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425" r:id="rId2"/>
    <p:sldId id="426" r:id="rId3"/>
    <p:sldId id="418" r:id="rId4"/>
    <p:sldId id="419" r:id="rId5"/>
    <p:sldId id="423" r:id="rId6"/>
    <p:sldId id="424" r:id="rId7"/>
    <p:sldId id="428" r:id="rId8"/>
    <p:sldId id="430" r:id="rId9"/>
    <p:sldId id="434" r:id="rId10"/>
    <p:sldId id="431" r:id="rId11"/>
    <p:sldId id="435" r:id="rId12"/>
    <p:sldId id="436" r:id="rId13"/>
    <p:sldId id="437" r:id="rId14"/>
    <p:sldId id="438" r:id="rId15"/>
    <p:sldId id="448" r:id="rId16"/>
    <p:sldId id="449" r:id="rId17"/>
    <p:sldId id="439" r:id="rId18"/>
    <p:sldId id="440" r:id="rId19"/>
    <p:sldId id="441" r:id="rId20"/>
    <p:sldId id="44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1" autoAdjust="0"/>
    <p:restoredTop sz="78993" autoAdjust="0"/>
  </p:normalViewPr>
  <p:slideViewPr>
    <p:cSldViewPr snapToGrid="0" snapToObjects="1">
      <p:cViewPr varScale="1">
        <p:scale>
          <a:sx n="66" d="100"/>
          <a:sy n="66" d="100"/>
        </p:scale>
        <p:origin x="25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Lemke" userId="00ff3d77b6254e63" providerId="LiveId" clId="{1D32EA12-3FB0-4395-BE00-18D00F276163}"/>
    <pc:docChg chg="delSld modSld">
      <pc:chgData name="Tobias Lemke" userId="00ff3d77b6254e63" providerId="LiveId" clId="{1D32EA12-3FB0-4395-BE00-18D00F276163}" dt="2019-03-08T15:55:08.681" v="6" actId="2696"/>
      <pc:docMkLst>
        <pc:docMk/>
      </pc:docMkLst>
      <pc:sldChg chg="del">
        <pc:chgData name="Tobias Lemke" userId="00ff3d77b6254e63" providerId="LiveId" clId="{1D32EA12-3FB0-4395-BE00-18D00F276163}" dt="2019-03-08T15:54:20.371" v="0" actId="2696"/>
        <pc:sldMkLst>
          <pc:docMk/>
          <pc:sldMk cId="975353413" sldId="379"/>
        </pc:sldMkLst>
      </pc:sldChg>
      <pc:sldChg chg="del">
        <pc:chgData name="Tobias Lemke" userId="00ff3d77b6254e63" providerId="LiveId" clId="{1D32EA12-3FB0-4395-BE00-18D00F276163}" dt="2019-03-08T15:54:26.091" v="1" actId="2696"/>
        <pc:sldMkLst>
          <pc:docMk/>
          <pc:sldMk cId="135889933" sldId="427"/>
        </pc:sldMkLst>
      </pc:sldChg>
      <pc:sldChg chg="del">
        <pc:chgData name="Tobias Lemke" userId="00ff3d77b6254e63" providerId="LiveId" clId="{1D32EA12-3FB0-4395-BE00-18D00F276163}" dt="2019-03-08T15:54:30.553" v="2" actId="2696"/>
        <pc:sldMkLst>
          <pc:docMk/>
          <pc:sldMk cId="4279045287" sldId="429"/>
        </pc:sldMkLst>
      </pc:sldChg>
      <pc:sldChg chg="del">
        <pc:chgData name="Tobias Lemke" userId="00ff3d77b6254e63" providerId="LiveId" clId="{1D32EA12-3FB0-4395-BE00-18D00F276163}" dt="2019-03-08T15:54:43.217" v="3" actId="2696"/>
        <pc:sldMkLst>
          <pc:docMk/>
          <pc:sldMk cId="632090338" sldId="432"/>
        </pc:sldMkLst>
      </pc:sldChg>
      <pc:sldChg chg="modSp">
        <pc:chgData name="Tobias Lemke" userId="00ff3d77b6254e63" providerId="LiveId" clId="{1D32EA12-3FB0-4395-BE00-18D00F276163}" dt="2019-03-08T15:54:58.876" v="5" actId="403"/>
        <pc:sldMkLst>
          <pc:docMk/>
          <pc:sldMk cId="3300902351" sldId="440"/>
        </pc:sldMkLst>
        <pc:spChg chg="mod">
          <ac:chgData name="Tobias Lemke" userId="00ff3d77b6254e63" providerId="LiveId" clId="{1D32EA12-3FB0-4395-BE00-18D00F276163}" dt="2019-03-08T15:54:58.876" v="5" actId="403"/>
          <ac:spMkLst>
            <pc:docMk/>
            <pc:sldMk cId="3300902351" sldId="440"/>
            <ac:spMk id="25603" creationId="{00000000-0000-0000-0000-000000000000}"/>
          </ac:spMkLst>
        </pc:spChg>
      </pc:sldChg>
      <pc:sldChg chg="del">
        <pc:chgData name="Tobias Lemke" userId="00ff3d77b6254e63" providerId="LiveId" clId="{1D32EA12-3FB0-4395-BE00-18D00F276163}" dt="2019-03-08T15:55:08.681" v="6" actId="2696"/>
        <pc:sldMkLst>
          <pc:docMk/>
          <pc:sldMk cId="2046281594" sldId="4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4363-278B-A94D-B34E-ECFA3BA75FE5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15C4-05AA-9040-BC3B-ACBE5ACDB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2E3F8AE-C792-1A4D-B989-C20CDA96D5D7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5.5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4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718E698-4746-6F4C-B620-B6AE518D317F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charset="0"/>
              </a:rPr>
              <a:t>Learning Objective number: 6.2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07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E247E29-D3C5-5446-909C-0E7FD59AA93D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charset="0"/>
              </a:rPr>
              <a:t>Learning Objective number: 6.2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4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9B00D3-1433-2C4B-88B5-CE36E6BCF4BB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charset="0"/>
              </a:rPr>
              <a:t>Learning Objective number: 6.2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1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C15C4-05AA-9040-BC3B-ACBE5ACDB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26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7D34397-C5A8-CA4D-A794-193A644AD593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6.3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Originally meant to streamline the security policy process, has since become very active and promotes its of policy preferences, another voice in the room.</a:t>
            </a:r>
          </a:p>
        </p:txBody>
      </p:sp>
    </p:spTree>
    <p:extLst>
      <p:ext uri="{BB962C8B-B14F-4D97-AF65-F5344CB8AC3E}">
        <p14:creationId xmlns:p14="http://schemas.microsoft.com/office/powerpoint/2010/main" val="1585915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955104C-86D3-0146-BA0C-575187A0F172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charset="0"/>
              </a:rPr>
              <a:t>Learning Objective number: 6.3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58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F966CDC-2589-1746-A212-ACB377CEF83C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charset="0"/>
              </a:rPr>
              <a:t>Learning Objective number: 6.3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45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5C6161F-8173-624D-B8D8-C5B19AACACB7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charset="0"/>
              </a:rPr>
              <a:t>Learning Objective number: 6.3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49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3EC18A4-40FC-1A49-B31E-06364C1BE394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2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B8D3659-401A-8445-A7B4-B472FA0BEF3A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5.5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1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D54DF37-27EC-CB4D-88ED-C0B1B151F6B6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5.5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00D90ED-A127-9644-99D0-2E7003B473C3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19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E312E05-4BBD-DB4C-A929-CE87222E8A08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Learning Objective number: 6.1</a:t>
            </a:r>
          </a:p>
        </p:txBody>
      </p:sp>
    </p:spTree>
    <p:extLst>
      <p:ext uri="{BB962C8B-B14F-4D97-AF65-F5344CB8AC3E}">
        <p14:creationId xmlns:p14="http://schemas.microsoft.com/office/powerpoint/2010/main" val="1468029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B78EC44-FE00-1548-A343-0A7F0D3060DD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charset="0"/>
              </a:rPr>
              <a:t>Learning Objective number: 6.1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0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E06BAA4-3414-F14E-88EF-C195679E4565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6.1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What does pat-dependency mean? In your own words.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Is this a good thing or a bad thing?</a:t>
            </a:r>
          </a:p>
        </p:txBody>
      </p:sp>
    </p:spTree>
    <p:extLst>
      <p:ext uri="{BB962C8B-B14F-4D97-AF65-F5344CB8AC3E}">
        <p14:creationId xmlns:p14="http://schemas.microsoft.com/office/powerpoint/2010/main" val="2233298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CF4DE24-BC55-BE4B-B4C7-47C7DB686C67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charset="0"/>
              </a:rPr>
              <a:t>Learning Objective number: 6.1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96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A3594F0-386B-4545-80E9-272FE7641D0E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charset="0"/>
              </a:rPr>
              <a:t>Learning Objective number: 6.1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62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943D-732D-A741-A416-B530F5F4147B}" type="datetime1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3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5AD9-2DE2-9848-A2E2-0D82FF06C7E1}" type="datetime1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8297-4EDB-B24D-85A6-E1C431BD699A}" type="datetime1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6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87C1-1C1B-0046-B4D3-EE98786A5773}" type="datetime1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CE2-AAEB-1D43-B04F-BE21487D2B9E}" type="datetime1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6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EB3B-8D4E-934F-B7F6-72F7B75FB3F7}" type="datetime1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E89B-65BE-044E-9164-70B2C3D7DEDE}" type="datetime1">
              <a:rPr lang="en-US" smtClean="0"/>
              <a:pPr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98A3-1039-7A40-91C6-4183E321BC12}" type="datetime1">
              <a:rPr lang="en-US" smtClean="0"/>
              <a:pPr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D6C1-7653-9145-B366-571B0ADAAF99}" type="datetime1">
              <a:rPr lang="en-US" smtClean="0"/>
              <a:pPr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1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E75A-1E4F-D84D-8488-65B17F0CD07E}" type="datetime1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481-EBB5-CF42-B6D4-01448B3A7A47}" type="datetime1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986B4-8FC3-784E-BC6A-0E3118C071AB}" type="datetime1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5732" y="6356350"/>
            <a:ext cx="429768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U.S. Foreign Policy: The Paradox of World Power | Steven W. Hook | 2015 | © SAGE Publications,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3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1475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Power of the Purse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Congressional power to collect taxes and oversee discretionary spending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Provides checks and balances; hedge against excessive presidential ambition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Allows a deliberative body to manage finances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Congressional committees hold keys to spending on defense, international affairs, and foreign assistance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Negotiations between executive agencies, congressional committees, and White House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75827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12587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charset="0"/>
              </a:rPr>
              <a:t>Agency Functions and the Paradox of World Power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47866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Positive functions of bureaucracies?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Stability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Continuity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Constancy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Negative functions of bureaucracies?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Turf wars over policy authority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Fragmentation of bureaucratic authority due to . .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Clashing goals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Dominant self-interests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Overlapping responsibilities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31405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77" y="755963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charset="0"/>
              </a:rPr>
              <a:t>Agency Functions and the Paradox of World Power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98477" y="2050066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Clashing </a:t>
            </a:r>
            <a:r>
              <a:rPr lang="en-US" b="1" dirty="0">
                <a:latin typeface="Arial" charset="0"/>
              </a:rPr>
              <a:t>organizational cultures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Each organization and agency has its own organizational culture (shared values, goals, and priorities)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Each organization has its own history and mission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Clash of cultures leads to difficulty in foreign policy making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Each organization maintains its sense of superiority in organizational function and culture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17577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1809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Diplomatic Complex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8730"/>
            <a:ext cx="8229600" cy="4525963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Diplomacy: Interaction among sovereign states regarding policy areas of mutual concern or cooperation</a:t>
            </a:r>
          </a:p>
          <a:p>
            <a:pPr lvl="1"/>
            <a:r>
              <a:rPr lang="en-US" sz="2000" dirty="0">
                <a:latin typeface="Arial" charset="0"/>
              </a:rPr>
              <a:t>Diplomacy is time-consuming and long-term for stable relationships</a:t>
            </a:r>
          </a:p>
          <a:p>
            <a:pPr lvl="1"/>
            <a:r>
              <a:rPr lang="en-US" sz="2000" dirty="0">
                <a:latin typeface="Arial" charset="0"/>
              </a:rPr>
              <a:t>Builds allies and partners in a transnational society</a:t>
            </a:r>
          </a:p>
          <a:p>
            <a:r>
              <a:rPr lang="en-US" sz="2400" dirty="0">
                <a:latin typeface="Arial" charset="0"/>
              </a:rPr>
              <a:t>Cultural and institutional difficulties for diplomacy</a:t>
            </a:r>
          </a:p>
          <a:p>
            <a:pPr lvl="1"/>
            <a:r>
              <a:rPr lang="en-US" sz="2000" dirty="0">
                <a:latin typeface="Arial" charset="0"/>
              </a:rPr>
              <a:t>Early desires to defect from European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Arial" charset="0"/>
              </a:rPr>
              <a:t>statecraft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 and foreign alliances</a:t>
            </a:r>
          </a:p>
          <a:p>
            <a:pPr lvl="1"/>
            <a:r>
              <a:rPr lang="en-US" sz="2000" dirty="0">
                <a:latin typeface="Arial" charset="0"/>
              </a:rPr>
              <a:t>Only recent increases in foreign service funding and expansion</a:t>
            </a:r>
            <a:endParaRPr lang="en-US" sz="2000" b="1" dirty="0">
              <a:latin typeface="Arial" charset="0"/>
            </a:endParaRPr>
          </a:p>
          <a:p>
            <a:pPr lvl="1"/>
            <a:r>
              <a:rPr lang="en-US" sz="2000" dirty="0">
                <a:latin typeface="Arial" charset="0"/>
              </a:rPr>
              <a:t>Low State Department budget, salary, and personnel levels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79150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D28C69-F2A4-403B-8259-3F9A776CE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40" r="23939" b="-1"/>
          <a:stretch/>
        </p:blipFill>
        <p:spPr>
          <a:xfrm>
            <a:off x="20" y="731520"/>
            <a:ext cx="3476673" cy="6126480"/>
          </a:xfrm>
          <a:prstGeom prst="rect">
            <a:avLst/>
          </a:prstGeom>
          <a:effectLst/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724072" y="629266"/>
            <a:ext cx="4939868" cy="16766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700" dirty="0">
                <a:latin typeface="Arial" charset="0"/>
              </a:rPr>
            </a:br>
            <a:r>
              <a:rPr lang="en-US" sz="3700" dirty="0">
                <a:latin typeface="Arial" charset="0"/>
              </a:rPr>
              <a:t>Criticism and Reform at Foggy Bottom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rial" charset="0"/>
              </a:rPr>
              <a:t>Growing separation of branches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Arial" charset="0"/>
              </a:rPr>
              <a:t>Centralization of foreign affairs in the White House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Arial" charset="0"/>
              </a:rPr>
              <a:t>Security emphasized more than diplomacy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Arial" charset="0"/>
              </a:rPr>
              <a:t>Culture of disdain for diplomacy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Arial" charset="0"/>
              </a:rPr>
              <a:t>Public opinion tends to support domestic rather than foreign affairs (misunderstanding of amount spent on foreign affairs)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Arial" charset="0"/>
              </a:rPr>
              <a:t>Diplomats and foreign service officers are seen as elitists, resistant to change; sometimes accused of protecting interests of foreign countries instead of U.S. national interests (</a:t>
            </a:r>
            <a:r>
              <a:rPr lang="en-US" sz="1600" i="1" dirty="0" err="1">
                <a:latin typeface="Arial" charset="0"/>
              </a:rPr>
              <a:t>clientitis</a:t>
            </a:r>
            <a:r>
              <a:rPr lang="en-US" sz="1600" dirty="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sz="1600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4072" y="6356350"/>
            <a:ext cx="3104351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14603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1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Criticism and Reform at Foggy Bottom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6227"/>
            <a:ext cx="8229600" cy="452596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Institutional problems</a:t>
            </a:r>
          </a:p>
          <a:p>
            <a:pPr lvl="1"/>
            <a:r>
              <a:rPr lang="en-US" dirty="0">
                <a:latin typeface="Arial" charset="0"/>
              </a:rPr>
              <a:t>Divided within Department of State</a:t>
            </a:r>
          </a:p>
          <a:p>
            <a:pPr lvl="1"/>
            <a:r>
              <a:rPr lang="en-US" dirty="0">
                <a:latin typeface="Arial" charset="0"/>
              </a:rPr>
              <a:t>Budget and resource cutbacks</a:t>
            </a:r>
          </a:p>
          <a:p>
            <a:pPr lvl="1"/>
            <a:r>
              <a:rPr lang="en-US" dirty="0">
                <a:latin typeface="Arial" charset="0"/>
              </a:rPr>
              <a:t>Lack of support in Congress</a:t>
            </a:r>
          </a:p>
          <a:p>
            <a:pPr lvl="1"/>
            <a:r>
              <a:rPr lang="en-US" dirty="0">
                <a:latin typeface="Arial" charset="0"/>
              </a:rPr>
              <a:t>Morale problem: Battles among the secretary of state, national security adviser, and secretary of defense</a:t>
            </a:r>
          </a:p>
          <a:p>
            <a:pPr lvl="2"/>
            <a:r>
              <a:rPr lang="en-US" dirty="0">
                <a:latin typeface="Arial" charset="0"/>
              </a:rPr>
              <a:t>Example—Iraq war and reconstruction: State vs. Defense, Pentagon vs. National Security Council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58510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448B4064-EFE4-48AB-AF91-710BE28D1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852678"/>
            <a:ext cx="8178799" cy="51526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87644-043D-4C87-82FE-2B79753C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solidFill>
                  <a:srgbClr val="FFFFFF"/>
                </a:solidFill>
              </a:rPr>
              <a:t>https://www.cnn.com/2017/12/07/politics/trump-ambassador-vacancies/index.html</a:t>
            </a:r>
            <a:endParaRPr lang="en-US" sz="9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99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charset="0"/>
              </a:rPr>
              <a:t>National Security Council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Ad hoc institution of members from a variety of agencies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Very malleable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Its shape and role change with each president and policy issue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Members attend meetings involving their areas of expertise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Led by </a:t>
            </a:r>
            <a:r>
              <a:rPr lang="en-US" sz="2000" b="1" i="1" dirty="0">
                <a:latin typeface="Arial" charset="0"/>
              </a:rPr>
              <a:t>national security adviser </a:t>
            </a:r>
            <a:r>
              <a:rPr lang="en-US" sz="2000" dirty="0">
                <a:latin typeface="Arial" charset="0"/>
              </a:rPr>
              <a:t>(NSA)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NSA’s role and level of involvement varies by issue and president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Often not neutral and may be more of a policy advocate, such as Kissinger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Serves a variety of functions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Agent of policy coordination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Policy guidance and investigation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Policy and crisis management</a:t>
            </a:r>
          </a:p>
          <a:p>
            <a:pPr lvl="1">
              <a:lnSpc>
                <a:spcPct val="90000"/>
              </a:lnSpc>
            </a:pPr>
            <a:endParaRPr lang="en-US" sz="1600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sz="1600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28842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30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National Security Council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98477" y="175120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Arial" charset="0"/>
              </a:rPr>
              <a:t>An independent, often secretive agency that has policy goals and is not neutral</a:t>
            </a:r>
          </a:p>
          <a:p>
            <a:r>
              <a:rPr lang="en-US" sz="3000" dirty="0">
                <a:latin typeface="Arial" charset="0"/>
              </a:rPr>
              <a:t>Lack of information and coordination with Congress leaves the public out</a:t>
            </a:r>
          </a:p>
          <a:p>
            <a:r>
              <a:rPr lang="en-US" sz="3000" dirty="0">
                <a:latin typeface="Arial" charset="0"/>
              </a:rPr>
              <a:t>Concentration of White House bureaucracy leaves the Pentagon out of security policy</a:t>
            </a:r>
          </a:p>
          <a:p>
            <a:r>
              <a:rPr lang="en-US" sz="3000" dirty="0">
                <a:latin typeface="Arial" charset="0"/>
              </a:rPr>
              <a:t>Concerns about potential abuses from concentration of presidential power</a:t>
            </a:r>
          </a:p>
          <a:p>
            <a:pPr lvl="1"/>
            <a:r>
              <a:rPr lang="en-US" sz="2600" dirty="0">
                <a:latin typeface="Arial" charset="0"/>
              </a:rPr>
              <a:t>Example: Paramilitary operations in Central America and Middle East in 1980s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644280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 charset="0"/>
              </a:rPr>
              <a:t>Department of Defense</a:t>
            </a:r>
            <a:endParaRPr lang="en-US" dirty="0">
              <a:latin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12240"/>
            <a:ext cx="7886700" cy="47647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Largest, most expansive agency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Growing budget (close to $1 trillion) and staff (700,000 civilians)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Complex structure and roles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Directed by secretary of defense, who is advised by the Joint Chiefs of Staff (JCS)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Military establishment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Lack of reform in capabilities, even after the end of the Cold War with bottom-up review in 1993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Transformation politics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Internal politics with base and factory closings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Difficulty with troop reductions and relocations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Secretary Rumsfeld led a buildup in capabilities and missions after 9/11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Obama administration has shifted to strategy of smaller military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Arial" charset="0"/>
              </a:rPr>
              <a:t>footprint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 in conflict zones; moving away from counterinsurgency strategies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300902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3877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charset="0"/>
              </a:rPr>
              <a:t>Department of Homeland Security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4147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Created following the 9/11 attacks to protect domestic interests and safety of public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Massive consolidation of dozens of federal agencies under the DHS umbrella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Coast Guard, Customs, Secret Service, Citizenship and Immigration Services, Transportation Security, and Federal Emergency Management Agency (FEMA)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Third-largest among federal agencies in personnel with 180,000+ under umbrella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Difficulty of combining agencies and shuffling their staff and missions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Ambiguous and blurred overall mission of protecting homeland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Critiques of pork barrel politics in contracts and funding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7487" y="6365997"/>
            <a:ext cx="4297680" cy="36576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11755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4697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Managing the Defense Budget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Largest share of spending to national defense, increased after 9/11</a:t>
            </a:r>
          </a:p>
          <a:p>
            <a:pPr>
              <a:lnSpc>
                <a:spcPct val="80000"/>
              </a:lnSpc>
            </a:pPr>
            <a:endParaRPr lang="en-US" sz="5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b="1" i="1" dirty="0">
                <a:latin typeface="Arial" charset="0"/>
              </a:rPr>
              <a:t>Guns-or-butter debates</a:t>
            </a:r>
            <a:r>
              <a:rPr lang="en-US" dirty="0">
                <a:latin typeface="Arial" charset="0"/>
              </a:rPr>
              <a:t>: Military vs. domestic spending debates</a:t>
            </a:r>
          </a:p>
          <a:p>
            <a:pPr>
              <a:lnSpc>
                <a:spcPct val="80000"/>
              </a:lnSpc>
            </a:pPr>
            <a:endParaRPr lang="en-US" sz="5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Disagreements between president and Congress over spending, each with own budget plans and offices</a:t>
            </a:r>
          </a:p>
          <a:p>
            <a:pPr>
              <a:lnSpc>
                <a:spcPct val="80000"/>
              </a:lnSpc>
            </a:pPr>
            <a:endParaRPr lang="en-US" sz="5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Problems with iron triangles and overpriced military expenditures</a:t>
            </a:r>
          </a:p>
          <a:p>
            <a:pPr>
              <a:lnSpc>
                <a:spcPct val="80000"/>
              </a:lnSpc>
            </a:pPr>
            <a:endParaRPr lang="en-US" sz="5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Pork-barrel politics: Representatives secure military and other projects for their home districts</a:t>
            </a:r>
          </a:p>
          <a:p>
            <a:pPr>
              <a:lnSpc>
                <a:spcPct val="80000"/>
              </a:lnSpc>
            </a:pPr>
            <a:endParaRPr lang="en-US" sz="1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Conflict since end of Cold War over supply and weaponry companies/plants</a:t>
            </a:r>
          </a:p>
          <a:p>
            <a:pPr lvl="1">
              <a:lnSpc>
                <a:spcPct val="80000"/>
              </a:lnSpc>
            </a:pPr>
            <a:endParaRPr lang="en-US" sz="2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2009 appropriations bill passed under Obama administration noted U.S. forces should be prepared for unconventional wars of the future rather than superpower showdowns of the Cold War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45654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1809"/>
            <a:ext cx="82296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Conclusion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975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Fragmented U.S. foreign policy bureaucracy in each functional complex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Centralization of authority and influence in positions inside the White House over the years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Disconnects between goals and implementation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Concerns about oversight and reliability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September 11 exemplifies all of these paradoxes and concerns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57593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699" y="543086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Price of Diplomacy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15809"/>
            <a:ext cx="8229600" cy="452596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International affairs budget: Includes State Department and foreign aid, but less than 2% of federal budget in 2009</a:t>
            </a:r>
          </a:p>
          <a:p>
            <a:pPr lvl="1"/>
            <a:r>
              <a:rPr lang="en-US" sz="2200" dirty="0">
                <a:latin typeface="Arial" charset="0"/>
              </a:rPr>
              <a:t>Diplomacy not as valued as defense in political culture and history</a:t>
            </a:r>
          </a:p>
          <a:p>
            <a:r>
              <a:rPr lang="en-US" dirty="0">
                <a:latin typeface="Arial" charset="0"/>
              </a:rPr>
              <a:t>Debates on the value of diplomacy</a:t>
            </a:r>
          </a:p>
          <a:p>
            <a:pPr lvl="1"/>
            <a:r>
              <a:rPr lang="en-US" sz="2200" dirty="0">
                <a:latin typeface="Arial" charset="0"/>
              </a:rPr>
              <a:t>Since 9/11, more interest in Congress in the soft power of nonmilitary international programs, such as aid, training, and overseas diplomacy</a:t>
            </a:r>
          </a:p>
          <a:p>
            <a:pPr lvl="1"/>
            <a:r>
              <a:rPr lang="en-US" sz="2200" dirty="0">
                <a:latin typeface="Arial" charset="0"/>
              </a:rPr>
              <a:t>Continuation of enhancing soft power tools under Obama</a:t>
            </a:r>
          </a:p>
          <a:p>
            <a:pPr lvl="2"/>
            <a:r>
              <a:rPr lang="en-US" sz="2000" dirty="0">
                <a:latin typeface="Arial" charset="0"/>
              </a:rPr>
              <a:t>Goal of rebuilding trust internationally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03788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308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Conclusion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40422" y="175959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Fragmentation and diffusion of government power, of which legislative–executive relations is but one element, ensure the erratic exercise of world power by the United States.</a:t>
            </a:r>
          </a:p>
          <a:p>
            <a:endParaRPr lang="en-US" sz="800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War strengthens the executive branch and rewards congressional deference.</a:t>
            </a:r>
          </a:p>
          <a:p>
            <a:endParaRPr lang="en-US" sz="800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However, mutual legislative–executive accommodation is best for an orderly foreign policy process.</a:t>
            </a: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78739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E315-BF3B-4F83-AC27-75F257BB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Chapter Objectives: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E425-9D5E-4FA2-9C26-587E7A5A6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Summarize the role of the US foreign policy bureaucracy</a:t>
            </a:r>
          </a:p>
          <a:p>
            <a:pPr fontAlgn="ctr"/>
            <a:r>
              <a:rPr lang="en-US" dirty="0"/>
              <a:t>Describe the conduct of US diplomacy and three criticisms of its practice</a:t>
            </a:r>
          </a:p>
          <a:p>
            <a:pPr fontAlgn="ctr"/>
            <a:r>
              <a:rPr lang="en-US" dirty="0"/>
              <a:t>Discuss the institutions that comprise the US security complex</a:t>
            </a:r>
          </a:p>
          <a:p>
            <a:pPr fontAlgn="ctr"/>
            <a:r>
              <a:rPr lang="en-US" dirty="0"/>
              <a:t>Explain the work of and challenges facing the US intelligence complex</a:t>
            </a:r>
          </a:p>
          <a:p>
            <a:pPr fontAlgn="ctr"/>
            <a:r>
              <a:rPr lang="en-US" dirty="0"/>
              <a:t>Describe the role of key players in the conduct of US foreign economic policy.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81978-8D55-4B4F-AD77-AE20249E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U.S. Foreign Policy: The Paradox of World Power| Steven W. Hook| 2015| ©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0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30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charset="0"/>
              </a:rPr>
              <a:t>The Foreign Policy Bureaucracy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975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Large and growing foreign policy bureaucracy</a:t>
            </a:r>
          </a:p>
          <a:p>
            <a:pPr lvl="1"/>
            <a:r>
              <a:rPr lang="en-US" sz="2600" dirty="0">
                <a:latin typeface="Arial" charset="0"/>
              </a:rPr>
              <a:t>Formulation </a:t>
            </a:r>
            <a:r>
              <a:rPr lang="en-US" sz="2600" i="1" dirty="0">
                <a:latin typeface="Arial" charset="0"/>
              </a:rPr>
              <a:t>and</a:t>
            </a:r>
            <a:r>
              <a:rPr lang="en-US" sz="2600" dirty="0">
                <a:latin typeface="Arial" charset="0"/>
              </a:rPr>
              <a:t> implementation</a:t>
            </a:r>
          </a:p>
          <a:p>
            <a:pPr lvl="1"/>
            <a:r>
              <a:rPr lang="en-US" sz="2600" dirty="0">
                <a:latin typeface="Arial" charset="0"/>
              </a:rPr>
              <a:t>Overlapping jurisdictions and missions</a:t>
            </a:r>
          </a:p>
          <a:p>
            <a:r>
              <a:rPr lang="en-US" dirty="0">
                <a:latin typeface="Arial" charset="0"/>
              </a:rPr>
              <a:t>Fragmented political system and dispersion of authority</a:t>
            </a:r>
          </a:p>
          <a:p>
            <a:pPr lvl="1"/>
            <a:r>
              <a:rPr lang="en-US" sz="2600" b="1" dirty="0">
                <a:latin typeface="Arial" charset="0"/>
              </a:rPr>
              <a:t>Vertical</a:t>
            </a:r>
            <a:r>
              <a:rPr lang="en-US" sz="2600" dirty="0">
                <a:latin typeface="Arial" charset="0"/>
              </a:rPr>
              <a:t>: Among local, state, and federal agencies</a:t>
            </a:r>
          </a:p>
          <a:p>
            <a:pPr lvl="1"/>
            <a:r>
              <a:rPr lang="en-US" sz="2600" b="1" dirty="0">
                <a:latin typeface="Arial" charset="0"/>
              </a:rPr>
              <a:t>Horizontal</a:t>
            </a:r>
            <a:r>
              <a:rPr lang="en-US" sz="2600" dirty="0">
                <a:latin typeface="Arial" charset="0"/>
              </a:rPr>
              <a:t>: Across the three branches of government</a:t>
            </a:r>
          </a:p>
          <a:p>
            <a:pPr lvl="1"/>
            <a:r>
              <a:rPr lang="en-US" sz="2600" b="1" dirty="0">
                <a:latin typeface="Arial" charset="0"/>
              </a:rPr>
              <a:t>Internal</a:t>
            </a:r>
            <a:r>
              <a:rPr lang="en-US" sz="2600" dirty="0">
                <a:latin typeface="Arial" charset="0"/>
              </a:rPr>
              <a:t>: Inside bureaucracies and agencies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70161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318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charset="0"/>
              </a:rPr>
              <a:t>The Foreign Policy Bureaucracy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15174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Arial" charset="0"/>
              </a:rPr>
              <a:t>Three reasons for bureaucratic power</a:t>
            </a:r>
          </a:p>
          <a:p>
            <a:pPr lvl="1"/>
            <a:r>
              <a:rPr lang="en-US" sz="2400" dirty="0">
                <a:latin typeface="Arial" charset="0"/>
              </a:rPr>
              <a:t>Congressional deference</a:t>
            </a:r>
          </a:p>
          <a:p>
            <a:pPr lvl="2"/>
            <a:r>
              <a:rPr lang="en-US" sz="2200" dirty="0">
                <a:latin typeface="Arial" charset="0"/>
              </a:rPr>
              <a:t>Executive branch and agencies given widespread authority and power in foreign policy</a:t>
            </a:r>
          </a:p>
          <a:p>
            <a:pPr lvl="1"/>
            <a:r>
              <a:rPr lang="en-US" sz="2400" dirty="0">
                <a:latin typeface="Arial" charset="0"/>
              </a:rPr>
              <a:t>White House constraints</a:t>
            </a:r>
          </a:p>
          <a:p>
            <a:pPr lvl="2"/>
            <a:r>
              <a:rPr lang="en-US" sz="2200" dirty="0">
                <a:latin typeface="Arial" charset="0"/>
              </a:rPr>
              <a:t>Presidents have limited time, resources, and desire to supervise foreign policy bureaucrats</a:t>
            </a:r>
          </a:p>
          <a:p>
            <a:pPr lvl="1"/>
            <a:r>
              <a:rPr lang="en-US" sz="2400" dirty="0">
                <a:latin typeface="Arial" charset="0"/>
              </a:rPr>
              <a:t>Organizational expertise</a:t>
            </a:r>
          </a:p>
          <a:p>
            <a:pPr lvl="2"/>
            <a:r>
              <a:rPr lang="en-US" sz="2200" dirty="0">
                <a:latin typeface="Arial" charset="0"/>
              </a:rPr>
              <a:t>Specialization by and experience of foreign policy agents leads to hands-off approach of elected officials unless large problems occur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52162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77" y="568253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charset="0"/>
              </a:rPr>
              <a:t>The Foreign Policy Bureaucracy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15923" y="1823563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charset="0"/>
              </a:rPr>
              <a:t>Path dependency</a:t>
            </a:r>
          </a:p>
          <a:p>
            <a:pPr lvl="1"/>
            <a:r>
              <a:rPr lang="en-US" sz="2600" dirty="0">
                <a:latin typeface="Arial" charset="0"/>
              </a:rPr>
              <a:t>Bureaucracy is also dependent on past structural choices, informed by their architects’ values and goals, which push future policies in particular directions</a:t>
            </a:r>
          </a:p>
          <a:p>
            <a:r>
              <a:rPr lang="en-US" sz="3000" dirty="0">
                <a:latin typeface="Arial" charset="0"/>
              </a:rPr>
              <a:t>Four bureaucratic complexes</a:t>
            </a:r>
          </a:p>
          <a:p>
            <a:pPr lvl="1"/>
            <a:r>
              <a:rPr lang="en-US" sz="2400" dirty="0">
                <a:latin typeface="Arial" charset="0"/>
              </a:rPr>
              <a:t>Security</a:t>
            </a:r>
          </a:p>
          <a:p>
            <a:pPr lvl="1"/>
            <a:r>
              <a:rPr lang="en-US" sz="2400" dirty="0">
                <a:latin typeface="Arial" charset="0"/>
              </a:rPr>
              <a:t>Intelligence</a:t>
            </a:r>
          </a:p>
          <a:p>
            <a:pPr lvl="1"/>
            <a:r>
              <a:rPr lang="en-US" sz="2400" dirty="0">
                <a:latin typeface="Arial" charset="0"/>
              </a:rPr>
              <a:t>Economic </a:t>
            </a:r>
          </a:p>
          <a:p>
            <a:pPr lvl="1"/>
            <a:r>
              <a:rPr lang="en-US" sz="2400" dirty="0">
                <a:latin typeface="Arial" charset="0"/>
              </a:rPr>
              <a:t>Diplomatic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54364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8842-F31E-45C0-B494-F35C2B26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Discussion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61EB-5D47-4992-B298-1184106B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Generally speaking, do you have a favorable or unfavorable view of bureaucracy:</a:t>
            </a:r>
          </a:p>
          <a:p>
            <a:pPr marL="457200" indent="-457200">
              <a:buAutoNum type="alphaUcPeriod"/>
            </a:pPr>
            <a:r>
              <a:rPr lang="en-US" sz="2800" dirty="0"/>
              <a:t>Favorable</a:t>
            </a:r>
          </a:p>
          <a:p>
            <a:pPr marL="457200" indent="-457200">
              <a:buAutoNum type="alphaUcPeriod"/>
            </a:pPr>
            <a:r>
              <a:rPr lang="en-US" sz="2800" dirty="0"/>
              <a:t>Unfavorable</a:t>
            </a:r>
          </a:p>
          <a:p>
            <a:pPr marL="457200" indent="-457200">
              <a:buAutoNum type="alphaUcPeriod"/>
            </a:pPr>
            <a:r>
              <a:rPr lang="en-US" sz="2800" dirty="0"/>
              <a:t>Neither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B2465-715D-4514-AF26-BD6DAA9B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159302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1861</Words>
  <Application>Microsoft Office PowerPoint</Application>
  <PresentationFormat>On-screen Show (4:3)</PresentationFormat>
  <Paragraphs>209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1_Office Theme</vt:lpstr>
      <vt:lpstr>The Power of the Purse</vt:lpstr>
      <vt:lpstr>Managing the Defense Budget</vt:lpstr>
      <vt:lpstr>The Price of Diplomacy</vt:lpstr>
      <vt:lpstr>Conclusion</vt:lpstr>
      <vt:lpstr>  Chapter Objectives: </vt:lpstr>
      <vt:lpstr>The Foreign Policy Bureaucracy</vt:lpstr>
      <vt:lpstr>The Foreign Policy Bureaucracy</vt:lpstr>
      <vt:lpstr>The Foreign Policy Bureaucracy</vt:lpstr>
      <vt:lpstr> Discussion question:</vt:lpstr>
      <vt:lpstr>Agency Functions and the Paradox of World Power</vt:lpstr>
      <vt:lpstr>Agency Functions and the Paradox of World Power</vt:lpstr>
      <vt:lpstr>The Diplomatic Complex</vt:lpstr>
      <vt:lpstr> Criticism and Reform at Foggy Bottom</vt:lpstr>
      <vt:lpstr>Criticism and Reform at Foggy Bottom</vt:lpstr>
      <vt:lpstr>PowerPoint Presentation</vt:lpstr>
      <vt:lpstr>National Security Council</vt:lpstr>
      <vt:lpstr>National Security Council</vt:lpstr>
      <vt:lpstr>Department of Defense</vt:lpstr>
      <vt:lpstr>Department of Homeland Security</vt:lpstr>
      <vt:lpstr>Conclusion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The United States in a Turbulent World</dc:title>
  <dc:creator>Julie Garey</dc:creator>
  <cp:lastModifiedBy>Tobias Lemke</cp:lastModifiedBy>
  <cp:revision>20</cp:revision>
  <dcterms:created xsi:type="dcterms:W3CDTF">2015-10-04T21:16:46Z</dcterms:created>
  <dcterms:modified xsi:type="dcterms:W3CDTF">2019-03-08T15:55:15Z</dcterms:modified>
</cp:coreProperties>
</file>