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320" r:id="rId2"/>
    <p:sldId id="321" r:id="rId3"/>
    <p:sldId id="322" r:id="rId4"/>
    <p:sldId id="324" r:id="rId5"/>
    <p:sldId id="325" r:id="rId6"/>
    <p:sldId id="328" r:id="rId7"/>
    <p:sldId id="329" r:id="rId8"/>
    <p:sldId id="330"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lie Garey"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31" autoAdjust="0"/>
    <p:restoredTop sz="92800" autoAdjust="0"/>
  </p:normalViewPr>
  <p:slideViewPr>
    <p:cSldViewPr snapToGrid="0" snapToObjects="1">
      <p:cViewPr varScale="1">
        <p:scale>
          <a:sx n="84" d="100"/>
          <a:sy n="84" d="100"/>
        </p:scale>
        <p:origin x="990" y="4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15B8F8-6440-EC45-882C-D6CE5B667B73}" type="datetimeFigureOut">
              <a:rPr lang="en-US" smtClean="0"/>
              <a:pPr/>
              <a:t>4/22/2019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2CA3F7-808F-AC4F-9C34-CBAAB5E6FF64}" type="slidenum">
              <a:rPr lang="en-US" smtClean="0"/>
              <a:pPr/>
              <a:t>‹#›</a:t>
            </a:fld>
            <a:endParaRPr lang="en-US"/>
          </a:p>
        </p:txBody>
      </p:sp>
    </p:spTree>
    <p:extLst>
      <p:ext uri="{BB962C8B-B14F-4D97-AF65-F5344CB8AC3E}">
        <p14:creationId xmlns:p14="http://schemas.microsoft.com/office/powerpoint/2010/main" val="38638604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716323-EFA7-FF40-8F37-7C8E9CCF4B46}" type="datetimeFigureOut">
              <a:rPr lang="en-US" smtClean="0"/>
              <a:pPr/>
              <a:t>4/22/2019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4E28E5-2C00-AB44-B3D0-BA0B4B8C5AD8}" type="slidenum">
              <a:rPr lang="en-US" smtClean="0"/>
              <a:pPr/>
              <a:t>‹#›</a:t>
            </a:fld>
            <a:endParaRPr lang="en-US"/>
          </a:p>
        </p:txBody>
      </p:sp>
    </p:spTree>
    <p:extLst>
      <p:ext uri="{BB962C8B-B14F-4D97-AF65-F5344CB8AC3E}">
        <p14:creationId xmlns:p14="http://schemas.microsoft.com/office/powerpoint/2010/main" val="261786765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US"/>
          </a:p>
        </p:txBody>
      </p:sp>
      <p:sp>
        <p:nvSpPr>
          <p:cNvPr id="4" name="Date Placeholder 3"/>
          <p:cNvSpPr>
            <a:spLocks noGrp="1"/>
          </p:cNvSpPr>
          <p:nvPr>
            <p:ph type="dt" sz="half" idx="10"/>
          </p:nvPr>
        </p:nvSpPr>
        <p:spPr/>
        <p:txBody>
          <a:bodyPr/>
          <a:lstStyle/>
          <a:p>
            <a:fld id="{E75C7369-4618-7C4F-9BC8-D16108C39FD0}" type="datetime1">
              <a:rPr lang="en-US" smtClean="0"/>
              <a:pPr/>
              <a:t>4/22/2019</a:t>
            </a:fld>
            <a:endParaRPr lang="en-US"/>
          </a:p>
        </p:txBody>
      </p:sp>
      <p:sp>
        <p:nvSpPr>
          <p:cNvPr id="5" name="Footer Placeholder 4"/>
          <p:cNvSpPr>
            <a:spLocks noGrp="1"/>
          </p:cNvSpPr>
          <p:nvPr>
            <p:ph type="ftr" sz="quarter" idx="11"/>
          </p:nvPr>
        </p:nvSpPr>
        <p:spPr/>
        <p:txBody>
          <a:bodyPr/>
          <a:lstStyle/>
          <a:p>
            <a:r>
              <a:rPr lang="en-US"/>
              <a:t>U.S. Foreign Policy: The Paradox of World Power | Steven W. Hook | ©2015 | SAGE Publications, Inc. </a:t>
            </a:r>
          </a:p>
        </p:txBody>
      </p:sp>
      <p:sp>
        <p:nvSpPr>
          <p:cNvPr id="6" name="Slide Number Placeholder 5"/>
          <p:cNvSpPr>
            <a:spLocks noGrp="1"/>
          </p:cNvSpPr>
          <p:nvPr>
            <p:ph type="sldNum" sz="quarter" idx="12"/>
          </p:nvPr>
        </p:nvSpPr>
        <p:spPr/>
        <p:txBody>
          <a:bodyPr/>
          <a:lstStyle/>
          <a:p>
            <a:fld id="{C5957C9F-E7DD-4448-AAEA-342234DB44A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9064EE2B-F03D-FD4A-885D-E67FD96E6343}" type="datetime1">
              <a:rPr lang="en-US" smtClean="0"/>
              <a:pPr/>
              <a:t>4/22/2019</a:t>
            </a:fld>
            <a:endParaRPr lang="en-US"/>
          </a:p>
        </p:txBody>
      </p:sp>
      <p:sp>
        <p:nvSpPr>
          <p:cNvPr id="5" name="Footer Placeholder 4"/>
          <p:cNvSpPr>
            <a:spLocks noGrp="1"/>
          </p:cNvSpPr>
          <p:nvPr>
            <p:ph type="ftr" sz="quarter" idx="11"/>
          </p:nvPr>
        </p:nvSpPr>
        <p:spPr/>
        <p:txBody>
          <a:bodyPr/>
          <a:lstStyle/>
          <a:p>
            <a:r>
              <a:rPr lang="en-US"/>
              <a:t>U.S. Foreign Policy: The Paradox of World Power | Steven W. Hook | ©2015 | SAGE Publications, Inc. </a:t>
            </a:r>
          </a:p>
        </p:txBody>
      </p:sp>
      <p:sp>
        <p:nvSpPr>
          <p:cNvPr id="6" name="Slide Number Placeholder 5"/>
          <p:cNvSpPr>
            <a:spLocks noGrp="1"/>
          </p:cNvSpPr>
          <p:nvPr>
            <p:ph type="sldNum" sz="quarter" idx="12"/>
          </p:nvPr>
        </p:nvSpPr>
        <p:spPr/>
        <p:txBody>
          <a:bodyPr/>
          <a:lstStyle/>
          <a:p>
            <a:fld id="{C5957C9F-E7DD-4448-AAEA-342234DB44A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4DB66E66-6DF1-2D44-A719-AE0F99BB3A77}" type="datetime1">
              <a:rPr lang="en-US" smtClean="0"/>
              <a:pPr/>
              <a:t>4/22/2019</a:t>
            </a:fld>
            <a:endParaRPr lang="en-US"/>
          </a:p>
        </p:txBody>
      </p:sp>
      <p:sp>
        <p:nvSpPr>
          <p:cNvPr id="5" name="Footer Placeholder 4"/>
          <p:cNvSpPr>
            <a:spLocks noGrp="1"/>
          </p:cNvSpPr>
          <p:nvPr>
            <p:ph type="ftr" sz="quarter" idx="11"/>
          </p:nvPr>
        </p:nvSpPr>
        <p:spPr/>
        <p:txBody>
          <a:bodyPr/>
          <a:lstStyle/>
          <a:p>
            <a:r>
              <a:rPr lang="en-US"/>
              <a:t>U.S. Foreign Policy: The Paradox of World Power | Steven W. Hook | ©2015 | SAGE Publications, Inc. </a:t>
            </a:r>
          </a:p>
        </p:txBody>
      </p:sp>
      <p:sp>
        <p:nvSpPr>
          <p:cNvPr id="6" name="Slide Number Placeholder 5"/>
          <p:cNvSpPr>
            <a:spLocks noGrp="1"/>
          </p:cNvSpPr>
          <p:nvPr>
            <p:ph type="sldNum" sz="quarter" idx="12"/>
          </p:nvPr>
        </p:nvSpPr>
        <p:spPr/>
        <p:txBody>
          <a:bodyPr/>
          <a:lstStyle/>
          <a:p>
            <a:fld id="{C5957C9F-E7DD-4448-AAEA-342234DB44A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7546C88C-23DB-D44E-BB71-B33B011C8464}" type="datetime1">
              <a:rPr lang="en-US" smtClean="0"/>
              <a:pPr/>
              <a:t>4/22/2019</a:t>
            </a:fld>
            <a:endParaRPr lang="en-US"/>
          </a:p>
        </p:txBody>
      </p:sp>
      <p:sp>
        <p:nvSpPr>
          <p:cNvPr id="5" name="Footer Placeholder 4"/>
          <p:cNvSpPr>
            <a:spLocks noGrp="1"/>
          </p:cNvSpPr>
          <p:nvPr>
            <p:ph type="ftr" sz="quarter" idx="11"/>
          </p:nvPr>
        </p:nvSpPr>
        <p:spPr/>
        <p:txBody>
          <a:bodyPr/>
          <a:lstStyle/>
          <a:p>
            <a:r>
              <a:rPr lang="en-US"/>
              <a:t>U.S. Foreign Policy: The Paradox of World Power | Steven W. Hook | ©2015 | SAGE Publications, Inc. </a:t>
            </a:r>
          </a:p>
        </p:txBody>
      </p:sp>
      <p:sp>
        <p:nvSpPr>
          <p:cNvPr id="6" name="Slide Number Placeholder 5"/>
          <p:cNvSpPr>
            <a:spLocks noGrp="1"/>
          </p:cNvSpPr>
          <p:nvPr>
            <p:ph type="sldNum" sz="quarter" idx="12"/>
          </p:nvPr>
        </p:nvSpPr>
        <p:spPr/>
        <p:txBody>
          <a:bodyPr/>
          <a:lstStyle/>
          <a:p>
            <a:fld id="{C5957C9F-E7DD-4448-AAEA-342234DB44A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sp>
        <p:nvSpPr>
          <p:cNvPr id="4" name="Date Placeholder 3"/>
          <p:cNvSpPr>
            <a:spLocks noGrp="1"/>
          </p:cNvSpPr>
          <p:nvPr>
            <p:ph type="dt" sz="half" idx="10"/>
          </p:nvPr>
        </p:nvSpPr>
        <p:spPr/>
        <p:txBody>
          <a:bodyPr/>
          <a:lstStyle/>
          <a:p>
            <a:fld id="{631E7136-D661-1F42-B424-A88BDB90CB60}" type="datetime1">
              <a:rPr lang="en-US" smtClean="0"/>
              <a:pPr/>
              <a:t>4/22/2019</a:t>
            </a:fld>
            <a:endParaRPr lang="en-US"/>
          </a:p>
        </p:txBody>
      </p:sp>
      <p:sp>
        <p:nvSpPr>
          <p:cNvPr id="5" name="Footer Placeholder 4"/>
          <p:cNvSpPr>
            <a:spLocks noGrp="1"/>
          </p:cNvSpPr>
          <p:nvPr>
            <p:ph type="ftr" sz="quarter" idx="11"/>
          </p:nvPr>
        </p:nvSpPr>
        <p:spPr/>
        <p:txBody>
          <a:bodyPr/>
          <a:lstStyle/>
          <a:p>
            <a:r>
              <a:rPr lang="en-US"/>
              <a:t>U.S. Foreign Policy: The Paradox of World Power | Steven W. Hook | ©2015 | SAGE Publications, Inc. </a:t>
            </a:r>
          </a:p>
        </p:txBody>
      </p:sp>
      <p:sp>
        <p:nvSpPr>
          <p:cNvPr id="6" name="Slide Number Placeholder 5"/>
          <p:cNvSpPr>
            <a:spLocks noGrp="1"/>
          </p:cNvSpPr>
          <p:nvPr>
            <p:ph type="sldNum" sz="quarter" idx="12"/>
          </p:nvPr>
        </p:nvSpPr>
        <p:spPr/>
        <p:txBody>
          <a:bodyPr/>
          <a:lstStyle/>
          <a:p>
            <a:fld id="{C5957C9F-E7DD-4448-AAEA-342234DB44A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Date Placeholder 4"/>
          <p:cNvSpPr>
            <a:spLocks noGrp="1"/>
          </p:cNvSpPr>
          <p:nvPr>
            <p:ph type="dt" sz="half" idx="10"/>
          </p:nvPr>
        </p:nvSpPr>
        <p:spPr/>
        <p:txBody>
          <a:bodyPr/>
          <a:lstStyle/>
          <a:p>
            <a:fld id="{2D076655-457D-0745-8C5B-141A98523198}" type="datetime1">
              <a:rPr lang="en-US" smtClean="0"/>
              <a:pPr/>
              <a:t>4/22/2019</a:t>
            </a:fld>
            <a:endParaRPr lang="en-US"/>
          </a:p>
        </p:txBody>
      </p:sp>
      <p:sp>
        <p:nvSpPr>
          <p:cNvPr id="6" name="Footer Placeholder 5"/>
          <p:cNvSpPr>
            <a:spLocks noGrp="1"/>
          </p:cNvSpPr>
          <p:nvPr>
            <p:ph type="ftr" sz="quarter" idx="11"/>
          </p:nvPr>
        </p:nvSpPr>
        <p:spPr/>
        <p:txBody>
          <a:bodyPr/>
          <a:lstStyle/>
          <a:p>
            <a:r>
              <a:rPr lang="en-US"/>
              <a:t>U.S. Foreign Policy: The Paradox of World Power | Steven W. Hook | ©2015 | SAGE Publications, Inc. </a:t>
            </a:r>
          </a:p>
        </p:txBody>
      </p:sp>
      <p:sp>
        <p:nvSpPr>
          <p:cNvPr id="7" name="Slide Number Placeholder 6"/>
          <p:cNvSpPr>
            <a:spLocks noGrp="1"/>
          </p:cNvSpPr>
          <p:nvPr>
            <p:ph type="sldNum" sz="quarter" idx="12"/>
          </p:nvPr>
        </p:nvSpPr>
        <p:spPr/>
        <p:txBody>
          <a:bodyPr/>
          <a:lstStyle/>
          <a:p>
            <a:fld id="{C5957C9F-E7DD-4448-AAEA-342234DB44A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Date Placeholder 6"/>
          <p:cNvSpPr>
            <a:spLocks noGrp="1"/>
          </p:cNvSpPr>
          <p:nvPr>
            <p:ph type="dt" sz="half" idx="10"/>
          </p:nvPr>
        </p:nvSpPr>
        <p:spPr/>
        <p:txBody>
          <a:bodyPr/>
          <a:lstStyle/>
          <a:p>
            <a:fld id="{2891A6CB-018B-EB46-9E29-A27A7EDAA143}" type="datetime1">
              <a:rPr lang="en-US" smtClean="0"/>
              <a:pPr/>
              <a:t>4/22/2019</a:t>
            </a:fld>
            <a:endParaRPr lang="en-US"/>
          </a:p>
        </p:txBody>
      </p:sp>
      <p:sp>
        <p:nvSpPr>
          <p:cNvPr id="8" name="Footer Placeholder 7"/>
          <p:cNvSpPr>
            <a:spLocks noGrp="1"/>
          </p:cNvSpPr>
          <p:nvPr>
            <p:ph type="ftr" sz="quarter" idx="11"/>
          </p:nvPr>
        </p:nvSpPr>
        <p:spPr/>
        <p:txBody>
          <a:bodyPr/>
          <a:lstStyle/>
          <a:p>
            <a:r>
              <a:rPr lang="en-US"/>
              <a:t>U.S. Foreign Policy: The Paradox of World Power | Steven W. Hook | ©2015 | SAGE Publications, Inc. </a:t>
            </a:r>
          </a:p>
        </p:txBody>
      </p:sp>
      <p:sp>
        <p:nvSpPr>
          <p:cNvPr id="9" name="Slide Number Placeholder 8"/>
          <p:cNvSpPr>
            <a:spLocks noGrp="1"/>
          </p:cNvSpPr>
          <p:nvPr>
            <p:ph type="sldNum" sz="quarter" idx="12"/>
          </p:nvPr>
        </p:nvSpPr>
        <p:spPr/>
        <p:txBody>
          <a:bodyPr/>
          <a:lstStyle/>
          <a:p>
            <a:fld id="{C5957C9F-E7DD-4448-AAEA-342234DB44A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Date Placeholder 2"/>
          <p:cNvSpPr>
            <a:spLocks noGrp="1"/>
          </p:cNvSpPr>
          <p:nvPr>
            <p:ph type="dt" sz="half" idx="10"/>
          </p:nvPr>
        </p:nvSpPr>
        <p:spPr/>
        <p:txBody>
          <a:bodyPr/>
          <a:lstStyle/>
          <a:p>
            <a:fld id="{8FAA214E-58BD-FF4C-80EB-49A56146A4CE}" type="datetime1">
              <a:rPr lang="en-US" smtClean="0"/>
              <a:pPr/>
              <a:t>4/22/2019</a:t>
            </a:fld>
            <a:endParaRPr lang="en-US"/>
          </a:p>
        </p:txBody>
      </p:sp>
      <p:sp>
        <p:nvSpPr>
          <p:cNvPr id="4" name="Footer Placeholder 3"/>
          <p:cNvSpPr>
            <a:spLocks noGrp="1"/>
          </p:cNvSpPr>
          <p:nvPr>
            <p:ph type="ftr" sz="quarter" idx="11"/>
          </p:nvPr>
        </p:nvSpPr>
        <p:spPr/>
        <p:txBody>
          <a:bodyPr/>
          <a:lstStyle/>
          <a:p>
            <a:r>
              <a:rPr lang="en-US"/>
              <a:t>U.S. Foreign Policy: The Paradox of World Power | Steven W. Hook | ©2015 | SAGE Publications, Inc. </a:t>
            </a:r>
          </a:p>
        </p:txBody>
      </p:sp>
      <p:sp>
        <p:nvSpPr>
          <p:cNvPr id="5" name="Slide Number Placeholder 4"/>
          <p:cNvSpPr>
            <a:spLocks noGrp="1"/>
          </p:cNvSpPr>
          <p:nvPr>
            <p:ph type="sldNum" sz="quarter" idx="12"/>
          </p:nvPr>
        </p:nvSpPr>
        <p:spPr/>
        <p:txBody>
          <a:bodyPr/>
          <a:lstStyle/>
          <a:p>
            <a:fld id="{C5957C9F-E7DD-4448-AAEA-342234DB44A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09169B-BEEC-4C4E-86C0-1F29D772324A}" type="datetime1">
              <a:rPr lang="en-US" smtClean="0"/>
              <a:pPr/>
              <a:t>4/22/2019</a:t>
            </a:fld>
            <a:endParaRPr lang="en-US"/>
          </a:p>
        </p:txBody>
      </p:sp>
      <p:sp>
        <p:nvSpPr>
          <p:cNvPr id="3" name="Footer Placeholder 2"/>
          <p:cNvSpPr>
            <a:spLocks noGrp="1"/>
          </p:cNvSpPr>
          <p:nvPr>
            <p:ph type="ftr" sz="quarter" idx="11"/>
          </p:nvPr>
        </p:nvSpPr>
        <p:spPr/>
        <p:txBody>
          <a:bodyPr/>
          <a:lstStyle/>
          <a:p>
            <a:r>
              <a:rPr lang="en-US"/>
              <a:t>U.S. Foreign Policy: The Paradox of World Power | Steven W. Hook | ©2015 | SAGE Publications, Inc. </a:t>
            </a:r>
          </a:p>
        </p:txBody>
      </p:sp>
      <p:sp>
        <p:nvSpPr>
          <p:cNvPr id="4" name="Slide Number Placeholder 3"/>
          <p:cNvSpPr>
            <a:spLocks noGrp="1"/>
          </p:cNvSpPr>
          <p:nvPr>
            <p:ph type="sldNum" sz="quarter" idx="12"/>
          </p:nvPr>
        </p:nvSpPr>
        <p:spPr/>
        <p:txBody>
          <a:bodyPr/>
          <a:lstStyle/>
          <a:p>
            <a:fld id="{C5957C9F-E7DD-4448-AAEA-342234DB44A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p:txBody>
          <a:bodyPr/>
          <a:lstStyle/>
          <a:p>
            <a:fld id="{C2D80E93-705B-C74C-962F-74454F4FF24F}" type="datetime1">
              <a:rPr lang="en-US" smtClean="0"/>
              <a:pPr/>
              <a:t>4/22/2019</a:t>
            </a:fld>
            <a:endParaRPr lang="en-US"/>
          </a:p>
        </p:txBody>
      </p:sp>
      <p:sp>
        <p:nvSpPr>
          <p:cNvPr id="6" name="Footer Placeholder 5"/>
          <p:cNvSpPr>
            <a:spLocks noGrp="1"/>
          </p:cNvSpPr>
          <p:nvPr>
            <p:ph type="ftr" sz="quarter" idx="11"/>
          </p:nvPr>
        </p:nvSpPr>
        <p:spPr/>
        <p:txBody>
          <a:bodyPr/>
          <a:lstStyle/>
          <a:p>
            <a:r>
              <a:rPr lang="en-US"/>
              <a:t>U.S. Foreign Policy: The Paradox of World Power | Steven W. Hook | ©2015 | SAGE Publications, Inc. </a:t>
            </a:r>
          </a:p>
        </p:txBody>
      </p:sp>
      <p:sp>
        <p:nvSpPr>
          <p:cNvPr id="7" name="Slide Number Placeholder 6"/>
          <p:cNvSpPr>
            <a:spLocks noGrp="1"/>
          </p:cNvSpPr>
          <p:nvPr>
            <p:ph type="sldNum" sz="quarter" idx="12"/>
          </p:nvPr>
        </p:nvSpPr>
        <p:spPr/>
        <p:txBody>
          <a:bodyPr/>
          <a:lstStyle/>
          <a:p>
            <a:fld id="{C5957C9F-E7DD-4448-AAEA-342234DB44A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p:txBody>
          <a:bodyPr/>
          <a:lstStyle/>
          <a:p>
            <a:fld id="{A8DF7338-E615-6348-B9B5-F02455F429EA}" type="datetime1">
              <a:rPr lang="en-US" smtClean="0"/>
              <a:pPr/>
              <a:t>4/22/2019</a:t>
            </a:fld>
            <a:endParaRPr lang="en-US"/>
          </a:p>
        </p:txBody>
      </p:sp>
      <p:sp>
        <p:nvSpPr>
          <p:cNvPr id="6" name="Footer Placeholder 5"/>
          <p:cNvSpPr>
            <a:spLocks noGrp="1"/>
          </p:cNvSpPr>
          <p:nvPr>
            <p:ph type="ftr" sz="quarter" idx="11"/>
          </p:nvPr>
        </p:nvSpPr>
        <p:spPr/>
        <p:txBody>
          <a:bodyPr/>
          <a:lstStyle/>
          <a:p>
            <a:r>
              <a:rPr lang="en-US"/>
              <a:t>U.S. Foreign Policy: The Paradox of World Power | Steven W. Hook | ©2015 | SAGE Publications, Inc. </a:t>
            </a:r>
          </a:p>
        </p:txBody>
      </p:sp>
      <p:sp>
        <p:nvSpPr>
          <p:cNvPr id="7" name="Slide Number Placeholder 6"/>
          <p:cNvSpPr>
            <a:spLocks noGrp="1"/>
          </p:cNvSpPr>
          <p:nvPr>
            <p:ph type="sldNum" sz="quarter" idx="12"/>
          </p:nvPr>
        </p:nvSpPr>
        <p:spPr/>
        <p:txBody>
          <a:bodyPr/>
          <a:lstStyle/>
          <a:p>
            <a:fld id="{C5957C9F-E7DD-4448-AAEA-342234DB44A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AU"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93C20E-35E6-164C-A770-93A40A7F5FE3}" type="datetime1">
              <a:rPr lang="en-US" smtClean="0"/>
              <a:pPr/>
              <a:t>4/22/2019</a:t>
            </a:fld>
            <a:endParaRPr lang="en-US"/>
          </a:p>
        </p:txBody>
      </p:sp>
      <p:sp>
        <p:nvSpPr>
          <p:cNvPr id="5" name="Footer Placeholder 4"/>
          <p:cNvSpPr>
            <a:spLocks noGrp="1"/>
          </p:cNvSpPr>
          <p:nvPr>
            <p:ph type="ftr" sz="quarter" idx="3"/>
          </p:nvPr>
        </p:nvSpPr>
        <p:spPr>
          <a:xfrm>
            <a:off x="2590801" y="6356350"/>
            <a:ext cx="396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U.S. Foreign Policy: The Paradox of World Power | Steven W. Hook | ©2015 | SAGE Publications, Inc. </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57C9F-E7DD-4448-AAEA-342234DB44A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457200" rtl="0" eaLnBrk="1" latinLnBrk="0" hangingPunct="1">
        <a:spcBef>
          <a:spcPct val="0"/>
        </a:spcBef>
        <a:buNone/>
        <a:defRPr sz="4000" b="1"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4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6C952CC-CE73-4067-9128-D7034A965471}"/>
              </a:ext>
            </a:extLst>
          </p:cNvPr>
          <p:cNvSpPr>
            <a:spLocks noGrp="1"/>
          </p:cNvSpPr>
          <p:nvPr>
            <p:ph type="ctrTitle"/>
          </p:nvPr>
        </p:nvSpPr>
        <p:spPr/>
        <p:txBody>
          <a:bodyPr/>
          <a:lstStyle/>
          <a:p>
            <a:r>
              <a:rPr lang="en-US" dirty="0"/>
              <a:t>Selling Intervention and War</a:t>
            </a:r>
          </a:p>
        </p:txBody>
      </p:sp>
      <p:sp>
        <p:nvSpPr>
          <p:cNvPr id="6" name="Subtitle 5">
            <a:extLst>
              <a:ext uri="{FF2B5EF4-FFF2-40B4-BE49-F238E27FC236}">
                <a16:creationId xmlns:a16="http://schemas.microsoft.com/office/drawing/2014/main" id="{6D5C1419-3BCF-4427-804D-DB627507554E}"/>
              </a:ext>
            </a:extLst>
          </p:cNvPr>
          <p:cNvSpPr>
            <a:spLocks noGrp="1"/>
          </p:cNvSpPr>
          <p:nvPr>
            <p:ph type="subTitle" idx="1"/>
          </p:nvPr>
        </p:nvSpPr>
        <p:spPr/>
        <p:txBody>
          <a:bodyPr/>
          <a:lstStyle/>
          <a:p>
            <a:r>
              <a:rPr lang="en-US" dirty="0"/>
              <a:t>Western Chapter 1</a:t>
            </a:r>
          </a:p>
        </p:txBody>
      </p:sp>
      <p:sp>
        <p:nvSpPr>
          <p:cNvPr id="4" name="Footer Placeholder 3">
            <a:extLst>
              <a:ext uri="{FF2B5EF4-FFF2-40B4-BE49-F238E27FC236}">
                <a16:creationId xmlns:a16="http://schemas.microsoft.com/office/drawing/2014/main" id="{EF933571-FA14-445A-849B-E784CDFA81A4}"/>
              </a:ext>
            </a:extLst>
          </p:cNvPr>
          <p:cNvSpPr>
            <a:spLocks noGrp="1"/>
          </p:cNvSpPr>
          <p:nvPr>
            <p:ph type="ftr" sz="quarter" idx="11"/>
          </p:nvPr>
        </p:nvSpPr>
        <p:spPr/>
        <p:txBody>
          <a:bodyPr/>
          <a:lstStyle/>
          <a:p>
            <a:r>
              <a:rPr lang="en-US"/>
              <a:t>U.S. Foreign Policy: The Paradox of World Power | Steven W. Hook | ©2015 | SAGE Publications, Inc. </a:t>
            </a:r>
          </a:p>
        </p:txBody>
      </p:sp>
    </p:spTree>
    <p:extLst>
      <p:ext uri="{BB962C8B-B14F-4D97-AF65-F5344CB8AC3E}">
        <p14:creationId xmlns:p14="http://schemas.microsoft.com/office/powerpoint/2010/main" val="4222541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F6EFF-7D27-49D0-B993-FBB91EA3D26C}"/>
              </a:ext>
            </a:extLst>
          </p:cNvPr>
          <p:cNvSpPr>
            <a:spLocks noGrp="1"/>
          </p:cNvSpPr>
          <p:nvPr>
            <p:ph type="title"/>
          </p:nvPr>
        </p:nvSpPr>
        <p:spPr/>
        <p:txBody>
          <a:bodyPr>
            <a:normAutofit fontScale="90000"/>
          </a:bodyPr>
          <a:lstStyle/>
          <a:p>
            <a:br>
              <a:rPr lang="en-US" dirty="0"/>
            </a:br>
            <a:r>
              <a:rPr lang="en-US" dirty="0"/>
              <a:t>Liberal Theory of the State</a:t>
            </a:r>
          </a:p>
        </p:txBody>
      </p:sp>
      <p:sp>
        <p:nvSpPr>
          <p:cNvPr id="3" name="Content Placeholder 2">
            <a:extLst>
              <a:ext uri="{FF2B5EF4-FFF2-40B4-BE49-F238E27FC236}">
                <a16:creationId xmlns:a16="http://schemas.microsoft.com/office/drawing/2014/main" id="{3A31F2A2-0827-4288-B5EA-F37C8890DD30}"/>
              </a:ext>
            </a:extLst>
          </p:cNvPr>
          <p:cNvSpPr>
            <a:spLocks noGrp="1"/>
          </p:cNvSpPr>
          <p:nvPr>
            <p:ph idx="1"/>
          </p:nvPr>
        </p:nvSpPr>
        <p:spPr/>
        <p:txBody>
          <a:bodyPr/>
          <a:lstStyle/>
          <a:p>
            <a:pPr fontAlgn="ctr"/>
            <a:r>
              <a:rPr lang="en-US" b="1" i="1" dirty="0"/>
              <a:t>State action the result of push and pull of societal actors</a:t>
            </a:r>
            <a:r>
              <a:rPr lang="en-US" dirty="0"/>
              <a:t> operating within distinct liberal ideology; behave rationally in pursuit of their interests.</a:t>
            </a:r>
          </a:p>
          <a:p>
            <a:pPr fontAlgn="ctr"/>
            <a:r>
              <a:rPr lang="en-US" b="1" i="1" dirty="0"/>
              <a:t>Homogeneity of opinion is extremely rare</a:t>
            </a:r>
            <a:r>
              <a:rPr lang="en-US" dirty="0"/>
              <a:t>; will have different ideas and conceptions about things</a:t>
            </a:r>
          </a:p>
          <a:p>
            <a:pPr fontAlgn="ctr"/>
            <a:r>
              <a:rPr lang="en-US" b="1" i="1" dirty="0"/>
              <a:t>Representative institutions provide the vehicles by which competing preferences and social power are transformed into state policy</a:t>
            </a:r>
            <a:r>
              <a:rPr lang="en-US" dirty="0"/>
              <a:t>. </a:t>
            </a:r>
          </a:p>
          <a:p>
            <a:pPr lvl="1" fontAlgn="ctr"/>
            <a:r>
              <a:rPr lang="en-US" dirty="0"/>
              <a:t>Hallmark of liberal democracies is that state action is the product of a “dynamic and complex interaction between elite groups and the public” (6). </a:t>
            </a:r>
          </a:p>
          <a:p>
            <a:endParaRPr lang="en-US" dirty="0"/>
          </a:p>
          <a:p>
            <a:endParaRPr lang="en-US" dirty="0"/>
          </a:p>
        </p:txBody>
      </p:sp>
      <p:sp>
        <p:nvSpPr>
          <p:cNvPr id="4" name="Footer Placeholder 3">
            <a:extLst>
              <a:ext uri="{FF2B5EF4-FFF2-40B4-BE49-F238E27FC236}">
                <a16:creationId xmlns:a16="http://schemas.microsoft.com/office/drawing/2014/main" id="{84B64193-CB81-4C40-A3E2-FB58D014B457}"/>
              </a:ext>
            </a:extLst>
          </p:cNvPr>
          <p:cNvSpPr>
            <a:spLocks noGrp="1"/>
          </p:cNvSpPr>
          <p:nvPr>
            <p:ph type="ftr" sz="quarter" idx="11"/>
          </p:nvPr>
        </p:nvSpPr>
        <p:spPr/>
        <p:txBody>
          <a:bodyPr/>
          <a:lstStyle/>
          <a:p>
            <a:r>
              <a:rPr lang="en-US"/>
              <a:t>U.S. Foreign Policy: The Paradox of World Power | Steven W. Hook | ©2015 | SAGE Publications, Inc. </a:t>
            </a:r>
          </a:p>
        </p:txBody>
      </p:sp>
    </p:spTree>
    <p:extLst>
      <p:ext uri="{BB962C8B-B14F-4D97-AF65-F5344CB8AC3E}">
        <p14:creationId xmlns:p14="http://schemas.microsoft.com/office/powerpoint/2010/main" val="115330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83129-A4E9-4BBF-BD6B-9587592AA229}"/>
              </a:ext>
            </a:extLst>
          </p:cNvPr>
          <p:cNvSpPr>
            <a:spLocks noGrp="1"/>
          </p:cNvSpPr>
          <p:nvPr>
            <p:ph type="title"/>
          </p:nvPr>
        </p:nvSpPr>
        <p:spPr/>
        <p:txBody>
          <a:bodyPr>
            <a:normAutofit fontScale="90000"/>
          </a:bodyPr>
          <a:lstStyle/>
          <a:p>
            <a:br>
              <a:rPr lang="en-US" dirty="0"/>
            </a:br>
            <a:r>
              <a:rPr lang="en-US" dirty="0"/>
              <a:t>Western’s Theory:</a:t>
            </a:r>
          </a:p>
        </p:txBody>
      </p:sp>
      <p:sp>
        <p:nvSpPr>
          <p:cNvPr id="3" name="Content Placeholder 2">
            <a:extLst>
              <a:ext uri="{FF2B5EF4-FFF2-40B4-BE49-F238E27FC236}">
                <a16:creationId xmlns:a16="http://schemas.microsoft.com/office/drawing/2014/main" id="{F17047E8-C06E-4998-9C44-49273FFC65CF}"/>
              </a:ext>
            </a:extLst>
          </p:cNvPr>
          <p:cNvSpPr>
            <a:spLocks noGrp="1"/>
          </p:cNvSpPr>
          <p:nvPr>
            <p:ph idx="1"/>
          </p:nvPr>
        </p:nvSpPr>
        <p:spPr/>
        <p:txBody>
          <a:bodyPr>
            <a:normAutofit/>
          </a:bodyPr>
          <a:lstStyle/>
          <a:p>
            <a:pPr marL="0" indent="0">
              <a:buNone/>
            </a:pPr>
            <a:endParaRPr lang="en-US" dirty="0"/>
          </a:p>
          <a:p>
            <a:r>
              <a:rPr lang="en-US" b="1" i="1" dirty="0"/>
              <a:t>The Outcome (Dependent Variable)</a:t>
            </a:r>
            <a:r>
              <a:rPr lang="en-US" i="1" dirty="0"/>
              <a:t>:</a:t>
            </a:r>
          </a:p>
          <a:p>
            <a:pPr lvl="1"/>
            <a:r>
              <a:rPr lang="en-US" dirty="0"/>
              <a:t>Why and under what circumstances has the U.S. used military force to intervene in regional and civil conflicts and crisis? </a:t>
            </a:r>
          </a:p>
          <a:p>
            <a:r>
              <a:rPr lang="en-US" b="1" dirty="0"/>
              <a:t>The Cause (</a:t>
            </a:r>
            <a:r>
              <a:rPr lang="en-US" i="1" dirty="0"/>
              <a:t>Independent Variable</a:t>
            </a:r>
            <a:r>
              <a:rPr lang="en-US" b="1" dirty="0"/>
              <a:t>):</a:t>
            </a:r>
            <a:endParaRPr lang="en-US" dirty="0"/>
          </a:p>
          <a:p>
            <a:pPr lvl="1"/>
            <a:r>
              <a:rPr lang="en-US" dirty="0"/>
              <a:t>the decision to use force is </a:t>
            </a:r>
            <a:r>
              <a:rPr lang="en-US" b="1" i="1" u="sng" dirty="0"/>
              <a:t>the result of the competition among advocacy groups</a:t>
            </a:r>
            <a:r>
              <a:rPr lang="en-US" u="sng" dirty="0"/>
              <a:t> </a:t>
            </a:r>
            <a:r>
              <a:rPr lang="en-US" dirty="0"/>
              <a:t>and their relative abilities to captivate and mobilize public and political support for their views.</a:t>
            </a:r>
          </a:p>
          <a:p>
            <a:pPr lvl="1"/>
            <a:endParaRPr lang="en-US" dirty="0"/>
          </a:p>
          <a:p>
            <a:endParaRPr lang="en-US" dirty="0"/>
          </a:p>
          <a:p>
            <a:pPr lvl="1"/>
            <a:endParaRPr lang="en-US" dirty="0"/>
          </a:p>
          <a:p>
            <a:endParaRPr lang="en-US" dirty="0"/>
          </a:p>
        </p:txBody>
      </p:sp>
      <p:sp>
        <p:nvSpPr>
          <p:cNvPr id="4" name="Footer Placeholder 3">
            <a:extLst>
              <a:ext uri="{FF2B5EF4-FFF2-40B4-BE49-F238E27FC236}">
                <a16:creationId xmlns:a16="http://schemas.microsoft.com/office/drawing/2014/main" id="{B48C912C-A19F-44DF-B37E-8118A92AFD26}"/>
              </a:ext>
            </a:extLst>
          </p:cNvPr>
          <p:cNvSpPr>
            <a:spLocks noGrp="1"/>
          </p:cNvSpPr>
          <p:nvPr>
            <p:ph type="ftr" sz="quarter" idx="11"/>
          </p:nvPr>
        </p:nvSpPr>
        <p:spPr/>
        <p:txBody>
          <a:bodyPr/>
          <a:lstStyle/>
          <a:p>
            <a:r>
              <a:rPr lang="en-US"/>
              <a:t>U.S. Foreign Policy: The Paradox of World Power | Steven W. Hook | ©2015 | SAGE Publications, Inc. </a:t>
            </a:r>
          </a:p>
        </p:txBody>
      </p:sp>
    </p:spTree>
    <p:extLst>
      <p:ext uri="{BB962C8B-B14F-4D97-AF65-F5344CB8AC3E}">
        <p14:creationId xmlns:p14="http://schemas.microsoft.com/office/powerpoint/2010/main" val="247254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809EC-12F8-4827-A243-D0265C5E9D03}"/>
              </a:ext>
            </a:extLst>
          </p:cNvPr>
          <p:cNvSpPr>
            <a:spLocks noGrp="1"/>
          </p:cNvSpPr>
          <p:nvPr>
            <p:ph type="title"/>
          </p:nvPr>
        </p:nvSpPr>
        <p:spPr/>
        <p:txBody>
          <a:bodyPr>
            <a:normAutofit fontScale="90000"/>
          </a:bodyPr>
          <a:lstStyle/>
          <a:p>
            <a:br>
              <a:rPr lang="en-US" dirty="0"/>
            </a:br>
            <a:r>
              <a:rPr lang="en-US" dirty="0"/>
              <a:t>Elite Preferences in US FoPo</a:t>
            </a:r>
          </a:p>
        </p:txBody>
      </p:sp>
      <p:sp>
        <p:nvSpPr>
          <p:cNvPr id="3" name="Content Placeholder 2">
            <a:extLst>
              <a:ext uri="{FF2B5EF4-FFF2-40B4-BE49-F238E27FC236}">
                <a16:creationId xmlns:a16="http://schemas.microsoft.com/office/drawing/2014/main" id="{032E5CD6-70C5-4A1F-93D6-5EB73226048C}"/>
              </a:ext>
            </a:extLst>
          </p:cNvPr>
          <p:cNvSpPr>
            <a:spLocks noGrp="1"/>
          </p:cNvSpPr>
          <p:nvPr>
            <p:ph idx="1"/>
          </p:nvPr>
        </p:nvSpPr>
        <p:spPr/>
        <p:txBody>
          <a:bodyPr>
            <a:normAutofit lnSpcReduction="10000"/>
          </a:bodyPr>
          <a:lstStyle/>
          <a:p>
            <a:pPr fontAlgn="ctr"/>
            <a:r>
              <a:rPr lang="en-US" sz="1800" b="1" dirty="0"/>
              <a:t>Selective engagers</a:t>
            </a:r>
            <a:r>
              <a:rPr lang="en-US" sz="1800" dirty="0"/>
              <a:t>, realist, highly competitive world view, want to protect American security, US should retain and protect its primacy in the international system. Favored détente and arms control during Cold War.</a:t>
            </a:r>
          </a:p>
          <a:p>
            <a:pPr fontAlgn="ctr"/>
            <a:r>
              <a:rPr lang="en-US" sz="1800" b="1" dirty="0"/>
              <a:t>Hardliners</a:t>
            </a:r>
            <a:r>
              <a:rPr lang="en-US" sz="1800" dirty="0"/>
              <a:t>, traditional conservatives and neo-cons, world highly competitive, committed to military action to curb other nations. See lots of dangers in the world today and want to stay on top in post-Cold War world. </a:t>
            </a:r>
          </a:p>
          <a:p>
            <a:pPr fontAlgn="ctr"/>
            <a:r>
              <a:rPr lang="en-US" sz="1800" b="1" dirty="0"/>
              <a:t>Reluctant warriors</a:t>
            </a:r>
            <a:r>
              <a:rPr lang="en-US" sz="1800" dirty="0"/>
              <a:t>, persuaded by stalemate in Korea and disaster in Vietnam they want to be highly selective over when to use military force. Closely linked to neo-isolationists who are even more skeptical of involvement. Force should be limited to those rare cases of imminent and direct threat to US political independence and territorial integrity.</a:t>
            </a:r>
          </a:p>
          <a:p>
            <a:pPr fontAlgn="ctr"/>
            <a:r>
              <a:rPr lang="en-US" sz="1800" b="1" dirty="0"/>
              <a:t>Liberals</a:t>
            </a:r>
            <a:r>
              <a:rPr lang="en-US" sz="1800" dirty="0"/>
              <a:t>, expansion of post-cold war liberal international order. Development of multinational institutions, closely related to </a:t>
            </a:r>
            <a:r>
              <a:rPr lang="en-US" sz="1800" b="1" i="1" dirty="0" err="1"/>
              <a:t>humanitarianists</a:t>
            </a:r>
            <a:r>
              <a:rPr lang="en-US" sz="1800" dirty="0"/>
              <a:t> who are all about liberal US values such as self-determination, individual liberties and human rights. Do not want to support anti-democratic regimes. Want involvement of international forces under label of </a:t>
            </a:r>
            <a:r>
              <a:rPr lang="en-US" sz="1800" b="1" i="1" dirty="0"/>
              <a:t>assertive multilateralism</a:t>
            </a:r>
            <a:r>
              <a:rPr lang="en-US" sz="1800" dirty="0"/>
              <a:t>.</a:t>
            </a:r>
          </a:p>
          <a:p>
            <a:pPr marL="0" indent="0">
              <a:buNone/>
            </a:pPr>
            <a:endParaRPr lang="en-US" sz="1800" dirty="0"/>
          </a:p>
          <a:p>
            <a:endParaRPr lang="en-US" sz="1800" dirty="0"/>
          </a:p>
        </p:txBody>
      </p:sp>
      <p:sp>
        <p:nvSpPr>
          <p:cNvPr id="4" name="Footer Placeholder 3">
            <a:extLst>
              <a:ext uri="{FF2B5EF4-FFF2-40B4-BE49-F238E27FC236}">
                <a16:creationId xmlns:a16="http://schemas.microsoft.com/office/drawing/2014/main" id="{026F74A1-E2FF-40B7-9B0C-8A9B97A388EC}"/>
              </a:ext>
            </a:extLst>
          </p:cNvPr>
          <p:cNvSpPr>
            <a:spLocks noGrp="1"/>
          </p:cNvSpPr>
          <p:nvPr>
            <p:ph type="ftr" sz="quarter" idx="11"/>
          </p:nvPr>
        </p:nvSpPr>
        <p:spPr/>
        <p:txBody>
          <a:bodyPr/>
          <a:lstStyle/>
          <a:p>
            <a:r>
              <a:rPr lang="en-US"/>
              <a:t>U.S. Foreign Policy: The Paradox of World Power | Steven W. Hook | ©2015 | SAGE Publications, Inc. </a:t>
            </a:r>
          </a:p>
        </p:txBody>
      </p:sp>
    </p:spTree>
    <p:extLst>
      <p:ext uri="{BB962C8B-B14F-4D97-AF65-F5344CB8AC3E}">
        <p14:creationId xmlns:p14="http://schemas.microsoft.com/office/powerpoint/2010/main" val="265296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06CDC-94F9-47BF-BEAE-11705CCC473D}"/>
              </a:ext>
            </a:extLst>
          </p:cNvPr>
          <p:cNvSpPr>
            <a:spLocks noGrp="1"/>
          </p:cNvSpPr>
          <p:nvPr>
            <p:ph type="title"/>
          </p:nvPr>
        </p:nvSpPr>
        <p:spPr/>
        <p:txBody>
          <a:bodyPr>
            <a:normAutofit fontScale="90000"/>
          </a:bodyPr>
          <a:lstStyle/>
          <a:p>
            <a:br>
              <a:rPr lang="en-US" dirty="0"/>
            </a:br>
            <a:br>
              <a:rPr lang="en-US" dirty="0"/>
            </a:br>
            <a:r>
              <a:rPr lang="en-US" dirty="0"/>
              <a:t>A New Theory of US Foreign Policy</a:t>
            </a:r>
            <a:br>
              <a:rPr lang="en-US" dirty="0"/>
            </a:br>
            <a:endParaRPr lang="en-US" dirty="0"/>
          </a:p>
        </p:txBody>
      </p:sp>
      <p:sp>
        <p:nvSpPr>
          <p:cNvPr id="3" name="Content Placeholder 2">
            <a:extLst>
              <a:ext uri="{FF2B5EF4-FFF2-40B4-BE49-F238E27FC236}">
                <a16:creationId xmlns:a16="http://schemas.microsoft.com/office/drawing/2014/main" id="{E62CAA74-A47A-4478-8AF2-F40374DF6756}"/>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2CE975EF-65E5-4362-AF03-DE5D359D75CA}"/>
              </a:ext>
            </a:extLst>
          </p:cNvPr>
          <p:cNvSpPr>
            <a:spLocks noGrp="1"/>
          </p:cNvSpPr>
          <p:nvPr>
            <p:ph type="ftr" sz="quarter" idx="11"/>
          </p:nvPr>
        </p:nvSpPr>
        <p:spPr/>
        <p:txBody>
          <a:bodyPr/>
          <a:lstStyle/>
          <a:p>
            <a:r>
              <a:rPr lang="en-US"/>
              <a:t>U.S. Foreign Policy: The Paradox of World Power | Steven W. Hook | ©2015 | SAGE Publications, Inc. </a:t>
            </a:r>
          </a:p>
        </p:txBody>
      </p:sp>
      <p:sp>
        <p:nvSpPr>
          <p:cNvPr id="7" name="Flowchart: Connector 6">
            <a:extLst>
              <a:ext uri="{FF2B5EF4-FFF2-40B4-BE49-F238E27FC236}">
                <a16:creationId xmlns:a16="http://schemas.microsoft.com/office/drawing/2014/main" id="{ED73CC7F-27F0-4474-B3DE-B62070055B89}"/>
              </a:ext>
            </a:extLst>
          </p:cNvPr>
          <p:cNvSpPr/>
          <p:nvPr/>
        </p:nvSpPr>
        <p:spPr>
          <a:xfrm>
            <a:off x="551693" y="3006463"/>
            <a:ext cx="1843165" cy="1713434"/>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latin typeface="Garamond" panose="02020404030301010803" pitchFamily="18" charset="0"/>
              </a:rPr>
              <a:t>Elite Preference</a:t>
            </a:r>
          </a:p>
        </p:txBody>
      </p:sp>
      <p:sp>
        <p:nvSpPr>
          <p:cNvPr id="8" name="Arrow: Right 7">
            <a:extLst>
              <a:ext uri="{FF2B5EF4-FFF2-40B4-BE49-F238E27FC236}">
                <a16:creationId xmlns:a16="http://schemas.microsoft.com/office/drawing/2014/main" id="{48F83A10-EBC2-4931-B993-F81499A30830}"/>
              </a:ext>
            </a:extLst>
          </p:cNvPr>
          <p:cNvSpPr/>
          <p:nvPr/>
        </p:nvSpPr>
        <p:spPr>
          <a:xfrm>
            <a:off x="2489351" y="3599229"/>
            <a:ext cx="3544478" cy="527901"/>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latin typeface="Garamond" panose="02020404030301010803" pitchFamily="18" charset="0"/>
              </a:rPr>
              <a:t>Decision is made</a:t>
            </a:r>
          </a:p>
        </p:txBody>
      </p:sp>
      <p:sp>
        <p:nvSpPr>
          <p:cNvPr id="9" name="Rectangle 8">
            <a:extLst>
              <a:ext uri="{FF2B5EF4-FFF2-40B4-BE49-F238E27FC236}">
                <a16:creationId xmlns:a16="http://schemas.microsoft.com/office/drawing/2014/main" id="{E43E366C-91D4-4368-BB4B-961CED41C9DA}"/>
              </a:ext>
            </a:extLst>
          </p:cNvPr>
          <p:cNvSpPr/>
          <p:nvPr/>
        </p:nvSpPr>
        <p:spPr>
          <a:xfrm>
            <a:off x="6172200" y="2708829"/>
            <a:ext cx="2725781" cy="230869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latin typeface="Garamond" panose="02020404030301010803" pitchFamily="18" charset="0"/>
              </a:rPr>
              <a:t>Decision to intervene militarily in a given situation YES/NO</a:t>
            </a:r>
          </a:p>
        </p:txBody>
      </p:sp>
      <p:sp>
        <p:nvSpPr>
          <p:cNvPr id="10" name="Title 1">
            <a:extLst>
              <a:ext uri="{FF2B5EF4-FFF2-40B4-BE49-F238E27FC236}">
                <a16:creationId xmlns:a16="http://schemas.microsoft.com/office/drawing/2014/main" id="{629BB63B-58AD-4799-B774-417C641F548E}"/>
              </a:ext>
            </a:extLst>
          </p:cNvPr>
          <p:cNvSpPr txBox="1">
            <a:spLocks/>
          </p:cNvSpPr>
          <p:nvPr/>
        </p:nvSpPr>
        <p:spPr>
          <a:xfrm>
            <a:off x="1371600" y="685800"/>
            <a:ext cx="9601200" cy="14859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000" b="1" kern="1200">
                <a:solidFill>
                  <a:schemeClr val="tx1"/>
                </a:solidFill>
                <a:latin typeface="Arial"/>
                <a:ea typeface="+mj-ea"/>
                <a:cs typeface="Arial"/>
              </a:defRPr>
            </a:lvl1pPr>
          </a:lstStyle>
          <a:p>
            <a:endParaRPr lang="en-US" dirty="0"/>
          </a:p>
        </p:txBody>
      </p:sp>
    </p:spTree>
    <p:extLst>
      <p:ext uri="{BB962C8B-B14F-4D97-AF65-F5344CB8AC3E}">
        <p14:creationId xmlns:p14="http://schemas.microsoft.com/office/powerpoint/2010/main" val="357715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C6AA9-5B1A-4A71-AAE3-6B92D09F3C01}"/>
              </a:ext>
            </a:extLst>
          </p:cNvPr>
          <p:cNvSpPr>
            <a:spLocks noGrp="1"/>
          </p:cNvSpPr>
          <p:nvPr>
            <p:ph type="title"/>
          </p:nvPr>
        </p:nvSpPr>
        <p:spPr/>
        <p:txBody>
          <a:bodyPr>
            <a:normAutofit fontScale="90000"/>
          </a:bodyPr>
          <a:lstStyle/>
          <a:p>
            <a:br>
              <a:rPr lang="en-US" dirty="0"/>
            </a:br>
            <a:r>
              <a:rPr lang="en-US" dirty="0"/>
              <a:t>Not so fast:</a:t>
            </a:r>
          </a:p>
        </p:txBody>
      </p:sp>
      <p:sp>
        <p:nvSpPr>
          <p:cNvPr id="3" name="Content Placeholder 2">
            <a:extLst>
              <a:ext uri="{FF2B5EF4-FFF2-40B4-BE49-F238E27FC236}">
                <a16:creationId xmlns:a16="http://schemas.microsoft.com/office/drawing/2014/main" id="{3B7B6F24-FE63-41E7-861F-E3CE8C2C469D}"/>
              </a:ext>
            </a:extLst>
          </p:cNvPr>
          <p:cNvSpPr>
            <a:spLocks noGrp="1"/>
          </p:cNvSpPr>
          <p:nvPr>
            <p:ph idx="1"/>
          </p:nvPr>
        </p:nvSpPr>
        <p:spPr/>
        <p:txBody>
          <a:bodyPr>
            <a:normAutofit fontScale="85000" lnSpcReduction="20000"/>
          </a:bodyPr>
          <a:lstStyle/>
          <a:p>
            <a:r>
              <a:rPr lang="en-US" sz="3300" dirty="0"/>
              <a:t>Elite ability to influence US FoPo depends on</a:t>
            </a:r>
            <a:r>
              <a:rPr lang="en-US" dirty="0"/>
              <a:t>:</a:t>
            </a:r>
          </a:p>
          <a:p>
            <a:pPr lvl="1"/>
            <a:r>
              <a:rPr lang="en-US" dirty="0"/>
              <a:t>Institutional, informational and propaganda resources to mobilize public support for your political project:</a:t>
            </a:r>
          </a:p>
          <a:p>
            <a:pPr lvl="2" fontAlgn="ctr"/>
            <a:r>
              <a:rPr lang="en-US" b="1" i="1" dirty="0"/>
              <a:t>Elite sensitivity to public and political support</a:t>
            </a:r>
            <a:r>
              <a:rPr lang="en-US" dirty="0"/>
              <a:t>, war is usually a case in which the public becomes very attentive that is why elites both in congress and the president are beholden  and sensitive to public opinion in these cases 14-5.</a:t>
            </a:r>
          </a:p>
          <a:p>
            <a:pPr lvl="2" fontAlgn="ctr"/>
            <a:r>
              <a:rPr lang="en-US" b="1" i="1" dirty="0"/>
              <a:t>Public susceptibility to Elite-based information</a:t>
            </a:r>
            <a:r>
              <a:rPr lang="en-US" dirty="0"/>
              <a:t>, how does public come to understand nature of a conflict and its importance and meaning for US security?</a:t>
            </a:r>
          </a:p>
          <a:p>
            <a:pPr lvl="2" fontAlgn="ctr"/>
            <a:r>
              <a:rPr lang="en-US" b="1" i="1" dirty="0"/>
              <a:t>Opinions formed by blend of information and predispositions</a:t>
            </a:r>
            <a:r>
              <a:rPr lang="en-US" dirty="0"/>
              <a:t> 15!</a:t>
            </a:r>
          </a:p>
          <a:p>
            <a:pPr lvl="2"/>
            <a:r>
              <a:rPr lang="en-US" dirty="0"/>
              <a:t>This gives incentive to deploy </a:t>
            </a:r>
            <a:r>
              <a:rPr lang="en-US" b="1" dirty="0"/>
              <a:t>mechanisms of persuasion, information and propaganda </a:t>
            </a:r>
            <a:r>
              <a:rPr lang="en-US" dirty="0"/>
              <a:t>to turn public opinion into political support for a course of action 16. </a:t>
            </a:r>
          </a:p>
          <a:p>
            <a:endParaRPr lang="en-US" dirty="0"/>
          </a:p>
          <a:p>
            <a:pPr marL="530352" lvl="1"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8733DC9C-1A3F-4FE1-8682-E8BDFD0628D7}"/>
              </a:ext>
            </a:extLst>
          </p:cNvPr>
          <p:cNvSpPr>
            <a:spLocks noGrp="1"/>
          </p:cNvSpPr>
          <p:nvPr>
            <p:ph type="ftr" sz="quarter" idx="11"/>
          </p:nvPr>
        </p:nvSpPr>
        <p:spPr/>
        <p:txBody>
          <a:bodyPr/>
          <a:lstStyle/>
          <a:p>
            <a:r>
              <a:rPr lang="en-US"/>
              <a:t>U.S. Foreign Policy: The Paradox of World Power | Steven W. Hook | ©2015 | SAGE Publications, Inc. </a:t>
            </a:r>
          </a:p>
        </p:txBody>
      </p:sp>
    </p:spTree>
    <p:extLst>
      <p:ext uri="{BB962C8B-B14F-4D97-AF65-F5344CB8AC3E}">
        <p14:creationId xmlns:p14="http://schemas.microsoft.com/office/powerpoint/2010/main" val="3461327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890BE-58CF-4F68-8F4A-97A59D3ECBE4}"/>
              </a:ext>
            </a:extLst>
          </p:cNvPr>
          <p:cNvSpPr>
            <a:spLocks noGrp="1"/>
          </p:cNvSpPr>
          <p:nvPr>
            <p:ph type="title"/>
          </p:nvPr>
        </p:nvSpPr>
        <p:spPr/>
        <p:txBody>
          <a:bodyPr>
            <a:normAutofit fontScale="90000"/>
          </a:bodyPr>
          <a:lstStyle/>
          <a:p>
            <a:br>
              <a:rPr lang="en-US" dirty="0"/>
            </a:br>
            <a:r>
              <a:rPr lang="en-US" dirty="0"/>
              <a:t>How does propaganda work? </a:t>
            </a:r>
          </a:p>
        </p:txBody>
      </p:sp>
      <p:sp>
        <p:nvSpPr>
          <p:cNvPr id="3" name="Content Placeholder 2">
            <a:extLst>
              <a:ext uri="{FF2B5EF4-FFF2-40B4-BE49-F238E27FC236}">
                <a16:creationId xmlns:a16="http://schemas.microsoft.com/office/drawing/2014/main" id="{1CF9330B-9BAA-42F6-B361-F6BADDD2AF6E}"/>
              </a:ext>
            </a:extLst>
          </p:cNvPr>
          <p:cNvSpPr>
            <a:spLocks noGrp="1"/>
          </p:cNvSpPr>
          <p:nvPr>
            <p:ph idx="1"/>
          </p:nvPr>
        </p:nvSpPr>
        <p:spPr/>
        <p:txBody>
          <a:bodyPr/>
          <a:lstStyle/>
          <a:p>
            <a:pPr>
              <a:lnSpc>
                <a:spcPct val="74000"/>
              </a:lnSpc>
            </a:pPr>
            <a:r>
              <a:rPr lang="en-US" dirty="0"/>
              <a:t>Efficacy of the propaganda is factor of: </a:t>
            </a:r>
          </a:p>
          <a:p>
            <a:pPr marL="0" indent="0">
              <a:lnSpc>
                <a:spcPct val="74000"/>
              </a:lnSpc>
              <a:buNone/>
            </a:pPr>
            <a:endParaRPr lang="en-US" sz="1600" dirty="0"/>
          </a:p>
          <a:p>
            <a:pPr lvl="1" fontAlgn="ctr">
              <a:lnSpc>
                <a:spcPct val="74000"/>
              </a:lnSpc>
            </a:pPr>
            <a:r>
              <a:rPr lang="en-US" sz="1600" b="1" i="1" dirty="0"/>
              <a:t>Beliefs of president and degree of cohesion within administration</a:t>
            </a:r>
            <a:r>
              <a:rPr lang="en-US" sz="1600" dirty="0"/>
              <a:t>, access to presidency is key. Has privileged access to information, can create conventional wisdom for a particular conversation. Has additional resources and at least initial trust by public 17. </a:t>
            </a:r>
          </a:p>
          <a:p>
            <a:pPr marL="530352" lvl="1" indent="0" fontAlgn="ctr">
              <a:lnSpc>
                <a:spcPct val="74000"/>
              </a:lnSpc>
              <a:buNone/>
            </a:pPr>
            <a:endParaRPr lang="en-US" sz="1600" dirty="0"/>
          </a:p>
          <a:p>
            <a:pPr lvl="1" fontAlgn="ctr">
              <a:lnSpc>
                <a:spcPct val="74000"/>
              </a:lnSpc>
            </a:pPr>
            <a:r>
              <a:rPr lang="en-US" sz="1600" b="1" i="1" dirty="0"/>
              <a:t>The relative distribution of information and collective action asset</a:t>
            </a:r>
            <a:r>
              <a:rPr lang="en-US" sz="1600" b="1" dirty="0"/>
              <a:t>s</a:t>
            </a:r>
            <a:r>
              <a:rPr lang="en-US" sz="1600" dirty="0"/>
              <a:t> </a:t>
            </a:r>
            <a:r>
              <a:rPr lang="en-US" sz="1600" b="1" dirty="0"/>
              <a:t>among the opposition group</a:t>
            </a:r>
            <a:r>
              <a:rPr lang="en-US" sz="1600" dirty="0"/>
              <a:t>, present information which shows that administrations policy is not leading to the right or intended outcome, open US political system makes this possible 18. </a:t>
            </a:r>
          </a:p>
          <a:p>
            <a:pPr marL="530352" lvl="1" indent="0" fontAlgn="ctr">
              <a:lnSpc>
                <a:spcPct val="74000"/>
              </a:lnSpc>
              <a:buNone/>
            </a:pPr>
            <a:endParaRPr lang="en-US" sz="1600" dirty="0"/>
          </a:p>
          <a:p>
            <a:pPr lvl="1" fontAlgn="ctr">
              <a:lnSpc>
                <a:spcPct val="74000"/>
              </a:lnSpc>
            </a:pPr>
            <a:r>
              <a:rPr lang="en-US" sz="1600" b="1" i="1" dirty="0"/>
              <a:t>The role of the news media</a:t>
            </a:r>
            <a:r>
              <a:rPr lang="en-US" sz="1600" dirty="0"/>
              <a:t>, role as brokers, enables social mobilization by groups outside of the government. Press also has fear to lose access to government sources of information. Media can endorse views of those in power but it can also be extraordinarily critical 19. </a:t>
            </a:r>
          </a:p>
          <a:p>
            <a:pPr marL="530352" lvl="1" indent="0" fontAlgn="ctr">
              <a:lnSpc>
                <a:spcPct val="74000"/>
              </a:lnSpc>
              <a:buNone/>
            </a:pPr>
            <a:endParaRPr lang="en-US" sz="1600" dirty="0"/>
          </a:p>
          <a:p>
            <a:pPr lvl="1" fontAlgn="ctr">
              <a:lnSpc>
                <a:spcPct val="74000"/>
              </a:lnSpc>
            </a:pPr>
            <a:r>
              <a:rPr lang="en-US" sz="1600" b="1" i="1" dirty="0"/>
              <a:t>The duration of the crisis</a:t>
            </a:r>
            <a:r>
              <a:rPr lang="en-US" sz="1600" dirty="0"/>
              <a:t>, more time usually helps to allow the media to collect more independent information 16</a:t>
            </a:r>
          </a:p>
          <a:p>
            <a:pPr lvl="1" fontAlgn="ctr">
              <a:lnSpc>
                <a:spcPct val="74000"/>
              </a:lnSpc>
            </a:pPr>
            <a:endParaRPr lang="en-US" sz="1600" dirty="0"/>
          </a:p>
          <a:p>
            <a:pPr>
              <a:lnSpc>
                <a:spcPct val="74000"/>
              </a:lnSpc>
            </a:pPr>
            <a:endParaRPr lang="en-US" sz="1400" dirty="0"/>
          </a:p>
          <a:p>
            <a:endParaRPr lang="en-US" dirty="0"/>
          </a:p>
        </p:txBody>
      </p:sp>
      <p:sp>
        <p:nvSpPr>
          <p:cNvPr id="4" name="Footer Placeholder 3">
            <a:extLst>
              <a:ext uri="{FF2B5EF4-FFF2-40B4-BE49-F238E27FC236}">
                <a16:creationId xmlns:a16="http://schemas.microsoft.com/office/drawing/2014/main" id="{7B997AA4-7145-4DA6-9A77-51B7C824B5AC}"/>
              </a:ext>
            </a:extLst>
          </p:cNvPr>
          <p:cNvSpPr>
            <a:spLocks noGrp="1"/>
          </p:cNvSpPr>
          <p:nvPr>
            <p:ph type="ftr" sz="quarter" idx="11"/>
          </p:nvPr>
        </p:nvSpPr>
        <p:spPr/>
        <p:txBody>
          <a:bodyPr/>
          <a:lstStyle/>
          <a:p>
            <a:r>
              <a:rPr lang="en-US"/>
              <a:t>U.S. Foreign Policy: The Paradox of World Power | Steven W. Hook | ©2015 | SAGE Publications, Inc. </a:t>
            </a:r>
          </a:p>
        </p:txBody>
      </p:sp>
    </p:spTree>
    <p:extLst>
      <p:ext uri="{BB962C8B-B14F-4D97-AF65-F5344CB8AC3E}">
        <p14:creationId xmlns:p14="http://schemas.microsoft.com/office/powerpoint/2010/main" val="936487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06CDC-94F9-47BF-BEAE-11705CCC473D}"/>
              </a:ext>
            </a:extLst>
          </p:cNvPr>
          <p:cNvSpPr>
            <a:spLocks noGrp="1"/>
          </p:cNvSpPr>
          <p:nvPr>
            <p:ph type="title"/>
          </p:nvPr>
        </p:nvSpPr>
        <p:spPr/>
        <p:txBody>
          <a:bodyPr>
            <a:normAutofit fontScale="90000"/>
          </a:bodyPr>
          <a:lstStyle/>
          <a:p>
            <a:br>
              <a:rPr lang="en-US" dirty="0"/>
            </a:br>
            <a:br>
              <a:rPr lang="en-US" dirty="0"/>
            </a:br>
            <a:r>
              <a:rPr lang="en-US" dirty="0"/>
              <a:t>A New Theory of US Foreign Policy</a:t>
            </a:r>
            <a:br>
              <a:rPr lang="en-US" dirty="0"/>
            </a:br>
            <a:endParaRPr lang="en-US" dirty="0"/>
          </a:p>
        </p:txBody>
      </p:sp>
      <p:sp>
        <p:nvSpPr>
          <p:cNvPr id="3" name="Content Placeholder 2">
            <a:extLst>
              <a:ext uri="{FF2B5EF4-FFF2-40B4-BE49-F238E27FC236}">
                <a16:creationId xmlns:a16="http://schemas.microsoft.com/office/drawing/2014/main" id="{E62CAA74-A47A-4478-8AF2-F40374DF6756}"/>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2CE975EF-65E5-4362-AF03-DE5D359D75CA}"/>
              </a:ext>
            </a:extLst>
          </p:cNvPr>
          <p:cNvSpPr>
            <a:spLocks noGrp="1"/>
          </p:cNvSpPr>
          <p:nvPr>
            <p:ph type="ftr" sz="quarter" idx="11"/>
          </p:nvPr>
        </p:nvSpPr>
        <p:spPr/>
        <p:txBody>
          <a:bodyPr/>
          <a:lstStyle/>
          <a:p>
            <a:r>
              <a:rPr lang="en-US"/>
              <a:t>U.S. Foreign Policy: The Paradox of World Power | Steven W. Hook | ©2015 | SAGE Publications, Inc. </a:t>
            </a:r>
          </a:p>
        </p:txBody>
      </p:sp>
      <p:sp>
        <p:nvSpPr>
          <p:cNvPr id="7" name="Flowchart: Connector 6">
            <a:extLst>
              <a:ext uri="{FF2B5EF4-FFF2-40B4-BE49-F238E27FC236}">
                <a16:creationId xmlns:a16="http://schemas.microsoft.com/office/drawing/2014/main" id="{ED73CC7F-27F0-4474-B3DE-B62070055B89}"/>
              </a:ext>
            </a:extLst>
          </p:cNvPr>
          <p:cNvSpPr/>
          <p:nvPr/>
        </p:nvSpPr>
        <p:spPr>
          <a:xfrm>
            <a:off x="551693" y="3006463"/>
            <a:ext cx="1843165" cy="1713434"/>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latin typeface="Garamond" panose="02020404030301010803" pitchFamily="18" charset="0"/>
              </a:rPr>
              <a:t>Elite Preference</a:t>
            </a:r>
          </a:p>
        </p:txBody>
      </p:sp>
      <p:sp>
        <p:nvSpPr>
          <p:cNvPr id="8" name="Arrow: Right 7">
            <a:extLst>
              <a:ext uri="{FF2B5EF4-FFF2-40B4-BE49-F238E27FC236}">
                <a16:creationId xmlns:a16="http://schemas.microsoft.com/office/drawing/2014/main" id="{48F83A10-EBC2-4931-B993-F81499A30830}"/>
              </a:ext>
            </a:extLst>
          </p:cNvPr>
          <p:cNvSpPr/>
          <p:nvPr/>
        </p:nvSpPr>
        <p:spPr>
          <a:xfrm>
            <a:off x="2511290" y="2764544"/>
            <a:ext cx="3544478" cy="2308699"/>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latin typeface="Garamond" panose="02020404030301010803" pitchFamily="18" charset="0"/>
              </a:rPr>
              <a:t>Competition between groups</a:t>
            </a:r>
          </a:p>
        </p:txBody>
      </p:sp>
      <p:sp>
        <p:nvSpPr>
          <p:cNvPr id="9" name="Rectangle 8">
            <a:extLst>
              <a:ext uri="{FF2B5EF4-FFF2-40B4-BE49-F238E27FC236}">
                <a16:creationId xmlns:a16="http://schemas.microsoft.com/office/drawing/2014/main" id="{E43E366C-91D4-4368-BB4B-961CED41C9DA}"/>
              </a:ext>
            </a:extLst>
          </p:cNvPr>
          <p:cNvSpPr/>
          <p:nvPr/>
        </p:nvSpPr>
        <p:spPr>
          <a:xfrm>
            <a:off x="6172200" y="2708829"/>
            <a:ext cx="2725781" cy="230869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latin typeface="Garamond" panose="02020404030301010803" pitchFamily="18" charset="0"/>
              </a:rPr>
              <a:t>Decision to intervene militarily in a given situation YES/NO</a:t>
            </a:r>
          </a:p>
        </p:txBody>
      </p:sp>
      <p:sp>
        <p:nvSpPr>
          <p:cNvPr id="10" name="Title 1">
            <a:extLst>
              <a:ext uri="{FF2B5EF4-FFF2-40B4-BE49-F238E27FC236}">
                <a16:creationId xmlns:a16="http://schemas.microsoft.com/office/drawing/2014/main" id="{629BB63B-58AD-4799-B774-417C641F548E}"/>
              </a:ext>
            </a:extLst>
          </p:cNvPr>
          <p:cNvSpPr txBox="1">
            <a:spLocks/>
          </p:cNvSpPr>
          <p:nvPr/>
        </p:nvSpPr>
        <p:spPr>
          <a:xfrm>
            <a:off x="1371600" y="685800"/>
            <a:ext cx="9601200" cy="14859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000" b="1" kern="1200">
                <a:solidFill>
                  <a:schemeClr val="tx1"/>
                </a:solidFill>
                <a:latin typeface="Arial"/>
                <a:ea typeface="+mj-ea"/>
                <a:cs typeface="Arial"/>
              </a:defRPr>
            </a:lvl1pPr>
          </a:lstStyle>
          <a:p>
            <a:endParaRPr lang="en-US" dirty="0"/>
          </a:p>
        </p:txBody>
      </p:sp>
    </p:spTree>
    <p:extLst>
      <p:ext uri="{BB962C8B-B14F-4D97-AF65-F5344CB8AC3E}">
        <p14:creationId xmlns:p14="http://schemas.microsoft.com/office/powerpoint/2010/main" val="40680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724</TotalTime>
  <Words>877</Words>
  <Application>Microsoft Office PowerPoint</Application>
  <PresentationFormat>On-screen Show (4:3)</PresentationFormat>
  <Paragraphs>55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Garamond</vt:lpstr>
      <vt:lpstr>Office Theme</vt:lpstr>
      <vt:lpstr>Selling Intervention and War</vt:lpstr>
      <vt:lpstr> Liberal Theory of the State</vt:lpstr>
      <vt:lpstr> Western’s Theory:</vt:lpstr>
      <vt:lpstr> Elite Preferences in US FoPo</vt:lpstr>
      <vt:lpstr>  A New Theory of US Foreign Policy </vt:lpstr>
      <vt:lpstr> Not so fast:</vt:lpstr>
      <vt:lpstr> How does propaganda work? </vt:lpstr>
      <vt:lpstr>  A New Theory of US Foreign Policy </vt:lpstr>
    </vt:vector>
  </TitlesOfParts>
  <Company>university of melbourne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Dynamics of Decision Making</dc:title>
  <dc:creator>Brandon MacDonald</dc:creator>
  <cp:lastModifiedBy>Tobias Lemke</cp:lastModifiedBy>
  <cp:revision>46</cp:revision>
  <dcterms:created xsi:type="dcterms:W3CDTF">2015-06-29T23:22:55Z</dcterms:created>
  <dcterms:modified xsi:type="dcterms:W3CDTF">2019-04-22T15:59:42Z</dcterms:modified>
</cp:coreProperties>
</file>