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2" r:id="rId3"/>
    <p:sldId id="260" r:id="rId4"/>
    <p:sldId id="269" r:id="rId5"/>
    <p:sldId id="261" r:id="rId6"/>
    <p:sldId id="270" r:id="rId7"/>
    <p:sldId id="259" r:id="rId8"/>
    <p:sldId id="267" r:id="rId9"/>
    <p:sldId id="257" r:id="rId10"/>
    <p:sldId id="262" r:id="rId11"/>
    <p:sldId id="271" r:id="rId12"/>
    <p:sldId id="263" r:id="rId13"/>
    <p:sldId id="264" r:id="rId14"/>
    <p:sldId id="265"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94660"/>
  </p:normalViewPr>
  <p:slideViewPr>
    <p:cSldViewPr snapToGrid="0">
      <p:cViewPr varScale="1">
        <p:scale>
          <a:sx n="77" d="100"/>
          <a:sy n="77" d="100"/>
        </p:scale>
        <p:origin x="12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E7DD5-6558-41FB-BBF2-63061F8CA1D4}"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C1E00-575A-4CBC-A494-05A6024F3714}" type="slidenum">
              <a:rPr lang="en-US" smtClean="0"/>
              <a:t>‹#›</a:t>
            </a:fld>
            <a:endParaRPr lang="en-US"/>
          </a:p>
        </p:txBody>
      </p:sp>
    </p:spTree>
    <p:extLst>
      <p:ext uri="{BB962C8B-B14F-4D97-AF65-F5344CB8AC3E}">
        <p14:creationId xmlns:p14="http://schemas.microsoft.com/office/powerpoint/2010/main" val="273759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task of SWAT teams — with some departments sending them to every search. That policy represented “overuse of a team created to deal with high-risk interventions,” the paper said.</a:t>
            </a:r>
          </a:p>
        </p:txBody>
      </p:sp>
      <p:sp>
        <p:nvSpPr>
          <p:cNvPr id="4" name="Slide Number Placeholder 3"/>
          <p:cNvSpPr>
            <a:spLocks noGrp="1"/>
          </p:cNvSpPr>
          <p:nvPr>
            <p:ph type="sldNum" sz="quarter" idx="5"/>
          </p:nvPr>
        </p:nvSpPr>
        <p:spPr/>
        <p:txBody>
          <a:bodyPr/>
          <a:lstStyle/>
          <a:p>
            <a:fld id="{1FBC1E00-575A-4CBC-A494-05A6024F3714}" type="slidenum">
              <a:rPr lang="en-US" smtClean="0"/>
              <a:t>5</a:t>
            </a:fld>
            <a:endParaRPr lang="en-US"/>
          </a:p>
        </p:txBody>
      </p:sp>
    </p:spTree>
    <p:extLst>
      <p:ext uri="{BB962C8B-B14F-4D97-AF65-F5344CB8AC3E}">
        <p14:creationId xmlns:p14="http://schemas.microsoft.com/office/powerpoint/2010/main" val="1560358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citizen complaints against officers dropped 88 percent from the previous 12 months after some officers began wearing them two years ago.</a:t>
            </a:r>
            <a:endParaRPr lang="en-US" dirty="0"/>
          </a:p>
        </p:txBody>
      </p:sp>
      <p:sp>
        <p:nvSpPr>
          <p:cNvPr id="4" name="Slide Number Placeholder 3"/>
          <p:cNvSpPr>
            <a:spLocks noGrp="1"/>
          </p:cNvSpPr>
          <p:nvPr>
            <p:ph type="sldNum" sz="quarter" idx="5"/>
          </p:nvPr>
        </p:nvSpPr>
        <p:spPr/>
        <p:txBody>
          <a:bodyPr/>
          <a:lstStyle/>
          <a:p>
            <a:fld id="{1FBC1E00-575A-4CBC-A494-05A6024F3714}" type="slidenum">
              <a:rPr lang="en-US" smtClean="0"/>
              <a:t>10</a:t>
            </a:fld>
            <a:endParaRPr lang="en-US"/>
          </a:p>
        </p:txBody>
      </p:sp>
    </p:spTree>
    <p:extLst>
      <p:ext uri="{BB962C8B-B14F-4D97-AF65-F5344CB8AC3E}">
        <p14:creationId xmlns:p14="http://schemas.microsoft.com/office/powerpoint/2010/main" val="405468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CD5F922-3F60-4517-812F-4B13774B2F55}"/>
              </a:ext>
            </a:extLst>
          </p:cNvPr>
          <p:cNvPicPr>
            <a:picLocks noChangeAspect="1"/>
          </p:cNvPicPr>
          <p:nvPr/>
        </p:nvPicPr>
        <p:blipFill rotWithShape="1">
          <a:blip r:embed="rId3">
            <a:alphaModFix amt="15000"/>
            <a:extLst/>
          </a:blip>
          <a:srcRect r="888" b="-1"/>
          <a:stretch/>
        </p:blipFill>
        <p:spPr>
          <a:xfrm>
            <a:off x="20" y="10"/>
            <a:ext cx="12191980" cy="6857990"/>
          </a:xfrm>
          <a:prstGeom prst="rect">
            <a:avLst/>
          </a:prstGeom>
        </p:spPr>
      </p:pic>
      <p:sp>
        <p:nvSpPr>
          <p:cNvPr id="2" name="标题 1">
            <a:extLst>
              <a:ext uri="{FF2B5EF4-FFF2-40B4-BE49-F238E27FC236}">
                <a16:creationId xmlns:a16="http://schemas.microsoft.com/office/drawing/2014/main" id="{7003F2E6-6B9D-4AA5-BD78-BB61AF2B382A}"/>
              </a:ext>
            </a:extLst>
          </p:cNvPr>
          <p:cNvSpPr>
            <a:spLocks noGrp="1"/>
          </p:cNvSpPr>
          <p:nvPr>
            <p:ph type="ctrTitle"/>
          </p:nvPr>
        </p:nvSpPr>
        <p:spPr>
          <a:xfrm>
            <a:off x="1751012" y="609601"/>
            <a:ext cx="8676222" cy="3200400"/>
          </a:xfrm>
        </p:spPr>
        <p:txBody>
          <a:bodyPr>
            <a:normAutofit/>
          </a:bodyPr>
          <a:lstStyle/>
          <a:p>
            <a:r>
              <a:rPr lang="en-US" altLang="zh-CN" dirty="0"/>
              <a:t>Urban Issue</a:t>
            </a:r>
            <a:endParaRPr lang="en-US" dirty="0"/>
          </a:p>
        </p:txBody>
      </p:sp>
      <p:sp>
        <p:nvSpPr>
          <p:cNvPr id="3" name="副标题 2">
            <a:extLst>
              <a:ext uri="{FF2B5EF4-FFF2-40B4-BE49-F238E27FC236}">
                <a16:creationId xmlns:a16="http://schemas.microsoft.com/office/drawing/2014/main" id="{B9C0A554-49A7-4C04-AC30-4F4DF4BE13EE}"/>
              </a:ext>
            </a:extLst>
          </p:cNvPr>
          <p:cNvSpPr>
            <a:spLocks noGrp="1"/>
          </p:cNvSpPr>
          <p:nvPr>
            <p:ph type="subTitle" idx="1"/>
          </p:nvPr>
        </p:nvSpPr>
        <p:spPr>
          <a:xfrm>
            <a:off x="1751012" y="3886200"/>
            <a:ext cx="8676222" cy="1905000"/>
          </a:xfrm>
        </p:spPr>
        <p:txBody>
          <a:bodyPr>
            <a:normAutofit/>
          </a:bodyPr>
          <a:lstStyle/>
          <a:p>
            <a:r>
              <a:rPr lang="en-US" dirty="0"/>
              <a:t>Chapter 5</a:t>
            </a:r>
          </a:p>
          <a:p>
            <a:r>
              <a:rPr lang="en-US" dirty="0"/>
              <a:t>Police Tactics</a:t>
            </a:r>
          </a:p>
          <a:p>
            <a:endParaRPr lang="en-US" dirty="0"/>
          </a:p>
        </p:txBody>
      </p:sp>
    </p:spTree>
    <p:extLst>
      <p:ext uri="{BB962C8B-B14F-4D97-AF65-F5344CB8AC3E}">
        <p14:creationId xmlns:p14="http://schemas.microsoft.com/office/powerpoint/2010/main" val="375392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CDB005-E34A-4CCC-8D11-208FBB405F46}"/>
              </a:ext>
            </a:extLst>
          </p:cNvPr>
          <p:cNvSpPr txBox="1"/>
          <p:nvPr/>
        </p:nvSpPr>
        <p:spPr>
          <a:xfrm>
            <a:off x="1016000" y="677333"/>
            <a:ext cx="9556750" cy="4924425"/>
          </a:xfrm>
          <a:prstGeom prst="rect">
            <a:avLst/>
          </a:prstGeom>
          <a:noFill/>
        </p:spPr>
        <p:txBody>
          <a:bodyPr wrap="square" rtlCol="0">
            <a:spAutoFit/>
          </a:bodyPr>
          <a:lstStyle/>
          <a:p>
            <a:r>
              <a:rPr lang="en-US" altLang="zh-CN" sz="4000" dirty="0"/>
              <a:t>Attempts</a:t>
            </a:r>
            <a:r>
              <a:rPr lang="zh-CN" altLang="en-US" sz="4000" dirty="0"/>
              <a:t> </a:t>
            </a:r>
            <a:r>
              <a:rPr lang="en-US" altLang="zh-CN" sz="4000" dirty="0"/>
              <a:t>to</a:t>
            </a:r>
            <a:r>
              <a:rPr lang="zh-CN" altLang="en-US" sz="4000" dirty="0"/>
              <a:t> </a:t>
            </a:r>
            <a:r>
              <a:rPr lang="en-US" altLang="zh-CN" sz="4000" dirty="0"/>
              <a:t>ensure</a:t>
            </a:r>
            <a:r>
              <a:rPr lang="zh-CN" altLang="en-US" sz="4000" dirty="0"/>
              <a:t> </a:t>
            </a:r>
            <a:r>
              <a:rPr lang="en-US" altLang="zh-CN" sz="4000" dirty="0"/>
              <a:t>police</a:t>
            </a:r>
            <a:r>
              <a:rPr lang="zh-CN" altLang="en-US" sz="4000" dirty="0"/>
              <a:t> </a:t>
            </a:r>
            <a:r>
              <a:rPr lang="en-US" altLang="zh-CN" sz="4000" dirty="0"/>
              <a:t>conduct</a:t>
            </a:r>
            <a:r>
              <a:rPr lang="zh-CN" altLang="en-US" sz="4000" dirty="0"/>
              <a:t> </a:t>
            </a:r>
            <a:r>
              <a:rPr lang="en-US" altLang="zh-CN" sz="4000" dirty="0"/>
              <a:t>is correct </a:t>
            </a:r>
          </a:p>
          <a:p>
            <a:endParaRPr lang="en-US" altLang="zh-CN" sz="1800" kern="1200" dirty="0">
              <a:solidFill>
                <a:schemeClr val="tx1"/>
              </a:solidFill>
              <a:latin typeface="+mn-lt"/>
              <a:ea typeface="+mn-ea"/>
              <a:cs typeface="+mn-cs"/>
            </a:endParaRPr>
          </a:p>
          <a:p>
            <a:endParaRPr lang="en-US" altLang="zh-CN" dirty="0"/>
          </a:p>
          <a:p>
            <a:r>
              <a:rPr lang="en-US" altLang="zh-CN" dirty="0"/>
              <a:t>Video taping still is the main way of collecting evidence that the law enforcement are using. </a:t>
            </a:r>
          </a:p>
          <a:p>
            <a:endParaRPr lang="en-US" altLang="zh-CN" dirty="0"/>
          </a:p>
          <a:p>
            <a:pPr marL="285750" indent="-285750">
              <a:buFont typeface="Arial" panose="020B0604020202020204" pitchFamily="34" charset="0"/>
              <a:buChar char="•"/>
            </a:pPr>
            <a:r>
              <a:rPr lang="en-US" altLang="zh-CN" sz="1800" kern="1200" dirty="0">
                <a:solidFill>
                  <a:schemeClr val="tx1"/>
                </a:solidFill>
                <a:latin typeface="+mn-lt"/>
                <a:ea typeface="+mn-ea"/>
                <a:cs typeface="+mn-cs"/>
              </a:rPr>
              <a:t>     Body-worn Cameras</a:t>
            </a:r>
          </a:p>
          <a:p>
            <a:r>
              <a:rPr lang="en-US" altLang="zh-CN" dirty="0"/>
              <a:t>            Both police and citizens tend to behave better when they are being recorded, and many people believe that bodycam enhance trust between communities and the police</a:t>
            </a:r>
          </a:p>
          <a:p>
            <a:r>
              <a:rPr lang="en-US" altLang="zh-CN" dirty="0"/>
              <a:t>          </a:t>
            </a:r>
          </a:p>
          <a:p>
            <a:r>
              <a:rPr lang="en-US" altLang="zh-CN" dirty="0"/>
              <a:t> However, there are still issues about how to use those footage and who should be able to access the footage.</a:t>
            </a:r>
          </a:p>
          <a:p>
            <a:endParaRPr lang="zh-CN" alt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429392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F32515-9322-44A5-8C72-4C7BFB4618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17F13B-5021-454F-90E5-3AB2383BFD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4EC339FB-D57A-4712-9861-DB3BDA8DB7E7}"/>
              </a:ext>
            </a:extLst>
          </p:cNvPr>
          <p:cNvPicPr>
            <a:picLocks noChangeAspect="1"/>
          </p:cNvPicPr>
          <p:nvPr/>
        </p:nvPicPr>
        <p:blipFill>
          <a:blip r:embed="rId2"/>
          <a:stretch>
            <a:fillRect/>
          </a:stretch>
        </p:blipFill>
        <p:spPr>
          <a:xfrm>
            <a:off x="619024" y="643467"/>
            <a:ext cx="4553051" cy="4631269"/>
          </a:xfrm>
          <a:prstGeom prst="rect">
            <a:avLst/>
          </a:prstGeom>
        </p:spPr>
      </p:pic>
      <p:pic>
        <p:nvPicPr>
          <p:cNvPr id="4" name="Picture 3">
            <a:extLst>
              <a:ext uri="{FF2B5EF4-FFF2-40B4-BE49-F238E27FC236}">
                <a16:creationId xmlns:a16="http://schemas.microsoft.com/office/drawing/2014/main" id="{DAA1B7DD-BE7E-4AF1-B89B-0330D97B08A8}"/>
              </a:ext>
            </a:extLst>
          </p:cNvPr>
          <p:cNvPicPr>
            <a:picLocks noChangeAspect="1"/>
          </p:cNvPicPr>
          <p:nvPr/>
        </p:nvPicPr>
        <p:blipFill>
          <a:blip r:embed="rId3"/>
          <a:stretch>
            <a:fillRect/>
          </a:stretch>
        </p:blipFill>
        <p:spPr>
          <a:xfrm>
            <a:off x="477012" y="5199371"/>
            <a:ext cx="6867787" cy="1178569"/>
          </a:xfrm>
          <a:prstGeom prst="rect">
            <a:avLst/>
          </a:prstGeom>
        </p:spPr>
      </p:pic>
    </p:spTree>
    <p:extLst>
      <p:ext uri="{BB962C8B-B14F-4D97-AF65-F5344CB8AC3E}">
        <p14:creationId xmlns:p14="http://schemas.microsoft.com/office/powerpoint/2010/main" val="160424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068CCA-0A4E-4ACD-97AF-478ED125BF8B}"/>
              </a:ext>
            </a:extLst>
          </p:cNvPr>
          <p:cNvSpPr txBox="1"/>
          <p:nvPr/>
        </p:nvSpPr>
        <p:spPr>
          <a:xfrm>
            <a:off x="561975" y="784225"/>
            <a:ext cx="10648950" cy="4093428"/>
          </a:xfrm>
          <a:prstGeom prst="rect">
            <a:avLst/>
          </a:prstGeom>
          <a:noFill/>
        </p:spPr>
        <p:txBody>
          <a:bodyPr wrap="square" rtlCol="0">
            <a:spAutoFit/>
          </a:bodyPr>
          <a:lstStyle/>
          <a:p>
            <a:r>
              <a:rPr lang="en-US" sz="4000" dirty="0"/>
              <a:t>Timeline of how military law enforcement has grown</a:t>
            </a:r>
          </a:p>
          <a:p>
            <a:endParaRPr lang="en-US" dirty="0"/>
          </a:p>
          <a:p>
            <a:pPr marL="285750" indent="-285750">
              <a:buFont typeface="Arial" panose="020B0604020202020204" pitchFamily="34" charset="0"/>
              <a:buChar char="•"/>
            </a:pPr>
            <a:r>
              <a:rPr lang="en-US" dirty="0"/>
              <a:t>1957-1969 Military forces quell civil rights conflicts and urban uprisings, under exception to law barring domestic use of armed forces.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1970-1989 Drug war starts; military-law enforcement cooperation grows.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1990-1999 Military-police cooperation broadened.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2001-Present Counter-terrorism duties assigned to police departments as a result of 9/11 attacks.</a:t>
            </a:r>
          </a:p>
        </p:txBody>
      </p:sp>
    </p:spTree>
    <p:extLst>
      <p:ext uri="{BB962C8B-B14F-4D97-AF65-F5344CB8AC3E}">
        <p14:creationId xmlns:p14="http://schemas.microsoft.com/office/powerpoint/2010/main" val="381444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4DCA34-728D-4EAB-9A18-F5ACD60BCD0F}"/>
              </a:ext>
            </a:extLst>
          </p:cNvPr>
          <p:cNvSpPr txBox="1"/>
          <p:nvPr/>
        </p:nvSpPr>
        <p:spPr>
          <a:xfrm>
            <a:off x="1143000" y="609600"/>
            <a:ext cx="6132446" cy="1905000"/>
          </a:xfrm>
          <a:prstGeom prst="rect">
            <a:avLst/>
          </a:prstGeom>
        </p:spPr>
        <p:txBody>
          <a:bodyPr vert="horz" lIns="91440" tIns="45720" rIns="91440" bIns="45720" rtlCol="0" anchor="ctr">
            <a:normAutofit/>
          </a:bodyPr>
          <a:lstStyle/>
          <a:p>
            <a:pPr algn="ctr">
              <a:spcBef>
                <a:spcPct val="0"/>
              </a:spcBef>
              <a:spcAft>
                <a:spcPts val="600"/>
              </a:spcAft>
            </a:pPr>
            <a:r>
              <a:rPr lang="en-US" sz="3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Post 9/11</a:t>
            </a:r>
          </a:p>
        </p:txBody>
      </p:sp>
      <p:sp>
        <p:nvSpPr>
          <p:cNvPr id="3" name="文本框 2">
            <a:extLst>
              <a:ext uri="{FF2B5EF4-FFF2-40B4-BE49-F238E27FC236}">
                <a16:creationId xmlns:a16="http://schemas.microsoft.com/office/drawing/2014/main" id="{BDB26B39-A6D9-45A2-9255-9CCFAD71492A}"/>
              </a:ext>
            </a:extLst>
          </p:cNvPr>
          <p:cNvSpPr txBox="1"/>
          <p:nvPr/>
        </p:nvSpPr>
        <p:spPr>
          <a:xfrm>
            <a:off x="1143000" y="2666999"/>
            <a:ext cx="5943600" cy="3395871"/>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After 911, SWAT team started to against narcotics and terrorism</a:t>
            </a:r>
          </a:p>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And more and more military level weapons  were able to be applied by police </a:t>
            </a:r>
          </a:p>
          <a:p>
            <a:pPr marL="285750" indent="-285750">
              <a:spcBef>
                <a:spcPct val="20000"/>
              </a:spcBef>
              <a:spcAft>
                <a:spcPts val="600"/>
              </a:spcAft>
              <a:buClr>
                <a:schemeClr val="tx1"/>
              </a:buClr>
              <a:buSzPct val="100000"/>
              <a:buFont typeface="Arial"/>
              <a:buChar char="•"/>
            </a:pP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Only in 2010, flash-bang caused 7 intended death, including an officer and </a:t>
            </a:r>
          </a:p>
          <a:p>
            <a:pPr marL="285750" indent="-285750">
              <a:spcBef>
                <a:spcPct val="20000"/>
              </a:spcBef>
              <a:spcAft>
                <a:spcPts val="600"/>
              </a:spcAft>
              <a:buClr>
                <a:schemeClr val="tx1"/>
              </a:buClr>
              <a:buSzPct val="100000"/>
              <a:buFont typeface="Arial"/>
              <a:buChar char="•"/>
            </a:pP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stop-and-frisk program(unconstitutional)</a:t>
            </a:r>
          </a:p>
          <a:p>
            <a:pPr marL="285750" indent="-285750">
              <a:spcBef>
                <a:spcPct val="20000"/>
              </a:spcBef>
              <a:spcAft>
                <a:spcPts val="600"/>
              </a:spcAft>
              <a:buClr>
                <a:schemeClr val="tx1"/>
              </a:buClr>
              <a:buSzPct val="100000"/>
              <a:buFont typeface="Arial"/>
              <a:buChar char="•"/>
            </a:pP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spcBef>
                <a:spcPct val="20000"/>
              </a:spcBef>
              <a:spcAft>
                <a:spcPts val="600"/>
              </a:spcAft>
              <a:buClr>
                <a:schemeClr val="tx1"/>
              </a:buClr>
              <a:buSzPct val="100000"/>
              <a:buFont typeface="Arial"/>
              <a:buChar char="•"/>
            </a:pP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spcBef>
                <a:spcPct val="20000"/>
              </a:spcBef>
              <a:spcAft>
                <a:spcPts val="600"/>
              </a:spcAft>
              <a:buClr>
                <a:schemeClr val="tx1"/>
              </a:buClr>
              <a:buSzPct val="100000"/>
              <a:buFont typeface="Arial"/>
              <a:buChar char="•"/>
            </a:pP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5" name="Picture 4" descr="A picture containing indoor&#10;&#10;Description automatically generated">
            <a:extLst>
              <a:ext uri="{FF2B5EF4-FFF2-40B4-BE49-F238E27FC236}">
                <a16:creationId xmlns:a16="http://schemas.microsoft.com/office/drawing/2014/main" id="{543520FD-26DE-4366-A1A4-21BEA7483C91}"/>
              </a:ext>
            </a:extLst>
          </p:cNvPr>
          <p:cNvPicPr>
            <a:picLocks noChangeAspect="1"/>
          </p:cNvPicPr>
          <p:nvPr/>
        </p:nvPicPr>
        <p:blipFill rotWithShape="1">
          <a:blip r:embed="rId3"/>
          <a:srcRect l="48878" r="14457"/>
          <a:stretch/>
        </p:blipFill>
        <p:spPr>
          <a:xfrm>
            <a:off x="7552042" y="863390"/>
            <a:ext cx="3416888" cy="52187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7755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4E600A-4CE2-442C-BE4A-FE7B0DFC4748}"/>
              </a:ext>
            </a:extLst>
          </p:cNvPr>
          <p:cNvSpPr txBox="1"/>
          <p:nvPr/>
        </p:nvSpPr>
        <p:spPr>
          <a:xfrm>
            <a:off x="609600" y="668866"/>
            <a:ext cx="4246675" cy="707886"/>
          </a:xfrm>
          <a:prstGeom prst="rect">
            <a:avLst/>
          </a:prstGeom>
          <a:noFill/>
        </p:spPr>
        <p:txBody>
          <a:bodyPr wrap="none" rtlCol="0">
            <a:spAutoFit/>
          </a:bodyPr>
          <a:lstStyle/>
          <a:p>
            <a:r>
              <a:rPr lang="en-US" sz="4000" dirty="0"/>
              <a:t>Current situation</a:t>
            </a:r>
          </a:p>
        </p:txBody>
      </p:sp>
      <p:sp>
        <p:nvSpPr>
          <p:cNvPr id="3" name="矩形 2">
            <a:extLst>
              <a:ext uri="{FF2B5EF4-FFF2-40B4-BE49-F238E27FC236}">
                <a16:creationId xmlns:a16="http://schemas.microsoft.com/office/drawing/2014/main" id="{0E2B31D4-E2D1-4863-ACE8-1C9741B2FE37}"/>
              </a:ext>
            </a:extLst>
          </p:cNvPr>
          <p:cNvSpPr/>
          <p:nvPr/>
        </p:nvSpPr>
        <p:spPr>
          <a:xfrm>
            <a:off x="609600" y="1969611"/>
            <a:ext cx="10296525" cy="923330"/>
          </a:xfrm>
          <a:prstGeom prst="rect">
            <a:avLst/>
          </a:prstGeom>
        </p:spPr>
        <p:txBody>
          <a:bodyPr wrap="square">
            <a:spAutoFit/>
          </a:bodyPr>
          <a:lstStyle/>
          <a:p>
            <a:r>
              <a:rPr lang="en-US" dirty="0">
                <a:latin typeface="Times New Roman" panose="02020603050405020304" pitchFamily="18" charset="0"/>
              </a:rPr>
              <a:t>Obama entered the fray in early December, announcing that he would issue an executive order designed to ensure that the 1033 program is “transparent.” The order will also be designed “to make sure that we’re not building a militarized culture inside our local law enforcement.”</a:t>
            </a:r>
            <a:endParaRPr lang="en-US" dirty="0"/>
          </a:p>
        </p:txBody>
      </p:sp>
      <p:sp>
        <p:nvSpPr>
          <p:cNvPr id="4" name="矩形 3">
            <a:extLst>
              <a:ext uri="{FF2B5EF4-FFF2-40B4-BE49-F238E27FC236}">
                <a16:creationId xmlns:a16="http://schemas.microsoft.com/office/drawing/2014/main" id="{BC7A478F-B6E2-4AC9-8B47-D2321E415272}"/>
              </a:ext>
            </a:extLst>
          </p:cNvPr>
          <p:cNvSpPr/>
          <p:nvPr/>
        </p:nvSpPr>
        <p:spPr>
          <a:xfrm>
            <a:off x="609600" y="3738228"/>
            <a:ext cx="9944100" cy="1200329"/>
          </a:xfrm>
          <a:prstGeom prst="rect">
            <a:avLst/>
          </a:prstGeom>
        </p:spPr>
        <p:txBody>
          <a:bodyPr wrap="square">
            <a:spAutoFit/>
          </a:bodyPr>
          <a:lstStyle/>
          <a:p>
            <a:r>
              <a:rPr lang="en-US" dirty="0">
                <a:latin typeface="Times New Roman" panose="02020603050405020304" pitchFamily="18" charset="0"/>
              </a:rPr>
              <a:t>The bill would block transfer of what the sponsors called high-caliber weapons, grenade launchers, armed drones, armored vehicles and grenades or other explosives. Some of this material may already be blocked for police use. Current law, for instance, restricts weapons of more than 7.62 mm caliber, such as the AK-47 assault rifle.93</a:t>
            </a:r>
            <a:endParaRPr lang="en-US" dirty="0"/>
          </a:p>
        </p:txBody>
      </p:sp>
    </p:spTree>
    <p:extLst>
      <p:ext uri="{BB962C8B-B14F-4D97-AF65-F5344CB8AC3E}">
        <p14:creationId xmlns:p14="http://schemas.microsoft.com/office/powerpoint/2010/main" val="174560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E1AE59-842A-4B03-97AE-AB6704F196A8}"/>
              </a:ext>
            </a:extLst>
          </p:cNvPr>
          <p:cNvSpPr txBox="1"/>
          <p:nvPr/>
        </p:nvSpPr>
        <p:spPr>
          <a:xfrm>
            <a:off x="609600" y="414867"/>
            <a:ext cx="10687050" cy="5693866"/>
          </a:xfrm>
          <a:prstGeom prst="rect">
            <a:avLst/>
          </a:prstGeom>
          <a:noFill/>
        </p:spPr>
        <p:txBody>
          <a:bodyPr wrap="square" rtlCol="0">
            <a:spAutoFit/>
          </a:bodyPr>
          <a:lstStyle/>
          <a:p>
            <a:r>
              <a:rPr lang="en-US" sz="4000" dirty="0"/>
              <a:t>Outlook/future/re-engineering</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Many communities  have relatively higher rate of crime not caused by the population of minority but the population of poverty.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idea that police live in constant danger reflects a drug war-spawned militarization that intensified after 9/11, Stamper says. “Many departments have treated low-level drug offenders as the enemy for so long that re-engineering the culture and structure of American policing is going to take generations.”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10-point plan it said would help ease tensions between police and citizens, which included “comprehensive retraining” of all police, appointment of special prosecutors to investigate police misconduct and “widespread use” of dashboard and body cameras.107</a:t>
            </a:r>
          </a:p>
        </p:txBody>
      </p:sp>
    </p:spTree>
    <p:extLst>
      <p:ext uri="{BB962C8B-B14F-4D97-AF65-F5344CB8AC3E}">
        <p14:creationId xmlns:p14="http://schemas.microsoft.com/office/powerpoint/2010/main" val="416224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7CB5F6-6224-4386-BC36-D6A09035CCAA}"/>
              </a:ext>
            </a:extLst>
          </p:cNvPr>
          <p:cNvSpPr txBox="1"/>
          <p:nvPr/>
        </p:nvSpPr>
        <p:spPr>
          <a:xfrm>
            <a:off x="893233" y="917574"/>
            <a:ext cx="9774767" cy="1600438"/>
          </a:xfrm>
          <a:prstGeom prst="rect">
            <a:avLst/>
          </a:prstGeom>
          <a:noFill/>
        </p:spPr>
        <p:txBody>
          <a:bodyPr wrap="square" rtlCol="0">
            <a:spAutoFit/>
          </a:bodyPr>
          <a:lstStyle/>
          <a:p>
            <a:r>
              <a:rPr lang="en-US" sz="4000" dirty="0"/>
              <a:t>References</a:t>
            </a:r>
          </a:p>
          <a:p>
            <a:endParaRPr lang="en-US" sz="4000" dirty="0"/>
          </a:p>
          <a:p>
            <a:r>
              <a:rPr lang="en-US" dirty="0"/>
              <a:t>Urban issues: Selections from CQ Researcher. (2013). Los Angeles: Sage/CQ Press</a:t>
            </a:r>
          </a:p>
        </p:txBody>
      </p:sp>
    </p:spTree>
    <p:extLst>
      <p:ext uri="{BB962C8B-B14F-4D97-AF65-F5344CB8AC3E}">
        <p14:creationId xmlns:p14="http://schemas.microsoft.com/office/powerpoint/2010/main" val="269209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88099"/>
            <a:ext cx="11937304" cy="6338169"/>
          </a:xfrm>
        </p:spPr>
        <p:txBody>
          <a:bodyPr>
            <a:normAutofit fontScale="70000" lnSpcReduction="20000"/>
          </a:bodyPr>
          <a:lstStyle/>
          <a:p>
            <a:pPr marL="0" indent="0">
              <a:buNone/>
            </a:pPr>
            <a:r>
              <a:rPr lang="en-US" sz="3300" dirty="0">
                <a:effectLst/>
              </a:rPr>
              <a:t>My 3 questions of my chapter are:</a:t>
            </a:r>
          </a:p>
          <a:p>
            <a:pPr marL="0" indent="0">
              <a:buNone/>
            </a:pPr>
            <a:r>
              <a:rPr lang="en-US" sz="3300" dirty="0">
                <a:effectLst/>
              </a:rPr>
              <a:t/>
            </a:r>
            <a:br>
              <a:rPr lang="en-US" sz="3300" dirty="0">
                <a:effectLst/>
              </a:rPr>
            </a:br>
            <a:endParaRPr lang="en-US" sz="3300" dirty="0">
              <a:effectLst/>
            </a:endParaRPr>
          </a:p>
          <a:p>
            <a:pPr marL="0" indent="0">
              <a:buNone/>
            </a:pPr>
            <a:r>
              <a:rPr lang="en-US" sz="3300" dirty="0">
                <a:effectLst/>
              </a:rPr>
              <a:t>1. The special force which first created in 1976 to deal with high-risk </a:t>
            </a:r>
            <a:r>
              <a:rPr lang="en-US" sz="3300" dirty="0" err="1">
                <a:effectLst/>
              </a:rPr>
              <a:t>episoeds</a:t>
            </a:r>
            <a:r>
              <a:rPr lang="en-US" sz="3300" dirty="0">
                <a:effectLst/>
              </a:rPr>
              <a:t> such as hostage </a:t>
            </a:r>
            <a:r>
              <a:rPr lang="en-US" sz="3300" dirty="0" err="1">
                <a:effectLst/>
              </a:rPr>
              <a:t>resues</a:t>
            </a:r>
            <a:r>
              <a:rPr lang="en-US" sz="3300" dirty="0">
                <a:effectLst/>
              </a:rPr>
              <a:t> and heavily armed </a:t>
            </a:r>
            <a:r>
              <a:rPr lang="en-US" sz="3300" dirty="0" err="1">
                <a:effectLst/>
              </a:rPr>
              <a:t>grug</a:t>
            </a:r>
            <a:r>
              <a:rPr lang="en-US" sz="3300" dirty="0">
                <a:effectLst/>
              </a:rPr>
              <a:t> dealers is ___________.</a:t>
            </a:r>
          </a:p>
          <a:p>
            <a:pPr marL="0" indent="0">
              <a:buNone/>
            </a:pPr>
            <a:r>
              <a:rPr lang="en-US" sz="3300" dirty="0">
                <a:effectLst/>
              </a:rPr>
              <a:t>         Answer  :  SWAT </a:t>
            </a:r>
            <a:r>
              <a:rPr lang="en-US" sz="3300" dirty="0" smtClean="0">
                <a:effectLst/>
              </a:rPr>
              <a:t>team</a:t>
            </a:r>
            <a:br>
              <a:rPr lang="en-US" sz="3300" dirty="0" smtClean="0">
                <a:effectLst/>
              </a:rPr>
            </a:br>
            <a:endParaRPr lang="en-US" sz="3300" dirty="0">
              <a:effectLst/>
            </a:endParaRPr>
          </a:p>
          <a:p>
            <a:pPr marL="0" indent="0">
              <a:buNone/>
            </a:pPr>
            <a:r>
              <a:rPr lang="en-US" sz="3300" dirty="0">
                <a:effectLst/>
              </a:rPr>
              <a:t>2. the </a:t>
            </a:r>
            <a:r>
              <a:rPr lang="en-US" sz="3300" dirty="0" err="1">
                <a:effectLst/>
              </a:rPr>
              <a:t>gragram</a:t>
            </a:r>
            <a:r>
              <a:rPr lang="en-US" sz="3300" dirty="0">
                <a:effectLst/>
              </a:rPr>
              <a:t> </a:t>
            </a:r>
            <a:r>
              <a:rPr lang="en-US" sz="3300" dirty="0" err="1">
                <a:effectLst/>
              </a:rPr>
              <a:t>wchich</a:t>
            </a:r>
            <a:r>
              <a:rPr lang="en-US" sz="3300" dirty="0">
                <a:effectLst/>
              </a:rPr>
              <a:t> allow the excess military fund and equipment to civilian law enforcement </a:t>
            </a:r>
            <a:r>
              <a:rPr lang="en-US" sz="3300" dirty="0" err="1">
                <a:effectLst/>
              </a:rPr>
              <a:t>genvies</a:t>
            </a:r>
            <a:r>
              <a:rPr lang="en-US" sz="3300" dirty="0">
                <a:effectLst/>
              </a:rPr>
              <a:t> and </a:t>
            </a:r>
            <a:r>
              <a:rPr lang="en-US" sz="3300" dirty="0" err="1">
                <a:effectLst/>
              </a:rPr>
              <a:t>requore</a:t>
            </a:r>
            <a:r>
              <a:rPr lang="en-US" sz="3300" dirty="0">
                <a:effectLst/>
              </a:rPr>
              <a:t> the </a:t>
            </a:r>
            <a:r>
              <a:rPr lang="en-US" sz="3300" dirty="0" err="1">
                <a:effectLst/>
              </a:rPr>
              <a:t>deparment</a:t>
            </a:r>
            <a:r>
              <a:rPr lang="en-US" sz="3300" dirty="0">
                <a:effectLst/>
              </a:rPr>
              <a:t> of defense to make </a:t>
            </a:r>
            <a:r>
              <a:rPr lang="en-US" sz="3300" dirty="0" err="1">
                <a:effectLst/>
              </a:rPr>
              <a:t>varous</a:t>
            </a:r>
            <a:r>
              <a:rPr lang="en-US" sz="3300" dirty="0">
                <a:effectLst/>
              </a:rPr>
              <a:t> items  of equipment available to local law </a:t>
            </a:r>
            <a:r>
              <a:rPr lang="en-US" sz="3300" dirty="0" err="1">
                <a:effectLst/>
              </a:rPr>
              <a:t>enfocement</a:t>
            </a:r>
            <a:r>
              <a:rPr lang="en-US" sz="3300" dirty="0">
                <a:effectLst/>
              </a:rPr>
              <a:t> is ___________.</a:t>
            </a:r>
          </a:p>
          <a:p>
            <a:pPr marL="0" indent="0">
              <a:buNone/>
            </a:pPr>
            <a:endParaRPr lang="en-US" sz="3300" dirty="0">
              <a:effectLst/>
            </a:endParaRPr>
          </a:p>
          <a:p>
            <a:pPr marL="0" indent="0">
              <a:buNone/>
            </a:pPr>
            <a:r>
              <a:rPr lang="en-US" sz="3300" dirty="0">
                <a:effectLst/>
              </a:rPr>
              <a:t>         Answer:   </a:t>
            </a:r>
            <a:r>
              <a:rPr lang="en-US" sz="3300">
                <a:effectLst/>
              </a:rPr>
              <a:t>1033 </a:t>
            </a:r>
            <a:r>
              <a:rPr lang="en-US" sz="3300" smtClean="0">
                <a:effectLst/>
              </a:rPr>
              <a:t>program</a:t>
            </a:r>
          </a:p>
          <a:p>
            <a:pPr marL="0" indent="0">
              <a:buNone/>
            </a:pPr>
            <a:endParaRPr lang="en-US" sz="3300" dirty="0">
              <a:effectLst/>
            </a:endParaRPr>
          </a:p>
          <a:p>
            <a:pPr marL="0" indent="0">
              <a:buNone/>
            </a:pPr>
            <a:r>
              <a:rPr lang="en-US" sz="3300" dirty="0">
                <a:effectLst/>
              </a:rPr>
              <a:t>3. As we mentioned, the timeline of law enforcement in the U.S. what is the main events during 1990-1999?</a:t>
            </a:r>
          </a:p>
          <a:p>
            <a:pPr marL="0" indent="0">
              <a:buNone/>
            </a:pPr>
            <a:r>
              <a:rPr lang="en-US" sz="3300" dirty="0">
                <a:effectLst/>
              </a:rPr>
              <a:t>        Answer:    </a:t>
            </a:r>
            <a:r>
              <a:rPr lang="en-US" sz="3300" dirty="0" err="1">
                <a:effectLst/>
              </a:rPr>
              <a:t>millitary</a:t>
            </a:r>
            <a:r>
              <a:rPr lang="en-US" sz="3300" dirty="0">
                <a:effectLst/>
              </a:rPr>
              <a:t> police cooperation </a:t>
            </a:r>
            <a:r>
              <a:rPr lang="en-US" sz="3300" dirty="0" err="1">
                <a:effectLst/>
              </a:rPr>
              <a:t>boaedered</a:t>
            </a:r>
            <a:endParaRPr lang="en-US" sz="3300" dirty="0">
              <a:effectLst/>
            </a:endParaRPr>
          </a:p>
          <a:p>
            <a:pPr marL="0" indent="0">
              <a:buNone/>
            </a:pPr>
            <a:endParaRPr lang="en-US" dirty="0"/>
          </a:p>
        </p:txBody>
      </p:sp>
    </p:spTree>
    <p:extLst>
      <p:ext uri="{BB962C8B-B14F-4D97-AF65-F5344CB8AC3E}">
        <p14:creationId xmlns:p14="http://schemas.microsoft.com/office/powerpoint/2010/main" val="157248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EF87F0-89DB-45ED-9C30-E769D4C3151D}"/>
              </a:ext>
            </a:extLst>
          </p:cNvPr>
          <p:cNvSpPr txBox="1"/>
          <p:nvPr/>
        </p:nvSpPr>
        <p:spPr>
          <a:xfrm>
            <a:off x="1185333" y="364067"/>
            <a:ext cx="8906934" cy="707886"/>
          </a:xfrm>
          <a:prstGeom prst="rect">
            <a:avLst/>
          </a:prstGeom>
          <a:noFill/>
        </p:spPr>
        <p:txBody>
          <a:bodyPr wrap="square" rtlCol="0">
            <a:spAutoFit/>
          </a:bodyPr>
          <a:lstStyle/>
          <a:p>
            <a:r>
              <a:rPr lang="en-US" sz="4000"/>
              <a:t>SWAT Team</a:t>
            </a:r>
            <a:endParaRPr lang="en-US" sz="4000" dirty="0"/>
          </a:p>
        </p:txBody>
      </p:sp>
      <p:sp>
        <p:nvSpPr>
          <p:cNvPr id="3" name="文本框 2">
            <a:extLst>
              <a:ext uri="{FF2B5EF4-FFF2-40B4-BE49-F238E27FC236}">
                <a16:creationId xmlns:a16="http://schemas.microsoft.com/office/drawing/2014/main" id="{93293998-C554-47F9-9918-7AEECD416B80}"/>
              </a:ext>
            </a:extLst>
          </p:cNvPr>
          <p:cNvSpPr txBox="1"/>
          <p:nvPr/>
        </p:nvSpPr>
        <p:spPr>
          <a:xfrm>
            <a:off x="1253067" y="1071953"/>
            <a:ext cx="9271000" cy="5632311"/>
          </a:xfrm>
          <a:prstGeom prst="rect">
            <a:avLst/>
          </a:prstGeom>
          <a:noFill/>
        </p:spPr>
        <p:txBody>
          <a:bodyPr wrap="square" rtlCol="0">
            <a:spAutoFit/>
          </a:bodyPr>
          <a:lstStyle/>
          <a:p>
            <a:pPr marL="285750" indent="-285750">
              <a:buFont typeface="Arial" panose="020B0604020202020204" pitchFamily="34" charset="0"/>
              <a:buChar char="•"/>
            </a:pPr>
            <a:r>
              <a:rPr lang="en-US" sz="2000"/>
              <a:t>first created in 1967 to deal with high-risk episodes such as hostage rescues and heavily armed drug dealers</a:t>
            </a:r>
          </a:p>
          <a:p>
            <a:pPr marL="285750" indent="-285750">
              <a:buFont typeface="Arial" panose="020B0604020202020204" pitchFamily="34" charset="0"/>
              <a:buChar char="•"/>
            </a:pPr>
            <a:r>
              <a:rPr lang="en-US" sz="2000"/>
              <a:t>SWAT team equips many military equipment in their toolkits which are problematic. </a:t>
            </a:r>
          </a:p>
          <a:p>
            <a:r>
              <a:rPr lang="en-US" sz="2000"/>
              <a:t>              Flash-bang cause 7 unintended death and burn injuries prompting a total of $2.1 million in settlements in 2010</a:t>
            </a:r>
          </a:p>
          <a:p>
            <a:endParaRPr lang="en-US" sz="2000"/>
          </a:p>
          <a:p>
            <a:endParaRPr lang="en-US" sz="2000"/>
          </a:p>
          <a:p>
            <a:pPr marL="285750" indent="-285750">
              <a:buFont typeface="Arial" panose="020B0604020202020204" pitchFamily="34" charset="0"/>
              <a:buChar char="•"/>
            </a:pPr>
            <a:r>
              <a:rPr lang="en-US" sz="2000"/>
              <a:t>SWAT teams do not engage the enemy with the purpose of destroying them; they are trained to protect life</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SWAT teams are used predominantly to serve search warrants, mostly in drug cases. According to an American Civil Liberties Union (ACLU) survey, 79 percent of SWAT deployments in 2011–12 involved searches — 62 percent of them for drugs.</a:t>
            </a:r>
          </a:p>
          <a:p>
            <a:endParaRPr lang="en-US" sz="200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7612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DA371-17BE-4328-9AD5-7C6CD1C31DC9}"/>
              </a:ext>
            </a:extLst>
          </p:cNvPr>
          <p:cNvSpPr txBox="1"/>
          <p:nvPr/>
        </p:nvSpPr>
        <p:spPr>
          <a:xfrm>
            <a:off x="876301" y="704850"/>
            <a:ext cx="7519886" cy="3754874"/>
          </a:xfrm>
          <a:prstGeom prst="rect">
            <a:avLst/>
          </a:prstGeom>
          <a:noFill/>
        </p:spPr>
        <p:txBody>
          <a:bodyPr wrap="square" rtlCol="0">
            <a:spAutoFit/>
          </a:bodyPr>
          <a:lstStyle/>
          <a:p>
            <a:r>
              <a:rPr lang="en-US" sz="4000" dirty="0"/>
              <a:t>Continued</a:t>
            </a:r>
          </a:p>
          <a:p>
            <a:endParaRPr lang="en-US" dirty="0"/>
          </a:p>
          <a:p>
            <a:pPr marL="285750" indent="-285750">
              <a:buFont typeface="Arial" panose="020B0604020202020204" pitchFamily="34" charset="0"/>
              <a:buChar char="•"/>
            </a:pPr>
            <a:r>
              <a:rPr lang="en-US" dirty="0"/>
              <a:t> By the late 1990s, about 89 percent of departments in cities with 50,000 people or more had SWAT units, a rate that experts say holds true today.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Many people suggest that police department can use military mindset to deal with high-risk problems without using the military level weapons.</a:t>
            </a:r>
          </a:p>
          <a:p>
            <a:endParaRPr lang="en-US" dirty="0"/>
          </a:p>
          <a:p>
            <a:endParaRPr lang="en-US" dirty="0"/>
          </a:p>
          <a:p>
            <a:endParaRPr lang="en-US" dirty="0"/>
          </a:p>
        </p:txBody>
      </p:sp>
      <p:pic>
        <p:nvPicPr>
          <p:cNvPr id="4" name="Picture 3" descr="A group of people in uniform&#10;&#10;Description automatically generated">
            <a:extLst>
              <a:ext uri="{FF2B5EF4-FFF2-40B4-BE49-F238E27FC236}">
                <a16:creationId xmlns:a16="http://schemas.microsoft.com/office/drawing/2014/main" id="{85B1BD5F-545B-4A83-8370-3B38190EC67C}"/>
              </a:ext>
            </a:extLst>
          </p:cNvPr>
          <p:cNvPicPr>
            <a:picLocks noChangeAspect="1"/>
          </p:cNvPicPr>
          <p:nvPr/>
        </p:nvPicPr>
        <p:blipFill>
          <a:blip r:embed="rId2"/>
          <a:stretch>
            <a:fillRect/>
          </a:stretch>
        </p:blipFill>
        <p:spPr>
          <a:xfrm>
            <a:off x="8300074" y="4237137"/>
            <a:ext cx="3891926" cy="2447925"/>
          </a:xfrm>
          <a:prstGeom prst="rect">
            <a:avLst/>
          </a:prstGeom>
        </p:spPr>
      </p:pic>
      <p:pic>
        <p:nvPicPr>
          <p:cNvPr id="6" name="Picture 5" descr="A group of people standing in a military uniform&#10;&#10;Description automatically generated">
            <a:extLst>
              <a:ext uri="{FF2B5EF4-FFF2-40B4-BE49-F238E27FC236}">
                <a16:creationId xmlns:a16="http://schemas.microsoft.com/office/drawing/2014/main" id="{6768DBC9-42C6-4299-A28B-332ABEE19283}"/>
              </a:ext>
            </a:extLst>
          </p:cNvPr>
          <p:cNvPicPr>
            <a:picLocks noChangeAspect="1"/>
          </p:cNvPicPr>
          <p:nvPr/>
        </p:nvPicPr>
        <p:blipFill>
          <a:blip r:embed="rId3"/>
          <a:stretch>
            <a:fillRect/>
          </a:stretch>
        </p:blipFill>
        <p:spPr>
          <a:xfrm>
            <a:off x="3823324" y="3705225"/>
            <a:ext cx="4476750" cy="2979837"/>
          </a:xfrm>
          <a:prstGeom prst="rect">
            <a:avLst/>
          </a:prstGeom>
        </p:spPr>
      </p:pic>
      <p:pic>
        <p:nvPicPr>
          <p:cNvPr id="8" name="Picture 7" descr="A group of people posing for a photo in front of a military uniform&#10;&#10;Description automatically generated">
            <a:extLst>
              <a:ext uri="{FF2B5EF4-FFF2-40B4-BE49-F238E27FC236}">
                <a16:creationId xmlns:a16="http://schemas.microsoft.com/office/drawing/2014/main" id="{B686700B-D568-4496-8B4E-80A63CBA9A57}"/>
              </a:ext>
            </a:extLst>
          </p:cNvPr>
          <p:cNvPicPr>
            <a:picLocks noChangeAspect="1"/>
          </p:cNvPicPr>
          <p:nvPr/>
        </p:nvPicPr>
        <p:blipFill>
          <a:blip r:embed="rId4"/>
          <a:stretch>
            <a:fillRect/>
          </a:stretch>
        </p:blipFill>
        <p:spPr>
          <a:xfrm>
            <a:off x="8396186" y="1927968"/>
            <a:ext cx="3477664" cy="2309169"/>
          </a:xfrm>
          <a:prstGeom prst="rect">
            <a:avLst/>
          </a:prstGeom>
        </p:spPr>
      </p:pic>
      <p:pic>
        <p:nvPicPr>
          <p:cNvPr id="10" name="Picture 9" descr="A person wearing a military uniform&#10;&#10;Description automatically generated">
            <a:extLst>
              <a:ext uri="{FF2B5EF4-FFF2-40B4-BE49-F238E27FC236}">
                <a16:creationId xmlns:a16="http://schemas.microsoft.com/office/drawing/2014/main" id="{32F3E062-7EFE-4E85-9484-E6764A211AFA}"/>
              </a:ext>
            </a:extLst>
          </p:cNvPr>
          <p:cNvPicPr>
            <a:picLocks noChangeAspect="1"/>
          </p:cNvPicPr>
          <p:nvPr/>
        </p:nvPicPr>
        <p:blipFill>
          <a:blip r:embed="rId5"/>
          <a:stretch>
            <a:fillRect/>
          </a:stretch>
        </p:blipFill>
        <p:spPr>
          <a:xfrm>
            <a:off x="-94" y="4495800"/>
            <a:ext cx="3892021" cy="2189262"/>
          </a:xfrm>
          <a:prstGeom prst="rect">
            <a:avLst/>
          </a:prstGeom>
        </p:spPr>
      </p:pic>
    </p:spTree>
    <p:extLst>
      <p:ext uri="{BB962C8B-B14F-4D97-AF65-F5344CB8AC3E}">
        <p14:creationId xmlns:p14="http://schemas.microsoft.com/office/powerpoint/2010/main" val="363980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5" name="Picture 4" descr="A person standing in front of a crowd&#10;&#10;Description automatically generated">
            <a:extLst>
              <a:ext uri="{FF2B5EF4-FFF2-40B4-BE49-F238E27FC236}">
                <a16:creationId xmlns:a16="http://schemas.microsoft.com/office/drawing/2014/main" id="{6DE92E71-18BE-4A34-8D2D-7E0BCEE2456F}"/>
              </a:ext>
            </a:extLst>
          </p:cNvPr>
          <p:cNvPicPr>
            <a:picLocks noChangeAspect="1"/>
          </p:cNvPicPr>
          <p:nvPr/>
        </p:nvPicPr>
        <p:blipFill rotWithShape="1">
          <a:blip r:embed="rId4">
            <a:alphaModFix amt="15000"/>
            <a:extLst/>
          </a:blip>
          <a:srcRect t="6639"/>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E80FB3BA-8155-4D12-AEE9-AED1A9AB253C}"/>
              </a:ext>
            </a:extLst>
          </p:cNvPr>
          <p:cNvSpPr txBox="1"/>
          <p:nvPr/>
        </p:nvSpPr>
        <p:spPr>
          <a:xfrm>
            <a:off x="1141413" y="114300"/>
            <a:ext cx="9905998" cy="1905000"/>
          </a:xfrm>
          <a:prstGeom prst="rect">
            <a:avLst/>
          </a:prstGeom>
        </p:spPr>
        <p:txBody>
          <a:bodyPr vert="horz" lIns="91440" tIns="45720" rIns="91440" bIns="45720" rtlCol="0" anchor="ctr">
            <a:normAutofit/>
          </a:bodyPr>
          <a:lstStyle/>
          <a:p>
            <a:pPr>
              <a:spcBef>
                <a:spcPct val="0"/>
              </a:spcBef>
              <a:spcAft>
                <a:spcPts val="600"/>
              </a:spcAft>
            </a:pPr>
            <a:r>
              <a:rPr lang="en-US" sz="4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Opinions on swat teams</a:t>
            </a:r>
          </a:p>
        </p:txBody>
      </p:sp>
      <p:sp>
        <p:nvSpPr>
          <p:cNvPr id="3" name="TextBox 2">
            <a:extLst>
              <a:ext uri="{FF2B5EF4-FFF2-40B4-BE49-F238E27FC236}">
                <a16:creationId xmlns:a16="http://schemas.microsoft.com/office/drawing/2014/main" id="{D27C1691-64D2-4FCF-8267-FE91468CB0B3}"/>
              </a:ext>
            </a:extLst>
          </p:cNvPr>
          <p:cNvSpPr txBox="1"/>
          <p:nvPr/>
        </p:nvSpPr>
        <p:spPr>
          <a:xfrm>
            <a:off x="1141413" y="2666999"/>
            <a:ext cx="9905998" cy="3124201"/>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People are concerned that SWAT teams are being wrongly assigned to regular duties that don’t require a high-intensity approach runs through police circles. Law enforcement agent are using SWAT more and more frequently, an increase of 57,000 SWAT deployments between 1980 and 2007.</a:t>
            </a:r>
          </a:p>
          <a:p>
            <a:pPr marL="285750" indent="-285750">
              <a:lnSpc>
                <a:spcPct val="90000"/>
              </a:lnSpc>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No matter when and where, police officers should not use military level and aggressive tactics which are designed to kill people rather than sav people to end up a human life. </a:t>
            </a:r>
          </a:p>
          <a:p>
            <a:pPr marL="285750" indent="-285750">
              <a:lnSpc>
                <a:spcPct val="90000"/>
              </a:lnSpc>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lnSpc>
                <a:spcPct val="90000"/>
              </a:lnSpc>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Many cities and areas where are not bothered by drug problems do not necessarily need a SWAT team.  </a:t>
            </a:r>
          </a:p>
          <a:p>
            <a:pPr>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Even in Los Angles, the SWAT team only have about 12 callout per year. </a:t>
            </a:r>
          </a:p>
        </p:txBody>
      </p:sp>
    </p:spTree>
    <p:extLst>
      <p:ext uri="{BB962C8B-B14F-4D97-AF65-F5344CB8AC3E}">
        <p14:creationId xmlns:p14="http://schemas.microsoft.com/office/powerpoint/2010/main" val="254319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470A3-1B54-43F2-AF9F-F36D9C25DD8D}"/>
              </a:ext>
            </a:extLst>
          </p:cNvPr>
          <p:cNvSpPr txBox="1"/>
          <p:nvPr/>
        </p:nvSpPr>
        <p:spPr>
          <a:xfrm>
            <a:off x="771525" y="628650"/>
            <a:ext cx="10868025" cy="2646878"/>
          </a:xfrm>
          <a:prstGeom prst="rect">
            <a:avLst/>
          </a:prstGeom>
          <a:noFill/>
        </p:spPr>
        <p:txBody>
          <a:bodyPr wrap="square" rtlCol="0">
            <a:spAutoFit/>
          </a:bodyPr>
          <a:lstStyle/>
          <a:p>
            <a:r>
              <a:rPr lang="en-US" sz="4000" dirty="0"/>
              <a:t>Continued</a:t>
            </a:r>
          </a:p>
          <a:p>
            <a:endParaRPr lang="en-US" dirty="0"/>
          </a:p>
          <a:p>
            <a:pPr marL="285750" indent="-285750">
              <a:buFont typeface="Arial" panose="020B0604020202020204" pitchFamily="34" charset="0"/>
              <a:buChar char="•"/>
            </a:pPr>
            <a:r>
              <a:rPr lang="en-US" dirty="0"/>
              <a:t> The communities have less and less trust to law enforcement agencies after the tragedies made by SWAT teams. Many people question that whether the SWAT team received enough training to apply military level equipment. </a:t>
            </a:r>
          </a:p>
          <a:p>
            <a:pPr marL="285750" indent="-285750">
              <a:buFont typeface="Arial" panose="020B0604020202020204" pitchFamily="34" charset="0"/>
              <a:buChar char="•"/>
            </a:pPr>
            <a:endParaRPr lang="en-US" dirty="0"/>
          </a:p>
          <a:p>
            <a:endParaRPr lang="en-US" dirty="0"/>
          </a:p>
          <a:p>
            <a:endParaRPr lang="en-US" dirty="0"/>
          </a:p>
        </p:txBody>
      </p:sp>
      <p:pic>
        <p:nvPicPr>
          <p:cNvPr id="4" name="Picture 3" descr="A person standing in front of a crowd&#10;&#10;Description automatically generated">
            <a:extLst>
              <a:ext uri="{FF2B5EF4-FFF2-40B4-BE49-F238E27FC236}">
                <a16:creationId xmlns:a16="http://schemas.microsoft.com/office/drawing/2014/main" id="{86427516-94EF-4AA9-B857-5A567EA950C2}"/>
              </a:ext>
            </a:extLst>
          </p:cNvPr>
          <p:cNvPicPr>
            <a:picLocks noChangeAspect="1"/>
          </p:cNvPicPr>
          <p:nvPr/>
        </p:nvPicPr>
        <p:blipFill>
          <a:blip r:embed="rId2"/>
          <a:stretch>
            <a:fillRect/>
          </a:stretch>
        </p:blipFill>
        <p:spPr>
          <a:xfrm>
            <a:off x="6096000" y="3275990"/>
            <a:ext cx="5943600" cy="3582010"/>
          </a:xfrm>
          <a:prstGeom prst="rect">
            <a:avLst/>
          </a:prstGeom>
        </p:spPr>
      </p:pic>
    </p:spTree>
    <p:extLst>
      <p:ext uri="{BB962C8B-B14F-4D97-AF65-F5344CB8AC3E}">
        <p14:creationId xmlns:p14="http://schemas.microsoft.com/office/powerpoint/2010/main" val="44323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5" name="Picture 4" descr="A group of people standing in a military uniform&#10;&#10;Description automatically generated">
            <a:extLst>
              <a:ext uri="{FF2B5EF4-FFF2-40B4-BE49-F238E27FC236}">
                <a16:creationId xmlns:a16="http://schemas.microsoft.com/office/drawing/2014/main" id="{532C318A-BCC4-4CDC-8F79-069B91F657A8}"/>
              </a:ext>
            </a:extLst>
          </p:cNvPr>
          <p:cNvPicPr>
            <a:picLocks noChangeAspect="1"/>
          </p:cNvPicPr>
          <p:nvPr/>
        </p:nvPicPr>
        <p:blipFill rotWithShape="1">
          <a:blip r:embed="rId3">
            <a:alphaModFix amt="15000"/>
            <a:extLst/>
          </a:blip>
          <a:srcRect t="11454" b="3959"/>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5467A060-0613-4839-9D7D-416ECABDD063}"/>
              </a:ext>
            </a:extLst>
          </p:cNvPr>
          <p:cNvSpPr txBox="1"/>
          <p:nvPr/>
        </p:nvSpPr>
        <p:spPr>
          <a:xfrm>
            <a:off x="1141413" y="609600"/>
            <a:ext cx="9905998" cy="1905000"/>
          </a:xfrm>
          <a:prstGeom prst="rect">
            <a:avLst/>
          </a:prstGeom>
        </p:spPr>
        <p:txBody>
          <a:bodyPr vert="horz" lIns="91440" tIns="45720" rIns="91440" bIns="45720" rtlCol="0" anchor="ctr">
            <a:normAutofit/>
          </a:bodyPr>
          <a:lstStyle/>
          <a:p>
            <a:pPr>
              <a:spcBef>
                <a:spcPct val="0"/>
              </a:spcBef>
              <a:spcAft>
                <a:spcPts val="600"/>
              </a:spcAft>
            </a:pPr>
            <a:r>
              <a:rPr lang="en-US" sz="3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1033 Program </a:t>
            </a:r>
          </a:p>
        </p:txBody>
      </p:sp>
      <p:sp>
        <p:nvSpPr>
          <p:cNvPr id="3" name="文本框 2">
            <a:extLst>
              <a:ext uri="{FF2B5EF4-FFF2-40B4-BE49-F238E27FC236}">
                <a16:creationId xmlns:a16="http://schemas.microsoft.com/office/drawing/2014/main" id="{EC34C6DD-D2FF-431B-88F4-87D6E12F35EE}"/>
              </a:ext>
            </a:extLst>
          </p:cNvPr>
          <p:cNvSpPr txBox="1"/>
          <p:nvPr/>
        </p:nvSpPr>
        <p:spPr>
          <a:xfrm>
            <a:off x="1141413" y="2666999"/>
            <a:ext cx="9905998" cy="3124201"/>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1033 Program transfers </a:t>
            </a:r>
            <a:r>
              <a:rPr lang="en-US"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excess military equipment</a:t>
            </a: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to civilian law enforcement agencies and requires the Department of Defense to make </a:t>
            </a:r>
            <a:r>
              <a:rPr lang="en-US"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various items of equipment </a:t>
            </a: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available to local law enforcement.</a:t>
            </a:r>
          </a:p>
          <a:p>
            <a:pPr>
              <a:spcBef>
                <a:spcPct val="20000"/>
              </a:spcBef>
              <a:spcAft>
                <a:spcPts val="600"/>
              </a:spcAft>
              <a:buClr>
                <a:schemeClr val="tx1"/>
              </a:buClr>
              <a:buSzPct val="100000"/>
              <a:buFont typeface="Arial"/>
              <a:buChar char="•"/>
            </a:pP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Law Enforcement Support Office (LESO)</a:t>
            </a:r>
          </a:p>
          <a:p>
            <a:pPr>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Since its inception, the program has transferred more than $6.8 billion worth of property. In 2017, $504 million worth of property (based on initial acquisition cost) was transferred to law enforcement agencies.</a:t>
            </a:r>
          </a:p>
        </p:txBody>
      </p:sp>
    </p:spTree>
    <p:extLst>
      <p:ext uri="{BB962C8B-B14F-4D97-AF65-F5344CB8AC3E}">
        <p14:creationId xmlns:p14="http://schemas.microsoft.com/office/powerpoint/2010/main" val="24392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A0B00E-ADD9-4344-AA47-000538719364}"/>
              </a:ext>
            </a:extLst>
          </p:cNvPr>
          <p:cNvSpPr txBox="1"/>
          <p:nvPr/>
        </p:nvSpPr>
        <p:spPr>
          <a:xfrm>
            <a:off x="517524" y="914400"/>
            <a:ext cx="10455275" cy="3477875"/>
          </a:xfrm>
          <a:prstGeom prst="rect">
            <a:avLst/>
          </a:prstGeom>
          <a:noFill/>
        </p:spPr>
        <p:txBody>
          <a:bodyPr wrap="square" rtlCol="0">
            <a:spAutoFit/>
          </a:bodyPr>
          <a:lstStyle/>
          <a:p>
            <a:r>
              <a:rPr lang="en-US" sz="4000" dirty="0"/>
              <a:t>Increased tensions w/ minorities</a:t>
            </a:r>
          </a:p>
          <a:p>
            <a:endParaRPr lang="en-US" dirty="0"/>
          </a:p>
          <a:p>
            <a:pPr marL="285750" indent="-285750">
              <a:buFont typeface="Arial" panose="020B0604020202020204" pitchFamily="34" charset="0"/>
              <a:buChar char="•"/>
            </a:pPr>
            <a:r>
              <a:rPr lang="en-US" dirty="0"/>
              <a:t>“Too many colored young people feel they are targeted by law enforcement” (Obama, 2012)</a:t>
            </a:r>
          </a:p>
          <a:p>
            <a:r>
              <a:rPr lang="en-US" dirty="0"/>
              <a:t>           Research shows that black youths were nine times likelier — instead of 21 times likelier — to be killed by police than young white people, and the research was based on terribly uncompleted data  (1/3 documents are missing)</a:t>
            </a:r>
          </a:p>
          <a:p>
            <a:endParaRPr lang="en-US" dirty="0"/>
          </a:p>
          <a:p>
            <a:pPr marL="285750" indent="-285750">
              <a:buFont typeface="Arial" panose="020B0604020202020204" pitchFamily="34" charset="0"/>
              <a:buChar char="•"/>
            </a:pPr>
            <a:r>
              <a:rPr lang="en-US" dirty="0"/>
              <a:t>Peter Liang (NYU officer ) undecided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5396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FCA8E84-9EF9-4A37-814F-A045963B9FB9}"/>
              </a:ext>
            </a:extLst>
          </p:cNvPr>
          <p:cNvPicPr>
            <a:picLocks noChangeAspect="1"/>
          </p:cNvPicPr>
          <p:nvPr/>
        </p:nvPicPr>
        <p:blipFill>
          <a:blip r:embed="rId2"/>
          <a:stretch>
            <a:fillRect/>
          </a:stretch>
        </p:blipFill>
        <p:spPr>
          <a:xfrm>
            <a:off x="1398217" y="643467"/>
            <a:ext cx="4186365" cy="2543217"/>
          </a:xfrm>
          <a:prstGeom prst="rect">
            <a:avLst/>
          </a:prstGeom>
        </p:spPr>
      </p:pic>
      <p:cxnSp>
        <p:nvCxnSpPr>
          <p:cNvPr id="23" name="Straight Connector 19">
            <a:extLst>
              <a:ext uri="{FF2B5EF4-FFF2-40B4-BE49-F238E27FC236}">
                <a16:creationId xmlns:a16="http://schemas.microsoft.com/office/drawing/2014/main" id="{91B6081D-D3E8-4209-B85B-EB1C655A627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058B3C48-39BE-48CB-8D74-127A969C9668}"/>
              </a:ext>
            </a:extLst>
          </p:cNvPr>
          <p:cNvPicPr>
            <a:picLocks noChangeAspect="1"/>
          </p:cNvPicPr>
          <p:nvPr/>
        </p:nvPicPr>
        <p:blipFill rotWithShape="1">
          <a:blip r:embed="rId3"/>
          <a:srcRect r="38459"/>
          <a:stretch/>
        </p:blipFill>
        <p:spPr>
          <a:xfrm>
            <a:off x="7313568" y="643467"/>
            <a:ext cx="2782436" cy="2543217"/>
          </a:xfrm>
          <a:prstGeom prst="rect">
            <a:avLst/>
          </a:prstGeom>
        </p:spPr>
      </p:pic>
      <p:cxnSp>
        <p:nvCxnSpPr>
          <p:cNvPr id="22" name="Straight Connector 21">
            <a:extLst>
              <a:ext uri="{FF2B5EF4-FFF2-40B4-BE49-F238E27FC236}">
                <a16:creationId xmlns:a16="http://schemas.microsoft.com/office/drawing/2014/main" id="{28CA55E4-1295-45C8-BA05-5A9E705B749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C5794E-A9A1-4A23-AF68-C79A782233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D42CC54-DF1C-4F58-9E4A-64FB5A59ED3F}"/>
              </a:ext>
            </a:extLst>
          </p:cNvPr>
          <p:cNvPicPr>
            <a:picLocks noChangeAspect="1"/>
          </p:cNvPicPr>
          <p:nvPr/>
        </p:nvPicPr>
        <p:blipFill rotWithShape="1">
          <a:blip r:embed="rId4">
            <a:extLst/>
          </a:blip>
          <a:srcRect t="16445" b="27795"/>
          <a:stretch/>
        </p:blipFill>
        <p:spPr>
          <a:xfrm>
            <a:off x="1129115" y="4068302"/>
            <a:ext cx="4724569" cy="1751889"/>
          </a:xfrm>
          <a:prstGeom prst="rect">
            <a:avLst/>
          </a:prstGeom>
        </p:spPr>
      </p:pic>
      <p:pic>
        <p:nvPicPr>
          <p:cNvPr id="5" name="图片 4">
            <a:extLst>
              <a:ext uri="{FF2B5EF4-FFF2-40B4-BE49-F238E27FC236}">
                <a16:creationId xmlns:a16="http://schemas.microsoft.com/office/drawing/2014/main" id="{E7B3C9F4-D30B-4D5E-BFAD-5CD27D46C1AF}"/>
              </a:ext>
            </a:extLst>
          </p:cNvPr>
          <p:cNvPicPr>
            <a:picLocks noChangeAspect="1"/>
          </p:cNvPicPr>
          <p:nvPr/>
        </p:nvPicPr>
        <p:blipFill rotWithShape="1">
          <a:blip r:embed="rId5"/>
          <a:srcRect t="7104" b="7104"/>
          <a:stretch/>
        </p:blipFill>
        <p:spPr>
          <a:xfrm>
            <a:off x="6468457" y="3671316"/>
            <a:ext cx="4472657" cy="2553469"/>
          </a:xfrm>
          <a:prstGeom prst="rect">
            <a:avLst/>
          </a:prstGeom>
        </p:spPr>
      </p:pic>
      <p:sp>
        <p:nvSpPr>
          <p:cNvPr id="13" name="文本框 12">
            <a:extLst>
              <a:ext uri="{FF2B5EF4-FFF2-40B4-BE49-F238E27FC236}">
                <a16:creationId xmlns:a16="http://schemas.microsoft.com/office/drawing/2014/main" id="{74564119-F984-4FD6-956B-A7C158171025}"/>
              </a:ext>
            </a:extLst>
          </p:cNvPr>
          <p:cNvSpPr txBox="1"/>
          <p:nvPr/>
        </p:nvSpPr>
        <p:spPr>
          <a:xfrm>
            <a:off x="1398216" y="211667"/>
            <a:ext cx="4186365" cy="369332"/>
          </a:xfrm>
          <a:prstGeom prst="rect">
            <a:avLst/>
          </a:prstGeom>
          <a:noFill/>
        </p:spPr>
        <p:txBody>
          <a:bodyPr wrap="square" rtlCol="0">
            <a:spAutoFit/>
          </a:bodyPr>
          <a:lstStyle/>
          <a:p>
            <a:r>
              <a:rPr lang="en-US" dirty="0"/>
              <a:t>Eric Garner   Choked by Police </a:t>
            </a:r>
          </a:p>
        </p:txBody>
      </p:sp>
      <p:sp>
        <p:nvSpPr>
          <p:cNvPr id="14" name="文本框 13">
            <a:extLst>
              <a:ext uri="{FF2B5EF4-FFF2-40B4-BE49-F238E27FC236}">
                <a16:creationId xmlns:a16="http://schemas.microsoft.com/office/drawing/2014/main" id="{DAC1D8A2-C96F-44B7-BEB7-67B30CF716C9}"/>
              </a:ext>
            </a:extLst>
          </p:cNvPr>
          <p:cNvSpPr txBox="1"/>
          <p:nvPr/>
        </p:nvSpPr>
        <p:spPr>
          <a:xfrm>
            <a:off x="6773332" y="287867"/>
            <a:ext cx="3322671" cy="369332"/>
          </a:xfrm>
          <a:prstGeom prst="rect">
            <a:avLst/>
          </a:prstGeom>
          <a:noFill/>
        </p:spPr>
        <p:txBody>
          <a:bodyPr wrap="square" rtlCol="0">
            <a:spAutoFit/>
          </a:bodyPr>
          <a:lstStyle/>
          <a:p>
            <a:r>
              <a:rPr lang="en-US" dirty="0"/>
              <a:t>       Protest on Ferguson</a:t>
            </a:r>
          </a:p>
        </p:txBody>
      </p:sp>
    </p:spTree>
    <p:extLst>
      <p:ext uri="{BB962C8B-B14F-4D97-AF65-F5344CB8AC3E}">
        <p14:creationId xmlns:p14="http://schemas.microsoft.com/office/powerpoint/2010/main" val="2770690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991</Words>
  <Application>Microsoft Office PowerPoint</Application>
  <PresentationFormat>Widescreen</PresentationFormat>
  <Paragraphs>103</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宋体</vt:lpstr>
      <vt:lpstr>Arial</vt:lpstr>
      <vt:lpstr>Calibri</vt:lpstr>
      <vt:lpstr>Century Gothic</vt:lpstr>
      <vt:lpstr>Times New Roman</vt:lpstr>
      <vt:lpstr>网状</vt:lpstr>
      <vt:lpstr>Urban Issue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Issue</dc:title>
  <dc:creator>Linqing Li</dc:creator>
  <cp:lastModifiedBy>Theodore J. Davis, Jr.</cp:lastModifiedBy>
  <cp:revision>2</cp:revision>
  <dcterms:created xsi:type="dcterms:W3CDTF">2018-11-29T21:15:18Z</dcterms:created>
  <dcterms:modified xsi:type="dcterms:W3CDTF">2018-12-01T15:04:57Z</dcterms:modified>
</cp:coreProperties>
</file>