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heme/theme2.xml" ContentType="application/vnd.openxmlformats-officedocument.them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2.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notesSlides/notesSlide3.xml" ContentType="application/vnd.openxmlformats-officedocument.presentationml.notesSlide+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sldIdLst>
    <p:sldId id="257" r:id="rId2"/>
    <p:sldId id="388" r:id="rId3"/>
    <p:sldId id="258" r:id="rId4"/>
    <p:sldId id="380" r:id="rId5"/>
    <p:sldId id="381" r:id="rId6"/>
    <p:sldId id="383" r:id="rId7"/>
    <p:sldId id="385" r:id="rId8"/>
    <p:sldId id="386" r:id="rId9"/>
    <p:sldId id="387" r:id="rId10"/>
    <p:sldId id="276" r:id="rId11"/>
    <p:sldId id="330" r:id="rId12"/>
    <p:sldId id="389" r:id="rId13"/>
    <p:sldId id="277" r:id="rId14"/>
    <p:sldId id="278" r:id="rId15"/>
    <p:sldId id="391" r:id="rId16"/>
    <p:sldId id="279" r:id="rId17"/>
    <p:sldId id="390" r:id="rId18"/>
    <p:sldId id="280" r:id="rId19"/>
    <p:sldId id="338" r:id="rId20"/>
    <p:sldId id="339" r:id="rId21"/>
    <p:sldId id="369" r:id="rId22"/>
    <p:sldId id="281" r:id="rId23"/>
    <p:sldId id="282" r:id="rId24"/>
    <p:sldId id="328" r:id="rId25"/>
    <p:sldId id="343" r:id="rId26"/>
    <p:sldId id="344" r:id="rId27"/>
    <p:sldId id="346" r:id="rId28"/>
    <p:sldId id="347" r:id="rId29"/>
    <p:sldId id="348" r:id="rId30"/>
    <p:sldId id="349" r:id="rId31"/>
    <p:sldId id="350" r:id="rId32"/>
    <p:sldId id="351" r:id="rId33"/>
    <p:sldId id="352" r:id="rId34"/>
    <p:sldId id="353" r:id="rId35"/>
    <p:sldId id="354" r:id="rId36"/>
    <p:sldId id="355" r:id="rId37"/>
    <p:sldId id="356" r:id="rId38"/>
    <p:sldId id="357" r:id="rId39"/>
    <p:sldId id="358" r:id="rId40"/>
    <p:sldId id="359" r:id="rId41"/>
    <p:sldId id="360" r:id="rId42"/>
    <p:sldId id="361" r:id="rId43"/>
    <p:sldId id="362" r:id="rId44"/>
    <p:sldId id="363" r:id="rId45"/>
    <p:sldId id="364" r:id="rId46"/>
    <p:sldId id="365" r:id="rId47"/>
    <p:sldId id="366" r:id="rId48"/>
    <p:sldId id="367" r:id="rId49"/>
    <p:sldId id="331" r:id="rId50"/>
    <p:sldId id="345" r:id="rId51"/>
    <p:sldId id="368" r:id="rId52"/>
    <p:sldId id="283" r:id="rId53"/>
    <p:sldId id="287" r:id="rId54"/>
    <p:sldId id="288" r:id="rId55"/>
    <p:sldId id="286" r:id="rId56"/>
    <p:sldId id="392" r:id="rId57"/>
    <p:sldId id="394" r:id="rId58"/>
    <p:sldId id="393" r:id="rId59"/>
    <p:sldId id="289" r:id="rId60"/>
    <p:sldId id="290" r:id="rId61"/>
    <p:sldId id="291" r:id="rId62"/>
    <p:sldId id="332" r:id="rId63"/>
    <p:sldId id="335" r:id="rId64"/>
    <p:sldId id="284" r:id="rId65"/>
    <p:sldId id="371" r:id="rId66"/>
    <p:sldId id="293" r:id="rId67"/>
    <p:sldId id="294" r:id="rId68"/>
    <p:sldId id="295" r:id="rId69"/>
    <p:sldId id="296" r:id="rId70"/>
    <p:sldId id="297" r:id="rId71"/>
    <p:sldId id="298" r:id="rId72"/>
    <p:sldId id="310" r:id="rId73"/>
    <p:sldId id="372" r:id="rId74"/>
    <p:sldId id="300" r:id="rId75"/>
    <p:sldId id="301" r:id="rId76"/>
    <p:sldId id="302" r:id="rId77"/>
    <p:sldId id="336" r:id="rId78"/>
    <p:sldId id="341" r:id="rId79"/>
    <p:sldId id="303" r:id="rId80"/>
    <p:sldId id="337" r:id="rId81"/>
    <p:sldId id="304" r:id="rId82"/>
    <p:sldId id="305" r:id="rId83"/>
    <p:sldId id="306" r:id="rId84"/>
    <p:sldId id="307" r:id="rId85"/>
    <p:sldId id="334" r:id="rId86"/>
    <p:sldId id="308" r:id="rId87"/>
    <p:sldId id="309" r:id="rId88"/>
    <p:sldId id="373" r:id="rId89"/>
    <p:sldId id="376" r:id="rId90"/>
    <p:sldId id="377" r:id="rId91"/>
    <p:sldId id="378" r:id="rId92"/>
    <p:sldId id="379" r:id="rId93"/>
    <p:sldId id="311" r:id="rId94"/>
    <p:sldId id="342" r:id="rId95"/>
    <p:sldId id="312" r:id="rId96"/>
    <p:sldId id="313" r:id="rId97"/>
    <p:sldId id="314" r:id="rId98"/>
    <p:sldId id="321" r:id="rId99"/>
    <p:sldId id="322" r:id="rId100"/>
    <p:sldId id="323" r:id="rId101"/>
    <p:sldId id="324" r:id="rId102"/>
    <p:sldId id="325" r:id="rId103"/>
    <p:sldId id="326"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60" autoAdjust="0"/>
    <p:restoredTop sz="96374" autoAdjust="0"/>
  </p:normalViewPr>
  <p:slideViewPr>
    <p:cSldViewPr>
      <p:cViewPr varScale="1">
        <p:scale>
          <a:sx n="101" d="100"/>
          <a:sy n="101" d="100"/>
        </p:scale>
        <p:origin x="1992" y="234"/>
      </p:cViewPr>
      <p:guideLst>
        <p:guide orient="horz" pos="2160"/>
        <p:guide pos="2880"/>
      </p:guideLst>
    </p:cSldViewPr>
  </p:slideViewPr>
  <p:outlineViewPr>
    <p:cViewPr>
      <p:scale>
        <a:sx n="33" d="100"/>
        <a:sy n="33" d="100"/>
      </p:scale>
      <p:origin x="0" y="-1437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1E8F5C-AB5B-479F-BA8E-A32271A4CA5B}" type="datetimeFigureOut">
              <a:rPr lang="en-US" smtClean="0"/>
              <a:pPr/>
              <a:t>5/11/2020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D10144-11D4-4149-AAB6-69387C77D71A}" type="slidenum">
              <a:rPr lang="en-US" smtClean="0"/>
              <a:pPr/>
              <a:t>‹#›</a:t>
            </a:fld>
            <a:endParaRPr lang="en-US"/>
          </a:p>
        </p:txBody>
      </p:sp>
    </p:spTree>
    <p:extLst>
      <p:ext uri="{BB962C8B-B14F-4D97-AF65-F5344CB8AC3E}">
        <p14:creationId xmlns:p14="http://schemas.microsoft.com/office/powerpoint/2010/main" val="3489530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4E164B-84FC-4AE4-82B6-C3DAE47FFC0A}" type="slidenum">
              <a:rPr lang="en-US"/>
              <a:pPr/>
              <a:t>1</a:t>
            </a:fld>
            <a:endParaRPr lang="en-US"/>
          </a:p>
        </p:txBody>
      </p:sp>
      <p:sp>
        <p:nvSpPr>
          <p:cNvPr id="40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0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287991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8D10144-11D4-4149-AAB6-69387C77D71A}" type="slidenum">
              <a:rPr lang="en-US" smtClean="0"/>
              <a:pPr/>
              <a:t>13</a:t>
            </a:fld>
            <a:endParaRPr lang="en-US"/>
          </a:p>
        </p:txBody>
      </p:sp>
    </p:spTree>
    <p:extLst>
      <p:ext uri="{BB962C8B-B14F-4D97-AF65-F5344CB8AC3E}">
        <p14:creationId xmlns:p14="http://schemas.microsoft.com/office/powerpoint/2010/main" val="784374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smaller</a:t>
            </a:r>
            <a:r>
              <a:rPr lang="en-US" baseline="0" dirty="0"/>
              <a:t> the subgroup, the less damage an infection within a subgroup. </a:t>
            </a:r>
          </a:p>
          <a:p>
            <a:r>
              <a:rPr lang="en-US" baseline="0" dirty="0"/>
              <a:t>However, these requires hardening within across the group</a:t>
            </a:r>
            <a:endParaRPr lang="en-US" dirty="0"/>
          </a:p>
        </p:txBody>
      </p:sp>
      <p:sp>
        <p:nvSpPr>
          <p:cNvPr id="4" name="Slide Number Placeholder 3"/>
          <p:cNvSpPr>
            <a:spLocks noGrp="1"/>
          </p:cNvSpPr>
          <p:nvPr>
            <p:ph type="sldNum" sz="quarter" idx="10"/>
          </p:nvPr>
        </p:nvSpPr>
        <p:spPr/>
        <p:txBody>
          <a:bodyPr/>
          <a:lstStyle/>
          <a:p>
            <a:fld id="{58D10144-11D4-4149-AAB6-69387C77D71A}" type="slidenum">
              <a:rPr lang="en-US" smtClean="0"/>
              <a:pPr/>
              <a:t>84</a:t>
            </a:fld>
            <a:endParaRPr lang="en-US"/>
          </a:p>
        </p:txBody>
      </p:sp>
    </p:spTree>
    <p:extLst>
      <p:ext uri="{BB962C8B-B14F-4D97-AF65-F5344CB8AC3E}">
        <p14:creationId xmlns:p14="http://schemas.microsoft.com/office/powerpoint/2010/main" val="28814886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Master" Target="../slideMasters/slideMaster1.xml"/><Relationship Id="rId5" Type="http://schemas.openxmlformats.org/officeDocument/2006/relationships/tags" Target="../tags/tag10.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slideMaster" Target="../slideMasters/slideMaster1.xml"/><Relationship Id="rId5" Type="http://schemas.openxmlformats.org/officeDocument/2006/relationships/tags" Target="../tags/tag58.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slideMaster" Target="../slideMasters/slideMaster1.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slideMaster" Target="../slideMasters/slideMaster1.xml"/><Relationship Id="rId4" Type="http://schemas.openxmlformats.org/officeDocument/2006/relationships/tags" Target="../tags/tag38.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custDataLst>
              <p:tags r:id="rId3"/>
            </p:custDataLst>
          </p:nvPr>
        </p:nvSpPr>
        <p:spPr/>
        <p:txBody>
          <a:bodyPr/>
          <a:lstStyle/>
          <a:p>
            <a:fld id="{358B7C79-98E9-4CCB-AFB7-172987E72E6A}" type="datetimeFigureOut">
              <a:rPr lang="en-US" smtClean="0"/>
              <a:pPr/>
              <a:t>5/11/2020</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8DEF36CE-4BA4-4DA9-B641-9434420ABA5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Vertical Text Placeholder 2"/>
          <p:cNvSpPr>
            <a:spLocks noGrp="1"/>
          </p:cNvSpPr>
          <p:nvPr>
            <p:ph type="body" orient="vert" idx="1"/>
            <p:custDataLst>
              <p:tags r:id="rId2"/>
            </p:custDataLst>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custDataLst>
              <p:tags r:id="rId3"/>
            </p:custDataLst>
          </p:nvPr>
        </p:nvSpPr>
        <p:spPr/>
        <p:txBody>
          <a:bodyPr/>
          <a:lstStyle/>
          <a:p>
            <a:fld id="{358B7C79-98E9-4CCB-AFB7-172987E72E6A}" type="datetimeFigureOut">
              <a:rPr lang="en-US" smtClean="0"/>
              <a:pPr/>
              <a:t>5/11/2020</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8DEF36CE-4BA4-4DA9-B641-9434420ABA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custDataLst>
              <p:tags r:id="rId3"/>
            </p:custDataLst>
          </p:nvPr>
        </p:nvSpPr>
        <p:spPr/>
        <p:txBody>
          <a:bodyPr/>
          <a:lstStyle/>
          <a:p>
            <a:fld id="{358B7C79-98E9-4CCB-AFB7-172987E72E6A}" type="datetimeFigureOut">
              <a:rPr lang="en-US" smtClean="0"/>
              <a:pPr/>
              <a:t>5/11/2020</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8DEF36CE-4BA4-4DA9-B641-9434420ABA5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custDataLst>
              <p:tags r:id="rId2"/>
            </p:custDataLst>
          </p:nvPr>
        </p:nvSpPr>
        <p:spPr>
          <a:xfrm>
            <a:off x="685800" y="19812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custDataLst>
              <p:tags r:id="rId3"/>
            </p:custDataLst>
          </p:nvPr>
        </p:nvSpPr>
        <p:spPr>
          <a:xfrm>
            <a:off x="685800" y="41148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custDataLst>
              <p:tags r:id="rId4"/>
            </p:custDataLst>
          </p:nvPr>
        </p:nvSpPr>
        <p:spPr>
          <a:xfrm>
            <a:off x="685800" y="6248400"/>
            <a:ext cx="1905000" cy="457200"/>
          </a:xfrm>
        </p:spPr>
        <p:txBody>
          <a:bodyPr/>
          <a:lstStyle>
            <a:lvl1pPr>
              <a:defRPr/>
            </a:lvl1pPr>
          </a:lstStyle>
          <a:p>
            <a:r>
              <a:rPr lang="en-US"/>
              <a:t>November 1, 2004</a:t>
            </a:r>
          </a:p>
        </p:txBody>
      </p:sp>
      <p:sp>
        <p:nvSpPr>
          <p:cNvPr id="6" name="Footer Placeholder 5"/>
          <p:cNvSpPr>
            <a:spLocks noGrp="1"/>
          </p:cNvSpPr>
          <p:nvPr>
            <p:ph type="ftr" sz="quarter" idx="11"/>
            <p:custDataLst>
              <p:tags r:id="rId5"/>
            </p:custDataLst>
          </p:nvPr>
        </p:nvSpPr>
        <p:spPr>
          <a:xfrm>
            <a:off x="3124200" y="6248400"/>
            <a:ext cx="2895600" cy="457200"/>
          </a:xfrm>
        </p:spPr>
        <p:txBody>
          <a:bodyPr/>
          <a:lstStyle>
            <a:lvl1pPr>
              <a:defRPr i="0"/>
            </a:lvl1pPr>
          </a:lstStyle>
          <a:p>
            <a:r>
              <a:rPr lang="en-US"/>
              <a:t>Introduction to Computer Security</a:t>
            </a:r>
          </a:p>
          <a:p>
            <a:r>
              <a:rPr lang="en-US"/>
              <a:t>©2004 Matt Bishop</a:t>
            </a:r>
          </a:p>
        </p:txBody>
      </p:sp>
      <p:sp>
        <p:nvSpPr>
          <p:cNvPr id="7" name="Slide Number Placeholder 6"/>
          <p:cNvSpPr>
            <a:spLocks noGrp="1"/>
          </p:cNvSpPr>
          <p:nvPr>
            <p:ph type="sldNum" sz="quarter" idx="12"/>
            <p:custDataLst>
              <p:tags r:id="rId6"/>
            </p:custDataLst>
          </p:nvPr>
        </p:nvSpPr>
        <p:spPr>
          <a:xfrm>
            <a:off x="6553200" y="6248400"/>
            <a:ext cx="1905000" cy="457200"/>
          </a:xfrm>
        </p:spPr>
        <p:txBody>
          <a:bodyPr/>
          <a:lstStyle>
            <a:lvl1pPr>
              <a:defRPr/>
            </a:lvl1pPr>
          </a:lstStyle>
          <a:p>
            <a:r>
              <a:rPr lang="en-US"/>
              <a:t>Slide #23-</a:t>
            </a:r>
            <a:fld id="{C30DE2C2-936A-4251-AC73-DFF62B3621B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Content Placeholder 2"/>
          <p:cNvSpPr>
            <a:spLocks noGrp="1"/>
          </p:cNvSpPr>
          <p:nvPr>
            <p:ph idx="1"/>
            <p:custDataLst>
              <p:tags r:id="rId2"/>
            </p:custDataLst>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custDataLst>
              <p:tags r:id="rId3"/>
            </p:custDataLst>
          </p:nvPr>
        </p:nvSpPr>
        <p:spPr/>
        <p:txBody>
          <a:bodyPr/>
          <a:lstStyle/>
          <a:p>
            <a:fld id="{358B7C79-98E9-4CCB-AFB7-172987E72E6A}" type="datetimeFigureOut">
              <a:rPr lang="en-US" smtClean="0"/>
              <a:pPr/>
              <a:t>5/11/2020</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8DEF36CE-4BA4-4DA9-B641-9434420ABA5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custDataLst>
              <p:tags r:id="rId3"/>
            </p:custDataLst>
          </p:nvPr>
        </p:nvSpPr>
        <p:spPr/>
        <p:txBody>
          <a:bodyPr/>
          <a:lstStyle/>
          <a:p>
            <a:fld id="{358B7C79-98E9-4CCB-AFB7-172987E72E6A}" type="datetimeFigureOut">
              <a:rPr lang="en-US" smtClean="0"/>
              <a:pPr/>
              <a:t>5/11/2020</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8DEF36CE-4BA4-4DA9-B641-9434420ABA5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custDataLst>
              <p:tags r:id="rId4"/>
            </p:custDataLst>
          </p:nvPr>
        </p:nvSpPr>
        <p:spPr/>
        <p:txBody>
          <a:bodyPr/>
          <a:lstStyle/>
          <a:p>
            <a:fld id="{358B7C79-98E9-4CCB-AFB7-172987E72E6A}" type="datetimeFigureOut">
              <a:rPr lang="en-US" smtClean="0"/>
              <a:pPr/>
              <a:t>5/11/2020</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8DEF36CE-4BA4-4DA9-B641-9434420ABA5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defRPr/>
            </a:lvl1pPr>
          </a:lstStyle>
          <a:p>
            <a:r>
              <a:rPr lang="en-US"/>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custDataLst>
              <p:tags r:id="rId6"/>
            </p:custDataLst>
          </p:nvPr>
        </p:nvSpPr>
        <p:spPr/>
        <p:txBody>
          <a:bodyPr/>
          <a:lstStyle/>
          <a:p>
            <a:fld id="{358B7C79-98E9-4CCB-AFB7-172987E72E6A}" type="datetimeFigureOut">
              <a:rPr lang="en-US" smtClean="0"/>
              <a:pPr/>
              <a:t>5/11/2020</a:t>
            </a:fld>
            <a:endParaRPr lang="en-US"/>
          </a:p>
        </p:txBody>
      </p:sp>
      <p:sp>
        <p:nvSpPr>
          <p:cNvPr id="8" name="Footer Placeholder 7"/>
          <p:cNvSpPr>
            <a:spLocks noGrp="1"/>
          </p:cNvSpPr>
          <p:nvPr>
            <p:ph type="ftr" sz="quarter" idx="11"/>
            <p:custDataLst>
              <p:tags r:id="rId7"/>
            </p:custDataLst>
          </p:nvPr>
        </p:nvSpPr>
        <p:spPr/>
        <p:txBody>
          <a:bodyPr/>
          <a:lstStyle/>
          <a:p>
            <a:endParaRPr lang="en-US"/>
          </a:p>
        </p:txBody>
      </p:sp>
      <p:sp>
        <p:nvSpPr>
          <p:cNvPr id="9" name="Slide Number Placeholder 8"/>
          <p:cNvSpPr>
            <a:spLocks noGrp="1"/>
          </p:cNvSpPr>
          <p:nvPr>
            <p:ph type="sldNum" sz="quarter" idx="12"/>
            <p:custDataLst>
              <p:tags r:id="rId8"/>
            </p:custDataLst>
          </p:nvPr>
        </p:nvSpPr>
        <p:spPr/>
        <p:txBody>
          <a:bodyPr/>
          <a:lstStyle/>
          <a:p>
            <a:fld id="{8DEF36CE-4BA4-4DA9-B641-9434420ABA5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Date Placeholder 2"/>
          <p:cNvSpPr>
            <a:spLocks noGrp="1"/>
          </p:cNvSpPr>
          <p:nvPr>
            <p:ph type="dt" sz="half" idx="10"/>
            <p:custDataLst>
              <p:tags r:id="rId2"/>
            </p:custDataLst>
          </p:nvPr>
        </p:nvSpPr>
        <p:spPr/>
        <p:txBody>
          <a:bodyPr/>
          <a:lstStyle/>
          <a:p>
            <a:fld id="{358B7C79-98E9-4CCB-AFB7-172987E72E6A}" type="datetimeFigureOut">
              <a:rPr lang="en-US" smtClean="0"/>
              <a:pPr/>
              <a:t>5/11/2020</a:t>
            </a:fld>
            <a:endParaRPr lang="en-US"/>
          </a:p>
        </p:txBody>
      </p:sp>
      <p:sp>
        <p:nvSpPr>
          <p:cNvPr id="4" name="Footer Placeholder 3"/>
          <p:cNvSpPr>
            <a:spLocks noGrp="1"/>
          </p:cNvSpPr>
          <p:nvPr>
            <p:ph type="ftr" sz="quarter" idx="11"/>
            <p:custDataLst>
              <p:tags r:id="rId3"/>
            </p:custDataLst>
          </p:nvPr>
        </p:nvSpPr>
        <p:spPr/>
        <p:txBody>
          <a:bodyPr/>
          <a:lstStyle/>
          <a:p>
            <a:endParaRPr lang="en-US"/>
          </a:p>
        </p:txBody>
      </p:sp>
      <p:sp>
        <p:nvSpPr>
          <p:cNvPr id="5" name="Slide Number Placeholder 4"/>
          <p:cNvSpPr>
            <a:spLocks noGrp="1"/>
          </p:cNvSpPr>
          <p:nvPr>
            <p:ph type="sldNum" sz="quarter" idx="12"/>
            <p:custDataLst>
              <p:tags r:id="rId4"/>
            </p:custDataLst>
          </p:nvPr>
        </p:nvSpPr>
        <p:spPr/>
        <p:txBody>
          <a:bodyPr/>
          <a:lstStyle/>
          <a:p>
            <a:fld id="{8DEF36CE-4BA4-4DA9-B641-9434420ABA5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358B7C79-98E9-4CCB-AFB7-172987E72E6A}" type="datetimeFigureOut">
              <a:rPr lang="en-US" smtClean="0"/>
              <a:pPr/>
              <a:t>5/11/2020</a:t>
            </a:fld>
            <a:endParaRPr lang="en-US"/>
          </a:p>
        </p:txBody>
      </p:sp>
      <p:sp>
        <p:nvSpPr>
          <p:cNvPr id="3" name="Footer Placeholder 2"/>
          <p:cNvSpPr>
            <a:spLocks noGrp="1"/>
          </p:cNvSpPr>
          <p:nvPr>
            <p:ph type="ftr" sz="quarter" idx="11"/>
            <p:custDataLst>
              <p:tags r:id="rId2"/>
            </p:custDataLst>
          </p:nvPr>
        </p:nvSpPr>
        <p:spPr/>
        <p:txBody>
          <a:bodyPr/>
          <a:lstStyle/>
          <a:p>
            <a:endParaRPr lang="en-US"/>
          </a:p>
        </p:txBody>
      </p:sp>
      <p:sp>
        <p:nvSpPr>
          <p:cNvPr id="4" name="Slide Number Placeholder 3"/>
          <p:cNvSpPr>
            <a:spLocks noGrp="1"/>
          </p:cNvSpPr>
          <p:nvPr>
            <p:ph type="sldNum" sz="quarter" idx="12"/>
            <p:custDataLst>
              <p:tags r:id="rId3"/>
            </p:custDataLst>
          </p:nvPr>
        </p:nvSpPr>
        <p:spPr/>
        <p:txBody>
          <a:bodyPr/>
          <a:lstStyle/>
          <a:p>
            <a:fld id="{8DEF36CE-4BA4-4DA9-B641-9434420ABA5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custDataLst>
              <p:tags r:id="rId4"/>
            </p:custDataLst>
          </p:nvPr>
        </p:nvSpPr>
        <p:spPr/>
        <p:txBody>
          <a:bodyPr/>
          <a:lstStyle/>
          <a:p>
            <a:fld id="{358B7C79-98E9-4CCB-AFB7-172987E72E6A}" type="datetimeFigureOut">
              <a:rPr lang="en-US" smtClean="0"/>
              <a:pPr/>
              <a:t>5/11/2020</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8DEF36CE-4BA4-4DA9-B641-9434420ABA5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custDataLst>
              <p:tags r:id="rId4"/>
            </p:custDataLst>
          </p:nvPr>
        </p:nvSpPr>
        <p:spPr/>
        <p:txBody>
          <a:bodyPr/>
          <a:lstStyle/>
          <a:p>
            <a:fld id="{358B7C79-98E9-4CCB-AFB7-172987E72E6A}" type="datetimeFigureOut">
              <a:rPr lang="en-US" smtClean="0"/>
              <a:pPr/>
              <a:t>5/11/2020</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8DEF36CE-4BA4-4DA9-B641-9434420ABA5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custDataLst>
              <p:tags r:id="rId15"/>
            </p:custDataLst>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custDataLst>
              <p:tags r:id="rId16"/>
            </p:custDataLst>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8B7C79-98E9-4CCB-AFB7-172987E72E6A}" type="datetimeFigureOut">
              <a:rPr lang="en-US" smtClean="0"/>
              <a:pPr/>
              <a:t>5/11/2020</a:t>
            </a:fld>
            <a:endParaRPr lang="en-US"/>
          </a:p>
        </p:txBody>
      </p:sp>
      <p:sp>
        <p:nvSpPr>
          <p:cNvPr id="5" name="Footer Placeholder 4"/>
          <p:cNvSpPr>
            <a:spLocks noGrp="1"/>
          </p:cNvSpPr>
          <p:nvPr>
            <p:ph type="ftr" sz="quarter" idx="3"/>
            <p:custDataLst>
              <p:tags r:id="rId17"/>
            </p:custDataLst>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custDataLst>
              <p:tags r:id="rId18"/>
            </p:custDataLst>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EF36CE-4BA4-4DA9-B641-9434420ABA5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1.wmf"/><Relationship Id="rId5" Type="http://schemas.openxmlformats.org/officeDocument/2006/relationships/slideLayout" Target="../slideLayouts/slideLayout12.xml"/><Relationship Id="rId4" Type="http://schemas.openxmlformats.org/officeDocument/2006/relationships/tags" Target="../tags/tag83.xml"/></Relationships>
</file>

<file path=ppt/slides/_rels/slide100.xml.rels><?xml version="1.0" encoding="UTF-8" standalone="yes"?>
<Relationships xmlns="http://schemas.openxmlformats.org/package/2006/relationships"><Relationship Id="rId3" Type="http://schemas.openxmlformats.org/officeDocument/2006/relationships/tags" Target="../tags/tag864.xml"/><Relationship Id="rId2" Type="http://schemas.openxmlformats.org/officeDocument/2006/relationships/tags" Target="../tags/tag863.xml"/><Relationship Id="rId1" Type="http://schemas.openxmlformats.org/officeDocument/2006/relationships/tags" Target="../tags/tag862.xml"/><Relationship Id="rId4"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tags" Target="../tags/tag867.xml"/><Relationship Id="rId2" Type="http://schemas.openxmlformats.org/officeDocument/2006/relationships/tags" Target="../tags/tag866.xml"/><Relationship Id="rId1" Type="http://schemas.openxmlformats.org/officeDocument/2006/relationships/tags" Target="../tags/tag865.xml"/><Relationship Id="rId4"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tags" Target="../tags/tag870.xml"/><Relationship Id="rId2" Type="http://schemas.openxmlformats.org/officeDocument/2006/relationships/tags" Target="../tags/tag869.xml"/><Relationship Id="rId1" Type="http://schemas.openxmlformats.org/officeDocument/2006/relationships/tags" Target="../tags/tag868.xml"/><Relationship Id="rId4"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tags" Target="../tags/tag873.xml"/><Relationship Id="rId2" Type="http://schemas.openxmlformats.org/officeDocument/2006/relationships/tags" Target="../tags/tag872.xml"/><Relationship Id="rId1" Type="http://schemas.openxmlformats.org/officeDocument/2006/relationships/tags" Target="../tags/tag871.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image" Target="../media/image4.wmf"/><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oleObject" Target="../embeddings/oleObject1.bin"/><Relationship Id="rId2" Type="http://schemas.openxmlformats.org/officeDocument/2006/relationships/tags" Target="../tags/tag87.xml"/><Relationship Id="rId1" Type="http://schemas.openxmlformats.org/officeDocument/2006/relationships/vmlDrawing" Target="../drawings/vmlDrawing1.vml"/><Relationship Id="rId6" Type="http://schemas.openxmlformats.org/officeDocument/2006/relationships/tags" Target="../tags/tag91.xml"/><Relationship Id="rId11" Type="http://schemas.openxmlformats.org/officeDocument/2006/relationships/notesSlide" Target="../notesSlides/notesSlide2.xml"/><Relationship Id="rId5" Type="http://schemas.openxmlformats.org/officeDocument/2006/relationships/tags" Target="../tags/tag90.xml"/><Relationship Id="rId10" Type="http://schemas.openxmlformats.org/officeDocument/2006/relationships/slideLayout" Target="../slideLayouts/slideLayout2.xml"/><Relationship Id="rId4" Type="http://schemas.openxmlformats.org/officeDocument/2006/relationships/tags" Target="../tags/tag89.xml"/><Relationship Id="rId9" Type="http://schemas.openxmlformats.org/officeDocument/2006/relationships/tags" Target="../tags/tag94.xml"/></Relationships>
</file>

<file path=ppt/slides/_rels/slide14.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3" Type="http://schemas.openxmlformats.org/officeDocument/2006/relationships/tags" Target="../tags/tag127.xml"/><Relationship Id="rId18" Type="http://schemas.openxmlformats.org/officeDocument/2006/relationships/tags" Target="../tags/tag132.xml"/><Relationship Id="rId26" Type="http://schemas.openxmlformats.org/officeDocument/2006/relationships/tags" Target="../tags/tag140.xml"/><Relationship Id="rId39" Type="http://schemas.openxmlformats.org/officeDocument/2006/relationships/tags" Target="../tags/tag153.xml"/><Relationship Id="rId21" Type="http://schemas.openxmlformats.org/officeDocument/2006/relationships/tags" Target="../tags/tag135.xml"/><Relationship Id="rId34" Type="http://schemas.openxmlformats.org/officeDocument/2006/relationships/tags" Target="../tags/tag148.xml"/><Relationship Id="rId42" Type="http://schemas.openxmlformats.org/officeDocument/2006/relationships/tags" Target="../tags/tag156.xml"/><Relationship Id="rId47" Type="http://schemas.openxmlformats.org/officeDocument/2006/relationships/tags" Target="../tags/tag161.xml"/><Relationship Id="rId50" Type="http://schemas.openxmlformats.org/officeDocument/2006/relationships/tags" Target="../tags/tag164.xml"/><Relationship Id="rId55" Type="http://schemas.openxmlformats.org/officeDocument/2006/relationships/image" Target="../media/image4.wmf"/><Relationship Id="rId7" Type="http://schemas.openxmlformats.org/officeDocument/2006/relationships/tags" Target="../tags/tag121.xml"/><Relationship Id="rId2" Type="http://schemas.openxmlformats.org/officeDocument/2006/relationships/tags" Target="../tags/tag116.xml"/><Relationship Id="rId16" Type="http://schemas.openxmlformats.org/officeDocument/2006/relationships/tags" Target="../tags/tag130.xml"/><Relationship Id="rId20" Type="http://schemas.openxmlformats.org/officeDocument/2006/relationships/tags" Target="../tags/tag134.xml"/><Relationship Id="rId29" Type="http://schemas.openxmlformats.org/officeDocument/2006/relationships/tags" Target="../tags/tag143.xml"/><Relationship Id="rId41" Type="http://schemas.openxmlformats.org/officeDocument/2006/relationships/tags" Target="../tags/tag155.xml"/><Relationship Id="rId54" Type="http://schemas.openxmlformats.org/officeDocument/2006/relationships/oleObject" Target="../embeddings/oleObject2.bin"/><Relationship Id="rId62" Type="http://schemas.openxmlformats.org/officeDocument/2006/relationships/oleObject" Target="../embeddings/oleObject8.bin"/><Relationship Id="rId1" Type="http://schemas.openxmlformats.org/officeDocument/2006/relationships/vmlDrawing" Target="../drawings/vmlDrawing3.vml"/><Relationship Id="rId6" Type="http://schemas.openxmlformats.org/officeDocument/2006/relationships/tags" Target="../tags/tag120.xml"/><Relationship Id="rId11" Type="http://schemas.openxmlformats.org/officeDocument/2006/relationships/tags" Target="../tags/tag125.xml"/><Relationship Id="rId24" Type="http://schemas.openxmlformats.org/officeDocument/2006/relationships/tags" Target="../tags/tag138.xml"/><Relationship Id="rId32" Type="http://schemas.openxmlformats.org/officeDocument/2006/relationships/tags" Target="../tags/tag146.xml"/><Relationship Id="rId37" Type="http://schemas.openxmlformats.org/officeDocument/2006/relationships/tags" Target="../tags/tag151.xml"/><Relationship Id="rId40" Type="http://schemas.openxmlformats.org/officeDocument/2006/relationships/tags" Target="../tags/tag154.xml"/><Relationship Id="rId45" Type="http://schemas.openxmlformats.org/officeDocument/2006/relationships/tags" Target="../tags/tag159.xml"/><Relationship Id="rId53" Type="http://schemas.openxmlformats.org/officeDocument/2006/relationships/image" Target="../media/image5.jpeg"/><Relationship Id="rId58" Type="http://schemas.openxmlformats.org/officeDocument/2006/relationships/oleObject" Target="../embeddings/oleObject1.bin"/><Relationship Id="rId5" Type="http://schemas.openxmlformats.org/officeDocument/2006/relationships/tags" Target="../tags/tag119.xml"/><Relationship Id="rId15" Type="http://schemas.openxmlformats.org/officeDocument/2006/relationships/tags" Target="../tags/tag129.xml"/><Relationship Id="rId23" Type="http://schemas.openxmlformats.org/officeDocument/2006/relationships/tags" Target="../tags/tag137.xml"/><Relationship Id="rId28" Type="http://schemas.openxmlformats.org/officeDocument/2006/relationships/tags" Target="../tags/tag142.xml"/><Relationship Id="rId36" Type="http://schemas.openxmlformats.org/officeDocument/2006/relationships/tags" Target="../tags/tag150.xml"/><Relationship Id="rId49" Type="http://schemas.openxmlformats.org/officeDocument/2006/relationships/tags" Target="../tags/tag163.xml"/><Relationship Id="rId57" Type="http://schemas.openxmlformats.org/officeDocument/2006/relationships/oleObject" Target="../embeddings/oleObject4.bin"/><Relationship Id="rId61" Type="http://schemas.openxmlformats.org/officeDocument/2006/relationships/oleObject" Target="../embeddings/oleObject7.bin"/><Relationship Id="rId10" Type="http://schemas.openxmlformats.org/officeDocument/2006/relationships/tags" Target="../tags/tag124.xml"/><Relationship Id="rId19" Type="http://schemas.openxmlformats.org/officeDocument/2006/relationships/tags" Target="../tags/tag133.xml"/><Relationship Id="rId31" Type="http://schemas.openxmlformats.org/officeDocument/2006/relationships/tags" Target="../tags/tag145.xml"/><Relationship Id="rId44" Type="http://schemas.openxmlformats.org/officeDocument/2006/relationships/tags" Target="../tags/tag158.xml"/><Relationship Id="rId52" Type="http://schemas.openxmlformats.org/officeDocument/2006/relationships/slideLayout" Target="../slideLayouts/slideLayout6.xml"/><Relationship Id="rId60" Type="http://schemas.openxmlformats.org/officeDocument/2006/relationships/oleObject" Target="../embeddings/oleObject6.bin"/><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tags" Target="../tags/tag128.xml"/><Relationship Id="rId22" Type="http://schemas.openxmlformats.org/officeDocument/2006/relationships/tags" Target="../tags/tag136.xml"/><Relationship Id="rId27" Type="http://schemas.openxmlformats.org/officeDocument/2006/relationships/tags" Target="../tags/tag141.xml"/><Relationship Id="rId30" Type="http://schemas.openxmlformats.org/officeDocument/2006/relationships/tags" Target="../tags/tag144.xml"/><Relationship Id="rId35" Type="http://schemas.openxmlformats.org/officeDocument/2006/relationships/tags" Target="../tags/tag149.xml"/><Relationship Id="rId43" Type="http://schemas.openxmlformats.org/officeDocument/2006/relationships/tags" Target="../tags/tag157.xml"/><Relationship Id="rId48" Type="http://schemas.openxmlformats.org/officeDocument/2006/relationships/tags" Target="../tags/tag162.xml"/><Relationship Id="rId56" Type="http://schemas.openxmlformats.org/officeDocument/2006/relationships/oleObject" Target="../embeddings/oleObject3.bin"/><Relationship Id="rId8" Type="http://schemas.openxmlformats.org/officeDocument/2006/relationships/tags" Target="../tags/tag122.xml"/><Relationship Id="rId51" Type="http://schemas.openxmlformats.org/officeDocument/2006/relationships/tags" Target="../tags/tag165.xml"/><Relationship Id="rId3" Type="http://schemas.openxmlformats.org/officeDocument/2006/relationships/tags" Target="../tags/tag117.xml"/><Relationship Id="rId12" Type="http://schemas.openxmlformats.org/officeDocument/2006/relationships/tags" Target="../tags/tag126.xml"/><Relationship Id="rId17" Type="http://schemas.openxmlformats.org/officeDocument/2006/relationships/tags" Target="../tags/tag131.xml"/><Relationship Id="rId25" Type="http://schemas.openxmlformats.org/officeDocument/2006/relationships/tags" Target="../tags/tag139.xml"/><Relationship Id="rId33" Type="http://schemas.openxmlformats.org/officeDocument/2006/relationships/tags" Target="../tags/tag147.xml"/><Relationship Id="rId38" Type="http://schemas.openxmlformats.org/officeDocument/2006/relationships/tags" Target="../tags/tag152.xml"/><Relationship Id="rId46" Type="http://schemas.openxmlformats.org/officeDocument/2006/relationships/tags" Target="../tags/tag160.xml"/><Relationship Id="rId59"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13" Type="http://schemas.openxmlformats.org/officeDocument/2006/relationships/tags" Target="../tags/tag177.xml"/><Relationship Id="rId18" Type="http://schemas.openxmlformats.org/officeDocument/2006/relationships/tags" Target="../tags/tag182.xml"/><Relationship Id="rId26" Type="http://schemas.openxmlformats.org/officeDocument/2006/relationships/tags" Target="../tags/tag190.xml"/><Relationship Id="rId39" Type="http://schemas.openxmlformats.org/officeDocument/2006/relationships/tags" Target="../tags/tag203.xml"/><Relationship Id="rId21" Type="http://schemas.openxmlformats.org/officeDocument/2006/relationships/tags" Target="../tags/tag185.xml"/><Relationship Id="rId34" Type="http://schemas.openxmlformats.org/officeDocument/2006/relationships/tags" Target="../tags/tag198.xml"/><Relationship Id="rId42" Type="http://schemas.openxmlformats.org/officeDocument/2006/relationships/tags" Target="../tags/tag206.xml"/><Relationship Id="rId47" Type="http://schemas.openxmlformats.org/officeDocument/2006/relationships/tags" Target="../tags/tag211.xml"/><Relationship Id="rId50" Type="http://schemas.openxmlformats.org/officeDocument/2006/relationships/tags" Target="../tags/tag214.xml"/><Relationship Id="rId55" Type="http://schemas.openxmlformats.org/officeDocument/2006/relationships/image" Target="../media/image4.wmf"/><Relationship Id="rId7" Type="http://schemas.openxmlformats.org/officeDocument/2006/relationships/tags" Target="../tags/tag171.xml"/><Relationship Id="rId2" Type="http://schemas.openxmlformats.org/officeDocument/2006/relationships/tags" Target="../tags/tag166.xml"/><Relationship Id="rId16" Type="http://schemas.openxmlformats.org/officeDocument/2006/relationships/tags" Target="../tags/tag180.xml"/><Relationship Id="rId20" Type="http://schemas.openxmlformats.org/officeDocument/2006/relationships/tags" Target="../tags/tag184.xml"/><Relationship Id="rId29" Type="http://schemas.openxmlformats.org/officeDocument/2006/relationships/tags" Target="../tags/tag193.xml"/><Relationship Id="rId41" Type="http://schemas.openxmlformats.org/officeDocument/2006/relationships/tags" Target="../tags/tag205.xml"/><Relationship Id="rId54" Type="http://schemas.openxmlformats.org/officeDocument/2006/relationships/oleObject" Target="../embeddings/oleObject9.bin"/><Relationship Id="rId62" Type="http://schemas.openxmlformats.org/officeDocument/2006/relationships/oleObject" Target="../embeddings/oleObject16.bin"/><Relationship Id="rId1" Type="http://schemas.openxmlformats.org/officeDocument/2006/relationships/vmlDrawing" Target="../drawings/vmlDrawing4.vml"/><Relationship Id="rId6" Type="http://schemas.openxmlformats.org/officeDocument/2006/relationships/tags" Target="../tags/tag170.xml"/><Relationship Id="rId11" Type="http://schemas.openxmlformats.org/officeDocument/2006/relationships/tags" Target="../tags/tag175.xml"/><Relationship Id="rId24" Type="http://schemas.openxmlformats.org/officeDocument/2006/relationships/tags" Target="../tags/tag188.xml"/><Relationship Id="rId32" Type="http://schemas.openxmlformats.org/officeDocument/2006/relationships/tags" Target="../tags/tag196.xml"/><Relationship Id="rId37" Type="http://schemas.openxmlformats.org/officeDocument/2006/relationships/tags" Target="../tags/tag201.xml"/><Relationship Id="rId40" Type="http://schemas.openxmlformats.org/officeDocument/2006/relationships/tags" Target="../tags/tag204.xml"/><Relationship Id="rId45" Type="http://schemas.openxmlformats.org/officeDocument/2006/relationships/tags" Target="../tags/tag209.xml"/><Relationship Id="rId53" Type="http://schemas.openxmlformats.org/officeDocument/2006/relationships/image" Target="../media/image5.jpeg"/><Relationship Id="rId58" Type="http://schemas.openxmlformats.org/officeDocument/2006/relationships/oleObject" Target="../embeddings/oleObject12.bin"/><Relationship Id="rId5" Type="http://schemas.openxmlformats.org/officeDocument/2006/relationships/tags" Target="../tags/tag169.xml"/><Relationship Id="rId15" Type="http://schemas.openxmlformats.org/officeDocument/2006/relationships/tags" Target="../tags/tag179.xml"/><Relationship Id="rId23" Type="http://schemas.openxmlformats.org/officeDocument/2006/relationships/tags" Target="../tags/tag187.xml"/><Relationship Id="rId28" Type="http://schemas.openxmlformats.org/officeDocument/2006/relationships/tags" Target="../tags/tag192.xml"/><Relationship Id="rId36" Type="http://schemas.openxmlformats.org/officeDocument/2006/relationships/tags" Target="../tags/tag200.xml"/><Relationship Id="rId49" Type="http://schemas.openxmlformats.org/officeDocument/2006/relationships/tags" Target="../tags/tag213.xml"/><Relationship Id="rId57" Type="http://schemas.openxmlformats.org/officeDocument/2006/relationships/oleObject" Target="../embeddings/oleObject11.bin"/><Relationship Id="rId61" Type="http://schemas.openxmlformats.org/officeDocument/2006/relationships/oleObject" Target="../embeddings/oleObject15.bin"/><Relationship Id="rId10" Type="http://schemas.openxmlformats.org/officeDocument/2006/relationships/tags" Target="../tags/tag174.xml"/><Relationship Id="rId19" Type="http://schemas.openxmlformats.org/officeDocument/2006/relationships/tags" Target="../tags/tag183.xml"/><Relationship Id="rId31" Type="http://schemas.openxmlformats.org/officeDocument/2006/relationships/tags" Target="../tags/tag195.xml"/><Relationship Id="rId44" Type="http://schemas.openxmlformats.org/officeDocument/2006/relationships/tags" Target="../tags/tag208.xml"/><Relationship Id="rId52" Type="http://schemas.openxmlformats.org/officeDocument/2006/relationships/slideLayout" Target="../slideLayouts/slideLayout6.xml"/><Relationship Id="rId60" Type="http://schemas.openxmlformats.org/officeDocument/2006/relationships/oleObject" Target="../embeddings/oleObject14.bin"/><Relationship Id="rId4" Type="http://schemas.openxmlformats.org/officeDocument/2006/relationships/tags" Target="../tags/tag168.xml"/><Relationship Id="rId9" Type="http://schemas.openxmlformats.org/officeDocument/2006/relationships/tags" Target="../tags/tag173.xml"/><Relationship Id="rId14" Type="http://schemas.openxmlformats.org/officeDocument/2006/relationships/tags" Target="../tags/tag178.xml"/><Relationship Id="rId22" Type="http://schemas.openxmlformats.org/officeDocument/2006/relationships/tags" Target="../tags/tag186.xml"/><Relationship Id="rId27" Type="http://schemas.openxmlformats.org/officeDocument/2006/relationships/tags" Target="../tags/tag191.xml"/><Relationship Id="rId30" Type="http://schemas.openxmlformats.org/officeDocument/2006/relationships/tags" Target="../tags/tag194.xml"/><Relationship Id="rId35" Type="http://schemas.openxmlformats.org/officeDocument/2006/relationships/tags" Target="../tags/tag199.xml"/><Relationship Id="rId43" Type="http://schemas.openxmlformats.org/officeDocument/2006/relationships/tags" Target="../tags/tag207.xml"/><Relationship Id="rId48" Type="http://schemas.openxmlformats.org/officeDocument/2006/relationships/tags" Target="../tags/tag212.xml"/><Relationship Id="rId56" Type="http://schemas.openxmlformats.org/officeDocument/2006/relationships/oleObject" Target="../embeddings/oleObject10.bin"/><Relationship Id="rId8" Type="http://schemas.openxmlformats.org/officeDocument/2006/relationships/tags" Target="../tags/tag172.xml"/><Relationship Id="rId51" Type="http://schemas.openxmlformats.org/officeDocument/2006/relationships/tags" Target="../tags/tag215.xml"/><Relationship Id="rId3" Type="http://schemas.openxmlformats.org/officeDocument/2006/relationships/tags" Target="../tags/tag167.xml"/><Relationship Id="rId12" Type="http://schemas.openxmlformats.org/officeDocument/2006/relationships/tags" Target="../tags/tag176.xml"/><Relationship Id="rId17" Type="http://schemas.openxmlformats.org/officeDocument/2006/relationships/tags" Target="../tags/tag181.xml"/><Relationship Id="rId25" Type="http://schemas.openxmlformats.org/officeDocument/2006/relationships/tags" Target="../tags/tag189.xml"/><Relationship Id="rId33" Type="http://schemas.openxmlformats.org/officeDocument/2006/relationships/tags" Target="../tags/tag197.xml"/><Relationship Id="rId38" Type="http://schemas.openxmlformats.org/officeDocument/2006/relationships/tags" Target="../tags/tag202.xml"/><Relationship Id="rId46" Type="http://schemas.openxmlformats.org/officeDocument/2006/relationships/tags" Target="../tags/tag210.xml"/><Relationship Id="rId59" Type="http://schemas.openxmlformats.org/officeDocument/2006/relationships/oleObject" Target="../embeddings/oleObject13.bin"/></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16.xml"/></Relationships>
</file>

<file path=ppt/slides/_rels/slide28.xml.rels><?xml version="1.0" encoding="UTF-8" standalone="yes"?>
<Relationships xmlns="http://schemas.openxmlformats.org/package/2006/relationships"><Relationship Id="rId8" Type="http://schemas.openxmlformats.org/officeDocument/2006/relationships/tags" Target="../tags/tag224.xml"/><Relationship Id="rId13" Type="http://schemas.openxmlformats.org/officeDocument/2006/relationships/tags" Target="../tags/tag229.xml"/><Relationship Id="rId18" Type="http://schemas.openxmlformats.org/officeDocument/2006/relationships/tags" Target="../tags/tag234.xml"/><Relationship Id="rId26" Type="http://schemas.openxmlformats.org/officeDocument/2006/relationships/slideLayout" Target="../slideLayouts/slideLayout2.xml"/><Relationship Id="rId3" Type="http://schemas.openxmlformats.org/officeDocument/2006/relationships/tags" Target="../tags/tag219.xml"/><Relationship Id="rId21" Type="http://schemas.openxmlformats.org/officeDocument/2006/relationships/tags" Target="../tags/tag237.xml"/><Relationship Id="rId7" Type="http://schemas.openxmlformats.org/officeDocument/2006/relationships/tags" Target="../tags/tag223.xml"/><Relationship Id="rId12" Type="http://schemas.openxmlformats.org/officeDocument/2006/relationships/tags" Target="../tags/tag228.xml"/><Relationship Id="rId17" Type="http://schemas.openxmlformats.org/officeDocument/2006/relationships/tags" Target="../tags/tag233.xml"/><Relationship Id="rId25" Type="http://schemas.openxmlformats.org/officeDocument/2006/relationships/tags" Target="../tags/tag241.xml"/><Relationship Id="rId2" Type="http://schemas.openxmlformats.org/officeDocument/2006/relationships/tags" Target="../tags/tag218.xml"/><Relationship Id="rId16" Type="http://schemas.openxmlformats.org/officeDocument/2006/relationships/tags" Target="../tags/tag232.xml"/><Relationship Id="rId20" Type="http://schemas.openxmlformats.org/officeDocument/2006/relationships/tags" Target="../tags/tag236.xml"/><Relationship Id="rId1" Type="http://schemas.openxmlformats.org/officeDocument/2006/relationships/tags" Target="../tags/tag217.xml"/><Relationship Id="rId6" Type="http://schemas.openxmlformats.org/officeDocument/2006/relationships/tags" Target="../tags/tag222.xml"/><Relationship Id="rId11" Type="http://schemas.openxmlformats.org/officeDocument/2006/relationships/tags" Target="../tags/tag227.xml"/><Relationship Id="rId24" Type="http://schemas.openxmlformats.org/officeDocument/2006/relationships/tags" Target="../tags/tag240.xml"/><Relationship Id="rId5" Type="http://schemas.openxmlformats.org/officeDocument/2006/relationships/tags" Target="../tags/tag221.xml"/><Relationship Id="rId15" Type="http://schemas.openxmlformats.org/officeDocument/2006/relationships/tags" Target="../tags/tag231.xml"/><Relationship Id="rId23" Type="http://schemas.openxmlformats.org/officeDocument/2006/relationships/tags" Target="../tags/tag239.xml"/><Relationship Id="rId28" Type="http://schemas.openxmlformats.org/officeDocument/2006/relationships/image" Target="../media/image8.png"/><Relationship Id="rId10" Type="http://schemas.openxmlformats.org/officeDocument/2006/relationships/tags" Target="../tags/tag226.xml"/><Relationship Id="rId19" Type="http://schemas.openxmlformats.org/officeDocument/2006/relationships/tags" Target="../tags/tag235.xml"/><Relationship Id="rId4" Type="http://schemas.openxmlformats.org/officeDocument/2006/relationships/tags" Target="../tags/tag220.xml"/><Relationship Id="rId9" Type="http://schemas.openxmlformats.org/officeDocument/2006/relationships/tags" Target="../tags/tag225.xml"/><Relationship Id="rId14" Type="http://schemas.openxmlformats.org/officeDocument/2006/relationships/tags" Target="../tags/tag230.xml"/><Relationship Id="rId22" Type="http://schemas.openxmlformats.org/officeDocument/2006/relationships/tags" Target="../tags/tag238.xml"/><Relationship Id="rId27" Type="http://schemas.openxmlformats.org/officeDocument/2006/relationships/image" Target="../media/image7.png"/></Relationships>
</file>

<file path=ppt/slides/_rels/slide29.xml.rels><?xml version="1.0" encoding="UTF-8" standalone="yes"?>
<Relationships xmlns="http://schemas.openxmlformats.org/package/2006/relationships"><Relationship Id="rId8" Type="http://schemas.openxmlformats.org/officeDocument/2006/relationships/tags" Target="../tags/tag249.xml"/><Relationship Id="rId13" Type="http://schemas.openxmlformats.org/officeDocument/2006/relationships/tags" Target="../tags/tag254.xml"/><Relationship Id="rId18" Type="http://schemas.openxmlformats.org/officeDocument/2006/relationships/image" Target="../media/image7.png"/><Relationship Id="rId3" Type="http://schemas.openxmlformats.org/officeDocument/2006/relationships/tags" Target="../tags/tag244.xml"/><Relationship Id="rId7" Type="http://schemas.openxmlformats.org/officeDocument/2006/relationships/tags" Target="../tags/tag248.xml"/><Relationship Id="rId12" Type="http://schemas.openxmlformats.org/officeDocument/2006/relationships/tags" Target="../tags/tag253.xml"/><Relationship Id="rId17" Type="http://schemas.openxmlformats.org/officeDocument/2006/relationships/image" Target="../media/image8.png"/><Relationship Id="rId2" Type="http://schemas.openxmlformats.org/officeDocument/2006/relationships/tags" Target="../tags/tag243.xml"/><Relationship Id="rId16" Type="http://schemas.openxmlformats.org/officeDocument/2006/relationships/slideLayout" Target="../slideLayouts/slideLayout2.xml"/><Relationship Id="rId1" Type="http://schemas.openxmlformats.org/officeDocument/2006/relationships/tags" Target="../tags/tag242.xml"/><Relationship Id="rId6" Type="http://schemas.openxmlformats.org/officeDocument/2006/relationships/tags" Target="../tags/tag247.xml"/><Relationship Id="rId11" Type="http://schemas.openxmlformats.org/officeDocument/2006/relationships/tags" Target="../tags/tag252.xml"/><Relationship Id="rId5" Type="http://schemas.openxmlformats.org/officeDocument/2006/relationships/tags" Target="../tags/tag246.xml"/><Relationship Id="rId15" Type="http://schemas.openxmlformats.org/officeDocument/2006/relationships/tags" Target="../tags/tag256.xml"/><Relationship Id="rId10" Type="http://schemas.openxmlformats.org/officeDocument/2006/relationships/tags" Target="../tags/tag251.xml"/><Relationship Id="rId4" Type="http://schemas.openxmlformats.org/officeDocument/2006/relationships/tags" Target="../tags/tag245.xml"/><Relationship Id="rId9" Type="http://schemas.openxmlformats.org/officeDocument/2006/relationships/tags" Target="../tags/tag250.xml"/><Relationship Id="rId14" Type="http://schemas.openxmlformats.org/officeDocument/2006/relationships/tags" Target="../tags/tag255.xml"/></Relationships>
</file>

<file path=ppt/slides/_rels/slide3.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tags" Target="../tags/tag264.xml"/><Relationship Id="rId13" Type="http://schemas.openxmlformats.org/officeDocument/2006/relationships/tags" Target="../tags/tag269.xml"/><Relationship Id="rId18" Type="http://schemas.openxmlformats.org/officeDocument/2006/relationships/image" Target="../media/image7.png"/><Relationship Id="rId3" Type="http://schemas.openxmlformats.org/officeDocument/2006/relationships/tags" Target="../tags/tag259.xml"/><Relationship Id="rId7" Type="http://schemas.openxmlformats.org/officeDocument/2006/relationships/tags" Target="../tags/tag263.xml"/><Relationship Id="rId12" Type="http://schemas.openxmlformats.org/officeDocument/2006/relationships/tags" Target="../tags/tag268.xml"/><Relationship Id="rId17" Type="http://schemas.openxmlformats.org/officeDocument/2006/relationships/image" Target="../media/image8.png"/><Relationship Id="rId2" Type="http://schemas.openxmlformats.org/officeDocument/2006/relationships/tags" Target="../tags/tag258.xml"/><Relationship Id="rId16" Type="http://schemas.openxmlformats.org/officeDocument/2006/relationships/slideLayout" Target="../slideLayouts/slideLayout2.xml"/><Relationship Id="rId1" Type="http://schemas.openxmlformats.org/officeDocument/2006/relationships/tags" Target="../tags/tag257.xml"/><Relationship Id="rId6" Type="http://schemas.openxmlformats.org/officeDocument/2006/relationships/tags" Target="../tags/tag262.xml"/><Relationship Id="rId11" Type="http://schemas.openxmlformats.org/officeDocument/2006/relationships/tags" Target="../tags/tag267.xml"/><Relationship Id="rId5" Type="http://schemas.openxmlformats.org/officeDocument/2006/relationships/tags" Target="../tags/tag261.xml"/><Relationship Id="rId15" Type="http://schemas.openxmlformats.org/officeDocument/2006/relationships/tags" Target="../tags/tag271.xml"/><Relationship Id="rId10" Type="http://schemas.openxmlformats.org/officeDocument/2006/relationships/tags" Target="../tags/tag266.xml"/><Relationship Id="rId4" Type="http://schemas.openxmlformats.org/officeDocument/2006/relationships/tags" Target="../tags/tag260.xml"/><Relationship Id="rId9" Type="http://schemas.openxmlformats.org/officeDocument/2006/relationships/tags" Target="../tags/tag265.xml"/><Relationship Id="rId14" Type="http://schemas.openxmlformats.org/officeDocument/2006/relationships/tags" Target="../tags/tag270.xml"/></Relationships>
</file>

<file path=ppt/slides/_rels/slide31.xml.rels><?xml version="1.0" encoding="UTF-8" standalone="yes"?>
<Relationships xmlns="http://schemas.openxmlformats.org/package/2006/relationships"><Relationship Id="rId8" Type="http://schemas.openxmlformats.org/officeDocument/2006/relationships/tags" Target="../tags/tag279.xml"/><Relationship Id="rId13" Type="http://schemas.openxmlformats.org/officeDocument/2006/relationships/tags" Target="../tags/tag284.xml"/><Relationship Id="rId18" Type="http://schemas.openxmlformats.org/officeDocument/2006/relationships/image" Target="../media/image7.png"/><Relationship Id="rId3" Type="http://schemas.openxmlformats.org/officeDocument/2006/relationships/tags" Target="../tags/tag274.xml"/><Relationship Id="rId7" Type="http://schemas.openxmlformats.org/officeDocument/2006/relationships/tags" Target="../tags/tag278.xml"/><Relationship Id="rId12" Type="http://schemas.openxmlformats.org/officeDocument/2006/relationships/tags" Target="../tags/tag283.xml"/><Relationship Id="rId17" Type="http://schemas.openxmlformats.org/officeDocument/2006/relationships/image" Target="../media/image8.png"/><Relationship Id="rId2" Type="http://schemas.openxmlformats.org/officeDocument/2006/relationships/tags" Target="../tags/tag273.xml"/><Relationship Id="rId16" Type="http://schemas.openxmlformats.org/officeDocument/2006/relationships/slideLayout" Target="../slideLayouts/slideLayout2.xml"/><Relationship Id="rId1" Type="http://schemas.openxmlformats.org/officeDocument/2006/relationships/tags" Target="../tags/tag272.xml"/><Relationship Id="rId6" Type="http://schemas.openxmlformats.org/officeDocument/2006/relationships/tags" Target="../tags/tag277.xml"/><Relationship Id="rId11" Type="http://schemas.openxmlformats.org/officeDocument/2006/relationships/tags" Target="../tags/tag282.xml"/><Relationship Id="rId5" Type="http://schemas.openxmlformats.org/officeDocument/2006/relationships/tags" Target="../tags/tag276.xml"/><Relationship Id="rId15" Type="http://schemas.openxmlformats.org/officeDocument/2006/relationships/tags" Target="../tags/tag286.xml"/><Relationship Id="rId10" Type="http://schemas.openxmlformats.org/officeDocument/2006/relationships/tags" Target="../tags/tag281.xml"/><Relationship Id="rId4" Type="http://schemas.openxmlformats.org/officeDocument/2006/relationships/tags" Target="../tags/tag275.xml"/><Relationship Id="rId9" Type="http://schemas.openxmlformats.org/officeDocument/2006/relationships/tags" Target="../tags/tag280.xml"/><Relationship Id="rId14" Type="http://schemas.openxmlformats.org/officeDocument/2006/relationships/tags" Target="../tags/tag285.xml"/></Relationships>
</file>

<file path=ppt/slides/_rels/slide32.xml.rels><?xml version="1.0" encoding="UTF-8" standalone="yes"?>
<Relationships xmlns="http://schemas.openxmlformats.org/package/2006/relationships"><Relationship Id="rId8" Type="http://schemas.openxmlformats.org/officeDocument/2006/relationships/tags" Target="../tags/tag294.xml"/><Relationship Id="rId13" Type="http://schemas.openxmlformats.org/officeDocument/2006/relationships/tags" Target="../tags/tag299.xml"/><Relationship Id="rId18" Type="http://schemas.openxmlformats.org/officeDocument/2006/relationships/image" Target="../media/image7.png"/><Relationship Id="rId3" Type="http://schemas.openxmlformats.org/officeDocument/2006/relationships/tags" Target="../tags/tag289.xml"/><Relationship Id="rId7" Type="http://schemas.openxmlformats.org/officeDocument/2006/relationships/tags" Target="../tags/tag293.xml"/><Relationship Id="rId12" Type="http://schemas.openxmlformats.org/officeDocument/2006/relationships/tags" Target="../tags/tag298.xml"/><Relationship Id="rId17" Type="http://schemas.openxmlformats.org/officeDocument/2006/relationships/image" Target="../media/image8.png"/><Relationship Id="rId2" Type="http://schemas.openxmlformats.org/officeDocument/2006/relationships/tags" Target="../tags/tag288.xml"/><Relationship Id="rId16" Type="http://schemas.openxmlformats.org/officeDocument/2006/relationships/slideLayout" Target="../slideLayouts/slideLayout2.xml"/><Relationship Id="rId1" Type="http://schemas.openxmlformats.org/officeDocument/2006/relationships/tags" Target="../tags/tag287.xml"/><Relationship Id="rId6" Type="http://schemas.openxmlformats.org/officeDocument/2006/relationships/tags" Target="../tags/tag292.xml"/><Relationship Id="rId11" Type="http://schemas.openxmlformats.org/officeDocument/2006/relationships/tags" Target="../tags/tag297.xml"/><Relationship Id="rId5" Type="http://schemas.openxmlformats.org/officeDocument/2006/relationships/tags" Target="../tags/tag291.xml"/><Relationship Id="rId15" Type="http://schemas.openxmlformats.org/officeDocument/2006/relationships/tags" Target="../tags/tag301.xml"/><Relationship Id="rId10" Type="http://schemas.openxmlformats.org/officeDocument/2006/relationships/tags" Target="../tags/tag296.xml"/><Relationship Id="rId4" Type="http://schemas.openxmlformats.org/officeDocument/2006/relationships/tags" Target="../tags/tag290.xml"/><Relationship Id="rId9" Type="http://schemas.openxmlformats.org/officeDocument/2006/relationships/tags" Target="../tags/tag295.xml"/><Relationship Id="rId14" Type="http://schemas.openxmlformats.org/officeDocument/2006/relationships/tags" Target="../tags/tag300.xml"/></Relationships>
</file>

<file path=ppt/slides/_rels/slide33.xml.rels><?xml version="1.0" encoding="UTF-8" standalone="yes"?>
<Relationships xmlns="http://schemas.openxmlformats.org/package/2006/relationships"><Relationship Id="rId8" Type="http://schemas.openxmlformats.org/officeDocument/2006/relationships/tags" Target="../tags/tag309.xml"/><Relationship Id="rId13" Type="http://schemas.openxmlformats.org/officeDocument/2006/relationships/tags" Target="../tags/tag314.xml"/><Relationship Id="rId18" Type="http://schemas.openxmlformats.org/officeDocument/2006/relationships/image" Target="../media/image7.png"/><Relationship Id="rId3" Type="http://schemas.openxmlformats.org/officeDocument/2006/relationships/tags" Target="../tags/tag304.xml"/><Relationship Id="rId7" Type="http://schemas.openxmlformats.org/officeDocument/2006/relationships/tags" Target="../tags/tag308.xml"/><Relationship Id="rId12" Type="http://schemas.openxmlformats.org/officeDocument/2006/relationships/tags" Target="../tags/tag313.xml"/><Relationship Id="rId17" Type="http://schemas.openxmlformats.org/officeDocument/2006/relationships/image" Target="../media/image8.png"/><Relationship Id="rId2" Type="http://schemas.openxmlformats.org/officeDocument/2006/relationships/tags" Target="../tags/tag303.xml"/><Relationship Id="rId16" Type="http://schemas.openxmlformats.org/officeDocument/2006/relationships/slideLayout" Target="../slideLayouts/slideLayout2.xml"/><Relationship Id="rId1" Type="http://schemas.openxmlformats.org/officeDocument/2006/relationships/tags" Target="../tags/tag302.xml"/><Relationship Id="rId6" Type="http://schemas.openxmlformats.org/officeDocument/2006/relationships/tags" Target="../tags/tag307.xml"/><Relationship Id="rId11" Type="http://schemas.openxmlformats.org/officeDocument/2006/relationships/tags" Target="../tags/tag312.xml"/><Relationship Id="rId5" Type="http://schemas.openxmlformats.org/officeDocument/2006/relationships/tags" Target="../tags/tag306.xml"/><Relationship Id="rId15" Type="http://schemas.openxmlformats.org/officeDocument/2006/relationships/tags" Target="../tags/tag316.xml"/><Relationship Id="rId10" Type="http://schemas.openxmlformats.org/officeDocument/2006/relationships/tags" Target="../tags/tag311.xml"/><Relationship Id="rId4" Type="http://schemas.openxmlformats.org/officeDocument/2006/relationships/tags" Target="../tags/tag305.xml"/><Relationship Id="rId9" Type="http://schemas.openxmlformats.org/officeDocument/2006/relationships/tags" Target="../tags/tag310.xml"/><Relationship Id="rId14" Type="http://schemas.openxmlformats.org/officeDocument/2006/relationships/tags" Target="../tags/tag315.xml"/></Relationships>
</file>

<file path=ppt/slides/_rels/slide34.xml.rels><?xml version="1.0" encoding="UTF-8" standalone="yes"?>
<Relationships xmlns="http://schemas.openxmlformats.org/package/2006/relationships"><Relationship Id="rId8" Type="http://schemas.openxmlformats.org/officeDocument/2006/relationships/tags" Target="../tags/tag324.xml"/><Relationship Id="rId13" Type="http://schemas.openxmlformats.org/officeDocument/2006/relationships/tags" Target="../tags/tag329.xml"/><Relationship Id="rId18" Type="http://schemas.openxmlformats.org/officeDocument/2006/relationships/image" Target="../media/image7.png"/><Relationship Id="rId3" Type="http://schemas.openxmlformats.org/officeDocument/2006/relationships/tags" Target="../tags/tag319.xml"/><Relationship Id="rId7" Type="http://schemas.openxmlformats.org/officeDocument/2006/relationships/tags" Target="../tags/tag323.xml"/><Relationship Id="rId12" Type="http://schemas.openxmlformats.org/officeDocument/2006/relationships/tags" Target="../tags/tag328.xml"/><Relationship Id="rId17" Type="http://schemas.openxmlformats.org/officeDocument/2006/relationships/image" Target="../media/image8.png"/><Relationship Id="rId2" Type="http://schemas.openxmlformats.org/officeDocument/2006/relationships/tags" Target="../tags/tag318.xml"/><Relationship Id="rId16" Type="http://schemas.openxmlformats.org/officeDocument/2006/relationships/slideLayout" Target="../slideLayouts/slideLayout2.xml"/><Relationship Id="rId1" Type="http://schemas.openxmlformats.org/officeDocument/2006/relationships/tags" Target="../tags/tag317.xml"/><Relationship Id="rId6" Type="http://schemas.openxmlformats.org/officeDocument/2006/relationships/tags" Target="../tags/tag322.xml"/><Relationship Id="rId11" Type="http://schemas.openxmlformats.org/officeDocument/2006/relationships/tags" Target="../tags/tag327.xml"/><Relationship Id="rId5" Type="http://schemas.openxmlformats.org/officeDocument/2006/relationships/tags" Target="../tags/tag321.xml"/><Relationship Id="rId15" Type="http://schemas.openxmlformats.org/officeDocument/2006/relationships/tags" Target="../tags/tag331.xml"/><Relationship Id="rId10" Type="http://schemas.openxmlformats.org/officeDocument/2006/relationships/tags" Target="../tags/tag326.xml"/><Relationship Id="rId4" Type="http://schemas.openxmlformats.org/officeDocument/2006/relationships/tags" Target="../tags/tag320.xml"/><Relationship Id="rId9" Type="http://schemas.openxmlformats.org/officeDocument/2006/relationships/tags" Target="../tags/tag325.xml"/><Relationship Id="rId14" Type="http://schemas.openxmlformats.org/officeDocument/2006/relationships/tags" Target="../tags/tag330.xml"/></Relationships>
</file>

<file path=ppt/slides/_rels/slide35.xml.rels><?xml version="1.0" encoding="UTF-8" standalone="yes"?>
<Relationships xmlns="http://schemas.openxmlformats.org/package/2006/relationships"><Relationship Id="rId8" Type="http://schemas.openxmlformats.org/officeDocument/2006/relationships/tags" Target="../tags/tag339.xml"/><Relationship Id="rId13" Type="http://schemas.openxmlformats.org/officeDocument/2006/relationships/tags" Target="../tags/tag344.xml"/><Relationship Id="rId18" Type="http://schemas.openxmlformats.org/officeDocument/2006/relationships/tags" Target="../tags/tag349.xml"/><Relationship Id="rId3" Type="http://schemas.openxmlformats.org/officeDocument/2006/relationships/tags" Target="../tags/tag334.xml"/><Relationship Id="rId21" Type="http://schemas.openxmlformats.org/officeDocument/2006/relationships/tags" Target="../tags/tag352.xml"/><Relationship Id="rId7" Type="http://schemas.openxmlformats.org/officeDocument/2006/relationships/tags" Target="../tags/tag338.xml"/><Relationship Id="rId12" Type="http://schemas.openxmlformats.org/officeDocument/2006/relationships/tags" Target="../tags/tag343.xml"/><Relationship Id="rId17" Type="http://schemas.openxmlformats.org/officeDocument/2006/relationships/tags" Target="../tags/tag348.xml"/><Relationship Id="rId25" Type="http://schemas.openxmlformats.org/officeDocument/2006/relationships/image" Target="../media/image7.png"/><Relationship Id="rId2" Type="http://schemas.openxmlformats.org/officeDocument/2006/relationships/tags" Target="../tags/tag333.xml"/><Relationship Id="rId16" Type="http://schemas.openxmlformats.org/officeDocument/2006/relationships/tags" Target="../tags/tag347.xml"/><Relationship Id="rId20" Type="http://schemas.openxmlformats.org/officeDocument/2006/relationships/tags" Target="../tags/tag351.xml"/><Relationship Id="rId1" Type="http://schemas.openxmlformats.org/officeDocument/2006/relationships/tags" Target="../tags/tag332.xml"/><Relationship Id="rId6" Type="http://schemas.openxmlformats.org/officeDocument/2006/relationships/tags" Target="../tags/tag337.xml"/><Relationship Id="rId11" Type="http://schemas.openxmlformats.org/officeDocument/2006/relationships/tags" Target="../tags/tag342.xml"/><Relationship Id="rId24" Type="http://schemas.openxmlformats.org/officeDocument/2006/relationships/image" Target="../media/image8.png"/><Relationship Id="rId5" Type="http://schemas.openxmlformats.org/officeDocument/2006/relationships/tags" Target="../tags/tag336.xml"/><Relationship Id="rId15" Type="http://schemas.openxmlformats.org/officeDocument/2006/relationships/tags" Target="../tags/tag346.xml"/><Relationship Id="rId23" Type="http://schemas.openxmlformats.org/officeDocument/2006/relationships/slideLayout" Target="../slideLayouts/slideLayout2.xml"/><Relationship Id="rId10" Type="http://schemas.openxmlformats.org/officeDocument/2006/relationships/tags" Target="../tags/tag341.xml"/><Relationship Id="rId19" Type="http://schemas.openxmlformats.org/officeDocument/2006/relationships/tags" Target="../tags/tag350.xml"/><Relationship Id="rId4" Type="http://schemas.openxmlformats.org/officeDocument/2006/relationships/tags" Target="../tags/tag335.xml"/><Relationship Id="rId9" Type="http://schemas.openxmlformats.org/officeDocument/2006/relationships/tags" Target="../tags/tag340.xml"/><Relationship Id="rId14" Type="http://schemas.openxmlformats.org/officeDocument/2006/relationships/tags" Target="../tags/tag345.xml"/><Relationship Id="rId22" Type="http://schemas.openxmlformats.org/officeDocument/2006/relationships/tags" Target="../tags/tag353.xml"/></Relationships>
</file>

<file path=ppt/slides/_rels/slide36.xml.rels><?xml version="1.0" encoding="UTF-8" standalone="yes"?>
<Relationships xmlns="http://schemas.openxmlformats.org/package/2006/relationships"><Relationship Id="rId8" Type="http://schemas.openxmlformats.org/officeDocument/2006/relationships/tags" Target="../tags/tag361.xml"/><Relationship Id="rId13" Type="http://schemas.openxmlformats.org/officeDocument/2006/relationships/tags" Target="../tags/tag366.xml"/><Relationship Id="rId18" Type="http://schemas.openxmlformats.org/officeDocument/2006/relationships/image" Target="../media/image7.png"/><Relationship Id="rId3" Type="http://schemas.openxmlformats.org/officeDocument/2006/relationships/tags" Target="../tags/tag356.xml"/><Relationship Id="rId7" Type="http://schemas.openxmlformats.org/officeDocument/2006/relationships/tags" Target="../tags/tag360.xml"/><Relationship Id="rId12" Type="http://schemas.openxmlformats.org/officeDocument/2006/relationships/tags" Target="../tags/tag365.xml"/><Relationship Id="rId17" Type="http://schemas.openxmlformats.org/officeDocument/2006/relationships/image" Target="../media/image8.png"/><Relationship Id="rId2" Type="http://schemas.openxmlformats.org/officeDocument/2006/relationships/tags" Target="../tags/tag355.xml"/><Relationship Id="rId16" Type="http://schemas.openxmlformats.org/officeDocument/2006/relationships/slideLayout" Target="../slideLayouts/slideLayout2.xml"/><Relationship Id="rId1" Type="http://schemas.openxmlformats.org/officeDocument/2006/relationships/tags" Target="../tags/tag354.xml"/><Relationship Id="rId6" Type="http://schemas.openxmlformats.org/officeDocument/2006/relationships/tags" Target="../tags/tag359.xml"/><Relationship Id="rId11" Type="http://schemas.openxmlformats.org/officeDocument/2006/relationships/tags" Target="../tags/tag364.xml"/><Relationship Id="rId5" Type="http://schemas.openxmlformats.org/officeDocument/2006/relationships/tags" Target="../tags/tag358.xml"/><Relationship Id="rId15" Type="http://schemas.openxmlformats.org/officeDocument/2006/relationships/tags" Target="../tags/tag368.xml"/><Relationship Id="rId10" Type="http://schemas.openxmlformats.org/officeDocument/2006/relationships/tags" Target="../tags/tag363.xml"/><Relationship Id="rId4" Type="http://schemas.openxmlformats.org/officeDocument/2006/relationships/tags" Target="../tags/tag357.xml"/><Relationship Id="rId9" Type="http://schemas.openxmlformats.org/officeDocument/2006/relationships/tags" Target="../tags/tag362.xml"/><Relationship Id="rId14" Type="http://schemas.openxmlformats.org/officeDocument/2006/relationships/tags" Target="../tags/tag367.xml"/></Relationships>
</file>

<file path=ppt/slides/_rels/slide37.xml.rels><?xml version="1.0" encoding="UTF-8" standalone="yes"?>
<Relationships xmlns="http://schemas.openxmlformats.org/package/2006/relationships"><Relationship Id="rId8" Type="http://schemas.openxmlformats.org/officeDocument/2006/relationships/tags" Target="../tags/tag376.xml"/><Relationship Id="rId13" Type="http://schemas.openxmlformats.org/officeDocument/2006/relationships/tags" Target="../tags/tag381.xml"/><Relationship Id="rId18" Type="http://schemas.openxmlformats.org/officeDocument/2006/relationships/image" Target="../media/image7.png"/><Relationship Id="rId3" Type="http://schemas.openxmlformats.org/officeDocument/2006/relationships/tags" Target="../tags/tag371.xml"/><Relationship Id="rId7" Type="http://schemas.openxmlformats.org/officeDocument/2006/relationships/tags" Target="../tags/tag375.xml"/><Relationship Id="rId12" Type="http://schemas.openxmlformats.org/officeDocument/2006/relationships/tags" Target="../tags/tag380.xml"/><Relationship Id="rId17" Type="http://schemas.openxmlformats.org/officeDocument/2006/relationships/image" Target="../media/image8.png"/><Relationship Id="rId2" Type="http://schemas.openxmlformats.org/officeDocument/2006/relationships/tags" Target="../tags/tag370.xml"/><Relationship Id="rId16" Type="http://schemas.openxmlformats.org/officeDocument/2006/relationships/slideLayout" Target="../slideLayouts/slideLayout2.xml"/><Relationship Id="rId1" Type="http://schemas.openxmlformats.org/officeDocument/2006/relationships/tags" Target="../tags/tag369.xml"/><Relationship Id="rId6" Type="http://schemas.openxmlformats.org/officeDocument/2006/relationships/tags" Target="../tags/tag374.xml"/><Relationship Id="rId11" Type="http://schemas.openxmlformats.org/officeDocument/2006/relationships/tags" Target="../tags/tag379.xml"/><Relationship Id="rId5" Type="http://schemas.openxmlformats.org/officeDocument/2006/relationships/tags" Target="../tags/tag373.xml"/><Relationship Id="rId15" Type="http://schemas.openxmlformats.org/officeDocument/2006/relationships/tags" Target="../tags/tag383.xml"/><Relationship Id="rId10" Type="http://schemas.openxmlformats.org/officeDocument/2006/relationships/tags" Target="../tags/tag378.xml"/><Relationship Id="rId4" Type="http://schemas.openxmlformats.org/officeDocument/2006/relationships/tags" Target="../tags/tag372.xml"/><Relationship Id="rId9" Type="http://schemas.openxmlformats.org/officeDocument/2006/relationships/tags" Target="../tags/tag377.xml"/><Relationship Id="rId14" Type="http://schemas.openxmlformats.org/officeDocument/2006/relationships/tags" Target="../tags/tag382.xml"/></Relationships>
</file>

<file path=ppt/slides/_rels/slide38.xml.rels><?xml version="1.0" encoding="UTF-8" standalone="yes"?>
<Relationships xmlns="http://schemas.openxmlformats.org/package/2006/relationships"><Relationship Id="rId8" Type="http://schemas.openxmlformats.org/officeDocument/2006/relationships/tags" Target="../tags/tag391.xml"/><Relationship Id="rId13" Type="http://schemas.openxmlformats.org/officeDocument/2006/relationships/tags" Target="../tags/tag396.xml"/><Relationship Id="rId18" Type="http://schemas.openxmlformats.org/officeDocument/2006/relationships/image" Target="../media/image7.png"/><Relationship Id="rId3" Type="http://schemas.openxmlformats.org/officeDocument/2006/relationships/tags" Target="../tags/tag386.xml"/><Relationship Id="rId7" Type="http://schemas.openxmlformats.org/officeDocument/2006/relationships/tags" Target="../tags/tag390.xml"/><Relationship Id="rId12" Type="http://schemas.openxmlformats.org/officeDocument/2006/relationships/tags" Target="../tags/tag395.xml"/><Relationship Id="rId17" Type="http://schemas.openxmlformats.org/officeDocument/2006/relationships/image" Target="../media/image8.png"/><Relationship Id="rId2" Type="http://schemas.openxmlformats.org/officeDocument/2006/relationships/tags" Target="../tags/tag385.xml"/><Relationship Id="rId16" Type="http://schemas.openxmlformats.org/officeDocument/2006/relationships/slideLayout" Target="../slideLayouts/slideLayout2.xml"/><Relationship Id="rId1" Type="http://schemas.openxmlformats.org/officeDocument/2006/relationships/tags" Target="../tags/tag384.xml"/><Relationship Id="rId6" Type="http://schemas.openxmlformats.org/officeDocument/2006/relationships/tags" Target="../tags/tag389.xml"/><Relationship Id="rId11" Type="http://schemas.openxmlformats.org/officeDocument/2006/relationships/tags" Target="../tags/tag394.xml"/><Relationship Id="rId5" Type="http://schemas.openxmlformats.org/officeDocument/2006/relationships/tags" Target="../tags/tag388.xml"/><Relationship Id="rId15" Type="http://schemas.openxmlformats.org/officeDocument/2006/relationships/tags" Target="../tags/tag398.xml"/><Relationship Id="rId10" Type="http://schemas.openxmlformats.org/officeDocument/2006/relationships/tags" Target="../tags/tag393.xml"/><Relationship Id="rId4" Type="http://schemas.openxmlformats.org/officeDocument/2006/relationships/tags" Target="../tags/tag387.xml"/><Relationship Id="rId9" Type="http://schemas.openxmlformats.org/officeDocument/2006/relationships/tags" Target="../tags/tag392.xml"/><Relationship Id="rId14" Type="http://schemas.openxmlformats.org/officeDocument/2006/relationships/tags" Target="../tags/tag397.xml"/></Relationships>
</file>

<file path=ppt/slides/_rels/slide39.xml.rels><?xml version="1.0" encoding="UTF-8" standalone="yes"?>
<Relationships xmlns="http://schemas.openxmlformats.org/package/2006/relationships"><Relationship Id="rId8" Type="http://schemas.openxmlformats.org/officeDocument/2006/relationships/tags" Target="../tags/tag406.xml"/><Relationship Id="rId13" Type="http://schemas.openxmlformats.org/officeDocument/2006/relationships/tags" Target="../tags/tag411.xml"/><Relationship Id="rId18" Type="http://schemas.openxmlformats.org/officeDocument/2006/relationships/image" Target="../media/image7.png"/><Relationship Id="rId3" Type="http://schemas.openxmlformats.org/officeDocument/2006/relationships/tags" Target="../tags/tag401.xml"/><Relationship Id="rId7" Type="http://schemas.openxmlformats.org/officeDocument/2006/relationships/tags" Target="../tags/tag405.xml"/><Relationship Id="rId12" Type="http://schemas.openxmlformats.org/officeDocument/2006/relationships/tags" Target="../tags/tag410.xml"/><Relationship Id="rId17" Type="http://schemas.openxmlformats.org/officeDocument/2006/relationships/image" Target="../media/image8.png"/><Relationship Id="rId2" Type="http://schemas.openxmlformats.org/officeDocument/2006/relationships/tags" Target="../tags/tag400.xml"/><Relationship Id="rId16" Type="http://schemas.openxmlformats.org/officeDocument/2006/relationships/slideLayout" Target="../slideLayouts/slideLayout2.xml"/><Relationship Id="rId1" Type="http://schemas.openxmlformats.org/officeDocument/2006/relationships/tags" Target="../tags/tag399.xml"/><Relationship Id="rId6" Type="http://schemas.openxmlformats.org/officeDocument/2006/relationships/tags" Target="../tags/tag404.xml"/><Relationship Id="rId11" Type="http://schemas.openxmlformats.org/officeDocument/2006/relationships/tags" Target="../tags/tag409.xml"/><Relationship Id="rId5" Type="http://schemas.openxmlformats.org/officeDocument/2006/relationships/tags" Target="../tags/tag403.xml"/><Relationship Id="rId15" Type="http://schemas.openxmlformats.org/officeDocument/2006/relationships/tags" Target="../tags/tag413.xml"/><Relationship Id="rId10" Type="http://schemas.openxmlformats.org/officeDocument/2006/relationships/tags" Target="../tags/tag408.xml"/><Relationship Id="rId4" Type="http://schemas.openxmlformats.org/officeDocument/2006/relationships/tags" Target="../tags/tag402.xml"/><Relationship Id="rId9" Type="http://schemas.openxmlformats.org/officeDocument/2006/relationships/tags" Target="../tags/tag407.xml"/><Relationship Id="rId14" Type="http://schemas.openxmlformats.org/officeDocument/2006/relationships/tags" Target="../tags/tag412.xml"/></Relationships>
</file>

<file path=ppt/slides/_rels/slide4.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1.wmf"/><Relationship Id="rId5" Type="http://schemas.openxmlformats.org/officeDocument/2006/relationships/slideLayout" Target="../slideLayouts/slideLayout12.xml"/><Relationship Id="rId4" Type="http://schemas.openxmlformats.org/officeDocument/2006/relationships/tags" Target="../tags/tag79.xml"/></Relationships>
</file>

<file path=ppt/slides/_rels/slide40.xml.rels><?xml version="1.0" encoding="UTF-8" standalone="yes"?>
<Relationships xmlns="http://schemas.openxmlformats.org/package/2006/relationships"><Relationship Id="rId8" Type="http://schemas.openxmlformats.org/officeDocument/2006/relationships/tags" Target="../tags/tag421.xml"/><Relationship Id="rId13" Type="http://schemas.openxmlformats.org/officeDocument/2006/relationships/tags" Target="../tags/tag426.xml"/><Relationship Id="rId18" Type="http://schemas.openxmlformats.org/officeDocument/2006/relationships/image" Target="../media/image7.png"/><Relationship Id="rId3" Type="http://schemas.openxmlformats.org/officeDocument/2006/relationships/tags" Target="../tags/tag416.xml"/><Relationship Id="rId7" Type="http://schemas.openxmlformats.org/officeDocument/2006/relationships/tags" Target="../tags/tag420.xml"/><Relationship Id="rId12" Type="http://schemas.openxmlformats.org/officeDocument/2006/relationships/tags" Target="../tags/tag425.xml"/><Relationship Id="rId17" Type="http://schemas.openxmlformats.org/officeDocument/2006/relationships/image" Target="../media/image8.png"/><Relationship Id="rId2" Type="http://schemas.openxmlformats.org/officeDocument/2006/relationships/tags" Target="../tags/tag415.xml"/><Relationship Id="rId16" Type="http://schemas.openxmlformats.org/officeDocument/2006/relationships/slideLayout" Target="../slideLayouts/slideLayout2.xml"/><Relationship Id="rId1" Type="http://schemas.openxmlformats.org/officeDocument/2006/relationships/tags" Target="../tags/tag414.xml"/><Relationship Id="rId6" Type="http://schemas.openxmlformats.org/officeDocument/2006/relationships/tags" Target="../tags/tag419.xml"/><Relationship Id="rId11" Type="http://schemas.openxmlformats.org/officeDocument/2006/relationships/tags" Target="../tags/tag424.xml"/><Relationship Id="rId5" Type="http://schemas.openxmlformats.org/officeDocument/2006/relationships/tags" Target="../tags/tag418.xml"/><Relationship Id="rId15" Type="http://schemas.openxmlformats.org/officeDocument/2006/relationships/tags" Target="../tags/tag428.xml"/><Relationship Id="rId10" Type="http://schemas.openxmlformats.org/officeDocument/2006/relationships/tags" Target="../tags/tag423.xml"/><Relationship Id="rId4" Type="http://schemas.openxmlformats.org/officeDocument/2006/relationships/tags" Target="../tags/tag417.xml"/><Relationship Id="rId9" Type="http://schemas.openxmlformats.org/officeDocument/2006/relationships/tags" Target="../tags/tag422.xml"/><Relationship Id="rId14" Type="http://schemas.openxmlformats.org/officeDocument/2006/relationships/tags" Target="../tags/tag427.xml"/></Relationships>
</file>

<file path=ppt/slides/_rels/slide41.xml.rels><?xml version="1.0" encoding="UTF-8" standalone="yes"?>
<Relationships xmlns="http://schemas.openxmlformats.org/package/2006/relationships"><Relationship Id="rId8" Type="http://schemas.openxmlformats.org/officeDocument/2006/relationships/tags" Target="../tags/tag436.xml"/><Relationship Id="rId13" Type="http://schemas.openxmlformats.org/officeDocument/2006/relationships/tags" Target="../tags/tag441.xml"/><Relationship Id="rId18" Type="http://schemas.openxmlformats.org/officeDocument/2006/relationships/image" Target="../media/image7.png"/><Relationship Id="rId3" Type="http://schemas.openxmlformats.org/officeDocument/2006/relationships/tags" Target="../tags/tag431.xml"/><Relationship Id="rId7" Type="http://schemas.openxmlformats.org/officeDocument/2006/relationships/tags" Target="../tags/tag435.xml"/><Relationship Id="rId12" Type="http://schemas.openxmlformats.org/officeDocument/2006/relationships/tags" Target="../tags/tag440.xml"/><Relationship Id="rId17" Type="http://schemas.openxmlformats.org/officeDocument/2006/relationships/image" Target="../media/image8.png"/><Relationship Id="rId2" Type="http://schemas.openxmlformats.org/officeDocument/2006/relationships/tags" Target="../tags/tag430.xml"/><Relationship Id="rId16" Type="http://schemas.openxmlformats.org/officeDocument/2006/relationships/slideLayout" Target="../slideLayouts/slideLayout2.xml"/><Relationship Id="rId1" Type="http://schemas.openxmlformats.org/officeDocument/2006/relationships/tags" Target="../tags/tag429.xml"/><Relationship Id="rId6" Type="http://schemas.openxmlformats.org/officeDocument/2006/relationships/tags" Target="../tags/tag434.xml"/><Relationship Id="rId11" Type="http://schemas.openxmlformats.org/officeDocument/2006/relationships/tags" Target="../tags/tag439.xml"/><Relationship Id="rId5" Type="http://schemas.openxmlformats.org/officeDocument/2006/relationships/tags" Target="../tags/tag433.xml"/><Relationship Id="rId15" Type="http://schemas.openxmlformats.org/officeDocument/2006/relationships/tags" Target="../tags/tag443.xml"/><Relationship Id="rId10" Type="http://schemas.openxmlformats.org/officeDocument/2006/relationships/tags" Target="../tags/tag438.xml"/><Relationship Id="rId4" Type="http://schemas.openxmlformats.org/officeDocument/2006/relationships/tags" Target="../tags/tag432.xml"/><Relationship Id="rId9" Type="http://schemas.openxmlformats.org/officeDocument/2006/relationships/tags" Target="../tags/tag437.xml"/><Relationship Id="rId14" Type="http://schemas.openxmlformats.org/officeDocument/2006/relationships/tags" Target="../tags/tag442.xml"/></Relationships>
</file>

<file path=ppt/slides/_rels/slide42.xml.rels><?xml version="1.0" encoding="UTF-8" standalone="yes"?>
<Relationships xmlns="http://schemas.openxmlformats.org/package/2006/relationships"><Relationship Id="rId8" Type="http://schemas.openxmlformats.org/officeDocument/2006/relationships/tags" Target="../tags/tag451.xml"/><Relationship Id="rId13" Type="http://schemas.openxmlformats.org/officeDocument/2006/relationships/tags" Target="../tags/tag456.xml"/><Relationship Id="rId18" Type="http://schemas.openxmlformats.org/officeDocument/2006/relationships/image" Target="../media/image7.png"/><Relationship Id="rId3" Type="http://schemas.openxmlformats.org/officeDocument/2006/relationships/tags" Target="../tags/tag446.xml"/><Relationship Id="rId7" Type="http://schemas.openxmlformats.org/officeDocument/2006/relationships/tags" Target="../tags/tag450.xml"/><Relationship Id="rId12" Type="http://schemas.openxmlformats.org/officeDocument/2006/relationships/tags" Target="../tags/tag455.xml"/><Relationship Id="rId17" Type="http://schemas.openxmlformats.org/officeDocument/2006/relationships/image" Target="../media/image8.png"/><Relationship Id="rId2" Type="http://schemas.openxmlformats.org/officeDocument/2006/relationships/tags" Target="../tags/tag445.xml"/><Relationship Id="rId16" Type="http://schemas.openxmlformats.org/officeDocument/2006/relationships/slideLayout" Target="../slideLayouts/slideLayout2.xml"/><Relationship Id="rId1" Type="http://schemas.openxmlformats.org/officeDocument/2006/relationships/tags" Target="../tags/tag444.xml"/><Relationship Id="rId6" Type="http://schemas.openxmlformats.org/officeDocument/2006/relationships/tags" Target="../tags/tag449.xml"/><Relationship Id="rId11" Type="http://schemas.openxmlformats.org/officeDocument/2006/relationships/tags" Target="../tags/tag454.xml"/><Relationship Id="rId5" Type="http://schemas.openxmlformats.org/officeDocument/2006/relationships/tags" Target="../tags/tag448.xml"/><Relationship Id="rId15" Type="http://schemas.openxmlformats.org/officeDocument/2006/relationships/tags" Target="../tags/tag458.xml"/><Relationship Id="rId10" Type="http://schemas.openxmlformats.org/officeDocument/2006/relationships/tags" Target="../tags/tag453.xml"/><Relationship Id="rId4" Type="http://schemas.openxmlformats.org/officeDocument/2006/relationships/tags" Target="../tags/tag447.xml"/><Relationship Id="rId9" Type="http://schemas.openxmlformats.org/officeDocument/2006/relationships/tags" Target="../tags/tag452.xml"/><Relationship Id="rId14" Type="http://schemas.openxmlformats.org/officeDocument/2006/relationships/tags" Target="../tags/tag457.xml"/></Relationships>
</file>

<file path=ppt/slides/_rels/slide43.xml.rels><?xml version="1.0" encoding="UTF-8" standalone="yes"?>
<Relationships xmlns="http://schemas.openxmlformats.org/package/2006/relationships"><Relationship Id="rId8" Type="http://schemas.openxmlformats.org/officeDocument/2006/relationships/tags" Target="../tags/tag466.xml"/><Relationship Id="rId13" Type="http://schemas.openxmlformats.org/officeDocument/2006/relationships/tags" Target="../tags/tag471.xml"/><Relationship Id="rId18" Type="http://schemas.openxmlformats.org/officeDocument/2006/relationships/image" Target="../media/image7.png"/><Relationship Id="rId3" Type="http://schemas.openxmlformats.org/officeDocument/2006/relationships/tags" Target="../tags/tag461.xml"/><Relationship Id="rId7" Type="http://schemas.openxmlformats.org/officeDocument/2006/relationships/tags" Target="../tags/tag465.xml"/><Relationship Id="rId12" Type="http://schemas.openxmlformats.org/officeDocument/2006/relationships/tags" Target="../tags/tag470.xml"/><Relationship Id="rId17" Type="http://schemas.openxmlformats.org/officeDocument/2006/relationships/image" Target="../media/image8.png"/><Relationship Id="rId2" Type="http://schemas.openxmlformats.org/officeDocument/2006/relationships/tags" Target="../tags/tag460.xml"/><Relationship Id="rId16" Type="http://schemas.openxmlformats.org/officeDocument/2006/relationships/slideLayout" Target="../slideLayouts/slideLayout2.xml"/><Relationship Id="rId1" Type="http://schemas.openxmlformats.org/officeDocument/2006/relationships/tags" Target="../tags/tag459.xml"/><Relationship Id="rId6" Type="http://schemas.openxmlformats.org/officeDocument/2006/relationships/tags" Target="../tags/tag464.xml"/><Relationship Id="rId11" Type="http://schemas.openxmlformats.org/officeDocument/2006/relationships/tags" Target="../tags/tag469.xml"/><Relationship Id="rId5" Type="http://schemas.openxmlformats.org/officeDocument/2006/relationships/tags" Target="../tags/tag463.xml"/><Relationship Id="rId15" Type="http://schemas.openxmlformats.org/officeDocument/2006/relationships/tags" Target="../tags/tag473.xml"/><Relationship Id="rId10" Type="http://schemas.openxmlformats.org/officeDocument/2006/relationships/tags" Target="../tags/tag468.xml"/><Relationship Id="rId4" Type="http://schemas.openxmlformats.org/officeDocument/2006/relationships/tags" Target="../tags/tag462.xml"/><Relationship Id="rId9" Type="http://schemas.openxmlformats.org/officeDocument/2006/relationships/tags" Target="../tags/tag467.xml"/><Relationship Id="rId14" Type="http://schemas.openxmlformats.org/officeDocument/2006/relationships/tags" Target="../tags/tag472.xml"/></Relationships>
</file>

<file path=ppt/slides/_rels/slide44.xml.rels><?xml version="1.0" encoding="UTF-8" standalone="yes"?>
<Relationships xmlns="http://schemas.openxmlformats.org/package/2006/relationships"><Relationship Id="rId8" Type="http://schemas.openxmlformats.org/officeDocument/2006/relationships/tags" Target="../tags/tag481.xml"/><Relationship Id="rId13" Type="http://schemas.openxmlformats.org/officeDocument/2006/relationships/tags" Target="../tags/tag486.xml"/><Relationship Id="rId18" Type="http://schemas.openxmlformats.org/officeDocument/2006/relationships/image" Target="../media/image7.png"/><Relationship Id="rId3" Type="http://schemas.openxmlformats.org/officeDocument/2006/relationships/tags" Target="../tags/tag476.xml"/><Relationship Id="rId7" Type="http://schemas.openxmlformats.org/officeDocument/2006/relationships/tags" Target="../tags/tag480.xml"/><Relationship Id="rId12" Type="http://schemas.openxmlformats.org/officeDocument/2006/relationships/tags" Target="../tags/tag485.xml"/><Relationship Id="rId17" Type="http://schemas.openxmlformats.org/officeDocument/2006/relationships/image" Target="../media/image8.png"/><Relationship Id="rId2" Type="http://schemas.openxmlformats.org/officeDocument/2006/relationships/tags" Target="../tags/tag475.xml"/><Relationship Id="rId16" Type="http://schemas.openxmlformats.org/officeDocument/2006/relationships/slideLayout" Target="../slideLayouts/slideLayout2.xml"/><Relationship Id="rId1" Type="http://schemas.openxmlformats.org/officeDocument/2006/relationships/tags" Target="../tags/tag474.xml"/><Relationship Id="rId6" Type="http://schemas.openxmlformats.org/officeDocument/2006/relationships/tags" Target="../tags/tag479.xml"/><Relationship Id="rId11" Type="http://schemas.openxmlformats.org/officeDocument/2006/relationships/tags" Target="../tags/tag484.xml"/><Relationship Id="rId5" Type="http://schemas.openxmlformats.org/officeDocument/2006/relationships/tags" Target="../tags/tag478.xml"/><Relationship Id="rId15" Type="http://schemas.openxmlformats.org/officeDocument/2006/relationships/tags" Target="../tags/tag488.xml"/><Relationship Id="rId10" Type="http://schemas.openxmlformats.org/officeDocument/2006/relationships/tags" Target="../tags/tag483.xml"/><Relationship Id="rId4" Type="http://schemas.openxmlformats.org/officeDocument/2006/relationships/tags" Target="../tags/tag477.xml"/><Relationship Id="rId9" Type="http://schemas.openxmlformats.org/officeDocument/2006/relationships/tags" Target="../tags/tag482.xml"/><Relationship Id="rId14" Type="http://schemas.openxmlformats.org/officeDocument/2006/relationships/tags" Target="../tags/tag487.xml"/></Relationships>
</file>

<file path=ppt/slides/_rels/slide45.xml.rels><?xml version="1.0" encoding="UTF-8" standalone="yes"?>
<Relationships xmlns="http://schemas.openxmlformats.org/package/2006/relationships"><Relationship Id="rId8" Type="http://schemas.openxmlformats.org/officeDocument/2006/relationships/tags" Target="../tags/tag496.xml"/><Relationship Id="rId13" Type="http://schemas.openxmlformats.org/officeDocument/2006/relationships/tags" Target="../tags/tag501.xml"/><Relationship Id="rId18" Type="http://schemas.openxmlformats.org/officeDocument/2006/relationships/image" Target="../media/image7.png"/><Relationship Id="rId3" Type="http://schemas.openxmlformats.org/officeDocument/2006/relationships/tags" Target="../tags/tag491.xml"/><Relationship Id="rId7" Type="http://schemas.openxmlformats.org/officeDocument/2006/relationships/tags" Target="../tags/tag495.xml"/><Relationship Id="rId12" Type="http://schemas.openxmlformats.org/officeDocument/2006/relationships/tags" Target="../tags/tag500.xml"/><Relationship Id="rId17" Type="http://schemas.openxmlformats.org/officeDocument/2006/relationships/image" Target="../media/image8.png"/><Relationship Id="rId2" Type="http://schemas.openxmlformats.org/officeDocument/2006/relationships/tags" Target="../tags/tag490.xml"/><Relationship Id="rId16" Type="http://schemas.openxmlformats.org/officeDocument/2006/relationships/slideLayout" Target="../slideLayouts/slideLayout2.xml"/><Relationship Id="rId1" Type="http://schemas.openxmlformats.org/officeDocument/2006/relationships/tags" Target="../tags/tag489.xml"/><Relationship Id="rId6" Type="http://schemas.openxmlformats.org/officeDocument/2006/relationships/tags" Target="../tags/tag494.xml"/><Relationship Id="rId11" Type="http://schemas.openxmlformats.org/officeDocument/2006/relationships/tags" Target="../tags/tag499.xml"/><Relationship Id="rId5" Type="http://schemas.openxmlformats.org/officeDocument/2006/relationships/tags" Target="../tags/tag493.xml"/><Relationship Id="rId15" Type="http://schemas.openxmlformats.org/officeDocument/2006/relationships/tags" Target="../tags/tag503.xml"/><Relationship Id="rId10" Type="http://schemas.openxmlformats.org/officeDocument/2006/relationships/tags" Target="../tags/tag498.xml"/><Relationship Id="rId4" Type="http://schemas.openxmlformats.org/officeDocument/2006/relationships/tags" Target="../tags/tag492.xml"/><Relationship Id="rId9" Type="http://schemas.openxmlformats.org/officeDocument/2006/relationships/tags" Target="../tags/tag497.xml"/><Relationship Id="rId14" Type="http://schemas.openxmlformats.org/officeDocument/2006/relationships/tags" Target="../tags/tag502.xml"/></Relationships>
</file>

<file path=ppt/slides/_rels/slide46.xml.rels><?xml version="1.0" encoding="UTF-8" standalone="yes"?>
<Relationships xmlns="http://schemas.openxmlformats.org/package/2006/relationships"><Relationship Id="rId8" Type="http://schemas.openxmlformats.org/officeDocument/2006/relationships/tags" Target="../tags/tag511.xml"/><Relationship Id="rId13" Type="http://schemas.openxmlformats.org/officeDocument/2006/relationships/tags" Target="../tags/tag516.xml"/><Relationship Id="rId18" Type="http://schemas.openxmlformats.org/officeDocument/2006/relationships/image" Target="../media/image7.png"/><Relationship Id="rId3" Type="http://schemas.openxmlformats.org/officeDocument/2006/relationships/tags" Target="../tags/tag506.xml"/><Relationship Id="rId7" Type="http://schemas.openxmlformats.org/officeDocument/2006/relationships/tags" Target="../tags/tag510.xml"/><Relationship Id="rId12" Type="http://schemas.openxmlformats.org/officeDocument/2006/relationships/tags" Target="../tags/tag515.xml"/><Relationship Id="rId17" Type="http://schemas.openxmlformats.org/officeDocument/2006/relationships/image" Target="../media/image8.png"/><Relationship Id="rId2" Type="http://schemas.openxmlformats.org/officeDocument/2006/relationships/tags" Target="../tags/tag505.xml"/><Relationship Id="rId16" Type="http://schemas.openxmlformats.org/officeDocument/2006/relationships/slideLayout" Target="../slideLayouts/slideLayout2.xml"/><Relationship Id="rId1" Type="http://schemas.openxmlformats.org/officeDocument/2006/relationships/tags" Target="../tags/tag504.xml"/><Relationship Id="rId6" Type="http://schemas.openxmlformats.org/officeDocument/2006/relationships/tags" Target="../tags/tag509.xml"/><Relationship Id="rId11" Type="http://schemas.openxmlformats.org/officeDocument/2006/relationships/tags" Target="../tags/tag514.xml"/><Relationship Id="rId5" Type="http://schemas.openxmlformats.org/officeDocument/2006/relationships/tags" Target="../tags/tag508.xml"/><Relationship Id="rId15" Type="http://schemas.openxmlformats.org/officeDocument/2006/relationships/tags" Target="../tags/tag518.xml"/><Relationship Id="rId10" Type="http://schemas.openxmlformats.org/officeDocument/2006/relationships/tags" Target="../tags/tag513.xml"/><Relationship Id="rId4" Type="http://schemas.openxmlformats.org/officeDocument/2006/relationships/tags" Target="../tags/tag507.xml"/><Relationship Id="rId9" Type="http://schemas.openxmlformats.org/officeDocument/2006/relationships/tags" Target="../tags/tag512.xml"/><Relationship Id="rId14" Type="http://schemas.openxmlformats.org/officeDocument/2006/relationships/tags" Target="../tags/tag517.xml"/></Relationships>
</file>

<file path=ppt/slides/_rels/slide47.xml.rels><?xml version="1.0" encoding="UTF-8" standalone="yes"?>
<Relationships xmlns="http://schemas.openxmlformats.org/package/2006/relationships"><Relationship Id="rId8" Type="http://schemas.openxmlformats.org/officeDocument/2006/relationships/tags" Target="../tags/tag526.xml"/><Relationship Id="rId13" Type="http://schemas.openxmlformats.org/officeDocument/2006/relationships/tags" Target="../tags/tag531.xml"/><Relationship Id="rId18" Type="http://schemas.openxmlformats.org/officeDocument/2006/relationships/image" Target="../media/image7.png"/><Relationship Id="rId3" Type="http://schemas.openxmlformats.org/officeDocument/2006/relationships/tags" Target="../tags/tag521.xml"/><Relationship Id="rId7" Type="http://schemas.openxmlformats.org/officeDocument/2006/relationships/tags" Target="../tags/tag525.xml"/><Relationship Id="rId12" Type="http://schemas.openxmlformats.org/officeDocument/2006/relationships/tags" Target="../tags/tag530.xml"/><Relationship Id="rId17" Type="http://schemas.openxmlformats.org/officeDocument/2006/relationships/image" Target="../media/image8.png"/><Relationship Id="rId2" Type="http://schemas.openxmlformats.org/officeDocument/2006/relationships/tags" Target="../tags/tag520.xml"/><Relationship Id="rId16" Type="http://schemas.openxmlformats.org/officeDocument/2006/relationships/slideLayout" Target="../slideLayouts/slideLayout2.xml"/><Relationship Id="rId1" Type="http://schemas.openxmlformats.org/officeDocument/2006/relationships/tags" Target="../tags/tag519.xml"/><Relationship Id="rId6" Type="http://schemas.openxmlformats.org/officeDocument/2006/relationships/tags" Target="../tags/tag524.xml"/><Relationship Id="rId11" Type="http://schemas.openxmlformats.org/officeDocument/2006/relationships/tags" Target="../tags/tag529.xml"/><Relationship Id="rId5" Type="http://schemas.openxmlformats.org/officeDocument/2006/relationships/tags" Target="../tags/tag523.xml"/><Relationship Id="rId15" Type="http://schemas.openxmlformats.org/officeDocument/2006/relationships/tags" Target="../tags/tag533.xml"/><Relationship Id="rId10" Type="http://schemas.openxmlformats.org/officeDocument/2006/relationships/tags" Target="../tags/tag528.xml"/><Relationship Id="rId4" Type="http://schemas.openxmlformats.org/officeDocument/2006/relationships/tags" Target="../tags/tag522.xml"/><Relationship Id="rId9" Type="http://schemas.openxmlformats.org/officeDocument/2006/relationships/tags" Target="../tags/tag527.xml"/><Relationship Id="rId14" Type="http://schemas.openxmlformats.org/officeDocument/2006/relationships/tags" Target="../tags/tag532.xml"/></Relationships>
</file>

<file path=ppt/slides/_rels/slide48.xml.rels><?xml version="1.0" encoding="UTF-8" standalone="yes"?>
<Relationships xmlns="http://schemas.openxmlformats.org/package/2006/relationships"><Relationship Id="rId8" Type="http://schemas.openxmlformats.org/officeDocument/2006/relationships/tags" Target="../tags/tag541.xml"/><Relationship Id="rId13" Type="http://schemas.openxmlformats.org/officeDocument/2006/relationships/tags" Target="../tags/tag546.xml"/><Relationship Id="rId18" Type="http://schemas.openxmlformats.org/officeDocument/2006/relationships/image" Target="../media/image7.png"/><Relationship Id="rId3" Type="http://schemas.openxmlformats.org/officeDocument/2006/relationships/tags" Target="../tags/tag536.xml"/><Relationship Id="rId7" Type="http://schemas.openxmlformats.org/officeDocument/2006/relationships/tags" Target="../tags/tag540.xml"/><Relationship Id="rId12" Type="http://schemas.openxmlformats.org/officeDocument/2006/relationships/tags" Target="../tags/tag545.xml"/><Relationship Id="rId17" Type="http://schemas.openxmlformats.org/officeDocument/2006/relationships/image" Target="../media/image8.png"/><Relationship Id="rId2" Type="http://schemas.openxmlformats.org/officeDocument/2006/relationships/tags" Target="../tags/tag535.xml"/><Relationship Id="rId16" Type="http://schemas.openxmlformats.org/officeDocument/2006/relationships/slideLayout" Target="../slideLayouts/slideLayout2.xml"/><Relationship Id="rId1" Type="http://schemas.openxmlformats.org/officeDocument/2006/relationships/tags" Target="../tags/tag534.xml"/><Relationship Id="rId6" Type="http://schemas.openxmlformats.org/officeDocument/2006/relationships/tags" Target="../tags/tag539.xml"/><Relationship Id="rId11" Type="http://schemas.openxmlformats.org/officeDocument/2006/relationships/tags" Target="../tags/tag544.xml"/><Relationship Id="rId5" Type="http://schemas.openxmlformats.org/officeDocument/2006/relationships/tags" Target="../tags/tag538.xml"/><Relationship Id="rId15" Type="http://schemas.openxmlformats.org/officeDocument/2006/relationships/tags" Target="../tags/tag548.xml"/><Relationship Id="rId10" Type="http://schemas.openxmlformats.org/officeDocument/2006/relationships/tags" Target="../tags/tag543.xml"/><Relationship Id="rId4" Type="http://schemas.openxmlformats.org/officeDocument/2006/relationships/tags" Target="../tags/tag537.xml"/><Relationship Id="rId9" Type="http://schemas.openxmlformats.org/officeDocument/2006/relationships/tags" Target="../tags/tag542.xml"/><Relationship Id="rId14" Type="http://schemas.openxmlformats.org/officeDocument/2006/relationships/tags" Target="../tags/tag547.xml"/></Relationships>
</file>

<file path=ppt/slides/_rels/slide49.xml.rels><?xml version="1.0" encoding="UTF-8" standalone="yes"?>
<Relationships xmlns="http://schemas.openxmlformats.org/package/2006/relationships"><Relationship Id="rId3" Type="http://schemas.openxmlformats.org/officeDocument/2006/relationships/tags" Target="../tags/tag551.xml"/><Relationship Id="rId2" Type="http://schemas.openxmlformats.org/officeDocument/2006/relationships/tags" Target="../tags/tag550.xml"/><Relationship Id="rId1" Type="http://schemas.openxmlformats.org/officeDocument/2006/relationships/tags" Target="../tags/tag549.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554.xml"/><Relationship Id="rId2" Type="http://schemas.openxmlformats.org/officeDocument/2006/relationships/tags" Target="../tags/tag553.xml"/><Relationship Id="rId1" Type="http://schemas.openxmlformats.org/officeDocument/2006/relationships/tags" Target="../tags/tag552.xml"/><Relationship Id="rId4"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tags" Target="../tags/tag557.xml"/><Relationship Id="rId2" Type="http://schemas.openxmlformats.org/officeDocument/2006/relationships/tags" Target="../tags/tag556.xml"/><Relationship Id="rId1" Type="http://schemas.openxmlformats.org/officeDocument/2006/relationships/tags" Target="../tags/tag555.xml"/><Relationship Id="rId4"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tags" Target="../tags/tag560.xml"/><Relationship Id="rId2" Type="http://schemas.openxmlformats.org/officeDocument/2006/relationships/tags" Target="../tags/tag559.xml"/><Relationship Id="rId1" Type="http://schemas.openxmlformats.org/officeDocument/2006/relationships/tags" Target="../tags/tag558.xml"/><Relationship Id="rId5" Type="http://schemas.openxmlformats.org/officeDocument/2006/relationships/image" Target="../media/image9.jpeg"/><Relationship Id="rId4"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tags" Target="../tags/tag563.xml"/><Relationship Id="rId2" Type="http://schemas.openxmlformats.org/officeDocument/2006/relationships/tags" Target="../tags/tag562.xml"/><Relationship Id="rId1" Type="http://schemas.openxmlformats.org/officeDocument/2006/relationships/tags" Target="../tags/tag561.xml"/><Relationship Id="rId4"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tags" Target="../tags/tag570.xml"/><Relationship Id="rId13" Type="http://schemas.openxmlformats.org/officeDocument/2006/relationships/tags" Target="../tags/tag575.xml"/><Relationship Id="rId18" Type="http://schemas.openxmlformats.org/officeDocument/2006/relationships/oleObject" Target="../embeddings/oleObject18.bin"/><Relationship Id="rId3" Type="http://schemas.openxmlformats.org/officeDocument/2006/relationships/tags" Target="../tags/tag565.xml"/><Relationship Id="rId7" Type="http://schemas.openxmlformats.org/officeDocument/2006/relationships/tags" Target="../tags/tag569.xml"/><Relationship Id="rId12" Type="http://schemas.openxmlformats.org/officeDocument/2006/relationships/tags" Target="../tags/tag574.xml"/><Relationship Id="rId17" Type="http://schemas.openxmlformats.org/officeDocument/2006/relationships/image" Target="../media/image4.wmf"/><Relationship Id="rId2" Type="http://schemas.openxmlformats.org/officeDocument/2006/relationships/tags" Target="../tags/tag564.xml"/><Relationship Id="rId16" Type="http://schemas.openxmlformats.org/officeDocument/2006/relationships/oleObject" Target="../embeddings/oleObject17.bin"/><Relationship Id="rId1" Type="http://schemas.openxmlformats.org/officeDocument/2006/relationships/vmlDrawing" Target="../drawings/vmlDrawing5.vml"/><Relationship Id="rId6" Type="http://schemas.openxmlformats.org/officeDocument/2006/relationships/tags" Target="../tags/tag568.xml"/><Relationship Id="rId11" Type="http://schemas.openxmlformats.org/officeDocument/2006/relationships/tags" Target="../tags/tag573.xml"/><Relationship Id="rId5" Type="http://schemas.openxmlformats.org/officeDocument/2006/relationships/tags" Target="../tags/tag567.xml"/><Relationship Id="rId15" Type="http://schemas.openxmlformats.org/officeDocument/2006/relationships/image" Target="../media/image5.jpeg"/><Relationship Id="rId10" Type="http://schemas.openxmlformats.org/officeDocument/2006/relationships/tags" Target="../tags/tag572.xml"/><Relationship Id="rId4" Type="http://schemas.openxmlformats.org/officeDocument/2006/relationships/tags" Target="../tags/tag566.xml"/><Relationship Id="rId9" Type="http://schemas.openxmlformats.org/officeDocument/2006/relationships/tags" Target="../tags/tag571.xml"/><Relationship Id="rId14"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tags" Target="../tags/tag582.xml"/><Relationship Id="rId13" Type="http://schemas.openxmlformats.org/officeDocument/2006/relationships/tags" Target="../tags/tag587.xml"/><Relationship Id="rId18" Type="http://schemas.openxmlformats.org/officeDocument/2006/relationships/slideLayout" Target="../slideLayouts/slideLayout2.xml"/><Relationship Id="rId3" Type="http://schemas.openxmlformats.org/officeDocument/2006/relationships/tags" Target="../tags/tag577.xml"/><Relationship Id="rId21" Type="http://schemas.openxmlformats.org/officeDocument/2006/relationships/image" Target="../media/image4.wmf"/><Relationship Id="rId7" Type="http://schemas.openxmlformats.org/officeDocument/2006/relationships/tags" Target="../tags/tag581.xml"/><Relationship Id="rId12" Type="http://schemas.openxmlformats.org/officeDocument/2006/relationships/tags" Target="../tags/tag586.xml"/><Relationship Id="rId17" Type="http://schemas.openxmlformats.org/officeDocument/2006/relationships/tags" Target="../tags/tag591.xml"/><Relationship Id="rId2" Type="http://schemas.openxmlformats.org/officeDocument/2006/relationships/tags" Target="../tags/tag576.xml"/><Relationship Id="rId16" Type="http://schemas.openxmlformats.org/officeDocument/2006/relationships/tags" Target="../tags/tag590.xml"/><Relationship Id="rId20" Type="http://schemas.openxmlformats.org/officeDocument/2006/relationships/oleObject" Target="../embeddings/oleObject19.bin"/><Relationship Id="rId1" Type="http://schemas.openxmlformats.org/officeDocument/2006/relationships/vmlDrawing" Target="../drawings/vmlDrawing6.vml"/><Relationship Id="rId6" Type="http://schemas.openxmlformats.org/officeDocument/2006/relationships/tags" Target="../tags/tag580.xml"/><Relationship Id="rId11" Type="http://schemas.openxmlformats.org/officeDocument/2006/relationships/tags" Target="../tags/tag585.xml"/><Relationship Id="rId5" Type="http://schemas.openxmlformats.org/officeDocument/2006/relationships/tags" Target="../tags/tag579.xml"/><Relationship Id="rId15" Type="http://schemas.openxmlformats.org/officeDocument/2006/relationships/tags" Target="../tags/tag589.xml"/><Relationship Id="rId23" Type="http://schemas.openxmlformats.org/officeDocument/2006/relationships/oleObject" Target="../embeddings/oleObject21.bin"/><Relationship Id="rId10" Type="http://schemas.openxmlformats.org/officeDocument/2006/relationships/tags" Target="../tags/tag584.xml"/><Relationship Id="rId19" Type="http://schemas.openxmlformats.org/officeDocument/2006/relationships/image" Target="../media/image5.jpeg"/><Relationship Id="rId4" Type="http://schemas.openxmlformats.org/officeDocument/2006/relationships/tags" Target="../tags/tag578.xml"/><Relationship Id="rId9" Type="http://schemas.openxmlformats.org/officeDocument/2006/relationships/tags" Target="../tags/tag583.xml"/><Relationship Id="rId14" Type="http://schemas.openxmlformats.org/officeDocument/2006/relationships/tags" Target="../tags/tag588.xml"/><Relationship Id="rId22" Type="http://schemas.openxmlformats.org/officeDocument/2006/relationships/oleObject" Target="../embeddings/oleObject20.bin"/></Relationships>
</file>

<file path=ppt/slides/_rels/slide57.xml.rels><?xml version="1.0" encoding="UTF-8" standalone="yes"?>
<Relationships xmlns="http://schemas.openxmlformats.org/package/2006/relationships"><Relationship Id="rId8" Type="http://schemas.openxmlformats.org/officeDocument/2006/relationships/tags" Target="../tags/tag598.xml"/><Relationship Id="rId13" Type="http://schemas.openxmlformats.org/officeDocument/2006/relationships/tags" Target="../tags/tag603.xml"/><Relationship Id="rId18" Type="http://schemas.openxmlformats.org/officeDocument/2006/relationships/slideLayout" Target="../slideLayouts/slideLayout2.xml"/><Relationship Id="rId3" Type="http://schemas.openxmlformats.org/officeDocument/2006/relationships/tags" Target="../tags/tag593.xml"/><Relationship Id="rId21" Type="http://schemas.openxmlformats.org/officeDocument/2006/relationships/image" Target="../media/image4.wmf"/><Relationship Id="rId7" Type="http://schemas.openxmlformats.org/officeDocument/2006/relationships/tags" Target="../tags/tag597.xml"/><Relationship Id="rId12" Type="http://schemas.openxmlformats.org/officeDocument/2006/relationships/tags" Target="../tags/tag602.xml"/><Relationship Id="rId17" Type="http://schemas.openxmlformats.org/officeDocument/2006/relationships/tags" Target="../tags/tag607.xml"/><Relationship Id="rId2" Type="http://schemas.openxmlformats.org/officeDocument/2006/relationships/tags" Target="../tags/tag592.xml"/><Relationship Id="rId16" Type="http://schemas.openxmlformats.org/officeDocument/2006/relationships/tags" Target="../tags/tag606.xml"/><Relationship Id="rId20" Type="http://schemas.openxmlformats.org/officeDocument/2006/relationships/oleObject" Target="../embeddings/oleObject19.bin"/><Relationship Id="rId1" Type="http://schemas.openxmlformats.org/officeDocument/2006/relationships/vmlDrawing" Target="../drawings/vmlDrawing7.vml"/><Relationship Id="rId6" Type="http://schemas.openxmlformats.org/officeDocument/2006/relationships/tags" Target="../tags/tag596.xml"/><Relationship Id="rId11" Type="http://schemas.openxmlformats.org/officeDocument/2006/relationships/tags" Target="../tags/tag601.xml"/><Relationship Id="rId5" Type="http://schemas.openxmlformats.org/officeDocument/2006/relationships/tags" Target="../tags/tag595.xml"/><Relationship Id="rId15" Type="http://schemas.openxmlformats.org/officeDocument/2006/relationships/tags" Target="../tags/tag605.xml"/><Relationship Id="rId23" Type="http://schemas.openxmlformats.org/officeDocument/2006/relationships/oleObject" Target="../embeddings/oleObject21.bin"/><Relationship Id="rId10" Type="http://schemas.openxmlformats.org/officeDocument/2006/relationships/tags" Target="../tags/tag600.xml"/><Relationship Id="rId19" Type="http://schemas.openxmlformats.org/officeDocument/2006/relationships/image" Target="../media/image5.jpeg"/><Relationship Id="rId4" Type="http://schemas.openxmlformats.org/officeDocument/2006/relationships/tags" Target="../tags/tag594.xml"/><Relationship Id="rId9" Type="http://schemas.openxmlformats.org/officeDocument/2006/relationships/tags" Target="../tags/tag599.xml"/><Relationship Id="rId14" Type="http://schemas.openxmlformats.org/officeDocument/2006/relationships/tags" Target="../tags/tag604.xml"/><Relationship Id="rId22" Type="http://schemas.openxmlformats.org/officeDocument/2006/relationships/oleObject" Target="../embeddings/oleObject20.bin"/></Relationships>
</file>

<file path=ppt/slides/_rels/slide58.xml.rels><?xml version="1.0" encoding="UTF-8" standalone="yes"?>
<Relationships xmlns="http://schemas.openxmlformats.org/package/2006/relationships"><Relationship Id="rId3" Type="http://schemas.openxmlformats.org/officeDocument/2006/relationships/tags" Target="../tags/tag610.xml"/><Relationship Id="rId2" Type="http://schemas.openxmlformats.org/officeDocument/2006/relationships/tags" Target="../tags/tag609.xml"/><Relationship Id="rId1" Type="http://schemas.openxmlformats.org/officeDocument/2006/relationships/tags" Target="../tags/tag608.xml"/><Relationship Id="rId4"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tags" Target="../tags/tag613.xml"/><Relationship Id="rId2" Type="http://schemas.openxmlformats.org/officeDocument/2006/relationships/tags" Target="../tags/tag612.xml"/><Relationship Id="rId1" Type="http://schemas.openxmlformats.org/officeDocument/2006/relationships/tags" Target="../tags/tag611.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tags" Target="../tags/tag616.xml"/><Relationship Id="rId2" Type="http://schemas.openxmlformats.org/officeDocument/2006/relationships/tags" Target="../tags/tag615.xml"/><Relationship Id="rId1" Type="http://schemas.openxmlformats.org/officeDocument/2006/relationships/tags" Target="../tags/tag614.xml"/><Relationship Id="rId4"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tags" Target="../tags/tag619.xml"/><Relationship Id="rId2" Type="http://schemas.openxmlformats.org/officeDocument/2006/relationships/tags" Target="../tags/tag618.xml"/><Relationship Id="rId1" Type="http://schemas.openxmlformats.org/officeDocument/2006/relationships/tags" Target="../tags/tag617.xml"/><Relationship Id="rId4"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3" Type="http://schemas.openxmlformats.org/officeDocument/2006/relationships/tags" Target="../tags/tag631.xml"/><Relationship Id="rId18" Type="http://schemas.openxmlformats.org/officeDocument/2006/relationships/tags" Target="../tags/tag636.xml"/><Relationship Id="rId26" Type="http://schemas.openxmlformats.org/officeDocument/2006/relationships/tags" Target="../tags/tag644.xml"/><Relationship Id="rId39" Type="http://schemas.openxmlformats.org/officeDocument/2006/relationships/tags" Target="../tags/tag657.xml"/><Relationship Id="rId21" Type="http://schemas.openxmlformats.org/officeDocument/2006/relationships/tags" Target="../tags/tag639.xml"/><Relationship Id="rId34" Type="http://schemas.openxmlformats.org/officeDocument/2006/relationships/tags" Target="../tags/tag652.xml"/><Relationship Id="rId42" Type="http://schemas.openxmlformats.org/officeDocument/2006/relationships/tags" Target="../tags/tag660.xml"/><Relationship Id="rId47" Type="http://schemas.openxmlformats.org/officeDocument/2006/relationships/tags" Target="../tags/tag665.xml"/><Relationship Id="rId50" Type="http://schemas.openxmlformats.org/officeDocument/2006/relationships/tags" Target="../tags/tag668.xml"/><Relationship Id="rId55" Type="http://schemas.openxmlformats.org/officeDocument/2006/relationships/image" Target="../media/image4.wmf"/><Relationship Id="rId7" Type="http://schemas.openxmlformats.org/officeDocument/2006/relationships/tags" Target="../tags/tag625.xml"/><Relationship Id="rId2" Type="http://schemas.openxmlformats.org/officeDocument/2006/relationships/tags" Target="../tags/tag620.xml"/><Relationship Id="rId16" Type="http://schemas.openxmlformats.org/officeDocument/2006/relationships/tags" Target="../tags/tag634.xml"/><Relationship Id="rId20" Type="http://schemas.openxmlformats.org/officeDocument/2006/relationships/tags" Target="../tags/tag638.xml"/><Relationship Id="rId29" Type="http://schemas.openxmlformats.org/officeDocument/2006/relationships/tags" Target="../tags/tag647.xml"/><Relationship Id="rId41" Type="http://schemas.openxmlformats.org/officeDocument/2006/relationships/tags" Target="../tags/tag659.xml"/><Relationship Id="rId54" Type="http://schemas.openxmlformats.org/officeDocument/2006/relationships/oleObject" Target="../embeddings/oleObject22.bin"/><Relationship Id="rId62" Type="http://schemas.openxmlformats.org/officeDocument/2006/relationships/oleObject" Target="../embeddings/oleObject29.bin"/><Relationship Id="rId1" Type="http://schemas.openxmlformats.org/officeDocument/2006/relationships/vmlDrawing" Target="../drawings/vmlDrawing8.vml"/><Relationship Id="rId6" Type="http://schemas.openxmlformats.org/officeDocument/2006/relationships/tags" Target="../tags/tag624.xml"/><Relationship Id="rId11" Type="http://schemas.openxmlformats.org/officeDocument/2006/relationships/tags" Target="../tags/tag629.xml"/><Relationship Id="rId24" Type="http://schemas.openxmlformats.org/officeDocument/2006/relationships/tags" Target="../tags/tag642.xml"/><Relationship Id="rId32" Type="http://schemas.openxmlformats.org/officeDocument/2006/relationships/tags" Target="../tags/tag650.xml"/><Relationship Id="rId37" Type="http://schemas.openxmlformats.org/officeDocument/2006/relationships/tags" Target="../tags/tag655.xml"/><Relationship Id="rId40" Type="http://schemas.openxmlformats.org/officeDocument/2006/relationships/tags" Target="../tags/tag658.xml"/><Relationship Id="rId45" Type="http://schemas.openxmlformats.org/officeDocument/2006/relationships/tags" Target="../tags/tag663.xml"/><Relationship Id="rId53" Type="http://schemas.openxmlformats.org/officeDocument/2006/relationships/image" Target="../media/image5.jpeg"/><Relationship Id="rId58" Type="http://schemas.openxmlformats.org/officeDocument/2006/relationships/oleObject" Target="../embeddings/oleObject25.bin"/><Relationship Id="rId5" Type="http://schemas.openxmlformats.org/officeDocument/2006/relationships/tags" Target="../tags/tag623.xml"/><Relationship Id="rId15" Type="http://schemas.openxmlformats.org/officeDocument/2006/relationships/tags" Target="../tags/tag633.xml"/><Relationship Id="rId23" Type="http://schemas.openxmlformats.org/officeDocument/2006/relationships/tags" Target="../tags/tag641.xml"/><Relationship Id="rId28" Type="http://schemas.openxmlformats.org/officeDocument/2006/relationships/tags" Target="../tags/tag646.xml"/><Relationship Id="rId36" Type="http://schemas.openxmlformats.org/officeDocument/2006/relationships/tags" Target="../tags/tag654.xml"/><Relationship Id="rId49" Type="http://schemas.openxmlformats.org/officeDocument/2006/relationships/tags" Target="../tags/tag667.xml"/><Relationship Id="rId57" Type="http://schemas.openxmlformats.org/officeDocument/2006/relationships/oleObject" Target="../embeddings/oleObject24.bin"/><Relationship Id="rId61" Type="http://schemas.openxmlformats.org/officeDocument/2006/relationships/oleObject" Target="../embeddings/oleObject28.bin"/><Relationship Id="rId10" Type="http://schemas.openxmlformats.org/officeDocument/2006/relationships/tags" Target="../tags/tag628.xml"/><Relationship Id="rId19" Type="http://schemas.openxmlformats.org/officeDocument/2006/relationships/tags" Target="../tags/tag637.xml"/><Relationship Id="rId31" Type="http://schemas.openxmlformats.org/officeDocument/2006/relationships/tags" Target="../tags/tag649.xml"/><Relationship Id="rId44" Type="http://schemas.openxmlformats.org/officeDocument/2006/relationships/tags" Target="../tags/tag662.xml"/><Relationship Id="rId52" Type="http://schemas.openxmlformats.org/officeDocument/2006/relationships/slideLayout" Target="../slideLayouts/slideLayout6.xml"/><Relationship Id="rId60" Type="http://schemas.openxmlformats.org/officeDocument/2006/relationships/oleObject" Target="../embeddings/oleObject27.bin"/><Relationship Id="rId4" Type="http://schemas.openxmlformats.org/officeDocument/2006/relationships/tags" Target="../tags/tag622.xml"/><Relationship Id="rId9" Type="http://schemas.openxmlformats.org/officeDocument/2006/relationships/tags" Target="../tags/tag627.xml"/><Relationship Id="rId14" Type="http://schemas.openxmlformats.org/officeDocument/2006/relationships/tags" Target="../tags/tag632.xml"/><Relationship Id="rId22" Type="http://schemas.openxmlformats.org/officeDocument/2006/relationships/tags" Target="../tags/tag640.xml"/><Relationship Id="rId27" Type="http://schemas.openxmlformats.org/officeDocument/2006/relationships/tags" Target="../tags/tag645.xml"/><Relationship Id="rId30" Type="http://schemas.openxmlformats.org/officeDocument/2006/relationships/tags" Target="../tags/tag648.xml"/><Relationship Id="rId35" Type="http://schemas.openxmlformats.org/officeDocument/2006/relationships/tags" Target="../tags/tag653.xml"/><Relationship Id="rId43" Type="http://schemas.openxmlformats.org/officeDocument/2006/relationships/tags" Target="../tags/tag661.xml"/><Relationship Id="rId48" Type="http://schemas.openxmlformats.org/officeDocument/2006/relationships/tags" Target="../tags/tag666.xml"/><Relationship Id="rId56" Type="http://schemas.openxmlformats.org/officeDocument/2006/relationships/oleObject" Target="../embeddings/oleObject23.bin"/><Relationship Id="rId8" Type="http://schemas.openxmlformats.org/officeDocument/2006/relationships/tags" Target="../tags/tag626.xml"/><Relationship Id="rId51" Type="http://schemas.openxmlformats.org/officeDocument/2006/relationships/tags" Target="../tags/tag669.xml"/><Relationship Id="rId3" Type="http://schemas.openxmlformats.org/officeDocument/2006/relationships/tags" Target="../tags/tag621.xml"/><Relationship Id="rId12" Type="http://schemas.openxmlformats.org/officeDocument/2006/relationships/tags" Target="../tags/tag630.xml"/><Relationship Id="rId17" Type="http://schemas.openxmlformats.org/officeDocument/2006/relationships/tags" Target="../tags/tag635.xml"/><Relationship Id="rId25" Type="http://schemas.openxmlformats.org/officeDocument/2006/relationships/tags" Target="../tags/tag643.xml"/><Relationship Id="rId33" Type="http://schemas.openxmlformats.org/officeDocument/2006/relationships/tags" Target="../tags/tag651.xml"/><Relationship Id="rId38" Type="http://schemas.openxmlformats.org/officeDocument/2006/relationships/tags" Target="../tags/tag656.xml"/><Relationship Id="rId46" Type="http://schemas.openxmlformats.org/officeDocument/2006/relationships/tags" Target="../tags/tag664.xml"/><Relationship Id="rId59" Type="http://schemas.openxmlformats.org/officeDocument/2006/relationships/oleObject" Target="../embeddings/oleObject26.bin"/></Relationships>
</file>

<file path=ppt/slides/_rels/slide63.xml.rels><?xml version="1.0" encoding="UTF-8" standalone="yes"?>
<Relationships xmlns="http://schemas.openxmlformats.org/package/2006/relationships"><Relationship Id="rId13" Type="http://schemas.openxmlformats.org/officeDocument/2006/relationships/tags" Target="../tags/tag681.xml"/><Relationship Id="rId18" Type="http://schemas.openxmlformats.org/officeDocument/2006/relationships/tags" Target="../tags/tag686.xml"/><Relationship Id="rId26" Type="http://schemas.openxmlformats.org/officeDocument/2006/relationships/tags" Target="../tags/tag694.xml"/><Relationship Id="rId39" Type="http://schemas.openxmlformats.org/officeDocument/2006/relationships/tags" Target="../tags/tag707.xml"/><Relationship Id="rId21" Type="http://schemas.openxmlformats.org/officeDocument/2006/relationships/tags" Target="../tags/tag689.xml"/><Relationship Id="rId34" Type="http://schemas.openxmlformats.org/officeDocument/2006/relationships/tags" Target="../tags/tag702.xml"/><Relationship Id="rId42" Type="http://schemas.openxmlformats.org/officeDocument/2006/relationships/tags" Target="../tags/tag710.xml"/><Relationship Id="rId47" Type="http://schemas.openxmlformats.org/officeDocument/2006/relationships/tags" Target="../tags/tag715.xml"/><Relationship Id="rId50" Type="http://schemas.openxmlformats.org/officeDocument/2006/relationships/tags" Target="../tags/tag718.xml"/><Relationship Id="rId55" Type="http://schemas.openxmlformats.org/officeDocument/2006/relationships/image" Target="../media/image4.wmf"/><Relationship Id="rId7" Type="http://schemas.openxmlformats.org/officeDocument/2006/relationships/tags" Target="../tags/tag675.xml"/><Relationship Id="rId2" Type="http://schemas.openxmlformats.org/officeDocument/2006/relationships/tags" Target="../tags/tag670.xml"/><Relationship Id="rId16" Type="http://schemas.openxmlformats.org/officeDocument/2006/relationships/tags" Target="../tags/tag684.xml"/><Relationship Id="rId20" Type="http://schemas.openxmlformats.org/officeDocument/2006/relationships/tags" Target="../tags/tag688.xml"/><Relationship Id="rId29" Type="http://schemas.openxmlformats.org/officeDocument/2006/relationships/tags" Target="../tags/tag697.xml"/><Relationship Id="rId41" Type="http://schemas.openxmlformats.org/officeDocument/2006/relationships/tags" Target="../tags/tag709.xml"/><Relationship Id="rId54" Type="http://schemas.openxmlformats.org/officeDocument/2006/relationships/oleObject" Target="../embeddings/oleObject30.bin"/><Relationship Id="rId62" Type="http://schemas.openxmlformats.org/officeDocument/2006/relationships/oleObject" Target="../embeddings/oleObject37.bin"/><Relationship Id="rId1" Type="http://schemas.openxmlformats.org/officeDocument/2006/relationships/vmlDrawing" Target="../drawings/vmlDrawing9.vml"/><Relationship Id="rId6" Type="http://schemas.openxmlformats.org/officeDocument/2006/relationships/tags" Target="../tags/tag674.xml"/><Relationship Id="rId11" Type="http://schemas.openxmlformats.org/officeDocument/2006/relationships/tags" Target="../tags/tag679.xml"/><Relationship Id="rId24" Type="http://schemas.openxmlformats.org/officeDocument/2006/relationships/tags" Target="../tags/tag692.xml"/><Relationship Id="rId32" Type="http://schemas.openxmlformats.org/officeDocument/2006/relationships/tags" Target="../tags/tag700.xml"/><Relationship Id="rId37" Type="http://schemas.openxmlformats.org/officeDocument/2006/relationships/tags" Target="../tags/tag705.xml"/><Relationship Id="rId40" Type="http://schemas.openxmlformats.org/officeDocument/2006/relationships/tags" Target="../tags/tag708.xml"/><Relationship Id="rId45" Type="http://schemas.openxmlformats.org/officeDocument/2006/relationships/tags" Target="../tags/tag713.xml"/><Relationship Id="rId53" Type="http://schemas.openxmlformats.org/officeDocument/2006/relationships/image" Target="../media/image5.jpeg"/><Relationship Id="rId58" Type="http://schemas.openxmlformats.org/officeDocument/2006/relationships/oleObject" Target="../embeddings/oleObject33.bin"/><Relationship Id="rId5" Type="http://schemas.openxmlformats.org/officeDocument/2006/relationships/tags" Target="../tags/tag673.xml"/><Relationship Id="rId15" Type="http://schemas.openxmlformats.org/officeDocument/2006/relationships/tags" Target="../tags/tag683.xml"/><Relationship Id="rId23" Type="http://schemas.openxmlformats.org/officeDocument/2006/relationships/tags" Target="../tags/tag691.xml"/><Relationship Id="rId28" Type="http://schemas.openxmlformats.org/officeDocument/2006/relationships/tags" Target="../tags/tag696.xml"/><Relationship Id="rId36" Type="http://schemas.openxmlformats.org/officeDocument/2006/relationships/tags" Target="../tags/tag704.xml"/><Relationship Id="rId49" Type="http://schemas.openxmlformats.org/officeDocument/2006/relationships/tags" Target="../tags/tag717.xml"/><Relationship Id="rId57" Type="http://schemas.openxmlformats.org/officeDocument/2006/relationships/oleObject" Target="../embeddings/oleObject32.bin"/><Relationship Id="rId61" Type="http://schemas.openxmlformats.org/officeDocument/2006/relationships/oleObject" Target="../embeddings/oleObject36.bin"/><Relationship Id="rId10" Type="http://schemas.openxmlformats.org/officeDocument/2006/relationships/tags" Target="../tags/tag678.xml"/><Relationship Id="rId19" Type="http://schemas.openxmlformats.org/officeDocument/2006/relationships/tags" Target="../tags/tag687.xml"/><Relationship Id="rId31" Type="http://schemas.openxmlformats.org/officeDocument/2006/relationships/tags" Target="../tags/tag699.xml"/><Relationship Id="rId44" Type="http://schemas.openxmlformats.org/officeDocument/2006/relationships/tags" Target="../tags/tag712.xml"/><Relationship Id="rId52" Type="http://schemas.openxmlformats.org/officeDocument/2006/relationships/slideLayout" Target="../slideLayouts/slideLayout6.xml"/><Relationship Id="rId60" Type="http://schemas.openxmlformats.org/officeDocument/2006/relationships/oleObject" Target="../embeddings/oleObject35.bin"/><Relationship Id="rId4" Type="http://schemas.openxmlformats.org/officeDocument/2006/relationships/tags" Target="../tags/tag672.xml"/><Relationship Id="rId9" Type="http://schemas.openxmlformats.org/officeDocument/2006/relationships/tags" Target="../tags/tag677.xml"/><Relationship Id="rId14" Type="http://schemas.openxmlformats.org/officeDocument/2006/relationships/tags" Target="../tags/tag682.xml"/><Relationship Id="rId22" Type="http://schemas.openxmlformats.org/officeDocument/2006/relationships/tags" Target="../tags/tag690.xml"/><Relationship Id="rId27" Type="http://schemas.openxmlformats.org/officeDocument/2006/relationships/tags" Target="../tags/tag695.xml"/><Relationship Id="rId30" Type="http://schemas.openxmlformats.org/officeDocument/2006/relationships/tags" Target="../tags/tag698.xml"/><Relationship Id="rId35" Type="http://schemas.openxmlformats.org/officeDocument/2006/relationships/tags" Target="../tags/tag703.xml"/><Relationship Id="rId43" Type="http://schemas.openxmlformats.org/officeDocument/2006/relationships/tags" Target="../tags/tag711.xml"/><Relationship Id="rId48" Type="http://schemas.openxmlformats.org/officeDocument/2006/relationships/tags" Target="../tags/tag716.xml"/><Relationship Id="rId56" Type="http://schemas.openxmlformats.org/officeDocument/2006/relationships/oleObject" Target="../embeddings/oleObject31.bin"/><Relationship Id="rId8" Type="http://schemas.openxmlformats.org/officeDocument/2006/relationships/tags" Target="../tags/tag676.xml"/><Relationship Id="rId51" Type="http://schemas.openxmlformats.org/officeDocument/2006/relationships/tags" Target="../tags/tag719.xml"/><Relationship Id="rId3" Type="http://schemas.openxmlformats.org/officeDocument/2006/relationships/tags" Target="../tags/tag671.xml"/><Relationship Id="rId12" Type="http://schemas.openxmlformats.org/officeDocument/2006/relationships/tags" Target="../tags/tag680.xml"/><Relationship Id="rId17" Type="http://schemas.openxmlformats.org/officeDocument/2006/relationships/tags" Target="../tags/tag685.xml"/><Relationship Id="rId25" Type="http://schemas.openxmlformats.org/officeDocument/2006/relationships/tags" Target="../tags/tag693.xml"/><Relationship Id="rId33" Type="http://schemas.openxmlformats.org/officeDocument/2006/relationships/tags" Target="../tags/tag701.xml"/><Relationship Id="rId38" Type="http://schemas.openxmlformats.org/officeDocument/2006/relationships/tags" Target="../tags/tag706.xml"/><Relationship Id="rId46" Type="http://schemas.openxmlformats.org/officeDocument/2006/relationships/tags" Target="../tags/tag714.xml"/><Relationship Id="rId59" Type="http://schemas.openxmlformats.org/officeDocument/2006/relationships/oleObject" Target="../embeddings/oleObject34.bin"/></Relationships>
</file>

<file path=ppt/slides/_rels/slide64.xml.rels><?xml version="1.0" encoding="UTF-8" standalone="yes"?>
<Relationships xmlns="http://schemas.openxmlformats.org/package/2006/relationships"><Relationship Id="rId3" Type="http://schemas.openxmlformats.org/officeDocument/2006/relationships/tags" Target="../tags/tag722.xml"/><Relationship Id="rId2" Type="http://schemas.openxmlformats.org/officeDocument/2006/relationships/tags" Target="../tags/tag721.xml"/><Relationship Id="rId1" Type="http://schemas.openxmlformats.org/officeDocument/2006/relationships/tags" Target="../tags/tag720.xml"/><Relationship Id="rId4"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tags" Target="../tags/tag725.xml"/><Relationship Id="rId2" Type="http://schemas.openxmlformats.org/officeDocument/2006/relationships/tags" Target="../tags/tag724.xml"/><Relationship Id="rId1" Type="http://schemas.openxmlformats.org/officeDocument/2006/relationships/tags" Target="../tags/tag723.xml"/><Relationship Id="rId4"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tags" Target="../tags/tag728.xml"/><Relationship Id="rId2" Type="http://schemas.openxmlformats.org/officeDocument/2006/relationships/tags" Target="../tags/tag727.xml"/><Relationship Id="rId1" Type="http://schemas.openxmlformats.org/officeDocument/2006/relationships/tags" Target="../tags/tag726.xml"/><Relationship Id="rId4"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tags" Target="../tags/tag731.xml"/><Relationship Id="rId2" Type="http://schemas.openxmlformats.org/officeDocument/2006/relationships/tags" Target="../tags/tag730.xml"/><Relationship Id="rId1" Type="http://schemas.openxmlformats.org/officeDocument/2006/relationships/tags" Target="../tags/tag729.xml"/><Relationship Id="rId4"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tags" Target="../tags/tag734.xml"/><Relationship Id="rId2" Type="http://schemas.openxmlformats.org/officeDocument/2006/relationships/tags" Target="../tags/tag733.xml"/><Relationship Id="rId1" Type="http://schemas.openxmlformats.org/officeDocument/2006/relationships/tags" Target="../tags/tag732.xml"/><Relationship Id="rId4"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737.xml"/><Relationship Id="rId7" Type="http://schemas.openxmlformats.org/officeDocument/2006/relationships/tags" Target="../tags/tag741.xml"/><Relationship Id="rId2" Type="http://schemas.openxmlformats.org/officeDocument/2006/relationships/tags" Target="../tags/tag736.xml"/><Relationship Id="rId1" Type="http://schemas.openxmlformats.org/officeDocument/2006/relationships/tags" Target="../tags/tag735.xml"/><Relationship Id="rId6" Type="http://schemas.openxmlformats.org/officeDocument/2006/relationships/tags" Target="../tags/tag740.xml"/><Relationship Id="rId5" Type="http://schemas.openxmlformats.org/officeDocument/2006/relationships/tags" Target="../tags/tag739.xml"/><Relationship Id="rId10" Type="http://schemas.openxmlformats.org/officeDocument/2006/relationships/image" Target="../media/image11.jpeg"/><Relationship Id="rId4" Type="http://schemas.openxmlformats.org/officeDocument/2006/relationships/tags" Target="../tags/tag738.xml"/><Relationship Id="rId9" Type="http://schemas.openxmlformats.org/officeDocument/2006/relationships/image" Target="../media/image1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tags" Target="../tags/tag744.xml"/><Relationship Id="rId2" Type="http://schemas.openxmlformats.org/officeDocument/2006/relationships/tags" Target="../tags/tag743.xml"/><Relationship Id="rId1" Type="http://schemas.openxmlformats.org/officeDocument/2006/relationships/tags" Target="../tags/tag742.xml"/><Relationship Id="rId4"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tags" Target="../tags/tag747.xml"/><Relationship Id="rId2" Type="http://schemas.openxmlformats.org/officeDocument/2006/relationships/tags" Target="../tags/tag746.xml"/><Relationship Id="rId1" Type="http://schemas.openxmlformats.org/officeDocument/2006/relationships/tags" Target="../tags/tag745.xml"/><Relationship Id="rId4"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tags" Target="../tags/tag750.xml"/><Relationship Id="rId2" Type="http://schemas.openxmlformats.org/officeDocument/2006/relationships/tags" Target="../tags/tag749.xml"/><Relationship Id="rId1" Type="http://schemas.openxmlformats.org/officeDocument/2006/relationships/tags" Target="../tags/tag748.xml"/><Relationship Id="rId4"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tags" Target="../tags/tag753.xml"/><Relationship Id="rId2" Type="http://schemas.openxmlformats.org/officeDocument/2006/relationships/tags" Target="../tags/tag752.xml"/><Relationship Id="rId1" Type="http://schemas.openxmlformats.org/officeDocument/2006/relationships/tags" Target="../tags/tag751.xml"/><Relationship Id="rId4"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tags" Target="../tags/tag756.xml"/><Relationship Id="rId2" Type="http://schemas.openxmlformats.org/officeDocument/2006/relationships/tags" Target="../tags/tag755.xml"/><Relationship Id="rId1" Type="http://schemas.openxmlformats.org/officeDocument/2006/relationships/tags" Target="../tags/tag754.xml"/><Relationship Id="rId4"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tags" Target="../tags/tag759.xml"/><Relationship Id="rId2" Type="http://schemas.openxmlformats.org/officeDocument/2006/relationships/tags" Target="../tags/tag758.xml"/><Relationship Id="rId1" Type="http://schemas.openxmlformats.org/officeDocument/2006/relationships/tags" Target="../tags/tag757.xml"/><Relationship Id="rId4"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tags" Target="../tags/tag762.xml"/><Relationship Id="rId2" Type="http://schemas.openxmlformats.org/officeDocument/2006/relationships/tags" Target="../tags/tag761.xml"/><Relationship Id="rId1" Type="http://schemas.openxmlformats.org/officeDocument/2006/relationships/tags" Target="../tags/tag760.xml"/><Relationship Id="rId4"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tags" Target="../tags/tag769.xml"/><Relationship Id="rId13" Type="http://schemas.openxmlformats.org/officeDocument/2006/relationships/tags" Target="../tags/tag774.xml"/><Relationship Id="rId18" Type="http://schemas.openxmlformats.org/officeDocument/2006/relationships/slideLayout" Target="../slideLayouts/slideLayout2.xml"/><Relationship Id="rId3" Type="http://schemas.openxmlformats.org/officeDocument/2006/relationships/tags" Target="../tags/tag764.xml"/><Relationship Id="rId21" Type="http://schemas.openxmlformats.org/officeDocument/2006/relationships/image" Target="../media/image4.wmf"/><Relationship Id="rId7" Type="http://schemas.openxmlformats.org/officeDocument/2006/relationships/tags" Target="../tags/tag768.xml"/><Relationship Id="rId12" Type="http://schemas.openxmlformats.org/officeDocument/2006/relationships/tags" Target="../tags/tag773.xml"/><Relationship Id="rId17" Type="http://schemas.openxmlformats.org/officeDocument/2006/relationships/tags" Target="../tags/tag778.xml"/><Relationship Id="rId2" Type="http://schemas.openxmlformats.org/officeDocument/2006/relationships/tags" Target="../tags/tag763.xml"/><Relationship Id="rId16" Type="http://schemas.openxmlformats.org/officeDocument/2006/relationships/tags" Target="../tags/tag777.xml"/><Relationship Id="rId20" Type="http://schemas.openxmlformats.org/officeDocument/2006/relationships/oleObject" Target="../embeddings/oleObject19.bin"/><Relationship Id="rId1" Type="http://schemas.openxmlformats.org/officeDocument/2006/relationships/vmlDrawing" Target="../drawings/vmlDrawing10.vml"/><Relationship Id="rId6" Type="http://schemas.openxmlformats.org/officeDocument/2006/relationships/tags" Target="../tags/tag767.xml"/><Relationship Id="rId11" Type="http://schemas.openxmlformats.org/officeDocument/2006/relationships/tags" Target="../tags/tag772.xml"/><Relationship Id="rId5" Type="http://schemas.openxmlformats.org/officeDocument/2006/relationships/tags" Target="../tags/tag766.xml"/><Relationship Id="rId15" Type="http://schemas.openxmlformats.org/officeDocument/2006/relationships/tags" Target="../tags/tag776.xml"/><Relationship Id="rId23" Type="http://schemas.openxmlformats.org/officeDocument/2006/relationships/oleObject" Target="../embeddings/oleObject21.bin"/><Relationship Id="rId10" Type="http://schemas.openxmlformats.org/officeDocument/2006/relationships/tags" Target="../tags/tag771.xml"/><Relationship Id="rId19" Type="http://schemas.openxmlformats.org/officeDocument/2006/relationships/image" Target="../media/image5.jpeg"/><Relationship Id="rId4" Type="http://schemas.openxmlformats.org/officeDocument/2006/relationships/tags" Target="../tags/tag765.xml"/><Relationship Id="rId9" Type="http://schemas.openxmlformats.org/officeDocument/2006/relationships/tags" Target="../tags/tag770.xml"/><Relationship Id="rId14" Type="http://schemas.openxmlformats.org/officeDocument/2006/relationships/tags" Target="../tags/tag775.xml"/><Relationship Id="rId22" Type="http://schemas.openxmlformats.org/officeDocument/2006/relationships/oleObject" Target="../embeddings/oleObject20.bin"/></Relationships>
</file>

<file path=ppt/slides/_rels/slide79.xml.rels><?xml version="1.0" encoding="UTF-8" standalone="yes"?>
<Relationships xmlns="http://schemas.openxmlformats.org/package/2006/relationships"><Relationship Id="rId3" Type="http://schemas.openxmlformats.org/officeDocument/2006/relationships/tags" Target="../tags/tag781.xml"/><Relationship Id="rId2" Type="http://schemas.openxmlformats.org/officeDocument/2006/relationships/tags" Target="../tags/tag780.xml"/><Relationship Id="rId1" Type="http://schemas.openxmlformats.org/officeDocument/2006/relationships/tags" Target="../tags/tag779.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tags" Target="../tags/tag784.xml"/><Relationship Id="rId2" Type="http://schemas.openxmlformats.org/officeDocument/2006/relationships/tags" Target="../tags/tag783.xml"/><Relationship Id="rId1" Type="http://schemas.openxmlformats.org/officeDocument/2006/relationships/tags" Target="../tags/tag782.xml"/><Relationship Id="rId4"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tags" Target="../tags/tag787.xml"/><Relationship Id="rId2" Type="http://schemas.openxmlformats.org/officeDocument/2006/relationships/tags" Target="../tags/tag786.xml"/><Relationship Id="rId1" Type="http://schemas.openxmlformats.org/officeDocument/2006/relationships/tags" Target="../tags/tag785.xml"/><Relationship Id="rId4"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tags" Target="../tags/tag790.xml"/><Relationship Id="rId2" Type="http://schemas.openxmlformats.org/officeDocument/2006/relationships/tags" Target="../tags/tag789.xml"/><Relationship Id="rId1" Type="http://schemas.openxmlformats.org/officeDocument/2006/relationships/tags" Target="../tags/tag788.xml"/><Relationship Id="rId4"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tags" Target="../tags/tag793.xml"/><Relationship Id="rId2" Type="http://schemas.openxmlformats.org/officeDocument/2006/relationships/tags" Target="../tags/tag792.xml"/><Relationship Id="rId1" Type="http://schemas.openxmlformats.org/officeDocument/2006/relationships/tags" Target="../tags/tag791.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tags" Target="../tags/tag796.xml"/><Relationship Id="rId2" Type="http://schemas.openxmlformats.org/officeDocument/2006/relationships/tags" Target="../tags/tag795.xml"/><Relationship Id="rId1" Type="http://schemas.openxmlformats.org/officeDocument/2006/relationships/tags" Target="../tags/tag794.xml"/><Relationship Id="rId4"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tags" Target="../tags/tag799.xml"/><Relationship Id="rId2" Type="http://schemas.openxmlformats.org/officeDocument/2006/relationships/tags" Target="../tags/tag798.xml"/><Relationship Id="rId1" Type="http://schemas.openxmlformats.org/officeDocument/2006/relationships/tags" Target="../tags/tag797.xml"/><Relationship Id="rId4"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tags" Target="../tags/tag802.xml"/><Relationship Id="rId2" Type="http://schemas.openxmlformats.org/officeDocument/2006/relationships/tags" Target="../tags/tag801.xml"/><Relationship Id="rId1" Type="http://schemas.openxmlformats.org/officeDocument/2006/relationships/tags" Target="../tags/tag800.xml"/><Relationship Id="rId4"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tags" Target="../tags/tag804.xml"/><Relationship Id="rId7" Type="http://schemas.openxmlformats.org/officeDocument/2006/relationships/slideLayout" Target="../slideLayouts/slideLayout6.xml"/><Relationship Id="rId2" Type="http://schemas.openxmlformats.org/officeDocument/2006/relationships/tags" Target="../tags/tag803.xml"/><Relationship Id="rId1" Type="http://schemas.openxmlformats.org/officeDocument/2006/relationships/vmlDrawing" Target="../drawings/vmlDrawing11.vml"/><Relationship Id="rId6" Type="http://schemas.openxmlformats.org/officeDocument/2006/relationships/tags" Target="../tags/tag807.xml"/><Relationship Id="rId5" Type="http://schemas.openxmlformats.org/officeDocument/2006/relationships/tags" Target="../tags/tag806.xml"/><Relationship Id="rId4" Type="http://schemas.openxmlformats.org/officeDocument/2006/relationships/tags" Target="../tags/tag805.xml"/><Relationship Id="rId9" Type="http://schemas.openxmlformats.org/officeDocument/2006/relationships/image" Target="../media/image4.wmf"/></Relationships>
</file>

<file path=ppt/slides/_rels/slide89.xml.rels><?xml version="1.0" encoding="UTF-8" standalone="yes"?>
<Relationships xmlns="http://schemas.openxmlformats.org/package/2006/relationships"><Relationship Id="rId8" Type="http://schemas.openxmlformats.org/officeDocument/2006/relationships/tags" Target="../tags/tag814.xml"/><Relationship Id="rId13" Type="http://schemas.openxmlformats.org/officeDocument/2006/relationships/oleObject" Target="../embeddings/oleObject21.bin"/><Relationship Id="rId3" Type="http://schemas.openxmlformats.org/officeDocument/2006/relationships/tags" Target="../tags/tag809.xml"/><Relationship Id="rId7" Type="http://schemas.openxmlformats.org/officeDocument/2006/relationships/tags" Target="../tags/tag813.xml"/><Relationship Id="rId12" Type="http://schemas.openxmlformats.org/officeDocument/2006/relationships/slideLayout" Target="../slideLayouts/slideLayout6.xml"/><Relationship Id="rId2" Type="http://schemas.openxmlformats.org/officeDocument/2006/relationships/tags" Target="../tags/tag808.xml"/><Relationship Id="rId1" Type="http://schemas.openxmlformats.org/officeDocument/2006/relationships/vmlDrawing" Target="../drawings/vmlDrawing12.vml"/><Relationship Id="rId6" Type="http://schemas.openxmlformats.org/officeDocument/2006/relationships/tags" Target="../tags/tag812.xml"/><Relationship Id="rId11" Type="http://schemas.openxmlformats.org/officeDocument/2006/relationships/tags" Target="../tags/tag817.xml"/><Relationship Id="rId5" Type="http://schemas.openxmlformats.org/officeDocument/2006/relationships/tags" Target="../tags/tag811.xml"/><Relationship Id="rId10" Type="http://schemas.openxmlformats.org/officeDocument/2006/relationships/tags" Target="../tags/tag816.xml"/><Relationship Id="rId4" Type="http://schemas.openxmlformats.org/officeDocument/2006/relationships/tags" Target="../tags/tag810.xml"/><Relationship Id="rId9" Type="http://schemas.openxmlformats.org/officeDocument/2006/relationships/tags" Target="../tags/tag815.xml"/><Relationship Id="rId14"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tags" Target="../tags/tag824.xml"/><Relationship Id="rId13" Type="http://schemas.openxmlformats.org/officeDocument/2006/relationships/slideLayout" Target="../slideLayouts/slideLayout6.xml"/><Relationship Id="rId18" Type="http://schemas.openxmlformats.org/officeDocument/2006/relationships/image" Target="../media/image12.jpeg"/><Relationship Id="rId3" Type="http://schemas.openxmlformats.org/officeDocument/2006/relationships/tags" Target="../tags/tag819.xml"/><Relationship Id="rId7" Type="http://schemas.openxmlformats.org/officeDocument/2006/relationships/tags" Target="../tags/tag823.xml"/><Relationship Id="rId12" Type="http://schemas.openxmlformats.org/officeDocument/2006/relationships/tags" Target="../tags/tag828.xml"/><Relationship Id="rId17" Type="http://schemas.openxmlformats.org/officeDocument/2006/relationships/oleObject" Target="../embeddings/oleObject39.bin"/><Relationship Id="rId2" Type="http://schemas.openxmlformats.org/officeDocument/2006/relationships/tags" Target="../tags/tag818.xml"/><Relationship Id="rId16" Type="http://schemas.openxmlformats.org/officeDocument/2006/relationships/oleObject" Target="../embeddings/oleObject38.bin"/><Relationship Id="rId1" Type="http://schemas.openxmlformats.org/officeDocument/2006/relationships/vmlDrawing" Target="../drawings/vmlDrawing13.vml"/><Relationship Id="rId6" Type="http://schemas.openxmlformats.org/officeDocument/2006/relationships/tags" Target="../tags/tag822.xml"/><Relationship Id="rId11" Type="http://schemas.openxmlformats.org/officeDocument/2006/relationships/tags" Target="../tags/tag827.xml"/><Relationship Id="rId5" Type="http://schemas.openxmlformats.org/officeDocument/2006/relationships/tags" Target="../tags/tag821.xml"/><Relationship Id="rId15" Type="http://schemas.openxmlformats.org/officeDocument/2006/relationships/image" Target="../media/image4.wmf"/><Relationship Id="rId10" Type="http://schemas.openxmlformats.org/officeDocument/2006/relationships/tags" Target="../tags/tag826.xml"/><Relationship Id="rId4" Type="http://schemas.openxmlformats.org/officeDocument/2006/relationships/tags" Target="../tags/tag820.xml"/><Relationship Id="rId9" Type="http://schemas.openxmlformats.org/officeDocument/2006/relationships/tags" Target="../tags/tag825.xml"/><Relationship Id="rId14" Type="http://schemas.openxmlformats.org/officeDocument/2006/relationships/oleObject" Target="../embeddings/oleObject21.bin"/></Relationships>
</file>

<file path=ppt/slides/_rels/slide91.xml.rels><?xml version="1.0" encoding="UTF-8" standalone="yes"?>
<Relationships xmlns="http://schemas.openxmlformats.org/package/2006/relationships"><Relationship Id="rId8" Type="http://schemas.openxmlformats.org/officeDocument/2006/relationships/tags" Target="../tags/tag835.xml"/><Relationship Id="rId13" Type="http://schemas.openxmlformats.org/officeDocument/2006/relationships/tags" Target="../tags/tag840.xml"/><Relationship Id="rId18" Type="http://schemas.openxmlformats.org/officeDocument/2006/relationships/oleObject" Target="../embeddings/oleObject40.bin"/><Relationship Id="rId3" Type="http://schemas.openxmlformats.org/officeDocument/2006/relationships/tags" Target="../tags/tag830.xml"/><Relationship Id="rId21" Type="http://schemas.openxmlformats.org/officeDocument/2006/relationships/oleObject" Target="../embeddings/oleObject43.bin"/><Relationship Id="rId7" Type="http://schemas.openxmlformats.org/officeDocument/2006/relationships/tags" Target="../tags/tag834.xml"/><Relationship Id="rId12" Type="http://schemas.openxmlformats.org/officeDocument/2006/relationships/tags" Target="../tags/tag839.xml"/><Relationship Id="rId17" Type="http://schemas.openxmlformats.org/officeDocument/2006/relationships/image" Target="../media/image4.wmf"/><Relationship Id="rId2" Type="http://schemas.openxmlformats.org/officeDocument/2006/relationships/tags" Target="../tags/tag829.xml"/><Relationship Id="rId16" Type="http://schemas.openxmlformats.org/officeDocument/2006/relationships/oleObject" Target="../embeddings/oleObject21.bin"/><Relationship Id="rId20" Type="http://schemas.openxmlformats.org/officeDocument/2006/relationships/oleObject" Target="../embeddings/oleObject42.bin"/><Relationship Id="rId1" Type="http://schemas.openxmlformats.org/officeDocument/2006/relationships/vmlDrawing" Target="../drawings/vmlDrawing14.vml"/><Relationship Id="rId6" Type="http://schemas.openxmlformats.org/officeDocument/2006/relationships/tags" Target="../tags/tag833.xml"/><Relationship Id="rId11" Type="http://schemas.openxmlformats.org/officeDocument/2006/relationships/tags" Target="../tags/tag838.xml"/><Relationship Id="rId5" Type="http://schemas.openxmlformats.org/officeDocument/2006/relationships/tags" Target="../tags/tag832.xml"/><Relationship Id="rId15" Type="http://schemas.openxmlformats.org/officeDocument/2006/relationships/slideLayout" Target="../slideLayouts/slideLayout6.xml"/><Relationship Id="rId10" Type="http://schemas.openxmlformats.org/officeDocument/2006/relationships/tags" Target="../tags/tag837.xml"/><Relationship Id="rId19" Type="http://schemas.openxmlformats.org/officeDocument/2006/relationships/oleObject" Target="../embeddings/oleObject41.bin"/><Relationship Id="rId4" Type="http://schemas.openxmlformats.org/officeDocument/2006/relationships/tags" Target="../tags/tag831.xml"/><Relationship Id="rId9" Type="http://schemas.openxmlformats.org/officeDocument/2006/relationships/tags" Target="../tags/tag836.xml"/><Relationship Id="rId14" Type="http://schemas.openxmlformats.org/officeDocument/2006/relationships/tags" Target="../tags/tag841.xml"/><Relationship Id="rId22" Type="http://schemas.openxmlformats.org/officeDocument/2006/relationships/oleObject" Target="../embeddings/oleObject44.bin"/></Relationships>
</file>

<file path=ppt/slides/_rels/slide92.xml.rels><?xml version="1.0" encoding="UTF-8" standalone="yes"?>
<Relationships xmlns="http://schemas.openxmlformats.org/package/2006/relationships"><Relationship Id="rId3" Type="http://schemas.openxmlformats.org/officeDocument/2006/relationships/tags" Target="../tags/tag843.xml"/><Relationship Id="rId7" Type="http://schemas.openxmlformats.org/officeDocument/2006/relationships/oleObject" Target="../embeddings/oleObject46.bin"/><Relationship Id="rId2" Type="http://schemas.openxmlformats.org/officeDocument/2006/relationships/tags" Target="../tags/tag842.xml"/><Relationship Id="rId1" Type="http://schemas.openxmlformats.org/officeDocument/2006/relationships/vmlDrawing" Target="../drawings/vmlDrawing15.vml"/><Relationship Id="rId6" Type="http://schemas.openxmlformats.org/officeDocument/2006/relationships/image" Target="../media/image4.wmf"/><Relationship Id="rId5" Type="http://schemas.openxmlformats.org/officeDocument/2006/relationships/oleObject" Target="../embeddings/oleObject45.bin"/><Relationship Id="rId4"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tags" Target="../tags/tag846.xml"/><Relationship Id="rId2" Type="http://schemas.openxmlformats.org/officeDocument/2006/relationships/tags" Target="../tags/tag845.xml"/><Relationship Id="rId1" Type="http://schemas.openxmlformats.org/officeDocument/2006/relationships/tags" Target="../tags/tag844.xml"/><Relationship Id="rId4"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tags" Target="../tags/tag849.xml"/><Relationship Id="rId2" Type="http://schemas.openxmlformats.org/officeDocument/2006/relationships/tags" Target="../tags/tag848.xml"/><Relationship Id="rId1" Type="http://schemas.openxmlformats.org/officeDocument/2006/relationships/tags" Target="../tags/tag847.xml"/><Relationship Id="rId4"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tags" Target="../tags/tag852.xml"/><Relationship Id="rId2" Type="http://schemas.openxmlformats.org/officeDocument/2006/relationships/tags" Target="../tags/tag851.xml"/><Relationship Id="rId1" Type="http://schemas.openxmlformats.org/officeDocument/2006/relationships/tags" Target="../tags/tag850.xml"/><Relationship Id="rId4"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tags" Target="../tags/tag855.xml"/><Relationship Id="rId2" Type="http://schemas.openxmlformats.org/officeDocument/2006/relationships/tags" Target="../tags/tag854.xml"/><Relationship Id="rId1" Type="http://schemas.openxmlformats.org/officeDocument/2006/relationships/tags" Target="../tags/tag853.xml"/><Relationship Id="rId4"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tags" Target="../tags/tag858.xml"/><Relationship Id="rId2" Type="http://schemas.openxmlformats.org/officeDocument/2006/relationships/tags" Target="../tags/tag857.xml"/><Relationship Id="rId1" Type="http://schemas.openxmlformats.org/officeDocument/2006/relationships/tags" Target="../tags/tag856.xml"/><Relationship Id="rId4"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tags" Target="../tags/tag861.xml"/><Relationship Id="rId2" Type="http://schemas.openxmlformats.org/officeDocument/2006/relationships/tags" Target="../tags/tag860.xml"/><Relationship Id="rId1" Type="http://schemas.openxmlformats.org/officeDocument/2006/relationships/tags" Target="../tags/tag859.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custDataLst>
              <p:tags r:id="rId2"/>
            </p:custDataLst>
          </p:nvPr>
        </p:nvSpPr>
        <p:spPr/>
        <p:txBody>
          <a:bodyPr/>
          <a:lstStyle/>
          <a:p>
            <a:r>
              <a:rPr lang="en-US"/>
              <a:t>Chapter 23: Network Security</a:t>
            </a:r>
          </a:p>
        </p:txBody>
      </p:sp>
      <p:sp>
        <p:nvSpPr>
          <p:cNvPr id="2051" name="Rectangle 3"/>
          <p:cNvSpPr>
            <a:spLocks noGrp="1" noChangeArrowheads="1"/>
          </p:cNvSpPr>
          <p:nvPr>
            <p:ph type="body" idx="1"/>
            <p:custDataLst>
              <p:tags r:id="rId3"/>
            </p:custDataLst>
          </p:nvPr>
        </p:nvSpPr>
        <p:spPr/>
        <p:txBody>
          <a:bodyPr>
            <a:normAutofit fontScale="92500" lnSpcReduction="10000"/>
          </a:bodyPr>
          <a:lstStyle/>
          <a:p>
            <a:pPr>
              <a:tabLst>
                <a:tab pos="4337050" algn="l"/>
                <a:tab pos="4630738" algn="l"/>
              </a:tabLst>
            </a:pPr>
            <a:r>
              <a:rPr lang="en-US" dirty="0"/>
              <a:t>Layers of security (recall: defense in depth) so far</a:t>
            </a:r>
          </a:p>
          <a:p>
            <a:pPr lvl="1">
              <a:tabLst>
                <a:tab pos="4337050" algn="l"/>
                <a:tab pos="4630738" algn="l"/>
              </a:tabLst>
            </a:pPr>
            <a:r>
              <a:rPr lang="en-US" dirty="0"/>
              <a:t>Policy</a:t>
            </a:r>
          </a:p>
          <a:p>
            <a:pPr lvl="2">
              <a:tabLst>
                <a:tab pos="4337050" algn="l"/>
                <a:tab pos="4630738" algn="l"/>
              </a:tabLst>
            </a:pPr>
            <a:r>
              <a:rPr lang="en-US" dirty="0"/>
              <a:t>Technical mechanisms and non-technical mechanisms</a:t>
            </a:r>
          </a:p>
          <a:p>
            <a:pPr lvl="1">
              <a:tabLst>
                <a:tab pos="4337050" algn="l"/>
                <a:tab pos="4630738" algn="l"/>
              </a:tabLst>
            </a:pPr>
            <a:r>
              <a:rPr lang="en-US" dirty="0"/>
              <a:t>Access control</a:t>
            </a:r>
          </a:p>
          <a:p>
            <a:pPr lvl="2">
              <a:tabLst>
                <a:tab pos="4337050" algn="l"/>
                <a:tab pos="4630738" algn="l"/>
              </a:tabLst>
            </a:pPr>
            <a:r>
              <a:rPr lang="en-US" dirty="0"/>
              <a:t>We mostly looked at file access control</a:t>
            </a:r>
          </a:p>
          <a:p>
            <a:pPr lvl="1">
              <a:tabLst>
                <a:tab pos="4337050" algn="l"/>
                <a:tab pos="4630738" algn="l"/>
              </a:tabLst>
            </a:pPr>
            <a:r>
              <a:rPr lang="en-US" dirty="0"/>
              <a:t>Encryption</a:t>
            </a:r>
          </a:p>
          <a:p>
            <a:pPr lvl="1">
              <a:tabLst>
                <a:tab pos="4337050" algn="l"/>
                <a:tab pos="4630738" algn="l"/>
              </a:tabLst>
            </a:pPr>
            <a:r>
              <a:rPr lang="en-US" dirty="0"/>
              <a:t>Logging and auditing</a:t>
            </a:r>
          </a:p>
          <a:p>
            <a:pPr lvl="1">
              <a:tabLst>
                <a:tab pos="4337050" algn="l"/>
                <a:tab pos="4630738" algn="l"/>
              </a:tabLst>
            </a:pPr>
            <a:r>
              <a:rPr lang="en-US" dirty="0"/>
              <a:t>IDS</a:t>
            </a:r>
          </a:p>
          <a:p>
            <a:pPr>
              <a:tabLst>
                <a:tab pos="4337050" algn="l"/>
                <a:tab pos="4630738" algn="l"/>
              </a:tabLst>
            </a:pPr>
            <a:r>
              <a:rPr lang="en-US" dirty="0"/>
              <a:t>Now we look at network security – a very important layer</a:t>
            </a:r>
          </a:p>
        </p:txBody>
      </p:sp>
    </p:spTree>
    <p:custDataLst>
      <p:tags r:id="rId1"/>
    </p:custData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custDataLst>
              <p:tags r:id="rId2"/>
            </p:custDataLst>
          </p:nvPr>
        </p:nvSpPr>
        <p:spPr/>
        <p:txBody>
          <a:bodyPr/>
          <a:lstStyle/>
          <a:p>
            <a:r>
              <a:rPr lang="en-US"/>
              <a:t>Network Organization</a:t>
            </a:r>
          </a:p>
        </p:txBody>
      </p:sp>
      <p:sp>
        <p:nvSpPr>
          <p:cNvPr id="290819" name="Rectangle 3"/>
          <p:cNvSpPr>
            <a:spLocks noGrp="1" noChangeArrowheads="1"/>
          </p:cNvSpPr>
          <p:nvPr>
            <p:ph type="body" sz="half" idx="1"/>
            <p:custDataLst>
              <p:tags r:id="rId3"/>
            </p:custDataLst>
          </p:nvPr>
        </p:nvSpPr>
        <p:spPr/>
        <p:txBody>
          <a:bodyPr/>
          <a:lstStyle/>
          <a:p>
            <a:r>
              <a:rPr lang="en-US" sz="2400" dirty="0"/>
              <a:t>An example network. Yours might be different. You need to decide. But first, we need to know what is possible.</a:t>
            </a:r>
          </a:p>
        </p:txBody>
      </p:sp>
      <p:pic>
        <p:nvPicPr>
          <p:cNvPr id="290822" name="Picture 6"/>
          <p:cNvPicPr>
            <a:picLocks noChangeAspect="1" noChangeArrowheads="1"/>
          </p:cNvPicPr>
          <p:nvPr>
            <p:custDataLst>
              <p:tags r:id="rId4"/>
            </p:custDataLst>
          </p:nvPr>
        </p:nvPicPr>
        <p:blipFill>
          <a:blip r:embed="rId6" cstate="print"/>
          <a:srcRect/>
          <a:stretch>
            <a:fillRect/>
          </a:stretch>
        </p:blipFill>
        <p:spPr bwMode="auto">
          <a:xfrm>
            <a:off x="1219200" y="3060700"/>
            <a:ext cx="6324600" cy="2870200"/>
          </a:xfrm>
          <a:prstGeom prst="rect">
            <a:avLst/>
          </a:prstGeom>
          <a:noFill/>
          <a:ln w="9525">
            <a:noFill/>
            <a:miter lim="800000"/>
            <a:headEnd/>
            <a:tailEnd/>
          </a:ln>
          <a:effectLst/>
        </p:spPr>
      </p:pic>
    </p:spTree>
    <p:custDataLst>
      <p:tags r:id="rId1"/>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custDataLst>
              <p:tags r:id="rId2"/>
            </p:custDataLst>
          </p:nvPr>
        </p:nvSpPr>
        <p:spPr/>
        <p:txBody>
          <a:bodyPr/>
          <a:lstStyle/>
          <a:p>
            <a:r>
              <a:rPr lang="en-US" dirty="0"/>
              <a:t>Inside the DMZ</a:t>
            </a:r>
          </a:p>
        </p:txBody>
      </p:sp>
      <p:sp>
        <p:nvSpPr>
          <p:cNvPr id="386051" name="Rectangle 3"/>
          <p:cNvSpPr>
            <a:spLocks noGrp="1" noChangeArrowheads="1"/>
          </p:cNvSpPr>
          <p:nvPr>
            <p:ph type="body" idx="1"/>
            <p:custDataLst>
              <p:tags r:id="rId3"/>
            </p:custDataLst>
          </p:nvPr>
        </p:nvSpPr>
        <p:spPr/>
        <p:txBody>
          <a:bodyPr/>
          <a:lstStyle/>
          <a:p>
            <a:r>
              <a:rPr lang="en-US" sz="2800" dirty="0"/>
              <a:t>Very interested in attacks, successful or not</a:t>
            </a:r>
          </a:p>
          <a:p>
            <a:r>
              <a:rPr lang="en-US" sz="2800" dirty="0"/>
              <a:t>Means someone who has obtained access to DMZ launched attack</a:t>
            </a:r>
          </a:p>
          <a:p>
            <a:pPr lvl="1"/>
            <a:r>
              <a:rPr lang="en-US" sz="2400" dirty="0"/>
              <a:t>Some trusted administrator shouldn’t be trusted</a:t>
            </a:r>
          </a:p>
          <a:p>
            <a:pPr lvl="1"/>
            <a:r>
              <a:rPr lang="en-US" sz="2400" dirty="0"/>
              <a:t>Some server on outer firewall is compromised</a:t>
            </a:r>
          </a:p>
          <a:p>
            <a:pPr lvl="1"/>
            <a:r>
              <a:rPr lang="en-US" sz="2400" dirty="0"/>
              <a:t>Software on DMZ system not restrictive enough</a:t>
            </a:r>
          </a:p>
          <a:p>
            <a:r>
              <a:rPr lang="en-US" sz="2800" dirty="0"/>
              <a:t>IDS system on DMZ log server looks for misuse (known attacks) to detect this</a:t>
            </a:r>
          </a:p>
        </p:txBody>
      </p:sp>
    </p:spTree>
    <p:custDataLst>
      <p:tags r:id="rId1"/>
    </p:custData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custDataLst>
              <p:tags r:id="rId2"/>
            </p:custDataLst>
          </p:nvPr>
        </p:nvSpPr>
        <p:spPr/>
        <p:txBody>
          <a:bodyPr/>
          <a:lstStyle/>
          <a:p>
            <a:r>
              <a:rPr lang="en-US"/>
              <a:t>Ignoring Failed Attacks</a:t>
            </a:r>
          </a:p>
        </p:txBody>
      </p:sp>
      <p:sp>
        <p:nvSpPr>
          <p:cNvPr id="388099" name="Rectangle 3"/>
          <p:cNvSpPr>
            <a:spLocks noGrp="1" noChangeArrowheads="1"/>
          </p:cNvSpPr>
          <p:nvPr>
            <p:ph type="body" idx="1"/>
            <p:custDataLst>
              <p:tags r:id="rId3"/>
            </p:custDataLst>
          </p:nvPr>
        </p:nvSpPr>
        <p:spPr/>
        <p:txBody>
          <a:bodyPr>
            <a:normAutofit fontScale="92500" lnSpcReduction="10000"/>
          </a:bodyPr>
          <a:lstStyle/>
          <a:p>
            <a:r>
              <a:rPr lang="en-US" dirty="0"/>
              <a:t>Sounds dangerous</a:t>
            </a:r>
          </a:p>
          <a:p>
            <a:pPr lvl="1"/>
            <a:r>
              <a:rPr lang="en-US" dirty="0"/>
              <a:t>Successful attacker probably tried and failed earlier</a:t>
            </a:r>
          </a:p>
          <a:p>
            <a:r>
              <a:rPr lang="en-US" dirty="0"/>
              <a:t>Drib: “So what?”</a:t>
            </a:r>
          </a:p>
          <a:p>
            <a:pPr lvl="1"/>
            <a:r>
              <a:rPr lang="en-US" dirty="0"/>
              <a:t>Attackers can launch thousands of attacks against well known vulnerabilities</a:t>
            </a:r>
          </a:p>
          <a:p>
            <a:pPr lvl="1"/>
            <a:r>
              <a:rPr lang="en-US" dirty="0"/>
              <a:t>Not sufficient personnel to handle all alerts</a:t>
            </a:r>
          </a:p>
          <a:p>
            <a:pPr lvl="1"/>
            <a:r>
              <a:rPr lang="en-US" dirty="0"/>
              <a:t>Focus is on what Drib cares most about</a:t>
            </a:r>
          </a:p>
          <a:p>
            <a:pPr lvl="2"/>
            <a:r>
              <a:rPr lang="en-US" dirty="0"/>
              <a:t>Successful attacks</a:t>
            </a:r>
          </a:p>
          <a:p>
            <a:pPr lvl="2"/>
            <a:r>
              <a:rPr lang="en-US" dirty="0"/>
              <a:t>failed attacks where there should be none</a:t>
            </a:r>
          </a:p>
          <a:p>
            <a:pPr lvl="3"/>
            <a:r>
              <a:rPr lang="en-US" dirty="0"/>
              <a:t>If a firewall between work groups stops an attack</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8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8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80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80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80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80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80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80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80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0146" name="Rectangle 2"/>
          <p:cNvSpPr>
            <a:spLocks noGrp="1" noChangeArrowheads="1"/>
          </p:cNvSpPr>
          <p:nvPr>
            <p:ph type="title"/>
            <p:custDataLst>
              <p:tags r:id="rId2"/>
            </p:custDataLst>
          </p:nvPr>
        </p:nvSpPr>
        <p:spPr/>
        <p:txBody>
          <a:bodyPr/>
          <a:lstStyle/>
          <a:p>
            <a:r>
              <a:rPr lang="en-US"/>
              <a:t>Checking the IDS</a:t>
            </a:r>
          </a:p>
        </p:txBody>
      </p:sp>
      <p:sp>
        <p:nvSpPr>
          <p:cNvPr id="390147" name="Rectangle 3"/>
          <p:cNvSpPr>
            <a:spLocks noGrp="1" noChangeArrowheads="1"/>
          </p:cNvSpPr>
          <p:nvPr>
            <p:ph type="body" idx="1"/>
            <p:custDataLst>
              <p:tags r:id="rId3"/>
            </p:custDataLst>
          </p:nvPr>
        </p:nvSpPr>
        <p:spPr/>
        <p:txBody>
          <a:bodyPr/>
          <a:lstStyle/>
          <a:p>
            <a:r>
              <a:rPr lang="en-US"/>
              <a:t>IDS allows Drib to add attack signatures and tune parameters to control reporting of events</a:t>
            </a:r>
          </a:p>
          <a:p>
            <a:pPr lvl="1"/>
            <a:r>
              <a:rPr lang="en-US"/>
              <a:t>Experimented to find good settings</a:t>
            </a:r>
          </a:p>
          <a:p>
            <a:pPr lvl="1"/>
            <a:r>
              <a:rPr lang="en-US"/>
              <a:t>Verify this every month by doing manual checks for two 1-hour periods (chosen at random) and comparing with reported events</a:t>
            </a:r>
          </a:p>
        </p:txBody>
      </p:sp>
    </p:spTree>
    <p:custDataLst>
      <p:tags r:id="rId1"/>
    </p:custData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custDataLst>
              <p:tags r:id="rId2"/>
            </p:custDataLst>
          </p:nvPr>
        </p:nvSpPr>
        <p:spPr/>
        <p:txBody>
          <a:bodyPr/>
          <a:lstStyle/>
          <a:p>
            <a:r>
              <a:rPr lang="en-US"/>
              <a:t>Key Points</a:t>
            </a:r>
          </a:p>
        </p:txBody>
      </p:sp>
      <p:sp>
        <p:nvSpPr>
          <p:cNvPr id="239619" name="Rectangle 3"/>
          <p:cNvSpPr>
            <a:spLocks noGrp="1" noChangeArrowheads="1"/>
          </p:cNvSpPr>
          <p:nvPr>
            <p:ph type="body" idx="1"/>
            <p:custDataLst>
              <p:tags r:id="rId3"/>
            </p:custDataLst>
          </p:nvPr>
        </p:nvSpPr>
        <p:spPr/>
        <p:txBody>
          <a:bodyPr>
            <a:normAutofit fontScale="92500" lnSpcReduction="10000"/>
          </a:bodyPr>
          <a:lstStyle/>
          <a:p>
            <a:r>
              <a:rPr lang="en-US" dirty="0"/>
              <a:t>Begin with policy</a:t>
            </a:r>
          </a:p>
          <a:p>
            <a:r>
              <a:rPr lang="en-US" dirty="0"/>
              <a:t>Craft network architecture and security measures from it</a:t>
            </a:r>
          </a:p>
          <a:p>
            <a:pPr lvl="1"/>
            <a:r>
              <a:rPr lang="en-US" dirty="0"/>
              <a:t>But there are well know architectures</a:t>
            </a:r>
          </a:p>
          <a:p>
            <a:pPr lvl="1"/>
            <a:r>
              <a:rPr lang="en-US" dirty="0"/>
              <a:t>The architect only needs to tune a well know architecture principles </a:t>
            </a:r>
          </a:p>
          <a:p>
            <a:r>
              <a:rPr lang="en-US" dirty="0"/>
              <a:t>Assume failure will occur</a:t>
            </a:r>
          </a:p>
          <a:p>
            <a:pPr lvl="1"/>
            <a:r>
              <a:rPr lang="en-US" dirty="0"/>
              <a:t>Try to minimize it</a:t>
            </a:r>
          </a:p>
          <a:p>
            <a:pPr lvl="1"/>
            <a:r>
              <a:rPr lang="en-US" dirty="0"/>
              <a:t>Defend in depth</a:t>
            </a:r>
          </a:p>
          <a:p>
            <a:pPr lvl="1"/>
            <a:r>
              <a:rPr lang="en-US" dirty="0"/>
              <a:t>Have plan to handle failures</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p:txBody>
          <a:bodyPr/>
          <a:lstStyle/>
          <a:p>
            <a:r>
              <a:rPr lang="en-US" dirty="0"/>
              <a:t>Network Components</a:t>
            </a:r>
          </a:p>
        </p:txBody>
      </p:sp>
      <p:sp>
        <p:nvSpPr>
          <p:cNvPr id="6" name="Content Placeholder 5"/>
          <p:cNvSpPr>
            <a:spLocks noGrp="1"/>
          </p:cNvSpPr>
          <p:nvPr>
            <p:ph idx="1"/>
            <p:custDataLst>
              <p:tags r:id="rId3"/>
            </p:custDataLst>
          </p:nvPr>
        </p:nvSpPr>
        <p:spPr/>
        <p:txBody>
          <a:bodyPr>
            <a:normAutofit fontScale="92500" lnSpcReduction="10000"/>
          </a:bodyPr>
          <a:lstStyle/>
          <a:p>
            <a:r>
              <a:rPr lang="en-US" dirty="0"/>
              <a:t>Security components</a:t>
            </a:r>
          </a:p>
          <a:p>
            <a:pPr lvl="1"/>
            <a:r>
              <a:rPr lang="en-US" dirty="0"/>
              <a:t>DMZ</a:t>
            </a:r>
          </a:p>
          <a:p>
            <a:pPr lvl="1"/>
            <a:r>
              <a:rPr lang="en-US" dirty="0"/>
              <a:t>Firewall</a:t>
            </a:r>
          </a:p>
          <a:p>
            <a:pPr lvl="1"/>
            <a:r>
              <a:rPr lang="en-US" dirty="0"/>
              <a:t>Proxy</a:t>
            </a:r>
          </a:p>
          <a:p>
            <a:pPr lvl="1"/>
            <a:r>
              <a:rPr lang="en-US" dirty="0"/>
              <a:t>VLAN</a:t>
            </a:r>
          </a:p>
          <a:p>
            <a:pPr lvl="1"/>
            <a:r>
              <a:rPr lang="en-US" dirty="0"/>
              <a:t>NAT</a:t>
            </a:r>
          </a:p>
          <a:p>
            <a:pPr lvl="1"/>
            <a:r>
              <a:rPr lang="en-US" dirty="0"/>
              <a:t>Internal firewalls/ IP access control rules</a:t>
            </a:r>
          </a:p>
          <a:p>
            <a:r>
              <a:rPr lang="en-US" dirty="0"/>
              <a:t>User components</a:t>
            </a:r>
          </a:p>
          <a:p>
            <a:pPr lvl="1"/>
            <a:r>
              <a:rPr lang="en-US" dirty="0"/>
              <a:t>Servers</a:t>
            </a:r>
          </a:p>
          <a:p>
            <a:pPr lvl="1"/>
            <a:r>
              <a:rPr lang="en-US" dirty="0"/>
              <a:t>End user machines (work stations)</a:t>
            </a:r>
          </a:p>
        </p:txBody>
      </p:sp>
      <p:sp>
        <p:nvSpPr>
          <p:cNvPr id="2" name="TextBox 1"/>
          <p:cNvSpPr txBox="1"/>
          <p:nvPr/>
        </p:nvSpPr>
        <p:spPr>
          <a:xfrm>
            <a:off x="304800" y="1154668"/>
            <a:ext cx="9022406" cy="369332"/>
          </a:xfrm>
          <a:prstGeom prst="rect">
            <a:avLst/>
          </a:prstGeom>
          <a:noFill/>
        </p:spPr>
        <p:txBody>
          <a:bodyPr wrap="none" rtlCol="0">
            <a:spAutoFit/>
          </a:bodyPr>
          <a:lstStyle/>
          <a:p>
            <a:r>
              <a:rPr lang="en-US" dirty="0"/>
              <a:t>We first give an overview of these components, then use them to build a network architecture</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871F-C36A-432A-811E-0422C5E8460F}"/>
              </a:ext>
            </a:extLst>
          </p:cNvPr>
          <p:cNvSpPr>
            <a:spLocks noGrp="1"/>
          </p:cNvSpPr>
          <p:nvPr>
            <p:ph type="title"/>
          </p:nvPr>
        </p:nvSpPr>
        <p:spPr/>
        <p:txBody>
          <a:bodyPr>
            <a:normAutofit/>
          </a:bodyPr>
          <a:lstStyle/>
          <a:p>
            <a:r>
              <a:rPr lang="en-US" dirty="0"/>
              <a:t>DMZ - </a:t>
            </a:r>
            <a:r>
              <a:rPr lang="en-US" dirty="0" err="1"/>
              <a:t>DeMilitarized</a:t>
            </a:r>
            <a:r>
              <a:rPr lang="en-US" dirty="0"/>
              <a:t> Zone</a:t>
            </a:r>
          </a:p>
        </p:txBody>
      </p:sp>
      <p:sp>
        <p:nvSpPr>
          <p:cNvPr id="3" name="Content Placeholder 2">
            <a:extLst>
              <a:ext uri="{FF2B5EF4-FFF2-40B4-BE49-F238E27FC236}">
                <a16:creationId xmlns:a16="http://schemas.microsoft.com/office/drawing/2014/main" id="{EC1B4C49-089A-4A45-8696-D6C806264ECD}"/>
              </a:ext>
            </a:extLst>
          </p:cNvPr>
          <p:cNvSpPr>
            <a:spLocks noGrp="1"/>
          </p:cNvSpPr>
          <p:nvPr>
            <p:ph idx="1"/>
          </p:nvPr>
        </p:nvSpPr>
        <p:spPr>
          <a:xfrm>
            <a:off x="3200400" y="1981200"/>
            <a:ext cx="5715000" cy="4525963"/>
          </a:xfrm>
        </p:spPr>
        <p:txBody>
          <a:bodyPr/>
          <a:lstStyle/>
          <a:p>
            <a:r>
              <a:rPr lang="en-US" dirty="0"/>
              <a:t>The border between North and South Korea</a:t>
            </a:r>
          </a:p>
          <a:p>
            <a:r>
              <a:rPr lang="en-US" dirty="0"/>
              <a:t>Heavily fortified on either side</a:t>
            </a:r>
          </a:p>
          <a:p>
            <a:r>
              <a:rPr lang="en-US" dirty="0"/>
              <a:t>Many troops on either side</a:t>
            </a:r>
          </a:p>
          <a:p>
            <a:r>
              <a:rPr lang="en-US" dirty="0"/>
              <a:t>No troops in the DMZ</a:t>
            </a:r>
          </a:p>
          <a:p>
            <a:r>
              <a:rPr lang="en-US" dirty="0"/>
              <a:t>I have no idea why the network is called a DMZ, except that its borders are fortified</a:t>
            </a:r>
          </a:p>
          <a:p>
            <a:endParaRPr lang="en-US" dirty="0"/>
          </a:p>
        </p:txBody>
      </p:sp>
      <p:pic>
        <p:nvPicPr>
          <p:cNvPr id="117762" name="Picture 2">
            <a:extLst>
              <a:ext uri="{FF2B5EF4-FFF2-40B4-BE49-F238E27FC236}">
                <a16:creationId xmlns:a16="http://schemas.microsoft.com/office/drawing/2014/main" id="{EFFD668A-097D-4DB5-B2DD-27D8416F15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2381250" cy="1876425"/>
          </a:xfrm>
          <a:prstGeom prst="rect">
            <a:avLst/>
          </a:prstGeom>
          <a:noFill/>
          <a:extLst>
            <a:ext uri="{909E8E84-426E-40DD-AFC4-6F175D3DCCD1}">
              <a14:hiddenFill xmlns:a14="http://schemas.microsoft.com/office/drawing/2010/main">
                <a:solidFill>
                  <a:srgbClr val="FFFFFF"/>
                </a:solidFill>
              </a14:hiddenFill>
            </a:ext>
          </a:extLst>
        </p:spPr>
      </p:pic>
      <p:pic>
        <p:nvPicPr>
          <p:cNvPr id="117764" name="Picture 4">
            <a:extLst>
              <a:ext uri="{FF2B5EF4-FFF2-40B4-BE49-F238E27FC236}">
                <a16:creationId xmlns:a16="http://schemas.microsoft.com/office/drawing/2014/main" id="{7712B5F7-4CD7-4F02-B7A4-AC9A92313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495800"/>
            <a:ext cx="2381250"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40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1D364C-F899-420A-8A20-064C3D5C8B55}"/>
              </a:ext>
            </a:extLst>
          </p:cNvPr>
          <p:cNvSpPr/>
          <p:nvPr/>
        </p:nvSpPr>
        <p:spPr>
          <a:xfrm>
            <a:off x="5867400" y="2514600"/>
            <a:ext cx="3276600" cy="160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3890" name="Rectangle 2"/>
          <p:cNvSpPr>
            <a:spLocks noGrp="1" noChangeArrowheads="1"/>
          </p:cNvSpPr>
          <p:nvPr>
            <p:ph type="title"/>
            <p:custDataLst>
              <p:tags r:id="rId3"/>
            </p:custDataLst>
          </p:nvPr>
        </p:nvSpPr>
        <p:spPr/>
        <p:txBody>
          <a:bodyPr/>
          <a:lstStyle/>
          <a:p>
            <a:r>
              <a:rPr lang="en-US" dirty="0"/>
              <a:t>DMZ</a:t>
            </a:r>
          </a:p>
        </p:txBody>
      </p:sp>
      <p:sp>
        <p:nvSpPr>
          <p:cNvPr id="293891" name="Rectangle 3"/>
          <p:cNvSpPr>
            <a:spLocks noGrp="1" noChangeArrowheads="1"/>
          </p:cNvSpPr>
          <p:nvPr>
            <p:ph type="body" idx="1"/>
            <p:custDataLst>
              <p:tags r:id="rId4"/>
            </p:custDataLst>
          </p:nvPr>
        </p:nvSpPr>
        <p:spPr>
          <a:xfrm>
            <a:off x="457200" y="1600200"/>
            <a:ext cx="4876800" cy="4525963"/>
          </a:xfrm>
        </p:spPr>
        <p:txBody>
          <a:bodyPr>
            <a:normAutofit fontScale="85000" lnSpcReduction="20000"/>
          </a:bodyPr>
          <a:lstStyle/>
          <a:p>
            <a:pPr>
              <a:lnSpc>
                <a:spcPct val="90000"/>
              </a:lnSpc>
            </a:pPr>
            <a:r>
              <a:rPr lang="en-US" dirty="0"/>
              <a:t>Divide the companies systems into two groups</a:t>
            </a:r>
          </a:p>
          <a:p>
            <a:pPr lvl="1">
              <a:lnSpc>
                <a:spcPct val="90000"/>
              </a:lnSpc>
            </a:pPr>
            <a:r>
              <a:rPr lang="en-US" dirty="0"/>
              <a:t>Machines directly accessible from the internet </a:t>
            </a:r>
          </a:p>
          <a:p>
            <a:pPr lvl="2">
              <a:lnSpc>
                <a:spcPct val="90000"/>
              </a:lnSpc>
            </a:pPr>
            <a:r>
              <a:rPr lang="en-US" dirty="0"/>
              <a:t>DMZ</a:t>
            </a:r>
          </a:p>
          <a:p>
            <a:pPr lvl="1">
              <a:lnSpc>
                <a:spcPct val="90000"/>
              </a:lnSpc>
            </a:pPr>
            <a:r>
              <a:rPr lang="en-US" dirty="0"/>
              <a:t>Machines not directly accessible from the internet</a:t>
            </a:r>
          </a:p>
          <a:p>
            <a:pPr>
              <a:lnSpc>
                <a:spcPct val="90000"/>
              </a:lnSpc>
            </a:pPr>
            <a:r>
              <a:rPr lang="en-US" dirty="0"/>
              <a:t>DMZ adds a layer of protection</a:t>
            </a:r>
          </a:p>
          <a:p>
            <a:pPr lvl="1">
              <a:lnSpc>
                <a:spcPct val="90000"/>
              </a:lnSpc>
            </a:pPr>
            <a:r>
              <a:rPr lang="en-US" dirty="0"/>
              <a:t>If DMZ systems breached, internal systems still safe</a:t>
            </a:r>
          </a:p>
          <a:p>
            <a:pPr lvl="1">
              <a:lnSpc>
                <a:spcPct val="90000"/>
              </a:lnSpc>
            </a:pPr>
            <a:r>
              <a:rPr lang="en-US" dirty="0"/>
              <a:t>Can perform different types of checks at boundary of internal, DMZ networks and DMZ, Internet network</a:t>
            </a:r>
          </a:p>
        </p:txBody>
      </p:sp>
      <p:sp>
        <p:nvSpPr>
          <p:cNvPr id="4" name="Cloud 3">
            <a:extLst>
              <a:ext uri="{FF2B5EF4-FFF2-40B4-BE49-F238E27FC236}">
                <a16:creationId xmlns:a16="http://schemas.microsoft.com/office/drawing/2014/main" id="{15F094AB-9209-4E8F-B865-3924155BD5F6}"/>
              </a:ext>
            </a:extLst>
          </p:cNvPr>
          <p:cNvSpPr/>
          <p:nvPr/>
        </p:nvSpPr>
        <p:spPr>
          <a:xfrm>
            <a:off x="7391400" y="990600"/>
            <a:ext cx="1676400" cy="1371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5" name="Rectangle 4">
            <a:extLst>
              <a:ext uri="{FF2B5EF4-FFF2-40B4-BE49-F238E27FC236}">
                <a16:creationId xmlns:a16="http://schemas.microsoft.com/office/drawing/2014/main" id="{05DC1CE9-E4F5-43D2-8678-CF13E35F73FD}"/>
              </a:ext>
            </a:extLst>
          </p:cNvPr>
          <p:cNvSpPr/>
          <p:nvPr/>
        </p:nvSpPr>
        <p:spPr>
          <a:xfrm rot="16200000">
            <a:off x="8062104" y="1485900"/>
            <a:ext cx="762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Object 6">
            <a:extLst>
              <a:ext uri="{FF2B5EF4-FFF2-40B4-BE49-F238E27FC236}">
                <a16:creationId xmlns:a16="http://schemas.microsoft.com/office/drawing/2014/main" id="{50F9D8A7-581E-4576-B087-236CAB364BAE}"/>
              </a:ext>
            </a:extLst>
          </p:cNvPr>
          <p:cNvGraphicFramePr>
            <a:graphicFrameLocks noChangeAspect="1"/>
          </p:cNvGraphicFramePr>
          <p:nvPr>
            <p:custDataLst>
              <p:tags r:id="rId5"/>
            </p:custDataLst>
            <p:extLst>
              <p:ext uri="{D42A27DB-BD31-4B8C-83A1-F6EECF244321}">
                <p14:modId xmlns:p14="http://schemas.microsoft.com/office/powerpoint/2010/main" val="917635349"/>
              </p:ext>
            </p:extLst>
          </p:nvPr>
        </p:nvGraphicFramePr>
        <p:xfrm>
          <a:off x="8458200" y="2819400"/>
          <a:ext cx="455985" cy="381000"/>
        </p:xfrm>
        <a:graphic>
          <a:graphicData uri="http://schemas.openxmlformats.org/presentationml/2006/ole">
            <mc:AlternateContent xmlns:mc="http://schemas.openxmlformats.org/markup-compatibility/2006">
              <mc:Choice xmlns:v="urn:schemas-microsoft-com:vml" Requires="v">
                <p:oleObj spid="_x0000_s118831" name="Clip" r:id="rId12" imgW="1305000" imgH="1085760" progId="">
                  <p:embed/>
                </p:oleObj>
              </mc:Choice>
              <mc:Fallback>
                <p:oleObj name="Clip" r:id="rId12" imgW="1305000" imgH="1085760" progId="">
                  <p:embed/>
                  <p:pic>
                    <p:nvPicPr>
                      <p:cNvPr id="9" name="Object 8">
                        <a:extLst>
                          <a:ext uri="{FF2B5EF4-FFF2-40B4-BE49-F238E27FC236}">
                            <a16:creationId xmlns:a16="http://schemas.microsoft.com/office/drawing/2014/main" id="{6DEF11BC-EACC-4932-96EF-46B1E19DA36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58200" y="28194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a:extLst>
              <a:ext uri="{FF2B5EF4-FFF2-40B4-BE49-F238E27FC236}">
                <a16:creationId xmlns:a16="http://schemas.microsoft.com/office/drawing/2014/main" id="{83B9CFF1-DC30-4DCB-960F-B24E5B996988}"/>
              </a:ext>
            </a:extLst>
          </p:cNvPr>
          <p:cNvGraphicFramePr>
            <a:graphicFrameLocks noChangeAspect="1"/>
          </p:cNvGraphicFramePr>
          <p:nvPr>
            <p:custDataLst>
              <p:tags r:id="rId6"/>
            </p:custDataLst>
            <p:extLst>
              <p:ext uri="{D42A27DB-BD31-4B8C-83A1-F6EECF244321}">
                <p14:modId xmlns:p14="http://schemas.microsoft.com/office/powerpoint/2010/main" val="1701232797"/>
              </p:ext>
            </p:extLst>
          </p:nvPr>
        </p:nvGraphicFramePr>
        <p:xfrm>
          <a:off x="7647317" y="2935857"/>
          <a:ext cx="455985" cy="381000"/>
        </p:xfrm>
        <a:graphic>
          <a:graphicData uri="http://schemas.openxmlformats.org/presentationml/2006/ole">
            <mc:AlternateContent xmlns:mc="http://schemas.openxmlformats.org/markup-compatibility/2006">
              <mc:Choice xmlns:v="urn:schemas-microsoft-com:vml" Requires="v">
                <p:oleObj spid="_x0000_s118832" name="Clip" r:id="rId12" imgW="1305000" imgH="1085760" progId="">
                  <p:embed/>
                </p:oleObj>
              </mc:Choice>
              <mc:Fallback>
                <p:oleObj name="Clip" r:id="rId12" imgW="1305000" imgH="1085760" progId="">
                  <p:embed/>
                  <p:pic>
                    <p:nvPicPr>
                      <p:cNvPr id="10" name="Object 9">
                        <a:extLst>
                          <a:ext uri="{FF2B5EF4-FFF2-40B4-BE49-F238E27FC236}">
                            <a16:creationId xmlns:a16="http://schemas.microsoft.com/office/drawing/2014/main" id="{5C34D82C-792E-4A20-921C-0E4AF9BCA6A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47317" y="2935857"/>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a:extLst>
              <a:ext uri="{FF2B5EF4-FFF2-40B4-BE49-F238E27FC236}">
                <a16:creationId xmlns:a16="http://schemas.microsoft.com/office/drawing/2014/main" id="{3661259C-F32E-4448-826E-151D46F5CCD9}"/>
              </a:ext>
            </a:extLst>
          </p:cNvPr>
          <p:cNvGraphicFramePr>
            <a:graphicFrameLocks noChangeAspect="1"/>
          </p:cNvGraphicFramePr>
          <p:nvPr>
            <p:custDataLst>
              <p:tags r:id="rId7"/>
            </p:custDataLst>
            <p:extLst>
              <p:ext uri="{D42A27DB-BD31-4B8C-83A1-F6EECF244321}">
                <p14:modId xmlns:p14="http://schemas.microsoft.com/office/powerpoint/2010/main" val="3039681317"/>
              </p:ext>
            </p:extLst>
          </p:nvPr>
        </p:nvGraphicFramePr>
        <p:xfrm>
          <a:off x="8305800" y="3505200"/>
          <a:ext cx="455985" cy="381000"/>
        </p:xfrm>
        <a:graphic>
          <a:graphicData uri="http://schemas.openxmlformats.org/presentationml/2006/ole">
            <mc:AlternateContent xmlns:mc="http://schemas.openxmlformats.org/markup-compatibility/2006">
              <mc:Choice xmlns:v="urn:schemas-microsoft-com:vml" Requires="v">
                <p:oleObj spid="_x0000_s118833" name="Clip" r:id="rId12" imgW="1305000" imgH="1085760" progId="">
                  <p:embed/>
                </p:oleObj>
              </mc:Choice>
              <mc:Fallback>
                <p:oleObj name="Clip" r:id="rId12" imgW="1305000" imgH="1085760" progId="">
                  <p:embed/>
                  <p:pic>
                    <p:nvPicPr>
                      <p:cNvPr id="11" name="Object 10">
                        <a:extLst>
                          <a:ext uri="{FF2B5EF4-FFF2-40B4-BE49-F238E27FC236}">
                            <a16:creationId xmlns:a16="http://schemas.microsoft.com/office/drawing/2014/main" id="{5AA5FDD9-50CE-4522-AF31-BEB033175E3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05800" y="35052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a:extLst>
              <a:ext uri="{FF2B5EF4-FFF2-40B4-BE49-F238E27FC236}">
                <a16:creationId xmlns:a16="http://schemas.microsoft.com/office/drawing/2014/main" id="{A00AAA3A-8B68-445A-BA76-D8B359D39A0D}"/>
              </a:ext>
            </a:extLst>
          </p:cNvPr>
          <p:cNvSpPr txBox="1"/>
          <p:nvPr/>
        </p:nvSpPr>
        <p:spPr>
          <a:xfrm>
            <a:off x="6705600" y="3429000"/>
            <a:ext cx="1295400" cy="584775"/>
          </a:xfrm>
          <a:prstGeom prst="rect">
            <a:avLst/>
          </a:prstGeom>
          <a:noFill/>
        </p:spPr>
        <p:txBody>
          <a:bodyPr wrap="square" rtlCol="0">
            <a:spAutoFit/>
          </a:bodyPr>
          <a:lstStyle/>
          <a:p>
            <a:pPr algn="ctr"/>
            <a:r>
              <a:rPr lang="en-US" sz="1600" dirty="0"/>
              <a:t>Public facing web servers</a:t>
            </a:r>
          </a:p>
        </p:txBody>
      </p:sp>
      <p:graphicFrame>
        <p:nvGraphicFramePr>
          <p:cNvPr id="11" name="Object 10">
            <a:extLst>
              <a:ext uri="{FF2B5EF4-FFF2-40B4-BE49-F238E27FC236}">
                <a16:creationId xmlns:a16="http://schemas.microsoft.com/office/drawing/2014/main" id="{2B5AF539-2965-4413-8D10-BC9104C75BE9}"/>
              </a:ext>
            </a:extLst>
          </p:cNvPr>
          <p:cNvGraphicFramePr>
            <a:graphicFrameLocks noChangeAspect="1"/>
          </p:cNvGraphicFramePr>
          <p:nvPr>
            <p:custDataLst>
              <p:tags r:id="rId8"/>
            </p:custDataLst>
            <p:extLst>
              <p:ext uri="{D42A27DB-BD31-4B8C-83A1-F6EECF244321}">
                <p14:modId xmlns:p14="http://schemas.microsoft.com/office/powerpoint/2010/main" val="3057161881"/>
              </p:ext>
            </p:extLst>
          </p:nvPr>
        </p:nvGraphicFramePr>
        <p:xfrm>
          <a:off x="8534400" y="4876800"/>
          <a:ext cx="455985" cy="381000"/>
        </p:xfrm>
        <a:graphic>
          <a:graphicData uri="http://schemas.openxmlformats.org/presentationml/2006/ole">
            <mc:AlternateContent xmlns:mc="http://schemas.openxmlformats.org/markup-compatibility/2006">
              <mc:Choice xmlns:v="urn:schemas-microsoft-com:vml" Requires="v">
                <p:oleObj spid="_x0000_s118834" name="Clip" r:id="rId12" imgW="1305000" imgH="1085760" progId="">
                  <p:embed/>
                </p:oleObj>
              </mc:Choice>
              <mc:Fallback>
                <p:oleObj name="Clip" r:id="rId12" imgW="1305000" imgH="1085760" progId="">
                  <p:embed/>
                  <p:pic>
                    <p:nvPicPr>
                      <p:cNvPr id="13" name="Object 12">
                        <a:extLst>
                          <a:ext uri="{FF2B5EF4-FFF2-40B4-BE49-F238E27FC236}">
                            <a16:creationId xmlns:a16="http://schemas.microsoft.com/office/drawing/2014/main" id="{B8E43643-E518-4760-AB49-8F8B72C510D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34400" y="48768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a:extLst>
              <a:ext uri="{FF2B5EF4-FFF2-40B4-BE49-F238E27FC236}">
                <a16:creationId xmlns:a16="http://schemas.microsoft.com/office/drawing/2014/main" id="{43CA47A6-960B-4B17-B280-9C7D48D54B53}"/>
              </a:ext>
            </a:extLst>
          </p:cNvPr>
          <p:cNvGraphicFramePr>
            <a:graphicFrameLocks noChangeAspect="1"/>
          </p:cNvGraphicFramePr>
          <p:nvPr>
            <p:custDataLst>
              <p:tags r:id="rId9"/>
            </p:custDataLst>
            <p:extLst>
              <p:ext uri="{D42A27DB-BD31-4B8C-83A1-F6EECF244321}">
                <p14:modId xmlns:p14="http://schemas.microsoft.com/office/powerpoint/2010/main" val="2345512625"/>
              </p:ext>
            </p:extLst>
          </p:nvPr>
        </p:nvGraphicFramePr>
        <p:xfrm>
          <a:off x="7696200" y="4648200"/>
          <a:ext cx="455985" cy="381000"/>
        </p:xfrm>
        <a:graphic>
          <a:graphicData uri="http://schemas.openxmlformats.org/presentationml/2006/ole">
            <mc:AlternateContent xmlns:mc="http://schemas.openxmlformats.org/markup-compatibility/2006">
              <mc:Choice xmlns:v="urn:schemas-microsoft-com:vml" Requires="v">
                <p:oleObj spid="_x0000_s118835" name="Clip" r:id="rId12" imgW="1305000" imgH="1085760" progId="">
                  <p:embed/>
                </p:oleObj>
              </mc:Choice>
              <mc:Fallback>
                <p:oleObj name="Clip" r:id="rId12" imgW="1305000" imgH="1085760" progId="">
                  <p:embed/>
                  <p:pic>
                    <p:nvPicPr>
                      <p:cNvPr id="14" name="Object 13">
                        <a:extLst>
                          <a:ext uri="{FF2B5EF4-FFF2-40B4-BE49-F238E27FC236}">
                            <a16:creationId xmlns:a16="http://schemas.microsoft.com/office/drawing/2014/main" id="{DEA1E616-4D08-4D37-B17B-6A88EEF608C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96200" y="46482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a:extLst>
              <a:ext uri="{FF2B5EF4-FFF2-40B4-BE49-F238E27FC236}">
                <a16:creationId xmlns:a16="http://schemas.microsoft.com/office/drawing/2014/main" id="{41B7FBFA-E92E-431B-B6B4-B11804900DAC}"/>
              </a:ext>
            </a:extLst>
          </p:cNvPr>
          <p:cNvSpPr txBox="1"/>
          <p:nvPr/>
        </p:nvSpPr>
        <p:spPr>
          <a:xfrm>
            <a:off x="6324600" y="4419600"/>
            <a:ext cx="1295400" cy="1200329"/>
          </a:xfrm>
          <a:prstGeom prst="rect">
            <a:avLst/>
          </a:prstGeom>
          <a:noFill/>
        </p:spPr>
        <p:txBody>
          <a:bodyPr wrap="square" rtlCol="0">
            <a:spAutoFit/>
          </a:bodyPr>
          <a:lstStyle/>
          <a:p>
            <a:pPr algn="ctr"/>
            <a:r>
              <a:rPr lang="en-US" dirty="0"/>
              <a:t>Internal servers and employee machines</a:t>
            </a:r>
          </a:p>
        </p:txBody>
      </p:sp>
      <p:sp>
        <p:nvSpPr>
          <p:cNvPr id="14" name="Rectangle 13">
            <a:extLst>
              <a:ext uri="{FF2B5EF4-FFF2-40B4-BE49-F238E27FC236}">
                <a16:creationId xmlns:a16="http://schemas.microsoft.com/office/drawing/2014/main" id="{E211F81E-5D7E-453C-8F40-CF354C62D57D}"/>
              </a:ext>
            </a:extLst>
          </p:cNvPr>
          <p:cNvSpPr/>
          <p:nvPr/>
        </p:nvSpPr>
        <p:spPr>
          <a:xfrm rot="16200000">
            <a:off x="7962900" y="3162300"/>
            <a:ext cx="228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D884893-A124-479E-A8A6-7FDC939FB233}"/>
              </a:ext>
            </a:extLst>
          </p:cNvPr>
          <p:cNvSpPr txBox="1"/>
          <p:nvPr/>
        </p:nvSpPr>
        <p:spPr>
          <a:xfrm>
            <a:off x="6019800" y="2667000"/>
            <a:ext cx="780983" cy="461665"/>
          </a:xfrm>
          <a:prstGeom prst="rect">
            <a:avLst/>
          </a:prstGeom>
          <a:noFill/>
        </p:spPr>
        <p:txBody>
          <a:bodyPr wrap="none" rtlCol="0">
            <a:spAutoFit/>
          </a:bodyPr>
          <a:lstStyle/>
          <a:p>
            <a:r>
              <a:rPr lang="en-US" sz="2400" dirty="0"/>
              <a:t>DMZ</a:t>
            </a:r>
          </a:p>
        </p:txBody>
      </p:sp>
      <p:cxnSp>
        <p:nvCxnSpPr>
          <p:cNvPr id="16" name="Straight Arrow Connector 15">
            <a:extLst>
              <a:ext uri="{FF2B5EF4-FFF2-40B4-BE49-F238E27FC236}">
                <a16:creationId xmlns:a16="http://schemas.microsoft.com/office/drawing/2014/main" id="{DA9E8DB2-2519-4738-9960-FC1511E5C489}"/>
              </a:ext>
            </a:extLst>
          </p:cNvPr>
          <p:cNvCxnSpPr>
            <a:cxnSpLocks/>
            <a:stCxn id="10" idx="3"/>
            <a:endCxn id="8" idx="2"/>
          </p:cNvCxnSpPr>
          <p:nvPr/>
        </p:nvCxnSpPr>
        <p:spPr>
          <a:xfrm flipH="1" flipV="1">
            <a:off x="7875309" y="3316857"/>
            <a:ext cx="125691" cy="404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FE87691-406A-48C2-8473-81BDCC7E70E9}"/>
              </a:ext>
            </a:extLst>
          </p:cNvPr>
          <p:cNvCxnSpPr/>
          <p:nvPr/>
        </p:nvCxnSpPr>
        <p:spPr>
          <a:xfrm flipV="1">
            <a:off x="8001000" y="3048000"/>
            <a:ext cx="4572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BF0D65-9EB2-4040-82D6-DFE0EE040BB7}"/>
              </a:ext>
            </a:extLst>
          </p:cNvPr>
          <p:cNvCxnSpPr>
            <a:stCxn id="10" idx="3"/>
            <a:endCxn id="9" idx="1"/>
          </p:cNvCxnSpPr>
          <p:nvPr/>
        </p:nvCxnSpPr>
        <p:spPr>
          <a:xfrm flipV="1">
            <a:off x="8001000" y="3695700"/>
            <a:ext cx="304800" cy="25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38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38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38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389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389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38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custDataLst>
              <p:tags r:id="rId2"/>
            </p:custDataLst>
          </p:nvPr>
        </p:nvSpPr>
        <p:spPr/>
        <p:txBody>
          <a:bodyPr/>
          <a:lstStyle/>
          <a:p>
            <a:r>
              <a:rPr lang="en-US" dirty="0"/>
              <a:t>Firewalls</a:t>
            </a:r>
          </a:p>
        </p:txBody>
      </p:sp>
      <p:sp>
        <p:nvSpPr>
          <p:cNvPr id="295939" name="Rectangle 3"/>
          <p:cNvSpPr>
            <a:spLocks noGrp="1" noChangeArrowheads="1"/>
          </p:cNvSpPr>
          <p:nvPr>
            <p:ph type="body" idx="1"/>
            <p:custDataLst>
              <p:tags r:id="rId3"/>
            </p:custDataLst>
          </p:nvPr>
        </p:nvSpPr>
        <p:spPr/>
        <p:txBody>
          <a:bodyPr>
            <a:normAutofit fontScale="92500" lnSpcReduction="20000"/>
          </a:bodyPr>
          <a:lstStyle/>
          <a:p>
            <a:pPr>
              <a:lnSpc>
                <a:spcPct val="90000"/>
              </a:lnSpc>
            </a:pPr>
            <a:r>
              <a:rPr lang="en-US" dirty="0"/>
              <a:t>Host that mediates access to a network</a:t>
            </a:r>
          </a:p>
          <a:p>
            <a:pPr lvl="1">
              <a:lnSpc>
                <a:spcPct val="90000"/>
              </a:lnSpc>
            </a:pPr>
            <a:r>
              <a:rPr lang="en-US" dirty="0"/>
              <a:t>Allows, disallows accesses based on configuration and type of access</a:t>
            </a:r>
          </a:p>
          <a:p>
            <a:pPr>
              <a:lnSpc>
                <a:spcPct val="90000"/>
              </a:lnSpc>
            </a:pPr>
            <a:r>
              <a:rPr lang="en-US" dirty="0"/>
              <a:t>Forms the border between the DMZ and the other networks, and forms the border between networks in general</a:t>
            </a:r>
          </a:p>
          <a:p>
            <a:pPr>
              <a:lnSpc>
                <a:spcPct val="90000"/>
              </a:lnSpc>
            </a:pPr>
            <a:r>
              <a:rPr lang="en-US" dirty="0"/>
              <a:t>Example: block Back Orifice</a:t>
            </a:r>
          </a:p>
          <a:p>
            <a:pPr lvl="1">
              <a:lnSpc>
                <a:spcPct val="90000"/>
              </a:lnSpc>
            </a:pPr>
            <a:r>
              <a:rPr lang="en-US" dirty="0"/>
              <a:t>BO allows external users to control systems</a:t>
            </a:r>
          </a:p>
          <a:p>
            <a:pPr lvl="2">
              <a:lnSpc>
                <a:spcPct val="90000"/>
              </a:lnSpc>
            </a:pPr>
            <a:r>
              <a:rPr lang="en-US" dirty="0"/>
              <a:t>Requires commands to be sent to a particular port (say, 25345)</a:t>
            </a:r>
          </a:p>
          <a:p>
            <a:pPr lvl="1">
              <a:lnSpc>
                <a:spcPct val="90000"/>
              </a:lnSpc>
            </a:pPr>
            <a:r>
              <a:rPr lang="en-US" dirty="0"/>
              <a:t>Firewall can block all traffic to or from that port</a:t>
            </a:r>
          </a:p>
          <a:p>
            <a:pPr lvl="2">
              <a:lnSpc>
                <a:spcPct val="90000"/>
              </a:lnSpc>
            </a:pPr>
            <a:r>
              <a:rPr lang="en-US" dirty="0"/>
              <a:t>So even if BO installed, outsiders can’t use it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5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5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59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59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59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59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59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4AF214-78A3-49D0-AD41-9C0B63F2685E}"/>
              </a:ext>
            </a:extLst>
          </p:cNvPr>
          <p:cNvSpPr>
            <a:spLocks noGrp="1"/>
          </p:cNvSpPr>
          <p:nvPr>
            <p:ph type="title"/>
          </p:nvPr>
        </p:nvSpPr>
        <p:spPr/>
        <p:txBody>
          <a:bodyPr/>
          <a:lstStyle/>
          <a:p>
            <a:r>
              <a:rPr lang="en-US" dirty="0"/>
              <a:t>Client - Server</a:t>
            </a:r>
          </a:p>
        </p:txBody>
      </p:sp>
      <p:graphicFrame>
        <p:nvGraphicFramePr>
          <p:cNvPr id="5" name="Object 4">
            <a:extLst>
              <a:ext uri="{FF2B5EF4-FFF2-40B4-BE49-F238E27FC236}">
                <a16:creationId xmlns:a16="http://schemas.microsoft.com/office/drawing/2014/main" id="{8A519E22-7B1B-4821-873F-DA4AE339DA3D}"/>
              </a:ext>
            </a:extLst>
          </p:cNvPr>
          <p:cNvGraphicFramePr>
            <a:graphicFrameLocks noChangeAspect="1"/>
          </p:cNvGraphicFramePr>
          <p:nvPr>
            <p:custDataLst>
              <p:tags r:id="rId2"/>
            </p:custDataLst>
            <p:extLst>
              <p:ext uri="{D42A27DB-BD31-4B8C-83A1-F6EECF244321}">
                <p14:modId xmlns:p14="http://schemas.microsoft.com/office/powerpoint/2010/main" val="2261021444"/>
              </p:ext>
            </p:extLst>
          </p:nvPr>
        </p:nvGraphicFramePr>
        <p:xfrm>
          <a:off x="1143000" y="2133600"/>
          <a:ext cx="455985" cy="381000"/>
        </p:xfrm>
        <a:graphic>
          <a:graphicData uri="http://schemas.openxmlformats.org/presentationml/2006/ole">
            <mc:AlternateContent xmlns:mc="http://schemas.openxmlformats.org/markup-compatibility/2006">
              <mc:Choice xmlns:v="urn:schemas-microsoft-com:vml" Requires="v">
                <p:oleObj spid="_x0000_s119818" name="Clip" r:id="rId5" imgW="1305000" imgH="1085760" progId="">
                  <p:embed/>
                </p:oleObj>
              </mc:Choice>
              <mc:Fallback>
                <p:oleObj name="Clip" r:id="rId5" imgW="1305000" imgH="1085760" progId="">
                  <p:embed/>
                  <p:pic>
                    <p:nvPicPr>
                      <p:cNvPr id="12" name="Object 11">
                        <a:extLst>
                          <a:ext uri="{FF2B5EF4-FFF2-40B4-BE49-F238E27FC236}">
                            <a16:creationId xmlns:a16="http://schemas.microsoft.com/office/drawing/2014/main" id="{43CA47A6-960B-4B17-B280-9C7D48D54B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21336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 name="Straight Arrow Connector 6">
            <a:extLst>
              <a:ext uri="{FF2B5EF4-FFF2-40B4-BE49-F238E27FC236}">
                <a16:creationId xmlns:a16="http://schemas.microsoft.com/office/drawing/2014/main" id="{F11CDE34-94DC-4958-A562-A794528FBAF6}"/>
              </a:ext>
            </a:extLst>
          </p:cNvPr>
          <p:cNvCxnSpPr>
            <a:cxnSpLocks/>
          </p:cNvCxnSpPr>
          <p:nvPr/>
        </p:nvCxnSpPr>
        <p:spPr>
          <a:xfrm>
            <a:off x="1524000" y="2667000"/>
            <a:ext cx="0" cy="1905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55C9C18-BF2E-4C17-9693-3236EF5BEB65}"/>
              </a:ext>
            </a:extLst>
          </p:cNvPr>
          <p:cNvCxnSpPr>
            <a:cxnSpLocks/>
          </p:cNvCxnSpPr>
          <p:nvPr/>
        </p:nvCxnSpPr>
        <p:spPr>
          <a:xfrm>
            <a:off x="3200400" y="2667000"/>
            <a:ext cx="0" cy="1981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Object 8">
            <a:extLst>
              <a:ext uri="{FF2B5EF4-FFF2-40B4-BE49-F238E27FC236}">
                <a16:creationId xmlns:a16="http://schemas.microsoft.com/office/drawing/2014/main" id="{7352BF66-53B0-4F6D-98C6-9DCE487A5EC7}"/>
              </a:ext>
            </a:extLst>
          </p:cNvPr>
          <p:cNvGraphicFramePr>
            <a:graphicFrameLocks noChangeAspect="1"/>
          </p:cNvGraphicFramePr>
          <p:nvPr>
            <p:custDataLst>
              <p:tags r:id="rId3"/>
            </p:custDataLst>
            <p:extLst>
              <p:ext uri="{D42A27DB-BD31-4B8C-83A1-F6EECF244321}">
                <p14:modId xmlns:p14="http://schemas.microsoft.com/office/powerpoint/2010/main" val="1238379702"/>
              </p:ext>
            </p:extLst>
          </p:nvPr>
        </p:nvGraphicFramePr>
        <p:xfrm>
          <a:off x="3124200" y="2133600"/>
          <a:ext cx="455985" cy="381000"/>
        </p:xfrm>
        <a:graphic>
          <a:graphicData uri="http://schemas.openxmlformats.org/presentationml/2006/ole">
            <mc:AlternateContent xmlns:mc="http://schemas.openxmlformats.org/markup-compatibility/2006">
              <mc:Choice xmlns:v="urn:schemas-microsoft-com:vml" Requires="v">
                <p:oleObj spid="_x0000_s119819" name="Clip" r:id="rId5" imgW="1305000" imgH="1085760" progId="">
                  <p:embed/>
                </p:oleObj>
              </mc:Choice>
              <mc:Fallback>
                <p:oleObj name="Clip" r:id="rId5" imgW="1305000" imgH="1085760" progId="">
                  <p:embed/>
                  <p:pic>
                    <p:nvPicPr>
                      <p:cNvPr id="5" name="Object 4">
                        <a:extLst>
                          <a:ext uri="{FF2B5EF4-FFF2-40B4-BE49-F238E27FC236}">
                            <a16:creationId xmlns:a16="http://schemas.microsoft.com/office/drawing/2014/main" id="{8A519E22-7B1B-4821-873F-DA4AE339DA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21336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a:extLst>
              <a:ext uri="{FF2B5EF4-FFF2-40B4-BE49-F238E27FC236}">
                <a16:creationId xmlns:a16="http://schemas.microsoft.com/office/drawing/2014/main" id="{769676E5-094F-4727-B00F-D189604674FF}"/>
              </a:ext>
            </a:extLst>
          </p:cNvPr>
          <p:cNvSpPr txBox="1"/>
          <p:nvPr/>
        </p:nvSpPr>
        <p:spPr>
          <a:xfrm>
            <a:off x="990600" y="1676400"/>
            <a:ext cx="700320" cy="369332"/>
          </a:xfrm>
          <a:prstGeom prst="rect">
            <a:avLst/>
          </a:prstGeom>
          <a:noFill/>
        </p:spPr>
        <p:txBody>
          <a:bodyPr wrap="none" rtlCol="0">
            <a:spAutoFit/>
          </a:bodyPr>
          <a:lstStyle/>
          <a:p>
            <a:r>
              <a:rPr lang="en-US" dirty="0"/>
              <a:t>client</a:t>
            </a:r>
          </a:p>
        </p:txBody>
      </p:sp>
      <p:sp>
        <p:nvSpPr>
          <p:cNvPr id="11" name="TextBox 10">
            <a:extLst>
              <a:ext uri="{FF2B5EF4-FFF2-40B4-BE49-F238E27FC236}">
                <a16:creationId xmlns:a16="http://schemas.microsoft.com/office/drawing/2014/main" id="{BA33B721-9B5D-4302-B8D7-0D5874228088}"/>
              </a:ext>
            </a:extLst>
          </p:cNvPr>
          <p:cNvSpPr txBox="1"/>
          <p:nvPr/>
        </p:nvSpPr>
        <p:spPr>
          <a:xfrm>
            <a:off x="2895600" y="1676400"/>
            <a:ext cx="769634" cy="369332"/>
          </a:xfrm>
          <a:prstGeom prst="rect">
            <a:avLst/>
          </a:prstGeom>
          <a:noFill/>
        </p:spPr>
        <p:txBody>
          <a:bodyPr wrap="none" rtlCol="0">
            <a:spAutoFit/>
          </a:bodyPr>
          <a:lstStyle/>
          <a:p>
            <a:r>
              <a:rPr lang="en-US" dirty="0"/>
              <a:t>server</a:t>
            </a:r>
          </a:p>
        </p:txBody>
      </p:sp>
      <p:cxnSp>
        <p:nvCxnSpPr>
          <p:cNvPr id="13" name="Straight Arrow Connector 12">
            <a:extLst>
              <a:ext uri="{FF2B5EF4-FFF2-40B4-BE49-F238E27FC236}">
                <a16:creationId xmlns:a16="http://schemas.microsoft.com/office/drawing/2014/main" id="{BFB241E6-3682-4103-B6A5-99B9A0FBF132}"/>
              </a:ext>
            </a:extLst>
          </p:cNvPr>
          <p:cNvCxnSpPr/>
          <p:nvPr/>
        </p:nvCxnSpPr>
        <p:spPr>
          <a:xfrm>
            <a:off x="1524000" y="2819400"/>
            <a:ext cx="16764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F143158-7EC6-47DF-B8EC-3408FF5DBF75}"/>
              </a:ext>
            </a:extLst>
          </p:cNvPr>
          <p:cNvSpPr txBox="1"/>
          <p:nvPr/>
        </p:nvSpPr>
        <p:spPr>
          <a:xfrm>
            <a:off x="2057400" y="2590800"/>
            <a:ext cx="359394" cy="369332"/>
          </a:xfrm>
          <a:prstGeom prst="rect">
            <a:avLst/>
          </a:prstGeom>
          <a:noFill/>
        </p:spPr>
        <p:txBody>
          <a:bodyPr wrap="none" rtlCol="0">
            <a:spAutoFit/>
          </a:bodyPr>
          <a:lstStyle/>
          <a:p>
            <a:r>
              <a:rPr lang="en-US"/>
              <a:t>hi</a:t>
            </a:r>
          </a:p>
        </p:txBody>
      </p:sp>
      <p:cxnSp>
        <p:nvCxnSpPr>
          <p:cNvPr id="16" name="Straight Arrow Connector 15">
            <a:extLst>
              <a:ext uri="{FF2B5EF4-FFF2-40B4-BE49-F238E27FC236}">
                <a16:creationId xmlns:a16="http://schemas.microsoft.com/office/drawing/2014/main" id="{D1C94932-D114-4651-980C-D3DBC2B506E3}"/>
              </a:ext>
            </a:extLst>
          </p:cNvPr>
          <p:cNvCxnSpPr/>
          <p:nvPr/>
        </p:nvCxnSpPr>
        <p:spPr>
          <a:xfrm flipH="1">
            <a:off x="1524000" y="3276600"/>
            <a:ext cx="16764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715A9A-DA3A-4ED6-8FB5-D984DBF9C5DD}"/>
              </a:ext>
            </a:extLst>
          </p:cNvPr>
          <p:cNvSpPr txBox="1"/>
          <p:nvPr/>
        </p:nvSpPr>
        <p:spPr>
          <a:xfrm>
            <a:off x="1676400" y="3276600"/>
            <a:ext cx="1242456" cy="369332"/>
          </a:xfrm>
          <a:prstGeom prst="rect">
            <a:avLst/>
          </a:prstGeom>
          <a:noFill/>
        </p:spPr>
        <p:txBody>
          <a:bodyPr wrap="none" rtlCol="0">
            <a:spAutoFit/>
          </a:bodyPr>
          <a:lstStyle/>
          <a:p>
            <a:r>
              <a:rPr lang="en-US" dirty="0"/>
              <a:t>What’s up?</a:t>
            </a:r>
          </a:p>
        </p:txBody>
      </p:sp>
      <p:sp>
        <p:nvSpPr>
          <p:cNvPr id="18" name="TextBox 17">
            <a:extLst>
              <a:ext uri="{FF2B5EF4-FFF2-40B4-BE49-F238E27FC236}">
                <a16:creationId xmlns:a16="http://schemas.microsoft.com/office/drawing/2014/main" id="{A7A16CDF-6811-4342-BDC9-CEF5553E58F8}"/>
              </a:ext>
            </a:extLst>
          </p:cNvPr>
          <p:cNvSpPr txBox="1"/>
          <p:nvPr/>
        </p:nvSpPr>
        <p:spPr>
          <a:xfrm>
            <a:off x="4038600" y="2743200"/>
            <a:ext cx="4267201" cy="1200329"/>
          </a:xfrm>
          <a:prstGeom prst="rect">
            <a:avLst/>
          </a:prstGeom>
          <a:noFill/>
        </p:spPr>
        <p:txBody>
          <a:bodyPr wrap="square" rtlCol="0">
            <a:spAutoFit/>
          </a:bodyPr>
          <a:lstStyle/>
          <a:p>
            <a:r>
              <a:rPr lang="en-US" dirty="0"/>
              <a:t>The client asks the server first</a:t>
            </a:r>
          </a:p>
          <a:p>
            <a:r>
              <a:rPr lang="en-US" dirty="0"/>
              <a:t>Servers listen</a:t>
            </a:r>
          </a:p>
          <a:p>
            <a:r>
              <a:rPr lang="en-US" dirty="0"/>
              <a:t>Clients do not, they only wait for answers from the servers they asked</a:t>
            </a:r>
          </a:p>
        </p:txBody>
      </p:sp>
      <p:sp>
        <p:nvSpPr>
          <p:cNvPr id="21" name="TextBox 20">
            <a:extLst>
              <a:ext uri="{FF2B5EF4-FFF2-40B4-BE49-F238E27FC236}">
                <a16:creationId xmlns:a16="http://schemas.microsoft.com/office/drawing/2014/main" id="{C845165A-838C-4C93-ABA0-323A9C760D95}"/>
              </a:ext>
            </a:extLst>
          </p:cNvPr>
          <p:cNvSpPr txBox="1"/>
          <p:nvPr/>
        </p:nvSpPr>
        <p:spPr>
          <a:xfrm>
            <a:off x="3352800" y="4343400"/>
            <a:ext cx="54864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Clients don’t listen. They should only get packets from servers they talked to</a:t>
            </a:r>
          </a:p>
          <a:p>
            <a:pPr marL="285750" indent="-285750">
              <a:buFont typeface="Arial" panose="020B0604020202020204" pitchFamily="34" charset="0"/>
              <a:buChar char="•"/>
            </a:pPr>
            <a:r>
              <a:rPr lang="en-US" dirty="0"/>
              <a:t>In TCP, the “hi” packet is called a SYN packet because the SYN flag is set and the ACK flag is not set.</a:t>
            </a:r>
          </a:p>
          <a:p>
            <a:pPr marL="285750" indent="-285750">
              <a:buFont typeface="Arial" panose="020B0604020202020204" pitchFamily="34" charset="0"/>
              <a:buChar char="•"/>
            </a:pPr>
            <a:r>
              <a:rPr lang="en-US" dirty="0"/>
              <a:t>Rule: Employee laptops should never receive a SYN packet, those are only for servers.</a:t>
            </a:r>
          </a:p>
          <a:p>
            <a:pPr marL="285750" indent="-285750">
              <a:buFont typeface="Arial" panose="020B0604020202020204" pitchFamily="34" charset="0"/>
              <a:buChar char="•"/>
            </a:pPr>
            <a:r>
              <a:rPr lang="en-US" dirty="0"/>
              <a:t>Rule: Firewall blocks all incoming SYN packets</a:t>
            </a:r>
          </a:p>
        </p:txBody>
      </p:sp>
    </p:spTree>
    <p:extLst>
      <p:ext uri="{BB962C8B-B14F-4D97-AF65-F5344CB8AC3E}">
        <p14:creationId xmlns:p14="http://schemas.microsoft.com/office/powerpoint/2010/main" val="3843363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custDataLst>
              <p:tags r:id="rId2"/>
            </p:custDataLst>
          </p:nvPr>
        </p:nvSpPr>
        <p:spPr/>
        <p:txBody>
          <a:bodyPr/>
          <a:lstStyle/>
          <a:p>
            <a:r>
              <a:rPr lang="en-US"/>
              <a:t>Filtering Firewalls</a:t>
            </a:r>
          </a:p>
        </p:txBody>
      </p:sp>
      <p:sp>
        <p:nvSpPr>
          <p:cNvPr id="297987" name="Rectangle 3"/>
          <p:cNvSpPr>
            <a:spLocks noGrp="1" noChangeArrowheads="1"/>
          </p:cNvSpPr>
          <p:nvPr>
            <p:ph type="body" idx="1"/>
            <p:custDataLst>
              <p:tags r:id="rId3"/>
            </p:custDataLst>
          </p:nvPr>
        </p:nvSpPr>
        <p:spPr/>
        <p:txBody>
          <a:bodyPr>
            <a:normAutofit fontScale="92500" lnSpcReduction="10000"/>
          </a:bodyPr>
          <a:lstStyle/>
          <a:p>
            <a:r>
              <a:rPr lang="en-US" i="1" dirty="0"/>
              <a:t>A</a:t>
            </a:r>
            <a:r>
              <a:rPr lang="en-US" dirty="0"/>
              <a:t>ccess control based on attributes of packets and packet headers</a:t>
            </a:r>
          </a:p>
          <a:p>
            <a:pPr lvl="1"/>
            <a:r>
              <a:rPr lang="en-US" dirty="0"/>
              <a:t>Such as destination address, port numbers, options, etc.</a:t>
            </a:r>
          </a:p>
          <a:p>
            <a:pPr lvl="1"/>
            <a:r>
              <a:rPr lang="en-US" dirty="0"/>
              <a:t>Also called a </a:t>
            </a:r>
            <a:r>
              <a:rPr lang="en-US" i="1" dirty="0"/>
              <a:t>packet filtering firewall</a:t>
            </a:r>
          </a:p>
          <a:p>
            <a:pPr lvl="1"/>
            <a:r>
              <a:rPr lang="en-US" dirty="0"/>
              <a:t>Does not control access based on content</a:t>
            </a:r>
          </a:p>
          <a:p>
            <a:pPr lvl="2"/>
            <a:r>
              <a:rPr lang="en-US" dirty="0"/>
              <a:t>Of course it can</a:t>
            </a:r>
          </a:p>
          <a:p>
            <a:pPr lvl="1"/>
            <a:r>
              <a:rPr lang="en-US" dirty="0"/>
              <a:t>Examples: routers, other infrastructure systems</a:t>
            </a:r>
          </a:p>
          <a:p>
            <a:pPr lvl="1"/>
            <a:r>
              <a:rPr lang="en-US" dirty="0"/>
              <a:t>Identify-based filter is better, so addresses are “attached” to a user</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7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9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79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79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79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A288C-6541-401D-B346-ADE3434EE5C9}"/>
              </a:ext>
            </a:extLst>
          </p:cNvPr>
          <p:cNvSpPr>
            <a:spLocks noGrp="1"/>
          </p:cNvSpPr>
          <p:nvPr>
            <p:ph type="title"/>
          </p:nvPr>
        </p:nvSpPr>
        <p:spPr/>
        <p:txBody>
          <a:bodyPr/>
          <a:lstStyle/>
          <a:p>
            <a:r>
              <a:rPr lang="en-US" dirty="0"/>
              <a:t>Stateful Firewall</a:t>
            </a:r>
          </a:p>
        </p:txBody>
      </p:sp>
      <p:sp>
        <p:nvSpPr>
          <p:cNvPr id="3" name="Content Placeholder 2">
            <a:extLst>
              <a:ext uri="{FF2B5EF4-FFF2-40B4-BE49-F238E27FC236}">
                <a16:creationId xmlns:a16="http://schemas.microsoft.com/office/drawing/2014/main" id="{060DC0DB-3C2A-4B84-9731-D5C453352B19}"/>
              </a:ext>
            </a:extLst>
          </p:cNvPr>
          <p:cNvSpPr>
            <a:spLocks noGrp="1"/>
          </p:cNvSpPr>
          <p:nvPr>
            <p:ph idx="1"/>
          </p:nvPr>
        </p:nvSpPr>
        <p:spPr/>
        <p:txBody>
          <a:bodyPr>
            <a:normAutofit fontScale="70000" lnSpcReduction="20000"/>
          </a:bodyPr>
          <a:lstStyle/>
          <a:p>
            <a:r>
              <a:rPr lang="en-US" dirty="0"/>
              <a:t>Non-stateful firewall</a:t>
            </a:r>
          </a:p>
          <a:p>
            <a:pPr lvl="1"/>
            <a:r>
              <a:rPr lang="en-US" dirty="0"/>
              <a:t>Rules for letting packets through have nothing to do with what happened before</a:t>
            </a:r>
          </a:p>
          <a:p>
            <a:pPr lvl="1"/>
            <a:r>
              <a:rPr lang="en-US" dirty="0"/>
              <a:t>Each packet is judged without regard to any other packet</a:t>
            </a:r>
          </a:p>
          <a:p>
            <a:r>
              <a:rPr lang="en-US" dirty="0"/>
              <a:t>FTP (old file transfer)</a:t>
            </a:r>
          </a:p>
          <a:p>
            <a:pPr lvl="1"/>
            <a:r>
              <a:rPr lang="en-US" dirty="0"/>
              <a:t>First negotiate a port</a:t>
            </a:r>
          </a:p>
          <a:p>
            <a:pPr lvl="1"/>
            <a:r>
              <a:rPr lang="en-US" dirty="0"/>
              <a:t>Then use that port for data transfer</a:t>
            </a:r>
          </a:p>
          <a:p>
            <a:pPr lvl="1"/>
            <a:r>
              <a:rPr lang="en-US" dirty="0"/>
              <a:t>For FTP data transfer to pass through the firewall, the firewall must learn/remember the negotiated port</a:t>
            </a:r>
          </a:p>
          <a:p>
            <a:r>
              <a:rPr lang="en-US" dirty="0"/>
              <a:t>TCP</a:t>
            </a:r>
          </a:p>
          <a:p>
            <a:pPr lvl="1"/>
            <a:r>
              <a:rPr lang="en-US" dirty="0"/>
              <a:t>Internal machine connects to an external machine</a:t>
            </a:r>
          </a:p>
          <a:p>
            <a:pPr lvl="1"/>
            <a:r>
              <a:rPr lang="en-US" dirty="0"/>
              <a:t>A stateful firewall might only allow packets from external machine only if an internal machine has connected to that external machine</a:t>
            </a:r>
          </a:p>
        </p:txBody>
      </p:sp>
    </p:spTree>
    <p:extLst>
      <p:ext uri="{BB962C8B-B14F-4D97-AF65-F5344CB8AC3E}">
        <p14:creationId xmlns:p14="http://schemas.microsoft.com/office/powerpoint/2010/main" val="337590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custDataLst>
              <p:tags r:id="rId2"/>
            </p:custDataLst>
          </p:nvPr>
        </p:nvSpPr>
        <p:spPr>
          <a:xfrm>
            <a:off x="457200" y="152400"/>
            <a:ext cx="8229600" cy="487362"/>
          </a:xfrm>
        </p:spPr>
        <p:txBody>
          <a:bodyPr>
            <a:normAutofit fontScale="90000"/>
          </a:bodyPr>
          <a:lstStyle/>
          <a:p>
            <a:r>
              <a:rPr lang="en-US" dirty="0"/>
              <a:t>Proxy</a:t>
            </a:r>
          </a:p>
        </p:txBody>
      </p:sp>
      <p:sp>
        <p:nvSpPr>
          <p:cNvPr id="300035" name="Rectangle 3"/>
          <p:cNvSpPr>
            <a:spLocks noGrp="1" noChangeArrowheads="1"/>
          </p:cNvSpPr>
          <p:nvPr>
            <p:ph type="body" idx="1"/>
            <p:custDataLst>
              <p:tags r:id="rId3"/>
            </p:custDataLst>
          </p:nvPr>
        </p:nvSpPr>
        <p:spPr>
          <a:xfrm>
            <a:off x="457200" y="1143000"/>
            <a:ext cx="8229600" cy="5486400"/>
          </a:xfrm>
        </p:spPr>
        <p:txBody>
          <a:bodyPr>
            <a:normAutofit fontScale="62500" lnSpcReduction="20000"/>
          </a:bodyPr>
          <a:lstStyle/>
          <a:p>
            <a:r>
              <a:rPr lang="en-US" dirty="0"/>
              <a:t>Intermediate agent or server acting on behalf of endpoint without allowing a direct connection between the two endpoints</a:t>
            </a:r>
          </a:p>
          <a:p>
            <a:pPr lvl="1"/>
            <a:r>
              <a:rPr lang="en-US" dirty="0"/>
              <a:t>Forward proxy (next slide)</a:t>
            </a:r>
          </a:p>
          <a:p>
            <a:pPr lvl="2"/>
            <a:r>
              <a:rPr lang="en-US" dirty="0"/>
              <a:t>The client sends request to a nearby proxy. </a:t>
            </a:r>
          </a:p>
          <a:p>
            <a:pPr lvl="2"/>
            <a:r>
              <a:rPr lang="en-US" dirty="0"/>
              <a:t>The proxy checks cache for reply</a:t>
            </a:r>
          </a:p>
          <a:p>
            <a:pPr lvl="2"/>
            <a:r>
              <a:rPr lang="en-US" dirty="0"/>
              <a:t>If not in cache, send request to actual server and save in cache</a:t>
            </a:r>
          </a:p>
          <a:p>
            <a:pPr lvl="2"/>
            <a:r>
              <a:rPr lang="en-US" dirty="0"/>
              <a:t>Forward proxy can filter which web sites the client can visit</a:t>
            </a:r>
          </a:p>
          <a:p>
            <a:pPr lvl="2"/>
            <a:r>
              <a:rPr lang="en-US" dirty="0"/>
              <a:t>Forward proxy might require a password to make an out-bound connection, where the password is for a specific source.</a:t>
            </a:r>
          </a:p>
          <a:p>
            <a:pPr lvl="2"/>
            <a:r>
              <a:rPr lang="en-US" dirty="0"/>
              <a:t>Forward proxy connects to any server. But only some clients connect to the proxy (e.g., clients are hosts in the enterprise)</a:t>
            </a:r>
          </a:p>
          <a:p>
            <a:pPr lvl="1"/>
            <a:r>
              <a:rPr lang="en-US" dirty="0"/>
              <a:t>Reverse proxy</a:t>
            </a:r>
          </a:p>
          <a:p>
            <a:pPr lvl="2"/>
            <a:r>
              <a:rPr lang="en-US" dirty="0"/>
              <a:t>Any client connects to the proxy when trying to reach a particular server</a:t>
            </a:r>
          </a:p>
          <a:p>
            <a:pPr lvl="2"/>
            <a:r>
              <a:rPr lang="en-US" dirty="0"/>
              <a:t>Many uses</a:t>
            </a:r>
          </a:p>
          <a:p>
            <a:pPr lvl="3"/>
            <a:r>
              <a:rPr lang="en-US" dirty="0"/>
              <a:t>Security: users in the internet do not directly communicate with the servers. Only the proxy</a:t>
            </a:r>
          </a:p>
          <a:p>
            <a:pPr lvl="3"/>
            <a:r>
              <a:rPr lang="en-US" dirty="0"/>
              <a:t>Load balancing: the proxy can forward the request to one of many servers</a:t>
            </a:r>
          </a:p>
          <a:p>
            <a:pPr lvl="3"/>
            <a:r>
              <a:rPr lang="en-US" dirty="0"/>
              <a:t>Cache:</a:t>
            </a:r>
          </a:p>
          <a:p>
            <a:pPr lvl="3"/>
            <a:r>
              <a:rPr lang="en-US" dirty="0"/>
              <a:t>Off loading effort</a:t>
            </a:r>
          </a:p>
          <a:p>
            <a:pPr lvl="4"/>
            <a:r>
              <a:rPr lang="en-US" dirty="0"/>
              <a:t>SSL is done at the proxy. Everything is done at the server</a:t>
            </a:r>
          </a:p>
          <a:p>
            <a:pPr lvl="4"/>
            <a:r>
              <a:rPr lang="en-US" dirty="0"/>
              <a:t>Compression is performed at the proxy, …</a:t>
            </a:r>
          </a:p>
          <a:p>
            <a:pPr lvl="4"/>
            <a:r>
              <a:rPr lang="en-US" dirty="0"/>
              <a:t>Spoon feeding: the server quickly generates the html and dumps to the proxy. The proxy allows the slow client to download at whatever the speed it does. Mean while, the server can focus on the critical task of generating other html files</a:t>
            </a:r>
          </a:p>
          <a:p>
            <a:pPr lvl="1"/>
            <a:endParaRPr lang="en-US" dirty="0"/>
          </a:p>
        </p:txBody>
      </p:sp>
      <p:sp>
        <p:nvSpPr>
          <p:cNvPr id="5" name="5-Point Star 4"/>
          <p:cNvSpPr/>
          <p:nvPr/>
        </p:nvSpPr>
        <p:spPr>
          <a:xfrm>
            <a:off x="8610600" y="76200"/>
            <a:ext cx="304800" cy="3048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0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00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00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00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00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00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003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003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003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003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003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0003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0035">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0035">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00035">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00035">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0003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609600"/>
            <a:ext cx="5715000" cy="3352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59524"/>
            <a:ext cx="8229600" cy="453796"/>
          </a:xfrm>
        </p:spPr>
        <p:txBody>
          <a:bodyPr>
            <a:normAutofit fontScale="90000"/>
          </a:bodyPr>
          <a:lstStyle/>
          <a:p>
            <a:r>
              <a:rPr lang="en-US" dirty="0"/>
              <a:t>Forward Proxy</a:t>
            </a:r>
          </a:p>
        </p:txBody>
      </p:sp>
      <p:sp>
        <p:nvSpPr>
          <p:cNvPr id="4" name="Rounded Rectangle 3"/>
          <p:cNvSpPr/>
          <p:nvPr/>
        </p:nvSpPr>
        <p:spPr>
          <a:xfrm>
            <a:off x="2971800" y="1760220"/>
            <a:ext cx="1900333" cy="150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forward</a:t>
            </a:r>
          </a:p>
          <a:p>
            <a:pPr algn="ctr"/>
            <a:r>
              <a:rPr lang="en-US" dirty="0"/>
              <a:t>proxy</a:t>
            </a:r>
          </a:p>
        </p:txBody>
      </p:sp>
      <p:sp>
        <p:nvSpPr>
          <p:cNvPr id="5" name="Cloud 4"/>
          <p:cNvSpPr/>
          <p:nvPr/>
        </p:nvSpPr>
        <p:spPr>
          <a:xfrm>
            <a:off x="5786533" y="1752600"/>
            <a:ext cx="1676400" cy="1371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6" name="Rectangle 5"/>
          <p:cNvSpPr/>
          <p:nvPr/>
        </p:nvSpPr>
        <p:spPr>
          <a:xfrm>
            <a:off x="76200" y="1723053"/>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1</a:t>
            </a:r>
          </a:p>
        </p:txBody>
      </p:sp>
      <p:sp>
        <p:nvSpPr>
          <p:cNvPr id="7" name="Rectangle 6"/>
          <p:cNvSpPr/>
          <p:nvPr/>
        </p:nvSpPr>
        <p:spPr>
          <a:xfrm>
            <a:off x="76200" y="2544147"/>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2</a:t>
            </a:r>
          </a:p>
        </p:txBody>
      </p:sp>
      <p:sp>
        <p:nvSpPr>
          <p:cNvPr id="8" name="Rectangle 7"/>
          <p:cNvSpPr/>
          <p:nvPr/>
        </p:nvSpPr>
        <p:spPr>
          <a:xfrm>
            <a:off x="97971" y="3325579"/>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3</a:t>
            </a:r>
          </a:p>
        </p:txBody>
      </p:sp>
      <p:sp>
        <p:nvSpPr>
          <p:cNvPr id="12" name="Rectangle 11"/>
          <p:cNvSpPr/>
          <p:nvPr/>
        </p:nvSpPr>
        <p:spPr>
          <a:xfrm>
            <a:off x="7808166" y="1273629"/>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1</a:t>
            </a:r>
          </a:p>
        </p:txBody>
      </p:sp>
      <p:sp>
        <p:nvSpPr>
          <p:cNvPr id="15" name="TextBox 14"/>
          <p:cNvSpPr txBox="1"/>
          <p:nvPr/>
        </p:nvSpPr>
        <p:spPr>
          <a:xfrm>
            <a:off x="1534135" y="754861"/>
            <a:ext cx="2406493" cy="369332"/>
          </a:xfrm>
          <a:prstGeom prst="rect">
            <a:avLst/>
          </a:prstGeom>
          <a:noFill/>
        </p:spPr>
        <p:txBody>
          <a:bodyPr wrap="none" rtlCol="0">
            <a:spAutoFit/>
          </a:bodyPr>
          <a:lstStyle/>
          <a:p>
            <a:r>
              <a:rPr lang="en-US" dirty="0"/>
              <a:t>Company infrastructure</a:t>
            </a:r>
          </a:p>
        </p:txBody>
      </p:sp>
      <p:sp>
        <p:nvSpPr>
          <p:cNvPr id="16" name="Rectangle 15"/>
          <p:cNvSpPr/>
          <p:nvPr/>
        </p:nvSpPr>
        <p:spPr>
          <a:xfrm>
            <a:off x="7924800" y="2180097"/>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1</a:t>
            </a:r>
          </a:p>
        </p:txBody>
      </p:sp>
      <p:sp>
        <p:nvSpPr>
          <p:cNvPr id="22" name="TextBox 21"/>
          <p:cNvSpPr txBox="1"/>
          <p:nvPr/>
        </p:nvSpPr>
        <p:spPr>
          <a:xfrm>
            <a:off x="2286000" y="3922693"/>
            <a:ext cx="5314853" cy="954107"/>
          </a:xfrm>
          <a:prstGeom prst="rect">
            <a:avLst/>
          </a:prstGeom>
          <a:noFill/>
        </p:spPr>
        <p:txBody>
          <a:bodyPr wrap="none" rtlCol="0">
            <a:spAutoFit/>
          </a:bodyPr>
          <a:lstStyle/>
          <a:p>
            <a:r>
              <a:rPr lang="en-US" sz="1400" dirty="0"/>
              <a:t>Proxy Rules</a:t>
            </a:r>
          </a:p>
          <a:p>
            <a:pPr marL="285750" indent="-285750">
              <a:buFont typeface="Arial" panose="020B0604020202020204" pitchFamily="34" charset="0"/>
              <a:buChar char="•"/>
            </a:pPr>
            <a:r>
              <a:rPr lang="en-US" sz="1400" dirty="0"/>
              <a:t>Machine 1 can authenticate and connect to server 1 via port 80</a:t>
            </a:r>
          </a:p>
          <a:p>
            <a:pPr marL="285750" indent="-285750">
              <a:buFont typeface="Arial" panose="020B0604020202020204" pitchFamily="34" charset="0"/>
              <a:buChar char="•"/>
            </a:pPr>
            <a:r>
              <a:rPr lang="en-US" sz="1400" dirty="0"/>
              <a:t>Machine 2 can connect to any port 443 and 80</a:t>
            </a:r>
          </a:p>
          <a:p>
            <a:pPr marL="285750" indent="-285750">
              <a:buFont typeface="Arial" panose="020B0604020202020204" pitchFamily="34" charset="0"/>
              <a:buChar char="•"/>
            </a:pPr>
            <a:r>
              <a:rPr lang="en-US" sz="1400" dirty="0"/>
              <a:t>Machine 3 cannot connect to any machine outside the data center</a:t>
            </a:r>
          </a:p>
        </p:txBody>
      </p:sp>
      <p:sp>
        <p:nvSpPr>
          <p:cNvPr id="26" name="Freeform 25"/>
          <p:cNvSpPr/>
          <p:nvPr/>
        </p:nvSpPr>
        <p:spPr>
          <a:xfrm>
            <a:off x="1324947" y="3029339"/>
            <a:ext cx="1595535" cy="569167"/>
          </a:xfrm>
          <a:custGeom>
            <a:avLst/>
            <a:gdLst>
              <a:gd name="connsiteX0" fmla="*/ 0 w 1595535"/>
              <a:gd name="connsiteY0" fmla="*/ 569167 h 569167"/>
              <a:gd name="connsiteX1" fmla="*/ 55984 w 1595535"/>
              <a:gd name="connsiteY1" fmla="*/ 541175 h 569167"/>
              <a:gd name="connsiteX2" fmla="*/ 83975 w 1595535"/>
              <a:gd name="connsiteY2" fmla="*/ 522514 h 569167"/>
              <a:gd name="connsiteX3" fmla="*/ 149290 w 1595535"/>
              <a:gd name="connsiteY3" fmla="*/ 503853 h 569167"/>
              <a:gd name="connsiteX4" fmla="*/ 261257 w 1595535"/>
              <a:gd name="connsiteY4" fmla="*/ 475861 h 569167"/>
              <a:gd name="connsiteX5" fmla="*/ 289249 w 1595535"/>
              <a:gd name="connsiteY5" fmla="*/ 466530 h 569167"/>
              <a:gd name="connsiteX6" fmla="*/ 363894 w 1595535"/>
              <a:gd name="connsiteY6" fmla="*/ 447869 h 569167"/>
              <a:gd name="connsiteX7" fmla="*/ 391886 w 1595535"/>
              <a:gd name="connsiteY7" fmla="*/ 438539 h 569167"/>
              <a:gd name="connsiteX8" fmla="*/ 438539 w 1595535"/>
              <a:gd name="connsiteY8" fmla="*/ 419877 h 569167"/>
              <a:gd name="connsiteX9" fmla="*/ 475861 w 1595535"/>
              <a:gd name="connsiteY9" fmla="*/ 410547 h 569167"/>
              <a:gd name="connsiteX10" fmla="*/ 531845 w 1595535"/>
              <a:gd name="connsiteY10" fmla="*/ 391885 h 569167"/>
              <a:gd name="connsiteX11" fmla="*/ 559837 w 1595535"/>
              <a:gd name="connsiteY11" fmla="*/ 382555 h 569167"/>
              <a:gd name="connsiteX12" fmla="*/ 643812 w 1595535"/>
              <a:gd name="connsiteY12" fmla="*/ 345232 h 569167"/>
              <a:gd name="connsiteX13" fmla="*/ 746449 w 1595535"/>
              <a:gd name="connsiteY13" fmla="*/ 298579 h 569167"/>
              <a:gd name="connsiteX14" fmla="*/ 783771 w 1595535"/>
              <a:gd name="connsiteY14" fmla="*/ 289249 h 569167"/>
              <a:gd name="connsiteX15" fmla="*/ 839755 w 1595535"/>
              <a:gd name="connsiteY15" fmla="*/ 261257 h 569167"/>
              <a:gd name="connsiteX16" fmla="*/ 895739 w 1595535"/>
              <a:gd name="connsiteY16" fmla="*/ 242596 h 569167"/>
              <a:gd name="connsiteX17" fmla="*/ 942392 w 1595535"/>
              <a:gd name="connsiteY17" fmla="*/ 214604 h 569167"/>
              <a:gd name="connsiteX18" fmla="*/ 970384 w 1595535"/>
              <a:gd name="connsiteY18" fmla="*/ 195943 h 569167"/>
              <a:gd name="connsiteX19" fmla="*/ 1026367 w 1595535"/>
              <a:gd name="connsiteY19" fmla="*/ 177281 h 569167"/>
              <a:gd name="connsiteX20" fmla="*/ 1054359 w 1595535"/>
              <a:gd name="connsiteY20" fmla="*/ 167951 h 569167"/>
              <a:gd name="connsiteX21" fmla="*/ 1082351 w 1595535"/>
              <a:gd name="connsiteY21" fmla="*/ 149290 h 569167"/>
              <a:gd name="connsiteX22" fmla="*/ 1138335 w 1595535"/>
              <a:gd name="connsiteY22" fmla="*/ 130628 h 569167"/>
              <a:gd name="connsiteX23" fmla="*/ 1166326 w 1595535"/>
              <a:gd name="connsiteY23" fmla="*/ 121298 h 569167"/>
              <a:gd name="connsiteX24" fmla="*/ 1212980 w 1595535"/>
              <a:gd name="connsiteY24" fmla="*/ 111967 h 569167"/>
              <a:gd name="connsiteX25" fmla="*/ 1268963 w 1595535"/>
              <a:gd name="connsiteY25" fmla="*/ 93306 h 569167"/>
              <a:gd name="connsiteX26" fmla="*/ 1296955 w 1595535"/>
              <a:gd name="connsiteY26" fmla="*/ 83975 h 569167"/>
              <a:gd name="connsiteX27" fmla="*/ 1334277 w 1595535"/>
              <a:gd name="connsiteY27" fmla="*/ 74645 h 569167"/>
              <a:gd name="connsiteX28" fmla="*/ 1436914 w 1595535"/>
              <a:gd name="connsiteY28" fmla="*/ 37322 h 569167"/>
              <a:gd name="connsiteX29" fmla="*/ 1492898 w 1595535"/>
              <a:gd name="connsiteY29" fmla="*/ 18661 h 569167"/>
              <a:gd name="connsiteX30" fmla="*/ 1548882 w 1595535"/>
              <a:gd name="connsiteY30" fmla="*/ 0 h 569167"/>
              <a:gd name="connsiteX31" fmla="*/ 1595535 w 1595535"/>
              <a:gd name="connsiteY31" fmla="*/ 0 h 569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95535" h="569167">
                <a:moveTo>
                  <a:pt x="0" y="569167"/>
                </a:moveTo>
                <a:cubicBezTo>
                  <a:pt x="18661" y="559836"/>
                  <a:pt x="37746" y="551307"/>
                  <a:pt x="55984" y="541175"/>
                </a:cubicBezTo>
                <a:cubicBezTo>
                  <a:pt x="65787" y="535729"/>
                  <a:pt x="73945" y="527529"/>
                  <a:pt x="83975" y="522514"/>
                </a:cubicBezTo>
                <a:cubicBezTo>
                  <a:pt x="97364" y="515819"/>
                  <a:pt x="137327" y="506844"/>
                  <a:pt x="149290" y="503853"/>
                </a:cubicBezTo>
                <a:cubicBezTo>
                  <a:pt x="217801" y="469597"/>
                  <a:pt x="157015" y="494815"/>
                  <a:pt x="261257" y="475861"/>
                </a:cubicBezTo>
                <a:cubicBezTo>
                  <a:pt x="270934" y="474102"/>
                  <a:pt x="279760" y="469118"/>
                  <a:pt x="289249" y="466530"/>
                </a:cubicBezTo>
                <a:cubicBezTo>
                  <a:pt x="313993" y="459782"/>
                  <a:pt x="339563" y="455979"/>
                  <a:pt x="363894" y="447869"/>
                </a:cubicBezTo>
                <a:cubicBezTo>
                  <a:pt x="373225" y="444759"/>
                  <a:pt x="382677" y="441992"/>
                  <a:pt x="391886" y="438539"/>
                </a:cubicBezTo>
                <a:cubicBezTo>
                  <a:pt x="407569" y="432658"/>
                  <a:pt x="422649" y="425174"/>
                  <a:pt x="438539" y="419877"/>
                </a:cubicBezTo>
                <a:cubicBezTo>
                  <a:pt x="450704" y="415822"/>
                  <a:pt x="463578" y="414232"/>
                  <a:pt x="475861" y="410547"/>
                </a:cubicBezTo>
                <a:cubicBezTo>
                  <a:pt x="494702" y="404895"/>
                  <a:pt x="513184" y="398105"/>
                  <a:pt x="531845" y="391885"/>
                </a:cubicBezTo>
                <a:lnTo>
                  <a:pt x="559837" y="382555"/>
                </a:lnTo>
                <a:cubicBezTo>
                  <a:pt x="642172" y="327666"/>
                  <a:pt x="510577" y="411849"/>
                  <a:pt x="643812" y="345232"/>
                </a:cubicBezTo>
                <a:cubicBezTo>
                  <a:pt x="693062" y="320607"/>
                  <a:pt x="704155" y="310663"/>
                  <a:pt x="746449" y="298579"/>
                </a:cubicBezTo>
                <a:cubicBezTo>
                  <a:pt x="758779" y="295056"/>
                  <a:pt x="771441" y="292772"/>
                  <a:pt x="783771" y="289249"/>
                </a:cubicBezTo>
                <a:cubicBezTo>
                  <a:pt x="855229" y="268833"/>
                  <a:pt x="766151" y="293970"/>
                  <a:pt x="839755" y="261257"/>
                </a:cubicBezTo>
                <a:cubicBezTo>
                  <a:pt x="857730" y="253268"/>
                  <a:pt x="895739" y="242596"/>
                  <a:pt x="895739" y="242596"/>
                </a:cubicBezTo>
                <a:cubicBezTo>
                  <a:pt x="932187" y="206146"/>
                  <a:pt x="893943" y="238828"/>
                  <a:pt x="942392" y="214604"/>
                </a:cubicBezTo>
                <a:cubicBezTo>
                  <a:pt x="952422" y="209589"/>
                  <a:pt x="960137" y="200498"/>
                  <a:pt x="970384" y="195943"/>
                </a:cubicBezTo>
                <a:cubicBezTo>
                  <a:pt x="988359" y="187954"/>
                  <a:pt x="1007706" y="183501"/>
                  <a:pt x="1026367" y="177281"/>
                </a:cubicBezTo>
                <a:lnTo>
                  <a:pt x="1054359" y="167951"/>
                </a:lnTo>
                <a:cubicBezTo>
                  <a:pt x="1063690" y="161731"/>
                  <a:pt x="1072104" y="153844"/>
                  <a:pt x="1082351" y="149290"/>
                </a:cubicBezTo>
                <a:cubicBezTo>
                  <a:pt x="1100326" y="141301"/>
                  <a:pt x="1119674" y="136849"/>
                  <a:pt x="1138335" y="130628"/>
                </a:cubicBezTo>
                <a:cubicBezTo>
                  <a:pt x="1147665" y="127518"/>
                  <a:pt x="1156682" y="123227"/>
                  <a:pt x="1166326" y="121298"/>
                </a:cubicBezTo>
                <a:cubicBezTo>
                  <a:pt x="1181877" y="118188"/>
                  <a:pt x="1197680" y="116140"/>
                  <a:pt x="1212980" y="111967"/>
                </a:cubicBezTo>
                <a:cubicBezTo>
                  <a:pt x="1231957" y="106791"/>
                  <a:pt x="1250302" y="99526"/>
                  <a:pt x="1268963" y="93306"/>
                </a:cubicBezTo>
                <a:cubicBezTo>
                  <a:pt x="1278294" y="90196"/>
                  <a:pt x="1287413" y="86360"/>
                  <a:pt x="1296955" y="83975"/>
                </a:cubicBezTo>
                <a:cubicBezTo>
                  <a:pt x="1309396" y="80865"/>
                  <a:pt x="1321994" y="78330"/>
                  <a:pt x="1334277" y="74645"/>
                </a:cubicBezTo>
                <a:cubicBezTo>
                  <a:pt x="1412060" y="51310"/>
                  <a:pt x="1366965" y="62758"/>
                  <a:pt x="1436914" y="37322"/>
                </a:cubicBezTo>
                <a:cubicBezTo>
                  <a:pt x="1455400" y="30600"/>
                  <a:pt x="1474237" y="24881"/>
                  <a:pt x="1492898" y="18661"/>
                </a:cubicBezTo>
                <a:lnTo>
                  <a:pt x="1548882" y="0"/>
                </a:lnTo>
                <a:lnTo>
                  <a:pt x="1595535"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2667000" y="2819400"/>
            <a:ext cx="381000" cy="429979"/>
          </a:xfrm>
          <a:prstGeom prst="line">
            <a:avLst/>
          </a:prstGeom>
          <a:ln w="539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667000" y="2856724"/>
            <a:ext cx="381000" cy="429979"/>
          </a:xfrm>
          <a:prstGeom prst="line">
            <a:avLst/>
          </a:prstGeom>
          <a:ln w="53975">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438400" y="3200400"/>
            <a:ext cx="751168" cy="307777"/>
          </a:xfrm>
          <a:prstGeom prst="rect">
            <a:avLst/>
          </a:prstGeom>
          <a:noFill/>
        </p:spPr>
        <p:txBody>
          <a:bodyPr wrap="none" rtlCol="0">
            <a:spAutoFit/>
          </a:bodyPr>
          <a:lstStyle/>
          <a:p>
            <a:r>
              <a:rPr lang="en-US" sz="1400" dirty="0">
                <a:solidFill>
                  <a:srgbClr val="FF0000"/>
                </a:solidFill>
              </a:rPr>
              <a:t>blocked</a:t>
            </a:r>
          </a:p>
        </p:txBody>
      </p:sp>
      <p:sp>
        <p:nvSpPr>
          <p:cNvPr id="32" name="Freeform 31"/>
          <p:cNvSpPr/>
          <p:nvPr/>
        </p:nvSpPr>
        <p:spPr>
          <a:xfrm>
            <a:off x="1315616" y="1828800"/>
            <a:ext cx="2418184" cy="373224"/>
          </a:xfrm>
          <a:custGeom>
            <a:avLst/>
            <a:gdLst>
              <a:gd name="connsiteX0" fmla="*/ 0 w 2052735"/>
              <a:gd name="connsiteY0" fmla="*/ 0 h 373224"/>
              <a:gd name="connsiteX1" fmla="*/ 195943 w 2052735"/>
              <a:gd name="connsiteY1" fmla="*/ 18661 h 373224"/>
              <a:gd name="connsiteX2" fmla="*/ 233266 w 2052735"/>
              <a:gd name="connsiteY2" fmla="*/ 27992 h 373224"/>
              <a:gd name="connsiteX3" fmla="*/ 279919 w 2052735"/>
              <a:gd name="connsiteY3" fmla="*/ 37322 h 373224"/>
              <a:gd name="connsiteX4" fmla="*/ 335902 w 2052735"/>
              <a:gd name="connsiteY4" fmla="*/ 55983 h 373224"/>
              <a:gd name="connsiteX5" fmla="*/ 410547 w 2052735"/>
              <a:gd name="connsiteY5" fmla="*/ 74645 h 373224"/>
              <a:gd name="connsiteX6" fmla="*/ 485192 w 2052735"/>
              <a:gd name="connsiteY6" fmla="*/ 93306 h 373224"/>
              <a:gd name="connsiteX7" fmla="*/ 569168 w 2052735"/>
              <a:gd name="connsiteY7" fmla="*/ 121298 h 373224"/>
              <a:gd name="connsiteX8" fmla="*/ 597160 w 2052735"/>
              <a:gd name="connsiteY8" fmla="*/ 130628 h 373224"/>
              <a:gd name="connsiteX9" fmla="*/ 625151 w 2052735"/>
              <a:gd name="connsiteY9" fmla="*/ 139959 h 373224"/>
              <a:gd name="connsiteX10" fmla="*/ 671804 w 2052735"/>
              <a:gd name="connsiteY10" fmla="*/ 149290 h 373224"/>
              <a:gd name="connsiteX11" fmla="*/ 699796 w 2052735"/>
              <a:gd name="connsiteY11" fmla="*/ 158620 h 373224"/>
              <a:gd name="connsiteX12" fmla="*/ 746449 w 2052735"/>
              <a:gd name="connsiteY12" fmla="*/ 167951 h 373224"/>
              <a:gd name="connsiteX13" fmla="*/ 802433 w 2052735"/>
              <a:gd name="connsiteY13" fmla="*/ 186612 h 373224"/>
              <a:gd name="connsiteX14" fmla="*/ 858417 w 2052735"/>
              <a:gd name="connsiteY14" fmla="*/ 195943 h 373224"/>
              <a:gd name="connsiteX15" fmla="*/ 886408 w 2052735"/>
              <a:gd name="connsiteY15" fmla="*/ 205273 h 373224"/>
              <a:gd name="connsiteX16" fmla="*/ 933062 w 2052735"/>
              <a:gd name="connsiteY16" fmla="*/ 214604 h 373224"/>
              <a:gd name="connsiteX17" fmla="*/ 970384 w 2052735"/>
              <a:gd name="connsiteY17" fmla="*/ 223934 h 373224"/>
              <a:gd name="connsiteX18" fmla="*/ 998376 w 2052735"/>
              <a:gd name="connsiteY18" fmla="*/ 233265 h 373224"/>
              <a:gd name="connsiteX19" fmla="*/ 1184988 w 2052735"/>
              <a:gd name="connsiteY19" fmla="*/ 261257 h 373224"/>
              <a:gd name="connsiteX20" fmla="*/ 1231641 w 2052735"/>
              <a:gd name="connsiteY20" fmla="*/ 270588 h 373224"/>
              <a:gd name="connsiteX21" fmla="*/ 1259633 w 2052735"/>
              <a:gd name="connsiteY21" fmla="*/ 279918 h 373224"/>
              <a:gd name="connsiteX22" fmla="*/ 1334278 w 2052735"/>
              <a:gd name="connsiteY22" fmla="*/ 289249 h 373224"/>
              <a:gd name="connsiteX23" fmla="*/ 1371600 w 2052735"/>
              <a:gd name="connsiteY23" fmla="*/ 298579 h 373224"/>
              <a:gd name="connsiteX24" fmla="*/ 1418253 w 2052735"/>
              <a:gd name="connsiteY24" fmla="*/ 307910 h 373224"/>
              <a:gd name="connsiteX25" fmla="*/ 1576874 w 2052735"/>
              <a:gd name="connsiteY25" fmla="*/ 335902 h 373224"/>
              <a:gd name="connsiteX26" fmla="*/ 1604866 w 2052735"/>
              <a:gd name="connsiteY26" fmla="*/ 345232 h 373224"/>
              <a:gd name="connsiteX27" fmla="*/ 1679511 w 2052735"/>
              <a:gd name="connsiteY27" fmla="*/ 354563 h 373224"/>
              <a:gd name="connsiteX28" fmla="*/ 1772817 w 2052735"/>
              <a:gd name="connsiteY28" fmla="*/ 373224 h 373224"/>
              <a:gd name="connsiteX29" fmla="*/ 1978090 w 2052735"/>
              <a:gd name="connsiteY29" fmla="*/ 354563 h 373224"/>
              <a:gd name="connsiteX30" fmla="*/ 2052735 w 2052735"/>
              <a:gd name="connsiteY30" fmla="*/ 345232 h 37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052735" h="373224">
                <a:moveTo>
                  <a:pt x="0" y="0"/>
                </a:moveTo>
                <a:cubicBezTo>
                  <a:pt x="95756" y="6383"/>
                  <a:pt x="119362" y="3344"/>
                  <a:pt x="195943" y="18661"/>
                </a:cubicBezTo>
                <a:cubicBezTo>
                  <a:pt x="208518" y="21176"/>
                  <a:pt x="220747" y="25210"/>
                  <a:pt x="233266" y="27992"/>
                </a:cubicBezTo>
                <a:cubicBezTo>
                  <a:pt x="248747" y="31432"/>
                  <a:pt x="264619" y="33149"/>
                  <a:pt x="279919" y="37322"/>
                </a:cubicBezTo>
                <a:cubicBezTo>
                  <a:pt x="298896" y="42498"/>
                  <a:pt x="316614" y="52125"/>
                  <a:pt x="335902" y="55983"/>
                </a:cubicBezTo>
                <a:cubicBezTo>
                  <a:pt x="450045" y="78813"/>
                  <a:pt x="331635" y="53124"/>
                  <a:pt x="410547" y="74645"/>
                </a:cubicBezTo>
                <a:cubicBezTo>
                  <a:pt x="435291" y="81393"/>
                  <a:pt x="460861" y="85196"/>
                  <a:pt x="485192" y="93306"/>
                </a:cubicBezTo>
                <a:lnTo>
                  <a:pt x="569168" y="121298"/>
                </a:lnTo>
                <a:lnTo>
                  <a:pt x="597160" y="130628"/>
                </a:lnTo>
                <a:cubicBezTo>
                  <a:pt x="606490" y="133738"/>
                  <a:pt x="615507" y="138030"/>
                  <a:pt x="625151" y="139959"/>
                </a:cubicBezTo>
                <a:cubicBezTo>
                  <a:pt x="640702" y="143069"/>
                  <a:pt x="656419" y="145444"/>
                  <a:pt x="671804" y="149290"/>
                </a:cubicBezTo>
                <a:cubicBezTo>
                  <a:pt x="681346" y="151675"/>
                  <a:pt x="690254" y="156235"/>
                  <a:pt x="699796" y="158620"/>
                </a:cubicBezTo>
                <a:cubicBezTo>
                  <a:pt x="715181" y="162466"/>
                  <a:pt x="731149" y="163778"/>
                  <a:pt x="746449" y="167951"/>
                </a:cubicBezTo>
                <a:cubicBezTo>
                  <a:pt x="765427" y="173127"/>
                  <a:pt x="783030" y="183378"/>
                  <a:pt x="802433" y="186612"/>
                </a:cubicBezTo>
                <a:cubicBezTo>
                  <a:pt x="821094" y="189722"/>
                  <a:pt x="839949" y="191839"/>
                  <a:pt x="858417" y="195943"/>
                </a:cubicBezTo>
                <a:cubicBezTo>
                  <a:pt x="868018" y="198076"/>
                  <a:pt x="876867" y="202888"/>
                  <a:pt x="886408" y="205273"/>
                </a:cubicBezTo>
                <a:cubicBezTo>
                  <a:pt x="901794" y="209119"/>
                  <a:pt x="917580" y="211164"/>
                  <a:pt x="933062" y="214604"/>
                </a:cubicBezTo>
                <a:cubicBezTo>
                  <a:pt x="945580" y="217386"/>
                  <a:pt x="958054" y="220411"/>
                  <a:pt x="970384" y="223934"/>
                </a:cubicBezTo>
                <a:cubicBezTo>
                  <a:pt x="979841" y="226636"/>
                  <a:pt x="988732" y="231336"/>
                  <a:pt x="998376" y="233265"/>
                </a:cubicBezTo>
                <a:cubicBezTo>
                  <a:pt x="1142150" y="262020"/>
                  <a:pt x="1068111" y="243275"/>
                  <a:pt x="1184988" y="261257"/>
                </a:cubicBezTo>
                <a:cubicBezTo>
                  <a:pt x="1200663" y="263669"/>
                  <a:pt x="1216256" y="266742"/>
                  <a:pt x="1231641" y="270588"/>
                </a:cubicBezTo>
                <a:cubicBezTo>
                  <a:pt x="1241183" y="272973"/>
                  <a:pt x="1249956" y="278159"/>
                  <a:pt x="1259633" y="279918"/>
                </a:cubicBezTo>
                <a:cubicBezTo>
                  <a:pt x="1284304" y="284404"/>
                  <a:pt x="1309544" y="285127"/>
                  <a:pt x="1334278" y="289249"/>
                </a:cubicBezTo>
                <a:cubicBezTo>
                  <a:pt x="1346927" y="291357"/>
                  <a:pt x="1359082" y="295797"/>
                  <a:pt x="1371600" y="298579"/>
                </a:cubicBezTo>
                <a:cubicBezTo>
                  <a:pt x="1387081" y="302019"/>
                  <a:pt x="1402635" y="305154"/>
                  <a:pt x="1418253" y="307910"/>
                </a:cubicBezTo>
                <a:cubicBezTo>
                  <a:pt x="1427027" y="309458"/>
                  <a:pt x="1542927" y="327415"/>
                  <a:pt x="1576874" y="335902"/>
                </a:cubicBezTo>
                <a:cubicBezTo>
                  <a:pt x="1586416" y="338287"/>
                  <a:pt x="1595189" y="343473"/>
                  <a:pt x="1604866" y="345232"/>
                </a:cubicBezTo>
                <a:cubicBezTo>
                  <a:pt x="1629537" y="349718"/>
                  <a:pt x="1654777" y="350441"/>
                  <a:pt x="1679511" y="354563"/>
                </a:cubicBezTo>
                <a:cubicBezTo>
                  <a:pt x="1710797" y="359777"/>
                  <a:pt x="1772817" y="373224"/>
                  <a:pt x="1772817" y="373224"/>
                </a:cubicBezTo>
                <a:cubicBezTo>
                  <a:pt x="1835494" y="368001"/>
                  <a:pt x="1914653" y="362027"/>
                  <a:pt x="1978090" y="354563"/>
                </a:cubicBezTo>
                <a:cubicBezTo>
                  <a:pt x="2061139" y="344792"/>
                  <a:pt x="2019339" y="345232"/>
                  <a:pt x="2052735" y="34523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3862873" y="1424959"/>
            <a:ext cx="3965511" cy="765791"/>
          </a:xfrm>
          <a:custGeom>
            <a:avLst/>
            <a:gdLst>
              <a:gd name="connsiteX0" fmla="*/ 0 w 3965511"/>
              <a:gd name="connsiteY0" fmla="*/ 765791 h 765791"/>
              <a:gd name="connsiteX1" fmla="*/ 821094 w 3965511"/>
              <a:gd name="connsiteY1" fmla="*/ 737800 h 765791"/>
              <a:gd name="connsiteX2" fmla="*/ 942392 w 3965511"/>
              <a:gd name="connsiteY2" fmla="*/ 728469 h 765791"/>
              <a:gd name="connsiteX3" fmla="*/ 1212980 w 3965511"/>
              <a:gd name="connsiteY3" fmla="*/ 709808 h 765791"/>
              <a:gd name="connsiteX4" fmla="*/ 1390262 w 3965511"/>
              <a:gd name="connsiteY4" fmla="*/ 691147 h 765791"/>
              <a:gd name="connsiteX5" fmla="*/ 1446245 w 3965511"/>
              <a:gd name="connsiteY5" fmla="*/ 681816 h 765791"/>
              <a:gd name="connsiteX6" fmla="*/ 1894115 w 3965511"/>
              <a:gd name="connsiteY6" fmla="*/ 672485 h 765791"/>
              <a:gd name="connsiteX7" fmla="*/ 2071396 w 3965511"/>
              <a:gd name="connsiteY7" fmla="*/ 663155 h 765791"/>
              <a:gd name="connsiteX8" fmla="*/ 2108719 w 3965511"/>
              <a:gd name="connsiteY8" fmla="*/ 653824 h 765791"/>
              <a:gd name="connsiteX9" fmla="*/ 2155372 w 3965511"/>
              <a:gd name="connsiteY9" fmla="*/ 644493 h 765791"/>
              <a:gd name="connsiteX10" fmla="*/ 2258009 w 3965511"/>
              <a:gd name="connsiteY10" fmla="*/ 635163 h 765791"/>
              <a:gd name="connsiteX11" fmla="*/ 2463282 w 3965511"/>
              <a:gd name="connsiteY11" fmla="*/ 616502 h 765791"/>
              <a:gd name="connsiteX12" fmla="*/ 2556588 w 3965511"/>
              <a:gd name="connsiteY12" fmla="*/ 597840 h 765791"/>
              <a:gd name="connsiteX13" fmla="*/ 2584580 w 3965511"/>
              <a:gd name="connsiteY13" fmla="*/ 588510 h 765791"/>
              <a:gd name="connsiteX14" fmla="*/ 2621903 w 3965511"/>
              <a:gd name="connsiteY14" fmla="*/ 569849 h 765791"/>
              <a:gd name="connsiteX15" fmla="*/ 2696547 w 3965511"/>
              <a:gd name="connsiteY15" fmla="*/ 541857 h 765791"/>
              <a:gd name="connsiteX16" fmla="*/ 2715209 w 3965511"/>
              <a:gd name="connsiteY16" fmla="*/ 523195 h 765791"/>
              <a:gd name="connsiteX17" fmla="*/ 2771192 w 3965511"/>
              <a:gd name="connsiteY17" fmla="*/ 504534 h 765791"/>
              <a:gd name="connsiteX18" fmla="*/ 2836507 w 3965511"/>
              <a:gd name="connsiteY18" fmla="*/ 476542 h 765791"/>
              <a:gd name="connsiteX19" fmla="*/ 2892490 w 3965511"/>
              <a:gd name="connsiteY19" fmla="*/ 439220 h 765791"/>
              <a:gd name="connsiteX20" fmla="*/ 2948474 w 3965511"/>
              <a:gd name="connsiteY20" fmla="*/ 420559 h 765791"/>
              <a:gd name="connsiteX21" fmla="*/ 3032449 w 3965511"/>
              <a:gd name="connsiteY21" fmla="*/ 364575 h 765791"/>
              <a:gd name="connsiteX22" fmla="*/ 3060441 w 3965511"/>
              <a:gd name="connsiteY22" fmla="*/ 345914 h 765791"/>
              <a:gd name="connsiteX23" fmla="*/ 3088433 w 3965511"/>
              <a:gd name="connsiteY23" fmla="*/ 336583 h 765791"/>
              <a:gd name="connsiteX24" fmla="*/ 3116425 w 3965511"/>
              <a:gd name="connsiteY24" fmla="*/ 317922 h 765791"/>
              <a:gd name="connsiteX25" fmla="*/ 3172409 w 3965511"/>
              <a:gd name="connsiteY25" fmla="*/ 299261 h 765791"/>
              <a:gd name="connsiteX26" fmla="*/ 3219062 w 3965511"/>
              <a:gd name="connsiteY26" fmla="*/ 271269 h 765791"/>
              <a:gd name="connsiteX27" fmla="*/ 3265715 w 3965511"/>
              <a:gd name="connsiteY27" fmla="*/ 252608 h 765791"/>
              <a:gd name="connsiteX28" fmla="*/ 3387013 w 3965511"/>
              <a:gd name="connsiteY28" fmla="*/ 205955 h 765791"/>
              <a:gd name="connsiteX29" fmla="*/ 3442996 w 3965511"/>
              <a:gd name="connsiteY29" fmla="*/ 177963 h 765791"/>
              <a:gd name="connsiteX30" fmla="*/ 3480319 w 3965511"/>
              <a:gd name="connsiteY30" fmla="*/ 159302 h 765791"/>
              <a:gd name="connsiteX31" fmla="*/ 3508311 w 3965511"/>
              <a:gd name="connsiteY31" fmla="*/ 149971 h 765791"/>
              <a:gd name="connsiteX32" fmla="*/ 3536303 w 3965511"/>
              <a:gd name="connsiteY32" fmla="*/ 131310 h 765791"/>
              <a:gd name="connsiteX33" fmla="*/ 3592286 w 3965511"/>
              <a:gd name="connsiteY33" fmla="*/ 112649 h 765791"/>
              <a:gd name="connsiteX34" fmla="*/ 3620278 w 3965511"/>
              <a:gd name="connsiteY34" fmla="*/ 93987 h 765791"/>
              <a:gd name="connsiteX35" fmla="*/ 3648270 w 3965511"/>
              <a:gd name="connsiteY35" fmla="*/ 84657 h 765791"/>
              <a:gd name="connsiteX36" fmla="*/ 3694923 w 3965511"/>
              <a:gd name="connsiteY36" fmla="*/ 65995 h 765791"/>
              <a:gd name="connsiteX37" fmla="*/ 3778898 w 3965511"/>
              <a:gd name="connsiteY37" fmla="*/ 38004 h 765791"/>
              <a:gd name="connsiteX38" fmla="*/ 3806890 w 3965511"/>
              <a:gd name="connsiteY38" fmla="*/ 28673 h 765791"/>
              <a:gd name="connsiteX39" fmla="*/ 3862874 w 3965511"/>
              <a:gd name="connsiteY39" fmla="*/ 19342 h 765791"/>
              <a:gd name="connsiteX40" fmla="*/ 3909527 w 3965511"/>
              <a:gd name="connsiteY40" fmla="*/ 10012 h 765791"/>
              <a:gd name="connsiteX41" fmla="*/ 3937519 w 3965511"/>
              <a:gd name="connsiteY41" fmla="*/ 681 h 765791"/>
              <a:gd name="connsiteX42" fmla="*/ 3965511 w 3965511"/>
              <a:gd name="connsiteY42" fmla="*/ 681 h 765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965511" h="765791">
                <a:moveTo>
                  <a:pt x="0" y="765791"/>
                </a:moveTo>
                <a:lnTo>
                  <a:pt x="821094" y="737800"/>
                </a:lnTo>
                <a:cubicBezTo>
                  <a:pt x="861614" y="736195"/>
                  <a:pt x="901924" y="731080"/>
                  <a:pt x="942392" y="728469"/>
                </a:cubicBezTo>
                <a:cubicBezTo>
                  <a:pt x="1213335" y="710988"/>
                  <a:pt x="1012417" y="728040"/>
                  <a:pt x="1212980" y="709808"/>
                </a:cubicBezTo>
                <a:cubicBezTo>
                  <a:pt x="1303399" y="687203"/>
                  <a:pt x="1209304" y="708381"/>
                  <a:pt x="1390262" y="691147"/>
                </a:cubicBezTo>
                <a:cubicBezTo>
                  <a:pt x="1409095" y="689353"/>
                  <a:pt x="1427340" y="682516"/>
                  <a:pt x="1446245" y="681816"/>
                </a:cubicBezTo>
                <a:cubicBezTo>
                  <a:pt x="1595465" y="676289"/>
                  <a:pt x="1744825" y="675595"/>
                  <a:pt x="1894115" y="672485"/>
                </a:cubicBezTo>
                <a:cubicBezTo>
                  <a:pt x="1953209" y="669375"/>
                  <a:pt x="2012443" y="668281"/>
                  <a:pt x="2071396" y="663155"/>
                </a:cubicBezTo>
                <a:cubicBezTo>
                  <a:pt x="2084172" y="662044"/>
                  <a:pt x="2096200" y="656606"/>
                  <a:pt x="2108719" y="653824"/>
                </a:cubicBezTo>
                <a:cubicBezTo>
                  <a:pt x="2124200" y="650384"/>
                  <a:pt x="2139635" y="646460"/>
                  <a:pt x="2155372" y="644493"/>
                </a:cubicBezTo>
                <a:cubicBezTo>
                  <a:pt x="2189460" y="640232"/>
                  <a:pt x="2223810" y="638420"/>
                  <a:pt x="2258009" y="635163"/>
                </a:cubicBezTo>
                <a:cubicBezTo>
                  <a:pt x="2440852" y="617750"/>
                  <a:pt x="2257535" y="633647"/>
                  <a:pt x="2463282" y="616502"/>
                </a:cubicBezTo>
                <a:cubicBezTo>
                  <a:pt x="2507282" y="609168"/>
                  <a:pt x="2517609" y="608977"/>
                  <a:pt x="2556588" y="597840"/>
                </a:cubicBezTo>
                <a:cubicBezTo>
                  <a:pt x="2566045" y="595138"/>
                  <a:pt x="2575540" y="592384"/>
                  <a:pt x="2584580" y="588510"/>
                </a:cubicBezTo>
                <a:cubicBezTo>
                  <a:pt x="2597365" y="583031"/>
                  <a:pt x="2609192" y="575498"/>
                  <a:pt x="2621903" y="569849"/>
                </a:cubicBezTo>
                <a:cubicBezTo>
                  <a:pt x="2655384" y="554969"/>
                  <a:pt x="2665763" y="552118"/>
                  <a:pt x="2696547" y="541857"/>
                </a:cubicBezTo>
                <a:cubicBezTo>
                  <a:pt x="2702768" y="535636"/>
                  <a:pt x="2707340" y="527129"/>
                  <a:pt x="2715209" y="523195"/>
                </a:cubicBezTo>
                <a:cubicBezTo>
                  <a:pt x="2732803" y="514398"/>
                  <a:pt x="2752531" y="510754"/>
                  <a:pt x="2771192" y="504534"/>
                </a:cubicBezTo>
                <a:cubicBezTo>
                  <a:pt x="2800155" y="494880"/>
                  <a:pt x="2807676" y="493841"/>
                  <a:pt x="2836507" y="476542"/>
                </a:cubicBezTo>
                <a:cubicBezTo>
                  <a:pt x="2855739" y="465003"/>
                  <a:pt x="2871213" y="446312"/>
                  <a:pt x="2892490" y="439220"/>
                </a:cubicBezTo>
                <a:lnTo>
                  <a:pt x="2948474" y="420559"/>
                </a:lnTo>
                <a:lnTo>
                  <a:pt x="3032449" y="364575"/>
                </a:lnTo>
                <a:cubicBezTo>
                  <a:pt x="3041780" y="358355"/>
                  <a:pt x="3049802" y="349460"/>
                  <a:pt x="3060441" y="345914"/>
                </a:cubicBezTo>
                <a:cubicBezTo>
                  <a:pt x="3069772" y="342804"/>
                  <a:pt x="3079636" y="340982"/>
                  <a:pt x="3088433" y="336583"/>
                </a:cubicBezTo>
                <a:cubicBezTo>
                  <a:pt x="3098463" y="331568"/>
                  <a:pt x="3106177" y="322476"/>
                  <a:pt x="3116425" y="317922"/>
                </a:cubicBezTo>
                <a:cubicBezTo>
                  <a:pt x="3134400" y="309933"/>
                  <a:pt x="3154501" y="307401"/>
                  <a:pt x="3172409" y="299261"/>
                </a:cubicBezTo>
                <a:cubicBezTo>
                  <a:pt x="3188919" y="291757"/>
                  <a:pt x="3202841" y="279379"/>
                  <a:pt x="3219062" y="271269"/>
                </a:cubicBezTo>
                <a:cubicBezTo>
                  <a:pt x="3234043" y="263779"/>
                  <a:pt x="3250410" y="259410"/>
                  <a:pt x="3265715" y="252608"/>
                </a:cubicBezTo>
                <a:cubicBezTo>
                  <a:pt x="3361287" y="210132"/>
                  <a:pt x="3222258" y="260873"/>
                  <a:pt x="3387013" y="205955"/>
                </a:cubicBezTo>
                <a:cubicBezTo>
                  <a:pt x="3440804" y="170093"/>
                  <a:pt x="3388916" y="201139"/>
                  <a:pt x="3442996" y="177963"/>
                </a:cubicBezTo>
                <a:cubicBezTo>
                  <a:pt x="3455781" y="172484"/>
                  <a:pt x="3467534" y="164781"/>
                  <a:pt x="3480319" y="159302"/>
                </a:cubicBezTo>
                <a:cubicBezTo>
                  <a:pt x="3489359" y="155428"/>
                  <a:pt x="3499514" y="154370"/>
                  <a:pt x="3508311" y="149971"/>
                </a:cubicBezTo>
                <a:cubicBezTo>
                  <a:pt x="3518341" y="144956"/>
                  <a:pt x="3526056" y="135864"/>
                  <a:pt x="3536303" y="131310"/>
                </a:cubicBezTo>
                <a:cubicBezTo>
                  <a:pt x="3554278" y="123321"/>
                  <a:pt x="3592286" y="112649"/>
                  <a:pt x="3592286" y="112649"/>
                </a:cubicBezTo>
                <a:cubicBezTo>
                  <a:pt x="3601617" y="106428"/>
                  <a:pt x="3610248" y="99002"/>
                  <a:pt x="3620278" y="93987"/>
                </a:cubicBezTo>
                <a:cubicBezTo>
                  <a:pt x="3629075" y="89589"/>
                  <a:pt x="3639061" y="88110"/>
                  <a:pt x="3648270" y="84657"/>
                </a:cubicBezTo>
                <a:cubicBezTo>
                  <a:pt x="3663953" y="78776"/>
                  <a:pt x="3679182" y="71719"/>
                  <a:pt x="3694923" y="65995"/>
                </a:cubicBezTo>
                <a:cubicBezTo>
                  <a:pt x="3694947" y="65986"/>
                  <a:pt x="3764890" y="42673"/>
                  <a:pt x="3778898" y="38004"/>
                </a:cubicBezTo>
                <a:cubicBezTo>
                  <a:pt x="3788229" y="34894"/>
                  <a:pt x="3797188" y="30290"/>
                  <a:pt x="3806890" y="28673"/>
                </a:cubicBezTo>
                <a:lnTo>
                  <a:pt x="3862874" y="19342"/>
                </a:lnTo>
                <a:cubicBezTo>
                  <a:pt x="3878477" y="16505"/>
                  <a:pt x="3894142" y="13858"/>
                  <a:pt x="3909527" y="10012"/>
                </a:cubicBezTo>
                <a:cubicBezTo>
                  <a:pt x="3919069" y="7627"/>
                  <a:pt x="3927817" y="2298"/>
                  <a:pt x="3937519" y="681"/>
                </a:cubicBezTo>
                <a:cubicBezTo>
                  <a:pt x="3946723" y="-853"/>
                  <a:pt x="3956180" y="681"/>
                  <a:pt x="3965511" y="681"/>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1306286" y="2670105"/>
            <a:ext cx="2416628" cy="172622"/>
          </a:xfrm>
          <a:custGeom>
            <a:avLst/>
            <a:gdLst>
              <a:gd name="connsiteX0" fmla="*/ 0 w 2416628"/>
              <a:gd name="connsiteY0" fmla="*/ 172622 h 172622"/>
              <a:gd name="connsiteX1" fmla="*/ 363894 w 2416628"/>
              <a:gd name="connsiteY1" fmla="*/ 163291 h 172622"/>
              <a:gd name="connsiteX2" fmla="*/ 541175 w 2416628"/>
              <a:gd name="connsiteY2" fmla="*/ 144630 h 172622"/>
              <a:gd name="connsiteX3" fmla="*/ 671804 w 2416628"/>
              <a:gd name="connsiteY3" fmla="*/ 135299 h 172622"/>
              <a:gd name="connsiteX4" fmla="*/ 746449 w 2416628"/>
              <a:gd name="connsiteY4" fmla="*/ 125968 h 172622"/>
              <a:gd name="connsiteX5" fmla="*/ 849085 w 2416628"/>
              <a:gd name="connsiteY5" fmla="*/ 116638 h 172622"/>
              <a:gd name="connsiteX6" fmla="*/ 895738 w 2416628"/>
              <a:gd name="connsiteY6" fmla="*/ 107307 h 172622"/>
              <a:gd name="connsiteX7" fmla="*/ 1054359 w 2416628"/>
              <a:gd name="connsiteY7" fmla="*/ 88646 h 172622"/>
              <a:gd name="connsiteX8" fmla="*/ 1110343 w 2416628"/>
              <a:gd name="connsiteY8" fmla="*/ 69985 h 172622"/>
              <a:gd name="connsiteX9" fmla="*/ 1203649 w 2416628"/>
              <a:gd name="connsiteY9" fmla="*/ 51324 h 172622"/>
              <a:gd name="connsiteX10" fmla="*/ 1268963 w 2416628"/>
              <a:gd name="connsiteY10" fmla="*/ 32662 h 172622"/>
              <a:gd name="connsiteX11" fmla="*/ 1754155 w 2416628"/>
              <a:gd name="connsiteY11" fmla="*/ 14001 h 172622"/>
              <a:gd name="connsiteX12" fmla="*/ 2416628 w 2416628"/>
              <a:gd name="connsiteY12" fmla="*/ 4671 h 1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16628" h="172622">
                <a:moveTo>
                  <a:pt x="0" y="172622"/>
                </a:moveTo>
                <a:lnTo>
                  <a:pt x="363894" y="163291"/>
                </a:lnTo>
                <a:cubicBezTo>
                  <a:pt x="639319" y="152697"/>
                  <a:pt x="382088" y="160539"/>
                  <a:pt x="541175" y="144630"/>
                </a:cubicBezTo>
                <a:cubicBezTo>
                  <a:pt x="584612" y="140286"/>
                  <a:pt x="628329" y="139251"/>
                  <a:pt x="671804" y="135299"/>
                </a:cubicBezTo>
                <a:cubicBezTo>
                  <a:pt x="696776" y="133029"/>
                  <a:pt x="721511" y="128593"/>
                  <a:pt x="746449" y="125968"/>
                </a:cubicBezTo>
                <a:cubicBezTo>
                  <a:pt x="780613" y="122372"/>
                  <a:pt x="814873" y="119748"/>
                  <a:pt x="849085" y="116638"/>
                </a:cubicBezTo>
                <a:cubicBezTo>
                  <a:pt x="864636" y="113528"/>
                  <a:pt x="880001" y="109274"/>
                  <a:pt x="895738" y="107307"/>
                </a:cubicBezTo>
                <a:cubicBezTo>
                  <a:pt x="941567" y="101578"/>
                  <a:pt x="1006150" y="100698"/>
                  <a:pt x="1054359" y="88646"/>
                </a:cubicBezTo>
                <a:cubicBezTo>
                  <a:pt x="1073442" y="83875"/>
                  <a:pt x="1090940" y="73219"/>
                  <a:pt x="1110343" y="69985"/>
                </a:cubicBezTo>
                <a:cubicBezTo>
                  <a:pt x="1154322" y="62655"/>
                  <a:pt x="1164684" y="62457"/>
                  <a:pt x="1203649" y="51324"/>
                </a:cubicBezTo>
                <a:cubicBezTo>
                  <a:pt x="1223943" y="45526"/>
                  <a:pt x="1247997" y="34485"/>
                  <a:pt x="1268963" y="32662"/>
                </a:cubicBezTo>
                <a:cubicBezTo>
                  <a:pt x="1379229" y="23074"/>
                  <a:pt x="1681319" y="16208"/>
                  <a:pt x="1754155" y="14001"/>
                </a:cubicBezTo>
                <a:cubicBezTo>
                  <a:pt x="2048990" y="-10567"/>
                  <a:pt x="1828670" y="4671"/>
                  <a:pt x="2416628" y="4671"/>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3862873" y="2357535"/>
            <a:ext cx="4086809" cy="317241"/>
          </a:xfrm>
          <a:custGeom>
            <a:avLst/>
            <a:gdLst>
              <a:gd name="connsiteX0" fmla="*/ 0 w 4086809"/>
              <a:gd name="connsiteY0" fmla="*/ 317241 h 317241"/>
              <a:gd name="connsiteX1" fmla="*/ 942392 w 4086809"/>
              <a:gd name="connsiteY1" fmla="*/ 242596 h 317241"/>
              <a:gd name="connsiteX2" fmla="*/ 1091682 w 4086809"/>
              <a:gd name="connsiteY2" fmla="*/ 223934 h 317241"/>
              <a:gd name="connsiteX3" fmla="*/ 1138335 w 4086809"/>
              <a:gd name="connsiteY3" fmla="*/ 214604 h 317241"/>
              <a:gd name="connsiteX4" fmla="*/ 1203649 w 4086809"/>
              <a:gd name="connsiteY4" fmla="*/ 205273 h 317241"/>
              <a:gd name="connsiteX5" fmla="*/ 1250303 w 4086809"/>
              <a:gd name="connsiteY5" fmla="*/ 195943 h 317241"/>
              <a:gd name="connsiteX6" fmla="*/ 1306286 w 4086809"/>
              <a:gd name="connsiteY6" fmla="*/ 186612 h 317241"/>
              <a:gd name="connsiteX7" fmla="*/ 1343609 w 4086809"/>
              <a:gd name="connsiteY7" fmla="*/ 177281 h 317241"/>
              <a:gd name="connsiteX8" fmla="*/ 1390262 w 4086809"/>
              <a:gd name="connsiteY8" fmla="*/ 167951 h 317241"/>
              <a:gd name="connsiteX9" fmla="*/ 1474237 w 4086809"/>
              <a:gd name="connsiteY9" fmla="*/ 149289 h 317241"/>
              <a:gd name="connsiteX10" fmla="*/ 1539551 w 4086809"/>
              <a:gd name="connsiteY10" fmla="*/ 139959 h 317241"/>
              <a:gd name="connsiteX11" fmla="*/ 1586205 w 4086809"/>
              <a:gd name="connsiteY11" fmla="*/ 130628 h 317241"/>
              <a:gd name="connsiteX12" fmla="*/ 1726164 w 4086809"/>
              <a:gd name="connsiteY12" fmla="*/ 111967 h 317241"/>
              <a:gd name="connsiteX13" fmla="*/ 1959429 w 4086809"/>
              <a:gd name="connsiteY13" fmla="*/ 83975 h 317241"/>
              <a:gd name="connsiteX14" fmla="*/ 2071396 w 4086809"/>
              <a:gd name="connsiteY14" fmla="*/ 74645 h 317241"/>
              <a:gd name="connsiteX15" fmla="*/ 2388637 w 4086809"/>
              <a:gd name="connsiteY15" fmla="*/ 55983 h 317241"/>
              <a:gd name="connsiteX16" fmla="*/ 2500605 w 4086809"/>
              <a:gd name="connsiteY16" fmla="*/ 37322 h 317241"/>
              <a:gd name="connsiteX17" fmla="*/ 2593911 w 4086809"/>
              <a:gd name="connsiteY17" fmla="*/ 27992 h 317241"/>
              <a:gd name="connsiteX18" fmla="*/ 2743200 w 4086809"/>
              <a:gd name="connsiteY18" fmla="*/ 9330 h 317241"/>
              <a:gd name="connsiteX19" fmla="*/ 2808515 w 4086809"/>
              <a:gd name="connsiteY19" fmla="*/ 0 h 317241"/>
              <a:gd name="connsiteX20" fmla="*/ 3676262 w 4086809"/>
              <a:gd name="connsiteY20" fmla="*/ 9330 h 317241"/>
              <a:gd name="connsiteX21" fmla="*/ 3816221 w 4086809"/>
              <a:gd name="connsiteY21" fmla="*/ 27992 h 317241"/>
              <a:gd name="connsiteX22" fmla="*/ 4086809 w 4086809"/>
              <a:gd name="connsiteY22" fmla="*/ 46653 h 31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86809" h="317241">
                <a:moveTo>
                  <a:pt x="0" y="317241"/>
                </a:moveTo>
                <a:cubicBezTo>
                  <a:pt x="836554" y="247527"/>
                  <a:pt x="522061" y="267320"/>
                  <a:pt x="942392" y="242596"/>
                </a:cubicBezTo>
                <a:cubicBezTo>
                  <a:pt x="1047575" y="221558"/>
                  <a:pt x="919435" y="245465"/>
                  <a:pt x="1091682" y="223934"/>
                </a:cubicBezTo>
                <a:cubicBezTo>
                  <a:pt x="1107418" y="221967"/>
                  <a:pt x="1122692" y="217211"/>
                  <a:pt x="1138335" y="214604"/>
                </a:cubicBezTo>
                <a:cubicBezTo>
                  <a:pt x="1160028" y="210989"/>
                  <a:pt x="1181956" y="208888"/>
                  <a:pt x="1203649" y="205273"/>
                </a:cubicBezTo>
                <a:cubicBezTo>
                  <a:pt x="1219292" y="202666"/>
                  <a:pt x="1234700" y="198780"/>
                  <a:pt x="1250303" y="195943"/>
                </a:cubicBezTo>
                <a:cubicBezTo>
                  <a:pt x="1268916" y="192559"/>
                  <a:pt x="1287735" y="190322"/>
                  <a:pt x="1306286" y="186612"/>
                </a:cubicBezTo>
                <a:cubicBezTo>
                  <a:pt x="1318861" y="184097"/>
                  <a:pt x="1331090" y="180063"/>
                  <a:pt x="1343609" y="177281"/>
                </a:cubicBezTo>
                <a:cubicBezTo>
                  <a:pt x="1359090" y="173841"/>
                  <a:pt x="1374781" y="171391"/>
                  <a:pt x="1390262" y="167951"/>
                </a:cubicBezTo>
                <a:cubicBezTo>
                  <a:pt x="1440594" y="156766"/>
                  <a:pt x="1417948" y="158670"/>
                  <a:pt x="1474237" y="149289"/>
                </a:cubicBezTo>
                <a:cubicBezTo>
                  <a:pt x="1495930" y="145674"/>
                  <a:pt x="1517858" y="143574"/>
                  <a:pt x="1539551" y="139959"/>
                </a:cubicBezTo>
                <a:cubicBezTo>
                  <a:pt x="1555195" y="137352"/>
                  <a:pt x="1570561" y="133235"/>
                  <a:pt x="1586205" y="130628"/>
                </a:cubicBezTo>
                <a:cubicBezTo>
                  <a:pt x="1624813" y="124193"/>
                  <a:pt x="1688450" y="116681"/>
                  <a:pt x="1726164" y="111967"/>
                </a:cubicBezTo>
                <a:cubicBezTo>
                  <a:pt x="1819000" y="81020"/>
                  <a:pt x="1746708" y="102744"/>
                  <a:pt x="1959429" y="83975"/>
                </a:cubicBezTo>
                <a:cubicBezTo>
                  <a:pt x="1996736" y="80683"/>
                  <a:pt x="2033983" y="76346"/>
                  <a:pt x="2071396" y="74645"/>
                </a:cubicBezTo>
                <a:cubicBezTo>
                  <a:pt x="2193245" y="69106"/>
                  <a:pt x="2274483" y="67999"/>
                  <a:pt x="2388637" y="55983"/>
                </a:cubicBezTo>
                <a:cubicBezTo>
                  <a:pt x="2585878" y="35221"/>
                  <a:pt x="2348571" y="57593"/>
                  <a:pt x="2500605" y="37322"/>
                </a:cubicBezTo>
                <a:cubicBezTo>
                  <a:pt x="2531588" y="33191"/>
                  <a:pt x="2562809" y="31102"/>
                  <a:pt x="2593911" y="27992"/>
                </a:cubicBezTo>
                <a:cubicBezTo>
                  <a:pt x="2663518" y="4789"/>
                  <a:pt x="2599134" y="23736"/>
                  <a:pt x="2743200" y="9330"/>
                </a:cubicBezTo>
                <a:cubicBezTo>
                  <a:pt x="2765084" y="7142"/>
                  <a:pt x="2786743" y="3110"/>
                  <a:pt x="2808515" y="0"/>
                </a:cubicBezTo>
                <a:lnTo>
                  <a:pt x="3676262" y="9330"/>
                </a:lnTo>
                <a:cubicBezTo>
                  <a:pt x="3697322" y="9747"/>
                  <a:pt x="3792220" y="25325"/>
                  <a:pt x="3816221" y="27992"/>
                </a:cubicBezTo>
                <a:cubicBezTo>
                  <a:pt x="4009236" y="49438"/>
                  <a:pt x="3949923" y="46653"/>
                  <a:pt x="4086809" y="46653"/>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417871" y="4811858"/>
            <a:ext cx="7152665" cy="923330"/>
          </a:xfrm>
          <a:prstGeom prst="rect">
            <a:avLst/>
          </a:prstGeom>
          <a:noFill/>
        </p:spPr>
        <p:txBody>
          <a:bodyPr wrap="square" rtlCol="0">
            <a:spAutoFit/>
          </a:bodyPr>
          <a:lstStyle/>
          <a:p>
            <a:r>
              <a:rPr lang="en-US" dirty="0"/>
              <a:t>Note that connections do not pass through the proxy. Instead, the connection terminate at the proxy and the proxy makes a new connection to the destination (on behalf of the source)</a:t>
            </a:r>
          </a:p>
        </p:txBody>
      </p:sp>
      <p:sp>
        <p:nvSpPr>
          <p:cNvPr id="23" name="TextBox 22"/>
          <p:cNvSpPr txBox="1"/>
          <p:nvPr/>
        </p:nvSpPr>
        <p:spPr>
          <a:xfrm>
            <a:off x="97971" y="5717326"/>
            <a:ext cx="9067800" cy="1200329"/>
          </a:xfrm>
          <a:prstGeom prst="rect">
            <a:avLst/>
          </a:prstGeom>
          <a:noFill/>
        </p:spPr>
        <p:txBody>
          <a:bodyPr wrap="square" rtlCol="0">
            <a:spAutoFit/>
          </a:bodyPr>
          <a:lstStyle/>
          <a:p>
            <a:r>
              <a:rPr lang="en-US" dirty="0"/>
              <a:t>Use-case: Machine 3 (and others) are for handling internal data (e.g., processing patient billing). The data should never leave the datacenter and the machines do not normally need internet access. But maybe occasionally they need to download patches or other machines in the datacenter need access to the Internet</a:t>
            </a:r>
          </a:p>
        </p:txBody>
      </p:sp>
    </p:spTree>
    <p:extLst>
      <p:ext uri="{BB962C8B-B14F-4D97-AF65-F5344CB8AC3E}">
        <p14:creationId xmlns:p14="http://schemas.microsoft.com/office/powerpoint/2010/main" val="247586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4FC9A-845E-4B11-B9A1-5C21547EBD9F}"/>
              </a:ext>
            </a:extLst>
          </p:cNvPr>
          <p:cNvSpPr>
            <a:spLocks noGrp="1"/>
          </p:cNvSpPr>
          <p:nvPr>
            <p:ph type="title"/>
          </p:nvPr>
        </p:nvSpPr>
        <p:spPr/>
        <p:txBody>
          <a:bodyPr/>
          <a:lstStyle/>
          <a:p>
            <a:r>
              <a:rPr lang="en-US" dirty="0"/>
              <a:t>Equifax Intrusion</a:t>
            </a:r>
          </a:p>
        </p:txBody>
      </p:sp>
      <p:sp>
        <p:nvSpPr>
          <p:cNvPr id="3" name="Content Placeholder 2">
            <a:extLst>
              <a:ext uri="{FF2B5EF4-FFF2-40B4-BE49-F238E27FC236}">
                <a16:creationId xmlns:a16="http://schemas.microsoft.com/office/drawing/2014/main" id="{7F910574-10B6-493E-8D5B-1EF3D2CA647B}"/>
              </a:ext>
            </a:extLst>
          </p:cNvPr>
          <p:cNvSpPr>
            <a:spLocks noGrp="1"/>
          </p:cNvSpPr>
          <p:nvPr>
            <p:ph idx="1"/>
          </p:nvPr>
        </p:nvSpPr>
        <p:spPr/>
        <p:txBody>
          <a:bodyPr/>
          <a:lstStyle/>
          <a:p>
            <a:r>
              <a:rPr lang="en-US" dirty="0"/>
              <a:t>Did not/could not apply patches</a:t>
            </a:r>
          </a:p>
          <a:p>
            <a:pPr lvl="1"/>
            <a:r>
              <a:rPr lang="en-US" dirty="0"/>
              <a:t>Applying patches is not always easy; it might require a complete redesign!</a:t>
            </a:r>
          </a:p>
          <a:p>
            <a:r>
              <a:rPr lang="en-US" dirty="0"/>
              <a:t>Bad network architecture</a:t>
            </a:r>
          </a:p>
          <a:p>
            <a:r>
              <a:rPr lang="en-US" dirty="0"/>
              <a:t>You will learn a better way</a:t>
            </a:r>
          </a:p>
        </p:txBody>
      </p:sp>
    </p:spTree>
    <p:extLst>
      <p:ext uri="{BB962C8B-B14F-4D97-AF65-F5344CB8AC3E}">
        <p14:creationId xmlns:p14="http://schemas.microsoft.com/office/powerpoint/2010/main" val="411119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371" y="-39524"/>
            <a:ext cx="8229600" cy="480631"/>
          </a:xfrm>
        </p:spPr>
        <p:txBody>
          <a:bodyPr>
            <a:normAutofit fontScale="90000"/>
          </a:bodyPr>
          <a:lstStyle/>
          <a:p>
            <a:r>
              <a:rPr lang="en-US" dirty="0"/>
              <a:t>Reverse proxy</a:t>
            </a:r>
          </a:p>
        </p:txBody>
      </p:sp>
      <p:sp>
        <p:nvSpPr>
          <p:cNvPr id="4" name="Rounded Rectangle 3"/>
          <p:cNvSpPr/>
          <p:nvPr/>
        </p:nvSpPr>
        <p:spPr>
          <a:xfrm>
            <a:off x="3810000" y="998220"/>
            <a:ext cx="1062133" cy="1492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Reverse</a:t>
            </a:r>
          </a:p>
          <a:p>
            <a:pPr algn="ctr"/>
            <a:r>
              <a:rPr lang="en-US" dirty="0"/>
              <a:t>proxy</a:t>
            </a:r>
          </a:p>
        </p:txBody>
      </p:sp>
      <p:sp>
        <p:nvSpPr>
          <p:cNvPr id="5" name="Cloud 4"/>
          <p:cNvSpPr/>
          <p:nvPr/>
        </p:nvSpPr>
        <p:spPr>
          <a:xfrm>
            <a:off x="5786533" y="990600"/>
            <a:ext cx="1676400" cy="1371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6" name="Rectangle 5"/>
          <p:cNvSpPr/>
          <p:nvPr/>
        </p:nvSpPr>
        <p:spPr>
          <a:xfrm>
            <a:off x="1570652" y="1473925"/>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server</a:t>
            </a:r>
          </a:p>
        </p:txBody>
      </p:sp>
      <p:sp>
        <p:nvSpPr>
          <p:cNvPr id="10" name="Rectangle 9"/>
          <p:cNvSpPr/>
          <p:nvPr/>
        </p:nvSpPr>
        <p:spPr>
          <a:xfrm>
            <a:off x="7924800" y="998064"/>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12" name="TextBox 11"/>
          <p:cNvSpPr txBox="1"/>
          <p:nvPr/>
        </p:nvSpPr>
        <p:spPr>
          <a:xfrm>
            <a:off x="2096678" y="621268"/>
            <a:ext cx="2406493" cy="369332"/>
          </a:xfrm>
          <a:prstGeom prst="rect">
            <a:avLst/>
          </a:prstGeom>
          <a:noFill/>
        </p:spPr>
        <p:txBody>
          <a:bodyPr wrap="none" rtlCol="0">
            <a:spAutoFit/>
          </a:bodyPr>
          <a:lstStyle/>
          <a:p>
            <a:r>
              <a:rPr lang="en-US" dirty="0"/>
              <a:t>Company infrastructure</a:t>
            </a:r>
          </a:p>
        </p:txBody>
      </p:sp>
      <p:cxnSp>
        <p:nvCxnSpPr>
          <p:cNvPr id="18" name="Elbow Connector 17"/>
          <p:cNvCxnSpPr>
            <a:stCxn id="4" idx="1"/>
            <a:endCxn id="6" idx="3"/>
          </p:cNvCxnSpPr>
          <p:nvPr/>
        </p:nvCxnSpPr>
        <p:spPr>
          <a:xfrm rot="10800000">
            <a:off x="2789852" y="1702525"/>
            <a:ext cx="1020148" cy="41858"/>
          </a:xfrm>
          <a:prstGeom prst="bentConnector3">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0" idx="1"/>
            <a:endCxn id="4" idx="3"/>
          </p:cNvCxnSpPr>
          <p:nvPr/>
        </p:nvCxnSpPr>
        <p:spPr>
          <a:xfrm rot="10800000" flipV="1">
            <a:off x="4872134" y="1226663"/>
            <a:ext cx="3052667" cy="517719"/>
          </a:xfrm>
          <a:prstGeom prst="bentConnector3">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327517" y="2853729"/>
            <a:ext cx="6794810" cy="646331"/>
          </a:xfrm>
          <a:prstGeom prst="rect">
            <a:avLst/>
          </a:prstGeom>
          <a:noFill/>
        </p:spPr>
        <p:txBody>
          <a:bodyPr wrap="none" rtlCol="0">
            <a:spAutoFit/>
          </a:bodyPr>
          <a:lstStyle/>
          <a:p>
            <a:pPr algn="ctr"/>
            <a:r>
              <a:rPr lang="en-US" dirty="0">
                <a:solidFill>
                  <a:srgbClr val="FF0000"/>
                </a:solidFill>
              </a:rPr>
              <a:t>No user gets direct access to the web server.</a:t>
            </a:r>
          </a:p>
          <a:p>
            <a:pPr algn="ctr"/>
            <a:r>
              <a:rPr lang="en-US" dirty="0"/>
              <a:t>Reverse proxies are almost always used (for security and performance)</a:t>
            </a:r>
          </a:p>
        </p:txBody>
      </p:sp>
      <p:sp>
        <p:nvSpPr>
          <p:cNvPr id="22" name="Rectangle 21"/>
          <p:cNvSpPr/>
          <p:nvPr/>
        </p:nvSpPr>
        <p:spPr>
          <a:xfrm>
            <a:off x="914400" y="533400"/>
            <a:ext cx="4343400" cy="21335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p:cNvSpPr txBox="1">
            <a:spLocks/>
          </p:cNvSpPr>
          <p:nvPr>
            <p:custDataLst>
              <p:tags r:id="rId1"/>
            </p:custDataLst>
          </p:nvPr>
        </p:nvSpPr>
        <p:spPr>
          <a:xfrm>
            <a:off x="304800" y="3969593"/>
            <a:ext cx="8229600" cy="2667000"/>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Suppose the web server has a vulnerability that causes the particular processing of a web request to install a backdoor</a:t>
            </a:r>
          </a:p>
          <a:p>
            <a:r>
              <a:rPr lang="en-US" sz="2400" dirty="0"/>
              <a:t>The proxy may forward the request to the server</a:t>
            </a:r>
          </a:p>
          <a:p>
            <a:r>
              <a:rPr lang="en-US" sz="2400" dirty="0"/>
              <a:t>But the attacker cannot access the server directly. </a:t>
            </a:r>
          </a:p>
          <a:p>
            <a:pPr lvl="1"/>
            <a:r>
              <a:rPr lang="en-US" sz="2000" dirty="0"/>
              <a:t>Of course, the backdoor could allow access via web request. But that is more difficult</a:t>
            </a:r>
          </a:p>
          <a:p>
            <a:r>
              <a:rPr lang="en-US" sz="2400" dirty="0"/>
              <a:t>Port mapping: e.g., incoming connections on port 80 (or 443), cause a new connection to port 8080</a:t>
            </a:r>
          </a:p>
          <a:p>
            <a:pPr lvl="1"/>
            <a:endParaRPr lang="en-US" sz="2000" dirty="0"/>
          </a:p>
        </p:txBody>
      </p:sp>
    </p:spTree>
    <p:extLst>
      <p:ext uri="{BB962C8B-B14F-4D97-AF65-F5344CB8AC3E}">
        <p14:creationId xmlns:p14="http://schemas.microsoft.com/office/powerpoint/2010/main" val="330807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Mapping with a Reverse Proxy</a:t>
            </a:r>
          </a:p>
        </p:txBody>
      </p:sp>
      <p:sp>
        <p:nvSpPr>
          <p:cNvPr id="13" name="Content Placeholder 12"/>
          <p:cNvSpPr>
            <a:spLocks noGrp="1"/>
          </p:cNvSpPr>
          <p:nvPr>
            <p:ph idx="1"/>
          </p:nvPr>
        </p:nvSpPr>
        <p:spPr>
          <a:xfrm>
            <a:off x="457200" y="4008436"/>
            <a:ext cx="8229600" cy="2773363"/>
          </a:xfrm>
        </p:spPr>
        <p:txBody>
          <a:bodyPr>
            <a:normAutofit fontScale="47500" lnSpcReduction="20000"/>
          </a:bodyPr>
          <a:lstStyle/>
          <a:p>
            <a:r>
              <a:rPr lang="en-US" dirty="0"/>
              <a:t>In Linux, lower ports (ports below 1024) are privileged ports, so only processes with root privilege can listen on those ports</a:t>
            </a:r>
          </a:p>
          <a:p>
            <a:pPr lvl="1"/>
            <a:r>
              <a:rPr lang="en-US" dirty="0"/>
              <a:t>E.g., a non-root app cannot listen on port 22 and act like </a:t>
            </a:r>
            <a:r>
              <a:rPr lang="en-US" dirty="0" err="1"/>
              <a:t>ssh</a:t>
            </a:r>
            <a:endParaRPr lang="en-US" dirty="0"/>
          </a:p>
          <a:p>
            <a:r>
              <a:rPr lang="en-US" dirty="0"/>
              <a:t>Web servers should not run as root</a:t>
            </a:r>
          </a:p>
          <a:p>
            <a:pPr lvl="1"/>
            <a:r>
              <a:rPr lang="en-US" dirty="0"/>
              <a:t>Why?</a:t>
            </a:r>
          </a:p>
          <a:p>
            <a:pPr lvl="2"/>
            <a:r>
              <a:rPr lang="en-US" dirty="0"/>
              <a:t>Least privilege principle </a:t>
            </a:r>
          </a:p>
          <a:p>
            <a:r>
              <a:rPr lang="en-US" dirty="0"/>
              <a:t>Solution: proxy accepts connections on port 80, and forwards them to 8080, while web server listens on 8080</a:t>
            </a:r>
          </a:p>
          <a:p>
            <a:pPr lvl="1"/>
            <a:r>
              <a:rPr lang="en-US" dirty="0"/>
              <a:t>Proxy accepts SSL on 443, decrypts, and forward to 8080</a:t>
            </a:r>
          </a:p>
          <a:p>
            <a:r>
              <a:rPr lang="en-US" dirty="0"/>
              <a:t>Alternative solution: on the web server, use </a:t>
            </a:r>
            <a:r>
              <a:rPr lang="en-US" dirty="0" err="1"/>
              <a:t>IPTables</a:t>
            </a:r>
            <a:r>
              <a:rPr lang="en-US" dirty="0"/>
              <a:t> to forward connections on port 80 to port 8080</a:t>
            </a:r>
          </a:p>
          <a:p>
            <a:pPr lvl="1"/>
            <a:r>
              <a:rPr lang="en-US" dirty="0"/>
              <a:t>Root privilege is required to set </a:t>
            </a:r>
            <a:r>
              <a:rPr lang="en-US" dirty="0" err="1"/>
              <a:t>IPTables</a:t>
            </a:r>
            <a:r>
              <a:rPr lang="en-US" dirty="0"/>
              <a:t>, but the web server runs with lower privilege</a:t>
            </a:r>
          </a:p>
        </p:txBody>
      </p:sp>
      <p:sp>
        <p:nvSpPr>
          <p:cNvPr id="3" name="Rounded Rectangle 3"/>
          <p:cNvSpPr/>
          <p:nvPr/>
        </p:nvSpPr>
        <p:spPr>
          <a:xfrm>
            <a:off x="3429000" y="1882458"/>
            <a:ext cx="1062133" cy="1492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Reverse</a:t>
            </a:r>
          </a:p>
          <a:p>
            <a:pPr algn="ctr"/>
            <a:r>
              <a:rPr lang="en-US" dirty="0"/>
              <a:t>proxy</a:t>
            </a:r>
          </a:p>
        </p:txBody>
      </p:sp>
      <p:sp>
        <p:nvSpPr>
          <p:cNvPr id="4" name="Cloud 3"/>
          <p:cNvSpPr/>
          <p:nvPr/>
        </p:nvSpPr>
        <p:spPr>
          <a:xfrm>
            <a:off x="5405533" y="1874838"/>
            <a:ext cx="1676400" cy="1371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5" name="Rectangle 4"/>
          <p:cNvSpPr/>
          <p:nvPr/>
        </p:nvSpPr>
        <p:spPr>
          <a:xfrm>
            <a:off x="1189652" y="2358163"/>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server</a:t>
            </a:r>
          </a:p>
        </p:txBody>
      </p:sp>
      <p:sp>
        <p:nvSpPr>
          <p:cNvPr id="6" name="Rectangle 5"/>
          <p:cNvSpPr/>
          <p:nvPr/>
        </p:nvSpPr>
        <p:spPr>
          <a:xfrm>
            <a:off x="7543800" y="1882302"/>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7" name="TextBox 6"/>
          <p:cNvSpPr txBox="1"/>
          <p:nvPr/>
        </p:nvSpPr>
        <p:spPr>
          <a:xfrm>
            <a:off x="1715678" y="1505506"/>
            <a:ext cx="2406493" cy="369332"/>
          </a:xfrm>
          <a:prstGeom prst="rect">
            <a:avLst/>
          </a:prstGeom>
          <a:noFill/>
        </p:spPr>
        <p:txBody>
          <a:bodyPr wrap="none" rtlCol="0">
            <a:spAutoFit/>
          </a:bodyPr>
          <a:lstStyle/>
          <a:p>
            <a:r>
              <a:rPr lang="en-US" dirty="0"/>
              <a:t>Company infrastructure</a:t>
            </a:r>
          </a:p>
        </p:txBody>
      </p:sp>
      <p:cxnSp>
        <p:nvCxnSpPr>
          <p:cNvPr id="8" name="Elbow Connector 17"/>
          <p:cNvCxnSpPr>
            <a:stCxn id="3" idx="1"/>
            <a:endCxn id="5" idx="3"/>
          </p:cNvCxnSpPr>
          <p:nvPr/>
        </p:nvCxnSpPr>
        <p:spPr>
          <a:xfrm rot="10800000">
            <a:off x="2408852" y="2586763"/>
            <a:ext cx="1020148" cy="41858"/>
          </a:xfrm>
          <a:prstGeom prst="bentConnector3">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19"/>
          <p:cNvCxnSpPr>
            <a:stCxn id="6" idx="1"/>
            <a:endCxn id="3" idx="3"/>
          </p:cNvCxnSpPr>
          <p:nvPr/>
        </p:nvCxnSpPr>
        <p:spPr>
          <a:xfrm rot="10800000" flipV="1">
            <a:off x="4491134" y="2110901"/>
            <a:ext cx="3052667" cy="517719"/>
          </a:xfrm>
          <a:prstGeom prst="bentConnector3">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33400" y="1417638"/>
            <a:ext cx="4343400" cy="21335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550573" y="2217431"/>
            <a:ext cx="864532" cy="369332"/>
          </a:xfrm>
          <a:prstGeom prst="rect">
            <a:avLst/>
          </a:prstGeom>
          <a:solidFill>
            <a:schemeClr val="bg1"/>
          </a:solidFill>
        </p:spPr>
        <p:txBody>
          <a:bodyPr wrap="none" rtlCol="0">
            <a:spAutoFit/>
          </a:bodyPr>
          <a:lstStyle/>
          <a:p>
            <a:r>
              <a:rPr lang="en-US" dirty="0"/>
              <a:t>Port 80</a:t>
            </a:r>
          </a:p>
        </p:txBody>
      </p:sp>
      <p:sp>
        <p:nvSpPr>
          <p:cNvPr id="12" name="TextBox 11"/>
          <p:cNvSpPr txBox="1"/>
          <p:nvPr/>
        </p:nvSpPr>
        <p:spPr>
          <a:xfrm>
            <a:off x="2440974" y="2191306"/>
            <a:ext cx="1098570" cy="369332"/>
          </a:xfrm>
          <a:prstGeom prst="rect">
            <a:avLst/>
          </a:prstGeom>
          <a:solidFill>
            <a:schemeClr val="bg1"/>
          </a:solidFill>
        </p:spPr>
        <p:txBody>
          <a:bodyPr wrap="none" rtlCol="0">
            <a:spAutoFit/>
          </a:bodyPr>
          <a:lstStyle/>
          <a:p>
            <a:r>
              <a:rPr lang="en-US" dirty="0"/>
              <a:t>Port 8080</a:t>
            </a:r>
          </a:p>
        </p:txBody>
      </p:sp>
    </p:spTree>
    <p:extLst>
      <p:ext uri="{BB962C8B-B14F-4D97-AF65-F5344CB8AC3E}">
        <p14:creationId xmlns:p14="http://schemas.microsoft.com/office/powerpoint/2010/main" val="157252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custDataLst>
              <p:tags r:id="rId2"/>
            </p:custDataLst>
          </p:nvPr>
        </p:nvSpPr>
        <p:spPr/>
        <p:txBody>
          <a:bodyPr/>
          <a:lstStyle/>
          <a:p>
            <a:r>
              <a:rPr lang="en-US" dirty="0"/>
              <a:t>Reverse Proxy Firewall</a:t>
            </a:r>
          </a:p>
        </p:txBody>
      </p:sp>
      <p:sp>
        <p:nvSpPr>
          <p:cNvPr id="302083" name="Rectangle 3"/>
          <p:cNvSpPr>
            <a:spLocks noGrp="1" noChangeArrowheads="1"/>
          </p:cNvSpPr>
          <p:nvPr>
            <p:ph type="body" idx="1"/>
            <p:custDataLst>
              <p:tags r:id="rId3"/>
            </p:custDataLst>
          </p:nvPr>
        </p:nvSpPr>
        <p:spPr/>
        <p:txBody>
          <a:bodyPr>
            <a:normAutofit fontScale="62500" lnSpcReduction="20000"/>
          </a:bodyPr>
          <a:lstStyle/>
          <a:p>
            <a:r>
              <a:rPr lang="en-US" dirty="0"/>
              <a:t>Security provided</a:t>
            </a:r>
          </a:p>
          <a:p>
            <a:pPr lvl="1"/>
            <a:r>
              <a:rPr lang="en-US" dirty="0"/>
              <a:t>Suppose the web server has a vulnerability that causes the particular processing of a web request to install a backdoor</a:t>
            </a:r>
          </a:p>
          <a:p>
            <a:pPr lvl="1"/>
            <a:r>
              <a:rPr lang="en-US" dirty="0"/>
              <a:t>The proxy may forward the request to the server</a:t>
            </a:r>
          </a:p>
          <a:p>
            <a:pPr lvl="1"/>
            <a:r>
              <a:rPr lang="en-US" dirty="0"/>
              <a:t>But the attacker cannot access the server directly. </a:t>
            </a:r>
          </a:p>
          <a:p>
            <a:pPr lvl="2"/>
            <a:r>
              <a:rPr lang="en-US" dirty="0"/>
              <a:t>Of course, the backdoor could allow access via web request. But that is more difficult</a:t>
            </a:r>
            <a:endParaRPr lang="en-US" sz="2800" dirty="0"/>
          </a:p>
          <a:p>
            <a:r>
              <a:rPr lang="en-US" sz="2800" dirty="0"/>
              <a:t>Access control with proxies</a:t>
            </a:r>
          </a:p>
          <a:p>
            <a:pPr lvl="1"/>
            <a:r>
              <a:rPr lang="en-US" sz="2400" dirty="0"/>
              <a:t>Usually access control is based on content as well as source, destination addresses, etc.</a:t>
            </a:r>
          </a:p>
          <a:p>
            <a:pPr lvl="1"/>
            <a:r>
              <a:rPr lang="en-US" sz="2400" dirty="0"/>
              <a:t>Also called an </a:t>
            </a:r>
            <a:r>
              <a:rPr lang="en-US" sz="2400" i="1" dirty="0"/>
              <a:t>applications level</a:t>
            </a:r>
            <a:r>
              <a:rPr lang="en-US" sz="2400" dirty="0"/>
              <a:t> or </a:t>
            </a:r>
            <a:r>
              <a:rPr lang="en-US" sz="2400" i="1" dirty="0"/>
              <a:t>application level</a:t>
            </a:r>
            <a:r>
              <a:rPr lang="en-US" sz="2400" dirty="0"/>
              <a:t> </a:t>
            </a:r>
            <a:r>
              <a:rPr lang="en-US" sz="2400" i="1" dirty="0"/>
              <a:t>firewall</a:t>
            </a:r>
            <a:endParaRPr lang="en-US" sz="2400" dirty="0"/>
          </a:p>
          <a:p>
            <a:pPr lvl="1"/>
            <a:r>
              <a:rPr lang="en-US" sz="2400" dirty="0"/>
              <a:t>Example: virus checking in email (we re-examine email proxies later)</a:t>
            </a:r>
          </a:p>
          <a:p>
            <a:pPr lvl="2"/>
            <a:r>
              <a:rPr lang="en-US" sz="2000" dirty="0"/>
              <a:t>Incoming mail goes to proxy firewall</a:t>
            </a:r>
          </a:p>
          <a:p>
            <a:pPr lvl="2"/>
            <a:r>
              <a:rPr lang="en-US" sz="2000" dirty="0"/>
              <a:t>Proxy firewall receives mail, scans it</a:t>
            </a:r>
          </a:p>
          <a:p>
            <a:pPr lvl="2"/>
            <a:r>
              <a:rPr lang="en-US" sz="2000" dirty="0"/>
              <a:t>If no virus, mail forwarded to destination</a:t>
            </a:r>
          </a:p>
          <a:p>
            <a:pPr lvl="2"/>
            <a:r>
              <a:rPr lang="en-US" sz="2000" dirty="0"/>
              <a:t>If virus, mail rejected or disinfected before forwarding</a:t>
            </a:r>
          </a:p>
          <a:p>
            <a:r>
              <a:rPr lang="en-US" dirty="0"/>
              <a:t>Reverse proxy vs. firewall</a:t>
            </a:r>
          </a:p>
          <a:p>
            <a:pPr lvl="1"/>
            <a:r>
              <a:rPr lang="en-US" dirty="0"/>
              <a:t>Firewall monitors the connection. The connection does not stop at the firewall</a:t>
            </a:r>
          </a:p>
          <a:p>
            <a:pPr lvl="1"/>
            <a:r>
              <a:rPr lang="en-US" dirty="0"/>
              <a:t>Connects stop at the proxy and the proxy makes a new connection to the server</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2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2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2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2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20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20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20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208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208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208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208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208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0208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208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208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0208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3106" name="Rectangle 2"/>
          <p:cNvSpPr>
            <a:spLocks noGrp="1" noChangeArrowheads="1"/>
          </p:cNvSpPr>
          <p:nvPr>
            <p:ph type="title"/>
            <p:custDataLst>
              <p:tags r:id="rId2"/>
            </p:custDataLst>
          </p:nvPr>
        </p:nvSpPr>
        <p:spPr/>
        <p:txBody>
          <a:bodyPr>
            <a:normAutofit fontScale="90000"/>
          </a:bodyPr>
          <a:lstStyle/>
          <a:p>
            <a:r>
              <a:rPr lang="en-US" dirty="0"/>
              <a:t>Views of a Firewall</a:t>
            </a:r>
            <a:br>
              <a:rPr lang="en-US" dirty="0"/>
            </a:br>
            <a:r>
              <a:rPr lang="en-US" dirty="0"/>
              <a:t>(proxy or filtering)</a:t>
            </a:r>
          </a:p>
        </p:txBody>
      </p:sp>
      <p:sp>
        <p:nvSpPr>
          <p:cNvPr id="303107" name="Rectangle 3"/>
          <p:cNvSpPr>
            <a:spLocks noGrp="1" noChangeArrowheads="1"/>
          </p:cNvSpPr>
          <p:nvPr>
            <p:ph type="body" idx="1"/>
            <p:custDataLst>
              <p:tags r:id="rId3"/>
            </p:custDataLst>
          </p:nvPr>
        </p:nvSpPr>
        <p:spPr/>
        <p:txBody>
          <a:bodyPr/>
          <a:lstStyle/>
          <a:p>
            <a:r>
              <a:rPr lang="en-US" dirty="0"/>
              <a:t>Access control mechanism</a:t>
            </a:r>
          </a:p>
          <a:p>
            <a:pPr lvl="1"/>
            <a:r>
              <a:rPr lang="en-US" dirty="0"/>
              <a:t>Determines which traffic goes into, out of network</a:t>
            </a:r>
          </a:p>
          <a:p>
            <a:r>
              <a:rPr lang="en-US" dirty="0"/>
              <a:t>Audit mechanism</a:t>
            </a:r>
          </a:p>
          <a:p>
            <a:pPr lvl="1"/>
            <a:r>
              <a:rPr lang="en-US" dirty="0"/>
              <a:t>Analyzes packets that enter</a:t>
            </a:r>
          </a:p>
          <a:p>
            <a:pPr lvl="1"/>
            <a:r>
              <a:rPr lang="en-US" dirty="0"/>
              <a:t>Takes action based upon the analysis</a:t>
            </a:r>
          </a:p>
          <a:p>
            <a:pPr lvl="2"/>
            <a:r>
              <a:rPr lang="en-US" dirty="0"/>
              <a:t>Leads to traffic shaping, intrusion response, etc.</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3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3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3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31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31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31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0"/>
            <a:ext cx="8229600" cy="868362"/>
          </a:xfrm>
        </p:spPr>
        <p:txBody>
          <a:bodyPr>
            <a:normAutofit fontScale="90000"/>
          </a:bodyPr>
          <a:lstStyle/>
          <a:p>
            <a:r>
              <a:rPr lang="en-US" dirty="0"/>
              <a:t>VLAN </a:t>
            </a:r>
            <a:br>
              <a:rPr lang="en-US" dirty="0"/>
            </a:br>
            <a:r>
              <a:rPr lang="en-US" sz="3600" dirty="0"/>
              <a:t>(invented by a UD alumni)</a:t>
            </a:r>
          </a:p>
        </p:txBody>
      </p:sp>
      <p:sp>
        <p:nvSpPr>
          <p:cNvPr id="3" name="Content Placeholder 2"/>
          <p:cNvSpPr>
            <a:spLocks noGrp="1"/>
          </p:cNvSpPr>
          <p:nvPr>
            <p:ph idx="1"/>
            <p:custDataLst>
              <p:tags r:id="rId3"/>
            </p:custDataLst>
          </p:nvPr>
        </p:nvSpPr>
        <p:spPr/>
        <p:txBody>
          <a:bodyPr>
            <a:normAutofit fontScale="55000" lnSpcReduction="20000"/>
          </a:bodyPr>
          <a:lstStyle/>
          <a:p>
            <a:r>
              <a:rPr lang="en-US" dirty="0"/>
              <a:t>Internal hosts communicate to other hosts via the LAN (local area network)</a:t>
            </a:r>
          </a:p>
          <a:p>
            <a:r>
              <a:rPr lang="en-US" dirty="0"/>
              <a:t>Hosts on the same LAN can directly communicate</a:t>
            </a:r>
          </a:p>
          <a:p>
            <a:pPr lvl="1"/>
            <a:r>
              <a:rPr lang="en-US" dirty="0"/>
              <a:t>Any host on the same LAN as a share storage device on the LAN, can send packets to the storage device</a:t>
            </a:r>
          </a:p>
          <a:p>
            <a:pPr lvl="2"/>
            <a:r>
              <a:rPr lang="en-US" dirty="0"/>
              <a:t>i.e., there is no firewall for packets that stay on the LAN</a:t>
            </a:r>
          </a:p>
          <a:p>
            <a:pPr lvl="2"/>
            <a:r>
              <a:rPr lang="en-US" dirty="0"/>
              <a:t>Of course, the share storage device can control which connections is accepts</a:t>
            </a:r>
          </a:p>
          <a:p>
            <a:r>
              <a:rPr lang="en-US" dirty="0"/>
              <a:t>LANs are usually physical, so nearby hosts are on the same LAN</a:t>
            </a:r>
          </a:p>
          <a:p>
            <a:pPr lvl="1"/>
            <a:r>
              <a:rPr lang="en-US" dirty="0"/>
              <a:t>Otherwise wiring is too complicated</a:t>
            </a:r>
          </a:p>
          <a:p>
            <a:pPr lvl="2"/>
            <a:r>
              <a:rPr lang="en-US" dirty="0"/>
              <a:t>E.g., suppose there are 30 groups. We cannot have 30 switches and sets of cable on every floor of the building</a:t>
            </a:r>
          </a:p>
          <a:p>
            <a:r>
              <a:rPr lang="en-US" dirty="0"/>
              <a:t>But physical location of a host is different from the logical location</a:t>
            </a:r>
          </a:p>
          <a:p>
            <a:pPr lvl="1"/>
            <a:r>
              <a:rPr lang="en-US" dirty="0"/>
              <a:t>Hosts in neighboring offices might need a firewall between them</a:t>
            </a:r>
          </a:p>
          <a:p>
            <a:r>
              <a:rPr lang="en-US" dirty="0"/>
              <a:t>VLAN allows virtual LANs to be built on a LAN</a:t>
            </a:r>
          </a:p>
          <a:p>
            <a:r>
              <a:rPr lang="en-US" dirty="0"/>
              <a:t>Two hosts can be on the same LAN, but on different VLANs</a:t>
            </a:r>
          </a:p>
          <a:p>
            <a:pPr lvl="1"/>
            <a:r>
              <a:rPr lang="en-US" dirty="0"/>
              <a:t>On different VLANs means that direct access is not possible and that a firewall can be inserted between the VLANs</a:t>
            </a:r>
          </a:p>
          <a:p>
            <a:r>
              <a:rPr lang="en-US" dirty="0"/>
              <a:t>Two hosts on different LANs can be on the same VLAN</a:t>
            </a:r>
          </a:p>
          <a:p>
            <a:pPr lvl="1"/>
            <a:r>
              <a:rPr lang="en-US" dirty="0"/>
              <a:t>Hosts at completely different locations can directly communicate without a firewall</a:t>
            </a:r>
          </a:p>
          <a:p>
            <a:r>
              <a:rPr lang="en-US" dirty="0"/>
              <a:t>VLANs are critical to enforcing network security within an enterprise</a:t>
            </a:r>
          </a:p>
          <a:p>
            <a:pPr lvl="1"/>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3"/>
            </p:custDataLst>
          </p:nvPr>
        </p:nvSpPr>
        <p:spPr>
          <a:xfrm>
            <a:off x="76200" y="152400"/>
            <a:ext cx="8915400" cy="563562"/>
          </a:xfrm>
        </p:spPr>
        <p:txBody>
          <a:bodyPr>
            <a:noAutofit/>
          </a:bodyPr>
          <a:lstStyle/>
          <a:p>
            <a:r>
              <a:rPr lang="en-US" sz="3200" dirty="0"/>
              <a:t>Physical Architecture (preview to understand </a:t>
            </a:r>
            <a:r>
              <a:rPr lang="en-US" sz="3200" dirty="0" err="1"/>
              <a:t>vlan</a:t>
            </a:r>
            <a:r>
              <a:rPr lang="en-US" sz="3200" dirty="0"/>
              <a:t>)</a:t>
            </a:r>
          </a:p>
        </p:txBody>
      </p:sp>
      <p:pic>
        <p:nvPicPr>
          <p:cNvPr id="1026" name="Picture 2" descr="https://encrypted-tbn2.gstatic.com/images?q=tbn:ANd9GcQA9i7Gn6_fTlfUGSBIDNrAx4meNHpnu7vXv6ys8Lc8CZXbMGc5"/>
          <p:cNvPicPr>
            <a:picLocks noChangeAspect="1" noChangeArrowheads="1"/>
          </p:cNvPicPr>
          <p:nvPr>
            <p:custDataLst>
              <p:tags r:id="rId4"/>
            </p:custDataLst>
          </p:nvPr>
        </p:nvPicPr>
        <p:blipFill>
          <a:blip r:embed="rId53" cstate="print"/>
          <a:srcRect/>
          <a:stretch>
            <a:fillRect/>
          </a:stretch>
        </p:blipFill>
        <p:spPr bwMode="auto">
          <a:xfrm>
            <a:off x="1752600" y="1981200"/>
            <a:ext cx="1571625" cy="877186"/>
          </a:xfrm>
          <a:prstGeom prst="rect">
            <a:avLst/>
          </a:prstGeom>
          <a:noFill/>
        </p:spPr>
      </p:pic>
      <p:graphicFrame>
        <p:nvGraphicFramePr>
          <p:cNvPr id="1027" name="Object 8"/>
          <p:cNvGraphicFramePr>
            <a:graphicFrameLocks noChangeAspect="1"/>
          </p:cNvGraphicFramePr>
          <p:nvPr>
            <p:custDataLst>
              <p:tags r:id="rId5"/>
            </p:custDataLst>
          </p:nvPr>
        </p:nvGraphicFramePr>
        <p:xfrm>
          <a:off x="1372815" y="4267200"/>
          <a:ext cx="455985" cy="381000"/>
        </p:xfrm>
        <a:graphic>
          <a:graphicData uri="http://schemas.openxmlformats.org/presentationml/2006/ole">
            <mc:AlternateContent xmlns:mc="http://schemas.openxmlformats.org/markup-compatibility/2006">
              <mc:Choice xmlns:v="urn:schemas-microsoft-com:vml" Requires="v">
                <p:oleObj spid="_x0000_s107738" name="Clip" r:id="rId54" imgW="1305000" imgH="1085760" progId="">
                  <p:embed/>
                </p:oleObj>
              </mc:Choice>
              <mc:Fallback>
                <p:oleObj name="Clip" r:id="rId54" imgW="1305000" imgH="1085760" progId="">
                  <p:embed/>
                  <p:pic>
                    <p:nvPicPr>
                      <p:cNvPr id="0" name=""/>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1372815" y="42672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8"/>
          <p:cNvGraphicFramePr>
            <a:graphicFrameLocks noChangeAspect="1"/>
          </p:cNvGraphicFramePr>
          <p:nvPr>
            <p:custDataLst>
              <p:tags r:id="rId6"/>
            </p:custDataLst>
          </p:nvPr>
        </p:nvGraphicFramePr>
        <p:xfrm>
          <a:off x="3429000" y="5029200"/>
          <a:ext cx="455985" cy="381000"/>
        </p:xfrm>
        <a:graphic>
          <a:graphicData uri="http://schemas.openxmlformats.org/presentationml/2006/ole">
            <mc:AlternateContent xmlns:mc="http://schemas.openxmlformats.org/markup-compatibility/2006">
              <mc:Choice xmlns:v="urn:schemas-microsoft-com:vml" Requires="v">
                <p:oleObj spid="_x0000_s107739" name="Clip" r:id="rId56" imgW="1305000" imgH="1085760" progId="">
                  <p:embed/>
                </p:oleObj>
              </mc:Choice>
              <mc:Fallback>
                <p:oleObj name="Clip" r:id="rId56" imgW="1305000" imgH="1085760" progId="">
                  <p:embed/>
                  <p:pic>
                    <p:nvPicPr>
                      <p:cNvPr id="0" name=""/>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3429000" y="50292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13"/>
          <p:cNvGrpSpPr>
            <a:grpSpLocks/>
          </p:cNvGrpSpPr>
          <p:nvPr>
            <p:custDataLst>
              <p:tags r:id="rId7"/>
            </p:custDataLst>
          </p:nvPr>
        </p:nvGrpSpPr>
        <p:grpSpPr bwMode="auto">
          <a:xfrm>
            <a:off x="2438400" y="3733800"/>
            <a:ext cx="644525" cy="250825"/>
            <a:chOff x="3913" y="3140"/>
            <a:chExt cx="454" cy="176"/>
          </a:xfrm>
        </p:grpSpPr>
        <p:sp>
          <p:nvSpPr>
            <p:cNvPr id="9" name="Rectangle 14"/>
            <p:cNvSpPr>
              <a:spLocks noChangeArrowheads="1"/>
            </p:cNvSpPr>
            <p:nvPr/>
          </p:nvSpPr>
          <p:spPr bwMode="auto">
            <a:xfrm>
              <a:off x="3913" y="3228"/>
              <a:ext cx="407" cy="88"/>
            </a:xfrm>
            <a:prstGeom prst="rect">
              <a:avLst/>
            </a:prstGeom>
            <a:solidFill>
              <a:srgbClr val="CCCCFF"/>
            </a:solidFill>
            <a:ln w="9525">
              <a:miter lim="800000"/>
              <a:headEnd/>
              <a:tailEnd/>
            </a:ln>
            <a:scene3d>
              <a:camera prst="legacyObliqueTopRight"/>
              <a:lightRig rig="legacyFlat3" dir="l"/>
            </a:scene3d>
            <a:sp3d extrusionH="430200" prstMaterial="legacyMatte">
              <a:bevelT w="13500" h="13500" prst="angle"/>
              <a:bevelB w="13500" h="13500" prst="angle"/>
              <a:extrusionClr>
                <a:srgbClr val="CCCCFF"/>
              </a:extrusionClr>
            </a:sp3d>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Freeform 15"/>
            <p:cNvSpPr>
              <a:spLocks/>
            </p:cNvSpPr>
            <p:nvPr/>
          </p:nvSpPr>
          <p:spPr bwMode="auto">
            <a:xfrm>
              <a:off x="3958" y="3145"/>
              <a:ext cx="409" cy="68"/>
            </a:xfrm>
            <a:custGeom>
              <a:avLst/>
              <a:gdLst>
                <a:gd name="T0" fmla="*/ 0 w 280"/>
                <a:gd name="T1" fmla="*/ 115 h 63"/>
                <a:gd name="T2" fmla="*/ 764 w 280"/>
                <a:gd name="T3" fmla="*/ 114 h 63"/>
                <a:gd name="T4" fmla="*/ 4534 w 280"/>
                <a:gd name="T5" fmla="*/ 0 h 63"/>
                <a:gd name="T6" fmla="*/ 5799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a:solidFill>
                <a:srgbClr val="000000"/>
              </a:solidFill>
              <a:round/>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Freeform 16"/>
            <p:cNvSpPr>
              <a:spLocks/>
            </p:cNvSpPr>
            <p:nvPr/>
          </p:nvSpPr>
          <p:spPr bwMode="auto">
            <a:xfrm>
              <a:off x="4044" y="3140"/>
              <a:ext cx="251" cy="75"/>
            </a:xfrm>
            <a:custGeom>
              <a:avLst/>
              <a:gdLst>
                <a:gd name="T0" fmla="*/ 0 w 148"/>
                <a:gd name="T1" fmla="*/ 0 h 74"/>
                <a:gd name="T2" fmla="*/ 2736 w 148"/>
                <a:gd name="T3" fmla="*/ 0 h 74"/>
                <a:gd name="T4" fmla="*/ 6975 w 148"/>
                <a:gd name="T5" fmla="*/ 82 h 74"/>
                <a:gd name="T6" fmla="*/ 10126 w 148"/>
                <a:gd name="T7" fmla="*/ 82 h 74"/>
                <a:gd name="T8" fmla="*/ 0 60000 65536"/>
                <a:gd name="T9" fmla="*/ 0 60000 65536"/>
                <a:gd name="T10" fmla="*/ 0 60000 65536"/>
                <a:gd name="T11" fmla="*/ 0 60000 65536"/>
                <a:gd name="T12" fmla="*/ 0 w 148"/>
                <a:gd name="T13" fmla="*/ 0 h 74"/>
                <a:gd name="T14" fmla="*/ 148 w 148"/>
                <a:gd name="T15" fmla="*/ 74 h 74"/>
              </a:gdLst>
              <a:ahLst/>
              <a:cxnLst>
                <a:cxn ang="T8">
                  <a:pos x="T0" y="T1"/>
                </a:cxn>
                <a:cxn ang="T9">
                  <a:pos x="T2" y="T3"/>
                </a:cxn>
                <a:cxn ang="T10">
                  <a:pos x="T4" y="T5"/>
                </a:cxn>
                <a:cxn ang="T11">
                  <a:pos x="T6" y="T7"/>
                </a:cxn>
              </a:cxnLst>
              <a:rect l="T12" t="T13" r="T14" b="T15"/>
              <a:pathLst>
                <a:path w="148" h="74">
                  <a:moveTo>
                    <a:pt x="0" y="0"/>
                  </a:moveTo>
                  <a:lnTo>
                    <a:pt x="40" y="0"/>
                  </a:lnTo>
                  <a:lnTo>
                    <a:pt x="102" y="74"/>
                  </a:lnTo>
                  <a:lnTo>
                    <a:pt x="148" y="74"/>
                  </a:lnTo>
                </a:path>
              </a:pathLst>
            </a:custGeom>
            <a:noFill/>
            <a:ln w="19050">
              <a:solidFill>
                <a:srgbClr val="000000"/>
              </a:solidFill>
              <a:round/>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2" name="Group 45"/>
          <p:cNvGrpSpPr>
            <a:grpSpLocks/>
          </p:cNvGrpSpPr>
          <p:nvPr>
            <p:custDataLst>
              <p:tags r:id="rId8"/>
            </p:custDataLst>
          </p:nvPr>
        </p:nvGrpSpPr>
        <p:grpSpPr bwMode="auto">
          <a:xfrm>
            <a:off x="2514600" y="3048000"/>
            <a:ext cx="481012" cy="212725"/>
            <a:chOff x="533" y="321"/>
            <a:chExt cx="359" cy="180"/>
          </a:xfrm>
        </p:grpSpPr>
        <p:grpSp>
          <p:nvGrpSpPr>
            <p:cNvPr id="13" name="Group 46"/>
            <p:cNvGrpSpPr>
              <a:grpSpLocks/>
            </p:cNvGrpSpPr>
            <p:nvPr/>
          </p:nvGrpSpPr>
          <p:grpSpPr bwMode="auto">
            <a:xfrm>
              <a:off x="533" y="321"/>
              <a:ext cx="359" cy="180"/>
              <a:chOff x="1009" y="655"/>
              <a:chExt cx="359" cy="180"/>
            </a:xfrm>
          </p:grpSpPr>
          <p:sp>
            <p:nvSpPr>
              <p:cNvPr id="15" name="Oval 47"/>
              <p:cNvSpPr>
                <a:spLocks noChangeArrowheads="1"/>
              </p:cNvSpPr>
              <p:nvPr/>
            </p:nvSpPr>
            <p:spPr bwMode="auto">
              <a:xfrm>
                <a:off x="1012" y="735"/>
                <a:ext cx="356" cy="100"/>
              </a:xfrm>
              <a:prstGeom prst="ellipse">
                <a:avLst/>
              </a:prstGeom>
              <a:solidFill>
                <a:srgbClr val="CCCCFF"/>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 name="Line 48"/>
              <p:cNvSpPr>
                <a:spLocks noChangeShapeType="1"/>
              </p:cNvSpPr>
              <p:nvPr/>
            </p:nvSpPr>
            <p:spPr bwMode="auto">
              <a:xfrm>
                <a:off x="1012" y="727"/>
                <a:ext cx="0" cy="62"/>
              </a:xfrm>
              <a:prstGeom prst="line">
                <a:avLst/>
              </a:prstGeom>
              <a:no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 name="Line 49"/>
              <p:cNvSpPr>
                <a:spLocks noChangeShapeType="1"/>
              </p:cNvSpPr>
              <p:nvPr/>
            </p:nvSpPr>
            <p:spPr bwMode="auto">
              <a:xfrm>
                <a:off x="1368" y="727"/>
                <a:ext cx="0" cy="62"/>
              </a:xfrm>
              <a:prstGeom prst="line">
                <a:avLst/>
              </a:prstGeom>
              <a:no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 name="Rectangle 50"/>
              <p:cNvSpPr>
                <a:spLocks noChangeArrowheads="1"/>
              </p:cNvSpPr>
              <p:nvPr/>
            </p:nvSpPr>
            <p:spPr bwMode="auto">
              <a:xfrm>
                <a:off x="1012" y="727"/>
                <a:ext cx="353" cy="61"/>
              </a:xfrm>
              <a:prstGeom prst="rect">
                <a:avLst/>
              </a:prstGeom>
              <a:solidFill>
                <a:srgbClr val="CCCCFF"/>
              </a:solidFill>
              <a:ln w="12700">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Times New Roman" pitchFamily="18" charset="0"/>
                </a:endParaRPr>
              </a:p>
            </p:txBody>
          </p:sp>
          <p:sp>
            <p:nvSpPr>
              <p:cNvPr id="19" name="Oval 51"/>
              <p:cNvSpPr>
                <a:spLocks noChangeArrowheads="1"/>
              </p:cNvSpPr>
              <p:nvPr/>
            </p:nvSpPr>
            <p:spPr bwMode="auto">
              <a:xfrm>
                <a:off x="1009" y="655"/>
                <a:ext cx="356" cy="116"/>
              </a:xfrm>
              <a:prstGeom prst="ellipse">
                <a:avLst/>
              </a:prstGeom>
              <a:solidFill>
                <a:srgbClr val="CCCCFF"/>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20" name="Group 52"/>
              <p:cNvGrpSpPr>
                <a:grpSpLocks/>
              </p:cNvGrpSpPr>
              <p:nvPr/>
            </p:nvGrpSpPr>
            <p:grpSpPr bwMode="auto">
              <a:xfrm>
                <a:off x="1095" y="681"/>
                <a:ext cx="176" cy="68"/>
                <a:chOff x="2848" y="848"/>
                <a:chExt cx="140" cy="98"/>
              </a:xfrm>
            </p:grpSpPr>
            <p:sp>
              <p:nvSpPr>
                <p:cNvPr id="25" name="Line 53"/>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Line 54"/>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 name="Line 55"/>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21" name="Group 56"/>
              <p:cNvGrpSpPr>
                <a:grpSpLocks/>
              </p:cNvGrpSpPr>
              <p:nvPr/>
            </p:nvGrpSpPr>
            <p:grpSpPr bwMode="auto">
              <a:xfrm flipV="1">
                <a:off x="1095" y="680"/>
                <a:ext cx="176" cy="68"/>
                <a:chOff x="2848" y="848"/>
                <a:chExt cx="140" cy="98"/>
              </a:xfrm>
            </p:grpSpPr>
            <p:sp>
              <p:nvSpPr>
                <p:cNvPr id="22" name="Line 57"/>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 name="Line 58"/>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 name="Line 59"/>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
          <p:nvSpPr>
            <p:cNvPr id="14" name="Line 60"/>
            <p:cNvSpPr>
              <a:spLocks noChangeShapeType="1"/>
            </p:cNvSpPr>
            <p:nvPr/>
          </p:nvSpPr>
          <p:spPr bwMode="auto">
            <a:xfrm>
              <a:off x="535" y="368"/>
              <a:ext cx="0" cy="62"/>
            </a:xfrm>
            <a:prstGeom prst="line">
              <a:avLst/>
            </a:prstGeom>
            <a:no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28" name="Flowchart: Magnetic Disk 27"/>
          <p:cNvSpPr/>
          <p:nvPr>
            <p:custDataLst>
              <p:tags r:id="rId9"/>
            </p:custDataLst>
          </p:nvPr>
        </p:nvSpPr>
        <p:spPr>
          <a:xfrm>
            <a:off x="1981200" y="5181600"/>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 descr="https://encrypted-tbn2.gstatic.com/images?q=tbn:ANd9GcQA9i7Gn6_fTlfUGSBIDNrAx4meNHpnu7vXv6ys8Lc8CZXbMGc5"/>
          <p:cNvPicPr>
            <a:picLocks noChangeAspect="1" noChangeArrowheads="1"/>
          </p:cNvPicPr>
          <p:nvPr>
            <p:custDataLst>
              <p:tags r:id="rId10"/>
            </p:custDataLst>
          </p:nvPr>
        </p:nvPicPr>
        <p:blipFill>
          <a:blip r:embed="rId53" cstate="print"/>
          <a:srcRect/>
          <a:stretch>
            <a:fillRect/>
          </a:stretch>
        </p:blipFill>
        <p:spPr bwMode="auto">
          <a:xfrm>
            <a:off x="5715000" y="1981200"/>
            <a:ext cx="1571625" cy="877186"/>
          </a:xfrm>
          <a:prstGeom prst="rect">
            <a:avLst/>
          </a:prstGeom>
          <a:noFill/>
        </p:spPr>
      </p:pic>
      <p:graphicFrame>
        <p:nvGraphicFramePr>
          <p:cNvPr id="30" name="Object 8"/>
          <p:cNvGraphicFramePr>
            <a:graphicFrameLocks noChangeAspect="1"/>
          </p:cNvGraphicFramePr>
          <p:nvPr>
            <p:custDataLst>
              <p:tags r:id="rId11"/>
            </p:custDataLst>
          </p:nvPr>
        </p:nvGraphicFramePr>
        <p:xfrm>
          <a:off x="7848600" y="4876800"/>
          <a:ext cx="455985" cy="381000"/>
        </p:xfrm>
        <a:graphic>
          <a:graphicData uri="http://schemas.openxmlformats.org/presentationml/2006/ole">
            <mc:AlternateContent xmlns:mc="http://schemas.openxmlformats.org/markup-compatibility/2006">
              <mc:Choice xmlns:v="urn:schemas-microsoft-com:vml" Requires="v">
                <p:oleObj spid="_x0000_s107740" name="Clip" r:id="rId57" imgW="1305000" imgH="1085760" progId="">
                  <p:embed/>
                </p:oleObj>
              </mc:Choice>
              <mc:Fallback>
                <p:oleObj name="Clip" r:id="rId57" imgW="1305000" imgH="1085760" progId="">
                  <p:embed/>
                  <p:pic>
                    <p:nvPicPr>
                      <p:cNvPr id="0" name=""/>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7848600" y="48768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8"/>
          <p:cNvGraphicFramePr>
            <a:graphicFrameLocks noChangeAspect="1"/>
          </p:cNvGraphicFramePr>
          <p:nvPr>
            <p:custDataLst>
              <p:tags r:id="rId12"/>
            </p:custDataLst>
          </p:nvPr>
        </p:nvGraphicFramePr>
        <p:xfrm>
          <a:off x="5562600" y="3733800"/>
          <a:ext cx="455985" cy="381000"/>
        </p:xfrm>
        <a:graphic>
          <a:graphicData uri="http://schemas.openxmlformats.org/presentationml/2006/ole">
            <mc:AlternateContent xmlns:mc="http://schemas.openxmlformats.org/markup-compatibility/2006">
              <mc:Choice xmlns:v="urn:schemas-microsoft-com:vml" Requires="v">
                <p:oleObj spid="_x0000_s107741" name="Clip" r:id="rId58" imgW="1305000" imgH="1085760" progId="">
                  <p:embed/>
                </p:oleObj>
              </mc:Choice>
              <mc:Fallback>
                <p:oleObj name="Clip" r:id="rId58" imgW="1305000" imgH="1085760" progId="">
                  <p:embed/>
                  <p:pic>
                    <p:nvPicPr>
                      <p:cNvPr id="0" name=""/>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5562600" y="37338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Flowchart: Magnetic Disk 31"/>
          <p:cNvSpPr/>
          <p:nvPr>
            <p:custDataLst>
              <p:tags r:id="rId13"/>
            </p:custDataLst>
          </p:nvPr>
        </p:nvSpPr>
        <p:spPr>
          <a:xfrm>
            <a:off x="5486400" y="3200400"/>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custDataLst>
              <p:tags r:id="rId14"/>
            </p:custDataLst>
          </p:nvPr>
        </p:nvSpPr>
        <p:spPr>
          <a:xfrm>
            <a:off x="76200" y="5029200"/>
            <a:ext cx="1138902" cy="338554"/>
          </a:xfrm>
          <a:prstGeom prst="rect">
            <a:avLst/>
          </a:prstGeom>
          <a:noFill/>
        </p:spPr>
        <p:txBody>
          <a:bodyPr wrap="none" rtlCol="0">
            <a:spAutoFit/>
          </a:bodyPr>
          <a:lstStyle/>
          <a:p>
            <a:r>
              <a:rPr lang="en-US" sz="1600" dirty="0"/>
              <a:t>Web server</a:t>
            </a:r>
          </a:p>
        </p:txBody>
      </p:sp>
      <p:cxnSp>
        <p:nvCxnSpPr>
          <p:cNvPr id="35" name="Straight Connector 34"/>
          <p:cNvCxnSpPr>
            <a:stCxn id="19" idx="0"/>
            <a:endCxn id="1026" idx="2"/>
          </p:cNvCxnSpPr>
          <p:nvPr>
            <p:custDataLst>
              <p:tags r:id="rId15"/>
            </p:custDataLst>
          </p:nvPr>
        </p:nvCxnSpPr>
        <p:spPr>
          <a:xfrm flipH="1" flipV="1">
            <a:off x="2538413" y="2858386"/>
            <a:ext cx="214683" cy="189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5" idx="4"/>
          </p:cNvCxnSpPr>
          <p:nvPr>
            <p:custDataLst>
              <p:tags r:id="rId16"/>
            </p:custDataLst>
          </p:nvPr>
        </p:nvCxnSpPr>
        <p:spPr>
          <a:xfrm flipH="1">
            <a:off x="2743200" y="3260725"/>
            <a:ext cx="13916" cy="549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custDataLst>
              <p:tags r:id="rId17"/>
            </p:custDataLst>
          </p:nvPr>
        </p:nvCxnSpPr>
        <p:spPr>
          <a:xfrm flipH="1">
            <a:off x="1600200" y="3962400"/>
            <a:ext cx="1143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8" idx="1"/>
            <a:endCxn id="9" idx="2"/>
          </p:cNvCxnSpPr>
          <p:nvPr>
            <p:custDataLst>
              <p:tags r:id="rId18"/>
            </p:custDataLst>
          </p:nvPr>
        </p:nvCxnSpPr>
        <p:spPr>
          <a:xfrm flipV="1">
            <a:off x="2133600" y="3984626"/>
            <a:ext cx="593701" cy="1196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9" idx="2"/>
          </p:cNvCxnSpPr>
          <p:nvPr>
            <p:custDataLst>
              <p:tags r:id="rId19"/>
            </p:custDataLst>
          </p:nvPr>
        </p:nvCxnSpPr>
        <p:spPr>
          <a:xfrm flipH="1" flipV="1">
            <a:off x="2727301" y="3984626"/>
            <a:ext cx="777899" cy="1120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8" idx="3"/>
            <a:endCxn id="29" idx="0"/>
          </p:cNvCxnSpPr>
          <p:nvPr>
            <p:custDataLst>
              <p:tags r:id="rId20"/>
            </p:custDataLst>
          </p:nvPr>
        </p:nvCxnSpPr>
        <p:spPr>
          <a:xfrm flipV="1">
            <a:off x="2991593" y="1981200"/>
            <a:ext cx="3509220" cy="1187935"/>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4" name="Object 8"/>
          <p:cNvGraphicFramePr>
            <a:graphicFrameLocks noChangeAspect="1"/>
          </p:cNvGraphicFramePr>
          <p:nvPr>
            <p:custDataLst>
              <p:tags r:id="rId21"/>
            </p:custDataLst>
          </p:nvPr>
        </p:nvGraphicFramePr>
        <p:xfrm>
          <a:off x="1144215" y="5029200"/>
          <a:ext cx="455985" cy="381000"/>
        </p:xfrm>
        <a:graphic>
          <a:graphicData uri="http://schemas.openxmlformats.org/presentationml/2006/ole">
            <mc:AlternateContent xmlns:mc="http://schemas.openxmlformats.org/markup-compatibility/2006">
              <mc:Choice xmlns:v="urn:schemas-microsoft-com:vml" Requires="v">
                <p:oleObj spid="_x0000_s107742" name="Clip" r:id="rId59" imgW="1305000" imgH="1085760" progId="">
                  <p:embed/>
                </p:oleObj>
              </mc:Choice>
              <mc:Fallback>
                <p:oleObj name="Clip" r:id="rId59" imgW="1305000" imgH="1085760" progId="">
                  <p:embed/>
                  <p:pic>
                    <p:nvPicPr>
                      <p:cNvPr id="0" name=""/>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1144215" y="50292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6" name="Straight Connector 55"/>
          <p:cNvCxnSpPr>
            <a:endCxn id="9" idx="2"/>
          </p:cNvCxnSpPr>
          <p:nvPr>
            <p:custDataLst>
              <p:tags r:id="rId22"/>
            </p:custDataLst>
          </p:nvPr>
        </p:nvCxnSpPr>
        <p:spPr>
          <a:xfrm flipV="1">
            <a:off x="1371600" y="3984626"/>
            <a:ext cx="1355701" cy="1044574"/>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custDataLst>
              <p:tags r:id="rId23"/>
            </p:custDataLst>
          </p:nvPr>
        </p:nvSpPr>
        <p:spPr>
          <a:xfrm>
            <a:off x="398820" y="4139625"/>
            <a:ext cx="1125180" cy="584775"/>
          </a:xfrm>
          <a:prstGeom prst="rect">
            <a:avLst/>
          </a:prstGeom>
          <a:noFill/>
        </p:spPr>
        <p:txBody>
          <a:bodyPr wrap="none" rtlCol="0">
            <a:spAutoFit/>
          </a:bodyPr>
          <a:lstStyle/>
          <a:p>
            <a:pPr algn="ctr"/>
            <a:r>
              <a:rPr lang="en-US" sz="1600" dirty="0"/>
              <a:t>Web proxy </a:t>
            </a:r>
          </a:p>
          <a:p>
            <a:pPr algn="ctr"/>
            <a:r>
              <a:rPr lang="en-US" sz="1600" dirty="0"/>
              <a:t>server</a:t>
            </a:r>
          </a:p>
        </p:txBody>
      </p:sp>
      <p:sp>
        <p:nvSpPr>
          <p:cNvPr id="60" name="TextBox 59"/>
          <p:cNvSpPr txBox="1"/>
          <p:nvPr>
            <p:custDataLst>
              <p:tags r:id="rId24"/>
            </p:custDataLst>
          </p:nvPr>
        </p:nvSpPr>
        <p:spPr>
          <a:xfrm>
            <a:off x="1574534" y="5486400"/>
            <a:ext cx="940066" cy="338554"/>
          </a:xfrm>
          <a:prstGeom prst="rect">
            <a:avLst/>
          </a:prstGeom>
          <a:noFill/>
        </p:spPr>
        <p:txBody>
          <a:bodyPr wrap="none" rtlCol="0">
            <a:spAutoFit/>
          </a:bodyPr>
          <a:lstStyle/>
          <a:p>
            <a:r>
              <a:rPr lang="en-US" sz="1600" dirty="0"/>
              <a:t>database</a:t>
            </a:r>
          </a:p>
        </p:txBody>
      </p:sp>
      <p:sp>
        <p:nvSpPr>
          <p:cNvPr id="62" name="TextBox 61"/>
          <p:cNvSpPr txBox="1"/>
          <p:nvPr>
            <p:custDataLst>
              <p:tags r:id="rId25"/>
            </p:custDataLst>
          </p:nvPr>
        </p:nvSpPr>
        <p:spPr>
          <a:xfrm>
            <a:off x="3810000" y="4953000"/>
            <a:ext cx="1195199" cy="584775"/>
          </a:xfrm>
          <a:prstGeom prst="rect">
            <a:avLst/>
          </a:prstGeom>
          <a:noFill/>
        </p:spPr>
        <p:txBody>
          <a:bodyPr wrap="none" rtlCol="0">
            <a:spAutoFit/>
          </a:bodyPr>
          <a:lstStyle/>
          <a:p>
            <a:pPr algn="ctr"/>
            <a:r>
              <a:rPr lang="en-US" sz="1600" dirty="0"/>
              <a:t>Email proxy </a:t>
            </a:r>
          </a:p>
          <a:p>
            <a:pPr algn="ctr"/>
            <a:r>
              <a:rPr lang="en-US" sz="1600" dirty="0"/>
              <a:t>server</a:t>
            </a:r>
          </a:p>
        </p:txBody>
      </p:sp>
      <p:graphicFrame>
        <p:nvGraphicFramePr>
          <p:cNvPr id="63" name="Object 8"/>
          <p:cNvGraphicFramePr>
            <a:graphicFrameLocks noChangeAspect="1"/>
          </p:cNvGraphicFramePr>
          <p:nvPr>
            <p:custDataLst>
              <p:tags r:id="rId26"/>
            </p:custDataLst>
          </p:nvPr>
        </p:nvGraphicFramePr>
        <p:xfrm>
          <a:off x="3124200" y="5562600"/>
          <a:ext cx="455985" cy="381000"/>
        </p:xfrm>
        <a:graphic>
          <a:graphicData uri="http://schemas.openxmlformats.org/presentationml/2006/ole">
            <mc:AlternateContent xmlns:mc="http://schemas.openxmlformats.org/markup-compatibility/2006">
              <mc:Choice xmlns:v="urn:schemas-microsoft-com:vml" Requires="v">
                <p:oleObj spid="_x0000_s107743" name="Clip" r:id="rId60" imgW="1305000" imgH="1085760" progId="">
                  <p:embed/>
                </p:oleObj>
              </mc:Choice>
              <mc:Fallback>
                <p:oleObj name="Clip" r:id="rId60" imgW="1305000" imgH="1085760" progId="">
                  <p:embed/>
                  <p:pic>
                    <p:nvPicPr>
                      <p:cNvPr id="0" name=""/>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3124200" y="55626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 name="TextBox 63"/>
          <p:cNvSpPr txBox="1"/>
          <p:nvPr>
            <p:custDataLst>
              <p:tags r:id="rId27"/>
            </p:custDataLst>
          </p:nvPr>
        </p:nvSpPr>
        <p:spPr>
          <a:xfrm>
            <a:off x="3581400" y="5638800"/>
            <a:ext cx="707181" cy="584775"/>
          </a:xfrm>
          <a:prstGeom prst="rect">
            <a:avLst/>
          </a:prstGeom>
          <a:noFill/>
        </p:spPr>
        <p:txBody>
          <a:bodyPr wrap="none" rtlCol="0">
            <a:spAutoFit/>
          </a:bodyPr>
          <a:lstStyle/>
          <a:p>
            <a:pPr algn="ctr"/>
            <a:r>
              <a:rPr lang="en-US" sz="1600" dirty="0"/>
              <a:t>Email</a:t>
            </a:r>
          </a:p>
          <a:p>
            <a:pPr algn="ctr"/>
            <a:r>
              <a:rPr lang="en-US" sz="1600" dirty="0"/>
              <a:t>server</a:t>
            </a:r>
          </a:p>
        </p:txBody>
      </p:sp>
      <p:cxnSp>
        <p:nvCxnSpPr>
          <p:cNvPr id="71" name="Straight Connector 70"/>
          <p:cNvCxnSpPr>
            <a:endCxn id="9" idx="2"/>
          </p:cNvCxnSpPr>
          <p:nvPr>
            <p:custDataLst>
              <p:tags r:id="rId28"/>
            </p:custDataLst>
          </p:nvPr>
        </p:nvCxnSpPr>
        <p:spPr>
          <a:xfrm flipH="1" flipV="1">
            <a:off x="2727301" y="3984626"/>
            <a:ext cx="701699" cy="1730374"/>
          </a:xfrm>
          <a:prstGeom prst="line">
            <a:avLst/>
          </a:prstGeom>
        </p:spPr>
        <p:style>
          <a:lnRef idx="1">
            <a:schemeClr val="accent1"/>
          </a:lnRef>
          <a:fillRef idx="0">
            <a:schemeClr val="accent1"/>
          </a:fillRef>
          <a:effectRef idx="0">
            <a:schemeClr val="accent1"/>
          </a:effectRef>
          <a:fontRef idx="minor">
            <a:schemeClr val="tx1"/>
          </a:fontRef>
        </p:style>
      </p:cxnSp>
      <p:grpSp>
        <p:nvGrpSpPr>
          <p:cNvPr id="73" name="Group 13"/>
          <p:cNvGrpSpPr>
            <a:grpSpLocks/>
          </p:cNvGrpSpPr>
          <p:nvPr>
            <p:custDataLst>
              <p:tags r:id="rId29"/>
            </p:custDataLst>
          </p:nvPr>
        </p:nvGrpSpPr>
        <p:grpSpPr bwMode="auto">
          <a:xfrm>
            <a:off x="6324600" y="3657600"/>
            <a:ext cx="644525" cy="250825"/>
            <a:chOff x="3913" y="3140"/>
            <a:chExt cx="454" cy="176"/>
          </a:xfrm>
        </p:grpSpPr>
        <p:sp>
          <p:nvSpPr>
            <p:cNvPr id="74" name="Rectangle 14"/>
            <p:cNvSpPr>
              <a:spLocks noChangeArrowheads="1"/>
            </p:cNvSpPr>
            <p:nvPr/>
          </p:nvSpPr>
          <p:spPr bwMode="auto">
            <a:xfrm>
              <a:off x="3913" y="3228"/>
              <a:ext cx="407" cy="88"/>
            </a:xfrm>
            <a:prstGeom prst="rect">
              <a:avLst/>
            </a:prstGeom>
            <a:solidFill>
              <a:srgbClr val="CCCCFF"/>
            </a:solidFill>
            <a:ln w="9525">
              <a:miter lim="800000"/>
              <a:headEnd/>
              <a:tailEnd/>
            </a:ln>
            <a:scene3d>
              <a:camera prst="legacyObliqueTopRight"/>
              <a:lightRig rig="legacyFlat3" dir="l"/>
            </a:scene3d>
            <a:sp3d extrusionH="430200" prstMaterial="legacyMatte">
              <a:bevelT w="13500" h="13500" prst="angle"/>
              <a:bevelB w="13500" h="13500" prst="angle"/>
              <a:extrusionClr>
                <a:srgbClr val="CCCCFF"/>
              </a:extrusionClr>
            </a:sp3d>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 name="Freeform 15"/>
            <p:cNvSpPr>
              <a:spLocks/>
            </p:cNvSpPr>
            <p:nvPr/>
          </p:nvSpPr>
          <p:spPr bwMode="auto">
            <a:xfrm>
              <a:off x="3958" y="3145"/>
              <a:ext cx="409" cy="68"/>
            </a:xfrm>
            <a:custGeom>
              <a:avLst/>
              <a:gdLst>
                <a:gd name="T0" fmla="*/ 0 w 280"/>
                <a:gd name="T1" fmla="*/ 115 h 63"/>
                <a:gd name="T2" fmla="*/ 764 w 280"/>
                <a:gd name="T3" fmla="*/ 114 h 63"/>
                <a:gd name="T4" fmla="*/ 4534 w 280"/>
                <a:gd name="T5" fmla="*/ 0 h 63"/>
                <a:gd name="T6" fmla="*/ 5799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a:solidFill>
                <a:srgbClr val="000000"/>
              </a:solidFill>
              <a:round/>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 name="Freeform 16"/>
            <p:cNvSpPr>
              <a:spLocks/>
            </p:cNvSpPr>
            <p:nvPr/>
          </p:nvSpPr>
          <p:spPr bwMode="auto">
            <a:xfrm>
              <a:off x="4044" y="3140"/>
              <a:ext cx="251" cy="75"/>
            </a:xfrm>
            <a:custGeom>
              <a:avLst/>
              <a:gdLst>
                <a:gd name="T0" fmla="*/ 0 w 148"/>
                <a:gd name="T1" fmla="*/ 0 h 74"/>
                <a:gd name="T2" fmla="*/ 2736 w 148"/>
                <a:gd name="T3" fmla="*/ 0 h 74"/>
                <a:gd name="T4" fmla="*/ 6975 w 148"/>
                <a:gd name="T5" fmla="*/ 82 h 74"/>
                <a:gd name="T6" fmla="*/ 10126 w 148"/>
                <a:gd name="T7" fmla="*/ 82 h 74"/>
                <a:gd name="T8" fmla="*/ 0 60000 65536"/>
                <a:gd name="T9" fmla="*/ 0 60000 65536"/>
                <a:gd name="T10" fmla="*/ 0 60000 65536"/>
                <a:gd name="T11" fmla="*/ 0 60000 65536"/>
                <a:gd name="T12" fmla="*/ 0 w 148"/>
                <a:gd name="T13" fmla="*/ 0 h 74"/>
                <a:gd name="T14" fmla="*/ 148 w 148"/>
                <a:gd name="T15" fmla="*/ 74 h 74"/>
              </a:gdLst>
              <a:ahLst/>
              <a:cxnLst>
                <a:cxn ang="T8">
                  <a:pos x="T0" y="T1"/>
                </a:cxn>
                <a:cxn ang="T9">
                  <a:pos x="T2" y="T3"/>
                </a:cxn>
                <a:cxn ang="T10">
                  <a:pos x="T4" y="T5"/>
                </a:cxn>
                <a:cxn ang="T11">
                  <a:pos x="T6" y="T7"/>
                </a:cxn>
              </a:cxnLst>
              <a:rect l="T12" t="T13" r="T14" b="T15"/>
              <a:pathLst>
                <a:path w="148" h="74">
                  <a:moveTo>
                    <a:pt x="0" y="0"/>
                  </a:moveTo>
                  <a:lnTo>
                    <a:pt x="40" y="0"/>
                  </a:lnTo>
                  <a:lnTo>
                    <a:pt x="102" y="74"/>
                  </a:lnTo>
                  <a:lnTo>
                    <a:pt x="148" y="74"/>
                  </a:lnTo>
                </a:path>
              </a:pathLst>
            </a:custGeom>
            <a:noFill/>
            <a:ln w="19050">
              <a:solidFill>
                <a:srgbClr val="000000"/>
              </a:solidFill>
              <a:round/>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77" name="Group 45"/>
          <p:cNvGrpSpPr>
            <a:grpSpLocks/>
          </p:cNvGrpSpPr>
          <p:nvPr>
            <p:custDataLst>
              <p:tags r:id="rId30"/>
            </p:custDataLst>
          </p:nvPr>
        </p:nvGrpSpPr>
        <p:grpSpPr bwMode="auto">
          <a:xfrm>
            <a:off x="6400800" y="3048000"/>
            <a:ext cx="481012" cy="212725"/>
            <a:chOff x="533" y="321"/>
            <a:chExt cx="359" cy="180"/>
          </a:xfrm>
        </p:grpSpPr>
        <p:grpSp>
          <p:nvGrpSpPr>
            <p:cNvPr id="78" name="Group 46"/>
            <p:cNvGrpSpPr>
              <a:grpSpLocks/>
            </p:cNvGrpSpPr>
            <p:nvPr/>
          </p:nvGrpSpPr>
          <p:grpSpPr bwMode="auto">
            <a:xfrm>
              <a:off x="533" y="321"/>
              <a:ext cx="359" cy="180"/>
              <a:chOff x="1009" y="655"/>
              <a:chExt cx="359" cy="180"/>
            </a:xfrm>
          </p:grpSpPr>
          <p:sp>
            <p:nvSpPr>
              <p:cNvPr id="80" name="Oval 47"/>
              <p:cNvSpPr>
                <a:spLocks noChangeArrowheads="1"/>
              </p:cNvSpPr>
              <p:nvPr/>
            </p:nvSpPr>
            <p:spPr bwMode="auto">
              <a:xfrm>
                <a:off x="1012" y="735"/>
                <a:ext cx="356" cy="100"/>
              </a:xfrm>
              <a:prstGeom prst="ellipse">
                <a:avLst/>
              </a:prstGeom>
              <a:solidFill>
                <a:srgbClr val="CCCCFF"/>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1" name="Line 48"/>
              <p:cNvSpPr>
                <a:spLocks noChangeShapeType="1"/>
              </p:cNvSpPr>
              <p:nvPr/>
            </p:nvSpPr>
            <p:spPr bwMode="auto">
              <a:xfrm>
                <a:off x="1012" y="727"/>
                <a:ext cx="0" cy="62"/>
              </a:xfrm>
              <a:prstGeom prst="line">
                <a:avLst/>
              </a:prstGeom>
              <a:no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2" name="Line 49"/>
              <p:cNvSpPr>
                <a:spLocks noChangeShapeType="1"/>
              </p:cNvSpPr>
              <p:nvPr/>
            </p:nvSpPr>
            <p:spPr bwMode="auto">
              <a:xfrm>
                <a:off x="1368" y="727"/>
                <a:ext cx="0" cy="62"/>
              </a:xfrm>
              <a:prstGeom prst="line">
                <a:avLst/>
              </a:prstGeom>
              <a:no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3" name="Rectangle 50"/>
              <p:cNvSpPr>
                <a:spLocks noChangeArrowheads="1"/>
              </p:cNvSpPr>
              <p:nvPr/>
            </p:nvSpPr>
            <p:spPr bwMode="auto">
              <a:xfrm>
                <a:off x="1012" y="727"/>
                <a:ext cx="353" cy="61"/>
              </a:xfrm>
              <a:prstGeom prst="rect">
                <a:avLst/>
              </a:prstGeom>
              <a:solidFill>
                <a:srgbClr val="CCCCFF"/>
              </a:solidFill>
              <a:ln w="12700">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Times New Roman" pitchFamily="18" charset="0"/>
                </a:endParaRPr>
              </a:p>
            </p:txBody>
          </p:sp>
          <p:sp>
            <p:nvSpPr>
              <p:cNvPr id="84" name="Oval 51"/>
              <p:cNvSpPr>
                <a:spLocks noChangeArrowheads="1"/>
              </p:cNvSpPr>
              <p:nvPr/>
            </p:nvSpPr>
            <p:spPr bwMode="auto">
              <a:xfrm>
                <a:off x="1009" y="655"/>
                <a:ext cx="356" cy="116"/>
              </a:xfrm>
              <a:prstGeom prst="ellipse">
                <a:avLst/>
              </a:prstGeom>
              <a:solidFill>
                <a:srgbClr val="CCCCFF"/>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85" name="Group 52"/>
              <p:cNvGrpSpPr>
                <a:grpSpLocks/>
              </p:cNvGrpSpPr>
              <p:nvPr/>
            </p:nvGrpSpPr>
            <p:grpSpPr bwMode="auto">
              <a:xfrm>
                <a:off x="1095" y="681"/>
                <a:ext cx="176" cy="68"/>
                <a:chOff x="2848" y="848"/>
                <a:chExt cx="140" cy="98"/>
              </a:xfrm>
            </p:grpSpPr>
            <p:sp>
              <p:nvSpPr>
                <p:cNvPr id="90" name="Line 53"/>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1" name="Line 54"/>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2" name="Line 55"/>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86" name="Group 56"/>
              <p:cNvGrpSpPr>
                <a:grpSpLocks/>
              </p:cNvGrpSpPr>
              <p:nvPr/>
            </p:nvGrpSpPr>
            <p:grpSpPr bwMode="auto">
              <a:xfrm flipV="1">
                <a:off x="1095" y="680"/>
                <a:ext cx="176" cy="68"/>
                <a:chOff x="2848" y="848"/>
                <a:chExt cx="140" cy="98"/>
              </a:xfrm>
            </p:grpSpPr>
            <p:sp>
              <p:nvSpPr>
                <p:cNvPr id="87" name="Line 57"/>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8" name="Line 58"/>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9" name="Line 59"/>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
          <p:nvSpPr>
            <p:cNvPr id="79" name="Line 60"/>
            <p:cNvSpPr>
              <a:spLocks noChangeShapeType="1"/>
            </p:cNvSpPr>
            <p:nvPr/>
          </p:nvSpPr>
          <p:spPr bwMode="auto">
            <a:xfrm>
              <a:off x="535" y="368"/>
              <a:ext cx="0" cy="62"/>
            </a:xfrm>
            <a:prstGeom prst="line">
              <a:avLst/>
            </a:prstGeom>
            <a:no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pic>
        <p:nvPicPr>
          <p:cNvPr id="94" name="Picture 2" descr="https://encrypted-tbn2.gstatic.com/images?q=tbn:ANd9GcQA9i7Gn6_fTlfUGSBIDNrAx4meNHpnu7vXv6ys8Lc8CZXbMGc5"/>
          <p:cNvPicPr>
            <a:picLocks noChangeAspect="1" noChangeArrowheads="1"/>
          </p:cNvPicPr>
          <p:nvPr>
            <p:custDataLst>
              <p:tags r:id="rId31"/>
            </p:custDataLst>
          </p:nvPr>
        </p:nvPicPr>
        <p:blipFill>
          <a:blip r:embed="rId53" cstate="print"/>
          <a:srcRect/>
          <a:stretch>
            <a:fillRect/>
          </a:stretch>
        </p:blipFill>
        <p:spPr bwMode="auto">
          <a:xfrm>
            <a:off x="7315200" y="3200400"/>
            <a:ext cx="1571625" cy="877186"/>
          </a:xfrm>
          <a:prstGeom prst="rect">
            <a:avLst/>
          </a:prstGeom>
          <a:noFill/>
        </p:spPr>
      </p:pic>
      <p:cxnSp>
        <p:nvCxnSpPr>
          <p:cNvPr id="96" name="Straight Connector 95"/>
          <p:cNvCxnSpPr>
            <a:stCxn id="84" idx="0"/>
            <a:endCxn id="29" idx="2"/>
          </p:cNvCxnSpPr>
          <p:nvPr>
            <p:custDataLst>
              <p:tags r:id="rId32"/>
            </p:custDataLst>
          </p:nvPr>
        </p:nvCxnSpPr>
        <p:spPr>
          <a:xfrm flipH="1" flipV="1">
            <a:off x="6500813" y="2858386"/>
            <a:ext cx="138483" cy="189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80" idx="4"/>
          </p:cNvCxnSpPr>
          <p:nvPr>
            <p:custDataLst>
              <p:tags r:id="rId33"/>
            </p:custDataLst>
          </p:nvPr>
        </p:nvCxnSpPr>
        <p:spPr>
          <a:xfrm>
            <a:off x="6643316" y="3260725"/>
            <a:ext cx="62284" cy="396875"/>
          </a:xfrm>
          <a:prstGeom prst="line">
            <a:avLst/>
          </a:prstGeom>
        </p:spPr>
        <p:style>
          <a:lnRef idx="1">
            <a:schemeClr val="accent1"/>
          </a:lnRef>
          <a:fillRef idx="0">
            <a:schemeClr val="accent1"/>
          </a:fillRef>
          <a:effectRef idx="0">
            <a:schemeClr val="accent1"/>
          </a:effectRef>
          <a:fontRef idx="minor">
            <a:schemeClr val="tx1"/>
          </a:fontRef>
        </p:style>
      </p:cxnSp>
      <p:grpSp>
        <p:nvGrpSpPr>
          <p:cNvPr id="99" name="Group 13"/>
          <p:cNvGrpSpPr>
            <a:grpSpLocks/>
          </p:cNvGrpSpPr>
          <p:nvPr>
            <p:custDataLst>
              <p:tags r:id="rId34"/>
            </p:custDataLst>
          </p:nvPr>
        </p:nvGrpSpPr>
        <p:grpSpPr bwMode="auto">
          <a:xfrm>
            <a:off x="7543800" y="4343400"/>
            <a:ext cx="644525" cy="250825"/>
            <a:chOff x="3913" y="3140"/>
            <a:chExt cx="454" cy="176"/>
          </a:xfrm>
        </p:grpSpPr>
        <p:sp>
          <p:nvSpPr>
            <p:cNvPr id="100" name="Rectangle 14"/>
            <p:cNvSpPr>
              <a:spLocks noChangeArrowheads="1"/>
            </p:cNvSpPr>
            <p:nvPr/>
          </p:nvSpPr>
          <p:spPr bwMode="auto">
            <a:xfrm>
              <a:off x="3913" y="3228"/>
              <a:ext cx="407" cy="88"/>
            </a:xfrm>
            <a:prstGeom prst="rect">
              <a:avLst/>
            </a:prstGeom>
            <a:solidFill>
              <a:srgbClr val="CCCCFF"/>
            </a:solidFill>
            <a:ln w="9525">
              <a:miter lim="800000"/>
              <a:headEnd/>
              <a:tailEnd/>
            </a:ln>
            <a:scene3d>
              <a:camera prst="legacyObliqueTopRight"/>
              <a:lightRig rig="legacyFlat3" dir="l"/>
            </a:scene3d>
            <a:sp3d extrusionH="430200" prstMaterial="legacyMatte">
              <a:bevelT w="13500" h="13500" prst="angle"/>
              <a:bevelB w="13500" h="13500" prst="angle"/>
              <a:extrusionClr>
                <a:srgbClr val="CCCCFF"/>
              </a:extrusionClr>
            </a:sp3d>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1" name="Freeform 15"/>
            <p:cNvSpPr>
              <a:spLocks/>
            </p:cNvSpPr>
            <p:nvPr/>
          </p:nvSpPr>
          <p:spPr bwMode="auto">
            <a:xfrm>
              <a:off x="3958" y="3145"/>
              <a:ext cx="409" cy="68"/>
            </a:xfrm>
            <a:custGeom>
              <a:avLst/>
              <a:gdLst>
                <a:gd name="T0" fmla="*/ 0 w 280"/>
                <a:gd name="T1" fmla="*/ 115 h 63"/>
                <a:gd name="T2" fmla="*/ 764 w 280"/>
                <a:gd name="T3" fmla="*/ 114 h 63"/>
                <a:gd name="T4" fmla="*/ 4534 w 280"/>
                <a:gd name="T5" fmla="*/ 0 h 63"/>
                <a:gd name="T6" fmla="*/ 5799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a:solidFill>
                <a:srgbClr val="000000"/>
              </a:solidFill>
              <a:round/>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2" name="Freeform 16"/>
            <p:cNvSpPr>
              <a:spLocks/>
            </p:cNvSpPr>
            <p:nvPr/>
          </p:nvSpPr>
          <p:spPr bwMode="auto">
            <a:xfrm>
              <a:off x="4044" y="3140"/>
              <a:ext cx="251" cy="75"/>
            </a:xfrm>
            <a:custGeom>
              <a:avLst/>
              <a:gdLst>
                <a:gd name="T0" fmla="*/ 0 w 148"/>
                <a:gd name="T1" fmla="*/ 0 h 74"/>
                <a:gd name="T2" fmla="*/ 2736 w 148"/>
                <a:gd name="T3" fmla="*/ 0 h 74"/>
                <a:gd name="T4" fmla="*/ 6975 w 148"/>
                <a:gd name="T5" fmla="*/ 82 h 74"/>
                <a:gd name="T6" fmla="*/ 10126 w 148"/>
                <a:gd name="T7" fmla="*/ 82 h 74"/>
                <a:gd name="T8" fmla="*/ 0 60000 65536"/>
                <a:gd name="T9" fmla="*/ 0 60000 65536"/>
                <a:gd name="T10" fmla="*/ 0 60000 65536"/>
                <a:gd name="T11" fmla="*/ 0 60000 65536"/>
                <a:gd name="T12" fmla="*/ 0 w 148"/>
                <a:gd name="T13" fmla="*/ 0 h 74"/>
                <a:gd name="T14" fmla="*/ 148 w 148"/>
                <a:gd name="T15" fmla="*/ 74 h 74"/>
              </a:gdLst>
              <a:ahLst/>
              <a:cxnLst>
                <a:cxn ang="T8">
                  <a:pos x="T0" y="T1"/>
                </a:cxn>
                <a:cxn ang="T9">
                  <a:pos x="T2" y="T3"/>
                </a:cxn>
                <a:cxn ang="T10">
                  <a:pos x="T4" y="T5"/>
                </a:cxn>
                <a:cxn ang="T11">
                  <a:pos x="T6" y="T7"/>
                </a:cxn>
              </a:cxnLst>
              <a:rect l="T12" t="T13" r="T14" b="T15"/>
              <a:pathLst>
                <a:path w="148" h="74">
                  <a:moveTo>
                    <a:pt x="0" y="0"/>
                  </a:moveTo>
                  <a:lnTo>
                    <a:pt x="40" y="0"/>
                  </a:lnTo>
                  <a:lnTo>
                    <a:pt x="102" y="74"/>
                  </a:lnTo>
                  <a:lnTo>
                    <a:pt x="148" y="74"/>
                  </a:lnTo>
                </a:path>
              </a:pathLst>
            </a:custGeom>
            <a:noFill/>
            <a:ln w="19050">
              <a:solidFill>
                <a:srgbClr val="000000"/>
              </a:solidFill>
              <a:round/>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cxnSp>
        <p:nvCxnSpPr>
          <p:cNvPr id="104" name="Straight Connector 103"/>
          <p:cNvCxnSpPr>
            <a:stCxn id="100" idx="0"/>
            <a:endCxn id="94" idx="2"/>
          </p:cNvCxnSpPr>
          <p:nvPr>
            <p:custDataLst>
              <p:tags r:id="rId35"/>
            </p:custDataLst>
          </p:nvPr>
        </p:nvCxnSpPr>
        <p:spPr>
          <a:xfrm flipV="1">
            <a:off x="7832701" y="4077586"/>
            <a:ext cx="268312" cy="391227"/>
          </a:xfrm>
          <a:prstGeom prst="line">
            <a:avLst/>
          </a:prstGeom>
        </p:spPr>
        <p:style>
          <a:lnRef idx="1">
            <a:schemeClr val="accent1"/>
          </a:lnRef>
          <a:fillRef idx="0">
            <a:schemeClr val="accent1"/>
          </a:fillRef>
          <a:effectRef idx="0">
            <a:schemeClr val="accent1"/>
          </a:effectRef>
          <a:fontRef idx="minor">
            <a:schemeClr val="tx1"/>
          </a:fontRef>
        </p:style>
      </p:cxnSp>
      <p:sp>
        <p:nvSpPr>
          <p:cNvPr id="93" name="Cloud 92"/>
          <p:cNvSpPr/>
          <p:nvPr>
            <p:custDataLst>
              <p:tags r:id="rId36"/>
            </p:custDataLst>
          </p:nvPr>
        </p:nvSpPr>
        <p:spPr>
          <a:xfrm>
            <a:off x="1371600" y="762000"/>
            <a:ext cx="1600200" cy="685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cxnSp>
        <p:nvCxnSpPr>
          <p:cNvPr id="97" name="Straight Connector 96"/>
          <p:cNvCxnSpPr>
            <a:stCxn id="1026" idx="0"/>
          </p:cNvCxnSpPr>
          <p:nvPr>
            <p:custDataLst>
              <p:tags r:id="rId37"/>
            </p:custDataLst>
          </p:nvPr>
        </p:nvCxnSpPr>
        <p:spPr>
          <a:xfrm flipH="1" flipV="1">
            <a:off x="2286000" y="1447800"/>
            <a:ext cx="252413"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Flowchart: Magnetic Disk 102"/>
          <p:cNvSpPr/>
          <p:nvPr>
            <p:custDataLst>
              <p:tags r:id="rId38"/>
            </p:custDataLst>
          </p:nvPr>
        </p:nvSpPr>
        <p:spPr>
          <a:xfrm>
            <a:off x="8458200" y="4800600"/>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a:stCxn id="32" idx="4"/>
          </p:cNvCxnSpPr>
          <p:nvPr>
            <p:custDataLst>
              <p:tags r:id="rId39"/>
            </p:custDataLst>
          </p:nvPr>
        </p:nvCxnSpPr>
        <p:spPr>
          <a:xfrm>
            <a:off x="5791200" y="3390900"/>
            <a:ext cx="68580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endCxn id="74" idx="1"/>
          </p:cNvCxnSpPr>
          <p:nvPr>
            <p:custDataLst>
              <p:tags r:id="rId40"/>
            </p:custDataLst>
          </p:nvPr>
        </p:nvCxnSpPr>
        <p:spPr>
          <a:xfrm flipV="1">
            <a:off x="5943600" y="3845720"/>
            <a:ext cx="381000" cy="11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94" idx="0"/>
            <a:endCxn id="84" idx="6"/>
          </p:cNvCxnSpPr>
          <p:nvPr>
            <p:custDataLst>
              <p:tags r:id="rId41"/>
            </p:custDataLst>
          </p:nvPr>
        </p:nvCxnSpPr>
        <p:spPr>
          <a:xfrm flipH="1" flipV="1">
            <a:off x="6877792" y="3116545"/>
            <a:ext cx="1223221" cy="83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03" idx="1"/>
            <a:endCxn id="100" idx="3"/>
          </p:cNvCxnSpPr>
          <p:nvPr>
            <p:custDataLst>
              <p:tags r:id="rId42"/>
            </p:custDataLst>
          </p:nvPr>
        </p:nvCxnSpPr>
        <p:spPr>
          <a:xfrm flipH="1" flipV="1">
            <a:off x="8121601" y="4531520"/>
            <a:ext cx="488999" cy="269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a:endCxn id="100" idx="2"/>
          </p:cNvCxnSpPr>
          <p:nvPr>
            <p:custDataLst>
              <p:tags r:id="rId43"/>
            </p:custDataLst>
          </p:nvPr>
        </p:nvCxnSpPr>
        <p:spPr>
          <a:xfrm flipH="1" flipV="1">
            <a:off x="7832701" y="4594226"/>
            <a:ext cx="244499" cy="282574"/>
          </a:xfrm>
          <a:prstGeom prst="line">
            <a:avLst/>
          </a:prstGeom>
        </p:spPr>
        <p:style>
          <a:lnRef idx="1">
            <a:schemeClr val="accent1"/>
          </a:lnRef>
          <a:fillRef idx="0">
            <a:schemeClr val="accent1"/>
          </a:fillRef>
          <a:effectRef idx="0">
            <a:schemeClr val="accent1"/>
          </a:effectRef>
          <a:fontRef idx="minor">
            <a:schemeClr val="tx1"/>
          </a:fontRef>
        </p:style>
      </p:cxnSp>
      <p:sp>
        <p:nvSpPr>
          <p:cNvPr id="117" name="Rounded Rectangle 116"/>
          <p:cNvSpPr/>
          <p:nvPr>
            <p:custDataLst>
              <p:tags r:id="rId44"/>
            </p:custDataLst>
          </p:nvPr>
        </p:nvSpPr>
        <p:spPr>
          <a:xfrm>
            <a:off x="0" y="3352800"/>
            <a:ext cx="5410200" cy="2971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custDataLst>
              <p:tags r:id="rId45"/>
            </p:custDataLst>
          </p:nvPr>
        </p:nvSpPr>
        <p:spPr>
          <a:xfrm>
            <a:off x="609600" y="3352800"/>
            <a:ext cx="631904" cy="369332"/>
          </a:xfrm>
          <a:prstGeom prst="rect">
            <a:avLst/>
          </a:prstGeom>
          <a:noFill/>
        </p:spPr>
        <p:txBody>
          <a:bodyPr wrap="none" rtlCol="0">
            <a:spAutoFit/>
          </a:bodyPr>
          <a:lstStyle/>
          <a:p>
            <a:r>
              <a:rPr lang="en-US"/>
              <a:t>DMZ</a:t>
            </a:r>
          </a:p>
        </p:txBody>
      </p:sp>
      <p:graphicFrame>
        <p:nvGraphicFramePr>
          <p:cNvPr id="122" name="Object 8"/>
          <p:cNvGraphicFramePr>
            <a:graphicFrameLocks noChangeAspect="1"/>
          </p:cNvGraphicFramePr>
          <p:nvPr>
            <p:custDataLst>
              <p:tags r:id="rId46"/>
            </p:custDataLst>
          </p:nvPr>
        </p:nvGraphicFramePr>
        <p:xfrm>
          <a:off x="3810000" y="3886200"/>
          <a:ext cx="455985" cy="381000"/>
        </p:xfrm>
        <a:graphic>
          <a:graphicData uri="http://schemas.openxmlformats.org/presentationml/2006/ole">
            <mc:AlternateContent xmlns:mc="http://schemas.openxmlformats.org/markup-compatibility/2006">
              <mc:Choice xmlns:v="urn:schemas-microsoft-com:vml" Requires="v">
                <p:oleObj spid="_x0000_s107744" name="Clip" r:id="rId61" imgW="1305000" imgH="1085760" progId="">
                  <p:embed/>
                </p:oleObj>
              </mc:Choice>
              <mc:Fallback>
                <p:oleObj name="Clip" r:id="rId61" imgW="1305000" imgH="1085760" progId="">
                  <p:embed/>
                  <p:pic>
                    <p:nvPicPr>
                      <p:cNvPr id="0" name=""/>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3810000" y="38862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 name="Object 8"/>
          <p:cNvGraphicFramePr>
            <a:graphicFrameLocks noChangeAspect="1"/>
          </p:cNvGraphicFramePr>
          <p:nvPr>
            <p:custDataLst>
              <p:tags r:id="rId47"/>
            </p:custDataLst>
          </p:nvPr>
        </p:nvGraphicFramePr>
        <p:xfrm>
          <a:off x="3810000" y="4343400"/>
          <a:ext cx="455985" cy="381000"/>
        </p:xfrm>
        <a:graphic>
          <a:graphicData uri="http://schemas.openxmlformats.org/presentationml/2006/ole">
            <mc:AlternateContent xmlns:mc="http://schemas.openxmlformats.org/markup-compatibility/2006">
              <mc:Choice xmlns:v="urn:schemas-microsoft-com:vml" Requires="v">
                <p:oleObj spid="_x0000_s107745" name="Clip" r:id="rId62" imgW="1305000" imgH="1085760" progId="">
                  <p:embed/>
                </p:oleObj>
              </mc:Choice>
              <mc:Fallback>
                <p:oleObj name="Clip" r:id="rId62" imgW="1305000" imgH="1085760" progId="">
                  <p:embed/>
                  <p:pic>
                    <p:nvPicPr>
                      <p:cNvPr id="0" name=""/>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3810000" y="43434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 name="TextBox 123"/>
          <p:cNvSpPr txBox="1"/>
          <p:nvPr>
            <p:custDataLst>
              <p:tags r:id="rId48"/>
            </p:custDataLst>
          </p:nvPr>
        </p:nvSpPr>
        <p:spPr>
          <a:xfrm>
            <a:off x="4259500" y="3697069"/>
            <a:ext cx="1094210" cy="584775"/>
          </a:xfrm>
          <a:prstGeom prst="rect">
            <a:avLst/>
          </a:prstGeom>
          <a:noFill/>
        </p:spPr>
        <p:txBody>
          <a:bodyPr wrap="none" rtlCol="0">
            <a:spAutoFit/>
          </a:bodyPr>
          <a:lstStyle/>
          <a:p>
            <a:pPr algn="ctr"/>
            <a:r>
              <a:rPr lang="en-US" sz="1600" dirty="0"/>
              <a:t>DNS proxy </a:t>
            </a:r>
          </a:p>
          <a:p>
            <a:pPr algn="ctr"/>
            <a:r>
              <a:rPr lang="en-US" sz="1600" dirty="0"/>
              <a:t>server</a:t>
            </a:r>
          </a:p>
        </p:txBody>
      </p:sp>
      <p:sp>
        <p:nvSpPr>
          <p:cNvPr id="125" name="TextBox 124"/>
          <p:cNvSpPr txBox="1"/>
          <p:nvPr>
            <p:custDataLst>
              <p:tags r:id="rId49"/>
            </p:custDataLst>
          </p:nvPr>
        </p:nvSpPr>
        <p:spPr>
          <a:xfrm>
            <a:off x="4191000" y="4267200"/>
            <a:ext cx="707181" cy="584775"/>
          </a:xfrm>
          <a:prstGeom prst="rect">
            <a:avLst/>
          </a:prstGeom>
          <a:noFill/>
        </p:spPr>
        <p:txBody>
          <a:bodyPr wrap="none" rtlCol="0">
            <a:spAutoFit/>
          </a:bodyPr>
          <a:lstStyle/>
          <a:p>
            <a:pPr algn="ctr"/>
            <a:r>
              <a:rPr lang="en-US" sz="1600" dirty="0"/>
              <a:t>DNS</a:t>
            </a:r>
          </a:p>
          <a:p>
            <a:pPr algn="ctr"/>
            <a:r>
              <a:rPr lang="en-US" sz="1600" dirty="0"/>
              <a:t>server</a:t>
            </a:r>
          </a:p>
        </p:txBody>
      </p:sp>
      <p:cxnSp>
        <p:nvCxnSpPr>
          <p:cNvPr id="127" name="Straight Connector 126"/>
          <p:cNvCxnSpPr/>
          <p:nvPr>
            <p:custDataLst>
              <p:tags r:id="rId50"/>
            </p:custDataLst>
          </p:nvPr>
        </p:nvCxnSpPr>
        <p:spPr>
          <a:xfrm>
            <a:off x="2743200" y="3962400"/>
            <a:ext cx="1143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custDataLst>
              <p:tags r:id="rId51"/>
            </p:custDataLst>
          </p:nvPr>
        </p:nvCxnSpPr>
        <p:spPr>
          <a:xfrm>
            <a:off x="2743200" y="3962400"/>
            <a:ext cx="1143000" cy="53340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739481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encrypted-tbn2.gstatic.com/images?q=tbn:ANd9GcQA9i7Gn6_fTlfUGSBIDNrAx4meNHpnu7vXv6ys8Lc8CZXbMGc5"/>
          <p:cNvPicPr>
            <a:picLocks noChangeAspect="1" noChangeArrowheads="1"/>
          </p:cNvPicPr>
          <p:nvPr>
            <p:custDataLst>
              <p:tags r:id="rId3"/>
            </p:custDataLst>
          </p:nvPr>
        </p:nvPicPr>
        <p:blipFill>
          <a:blip r:embed="rId53" cstate="print"/>
          <a:srcRect/>
          <a:stretch>
            <a:fillRect/>
          </a:stretch>
        </p:blipFill>
        <p:spPr bwMode="auto">
          <a:xfrm>
            <a:off x="1752600" y="1981200"/>
            <a:ext cx="1571625" cy="877186"/>
          </a:xfrm>
          <a:prstGeom prst="rect">
            <a:avLst/>
          </a:prstGeom>
          <a:noFill/>
        </p:spPr>
      </p:pic>
      <p:graphicFrame>
        <p:nvGraphicFramePr>
          <p:cNvPr id="1027" name="Object 8"/>
          <p:cNvGraphicFramePr>
            <a:graphicFrameLocks noChangeAspect="1"/>
          </p:cNvGraphicFramePr>
          <p:nvPr>
            <p:custDataLst>
              <p:tags r:id="rId4"/>
            </p:custDataLst>
          </p:nvPr>
        </p:nvGraphicFramePr>
        <p:xfrm>
          <a:off x="1372815" y="4267200"/>
          <a:ext cx="455985" cy="381000"/>
        </p:xfrm>
        <a:graphic>
          <a:graphicData uri="http://schemas.openxmlformats.org/presentationml/2006/ole">
            <mc:AlternateContent xmlns:mc="http://schemas.openxmlformats.org/markup-compatibility/2006">
              <mc:Choice xmlns:v="urn:schemas-microsoft-com:vml" Requires="v">
                <p:oleObj spid="_x0000_s108754" name="Clip" r:id="rId54" imgW="1305000" imgH="1085760" progId="">
                  <p:embed/>
                </p:oleObj>
              </mc:Choice>
              <mc:Fallback>
                <p:oleObj name="Clip" r:id="rId54" imgW="1305000" imgH="1085760" progId="">
                  <p:embed/>
                  <p:pic>
                    <p:nvPicPr>
                      <p:cNvPr id="0" name=""/>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1372815" y="42672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8"/>
          <p:cNvGraphicFramePr>
            <a:graphicFrameLocks noChangeAspect="1"/>
          </p:cNvGraphicFramePr>
          <p:nvPr>
            <p:custDataLst>
              <p:tags r:id="rId5"/>
            </p:custDataLst>
          </p:nvPr>
        </p:nvGraphicFramePr>
        <p:xfrm>
          <a:off x="3429000" y="5029200"/>
          <a:ext cx="455985" cy="381000"/>
        </p:xfrm>
        <a:graphic>
          <a:graphicData uri="http://schemas.openxmlformats.org/presentationml/2006/ole">
            <mc:AlternateContent xmlns:mc="http://schemas.openxmlformats.org/markup-compatibility/2006">
              <mc:Choice xmlns:v="urn:schemas-microsoft-com:vml" Requires="v">
                <p:oleObj spid="_x0000_s108755" name="Clip" r:id="rId56" imgW="1305000" imgH="1085760" progId="">
                  <p:embed/>
                </p:oleObj>
              </mc:Choice>
              <mc:Fallback>
                <p:oleObj name="Clip" r:id="rId56" imgW="1305000" imgH="1085760" progId="">
                  <p:embed/>
                  <p:pic>
                    <p:nvPicPr>
                      <p:cNvPr id="0" name=""/>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3429000" y="50292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3"/>
          <p:cNvGrpSpPr>
            <a:grpSpLocks/>
          </p:cNvGrpSpPr>
          <p:nvPr>
            <p:custDataLst>
              <p:tags r:id="rId6"/>
            </p:custDataLst>
          </p:nvPr>
        </p:nvGrpSpPr>
        <p:grpSpPr bwMode="auto">
          <a:xfrm>
            <a:off x="2438400" y="3733800"/>
            <a:ext cx="644525" cy="250825"/>
            <a:chOff x="3913" y="3140"/>
            <a:chExt cx="454" cy="176"/>
          </a:xfrm>
        </p:grpSpPr>
        <p:sp>
          <p:nvSpPr>
            <p:cNvPr id="9" name="Rectangle 14"/>
            <p:cNvSpPr>
              <a:spLocks noChangeArrowheads="1"/>
            </p:cNvSpPr>
            <p:nvPr/>
          </p:nvSpPr>
          <p:spPr bwMode="auto">
            <a:xfrm>
              <a:off x="3913" y="3228"/>
              <a:ext cx="407" cy="88"/>
            </a:xfrm>
            <a:prstGeom prst="rect">
              <a:avLst/>
            </a:prstGeom>
            <a:solidFill>
              <a:srgbClr val="CCCCFF"/>
            </a:solidFill>
            <a:ln w="9525">
              <a:miter lim="800000"/>
              <a:headEnd/>
              <a:tailEnd/>
            </a:ln>
            <a:scene3d>
              <a:camera prst="legacyObliqueTopRight"/>
              <a:lightRig rig="legacyFlat3" dir="l"/>
            </a:scene3d>
            <a:sp3d extrusionH="430200" prstMaterial="legacyMatte">
              <a:bevelT w="13500" h="13500" prst="angle"/>
              <a:bevelB w="13500" h="13500" prst="angle"/>
              <a:extrusionClr>
                <a:srgbClr val="CCCCFF"/>
              </a:extrusionClr>
            </a:sp3d>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Freeform 15"/>
            <p:cNvSpPr>
              <a:spLocks/>
            </p:cNvSpPr>
            <p:nvPr/>
          </p:nvSpPr>
          <p:spPr bwMode="auto">
            <a:xfrm>
              <a:off x="3958" y="3145"/>
              <a:ext cx="409" cy="68"/>
            </a:xfrm>
            <a:custGeom>
              <a:avLst/>
              <a:gdLst>
                <a:gd name="T0" fmla="*/ 0 w 280"/>
                <a:gd name="T1" fmla="*/ 115 h 63"/>
                <a:gd name="T2" fmla="*/ 764 w 280"/>
                <a:gd name="T3" fmla="*/ 114 h 63"/>
                <a:gd name="T4" fmla="*/ 4534 w 280"/>
                <a:gd name="T5" fmla="*/ 0 h 63"/>
                <a:gd name="T6" fmla="*/ 5799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a:solidFill>
                <a:srgbClr val="000000"/>
              </a:solidFill>
              <a:round/>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Freeform 16"/>
            <p:cNvSpPr>
              <a:spLocks/>
            </p:cNvSpPr>
            <p:nvPr/>
          </p:nvSpPr>
          <p:spPr bwMode="auto">
            <a:xfrm>
              <a:off x="4044" y="3140"/>
              <a:ext cx="251" cy="75"/>
            </a:xfrm>
            <a:custGeom>
              <a:avLst/>
              <a:gdLst>
                <a:gd name="T0" fmla="*/ 0 w 148"/>
                <a:gd name="T1" fmla="*/ 0 h 74"/>
                <a:gd name="T2" fmla="*/ 2736 w 148"/>
                <a:gd name="T3" fmla="*/ 0 h 74"/>
                <a:gd name="T4" fmla="*/ 6975 w 148"/>
                <a:gd name="T5" fmla="*/ 82 h 74"/>
                <a:gd name="T6" fmla="*/ 10126 w 148"/>
                <a:gd name="T7" fmla="*/ 82 h 74"/>
                <a:gd name="T8" fmla="*/ 0 60000 65536"/>
                <a:gd name="T9" fmla="*/ 0 60000 65536"/>
                <a:gd name="T10" fmla="*/ 0 60000 65536"/>
                <a:gd name="T11" fmla="*/ 0 60000 65536"/>
                <a:gd name="T12" fmla="*/ 0 w 148"/>
                <a:gd name="T13" fmla="*/ 0 h 74"/>
                <a:gd name="T14" fmla="*/ 148 w 148"/>
                <a:gd name="T15" fmla="*/ 74 h 74"/>
              </a:gdLst>
              <a:ahLst/>
              <a:cxnLst>
                <a:cxn ang="T8">
                  <a:pos x="T0" y="T1"/>
                </a:cxn>
                <a:cxn ang="T9">
                  <a:pos x="T2" y="T3"/>
                </a:cxn>
                <a:cxn ang="T10">
                  <a:pos x="T4" y="T5"/>
                </a:cxn>
                <a:cxn ang="T11">
                  <a:pos x="T6" y="T7"/>
                </a:cxn>
              </a:cxnLst>
              <a:rect l="T12" t="T13" r="T14" b="T15"/>
              <a:pathLst>
                <a:path w="148" h="74">
                  <a:moveTo>
                    <a:pt x="0" y="0"/>
                  </a:moveTo>
                  <a:lnTo>
                    <a:pt x="40" y="0"/>
                  </a:lnTo>
                  <a:lnTo>
                    <a:pt x="102" y="74"/>
                  </a:lnTo>
                  <a:lnTo>
                    <a:pt x="148" y="74"/>
                  </a:lnTo>
                </a:path>
              </a:pathLst>
            </a:custGeom>
            <a:noFill/>
            <a:ln w="19050">
              <a:solidFill>
                <a:srgbClr val="000000"/>
              </a:solidFill>
              <a:round/>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3" name="Group 45"/>
          <p:cNvGrpSpPr>
            <a:grpSpLocks/>
          </p:cNvGrpSpPr>
          <p:nvPr>
            <p:custDataLst>
              <p:tags r:id="rId7"/>
            </p:custDataLst>
          </p:nvPr>
        </p:nvGrpSpPr>
        <p:grpSpPr bwMode="auto">
          <a:xfrm>
            <a:off x="2514600" y="3048000"/>
            <a:ext cx="481012" cy="212725"/>
            <a:chOff x="533" y="321"/>
            <a:chExt cx="359" cy="180"/>
          </a:xfrm>
        </p:grpSpPr>
        <p:grpSp>
          <p:nvGrpSpPr>
            <p:cNvPr id="5" name="Group 46"/>
            <p:cNvGrpSpPr>
              <a:grpSpLocks/>
            </p:cNvGrpSpPr>
            <p:nvPr/>
          </p:nvGrpSpPr>
          <p:grpSpPr bwMode="auto">
            <a:xfrm>
              <a:off x="533" y="321"/>
              <a:ext cx="359" cy="180"/>
              <a:chOff x="1009" y="655"/>
              <a:chExt cx="359" cy="180"/>
            </a:xfrm>
          </p:grpSpPr>
          <p:sp>
            <p:nvSpPr>
              <p:cNvPr id="15" name="Oval 47"/>
              <p:cNvSpPr>
                <a:spLocks noChangeArrowheads="1"/>
              </p:cNvSpPr>
              <p:nvPr/>
            </p:nvSpPr>
            <p:spPr bwMode="auto">
              <a:xfrm>
                <a:off x="1012" y="735"/>
                <a:ext cx="356" cy="100"/>
              </a:xfrm>
              <a:prstGeom prst="ellipse">
                <a:avLst/>
              </a:prstGeom>
              <a:solidFill>
                <a:srgbClr val="CCCCFF"/>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 name="Line 48"/>
              <p:cNvSpPr>
                <a:spLocks noChangeShapeType="1"/>
              </p:cNvSpPr>
              <p:nvPr/>
            </p:nvSpPr>
            <p:spPr bwMode="auto">
              <a:xfrm>
                <a:off x="1012" y="727"/>
                <a:ext cx="0" cy="62"/>
              </a:xfrm>
              <a:prstGeom prst="line">
                <a:avLst/>
              </a:prstGeom>
              <a:no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 name="Line 49"/>
              <p:cNvSpPr>
                <a:spLocks noChangeShapeType="1"/>
              </p:cNvSpPr>
              <p:nvPr/>
            </p:nvSpPr>
            <p:spPr bwMode="auto">
              <a:xfrm>
                <a:off x="1368" y="727"/>
                <a:ext cx="0" cy="62"/>
              </a:xfrm>
              <a:prstGeom prst="line">
                <a:avLst/>
              </a:prstGeom>
              <a:no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 name="Rectangle 50"/>
              <p:cNvSpPr>
                <a:spLocks noChangeArrowheads="1"/>
              </p:cNvSpPr>
              <p:nvPr/>
            </p:nvSpPr>
            <p:spPr bwMode="auto">
              <a:xfrm>
                <a:off x="1012" y="727"/>
                <a:ext cx="353" cy="61"/>
              </a:xfrm>
              <a:prstGeom prst="rect">
                <a:avLst/>
              </a:prstGeom>
              <a:solidFill>
                <a:srgbClr val="CCCCFF"/>
              </a:solidFill>
              <a:ln w="12700">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Times New Roman" pitchFamily="18" charset="0"/>
                </a:endParaRPr>
              </a:p>
            </p:txBody>
          </p:sp>
          <p:sp>
            <p:nvSpPr>
              <p:cNvPr id="19" name="Oval 51"/>
              <p:cNvSpPr>
                <a:spLocks noChangeArrowheads="1"/>
              </p:cNvSpPr>
              <p:nvPr/>
            </p:nvSpPr>
            <p:spPr bwMode="auto">
              <a:xfrm>
                <a:off x="1009" y="655"/>
                <a:ext cx="356" cy="116"/>
              </a:xfrm>
              <a:prstGeom prst="ellipse">
                <a:avLst/>
              </a:prstGeom>
              <a:solidFill>
                <a:srgbClr val="CCCCFF"/>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6" name="Group 52"/>
              <p:cNvGrpSpPr>
                <a:grpSpLocks/>
              </p:cNvGrpSpPr>
              <p:nvPr/>
            </p:nvGrpSpPr>
            <p:grpSpPr bwMode="auto">
              <a:xfrm>
                <a:off x="1095" y="681"/>
                <a:ext cx="176" cy="68"/>
                <a:chOff x="2848" y="848"/>
                <a:chExt cx="140" cy="98"/>
              </a:xfrm>
            </p:grpSpPr>
            <p:sp>
              <p:nvSpPr>
                <p:cNvPr id="25" name="Line 53"/>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Line 54"/>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 name="Line 55"/>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8" name="Group 56"/>
              <p:cNvGrpSpPr>
                <a:grpSpLocks/>
              </p:cNvGrpSpPr>
              <p:nvPr/>
            </p:nvGrpSpPr>
            <p:grpSpPr bwMode="auto">
              <a:xfrm flipV="1">
                <a:off x="1095" y="680"/>
                <a:ext cx="176" cy="68"/>
                <a:chOff x="2848" y="848"/>
                <a:chExt cx="140" cy="98"/>
              </a:xfrm>
            </p:grpSpPr>
            <p:sp>
              <p:nvSpPr>
                <p:cNvPr id="22" name="Line 57"/>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 name="Line 58"/>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 name="Line 59"/>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
          <p:nvSpPr>
            <p:cNvPr id="14" name="Line 60"/>
            <p:cNvSpPr>
              <a:spLocks noChangeShapeType="1"/>
            </p:cNvSpPr>
            <p:nvPr/>
          </p:nvSpPr>
          <p:spPr bwMode="auto">
            <a:xfrm>
              <a:off x="535" y="368"/>
              <a:ext cx="0" cy="62"/>
            </a:xfrm>
            <a:prstGeom prst="line">
              <a:avLst/>
            </a:prstGeom>
            <a:no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28" name="Flowchart: Magnetic Disk 27"/>
          <p:cNvSpPr/>
          <p:nvPr>
            <p:custDataLst>
              <p:tags r:id="rId8"/>
            </p:custDataLst>
          </p:nvPr>
        </p:nvSpPr>
        <p:spPr>
          <a:xfrm>
            <a:off x="1981200" y="5181600"/>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 descr="https://encrypted-tbn2.gstatic.com/images?q=tbn:ANd9GcQA9i7Gn6_fTlfUGSBIDNrAx4meNHpnu7vXv6ys8Lc8CZXbMGc5"/>
          <p:cNvPicPr>
            <a:picLocks noChangeAspect="1" noChangeArrowheads="1"/>
          </p:cNvPicPr>
          <p:nvPr>
            <p:custDataLst>
              <p:tags r:id="rId9"/>
            </p:custDataLst>
          </p:nvPr>
        </p:nvPicPr>
        <p:blipFill>
          <a:blip r:embed="rId53" cstate="print"/>
          <a:srcRect/>
          <a:stretch>
            <a:fillRect/>
          </a:stretch>
        </p:blipFill>
        <p:spPr bwMode="auto">
          <a:xfrm>
            <a:off x="5715000" y="1981200"/>
            <a:ext cx="1571625" cy="877186"/>
          </a:xfrm>
          <a:prstGeom prst="rect">
            <a:avLst/>
          </a:prstGeom>
          <a:noFill/>
        </p:spPr>
      </p:pic>
      <p:graphicFrame>
        <p:nvGraphicFramePr>
          <p:cNvPr id="30" name="Object 8"/>
          <p:cNvGraphicFramePr>
            <a:graphicFrameLocks noChangeAspect="1"/>
          </p:cNvGraphicFramePr>
          <p:nvPr>
            <p:custDataLst>
              <p:tags r:id="rId10"/>
            </p:custDataLst>
          </p:nvPr>
        </p:nvGraphicFramePr>
        <p:xfrm>
          <a:off x="7848600" y="4876800"/>
          <a:ext cx="455985" cy="381000"/>
        </p:xfrm>
        <a:graphic>
          <a:graphicData uri="http://schemas.openxmlformats.org/presentationml/2006/ole">
            <mc:AlternateContent xmlns:mc="http://schemas.openxmlformats.org/markup-compatibility/2006">
              <mc:Choice xmlns:v="urn:schemas-microsoft-com:vml" Requires="v">
                <p:oleObj spid="_x0000_s108756" name="Clip" r:id="rId57" imgW="1305000" imgH="1085760" progId="">
                  <p:embed/>
                </p:oleObj>
              </mc:Choice>
              <mc:Fallback>
                <p:oleObj name="Clip" r:id="rId57" imgW="1305000" imgH="1085760" progId="">
                  <p:embed/>
                  <p:pic>
                    <p:nvPicPr>
                      <p:cNvPr id="0" name=""/>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7848600" y="48768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8"/>
          <p:cNvGraphicFramePr>
            <a:graphicFrameLocks noChangeAspect="1"/>
          </p:cNvGraphicFramePr>
          <p:nvPr>
            <p:custDataLst>
              <p:tags r:id="rId11"/>
            </p:custDataLst>
          </p:nvPr>
        </p:nvGraphicFramePr>
        <p:xfrm>
          <a:off x="5562600" y="3733800"/>
          <a:ext cx="455985" cy="381000"/>
        </p:xfrm>
        <a:graphic>
          <a:graphicData uri="http://schemas.openxmlformats.org/presentationml/2006/ole">
            <mc:AlternateContent xmlns:mc="http://schemas.openxmlformats.org/markup-compatibility/2006">
              <mc:Choice xmlns:v="urn:schemas-microsoft-com:vml" Requires="v">
                <p:oleObj spid="_x0000_s108757" name="Clip" r:id="rId58" imgW="1305000" imgH="1085760" progId="">
                  <p:embed/>
                </p:oleObj>
              </mc:Choice>
              <mc:Fallback>
                <p:oleObj name="Clip" r:id="rId58" imgW="1305000" imgH="1085760" progId="">
                  <p:embed/>
                  <p:pic>
                    <p:nvPicPr>
                      <p:cNvPr id="0" name=""/>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5562600" y="37338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Flowchart: Magnetic Disk 31"/>
          <p:cNvSpPr/>
          <p:nvPr>
            <p:custDataLst>
              <p:tags r:id="rId12"/>
            </p:custDataLst>
          </p:nvPr>
        </p:nvSpPr>
        <p:spPr>
          <a:xfrm>
            <a:off x="5486400" y="3200400"/>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custDataLst>
              <p:tags r:id="rId13"/>
            </p:custDataLst>
          </p:nvPr>
        </p:nvSpPr>
        <p:spPr>
          <a:xfrm>
            <a:off x="76200" y="5029200"/>
            <a:ext cx="1138902" cy="338554"/>
          </a:xfrm>
          <a:prstGeom prst="rect">
            <a:avLst/>
          </a:prstGeom>
          <a:noFill/>
        </p:spPr>
        <p:txBody>
          <a:bodyPr wrap="none" rtlCol="0">
            <a:spAutoFit/>
          </a:bodyPr>
          <a:lstStyle/>
          <a:p>
            <a:r>
              <a:rPr lang="en-US" sz="1600" dirty="0"/>
              <a:t>Web server</a:t>
            </a:r>
          </a:p>
        </p:txBody>
      </p:sp>
      <p:cxnSp>
        <p:nvCxnSpPr>
          <p:cNvPr id="35" name="Straight Connector 34"/>
          <p:cNvCxnSpPr>
            <a:stCxn id="19" idx="0"/>
            <a:endCxn id="1026" idx="2"/>
          </p:cNvCxnSpPr>
          <p:nvPr>
            <p:custDataLst>
              <p:tags r:id="rId14"/>
            </p:custDataLst>
          </p:nvPr>
        </p:nvCxnSpPr>
        <p:spPr>
          <a:xfrm flipH="1" flipV="1">
            <a:off x="2538413" y="2858386"/>
            <a:ext cx="214683" cy="189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5" idx="4"/>
          </p:cNvCxnSpPr>
          <p:nvPr>
            <p:custDataLst>
              <p:tags r:id="rId15"/>
            </p:custDataLst>
          </p:nvPr>
        </p:nvCxnSpPr>
        <p:spPr>
          <a:xfrm flipH="1">
            <a:off x="2743200" y="3260725"/>
            <a:ext cx="13916" cy="549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custDataLst>
              <p:tags r:id="rId16"/>
            </p:custDataLst>
          </p:nvPr>
        </p:nvCxnSpPr>
        <p:spPr>
          <a:xfrm flipH="1">
            <a:off x="1600200" y="3962400"/>
            <a:ext cx="1143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8" idx="1"/>
            <a:endCxn id="9" idx="2"/>
          </p:cNvCxnSpPr>
          <p:nvPr>
            <p:custDataLst>
              <p:tags r:id="rId17"/>
            </p:custDataLst>
          </p:nvPr>
        </p:nvCxnSpPr>
        <p:spPr>
          <a:xfrm flipV="1">
            <a:off x="2133600" y="3984626"/>
            <a:ext cx="593701" cy="1196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9" idx="2"/>
          </p:cNvCxnSpPr>
          <p:nvPr>
            <p:custDataLst>
              <p:tags r:id="rId18"/>
            </p:custDataLst>
          </p:nvPr>
        </p:nvCxnSpPr>
        <p:spPr>
          <a:xfrm flipH="1" flipV="1">
            <a:off x="2727301" y="3984626"/>
            <a:ext cx="777899" cy="1120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8" idx="3"/>
            <a:endCxn id="29" idx="0"/>
          </p:cNvCxnSpPr>
          <p:nvPr>
            <p:custDataLst>
              <p:tags r:id="rId19"/>
            </p:custDataLst>
          </p:nvPr>
        </p:nvCxnSpPr>
        <p:spPr>
          <a:xfrm flipV="1">
            <a:off x="2991593" y="1981200"/>
            <a:ext cx="3509220" cy="1187935"/>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4" name="Object 8"/>
          <p:cNvGraphicFramePr>
            <a:graphicFrameLocks noChangeAspect="1"/>
          </p:cNvGraphicFramePr>
          <p:nvPr>
            <p:custDataLst>
              <p:tags r:id="rId20"/>
            </p:custDataLst>
          </p:nvPr>
        </p:nvGraphicFramePr>
        <p:xfrm>
          <a:off x="1144215" y="5029200"/>
          <a:ext cx="455985" cy="381000"/>
        </p:xfrm>
        <a:graphic>
          <a:graphicData uri="http://schemas.openxmlformats.org/presentationml/2006/ole">
            <mc:AlternateContent xmlns:mc="http://schemas.openxmlformats.org/markup-compatibility/2006">
              <mc:Choice xmlns:v="urn:schemas-microsoft-com:vml" Requires="v">
                <p:oleObj spid="_x0000_s108758" name="Clip" r:id="rId59" imgW="1305000" imgH="1085760" progId="">
                  <p:embed/>
                </p:oleObj>
              </mc:Choice>
              <mc:Fallback>
                <p:oleObj name="Clip" r:id="rId59" imgW="1305000" imgH="1085760" progId="">
                  <p:embed/>
                  <p:pic>
                    <p:nvPicPr>
                      <p:cNvPr id="0" name=""/>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1144215" y="50292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6" name="Straight Connector 55"/>
          <p:cNvCxnSpPr>
            <a:endCxn id="9" idx="2"/>
          </p:cNvCxnSpPr>
          <p:nvPr>
            <p:custDataLst>
              <p:tags r:id="rId21"/>
            </p:custDataLst>
          </p:nvPr>
        </p:nvCxnSpPr>
        <p:spPr>
          <a:xfrm flipV="1">
            <a:off x="1371600" y="3984626"/>
            <a:ext cx="1355701" cy="1044574"/>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custDataLst>
              <p:tags r:id="rId22"/>
            </p:custDataLst>
          </p:nvPr>
        </p:nvSpPr>
        <p:spPr>
          <a:xfrm>
            <a:off x="398820" y="4139625"/>
            <a:ext cx="1125180" cy="584775"/>
          </a:xfrm>
          <a:prstGeom prst="rect">
            <a:avLst/>
          </a:prstGeom>
          <a:noFill/>
        </p:spPr>
        <p:txBody>
          <a:bodyPr wrap="none" rtlCol="0">
            <a:spAutoFit/>
          </a:bodyPr>
          <a:lstStyle/>
          <a:p>
            <a:pPr algn="ctr"/>
            <a:r>
              <a:rPr lang="en-US" sz="1600" dirty="0"/>
              <a:t>Web proxy </a:t>
            </a:r>
          </a:p>
          <a:p>
            <a:pPr algn="ctr"/>
            <a:r>
              <a:rPr lang="en-US" sz="1600" dirty="0"/>
              <a:t>server</a:t>
            </a:r>
          </a:p>
        </p:txBody>
      </p:sp>
      <p:sp>
        <p:nvSpPr>
          <p:cNvPr id="60" name="TextBox 59"/>
          <p:cNvSpPr txBox="1"/>
          <p:nvPr>
            <p:custDataLst>
              <p:tags r:id="rId23"/>
            </p:custDataLst>
          </p:nvPr>
        </p:nvSpPr>
        <p:spPr>
          <a:xfrm>
            <a:off x="1574534" y="5486400"/>
            <a:ext cx="940066" cy="338554"/>
          </a:xfrm>
          <a:prstGeom prst="rect">
            <a:avLst/>
          </a:prstGeom>
          <a:noFill/>
        </p:spPr>
        <p:txBody>
          <a:bodyPr wrap="none" rtlCol="0">
            <a:spAutoFit/>
          </a:bodyPr>
          <a:lstStyle/>
          <a:p>
            <a:r>
              <a:rPr lang="en-US" sz="1600" dirty="0"/>
              <a:t>database</a:t>
            </a:r>
          </a:p>
        </p:txBody>
      </p:sp>
      <p:sp>
        <p:nvSpPr>
          <p:cNvPr id="62" name="TextBox 61"/>
          <p:cNvSpPr txBox="1"/>
          <p:nvPr>
            <p:custDataLst>
              <p:tags r:id="rId24"/>
            </p:custDataLst>
          </p:nvPr>
        </p:nvSpPr>
        <p:spPr>
          <a:xfrm>
            <a:off x="3810000" y="4953000"/>
            <a:ext cx="1195199" cy="584775"/>
          </a:xfrm>
          <a:prstGeom prst="rect">
            <a:avLst/>
          </a:prstGeom>
          <a:noFill/>
        </p:spPr>
        <p:txBody>
          <a:bodyPr wrap="none" rtlCol="0">
            <a:spAutoFit/>
          </a:bodyPr>
          <a:lstStyle/>
          <a:p>
            <a:pPr algn="ctr"/>
            <a:r>
              <a:rPr lang="en-US" sz="1600" dirty="0"/>
              <a:t>Email proxy </a:t>
            </a:r>
          </a:p>
          <a:p>
            <a:pPr algn="ctr"/>
            <a:r>
              <a:rPr lang="en-US" sz="1600" dirty="0"/>
              <a:t>server</a:t>
            </a:r>
          </a:p>
        </p:txBody>
      </p:sp>
      <p:graphicFrame>
        <p:nvGraphicFramePr>
          <p:cNvPr id="63" name="Object 8"/>
          <p:cNvGraphicFramePr>
            <a:graphicFrameLocks noChangeAspect="1"/>
          </p:cNvGraphicFramePr>
          <p:nvPr>
            <p:custDataLst>
              <p:tags r:id="rId25"/>
            </p:custDataLst>
          </p:nvPr>
        </p:nvGraphicFramePr>
        <p:xfrm>
          <a:off x="3124200" y="5562600"/>
          <a:ext cx="455985" cy="381000"/>
        </p:xfrm>
        <a:graphic>
          <a:graphicData uri="http://schemas.openxmlformats.org/presentationml/2006/ole">
            <mc:AlternateContent xmlns:mc="http://schemas.openxmlformats.org/markup-compatibility/2006">
              <mc:Choice xmlns:v="urn:schemas-microsoft-com:vml" Requires="v">
                <p:oleObj spid="_x0000_s108759" name="Clip" r:id="rId60" imgW="1305000" imgH="1085760" progId="">
                  <p:embed/>
                </p:oleObj>
              </mc:Choice>
              <mc:Fallback>
                <p:oleObj name="Clip" r:id="rId60" imgW="1305000" imgH="1085760" progId="">
                  <p:embed/>
                  <p:pic>
                    <p:nvPicPr>
                      <p:cNvPr id="0" name=""/>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3124200" y="55626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 name="TextBox 63"/>
          <p:cNvSpPr txBox="1"/>
          <p:nvPr>
            <p:custDataLst>
              <p:tags r:id="rId26"/>
            </p:custDataLst>
          </p:nvPr>
        </p:nvSpPr>
        <p:spPr>
          <a:xfrm>
            <a:off x="3581400" y="5638800"/>
            <a:ext cx="707181" cy="584775"/>
          </a:xfrm>
          <a:prstGeom prst="rect">
            <a:avLst/>
          </a:prstGeom>
          <a:noFill/>
        </p:spPr>
        <p:txBody>
          <a:bodyPr wrap="none" rtlCol="0">
            <a:spAutoFit/>
          </a:bodyPr>
          <a:lstStyle/>
          <a:p>
            <a:pPr algn="ctr"/>
            <a:r>
              <a:rPr lang="en-US" sz="1600" dirty="0"/>
              <a:t>Email</a:t>
            </a:r>
          </a:p>
          <a:p>
            <a:pPr algn="ctr"/>
            <a:r>
              <a:rPr lang="en-US" sz="1600" dirty="0"/>
              <a:t>server</a:t>
            </a:r>
          </a:p>
        </p:txBody>
      </p:sp>
      <p:cxnSp>
        <p:nvCxnSpPr>
          <p:cNvPr id="71" name="Straight Connector 70"/>
          <p:cNvCxnSpPr>
            <a:endCxn id="9" idx="2"/>
          </p:cNvCxnSpPr>
          <p:nvPr>
            <p:custDataLst>
              <p:tags r:id="rId27"/>
            </p:custDataLst>
          </p:nvPr>
        </p:nvCxnSpPr>
        <p:spPr>
          <a:xfrm flipH="1" flipV="1">
            <a:off x="2727301" y="3984626"/>
            <a:ext cx="701699" cy="1730374"/>
          </a:xfrm>
          <a:prstGeom prst="line">
            <a:avLst/>
          </a:prstGeom>
        </p:spPr>
        <p:style>
          <a:lnRef idx="1">
            <a:schemeClr val="accent1"/>
          </a:lnRef>
          <a:fillRef idx="0">
            <a:schemeClr val="accent1"/>
          </a:fillRef>
          <a:effectRef idx="0">
            <a:schemeClr val="accent1"/>
          </a:effectRef>
          <a:fontRef idx="minor">
            <a:schemeClr val="tx1"/>
          </a:fontRef>
        </p:style>
      </p:cxnSp>
      <p:grpSp>
        <p:nvGrpSpPr>
          <p:cNvPr id="12" name="Group 13"/>
          <p:cNvGrpSpPr>
            <a:grpSpLocks/>
          </p:cNvGrpSpPr>
          <p:nvPr>
            <p:custDataLst>
              <p:tags r:id="rId28"/>
            </p:custDataLst>
          </p:nvPr>
        </p:nvGrpSpPr>
        <p:grpSpPr bwMode="auto">
          <a:xfrm>
            <a:off x="6324600" y="3657600"/>
            <a:ext cx="644525" cy="250825"/>
            <a:chOff x="3913" y="3140"/>
            <a:chExt cx="454" cy="176"/>
          </a:xfrm>
        </p:grpSpPr>
        <p:sp>
          <p:nvSpPr>
            <p:cNvPr id="74" name="Rectangle 14"/>
            <p:cNvSpPr>
              <a:spLocks noChangeArrowheads="1"/>
            </p:cNvSpPr>
            <p:nvPr/>
          </p:nvSpPr>
          <p:spPr bwMode="auto">
            <a:xfrm>
              <a:off x="3913" y="3228"/>
              <a:ext cx="407" cy="88"/>
            </a:xfrm>
            <a:prstGeom prst="rect">
              <a:avLst/>
            </a:prstGeom>
            <a:solidFill>
              <a:srgbClr val="CCCCFF"/>
            </a:solidFill>
            <a:ln w="9525">
              <a:miter lim="800000"/>
              <a:headEnd/>
              <a:tailEnd/>
            </a:ln>
            <a:scene3d>
              <a:camera prst="legacyObliqueTopRight"/>
              <a:lightRig rig="legacyFlat3" dir="l"/>
            </a:scene3d>
            <a:sp3d extrusionH="430200" prstMaterial="legacyMatte">
              <a:bevelT w="13500" h="13500" prst="angle"/>
              <a:bevelB w="13500" h="13500" prst="angle"/>
              <a:extrusionClr>
                <a:srgbClr val="CCCCFF"/>
              </a:extrusionClr>
            </a:sp3d>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 name="Freeform 15"/>
            <p:cNvSpPr>
              <a:spLocks/>
            </p:cNvSpPr>
            <p:nvPr/>
          </p:nvSpPr>
          <p:spPr bwMode="auto">
            <a:xfrm>
              <a:off x="3958" y="3145"/>
              <a:ext cx="409" cy="68"/>
            </a:xfrm>
            <a:custGeom>
              <a:avLst/>
              <a:gdLst>
                <a:gd name="T0" fmla="*/ 0 w 280"/>
                <a:gd name="T1" fmla="*/ 115 h 63"/>
                <a:gd name="T2" fmla="*/ 764 w 280"/>
                <a:gd name="T3" fmla="*/ 114 h 63"/>
                <a:gd name="T4" fmla="*/ 4534 w 280"/>
                <a:gd name="T5" fmla="*/ 0 h 63"/>
                <a:gd name="T6" fmla="*/ 5799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a:solidFill>
                <a:srgbClr val="000000"/>
              </a:solidFill>
              <a:round/>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 name="Freeform 16"/>
            <p:cNvSpPr>
              <a:spLocks/>
            </p:cNvSpPr>
            <p:nvPr/>
          </p:nvSpPr>
          <p:spPr bwMode="auto">
            <a:xfrm>
              <a:off x="4044" y="3140"/>
              <a:ext cx="251" cy="75"/>
            </a:xfrm>
            <a:custGeom>
              <a:avLst/>
              <a:gdLst>
                <a:gd name="T0" fmla="*/ 0 w 148"/>
                <a:gd name="T1" fmla="*/ 0 h 74"/>
                <a:gd name="T2" fmla="*/ 2736 w 148"/>
                <a:gd name="T3" fmla="*/ 0 h 74"/>
                <a:gd name="T4" fmla="*/ 6975 w 148"/>
                <a:gd name="T5" fmla="*/ 82 h 74"/>
                <a:gd name="T6" fmla="*/ 10126 w 148"/>
                <a:gd name="T7" fmla="*/ 82 h 74"/>
                <a:gd name="T8" fmla="*/ 0 60000 65536"/>
                <a:gd name="T9" fmla="*/ 0 60000 65536"/>
                <a:gd name="T10" fmla="*/ 0 60000 65536"/>
                <a:gd name="T11" fmla="*/ 0 60000 65536"/>
                <a:gd name="T12" fmla="*/ 0 w 148"/>
                <a:gd name="T13" fmla="*/ 0 h 74"/>
                <a:gd name="T14" fmla="*/ 148 w 148"/>
                <a:gd name="T15" fmla="*/ 74 h 74"/>
              </a:gdLst>
              <a:ahLst/>
              <a:cxnLst>
                <a:cxn ang="T8">
                  <a:pos x="T0" y="T1"/>
                </a:cxn>
                <a:cxn ang="T9">
                  <a:pos x="T2" y="T3"/>
                </a:cxn>
                <a:cxn ang="T10">
                  <a:pos x="T4" y="T5"/>
                </a:cxn>
                <a:cxn ang="T11">
                  <a:pos x="T6" y="T7"/>
                </a:cxn>
              </a:cxnLst>
              <a:rect l="T12" t="T13" r="T14" b="T15"/>
              <a:pathLst>
                <a:path w="148" h="74">
                  <a:moveTo>
                    <a:pt x="0" y="0"/>
                  </a:moveTo>
                  <a:lnTo>
                    <a:pt x="40" y="0"/>
                  </a:lnTo>
                  <a:lnTo>
                    <a:pt x="102" y="74"/>
                  </a:lnTo>
                  <a:lnTo>
                    <a:pt x="148" y="74"/>
                  </a:lnTo>
                </a:path>
              </a:pathLst>
            </a:custGeom>
            <a:noFill/>
            <a:ln w="19050">
              <a:solidFill>
                <a:srgbClr val="000000"/>
              </a:solidFill>
              <a:round/>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3" name="Group 45"/>
          <p:cNvGrpSpPr>
            <a:grpSpLocks/>
          </p:cNvGrpSpPr>
          <p:nvPr>
            <p:custDataLst>
              <p:tags r:id="rId29"/>
            </p:custDataLst>
          </p:nvPr>
        </p:nvGrpSpPr>
        <p:grpSpPr bwMode="auto">
          <a:xfrm>
            <a:off x="6400800" y="3048000"/>
            <a:ext cx="481012" cy="212725"/>
            <a:chOff x="533" y="321"/>
            <a:chExt cx="359" cy="180"/>
          </a:xfrm>
        </p:grpSpPr>
        <p:grpSp>
          <p:nvGrpSpPr>
            <p:cNvPr id="20" name="Group 46"/>
            <p:cNvGrpSpPr>
              <a:grpSpLocks/>
            </p:cNvGrpSpPr>
            <p:nvPr/>
          </p:nvGrpSpPr>
          <p:grpSpPr bwMode="auto">
            <a:xfrm>
              <a:off x="533" y="321"/>
              <a:ext cx="359" cy="180"/>
              <a:chOff x="1009" y="655"/>
              <a:chExt cx="359" cy="180"/>
            </a:xfrm>
          </p:grpSpPr>
          <p:sp>
            <p:nvSpPr>
              <p:cNvPr id="80" name="Oval 47"/>
              <p:cNvSpPr>
                <a:spLocks noChangeArrowheads="1"/>
              </p:cNvSpPr>
              <p:nvPr/>
            </p:nvSpPr>
            <p:spPr bwMode="auto">
              <a:xfrm>
                <a:off x="1012" y="735"/>
                <a:ext cx="356" cy="100"/>
              </a:xfrm>
              <a:prstGeom prst="ellipse">
                <a:avLst/>
              </a:prstGeom>
              <a:solidFill>
                <a:srgbClr val="CCCCFF"/>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1" name="Line 48"/>
              <p:cNvSpPr>
                <a:spLocks noChangeShapeType="1"/>
              </p:cNvSpPr>
              <p:nvPr/>
            </p:nvSpPr>
            <p:spPr bwMode="auto">
              <a:xfrm>
                <a:off x="1012" y="727"/>
                <a:ext cx="0" cy="62"/>
              </a:xfrm>
              <a:prstGeom prst="line">
                <a:avLst/>
              </a:prstGeom>
              <a:no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2" name="Line 49"/>
              <p:cNvSpPr>
                <a:spLocks noChangeShapeType="1"/>
              </p:cNvSpPr>
              <p:nvPr/>
            </p:nvSpPr>
            <p:spPr bwMode="auto">
              <a:xfrm>
                <a:off x="1368" y="727"/>
                <a:ext cx="0" cy="62"/>
              </a:xfrm>
              <a:prstGeom prst="line">
                <a:avLst/>
              </a:prstGeom>
              <a:no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3" name="Rectangle 50"/>
              <p:cNvSpPr>
                <a:spLocks noChangeArrowheads="1"/>
              </p:cNvSpPr>
              <p:nvPr/>
            </p:nvSpPr>
            <p:spPr bwMode="auto">
              <a:xfrm>
                <a:off x="1012" y="727"/>
                <a:ext cx="353" cy="61"/>
              </a:xfrm>
              <a:prstGeom prst="rect">
                <a:avLst/>
              </a:prstGeom>
              <a:solidFill>
                <a:srgbClr val="CCCCFF"/>
              </a:solidFill>
              <a:ln w="12700">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Times New Roman" pitchFamily="18" charset="0"/>
                </a:endParaRPr>
              </a:p>
            </p:txBody>
          </p:sp>
          <p:sp>
            <p:nvSpPr>
              <p:cNvPr id="84" name="Oval 51"/>
              <p:cNvSpPr>
                <a:spLocks noChangeArrowheads="1"/>
              </p:cNvSpPr>
              <p:nvPr/>
            </p:nvSpPr>
            <p:spPr bwMode="auto">
              <a:xfrm>
                <a:off x="1009" y="655"/>
                <a:ext cx="356" cy="116"/>
              </a:xfrm>
              <a:prstGeom prst="ellipse">
                <a:avLst/>
              </a:prstGeom>
              <a:solidFill>
                <a:srgbClr val="CCCCFF"/>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21" name="Group 52"/>
              <p:cNvGrpSpPr>
                <a:grpSpLocks/>
              </p:cNvGrpSpPr>
              <p:nvPr/>
            </p:nvGrpSpPr>
            <p:grpSpPr bwMode="auto">
              <a:xfrm>
                <a:off x="1095" y="681"/>
                <a:ext cx="176" cy="68"/>
                <a:chOff x="2848" y="848"/>
                <a:chExt cx="140" cy="98"/>
              </a:xfrm>
            </p:grpSpPr>
            <p:sp>
              <p:nvSpPr>
                <p:cNvPr id="90" name="Line 53"/>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1" name="Line 54"/>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2" name="Line 55"/>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34" name="Group 56"/>
              <p:cNvGrpSpPr>
                <a:grpSpLocks/>
              </p:cNvGrpSpPr>
              <p:nvPr/>
            </p:nvGrpSpPr>
            <p:grpSpPr bwMode="auto">
              <a:xfrm flipV="1">
                <a:off x="1095" y="680"/>
                <a:ext cx="176" cy="68"/>
                <a:chOff x="2848" y="848"/>
                <a:chExt cx="140" cy="98"/>
              </a:xfrm>
            </p:grpSpPr>
            <p:sp>
              <p:nvSpPr>
                <p:cNvPr id="87" name="Line 57"/>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8" name="Line 58"/>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9" name="Line 59"/>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
          <p:nvSpPr>
            <p:cNvPr id="79" name="Line 60"/>
            <p:cNvSpPr>
              <a:spLocks noChangeShapeType="1"/>
            </p:cNvSpPr>
            <p:nvPr/>
          </p:nvSpPr>
          <p:spPr bwMode="auto">
            <a:xfrm>
              <a:off x="535" y="368"/>
              <a:ext cx="0" cy="62"/>
            </a:xfrm>
            <a:prstGeom prst="line">
              <a:avLst/>
            </a:prstGeom>
            <a:no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pic>
        <p:nvPicPr>
          <p:cNvPr id="94" name="Picture 2" descr="https://encrypted-tbn2.gstatic.com/images?q=tbn:ANd9GcQA9i7Gn6_fTlfUGSBIDNrAx4meNHpnu7vXv6ys8Lc8CZXbMGc5"/>
          <p:cNvPicPr>
            <a:picLocks noChangeAspect="1" noChangeArrowheads="1"/>
          </p:cNvPicPr>
          <p:nvPr>
            <p:custDataLst>
              <p:tags r:id="rId30"/>
            </p:custDataLst>
          </p:nvPr>
        </p:nvPicPr>
        <p:blipFill>
          <a:blip r:embed="rId53" cstate="print"/>
          <a:srcRect/>
          <a:stretch>
            <a:fillRect/>
          </a:stretch>
        </p:blipFill>
        <p:spPr bwMode="auto">
          <a:xfrm>
            <a:off x="7315200" y="3200400"/>
            <a:ext cx="1571625" cy="877186"/>
          </a:xfrm>
          <a:prstGeom prst="rect">
            <a:avLst/>
          </a:prstGeom>
          <a:noFill/>
        </p:spPr>
      </p:pic>
      <p:cxnSp>
        <p:nvCxnSpPr>
          <p:cNvPr id="96" name="Straight Connector 95"/>
          <p:cNvCxnSpPr>
            <a:stCxn id="84" idx="0"/>
            <a:endCxn id="29" idx="2"/>
          </p:cNvCxnSpPr>
          <p:nvPr>
            <p:custDataLst>
              <p:tags r:id="rId31"/>
            </p:custDataLst>
          </p:nvPr>
        </p:nvCxnSpPr>
        <p:spPr>
          <a:xfrm flipH="1" flipV="1">
            <a:off x="6500813" y="2858386"/>
            <a:ext cx="138483" cy="189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80" idx="4"/>
          </p:cNvCxnSpPr>
          <p:nvPr>
            <p:custDataLst>
              <p:tags r:id="rId32"/>
            </p:custDataLst>
          </p:nvPr>
        </p:nvCxnSpPr>
        <p:spPr>
          <a:xfrm>
            <a:off x="6643316" y="3260725"/>
            <a:ext cx="62284" cy="396875"/>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13"/>
          <p:cNvGrpSpPr>
            <a:grpSpLocks/>
          </p:cNvGrpSpPr>
          <p:nvPr>
            <p:custDataLst>
              <p:tags r:id="rId33"/>
            </p:custDataLst>
          </p:nvPr>
        </p:nvGrpSpPr>
        <p:grpSpPr bwMode="auto">
          <a:xfrm>
            <a:off x="7543800" y="4343400"/>
            <a:ext cx="644525" cy="250825"/>
            <a:chOff x="3913" y="3140"/>
            <a:chExt cx="454" cy="176"/>
          </a:xfrm>
        </p:grpSpPr>
        <p:sp>
          <p:nvSpPr>
            <p:cNvPr id="100" name="Rectangle 14"/>
            <p:cNvSpPr>
              <a:spLocks noChangeArrowheads="1"/>
            </p:cNvSpPr>
            <p:nvPr/>
          </p:nvSpPr>
          <p:spPr bwMode="auto">
            <a:xfrm>
              <a:off x="3913" y="3228"/>
              <a:ext cx="407" cy="88"/>
            </a:xfrm>
            <a:prstGeom prst="rect">
              <a:avLst/>
            </a:prstGeom>
            <a:solidFill>
              <a:srgbClr val="CCCCFF"/>
            </a:solidFill>
            <a:ln w="9525">
              <a:miter lim="800000"/>
              <a:headEnd/>
              <a:tailEnd/>
            </a:ln>
            <a:scene3d>
              <a:camera prst="legacyObliqueTopRight"/>
              <a:lightRig rig="legacyFlat3" dir="l"/>
            </a:scene3d>
            <a:sp3d extrusionH="430200" prstMaterial="legacyMatte">
              <a:bevelT w="13500" h="13500" prst="angle"/>
              <a:bevelB w="13500" h="13500" prst="angle"/>
              <a:extrusionClr>
                <a:srgbClr val="CCCCFF"/>
              </a:extrusionClr>
            </a:sp3d>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1" name="Freeform 15"/>
            <p:cNvSpPr>
              <a:spLocks/>
            </p:cNvSpPr>
            <p:nvPr/>
          </p:nvSpPr>
          <p:spPr bwMode="auto">
            <a:xfrm>
              <a:off x="3958" y="3145"/>
              <a:ext cx="409" cy="68"/>
            </a:xfrm>
            <a:custGeom>
              <a:avLst/>
              <a:gdLst>
                <a:gd name="T0" fmla="*/ 0 w 280"/>
                <a:gd name="T1" fmla="*/ 115 h 63"/>
                <a:gd name="T2" fmla="*/ 764 w 280"/>
                <a:gd name="T3" fmla="*/ 114 h 63"/>
                <a:gd name="T4" fmla="*/ 4534 w 280"/>
                <a:gd name="T5" fmla="*/ 0 h 63"/>
                <a:gd name="T6" fmla="*/ 5799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a:solidFill>
                <a:srgbClr val="000000"/>
              </a:solidFill>
              <a:round/>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2" name="Freeform 16"/>
            <p:cNvSpPr>
              <a:spLocks/>
            </p:cNvSpPr>
            <p:nvPr/>
          </p:nvSpPr>
          <p:spPr bwMode="auto">
            <a:xfrm>
              <a:off x="4044" y="3140"/>
              <a:ext cx="251" cy="75"/>
            </a:xfrm>
            <a:custGeom>
              <a:avLst/>
              <a:gdLst>
                <a:gd name="T0" fmla="*/ 0 w 148"/>
                <a:gd name="T1" fmla="*/ 0 h 74"/>
                <a:gd name="T2" fmla="*/ 2736 w 148"/>
                <a:gd name="T3" fmla="*/ 0 h 74"/>
                <a:gd name="T4" fmla="*/ 6975 w 148"/>
                <a:gd name="T5" fmla="*/ 82 h 74"/>
                <a:gd name="T6" fmla="*/ 10126 w 148"/>
                <a:gd name="T7" fmla="*/ 82 h 74"/>
                <a:gd name="T8" fmla="*/ 0 60000 65536"/>
                <a:gd name="T9" fmla="*/ 0 60000 65536"/>
                <a:gd name="T10" fmla="*/ 0 60000 65536"/>
                <a:gd name="T11" fmla="*/ 0 60000 65536"/>
                <a:gd name="T12" fmla="*/ 0 w 148"/>
                <a:gd name="T13" fmla="*/ 0 h 74"/>
                <a:gd name="T14" fmla="*/ 148 w 148"/>
                <a:gd name="T15" fmla="*/ 74 h 74"/>
              </a:gdLst>
              <a:ahLst/>
              <a:cxnLst>
                <a:cxn ang="T8">
                  <a:pos x="T0" y="T1"/>
                </a:cxn>
                <a:cxn ang="T9">
                  <a:pos x="T2" y="T3"/>
                </a:cxn>
                <a:cxn ang="T10">
                  <a:pos x="T4" y="T5"/>
                </a:cxn>
                <a:cxn ang="T11">
                  <a:pos x="T6" y="T7"/>
                </a:cxn>
              </a:cxnLst>
              <a:rect l="T12" t="T13" r="T14" b="T15"/>
              <a:pathLst>
                <a:path w="148" h="74">
                  <a:moveTo>
                    <a:pt x="0" y="0"/>
                  </a:moveTo>
                  <a:lnTo>
                    <a:pt x="40" y="0"/>
                  </a:lnTo>
                  <a:lnTo>
                    <a:pt x="102" y="74"/>
                  </a:lnTo>
                  <a:lnTo>
                    <a:pt x="148" y="74"/>
                  </a:lnTo>
                </a:path>
              </a:pathLst>
            </a:custGeom>
            <a:noFill/>
            <a:ln w="19050">
              <a:solidFill>
                <a:srgbClr val="000000"/>
              </a:solidFill>
              <a:round/>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cxnSp>
        <p:nvCxnSpPr>
          <p:cNvPr id="104" name="Straight Connector 103"/>
          <p:cNvCxnSpPr>
            <a:stCxn id="100" idx="0"/>
            <a:endCxn id="94" idx="2"/>
          </p:cNvCxnSpPr>
          <p:nvPr>
            <p:custDataLst>
              <p:tags r:id="rId34"/>
            </p:custDataLst>
          </p:nvPr>
        </p:nvCxnSpPr>
        <p:spPr>
          <a:xfrm flipV="1">
            <a:off x="7832701" y="4077586"/>
            <a:ext cx="268312" cy="391227"/>
          </a:xfrm>
          <a:prstGeom prst="line">
            <a:avLst/>
          </a:prstGeom>
        </p:spPr>
        <p:style>
          <a:lnRef idx="1">
            <a:schemeClr val="accent1"/>
          </a:lnRef>
          <a:fillRef idx="0">
            <a:schemeClr val="accent1"/>
          </a:fillRef>
          <a:effectRef idx="0">
            <a:schemeClr val="accent1"/>
          </a:effectRef>
          <a:fontRef idx="minor">
            <a:schemeClr val="tx1"/>
          </a:fontRef>
        </p:style>
      </p:cxnSp>
      <p:sp>
        <p:nvSpPr>
          <p:cNvPr id="93" name="Cloud 92"/>
          <p:cNvSpPr/>
          <p:nvPr>
            <p:custDataLst>
              <p:tags r:id="rId35"/>
            </p:custDataLst>
          </p:nvPr>
        </p:nvSpPr>
        <p:spPr>
          <a:xfrm>
            <a:off x="1371600" y="762000"/>
            <a:ext cx="1600200" cy="685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cxnSp>
        <p:nvCxnSpPr>
          <p:cNvPr id="97" name="Straight Connector 96"/>
          <p:cNvCxnSpPr>
            <a:stCxn id="1026" idx="0"/>
          </p:cNvCxnSpPr>
          <p:nvPr>
            <p:custDataLst>
              <p:tags r:id="rId36"/>
            </p:custDataLst>
          </p:nvPr>
        </p:nvCxnSpPr>
        <p:spPr>
          <a:xfrm flipH="1" flipV="1">
            <a:off x="2286000" y="1447800"/>
            <a:ext cx="252413"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Flowchart: Magnetic Disk 102"/>
          <p:cNvSpPr/>
          <p:nvPr>
            <p:custDataLst>
              <p:tags r:id="rId37"/>
            </p:custDataLst>
          </p:nvPr>
        </p:nvSpPr>
        <p:spPr>
          <a:xfrm>
            <a:off x="8458200" y="4800600"/>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a:stCxn id="32" idx="4"/>
          </p:cNvCxnSpPr>
          <p:nvPr>
            <p:custDataLst>
              <p:tags r:id="rId38"/>
            </p:custDataLst>
          </p:nvPr>
        </p:nvCxnSpPr>
        <p:spPr>
          <a:xfrm>
            <a:off x="5791200" y="3390900"/>
            <a:ext cx="68580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endCxn id="74" idx="1"/>
          </p:cNvCxnSpPr>
          <p:nvPr>
            <p:custDataLst>
              <p:tags r:id="rId39"/>
            </p:custDataLst>
          </p:nvPr>
        </p:nvCxnSpPr>
        <p:spPr>
          <a:xfrm flipV="1">
            <a:off x="5943600" y="3845720"/>
            <a:ext cx="381000" cy="11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94" idx="0"/>
            <a:endCxn id="84" idx="6"/>
          </p:cNvCxnSpPr>
          <p:nvPr>
            <p:custDataLst>
              <p:tags r:id="rId40"/>
            </p:custDataLst>
          </p:nvPr>
        </p:nvCxnSpPr>
        <p:spPr>
          <a:xfrm flipH="1" flipV="1">
            <a:off x="6877792" y="3116545"/>
            <a:ext cx="1223221" cy="83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03" idx="1"/>
            <a:endCxn id="100" idx="3"/>
          </p:cNvCxnSpPr>
          <p:nvPr>
            <p:custDataLst>
              <p:tags r:id="rId41"/>
            </p:custDataLst>
          </p:nvPr>
        </p:nvCxnSpPr>
        <p:spPr>
          <a:xfrm flipH="1" flipV="1">
            <a:off x="8121601" y="4531520"/>
            <a:ext cx="488999" cy="269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a:endCxn id="100" idx="2"/>
          </p:cNvCxnSpPr>
          <p:nvPr>
            <p:custDataLst>
              <p:tags r:id="rId42"/>
            </p:custDataLst>
          </p:nvPr>
        </p:nvCxnSpPr>
        <p:spPr>
          <a:xfrm flipH="1" flipV="1">
            <a:off x="7832701" y="4594226"/>
            <a:ext cx="244499" cy="282574"/>
          </a:xfrm>
          <a:prstGeom prst="line">
            <a:avLst/>
          </a:prstGeom>
        </p:spPr>
        <p:style>
          <a:lnRef idx="1">
            <a:schemeClr val="accent1"/>
          </a:lnRef>
          <a:fillRef idx="0">
            <a:schemeClr val="accent1"/>
          </a:fillRef>
          <a:effectRef idx="0">
            <a:schemeClr val="accent1"/>
          </a:effectRef>
          <a:fontRef idx="minor">
            <a:schemeClr val="tx1"/>
          </a:fontRef>
        </p:style>
      </p:cxnSp>
      <p:sp>
        <p:nvSpPr>
          <p:cNvPr id="117" name="Rounded Rectangle 116"/>
          <p:cNvSpPr/>
          <p:nvPr>
            <p:custDataLst>
              <p:tags r:id="rId43"/>
            </p:custDataLst>
          </p:nvPr>
        </p:nvSpPr>
        <p:spPr>
          <a:xfrm>
            <a:off x="0" y="3352800"/>
            <a:ext cx="5410200" cy="2971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custDataLst>
              <p:tags r:id="rId44"/>
            </p:custDataLst>
          </p:nvPr>
        </p:nvSpPr>
        <p:spPr>
          <a:xfrm>
            <a:off x="609600" y="3352800"/>
            <a:ext cx="631904" cy="369332"/>
          </a:xfrm>
          <a:prstGeom prst="rect">
            <a:avLst/>
          </a:prstGeom>
          <a:noFill/>
        </p:spPr>
        <p:txBody>
          <a:bodyPr wrap="none" rtlCol="0">
            <a:spAutoFit/>
          </a:bodyPr>
          <a:lstStyle/>
          <a:p>
            <a:r>
              <a:rPr lang="en-US"/>
              <a:t>DMZ</a:t>
            </a:r>
          </a:p>
        </p:txBody>
      </p:sp>
      <p:graphicFrame>
        <p:nvGraphicFramePr>
          <p:cNvPr id="122" name="Object 8"/>
          <p:cNvGraphicFramePr>
            <a:graphicFrameLocks noChangeAspect="1"/>
          </p:cNvGraphicFramePr>
          <p:nvPr>
            <p:custDataLst>
              <p:tags r:id="rId45"/>
            </p:custDataLst>
          </p:nvPr>
        </p:nvGraphicFramePr>
        <p:xfrm>
          <a:off x="3810000" y="3886200"/>
          <a:ext cx="455985" cy="381000"/>
        </p:xfrm>
        <a:graphic>
          <a:graphicData uri="http://schemas.openxmlformats.org/presentationml/2006/ole">
            <mc:AlternateContent xmlns:mc="http://schemas.openxmlformats.org/markup-compatibility/2006">
              <mc:Choice xmlns:v="urn:schemas-microsoft-com:vml" Requires="v">
                <p:oleObj spid="_x0000_s108760" name="Clip" r:id="rId61" imgW="1305000" imgH="1085760" progId="">
                  <p:embed/>
                </p:oleObj>
              </mc:Choice>
              <mc:Fallback>
                <p:oleObj name="Clip" r:id="rId61" imgW="1305000" imgH="1085760" progId="">
                  <p:embed/>
                  <p:pic>
                    <p:nvPicPr>
                      <p:cNvPr id="0" name=""/>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3810000" y="38862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 name="Object 8"/>
          <p:cNvGraphicFramePr>
            <a:graphicFrameLocks noChangeAspect="1"/>
          </p:cNvGraphicFramePr>
          <p:nvPr>
            <p:custDataLst>
              <p:tags r:id="rId46"/>
            </p:custDataLst>
          </p:nvPr>
        </p:nvGraphicFramePr>
        <p:xfrm>
          <a:off x="3810000" y="4343400"/>
          <a:ext cx="455985" cy="381000"/>
        </p:xfrm>
        <a:graphic>
          <a:graphicData uri="http://schemas.openxmlformats.org/presentationml/2006/ole">
            <mc:AlternateContent xmlns:mc="http://schemas.openxmlformats.org/markup-compatibility/2006">
              <mc:Choice xmlns:v="urn:schemas-microsoft-com:vml" Requires="v">
                <p:oleObj spid="_x0000_s108761" name="Clip" r:id="rId62" imgW="1305000" imgH="1085760" progId="">
                  <p:embed/>
                </p:oleObj>
              </mc:Choice>
              <mc:Fallback>
                <p:oleObj name="Clip" r:id="rId62" imgW="1305000" imgH="1085760" progId="">
                  <p:embed/>
                  <p:pic>
                    <p:nvPicPr>
                      <p:cNvPr id="0" name=""/>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3810000" y="43434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 name="TextBox 123"/>
          <p:cNvSpPr txBox="1"/>
          <p:nvPr>
            <p:custDataLst>
              <p:tags r:id="rId47"/>
            </p:custDataLst>
          </p:nvPr>
        </p:nvSpPr>
        <p:spPr>
          <a:xfrm>
            <a:off x="4259500" y="3697069"/>
            <a:ext cx="1094210" cy="584775"/>
          </a:xfrm>
          <a:prstGeom prst="rect">
            <a:avLst/>
          </a:prstGeom>
          <a:noFill/>
        </p:spPr>
        <p:txBody>
          <a:bodyPr wrap="none" rtlCol="0">
            <a:spAutoFit/>
          </a:bodyPr>
          <a:lstStyle/>
          <a:p>
            <a:pPr algn="ctr"/>
            <a:r>
              <a:rPr lang="en-US" sz="1600" dirty="0"/>
              <a:t>DNS proxy </a:t>
            </a:r>
          </a:p>
          <a:p>
            <a:pPr algn="ctr"/>
            <a:r>
              <a:rPr lang="en-US" sz="1600" dirty="0"/>
              <a:t>server</a:t>
            </a:r>
          </a:p>
        </p:txBody>
      </p:sp>
      <p:sp>
        <p:nvSpPr>
          <p:cNvPr id="125" name="TextBox 124"/>
          <p:cNvSpPr txBox="1"/>
          <p:nvPr>
            <p:custDataLst>
              <p:tags r:id="rId48"/>
            </p:custDataLst>
          </p:nvPr>
        </p:nvSpPr>
        <p:spPr>
          <a:xfrm>
            <a:off x="4191000" y="4267200"/>
            <a:ext cx="707181" cy="584775"/>
          </a:xfrm>
          <a:prstGeom prst="rect">
            <a:avLst/>
          </a:prstGeom>
          <a:noFill/>
        </p:spPr>
        <p:txBody>
          <a:bodyPr wrap="none" rtlCol="0">
            <a:spAutoFit/>
          </a:bodyPr>
          <a:lstStyle/>
          <a:p>
            <a:pPr algn="ctr"/>
            <a:r>
              <a:rPr lang="en-US" sz="1600" dirty="0"/>
              <a:t>DNS</a:t>
            </a:r>
          </a:p>
          <a:p>
            <a:pPr algn="ctr"/>
            <a:r>
              <a:rPr lang="en-US" sz="1600" dirty="0"/>
              <a:t>server</a:t>
            </a:r>
          </a:p>
        </p:txBody>
      </p:sp>
      <p:cxnSp>
        <p:nvCxnSpPr>
          <p:cNvPr id="127" name="Straight Connector 126"/>
          <p:cNvCxnSpPr/>
          <p:nvPr>
            <p:custDataLst>
              <p:tags r:id="rId49"/>
            </p:custDataLst>
          </p:nvPr>
        </p:nvCxnSpPr>
        <p:spPr>
          <a:xfrm>
            <a:off x="2743200" y="3962400"/>
            <a:ext cx="1143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custDataLst>
              <p:tags r:id="rId50"/>
            </p:custDataLst>
          </p:nvPr>
        </p:nvCxnSpPr>
        <p:spPr>
          <a:xfrm>
            <a:off x="2743200" y="3962400"/>
            <a:ext cx="114300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99" name="Freeform 98"/>
          <p:cNvSpPr/>
          <p:nvPr/>
        </p:nvSpPr>
        <p:spPr>
          <a:xfrm>
            <a:off x="0" y="3820160"/>
            <a:ext cx="2809122" cy="2306320"/>
          </a:xfrm>
          <a:custGeom>
            <a:avLst/>
            <a:gdLst>
              <a:gd name="connsiteX0" fmla="*/ 640080 w 2809122"/>
              <a:gd name="connsiteY0" fmla="*/ 142240 h 2306320"/>
              <a:gd name="connsiteX1" fmla="*/ 640080 w 2809122"/>
              <a:gd name="connsiteY1" fmla="*/ 142240 h 2306320"/>
              <a:gd name="connsiteX2" fmla="*/ 548640 w 2809122"/>
              <a:gd name="connsiteY2" fmla="*/ 152400 h 2306320"/>
              <a:gd name="connsiteX3" fmla="*/ 518160 w 2809122"/>
              <a:gd name="connsiteY3" fmla="*/ 172720 h 2306320"/>
              <a:gd name="connsiteX4" fmla="*/ 426720 w 2809122"/>
              <a:gd name="connsiteY4" fmla="*/ 254000 h 2306320"/>
              <a:gd name="connsiteX5" fmla="*/ 375920 w 2809122"/>
              <a:gd name="connsiteY5" fmla="*/ 314960 h 2306320"/>
              <a:gd name="connsiteX6" fmla="*/ 345440 w 2809122"/>
              <a:gd name="connsiteY6" fmla="*/ 335280 h 2306320"/>
              <a:gd name="connsiteX7" fmla="*/ 284480 w 2809122"/>
              <a:gd name="connsiteY7" fmla="*/ 396240 h 2306320"/>
              <a:gd name="connsiteX8" fmla="*/ 274320 w 2809122"/>
              <a:gd name="connsiteY8" fmla="*/ 426720 h 2306320"/>
              <a:gd name="connsiteX9" fmla="*/ 193040 w 2809122"/>
              <a:gd name="connsiteY9" fmla="*/ 487680 h 2306320"/>
              <a:gd name="connsiteX10" fmla="*/ 172720 w 2809122"/>
              <a:gd name="connsiteY10" fmla="*/ 548640 h 2306320"/>
              <a:gd name="connsiteX11" fmla="*/ 162560 w 2809122"/>
              <a:gd name="connsiteY11" fmla="*/ 579120 h 2306320"/>
              <a:gd name="connsiteX12" fmla="*/ 152400 w 2809122"/>
              <a:gd name="connsiteY12" fmla="*/ 629920 h 2306320"/>
              <a:gd name="connsiteX13" fmla="*/ 132080 w 2809122"/>
              <a:gd name="connsiteY13" fmla="*/ 690880 h 2306320"/>
              <a:gd name="connsiteX14" fmla="*/ 101600 w 2809122"/>
              <a:gd name="connsiteY14" fmla="*/ 731520 h 2306320"/>
              <a:gd name="connsiteX15" fmla="*/ 91440 w 2809122"/>
              <a:gd name="connsiteY15" fmla="*/ 762000 h 2306320"/>
              <a:gd name="connsiteX16" fmla="*/ 81280 w 2809122"/>
              <a:gd name="connsiteY16" fmla="*/ 812800 h 2306320"/>
              <a:gd name="connsiteX17" fmla="*/ 60960 w 2809122"/>
              <a:gd name="connsiteY17" fmla="*/ 843280 h 2306320"/>
              <a:gd name="connsiteX18" fmla="*/ 40640 w 2809122"/>
              <a:gd name="connsiteY18" fmla="*/ 904240 h 2306320"/>
              <a:gd name="connsiteX19" fmla="*/ 30480 w 2809122"/>
              <a:gd name="connsiteY19" fmla="*/ 934720 h 2306320"/>
              <a:gd name="connsiteX20" fmla="*/ 20320 w 2809122"/>
              <a:gd name="connsiteY20" fmla="*/ 965200 h 2306320"/>
              <a:gd name="connsiteX21" fmla="*/ 0 w 2809122"/>
              <a:gd name="connsiteY21" fmla="*/ 1107440 h 2306320"/>
              <a:gd name="connsiteX22" fmla="*/ 10160 w 2809122"/>
              <a:gd name="connsiteY22" fmla="*/ 1706880 h 2306320"/>
              <a:gd name="connsiteX23" fmla="*/ 40640 w 2809122"/>
              <a:gd name="connsiteY23" fmla="*/ 1767840 h 2306320"/>
              <a:gd name="connsiteX24" fmla="*/ 81280 w 2809122"/>
              <a:gd name="connsiteY24" fmla="*/ 1778000 h 2306320"/>
              <a:gd name="connsiteX25" fmla="*/ 121920 w 2809122"/>
              <a:gd name="connsiteY25" fmla="*/ 1808480 h 2306320"/>
              <a:gd name="connsiteX26" fmla="*/ 152400 w 2809122"/>
              <a:gd name="connsiteY26" fmla="*/ 1818640 h 2306320"/>
              <a:gd name="connsiteX27" fmla="*/ 203200 w 2809122"/>
              <a:gd name="connsiteY27" fmla="*/ 1849120 h 2306320"/>
              <a:gd name="connsiteX28" fmla="*/ 243840 w 2809122"/>
              <a:gd name="connsiteY28" fmla="*/ 1869440 h 2306320"/>
              <a:gd name="connsiteX29" fmla="*/ 335280 w 2809122"/>
              <a:gd name="connsiteY29" fmla="*/ 1920240 h 2306320"/>
              <a:gd name="connsiteX30" fmla="*/ 406400 w 2809122"/>
              <a:gd name="connsiteY30" fmla="*/ 1981200 h 2306320"/>
              <a:gd name="connsiteX31" fmla="*/ 487680 w 2809122"/>
              <a:gd name="connsiteY31" fmla="*/ 2001520 h 2306320"/>
              <a:gd name="connsiteX32" fmla="*/ 548640 w 2809122"/>
              <a:gd name="connsiteY32" fmla="*/ 2021840 h 2306320"/>
              <a:gd name="connsiteX33" fmla="*/ 589280 w 2809122"/>
              <a:gd name="connsiteY33" fmla="*/ 2032000 h 2306320"/>
              <a:gd name="connsiteX34" fmla="*/ 680720 w 2809122"/>
              <a:gd name="connsiteY34" fmla="*/ 2062480 h 2306320"/>
              <a:gd name="connsiteX35" fmla="*/ 711200 w 2809122"/>
              <a:gd name="connsiteY35" fmla="*/ 2082800 h 2306320"/>
              <a:gd name="connsiteX36" fmla="*/ 782320 w 2809122"/>
              <a:gd name="connsiteY36" fmla="*/ 2103120 h 2306320"/>
              <a:gd name="connsiteX37" fmla="*/ 843280 w 2809122"/>
              <a:gd name="connsiteY37" fmla="*/ 2123440 h 2306320"/>
              <a:gd name="connsiteX38" fmla="*/ 883920 w 2809122"/>
              <a:gd name="connsiteY38" fmla="*/ 2133600 h 2306320"/>
              <a:gd name="connsiteX39" fmla="*/ 914400 w 2809122"/>
              <a:gd name="connsiteY39" fmla="*/ 2143760 h 2306320"/>
              <a:gd name="connsiteX40" fmla="*/ 1005840 w 2809122"/>
              <a:gd name="connsiteY40" fmla="*/ 2164080 h 2306320"/>
              <a:gd name="connsiteX41" fmla="*/ 1158240 w 2809122"/>
              <a:gd name="connsiteY41" fmla="*/ 2174240 h 2306320"/>
              <a:gd name="connsiteX42" fmla="*/ 1229360 w 2809122"/>
              <a:gd name="connsiteY42" fmla="*/ 2225040 h 2306320"/>
              <a:gd name="connsiteX43" fmla="*/ 1259840 w 2809122"/>
              <a:gd name="connsiteY43" fmla="*/ 2235200 h 2306320"/>
              <a:gd name="connsiteX44" fmla="*/ 1300480 w 2809122"/>
              <a:gd name="connsiteY44" fmla="*/ 2265680 h 2306320"/>
              <a:gd name="connsiteX45" fmla="*/ 1361440 w 2809122"/>
              <a:gd name="connsiteY45" fmla="*/ 2286000 h 2306320"/>
              <a:gd name="connsiteX46" fmla="*/ 1452880 w 2809122"/>
              <a:gd name="connsiteY46" fmla="*/ 2306320 h 2306320"/>
              <a:gd name="connsiteX47" fmla="*/ 1920240 w 2809122"/>
              <a:gd name="connsiteY47" fmla="*/ 2296160 h 2306320"/>
              <a:gd name="connsiteX48" fmla="*/ 1981200 w 2809122"/>
              <a:gd name="connsiteY48" fmla="*/ 2275840 h 2306320"/>
              <a:gd name="connsiteX49" fmla="*/ 2062480 w 2809122"/>
              <a:gd name="connsiteY49" fmla="*/ 2255520 h 2306320"/>
              <a:gd name="connsiteX50" fmla="*/ 2123440 w 2809122"/>
              <a:gd name="connsiteY50" fmla="*/ 2235200 h 2306320"/>
              <a:gd name="connsiteX51" fmla="*/ 2214880 w 2809122"/>
              <a:gd name="connsiteY51" fmla="*/ 2214880 h 2306320"/>
              <a:gd name="connsiteX52" fmla="*/ 2245360 w 2809122"/>
              <a:gd name="connsiteY52" fmla="*/ 2204720 h 2306320"/>
              <a:gd name="connsiteX53" fmla="*/ 2336800 w 2809122"/>
              <a:gd name="connsiteY53" fmla="*/ 2184400 h 2306320"/>
              <a:gd name="connsiteX54" fmla="*/ 2367280 w 2809122"/>
              <a:gd name="connsiteY54" fmla="*/ 2174240 h 2306320"/>
              <a:gd name="connsiteX55" fmla="*/ 2418080 w 2809122"/>
              <a:gd name="connsiteY55" fmla="*/ 2103120 h 2306320"/>
              <a:gd name="connsiteX56" fmla="*/ 2438400 w 2809122"/>
              <a:gd name="connsiteY56" fmla="*/ 2072640 h 2306320"/>
              <a:gd name="connsiteX57" fmla="*/ 2479040 w 2809122"/>
              <a:gd name="connsiteY57" fmla="*/ 2001520 h 2306320"/>
              <a:gd name="connsiteX58" fmla="*/ 2509520 w 2809122"/>
              <a:gd name="connsiteY58" fmla="*/ 1940560 h 2306320"/>
              <a:gd name="connsiteX59" fmla="*/ 2570480 w 2809122"/>
              <a:gd name="connsiteY59" fmla="*/ 1838960 h 2306320"/>
              <a:gd name="connsiteX60" fmla="*/ 2600960 w 2809122"/>
              <a:gd name="connsiteY60" fmla="*/ 1818640 h 2306320"/>
              <a:gd name="connsiteX61" fmla="*/ 2672080 w 2809122"/>
              <a:gd name="connsiteY61" fmla="*/ 1737360 h 2306320"/>
              <a:gd name="connsiteX62" fmla="*/ 2773680 w 2809122"/>
              <a:gd name="connsiteY62" fmla="*/ 1615440 h 2306320"/>
              <a:gd name="connsiteX63" fmla="*/ 2783840 w 2809122"/>
              <a:gd name="connsiteY63" fmla="*/ 1574800 h 2306320"/>
              <a:gd name="connsiteX64" fmla="*/ 2773680 w 2809122"/>
              <a:gd name="connsiteY64" fmla="*/ 1452880 h 2306320"/>
              <a:gd name="connsiteX65" fmla="*/ 2763520 w 2809122"/>
              <a:gd name="connsiteY65" fmla="*/ 1422400 h 2306320"/>
              <a:gd name="connsiteX66" fmla="*/ 2733040 w 2809122"/>
              <a:gd name="connsiteY66" fmla="*/ 1361440 h 2306320"/>
              <a:gd name="connsiteX67" fmla="*/ 2672080 w 2809122"/>
              <a:gd name="connsiteY67" fmla="*/ 1280160 h 2306320"/>
              <a:gd name="connsiteX68" fmla="*/ 2661920 w 2809122"/>
              <a:gd name="connsiteY68" fmla="*/ 1249680 h 2306320"/>
              <a:gd name="connsiteX69" fmla="*/ 2600960 w 2809122"/>
              <a:gd name="connsiteY69" fmla="*/ 1188720 h 2306320"/>
              <a:gd name="connsiteX70" fmla="*/ 2590800 w 2809122"/>
              <a:gd name="connsiteY70" fmla="*/ 1158240 h 2306320"/>
              <a:gd name="connsiteX71" fmla="*/ 2580640 w 2809122"/>
              <a:gd name="connsiteY71" fmla="*/ 1056640 h 2306320"/>
              <a:gd name="connsiteX72" fmla="*/ 2560320 w 2809122"/>
              <a:gd name="connsiteY72" fmla="*/ 1026160 h 2306320"/>
              <a:gd name="connsiteX73" fmla="*/ 2540000 w 2809122"/>
              <a:gd name="connsiteY73" fmla="*/ 955040 h 2306320"/>
              <a:gd name="connsiteX74" fmla="*/ 2489200 w 2809122"/>
              <a:gd name="connsiteY74" fmla="*/ 873760 h 2306320"/>
              <a:gd name="connsiteX75" fmla="*/ 2438400 w 2809122"/>
              <a:gd name="connsiteY75" fmla="*/ 782320 h 2306320"/>
              <a:gd name="connsiteX76" fmla="*/ 2357120 w 2809122"/>
              <a:gd name="connsiteY76" fmla="*/ 711200 h 2306320"/>
              <a:gd name="connsiteX77" fmla="*/ 2326640 w 2809122"/>
              <a:gd name="connsiteY77" fmla="*/ 660400 h 2306320"/>
              <a:gd name="connsiteX78" fmla="*/ 2255520 w 2809122"/>
              <a:gd name="connsiteY78" fmla="*/ 599440 h 2306320"/>
              <a:gd name="connsiteX79" fmla="*/ 2214880 w 2809122"/>
              <a:gd name="connsiteY79" fmla="*/ 538480 h 2306320"/>
              <a:gd name="connsiteX80" fmla="*/ 2204720 w 2809122"/>
              <a:gd name="connsiteY80" fmla="*/ 497840 h 2306320"/>
              <a:gd name="connsiteX81" fmla="*/ 2174240 w 2809122"/>
              <a:gd name="connsiteY81" fmla="*/ 477520 h 2306320"/>
              <a:gd name="connsiteX82" fmla="*/ 2133600 w 2809122"/>
              <a:gd name="connsiteY82" fmla="*/ 447040 h 2306320"/>
              <a:gd name="connsiteX83" fmla="*/ 2032000 w 2809122"/>
              <a:gd name="connsiteY83" fmla="*/ 406400 h 2306320"/>
              <a:gd name="connsiteX84" fmla="*/ 1971040 w 2809122"/>
              <a:gd name="connsiteY84" fmla="*/ 396240 h 2306320"/>
              <a:gd name="connsiteX85" fmla="*/ 1879600 w 2809122"/>
              <a:gd name="connsiteY85" fmla="*/ 375920 h 2306320"/>
              <a:gd name="connsiteX86" fmla="*/ 1849120 w 2809122"/>
              <a:gd name="connsiteY86" fmla="*/ 365760 h 2306320"/>
              <a:gd name="connsiteX87" fmla="*/ 1778000 w 2809122"/>
              <a:gd name="connsiteY87" fmla="*/ 335280 h 2306320"/>
              <a:gd name="connsiteX88" fmla="*/ 1656080 w 2809122"/>
              <a:gd name="connsiteY88" fmla="*/ 294640 h 2306320"/>
              <a:gd name="connsiteX89" fmla="*/ 1625600 w 2809122"/>
              <a:gd name="connsiteY89" fmla="*/ 284480 h 2306320"/>
              <a:gd name="connsiteX90" fmla="*/ 1564640 w 2809122"/>
              <a:gd name="connsiteY90" fmla="*/ 243840 h 2306320"/>
              <a:gd name="connsiteX91" fmla="*/ 1534160 w 2809122"/>
              <a:gd name="connsiteY91" fmla="*/ 223520 h 2306320"/>
              <a:gd name="connsiteX92" fmla="*/ 1463040 w 2809122"/>
              <a:gd name="connsiteY92" fmla="*/ 142240 h 2306320"/>
              <a:gd name="connsiteX93" fmla="*/ 1361440 w 2809122"/>
              <a:gd name="connsiteY93" fmla="*/ 91440 h 2306320"/>
              <a:gd name="connsiteX94" fmla="*/ 1300480 w 2809122"/>
              <a:gd name="connsiteY94" fmla="*/ 60960 h 2306320"/>
              <a:gd name="connsiteX95" fmla="*/ 1259840 w 2809122"/>
              <a:gd name="connsiteY95" fmla="*/ 40640 h 2306320"/>
              <a:gd name="connsiteX96" fmla="*/ 1188720 w 2809122"/>
              <a:gd name="connsiteY96" fmla="*/ 0 h 2306320"/>
              <a:gd name="connsiteX97" fmla="*/ 965200 w 2809122"/>
              <a:gd name="connsiteY97" fmla="*/ 10160 h 2306320"/>
              <a:gd name="connsiteX98" fmla="*/ 934720 w 2809122"/>
              <a:gd name="connsiteY98" fmla="*/ 30480 h 2306320"/>
              <a:gd name="connsiteX99" fmla="*/ 894080 w 2809122"/>
              <a:gd name="connsiteY99" fmla="*/ 40640 h 2306320"/>
              <a:gd name="connsiteX100" fmla="*/ 863600 w 2809122"/>
              <a:gd name="connsiteY100" fmla="*/ 60960 h 2306320"/>
              <a:gd name="connsiteX101" fmla="*/ 833120 w 2809122"/>
              <a:gd name="connsiteY101" fmla="*/ 91440 h 2306320"/>
              <a:gd name="connsiteX102" fmla="*/ 802640 w 2809122"/>
              <a:gd name="connsiteY102" fmla="*/ 101600 h 2306320"/>
              <a:gd name="connsiteX103" fmla="*/ 690880 w 2809122"/>
              <a:gd name="connsiteY103" fmla="*/ 111760 h 2306320"/>
              <a:gd name="connsiteX104" fmla="*/ 660400 w 2809122"/>
              <a:gd name="connsiteY104" fmla="*/ 132080 h 2306320"/>
              <a:gd name="connsiteX105" fmla="*/ 640080 w 2809122"/>
              <a:gd name="connsiteY105" fmla="*/ 193040 h 2306320"/>
              <a:gd name="connsiteX106" fmla="*/ 640080 w 2809122"/>
              <a:gd name="connsiteY106" fmla="*/ 142240 h 230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2809122" h="2306320">
                <a:moveTo>
                  <a:pt x="640080" y="142240"/>
                </a:moveTo>
                <a:lnTo>
                  <a:pt x="640080" y="142240"/>
                </a:lnTo>
                <a:cubicBezTo>
                  <a:pt x="609600" y="145627"/>
                  <a:pt x="578392" y="144962"/>
                  <a:pt x="548640" y="152400"/>
                </a:cubicBezTo>
                <a:cubicBezTo>
                  <a:pt x="536794" y="155362"/>
                  <a:pt x="527286" y="164608"/>
                  <a:pt x="518160" y="172720"/>
                </a:cubicBezTo>
                <a:cubicBezTo>
                  <a:pt x="413768" y="265512"/>
                  <a:pt x="495896" y="207882"/>
                  <a:pt x="426720" y="254000"/>
                </a:cubicBezTo>
                <a:cubicBezTo>
                  <a:pt x="406740" y="283970"/>
                  <a:pt x="405256" y="290514"/>
                  <a:pt x="375920" y="314960"/>
                </a:cubicBezTo>
                <a:cubicBezTo>
                  <a:pt x="366539" y="322777"/>
                  <a:pt x="354566" y="327168"/>
                  <a:pt x="345440" y="335280"/>
                </a:cubicBezTo>
                <a:cubicBezTo>
                  <a:pt x="323962" y="354372"/>
                  <a:pt x="284480" y="396240"/>
                  <a:pt x="284480" y="396240"/>
                </a:cubicBezTo>
                <a:cubicBezTo>
                  <a:pt x="281093" y="406400"/>
                  <a:pt x="280545" y="418005"/>
                  <a:pt x="274320" y="426720"/>
                </a:cubicBezTo>
                <a:cubicBezTo>
                  <a:pt x="245792" y="466659"/>
                  <a:pt x="232773" y="467814"/>
                  <a:pt x="193040" y="487680"/>
                </a:cubicBezTo>
                <a:lnTo>
                  <a:pt x="172720" y="548640"/>
                </a:lnTo>
                <a:cubicBezTo>
                  <a:pt x="169333" y="558800"/>
                  <a:pt x="164660" y="568618"/>
                  <a:pt x="162560" y="579120"/>
                </a:cubicBezTo>
                <a:cubicBezTo>
                  <a:pt x="159173" y="596053"/>
                  <a:pt x="156944" y="613260"/>
                  <a:pt x="152400" y="629920"/>
                </a:cubicBezTo>
                <a:cubicBezTo>
                  <a:pt x="146764" y="650584"/>
                  <a:pt x="144931" y="673745"/>
                  <a:pt x="132080" y="690880"/>
                </a:cubicBezTo>
                <a:lnTo>
                  <a:pt x="101600" y="731520"/>
                </a:lnTo>
                <a:cubicBezTo>
                  <a:pt x="98213" y="741680"/>
                  <a:pt x="94037" y="751610"/>
                  <a:pt x="91440" y="762000"/>
                </a:cubicBezTo>
                <a:cubicBezTo>
                  <a:pt x="87252" y="778753"/>
                  <a:pt x="87343" y="796631"/>
                  <a:pt x="81280" y="812800"/>
                </a:cubicBezTo>
                <a:cubicBezTo>
                  <a:pt x="76993" y="824233"/>
                  <a:pt x="65919" y="832122"/>
                  <a:pt x="60960" y="843280"/>
                </a:cubicBezTo>
                <a:cubicBezTo>
                  <a:pt x="52261" y="862853"/>
                  <a:pt x="47413" y="883920"/>
                  <a:pt x="40640" y="904240"/>
                </a:cubicBezTo>
                <a:lnTo>
                  <a:pt x="30480" y="934720"/>
                </a:lnTo>
                <a:cubicBezTo>
                  <a:pt x="27093" y="944880"/>
                  <a:pt x="22420" y="954698"/>
                  <a:pt x="20320" y="965200"/>
                </a:cubicBezTo>
                <a:cubicBezTo>
                  <a:pt x="4146" y="1046072"/>
                  <a:pt x="12067" y="998837"/>
                  <a:pt x="0" y="1107440"/>
                </a:cubicBezTo>
                <a:cubicBezTo>
                  <a:pt x="3387" y="1307253"/>
                  <a:pt x="3717" y="1507142"/>
                  <a:pt x="10160" y="1706880"/>
                </a:cubicBezTo>
                <a:cubicBezTo>
                  <a:pt x="10606" y="1720700"/>
                  <a:pt x="29858" y="1760652"/>
                  <a:pt x="40640" y="1767840"/>
                </a:cubicBezTo>
                <a:cubicBezTo>
                  <a:pt x="52258" y="1775586"/>
                  <a:pt x="67733" y="1774613"/>
                  <a:pt x="81280" y="1778000"/>
                </a:cubicBezTo>
                <a:cubicBezTo>
                  <a:pt x="94827" y="1788160"/>
                  <a:pt x="107218" y="1800079"/>
                  <a:pt x="121920" y="1808480"/>
                </a:cubicBezTo>
                <a:cubicBezTo>
                  <a:pt x="131219" y="1813793"/>
                  <a:pt x="142821" y="1813851"/>
                  <a:pt x="152400" y="1818640"/>
                </a:cubicBezTo>
                <a:cubicBezTo>
                  <a:pt x="170063" y="1827471"/>
                  <a:pt x="185938" y="1839530"/>
                  <a:pt x="203200" y="1849120"/>
                </a:cubicBezTo>
                <a:cubicBezTo>
                  <a:pt x="216440" y="1856475"/>
                  <a:pt x="230853" y="1861648"/>
                  <a:pt x="243840" y="1869440"/>
                </a:cubicBezTo>
                <a:cubicBezTo>
                  <a:pt x="331179" y="1921843"/>
                  <a:pt x="273972" y="1899804"/>
                  <a:pt x="335280" y="1920240"/>
                </a:cubicBezTo>
                <a:cubicBezTo>
                  <a:pt x="349873" y="1934833"/>
                  <a:pt x="382085" y="1972358"/>
                  <a:pt x="406400" y="1981200"/>
                </a:cubicBezTo>
                <a:cubicBezTo>
                  <a:pt x="432646" y="1990744"/>
                  <a:pt x="461186" y="1992689"/>
                  <a:pt x="487680" y="2001520"/>
                </a:cubicBezTo>
                <a:cubicBezTo>
                  <a:pt x="508000" y="2008293"/>
                  <a:pt x="528124" y="2015685"/>
                  <a:pt x="548640" y="2021840"/>
                </a:cubicBezTo>
                <a:cubicBezTo>
                  <a:pt x="562015" y="2025852"/>
                  <a:pt x="576033" y="2027584"/>
                  <a:pt x="589280" y="2032000"/>
                </a:cubicBezTo>
                <a:cubicBezTo>
                  <a:pt x="704057" y="2070259"/>
                  <a:pt x="583330" y="2038132"/>
                  <a:pt x="680720" y="2062480"/>
                </a:cubicBezTo>
                <a:cubicBezTo>
                  <a:pt x="690880" y="2069253"/>
                  <a:pt x="700278" y="2077339"/>
                  <a:pt x="711200" y="2082800"/>
                </a:cubicBezTo>
                <a:cubicBezTo>
                  <a:pt x="728272" y="2091336"/>
                  <a:pt x="766044" y="2098237"/>
                  <a:pt x="782320" y="2103120"/>
                </a:cubicBezTo>
                <a:cubicBezTo>
                  <a:pt x="802836" y="2109275"/>
                  <a:pt x="822500" y="2118245"/>
                  <a:pt x="843280" y="2123440"/>
                </a:cubicBezTo>
                <a:cubicBezTo>
                  <a:pt x="856827" y="2126827"/>
                  <a:pt x="870494" y="2129764"/>
                  <a:pt x="883920" y="2133600"/>
                </a:cubicBezTo>
                <a:cubicBezTo>
                  <a:pt x="894218" y="2136542"/>
                  <a:pt x="904102" y="2140818"/>
                  <a:pt x="914400" y="2143760"/>
                </a:cubicBezTo>
                <a:cubicBezTo>
                  <a:pt x="932676" y="2148982"/>
                  <a:pt x="989724" y="2162468"/>
                  <a:pt x="1005840" y="2164080"/>
                </a:cubicBezTo>
                <a:cubicBezTo>
                  <a:pt x="1056500" y="2169146"/>
                  <a:pt x="1107440" y="2170853"/>
                  <a:pt x="1158240" y="2174240"/>
                </a:cubicBezTo>
                <a:cubicBezTo>
                  <a:pt x="1167444" y="2181143"/>
                  <a:pt x="1214504" y="2217612"/>
                  <a:pt x="1229360" y="2225040"/>
                </a:cubicBezTo>
                <a:cubicBezTo>
                  <a:pt x="1238939" y="2229829"/>
                  <a:pt x="1249680" y="2231813"/>
                  <a:pt x="1259840" y="2235200"/>
                </a:cubicBezTo>
                <a:cubicBezTo>
                  <a:pt x="1273387" y="2245360"/>
                  <a:pt x="1285334" y="2258107"/>
                  <a:pt x="1300480" y="2265680"/>
                </a:cubicBezTo>
                <a:cubicBezTo>
                  <a:pt x="1319638" y="2275259"/>
                  <a:pt x="1341120" y="2279227"/>
                  <a:pt x="1361440" y="2286000"/>
                </a:cubicBezTo>
                <a:cubicBezTo>
                  <a:pt x="1411463" y="2302674"/>
                  <a:pt x="1381356" y="2294399"/>
                  <a:pt x="1452880" y="2306320"/>
                </a:cubicBezTo>
                <a:cubicBezTo>
                  <a:pt x="1608667" y="2302933"/>
                  <a:pt x="1764675" y="2305135"/>
                  <a:pt x="1920240" y="2296160"/>
                </a:cubicBezTo>
                <a:cubicBezTo>
                  <a:pt x="1941624" y="2294926"/>
                  <a:pt x="1960880" y="2282613"/>
                  <a:pt x="1981200" y="2275840"/>
                </a:cubicBezTo>
                <a:cubicBezTo>
                  <a:pt x="2073684" y="2245012"/>
                  <a:pt x="1927616" y="2292301"/>
                  <a:pt x="2062480" y="2255520"/>
                </a:cubicBezTo>
                <a:cubicBezTo>
                  <a:pt x="2083144" y="2249884"/>
                  <a:pt x="2102437" y="2239401"/>
                  <a:pt x="2123440" y="2235200"/>
                </a:cubicBezTo>
                <a:cubicBezTo>
                  <a:pt x="2158358" y="2228216"/>
                  <a:pt x="2181401" y="2224446"/>
                  <a:pt x="2214880" y="2214880"/>
                </a:cubicBezTo>
                <a:cubicBezTo>
                  <a:pt x="2225178" y="2211938"/>
                  <a:pt x="2235062" y="2207662"/>
                  <a:pt x="2245360" y="2204720"/>
                </a:cubicBezTo>
                <a:cubicBezTo>
                  <a:pt x="2318369" y="2183860"/>
                  <a:pt x="2252996" y="2205351"/>
                  <a:pt x="2336800" y="2184400"/>
                </a:cubicBezTo>
                <a:cubicBezTo>
                  <a:pt x="2347190" y="2181803"/>
                  <a:pt x="2357120" y="2177627"/>
                  <a:pt x="2367280" y="2174240"/>
                </a:cubicBezTo>
                <a:cubicBezTo>
                  <a:pt x="2415168" y="2102408"/>
                  <a:pt x="2355069" y="2191335"/>
                  <a:pt x="2418080" y="2103120"/>
                </a:cubicBezTo>
                <a:cubicBezTo>
                  <a:pt x="2425177" y="2093184"/>
                  <a:pt x="2432939" y="2083562"/>
                  <a:pt x="2438400" y="2072640"/>
                </a:cubicBezTo>
                <a:cubicBezTo>
                  <a:pt x="2477187" y="1995066"/>
                  <a:pt x="2405338" y="2099790"/>
                  <a:pt x="2479040" y="2001520"/>
                </a:cubicBezTo>
                <a:cubicBezTo>
                  <a:pt x="2497668" y="1945637"/>
                  <a:pt x="2478007" y="1995707"/>
                  <a:pt x="2509520" y="1940560"/>
                </a:cubicBezTo>
                <a:cubicBezTo>
                  <a:pt x="2524576" y="1914212"/>
                  <a:pt x="2547538" y="1854255"/>
                  <a:pt x="2570480" y="1838960"/>
                </a:cubicBezTo>
                <a:lnTo>
                  <a:pt x="2600960" y="1818640"/>
                </a:lnTo>
                <a:cubicBezTo>
                  <a:pt x="2649716" y="1745505"/>
                  <a:pt x="2582928" y="1841370"/>
                  <a:pt x="2672080" y="1737360"/>
                </a:cubicBezTo>
                <a:cubicBezTo>
                  <a:pt x="2809122" y="1577477"/>
                  <a:pt x="2694648" y="1694472"/>
                  <a:pt x="2773680" y="1615440"/>
                </a:cubicBezTo>
                <a:cubicBezTo>
                  <a:pt x="2777067" y="1601893"/>
                  <a:pt x="2783840" y="1588764"/>
                  <a:pt x="2783840" y="1574800"/>
                </a:cubicBezTo>
                <a:cubicBezTo>
                  <a:pt x="2783840" y="1534019"/>
                  <a:pt x="2779070" y="1493303"/>
                  <a:pt x="2773680" y="1452880"/>
                </a:cubicBezTo>
                <a:cubicBezTo>
                  <a:pt x="2772265" y="1442264"/>
                  <a:pt x="2767870" y="1432187"/>
                  <a:pt x="2763520" y="1422400"/>
                </a:cubicBezTo>
                <a:cubicBezTo>
                  <a:pt x="2754293" y="1401640"/>
                  <a:pt x="2744073" y="1381299"/>
                  <a:pt x="2733040" y="1361440"/>
                </a:cubicBezTo>
                <a:cubicBezTo>
                  <a:pt x="2718336" y="1334973"/>
                  <a:pt x="2689012" y="1301326"/>
                  <a:pt x="2672080" y="1280160"/>
                </a:cubicBezTo>
                <a:cubicBezTo>
                  <a:pt x="2668693" y="1270000"/>
                  <a:pt x="2668495" y="1258134"/>
                  <a:pt x="2661920" y="1249680"/>
                </a:cubicBezTo>
                <a:cubicBezTo>
                  <a:pt x="2644277" y="1226997"/>
                  <a:pt x="2600960" y="1188720"/>
                  <a:pt x="2600960" y="1188720"/>
                </a:cubicBezTo>
                <a:cubicBezTo>
                  <a:pt x="2597573" y="1178560"/>
                  <a:pt x="2592428" y="1168825"/>
                  <a:pt x="2590800" y="1158240"/>
                </a:cubicBezTo>
                <a:cubicBezTo>
                  <a:pt x="2585625" y="1124600"/>
                  <a:pt x="2588293" y="1089804"/>
                  <a:pt x="2580640" y="1056640"/>
                </a:cubicBezTo>
                <a:cubicBezTo>
                  <a:pt x="2577894" y="1044742"/>
                  <a:pt x="2565781" y="1037082"/>
                  <a:pt x="2560320" y="1026160"/>
                </a:cubicBezTo>
                <a:cubicBezTo>
                  <a:pt x="2535555" y="976631"/>
                  <a:pt x="2566042" y="1013635"/>
                  <a:pt x="2540000" y="955040"/>
                </a:cubicBezTo>
                <a:cubicBezTo>
                  <a:pt x="2520839" y="911927"/>
                  <a:pt x="2509590" y="909443"/>
                  <a:pt x="2489200" y="873760"/>
                </a:cubicBezTo>
                <a:cubicBezTo>
                  <a:pt x="2468437" y="837424"/>
                  <a:pt x="2465736" y="817466"/>
                  <a:pt x="2438400" y="782320"/>
                </a:cubicBezTo>
                <a:cubicBezTo>
                  <a:pt x="2413847" y="750752"/>
                  <a:pt x="2388284" y="734573"/>
                  <a:pt x="2357120" y="711200"/>
                </a:cubicBezTo>
                <a:cubicBezTo>
                  <a:pt x="2346960" y="694267"/>
                  <a:pt x="2338764" y="675988"/>
                  <a:pt x="2326640" y="660400"/>
                </a:cubicBezTo>
                <a:cubicBezTo>
                  <a:pt x="2300108" y="626287"/>
                  <a:pt x="2287445" y="620723"/>
                  <a:pt x="2255520" y="599440"/>
                </a:cubicBezTo>
                <a:cubicBezTo>
                  <a:pt x="2241973" y="579120"/>
                  <a:pt x="2220803" y="562172"/>
                  <a:pt x="2214880" y="538480"/>
                </a:cubicBezTo>
                <a:cubicBezTo>
                  <a:pt x="2211493" y="524933"/>
                  <a:pt x="2212466" y="509458"/>
                  <a:pt x="2204720" y="497840"/>
                </a:cubicBezTo>
                <a:cubicBezTo>
                  <a:pt x="2197947" y="487680"/>
                  <a:pt x="2184176" y="484617"/>
                  <a:pt x="2174240" y="477520"/>
                </a:cubicBezTo>
                <a:cubicBezTo>
                  <a:pt x="2160461" y="467678"/>
                  <a:pt x="2147959" y="456015"/>
                  <a:pt x="2133600" y="447040"/>
                </a:cubicBezTo>
                <a:cubicBezTo>
                  <a:pt x="2109480" y="431965"/>
                  <a:pt x="2056873" y="410545"/>
                  <a:pt x="2032000" y="406400"/>
                </a:cubicBezTo>
                <a:lnTo>
                  <a:pt x="1971040" y="396240"/>
                </a:lnTo>
                <a:cubicBezTo>
                  <a:pt x="1942232" y="391002"/>
                  <a:pt x="1908138" y="384074"/>
                  <a:pt x="1879600" y="375920"/>
                </a:cubicBezTo>
                <a:cubicBezTo>
                  <a:pt x="1869302" y="372978"/>
                  <a:pt x="1858964" y="369979"/>
                  <a:pt x="1849120" y="365760"/>
                </a:cubicBezTo>
                <a:cubicBezTo>
                  <a:pt x="1800549" y="344944"/>
                  <a:pt x="1821683" y="347194"/>
                  <a:pt x="1778000" y="335280"/>
                </a:cubicBezTo>
                <a:cubicBezTo>
                  <a:pt x="1612574" y="290164"/>
                  <a:pt x="1759365" y="338905"/>
                  <a:pt x="1656080" y="294640"/>
                </a:cubicBezTo>
                <a:cubicBezTo>
                  <a:pt x="1646236" y="290421"/>
                  <a:pt x="1634962" y="289681"/>
                  <a:pt x="1625600" y="284480"/>
                </a:cubicBezTo>
                <a:cubicBezTo>
                  <a:pt x="1604252" y="272620"/>
                  <a:pt x="1584960" y="257387"/>
                  <a:pt x="1564640" y="243840"/>
                </a:cubicBezTo>
                <a:cubicBezTo>
                  <a:pt x="1554480" y="237067"/>
                  <a:pt x="1541486" y="233289"/>
                  <a:pt x="1534160" y="223520"/>
                </a:cubicBezTo>
                <a:cubicBezTo>
                  <a:pt x="1516239" y="199626"/>
                  <a:pt x="1488440" y="158568"/>
                  <a:pt x="1463040" y="142240"/>
                </a:cubicBezTo>
                <a:cubicBezTo>
                  <a:pt x="1431190" y="121765"/>
                  <a:pt x="1395307" y="108373"/>
                  <a:pt x="1361440" y="91440"/>
                </a:cubicBezTo>
                <a:lnTo>
                  <a:pt x="1300480" y="60960"/>
                </a:lnTo>
                <a:cubicBezTo>
                  <a:pt x="1286933" y="54187"/>
                  <a:pt x="1272442" y="49041"/>
                  <a:pt x="1259840" y="40640"/>
                </a:cubicBezTo>
                <a:cubicBezTo>
                  <a:pt x="1216758" y="11919"/>
                  <a:pt x="1240282" y="25781"/>
                  <a:pt x="1188720" y="0"/>
                </a:cubicBezTo>
                <a:cubicBezTo>
                  <a:pt x="1114213" y="3387"/>
                  <a:pt x="1039252" y="1274"/>
                  <a:pt x="965200" y="10160"/>
                </a:cubicBezTo>
                <a:cubicBezTo>
                  <a:pt x="953076" y="11615"/>
                  <a:pt x="945943" y="25670"/>
                  <a:pt x="934720" y="30480"/>
                </a:cubicBezTo>
                <a:cubicBezTo>
                  <a:pt x="921885" y="35981"/>
                  <a:pt x="907627" y="37253"/>
                  <a:pt x="894080" y="40640"/>
                </a:cubicBezTo>
                <a:cubicBezTo>
                  <a:pt x="883920" y="47413"/>
                  <a:pt x="872981" y="53143"/>
                  <a:pt x="863600" y="60960"/>
                </a:cubicBezTo>
                <a:cubicBezTo>
                  <a:pt x="852562" y="70158"/>
                  <a:pt x="845075" y="83470"/>
                  <a:pt x="833120" y="91440"/>
                </a:cubicBezTo>
                <a:cubicBezTo>
                  <a:pt x="824209" y="97381"/>
                  <a:pt x="813242" y="100085"/>
                  <a:pt x="802640" y="101600"/>
                </a:cubicBezTo>
                <a:cubicBezTo>
                  <a:pt x="765609" y="106890"/>
                  <a:pt x="728133" y="108373"/>
                  <a:pt x="690880" y="111760"/>
                </a:cubicBezTo>
                <a:cubicBezTo>
                  <a:pt x="680720" y="118533"/>
                  <a:pt x="666872" y="121725"/>
                  <a:pt x="660400" y="132080"/>
                </a:cubicBezTo>
                <a:cubicBezTo>
                  <a:pt x="649048" y="150243"/>
                  <a:pt x="630501" y="212198"/>
                  <a:pt x="640080" y="193040"/>
                </a:cubicBezTo>
                <a:lnTo>
                  <a:pt x="640080" y="142240"/>
                </a:ln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2971800" y="4754880"/>
            <a:ext cx="1404409" cy="1341120"/>
          </a:xfrm>
          <a:custGeom>
            <a:avLst/>
            <a:gdLst>
              <a:gd name="connsiteX0" fmla="*/ 236009 w 1404409"/>
              <a:gd name="connsiteY0" fmla="*/ 0 h 1341120"/>
              <a:gd name="connsiteX1" fmla="*/ 236009 w 1404409"/>
              <a:gd name="connsiteY1" fmla="*/ 0 h 1341120"/>
              <a:gd name="connsiteX2" fmla="*/ 134409 w 1404409"/>
              <a:gd name="connsiteY2" fmla="*/ 60960 h 1341120"/>
              <a:gd name="connsiteX3" fmla="*/ 103929 w 1404409"/>
              <a:gd name="connsiteY3" fmla="*/ 121920 h 1341120"/>
              <a:gd name="connsiteX4" fmla="*/ 73449 w 1404409"/>
              <a:gd name="connsiteY4" fmla="*/ 172720 h 1341120"/>
              <a:gd name="connsiteX5" fmla="*/ 53129 w 1404409"/>
              <a:gd name="connsiteY5" fmla="*/ 254000 h 1341120"/>
              <a:gd name="connsiteX6" fmla="*/ 22649 w 1404409"/>
              <a:gd name="connsiteY6" fmla="*/ 335280 h 1341120"/>
              <a:gd name="connsiteX7" fmla="*/ 32809 w 1404409"/>
              <a:gd name="connsiteY7" fmla="*/ 629920 h 1341120"/>
              <a:gd name="connsiteX8" fmla="*/ 42969 w 1404409"/>
              <a:gd name="connsiteY8" fmla="*/ 731520 h 1341120"/>
              <a:gd name="connsiteX9" fmla="*/ 53129 w 1404409"/>
              <a:gd name="connsiteY9" fmla="*/ 924560 h 1341120"/>
              <a:gd name="connsiteX10" fmla="*/ 83609 w 1404409"/>
              <a:gd name="connsiteY10" fmla="*/ 1056640 h 1341120"/>
              <a:gd name="connsiteX11" fmla="*/ 93769 w 1404409"/>
              <a:gd name="connsiteY11" fmla="*/ 1087120 h 1341120"/>
              <a:gd name="connsiteX12" fmla="*/ 134409 w 1404409"/>
              <a:gd name="connsiteY12" fmla="*/ 1148080 h 1341120"/>
              <a:gd name="connsiteX13" fmla="*/ 154729 w 1404409"/>
              <a:gd name="connsiteY13" fmla="*/ 1178560 h 1341120"/>
              <a:gd name="connsiteX14" fmla="*/ 185209 w 1404409"/>
              <a:gd name="connsiteY14" fmla="*/ 1209040 h 1341120"/>
              <a:gd name="connsiteX15" fmla="*/ 215689 w 1404409"/>
              <a:gd name="connsiteY15" fmla="*/ 1249680 h 1341120"/>
              <a:gd name="connsiteX16" fmla="*/ 236009 w 1404409"/>
              <a:gd name="connsiteY16" fmla="*/ 1280160 h 1341120"/>
              <a:gd name="connsiteX17" fmla="*/ 276649 w 1404409"/>
              <a:gd name="connsiteY17" fmla="*/ 1300480 h 1341120"/>
              <a:gd name="connsiteX18" fmla="*/ 307129 w 1404409"/>
              <a:gd name="connsiteY18" fmla="*/ 1320800 h 1341120"/>
              <a:gd name="connsiteX19" fmla="*/ 449369 w 1404409"/>
              <a:gd name="connsiteY19" fmla="*/ 1341120 h 1341120"/>
              <a:gd name="connsiteX20" fmla="*/ 754169 w 1404409"/>
              <a:gd name="connsiteY20" fmla="*/ 1320800 h 1341120"/>
              <a:gd name="connsiteX21" fmla="*/ 845609 w 1404409"/>
              <a:gd name="connsiteY21" fmla="*/ 1290320 h 1341120"/>
              <a:gd name="connsiteX22" fmla="*/ 916729 w 1404409"/>
              <a:gd name="connsiteY22" fmla="*/ 1270000 h 1341120"/>
              <a:gd name="connsiteX23" fmla="*/ 957369 w 1404409"/>
              <a:gd name="connsiteY23" fmla="*/ 1259840 h 1341120"/>
              <a:gd name="connsiteX24" fmla="*/ 1089449 w 1404409"/>
              <a:gd name="connsiteY24" fmla="*/ 1219200 h 1341120"/>
              <a:gd name="connsiteX25" fmla="*/ 1170729 w 1404409"/>
              <a:gd name="connsiteY25" fmla="*/ 1178560 h 1341120"/>
              <a:gd name="connsiteX26" fmla="*/ 1241849 w 1404409"/>
              <a:gd name="connsiteY26" fmla="*/ 1127760 h 1341120"/>
              <a:gd name="connsiteX27" fmla="*/ 1282489 w 1404409"/>
              <a:gd name="connsiteY27" fmla="*/ 1066800 h 1341120"/>
              <a:gd name="connsiteX28" fmla="*/ 1333289 w 1404409"/>
              <a:gd name="connsiteY28" fmla="*/ 975360 h 1341120"/>
              <a:gd name="connsiteX29" fmla="*/ 1353609 w 1404409"/>
              <a:gd name="connsiteY29" fmla="*/ 914400 h 1341120"/>
              <a:gd name="connsiteX30" fmla="*/ 1373929 w 1404409"/>
              <a:gd name="connsiteY30" fmla="*/ 873760 h 1341120"/>
              <a:gd name="connsiteX31" fmla="*/ 1404409 w 1404409"/>
              <a:gd name="connsiteY31" fmla="*/ 772160 h 1341120"/>
              <a:gd name="connsiteX32" fmla="*/ 1394249 w 1404409"/>
              <a:gd name="connsiteY32" fmla="*/ 589280 h 1341120"/>
              <a:gd name="connsiteX33" fmla="*/ 1343449 w 1404409"/>
              <a:gd name="connsiteY33" fmla="*/ 508000 h 1341120"/>
              <a:gd name="connsiteX34" fmla="*/ 1312969 w 1404409"/>
              <a:gd name="connsiteY34" fmla="*/ 487680 h 1341120"/>
              <a:gd name="connsiteX35" fmla="*/ 1211369 w 1404409"/>
              <a:gd name="connsiteY35" fmla="*/ 457200 h 1341120"/>
              <a:gd name="connsiteX36" fmla="*/ 1140249 w 1404409"/>
              <a:gd name="connsiteY36" fmla="*/ 426720 h 1341120"/>
              <a:gd name="connsiteX37" fmla="*/ 1099609 w 1404409"/>
              <a:gd name="connsiteY37" fmla="*/ 406400 h 1341120"/>
              <a:gd name="connsiteX38" fmla="*/ 1028489 w 1404409"/>
              <a:gd name="connsiteY38" fmla="*/ 375920 h 1341120"/>
              <a:gd name="connsiteX39" fmla="*/ 957369 w 1404409"/>
              <a:gd name="connsiteY39" fmla="*/ 294640 h 1341120"/>
              <a:gd name="connsiteX40" fmla="*/ 896409 w 1404409"/>
              <a:gd name="connsiteY40" fmla="*/ 254000 h 1341120"/>
              <a:gd name="connsiteX41" fmla="*/ 865929 w 1404409"/>
              <a:gd name="connsiteY41" fmla="*/ 233680 h 1341120"/>
              <a:gd name="connsiteX42" fmla="*/ 825289 w 1404409"/>
              <a:gd name="connsiteY42" fmla="*/ 213360 h 1341120"/>
              <a:gd name="connsiteX43" fmla="*/ 794809 w 1404409"/>
              <a:gd name="connsiteY43" fmla="*/ 182880 h 1341120"/>
              <a:gd name="connsiteX44" fmla="*/ 744009 w 1404409"/>
              <a:gd name="connsiteY44" fmla="*/ 172720 h 1341120"/>
              <a:gd name="connsiteX45" fmla="*/ 683049 w 1404409"/>
              <a:gd name="connsiteY45" fmla="*/ 152400 h 1341120"/>
              <a:gd name="connsiteX46" fmla="*/ 571289 w 1404409"/>
              <a:gd name="connsiteY46" fmla="*/ 111760 h 1341120"/>
              <a:gd name="connsiteX47" fmla="*/ 500169 w 1404409"/>
              <a:gd name="connsiteY47" fmla="*/ 101600 h 1341120"/>
              <a:gd name="connsiteX48" fmla="*/ 439209 w 1404409"/>
              <a:gd name="connsiteY48" fmla="*/ 81280 h 1341120"/>
              <a:gd name="connsiteX49" fmla="*/ 266489 w 1404409"/>
              <a:gd name="connsiteY49" fmla="*/ 71120 h 1341120"/>
              <a:gd name="connsiteX50" fmla="*/ 124249 w 1404409"/>
              <a:gd name="connsiteY50" fmla="*/ 50800 h 1341120"/>
              <a:gd name="connsiteX51" fmla="*/ 124249 w 1404409"/>
              <a:gd name="connsiteY51" fmla="*/ 50800 h 1341120"/>
              <a:gd name="connsiteX52" fmla="*/ 236009 w 1404409"/>
              <a:gd name="connsiteY52" fmla="*/ 0 h 134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404409" h="1341120">
                <a:moveTo>
                  <a:pt x="236009" y="0"/>
                </a:moveTo>
                <a:lnTo>
                  <a:pt x="236009" y="0"/>
                </a:lnTo>
                <a:cubicBezTo>
                  <a:pt x="202142" y="20320"/>
                  <a:pt x="163430" y="34171"/>
                  <a:pt x="134409" y="60960"/>
                </a:cubicBezTo>
                <a:cubicBezTo>
                  <a:pt x="117715" y="76369"/>
                  <a:pt x="114808" y="101976"/>
                  <a:pt x="103929" y="121920"/>
                </a:cubicBezTo>
                <a:cubicBezTo>
                  <a:pt x="94473" y="139256"/>
                  <a:pt x="83609" y="155787"/>
                  <a:pt x="73449" y="172720"/>
                </a:cubicBezTo>
                <a:cubicBezTo>
                  <a:pt x="66676" y="199813"/>
                  <a:pt x="61960" y="227506"/>
                  <a:pt x="53129" y="254000"/>
                </a:cubicBezTo>
                <a:cubicBezTo>
                  <a:pt x="0" y="413388"/>
                  <a:pt x="60974" y="181981"/>
                  <a:pt x="22649" y="335280"/>
                </a:cubicBezTo>
                <a:cubicBezTo>
                  <a:pt x="26036" y="433493"/>
                  <a:pt x="27776" y="531777"/>
                  <a:pt x="32809" y="629920"/>
                </a:cubicBezTo>
                <a:cubicBezTo>
                  <a:pt x="34552" y="663911"/>
                  <a:pt x="40627" y="697565"/>
                  <a:pt x="42969" y="731520"/>
                </a:cubicBezTo>
                <a:cubicBezTo>
                  <a:pt x="47402" y="795803"/>
                  <a:pt x="48187" y="860314"/>
                  <a:pt x="53129" y="924560"/>
                </a:cubicBezTo>
                <a:cubicBezTo>
                  <a:pt x="58405" y="993143"/>
                  <a:pt x="62794" y="994196"/>
                  <a:pt x="83609" y="1056640"/>
                </a:cubicBezTo>
                <a:cubicBezTo>
                  <a:pt x="86996" y="1066800"/>
                  <a:pt x="87828" y="1078209"/>
                  <a:pt x="93769" y="1087120"/>
                </a:cubicBezTo>
                <a:lnTo>
                  <a:pt x="134409" y="1148080"/>
                </a:lnTo>
                <a:cubicBezTo>
                  <a:pt x="141182" y="1158240"/>
                  <a:pt x="146095" y="1169926"/>
                  <a:pt x="154729" y="1178560"/>
                </a:cubicBezTo>
                <a:cubicBezTo>
                  <a:pt x="164889" y="1188720"/>
                  <a:pt x="175858" y="1198131"/>
                  <a:pt x="185209" y="1209040"/>
                </a:cubicBezTo>
                <a:cubicBezTo>
                  <a:pt x="196229" y="1221897"/>
                  <a:pt x="205847" y="1235901"/>
                  <a:pt x="215689" y="1249680"/>
                </a:cubicBezTo>
                <a:cubicBezTo>
                  <a:pt x="222786" y="1259616"/>
                  <a:pt x="226628" y="1272343"/>
                  <a:pt x="236009" y="1280160"/>
                </a:cubicBezTo>
                <a:cubicBezTo>
                  <a:pt x="247644" y="1289856"/>
                  <a:pt x="263499" y="1292966"/>
                  <a:pt x="276649" y="1300480"/>
                </a:cubicBezTo>
                <a:cubicBezTo>
                  <a:pt x="287251" y="1306538"/>
                  <a:pt x="296207" y="1315339"/>
                  <a:pt x="307129" y="1320800"/>
                </a:cubicBezTo>
                <a:cubicBezTo>
                  <a:pt x="346221" y="1340346"/>
                  <a:pt x="420816" y="1338524"/>
                  <a:pt x="449369" y="1341120"/>
                </a:cubicBezTo>
                <a:cubicBezTo>
                  <a:pt x="480334" y="1339774"/>
                  <a:pt x="675477" y="1338960"/>
                  <a:pt x="754169" y="1320800"/>
                </a:cubicBezTo>
                <a:cubicBezTo>
                  <a:pt x="780585" y="1314704"/>
                  <a:pt x="817161" y="1298448"/>
                  <a:pt x="845609" y="1290320"/>
                </a:cubicBezTo>
                <a:lnTo>
                  <a:pt x="916729" y="1270000"/>
                </a:lnTo>
                <a:cubicBezTo>
                  <a:pt x="930201" y="1266326"/>
                  <a:pt x="944246" y="1264612"/>
                  <a:pt x="957369" y="1259840"/>
                </a:cubicBezTo>
                <a:cubicBezTo>
                  <a:pt x="1077112" y="1216297"/>
                  <a:pt x="979336" y="1237552"/>
                  <a:pt x="1089449" y="1219200"/>
                </a:cubicBezTo>
                <a:cubicBezTo>
                  <a:pt x="1116542" y="1205653"/>
                  <a:pt x="1146496" y="1196735"/>
                  <a:pt x="1170729" y="1178560"/>
                </a:cubicBezTo>
                <a:cubicBezTo>
                  <a:pt x="1221138" y="1140754"/>
                  <a:pt x="1197280" y="1157473"/>
                  <a:pt x="1241849" y="1127760"/>
                </a:cubicBezTo>
                <a:cubicBezTo>
                  <a:pt x="1255396" y="1107440"/>
                  <a:pt x="1270795" y="1088240"/>
                  <a:pt x="1282489" y="1066800"/>
                </a:cubicBezTo>
                <a:cubicBezTo>
                  <a:pt x="1344576" y="952973"/>
                  <a:pt x="1258925" y="1074511"/>
                  <a:pt x="1333289" y="975360"/>
                </a:cubicBezTo>
                <a:cubicBezTo>
                  <a:pt x="1340062" y="955040"/>
                  <a:pt x="1345654" y="934287"/>
                  <a:pt x="1353609" y="914400"/>
                </a:cubicBezTo>
                <a:cubicBezTo>
                  <a:pt x="1359234" y="900338"/>
                  <a:pt x="1368304" y="887822"/>
                  <a:pt x="1373929" y="873760"/>
                </a:cubicBezTo>
                <a:cubicBezTo>
                  <a:pt x="1390419" y="832534"/>
                  <a:pt x="1394429" y="812079"/>
                  <a:pt x="1404409" y="772160"/>
                </a:cubicBezTo>
                <a:cubicBezTo>
                  <a:pt x="1401022" y="711200"/>
                  <a:pt x="1402146" y="649821"/>
                  <a:pt x="1394249" y="589280"/>
                </a:cubicBezTo>
                <a:cubicBezTo>
                  <a:pt x="1389334" y="551600"/>
                  <a:pt x="1370484" y="530529"/>
                  <a:pt x="1343449" y="508000"/>
                </a:cubicBezTo>
                <a:cubicBezTo>
                  <a:pt x="1334068" y="500183"/>
                  <a:pt x="1324192" y="492490"/>
                  <a:pt x="1312969" y="487680"/>
                </a:cubicBezTo>
                <a:cubicBezTo>
                  <a:pt x="1210880" y="443928"/>
                  <a:pt x="1347960" y="525495"/>
                  <a:pt x="1211369" y="457200"/>
                </a:cubicBezTo>
                <a:cubicBezTo>
                  <a:pt x="1076583" y="389807"/>
                  <a:pt x="1244895" y="471568"/>
                  <a:pt x="1140249" y="426720"/>
                </a:cubicBezTo>
                <a:cubicBezTo>
                  <a:pt x="1126328" y="420754"/>
                  <a:pt x="1113530" y="412366"/>
                  <a:pt x="1099609" y="406400"/>
                </a:cubicBezTo>
                <a:cubicBezTo>
                  <a:pt x="994963" y="361552"/>
                  <a:pt x="1163275" y="443313"/>
                  <a:pt x="1028489" y="375920"/>
                </a:cubicBezTo>
                <a:cubicBezTo>
                  <a:pt x="1003953" y="343206"/>
                  <a:pt x="990253" y="320947"/>
                  <a:pt x="957369" y="294640"/>
                </a:cubicBezTo>
                <a:cubicBezTo>
                  <a:pt x="938299" y="279384"/>
                  <a:pt x="916729" y="267547"/>
                  <a:pt x="896409" y="254000"/>
                </a:cubicBezTo>
                <a:cubicBezTo>
                  <a:pt x="886249" y="247227"/>
                  <a:pt x="876851" y="239141"/>
                  <a:pt x="865929" y="233680"/>
                </a:cubicBezTo>
                <a:cubicBezTo>
                  <a:pt x="852382" y="226907"/>
                  <a:pt x="837614" y="222163"/>
                  <a:pt x="825289" y="213360"/>
                </a:cubicBezTo>
                <a:cubicBezTo>
                  <a:pt x="813597" y="205009"/>
                  <a:pt x="807660" y="189306"/>
                  <a:pt x="794809" y="182880"/>
                </a:cubicBezTo>
                <a:cubicBezTo>
                  <a:pt x="779363" y="175157"/>
                  <a:pt x="760669" y="177264"/>
                  <a:pt x="744009" y="172720"/>
                </a:cubicBezTo>
                <a:cubicBezTo>
                  <a:pt x="723345" y="167084"/>
                  <a:pt x="702936" y="160355"/>
                  <a:pt x="683049" y="152400"/>
                </a:cubicBezTo>
                <a:cubicBezTo>
                  <a:pt x="661723" y="143870"/>
                  <a:pt x="591579" y="114659"/>
                  <a:pt x="571289" y="111760"/>
                </a:cubicBezTo>
                <a:lnTo>
                  <a:pt x="500169" y="101600"/>
                </a:lnTo>
                <a:lnTo>
                  <a:pt x="439209" y="81280"/>
                </a:lnTo>
                <a:cubicBezTo>
                  <a:pt x="363749" y="56127"/>
                  <a:pt x="419439" y="71120"/>
                  <a:pt x="266489" y="71120"/>
                </a:cubicBezTo>
                <a:lnTo>
                  <a:pt x="124249" y="50800"/>
                </a:lnTo>
                <a:lnTo>
                  <a:pt x="124249" y="50800"/>
                </a:lnTo>
                <a:lnTo>
                  <a:pt x="236009" y="0"/>
                </a:ln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3511875" y="3525520"/>
            <a:ext cx="1537645" cy="1413039"/>
          </a:xfrm>
          <a:custGeom>
            <a:avLst/>
            <a:gdLst>
              <a:gd name="connsiteX0" fmla="*/ 440365 w 1537645"/>
              <a:gd name="connsiteY0" fmla="*/ 71120 h 1413039"/>
              <a:gd name="connsiteX1" fmla="*/ 440365 w 1537645"/>
              <a:gd name="connsiteY1" fmla="*/ 71120 h 1413039"/>
              <a:gd name="connsiteX2" fmla="*/ 308285 w 1537645"/>
              <a:gd name="connsiteY2" fmla="*/ 101600 h 1413039"/>
              <a:gd name="connsiteX3" fmla="*/ 267645 w 1537645"/>
              <a:gd name="connsiteY3" fmla="*/ 121920 h 1413039"/>
              <a:gd name="connsiteX4" fmla="*/ 247325 w 1537645"/>
              <a:gd name="connsiteY4" fmla="*/ 162560 h 1413039"/>
              <a:gd name="connsiteX5" fmla="*/ 216845 w 1537645"/>
              <a:gd name="connsiteY5" fmla="*/ 213360 h 1413039"/>
              <a:gd name="connsiteX6" fmla="*/ 196525 w 1537645"/>
              <a:gd name="connsiteY6" fmla="*/ 243840 h 1413039"/>
              <a:gd name="connsiteX7" fmla="*/ 176205 w 1537645"/>
              <a:gd name="connsiteY7" fmla="*/ 284480 h 1413039"/>
              <a:gd name="connsiteX8" fmla="*/ 125405 w 1537645"/>
              <a:gd name="connsiteY8" fmla="*/ 355600 h 1413039"/>
              <a:gd name="connsiteX9" fmla="*/ 94925 w 1537645"/>
              <a:gd name="connsiteY9" fmla="*/ 375920 h 1413039"/>
              <a:gd name="connsiteX10" fmla="*/ 64445 w 1537645"/>
              <a:gd name="connsiteY10" fmla="*/ 406400 h 1413039"/>
              <a:gd name="connsiteX11" fmla="*/ 33965 w 1537645"/>
              <a:gd name="connsiteY11" fmla="*/ 497840 h 1413039"/>
              <a:gd name="connsiteX12" fmla="*/ 13645 w 1537645"/>
              <a:gd name="connsiteY12" fmla="*/ 609600 h 1413039"/>
              <a:gd name="connsiteX13" fmla="*/ 3485 w 1537645"/>
              <a:gd name="connsiteY13" fmla="*/ 741680 h 1413039"/>
              <a:gd name="connsiteX14" fmla="*/ 23805 w 1537645"/>
              <a:gd name="connsiteY14" fmla="*/ 1036320 h 1413039"/>
              <a:gd name="connsiteX15" fmla="*/ 33965 w 1537645"/>
              <a:gd name="connsiteY15" fmla="*/ 1066800 h 1413039"/>
              <a:gd name="connsiteX16" fmla="*/ 44125 w 1537645"/>
              <a:gd name="connsiteY16" fmla="*/ 1107440 h 1413039"/>
              <a:gd name="connsiteX17" fmla="*/ 74605 w 1537645"/>
              <a:gd name="connsiteY17" fmla="*/ 1148080 h 1413039"/>
              <a:gd name="connsiteX18" fmla="*/ 135565 w 1537645"/>
              <a:gd name="connsiteY18" fmla="*/ 1219200 h 1413039"/>
              <a:gd name="connsiteX19" fmla="*/ 216845 w 1537645"/>
              <a:gd name="connsiteY19" fmla="*/ 1259840 h 1413039"/>
              <a:gd name="connsiteX20" fmla="*/ 257485 w 1537645"/>
              <a:gd name="connsiteY20" fmla="*/ 1300480 h 1413039"/>
              <a:gd name="connsiteX21" fmla="*/ 298125 w 1537645"/>
              <a:gd name="connsiteY21" fmla="*/ 1320800 h 1413039"/>
              <a:gd name="connsiteX22" fmla="*/ 430205 w 1537645"/>
              <a:gd name="connsiteY22" fmla="*/ 1351280 h 1413039"/>
              <a:gd name="connsiteX23" fmla="*/ 511485 w 1537645"/>
              <a:gd name="connsiteY23" fmla="*/ 1381760 h 1413039"/>
              <a:gd name="connsiteX24" fmla="*/ 562285 w 1537645"/>
              <a:gd name="connsiteY24" fmla="*/ 1391920 h 1413039"/>
              <a:gd name="connsiteX25" fmla="*/ 724845 w 1537645"/>
              <a:gd name="connsiteY25" fmla="*/ 1412240 h 1413039"/>
              <a:gd name="connsiteX26" fmla="*/ 1100765 w 1537645"/>
              <a:gd name="connsiteY26" fmla="*/ 1391920 h 1413039"/>
              <a:gd name="connsiteX27" fmla="*/ 1141405 w 1537645"/>
              <a:gd name="connsiteY27" fmla="*/ 1341120 h 1413039"/>
              <a:gd name="connsiteX28" fmla="*/ 1182045 w 1537645"/>
              <a:gd name="connsiteY28" fmla="*/ 1310640 h 1413039"/>
              <a:gd name="connsiteX29" fmla="*/ 1202365 w 1537645"/>
              <a:gd name="connsiteY29" fmla="*/ 1280160 h 1413039"/>
              <a:gd name="connsiteX30" fmla="*/ 1263325 w 1537645"/>
              <a:gd name="connsiteY30" fmla="*/ 1219200 h 1413039"/>
              <a:gd name="connsiteX31" fmla="*/ 1314125 w 1537645"/>
              <a:gd name="connsiteY31" fmla="*/ 1107440 h 1413039"/>
              <a:gd name="connsiteX32" fmla="*/ 1334445 w 1537645"/>
              <a:gd name="connsiteY32" fmla="*/ 1066800 h 1413039"/>
              <a:gd name="connsiteX33" fmla="*/ 1395405 w 1537645"/>
              <a:gd name="connsiteY33" fmla="*/ 914400 h 1413039"/>
              <a:gd name="connsiteX34" fmla="*/ 1476685 w 1537645"/>
              <a:gd name="connsiteY34" fmla="*/ 690880 h 1413039"/>
              <a:gd name="connsiteX35" fmla="*/ 1517325 w 1537645"/>
              <a:gd name="connsiteY35" fmla="*/ 589280 h 1413039"/>
              <a:gd name="connsiteX36" fmla="*/ 1537645 w 1537645"/>
              <a:gd name="connsiteY36" fmla="*/ 375920 h 1413039"/>
              <a:gd name="connsiteX37" fmla="*/ 1527485 w 1537645"/>
              <a:gd name="connsiteY37" fmla="*/ 172720 h 1413039"/>
              <a:gd name="connsiteX38" fmla="*/ 1517325 w 1537645"/>
              <a:gd name="connsiteY38" fmla="*/ 142240 h 1413039"/>
              <a:gd name="connsiteX39" fmla="*/ 1456365 w 1537645"/>
              <a:gd name="connsiteY39" fmla="*/ 81280 h 1413039"/>
              <a:gd name="connsiteX40" fmla="*/ 1425885 w 1537645"/>
              <a:gd name="connsiteY40" fmla="*/ 71120 h 1413039"/>
              <a:gd name="connsiteX41" fmla="*/ 1385245 w 1537645"/>
              <a:gd name="connsiteY41" fmla="*/ 50800 h 1413039"/>
              <a:gd name="connsiteX42" fmla="*/ 1354765 w 1537645"/>
              <a:gd name="connsiteY42" fmla="*/ 40640 h 1413039"/>
              <a:gd name="connsiteX43" fmla="*/ 1324285 w 1537645"/>
              <a:gd name="connsiteY43" fmla="*/ 20320 h 1413039"/>
              <a:gd name="connsiteX44" fmla="*/ 1263325 w 1537645"/>
              <a:gd name="connsiteY44" fmla="*/ 0 h 1413039"/>
              <a:gd name="connsiteX45" fmla="*/ 1060125 w 1537645"/>
              <a:gd name="connsiteY45" fmla="*/ 10160 h 1413039"/>
              <a:gd name="connsiteX46" fmla="*/ 948365 w 1537645"/>
              <a:gd name="connsiteY46" fmla="*/ 40640 h 1413039"/>
              <a:gd name="connsiteX47" fmla="*/ 877245 w 1537645"/>
              <a:gd name="connsiteY47" fmla="*/ 50800 h 1413039"/>
              <a:gd name="connsiteX48" fmla="*/ 806125 w 1537645"/>
              <a:gd name="connsiteY48" fmla="*/ 81280 h 1413039"/>
              <a:gd name="connsiteX49" fmla="*/ 775645 w 1537645"/>
              <a:gd name="connsiteY49" fmla="*/ 101600 h 1413039"/>
              <a:gd name="connsiteX50" fmla="*/ 714685 w 1537645"/>
              <a:gd name="connsiteY50" fmla="*/ 111760 h 1413039"/>
              <a:gd name="connsiteX51" fmla="*/ 572445 w 1537645"/>
              <a:gd name="connsiteY51" fmla="*/ 101600 h 1413039"/>
              <a:gd name="connsiteX52" fmla="*/ 541965 w 1537645"/>
              <a:gd name="connsiteY52" fmla="*/ 81280 h 1413039"/>
              <a:gd name="connsiteX53" fmla="*/ 440365 w 1537645"/>
              <a:gd name="connsiteY53" fmla="*/ 71120 h 1413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37645" h="1413039">
                <a:moveTo>
                  <a:pt x="440365" y="71120"/>
                </a:moveTo>
                <a:lnTo>
                  <a:pt x="440365" y="71120"/>
                </a:lnTo>
                <a:cubicBezTo>
                  <a:pt x="396338" y="81280"/>
                  <a:pt x="351633" y="88851"/>
                  <a:pt x="308285" y="101600"/>
                </a:cubicBezTo>
                <a:cubicBezTo>
                  <a:pt x="293755" y="105874"/>
                  <a:pt x="278355" y="111210"/>
                  <a:pt x="267645" y="121920"/>
                </a:cubicBezTo>
                <a:cubicBezTo>
                  <a:pt x="256935" y="132630"/>
                  <a:pt x="254680" y="149320"/>
                  <a:pt x="247325" y="162560"/>
                </a:cubicBezTo>
                <a:cubicBezTo>
                  <a:pt x="237735" y="179822"/>
                  <a:pt x="227311" y="196614"/>
                  <a:pt x="216845" y="213360"/>
                </a:cubicBezTo>
                <a:cubicBezTo>
                  <a:pt x="210373" y="223715"/>
                  <a:pt x="202583" y="233238"/>
                  <a:pt x="196525" y="243840"/>
                </a:cubicBezTo>
                <a:cubicBezTo>
                  <a:pt x="189011" y="256990"/>
                  <a:pt x="184336" y="271702"/>
                  <a:pt x="176205" y="284480"/>
                </a:cubicBezTo>
                <a:cubicBezTo>
                  <a:pt x="160564" y="309059"/>
                  <a:pt x="144760" y="333826"/>
                  <a:pt x="125405" y="355600"/>
                </a:cubicBezTo>
                <a:cubicBezTo>
                  <a:pt x="117293" y="364726"/>
                  <a:pt x="104306" y="368103"/>
                  <a:pt x="94925" y="375920"/>
                </a:cubicBezTo>
                <a:cubicBezTo>
                  <a:pt x="83887" y="385118"/>
                  <a:pt x="74605" y="396240"/>
                  <a:pt x="64445" y="406400"/>
                </a:cubicBezTo>
                <a:cubicBezTo>
                  <a:pt x="54285" y="436880"/>
                  <a:pt x="40266" y="466335"/>
                  <a:pt x="33965" y="497840"/>
                </a:cubicBezTo>
                <a:cubicBezTo>
                  <a:pt x="19765" y="568840"/>
                  <a:pt x="26644" y="531606"/>
                  <a:pt x="13645" y="609600"/>
                </a:cubicBezTo>
                <a:cubicBezTo>
                  <a:pt x="10258" y="653627"/>
                  <a:pt x="3485" y="697523"/>
                  <a:pt x="3485" y="741680"/>
                </a:cubicBezTo>
                <a:cubicBezTo>
                  <a:pt x="3485" y="836238"/>
                  <a:pt x="0" y="941101"/>
                  <a:pt x="23805" y="1036320"/>
                </a:cubicBezTo>
                <a:cubicBezTo>
                  <a:pt x="26402" y="1046710"/>
                  <a:pt x="31023" y="1056502"/>
                  <a:pt x="33965" y="1066800"/>
                </a:cubicBezTo>
                <a:cubicBezTo>
                  <a:pt x="37801" y="1080226"/>
                  <a:pt x="37880" y="1094951"/>
                  <a:pt x="44125" y="1107440"/>
                </a:cubicBezTo>
                <a:cubicBezTo>
                  <a:pt x="51698" y="1122586"/>
                  <a:pt x="64763" y="1134301"/>
                  <a:pt x="74605" y="1148080"/>
                </a:cubicBezTo>
                <a:cubicBezTo>
                  <a:pt x="95496" y="1177328"/>
                  <a:pt x="102067" y="1196868"/>
                  <a:pt x="135565" y="1219200"/>
                </a:cubicBezTo>
                <a:cubicBezTo>
                  <a:pt x="160769" y="1236003"/>
                  <a:pt x="195426" y="1238421"/>
                  <a:pt x="216845" y="1259840"/>
                </a:cubicBezTo>
                <a:cubicBezTo>
                  <a:pt x="230392" y="1273387"/>
                  <a:pt x="242159" y="1288985"/>
                  <a:pt x="257485" y="1300480"/>
                </a:cubicBezTo>
                <a:cubicBezTo>
                  <a:pt x="269602" y="1309567"/>
                  <a:pt x="284063" y="1315175"/>
                  <a:pt x="298125" y="1320800"/>
                </a:cubicBezTo>
                <a:cubicBezTo>
                  <a:pt x="360109" y="1345594"/>
                  <a:pt x="362136" y="1341556"/>
                  <a:pt x="430205" y="1351280"/>
                </a:cubicBezTo>
                <a:cubicBezTo>
                  <a:pt x="457298" y="1361440"/>
                  <a:pt x="483829" y="1373250"/>
                  <a:pt x="511485" y="1381760"/>
                </a:cubicBezTo>
                <a:cubicBezTo>
                  <a:pt x="527990" y="1386838"/>
                  <a:pt x="545251" y="1389081"/>
                  <a:pt x="562285" y="1391920"/>
                </a:cubicBezTo>
                <a:cubicBezTo>
                  <a:pt x="620273" y="1401585"/>
                  <a:pt x="665300" y="1405624"/>
                  <a:pt x="724845" y="1412240"/>
                </a:cubicBezTo>
                <a:cubicBezTo>
                  <a:pt x="850152" y="1405467"/>
                  <a:pt x="977065" y="1413039"/>
                  <a:pt x="1100765" y="1391920"/>
                </a:cubicBezTo>
                <a:cubicBezTo>
                  <a:pt x="1122141" y="1388270"/>
                  <a:pt x="1126071" y="1356454"/>
                  <a:pt x="1141405" y="1341120"/>
                </a:cubicBezTo>
                <a:cubicBezTo>
                  <a:pt x="1153379" y="1329146"/>
                  <a:pt x="1170071" y="1322614"/>
                  <a:pt x="1182045" y="1310640"/>
                </a:cubicBezTo>
                <a:cubicBezTo>
                  <a:pt x="1190679" y="1302006"/>
                  <a:pt x="1193731" y="1288794"/>
                  <a:pt x="1202365" y="1280160"/>
                </a:cubicBezTo>
                <a:cubicBezTo>
                  <a:pt x="1291504" y="1191021"/>
                  <a:pt x="1163712" y="1352017"/>
                  <a:pt x="1263325" y="1219200"/>
                </a:cubicBezTo>
                <a:cubicBezTo>
                  <a:pt x="1283064" y="1159983"/>
                  <a:pt x="1268696" y="1198299"/>
                  <a:pt x="1314125" y="1107440"/>
                </a:cubicBezTo>
                <a:cubicBezTo>
                  <a:pt x="1320898" y="1093893"/>
                  <a:pt x="1329656" y="1081168"/>
                  <a:pt x="1334445" y="1066800"/>
                </a:cubicBezTo>
                <a:cubicBezTo>
                  <a:pt x="1390660" y="898156"/>
                  <a:pt x="1306595" y="1143827"/>
                  <a:pt x="1395405" y="914400"/>
                </a:cubicBezTo>
                <a:cubicBezTo>
                  <a:pt x="1424025" y="840466"/>
                  <a:pt x="1445455" y="763750"/>
                  <a:pt x="1476685" y="690880"/>
                </a:cubicBezTo>
                <a:cubicBezTo>
                  <a:pt x="1511384" y="609916"/>
                  <a:pt x="1499009" y="644229"/>
                  <a:pt x="1517325" y="589280"/>
                </a:cubicBezTo>
                <a:cubicBezTo>
                  <a:pt x="1522433" y="543309"/>
                  <a:pt x="1537645" y="414040"/>
                  <a:pt x="1537645" y="375920"/>
                </a:cubicBezTo>
                <a:cubicBezTo>
                  <a:pt x="1537645" y="308102"/>
                  <a:pt x="1533360" y="240283"/>
                  <a:pt x="1527485" y="172720"/>
                </a:cubicBezTo>
                <a:cubicBezTo>
                  <a:pt x="1526557" y="162051"/>
                  <a:pt x="1522638" y="151539"/>
                  <a:pt x="1517325" y="142240"/>
                </a:cubicBezTo>
                <a:cubicBezTo>
                  <a:pt x="1500362" y="112554"/>
                  <a:pt x="1485904" y="96050"/>
                  <a:pt x="1456365" y="81280"/>
                </a:cubicBezTo>
                <a:cubicBezTo>
                  <a:pt x="1446786" y="76491"/>
                  <a:pt x="1435729" y="75339"/>
                  <a:pt x="1425885" y="71120"/>
                </a:cubicBezTo>
                <a:cubicBezTo>
                  <a:pt x="1411964" y="65154"/>
                  <a:pt x="1399166" y="56766"/>
                  <a:pt x="1385245" y="50800"/>
                </a:cubicBezTo>
                <a:cubicBezTo>
                  <a:pt x="1375401" y="46581"/>
                  <a:pt x="1364344" y="45429"/>
                  <a:pt x="1354765" y="40640"/>
                </a:cubicBezTo>
                <a:cubicBezTo>
                  <a:pt x="1343843" y="35179"/>
                  <a:pt x="1335443" y="25279"/>
                  <a:pt x="1324285" y="20320"/>
                </a:cubicBezTo>
                <a:cubicBezTo>
                  <a:pt x="1304712" y="11621"/>
                  <a:pt x="1263325" y="0"/>
                  <a:pt x="1263325" y="0"/>
                </a:cubicBezTo>
                <a:cubicBezTo>
                  <a:pt x="1195592" y="3387"/>
                  <a:pt x="1127727" y="4752"/>
                  <a:pt x="1060125" y="10160"/>
                </a:cubicBezTo>
                <a:cubicBezTo>
                  <a:pt x="936445" y="20054"/>
                  <a:pt x="1090053" y="20399"/>
                  <a:pt x="948365" y="40640"/>
                </a:cubicBezTo>
                <a:lnTo>
                  <a:pt x="877245" y="50800"/>
                </a:lnTo>
                <a:cubicBezTo>
                  <a:pt x="843050" y="62198"/>
                  <a:pt x="841278" y="61192"/>
                  <a:pt x="806125" y="81280"/>
                </a:cubicBezTo>
                <a:cubicBezTo>
                  <a:pt x="795523" y="87338"/>
                  <a:pt x="787229" y="97739"/>
                  <a:pt x="775645" y="101600"/>
                </a:cubicBezTo>
                <a:cubicBezTo>
                  <a:pt x="756102" y="108114"/>
                  <a:pt x="735005" y="108373"/>
                  <a:pt x="714685" y="111760"/>
                </a:cubicBezTo>
                <a:cubicBezTo>
                  <a:pt x="667272" y="108373"/>
                  <a:pt x="619256" y="109861"/>
                  <a:pt x="572445" y="101600"/>
                </a:cubicBezTo>
                <a:cubicBezTo>
                  <a:pt x="560420" y="99478"/>
                  <a:pt x="554069" y="82894"/>
                  <a:pt x="541965" y="81280"/>
                </a:cubicBezTo>
                <a:cubicBezTo>
                  <a:pt x="501681" y="75909"/>
                  <a:pt x="457298" y="72813"/>
                  <a:pt x="440365" y="7112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p:cNvSpPr txBox="1"/>
          <p:nvPr/>
        </p:nvSpPr>
        <p:spPr>
          <a:xfrm>
            <a:off x="3124200" y="6400800"/>
            <a:ext cx="1936749" cy="523220"/>
          </a:xfrm>
          <a:prstGeom prst="rect">
            <a:avLst/>
          </a:prstGeom>
          <a:noFill/>
        </p:spPr>
        <p:txBody>
          <a:bodyPr wrap="none" rtlCol="0">
            <a:spAutoFit/>
          </a:bodyPr>
          <a:lstStyle/>
          <a:p>
            <a:r>
              <a:rPr lang="en-US" sz="2800" dirty="0">
                <a:solidFill>
                  <a:srgbClr val="FF0000"/>
                </a:solidFill>
              </a:rPr>
              <a:t>With VLANS</a:t>
            </a:r>
          </a:p>
        </p:txBody>
      </p:sp>
      <p:sp>
        <p:nvSpPr>
          <p:cNvPr id="95" name="5-Point Star 94"/>
          <p:cNvSpPr/>
          <p:nvPr/>
        </p:nvSpPr>
        <p:spPr>
          <a:xfrm>
            <a:off x="8610600" y="76200"/>
            <a:ext cx="304800" cy="3048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itle 3"/>
          <p:cNvSpPr txBox="1">
            <a:spLocks/>
          </p:cNvSpPr>
          <p:nvPr>
            <p:custDataLst>
              <p:tags r:id="rId51"/>
            </p:custDataLst>
          </p:nvPr>
        </p:nvSpPr>
        <p:spPr>
          <a:xfrm>
            <a:off x="76200" y="152400"/>
            <a:ext cx="8915400" cy="563562"/>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Physical Architecture (preview to understand </a:t>
            </a:r>
            <a:r>
              <a:rPr lang="en-US" dirty="0" err="1"/>
              <a:t>vlan</a:t>
            </a:r>
            <a:r>
              <a:rPr lang="en-US" dirty="0"/>
              <a:t>)</a:t>
            </a:r>
          </a:p>
        </p:txBody>
      </p:sp>
      <p:sp>
        <p:nvSpPr>
          <p:cNvPr id="4" name="TextBox 3"/>
          <p:cNvSpPr txBox="1"/>
          <p:nvPr/>
        </p:nvSpPr>
        <p:spPr>
          <a:xfrm>
            <a:off x="5558742" y="5448583"/>
            <a:ext cx="3048000" cy="1384995"/>
          </a:xfrm>
          <a:prstGeom prst="rect">
            <a:avLst/>
          </a:prstGeom>
          <a:noFill/>
        </p:spPr>
        <p:txBody>
          <a:bodyPr wrap="square" rtlCol="0">
            <a:spAutoFit/>
          </a:bodyPr>
          <a:lstStyle/>
          <a:p>
            <a:r>
              <a:rPr lang="en-US" sz="1400" dirty="0"/>
              <a:t>While machines are part of the same LAN, the virtual LAN makes packets take paths as if each VLAN is a separate LAN. For example, we can packet going from one VLAN to another to pass through the firewall</a:t>
            </a:r>
          </a:p>
        </p:txBody>
      </p:sp>
    </p:spTree>
    <p:custDataLst>
      <p:tags r:id="rId2"/>
    </p:custDataLst>
    <p:extLst>
      <p:ext uri="{BB962C8B-B14F-4D97-AF65-F5344CB8AC3E}">
        <p14:creationId xmlns:p14="http://schemas.microsoft.com/office/powerpoint/2010/main" val="720046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7250"/>
            <a:ext cx="9144000" cy="156755"/>
          </a:xfrm>
          <a:prstGeom prst="rect">
            <a:avLst/>
          </a:prstGeom>
          <a:solidFill>
            <a:srgbClr val="0069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Rectangle 4"/>
          <p:cNvSpPr/>
          <p:nvPr/>
        </p:nvSpPr>
        <p:spPr>
          <a:xfrm>
            <a:off x="0" y="5843995"/>
            <a:ext cx="9144000" cy="156755"/>
          </a:xfrm>
          <a:prstGeom prst="rect">
            <a:avLst/>
          </a:prstGeom>
          <a:solidFill>
            <a:srgbClr val="003E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8" name="Rectangle 2"/>
          <p:cNvSpPr txBox="1">
            <a:spLocks noChangeArrowheads="1"/>
          </p:cNvSpPr>
          <p:nvPr>
            <p:custDataLst>
              <p:tags r:id="rId1"/>
            </p:custDataLst>
          </p:nvPr>
        </p:nvSpPr>
        <p:spPr>
          <a:xfrm>
            <a:off x="57463" y="1069181"/>
            <a:ext cx="6088016" cy="457200"/>
          </a:xfrm>
          <a:prstGeom prst="rect">
            <a:avLst/>
          </a:prstGeom>
        </p:spPr>
        <p:txBody>
          <a:bodyPr vert="horz" lIns="68580" tIns="34290" rIns="68580" bIns="34290" rtlCol="0" anchor="ctr">
            <a:noAutofit/>
          </a:bodyPr>
          <a:lstStyle/>
          <a:p>
            <a:pPr lvl="0">
              <a:lnSpc>
                <a:spcPct val="90000"/>
              </a:lnSpc>
              <a:spcBef>
                <a:spcPct val="0"/>
              </a:spcBef>
              <a:defRPr/>
            </a:pPr>
            <a:r>
              <a:rPr lang="en-US" altLang="en-US" sz="2700" b="1" dirty="0">
                <a:solidFill>
                  <a:srgbClr val="0069AA"/>
                </a:solidFill>
                <a:latin typeface="Arial" pitchFamily="34" charset="0"/>
                <a:ea typeface="+mj-ea"/>
                <a:cs typeface="Arial" pitchFamily="34" charset="0"/>
              </a:rPr>
              <a:t>NAT: Network Address Translation</a:t>
            </a:r>
          </a:p>
        </p:txBody>
      </p:sp>
      <p:grpSp>
        <p:nvGrpSpPr>
          <p:cNvPr id="62" name="Group 61"/>
          <p:cNvGrpSpPr/>
          <p:nvPr/>
        </p:nvGrpSpPr>
        <p:grpSpPr>
          <a:xfrm>
            <a:off x="1020337" y="1591259"/>
            <a:ext cx="6938319" cy="2653865"/>
            <a:chOff x="1360449" y="978679"/>
            <a:chExt cx="9251092" cy="3538486"/>
          </a:xfrm>
        </p:grpSpPr>
        <p:pic>
          <p:nvPicPr>
            <p:cNvPr id="47" name="Picture 1"/>
            <p:cNvPicPr>
              <a:picLocks noChangeAspect="1"/>
            </p:cNvPicPr>
            <p:nvPr/>
          </p:nvPicPr>
          <p:blipFill>
            <a:blip r:embed="rId3"/>
            <a:srcRect/>
            <a:stretch>
              <a:fillRect/>
            </a:stretch>
          </p:blipFill>
          <p:spPr bwMode="auto">
            <a:xfrm>
              <a:off x="1360449" y="978679"/>
              <a:ext cx="5079849" cy="3538486"/>
            </a:xfrm>
            <a:prstGeom prst="rect">
              <a:avLst/>
            </a:prstGeom>
            <a:noFill/>
            <a:ln w="9525">
              <a:noFill/>
              <a:miter lim="800000"/>
              <a:headEnd/>
              <a:tailEnd/>
            </a:ln>
          </p:spPr>
        </p:pic>
        <p:sp>
          <p:nvSpPr>
            <p:cNvPr id="58" name="Oval 2"/>
            <p:cNvSpPr>
              <a:spLocks noChangeArrowheads="1"/>
            </p:cNvSpPr>
            <p:nvPr/>
          </p:nvSpPr>
          <p:spPr bwMode="auto">
            <a:xfrm>
              <a:off x="4742375" y="1766657"/>
              <a:ext cx="615950" cy="187325"/>
            </a:xfrm>
            <a:prstGeom prst="ellipse">
              <a:avLst/>
            </a:prstGeom>
            <a:noFill/>
            <a:ln w="28575" algn="ctr">
              <a:solidFill>
                <a:srgbClr val="FF0000"/>
              </a:solidFill>
              <a:round/>
              <a:headEnd/>
              <a:tailEnd/>
            </a:ln>
          </p:spPr>
          <p:txBody>
            <a:bodyPr wrap="none"/>
            <a:lstStyle/>
            <a:p>
              <a:endParaRPr lang="en-US" altLang="en-US" sz="1350"/>
            </a:p>
          </p:txBody>
        </p:sp>
        <p:sp>
          <p:nvSpPr>
            <p:cNvPr id="59" name="TextBox 3"/>
            <p:cNvSpPr txBox="1">
              <a:spLocks noChangeArrowheads="1"/>
            </p:cNvSpPr>
            <p:nvPr/>
          </p:nvSpPr>
          <p:spPr bwMode="auto">
            <a:xfrm>
              <a:off x="6628325" y="2185757"/>
              <a:ext cx="3983216" cy="677108"/>
            </a:xfrm>
            <a:prstGeom prst="rect">
              <a:avLst/>
            </a:prstGeom>
            <a:noFill/>
            <a:ln w="9525">
              <a:noFill/>
              <a:miter lim="800000"/>
              <a:headEnd/>
              <a:tailEnd/>
            </a:ln>
          </p:spPr>
          <p:txBody>
            <a:bodyPr wrap="square">
              <a:spAutoFit/>
            </a:bodyPr>
            <a:lstStyle/>
            <a:p>
              <a:r>
                <a:rPr lang="en-US" altLang="en-US" sz="1350" dirty="0">
                  <a:latin typeface="Arial" pitchFamily="34" charset="0"/>
                  <a:cs typeface="Arial" pitchFamily="34" charset="0"/>
                </a:rPr>
                <a:t>These are not routers.</a:t>
              </a:r>
            </a:p>
            <a:p>
              <a:r>
                <a:rPr lang="en-US" altLang="en-US" sz="1350" dirty="0">
                  <a:latin typeface="Arial" pitchFamily="34" charset="0"/>
                  <a:cs typeface="Arial" pitchFamily="34" charset="0"/>
                </a:rPr>
                <a:t>They are NATs (among other things).</a:t>
              </a:r>
            </a:p>
          </p:txBody>
        </p:sp>
        <p:cxnSp>
          <p:nvCxnSpPr>
            <p:cNvPr id="60" name="Straight Arrow Connector 5"/>
            <p:cNvCxnSpPr>
              <a:cxnSpLocks noChangeShapeType="1"/>
              <a:endCxn id="58" idx="6"/>
            </p:cNvCxnSpPr>
            <p:nvPr/>
          </p:nvCxnSpPr>
          <p:spPr bwMode="auto">
            <a:xfrm flipH="1" flipV="1">
              <a:off x="5358325" y="1860319"/>
              <a:ext cx="1270000" cy="633413"/>
            </a:xfrm>
            <a:prstGeom prst="straightConnector1">
              <a:avLst/>
            </a:prstGeom>
            <a:noFill/>
            <a:ln w="9525" algn="ctr">
              <a:solidFill>
                <a:schemeClr val="tx1"/>
              </a:solidFill>
              <a:round/>
              <a:headEnd/>
              <a:tailEnd type="triangle" w="med" len="med"/>
            </a:ln>
          </p:spPr>
        </p:cxnSp>
      </p:grpSp>
      <p:sp>
        <p:nvSpPr>
          <p:cNvPr id="61" name="TextBox 60"/>
          <p:cNvSpPr txBox="1">
            <a:spLocks noChangeArrowheads="1"/>
          </p:cNvSpPr>
          <p:nvPr/>
        </p:nvSpPr>
        <p:spPr bwMode="auto">
          <a:xfrm>
            <a:off x="586833" y="4392650"/>
            <a:ext cx="7970334" cy="1546577"/>
          </a:xfrm>
          <a:prstGeom prst="rect">
            <a:avLst/>
          </a:prstGeom>
          <a:noFill/>
          <a:ln w="9525">
            <a:noFill/>
            <a:miter lim="800000"/>
            <a:headEnd/>
            <a:tailEnd/>
          </a:ln>
        </p:spPr>
        <p:txBody>
          <a:bodyPr wrap="square">
            <a:spAutoFit/>
          </a:bodyPr>
          <a:lstStyle/>
          <a:p>
            <a:r>
              <a:rPr lang="en-US" altLang="en-US" sz="1350" dirty="0">
                <a:latin typeface="Arial" pitchFamily="34" charset="0"/>
                <a:cs typeface="Arial" pitchFamily="34" charset="0"/>
              </a:rPr>
              <a:t>Problem: Comcast gave me only one IP address. But I want multiple machines attached to the Internet.</a:t>
            </a:r>
          </a:p>
          <a:p>
            <a:r>
              <a:rPr lang="en-US" altLang="en-US" sz="1350" dirty="0">
                <a:latin typeface="Arial" pitchFamily="34" charset="0"/>
                <a:cs typeface="Arial" pitchFamily="34" charset="0"/>
              </a:rPr>
              <a:t>Solution 1: Buy a Comcast contract for each device.</a:t>
            </a:r>
          </a:p>
          <a:p>
            <a:r>
              <a:rPr lang="en-US" altLang="en-US" sz="1350" dirty="0">
                <a:latin typeface="Arial" pitchFamily="34" charset="0"/>
                <a:cs typeface="Arial" pitchFamily="34" charset="0"/>
              </a:rPr>
              <a:t>Solution 2: Share the single IP address with many machines.</a:t>
            </a:r>
          </a:p>
          <a:p>
            <a:r>
              <a:rPr lang="en-US" altLang="en-US" sz="1350" dirty="0">
                <a:latin typeface="Arial" pitchFamily="34" charset="0"/>
                <a:cs typeface="Arial" pitchFamily="34" charset="0"/>
              </a:rPr>
              <a:t>	But how?</a:t>
            </a:r>
          </a:p>
          <a:p>
            <a:r>
              <a:rPr lang="en-US" altLang="en-US" sz="1350" dirty="0">
                <a:latin typeface="Arial" pitchFamily="34" charset="0"/>
                <a:cs typeface="Arial" pitchFamily="34" charset="0"/>
              </a:rPr>
              <a:t>Related Problem: Comcast Business sold me one IP address to my business. But I want all employees to use the Internet.</a:t>
            </a:r>
          </a:p>
        </p:txBody>
      </p:sp>
    </p:spTree>
    <p:extLst>
      <p:ext uri="{BB962C8B-B14F-4D97-AF65-F5344CB8AC3E}">
        <p14:creationId xmlns:p14="http://schemas.microsoft.com/office/powerpoint/2010/main" val="428630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xEl>
                                              <p:pRg st="0" end="0"/>
                                            </p:txEl>
                                          </p:spTgt>
                                        </p:tgtEl>
                                        <p:attrNameLst>
                                          <p:attrName>style.visibility</p:attrName>
                                        </p:attrNameLst>
                                      </p:cBhvr>
                                      <p:to>
                                        <p:strVal val="visible"/>
                                      </p:to>
                                    </p:set>
                                    <p:animEffect transition="in" filter="fade">
                                      <p:cBhvr>
                                        <p:cTn id="12" dur="500"/>
                                        <p:tgtEl>
                                          <p:spTgt spid="6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
                                            <p:txEl>
                                              <p:pRg st="1" end="1"/>
                                            </p:txEl>
                                          </p:spTgt>
                                        </p:tgtEl>
                                        <p:attrNameLst>
                                          <p:attrName>style.visibility</p:attrName>
                                        </p:attrNameLst>
                                      </p:cBhvr>
                                      <p:to>
                                        <p:strVal val="visible"/>
                                      </p:to>
                                    </p:set>
                                    <p:animEffect transition="in" filter="fade">
                                      <p:cBhvr>
                                        <p:cTn id="17" dur="500"/>
                                        <p:tgtEl>
                                          <p:spTgt spid="6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
                                            <p:txEl>
                                              <p:pRg st="2" end="2"/>
                                            </p:txEl>
                                          </p:spTgt>
                                        </p:tgtEl>
                                        <p:attrNameLst>
                                          <p:attrName>style.visibility</p:attrName>
                                        </p:attrNameLst>
                                      </p:cBhvr>
                                      <p:to>
                                        <p:strVal val="visible"/>
                                      </p:to>
                                    </p:set>
                                    <p:animEffect transition="in" filter="fade">
                                      <p:cBhvr>
                                        <p:cTn id="22" dur="500"/>
                                        <p:tgtEl>
                                          <p:spTgt spid="6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
                                            <p:txEl>
                                              <p:pRg st="3" end="3"/>
                                            </p:txEl>
                                          </p:spTgt>
                                        </p:tgtEl>
                                        <p:attrNameLst>
                                          <p:attrName>style.visibility</p:attrName>
                                        </p:attrNameLst>
                                      </p:cBhvr>
                                      <p:to>
                                        <p:strVal val="visible"/>
                                      </p:to>
                                    </p:set>
                                    <p:animEffect transition="in" filter="fade">
                                      <p:cBhvr>
                                        <p:cTn id="27" dur="500"/>
                                        <p:tgtEl>
                                          <p:spTgt spid="6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1">
                                            <p:txEl>
                                              <p:pRg st="4" end="4"/>
                                            </p:txEl>
                                          </p:spTgt>
                                        </p:tgtEl>
                                        <p:attrNameLst>
                                          <p:attrName>style.visibility</p:attrName>
                                        </p:attrNameLst>
                                      </p:cBhvr>
                                      <p:to>
                                        <p:strVal val="visible"/>
                                      </p:to>
                                    </p:set>
                                    <p:animEffect transition="in" filter="fade">
                                      <p:cBhvr>
                                        <p:cTn id="32" dur="500"/>
                                        <p:tgtEl>
                                          <p:spTgt spid="6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7250"/>
            <a:ext cx="9144000" cy="156755"/>
          </a:xfrm>
          <a:prstGeom prst="rect">
            <a:avLst/>
          </a:prstGeom>
          <a:solidFill>
            <a:srgbClr val="0069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Rectangle 4"/>
          <p:cNvSpPr/>
          <p:nvPr/>
        </p:nvSpPr>
        <p:spPr>
          <a:xfrm>
            <a:off x="0" y="5843995"/>
            <a:ext cx="9144000" cy="156755"/>
          </a:xfrm>
          <a:prstGeom prst="rect">
            <a:avLst/>
          </a:prstGeom>
          <a:solidFill>
            <a:srgbClr val="003E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8" name="Rectangle 2"/>
          <p:cNvSpPr txBox="1">
            <a:spLocks noChangeArrowheads="1"/>
          </p:cNvSpPr>
          <p:nvPr>
            <p:custDataLst>
              <p:tags r:id="rId1"/>
            </p:custDataLst>
          </p:nvPr>
        </p:nvSpPr>
        <p:spPr>
          <a:xfrm>
            <a:off x="4026" y="1069181"/>
            <a:ext cx="2728938" cy="457200"/>
          </a:xfrm>
          <a:prstGeom prst="rect">
            <a:avLst/>
          </a:prstGeom>
        </p:spPr>
        <p:txBody>
          <a:bodyPr vert="horz" lIns="68580" tIns="34290" rIns="68580" bIns="34290" rtlCol="0" anchor="ctr">
            <a:noAutofit/>
          </a:bodyPr>
          <a:lstStyle/>
          <a:p>
            <a:pPr lvl="0">
              <a:lnSpc>
                <a:spcPct val="90000"/>
              </a:lnSpc>
              <a:spcBef>
                <a:spcPct val="0"/>
              </a:spcBef>
              <a:defRPr/>
            </a:pPr>
            <a:r>
              <a:rPr lang="en-US" altLang="en-US" sz="2700" b="1" dirty="0">
                <a:solidFill>
                  <a:srgbClr val="0069AA"/>
                </a:solidFill>
                <a:latin typeface="Arial" pitchFamily="34" charset="0"/>
                <a:ea typeface="+mj-ea"/>
                <a:cs typeface="Arial" pitchFamily="34" charset="0"/>
              </a:rPr>
              <a:t>Problem Set-up</a:t>
            </a:r>
          </a:p>
        </p:txBody>
      </p:sp>
      <p:sp>
        <p:nvSpPr>
          <p:cNvPr id="11" name="Freeform 80"/>
          <p:cNvSpPr>
            <a:spLocks/>
          </p:cNvSpPr>
          <p:nvPr>
            <p:custDataLst>
              <p:tags r:id="rId2"/>
            </p:custDataLst>
          </p:nvPr>
        </p:nvSpPr>
        <p:spPr bwMode="auto">
          <a:xfrm>
            <a:off x="4281580" y="2240525"/>
            <a:ext cx="2803922" cy="202287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00A0DF"/>
          </a:solidFill>
          <a:ln w="9525">
            <a:noFill/>
            <a:round/>
            <a:headEnd/>
            <a:tailEnd/>
          </a:ln>
        </p:spPr>
        <p:txBody>
          <a:bodyPr wrap="none" anchor="ctr"/>
          <a:lstStyle/>
          <a:p>
            <a:endParaRPr lang="en-US" sz="1350"/>
          </a:p>
        </p:txBody>
      </p:sp>
      <p:sp>
        <p:nvSpPr>
          <p:cNvPr id="12" name="Freeform 4"/>
          <p:cNvSpPr>
            <a:spLocks/>
          </p:cNvSpPr>
          <p:nvPr>
            <p:custDataLst>
              <p:tags r:id="rId3"/>
            </p:custDataLst>
          </p:nvPr>
        </p:nvSpPr>
        <p:spPr bwMode="auto">
          <a:xfrm>
            <a:off x="1166905" y="2815597"/>
            <a:ext cx="2869406" cy="1016794"/>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flip="none" rotWithShape="1">
            <a:gsLst>
              <a:gs pos="0">
                <a:srgbClr val="FFFFFF">
                  <a:alpha val="98000"/>
                </a:srgbClr>
              </a:gs>
              <a:gs pos="100000">
                <a:srgbClr val="66CCFF"/>
              </a:gs>
            </a:gsLst>
            <a:lin ang="0" scaled="1"/>
            <a:tileRect/>
          </a:gradFill>
          <a:ln w="9525">
            <a:noFill/>
            <a:round/>
            <a:headEnd/>
            <a:tailEnd/>
          </a:ln>
        </p:spPr>
        <p:txBody>
          <a:bodyPr wrap="none" anchor="ctr"/>
          <a:lstStyle/>
          <a:p>
            <a:endParaRPr lang="en-US" sz="1350"/>
          </a:p>
        </p:txBody>
      </p:sp>
      <p:sp>
        <p:nvSpPr>
          <p:cNvPr id="16" name="Line 8"/>
          <p:cNvSpPr>
            <a:spLocks noChangeShapeType="1"/>
          </p:cNvSpPr>
          <p:nvPr>
            <p:custDataLst>
              <p:tags r:id="rId4"/>
            </p:custDataLst>
          </p:nvPr>
        </p:nvSpPr>
        <p:spPr bwMode="auto">
          <a:xfrm>
            <a:off x="4367305" y="3232315"/>
            <a:ext cx="2269331" cy="4763"/>
          </a:xfrm>
          <a:prstGeom prst="line">
            <a:avLst/>
          </a:prstGeom>
          <a:noFill/>
          <a:ln w="19050">
            <a:solidFill>
              <a:schemeClr val="tx1"/>
            </a:solidFill>
            <a:round/>
            <a:headEnd/>
            <a:tailEnd/>
          </a:ln>
        </p:spPr>
        <p:txBody>
          <a:bodyPr wrap="none"/>
          <a:lstStyle/>
          <a:p>
            <a:endParaRPr lang="en-US" sz="1350"/>
          </a:p>
        </p:txBody>
      </p:sp>
      <p:sp>
        <p:nvSpPr>
          <p:cNvPr id="17" name="Line 9"/>
          <p:cNvSpPr>
            <a:spLocks noChangeShapeType="1"/>
          </p:cNvSpPr>
          <p:nvPr>
            <p:custDataLst>
              <p:tags r:id="rId5"/>
            </p:custDataLst>
          </p:nvPr>
        </p:nvSpPr>
        <p:spPr bwMode="auto">
          <a:xfrm flipH="1">
            <a:off x="6493761" y="2675103"/>
            <a:ext cx="7144" cy="1119188"/>
          </a:xfrm>
          <a:prstGeom prst="line">
            <a:avLst/>
          </a:prstGeom>
          <a:noFill/>
          <a:ln w="19050">
            <a:solidFill>
              <a:schemeClr val="tx1"/>
            </a:solidFill>
            <a:round/>
            <a:headEnd/>
            <a:tailEnd/>
          </a:ln>
        </p:spPr>
        <p:txBody>
          <a:bodyPr wrap="none"/>
          <a:lstStyle/>
          <a:p>
            <a:endParaRPr lang="en-US" sz="1350"/>
          </a:p>
        </p:txBody>
      </p:sp>
      <p:sp>
        <p:nvSpPr>
          <p:cNvPr id="19" name="Line 11"/>
          <p:cNvSpPr>
            <a:spLocks noChangeShapeType="1"/>
          </p:cNvSpPr>
          <p:nvPr>
            <p:custDataLst>
              <p:tags r:id="rId6"/>
            </p:custDataLst>
          </p:nvPr>
        </p:nvSpPr>
        <p:spPr bwMode="auto">
          <a:xfrm flipV="1">
            <a:off x="6489175" y="3791337"/>
            <a:ext cx="128588" cy="0"/>
          </a:xfrm>
          <a:prstGeom prst="line">
            <a:avLst/>
          </a:prstGeom>
          <a:noFill/>
          <a:ln w="19050">
            <a:solidFill>
              <a:schemeClr val="tx1"/>
            </a:solidFill>
            <a:round/>
            <a:headEnd/>
            <a:tailEnd/>
          </a:ln>
        </p:spPr>
        <p:txBody>
          <a:bodyPr wrap="none"/>
          <a:lstStyle/>
          <a:p>
            <a:endParaRPr lang="en-US" sz="1350"/>
          </a:p>
        </p:txBody>
      </p:sp>
      <p:sp>
        <p:nvSpPr>
          <p:cNvPr id="20" name="Text Box 12"/>
          <p:cNvSpPr txBox="1">
            <a:spLocks noChangeArrowheads="1"/>
          </p:cNvSpPr>
          <p:nvPr>
            <p:custDataLst>
              <p:tags r:id="rId7"/>
            </p:custDataLst>
          </p:nvPr>
        </p:nvSpPr>
        <p:spPr bwMode="auto">
          <a:xfrm>
            <a:off x="7135658" y="2472697"/>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10.0.0.1</a:t>
            </a:r>
          </a:p>
        </p:txBody>
      </p:sp>
      <p:sp>
        <p:nvSpPr>
          <p:cNvPr id="21" name="Text Box 13"/>
          <p:cNvSpPr txBox="1">
            <a:spLocks noChangeArrowheads="1"/>
          </p:cNvSpPr>
          <p:nvPr>
            <p:custDataLst>
              <p:tags r:id="rId8"/>
            </p:custDataLst>
          </p:nvPr>
        </p:nvSpPr>
        <p:spPr bwMode="auto">
          <a:xfrm>
            <a:off x="7135658" y="3048960"/>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10.0.0.2</a:t>
            </a:r>
          </a:p>
        </p:txBody>
      </p:sp>
      <p:sp>
        <p:nvSpPr>
          <p:cNvPr id="22" name="Text Box 14"/>
          <p:cNvSpPr txBox="1">
            <a:spLocks noChangeArrowheads="1"/>
          </p:cNvSpPr>
          <p:nvPr>
            <p:custDataLst>
              <p:tags r:id="rId9"/>
            </p:custDataLst>
          </p:nvPr>
        </p:nvSpPr>
        <p:spPr bwMode="auto">
          <a:xfrm>
            <a:off x="7135658" y="3720472"/>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10.0.0.3</a:t>
            </a:r>
          </a:p>
        </p:txBody>
      </p:sp>
      <p:sp>
        <p:nvSpPr>
          <p:cNvPr id="23" name="Text Box 15"/>
          <p:cNvSpPr txBox="1">
            <a:spLocks noChangeArrowheads="1"/>
          </p:cNvSpPr>
          <p:nvPr>
            <p:custDataLst>
              <p:tags r:id="rId10"/>
            </p:custDataLst>
          </p:nvPr>
        </p:nvSpPr>
        <p:spPr bwMode="auto">
          <a:xfrm>
            <a:off x="4330395" y="2915610"/>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10.0.0.4</a:t>
            </a:r>
          </a:p>
        </p:txBody>
      </p:sp>
      <p:sp>
        <p:nvSpPr>
          <p:cNvPr id="24" name="Line 16"/>
          <p:cNvSpPr>
            <a:spLocks noChangeShapeType="1"/>
          </p:cNvSpPr>
          <p:nvPr>
            <p:custDataLst>
              <p:tags r:id="rId11"/>
            </p:custDataLst>
          </p:nvPr>
        </p:nvSpPr>
        <p:spPr bwMode="auto">
          <a:xfrm flipH="1">
            <a:off x="4423264" y="3103728"/>
            <a:ext cx="64294" cy="96441"/>
          </a:xfrm>
          <a:prstGeom prst="line">
            <a:avLst/>
          </a:prstGeom>
          <a:noFill/>
          <a:ln w="19050">
            <a:solidFill>
              <a:schemeClr val="tx1"/>
            </a:solidFill>
            <a:round/>
            <a:headEnd/>
            <a:tailEnd type="triangle" w="med" len="med"/>
          </a:ln>
        </p:spPr>
        <p:txBody>
          <a:bodyPr wrap="none"/>
          <a:lstStyle/>
          <a:p>
            <a:endParaRPr lang="en-US" sz="1350"/>
          </a:p>
        </p:txBody>
      </p:sp>
      <p:sp>
        <p:nvSpPr>
          <p:cNvPr id="25" name="Text Box 17"/>
          <p:cNvSpPr txBox="1">
            <a:spLocks noChangeArrowheads="1"/>
          </p:cNvSpPr>
          <p:nvPr>
            <p:custDataLst>
              <p:tags r:id="rId12"/>
            </p:custDataLst>
          </p:nvPr>
        </p:nvSpPr>
        <p:spPr bwMode="auto">
          <a:xfrm>
            <a:off x="2951652" y="3333520"/>
            <a:ext cx="994183"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138.76.29.7</a:t>
            </a:r>
          </a:p>
        </p:txBody>
      </p:sp>
      <p:sp>
        <p:nvSpPr>
          <p:cNvPr id="26" name="Line 18"/>
          <p:cNvSpPr>
            <a:spLocks noChangeShapeType="1"/>
          </p:cNvSpPr>
          <p:nvPr>
            <p:custDataLst>
              <p:tags r:id="rId13"/>
            </p:custDataLst>
          </p:nvPr>
        </p:nvSpPr>
        <p:spPr bwMode="auto">
          <a:xfrm flipH="1">
            <a:off x="3868433" y="3282322"/>
            <a:ext cx="64294" cy="96441"/>
          </a:xfrm>
          <a:prstGeom prst="line">
            <a:avLst/>
          </a:prstGeom>
          <a:noFill/>
          <a:ln w="19050">
            <a:solidFill>
              <a:schemeClr val="tx1"/>
            </a:solidFill>
            <a:round/>
            <a:headEnd type="triangle" w="med" len="med"/>
            <a:tailEnd/>
          </a:ln>
        </p:spPr>
        <p:txBody>
          <a:bodyPr wrap="none"/>
          <a:lstStyle/>
          <a:p>
            <a:endParaRPr lang="en-US" sz="1350"/>
          </a:p>
        </p:txBody>
      </p:sp>
      <p:sp>
        <p:nvSpPr>
          <p:cNvPr id="41" name="Line 79"/>
          <p:cNvSpPr>
            <a:spLocks noChangeShapeType="1"/>
          </p:cNvSpPr>
          <p:nvPr>
            <p:custDataLst>
              <p:tags r:id="rId14"/>
            </p:custDataLst>
          </p:nvPr>
        </p:nvSpPr>
        <p:spPr bwMode="auto">
          <a:xfrm>
            <a:off x="1696733" y="3253747"/>
            <a:ext cx="2269331" cy="4763"/>
          </a:xfrm>
          <a:prstGeom prst="line">
            <a:avLst/>
          </a:prstGeom>
          <a:noFill/>
          <a:ln w="19050">
            <a:solidFill>
              <a:schemeClr val="tx1"/>
            </a:solidFill>
            <a:round/>
            <a:headEnd/>
            <a:tailEnd/>
          </a:ln>
        </p:spPr>
        <p:txBody>
          <a:bodyPr wrap="none"/>
          <a:lstStyle/>
          <a:p>
            <a:endParaRPr lang="en-US" sz="1350"/>
          </a:p>
        </p:txBody>
      </p:sp>
      <p:sp>
        <p:nvSpPr>
          <p:cNvPr id="42" name="Text Box 81"/>
          <p:cNvSpPr txBox="1">
            <a:spLocks noChangeArrowheads="1"/>
          </p:cNvSpPr>
          <p:nvPr>
            <p:custDataLst>
              <p:tags r:id="rId15"/>
            </p:custDataLst>
          </p:nvPr>
        </p:nvSpPr>
        <p:spPr bwMode="auto">
          <a:xfrm>
            <a:off x="4673896" y="2096460"/>
            <a:ext cx="1771639" cy="715581"/>
          </a:xfrm>
          <a:prstGeom prst="rect">
            <a:avLst/>
          </a:prstGeom>
          <a:noFill/>
          <a:ln w="9525">
            <a:noFill/>
            <a:miter lim="800000"/>
            <a:headEnd/>
            <a:tailEnd/>
          </a:ln>
        </p:spPr>
        <p:txBody>
          <a:bodyPr wrap="none">
            <a:spAutoFit/>
          </a:bodyPr>
          <a:lstStyle/>
          <a:p>
            <a:pPr algn="ctr"/>
            <a:r>
              <a:rPr lang="en-US" altLang="en-US" sz="1350">
                <a:solidFill>
                  <a:srgbClr val="782EBD"/>
                </a:solidFill>
                <a:latin typeface="Arial" pitchFamily="34" charset="0"/>
                <a:cs typeface="Arial" pitchFamily="34" charset="0"/>
              </a:rPr>
              <a:t>Local network</a:t>
            </a:r>
          </a:p>
          <a:p>
            <a:pPr algn="ctr"/>
            <a:r>
              <a:rPr lang="en-US" altLang="en-US" sz="1350">
                <a:solidFill>
                  <a:srgbClr val="782EBD"/>
                </a:solidFill>
                <a:latin typeface="Arial" pitchFamily="34" charset="0"/>
                <a:cs typeface="Arial" pitchFamily="34" charset="0"/>
              </a:rPr>
              <a:t>(e.g., home network)</a:t>
            </a:r>
          </a:p>
          <a:p>
            <a:pPr algn="ctr"/>
            <a:r>
              <a:rPr lang="en-US" altLang="en-US" sz="1350">
                <a:solidFill>
                  <a:srgbClr val="782EBD"/>
                </a:solidFill>
                <a:latin typeface="Arial" pitchFamily="34" charset="0"/>
                <a:cs typeface="Arial" pitchFamily="34" charset="0"/>
              </a:rPr>
              <a:t>10.0.0/24</a:t>
            </a:r>
          </a:p>
        </p:txBody>
      </p:sp>
      <p:sp>
        <p:nvSpPr>
          <p:cNvPr id="43" name="Line 82"/>
          <p:cNvSpPr>
            <a:spLocks noChangeShapeType="1"/>
          </p:cNvSpPr>
          <p:nvPr>
            <p:custDataLst>
              <p:tags r:id="rId16"/>
            </p:custDataLst>
          </p:nvPr>
        </p:nvSpPr>
        <p:spPr bwMode="auto">
          <a:xfrm>
            <a:off x="6405654" y="2261957"/>
            <a:ext cx="1039416" cy="0"/>
          </a:xfrm>
          <a:prstGeom prst="line">
            <a:avLst/>
          </a:prstGeom>
          <a:noFill/>
          <a:ln w="25400">
            <a:solidFill>
              <a:schemeClr val="tx1"/>
            </a:solidFill>
            <a:round/>
            <a:headEnd/>
            <a:tailEnd type="triangle" w="med" len="med"/>
          </a:ln>
        </p:spPr>
        <p:txBody>
          <a:bodyPr wrap="none"/>
          <a:lstStyle/>
          <a:p>
            <a:endParaRPr lang="en-US" sz="1350"/>
          </a:p>
        </p:txBody>
      </p:sp>
      <p:sp>
        <p:nvSpPr>
          <p:cNvPr id="44" name="Line 83"/>
          <p:cNvSpPr>
            <a:spLocks noChangeShapeType="1"/>
          </p:cNvSpPr>
          <p:nvPr>
            <p:custDataLst>
              <p:tags r:id="rId17"/>
            </p:custDataLst>
          </p:nvPr>
        </p:nvSpPr>
        <p:spPr bwMode="auto">
          <a:xfrm>
            <a:off x="4134057" y="2139370"/>
            <a:ext cx="0" cy="810815"/>
          </a:xfrm>
          <a:prstGeom prst="line">
            <a:avLst/>
          </a:prstGeom>
          <a:noFill/>
          <a:ln w="25400">
            <a:solidFill>
              <a:schemeClr val="tx1"/>
            </a:solidFill>
            <a:round/>
            <a:headEnd/>
            <a:tailEnd/>
          </a:ln>
        </p:spPr>
        <p:txBody>
          <a:bodyPr wrap="none"/>
          <a:lstStyle/>
          <a:p>
            <a:endParaRPr lang="en-US" sz="1350"/>
          </a:p>
        </p:txBody>
      </p:sp>
      <p:sp>
        <p:nvSpPr>
          <p:cNvPr id="45" name="Line 84"/>
          <p:cNvSpPr>
            <a:spLocks noChangeShapeType="1"/>
          </p:cNvSpPr>
          <p:nvPr>
            <p:custDataLst>
              <p:tags r:id="rId18"/>
            </p:custDataLst>
          </p:nvPr>
        </p:nvSpPr>
        <p:spPr bwMode="auto">
          <a:xfrm flipH="1" flipV="1">
            <a:off x="4297058" y="2261338"/>
            <a:ext cx="673894" cy="0"/>
          </a:xfrm>
          <a:prstGeom prst="line">
            <a:avLst/>
          </a:prstGeom>
          <a:noFill/>
          <a:ln w="25400">
            <a:solidFill>
              <a:schemeClr val="tx1"/>
            </a:solidFill>
            <a:round/>
            <a:headEnd/>
            <a:tailEnd type="triangle" w="med" len="med"/>
          </a:ln>
        </p:spPr>
        <p:txBody>
          <a:bodyPr wrap="none"/>
          <a:lstStyle/>
          <a:p>
            <a:endParaRPr lang="en-US" sz="1350"/>
          </a:p>
        </p:txBody>
      </p:sp>
      <p:sp>
        <p:nvSpPr>
          <p:cNvPr id="46" name="Line 86"/>
          <p:cNvSpPr>
            <a:spLocks noChangeShapeType="1"/>
          </p:cNvSpPr>
          <p:nvPr>
            <p:custDataLst>
              <p:tags r:id="rId19"/>
            </p:custDataLst>
          </p:nvPr>
        </p:nvSpPr>
        <p:spPr bwMode="auto">
          <a:xfrm>
            <a:off x="2938742" y="2261957"/>
            <a:ext cx="1039416" cy="0"/>
          </a:xfrm>
          <a:prstGeom prst="line">
            <a:avLst/>
          </a:prstGeom>
          <a:noFill/>
          <a:ln w="25400">
            <a:solidFill>
              <a:schemeClr val="tx1"/>
            </a:solidFill>
            <a:round/>
            <a:headEnd/>
            <a:tailEnd type="triangle" w="med" len="med"/>
          </a:ln>
        </p:spPr>
        <p:txBody>
          <a:bodyPr wrap="none"/>
          <a:lstStyle/>
          <a:p>
            <a:endParaRPr lang="en-US" sz="1350"/>
          </a:p>
        </p:txBody>
      </p:sp>
      <p:sp>
        <p:nvSpPr>
          <p:cNvPr id="49" name="Line 87"/>
          <p:cNvSpPr>
            <a:spLocks noChangeShapeType="1"/>
          </p:cNvSpPr>
          <p:nvPr>
            <p:custDataLst>
              <p:tags r:id="rId20"/>
            </p:custDataLst>
          </p:nvPr>
        </p:nvSpPr>
        <p:spPr bwMode="auto">
          <a:xfrm flipH="1" flipV="1">
            <a:off x="1704926" y="2252432"/>
            <a:ext cx="411480" cy="0"/>
          </a:xfrm>
          <a:prstGeom prst="line">
            <a:avLst/>
          </a:prstGeom>
          <a:noFill/>
          <a:ln w="25400">
            <a:solidFill>
              <a:schemeClr val="tx1"/>
            </a:solidFill>
            <a:round/>
            <a:headEnd/>
            <a:tailEnd type="triangle" w="med" len="med"/>
          </a:ln>
        </p:spPr>
        <p:txBody>
          <a:bodyPr wrap="none"/>
          <a:lstStyle/>
          <a:p>
            <a:endParaRPr lang="en-US" sz="1350"/>
          </a:p>
        </p:txBody>
      </p:sp>
      <p:sp>
        <p:nvSpPr>
          <p:cNvPr id="50" name="Text Box 88"/>
          <p:cNvSpPr txBox="1">
            <a:spLocks noChangeArrowheads="1"/>
          </p:cNvSpPr>
          <p:nvPr>
            <p:custDataLst>
              <p:tags r:id="rId21"/>
            </p:custDataLst>
          </p:nvPr>
        </p:nvSpPr>
        <p:spPr bwMode="auto">
          <a:xfrm>
            <a:off x="2160803" y="2086935"/>
            <a:ext cx="771365" cy="507831"/>
          </a:xfrm>
          <a:prstGeom prst="rect">
            <a:avLst/>
          </a:prstGeom>
          <a:noFill/>
          <a:ln w="9525">
            <a:noFill/>
            <a:miter lim="800000"/>
            <a:headEnd/>
            <a:tailEnd/>
          </a:ln>
        </p:spPr>
        <p:txBody>
          <a:bodyPr wrap="none">
            <a:spAutoFit/>
          </a:bodyPr>
          <a:lstStyle/>
          <a:p>
            <a:pPr algn="ctr"/>
            <a:r>
              <a:rPr lang="en-US" altLang="en-US" sz="1350" dirty="0">
                <a:solidFill>
                  <a:srgbClr val="782EBD"/>
                </a:solidFill>
                <a:latin typeface="Arial" pitchFamily="34" charset="0"/>
                <a:cs typeface="Arial" pitchFamily="34" charset="0"/>
              </a:rPr>
              <a:t>Rest of</a:t>
            </a:r>
          </a:p>
          <a:p>
            <a:pPr algn="ctr"/>
            <a:r>
              <a:rPr lang="en-US" altLang="en-US" sz="1350" dirty="0">
                <a:solidFill>
                  <a:srgbClr val="782EBD"/>
                </a:solidFill>
                <a:latin typeface="Arial" pitchFamily="34" charset="0"/>
                <a:cs typeface="Arial" pitchFamily="34" charset="0"/>
              </a:rPr>
              <a:t>Internet</a:t>
            </a:r>
          </a:p>
        </p:txBody>
      </p:sp>
      <p:sp>
        <p:nvSpPr>
          <p:cNvPr id="51" name="Line 89"/>
          <p:cNvSpPr>
            <a:spLocks noChangeShapeType="1"/>
          </p:cNvSpPr>
          <p:nvPr>
            <p:custDataLst>
              <p:tags r:id="rId22"/>
            </p:custDataLst>
          </p:nvPr>
        </p:nvSpPr>
        <p:spPr bwMode="auto">
          <a:xfrm flipH="1" flipV="1">
            <a:off x="3281454" y="3570453"/>
            <a:ext cx="8335" cy="591741"/>
          </a:xfrm>
          <a:prstGeom prst="line">
            <a:avLst/>
          </a:prstGeom>
          <a:noFill/>
          <a:ln w="9525">
            <a:solidFill>
              <a:schemeClr val="tx1"/>
            </a:solidFill>
            <a:round/>
            <a:headEnd/>
            <a:tailEnd type="triangle" w="med" len="med"/>
          </a:ln>
        </p:spPr>
        <p:txBody>
          <a:bodyPr wrap="none"/>
          <a:lstStyle/>
          <a:p>
            <a:endParaRPr lang="en-US" sz="1350"/>
          </a:p>
        </p:txBody>
      </p:sp>
      <p:sp>
        <p:nvSpPr>
          <p:cNvPr id="52" name="Text Box 92"/>
          <p:cNvSpPr txBox="1">
            <a:spLocks noChangeArrowheads="1"/>
          </p:cNvSpPr>
          <p:nvPr>
            <p:custDataLst>
              <p:tags r:id="rId23"/>
            </p:custDataLst>
          </p:nvPr>
        </p:nvSpPr>
        <p:spPr bwMode="auto">
          <a:xfrm>
            <a:off x="1166904" y="4155051"/>
            <a:ext cx="3936517" cy="1310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defRPr/>
            </a:pPr>
            <a:r>
              <a:rPr lang="en-US" altLang="en-US" sz="1500" dirty="0">
                <a:solidFill>
                  <a:srgbClr val="782EBD"/>
                </a:solidFill>
                <a:latin typeface="Arial" pitchFamily="34" charset="0"/>
                <a:cs typeface="Arial" pitchFamily="34" charset="0"/>
              </a:rPr>
              <a:t>Comcast assigned one IP address</a:t>
            </a:r>
          </a:p>
          <a:p>
            <a:pPr marL="342900" indent="-342900">
              <a:spcBef>
                <a:spcPts val="450"/>
              </a:spcBef>
              <a:buClrTx/>
              <a:buSzTx/>
              <a:buFont typeface="+mj-lt"/>
              <a:buAutoNum type="arabicPeriod"/>
              <a:defRPr/>
            </a:pPr>
            <a:r>
              <a:rPr lang="en-US" altLang="en-US" sz="1500" dirty="0">
                <a:solidFill>
                  <a:srgbClr val="782EBD"/>
                </a:solidFill>
                <a:latin typeface="Arial" pitchFamily="34" charset="0"/>
                <a:cs typeface="Arial" pitchFamily="34" charset="0"/>
              </a:rPr>
              <a:t>Only datagrams with this destination IP address will arrive here.</a:t>
            </a:r>
          </a:p>
          <a:p>
            <a:pPr marL="342900" indent="-342900">
              <a:spcBef>
                <a:spcPct val="0"/>
              </a:spcBef>
              <a:buClrTx/>
              <a:buSzTx/>
              <a:buFont typeface="+mj-lt"/>
              <a:buAutoNum type="arabicPeriod"/>
              <a:defRPr/>
            </a:pPr>
            <a:r>
              <a:rPr lang="en-US" altLang="en-US" sz="1500" dirty="0">
                <a:solidFill>
                  <a:srgbClr val="782EBD"/>
                </a:solidFill>
                <a:latin typeface="Arial" pitchFamily="34" charset="0"/>
                <a:cs typeface="Arial" pitchFamily="34" charset="0"/>
              </a:rPr>
              <a:t>Datagrams leaving must have this address as the source address.</a:t>
            </a:r>
          </a:p>
        </p:txBody>
      </p:sp>
      <p:sp>
        <p:nvSpPr>
          <p:cNvPr id="53" name="Text Box 90"/>
          <p:cNvSpPr txBox="1">
            <a:spLocks noChangeArrowheads="1"/>
          </p:cNvSpPr>
          <p:nvPr>
            <p:custDataLst>
              <p:tags r:id="rId24"/>
            </p:custDataLst>
          </p:nvPr>
        </p:nvSpPr>
        <p:spPr bwMode="auto">
          <a:xfrm>
            <a:off x="5738904" y="1054663"/>
            <a:ext cx="1896666" cy="577081"/>
          </a:xfrm>
          <a:prstGeom prst="rect">
            <a:avLst/>
          </a:prstGeom>
          <a:noFill/>
          <a:ln w="9525">
            <a:noFill/>
            <a:miter lim="800000"/>
            <a:headEnd/>
            <a:tailEnd/>
          </a:ln>
        </p:spPr>
        <p:txBody>
          <a:bodyPr>
            <a:spAutoFit/>
          </a:bodyPr>
          <a:lstStyle/>
          <a:p>
            <a:pPr algn="ctr"/>
            <a:r>
              <a:rPr lang="en-US" altLang="en-US" sz="1050" dirty="0">
                <a:solidFill>
                  <a:srgbClr val="782EBD"/>
                </a:solidFill>
                <a:latin typeface="Arial" pitchFamily="34" charset="0"/>
                <a:cs typeface="Arial" pitchFamily="34" charset="0"/>
              </a:rPr>
              <a:t>Only </a:t>
            </a:r>
            <a:r>
              <a:rPr lang="en-US" altLang="en-US" sz="1050" dirty="0" err="1">
                <a:solidFill>
                  <a:srgbClr val="782EBD"/>
                </a:solidFill>
                <a:latin typeface="Arial" pitchFamily="34" charset="0"/>
                <a:cs typeface="Arial" pitchFamily="34" charset="0"/>
              </a:rPr>
              <a:t>datagrams</a:t>
            </a:r>
            <a:r>
              <a:rPr lang="en-US" altLang="en-US" sz="1050" dirty="0">
                <a:solidFill>
                  <a:srgbClr val="782EBD"/>
                </a:solidFill>
                <a:latin typeface="Arial" pitchFamily="34" charset="0"/>
                <a:cs typeface="Arial" pitchFamily="34" charset="0"/>
              </a:rPr>
              <a:t> with address 10.0.0.1 will be received by this machine.</a:t>
            </a:r>
          </a:p>
        </p:txBody>
      </p:sp>
      <p:cxnSp>
        <p:nvCxnSpPr>
          <p:cNvPr id="54" name="Straight Arrow Connector 53"/>
          <p:cNvCxnSpPr>
            <a:cxnSpLocks noChangeShapeType="1"/>
          </p:cNvCxnSpPr>
          <p:nvPr/>
        </p:nvCxnSpPr>
        <p:spPr bwMode="auto">
          <a:xfrm>
            <a:off x="6636636" y="1703553"/>
            <a:ext cx="51197" cy="653654"/>
          </a:xfrm>
          <a:prstGeom prst="straightConnector1">
            <a:avLst/>
          </a:prstGeom>
          <a:noFill/>
          <a:ln w="25400" algn="ctr">
            <a:solidFill>
              <a:schemeClr val="tx1"/>
            </a:solidFill>
            <a:round/>
            <a:headEnd/>
            <a:tailEnd type="triangle" w="med" len="med"/>
          </a:ln>
        </p:spPr>
      </p:cxnSp>
      <p:pic>
        <p:nvPicPr>
          <p:cNvPr id="55" name="Picture 17" descr="D:\Abhijeet K\Ai\old\Database-Icon_04.png"/>
          <p:cNvPicPr>
            <a:picLocks noChangeAspect="1" noChangeArrowheads="1"/>
          </p:cNvPicPr>
          <p:nvPr/>
        </p:nvPicPr>
        <p:blipFill>
          <a:blip r:embed="rId27"/>
          <a:srcRect/>
          <a:stretch>
            <a:fillRect/>
          </a:stretch>
        </p:blipFill>
        <p:spPr bwMode="auto">
          <a:xfrm>
            <a:off x="3849300" y="2862173"/>
            <a:ext cx="571500" cy="571500"/>
          </a:xfrm>
          <a:prstGeom prst="rect">
            <a:avLst/>
          </a:prstGeom>
          <a:noFill/>
        </p:spPr>
      </p:pic>
      <p:pic>
        <p:nvPicPr>
          <p:cNvPr id="34" name="Picture 2" descr="\\pufs02\Scratch\Abhijeet K\UD_PPT\Ai\Computer-Icon.png"/>
          <p:cNvPicPr>
            <a:picLocks noChangeAspect="1" noChangeArrowheads="1"/>
          </p:cNvPicPr>
          <p:nvPr/>
        </p:nvPicPr>
        <p:blipFill>
          <a:blip r:embed="rId28" cstate="print"/>
          <a:srcRect/>
          <a:stretch>
            <a:fillRect/>
          </a:stretch>
        </p:blipFill>
        <p:spPr bwMode="auto">
          <a:xfrm>
            <a:off x="6578241" y="2967137"/>
            <a:ext cx="535781" cy="535781"/>
          </a:xfrm>
          <a:prstGeom prst="rect">
            <a:avLst/>
          </a:prstGeom>
          <a:noFill/>
        </p:spPr>
      </p:pic>
      <p:pic>
        <p:nvPicPr>
          <p:cNvPr id="35" name="Picture 2" descr="\\pufs02\Scratch\Abhijeet K\UD_PPT\Ai\Computer-Icon.png"/>
          <p:cNvPicPr>
            <a:picLocks noChangeAspect="1" noChangeArrowheads="1"/>
          </p:cNvPicPr>
          <p:nvPr/>
        </p:nvPicPr>
        <p:blipFill>
          <a:blip r:embed="rId28" cstate="print"/>
          <a:srcRect/>
          <a:stretch>
            <a:fillRect/>
          </a:stretch>
        </p:blipFill>
        <p:spPr bwMode="auto">
          <a:xfrm>
            <a:off x="6578241" y="3535668"/>
            <a:ext cx="535781" cy="535781"/>
          </a:xfrm>
          <a:prstGeom prst="rect">
            <a:avLst/>
          </a:prstGeom>
          <a:noFill/>
        </p:spPr>
      </p:pic>
      <p:sp>
        <p:nvSpPr>
          <p:cNvPr id="36" name="Line 11"/>
          <p:cNvSpPr>
            <a:spLocks noChangeShapeType="1"/>
          </p:cNvSpPr>
          <p:nvPr>
            <p:custDataLst>
              <p:tags r:id="rId25"/>
            </p:custDataLst>
          </p:nvPr>
        </p:nvSpPr>
        <p:spPr bwMode="auto">
          <a:xfrm flipV="1">
            <a:off x="6496150" y="2676471"/>
            <a:ext cx="128588" cy="0"/>
          </a:xfrm>
          <a:prstGeom prst="line">
            <a:avLst/>
          </a:prstGeom>
          <a:noFill/>
          <a:ln w="19050">
            <a:solidFill>
              <a:schemeClr val="tx1"/>
            </a:solidFill>
            <a:round/>
            <a:headEnd/>
            <a:tailEnd/>
          </a:ln>
        </p:spPr>
        <p:txBody>
          <a:bodyPr wrap="none"/>
          <a:lstStyle/>
          <a:p>
            <a:endParaRPr lang="en-US" sz="1350"/>
          </a:p>
        </p:txBody>
      </p:sp>
      <p:pic>
        <p:nvPicPr>
          <p:cNvPr id="56" name="Picture 2" descr="\\pufs02\Scratch\Abhijeet K\UD_PPT\Ai\Computer-Icon.png"/>
          <p:cNvPicPr>
            <a:picLocks noChangeAspect="1" noChangeArrowheads="1"/>
          </p:cNvPicPr>
          <p:nvPr/>
        </p:nvPicPr>
        <p:blipFill>
          <a:blip r:embed="rId28" cstate="print"/>
          <a:srcRect/>
          <a:stretch>
            <a:fillRect/>
          </a:stretch>
        </p:blipFill>
        <p:spPr bwMode="auto">
          <a:xfrm>
            <a:off x="6578241" y="2398606"/>
            <a:ext cx="535781" cy="535781"/>
          </a:xfrm>
          <a:prstGeom prst="rect">
            <a:avLst/>
          </a:prstGeom>
          <a:noFill/>
        </p:spPr>
      </p:pic>
    </p:spTree>
    <p:extLst>
      <p:ext uri="{BB962C8B-B14F-4D97-AF65-F5344CB8AC3E}">
        <p14:creationId xmlns:p14="http://schemas.microsoft.com/office/powerpoint/2010/main" val="345325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7250"/>
            <a:ext cx="9144000" cy="156755"/>
          </a:xfrm>
          <a:prstGeom prst="rect">
            <a:avLst/>
          </a:prstGeom>
          <a:solidFill>
            <a:srgbClr val="0069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Rectangle 4"/>
          <p:cNvSpPr/>
          <p:nvPr/>
        </p:nvSpPr>
        <p:spPr>
          <a:xfrm>
            <a:off x="0" y="5843995"/>
            <a:ext cx="9144000" cy="156755"/>
          </a:xfrm>
          <a:prstGeom prst="rect">
            <a:avLst/>
          </a:prstGeom>
          <a:solidFill>
            <a:srgbClr val="003E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8" name="Rectangle 2"/>
          <p:cNvSpPr txBox="1">
            <a:spLocks noChangeArrowheads="1"/>
          </p:cNvSpPr>
          <p:nvPr>
            <p:custDataLst>
              <p:tags r:id="rId1"/>
            </p:custDataLst>
          </p:nvPr>
        </p:nvSpPr>
        <p:spPr>
          <a:xfrm>
            <a:off x="232098" y="1069181"/>
            <a:ext cx="8679806" cy="457200"/>
          </a:xfrm>
          <a:prstGeom prst="rect">
            <a:avLst/>
          </a:prstGeom>
        </p:spPr>
        <p:txBody>
          <a:bodyPr vert="horz" lIns="68580" tIns="34290" rIns="68580" bIns="34290" rtlCol="0" anchor="ctr">
            <a:noAutofit/>
          </a:bodyPr>
          <a:lstStyle/>
          <a:p>
            <a:pPr lvl="0">
              <a:lnSpc>
                <a:spcPct val="90000"/>
              </a:lnSpc>
              <a:spcBef>
                <a:spcPct val="0"/>
              </a:spcBef>
              <a:defRPr/>
            </a:pPr>
            <a:r>
              <a:rPr lang="en-US" altLang="en-US" sz="2400" b="1" dirty="0">
                <a:solidFill>
                  <a:srgbClr val="0069AA"/>
                </a:solidFill>
                <a:latin typeface="Arial" pitchFamily="34" charset="0"/>
                <a:ea typeface="+mj-ea"/>
                <a:cs typeface="Arial" pitchFamily="34" charset="0"/>
              </a:rPr>
              <a:t>Problem: How to Send a Message to Google (172.217.4.68)</a:t>
            </a:r>
          </a:p>
        </p:txBody>
      </p:sp>
      <p:sp>
        <p:nvSpPr>
          <p:cNvPr id="32" name="Freeform 80"/>
          <p:cNvSpPr>
            <a:spLocks/>
          </p:cNvSpPr>
          <p:nvPr>
            <p:custDataLst>
              <p:tags r:id="rId2"/>
            </p:custDataLst>
          </p:nvPr>
        </p:nvSpPr>
        <p:spPr bwMode="auto">
          <a:xfrm>
            <a:off x="4927716" y="2750841"/>
            <a:ext cx="2228850" cy="202287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00A0DF"/>
          </a:solidFill>
          <a:ln w="9525">
            <a:noFill/>
            <a:round/>
            <a:headEnd/>
            <a:tailEnd/>
          </a:ln>
        </p:spPr>
        <p:txBody>
          <a:bodyPr wrap="none" anchor="ctr"/>
          <a:lstStyle/>
          <a:p>
            <a:endParaRPr lang="en-US" sz="1350"/>
          </a:p>
        </p:txBody>
      </p:sp>
      <p:sp>
        <p:nvSpPr>
          <p:cNvPr id="33" name="Freeform 4"/>
          <p:cNvSpPr>
            <a:spLocks/>
          </p:cNvSpPr>
          <p:nvPr>
            <p:custDataLst>
              <p:tags r:id="rId3"/>
            </p:custDataLst>
          </p:nvPr>
        </p:nvSpPr>
        <p:spPr bwMode="auto">
          <a:xfrm>
            <a:off x="2052357" y="3309244"/>
            <a:ext cx="2869406" cy="1016794"/>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sz="1350"/>
          </a:p>
        </p:txBody>
      </p:sp>
      <p:sp>
        <p:nvSpPr>
          <p:cNvPr id="37" name="Line 8"/>
          <p:cNvSpPr>
            <a:spLocks noChangeShapeType="1"/>
          </p:cNvSpPr>
          <p:nvPr>
            <p:custDataLst>
              <p:tags r:id="rId4"/>
            </p:custDataLst>
          </p:nvPr>
        </p:nvSpPr>
        <p:spPr bwMode="auto">
          <a:xfrm>
            <a:off x="5170488" y="3740250"/>
            <a:ext cx="1503759" cy="7144"/>
          </a:xfrm>
          <a:prstGeom prst="line">
            <a:avLst/>
          </a:prstGeom>
          <a:noFill/>
          <a:ln w="19050">
            <a:solidFill>
              <a:schemeClr val="tx1"/>
            </a:solidFill>
            <a:round/>
            <a:headEnd/>
            <a:tailEnd/>
          </a:ln>
        </p:spPr>
        <p:txBody>
          <a:bodyPr wrap="none"/>
          <a:lstStyle/>
          <a:p>
            <a:endParaRPr lang="en-US" sz="1350"/>
          </a:p>
        </p:txBody>
      </p:sp>
      <p:sp>
        <p:nvSpPr>
          <p:cNvPr id="38" name="Line 9"/>
          <p:cNvSpPr>
            <a:spLocks noChangeShapeType="1"/>
          </p:cNvSpPr>
          <p:nvPr>
            <p:custDataLst>
              <p:tags r:id="rId5"/>
            </p:custDataLst>
          </p:nvPr>
        </p:nvSpPr>
        <p:spPr bwMode="auto">
          <a:xfrm flipH="1">
            <a:off x="6564825" y="3185419"/>
            <a:ext cx="7144" cy="1119188"/>
          </a:xfrm>
          <a:prstGeom prst="line">
            <a:avLst/>
          </a:prstGeom>
          <a:noFill/>
          <a:ln w="31750">
            <a:solidFill>
              <a:schemeClr val="tx1"/>
            </a:solidFill>
            <a:round/>
            <a:headEnd/>
            <a:tailEnd/>
          </a:ln>
        </p:spPr>
        <p:txBody>
          <a:bodyPr wrap="none"/>
          <a:lstStyle/>
          <a:p>
            <a:endParaRPr lang="en-US" sz="1350"/>
          </a:p>
        </p:txBody>
      </p:sp>
      <p:sp>
        <p:nvSpPr>
          <p:cNvPr id="40" name="Line 11"/>
          <p:cNvSpPr>
            <a:spLocks noChangeShapeType="1"/>
          </p:cNvSpPr>
          <p:nvPr>
            <p:custDataLst>
              <p:tags r:id="rId6"/>
            </p:custDataLst>
          </p:nvPr>
        </p:nvSpPr>
        <p:spPr bwMode="auto">
          <a:xfrm flipV="1">
            <a:off x="6557806" y="4300324"/>
            <a:ext cx="128588" cy="0"/>
          </a:xfrm>
          <a:prstGeom prst="line">
            <a:avLst/>
          </a:prstGeom>
          <a:noFill/>
          <a:ln w="31750">
            <a:solidFill>
              <a:schemeClr val="tx1"/>
            </a:solidFill>
            <a:round/>
            <a:headEnd/>
            <a:tailEnd/>
          </a:ln>
        </p:spPr>
        <p:txBody>
          <a:bodyPr wrap="none"/>
          <a:lstStyle/>
          <a:p>
            <a:endParaRPr lang="en-US" sz="1350"/>
          </a:p>
        </p:txBody>
      </p:sp>
      <p:sp>
        <p:nvSpPr>
          <p:cNvPr id="47" name="Text Box 12"/>
          <p:cNvSpPr txBox="1">
            <a:spLocks noChangeArrowheads="1"/>
          </p:cNvSpPr>
          <p:nvPr>
            <p:custDataLst>
              <p:tags r:id="rId7"/>
            </p:custDataLst>
          </p:nvPr>
        </p:nvSpPr>
        <p:spPr bwMode="auto">
          <a:xfrm>
            <a:off x="7244673" y="2983013"/>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10.0.0.1</a:t>
            </a:r>
          </a:p>
        </p:txBody>
      </p:sp>
      <p:sp>
        <p:nvSpPr>
          <p:cNvPr id="57" name="Text Box 13"/>
          <p:cNvSpPr txBox="1">
            <a:spLocks noChangeArrowheads="1"/>
          </p:cNvSpPr>
          <p:nvPr>
            <p:custDataLst>
              <p:tags r:id="rId8"/>
            </p:custDataLst>
          </p:nvPr>
        </p:nvSpPr>
        <p:spPr bwMode="auto">
          <a:xfrm>
            <a:off x="7339923" y="3559276"/>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10.0.0.2</a:t>
            </a:r>
          </a:p>
        </p:txBody>
      </p:sp>
      <p:sp>
        <p:nvSpPr>
          <p:cNvPr id="58" name="Text Box 14"/>
          <p:cNvSpPr txBox="1">
            <a:spLocks noChangeArrowheads="1"/>
          </p:cNvSpPr>
          <p:nvPr>
            <p:custDataLst>
              <p:tags r:id="rId9"/>
            </p:custDataLst>
          </p:nvPr>
        </p:nvSpPr>
        <p:spPr bwMode="auto">
          <a:xfrm>
            <a:off x="7311348" y="4230788"/>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10.0.0.3</a:t>
            </a:r>
          </a:p>
        </p:txBody>
      </p:sp>
      <p:sp>
        <p:nvSpPr>
          <p:cNvPr id="59" name="Text Box 15"/>
          <p:cNvSpPr txBox="1">
            <a:spLocks noChangeArrowheads="1"/>
          </p:cNvSpPr>
          <p:nvPr>
            <p:custDataLst>
              <p:tags r:id="rId10"/>
            </p:custDataLst>
          </p:nvPr>
        </p:nvSpPr>
        <p:spPr bwMode="auto">
          <a:xfrm>
            <a:off x="5177748" y="3398542"/>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10.0.0.4</a:t>
            </a:r>
          </a:p>
        </p:txBody>
      </p:sp>
      <p:sp>
        <p:nvSpPr>
          <p:cNvPr id="60" name="Line 16"/>
          <p:cNvSpPr>
            <a:spLocks noChangeShapeType="1"/>
          </p:cNvSpPr>
          <p:nvPr>
            <p:custDataLst>
              <p:tags r:id="rId11"/>
            </p:custDataLst>
          </p:nvPr>
        </p:nvSpPr>
        <p:spPr bwMode="auto">
          <a:xfrm flipH="1">
            <a:off x="5206323" y="3608092"/>
            <a:ext cx="64294" cy="96440"/>
          </a:xfrm>
          <a:prstGeom prst="line">
            <a:avLst/>
          </a:prstGeom>
          <a:noFill/>
          <a:ln w="19050">
            <a:solidFill>
              <a:schemeClr val="tx1"/>
            </a:solidFill>
            <a:round/>
            <a:headEnd/>
            <a:tailEnd type="triangle" w="med" len="med"/>
          </a:ln>
        </p:spPr>
        <p:txBody>
          <a:bodyPr wrap="none"/>
          <a:lstStyle/>
          <a:p>
            <a:endParaRPr lang="en-US" sz="1350"/>
          </a:p>
        </p:txBody>
      </p:sp>
      <p:sp>
        <p:nvSpPr>
          <p:cNvPr id="61" name="Text Box 17"/>
          <p:cNvSpPr txBox="1">
            <a:spLocks noChangeArrowheads="1"/>
          </p:cNvSpPr>
          <p:nvPr>
            <p:custDataLst>
              <p:tags r:id="rId12"/>
            </p:custDataLst>
          </p:nvPr>
        </p:nvSpPr>
        <p:spPr bwMode="auto">
          <a:xfrm>
            <a:off x="3763285" y="3845026"/>
            <a:ext cx="994183"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138.76.29.7</a:t>
            </a:r>
          </a:p>
        </p:txBody>
      </p:sp>
      <p:sp>
        <p:nvSpPr>
          <p:cNvPr id="62" name="Line 18"/>
          <p:cNvSpPr>
            <a:spLocks noChangeShapeType="1"/>
          </p:cNvSpPr>
          <p:nvPr>
            <p:custDataLst>
              <p:tags r:id="rId13"/>
            </p:custDataLst>
          </p:nvPr>
        </p:nvSpPr>
        <p:spPr bwMode="auto">
          <a:xfrm flipH="1">
            <a:off x="4651491" y="3786685"/>
            <a:ext cx="64294" cy="96440"/>
          </a:xfrm>
          <a:prstGeom prst="line">
            <a:avLst/>
          </a:prstGeom>
          <a:noFill/>
          <a:ln w="19050">
            <a:solidFill>
              <a:schemeClr val="tx1"/>
            </a:solidFill>
            <a:round/>
            <a:headEnd type="triangle" w="med" len="med"/>
            <a:tailEnd/>
          </a:ln>
        </p:spPr>
        <p:txBody>
          <a:bodyPr wrap="none"/>
          <a:lstStyle/>
          <a:p>
            <a:endParaRPr lang="en-US" sz="1350"/>
          </a:p>
        </p:txBody>
      </p:sp>
      <p:sp>
        <p:nvSpPr>
          <p:cNvPr id="77" name="Line 79"/>
          <p:cNvSpPr>
            <a:spLocks noChangeShapeType="1"/>
          </p:cNvSpPr>
          <p:nvPr>
            <p:custDataLst>
              <p:tags r:id="rId14"/>
            </p:custDataLst>
          </p:nvPr>
        </p:nvSpPr>
        <p:spPr bwMode="auto">
          <a:xfrm flipV="1">
            <a:off x="2052356" y="3762872"/>
            <a:ext cx="2696766" cy="23813"/>
          </a:xfrm>
          <a:prstGeom prst="line">
            <a:avLst/>
          </a:prstGeom>
          <a:noFill/>
          <a:ln w="31750">
            <a:solidFill>
              <a:schemeClr val="tx1"/>
            </a:solidFill>
            <a:round/>
            <a:headEnd/>
            <a:tailEnd/>
          </a:ln>
        </p:spPr>
        <p:txBody>
          <a:bodyPr wrap="none"/>
          <a:lstStyle/>
          <a:p>
            <a:endParaRPr lang="en-US" sz="1350"/>
          </a:p>
        </p:txBody>
      </p:sp>
      <p:sp>
        <p:nvSpPr>
          <p:cNvPr id="78" name="Cloud 77"/>
          <p:cNvSpPr/>
          <p:nvPr/>
        </p:nvSpPr>
        <p:spPr bwMode="auto">
          <a:xfrm>
            <a:off x="2771494" y="3475932"/>
            <a:ext cx="991791" cy="670322"/>
          </a:xfrm>
          <a:prstGeom prst="cloud">
            <a:avLst/>
          </a:prstGeom>
          <a:solidFill>
            <a:srgbClr val="BED600"/>
          </a:solidFill>
          <a:ln w="19050" cap="flat" cmpd="sng" algn="ctr">
            <a:solidFill>
              <a:schemeClr val="tx1"/>
            </a:solidFill>
            <a:prstDash val="solid"/>
            <a:round/>
            <a:headEnd type="none" w="med" len="med"/>
            <a:tailEnd type="none" w="med" len="med"/>
          </a:ln>
          <a:effectLst/>
        </p:spPr>
        <p:txBody>
          <a:bodyPr wrap="none"/>
          <a:lstStyle/>
          <a:p>
            <a:pPr>
              <a:defRPr/>
            </a:pPr>
            <a:endParaRPr lang="en-US" sz="1350"/>
          </a:p>
        </p:txBody>
      </p:sp>
      <p:pic>
        <p:nvPicPr>
          <p:cNvPr id="81" name="Picture 2" descr="\\pufs02\Scratch\Abhijeet K\UD_PPT\Ai\Computer-Icon.png"/>
          <p:cNvPicPr>
            <a:picLocks noChangeAspect="1" noChangeArrowheads="1"/>
          </p:cNvPicPr>
          <p:nvPr/>
        </p:nvPicPr>
        <p:blipFill>
          <a:blip r:embed="rId17" cstate="print"/>
          <a:srcRect/>
          <a:stretch>
            <a:fillRect/>
          </a:stretch>
        </p:blipFill>
        <p:spPr bwMode="auto">
          <a:xfrm>
            <a:off x="1529519" y="3515025"/>
            <a:ext cx="535781" cy="535781"/>
          </a:xfrm>
          <a:prstGeom prst="rect">
            <a:avLst/>
          </a:prstGeom>
          <a:noFill/>
        </p:spPr>
      </p:pic>
      <p:pic>
        <p:nvPicPr>
          <p:cNvPr id="83" name="Picture 2" descr="\\pufs02\Scratch\Abhijeet K\UD_PPT\Ai\Computer-Icon.png"/>
          <p:cNvPicPr>
            <a:picLocks noChangeAspect="1" noChangeArrowheads="1"/>
          </p:cNvPicPr>
          <p:nvPr/>
        </p:nvPicPr>
        <p:blipFill>
          <a:blip r:embed="rId17" cstate="print"/>
          <a:srcRect/>
          <a:stretch>
            <a:fillRect/>
          </a:stretch>
        </p:blipFill>
        <p:spPr bwMode="auto">
          <a:xfrm>
            <a:off x="6651588" y="3504309"/>
            <a:ext cx="535781" cy="535781"/>
          </a:xfrm>
          <a:prstGeom prst="rect">
            <a:avLst/>
          </a:prstGeom>
          <a:noFill/>
        </p:spPr>
      </p:pic>
      <p:pic>
        <p:nvPicPr>
          <p:cNvPr id="84" name="Picture 2" descr="\\pufs02\Scratch\Abhijeet K\UD_PPT\Ai\Computer-Icon.png"/>
          <p:cNvPicPr>
            <a:picLocks noChangeAspect="1" noChangeArrowheads="1"/>
          </p:cNvPicPr>
          <p:nvPr/>
        </p:nvPicPr>
        <p:blipFill>
          <a:blip r:embed="rId17" cstate="print"/>
          <a:srcRect/>
          <a:stretch>
            <a:fillRect/>
          </a:stretch>
        </p:blipFill>
        <p:spPr bwMode="auto">
          <a:xfrm>
            <a:off x="6651588" y="4093669"/>
            <a:ext cx="535781" cy="535781"/>
          </a:xfrm>
          <a:prstGeom prst="rect">
            <a:avLst/>
          </a:prstGeom>
          <a:noFill/>
        </p:spPr>
      </p:pic>
      <p:pic>
        <p:nvPicPr>
          <p:cNvPr id="85" name="Picture 17" descr="D:\Abhijeet K\Ai\old\Database-Icon_04.png"/>
          <p:cNvPicPr>
            <a:picLocks noChangeAspect="1" noChangeArrowheads="1"/>
          </p:cNvPicPr>
          <p:nvPr/>
        </p:nvPicPr>
        <p:blipFill>
          <a:blip r:embed="rId18"/>
          <a:srcRect/>
          <a:stretch>
            <a:fillRect/>
          </a:stretch>
        </p:blipFill>
        <p:spPr bwMode="auto">
          <a:xfrm>
            <a:off x="4633893" y="3352653"/>
            <a:ext cx="571500" cy="571500"/>
          </a:xfrm>
          <a:prstGeom prst="rect">
            <a:avLst/>
          </a:prstGeom>
          <a:noFill/>
        </p:spPr>
      </p:pic>
      <p:sp>
        <p:nvSpPr>
          <p:cNvPr id="86" name="Line 11"/>
          <p:cNvSpPr>
            <a:spLocks noChangeShapeType="1"/>
          </p:cNvSpPr>
          <p:nvPr>
            <p:custDataLst>
              <p:tags r:id="rId15"/>
            </p:custDataLst>
          </p:nvPr>
        </p:nvSpPr>
        <p:spPr bwMode="auto">
          <a:xfrm flipV="1">
            <a:off x="6559510" y="3201658"/>
            <a:ext cx="128588" cy="0"/>
          </a:xfrm>
          <a:prstGeom prst="line">
            <a:avLst/>
          </a:prstGeom>
          <a:noFill/>
          <a:ln w="31750">
            <a:solidFill>
              <a:schemeClr val="tx1"/>
            </a:solidFill>
            <a:round/>
            <a:headEnd/>
            <a:tailEnd/>
          </a:ln>
        </p:spPr>
        <p:txBody>
          <a:bodyPr wrap="none"/>
          <a:lstStyle/>
          <a:p>
            <a:endParaRPr lang="en-US" sz="1350"/>
          </a:p>
        </p:txBody>
      </p:sp>
      <p:pic>
        <p:nvPicPr>
          <p:cNvPr id="82" name="Picture 2" descr="\\pufs02\Scratch\Abhijeet K\UD_PPT\Ai\Computer-Icon.png"/>
          <p:cNvPicPr>
            <a:picLocks noChangeAspect="1" noChangeArrowheads="1"/>
          </p:cNvPicPr>
          <p:nvPr/>
        </p:nvPicPr>
        <p:blipFill>
          <a:blip r:embed="rId17" cstate="print"/>
          <a:srcRect/>
          <a:stretch>
            <a:fillRect/>
          </a:stretch>
        </p:blipFill>
        <p:spPr bwMode="auto">
          <a:xfrm>
            <a:off x="6651588" y="2914950"/>
            <a:ext cx="535781" cy="535781"/>
          </a:xfrm>
          <a:prstGeom prst="rect">
            <a:avLst/>
          </a:prstGeom>
          <a:noFill/>
        </p:spPr>
      </p:pic>
      <p:sp>
        <p:nvSpPr>
          <p:cNvPr id="80" name="Rectangle 79"/>
          <p:cNvSpPr>
            <a:spLocks noChangeArrowheads="1"/>
          </p:cNvSpPr>
          <p:nvPr/>
        </p:nvSpPr>
        <p:spPr bwMode="auto">
          <a:xfrm>
            <a:off x="6042141" y="2491285"/>
            <a:ext cx="1808559" cy="447675"/>
          </a:xfrm>
          <a:prstGeom prst="rect">
            <a:avLst/>
          </a:prstGeom>
          <a:noFill/>
          <a:ln w="19050" algn="ctr">
            <a:solidFill>
              <a:srgbClr val="782EBD"/>
            </a:solidFill>
            <a:round/>
            <a:headEnd/>
            <a:tailEnd/>
          </a:ln>
        </p:spPr>
        <p:txBody>
          <a:bodyPr wrap="none"/>
          <a:lstStyle/>
          <a:p>
            <a:r>
              <a:rPr lang="en-US" altLang="en-US" sz="1350" dirty="0" err="1">
                <a:latin typeface="Arial" pitchFamily="34" charset="0"/>
                <a:cs typeface="Arial" pitchFamily="34" charset="0"/>
              </a:rPr>
              <a:t>Dest</a:t>
            </a:r>
            <a:r>
              <a:rPr lang="en-US" altLang="en-US" sz="1350" dirty="0">
                <a:latin typeface="Arial" pitchFamily="34" charset="0"/>
                <a:cs typeface="Arial" pitchFamily="34" charset="0"/>
              </a:rPr>
              <a:t> IP:172.217.4.68</a:t>
            </a:r>
          </a:p>
          <a:p>
            <a:r>
              <a:rPr lang="en-US" altLang="en-US" sz="1350" dirty="0" err="1">
                <a:latin typeface="Arial" pitchFamily="34" charset="0"/>
                <a:cs typeface="Arial" pitchFamily="34" charset="0"/>
              </a:rPr>
              <a:t>Src</a:t>
            </a:r>
            <a:r>
              <a:rPr lang="en-US" altLang="en-US" sz="1350" dirty="0">
                <a:latin typeface="Arial" pitchFamily="34" charset="0"/>
                <a:cs typeface="Arial" pitchFamily="34" charset="0"/>
              </a:rPr>
              <a:t> IP:10.0.0.1</a:t>
            </a:r>
          </a:p>
        </p:txBody>
      </p:sp>
    </p:spTree>
    <p:extLst>
      <p:ext uri="{BB962C8B-B14F-4D97-AF65-F5344CB8AC3E}">
        <p14:creationId xmlns:p14="http://schemas.microsoft.com/office/powerpoint/2010/main" val="398553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500"/>
                                        <p:tgtEl>
                                          <p:spTgt spid="5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500"/>
                                        <p:tgtEl>
                                          <p:spTgt spid="5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500"/>
                                        <p:tgtEl>
                                          <p:spTgt spid="6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fade">
                                      <p:cBhvr>
                                        <p:cTn id="40" dur="500"/>
                                        <p:tgtEl>
                                          <p:spTgt spid="6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fade">
                                      <p:cBhvr>
                                        <p:cTn id="43" dur="500"/>
                                        <p:tgtEl>
                                          <p:spTgt spid="7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8"/>
                                        </p:tgtEl>
                                        <p:attrNameLst>
                                          <p:attrName>style.visibility</p:attrName>
                                        </p:attrNameLst>
                                      </p:cBhvr>
                                      <p:to>
                                        <p:strVal val="visible"/>
                                      </p:to>
                                    </p:set>
                                    <p:animEffect transition="in" filter="fade">
                                      <p:cBhvr>
                                        <p:cTn id="46" dur="500"/>
                                        <p:tgtEl>
                                          <p:spTgt spid="78"/>
                                        </p:tgtEl>
                                      </p:cBhvr>
                                    </p:animEffect>
                                  </p:childTnLst>
                                </p:cTn>
                              </p:par>
                              <p:par>
                                <p:cTn id="47" presetID="10" presetClass="entr" presetSubtype="0" fill="hold" grpId="1" nodeType="withEffect">
                                  <p:stCondLst>
                                    <p:cond delay="0"/>
                                  </p:stCondLst>
                                  <p:childTnLst>
                                    <p:set>
                                      <p:cBhvr>
                                        <p:cTn id="48" dur="1" fill="hold">
                                          <p:stCondLst>
                                            <p:cond delay="0"/>
                                          </p:stCondLst>
                                        </p:cTn>
                                        <p:tgtEl>
                                          <p:spTgt spid="80"/>
                                        </p:tgtEl>
                                        <p:attrNameLst>
                                          <p:attrName>style.visibility</p:attrName>
                                        </p:attrNameLst>
                                      </p:cBhvr>
                                      <p:to>
                                        <p:strVal val="visible"/>
                                      </p:to>
                                    </p:set>
                                    <p:animEffect transition="in" filter="fade">
                                      <p:cBhvr>
                                        <p:cTn id="49" dur="500"/>
                                        <p:tgtEl>
                                          <p:spTgt spid="80"/>
                                        </p:tgtEl>
                                      </p:cBhvr>
                                    </p:animEffect>
                                  </p:childTnLst>
                                </p:cTn>
                              </p:par>
                              <p:par>
                                <p:cTn id="50" presetID="10" presetClass="entr" presetSubtype="0" fill="hold" nodeType="withEffect">
                                  <p:stCondLst>
                                    <p:cond delay="0"/>
                                  </p:stCondLst>
                                  <p:childTnLst>
                                    <p:set>
                                      <p:cBhvr>
                                        <p:cTn id="51" dur="1" fill="hold">
                                          <p:stCondLst>
                                            <p:cond delay="0"/>
                                          </p:stCondLst>
                                        </p:cTn>
                                        <p:tgtEl>
                                          <p:spTgt spid="81"/>
                                        </p:tgtEl>
                                        <p:attrNameLst>
                                          <p:attrName>style.visibility</p:attrName>
                                        </p:attrNameLst>
                                      </p:cBhvr>
                                      <p:to>
                                        <p:strVal val="visible"/>
                                      </p:to>
                                    </p:set>
                                    <p:animEffect transition="in" filter="fade">
                                      <p:cBhvr>
                                        <p:cTn id="52" dur="500"/>
                                        <p:tgtEl>
                                          <p:spTgt spid="81"/>
                                        </p:tgtEl>
                                      </p:cBhvr>
                                    </p:animEffect>
                                  </p:childTnLst>
                                </p:cTn>
                              </p:par>
                              <p:par>
                                <p:cTn id="53" presetID="10" presetClass="entr" presetSubtype="0" fill="hold" nodeType="withEffect">
                                  <p:stCondLst>
                                    <p:cond delay="0"/>
                                  </p:stCondLst>
                                  <p:childTnLst>
                                    <p:set>
                                      <p:cBhvr>
                                        <p:cTn id="54" dur="1" fill="hold">
                                          <p:stCondLst>
                                            <p:cond delay="0"/>
                                          </p:stCondLst>
                                        </p:cTn>
                                        <p:tgtEl>
                                          <p:spTgt spid="83"/>
                                        </p:tgtEl>
                                        <p:attrNameLst>
                                          <p:attrName>style.visibility</p:attrName>
                                        </p:attrNameLst>
                                      </p:cBhvr>
                                      <p:to>
                                        <p:strVal val="visible"/>
                                      </p:to>
                                    </p:set>
                                    <p:animEffect transition="in" filter="fade">
                                      <p:cBhvr>
                                        <p:cTn id="55" dur="500"/>
                                        <p:tgtEl>
                                          <p:spTgt spid="83"/>
                                        </p:tgtEl>
                                      </p:cBhvr>
                                    </p:animEffect>
                                  </p:childTnLst>
                                </p:cTn>
                              </p:par>
                              <p:par>
                                <p:cTn id="56" presetID="10" presetClass="entr" presetSubtype="0" fill="hold" nodeType="withEffect">
                                  <p:stCondLst>
                                    <p:cond delay="0"/>
                                  </p:stCondLst>
                                  <p:childTnLst>
                                    <p:set>
                                      <p:cBhvr>
                                        <p:cTn id="57" dur="1" fill="hold">
                                          <p:stCondLst>
                                            <p:cond delay="0"/>
                                          </p:stCondLst>
                                        </p:cTn>
                                        <p:tgtEl>
                                          <p:spTgt spid="84"/>
                                        </p:tgtEl>
                                        <p:attrNameLst>
                                          <p:attrName>style.visibility</p:attrName>
                                        </p:attrNameLst>
                                      </p:cBhvr>
                                      <p:to>
                                        <p:strVal val="visible"/>
                                      </p:to>
                                    </p:set>
                                    <p:animEffect transition="in" filter="fade">
                                      <p:cBhvr>
                                        <p:cTn id="58" dur="500"/>
                                        <p:tgtEl>
                                          <p:spTgt spid="84"/>
                                        </p:tgtEl>
                                      </p:cBhvr>
                                    </p:animEffect>
                                  </p:childTnLst>
                                </p:cTn>
                              </p:par>
                              <p:par>
                                <p:cTn id="59" presetID="10" presetClass="entr" presetSubtype="0" fill="hold" nodeType="withEffect">
                                  <p:stCondLst>
                                    <p:cond delay="0"/>
                                  </p:stCondLst>
                                  <p:childTnLst>
                                    <p:set>
                                      <p:cBhvr>
                                        <p:cTn id="60" dur="1" fill="hold">
                                          <p:stCondLst>
                                            <p:cond delay="0"/>
                                          </p:stCondLst>
                                        </p:cTn>
                                        <p:tgtEl>
                                          <p:spTgt spid="85"/>
                                        </p:tgtEl>
                                        <p:attrNameLst>
                                          <p:attrName>style.visibility</p:attrName>
                                        </p:attrNameLst>
                                      </p:cBhvr>
                                      <p:to>
                                        <p:strVal val="visible"/>
                                      </p:to>
                                    </p:set>
                                    <p:animEffect transition="in" filter="fade">
                                      <p:cBhvr>
                                        <p:cTn id="61" dur="500"/>
                                        <p:tgtEl>
                                          <p:spTgt spid="8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6"/>
                                        </p:tgtEl>
                                        <p:attrNameLst>
                                          <p:attrName>style.visibility</p:attrName>
                                        </p:attrNameLst>
                                      </p:cBhvr>
                                      <p:to>
                                        <p:strVal val="visible"/>
                                      </p:to>
                                    </p:set>
                                    <p:animEffect transition="in" filter="fade">
                                      <p:cBhvr>
                                        <p:cTn id="64" dur="500"/>
                                        <p:tgtEl>
                                          <p:spTgt spid="86"/>
                                        </p:tgtEl>
                                      </p:cBhvr>
                                    </p:animEffect>
                                  </p:childTnLst>
                                </p:cTn>
                              </p:par>
                              <p:par>
                                <p:cTn id="65" presetID="10" presetClass="entr" presetSubtype="0" fill="hold" nodeType="withEffect">
                                  <p:stCondLst>
                                    <p:cond delay="0"/>
                                  </p:stCondLst>
                                  <p:childTnLst>
                                    <p:set>
                                      <p:cBhvr>
                                        <p:cTn id="66" dur="1" fill="hold">
                                          <p:stCondLst>
                                            <p:cond delay="0"/>
                                          </p:stCondLst>
                                        </p:cTn>
                                        <p:tgtEl>
                                          <p:spTgt spid="82"/>
                                        </p:tgtEl>
                                        <p:attrNameLst>
                                          <p:attrName>style.visibility</p:attrName>
                                        </p:attrNameLst>
                                      </p:cBhvr>
                                      <p:to>
                                        <p:strVal val="visible"/>
                                      </p:to>
                                    </p:set>
                                    <p:animEffect transition="in" filter="fade">
                                      <p:cBhvr>
                                        <p:cTn id="67" dur="500"/>
                                        <p:tgtEl>
                                          <p:spTgt spid="82"/>
                                        </p:tgtEl>
                                      </p:cBhvr>
                                    </p:animEffect>
                                  </p:childTnLst>
                                </p:cTn>
                              </p:par>
                            </p:childTnLst>
                          </p:cTn>
                        </p:par>
                      </p:childTnLst>
                    </p:cTn>
                  </p:par>
                  <p:par>
                    <p:cTn id="68" fill="hold">
                      <p:stCondLst>
                        <p:cond delay="indefinite"/>
                      </p:stCondLst>
                      <p:childTnLst>
                        <p:par>
                          <p:cTn id="69" fill="hold">
                            <p:stCondLst>
                              <p:cond delay="0"/>
                            </p:stCondLst>
                            <p:childTnLst>
                              <p:par>
                                <p:cTn id="70" presetID="0" presetClass="path" presetSubtype="0" accel="50000" decel="50000" fill="hold" grpId="0" nodeType="clickEffect">
                                  <p:stCondLst>
                                    <p:cond delay="0"/>
                                  </p:stCondLst>
                                  <p:childTnLst>
                                    <p:animMotion origin="layout" path="M -2.26521E-6 2.94172E-6 L -2.26521E-6 0.00046 C -0.00156 0.00185 -0.00234 0.00416 -0.00391 0.00647 C -0.0043 0.00786 -0.00521 0.00786 -0.00573 0.00879 C -0.00625 0.01017 -0.00612 0.0111 -0.00651 0.01249 C -0.00886 0.01965 -0.0082 0.01827 -0.01133 0.0215 C -0.01198 0.02521 -0.01276 0.02937 -0.01472 0.03191 L -0.01693 0.03422 C -0.01771 0.03746 -0.01745 0.03792 -0.01889 0.0407 C -0.01941 0.04163 -0.02045 0.04301 -0.02097 0.04394 C -0.02214 0.04648 -0.02279 0.04879 -0.02384 0.05064 C -0.02423 0.05203 -0.02449 0.05296 -0.02514 0.05434 L -0.02931 0.06105 C -0.02996 0.06383 -0.02996 0.06568 -0.03152 0.06753 C -0.03204 0.06891 -0.03269 0.06938 -0.03347 0.06984 C -0.03699 0.07793 -0.03504 0.07562 -0.03908 0.08025 C -0.04038 0.08672 -0.03895 0.08025 -0.04194 0.08718 C -0.04298 0.08927 -0.04363 0.09158 -0.04468 0.09389 C -0.04494 0.09482 -0.04533 0.0962 -0.04598 0.09713 L -0.05015 0.10384 C -0.05119 0.10522 -0.0521 0.10661 -0.05275 0.108 C -0.06057 0.12581 -0.04976 0.10175 -0.05705 0.11632 C -0.05966 0.12164 -0.05757 0.12118 -0.06265 0.12673 C -0.06317 0.12719 -0.06396 0.12812 -0.06461 0.12904 C -0.06539 0.12997 -0.06578 0.13182 -0.06669 0.13321 C -0.06747 0.13483 -0.06877 0.13575 -0.06969 0.13668 C -0.07438 0.14315 -0.06851 0.13714 -0.07516 0.14361 C -0.0788 0.15263 -0.07398 0.14176 -0.07854 0.1494 C -0.07907 0.15032 -0.0792 0.15171 -0.07998 0.15263 C -0.0805 0.15356 -0.08141 0.15402 -0.08193 0.15541 C -0.08258 0.15587 -0.08323 0.1568 -0.08388 0.15818 C -0.08467 0.15865 -0.08597 0.15911 -0.08675 0.1605 C -0.08818 0.16235 -0.08936 0.16582 -0.09079 0.1672 C -0.09743 0.1746 -0.08714 0.1635 -0.09574 0.17275 C -0.09704 0.1746 -0.09834 0.17645 -0.09978 0.17738 C -0.10121 0.17807 -0.10277 0.17854 -0.10421 0.17992 C -0.1046 0.18039 -0.10538 0.18131 -0.10629 0.18177 C -0.10746 0.1827 -0.10889 0.18316 -0.1102 0.18409 L -0.1184 0.18871 C -0.11932 0.18871 -0.11997 0.18871 -0.12062 0.18964 C -0.1214 0.19056 -0.12244 0.19102 -0.12335 0.19195 C -0.12648 0.19357 -0.13429 0.19403 -0.13586 0.19449 C -0.13664 0.19542 -0.13729 0.19588 -0.13807 0.19634 C -0.13872 0.19727 -0.14003 0.19773 -0.14003 0.19819 L -0.57184 0.20768 " pathEditMode="relative" rAng="0" ptsTypes="AAAAAAAAAAAAAAAAAAAAAAAAAAAAAAAAAAAAAAAAAAAAA">
                                      <p:cBhvr>
                                        <p:cTn id="71" dur="2000" fill="hold"/>
                                        <p:tgtEl>
                                          <p:spTgt spid="80"/>
                                        </p:tgtEl>
                                        <p:attrNameLst>
                                          <p:attrName>ppt_x</p:attrName>
                                          <p:attrName>ppt_y</p:attrName>
                                        </p:attrNameLst>
                                      </p:cBhvr>
                                      <p:rCtr x="-28600" y="10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7" grpId="0" animBg="1"/>
      <p:bldP spid="38" grpId="0" animBg="1"/>
      <p:bldP spid="40" grpId="0" animBg="1"/>
      <p:bldP spid="47" grpId="0"/>
      <p:bldP spid="57" grpId="0"/>
      <p:bldP spid="58" grpId="0"/>
      <p:bldP spid="59" grpId="0"/>
      <p:bldP spid="60" grpId="0" animBg="1"/>
      <p:bldP spid="61" grpId="0"/>
      <p:bldP spid="62" grpId="0" animBg="1"/>
      <p:bldP spid="77" grpId="0" animBg="1"/>
      <p:bldP spid="78" grpId="0" animBg="1"/>
      <p:bldP spid="86" grpId="0" animBg="1"/>
      <p:bldP spid="80" grpId="0" animBg="1"/>
      <p:bldP spid="80"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p:cNvSpPr>
            <a:spLocks noGrp="1" noChangeArrowheads="1"/>
          </p:cNvSpPr>
          <p:nvPr>
            <p:ph type="title"/>
            <p:custDataLst>
              <p:tags r:id="rId2"/>
            </p:custDataLst>
          </p:nvPr>
        </p:nvSpPr>
        <p:spPr/>
        <p:txBody>
          <a:bodyPr/>
          <a:lstStyle/>
          <a:p>
            <a:r>
              <a:rPr lang="en-US"/>
              <a:t>Introduction</a:t>
            </a:r>
          </a:p>
        </p:txBody>
      </p:sp>
      <p:sp>
        <p:nvSpPr>
          <p:cNvPr id="138245" name="Rectangle 5"/>
          <p:cNvSpPr>
            <a:spLocks noGrp="1" noChangeArrowheads="1"/>
          </p:cNvSpPr>
          <p:nvPr>
            <p:ph type="body" idx="1"/>
            <p:custDataLst>
              <p:tags r:id="rId3"/>
            </p:custDataLst>
          </p:nvPr>
        </p:nvSpPr>
        <p:spPr/>
        <p:txBody>
          <a:bodyPr>
            <a:normAutofit fontScale="70000" lnSpcReduction="20000"/>
          </a:bodyPr>
          <a:lstStyle/>
          <a:p>
            <a:r>
              <a:rPr lang="en-US" dirty="0"/>
              <a:t>Recall file access control: Only specific people and processes have access to files</a:t>
            </a:r>
          </a:p>
          <a:p>
            <a:pPr lvl="1"/>
            <a:r>
              <a:rPr lang="en-US" dirty="0"/>
              <a:t>Why does everyone not have access to every file?</a:t>
            </a:r>
          </a:p>
          <a:p>
            <a:pPr lvl="1"/>
            <a:r>
              <a:rPr lang="en-US" dirty="0"/>
              <a:t>Why do some people have access and other don’t?</a:t>
            </a:r>
          </a:p>
          <a:p>
            <a:pPr lvl="1"/>
            <a:r>
              <a:rPr lang="en-US" dirty="0"/>
              <a:t>Need to know</a:t>
            </a:r>
          </a:p>
          <a:p>
            <a:pPr lvl="2"/>
            <a:r>
              <a:rPr lang="en-US" dirty="0"/>
              <a:t>Don’t you trust other engineers? NO!</a:t>
            </a:r>
          </a:p>
          <a:p>
            <a:r>
              <a:rPr lang="en-US" dirty="0"/>
              <a:t>Network security</a:t>
            </a:r>
          </a:p>
          <a:p>
            <a:pPr lvl="1"/>
            <a:r>
              <a:rPr lang="en-US" dirty="0"/>
              <a:t>Only specific people and processes and machines have access to machines</a:t>
            </a:r>
          </a:p>
          <a:p>
            <a:r>
              <a:rPr lang="en-US" dirty="0"/>
              <a:t>Compartments</a:t>
            </a:r>
          </a:p>
          <a:p>
            <a:pPr lvl="1"/>
            <a:r>
              <a:rPr lang="en-US" dirty="0"/>
              <a:t>Access control</a:t>
            </a:r>
          </a:p>
          <a:p>
            <a:pPr lvl="2"/>
            <a:r>
              <a:rPr lang="en-US" dirty="0"/>
              <a:t>Groups or roles to separate people and the processes they run</a:t>
            </a:r>
          </a:p>
          <a:p>
            <a:pPr lvl="1"/>
            <a:r>
              <a:rPr lang="en-US" dirty="0"/>
              <a:t>Network security</a:t>
            </a:r>
          </a:p>
          <a:p>
            <a:pPr lvl="2"/>
            <a:r>
              <a:rPr lang="en-US" dirty="0"/>
              <a:t>Networks to separate machines</a:t>
            </a:r>
          </a:p>
          <a:p>
            <a:pPr lvl="1"/>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2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2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2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82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82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82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82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824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824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824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824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824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7250"/>
            <a:ext cx="9144000" cy="156755"/>
          </a:xfrm>
          <a:prstGeom prst="rect">
            <a:avLst/>
          </a:prstGeom>
          <a:solidFill>
            <a:srgbClr val="0069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Rectangle 4"/>
          <p:cNvSpPr/>
          <p:nvPr/>
        </p:nvSpPr>
        <p:spPr>
          <a:xfrm>
            <a:off x="0" y="5843995"/>
            <a:ext cx="9144000" cy="156755"/>
          </a:xfrm>
          <a:prstGeom prst="rect">
            <a:avLst/>
          </a:prstGeom>
          <a:solidFill>
            <a:srgbClr val="003E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8" name="Rectangle 2"/>
          <p:cNvSpPr txBox="1">
            <a:spLocks noChangeArrowheads="1"/>
          </p:cNvSpPr>
          <p:nvPr>
            <p:custDataLst>
              <p:tags r:id="rId1"/>
            </p:custDataLst>
          </p:nvPr>
        </p:nvSpPr>
        <p:spPr>
          <a:xfrm>
            <a:off x="232098" y="1069181"/>
            <a:ext cx="8679806" cy="457200"/>
          </a:xfrm>
          <a:prstGeom prst="rect">
            <a:avLst/>
          </a:prstGeom>
        </p:spPr>
        <p:txBody>
          <a:bodyPr vert="horz" lIns="68580" tIns="34290" rIns="68580" bIns="34290" rtlCol="0" anchor="ctr">
            <a:noAutofit/>
          </a:bodyPr>
          <a:lstStyle/>
          <a:p>
            <a:pPr lvl="0">
              <a:lnSpc>
                <a:spcPct val="90000"/>
              </a:lnSpc>
              <a:spcBef>
                <a:spcPct val="0"/>
              </a:spcBef>
              <a:defRPr/>
            </a:pPr>
            <a:r>
              <a:rPr lang="en-US" altLang="en-US" sz="2400" b="1" dirty="0">
                <a:solidFill>
                  <a:srgbClr val="0069AA"/>
                </a:solidFill>
                <a:latin typeface="Arial" pitchFamily="34" charset="0"/>
                <a:ea typeface="+mj-ea"/>
                <a:cs typeface="Arial" pitchFamily="34" charset="0"/>
              </a:rPr>
              <a:t>Problem: How to Send a Message to Google (172.217.4.68)</a:t>
            </a:r>
          </a:p>
        </p:txBody>
      </p:sp>
      <p:sp>
        <p:nvSpPr>
          <p:cNvPr id="32" name="Freeform 80"/>
          <p:cNvSpPr>
            <a:spLocks/>
          </p:cNvSpPr>
          <p:nvPr>
            <p:custDataLst>
              <p:tags r:id="rId2"/>
            </p:custDataLst>
          </p:nvPr>
        </p:nvSpPr>
        <p:spPr bwMode="auto">
          <a:xfrm>
            <a:off x="4927716" y="2750841"/>
            <a:ext cx="2228850" cy="202287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00A0DF"/>
          </a:solidFill>
          <a:ln w="9525">
            <a:noFill/>
            <a:round/>
            <a:headEnd/>
            <a:tailEnd/>
          </a:ln>
        </p:spPr>
        <p:txBody>
          <a:bodyPr wrap="none" anchor="ctr"/>
          <a:lstStyle/>
          <a:p>
            <a:endParaRPr lang="en-US" sz="1350"/>
          </a:p>
        </p:txBody>
      </p:sp>
      <p:sp>
        <p:nvSpPr>
          <p:cNvPr id="33" name="Freeform 4"/>
          <p:cNvSpPr>
            <a:spLocks/>
          </p:cNvSpPr>
          <p:nvPr>
            <p:custDataLst>
              <p:tags r:id="rId3"/>
            </p:custDataLst>
          </p:nvPr>
        </p:nvSpPr>
        <p:spPr bwMode="auto">
          <a:xfrm>
            <a:off x="2052357" y="3309244"/>
            <a:ext cx="2869406" cy="1016794"/>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sz="1350"/>
          </a:p>
        </p:txBody>
      </p:sp>
      <p:sp>
        <p:nvSpPr>
          <p:cNvPr id="37" name="Line 8"/>
          <p:cNvSpPr>
            <a:spLocks noChangeShapeType="1"/>
          </p:cNvSpPr>
          <p:nvPr>
            <p:custDataLst>
              <p:tags r:id="rId4"/>
            </p:custDataLst>
          </p:nvPr>
        </p:nvSpPr>
        <p:spPr bwMode="auto">
          <a:xfrm>
            <a:off x="5170488" y="3740250"/>
            <a:ext cx="1503759" cy="7144"/>
          </a:xfrm>
          <a:prstGeom prst="line">
            <a:avLst/>
          </a:prstGeom>
          <a:noFill/>
          <a:ln w="19050">
            <a:solidFill>
              <a:schemeClr val="tx1"/>
            </a:solidFill>
            <a:round/>
            <a:headEnd/>
            <a:tailEnd/>
          </a:ln>
        </p:spPr>
        <p:txBody>
          <a:bodyPr wrap="none"/>
          <a:lstStyle/>
          <a:p>
            <a:endParaRPr lang="en-US" sz="1350"/>
          </a:p>
        </p:txBody>
      </p:sp>
      <p:sp>
        <p:nvSpPr>
          <p:cNvPr id="38" name="Line 9"/>
          <p:cNvSpPr>
            <a:spLocks noChangeShapeType="1"/>
          </p:cNvSpPr>
          <p:nvPr>
            <p:custDataLst>
              <p:tags r:id="rId5"/>
            </p:custDataLst>
          </p:nvPr>
        </p:nvSpPr>
        <p:spPr bwMode="auto">
          <a:xfrm flipH="1">
            <a:off x="6564825" y="3185419"/>
            <a:ext cx="7144" cy="1119188"/>
          </a:xfrm>
          <a:prstGeom prst="line">
            <a:avLst/>
          </a:prstGeom>
          <a:noFill/>
          <a:ln w="31750">
            <a:solidFill>
              <a:schemeClr val="tx1"/>
            </a:solidFill>
            <a:round/>
            <a:headEnd/>
            <a:tailEnd/>
          </a:ln>
        </p:spPr>
        <p:txBody>
          <a:bodyPr wrap="none"/>
          <a:lstStyle/>
          <a:p>
            <a:endParaRPr lang="en-US" sz="1350"/>
          </a:p>
        </p:txBody>
      </p:sp>
      <p:sp>
        <p:nvSpPr>
          <p:cNvPr id="40" name="Line 11"/>
          <p:cNvSpPr>
            <a:spLocks noChangeShapeType="1"/>
          </p:cNvSpPr>
          <p:nvPr>
            <p:custDataLst>
              <p:tags r:id="rId6"/>
            </p:custDataLst>
          </p:nvPr>
        </p:nvSpPr>
        <p:spPr bwMode="auto">
          <a:xfrm flipV="1">
            <a:off x="6557806" y="4300324"/>
            <a:ext cx="128588" cy="0"/>
          </a:xfrm>
          <a:prstGeom prst="line">
            <a:avLst/>
          </a:prstGeom>
          <a:noFill/>
          <a:ln w="31750">
            <a:solidFill>
              <a:schemeClr val="tx1"/>
            </a:solidFill>
            <a:round/>
            <a:headEnd/>
            <a:tailEnd/>
          </a:ln>
        </p:spPr>
        <p:txBody>
          <a:bodyPr wrap="none"/>
          <a:lstStyle/>
          <a:p>
            <a:endParaRPr lang="en-US" sz="1350"/>
          </a:p>
        </p:txBody>
      </p:sp>
      <p:sp>
        <p:nvSpPr>
          <p:cNvPr id="47" name="Text Box 12"/>
          <p:cNvSpPr txBox="1">
            <a:spLocks noChangeArrowheads="1"/>
          </p:cNvSpPr>
          <p:nvPr>
            <p:custDataLst>
              <p:tags r:id="rId7"/>
            </p:custDataLst>
          </p:nvPr>
        </p:nvSpPr>
        <p:spPr bwMode="auto">
          <a:xfrm>
            <a:off x="7244673" y="2983013"/>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10.0.0.1</a:t>
            </a:r>
          </a:p>
        </p:txBody>
      </p:sp>
      <p:sp>
        <p:nvSpPr>
          <p:cNvPr id="57" name="Text Box 13"/>
          <p:cNvSpPr txBox="1">
            <a:spLocks noChangeArrowheads="1"/>
          </p:cNvSpPr>
          <p:nvPr>
            <p:custDataLst>
              <p:tags r:id="rId8"/>
            </p:custDataLst>
          </p:nvPr>
        </p:nvSpPr>
        <p:spPr bwMode="auto">
          <a:xfrm>
            <a:off x="7339923" y="3559276"/>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10.0.0.2</a:t>
            </a:r>
          </a:p>
        </p:txBody>
      </p:sp>
      <p:sp>
        <p:nvSpPr>
          <p:cNvPr id="58" name="Text Box 14"/>
          <p:cNvSpPr txBox="1">
            <a:spLocks noChangeArrowheads="1"/>
          </p:cNvSpPr>
          <p:nvPr>
            <p:custDataLst>
              <p:tags r:id="rId9"/>
            </p:custDataLst>
          </p:nvPr>
        </p:nvSpPr>
        <p:spPr bwMode="auto">
          <a:xfrm>
            <a:off x="7311348" y="4230788"/>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10.0.0.3</a:t>
            </a:r>
          </a:p>
        </p:txBody>
      </p:sp>
      <p:sp>
        <p:nvSpPr>
          <p:cNvPr id="59" name="Text Box 15"/>
          <p:cNvSpPr txBox="1">
            <a:spLocks noChangeArrowheads="1"/>
          </p:cNvSpPr>
          <p:nvPr>
            <p:custDataLst>
              <p:tags r:id="rId10"/>
            </p:custDataLst>
          </p:nvPr>
        </p:nvSpPr>
        <p:spPr bwMode="auto">
          <a:xfrm>
            <a:off x="5177748" y="3398542"/>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10.0.0.4</a:t>
            </a:r>
          </a:p>
        </p:txBody>
      </p:sp>
      <p:sp>
        <p:nvSpPr>
          <p:cNvPr id="60" name="Line 16"/>
          <p:cNvSpPr>
            <a:spLocks noChangeShapeType="1"/>
          </p:cNvSpPr>
          <p:nvPr>
            <p:custDataLst>
              <p:tags r:id="rId11"/>
            </p:custDataLst>
          </p:nvPr>
        </p:nvSpPr>
        <p:spPr bwMode="auto">
          <a:xfrm flipH="1">
            <a:off x="5206323" y="3608092"/>
            <a:ext cx="64294" cy="96440"/>
          </a:xfrm>
          <a:prstGeom prst="line">
            <a:avLst/>
          </a:prstGeom>
          <a:noFill/>
          <a:ln w="19050">
            <a:solidFill>
              <a:schemeClr val="tx1"/>
            </a:solidFill>
            <a:round/>
            <a:headEnd/>
            <a:tailEnd type="triangle" w="med" len="med"/>
          </a:ln>
        </p:spPr>
        <p:txBody>
          <a:bodyPr wrap="none"/>
          <a:lstStyle/>
          <a:p>
            <a:endParaRPr lang="en-US" sz="1350"/>
          </a:p>
        </p:txBody>
      </p:sp>
      <p:sp>
        <p:nvSpPr>
          <p:cNvPr id="61" name="Text Box 17"/>
          <p:cNvSpPr txBox="1">
            <a:spLocks noChangeArrowheads="1"/>
          </p:cNvSpPr>
          <p:nvPr>
            <p:custDataLst>
              <p:tags r:id="rId12"/>
            </p:custDataLst>
          </p:nvPr>
        </p:nvSpPr>
        <p:spPr bwMode="auto">
          <a:xfrm>
            <a:off x="3763285" y="3845026"/>
            <a:ext cx="994183"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138.76.29.7</a:t>
            </a:r>
          </a:p>
        </p:txBody>
      </p:sp>
      <p:sp>
        <p:nvSpPr>
          <p:cNvPr id="62" name="Line 18"/>
          <p:cNvSpPr>
            <a:spLocks noChangeShapeType="1"/>
          </p:cNvSpPr>
          <p:nvPr>
            <p:custDataLst>
              <p:tags r:id="rId13"/>
            </p:custDataLst>
          </p:nvPr>
        </p:nvSpPr>
        <p:spPr bwMode="auto">
          <a:xfrm flipH="1">
            <a:off x="4651491" y="3786685"/>
            <a:ext cx="64294" cy="96440"/>
          </a:xfrm>
          <a:prstGeom prst="line">
            <a:avLst/>
          </a:prstGeom>
          <a:noFill/>
          <a:ln w="19050">
            <a:solidFill>
              <a:schemeClr val="tx1"/>
            </a:solidFill>
            <a:round/>
            <a:headEnd type="triangle" w="med" len="med"/>
            <a:tailEnd/>
          </a:ln>
        </p:spPr>
        <p:txBody>
          <a:bodyPr wrap="none"/>
          <a:lstStyle/>
          <a:p>
            <a:endParaRPr lang="en-US" sz="1350"/>
          </a:p>
        </p:txBody>
      </p:sp>
      <p:sp>
        <p:nvSpPr>
          <p:cNvPr id="77" name="Line 79"/>
          <p:cNvSpPr>
            <a:spLocks noChangeShapeType="1"/>
          </p:cNvSpPr>
          <p:nvPr>
            <p:custDataLst>
              <p:tags r:id="rId14"/>
            </p:custDataLst>
          </p:nvPr>
        </p:nvSpPr>
        <p:spPr bwMode="auto">
          <a:xfrm flipV="1">
            <a:off x="2052356" y="3762872"/>
            <a:ext cx="2696766" cy="23813"/>
          </a:xfrm>
          <a:prstGeom prst="line">
            <a:avLst/>
          </a:prstGeom>
          <a:noFill/>
          <a:ln w="31750">
            <a:solidFill>
              <a:schemeClr val="tx1"/>
            </a:solidFill>
            <a:round/>
            <a:headEnd/>
            <a:tailEnd/>
          </a:ln>
        </p:spPr>
        <p:txBody>
          <a:bodyPr wrap="none"/>
          <a:lstStyle/>
          <a:p>
            <a:endParaRPr lang="en-US" sz="1350"/>
          </a:p>
        </p:txBody>
      </p:sp>
      <p:sp>
        <p:nvSpPr>
          <p:cNvPr id="78" name="Cloud 77"/>
          <p:cNvSpPr/>
          <p:nvPr/>
        </p:nvSpPr>
        <p:spPr bwMode="auto">
          <a:xfrm>
            <a:off x="2771494" y="3475932"/>
            <a:ext cx="991791" cy="670322"/>
          </a:xfrm>
          <a:prstGeom prst="cloud">
            <a:avLst/>
          </a:prstGeom>
          <a:solidFill>
            <a:srgbClr val="BED600"/>
          </a:solidFill>
          <a:ln w="19050" cap="flat" cmpd="sng" algn="ctr">
            <a:solidFill>
              <a:schemeClr val="tx1"/>
            </a:solidFill>
            <a:prstDash val="solid"/>
            <a:round/>
            <a:headEnd type="none" w="med" len="med"/>
            <a:tailEnd type="none" w="med" len="med"/>
          </a:ln>
          <a:effectLst/>
        </p:spPr>
        <p:txBody>
          <a:bodyPr wrap="none"/>
          <a:lstStyle/>
          <a:p>
            <a:pPr>
              <a:defRPr/>
            </a:pPr>
            <a:endParaRPr lang="en-US" sz="1350"/>
          </a:p>
        </p:txBody>
      </p:sp>
      <p:pic>
        <p:nvPicPr>
          <p:cNvPr id="81" name="Picture 2" descr="\\pufs02\Scratch\Abhijeet K\UD_PPT\Ai\Computer-Icon.png"/>
          <p:cNvPicPr>
            <a:picLocks noChangeAspect="1" noChangeArrowheads="1"/>
          </p:cNvPicPr>
          <p:nvPr/>
        </p:nvPicPr>
        <p:blipFill>
          <a:blip r:embed="rId17" cstate="print"/>
          <a:srcRect/>
          <a:stretch>
            <a:fillRect/>
          </a:stretch>
        </p:blipFill>
        <p:spPr bwMode="auto">
          <a:xfrm>
            <a:off x="1529519" y="3515025"/>
            <a:ext cx="535781" cy="535781"/>
          </a:xfrm>
          <a:prstGeom prst="rect">
            <a:avLst/>
          </a:prstGeom>
          <a:noFill/>
        </p:spPr>
      </p:pic>
      <p:pic>
        <p:nvPicPr>
          <p:cNvPr id="83" name="Picture 2" descr="\\pufs02\Scratch\Abhijeet K\UD_PPT\Ai\Computer-Icon.png"/>
          <p:cNvPicPr>
            <a:picLocks noChangeAspect="1" noChangeArrowheads="1"/>
          </p:cNvPicPr>
          <p:nvPr/>
        </p:nvPicPr>
        <p:blipFill>
          <a:blip r:embed="rId17" cstate="print"/>
          <a:srcRect/>
          <a:stretch>
            <a:fillRect/>
          </a:stretch>
        </p:blipFill>
        <p:spPr bwMode="auto">
          <a:xfrm>
            <a:off x="6651588" y="3504309"/>
            <a:ext cx="535781" cy="535781"/>
          </a:xfrm>
          <a:prstGeom prst="rect">
            <a:avLst/>
          </a:prstGeom>
          <a:noFill/>
        </p:spPr>
      </p:pic>
      <p:pic>
        <p:nvPicPr>
          <p:cNvPr id="84" name="Picture 2" descr="\\pufs02\Scratch\Abhijeet K\UD_PPT\Ai\Computer-Icon.png"/>
          <p:cNvPicPr>
            <a:picLocks noChangeAspect="1" noChangeArrowheads="1"/>
          </p:cNvPicPr>
          <p:nvPr/>
        </p:nvPicPr>
        <p:blipFill>
          <a:blip r:embed="rId17" cstate="print"/>
          <a:srcRect/>
          <a:stretch>
            <a:fillRect/>
          </a:stretch>
        </p:blipFill>
        <p:spPr bwMode="auto">
          <a:xfrm>
            <a:off x="6651588" y="4093669"/>
            <a:ext cx="535781" cy="535781"/>
          </a:xfrm>
          <a:prstGeom prst="rect">
            <a:avLst/>
          </a:prstGeom>
          <a:noFill/>
        </p:spPr>
      </p:pic>
      <p:pic>
        <p:nvPicPr>
          <p:cNvPr id="85" name="Picture 17" descr="D:\Abhijeet K\Ai\old\Database-Icon_04.png"/>
          <p:cNvPicPr>
            <a:picLocks noChangeAspect="1" noChangeArrowheads="1"/>
          </p:cNvPicPr>
          <p:nvPr/>
        </p:nvPicPr>
        <p:blipFill>
          <a:blip r:embed="rId18"/>
          <a:srcRect/>
          <a:stretch>
            <a:fillRect/>
          </a:stretch>
        </p:blipFill>
        <p:spPr bwMode="auto">
          <a:xfrm>
            <a:off x="4633893" y="3352653"/>
            <a:ext cx="571500" cy="571500"/>
          </a:xfrm>
          <a:prstGeom prst="rect">
            <a:avLst/>
          </a:prstGeom>
          <a:noFill/>
        </p:spPr>
      </p:pic>
      <p:sp>
        <p:nvSpPr>
          <p:cNvPr id="86" name="Line 11"/>
          <p:cNvSpPr>
            <a:spLocks noChangeShapeType="1"/>
          </p:cNvSpPr>
          <p:nvPr>
            <p:custDataLst>
              <p:tags r:id="rId15"/>
            </p:custDataLst>
          </p:nvPr>
        </p:nvSpPr>
        <p:spPr bwMode="auto">
          <a:xfrm flipV="1">
            <a:off x="6559510" y="3201658"/>
            <a:ext cx="128588" cy="0"/>
          </a:xfrm>
          <a:prstGeom prst="line">
            <a:avLst/>
          </a:prstGeom>
          <a:noFill/>
          <a:ln w="31750">
            <a:solidFill>
              <a:schemeClr val="tx1"/>
            </a:solidFill>
            <a:round/>
            <a:headEnd/>
            <a:tailEnd/>
          </a:ln>
        </p:spPr>
        <p:txBody>
          <a:bodyPr wrap="none"/>
          <a:lstStyle/>
          <a:p>
            <a:endParaRPr lang="en-US" sz="1350"/>
          </a:p>
        </p:txBody>
      </p:sp>
      <p:pic>
        <p:nvPicPr>
          <p:cNvPr id="82" name="Picture 2" descr="\\pufs02\Scratch\Abhijeet K\UD_PPT\Ai\Computer-Icon.png"/>
          <p:cNvPicPr>
            <a:picLocks noChangeAspect="1" noChangeArrowheads="1"/>
          </p:cNvPicPr>
          <p:nvPr/>
        </p:nvPicPr>
        <p:blipFill>
          <a:blip r:embed="rId17" cstate="print"/>
          <a:srcRect/>
          <a:stretch>
            <a:fillRect/>
          </a:stretch>
        </p:blipFill>
        <p:spPr bwMode="auto">
          <a:xfrm>
            <a:off x="6651588" y="2914950"/>
            <a:ext cx="535781" cy="535781"/>
          </a:xfrm>
          <a:prstGeom prst="rect">
            <a:avLst/>
          </a:prstGeom>
          <a:noFill/>
        </p:spPr>
      </p:pic>
      <p:sp>
        <p:nvSpPr>
          <p:cNvPr id="80" name="Rectangle 79"/>
          <p:cNvSpPr>
            <a:spLocks noChangeArrowheads="1"/>
          </p:cNvSpPr>
          <p:nvPr/>
        </p:nvSpPr>
        <p:spPr bwMode="auto">
          <a:xfrm>
            <a:off x="822938" y="2992167"/>
            <a:ext cx="1808559" cy="447675"/>
          </a:xfrm>
          <a:prstGeom prst="rect">
            <a:avLst/>
          </a:prstGeom>
          <a:noFill/>
          <a:ln w="19050" algn="ctr">
            <a:solidFill>
              <a:srgbClr val="782EBD"/>
            </a:solidFill>
            <a:round/>
            <a:headEnd/>
            <a:tailEnd/>
          </a:ln>
        </p:spPr>
        <p:txBody>
          <a:bodyPr wrap="none"/>
          <a:lstStyle/>
          <a:p>
            <a:r>
              <a:rPr lang="en-US" altLang="en-US" sz="1350" dirty="0" err="1">
                <a:latin typeface="Arial" pitchFamily="34" charset="0"/>
                <a:cs typeface="Arial" pitchFamily="34" charset="0"/>
              </a:rPr>
              <a:t>Dest</a:t>
            </a:r>
            <a:r>
              <a:rPr lang="en-US" altLang="en-US" sz="1350" dirty="0">
                <a:latin typeface="Arial" pitchFamily="34" charset="0"/>
                <a:cs typeface="Arial" pitchFamily="34" charset="0"/>
              </a:rPr>
              <a:t> IP:10.0.0.1</a:t>
            </a:r>
          </a:p>
          <a:p>
            <a:r>
              <a:rPr lang="en-US" altLang="en-US" sz="1350" dirty="0" err="1">
                <a:latin typeface="Arial" pitchFamily="34" charset="0"/>
                <a:cs typeface="Arial" pitchFamily="34" charset="0"/>
              </a:rPr>
              <a:t>Src</a:t>
            </a:r>
            <a:r>
              <a:rPr lang="en-US" altLang="en-US" sz="1350" dirty="0">
                <a:latin typeface="Arial" pitchFamily="34" charset="0"/>
                <a:cs typeface="Arial" pitchFamily="34" charset="0"/>
              </a:rPr>
              <a:t> IP: 172.217.4.68</a:t>
            </a:r>
          </a:p>
        </p:txBody>
      </p:sp>
    </p:spTree>
    <p:extLst>
      <p:ext uri="{BB962C8B-B14F-4D97-AF65-F5344CB8AC3E}">
        <p14:creationId xmlns:p14="http://schemas.microsoft.com/office/powerpoint/2010/main" val="359421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4.13703E-6 -6.10546E-7 L 0.17037 0.1117 " pathEditMode="relative" rAng="0" ptsTypes="AA">
                                      <p:cBhvr>
                                        <p:cTn id="6" dur="2000" fill="hold"/>
                                        <p:tgtEl>
                                          <p:spTgt spid="80"/>
                                        </p:tgtEl>
                                        <p:attrNameLst>
                                          <p:attrName>ppt_x</p:attrName>
                                          <p:attrName>ppt_y</p:attrName>
                                        </p:attrNameLst>
                                      </p:cBhvr>
                                      <p:rCtr x="8500" y="5600"/>
                                    </p:animMotion>
                                  </p:childTnLst>
                                </p:cTn>
                              </p:par>
                            </p:childTnLst>
                          </p:cTn>
                        </p:par>
                        <p:par>
                          <p:cTn id="7" fill="hold">
                            <p:stCondLst>
                              <p:cond delay="2000"/>
                            </p:stCondLst>
                            <p:childTnLst>
                              <p:par>
                                <p:cTn id="8" presetID="10" presetClass="exit" presetSubtype="0" fill="hold" grpId="1" nodeType="afterEffect">
                                  <p:stCondLst>
                                    <p:cond delay="0"/>
                                  </p:stCondLst>
                                  <p:childTnLst>
                                    <p:animEffect transition="out" filter="fade">
                                      <p:cBhvr>
                                        <p:cTn id="9" dur="2000"/>
                                        <p:tgtEl>
                                          <p:spTgt spid="80"/>
                                        </p:tgtEl>
                                      </p:cBhvr>
                                    </p:animEffect>
                                    <p:set>
                                      <p:cBhvr>
                                        <p:cTn id="10" dur="1" fill="hold">
                                          <p:stCondLst>
                                            <p:cond delay="1999"/>
                                          </p:stCondLst>
                                        </p:cTn>
                                        <p:tgtEl>
                                          <p:spTgt spid="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0"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80"/>
          <p:cNvSpPr>
            <a:spLocks/>
          </p:cNvSpPr>
          <p:nvPr>
            <p:custDataLst>
              <p:tags r:id="rId1"/>
            </p:custDataLst>
          </p:nvPr>
        </p:nvSpPr>
        <p:spPr bwMode="auto">
          <a:xfrm>
            <a:off x="4927716" y="2750841"/>
            <a:ext cx="2228850" cy="202287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00A0DF"/>
          </a:solidFill>
          <a:ln w="9525">
            <a:noFill/>
            <a:round/>
            <a:headEnd/>
            <a:tailEnd/>
          </a:ln>
        </p:spPr>
        <p:txBody>
          <a:bodyPr wrap="none" anchor="ctr"/>
          <a:lstStyle/>
          <a:p>
            <a:endParaRPr lang="en-US" sz="1350"/>
          </a:p>
        </p:txBody>
      </p:sp>
      <p:sp>
        <p:nvSpPr>
          <p:cNvPr id="29" name="Rectangle 28"/>
          <p:cNvSpPr>
            <a:spLocks noChangeArrowheads="1"/>
          </p:cNvSpPr>
          <p:nvPr/>
        </p:nvSpPr>
        <p:spPr bwMode="auto">
          <a:xfrm>
            <a:off x="6024362" y="2464579"/>
            <a:ext cx="1808559" cy="447675"/>
          </a:xfrm>
          <a:prstGeom prst="rect">
            <a:avLst/>
          </a:prstGeom>
          <a:noFill/>
          <a:ln w="19050" algn="ctr">
            <a:solidFill>
              <a:srgbClr val="782EBD"/>
            </a:solidFill>
            <a:round/>
            <a:headEnd/>
            <a:tailEnd/>
          </a:ln>
        </p:spPr>
        <p:txBody>
          <a:bodyPr wrap="none"/>
          <a:lstStyle/>
          <a:p>
            <a:r>
              <a:rPr lang="en-US" altLang="en-US" sz="1350">
                <a:latin typeface="Arial" pitchFamily="34" charset="0"/>
                <a:cs typeface="Arial" pitchFamily="34" charset="0"/>
              </a:rPr>
              <a:t>Dest IP:172.217.4.68</a:t>
            </a:r>
          </a:p>
          <a:p>
            <a:r>
              <a:rPr lang="en-US" altLang="en-US" sz="1350">
                <a:latin typeface="Arial" pitchFamily="34" charset="0"/>
                <a:cs typeface="Arial" pitchFamily="34" charset="0"/>
              </a:rPr>
              <a:t>Src IP:10.0.0.1</a:t>
            </a:r>
          </a:p>
        </p:txBody>
      </p:sp>
      <p:sp>
        <p:nvSpPr>
          <p:cNvPr id="30" name="Rectangle 29"/>
          <p:cNvSpPr>
            <a:spLocks noChangeArrowheads="1"/>
          </p:cNvSpPr>
          <p:nvPr/>
        </p:nvSpPr>
        <p:spPr bwMode="auto">
          <a:xfrm>
            <a:off x="6024362" y="2465769"/>
            <a:ext cx="1808559" cy="447675"/>
          </a:xfrm>
          <a:prstGeom prst="rect">
            <a:avLst/>
          </a:prstGeom>
          <a:noFill/>
          <a:ln w="19050" algn="ctr">
            <a:solidFill>
              <a:srgbClr val="782EBD"/>
            </a:solidFill>
            <a:round/>
            <a:headEnd/>
            <a:tailEnd/>
          </a:ln>
        </p:spPr>
        <p:txBody>
          <a:bodyPr wrap="none"/>
          <a:lstStyle/>
          <a:p>
            <a:r>
              <a:rPr lang="en-US" altLang="en-US" sz="1350" dirty="0" err="1">
                <a:latin typeface="Arial" pitchFamily="34" charset="0"/>
                <a:cs typeface="Arial" pitchFamily="34" charset="0"/>
              </a:rPr>
              <a:t>Dest</a:t>
            </a:r>
            <a:r>
              <a:rPr lang="en-US" altLang="en-US" sz="1350" dirty="0">
                <a:latin typeface="Arial" pitchFamily="34" charset="0"/>
                <a:cs typeface="Arial" pitchFamily="34" charset="0"/>
              </a:rPr>
              <a:t> IP:172.217.4.68</a:t>
            </a:r>
          </a:p>
          <a:p>
            <a:r>
              <a:rPr lang="en-US" altLang="en-US" sz="1350" dirty="0" err="1">
                <a:latin typeface="Arial" pitchFamily="34" charset="0"/>
                <a:cs typeface="Arial" pitchFamily="34" charset="0"/>
              </a:rPr>
              <a:t>Src</a:t>
            </a:r>
            <a:r>
              <a:rPr lang="en-US" altLang="en-US" sz="1350" dirty="0">
                <a:latin typeface="Arial" pitchFamily="34" charset="0"/>
                <a:cs typeface="Arial" pitchFamily="34" charset="0"/>
              </a:rPr>
              <a:t> IP:</a:t>
            </a:r>
            <a:r>
              <a:rPr lang="en-US" altLang="en-US" sz="1350" dirty="0">
                <a:solidFill>
                  <a:srgbClr val="FF0000"/>
                </a:solidFill>
                <a:latin typeface="Arial" pitchFamily="34" charset="0"/>
                <a:cs typeface="Arial" pitchFamily="34" charset="0"/>
              </a:rPr>
              <a:t>138.76.29.7</a:t>
            </a:r>
          </a:p>
        </p:txBody>
      </p:sp>
      <p:sp>
        <p:nvSpPr>
          <p:cNvPr id="4" name="Rectangle 3"/>
          <p:cNvSpPr/>
          <p:nvPr/>
        </p:nvSpPr>
        <p:spPr>
          <a:xfrm>
            <a:off x="0" y="857250"/>
            <a:ext cx="9144000" cy="156755"/>
          </a:xfrm>
          <a:prstGeom prst="rect">
            <a:avLst/>
          </a:prstGeom>
          <a:solidFill>
            <a:srgbClr val="0069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Rectangle 4"/>
          <p:cNvSpPr/>
          <p:nvPr/>
        </p:nvSpPr>
        <p:spPr>
          <a:xfrm>
            <a:off x="0" y="5843995"/>
            <a:ext cx="9144000" cy="156755"/>
          </a:xfrm>
          <a:prstGeom prst="rect">
            <a:avLst/>
          </a:prstGeom>
          <a:solidFill>
            <a:srgbClr val="003E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8" name="Rectangle 2"/>
          <p:cNvSpPr txBox="1">
            <a:spLocks noChangeArrowheads="1"/>
          </p:cNvSpPr>
          <p:nvPr>
            <p:custDataLst>
              <p:tags r:id="rId2"/>
            </p:custDataLst>
          </p:nvPr>
        </p:nvSpPr>
        <p:spPr>
          <a:xfrm>
            <a:off x="232098" y="1069181"/>
            <a:ext cx="8679806" cy="457200"/>
          </a:xfrm>
          <a:prstGeom prst="rect">
            <a:avLst/>
          </a:prstGeom>
        </p:spPr>
        <p:txBody>
          <a:bodyPr vert="horz" lIns="68580" tIns="34290" rIns="68580" bIns="34290" rtlCol="0" anchor="ctr">
            <a:noAutofit/>
          </a:bodyPr>
          <a:lstStyle/>
          <a:p>
            <a:pPr lvl="0">
              <a:lnSpc>
                <a:spcPct val="90000"/>
              </a:lnSpc>
              <a:spcBef>
                <a:spcPct val="0"/>
              </a:spcBef>
              <a:defRPr/>
            </a:pPr>
            <a:r>
              <a:rPr lang="en-US" altLang="en-US" sz="2400" b="1" dirty="0">
                <a:solidFill>
                  <a:srgbClr val="0069AA"/>
                </a:solidFill>
                <a:latin typeface="Arial" pitchFamily="34" charset="0"/>
                <a:ea typeface="+mj-ea"/>
                <a:cs typeface="Arial" pitchFamily="34" charset="0"/>
              </a:rPr>
              <a:t>Problem: How to Send a Message to Google (172.217.4.68)</a:t>
            </a:r>
          </a:p>
        </p:txBody>
      </p:sp>
      <p:sp>
        <p:nvSpPr>
          <p:cNvPr id="33" name="Freeform 4"/>
          <p:cNvSpPr>
            <a:spLocks/>
          </p:cNvSpPr>
          <p:nvPr>
            <p:custDataLst>
              <p:tags r:id="rId3"/>
            </p:custDataLst>
          </p:nvPr>
        </p:nvSpPr>
        <p:spPr bwMode="auto">
          <a:xfrm>
            <a:off x="2052357" y="3309244"/>
            <a:ext cx="2869406" cy="1016794"/>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sz="1350"/>
          </a:p>
        </p:txBody>
      </p:sp>
      <p:sp>
        <p:nvSpPr>
          <p:cNvPr id="37" name="Line 8"/>
          <p:cNvSpPr>
            <a:spLocks noChangeShapeType="1"/>
          </p:cNvSpPr>
          <p:nvPr>
            <p:custDataLst>
              <p:tags r:id="rId4"/>
            </p:custDataLst>
          </p:nvPr>
        </p:nvSpPr>
        <p:spPr bwMode="auto">
          <a:xfrm>
            <a:off x="5170488" y="3740250"/>
            <a:ext cx="1503759" cy="7144"/>
          </a:xfrm>
          <a:prstGeom prst="line">
            <a:avLst/>
          </a:prstGeom>
          <a:noFill/>
          <a:ln w="19050">
            <a:solidFill>
              <a:schemeClr val="tx1"/>
            </a:solidFill>
            <a:round/>
            <a:headEnd/>
            <a:tailEnd/>
          </a:ln>
        </p:spPr>
        <p:txBody>
          <a:bodyPr wrap="none"/>
          <a:lstStyle/>
          <a:p>
            <a:endParaRPr lang="en-US" sz="1350"/>
          </a:p>
        </p:txBody>
      </p:sp>
      <p:sp>
        <p:nvSpPr>
          <p:cNvPr id="38" name="Line 9"/>
          <p:cNvSpPr>
            <a:spLocks noChangeShapeType="1"/>
          </p:cNvSpPr>
          <p:nvPr>
            <p:custDataLst>
              <p:tags r:id="rId5"/>
            </p:custDataLst>
          </p:nvPr>
        </p:nvSpPr>
        <p:spPr bwMode="auto">
          <a:xfrm flipH="1">
            <a:off x="6564825" y="3185419"/>
            <a:ext cx="7144" cy="1119188"/>
          </a:xfrm>
          <a:prstGeom prst="line">
            <a:avLst/>
          </a:prstGeom>
          <a:noFill/>
          <a:ln w="31750">
            <a:solidFill>
              <a:schemeClr val="tx1"/>
            </a:solidFill>
            <a:round/>
            <a:headEnd/>
            <a:tailEnd/>
          </a:ln>
        </p:spPr>
        <p:txBody>
          <a:bodyPr wrap="none"/>
          <a:lstStyle/>
          <a:p>
            <a:endParaRPr lang="en-US" sz="1350"/>
          </a:p>
        </p:txBody>
      </p:sp>
      <p:sp>
        <p:nvSpPr>
          <p:cNvPr id="40" name="Line 11"/>
          <p:cNvSpPr>
            <a:spLocks noChangeShapeType="1"/>
          </p:cNvSpPr>
          <p:nvPr>
            <p:custDataLst>
              <p:tags r:id="rId6"/>
            </p:custDataLst>
          </p:nvPr>
        </p:nvSpPr>
        <p:spPr bwMode="auto">
          <a:xfrm flipV="1">
            <a:off x="6557806" y="4300324"/>
            <a:ext cx="128588" cy="0"/>
          </a:xfrm>
          <a:prstGeom prst="line">
            <a:avLst/>
          </a:prstGeom>
          <a:noFill/>
          <a:ln w="31750">
            <a:solidFill>
              <a:schemeClr val="tx1"/>
            </a:solidFill>
            <a:round/>
            <a:headEnd/>
            <a:tailEnd/>
          </a:ln>
        </p:spPr>
        <p:txBody>
          <a:bodyPr wrap="none"/>
          <a:lstStyle/>
          <a:p>
            <a:endParaRPr lang="en-US" sz="1350"/>
          </a:p>
        </p:txBody>
      </p:sp>
      <p:sp>
        <p:nvSpPr>
          <p:cNvPr id="47" name="Text Box 12"/>
          <p:cNvSpPr txBox="1">
            <a:spLocks noChangeArrowheads="1"/>
          </p:cNvSpPr>
          <p:nvPr>
            <p:custDataLst>
              <p:tags r:id="rId7"/>
            </p:custDataLst>
          </p:nvPr>
        </p:nvSpPr>
        <p:spPr bwMode="auto">
          <a:xfrm>
            <a:off x="7244673" y="2983013"/>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10.0.0.1</a:t>
            </a:r>
          </a:p>
        </p:txBody>
      </p:sp>
      <p:sp>
        <p:nvSpPr>
          <p:cNvPr id="57" name="Text Box 13"/>
          <p:cNvSpPr txBox="1">
            <a:spLocks noChangeArrowheads="1"/>
          </p:cNvSpPr>
          <p:nvPr>
            <p:custDataLst>
              <p:tags r:id="rId8"/>
            </p:custDataLst>
          </p:nvPr>
        </p:nvSpPr>
        <p:spPr bwMode="auto">
          <a:xfrm>
            <a:off x="7339923" y="3559276"/>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10.0.0.2</a:t>
            </a:r>
          </a:p>
        </p:txBody>
      </p:sp>
      <p:sp>
        <p:nvSpPr>
          <p:cNvPr id="58" name="Text Box 14"/>
          <p:cNvSpPr txBox="1">
            <a:spLocks noChangeArrowheads="1"/>
          </p:cNvSpPr>
          <p:nvPr>
            <p:custDataLst>
              <p:tags r:id="rId9"/>
            </p:custDataLst>
          </p:nvPr>
        </p:nvSpPr>
        <p:spPr bwMode="auto">
          <a:xfrm>
            <a:off x="7311348" y="4230788"/>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10.0.0.3</a:t>
            </a:r>
          </a:p>
        </p:txBody>
      </p:sp>
      <p:sp>
        <p:nvSpPr>
          <p:cNvPr id="59" name="Text Box 15"/>
          <p:cNvSpPr txBox="1">
            <a:spLocks noChangeArrowheads="1"/>
          </p:cNvSpPr>
          <p:nvPr>
            <p:custDataLst>
              <p:tags r:id="rId10"/>
            </p:custDataLst>
          </p:nvPr>
        </p:nvSpPr>
        <p:spPr bwMode="auto">
          <a:xfrm>
            <a:off x="5177748" y="3398542"/>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10.0.0.4</a:t>
            </a:r>
          </a:p>
        </p:txBody>
      </p:sp>
      <p:sp>
        <p:nvSpPr>
          <p:cNvPr id="60" name="Line 16"/>
          <p:cNvSpPr>
            <a:spLocks noChangeShapeType="1"/>
          </p:cNvSpPr>
          <p:nvPr>
            <p:custDataLst>
              <p:tags r:id="rId11"/>
            </p:custDataLst>
          </p:nvPr>
        </p:nvSpPr>
        <p:spPr bwMode="auto">
          <a:xfrm flipH="1">
            <a:off x="5206323" y="3608092"/>
            <a:ext cx="64294" cy="96440"/>
          </a:xfrm>
          <a:prstGeom prst="line">
            <a:avLst/>
          </a:prstGeom>
          <a:noFill/>
          <a:ln w="19050">
            <a:solidFill>
              <a:schemeClr val="tx1"/>
            </a:solidFill>
            <a:round/>
            <a:headEnd/>
            <a:tailEnd type="triangle" w="med" len="med"/>
          </a:ln>
        </p:spPr>
        <p:txBody>
          <a:bodyPr wrap="none"/>
          <a:lstStyle/>
          <a:p>
            <a:endParaRPr lang="en-US" sz="1350"/>
          </a:p>
        </p:txBody>
      </p:sp>
      <p:sp>
        <p:nvSpPr>
          <p:cNvPr id="61" name="Text Box 17"/>
          <p:cNvSpPr txBox="1">
            <a:spLocks noChangeArrowheads="1"/>
          </p:cNvSpPr>
          <p:nvPr>
            <p:custDataLst>
              <p:tags r:id="rId12"/>
            </p:custDataLst>
          </p:nvPr>
        </p:nvSpPr>
        <p:spPr bwMode="auto">
          <a:xfrm>
            <a:off x="3763285" y="3845026"/>
            <a:ext cx="994183"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138.76.29.7</a:t>
            </a:r>
          </a:p>
        </p:txBody>
      </p:sp>
      <p:sp>
        <p:nvSpPr>
          <p:cNvPr id="62" name="Line 18"/>
          <p:cNvSpPr>
            <a:spLocks noChangeShapeType="1"/>
          </p:cNvSpPr>
          <p:nvPr>
            <p:custDataLst>
              <p:tags r:id="rId13"/>
            </p:custDataLst>
          </p:nvPr>
        </p:nvSpPr>
        <p:spPr bwMode="auto">
          <a:xfrm flipH="1">
            <a:off x="4651491" y="3786685"/>
            <a:ext cx="64294" cy="96440"/>
          </a:xfrm>
          <a:prstGeom prst="line">
            <a:avLst/>
          </a:prstGeom>
          <a:noFill/>
          <a:ln w="19050">
            <a:solidFill>
              <a:schemeClr val="tx1"/>
            </a:solidFill>
            <a:round/>
            <a:headEnd type="triangle" w="med" len="med"/>
            <a:tailEnd/>
          </a:ln>
        </p:spPr>
        <p:txBody>
          <a:bodyPr wrap="none"/>
          <a:lstStyle/>
          <a:p>
            <a:endParaRPr lang="en-US" sz="1350"/>
          </a:p>
        </p:txBody>
      </p:sp>
      <p:sp>
        <p:nvSpPr>
          <p:cNvPr id="77" name="Line 79"/>
          <p:cNvSpPr>
            <a:spLocks noChangeShapeType="1"/>
          </p:cNvSpPr>
          <p:nvPr>
            <p:custDataLst>
              <p:tags r:id="rId14"/>
            </p:custDataLst>
          </p:nvPr>
        </p:nvSpPr>
        <p:spPr bwMode="auto">
          <a:xfrm flipV="1">
            <a:off x="2052356" y="3762872"/>
            <a:ext cx="2696766" cy="23813"/>
          </a:xfrm>
          <a:prstGeom prst="line">
            <a:avLst/>
          </a:prstGeom>
          <a:noFill/>
          <a:ln w="31750">
            <a:solidFill>
              <a:schemeClr val="tx1"/>
            </a:solidFill>
            <a:round/>
            <a:headEnd/>
            <a:tailEnd/>
          </a:ln>
        </p:spPr>
        <p:txBody>
          <a:bodyPr wrap="none"/>
          <a:lstStyle/>
          <a:p>
            <a:endParaRPr lang="en-US" sz="1350"/>
          </a:p>
        </p:txBody>
      </p:sp>
      <p:sp>
        <p:nvSpPr>
          <p:cNvPr id="78" name="Cloud 77"/>
          <p:cNvSpPr/>
          <p:nvPr/>
        </p:nvSpPr>
        <p:spPr bwMode="auto">
          <a:xfrm>
            <a:off x="2771494" y="3475932"/>
            <a:ext cx="991791" cy="670322"/>
          </a:xfrm>
          <a:prstGeom prst="cloud">
            <a:avLst/>
          </a:prstGeom>
          <a:solidFill>
            <a:srgbClr val="BED600"/>
          </a:solidFill>
          <a:ln w="19050" cap="flat" cmpd="sng" algn="ctr">
            <a:solidFill>
              <a:schemeClr val="tx1"/>
            </a:solidFill>
            <a:prstDash val="solid"/>
            <a:round/>
            <a:headEnd type="none" w="med" len="med"/>
            <a:tailEnd type="none" w="med" len="med"/>
          </a:ln>
          <a:effectLst/>
        </p:spPr>
        <p:txBody>
          <a:bodyPr wrap="none"/>
          <a:lstStyle/>
          <a:p>
            <a:pPr>
              <a:defRPr/>
            </a:pPr>
            <a:endParaRPr lang="en-US" sz="1350"/>
          </a:p>
        </p:txBody>
      </p:sp>
      <p:pic>
        <p:nvPicPr>
          <p:cNvPr id="81" name="Picture 2" descr="\\pufs02\Scratch\Abhijeet K\UD_PPT\Ai\Computer-Icon.png"/>
          <p:cNvPicPr>
            <a:picLocks noChangeAspect="1" noChangeArrowheads="1"/>
          </p:cNvPicPr>
          <p:nvPr/>
        </p:nvPicPr>
        <p:blipFill>
          <a:blip r:embed="rId17" cstate="print"/>
          <a:srcRect/>
          <a:stretch>
            <a:fillRect/>
          </a:stretch>
        </p:blipFill>
        <p:spPr bwMode="auto">
          <a:xfrm>
            <a:off x="1529519" y="3515025"/>
            <a:ext cx="535781" cy="535781"/>
          </a:xfrm>
          <a:prstGeom prst="rect">
            <a:avLst/>
          </a:prstGeom>
          <a:noFill/>
        </p:spPr>
      </p:pic>
      <p:pic>
        <p:nvPicPr>
          <p:cNvPr id="83" name="Picture 2" descr="\\pufs02\Scratch\Abhijeet K\UD_PPT\Ai\Computer-Icon.png"/>
          <p:cNvPicPr>
            <a:picLocks noChangeAspect="1" noChangeArrowheads="1"/>
          </p:cNvPicPr>
          <p:nvPr/>
        </p:nvPicPr>
        <p:blipFill>
          <a:blip r:embed="rId17" cstate="print"/>
          <a:srcRect/>
          <a:stretch>
            <a:fillRect/>
          </a:stretch>
        </p:blipFill>
        <p:spPr bwMode="auto">
          <a:xfrm>
            <a:off x="6651588" y="3504309"/>
            <a:ext cx="535781" cy="535781"/>
          </a:xfrm>
          <a:prstGeom prst="rect">
            <a:avLst/>
          </a:prstGeom>
          <a:noFill/>
        </p:spPr>
      </p:pic>
      <p:pic>
        <p:nvPicPr>
          <p:cNvPr id="84" name="Picture 2" descr="\\pufs02\Scratch\Abhijeet K\UD_PPT\Ai\Computer-Icon.png"/>
          <p:cNvPicPr>
            <a:picLocks noChangeAspect="1" noChangeArrowheads="1"/>
          </p:cNvPicPr>
          <p:nvPr/>
        </p:nvPicPr>
        <p:blipFill>
          <a:blip r:embed="rId17" cstate="print"/>
          <a:srcRect/>
          <a:stretch>
            <a:fillRect/>
          </a:stretch>
        </p:blipFill>
        <p:spPr bwMode="auto">
          <a:xfrm>
            <a:off x="6651588" y="4093669"/>
            <a:ext cx="535781" cy="535781"/>
          </a:xfrm>
          <a:prstGeom prst="rect">
            <a:avLst/>
          </a:prstGeom>
          <a:noFill/>
        </p:spPr>
      </p:pic>
      <p:pic>
        <p:nvPicPr>
          <p:cNvPr id="85" name="Picture 17" descr="D:\Abhijeet K\Ai\old\Database-Icon_04.png"/>
          <p:cNvPicPr>
            <a:picLocks noChangeAspect="1" noChangeArrowheads="1"/>
          </p:cNvPicPr>
          <p:nvPr/>
        </p:nvPicPr>
        <p:blipFill>
          <a:blip r:embed="rId18"/>
          <a:srcRect/>
          <a:stretch>
            <a:fillRect/>
          </a:stretch>
        </p:blipFill>
        <p:spPr bwMode="auto">
          <a:xfrm>
            <a:off x="4633893" y="3352653"/>
            <a:ext cx="571500" cy="571500"/>
          </a:xfrm>
          <a:prstGeom prst="rect">
            <a:avLst/>
          </a:prstGeom>
          <a:noFill/>
        </p:spPr>
      </p:pic>
      <p:sp>
        <p:nvSpPr>
          <p:cNvPr id="86" name="Line 11"/>
          <p:cNvSpPr>
            <a:spLocks noChangeShapeType="1"/>
          </p:cNvSpPr>
          <p:nvPr>
            <p:custDataLst>
              <p:tags r:id="rId15"/>
            </p:custDataLst>
          </p:nvPr>
        </p:nvSpPr>
        <p:spPr bwMode="auto">
          <a:xfrm flipV="1">
            <a:off x="6559510" y="3201658"/>
            <a:ext cx="128588" cy="0"/>
          </a:xfrm>
          <a:prstGeom prst="line">
            <a:avLst/>
          </a:prstGeom>
          <a:noFill/>
          <a:ln w="31750">
            <a:solidFill>
              <a:schemeClr val="tx1"/>
            </a:solidFill>
            <a:round/>
            <a:headEnd/>
            <a:tailEnd/>
          </a:ln>
        </p:spPr>
        <p:txBody>
          <a:bodyPr wrap="none"/>
          <a:lstStyle/>
          <a:p>
            <a:endParaRPr lang="en-US" sz="1350"/>
          </a:p>
        </p:txBody>
      </p:sp>
      <p:pic>
        <p:nvPicPr>
          <p:cNvPr id="82" name="Picture 2" descr="\\pufs02\Scratch\Abhijeet K\UD_PPT\Ai\Computer-Icon.png"/>
          <p:cNvPicPr>
            <a:picLocks noChangeAspect="1" noChangeArrowheads="1"/>
          </p:cNvPicPr>
          <p:nvPr/>
        </p:nvPicPr>
        <p:blipFill>
          <a:blip r:embed="rId17" cstate="print"/>
          <a:srcRect/>
          <a:stretch>
            <a:fillRect/>
          </a:stretch>
        </p:blipFill>
        <p:spPr bwMode="auto">
          <a:xfrm>
            <a:off x="6651588" y="2914950"/>
            <a:ext cx="535781" cy="535781"/>
          </a:xfrm>
          <a:prstGeom prst="rect">
            <a:avLst/>
          </a:prstGeom>
          <a:noFill/>
        </p:spPr>
      </p:pic>
      <p:sp>
        <p:nvSpPr>
          <p:cNvPr id="26" name="TextBox 2"/>
          <p:cNvSpPr txBox="1">
            <a:spLocks noChangeArrowheads="1"/>
          </p:cNvSpPr>
          <p:nvPr/>
        </p:nvSpPr>
        <p:spPr bwMode="auto">
          <a:xfrm>
            <a:off x="2032245" y="5068603"/>
            <a:ext cx="5079511" cy="553998"/>
          </a:xfrm>
          <a:prstGeom prst="rect">
            <a:avLst/>
          </a:prstGeom>
          <a:noFill/>
          <a:ln w="9525">
            <a:noFill/>
            <a:miter lim="800000"/>
            <a:headEnd/>
            <a:tailEnd/>
          </a:ln>
        </p:spPr>
        <p:txBody>
          <a:bodyPr wrap="square">
            <a:spAutoFit/>
          </a:bodyPr>
          <a:lstStyle/>
          <a:p>
            <a:r>
              <a:rPr lang="en-US" altLang="en-US" sz="1500" dirty="0">
                <a:latin typeface="Arial" pitchFamily="34" charset="0"/>
                <a:cs typeface="Arial" pitchFamily="34" charset="0"/>
              </a:rPr>
              <a:t>Problem: When the datagram was sent from the end-host,</a:t>
            </a:r>
          </a:p>
          <a:p>
            <a:r>
              <a:rPr lang="en-US" altLang="en-US" sz="1500" dirty="0">
                <a:latin typeface="Arial" pitchFamily="34" charset="0"/>
                <a:cs typeface="Arial" pitchFamily="34" charset="0"/>
              </a:rPr>
              <a:t>the source address was not correct.</a:t>
            </a:r>
          </a:p>
        </p:txBody>
      </p:sp>
    </p:spTree>
    <p:extLst>
      <p:ext uri="{BB962C8B-B14F-4D97-AF65-F5344CB8AC3E}">
        <p14:creationId xmlns:p14="http://schemas.microsoft.com/office/powerpoint/2010/main" val="253430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80"/>
          <p:cNvSpPr>
            <a:spLocks/>
          </p:cNvSpPr>
          <p:nvPr>
            <p:custDataLst>
              <p:tags r:id="rId1"/>
            </p:custDataLst>
          </p:nvPr>
        </p:nvSpPr>
        <p:spPr bwMode="auto">
          <a:xfrm>
            <a:off x="4927716" y="2750841"/>
            <a:ext cx="2228850" cy="202287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00A0DF"/>
          </a:solidFill>
          <a:ln w="9525">
            <a:noFill/>
            <a:round/>
            <a:headEnd/>
            <a:tailEnd/>
          </a:ln>
        </p:spPr>
        <p:txBody>
          <a:bodyPr wrap="none" anchor="ctr"/>
          <a:lstStyle/>
          <a:p>
            <a:endParaRPr lang="en-US" sz="1350"/>
          </a:p>
        </p:txBody>
      </p:sp>
      <p:sp>
        <p:nvSpPr>
          <p:cNvPr id="4" name="Rectangle 3"/>
          <p:cNvSpPr/>
          <p:nvPr/>
        </p:nvSpPr>
        <p:spPr>
          <a:xfrm>
            <a:off x="0" y="857250"/>
            <a:ext cx="9144000" cy="156755"/>
          </a:xfrm>
          <a:prstGeom prst="rect">
            <a:avLst/>
          </a:prstGeom>
          <a:solidFill>
            <a:srgbClr val="0069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Rectangle 4"/>
          <p:cNvSpPr/>
          <p:nvPr/>
        </p:nvSpPr>
        <p:spPr>
          <a:xfrm>
            <a:off x="0" y="5843995"/>
            <a:ext cx="9144000" cy="156755"/>
          </a:xfrm>
          <a:prstGeom prst="rect">
            <a:avLst/>
          </a:prstGeom>
          <a:solidFill>
            <a:srgbClr val="003E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8" name="Rectangle 2"/>
          <p:cNvSpPr txBox="1">
            <a:spLocks noChangeArrowheads="1"/>
          </p:cNvSpPr>
          <p:nvPr>
            <p:custDataLst>
              <p:tags r:id="rId2"/>
            </p:custDataLst>
          </p:nvPr>
        </p:nvSpPr>
        <p:spPr>
          <a:xfrm>
            <a:off x="232098" y="1069181"/>
            <a:ext cx="8679806" cy="457200"/>
          </a:xfrm>
          <a:prstGeom prst="rect">
            <a:avLst/>
          </a:prstGeom>
        </p:spPr>
        <p:txBody>
          <a:bodyPr vert="horz" lIns="68580" tIns="34290" rIns="68580" bIns="34290" rtlCol="0" anchor="ctr">
            <a:noAutofit/>
          </a:bodyPr>
          <a:lstStyle/>
          <a:p>
            <a:pPr lvl="0">
              <a:lnSpc>
                <a:spcPct val="90000"/>
              </a:lnSpc>
              <a:spcBef>
                <a:spcPct val="0"/>
              </a:spcBef>
              <a:defRPr/>
            </a:pPr>
            <a:r>
              <a:rPr lang="en-US" altLang="en-US" sz="2400" b="1" dirty="0">
                <a:solidFill>
                  <a:srgbClr val="0069AA"/>
                </a:solidFill>
                <a:latin typeface="Arial" pitchFamily="34" charset="0"/>
                <a:ea typeface="+mj-ea"/>
                <a:cs typeface="Arial" pitchFamily="34" charset="0"/>
              </a:rPr>
              <a:t>Problem: How to Send a Message to Google (172.217.4.68)</a:t>
            </a:r>
          </a:p>
        </p:txBody>
      </p:sp>
      <p:sp>
        <p:nvSpPr>
          <p:cNvPr id="33" name="Freeform 4"/>
          <p:cNvSpPr>
            <a:spLocks/>
          </p:cNvSpPr>
          <p:nvPr>
            <p:custDataLst>
              <p:tags r:id="rId3"/>
            </p:custDataLst>
          </p:nvPr>
        </p:nvSpPr>
        <p:spPr bwMode="auto">
          <a:xfrm>
            <a:off x="2052357" y="3309244"/>
            <a:ext cx="2869406" cy="1016794"/>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sz="1350"/>
          </a:p>
        </p:txBody>
      </p:sp>
      <p:sp>
        <p:nvSpPr>
          <p:cNvPr id="37" name="Line 8"/>
          <p:cNvSpPr>
            <a:spLocks noChangeShapeType="1"/>
          </p:cNvSpPr>
          <p:nvPr>
            <p:custDataLst>
              <p:tags r:id="rId4"/>
            </p:custDataLst>
          </p:nvPr>
        </p:nvSpPr>
        <p:spPr bwMode="auto">
          <a:xfrm>
            <a:off x="5170488" y="3740250"/>
            <a:ext cx="1503759" cy="7144"/>
          </a:xfrm>
          <a:prstGeom prst="line">
            <a:avLst/>
          </a:prstGeom>
          <a:noFill/>
          <a:ln w="19050">
            <a:solidFill>
              <a:schemeClr val="tx1"/>
            </a:solidFill>
            <a:round/>
            <a:headEnd/>
            <a:tailEnd/>
          </a:ln>
        </p:spPr>
        <p:txBody>
          <a:bodyPr wrap="none"/>
          <a:lstStyle/>
          <a:p>
            <a:endParaRPr lang="en-US" sz="1350"/>
          </a:p>
        </p:txBody>
      </p:sp>
      <p:sp>
        <p:nvSpPr>
          <p:cNvPr id="38" name="Line 9"/>
          <p:cNvSpPr>
            <a:spLocks noChangeShapeType="1"/>
          </p:cNvSpPr>
          <p:nvPr>
            <p:custDataLst>
              <p:tags r:id="rId5"/>
            </p:custDataLst>
          </p:nvPr>
        </p:nvSpPr>
        <p:spPr bwMode="auto">
          <a:xfrm flipH="1">
            <a:off x="6564825" y="3185419"/>
            <a:ext cx="7144" cy="1119188"/>
          </a:xfrm>
          <a:prstGeom prst="line">
            <a:avLst/>
          </a:prstGeom>
          <a:noFill/>
          <a:ln w="31750">
            <a:solidFill>
              <a:schemeClr val="tx1"/>
            </a:solidFill>
            <a:round/>
            <a:headEnd/>
            <a:tailEnd/>
          </a:ln>
        </p:spPr>
        <p:txBody>
          <a:bodyPr wrap="none"/>
          <a:lstStyle/>
          <a:p>
            <a:endParaRPr lang="en-US" sz="1350"/>
          </a:p>
        </p:txBody>
      </p:sp>
      <p:sp>
        <p:nvSpPr>
          <p:cNvPr id="40" name="Line 11"/>
          <p:cNvSpPr>
            <a:spLocks noChangeShapeType="1"/>
          </p:cNvSpPr>
          <p:nvPr>
            <p:custDataLst>
              <p:tags r:id="rId6"/>
            </p:custDataLst>
          </p:nvPr>
        </p:nvSpPr>
        <p:spPr bwMode="auto">
          <a:xfrm flipV="1">
            <a:off x="6557806" y="4300324"/>
            <a:ext cx="128588" cy="0"/>
          </a:xfrm>
          <a:prstGeom prst="line">
            <a:avLst/>
          </a:prstGeom>
          <a:noFill/>
          <a:ln w="31750">
            <a:solidFill>
              <a:schemeClr val="tx1"/>
            </a:solidFill>
            <a:round/>
            <a:headEnd/>
            <a:tailEnd/>
          </a:ln>
        </p:spPr>
        <p:txBody>
          <a:bodyPr wrap="none"/>
          <a:lstStyle/>
          <a:p>
            <a:endParaRPr lang="en-US" sz="1350"/>
          </a:p>
        </p:txBody>
      </p:sp>
      <p:sp>
        <p:nvSpPr>
          <p:cNvPr id="47" name="Text Box 12"/>
          <p:cNvSpPr txBox="1">
            <a:spLocks noChangeArrowheads="1"/>
          </p:cNvSpPr>
          <p:nvPr>
            <p:custDataLst>
              <p:tags r:id="rId7"/>
            </p:custDataLst>
          </p:nvPr>
        </p:nvSpPr>
        <p:spPr bwMode="auto">
          <a:xfrm>
            <a:off x="7244673" y="2983013"/>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10.0.0.1</a:t>
            </a:r>
          </a:p>
        </p:txBody>
      </p:sp>
      <p:sp>
        <p:nvSpPr>
          <p:cNvPr id="57" name="Text Box 13"/>
          <p:cNvSpPr txBox="1">
            <a:spLocks noChangeArrowheads="1"/>
          </p:cNvSpPr>
          <p:nvPr>
            <p:custDataLst>
              <p:tags r:id="rId8"/>
            </p:custDataLst>
          </p:nvPr>
        </p:nvSpPr>
        <p:spPr bwMode="auto">
          <a:xfrm>
            <a:off x="7339923" y="3559276"/>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10.0.0.2</a:t>
            </a:r>
          </a:p>
        </p:txBody>
      </p:sp>
      <p:sp>
        <p:nvSpPr>
          <p:cNvPr id="58" name="Text Box 14"/>
          <p:cNvSpPr txBox="1">
            <a:spLocks noChangeArrowheads="1"/>
          </p:cNvSpPr>
          <p:nvPr>
            <p:custDataLst>
              <p:tags r:id="rId9"/>
            </p:custDataLst>
          </p:nvPr>
        </p:nvSpPr>
        <p:spPr bwMode="auto">
          <a:xfrm>
            <a:off x="7311348" y="4230788"/>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10.0.0.3</a:t>
            </a:r>
          </a:p>
        </p:txBody>
      </p:sp>
      <p:sp>
        <p:nvSpPr>
          <p:cNvPr id="59" name="Text Box 15"/>
          <p:cNvSpPr txBox="1">
            <a:spLocks noChangeArrowheads="1"/>
          </p:cNvSpPr>
          <p:nvPr>
            <p:custDataLst>
              <p:tags r:id="rId10"/>
            </p:custDataLst>
          </p:nvPr>
        </p:nvSpPr>
        <p:spPr bwMode="auto">
          <a:xfrm>
            <a:off x="5177748" y="3398542"/>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10.0.0.4</a:t>
            </a:r>
          </a:p>
        </p:txBody>
      </p:sp>
      <p:sp>
        <p:nvSpPr>
          <p:cNvPr id="60" name="Line 16"/>
          <p:cNvSpPr>
            <a:spLocks noChangeShapeType="1"/>
          </p:cNvSpPr>
          <p:nvPr>
            <p:custDataLst>
              <p:tags r:id="rId11"/>
            </p:custDataLst>
          </p:nvPr>
        </p:nvSpPr>
        <p:spPr bwMode="auto">
          <a:xfrm flipH="1">
            <a:off x="5206323" y="3608092"/>
            <a:ext cx="64294" cy="96440"/>
          </a:xfrm>
          <a:prstGeom prst="line">
            <a:avLst/>
          </a:prstGeom>
          <a:noFill/>
          <a:ln w="19050">
            <a:solidFill>
              <a:schemeClr val="tx1"/>
            </a:solidFill>
            <a:round/>
            <a:headEnd/>
            <a:tailEnd type="triangle" w="med" len="med"/>
          </a:ln>
        </p:spPr>
        <p:txBody>
          <a:bodyPr wrap="none"/>
          <a:lstStyle/>
          <a:p>
            <a:endParaRPr lang="en-US" sz="1350"/>
          </a:p>
        </p:txBody>
      </p:sp>
      <p:sp>
        <p:nvSpPr>
          <p:cNvPr id="61" name="Text Box 17"/>
          <p:cNvSpPr txBox="1">
            <a:spLocks noChangeArrowheads="1"/>
          </p:cNvSpPr>
          <p:nvPr>
            <p:custDataLst>
              <p:tags r:id="rId12"/>
            </p:custDataLst>
          </p:nvPr>
        </p:nvSpPr>
        <p:spPr bwMode="auto">
          <a:xfrm>
            <a:off x="3763285" y="3845026"/>
            <a:ext cx="994183"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138.76.29.7</a:t>
            </a:r>
          </a:p>
        </p:txBody>
      </p:sp>
      <p:sp>
        <p:nvSpPr>
          <p:cNvPr id="62" name="Line 18"/>
          <p:cNvSpPr>
            <a:spLocks noChangeShapeType="1"/>
          </p:cNvSpPr>
          <p:nvPr>
            <p:custDataLst>
              <p:tags r:id="rId13"/>
            </p:custDataLst>
          </p:nvPr>
        </p:nvSpPr>
        <p:spPr bwMode="auto">
          <a:xfrm flipH="1">
            <a:off x="4651491" y="3786685"/>
            <a:ext cx="64294" cy="96440"/>
          </a:xfrm>
          <a:prstGeom prst="line">
            <a:avLst/>
          </a:prstGeom>
          <a:noFill/>
          <a:ln w="19050">
            <a:solidFill>
              <a:schemeClr val="tx1"/>
            </a:solidFill>
            <a:round/>
            <a:headEnd type="triangle" w="med" len="med"/>
            <a:tailEnd/>
          </a:ln>
        </p:spPr>
        <p:txBody>
          <a:bodyPr wrap="none"/>
          <a:lstStyle/>
          <a:p>
            <a:endParaRPr lang="en-US" sz="1350"/>
          </a:p>
        </p:txBody>
      </p:sp>
      <p:sp>
        <p:nvSpPr>
          <p:cNvPr id="77" name="Line 79"/>
          <p:cNvSpPr>
            <a:spLocks noChangeShapeType="1"/>
          </p:cNvSpPr>
          <p:nvPr>
            <p:custDataLst>
              <p:tags r:id="rId14"/>
            </p:custDataLst>
          </p:nvPr>
        </p:nvSpPr>
        <p:spPr bwMode="auto">
          <a:xfrm flipV="1">
            <a:off x="2052356" y="3762872"/>
            <a:ext cx="2696766" cy="23813"/>
          </a:xfrm>
          <a:prstGeom prst="line">
            <a:avLst/>
          </a:prstGeom>
          <a:noFill/>
          <a:ln w="31750">
            <a:solidFill>
              <a:schemeClr val="tx1"/>
            </a:solidFill>
            <a:round/>
            <a:headEnd/>
            <a:tailEnd/>
          </a:ln>
        </p:spPr>
        <p:txBody>
          <a:bodyPr wrap="none"/>
          <a:lstStyle/>
          <a:p>
            <a:endParaRPr lang="en-US" sz="1350"/>
          </a:p>
        </p:txBody>
      </p:sp>
      <p:sp>
        <p:nvSpPr>
          <p:cNvPr id="78" name="Cloud 77"/>
          <p:cNvSpPr/>
          <p:nvPr/>
        </p:nvSpPr>
        <p:spPr bwMode="auto">
          <a:xfrm>
            <a:off x="2771494" y="3475932"/>
            <a:ext cx="991791" cy="670322"/>
          </a:xfrm>
          <a:prstGeom prst="cloud">
            <a:avLst/>
          </a:prstGeom>
          <a:solidFill>
            <a:srgbClr val="BED600"/>
          </a:solidFill>
          <a:ln w="19050" cap="flat" cmpd="sng" algn="ctr">
            <a:solidFill>
              <a:schemeClr val="tx1"/>
            </a:solidFill>
            <a:prstDash val="solid"/>
            <a:round/>
            <a:headEnd type="none" w="med" len="med"/>
            <a:tailEnd type="none" w="med" len="med"/>
          </a:ln>
          <a:effectLst/>
        </p:spPr>
        <p:txBody>
          <a:bodyPr wrap="none"/>
          <a:lstStyle/>
          <a:p>
            <a:pPr>
              <a:defRPr/>
            </a:pPr>
            <a:endParaRPr lang="en-US" sz="1350"/>
          </a:p>
        </p:txBody>
      </p:sp>
      <p:pic>
        <p:nvPicPr>
          <p:cNvPr id="81" name="Picture 2" descr="\\pufs02\Scratch\Abhijeet K\UD_PPT\Ai\Computer-Icon.png"/>
          <p:cNvPicPr>
            <a:picLocks noChangeAspect="1" noChangeArrowheads="1"/>
          </p:cNvPicPr>
          <p:nvPr/>
        </p:nvPicPr>
        <p:blipFill>
          <a:blip r:embed="rId17" cstate="print"/>
          <a:srcRect/>
          <a:stretch>
            <a:fillRect/>
          </a:stretch>
        </p:blipFill>
        <p:spPr bwMode="auto">
          <a:xfrm>
            <a:off x="1529519" y="3515025"/>
            <a:ext cx="535781" cy="535781"/>
          </a:xfrm>
          <a:prstGeom prst="rect">
            <a:avLst/>
          </a:prstGeom>
          <a:noFill/>
        </p:spPr>
      </p:pic>
      <p:pic>
        <p:nvPicPr>
          <p:cNvPr id="83" name="Picture 2" descr="\\pufs02\Scratch\Abhijeet K\UD_PPT\Ai\Computer-Icon.png"/>
          <p:cNvPicPr>
            <a:picLocks noChangeAspect="1" noChangeArrowheads="1"/>
          </p:cNvPicPr>
          <p:nvPr/>
        </p:nvPicPr>
        <p:blipFill>
          <a:blip r:embed="rId17" cstate="print"/>
          <a:srcRect/>
          <a:stretch>
            <a:fillRect/>
          </a:stretch>
        </p:blipFill>
        <p:spPr bwMode="auto">
          <a:xfrm>
            <a:off x="6651588" y="3504309"/>
            <a:ext cx="535781" cy="535781"/>
          </a:xfrm>
          <a:prstGeom prst="rect">
            <a:avLst/>
          </a:prstGeom>
          <a:noFill/>
        </p:spPr>
      </p:pic>
      <p:pic>
        <p:nvPicPr>
          <p:cNvPr id="84" name="Picture 2" descr="\\pufs02\Scratch\Abhijeet K\UD_PPT\Ai\Computer-Icon.png"/>
          <p:cNvPicPr>
            <a:picLocks noChangeAspect="1" noChangeArrowheads="1"/>
          </p:cNvPicPr>
          <p:nvPr/>
        </p:nvPicPr>
        <p:blipFill>
          <a:blip r:embed="rId17" cstate="print"/>
          <a:srcRect/>
          <a:stretch>
            <a:fillRect/>
          </a:stretch>
        </p:blipFill>
        <p:spPr bwMode="auto">
          <a:xfrm>
            <a:off x="6651588" y="4093669"/>
            <a:ext cx="535781" cy="535781"/>
          </a:xfrm>
          <a:prstGeom prst="rect">
            <a:avLst/>
          </a:prstGeom>
          <a:noFill/>
        </p:spPr>
      </p:pic>
      <p:pic>
        <p:nvPicPr>
          <p:cNvPr id="85" name="Picture 17" descr="D:\Abhijeet K\Ai\old\Database-Icon_04.png"/>
          <p:cNvPicPr>
            <a:picLocks noChangeAspect="1" noChangeArrowheads="1"/>
          </p:cNvPicPr>
          <p:nvPr/>
        </p:nvPicPr>
        <p:blipFill>
          <a:blip r:embed="rId18"/>
          <a:srcRect/>
          <a:stretch>
            <a:fillRect/>
          </a:stretch>
        </p:blipFill>
        <p:spPr bwMode="auto">
          <a:xfrm>
            <a:off x="4633893" y="3352653"/>
            <a:ext cx="571500" cy="571500"/>
          </a:xfrm>
          <a:prstGeom prst="rect">
            <a:avLst/>
          </a:prstGeom>
          <a:noFill/>
        </p:spPr>
      </p:pic>
      <p:sp>
        <p:nvSpPr>
          <p:cNvPr id="86" name="Line 11"/>
          <p:cNvSpPr>
            <a:spLocks noChangeShapeType="1"/>
          </p:cNvSpPr>
          <p:nvPr>
            <p:custDataLst>
              <p:tags r:id="rId15"/>
            </p:custDataLst>
          </p:nvPr>
        </p:nvSpPr>
        <p:spPr bwMode="auto">
          <a:xfrm flipV="1">
            <a:off x="6559510" y="3201658"/>
            <a:ext cx="128588" cy="0"/>
          </a:xfrm>
          <a:prstGeom prst="line">
            <a:avLst/>
          </a:prstGeom>
          <a:noFill/>
          <a:ln w="31750">
            <a:solidFill>
              <a:schemeClr val="tx1"/>
            </a:solidFill>
            <a:round/>
            <a:headEnd/>
            <a:tailEnd/>
          </a:ln>
        </p:spPr>
        <p:txBody>
          <a:bodyPr wrap="none"/>
          <a:lstStyle/>
          <a:p>
            <a:endParaRPr lang="en-US" sz="1350"/>
          </a:p>
        </p:txBody>
      </p:sp>
      <p:pic>
        <p:nvPicPr>
          <p:cNvPr id="82" name="Picture 2" descr="\\pufs02\Scratch\Abhijeet K\UD_PPT\Ai\Computer-Icon.png"/>
          <p:cNvPicPr>
            <a:picLocks noChangeAspect="1" noChangeArrowheads="1"/>
          </p:cNvPicPr>
          <p:nvPr/>
        </p:nvPicPr>
        <p:blipFill>
          <a:blip r:embed="rId17" cstate="print"/>
          <a:srcRect/>
          <a:stretch>
            <a:fillRect/>
          </a:stretch>
        </p:blipFill>
        <p:spPr bwMode="auto">
          <a:xfrm>
            <a:off x="6651588" y="2914950"/>
            <a:ext cx="535781" cy="535781"/>
          </a:xfrm>
          <a:prstGeom prst="rect">
            <a:avLst/>
          </a:prstGeom>
          <a:noFill/>
        </p:spPr>
      </p:pic>
      <p:sp>
        <p:nvSpPr>
          <p:cNvPr id="26" name="TextBox 2"/>
          <p:cNvSpPr txBox="1">
            <a:spLocks noChangeArrowheads="1"/>
          </p:cNvSpPr>
          <p:nvPr/>
        </p:nvSpPr>
        <p:spPr bwMode="auto">
          <a:xfrm>
            <a:off x="2032245" y="5068603"/>
            <a:ext cx="5079511" cy="553998"/>
          </a:xfrm>
          <a:prstGeom prst="rect">
            <a:avLst/>
          </a:prstGeom>
          <a:noFill/>
          <a:ln w="9525">
            <a:noFill/>
            <a:miter lim="800000"/>
            <a:headEnd/>
            <a:tailEnd/>
          </a:ln>
        </p:spPr>
        <p:txBody>
          <a:bodyPr wrap="square">
            <a:spAutoFit/>
          </a:bodyPr>
          <a:lstStyle/>
          <a:p>
            <a:r>
              <a:rPr lang="en-US" altLang="en-US" sz="1500" dirty="0">
                <a:latin typeface="Arial" pitchFamily="34" charset="0"/>
                <a:cs typeface="Arial" pitchFamily="34" charset="0"/>
              </a:rPr>
              <a:t>Problem: When the datagram was sent from the end-host,</a:t>
            </a:r>
          </a:p>
          <a:p>
            <a:r>
              <a:rPr lang="en-US" altLang="en-US" sz="1500" dirty="0">
                <a:latin typeface="Arial" pitchFamily="34" charset="0"/>
                <a:cs typeface="Arial" pitchFamily="34" charset="0"/>
              </a:rPr>
              <a:t>the source address was not correct.</a:t>
            </a:r>
          </a:p>
        </p:txBody>
      </p:sp>
      <p:sp>
        <p:nvSpPr>
          <p:cNvPr id="31" name="Rectangle 30"/>
          <p:cNvSpPr>
            <a:spLocks noChangeArrowheads="1"/>
          </p:cNvSpPr>
          <p:nvPr/>
        </p:nvSpPr>
        <p:spPr bwMode="auto">
          <a:xfrm>
            <a:off x="6024362" y="2465769"/>
            <a:ext cx="1808559" cy="447675"/>
          </a:xfrm>
          <a:prstGeom prst="rect">
            <a:avLst/>
          </a:prstGeom>
          <a:noFill/>
          <a:ln w="19050" algn="ctr">
            <a:solidFill>
              <a:srgbClr val="782EBD"/>
            </a:solidFill>
            <a:round/>
            <a:headEnd/>
            <a:tailEnd/>
          </a:ln>
        </p:spPr>
        <p:txBody>
          <a:bodyPr wrap="none"/>
          <a:lstStyle/>
          <a:p>
            <a:r>
              <a:rPr lang="en-US" altLang="en-US" sz="1350" dirty="0" err="1">
                <a:latin typeface="Arial" pitchFamily="34" charset="0"/>
                <a:cs typeface="Arial" pitchFamily="34" charset="0"/>
              </a:rPr>
              <a:t>Dest</a:t>
            </a:r>
            <a:r>
              <a:rPr lang="en-US" altLang="en-US" sz="1350" dirty="0">
                <a:latin typeface="Arial" pitchFamily="34" charset="0"/>
                <a:cs typeface="Arial" pitchFamily="34" charset="0"/>
              </a:rPr>
              <a:t> IP:172.217.4.68</a:t>
            </a:r>
          </a:p>
          <a:p>
            <a:r>
              <a:rPr lang="en-US" altLang="en-US" sz="1350" dirty="0" err="1">
                <a:latin typeface="Arial" pitchFamily="34" charset="0"/>
                <a:cs typeface="Arial" pitchFamily="34" charset="0"/>
              </a:rPr>
              <a:t>Src</a:t>
            </a:r>
            <a:r>
              <a:rPr lang="en-US" altLang="en-US" sz="1350" dirty="0">
                <a:latin typeface="Arial" pitchFamily="34" charset="0"/>
                <a:cs typeface="Arial" pitchFamily="34" charset="0"/>
              </a:rPr>
              <a:t> IP:</a:t>
            </a:r>
            <a:r>
              <a:rPr lang="en-US" altLang="en-US" sz="1350" dirty="0">
                <a:solidFill>
                  <a:srgbClr val="FF0000"/>
                </a:solidFill>
                <a:latin typeface="Arial" pitchFamily="34" charset="0"/>
                <a:cs typeface="Arial" pitchFamily="34" charset="0"/>
              </a:rPr>
              <a:t>138.76.29.7</a:t>
            </a:r>
          </a:p>
        </p:txBody>
      </p:sp>
    </p:spTree>
    <p:extLst>
      <p:ext uri="{BB962C8B-B14F-4D97-AF65-F5344CB8AC3E}">
        <p14:creationId xmlns:p14="http://schemas.microsoft.com/office/powerpoint/2010/main" val="405155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97006E-6 -4.44033E-7 L 4.97006E-6 0.00023 C -0.00404 0.01226 -0.00196 0.00648 -0.00612 0.01711 L -0.00756 0.02105 L -0.00912 0.02475 C -0.01094 0.034 -0.00834 0.02243 -0.0112 0.03192 C -0.01432 0.04255 -0.00925 0.02914 -0.01341 0.03955 C -0.01511 0.0488 -0.01354 0.04579 -0.01719 0.04972 C -0.01758 0.05204 -0.0181 0.05389 -0.01849 0.0562 C -0.01901 0.05851 -0.01927 0.06129 -0.02018 0.06337 L -0.02148 0.0673 C -0.02279 0.07401 -0.02187 0.07007 -0.02526 0.07863 L -0.02656 0.08233 C -0.02786 0.09019 -0.02695 0.08603 -0.03034 0.09482 L -0.03177 0.09852 C -0.03346 0.10754 -0.03099 0.09667 -0.03463 0.10592 C -0.03502 0.10731 -0.03502 0.1087 -0.03554 0.10985 C -0.03671 0.11378 -0.03893 0.11864 -0.04062 0.12257 C -0.04088 0.12373 -0.04088 0.12535 -0.04127 0.12627 C -0.04218 0.12882 -0.04361 0.13113 -0.04426 0.13367 C -0.04609 0.14362 -0.04348 0.13159 -0.04635 0.14154 C -0.04947 0.15171 -0.04439 0.13807 -0.04869 0.14894 C -0.05064 0.16235 -0.04791 0.14662 -0.0509 0.15772 C -0.05155 0.16004 -0.05168 0.16281 -0.05234 0.16513 L -0.05377 0.17276 C -0.05403 0.17438 -0.05416 0.17623 -0.05442 0.17785 C -0.05494 0.179 -0.05546 0.17993 -0.05598 0.18155 C -0.05663 0.18386 -0.05702 0.1864 -0.05741 0.18895 L -0.05897 0.19658 C -0.05976 0.20097 -0.0591 0.19958 -0.06041 0.20167 L -0.55976 0.20814 L -0.55976 0.20837 " pathEditMode="relative" rAng="0" ptsTypes="AAAAAAAAAAAAAAAAAAAAAAAAAAAAAAAA">
                                      <p:cBhvr>
                                        <p:cTn id="6" dur="2000" fill="hold"/>
                                        <p:tgtEl>
                                          <p:spTgt spid="31"/>
                                        </p:tgtEl>
                                        <p:attrNameLst>
                                          <p:attrName>ppt_x</p:attrName>
                                          <p:attrName>ppt_y</p:attrName>
                                        </p:attrNameLst>
                                      </p:cBhvr>
                                      <p:rCtr x="-28000" y="10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80"/>
          <p:cNvSpPr>
            <a:spLocks/>
          </p:cNvSpPr>
          <p:nvPr>
            <p:custDataLst>
              <p:tags r:id="rId1"/>
            </p:custDataLst>
          </p:nvPr>
        </p:nvSpPr>
        <p:spPr bwMode="auto">
          <a:xfrm>
            <a:off x="4927716" y="2750841"/>
            <a:ext cx="2228850" cy="202287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00A0DF"/>
          </a:solidFill>
          <a:ln w="9525">
            <a:noFill/>
            <a:round/>
            <a:headEnd/>
            <a:tailEnd/>
          </a:ln>
        </p:spPr>
        <p:txBody>
          <a:bodyPr wrap="none" anchor="ctr"/>
          <a:lstStyle/>
          <a:p>
            <a:endParaRPr lang="en-US" sz="1350"/>
          </a:p>
        </p:txBody>
      </p:sp>
      <p:sp>
        <p:nvSpPr>
          <p:cNvPr id="4" name="Rectangle 3"/>
          <p:cNvSpPr/>
          <p:nvPr/>
        </p:nvSpPr>
        <p:spPr>
          <a:xfrm>
            <a:off x="0" y="857250"/>
            <a:ext cx="9144000" cy="156755"/>
          </a:xfrm>
          <a:prstGeom prst="rect">
            <a:avLst/>
          </a:prstGeom>
          <a:solidFill>
            <a:srgbClr val="0069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Rectangle 4"/>
          <p:cNvSpPr/>
          <p:nvPr/>
        </p:nvSpPr>
        <p:spPr>
          <a:xfrm>
            <a:off x="0" y="5843995"/>
            <a:ext cx="9144000" cy="156755"/>
          </a:xfrm>
          <a:prstGeom prst="rect">
            <a:avLst/>
          </a:prstGeom>
          <a:solidFill>
            <a:srgbClr val="003E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8" name="Rectangle 2"/>
          <p:cNvSpPr txBox="1">
            <a:spLocks noChangeArrowheads="1"/>
          </p:cNvSpPr>
          <p:nvPr>
            <p:custDataLst>
              <p:tags r:id="rId2"/>
            </p:custDataLst>
          </p:nvPr>
        </p:nvSpPr>
        <p:spPr>
          <a:xfrm>
            <a:off x="232098" y="1069181"/>
            <a:ext cx="8679806" cy="457200"/>
          </a:xfrm>
          <a:prstGeom prst="rect">
            <a:avLst/>
          </a:prstGeom>
        </p:spPr>
        <p:txBody>
          <a:bodyPr vert="horz" lIns="68580" tIns="34290" rIns="68580" bIns="34290" rtlCol="0" anchor="ctr">
            <a:noAutofit/>
          </a:bodyPr>
          <a:lstStyle/>
          <a:p>
            <a:pPr lvl="0">
              <a:lnSpc>
                <a:spcPct val="90000"/>
              </a:lnSpc>
              <a:spcBef>
                <a:spcPct val="0"/>
              </a:spcBef>
              <a:defRPr/>
            </a:pPr>
            <a:r>
              <a:rPr lang="en-US" altLang="en-US" sz="2400" b="1" dirty="0">
                <a:solidFill>
                  <a:srgbClr val="0069AA"/>
                </a:solidFill>
                <a:latin typeface="Arial" pitchFamily="34" charset="0"/>
                <a:ea typeface="+mj-ea"/>
                <a:cs typeface="Arial" pitchFamily="34" charset="0"/>
              </a:rPr>
              <a:t>Problem: How to Send a Message to Google (172.217.4.68)</a:t>
            </a:r>
          </a:p>
        </p:txBody>
      </p:sp>
      <p:sp>
        <p:nvSpPr>
          <p:cNvPr id="33" name="Freeform 4"/>
          <p:cNvSpPr>
            <a:spLocks/>
          </p:cNvSpPr>
          <p:nvPr>
            <p:custDataLst>
              <p:tags r:id="rId3"/>
            </p:custDataLst>
          </p:nvPr>
        </p:nvSpPr>
        <p:spPr bwMode="auto">
          <a:xfrm>
            <a:off x="2052357" y="3309244"/>
            <a:ext cx="2869406" cy="1016794"/>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sz="1350"/>
          </a:p>
        </p:txBody>
      </p:sp>
      <p:sp>
        <p:nvSpPr>
          <p:cNvPr id="37" name="Line 8"/>
          <p:cNvSpPr>
            <a:spLocks noChangeShapeType="1"/>
          </p:cNvSpPr>
          <p:nvPr>
            <p:custDataLst>
              <p:tags r:id="rId4"/>
            </p:custDataLst>
          </p:nvPr>
        </p:nvSpPr>
        <p:spPr bwMode="auto">
          <a:xfrm>
            <a:off x="5170488" y="3740250"/>
            <a:ext cx="1503759" cy="7144"/>
          </a:xfrm>
          <a:prstGeom prst="line">
            <a:avLst/>
          </a:prstGeom>
          <a:noFill/>
          <a:ln w="19050">
            <a:solidFill>
              <a:schemeClr val="tx1"/>
            </a:solidFill>
            <a:round/>
            <a:headEnd/>
            <a:tailEnd/>
          </a:ln>
        </p:spPr>
        <p:txBody>
          <a:bodyPr wrap="none"/>
          <a:lstStyle/>
          <a:p>
            <a:endParaRPr lang="en-US" sz="1350"/>
          </a:p>
        </p:txBody>
      </p:sp>
      <p:sp>
        <p:nvSpPr>
          <p:cNvPr id="38" name="Line 9"/>
          <p:cNvSpPr>
            <a:spLocks noChangeShapeType="1"/>
          </p:cNvSpPr>
          <p:nvPr>
            <p:custDataLst>
              <p:tags r:id="rId5"/>
            </p:custDataLst>
          </p:nvPr>
        </p:nvSpPr>
        <p:spPr bwMode="auto">
          <a:xfrm flipH="1">
            <a:off x="6564825" y="3185419"/>
            <a:ext cx="7144" cy="1119188"/>
          </a:xfrm>
          <a:prstGeom prst="line">
            <a:avLst/>
          </a:prstGeom>
          <a:noFill/>
          <a:ln w="31750">
            <a:solidFill>
              <a:schemeClr val="tx1"/>
            </a:solidFill>
            <a:round/>
            <a:headEnd/>
            <a:tailEnd/>
          </a:ln>
        </p:spPr>
        <p:txBody>
          <a:bodyPr wrap="none"/>
          <a:lstStyle/>
          <a:p>
            <a:endParaRPr lang="en-US" sz="1350"/>
          </a:p>
        </p:txBody>
      </p:sp>
      <p:sp>
        <p:nvSpPr>
          <p:cNvPr id="40" name="Line 11"/>
          <p:cNvSpPr>
            <a:spLocks noChangeShapeType="1"/>
          </p:cNvSpPr>
          <p:nvPr>
            <p:custDataLst>
              <p:tags r:id="rId6"/>
            </p:custDataLst>
          </p:nvPr>
        </p:nvSpPr>
        <p:spPr bwMode="auto">
          <a:xfrm flipV="1">
            <a:off x="6557806" y="4300324"/>
            <a:ext cx="128588" cy="0"/>
          </a:xfrm>
          <a:prstGeom prst="line">
            <a:avLst/>
          </a:prstGeom>
          <a:noFill/>
          <a:ln w="31750">
            <a:solidFill>
              <a:schemeClr val="tx1"/>
            </a:solidFill>
            <a:round/>
            <a:headEnd/>
            <a:tailEnd/>
          </a:ln>
        </p:spPr>
        <p:txBody>
          <a:bodyPr wrap="none"/>
          <a:lstStyle/>
          <a:p>
            <a:endParaRPr lang="en-US" sz="1350"/>
          </a:p>
        </p:txBody>
      </p:sp>
      <p:sp>
        <p:nvSpPr>
          <p:cNvPr id="47" name="Text Box 12"/>
          <p:cNvSpPr txBox="1">
            <a:spLocks noChangeArrowheads="1"/>
          </p:cNvSpPr>
          <p:nvPr>
            <p:custDataLst>
              <p:tags r:id="rId7"/>
            </p:custDataLst>
          </p:nvPr>
        </p:nvSpPr>
        <p:spPr bwMode="auto">
          <a:xfrm>
            <a:off x="7244673" y="2983013"/>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10.0.0.1</a:t>
            </a:r>
          </a:p>
        </p:txBody>
      </p:sp>
      <p:sp>
        <p:nvSpPr>
          <p:cNvPr id="57" name="Text Box 13"/>
          <p:cNvSpPr txBox="1">
            <a:spLocks noChangeArrowheads="1"/>
          </p:cNvSpPr>
          <p:nvPr>
            <p:custDataLst>
              <p:tags r:id="rId8"/>
            </p:custDataLst>
          </p:nvPr>
        </p:nvSpPr>
        <p:spPr bwMode="auto">
          <a:xfrm>
            <a:off x="7339923" y="3559276"/>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10.0.0.2</a:t>
            </a:r>
          </a:p>
        </p:txBody>
      </p:sp>
      <p:sp>
        <p:nvSpPr>
          <p:cNvPr id="58" name="Text Box 14"/>
          <p:cNvSpPr txBox="1">
            <a:spLocks noChangeArrowheads="1"/>
          </p:cNvSpPr>
          <p:nvPr>
            <p:custDataLst>
              <p:tags r:id="rId9"/>
            </p:custDataLst>
          </p:nvPr>
        </p:nvSpPr>
        <p:spPr bwMode="auto">
          <a:xfrm>
            <a:off x="7311348" y="4230788"/>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10.0.0.3</a:t>
            </a:r>
          </a:p>
        </p:txBody>
      </p:sp>
      <p:sp>
        <p:nvSpPr>
          <p:cNvPr id="59" name="Text Box 15"/>
          <p:cNvSpPr txBox="1">
            <a:spLocks noChangeArrowheads="1"/>
          </p:cNvSpPr>
          <p:nvPr>
            <p:custDataLst>
              <p:tags r:id="rId10"/>
            </p:custDataLst>
          </p:nvPr>
        </p:nvSpPr>
        <p:spPr bwMode="auto">
          <a:xfrm>
            <a:off x="5177748" y="3398542"/>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10.0.0.4</a:t>
            </a:r>
          </a:p>
        </p:txBody>
      </p:sp>
      <p:sp>
        <p:nvSpPr>
          <p:cNvPr id="60" name="Line 16"/>
          <p:cNvSpPr>
            <a:spLocks noChangeShapeType="1"/>
          </p:cNvSpPr>
          <p:nvPr>
            <p:custDataLst>
              <p:tags r:id="rId11"/>
            </p:custDataLst>
          </p:nvPr>
        </p:nvSpPr>
        <p:spPr bwMode="auto">
          <a:xfrm flipH="1">
            <a:off x="5206323" y="3608092"/>
            <a:ext cx="64294" cy="96440"/>
          </a:xfrm>
          <a:prstGeom prst="line">
            <a:avLst/>
          </a:prstGeom>
          <a:noFill/>
          <a:ln w="19050">
            <a:solidFill>
              <a:schemeClr val="tx1"/>
            </a:solidFill>
            <a:round/>
            <a:headEnd/>
            <a:tailEnd type="triangle" w="med" len="med"/>
          </a:ln>
        </p:spPr>
        <p:txBody>
          <a:bodyPr wrap="none"/>
          <a:lstStyle/>
          <a:p>
            <a:endParaRPr lang="en-US" sz="1350"/>
          </a:p>
        </p:txBody>
      </p:sp>
      <p:sp>
        <p:nvSpPr>
          <p:cNvPr id="61" name="Text Box 17"/>
          <p:cNvSpPr txBox="1">
            <a:spLocks noChangeArrowheads="1"/>
          </p:cNvSpPr>
          <p:nvPr>
            <p:custDataLst>
              <p:tags r:id="rId12"/>
            </p:custDataLst>
          </p:nvPr>
        </p:nvSpPr>
        <p:spPr bwMode="auto">
          <a:xfrm>
            <a:off x="3763285" y="3845026"/>
            <a:ext cx="994183"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138.76.29.7</a:t>
            </a:r>
          </a:p>
        </p:txBody>
      </p:sp>
      <p:sp>
        <p:nvSpPr>
          <p:cNvPr id="62" name="Line 18"/>
          <p:cNvSpPr>
            <a:spLocks noChangeShapeType="1"/>
          </p:cNvSpPr>
          <p:nvPr>
            <p:custDataLst>
              <p:tags r:id="rId13"/>
            </p:custDataLst>
          </p:nvPr>
        </p:nvSpPr>
        <p:spPr bwMode="auto">
          <a:xfrm flipH="1">
            <a:off x="4651491" y="3786685"/>
            <a:ext cx="64294" cy="96440"/>
          </a:xfrm>
          <a:prstGeom prst="line">
            <a:avLst/>
          </a:prstGeom>
          <a:noFill/>
          <a:ln w="19050">
            <a:solidFill>
              <a:schemeClr val="tx1"/>
            </a:solidFill>
            <a:round/>
            <a:headEnd type="triangle" w="med" len="med"/>
            <a:tailEnd/>
          </a:ln>
        </p:spPr>
        <p:txBody>
          <a:bodyPr wrap="none"/>
          <a:lstStyle/>
          <a:p>
            <a:endParaRPr lang="en-US" sz="1350"/>
          </a:p>
        </p:txBody>
      </p:sp>
      <p:sp>
        <p:nvSpPr>
          <p:cNvPr id="77" name="Line 79"/>
          <p:cNvSpPr>
            <a:spLocks noChangeShapeType="1"/>
          </p:cNvSpPr>
          <p:nvPr>
            <p:custDataLst>
              <p:tags r:id="rId14"/>
            </p:custDataLst>
          </p:nvPr>
        </p:nvSpPr>
        <p:spPr bwMode="auto">
          <a:xfrm flipV="1">
            <a:off x="2052356" y="3762872"/>
            <a:ext cx="2696766" cy="23813"/>
          </a:xfrm>
          <a:prstGeom prst="line">
            <a:avLst/>
          </a:prstGeom>
          <a:noFill/>
          <a:ln w="31750">
            <a:solidFill>
              <a:schemeClr val="tx1"/>
            </a:solidFill>
            <a:round/>
            <a:headEnd/>
            <a:tailEnd/>
          </a:ln>
        </p:spPr>
        <p:txBody>
          <a:bodyPr wrap="none"/>
          <a:lstStyle/>
          <a:p>
            <a:endParaRPr lang="en-US" sz="1350"/>
          </a:p>
        </p:txBody>
      </p:sp>
      <p:sp>
        <p:nvSpPr>
          <p:cNvPr id="78" name="Cloud 77"/>
          <p:cNvSpPr/>
          <p:nvPr/>
        </p:nvSpPr>
        <p:spPr bwMode="auto">
          <a:xfrm>
            <a:off x="2771494" y="3475932"/>
            <a:ext cx="991791" cy="670322"/>
          </a:xfrm>
          <a:prstGeom prst="cloud">
            <a:avLst/>
          </a:prstGeom>
          <a:solidFill>
            <a:srgbClr val="BED600"/>
          </a:solidFill>
          <a:ln w="19050" cap="flat" cmpd="sng" algn="ctr">
            <a:solidFill>
              <a:schemeClr val="tx1"/>
            </a:solidFill>
            <a:prstDash val="solid"/>
            <a:round/>
            <a:headEnd type="none" w="med" len="med"/>
            <a:tailEnd type="none" w="med" len="med"/>
          </a:ln>
          <a:effectLst/>
        </p:spPr>
        <p:txBody>
          <a:bodyPr wrap="none"/>
          <a:lstStyle/>
          <a:p>
            <a:pPr>
              <a:defRPr/>
            </a:pPr>
            <a:endParaRPr lang="en-US" sz="1350"/>
          </a:p>
        </p:txBody>
      </p:sp>
      <p:pic>
        <p:nvPicPr>
          <p:cNvPr id="81" name="Picture 2" descr="\\pufs02\Scratch\Abhijeet K\UD_PPT\Ai\Computer-Icon.png"/>
          <p:cNvPicPr>
            <a:picLocks noChangeAspect="1" noChangeArrowheads="1"/>
          </p:cNvPicPr>
          <p:nvPr/>
        </p:nvPicPr>
        <p:blipFill>
          <a:blip r:embed="rId17" cstate="print"/>
          <a:srcRect/>
          <a:stretch>
            <a:fillRect/>
          </a:stretch>
        </p:blipFill>
        <p:spPr bwMode="auto">
          <a:xfrm>
            <a:off x="1529519" y="3515025"/>
            <a:ext cx="535781" cy="535781"/>
          </a:xfrm>
          <a:prstGeom prst="rect">
            <a:avLst/>
          </a:prstGeom>
          <a:noFill/>
        </p:spPr>
      </p:pic>
      <p:pic>
        <p:nvPicPr>
          <p:cNvPr id="83" name="Picture 2" descr="\\pufs02\Scratch\Abhijeet K\UD_PPT\Ai\Computer-Icon.png"/>
          <p:cNvPicPr>
            <a:picLocks noChangeAspect="1" noChangeArrowheads="1"/>
          </p:cNvPicPr>
          <p:nvPr/>
        </p:nvPicPr>
        <p:blipFill>
          <a:blip r:embed="rId17" cstate="print"/>
          <a:srcRect/>
          <a:stretch>
            <a:fillRect/>
          </a:stretch>
        </p:blipFill>
        <p:spPr bwMode="auto">
          <a:xfrm>
            <a:off x="6651588" y="3504309"/>
            <a:ext cx="535781" cy="535781"/>
          </a:xfrm>
          <a:prstGeom prst="rect">
            <a:avLst/>
          </a:prstGeom>
          <a:noFill/>
        </p:spPr>
      </p:pic>
      <p:pic>
        <p:nvPicPr>
          <p:cNvPr id="84" name="Picture 2" descr="\\pufs02\Scratch\Abhijeet K\UD_PPT\Ai\Computer-Icon.png"/>
          <p:cNvPicPr>
            <a:picLocks noChangeAspect="1" noChangeArrowheads="1"/>
          </p:cNvPicPr>
          <p:nvPr/>
        </p:nvPicPr>
        <p:blipFill>
          <a:blip r:embed="rId17" cstate="print"/>
          <a:srcRect/>
          <a:stretch>
            <a:fillRect/>
          </a:stretch>
        </p:blipFill>
        <p:spPr bwMode="auto">
          <a:xfrm>
            <a:off x="6651588" y="4093669"/>
            <a:ext cx="535781" cy="535781"/>
          </a:xfrm>
          <a:prstGeom prst="rect">
            <a:avLst/>
          </a:prstGeom>
          <a:noFill/>
        </p:spPr>
      </p:pic>
      <p:pic>
        <p:nvPicPr>
          <p:cNvPr id="85" name="Picture 17" descr="D:\Abhijeet K\Ai\old\Database-Icon_04.png"/>
          <p:cNvPicPr>
            <a:picLocks noChangeAspect="1" noChangeArrowheads="1"/>
          </p:cNvPicPr>
          <p:nvPr/>
        </p:nvPicPr>
        <p:blipFill>
          <a:blip r:embed="rId18"/>
          <a:srcRect/>
          <a:stretch>
            <a:fillRect/>
          </a:stretch>
        </p:blipFill>
        <p:spPr bwMode="auto">
          <a:xfrm>
            <a:off x="4633893" y="3352653"/>
            <a:ext cx="571500" cy="571500"/>
          </a:xfrm>
          <a:prstGeom prst="rect">
            <a:avLst/>
          </a:prstGeom>
          <a:noFill/>
        </p:spPr>
      </p:pic>
      <p:sp>
        <p:nvSpPr>
          <p:cNvPr id="86" name="Line 11"/>
          <p:cNvSpPr>
            <a:spLocks noChangeShapeType="1"/>
          </p:cNvSpPr>
          <p:nvPr>
            <p:custDataLst>
              <p:tags r:id="rId15"/>
            </p:custDataLst>
          </p:nvPr>
        </p:nvSpPr>
        <p:spPr bwMode="auto">
          <a:xfrm flipV="1">
            <a:off x="6559510" y="3201658"/>
            <a:ext cx="128588" cy="0"/>
          </a:xfrm>
          <a:prstGeom prst="line">
            <a:avLst/>
          </a:prstGeom>
          <a:noFill/>
          <a:ln w="31750">
            <a:solidFill>
              <a:schemeClr val="tx1"/>
            </a:solidFill>
            <a:round/>
            <a:headEnd/>
            <a:tailEnd/>
          </a:ln>
        </p:spPr>
        <p:txBody>
          <a:bodyPr wrap="none"/>
          <a:lstStyle/>
          <a:p>
            <a:endParaRPr lang="en-US" sz="1350"/>
          </a:p>
        </p:txBody>
      </p:sp>
      <p:pic>
        <p:nvPicPr>
          <p:cNvPr id="82" name="Picture 2" descr="\\pufs02\Scratch\Abhijeet K\UD_PPT\Ai\Computer-Icon.png"/>
          <p:cNvPicPr>
            <a:picLocks noChangeAspect="1" noChangeArrowheads="1"/>
          </p:cNvPicPr>
          <p:nvPr/>
        </p:nvPicPr>
        <p:blipFill>
          <a:blip r:embed="rId17" cstate="print"/>
          <a:srcRect/>
          <a:stretch>
            <a:fillRect/>
          </a:stretch>
        </p:blipFill>
        <p:spPr bwMode="auto">
          <a:xfrm>
            <a:off x="6651588" y="2914950"/>
            <a:ext cx="535781" cy="535781"/>
          </a:xfrm>
          <a:prstGeom prst="rect">
            <a:avLst/>
          </a:prstGeom>
          <a:noFill/>
        </p:spPr>
      </p:pic>
      <p:sp>
        <p:nvSpPr>
          <p:cNvPr id="26" name="TextBox 2"/>
          <p:cNvSpPr txBox="1">
            <a:spLocks noChangeArrowheads="1"/>
          </p:cNvSpPr>
          <p:nvPr/>
        </p:nvSpPr>
        <p:spPr bwMode="auto">
          <a:xfrm>
            <a:off x="2032245" y="5068603"/>
            <a:ext cx="5079511" cy="553998"/>
          </a:xfrm>
          <a:prstGeom prst="rect">
            <a:avLst/>
          </a:prstGeom>
          <a:noFill/>
          <a:ln w="9525">
            <a:noFill/>
            <a:miter lim="800000"/>
            <a:headEnd/>
            <a:tailEnd/>
          </a:ln>
        </p:spPr>
        <p:txBody>
          <a:bodyPr wrap="square">
            <a:spAutoFit/>
          </a:bodyPr>
          <a:lstStyle/>
          <a:p>
            <a:r>
              <a:rPr lang="en-US" altLang="en-US" sz="1500" dirty="0">
                <a:latin typeface="Arial" pitchFamily="34" charset="0"/>
                <a:cs typeface="Arial" pitchFamily="34" charset="0"/>
              </a:rPr>
              <a:t>Problem: When the datagram was sent from the end-host,</a:t>
            </a:r>
          </a:p>
          <a:p>
            <a:r>
              <a:rPr lang="en-US" altLang="en-US" sz="1500" dirty="0">
                <a:latin typeface="Arial" pitchFamily="34" charset="0"/>
                <a:cs typeface="Arial" pitchFamily="34" charset="0"/>
              </a:rPr>
              <a:t>the source address was not correct.</a:t>
            </a:r>
          </a:p>
        </p:txBody>
      </p:sp>
      <p:sp>
        <p:nvSpPr>
          <p:cNvPr id="31" name="Rectangle 30"/>
          <p:cNvSpPr>
            <a:spLocks noChangeArrowheads="1"/>
          </p:cNvSpPr>
          <p:nvPr/>
        </p:nvSpPr>
        <p:spPr bwMode="auto">
          <a:xfrm>
            <a:off x="903126" y="2911112"/>
            <a:ext cx="1808559" cy="447675"/>
          </a:xfrm>
          <a:prstGeom prst="rect">
            <a:avLst/>
          </a:prstGeom>
          <a:noFill/>
          <a:ln w="19050" algn="ctr">
            <a:solidFill>
              <a:srgbClr val="782EBD"/>
            </a:solidFill>
            <a:round/>
            <a:headEnd/>
            <a:tailEnd/>
          </a:ln>
        </p:spPr>
        <p:txBody>
          <a:bodyPr wrap="none"/>
          <a:lstStyle/>
          <a:p>
            <a:r>
              <a:rPr lang="en-US" altLang="en-US" sz="1350" dirty="0" err="1">
                <a:latin typeface="Arial" pitchFamily="34" charset="0"/>
                <a:cs typeface="Arial" pitchFamily="34" charset="0"/>
              </a:rPr>
              <a:t>Dest</a:t>
            </a:r>
            <a:r>
              <a:rPr lang="en-US" altLang="en-US" sz="1350" dirty="0">
                <a:latin typeface="Arial" pitchFamily="34" charset="0"/>
                <a:cs typeface="Arial" pitchFamily="34" charset="0"/>
              </a:rPr>
              <a:t> IP:</a:t>
            </a:r>
            <a:r>
              <a:rPr lang="en-US" altLang="en-US" sz="1350" dirty="0">
                <a:solidFill>
                  <a:srgbClr val="AF1E2D"/>
                </a:solidFill>
                <a:latin typeface="Arial" pitchFamily="34" charset="0"/>
                <a:cs typeface="Arial" pitchFamily="34" charset="0"/>
              </a:rPr>
              <a:t>138.76.29.7</a:t>
            </a:r>
          </a:p>
          <a:p>
            <a:r>
              <a:rPr lang="en-US" altLang="en-US" sz="1350" dirty="0" err="1">
                <a:latin typeface="Arial" pitchFamily="34" charset="0"/>
                <a:cs typeface="Arial" pitchFamily="34" charset="0"/>
              </a:rPr>
              <a:t>Src</a:t>
            </a:r>
            <a:r>
              <a:rPr lang="en-US" altLang="en-US" sz="1350" dirty="0">
                <a:latin typeface="Arial" pitchFamily="34" charset="0"/>
                <a:cs typeface="Arial" pitchFamily="34" charset="0"/>
              </a:rPr>
              <a:t> IP:172.217.4.68</a:t>
            </a:r>
            <a:endParaRPr lang="en-US" altLang="en-US" sz="135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62094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4.79042E-6 0.00324 L 0.36007 -0.00023 " pathEditMode="relative" rAng="0" ptsTypes="AA">
                                      <p:cBhvr>
                                        <p:cTn id="6" dur="2000" fill="hold"/>
                                        <p:tgtEl>
                                          <p:spTgt spid="31"/>
                                        </p:tgtEl>
                                        <p:attrNameLst>
                                          <p:attrName>ppt_x</p:attrName>
                                          <p:attrName>ppt_y</p:attrName>
                                        </p:attrNameLst>
                                      </p:cBhvr>
                                      <p:rCtr x="18000" y="-200"/>
                                    </p:animMotion>
                                  </p:childTnLst>
                                </p:cTn>
                              </p:par>
                            </p:childTnLst>
                          </p:cTn>
                        </p:par>
                        <p:par>
                          <p:cTn id="7" fill="hold">
                            <p:stCondLst>
                              <p:cond delay="2000"/>
                            </p:stCondLst>
                            <p:childTnLst>
                              <p:par>
                                <p:cTn id="8" presetID="10" presetClass="exit" presetSubtype="0" fill="hold" grpId="1" nodeType="afterEffect">
                                  <p:stCondLst>
                                    <p:cond delay="0"/>
                                  </p:stCondLst>
                                  <p:childTnLst>
                                    <p:animEffect transition="out" filter="fade">
                                      <p:cBhvr>
                                        <p:cTn id="9" dur="2000"/>
                                        <p:tgtEl>
                                          <p:spTgt spid="31"/>
                                        </p:tgtEl>
                                      </p:cBhvr>
                                    </p:animEffect>
                                    <p:set>
                                      <p:cBhvr>
                                        <p:cTn id="10" dur="1" fill="hold">
                                          <p:stCondLst>
                                            <p:cond delay="19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7250"/>
            <a:ext cx="9144000" cy="156755"/>
          </a:xfrm>
          <a:prstGeom prst="rect">
            <a:avLst/>
          </a:prstGeom>
          <a:solidFill>
            <a:srgbClr val="0069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sp>
        <p:nvSpPr>
          <p:cNvPr id="5" name="Rectangle 4"/>
          <p:cNvSpPr/>
          <p:nvPr/>
        </p:nvSpPr>
        <p:spPr>
          <a:xfrm>
            <a:off x="0" y="5843995"/>
            <a:ext cx="9144000" cy="156755"/>
          </a:xfrm>
          <a:prstGeom prst="rect">
            <a:avLst/>
          </a:prstGeom>
          <a:solidFill>
            <a:srgbClr val="003E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sp>
        <p:nvSpPr>
          <p:cNvPr id="48" name="Rectangle 2"/>
          <p:cNvSpPr txBox="1">
            <a:spLocks noChangeArrowheads="1"/>
          </p:cNvSpPr>
          <p:nvPr>
            <p:custDataLst>
              <p:tags r:id="rId1"/>
            </p:custDataLst>
          </p:nvPr>
        </p:nvSpPr>
        <p:spPr>
          <a:xfrm>
            <a:off x="232098" y="1069181"/>
            <a:ext cx="8679806" cy="457200"/>
          </a:xfrm>
          <a:prstGeom prst="rect">
            <a:avLst/>
          </a:prstGeom>
        </p:spPr>
        <p:txBody>
          <a:bodyPr vert="horz" lIns="68580" tIns="34290" rIns="68580" bIns="34290" rtlCol="0" anchor="ctr">
            <a:noAutofit/>
          </a:bodyPr>
          <a:lstStyle/>
          <a:p>
            <a:pPr lvl="0">
              <a:lnSpc>
                <a:spcPct val="90000"/>
              </a:lnSpc>
              <a:spcBef>
                <a:spcPct val="0"/>
              </a:spcBef>
              <a:defRPr/>
            </a:pPr>
            <a:r>
              <a:rPr lang="en-US" altLang="en-US" sz="2400" b="1" dirty="0">
                <a:solidFill>
                  <a:srgbClr val="0069AA"/>
                </a:solidFill>
                <a:latin typeface="Arial" pitchFamily="34" charset="0"/>
                <a:ea typeface="+mj-ea"/>
                <a:cs typeface="Arial" pitchFamily="34" charset="0"/>
              </a:rPr>
              <a:t>Problem: How to Send a Message to Google (172.217.4.68)</a:t>
            </a:r>
          </a:p>
        </p:txBody>
      </p:sp>
      <p:grpSp>
        <p:nvGrpSpPr>
          <p:cNvPr id="27" name="Group 26"/>
          <p:cNvGrpSpPr/>
          <p:nvPr/>
        </p:nvGrpSpPr>
        <p:grpSpPr>
          <a:xfrm>
            <a:off x="1529518" y="2750841"/>
            <a:ext cx="6549709" cy="2022872"/>
            <a:chOff x="2039358" y="2524788"/>
            <a:chExt cx="8732945" cy="2697162"/>
          </a:xfrm>
        </p:grpSpPr>
        <p:sp>
          <p:nvSpPr>
            <p:cNvPr id="32" name="Freeform 80"/>
            <p:cNvSpPr>
              <a:spLocks/>
            </p:cNvSpPr>
            <p:nvPr>
              <p:custDataLst>
                <p:tags r:id="rId2"/>
              </p:custDataLst>
            </p:nvPr>
          </p:nvSpPr>
          <p:spPr bwMode="auto">
            <a:xfrm>
              <a:off x="6570288" y="2524788"/>
              <a:ext cx="2971800"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00A0DF"/>
            </a:solidFill>
            <a:ln w="9525">
              <a:noFill/>
              <a:round/>
              <a:headEnd/>
              <a:tailEnd/>
            </a:ln>
          </p:spPr>
          <p:txBody>
            <a:bodyPr wrap="none" anchor="ctr"/>
            <a:lstStyle/>
            <a:p>
              <a:endParaRPr lang="en-US" sz="1350"/>
            </a:p>
          </p:txBody>
        </p:sp>
        <p:sp>
          <p:nvSpPr>
            <p:cNvPr id="33" name="Freeform 4"/>
            <p:cNvSpPr>
              <a:spLocks/>
            </p:cNvSpPr>
            <p:nvPr>
              <p:custDataLst>
                <p:tags r:id="rId3"/>
              </p:custDataLst>
            </p:nvPr>
          </p:nvSpPr>
          <p:spPr bwMode="auto">
            <a:xfrm>
              <a:off x="2736475" y="3269325"/>
              <a:ext cx="3825875"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sz="1350"/>
            </a:p>
          </p:txBody>
        </p:sp>
        <p:sp>
          <p:nvSpPr>
            <p:cNvPr id="37" name="Line 8"/>
            <p:cNvSpPr>
              <a:spLocks noChangeShapeType="1"/>
            </p:cNvSpPr>
            <p:nvPr>
              <p:custDataLst>
                <p:tags r:id="rId4"/>
              </p:custDataLst>
            </p:nvPr>
          </p:nvSpPr>
          <p:spPr bwMode="auto">
            <a:xfrm>
              <a:off x="6893984" y="3844000"/>
              <a:ext cx="2005012" cy="9525"/>
            </a:xfrm>
            <a:prstGeom prst="line">
              <a:avLst/>
            </a:prstGeom>
            <a:noFill/>
            <a:ln w="19050">
              <a:solidFill>
                <a:schemeClr val="tx1"/>
              </a:solidFill>
              <a:round/>
              <a:headEnd/>
              <a:tailEnd/>
            </a:ln>
          </p:spPr>
          <p:txBody>
            <a:bodyPr wrap="none"/>
            <a:lstStyle/>
            <a:p>
              <a:endParaRPr lang="en-US" sz="1350"/>
            </a:p>
          </p:txBody>
        </p:sp>
        <p:sp>
          <p:nvSpPr>
            <p:cNvPr id="38" name="Line 9"/>
            <p:cNvSpPr>
              <a:spLocks noChangeShapeType="1"/>
            </p:cNvSpPr>
            <p:nvPr>
              <p:custDataLst>
                <p:tags r:id="rId5"/>
              </p:custDataLst>
            </p:nvPr>
          </p:nvSpPr>
          <p:spPr bwMode="auto">
            <a:xfrm flipH="1">
              <a:off x="8753100" y="3104225"/>
              <a:ext cx="9525" cy="1492250"/>
            </a:xfrm>
            <a:prstGeom prst="line">
              <a:avLst/>
            </a:prstGeom>
            <a:noFill/>
            <a:ln w="31750">
              <a:solidFill>
                <a:schemeClr val="tx1"/>
              </a:solidFill>
              <a:round/>
              <a:headEnd/>
              <a:tailEnd/>
            </a:ln>
          </p:spPr>
          <p:txBody>
            <a:bodyPr wrap="none"/>
            <a:lstStyle/>
            <a:p>
              <a:endParaRPr lang="en-US" sz="1350"/>
            </a:p>
          </p:txBody>
        </p:sp>
        <p:sp>
          <p:nvSpPr>
            <p:cNvPr id="40" name="Line 11"/>
            <p:cNvSpPr>
              <a:spLocks noChangeShapeType="1"/>
            </p:cNvSpPr>
            <p:nvPr>
              <p:custDataLst>
                <p:tags r:id="rId6"/>
              </p:custDataLst>
            </p:nvPr>
          </p:nvSpPr>
          <p:spPr bwMode="auto">
            <a:xfrm flipV="1">
              <a:off x="8743741" y="4590765"/>
              <a:ext cx="171450" cy="0"/>
            </a:xfrm>
            <a:prstGeom prst="line">
              <a:avLst/>
            </a:prstGeom>
            <a:noFill/>
            <a:ln w="31750">
              <a:solidFill>
                <a:schemeClr val="tx1"/>
              </a:solidFill>
              <a:round/>
              <a:headEnd/>
              <a:tailEnd/>
            </a:ln>
          </p:spPr>
          <p:txBody>
            <a:bodyPr wrap="none"/>
            <a:lstStyle/>
            <a:p>
              <a:endParaRPr lang="en-US" sz="1350"/>
            </a:p>
          </p:txBody>
        </p:sp>
        <p:sp>
          <p:nvSpPr>
            <p:cNvPr id="47" name="Text Box 12"/>
            <p:cNvSpPr txBox="1">
              <a:spLocks noChangeArrowheads="1"/>
            </p:cNvSpPr>
            <p:nvPr>
              <p:custDataLst>
                <p:tags r:id="rId7"/>
              </p:custDataLst>
            </p:nvPr>
          </p:nvSpPr>
          <p:spPr bwMode="auto">
            <a:xfrm>
              <a:off x="9659563" y="2834351"/>
              <a:ext cx="985740" cy="369332"/>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10.0.0.1</a:t>
              </a:r>
            </a:p>
          </p:txBody>
        </p:sp>
        <p:sp>
          <p:nvSpPr>
            <p:cNvPr id="57" name="Text Box 13"/>
            <p:cNvSpPr txBox="1">
              <a:spLocks noChangeArrowheads="1"/>
            </p:cNvSpPr>
            <p:nvPr>
              <p:custDataLst>
                <p:tags r:id="rId8"/>
              </p:custDataLst>
            </p:nvPr>
          </p:nvSpPr>
          <p:spPr bwMode="auto">
            <a:xfrm>
              <a:off x="9786563" y="3602700"/>
              <a:ext cx="985740" cy="369332"/>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10.0.0.2</a:t>
              </a:r>
            </a:p>
          </p:txBody>
        </p:sp>
        <p:sp>
          <p:nvSpPr>
            <p:cNvPr id="58" name="Text Box 14"/>
            <p:cNvSpPr txBox="1">
              <a:spLocks noChangeArrowheads="1"/>
            </p:cNvSpPr>
            <p:nvPr>
              <p:custDataLst>
                <p:tags r:id="rId9"/>
              </p:custDataLst>
            </p:nvPr>
          </p:nvSpPr>
          <p:spPr bwMode="auto">
            <a:xfrm>
              <a:off x="9748463" y="4498050"/>
              <a:ext cx="985740" cy="369332"/>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10.0.0.3</a:t>
              </a:r>
            </a:p>
          </p:txBody>
        </p:sp>
        <p:sp>
          <p:nvSpPr>
            <p:cNvPr id="59" name="Text Box 15"/>
            <p:cNvSpPr txBox="1">
              <a:spLocks noChangeArrowheads="1"/>
            </p:cNvSpPr>
            <p:nvPr>
              <p:custDataLst>
                <p:tags r:id="rId10"/>
              </p:custDataLst>
            </p:nvPr>
          </p:nvSpPr>
          <p:spPr bwMode="auto">
            <a:xfrm>
              <a:off x="6903663" y="3388388"/>
              <a:ext cx="985740" cy="369332"/>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10.0.0.4</a:t>
              </a:r>
            </a:p>
          </p:txBody>
        </p:sp>
        <p:sp>
          <p:nvSpPr>
            <p:cNvPr id="60" name="Line 16"/>
            <p:cNvSpPr>
              <a:spLocks noChangeShapeType="1"/>
            </p:cNvSpPr>
            <p:nvPr>
              <p:custDataLst>
                <p:tags r:id="rId11"/>
              </p:custDataLst>
            </p:nvPr>
          </p:nvSpPr>
          <p:spPr bwMode="auto">
            <a:xfrm flipH="1">
              <a:off x="6941763" y="3667788"/>
              <a:ext cx="85725" cy="128587"/>
            </a:xfrm>
            <a:prstGeom prst="line">
              <a:avLst/>
            </a:prstGeom>
            <a:noFill/>
            <a:ln w="19050">
              <a:solidFill>
                <a:schemeClr val="tx1"/>
              </a:solidFill>
              <a:round/>
              <a:headEnd/>
              <a:tailEnd type="triangle" w="med" len="med"/>
            </a:ln>
          </p:spPr>
          <p:txBody>
            <a:bodyPr wrap="none"/>
            <a:lstStyle/>
            <a:p>
              <a:endParaRPr lang="en-US" sz="1350"/>
            </a:p>
          </p:txBody>
        </p:sp>
        <p:sp>
          <p:nvSpPr>
            <p:cNvPr id="61" name="Text Box 17"/>
            <p:cNvSpPr txBox="1">
              <a:spLocks noChangeArrowheads="1"/>
            </p:cNvSpPr>
            <p:nvPr>
              <p:custDataLst>
                <p:tags r:id="rId12"/>
              </p:custDataLst>
            </p:nvPr>
          </p:nvSpPr>
          <p:spPr bwMode="auto">
            <a:xfrm>
              <a:off x="5017713" y="3983700"/>
              <a:ext cx="1325577" cy="369332"/>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138.76.29.7</a:t>
              </a:r>
            </a:p>
          </p:txBody>
        </p:sp>
        <p:sp>
          <p:nvSpPr>
            <p:cNvPr id="62" name="Line 18"/>
            <p:cNvSpPr>
              <a:spLocks noChangeShapeType="1"/>
            </p:cNvSpPr>
            <p:nvPr>
              <p:custDataLst>
                <p:tags r:id="rId13"/>
              </p:custDataLst>
            </p:nvPr>
          </p:nvSpPr>
          <p:spPr bwMode="auto">
            <a:xfrm flipH="1">
              <a:off x="6201988" y="3905913"/>
              <a:ext cx="85725" cy="128587"/>
            </a:xfrm>
            <a:prstGeom prst="line">
              <a:avLst/>
            </a:prstGeom>
            <a:noFill/>
            <a:ln w="19050">
              <a:solidFill>
                <a:schemeClr val="tx1"/>
              </a:solidFill>
              <a:round/>
              <a:headEnd type="triangle" w="med" len="med"/>
              <a:tailEnd/>
            </a:ln>
          </p:spPr>
          <p:txBody>
            <a:bodyPr wrap="none"/>
            <a:lstStyle/>
            <a:p>
              <a:endParaRPr lang="en-US" sz="1350"/>
            </a:p>
          </p:txBody>
        </p:sp>
        <p:sp>
          <p:nvSpPr>
            <p:cNvPr id="77" name="Line 79"/>
            <p:cNvSpPr>
              <a:spLocks noChangeShapeType="1"/>
            </p:cNvSpPr>
            <p:nvPr>
              <p:custDataLst>
                <p:tags r:id="rId14"/>
              </p:custDataLst>
            </p:nvPr>
          </p:nvSpPr>
          <p:spPr bwMode="auto">
            <a:xfrm flipV="1">
              <a:off x="2736475" y="3874163"/>
              <a:ext cx="3595688" cy="31750"/>
            </a:xfrm>
            <a:prstGeom prst="line">
              <a:avLst/>
            </a:prstGeom>
            <a:noFill/>
            <a:ln w="31750">
              <a:solidFill>
                <a:schemeClr val="tx1"/>
              </a:solidFill>
              <a:round/>
              <a:headEnd/>
              <a:tailEnd/>
            </a:ln>
          </p:spPr>
          <p:txBody>
            <a:bodyPr wrap="none"/>
            <a:lstStyle/>
            <a:p>
              <a:endParaRPr lang="en-US" sz="1350"/>
            </a:p>
          </p:txBody>
        </p:sp>
        <p:sp>
          <p:nvSpPr>
            <p:cNvPr id="78" name="Cloud 77"/>
            <p:cNvSpPr/>
            <p:nvPr/>
          </p:nvSpPr>
          <p:spPr bwMode="auto">
            <a:xfrm>
              <a:off x="3695325" y="3491575"/>
              <a:ext cx="1322388" cy="893763"/>
            </a:xfrm>
            <a:prstGeom prst="cloud">
              <a:avLst/>
            </a:prstGeom>
            <a:solidFill>
              <a:srgbClr val="BED600"/>
            </a:solidFill>
            <a:ln w="19050" cap="flat" cmpd="sng" algn="ctr">
              <a:solidFill>
                <a:schemeClr val="tx1"/>
              </a:solidFill>
              <a:prstDash val="solid"/>
              <a:round/>
              <a:headEnd type="none" w="med" len="med"/>
              <a:tailEnd type="none" w="med" len="med"/>
            </a:ln>
            <a:effectLst/>
          </p:spPr>
          <p:txBody>
            <a:bodyPr wrap="none"/>
            <a:lstStyle/>
            <a:p>
              <a:pPr>
                <a:defRPr/>
              </a:pPr>
              <a:endParaRPr lang="en-US" sz="1350"/>
            </a:p>
          </p:txBody>
        </p:sp>
        <p:pic>
          <p:nvPicPr>
            <p:cNvPr id="81" name="Picture 2" descr="\\pufs02\Scratch\Abhijeet K\UD_PPT\Ai\Computer-Icon.png"/>
            <p:cNvPicPr>
              <a:picLocks noChangeAspect="1" noChangeArrowheads="1"/>
            </p:cNvPicPr>
            <p:nvPr/>
          </p:nvPicPr>
          <p:blipFill>
            <a:blip r:embed="rId17" cstate="print"/>
            <a:srcRect/>
            <a:stretch>
              <a:fillRect/>
            </a:stretch>
          </p:blipFill>
          <p:spPr bwMode="auto">
            <a:xfrm>
              <a:off x="2039358" y="3543699"/>
              <a:ext cx="714375" cy="714375"/>
            </a:xfrm>
            <a:prstGeom prst="rect">
              <a:avLst/>
            </a:prstGeom>
            <a:noFill/>
          </p:spPr>
        </p:pic>
        <p:pic>
          <p:nvPicPr>
            <p:cNvPr id="83" name="Picture 2" descr="\\pufs02\Scratch\Abhijeet K\UD_PPT\Ai\Computer-Icon.png"/>
            <p:cNvPicPr>
              <a:picLocks noChangeAspect="1" noChangeArrowheads="1"/>
            </p:cNvPicPr>
            <p:nvPr/>
          </p:nvPicPr>
          <p:blipFill>
            <a:blip r:embed="rId17" cstate="print"/>
            <a:srcRect/>
            <a:stretch>
              <a:fillRect/>
            </a:stretch>
          </p:blipFill>
          <p:spPr bwMode="auto">
            <a:xfrm>
              <a:off x="8868783" y="3529411"/>
              <a:ext cx="714375" cy="714375"/>
            </a:xfrm>
            <a:prstGeom prst="rect">
              <a:avLst/>
            </a:prstGeom>
            <a:noFill/>
          </p:spPr>
        </p:pic>
        <p:pic>
          <p:nvPicPr>
            <p:cNvPr id="84" name="Picture 2" descr="\\pufs02\Scratch\Abhijeet K\UD_PPT\Ai\Computer-Icon.png"/>
            <p:cNvPicPr>
              <a:picLocks noChangeAspect="1" noChangeArrowheads="1"/>
            </p:cNvPicPr>
            <p:nvPr/>
          </p:nvPicPr>
          <p:blipFill>
            <a:blip r:embed="rId17" cstate="print"/>
            <a:srcRect/>
            <a:stretch>
              <a:fillRect/>
            </a:stretch>
          </p:blipFill>
          <p:spPr bwMode="auto">
            <a:xfrm>
              <a:off x="8868783" y="4315224"/>
              <a:ext cx="714375" cy="714375"/>
            </a:xfrm>
            <a:prstGeom prst="rect">
              <a:avLst/>
            </a:prstGeom>
            <a:noFill/>
          </p:spPr>
        </p:pic>
        <p:pic>
          <p:nvPicPr>
            <p:cNvPr id="85" name="Picture 17" descr="D:\Abhijeet K\Ai\old\Database-Icon_04.png"/>
            <p:cNvPicPr>
              <a:picLocks noChangeAspect="1" noChangeArrowheads="1"/>
            </p:cNvPicPr>
            <p:nvPr/>
          </p:nvPicPr>
          <p:blipFill>
            <a:blip r:embed="rId18"/>
            <a:srcRect/>
            <a:stretch>
              <a:fillRect/>
            </a:stretch>
          </p:blipFill>
          <p:spPr bwMode="auto">
            <a:xfrm>
              <a:off x="6178524" y="3327204"/>
              <a:ext cx="762000" cy="762000"/>
            </a:xfrm>
            <a:prstGeom prst="rect">
              <a:avLst/>
            </a:prstGeom>
            <a:noFill/>
          </p:spPr>
        </p:pic>
        <p:sp>
          <p:nvSpPr>
            <p:cNvPr id="86" name="Line 11"/>
            <p:cNvSpPr>
              <a:spLocks noChangeShapeType="1"/>
            </p:cNvSpPr>
            <p:nvPr>
              <p:custDataLst>
                <p:tags r:id="rId15"/>
              </p:custDataLst>
            </p:nvPr>
          </p:nvSpPr>
          <p:spPr bwMode="auto">
            <a:xfrm flipV="1">
              <a:off x="8746013" y="3125877"/>
              <a:ext cx="171450" cy="0"/>
            </a:xfrm>
            <a:prstGeom prst="line">
              <a:avLst/>
            </a:prstGeom>
            <a:noFill/>
            <a:ln w="31750">
              <a:solidFill>
                <a:schemeClr val="tx1"/>
              </a:solidFill>
              <a:round/>
              <a:headEnd/>
              <a:tailEnd/>
            </a:ln>
          </p:spPr>
          <p:txBody>
            <a:bodyPr wrap="none"/>
            <a:lstStyle/>
            <a:p>
              <a:endParaRPr lang="en-US" sz="1350"/>
            </a:p>
          </p:txBody>
        </p:sp>
        <p:pic>
          <p:nvPicPr>
            <p:cNvPr id="82" name="Picture 2" descr="\\pufs02\Scratch\Abhijeet K\UD_PPT\Ai\Computer-Icon.png"/>
            <p:cNvPicPr>
              <a:picLocks noChangeAspect="1" noChangeArrowheads="1"/>
            </p:cNvPicPr>
            <p:nvPr/>
          </p:nvPicPr>
          <p:blipFill>
            <a:blip r:embed="rId17" cstate="print"/>
            <a:srcRect/>
            <a:stretch>
              <a:fillRect/>
            </a:stretch>
          </p:blipFill>
          <p:spPr bwMode="auto">
            <a:xfrm>
              <a:off x="8868783" y="2743599"/>
              <a:ext cx="714375" cy="714375"/>
            </a:xfrm>
            <a:prstGeom prst="rect">
              <a:avLst/>
            </a:prstGeom>
            <a:noFill/>
          </p:spPr>
        </p:pic>
      </p:grpSp>
      <p:sp>
        <p:nvSpPr>
          <p:cNvPr id="90" name="Rectangle 89"/>
          <p:cNvSpPr>
            <a:spLocks noChangeArrowheads="1"/>
          </p:cNvSpPr>
          <p:nvPr/>
        </p:nvSpPr>
        <p:spPr bwMode="auto">
          <a:xfrm>
            <a:off x="6088661" y="2458632"/>
            <a:ext cx="1808559" cy="447675"/>
          </a:xfrm>
          <a:prstGeom prst="rect">
            <a:avLst/>
          </a:prstGeom>
          <a:noFill/>
          <a:ln w="19050" algn="ctr">
            <a:solidFill>
              <a:srgbClr val="782EBD"/>
            </a:solidFill>
            <a:round/>
            <a:headEnd/>
            <a:tailEnd/>
          </a:ln>
        </p:spPr>
        <p:txBody>
          <a:bodyPr wrap="none"/>
          <a:lstStyle/>
          <a:p>
            <a:r>
              <a:rPr lang="en-US" altLang="en-US" sz="1350">
                <a:latin typeface="Arial" pitchFamily="34" charset="0"/>
                <a:cs typeface="Arial" pitchFamily="34" charset="0"/>
              </a:rPr>
              <a:t>Dest IP:172.217.4.68</a:t>
            </a:r>
          </a:p>
          <a:p>
            <a:r>
              <a:rPr lang="en-US" altLang="en-US" sz="1350">
                <a:latin typeface="Arial" pitchFamily="34" charset="0"/>
                <a:cs typeface="Arial" pitchFamily="34" charset="0"/>
              </a:rPr>
              <a:t>Src IP:10.0.0.1</a:t>
            </a:r>
          </a:p>
        </p:txBody>
      </p:sp>
      <p:sp>
        <p:nvSpPr>
          <p:cNvPr id="91" name="TextBox 2"/>
          <p:cNvSpPr txBox="1">
            <a:spLocks noChangeArrowheads="1"/>
          </p:cNvSpPr>
          <p:nvPr/>
        </p:nvSpPr>
        <p:spPr bwMode="auto">
          <a:xfrm>
            <a:off x="2036972" y="4702458"/>
            <a:ext cx="4785122" cy="553998"/>
          </a:xfrm>
          <a:prstGeom prst="rect">
            <a:avLst/>
          </a:prstGeom>
          <a:noFill/>
          <a:ln w="9525">
            <a:noFill/>
            <a:miter lim="800000"/>
            <a:headEnd/>
            <a:tailEnd/>
          </a:ln>
        </p:spPr>
        <p:txBody>
          <a:bodyPr>
            <a:spAutoFit/>
          </a:bodyPr>
          <a:lstStyle/>
          <a:p>
            <a:r>
              <a:rPr lang="en-US" altLang="en-US" sz="1500" dirty="0">
                <a:latin typeface="Arial" pitchFamily="34" charset="0"/>
                <a:cs typeface="Arial" pitchFamily="34" charset="0"/>
              </a:rPr>
              <a:t>Problem: When the datagram was sent from the end-host, the source address is </a:t>
            </a:r>
            <a:r>
              <a:rPr lang="en-US" altLang="en-US" sz="1500" dirty="0">
                <a:solidFill>
                  <a:srgbClr val="AF1E2D"/>
                </a:solidFill>
                <a:latin typeface="Arial" pitchFamily="34" charset="0"/>
                <a:cs typeface="Arial" pitchFamily="34" charset="0"/>
              </a:rPr>
              <a:t>STILL</a:t>
            </a:r>
            <a:r>
              <a:rPr lang="en-US" altLang="en-US" sz="1500" dirty="0">
                <a:latin typeface="Arial" pitchFamily="34" charset="0"/>
                <a:cs typeface="Arial" pitchFamily="34" charset="0"/>
              </a:rPr>
              <a:t> not correct.</a:t>
            </a:r>
          </a:p>
        </p:txBody>
      </p:sp>
      <p:sp>
        <p:nvSpPr>
          <p:cNvPr id="92" name="Rectangle 91"/>
          <p:cNvSpPr>
            <a:spLocks noChangeArrowheads="1"/>
          </p:cNvSpPr>
          <p:nvPr/>
        </p:nvSpPr>
        <p:spPr bwMode="auto">
          <a:xfrm>
            <a:off x="4162230" y="3000366"/>
            <a:ext cx="1808559" cy="446485"/>
          </a:xfrm>
          <a:prstGeom prst="rect">
            <a:avLst/>
          </a:prstGeom>
          <a:noFill/>
          <a:ln w="19050" algn="ctr">
            <a:solidFill>
              <a:srgbClr val="782EBD"/>
            </a:solidFill>
            <a:round/>
            <a:headEnd/>
            <a:tailEnd/>
          </a:ln>
        </p:spPr>
        <p:txBody>
          <a:bodyPr wrap="none"/>
          <a:lstStyle/>
          <a:p>
            <a:r>
              <a:rPr lang="en-US" altLang="en-US" sz="1350" dirty="0" err="1">
                <a:latin typeface="Arial" pitchFamily="34" charset="0"/>
                <a:cs typeface="Arial" pitchFamily="34" charset="0"/>
              </a:rPr>
              <a:t>Dest</a:t>
            </a:r>
            <a:r>
              <a:rPr lang="en-US" altLang="en-US" sz="1350" dirty="0">
                <a:latin typeface="Arial" pitchFamily="34" charset="0"/>
                <a:cs typeface="Arial" pitchFamily="34" charset="0"/>
              </a:rPr>
              <a:t> IP:172.217.4.68</a:t>
            </a:r>
          </a:p>
          <a:p>
            <a:r>
              <a:rPr lang="en-US" altLang="en-US" sz="1350" dirty="0" err="1">
                <a:latin typeface="Arial" pitchFamily="34" charset="0"/>
                <a:cs typeface="Arial" pitchFamily="34" charset="0"/>
              </a:rPr>
              <a:t>Src</a:t>
            </a:r>
            <a:r>
              <a:rPr lang="en-US" altLang="en-US" sz="1350" dirty="0">
                <a:latin typeface="Arial" pitchFamily="34" charset="0"/>
                <a:cs typeface="Arial" pitchFamily="34" charset="0"/>
              </a:rPr>
              <a:t> IP:</a:t>
            </a:r>
            <a:r>
              <a:rPr lang="en-US" altLang="en-US" sz="1350" dirty="0">
                <a:solidFill>
                  <a:srgbClr val="AF1E2D"/>
                </a:solidFill>
                <a:latin typeface="Arial" pitchFamily="34" charset="0"/>
                <a:cs typeface="Arial" pitchFamily="34" charset="0"/>
              </a:rPr>
              <a:t>138.76.29.7</a:t>
            </a:r>
          </a:p>
        </p:txBody>
      </p:sp>
      <p:sp>
        <p:nvSpPr>
          <p:cNvPr id="93" name="Rectangle 92"/>
          <p:cNvSpPr>
            <a:spLocks noChangeArrowheads="1"/>
          </p:cNvSpPr>
          <p:nvPr/>
        </p:nvSpPr>
        <p:spPr bwMode="auto">
          <a:xfrm>
            <a:off x="1273773" y="2980126"/>
            <a:ext cx="1808560" cy="447675"/>
          </a:xfrm>
          <a:prstGeom prst="rect">
            <a:avLst/>
          </a:prstGeom>
          <a:noFill/>
          <a:ln w="19050" algn="ctr">
            <a:solidFill>
              <a:srgbClr val="782EBD"/>
            </a:solidFill>
            <a:round/>
            <a:headEnd/>
            <a:tailEnd/>
          </a:ln>
        </p:spPr>
        <p:txBody>
          <a:bodyPr wrap="none"/>
          <a:lstStyle/>
          <a:p>
            <a:r>
              <a:rPr lang="en-US" altLang="en-US" sz="1350" dirty="0" err="1">
                <a:latin typeface="Arial" pitchFamily="34" charset="0"/>
                <a:cs typeface="Arial" pitchFamily="34" charset="0"/>
              </a:rPr>
              <a:t>Dest</a:t>
            </a:r>
            <a:r>
              <a:rPr lang="en-US" altLang="en-US" sz="1350" dirty="0">
                <a:latin typeface="Arial" pitchFamily="34" charset="0"/>
                <a:cs typeface="Arial" pitchFamily="34" charset="0"/>
              </a:rPr>
              <a:t> IP:</a:t>
            </a:r>
            <a:r>
              <a:rPr lang="en-US" altLang="en-US" sz="1350" dirty="0">
                <a:solidFill>
                  <a:srgbClr val="AF1E2D"/>
                </a:solidFill>
                <a:latin typeface="Arial" pitchFamily="34" charset="0"/>
                <a:cs typeface="Arial" pitchFamily="34" charset="0"/>
              </a:rPr>
              <a:t>138.76.29.7</a:t>
            </a:r>
            <a:endParaRPr lang="en-US" altLang="en-US" sz="1350" b="1" dirty="0">
              <a:solidFill>
                <a:srgbClr val="AF1E2D"/>
              </a:solidFill>
              <a:latin typeface="Arial" pitchFamily="34" charset="0"/>
              <a:cs typeface="Arial" pitchFamily="34" charset="0"/>
            </a:endParaRPr>
          </a:p>
          <a:p>
            <a:r>
              <a:rPr lang="en-US" altLang="en-US" sz="1350" dirty="0" err="1">
                <a:latin typeface="Arial" pitchFamily="34" charset="0"/>
                <a:cs typeface="Arial" pitchFamily="34" charset="0"/>
              </a:rPr>
              <a:t>Src</a:t>
            </a:r>
            <a:r>
              <a:rPr lang="en-US" altLang="en-US" sz="1350" dirty="0">
                <a:latin typeface="Arial" pitchFamily="34" charset="0"/>
                <a:cs typeface="Arial" pitchFamily="34" charset="0"/>
              </a:rPr>
              <a:t> IP:172.217.4.68</a:t>
            </a:r>
          </a:p>
        </p:txBody>
      </p:sp>
      <p:sp>
        <p:nvSpPr>
          <p:cNvPr id="94" name="Rectangle 93"/>
          <p:cNvSpPr>
            <a:spLocks noChangeArrowheads="1"/>
          </p:cNvSpPr>
          <p:nvPr/>
        </p:nvSpPr>
        <p:spPr bwMode="auto">
          <a:xfrm>
            <a:off x="4156277" y="3000366"/>
            <a:ext cx="1808560" cy="446485"/>
          </a:xfrm>
          <a:prstGeom prst="rect">
            <a:avLst/>
          </a:prstGeom>
          <a:noFill/>
          <a:ln w="19050" algn="ctr">
            <a:solidFill>
              <a:srgbClr val="782EBD"/>
            </a:solidFill>
            <a:round/>
            <a:headEnd/>
            <a:tailEnd/>
          </a:ln>
        </p:spPr>
        <p:txBody>
          <a:bodyPr wrap="none"/>
          <a:lstStyle/>
          <a:p>
            <a:r>
              <a:rPr lang="en-US" altLang="en-US" sz="1350" dirty="0" err="1">
                <a:latin typeface="Arial" pitchFamily="34" charset="0"/>
                <a:cs typeface="Arial" pitchFamily="34" charset="0"/>
              </a:rPr>
              <a:t>Dest</a:t>
            </a:r>
            <a:r>
              <a:rPr lang="en-US" altLang="en-US" sz="1350" dirty="0">
                <a:latin typeface="Arial" pitchFamily="34" charset="0"/>
                <a:cs typeface="Arial" pitchFamily="34" charset="0"/>
              </a:rPr>
              <a:t> IP:10.0.0.1</a:t>
            </a:r>
          </a:p>
          <a:p>
            <a:r>
              <a:rPr lang="en-US" altLang="en-US" sz="1350" dirty="0" err="1">
                <a:latin typeface="Arial" pitchFamily="34" charset="0"/>
                <a:cs typeface="Arial" pitchFamily="34" charset="0"/>
              </a:rPr>
              <a:t>Src</a:t>
            </a:r>
            <a:r>
              <a:rPr lang="en-US" altLang="en-US" sz="1350" dirty="0">
                <a:latin typeface="Arial" pitchFamily="34" charset="0"/>
                <a:cs typeface="Arial" pitchFamily="34" charset="0"/>
              </a:rPr>
              <a:t> IP:172.217.4.68</a:t>
            </a:r>
          </a:p>
        </p:txBody>
      </p:sp>
      <p:sp>
        <p:nvSpPr>
          <p:cNvPr id="95" name="TextBox 94"/>
          <p:cNvSpPr txBox="1">
            <a:spLocks noChangeArrowheads="1"/>
          </p:cNvSpPr>
          <p:nvPr/>
        </p:nvSpPr>
        <p:spPr bwMode="auto">
          <a:xfrm>
            <a:off x="2032209" y="5299469"/>
            <a:ext cx="4786313" cy="553998"/>
          </a:xfrm>
          <a:prstGeom prst="rect">
            <a:avLst/>
          </a:prstGeom>
          <a:noFill/>
          <a:ln w="9525">
            <a:noFill/>
            <a:miter lim="800000"/>
            <a:headEnd/>
            <a:tailEnd/>
          </a:ln>
        </p:spPr>
        <p:txBody>
          <a:bodyPr>
            <a:spAutoFit/>
          </a:bodyPr>
          <a:lstStyle/>
          <a:p>
            <a:r>
              <a:rPr lang="en-US" altLang="en-US" sz="1500" dirty="0">
                <a:latin typeface="Arial" pitchFamily="34" charset="0"/>
                <a:cs typeface="Arial" pitchFamily="34" charset="0"/>
              </a:rPr>
              <a:t>Solution: The IP address needs to be translated between 10.0.0.1 and 138.76.29.7.</a:t>
            </a:r>
          </a:p>
        </p:txBody>
      </p:sp>
      <p:cxnSp>
        <p:nvCxnSpPr>
          <p:cNvPr id="96" name="Straight Arrow Connector 95"/>
          <p:cNvCxnSpPr>
            <a:cxnSpLocks noChangeShapeType="1"/>
          </p:cNvCxnSpPr>
          <p:nvPr/>
        </p:nvCxnSpPr>
        <p:spPr bwMode="auto">
          <a:xfrm rot="16200000" flipV="1">
            <a:off x="4417818" y="4328010"/>
            <a:ext cx="1494209" cy="490557"/>
          </a:xfrm>
          <a:prstGeom prst="straightConnector1">
            <a:avLst/>
          </a:prstGeom>
          <a:noFill/>
          <a:ln w="38100" algn="ctr">
            <a:solidFill>
              <a:srgbClr val="FF0000"/>
            </a:solidFill>
            <a:round/>
            <a:headEnd/>
            <a:tailEnd type="triangle" w="med" len="med"/>
          </a:ln>
        </p:spPr>
      </p:cxnSp>
    </p:spTree>
    <p:extLst>
      <p:ext uri="{BB962C8B-B14F-4D97-AF65-F5344CB8AC3E}">
        <p14:creationId xmlns:p14="http://schemas.microsoft.com/office/powerpoint/2010/main" val="253443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1484 -2.83996E-6 L 0.01484 0.00023 C 0.01354 0.00139 0.01263 0.00324 0.0112 0.00486 C 0.01068 0.00532 0.00951 0.00532 0.00899 0.00602 C 0.0086 0.00671 0.0086 0.0074 0.00821 0.0081 C 0.00782 0.00879 0.00729 0.00948 0.00677 0.00995 C 0.0056 0.01295 0.00651 0.01087 0.00391 0.01457 C 0.00144 0.01758 0.00339 0.01527 0.00105 0.01897 C 0.00066 0.01966 0.00013 0.02012 -0.00026 0.02082 C -0.00143 0.02244 -0.00221 0.02452 -0.00325 0.0259 C -0.0039 0.0266 -0.00442 0.02706 -0.00481 0.02799 C -0.00572 0.02961 -0.0065 0.03146 -0.00755 0.03331 C -0.00807 0.03377 -0.00859 0.03423 -0.00911 0.03516 C -0.00937 0.03562 -0.00937 0.03631 -0.00976 0.03677 C -0.01015 0.0377 -0.01067 0.03816 -0.01119 0.03886 C -0.01171 0.03978 -0.01223 0.04071 -0.01275 0.0414 C -0.01301 0.04232 -0.01301 0.04279 -0.0134 0.04348 C -0.01392 0.04441 -0.01484 0.0451 -0.01549 0.04579 C -0.01601 0.04718 -0.01614 0.04857 -0.01692 0.04973 C -0.01744 0.05042 -0.01848 0.05111 -0.019 0.05181 C -0.01965 0.05227 -0.02004 0.05296 -0.02056 0.05366 C -0.02213 0.05805 -0.01991 0.05343 -0.02343 0.05713 C -0.02473 0.05805 -0.02512 0.05967 -0.02629 0.06083 L -0.0285 0.06268 C -0.03007 0.06684 -0.02798 0.06245 -0.03215 0.0673 C -0.03423 0.06985 -0.03306 0.07031 -0.03514 0.07285 C -0.03553 0.07355 -0.03644 0.07447 -0.03723 0.07493 C -0.03931 0.08233 -0.03631 0.07308 -0.03931 0.07956 C -0.04087 0.08233 -0.03931 0.08141 -0.04087 0.08395 C -0.04126 0.08488 -0.04178 0.08511 -0.04217 0.08603 C -0.0423 0.0865 -0.04256 0.08719 -0.04295 0.08765 C -0.04386 0.08927 -0.04517 0.0902 -0.04582 0.09158 C -0.04751 0.09644 -0.04517 0.09043 -0.04803 0.09552 C -0.04816 0.09598 -0.04842 0.09667 -0.04855 0.0976 C -0.04907 0.09829 -0.04972 0.09875 -0.05011 0.09945 C -0.0505 0.09991 -0.0505 0.1006 -0.05089 0.1013 C -0.05115 0.10222 -0.0518 0.10269 -0.0522 0.10338 C -0.05402 0.10685 -0.05167 0.10384 -0.05454 0.10685 L -0.21062 0.105 " pathEditMode="relative" rAng="0" ptsTypes="AAAAAAAAAAAAAAAAAAAAAAAAAAAAAAAAAAAAAAA">
                                      <p:cBhvr>
                                        <p:cTn id="6" dur="2000" fill="hold"/>
                                        <p:tgtEl>
                                          <p:spTgt spid="90"/>
                                        </p:tgtEl>
                                        <p:attrNameLst>
                                          <p:attrName>ppt_x</p:attrName>
                                          <p:attrName>ppt_y</p:attrName>
                                        </p:attrNameLst>
                                      </p:cBhvr>
                                      <p:rCtr x="-113" y="53"/>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0"/>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50482E-6 2.77521E-6 L -0.35941 -0.0007 " pathEditMode="relative" rAng="0" ptsTypes="AA">
                                      <p:cBhvr>
                                        <p:cTn id="16" dur="2000" fill="hold"/>
                                        <p:tgtEl>
                                          <p:spTgt spid="92"/>
                                        </p:tgtEl>
                                        <p:attrNameLst>
                                          <p:attrName>ppt_x</p:attrName>
                                          <p:attrName>ppt_y</p:attrName>
                                        </p:attrNameLst>
                                      </p:cBhvr>
                                      <p:rCtr x="-180" y="0"/>
                                    </p:animMotion>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2" nodeType="clickEffect">
                                  <p:stCondLst>
                                    <p:cond delay="0"/>
                                  </p:stCondLst>
                                  <p:childTnLst>
                                    <p:set>
                                      <p:cBhvr>
                                        <p:cTn id="20" dur="1" fill="hold">
                                          <p:stCondLst>
                                            <p:cond delay="0"/>
                                          </p:stCondLst>
                                        </p:cTn>
                                        <p:tgtEl>
                                          <p:spTgt spid="92"/>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1" nodeType="clickEffect">
                                  <p:stCondLst>
                                    <p:cond delay="0"/>
                                  </p:stCondLst>
                                  <p:childTnLst>
                                    <p:animMotion origin="layout" path="M -0.04361 0.003 L 0.3447 0.00462 " pathEditMode="relative" rAng="0" ptsTypes="AA">
                                      <p:cBhvr>
                                        <p:cTn id="26" dur="2000" fill="hold"/>
                                        <p:tgtEl>
                                          <p:spTgt spid="93"/>
                                        </p:tgtEl>
                                        <p:attrNameLst>
                                          <p:attrName>ppt_x</p:attrName>
                                          <p:attrName>ppt_y</p:attrName>
                                        </p:attrNameLst>
                                      </p:cBhvr>
                                      <p:rCtr x="194" y="1"/>
                                    </p:animMotion>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2" nodeType="clickEffect">
                                  <p:stCondLst>
                                    <p:cond delay="0"/>
                                  </p:stCondLst>
                                  <p:childTnLst>
                                    <p:set>
                                      <p:cBhvr>
                                        <p:cTn id="30" dur="1" fill="hold">
                                          <p:stCondLst>
                                            <p:cond delay="0"/>
                                          </p:stCondLst>
                                        </p:cTn>
                                        <p:tgtEl>
                                          <p:spTgt spid="93"/>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grpId="1" nodeType="clickEffect">
                                  <p:stCondLst>
                                    <p:cond delay="0"/>
                                  </p:stCondLst>
                                  <p:childTnLst>
                                    <p:animMotion origin="layout" path="M -0.00555 0.00487 L -0.00555 0.00487 C -0.00295 0.0044 -0.00017 0.00371 0.00243 0.00371 C 0.00365 0.00371 0.00486 0.00463 0.00608 0.00487 C 0.01233 0.00556 0.01875 0.00556 0.025 0.00602 C 0.02674 0.00649 0.02865 0.00672 0.03038 0.00718 C 0.03125 0.00741 0.03212 0.00834 0.03316 0.00834 C 0.03698 0.00903 0.04097 0.00926 0.04479 0.00973 L 0.09618 0.00834 C 0.10486 0.00811 0.10972 0.00718 0.11788 0.00602 C 0.12552 0.00348 0.11719 0.00602 0.13038 0.00371 C 0.13195 0.00325 0.13333 0.00278 0.1349 0.00232 C 0.13767 0.00186 0.14028 0.00163 0.14306 0.00116 L 0.15017 -4.81481E-6 C 0.15139 -0.00046 0.15261 -0.00092 0.15382 -0.00115 C 0.15695 -0.00185 0.16441 -0.003 0.16736 -0.0037 C 0.16945 -0.00393 0.17153 -0.00439 0.17361 -0.00486 C 0.18455 -0.0074 0.17136 -0.00462 0.18004 -0.00717 C 0.18368 -0.00833 0.18629 -0.00833 0.18993 -0.00949 C 0.19167 -0.01018 0.19531 -0.01203 0.19531 -0.01203 C 0.19618 -0.01273 0.19705 -0.01365 0.19809 -0.01435 C 0.19948 -0.0155 0.20295 -0.0162 0.20434 -0.01689 C 0.20608 -0.01759 0.20799 -0.01828 0.20972 -0.01921 L 0.21511 -0.02152 C 0.21597 -0.02199 0.21684 -0.02245 0.21788 -0.02268 C 0.22031 -0.02361 0.22274 -0.02407 0.225 -0.02523 C 0.2342 -0.02916 0.21997 -0.02314 0.23142 -0.02754 C 0.23316 -0.02824 0.2349 -0.02916 0.23681 -0.03009 L 0.23941 -0.03125 C 0.24045 -0.03171 0.24132 -0.03217 0.24219 -0.0324 C 0.2434 -0.03287 0.24462 -0.0331 0.24583 -0.03356 C 0.2467 -0.03402 0.24757 -0.03449 0.24844 -0.03472 C 0.25 -0.03518 0.25156 -0.03564 0.25295 -0.03611 C 0.25417 -0.0368 0.25538 -0.03773 0.2566 -0.03842 C 0.25747 -0.03888 0.25851 -0.03888 0.2592 -0.03958 C 0.26042 -0.0405 0.26094 -0.04212 0.26198 -0.04328 C 0.26285 -0.04421 0.26389 -0.04467 0.26476 -0.0456 C 0.26563 -0.04675 0.26632 -0.04837 0.26736 -0.0493 C 0.2684 -0.05 0.27465 -0.05231 0.27639 -0.05277 C 0.27708 -0.053 0.27761 -0.05277 0.2783 -0.05277 L 0.27552 -0.05509 L 0.27552 -0.05509 " pathEditMode="relative" ptsTypes="AAAAAAAAAAAAAAAAAAAAAAAAAAAAAAAAAAAAAAAAAA">
                                      <p:cBhvr>
                                        <p:cTn id="36" dur="2000" fill="hold"/>
                                        <p:tgtEl>
                                          <p:spTgt spid="94"/>
                                        </p:tgtEl>
                                        <p:attrNameLst>
                                          <p:attrName>ppt_x</p:attrName>
                                          <p:attrName>ppt_y</p:attrName>
                                        </p:attrNameLst>
                                      </p:cBhvr>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0" grpId="1" animBg="1"/>
      <p:bldP spid="92" grpId="0" animBg="1"/>
      <p:bldP spid="92" grpId="1" animBg="1"/>
      <p:bldP spid="92" grpId="2" animBg="1"/>
      <p:bldP spid="93" grpId="0" animBg="1"/>
      <p:bldP spid="93" grpId="1" animBg="1"/>
      <p:bldP spid="93" grpId="2" animBg="1"/>
      <p:bldP spid="94" grpId="0" animBg="1"/>
      <p:bldP spid="94" grpId="1" animBg="1"/>
      <p:bldP spid="9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7250"/>
            <a:ext cx="9144000" cy="156755"/>
          </a:xfrm>
          <a:prstGeom prst="rect">
            <a:avLst/>
          </a:prstGeom>
          <a:solidFill>
            <a:srgbClr val="0069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sp>
        <p:nvSpPr>
          <p:cNvPr id="5" name="Rectangle 4"/>
          <p:cNvSpPr/>
          <p:nvPr/>
        </p:nvSpPr>
        <p:spPr>
          <a:xfrm>
            <a:off x="0" y="5843995"/>
            <a:ext cx="9144000" cy="156755"/>
          </a:xfrm>
          <a:prstGeom prst="rect">
            <a:avLst/>
          </a:prstGeom>
          <a:solidFill>
            <a:srgbClr val="003E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sp>
        <p:nvSpPr>
          <p:cNvPr id="48" name="Rectangle 2"/>
          <p:cNvSpPr txBox="1">
            <a:spLocks noChangeArrowheads="1"/>
          </p:cNvSpPr>
          <p:nvPr>
            <p:custDataLst>
              <p:tags r:id="rId1"/>
            </p:custDataLst>
          </p:nvPr>
        </p:nvSpPr>
        <p:spPr>
          <a:xfrm>
            <a:off x="36161" y="1069181"/>
            <a:ext cx="5263209" cy="457200"/>
          </a:xfrm>
          <a:prstGeom prst="rect">
            <a:avLst/>
          </a:prstGeom>
        </p:spPr>
        <p:txBody>
          <a:bodyPr vert="horz" lIns="68580" tIns="34290" rIns="68580" bIns="34290" rtlCol="0" anchor="ctr">
            <a:noAutofit/>
          </a:bodyPr>
          <a:lstStyle/>
          <a:p>
            <a:pPr lvl="0">
              <a:lnSpc>
                <a:spcPct val="90000"/>
              </a:lnSpc>
              <a:spcBef>
                <a:spcPct val="0"/>
              </a:spcBef>
              <a:defRPr/>
            </a:pPr>
            <a:r>
              <a:rPr lang="en-US" altLang="en-US" sz="2400" b="1" dirty="0">
                <a:solidFill>
                  <a:srgbClr val="0069AA"/>
                </a:solidFill>
                <a:latin typeface="Arial" pitchFamily="34" charset="0"/>
                <a:ea typeface="+mj-ea"/>
                <a:cs typeface="Arial" pitchFamily="34" charset="0"/>
              </a:rPr>
              <a:t>NAT: Network Address Translation</a:t>
            </a:r>
          </a:p>
        </p:txBody>
      </p:sp>
      <p:grpSp>
        <p:nvGrpSpPr>
          <p:cNvPr id="118" name="Group 117"/>
          <p:cNvGrpSpPr/>
          <p:nvPr/>
        </p:nvGrpSpPr>
        <p:grpSpPr>
          <a:xfrm>
            <a:off x="1535794" y="2155519"/>
            <a:ext cx="6026871" cy="3268350"/>
            <a:chOff x="2047725" y="1731025"/>
            <a:chExt cx="8035828" cy="4357800"/>
          </a:xfrm>
        </p:grpSpPr>
        <p:sp>
          <p:nvSpPr>
            <p:cNvPr id="54" name="Freeform 67"/>
            <p:cNvSpPr>
              <a:spLocks/>
            </p:cNvSpPr>
            <p:nvPr>
              <p:custDataLst>
                <p:tags r:id="rId2"/>
              </p:custDataLst>
            </p:nvPr>
          </p:nvSpPr>
          <p:spPr bwMode="auto">
            <a:xfrm>
              <a:off x="3900363" y="2983563"/>
              <a:ext cx="3862387" cy="1531937"/>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hlink"/>
                </a:gs>
                <a:gs pos="100000">
                  <a:schemeClr val="bg1"/>
                </a:gs>
              </a:gsLst>
              <a:lin ang="5400000" scaled="1"/>
            </a:gradFill>
            <a:ln w="3175" cap="flat" cmpd="sng">
              <a:solidFill>
                <a:schemeClr val="hlink"/>
              </a:solidFill>
              <a:prstDash val="solid"/>
              <a:round/>
              <a:headEnd/>
              <a:tailEnd/>
            </a:ln>
          </p:spPr>
          <p:txBody>
            <a:bodyPr wrap="none"/>
            <a:lstStyle/>
            <a:p>
              <a:endParaRPr lang="en-US" sz="1350"/>
            </a:p>
          </p:txBody>
        </p:sp>
        <p:sp>
          <p:nvSpPr>
            <p:cNvPr id="55" name="Rectangle 62"/>
            <p:cNvSpPr>
              <a:spLocks noChangeArrowheads="1"/>
            </p:cNvSpPr>
            <p:nvPr>
              <p:custDataLst>
                <p:tags r:id="rId3"/>
              </p:custDataLst>
            </p:nvPr>
          </p:nvSpPr>
          <p:spPr bwMode="auto">
            <a:xfrm>
              <a:off x="3900363" y="1731025"/>
              <a:ext cx="3784600" cy="1354138"/>
            </a:xfrm>
            <a:prstGeom prst="rect">
              <a:avLst/>
            </a:prstGeom>
            <a:solidFill>
              <a:schemeClr val="bg1"/>
            </a:solidFill>
            <a:ln w="9525">
              <a:solidFill>
                <a:schemeClr val="tx1"/>
              </a:solidFill>
              <a:miter lim="800000"/>
              <a:headEnd/>
              <a:tailEnd/>
            </a:ln>
          </p:spPr>
          <p:txBody>
            <a:bodyPr wrap="none" anchor="ctr"/>
            <a:lstStyle/>
            <a:p>
              <a:endParaRPr lang="en-US" altLang="en-US" sz="1350"/>
            </a:p>
          </p:txBody>
        </p:sp>
        <p:sp>
          <p:nvSpPr>
            <p:cNvPr id="56" name="Text Box 60"/>
            <p:cNvSpPr txBox="1">
              <a:spLocks noChangeArrowheads="1"/>
            </p:cNvSpPr>
            <p:nvPr>
              <p:custDataLst>
                <p:tags r:id="rId4"/>
              </p:custDataLst>
            </p:nvPr>
          </p:nvSpPr>
          <p:spPr bwMode="auto">
            <a:xfrm>
              <a:off x="4099773" y="1780238"/>
              <a:ext cx="3170099" cy="677108"/>
            </a:xfrm>
            <a:prstGeom prst="rect">
              <a:avLst/>
            </a:prstGeom>
            <a:noFill/>
            <a:ln w="9525">
              <a:noFill/>
              <a:miter lim="800000"/>
              <a:headEnd/>
              <a:tailEnd/>
            </a:ln>
          </p:spPr>
          <p:txBody>
            <a:bodyPr wrap="none">
              <a:spAutoFit/>
            </a:bodyPr>
            <a:lstStyle/>
            <a:p>
              <a:pPr algn="ctr"/>
              <a:r>
                <a:rPr lang="en-US" altLang="en-US" sz="1350" dirty="0">
                  <a:latin typeface="Arial" pitchFamily="34" charset="0"/>
                  <a:cs typeface="Arial" pitchFamily="34" charset="0"/>
                </a:rPr>
                <a:t>NAT translation table</a:t>
              </a:r>
            </a:p>
            <a:p>
              <a:pPr algn="ctr"/>
              <a:r>
                <a:rPr lang="en-US" altLang="en-US" sz="1350" dirty="0">
                  <a:latin typeface="Arial" pitchFamily="34" charset="0"/>
                  <a:cs typeface="Arial" pitchFamily="34" charset="0"/>
                </a:rPr>
                <a:t>Foreign </a:t>
              </a:r>
              <a:r>
                <a:rPr lang="en-US" altLang="en-US" sz="1350" dirty="0" err="1">
                  <a:latin typeface="Arial" pitchFamily="34" charset="0"/>
                  <a:cs typeface="Arial" pitchFamily="34" charset="0"/>
                </a:rPr>
                <a:t>addr</a:t>
              </a:r>
              <a:r>
                <a:rPr lang="en-US" altLang="en-US" sz="1350" dirty="0">
                  <a:latin typeface="Arial" pitchFamily="34" charset="0"/>
                  <a:cs typeface="Arial" pitchFamily="34" charset="0"/>
                </a:rPr>
                <a:t>          LAN </a:t>
              </a:r>
              <a:r>
                <a:rPr lang="en-US" altLang="en-US" sz="1350" dirty="0" err="1">
                  <a:latin typeface="Arial" pitchFamily="34" charset="0"/>
                  <a:cs typeface="Arial" pitchFamily="34" charset="0"/>
                </a:rPr>
                <a:t>addr</a:t>
              </a:r>
              <a:endParaRPr lang="en-US" altLang="en-US" sz="1350" dirty="0">
                <a:latin typeface="Arial" pitchFamily="34" charset="0"/>
                <a:cs typeface="Arial" pitchFamily="34" charset="0"/>
              </a:endParaRPr>
            </a:p>
          </p:txBody>
        </p:sp>
        <p:sp>
          <p:nvSpPr>
            <p:cNvPr id="63" name="Line 63"/>
            <p:cNvSpPr>
              <a:spLocks noChangeShapeType="1"/>
            </p:cNvSpPr>
            <p:nvPr>
              <p:custDataLst>
                <p:tags r:id="rId5"/>
              </p:custDataLst>
            </p:nvPr>
          </p:nvSpPr>
          <p:spPr bwMode="auto">
            <a:xfrm flipV="1">
              <a:off x="3900363" y="2104088"/>
              <a:ext cx="3790950" cy="11112"/>
            </a:xfrm>
            <a:prstGeom prst="line">
              <a:avLst/>
            </a:prstGeom>
            <a:noFill/>
            <a:ln w="9525">
              <a:solidFill>
                <a:schemeClr val="tx1"/>
              </a:solidFill>
              <a:round/>
              <a:headEnd/>
              <a:tailEnd/>
            </a:ln>
          </p:spPr>
          <p:txBody>
            <a:bodyPr wrap="none"/>
            <a:lstStyle/>
            <a:p>
              <a:endParaRPr lang="en-US" sz="1350"/>
            </a:p>
          </p:txBody>
        </p:sp>
        <p:sp>
          <p:nvSpPr>
            <p:cNvPr id="64" name="Line 64"/>
            <p:cNvSpPr>
              <a:spLocks noChangeShapeType="1"/>
            </p:cNvSpPr>
            <p:nvPr>
              <p:custDataLst>
                <p:tags r:id="rId6"/>
              </p:custDataLst>
            </p:nvPr>
          </p:nvSpPr>
          <p:spPr bwMode="auto">
            <a:xfrm flipV="1">
              <a:off x="3914650" y="2381900"/>
              <a:ext cx="3749675" cy="11113"/>
            </a:xfrm>
            <a:prstGeom prst="line">
              <a:avLst/>
            </a:prstGeom>
            <a:noFill/>
            <a:ln w="9525">
              <a:solidFill>
                <a:schemeClr val="tx1"/>
              </a:solidFill>
              <a:round/>
              <a:headEnd/>
              <a:tailEnd/>
            </a:ln>
          </p:spPr>
          <p:txBody>
            <a:bodyPr wrap="none"/>
            <a:lstStyle/>
            <a:p>
              <a:endParaRPr lang="en-US" sz="1350"/>
            </a:p>
          </p:txBody>
        </p:sp>
        <p:sp>
          <p:nvSpPr>
            <p:cNvPr id="65" name="Line 65"/>
            <p:cNvSpPr>
              <a:spLocks noChangeShapeType="1"/>
            </p:cNvSpPr>
            <p:nvPr>
              <p:custDataLst>
                <p:tags r:id="rId7"/>
              </p:custDataLst>
            </p:nvPr>
          </p:nvSpPr>
          <p:spPr bwMode="auto">
            <a:xfrm>
              <a:off x="6024438" y="2126313"/>
              <a:ext cx="3175" cy="955675"/>
            </a:xfrm>
            <a:prstGeom prst="line">
              <a:avLst/>
            </a:prstGeom>
            <a:noFill/>
            <a:ln w="9525">
              <a:solidFill>
                <a:schemeClr val="tx1"/>
              </a:solidFill>
              <a:round/>
              <a:headEnd/>
              <a:tailEnd/>
            </a:ln>
          </p:spPr>
          <p:txBody>
            <a:bodyPr wrap="none"/>
            <a:lstStyle/>
            <a:p>
              <a:endParaRPr lang="en-US" sz="1350"/>
            </a:p>
          </p:txBody>
        </p:sp>
        <p:sp>
          <p:nvSpPr>
            <p:cNvPr id="88" name="Text Box 61"/>
            <p:cNvSpPr txBox="1">
              <a:spLocks noChangeArrowheads="1"/>
            </p:cNvSpPr>
            <p:nvPr>
              <p:custDataLst>
                <p:tags r:id="rId8"/>
              </p:custDataLst>
            </p:nvPr>
          </p:nvSpPr>
          <p:spPr bwMode="auto">
            <a:xfrm>
              <a:off x="3937846" y="2405713"/>
              <a:ext cx="3798476" cy="677108"/>
            </a:xfrm>
            <a:prstGeom prst="rect">
              <a:avLst/>
            </a:prstGeom>
            <a:noFill/>
            <a:ln w="9525">
              <a:noFill/>
              <a:miter lim="800000"/>
              <a:headEnd/>
              <a:tailEnd/>
            </a:ln>
          </p:spPr>
          <p:txBody>
            <a:bodyPr wrap="none">
              <a:spAutoFit/>
            </a:bodyPr>
            <a:lstStyle/>
            <a:p>
              <a:pPr algn="ctr"/>
              <a:r>
                <a:rPr lang="en-US" altLang="en-US" sz="1350" dirty="0">
                  <a:solidFill>
                    <a:srgbClr val="FF0000"/>
                  </a:solidFill>
                  <a:latin typeface="Arial" pitchFamily="34" charset="0"/>
                  <a:cs typeface="Arial" pitchFamily="34" charset="0"/>
                </a:rPr>
                <a:t>138.76.29.7           10.0.0.1</a:t>
              </a:r>
            </a:p>
            <a:p>
              <a:pPr algn="ctr"/>
              <a:r>
                <a:rPr lang="en-US" altLang="en-US" sz="1350" dirty="0">
                  <a:latin typeface="Arial" pitchFamily="34" charset="0"/>
                  <a:cs typeface="Arial" pitchFamily="34" charset="0"/>
                </a:rPr>
                <a:t>……                                         ……</a:t>
              </a:r>
            </a:p>
          </p:txBody>
        </p:sp>
        <p:sp>
          <p:nvSpPr>
            <p:cNvPr id="97" name="Freeform 80"/>
            <p:cNvSpPr>
              <a:spLocks/>
            </p:cNvSpPr>
            <p:nvPr>
              <p:custDataLst>
                <p:tags r:id="rId9"/>
              </p:custDataLst>
            </p:nvPr>
          </p:nvSpPr>
          <p:spPr bwMode="auto">
            <a:xfrm>
              <a:off x="5881538" y="3391663"/>
              <a:ext cx="2971800"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00A0DF"/>
            </a:solidFill>
            <a:ln w="9525">
              <a:noFill/>
              <a:round/>
              <a:headEnd/>
              <a:tailEnd/>
            </a:ln>
          </p:spPr>
          <p:txBody>
            <a:bodyPr wrap="none" anchor="ctr"/>
            <a:lstStyle/>
            <a:p>
              <a:endParaRPr lang="en-US" sz="1350"/>
            </a:p>
          </p:txBody>
        </p:sp>
        <p:sp>
          <p:nvSpPr>
            <p:cNvPr id="98" name="Freeform 4"/>
            <p:cNvSpPr>
              <a:spLocks/>
            </p:cNvSpPr>
            <p:nvPr>
              <p:custDataLst>
                <p:tags r:id="rId10"/>
              </p:custDataLst>
            </p:nvPr>
          </p:nvSpPr>
          <p:spPr bwMode="auto">
            <a:xfrm>
              <a:off x="2047725" y="4136200"/>
              <a:ext cx="3825875"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sz="1350"/>
            </a:p>
          </p:txBody>
        </p:sp>
        <p:sp>
          <p:nvSpPr>
            <p:cNvPr id="99" name="Line 8"/>
            <p:cNvSpPr>
              <a:spLocks noChangeShapeType="1"/>
            </p:cNvSpPr>
            <p:nvPr>
              <p:custDataLst>
                <p:tags r:id="rId11"/>
              </p:custDataLst>
            </p:nvPr>
          </p:nvSpPr>
          <p:spPr bwMode="auto">
            <a:xfrm>
              <a:off x="6205234" y="4710875"/>
              <a:ext cx="2005012" cy="9525"/>
            </a:xfrm>
            <a:prstGeom prst="line">
              <a:avLst/>
            </a:prstGeom>
            <a:noFill/>
            <a:ln w="19050">
              <a:solidFill>
                <a:schemeClr val="tx1"/>
              </a:solidFill>
              <a:round/>
              <a:headEnd/>
              <a:tailEnd/>
            </a:ln>
          </p:spPr>
          <p:txBody>
            <a:bodyPr wrap="none"/>
            <a:lstStyle/>
            <a:p>
              <a:endParaRPr lang="en-US" sz="1350"/>
            </a:p>
          </p:txBody>
        </p:sp>
        <p:sp>
          <p:nvSpPr>
            <p:cNvPr id="100" name="Line 9"/>
            <p:cNvSpPr>
              <a:spLocks noChangeShapeType="1"/>
            </p:cNvSpPr>
            <p:nvPr>
              <p:custDataLst>
                <p:tags r:id="rId12"/>
              </p:custDataLst>
            </p:nvPr>
          </p:nvSpPr>
          <p:spPr bwMode="auto">
            <a:xfrm flipH="1">
              <a:off x="8064350" y="3971100"/>
              <a:ext cx="9525" cy="1492250"/>
            </a:xfrm>
            <a:prstGeom prst="line">
              <a:avLst/>
            </a:prstGeom>
            <a:noFill/>
            <a:ln w="31750">
              <a:solidFill>
                <a:schemeClr val="tx1"/>
              </a:solidFill>
              <a:round/>
              <a:headEnd/>
              <a:tailEnd/>
            </a:ln>
          </p:spPr>
          <p:txBody>
            <a:bodyPr wrap="none"/>
            <a:lstStyle/>
            <a:p>
              <a:endParaRPr lang="en-US" sz="1350"/>
            </a:p>
          </p:txBody>
        </p:sp>
        <p:sp>
          <p:nvSpPr>
            <p:cNvPr id="101" name="Line 11"/>
            <p:cNvSpPr>
              <a:spLocks noChangeShapeType="1"/>
            </p:cNvSpPr>
            <p:nvPr>
              <p:custDataLst>
                <p:tags r:id="rId13"/>
              </p:custDataLst>
            </p:nvPr>
          </p:nvSpPr>
          <p:spPr bwMode="auto">
            <a:xfrm flipV="1">
              <a:off x="8054991" y="5457640"/>
              <a:ext cx="171450" cy="0"/>
            </a:xfrm>
            <a:prstGeom prst="line">
              <a:avLst/>
            </a:prstGeom>
            <a:noFill/>
            <a:ln w="31750">
              <a:solidFill>
                <a:schemeClr val="tx1"/>
              </a:solidFill>
              <a:round/>
              <a:headEnd/>
              <a:tailEnd/>
            </a:ln>
          </p:spPr>
          <p:txBody>
            <a:bodyPr wrap="none"/>
            <a:lstStyle/>
            <a:p>
              <a:endParaRPr lang="en-US" sz="1350"/>
            </a:p>
          </p:txBody>
        </p:sp>
        <p:sp>
          <p:nvSpPr>
            <p:cNvPr id="102" name="Text Box 12"/>
            <p:cNvSpPr txBox="1">
              <a:spLocks noChangeArrowheads="1"/>
            </p:cNvSpPr>
            <p:nvPr>
              <p:custDataLst>
                <p:tags r:id="rId14"/>
              </p:custDataLst>
            </p:nvPr>
          </p:nvSpPr>
          <p:spPr bwMode="auto">
            <a:xfrm>
              <a:off x="8970813" y="3701225"/>
              <a:ext cx="985740" cy="369332"/>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10.0.0.1</a:t>
              </a:r>
            </a:p>
          </p:txBody>
        </p:sp>
        <p:sp>
          <p:nvSpPr>
            <p:cNvPr id="103" name="Text Box 13"/>
            <p:cNvSpPr txBox="1">
              <a:spLocks noChangeArrowheads="1"/>
            </p:cNvSpPr>
            <p:nvPr>
              <p:custDataLst>
                <p:tags r:id="rId15"/>
              </p:custDataLst>
            </p:nvPr>
          </p:nvSpPr>
          <p:spPr bwMode="auto">
            <a:xfrm>
              <a:off x="9097813" y="4469576"/>
              <a:ext cx="985740" cy="369332"/>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10.0.0.2</a:t>
              </a:r>
            </a:p>
          </p:txBody>
        </p:sp>
        <p:sp>
          <p:nvSpPr>
            <p:cNvPr id="104" name="Text Box 14"/>
            <p:cNvSpPr txBox="1">
              <a:spLocks noChangeArrowheads="1"/>
            </p:cNvSpPr>
            <p:nvPr>
              <p:custDataLst>
                <p:tags r:id="rId16"/>
              </p:custDataLst>
            </p:nvPr>
          </p:nvSpPr>
          <p:spPr bwMode="auto">
            <a:xfrm>
              <a:off x="9059713" y="5364925"/>
              <a:ext cx="985740" cy="369332"/>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10.0.0.3</a:t>
              </a:r>
            </a:p>
          </p:txBody>
        </p:sp>
        <p:sp>
          <p:nvSpPr>
            <p:cNvPr id="105" name="Text Box 15"/>
            <p:cNvSpPr txBox="1">
              <a:spLocks noChangeArrowheads="1"/>
            </p:cNvSpPr>
            <p:nvPr>
              <p:custDataLst>
                <p:tags r:id="rId17"/>
              </p:custDataLst>
            </p:nvPr>
          </p:nvSpPr>
          <p:spPr bwMode="auto">
            <a:xfrm>
              <a:off x="6214913" y="4255264"/>
              <a:ext cx="985740" cy="369332"/>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10.0.0.4</a:t>
              </a:r>
            </a:p>
          </p:txBody>
        </p:sp>
        <p:sp>
          <p:nvSpPr>
            <p:cNvPr id="106" name="Line 16"/>
            <p:cNvSpPr>
              <a:spLocks noChangeShapeType="1"/>
            </p:cNvSpPr>
            <p:nvPr>
              <p:custDataLst>
                <p:tags r:id="rId18"/>
              </p:custDataLst>
            </p:nvPr>
          </p:nvSpPr>
          <p:spPr bwMode="auto">
            <a:xfrm flipH="1">
              <a:off x="6253013" y="4534663"/>
              <a:ext cx="85725" cy="128587"/>
            </a:xfrm>
            <a:prstGeom prst="line">
              <a:avLst/>
            </a:prstGeom>
            <a:noFill/>
            <a:ln w="19050">
              <a:solidFill>
                <a:schemeClr val="tx1"/>
              </a:solidFill>
              <a:round/>
              <a:headEnd/>
              <a:tailEnd type="triangle" w="med" len="med"/>
            </a:ln>
          </p:spPr>
          <p:txBody>
            <a:bodyPr wrap="none"/>
            <a:lstStyle/>
            <a:p>
              <a:endParaRPr lang="en-US" sz="1350"/>
            </a:p>
          </p:txBody>
        </p:sp>
        <p:sp>
          <p:nvSpPr>
            <p:cNvPr id="107" name="Text Box 17"/>
            <p:cNvSpPr txBox="1">
              <a:spLocks noChangeArrowheads="1"/>
            </p:cNvSpPr>
            <p:nvPr>
              <p:custDataLst>
                <p:tags r:id="rId19"/>
              </p:custDataLst>
            </p:nvPr>
          </p:nvSpPr>
          <p:spPr bwMode="auto">
            <a:xfrm>
              <a:off x="4328964" y="4850576"/>
              <a:ext cx="1325577" cy="369332"/>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138.76.29.7</a:t>
              </a:r>
            </a:p>
          </p:txBody>
        </p:sp>
        <p:sp>
          <p:nvSpPr>
            <p:cNvPr id="108" name="Line 18"/>
            <p:cNvSpPr>
              <a:spLocks noChangeShapeType="1"/>
            </p:cNvSpPr>
            <p:nvPr>
              <p:custDataLst>
                <p:tags r:id="rId20"/>
              </p:custDataLst>
            </p:nvPr>
          </p:nvSpPr>
          <p:spPr bwMode="auto">
            <a:xfrm flipH="1">
              <a:off x="5513238" y="4772788"/>
              <a:ext cx="85725" cy="128587"/>
            </a:xfrm>
            <a:prstGeom prst="line">
              <a:avLst/>
            </a:prstGeom>
            <a:noFill/>
            <a:ln w="19050">
              <a:solidFill>
                <a:schemeClr val="tx1"/>
              </a:solidFill>
              <a:round/>
              <a:headEnd type="triangle" w="med" len="med"/>
              <a:tailEnd/>
            </a:ln>
          </p:spPr>
          <p:txBody>
            <a:bodyPr wrap="none"/>
            <a:lstStyle/>
            <a:p>
              <a:endParaRPr lang="en-US" sz="1350"/>
            </a:p>
          </p:txBody>
        </p:sp>
        <p:sp>
          <p:nvSpPr>
            <p:cNvPr id="109" name="Line 79"/>
            <p:cNvSpPr>
              <a:spLocks noChangeShapeType="1"/>
            </p:cNvSpPr>
            <p:nvPr>
              <p:custDataLst>
                <p:tags r:id="rId21"/>
              </p:custDataLst>
            </p:nvPr>
          </p:nvSpPr>
          <p:spPr bwMode="auto">
            <a:xfrm flipV="1">
              <a:off x="2047725" y="4741038"/>
              <a:ext cx="3595688" cy="31750"/>
            </a:xfrm>
            <a:prstGeom prst="line">
              <a:avLst/>
            </a:prstGeom>
            <a:noFill/>
            <a:ln w="31750">
              <a:solidFill>
                <a:schemeClr val="tx1"/>
              </a:solidFill>
              <a:round/>
              <a:headEnd/>
              <a:tailEnd/>
            </a:ln>
          </p:spPr>
          <p:txBody>
            <a:bodyPr wrap="none"/>
            <a:lstStyle/>
            <a:p>
              <a:endParaRPr lang="en-US" sz="1350"/>
            </a:p>
          </p:txBody>
        </p:sp>
        <p:pic>
          <p:nvPicPr>
            <p:cNvPr id="112" name="Picture 2" descr="\\pufs02\Scratch\Abhijeet K\UD_PPT\Ai\Computer-Icon.png"/>
            <p:cNvPicPr>
              <a:picLocks noChangeAspect="1" noChangeArrowheads="1"/>
            </p:cNvPicPr>
            <p:nvPr/>
          </p:nvPicPr>
          <p:blipFill>
            <a:blip r:embed="rId24" cstate="print"/>
            <a:srcRect/>
            <a:stretch>
              <a:fillRect/>
            </a:stretch>
          </p:blipFill>
          <p:spPr bwMode="auto">
            <a:xfrm>
              <a:off x="8180033" y="4396286"/>
              <a:ext cx="714375" cy="714375"/>
            </a:xfrm>
            <a:prstGeom prst="rect">
              <a:avLst/>
            </a:prstGeom>
            <a:noFill/>
          </p:spPr>
        </p:pic>
        <p:pic>
          <p:nvPicPr>
            <p:cNvPr id="113" name="Picture 2" descr="\\pufs02\Scratch\Abhijeet K\UD_PPT\Ai\Computer-Icon.png"/>
            <p:cNvPicPr>
              <a:picLocks noChangeAspect="1" noChangeArrowheads="1"/>
            </p:cNvPicPr>
            <p:nvPr/>
          </p:nvPicPr>
          <p:blipFill>
            <a:blip r:embed="rId24" cstate="print"/>
            <a:srcRect/>
            <a:stretch>
              <a:fillRect/>
            </a:stretch>
          </p:blipFill>
          <p:spPr bwMode="auto">
            <a:xfrm>
              <a:off x="8180033" y="5182099"/>
              <a:ext cx="714375" cy="714375"/>
            </a:xfrm>
            <a:prstGeom prst="rect">
              <a:avLst/>
            </a:prstGeom>
            <a:noFill/>
          </p:spPr>
        </p:pic>
        <p:pic>
          <p:nvPicPr>
            <p:cNvPr id="114" name="Picture 17" descr="D:\Abhijeet K\Ai\old\Database-Icon_04.png"/>
            <p:cNvPicPr>
              <a:picLocks noChangeAspect="1" noChangeArrowheads="1"/>
            </p:cNvPicPr>
            <p:nvPr/>
          </p:nvPicPr>
          <p:blipFill>
            <a:blip r:embed="rId25"/>
            <a:srcRect/>
            <a:stretch>
              <a:fillRect/>
            </a:stretch>
          </p:blipFill>
          <p:spPr bwMode="auto">
            <a:xfrm>
              <a:off x="5489774" y="4194079"/>
              <a:ext cx="762000" cy="762000"/>
            </a:xfrm>
            <a:prstGeom prst="rect">
              <a:avLst/>
            </a:prstGeom>
            <a:noFill/>
          </p:spPr>
        </p:pic>
        <p:sp>
          <p:nvSpPr>
            <p:cNvPr id="115" name="Line 11"/>
            <p:cNvSpPr>
              <a:spLocks noChangeShapeType="1"/>
            </p:cNvSpPr>
            <p:nvPr>
              <p:custDataLst>
                <p:tags r:id="rId22"/>
              </p:custDataLst>
            </p:nvPr>
          </p:nvSpPr>
          <p:spPr bwMode="auto">
            <a:xfrm flipV="1">
              <a:off x="8057263" y="3992752"/>
              <a:ext cx="171450" cy="0"/>
            </a:xfrm>
            <a:prstGeom prst="line">
              <a:avLst/>
            </a:prstGeom>
            <a:noFill/>
            <a:ln w="31750">
              <a:solidFill>
                <a:schemeClr val="tx1"/>
              </a:solidFill>
              <a:round/>
              <a:headEnd/>
              <a:tailEnd/>
            </a:ln>
          </p:spPr>
          <p:txBody>
            <a:bodyPr wrap="none"/>
            <a:lstStyle/>
            <a:p>
              <a:endParaRPr lang="en-US" sz="1350"/>
            </a:p>
          </p:txBody>
        </p:sp>
        <p:pic>
          <p:nvPicPr>
            <p:cNvPr id="116" name="Picture 2" descr="\\pufs02\Scratch\Abhijeet K\UD_PPT\Ai\Computer-Icon.png"/>
            <p:cNvPicPr>
              <a:picLocks noChangeAspect="1" noChangeArrowheads="1"/>
            </p:cNvPicPr>
            <p:nvPr/>
          </p:nvPicPr>
          <p:blipFill>
            <a:blip r:embed="rId24" cstate="print"/>
            <a:srcRect/>
            <a:stretch>
              <a:fillRect/>
            </a:stretch>
          </p:blipFill>
          <p:spPr bwMode="auto">
            <a:xfrm>
              <a:off x="8180033" y="3610474"/>
              <a:ext cx="714375" cy="714375"/>
            </a:xfrm>
            <a:prstGeom prst="rect">
              <a:avLst/>
            </a:prstGeom>
            <a:noFill/>
          </p:spPr>
        </p:pic>
      </p:grpSp>
    </p:spTree>
    <p:extLst>
      <p:ext uri="{BB962C8B-B14F-4D97-AF65-F5344CB8AC3E}">
        <p14:creationId xmlns:p14="http://schemas.microsoft.com/office/powerpoint/2010/main" val="129476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7250"/>
            <a:ext cx="9144000" cy="156755"/>
          </a:xfrm>
          <a:prstGeom prst="rect">
            <a:avLst/>
          </a:prstGeom>
          <a:solidFill>
            <a:srgbClr val="0069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sp>
        <p:nvSpPr>
          <p:cNvPr id="5" name="Rectangle 4"/>
          <p:cNvSpPr/>
          <p:nvPr/>
        </p:nvSpPr>
        <p:spPr>
          <a:xfrm>
            <a:off x="0" y="5843995"/>
            <a:ext cx="9144000" cy="156755"/>
          </a:xfrm>
          <a:prstGeom prst="rect">
            <a:avLst/>
          </a:prstGeom>
          <a:solidFill>
            <a:srgbClr val="003E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sp>
        <p:nvSpPr>
          <p:cNvPr id="48" name="Rectangle 2"/>
          <p:cNvSpPr txBox="1">
            <a:spLocks noChangeArrowheads="1"/>
          </p:cNvSpPr>
          <p:nvPr>
            <p:custDataLst>
              <p:tags r:id="rId1"/>
            </p:custDataLst>
          </p:nvPr>
        </p:nvSpPr>
        <p:spPr>
          <a:xfrm>
            <a:off x="36161" y="1069181"/>
            <a:ext cx="5263209" cy="457200"/>
          </a:xfrm>
          <a:prstGeom prst="rect">
            <a:avLst/>
          </a:prstGeom>
        </p:spPr>
        <p:txBody>
          <a:bodyPr vert="horz" lIns="68580" tIns="34290" rIns="68580" bIns="34290" rtlCol="0" anchor="ctr">
            <a:noAutofit/>
          </a:bodyPr>
          <a:lstStyle/>
          <a:p>
            <a:pPr lvl="0">
              <a:lnSpc>
                <a:spcPct val="90000"/>
              </a:lnSpc>
              <a:spcBef>
                <a:spcPct val="0"/>
              </a:spcBef>
              <a:defRPr/>
            </a:pPr>
            <a:r>
              <a:rPr lang="en-US" altLang="en-US" sz="2400" b="1" dirty="0">
                <a:solidFill>
                  <a:srgbClr val="0069AA"/>
                </a:solidFill>
                <a:latin typeface="Arial" pitchFamily="34" charset="0"/>
                <a:ea typeface="+mj-ea"/>
                <a:cs typeface="Arial" pitchFamily="34" charset="0"/>
              </a:rPr>
              <a:t>NAT: Network Address Translation</a:t>
            </a:r>
          </a:p>
        </p:txBody>
      </p:sp>
      <p:sp>
        <p:nvSpPr>
          <p:cNvPr id="97" name="Freeform 80"/>
          <p:cNvSpPr>
            <a:spLocks/>
          </p:cNvSpPr>
          <p:nvPr>
            <p:custDataLst>
              <p:tags r:id="rId2"/>
            </p:custDataLst>
          </p:nvPr>
        </p:nvSpPr>
        <p:spPr bwMode="auto">
          <a:xfrm>
            <a:off x="4411154" y="3400997"/>
            <a:ext cx="2228850" cy="202287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00A0DF"/>
          </a:solidFill>
          <a:ln w="9525">
            <a:noFill/>
            <a:round/>
            <a:headEnd/>
            <a:tailEnd/>
          </a:ln>
        </p:spPr>
        <p:txBody>
          <a:bodyPr wrap="none" anchor="ctr"/>
          <a:lstStyle/>
          <a:p>
            <a:endParaRPr lang="en-US" sz="1350"/>
          </a:p>
        </p:txBody>
      </p:sp>
      <p:sp>
        <p:nvSpPr>
          <p:cNvPr id="98" name="Freeform 4"/>
          <p:cNvSpPr>
            <a:spLocks/>
          </p:cNvSpPr>
          <p:nvPr>
            <p:custDataLst>
              <p:tags r:id="rId3"/>
            </p:custDataLst>
          </p:nvPr>
        </p:nvSpPr>
        <p:spPr bwMode="auto">
          <a:xfrm>
            <a:off x="1535794" y="3959400"/>
            <a:ext cx="2869406" cy="1016794"/>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sz="1350"/>
          </a:p>
        </p:txBody>
      </p:sp>
      <p:sp>
        <p:nvSpPr>
          <p:cNvPr id="99" name="Line 8"/>
          <p:cNvSpPr>
            <a:spLocks noChangeShapeType="1"/>
          </p:cNvSpPr>
          <p:nvPr>
            <p:custDataLst>
              <p:tags r:id="rId4"/>
            </p:custDataLst>
          </p:nvPr>
        </p:nvSpPr>
        <p:spPr bwMode="auto">
          <a:xfrm>
            <a:off x="4653926" y="4390407"/>
            <a:ext cx="1503759" cy="7144"/>
          </a:xfrm>
          <a:prstGeom prst="line">
            <a:avLst/>
          </a:prstGeom>
          <a:noFill/>
          <a:ln w="19050">
            <a:solidFill>
              <a:schemeClr val="tx1"/>
            </a:solidFill>
            <a:round/>
            <a:headEnd/>
            <a:tailEnd/>
          </a:ln>
        </p:spPr>
        <p:txBody>
          <a:bodyPr wrap="none"/>
          <a:lstStyle/>
          <a:p>
            <a:endParaRPr lang="en-US" sz="1350"/>
          </a:p>
        </p:txBody>
      </p:sp>
      <p:sp>
        <p:nvSpPr>
          <p:cNvPr id="100" name="Line 9"/>
          <p:cNvSpPr>
            <a:spLocks noChangeShapeType="1"/>
          </p:cNvSpPr>
          <p:nvPr>
            <p:custDataLst>
              <p:tags r:id="rId5"/>
            </p:custDataLst>
          </p:nvPr>
        </p:nvSpPr>
        <p:spPr bwMode="auto">
          <a:xfrm flipH="1">
            <a:off x="6048263" y="3835575"/>
            <a:ext cx="7144" cy="1119188"/>
          </a:xfrm>
          <a:prstGeom prst="line">
            <a:avLst/>
          </a:prstGeom>
          <a:noFill/>
          <a:ln w="31750">
            <a:solidFill>
              <a:schemeClr val="tx1"/>
            </a:solidFill>
            <a:round/>
            <a:headEnd/>
            <a:tailEnd/>
          </a:ln>
        </p:spPr>
        <p:txBody>
          <a:bodyPr wrap="none"/>
          <a:lstStyle/>
          <a:p>
            <a:endParaRPr lang="en-US" sz="1350"/>
          </a:p>
        </p:txBody>
      </p:sp>
      <p:sp>
        <p:nvSpPr>
          <p:cNvPr id="101" name="Line 11"/>
          <p:cNvSpPr>
            <a:spLocks noChangeShapeType="1"/>
          </p:cNvSpPr>
          <p:nvPr>
            <p:custDataLst>
              <p:tags r:id="rId6"/>
            </p:custDataLst>
          </p:nvPr>
        </p:nvSpPr>
        <p:spPr bwMode="auto">
          <a:xfrm flipV="1">
            <a:off x="6041243" y="4950480"/>
            <a:ext cx="128588" cy="0"/>
          </a:xfrm>
          <a:prstGeom prst="line">
            <a:avLst/>
          </a:prstGeom>
          <a:noFill/>
          <a:ln w="31750">
            <a:solidFill>
              <a:schemeClr val="tx1"/>
            </a:solidFill>
            <a:round/>
            <a:headEnd/>
            <a:tailEnd/>
          </a:ln>
        </p:spPr>
        <p:txBody>
          <a:bodyPr wrap="none"/>
          <a:lstStyle/>
          <a:p>
            <a:endParaRPr lang="en-US" sz="1350"/>
          </a:p>
        </p:txBody>
      </p:sp>
      <p:sp>
        <p:nvSpPr>
          <p:cNvPr id="102" name="Text Box 12"/>
          <p:cNvSpPr txBox="1">
            <a:spLocks noChangeArrowheads="1"/>
          </p:cNvSpPr>
          <p:nvPr>
            <p:custDataLst>
              <p:tags r:id="rId7"/>
            </p:custDataLst>
          </p:nvPr>
        </p:nvSpPr>
        <p:spPr bwMode="auto">
          <a:xfrm>
            <a:off x="6728110" y="3633169"/>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10.0.0.1</a:t>
            </a:r>
          </a:p>
        </p:txBody>
      </p:sp>
      <p:sp>
        <p:nvSpPr>
          <p:cNvPr id="103" name="Text Box 13"/>
          <p:cNvSpPr txBox="1">
            <a:spLocks noChangeArrowheads="1"/>
          </p:cNvSpPr>
          <p:nvPr>
            <p:custDataLst>
              <p:tags r:id="rId8"/>
            </p:custDataLst>
          </p:nvPr>
        </p:nvSpPr>
        <p:spPr bwMode="auto">
          <a:xfrm>
            <a:off x="6823360" y="4209432"/>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10.0.0.2</a:t>
            </a:r>
          </a:p>
        </p:txBody>
      </p:sp>
      <p:sp>
        <p:nvSpPr>
          <p:cNvPr id="104" name="Text Box 14"/>
          <p:cNvSpPr txBox="1">
            <a:spLocks noChangeArrowheads="1"/>
          </p:cNvSpPr>
          <p:nvPr>
            <p:custDataLst>
              <p:tags r:id="rId9"/>
            </p:custDataLst>
          </p:nvPr>
        </p:nvSpPr>
        <p:spPr bwMode="auto">
          <a:xfrm>
            <a:off x="6794785" y="4880944"/>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10.0.0.3</a:t>
            </a:r>
          </a:p>
        </p:txBody>
      </p:sp>
      <p:sp>
        <p:nvSpPr>
          <p:cNvPr id="105" name="Text Box 15"/>
          <p:cNvSpPr txBox="1">
            <a:spLocks noChangeArrowheads="1"/>
          </p:cNvSpPr>
          <p:nvPr>
            <p:custDataLst>
              <p:tags r:id="rId10"/>
            </p:custDataLst>
          </p:nvPr>
        </p:nvSpPr>
        <p:spPr bwMode="auto">
          <a:xfrm>
            <a:off x="4661185" y="4048698"/>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10.0.0.4</a:t>
            </a:r>
          </a:p>
        </p:txBody>
      </p:sp>
      <p:sp>
        <p:nvSpPr>
          <p:cNvPr id="106" name="Line 16"/>
          <p:cNvSpPr>
            <a:spLocks noChangeShapeType="1"/>
          </p:cNvSpPr>
          <p:nvPr>
            <p:custDataLst>
              <p:tags r:id="rId11"/>
            </p:custDataLst>
          </p:nvPr>
        </p:nvSpPr>
        <p:spPr bwMode="auto">
          <a:xfrm flipH="1">
            <a:off x="4689760" y="4258248"/>
            <a:ext cx="64294" cy="96440"/>
          </a:xfrm>
          <a:prstGeom prst="line">
            <a:avLst/>
          </a:prstGeom>
          <a:noFill/>
          <a:ln w="19050">
            <a:solidFill>
              <a:schemeClr val="tx1"/>
            </a:solidFill>
            <a:round/>
            <a:headEnd/>
            <a:tailEnd type="triangle" w="med" len="med"/>
          </a:ln>
        </p:spPr>
        <p:txBody>
          <a:bodyPr wrap="none"/>
          <a:lstStyle/>
          <a:p>
            <a:endParaRPr lang="en-US" sz="1350"/>
          </a:p>
        </p:txBody>
      </p:sp>
      <p:sp>
        <p:nvSpPr>
          <p:cNvPr id="107" name="Text Box 17"/>
          <p:cNvSpPr txBox="1">
            <a:spLocks noChangeArrowheads="1"/>
          </p:cNvSpPr>
          <p:nvPr>
            <p:custDataLst>
              <p:tags r:id="rId12"/>
            </p:custDataLst>
          </p:nvPr>
        </p:nvSpPr>
        <p:spPr bwMode="auto">
          <a:xfrm>
            <a:off x="3246723" y="4495182"/>
            <a:ext cx="994183"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138.76.29.7</a:t>
            </a:r>
          </a:p>
        </p:txBody>
      </p:sp>
      <p:sp>
        <p:nvSpPr>
          <p:cNvPr id="108" name="Line 18"/>
          <p:cNvSpPr>
            <a:spLocks noChangeShapeType="1"/>
          </p:cNvSpPr>
          <p:nvPr>
            <p:custDataLst>
              <p:tags r:id="rId13"/>
            </p:custDataLst>
          </p:nvPr>
        </p:nvSpPr>
        <p:spPr bwMode="auto">
          <a:xfrm flipH="1">
            <a:off x="4134929" y="4436842"/>
            <a:ext cx="64294" cy="96440"/>
          </a:xfrm>
          <a:prstGeom prst="line">
            <a:avLst/>
          </a:prstGeom>
          <a:noFill/>
          <a:ln w="19050">
            <a:solidFill>
              <a:schemeClr val="tx1"/>
            </a:solidFill>
            <a:round/>
            <a:headEnd type="triangle" w="med" len="med"/>
            <a:tailEnd/>
          </a:ln>
        </p:spPr>
        <p:txBody>
          <a:bodyPr wrap="none"/>
          <a:lstStyle/>
          <a:p>
            <a:endParaRPr lang="en-US" sz="1350"/>
          </a:p>
        </p:txBody>
      </p:sp>
      <p:sp>
        <p:nvSpPr>
          <p:cNvPr id="109" name="Line 79"/>
          <p:cNvSpPr>
            <a:spLocks noChangeShapeType="1"/>
          </p:cNvSpPr>
          <p:nvPr>
            <p:custDataLst>
              <p:tags r:id="rId14"/>
            </p:custDataLst>
          </p:nvPr>
        </p:nvSpPr>
        <p:spPr bwMode="auto">
          <a:xfrm flipV="1">
            <a:off x="1535794" y="4413028"/>
            <a:ext cx="2696766" cy="23813"/>
          </a:xfrm>
          <a:prstGeom prst="line">
            <a:avLst/>
          </a:prstGeom>
          <a:noFill/>
          <a:ln w="31750">
            <a:solidFill>
              <a:schemeClr val="tx1"/>
            </a:solidFill>
            <a:round/>
            <a:headEnd/>
            <a:tailEnd/>
          </a:ln>
        </p:spPr>
        <p:txBody>
          <a:bodyPr wrap="none"/>
          <a:lstStyle/>
          <a:p>
            <a:endParaRPr lang="en-US" sz="1350"/>
          </a:p>
        </p:txBody>
      </p:sp>
      <p:pic>
        <p:nvPicPr>
          <p:cNvPr id="112" name="Picture 2" descr="\\pufs02\Scratch\Abhijeet K\UD_PPT\Ai\Computer-Icon.png"/>
          <p:cNvPicPr>
            <a:picLocks noChangeAspect="1" noChangeArrowheads="1"/>
          </p:cNvPicPr>
          <p:nvPr/>
        </p:nvPicPr>
        <p:blipFill>
          <a:blip r:embed="rId17" cstate="print"/>
          <a:srcRect/>
          <a:stretch>
            <a:fillRect/>
          </a:stretch>
        </p:blipFill>
        <p:spPr bwMode="auto">
          <a:xfrm>
            <a:off x="6135025" y="4154465"/>
            <a:ext cx="535781" cy="535781"/>
          </a:xfrm>
          <a:prstGeom prst="rect">
            <a:avLst/>
          </a:prstGeom>
          <a:noFill/>
        </p:spPr>
      </p:pic>
      <p:pic>
        <p:nvPicPr>
          <p:cNvPr id="113" name="Picture 2" descr="\\pufs02\Scratch\Abhijeet K\UD_PPT\Ai\Computer-Icon.png"/>
          <p:cNvPicPr>
            <a:picLocks noChangeAspect="1" noChangeArrowheads="1"/>
          </p:cNvPicPr>
          <p:nvPr/>
        </p:nvPicPr>
        <p:blipFill>
          <a:blip r:embed="rId17" cstate="print"/>
          <a:srcRect/>
          <a:stretch>
            <a:fillRect/>
          </a:stretch>
        </p:blipFill>
        <p:spPr bwMode="auto">
          <a:xfrm>
            <a:off x="6135025" y="4743825"/>
            <a:ext cx="535781" cy="535781"/>
          </a:xfrm>
          <a:prstGeom prst="rect">
            <a:avLst/>
          </a:prstGeom>
          <a:noFill/>
        </p:spPr>
      </p:pic>
      <p:pic>
        <p:nvPicPr>
          <p:cNvPr id="114" name="Picture 17" descr="D:\Abhijeet K\Ai\old\Database-Icon_04.png"/>
          <p:cNvPicPr>
            <a:picLocks noChangeAspect="1" noChangeArrowheads="1"/>
          </p:cNvPicPr>
          <p:nvPr/>
        </p:nvPicPr>
        <p:blipFill>
          <a:blip r:embed="rId18"/>
          <a:srcRect/>
          <a:stretch>
            <a:fillRect/>
          </a:stretch>
        </p:blipFill>
        <p:spPr bwMode="auto">
          <a:xfrm>
            <a:off x="4117331" y="4002809"/>
            <a:ext cx="571500" cy="571500"/>
          </a:xfrm>
          <a:prstGeom prst="rect">
            <a:avLst/>
          </a:prstGeom>
          <a:noFill/>
        </p:spPr>
      </p:pic>
      <p:sp>
        <p:nvSpPr>
          <p:cNvPr id="115" name="Line 11"/>
          <p:cNvSpPr>
            <a:spLocks noChangeShapeType="1"/>
          </p:cNvSpPr>
          <p:nvPr>
            <p:custDataLst>
              <p:tags r:id="rId15"/>
            </p:custDataLst>
          </p:nvPr>
        </p:nvSpPr>
        <p:spPr bwMode="auto">
          <a:xfrm flipV="1">
            <a:off x="6042947" y="3851814"/>
            <a:ext cx="128588" cy="0"/>
          </a:xfrm>
          <a:prstGeom prst="line">
            <a:avLst/>
          </a:prstGeom>
          <a:noFill/>
          <a:ln w="31750">
            <a:solidFill>
              <a:schemeClr val="tx1"/>
            </a:solidFill>
            <a:round/>
            <a:headEnd/>
            <a:tailEnd/>
          </a:ln>
        </p:spPr>
        <p:txBody>
          <a:bodyPr wrap="none"/>
          <a:lstStyle/>
          <a:p>
            <a:endParaRPr lang="en-US" sz="1350"/>
          </a:p>
        </p:txBody>
      </p:sp>
      <p:pic>
        <p:nvPicPr>
          <p:cNvPr id="116" name="Picture 2" descr="\\pufs02\Scratch\Abhijeet K\UD_PPT\Ai\Computer-Icon.png"/>
          <p:cNvPicPr>
            <a:picLocks noChangeAspect="1" noChangeArrowheads="1"/>
          </p:cNvPicPr>
          <p:nvPr/>
        </p:nvPicPr>
        <p:blipFill>
          <a:blip r:embed="rId17" cstate="print"/>
          <a:srcRect/>
          <a:stretch>
            <a:fillRect/>
          </a:stretch>
        </p:blipFill>
        <p:spPr bwMode="auto">
          <a:xfrm>
            <a:off x="6135025" y="3565106"/>
            <a:ext cx="535781" cy="535781"/>
          </a:xfrm>
          <a:prstGeom prst="rect">
            <a:avLst/>
          </a:prstGeom>
          <a:noFill/>
        </p:spPr>
      </p:pic>
      <p:sp>
        <p:nvSpPr>
          <p:cNvPr id="32" name="Cloud 31"/>
          <p:cNvSpPr/>
          <p:nvPr/>
        </p:nvSpPr>
        <p:spPr bwMode="auto">
          <a:xfrm>
            <a:off x="2326181" y="4090463"/>
            <a:ext cx="991791" cy="670322"/>
          </a:xfrm>
          <a:prstGeom prst="cloud">
            <a:avLst/>
          </a:prstGeom>
          <a:solidFill>
            <a:srgbClr val="BED600"/>
          </a:solidFill>
          <a:ln w="19050" cap="flat" cmpd="sng" algn="ctr">
            <a:solidFill>
              <a:schemeClr val="tx1"/>
            </a:solidFill>
            <a:prstDash val="solid"/>
            <a:round/>
            <a:headEnd type="none" w="med" len="med"/>
            <a:tailEnd type="none" w="med" len="med"/>
          </a:ln>
          <a:effectLst/>
        </p:spPr>
        <p:txBody>
          <a:bodyPr wrap="none"/>
          <a:lstStyle/>
          <a:p>
            <a:pPr>
              <a:defRPr/>
            </a:pPr>
            <a:endParaRPr lang="en-US" sz="1350"/>
          </a:p>
        </p:txBody>
      </p:sp>
      <p:pic>
        <p:nvPicPr>
          <p:cNvPr id="33" name="Picture 2" descr="\\pufs02\Scratch\Abhijeet K\UD_PPT\Ai\Computer-Icon.png"/>
          <p:cNvPicPr>
            <a:picLocks noChangeAspect="1" noChangeArrowheads="1"/>
          </p:cNvPicPr>
          <p:nvPr/>
        </p:nvPicPr>
        <p:blipFill>
          <a:blip r:embed="rId17" cstate="print"/>
          <a:srcRect/>
          <a:stretch>
            <a:fillRect/>
          </a:stretch>
        </p:blipFill>
        <p:spPr bwMode="auto">
          <a:xfrm>
            <a:off x="1084207" y="4129556"/>
            <a:ext cx="535781" cy="535781"/>
          </a:xfrm>
          <a:prstGeom prst="rect">
            <a:avLst/>
          </a:prstGeom>
          <a:noFill/>
        </p:spPr>
      </p:pic>
      <p:graphicFrame>
        <p:nvGraphicFramePr>
          <p:cNvPr id="34" name="Table 33"/>
          <p:cNvGraphicFramePr>
            <a:graphicFrameLocks noGrp="1"/>
          </p:cNvGraphicFramePr>
          <p:nvPr/>
        </p:nvGraphicFramePr>
        <p:xfrm>
          <a:off x="2667000" y="1635010"/>
          <a:ext cx="3810000" cy="1112044"/>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278011">
                <a:tc gridSpan="5">
                  <a:txBody>
                    <a:bodyPr/>
                    <a:lstStyle/>
                    <a:p>
                      <a:pPr algn="ctr"/>
                      <a:r>
                        <a:rPr lang="en-US" sz="800" dirty="0">
                          <a:solidFill>
                            <a:schemeClr val="tx1"/>
                          </a:solidFill>
                          <a:latin typeface="Arial" pitchFamily="34" charset="0"/>
                          <a:cs typeface="Arial" pitchFamily="34" charset="0"/>
                        </a:rPr>
                        <a:t>Network Address Translation Table</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8011">
                <a:tc>
                  <a:txBody>
                    <a:bodyPr/>
                    <a:lstStyle/>
                    <a:p>
                      <a:r>
                        <a:rPr lang="en-US" sz="800" dirty="0">
                          <a:latin typeface="Arial" pitchFamily="34" charset="0"/>
                          <a:cs typeface="Arial" pitchFamily="34" charset="0"/>
                        </a:rPr>
                        <a:t>Foreign IP</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Foreign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Local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LAN IP</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LAN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1"/>
                  </a:ext>
                </a:extLst>
              </a:tr>
              <a:tr h="278011">
                <a:tc>
                  <a:txBody>
                    <a:bodyPr/>
                    <a:lstStyle/>
                    <a:p>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2"/>
                  </a:ext>
                </a:extLst>
              </a:tr>
              <a:tr h="278011">
                <a:tc>
                  <a:txBody>
                    <a:bodyPr/>
                    <a:lstStyle/>
                    <a:p>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3"/>
                  </a:ext>
                </a:extLst>
              </a:tr>
            </a:tbl>
          </a:graphicData>
        </a:graphic>
      </p:graphicFrame>
      <p:sp>
        <p:nvSpPr>
          <p:cNvPr id="35" name="Rectangle 34"/>
          <p:cNvSpPr>
            <a:spLocks noChangeArrowheads="1"/>
          </p:cNvSpPr>
          <p:nvPr/>
        </p:nvSpPr>
        <p:spPr bwMode="auto">
          <a:xfrm>
            <a:off x="5859167" y="3158620"/>
            <a:ext cx="1382316" cy="315516"/>
          </a:xfrm>
          <a:prstGeom prst="rect">
            <a:avLst/>
          </a:prstGeom>
          <a:noFill/>
          <a:ln w="19050" algn="ctr">
            <a:solidFill>
              <a:srgbClr val="782EBD"/>
            </a:solidFill>
            <a:round/>
            <a:headEnd/>
            <a:tailEnd/>
          </a:ln>
        </p:spPr>
        <p:txBody>
          <a:bodyPr wrap="none"/>
          <a:lstStyle/>
          <a:p>
            <a:r>
              <a:rPr lang="en-US" altLang="en-US" sz="900" dirty="0" err="1">
                <a:latin typeface="Arial" pitchFamily="34" charset="0"/>
                <a:cs typeface="Arial" pitchFamily="34" charset="0"/>
              </a:rPr>
              <a:t>Dest</a:t>
            </a:r>
            <a:r>
              <a:rPr lang="en-US" altLang="en-US" sz="900" dirty="0">
                <a:latin typeface="Arial" pitchFamily="34" charset="0"/>
                <a:cs typeface="Arial" pitchFamily="34" charset="0"/>
              </a:rPr>
              <a:t>: 172.217.4.68 : 80</a:t>
            </a:r>
          </a:p>
          <a:p>
            <a:r>
              <a:rPr lang="en-US" altLang="en-US" sz="900" dirty="0">
                <a:latin typeface="Arial" pitchFamily="34" charset="0"/>
                <a:cs typeface="Arial" pitchFamily="34" charset="0"/>
              </a:rPr>
              <a:t>Src:10.0.0.1 : 3526</a:t>
            </a:r>
          </a:p>
        </p:txBody>
      </p:sp>
    </p:spTree>
    <p:extLst>
      <p:ext uri="{BB962C8B-B14F-4D97-AF65-F5344CB8AC3E}">
        <p14:creationId xmlns:p14="http://schemas.microsoft.com/office/powerpoint/2010/main" val="315467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3999E-7 2.93247E-6 L 4.3999E-7 2.93247E-6 C -0.00143 0.00115 -0.00247 0.003 -0.00391 0.00439 C -0.00443 0.00485 -0.00547 0.00485 -0.00625 0.00555 C -0.00651 0.00624 -0.00651 0.00694 -0.0069 0.00763 C -0.00729 0.00832 -0.00781 0.00879 -0.00846 0.00925 C -0.00963 0.01225 -0.00859 0.01017 -0.01133 0.01341 C -0.0138 0.01642 -0.01185 0.0141 -0.01419 0.01757 C -0.01471 0.01827 -0.01523 0.01873 -0.01562 0.01942 C -0.01692 0.02104 -0.01744 0.02289 -0.01888 0.02428 C -0.01927 0.02497 -0.01992 0.02521 -0.02031 0.0259 C -0.02122 0.02752 -0.022 0.02937 -0.02317 0.03099 C -0.02382 0.03145 -0.02421 0.03191 -0.02473 0.03284 C -0.02486 0.0333 -0.02486 0.03399 -0.02538 0.03446 C -0.02577 0.03515 -0.0263 0.03561 -0.02682 0.03631 C -0.0276 0.03723 -0.02799 0.03792 -0.02851 0.03862 C -0.02864 0.03931 -0.02864 0.03978 -0.02916 0.04047 C -0.02968 0.04139 -0.03059 0.04209 -0.03111 0.04278 C -0.03189 0.04394 -0.03202 0.04533 -0.0328 0.04648 C -0.03333 0.04718 -0.03437 0.04764 -0.03489 0.04833 C -0.03554 0.04879 -0.03606 0.04949 -0.03645 0.05018 C -0.03814 0.05434 -0.03593 0.04995 -0.03944 0.05342 C -0.04075 0.05434 -0.04114 0.05596 -0.04231 0.05689 L -0.04478 0.05874 C -0.04621 0.06244 -0.04413 0.05851 -0.04843 0.0629 C -0.05051 0.06521 -0.04934 0.06568 -0.05142 0.06822 C -0.05181 0.06891 -0.05285 0.06961 -0.05337 0.07007 C -0.05572 0.07701 -0.05272 0.06845 -0.05585 0.07447 C -0.05715 0.07701 -0.05585 0.07608 -0.05715 0.0784 C -0.05767 0.07932 -0.05845 0.07955 -0.05858 0.08048 C -0.05897 0.08094 -0.0591 0.08163 -0.05962 0.0821 C -0.0604 0.08348 -0.06196 0.08441 -0.06235 0.0858 C -0.06431 0.09019 -0.06196 0.08464 -0.0647 0.08927 C -0.06496 0.08973 -0.06522 0.09042 -0.06535 0.09112 C -0.06587 0.09181 -0.06652 0.09227 -0.06691 0.09297 C -0.06717 0.09343 -0.06717 0.09412 -0.06769 0.09482 C -0.06795 0.09551 -0.06873 0.09597 -0.06912 0.09667 C -0.07095 0.10014 -0.06834 0.09713 -0.07147 0.10014 L -0.23197 0.09829 " pathEditMode="relative" rAng="0" ptsTypes="AAAAAAAAAAAAAAAAAAAAAAAAAAAAAAAAAAAAAAA">
                                      <p:cBhvr>
                                        <p:cTn id="6" dur="2000" fill="hold"/>
                                        <p:tgtEl>
                                          <p:spTgt spid="35"/>
                                        </p:tgtEl>
                                        <p:attrNameLst>
                                          <p:attrName>ppt_x</p:attrName>
                                          <p:attrName>ppt_y</p:attrName>
                                        </p:attrNameLst>
                                      </p:cBhvr>
                                      <p:rCtr x="-11600" y="5000"/>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7250"/>
            <a:ext cx="9144000" cy="156755"/>
          </a:xfrm>
          <a:prstGeom prst="rect">
            <a:avLst/>
          </a:prstGeom>
          <a:solidFill>
            <a:srgbClr val="0069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sp>
        <p:nvSpPr>
          <p:cNvPr id="5" name="Rectangle 4"/>
          <p:cNvSpPr/>
          <p:nvPr/>
        </p:nvSpPr>
        <p:spPr>
          <a:xfrm>
            <a:off x="0" y="5843995"/>
            <a:ext cx="9144000" cy="156755"/>
          </a:xfrm>
          <a:prstGeom prst="rect">
            <a:avLst/>
          </a:prstGeom>
          <a:solidFill>
            <a:srgbClr val="003E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sp>
        <p:nvSpPr>
          <p:cNvPr id="48" name="Rectangle 2"/>
          <p:cNvSpPr txBox="1">
            <a:spLocks noChangeArrowheads="1"/>
          </p:cNvSpPr>
          <p:nvPr>
            <p:custDataLst>
              <p:tags r:id="rId1"/>
            </p:custDataLst>
          </p:nvPr>
        </p:nvSpPr>
        <p:spPr>
          <a:xfrm>
            <a:off x="36161" y="1069181"/>
            <a:ext cx="5263209" cy="457200"/>
          </a:xfrm>
          <a:prstGeom prst="rect">
            <a:avLst/>
          </a:prstGeom>
        </p:spPr>
        <p:txBody>
          <a:bodyPr vert="horz" lIns="68580" tIns="34290" rIns="68580" bIns="34290" rtlCol="0" anchor="ctr">
            <a:noAutofit/>
          </a:bodyPr>
          <a:lstStyle/>
          <a:p>
            <a:pPr lvl="0">
              <a:lnSpc>
                <a:spcPct val="90000"/>
              </a:lnSpc>
              <a:spcBef>
                <a:spcPct val="0"/>
              </a:spcBef>
              <a:defRPr/>
            </a:pPr>
            <a:r>
              <a:rPr lang="en-US" altLang="en-US" sz="2400" b="1" dirty="0">
                <a:solidFill>
                  <a:srgbClr val="0069AA"/>
                </a:solidFill>
                <a:latin typeface="Arial" pitchFamily="34" charset="0"/>
                <a:ea typeface="+mj-ea"/>
                <a:cs typeface="Arial" pitchFamily="34" charset="0"/>
              </a:rPr>
              <a:t>NAT: Network Address Translation</a:t>
            </a:r>
          </a:p>
        </p:txBody>
      </p:sp>
      <p:sp>
        <p:nvSpPr>
          <p:cNvPr id="97" name="Freeform 80"/>
          <p:cNvSpPr>
            <a:spLocks/>
          </p:cNvSpPr>
          <p:nvPr>
            <p:custDataLst>
              <p:tags r:id="rId2"/>
            </p:custDataLst>
          </p:nvPr>
        </p:nvSpPr>
        <p:spPr bwMode="auto">
          <a:xfrm>
            <a:off x="4411154" y="3400997"/>
            <a:ext cx="2228850" cy="202287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00A0DF"/>
          </a:solidFill>
          <a:ln w="9525">
            <a:noFill/>
            <a:round/>
            <a:headEnd/>
            <a:tailEnd/>
          </a:ln>
        </p:spPr>
        <p:txBody>
          <a:bodyPr wrap="none" anchor="ctr"/>
          <a:lstStyle/>
          <a:p>
            <a:endParaRPr lang="en-US" sz="1350"/>
          </a:p>
        </p:txBody>
      </p:sp>
      <p:sp>
        <p:nvSpPr>
          <p:cNvPr id="98" name="Freeform 4"/>
          <p:cNvSpPr>
            <a:spLocks/>
          </p:cNvSpPr>
          <p:nvPr>
            <p:custDataLst>
              <p:tags r:id="rId3"/>
            </p:custDataLst>
          </p:nvPr>
        </p:nvSpPr>
        <p:spPr bwMode="auto">
          <a:xfrm>
            <a:off x="1535794" y="3959400"/>
            <a:ext cx="2869406" cy="1016794"/>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sz="1350"/>
          </a:p>
        </p:txBody>
      </p:sp>
      <p:sp>
        <p:nvSpPr>
          <p:cNvPr id="99" name="Line 8"/>
          <p:cNvSpPr>
            <a:spLocks noChangeShapeType="1"/>
          </p:cNvSpPr>
          <p:nvPr>
            <p:custDataLst>
              <p:tags r:id="rId4"/>
            </p:custDataLst>
          </p:nvPr>
        </p:nvSpPr>
        <p:spPr bwMode="auto">
          <a:xfrm>
            <a:off x="4653926" y="4390407"/>
            <a:ext cx="1503759" cy="7144"/>
          </a:xfrm>
          <a:prstGeom prst="line">
            <a:avLst/>
          </a:prstGeom>
          <a:noFill/>
          <a:ln w="19050">
            <a:solidFill>
              <a:schemeClr val="tx1"/>
            </a:solidFill>
            <a:round/>
            <a:headEnd/>
            <a:tailEnd/>
          </a:ln>
        </p:spPr>
        <p:txBody>
          <a:bodyPr wrap="none"/>
          <a:lstStyle/>
          <a:p>
            <a:endParaRPr lang="en-US" sz="1350"/>
          </a:p>
        </p:txBody>
      </p:sp>
      <p:sp>
        <p:nvSpPr>
          <p:cNvPr id="100" name="Line 9"/>
          <p:cNvSpPr>
            <a:spLocks noChangeShapeType="1"/>
          </p:cNvSpPr>
          <p:nvPr>
            <p:custDataLst>
              <p:tags r:id="rId5"/>
            </p:custDataLst>
          </p:nvPr>
        </p:nvSpPr>
        <p:spPr bwMode="auto">
          <a:xfrm flipH="1">
            <a:off x="6048263" y="3835575"/>
            <a:ext cx="7144" cy="1119188"/>
          </a:xfrm>
          <a:prstGeom prst="line">
            <a:avLst/>
          </a:prstGeom>
          <a:noFill/>
          <a:ln w="31750">
            <a:solidFill>
              <a:schemeClr val="tx1"/>
            </a:solidFill>
            <a:round/>
            <a:headEnd/>
            <a:tailEnd/>
          </a:ln>
        </p:spPr>
        <p:txBody>
          <a:bodyPr wrap="none"/>
          <a:lstStyle/>
          <a:p>
            <a:endParaRPr lang="en-US" sz="1350"/>
          </a:p>
        </p:txBody>
      </p:sp>
      <p:sp>
        <p:nvSpPr>
          <p:cNvPr id="101" name="Line 11"/>
          <p:cNvSpPr>
            <a:spLocks noChangeShapeType="1"/>
          </p:cNvSpPr>
          <p:nvPr>
            <p:custDataLst>
              <p:tags r:id="rId6"/>
            </p:custDataLst>
          </p:nvPr>
        </p:nvSpPr>
        <p:spPr bwMode="auto">
          <a:xfrm flipV="1">
            <a:off x="6041243" y="4950480"/>
            <a:ext cx="128588" cy="0"/>
          </a:xfrm>
          <a:prstGeom prst="line">
            <a:avLst/>
          </a:prstGeom>
          <a:noFill/>
          <a:ln w="31750">
            <a:solidFill>
              <a:schemeClr val="tx1"/>
            </a:solidFill>
            <a:round/>
            <a:headEnd/>
            <a:tailEnd/>
          </a:ln>
        </p:spPr>
        <p:txBody>
          <a:bodyPr wrap="none"/>
          <a:lstStyle/>
          <a:p>
            <a:endParaRPr lang="en-US" sz="1350"/>
          </a:p>
        </p:txBody>
      </p:sp>
      <p:sp>
        <p:nvSpPr>
          <p:cNvPr id="102" name="Text Box 12"/>
          <p:cNvSpPr txBox="1">
            <a:spLocks noChangeArrowheads="1"/>
          </p:cNvSpPr>
          <p:nvPr>
            <p:custDataLst>
              <p:tags r:id="rId7"/>
            </p:custDataLst>
          </p:nvPr>
        </p:nvSpPr>
        <p:spPr bwMode="auto">
          <a:xfrm>
            <a:off x="6728110" y="3633169"/>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10.0.0.1</a:t>
            </a:r>
          </a:p>
        </p:txBody>
      </p:sp>
      <p:sp>
        <p:nvSpPr>
          <p:cNvPr id="103" name="Text Box 13"/>
          <p:cNvSpPr txBox="1">
            <a:spLocks noChangeArrowheads="1"/>
          </p:cNvSpPr>
          <p:nvPr>
            <p:custDataLst>
              <p:tags r:id="rId8"/>
            </p:custDataLst>
          </p:nvPr>
        </p:nvSpPr>
        <p:spPr bwMode="auto">
          <a:xfrm>
            <a:off x="6823360" y="4209432"/>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10.0.0.2</a:t>
            </a:r>
          </a:p>
        </p:txBody>
      </p:sp>
      <p:sp>
        <p:nvSpPr>
          <p:cNvPr id="104" name="Text Box 14"/>
          <p:cNvSpPr txBox="1">
            <a:spLocks noChangeArrowheads="1"/>
          </p:cNvSpPr>
          <p:nvPr>
            <p:custDataLst>
              <p:tags r:id="rId9"/>
            </p:custDataLst>
          </p:nvPr>
        </p:nvSpPr>
        <p:spPr bwMode="auto">
          <a:xfrm>
            <a:off x="6794785" y="4880944"/>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10.0.0.3</a:t>
            </a:r>
          </a:p>
        </p:txBody>
      </p:sp>
      <p:sp>
        <p:nvSpPr>
          <p:cNvPr id="105" name="Text Box 15"/>
          <p:cNvSpPr txBox="1">
            <a:spLocks noChangeArrowheads="1"/>
          </p:cNvSpPr>
          <p:nvPr>
            <p:custDataLst>
              <p:tags r:id="rId10"/>
            </p:custDataLst>
          </p:nvPr>
        </p:nvSpPr>
        <p:spPr bwMode="auto">
          <a:xfrm>
            <a:off x="4661185" y="4048698"/>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10.0.0.4</a:t>
            </a:r>
          </a:p>
        </p:txBody>
      </p:sp>
      <p:sp>
        <p:nvSpPr>
          <p:cNvPr id="106" name="Line 16"/>
          <p:cNvSpPr>
            <a:spLocks noChangeShapeType="1"/>
          </p:cNvSpPr>
          <p:nvPr>
            <p:custDataLst>
              <p:tags r:id="rId11"/>
            </p:custDataLst>
          </p:nvPr>
        </p:nvSpPr>
        <p:spPr bwMode="auto">
          <a:xfrm flipH="1">
            <a:off x="4689760" y="4258248"/>
            <a:ext cx="64294" cy="96440"/>
          </a:xfrm>
          <a:prstGeom prst="line">
            <a:avLst/>
          </a:prstGeom>
          <a:noFill/>
          <a:ln w="19050">
            <a:solidFill>
              <a:schemeClr val="tx1"/>
            </a:solidFill>
            <a:round/>
            <a:headEnd/>
            <a:tailEnd type="triangle" w="med" len="med"/>
          </a:ln>
        </p:spPr>
        <p:txBody>
          <a:bodyPr wrap="none"/>
          <a:lstStyle/>
          <a:p>
            <a:endParaRPr lang="en-US" sz="1350"/>
          </a:p>
        </p:txBody>
      </p:sp>
      <p:sp>
        <p:nvSpPr>
          <p:cNvPr id="107" name="Text Box 17"/>
          <p:cNvSpPr txBox="1">
            <a:spLocks noChangeArrowheads="1"/>
          </p:cNvSpPr>
          <p:nvPr>
            <p:custDataLst>
              <p:tags r:id="rId12"/>
            </p:custDataLst>
          </p:nvPr>
        </p:nvSpPr>
        <p:spPr bwMode="auto">
          <a:xfrm>
            <a:off x="3246723" y="4495182"/>
            <a:ext cx="994183"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138.76.29.7</a:t>
            </a:r>
          </a:p>
        </p:txBody>
      </p:sp>
      <p:sp>
        <p:nvSpPr>
          <p:cNvPr id="108" name="Line 18"/>
          <p:cNvSpPr>
            <a:spLocks noChangeShapeType="1"/>
          </p:cNvSpPr>
          <p:nvPr>
            <p:custDataLst>
              <p:tags r:id="rId13"/>
            </p:custDataLst>
          </p:nvPr>
        </p:nvSpPr>
        <p:spPr bwMode="auto">
          <a:xfrm flipH="1">
            <a:off x="4134929" y="4436842"/>
            <a:ext cx="64294" cy="96440"/>
          </a:xfrm>
          <a:prstGeom prst="line">
            <a:avLst/>
          </a:prstGeom>
          <a:noFill/>
          <a:ln w="19050">
            <a:solidFill>
              <a:schemeClr val="tx1"/>
            </a:solidFill>
            <a:round/>
            <a:headEnd type="triangle" w="med" len="med"/>
            <a:tailEnd/>
          </a:ln>
        </p:spPr>
        <p:txBody>
          <a:bodyPr wrap="none"/>
          <a:lstStyle/>
          <a:p>
            <a:endParaRPr lang="en-US" sz="1350"/>
          </a:p>
        </p:txBody>
      </p:sp>
      <p:sp>
        <p:nvSpPr>
          <p:cNvPr id="109" name="Line 79"/>
          <p:cNvSpPr>
            <a:spLocks noChangeShapeType="1"/>
          </p:cNvSpPr>
          <p:nvPr>
            <p:custDataLst>
              <p:tags r:id="rId14"/>
            </p:custDataLst>
          </p:nvPr>
        </p:nvSpPr>
        <p:spPr bwMode="auto">
          <a:xfrm flipV="1">
            <a:off x="1535794" y="4413028"/>
            <a:ext cx="2696766" cy="23813"/>
          </a:xfrm>
          <a:prstGeom prst="line">
            <a:avLst/>
          </a:prstGeom>
          <a:noFill/>
          <a:ln w="31750">
            <a:solidFill>
              <a:schemeClr val="tx1"/>
            </a:solidFill>
            <a:round/>
            <a:headEnd/>
            <a:tailEnd/>
          </a:ln>
        </p:spPr>
        <p:txBody>
          <a:bodyPr wrap="none"/>
          <a:lstStyle/>
          <a:p>
            <a:endParaRPr lang="en-US" sz="1350"/>
          </a:p>
        </p:txBody>
      </p:sp>
      <p:pic>
        <p:nvPicPr>
          <p:cNvPr id="112" name="Picture 2" descr="\\pufs02\Scratch\Abhijeet K\UD_PPT\Ai\Computer-Icon.png"/>
          <p:cNvPicPr>
            <a:picLocks noChangeAspect="1" noChangeArrowheads="1"/>
          </p:cNvPicPr>
          <p:nvPr/>
        </p:nvPicPr>
        <p:blipFill>
          <a:blip r:embed="rId17" cstate="print"/>
          <a:srcRect/>
          <a:stretch>
            <a:fillRect/>
          </a:stretch>
        </p:blipFill>
        <p:spPr bwMode="auto">
          <a:xfrm>
            <a:off x="6135025" y="4154465"/>
            <a:ext cx="535781" cy="535781"/>
          </a:xfrm>
          <a:prstGeom prst="rect">
            <a:avLst/>
          </a:prstGeom>
          <a:noFill/>
        </p:spPr>
      </p:pic>
      <p:pic>
        <p:nvPicPr>
          <p:cNvPr id="113" name="Picture 2" descr="\\pufs02\Scratch\Abhijeet K\UD_PPT\Ai\Computer-Icon.png"/>
          <p:cNvPicPr>
            <a:picLocks noChangeAspect="1" noChangeArrowheads="1"/>
          </p:cNvPicPr>
          <p:nvPr/>
        </p:nvPicPr>
        <p:blipFill>
          <a:blip r:embed="rId17" cstate="print"/>
          <a:srcRect/>
          <a:stretch>
            <a:fillRect/>
          </a:stretch>
        </p:blipFill>
        <p:spPr bwMode="auto">
          <a:xfrm>
            <a:off x="6135025" y="4743825"/>
            <a:ext cx="535781" cy="535781"/>
          </a:xfrm>
          <a:prstGeom prst="rect">
            <a:avLst/>
          </a:prstGeom>
          <a:noFill/>
        </p:spPr>
      </p:pic>
      <p:pic>
        <p:nvPicPr>
          <p:cNvPr id="114" name="Picture 17" descr="D:\Abhijeet K\Ai\old\Database-Icon_04.png"/>
          <p:cNvPicPr>
            <a:picLocks noChangeAspect="1" noChangeArrowheads="1"/>
          </p:cNvPicPr>
          <p:nvPr/>
        </p:nvPicPr>
        <p:blipFill>
          <a:blip r:embed="rId18"/>
          <a:srcRect/>
          <a:stretch>
            <a:fillRect/>
          </a:stretch>
        </p:blipFill>
        <p:spPr bwMode="auto">
          <a:xfrm>
            <a:off x="4117331" y="4002809"/>
            <a:ext cx="571500" cy="571500"/>
          </a:xfrm>
          <a:prstGeom prst="rect">
            <a:avLst/>
          </a:prstGeom>
          <a:noFill/>
        </p:spPr>
      </p:pic>
      <p:sp>
        <p:nvSpPr>
          <p:cNvPr id="115" name="Line 11"/>
          <p:cNvSpPr>
            <a:spLocks noChangeShapeType="1"/>
          </p:cNvSpPr>
          <p:nvPr>
            <p:custDataLst>
              <p:tags r:id="rId15"/>
            </p:custDataLst>
          </p:nvPr>
        </p:nvSpPr>
        <p:spPr bwMode="auto">
          <a:xfrm flipV="1">
            <a:off x="6042947" y="3851814"/>
            <a:ext cx="128588" cy="0"/>
          </a:xfrm>
          <a:prstGeom prst="line">
            <a:avLst/>
          </a:prstGeom>
          <a:noFill/>
          <a:ln w="31750">
            <a:solidFill>
              <a:schemeClr val="tx1"/>
            </a:solidFill>
            <a:round/>
            <a:headEnd/>
            <a:tailEnd/>
          </a:ln>
        </p:spPr>
        <p:txBody>
          <a:bodyPr wrap="none"/>
          <a:lstStyle/>
          <a:p>
            <a:endParaRPr lang="en-US" sz="1350"/>
          </a:p>
        </p:txBody>
      </p:sp>
      <p:pic>
        <p:nvPicPr>
          <p:cNvPr id="116" name="Picture 2" descr="\\pufs02\Scratch\Abhijeet K\UD_PPT\Ai\Computer-Icon.png"/>
          <p:cNvPicPr>
            <a:picLocks noChangeAspect="1" noChangeArrowheads="1"/>
          </p:cNvPicPr>
          <p:nvPr/>
        </p:nvPicPr>
        <p:blipFill>
          <a:blip r:embed="rId17" cstate="print"/>
          <a:srcRect/>
          <a:stretch>
            <a:fillRect/>
          </a:stretch>
        </p:blipFill>
        <p:spPr bwMode="auto">
          <a:xfrm>
            <a:off x="6135025" y="3565106"/>
            <a:ext cx="535781" cy="535781"/>
          </a:xfrm>
          <a:prstGeom prst="rect">
            <a:avLst/>
          </a:prstGeom>
          <a:noFill/>
        </p:spPr>
      </p:pic>
      <p:sp>
        <p:nvSpPr>
          <p:cNvPr id="32" name="Cloud 31"/>
          <p:cNvSpPr/>
          <p:nvPr/>
        </p:nvSpPr>
        <p:spPr bwMode="auto">
          <a:xfrm>
            <a:off x="2326181" y="4090463"/>
            <a:ext cx="991791" cy="670322"/>
          </a:xfrm>
          <a:prstGeom prst="cloud">
            <a:avLst/>
          </a:prstGeom>
          <a:solidFill>
            <a:srgbClr val="BED600"/>
          </a:solidFill>
          <a:ln w="19050" cap="flat" cmpd="sng" algn="ctr">
            <a:solidFill>
              <a:schemeClr val="tx1"/>
            </a:solidFill>
            <a:prstDash val="solid"/>
            <a:round/>
            <a:headEnd type="none" w="med" len="med"/>
            <a:tailEnd type="none" w="med" len="med"/>
          </a:ln>
          <a:effectLst/>
        </p:spPr>
        <p:txBody>
          <a:bodyPr wrap="none"/>
          <a:lstStyle/>
          <a:p>
            <a:pPr>
              <a:defRPr/>
            </a:pPr>
            <a:endParaRPr lang="en-US" sz="1350"/>
          </a:p>
        </p:txBody>
      </p:sp>
      <p:pic>
        <p:nvPicPr>
          <p:cNvPr id="33" name="Picture 2" descr="\\pufs02\Scratch\Abhijeet K\UD_PPT\Ai\Computer-Icon.png"/>
          <p:cNvPicPr>
            <a:picLocks noChangeAspect="1" noChangeArrowheads="1"/>
          </p:cNvPicPr>
          <p:nvPr/>
        </p:nvPicPr>
        <p:blipFill>
          <a:blip r:embed="rId17" cstate="print"/>
          <a:srcRect/>
          <a:stretch>
            <a:fillRect/>
          </a:stretch>
        </p:blipFill>
        <p:spPr bwMode="auto">
          <a:xfrm>
            <a:off x="1084207" y="4129556"/>
            <a:ext cx="535781" cy="535781"/>
          </a:xfrm>
          <a:prstGeom prst="rect">
            <a:avLst/>
          </a:prstGeom>
          <a:noFill/>
        </p:spPr>
      </p:pic>
      <p:graphicFrame>
        <p:nvGraphicFramePr>
          <p:cNvPr id="34" name="Table 33"/>
          <p:cNvGraphicFramePr>
            <a:graphicFrameLocks noGrp="1"/>
          </p:cNvGraphicFramePr>
          <p:nvPr/>
        </p:nvGraphicFramePr>
        <p:xfrm>
          <a:off x="2667000" y="1635010"/>
          <a:ext cx="3810000" cy="1112044"/>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278011">
                <a:tc gridSpan="5">
                  <a:txBody>
                    <a:bodyPr/>
                    <a:lstStyle/>
                    <a:p>
                      <a:pPr algn="ctr"/>
                      <a:r>
                        <a:rPr lang="en-US" sz="800" dirty="0">
                          <a:solidFill>
                            <a:schemeClr val="tx1"/>
                          </a:solidFill>
                          <a:latin typeface="Arial" pitchFamily="34" charset="0"/>
                          <a:cs typeface="Arial" pitchFamily="34" charset="0"/>
                        </a:rPr>
                        <a:t>Network Address Translation Table</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8011">
                <a:tc>
                  <a:txBody>
                    <a:bodyPr/>
                    <a:lstStyle/>
                    <a:p>
                      <a:r>
                        <a:rPr lang="en-US" sz="800" dirty="0">
                          <a:latin typeface="Arial" pitchFamily="34" charset="0"/>
                          <a:cs typeface="Arial" pitchFamily="34" charset="0"/>
                        </a:rPr>
                        <a:t>Foreign IP</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Foreign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Local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LAN IP</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LAN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1"/>
                  </a:ext>
                </a:extLst>
              </a:tr>
              <a:tr h="2780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172.217.4.68</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80</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5000</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10.0.0.1</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3526</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2"/>
                  </a:ext>
                </a:extLst>
              </a:tr>
              <a:tr h="278011">
                <a:tc>
                  <a:txBody>
                    <a:bodyPr/>
                    <a:lstStyle/>
                    <a:p>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3"/>
                  </a:ext>
                </a:extLst>
              </a:tr>
            </a:tbl>
          </a:graphicData>
        </a:graphic>
      </p:graphicFrame>
      <p:sp>
        <p:nvSpPr>
          <p:cNvPr id="27" name="Rectangle 47"/>
          <p:cNvSpPr>
            <a:spLocks noChangeArrowheads="1"/>
          </p:cNvSpPr>
          <p:nvPr/>
        </p:nvSpPr>
        <p:spPr bwMode="auto">
          <a:xfrm>
            <a:off x="4539169" y="3726319"/>
            <a:ext cx="1382316" cy="315516"/>
          </a:xfrm>
          <a:prstGeom prst="rect">
            <a:avLst/>
          </a:prstGeom>
          <a:noFill/>
          <a:ln w="19050" algn="ctr">
            <a:solidFill>
              <a:srgbClr val="782EBD"/>
            </a:solidFill>
            <a:round/>
            <a:headEnd/>
            <a:tailEnd/>
          </a:ln>
        </p:spPr>
        <p:txBody>
          <a:bodyPr wrap="none"/>
          <a:lstStyle/>
          <a:p>
            <a:r>
              <a:rPr lang="en-US" altLang="en-US" sz="900" dirty="0" err="1">
                <a:latin typeface="Arial" pitchFamily="34" charset="0"/>
                <a:cs typeface="Arial" pitchFamily="34" charset="0"/>
              </a:rPr>
              <a:t>Dest</a:t>
            </a:r>
            <a:r>
              <a:rPr lang="en-US" altLang="en-US" sz="900" dirty="0">
                <a:latin typeface="Arial" pitchFamily="34" charset="0"/>
                <a:cs typeface="Arial" pitchFamily="34" charset="0"/>
              </a:rPr>
              <a:t>: 172.217.4.68 : 80</a:t>
            </a:r>
          </a:p>
          <a:p>
            <a:r>
              <a:rPr lang="en-US" altLang="en-US" sz="900" dirty="0">
                <a:latin typeface="Arial" pitchFamily="34" charset="0"/>
                <a:cs typeface="Arial" pitchFamily="34" charset="0"/>
              </a:rPr>
              <a:t>Src:10.0.0.1 : 3526</a:t>
            </a:r>
          </a:p>
        </p:txBody>
      </p:sp>
      <p:sp>
        <p:nvSpPr>
          <p:cNvPr id="28" name="Rectangle 48"/>
          <p:cNvSpPr>
            <a:spLocks noChangeArrowheads="1"/>
          </p:cNvSpPr>
          <p:nvPr/>
        </p:nvSpPr>
        <p:spPr bwMode="auto">
          <a:xfrm>
            <a:off x="2852054" y="3731081"/>
            <a:ext cx="1382315" cy="314325"/>
          </a:xfrm>
          <a:prstGeom prst="rect">
            <a:avLst/>
          </a:prstGeom>
          <a:noFill/>
          <a:ln w="19050" algn="ctr">
            <a:solidFill>
              <a:srgbClr val="782EBD"/>
            </a:solidFill>
            <a:round/>
            <a:headEnd/>
            <a:tailEnd/>
          </a:ln>
        </p:spPr>
        <p:txBody>
          <a:bodyPr wrap="none"/>
          <a:lstStyle/>
          <a:p>
            <a:r>
              <a:rPr lang="en-US" altLang="en-US" sz="900" dirty="0" err="1">
                <a:latin typeface="Arial" pitchFamily="34" charset="0"/>
                <a:cs typeface="Arial" pitchFamily="34" charset="0"/>
              </a:rPr>
              <a:t>Dest</a:t>
            </a:r>
            <a:r>
              <a:rPr lang="en-US" altLang="en-US" sz="900" dirty="0">
                <a:latin typeface="Arial" pitchFamily="34" charset="0"/>
                <a:cs typeface="Arial" pitchFamily="34" charset="0"/>
              </a:rPr>
              <a:t>: 172.217.4.68 : 80</a:t>
            </a:r>
          </a:p>
          <a:p>
            <a:r>
              <a:rPr lang="en-US" altLang="en-US" sz="900" dirty="0">
                <a:latin typeface="Arial" pitchFamily="34" charset="0"/>
                <a:cs typeface="Arial" pitchFamily="34" charset="0"/>
              </a:rPr>
              <a:t>Src:138.76.29.7 : 5000</a:t>
            </a:r>
          </a:p>
        </p:txBody>
      </p:sp>
      <p:sp>
        <p:nvSpPr>
          <p:cNvPr id="29" name="Right Arrow 4"/>
          <p:cNvSpPr>
            <a:spLocks noChangeArrowheads="1"/>
          </p:cNvSpPr>
          <p:nvPr/>
        </p:nvSpPr>
        <p:spPr bwMode="auto">
          <a:xfrm rot="10800000">
            <a:off x="4270088" y="3712031"/>
            <a:ext cx="220266" cy="333375"/>
          </a:xfrm>
          <a:prstGeom prst="rightArrow">
            <a:avLst>
              <a:gd name="adj1" fmla="val 50000"/>
              <a:gd name="adj2" fmla="val 50000"/>
            </a:avLst>
          </a:prstGeom>
          <a:solidFill>
            <a:srgbClr val="5A8E22"/>
          </a:solidFill>
          <a:ln w="9525" algn="ctr">
            <a:solidFill>
              <a:schemeClr val="tx1"/>
            </a:solidFill>
            <a:round/>
            <a:headEnd/>
            <a:tailEnd/>
          </a:ln>
        </p:spPr>
        <p:txBody>
          <a:bodyPr wrap="none"/>
          <a:lstStyle/>
          <a:p>
            <a:endParaRPr lang="en-US" altLang="en-US" sz="1350"/>
          </a:p>
        </p:txBody>
      </p:sp>
    </p:spTree>
    <p:extLst>
      <p:ext uri="{BB962C8B-B14F-4D97-AF65-F5344CB8AC3E}">
        <p14:creationId xmlns:p14="http://schemas.microsoft.com/office/powerpoint/2010/main" val="34281975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7250"/>
            <a:ext cx="9144000" cy="156755"/>
          </a:xfrm>
          <a:prstGeom prst="rect">
            <a:avLst/>
          </a:prstGeom>
          <a:solidFill>
            <a:srgbClr val="0069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sp>
        <p:nvSpPr>
          <p:cNvPr id="5" name="Rectangle 4"/>
          <p:cNvSpPr/>
          <p:nvPr/>
        </p:nvSpPr>
        <p:spPr>
          <a:xfrm>
            <a:off x="0" y="5843995"/>
            <a:ext cx="9144000" cy="156755"/>
          </a:xfrm>
          <a:prstGeom prst="rect">
            <a:avLst/>
          </a:prstGeom>
          <a:solidFill>
            <a:srgbClr val="003E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sp>
        <p:nvSpPr>
          <p:cNvPr id="48" name="Rectangle 2"/>
          <p:cNvSpPr txBox="1">
            <a:spLocks noChangeArrowheads="1"/>
          </p:cNvSpPr>
          <p:nvPr>
            <p:custDataLst>
              <p:tags r:id="rId1"/>
            </p:custDataLst>
          </p:nvPr>
        </p:nvSpPr>
        <p:spPr>
          <a:xfrm>
            <a:off x="36161" y="1069181"/>
            <a:ext cx="5263209" cy="457200"/>
          </a:xfrm>
          <a:prstGeom prst="rect">
            <a:avLst/>
          </a:prstGeom>
        </p:spPr>
        <p:txBody>
          <a:bodyPr vert="horz" lIns="68580" tIns="34290" rIns="68580" bIns="34290" rtlCol="0" anchor="ctr">
            <a:noAutofit/>
          </a:bodyPr>
          <a:lstStyle/>
          <a:p>
            <a:pPr lvl="0">
              <a:lnSpc>
                <a:spcPct val="90000"/>
              </a:lnSpc>
              <a:spcBef>
                <a:spcPct val="0"/>
              </a:spcBef>
              <a:defRPr/>
            </a:pPr>
            <a:r>
              <a:rPr lang="en-US" altLang="en-US" sz="2400" b="1" dirty="0">
                <a:solidFill>
                  <a:srgbClr val="0069AA"/>
                </a:solidFill>
                <a:latin typeface="Arial" pitchFamily="34" charset="0"/>
                <a:ea typeface="+mj-ea"/>
                <a:cs typeface="Arial" pitchFamily="34" charset="0"/>
              </a:rPr>
              <a:t>NAT: Network Address Translation</a:t>
            </a:r>
          </a:p>
        </p:txBody>
      </p:sp>
      <p:sp>
        <p:nvSpPr>
          <p:cNvPr id="97" name="Freeform 80"/>
          <p:cNvSpPr>
            <a:spLocks/>
          </p:cNvSpPr>
          <p:nvPr>
            <p:custDataLst>
              <p:tags r:id="rId2"/>
            </p:custDataLst>
          </p:nvPr>
        </p:nvSpPr>
        <p:spPr bwMode="auto">
          <a:xfrm>
            <a:off x="4411154" y="3400997"/>
            <a:ext cx="2228850" cy="202287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00A0DF"/>
          </a:solidFill>
          <a:ln w="9525">
            <a:noFill/>
            <a:round/>
            <a:headEnd/>
            <a:tailEnd/>
          </a:ln>
        </p:spPr>
        <p:txBody>
          <a:bodyPr wrap="none" anchor="ctr"/>
          <a:lstStyle/>
          <a:p>
            <a:endParaRPr lang="en-US" sz="1350"/>
          </a:p>
        </p:txBody>
      </p:sp>
      <p:sp>
        <p:nvSpPr>
          <p:cNvPr id="98" name="Freeform 4"/>
          <p:cNvSpPr>
            <a:spLocks/>
          </p:cNvSpPr>
          <p:nvPr>
            <p:custDataLst>
              <p:tags r:id="rId3"/>
            </p:custDataLst>
          </p:nvPr>
        </p:nvSpPr>
        <p:spPr bwMode="auto">
          <a:xfrm>
            <a:off x="1535794" y="3959400"/>
            <a:ext cx="2869406" cy="1016794"/>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sz="1350"/>
          </a:p>
        </p:txBody>
      </p:sp>
      <p:sp>
        <p:nvSpPr>
          <p:cNvPr id="99" name="Line 8"/>
          <p:cNvSpPr>
            <a:spLocks noChangeShapeType="1"/>
          </p:cNvSpPr>
          <p:nvPr>
            <p:custDataLst>
              <p:tags r:id="rId4"/>
            </p:custDataLst>
          </p:nvPr>
        </p:nvSpPr>
        <p:spPr bwMode="auto">
          <a:xfrm>
            <a:off x="4653926" y="4390407"/>
            <a:ext cx="1503759" cy="7144"/>
          </a:xfrm>
          <a:prstGeom prst="line">
            <a:avLst/>
          </a:prstGeom>
          <a:noFill/>
          <a:ln w="19050">
            <a:solidFill>
              <a:schemeClr val="tx1"/>
            </a:solidFill>
            <a:round/>
            <a:headEnd/>
            <a:tailEnd/>
          </a:ln>
        </p:spPr>
        <p:txBody>
          <a:bodyPr wrap="none"/>
          <a:lstStyle/>
          <a:p>
            <a:endParaRPr lang="en-US" sz="1350"/>
          </a:p>
        </p:txBody>
      </p:sp>
      <p:sp>
        <p:nvSpPr>
          <p:cNvPr id="100" name="Line 9"/>
          <p:cNvSpPr>
            <a:spLocks noChangeShapeType="1"/>
          </p:cNvSpPr>
          <p:nvPr>
            <p:custDataLst>
              <p:tags r:id="rId5"/>
            </p:custDataLst>
          </p:nvPr>
        </p:nvSpPr>
        <p:spPr bwMode="auto">
          <a:xfrm flipH="1">
            <a:off x="6048263" y="3835575"/>
            <a:ext cx="7144" cy="1119188"/>
          </a:xfrm>
          <a:prstGeom prst="line">
            <a:avLst/>
          </a:prstGeom>
          <a:noFill/>
          <a:ln w="31750">
            <a:solidFill>
              <a:schemeClr val="tx1"/>
            </a:solidFill>
            <a:round/>
            <a:headEnd/>
            <a:tailEnd/>
          </a:ln>
        </p:spPr>
        <p:txBody>
          <a:bodyPr wrap="none"/>
          <a:lstStyle/>
          <a:p>
            <a:endParaRPr lang="en-US" sz="1350"/>
          </a:p>
        </p:txBody>
      </p:sp>
      <p:sp>
        <p:nvSpPr>
          <p:cNvPr id="101" name="Line 11"/>
          <p:cNvSpPr>
            <a:spLocks noChangeShapeType="1"/>
          </p:cNvSpPr>
          <p:nvPr>
            <p:custDataLst>
              <p:tags r:id="rId6"/>
            </p:custDataLst>
          </p:nvPr>
        </p:nvSpPr>
        <p:spPr bwMode="auto">
          <a:xfrm flipV="1">
            <a:off x="6041243" y="4950480"/>
            <a:ext cx="128588" cy="0"/>
          </a:xfrm>
          <a:prstGeom prst="line">
            <a:avLst/>
          </a:prstGeom>
          <a:noFill/>
          <a:ln w="31750">
            <a:solidFill>
              <a:schemeClr val="tx1"/>
            </a:solidFill>
            <a:round/>
            <a:headEnd/>
            <a:tailEnd/>
          </a:ln>
        </p:spPr>
        <p:txBody>
          <a:bodyPr wrap="none"/>
          <a:lstStyle/>
          <a:p>
            <a:endParaRPr lang="en-US" sz="1350"/>
          </a:p>
        </p:txBody>
      </p:sp>
      <p:sp>
        <p:nvSpPr>
          <p:cNvPr id="102" name="Text Box 12"/>
          <p:cNvSpPr txBox="1">
            <a:spLocks noChangeArrowheads="1"/>
          </p:cNvSpPr>
          <p:nvPr>
            <p:custDataLst>
              <p:tags r:id="rId7"/>
            </p:custDataLst>
          </p:nvPr>
        </p:nvSpPr>
        <p:spPr bwMode="auto">
          <a:xfrm>
            <a:off x="6728110" y="3633169"/>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10.0.0.1</a:t>
            </a:r>
          </a:p>
        </p:txBody>
      </p:sp>
      <p:sp>
        <p:nvSpPr>
          <p:cNvPr id="103" name="Text Box 13"/>
          <p:cNvSpPr txBox="1">
            <a:spLocks noChangeArrowheads="1"/>
          </p:cNvSpPr>
          <p:nvPr>
            <p:custDataLst>
              <p:tags r:id="rId8"/>
            </p:custDataLst>
          </p:nvPr>
        </p:nvSpPr>
        <p:spPr bwMode="auto">
          <a:xfrm>
            <a:off x="6823360" y="4209432"/>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10.0.0.2</a:t>
            </a:r>
          </a:p>
        </p:txBody>
      </p:sp>
      <p:sp>
        <p:nvSpPr>
          <p:cNvPr id="104" name="Text Box 14"/>
          <p:cNvSpPr txBox="1">
            <a:spLocks noChangeArrowheads="1"/>
          </p:cNvSpPr>
          <p:nvPr>
            <p:custDataLst>
              <p:tags r:id="rId9"/>
            </p:custDataLst>
          </p:nvPr>
        </p:nvSpPr>
        <p:spPr bwMode="auto">
          <a:xfrm>
            <a:off x="6794785" y="4880944"/>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10.0.0.3</a:t>
            </a:r>
          </a:p>
        </p:txBody>
      </p:sp>
      <p:sp>
        <p:nvSpPr>
          <p:cNvPr id="105" name="Text Box 15"/>
          <p:cNvSpPr txBox="1">
            <a:spLocks noChangeArrowheads="1"/>
          </p:cNvSpPr>
          <p:nvPr>
            <p:custDataLst>
              <p:tags r:id="rId10"/>
            </p:custDataLst>
          </p:nvPr>
        </p:nvSpPr>
        <p:spPr bwMode="auto">
          <a:xfrm>
            <a:off x="4661185" y="4048698"/>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10.0.0.4</a:t>
            </a:r>
          </a:p>
        </p:txBody>
      </p:sp>
      <p:sp>
        <p:nvSpPr>
          <p:cNvPr id="106" name="Line 16"/>
          <p:cNvSpPr>
            <a:spLocks noChangeShapeType="1"/>
          </p:cNvSpPr>
          <p:nvPr>
            <p:custDataLst>
              <p:tags r:id="rId11"/>
            </p:custDataLst>
          </p:nvPr>
        </p:nvSpPr>
        <p:spPr bwMode="auto">
          <a:xfrm flipH="1">
            <a:off x="4689760" y="4258248"/>
            <a:ext cx="64294" cy="96440"/>
          </a:xfrm>
          <a:prstGeom prst="line">
            <a:avLst/>
          </a:prstGeom>
          <a:noFill/>
          <a:ln w="19050">
            <a:solidFill>
              <a:schemeClr val="tx1"/>
            </a:solidFill>
            <a:round/>
            <a:headEnd/>
            <a:tailEnd type="triangle" w="med" len="med"/>
          </a:ln>
        </p:spPr>
        <p:txBody>
          <a:bodyPr wrap="none"/>
          <a:lstStyle/>
          <a:p>
            <a:endParaRPr lang="en-US" sz="1350"/>
          </a:p>
        </p:txBody>
      </p:sp>
      <p:sp>
        <p:nvSpPr>
          <p:cNvPr id="107" name="Text Box 17"/>
          <p:cNvSpPr txBox="1">
            <a:spLocks noChangeArrowheads="1"/>
          </p:cNvSpPr>
          <p:nvPr>
            <p:custDataLst>
              <p:tags r:id="rId12"/>
            </p:custDataLst>
          </p:nvPr>
        </p:nvSpPr>
        <p:spPr bwMode="auto">
          <a:xfrm>
            <a:off x="3246723" y="4495182"/>
            <a:ext cx="994183"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138.76.29.7</a:t>
            </a:r>
          </a:p>
        </p:txBody>
      </p:sp>
      <p:sp>
        <p:nvSpPr>
          <p:cNvPr id="108" name="Line 18"/>
          <p:cNvSpPr>
            <a:spLocks noChangeShapeType="1"/>
          </p:cNvSpPr>
          <p:nvPr>
            <p:custDataLst>
              <p:tags r:id="rId13"/>
            </p:custDataLst>
          </p:nvPr>
        </p:nvSpPr>
        <p:spPr bwMode="auto">
          <a:xfrm flipH="1">
            <a:off x="4134929" y="4436842"/>
            <a:ext cx="64294" cy="96440"/>
          </a:xfrm>
          <a:prstGeom prst="line">
            <a:avLst/>
          </a:prstGeom>
          <a:noFill/>
          <a:ln w="19050">
            <a:solidFill>
              <a:schemeClr val="tx1"/>
            </a:solidFill>
            <a:round/>
            <a:headEnd type="triangle" w="med" len="med"/>
            <a:tailEnd/>
          </a:ln>
        </p:spPr>
        <p:txBody>
          <a:bodyPr wrap="none"/>
          <a:lstStyle/>
          <a:p>
            <a:endParaRPr lang="en-US" sz="1350"/>
          </a:p>
        </p:txBody>
      </p:sp>
      <p:sp>
        <p:nvSpPr>
          <p:cNvPr id="109" name="Line 79"/>
          <p:cNvSpPr>
            <a:spLocks noChangeShapeType="1"/>
          </p:cNvSpPr>
          <p:nvPr>
            <p:custDataLst>
              <p:tags r:id="rId14"/>
            </p:custDataLst>
          </p:nvPr>
        </p:nvSpPr>
        <p:spPr bwMode="auto">
          <a:xfrm flipV="1">
            <a:off x="1535794" y="4413028"/>
            <a:ext cx="2696766" cy="23813"/>
          </a:xfrm>
          <a:prstGeom prst="line">
            <a:avLst/>
          </a:prstGeom>
          <a:noFill/>
          <a:ln w="31750">
            <a:solidFill>
              <a:schemeClr val="tx1"/>
            </a:solidFill>
            <a:round/>
            <a:headEnd/>
            <a:tailEnd/>
          </a:ln>
        </p:spPr>
        <p:txBody>
          <a:bodyPr wrap="none"/>
          <a:lstStyle/>
          <a:p>
            <a:endParaRPr lang="en-US" sz="1350"/>
          </a:p>
        </p:txBody>
      </p:sp>
      <p:pic>
        <p:nvPicPr>
          <p:cNvPr id="112" name="Picture 2" descr="\\pufs02\Scratch\Abhijeet K\UD_PPT\Ai\Computer-Icon.png"/>
          <p:cNvPicPr>
            <a:picLocks noChangeAspect="1" noChangeArrowheads="1"/>
          </p:cNvPicPr>
          <p:nvPr/>
        </p:nvPicPr>
        <p:blipFill>
          <a:blip r:embed="rId17" cstate="print"/>
          <a:srcRect/>
          <a:stretch>
            <a:fillRect/>
          </a:stretch>
        </p:blipFill>
        <p:spPr bwMode="auto">
          <a:xfrm>
            <a:off x="6135025" y="4154465"/>
            <a:ext cx="535781" cy="535781"/>
          </a:xfrm>
          <a:prstGeom prst="rect">
            <a:avLst/>
          </a:prstGeom>
          <a:noFill/>
        </p:spPr>
      </p:pic>
      <p:pic>
        <p:nvPicPr>
          <p:cNvPr id="113" name="Picture 2" descr="\\pufs02\Scratch\Abhijeet K\UD_PPT\Ai\Computer-Icon.png"/>
          <p:cNvPicPr>
            <a:picLocks noChangeAspect="1" noChangeArrowheads="1"/>
          </p:cNvPicPr>
          <p:nvPr/>
        </p:nvPicPr>
        <p:blipFill>
          <a:blip r:embed="rId17" cstate="print"/>
          <a:srcRect/>
          <a:stretch>
            <a:fillRect/>
          </a:stretch>
        </p:blipFill>
        <p:spPr bwMode="auto">
          <a:xfrm>
            <a:off x="6135025" y="4743825"/>
            <a:ext cx="535781" cy="535781"/>
          </a:xfrm>
          <a:prstGeom prst="rect">
            <a:avLst/>
          </a:prstGeom>
          <a:noFill/>
        </p:spPr>
      </p:pic>
      <p:pic>
        <p:nvPicPr>
          <p:cNvPr id="114" name="Picture 17" descr="D:\Abhijeet K\Ai\old\Database-Icon_04.png"/>
          <p:cNvPicPr>
            <a:picLocks noChangeAspect="1" noChangeArrowheads="1"/>
          </p:cNvPicPr>
          <p:nvPr/>
        </p:nvPicPr>
        <p:blipFill>
          <a:blip r:embed="rId18"/>
          <a:srcRect/>
          <a:stretch>
            <a:fillRect/>
          </a:stretch>
        </p:blipFill>
        <p:spPr bwMode="auto">
          <a:xfrm>
            <a:off x="4117331" y="4002809"/>
            <a:ext cx="571500" cy="571500"/>
          </a:xfrm>
          <a:prstGeom prst="rect">
            <a:avLst/>
          </a:prstGeom>
          <a:noFill/>
        </p:spPr>
      </p:pic>
      <p:sp>
        <p:nvSpPr>
          <p:cNvPr id="115" name="Line 11"/>
          <p:cNvSpPr>
            <a:spLocks noChangeShapeType="1"/>
          </p:cNvSpPr>
          <p:nvPr>
            <p:custDataLst>
              <p:tags r:id="rId15"/>
            </p:custDataLst>
          </p:nvPr>
        </p:nvSpPr>
        <p:spPr bwMode="auto">
          <a:xfrm flipV="1">
            <a:off x="6042947" y="3851814"/>
            <a:ext cx="128588" cy="0"/>
          </a:xfrm>
          <a:prstGeom prst="line">
            <a:avLst/>
          </a:prstGeom>
          <a:noFill/>
          <a:ln w="31750">
            <a:solidFill>
              <a:schemeClr val="tx1"/>
            </a:solidFill>
            <a:round/>
            <a:headEnd/>
            <a:tailEnd/>
          </a:ln>
        </p:spPr>
        <p:txBody>
          <a:bodyPr wrap="none"/>
          <a:lstStyle/>
          <a:p>
            <a:endParaRPr lang="en-US" sz="1350"/>
          </a:p>
        </p:txBody>
      </p:sp>
      <p:pic>
        <p:nvPicPr>
          <p:cNvPr id="116" name="Picture 2" descr="\\pufs02\Scratch\Abhijeet K\UD_PPT\Ai\Computer-Icon.png"/>
          <p:cNvPicPr>
            <a:picLocks noChangeAspect="1" noChangeArrowheads="1"/>
          </p:cNvPicPr>
          <p:nvPr/>
        </p:nvPicPr>
        <p:blipFill>
          <a:blip r:embed="rId17" cstate="print"/>
          <a:srcRect/>
          <a:stretch>
            <a:fillRect/>
          </a:stretch>
        </p:blipFill>
        <p:spPr bwMode="auto">
          <a:xfrm>
            <a:off x="6135025" y="3565106"/>
            <a:ext cx="535781" cy="535781"/>
          </a:xfrm>
          <a:prstGeom prst="rect">
            <a:avLst/>
          </a:prstGeom>
          <a:noFill/>
        </p:spPr>
      </p:pic>
      <p:sp>
        <p:nvSpPr>
          <p:cNvPr id="32" name="Cloud 31"/>
          <p:cNvSpPr/>
          <p:nvPr/>
        </p:nvSpPr>
        <p:spPr bwMode="auto">
          <a:xfrm>
            <a:off x="2326181" y="4090463"/>
            <a:ext cx="991791" cy="670322"/>
          </a:xfrm>
          <a:prstGeom prst="cloud">
            <a:avLst/>
          </a:prstGeom>
          <a:solidFill>
            <a:srgbClr val="BED600"/>
          </a:solidFill>
          <a:ln w="19050" cap="flat" cmpd="sng" algn="ctr">
            <a:solidFill>
              <a:schemeClr val="tx1"/>
            </a:solidFill>
            <a:prstDash val="solid"/>
            <a:round/>
            <a:headEnd type="none" w="med" len="med"/>
            <a:tailEnd type="none" w="med" len="med"/>
          </a:ln>
          <a:effectLst/>
        </p:spPr>
        <p:txBody>
          <a:bodyPr wrap="none"/>
          <a:lstStyle/>
          <a:p>
            <a:pPr>
              <a:defRPr/>
            </a:pPr>
            <a:endParaRPr lang="en-US" sz="1350"/>
          </a:p>
        </p:txBody>
      </p:sp>
      <p:pic>
        <p:nvPicPr>
          <p:cNvPr id="33" name="Picture 2" descr="\\pufs02\Scratch\Abhijeet K\UD_PPT\Ai\Computer-Icon.png"/>
          <p:cNvPicPr>
            <a:picLocks noChangeAspect="1" noChangeArrowheads="1"/>
          </p:cNvPicPr>
          <p:nvPr/>
        </p:nvPicPr>
        <p:blipFill>
          <a:blip r:embed="rId17" cstate="print"/>
          <a:srcRect/>
          <a:stretch>
            <a:fillRect/>
          </a:stretch>
        </p:blipFill>
        <p:spPr bwMode="auto">
          <a:xfrm>
            <a:off x="1084207" y="4129556"/>
            <a:ext cx="535781" cy="535781"/>
          </a:xfrm>
          <a:prstGeom prst="rect">
            <a:avLst/>
          </a:prstGeom>
          <a:noFill/>
        </p:spPr>
      </p:pic>
      <p:graphicFrame>
        <p:nvGraphicFramePr>
          <p:cNvPr id="34" name="Table 33"/>
          <p:cNvGraphicFramePr>
            <a:graphicFrameLocks noGrp="1"/>
          </p:cNvGraphicFramePr>
          <p:nvPr/>
        </p:nvGraphicFramePr>
        <p:xfrm>
          <a:off x="2667000" y="1635010"/>
          <a:ext cx="3810000" cy="1112044"/>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278011">
                <a:tc gridSpan="5">
                  <a:txBody>
                    <a:bodyPr/>
                    <a:lstStyle/>
                    <a:p>
                      <a:pPr algn="ctr"/>
                      <a:r>
                        <a:rPr lang="en-US" sz="800" dirty="0">
                          <a:solidFill>
                            <a:schemeClr val="tx1"/>
                          </a:solidFill>
                          <a:latin typeface="Arial" pitchFamily="34" charset="0"/>
                          <a:cs typeface="Arial" pitchFamily="34" charset="0"/>
                        </a:rPr>
                        <a:t>Network Address Translation Table</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8011">
                <a:tc>
                  <a:txBody>
                    <a:bodyPr/>
                    <a:lstStyle/>
                    <a:p>
                      <a:r>
                        <a:rPr lang="en-US" sz="800" dirty="0">
                          <a:latin typeface="Arial" pitchFamily="34" charset="0"/>
                          <a:cs typeface="Arial" pitchFamily="34" charset="0"/>
                        </a:rPr>
                        <a:t>Foreign IP</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Foreign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Local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LAN IP</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LAN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1"/>
                  </a:ext>
                </a:extLst>
              </a:tr>
              <a:tr h="2780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172.217.4.68</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80</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5000</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10.0.0.1</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3526</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2"/>
                  </a:ext>
                </a:extLst>
              </a:tr>
              <a:tr h="278011">
                <a:tc>
                  <a:txBody>
                    <a:bodyPr/>
                    <a:lstStyle/>
                    <a:p>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3"/>
                  </a:ext>
                </a:extLst>
              </a:tr>
            </a:tbl>
          </a:graphicData>
        </a:graphic>
      </p:graphicFrame>
      <p:sp>
        <p:nvSpPr>
          <p:cNvPr id="30" name="Rectangle 29"/>
          <p:cNvSpPr>
            <a:spLocks noChangeArrowheads="1"/>
          </p:cNvSpPr>
          <p:nvPr/>
        </p:nvSpPr>
        <p:spPr bwMode="auto">
          <a:xfrm>
            <a:off x="2834242" y="3695456"/>
            <a:ext cx="1382315" cy="314325"/>
          </a:xfrm>
          <a:prstGeom prst="rect">
            <a:avLst/>
          </a:prstGeom>
          <a:noFill/>
          <a:ln w="19050" algn="ctr">
            <a:solidFill>
              <a:srgbClr val="782EBD"/>
            </a:solidFill>
            <a:round/>
            <a:headEnd/>
            <a:tailEnd/>
          </a:ln>
        </p:spPr>
        <p:txBody>
          <a:bodyPr wrap="none"/>
          <a:lstStyle/>
          <a:p>
            <a:r>
              <a:rPr lang="en-US" altLang="en-US" sz="900" dirty="0" err="1">
                <a:latin typeface="Arial" pitchFamily="34" charset="0"/>
                <a:cs typeface="Arial" pitchFamily="34" charset="0"/>
              </a:rPr>
              <a:t>Dest</a:t>
            </a:r>
            <a:r>
              <a:rPr lang="en-US" altLang="en-US" sz="900" dirty="0">
                <a:latin typeface="Arial" pitchFamily="34" charset="0"/>
                <a:cs typeface="Arial" pitchFamily="34" charset="0"/>
              </a:rPr>
              <a:t>: 172.217.4.68 : 80</a:t>
            </a:r>
          </a:p>
          <a:p>
            <a:r>
              <a:rPr lang="en-US" altLang="en-US" sz="900" dirty="0">
                <a:latin typeface="Arial" pitchFamily="34" charset="0"/>
                <a:cs typeface="Arial" pitchFamily="34" charset="0"/>
              </a:rPr>
              <a:t>Src:138.76.29.7 : 5000</a:t>
            </a:r>
          </a:p>
        </p:txBody>
      </p:sp>
      <p:sp>
        <p:nvSpPr>
          <p:cNvPr id="31" name="Rectangle 30"/>
          <p:cNvSpPr>
            <a:spLocks noChangeArrowheads="1"/>
          </p:cNvSpPr>
          <p:nvPr/>
        </p:nvSpPr>
        <p:spPr bwMode="auto">
          <a:xfrm>
            <a:off x="694688" y="3739510"/>
            <a:ext cx="1382316" cy="315515"/>
          </a:xfrm>
          <a:prstGeom prst="rect">
            <a:avLst/>
          </a:prstGeom>
          <a:noFill/>
          <a:ln w="19050" algn="ctr">
            <a:solidFill>
              <a:srgbClr val="782EBD"/>
            </a:solidFill>
            <a:round/>
            <a:headEnd/>
            <a:tailEnd/>
          </a:ln>
        </p:spPr>
        <p:txBody>
          <a:bodyPr wrap="none"/>
          <a:lstStyle/>
          <a:p>
            <a:r>
              <a:rPr lang="en-US" altLang="en-US" sz="900" dirty="0">
                <a:latin typeface="Arial" pitchFamily="34" charset="0"/>
                <a:cs typeface="Arial" pitchFamily="34" charset="0"/>
              </a:rPr>
              <a:t>Dest:138.76.29.7 : 5000</a:t>
            </a:r>
          </a:p>
          <a:p>
            <a:r>
              <a:rPr lang="en-US" altLang="en-US" sz="900" dirty="0" err="1">
                <a:latin typeface="Arial" pitchFamily="34" charset="0"/>
                <a:cs typeface="Arial" pitchFamily="34" charset="0"/>
              </a:rPr>
              <a:t>Src</a:t>
            </a:r>
            <a:r>
              <a:rPr lang="en-US" altLang="en-US" sz="900" dirty="0">
                <a:latin typeface="Arial" pitchFamily="34" charset="0"/>
                <a:cs typeface="Arial" pitchFamily="34" charset="0"/>
              </a:rPr>
              <a:t>: 172.217.4.68 : 80</a:t>
            </a:r>
          </a:p>
        </p:txBody>
      </p:sp>
    </p:spTree>
    <p:extLst>
      <p:ext uri="{BB962C8B-B14F-4D97-AF65-F5344CB8AC3E}">
        <p14:creationId xmlns:p14="http://schemas.microsoft.com/office/powerpoint/2010/main" val="9123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1159 -0.04648 L -0.23392 0.00856 " pathEditMode="relative" rAng="0" ptsTypes="AA">
                                      <p:cBhvr>
                                        <p:cTn id="6" dur="2000" fill="hold"/>
                                        <p:tgtEl>
                                          <p:spTgt spid="30"/>
                                        </p:tgtEl>
                                        <p:attrNameLst>
                                          <p:attrName>ppt_x</p:attrName>
                                          <p:attrName>ppt_y</p:attrName>
                                        </p:attrNameLst>
                                      </p:cBhvr>
                                      <p:rCtr x="-12300" y="2800"/>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4.44444E-6 1.85185E-6 L 0.31198 -0.00857 " pathEditMode="relative" rAng="0" ptsTypes="AA">
                                      <p:cBhvr>
                                        <p:cTn id="18" dur="2000" fill="hold"/>
                                        <p:tgtEl>
                                          <p:spTgt spid="31"/>
                                        </p:tgtEl>
                                        <p:attrNameLst>
                                          <p:attrName>ppt_x</p:attrName>
                                          <p:attrName>ppt_y</p:attrName>
                                        </p:attrNameLst>
                                      </p:cBhvr>
                                      <p:rCtr x="15600" y="-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1" grpId="0" animBg="1"/>
      <p:bldP spid="31"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7250"/>
            <a:ext cx="9144000" cy="156755"/>
          </a:xfrm>
          <a:prstGeom prst="rect">
            <a:avLst/>
          </a:prstGeom>
          <a:solidFill>
            <a:srgbClr val="0069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sp>
        <p:nvSpPr>
          <p:cNvPr id="5" name="Rectangle 4"/>
          <p:cNvSpPr/>
          <p:nvPr/>
        </p:nvSpPr>
        <p:spPr>
          <a:xfrm>
            <a:off x="0" y="5843995"/>
            <a:ext cx="9144000" cy="156755"/>
          </a:xfrm>
          <a:prstGeom prst="rect">
            <a:avLst/>
          </a:prstGeom>
          <a:solidFill>
            <a:srgbClr val="003E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sp>
        <p:nvSpPr>
          <p:cNvPr id="48" name="Rectangle 2"/>
          <p:cNvSpPr txBox="1">
            <a:spLocks noChangeArrowheads="1"/>
          </p:cNvSpPr>
          <p:nvPr>
            <p:custDataLst>
              <p:tags r:id="rId1"/>
            </p:custDataLst>
          </p:nvPr>
        </p:nvSpPr>
        <p:spPr>
          <a:xfrm>
            <a:off x="36161" y="1069181"/>
            <a:ext cx="5263209" cy="457200"/>
          </a:xfrm>
          <a:prstGeom prst="rect">
            <a:avLst/>
          </a:prstGeom>
        </p:spPr>
        <p:txBody>
          <a:bodyPr vert="horz" lIns="68580" tIns="34290" rIns="68580" bIns="34290" rtlCol="0" anchor="ctr">
            <a:noAutofit/>
          </a:bodyPr>
          <a:lstStyle/>
          <a:p>
            <a:pPr lvl="0">
              <a:lnSpc>
                <a:spcPct val="90000"/>
              </a:lnSpc>
              <a:spcBef>
                <a:spcPct val="0"/>
              </a:spcBef>
              <a:defRPr/>
            </a:pPr>
            <a:r>
              <a:rPr lang="en-US" altLang="en-US" sz="2400" b="1" dirty="0">
                <a:solidFill>
                  <a:srgbClr val="0069AA"/>
                </a:solidFill>
                <a:latin typeface="Arial" pitchFamily="34" charset="0"/>
                <a:ea typeface="+mj-ea"/>
                <a:cs typeface="Arial" pitchFamily="34" charset="0"/>
              </a:rPr>
              <a:t>NAT: Network Address Translation</a:t>
            </a:r>
          </a:p>
        </p:txBody>
      </p:sp>
      <p:sp>
        <p:nvSpPr>
          <p:cNvPr id="97" name="Freeform 80"/>
          <p:cNvSpPr>
            <a:spLocks/>
          </p:cNvSpPr>
          <p:nvPr>
            <p:custDataLst>
              <p:tags r:id="rId2"/>
            </p:custDataLst>
          </p:nvPr>
        </p:nvSpPr>
        <p:spPr bwMode="auto">
          <a:xfrm>
            <a:off x="4411154" y="3400997"/>
            <a:ext cx="2228850" cy="202287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00A0DF"/>
          </a:solidFill>
          <a:ln w="9525">
            <a:noFill/>
            <a:round/>
            <a:headEnd/>
            <a:tailEnd/>
          </a:ln>
        </p:spPr>
        <p:txBody>
          <a:bodyPr wrap="none" anchor="ctr"/>
          <a:lstStyle/>
          <a:p>
            <a:endParaRPr lang="en-US" sz="1350"/>
          </a:p>
        </p:txBody>
      </p:sp>
      <p:sp>
        <p:nvSpPr>
          <p:cNvPr id="98" name="Freeform 4"/>
          <p:cNvSpPr>
            <a:spLocks/>
          </p:cNvSpPr>
          <p:nvPr>
            <p:custDataLst>
              <p:tags r:id="rId3"/>
            </p:custDataLst>
          </p:nvPr>
        </p:nvSpPr>
        <p:spPr bwMode="auto">
          <a:xfrm>
            <a:off x="1535794" y="3959400"/>
            <a:ext cx="2869406" cy="1016794"/>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sz="1350"/>
          </a:p>
        </p:txBody>
      </p:sp>
      <p:sp>
        <p:nvSpPr>
          <p:cNvPr id="99" name="Line 8"/>
          <p:cNvSpPr>
            <a:spLocks noChangeShapeType="1"/>
          </p:cNvSpPr>
          <p:nvPr>
            <p:custDataLst>
              <p:tags r:id="rId4"/>
            </p:custDataLst>
          </p:nvPr>
        </p:nvSpPr>
        <p:spPr bwMode="auto">
          <a:xfrm>
            <a:off x="4653926" y="4390407"/>
            <a:ext cx="1503759" cy="7144"/>
          </a:xfrm>
          <a:prstGeom prst="line">
            <a:avLst/>
          </a:prstGeom>
          <a:noFill/>
          <a:ln w="19050">
            <a:solidFill>
              <a:schemeClr val="tx1"/>
            </a:solidFill>
            <a:round/>
            <a:headEnd/>
            <a:tailEnd/>
          </a:ln>
        </p:spPr>
        <p:txBody>
          <a:bodyPr wrap="none"/>
          <a:lstStyle/>
          <a:p>
            <a:endParaRPr lang="en-US" sz="1350"/>
          </a:p>
        </p:txBody>
      </p:sp>
      <p:sp>
        <p:nvSpPr>
          <p:cNvPr id="100" name="Line 9"/>
          <p:cNvSpPr>
            <a:spLocks noChangeShapeType="1"/>
          </p:cNvSpPr>
          <p:nvPr>
            <p:custDataLst>
              <p:tags r:id="rId5"/>
            </p:custDataLst>
          </p:nvPr>
        </p:nvSpPr>
        <p:spPr bwMode="auto">
          <a:xfrm flipH="1">
            <a:off x="6048263" y="3835575"/>
            <a:ext cx="7144" cy="1119188"/>
          </a:xfrm>
          <a:prstGeom prst="line">
            <a:avLst/>
          </a:prstGeom>
          <a:noFill/>
          <a:ln w="31750">
            <a:solidFill>
              <a:schemeClr val="tx1"/>
            </a:solidFill>
            <a:round/>
            <a:headEnd/>
            <a:tailEnd/>
          </a:ln>
        </p:spPr>
        <p:txBody>
          <a:bodyPr wrap="none"/>
          <a:lstStyle/>
          <a:p>
            <a:endParaRPr lang="en-US" sz="1350"/>
          </a:p>
        </p:txBody>
      </p:sp>
      <p:sp>
        <p:nvSpPr>
          <p:cNvPr id="101" name="Line 11"/>
          <p:cNvSpPr>
            <a:spLocks noChangeShapeType="1"/>
          </p:cNvSpPr>
          <p:nvPr>
            <p:custDataLst>
              <p:tags r:id="rId6"/>
            </p:custDataLst>
          </p:nvPr>
        </p:nvSpPr>
        <p:spPr bwMode="auto">
          <a:xfrm flipV="1">
            <a:off x="6041243" y="4950480"/>
            <a:ext cx="128588" cy="0"/>
          </a:xfrm>
          <a:prstGeom prst="line">
            <a:avLst/>
          </a:prstGeom>
          <a:noFill/>
          <a:ln w="31750">
            <a:solidFill>
              <a:schemeClr val="tx1"/>
            </a:solidFill>
            <a:round/>
            <a:headEnd/>
            <a:tailEnd/>
          </a:ln>
        </p:spPr>
        <p:txBody>
          <a:bodyPr wrap="none"/>
          <a:lstStyle/>
          <a:p>
            <a:endParaRPr lang="en-US" sz="1350"/>
          </a:p>
        </p:txBody>
      </p:sp>
      <p:sp>
        <p:nvSpPr>
          <p:cNvPr id="102" name="Text Box 12"/>
          <p:cNvSpPr txBox="1">
            <a:spLocks noChangeArrowheads="1"/>
          </p:cNvSpPr>
          <p:nvPr>
            <p:custDataLst>
              <p:tags r:id="rId7"/>
            </p:custDataLst>
          </p:nvPr>
        </p:nvSpPr>
        <p:spPr bwMode="auto">
          <a:xfrm>
            <a:off x="6728110" y="3633169"/>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10.0.0.1</a:t>
            </a:r>
          </a:p>
        </p:txBody>
      </p:sp>
      <p:sp>
        <p:nvSpPr>
          <p:cNvPr id="103" name="Text Box 13"/>
          <p:cNvSpPr txBox="1">
            <a:spLocks noChangeArrowheads="1"/>
          </p:cNvSpPr>
          <p:nvPr>
            <p:custDataLst>
              <p:tags r:id="rId8"/>
            </p:custDataLst>
          </p:nvPr>
        </p:nvSpPr>
        <p:spPr bwMode="auto">
          <a:xfrm>
            <a:off x="6823360" y="4209432"/>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10.0.0.2</a:t>
            </a:r>
          </a:p>
        </p:txBody>
      </p:sp>
      <p:sp>
        <p:nvSpPr>
          <p:cNvPr id="104" name="Text Box 14"/>
          <p:cNvSpPr txBox="1">
            <a:spLocks noChangeArrowheads="1"/>
          </p:cNvSpPr>
          <p:nvPr>
            <p:custDataLst>
              <p:tags r:id="rId9"/>
            </p:custDataLst>
          </p:nvPr>
        </p:nvSpPr>
        <p:spPr bwMode="auto">
          <a:xfrm>
            <a:off x="6794785" y="4880944"/>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10.0.0.3</a:t>
            </a:r>
          </a:p>
        </p:txBody>
      </p:sp>
      <p:sp>
        <p:nvSpPr>
          <p:cNvPr id="105" name="Text Box 15"/>
          <p:cNvSpPr txBox="1">
            <a:spLocks noChangeArrowheads="1"/>
          </p:cNvSpPr>
          <p:nvPr>
            <p:custDataLst>
              <p:tags r:id="rId10"/>
            </p:custDataLst>
          </p:nvPr>
        </p:nvSpPr>
        <p:spPr bwMode="auto">
          <a:xfrm>
            <a:off x="4661185" y="4048698"/>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10.0.0.4</a:t>
            </a:r>
          </a:p>
        </p:txBody>
      </p:sp>
      <p:sp>
        <p:nvSpPr>
          <p:cNvPr id="106" name="Line 16"/>
          <p:cNvSpPr>
            <a:spLocks noChangeShapeType="1"/>
          </p:cNvSpPr>
          <p:nvPr>
            <p:custDataLst>
              <p:tags r:id="rId11"/>
            </p:custDataLst>
          </p:nvPr>
        </p:nvSpPr>
        <p:spPr bwMode="auto">
          <a:xfrm flipH="1">
            <a:off x="4689760" y="4258248"/>
            <a:ext cx="64294" cy="96440"/>
          </a:xfrm>
          <a:prstGeom prst="line">
            <a:avLst/>
          </a:prstGeom>
          <a:noFill/>
          <a:ln w="19050">
            <a:solidFill>
              <a:schemeClr val="tx1"/>
            </a:solidFill>
            <a:round/>
            <a:headEnd/>
            <a:tailEnd type="triangle" w="med" len="med"/>
          </a:ln>
        </p:spPr>
        <p:txBody>
          <a:bodyPr wrap="none"/>
          <a:lstStyle/>
          <a:p>
            <a:endParaRPr lang="en-US" sz="1350"/>
          </a:p>
        </p:txBody>
      </p:sp>
      <p:sp>
        <p:nvSpPr>
          <p:cNvPr id="107" name="Text Box 17"/>
          <p:cNvSpPr txBox="1">
            <a:spLocks noChangeArrowheads="1"/>
          </p:cNvSpPr>
          <p:nvPr>
            <p:custDataLst>
              <p:tags r:id="rId12"/>
            </p:custDataLst>
          </p:nvPr>
        </p:nvSpPr>
        <p:spPr bwMode="auto">
          <a:xfrm>
            <a:off x="3246723" y="4495182"/>
            <a:ext cx="994183"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138.76.29.7</a:t>
            </a:r>
          </a:p>
        </p:txBody>
      </p:sp>
      <p:sp>
        <p:nvSpPr>
          <p:cNvPr id="108" name="Line 18"/>
          <p:cNvSpPr>
            <a:spLocks noChangeShapeType="1"/>
          </p:cNvSpPr>
          <p:nvPr>
            <p:custDataLst>
              <p:tags r:id="rId13"/>
            </p:custDataLst>
          </p:nvPr>
        </p:nvSpPr>
        <p:spPr bwMode="auto">
          <a:xfrm flipH="1">
            <a:off x="4134929" y="4436842"/>
            <a:ext cx="64294" cy="96440"/>
          </a:xfrm>
          <a:prstGeom prst="line">
            <a:avLst/>
          </a:prstGeom>
          <a:noFill/>
          <a:ln w="19050">
            <a:solidFill>
              <a:schemeClr val="tx1"/>
            </a:solidFill>
            <a:round/>
            <a:headEnd type="triangle" w="med" len="med"/>
            <a:tailEnd/>
          </a:ln>
        </p:spPr>
        <p:txBody>
          <a:bodyPr wrap="none"/>
          <a:lstStyle/>
          <a:p>
            <a:endParaRPr lang="en-US" sz="1350"/>
          </a:p>
        </p:txBody>
      </p:sp>
      <p:sp>
        <p:nvSpPr>
          <p:cNvPr id="109" name="Line 79"/>
          <p:cNvSpPr>
            <a:spLocks noChangeShapeType="1"/>
          </p:cNvSpPr>
          <p:nvPr>
            <p:custDataLst>
              <p:tags r:id="rId14"/>
            </p:custDataLst>
          </p:nvPr>
        </p:nvSpPr>
        <p:spPr bwMode="auto">
          <a:xfrm flipV="1">
            <a:off x="1535794" y="4413028"/>
            <a:ext cx="2696766" cy="23813"/>
          </a:xfrm>
          <a:prstGeom prst="line">
            <a:avLst/>
          </a:prstGeom>
          <a:noFill/>
          <a:ln w="31750">
            <a:solidFill>
              <a:schemeClr val="tx1"/>
            </a:solidFill>
            <a:round/>
            <a:headEnd/>
            <a:tailEnd/>
          </a:ln>
        </p:spPr>
        <p:txBody>
          <a:bodyPr wrap="none"/>
          <a:lstStyle/>
          <a:p>
            <a:endParaRPr lang="en-US" sz="1350"/>
          </a:p>
        </p:txBody>
      </p:sp>
      <p:pic>
        <p:nvPicPr>
          <p:cNvPr id="112" name="Picture 2" descr="\\pufs02\Scratch\Abhijeet K\UD_PPT\Ai\Computer-Icon.png"/>
          <p:cNvPicPr>
            <a:picLocks noChangeAspect="1" noChangeArrowheads="1"/>
          </p:cNvPicPr>
          <p:nvPr/>
        </p:nvPicPr>
        <p:blipFill>
          <a:blip r:embed="rId17" cstate="print"/>
          <a:srcRect/>
          <a:stretch>
            <a:fillRect/>
          </a:stretch>
        </p:blipFill>
        <p:spPr bwMode="auto">
          <a:xfrm>
            <a:off x="6135025" y="4154465"/>
            <a:ext cx="535781" cy="535781"/>
          </a:xfrm>
          <a:prstGeom prst="rect">
            <a:avLst/>
          </a:prstGeom>
          <a:noFill/>
        </p:spPr>
      </p:pic>
      <p:pic>
        <p:nvPicPr>
          <p:cNvPr id="113" name="Picture 2" descr="\\pufs02\Scratch\Abhijeet K\UD_PPT\Ai\Computer-Icon.png"/>
          <p:cNvPicPr>
            <a:picLocks noChangeAspect="1" noChangeArrowheads="1"/>
          </p:cNvPicPr>
          <p:nvPr/>
        </p:nvPicPr>
        <p:blipFill>
          <a:blip r:embed="rId17" cstate="print"/>
          <a:srcRect/>
          <a:stretch>
            <a:fillRect/>
          </a:stretch>
        </p:blipFill>
        <p:spPr bwMode="auto">
          <a:xfrm>
            <a:off x="6135025" y="4743825"/>
            <a:ext cx="535781" cy="535781"/>
          </a:xfrm>
          <a:prstGeom prst="rect">
            <a:avLst/>
          </a:prstGeom>
          <a:noFill/>
        </p:spPr>
      </p:pic>
      <p:pic>
        <p:nvPicPr>
          <p:cNvPr id="114" name="Picture 17" descr="D:\Abhijeet K\Ai\old\Database-Icon_04.png"/>
          <p:cNvPicPr>
            <a:picLocks noChangeAspect="1" noChangeArrowheads="1"/>
          </p:cNvPicPr>
          <p:nvPr/>
        </p:nvPicPr>
        <p:blipFill>
          <a:blip r:embed="rId18"/>
          <a:srcRect/>
          <a:stretch>
            <a:fillRect/>
          </a:stretch>
        </p:blipFill>
        <p:spPr bwMode="auto">
          <a:xfrm>
            <a:off x="4117331" y="4002809"/>
            <a:ext cx="571500" cy="571500"/>
          </a:xfrm>
          <a:prstGeom prst="rect">
            <a:avLst/>
          </a:prstGeom>
          <a:noFill/>
        </p:spPr>
      </p:pic>
      <p:sp>
        <p:nvSpPr>
          <p:cNvPr id="115" name="Line 11"/>
          <p:cNvSpPr>
            <a:spLocks noChangeShapeType="1"/>
          </p:cNvSpPr>
          <p:nvPr>
            <p:custDataLst>
              <p:tags r:id="rId15"/>
            </p:custDataLst>
          </p:nvPr>
        </p:nvSpPr>
        <p:spPr bwMode="auto">
          <a:xfrm flipV="1">
            <a:off x="6042947" y="3851814"/>
            <a:ext cx="128588" cy="0"/>
          </a:xfrm>
          <a:prstGeom prst="line">
            <a:avLst/>
          </a:prstGeom>
          <a:noFill/>
          <a:ln w="31750">
            <a:solidFill>
              <a:schemeClr val="tx1"/>
            </a:solidFill>
            <a:round/>
            <a:headEnd/>
            <a:tailEnd/>
          </a:ln>
        </p:spPr>
        <p:txBody>
          <a:bodyPr wrap="none"/>
          <a:lstStyle/>
          <a:p>
            <a:endParaRPr lang="en-US" sz="1350"/>
          </a:p>
        </p:txBody>
      </p:sp>
      <p:pic>
        <p:nvPicPr>
          <p:cNvPr id="116" name="Picture 2" descr="\\pufs02\Scratch\Abhijeet K\UD_PPT\Ai\Computer-Icon.png"/>
          <p:cNvPicPr>
            <a:picLocks noChangeAspect="1" noChangeArrowheads="1"/>
          </p:cNvPicPr>
          <p:nvPr/>
        </p:nvPicPr>
        <p:blipFill>
          <a:blip r:embed="rId17" cstate="print"/>
          <a:srcRect/>
          <a:stretch>
            <a:fillRect/>
          </a:stretch>
        </p:blipFill>
        <p:spPr bwMode="auto">
          <a:xfrm>
            <a:off x="6135025" y="3565106"/>
            <a:ext cx="535781" cy="535781"/>
          </a:xfrm>
          <a:prstGeom prst="rect">
            <a:avLst/>
          </a:prstGeom>
          <a:noFill/>
        </p:spPr>
      </p:pic>
      <p:sp>
        <p:nvSpPr>
          <p:cNvPr id="32" name="Cloud 31"/>
          <p:cNvSpPr/>
          <p:nvPr/>
        </p:nvSpPr>
        <p:spPr bwMode="auto">
          <a:xfrm>
            <a:off x="2326181" y="4090463"/>
            <a:ext cx="991791" cy="670322"/>
          </a:xfrm>
          <a:prstGeom prst="cloud">
            <a:avLst/>
          </a:prstGeom>
          <a:solidFill>
            <a:srgbClr val="BED600"/>
          </a:solidFill>
          <a:ln w="19050" cap="flat" cmpd="sng" algn="ctr">
            <a:solidFill>
              <a:schemeClr val="tx1"/>
            </a:solidFill>
            <a:prstDash val="solid"/>
            <a:round/>
            <a:headEnd type="none" w="med" len="med"/>
            <a:tailEnd type="none" w="med" len="med"/>
          </a:ln>
          <a:effectLst/>
        </p:spPr>
        <p:txBody>
          <a:bodyPr wrap="none"/>
          <a:lstStyle/>
          <a:p>
            <a:pPr>
              <a:defRPr/>
            </a:pPr>
            <a:endParaRPr lang="en-US" sz="1350"/>
          </a:p>
        </p:txBody>
      </p:sp>
      <p:pic>
        <p:nvPicPr>
          <p:cNvPr id="33" name="Picture 2" descr="\\pufs02\Scratch\Abhijeet K\UD_PPT\Ai\Computer-Icon.png"/>
          <p:cNvPicPr>
            <a:picLocks noChangeAspect="1" noChangeArrowheads="1"/>
          </p:cNvPicPr>
          <p:nvPr/>
        </p:nvPicPr>
        <p:blipFill>
          <a:blip r:embed="rId17" cstate="print"/>
          <a:srcRect/>
          <a:stretch>
            <a:fillRect/>
          </a:stretch>
        </p:blipFill>
        <p:spPr bwMode="auto">
          <a:xfrm>
            <a:off x="1084207" y="4129556"/>
            <a:ext cx="535781" cy="535781"/>
          </a:xfrm>
          <a:prstGeom prst="rect">
            <a:avLst/>
          </a:prstGeom>
          <a:noFill/>
        </p:spPr>
      </p:pic>
      <p:graphicFrame>
        <p:nvGraphicFramePr>
          <p:cNvPr id="34" name="Table 33"/>
          <p:cNvGraphicFramePr>
            <a:graphicFrameLocks noGrp="1"/>
          </p:cNvGraphicFramePr>
          <p:nvPr/>
        </p:nvGraphicFramePr>
        <p:xfrm>
          <a:off x="2667000" y="1635010"/>
          <a:ext cx="3810000" cy="1112044"/>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278011">
                <a:tc gridSpan="5">
                  <a:txBody>
                    <a:bodyPr/>
                    <a:lstStyle/>
                    <a:p>
                      <a:pPr algn="ctr"/>
                      <a:r>
                        <a:rPr lang="en-US" sz="800" dirty="0">
                          <a:solidFill>
                            <a:schemeClr val="tx1"/>
                          </a:solidFill>
                          <a:latin typeface="Arial" pitchFamily="34" charset="0"/>
                          <a:cs typeface="Arial" pitchFamily="34" charset="0"/>
                        </a:rPr>
                        <a:t>Network Address Translation Table</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8011">
                <a:tc>
                  <a:txBody>
                    <a:bodyPr/>
                    <a:lstStyle/>
                    <a:p>
                      <a:r>
                        <a:rPr lang="en-US" sz="800" dirty="0">
                          <a:latin typeface="Arial" pitchFamily="34" charset="0"/>
                          <a:cs typeface="Arial" pitchFamily="34" charset="0"/>
                        </a:rPr>
                        <a:t>Foreign IP</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Foreign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Local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LAN IP</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LAN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1"/>
                  </a:ext>
                </a:extLst>
              </a:tr>
              <a:tr h="2780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172.217.4.68</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80</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5000</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10.0.0.1</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3526</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2"/>
                  </a:ext>
                </a:extLst>
              </a:tr>
              <a:tr h="278011">
                <a:tc>
                  <a:txBody>
                    <a:bodyPr/>
                    <a:lstStyle/>
                    <a:p>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3"/>
                  </a:ext>
                </a:extLst>
              </a:tr>
            </a:tbl>
          </a:graphicData>
        </a:graphic>
      </p:graphicFrame>
      <p:sp>
        <p:nvSpPr>
          <p:cNvPr id="30" name="Right Arrow 2"/>
          <p:cNvSpPr>
            <a:spLocks noChangeArrowheads="1"/>
          </p:cNvSpPr>
          <p:nvPr/>
        </p:nvSpPr>
        <p:spPr bwMode="auto">
          <a:xfrm>
            <a:off x="4348575" y="3701504"/>
            <a:ext cx="169069" cy="258365"/>
          </a:xfrm>
          <a:prstGeom prst="rightArrow">
            <a:avLst>
              <a:gd name="adj1" fmla="val 50000"/>
              <a:gd name="adj2" fmla="val 50000"/>
            </a:avLst>
          </a:prstGeom>
          <a:solidFill>
            <a:srgbClr val="5A8E22"/>
          </a:solidFill>
          <a:ln w="9525" algn="ctr">
            <a:solidFill>
              <a:schemeClr val="tx1"/>
            </a:solidFill>
            <a:round/>
            <a:headEnd/>
            <a:tailEnd/>
          </a:ln>
        </p:spPr>
        <p:txBody>
          <a:bodyPr wrap="none"/>
          <a:lstStyle/>
          <a:p>
            <a:endParaRPr lang="en-US" altLang="en-US" sz="1350">
              <a:latin typeface="Arial" pitchFamily="34" charset="0"/>
              <a:cs typeface="Arial" pitchFamily="34" charset="0"/>
            </a:endParaRPr>
          </a:p>
        </p:txBody>
      </p:sp>
      <p:sp>
        <p:nvSpPr>
          <p:cNvPr id="31" name="Rectangle 41"/>
          <p:cNvSpPr>
            <a:spLocks noChangeArrowheads="1"/>
          </p:cNvSpPr>
          <p:nvPr/>
        </p:nvSpPr>
        <p:spPr bwMode="auto">
          <a:xfrm>
            <a:off x="2898394" y="3680073"/>
            <a:ext cx="1382316" cy="315515"/>
          </a:xfrm>
          <a:prstGeom prst="rect">
            <a:avLst/>
          </a:prstGeom>
          <a:noFill/>
          <a:ln w="19050" algn="ctr">
            <a:solidFill>
              <a:srgbClr val="782EBD"/>
            </a:solidFill>
            <a:round/>
            <a:headEnd/>
            <a:tailEnd/>
          </a:ln>
        </p:spPr>
        <p:txBody>
          <a:bodyPr wrap="none"/>
          <a:lstStyle/>
          <a:p>
            <a:r>
              <a:rPr lang="en-US" altLang="en-US" sz="900" dirty="0">
                <a:latin typeface="Arial" pitchFamily="34" charset="0"/>
                <a:cs typeface="Arial" pitchFamily="34" charset="0"/>
              </a:rPr>
              <a:t>Dest:138.76.29.7 : 5000</a:t>
            </a:r>
          </a:p>
          <a:p>
            <a:r>
              <a:rPr lang="en-US" altLang="en-US" sz="900" dirty="0" err="1">
                <a:latin typeface="Arial" pitchFamily="34" charset="0"/>
                <a:cs typeface="Arial" pitchFamily="34" charset="0"/>
              </a:rPr>
              <a:t>Src</a:t>
            </a:r>
            <a:r>
              <a:rPr lang="en-US" altLang="en-US" sz="900" dirty="0">
                <a:latin typeface="Arial" pitchFamily="34" charset="0"/>
                <a:cs typeface="Arial" pitchFamily="34" charset="0"/>
              </a:rPr>
              <a:t>: 172.217.4.68 : 80</a:t>
            </a:r>
          </a:p>
        </p:txBody>
      </p:sp>
      <p:sp>
        <p:nvSpPr>
          <p:cNvPr id="35" name="Rectangle 42"/>
          <p:cNvSpPr>
            <a:spLocks noChangeArrowheads="1"/>
          </p:cNvSpPr>
          <p:nvPr/>
        </p:nvSpPr>
        <p:spPr bwMode="auto">
          <a:xfrm>
            <a:off x="4542648" y="3670547"/>
            <a:ext cx="1382315" cy="314325"/>
          </a:xfrm>
          <a:prstGeom prst="rect">
            <a:avLst/>
          </a:prstGeom>
          <a:noFill/>
          <a:ln w="19050" algn="ctr">
            <a:solidFill>
              <a:srgbClr val="782EBD"/>
            </a:solidFill>
            <a:round/>
            <a:headEnd/>
            <a:tailEnd/>
          </a:ln>
        </p:spPr>
        <p:txBody>
          <a:bodyPr wrap="none"/>
          <a:lstStyle/>
          <a:p>
            <a:r>
              <a:rPr lang="en-US" altLang="en-US" sz="900">
                <a:latin typeface="Arial" pitchFamily="34" charset="0"/>
                <a:cs typeface="Arial" pitchFamily="34" charset="0"/>
              </a:rPr>
              <a:t>Dest:10.0.0.1 : 3526</a:t>
            </a:r>
          </a:p>
          <a:p>
            <a:r>
              <a:rPr lang="en-US" altLang="en-US" sz="900">
                <a:latin typeface="Arial" pitchFamily="34" charset="0"/>
                <a:cs typeface="Arial" pitchFamily="34" charset="0"/>
              </a:rPr>
              <a:t>Src: 172.217.4.68 : 80</a:t>
            </a:r>
          </a:p>
        </p:txBody>
      </p:sp>
    </p:spTree>
    <p:extLst>
      <p:ext uri="{BB962C8B-B14F-4D97-AF65-F5344CB8AC3E}">
        <p14:creationId xmlns:p14="http://schemas.microsoft.com/office/powerpoint/2010/main" val="705143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custDataLst>
              <p:tags r:id="rId2"/>
            </p:custDataLst>
          </p:nvPr>
        </p:nvSpPr>
        <p:spPr>
          <a:xfrm>
            <a:off x="609600" y="76200"/>
            <a:ext cx="7772400" cy="762000"/>
          </a:xfrm>
        </p:spPr>
        <p:txBody>
          <a:bodyPr/>
          <a:lstStyle/>
          <a:p>
            <a:r>
              <a:rPr lang="en-US" dirty="0"/>
              <a:t>Network Organization</a:t>
            </a:r>
          </a:p>
        </p:txBody>
      </p:sp>
      <p:sp>
        <p:nvSpPr>
          <p:cNvPr id="290819" name="Rectangle 3"/>
          <p:cNvSpPr>
            <a:spLocks noGrp="1" noChangeArrowheads="1"/>
          </p:cNvSpPr>
          <p:nvPr>
            <p:ph type="body" sz="half" idx="1"/>
            <p:custDataLst>
              <p:tags r:id="rId3"/>
            </p:custDataLst>
          </p:nvPr>
        </p:nvSpPr>
        <p:spPr>
          <a:xfrm>
            <a:off x="533400" y="990600"/>
            <a:ext cx="7772400" cy="1143000"/>
          </a:xfrm>
        </p:spPr>
        <p:txBody>
          <a:bodyPr/>
          <a:lstStyle/>
          <a:p>
            <a:r>
              <a:rPr lang="en-US" sz="2800" dirty="0"/>
              <a:t>Partition network into several subnets</a:t>
            </a:r>
          </a:p>
          <a:p>
            <a:pPr lvl="1"/>
            <a:r>
              <a:rPr lang="en-US" sz="2400" dirty="0"/>
              <a:t>Guards between them to prevent access</a:t>
            </a:r>
          </a:p>
        </p:txBody>
      </p:sp>
      <p:pic>
        <p:nvPicPr>
          <p:cNvPr id="290822" name="Picture 6"/>
          <p:cNvPicPr>
            <a:picLocks noChangeAspect="1" noChangeArrowheads="1"/>
          </p:cNvPicPr>
          <p:nvPr>
            <p:custDataLst>
              <p:tags r:id="rId4"/>
            </p:custDataLst>
          </p:nvPr>
        </p:nvPicPr>
        <p:blipFill>
          <a:blip r:embed="rId6" cstate="print"/>
          <a:srcRect/>
          <a:stretch>
            <a:fillRect/>
          </a:stretch>
        </p:blipFill>
        <p:spPr bwMode="auto">
          <a:xfrm>
            <a:off x="1295400" y="2286000"/>
            <a:ext cx="6324600" cy="2870200"/>
          </a:xfrm>
          <a:prstGeom prst="rect">
            <a:avLst/>
          </a:prstGeom>
          <a:noFill/>
          <a:ln w="9525">
            <a:noFill/>
            <a:miter lim="800000"/>
            <a:headEnd/>
            <a:tailEnd/>
          </a:ln>
          <a:effectLst/>
        </p:spPr>
      </p:pic>
      <p:sp>
        <p:nvSpPr>
          <p:cNvPr id="2" name="TextBox 1">
            <a:extLst>
              <a:ext uri="{FF2B5EF4-FFF2-40B4-BE49-F238E27FC236}">
                <a16:creationId xmlns:a16="http://schemas.microsoft.com/office/drawing/2014/main" id="{6E2E8562-3826-4BFD-AD7B-A27AAC3A6AE6}"/>
              </a:ext>
            </a:extLst>
          </p:cNvPr>
          <p:cNvSpPr txBox="1"/>
          <p:nvPr/>
        </p:nvSpPr>
        <p:spPr>
          <a:xfrm>
            <a:off x="609600" y="5791200"/>
            <a:ext cx="3643241" cy="707886"/>
          </a:xfrm>
          <a:prstGeom prst="rect">
            <a:avLst/>
          </a:prstGeom>
          <a:noFill/>
        </p:spPr>
        <p:txBody>
          <a:bodyPr wrap="none" rtlCol="0">
            <a:spAutoFit/>
          </a:bodyPr>
          <a:lstStyle/>
          <a:p>
            <a:r>
              <a:rPr lang="en-US" sz="2000" dirty="0"/>
              <a:t>Why this structure?</a:t>
            </a:r>
          </a:p>
          <a:p>
            <a:r>
              <a:rPr lang="en-US" sz="2000" dirty="0"/>
              <a:t>How can we make this structure?</a:t>
            </a:r>
          </a:p>
        </p:txBody>
      </p:sp>
    </p:spTree>
    <p:custDataLst>
      <p:tags r:id="rId1"/>
    </p:custDataLst>
    <p:extLst>
      <p:ext uri="{BB962C8B-B14F-4D97-AF65-F5344CB8AC3E}">
        <p14:creationId xmlns:p14="http://schemas.microsoft.com/office/powerpoint/2010/main" val="331697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7250"/>
            <a:ext cx="9144000" cy="156755"/>
          </a:xfrm>
          <a:prstGeom prst="rect">
            <a:avLst/>
          </a:prstGeom>
          <a:solidFill>
            <a:srgbClr val="0069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sp>
        <p:nvSpPr>
          <p:cNvPr id="5" name="Rectangle 4"/>
          <p:cNvSpPr/>
          <p:nvPr/>
        </p:nvSpPr>
        <p:spPr>
          <a:xfrm>
            <a:off x="0" y="5843995"/>
            <a:ext cx="9144000" cy="156755"/>
          </a:xfrm>
          <a:prstGeom prst="rect">
            <a:avLst/>
          </a:prstGeom>
          <a:solidFill>
            <a:srgbClr val="003E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sp>
        <p:nvSpPr>
          <p:cNvPr id="48" name="Rectangle 2"/>
          <p:cNvSpPr txBox="1">
            <a:spLocks noChangeArrowheads="1"/>
          </p:cNvSpPr>
          <p:nvPr>
            <p:custDataLst>
              <p:tags r:id="rId1"/>
            </p:custDataLst>
          </p:nvPr>
        </p:nvSpPr>
        <p:spPr>
          <a:xfrm>
            <a:off x="36161" y="1069181"/>
            <a:ext cx="5263209" cy="457200"/>
          </a:xfrm>
          <a:prstGeom prst="rect">
            <a:avLst/>
          </a:prstGeom>
        </p:spPr>
        <p:txBody>
          <a:bodyPr vert="horz" lIns="68580" tIns="34290" rIns="68580" bIns="34290" rtlCol="0" anchor="ctr">
            <a:noAutofit/>
          </a:bodyPr>
          <a:lstStyle/>
          <a:p>
            <a:pPr lvl="0">
              <a:lnSpc>
                <a:spcPct val="90000"/>
              </a:lnSpc>
              <a:spcBef>
                <a:spcPct val="0"/>
              </a:spcBef>
              <a:defRPr/>
            </a:pPr>
            <a:r>
              <a:rPr lang="en-US" altLang="en-US" sz="2400" b="1" dirty="0">
                <a:solidFill>
                  <a:srgbClr val="0069AA"/>
                </a:solidFill>
                <a:latin typeface="Arial" pitchFamily="34" charset="0"/>
                <a:ea typeface="+mj-ea"/>
                <a:cs typeface="Arial" pitchFamily="34" charset="0"/>
              </a:rPr>
              <a:t>NAT: Network Address Translation</a:t>
            </a:r>
          </a:p>
        </p:txBody>
      </p:sp>
      <p:sp>
        <p:nvSpPr>
          <p:cNvPr id="97" name="Freeform 80"/>
          <p:cNvSpPr>
            <a:spLocks/>
          </p:cNvSpPr>
          <p:nvPr>
            <p:custDataLst>
              <p:tags r:id="rId2"/>
            </p:custDataLst>
          </p:nvPr>
        </p:nvSpPr>
        <p:spPr bwMode="auto">
          <a:xfrm>
            <a:off x="4411154" y="3400997"/>
            <a:ext cx="2228850" cy="202287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00A0DF"/>
          </a:solidFill>
          <a:ln w="9525">
            <a:noFill/>
            <a:round/>
            <a:headEnd/>
            <a:tailEnd/>
          </a:ln>
        </p:spPr>
        <p:txBody>
          <a:bodyPr wrap="none" anchor="ctr"/>
          <a:lstStyle/>
          <a:p>
            <a:endParaRPr lang="en-US" sz="1350"/>
          </a:p>
        </p:txBody>
      </p:sp>
      <p:sp>
        <p:nvSpPr>
          <p:cNvPr id="98" name="Freeform 4"/>
          <p:cNvSpPr>
            <a:spLocks/>
          </p:cNvSpPr>
          <p:nvPr>
            <p:custDataLst>
              <p:tags r:id="rId3"/>
            </p:custDataLst>
          </p:nvPr>
        </p:nvSpPr>
        <p:spPr bwMode="auto">
          <a:xfrm>
            <a:off x="1535794" y="3959400"/>
            <a:ext cx="2869406" cy="1016794"/>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sz="1350"/>
          </a:p>
        </p:txBody>
      </p:sp>
      <p:sp>
        <p:nvSpPr>
          <p:cNvPr id="99" name="Line 8"/>
          <p:cNvSpPr>
            <a:spLocks noChangeShapeType="1"/>
          </p:cNvSpPr>
          <p:nvPr>
            <p:custDataLst>
              <p:tags r:id="rId4"/>
            </p:custDataLst>
          </p:nvPr>
        </p:nvSpPr>
        <p:spPr bwMode="auto">
          <a:xfrm>
            <a:off x="4653926" y="4390407"/>
            <a:ext cx="1503759" cy="7144"/>
          </a:xfrm>
          <a:prstGeom prst="line">
            <a:avLst/>
          </a:prstGeom>
          <a:noFill/>
          <a:ln w="19050">
            <a:solidFill>
              <a:schemeClr val="tx1"/>
            </a:solidFill>
            <a:round/>
            <a:headEnd/>
            <a:tailEnd/>
          </a:ln>
        </p:spPr>
        <p:txBody>
          <a:bodyPr wrap="none"/>
          <a:lstStyle/>
          <a:p>
            <a:endParaRPr lang="en-US" sz="1350"/>
          </a:p>
        </p:txBody>
      </p:sp>
      <p:sp>
        <p:nvSpPr>
          <p:cNvPr id="100" name="Line 9"/>
          <p:cNvSpPr>
            <a:spLocks noChangeShapeType="1"/>
          </p:cNvSpPr>
          <p:nvPr>
            <p:custDataLst>
              <p:tags r:id="rId5"/>
            </p:custDataLst>
          </p:nvPr>
        </p:nvSpPr>
        <p:spPr bwMode="auto">
          <a:xfrm flipH="1">
            <a:off x="6048263" y="3835575"/>
            <a:ext cx="7144" cy="1119188"/>
          </a:xfrm>
          <a:prstGeom prst="line">
            <a:avLst/>
          </a:prstGeom>
          <a:noFill/>
          <a:ln w="31750">
            <a:solidFill>
              <a:schemeClr val="tx1"/>
            </a:solidFill>
            <a:round/>
            <a:headEnd/>
            <a:tailEnd/>
          </a:ln>
        </p:spPr>
        <p:txBody>
          <a:bodyPr wrap="none"/>
          <a:lstStyle/>
          <a:p>
            <a:endParaRPr lang="en-US" sz="1350"/>
          </a:p>
        </p:txBody>
      </p:sp>
      <p:sp>
        <p:nvSpPr>
          <p:cNvPr id="101" name="Line 11"/>
          <p:cNvSpPr>
            <a:spLocks noChangeShapeType="1"/>
          </p:cNvSpPr>
          <p:nvPr>
            <p:custDataLst>
              <p:tags r:id="rId6"/>
            </p:custDataLst>
          </p:nvPr>
        </p:nvSpPr>
        <p:spPr bwMode="auto">
          <a:xfrm flipV="1">
            <a:off x="6041243" y="4950480"/>
            <a:ext cx="128588" cy="0"/>
          </a:xfrm>
          <a:prstGeom prst="line">
            <a:avLst/>
          </a:prstGeom>
          <a:noFill/>
          <a:ln w="31750">
            <a:solidFill>
              <a:schemeClr val="tx1"/>
            </a:solidFill>
            <a:round/>
            <a:headEnd/>
            <a:tailEnd/>
          </a:ln>
        </p:spPr>
        <p:txBody>
          <a:bodyPr wrap="none"/>
          <a:lstStyle/>
          <a:p>
            <a:endParaRPr lang="en-US" sz="1350"/>
          </a:p>
        </p:txBody>
      </p:sp>
      <p:sp>
        <p:nvSpPr>
          <p:cNvPr id="102" name="Text Box 12"/>
          <p:cNvSpPr txBox="1">
            <a:spLocks noChangeArrowheads="1"/>
          </p:cNvSpPr>
          <p:nvPr>
            <p:custDataLst>
              <p:tags r:id="rId7"/>
            </p:custDataLst>
          </p:nvPr>
        </p:nvSpPr>
        <p:spPr bwMode="auto">
          <a:xfrm>
            <a:off x="6728110" y="3633169"/>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10.0.0.1</a:t>
            </a:r>
          </a:p>
        </p:txBody>
      </p:sp>
      <p:sp>
        <p:nvSpPr>
          <p:cNvPr id="103" name="Text Box 13"/>
          <p:cNvSpPr txBox="1">
            <a:spLocks noChangeArrowheads="1"/>
          </p:cNvSpPr>
          <p:nvPr>
            <p:custDataLst>
              <p:tags r:id="rId8"/>
            </p:custDataLst>
          </p:nvPr>
        </p:nvSpPr>
        <p:spPr bwMode="auto">
          <a:xfrm>
            <a:off x="6823360" y="4209432"/>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10.0.0.2</a:t>
            </a:r>
          </a:p>
        </p:txBody>
      </p:sp>
      <p:sp>
        <p:nvSpPr>
          <p:cNvPr id="104" name="Text Box 14"/>
          <p:cNvSpPr txBox="1">
            <a:spLocks noChangeArrowheads="1"/>
          </p:cNvSpPr>
          <p:nvPr>
            <p:custDataLst>
              <p:tags r:id="rId9"/>
            </p:custDataLst>
          </p:nvPr>
        </p:nvSpPr>
        <p:spPr bwMode="auto">
          <a:xfrm>
            <a:off x="6794785" y="4880944"/>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10.0.0.3</a:t>
            </a:r>
          </a:p>
        </p:txBody>
      </p:sp>
      <p:sp>
        <p:nvSpPr>
          <p:cNvPr id="105" name="Text Box 15"/>
          <p:cNvSpPr txBox="1">
            <a:spLocks noChangeArrowheads="1"/>
          </p:cNvSpPr>
          <p:nvPr>
            <p:custDataLst>
              <p:tags r:id="rId10"/>
            </p:custDataLst>
          </p:nvPr>
        </p:nvSpPr>
        <p:spPr bwMode="auto">
          <a:xfrm>
            <a:off x="4661185" y="4048698"/>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10.0.0.4</a:t>
            </a:r>
          </a:p>
        </p:txBody>
      </p:sp>
      <p:sp>
        <p:nvSpPr>
          <p:cNvPr id="106" name="Line 16"/>
          <p:cNvSpPr>
            <a:spLocks noChangeShapeType="1"/>
          </p:cNvSpPr>
          <p:nvPr>
            <p:custDataLst>
              <p:tags r:id="rId11"/>
            </p:custDataLst>
          </p:nvPr>
        </p:nvSpPr>
        <p:spPr bwMode="auto">
          <a:xfrm flipH="1">
            <a:off x="4689760" y="4258248"/>
            <a:ext cx="64294" cy="96440"/>
          </a:xfrm>
          <a:prstGeom prst="line">
            <a:avLst/>
          </a:prstGeom>
          <a:noFill/>
          <a:ln w="19050">
            <a:solidFill>
              <a:schemeClr val="tx1"/>
            </a:solidFill>
            <a:round/>
            <a:headEnd/>
            <a:tailEnd type="triangle" w="med" len="med"/>
          </a:ln>
        </p:spPr>
        <p:txBody>
          <a:bodyPr wrap="none"/>
          <a:lstStyle/>
          <a:p>
            <a:endParaRPr lang="en-US" sz="1350"/>
          </a:p>
        </p:txBody>
      </p:sp>
      <p:sp>
        <p:nvSpPr>
          <p:cNvPr id="107" name="Text Box 17"/>
          <p:cNvSpPr txBox="1">
            <a:spLocks noChangeArrowheads="1"/>
          </p:cNvSpPr>
          <p:nvPr>
            <p:custDataLst>
              <p:tags r:id="rId12"/>
            </p:custDataLst>
          </p:nvPr>
        </p:nvSpPr>
        <p:spPr bwMode="auto">
          <a:xfrm>
            <a:off x="3246723" y="4495182"/>
            <a:ext cx="994183"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138.76.29.7</a:t>
            </a:r>
          </a:p>
        </p:txBody>
      </p:sp>
      <p:sp>
        <p:nvSpPr>
          <p:cNvPr id="108" name="Line 18"/>
          <p:cNvSpPr>
            <a:spLocks noChangeShapeType="1"/>
          </p:cNvSpPr>
          <p:nvPr>
            <p:custDataLst>
              <p:tags r:id="rId13"/>
            </p:custDataLst>
          </p:nvPr>
        </p:nvSpPr>
        <p:spPr bwMode="auto">
          <a:xfrm flipH="1">
            <a:off x="4134929" y="4436842"/>
            <a:ext cx="64294" cy="96440"/>
          </a:xfrm>
          <a:prstGeom prst="line">
            <a:avLst/>
          </a:prstGeom>
          <a:noFill/>
          <a:ln w="19050">
            <a:solidFill>
              <a:schemeClr val="tx1"/>
            </a:solidFill>
            <a:round/>
            <a:headEnd type="triangle" w="med" len="med"/>
            <a:tailEnd/>
          </a:ln>
        </p:spPr>
        <p:txBody>
          <a:bodyPr wrap="none"/>
          <a:lstStyle/>
          <a:p>
            <a:endParaRPr lang="en-US" sz="1350"/>
          </a:p>
        </p:txBody>
      </p:sp>
      <p:sp>
        <p:nvSpPr>
          <p:cNvPr id="109" name="Line 79"/>
          <p:cNvSpPr>
            <a:spLocks noChangeShapeType="1"/>
          </p:cNvSpPr>
          <p:nvPr>
            <p:custDataLst>
              <p:tags r:id="rId14"/>
            </p:custDataLst>
          </p:nvPr>
        </p:nvSpPr>
        <p:spPr bwMode="auto">
          <a:xfrm flipV="1">
            <a:off x="1535794" y="4413028"/>
            <a:ext cx="2696766" cy="23813"/>
          </a:xfrm>
          <a:prstGeom prst="line">
            <a:avLst/>
          </a:prstGeom>
          <a:noFill/>
          <a:ln w="31750">
            <a:solidFill>
              <a:schemeClr val="tx1"/>
            </a:solidFill>
            <a:round/>
            <a:headEnd/>
            <a:tailEnd/>
          </a:ln>
        </p:spPr>
        <p:txBody>
          <a:bodyPr wrap="none"/>
          <a:lstStyle/>
          <a:p>
            <a:endParaRPr lang="en-US" sz="1350"/>
          </a:p>
        </p:txBody>
      </p:sp>
      <p:pic>
        <p:nvPicPr>
          <p:cNvPr id="112" name="Picture 2" descr="\\pufs02\Scratch\Abhijeet K\UD_PPT\Ai\Computer-Icon.png"/>
          <p:cNvPicPr>
            <a:picLocks noChangeAspect="1" noChangeArrowheads="1"/>
          </p:cNvPicPr>
          <p:nvPr/>
        </p:nvPicPr>
        <p:blipFill>
          <a:blip r:embed="rId17" cstate="print"/>
          <a:srcRect/>
          <a:stretch>
            <a:fillRect/>
          </a:stretch>
        </p:blipFill>
        <p:spPr bwMode="auto">
          <a:xfrm>
            <a:off x="6135025" y="4154465"/>
            <a:ext cx="535781" cy="535781"/>
          </a:xfrm>
          <a:prstGeom prst="rect">
            <a:avLst/>
          </a:prstGeom>
          <a:noFill/>
        </p:spPr>
      </p:pic>
      <p:pic>
        <p:nvPicPr>
          <p:cNvPr id="113" name="Picture 2" descr="\\pufs02\Scratch\Abhijeet K\UD_PPT\Ai\Computer-Icon.png"/>
          <p:cNvPicPr>
            <a:picLocks noChangeAspect="1" noChangeArrowheads="1"/>
          </p:cNvPicPr>
          <p:nvPr/>
        </p:nvPicPr>
        <p:blipFill>
          <a:blip r:embed="rId17" cstate="print"/>
          <a:srcRect/>
          <a:stretch>
            <a:fillRect/>
          </a:stretch>
        </p:blipFill>
        <p:spPr bwMode="auto">
          <a:xfrm>
            <a:off x="6135025" y="4743825"/>
            <a:ext cx="535781" cy="535781"/>
          </a:xfrm>
          <a:prstGeom prst="rect">
            <a:avLst/>
          </a:prstGeom>
          <a:noFill/>
        </p:spPr>
      </p:pic>
      <p:pic>
        <p:nvPicPr>
          <p:cNvPr id="114" name="Picture 17" descr="D:\Abhijeet K\Ai\old\Database-Icon_04.png"/>
          <p:cNvPicPr>
            <a:picLocks noChangeAspect="1" noChangeArrowheads="1"/>
          </p:cNvPicPr>
          <p:nvPr/>
        </p:nvPicPr>
        <p:blipFill>
          <a:blip r:embed="rId18"/>
          <a:srcRect/>
          <a:stretch>
            <a:fillRect/>
          </a:stretch>
        </p:blipFill>
        <p:spPr bwMode="auto">
          <a:xfrm>
            <a:off x="4117331" y="4002809"/>
            <a:ext cx="571500" cy="571500"/>
          </a:xfrm>
          <a:prstGeom prst="rect">
            <a:avLst/>
          </a:prstGeom>
          <a:noFill/>
        </p:spPr>
      </p:pic>
      <p:sp>
        <p:nvSpPr>
          <p:cNvPr id="115" name="Line 11"/>
          <p:cNvSpPr>
            <a:spLocks noChangeShapeType="1"/>
          </p:cNvSpPr>
          <p:nvPr>
            <p:custDataLst>
              <p:tags r:id="rId15"/>
            </p:custDataLst>
          </p:nvPr>
        </p:nvSpPr>
        <p:spPr bwMode="auto">
          <a:xfrm flipV="1">
            <a:off x="6042947" y="3851814"/>
            <a:ext cx="128588" cy="0"/>
          </a:xfrm>
          <a:prstGeom prst="line">
            <a:avLst/>
          </a:prstGeom>
          <a:noFill/>
          <a:ln w="31750">
            <a:solidFill>
              <a:schemeClr val="tx1"/>
            </a:solidFill>
            <a:round/>
            <a:headEnd/>
            <a:tailEnd/>
          </a:ln>
        </p:spPr>
        <p:txBody>
          <a:bodyPr wrap="none"/>
          <a:lstStyle/>
          <a:p>
            <a:endParaRPr lang="en-US" sz="1350"/>
          </a:p>
        </p:txBody>
      </p:sp>
      <p:pic>
        <p:nvPicPr>
          <p:cNvPr id="116" name="Picture 2" descr="\\pufs02\Scratch\Abhijeet K\UD_PPT\Ai\Computer-Icon.png"/>
          <p:cNvPicPr>
            <a:picLocks noChangeAspect="1" noChangeArrowheads="1"/>
          </p:cNvPicPr>
          <p:nvPr/>
        </p:nvPicPr>
        <p:blipFill>
          <a:blip r:embed="rId17" cstate="print"/>
          <a:srcRect/>
          <a:stretch>
            <a:fillRect/>
          </a:stretch>
        </p:blipFill>
        <p:spPr bwMode="auto">
          <a:xfrm>
            <a:off x="6135025" y="3565106"/>
            <a:ext cx="535781" cy="535781"/>
          </a:xfrm>
          <a:prstGeom prst="rect">
            <a:avLst/>
          </a:prstGeom>
          <a:noFill/>
        </p:spPr>
      </p:pic>
      <p:sp>
        <p:nvSpPr>
          <p:cNvPr id="32" name="Cloud 31"/>
          <p:cNvSpPr/>
          <p:nvPr/>
        </p:nvSpPr>
        <p:spPr bwMode="auto">
          <a:xfrm>
            <a:off x="2326181" y="4090463"/>
            <a:ext cx="991791" cy="670322"/>
          </a:xfrm>
          <a:prstGeom prst="cloud">
            <a:avLst/>
          </a:prstGeom>
          <a:solidFill>
            <a:srgbClr val="BED600"/>
          </a:solidFill>
          <a:ln w="19050" cap="flat" cmpd="sng" algn="ctr">
            <a:solidFill>
              <a:schemeClr val="tx1"/>
            </a:solidFill>
            <a:prstDash val="solid"/>
            <a:round/>
            <a:headEnd type="none" w="med" len="med"/>
            <a:tailEnd type="none" w="med" len="med"/>
          </a:ln>
          <a:effectLst/>
        </p:spPr>
        <p:txBody>
          <a:bodyPr wrap="none"/>
          <a:lstStyle/>
          <a:p>
            <a:pPr>
              <a:defRPr/>
            </a:pPr>
            <a:endParaRPr lang="en-US" sz="1350"/>
          </a:p>
        </p:txBody>
      </p:sp>
      <p:pic>
        <p:nvPicPr>
          <p:cNvPr id="33" name="Picture 2" descr="\\pufs02\Scratch\Abhijeet K\UD_PPT\Ai\Computer-Icon.png"/>
          <p:cNvPicPr>
            <a:picLocks noChangeAspect="1" noChangeArrowheads="1"/>
          </p:cNvPicPr>
          <p:nvPr/>
        </p:nvPicPr>
        <p:blipFill>
          <a:blip r:embed="rId17" cstate="print"/>
          <a:srcRect/>
          <a:stretch>
            <a:fillRect/>
          </a:stretch>
        </p:blipFill>
        <p:spPr bwMode="auto">
          <a:xfrm>
            <a:off x="1084207" y="4129556"/>
            <a:ext cx="535781" cy="535781"/>
          </a:xfrm>
          <a:prstGeom prst="rect">
            <a:avLst/>
          </a:prstGeom>
          <a:noFill/>
        </p:spPr>
      </p:pic>
      <p:graphicFrame>
        <p:nvGraphicFramePr>
          <p:cNvPr id="34" name="Table 33"/>
          <p:cNvGraphicFramePr>
            <a:graphicFrameLocks noGrp="1"/>
          </p:cNvGraphicFramePr>
          <p:nvPr/>
        </p:nvGraphicFramePr>
        <p:xfrm>
          <a:off x="2667000" y="1635010"/>
          <a:ext cx="3810000" cy="1112044"/>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278011">
                <a:tc gridSpan="5">
                  <a:txBody>
                    <a:bodyPr/>
                    <a:lstStyle/>
                    <a:p>
                      <a:pPr algn="ctr"/>
                      <a:r>
                        <a:rPr lang="en-US" sz="800" dirty="0">
                          <a:solidFill>
                            <a:schemeClr val="tx1"/>
                          </a:solidFill>
                          <a:latin typeface="Arial" pitchFamily="34" charset="0"/>
                          <a:cs typeface="Arial" pitchFamily="34" charset="0"/>
                        </a:rPr>
                        <a:t>Network Address Translation Table</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8011">
                <a:tc>
                  <a:txBody>
                    <a:bodyPr/>
                    <a:lstStyle/>
                    <a:p>
                      <a:r>
                        <a:rPr lang="en-US" sz="800" dirty="0">
                          <a:latin typeface="Arial" pitchFamily="34" charset="0"/>
                          <a:cs typeface="Arial" pitchFamily="34" charset="0"/>
                        </a:rPr>
                        <a:t>Foreign IP</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Foreign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Local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LAN IP</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LAN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1"/>
                  </a:ext>
                </a:extLst>
              </a:tr>
              <a:tr h="2780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172.217.4.68</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80</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5000</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10.0.0.1</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3526</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2"/>
                  </a:ext>
                </a:extLst>
              </a:tr>
              <a:tr h="278011">
                <a:tc>
                  <a:txBody>
                    <a:bodyPr/>
                    <a:lstStyle/>
                    <a:p>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3"/>
                  </a:ext>
                </a:extLst>
              </a:tr>
            </a:tbl>
          </a:graphicData>
        </a:graphic>
      </p:graphicFrame>
      <p:sp>
        <p:nvSpPr>
          <p:cNvPr id="35" name="Rectangle 42"/>
          <p:cNvSpPr>
            <a:spLocks noChangeArrowheads="1"/>
          </p:cNvSpPr>
          <p:nvPr/>
        </p:nvSpPr>
        <p:spPr bwMode="auto">
          <a:xfrm>
            <a:off x="4542648" y="3670547"/>
            <a:ext cx="1382315" cy="314325"/>
          </a:xfrm>
          <a:prstGeom prst="rect">
            <a:avLst/>
          </a:prstGeom>
          <a:noFill/>
          <a:ln w="19050" algn="ctr">
            <a:solidFill>
              <a:srgbClr val="782EBD"/>
            </a:solidFill>
            <a:round/>
            <a:headEnd/>
            <a:tailEnd/>
          </a:ln>
        </p:spPr>
        <p:txBody>
          <a:bodyPr wrap="none"/>
          <a:lstStyle/>
          <a:p>
            <a:r>
              <a:rPr lang="en-US" altLang="en-US" sz="900">
                <a:latin typeface="Arial" pitchFamily="34" charset="0"/>
                <a:cs typeface="Arial" pitchFamily="34" charset="0"/>
              </a:rPr>
              <a:t>Dest:10.0.0.1 : 3526</a:t>
            </a:r>
          </a:p>
          <a:p>
            <a:r>
              <a:rPr lang="en-US" altLang="en-US" sz="900">
                <a:latin typeface="Arial" pitchFamily="34" charset="0"/>
                <a:cs typeface="Arial" pitchFamily="34" charset="0"/>
              </a:rPr>
              <a:t>Src: 172.217.4.68 : 80</a:t>
            </a:r>
          </a:p>
        </p:txBody>
      </p:sp>
    </p:spTree>
    <p:extLst>
      <p:ext uri="{BB962C8B-B14F-4D97-AF65-F5344CB8AC3E}">
        <p14:creationId xmlns:p14="http://schemas.microsoft.com/office/powerpoint/2010/main" val="198361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3.36371E-6 -2.0259E-6 L 0.12249 -0.09991 " pathEditMode="relative" rAng="0" ptsTypes="AA">
                                      <p:cBhvr>
                                        <p:cTn id="6" dur="2000" fill="hold"/>
                                        <p:tgtEl>
                                          <p:spTgt spid="35"/>
                                        </p:tgtEl>
                                        <p:attrNameLst>
                                          <p:attrName>ppt_x</p:attrName>
                                          <p:attrName>ppt_y</p:attrName>
                                        </p:attrNameLst>
                                      </p:cBhvr>
                                      <p:rCtr x="6100" y="-5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7250"/>
            <a:ext cx="9144000" cy="156755"/>
          </a:xfrm>
          <a:prstGeom prst="rect">
            <a:avLst/>
          </a:prstGeom>
          <a:solidFill>
            <a:srgbClr val="0069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sp>
        <p:nvSpPr>
          <p:cNvPr id="5" name="Rectangle 4"/>
          <p:cNvSpPr/>
          <p:nvPr/>
        </p:nvSpPr>
        <p:spPr>
          <a:xfrm>
            <a:off x="0" y="5843995"/>
            <a:ext cx="9144000" cy="156755"/>
          </a:xfrm>
          <a:prstGeom prst="rect">
            <a:avLst/>
          </a:prstGeom>
          <a:solidFill>
            <a:srgbClr val="003E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sp>
        <p:nvSpPr>
          <p:cNvPr id="48" name="Rectangle 2"/>
          <p:cNvSpPr txBox="1">
            <a:spLocks noChangeArrowheads="1"/>
          </p:cNvSpPr>
          <p:nvPr>
            <p:custDataLst>
              <p:tags r:id="rId1"/>
            </p:custDataLst>
          </p:nvPr>
        </p:nvSpPr>
        <p:spPr>
          <a:xfrm>
            <a:off x="36160" y="1069181"/>
            <a:ext cx="6331983" cy="457200"/>
          </a:xfrm>
          <a:prstGeom prst="rect">
            <a:avLst/>
          </a:prstGeom>
        </p:spPr>
        <p:txBody>
          <a:bodyPr vert="horz" lIns="68580" tIns="34290" rIns="68580" bIns="34290" rtlCol="0" anchor="ctr">
            <a:noAutofit/>
          </a:bodyPr>
          <a:lstStyle/>
          <a:p>
            <a:pPr lvl="0">
              <a:lnSpc>
                <a:spcPct val="90000"/>
              </a:lnSpc>
              <a:spcBef>
                <a:spcPct val="0"/>
              </a:spcBef>
              <a:defRPr/>
            </a:pPr>
            <a:r>
              <a:rPr lang="en-US" altLang="en-US" sz="2400" b="1" dirty="0">
                <a:solidFill>
                  <a:srgbClr val="0069AA"/>
                </a:solidFill>
                <a:latin typeface="Arial" pitchFamily="34" charset="0"/>
                <a:ea typeface="+mj-ea"/>
                <a:cs typeface="Arial" pitchFamily="34" charset="0"/>
              </a:rPr>
              <a:t>NAT: Many Connections = Many Entries</a:t>
            </a:r>
          </a:p>
        </p:txBody>
      </p:sp>
      <p:sp>
        <p:nvSpPr>
          <p:cNvPr id="97" name="Freeform 80"/>
          <p:cNvSpPr>
            <a:spLocks/>
          </p:cNvSpPr>
          <p:nvPr>
            <p:custDataLst>
              <p:tags r:id="rId2"/>
            </p:custDataLst>
          </p:nvPr>
        </p:nvSpPr>
        <p:spPr bwMode="auto">
          <a:xfrm>
            <a:off x="4411154" y="3400997"/>
            <a:ext cx="2228850" cy="202287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00A0DF"/>
          </a:solidFill>
          <a:ln w="9525">
            <a:noFill/>
            <a:round/>
            <a:headEnd/>
            <a:tailEnd/>
          </a:ln>
        </p:spPr>
        <p:txBody>
          <a:bodyPr wrap="none" anchor="ctr"/>
          <a:lstStyle/>
          <a:p>
            <a:endParaRPr lang="en-US" sz="1350"/>
          </a:p>
        </p:txBody>
      </p:sp>
      <p:sp>
        <p:nvSpPr>
          <p:cNvPr id="98" name="Freeform 4"/>
          <p:cNvSpPr>
            <a:spLocks/>
          </p:cNvSpPr>
          <p:nvPr>
            <p:custDataLst>
              <p:tags r:id="rId3"/>
            </p:custDataLst>
          </p:nvPr>
        </p:nvSpPr>
        <p:spPr bwMode="auto">
          <a:xfrm>
            <a:off x="1535794" y="3959400"/>
            <a:ext cx="2869406" cy="1016794"/>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sz="1350"/>
          </a:p>
        </p:txBody>
      </p:sp>
      <p:sp>
        <p:nvSpPr>
          <p:cNvPr id="99" name="Line 8"/>
          <p:cNvSpPr>
            <a:spLocks noChangeShapeType="1"/>
          </p:cNvSpPr>
          <p:nvPr>
            <p:custDataLst>
              <p:tags r:id="rId4"/>
            </p:custDataLst>
          </p:nvPr>
        </p:nvSpPr>
        <p:spPr bwMode="auto">
          <a:xfrm>
            <a:off x="4653926" y="4390407"/>
            <a:ext cx="1503759" cy="7144"/>
          </a:xfrm>
          <a:prstGeom prst="line">
            <a:avLst/>
          </a:prstGeom>
          <a:noFill/>
          <a:ln w="19050">
            <a:solidFill>
              <a:schemeClr val="tx1"/>
            </a:solidFill>
            <a:round/>
            <a:headEnd/>
            <a:tailEnd/>
          </a:ln>
        </p:spPr>
        <p:txBody>
          <a:bodyPr wrap="none"/>
          <a:lstStyle/>
          <a:p>
            <a:endParaRPr lang="en-US" sz="1350"/>
          </a:p>
        </p:txBody>
      </p:sp>
      <p:sp>
        <p:nvSpPr>
          <p:cNvPr id="100" name="Line 9"/>
          <p:cNvSpPr>
            <a:spLocks noChangeShapeType="1"/>
          </p:cNvSpPr>
          <p:nvPr>
            <p:custDataLst>
              <p:tags r:id="rId5"/>
            </p:custDataLst>
          </p:nvPr>
        </p:nvSpPr>
        <p:spPr bwMode="auto">
          <a:xfrm flipH="1">
            <a:off x="6048263" y="3835575"/>
            <a:ext cx="7144" cy="1119188"/>
          </a:xfrm>
          <a:prstGeom prst="line">
            <a:avLst/>
          </a:prstGeom>
          <a:noFill/>
          <a:ln w="31750">
            <a:solidFill>
              <a:schemeClr val="tx1"/>
            </a:solidFill>
            <a:round/>
            <a:headEnd/>
            <a:tailEnd/>
          </a:ln>
        </p:spPr>
        <p:txBody>
          <a:bodyPr wrap="none"/>
          <a:lstStyle/>
          <a:p>
            <a:endParaRPr lang="en-US" sz="1350"/>
          </a:p>
        </p:txBody>
      </p:sp>
      <p:sp>
        <p:nvSpPr>
          <p:cNvPr id="101" name="Line 11"/>
          <p:cNvSpPr>
            <a:spLocks noChangeShapeType="1"/>
          </p:cNvSpPr>
          <p:nvPr>
            <p:custDataLst>
              <p:tags r:id="rId6"/>
            </p:custDataLst>
          </p:nvPr>
        </p:nvSpPr>
        <p:spPr bwMode="auto">
          <a:xfrm flipV="1">
            <a:off x="6041243" y="4950480"/>
            <a:ext cx="128588" cy="0"/>
          </a:xfrm>
          <a:prstGeom prst="line">
            <a:avLst/>
          </a:prstGeom>
          <a:noFill/>
          <a:ln w="31750">
            <a:solidFill>
              <a:schemeClr val="tx1"/>
            </a:solidFill>
            <a:round/>
            <a:headEnd/>
            <a:tailEnd/>
          </a:ln>
        </p:spPr>
        <p:txBody>
          <a:bodyPr wrap="none"/>
          <a:lstStyle/>
          <a:p>
            <a:endParaRPr lang="en-US" sz="1350"/>
          </a:p>
        </p:txBody>
      </p:sp>
      <p:sp>
        <p:nvSpPr>
          <p:cNvPr id="102" name="Text Box 12"/>
          <p:cNvSpPr txBox="1">
            <a:spLocks noChangeArrowheads="1"/>
          </p:cNvSpPr>
          <p:nvPr>
            <p:custDataLst>
              <p:tags r:id="rId7"/>
            </p:custDataLst>
          </p:nvPr>
        </p:nvSpPr>
        <p:spPr bwMode="auto">
          <a:xfrm>
            <a:off x="6728110" y="3633169"/>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10.0.0.1</a:t>
            </a:r>
          </a:p>
        </p:txBody>
      </p:sp>
      <p:sp>
        <p:nvSpPr>
          <p:cNvPr id="103" name="Text Box 13"/>
          <p:cNvSpPr txBox="1">
            <a:spLocks noChangeArrowheads="1"/>
          </p:cNvSpPr>
          <p:nvPr>
            <p:custDataLst>
              <p:tags r:id="rId8"/>
            </p:custDataLst>
          </p:nvPr>
        </p:nvSpPr>
        <p:spPr bwMode="auto">
          <a:xfrm>
            <a:off x="6823360" y="4209432"/>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10.0.0.2</a:t>
            </a:r>
          </a:p>
        </p:txBody>
      </p:sp>
      <p:sp>
        <p:nvSpPr>
          <p:cNvPr id="104" name="Text Box 14"/>
          <p:cNvSpPr txBox="1">
            <a:spLocks noChangeArrowheads="1"/>
          </p:cNvSpPr>
          <p:nvPr>
            <p:custDataLst>
              <p:tags r:id="rId9"/>
            </p:custDataLst>
          </p:nvPr>
        </p:nvSpPr>
        <p:spPr bwMode="auto">
          <a:xfrm>
            <a:off x="6794785" y="4880944"/>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10.0.0.3</a:t>
            </a:r>
          </a:p>
        </p:txBody>
      </p:sp>
      <p:sp>
        <p:nvSpPr>
          <p:cNvPr id="105" name="Text Box 15"/>
          <p:cNvSpPr txBox="1">
            <a:spLocks noChangeArrowheads="1"/>
          </p:cNvSpPr>
          <p:nvPr>
            <p:custDataLst>
              <p:tags r:id="rId10"/>
            </p:custDataLst>
          </p:nvPr>
        </p:nvSpPr>
        <p:spPr bwMode="auto">
          <a:xfrm>
            <a:off x="4661185" y="4048698"/>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10.0.0.4</a:t>
            </a:r>
          </a:p>
        </p:txBody>
      </p:sp>
      <p:sp>
        <p:nvSpPr>
          <p:cNvPr id="106" name="Line 16"/>
          <p:cNvSpPr>
            <a:spLocks noChangeShapeType="1"/>
          </p:cNvSpPr>
          <p:nvPr>
            <p:custDataLst>
              <p:tags r:id="rId11"/>
            </p:custDataLst>
          </p:nvPr>
        </p:nvSpPr>
        <p:spPr bwMode="auto">
          <a:xfrm flipH="1">
            <a:off x="4689760" y="4258248"/>
            <a:ext cx="64294" cy="96440"/>
          </a:xfrm>
          <a:prstGeom prst="line">
            <a:avLst/>
          </a:prstGeom>
          <a:noFill/>
          <a:ln w="19050">
            <a:solidFill>
              <a:schemeClr val="tx1"/>
            </a:solidFill>
            <a:round/>
            <a:headEnd/>
            <a:tailEnd type="triangle" w="med" len="med"/>
          </a:ln>
        </p:spPr>
        <p:txBody>
          <a:bodyPr wrap="none"/>
          <a:lstStyle/>
          <a:p>
            <a:endParaRPr lang="en-US" sz="1350"/>
          </a:p>
        </p:txBody>
      </p:sp>
      <p:sp>
        <p:nvSpPr>
          <p:cNvPr id="107" name="Text Box 17"/>
          <p:cNvSpPr txBox="1">
            <a:spLocks noChangeArrowheads="1"/>
          </p:cNvSpPr>
          <p:nvPr>
            <p:custDataLst>
              <p:tags r:id="rId12"/>
            </p:custDataLst>
          </p:nvPr>
        </p:nvSpPr>
        <p:spPr bwMode="auto">
          <a:xfrm>
            <a:off x="3246723" y="4495182"/>
            <a:ext cx="994183"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138.76.29.7</a:t>
            </a:r>
          </a:p>
        </p:txBody>
      </p:sp>
      <p:sp>
        <p:nvSpPr>
          <p:cNvPr id="108" name="Line 18"/>
          <p:cNvSpPr>
            <a:spLocks noChangeShapeType="1"/>
          </p:cNvSpPr>
          <p:nvPr>
            <p:custDataLst>
              <p:tags r:id="rId13"/>
            </p:custDataLst>
          </p:nvPr>
        </p:nvSpPr>
        <p:spPr bwMode="auto">
          <a:xfrm flipH="1">
            <a:off x="4134929" y="4436842"/>
            <a:ext cx="64294" cy="96440"/>
          </a:xfrm>
          <a:prstGeom prst="line">
            <a:avLst/>
          </a:prstGeom>
          <a:noFill/>
          <a:ln w="19050">
            <a:solidFill>
              <a:schemeClr val="tx1"/>
            </a:solidFill>
            <a:round/>
            <a:headEnd type="triangle" w="med" len="med"/>
            <a:tailEnd/>
          </a:ln>
        </p:spPr>
        <p:txBody>
          <a:bodyPr wrap="none"/>
          <a:lstStyle/>
          <a:p>
            <a:endParaRPr lang="en-US" sz="1350"/>
          </a:p>
        </p:txBody>
      </p:sp>
      <p:sp>
        <p:nvSpPr>
          <p:cNvPr id="109" name="Line 79"/>
          <p:cNvSpPr>
            <a:spLocks noChangeShapeType="1"/>
          </p:cNvSpPr>
          <p:nvPr>
            <p:custDataLst>
              <p:tags r:id="rId14"/>
            </p:custDataLst>
          </p:nvPr>
        </p:nvSpPr>
        <p:spPr bwMode="auto">
          <a:xfrm flipV="1">
            <a:off x="1535794" y="4413028"/>
            <a:ext cx="2696766" cy="23813"/>
          </a:xfrm>
          <a:prstGeom prst="line">
            <a:avLst/>
          </a:prstGeom>
          <a:noFill/>
          <a:ln w="31750">
            <a:solidFill>
              <a:schemeClr val="tx1"/>
            </a:solidFill>
            <a:round/>
            <a:headEnd/>
            <a:tailEnd/>
          </a:ln>
        </p:spPr>
        <p:txBody>
          <a:bodyPr wrap="none"/>
          <a:lstStyle/>
          <a:p>
            <a:endParaRPr lang="en-US" sz="1350"/>
          </a:p>
        </p:txBody>
      </p:sp>
      <p:pic>
        <p:nvPicPr>
          <p:cNvPr id="112" name="Picture 2" descr="\\pufs02\Scratch\Abhijeet K\UD_PPT\Ai\Computer-Icon.png"/>
          <p:cNvPicPr>
            <a:picLocks noChangeAspect="1" noChangeArrowheads="1"/>
          </p:cNvPicPr>
          <p:nvPr/>
        </p:nvPicPr>
        <p:blipFill>
          <a:blip r:embed="rId17" cstate="print"/>
          <a:srcRect/>
          <a:stretch>
            <a:fillRect/>
          </a:stretch>
        </p:blipFill>
        <p:spPr bwMode="auto">
          <a:xfrm>
            <a:off x="6135025" y="4154465"/>
            <a:ext cx="535781" cy="535781"/>
          </a:xfrm>
          <a:prstGeom prst="rect">
            <a:avLst/>
          </a:prstGeom>
          <a:noFill/>
        </p:spPr>
      </p:pic>
      <p:pic>
        <p:nvPicPr>
          <p:cNvPr id="113" name="Picture 2" descr="\\pufs02\Scratch\Abhijeet K\UD_PPT\Ai\Computer-Icon.png"/>
          <p:cNvPicPr>
            <a:picLocks noChangeAspect="1" noChangeArrowheads="1"/>
          </p:cNvPicPr>
          <p:nvPr/>
        </p:nvPicPr>
        <p:blipFill>
          <a:blip r:embed="rId17" cstate="print"/>
          <a:srcRect/>
          <a:stretch>
            <a:fillRect/>
          </a:stretch>
        </p:blipFill>
        <p:spPr bwMode="auto">
          <a:xfrm>
            <a:off x="6135025" y="4743825"/>
            <a:ext cx="535781" cy="535781"/>
          </a:xfrm>
          <a:prstGeom prst="rect">
            <a:avLst/>
          </a:prstGeom>
          <a:noFill/>
        </p:spPr>
      </p:pic>
      <p:pic>
        <p:nvPicPr>
          <p:cNvPr id="114" name="Picture 17" descr="D:\Abhijeet K\Ai\old\Database-Icon_04.png"/>
          <p:cNvPicPr>
            <a:picLocks noChangeAspect="1" noChangeArrowheads="1"/>
          </p:cNvPicPr>
          <p:nvPr/>
        </p:nvPicPr>
        <p:blipFill>
          <a:blip r:embed="rId18"/>
          <a:srcRect/>
          <a:stretch>
            <a:fillRect/>
          </a:stretch>
        </p:blipFill>
        <p:spPr bwMode="auto">
          <a:xfrm>
            <a:off x="4117331" y="4002809"/>
            <a:ext cx="571500" cy="571500"/>
          </a:xfrm>
          <a:prstGeom prst="rect">
            <a:avLst/>
          </a:prstGeom>
          <a:noFill/>
        </p:spPr>
      </p:pic>
      <p:sp>
        <p:nvSpPr>
          <p:cNvPr id="115" name="Line 11"/>
          <p:cNvSpPr>
            <a:spLocks noChangeShapeType="1"/>
          </p:cNvSpPr>
          <p:nvPr>
            <p:custDataLst>
              <p:tags r:id="rId15"/>
            </p:custDataLst>
          </p:nvPr>
        </p:nvSpPr>
        <p:spPr bwMode="auto">
          <a:xfrm flipV="1">
            <a:off x="6042947" y="3851814"/>
            <a:ext cx="128588" cy="0"/>
          </a:xfrm>
          <a:prstGeom prst="line">
            <a:avLst/>
          </a:prstGeom>
          <a:noFill/>
          <a:ln w="31750">
            <a:solidFill>
              <a:schemeClr val="tx1"/>
            </a:solidFill>
            <a:round/>
            <a:headEnd/>
            <a:tailEnd/>
          </a:ln>
        </p:spPr>
        <p:txBody>
          <a:bodyPr wrap="none"/>
          <a:lstStyle/>
          <a:p>
            <a:endParaRPr lang="en-US" sz="1350"/>
          </a:p>
        </p:txBody>
      </p:sp>
      <p:pic>
        <p:nvPicPr>
          <p:cNvPr id="116" name="Picture 2" descr="\\pufs02\Scratch\Abhijeet K\UD_PPT\Ai\Computer-Icon.png"/>
          <p:cNvPicPr>
            <a:picLocks noChangeAspect="1" noChangeArrowheads="1"/>
          </p:cNvPicPr>
          <p:nvPr/>
        </p:nvPicPr>
        <p:blipFill>
          <a:blip r:embed="rId17" cstate="print"/>
          <a:srcRect/>
          <a:stretch>
            <a:fillRect/>
          </a:stretch>
        </p:blipFill>
        <p:spPr bwMode="auto">
          <a:xfrm>
            <a:off x="6135025" y="3565106"/>
            <a:ext cx="535781" cy="535781"/>
          </a:xfrm>
          <a:prstGeom prst="rect">
            <a:avLst/>
          </a:prstGeom>
          <a:noFill/>
        </p:spPr>
      </p:pic>
      <p:sp>
        <p:nvSpPr>
          <p:cNvPr id="32" name="Cloud 31"/>
          <p:cNvSpPr/>
          <p:nvPr/>
        </p:nvSpPr>
        <p:spPr bwMode="auto">
          <a:xfrm>
            <a:off x="2326181" y="4090463"/>
            <a:ext cx="991791" cy="670322"/>
          </a:xfrm>
          <a:prstGeom prst="cloud">
            <a:avLst/>
          </a:prstGeom>
          <a:solidFill>
            <a:srgbClr val="BED600"/>
          </a:solidFill>
          <a:ln w="19050" cap="flat" cmpd="sng" algn="ctr">
            <a:solidFill>
              <a:schemeClr val="tx1"/>
            </a:solidFill>
            <a:prstDash val="solid"/>
            <a:round/>
            <a:headEnd type="none" w="med" len="med"/>
            <a:tailEnd type="none" w="med" len="med"/>
          </a:ln>
          <a:effectLst/>
        </p:spPr>
        <p:txBody>
          <a:bodyPr wrap="none"/>
          <a:lstStyle/>
          <a:p>
            <a:pPr>
              <a:defRPr/>
            </a:pPr>
            <a:endParaRPr lang="en-US" sz="1350"/>
          </a:p>
        </p:txBody>
      </p:sp>
      <p:pic>
        <p:nvPicPr>
          <p:cNvPr id="33" name="Picture 2" descr="\\pufs02\Scratch\Abhijeet K\UD_PPT\Ai\Computer-Icon.png"/>
          <p:cNvPicPr>
            <a:picLocks noChangeAspect="1" noChangeArrowheads="1"/>
          </p:cNvPicPr>
          <p:nvPr/>
        </p:nvPicPr>
        <p:blipFill>
          <a:blip r:embed="rId17" cstate="print"/>
          <a:srcRect/>
          <a:stretch>
            <a:fillRect/>
          </a:stretch>
        </p:blipFill>
        <p:spPr bwMode="auto">
          <a:xfrm>
            <a:off x="1084207" y="4129556"/>
            <a:ext cx="535781" cy="535781"/>
          </a:xfrm>
          <a:prstGeom prst="rect">
            <a:avLst/>
          </a:prstGeom>
          <a:noFill/>
        </p:spPr>
      </p:pic>
      <p:graphicFrame>
        <p:nvGraphicFramePr>
          <p:cNvPr id="34" name="Table 33"/>
          <p:cNvGraphicFramePr>
            <a:graphicFrameLocks noGrp="1"/>
          </p:cNvGraphicFramePr>
          <p:nvPr/>
        </p:nvGraphicFramePr>
        <p:xfrm>
          <a:off x="2667000" y="1635010"/>
          <a:ext cx="3810000" cy="1112044"/>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278011">
                <a:tc gridSpan="5">
                  <a:txBody>
                    <a:bodyPr/>
                    <a:lstStyle/>
                    <a:p>
                      <a:pPr algn="ctr"/>
                      <a:r>
                        <a:rPr lang="en-US" sz="800" dirty="0">
                          <a:solidFill>
                            <a:schemeClr val="tx1"/>
                          </a:solidFill>
                          <a:latin typeface="Arial" pitchFamily="34" charset="0"/>
                          <a:cs typeface="Arial" pitchFamily="34" charset="0"/>
                        </a:rPr>
                        <a:t>Network Address Translation Table</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8011">
                <a:tc>
                  <a:txBody>
                    <a:bodyPr/>
                    <a:lstStyle/>
                    <a:p>
                      <a:r>
                        <a:rPr lang="en-US" sz="800" dirty="0">
                          <a:latin typeface="Arial" pitchFamily="34" charset="0"/>
                          <a:cs typeface="Arial" pitchFamily="34" charset="0"/>
                        </a:rPr>
                        <a:t>Foreign IP</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Foreign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Local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LAN IP</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LAN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1"/>
                  </a:ext>
                </a:extLst>
              </a:tr>
              <a:tr h="2780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172.217.4.68</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80</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5000</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10.0.0.1</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3526</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2"/>
                  </a:ext>
                </a:extLst>
              </a:tr>
              <a:tr h="2780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172.217.4.68</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80</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5001</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10.0.0.2</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3526</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3"/>
                  </a:ext>
                </a:extLst>
              </a:tr>
            </a:tbl>
          </a:graphicData>
        </a:graphic>
      </p:graphicFrame>
      <p:sp>
        <p:nvSpPr>
          <p:cNvPr id="27" name="Right Arrow 40"/>
          <p:cNvSpPr>
            <a:spLocks noChangeArrowheads="1"/>
          </p:cNvSpPr>
          <p:nvPr/>
        </p:nvSpPr>
        <p:spPr bwMode="auto">
          <a:xfrm>
            <a:off x="4334565" y="3295751"/>
            <a:ext cx="169069" cy="258366"/>
          </a:xfrm>
          <a:prstGeom prst="rightArrow">
            <a:avLst>
              <a:gd name="adj1" fmla="val 50000"/>
              <a:gd name="adj2" fmla="val 50000"/>
            </a:avLst>
          </a:prstGeom>
          <a:solidFill>
            <a:srgbClr val="5A8E22"/>
          </a:solidFill>
          <a:ln w="9525" algn="ctr">
            <a:solidFill>
              <a:schemeClr val="tx1"/>
            </a:solidFill>
            <a:round/>
            <a:headEnd/>
            <a:tailEnd/>
          </a:ln>
        </p:spPr>
        <p:txBody>
          <a:bodyPr wrap="none"/>
          <a:lstStyle/>
          <a:p>
            <a:endParaRPr lang="en-US" altLang="en-US" sz="1350"/>
          </a:p>
        </p:txBody>
      </p:sp>
      <p:sp>
        <p:nvSpPr>
          <p:cNvPr id="28" name="Rectangle 41"/>
          <p:cNvSpPr>
            <a:spLocks noChangeArrowheads="1"/>
          </p:cNvSpPr>
          <p:nvPr/>
        </p:nvSpPr>
        <p:spPr bwMode="auto">
          <a:xfrm>
            <a:off x="2884383" y="3274320"/>
            <a:ext cx="1382316" cy="314325"/>
          </a:xfrm>
          <a:prstGeom prst="rect">
            <a:avLst/>
          </a:prstGeom>
          <a:noFill/>
          <a:ln w="19050" algn="ctr">
            <a:solidFill>
              <a:srgbClr val="782EBD"/>
            </a:solidFill>
            <a:round/>
            <a:headEnd/>
            <a:tailEnd/>
          </a:ln>
        </p:spPr>
        <p:txBody>
          <a:bodyPr wrap="none"/>
          <a:lstStyle/>
          <a:p>
            <a:r>
              <a:rPr lang="en-US" altLang="en-US" sz="900" dirty="0">
                <a:latin typeface="Arial" pitchFamily="34" charset="0"/>
                <a:cs typeface="Arial" pitchFamily="34" charset="0"/>
              </a:rPr>
              <a:t>Dest:138.76.29.7 : 5000</a:t>
            </a:r>
          </a:p>
          <a:p>
            <a:r>
              <a:rPr lang="en-US" altLang="en-US" sz="900" dirty="0" err="1">
                <a:latin typeface="Arial" pitchFamily="34" charset="0"/>
                <a:cs typeface="Arial" pitchFamily="34" charset="0"/>
              </a:rPr>
              <a:t>Src</a:t>
            </a:r>
            <a:r>
              <a:rPr lang="en-US" altLang="en-US" sz="900" dirty="0">
                <a:latin typeface="Arial" pitchFamily="34" charset="0"/>
                <a:cs typeface="Arial" pitchFamily="34" charset="0"/>
              </a:rPr>
              <a:t>: 172.217.4.68 : 80</a:t>
            </a:r>
          </a:p>
        </p:txBody>
      </p:sp>
      <p:sp>
        <p:nvSpPr>
          <p:cNvPr id="29" name="Rectangle 43"/>
          <p:cNvSpPr>
            <a:spLocks noChangeArrowheads="1"/>
          </p:cNvSpPr>
          <p:nvPr/>
        </p:nvSpPr>
        <p:spPr bwMode="auto">
          <a:xfrm>
            <a:off x="4528637" y="3264795"/>
            <a:ext cx="1382315" cy="314325"/>
          </a:xfrm>
          <a:prstGeom prst="rect">
            <a:avLst/>
          </a:prstGeom>
          <a:noFill/>
          <a:ln w="19050" algn="ctr">
            <a:solidFill>
              <a:srgbClr val="782EBD"/>
            </a:solidFill>
            <a:round/>
            <a:headEnd/>
            <a:tailEnd/>
          </a:ln>
        </p:spPr>
        <p:txBody>
          <a:bodyPr wrap="none"/>
          <a:lstStyle/>
          <a:p>
            <a:r>
              <a:rPr lang="en-US" altLang="en-US" sz="900">
                <a:latin typeface="Arial" pitchFamily="34" charset="0"/>
                <a:cs typeface="Arial" pitchFamily="34" charset="0"/>
              </a:rPr>
              <a:t>Dest:10.0.0.1 : 3526</a:t>
            </a:r>
          </a:p>
          <a:p>
            <a:r>
              <a:rPr lang="en-US" altLang="en-US" sz="900">
                <a:latin typeface="Arial" pitchFamily="34" charset="0"/>
                <a:cs typeface="Arial" pitchFamily="34" charset="0"/>
              </a:rPr>
              <a:t>Src: 172.217.4.68 : 80</a:t>
            </a:r>
          </a:p>
        </p:txBody>
      </p:sp>
      <p:sp>
        <p:nvSpPr>
          <p:cNvPr id="30" name="Right Arrow 47"/>
          <p:cNvSpPr>
            <a:spLocks noChangeArrowheads="1"/>
          </p:cNvSpPr>
          <p:nvPr/>
        </p:nvSpPr>
        <p:spPr bwMode="auto">
          <a:xfrm>
            <a:off x="4350043" y="3701755"/>
            <a:ext cx="169069" cy="258365"/>
          </a:xfrm>
          <a:prstGeom prst="rightArrow">
            <a:avLst>
              <a:gd name="adj1" fmla="val 50000"/>
              <a:gd name="adj2" fmla="val 50000"/>
            </a:avLst>
          </a:prstGeom>
          <a:solidFill>
            <a:srgbClr val="5A8E22"/>
          </a:solidFill>
          <a:ln w="9525" algn="ctr">
            <a:solidFill>
              <a:schemeClr val="tx1"/>
            </a:solidFill>
            <a:round/>
            <a:headEnd/>
            <a:tailEnd/>
          </a:ln>
        </p:spPr>
        <p:txBody>
          <a:bodyPr wrap="none"/>
          <a:lstStyle/>
          <a:p>
            <a:endParaRPr lang="en-US" altLang="en-US" sz="1350"/>
          </a:p>
        </p:txBody>
      </p:sp>
      <p:sp>
        <p:nvSpPr>
          <p:cNvPr id="31" name="Rectangle 48"/>
          <p:cNvSpPr>
            <a:spLocks noChangeArrowheads="1"/>
          </p:cNvSpPr>
          <p:nvPr/>
        </p:nvSpPr>
        <p:spPr bwMode="auto">
          <a:xfrm>
            <a:off x="2899862" y="3680324"/>
            <a:ext cx="1382315" cy="315515"/>
          </a:xfrm>
          <a:prstGeom prst="rect">
            <a:avLst/>
          </a:prstGeom>
          <a:noFill/>
          <a:ln w="19050" algn="ctr">
            <a:solidFill>
              <a:srgbClr val="782EBD"/>
            </a:solidFill>
            <a:round/>
            <a:headEnd/>
            <a:tailEnd/>
          </a:ln>
        </p:spPr>
        <p:txBody>
          <a:bodyPr wrap="none"/>
          <a:lstStyle/>
          <a:p>
            <a:r>
              <a:rPr lang="en-US" altLang="en-US" sz="900">
                <a:latin typeface="Arial" pitchFamily="34" charset="0"/>
                <a:cs typeface="Arial" pitchFamily="34" charset="0"/>
              </a:rPr>
              <a:t>Dest:138.76.29.7 : 5001</a:t>
            </a:r>
          </a:p>
          <a:p>
            <a:r>
              <a:rPr lang="en-US" altLang="en-US" sz="900">
                <a:latin typeface="Arial" pitchFamily="34" charset="0"/>
                <a:cs typeface="Arial" pitchFamily="34" charset="0"/>
              </a:rPr>
              <a:t>Src: 172.217.4.68 : 80</a:t>
            </a:r>
          </a:p>
        </p:txBody>
      </p:sp>
      <p:sp>
        <p:nvSpPr>
          <p:cNvPr id="36" name="Rectangle 49"/>
          <p:cNvSpPr>
            <a:spLocks noChangeArrowheads="1"/>
          </p:cNvSpPr>
          <p:nvPr/>
        </p:nvSpPr>
        <p:spPr bwMode="auto">
          <a:xfrm>
            <a:off x="4544114" y="3670799"/>
            <a:ext cx="1382316" cy="314325"/>
          </a:xfrm>
          <a:prstGeom prst="rect">
            <a:avLst/>
          </a:prstGeom>
          <a:noFill/>
          <a:ln w="19050" algn="ctr">
            <a:solidFill>
              <a:srgbClr val="782EBD"/>
            </a:solidFill>
            <a:round/>
            <a:headEnd/>
            <a:tailEnd/>
          </a:ln>
        </p:spPr>
        <p:txBody>
          <a:bodyPr wrap="none"/>
          <a:lstStyle/>
          <a:p>
            <a:r>
              <a:rPr lang="en-US" altLang="en-US" sz="900">
                <a:latin typeface="Arial" pitchFamily="34" charset="0"/>
                <a:cs typeface="Arial" pitchFamily="34" charset="0"/>
              </a:rPr>
              <a:t>Dest:10.0.0.2 : 3526</a:t>
            </a:r>
          </a:p>
          <a:p>
            <a:r>
              <a:rPr lang="en-US" altLang="en-US" sz="900">
                <a:latin typeface="Arial" pitchFamily="34" charset="0"/>
                <a:cs typeface="Arial" pitchFamily="34" charset="0"/>
              </a:rPr>
              <a:t>Src: 172.217.4.68 : 80</a:t>
            </a:r>
          </a:p>
        </p:txBody>
      </p:sp>
    </p:spTree>
    <p:extLst>
      <p:ext uri="{BB962C8B-B14F-4D97-AF65-F5344CB8AC3E}">
        <p14:creationId xmlns:p14="http://schemas.microsoft.com/office/powerpoint/2010/main" val="38562439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7250"/>
            <a:ext cx="9144000" cy="156755"/>
          </a:xfrm>
          <a:prstGeom prst="rect">
            <a:avLst/>
          </a:prstGeom>
          <a:solidFill>
            <a:srgbClr val="0069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sp>
        <p:nvSpPr>
          <p:cNvPr id="5" name="Rectangle 4"/>
          <p:cNvSpPr/>
          <p:nvPr/>
        </p:nvSpPr>
        <p:spPr>
          <a:xfrm>
            <a:off x="0" y="5843995"/>
            <a:ext cx="9144000" cy="156755"/>
          </a:xfrm>
          <a:prstGeom prst="rect">
            <a:avLst/>
          </a:prstGeom>
          <a:solidFill>
            <a:srgbClr val="003E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sp>
        <p:nvSpPr>
          <p:cNvPr id="48" name="Rectangle 2"/>
          <p:cNvSpPr txBox="1">
            <a:spLocks noChangeArrowheads="1"/>
          </p:cNvSpPr>
          <p:nvPr>
            <p:custDataLst>
              <p:tags r:id="rId1"/>
            </p:custDataLst>
          </p:nvPr>
        </p:nvSpPr>
        <p:spPr>
          <a:xfrm>
            <a:off x="36159" y="1069181"/>
            <a:ext cx="7160287" cy="457200"/>
          </a:xfrm>
          <a:prstGeom prst="rect">
            <a:avLst/>
          </a:prstGeom>
        </p:spPr>
        <p:txBody>
          <a:bodyPr vert="horz" lIns="68580" tIns="34290" rIns="68580" bIns="34290" rtlCol="0" anchor="ctr">
            <a:noAutofit/>
          </a:bodyPr>
          <a:lstStyle/>
          <a:p>
            <a:pPr lvl="0">
              <a:lnSpc>
                <a:spcPct val="90000"/>
              </a:lnSpc>
              <a:spcBef>
                <a:spcPct val="0"/>
              </a:spcBef>
              <a:defRPr/>
            </a:pPr>
            <a:r>
              <a:rPr lang="en-US" altLang="en-US" sz="2400" b="1" dirty="0">
                <a:solidFill>
                  <a:srgbClr val="0069AA"/>
                </a:solidFill>
                <a:latin typeface="Arial" pitchFamily="34" charset="0"/>
                <a:ea typeface="+mj-ea"/>
                <a:cs typeface="Arial" pitchFamily="34" charset="0"/>
              </a:rPr>
              <a:t>NAT: If There Is No Entry, the Packet is Dropped</a:t>
            </a:r>
          </a:p>
        </p:txBody>
      </p:sp>
      <p:sp>
        <p:nvSpPr>
          <p:cNvPr id="97" name="Freeform 80"/>
          <p:cNvSpPr>
            <a:spLocks/>
          </p:cNvSpPr>
          <p:nvPr>
            <p:custDataLst>
              <p:tags r:id="rId2"/>
            </p:custDataLst>
          </p:nvPr>
        </p:nvSpPr>
        <p:spPr bwMode="auto">
          <a:xfrm>
            <a:off x="4411154" y="3400997"/>
            <a:ext cx="2228850" cy="202287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00A0DF"/>
          </a:solidFill>
          <a:ln w="9525">
            <a:noFill/>
            <a:round/>
            <a:headEnd/>
            <a:tailEnd/>
          </a:ln>
        </p:spPr>
        <p:txBody>
          <a:bodyPr wrap="none" anchor="ctr"/>
          <a:lstStyle/>
          <a:p>
            <a:endParaRPr lang="en-US" sz="1350"/>
          </a:p>
        </p:txBody>
      </p:sp>
      <p:sp>
        <p:nvSpPr>
          <p:cNvPr id="98" name="Freeform 4"/>
          <p:cNvSpPr>
            <a:spLocks/>
          </p:cNvSpPr>
          <p:nvPr>
            <p:custDataLst>
              <p:tags r:id="rId3"/>
            </p:custDataLst>
          </p:nvPr>
        </p:nvSpPr>
        <p:spPr bwMode="auto">
          <a:xfrm>
            <a:off x="1535794" y="3959400"/>
            <a:ext cx="2869406" cy="1016794"/>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sz="1350"/>
          </a:p>
        </p:txBody>
      </p:sp>
      <p:sp>
        <p:nvSpPr>
          <p:cNvPr id="99" name="Line 8"/>
          <p:cNvSpPr>
            <a:spLocks noChangeShapeType="1"/>
          </p:cNvSpPr>
          <p:nvPr>
            <p:custDataLst>
              <p:tags r:id="rId4"/>
            </p:custDataLst>
          </p:nvPr>
        </p:nvSpPr>
        <p:spPr bwMode="auto">
          <a:xfrm>
            <a:off x="4653926" y="4390407"/>
            <a:ext cx="1503759" cy="7144"/>
          </a:xfrm>
          <a:prstGeom prst="line">
            <a:avLst/>
          </a:prstGeom>
          <a:noFill/>
          <a:ln w="19050">
            <a:solidFill>
              <a:schemeClr val="tx1"/>
            </a:solidFill>
            <a:round/>
            <a:headEnd/>
            <a:tailEnd/>
          </a:ln>
        </p:spPr>
        <p:txBody>
          <a:bodyPr wrap="none"/>
          <a:lstStyle/>
          <a:p>
            <a:endParaRPr lang="en-US" sz="1350"/>
          </a:p>
        </p:txBody>
      </p:sp>
      <p:sp>
        <p:nvSpPr>
          <p:cNvPr id="100" name="Line 9"/>
          <p:cNvSpPr>
            <a:spLocks noChangeShapeType="1"/>
          </p:cNvSpPr>
          <p:nvPr>
            <p:custDataLst>
              <p:tags r:id="rId5"/>
            </p:custDataLst>
          </p:nvPr>
        </p:nvSpPr>
        <p:spPr bwMode="auto">
          <a:xfrm flipH="1">
            <a:off x="6048263" y="3835575"/>
            <a:ext cx="7144" cy="1119188"/>
          </a:xfrm>
          <a:prstGeom prst="line">
            <a:avLst/>
          </a:prstGeom>
          <a:noFill/>
          <a:ln w="31750">
            <a:solidFill>
              <a:schemeClr val="tx1"/>
            </a:solidFill>
            <a:round/>
            <a:headEnd/>
            <a:tailEnd/>
          </a:ln>
        </p:spPr>
        <p:txBody>
          <a:bodyPr wrap="none"/>
          <a:lstStyle/>
          <a:p>
            <a:endParaRPr lang="en-US" sz="1350"/>
          </a:p>
        </p:txBody>
      </p:sp>
      <p:sp>
        <p:nvSpPr>
          <p:cNvPr id="101" name="Line 11"/>
          <p:cNvSpPr>
            <a:spLocks noChangeShapeType="1"/>
          </p:cNvSpPr>
          <p:nvPr>
            <p:custDataLst>
              <p:tags r:id="rId6"/>
            </p:custDataLst>
          </p:nvPr>
        </p:nvSpPr>
        <p:spPr bwMode="auto">
          <a:xfrm flipV="1">
            <a:off x="6041243" y="4950480"/>
            <a:ext cx="128588" cy="0"/>
          </a:xfrm>
          <a:prstGeom prst="line">
            <a:avLst/>
          </a:prstGeom>
          <a:noFill/>
          <a:ln w="31750">
            <a:solidFill>
              <a:schemeClr val="tx1"/>
            </a:solidFill>
            <a:round/>
            <a:headEnd/>
            <a:tailEnd/>
          </a:ln>
        </p:spPr>
        <p:txBody>
          <a:bodyPr wrap="none"/>
          <a:lstStyle/>
          <a:p>
            <a:endParaRPr lang="en-US" sz="1350"/>
          </a:p>
        </p:txBody>
      </p:sp>
      <p:sp>
        <p:nvSpPr>
          <p:cNvPr id="102" name="Text Box 12"/>
          <p:cNvSpPr txBox="1">
            <a:spLocks noChangeArrowheads="1"/>
          </p:cNvSpPr>
          <p:nvPr>
            <p:custDataLst>
              <p:tags r:id="rId7"/>
            </p:custDataLst>
          </p:nvPr>
        </p:nvSpPr>
        <p:spPr bwMode="auto">
          <a:xfrm>
            <a:off x="6728110" y="3633169"/>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10.0.0.1</a:t>
            </a:r>
          </a:p>
        </p:txBody>
      </p:sp>
      <p:sp>
        <p:nvSpPr>
          <p:cNvPr id="103" name="Text Box 13"/>
          <p:cNvSpPr txBox="1">
            <a:spLocks noChangeArrowheads="1"/>
          </p:cNvSpPr>
          <p:nvPr>
            <p:custDataLst>
              <p:tags r:id="rId8"/>
            </p:custDataLst>
          </p:nvPr>
        </p:nvSpPr>
        <p:spPr bwMode="auto">
          <a:xfrm>
            <a:off x="6823360" y="4209432"/>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10.0.0.2</a:t>
            </a:r>
          </a:p>
        </p:txBody>
      </p:sp>
      <p:sp>
        <p:nvSpPr>
          <p:cNvPr id="104" name="Text Box 14"/>
          <p:cNvSpPr txBox="1">
            <a:spLocks noChangeArrowheads="1"/>
          </p:cNvSpPr>
          <p:nvPr>
            <p:custDataLst>
              <p:tags r:id="rId9"/>
            </p:custDataLst>
          </p:nvPr>
        </p:nvSpPr>
        <p:spPr bwMode="auto">
          <a:xfrm>
            <a:off x="6794785" y="4880944"/>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10.0.0.3</a:t>
            </a:r>
          </a:p>
        </p:txBody>
      </p:sp>
      <p:sp>
        <p:nvSpPr>
          <p:cNvPr id="105" name="Text Box 15"/>
          <p:cNvSpPr txBox="1">
            <a:spLocks noChangeArrowheads="1"/>
          </p:cNvSpPr>
          <p:nvPr>
            <p:custDataLst>
              <p:tags r:id="rId10"/>
            </p:custDataLst>
          </p:nvPr>
        </p:nvSpPr>
        <p:spPr bwMode="auto">
          <a:xfrm>
            <a:off x="4661185" y="4048698"/>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10.0.0.4</a:t>
            </a:r>
          </a:p>
        </p:txBody>
      </p:sp>
      <p:sp>
        <p:nvSpPr>
          <p:cNvPr id="106" name="Line 16"/>
          <p:cNvSpPr>
            <a:spLocks noChangeShapeType="1"/>
          </p:cNvSpPr>
          <p:nvPr>
            <p:custDataLst>
              <p:tags r:id="rId11"/>
            </p:custDataLst>
          </p:nvPr>
        </p:nvSpPr>
        <p:spPr bwMode="auto">
          <a:xfrm flipH="1">
            <a:off x="4689760" y="4258248"/>
            <a:ext cx="64294" cy="96440"/>
          </a:xfrm>
          <a:prstGeom prst="line">
            <a:avLst/>
          </a:prstGeom>
          <a:noFill/>
          <a:ln w="19050">
            <a:solidFill>
              <a:schemeClr val="tx1"/>
            </a:solidFill>
            <a:round/>
            <a:headEnd/>
            <a:tailEnd type="triangle" w="med" len="med"/>
          </a:ln>
        </p:spPr>
        <p:txBody>
          <a:bodyPr wrap="none"/>
          <a:lstStyle/>
          <a:p>
            <a:endParaRPr lang="en-US" sz="1350"/>
          </a:p>
        </p:txBody>
      </p:sp>
      <p:sp>
        <p:nvSpPr>
          <p:cNvPr id="107" name="Text Box 17"/>
          <p:cNvSpPr txBox="1">
            <a:spLocks noChangeArrowheads="1"/>
          </p:cNvSpPr>
          <p:nvPr>
            <p:custDataLst>
              <p:tags r:id="rId12"/>
            </p:custDataLst>
          </p:nvPr>
        </p:nvSpPr>
        <p:spPr bwMode="auto">
          <a:xfrm>
            <a:off x="3246723" y="4495182"/>
            <a:ext cx="994183"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138.76.29.7</a:t>
            </a:r>
          </a:p>
        </p:txBody>
      </p:sp>
      <p:sp>
        <p:nvSpPr>
          <p:cNvPr id="108" name="Line 18"/>
          <p:cNvSpPr>
            <a:spLocks noChangeShapeType="1"/>
          </p:cNvSpPr>
          <p:nvPr>
            <p:custDataLst>
              <p:tags r:id="rId13"/>
            </p:custDataLst>
          </p:nvPr>
        </p:nvSpPr>
        <p:spPr bwMode="auto">
          <a:xfrm flipH="1">
            <a:off x="4134929" y="4436842"/>
            <a:ext cx="64294" cy="96440"/>
          </a:xfrm>
          <a:prstGeom prst="line">
            <a:avLst/>
          </a:prstGeom>
          <a:noFill/>
          <a:ln w="19050">
            <a:solidFill>
              <a:schemeClr val="tx1"/>
            </a:solidFill>
            <a:round/>
            <a:headEnd type="triangle" w="med" len="med"/>
            <a:tailEnd/>
          </a:ln>
        </p:spPr>
        <p:txBody>
          <a:bodyPr wrap="none"/>
          <a:lstStyle/>
          <a:p>
            <a:endParaRPr lang="en-US" sz="1350"/>
          </a:p>
        </p:txBody>
      </p:sp>
      <p:sp>
        <p:nvSpPr>
          <p:cNvPr id="109" name="Line 79"/>
          <p:cNvSpPr>
            <a:spLocks noChangeShapeType="1"/>
          </p:cNvSpPr>
          <p:nvPr>
            <p:custDataLst>
              <p:tags r:id="rId14"/>
            </p:custDataLst>
          </p:nvPr>
        </p:nvSpPr>
        <p:spPr bwMode="auto">
          <a:xfrm flipV="1">
            <a:off x="1535794" y="4413028"/>
            <a:ext cx="2696766" cy="23813"/>
          </a:xfrm>
          <a:prstGeom prst="line">
            <a:avLst/>
          </a:prstGeom>
          <a:noFill/>
          <a:ln w="31750">
            <a:solidFill>
              <a:schemeClr val="tx1"/>
            </a:solidFill>
            <a:round/>
            <a:headEnd/>
            <a:tailEnd/>
          </a:ln>
        </p:spPr>
        <p:txBody>
          <a:bodyPr wrap="none"/>
          <a:lstStyle/>
          <a:p>
            <a:endParaRPr lang="en-US" sz="1350"/>
          </a:p>
        </p:txBody>
      </p:sp>
      <p:pic>
        <p:nvPicPr>
          <p:cNvPr id="112" name="Picture 2" descr="\\pufs02\Scratch\Abhijeet K\UD_PPT\Ai\Computer-Icon.png"/>
          <p:cNvPicPr>
            <a:picLocks noChangeAspect="1" noChangeArrowheads="1"/>
          </p:cNvPicPr>
          <p:nvPr/>
        </p:nvPicPr>
        <p:blipFill>
          <a:blip r:embed="rId17" cstate="print"/>
          <a:srcRect/>
          <a:stretch>
            <a:fillRect/>
          </a:stretch>
        </p:blipFill>
        <p:spPr bwMode="auto">
          <a:xfrm>
            <a:off x="6135025" y="4154465"/>
            <a:ext cx="535781" cy="535781"/>
          </a:xfrm>
          <a:prstGeom prst="rect">
            <a:avLst/>
          </a:prstGeom>
          <a:noFill/>
        </p:spPr>
      </p:pic>
      <p:pic>
        <p:nvPicPr>
          <p:cNvPr id="113" name="Picture 2" descr="\\pufs02\Scratch\Abhijeet K\UD_PPT\Ai\Computer-Icon.png"/>
          <p:cNvPicPr>
            <a:picLocks noChangeAspect="1" noChangeArrowheads="1"/>
          </p:cNvPicPr>
          <p:nvPr/>
        </p:nvPicPr>
        <p:blipFill>
          <a:blip r:embed="rId17" cstate="print"/>
          <a:srcRect/>
          <a:stretch>
            <a:fillRect/>
          </a:stretch>
        </p:blipFill>
        <p:spPr bwMode="auto">
          <a:xfrm>
            <a:off x="6135025" y="4743825"/>
            <a:ext cx="535781" cy="535781"/>
          </a:xfrm>
          <a:prstGeom prst="rect">
            <a:avLst/>
          </a:prstGeom>
          <a:noFill/>
        </p:spPr>
      </p:pic>
      <p:pic>
        <p:nvPicPr>
          <p:cNvPr id="114" name="Picture 17" descr="D:\Abhijeet K\Ai\old\Database-Icon_04.png"/>
          <p:cNvPicPr>
            <a:picLocks noChangeAspect="1" noChangeArrowheads="1"/>
          </p:cNvPicPr>
          <p:nvPr/>
        </p:nvPicPr>
        <p:blipFill>
          <a:blip r:embed="rId18"/>
          <a:srcRect/>
          <a:stretch>
            <a:fillRect/>
          </a:stretch>
        </p:blipFill>
        <p:spPr bwMode="auto">
          <a:xfrm>
            <a:off x="4117331" y="4002809"/>
            <a:ext cx="571500" cy="571500"/>
          </a:xfrm>
          <a:prstGeom prst="rect">
            <a:avLst/>
          </a:prstGeom>
          <a:noFill/>
        </p:spPr>
      </p:pic>
      <p:sp>
        <p:nvSpPr>
          <p:cNvPr id="115" name="Line 11"/>
          <p:cNvSpPr>
            <a:spLocks noChangeShapeType="1"/>
          </p:cNvSpPr>
          <p:nvPr>
            <p:custDataLst>
              <p:tags r:id="rId15"/>
            </p:custDataLst>
          </p:nvPr>
        </p:nvSpPr>
        <p:spPr bwMode="auto">
          <a:xfrm flipV="1">
            <a:off x="6042947" y="3851814"/>
            <a:ext cx="128588" cy="0"/>
          </a:xfrm>
          <a:prstGeom prst="line">
            <a:avLst/>
          </a:prstGeom>
          <a:noFill/>
          <a:ln w="31750">
            <a:solidFill>
              <a:schemeClr val="tx1"/>
            </a:solidFill>
            <a:round/>
            <a:headEnd/>
            <a:tailEnd/>
          </a:ln>
        </p:spPr>
        <p:txBody>
          <a:bodyPr wrap="none"/>
          <a:lstStyle/>
          <a:p>
            <a:endParaRPr lang="en-US" sz="1350"/>
          </a:p>
        </p:txBody>
      </p:sp>
      <p:pic>
        <p:nvPicPr>
          <p:cNvPr id="116" name="Picture 2" descr="\\pufs02\Scratch\Abhijeet K\UD_PPT\Ai\Computer-Icon.png"/>
          <p:cNvPicPr>
            <a:picLocks noChangeAspect="1" noChangeArrowheads="1"/>
          </p:cNvPicPr>
          <p:nvPr/>
        </p:nvPicPr>
        <p:blipFill>
          <a:blip r:embed="rId17" cstate="print"/>
          <a:srcRect/>
          <a:stretch>
            <a:fillRect/>
          </a:stretch>
        </p:blipFill>
        <p:spPr bwMode="auto">
          <a:xfrm>
            <a:off x="6135025" y="3565106"/>
            <a:ext cx="535781" cy="535781"/>
          </a:xfrm>
          <a:prstGeom prst="rect">
            <a:avLst/>
          </a:prstGeom>
          <a:noFill/>
        </p:spPr>
      </p:pic>
      <p:sp>
        <p:nvSpPr>
          <p:cNvPr id="32" name="Cloud 31"/>
          <p:cNvSpPr/>
          <p:nvPr/>
        </p:nvSpPr>
        <p:spPr bwMode="auto">
          <a:xfrm>
            <a:off x="2326181" y="4090463"/>
            <a:ext cx="991791" cy="670322"/>
          </a:xfrm>
          <a:prstGeom prst="cloud">
            <a:avLst/>
          </a:prstGeom>
          <a:solidFill>
            <a:srgbClr val="BED600"/>
          </a:solidFill>
          <a:ln w="19050" cap="flat" cmpd="sng" algn="ctr">
            <a:solidFill>
              <a:schemeClr val="tx1"/>
            </a:solidFill>
            <a:prstDash val="solid"/>
            <a:round/>
            <a:headEnd type="none" w="med" len="med"/>
            <a:tailEnd type="none" w="med" len="med"/>
          </a:ln>
          <a:effectLst/>
        </p:spPr>
        <p:txBody>
          <a:bodyPr wrap="none"/>
          <a:lstStyle/>
          <a:p>
            <a:pPr>
              <a:defRPr/>
            </a:pPr>
            <a:endParaRPr lang="en-US" sz="1350"/>
          </a:p>
        </p:txBody>
      </p:sp>
      <p:pic>
        <p:nvPicPr>
          <p:cNvPr id="33" name="Picture 2" descr="\\pufs02\Scratch\Abhijeet K\UD_PPT\Ai\Computer-Icon.png"/>
          <p:cNvPicPr>
            <a:picLocks noChangeAspect="1" noChangeArrowheads="1"/>
          </p:cNvPicPr>
          <p:nvPr/>
        </p:nvPicPr>
        <p:blipFill>
          <a:blip r:embed="rId17" cstate="print"/>
          <a:srcRect/>
          <a:stretch>
            <a:fillRect/>
          </a:stretch>
        </p:blipFill>
        <p:spPr bwMode="auto">
          <a:xfrm>
            <a:off x="1084207" y="4129556"/>
            <a:ext cx="535781" cy="535781"/>
          </a:xfrm>
          <a:prstGeom prst="rect">
            <a:avLst/>
          </a:prstGeom>
          <a:noFill/>
        </p:spPr>
      </p:pic>
      <p:graphicFrame>
        <p:nvGraphicFramePr>
          <p:cNvPr id="34" name="Table 33"/>
          <p:cNvGraphicFramePr>
            <a:graphicFrameLocks noGrp="1"/>
          </p:cNvGraphicFramePr>
          <p:nvPr/>
        </p:nvGraphicFramePr>
        <p:xfrm>
          <a:off x="2667000" y="1635010"/>
          <a:ext cx="3810000" cy="1112044"/>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278011">
                <a:tc gridSpan="5">
                  <a:txBody>
                    <a:bodyPr/>
                    <a:lstStyle/>
                    <a:p>
                      <a:pPr algn="ctr"/>
                      <a:r>
                        <a:rPr lang="en-US" sz="800" dirty="0">
                          <a:solidFill>
                            <a:schemeClr val="tx1"/>
                          </a:solidFill>
                          <a:latin typeface="Arial" pitchFamily="34" charset="0"/>
                          <a:cs typeface="Arial" pitchFamily="34" charset="0"/>
                        </a:rPr>
                        <a:t>Network Address Translation Table</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8011">
                <a:tc>
                  <a:txBody>
                    <a:bodyPr/>
                    <a:lstStyle/>
                    <a:p>
                      <a:r>
                        <a:rPr lang="en-US" sz="800" dirty="0">
                          <a:latin typeface="Arial" pitchFamily="34" charset="0"/>
                          <a:cs typeface="Arial" pitchFamily="34" charset="0"/>
                        </a:rPr>
                        <a:t>Foreign IP</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Foreign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Local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LAN IP</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LAN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1"/>
                  </a:ext>
                </a:extLst>
              </a:tr>
              <a:tr h="2780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172.217.4.68</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80</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5000</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10.0.0.1</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3526</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2"/>
                  </a:ext>
                </a:extLst>
              </a:tr>
              <a:tr h="2780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172.217.4.68</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80</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5001</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10.0.0.2</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3526</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3"/>
                  </a:ext>
                </a:extLst>
              </a:tr>
            </a:tbl>
          </a:graphicData>
        </a:graphic>
      </p:graphicFrame>
      <p:sp>
        <p:nvSpPr>
          <p:cNvPr id="27" name="Right Arrow 40"/>
          <p:cNvSpPr>
            <a:spLocks noChangeArrowheads="1"/>
          </p:cNvSpPr>
          <p:nvPr/>
        </p:nvSpPr>
        <p:spPr bwMode="auto">
          <a:xfrm>
            <a:off x="4334565" y="3295751"/>
            <a:ext cx="169069" cy="258366"/>
          </a:xfrm>
          <a:prstGeom prst="rightArrow">
            <a:avLst>
              <a:gd name="adj1" fmla="val 50000"/>
              <a:gd name="adj2" fmla="val 50000"/>
            </a:avLst>
          </a:prstGeom>
          <a:solidFill>
            <a:srgbClr val="5A8E22"/>
          </a:solidFill>
          <a:ln w="9525" algn="ctr">
            <a:solidFill>
              <a:schemeClr val="tx1"/>
            </a:solidFill>
            <a:round/>
            <a:headEnd/>
            <a:tailEnd/>
          </a:ln>
        </p:spPr>
        <p:txBody>
          <a:bodyPr wrap="none"/>
          <a:lstStyle/>
          <a:p>
            <a:endParaRPr lang="en-US" altLang="en-US" sz="1350"/>
          </a:p>
        </p:txBody>
      </p:sp>
      <p:sp>
        <p:nvSpPr>
          <p:cNvPr id="28" name="Rectangle 41"/>
          <p:cNvSpPr>
            <a:spLocks noChangeArrowheads="1"/>
          </p:cNvSpPr>
          <p:nvPr/>
        </p:nvSpPr>
        <p:spPr bwMode="auto">
          <a:xfrm>
            <a:off x="2884383" y="3274320"/>
            <a:ext cx="1382316" cy="314325"/>
          </a:xfrm>
          <a:prstGeom prst="rect">
            <a:avLst/>
          </a:prstGeom>
          <a:noFill/>
          <a:ln w="19050" algn="ctr">
            <a:solidFill>
              <a:srgbClr val="782EBD"/>
            </a:solidFill>
            <a:round/>
            <a:headEnd/>
            <a:tailEnd/>
          </a:ln>
        </p:spPr>
        <p:txBody>
          <a:bodyPr wrap="none"/>
          <a:lstStyle/>
          <a:p>
            <a:r>
              <a:rPr lang="en-US" altLang="en-US" sz="900" dirty="0">
                <a:latin typeface="Arial" pitchFamily="34" charset="0"/>
                <a:cs typeface="Arial" pitchFamily="34" charset="0"/>
              </a:rPr>
              <a:t>Dest:138.76.29.7 : </a:t>
            </a:r>
            <a:r>
              <a:rPr lang="en-US" altLang="en-US" sz="900" dirty="0">
                <a:solidFill>
                  <a:srgbClr val="782EBD"/>
                </a:solidFill>
                <a:latin typeface="Arial" pitchFamily="34" charset="0"/>
                <a:cs typeface="Arial" pitchFamily="34" charset="0"/>
              </a:rPr>
              <a:t>7000</a:t>
            </a:r>
          </a:p>
          <a:p>
            <a:r>
              <a:rPr lang="en-US" altLang="en-US" sz="900" dirty="0" err="1">
                <a:latin typeface="Arial" pitchFamily="34" charset="0"/>
                <a:cs typeface="Arial" pitchFamily="34" charset="0"/>
              </a:rPr>
              <a:t>Src</a:t>
            </a:r>
            <a:r>
              <a:rPr lang="en-US" altLang="en-US" sz="900" dirty="0">
                <a:latin typeface="Arial" pitchFamily="34" charset="0"/>
                <a:cs typeface="Arial" pitchFamily="34" charset="0"/>
              </a:rPr>
              <a:t>: 172.217.4.68 : 80</a:t>
            </a:r>
          </a:p>
        </p:txBody>
      </p:sp>
      <p:cxnSp>
        <p:nvCxnSpPr>
          <p:cNvPr id="37" name="Straight Connector 36"/>
          <p:cNvCxnSpPr/>
          <p:nvPr/>
        </p:nvCxnSpPr>
        <p:spPr>
          <a:xfrm rot="16200000" flipH="1">
            <a:off x="4266211" y="3306535"/>
            <a:ext cx="347356" cy="204851"/>
          </a:xfrm>
          <a:prstGeom prst="line">
            <a:avLst/>
          </a:prstGeom>
          <a:ln w="38100">
            <a:solidFill>
              <a:srgbClr val="AF1E2D"/>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301837" y="3288723"/>
            <a:ext cx="293915" cy="258290"/>
          </a:xfrm>
          <a:prstGeom prst="line">
            <a:avLst/>
          </a:prstGeom>
          <a:ln w="38100">
            <a:solidFill>
              <a:srgbClr val="AF1E2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22622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7250"/>
            <a:ext cx="9144000" cy="156755"/>
          </a:xfrm>
          <a:prstGeom prst="rect">
            <a:avLst/>
          </a:prstGeom>
          <a:solidFill>
            <a:srgbClr val="0069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sp>
        <p:nvSpPr>
          <p:cNvPr id="5" name="Rectangle 4"/>
          <p:cNvSpPr/>
          <p:nvPr/>
        </p:nvSpPr>
        <p:spPr>
          <a:xfrm>
            <a:off x="0" y="5843995"/>
            <a:ext cx="9144000" cy="156755"/>
          </a:xfrm>
          <a:prstGeom prst="rect">
            <a:avLst/>
          </a:prstGeom>
          <a:solidFill>
            <a:srgbClr val="003E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sp>
        <p:nvSpPr>
          <p:cNvPr id="48" name="Rectangle 2"/>
          <p:cNvSpPr txBox="1">
            <a:spLocks noChangeArrowheads="1"/>
          </p:cNvSpPr>
          <p:nvPr>
            <p:custDataLst>
              <p:tags r:id="rId1"/>
            </p:custDataLst>
          </p:nvPr>
        </p:nvSpPr>
        <p:spPr>
          <a:xfrm>
            <a:off x="36159" y="1069181"/>
            <a:ext cx="8407197" cy="457200"/>
          </a:xfrm>
          <a:prstGeom prst="rect">
            <a:avLst/>
          </a:prstGeom>
        </p:spPr>
        <p:txBody>
          <a:bodyPr vert="horz" lIns="68580" tIns="34290" rIns="68580" bIns="34290" rtlCol="0" anchor="ctr">
            <a:noAutofit/>
          </a:bodyPr>
          <a:lstStyle/>
          <a:p>
            <a:pPr lvl="0">
              <a:lnSpc>
                <a:spcPct val="90000"/>
              </a:lnSpc>
              <a:spcBef>
                <a:spcPct val="0"/>
              </a:spcBef>
              <a:defRPr/>
            </a:pPr>
            <a:r>
              <a:rPr lang="en-US" altLang="en-US" sz="2100" b="1" dirty="0">
                <a:solidFill>
                  <a:srgbClr val="0069AA"/>
                </a:solidFill>
                <a:latin typeface="Arial" pitchFamily="34" charset="0"/>
                <a:ea typeface="+mj-ea"/>
                <a:cs typeface="Arial" pitchFamily="34" charset="0"/>
              </a:rPr>
              <a:t>NAT: Entries Can Be Configured to Allow Some Packets Through</a:t>
            </a:r>
          </a:p>
        </p:txBody>
      </p:sp>
      <p:sp>
        <p:nvSpPr>
          <p:cNvPr id="97" name="Freeform 80"/>
          <p:cNvSpPr>
            <a:spLocks/>
          </p:cNvSpPr>
          <p:nvPr>
            <p:custDataLst>
              <p:tags r:id="rId2"/>
            </p:custDataLst>
          </p:nvPr>
        </p:nvSpPr>
        <p:spPr bwMode="auto">
          <a:xfrm>
            <a:off x="4411154" y="3400997"/>
            <a:ext cx="2228850" cy="202287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00A0DF"/>
          </a:solidFill>
          <a:ln w="9525">
            <a:noFill/>
            <a:round/>
            <a:headEnd/>
            <a:tailEnd/>
          </a:ln>
        </p:spPr>
        <p:txBody>
          <a:bodyPr wrap="none" anchor="ctr"/>
          <a:lstStyle/>
          <a:p>
            <a:endParaRPr lang="en-US" sz="1350"/>
          </a:p>
        </p:txBody>
      </p:sp>
      <p:sp>
        <p:nvSpPr>
          <p:cNvPr id="98" name="Freeform 4"/>
          <p:cNvSpPr>
            <a:spLocks/>
          </p:cNvSpPr>
          <p:nvPr>
            <p:custDataLst>
              <p:tags r:id="rId3"/>
            </p:custDataLst>
          </p:nvPr>
        </p:nvSpPr>
        <p:spPr bwMode="auto">
          <a:xfrm>
            <a:off x="1535794" y="3959400"/>
            <a:ext cx="2869406" cy="1016794"/>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sz="1350"/>
          </a:p>
        </p:txBody>
      </p:sp>
      <p:sp>
        <p:nvSpPr>
          <p:cNvPr id="99" name="Line 8"/>
          <p:cNvSpPr>
            <a:spLocks noChangeShapeType="1"/>
          </p:cNvSpPr>
          <p:nvPr>
            <p:custDataLst>
              <p:tags r:id="rId4"/>
            </p:custDataLst>
          </p:nvPr>
        </p:nvSpPr>
        <p:spPr bwMode="auto">
          <a:xfrm>
            <a:off x="4653926" y="4390407"/>
            <a:ext cx="1503759" cy="7144"/>
          </a:xfrm>
          <a:prstGeom prst="line">
            <a:avLst/>
          </a:prstGeom>
          <a:noFill/>
          <a:ln w="19050">
            <a:solidFill>
              <a:schemeClr val="tx1"/>
            </a:solidFill>
            <a:round/>
            <a:headEnd/>
            <a:tailEnd/>
          </a:ln>
        </p:spPr>
        <p:txBody>
          <a:bodyPr wrap="none"/>
          <a:lstStyle/>
          <a:p>
            <a:endParaRPr lang="en-US" sz="1350"/>
          </a:p>
        </p:txBody>
      </p:sp>
      <p:sp>
        <p:nvSpPr>
          <p:cNvPr id="100" name="Line 9"/>
          <p:cNvSpPr>
            <a:spLocks noChangeShapeType="1"/>
          </p:cNvSpPr>
          <p:nvPr>
            <p:custDataLst>
              <p:tags r:id="rId5"/>
            </p:custDataLst>
          </p:nvPr>
        </p:nvSpPr>
        <p:spPr bwMode="auto">
          <a:xfrm flipH="1">
            <a:off x="6048263" y="3835575"/>
            <a:ext cx="7144" cy="1119188"/>
          </a:xfrm>
          <a:prstGeom prst="line">
            <a:avLst/>
          </a:prstGeom>
          <a:noFill/>
          <a:ln w="31750">
            <a:solidFill>
              <a:schemeClr val="tx1"/>
            </a:solidFill>
            <a:round/>
            <a:headEnd/>
            <a:tailEnd/>
          </a:ln>
        </p:spPr>
        <p:txBody>
          <a:bodyPr wrap="none"/>
          <a:lstStyle/>
          <a:p>
            <a:endParaRPr lang="en-US" sz="1350"/>
          </a:p>
        </p:txBody>
      </p:sp>
      <p:sp>
        <p:nvSpPr>
          <p:cNvPr id="101" name="Line 11"/>
          <p:cNvSpPr>
            <a:spLocks noChangeShapeType="1"/>
          </p:cNvSpPr>
          <p:nvPr>
            <p:custDataLst>
              <p:tags r:id="rId6"/>
            </p:custDataLst>
          </p:nvPr>
        </p:nvSpPr>
        <p:spPr bwMode="auto">
          <a:xfrm flipV="1">
            <a:off x="6041243" y="4950480"/>
            <a:ext cx="128588" cy="0"/>
          </a:xfrm>
          <a:prstGeom prst="line">
            <a:avLst/>
          </a:prstGeom>
          <a:noFill/>
          <a:ln w="31750">
            <a:solidFill>
              <a:schemeClr val="tx1"/>
            </a:solidFill>
            <a:round/>
            <a:headEnd/>
            <a:tailEnd/>
          </a:ln>
        </p:spPr>
        <p:txBody>
          <a:bodyPr wrap="none"/>
          <a:lstStyle/>
          <a:p>
            <a:endParaRPr lang="en-US" sz="1350"/>
          </a:p>
        </p:txBody>
      </p:sp>
      <p:sp>
        <p:nvSpPr>
          <p:cNvPr id="102" name="Text Box 12"/>
          <p:cNvSpPr txBox="1">
            <a:spLocks noChangeArrowheads="1"/>
          </p:cNvSpPr>
          <p:nvPr>
            <p:custDataLst>
              <p:tags r:id="rId7"/>
            </p:custDataLst>
          </p:nvPr>
        </p:nvSpPr>
        <p:spPr bwMode="auto">
          <a:xfrm>
            <a:off x="6728110" y="3633169"/>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10.0.0.1</a:t>
            </a:r>
          </a:p>
        </p:txBody>
      </p:sp>
      <p:sp>
        <p:nvSpPr>
          <p:cNvPr id="103" name="Text Box 13"/>
          <p:cNvSpPr txBox="1">
            <a:spLocks noChangeArrowheads="1"/>
          </p:cNvSpPr>
          <p:nvPr>
            <p:custDataLst>
              <p:tags r:id="rId8"/>
            </p:custDataLst>
          </p:nvPr>
        </p:nvSpPr>
        <p:spPr bwMode="auto">
          <a:xfrm>
            <a:off x="6823360" y="4209432"/>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10.0.0.2</a:t>
            </a:r>
          </a:p>
        </p:txBody>
      </p:sp>
      <p:sp>
        <p:nvSpPr>
          <p:cNvPr id="104" name="Text Box 14"/>
          <p:cNvSpPr txBox="1">
            <a:spLocks noChangeArrowheads="1"/>
          </p:cNvSpPr>
          <p:nvPr>
            <p:custDataLst>
              <p:tags r:id="rId9"/>
            </p:custDataLst>
          </p:nvPr>
        </p:nvSpPr>
        <p:spPr bwMode="auto">
          <a:xfrm>
            <a:off x="6794785" y="4880944"/>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10.0.0.3</a:t>
            </a:r>
          </a:p>
        </p:txBody>
      </p:sp>
      <p:sp>
        <p:nvSpPr>
          <p:cNvPr id="105" name="Text Box 15"/>
          <p:cNvSpPr txBox="1">
            <a:spLocks noChangeArrowheads="1"/>
          </p:cNvSpPr>
          <p:nvPr>
            <p:custDataLst>
              <p:tags r:id="rId10"/>
            </p:custDataLst>
          </p:nvPr>
        </p:nvSpPr>
        <p:spPr bwMode="auto">
          <a:xfrm>
            <a:off x="4661185" y="4048698"/>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10.0.0.4</a:t>
            </a:r>
          </a:p>
        </p:txBody>
      </p:sp>
      <p:sp>
        <p:nvSpPr>
          <p:cNvPr id="106" name="Line 16"/>
          <p:cNvSpPr>
            <a:spLocks noChangeShapeType="1"/>
          </p:cNvSpPr>
          <p:nvPr>
            <p:custDataLst>
              <p:tags r:id="rId11"/>
            </p:custDataLst>
          </p:nvPr>
        </p:nvSpPr>
        <p:spPr bwMode="auto">
          <a:xfrm flipH="1">
            <a:off x="4689760" y="4258248"/>
            <a:ext cx="64294" cy="96440"/>
          </a:xfrm>
          <a:prstGeom prst="line">
            <a:avLst/>
          </a:prstGeom>
          <a:noFill/>
          <a:ln w="19050">
            <a:solidFill>
              <a:schemeClr val="tx1"/>
            </a:solidFill>
            <a:round/>
            <a:headEnd/>
            <a:tailEnd type="triangle" w="med" len="med"/>
          </a:ln>
        </p:spPr>
        <p:txBody>
          <a:bodyPr wrap="none"/>
          <a:lstStyle/>
          <a:p>
            <a:endParaRPr lang="en-US" sz="1350"/>
          </a:p>
        </p:txBody>
      </p:sp>
      <p:sp>
        <p:nvSpPr>
          <p:cNvPr id="107" name="Text Box 17"/>
          <p:cNvSpPr txBox="1">
            <a:spLocks noChangeArrowheads="1"/>
          </p:cNvSpPr>
          <p:nvPr>
            <p:custDataLst>
              <p:tags r:id="rId12"/>
            </p:custDataLst>
          </p:nvPr>
        </p:nvSpPr>
        <p:spPr bwMode="auto">
          <a:xfrm>
            <a:off x="3246723" y="4495182"/>
            <a:ext cx="994183"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138.76.29.7</a:t>
            </a:r>
          </a:p>
        </p:txBody>
      </p:sp>
      <p:sp>
        <p:nvSpPr>
          <p:cNvPr id="108" name="Line 18"/>
          <p:cNvSpPr>
            <a:spLocks noChangeShapeType="1"/>
          </p:cNvSpPr>
          <p:nvPr>
            <p:custDataLst>
              <p:tags r:id="rId13"/>
            </p:custDataLst>
          </p:nvPr>
        </p:nvSpPr>
        <p:spPr bwMode="auto">
          <a:xfrm flipH="1">
            <a:off x="4134929" y="4436842"/>
            <a:ext cx="64294" cy="96440"/>
          </a:xfrm>
          <a:prstGeom prst="line">
            <a:avLst/>
          </a:prstGeom>
          <a:noFill/>
          <a:ln w="19050">
            <a:solidFill>
              <a:schemeClr val="tx1"/>
            </a:solidFill>
            <a:round/>
            <a:headEnd type="triangle" w="med" len="med"/>
            <a:tailEnd/>
          </a:ln>
        </p:spPr>
        <p:txBody>
          <a:bodyPr wrap="none"/>
          <a:lstStyle/>
          <a:p>
            <a:endParaRPr lang="en-US" sz="1350"/>
          </a:p>
        </p:txBody>
      </p:sp>
      <p:sp>
        <p:nvSpPr>
          <p:cNvPr id="109" name="Line 79"/>
          <p:cNvSpPr>
            <a:spLocks noChangeShapeType="1"/>
          </p:cNvSpPr>
          <p:nvPr>
            <p:custDataLst>
              <p:tags r:id="rId14"/>
            </p:custDataLst>
          </p:nvPr>
        </p:nvSpPr>
        <p:spPr bwMode="auto">
          <a:xfrm flipV="1">
            <a:off x="1535794" y="4413028"/>
            <a:ext cx="2696766" cy="23813"/>
          </a:xfrm>
          <a:prstGeom prst="line">
            <a:avLst/>
          </a:prstGeom>
          <a:noFill/>
          <a:ln w="31750">
            <a:solidFill>
              <a:schemeClr val="tx1"/>
            </a:solidFill>
            <a:round/>
            <a:headEnd/>
            <a:tailEnd/>
          </a:ln>
        </p:spPr>
        <p:txBody>
          <a:bodyPr wrap="none"/>
          <a:lstStyle/>
          <a:p>
            <a:endParaRPr lang="en-US" sz="1350"/>
          </a:p>
        </p:txBody>
      </p:sp>
      <p:pic>
        <p:nvPicPr>
          <p:cNvPr id="112" name="Picture 2" descr="\\pufs02\Scratch\Abhijeet K\UD_PPT\Ai\Computer-Icon.png"/>
          <p:cNvPicPr>
            <a:picLocks noChangeAspect="1" noChangeArrowheads="1"/>
          </p:cNvPicPr>
          <p:nvPr/>
        </p:nvPicPr>
        <p:blipFill>
          <a:blip r:embed="rId17" cstate="print"/>
          <a:srcRect/>
          <a:stretch>
            <a:fillRect/>
          </a:stretch>
        </p:blipFill>
        <p:spPr bwMode="auto">
          <a:xfrm>
            <a:off x="6135025" y="4154465"/>
            <a:ext cx="535781" cy="535781"/>
          </a:xfrm>
          <a:prstGeom prst="rect">
            <a:avLst/>
          </a:prstGeom>
          <a:noFill/>
        </p:spPr>
      </p:pic>
      <p:pic>
        <p:nvPicPr>
          <p:cNvPr id="113" name="Picture 2" descr="\\pufs02\Scratch\Abhijeet K\UD_PPT\Ai\Computer-Icon.png"/>
          <p:cNvPicPr>
            <a:picLocks noChangeAspect="1" noChangeArrowheads="1"/>
          </p:cNvPicPr>
          <p:nvPr/>
        </p:nvPicPr>
        <p:blipFill>
          <a:blip r:embed="rId17" cstate="print"/>
          <a:srcRect/>
          <a:stretch>
            <a:fillRect/>
          </a:stretch>
        </p:blipFill>
        <p:spPr bwMode="auto">
          <a:xfrm>
            <a:off x="6135025" y="4743825"/>
            <a:ext cx="535781" cy="535781"/>
          </a:xfrm>
          <a:prstGeom prst="rect">
            <a:avLst/>
          </a:prstGeom>
          <a:noFill/>
        </p:spPr>
      </p:pic>
      <p:pic>
        <p:nvPicPr>
          <p:cNvPr id="114" name="Picture 17" descr="D:\Abhijeet K\Ai\old\Database-Icon_04.png"/>
          <p:cNvPicPr>
            <a:picLocks noChangeAspect="1" noChangeArrowheads="1"/>
          </p:cNvPicPr>
          <p:nvPr/>
        </p:nvPicPr>
        <p:blipFill>
          <a:blip r:embed="rId18"/>
          <a:srcRect/>
          <a:stretch>
            <a:fillRect/>
          </a:stretch>
        </p:blipFill>
        <p:spPr bwMode="auto">
          <a:xfrm>
            <a:off x="4117331" y="4002809"/>
            <a:ext cx="571500" cy="571500"/>
          </a:xfrm>
          <a:prstGeom prst="rect">
            <a:avLst/>
          </a:prstGeom>
          <a:noFill/>
        </p:spPr>
      </p:pic>
      <p:sp>
        <p:nvSpPr>
          <p:cNvPr id="115" name="Line 11"/>
          <p:cNvSpPr>
            <a:spLocks noChangeShapeType="1"/>
          </p:cNvSpPr>
          <p:nvPr>
            <p:custDataLst>
              <p:tags r:id="rId15"/>
            </p:custDataLst>
          </p:nvPr>
        </p:nvSpPr>
        <p:spPr bwMode="auto">
          <a:xfrm flipV="1">
            <a:off x="6042947" y="3851814"/>
            <a:ext cx="128588" cy="0"/>
          </a:xfrm>
          <a:prstGeom prst="line">
            <a:avLst/>
          </a:prstGeom>
          <a:noFill/>
          <a:ln w="31750">
            <a:solidFill>
              <a:schemeClr val="tx1"/>
            </a:solidFill>
            <a:round/>
            <a:headEnd/>
            <a:tailEnd/>
          </a:ln>
        </p:spPr>
        <p:txBody>
          <a:bodyPr wrap="none"/>
          <a:lstStyle/>
          <a:p>
            <a:endParaRPr lang="en-US" sz="1350"/>
          </a:p>
        </p:txBody>
      </p:sp>
      <p:pic>
        <p:nvPicPr>
          <p:cNvPr id="116" name="Picture 2" descr="\\pufs02\Scratch\Abhijeet K\UD_PPT\Ai\Computer-Icon.png"/>
          <p:cNvPicPr>
            <a:picLocks noChangeAspect="1" noChangeArrowheads="1"/>
          </p:cNvPicPr>
          <p:nvPr/>
        </p:nvPicPr>
        <p:blipFill>
          <a:blip r:embed="rId17" cstate="print"/>
          <a:srcRect/>
          <a:stretch>
            <a:fillRect/>
          </a:stretch>
        </p:blipFill>
        <p:spPr bwMode="auto">
          <a:xfrm>
            <a:off x="6135025" y="3565106"/>
            <a:ext cx="535781" cy="535781"/>
          </a:xfrm>
          <a:prstGeom prst="rect">
            <a:avLst/>
          </a:prstGeom>
          <a:noFill/>
        </p:spPr>
      </p:pic>
      <p:sp>
        <p:nvSpPr>
          <p:cNvPr id="32" name="Cloud 31"/>
          <p:cNvSpPr/>
          <p:nvPr/>
        </p:nvSpPr>
        <p:spPr bwMode="auto">
          <a:xfrm>
            <a:off x="2326181" y="4090463"/>
            <a:ext cx="991791" cy="670322"/>
          </a:xfrm>
          <a:prstGeom prst="cloud">
            <a:avLst/>
          </a:prstGeom>
          <a:solidFill>
            <a:srgbClr val="BED600"/>
          </a:solidFill>
          <a:ln w="19050" cap="flat" cmpd="sng" algn="ctr">
            <a:solidFill>
              <a:schemeClr val="tx1"/>
            </a:solidFill>
            <a:prstDash val="solid"/>
            <a:round/>
            <a:headEnd type="none" w="med" len="med"/>
            <a:tailEnd type="none" w="med" len="med"/>
          </a:ln>
          <a:effectLst/>
        </p:spPr>
        <p:txBody>
          <a:bodyPr wrap="none"/>
          <a:lstStyle/>
          <a:p>
            <a:pPr>
              <a:defRPr/>
            </a:pPr>
            <a:endParaRPr lang="en-US" sz="1350"/>
          </a:p>
        </p:txBody>
      </p:sp>
      <p:pic>
        <p:nvPicPr>
          <p:cNvPr id="33" name="Picture 2" descr="\\pufs02\Scratch\Abhijeet K\UD_PPT\Ai\Computer-Icon.png"/>
          <p:cNvPicPr>
            <a:picLocks noChangeAspect="1" noChangeArrowheads="1"/>
          </p:cNvPicPr>
          <p:nvPr/>
        </p:nvPicPr>
        <p:blipFill>
          <a:blip r:embed="rId17" cstate="print"/>
          <a:srcRect/>
          <a:stretch>
            <a:fillRect/>
          </a:stretch>
        </p:blipFill>
        <p:spPr bwMode="auto">
          <a:xfrm>
            <a:off x="1084207" y="4129556"/>
            <a:ext cx="535781" cy="535781"/>
          </a:xfrm>
          <a:prstGeom prst="rect">
            <a:avLst/>
          </a:prstGeom>
          <a:noFill/>
        </p:spPr>
      </p:pic>
      <p:graphicFrame>
        <p:nvGraphicFramePr>
          <p:cNvPr id="34" name="Table 33"/>
          <p:cNvGraphicFramePr>
            <a:graphicFrameLocks noGrp="1"/>
          </p:cNvGraphicFramePr>
          <p:nvPr/>
        </p:nvGraphicFramePr>
        <p:xfrm>
          <a:off x="2667000" y="1635010"/>
          <a:ext cx="3810000" cy="1112044"/>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278011">
                <a:tc gridSpan="5">
                  <a:txBody>
                    <a:bodyPr/>
                    <a:lstStyle/>
                    <a:p>
                      <a:pPr algn="ctr"/>
                      <a:r>
                        <a:rPr lang="en-US" sz="800" dirty="0">
                          <a:solidFill>
                            <a:schemeClr val="tx1"/>
                          </a:solidFill>
                          <a:latin typeface="Arial" pitchFamily="34" charset="0"/>
                          <a:cs typeface="Arial" pitchFamily="34" charset="0"/>
                        </a:rPr>
                        <a:t>Network Address Translation Table</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8011">
                <a:tc>
                  <a:txBody>
                    <a:bodyPr/>
                    <a:lstStyle/>
                    <a:p>
                      <a:r>
                        <a:rPr lang="en-US" sz="800" dirty="0">
                          <a:latin typeface="Arial" pitchFamily="34" charset="0"/>
                          <a:cs typeface="Arial" pitchFamily="34" charset="0"/>
                        </a:rPr>
                        <a:t>Foreign IP</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Foreign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Local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LAN IP</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LAN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1"/>
                  </a:ext>
                </a:extLst>
              </a:tr>
              <a:tr h="2780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80</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10.0.0.1</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80</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2"/>
                  </a:ext>
                </a:extLst>
              </a:tr>
              <a:tr h="2780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dirty="0">
                        <a:latin typeface="Arial" pitchFamily="34" charset="0"/>
                        <a:cs typeface="Arial" pitchFamily="34" charset="0"/>
                      </a:endParaRP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3"/>
                  </a:ext>
                </a:extLst>
              </a:tr>
            </a:tbl>
          </a:graphicData>
        </a:graphic>
      </p:graphicFrame>
      <p:sp>
        <p:nvSpPr>
          <p:cNvPr id="30" name="Right Arrow 40"/>
          <p:cNvSpPr>
            <a:spLocks noChangeArrowheads="1"/>
          </p:cNvSpPr>
          <p:nvPr/>
        </p:nvSpPr>
        <p:spPr bwMode="auto">
          <a:xfrm>
            <a:off x="4417875" y="3495956"/>
            <a:ext cx="169069" cy="258366"/>
          </a:xfrm>
          <a:prstGeom prst="rightArrow">
            <a:avLst>
              <a:gd name="adj1" fmla="val 50000"/>
              <a:gd name="adj2" fmla="val 50000"/>
            </a:avLst>
          </a:prstGeom>
          <a:solidFill>
            <a:srgbClr val="5A8E22"/>
          </a:solidFill>
          <a:ln w="9525" algn="ctr">
            <a:solidFill>
              <a:schemeClr val="tx1"/>
            </a:solidFill>
            <a:round/>
            <a:headEnd/>
            <a:tailEnd/>
          </a:ln>
        </p:spPr>
        <p:txBody>
          <a:bodyPr wrap="none"/>
          <a:lstStyle/>
          <a:p>
            <a:endParaRPr lang="en-US" altLang="en-US" sz="1350"/>
          </a:p>
        </p:txBody>
      </p:sp>
      <p:sp>
        <p:nvSpPr>
          <p:cNvPr id="31" name="Rectangle 41"/>
          <p:cNvSpPr>
            <a:spLocks noChangeArrowheads="1"/>
          </p:cNvSpPr>
          <p:nvPr/>
        </p:nvSpPr>
        <p:spPr bwMode="auto">
          <a:xfrm>
            <a:off x="2967694" y="3474525"/>
            <a:ext cx="1382316" cy="314325"/>
          </a:xfrm>
          <a:prstGeom prst="rect">
            <a:avLst/>
          </a:prstGeom>
          <a:noFill/>
          <a:ln w="19050" algn="ctr">
            <a:solidFill>
              <a:srgbClr val="782EBD"/>
            </a:solidFill>
            <a:round/>
            <a:headEnd/>
            <a:tailEnd/>
          </a:ln>
        </p:spPr>
        <p:txBody>
          <a:bodyPr wrap="none"/>
          <a:lstStyle/>
          <a:p>
            <a:r>
              <a:rPr lang="en-US" altLang="en-US" sz="900" dirty="0">
                <a:latin typeface="Arial" pitchFamily="34" charset="0"/>
                <a:cs typeface="Arial" pitchFamily="34" charset="0"/>
              </a:rPr>
              <a:t>Dest:138.76.29.7 : </a:t>
            </a:r>
            <a:r>
              <a:rPr lang="en-US" altLang="en-US" sz="900" dirty="0">
                <a:solidFill>
                  <a:srgbClr val="782EBD"/>
                </a:solidFill>
                <a:latin typeface="Arial" pitchFamily="34" charset="0"/>
                <a:cs typeface="Arial" pitchFamily="34" charset="0"/>
              </a:rPr>
              <a:t>80</a:t>
            </a:r>
          </a:p>
          <a:p>
            <a:r>
              <a:rPr lang="en-US" altLang="en-US" sz="900" dirty="0" err="1">
                <a:latin typeface="Arial" pitchFamily="34" charset="0"/>
                <a:cs typeface="Arial" pitchFamily="34" charset="0"/>
              </a:rPr>
              <a:t>Src</a:t>
            </a:r>
            <a:r>
              <a:rPr lang="en-US" altLang="en-US" sz="900" dirty="0">
                <a:latin typeface="Arial" pitchFamily="34" charset="0"/>
                <a:cs typeface="Arial" pitchFamily="34" charset="0"/>
              </a:rPr>
              <a:t>: 172.217.4.68 : 425</a:t>
            </a:r>
          </a:p>
        </p:txBody>
      </p:sp>
      <p:cxnSp>
        <p:nvCxnSpPr>
          <p:cNvPr id="35" name="Straight Arrow Connector 5"/>
          <p:cNvCxnSpPr>
            <a:cxnSpLocks noChangeShapeType="1"/>
          </p:cNvCxnSpPr>
          <p:nvPr/>
        </p:nvCxnSpPr>
        <p:spPr bwMode="auto">
          <a:xfrm rot="5400000" flipH="1" flipV="1">
            <a:off x="3695528" y="2811480"/>
            <a:ext cx="1025825" cy="195492"/>
          </a:xfrm>
          <a:prstGeom prst="straightConnector1">
            <a:avLst/>
          </a:prstGeom>
          <a:noFill/>
          <a:ln w="28575" algn="ctr">
            <a:solidFill>
              <a:srgbClr val="782EBD"/>
            </a:solidFill>
            <a:round/>
            <a:headEnd type="triangle" w="med" len="med"/>
            <a:tailEnd type="triangle" w="med" len="med"/>
          </a:ln>
        </p:spPr>
      </p:cxnSp>
      <p:sp>
        <p:nvSpPr>
          <p:cNvPr id="36" name="Rectangle 43"/>
          <p:cNvSpPr>
            <a:spLocks noChangeArrowheads="1"/>
          </p:cNvSpPr>
          <p:nvPr/>
        </p:nvSpPr>
        <p:spPr bwMode="auto">
          <a:xfrm>
            <a:off x="4644094" y="3457856"/>
            <a:ext cx="1382316" cy="314325"/>
          </a:xfrm>
          <a:prstGeom prst="rect">
            <a:avLst/>
          </a:prstGeom>
          <a:noFill/>
          <a:ln w="19050" algn="ctr">
            <a:solidFill>
              <a:srgbClr val="782EBD"/>
            </a:solidFill>
            <a:round/>
            <a:headEnd/>
            <a:tailEnd/>
          </a:ln>
        </p:spPr>
        <p:txBody>
          <a:bodyPr wrap="none"/>
          <a:lstStyle/>
          <a:p>
            <a:r>
              <a:rPr lang="en-US" altLang="en-US" sz="900" dirty="0">
                <a:latin typeface="Arial" pitchFamily="34" charset="0"/>
                <a:cs typeface="Arial" pitchFamily="34" charset="0"/>
              </a:rPr>
              <a:t>Dest:10.0.01 : </a:t>
            </a:r>
            <a:r>
              <a:rPr lang="en-US" altLang="en-US" sz="900" dirty="0">
                <a:solidFill>
                  <a:srgbClr val="782EBD"/>
                </a:solidFill>
                <a:latin typeface="Arial" pitchFamily="34" charset="0"/>
                <a:cs typeface="Arial" pitchFamily="34" charset="0"/>
              </a:rPr>
              <a:t>80</a:t>
            </a:r>
          </a:p>
          <a:p>
            <a:r>
              <a:rPr lang="en-US" altLang="en-US" sz="900" dirty="0" err="1">
                <a:latin typeface="Arial" pitchFamily="34" charset="0"/>
                <a:cs typeface="Arial" pitchFamily="34" charset="0"/>
              </a:rPr>
              <a:t>Src</a:t>
            </a:r>
            <a:r>
              <a:rPr lang="en-US" altLang="en-US" sz="900" dirty="0">
                <a:latin typeface="Arial" pitchFamily="34" charset="0"/>
                <a:cs typeface="Arial" pitchFamily="34" charset="0"/>
              </a:rPr>
              <a:t>: 172.217.4.68 : 425</a:t>
            </a:r>
          </a:p>
        </p:txBody>
      </p:sp>
      <p:cxnSp>
        <p:nvCxnSpPr>
          <p:cNvPr id="38" name="Straight Arrow Connector 47"/>
          <p:cNvCxnSpPr>
            <a:cxnSpLocks noChangeShapeType="1"/>
          </p:cNvCxnSpPr>
          <p:nvPr/>
        </p:nvCxnSpPr>
        <p:spPr bwMode="auto">
          <a:xfrm rot="5400000" flipH="1" flipV="1">
            <a:off x="4625165" y="2906678"/>
            <a:ext cx="1108442" cy="87718"/>
          </a:xfrm>
          <a:prstGeom prst="straightConnector1">
            <a:avLst/>
          </a:prstGeom>
          <a:noFill/>
          <a:ln w="28575" algn="ctr">
            <a:solidFill>
              <a:srgbClr val="782EBD"/>
            </a:solidFill>
            <a:round/>
            <a:headEnd type="triangle" w="med" len="med"/>
            <a:tailEnd type="triangle" w="med" len="med"/>
          </a:ln>
        </p:spPr>
      </p:cxnSp>
      <p:cxnSp>
        <p:nvCxnSpPr>
          <p:cNvPr id="40" name="Straight Arrow Connector 48"/>
          <p:cNvCxnSpPr>
            <a:cxnSpLocks noChangeShapeType="1"/>
          </p:cNvCxnSpPr>
          <p:nvPr/>
        </p:nvCxnSpPr>
        <p:spPr bwMode="auto">
          <a:xfrm rot="5400000" flipH="1" flipV="1">
            <a:off x="5144490" y="2798770"/>
            <a:ext cx="1111191" cy="290327"/>
          </a:xfrm>
          <a:prstGeom prst="straightConnector1">
            <a:avLst/>
          </a:prstGeom>
          <a:noFill/>
          <a:ln w="28575" algn="ctr">
            <a:solidFill>
              <a:srgbClr val="782EBD"/>
            </a:solidFill>
            <a:round/>
            <a:headEnd type="triangle" w="med" len="med"/>
            <a:tailEnd type="triangle" w="med" len="med"/>
          </a:ln>
        </p:spPr>
      </p:cxnSp>
      <p:sp>
        <p:nvSpPr>
          <p:cNvPr id="47" name="TextBox 2"/>
          <p:cNvSpPr txBox="1">
            <a:spLocks noChangeArrowheads="1"/>
          </p:cNvSpPr>
          <p:nvPr/>
        </p:nvSpPr>
        <p:spPr bwMode="auto">
          <a:xfrm>
            <a:off x="6450584" y="3076160"/>
            <a:ext cx="1210866" cy="577081"/>
          </a:xfrm>
          <a:prstGeom prst="rect">
            <a:avLst/>
          </a:prstGeom>
          <a:noFill/>
          <a:ln w="9525">
            <a:noFill/>
            <a:miter lim="800000"/>
            <a:headEnd/>
            <a:tailEnd/>
          </a:ln>
        </p:spPr>
        <p:txBody>
          <a:bodyPr>
            <a:spAutoFit/>
          </a:bodyPr>
          <a:lstStyle/>
          <a:p>
            <a:pPr algn="ctr"/>
            <a:r>
              <a:rPr lang="en-US" altLang="en-US" sz="1050" dirty="0">
                <a:latin typeface="Arial" pitchFamily="34" charset="0"/>
                <a:cs typeface="Arial" pitchFamily="34" charset="0"/>
              </a:rPr>
              <a:t>Web server listening on port 80</a:t>
            </a:r>
          </a:p>
        </p:txBody>
      </p:sp>
    </p:spTree>
    <p:extLst>
      <p:ext uri="{BB962C8B-B14F-4D97-AF65-F5344CB8AC3E}">
        <p14:creationId xmlns:p14="http://schemas.microsoft.com/office/powerpoint/2010/main" val="29207179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7250"/>
            <a:ext cx="9144000" cy="156755"/>
          </a:xfrm>
          <a:prstGeom prst="rect">
            <a:avLst/>
          </a:prstGeom>
          <a:solidFill>
            <a:srgbClr val="0069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sp>
        <p:nvSpPr>
          <p:cNvPr id="5" name="Rectangle 4"/>
          <p:cNvSpPr/>
          <p:nvPr/>
        </p:nvSpPr>
        <p:spPr>
          <a:xfrm>
            <a:off x="0" y="5843995"/>
            <a:ext cx="9144000" cy="156755"/>
          </a:xfrm>
          <a:prstGeom prst="rect">
            <a:avLst/>
          </a:prstGeom>
          <a:solidFill>
            <a:srgbClr val="003E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sp>
        <p:nvSpPr>
          <p:cNvPr id="48" name="Rectangle 2"/>
          <p:cNvSpPr txBox="1">
            <a:spLocks noChangeArrowheads="1"/>
          </p:cNvSpPr>
          <p:nvPr>
            <p:custDataLst>
              <p:tags r:id="rId1"/>
            </p:custDataLst>
          </p:nvPr>
        </p:nvSpPr>
        <p:spPr>
          <a:xfrm>
            <a:off x="36159" y="1069181"/>
            <a:ext cx="8407197" cy="457200"/>
          </a:xfrm>
          <a:prstGeom prst="rect">
            <a:avLst/>
          </a:prstGeom>
        </p:spPr>
        <p:txBody>
          <a:bodyPr vert="horz" lIns="68580" tIns="34290" rIns="68580" bIns="34290" rtlCol="0" anchor="ctr">
            <a:noAutofit/>
          </a:bodyPr>
          <a:lstStyle/>
          <a:p>
            <a:pPr lvl="0">
              <a:lnSpc>
                <a:spcPct val="90000"/>
              </a:lnSpc>
              <a:spcBef>
                <a:spcPct val="0"/>
              </a:spcBef>
              <a:defRPr/>
            </a:pPr>
            <a:r>
              <a:rPr lang="en-US" altLang="en-US" sz="2100" b="1" dirty="0">
                <a:solidFill>
                  <a:srgbClr val="0069AA"/>
                </a:solidFill>
                <a:latin typeface="Arial" pitchFamily="34" charset="0"/>
                <a:ea typeface="+mj-ea"/>
                <a:cs typeface="Arial" pitchFamily="34" charset="0"/>
              </a:rPr>
              <a:t>NAT: Entries Can Be Configured to Allow Some Packets Through</a:t>
            </a:r>
          </a:p>
        </p:txBody>
      </p:sp>
      <p:sp>
        <p:nvSpPr>
          <p:cNvPr id="97" name="Freeform 80"/>
          <p:cNvSpPr>
            <a:spLocks/>
          </p:cNvSpPr>
          <p:nvPr>
            <p:custDataLst>
              <p:tags r:id="rId2"/>
            </p:custDataLst>
          </p:nvPr>
        </p:nvSpPr>
        <p:spPr bwMode="auto">
          <a:xfrm>
            <a:off x="4411154" y="3400997"/>
            <a:ext cx="2228850" cy="202287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00A0DF"/>
          </a:solidFill>
          <a:ln w="9525">
            <a:noFill/>
            <a:round/>
            <a:headEnd/>
            <a:tailEnd/>
          </a:ln>
        </p:spPr>
        <p:txBody>
          <a:bodyPr wrap="none" anchor="ctr"/>
          <a:lstStyle/>
          <a:p>
            <a:endParaRPr lang="en-US" sz="1350"/>
          </a:p>
        </p:txBody>
      </p:sp>
      <p:sp>
        <p:nvSpPr>
          <p:cNvPr id="98" name="Freeform 4"/>
          <p:cNvSpPr>
            <a:spLocks/>
          </p:cNvSpPr>
          <p:nvPr>
            <p:custDataLst>
              <p:tags r:id="rId3"/>
            </p:custDataLst>
          </p:nvPr>
        </p:nvSpPr>
        <p:spPr bwMode="auto">
          <a:xfrm>
            <a:off x="1535794" y="3959400"/>
            <a:ext cx="2869406" cy="1016794"/>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sz="1350"/>
          </a:p>
        </p:txBody>
      </p:sp>
      <p:sp>
        <p:nvSpPr>
          <p:cNvPr id="99" name="Line 8"/>
          <p:cNvSpPr>
            <a:spLocks noChangeShapeType="1"/>
          </p:cNvSpPr>
          <p:nvPr>
            <p:custDataLst>
              <p:tags r:id="rId4"/>
            </p:custDataLst>
          </p:nvPr>
        </p:nvSpPr>
        <p:spPr bwMode="auto">
          <a:xfrm>
            <a:off x="4653926" y="4390407"/>
            <a:ext cx="1503759" cy="7144"/>
          </a:xfrm>
          <a:prstGeom prst="line">
            <a:avLst/>
          </a:prstGeom>
          <a:noFill/>
          <a:ln w="19050">
            <a:solidFill>
              <a:schemeClr val="tx1"/>
            </a:solidFill>
            <a:round/>
            <a:headEnd/>
            <a:tailEnd/>
          </a:ln>
        </p:spPr>
        <p:txBody>
          <a:bodyPr wrap="none"/>
          <a:lstStyle/>
          <a:p>
            <a:endParaRPr lang="en-US" sz="1350"/>
          </a:p>
        </p:txBody>
      </p:sp>
      <p:sp>
        <p:nvSpPr>
          <p:cNvPr id="100" name="Line 9"/>
          <p:cNvSpPr>
            <a:spLocks noChangeShapeType="1"/>
          </p:cNvSpPr>
          <p:nvPr>
            <p:custDataLst>
              <p:tags r:id="rId5"/>
            </p:custDataLst>
          </p:nvPr>
        </p:nvSpPr>
        <p:spPr bwMode="auto">
          <a:xfrm flipH="1">
            <a:off x="6048263" y="3835575"/>
            <a:ext cx="7144" cy="1119188"/>
          </a:xfrm>
          <a:prstGeom prst="line">
            <a:avLst/>
          </a:prstGeom>
          <a:noFill/>
          <a:ln w="31750">
            <a:solidFill>
              <a:schemeClr val="tx1"/>
            </a:solidFill>
            <a:round/>
            <a:headEnd/>
            <a:tailEnd/>
          </a:ln>
        </p:spPr>
        <p:txBody>
          <a:bodyPr wrap="none"/>
          <a:lstStyle/>
          <a:p>
            <a:endParaRPr lang="en-US" sz="1350"/>
          </a:p>
        </p:txBody>
      </p:sp>
      <p:sp>
        <p:nvSpPr>
          <p:cNvPr id="101" name="Line 11"/>
          <p:cNvSpPr>
            <a:spLocks noChangeShapeType="1"/>
          </p:cNvSpPr>
          <p:nvPr>
            <p:custDataLst>
              <p:tags r:id="rId6"/>
            </p:custDataLst>
          </p:nvPr>
        </p:nvSpPr>
        <p:spPr bwMode="auto">
          <a:xfrm flipV="1">
            <a:off x="6041243" y="4950480"/>
            <a:ext cx="128588" cy="0"/>
          </a:xfrm>
          <a:prstGeom prst="line">
            <a:avLst/>
          </a:prstGeom>
          <a:noFill/>
          <a:ln w="31750">
            <a:solidFill>
              <a:schemeClr val="tx1"/>
            </a:solidFill>
            <a:round/>
            <a:headEnd/>
            <a:tailEnd/>
          </a:ln>
        </p:spPr>
        <p:txBody>
          <a:bodyPr wrap="none"/>
          <a:lstStyle/>
          <a:p>
            <a:endParaRPr lang="en-US" sz="1350"/>
          </a:p>
        </p:txBody>
      </p:sp>
      <p:sp>
        <p:nvSpPr>
          <p:cNvPr id="102" name="Text Box 12"/>
          <p:cNvSpPr txBox="1">
            <a:spLocks noChangeArrowheads="1"/>
          </p:cNvSpPr>
          <p:nvPr>
            <p:custDataLst>
              <p:tags r:id="rId7"/>
            </p:custDataLst>
          </p:nvPr>
        </p:nvSpPr>
        <p:spPr bwMode="auto">
          <a:xfrm>
            <a:off x="6728110" y="3633169"/>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10.0.0.1</a:t>
            </a:r>
          </a:p>
        </p:txBody>
      </p:sp>
      <p:sp>
        <p:nvSpPr>
          <p:cNvPr id="103" name="Text Box 13"/>
          <p:cNvSpPr txBox="1">
            <a:spLocks noChangeArrowheads="1"/>
          </p:cNvSpPr>
          <p:nvPr>
            <p:custDataLst>
              <p:tags r:id="rId8"/>
            </p:custDataLst>
          </p:nvPr>
        </p:nvSpPr>
        <p:spPr bwMode="auto">
          <a:xfrm>
            <a:off x="6823360" y="4209432"/>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10.0.0.2</a:t>
            </a:r>
          </a:p>
        </p:txBody>
      </p:sp>
      <p:sp>
        <p:nvSpPr>
          <p:cNvPr id="104" name="Text Box 14"/>
          <p:cNvSpPr txBox="1">
            <a:spLocks noChangeArrowheads="1"/>
          </p:cNvSpPr>
          <p:nvPr>
            <p:custDataLst>
              <p:tags r:id="rId9"/>
            </p:custDataLst>
          </p:nvPr>
        </p:nvSpPr>
        <p:spPr bwMode="auto">
          <a:xfrm>
            <a:off x="6794785" y="4880944"/>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10.0.0.3</a:t>
            </a:r>
          </a:p>
        </p:txBody>
      </p:sp>
      <p:sp>
        <p:nvSpPr>
          <p:cNvPr id="105" name="Text Box 15"/>
          <p:cNvSpPr txBox="1">
            <a:spLocks noChangeArrowheads="1"/>
          </p:cNvSpPr>
          <p:nvPr>
            <p:custDataLst>
              <p:tags r:id="rId10"/>
            </p:custDataLst>
          </p:nvPr>
        </p:nvSpPr>
        <p:spPr bwMode="auto">
          <a:xfrm>
            <a:off x="4661185" y="4048698"/>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10.0.0.4</a:t>
            </a:r>
          </a:p>
        </p:txBody>
      </p:sp>
      <p:sp>
        <p:nvSpPr>
          <p:cNvPr id="106" name="Line 16"/>
          <p:cNvSpPr>
            <a:spLocks noChangeShapeType="1"/>
          </p:cNvSpPr>
          <p:nvPr>
            <p:custDataLst>
              <p:tags r:id="rId11"/>
            </p:custDataLst>
          </p:nvPr>
        </p:nvSpPr>
        <p:spPr bwMode="auto">
          <a:xfrm flipH="1">
            <a:off x="4689760" y="4258248"/>
            <a:ext cx="64294" cy="96440"/>
          </a:xfrm>
          <a:prstGeom prst="line">
            <a:avLst/>
          </a:prstGeom>
          <a:noFill/>
          <a:ln w="19050">
            <a:solidFill>
              <a:schemeClr val="tx1"/>
            </a:solidFill>
            <a:round/>
            <a:headEnd/>
            <a:tailEnd type="triangle" w="med" len="med"/>
          </a:ln>
        </p:spPr>
        <p:txBody>
          <a:bodyPr wrap="none"/>
          <a:lstStyle/>
          <a:p>
            <a:endParaRPr lang="en-US" sz="1350"/>
          </a:p>
        </p:txBody>
      </p:sp>
      <p:sp>
        <p:nvSpPr>
          <p:cNvPr id="107" name="Text Box 17"/>
          <p:cNvSpPr txBox="1">
            <a:spLocks noChangeArrowheads="1"/>
          </p:cNvSpPr>
          <p:nvPr>
            <p:custDataLst>
              <p:tags r:id="rId12"/>
            </p:custDataLst>
          </p:nvPr>
        </p:nvSpPr>
        <p:spPr bwMode="auto">
          <a:xfrm>
            <a:off x="3246723" y="4495182"/>
            <a:ext cx="994183"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138.76.29.7</a:t>
            </a:r>
          </a:p>
        </p:txBody>
      </p:sp>
      <p:sp>
        <p:nvSpPr>
          <p:cNvPr id="108" name="Line 18"/>
          <p:cNvSpPr>
            <a:spLocks noChangeShapeType="1"/>
          </p:cNvSpPr>
          <p:nvPr>
            <p:custDataLst>
              <p:tags r:id="rId13"/>
            </p:custDataLst>
          </p:nvPr>
        </p:nvSpPr>
        <p:spPr bwMode="auto">
          <a:xfrm flipH="1">
            <a:off x="4134929" y="4436842"/>
            <a:ext cx="64294" cy="96440"/>
          </a:xfrm>
          <a:prstGeom prst="line">
            <a:avLst/>
          </a:prstGeom>
          <a:noFill/>
          <a:ln w="19050">
            <a:solidFill>
              <a:schemeClr val="tx1"/>
            </a:solidFill>
            <a:round/>
            <a:headEnd type="triangle" w="med" len="med"/>
            <a:tailEnd/>
          </a:ln>
        </p:spPr>
        <p:txBody>
          <a:bodyPr wrap="none"/>
          <a:lstStyle/>
          <a:p>
            <a:endParaRPr lang="en-US" sz="1350"/>
          </a:p>
        </p:txBody>
      </p:sp>
      <p:sp>
        <p:nvSpPr>
          <p:cNvPr id="109" name="Line 79"/>
          <p:cNvSpPr>
            <a:spLocks noChangeShapeType="1"/>
          </p:cNvSpPr>
          <p:nvPr>
            <p:custDataLst>
              <p:tags r:id="rId14"/>
            </p:custDataLst>
          </p:nvPr>
        </p:nvSpPr>
        <p:spPr bwMode="auto">
          <a:xfrm flipV="1">
            <a:off x="1535794" y="4413028"/>
            <a:ext cx="2696766" cy="23813"/>
          </a:xfrm>
          <a:prstGeom prst="line">
            <a:avLst/>
          </a:prstGeom>
          <a:noFill/>
          <a:ln w="31750">
            <a:solidFill>
              <a:schemeClr val="tx1"/>
            </a:solidFill>
            <a:round/>
            <a:headEnd/>
            <a:tailEnd/>
          </a:ln>
        </p:spPr>
        <p:txBody>
          <a:bodyPr wrap="none"/>
          <a:lstStyle/>
          <a:p>
            <a:endParaRPr lang="en-US" sz="1350"/>
          </a:p>
        </p:txBody>
      </p:sp>
      <p:pic>
        <p:nvPicPr>
          <p:cNvPr id="112" name="Picture 2" descr="\\pufs02\Scratch\Abhijeet K\UD_PPT\Ai\Computer-Icon.png"/>
          <p:cNvPicPr>
            <a:picLocks noChangeAspect="1" noChangeArrowheads="1"/>
          </p:cNvPicPr>
          <p:nvPr/>
        </p:nvPicPr>
        <p:blipFill>
          <a:blip r:embed="rId17" cstate="print"/>
          <a:srcRect/>
          <a:stretch>
            <a:fillRect/>
          </a:stretch>
        </p:blipFill>
        <p:spPr bwMode="auto">
          <a:xfrm>
            <a:off x="6135025" y="4154465"/>
            <a:ext cx="535781" cy="535781"/>
          </a:xfrm>
          <a:prstGeom prst="rect">
            <a:avLst/>
          </a:prstGeom>
          <a:noFill/>
        </p:spPr>
      </p:pic>
      <p:pic>
        <p:nvPicPr>
          <p:cNvPr id="113" name="Picture 2" descr="\\pufs02\Scratch\Abhijeet K\UD_PPT\Ai\Computer-Icon.png"/>
          <p:cNvPicPr>
            <a:picLocks noChangeAspect="1" noChangeArrowheads="1"/>
          </p:cNvPicPr>
          <p:nvPr/>
        </p:nvPicPr>
        <p:blipFill>
          <a:blip r:embed="rId17" cstate="print"/>
          <a:srcRect/>
          <a:stretch>
            <a:fillRect/>
          </a:stretch>
        </p:blipFill>
        <p:spPr bwMode="auto">
          <a:xfrm>
            <a:off x="6135025" y="4743825"/>
            <a:ext cx="535781" cy="535781"/>
          </a:xfrm>
          <a:prstGeom prst="rect">
            <a:avLst/>
          </a:prstGeom>
          <a:noFill/>
        </p:spPr>
      </p:pic>
      <p:pic>
        <p:nvPicPr>
          <p:cNvPr id="114" name="Picture 17" descr="D:\Abhijeet K\Ai\old\Database-Icon_04.png"/>
          <p:cNvPicPr>
            <a:picLocks noChangeAspect="1" noChangeArrowheads="1"/>
          </p:cNvPicPr>
          <p:nvPr/>
        </p:nvPicPr>
        <p:blipFill>
          <a:blip r:embed="rId18"/>
          <a:srcRect/>
          <a:stretch>
            <a:fillRect/>
          </a:stretch>
        </p:blipFill>
        <p:spPr bwMode="auto">
          <a:xfrm>
            <a:off x="4117331" y="4002809"/>
            <a:ext cx="571500" cy="571500"/>
          </a:xfrm>
          <a:prstGeom prst="rect">
            <a:avLst/>
          </a:prstGeom>
          <a:noFill/>
        </p:spPr>
      </p:pic>
      <p:sp>
        <p:nvSpPr>
          <p:cNvPr id="115" name="Line 11"/>
          <p:cNvSpPr>
            <a:spLocks noChangeShapeType="1"/>
          </p:cNvSpPr>
          <p:nvPr>
            <p:custDataLst>
              <p:tags r:id="rId15"/>
            </p:custDataLst>
          </p:nvPr>
        </p:nvSpPr>
        <p:spPr bwMode="auto">
          <a:xfrm flipV="1">
            <a:off x="6042947" y="3851814"/>
            <a:ext cx="128588" cy="0"/>
          </a:xfrm>
          <a:prstGeom prst="line">
            <a:avLst/>
          </a:prstGeom>
          <a:noFill/>
          <a:ln w="31750">
            <a:solidFill>
              <a:schemeClr val="tx1"/>
            </a:solidFill>
            <a:round/>
            <a:headEnd/>
            <a:tailEnd/>
          </a:ln>
        </p:spPr>
        <p:txBody>
          <a:bodyPr wrap="none"/>
          <a:lstStyle/>
          <a:p>
            <a:endParaRPr lang="en-US" sz="1350"/>
          </a:p>
        </p:txBody>
      </p:sp>
      <p:pic>
        <p:nvPicPr>
          <p:cNvPr id="116" name="Picture 2" descr="\\pufs02\Scratch\Abhijeet K\UD_PPT\Ai\Computer-Icon.png"/>
          <p:cNvPicPr>
            <a:picLocks noChangeAspect="1" noChangeArrowheads="1"/>
          </p:cNvPicPr>
          <p:nvPr/>
        </p:nvPicPr>
        <p:blipFill>
          <a:blip r:embed="rId17" cstate="print"/>
          <a:srcRect/>
          <a:stretch>
            <a:fillRect/>
          </a:stretch>
        </p:blipFill>
        <p:spPr bwMode="auto">
          <a:xfrm>
            <a:off x="6135025" y="3565106"/>
            <a:ext cx="535781" cy="535781"/>
          </a:xfrm>
          <a:prstGeom prst="rect">
            <a:avLst/>
          </a:prstGeom>
          <a:noFill/>
        </p:spPr>
      </p:pic>
      <p:sp>
        <p:nvSpPr>
          <p:cNvPr id="32" name="Cloud 31"/>
          <p:cNvSpPr/>
          <p:nvPr/>
        </p:nvSpPr>
        <p:spPr bwMode="auto">
          <a:xfrm>
            <a:off x="2326181" y="4090463"/>
            <a:ext cx="991791" cy="670322"/>
          </a:xfrm>
          <a:prstGeom prst="cloud">
            <a:avLst/>
          </a:prstGeom>
          <a:solidFill>
            <a:srgbClr val="BED600"/>
          </a:solidFill>
          <a:ln w="19050" cap="flat" cmpd="sng" algn="ctr">
            <a:solidFill>
              <a:schemeClr val="tx1"/>
            </a:solidFill>
            <a:prstDash val="solid"/>
            <a:round/>
            <a:headEnd type="none" w="med" len="med"/>
            <a:tailEnd type="none" w="med" len="med"/>
          </a:ln>
          <a:effectLst/>
        </p:spPr>
        <p:txBody>
          <a:bodyPr wrap="none"/>
          <a:lstStyle/>
          <a:p>
            <a:pPr>
              <a:defRPr/>
            </a:pPr>
            <a:endParaRPr lang="en-US" sz="1350"/>
          </a:p>
        </p:txBody>
      </p:sp>
      <p:pic>
        <p:nvPicPr>
          <p:cNvPr id="33" name="Picture 2" descr="\\pufs02\Scratch\Abhijeet K\UD_PPT\Ai\Computer-Icon.png"/>
          <p:cNvPicPr>
            <a:picLocks noChangeAspect="1" noChangeArrowheads="1"/>
          </p:cNvPicPr>
          <p:nvPr/>
        </p:nvPicPr>
        <p:blipFill>
          <a:blip r:embed="rId17" cstate="print"/>
          <a:srcRect/>
          <a:stretch>
            <a:fillRect/>
          </a:stretch>
        </p:blipFill>
        <p:spPr bwMode="auto">
          <a:xfrm>
            <a:off x="1084207" y="4129556"/>
            <a:ext cx="535781" cy="535781"/>
          </a:xfrm>
          <a:prstGeom prst="rect">
            <a:avLst/>
          </a:prstGeom>
          <a:noFill/>
        </p:spPr>
      </p:pic>
      <p:graphicFrame>
        <p:nvGraphicFramePr>
          <p:cNvPr id="34" name="Table 33"/>
          <p:cNvGraphicFramePr>
            <a:graphicFrameLocks noGrp="1"/>
          </p:cNvGraphicFramePr>
          <p:nvPr/>
        </p:nvGraphicFramePr>
        <p:xfrm>
          <a:off x="2667000" y="1635010"/>
          <a:ext cx="3810000" cy="1112044"/>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278011">
                <a:tc gridSpan="5">
                  <a:txBody>
                    <a:bodyPr/>
                    <a:lstStyle/>
                    <a:p>
                      <a:pPr algn="ctr"/>
                      <a:r>
                        <a:rPr lang="en-US" sz="800" dirty="0">
                          <a:solidFill>
                            <a:schemeClr val="tx1"/>
                          </a:solidFill>
                          <a:latin typeface="Arial" pitchFamily="34" charset="0"/>
                          <a:cs typeface="Arial" pitchFamily="34" charset="0"/>
                        </a:rPr>
                        <a:t>Network Address Translation Table</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8011">
                <a:tc>
                  <a:txBody>
                    <a:bodyPr/>
                    <a:lstStyle/>
                    <a:p>
                      <a:r>
                        <a:rPr lang="en-US" sz="800" dirty="0">
                          <a:latin typeface="Arial" pitchFamily="34" charset="0"/>
                          <a:cs typeface="Arial" pitchFamily="34" charset="0"/>
                        </a:rPr>
                        <a:t>Foreign IP</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Foreign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Local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LAN IP</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LAN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1"/>
                  </a:ext>
                </a:extLst>
              </a:tr>
              <a:tr h="2780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12356</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10.0.0.1</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12356</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2"/>
                  </a:ext>
                </a:extLst>
              </a:tr>
              <a:tr h="2780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2321</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10.0.0.2</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2321</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3"/>
                  </a:ext>
                </a:extLst>
              </a:tr>
            </a:tbl>
          </a:graphicData>
        </a:graphic>
      </p:graphicFrame>
      <p:sp>
        <p:nvSpPr>
          <p:cNvPr id="30" name="Right Arrow 40"/>
          <p:cNvSpPr>
            <a:spLocks noChangeArrowheads="1"/>
          </p:cNvSpPr>
          <p:nvPr/>
        </p:nvSpPr>
        <p:spPr bwMode="auto">
          <a:xfrm>
            <a:off x="4417875" y="3495956"/>
            <a:ext cx="169069" cy="258366"/>
          </a:xfrm>
          <a:prstGeom prst="rightArrow">
            <a:avLst>
              <a:gd name="adj1" fmla="val 50000"/>
              <a:gd name="adj2" fmla="val 50000"/>
            </a:avLst>
          </a:prstGeom>
          <a:solidFill>
            <a:srgbClr val="5A8E22"/>
          </a:solidFill>
          <a:ln w="9525" algn="ctr">
            <a:solidFill>
              <a:schemeClr val="tx1"/>
            </a:solidFill>
            <a:round/>
            <a:headEnd/>
            <a:tailEnd/>
          </a:ln>
        </p:spPr>
        <p:txBody>
          <a:bodyPr wrap="none"/>
          <a:lstStyle/>
          <a:p>
            <a:endParaRPr lang="en-US" altLang="en-US" sz="1350"/>
          </a:p>
        </p:txBody>
      </p:sp>
      <p:sp>
        <p:nvSpPr>
          <p:cNvPr id="31" name="Rectangle 41"/>
          <p:cNvSpPr>
            <a:spLocks noChangeArrowheads="1"/>
          </p:cNvSpPr>
          <p:nvPr/>
        </p:nvSpPr>
        <p:spPr bwMode="auto">
          <a:xfrm>
            <a:off x="2967694" y="3474525"/>
            <a:ext cx="1382316" cy="314325"/>
          </a:xfrm>
          <a:prstGeom prst="rect">
            <a:avLst/>
          </a:prstGeom>
          <a:noFill/>
          <a:ln w="19050" algn="ctr">
            <a:solidFill>
              <a:srgbClr val="782EBD"/>
            </a:solidFill>
            <a:round/>
            <a:headEnd/>
            <a:tailEnd/>
          </a:ln>
        </p:spPr>
        <p:txBody>
          <a:bodyPr wrap="none"/>
          <a:lstStyle/>
          <a:p>
            <a:r>
              <a:rPr lang="en-US" altLang="en-US" sz="900" dirty="0">
                <a:latin typeface="Arial" pitchFamily="34" charset="0"/>
                <a:cs typeface="Arial" pitchFamily="34" charset="0"/>
              </a:rPr>
              <a:t>Dest:138.76.29.7 : 2321</a:t>
            </a:r>
          </a:p>
          <a:p>
            <a:r>
              <a:rPr lang="en-US" altLang="en-US" sz="900" dirty="0" err="1">
                <a:latin typeface="Arial" pitchFamily="34" charset="0"/>
                <a:cs typeface="Arial" pitchFamily="34" charset="0"/>
              </a:rPr>
              <a:t>Src</a:t>
            </a:r>
            <a:r>
              <a:rPr lang="en-US" altLang="en-US" sz="900" dirty="0">
                <a:latin typeface="Arial" pitchFamily="34" charset="0"/>
                <a:cs typeface="Arial" pitchFamily="34" charset="0"/>
              </a:rPr>
              <a:t>: 172.217.4.68 : 425</a:t>
            </a:r>
          </a:p>
        </p:txBody>
      </p:sp>
      <p:sp>
        <p:nvSpPr>
          <p:cNvPr id="36" name="Rectangle 43"/>
          <p:cNvSpPr>
            <a:spLocks noChangeArrowheads="1"/>
          </p:cNvSpPr>
          <p:nvPr/>
        </p:nvSpPr>
        <p:spPr bwMode="auto">
          <a:xfrm>
            <a:off x="4644094" y="3457856"/>
            <a:ext cx="1382316" cy="314325"/>
          </a:xfrm>
          <a:prstGeom prst="rect">
            <a:avLst/>
          </a:prstGeom>
          <a:noFill/>
          <a:ln w="19050" algn="ctr">
            <a:solidFill>
              <a:srgbClr val="782EBD"/>
            </a:solidFill>
            <a:round/>
            <a:headEnd/>
            <a:tailEnd/>
          </a:ln>
        </p:spPr>
        <p:txBody>
          <a:bodyPr wrap="none"/>
          <a:lstStyle/>
          <a:p>
            <a:r>
              <a:rPr lang="en-US" altLang="en-US" sz="900" dirty="0">
                <a:latin typeface="Arial" pitchFamily="34" charset="0"/>
                <a:cs typeface="Arial" pitchFamily="34" charset="0"/>
              </a:rPr>
              <a:t>Dest:10.0.02 : 2321</a:t>
            </a:r>
          </a:p>
          <a:p>
            <a:r>
              <a:rPr lang="en-US" altLang="en-US" sz="900" dirty="0" err="1">
                <a:latin typeface="Arial" pitchFamily="34" charset="0"/>
                <a:cs typeface="Arial" pitchFamily="34" charset="0"/>
              </a:rPr>
              <a:t>Src</a:t>
            </a:r>
            <a:r>
              <a:rPr lang="en-US" altLang="en-US" sz="900" dirty="0">
                <a:latin typeface="Arial" pitchFamily="34" charset="0"/>
                <a:cs typeface="Arial" pitchFamily="34" charset="0"/>
              </a:rPr>
              <a:t>: 172.217.4.68 : 425</a:t>
            </a:r>
          </a:p>
        </p:txBody>
      </p:sp>
      <p:sp>
        <p:nvSpPr>
          <p:cNvPr id="42" name="TextBox 2"/>
          <p:cNvSpPr txBox="1">
            <a:spLocks noChangeArrowheads="1"/>
          </p:cNvSpPr>
          <p:nvPr/>
        </p:nvSpPr>
        <p:spPr bwMode="auto">
          <a:xfrm>
            <a:off x="6330968" y="3235649"/>
            <a:ext cx="1210866" cy="415498"/>
          </a:xfrm>
          <a:prstGeom prst="rect">
            <a:avLst/>
          </a:prstGeom>
          <a:noFill/>
          <a:ln w="9525">
            <a:noFill/>
            <a:miter lim="800000"/>
            <a:headEnd/>
            <a:tailEnd/>
          </a:ln>
        </p:spPr>
        <p:txBody>
          <a:bodyPr>
            <a:spAutoFit/>
          </a:bodyPr>
          <a:lstStyle/>
          <a:p>
            <a:pPr algn="ctr"/>
            <a:r>
              <a:rPr lang="en-US" altLang="en-US" sz="1050" dirty="0">
                <a:latin typeface="Arial" pitchFamily="34" charset="0"/>
                <a:cs typeface="Arial" pitchFamily="34" charset="0"/>
              </a:rPr>
              <a:t>Skype on port 12356</a:t>
            </a:r>
          </a:p>
        </p:txBody>
      </p:sp>
      <p:sp>
        <p:nvSpPr>
          <p:cNvPr id="43" name="TextBox 3"/>
          <p:cNvSpPr txBox="1">
            <a:spLocks noChangeArrowheads="1"/>
          </p:cNvSpPr>
          <p:nvPr/>
        </p:nvSpPr>
        <p:spPr bwMode="auto">
          <a:xfrm>
            <a:off x="1728588" y="5245024"/>
            <a:ext cx="4823885" cy="571951"/>
          </a:xfrm>
          <a:prstGeom prst="rect">
            <a:avLst/>
          </a:prstGeom>
          <a:noFill/>
          <a:ln w="9525">
            <a:noFill/>
            <a:miter lim="800000"/>
            <a:headEnd/>
            <a:tailEnd/>
          </a:ln>
        </p:spPr>
        <p:txBody>
          <a:bodyPr wrap="none">
            <a:spAutoFit/>
          </a:bodyPr>
          <a:lstStyle/>
          <a:p>
            <a:pPr>
              <a:spcBef>
                <a:spcPts val="450"/>
              </a:spcBef>
            </a:pPr>
            <a:r>
              <a:rPr lang="en-US" altLang="en-US" sz="1350" dirty="0">
                <a:latin typeface="Arial" pitchFamily="34" charset="0"/>
                <a:cs typeface="Arial" pitchFamily="34" charset="0"/>
              </a:rPr>
              <a:t>For the web server, the NAT can be configured manually.</a:t>
            </a:r>
          </a:p>
          <a:p>
            <a:pPr>
              <a:spcBef>
                <a:spcPts val="450"/>
              </a:spcBef>
            </a:pPr>
            <a:r>
              <a:rPr lang="en-US" altLang="en-US" sz="1350" dirty="0">
                <a:latin typeface="Arial" pitchFamily="34" charset="0"/>
                <a:cs typeface="Arial" pitchFamily="34" charset="0"/>
              </a:rPr>
              <a:t>For Skype, UPnP is used to automatically configure the NAT.</a:t>
            </a:r>
          </a:p>
        </p:txBody>
      </p:sp>
      <p:sp>
        <p:nvSpPr>
          <p:cNvPr id="44" name="TextBox 2"/>
          <p:cNvSpPr txBox="1">
            <a:spLocks noChangeArrowheads="1"/>
          </p:cNvSpPr>
          <p:nvPr/>
        </p:nvSpPr>
        <p:spPr bwMode="auto">
          <a:xfrm>
            <a:off x="6477167" y="3860311"/>
            <a:ext cx="1210866" cy="415498"/>
          </a:xfrm>
          <a:prstGeom prst="rect">
            <a:avLst/>
          </a:prstGeom>
          <a:noFill/>
          <a:ln w="9525">
            <a:noFill/>
            <a:miter lim="800000"/>
            <a:headEnd/>
            <a:tailEnd/>
          </a:ln>
        </p:spPr>
        <p:txBody>
          <a:bodyPr>
            <a:spAutoFit/>
          </a:bodyPr>
          <a:lstStyle/>
          <a:p>
            <a:pPr algn="ctr"/>
            <a:r>
              <a:rPr lang="en-US" altLang="en-US" sz="1050" dirty="0">
                <a:latin typeface="Arial" pitchFamily="34" charset="0"/>
                <a:cs typeface="Arial" pitchFamily="34" charset="0"/>
              </a:rPr>
              <a:t>Skype on port 2321</a:t>
            </a:r>
          </a:p>
        </p:txBody>
      </p:sp>
    </p:spTree>
    <p:extLst>
      <p:ext uri="{BB962C8B-B14F-4D97-AF65-F5344CB8AC3E}">
        <p14:creationId xmlns:p14="http://schemas.microsoft.com/office/powerpoint/2010/main" val="22938778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7250"/>
            <a:ext cx="9144000" cy="156755"/>
          </a:xfrm>
          <a:prstGeom prst="rect">
            <a:avLst/>
          </a:prstGeom>
          <a:solidFill>
            <a:srgbClr val="0069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sp>
        <p:nvSpPr>
          <p:cNvPr id="5" name="Rectangle 4"/>
          <p:cNvSpPr/>
          <p:nvPr/>
        </p:nvSpPr>
        <p:spPr>
          <a:xfrm>
            <a:off x="0" y="5843995"/>
            <a:ext cx="9144000" cy="156755"/>
          </a:xfrm>
          <a:prstGeom prst="rect">
            <a:avLst/>
          </a:prstGeom>
          <a:solidFill>
            <a:srgbClr val="003E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sp>
        <p:nvSpPr>
          <p:cNvPr id="48" name="Rectangle 2"/>
          <p:cNvSpPr txBox="1">
            <a:spLocks noChangeArrowheads="1"/>
          </p:cNvSpPr>
          <p:nvPr>
            <p:custDataLst>
              <p:tags r:id="rId1"/>
            </p:custDataLst>
          </p:nvPr>
        </p:nvSpPr>
        <p:spPr>
          <a:xfrm>
            <a:off x="36159" y="1069181"/>
            <a:ext cx="2493286" cy="457200"/>
          </a:xfrm>
          <a:prstGeom prst="rect">
            <a:avLst/>
          </a:prstGeom>
        </p:spPr>
        <p:txBody>
          <a:bodyPr vert="horz" lIns="68580" tIns="34290" rIns="68580" bIns="34290" rtlCol="0" anchor="ctr">
            <a:noAutofit/>
          </a:bodyPr>
          <a:lstStyle/>
          <a:p>
            <a:pPr lvl="0">
              <a:lnSpc>
                <a:spcPct val="90000"/>
              </a:lnSpc>
              <a:spcBef>
                <a:spcPct val="0"/>
              </a:spcBef>
              <a:defRPr/>
            </a:pPr>
            <a:r>
              <a:rPr lang="en-US" altLang="en-US" sz="2400" b="1" dirty="0">
                <a:solidFill>
                  <a:srgbClr val="0069AA"/>
                </a:solidFill>
                <a:latin typeface="Arial" pitchFamily="34" charset="0"/>
                <a:ea typeface="+mj-ea"/>
                <a:cs typeface="Arial" pitchFamily="34" charset="0"/>
              </a:rPr>
              <a:t>NAT: Questions</a:t>
            </a:r>
          </a:p>
        </p:txBody>
      </p:sp>
      <p:sp>
        <p:nvSpPr>
          <p:cNvPr id="97" name="Freeform 80"/>
          <p:cNvSpPr>
            <a:spLocks/>
          </p:cNvSpPr>
          <p:nvPr>
            <p:custDataLst>
              <p:tags r:id="rId2"/>
            </p:custDataLst>
          </p:nvPr>
        </p:nvSpPr>
        <p:spPr bwMode="auto">
          <a:xfrm>
            <a:off x="4411154" y="3400997"/>
            <a:ext cx="2228850" cy="202287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00A0DF"/>
          </a:solidFill>
          <a:ln w="9525">
            <a:noFill/>
            <a:round/>
            <a:headEnd/>
            <a:tailEnd/>
          </a:ln>
        </p:spPr>
        <p:txBody>
          <a:bodyPr wrap="none" anchor="ctr"/>
          <a:lstStyle/>
          <a:p>
            <a:endParaRPr lang="en-US" sz="1350"/>
          </a:p>
        </p:txBody>
      </p:sp>
      <p:sp>
        <p:nvSpPr>
          <p:cNvPr id="98" name="Freeform 4"/>
          <p:cNvSpPr>
            <a:spLocks/>
          </p:cNvSpPr>
          <p:nvPr>
            <p:custDataLst>
              <p:tags r:id="rId3"/>
            </p:custDataLst>
          </p:nvPr>
        </p:nvSpPr>
        <p:spPr bwMode="auto">
          <a:xfrm>
            <a:off x="1535794" y="3959400"/>
            <a:ext cx="2869406" cy="1016794"/>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sz="1350"/>
          </a:p>
        </p:txBody>
      </p:sp>
      <p:sp>
        <p:nvSpPr>
          <p:cNvPr id="99" name="Line 8"/>
          <p:cNvSpPr>
            <a:spLocks noChangeShapeType="1"/>
          </p:cNvSpPr>
          <p:nvPr>
            <p:custDataLst>
              <p:tags r:id="rId4"/>
            </p:custDataLst>
          </p:nvPr>
        </p:nvSpPr>
        <p:spPr bwMode="auto">
          <a:xfrm>
            <a:off x="4653926" y="4390407"/>
            <a:ext cx="1503759" cy="7144"/>
          </a:xfrm>
          <a:prstGeom prst="line">
            <a:avLst/>
          </a:prstGeom>
          <a:noFill/>
          <a:ln w="19050">
            <a:solidFill>
              <a:schemeClr val="tx1"/>
            </a:solidFill>
            <a:round/>
            <a:headEnd/>
            <a:tailEnd/>
          </a:ln>
        </p:spPr>
        <p:txBody>
          <a:bodyPr wrap="none"/>
          <a:lstStyle/>
          <a:p>
            <a:endParaRPr lang="en-US" sz="1350"/>
          </a:p>
        </p:txBody>
      </p:sp>
      <p:sp>
        <p:nvSpPr>
          <p:cNvPr id="100" name="Line 9"/>
          <p:cNvSpPr>
            <a:spLocks noChangeShapeType="1"/>
          </p:cNvSpPr>
          <p:nvPr>
            <p:custDataLst>
              <p:tags r:id="rId5"/>
            </p:custDataLst>
          </p:nvPr>
        </p:nvSpPr>
        <p:spPr bwMode="auto">
          <a:xfrm flipH="1">
            <a:off x="6048263" y="3835575"/>
            <a:ext cx="7144" cy="1119188"/>
          </a:xfrm>
          <a:prstGeom prst="line">
            <a:avLst/>
          </a:prstGeom>
          <a:noFill/>
          <a:ln w="31750">
            <a:solidFill>
              <a:schemeClr val="tx1"/>
            </a:solidFill>
            <a:round/>
            <a:headEnd/>
            <a:tailEnd/>
          </a:ln>
        </p:spPr>
        <p:txBody>
          <a:bodyPr wrap="none"/>
          <a:lstStyle/>
          <a:p>
            <a:endParaRPr lang="en-US" sz="1350"/>
          </a:p>
        </p:txBody>
      </p:sp>
      <p:sp>
        <p:nvSpPr>
          <p:cNvPr id="101" name="Line 11"/>
          <p:cNvSpPr>
            <a:spLocks noChangeShapeType="1"/>
          </p:cNvSpPr>
          <p:nvPr>
            <p:custDataLst>
              <p:tags r:id="rId6"/>
            </p:custDataLst>
          </p:nvPr>
        </p:nvSpPr>
        <p:spPr bwMode="auto">
          <a:xfrm flipV="1">
            <a:off x="6041243" y="4950480"/>
            <a:ext cx="128588" cy="0"/>
          </a:xfrm>
          <a:prstGeom prst="line">
            <a:avLst/>
          </a:prstGeom>
          <a:noFill/>
          <a:ln w="31750">
            <a:solidFill>
              <a:schemeClr val="tx1"/>
            </a:solidFill>
            <a:round/>
            <a:headEnd/>
            <a:tailEnd/>
          </a:ln>
        </p:spPr>
        <p:txBody>
          <a:bodyPr wrap="none"/>
          <a:lstStyle/>
          <a:p>
            <a:endParaRPr lang="en-US" sz="1350"/>
          </a:p>
        </p:txBody>
      </p:sp>
      <p:sp>
        <p:nvSpPr>
          <p:cNvPr id="102" name="Text Box 12"/>
          <p:cNvSpPr txBox="1">
            <a:spLocks noChangeArrowheads="1"/>
          </p:cNvSpPr>
          <p:nvPr>
            <p:custDataLst>
              <p:tags r:id="rId7"/>
            </p:custDataLst>
          </p:nvPr>
        </p:nvSpPr>
        <p:spPr bwMode="auto">
          <a:xfrm>
            <a:off x="6728110" y="3633169"/>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10.0.0.1</a:t>
            </a:r>
          </a:p>
        </p:txBody>
      </p:sp>
      <p:sp>
        <p:nvSpPr>
          <p:cNvPr id="103" name="Text Box 13"/>
          <p:cNvSpPr txBox="1">
            <a:spLocks noChangeArrowheads="1"/>
          </p:cNvSpPr>
          <p:nvPr>
            <p:custDataLst>
              <p:tags r:id="rId8"/>
            </p:custDataLst>
          </p:nvPr>
        </p:nvSpPr>
        <p:spPr bwMode="auto">
          <a:xfrm>
            <a:off x="6823360" y="4209432"/>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10.0.0.2</a:t>
            </a:r>
          </a:p>
        </p:txBody>
      </p:sp>
      <p:sp>
        <p:nvSpPr>
          <p:cNvPr id="104" name="Text Box 14"/>
          <p:cNvSpPr txBox="1">
            <a:spLocks noChangeArrowheads="1"/>
          </p:cNvSpPr>
          <p:nvPr>
            <p:custDataLst>
              <p:tags r:id="rId9"/>
            </p:custDataLst>
          </p:nvPr>
        </p:nvSpPr>
        <p:spPr bwMode="auto">
          <a:xfrm>
            <a:off x="6794785" y="4880944"/>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10.0.0.3</a:t>
            </a:r>
          </a:p>
        </p:txBody>
      </p:sp>
      <p:sp>
        <p:nvSpPr>
          <p:cNvPr id="105" name="Text Box 15"/>
          <p:cNvSpPr txBox="1">
            <a:spLocks noChangeArrowheads="1"/>
          </p:cNvSpPr>
          <p:nvPr>
            <p:custDataLst>
              <p:tags r:id="rId10"/>
            </p:custDataLst>
          </p:nvPr>
        </p:nvSpPr>
        <p:spPr bwMode="auto">
          <a:xfrm>
            <a:off x="4661185" y="4048698"/>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10.0.0.4</a:t>
            </a:r>
          </a:p>
        </p:txBody>
      </p:sp>
      <p:sp>
        <p:nvSpPr>
          <p:cNvPr id="106" name="Line 16"/>
          <p:cNvSpPr>
            <a:spLocks noChangeShapeType="1"/>
          </p:cNvSpPr>
          <p:nvPr>
            <p:custDataLst>
              <p:tags r:id="rId11"/>
            </p:custDataLst>
          </p:nvPr>
        </p:nvSpPr>
        <p:spPr bwMode="auto">
          <a:xfrm flipH="1">
            <a:off x="4689760" y="4258248"/>
            <a:ext cx="64294" cy="96440"/>
          </a:xfrm>
          <a:prstGeom prst="line">
            <a:avLst/>
          </a:prstGeom>
          <a:noFill/>
          <a:ln w="19050">
            <a:solidFill>
              <a:schemeClr val="tx1"/>
            </a:solidFill>
            <a:round/>
            <a:headEnd/>
            <a:tailEnd type="triangle" w="med" len="med"/>
          </a:ln>
        </p:spPr>
        <p:txBody>
          <a:bodyPr wrap="none"/>
          <a:lstStyle/>
          <a:p>
            <a:endParaRPr lang="en-US" sz="1350"/>
          </a:p>
        </p:txBody>
      </p:sp>
      <p:sp>
        <p:nvSpPr>
          <p:cNvPr id="107" name="Text Box 17"/>
          <p:cNvSpPr txBox="1">
            <a:spLocks noChangeArrowheads="1"/>
          </p:cNvSpPr>
          <p:nvPr>
            <p:custDataLst>
              <p:tags r:id="rId12"/>
            </p:custDataLst>
          </p:nvPr>
        </p:nvSpPr>
        <p:spPr bwMode="auto">
          <a:xfrm>
            <a:off x="3246723" y="4495182"/>
            <a:ext cx="994183"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138.76.29.7</a:t>
            </a:r>
          </a:p>
        </p:txBody>
      </p:sp>
      <p:sp>
        <p:nvSpPr>
          <p:cNvPr id="108" name="Line 18"/>
          <p:cNvSpPr>
            <a:spLocks noChangeShapeType="1"/>
          </p:cNvSpPr>
          <p:nvPr>
            <p:custDataLst>
              <p:tags r:id="rId13"/>
            </p:custDataLst>
          </p:nvPr>
        </p:nvSpPr>
        <p:spPr bwMode="auto">
          <a:xfrm flipH="1">
            <a:off x="4134929" y="4436842"/>
            <a:ext cx="64294" cy="96440"/>
          </a:xfrm>
          <a:prstGeom prst="line">
            <a:avLst/>
          </a:prstGeom>
          <a:noFill/>
          <a:ln w="19050">
            <a:solidFill>
              <a:schemeClr val="tx1"/>
            </a:solidFill>
            <a:round/>
            <a:headEnd type="triangle" w="med" len="med"/>
            <a:tailEnd/>
          </a:ln>
        </p:spPr>
        <p:txBody>
          <a:bodyPr wrap="none"/>
          <a:lstStyle/>
          <a:p>
            <a:endParaRPr lang="en-US" sz="1350"/>
          </a:p>
        </p:txBody>
      </p:sp>
      <p:sp>
        <p:nvSpPr>
          <p:cNvPr id="109" name="Line 79"/>
          <p:cNvSpPr>
            <a:spLocks noChangeShapeType="1"/>
          </p:cNvSpPr>
          <p:nvPr>
            <p:custDataLst>
              <p:tags r:id="rId14"/>
            </p:custDataLst>
          </p:nvPr>
        </p:nvSpPr>
        <p:spPr bwMode="auto">
          <a:xfrm flipV="1">
            <a:off x="1535794" y="4413028"/>
            <a:ext cx="2696766" cy="23813"/>
          </a:xfrm>
          <a:prstGeom prst="line">
            <a:avLst/>
          </a:prstGeom>
          <a:noFill/>
          <a:ln w="31750">
            <a:solidFill>
              <a:schemeClr val="tx1"/>
            </a:solidFill>
            <a:round/>
            <a:headEnd/>
            <a:tailEnd/>
          </a:ln>
        </p:spPr>
        <p:txBody>
          <a:bodyPr wrap="none"/>
          <a:lstStyle/>
          <a:p>
            <a:endParaRPr lang="en-US" sz="1350"/>
          </a:p>
        </p:txBody>
      </p:sp>
      <p:pic>
        <p:nvPicPr>
          <p:cNvPr id="112" name="Picture 2" descr="\\pufs02\Scratch\Abhijeet K\UD_PPT\Ai\Computer-Icon.png"/>
          <p:cNvPicPr>
            <a:picLocks noChangeAspect="1" noChangeArrowheads="1"/>
          </p:cNvPicPr>
          <p:nvPr/>
        </p:nvPicPr>
        <p:blipFill>
          <a:blip r:embed="rId17" cstate="print"/>
          <a:srcRect/>
          <a:stretch>
            <a:fillRect/>
          </a:stretch>
        </p:blipFill>
        <p:spPr bwMode="auto">
          <a:xfrm>
            <a:off x="6135025" y="4154465"/>
            <a:ext cx="535781" cy="535781"/>
          </a:xfrm>
          <a:prstGeom prst="rect">
            <a:avLst/>
          </a:prstGeom>
          <a:noFill/>
        </p:spPr>
      </p:pic>
      <p:pic>
        <p:nvPicPr>
          <p:cNvPr id="113" name="Picture 2" descr="\\pufs02\Scratch\Abhijeet K\UD_PPT\Ai\Computer-Icon.png"/>
          <p:cNvPicPr>
            <a:picLocks noChangeAspect="1" noChangeArrowheads="1"/>
          </p:cNvPicPr>
          <p:nvPr/>
        </p:nvPicPr>
        <p:blipFill>
          <a:blip r:embed="rId17" cstate="print"/>
          <a:srcRect/>
          <a:stretch>
            <a:fillRect/>
          </a:stretch>
        </p:blipFill>
        <p:spPr bwMode="auto">
          <a:xfrm>
            <a:off x="6135025" y="4743825"/>
            <a:ext cx="535781" cy="535781"/>
          </a:xfrm>
          <a:prstGeom prst="rect">
            <a:avLst/>
          </a:prstGeom>
          <a:noFill/>
        </p:spPr>
      </p:pic>
      <p:pic>
        <p:nvPicPr>
          <p:cNvPr id="114" name="Picture 17" descr="D:\Abhijeet K\Ai\old\Database-Icon_04.png"/>
          <p:cNvPicPr>
            <a:picLocks noChangeAspect="1" noChangeArrowheads="1"/>
          </p:cNvPicPr>
          <p:nvPr/>
        </p:nvPicPr>
        <p:blipFill>
          <a:blip r:embed="rId18"/>
          <a:srcRect/>
          <a:stretch>
            <a:fillRect/>
          </a:stretch>
        </p:blipFill>
        <p:spPr bwMode="auto">
          <a:xfrm>
            <a:off x="4117331" y="4002809"/>
            <a:ext cx="571500" cy="571500"/>
          </a:xfrm>
          <a:prstGeom prst="rect">
            <a:avLst/>
          </a:prstGeom>
          <a:noFill/>
        </p:spPr>
      </p:pic>
      <p:sp>
        <p:nvSpPr>
          <p:cNvPr id="115" name="Line 11"/>
          <p:cNvSpPr>
            <a:spLocks noChangeShapeType="1"/>
          </p:cNvSpPr>
          <p:nvPr>
            <p:custDataLst>
              <p:tags r:id="rId15"/>
            </p:custDataLst>
          </p:nvPr>
        </p:nvSpPr>
        <p:spPr bwMode="auto">
          <a:xfrm flipV="1">
            <a:off x="6042947" y="3851814"/>
            <a:ext cx="128588" cy="0"/>
          </a:xfrm>
          <a:prstGeom prst="line">
            <a:avLst/>
          </a:prstGeom>
          <a:noFill/>
          <a:ln w="31750">
            <a:solidFill>
              <a:schemeClr val="tx1"/>
            </a:solidFill>
            <a:round/>
            <a:headEnd/>
            <a:tailEnd/>
          </a:ln>
        </p:spPr>
        <p:txBody>
          <a:bodyPr wrap="none"/>
          <a:lstStyle/>
          <a:p>
            <a:endParaRPr lang="en-US" sz="1350"/>
          </a:p>
        </p:txBody>
      </p:sp>
      <p:pic>
        <p:nvPicPr>
          <p:cNvPr id="116" name="Picture 2" descr="\\pufs02\Scratch\Abhijeet K\UD_PPT\Ai\Computer-Icon.png"/>
          <p:cNvPicPr>
            <a:picLocks noChangeAspect="1" noChangeArrowheads="1"/>
          </p:cNvPicPr>
          <p:nvPr/>
        </p:nvPicPr>
        <p:blipFill>
          <a:blip r:embed="rId17" cstate="print"/>
          <a:srcRect/>
          <a:stretch>
            <a:fillRect/>
          </a:stretch>
        </p:blipFill>
        <p:spPr bwMode="auto">
          <a:xfrm>
            <a:off x="6135025" y="3565106"/>
            <a:ext cx="535781" cy="535781"/>
          </a:xfrm>
          <a:prstGeom prst="rect">
            <a:avLst/>
          </a:prstGeom>
          <a:noFill/>
        </p:spPr>
      </p:pic>
      <p:sp>
        <p:nvSpPr>
          <p:cNvPr id="32" name="Cloud 31"/>
          <p:cNvSpPr/>
          <p:nvPr/>
        </p:nvSpPr>
        <p:spPr bwMode="auto">
          <a:xfrm>
            <a:off x="2326181" y="4090463"/>
            <a:ext cx="991791" cy="670322"/>
          </a:xfrm>
          <a:prstGeom prst="cloud">
            <a:avLst/>
          </a:prstGeom>
          <a:solidFill>
            <a:srgbClr val="BED600"/>
          </a:solidFill>
          <a:ln w="19050" cap="flat" cmpd="sng" algn="ctr">
            <a:solidFill>
              <a:schemeClr val="tx1"/>
            </a:solidFill>
            <a:prstDash val="solid"/>
            <a:round/>
            <a:headEnd type="none" w="med" len="med"/>
            <a:tailEnd type="none" w="med" len="med"/>
          </a:ln>
          <a:effectLst/>
        </p:spPr>
        <p:txBody>
          <a:bodyPr wrap="none"/>
          <a:lstStyle/>
          <a:p>
            <a:pPr>
              <a:defRPr/>
            </a:pPr>
            <a:endParaRPr lang="en-US" sz="1350"/>
          </a:p>
        </p:txBody>
      </p:sp>
      <p:pic>
        <p:nvPicPr>
          <p:cNvPr id="33" name="Picture 2" descr="\\pufs02\Scratch\Abhijeet K\UD_PPT\Ai\Computer-Icon.png"/>
          <p:cNvPicPr>
            <a:picLocks noChangeAspect="1" noChangeArrowheads="1"/>
          </p:cNvPicPr>
          <p:nvPr/>
        </p:nvPicPr>
        <p:blipFill>
          <a:blip r:embed="rId17" cstate="print"/>
          <a:srcRect/>
          <a:stretch>
            <a:fillRect/>
          </a:stretch>
        </p:blipFill>
        <p:spPr bwMode="auto">
          <a:xfrm>
            <a:off x="1084207" y="4129556"/>
            <a:ext cx="535781" cy="535781"/>
          </a:xfrm>
          <a:prstGeom prst="rect">
            <a:avLst/>
          </a:prstGeom>
          <a:noFill/>
        </p:spPr>
      </p:pic>
      <p:graphicFrame>
        <p:nvGraphicFramePr>
          <p:cNvPr id="34" name="Table 33"/>
          <p:cNvGraphicFramePr>
            <a:graphicFrameLocks noGrp="1"/>
          </p:cNvGraphicFramePr>
          <p:nvPr/>
        </p:nvGraphicFramePr>
        <p:xfrm>
          <a:off x="2667000" y="1456885"/>
          <a:ext cx="3810000" cy="1390055"/>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278011">
                <a:tc gridSpan="5">
                  <a:txBody>
                    <a:bodyPr/>
                    <a:lstStyle/>
                    <a:p>
                      <a:pPr algn="ctr"/>
                      <a:r>
                        <a:rPr lang="en-US" sz="800" dirty="0">
                          <a:solidFill>
                            <a:schemeClr val="tx1"/>
                          </a:solidFill>
                          <a:latin typeface="Arial" pitchFamily="34" charset="0"/>
                          <a:cs typeface="Arial" pitchFamily="34" charset="0"/>
                        </a:rPr>
                        <a:t>Network Address Translation Table</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8011">
                <a:tc>
                  <a:txBody>
                    <a:bodyPr/>
                    <a:lstStyle/>
                    <a:p>
                      <a:r>
                        <a:rPr lang="en-US" sz="800" dirty="0">
                          <a:latin typeface="Arial" pitchFamily="34" charset="0"/>
                          <a:cs typeface="Arial" pitchFamily="34" charset="0"/>
                        </a:rPr>
                        <a:t>Foreign IP</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Foreign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Local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LAN IP</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LAN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1"/>
                  </a:ext>
                </a:extLst>
              </a:tr>
              <a:tr h="278011">
                <a:tc>
                  <a:txBody>
                    <a:bodyPr/>
                    <a:lstStyle/>
                    <a:p>
                      <a:r>
                        <a:rPr lang="en-US" sz="800" dirty="0">
                          <a:latin typeface="Arial" pitchFamily="34" charset="0"/>
                          <a:cs typeface="Arial" pitchFamily="34" charset="0"/>
                        </a:rPr>
                        <a:t>54.25.36.1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80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6000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10.0.0.1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3526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2"/>
                  </a:ext>
                </a:extLst>
              </a:tr>
              <a:tr h="2780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54.25.36.1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80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5001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10.0.0.2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3526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3"/>
                  </a:ext>
                </a:extLst>
              </a:tr>
              <a:tr h="2780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23.43.2.98</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80</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5001</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10.0.0.3</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3526</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4"/>
                  </a:ext>
                </a:extLst>
              </a:tr>
            </a:tbl>
          </a:graphicData>
        </a:graphic>
      </p:graphicFrame>
      <p:sp>
        <p:nvSpPr>
          <p:cNvPr id="35" name="Right Arrow 40"/>
          <p:cNvSpPr>
            <a:spLocks noChangeArrowheads="1"/>
          </p:cNvSpPr>
          <p:nvPr/>
        </p:nvSpPr>
        <p:spPr bwMode="auto">
          <a:xfrm>
            <a:off x="4332150" y="3017175"/>
            <a:ext cx="169069" cy="258366"/>
          </a:xfrm>
          <a:prstGeom prst="rightArrow">
            <a:avLst>
              <a:gd name="adj1" fmla="val 50000"/>
              <a:gd name="adj2" fmla="val 50000"/>
            </a:avLst>
          </a:prstGeom>
          <a:solidFill>
            <a:srgbClr val="5A8E22"/>
          </a:solidFill>
          <a:ln w="9525" algn="ctr">
            <a:solidFill>
              <a:schemeClr val="tx1"/>
            </a:solidFill>
            <a:round/>
            <a:headEnd/>
            <a:tailEnd/>
          </a:ln>
        </p:spPr>
        <p:txBody>
          <a:bodyPr wrap="none"/>
          <a:lstStyle/>
          <a:p>
            <a:endParaRPr lang="en-US" altLang="en-US" sz="1350"/>
          </a:p>
        </p:txBody>
      </p:sp>
      <p:sp>
        <p:nvSpPr>
          <p:cNvPr id="37" name="Rectangle 41"/>
          <p:cNvSpPr>
            <a:spLocks noChangeArrowheads="1"/>
          </p:cNvSpPr>
          <p:nvPr/>
        </p:nvSpPr>
        <p:spPr bwMode="auto">
          <a:xfrm>
            <a:off x="2848631" y="2950500"/>
            <a:ext cx="1382316" cy="314325"/>
          </a:xfrm>
          <a:prstGeom prst="rect">
            <a:avLst/>
          </a:prstGeom>
          <a:noFill/>
          <a:ln w="19050" algn="ctr">
            <a:solidFill>
              <a:srgbClr val="782EBD"/>
            </a:solidFill>
            <a:round/>
            <a:headEnd/>
            <a:tailEnd/>
          </a:ln>
        </p:spPr>
        <p:txBody>
          <a:bodyPr wrap="none"/>
          <a:lstStyle/>
          <a:p>
            <a:r>
              <a:rPr lang="en-US" altLang="en-US" sz="900" dirty="0">
                <a:latin typeface="Arial" pitchFamily="34" charset="0"/>
                <a:cs typeface="Arial" pitchFamily="34" charset="0"/>
              </a:rPr>
              <a:t>Dest:138.76.29.7 : 5001</a:t>
            </a:r>
          </a:p>
          <a:p>
            <a:r>
              <a:rPr lang="en-US" altLang="en-US" sz="900" dirty="0" err="1">
                <a:latin typeface="Arial" pitchFamily="34" charset="0"/>
                <a:cs typeface="Arial" pitchFamily="34" charset="0"/>
              </a:rPr>
              <a:t>Src</a:t>
            </a:r>
            <a:r>
              <a:rPr lang="en-US" altLang="en-US" sz="900" dirty="0">
                <a:latin typeface="Arial" pitchFamily="34" charset="0"/>
                <a:cs typeface="Arial" pitchFamily="34" charset="0"/>
              </a:rPr>
              <a:t>: 23.43.2.98 : 80</a:t>
            </a:r>
          </a:p>
        </p:txBody>
      </p:sp>
      <p:sp>
        <p:nvSpPr>
          <p:cNvPr id="38" name="Rectangle 43"/>
          <p:cNvSpPr>
            <a:spLocks noChangeArrowheads="1"/>
          </p:cNvSpPr>
          <p:nvPr/>
        </p:nvSpPr>
        <p:spPr bwMode="auto">
          <a:xfrm>
            <a:off x="4582181" y="2949310"/>
            <a:ext cx="1382316" cy="314325"/>
          </a:xfrm>
          <a:prstGeom prst="rect">
            <a:avLst/>
          </a:prstGeom>
          <a:noFill/>
          <a:ln w="19050" algn="ctr">
            <a:solidFill>
              <a:srgbClr val="782EBD"/>
            </a:solidFill>
            <a:round/>
            <a:headEnd/>
            <a:tailEnd/>
          </a:ln>
        </p:spPr>
        <p:txBody>
          <a:bodyPr wrap="none"/>
          <a:lstStyle/>
          <a:p>
            <a:r>
              <a:rPr lang="en-US" altLang="en-US" sz="900">
                <a:latin typeface="Arial" pitchFamily="34" charset="0"/>
                <a:cs typeface="Arial" pitchFamily="34" charset="0"/>
              </a:rPr>
              <a:t>Dest: ???? : ???</a:t>
            </a:r>
          </a:p>
          <a:p>
            <a:r>
              <a:rPr lang="en-US" altLang="en-US" sz="900">
                <a:latin typeface="Arial" pitchFamily="34" charset="0"/>
                <a:cs typeface="Arial" pitchFamily="34" charset="0"/>
              </a:rPr>
              <a:t>Src: 23.43.2.98 : 80</a:t>
            </a:r>
          </a:p>
        </p:txBody>
      </p:sp>
      <p:sp>
        <p:nvSpPr>
          <p:cNvPr id="39" name="Right Arrow 47"/>
          <p:cNvSpPr>
            <a:spLocks noChangeArrowheads="1"/>
          </p:cNvSpPr>
          <p:nvPr/>
        </p:nvSpPr>
        <p:spPr bwMode="auto">
          <a:xfrm>
            <a:off x="4328579" y="3323167"/>
            <a:ext cx="169069" cy="258365"/>
          </a:xfrm>
          <a:prstGeom prst="rightArrow">
            <a:avLst>
              <a:gd name="adj1" fmla="val 50000"/>
              <a:gd name="adj2" fmla="val 50000"/>
            </a:avLst>
          </a:prstGeom>
          <a:solidFill>
            <a:srgbClr val="5A8E22"/>
          </a:solidFill>
          <a:ln w="9525" algn="ctr">
            <a:solidFill>
              <a:schemeClr val="tx1"/>
            </a:solidFill>
            <a:round/>
            <a:headEnd/>
            <a:tailEnd/>
          </a:ln>
        </p:spPr>
        <p:txBody>
          <a:bodyPr wrap="none"/>
          <a:lstStyle/>
          <a:p>
            <a:endParaRPr lang="en-US" altLang="en-US" sz="1350"/>
          </a:p>
        </p:txBody>
      </p:sp>
      <p:sp>
        <p:nvSpPr>
          <p:cNvPr id="40" name="Rectangle 48"/>
          <p:cNvSpPr>
            <a:spLocks noChangeArrowheads="1"/>
          </p:cNvSpPr>
          <p:nvPr/>
        </p:nvSpPr>
        <p:spPr bwMode="auto">
          <a:xfrm>
            <a:off x="2862919" y="3312450"/>
            <a:ext cx="1382316" cy="314325"/>
          </a:xfrm>
          <a:prstGeom prst="rect">
            <a:avLst/>
          </a:prstGeom>
          <a:noFill/>
          <a:ln w="19050" algn="ctr">
            <a:solidFill>
              <a:srgbClr val="782EBD"/>
            </a:solidFill>
            <a:round/>
            <a:headEnd/>
            <a:tailEnd/>
          </a:ln>
        </p:spPr>
        <p:txBody>
          <a:bodyPr wrap="none"/>
          <a:lstStyle/>
          <a:p>
            <a:r>
              <a:rPr lang="en-US" altLang="en-US" sz="900">
                <a:latin typeface="Arial" pitchFamily="34" charset="0"/>
                <a:cs typeface="Arial" pitchFamily="34" charset="0"/>
              </a:rPr>
              <a:t>Dest:138.76.29.7 : 5001</a:t>
            </a:r>
          </a:p>
          <a:p>
            <a:r>
              <a:rPr lang="en-US" altLang="en-US" sz="900">
                <a:latin typeface="Arial" pitchFamily="34" charset="0"/>
                <a:cs typeface="Arial" pitchFamily="34" charset="0"/>
              </a:rPr>
              <a:t>Src: 54.25.36.1 : 80</a:t>
            </a:r>
          </a:p>
        </p:txBody>
      </p:sp>
      <p:sp>
        <p:nvSpPr>
          <p:cNvPr id="41" name="Rectangle 49"/>
          <p:cNvSpPr>
            <a:spLocks noChangeArrowheads="1"/>
          </p:cNvSpPr>
          <p:nvPr/>
        </p:nvSpPr>
        <p:spPr bwMode="auto">
          <a:xfrm>
            <a:off x="4582181" y="3312450"/>
            <a:ext cx="1382316" cy="314325"/>
          </a:xfrm>
          <a:prstGeom prst="rect">
            <a:avLst/>
          </a:prstGeom>
          <a:noFill/>
          <a:ln w="19050" algn="ctr">
            <a:solidFill>
              <a:srgbClr val="782EBD"/>
            </a:solidFill>
            <a:round/>
            <a:headEnd/>
            <a:tailEnd/>
          </a:ln>
        </p:spPr>
        <p:txBody>
          <a:bodyPr wrap="none"/>
          <a:lstStyle/>
          <a:p>
            <a:r>
              <a:rPr lang="en-US" altLang="en-US" sz="900" dirty="0" err="1">
                <a:latin typeface="Arial" pitchFamily="34" charset="0"/>
                <a:cs typeface="Arial" pitchFamily="34" charset="0"/>
              </a:rPr>
              <a:t>Dest</a:t>
            </a:r>
            <a:r>
              <a:rPr lang="en-US" altLang="en-US" sz="900" dirty="0">
                <a:latin typeface="Arial" pitchFamily="34" charset="0"/>
                <a:cs typeface="Arial" pitchFamily="34" charset="0"/>
              </a:rPr>
              <a:t>: </a:t>
            </a:r>
          </a:p>
          <a:p>
            <a:r>
              <a:rPr lang="en-US" altLang="en-US" sz="900" dirty="0" err="1">
                <a:latin typeface="Arial" pitchFamily="34" charset="0"/>
                <a:cs typeface="Arial" pitchFamily="34" charset="0"/>
              </a:rPr>
              <a:t>Src</a:t>
            </a:r>
            <a:r>
              <a:rPr lang="en-US" altLang="en-US" sz="900" dirty="0">
                <a:latin typeface="Arial" pitchFamily="34" charset="0"/>
                <a:cs typeface="Arial" pitchFamily="34" charset="0"/>
              </a:rPr>
              <a:t>: 54.25.36.1 : 80</a:t>
            </a:r>
          </a:p>
        </p:txBody>
      </p:sp>
      <p:sp>
        <p:nvSpPr>
          <p:cNvPr id="45" name="Right Arrow 44"/>
          <p:cNvSpPr>
            <a:spLocks noChangeArrowheads="1"/>
          </p:cNvSpPr>
          <p:nvPr/>
        </p:nvSpPr>
        <p:spPr bwMode="auto">
          <a:xfrm>
            <a:off x="4323816" y="3683925"/>
            <a:ext cx="169069" cy="258366"/>
          </a:xfrm>
          <a:prstGeom prst="rightArrow">
            <a:avLst>
              <a:gd name="adj1" fmla="val 50000"/>
              <a:gd name="adj2" fmla="val 50000"/>
            </a:avLst>
          </a:prstGeom>
          <a:solidFill>
            <a:srgbClr val="5A8E22"/>
          </a:solidFill>
          <a:ln w="9525" algn="ctr">
            <a:solidFill>
              <a:schemeClr val="tx1"/>
            </a:solidFill>
            <a:round/>
            <a:headEnd/>
            <a:tailEnd/>
          </a:ln>
        </p:spPr>
        <p:txBody>
          <a:bodyPr wrap="none"/>
          <a:lstStyle/>
          <a:p>
            <a:endParaRPr lang="en-US" altLang="en-US" sz="1350"/>
          </a:p>
        </p:txBody>
      </p:sp>
      <p:sp>
        <p:nvSpPr>
          <p:cNvPr id="46" name="Rectangle 50"/>
          <p:cNvSpPr>
            <a:spLocks noChangeArrowheads="1"/>
          </p:cNvSpPr>
          <p:nvPr/>
        </p:nvSpPr>
        <p:spPr bwMode="auto">
          <a:xfrm>
            <a:off x="2858156" y="3672019"/>
            <a:ext cx="1382316" cy="314325"/>
          </a:xfrm>
          <a:prstGeom prst="rect">
            <a:avLst/>
          </a:prstGeom>
          <a:noFill/>
          <a:ln w="19050" algn="ctr">
            <a:solidFill>
              <a:srgbClr val="782EBD"/>
            </a:solidFill>
            <a:round/>
            <a:headEnd/>
            <a:tailEnd/>
          </a:ln>
        </p:spPr>
        <p:txBody>
          <a:bodyPr wrap="none"/>
          <a:lstStyle/>
          <a:p>
            <a:r>
              <a:rPr lang="en-US" altLang="en-US" sz="900" dirty="0">
                <a:latin typeface="Arial" pitchFamily="34" charset="0"/>
                <a:cs typeface="Arial" pitchFamily="34" charset="0"/>
              </a:rPr>
              <a:t>Dest:138.76.29.7 : 5001</a:t>
            </a:r>
          </a:p>
          <a:p>
            <a:r>
              <a:rPr lang="en-US" altLang="en-US" sz="900" dirty="0" err="1">
                <a:latin typeface="Arial" pitchFamily="34" charset="0"/>
                <a:cs typeface="Arial" pitchFamily="34" charset="0"/>
              </a:rPr>
              <a:t>Src</a:t>
            </a:r>
            <a:r>
              <a:rPr lang="en-US" altLang="en-US" sz="900" dirty="0">
                <a:latin typeface="Arial" pitchFamily="34" charset="0"/>
                <a:cs typeface="Arial" pitchFamily="34" charset="0"/>
              </a:rPr>
              <a:t>: 12.91.6.31 : 80</a:t>
            </a:r>
          </a:p>
        </p:txBody>
      </p:sp>
      <p:sp>
        <p:nvSpPr>
          <p:cNvPr id="47" name="Rectangle 51"/>
          <p:cNvSpPr>
            <a:spLocks noChangeArrowheads="1"/>
          </p:cNvSpPr>
          <p:nvPr/>
        </p:nvSpPr>
        <p:spPr bwMode="auto">
          <a:xfrm>
            <a:off x="4576229" y="3672019"/>
            <a:ext cx="1382315" cy="314325"/>
          </a:xfrm>
          <a:prstGeom prst="rect">
            <a:avLst/>
          </a:prstGeom>
          <a:noFill/>
          <a:ln w="19050" algn="ctr">
            <a:solidFill>
              <a:srgbClr val="782EBD"/>
            </a:solidFill>
            <a:round/>
            <a:headEnd/>
            <a:tailEnd/>
          </a:ln>
        </p:spPr>
        <p:txBody>
          <a:bodyPr wrap="none"/>
          <a:lstStyle/>
          <a:p>
            <a:r>
              <a:rPr lang="en-US" altLang="en-US" sz="900" dirty="0" err="1">
                <a:latin typeface="Arial" pitchFamily="34" charset="0"/>
                <a:cs typeface="Arial" pitchFamily="34" charset="0"/>
              </a:rPr>
              <a:t>Dest</a:t>
            </a:r>
            <a:r>
              <a:rPr lang="en-US" altLang="en-US" sz="900" dirty="0">
                <a:latin typeface="Arial" pitchFamily="34" charset="0"/>
                <a:cs typeface="Arial" pitchFamily="34" charset="0"/>
              </a:rPr>
              <a:t>: </a:t>
            </a:r>
          </a:p>
          <a:p>
            <a:r>
              <a:rPr lang="en-US" altLang="en-US" sz="900" dirty="0" err="1">
                <a:latin typeface="Arial" pitchFamily="34" charset="0"/>
                <a:cs typeface="Arial" pitchFamily="34" charset="0"/>
              </a:rPr>
              <a:t>Src</a:t>
            </a:r>
            <a:r>
              <a:rPr lang="en-US" altLang="en-US" sz="900" dirty="0">
                <a:latin typeface="Arial" pitchFamily="34" charset="0"/>
                <a:cs typeface="Arial" pitchFamily="34" charset="0"/>
              </a:rPr>
              <a:t>: 12.91.6.31 : 80</a:t>
            </a:r>
          </a:p>
        </p:txBody>
      </p:sp>
      <p:sp>
        <p:nvSpPr>
          <p:cNvPr id="2" name="Oval 1"/>
          <p:cNvSpPr/>
          <p:nvPr/>
        </p:nvSpPr>
        <p:spPr>
          <a:xfrm>
            <a:off x="4245235" y="2820729"/>
            <a:ext cx="2065847" cy="5540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7965791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7250"/>
            <a:ext cx="9144000" cy="156755"/>
          </a:xfrm>
          <a:prstGeom prst="rect">
            <a:avLst/>
          </a:prstGeom>
          <a:solidFill>
            <a:srgbClr val="0069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sp>
        <p:nvSpPr>
          <p:cNvPr id="5" name="Rectangle 4"/>
          <p:cNvSpPr/>
          <p:nvPr/>
        </p:nvSpPr>
        <p:spPr>
          <a:xfrm>
            <a:off x="0" y="5843995"/>
            <a:ext cx="9144000" cy="156755"/>
          </a:xfrm>
          <a:prstGeom prst="rect">
            <a:avLst/>
          </a:prstGeom>
          <a:solidFill>
            <a:srgbClr val="003E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sp>
        <p:nvSpPr>
          <p:cNvPr id="48" name="Rectangle 2"/>
          <p:cNvSpPr txBox="1">
            <a:spLocks noChangeArrowheads="1"/>
          </p:cNvSpPr>
          <p:nvPr>
            <p:custDataLst>
              <p:tags r:id="rId1"/>
            </p:custDataLst>
          </p:nvPr>
        </p:nvSpPr>
        <p:spPr>
          <a:xfrm>
            <a:off x="36159" y="1069181"/>
            <a:ext cx="2493286" cy="457200"/>
          </a:xfrm>
          <a:prstGeom prst="rect">
            <a:avLst/>
          </a:prstGeom>
        </p:spPr>
        <p:txBody>
          <a:bodyPr vert="horz" lIns="68580" tIns="34290" rIns="68580" bIns="34290" rtlCol="0" anchor="ctr">
            <a:noAutofit/>
          </a:bodyPr>
          <a:lstStyle/>
          <a:p>
            <a:pPr lvl="0">
              <a:lnSpc>
                <a:spcPct val="90000"/>
              </a:lnSpc>
              <a:spcBef>
                <a:spcPct val="0"/>
              </a:spcBef>
              <a:defRPr/>
            </a:pPr>
            <a:r>
              <a:rPr lang="en-US" altLang="en-US" sz="2400" b="1" dirty="0">
                <a:solidFill>
                  <a:srgbClr val="0069AA"/>
                </a:solidFill>
                <a:latin typeface="Arial" pitchFamily="34" charset="0"/>
                <a:ea typeface="+mj-ea"/>
                <a:cs typeface="Arial" pitchFamily="34" charset="0"/>
              </a:rPr>
              <a:t>NAT: Questions</a:t>
            </a:r>
          </a:p>
        </p:txBody>
      </p:sp>
      <p:sp>
        <p:nvSpPr>
          <p:cNvPr id="97" name="Freeform 80"/>
          <p:cNvSpPr>
            <a:spLocks/>
          </p:cNvSpPr>
          <p:nvPr>
            <p:custDataLst>
              <p:tags r:id="rId2"/>
            </p:custDataLst>
          </p:nvPr>
        </p:nvSpPr>
        <p:spPr bwMode="auto">
          <a:xfrm>
            <a:off x="4411154" y="3400997"/>
            <a:ext cx="2228850" cy="202287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00A0DF"/>
          </a:solidFill>
          <a:ln w="9525">
            <a:noFill/>
            <a:round/>
            <a:headEnd/>
            <a:tailEnd/>
          </a:ln>
        </p:spPr>
        <p:txBody>
          <a:bodyPr wrap="none" anchor="ctr"/>
          <a:lstStyle/>
          <a:p>
            <a:endParaRPr lang="en-US" sz="1350"/>
          </a:p>
        </p:txBody>
      </p:sp>
      <p:sp>
        <p:nvSpPr>
          <p:cNvPr id="98" name="Freeform 4"/>
          <p:cNvSpPr>
            <a:spLocks/>
          </p:cNvSpPr>
          <p:nvPr>
            <p:custDataLst>
              <p:tags r:id="rId3"/>
            </p:custDataLst>
          </p:nvPr>
        </p:nvSpPr>
        <p:spPr bwMode="auto">
          <a:xfrm>
            <a:off x="1535794" y="3959400"/>
            <a:ext cx="2869406" cy="1016794"/>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sz="1350"/>
          </a:p>
        </p:txBody>
      </p:sp>
      <p:sp>
        <p:nvSpPr>
          <p:cNvPr id="99" name="Line 8"/>
          <p:cNvSpPr>
            <a:spLocks noChangeShapeType="1"/>
          </p:cNvSpPr>
          <p:nvPr>
            <p:custDataLst>
              <p:tags r:id="rId4"/>
            </p:custDataLst>
          </p:nvPr>
        </p:nvSpPr>
        <p:spPr bwMode="auto">
          <a:xfrm>
            <a:off x="4653926" y="4390407"/>
            <a:ext cx="1503759" cy="7144"/>
          </a:xfrm>
          <a:prstGeom prst="line">
            <a:avLst/>
          </a:prstGeom>
          <a:noFill/>
          <a:ln w="19050">
            <a:solidFill>
              <a:schemeClr val="tx1"/>
            </a:solidFill>
            <a:round/>
            <a:headEnd/>
            <a:tailEnd/>
          </a:ln>
        </p:spPr>
        <p:txBody>
          <a:bodyPr wrap="none"/>
          <a:lstStyle/>
          <a:p>
            <a:endParaRPr lang="en-US" sz="1350"/>
          </a:p>
        </p:txBody>
      </p:sp>
      <p:sp>
        <p:nvSpPr>
          <p:cNvPr id="100" name="Line 9"/>
          <p:cNvSpPr>
            <a:spLocks noChangeShapeType="1"/>
          </p:cNvSpPr>
          <p:nvPr>
            <p:custDataLst>
              <p:tags r:id="rId5"/>
            </p:custDataLst>
          </p:nvPr>
        </p:nvSpPr>
        <p:spPr bwMode="auto">
          <a:xfrm flipH="1">
            <a:off x="6048263" y="3835575"/>
            <a:ext cx="7144" cy="1119188"/>
          </a:xfrm>
          <a:prstGeom prst="line">
            <a:avLst/>
          </a:prstGeom>
          <a:noFill/>
          <a:ln w="31750">
            <a:solidFill>
              <a:schemeClr val="tx1"/>
            </a:solidFill>
            <a:round/>
            <a:headEnd/>
            <a:tailEnd/>
          </a:ln>
        </p:spPr>
        <p:txBody>
          <a:bodyPr wrap="none"/>
          <a:lstStyle/>
          <a:p>
            <a:endParaRPr lang="en-US" sz="1350"/>
          </a:p>
        </p:txBody>
      </p:sp>
      <p:sp>
        <p:nvSpPr>
          <p:cNvPr id="101" name="Line 11"/>
          <p:cNvSpPr>
            <a:spLocks noChangeShapeType="1"/>
          </p:cNvSpPr>
          <p:nvPr>
            <p:custDataLst>
              <p:tags r:id="rId6"/>
            </p:custDataLst>
          </p:nvPr>
        </p:nvSpPr>
        <p:spPr bwMode="auto">
          <a:xfrm flipV="1">
            <a:off x="6041243" y="4950480"/>
            <a:ext cx="128588" cy="0"/>
          </a:xfrm>
          <a:prstGeom prst="line">
            <a:avLst/>
          </a:prstGeom>
          <a:noFill/>
          <a:ln w="31750">
            <a:solidFill>
              <a:schemeClr val="tx1"/>
            </a:solidFill>
            <a:round/>
            <a:headEnd/>
            <a:tailEnd/>
          </a:ln>
        </p:spPr>
        <p:txBody>
          <a:bodyPr wrap="none"/>
          <a:lstStyle/>
          <a:p>
            <a:endParaRPr lang="en-US" sz="1350"/>
          </a:p>
        </p:txBody>
      </p:sp>
      <p:sp>
        <p:nvSpPr>
          <p:cNvPr id="102" name="Text Box 12"/>
          <p:cNvSpPr txBox="1">
            <a:spLocks noChangeArrowheads="1"/>
          </p:cNvSpPr>
          <p:nvPr>
            <p:custDataLst>
              <p:tags r:id="rId7"/>
            </p:custDataLst>
          </p:nvPr>
        </p:nvSpPr>
        <p:spPr bwMode="auto">
          <a:xfrm>
            <a:off x="6728110" y="3633169"/>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10.0.0.1</a:t>
            </a:r>
          </a:p>
        </p:txBody>
      </p:sp>
      <p:sp>
        <p:nvSpPr>
          <p:cNvPr id="103" name="Text Box 13"/>
          <p:cNvSpPr txBox="1">
            <a:spLocks noChangeArrowheads="1"/>
          </p:cNvSpPr>
          <p:nvPr>
            <p:custDataLst>
              <p:tags r:id="rId8"/>
            </p:custDataLst>
          </p:nvPr>
        </p:nvSpPr>
        <p:spPr bwMode="auto">
          <a:xfrm>
            <a:off x="6823360" y="4209432"/>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10.0.0.2</a:t>
            </a:r>
          </a:p>
        </p:txBody>
      </p:sp>
      <p:sp>
        <p:nvSpPr>
          <p:cNvPr id="104" name="Text Box 14"/>
          <p:cNvSpPr txBox="1">
            <a:spLocks noChangeArrowheads="1"/>
          </p:cNvSpPr>
          <p:nvPr>
            <p:custDataLst>
              <p:tags r:id="rId9"/>
            </p:custDataLst>
          </p:nvPr>
        </p:nvSpPr>
        <p:spPr bwMode="auto">
          <a:xfrm>
            <a:off x="6794785" y="4880944"/>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10.0.0.3</a:t>
            </a:r>
          </a:p>
        </p:txBody>
      </p:sp>
      <p:sp>
        <p:nvSpPr>
          <p:cNvPr id="105" name="Text Box 15"/>
          <p:cNvSpPr txBox="1">
            <a:spLocks noChangeArrowheads="1"/>
          </p:cNvSpPr>
          <p:nvPr>
            <p:custDataLst>
              <p:tags r:id="rId10"/>
            </p:custDataLst>
          </p:nvPr>
        </p:nvSpPr>
        <p:spPr bwMode="auto">
          <a:xfrm>
            <a:off x="4661185" y="4048698"/>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10.0.0.4</a:t>
            </a:r>
          </a:p>
        </p:txBody>
      </p:sp>
      <p:sp>
        <p:nvSpPr>
          <p:cNvPr id="106" name="Line 16"/>
          <p:cNvSpPr>
            <a:spLocks noChangeShapeType="1"/>
          </p:cNvSpPr>
          <p:nvPr>
            <p:custDataLst>
              <p:tags r:id="rId11"/>
            </p:custDataLst>
          </p:nvPr>
        </p:nvSpPr>
        <p:spPr bwMode="auto">
          <a:xfrm flipH="1">
            <a:off x="4689760" y="4258248"/>
            <a:ext cx="64294" cy="96440"/>
          </a:xfrm>
          <a:prstGeom prst="line">
            <a:avLst/>
          </a:prstGeom>
          <a:noFill/>
          <a:ln w="19050">
            <a:solidFill>
              <a:schemeClr val="tx1"/>
            </a:solidFill>
            <a:round/>
            <a:headEnd/>
            <a:tailEnd type="triangle" w="med" len="med"/>
          </a:ln>
        </p:spPr>
        <p:txBody>
          <a:bodyPr wrap="none"/>
          <a:lstStyle/>
          <a:p>
            <a:endParaRPr lang="en-US" sz="1350"/>
          </a:p>
        </p:txBody>
      </p:sp>
      <p:sp>
        <p:nvSpPr>
          <p:cNvPr id="107" name="Text Box 17"/>
          <p:cNvSpPr txBox="1">
            <a:spLocks noChangeArrowheads="1"/>
          </p:cNvSpPr>
          <p:nvPr>
            <p:custDataLst>
              <p:tags r:id="rId12"/>
            </p:custDataLst>
          </p:nvPr>
        </p:nvSpPr>
        <p:spPr bwMode="auto">
          <a:xfrm>
            <a:off x="3246723" y="4495182"/>
            <a:ext cx="994183"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138.76.29.7</a:t>
            </a:r>
          </a:p>
        </p:txBody>
      </p:sp>
      <p:sp>
        <p:nvSpPr>
          <p:cNvPr id="108" name="Line 18"/>
          <p:cNvSpPr>
            <a:spLocks noChangeShapeType="1"/>
          </p:cNvSpPr>
          <p:nvPr>
            <p:custDataLst>
              <p:tags r:id="rId13"/>
            </p:custDataLst>
          </p:nvPr>
        </p:nvSpPr>
        <p:spPr bwMode="auto">
          <a:xfrm flipH="1">
            <a:off x="4134929" y="4436842"/>
            <a:ext cx="64294" cy="96440"/>
          </a:xfrm>
          <a:prstGeom prst="line">
            <a:avLst/>
          </a:prstGeom>
          <a:noFill/>
          <a:ln w="19050">
            <a:solidFill>
              <a:schemeClr val="tx1"/>
            </a:solidFill>
            <a:round/>
            <a:headEnd type="triangle" w="med" len="med"/>
            <a:tailEnd/>
          </a:ln>
        </p:spPr>
        <p:txBody>
          <a:bodyPr wrap="none"/>
          <a:lstStyle/>
          <a:p>
            <a:endParaRPr lang="en-US" sz="1350"/>
          </a:p>
        </p:txBody>
      </p:sp>
      <p:sp>
        <p:nvSpPr>
          <p:cNvPr id="109" name="Line 79"/>
          <p:cNvSpPr>
            <a:spLocks noChangeShapeType="1"/>
          </p:cNvSpPr>
          <p:nvPr>
            <p:custDataLst>
              <p:tags r:id="rId14"/>
            </p:custDataLst>
          </p:nvPr>
        </p:nvSpPr>
        <p:spPr bwMode="auto">
          <a:xfrm flipV="1">
            <a:off x="1535794" y="4413028"/>
            <a:ext cx="2696766" cy="23813"/>
          </a:xfrm>
          <a:prstGeom prst="line">
            <a:avLst/>
          </a:prstGeom>
          <a:noFill/>
          <a:ln w="31750">
            <a:solidFill>
              <a:schemeClr val="tx1"/>
            </a:solidFill>
            <a:round/>
            <a:headEnd/>
            <a:tailEnd/>
          </a:ln>
        </p:spPr>
        <p:txBody>
          <a:bodyPr wrap="none"/>
          <a:lstStyle/>
          <a:p>
            <a:endParaRPr lang="en-US" sz="1350"/>
          </a:p>
        </p:txBody>
      </p:sp>
      <p:pic>
        <p:nvPicPr>
          <p:cNvPr id="112" name="Picture 2" descr="\\pufs02\Scratch\Abhijeet K\UD_PPT\Ai\Computer-Icon.png"/>
          <p:cNvPicPr>
            <a:picLocks noChangeAspect="1" noChangeArrowheads="1"/>
          </p:cNvPicPr>
          <p:nvPr/>
        </p:nvPicPr>
        <p:blipFill>
          <a:blip r:embed="rId17" cstate="print"/>
          <a:srcRect/>
          <a:stretch>
            <a:fillRect/>
          </a:stretch>
        </p:blipFill>
        <p:spPr bwMode="auto">
          <a:xfrm>
            <a:off x="6135025" y="4154465"/>
            <a:ext cx="535781" cy="535781"/>
          </a:xfrm>
          <a:prstGeom prst="rect">
            <a:avLst/>
          </a:prstGeom>
          <a:noFill/>
        </p:spPr>
      </p:pic>
      <p:pic>
        <p:nvPicPr>
          <p:cNvPr id="113" name="Picture 2" descr="\\pufs02\Scratch\Abhijeet K\UD_PPT\Ai\Computer-Icon.png"/>
          <p:cNvPicPr>
            <a:picLocks noChangeAspect="1" noChangeArrowheads="1"/>
          </p:cNvPicPr>
          <p:nvPr/>
        </p:nvPicPr>
        <p:blipFill>
          <a:blip r:embed="rId17" cstate="print"/>
          <a:srcRect/>
          <a:stretch>
            <a:fillRect/>
          </a:stretch>
        </p:blipFill>
        <p:spPr bwMode="auto">
          <a:xfrm>
            <a:off x="6135025" y="4743825"/>
            <a:ext cx="535781" cy="535781"/>
          </a:xfrm>
          <a:prstGeom prst="rect">
            <a:avLst/>
          </a:prstGeom>
          <a:noFill/>
        </p:spPr>
      </p:pic>
      <p:pic>
        <p:nvPicPr>
          <p:cNvPr id="114" name="Picture 17" descr="D:\Abhijeet K\Ai\old\Database-Icon_04.png"/>
          <p:cNvPicPr>
            <a:picLocks noChangeAspect="1" noChangeArrowheads="1"/>
          </p:cNvPicPr>
          <p:nvPr/>
        </p:nvPicPr>
        <p:blipFill>
          <a:blip r:embed="rId18"/>
          <a:srcRect/>
          <a:stretch>
            <a:fillRect/>
          </a:stretch>
        </p:blipFill>
        <p:spPr bwMode="auto">
          <a:xfrm>
            <a:off x="4117331" y="4002809"/>
            <a:ext cx="571500" cy="571500"/>
          </a:xfrm>
          <a:prstGeom prst="rect">
            <a:avLst/>
          </a:prstGeom>
          <a:noFill/>
        </p:spPr>
      </p:pic>
      <p:sp>
        <p:nvSpPr>
          <p:cNvPr id="115" name="Line 11"/>
          <p:cNvSpPr>
            <a:spLocks noChangeShapeType="1"/>
          </p:cNvSpPr>
          <p:nvPr>
            <p:custDataLst>
              <p:tags r:id="rId15"/>
            </p:custDataLst>
          </p:nvPr>
        </p:nvSpPr>
        <p:spPr bwMode="auto">
          <a:xfrm flipV="1">
            <a:off x="6042947" y="3851814"/>
            <a:ext cx="128588" cy="0"/>
          </a:xfrm>
          <a:prstGeom prst="line">
            <a:avLst/>
          </a:prstGeom>
          <a:noFill/>
          <a:ln w="31750">
            <a:solidFill>
              <a:schemeClr val="tx1"/>
            </a:solidFill>
            <a:round/>
            <a:headEnd/>
            <a:tailEnd/>
          </a:ln>
        </p:spPr>
        <p:txBody>
          <a:bodyPr wrap="none"/>
          <a:lstStyle/>
          <a:p>
            <a:endParaRPr lang="en-US" sz="1350"/>
          </a:p>
        </p:txBody>
      </p:sp>
      <p:pic>
        <p:nvPicPr>
          <p:cNvPr id="116" name="Picture 2" descr="\\pufs02\Scratch\Abhijeet K\UD_PPT\Ai\Computer-Icon.png"/>
          <p:cNvPicPr>
            <a:picLocks noChangeAspect="1" noChangeArrowheads="1"/>
          </p:cNvPicPr>
          <p:nvPr/>
        </p:nvPicPr>
        <p:blipFill>
          <a:blip r:embed="rId17" cstate="print"/>
          <a:srcRect/>
          <a:stretch>
            <a:fillRect/>
          </a:stretch>
        </p:blipFill>
        <p:spPr bwMode="auto">
          <a:xfrm>
            <a:off x="6135025" y="3565106"/>
            <a:ext cx="535781" cy="535781"/>
          </a:xfrm>
          <a:prstGeom prst="rect">
            <a:avLst/>
          </a:prstGeom>
          <a:noFill/>
        </p:spPr>
      </p:pic>
      <p:sp>
        <p:nvSpPr>
          <p:cNvPr id="32" name="Cloud 31"/>
          <p:cNvSpPr/>
          <p:nvPr/>
        </p:nvSpPr>
        <p:spPr bwMode="auto">
          <a:xfrm>
            <a:off x="2326181" y="4090463"/>
            <a:ext cx="991791" cy="670322"/>
          </a:xfrm>
          <a:prstGeom prst="cloud">
            <a:avLst/>
          </a:prstGeom>
          <a:solidFill>
            <a:srgbClr val="BED600"/>
          </a:solidFill>
          <a:ln w="19050" cap="flat" cmpd="sng" algn="ctr">
            <a:solidFill>
              <a:schemeClr val="tx1"/>
            </a:solidFill>
            <a:prstDash val="solid"/>
            <a:round/>
            <a:headEnd type="none" w="med" len="med"/>
            <a:tailEnd type="none" w="med" len="med"/>
          </a:ln>
          <a:effectLst/>
        </p:spPr>
        <p:txBody>
          <a:bodyPr wrap="none"/>
          <a:lstStyle/>
          <a:p>
            <a:pPr>
              <a:defRPr/>
            </a:pPr>
            <a:endParaRPr lang="en-US" sz="1350"/>
          </a:p>
        </p:txBody>
      </p:sp>
      <p:pic>
        <p:nvPicPr>
          <p:cNvPr id="33" name="Picture 2" descr="\\pufs02\Scratch\Abhijeet K\UD_PPT\Ai\Computer-Icon.png"/>
          <p:cNvPicPr>
            <a:picLocks noChangeAspect="1" noChangeArrowheads="1"/>
          </p:cNvPicPr>
          <p:nvPr/>
        </p:nvPicPr>
        <p:blipFill>
          <a:blip r:embed="rId17" cstate="print"/>
          <a:srcRect/>
          <a:stretch>
            <a:fillRect/>
          </a:stretch>
        </p:blipFill>
        <p:spPr bwMode="auto">
          <a:xfrm>
            <a:off x="1084207" y="4129556"/>
            <a:ext cx="535781" cy="535781"/>
          </a:xfrm>
          <a:prstGeom prst="rect">
            <a:avLst/>
          </a:prstGeom>
          <a:noFill/>
        </p:spPr>
      </p:pic>
      <p:graphicFrame>
        <p:nvGraphicFramePr>
          <p:cNvPr id="34" name="Table 33"/>
          <p:cNvGraphicFramePr>
            <a:graphicFrameLocks noGrp="1"/>
          </p:cNvGraphicFramePr>
          <p:nvPr/>
        </p:nvGraphicFramePr>
        <p:xfrm>
          <a:off x="2667000" y="1456885"/>
          <a:ext cx="3810000" cy="1390055"/>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278011">
                <a:tc gridSpan="5">
                  <a:txBody>
                    <a:bodyPr/>
                    <a:lstStyle/>
                    <a:p>
                      <a:pPr algn="ctr"/>
                      <a:r>
                        <a:rPr lang="en-US" sz="800" dirty="0">
                          <a:solidFill>
                            <a:schemeClr val="tx1"/>
                          </a:solidFill>
                          <a:latin typeface="Arial" pitchFamily="34" charset="0"/>
                          <a:cs typeface="Arial" pitchFamily="34" charset="0"/>
                        </a:rPr>
                        <a:t>Network Address Translation Table</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8011">
                <a:tc>
                  <a:txBody>
                    <a:bodyPr/>
                    <a:lstStyle/>
                    <a:p>
                      <a:r>
                        <a:rPr lang="en-US" sz="800" dirty="0">
                          <a:latin typeface="Arial" pitchFamily="34" charset="0"/>
                          <a:cs typeface="Arial" pitchFamily="34" charset="0"/>
                        </a:rPr>
                        <a:t>Foreign IP</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Foreign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Local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LAN IP</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LAN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1"/>
                  </a:ext>
                </a:extLst>
              </a:tr>
              <a:tr h="278011">
                <a:tc>
                  <a:txBody>
                    <a:bodyPr/>
                    <a:lstStyle/>
                    <a:p>
                      <a:r>
                        <a:rPr lang="en-US" sz="800" dirty="0">
                          <a:latin typeface="Arial" pitchFamily="34" charset="0"/>
                          <a:cs typeface="Arial" pitchFamily="34" charset="0"/>
                        </a:rPr>
                        <a:t>54.25.36.1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80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6000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10.0.0.1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3526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2"/>
                  </a:ext>
                </a:extLst>
              </a:tr>
              <a:tr h="2780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54.25.36.1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80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5001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10.0.0.2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3526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3"/>
                  </a:ext>
                </a:extLst>
              </a:tr>
              <a:tr h="2780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23.43.2.98</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80</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5001</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10.0.0.3</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3526</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4"/>
                  </a:ext>
                </a:extLst>
              </a:tr>
            </a:tbl>
          </a:graphicData>
        </a:graphic>
      </p:graphicFrame>
      <p:sp>
        <p:nvSpPr>
          <p:cNvPr id="35" name="Right Arrow 40"/>
          <p:cNvSpPr>
            <a:spLocks noChangeArrowheads="1"/>
          </p:cNvSpPr>
          <p:nvPr/>
        </p:nvSpPr>
        <p:spPr bwMode="auto">
          <a:xfrm>
            <a:off x="4332150" y="3017175"/>
            <a:ext cx="169069" cy="258366"/>
          </a:xfrm>
          <a:prstGeom prst="rightArrow">
            <a:avLst>
              <a:gd name="adj1" fmla="val 50000"/>
              <a:gd name="adj2" fmla="val 50000"/>
            </a:avLst>
          </a:prstGeom>
          <a:solidFill>
            <a:srgbClr val="5A8E22"/>
          </a:solidFill>
          <a:ln w="9525" algn="ctr">
            <a:solidFill>
              <a:schemeClr val="tx1"/>
            </a:solidFill>
            <a:round/>
            <a:headEnd/>
            <a:tailEnd/>
          </a:ln>
        </p:spPr>
        <p:txBody>
          <a:bodyPr wrap="none"/>
          <a:lstStyle/>
          <a:p>
            <a:endParaRPr lang="en-US" altLang="en-US" sz="1350"/>
          </a:p>
        </p:txBody>
      </p:sp>
      <p:sp>
        <p:nvSpPr>
          <p:cNvPr id="37" name="Rectangle 41"/>
          <p:cNvSpPr>
            <a:spLocks noChangeArrowheads="1"/>
          </p:cNvSpPr>
          <p:nvPr/>
        </p:nvSpPr>
        <p:spPr bwMode="auto">
          <a:xfrm>
            <a:off x="2848631" y="2950500"/>
            <a:ext cx="1382316" cy="314325"/>
          </a:xfrm>
          <a:prstGeom prst="rect">
            <a:avLst/>
          </a:prstGeom>
          <a:noFill/>
          <a:ln w="19050" algn="ctr">
            <a:solidFill>
              <a:srgbClr val="782EBD"/>
            </a:solidFill>
            <a:round/>
            <a:headEnd/>
            <a:tailEnd/>
          </a:ln>
        </p:spPr>
        <p:txBody>
          <a:bodyPr wrap="none"/>
          <a:lstStyle/>
          <a:p>
            <a:r>
              <a:rPr lang="en-US" altLang="en-US" sz="900" dirty="0">
                <a:latin typeface="Arial" pitchFamily="34" charset="0"/>
                <a:cs typeface="Arial" pitchFamily="34" charset="0"/>
              </a:rPr>
              <a:t>Dest:138.76.29.7 : 5001</a:t>
            </a:r>
          </a:p>
          <a:p>
            <a:r>
              <a:rPr lang="en-US" altLang="en-US" sz="900" dirty="0" err="1">
                <a:latin typeface="Arial" pitchFamily="34" charset="0"/>
                <a:cs typeface="Arial" pitchFamily="34" charset="0"/>
              </a:rPr>
              <a:t>Src</a:t>
            </a:r>
            <a:r>
              <a:rPr lang="en-US" altLang="en-US" sz="900" dirty="0">
                <a:latin typeface="Arial" pitchFamily="34" charset="0"/>
                <a:cs typeface="Arial" pitchFamily="34" charset="0"/>
              </a:rPr>
              <a:t>: 23.43.2.98 : 80</a:t>
            </a:r>
          </a:p>
        </p:txBody>
      </p:sp>
      <p:sp>
        <p:nvSpPr>
          <p:cNvPr id="38" name="Rectangle 43"/>
          <p:cNvSpPr>
            <a:spLocks noChangeArrowheads="1"/>
          </p:cNvSpPr>
          <p:nvPr/>
        </p:nvSpPr>
        <p:spPr bwMode="auto">
          <a:xfrm>
            <a:off x="4582181" y="2949310"/>
            <a:ext cx="1382316" cy="314325"/>
          </a:xfrm>
          <a:prstGeom prst="rect">
            <a:avLst/>
          </a:prstGeom>
          <a:noFill/>
          <a:ln w="19050" algn="ctr">
            <a:solidFill>
              <a:srgbClr val="782EBD"/>
            </a:solidFill>
            <a:round/>
            <a:headEnd/>
            <a:tailEnd/>
          </a:ln>
        </p:spPr>
        <p:txBody>
          <a:bodyPr wrap="none"/>
          <a:lstStyle/>
          <a:p>
            <a:r>
              <a:rPr lang="en-US" altLang="en-US" sz="900" dirty="0" err="1">
                <a:latin typeface="Arial" pitchFamily="34" charset="0"/>
                <a:cs typeface="Arial" pitchFamily="34" charset="0"/>
              </a:rPr>
              <a:t>Dest</a:t>
            </a:r>
            <a:r>
              <a:rPr lang="en-US" altLang="en-US" sz="900" dirty="0">
                <a:latin typeface="Arial" pitchFamily="34" charset="0"/>
                <a:cs typeface="Arial" pitchFamily="34" charset="0"/>
              </a:rPr>
              <a:t>: </a:t>
            </a:r>
          </a:p>
          <a:p>
            <a:r>
              <a:rPr lang="en-US" altLang="en-US" sz="900" dirty="0" err="1">
                <a:latin typeface="Arial" pitchFamily="34" charset="0"/>
                <a:cs typeface="Arial" pitchFamily="34" charset="0"/>
              </a:rPr>
              <a:t>Src</a:t>
            </a:r>
            <a:r>
              <a:rPr lang="en-US" altLang="en-US" sz="900" dirty="0">
                <a:latin typeface="Arial" pitchFamily="34" charset="0"/>
                <a:cs typeface="Arial" pitchFamily="34" charset="0"/>
              </a:rPr>
              <a:t>: 23.43.2.98 : 80</a:t>
            </a:r>
          </a:p>
        </p:txBody>
      </p:sp>
      <p:sp>
        <p:nvSpPr>
          <p:cNvPr id="39" name="Right Arrow 47"/>
          <p:cNvSpPr>
            <a:spLocks noChangeArrowheads="1"/>
          </p:cNvSpPr>
          <p:nvPr/>
        </p:nvSpPr>
        <p:spPr bwMode="auto">
          <a:xfrm>
            <a:off x="4328579" y="3323167"/>
            <a:ext cx="169069" cy="258365"/>
          </a:xfrm>
          <a:prstGeom prst="rightArrow">
            <a:avLst>
              <a:gd name="adj1" fmla="val 50000"/>
              <a:gd name="adj2" fmla="val 50000"/>
            </a:avLst>
          </a:prstGeom>
          <a:solidFill>
            <a:srgbClr val="5A8E22"/>
          </a:solidFill>
          <a:ln w="9525" algn="ctr">
            <a:solidFill>
              <a:schemeClr val="tx1"/>
            </a:solidFill>
            <a:round/>
            <a:headEnd/>
            <a:tailEnd/>
          </a:ln>
        </p:spPr>
        <p:txBody>
          <a:bodyPr wrap="none"/>
          <a:lstStyle/>
          <a:p>
            <a:endParaRPr lang="en-US" altLang="en-US" sz="1350"/>
          </a:p>
        </p:txBody>
      </p:sp>
      <p:sp>
        <p:nvSpPr>
          <p:cNvPr id="40" name="Rectangle 48"/>
          <p:cNvSpPr>
            <a:spLocks noChangeArrowheads="1"/>
          </p:cNvSpPr>
          <p:nvPr/>
        </p:nvSpPr>
        <p:spPr bwMode="auto">
          <a:xfrm>
            <a:off x="2862919" y="3312450"/>
            <a:ext cx="1382316" cy="314325"/>
          </a:xfrm>
          <a:prstGeom prst="rect">
            <a:avLst/>
          </a:prstGeom>
          <a:noFill/>
          <a:ln w="19050" algn="ctr">
            <a:solidFill>
              <a:srgbClr val="782EBD"/>
            </a:solidFill>
            <a:round/>
            <a:headEnd/>
            <a:tailEnd/>
          </a:ln>
        </p:spPr>
        <p:txBody>
          <a:bodyPr wrap="none"/>
          <a:lstStyle/>
          <a:p>
            <a:r>
              <a:rPr lang="en-US" altLang="en-US" sz="900">
                <a:latin typeface="Arial" pitchFamily="34" charset="0"/>
                <a:cs typeface="Arial" pitchFamily="34" charset="0"/>
              </a:rPr>
              <a:t>Dest:138.76.29.7 : 5001</a:t>
            </a:r>
          </a:p>
          <a:p>
            <a:r>
              <a:rPr lang="en-US" altLang="en-US" sz="900">
                <a:latin typeface="Arial" pitchFamily="34" charset="0"/>
                <a:cs typeface="Arial" pitchFamily="34" charset="0"/>
              </a:rPr>
              <a:t>Src: 54.25.36.1 : 80</a:t>
            </a:r>
          </a:p>
        </p:txBody>
      </p:sp>
      <p:sp>
        <p:nvSpPr>
          <p:cNvPr id="41" name="Rectangle 49"/>
          <p:cNvSpPr>
            <a:spLocks noChangeArrowheads="1"/>
          </p:cNvSpPr>
          <p:nvPr/>
        </p:nvSpPr>
        <p:spPr bwMode="auto">
          <a:xfrm>
            <a:off x="4582181" y="3312450"/>
            <a:ext cx="1382316" cy="314325"/>
          </a:xfrm>
          <a:prstGeom prst="rect">
            <a:avLst/>
          </a:prstGeom>
          <a:noFill/>
          <a:ln w="19050" algn="ctr">
            <a:solidFill>
              <a:srgbClr val="782EBD"/>
            </a:solidFill>
            <a:round/>
            <a:headEnd/>
            <a:tailEnd/>
          </a:ln>
        </p:spPr>
        <p:txBody>
          <a:bodyPr wrap="none"/>
          <a:lstStyle/>
          <a:p>
            <a:r>
              <a:rPr lang="en-US" altLang="en-US" sz="900">
                <a:latin typeface="Arial" pitchFamily="34" charset="0"/>
                <a:cs typeface="Arial" pitchFamily="34" charset="0"/>
              </a:rPr>
              <a:t>Dest: ???? : ???</a:t>
            </a:r>
          </a:p>
          <a:p>
            <a:r>
              <a:rPr lang="en-US" altLang="en-US" sz="900">
                <a:latin typeface="Arial" pitchFamily="34" charset="0"/>
                <a:cs typeface="Arial" pitchFamily="34" charset="0"/>
              </a:rPr>
              <a:t>Src: 54.25.36.1 : 80</a:t>
            </a:r>
          </a:p>
        </p:txBody>
      </p:sp>
      <p:sp>
        <p:nvSpPr>
          <p:cNvPr id="45" name="Right Arrow 44"/>
          <p:cNvSpPr>
            <a:spLocks noChangeArrowheads="1"/>
          </p:cNvSpPr>
          <p:nvPr/>
        </p:nvSpPr>
        <p:spPr bwMode="auto">
          <a:xfrm>
            <a:off x="4323816" y="3683925"/>
            <a:ext cx="169069" cy="258366"/>
          </a:xfrm>
          <a:prstGeom prst="rightArrow">
            <a:avLst>
              <a:gd name="adj1" fmla="val 50000"/>
              <a:gd name="adj2" fmla="val 50000"/>
            </a:avLst>
          </a:prstGeom>
          <a:solidFill>
            <a:srgbClr val="5A8E22"/>
          </a:solidFill>
          <a:ln w="9525" algn="ctr">
            <a:solidFill>
              <a:schemeClr val="tx1"/>
            </a:solidFill>
            <a:round/>
            <a:headEnd/>
            <a:tailEnd/>
          </a:ln>
        </p:spPr>
        <p:txBody>
          <a:bodyPr wrap="none"/>
          <a:lstStyle/>
          <a:p>
            <a:endParaRPr lang="en-US" altLang="en-US" sz="1350"/>
          </a:p>
        </p:txBody>
      </p:sp>
      <p:sp>
        <p:nvSpPr>
          <p:cNvPr id="46" name="Rectangle 50"/>
          <p:cNvSpPr>
            <a:spLocks noChangeArrowheads="1"/>
          </p:cNvSpPr>
          <p:nvPr/>
        </p:nvSpPr>
        <p:spPr bwMode="auto">
          <a:xfrm>
            <a:off x="2858156" y="3672019"/>
            <a:ext cx="1382316" cy="314325"/>
          </a:xfrm>
          <a:prstGeom prst="rect">
            <a:avLst/>
          </a:prstGeom>
          <a:noFill/>
          <a:ln w="19050" algn="ctr">
            <a:solidFill>
              <a:srgbClr val="782EBD"/>
            </a:solidFill>
            <a:round/>
            <a:headEnd/>
            <a:tailEnd/>
          </a:ln>
        </p:spPr>
        <p:txBody>
          <a:bodyPr wrap="none"/>
          <a:lstStyle/>
          <a:p>
            <a:r>
              <a:rPr lang="en-US" altLang="en-US" sz="900" dirty="0">
                <a:latin typeface="Arial" pitchFamily="34" charset="0"/>
                <a:cs typeface="Arial" pitchFamily="34" charset="0"/>
              </a:rPr>
              <a:t>Dest:138.76.29.7 : 5001</a:t>
            </a:r>
          </a:p>
          <a:p>
            <a:r>
              <a:rPr lang="en-US" altLang="en-US" sz="900" dirty="0" err="1">
                <a:latin typeface="Arial" pitchFamily="34" charset="0"/>
                <a:cs typeface="Arial" pitchFamily="34" charset="0"/>
              </a:rPr>
              <a:t>Src</a:t>
            </a:r>
            <a:r>
              <a:rPr lang="en-US" altLang="en-US" sz="900" dirty="0">
                <a:latin typeface="Arial" pitchFamily="34" charset="0"/>
                <a:cs typeface="Arial" pitchFamily="34" charset="0"/>
              </a:rPr>
              <a:t>: 12.91.6.31 : 80</a:t>
            </a:r>
          </a:p>
        </p:txBody>
      </p:sp>
      <p:sp>
        <p:nvSpPr>
          <p:cNvPr id="47" name="Rectangle 51"/>
          <p:cNvSpPr>
            <a:spLocks noChangeArrowheads="1"/>
          </p:cNvSpPr>
          <p:nvPr/>
        </p:nvSpPr>
        <p:spPr bwMode="auto">
          <a:xfrm>
            <a:off x="4576229" y="3672019"/>
            <a:ext cx="1382315" cy="314325"/>
          </a:xfrm>
          <a:prstGeom prst="rect">
            <a:avLst/>
          </a:prstGeom>
          <a:noFill/>
          <a:ln w="19050" algn="ctr">
            <a:solidFill>
              <a:srgbClr val="782EBD"/>
            </a:solidFill>
            <a:round/>
            <a:headEnd/>
            <a:tailEnd/>
          </a:ln>
        </p:spPr>
        <p:txBody>
          <a:bodyPr wrap="none"/>
          <a:lstStyle/>
          <a:p>
            <a:r>
              <a:rPr lang="en-US" altLang="en-US" sz="900" dirty="0" err="1">
                <a:latin typeface="Arial" pitchFamily="34" charset="0"/>
                <a:cs typeface="Arial" pitchFamily="34" charset="0"/>
              </a:rPr>
              <a:t>Dest</a:t>
            </a:r>
            <a:r>
              <a:rPr lang="en-US" altLang="en-US" sz="900" dirty="0">
                <a:latin typeface="Arial" pitchFamily="34" charset="0"/>
                <a:cs typeface="Arial" pitchFamily="34" charset="0"/>
              </a:rPr>
              <a:t>: </a:t>
            </a:r>
          </a:p>
          <a:p>
            <a:r>
              <a:rPr lang="en-US" altLang="en-US" sz="900" dirty="0" err="1">
                <a:latin typeface="Arial" pitchFamily="34" charset="0"/>
                <a:cs typeface="Arial" pitchFamily="34" charset="0"/>
              </a:rPr>
              <a:t>Src</a:t>
            </a:r>
            <a:r>
              <a:rPr lang="en-US" altLang="en-US" sz="900" dirty="0">
                <a:latin typeface="Arial" pitchFamily="34" charset="0"/>
                <a:cs typeface="Arial" pitchFamily="34" charset="0"/>
              </a:rPr>
              <a:t>: 12.91.6.31 : 80</a:t>
            </a:r>
          </a:p>
        </p:txBody>
      </p:sp>
      <p:sp>
        <p:nvSpPr>
          <p:cNvPr id="36" name="Oval 35"/>
          <p:cNvSpPr/>
          <p:nvPr/>
        </p:nvSpPr>
        <p:spPr>
          <a:xfrm>
            <a:off x="4167075" y="3244059"/>
            <a:ext cx="2065847" cy="5540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3272581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7250"/>
            <a:ext cx="9144000" cy="156755"/>
          </a:xfrm>
          <a:prstGeom prst="rect">
            <a:avLst/>
          </a:prstGeom>
          <a:solidFill>
            <a:srgbClr val="0069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sp>
        <p:nvSpPr>
          <p:cNvPr id="5" name="Rectangle 4"/>
          <p:cNvSpPr/>
          <p:nvPr/>
        </p:nvSpPr>
        <p:spPr>
          <a:xfrm>
            <a:off x="0" y="5843995"/>
            <a:ext cx="9144000" cy="156755"/>
          </a:xfrm>
          <a:prstGeom prst="rect">
            <a:avLst/>
          </a:prstGeom>
          <a:solidFill>
            <a:srgbClr val="003E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sp>
        <p:nvSpPr>
          <p:cNvPr id="48" name="Rectangle 2"/>
          <p:cNvSpPr txBox="1">
            <a:spLocks noChangeArrowheads="1"/>
          </p:cNvSpPr>
          <p:nvPr>
            <p:custDataLst>
              <p:tags r:id="rId1"/>
            </p:custDataLst>
          </p:nvPr>
        </p:nvSpPr>
        <p:spPr>
          <a:xfrm>
            <a:off x="36159" y="1069181"/>
            <a:ext cx="2493286" cy="457200"/>
          </a:xfrm>
          <a:prstGeom prst="rect">
            <a:avLst/>
          </a:prstGeom>
        </p:spPr>
        <p:txBody>
          <a:bodyPr vert="horz" lIns="68580" tIns="34290" rIns="68580" bIns="34290" rtlCol="0" anchor="ctr">
            <a:noAutofit/>
          </a:bodyPr>
          <a:lstStyle/>
          <a:p>
            <a:pPr lvl="0">
              <a:lnSpc>
                <a:spcPct val="90000"/>
              </a:lnSpc>
              <a:spcBef>
                <a:spcPct val="0"/>
              </a:spcBef>
              <a:defRPr/>
            </a:pPr>
            <a:r>
              <a:rPr lang="en-US" altLang="en-US" sz="2400" b="1" dirty="0">
                <a:solidFill>
                  <a:srgbClr val="0069AA"/>
                </a:solidFill>
                <a:latin typeface="Arial" pitchFamily="34" charset="0"/>
                <a:ea typeface="+mj-ea"/>
                <a:cs typeface="Arial" pitchFamily="34" charset="0"/>
              </a:rPr>
              <a:t>NAT: Questions</a:t>
            </a:r>
          </a:p>
        </p:txBody>
      </p:sp>
      <p:sp>
        <p:nvSpPr>
          <p:cNvPr id="97" name="Freeform 80"/>
          <p:cNvSpPr>
            <a:spLocks/>
          </p:cNvSpPr>
          <p:nvPr>
            <p:custDataLst>
              <p:tags r:id="rId2"/>
            </p:custDataLst>
          </p:nvPr>
        </p:nvSpPr>
        <p:spPr bwMode="auto">
          <a:xfrm>
            <a:off x="4411154" y="3400997"/>
            <a:ext cx="2228850" cy="202287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00A0DF"/>
          </a:solidFill>
          <a:ln w="9525">
            <a:noFill/>
            <a:round/>
            <a:headEnd/>
            <a:tailEnd/>
          </a:ln>
        </p:spPr>
        <p:txBody>
          <a:bodyPr wrap="none" anchor="ctr"/>
          <a:lstStyle/>
          <a:p>
            <a:endParaRPr lang="en-US" sz="1350"/>
          </a:p>
        </p:txBody>
      </p:sp>
      <p:sp>
        <p:nvSpPr>
          <p:cNvPr id="98" name="Freeform 4"/>
          <p:cNvSpPr>
            <a:spLocks/>
          </p:cNvSpPr>
          <p:nvPr>
            <p:custDataLst>
              <p:tags r:id="rId3"/>
            </p:custDataLst>
          </p:nvPr>
        </p:nvSpPr>
        <p:spPr bwMode="auto">
          <a:xfrm>
            <a:off x="1535794" y="3959400"/>
            <a:ext cx="2869406" cy="1016794"/>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sz="1350"/>
          </a:p>
        </p:txBody>
      </p:sp>
      <p:sp>
        <p:nvSpPr>
          <p:cNvPr id="99" name="Line 8"/>
          <p:cNvSpPr>
            <a:spLocks noChangeShapeType="1"/>
          </p:cNvSpPr>
          <p:nvPr>
            <p:custDataLst>
              <p:tags r:id="rId4"/>
            </p:custDataLst>
          </p:nvPr>
        </p:nvSpPr>
        <p:spPr bwMode="auto">
          <a:xfrm>
            <a:off x="4653926" y="4390407"/>
            <a:ext cx="1503759" cy="7144"/>
          </a:xfrm>
          <a:prstGeom prst="line">
            <a:avLst/>
          </a:prstGeom>
          <a:noFill/>
          <a:ln w="19050">
            <a:solidFill>
              <a:schemeClr val="tx1"/>
            </a:solidFill>
            <a:round/>
            <a:headEnd/>
            <a:tailEnd/>
          </a:ln>
        </p:spPr>
        <p:txBody>
          <a:bodyPr wrap="none"/>
          <a:lstStyle/>
          <a:p>
            <a:endParaRPr lang="en-US" sz="1350"/>
          </a:p>
        </p:txBody>
      </p:sp>
      <p:sp>
        <p:nvSpPr>
          <p:cNvPr id="100" name="Line 9"/>
          <p:cNvSpPr>
            <a:spLocks noChangeShapeType="1"/>
          </p:cNvSpPr>
          <p:nvPr>
            <p:custDataLst>
              <p:tags r:id="rId5"/>
            </p:custDataLst>
          </p:nvPr>
        </p:nvSpPr>
        <p:spPr bwMode="auto">
          <a:xfrm flipH="1">
            <a:off x="6048263" y="3835575"/>
            <a:ext cx="7144" cy="1119188"/>
          </a:xfrm>
          <a:prstGeom prst="line">
            <a:avLst/>
          </a:prstGeom>
          <a:noFill/>
          <a:ln w="31750">
            <a:solidFill>
              <a:schemeClr val="tx1"/>
            </a:solidFill>
            <a:round/>
            <a:headEnd/>
            <a:tailEnd/>
          </a:ln>
        </p:spPr>
        <p:txBody>
          <a:bodyPr wrap="none"/>
          <a:lstStyle/>
          <a:p>
            <a:endParaRPr lang="en-US" sz="1350"/>
          </a:p>
        </p:txBody>
      </p:sp>
      <p:sp>
        <p:nvSpPr>
          <p:cNvPr id="101" name="Line 11"/>
          <p:cNvSpPr>
            <a:spLocks noChangeShapeType="1"/>
          </p:cNvSpPr>
          <p:nvPr>
            <p:custDataLst>
              <p:tags r:id="rId6"/>
            </p:custDataLst>
          </p:nvPr>
        </p:nvSpPr>
        <p:spPr bwMode="auto">
          <a:xfrm flipV="1">
            <a:off x="6041243" y="4950480"/>
            <a:ext cx="128588" cy="0"/>
          </a:xfrm>
          <a:prstGeom prst="line">
            <a:avLst/>
          </a:prstGeom>
          <a:noFill/>
          <a:ln w="31750">
            <a:solidFill>
              <a:schemeClr val="tx1"/>
            </a:solidFill>
            <a:round/>
            <a:headEnd/>
            <a:tailEnd/>
          </a:ln>
        </p:spPr>
        <p:txBody>
          <a:bodyPr wrap="none"/>
          <a:lstStyle/>
          <a:p>
            <a:endParaRPr lang="en-US" sz="1350"/>
          </a:p>
        </p:txBody>
      </p:sp>
      <p:sp>
        <p:nvSpPr>
          <p:cNvPr id="102" name="Text Box 12"/>
          <p:cNvSpPr txBox="1">
            <a:spLocks noChangeArrowheads="1"/>
          </p:cNvSpPr>
          <p:nvPr>
            <p:custDataLst>
              <p:tags r:id="rId7"/>
            </p:custDataLst>
          </p:nvPr>
        </p:nvSpPr>
        <p:spPr bwMode="auto">
          <a:xfrm>
            <a:off x="6728110" y="3633169"/>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10.0.0.1</a:t>
            </a:r>
          </a:p>
        </p:txBody>
      </p:sp>
      <p:sp>
        <p:nvSpPr>
          <p:cNvPr id="103" name="Text Box 13"/>
          <p:cNvSpPr txBox="1">
            <a:spLocks noChangeArrowheads="1"/>
          </p:cNvSpPr>
          <p:nvPr>
            <p:custDataLst>
              <p:tags r:id="rId8"/>
            </p:custDataLst>
          </p:nvPr>
        </p:nvSpPr>
        <p:spPr bwMode="auto">
          <a:xfrm>
            <a:off x="6823360" y="4209432"/>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10.0.0.2</a:t>
            </a:r>
          </a:p>
        </p:txBody>
      </p:sp>
      <p:sp>
        <p:nvSpPr>
          <p:cNvPr id="104" name="Text Box 14"/>
          <p:cNvSpPr txBox="1">
            <a:spLocks noChangeArrowheads="1"/>
          </p:cNvSpPr>
          <p:nvPr>
            <p:custDataLst>
              <p:tags r:id="rId9"/>
            </p:custDataLst>
          </p:nvPr>
        </p:nvSpPr>
        <p:spPr bwMode="auto">
          <a:xfrm>
            <a:off x="6794785" y="4880944"/>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10.0.0.3</a:t>
            </a:r>
          </a:p>
        </p:txBody>
      </p:sp>
      <p:sp>
        <p:nvSpPr>
          <p:cNvPr id="105" name="Text Box 15"/>
          <p:cNvSpPr txBox="1">
            <a:spLocks noChangeArrowheads="1"/>
          </p:cNvSpPr>
          <p:nvPr>
            <p:custDataLst>
              <p:tags r:id="rId10"/>
            </p:custDataLst>
          </p:nvPr>
        </p:nvSpPr>
        <p:spPr bwMode="auto">
          <a:xfrm>
            <a:off x="4661185" y="4048698"/>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10.0.0.4</a:t>
            </a:r>
          </a:p>
        </p:txBody>
      </p:sp>
      <p:sp>
        <p:nvSpPr>
          <p:cNvPr id="106" name="Line 16"/>
          <p:cNvSpPr>
            <a:spLocks noChangeShapeType="1"/>
          </p:cNvSpPr>
          <p:nvPr>
            <p:custDataLst>
              <p:tags r:id="rId11"/>
            </p:custDataLst>
          </p:nvPr>
        </p:nvSpPr>
        <p:spPr bwMode="auto">
          <a:xfrm flipH="1">
            <a:off x="4689760" y="4258248"/>
            <a:ext cx="64294" cy="96440"/>
          </a:xfrm>
          <a:prstGeom prst="line">
            <a:avLst/>
          </a:prstGeom>
          <a:noFill/>
          <a:ln w="19050">
            <a:solidFill>
              <a:schemeClr val="tx1"/>
            </a:solidFill>
            <a:round/>
            <a:headEnd/>
            <a:tailEnd type="triangle" w="med" len="med"/>
          </a:ln>
        </p:spPr>
        <p:txBody>
          <a:bodyPr wrap="none"/>
          <a:lstStyle/>
          <a:p>
            <a:endParaRPr lang="en-US" sz="1350"/>
          </a:p>
        </p:txBody>
      </p:sp>
      <p:sp>
        <p:nvSpPr>
          <p:cNvPr id="107" name="Text Box 17"/>
          <p:cNvSpPr txBox="1">
            <a:spLocks noChangeArrowheads="1"/>
          </p:cNvSpPr>
          <p:nvPr>
            <p:custDataLst>
              <p:tags r:id="rId12"/>
            </p:custDataLst>
          </p:nvPr>
        </p:nvSpPr>
        <p:spPr bwMode="auto">
          <a:xfrm>
            <a:off x="3246723" y="4495182"/>
            <a:ext cx="994183"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138.76.29.7</a:t>
            </a:r>
          </a:p>
        </p:txBody>
      </p:sp>
      <p:sp>
        <p:nvSpPr>
          <p:cNvPr id="108" name="Line 18"/>
          <p:cNvSpPr>
            <a:spLocks noChangeShapeType="1"/>
          </p:cNvSpPr>
          <p:nvPr>
            <p:custDataLst>
              <p:tags r:id="rId13"/>
            </p:custDataLst>
          </p:nvPr>
        </p:nvSpPr>
        <p:spPr bwMode="auto">
          <a:xfrm flipH="1">
            <a:off x="4134929" y="4436842"/>
            <a:ext cx="64294" cy="96440"/>
          </a:xfrm>
          <a:prstGeom prst="line">
            <a:avLst/>
          </a:prstGeom>
          <a:noFill/>
          <a:ln w="19050">
            <a:solidFill>
              <a:schemeClr val="tx1"/>
            </a:solidFill>
            <a:round/>
            <a:headEnd type="triangle" w="med" len="med"/>
            <a:tailEnd/>
          </a:ln>
        </p:spPr>
        <p:txBody>
          <a:bodyPr wrap="none"/>
          <a:lstStyle/>
          <a:p>
            <a:endParaRPr lang="en-US" sz="1350"/>
          </a:p>
        </p:txBody>
      </p:sp>
      <p:sp>
        <p:nvSpPr>
          <p:cNvPr id="109" name="Line 79"/>
          <p:cNvSpPr>
            <a:spLocks noChangeShapeType="1"/>
          </p:cNvSpPr>
          <p:nvPr>
            <p:custDataLst>
              <p:tags r:id="rId14"/>
            </p:custDataLst>
          </p:nvPr>
        </p:nvSpPr>
        <p:spPr bwMode="auto">
          <a:xfrm flipV="1">
            <a:off x="1535794" y="4413028"/>
            <a:ext cx="2696766" cy="23813"/>
          </a:xfrm>
          <a:prstGeom prst="line">
            <a:avLst/>
          </a:prstGeom>
          <a:noFill/>
          <a:ln w="31750">
            <a:solidFill>
              <a:schemeClr val="tx1"/>
            </a:solidFill>
            <a:round/>
            <a:headEnd/>
            <a:tailEnd/>
          </a:ln>
        </p:spPr>
        <p:txBody>
          <a:bodyPr wrap="none"/>
          <a:lstStyle/>
          <a:p>
            <a:endParaRPr lang="en-US" sz="1350"/>
          </a:p>
        </p:txBody>
      </p:sp>
      <p:pic>
        <p:nvPicPr>
          <p:cNvPr id="112" name="Picture 2" descr="\\pufs02\Scratch\Abhijeet K\UD_PPT\Ai\Computer-Icon.png"/>
          <p:cNvPicPr>
            <a:picLocks noChangeAspect="1" noChangeArrowheads="1"/>
          </p:cNvPicPr>
          <p:nvPr/>
        </p:nvPicPr>
        <p:blipFill>
          <a:blip r:embed="rId17" cstate="print"/>
          <a:srcRect/>
          <a:stretch>
            <a:fillRect/>
          </a:stretch>
        </p:blipFill>
        <p:spPr bwMode="auto">
          <a:xfrm>
            <a:off x="6135025" y="4154465"/>
            <a:ext cx="535781" cy="535781"/>
          </a:xfrm>
          <a:prstGeom prst="rect">
            <a:avLst/>
          </a:prstGeom>
          <a:noFill/>
        </p:spPr>
      </p:pic>
      <p:pic>
        <p:nvPicPr>
          <p:cNvPr id="113" name="Picture 2" descr="\\pufs02\Scratch\Abhijeet K\UD_PPT\Ai\Computer-Icon.png"/>
          <p:cNvPicPr>
            <a:picLocks noChangeAspect="1" noChangeArrowheads="1"/>
          </p:cNvPicPr>
          <p:nvPr/>
        </p:nvPicPr>
        <p:blipFill>
          <a:blip r:embed="rId17" cstate="print"/>
          <a:srcRect/>
          <a:stretch>
            <a:fillRect/>
          </a:stretch>
        </p:blipFill>
        <p:spPr bwMode="auto">
          <a:xfrm>
            <a:off x="6135025" y="4743825"/>
            <a:ext cx="535781" cy="535781"/>
          </a:xfrm>
          <a:prstGeom prst="rect">
            <a:avLst/>
          </a:prstGeom>
          <a:noFill/>
        </p:spPr>
      </p:pic>
      <p:pic>
        <p:nvPicPr>
          <p:cNvPr id="114" name="Picture 17" descr="D:\Abhijeet K\Ai\old\Database-Icon_04.png"/>
          <p:cNvPicPr>
            <a:picLocks noChangeAspect="1" noChangeArrowheads="1"/>
          </p:cNvPicPr>
          <p:nvPr/>
        </p:nvPicPr>
        <p:blipFill>
          <a:blip r:embed="rId18"/>
          <a:srcRect/>
          <a:stretch>
            <a:fillRect/>
          </a:stretch>
        </p:blipFill>
        <p:spPr bwMode="auto">
          <a:xfrm>
            <a:off x="4117331" y="4002809"/>
            <a:ext cx="571500" cy="571500"/>
          </a:xfrm>
          <a:prstGeom prst="rect">
            <a:avLst/>
          </a:prstGeom>
          <a:noFill/>
        </p:spPr>
      </p:pic>
      <p:sp>
        <p:nvSpPr>
          <p:cNvPr id="115" name="Line 11"/>
          <p:cNvSpPr>
            <a:spLocks noChangeShapeType="1"/>
          </p:cNvSpPr>
          <p:nvPr>
            <p:custDataLst>
              <p:tags r:id="rId15"/>
            </p:custDataLst>
          </p:nvPr>
        </p:nvSpPr>
        <p:spPr bwMode="auto">
          <a:xfrm flipV="1">
            <a:off x="6042947" y="3851814"/>
            <a:ext cx="128588" cy="0"/>
          </a:xfrm>
          <a:prstGeom prst="line">
            <a:avLst/>
          </a:prstGeom>
          <a:noFill/>
          <a:ln w="31750">
            <a:solidFill>
              <a:schemeClr val="tx1"/>
            </a:solidFill>
            <a:round/>
            <a:headEnd/>
            <a:tailEnd/>
          </a:ln>
        </p:spPr>
        <p:txBody>
          <a:bodyPr wrap="none"/>
          <a:lstStyle/>
          <a:p>
            <a:endParaRPr lang="en-US" sz="1350"/>
          </a:p>
        </p:txBody>
      </p:sp>
      <p:pic>
        <p:nvPicPr>
          <p:cNvPr id="116" name="Picture 2" descr="\\pufs02\Scratch\Abhijeet K\UD_PPT\Ai\Computer-Icon.png"/>
          <p:cNvPicPr>
            <a:picLocks noChangeAspect="1" noChangeArrowheads="1"/>
          </p:cNvPicPr>
          <p:nvPr/>
        </p:nvPicPr>
        <p:blipFill>
          <a:blip r:embed="rId17" cstate="print"/>
          <a:srcRect/>
          <a:stretch>
            <a:fillRect/>
          </a:stretch>
        </p:blipFill>
        <p:spPr bwMode="auto">
          <a:xfrm>
            <a:off x="6135025" y="3565106"/>
            <a:ext cx="535781" cy="535781"/>
          </a:xfrm>
          <a:prstGeom prst="rect">
            <a:avLst/>
          </a:prstGeom>
          <a:noFill/>
        </p:spPr>
      </p:pic>
      <p:sp>
        <p:nvSpPr>
          <p:cNvPr id="32" name="Cloud 31"/>
          <p:cNvSpPr/>
          <p:nvPr/>
        </p:nvSpPr>
        <p:spPr bwMode="auto">
          <a:xfrm>
            <a:off x="2326181" y="4090463"/>
            <a:ext cx="991791" cy="670322"/>
          </a:xfrm>
          <a:prstGeom prst="cloud">
            <a:avLst/>
          </a:prstGeom>
          <a:solidFill>
            <a:srgbClr val="BED600"/>
          </a:solidFill>
          <a:ln w="19050" cap="flat" cmpd="sng" algn="ctr">
            <a:solidFill>
              <a:schemeClr val="tx1"/>
            </a:solidFill>
            <a:prstDash val="solid"/>
            <a:round/>
            <a:headEnd type="none" w="med" len="med"/>
            <a:tailEnd type="none" w="med" len="med"/>
          </a:ln>
          <a:effectLst/>
        </p:spPr>
        <p:txBody>
          <a:bodyPr wrap="none"/>
          <a:lstStyle/>
          <a:p>
            <a:pPr>
              <a:defRPr/>
            </a:pPr>
            <a:endParaRPr lang="en-US" sz="1350"/>
          </a:p>
        </p:txBody>
      </p:sp>
      <p:pic>
        <p:nvPicPr>
          <p:cNvPr id="33" name="Picture 2" descr="\\pufs02\Scratch\Abhijeet K\UD_PPT\Ai\Computer-Icon.png"/>
          <p:cNvPicPr>
            <a:picLocks noChangeAspect="1" noChangeArrowheads="1"/>
          </p:cNvPicPr>
          <p:nvPr/>
        </p:nvPicPr>
        <p:blipFill>
          <a:blip r:embed="rId17" cstate="print"/>
          <a:srcRect/>
          <a:stretch>
            <a:fillRect/>
          </a:stretch>
        </p:blipFill>
        <p:spPr bwMode="auto">
          <a:xfrm>
            <a:off x="1084207" y="4129556"/>
            <a:ext cx="535781" cy="535781"/>
          </a:xfrm>
          <a:prstGeom prst="rect">
            <a:avLst/>
          </a:prstGeom>
          <a:noFill/>
        </p:spPr>
      </p:pic>
      <p:graphicFrame>
        <p:nvGraphicFramePr>
          <p:cNvPr id="34" name="Table 33"/>
          <p:cNvGraphicFramePr>
            <a:graphicFrameLocks noGrp="1"/>
          </p:cNvGraphicFramePr>
          <p:nvPr/>
        </p:nvGraphicFramePr>
        <p:xfrm>
          <a:off x="2667000" y="1456885"/>
          <a:ext cx="3810000" cy="1390055"/>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278011">
                <a:tc gridSpan="5">
                  <a:txBody>
                    <a:bodyPr/>
                    <a:lstStyle/>
                    <a:p>
                      <a:pPr algn="ctr"/>
                      <a:r>
                        <a:rPr lang="en-US" sz="800" dirty="0">
                          <a:solidFill>
                            <a:schemeClr val="tx1"/>
                          </a:solidFill>
                          <a:latin typeface="Arial" pitchFamily="34" charset="0"/>
                          <a:cs typeface="Arial" pitchFamily="34" charset="0"/>
                        </a:rPr>
                        <a:t>Network Address Translation Table</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8011">
                <a:tc>
                  <a:txBody>
                    <a:bodyPr/>
                    <a:lstStyle/>
                    <a:p>
                      <a:r>
                        <a:rPr lang="en-US" sz="800" dirty="0">
                          <a:latin typeface="Arial" pitchFamily="34" charset="0"/>
                          <a:cs typeface="Arial" pitchFamily="34" charset="0"/>
                        </a:rPr>
                        <a:t>Foreign IP</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Foreign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Local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LAN IP</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LAN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1"/>
                  </a:ext>
                </a:extLst>
              </a:tr>
              <a:tr h="278011">
                <a:tc>
                  <a:txBody>
                    <a:bodyPr/>
                    <a:lstStyle/>
                    <a:p>
                      <a:r>
                        <a:rPr lang="en-US" sz="800" dirty="0">
                          <a:latin typeface="Arial" pitchFamily="34" charset="0"/>
                          <a:cs typeface="Arial" pitchFamily="34" charset="0"/>
                        </a:rPr>
                        <a:t>54.25.36.1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80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6000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10.0.0.1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3526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2"/>
                  </a:ext>
                </a:extLst>
              </a:tr>
              <a:tr h="2780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54.25.36.1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80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5001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10.0.0.2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3526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3"/>
                  </a:ext>
                </a:extLst>
              </a:tr>
              <a:tr h="2780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23.43.2.98</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80</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5001</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10.0.0.3</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3526</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4"/>
                  </a:ext>
                </a:extLst>
              </a:tr>
            </a:tbl>
          </a:graphicData>
        </a:graphic>
      </p:graphicFrame>
      <p:sp>
        <p:nvSpPr>
          <p:cNvPr id="35" name="Right Arrow 40"/>
          <p:cNvSpPr>
            <a:spLocks noChangeArrowheads="1"/>
          </p:cNvSpPr>
          <p:nvPr/>
        </p:nvSpPr>
        <p:spPr bwMode="auto">
          <a:xfrm>
            <a:off x="4332150" y="3017175"/>
            <a:ext cx="169069" cy="258366"/>
          </a:xfrm>
          <a:prstGeom prst="rightArrow">
            <a:avLst>
              <a:gd name="adj1" fmla="val 50000"/>
              <a:gd name="adj2" fmla="val 50000"/>
            </a:avLst>
          </a:prstGeom>
          <a:solidFill>
            <a:srgbClr val="5A8E22"/>
          </a:solidFill>
          <a:ln w="9525" algn="ctr">
            <a:solidFill>
              <a:schemeClr val="tx1"/>
            </a:solidFill>
            <a:round/>
            <a:headEnd/>
            <a:tailEnd/>
          </a:ln>
        </p:spPr>
        <p:txBody>
          <a:bodyPr wrap="none"/>
          <a:lstStyle/>
          <a:p>
            <a:endParaRPr lang="en-US" altLang="en-US" sz="1350"/>
          </a:p>
        </p:txBody>
      </p:sp>
      <p:sp>
        <p:nvSpPr>
          <p:cNvPr id="37" name="Rectangle 41"/>
          <p:cNvSpPr>
            <a:spLocks noChangeArrowheads="1"/>
          </p:cNvSpPr>
          <p:nvPr/>
        </p:nvSpPr>
        <p:spPr bwMode="auto">
          <a:xfrm>
            <a:off x="2848631" y="2950500"/>
            <a:ext cx="1382316" cy="314325"/>
          </a:xfrm>
          <a:prstGeom prst="rect">
            <a:avLst/>
          </a:prstGeom>
          <a:noFill/>
          <a:ln w="19050" algn="ctr">
            <a:solidFill>
              <a:srgbClr val="782EBD"/>
            </a:solidFill>
            <a:round/>
            <a:headEnd/>
            <a:tailEnd/>
          </a:ln>
        </p:spPr>
        <p:txBody>
          <a:bodyPr wrap="none"/>
          <a:lstStyle/>
          <a:p>
            <a:r>
              <a:rPr lang="en-US" altLang="en-US" sz="900" dirty="0">
                <a:latin typeface="Arial" pitchFamily="34" charset="0"/>
                <a:cs typeface="Arial" pitchFamily="34" charset="0"/>
              </a:rPr>
              <a:t>Dest:138.76.29.7 : 5001</a:t>
            </a:r>
          </a:p>
          <a:p>
            <a:r>
              <a:rPr lang="en-US" altLang="en-US" sz="900" dirty="0" err="1">
                <a:latin typeface="Arial" pitchFamily="34" charset="0"/>
                <a:cs typeface="Arial" pitchFamily="34" charset="0"/>
              </a:rPr>
              <a:t>Src</a:t>
            </a:r>
            <a:r>
              <a:rPr lang="en-US" altLang="en-US" sz="900" dirty="0">
                <a:latin typeface="Arial" pitchFamily="34" charset="0"/>
                <a:cs typeface="Arial" pitchFamily="34" charset="0"/>
              </a:rPr>
              <a:t>: 23.43.2.98 : 80</a:t>
            </a:r>
          </a:p>
        </p:txBody>
      </p:sp>
      <p:sp>
        <p:nvSpPr>
          <p:cNvPr id="38" name="Rectangle 43"/>
          <p:cNvSpPr>
            <a:spLocks noChangeArrowheads="1"/>
          </p:cNvSpPr>
          <p:nvPr/>
        </p:nvSpPr>
        <p:spPr bwMode="auto">
          <a:xfrm>
            <a:off x="4582181" y="2949310"/>
            <a:ext cx="1382316" cy="314325"/>
          </a:xfrm>
          <a:prstGeom prst="rect">
            <a:avLst/>
          </a:prstGeom>
          <a:noFill/>
          <a:ln w="19050" algn="ctr">
            <a:solidFill>
              <a:srgbClr val="782EBD"/>
            </a:solidFill>
            <a:round/>
            <a:headEnd/>
            <a:tailEnd/>
          </a:ln>
        </p:spPr>
        <p:txBody>
          <a:bodyPr wrap="none"/>
          <a:lstStyle/>
          <a:p>
            <a:r>
              <a:rPr lang="en-US" altLang="en-US" sz="900" dirty="0" err="1">
                <a:latin typeface="Arial" pitchFamily="34" charset="0"/>
                <a:cs typeface="Arial" pitchFamily="34" charset="0"/>
              </a:rPr>
              <a:t>Dest</a:t>
            </a:r>
            <a:r>
              <a:rPr lang="en-US" altLang="en-US" sz="900" dirty="0">
                <a:latin typeface="Arial" pitchFamily="34" charset="0"/>
                <a:cs typeface="Arial" pitchFamily="34" charset="0"/>
              </a:rPr>
              <a:t>:</a:t>
            </a:r>
          </a:p>
          <a:p>
            <a:r>
              <a:rPr lang="en-US" altLang="en-US" sz="900" dirty="0" err="1">
                <a:latin typeface="Arial" pitchFamily="34" charset="0"/>
                <a:cs typeface="Arial" pitchFamily="34" charset="0"/>
              </a:rPr>
              <a:t>Src</a:t>
            </a:r>
            <a:r>
              <a:rPr lang="en-US" altLang="en-US" sz="900" dirty="0">
                <a:latin typeface="Arial" pitchFamily="34" charset="0"/>
                <a:cs typeface="Arial" pitchFamily="34" charset="0"/>
              </a:rPr>
              <a:t>: 23.43.2.98 : 80</a:t>
            </a:r>
          </a:p>
        </p:txBody>
      </p:sp>
      <p:sp>
        <p:nvSpPr>
          <p:cNvPr id="39" name="Right Arrow 47"/>
          <p:cNvSpPr>
            <a:spLocks noChangeArrowheads="1"/>
          </p:cNvSpPr>
          <p:nvPr/>
        </p:nvSpPr>
        <p:spPr bwMode="auto">
          <a:xfrm>
            <a:off x="4328579" y="3323167"/>
            <a:ext cx="169069" cy="258365"/>
          </a:xfrm>
          <a:prstGeom prst="rightArrow">
            <a:avLst>
              <a:gd name="adj1" fmla="val 50000"/>
              <a:gd name="adj2" fmla="val 50000"/>
            </a:avLst>
          </a:prstGeom>
          <a:solidFill>
            <a:srgbClr val="5A8E22"/>
          </a:solidFill>
          <a:ln w="9525" algn="ctr">
            <a:solidFill>
              <a:schemeClr val="tx1"/>
            </a:solidFill>
            <a:round/>
            <a:headEnd/>
            <a:tailEnd/>
          </a:ln>
        </p:spPr>
        <p:txBody>
          <a:bodyPr wrap="none"/>
          <a:lstStyle/>
          <a:p>
            <a:endParaRPr lang="en-US" altLang="en-US" sz="1350"/>
          </a:p>
        </p:txBody>
      </p:sp>
      <p:sp>
        <p:nvSpPr>
          <p:cNvPr id="40" name="Rectangle 48"/>
          <p:cNvSpPr>
            <a:spLocks noChangeArrowheads="1"/>
          </p:cNvSpPr>
          <p:nvPr/>
        </p:nvSpPr>
        <p:spPr bwMode="auto">
          <a:xfrm>
            <a:off x="2862919" y="3312450"/>
            <a:ext cx="1382316" cy="314325"/>
          </a:xfrm>
          <a:prstGeom prst="rect">
            <a:avLst/>
          </a:prstGeom>
          <a:noFill/>
          <a:ln w="19050" algn="ctr">
            <a:solidFill>
              <a:srgbClr val="782EBD"/>
            </a:solidFill>
            <a:round/>
            <a:headEnd/>
            <a:tailEnd/>
          </a:ln>
        </p:spPr>
        <p:txBody>
          <a:bodyPr wrap="none"/>
          <a:lstStyle/>
          <a:p>
            <a:r>
              <a:rPr lang="en-US" altLang="en-US" sz="900">
                <a:latin typeface="Arial" pitchFamily="34" charset="0"/>
                <a:cs typeface="Arial" pitchFamily="34" charset="0"/>
              </a:rPr>
              <a:t>Dest:138.76.29.7 : 5001</a:t>
            </a:r>
          </a:p>
          <a:p>
            <a:r>
              <a:rPr lang="en-US" altLang="en-US" sz="900">
                <a:latin typeface="Arial" pitchFamily="34" charset="0"/>
                <a:cs typeface="Arial" pitchFamily="34" charset="0"/>
              </a:rPr>
              <a:t>Src: 54.25.36.1 : 80</a:t>
            </a:r>
          </a:p>
        </p:txBody>
      </p:sp>
      <p:sp>
        <p:nvSpPr>
          <p:cNvPr id="41" name="Rectangle 49"/>
          <p:cNvSpPr>
            <a:spLocks noChangeArrowheads="1"/>
          </p:cNvSpPr>
          <p:nvPr/>
        </p:nvSpPr>
        <p:spPr bwMode="auto">
          <a:xfrm>
            <a:off x="4582181" y="3312450"/>
            <a:ext cx="1382316" cy="314325"/>
          </a:xfrm>
          <a:prstGeom prst="rect">
            <a:avLst/>
          </a:prstGeom>
          <a:noFill/>
          <a:ln w="19050" algn="ctr">
            <a:solidFill>
              <a:srgbClr val="782EBD"/>
            </a:solidFill>
            <a:round/>
            <a:headEnd/>
            <a:tailEnd/>
          </a:ln>
        </p:spPr>
        <p:txBody>
          <a:bodyPr wrap="none"/>
          <a:lstStyle/>
          <a:p>
            <a:r>
              <a:rPr lang="en-US" altLang="en-US" sz="900" dirty="0" err="1">
                <a:latin typeface="Arial" pitchFamily="34" charset="0"/>
                <a:cs typeface="Arial" pitchFamily="34" charset="0"/>
              </a:rPr>
              <a:t>Dest</a:t>
            </a:r>
            <a:r>
              <a:rPr lang="en-US" altLang="en-US" sz="900" dirty="0">
                <a:latin typeface="Arial" pitchFamily="34" charset="0"/>
                <a:cs typeface="Arial" pitchFamily="34" charset="0"/>
              </a:rPr>
              <a:t>: </a:t>
            </a:r>
          </a:p>
          <a:p>
            <a:r>
              <a:rPr lang="en-US" altLang="en-US" sz="900" dirty="0" err="1">
                <a:latin typeface="Arial" pitchFamily="34" charset="0"/>
                <a:cs typeface="Arial" pitchFamily="34" charset="0"/>
              </a:rPr>
              <a:t>Src</a:t>
            </a:r>
            <a:r>
              <a:rPr lang="en-US" altLang="en-US" sz="900" dirty="0">
                <a:latin typeface="Arial" pitchFamily="34" charset="0"/>
                <a:cs typeface="Arial" pitchFamily="34" charset="0"/>
              </a:rPr>
              <a:t>: 54.25.36.1 : 80</a:t>
            </a:r>
          </a:p>
        </p:txBody>
      </p:sp>
      <p:sp>
        <p:nvSpPr>
          <p:cNvPr id="45" name="Right Arrow 44"/>
          <p:cNvSpPr>
            <a:spLocks noChangeArrowheads="1"/>
          </p:cNvSpPr>
          <p:nvPr/>
        </p:nvSpPr>
        <p:spPr bwMode="auto">
          <a:xfrm>
            <a:off x="4323816" y="3683925"/>
            <a:ext cx="169069" cy="258366"/>
          </a:xfrm>
          <a:prstGeom prst="rightArrow">
            <a:avLst>
              <a:gd name="adj1" fmla="val 50000"/>
              <a:gd name="adj2" fmla="val 50000"/>
            </a:avLst>
          </a:prstGeom>
          <a:solidFill>
            <a:srgbClr val="5A8E22"/>
          </a:solidFill>
          <a:ln w="9525" algn="ctr">
            <a:solidFill>
              <a:schemeClr val="tx1"/>
            </a:solidFill>
            <a:round/>
            <a:headEnd/>
            <a:tailEnd/>
          </a:ln>
        </p:spPr>
        <p:txBody>
          <a:bodyPr wrap="none"/>
          <a:lstStyle/>
          <a:p>
            <a:endParaRPr lang="en-US" altLang="en-US" sz="1350"/>
          </a:p>
        </p:txBody>
      </p:sp>
      <p:sp>
        <p:nvSpPr>
          <p:cNvPr id="46" name="Rectangle 50"/>
          <p:cNvSpPr>
            <a:spLocks noChangeArrowheads="1"/>
          </p:cNvSpPr>
          <p:nvPr/>
        </p:nvSpPr>
        <p:spPr bwMode="auto">
          <a:xfrm>
            <a:off x="2858156" y="3672019"/>
            <a:ext cx="1382316" cy="314325"/>
          </a:xfrm>
          <a:prstGeom prst="rect">
            <a:avLst/>
          </a:prstGeom>
          <a:noFill/>
          <a:ln w="19050" algn="ctr">
            <a:solidFill>
              <a:srgbClr val="782EBD"/>
            </a:solidFill>
            <a:round/>
            <a:headEnd/>
            <a:tailEnd/>
          </a:ln>
        </p:spPr>
        <p:txBody>
          <a:bodyPr wrap="none"/>
          <a:lstStyle/>
          <a:p>
            <a:r>
              <a:rPr lang="en-US" altLang="en-US" sz="900" dirty="0">
                <a:latin typeface="Arial" pitchFamily="34" charset="0"/>
                <a:cs typeface="Arial" pitchFamily="34" charset="0"/>
              </a:rPr>
              <a:t>Dest:138.76.29.7 : 5001</a:t>
            </a:r>
          </a:p>
          <a:p>
            <a:r>
              <a:rPr lang="en-US" altLang="en-US" sz="900" dirty="0" err="1">
                <a:latin typeface="Arial" pitchFamily="34" charset="0"/>
                <a:cs typeface="Arial" pitchFamily="34" charset="0"/>
              </a:rPr>
              <a:t>Src</a:t>
            </a:r>
            <a:r>
              <a:rPr lang="en-US" altLang="en-US" sz="900" dirty="0">
                <a:latin typeface="Arial" pitchFamily="34" charset="0"/>
                <a:cs typeface="Arial" pitchFamily="34" charset="0"/>
              </a:rPr>
              <a:t>: 12.91.6.31 : 80</a:t>
            </a:r>
          </a:p>
        </p:txBody>
      </p:sp>
      <p:sp>
        <p:nvSpPr>
          <p:cNvPr id="47" name="Rectangle 51"/>
          <p:cNvSpPr>
            <a:spLocks noChangeArrowheads="1"/>
          </p:cNvSpPr>
          <p:nvPr/>
        </p:nvSpPr>
        <p:spPr bwMode="auto">
          <a:xfrm>
            <a:off x="4576229" y="3672019"/>
            <a:ext cx="1382315" cy="314325"/>
          </a:xfrm>
          <a:prstGeom prst="rect">
            <a:avLst/>
          </a:prstGeom>
          <a:noFill/>
          <a:ln w="19050" algn="ctr">
            <a:solidFill>
              <a:srgbClr val="782EBD"/>
            </a:solidFill>
            <a:round/>
            <a:headEnd/>
            <a:tailEnd/>
          </a:ln>
        </p:spPr>
        <p:txBody>
          <a:bodyPr wrap="none"/>
          <a:lstStyle/>
          <a:p>
            <a:r>
              <a:rPr lang="en-US" altLang="en-US" sz="900">
                <a:latin typeface="Arial" pitchFamily="34" charset="0"/>
                <a:cs typeface="Arial" pitchFamily="34" charset="0"/>
              </a:rPr>
              <a:t>Dest: ???? : ???</a:t>
            </a:r>
          </a:p>
          <a:p>
            <a:r>
              <a:rPr lang="en-US" altLang="en-US" sz="900">
                <a:latin typeface="Arial" pitchFamily="34" charset="0"/>
                <a:cs typeface="Arial" pitchFamily="34" charset="0"/>
              </a:rPr>
              <a:t>Src: 12.91.6.31 : 80</a:t>
            </a:r>
          </a:p>
        </p:txBody>
      </p:sp>
      <p:sp>
        <p:nvSpPr>
          <p:cNvPr id="36" name="Oval 35"/>
          <p:cNvSpPr/>
          <p:nvPr/>
        </p:nvSpPr>
        <p:spPr>
          <a:xfrm>
            <a:off x="4199222" y="3547247"/>
            <a:ext cx="2065847" cy="5540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0508299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7250"/>
            <a:ext cx="9144000" cy="156755"/>
          </a:xfrm>
          <a:prstGeom prst="rect">
            <a:avLst/>
          </a:prstGeom>
          <a:solidFill>
            <a:srgbClr val="0069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sp>
        <p:nvSpPr>
          <p:cNvPr id="5" name="Rectangle 4"/>
          <p:cNvSpPr/>
          <p:nvPr/>
        </p:nvSpPr>
        <p:spPr>
          <a:xfrm>
            <a:off x="0" y="5843995"/>
            <a:ext cx="9144000" cy="156755"/>
          </a:xfrm>
          <a:prstGeom prst="rect">
            <a:avLst/>
          </a:prstGeom>
          <a:solidFill>
            <a:srgbClr val="003E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itchFamily="34" charset="0"/>
              <a:cs typeface="Arial" pitchFamily="34" charset="0"/>
            </a:endParaRPr>
          </a:p>
        </p:txBody>
      </p:sp>
      <p:sp>
        <p:nvSpPr>
          <p:cNvPr id="48" name="Rectangle 2"/>
          <p:cNvSpPr txBox="1">
            <a:spLocks noChangeArrowheads="1"/>
          </p:cNvSpPr>
          <p:nvPr>
            <p:custDataLst>
              <p:tags r:id="rId1"/>
            </p:custDataLst>
          </p:nvPr>
        </p:nvSpPr>
        <p:spPr>
          <a:xfrm>
            <a:off x="36159" y="1069181"/>
            <a:ext cx="2493286" cy="457200"/>
          </a:xfrm>
          <a:prstGeom prst="rect">
            <a:avLst/>
          </a:prstGeom>
        </p:spPr>
        <p:txBody>
          <a:bodyPr vert="horz" lIns="68580" tIns="34290" rIns="68580" bIns="34290" rtlCol="0" anchor="ctr">
            <a:noAutofit/>
          </a:bodyPr>
          <a:lstStyle/>
          <a:p>
            <a:pPr lvl="0">
              <a:lnSpc>
                <a:spcPct val="90000"/>
              </a:lnSpc>
              <a:spcBef>
                <a:spcPct val="0"/>
              </a:spcBef>
              <a:defRPr/>
            </a:pPr>
            <a:r>
              <a:rPr lang="en-US" altLang="en-US" sz="2400" b="1" dirty="0">
                <a:solidFill>
                  <a:srgbClr val="0069AA"/>
                </a:solidFill>
                <a:latin typeface="Arial" pitchFamily="34" charset="0"/>
                <a:ea typeface="+mj-ea"/>
                <a:cs typeface="Arial" pitchFamily="34" charset="0"/>
              </a:rPr>
              <a:t>NAT: Questions</a:t>
            </a:r>
          </a:p>
        </p:txBody>
      </p:sp>
      <p:sp>
        <p:nvSpPr>
          <p:cNvPr id="97" name="Freeform 80"/>
          <p:cNvSpPr>
            <a:spLocks/>
          </p:cNvSpPr>
          <p:nvPr>
            <p:custDataLst>
              <p:tags r:id="rId2"/>
            </p:custDataLst>
          </p:nvPr>
        </p:nvSpPr>
        <p:spPr bwMode="auto">
          <a:xfrm>
            <a:off x="4411154" y="3400997"/>
            <a:ext cx="2228850" cy="202287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00A0DF"/>
          </a:solidFill>
          <a:ln w="9525">
            <a:noFill/>
            <a:round/>
            <a:headEnd/>
            <a:tailEnd/>
          </a:ln>
        </p:spPr>
        <p:txBody>
          <a:bodyPr wrap="none" anchor="ctr"/>
          <a:lstStyle/>
          <a:p>
            <a:endParaRPr lang="en-US" sz="1350"/>
          </a:p>
        </p:txBody>
      </p:sp>
      <p:sp>
        <p:nvSpPr>
          <p:cNvPr id="98" name="Freeform 4"/>
          <p:cNvSpPr>
            <a:spLocks/>
          </p:cNvSpPr>
          <p:nvPr>
            <p:custDataLst>
              <p:tags r:id="rId3"/>
            </p:custDataLst>
          </p:nvPr>
        </p:nvSpPr>
        <p:spPr bwMode="auto">
          <a:xfrm>
            <a:off x="1535794" y="3959400"/>
            <a:ext cx="2869406" cy="1016794"/>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p:spPr>
        <p:txBody>
          <a:bodyPr wrap="none" anchor="ctr"/>
          <a:lstStyle/>
          <a:p>
            <a:endParaRPr lang="en-US" sz="1350"/>
          </a:p>
        </p:txBody>
      </p:sp>
      <p:sp>
        <p:nvSpPr>
          <p:cNvPr id="99" name="Line 8"/>
          <p:cNvSpPr>
            <a:spLocks noChangeShapeType="1"/>
          </p:cNvSpPr>
          <p:nvPr>
            <p:custDataLst>
              <p:tags r:id="rId4"/>
            </p:custDataLst>
          </p:nvPr>
        </p:nvSpPr>
        <p:spPr bwMode="auto">
          <a:xfrm>
            <a:off x="4653926" y="4390407"/>
            <a:ext cx="1503759" cy="7144"/>
          </a:xfrm>
          <a:prstGeom prst="line">
            <a:avLst/>
          </a:prstGeom>
          <a:noFill/>
          <a:ln w="19050">
            <a:solidFill>
              <a:schemeClr val="tx1"/>
            </a:solidFill>
            <a:round/>
            <a:headEnd/>
            <a:tailEnd/>
          </a:ln>
        </p:spPr>
        <p:txBody>
          <a:bodyPr wrap="none"/>
          <a:lstStyle/>
          <a:p>
            <a:endParaRPr lang="en-US" sz="1350"/>
          </a:p>
        </p:txBody>
      </p:sp>
      <p:sp>
        <p:nvSpPr>
          <p:cNvPr id="100" name="Line 9"/>
          <p:cNvSpPr>
            <a:spLocks noChangeShapeType="1"/>
          </p:cNvSpPr>
          <p:nvPr>
            <p:custDataLst>
              <p:tags r:id="rId5"/>
            </p:custDataLst>
          </p:nvPr>
        </p:nvSpPr>
        <p:spPr bwMode="auto">
          <a:xfrm flipH="1">
            <a:off x="6048263" y="3835575"/>
            <a:ext cx="7144" cy="1119188"/>
          </a:xfrm>
          <a:prstGeom prst="line">
            <a:avLst/>
          </a:prstGeom>
          <a:noFill/>
          <a:ln w="31750">
            <a:solidFill>
              <a:schemeClr val="tx1"/>
            </a:solidFill>
            <a:round/>
            <a:headEnd/>
            <a:tailEnd/>
          </a:ln>
        </p:spPr>
        <p:txBody>
          <a:bodyPr wrap="none"/>
          <a:lstStyle/>
          <a:p>
            <a:endParaRPr lang="en-US" sz="1350"/>
          </a:p>
        </p:txBody>
      </p:sp>
      <p:sp>
        <p:nvSpPr>
          <p:cNvPr id="101" name="Line 11"/>
          <p:cNvSpPr>
            <a:spLocks noChangeShapeType="1"/>
          </p:cNvSpPr>
          <p:nvPr>
            <p:custDataLst>
              <p:tags r:id="rId6"/>
            </p:custDataLst>
          </p:nvPr>
        </p:nvSpPr>
        <p:spPr bwMode="auto">
          <a:xfrm flipV="1">
            <a:off x="6041243" y="4950480"/>
            <a:ext cx="128588" cy="0"/>
          </a:xfrm>
          <a:prstGeom prst="line">
            <a:avLst/>
          </a:prstGeom>
          <a:noFill/>
          <a:ln w="31750">
            <a:solidFill>
              <a:schemeClr val="tx1"/>
            </a:solidFill>
            <a:round/>
            <a:headEnd/>
            <a:tailEnd/>
          </a:ln>
        </p:spPr>
        <p:txBody>
          <a:bodyPr wrap="none"/>
          <a:lstStyle/>
          <a:p>
            <a:endParaRPr lang="en-US" sz="1350"/>
          </a:p>
        </p:txBody>
      </p:sp>
      <p:sp>
        <p:nvSpPr>
          <p:cNvPr id="102" name="Text Box 12"/>
          <p:cNvSpPr txBox="1">
            <a:spLocks noChangeArrowheads="1"/>
          </p:cNvSpPr>
          <p:nvPr>
            <p:custDataLst>
              <p:tags r:id="rId7"/>
            </p:custDataLst>
          </p:nvPr>
        </p:nvSpPr>
        <p:spPr bwMode="auto">
          <a:xfrm>
            <a:off x="6728110" y="3633169"/>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10.0.0.1</a:t>
            </a:r>
          </a:p>
        </p:txBody>
      </p:sp>
      <p:sp>
        <p:nvSpPr>
          <p:cNvPr id="103" name="Text Box 13"/>
          <p:cNvSpPr txBox="1">
            <a:spLocks noChangeArrowheads="1"/>
          </p:cNvSpPr>
          <p:nvPr>
            <p:custDataLst>
              <p:tags r:id="rId8"/>
            </p:custDataLst>
          </p:nvPr>
        </p:nvSpPr>
        <p:spPr bwMode="auto">
          <a:xfrm>
            <a:off x="6823360" y="4209432"/>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10.0.0.2</a:t>
            </a:r>
          </a:p>
        </p:txBody>
      </p:sp>
      <p:sp>
        <p:nvSpPr>
          <p:cNvPr id="104" name="Text Box 14"/>
          <p:cNvSpPr txBox="1">
            <a:spLocks noChangeArrowheads="1"/>
          </p:cNvSpPr>
          <p:nvPr>
            <p:custDataLst>
              <p:tags r:id="rId9"/>
            </p:custDataLst>
          </p:nvPr>
        </p:nvSpPr>
        <p:spPr bwMode="auto">
          <a:xfrm>
            <a:off x="6794785" y="4880944"/>
            <a:ext cx="739305" cy="276999"/>
          </a:xfrm>
          <a:prstGeom prst="rect">
            <a:avLst/>
          </a:prstGeom>
          <a:noFill/>
          <a:ln w="9525">
            <a:noFill/>
            <a:miter lim="800000"/>
            <a:headEnd/>
            <a:tailEnd/>
          </a:ln>
        </p:spPr>
        <p:txBody>
          <a:bodyPr wrap="none">
            <a:spAutoFit/>
          </a:bodyPr>
          <a:lstStyle/>
          <a:p>
            <a:r>
              <a:rPr lang="en-US" altLang="en-US" sz="1200">
                <a:latin typeface="Arial" pitchFamily="34" charset="0"/>
                <a:cs typeface="Arial" pitchFamily="34" charset="0"/>
              </a:rPr>
              <a:t>10.0.0.3</a:t>
            </a:r>
          </a:p>
        </p:txBody>
      </p:sp>
      <p:sp>
        <p:nvSpPr>
          <p:cNvPr id="105" name="Text Box 15"/>
          <p:cNvSpPr txBox="1">
            <a:spLocks noChangeArrowheads="1"/>
          </p:cNvSpPr>
          <p:nvPr>
            <p:custDataLst>
              <p:tags r:id="rId10"/>
            </p:custDataLst>
          </p:nvPr>
        </p:nvSpPr>
        <p:spPr bwMode="auto">
          <a:xfrm>
            <a:off x="4661185" y="4048698"/>
            <a:ext cx="739305"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10.0.0.4</a:t>
            </a:r>
          </a:p>
        </p:txBody>
      </p:sp>
      <p:sp>
        <p:nvSpPr>
          <p:cNvPr id="106" name="Line 16"/>
          <p:cNvSpPr>
            <a:spLocks noChangeShapeType="1"/>
          </p:cNvSpPr>
          <p:nvPr>
            <p:custDataLst>
              <p:tags r:id="rId11"/>
            </p:custDataLst>
          </p:nvPr>
        </p:nvSpPr>
        <p:spPr bwMode="auto">
          <a:xfrm flipH="1">
            <a:off x="4689760" y="4258248"/>
            <a:ext cx="64294" cy="96440"/>
          </a:xfrm>
          <a:prstGeom prst="line">
            <a:avLst/>
          </a:prstGeom>
          <a:noFill/>
          <a:ln w="19050">
            <a:solidFill>
              <a:schemeClr val="tx1"/>
            </a:solidFill>
            <a:round/>
            <a:headEnd/>
            <a:tailEnd type="triangle" w="med" len="med"/>
          </a:ln>
        </p:spPr>
        <p:txBody>
          <a:bodyPr wrap="none"/>
          <a:lstStyle/>
          <a:p>
            <a:endParaRPr lang="en-US" sz="1350"/>
          </a:p>
        </p:txBody>
      </p:sp>
      <p:sp>
        <p:nvSpPr>
          <p:cNvPr id="107" name="Text Box 17"/>
          <p:cNvSpPr txBox="1">
            <a:spLocks noChangeArrowheads="1"/>
          </p:cNvSpPr>
          <p:nvPr>
            <p:custDataLst>
              <p:tags r:id="rId12"/>
            </p:custDataLst>
          </p:nvPr>
        </p:nvSpPr>
        <p:spPr bwMode="auto">
          <a:xfrm>
            <a:off x="3246723" y="4495182"/>
            <a:ext cx="994183" cy="276999"/>
          </a:xfrm>
          <a:prstGeom prst="rect">
            <a:avLst/>
          </a:prstGeom>
          <a:noFill/>
          <a:ln w="9525">
            <a:noFill/>
            <a:miter lim="800000"/>
            <a:headEnd/>
            <a:tailEnd/>
          </a:ln>
        </p:spPr>
        <p:txBody>
          <a:bodyPr wrap="none">
            <a:spAutoFit/>
          </a:bodyPr>
          <a:lstStyle/>
          <a:p>
            <a:r>
              <a:rPr lang="en-US" altLang="en-US" sz="1200" dirty="0">
                <a:latin typeface="Arial" pitchFamily="34" charset="0"/>
                <a:cs typeface="Arial" pitchFamily="34" charset="0"/>
              </a:rPr>
              <a:t>138.76.29.7</a:t>
            </a:r>
          </a:p>
        </p:txBody>
      </p:sp>
      <p:sp>
        <p:nvSpPr>
          <p:cNvPr id="108" name="Line 18"/>
          <p:cNvSpPr>
            <a:spLocks noChangeShapeType="1"/>
          </p:cNvSpPr>
          <p:nvPr>
            <p:custDataLst>
              <p:tags r:id="rId13"/>
            </p:custDataLst>
          </p:nvPr>
        </p:nvSpPr>
        <p:spPr bwMode="auto">
          <a:xfrm flipH="1">
            <a:off x="4134929" y="4436842"/>
            <a:ext cx="64294" cy="96440"/>
          </a:xfrm>
          <a:prstGeom prst="line">
            <a:avLst/>
          </a:prstGeom>
          <a:noFill/>
          <a:ln w="19050">
            <a:solidFill>
              <a:schemeClr val="tx1"/>
            </a:solidFill>
            <a:round/>
            <a:headEnd type="triangle" w="med" len="med"/>
            <a:tailEnd/>
          </a:ln>
        </p:spPr>
        <p:txBody>
          <a:bodyPr wrap="none"/>
          <a:lstStyle/>
          <a:p>
            <a:endParaRPr lang="en-US" sz="1350"/>
          </a:p>
        </p:txBody>
      </p:sp>
      <p:sp>
        <p:nvSpPr>
          <p:cNvPr id="109" name="Line 79"/>
          <p:cNvSpPr>
            <a:spLocks noChangeShapeType="1"/>
          </p:cNvSpPr>
          <p:nvPr>
            <p:custDataLst>
              <p:tags r:id="rId14"/>
            </p:custDataLst>
          </p:nvPr>
        </p:nvSpPr>
        <p:spPr bwMode="auto">
          <a:xfrm flipV="1">
            <a:off x="1535794" y="4413028"/>
            <a:ext cx="2696766" cy="23813"/>
          </a:xfrm>
          <a:prstGeom prst="line">
            <a:avLst/>
          </a:prstGeom>
          <a:noFill/>
          <a:ln w="31750">
            <a:solidFill>
              <a:schemeClr val="tx1"/>
            </a:solidFill>
            <a:round/>
            <a:headEnd/>
            <a:tailEnd/>
          </a:ln>
        </p:spPr>
        <p:txBody>
          <a:bodyPr wrap="none"/>
          <a:lstStyle/>
          <a:p>
            <a:endParaRPr lang="en-US" sz="1350"/>
          </a:p>
        </p:txBody>
      </p:sp>
      <p:pic>
        <p:nvPicPr>
          <p:cNvPr id="112" name="Picture 2" descr="\\pufs02\Scratch\Abhijeet K\UD_PPT\Ai\Computer-Icon.png"/>
          <p:cNvPicPr>
            <a:picLocks noChangeAspect="1" noChangeArrowheads="1"/>
          </p:cNvPicPr>
          <p:nvPr/>
        </p:nvPicPr>
        <p:blipFill>
          <a:blip r:embed="rId17" cstate="print"/>
          <a:srcRect/>
          <a:stretch>
            <a:fillRect/>
          </a:stretch>
        </p:blipFill>
        <p:spPr bwMode="auto">
          <a:xfrm>
            <a:off x="6135025" y="4154465"/>
            <a:ext cx="535781" cy="535781"/>
          </a:xfrm>
          <a:prstGeom prst="rect">
            <a:avLst/>
          </a:prstGeom>
          <a:noFill/>
        </p:spPr>
      </p:pic>
      <p:pic>
        <p:nvPicPr>
          <p:cNvPr id="113" name="Picture 2" descr="\\pufs02\Scratch\Abhijeet K\UD_PPT\Ai\Computer-Icon.png"/>
          <p:cNvPicPr>
            <a:picLocks noChangeAspect="1" noChangeArrowheads="1"/>
          </p:cNvPicPr>
          <p:nvPr/>
        </p:nvPicPr>
        <p:blipFill>
          <a:blip r:embed="rId17" cstate="print"/>
          <a:srcRect/>
          <a:stretch>
            <a:fillRect/>
          </a:stretch>
        </p:blipFill>
        <p:spPr bwMode="auto">
          <a:xfrm>
            <a:off x="6135025" y="4743825"/>
            <a:ext cx="535781" cy="535781"/>
          </a:xfrm>
          <a:prstGeom prst="rect">
            <a:avLst/>
          </a:prstGeom>
          <a:noFill/>
        </p:spPr>
      </p:pic>
      <p:pic>
        <p:nvPicPr>
          <p:cNvPr id="114" name="Picture 17" descr="D:\Abhijeet K\Ai\old\Database-Icon_04.png"/>
          <p:cNvPicPr>
            <a:picLocks noChangeAspect="1" noChangeArrowheads="1"/>
          </p:cNvPicPr>
          <p:nvPr/>
        </p:nvPicPr>
        <p:blipFill>
          <a:blip r:embed="rId18"/>
          <a:srcRect/>
          <a:stretch>
            <a:fillRect/>
          </a:stretch>
        </p:blipFill>
        <p:spPr bwMode="auto">
          <a:xfrm>
            <a:off x="4117331" y="4002809"/>
            <a:ext cx="571500" cy="571500"/>
          </a:xfrm>
          <a:prstGeom prst="rect">
            <a:avLst/>
          </a:prstGeom>
          <a:noFill/>
        </p:spPr>
      </p:pic>
      <p:sp>
        <p:nvSpPr>
          <p:cNvPr id="115" name="Line 11"/>
          <p:cNvSpPr>
            <a:spLocks noChangeShapeType="1"/>
          </p:cNvSpPr>
          <p:nvPr>
            <p:custDataLst>
              <p:tags r:id="rId15"/>
            </p:custDataLst>
          </p:nvPr>
        </p:nvSpPr>
        <p:spPr bwMode="auto">
          <a:xfrm flipV="1">
            <a:off x="6042947" y="3851814"/>
            <a:ext cx="128588" cy="0"/>
          </a:xfrm>
          <a:prstGeom prst="line">
            <a:avLst/>
          </a:prstGeom>
          <a:noFill/>
          <a:ln w="31750">
            <a:solidFill>
              <a:schemeClr val="tx1"/>
            </a:solidFill>
            <a:round/>
            <a:headEnd/>
            <a:tailEnd/>
          </a:ln>
        </p:spPr>
        <p:txBody>
          <a:bodyPr wrap="none"/>
          <a:lstStyle/>
          <a:p>
            <a:endParaRPr lang="en-US" sz="1350"/>
          </a:p>
        </p:txBody>
      </p:sp>
      <p:pic>
        <p:nvPicPr>
          <p:cNvPr id="116" name="Picture 2" descr="\\pufs02\Scratch\Abhijeet K\UD_PPT\Ai\Computer-Icon.png"/>
          <p:cNvPicPr>
            <a:picLocks noChangeAspect="1" noChangeArrowheads="1"/>
          </p:cNvPicPr>
          <p:nvPr/>
        </p:nvPicPr>
        <p:blipFill>
          <a:blip r:embed="rId17" cstate="print"/>
          <a:srcRect/>
          <a:stretch>
            <a:fillRect/>
          </a:stretch>
        </p:blipFill>
        <p:spPr bwMode="auto">
          <a:xfrm>
            <a:off x="6135025" y="3565106"/>
            <a:ext cx="535781" cy="535781"/>
          </a:xfrm>
          <a:prstGeom prst="rect">
            <a:avLst/>
          </a:prstGeom>
          <a:noFill/>
        </p:spPr>
      </p:pic>
      <p:sp>
        <p:nvSpPr>
          <p:cNvPr id="32" name="Cloud 31"/>
          <p:cNvSpPr/>
          <p:nvPr/>
        </p:nvSpPr>
        <p:spPr bwMode="auto">
          <a:xfrm>
            <a:off x="2326181" y="4090463"/>
            <a:ext cx="991791" cy="670322"/>
          </a:xfrm>
          <a:prstGeom prst="cloud">
            <a:avLst/>
          </a:prstGeom>
          <a:solidFill>
            <a:srgbClr val="BED600"/>
          </a:solidFill>
          <a:ln w="19050" cap="flat" cmpd="sng" algn="ctr">
            <a:solidFill>
              <a:schemeClr val="tx1"/>
            </a:solidFill>
            <a:prstDash val="solid"/>
            <a:round/>
            <a:headEnd type="none" w="med" len="med"/>
            <a:tailEnd type="none" w="med" len="med"/>
          </a:ln>
          <a:effectLst/>
        </p:spPr>
        <p:txBody>
          <a:bodyPr wrap="none"/>
          <a:lstStyle/>
          <a:p>
            <a:pPr>
              <a:defRPr/>
            </a:pPr>
            <a:endParaRPr lang="en-US" sz="1350"/>
          </a:p>
        </p:txBody>
      </p:sp>
      <p:pic>
        <p:nvPicPr>
          <p:cNvPr id="33" name="Picture 2" descr="\\pufs02\Scratch\Abhijeet K\UD_PPT\Ai\Computer-Icon.png"/>
          <p:cNvPicPr>
            <a:picLocks noChangeAspect="1" noChangeArrowheads="1"/>
          </p:cNvPicPr>
          <p:nvPr/>
        </p:nvPicPr>
        <p:blipFill>
          <a:blip r:embed="rId17" cstate="print"/>
          <a:srcRect/>
          <a:stretch>
            <a:fillRect/>
          </a:stretch>
        </p:blipFill>
        <p:spPr bwMode="auto">
          <a:xfrm>
            <a:off x="1084207" y="4129556"/>
            <a:ext cx="535781" cy="535781"/>
          </a:xfrm>
          <a:prstGeom prst="rect">
            <a:avLst/>
          </a:prstGeom>
          <a:noFill/>
        </p:spPr>
      </p:pic>
      <p:graphicFrame>
        <p:nvGraphicFramePr>
          <p:cNvPr id="34" name="Table 33"/>
          <p:cNvGraphicFramePr>
            <a:graphicFrameLocks noGrp="1"/>
          </p:cNvGraphicFramePr>
          <p:nvPr/>
        </p:nvGraphicFramePr>
        <p:xfrm>
          <a:off x="2667000" y="1456885"/>
          <a:ext cx="3810000" cy="1390055"/>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278011">
                <a:tc gridSpan="5">
                  <a:txBody>
                    <a:bodyPr/>
                    <a:lstStyle/>
                    <a:p>
                      <a:pPr algn="ctr"/>
                      <a:r>
                        <a:rPr lang="en-US" sz="800" dirty="0">
                          <a:solidFill>
                            <a:schemeClr val="tx1"/>
                          </a:solidFill>
                          <a:latin typeface="Arial" pitchFamily="34" charset="0"/>
                          <a:cs typeface="Arial" pitchFamily="34" charset="0"/>
                        </a:rPr>
                        <a:t>Network Address Translation Table</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8011">
                <a:tc>
                  <a:txBody>
                    <a:bodyPr/>
                    <a:lstStyle/>
                    <a:p>
                      <a:r>
                        <a:rPr lang="en-US" sz="800" dirty="0">
                          <a:latin typeface="Arial" pitchFamily="34" charset="0"/>
                          <a:cs typeface="Arial" pitchFamily="34" charset="0"/>
                        </a:rPr>
                        <a:t>Foreign IP</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Foreign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Local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LAN IP</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LAN Port</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1"/>
                  </a:ext>
                </a:extLst>
              </a:tr>
              <a:tr h="278011">
                <a:tc>
                  <a:txBody>
                    <a:bodyPr/>
                    <a:lstStyle/>
                    <a:p>
                      <a:r>
                        <a:rPr lang="en-US" sz="800" dirty="0">
                          <a:latin typeface="Arial" pitchFamily="34" charset="0"/>
                          <a:cs typeface="Arial" pitchFamily="34" charset="0"/>
                        </a:rPr>
                        <a:t>54.25.36.1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80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6000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10.0.0.1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3526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2"/>
                  </a:ext>
                </a:extLst>
              </a:tr>
              <a:tr h="2780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54.25.36.1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80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5001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10.0.0.2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r>
                        <a:rPr lang="en-US" sz="800" dirty="0">
                          <a:latin typeface="Arial" pitchFamily="34" charset="0"/>
                          <a:cs typeface="Arial" pitchFamily="34" charset="0"/>
                        </a:rPr>
                        <a:t>3526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3"/>
                  </a:ext>
                </a:extLst>
              </a:tr>
              <a:tr h="2780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23.43.2.98</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80</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5001</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10.0.0.3</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itchFamily="34" charset="0"/>
                          <a:cs typeface="Arial" pitchFamily="34" charset="0"/>
                        </a:rPr>
                        <a:t>3526</a:t>
                      </a:r>
                    </a:p>
                  </a:txBody>
                  <a:tcPr marL="68580" marR="68580" marT="34275" marB="3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8C5"/>
                    </a:solidFill>
                  </a:tcPr>
                </a:tc>
                <a:extLst>
                  <a:ext uri="{0D108BD9-81ED-4DB2-BD59-A6C34878D82A}">
                    <a16:rowId xmlns:a16="http://schemas.microsoft.com/office/drawing/2014/main" val="10004"/>
                  </a:ext>
                </a:extLst>
              </a:tr>
            </a:tbl>
          </a:graphicData>
        </a:graphic>
      </p:graphicFrame>
      <p:sp>
        <p:nvSpPr>
          <p:cNvPr id="43" name="TextBox 3"/>
          <p:cNvSpPr txBox="1">
            <a:spLocks noChangeArrowheads="1"/>
          </p:cNvSpPr>
          <p:nvPr/>
        </p:nvSpPr>
        <p:spPr bwMode="auto">
          <a:xfrm>
            <a:off x="1728588" y="5440961"/>
            <a:ext cx="4990469" cy="300082"/>
          </a:xfrm>
          <a:prstGeom prst="rect">
            <a:avLst/>
          </a:prstGeom>
          <a:noFill/>
          <a:ln w="9525">
            <a:noFill/>
            <a:miter lim="800000"/>
            <a:headEnd/>
            <a:tailEnd/>
          </a:ln>
        </p:spPr>
        <p:txBody>
          <a:bodyPr wrap="none">
            <a:spAutoFit/>
          </a:bodyPr>
          <a:lstStyle/>
          <a:p>
            <a:pPr>
              <a:spcBef>
                <a:spcPts val="450"/>
              </a:spcBef>
            </a:pPr>
            <a:r>
              <a:rPr lang="en-US" altLang="en-US" sz="1350" dirty="0">
                <a:latin typeface="Arial" pitchFamily="34" charset="0"/>
                <a:cs typeface="Arial" pitchFamily="34" charset="0"/>
              </a:rPr>
              <a:t>What might the expression “Open a port on the NAT” mean???</a:t>
            </a:r>
          </a:p>
        </p:txBody>
      </p:sp>
      <p:sp>
        <p:nvSpPr>
          <p:cNvPr id="35" name="Right Arrow 40"/>
          <p:cNvSpPr>
            <a:spLocks noChangeArrowheads="1"/>
          </p:cNvSpPr>
          <p:nvPr/>
        </p:nvSpPr>
        <p:spPr bwMode="auto">
          <a:xfrm>
            <a:off x="4332150" y="3017175"/>
            <a:ext cx="169069" cy="258366"/>
          </a:xfrm>
          <a:prstGeom prst="rightArrow">
            <a:avLst>
              <a:gd name="adj1" fmla="val 50000"/>
              <a:gd name="adj2" fmla="val 50000"/>
            </a:avLst>
          </a:prstGeom>
          <a:solidFill>
            <a:srgbClr val="5A8E22"/>
          </a:solidFill>
          <a:ln w="9525" algn="ctr">
            <a:solidFill>
              <a:schemeClr val="tx1"/>
            </a:solidFill>
            <a:round/>
            <a:headEnd/>
            <a:tailEnd/>
          </a:ln>
        </p:spPr>
        <p:txBody>
          <a:bodyPr wrap="none"/>
          <a:lstStyle/>
          <a:p>
            <a:endParaRPr lang="en-US" altLang="en-US" sz="1350"/>
          </a:p>
        </p:txBody>
      </p:sp>
      <p:sp>
        <p:nvSpPr>
          <p:cNvPr id="37" name="Rectangle 41"/>
          <p:cNvSpPr>
            <a:spLocks noChangeArrowheads="1"/>
          </p:cNvSpPr>
          <p:nvPr/>
        </p:nvSpPr>
        <p:spPr bwMode="auto">
          <a:xfrm>
            <a:off x="2848631" y="2950500"/>
            <a:ext cx="1382316" cy="314325"/>
          </a:xfrm>
          <a:prstGeom prst="rect">
            <a:avLst/>
          </a:prstGeom>
          <a:noFill/>
          <a:ln w="19050" algn="ctr">
            <a:solidFill>
              <a:srgbClr val="782EBD"/>
            </a:solidFill>
            <a:round/>
            <a:headEnd/>
            <a:tailEnd/>
          </a:ln>
        </p:spPr>
        <p:txBody>
          <a:bodyPr wrap="none"/>
          <a:lstStyle/>
          <a:p>
            <a:r>
              <a:rPr lang="en-US" altLang="en-US" sz="900" dirty="0">
                <a:latin typeface="Arial" pitchFamily="34" charset="0"/>
                <a:cs typeface="Arial" pitchFamily="34" charset="0"/>
              </a:rPr>
              <a:t>Dest:138.76.29.7 : 5001</a:t>
            </a:r>
          </a:p>
          <a:p>
            <a:r>
              <a:rPr lang="en-US" altLang="en-US" sz="900" dirty="0" err="1">
                <a:latin typeface="Arial" pitchFamily="34" charset="0"/>
                <a:cs typeface="Arial" pitchFamily="34" charset="0"/>
              </a:rPr>
              <a:t>Src</a:t>
            </a:r>
            <a:r>
              <a:rPr lang="en-US" altLang="en-US" sz="900" dirty="0">
                <a:latin typeface="Arial" pitchFamily="34" charset="0"/>
                <a:cs typeface="Arial" pitchFamily="34" charset="0"/>
              </a:rPr>
              <a:t>: 23.43.2.98 : 80</a:t>
            </a:r>
          </a:p>
        </p:txBody>
      </p:sp>
      <p:sp>
        <p:nvSpPr>
          <p:cNvPr id="38" name="Rectangle 43"/>
          <p:cNvSpPr>
            <a:spLocks noChangeArrowheads="1"/>
          </p:cNvSpPr>
          <p:nvPr/>
        </p:nvSpPr>
        <p:spPr bwMode="auto">
          <a:xfrm>
            <a:off x="4582181" y="2949310"/>
            <a:ext cx="1382316" cy="314325"/>
          </a:xfrm>
          <a:prstGeom prst="rect">
            <a:avLst/>
          </a:prstGeom>
          <a:noFill/>
          <a:ln w="19050" algn="ctr">
            <a:solidFill>
              <a:srgbClr val="782EBD"/>
            </a:solidFill>
            <a:round/>
            <a:headEnd/>
            <a:tailEnd/>
          </a:ln>
        </p:spPr>
        <p:txBody>
          <a:bodyPr wrap="none"/>
          <a:lstStyle/>
          <a:p>
            <a:r>
              <a:rPr lang="en-US" altLang="en-US" sz="900">
                <a:latin typeface="Arial" pitchFamily="34" charset="0"/>
                <a:cs typeface="Arial" pitchFamily="34" charset="0"/>
              </a:rPr>
              <a:t>Dest: ???? : ???</a:t>
            </a:r>
          </a:p>
          <a:p>
            <a:r>
              <a:rPr lang="en-US" altLang="en-US" sz="900">
                <a:latin typeface="Arial" pitchFamily="34" charset="0"/>
                <a:cs typeface="Arial" pitchFamily="34" charset="0"/>
              </a:rPr>
              <a:t>Src: 23.43.2.98 : 80</a:t>
            </a:r>
          </a:p>
        </p:txBody>
      </p:sp>
      <p:sp>
        <p:nvSpPr>
          <p:cNvPr id="39" name="Right Arrow 47"/>
          <p:cNvSpPr>
            <a:spLocks noChangeArrowheads="1"/>
          </p:cNvSpPr>
          <p:nvPr/>
        </p:nvSpPr>
        <p:spPr bwMode="auto">
          <a:xfrm>
            <a:off x="4328579" y="3323167"/>
            <a:ext cx="169069" cy="258365"/>
          </a:xfrm>
          <a:prstGeom prst="rightArrow">
            <a:avLst>
              <a:gd name="adj1" fmla="val 50000"/>
              <a:gd name="adj2" fmla="val 50000"/>
            </a:avLst>
          </a:prstGeom>
          <a:solidFill>
            <a:srgbClr val="5A8E22"/>
          </a:solidFill>
          <a:ln w="9525" algn="ctr">
            <a:solidFill>
              <a:schemeClr val="tx1"/>
            </a:solidFill>
            <a:round/>
            <a:headEnd/>
            <a:tailEnd/>
          </a:ln>
        </p:spPr>
        <p:txBody>
          <a:bodyPr wrap="none"/>
          <a:lstStyle/>
          <a:p>
            <a:endParaRPr lang="en-US" altLang="en-US" sz="1350"/>
          </a:p>
        </p:txBody>
      </p:sp>
      <p:sp>
        <p:nvSpPr>
          <p:cNvPr id="40" name="Rectangle 48"/>
          <p:cNvSpPr>
            <a:spLocks noChangeArrowheads="1"/>
          </p:cNvSpPr>
          <p:nvPr/>
        </p:nvSpPr>
        <p:spPr bwMode="auto">
          <a:xfrm>
            <a:off x="2862919" y="3312450"/>
            <a:ext cx="1382316" cy="314325"/>
          </a:xfrm>
          <a:prstGeom prst="rect">
            <a:avLst/>
          </a:prstGeom>
          <a:noFill/>
          <a:ln w="19050" algn="ctr">
            <a:solidFill>
              <a:srgbClr val="782EBD"/>
            </a:solidFill>
            <a:round/>
            <a:headEnd/>
            <a:tailEnd/>
          </a:ln>
        </p:spPr>
        <p:txBody>
          <a:bodyPr wrap="none"/>
          <a:lstStyle/>
          <a:p>
            <a:r>
              <a:rPr lang="en-US" altLang="en-US" sz="900">
                <a:latin typeface="Arial" pitchFamily="34" charset="0"/>
                <a:cs typeface="Arial" pitchFamily="34" charset="0"/>
              </a:rPr>
              <a:t>Dest:138.76.29.7 : 5001</a:t>
            </a:r>
          </a:p>
          <a:p>
            <a:r>
              <a:rPr lang="en-US" altLang="en-US" sz="900">
                <a:latin typeface="Arial" pitchFamily="34" charset="0"/>
                <a:cs typeface="Arial" pitchFamily="34" charset="0"/>
              </a:rPr>
              <a:t>Src: 54.25.36.1 : 80</a:t>
            </a:r>
          </a:p>
        </p:txBody>
      </p:sp>
      <p:sp>
        <p:nvSpPr>
          <p:cNvPr id="41" name="Rectangle 49"/>
          <p:cNvSpPr>
            <a:spLocks noChangeArrowheads="1"/>
          </p:cNvSpPr>
          <p:nvPr/>
        </p:nvSpPr>
        <p:spPr bwMode="auto">
          <a:xfrm>
            <a:off x="4582181" y="3312450"/>
            <a:ext cx="1382316" cy="314325"/>
          </a:xfrm>
          <a:prstGeom prst="rect">
            <a:avLst/>
          </a:prstGeom>
          <a:noFill/>
          <a:ln w="19050" algn="ctr">
            <a:solidFill>
              <a:srgbClr val="782EBD"/>
            </a:solidFill>
            <a:round/>
            <a:headEnd/>
            <a:tailEnd/>
          </a:ln>
        </p:spPr>
        <p:txBody>
          <a:bodyPr wrap="none"/>
          <a:lstStyle/>
          <a:p>
            <a:r>
              <a:rPr lang="en-US" altLang="en-US" sz="900">
                <a:latin typeface="Arial" pitchFamily="34" charset="0"/>
                <a:cs typeface="Arial" pitchFamily="34" charset="0"/>
              </a:rPr>
              <a:t>Dest: ???? : ???</a:t>
            </a:r>
          </a:p>
          <a:p>
            <a:r>
              <a:rPr lang="en-US" altLang="en-US" sz="900">
                <a:latin typeface="Arial" pitchFamily="34" charset="0"/>
                <a:cs typeface="Arial" pitchFamily="34" charset="0"/>
              </a:rPr>
              <a:t>Src: 54.25.36.1 : 80</a:t>
            </a:r>
          </a:p>
        </p:txBody>
      </p:sp>
      <p:sp>
        <p:nvSpPr>
          <p:cNvPr id="45" name="Right Arrow 44"/>
          <p:cNvSpPr>
            <a:spLocks noChangeArrowheads="1"/>
          </p:cNvSpPr>
          <p:nvPr/>
        </p:nvSpPr>
        <p:spPr bwMode="auto">
          <a:xfrm>
            <a:off x="4323816" y="3683925"/>
            <a:ext cx="169069" cy="258366"/>
          </a:xfrm>
          <a:prstGeom prst="rightArrow">
            <a:avLst>
              <a:gd name="adj1" fmla="val 50000"/>
              <a:gd name="adj2" fmla="val 50000"/>
            </a:avLst>
          </a:prstGeom>
          <a:solidFill>
            <a:srgbClr val="5A8E22"/>
          </a:solidFill>
          <a:ln w="9525" algn="ctr">
            <a:solidFill>
              <a:schemeClr val="tx1"/>
            </a:solidFill>
            <a:round/>
            <a:headEnd/>
            <a:tailEnd/>
          </a:ln>
        </p:spPr>
        <p:txBody>
          <a:bodyPr wrap="none"/>
          <a:lstStyle/>
          <a:p>
            <a:endParaRPr lang="en-US" altLang="en-US" sz="1350"/>
          </a:p>
        </p:txBody>
      </p:sp>
      <p:sp>
        <p:nvSpPr>
          <p:cNvPr id="46" name="Rectangle 50"/>
          <p:cNvSpPr>
            <a:spLocks noChangeArrowheads="1"/>
          </p:cNvSpPr>
          <p:nvPr/>
        </p:nvSpPr>
        <p:spPr bwMode="auto">
          <a:xfrm>
            <a:off x="2858156" y="3672019"/>
            <a:ext cx="1382316" cy="314325"/>
          </a:xfrm>
          <a:prstGeom prst="rect">
            <a:avLst/>
          </a:prstGeom>
          <a:noFill/>
          <a:ln w="19050" algn="ctr">
            <a:solidFill>
              <a:srgbClr val="782EBD"/>
            </a:solidFill>
            <a:round/>
            <a:headEnd/>
            <a:tailEnd/>
          </a:ln>
        </p:spPr>
        <p:txBody>
          <a:bodyPr wrap="none"/>
          <a:lstStyle/>
          <a:p>
            <a:r>
              <a:rPr lang="en-US" altLang="en-US" sz="900" dirty="0">
                <a:latin typeface="Arial" pitchFamily="34" charset="0"/>
                <a:cs typeface="Arial" pitchFamily="34" charset="0"/>
              </a:rPr>
              <a:t>Dest:138.76.29.7 : 5001</a:t>
            </a:r>
          </a:p>
          <a:p>
            <a:r>
              <a:rPr lang="en-US" altLang="en-US" sz="900" dirty="0" err="1">
                <a:latin typeface="Arial" pitchFamily="34" charset="0"/>
                <a:cs typeface="Arial" pitchFamily="34" charset="0"/>
              </a:rPr>
              <a:t>Src</a:t>
            </a:r>
            <a:r>
              <a:rPr lang="en-US" altLang="en-US" sz="900" dirty="0">
                <a:latin typeface="Arial" pitchFamily="34" charset="0"/>
                <a:cs typeface="Arial" pitchFamily="34" charset="0"/>
              </a:rPr>
              <a:t>: 12.91.6.31 : 80</a:t>
            </a:r>
          </a:p>
        </p:txBody>
      </p:sp>
      <p:sp>
        <p:nvSpPr>
          <p:cNvPr id="47" name="Rectangle 51"/>
          <p:cNvSpPr>
            <a:spLocks noChangeArrowheads="1"/>
          </p:cNvSpPr>
          <p:nvPr/>
        </p:nvSpPr>
        <p:spPr bwMode="auto">
          <a:xfrm>
            <a:off x="4576229" y="3672019"/>
            <a:ext cx="1382315" cy="314325"/>
          </a:xfrm>
          <a:prstGeom prst="rect">
            <a:avLst/>
          </a:prstGeom>
          <a:noFill/>
          <a:ln w="19050" algn="ctr">
            <a:solidFill>
              <a:srgbClr val="782EBD"/>
            </a:solidFill>
            <a:round/>
            <a:headEnd/>
            <a:tailEnd/>
          </a:ln>
        </p:spPr>
        <p:txBody>
          <a:bodyPr wrap="none"/>
          <a:lstStyle/>
          <a:p>
            <a:r>
              <a:rPr lang="en-US" altLang="en-US" sz="900">
                <a:latin typeface="Arial" pitchFamily="34" charset="0"/>
                <a:cs typeface="Arial" pitchFamily="34" charset="0"/>
              </a:rPr>
              <a:t>Dest: ???? : ???</a:t>
            </a:r>
          </a:p>
          <a:p>
            <a:r>
              <a:rPr lang="en-US" altLang="en-US" sz="900">
                <a:latin typeface="Arial" pitchFamily="34" charset="0"/>
                <a:cs typeface="Arial" pitchFamily="34" charset="0"/>
              </a:rPr>
              <a:t>Src: 12.91.6.31 : 80</a:t>
            </a:r>
          </a:p>
        </p:txBody>
      </p:sp>
      <p:sp>
        <p:nvSpPr>
          <p:cNvPr id="36" name="Oval 35"/>
          <p:cNvSpPr/>
          <p:nvPr/>
        </p:nvSpPr>
        <p:spPr>
          <a:xfrm>
            <a:off x="1343913" y="5311402"/>
            <a:ext cx="5802644" cy="5540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9061760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Access Rules</a:t>
            </a:r>
          </a:p>
        </p:txBody>
      </p:sp>
      <p:sp>
        <p:nvSpPr>
          <p:cNvPr id="3" name="Content Placeholder 2"/>
          <p:cNvSpPr>
            <a:spLocks noGrp="1"/>
          </p:cNvSpPr>
          <p:nvPr>
            <p:ph idx="1"/>
            <p:custDataLst>
              <p:tags r:id="rId3"/>
            </p:custDataLst>
          </p:nvPr>
        </p:nvSpPr>
        <p:spPr/>
        <p:txBody>
          <a:bodyPr>
            <a:normAutofit fontScale="92500" lnSpcReduction="10000"/>
          </a:bodyPr>
          <a:lstStyle/>
          <a:p>
            <a:r>
              <a:rPr lang="en-US" sz="2400" dirty="0"/>
              <a:t>Hosts allow simple firewall rules</a:t>
            </a:r>
          </a:p>
          <a:p>
            <a:r>
              <a:rPr lang="en-US" sz="2400" dirty="0"/>
              <a:t>Specify which ports are open</a:t>
            </a:r>
          </a:p>
          <a:p>
            <a:pPr lvl="1"/>
            <a:r>
              <a:rPr lang="en-US" sz="2000" dirty="0"/>
              <a:t>E.g., port 80 is open to receive http-web requests</a:t>
            </a:r>
          </a:p>
          <a:p>
            <a:r>
              <a:rPr lang="en-US" sz="2400" dirty="0"/>
              <a:t>Specify which IP addresses are allow to connect to the open ports</a:t>
            </a:r>
          </a:p>
          <a:p>
            <a:pPr lvl="1"/>
            <a:r>
              <a:rPr lang="en-US" sz="2000" dirty="0"/>
              <a:t>E.g., a rule allows only the IP address of the system administrator’s host to connect to </a:t>
            </a:r>
            <a:r>
              <a:rPr lang="en-US" sz="2000" dirty="0" err="1"/>
              <a:t>ssh</a:t>
            </a:r>
            <a:r>
              <a:rPr lang="en-US" sz="2000" dirty="0"/>
              <a:t> (port 22)</a:t>
            </a:r>
          </a:p>
          <a:p>
            <a:pPr lvl="1"/>
            <a:r>
              <a:rPr lang="en-US" sz="2000" dirty="0"/>
              <a:t>E.g., a rule allows only the web server to access the database via port 3306</a:t>
            </a:r>
          </a:p>
          <a:p>
            <a:r>
              <a:rPr lang="en-US" sz="2400" dirty="0"/>
              <a:t>Rules that allow access from any IP address might be flagged and need several actions to enable</a:t>
            </a:r>
          </a:p>
          <a:p>
            <a:r>
              <a:rPr lang="en-US" sz="2400" dirty="0"/>
              <a:t>Note: we have seen two </a:t>
            </a:r>
            <a:r>
              <a:rPr lang="en-US" sz="2400" i="1" dirty="0"/>
              <a:t>different</a:t>
            </a:r>
            <a:r>
              <a:rPr lang="en-US" sz="2400" dirty="0"/>
              <a:t> types of access control lists</a:t>
            </a:r>
          </a:p>
          <a:p>
            <a:pPr lvl="1"/>
            <a:r>
              <a:rPr lang="en-US" sz="2000" dirty="0"/>
              <a:t>File access control lists</a:t>
            </a:r>
          </a:p>
          <a:p>
            <a:pPr lvl="1"/>
            <a:r>
              <a:rPr lang="en-US" sz="2000" dirty="0"/>
              <a:t>Machine access control lists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40E0B3-EFE8-4202-9EA1-AC6CA6EA58B5}"/>
              </a:ext>
            </a:extLst>
          </p:cNvPr>
          <p:cNvSpPr>
            <a:spLocks noGrp="1"/>
          </p:cNvSpPr>
          <p:nvPr>
            <p:ph type="title"/>
          </p:nvPr>
        </p:nvSpPr>
        <p:spPr/>
        <p:txBody>
          <a:bodyPr/>
          <a:lstStyle/>
          <a:p>
            <a:r>
              <a:rPr lang="en-US" dirty="0"/>
              <a:t>Why Network Architecture</a:t>
            </a:r>
          </a:p>
        </p:txBody>
      </p:sp>
      <p:sp>
        <p:nvSpPr>
          <p:cNvPr id="6" name="Content Placeholder 5">
            <a:extLst>
              <a:ext uri="{FF2B5EF4-FFF2-40B4-BE49-F238E27FC236}">
                <a16:creationId xmlns:a16="http://schemas.microsoft.com/office/drawing/2014/main" id="{8F988A0F-E423-41D3-A3A4-2637A63D5835}"/>
              </a:ext>
            </a:extLst>
          </p:cNvPr>
          <p:cNvSpPr>
            <a:spLocks noGrp="1"/>
          </p:cNvSpPr>
          <p:nvPr>
            <p:ph idx="1"/>
          </p:nvPr>
        </p:nvSpPr>
        <p:spPr/>
        <p:txBody>
          <a:bodyPr/>
          <a:lstStyle/>
          <a:p>
            <a:r>
              <a:rPr lang="en-US" dirty="0"/>
              <a:t>“Need to know” is your guide</a:t>
            </a:r>
          </a:p>
          <a:p>
            <a:pPr lvl="1"/>
            <a:r>
              <a:rPr lang="en-US" dirty="0"/>
              <a:t>Processes/programs and people that do not use the same data should be in separate networks</a:t>
            </a:r>
          </a:p>
          <a:p>
            <a:pPr lvl="1"/>
            <a:r>
              <a:rPr lang="en-US" dirty="0"/>
              <a:t>Databases should be structured so that a minimal set of people/programs need to use the data</a:t>
            </a:r>
          </a:p>
          <a:p>
            <a:pPr lvl="2"/>
            <a:r>
              <a:rPr lang="en-US" dirty="0"/>
              <a:t>E.g., do not put all data in the same database and therefore not be able to restrict access to the data</a:t>
            </a:r>
          </a:p>
          <a:p>
            <a:pPr lvl="3"/>
            <a:r>
              <a:rPr lang="en-US" dirty="0"/>
              <a:t>(Databases can implement access control to tables and even rows. But it is better to make separate databases)</a:t>
            </a:r>
          </a:p>
          <a:p>
            <a:endParaRPr lang="en-US" dirty="0"/>
          </a:p>
        </p:txBody>
      </p:sp>
    </p:spTree>
    <p:extLst>
      <p:ext uri="{BB962C8B-B14F-4D97-AF65-F5344CB8AC3E}">
        <p14:creationId xmlns:p14="http://schemas.microsoft.com/office/powerpoint/2010/main" val="242589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p:txBody>
          <a:bodyPr/>
          <a:lstStyle/>
          <a:p>
            <a:r>
              <a:rPr lang="en-US" dirty="0"/>
              <a:t>Network Components Covered</a:t>
            </a:r>
          </a:p>
        </p:txBody>
      </p:sp>
      <p:sp>
        <p:nvSpPr>
          <p:cNvPr id="6" name="Content Placeholder 5"/>
          <p:cNvSpPr>
            <a:spLocks noGrp="1"/>
          </p:cNvSpPr>
          <p:nvPr>
            <p:ph idx="1"/>
            <p:custDataLst>
              <p:tags r:id="rId3"/>
            </p:custDataLst>
          </p:nvPr>
        </p:nvSpPr>
        <p:spPr/>
        <p:txBody>
          <a:bodyPr>
            <a:normAutofit fontScale="92500" lnSpcReduction="10000"/>
          </a:bodyPr>
          <a:lstStyle/>
          <a:p>
            <a:r>
              <a:rPr lang="en-US" dirty="0"/>
              <a:t>Security components</a:t>
            </a:r>
          </a:p>
          <a:p>
            <a:pPr lvl="1"/>
            <a:r>
              <a:rPr lang="en-US" dirty="0"/>
              <a:t>Firewall</a:t>
            </a:r>
          </a:p>
          <a:p>
            <a:pPr lvl="1"/>
            <a:r>
              <a:rPr lang="en-US" dirty="0"/>
              <a:t>DMZ</a:t>
            </a:r>
          </a:p>
          <a:p>
            <a:pPr lvl="1"/>
            <a:r>
              <a:rPr lang="en-US" dirty="0"/>
              <a:t>Proxy</a:t>
            </a:r>
          </a:p>
          <a:p>
            <a:pPr lvl="1"/>
            <a:r>
              <a:rPr lang="en-US" dirty="0"/>
              <a:t>VLAN</a:t>
            </a:r>
          </a:p>
          <a:p>
            <a:pPr lvl="1"/>
            <a:r>
              <a:rPr lang="en-US" dirty="0"/>
              <a:t>NAT</a:t>
            </a:r>
          </a:p>
          <a:p>
            <a:pPr lvl="1"/>
            <a:r>
              <a:rPr lang="en-US" dirty="0"/>
              <a:t>Internal firewalls/ IP access control rules</a:t>
            </a:r>
          </a:p>
          <a:p>
            <a:r>
              <a:rPr lang="en-US" dirty="0"/>
              <a:t>User components</a:t>
            </a:r>
          </a:p>
          <a:p>
            <a:pPr lvl="1"/>
            <a:r>
              <a:rPr lang="en-US" dirty="0"/>
              <a:t>Servers</a:t>
            </a:r>
          </a:p>
          <a:p>
            <a:pPr lvl="1"/>
            <a:r>
              <a:rPr lang="en-US" dirty="0"/>
              <a:t>End user machines (work stations)</a:t>
            </a:r>
          </a:p>
        </p:txBody>
      </p:sp>
      <p:sp>
        <p:nvSpPr>
          <p:cNvPr id="2" name="TextBox 1"/>
          <p:cNvSpPr txBox="1"/>
          <p:nvPr/>
        </p:nvSpPr>
        <p:spPr>
          <a:xfrm>
            <a:off x="474473" y="1981200"/>
            <a:ext cx="498855" cy="584775"/>
          </a:xfrm>
          <a:prstGeom prst="rect">
            <a:avLst/>
          </a:prstGeom>
          <a:noFill/>
        </p:spPr>
        <p:txBody>
          <a:bodyPr wrap="none" rtlCol="0">
            <a:spAutoFit/>
          </a:bodyPr>
          <a:lstStyle/>
          <a:p>
            <a:r>
              <a:rPr lang="en-US" sz="3200" dirty="0">
                <a:solidFill>
                  <a:srgbClr val="FF0000"/>
                </a:solidFill>
                <a:sym typeface="Wingdings 2" panose="05020102010507070707" pitchFamily="18" charset="2"/>
              </a:rPr>
              <a:t></a:t>
            </a:r>
            <a:endParaRPr lang="en-US" sz="3200" dirty="0">
              <a:solidFill>
                <a:srgbClr val="FF0000"/>
              </a:solidFill>
            </a:endParaRPr>
          </a:p>
        </p:txBody>
      </p:sp>
      <p:sp>
        <p:nvSpPr>
          <p:cNvPr id="7" name="TextBox 6"/>
          <p:cNvSpPr txBox="1"/>
          <p:nvPr/>
        </p:nvSpPr>
        <p:spPr>
          <a:xfrm>
            <a:off x="474473" y="2438400"/>
            <a:ext cx="498855" cy="584775"/>
          </a:xfrm>
          <a:prstGeom prst="rect">
            <a:avLst/>
          </a:prstGeom>
          <a:noFill/>
        </p:spPr>
        <p:txBody>
          <a:bodyPr wrap="none" rtlCol="0">
            <a:spAutoFit/>
          </a:bodyPr>
          <a:lstStyle/>
          <a:p>
            <a:r>
              <a:rPr lang="en-US" sz="3200" dirty="0">
                <a:solidFill>
                  <a:srgbClr val="FF0000"/>
                </a:solidFill>
                <a:sym typeface="Wingdings 2" panose="05020102010507070707" pitchFamily="18" charset="2"/>
              </a:rPr>
              <a:t></a:t>
            </a:r>
            <a:endParaRPr lang="en-US" sz="3200" dirty="0">
              <a:solidFill>
                <a:srgbClr val="FF0000"/>
              </a:solidFill>
            </a:endParaRPr>
          </a:p>
        </p:txBody>
      </p:sp>
      <p:sp>
        <p:nvSpPr>
          <p:cNvPr id="8" name="TextBox 7"/>
          <p:cNvSpPr txBox="1"/>
          <p:nvPr/>
        </p:nvSpPr>
        <p:spPr>
          <a:xfrm>
            <a:off x="474473" y="2920425"/>
            <a:ext cx="498855" cy="584775"/>
          </a:xfrm>
          <a:prstGeom prst="rect">
            <a:avLst/>
          </a:prstGeom>
          <a:noFill/>
        </p:spPr>
        <p:txBody>
          <a:bodyPr wrap="none" rtlCol="0">
            <a:spAutoFit/>
          </a:bodyPr>
          <a:lstStyle/>
          <a:p>
            <a:r>
              <a:rPr lang="en-US" sz="3200" dirty="0">
                <a:solidFill>
                  <a:srgbClr val="FF0000"/>
                </a:solidFill>
                <a:sym typeface="Wingdings 2" panose="05020102010507070707" pitchFamily="18" charset="2"/>
              </a:rPr>
              <a:t></a:t>
            </a:r>
            <a:endParaRPr lang="en-US" sz="3200" dirty="0">
              <a:solidFill>
                <a:srgbClr val="FF0000"/>
              </a:solidFill>
            </a:endParaRPr>
          </a:p>
        </p:txBody>
      </p:sp>
      <p:sp>
        <p:nvSpPr>
          <p:cNvPr id="9" name="TextBox 8"/>
          <p:cNvSpPr txBox="1"/>
          <p:nvPr/>
        </p:nvSpPr>
        <p:spPr>
          <a:xfrm>
            <a:off x="474473" y="3301425"/>
            <a:ext cx="498855" cy="584775"/>
          </a:xfrm>
          <a:prstGeom prst="rect">
            <a:avLst/>
          </a:prstGeom>
          <a:noFill/>
        </p:spPr>
        <p:txBody>
          <a:bodyPr wrap="none" rtlCol="0">
            <a:spAutoFit/>
          </a:bodyPr>
          <a:lstStyle/>
          <a:p>
            <a:r>
              <a:rPr lang="en-US" sz="3200" dirty="0">
                <a:solidFill>
                  <a:srgbClr val="FF0000"/>
                </a:solidFill>
                <a:sym typeface="Wingdings 2" panose="05020102010507070707" pitchFamily="18" charset="2"/>
              </a:rPr>
              <a:t></a:t>
            </a:r>
            <a:endParaRPr lang="en-US" sz="3200" dirty="0">
              <a:solidFill>
                <a:srgbClr val="FF0000"/>
              </a:solidFill>
            </a:endParaRPr>
          </a:p>
        </p:txBody>
      </p:sp>
      <p:sp>
        <p:nvSpPr>
          <p:cNvPr id="10" name="TextBox 9"/>
          <p:cNvSpPr txBox="1"/>
          <p:nvPr/>
        </p:nvSpPr>
        <p:spPr>
          <a:xfrm>
            <a:off x="474473" y="3758625"/>
            <a:ext cx="498855" cy="584775"/>
          </a:xfrm>
          <a:prstGeom prst="rect">
            <a:avLst/>
          </a:prstGeom>
          <a:noFill/>
        </p:spPr>
        <p:txBody>
          <a:bodyPr wrap="none" rtlCol="0">
            <a:spAutoFit/>
          </a:bodyPr>
          <a:lstStyle/>
          <a:p>
            <a:r>
              <a:rPr lang="en-US" sz="3200" dirty="0">
                <a:solidFill>
                  <a:srgbClr val="FF0000"/>
                </a:solidFill>
                <a:sym typeface="Wingdings 2" panose="05020102010507070707" pitchFamily="18" charset="2"/>
              </a:rPr>
              <a:t></a:t>
            </a:r>
            <a:endParaRPr lang="en-US" sz="3200" dirty="0">
              <a:solidFill>
                <a:srgbClr val="FF0000"/>
              </a:solidFill>
            </a:endParaRPr>
          </a:p>
        </p:txBody>
      </p:sp>
      <p:sp>
        <p:nvSpPr>
          <p:cNvPr id="11" name="TextBox 10"/>
          <p:cNvSpPr txBox="1"/>
          <p:nvPr/>
        </p:nvSpPr>
        <p:spPr>
          <a:xfrm>
            <a:off x="474473" y="4215825"/>
            <a:ext cx="498855" cy="584775"/>
          </a:xfrm>
          <a:prstGeom prst="rect">
            <a:avLst/>
          </a:prstGeom>
          <a:noFill/>
        </p:spPr>
        <p:txBody>
          <a:bodyPr wrap="none" rtlCol="0">
            <a:spAutoFit/>
          </a:bodyPr>
          <a:lstStyle/>
          <a:p>
            <a:r>
              <a:rPr lang="en-US" sz="3200" dirty="0">
                <a:solidFill>
                  <a:srgbClr val="FF0000"/>
                </a:solidFill>
                <a:sym typeface="Wingdings 2" panose="05020102010507070707" pitchFamily="18" charset="2"/>
              </a:rPr>
              <a:t></a:t>
            </a:r>
            <a:endParaRPr lang="en-US" sz="3200" dirty="0">
              <a:solidFill>
                <a:srgbClr val="FF0000"/>
              </a:solidFill>
            </a:endParaRPr>
          </a:p>
        </p:txBody>
      </p:sp>
      <p:sp>
        <p:nvSpPr>
          <p:cNvPr id="12" name="TextBox 11"/>
          <p:cNvSpPr txBox="1"/>
          <p:nvPr/>
        </p:nvSpPr>
        <p:spPr>
          <a:xfrm>
            <a:off x="304800" y="1154668"/>
            <a:ext cx="8953605" cy="369332"/>
          </a:xfrm>
          <a:prstGeom prst="rect">
            <a:avLst/>
          </a:prstGeom>
          <a:noFill/>
        </p:spPr>
        <p:txBody>
          <a:bodyPr wrap="none" rtlCol="0">
            <a:spAutoFit/>
          </a:bodyPr>
          <a:lstStyle/>
          <a:p>
            <a:r>
              <a:rPr lang="en-US" dirty="0"/>
              <a:t>We first give an overview of these components, then use them in the Drib enterprise network</a:t>
            </a:r>
          </a:p>
        </p:txBody>
      </p:sp>
      <p:sp>
        <p:nvSpPr>
          <p:cNvPr id="3" name="Right Brace 2"/>
          <p:cNvSpPr/>
          <p:nvPr/>
        </p:nvSpPr>
        <p:spPr>
          <a:xfrm>
            <a:off x="5867400" y="4953000"/>
            <a:ext cx="457200" cy="1066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6477000" y="4983192"/>
            <a:ext cx="2781405" cy="1200329"/>
          </a:xfrm>
          <a:prstGeom prst="rect">
            <a:avLst/>
          </a:prstGeom>
          <a:noFill/>
        </p:spPr>
        <p:txBody>
          <a:bodyPr wrap="square" rtlCol="0">
            <a:spAutoFit/>
          </a:bodyPr>
          <a:lstStyle/>
          <a:p>
            <a:r>
              <a:rPr lang="en-US" dirty="0"/>
              <a:t>Not covering. Ideas: file access control, machine access control, and host-based monitoring</a:t>
            </a:r>
          </a:p>
        </p:txBody>
      </p:sp>
    </p:spTree>
    <p:custDataLst>
      <p:tags r:id="rId1"/>
    </p:custDataLst>
    <p:extLst>
      <p:ext uri="{BB962C8B-B14F-4D97-AF65-F5344CB8AC3E}">
        <p14:creationId xmlns:p14="http://schemas.microsoft.com/office/powerpoint/2010/main" val="19053422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Use network security components to make a secure Sample Enterprise network</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529742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custDataLst>
              <p:tags r:id="rId2"/>
            </p:custDataLst>
          </p:nvPr>
        </p:nvSpPr>
        <p:spPr/>
        <p:txBody>
          <a:bodyPr>
            <a:normAutofit fontScale="90000"/>
          </a:bodyPr>
          <a:lstStyle/>
          <a:p>
            <a:r>
              <a:rPr lang="en-US" dirty="0"/>
              <a:t>Detailed Example: Analysis of Sample Network</a:t>
            </a:r>
          </a:p>
        </p:txBody>
      </p:sp>
      <p:sp>
        <p:nvSpPr>
          <p:cNvPr id="305155" name="Rectangle 3"/>
          <p:cNvSpPr>
            <a:spLocks noGrp="1" noChangeArrowheads="1"/>
          </p:cNvSpPr>
          <p:nvPr>
            <p:ph type="body" idx="1"/>
            <p:custDataLst>
              <p:tags r:id="rId3"/>
            </p:custDataLst>
          </p:nvPr>
        </p:nvSpPr>
        <p:spPr/>
        <p:txBody>
          <a:bodyPr>
            <a:normAutofit lnSpcReduction="10000"/>
          </a:bodyPr>
          <a:lstStyle/>
          <a:p>
            <a:r>
              <a:rPr lang="en-US" dirty="0"/>
              <a:t>Security policy: “public” entities on outside but may need to access corporate resources</a:t>
            </a:r>
          </a:p>
          <a:p>
            <a:pPr lvl="1"/>
            <a:r>
              <a:rPr lang="en-US" dirty="0"/>
              <a:t>This publicly accessible resources will be in the DMZ, but need path to the internal network</a:t>
            </a:r>
          </a:p>
          <a:p>
            <a:r>
              <a:rPr lang="en-US" dirty="0"/>
              <a:t>No internal system communicates directly with systems on Internet</a:t>
            </a:r>
          </a:p>
          <a:p>
            <a:pPr lvl="1"/>
            <a:r>
              <a:rPr lang="en-US" dirty="0"/>
              <a:t>Restricts flow of data to “public”</a:t>
            </a:r>
          </a:p>
          <a:p>
            <a:pPr lvl="1"/>
            <a:r>
              <a:rPr lang="en-US" dirty="0"/>
              <a:t>For data to flow out, must pass through DMZ and firewalls</a:t>
            </a:r>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custDataLst>
              <p:tags r:id="rId2"/>
            </p:custDataLst>
          </p:nvPr>
        </p:nvSpPr>
        <p:spPr/>
        <p:txBody>
          <a:bodyPr/>
          <a:lstStyle/>
          <a:p>
            <a:r>
              <a:rPr lang="en-US" dirty="0"/>
              <a:t>Application of Design Principles</a:t>
            </a:r>
          </a:p>
        </p:txBody>
      </p:sp>
      <p:sp>
        <p:nvSpPr>
          <p:cNvPr id="312323" name="Rectangle 3"/>
          <p:cNvSpPr>
            <a:spLocks noGrp="1" noChangeArrowheads="1"/>
          </p:cNvSpPr>
          <p:nvPr>
            <p:ph type="body" idx="1"/>
            <p:custDataLst>
              <p:tags r:id="rId3"/>
            </p:custDataLst>
          </p:nvPr>
        </p:nvSpPr>
        <p:spPr/>
        <p:txBody>
          <a:bodyPr>
            <a:normAutofit fontScale="92500" lnSpcReduction="10000"/>
          </a:bodyPr>
          <a:lstStyle/>
          <a:p>
            <a:r>
              <a:rPr lang="en-US" dirty="0"/>
              <a:t>Least privilege (aka: put things into separate networks and machines)</a:t>
            </a:r>
          </a:p>
          <a:p>
            <a:pPr lvl="1"/>
            <a:r>
              <a:rPr lang="en-US" dirty="0"/>
              <a:t>Containment of internal addresses</a:t>
            </a:r>
          </a:p>
          <a:p>
            <a:r>
              <a:rPr lang="en-US" dirty="0"/>
              <a:t>Complete mediation (aka: </a:t>
            </a:r>
            <a:r>
              <a:rPr lang="en-US" altLang="en-US" dirty="0"/>
              <a:t>Check every access)</a:t>
            </a:r>
            <a:endParaRPr lang="en-US" dirty="0"/>
          </a:p>
          <a:p>
            <a:pPr lvl="1"/>
            <a:r>
              <a:rPr lang="en-US" dirty="0"/>
              <a:t>Inner firewall mediates every access to DMZ</a:t>
            </a:r>
          </a:p>
          <a:p>
            <a:r>
              <a:rPr lang="en-US" dirty="0"/>
              <a:t>Separation of privilege</a:t>
            </a:r>
          </a:p>
          <a:p>
            <a:pPr lvl="1"/>
            <a:r>
              <a:rPr lang="en-US" dirty="0"/>
              <a:t>i.e., Multiple things must simultaneously go wrong in order for an attack to succeed</a:t>
            </a:r>
          </a:p>
          <a:p>
            <a:pPr lvl="1"/>
            <a:r>
              <a:rPr lang="en-US" dirty="0"/>
              <a:t>Going to Internet must pass through inner, outer firewalls and DMZ servers</a:t>
            </a:r>
          </a:p>
        </p:txBody>
      </p:sp>
      <p:pic>
        <p:nvPicPr>
          <p:cNvPr id="4" name="Picture 2" descr="Image result for missile launch keys two peop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5388428"/>
            <a:ext cx="2057400" cy="146957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23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23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232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23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232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232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232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custDataLst>
              <p:tags r:id="rId2"/>
            </p:custDataLst>
          </p:nvPr>
        </p:nvSpPr>
        <p:spPr/>
        <p:txBody>
          <a:bodyPr>
            <a:normAutofit fontScale="90000"/>
          </a:bodyPr>
          <a:lstStyle/>
          <a:p>
            <a:r>
              <a:rPr lang="en-US" dirty="0"/>
              <a:t>Application of Design Principles (cont.)</a:t>
            </a:r>
          </a:p>
        </p:txBody>
      </p:sp>
      <p:sp>
        <p:nvSpPr>
          <p:cNvPr id="313347" name="Rectangle 3"/>
          <p:cNvSpPr>
            <a:spLocks noGrp="1" noChangeArrowheads="1"/>
          </p:cNvSpPr>
          <p:nvPr>
            <p:ph type="body" idx="1"/>
            <p:custDataLst>
              <p:tags r:id="rId3"/>
            </p:custDataLst>
          </p:nvPr>
        </p:nvSpPr>
        <p:spPr/>
        <p:txBody>
          <a:bodyPr>
            <a:normAutofit fontScale="92500" lnSpcReduction="20000"/>
          </a:bodyPr>
          <a:lstStyle/>
          <a:p>
            <a:r>
              <a:rPr lang="en-US" dirty="0"/>
              <a:t>Least common mechanism (aka: systems should be isolated)</a:t>
            </a:r>
          </a:p>
          <a:p>
            <a:pPr lvl="1"/>
            <a:r>
              <a:rPr lang="en-US" dirty="0"/>
              <a:t>Inner, outer firewalls are distinct; </a:t>
            </a:r>
          </a:p>
          <a:p>
            <a:pPr lvl="1"/>
            <a:r>
              <a:rPr lang="en-US" dirty="0"/>
              <a:t>DMZ servers separate from inner servers; </a:t>
            </a:r>
          </a:p>
          <a:p>
            <a:pPr lvl="1"/>
            <a:r>
              <a:rPr lang="en-US" dirty="0"/>
              <a:t>Each server provides only a single function</a:t>
            </a:r>
          </a:p>
          <a:p>
            <a:pPr lvl="2"/>
            <a:r>
              <a:rPr lang="en-US" dirty="0"/>
              <a:t>note that a server is a VM or maybe a container</a:t>
            </a:r>
          </a:p>
          <a:p>
            <a:pPr lvl="3"/>
            <a:r>
              <a:rPr lang="en-US" dirty="0"/>
              <a:t>But containers do not provide isolation for security and performance (note, that performance is the A in C.I.A.)</a:t>
            </a:r>
          </a:p>
          <a:p>
            <a:pPr lvl="1"/>
            <a:r>
              <a:rPr lang="en-US" dirty="0"/>
              <a:t>DMZ DNS </a:t>
            </a:r>
            <a:r>
              <a:rPr lang="en-US" i="1" dirty="0"/>
              <a:t>violates</a:t>
            </a:r>
            <a:r>
              <a:rPr lang="en-US" dirty="0"/>
              <a:t> this principle</a:t>
            </a:r>
          </a:p>
          <a:p>
            <a:pPr lvl="2"/>
            <a:r>
              <a:rPr lang="en-US" dirty="0"/>
              <a:t>If it fails, multiple systems affected</a:t>
            </a:r>
          </a:p>
          <a:p>
            <a:pPr lvl="3"/>
            <a:r>
              <a:rPr lang="en-US" dirty="0"/>
              <a:t>Solution 1, two DNS, on DNS in DMZ and one inside the network</a:t>
            </a:r>
          </a:p>
          <a:p>
            <a:pPr lvl="3"/>
            <a:r>
              <a:rPr lang="en-US" dirty="0"/>
              <a:t>Solution 2 (common), 3</a:t>
            </a:r>
            <a:r>
              <a:rPr lang="en-US" baseline="30000" dirty="0"/>
              <a:t>rd</a:t>
            </a:r>
            <a:r>
              <a:rPr lang="en-US" dirty="0"/>
              <a:t> party provides DNS for machines in DMZ. Corporate DNS inside inner firewall</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3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33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334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334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334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34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334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3347">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133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custDataLst>
              <p:tags r:id="rId3"/>
            </p:custDataLst>
          </p:nvPr>
        </p:nvSpPr>
        <p:spPr>
          <a:xfrm>
            <a:off x="381000" y="0"/>
            <a:ext cx="8229600" cy="411162"/>
          </a:xfrm>
        </p:spPr>
        <p:txBody>
          <a:bodyPr>
            <a:normAutofit fontScale="90000"/>
          </a:bodyPr>
          <a:lstStyle/>
          <a:p>
            <a:r>
              <a:rPr lang="en-US" dirty="0"/>
              <a:t>DMZ Web Server</a:t>
            </a:r>
          </a:p>
        </p:txBody>
      </p:sp>
      <p:sp>
        <p:nvSpPr>
          <p:cNvPr id="310275" name="Rectangle 3"/>
          <p:cNvSpPr>
            <a:spLocks noGrp="1" noChangeArrowheads="1"/>
          </p:cNvSpPr>
          <p:nvPr>
            <p:ph type="body" idx="1"/>
            <p:custDataLst>
              <p:tags r:id="rId4"/>
            </p:custDataLst>
          </p:nvPr>
        </p:nvSpPr>
        <p:spPr>
          <a:xfrm>
            <a:off x="609600" y="609600"/>
            <a:ext cx="8229600" cy="4525963"/>
          </a:xfrm>
        </p:spPr>
        <p:txBody>
          <a:bodyPr>
            <a:normAutofit fontScale="62500" lnSpcReduction="20000"/>
          </a:bodyPr>
          <a:lstStyle/>
          <a:p>
            <a:r>
              <a:rPr lang="en-US" dirty="0"/>
              <a:t>Web server is in DMZ so external customers can access it without going onto internal network</a:t>
            </a:r>
          </a:p>
          <a:p>
            <a:pPr lvl="1"/>
            <a:r>
              <a:rPr lang="en-US" dirty="0"/>
              <a:t>If data needs to be sent to internal network (such as for an order), transmission into the internal network is made separately and not as part of transaction</a:t>
            </a:r>
          </a:p>
          <a:p>
            <a:endParaRPr lang="en-US" dirty="0"/>
          </a:p>
          <a:p>
            <a:r>
              <a:rPr lang="en-US" dirty="0"/>
              <a:t>Which data needs/can be accessible to web server</a:t>
            </a:r>
          </a:p>
          <a:p>
            <a:pPr lvl="1"/>
            <a:r>
              <a:rPr lang="en-US" dirty="0"/>
              <a:t>databases that do not contain data available to public (e.g., comprehensive data) should be on separate databases</a:t>
            </a:r>
          </a:p>
          <a:p>
            <a:pPr lvl="2"/>
            <a:r>
              <a:rPr lang="en-US" dirty="0" err="1"/>
              <a:t>Sql</a:t>
            </a:r>
            <a:r>
              <a:rPr lang="en-US" dirty="0"/>
              <a:t> inject attacks can provide access to the entire database.</a:t>
            </a:r>
          </a:p>
          <a:p>
            <a:pPr lvl="2"/>
            <a:r>
              <a:rPr lang="en-US" dirty="0"/>
              <a:t>Keep summary or processed data on external DB (e.g., for Equifax: put customer credit score on DB in the DMZ, not all details of their credit history)</a:t>
            </a:r>
          </a:p>
          <a:p>
            <a:pPr lvl="1"/>
            <a:r>
              <a:rPr lang="en-US" dirty="0"/>
              <a:t>Locating a database server inside the inner firewall allows some connectivity (albeit, indirect) from external users to machines inside the inner zone</a:t>
            </a:r>
          </a:p>
          <a:p>
            <a:pPr lvl="2"/>
            <a:r>
              <a:rPr lang="en-US" dirty="0"/>
              <a:t>Better to have a database in the DMZ and for system inside the inner zone retrieve data from that server</a:t>
            </a:r>
          </a:p>
          <a:p>
            <a:pPr lvl="1"/>
            <a:endParaRPr lang="en-US" dirty="0"/>
          </a:p>
        </p:txBody>
      </p:sp>
      <p:pic>
        <p:nvPicPr>
          <p:cNvPr id="4" name="Picture 2" descr="https://encrypted-tbn2.gstatic.com/images?q=tbn:ANd9GcQA9i7Gn6_fTlfUGSBIDNrAx4meNHpnu7vXv6ys8Lc8CZXbMGc5"/>
          <p:cNvPicPr>
            <a:picLocks noChangeAspect="1" noChangeArrowheads="1"/>
          </p:cNvPicPr>
          <p:nvPr>
            <p:custDataLst>
              <p:tags r:id="rId5"/>
            </p:custDataLst>
          </p:nvPr>
        </p:nvPicPr>
        <p:blipFill>
          <a:blip r:embed="rId15" cstate="print"/>
          <a:srcRect/>
          <a:stretch>
            <a:fillRect/>
          </a:stretch>
        </p:blipFill>
        <p:spPr bwMode="auto">
          <a:xfrm>
            <a:off x="1600200" y="4724400"/>
            <a:ext cx="1571625" cy="877186"/>
          </a:xfrm>
          <a:prstGeom prst="rect">
            <a:avLst/>
          </a:prstGeom>
          <a:noFill/>
        </p:spPr>
      </p:pic>
      <p:sp>
        <p:nvSpPr>
          <p:cNvPr id="22" name="Cloud 21"/>
          <p:cNvSpPr/>
          <p:nvPr>
            <p:custDataLst>
              <p:tags r:id="rId6"/>
            </p:custDataLst>
          </p:nvPr>
        </p:nvSpPr>
        <p:spPr>
          <a:xfrm>
            <a:off x="152400" y="4800600"/>
            <a:ext cx="1447800" cy="685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graphicFrame>
        <p:nvGraphicFramePr>
          <p:cNvPr id="27" name="Object 8"/>
          <p:cNvGraphicFramePr>
            <a:graphicFrameLocks noChangeAspect="1"/>
          </p:cNvGraphicFramePr>
          <p:nvPr>
            <p:custDataLst>
              <p:tags r:id="rId7"/>
            </p:custDataLst>
          </p:nvPr>
        </p:nvGraphicFramePr>
        <p:xfrm>
          <a:off x="3715980" y="5105400"/>
          <a:ext cx="455985" cy="381000"/>
        </p:xfrm>
        <a:graphic>
          <a:graphicData uri="http://schemas.openxmlformats.org/presentationml/2006/ole">
            <mc:AlternateContent xmlns:mc="http://schemas.openxmlformats.org/markup-compatibility/2006">
              <mc:Choice xmlns:v="urn:schemas-microsoft-com:vml" Requires="v">
                <p:oleObj spid="_x0000_s103526" name="Clip" r:id="rId16" imgW="1305000" imgH="1085760" progId="">
                  <p:embed/>
                </p:oleObj>
              </mc:Choice>
              <mc:Fallback>
                <p:oleObj name="Clip" r:id="rId16" imgW="1305000" imgH="1085760" progId="">
                  <p:embed/>
                  <p:pic>
                    <p:nvPicPr>
                      <p:cNvPr id="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15980" y="51054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Flowchart: Magnetic Disk 27"/>
          <p:cNvSpPr/>
          <p:nvPr>
            <p:custDataLst>
              <p:tags r:id="rId8"/>
            </p:custDataLst>
          </p:nvPr>
        </p:nvSpPr>
        <p:spPr>
          <a:xfrm>
            <a:off x="8026666" y="4800600"/>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custDataLst>
              <p:tags r:id="rId9"/>
            </p:custDataLst>
          </p:nvPr>
        </p:nvSpPr>
        <p:spPr>
          <a:xfrm>
            <a:off x="4724400" y="4724400"/>
            <a:ext cx="1138902" cy="338554"/>
          </a:xfrm>
          <a:prstGeom prst="rect">
            <a:avLst/>
          </a:prstGeom>
          <a:noFill/>
        </p:spPr>
        <p:txBody>
          <a:bodyPr wrap="none" rtlCol="0">
            <a:spAutoFit/>
          </a:bodyPr>
          <a:lstStyle/>
          <a:p>
            <a:r>
              <a:rPr lang="en-US" sz="1600" dirty="0"/>
              <a:t>Web server</a:t>
            </a:r>
          </a:p>
        </p:txBody>
      </p:sp>
      <p:graphicFrame>
        <p:nvGraphicFramePr>
          <p:cNvPr id="30" name="Object 8"/>
          <p:cNvGraphicFramePr>
            <a:graphicFrameLocks noChangeAspect="1"/>
          </p:cNvGraphicFramePr>
          <p:nvPr>
            <p:custDataLst>
              <p:tags r:id="rId10"/>
            </p:custDataLst>
          </p:nvPr>
        </p:nvGraphicFramePr>
        <p:xfrm>
          <a:off x="5105400" y="5062954"/>
          <a:ext cx="455985" cy="381000"/>
        </p:xfrm>
        <a:graphic>
          <a:graphicData uri="http://schemas.openxmlformats.org/presentationml/2006/ole">
            <mc:AlternateContent xmlns:mc="http://schemas.openxmlformats.org/markup-compatibility/2006">
              <mc:Choice xmlns:v="urn:schemas-microsoft-com:vml" Requires="v">
                <p:oleObj spid="_x0000_s103527" name="Clip" r:id="rId18" imgW="1305000" imgH="1085760" progId="">
                  <p:embed/>
                </p:oleObj>
              </mc:Choice>
              <mc:Fallback>
                <p:oleObj name="Clip" r:id="rId18" imgW="1305000" imgH="1085760" progId="">
                  <p:embed/>
                  <p:pic>
                    <p:nvPicPr>
                      <p:cNvPr id="0"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05400" y="5062954"/>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TextBox 30"/>
          <p:cNvSpPr txBox="1"/>
          <p:nvPr>
            <p:custDataLst>
              <p:tags r:id="rId11"/>
            </p:custDataLst>
          </p:nvPr>
        </p:nvSpPr>
        <p:spPr>
          <a:xfrm>
            <a:off x="3429000" y="4495800"/>
            <a:ext cx="1125180" cy="584775"/>
          </a:xfrm>
          <a:prstGeom prst="rect">
            <a:avLst/>
          </a:prstGeom>
          <a:noFill/>
        </p:spPr>
        <p:txBody>
          <a:bodyPr wrap="none" rtlCol="0">
            <a:spAutoFit/>
          </a:bodyPr>
          <a:lstStyle/>
          <a:p>
            <a:pPr algn="ctr"/>
            <a:r>
              <a:rPr lang="en-US" sz="1600" dirty="0"/>
              <a:t>Web proxy </a:t>
            </a:r>
          </a:p>
          <a:p>
            <a:pPr algn="ctr"/>
            <a:r>
              <a:rPr lang="en-US" sz="1600" dirty="0"/>
              <a:t>server</a:t>
            </a:r>
          </a:p>
        </p:txBody>
      </p:sp>
      <p:sp>
        <p:nvSpPr>
          <p:cNvPr id="32" name="TextBox 31"/>
          <p:cNvSpPr txBox="1"/>
          <p:nvPr>
            <p:custDataLst>
              <p:tags r:id="rId12"/>
            </p:custDataLst>
          </p:nvPr>
        </p:nvSpPr>
        <p:spPr>
          <a:xfrm>
            <a:off x="7746734" y="5224046"/>
            <a:ext cx="940066" cy="338554"/>
          </a:xfrm>
          <a:prstGeom prst="rect">
            <a:avLst/>
          </a:prstGeom>
          <a:noFill/>
        </p:spPr>
        <p:txBody>
          <a:bodyPr wrap="none" rtlCol="0">
            <a:spAutoFit/>
          </a:bodyPr>
          <a:lstStyle/>
          <a:p>
            <a:r>
              <a:rPr lang="en-US" sz="1600" dirty="0"/>
              <a:t>database</a:t>
            </a:r>
          </a:p>
        </p:txBody>
      </p:sp>
      <p:sp>
        <p:nvSpPr>
          <p:cNvPr id="12" name="TextBox 11"/>
          <p:cNvSpPr txBox="1"/>
          <p:nvPr/>
        </p:nvSpPr>
        <p:spPr>
          <a:xfrm>
            <a:off x="1219200" y="5562600"/>
            <a:ext cx="1981200" cy="738664"/>
          </a:xfrm>
          <a:prstGeom prst="rect">
            <a:avLst/>
          </a:prstGeom>
          <a:noFill/>
        </p:spPr>
        <p:txBody>
          <a:bodyPr wrap="square" rtlCol="0">
            <a:spAutoFit/>
          </a:bodyPr>
          <a:lstStyle/>
          <a:p>
            <a:pPr algn="ctr"/>
            <a:r>
              <a:rPr lang="en-US" sz="1400" dirty="0"/>
              <a:t>Allow access to web proxy over port 80, 443, except for blacklist</a:t>
            </a:r>
          </a:p>
        </p:txBody>
      </p:sp>
      <p:sp>
        <p:nvSpPr>
          <p:cNvPr id="13" name="TextBox 12"/>
          <p:cNvSpPr txBox="1"/>
          <p:nvPr/>
        </p:nvSpPr>
        <p:spPr>
          <a:xfrm>
            <a:off x="3048000" y="5562600"/>
            <a:ext cx="1600200" cy="1169551"/>
          </a:xfrm>
          <a:prstGeom prst="rect">
            <a:avLst/>
          </a:prstGeom>
          <a:noFill/>
        </p:spPr>
        <p:txBody>
          <a:bodyPr wrap="square" rtlCol="0">
            <a:spAutoFit/>
          </a:bodyPr>
          <a:lstStyle/>
          <a:p>
            <a:pPr algn="ctr"/>
            <a:r>
              <a:rPr lang="en-US" sz="1400" dirty="0"/>
              <a:t>Allow access via port 80, 443 and port 22 (</a:t>
            </a:r>
            <a:r>
              <a:rPr lang="en-US" sz="1400" dirty="0" err="1"/>
              <a:t>ssh</a:t>
            </a:r>
            <a:r>
              <a:rPr lang="en-US" sz="1400" dirty="0"/>
              <a:t>) from white list (sys-admin/dev-ops)</a:t>
            </a:r>
          </a:p>
        </p:txBody>
      </p:sp>
      <p:sp>
        <p:nvSpPr>
          <p:cNvPr id="14" name="TextBox 13"/>
          <p:cNvSpPr txBox="1"/>
          <p:nvPr/>
        </p:nvSpPr>
        <p:spPr>
          <a:xfrm>
            <a:off x="4724400" y="5562600"/>
            <a:ext cx="1675170" cy="1169551"/>
          </a:xfrm>
          <a:prstGeom prst="rect">
            <a:avLst/>
          </a:prstGeom>
          <a:noFill/>
        </p:spPr>
        <p:txBody>
          <a:bodyPr wrap="square" rtlCol="0">
            <a:spAutoFit/>
          </a:bodyPr>
          <a:lstStyle/>
          <a:p>
            <a:pPr algn="ctr"/>
            <a:r>
              <a:rPr lang="en-US" sz="1400" dirty="0"/>
              <a:t>Allow access via port 8080 from proxy, and port 22 (</a:t>
            </a:r>
            <a:r>
              <a:rPr lang="en-US" sz="1400" dirty="0" err="1"/>
              <a:t>ssh</a:t>
            </a:r>
            <a:r>
              <a:rPr lang="en-US" sz="1400" dirty="0"/>
              <a:t>) from white list (sys-admin/dev-ops)</a:t>
            </a:r>
          </a:p>
        </p:txBody>
      </p:sp>
      <p:sp>
        <p:nvSpPr>
          <p:cNvPr id="15" name="TextBox 14"/>
          <p:cNvSpPr txBox="1"/>
          <p:nvPr/>
        </p:nvSpPr>
        <p:spPr>
          <a:xfrm>
            <a:off x="7467600" y="5562600"/>
            <a:ext cx="1600200" cy="1384995"/>
          </a:xfrm>
          <a:prstGeom prst="rect">
            <a:avLst/>
          </a:prstGeom>
          <a:noFill/>
        </p:spPr>
        <p:txBody>
          <a:bodyPr wrap="square" rtlCol="0">
            <a:spAutoFit/>
          </a:bodyPr>
          <a:lstStyle/>
          <a:p>
            <a:pPr algn="ctr"/>
            <a:r>
              <a:rPr lang="en-US" sz="1400" dirty="0"/>
              <a:t>Allow access via port 3306 from web server and port 22 (</a:t>
            </a:r>
            <a:r>
              <a:rPr lang="en-US" sz="1400" dirty="0" err="1"/>
              <a:t>ssh</a:t>
            </a:r>
            <a:r>
              <a:rPr lang="en-US" sz="1400" dirty="0"/>
              <a:t>) from white list (sys-admin/dev-ops)</a:t>
            </a:r>
          </a:p>
        </p:txBody>
      </p:sp>
      <p:sp>
        <p:nvSpPr>
          <p:cNvPr id="16" name="5-Point Star 15"/>
          <p:cNvSpPr/>
          <p:nvPr/>
        </p:nvSpPr>
        <p:spPr>
          <a:xfrm>
            <a:off x="8610600" y="76200"/>
            <a:ext cx="304800" cy="3048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https://encrypted-tbn2.gstatic.com/images?q=tbn:ANd9GcQA9i7Gn6_fTlfUGSBIDNrAx4meNHpnu7vXv6ys8Lc8CZXbMGc5"/>
          <p:cNvPicPr>
            <a:picLocks noChangeAspect="1" noChangeArrowheads="1"/>
          </p:cNvPicPr>
          <p:nvPr>
            <p:custDataLst>
              <p:tags r:id="rId13"/>
            </p:custDataLst>
          </p:nvPr>
        </p:nvPicPr>
        <p:blipFill>
          <a:blip r:embed="rId15" cstate="print"/>
          <a:srcRect/>
          <a:stretch>
            <a:fillRect/>
          </a:stretch>
        </p:blipFill>
        <p:spPr bwMode="auto">
          <a:xfrm>
            <a:off x="5923335" y="4814861"/>
            <a:ext cx="1571625" cy="877186"/>
          </a:xfrm>
          <a:prstGeom prst="rect">
            <a:avLst/>
          </a:prstGeom>
          <a:noFill/>
        </p:spPr>
      </p:pic>
      <p:sp>
        <p:nvSpPr>
          <p:cNvPr id="2" name="TextBox 1"/>
          <p:cNvSpPr txBox="1"/>
          <p:nvPr/>
        </p:nvSpPr>
        <p:spPr>
          <a:xfrm>
            <a:off x="6400800" y="4724400"/>
            <a:ext cx="505267" cy="923330"/>
          </a:xfrm>
          <a:prstGeom prst="rect">
            <a:avLst/>
          </a:prstGeom>
          <a:noFill/>
        </p:spPr>
        <p:txBody>
          <a:bodyPr wrap="none" rtlCol="0">
            <a:spAutoFit/>
          </a:bodyPr>
          <a:lstStyle/>
          <a:p>
            <a:r>
              <a:rPr lang="en-US" sz="5400" dirty="0">
                <a:solidFill>
                  <a:schemeClr val="bg1"/>
                </a:solidFill>
              </a:rPr>
              <a:t>?</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0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0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02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02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027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027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027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02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custDataLst>
              <p:tags r:id="rId3"/>
            </p:custDataLst>
          </p:nvPr>
        </p:nvSpPr>
        <p:spPr>
          <a:xfrm>
            <a:off x="381000" y="0"/>
            <a:ext cx="8229600" cy="411162"/>
          </a:xfrm>
        </p:spPr>
        <p:txBody>
          <a:bodyPr>
            <a:normAutofit fontScale="90000"/>
          </a:bodyPr>
          <a:lstStyle/>
          <a:p>
            <a:r>
              <a:rPr lang="en-US" dirty="0"/>
              <a:t>DMZ Web Server</a:t>
            </a:r>
          </a:p>
        </p:txBody>
      </p:sp>
      <p:pic>
        <p:nvPicPr>
          <p:cNvPr id="4" name="Picture 2" descr="https://encrypted-tbn2.gstatic.com/images?q=tbn:ANd9GcQA9i7Gn6_fTlfUGSBIDNrAx4meNHpnu7vXv6ys8Lc8CZXbMGc5"/>
          <p:cNvPicPr>
            <a:picLocks noChangeAspect="1" noChangeArrowheads="1"/>
          </p:cNvPicPr>
          <p:nvPr>
            <p:custDataLst>
              <p:tags r:id="rId4"/>
            </p:custDataLst>
          </p:nvPr>
        </p:nvPicPr>
        <p:blipFill>
          <a:blip r:embed="rId19" cstate="print"/>
          <a:srcRect/>
          <a:stretch>
            <a:fillRect/>
          </a:stretch>
        </p:blipFill>
        <p:spPr bwMode="auto">
          <a:xfrm>
            <a:off x="2162175" y="1219200"/>
            <a:ext cx="1571625" cy="877186"/>
          </a:xfrm>
          <a:prstGeom prst="rect">
            <a:avLst/>
          </a:prstGeom>
          <a:noFill/>
        </p:spPr>
      </p:pic>
      <p:sp>
        <p:nvSpPr>
          <p:cNvPr id="22" name="Cloud 21"/>
          <p:cNvSpPr/>
          <p:nvPr>
            <p:custDataLst>
              <p:tags r:id="rId5"/>
            </p:custDataLst>
          </p:nvPr>
        </p:nvSpPr>
        <p:spPr>
          <a:xfrm>
            <a:off x="703007" y="1060582"/>
            <a:ext cx="1447800" cy="685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graphicFrame>
        <p:nvGraphicFramePr>
          <p:cNvPr id="27" name="Object 8"/>
          <p:cNvGraphicFramePr>
            <a:graphicFrameLocks noChangeAspect="1"/>
          </p:cNvGraphicFramePr>
          <p:nvPr>
            <p:custDataLst>
              <p:tags r:id="rId6"/>
            </p:custDataLst>
          </p:nvPr>
        </p:nvGraphicFramePr>
        <p:xfrm>
          <a:off x="4493138" y="1828800"/>
          <a:ext cx="455985" cy="381000"/>
        </p:xfrm>
        <a:graphic>
          <a:graphicData uri="http://schemas.openxmlformats.org/presentationml/2006/ole">
            <mc:AlternateContent xmlns:mc="http://schemas.openxmlformats.org/markup-compatibility/2006">
              <mc:Choice xmlns:v="urn:schemas-microsoft-com:vml" Requires="v">
                <p:oleObj spid="_x0000_s120840" name="Clip" r:id="rId20" imgW="1305000" imgH="1085760" progId="">
                  <p:embed/>
                </p:oleObj>
              </mc:Choice>
              <mc:Fallback>
                <p:oleObj name="Clip" r:id="rId20" imgW="1305000" imgH="1085760" progId="">
                  <p:embed/>
                  <p:pic>
                    <p:nvPicPr>
                      <p:cNvPr id="27" name="Object 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93138" y="18288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Flowchart: Magnetic Disk 27"/>
          <p:cNvSpPr/>
          <p:nvPr>
            <p:custDataLst>
              <p:tags r:id="rId7"/>
            </p:custDataLst>
          </p:nvPr>
        </p:nvSpPr>
        <p:spPr>
          <a:xfrm>
            <a:off x="5978771" y="3048000"/>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9" name="TextBox 28"/>
          <p:cNvSpPr txBox="1"/>
          <p:nvPr>
            <p:custDataLst>
              <p:tags r:id="rId8"/>
            </p:custDataLst>
          </p:nvPr>
        </p:nvSpPr>
        <p:spPr>
          <a:xfrm>
            <a:off x="5501558" y="1447800"/>
            <a:ext cx="1138902" cy="338554"/>
          </a:xfrm>
          <a:prstGeom prst="rect">
            <a:avLst/>
          </a:prstGeom>
          <a:noFill/>
        </p:spPr>
        <p:txBody>
          <a:bodyPr wrap="none" rtlCol="0">
            <a:spAutoFit/>
          </a:bodyPr>
          <a:lstStyle/>
          <a:p>
            <a:r>
              <a:rPr lang="en-US" sz="1600" dirty="0"/>
              <a:t>Web server</a:t>
            </a:r>
          </a:p>
        </p:txBody>
      </p:sp>
      <p:graphicFrame>
        <p:nvGraphicFramePr>
          <p:cNvPr id="30" name="Object 8"/>
          <p:cNvGraphicFramePr>
            <a:graphicFrameLocks noChangeAspect="1"/>
          </p:cNvGraphicFramePr>
          <p:nvPr>
            <p:custDataLst>
              <p:tags r:id="rId9"/>
            </p:custDataLst>
          </p:nvPr>
        </p:nvGraphicFramePr>
        <p:xfrm>
          <a:off x="5882558" y="1786354"/>
          <a:ext cx="455985" cy="381000"/>
        </p:xfrm>
        <a:graphic>
          <a:graphicData uri="http://schemas.openxmlformats.org/presentationml/2006/ole">
            <mc:AlternateContent xmlns:mc="http://schemas.openxmlformats.org/markup-compatibility/2006">
              <mc:Choice xmlns:v="urn:schemas-microsoft-com:vml" Requires="v">
                <p:oleObj spid="_x0000_s120841" name="Clip" r:id="rId22" imgW="1305000" imgH="1085760" progId="">
                  <p:embed/>
                </p:oleObj>
              </mc:Choice>
              <mc:Fallback>
                <p:oleObj name="Clip" r:id="rId22" imgW="1305000" imgH="1085760" progId="">
                  <p:embed/>
                  <p:pic>
                    <p:nvPicPr>
                      <p:cNvPr id="30" name="Object 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882558" y="1786354"/>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TextBox 30"/>
          <p:cNvSpPr txBox="1"/>
          <p:nvPr>
            <p:custDataLst>
              <p:tags r:id="rId10"/>
            </p:custDataLst>
          </p:nvPr>
        </p:nvSpPr>
        <p:spPr>
          <a:xfrm>
            <a:off x="3812432" y="1219200"/>
            <a:ext cx="1912639" cy="584775"/>
          </a:xfrm>
          <a:prstGeom prst="rect">
            <a:avLst/>
          </a:prstGeom>
          <a:noFill/>
        </p:spPr>
        <p:txBody>
          <a:bodyPr wrap="none" rtlCol="0">
            <a:spAutoFit/>
          </a:bodyPr>
          <a:lstStyle/>
          <a:p>
            <a:pPr algn="ctr"/>
            <a:r>
              <a:rPr lang="en-US" sz="1600" dirty="0"/>
              <a:t>Web (reverse) proxy </a:t>
            </a:r>
          </a:p>
          <a:p>
            <a:pPr algn="ctr"/>
            <a:r>
              <a:rPr lang="en-US" sz="1600" dirty="0"/>
              <a:t>server</a:t>
            </a:r>
          </a:p>
        </p:txBody>
      </p:sp>
      <p:sp>
        <p:nvSpPr>
          <p:cNvPr id="32" name="TextBox 31"/>
          <p:cNvSpPr txBox="1"/>
          <p:nvPr>
            <p:custDataLst>
              <p:tags r:id="rId11"/>
            </p:custDataLst>
          </p:nvPr>
        </p:nvSpPr>
        <p:spPr>
          <a:xfrm>
            <a:off x="5280136" y="3505200"/>
            <a:ext cx="1702069" cy="584775"/>
          </a:xfrm>
          <a:prstGeom prst="rect">
            <a:avLst/>
          </a:prstGeom>
          <a:noFill/>
        </p:spPr>
        <p:txBody>
          <a:bodyPr wrap="none" rtlCol="0">
            <a:spAutoFit/>
          </a:bodyPr>
          <a:lstStyle/>
          <a:p>
            <a:pPr algn="ctr"/>
            <a:r>
              <a:rPr lang="en-US" sz="1600" dirty="0"/>
              <a:t>Order information</a:t>
            </a:r>
          </a:p>
          <a:p>
            <a:pPr algn="ctr"/>
            <a:r>
              <a:rPr lang="en-US" sz="1600" dirty="0"/>
              <a:t>database</a:t>
            </a:r>
          </a:p>
        </p:txBody>
      </p:sp>
      <p:sp>
        <p:nvSpPr>
          <p:cNvPr id="16" name="5-Point Star 15"/>
          <p:cNvSpPr/>
          <p:nvPr/>
        </p:nvSpPr>
        <p:spPr>
          <a:xfrm>
            <a:off x="8610600" y="76200"/>
            <a:ext cx="304800" cy="3048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p:cNvSpPr/>
          <p:nvPr>
            <p:custDataLst>
              <p:tags r:id="rId12"/>
            </p:custDataLst>
          </p:nvPr>
        </p:nvSpPr>
        <p:spPr>
          <a:xfrm>
            <a:off x="7610429" y="1447800"/>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custDataLst>
              <p:tags r:id="rId13"/>
            </p:custDataLst>
          </p:nvPr>
        </p:nvSpPr>
        <p:spPr>
          <a:xfrm>
            <a:off x="7330497" y="1871246"/>
            <a:ext cx="940066" cy="338554"/>
          </a:xfrm>
          <a:prstGeom prst="rect">
            <a:avLst/>
          </a:prstGeom>
          <a:noFill/>
        </p:spPr>
        <p:txBody>
          <a:bodyPr wrap="none" rtlCol="0">
            <a:spAutoFit/>
          </a:bodyPr>
          <a:lstStyle/>
          <a:p>
            <a:r>
              <a:rPr lang="en-US" sz="1600" dirty="0"/>
              <a:t>database</a:t>
            </a:r>
          </a:p>
        </p:txBody>
      </p:sp>
      <p:cxnSp>
        <p:nvCxnSpPr>
          <p:cNvPr id="5" name="Straight Arrow Connector 4"/>
          <p:cNvCxnSpPr/>
          <p:nvPr/>
        </p:nvCxnSpPr>
        <p:spPr>
          <a:xfrm>
            <a:off x="6131170" y="2167354"/>
            <a:ext cx="0" cy="880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138694" y="2363688"/>
            <a:ext cx="2013500" cy="338554"/>
          </a:xfrm>
          <a:prstGeom prst="rect">
            <a:avLst/>
          </a:prstGeom>
          <a:noFill/>
        </p:spPr>
        <p:txBody>
          <a:bodyPr wrap="none" rtlCol="0">
            <a:spAutoFit/>
          </a:bodyPr>
          <a:lstStyle/>
          <a:p>
            <a:r>
              <a:rPr lang="en-US" sz="1600" dirty="0"/>
              <a:t>Write only permission</a:t>
            </a:r>
          </a:p>
        </p:txBody>
      </p:sp>
      <p:sp>
        <p:nvSpPr>
          <p:cNvPr id="23" name="TextBox 22"/>
          <p:cNvSpPr txBox="1"/>
          <p:nvPr/>
        </p:nvSpPr>
        <p:spPr>
          <a:xfrm>
            <a:off x="6488776" y="3061772"/>
            <a:ext cx="1442959" cy="338554"/>
          </a:xfrm>
          <a:prstGeom prst="rect">
            <a:avLst/>
          </a:prstGeom>
          <a:noFill/>
        </p:spPr>
        <p:txBody>
          <a:bodyPr wrap="none" rtlCol="0">
            <a:spAutoFit/>
          </a:bodyPr>
          <a:lstStyle/>
          <a:p>
            <a:r>
              <a:rPr lang="en-US" sz="1600" dirty="0"/>
              <a:t>Encrypted data</a:t>
            </a:r>
          </a:p>
        </p:txBody>
      </p:sp>
      <p:pic>
        <p:nvPicPr>
          <p:cNvPr id="24" name="Picture 2" descr="https://encrypted-tbn2.gstatic.com/images?q=tbn:ANd9GcQA9i7Gn6_fTlfUGSBIDNrAx4meNHpnu7vXv6ys8Lc8CZXbMGc5"/>
          <p:cNvPicPr>
            <a:picLocks noChangeAspect="1" noChangeArrowheads="1"/>
          </p:cNvPicPr>
          <p:nvPr>
            <p:custDataLst>
              <p:tags r:id="rId14"/>
            </p:custDataLst>
          </p:nvPr>
        </p:nvPicPr>
        <p:blipFill>
          <a:blip r:embed="rId19" cstate="print"/>
          <a:srcRect/>
          <a:stretch>
            <a:fillRect/>
          </a:stretch>
        </p:blipFill>
        <p:spPr bwMode="auto">
          <a:xfrm>
            <a:off x="2847975" y="2844857"/>
            <a:ext cx="1571625" cy="877186"/>
          </a:xfrm>
          <a:prstGeom prst="rect">
            <a:avLst/>
          </a:prstGeom>
          <a:noFill/>
        </p:spPr>
      </p:pic>
      <p:graphicFrame>
        <p:nvGraphicFramePr>
          <p:cNvPr id="25" name="Object 8"/>
          <p:cNvGraphicFramePr>
            <a:graphicFrameLocks noChangeAspect="1"/>
          </p:cNvGraphicFramePr>
          <p:nvPr>
            <p:custDataLst>
              <p:tags r:id="rId15"/>
            </p:custDataLst>
          </p:nvPr>
        </p:nvGraphicFramePr>
        <p:xfrm>
          <a:off x="641965" y="3048656"/>
          <a:ext cx="455985" cy="381000"/>
        </p:xfrm>
        <a:graphic>
          <a:graphicData uri="http://schemas.openxmlformats.org/presentationml/2006/ole">
            <mc:AlternateContent xmlns:mc="http://schemas.openxmlformats.org/markup-compatibility/2006">
              <mc:Choice xmlns:v="urn:schemas-microsoft-com:vml" Requires="v">
                <p:oleObj spid="_x0000_s120842" name="Clip" r:id="rId23" imgW="1305000" imgH="1085760" progId="">
                  <p:embed/>
                </p:oleObj>
              </mc:Choice>
              <mc:Fallback>
                <p:oleObj name="Clip" r:id="rId23" imgW="1305000" imgH="1085760" progId="">
                  <p:embed/>
                  <p:pic>
                    <p:nvPicPr>
                      <p:cNvPr id="25" name="Object 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41965" y="3048656"/>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Flowchart: Magnetic Disk 25"/>
          <p:cNvSpPr/>
          <p:nvPr>
            <p:custDataLst>
              <p:tags r:id="rId16"/>
            </p:custDataLst>
          </p:nvPr>
        </p:nvSpPr>
        <p:spPr>
          <a:xfrm>
            <a:off x="703007" y="4265096"/>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3" name="TextBox 32"/>
          <p:cNvSpPr txBox="1"/>
          <p:nvPr>
            <p:custDataLst>
              <p:tags r:id="rId17"/>
            </p:custDataLst>
          </p:nvPr>
        </p:nvSpPr>
        <p:spPr>
          <a:xfrm>
            <a:off x="77541" y="4770335"/>
            <a:ext cx="1702069" cy="584775"/>
          </a:xfrm>
          <a:prstGeom prst="rect">
            <a:avLst/>
          </a:prstGeom>
          <a:noFill/>
        </p:spPr>
        <p:txBody>
          <a:bodyPr wrap="none" rtlCol="0">
            <a:spAutoFit/>
          </a:bodyPr>
          <a:lstStyle/>
          <a:p>
            <a:pPr algn="ctr"/>
            <a:r>
              <a:rPr lang="en-US" sz="1600" dirty="0"/>
              <a:t>Order information</a:t>
            </a:r>
          </a:p>
          <a:p>
            <a:pPr algn="ctr"/>
            <a:r>
              <a:rPr lang="en-US" sz="1600" dirty="0"/>
              <a:t>database</a:t>
            </a:r>
          </a:p>
        </p:txBody>
      </p:sp>
      <p:sp>
        <p:nvSpPr>
          <p:cNvPr id="34" name="TextBox 33"/>
          <p:cNvSpPr txBox="1"/>
          <p:nvPr/>
        </p:nvSpPr>
        <p:spPr>
          <a:xfrm>
            <a:off x="1025446" y="4278868"/>
            <a:ext cx="2174954" cy="338554"/>
          </a:xfrm>
          <a:prstGeom prst="rect">
            <a:avLst/>
          </a:prstGeom>
          <a:noFill/>
        </p:spPr>
        <p:txBody>
          <a:bodyPr wrap="none" rtlCol="0">
            <a:spAutoFit/>
          </a:bodyPr>
          <a:lstStyle/>
          <a:p>
            <a:r>
              <a:rPr lang="en-US" sz="1600" dirty="0"/>
              <a:t>Encrypted data (maybe)</a:t>
            </a:r>
          </a:p>
        </p:txBody>
      </p:sp>
      <p:cxnSp>
        <p:nvCxnSpPr>
          <p:cNvPr id="8" name="Straight Arrow Connector 7"/>
          <p:cNvCxnSpPr>
            <a:stCxn id="25" idx="3"/>
            <a:endCxn id="28" idx="2"/>
          </p:cNvCxnSpPr>
          <p:nvPr/>
        </p:nvCxnSpPr>
        <p:spPr>
          <a:xfrm flipV="1">
            <a:off x="1097950" y="3238500"/>
            <a:ext cx="4880821" cy="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206158" y="762000"/>
            <a:ext cx="4709242" cy="35814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6378496" y="780247"/>
            <a:ext cx="631904" cy="369332"/>
          </a:xfrm>
          <a:prstGeom prst="rect">
            <a:avLst/>
          </a:prstGeom>
          <a:noFill/>
        </p:spPr>
        <p:txBody>
          <a:bodyPr wrap="none" rtlCol="0">
            <a:spAutoFit/>
          </a:bodyPr>
          <a:lstStyle/>
          <a:p>
            <a:r>
              <a:rPr lang="en-US" dirty="0"/>
              <a:t>DMZ</a:t>
            </a:r>
          </a:p>
        </p:txBody>
      </p:sp>
      <p:sp>
        <p:nvSpPr>
          <p:cNvPr id="36" name="Rectangle 35"/>
          <p:cNvSpPr/>
          <p:nvPr/>
        </p:nvSpPr>
        <p:spPr>
          <a:xfrm>
            <a:off x="0" y="2514600"/>
            <a:ext cx="3096038" cy="373169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139969" y="2438400"/>
            <a:ext cx="917431" cy="369332"/>
          </a:xfrm>
          <a:prstGeom prst="rect">
            <a:avLst/>
          </a:prstGeom>
          <a:noFill/>
        </p:spPr>
        <p:txBody>
          <a:bodyPr wrap="none" rtlCol="0">
            <a:spAutoFit/>
          </a:bodyPr>
          <a:lstStyle/>
          <a:p>
            <a:r>
              <a:rPr lang="en-US" dirty="0"/>
              <a:t>Internal</a:t>
            </a:r>
          </a:p>
        </p:txBody>
      </p:sp>
      <p:cxnSp>
        <p:nvCxnSpPr>
          <p:cNvPr id="21" name="Straight Arrow Connector 20"/>
          <p:cNvCxnSpPr>
            <a:stCxn id="25" idx="2"/>
            <a:endCxn id="26" idx="1"/>
          </p:cNvCxnSpPr>
          <p:nvPr/>
        </p:nvCxnSpPr>
        <p:spPr>
          <a:xfrm flipH="1">
            <a:off x="855407" y="3429656"/>
            <a:ext cx="14550" cy="83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514452" y="2920425"/>
            <a:ext cx="1139094" cy="584775"/>
          </a:xfrm>
          <a:prstGeom prst="rect">
            <a:avLst/>
          </a:prstGeom>
          <a:noFill/>
        </p:spPr>
        <p:txBody>
          <a:bodyPr wrap="none" rtlCol="0">
            <a:spAutoFit/>
          </a:bodyPr>
          <a:lstStyle/>
          <a:p>
            <a:pPr algn="ctr"/>
            <a:r>
              <a:rPr lang="en-US" sz="1600" dirty="0" err="1"/>
              <a:t>Read+write</a:t>
            </a:r>
            <a:endParaRPr lang="en-US" sz="1600" dirty="0"/>
          </a:p>
          <a:p>
            <a:pPr algn="ctr"/>
            <a:r>
              <a:rPr lang="en-US" sz="1600" dirty="0"/>
              <a:t>permission</a:t>
            </a:r>
          </a:p>
        </p:txBody>
      </p:sp>
      <p:sp>
        <p:nvSpPr>
          <p:cNvPr id="42" name="TextBox 41"/>
          <p:cNvSpPr txBox="1"/>
          <p:nvPr/>
        </p:nvSpPr>
        <p:spPr>
          <a:xfrm>
            <a:off x="347919" y="2757071"/>
            <a:ext cx="1155188" cy="338554"/>
          </a:xfrm>
          <a:prstGeom prst="rect">
            <a:avLst/>
          </a:prstGeom>
          <a:noFill/>
        </p:spPr>
        <p:txBody>
          <a:bodyPr wrap="none" rtlCol="0">
            <a:spAutoFit/>
          </a:bodyPr>
          <a:lstStyle/>
          <a:p>
            <a:r>
              <a:rPr lang="en-US" sz="1600" dirty="0"/>
              <a:t>Data mover</a:t>
            </a:r>
          </a:p>
        </p:txBody>
      </p:sp>
      <p:sp>
        <p:nvSpPr>
          <p:cNvPr id="40" name="TextBox 39"/>
          <p:cNvSpPr txBox="1"/>
          <p:nvPr/>
        </p:nvSpPr>
        <p:spPr>
          <a:xfrm>
            <a:off x="3200400" y="4419600"/>
            <a:ext cx="5867400" cy="2554545"/>
          </a:xfrm>
          <a:prstGeom prst="rect">
            <a:avLst/>
          </a:prstGeom>
          <a:noFill/>
        </p:spPr>
        <p:txBody>
          <a:bodyPr wrap="square" rtlCol="0">
            <a:spAutoFit/>
          </a:bodyPr>
          <a:lstStyle/>
          <a:p>
            <a:r>
              <a:rPr lang="en-US" sz="1600" dirty="0"/>
              <a:t>Key features</a:t>
            </a:r>
          </a:p>
          <a:p>
            <a:pPr marL="285750" indent="-285750">
              <a:buFont typeface="Arial" panose="020B0604020202020204" pitchFamily="34" charset="0"/>
              <a:buChar char="•"/>
            </a:pPr>
            <a:r>
              <a:rPr lang="en-US" sz="1600" dirty="0"/>
              <a:t>Private data is not exposed in the DMZ</a:t>
            </a:r>
          </a:p>
          <a:p>
            <a:pPr marL="285750" indent="-285750">
              <a:buFont typeface="Arial" panose="020B0604020202020204" pitchFamily="34" charset="0"/>
              <a:buChar char="•"/>
            </a:pPr>
            <a:r>
              <a:rPr lang="en-US" sz="1600" dirty="0"/>
              <a:t>Private data can be captured by infiltrating server program</a:t>
            </a:r>
          </a:p>
          <a:p>
            <a:pPr marL="285750" indent="-285750">
              <a:buFont typeface="Arial" panose="020B0604020202020204" pitchFamily="34" charset="0"/>
              <a:buChar char="•"/>
            </a:pPr>
            <a:r>
              <a:rPr lang="en-US" sz="1600" dirty="0"/>
              <a:t>Internal network with private data is also secure with firewalls etc.</a:t>
            </a:r>
          </a:p>
          <a:p>
            <a:r>
              <a:rPr lang="en-US" sz="1600" dirty="0"/>
              <a:t>Note</a:t>
            </a:r>
          </a:p>
          <a:p>
            <a:pPr marL="285750" indent="-285750">
              <a:buFont typeface="Arial" panose="020B0604020202020204" pitchFamily="34" charset="0"/>
              <a:buChar char="•"/>
            </a:pPr>
            <a:r>
              <a:rPr lang="en-US" sz="1600" dirty="0"/>
              <a:t>Data mover connects to the database in the DMZ and pulls/pushes data into the internal network (the arrow shows that the data move connects. Comprehensive data is stored in the internal network and summary data is in the DMZ</a:t>
            </a:r>
          </a:p>
        </p:txBody>
      </p:sp>
      <p:sp>
        <p:nvSpPr>
          <p:cNvPr id="3" name="Freeform 2"/>
          <p:cNvSpPr/>
          <p:nvPr/>
        </p:nvSpPr>
        <p:spPr>
          <a:xfrm>
            <a:off x="4315601" y="993531"/>
            <a:ext cx="4423953" cy="3288323"/>
          </a:xfrm>
          <a:custGeom>
            <a:avLst/>
            <a:gdLst>
              <a:gd name="connsiteX0" fmla="*/ 98137 w 4423953"/>
              <a:gd name="connsiteY0" fmla="*/ 0 h 3288323"/>
              <a:gd name="connsiteX1" fmla="*/ 54176 w 4423953"/>
              <a:gd name="connsiteY1" fmla="*/ 35169 h 3288323"/>
              <a:gd name="connsiteX2" fmla="*/ 45384 w 4423953"/>
              <a:gd name="connsiteY2" fmla="*/ 61546 h 3288323"/>
              <a:gd name="connsiteX3" fmla="*/ 19007 w 4423953"/>
              <a:gd name="connsiteY3" fmla="*/ 123092 h 3288323"/>
              <a:gd name="connsiteX4" fmla="*/ 1422 w 4423953"/>
              <a:gd name="connsiteY4" fmla="*/ 483577 h 3288323"/>
              <a:gd name="connsiteX5" fmla="*/ 19007 w 4423953"/>
              <a:gd name="connsiteY5" fmla="*/ 641838 h 3288323"/>
              <a:gd name="connsiteX6" fmla="*/ 27799 w 4423953"/>
              <a:gd name="connsiteY6" fmla="*/ 1134207 h 3288323"/>
              <a:gd name="connsiteX7" fmla="*/ 45384 w 4423953"/>
              <a:gd name="connsiteY7" fmla="*/ 1204546 h 3288323"/>
              <a:gd name="connsiteX8" fmla="*/ 54176 w 4423953"/>
              <a:gd name="connsiteY8" fmla="*/ 1318846 h 3288323"/>
              <a:gd name="connsiteX9" fmla="*/ 71761 w 4423953"/>
              <a:gd name="connsiteY9" fmla="*/ 1433146 h 3288323"/>
              <a:gd name="connsiteX10" fmla="*/ 89345 w 4423953"/>
              <a:gd name="connsiteY10" fmla="*/ 1485900 h 3288323"/>
              <a:gd name="connsiteX11" fmla="*/ 106930 w 4423953"/>
              <a:gd name="connsiteY11" fmla="*/ 1582615 h 3288323"/>
              <a:gd name="connsiteX12" fmla="*/ 142099 w 4423953"/>
              <a:gd name="connsiteY12" fmla="*/ 1696915 h 3288323"/>
              <a:gd name="connsiteX13" fmla="*/ 168476 w 4423953"/>
              <a:gd name="connsiteY13" fmla="*/ 1784838 h 3288323"/>
              <a:gd name="connsiteX14" fmla="*/ 177268 w 4423953"/>
              <a:gd name="connsiteY14" fmla="*/ 1846384 h 3288323"/>
              <a:gd name="connsiteX15" fmla="*/ 133307 w 4423953"/>
              <a:gd name="connsiteY15" fmla="*/ 1872761 h 3288323"/>
              <a:gd name="connsiteX16" fmla="*/ 150891 w 4423953"/>
              <a:gd name="connsiteY16" fmla="*/ 2136531 h 3288323"/>
              <a:gd name="connsiteX17" fmla="*/ 159684 w 4423953"/>
              <a:gd name="connsiteY17" fmla="*/ 2277207 h 3288323"/>
              <a:gd name="connsiteX18" fmla="*/ 168476 w 4423953"/>
              <a:gd name="connsiteY18" fmla="*/ 2303584 h 3288323"/>
              <a:gd name="connsiteX19" fmla="*/ 221230 w 4423953"/>
              <a:gd name="connsiteY19" fmla="*/ 2400300 h 3288323"/>
              <a:gd name="connsiteX20" fmla="*/ 247607 w 4423953"/>
              <a:gd name="connsiteY20" fmla="*/ 2453054 h 3288323"/>
              <a:gd name="connsiteX21" fmla="*/ 265191 w 4423953"/>
              <a:gd name="connsiteY21" fmla="*/ 2479431 h 3288323"/>
              <a:gd name="connsiteX22" fmla="*/ 353114 w 4423953"/>
              <a:gd name="connsiteY22" fmla="*/ 2584938 h 3288323"/>
              <a:gd name="connsiteX23" fmla="*/ 493791 w 4423953"/>
              <a:gd name="connsiteY23" fmla="*/ 2716823 h 3288323"/>
              <a:gd name="connsiteX24" fmla="*/ 564130 w 4423953"/>
              <a:gd name="connsiteY24" fmla="*/ 2760784 h 3288323"/>
              <a:gd name="connsiteX25" fmla="*/ 608091 w 4423953"/>
              <a:gd name="connsiteY25" fmla="*/ 2769577 h 3288323"/>
              <a:gd name="connsiteX26" fmla="*/ 669637 w 4423953"/>
              <a:gd name="connsiteY26" fmla="*/ 2804746 h 3288323"/>
              <a:gd name="connsiteX27" fmla="*/ 687222 w 4423953"/>
              <a:gd name="connsiteY27" fmla="*/ 2839915 h 3288323"/>
              <a:gd name="connsiteX28" fmla="*/ 739976 w 4423953"/>
              <a:gd name="connsiteY28" fmla="*/ 2910254 h 3288323"/>
              <a:gd name="connsiteX29" fmla="*/ 775145 w 4423953"/>
              <a:gd name="connsiteY29" fmla="*/ 2963007 h 3288323"/>
              <a:gd name="connsiteX30" fmla="*/ 854276 w 4423953"/>
              <a:gd name="connsiteY30" fmla="*/ 3024554 h 3288323"/>
              <a:gd name="connsiteX31" fmla="*/ 933407 w 4423953"/>
              <a:gd name="connsiteY31" fmla="*/ 3068515 h 3288323"/>
              <a:gd name="connsiteX32" fmla="*/ 959784 w 4423953"/>
              <a:gd name="connsiteY32" fmla="*/ 3077307 h 3288323"/>
              <a:gd name="connsiteX33" fmla="*/ 1030122 w 4423953"/>
              <a:gd name="connsiteY33" fmla="*/ 3112477 h 3288323"/>
              <a:gd name="connsiteX34" fmla="*/ 1109253 w 4423953"/>
              <a:gd name="connsiteY34" fmla="*/ 3138854 h 3288323"/>
              <a:gd name="connsiteX35" fmla="*/ 1188384 w 4423953"/>
              <a:gd name="connsiteY35" fmla="*/ 3165231 h 3288323"/>
              <a:gd name="connsiteX36" fmla="*/ 1241137 w 4423953"/>
              <a:gd name="connsiteY36" fmla="*/ 3182815 h 3288323"/>
              <a:gd name="connsiteX37" fmla="*/ 1504907 w 4423953"/>
              <a:gd name="connsiteY37" fmla="*/ 3191607 h 3288323"/>
              <a:gd name="connsiteX38" fmla="*/ 1671961 w 4423953"/>
              <a:gd name="connsiteY38" fmla="*/ 3235569 h 3288323"/>
              <a:gd name="connsiteX39" fmla="*/ 1777468 w 4423953"/>
              <a:gd name="connsiteY39" fmla="*/ 3261946 h 3288323"/>
              <a:gd name="connsiteX40" fmla="*/ 1874184 w 4423953"/>
              <a:gd name="connsiteY40" fmla="*/ 3288323 h 3288323"/>
              <a:gd name="connsiteX41" fmla="*/ 2076407 w 4423953"/>
              <a:gd name="connsiteY41" fmla="*/ 3279531 h 3288323"/>
              <a:gd name="connsiteX42" fmla="*/ 2111576 w 4423953"/>
              <a:gd name="connsiteY42" fmla="*/ 3270738 h 3288323"/>
              <a:gd name="connsiteX43" fmla="*/ 2173122 w 4423953"/>
              <a:gd name="connsiteY43" fmla="*/ 3253154 h 3288323"/>
              <a:gd name="connsiteX44" fmla="*/ 2234668 w 4423953"/>
              <a:gd name="connsiteY44" fmla="*/ 3244361 h 3288323"/>
              <a:gd name="connsiteX45" fmla="*/ 2331384 w 4423953"/>
              <a:gd name="connsiteY45" fmla="*/ 3226777 h 3288323"/>
              <a:gd name="connsiteX46" fmla="*/ 2463268 w 4423953"/>
              <a:gd name="connsiteY46" fmla="*/ 3200400 h 3288323"/>
              <a:gd name="connsiteX47" fmla="*/ 2656699 w 4423953"/>
              <a:gd name="connsiteY47" fmla="*/ 3147646 h 3288323"/>
              <a:gd name="connsiteX48" fmla="*/ 2709453 w 4423953"/>
              <a:gd name="connsiteY48" fmla="*/ 3138854 h 3288323"/>
              <a:gd name="connsiteX49" fmla="*/ 2762207 w 4423953"/>
              <a:gd name="connsiteY49" fmla="*/ 3121269 h 3288323"/>
              <a:gd name="connsiteX50" fmla="*/ 2797376 w 4423953"/>
              <a:gd name="connsiteY50" fmla="*/ 3112477 h 3288323"/>
              <a:gd name="connsiteX51" fmla="*/ 2823753 w 4423953"/>
              <a:gd name="connsiteY51" fmla="*/ 3086100 h 3288323"/>
              <a:gd name="connsiteX52" fmla="*/ 2894091 w 4423953"/>
              <a:gd name="connsiteY52" fmla="*/ 3068515 h 3288323"/>
              <a:gd name="connsiteX53" fmla="*/ 3157861 w 4423953"/>
              <a:gd name="connsiteY53" fmla="*/ 2980592 h 3288323"/>
              <a:gd name="connsiteX54" fmla="*/ 3210614 w 4423953"/>
              <a:gd name="connsiteY54" fmla="*/ 2971800 h 3288323"/>
              <a:gd name="connsiteX55" fmla="*/ 3254576 w 4423953"/>
              <a:gd name="connsiteY55" fmla="*/ 2963007 h 3288323"/>
              <a:gd name="connsiteX56" fmla="*/ 3483176 w 4423953"/>
              <a:gd name="connsiteY56" fmla="*/ 2936631 h 3288323"/>
              <a:gd name="connsiteX57" fmla="*/ 3588684 w 4423953"/>
              <a:gd name="connsiteY57" fmla="*/ 2892669 h 3288323"/>
              <a:gd name="connsiteX58" fmla="*/ 3623853 w 4423953"/>
              <a:gd name="connsiteY58" fmla="*/ 2857500 h 3288323"/>
              <a:gd name="connsiteX59" fmla="*/ 3676607 w 4423953"/>
              <a:gd name="connsiteY59" fmla="*/ 2813538 h 3288323"/>
              <a:gd name="connsiteX60" fmla="*/ 3694191 w 4423953"/>
              <a:gd name="connsiteY60" fmla="*/ 2787161 h 3288323"/>
              <a:gd name="connsiteX61" fmla="*/ 3729361 w 4423953"/>
              <a:gd name="connsiteY61" fmla="*/ 2769577 h 3288323"/>
              <a:gd name="connsiteX62" fmla="*/ 3843661 w 4423953"/>
              <a:gd name="connsiteY62" fmla="*/ 2690446 h 3288323"/>
              <a:gd name="connsiteX63" fmla="*/ 3913999 w 4423953"/>
              <a:gd name="connsiteY63" fmla="*/ 2593731 h 3288323"/>
              <a:gd name="connsiteX64" fmla="*/ 3940376 w 4423953"/>
              <a:gd name="connsiteY64" fmla="*/ 2549769 h 3288323"/>
              <a:gd name="connsiteX65" fmla="*/ 4028299 w 4423953"/>
              <a:gd name="connsiteY65" fmla="*/ 2435469 h 3288323"/>
              <a:gd name="connsiteX66" fmla="*/ 4081053 w 4423953"/>
              <a:gd name="connsiteY66" fmla="*/ 2382715 h 3288323"/>
              <a:gd name="connsiteX67" fmla="*/ 4116222 w 4423953"/>
              <a:gd name="connsiteY67" fmla="*/ 2338754 h 3288323"/>
              <a:gd name="connsiteX68" fmla="*/ 4142599 w 4423953"/>
              <a:gd name="connsiteY68" fmla="*/ 2321169 h 3288323"/>
              <a:gd name="connsiteX69" fmla="*/ 4204145 w 4423953"/>
              <a:gd name="connsiteY69" fmla="*/ 2268415 h 3288323"/>
              <a:gd name="connsiteX70" fmla="*/ 4221730 w 4423953"/>
              <a:gd name="connsiteY70" fmla="*/ 2206869 h 3288323"/>
              <a:gd name="connsiteX71" fmla="*/ 4248107 w 4423953"/>
              <a:gd name="connsiteY71" fmla="*/ 2145323 h 3288323"/>
              <a:gd name="connsiteX72" fmla="*/ 4292068 w 4423953"/>
              <a:gd name="connsiteY72" fmla="*/ 2031023 h 3288323"/>
              <a:gd name="connsiteX73" fmla="*/ 4300861 w 4423953"/>
              <a:gd name="connsiteY73" fmla="*/ 1951892 h 3288323"/>
              <a:gd name="connsiteX74" fmla="*/ 4336030 w 4423953"/>
              <a:gd name="connsiteY74" fmla="*/ 1846384 h 3288323"/>
              <a:gd name="connsiteX75" fmla="*/ 4362407 w 4423953"/>
              <a:gd name="connsiteY75" fmla="*/ 1732084 h 3288323"/>
              <a:gd name="connsiteX76" fmla="*/ 4371199 w 4423953"/>
              <a:gd name="connsiteY76" fmla="*/ 1670538 h 3288323"/>
              <a:gd name="connsiteX77" fmla="*/ 4379991 w 4423953"/>
              <a:gd name="connsiteY77" fmla="*/ 1626577 h 3288323"/>
              <a:gd name="connsiteX78" fmla="*/ 4406368 w 4423953"/>
              <a:gd name="connsiteY78" fmla="*/ 1318846 h 3288323"/>
              <a:gd name="connsiteX79" fmla="*/ 4423953 w 4423953"/>
              <a:gd name="connsiteY79" fmla="*/ 1151792 h 3288323"/>
              <a:gd name="connsiteX80" fmla="*/ 4415161 w 4423953"/>
              <a:gd name="connsiteY80" fmla="*/ 923192 h 3288323"/>
              <a:gd name="connsiteX81" fmla="*/ 4397576 w 4423953"/>
              <a:gd name="connsiteY81" fmla="*/ 896815 h 3288323"/>
              <a:gd name="connsiteX82" fmla="*/ 4362407 w 4423953"/>
              <a:gd name="connsiteY82" fmla="*/ 826477 h 3288323"/>
              <a:gd name="connsiteX83" fmla="*/ 4353614 w 4423953"/>
              <a:gd name="connsiteY83" fmla="*/ 791307 h 3288323"/>
              <a:gd name="connsiteX84" fmla="*/ 4265691 w 4423953"/>
              <a:gd name="connsiteY84" fmla="*/ 668215 h 3288323"/>
              <a:gd name="connsiteX85" fmla="*/ 4239314 w 4423953"/>
              <a:gd name="connsiteY85" fmla="*/ 650631 h 3288323"/>
              <a:gd name="connsiteX86" fmla="*/ 4212937 w 4423953"/>
              <a:gd name="connsiteY86" fmla="*/ 615461 h 3288323"/>
              <a:gd name="connsiteX87" fmla="*/ 4160184 w 4423953"/>
              <a:gd name="connsiteY87" fmla="*/ 589084 h 3288323"/>
              <a:gd name="connsiteX88" fmla="*/ 4089845 w 4423953"/>
              <a:gd name="connsiteY88" fmla="*/ 536331 h 3288323"/>
              <a:gd name="connsiteX89" fmla="*/ 4045884 w 4423953"/>
              <a:gd name="connsiteY89" fmla="*/ 501161 h 3288323"/>
              <a:gd name="connsiteX90" fmla="*/ 4010714 w 4423953"/>
              <a:gd name="connsiteY90" fmla="*/ 483577 h 3288323"/>
              <a:gd name="connsiteX91" fmla="*/ 3957961 w 4423953"/>
              <a:gd name="connsiteY91" fmla="*/ 439615 h 3288323"/>
              <a:gd name="connsiteX92" fmla="*/ 3913999 w 4423953"/>
              <a:gd name="connsiteY92" fmla="*/ 422031 h 3288323"/>
              <a:gd name="connsiteX93" fmla="*/ 3887622 w 4423953"/>
              <a:gd name="connsiteY93" fmla="*/ 404446 h 3288323"/>
              <a:gd name="connsiteX94" fmla="*/ 3843661 w 4423953"/>
              <a:gd name="connsiteY94" fmla="*/ 395654 h 3288323"/>
              <a:gd name="connsiteX95" fmla="*/ 3676607 w 4423953"/>
              <a:gd name="connsiteY95" fmla="*/ 378069 h 3288323"/>
              <a:gd name="connsiteX96" fmla="*/ 3544722 w 4423953"/>
              <a:gd name="connsiteY96" fmla="*/ 360484 h 3288323"/>
              <a:gd name="connsiteX97" fmla="*/ 3518345 w 4423953"/>
              <a:gd name="connsiteY97" fmla="*/ 351692 h 3288323"/>
              <a:gd name="connsiteX98" fmla="*/ 2735830 w 4423953"/>
              <a:gd name="connsiteY98" fmla="*/ 342900 h 3288323"/>
              <a:gd name="connsiteX99" fmla="*/ 2392930 w 4423953"/>
              <a:gd name="connsiteY99" fmla="*/ 237392 h 3288323"/>
              <a:gd name="connsiteX100" fmla="*/ 2120368 w 4423953"/>
              <a:gd name="connsiteY100" fmla="*/ 193431 h 3288323"/>
              <a:gd name="connsiteX101" fmla="*/ 1935730 w 4423953"/>
              <a:gd name="connsiteY101" fmla="*/ 140677 h 3288323"/>
              <a:gd name="connsiteX102" fmla="*/ 1874184 w 4423953"/>
              <a:gd name="connsiteY102" fmla="*/ 114300 h 3288323"/>
              <a:gd name="connsiteX103" fmla="*/ 1733507 w 4423953"/>
              <a:gd name="connsiteY103" fmla="*/ 87923 h 3288323"/>
              <a:gd name="connsiteX104" fmla="*/ 502584 w 4423953"/>
              <a:gd name="connsiteY104" fmla="*/ 79131 h 3288323"/>
              <a:gd name="connsiteX105" fmla="*/ 317945 w 4423953"/>
              <a:gd name="connsiteY105" fmla="*/ 105507 h 3288323"/>
              <a:gd name="connsiteX106" fmla="*/ 80553 w 4423953"/>
              <a:gd name="connsiteY106" fmla="*/ 96715 h 3288323"/>
              <a:gd name="connsiteX107" fmla="*/ 36591 w 4423953"/>
              <a:gd name="connsiteY107" fmla="*/ 70338 h 3288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4423953" h="3288323">
                <a:moveTo>
                  <a:pt x="98137" y="0"/>
                </a:moveTo>
                <a:cubicBezTo>
                  <a:pt x="83483" y="11723"/>
                  <a:pt x="66389" y="20921"/>
                  <a:pt x="54176" y="35169"/>
                </a:cubicBezTo>
                <a:cubicBezTo>
                  <a:pt x="48145" y="42206"/>
                  <a:pt x="49035" y="53027"/>
                  <a:pt x="45384" y="61546"/>
                </a:cubicBezTo>
                <a:cubicBezTo>
                  <a:pt x="12790" y="137599"/>
                  <a:pt x="39626" y="61233"/>
                  <a:pt x="19007" y="123092"/>
                </a:cubicBezTo>
                <a:cubicBezTo>
                  <a:pt x="1517" y="262999"/>
                  <a:pt x="-2607" y="278101"/>
                  <a:pt x="1422" y="483577"/>
                </a:cubicBezTo>
                <a:cubicBezTo>
                  <a:pt x="2463" y="536645"/>
                  <a:pt x="13145" y="589084"/>
                  <a:pt x="19007" y="641838"/>
                </a:cubicBezTo>
                <a:cubicBezTo>
                  <a:pt x="21938" y="805961"/>
                  <a:pt x="20113" y="970238"/>
                  <a:pt x="27799" y="1134207"/>
                </a:cubicBezTo>
                <a:cubicBezTo>
                  <a:pt x="28931" y="1158348"/>
                  <a:pt x="41966" y="1180621"/>
                  <a:pt x="45384" y="1204546"/>
                </a:cubicBezTo>
                <a:cubicBezTo>
                  <a:pt x="50788" y="1242374"/>
                  <a:pt x="50374" y="1280823"/>
                  <a:pt x="54176" y="1318846"/>
                </a:cubicBezTo>
                <a:cubicBezTo>
                  <a:pt x="55107" y="1328152"/>
                  <a:pt x="68492" y="1420071"/>
                  <a:pt x="71761" y="1433146"/>
                </a:cubicBezTo>
                <a:cubicBezTo>
                  <a:pt x="76257" y="1451128"/>
                  <a:pt x="84468" y="1468017"/>
                  <a:pt x="89345" y="1485900"/>
                </a:cubicBezTo>
                <a:cubicBezTo>
                  <a:pt x="134360" y="1650960"/>
                  <a:pt x="56639" y="1391510"/>
                  <a:pt x="106930" y="1582615"/>
                </a:cubicBezTo>
                <a:cubicBezTo>
                  <a:pt x="117075" y="1621165"/>
                  <a:pt x="130644" y="1658733"/>
                  <a:pt x="142099" y="1696915"/>
                </a:cubicBezTo>
                <a:lnTo>
                  <a:pt x="168476" y="1784838"/>
                </a:lnTo>
                <a:cubicBezTo>
                  <a:pt x="171407" y="1805353"/>
                  <a:pt x="184965" y="1827143"/>
                  <a:pt x="177268" y="1846384"/>
                </a:cubicBezTo>
                <a:cubicBezTo>
                  <a:pt x="170921" y="1862251"/>
                  <a:pt x="135724" y="1855844"/>
                  <a:pt x="133307" y="1872761"/>
                </a:cubicBezTo>
                <a:cubicBezTo>
                  <a:pt x="117658" y="1982304"/>
                  <a:pt x="132822" y="2046180"/>
                  <a:pt x="150891" y="2136531"/>
                </a:cubicBezTo>
                <a:cubicBezTo>
                  <a:pt x="153822" y="2183423"/>
                  <a:pt x="154765" y="2230482"/>
                  <a:pt x="159684" y="2277207"/>
                </a:cubicBezTo>
                <a:cubicBezTo>
                  <a:pt x="160654" y="2286424"/>
                  <a:pt x="164712" y="2295115"/>
                  <a:pt x="168476" y="2303584"/>
                </a:cubicBezTo>
                <a:cubicBezTo>
                  <a:pt x="198874" y="2371981"/>
                  <a:pt x="187886" y="2339168"/>
                  <a:pt x="221230" y="2400300"/>
                </a:cubicBezTo>
                <a:cubicBezTo>
                  <a:pt x="230644" y="2417560"/>
                  <a:pt x="238059" y="2435868"/>
                  <a:pt x="247607" y="2453054"/>
                </a:cubicBezTo>
                <a:cubicBezTo>
                  <a:pt x="252739" y="2462291"/>
                  <a:pt x="259049" y="2470832"/>
                  <a:pt x="265191" y="2479431"/>
                </a:cubicBezTo>
                <a:cubicBezTo>
                  <a:pt x="292911" y="2518239"/>
                  <a:pt x="318805" y="2548824"/>
                  <a:pt x="353114" y="2584938"/>
                </a:cubicBezTo>
                <a:cubicBezTo>
                  <a:pt x="398245" y="2632444"/>
                  <a:pt x="439674" y="2680745"/>
                  <a:pt x="493791" y="2716823"/>
                </a:cubicBezTo>
                <a:cubicBezTo>
                  <a:pt x="516796" y="2732160"/>
                  <a:pt x="537018" y="2755361"/>
                  <a:pt x="564130" y="2760784"/>
                </a:cubicBezTo>
                <a:lnTo>
                  <a:pt x="608091" y="2769577"/>
                </a:lnTo>
                <a:cubicBezTo>
                  <a:pt x="628606" y="2781300"/>
                  <a:pt x="651977" y="2789048"/>
                  <a:pt x="669637" y="2804746"/>
                </a:cubicBezTo>
                <a:cubicBezTo>
                  <a:pt x="679433" y="2813454"/>
                  <a:pt x="679952" y="2829010"/>
                  <a:pt x="687222" y="2839915"/>
                </a:cubicBezTo>
                <a:cubicBezTo>
                  <a:pt x="703479" y="2864301"/>
                  <a:pt x="722941" y="2886405"/>
                  <a:pt x="739976" y="2910254"/>
                </a:cubicBezTo>
                <a:cubicBezTo>
                  <a:pt x="752260" y="2927451"/>
                  <a:pt x="761762" y="2946650"/>
                  <a:pt x="775145" y="2963007"/>
                </a:cubicBezTo>
                <a:cubicBezTo>
                  <a:pt x="817708" y="3015028"/>
                  <a:pt x="807317" y="2998465"/>
                  <a:pt x="854276" y="3024554"/>
                </a:cubicBezTo>
                <a:cubicBezTo>
                  <a:pt x="891800" y="3045401"/>
                  <a:pt x="896509" y="3052702"/>
                  <a:pt x="933407" y="3068515"/>
                </a:cubicBezTo>
                <a:cubicBezTo>
                  <a:pt x="941926" y="3072166"/>
                  <a:pt x="951347" y="3073472"/>
                  <a:pt x="959784" y="3077307"/>
                </a:cubicBezTo>
                <a:cubicBezTo>
                  <a:pt x="983648" y="3088154"/>
                  <a:pt x="1005254" y="3104188"/>
                  <a:pt x="1030122" y="3112477"/>
                </a:cubicBezTo>
                <a:lnTo>
                  <a:pt x="1109253" y="3138854"/>
                </a:lnTo>
                <a:lnTo>
                  <a:pt x="1188384" y="3165231"/>
                </a:lnTo>
                <a:lnTo>
                  <a:pt x="1241137" y="3182815"/>
                </a:lnTo>
                <a:cubicBezTo>
                  <a:pt x="1358501" y="3171079"/>
                  <a:pt x="1358103" y="3165258"/>
                  <a:pt x="1504907" y="3191607"/>
                </a:cubicBezTo>
                <a:cubicBezTo>
                  <a:pt x="1561582" y="3201779"/>
                  <a:pt x="1615499" y="3224277"/>
                  <a:pt x="1671961" y="3235569"/>
                </a:cubicBezTo>
                <a:cubicBezTo>
                  <a:pt x="1752035" y="3251583"/>
                  <a:pt x="1679864" y="3235918"/>
                  <a:pt x="1777468" y="3261946"/>
                </a:cubicBezTo>
                <a:cubicBezTo>
                  <a:pt x="1876638" y="3288392"/>
                  <a:pt x="1817271" y="3269353"/>
                  <a:pt x="1874184" y="3288323"/>
                </a:cubicBezTo>
                <a:cubicBezTo>
                  <a:pt x="1941592" y="3285392"/>
                  <a:pt x="2009120" y="3284515"/>
                  <a:pt x="2076407" y="3279531"/>
                </a:cubicBezTo>
                <a:cubicBezTo>
                  <a:pt x="2088458" y="3278638"/>
                  <a:pt x="2099918" y="3273917"/>
                  <a:pt x="2111576" y="3270738"/>
                </a:cubicBezTo>
                <a:cubicBezTo>
                  <a:pt x="2132160" y="3265124"/>
                  <a:pt x="2152259" y="3257625"/>
                  <a:pt x="2173122" y="3253154"/>
                </a:cubicBezTo>
                <a:cubicBezTo>
                  <a:pt x="2193386" y="3248812"/>
                  <a:pt x="2214226" y="3247768"/>
                  <a:pt x="2234668" y="3244361"/>
                </a:cubicBezTo>
                <a:cubicBezTo>
                  <a:pt x="2266989" y="3238974"/>
                  <a:pt x="2299488" y="3234282"/>
                  <a:pt x="2331384" y="3226777"/>
                </a:cubicBezTo>
                <a:cubicBezTo>
                  <a:pt x="2470845" y="3193963"/>
                  <a:pt x="2277614" y="3221027"/>
                  <a:pt x="2463268" y="3200400"/>
                </a:cubicBezTo>
                <a:cubicBezTo>
                  <a:pt x="2545159" y="3175833"/>
                  <a:pt x="2569791" y="3166959"/>
                  <a:pt x="2656699" y="3147646"/>
                </a:cubicBezTo>
                <a:cubicBezTo>
                  <a:pt x="2674102" y="3143779"/>
                  <a:pt x="2691868" y="3141785"/>
                  <a:pt x="2709453" y="3138854"/>
                </a:cubicBezTo>
                <a:cubicBezTo>
                  <a:pt x="2727038" y="3132992"/>
                  <a:pt x="2744453" y="3126595"/>
                  <a:pt x="2762207" y="3121269"/>
                </a:cubicBezTo>
                <a:cubicBezTo>
                  <a:pt x="2773781" y="3117797"/>
                  <a:pt x="2786884" y="3118472"/>
                  <a:pt x="2797376" y="3112477"/>
                </a:cubicBezTo>
                <a:cubicBezTo>
                  <a:pt x="2808172" y="3106308"/>
                  <a:pt x="2812433" y="3091245"/>
                  <a:pt x="2823753" y="3086100"/>
                </a:cubicBezTo>
                <a:cubicBezTo>
                  <a:pt x="2845754" y="3076099"/>
                  <a:pt x="2871164" y="3076158"/>
                  <a:pt x="2894091" y="3068515"/>
                </a:cubicBezTo>
                <a:cubicBezTo>
                  <a:pt x="3059104" y="3013510"/>
                  <a:pt x="3022698" y="3012395"/>
                  <a:pt x="3157861" y="2980592"/>
                </a:cubicBezTo>
                <a:cubicBezTo>
                  <a:pt x="3175214" y="2976509"/>
                  <a:pt x="3193075" y="2974989"/>
                  <a:pt x="3210614" y="2971800"/>
                </a:cubicBezTo>
                <a:cubicBezTo>
                  <a:pt x="3225317" y="2969127"/>
                  <a:pt x="3239738" y="2964788"/>
                  <a:pt x="3254576" y="2963007"/>
                </a:cubicBezTo>
                <a:cubicBezTo>
                  <a:pt x="3531152" y="2929818"/>
                  <a:pt x="3347200" y="2959293"/>
                  <a:pt x="3483176" y="2936631"/>
                </a:cubicBezTo>
                <a:cubicBezTo>
                  <a:pt x="3492467" y="2933147"/>
                  <a:pt x="3569495" y="2907060"/>
                  <a:pt x="3588684" y="2892669"/>
                </a:cubicBezTo>
                <a:cubicBezTo>
                  <a:pt x="3601947" y="2882722"/>
                  <a:pt x="3611530" y="2868591"/>
                  <a:pt x="3623853" y="2857500"/>
                </a:cubicBezTo>
                <a:cubicBezTo>
                  <a:pt x="3640867" y="2842187"/>
                  <a:pt x="3660421" y="2829724"/>
                  <a:pt x="3676607" y="2813538"/>
                </a:cubicBezTo>
                <a:cubicBezTo>
                  <a:pt x="3684079" y="2806066"/>
                  <a:pt x="3686073" y="2793926"/>
                  <a:pt x="3694191" y="2787161"/>
                </a:cubicBezTo>
                <a:cubicBezTo>
                  <a:pt x="3704260" y="2778770"/>
                  <a:pt x="3718585" y="2777038"/>
                  <a:pt x="3729361" y="2769577"/>
                </a:cubicBezTo>
                <a:cubicBezTo>
                  <a:pt x="3858611" y="2680097"/>
                  <a:pt x="3763002" y="2730776"/>
                  <a:pt x="3843661" y="2690446"/>
                </a:cubicBezTo>
                <a:cubicBezTo>
                  <a:pt x="3883036" y="2641226"/>
                  <a:pt x="3878551" y="2649434"/>
                  <a:pt x="3913999" y="2593731"/>
                </a:cubicBezTo>
                <a:cubicBezTo>
                  <a:pt x="3923174" y="2579313"/>
                  <a:pt x="3930370" y="2563623"/>
                  <a:pt x="3940376" y="2549769"/>
                </a:cubicBezTo>
                <a:cubicBezTo>
                  <a:pt x="3968519" y="2510801"/>
                  <a:pt x="3997337" y="2472237"/>
                  <a:pt x="4028299" y="2435469"/>
                </a:cubicBezTo>
                <a:cubicBezTo>
                  <a:pt x="4044318" y="2416447"/>
                  <a:pt x="4064325" y="2401116"/>
                  <a:pt x="4081053" y="2382715"/>
                </a:cubicBezTo>
                <a:cubicBezTo>
                  <a:pt x="4093676" y="2368829"/>
                  <a:pt x="4102953" y="2352023"/>
                  <a:pt x="4116222" y="2338754"/>
                </a:cubicBezTo>
                <a:cubicBezTo>
                  <a:pt x="4123694" y="2331282"/>
                  <a:pt x="4134000" y="2327311"/>
                  <a:pt x="4142599" y="2321169"/>
                </a:cubicBezTo>
                <a:cubicBezTo>
                  <a:pt x="4182076" y="2292971"/>
                  <a:pt x="4172191" y="2300369"/>
                  <a:pt x="4204145" y="2268415"/>
                </a:cubicBezTo>
                <a:cubicBezTo>
                  <a:pt x="4208609" y="2250560"/>
                  <a:pt x="4214159" y="2224534"/>
                  <a:pt x="4221730" y="2206869"/>
                </a:cubicBezTo>
                <a:cubicBezTo>
                  <a:pt x="4246365" y="2149387"/>
                  <a:pt x="4233114" y="2194051"/>
                  <a:pt x="4248107" y="2145323"/>
                </a:cubicBezTo>
                <a:cubicBezTo>
                  <a:pt x="4278922" y="2045176"/>
                  <a:pt x="4257028" y="2083586"/>
                  <a:pt x="4292068" y="2031023"/>
                </a:cubicBezTo>
                <a:cubicBezTo>
                  <a:pt x="4294999" y="2004646"/>
                  <a:pt x="4294714" y="1977710"/>
                  <a:pt x="4300861" y="1951892"/>
                </a:cubicBezTo>
                <a:cubicBezTo>
                  <a:pt x="4309448" y="1915828"/>
                  <a:pt x="4328760" y="1882736"/>
                  <a:pt x="4336030" y="1846384"/>
                </a:cubicBezTo>
                <a:cubicBezTo>
                  <a:pt x="4355432" y="1749373"/>
                  <a:pt x="4344162" y="1786815"/>
                  <a:pt x="4362407" y="1732084"/>
                </a:cubicBezTo>
                <a:cubicBezTo>
                  <a:pt x="4365338" y="1711569"/>
                  <a:pt x="4367792" y="1690980"/>
                  <a:pt x="4371199" y="1670538"/>
                </a:cubicBezTo>
                <a:cubicBezTo>
                  <a:pt x="4373656" y="1655797"/>
                  <a:pt x="4379059" y="1641492"/>
                  <a:pt x="4379991" y="1626577"/>
                </a:cubicBezTo>
                <a:cubicBezTo>
                  <a:pt x="4398558" y="1329515"/>
                  <a:pt x="4366869" y="1476845"/>
                  <a:pt x="4406368" y="1318846"/>
                </a:cubicBezTo>
                <a:cubicBezTo>
                  <a:pt x="4408112" y="1303147"/>
                  <a:pt x="4423953" y="1163236"/>
                  <a:pt x="4423953" y="1151792"/>
                </a:cubicBezTo>
                <a:cubicBezTo>
                  <a:pt x="4423953" y="1075536"/>
                  <a:pt x="4423008" y="999044"/>
                  <a:pt x="4415161" y="923192"/>
                </a:cubicBezTo>
                <a:cubicBezTo>
                  <a:pt x="4414074" y="912681"/>
                  <a:pt x="4402302" y="906266"/>
                  <a:pt x="4397576" y="896815"/>
                </a:cubicBezTo>
                <a:cubicBezTo>
                  <a:pt x="4354553" y="810772"/>
                  <a:pt x="4403149" y="887593"/>
                  <a:pt x="4362407" y="826477"/>
                </a:cubicBezTo>
                <a:cubicBezTo>
                  <a:pt x="4359476" y="814754"/>
                  <a:pt x="4359301" y="801969"/>
                  <a:pt x="4353614" y="791307"/>
                </a:cubicBezTo>
                <a:cubicBezTo>
                  <a:pt x="4331531" y="749902"/>
                  <a:pt x="4304075" y="700201"/>
                  <a:pt x="4265691" y="668215"/>
                </a:cubicBezTo>
                <a:cubicBezTo>
                  <a:pt x="4257573" y="661450"/>
                  <a:pt x="4248106" y="656492"/>
                  <a:pt x="4239314" y="650631"/>
                </a:cubicBezTo>
                <a:cubicBezTo>
                  <a:pt x="4230522" y="638908"/>
                  <a:pt x="4223299" y="625823"/>
                  <a:pt x="4212937" y="615461"/>
                </a:cubicBezTo>
                <a:cubicBezTo>
                  <a:pt x="4195894" y="598418"/>
                  <a:pt x="4181635" y="596235"/>
                  <a:pt x="4160184" y="589084"/>
                </a:cubicBezTo>
                <a:lnTo>
                  <a:pt x="4089845" y="536331"/>
                </a:lnTo>
                <a:cubicBezTo>
                  <a:pt x="4074971" y="524889"/>
                  <a:pt x="4062669" y="509553"/>
                  <a:pt x="4045884" y="501161"/>
                </a:cubicBezTo>
                <a:lnTo>
                  <a:pt x="4010714" y="483577"/>
                </a:lnTo>
                <a:cubicBezTo>
                  <a:pt x="3991272" y="464135"/>
                  <a:pt x="3982439" y="451854"/>
                  <a:pt x="3957961" y="439615"/>
                </a:cubicBezTo>
                <a:cubicBezTo>
                  <a:pt x="3943844" y="432557"/>
                  <a:pt x="3928116" y="429089"/>
                  <a:pt x="3913999" y="422031"/>
                </a:cubicBezTo>
                <a:cubicBezTo>
                  <a:pt x="3904547" y="417305"/>
                  <a:pt x="3897516" y="408156"/>
                  <a:pt x="3887622" y="404446"/>
                </a:cubicBezTo>
                <a:cubicBezTo>
                  <a:pt x="3873630" y="399199"/>
                  <a:pt x="3858249" y="398896"/>
                  <a:pt x="3843661" y="395654"/>
                </a:cubicBezTo>
                <a:cubicBezTo>
                  <a:pt x="3751830" y="375247"/>
                  <a:pt x="3871292" y="391048"/>
                  <a:pt x="3676607" y="378069"/>
                </a:cubicBezTo>
                <a:cubicBezTo>
                  <a:pt x="3542905" y="351330"/>
                  <a:pt x="3767462" y="394752"/>
                  <a:pt x="3544722" y="360484"/>
                </a:cubicBezTo>
                <a:cubicBezTo>
                  <a:pt x="3535562" y="359075"/>
                  <a:pt x="3527611" y="351893"/>
                  <a:pt x="3518345" y="351692"/>
                </a:cubicBezTo>
                <a:cubicBezTo>
                  <a:pt x="3257552" y="346023"/>
                  <a:pt x="2996668" y="345831"/>
                  <a:pt x="2735830" y="342900"/>
                </a:cubicBezTo>
                <a:cubicBezTo>
                  <a:pt x="2647494" y="313455"/>
                  <a:pt x="2488590" y="257015"/>
                  <a:pt x="2392930" y="237392"/>
                </a:cubicBezTo>
                <a:cubicBezTo>
                  <a:pt x="1957737" y="148121"/>
                  <a:pt x="2375482" y="251411"/>
                  <a:pt x="2120368" y="193431"/>
                </a:cubicBezTo>
                <a:cubicBezTo>
                  <a:pt x="2072875" y="182637"/>
                  <a:pt x="1984069" y="161394"/>
                  <a:pt x="1935730" y="140677"/>
                </a:cubicBezTo>
                <a:cubicBezTo>
                  <a:pt x="1915215" y="131885"/>
                  <a:pt x="1895359" y="121358"/>
                  <a:pt x="1874184" y="114300"/>
                </a:cubicBezTo>
                <a:cubicBezTo>
                  <a:pt x="1838851" y="102522"/>
                  <a:pt x="1771191" y="88432"/>
                  <a:pt x="1733507" y="87923"/>
                </a:cubicBezTo>
                <a:lnTo>
                  <a:pt x="502584" y="79131"/>
                </a:lnTo>
                <a:cubicBezTo>
                  <a:pt x="379174" y="54447"/>
                  <a:pt x="576787" y="87448"/>
                  <a:pt x="317945" y="105507"/>
                </a:cubicBezTo>
                <a:cubicBezTo>
                  <a:pt x="238952" y="111018"/>
                  <a:pt x="159684" y="99646"/>
                  <a:pt x="80553" y="96715"/>
                </a:cubicBezTo>
                <a:cubicBezTo>
                  <a:pt x="48723" y="75496"/>
                  <a:pt x="63627" y="83857"/>
                  <a:pt x="36591" y="7033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162800" y="304800"/>
            <a:ext cx="574196" cy="369332"/>
          </a:xfrm>
          <a:prstGeom prst="rect">
            <a:avLst/>
          </a:prstGeom>
          <a:noFill/>
        </p:spPr>
        <p:txBody>
          <a:bodyPr wrap="none" rtlCol="0">
            <a:spAutoFit/>
          </a:bodyPr>
          <a:lstStyle/>
          <a:p>
            <a:r>
              <a:rPr lang="en-US" dirty="0" err="1"/>
              <a:t>vlan</a:t>
            </a:r>
            <a:endParaRPr lang="en-US" dirty="0"/>
          </a:p>
        </p:txBody>
      </p:sp>
      <p:cxnSp>
        <p:nvCxnSpPr>
          <p:cNvPr id="10" name="Straight Arrow Connector 9"/>
          <p:cNvCxnSpPr>
            <a:stCxn id="7" idx="2"/>
          </p:cNvCxnSpPr>
          <p:nvPr/>
        </p:nvCxnSpPr>
        <p:spPr>
          <a:xfrm flipH="1">
            <a:off x="7239000" y="674132"/>
            <a:ext cx="210898" cy="545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reeform 10"/>
          <p:cNvSpPr/>
          <p:nvPr/>
        </p:nvSpPr>
        <p:spPr>
          <a:xfrm>
            <a:off x="166618" y="2690446"/>
            <a:ext cx="2810926" cy="3543300"/>
          </a:xfrm>
          <a:custGeom>
            <a:avLst/>
            <a:gdLst>
              <a:gd name="connsiteX0" fmla="*/ 519182 w 2810926"/>
              <a:gd name="connsiteY0" fmla="*/ 0 h 3543300"/>
              <a:gd name="connsiteX1" fmla="*/ 448844 w 2810926"/>
              <a:gd name="connsiteY1" fmla="*/ 35169 h 3543300"/>
              <a:gd name="connsiteX2" fmla="*/ 396090 w 2810926"/>
              <a:gd name="connsiteY2" fmla="*/ 61546 h 3543300"/>
              <a:gd name="connsiteX3" fmla="*/ 316959 w 2810926"/>
              <a:gd name="connsiteY3" fmla="*/ 149469 h 3543300"/>
              <a:gd name="connsiteX4" fmla="*/ 246620 w 2810926"/>
              <a:gd name="connsiteY4" fmla="*/ 211016 h 3543300"/>
              <a:gd name="connsiteX5" fmla="*/ 185074 w 2810926"/>
              <a:gd name="connsiteY5" fmla="*/ 272562 h 3543300"/>
              <a:gd name="connsiteX6" fmla="*/ 158697 w 2810926"/>
              <a:gd name="connsiteY6" fmla="*/ 342900 h 3543300"/>
              <a:gd name="connsiteX7" fmla="*/ 141113 w 2810926"/>
              <a:gd name="connsiteY7" fmla="*/ 369277 h 3543300"/>
              <a:gd name="connsiteX8" fmla="*/ 132320 w 2810926"/>
              <a:gd name="connsiteY8" fmla="*/ 395654 h 3543300"/>
              <a:gd name="connsiteX9" fmla="*/ 79567 w 2810926"/>
              <a:gd name="connsiteY9" fmla="*/ 501162 h 3543300"/>
              <a:gd name="connsiteX10" fmla="*/ 35605 w 2810926"/>
              <a:gd name="connsiteY10" fmla="*/ 650631 h 3543300"/>
              <a:gd name="connsiteX11" fmla="*/ 9228 w 2810926"/>
              <a:gd name="connsiteY11" fmla="*/ 975946 h 3543300"/>
              <a:gd name="connsiteX12" fmla="*/ 436 w 2810926"/>
              <a:gd name="connsiteY12" fmla="*/ 1072662 h 3543300"/>
              <a:gd name="connsiteX13" fmla="*/ 9228 w 2810926"/>
              <a:gd name="connsiteY13" fmla="*/ 1573823 h 3543300"/>
              <a:gd name="connsiteX14" fmla="*/ 53190 w 2810926"/>
              <a:gd name="connsiteY14" fmla="*/ 1793631 h 3543300"/>
              <a:gd name="connsiteX15" fmla="*/ 61982 w 2810926"/>
              <a:gd name="connsiteY15" fmla="*/ 1837592 h 3543300"/>
              <a:gd name="connsiteX16" fmla="*/ 70774 w 2810926"/>
              <a:gd name="connsiteY16" fmla="*/ 1890346 h 3543300"/>
              <a:gd name="connsiteX17" fmla="*/ 88359 w 2810926"/>
              <a:gd name="connsiteY17" fmla="*/ 1951892 h 3543300"/>
              <a:gd name="connsiteX18" fmla="*/ 97151 w 2810926"/>
              <a:gd name="connsiteY18" fmla="*/ 2329962 h 3543300"/>
              <a:gd name="connsiteX19" fmla="*/ 123528 w 2810926"/>
              <a:gd name="connsiteY19" fmla="*/ 2409092 h 3543300"/>
              <a:gd name="connsiteX20" fmla="*/ 149905 w 2810926"/>
              <a:gd name="connsiteY20" fmla="*/ 2497016 h 3543300"/>
              <a:gd name="connsiteX21" fmla="*/ 264205 w 2810926"/>
              <a:gd name="connsiteY21" fmla="*/ 2672862 h 3543300"/>
              <a:gd name="connsiteX22" fmla="*/ 352128 w 2810926"/>
              <a:gd name="connsiteY22" fmla="*/ 2778369 h 3543300"/>
              <a:gd name="connsiteX23" fmla="*/ 413674 w 2810926"/>
              <a:gd name="connsiteY23" fmla="*/ 2831123 h 3543300"/>
              <a:gd name="connsiteX24" fmla="*/ 448844 w 2810926"/>
              <a:gd name="connsiteY24" fmla="*/ 2866292 h 3543300"/>
              <a:gd name="connsiteX25" fmla="*/ 475220 w 2810926"/>
              <a:gd name="connsiteY25" fmla="*/ 2883877 h 3543300"/>
              <a:gd name="connsiteX26" fmla="*/ 484013 w 2810926"/>
              <a:gd name="connsiteY26" fmla="*/ 2910254 h 3543300"/>
              <a:gd name="connsiteX27" fmla="*/ 589520 w 2810926"/>
              <a:gd name="connsiteY27" fmla="*/ 3006969 h 3543300"/>
              <a:gd name="connsiteX28" fmla="*/ 747782 w 2810926"/>
              <a:gd name="connsiteY28" fmla="*/ 3130062 h 3543300"/>
              <a:gd name="connsiteX29" fmla="*/ 862082 w 2810926"/>
              <a:gd name="connsiteY29" fmla="*/ 3217985 h 3543300"/>
              <a:gd name="connsiteX30" fmla="*/ 1029136 w 2810926"/>
              <a:gd name="connsiteY30" fmla="*/ 3288323 h 3543300"/>
              <a:gd name="connsiteX31" fmla="*/ 1108267 w 2810926"/>
              <a:gd name="connsiteY31" fmla="*/ 3297116 h 3543300"/>
              <a:gd name="connsiteX32" fmla="*/ 1134644 w 2810926"/>
              <a:gd name="connsiteY32" fmla="*/ 3314700 h 3543300"/>
              <a:gd name="connsiteX33" fmla="*/ 1187397 w 2810926"/>
              <a:gd name="connsiteY33" fmla="*/ 3358662 h 3543300"/>
              <a:gd name="connsiteX34" fmla="*/ 1292905 w 2810926"/>
              <a:gd name="connsiteY34" fmla="*/ 3420208 h 3543300"/>
              <a:gd name="connsiteX35" fmla="*/ 1380828 w 2810926"/>
              <a:gd name="connsiteY35" fmla="*/ 3472962 h 3543300"/>
              <a:gd name="connsiteX36" fmla="*/ 1451167 w 2810926"/>
              <a:gd name="connsiteY36" fmla="*/ 3490546 h 3543300"/>
              <a:gd name="connsiteX37" fmla="*/ 1530297 w 2810926"/>
              <a:gd name="connsiteY37" fmla="*/ 3516923 h 3543300"/>
              <a:gd name="connsiteX38" fmla="*/ 1890782 w 2810926"/>
              <a:gd name="connsiteY38" fmla="*/ 3543300 h 3543300"/>
              <a:gd name="connsiteX39" fmla="*/ 2040251 w 2810926"/>
              <a:gd name="connsiteY39" fmla="*/ 3525716 h 3543300"/>
              <a:gd name="connsiteX40" fmla="*/ 2347982 w 2810926"/>
              <a:gd name="connsiteY40" fmla="*/ 3516923 h 3543300"/>
              <a:gd name="connsiteX41" fmla="*/ 2418320 w 2810926"/>
              <a:gd name="connsiteY41" fmla="*/ 3481754 h 3543300"/>
              <a:gd name="connsiteX42" fmla="*/ 2453490 w 2810926"/>
              <a:gd name="connsiteY42" fmla="*/ 3464169 h 3543300"/>
              <a:gd name="connsiteX43" fmla="*/ 2515036 w 2810926"/>
              <a:gd name="connsiteY43" fmla="*/ 3411416 h 3543300"/>
              <a:gd name="connsiteX44" fmla="*/ 2567790 w 2810926"/>
              <a:gd name="connsiteY44" fmla="*/ 3323492 h 3543300"/>
              <a:gd name="connsiteX45" fmla="*/ 2585374 w 2810926"/>
              <a:gd name="connsiteY45" fmla="*/ 3270739 h 3543300"/>
              <a:gd name="connsiteX46" fmla="*/ 2620544 w 2810926"/>
              <a:gd name="connsiteY46" fmla="*/ 3235569 h 3543300"/>
              <a:gd name="connsiteX47" fmla="*/ 2638128 w 2810926"/>
              <a:gd name="connsiteY47" fmla="*/ 3209192 h 3543300"/>
              <a:gd name="connsiteX48" fmla="*/ 2646920 w 2810926"/>
              <a:gd name="connsiteY48" fmla="*/ 3138854 h 3543300"/>
              <a:gd name="connsiteX49" fmla="*/ 2655713 w 2810926"/>
              <a:gd name="connsiteY49" fmla="*/ 3103685 h 3543300"/>
              <a:gd name="connsiteX50" fmla="*/ 2717259 w 2810926"/>
              <a:gd name="connsiteY50" fmla="*/ 2892669 h 3543300"/>
              <a:gd name="connsiteX51" fmla="*/ 2787597 w 2810926"/>
              <a:gd name="connsiteY51" fmla="*/ 2725616 h 3543300"/>
              <a:gd name="connsiteX52" fmla="*/ 2796390 w 2810926"/>
              <a:gd name="connsiteY52" fmla="*/ 2259623 h 3543300"/>
              <a:gd name="connsiteX53" fmla="*/ 2770013 w 2810926"/>
              <a:gd name="connsiteY53" fmla="*/ 2206869 h 3543300"/>
              <a:gd name="connsiteX54" fmla="*/ 2321605 w 2810926"/>
              <a:gd name="connsiteY54" fmla="*/ 1644162 h 3543300"/>
              <a:gd name="connsiteX55" fmla="*/ 2189720 w 2810926"/>
              <a:gd name="connsiteY55" fmla="*/ 1512277 h 3543300"/>
              <a:gd name="connsiteX56" fmla="*/ 2136967 w 2810926"/>
              <a:gd name="connsiteY56" fmla="*/ 1450731 h 3543300"/>
              <a:gd name="connsiteX57" fmla="*/ 2084213 w 2810926"/>
              <a:gd name="connsiteY57" fmla="*/ 1389185 h 3543300"/>
              <a:gd name="connsiteX58" fmla="*/ 2049044 w 2810926"/>
              <a:gd name="connsiteY58" fmla="*/ 1371600 h 3543300"/>
              <a:gd name="connsiteX59" fmla="*/ 1987497 w 2810926"/>
              <a:gd name="connsiteY59" fmla="*/ 1239716 h 3543300"/>
              <a:gd name="connsiteX60" fmla="*/ 1917159 w 2810926"/>
              <a:gd name="connsiteY60" fmla="*/ 1134208 h 3543300"/>
              <a:gd name="connsiteX61" fmla="*/ 1609428 w 2810926"/>
              <a:gd name="connsiteY61" fmla="*/ 756139 h 3543300"/>
              <a:gd name="connsiteX62" fmla="*/ 1512713 w 2810926"/>
              <a:gd name="connsiteY62" fmla="*/ 685800 h 3543300"/>
              <a:gd name="connsiteX63" fmla="*/ 1477544 w 2810926"/>
              <a:gd name="connsiteY63" fmla="*/ 650631 h 3543300"/>
              <a:gd name="connsiteX64" fmla="*/ 1398413 w 2810926"/>
              <a:gd name="connsiteY64" fmla="*/ 571500 h 3543300"/>
              <a:gd name="connsiteX65" fmla="*/ 1345659 w 2810926"/>
              <a:gd name="connsiteY65" fmla="*/ 465992 h 3543300"/>
              <a:gd name="connsiteX66" fmla="*/ 1310490 w 2810926"/>
              <a:gd name="connsiteY66" fmla="*/ 386862 h 3543300"/>
              <a:gd name="connsiteX67" fmla="*/ 1073097 w 2810926"/>
              <a:gd name="connsiteY67" fmla="*/ 114300 h 3543300"/>
              <a:gd name="connsiteX68" fmla="*/ 1029136 w 2810926"/>
              <a:gd name="connsiteY68" fmla="*/ 79131 h 3543300"/>
              <a:gd name="connsiteX69" fmla="*/ 941213 w 2810926"/>
              <a:gd name="connsiteY69" fmla="*/ 52754 h 3543300"/>
              <a:gd name="connsiteX70" fmla="*/ 668651 w 2810926"/>
              <a:gd name="connsiteY70" fmla="*/ 70339 h 3543300"/>
              <a:gd name="connsiteX71" fmla="*/ 607105 w 2810926"/>
              <a:gd name="connsiteY71" fmla="*/ 79131 h 3543300"/>
              <a:gd name="connsiteX72" fmla="*/ 571936 w 2810926"/>
              <a:gd name="connsiteY72" fmla="*/ 87923 h 3543300"/>
              <a:gd name="connsiteX73" fmla="*/ 475220 w 2810926"/>
              <a:gd name="connsiteY73" fmla="*/ 79131 h 3543300"/>
              <a:gd name="connsiteX74" fmla="*/ 448844 w 2810926"/>
              <a:gd name="connsiteY74" fmla="*/ 70339 h 354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2810926" h="3543300">
                <a:moveTo>
                  <a:pt x="519182" y="0"/>
                </a:moveTo>
                <a:cubicBezTo>
                  <a:pt x="495736" y="11723"/>
                  <a:pt x="472708" y="24322"/>
                  <a:pt x="448844" y="35169"/>
                </a:cubicBezTo>
                <a:cubicBezTo>
                  <a:pt x="416766" y="49750"/>
                  <a:pt x="425249" y="36032"/>
                  <a:pt x="396090" y="61546"/>
                </a:cubicBezTo>
                <a:cubicBezTo>
                  <a:pt x="344315" y="106849"/>
                  <a:pt x="360133" y="100127"/>
                  <a:pt x="316959" y="149469"/>
                </a:cubicBezTo>
                <a:cubicBezTo>
                  <a:pt x="267169" y="206372"/>
                  <a:pt x="315600" y="142035"/>
                  <a:pt x="246620" y="211016"/>
                </a:cubicBezTo>
                <a:cubicBezTo>
                  <a:pt x="164563" y="293074"/>
                  <a:pt x="278857" y="202226"/>
                  <a:pt x="185074" y="272562"/>
                </a:cubicBezTo>
                <a:cubicBezTo>
                  <a:pt x="176282" y="296008"/>
                  <a:pt x="169059" y="320104"/>
                  <a:pt x="158697" y="342900"/>
                </a:cubicBezTo>
                <a:cubicBezTo>
                  <a:pt x="154324" y="352520"/>
                  <a:pt x="145839" y="359826"/>
                  <a:pt x="141113" y="369277"/>
                </a:cubicBezTo>
                <a:cubicBezTo>
                  <a:pt x="136968" y="377567"/>
                  <a:pt x="136239" y="387255"/>
                  <a:pt x="132320" y="395654"/>
                </a:cubicBezTo>
                <a:cubicBezTo>
                  <a:pt x="115692" y="431285"/>
                  <a:pt x="95703" y="465305"/>
                  <a:pt x="79567" y="501162"/>
                </a:cubicBezTo>
                <a:cubicBezTo>
                  <a:pt x="50700" y="565311"/>
                  <a:pt x="51071" y="581034"/>
                  <a:pt x="35605" y="650631"/>
                </a:cubicBezTo>
                <a:cubicBezTo>
                  <a:pt x="26813" y="759069"/>
                  <a:pt x="18263" y="867528"/>
                  <a:pt x="9228" y="975946"/>
                </a:cubicBezTo>
                <a:cubicBezTo>
                  <a:pt x="6540" y="1008206"/>
                  <a:pt x="436" y="1040290"/>
                  <a:pt x="436" y="1072662"/>
                </a:cubicBezTo>
                <a:cubicBezTo>
                  <a:pt x="436" y="1239741"/>
                  <a:pt x="-2965" y="1407189"/>
                  <a:pt x="9228" y="1573823"/>
                </a:cubicBezTo>
                <a:cubicBezTo>
                  <a:pt x="14681" y="1648344"/>
                  <a:pt x="38536" y="1720362"/>
                  <a:pt x="53190" y="1793631"/>
                </a:cubicBezTo>
                <a:cubicBezTo>
                  <a:pt x="56121" y="1808285"/>
                  <a:pt x="59525" y="1822851"/>
                  <a:pt x="61982" y="1837592"/>
                </a:cubicBezTo>
                <a:cubicBezTo>
                  <a:pt x="64913" y="1855177"/>
                  <a:pt x="66765" y="1872975"/>
                  <a:pt x="70774" y="1890346"/>
                </a:cubicBezTo>
                <a:cubicBezTo>
                  <a:pt x="75572" y="1911136"/>
                  <a:pt x="82497" y="1931377"/>
                  <a:pt x="88359" y="1951892"/>
                </a:cubicBezTo>
                <a:cubicBezTo>
                  <a:pt x="78003" y="2117591"/>
                  <a:pt x="70379" y="2137199"/>
                  <a:pt x="97151" y="2329962"/>
                </a:cubicBezTo>
                <a:cubicBezTo>
                  <a:pt x="100976" y="2357501"/>
                  <a:pt x="115155" y="2382579"/>
                  <a:pt x="123528" y="2409092"/>
                </a:cubicBezTo>
                <a:cubicBezTo>
                  <a:pt x="132742" y="2438270"/>
                  <a:pt x="135506" y="2470017"/>
                  <a:pt x="149905" y="2497016"/>
                </a:cubicBezTo>
                <a:cubicBezTo>
                  <a:pt x="182804" y="2558701"/>
                  <a:pt x="219450" y="2619156"/>
                  <a:pt x="264205" y="2672862"/>
                </a:cubicBezTo>
                <a:lnTo>
                  <a:pt x="352128" y="2778369"/>
                </a:lnTo>
                <a:cubicBezTo>
                  <a:pt x="394748" y="2830122"/>
                  <a:pt x="368673" y="2816123"/>
                  <a:pt x="413674" y="2831123"/>
                </a:cubicBezTo>
                <a:cubicBezTo>
                  <a:pt x="425397" y="2842846"/>
                  <a:pt x="436256" y="2855502"/>
                  <a:pt x="448844" y="2866292"/>
                </a:cubicBezTo>
                <a:cubicBezTo>
                  <a:pt x="456867" y="2873169"/>
                  <a:pt x="468619" y="2875626"/>
                  <a:pt x="475220" y="2883877"/>
                </a:cubicBezTo>
                <a:cubicBezTo>
                  <a:pt x="481010" y="2891114"/>
                  <a:pt x="477707" y="2903462"/>
                  <a:pt x="484013" y="2910254"/>
                </a:cubicBezTo>
                <a:cubicBezTo>
                  <a:pt x="516477" y="2945215"/>
                  <a:pt x="552869" y="2976426"/>
                  <a:pt x="589520" y="3006969"/>
                </a:cubicBezTo>
                <a:cubicBezTo>
                  <a:pt x="640862" y="3049754"/>
                  <a:pt x="696440" y="3087278"/>
                  <a:pt x="747782" y="3130062"/>
                </a:cubicBezTo>
                <a:cubicBezTo>
                  <a:pt x="773107" y="3151166"/>
                  <a:pt x="833453" y="3203671"/>
                  <a:pt x="862082" y="3217985"/>
                </a:cubicBezTo>
                <a:cubicBezTo>
                  <a:pt x="916123" y="3245005"/>
                  <a:pt x="969086" y="3281650"/>
                  <a:pt x="1029136" y="3288323"/>
                </a:cubicBezTo>
                <a:lnTo>
                  <a:pt x="1108267" y="3297116"/>
                </a:lnTo>
                <a:cubicBezTo>
                  <a:pt x="1117059" y="3302977"/>
                  <a:pt x="1126303" y="3308212"/>
                  <a:pt x="1134644" y="3314700"/>
                </a:cubicBezTo>
                <a:cubicBezTo>
                  <a:pt x="1152712" y="3328753"/>
                  <a:pt x="1168351" y="3345965"/>
                  <a:pt x="1187397" y="3358662"/>
                </a:cubicBezTo>
                <a:cubicBezTo>
                  <a:pt x="1221274" y="3381247"/>
                  <a:pt x="1258378" y="3398629"/>
                  <a:pt x="1292905" y="3420208"/>
                </a:cubicBezTo>
                <a:cubicBezTo>
                  <a:pt x="1341374" y="3450501"/>
                  <a:pt x="1318226" y="3450604"/>
                  <a:pt x="1380828" y="3472962"/>
                </a:cubicBezTo>
                <a:cubicBezTo>
                  <a:pt x="1403588" y="3481090"/>
                  <a:pt x="1428068" y="3483439"/>
                  <a:pt x="1451167" y="3490546"/>
                </a:cubicBezTo>
                <a:cubicBezTo>
                  <a:pt x="1481085" y="3499751"/>
                  <a:pt x="1499159" y="3514155"/>
                  <a:pt x="1530297" y="3516923"/>
                </a:cubicBezTo>
                <a:cubicBezTo>
                  <a:pt x="1650307" y="3527590"/>
                  <a:pt x="1890782" y="3543300"/>
                  <a:pt x="1890782" y="3543300"/>
                </a:cubicBezTo>
                <a:cubicBezTo>
                  <a:pt x="1940605" y="3537439"/>
                  <a:pt x="1990168" y="3528605"/>
                  <a:pt x="2040251" y="3525716"/>
                </a:cubicBezTo>
                <a:cubicBezTo>
                  <a:pt x="2142700" y="3519805"/>
                  <a:pt x="2246050" y="3528776"/>
                  <a:pt x="2347982" y="3516923"/>
                </a:cubicBezTo>
                <a:cubicBezTo>
                  <a:pt x="2374020" y="3513895"/>
                  <a:pt x="2394874" y="3493477"/>
                  <a:pt x="2418320" y="3481754"/>
                </a:cubicBezTo>
                <a:cubicBezTo>
                  <a:pt x="2430043" y="3475892"/>
                  <a:pt x="2444222" y="3473437"/>
                  <a:pt x="2453490" y="3464169"/>
                </a:cubicBezTo>
                <a:cubicBezTo>
                  <a:pt x="2490229" y="3427430"/>
                  <a:pt x="2469920" y="3445252"/>
                  <a:pt x="2515036" y="3411416"/>
                </a:cubicBezTo>
                <a:cubicBezTo>
                  <a:pt x="2532621" y="3382108"/>
                  <a:pt x="2556982" y="3355917"/>
                  <a:pt x="2567790" y="3323492"/>
                </a:cubicBezTo>
                <a:cubicBezTo>
                  <a:pt x="2573651" y="3305908"/>
                  <a:pt x="2575838" y="3286633"/>
                  <a:pt x="2585374" y="3270739"/>
                </a:cubicBezTo>
                <a:cubicBezTo>
                  <a:pt x="2593904" y="3256522"/>
                  <a:pt x="2609754" y="3248157"/>
                  <a:pt x="2620544" y="3235569"/>
                </a:cubicBezTo>
                <a:cubicBezTo>
                  <a:pt x="2627421" y="3227546"/>
                  <a:pt x="2632267" y="3217984"/>
                  <a:pt x="2638128" y="3209192"/>
                </a:cubicBezTo>
                <a:cubicBezTo>
                  <a:pt x="2641059" y="3185746"/>
                  <a:pt x="2643035" y="3162161"/>
                  <a:pt x="2646920" y="3138854"/>
                </a:cubicBezTo>
                <a:cubicBezTo>
                  <a:pt x="2648907" y="3126935"/>
                  <a:pt x="2652393" y="3115304"/>
                  <a:pt x="2655713" y="3103685"/>
                </a:cubicBezTo>
                <a:cubicBezTo>
                  <a:pt x="2675842" y="3033235"/>
                  <a:pt x="2693126" y="2961850"/>
                  <a:pt x="2717259" y="2892669"/>
                </a:cubicBezTo>
                <a:cubicBezTo>
                  <a:pt x="2737159" y="2835621"/>
                  <a:pt x="2764151" y="2781300"/>
                  <a:pt x="2787597" y="2725616"/>
                </a:cubicBezTo>
                <a:cubicBezTo>
                  <a:pt x="2812496" y="2526427"/>
                  <a:pt x="2820556" y="2519406"/>
                  <a:pt x="2796390" y="2259623"/>
                </a:cubicBezTo>
                <a:cubicBezTo>
                  <a:pt x="2794569" y="2240047"/>
                  <a:pt x="2780216" y="2223674"/>
                  <a:pt x="2770013" y="2206869"/>
                </a:cubicBezTo>
                <a:cubicBezTo>
                  <a:pt x="2600229" y="1927227"/>
                  <a:pt x="2608616" y="1958770"/>
                  <a:pt x="2321605" y="1644162"/>
                </a:cubicBezTo>
                <a:cubicBezTo>
                  <a:pt x="2279704" y="1598232"/>
                  <a:pt x="2230180" y="1559481"/>
                  <a:pt x="2189720" y="1512277"/>
                </a:cubicBezTo>
                <a:cubicBezTo>
                  <a:pt x="2172136" y="1491762"/>
                  <a:pt x="2154077" y="1471643"/>
                  <a:pt x="2136967" y="1450731"/>
                </a:cubicBezTo>
                <a:cubicBezTo>
                  <a:pt x="2120083" y="1430094"/>
                  <a:pt x="2106567" y="1405152"/>
                  <a:pt x="2084213" y="1389185"/>
                </a:cubicBezTo>
                <a:cubicBezTo>
                  <a:pt x="2073548" y="1381567"/>
                  <a:pt x="2060767" y="1377462"/>
                  <a:pt x="2049044" y="1371600"/>
                </a:cubicBezTo>
                <a:cubicBezTo>
                  <a:pt x="2028651" y="1320620"/>
                  <a:pt x="2019080" y="1293165"/>
                  <a:pt x="1987497" y="1239716"/>
                </a:cubicBezTo>
                <a:cubicBezTo>
                  <a:pt x="1965994" y="1203326"/>
                  <a:pt x="1942260" y="1168216"/>
                  <a:pt x="1917159" y="1134208"/>
                </a:cubicBezTo>
                <a:cubicBezTo>
                  <a:pt x="1858887" y="1055258"/>
                  <a:pt x="1707947" y="846091"/>
                  <a:pt x="1609428" y="756139"/>
                </a:cubicBezTo>
                <a:cubicBezTo>
                  <a:pt x="1579990" y="729261"/>
                  <a:pt x="1543841" y="710702"/>
                  <a:pt x="1512713" y="685800"/>
                </a:cubicBezTo>
                <a:cubicBezTo>
                  <a:pt x="1499767" y="675443"/>
                  <a:pt x="1489867" y="661722"/>
                  <a:pt x="1477544" y="650631"/>
                </a:cubicBezTo>
                <a:cubicBezTo>
                  <a:pt x="1440397" y="617198"/>
                  <a:pt x="1421326" y="612235"/>
                  <a:pt x="1398413" y="571500"/>
                </a:cubicBezTo>
                <a:cubicBezTo>
                  <a:pt x="1379136" y="537229"/>
                  <a:pt x="1362564" y="501493"/>
                  <a:pt x="1345659" y="465992"/>
                </a:cubicBezTo>
                <a:cubicBezTo>
                  <a:pt x="1333249" y="439931"/>
                  <a:pt x="1326814" y="410667"/>
                  <a:pt x="1310490" y="386862"/>
                </a:cubicBezTo>
                <a:cubicBezTo>
                  <a:pt x="1135139" y="131142"/>
                  <a:pt x="1208712" y="216011"/>
                  <a:pt x="1073097" y="114300"/>
                </a:cubicBezTo>
                <a:cubicBezTo>
                  <a:pt x="1058084" y="103040"/>
                  <a:pt x="1045610" y="88117"/>
                  <a:pt x="1029136" y="79131"/>
                </a:cubicBezTo>
                <a:cubicBezTo>
                  <a:pt x="1011021" y="69250"/>
                  <a:pt x="964310" y="58528"/>
                  <a:pt x="941213" y="52754"/>
                </a:cubicBezTo>
                <a:cubicBezTo>
                  <a:pt x="805797" y="59202"/>
                  <a:pt x="780291" y="57205"/>
                  <a:pt x="668651" y="70339"/>
                </a:cubicBezTo>
                <a:cubicBezTo>
                  <a:pt x="648069" y="72760"/>
                  <a:pt x="627494" y="75424"/>
                  <a:pt x="607105" y="79131"/>
                </a:cubicBezTo>
                <a:cubicBezTo>
                  <a:pt x="595216" y="81293"/>
                  <a:pt x="583659" y="84992"/>
                  <a:pt x="571936" y="87923"/>
                </a:cubicBezTo>
                <a:cubicBezTo>
                  <a:pt x="539697" y="84992"/>
                  <a:pt x="507266" y="83709"/>
                  <a:pt x="475220" y="79131"/>
                </a:cubicBezTo>
                <a:cubicBezTo>
                  <a:pt x="466046" y="77820"/>
                  <a:pt x="448844" y="70339"/>
                  <a:pt x="448844" y="7033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03498" y="1827626"/>
            <a:ext cx="574196" cy="369332"/>
          </a:xfrm>
          <a:prstGeom prst="rect">
            <a:avLst/>
          </a:prstGeom>
          <a:noFill/>
        </p:spPr>
        <p:txBody>
          <a:bodyPr wrap="none" rtlCol="0">
            <a:spAutoFit/>
          </a:bodyPr>
          <a:lstStyle/>
          <a:p>
            <a:r>
              <a:rPr lang="en-US" dirty="0" err="1"/>
              <a:t>vlan</a:t>
            </a:r>
            <a:endParaRPr lang="en-US" dirty="0"/>
          </a:p>
        </p:txBody>
      </p:sp>
      <p:cxnSp>
        <p:nvCxnSpPr>
          <p:cNvPr id="13" name="Straight Arrow Connector 12"/>
          <p:cNvCxnSpPr>
            <a:stCxn id="39" idx="2"/>
            <a:endCxn id="42" idx="1"/>
          </p:cNvCxnSpPr>
          <p:nvPr/>
        </p:nvCxnSpPr>
        <p:spPr>
          <a:xfrm flipH="1">
            <a:off x="347919" y="2196958"/>
            <a:ext cx="142677" cy="729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22" idx="0"/>
            <a:endCxn id="27" idx="1"/>
          </p:cNvCxnSpPr>
          <p:nvPr/>
        </p:nvCxnSpPr>
        <p:spPr>
          <a:xfrm>
            <a:off x="2149601" y="1403482"/>
            <a:ext cx="2343537" cy="615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26274722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custDataLst>
              <p:tags r:id="rId3"/>
            </p:custDataLst>
          </p:nvPr>
        </p:nvSpPr>
        <p:spPr>
          <a:xfrm>
            <a:off x="381000" y="0"/>
            <a:ext cx="8229600" cy="411162"/>
          </a:xfrm>
        </p:spPr>
        <p:txBody>
          <a:bodyPr>
            <a:normAutofit fontScale="90000"/>
          </a:bodyPr>
          <a:lstStyle/>
          <a:p>
            <a:r>
              <a:rPr lang="en-US" dirty="0"/>
              <a:t>DMZ Web Server</a:t>
            </a:r>
          </a:p>
        </p:txBody>
      </p:sp>
      <p:pic>
        <p:nvPicPr>
          <p:cNvPr id="4" name="Picture 2" descr="https://encrypted-tbn2.gstatic.com/images?q=tbn:ANd9GcQA9i7Gn6_fTlfUGSBIDNrAx4meNHpnu7vXv6ys8Lc8CZXbMGc5"/>
          <p:cNvPicPr>
            <a:picLocks noChangeAspect="1" noChangeArrowheads="1"/>
          </p:cNvPicPr>
          <p:nvPr>
            <p:custDataLst>
              <p:tags r:id="rId4"/>
            </p:custDataLst>
          </p:nvPr>
        </p:nvPicPr>
        <p:blipFill>
          <a:blip r:embed="rId19" cstate="print"/>
          <a:srcRect/>
          <a:stretch>
            <a:fillRect/>
          </a:stretch>
        </p:blipFill>
        <p:spPr bwMode="auto">
          <a:xfrm>
            <a:off x="2162175" y="1219200"/>
            <a:ext cx="1571625" cy="877186"/>
          </a:xfrm>
          <a:prstGeom prst="rect">
            <a:avLst/>
          </a:prstGeom>
          <a:noFill/>
        </p:spPr>
      </p:pic>
      <p:sp>
        <p:nvSpPr>
          <p:cNvPr id="22" name="Cloud 21"/>
          <p:cNvSpPr/>
          <p:nvPr>
            <p:custDataLst>
              <p:tags r:id="rId5"/>
            </p:custDataLst>
          </p:nvPr>
        </p:nvSpPr>
        <p:spPr>
          <a:xfrm>
            <a:off x="703007" y="1060582"/>
            <a:ext cx="1447800" cy="685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graphicFrame>
        <p:nvGraphicFramePr>
          <p:cNvPr id="27" name="Object 8"/>
          <p:cNvGraphicFramePr>
            <a:graphicFrameLocks noChangeAspect="1"/>
          </p:cNvGraphicFramePr>
          <p:nvPr>
            <p:custDataLst>
              <p:tags r:id="rId6"/>
            </p:custDataLst>
          </p:nvPr>
        </p:nvGraphicFramePr>
        <p:xfrm>
          <a:off x="4493138" y="1828800"/>
          <a:ext cx="455985" cy="381000"/>
        </p:xfrm>
        <a:graphic>
          <a:graphicData uri="http://schemas.openxmlformats.org/presentationml/2006/ole">
            <mc:AlternateContent xmlns:mc="http://schemas.openxmlformats.org/markup-compatibility/2006">
              <mc:Choice xmlns:v="urn:schemas-microsoft-com:vml" Requires="v">
                <p:oleObj spid="_x0000_s121861" name="Clip" r:id="rId20" imgW="1305000" imgH="1085760" progId="">
                  <p:embed/>
                </p:oleObj>
              </mc:Choice>
              <mc:Fallback>
                <p:oleObj name="Clip" r:id="rId20" imgW="1305000" imgH="1085760" progId="">
                  <p:embed/>
                  <p:pic>
                    <p:nvPicPr>
                      <p:cNvPr id="27" name="Object 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93138" y="18288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Flowchart: Magnetic Disk 27"/>
          <p:cNvSpPr/>
          <p:nvPr>
            <p:custDataLst>
              <p:tags r:id="rId7"/>
            </p:custDataLst>
          </p:nvPr>
        </p:nvSpPr>
        <p:spPr>
          <a:xfrm>
            <a:off x="5978771" y="3048000"/>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9" name="TextBox 28"/>
          <p:cNvSpPr txBox="1"/>
          <p:nvPr>
            <p:custDataLst>
              <p:tags r:id="rId8"/>
            </p:custDataLst>
          </p:nvPr>
        </p:nvSpPr>
        <p:spPr>
          <a:xfrm>
            <a:off x="5501558" y="1447800"/>
            <a:ext cx="1138902" cy="338554"/>
          </a:xfrm>
          <a:prstGeom prst="rect">
            <a:avLst/>
          </a:prstGeom>
          <a:noFill/>
        </p:spPr>
        <p:txBody>
          <a:bodyPr wrap="none" rtlCol="0">
            <a:spAutoFit/>
          </a:bodyPr>
          <a:lstStyle/>
          <a:p>
            <a:r>
              <a:rPr lang="en-US" sz="1600" dirty="0"/>
              <a:t>Web server</a:t>
            </a:r>
          </a:p>
        </p:txBody>
      </p:sp>
      <p:graphicFrame>
        <p:nvGraphicFramePr>
          <p:cNvPr id="30" name="Object 8"/>
          <p:cNvGraphicFramePr>
            <a:graphicFrameLocks noChangeAspect="1"/>
          </p:cNvGraphicFramePr>
          <p:nvPr>
            <p:custDataLst>
              <p:tags r:id="rId9"/>
            </p:custDataLst>
          </p:nvPr>
        </p:nvGraphicFramePr>
        <p:xfrm>
          <a:off x="5882558" y="1786354"/>
          <a:ext cx="455985" cy="381000"/>
        </p:xfrm>
        <a:graphic>
          <a:graphicData uri="http://schemas.openxmlformats.org/presentationml/2006/ole">
            <mc:AlternateContent xmlns:mc="http://schemas.openxmlformats.org/markup-compatibility/2006">
              <mc:Choice xmlns:v="urn:schemas-microsoft-com:vml" Requires="v">
                <p:oleObj spid="_x0000_s121862" name="Clip" r:id="rId22" imgW="1305000" imgH="1085760" progId="">
                  <p:embed/>
                </p:oleObj>
              </mc:Choice>
              <mc:Fallback>
                <p:oleObj name="Clip" r:id="rId22" imgW="1305000" imgH="1085760" progId="">
                  <p:embed/>
                  <p:pic>
                    <p:nvPicPr>
                      <p:cNvPr id="30" name="Object 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882558" y="1786354"/>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TextBox 30"/>
          <p:cNvSpPr txBox="1"/>
          <p:nvPr>
            <p:custDataLst>
              <p:tags r:id="rId10"/>
            </p:custDataLst>
          </p:nvPr>
        </p:nvSpPr>
        <p:spPr>
          <a:xfrm>
            <a:off x="3812432" y="1219200"/>
            <a:ext cx="1912639" cy="584775"/>
          </a:xfrm>
          <a:prstGeom prst="rect">
            <a:avLst/>
          </a:prstGeom>
          <a:noFill/>
        </p:spPr>
        <p:txBody>
          <a:bodyPr wrap="none" rtlCol="0">
            <a:spAutoFit/>
          </a:bodyPr>
          <a:lstStyle/>
          <a:p>
            <a:pPr algn="ctr"/>
            <a:r>
              <a:rPr lang="en-US" sz="1600" dirty="0"/>
              <a:t>Web (reverse) proxy </a:t>
            </a:r>
          </a:p>
          <a:p>
            <a:pPr algn="ctr"/>
            <a:r>
              <a:rPr lang="en-US" sz="1600" dirty="0"/>
              <a:t>server</a:t>
            </a:r>
          </a:p>
        </p:txBody>
      </p:sp>
      <p:sp>
        <p:nvSpPr>
          <p:cNvPr id="32" name="TextBox 31"/>
          <p:cNvSpPr txBox="1"/>
          <p:nvPr>
            <p:custDataLst>
              <p:tags r:id="rId11"/>
            </p:custDataLst>
          </p:nvPr>
        </p:nvSpPr>
        <p:spPr>
          <a:xfrm>
            <a:off x="5280136" y="3505200"/>
            <a:ext cx="1702069" cy="584775"/>
          </a:xfrm>
          <a:prstGeom prst="rect">
            <a:avLst/>
          </a:prstGeom>
          <a:noFill/>
        </p:spPr>
        <p:txBody>
          <a:bodyPr wrap="none" rtlCol="0">
            <a:spAutoFit/>
          </a:bodyPr>
          <a:lstStyle/>
          <a:p>
            <a:pPr algn="ctr"/>
            <a:r>
              <a:rPr lang="en-US" sz="1600" dirty="0"/>
              <a:t>Order information</a:t>
            </a:r>
          </a:p>
          <a:p>
            <a:pPr algn="ctr"/>
            <a:r>
              <a:rPr lang="en-US" sz="1600" dirty="0"/>
              <a:t>database</a:t>
            </a:r>
          </a:p>
        </p:txBody>
      </p:sp>
      <p:sp>
        <p:nvSpPr>
          <p:cNvPr id="16" name="5-Point Star 15"/>
          <p:cNvSpPr/>
          <p:nvPr/>
        </p:nvSpPr>
        <p:spPr>
          <a:xfrm>
            <a:off x="8610600" y="76200"/>
            <a:ext cx="304800" cy="3048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p:cNvSpPr/>
          <p:nvPr>
            <p:custDataLst>
              <p:tags r:id="rId12"/>
            </p:custDataLst>
          </p:nvPr>
        </p:nvSpPr>
        <p:spPr>
          <a:xfrm>
            <a:off x="7610429" y="1447800"/>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custDataLst>
              <p:tags r:id="rId13"/>
            </p:custDataLst>
          </p:nvPr>
        </p:nvSpPr>
        <p:spPr>
          <a:xfrm>
            <a:off x="7330497" y="1871246"/>
            <a:ext cx="940066" cy="338554"/>
          </a:xfrm>
          <a:prstGeom prst="rect">
            <a:avLst/>
          </a:prstGeom>
          <a:noFill/>
        </p:spPr>
        <p:txBody>
          <a:bodyPr wrap="none" rtlCol="0">
            <a:spAutoFit/>
          </a:bodyPr>
          <a:lstStyle/>
          <a:p>
            <a:r>
              <a:rPr lang="en-US" sz="1600" dirty="0"/>
              <a:t>database</a:t>
            </a:r>
          </a:p>
        </p:txBody>
      </p:sp>
      <p:cxnSp>
        <p:nvCxnSpPr>
          <p:cNvPr id="5" name="Straight Arrow Connector 4"/>
          <p:cNvCxnSpPr/>
          <p:nvPr/>
        </p:nvCxnSpPr>
        <p:spPr>
          <a:xfrm>
            <a:off x="6131170" y="2167354"/>
            <a:ext cx="0" cy="880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138694" y="2363688"/>
            <a:ext cx="2013500" cy="338554"/>
          </a:xfrm>
          <a:prstGeom prst="rect">
            <a:avLst/>
          </a:prstGeom>
          <a:noFill/>
        </p:spPr>
        <p:txBody>
          <a:bodyPr wrap="none" rtlCol="0">
            <a:spAutoFit/>
          </a:bodyPr>
          <a:lstStyle/>
          <a:p>
            <a:r>
              <a:rPr lang="en-US" sz="1600" dirty="0"/>
              <a:t>Write only permission</a:t>
            </a:r>
          </a:p>
        </p:txBody>
      </p:sp>
      <p:sp>
        <p:nvSpPr>
          <p:cNvPr id="23" name="TextBox 22"/>
          <p:cNvSpPr txBox="1"/>
          <p:nvPr/>
        </p:nvSpPr>
        <p:spPr>
          <a:xfrm>
            <a:off x="6488776" y="3061772"/>
            <a:ext cx="1442959" cy="338554"/>
          </a:xfrm>
          <a:prstGeom prst="rect">
            <a:avLst/>
          </a:prstGeom>
          <a:noFill/>
        </p:spPr>
        <p:txBody>
          <a:bodyPr wrap="none" rtlCol="0">
            <a:spAutoFit/>
          </a:bodyPr>
          <a:lstStyle/>
          <a:p>
            <a:r>
              <a:rPr lang="en-US" sz="1600" dirty="0"/>
              <a:t>Encrypted data</a:t>
            </a:r>
          </a:p>
        </p:txBody>
      </p:sp>
      <p:pic>
        <p:nvPicPr>
          <p:cNvPr id="24" name="Picture 2" descr="https://encrypted-tbn2.gstatic.com/images?q=tbn:ANd9GcQA9i7Gn6_fTlfUGSBIDNrAx4meNHpnu7vXv6ys8Lc8CZXbMGc5"/>
          <p:cNvPicPr>
            <a:picLocks noChangeAspect="1" noChangeArrowheads="1"/>
          </p:cNvPicPr>
          <p:nvPr>
            <p:custDataLst>
              <p:tags r:id="rId14"/>
            </p:custDataLst>
          </p:nvPr>
        </p:nvPicPr>
        <p:blipFill>
          <a:blip r:embed="rId19" cstate="print"/>
          <a:srcRect/>
          <a:stretch>
            <a:fillRect/>
          </a:stretch>
        </p:blipFill>
        <p:spPr bwMode="auto">
          <a:xfrm>
            <a:off x="2847975" y="2844857"/>
            <a:ext cx="1571625" cy="877186"/>
          </a:xfrm>
          <a:prstGeom prst="rect">
            <a:avLst/>
          </a:prstGeom>
          <a:noFill/>
        </p:spPr>
      </p:pic>
      <p:graphicFrame>
        <p:nvGraphicFramePr>
          <p:cNvPr id="25" name="Object 8"/>
          <p:cNvGraphicFramePr>
            <a:graphicFrameLocks noChangeAspect="1"/>
          </p:cNvGraphicFramePr>
          <p:nvPr>
            <p:custDataLst>
              <p:tags r:id="rId15"/>
            </p:custDataLst>
          </p:nvPr>
        </p:nvGraphicFramePr>
        <p:xfrm>
          <a:off x="641965" y="3048656"/>
          <a:ext cx="455985" cy="381000"/>
        </p:xfrm>
        <a:graphic>
          <a:graphicData uri="http://schemas.openxmlformats.org/presentationml/2006/ole">
            <mc:AlternateContent xmlns:mc="http://schemas.openxmlformats.org/markup-compatibility/2006">
              <mc:Choice xmlns:v="urn:schemas-microsoft-com:vml" Requires="v">
                <p:oleObj spid="_x0000_s121863" name="Clip" r:id="rId23" imgW="1305000" imgH="1085760" progId="">
                  <p:embed/>
                </p:oleObj>
              </mc:Choice>
              <mc:Fallback>
                <p:oleObj name="Clip" r:id="rId23" imgW="1305000" imgH="1085760" progId="">
                  <p:embed/>
                  <p:pic>
                    <p:nvPicPr>
                      <p:cNvPr id="25" name="Object 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41965" y="3048656"/>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Flowchart: Magnetic Disk 25"/>
          <p:cNvSpPr/>
          <p:nvPr>
            <p:custDataLst>
              <p:tags r:id="rId16"/>
            </p:custDataLst>
          </p:nvPr>
        </p:nvSpPr>
        <p:spPr>
          <a:xfrm>
            <a:off x="703007" y="4265096"/>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3" name="TextBox 32"/>
          <p:cNvSpPr txBox="1"/>
          <p:nvPr>
            <p:custDataLst>
              <p:tags r:id="rId17"/>
            </p:custDataLst>
          </p:nvPr>
        </p:nvSpPr>
        <p:spPr>
          <a:xfrm>
            <a:off x="77541" y="4770335"/>
            <a:ext cx="1702069" cy="584775"/>
          </a:xfrm>
          <a:prstGeom prst="rect">
            <a:avLst/>
          </a:prstGeom>
          <a:noFill/>
        </p:spPr>
        <p:txBody>
          <a:bodyPr wrap="none" rtlCol="0">
            <a:spAutoFit/>
          </a:bodyPr>
          <a:lstStyle/>
          <a:p>
            <a:pPr algn="ctr"/>
            <a:r>
              <a:rPr lang="en-US" sz="1600" dirty="0"/>
              <a:t>Order information</a:t>
            </a:r>
          </a:p>
          <a:p>
            <a:pPr algn="ctr"/>
            <a:r>
              <a:rPr lang="en-US" sz="1600" dirty="0"/>
              <a:t>database</a:t>
            </a:r>
          </a:p>
        </p:txBody>
      </p:sp>
      <p:sp>
        <p:nvSpPr>
          <p:cNvPr id="34" name="TextBox 33"/>
          <p:cNvSpPr txBox="1"/>
          <p:nvPr/>
        </p:nvSpPr>
        <p:spPr>
          <a:xfrm>
            <a:off x="1025446" y="4278868"/>
            <a:ext cx="2174954" cy="338554"/>
          </a:xfrm>
          <a:prstGeom prst="rect">
            <a:avLst/>
          </a:prstGeom>
          <a:noFill/>
        </p:spPr>
        <p:txBody>
          <a:bodyPr wrap="none" rtlCol="0">
            <a:spAutoFit/>
          </a:bodyPr>
          <a:lstStyle/>
          <a:p>
            <a:r>
              <a:rPr lang="en-US" sz="1600" dirty="0"/>
              <a:t>Encrypted data (maybe)</a:t>
            </a:r>
          </a:p>
        </p:txBody>
      </p:sp>
      <p:cxnSp>
        <p:nvCxnSpPr>
          <p:cNvPr id="8" name="Straight Arrow Connector 7"/>
          <p:cNvCxnSpPr>
            <a:stCxn id="25" idx="3"/>
            <a:endCxn id="28" idx="2"/>
          </p:cNvCxnSpPr>
          <p:nvPr/>
        </p:nvCxnSpPr>
        <p:spPr>
          <a:xfrm flipV="1">
            <a:off x="1097950" y="3238500"/>
            <a:ext cx="4880821" cy="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206158" y="762000"/>
            <a:ext cx="4709242" cy="35814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6378496" y="780247"/>
            <a:ext cx="631904" cy="369332"/>
          </a:xfrm>
          <a:prstGeom prst="rect">
            <a:avLst/>
          </a:prstGeom>
          <a:noFill/>
        </p:spPr>
        <p:txBody>
          <a:bodyPr wrap="none" rtlCol="0">
            <a:spAutoFit/>
          </a:bodyPr>
          <a:lstStyle/>
          <a:p>
            <a:r>
              <a:rPr lang="en-US" dirty="0"/>
              <a:t>DMZ</a:t>
            </a:r>
          </a:p>
        </p:txBody>
      </p:sp>
      <p:sp>
        <p:nvSpPr>
          <p:cNvPr id="36" name="Rectangle 35"/>
          <p:cNvSpPr/>
          <p:nvPr/>
        </p:nvSpPr>
        <p:spPr>
          <a:xfrm>
            <a:off x="0" y="2514600"/>
            <a:ext cx="3096038" cy="373169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139969" y="2438400"/>
            <a:ext cx="917431" cy="369332"/>
          </a:xfrm>
          <a:prstGeom prst="rect">
            <a:avLst/>
          </a:prstGeom>
          <a:noFill/>
        </p:spPr>
        <p:txBody>
          <a:bodyPr wrap="none" rtlCol="0">
            <a:spAutoFit/>
          </a:bodyPr>
          <a:lstStyle/>
          <a:p>
            <a:r>
              <a:rPr lang="en-US" dirty="0"/>
              <a:t>Internal</a:t>
            </a:r>
          </a:p>
        </p:txBody>
      </p:sp>
      <p:cxnSp>
        <p:nvCxnSpPr>
          <p:cNvPr id="21" name="Straight Arrow Connector 20"/>
          <p:cNvCxnSpPr>
            <a:stCxn id="25" idx="2"/>
            <a:endCxn id="26" idx="1"/>
          </p:cNvCxnSpPr>
          <p:nvPr/>
        </p:nvCxnSpPr>
        <p:spPr>
          <a:xfrm flipH="1">
            <a:off x="855407" y="3429656"/>
            <a:ext cx="14550" cy="83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514452" y="2920425"/>
            <a:ext cx="1139094" cy="584775"/>
          </a:xfrm>
          <a:prstGeom prst="rect">
            <a:avLst/>
          </a:prstGeom>
          <a:noFill/>
        </p:spPr>
        <p:txBody>
          <a:bodyPr wrap="none" rtlCol="0">
            <a:spAutoFit/>
          </a:bodyPr>
          <a:lstStyle/>
          <a:p>
            <a:pPr algn="ctr"/>
            <a:r>
              <a:rPr lang="en-US" sz="1600" dirty="0" err="1"/>
              <a:t>Read+write</a:t>
            </a:r>
            <a:endParaRPr lang="en-US" sz="1600" dirty="0"/>
          </a:p>
          <a:p>
            <a:pPr algn="ctr"/>
            <a:r>
              <a:rPr lang="en-US" sz="1600" dirty="0"/>
              <a:t>permission</a:t>
            </a:r>
          </a:p>
        </p:txBody>
      </p:sp>
      <p:sp>
        <p:nvSpPr>
          <p:cNvPr id="42" name="TextBox 41"/>
          <p:cNvSpPr txBox="1"/>
          <p:nvPr/>
        </p:nvSpPr>
        <p:spPr>
          <a:xfrm>
            <a:off x="347919" y="2757071"/>
            <a:ext cx="1155188" cy="338554"/>
          </a:xfrm>
          <a:prstGeom prst="rect">
            <a:avLst/>
          </a:prstGeom>
          <a:noFill/>
        </p:spPr>
        <p:txBody>
          <a:bodyPr wrap="none" rtlCol="0">
            <a:spAutoFit/>
          </a:bodyPr>
          <a:lstStyle/>
          <a:p>
            <a:r>
              <a:rPr lang="en-US" sz="1600" dirty="0"/>
              <a:t>Data mover</a:t>
            </a:r>
          </a:p>
        </p:txBody>
      </p:sp>
      <p:sp>
        <p:nvSpPr>
          <p:cNvPr id="40" name="TextBox 39"/>
          <p:cNvSpPr txBox="1"/>
          <p:nvPr/>
        </p:nvSpPr>
        <p:spPr>
          <a:xfrm>
            <a:off x="3124200" y="4267200"/>
            <a:ext cx="5867400" cy="2462213"/>
          </a:xfrm>
          <a:prstGeom prst="rect">
            <a:avLst/>
          </a:prstGeom>
          <a:noFill/>
        </p:spPr>
        <p:txBody>
          <a:bodyPr wrap="square" rtlCol="0">
            <a:spAutoFit/>
          </a:bodyPr>
          <a:lstStyle/>
          <a:p>
            <a:r>
              <a:rPr lang="en-US" sz="1400" dirty="0"/>
              <a:t>Connections</a:t>
            </a:r>
          </a:p>
          <a:p>
            <a:pPr marL="285750" indent="-285750">
              <a:buFont typeface="Arial" panose="020B0604020202020204" pitchFamily="34" charset="0"/>
              <a:buChar char="•"/>
            </a:pPr>
            <a:r>
              <a:rPr lang="en-US" sz="1400" dirty="0"/>
              <a:t>From internet user to web proxy via the firewall</a:t>
            </a:r>
          </a:p>
          <a:p>
            <a:pPr marL="742950" lvl="1" indent="-285750">
              <a:buFont typeface="Arial" panose="020B0604020202020204" pitchFamily="34" charset="0"/>
              <a:buChar char="•"/>
            </a:pPr>
            <a:r>
              <a:rPr lang="en-US" sz="1400" dirty="0"/>
              <a:t>Internet user access via port 443, which is allowed through the firewall and allowed by the proxy</a:t>
            </a:r>
          </a:p>
          <a:p>
            <a:pPr marL="742950" lvl="1" indent="-285750">
              <a:buFont typeface="Arial" panose="020B0604020202020204" pitchFamily="34" charset="0"/>
              <a:buChar char="•"/>
            </a:pPr>
            <a:r>
              <a:rPr lang="en-US" sz="1400" dirty="0"/>
              <a:t>From web proxy to web server on port 8080. Allowed because the web server only allows connections from the proxy on port 8080</a:t>
            </a:r>
          </a:p>
          <a:p>
            <a:pPr marL="742950" lvl="1" indent="-285750">
              <a:buFont typeface="Arial" panose="020B0604020202020204" pitchFamily="34" charset="0"/>
              <a:buChar char="•"/>
            </a:pPr>
            <a:r>
              <a:rPr lang="en-US" sz="1400" dirty="0"/>
              <a:t>Web server connects to </a:t>
            </a:r>
            <a:r>
              <a:rPr lang="en-US" sz="1400" dirty="0" err="1"/>
              <a:t>dmz</a:t>
            </a:r>
            <a:r>
              <a:rPr lang="en-US" sz="1400" dirty="0"/>
              <a:t>-DB because the DMZ allows connections to port 3306 from the web server</a:t>
            </a:r>
          </a:p>
          <a:p>
            <a:pPr marL="742950" lvl="1" indent="-285750">
              <a:buFont typeface="Arial" panose="020B0604020202020204" pitchFamily="34" charset="0"/>
              <a:buChar char="•"/>
            </a:pPr>
            <a:r>
              <a:rPr lang="en-US" sz="1400" dirty="0"/>
              <a:t>The internal data moved, connects to the </a:t>
            </a:r>
            <a:r>
              <a:rPr lang="en-US" sz="1400" dirty="0" err="1"/>
              <a:t>dmz</a:t>
            </a:r>
            <a:r>
              <a:rPr lang="en-US" sz="1400" dirty="0"/>
              <a:t>-DB and pulls data. The </a:t>
            </a:r>
            <a:r>
              <a:rPr lang="en-US" sz="1400" dirty="0" err="1"/>
              <a:t>dmz</a:t>
            </a:r>
            <a:r>
              <a:rPr lang="en-US" sz="1400" dirty="0"/>
              <a:t>-DB allows the connection because the internal data mover is on the white (along with the web server</a:t>
            </a:r>
          </a:p>
        </p:txBody>
      </p:sp>
      <p:sp>
        <p:nvSpPr>
          <p:cNvPr id="3" name="Freeform 2"/>
          <p:cNvSpPr/>
          <p:nvPr/>
        </p:nvSpPr>
        <p:spPr>
          <a:xfrm>
            <a:off x="4315601" y="993531"/>
            <a:ext cx="4423953" cy="3288323"/>
          </a:xfrm>
          <a:custGeom>
            <a:avLst/>
            <a:gdLst>
              <a:gd name="connsiteX0" fmla="*/ 98137 w 4423953"/>
              <a:gd name="connsiteY0" fmla="*/ 0 h 3288323"/>
              <a:gd name="connsiteX1" fmla="*/ 54176 w 4423953"/>
              <a:gd name="connsiteY1" fmla="*/ 35169 h 3288323"/>
              <a:gd name="connsiteX2" fmla="*/ 45384 w 4423953"/>
              <a:gd name="connsiteY2" fmla="*/ 61546 h 3288323"/>
              <a:gd name="connsiteX3" fmla="*/ 19007 w 4423953"/>
              <a:gd name="connsiteY3" fmla="*/ 123092 h 3288323"/>
              <a:gd name="connsiteX4" fmla="*/ 1422 w 4423953"/>
              <a:gd name="connsiteY4" fmla="*/ 483577 h 3288323"/>
              <a:gd name="connsiteX5" fmla="*/ 19007 w 4423953"/>
              <a:gd name="connsiteY5" fmla="*/ 641838 h 3288323"/>
              <a:gd name="connsiteX6" fmla="*/ 27799 w 4423953"/>
              <a:gd name="connsiteY6" fmla="*/ 1134207 h 3288323"/>
              <a:gd name="connsiteX7" fmla="*/ 45384 w 4423953"/>
              <a:gd name="connsiteY7" fmla="*/ 1204546 h 3288323"/>
              <a:gd name="connsiteX8" fmla="*/ 54176 w 4423953"/>
              <a:gd name="connsiteY8" fmla="*/ 1318846 h 3288323"/>
              <a:gd name="connsiteX9" fmla="*/ 71761 w 4423953"/>
              <a:gd name="connsiteY9" fmla="*/ 1433146 h 3288323"/>
              <a:gd name="connsiteX10" fmla="*/ 89345 w 4423953"/>
              <a:gd name="connsiteY10" fmla="*/ 1485900 h 3288323"/>
              <a:gd name="connsiteX11" fmla="*/ 106930 w 4423953"/>
              <a:gd name="connsiteY11" fmla="*/ 1582615 h 3288323"/>
              <a:gd name="connsiteX12" fmla="*/ 142099 w 4423953"/>
              <a:gd name="connsiteY12" fmla="*/ 1696915 h 3288323"/>
              <a:gd name="connsiteX13" fmla="*/ 168476 w 4423953"/>
              <a:gd name="connsiteY13" fmla="*/ 1784838 h 3288323"/>
              <a:gd name="connsiteX14" fmla="*/ 177268 w 4423953"/>
              <a:gd name="connsiteY14" fmla="*/ 1846384 h 3288323"/>
              <a:gd name="connsiteX15" fmla="*/ 133307 w 4423953"/>
              <a:gd name="connsiteY15" fmla="*/ 1872761 h 3288323"/>
              <a:gd name="connsiteX16" fmla="*/ 150891 w 4423953"/>
              <a:gd name="connsiteY16" fmla="*/ 2136531 h 3288323"/>
              <a:gd name="connsiteX17" fmla="*/ 159684 w 4423953"/>
              <a:gd name="connsiteY17" fmla="*/ 2277207 h 3288323"/>
              <a:gd name="connsiteX18" fmla="*/ 168476 w 4423953"/>
              <a:gd name="connsiteY18" fmla="*/ 2303584 h 3288323"/>
              <a:gd name="connsiteX19" fmla="*/ 221230 w 4423953"/>
              <a:gd name="connsiteY19" fmla="*/ 2400300 h 3288323"/>
              <a:gd name="connsiteX20" fmla="*/ 247607 w 4423953"/>
              <a:gd name="connsiteY20" fmla="*/ 2453054 h 3288323"/>
              <a:gd name="connsiteX21" fmla="*/ 265191 w 4423953"/>
              <a:gd name="connsiteY21" fmla="*/ 2479431 h 3288323"/>
              <a:gd name="connsiteX22" fmla="*/ 353114 w 4423953"/>
              <a:gd name="connsiteY22" fmla="*/ 2584938 h 3288323"/>
              <a:gd name="connsiteX23" fmla="*/ 493791 w 4423953"/>
              <a:gd name="connsiteY23" fmla="*/ 2716823 h 3288323"/>
              <a:gd name="connsiteX24" fmla="*/ 564130 w 4423953"/>
              <a:gd name="connsiteY24" fmla="*/ 2760784 h 3288323"/>
              <a:gd name="connsiteX25" fmla="*/ 608091 w 4423953"/>
              <a:gd name="connsiteY25" fmla="*/ 2769577 h 3288323"/>
              <a:gd name="connsiteX26" fmla="*/ 669637 w 4423953"/>
              <a:gd name="connsiteY26" fmla="*/ 2804746 h 3288323"/>
              <a:gd name="connsiteX27" fmla="*/ 687222 w 4423953"/>
              <a:gd name="connsiteY27" fmla="*/ 2839915 h 3288323"/>
              <a:gd name="connsiteX28" fmla="*/ 739976 w 4423953"/>
              <a:gd name="connsiteY28" fmla="*/ 2910254 h 3288323"/>
              <a:gd name="connsiteX29" fmla="*/ 775145 w 4423953"/>
              <a:gd name="connsiteY29" fmla="*/ 2963007 h 3288323"/>
              <a:gd name="connsiteX30" fmla="*/ 854276 w 4423953"/>
              <a:gd name="connsiteY30" fmla="*/ 3024554 h 3288323"/>
              <a:gd name="connsiteX31" fmla="*/ 933407 w 4423953"/>
              <a:gd name="connsiteY31" fmla="*/ 3068515 h 3288323"/>
              <a:gd name="connsiteX32" fmla="*/ 959784 w 4423953"/>
              <a:gd name="connsiteY32" fmla="*/ 3077307 h 3288323"/>
              <a:gd name="connsiteX33" fmla="*/ 1030122 w 4423953"/>
              <a:gd name="connsiteY33" fmla="*/ 3112477 h 3288323"/>
              <a:gd name="connsiteX34" fmla="*/ 1109253 w 4423953"/>
              <a:gd name="connsiteY34" fmla="*/ 3138854 h 3288323"/>
              <a:gd name="connsiteX35" fmla="*/ 1188384 w 4423953"/>
              <a:gd name="connsiteY35" fmla="*/ 3165231 h 3288323"/>
              <a:gd name="connsiteX36" fmla="*/ 1241137 w 4423953"/>
              <a:gd name="connsiteY36" fmla="*/ 3182815 h 3288323"/>
              <a:gd name="connsiteX37" fmla="*/ 1504907 w 4423953"/>
              <a:gd name="connsiteY37" fmla="*/ 3191607 h 3288323"/>
              <a:gd name="connsiteX38" fmla="*/ 1671961 w 4423953"/>
              <a:gd name="connsiteY38" fmla="*/ 3235569 h 3288323"/>
              <a:gd name="connsiteX39" fmla="*/ 1777468 w 4423953"/>
              <a:gd name="connsiteY39" fmla="*/ 3261946 h 3288323"/>
              <a:gd name="connsiteX40" fmla="*/ 1874184 w 4423953"/>
              <a:gd name="connsiteY40" fmla="*/ 3288323 h 3288323"/>
              <a:gd name="connsiteX41" fmla="*/ 2076407 w 4423953"/>
              <a:gd name="connsiteY41" fmla="*/ 3279531 h 3288323"/>
              <a:gd name="connsiteX42" fmla="*/ 2111576 w 4423953"/>
              <a:gd name="connsiteY42" fmla="*/ 3270738 h 3288323"/>
              <a:gd name="connsiteX43" fmla="*/ 2173122 w 4423953"/>
              <a:gd name="connsiteY43" fmla="*/ 3253154 h 3288323"/>
              <a:gd name="connsiteX44" fmla="*/ 2234668 w 4423953"/>
              <a:gd name="connsiteY44" fmla="*/ 3244361 h 3288323"/>
              <a:gd name="connsiteX45" fmla="*/ 2331384 w 4423953"/>
              <a:gd name="connsiteY45" fmla="*/ 3226777 h 3288323"/>
              <a:gd name="connsiteX46" fmla="*/ 2463268 w 4423953"/>
              <a:gd name="connsiteY46" fmla="*/ 3200400 h 3288323"/>
              <a:gd name="connsiteX47" fmla="*/ 2656699 w 4423953"/>
              <a:gd name="connsiteY47" fmla="*/ 3147646 h 3288323"/>
              <a:gd name="connsiteX48" fmla="*/ 2709453 w 4423953"/>
              <a:gd name="connsiteY48" fmla="*/ 3138854 h 3288323"/>
              <a:gd name="connsiteX49" fmla="*/ 2762207 w 4423953"/>
              <a:gd name="connsiteY49" fmla="*/ 3121269 h 3288323"/>
              <a:gd name="connsiteX50" fmla="*/ 2797376 w 4423953"/>
              <a:gd name="connsiteY50" fmla="*/ 3112477 h 3288323"/>
              <a:gd name="connsiteX51" fmla="*/ 2823753 w 4423953"/>
              <a:gd name="connsiteY51" fmla="*/ 3086100 h 3288323"/>
              <a:gd name="connsiteX52" fmla="*/ 2894091 w 4423953"/>
              <a:gd name="connsiteY52" fmla="*/ 3068515 h 3288323"/>
              <a:gd name="connsiteX53" fmla="*/ 3157861 w 4423953"/>
              <a:gd name="connsiteY53" fmla="*/ 2980592 h 3288323"/>
              <a:gd name="connsiteX54" fmla="*/ 3210614 w 4423953"/>
              <a:gd name="connsiteY54" fmla="*/ 2971800 h 3288323"/>
              <a:gd name="connsiteX55" fmla="*/ 3254576 w 4423953"/>
              <a:gd name="connsiteY55" fmla="*/ 2963007 h 3288323"/>
              <a:gd name="connsiteX56" fmla="*/ 3483176 w 4423953"/>
              <a:gd name="connsiteY56" fmla="*/ 2936631 h 3288323"/>
              <a:gd name="connsiteX57" fmla="*/ 3588684 w 4423953"/>
              <a:gd name="connsiteY57" fmla="*/ 2892669 h 3288323"/>
              <a:gd name="connsiteX58" fmla="*/ 3623853 w 4423953"/>
              <a:gd name="connsiteY58" fmla="*/ 2857500 h 3288323"/>
              <a:gd name="connsiteX59" fmla="*/ 3676607 w 4423953"/>
              <a:gd name="connsiteY59" fmla="*/ 2813538 h 3288323"/>
              <a:gd name="connsiteX60" fmla="*/ 3694191 w 4423953"/>
              <a:gd name="connsiteY60" fmla="*/ 2787161 h 3288323"/>
              <a:gd name="connsiteX61" fmla="*/ 3729361 w 4423953"/>
              <a:gd name="connsiteY61" fmla="*/ 2769577 h 3288323"/>
              <a:gd name="connsiteX62" fmla="*/ 3843661 w 4423953"/>
              <a:gd name="connsiteY62" fmla="*/ 2690446 h 3288323"/>
              <a:gd name="connsiteX63" fmla="*/ 3913999 w 4423953"/>
              <a:gd name="connsiteY63" fmla="*/ 2593731 h 3288323"/>
              <a:gd name="connsiteX64" fmla="*/ 3940376 w 4423953"/>
              <a:gd name="connsiteY64" fmla="*/ 2549769 h 3288323"/>
              <a:gd name="connsiteX65" fmla="*/ 4028299 w 4423953"/>
              <a:gd name="connsiteY65" fmla="*/ 2435469 h 3288323"/>
              <a:gd name="connsiteX66" fmla="*/ 4081053 w 4423953"/>
              <a:gd name="connsiteY66" fmla="*/ 2382715 h 3288323"/>
              <a:gd name="connsiteX67" fmla="*/ 4116222 w 4423953"/>
              <a:gd name="connsiteY67" fmla="*/ 2338754 h 3288323"/>
              <a:gd name="connsiteX68" fmla="*/ 4142599 w 4423953"/>
              <a:gd name="connsiteY68" fmla="*/ 2321169 h 3288323"/>
              <a:gd name="connsiteX69" fmla="*/ 4204145 w 4423953"/>
              <a:gd name="connsiteY69" fmla="*/ 2268415 h 3288323"/>
              <a:gd name="connsiteX70" fmla="*/ 4221730 w 4423953"/>
              <a:gd name="connsiteY70" fmla="*/ 2206869 h 3288323"/>
              <a:gd name="connsiteX71" fmla="*/ 4248107 w 4423953"/>
              <a:gd name="connsiteY71" fmla="*/ 2145323 h 3288323"/>
              <a:gd name="connsiteX72" fmla="*/ 4292068 w 4423953"/>
              <a:gd name="connsiteY72" fmla="*/ 2031023 h 3288323"/>
              <a:gd name="connsiteX73" fmla="*/ 4300861 w 4423953"/>
              <a:gd name="connsiteY73" fmla="*/ 1951892 h 3288323"/>
              <a:gd name="connsiteX74" fmla="*/ 4336030 w 4423953"/>
              <a:gd name="connsiteY74" fmla="*/ 1846384 h 3288323"/>
              <a:gd name="connsiteX75" fmla="*/ 4362407 w 4423953"/>
              <a:gd name="connsiteY75" fmla="*/ 1732084 h 3288323"/>
              <a:gd name="connsiteX76" fmla="*/ 4371199 w 4423953"/>
              <a:gd name="connsiteY76" fmla="*/ 1670538 h 3288323"/>
              <a:gd name="connsiteX77" fmla="*/ 4379991 w 4423953"/>
              <a:gd name="connsiteY77" fmla="*/ 1626577 h 3288323"/>
              <a:gd name="connsiteX78" fmla="*/ 4406368 w 4423953"/>
              <a:gd name="connsiteY78" fmla="*/ 1318846 h 3288323"/>
              <a:gd name="connsiteX79" fmla="*/ 4423953 w 4423953"/>
              <a:gd name="connsiteY79" fmla="*/ 1151792 h 3288323"/>
              <a:gd name="connsiteX80" fmla="*/ 4415161 w 4423953"/>
              <a:gd name="connsiteY80" fmla="*/ 923192 h 3288323"/>
              <a:gd name="connsiteX81" fmla="*/ 4397576 w 4423953"/>
              <a:gd name="connsiteY81" fmla="*/ 896815 h 3288323"/>
              <a:gd name="connsiteX82" fmla="*/ 4362407 w 4423953"/>
              <a:gd name="connsiteY82" fmla="*/ 826477 h 3288323"/>
              <a:gd name="connsiteX83" fmla="*/ 4353614 w 4423953"/>
              <a:gd name="connsiteY83" fmla="*/ 791307 h 3288323"/>
              <a:gd name="connsiteX84" fmla="*/ 4265691 w 4423953"/>
              <a:gd name="connsiteY84" fmla="*/ 668215 h 3288323"/>
              <a:gd name="connsiteX85" fmla="*/ 4239314 w 4423953"/>
              <a:gd name="connsiteY85" fmla="*/ 650631 h 3288323"/>
              <a:gd name="connsiteX86" fmla="*/ 4212937 w 4423953"/>
              <a:gd name="connsiteY86" fmla="*/ 615461 h 3288323"/>
              <a:gd name="connsiteX87" fmla="*/ 4160184 w 4423953"/>
              <a:gd name="connsiteY87" fmla="*/ 589084 h 3288323"/>
              <a:gd name="connsiteX88" fmla="*/ 4089845 w 4423953"/>
              <a:gd name="connsiteY88" fmla="*/ 536331 h 3288323"/>
              <a:gd name="connsiteX89" fmla="*/ 4045884 w 4423953"/>
              <a:gd name="connsiteY89" fmla="*/ 501161 h 3288323"/>
              <a:gd name="connsiteX90" fmla="*/ 4010714 w 4423953"/>
              <a:gd name="connsiteY90" fmla="*/ 483577 h 3288323"/>
              <a:gd name="connsiteX91" fmla="*/ 3957961 w 4423953"/>
              <a:gd name="connsiteY91" fmla="*/ 439615 h 3288323"/>
              <a:gd name="connsiteX92" fmla="*/ 3913999 w 4423953"/>
              <a:gd name="connsiteY92" fmla="*/ 422031 h 3288323"/>
              <a:gd name="connsiteX93" fmla="*/ 3887622 w 4423953"/>
              <a:gd name="connsiteY93" fmla="*/ 404446 h 3288323"/>
              <a:gd name="connsiteX94" fmla="*/ 3843661 w 4423953"/>
              <a:gd name="connsiteY94" fmla="*/ 395654 h 3288323"/>
              <a:gd name="connsiteX95" fmla="*/ 3676607 w 4423953"/>
              <a:gd name="connsiteY95" fmla="*/ 378069 h 3288323"/>
              <a:gd name="connsiteX96" fmla="*/ 3544722 w 4423953"/>
              <a:gd name="connsiteY96" fmla="*/ 360484 h 3288323"/>
              <a:gd name="connsiteX97" fmla="*/ 3518345 w 4423953"/>
              <a:gd name="connsiteY97" fmla="*/ 351692 h 3288323"/>
              <a:gd name="connsiteX98" fmla="*/ 2735830 w 4423953"/>
              <a:gd name="connsiteY98" fmla="*/ 342900 h 3288323"/>
              <a:gd name="connsiteX99" fmla="*/ 2392930 w 4423953"/>
              <a:gd name="connsiteY99" fmla="*/ 237392 h 3288323"/>
              <a:gd name="connsiteX100" fmla="*/ 2120368 w 4423953"/>
              <a:gd name="connsiteY100" fmla="*/ 193431 h 3288323"/>
              <a:gd name="connsiteX101" fmla="*/ 1935730 w 4423953"/>
              <a:gd name="connsiteY101" fmla="*/ 140677 h 3288323"/>
              <a:gd name="connsiteX102" fmla="*/ 1874184 w 4423953"/>
              <a:gd name="connsiteY102" fmla="*/ 114300 h 3288323"/>
              <a:gd name="connsiteX103" fmla="*/ 1733507 w 4423953"/>
              <a:gd name="connsiteY103" fmla="*/ 87923 h 3288323"/>
              <a:gd name="connsiteX104" fmla="*/ 502584 w 4423953"/>
              <a:gd name="connsiteY104" fmla="*/ 79131 h 3288323"/>
              <a:gd name="connsiteX105" fmla="*/ 317945 w 4423953"/>
              <a:gd name="connsiteY105" fmla="*/ 105507 h 3288323"/>
              <a:gd name="connsiteX106" fmla="*/ 80553 w 4423953"/>
              <a:gd name="connsiteY106" fmla="*/ 96715 h 3288323"/>
              <a:gd name="connsiteX107" fmla="*/ 36591 w 4423953"/>
              <a:gd name="connsiteY107" fmla="*/ 70338 h 3288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4423953" h="3288323">
                <a:moveTo>
                  <a:pt x="98137" y="0"/>
                </a:moveTo>
                <a:cubicBezTo>
                  <a:pt x="83483" y="11723"/>
                  <a:pt x="66389" y="20921"/>
                  <a:pt x="54176" y="35169"/>
                </a:cubicBezTo>
                <a:cubicBezTo>
                  <a:pt x="48145" y="42206"/>
                  <a:pt x="49035" y="53027"/>
                  <a:pt x="45384" y="61546"/>
                </a:cubicBezTo>
                <a:cubicBezTo>
                  <a:pt x="12790" y="137599"/>
                  <a:pt x="39626" y="61233"/>
                  <a:pt x="19007" y="123092"/>
                </a:cubicBezTo>
                <a:cubicBezTo>
                  <a:pt x="1517" y="262999"/>
                  <a:pt x="-2607" y="278101"/>
                  <a:pt x="1422" y="483577"/>
                </a:cubicBezTo>
                <a:cubicBezTo>
                  <a:pt x="2463" y="536645"/>
                  <a:pt x="13145" y="589084"/>
                  <a:pt x="19007" y="641838"/>
                </a:cubicBezTo>
                <a:cubicBezTo>
                  <a:pt x="21938" y="805961"/>
                  <a:pt x="20113" y="970238"/>
                  <a:pt x="27799" y="1134207"/>
                </a:cubicBezTo>
                <a:cubicBezTo>
                  <a:pt x="28931" y="1158348"/>
                  <a:pt x="41966" y="1180621"/>
                  <a:pt x="45384" y="1204546"/>
                </a:cubicBezTo>
                <a:cubicBezTo>
                  <a:pt x="50788" y="1242374"/>
                  <a:pt x="50374" y="1280823"/>
                  <a:pt x="54176" y="1318846"/>
                </a:cubicBezTo>
                <a:cubicBezTo>
                  <a:pt x="55107" y="1328152"/>
                  <a:pt x="68492" y="1420071"/>
                  <a:pt x="71761" y="1433146"/>
                </a:cubicBezTo>
                <a:cubicBezTo>
                  <a:pt x="76257" y="1451128"/>
                  <a:pt x="84468" y="1468017"/>
                  <a:pt x="89345" y="1485900"/>
                </a:cubicBezTo>
                <a:cubicBezTo>
                  <a:pt x="134360" y="1650960"/>
                  <a:pt x="56639" y="1391510"/>
                  <a:pt x="106930" y="1582615"/>
                </a:cubicBezTo>
                <a:cubicBezTo>
                  <a:pt x="117075" y="1621165"/>
                  <a:pt x="130644" y="1658733"/>
                  <a:pt x="142099" y="1696915"/>
                </a:cubicBezTo>
                <a:lnTo>
                  <a:pt x="168476" y="1784838"/>
                </a:lnTo>
                <a:cubicBezTo>
                  <a:pt x="171407" y="1805353"/>
                  <a:pt x="184965" y="1827143"/>
                  <a:pt x="177268" y="1846384"/>
                </a:cubicBezTo>
                <a:cubicBezTo>
                  <a:pt x="170921" y="1862251"/>
                  <a:pt x="135724" y="1855844"/>
                  <a:pt x="133307" y="1872761"/>
                </a:cubicBezTo>
                <a:cubicBezTo>
                  <a:pt x="117658" y="1982304"/>
                  <a:pt x="132822" y="2046180"/>
                  <a:pt x="150891" y="2136531"/>
                </a:cubicBezTo>
                <a:cubicBezTo>
                  <a:pt x="153822" y="2183423"/>
                  <a:pt x="154765" y="2230482"/>
                  <a:pt x="159684" y="2277207"/>
                </a:cubicBezTo>
                <a:cubicBezTo>
                  <a:pt x="160654" y="2286424"/>
                  <a:pt x="164712" y="2295115"/>
                  <a:pt x="168476" y="2303584"/>
                </a:cubicBezTo>
                <a:cubicBezTo>
                  <a:pt x="198874" y="2371981"/>
                  <a:pt x="187886" y="2339168"/>
                  <a:pt x="221230" y="2400300"/>
                </a:cubicBezTo>
                <a:cubicBezTo>
                  <a:pt x="230644" y="2417560"/>
                  <a:pt x="238059" y="2435868"/>
                  <a:pt x="247607" y="2453054"/>
                </a:cubicBezTo>
                <a:cubicBezTo>
                  <a:pt x="252739" y="2462291"/>
                  <a:pt x="259049" y="2470832"/>
                  <a:pt x="265191" y="2479431"/>
                </a:cubicBezTo>
                <a:cubicBezTo>
                  <a:pt x="292911" y="2518239"/>
                  <a:pt x="318805" y="2548824"/>
                  <a:pt x="353114" y="2584938"/>
                </a:cubicBezTo>
                <a:cubicBezTo>
                  <a:pt x="398245" y="2632444"/>
                  <a:pt x="439674" y="2680745"/>
                  <a:pt x="493791" y="2716823"/>
                </a:cubicBezTo>
                <a:cubicBezTo>
                  <a:pt x="516796" y="2732160"/>
                  <a:pt x="537018" y="2755361"/>
                  <a:pt x="564130" y="2760784"/>
                </a:cubicBezTo>
                <a:lnTo>
                  <a:pt x="608091" y="2769577"/>
                </a:lnTo>
                <a:cubicBezTo>
                  <a:pt x="628606" y="2781300"/>
                  <a:pt x="651977" y="2789048"/>
                  <a:pt x="669637" y="2804746"/>
                </a:cubicBezTo>
                <a:cubicBezTo>
                  <a:pt x="679433" y="2813454"/>
                  <a:pt x="679952" y="2829010"/>
                  <a:pt x="687222" y="2839915"/>
                </a:cubicBezTo>
                <a:cubicBezTo>
                  <a:pt x="703479" y="2864301"/>
                  <a:pt x="722941" y="2886405"/>
                  <a:pt x="739976" y="2910254"/>
                </a:cubicBezTo>
                <a:cubicBezTo>
                  <a:pt x="752260" y="2927451"/>
                  <a:pt x="761762" y="2946650"/>
                  <a:pt x="775145" y="2963007"/>
                </a:cubicBezTo>
                <a:cubicBezTo>
                  <a:pt x="817708" y="3015028"/>
                  <a:pt x="807317" y="2998465"/>
                  <a:pt x="854276" y="3024554"/>
                </a:cubicBezTo>
                <a:cubicBezTo>
                  <a:pt x="891800" y="3045401"/>
                  <a:pt x="896509" y="3052702"/>
                  <a:pt x="933407" y="3068515"/>
                </a:cubicBezTo>
                <a:cubicBezTo>
                  <a:pt x="941926" y="3072166"/>
                  <a:pt x="951347" y="3073472"/>
                  <a:pt x="959784" y="3077307"/>
                </a:cubicBezTo>
                <a:cubicBezTo>
                  <a:pt x="983648" y="3088154"/>
                  <a:pt x="1005254" y="3104188"/>
                  <a:pt x="1030122" y="3112477"/>
                </a:cubicBezTo>
                <a:lnTo>
                  <a:pt x="1109253" y="3138854"/>
                </a:lnTo>
                <a:lnTo>
                  <a:pt x="1188384" y="3165231"/>
                </a:lnTo>
                <a:lnTo>
                  <a:pt x="1241137" y="3182815"/>
                </a:lnTo>
                <a:cubicBezTo>
                  <a:pt x="1358501" y="3171079"/>
                  <a:pt x="1358103" y="3165258"/>
                  <a:pt x="1504907" y="3191607"/>
                </a:cubicBezTo>
                <a:cubicBezTo>
                  <a:pt x="1561582" y="3201779"/>
                  <a:pt x="1615499" y="3224277"/>
                  <a:pt x="1671961" y="3235569"/>
                </a:cubicBezTo>
                <a:cubicBezTo>
                  <a:pt x="1752035" y="3251583"/>
                  <a:pt x="1679864" y="3235918"/>
                  <a:pt x="1777468" y="3261946"/>
                </a:cubicBezTo>
                <a:cubicBezTo>
                  <a:pt x="1876638" y="3288392"/>
                  <a:pt x="1817271" y="3269353"/>
                  <a:pt x="1874184" y="3288323"/>
                </a:cubicBezTo>
                <a:cubicBezTo>
                  <a:pt x="1941592" y="3285392"/>
                  <a:pt x="2009120" y="3284515"/>
                  <a:pt x="2076407" y="3279531"/>
                </a:cubicBezTo>
                <a:cubicBezTo>
                  <a:pt x="2088458" y="3278638"/>
                  <a:pt x="2099918" y="3273917"/>
                  <a:pt x="2111576" y="3270738"/>
                </a:cubicBezTo>
                <a:cubicBezTo>
                  <a:pt x="2132160" y="3265124"/>
                  <a:pt x="2152259" y="3257625"/>
                  <a:pt x="2173122" y="3253154"/>
                </a:cubicBezTo>
                <a:cubicBezTo>
                  <a:pt x="2193386" y="3248812"/>
                  <a:pt x="2214226" y="3247768"/>
                  <a:pt x="2234668" y="3244361"/>
                </a:cubicBezTo>
                <a:cubicBezTo>
                  <a:pt x="2266989" y="3238974"/>
                  <a:pt x="2299488" y="3234282"/>
                  <a:pt x="2331384" y="3226777"/>
                </a:cubicBezTo>
                <a:cubicBezTo>
                  <a:pt x="2470845" y="3193963"/>
                  <a:pt x="2277614" y="3221027"/>
                  <a:pt x="2463268" y="3200400"/>
                </a:cubicBezTo>
                <a:cubicBezTo>
                  <a:pt x="2545159" y="3175833"/>
                  <a:pt x="2569791" y="3166959"/>
                  <a:pt x="2656699" y="3147646"/>
                </a:cubicBezTo>
                <a:cubicBezTo>
                  <a:pt x="2674102" y="3143779"/>
                  <a:pt x="2691868" y="3141785"/>
                  <a:pt x="2709453" y="3138854"/>
                </a:cubicBezTo>
                <a:cubicBezTo>
                  <a:pt x="2727038" y="3132992"/>
                  <a:pt x="2744453" y="3126595"/>
                  <a:pt x="2762207" y="3121269"/>
                </a:cubicBezTo>
                <a:cubicBezTo>
                  <a:pt x="2773781" y="3117797"/>
                  <a:pt x="2786884" y="3118472"/>
                  <a:pt x="2797376" y="3112477"/>
                </a:cubicBezTo>
                <a:cubicBezTo>
                  <a:pt x="2808172" y="3106308"/>
                  <a:pt x="2812433" y="3091245"/>
                  <a:pt x="2823753" y="3086100"/>
                </a:cubicBezTo>
                <a:cubicBezTo>
                  <a:pt x="2845754" y="3076099"/>
                  <a:pt x="2871164" y="3076158"/>
                  <a:pt x="2894091" y="3068515"/>
                </a:cubicBezTo>
                <a:cubicBezTo>
                  <a:pt x="3059104" y="3013510"/>
                  <a:pt x="3022698" y="3012395"/>
                  <a:pt x="3157861" y="2980592"/>
                </a:cubicBezTo>
                <a:cubicBezTo>
                  <a:pt x="3175214" y="2976509"/>
                  <a:pt x="3193075" y="2974989"/>
                  <a:pt x="3210614" y="2971800"/>
                </a:cubicBezTo>
                <a:cubicBezTo>
                  <a:pt x="3225317" y="2969127"/>
                  <a:pt x="3239738" y="2964788"/>
                  <a:pt x="3254576" y="2963007"/>
                </a:cubicBezTo>
                <a:cubicBezTo>
                  <a:pt x="3531152" y="2929818"/>
                  <a:pt x="3347200" y="2959293"/>
                  <a:pt x="3483176" y="2936631"/>
                </a:cubicBezTo>
                <a:cubicBezTo>
                  <a:pt x="3492467" y="2933147"/>
                  <a:pt x="3569495" y="2907060"/>
                  <a:pt x="3588684" y="2892669"/>
                </a:cubicBezTo>
                <a:cubicBezTo>
                  <a:pt x="3601947" y="2882722"/>
                  <a:pt x="3611530" y="2868591"/>
                  <a:pt x="3623853" y="2857500"/>
                </a:cubicBezTo>
                <a:cubicBezTo>
                  <a:pt x="3640867" y="2842187"/>
                  <a:pt x="3660421" y="2829724"/>
                  <a:pt x="3676607" y="2813538"/>
                </a:cubicBezTo>
                <a:cubicBezTo>
                  <a:pt x="3684079" y="2806066"/>
                  <a:pt x="3686073" y="2793926"/>
                  <a:pt x="3694191" y="2787161"/>
                </a:cubicBezTo>
                <a:cubicBezTo>
                  <a:pt x="3704260" y="2778770"/>
                  <a:pt x="3718585" y="2777038"/>
                  <a:pt x="3729361" y="2769577"/>
                </a:cubicBezTo>
                <a:cubicBezTo>
                  <a:pt x="3858611" y="2680097"/>
                  <a:pt x="3763002" y="2730776"/>
                  <a:pt x="3843661" y="2690446"/>
                </a:cubicBezTo>
                <a:cubicBezTo>
                  <a:pt x="3883036" y="2641226"/>
                  <a:pt x="3878551" y="2649434"/>
                  <a:pt x="3913999" y="2593731"/>
                </a:cubicBezTo>
                <a:cubicBezTo>
                  <a:pt x="3923174" y="2579313"/>
                  <a:pt x="3930370" y="2563623"/>
                  <a:pt x="3940376" y="2549769"/>
                </a:cubicBezTo>
                <a:cubicBezTo>
                  <a:pt x="3968519" y="2510801"/>
                  <a:pt x="3997337" y="2472237"/>
                  <a:pt x="4028299" y="2435469"/>
                </a:cubicBezTo>
                <a:cubicBezTo>
                  <a:pt x="4044318" y="2416447"/>
                  <a:pt x="4064325" y="2401116"/>
                  <a:pt x="4081053" y="2382715"/>
                </a:cubicBezTo>
                <a:cubicBezTo>
                  <a:pt x="4093676" y="2368829"/>
                  <a:pt x="4102953" y="2352023"/>
                  <a:pt x="4116222" y="2338754"/>
                </a:cubicBezTo>
                <a:cubicBezTo>
                  <a:pt x="4123694" y="2331282"/>
                  <a:pt x="4134000" y="2327311"/>
                  <a:pt x="4142599" y="2321169"/>
                </a:cubicBezTo>
                <a:cubicBezTo>
                  <a:pt x="4182076" y="2292971"/>
                  <a:pt x="4172191" y="2300369"/>
                  <a:pt x="4204145" y="2268415"/>
                </a:cubicBezTo>
                <a:cubicBezTo>
                  <a:pt x="4208609" y="2250560"/>
                  <a:pt x="4214159" y="2224534"/>
                  <a:pt x="4221730" y="2206869"/>
                </a:cubicBezTo>
                <a:cubicBezTo>
                  <a:pt x="4246365" y="2149387"/>
                  <a:pt x="4233114" y="2194051"/>
                  <a:pt x="4248107" y="2145323"/>
                </a:cubicBezTo>
                <a:cubicBezTo>
                  <a:pt x="4278922" y="2045176"/>
                  <a:pt x="4257028" y="2083586"/>
                  <a:pt x="4292068" y="2031023"/>
                </a:cubicBezTo>
                <a:cubicBezTo>
                  <a:pt x="4294999" y="2004646"/>
                  <a:pt x="4294714" y="1977710"/>
                  <a:pt x="4300861" y="1951892"/>
                </a:cubicBezTo>
                <a:cubicBezTo>
                  <a:pt x="4309448" y="1915828"/>
                  <a:pt x="4328760" y="1882736"/>
                  <a:pt x="4336030" y="1846384"/>
                </a:cubicBezTo>
                <a:cubicBezTo>
                  <a:pt x="4355432" y="1749373"/>
                  <a:pt x="4344162" y="1786815"/>
                  <a:pt x="4362407" y="1732084"/>
                </a:cubicBezTo>
                <a:cubicBezTo>
                  <a:pt x="4365338" y="1711569"/>
                  <a:pt x="4367792" y="1690980"/>
                  <a:pt x="4371199" y="1670538"/>
                </a:cubicBezTo>
                <a:cubicBezTo>
                  <a:pt x="4373656" y="1655797"/>
                  <a:pt x="4379059" y="1641492"/>
                  <a:pt x="4379991" y="1626577"/>
                </a:cubicBezTo>
                <a:cubicBezTo>
                  <a:pt x="4398558" y="1329515"/>
                  <a:pt x="4366869" y="1476845"/>
                  <a:pt x="4406368" y="1318846"/>
                </a:cubicBezTo>
                <a:cubicBezTo>
                  <a:pt x="4408112" y="1303147"/>
                  <a:pt x="4423953" y="1163236"/>
                  <a:pt x="4423953" y="1151792"/>
                </a:cubicBezTo>
                <a:cubicBezTo>
                  <a:pt x="4423953" y="1075536"/>
                  <a:pt x="4423008" y="999044"/>
                  <a:pt x="4415161" y="923192"/>
                </a:cubicBezTo>
                <a:cubicBezTo>
                  <a:pt x="4414074" y="912681"/>
                  <a:pt x="4402302" y="906266"/>
                  <a:pt x="4397576" y="896815"/>
                </a:cubicBezTo>
                <a:cubicBezTo>
                  <a:pt x="4354553" y="810772"/>
                  <a:pt x="4403149" y="887593"/>
                  <a:pt x="4362407" y="826477"/>
                </a:cubicBezTo>
                <a:cubicBezTo>
                  <a:pt x="4359476" y="814754"/>
                  <a:pt x="4359301" y="801969"/>
                  <a:pt x="4353614" y="791307"/>
                </a:cubicBezTo>
                <a:cubicBezTo>
                  <a:pt x="4331531" y="749902"/>
                  <a:pt x="4304075" y="700201"/>
                  <a:pt x="4265691" y="668215"/>
                </a:cubicBezTo>
                <a:cubicBezTo>
                  <a:pt x="4257573" y="661450"/>
                  <a:pt x="4248106" y="656492"/>
                  <a:pt x="4239314" y="650631"/>
                </a:cubicBezTo>
                <a:cubicBezTo>
                  <a:pt x="4230522" y="638908"/>
                  <a:pt x="4223299" y="625823"/>
                  <a:pt x="4212937" y="615461"/>
                </a:cubicBezTo>
                <a:cubicBezTo>
                  <a:pt x="4195894" y="598418"/>
                  <a:pt x="4181635" y="596235"/>
                  <a:pt x="4160184" y="589084"/>
                </a:cubicBezTo>
                <a:lnTo>
                  <a:pt x="4089845" y="536331"/>
                </a:lnTo>
                <a:cubicBezTo>
                  <a:pt x="4074971" y="524889"/>
                  <a:pt x="4062669" y="509553"/>
                  <a:pt x="4045884" y="501161"/>
                </a:cubicBezTo>
                <a:lnTo>
                  <a:pt x="4010714" y="483577"/>
                </a:lnTo>
                <a:cubicBezTo>
                  <a:pt x="3991272" y="464135"/>
                  <a:pt x="3982439" y="451854"/>
                  <a:pt x="3957961" y="439615"/>
                </a:cubicBezTo>
                <a:cubicBezTo>
                  <a:pt x="3943844" y="432557"/>
                  <a:pt x="3928116" y="429089"/>
                  <a:pt x="3913999" y="422031"/>
                </a:cubicBezTo>
                <a:cubicBezTo>
                  <a:pt x="3904547" y="417305"/>
                  <a:pt x="3897516" y="408156"/>
                  <a:pt x="3887622" y="404446"/>
                </a:cubicBezTo>
                <a:cubicBezTo>
                  <a:pt x="3873630" y="399199"/>
                  <a:pt x="3858249" y="398896"/>
                  <a:pt x="3843661" y="395654"/>
                </a:cubicBezTo>
                <a:cubicBezTo>
                  <a:pt x="3751830" y="375247"/>
                  <a:pt x="3871292" y="391048"/>
                  <a:pt x="3676607" y="378069"/>
                </a:cubicBezTo>
                <a:cubicBezTo>
                  <a:pt x="3542905" y="351330"/>
                  <a:pt x="3767462" y="394752"/>
                  <a:pt x="3544722" y="360484"/>
                </a:cubicBezTo>
                <a:cubicBezTo>
                  <a:pt x="3535562" y="359075"/>
                  <a:pt x="3527611" y="351893"/>
                  <a:pt x="3518345" y="351692"/>
                </a:cubicBezTo>
                <a:cubicBezTo>
                  <a:pt x="3257552" y="346023"/>
                  <a:pt x="2996668" y="345831"/>
                  <a:pt x="2735830" y="342900"/>
                </a:cubicBezTo>
                <a:cubicBezTo>
                  <a:pt x="2647494" y="313455"/>
                  <a:pt x="2488590" y="257015"/>
                  <a:pt x="2392930" y="237392"/>
                </a:cubicBezTo>
                <a:cubicBezTo>
                  <a:pt x="1957737" y="148121"/>
                  <a:pt x="2375482" y="251411"/>
                  <a:pt x="2120368" y="193431"/>
                </a:cubicBezTo>
                <a:cubicBezTo>
                  <a:pt x="2072875" y="182637"/>
                  <a:pt x="1984069" y="161394"/>
                  <a:pt x="1935730" y="140677"/>
                </a:cubicBezTo>
                <a:cubicBezTo>
                  <a:pt x="1915215" y="131885"/>
                  <a:pt x="1895359" y="121358"/>
                  <a:pt x="1874184" y="114300"/>
                </a:cubicBezTo>
                <a:cubicBezTo>
                  <a:pt x="1838851" y="102522"/>
                  <a:pt x="1771191" y="88432"/>
                  <a:pt x="1733507" y="87923"/>
                </a:cubicBezTo>
                <a:lnTo>
                  <a:pt x="502584" y="79131"/>
                </a:lnTo>
                <a:cubicBezTo>
                  <a:pt x="379174" y="54447"/>
                  <a:pt x="576787" y="87448"/>
                  <a:pt x="317945" y="105507"/>
                </a:cubicBezTo>
                <a:cubicBezTo>
                  <a:pt x="238952" y="111018"/>
                  <a:pt x="159684" y="99646"/>
                  <a:pt x="80553" y="96715"/>
                </a:cubicBezTo>
                <a:cubicBezTo>
                  <a:pt x="48723" y="75496"/>
                  <a:pt x="63627" y="83857"/>
                  <a:pt x="36591" y="7033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162800" y="304800"/>
            <a:ext cx="574196" cy="369332"/>
          </a:xfrm>
          <a:prstGeom prst="rect">
            <a:avLst/>
          </a:prstGeom>
          <a:noFill/>
        </p:spPr>
        <p:txBody>
          <a:bodyPr wrap="none" rtlCol="0">
            <a:spAutoFit/>
          </a:bodyPr>
          <a:lstStyle/>
          <a:p>
            <a:r>
              <a:rPr lang="en-US" dirty="0" err="1"/>
              <a:t>vlan</a:t>
            </a:r>
            <a:endParaRPr lang="en-US" dirty="0"/>
          </a:p>
        </p:txBody>
      </p:sp>
      <p:cxnSp>
        <p:nvCxnSpPr>
          <p:cNvPr id="10" name="Straight Arrow Connector 9"/>
          <p:cNvCxnSpPr>
            <a:stCxn id="7" idx="2"/>
          </p:cNvCxnSpPr>
          <p:nvPr/>
        </p:nvCxnSpPr>
        <p:spPr>
          <a:xfrm flipH="1">
            <a:off x="7239000" y="674132"/>
            <a:ext cx="210898" cy="545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reeform 10"/>
          <p:cNvSpPr/>
          <p:nvPr/>
        </p:nvSpPr>
        <p:spPr>
          <a:xfrm>
            <a:off x="166618" y="2690446"/>
            <a:ext cx="2810926" cy="3543300"/>
          </a:xfrm>
          <a:custGeom>
            <a:avLst/>
            <a:gdLst>
              <a:gd name="connsiteX0" fmla="*/ 519182 w 2810926"/>
              <a:gd name="connsiteY0" fmla="*/ 0 h 3543300"/>
              <a:gd name="connsiteX1" fmla="*/ 448844 w 2810926"/>
              <a:gd name="connsiteY1" fmla="*/ 35169 h 3543300"/>
              <a:gd name="connsiteX2" fmla="*/ 396090 w 2810926"/>
              <a:gd name="connsiteY2" fmla="*/ 61546 h 3543300"/>
              <a:gd name="connsiteX3" fmla="*/ 316959 w 2810926"/>
              <a:gd name="connsiteY3" fmla="*/ 149469 h 3543300"/>
              <a:gd name="connsiteX4" fmla="*/ 246620 w 2810926"/>
              <a:gd name="connsiteY4" fmla="*/ 211016 h 3543300"/>
              <a:gd name="connsiteX5" fmla="*/ 185074 w 2810926"/>
              <a:gd name="connsiteY5" fmla="*/ 272562 h 3543300"/>
              <a:gd name="connsiteX6" fmla="*/ 158697 w 2810926"/>
              <a:gd name="connsiteY6" fmla="*/ 342900 h 3543300"/>
              <a:gd name="connsiteX7" fmla="*/ 141113 w 2810926"/>
              <a:gd name="connsiteY7" fmla="*/ 369277 h 3543300"/>
              <a:gd name="connsiteX8" fmla="*/ 132320 w 2810926"/>
              <a:gd name="connsiteY8" fmla="*/ 395654 h 3543300"/>
              <a:gd name="connsiteX9" fmla="*/ 79567 w 2810926"/>
              <a:gd name="connsiteY9" fmla="*/ 501162 h 3543300"/>
              <a:gd name="connsiteX10" fmla="*/ 35605 w 2810926"/>
              <a:gd name="connsiteY10" fmla="*/ 650631 h 3543300"/>
              <a:gd name="connsiteX11" fmla="*/ 9228 w 2810926"/>
              <a:gd name="connsiteY11" fmla="*/ 975946 h 3543300"/>
              <a:gd name="connsiteX12" fmla="*/ 436 w 2810926"/>
              <a:gd name="connsiteY12" fmla="*/ 1072662 h 3543300"/>
              <a:gd name="connsiteX13" fmla="*/ 9228 w 2810926"/>
              <a:gd name="connsiteY13" fmla="*/ 1573823 h 3543300"/>
              <a:gd name="connsiteX14" fmla="*/ 53190 w 2810926"/>
              <a:gd name="connsiteY14" fmla="*/ 1793631 h 3543300"/>
              <a:gd name="connsiteX15" fmla="*/ 61982 w 2810926"/>
              <a:gd name="connsiteY15" fmla="*/ 1837592 h 3543300"/>
              <a:gd name="connsiteX16" fmla="*/ 70774 w 2810926"/>
              <a:gd name="connsiteY16" fmla="*/ 1890346 h 3543300"/>
              <a:gd name="connsiteX17" fmla="*/ 88359 w 2810926"/>
              <a:gd name="connsiteY17" fmla="*/ 1951892 h 3543300"/>
              <a:gd name="connsiteX18" fmla="*/ 97151 w 2810926"/>
              <a:gd name="connsiteY18" fmla="*/ 2329962 h 3543300"/>
              <a:gd name="connsiteX19" fmla="*/ 123528 w 2810926"/>
              <a:gd name="connsiteY19" fmla="*/ 2409092 h 3543300"/>
              <a:gd name="connsiteX20" fmla="*/ 149905 w 2810926"/>
              <a:gd name="connsiteY20" fmla="*/ 2497016 h 3543300"/>
              <a:gd name="connsiteX21" fmla="*/ 264205 w 2810926"/>
              <a:gd name="connsiteY21" fmla="*/ 2672862 h 3543300"/>
              <a:gd name="connsiteX22" fmla="*/ 352128 w 2810926"/>
              <a:gd name="connsiteY22" fmla="*/ 2778369 h 3543300"/>
              <a:gd name="connsiteX23" fmla="*/ 413674 w 2810926"/>
              <a:gd name="connsiteY23" fmla="*/ 2831123 h 3543300"/>
              <a:gd name="connsiteX24" fmla="*/ 448844 w 2810926"/>
              <a:gd name="connsiteY24" fmla="*/ 2866292 h 3543300"/>
              <a:gd name="connsiteX25" fmla="*/ 475220 w 2810926"/>
              <a:gd name="connsiteY25" fmla="*/ 2883877 h 3543300"/>
              <a:gd name="connsiteX26" fmla="*/ 484013 w 2810926"/>
              <a:gd name="connsiteY26" fmla="*/ 2910254 h 3543300"/>
              <a:gd name="connsiteX27" fmla="*/ 589520 w 2810926"/>
              <a:gd name="connsiteY27" fmla="*/ 3006969 h 3543300"/>
              <a:gd name="connsiteX28" fmla="*/ 747782 w 2810926"/>
              <a:gd name="connsiteY28" fmla="*/ 3130062 h 3543300"/>
              <a:gd name="connsiteX29" fmla="*/ 862082 w 2810926"/>
              <a:gd name="connsiteY29" fmla="*/ 3217985 h 3543300"/>
              <a:gd name="connsiteX30" fmla="*/ 1029136 w 2810926"/>
              <a:gd name="connsiteY30" fmla="*/ 3288323 h 3543300"/>
              <a:gd name="connsiteX31" fmla="*/ 1108267 w 2810926"/>
              <a:gd name="connsiteY31" fmla="*/ 3297116 h 3543300"/>
              <a:gd name="connsiteX32" fmla="*/ 1134644 w 2810926"/>
              <a:gd name="connsiteY32" fmla="*/ 3314700 h 3543300"/>
              <a:gd name="connsiteX33" fmla="*/ 1187397 w 2810926"/>
              <a:gd name="connsiteY33" fmla="*/ 3358662 h 3543300"/>
              <a:gd name="connsiteX34" fmla="*/ 1292905 w 2810926"/>
              <a:gd name="connsiteY34" fmla="*/ 3420208 h 3543300"/>
              <a:gd name="connsiteX35" fmla="*/ 1380828 w 2810926"/>
              <a:gd name="connsiteY35" fmla="*/ 3472962 h 3543300"/>
              <a:gd name="connsiteX36" fmla="*/ 1451167 w 2810926"/>
              <a:gd name="connsiteY36" fmla="*/ 3490546 h 3543300"/>
              <a:gd name="connsiteX37" fmla="*/ 1530297 w 2810926"/>
              <a:gd name="connsiteY37" fmla="*/ 3516923 h 3543300"/>
              <a:gd name="connsiteX38" fmla="*/ 1890782 w 2810926"/>
              <a:gd name="connsiteY38" fmla="*/ 3543300 h 3543300"/>
              <a:gd name="connsiteX39" fmla="*/ 2040251 w 2810926"/>
              <a:gd name="connsiteY39" fmla="*/ 3525716 h 3543300"/>
              <a:gd name="connsiteX40" fmla="*/ 2347982 w 2810926"/>
              <a:gd name="connsiteY40" fmla="*/ 3516923 h 3543300"/>
              <a:gd name="connsiteX41" fmla="*/ 2418320 w 2810926"/>
              <a:gd name="connsiteY41" fmla="*/ 3481754 h 3543300"/>
              <a:gd name="connsiteX42" fmla="*/ 2453490 w 2810926"/>
              <a:gd name="connsiteY42" fmla="*/ 3464169 h 3543300"/>
              <a:gd name="connsiteX43" fmla="*/ 2515036 w 2810926"/>
              <a:gd name="connsiteY43" fmla="*/ 3411416 h 3543300"/>
              <a:gd name="connsiteX44" fmla="*/ 2567790 w 2810926"/>
              <a:gd name="connsiteY44" fmla="*/ 3323492 h 3543300"/>
              <a:gd name="connsiteX45" fmla="*/ 2585374 w 2810926"/>
              <a:gd name="connsiteY45" fmla="*/ 3270739 h 3543300"/>
              <a:gd name="connsiteX46" fmla="*/ 2620544 w 2810926"/>
              <a:gd name="connsiteY46" fmla="*/ 3235569 h 3543300"/>
              <a:gd name="connsiteX47" fmla="*/ 2638128 w 2810926"/>
              <a:gd name="connsiteY47" fmla="*/ 3209192 h 3543300"/>
              <a:gd name="connsiteX48" fmla="*/ 2646920 w 2810926"/>
              <a:gd name="connsiteY48" fmla="*/ 3138854 h 3543300"/>
              <a:gd name="connsiteX49" fmla="*/ 2655713 w 2810926"/>
              <a:gd name="connsiteY49" fmla="*/ 3103685 h 3543300"/>
              <a:gd name="connsiteX50" fmla="*/ 2717259 w 2810926"/>
              <a:gd name="connsiteY50" fmla="*/ 2892669 h 3543300"/>
              <a:gd name="connsiteX51" fmla="*/ 2787597 w 2810926"/>
              <a:gd name="connsiteY51" fmla="*/ 2725616 h 3543300"/>
              <a:gd name="connsiteX52" fmla="*/ 2796390 w 2810926"/>
              <a:gd name="connsiteY52" fmla="*/ 2259623 h 3543300"/>
              <a:gd name="connsiteX53" fmla="*/ 2770013 w 2810926"/>
              <a:gd name="connsiteY53" fmla="*/ 2206869 h 3543300"/>
              <a:gd name="connsiteX54" fmla="*/ 2321605 w 2810926"/>
              <a:gd name="connsiteY54" fmla="*/ 1644162 h 3543300"/>
              <a:gd name="connsiteX55" fmla="*/ 2189720 w 2810926"/>
              <a:gd name="connsiteY55" fmla="*/ 1512277 h 3543300"/>
              <a:gd name="connsiteX56" fmla="*/ 2136967 w 2810926"/>
              <a:gd name="connsiteY56" fmla="*/ 1450731 h 3543300"/>
              <a:gd name="connsiteX57" fmla="*/ 2084213 w 2810926"/>
              <a:gd name="connsiteY57" fmla="*/ 1389185 h 3543300"/>
              <a:gd name="connsiteX58" fmla="*/ 2049044 w 2810926"/>
              <a:gd name="connsiteY58" fmla="*/ 1371600 h 3543300"/>
              <a:gd name="connsiteX59" fmla="*/ 1987497 w 2810926"/>
              <a:gd name="connsiteY59" fmla="*/ 1239716 h 3543300"/>
              <a:gd name="connsiteX60" fmla="*/ 1917159 w 2810926"/>
              <a:gd name="connsiteY60" fmla="*/ 1134208 h 3543300"/>
              <a:gd name="connsiteX61" fmla="*/ 1609428 w 2810926"/>
              <a:gd name="connsiteY61" fmla="*/ 756139 h 3543300"/>
              <a:gd name="connsiteX62" fmla="*/ 1512713 w 2810926"/>
              <a:gd name="connsiteY62" fmla="*/ 685800 h 3543300"/>
              <a:gd name="connsiteX63" fmla="*/ 1477544 w 2810926"/>
              <a:gd name="connsiteY63" fmla="*/ 650631 h 3543300"/>
              <a:gd name="connsiteX64" fmla="*/ 1398413 w 2810926"/>
              <a:gd name="connsiteY64" fmla="*/ 571500 h 3543300"/>
              <a:gd name="connsiteX65" fmla="*/ 1345659 w 2810926"/>
              <a:gd name="connsiteY65" fmla="*/ 465992 h 3543300"/>
              <a:gd name="connsiteX66" fmla="*/ 1310490 w 2810926"/>
              <a:gd name="connsiteY66" fmla="*/ 386862 h 3543300"/>
              <a:gd name="connsiteX67" fmla="*/ 1073097 w 2810926"/>
              <a:gd name="connsiteY67" fmla="*/ 114300 h 3543300"/>
              <a:gd name="connsiteX68" fmla="*/ 1029136 w 2810926"/>
              <a:gd name="connsiteY68" fmla="*/ 79131 h 3543300"/>
              <a:gd name="connsiteX69" fmla="*/ 941213 w 2810926"/>
              <a:gd name="connsiteY69" fmla="*/ 52754 h 3543300"/>
              <a:gd name="connsiteX70" fmla="*/ 668651 w 2810926"/>
              <a:gd name="connsiteY70" fmla="*/ 70339 h 3543300"/>
              <a:gd name="connsiteX71" fmla="*/ 607105 w 2810926"/>
              <a:gd name="connsiteY71" fmla="*/ 79131 h 3543300"/>
              <a:gd name="connsiteX72" fmla="*/ 571936 w 2810926"/>
              <a:gd name="connsiteY72" fmla="*/ 87923 h 3543300"/>
              <a:gd name="connsiteX73" fmla="*/ 475220 w 2810926"/>
              <a:gd name="connsiteY73" fmla="*/ 79131 h 3543300"/>
              <a:gd name="connsiteX74" fmla="*/ 448844 w 2810926"/>
              <a:gd name="connsiteY74" fmla="*/ 70339 h 354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2810926" h="3543300">
                <a:moveTo>
                  <a:pt x="519182" y="0"/>
                </a:moveTo>
                <a:cubicBezTo>
                  <a:pt x="495736" y="11723"/>
                  <a:pt x="472708" y="24322"/>
                  <a:pt x="448844" y="35169"/>
                </a:cubicBezTo>
                <a:cubicBezTo>
                  <a:pt x="416766" y="49750"/>
                  <a:pt x="425249" y="36032"/>
                  <a:pt x="396090" y="61546"/>
                </a:cubicBezTo>
                <a:cubicBezTo>
                  <a:pt x="344315" y="106849"/>
                  <a:pt x="360133" y="100127"/>
                  <a:pt x="316959" y="149469"/>
                </a:cubicBezTo>
                <a:cubicBezTo>
                  <a:pt x="267169" y="206372"/>
                  <a:pt x="315600" y="142035"/>
                  <a:pt x="246620" y="211016"/>
                </a:cubicBezTo>
                <a:cubicBezTo>
                  <a:pt x="164563" y="293074"/>
                  <a:pt x="278857" y="202226"/>
                  <a:pt x="185074" y="272562"/>
                </a:cubicBezTo>
                <a:cubicBezTo>
                  <a:pt x="176282" y="296008"/>
                  <a:pt x="169059" y="320104"/>
                  <a:pt x="158697" y="342900"/>
                </a:cubicBezTo>
                <a:cubicBezTo>
                  <a:pt x="154324" y="352520"/>
                  <a:pt x="145839" y="359826"/>
                  <a:pt x="141113" y="369277"/>
                </a:cubicBezTo>
                <a:cubicBezTo>
                  <a:pt x="136968" y="377567"/>
                  <a:pt x="136239" y="387255"/>
                  <a:pt x="132320" y="395654"/>
                </a:cubicBezTo>
                <a:cubicBezTo>
                  <a:pt x="115692" y="431285"/>
                  <a:pt x="95703" y="465305"/>
                  <a:pt x="79567" y="501162"/>
                </a:cubicBezTo>
                <a:cubicBezTo>
                  <a:pt x="50700" y="565311"/>
                  <a:pt x="51071" y="581034"/>
                  <a:pt x="35605" y="650631"/>
                </a:cubicBezTo>
                <a:cubicBezTo>
                  <a:pt x="26813" y="759069"/>
                  <a:pt x="18263" y="867528"/>
                  <a:pt x="9228" y="975946"/>
                </a:cubicBezTo>
                <a:cubicBezTo>
                  <a:pt x="6540" y="1008206"/>
                  <a:pt x="436" y="1040290"/>
                  <a:pt x="436" y="1072662"/>
                </a:cubicBezTo>
                <a:cubicBezTo>
                  <a:pt x="436" y="1239741"/>
                  <a:pt x="-2965" y="1407189"/>
                  <a:pt x="9228" y="1573823"/>
                </a:cubicBezTo>
                <a:cubicBezTo>
                  <a:pt x="14681" y="1648344"/>
                  <a:pt x="38536" y="1720362"/>
                  <a:pt x="53190" y="1793631"/>
                </a:cubicBezTo>
                <a:cubicBezTo>
                  <a:pt x="56121" y="1808285"/>
                  <a:pt x="59525" y="1822851"/>
                  <a:pt x="61982" y="1837592"/>
                </a:cubicBezTo>
                <a:cubicBezTo>
                  <a:pt x="64913" y="1855177"/>
                  <a:pt x="66765" y="1872975"/>
                  <a:pt x="70774" y="1890346"/>
                </a:cubicBezTo>
                <a:cubicBezTo>
                  <a:pt x="75572" y="1911136"/>
                  <a:pt x="82497" y="1931377"/>
                  <a:pt x="88359" y="1951892"/>
                </a:cubicBezTo>
                <a:cubicBezTo>
                  <a:pt x="78003" y="2117591"/>
                  <a:pt x="70379" y="2137199"/>
                  <a:pt x="97151" y="2329962"/>
                </a:cubicBezTo>
                <a:cubicBezTo>
                  <a:pt x="100976" y="2357501"/>
                  <a:pt x="115155" y="2382579"/>
                  <a:pt x="123528" y="2409092"/>
                </a:cubicBezTo>
                <a:cubicBezTo>
                  <a:pt x="132742" y="2438270"/>
                  <a:pt x="135506" y="2470017"/>
                  <a:pt x="149905" y="2497016"/>
                </a:cubicBezTo>
                <a:cubicBezTo>
                  <a:pt x="182804" y="2558701"/>
                  <a:pt x="219450" y="2619156"/>
                  <a:pt x="264205" y="2672862"/>
                </a:cubicBezTo>
                <a:lnTo>
                  <a:pt x="352128" y="2778369"/>
                </a:lnTo>
                <a:cubicBezTo>
                  <a:pt x="394748" y="2830122"/>
                  <a:pt x="368673" y="2816123"/>
                  <a:pt x="413674" y="2831123"/>
                </a:cubicBezTo>
                <a:cubicBezTo>
                  <a:pt x="425397" y="2842846"/>
                  <a:pt x="436256" y="2855502"/>
                  <a:pt x="448844" y="2866292"/>
                </a:cubicBezTo>
                <a:cubicBezTo>
                  <a:pt x="456867" y="2873169"/>
                  <a:pt x="468619" y="2875626"/>
                  <a:pt x="475220" y="2883877"/>
                </a:cubicBezTo>
                <a:cubicBezTo>
                  <a:pt x="481010" y="2891114"/>
                  <a:pt x="477707" y="2903462"/>
                  <a:pt x="484013" y="2910254"/>
                </a:cubicBezTo>
                <a:cubicBezTo>
                  <a:pt x="516477" y="2945215"/>
                  <a:pt x="552869" y="2976426"/>
                  <a:pt x="589520" y="3006969"/>
                </a:cubicBezTo>
                <a:cubicBezTo>
                  <a:pt x="640862" y="3049754"/>
                  <a:pt x="696440" y="3087278"/>
                  <a:pt x="747782" y="3130062"/>
                </a:cubicBezTo>
                <a:cubicBezTo>
                  <a:pt x="773107" y="3151166"/>
                  <a:pt x="833453" y="3203671"/>
                  <a:pt x="862082" y="3217985"/>
                </a:cubicBezTo>
                <a:cubicBezTo>
                  <a:pt x="916123" y="3245005"/>
                  <a:pt x="969086" y="3281650"/>
                  <a:pt x="1029136" y="3288323"/>
                </a:cubicBezTo>
                <a:lnTo>
                  <a:pt x="1108267" y="3297116"/>
                </a:lnTo>
                <a:cubicBezTo>
                  <a:pt x="1117059" y="3302977"/>
                  <a:pt x="1126303" y="3308212"/>
                  <a:pt x="1134644" y="3314700"/>
                </a:cubicBezTo>
                <a:cubicBezTo>
                  <a:pt x="1152712" y="3328753"/>
                  <a:pt x="1168351" y="3345965"/>
                  <a:pt x="1187397" y="3358662"/>
                </a:cubicBezTo>
                <a:cubicBezTo>
                  <a:pt x="1221274" y="3381247"/>
                  <a:pt x="1258378" y="3398629"/>
                  <a:pt x="1292905" y="3420208"/>
                </a:cubicBezTo>
                <a:cubicBezTo>
                  <a:pt x="1341374" y="3450501"/>
                  <a:pt x="1318226" y="3450604"/>
                  <a:pt x="1380828" y="3472962"/>
                </a:cubicBezTo>
                <a:cubicBezTo>
                  <a:pt x="1403588" y="3481090"/>
                  <a:pt x="1428068" y="3483439"/>
                  <a:pt x="1451167" y="3490546"/>
                </a:cubicBezTo>
                <a:cubicBezTo>
                  <a:pt x="1481085" y="3499751"/>
                  <a:pt x="1499159" y="3514155"/>
                  <a:pt x="1530297" y="3516923"/>
                </a:cubicBezTo>
                <a:cubicBezTo>
                  <a:pt x="1650307" y="3527590"/>
                  <a:pt x="1890782" y="3543300"/>
                  <a:pt x="1890782" y="3543300"/>
                </a:cubicBezTo>
                <a:cubicBezTo>
                  <a:pt x="1940605" y="3537439"/>
                  <a:pt x="1990168" y="3528605"/>
                  <a:pt x="2040251" y="3525716"/>
                </a:cubicBezTo>
                <a:cubicBezTo>
                  <a:pt x="2142700" y="3519805"/>
                  <a:pt x="2246050" y="3528776"/>
                  <a:pt x="2347982" y="3516923"/>
                </a:cubicBezTo>
                <a:cubicBezTo>
                  <a:pt x="2374020" y="3513895"/>
                  <a:pt x="2394874" y="3493477"/>
                  <a:pt x="2418320" y="3481754"/>
                </a:cubicBezTo>
                <a:cubicBezTo>
                  <a:pt x="2430043" y="3475892"/>
                  <a:pt x="2444222" y="3473437"/>
                  <a:pt x="2453490" y="3464169"/>
                </a:cubicBezTo>
                <a:cubicBezTo>
                  <a:pt x="2490229" y="3427430"/>
                  <a:pt x="2469920" y="3445252"/>
                  <a:pt x="2515036" y="3411416"/>
                </a:cubicBezTo>
                <a:cubicBezTo>
                  <a:pt x="2532621" y="3382108"/>
                  <a:pt x="2556982" y="3355917"/>
                  <a:pt x="2567790" y="3323492"/>
                </a:cubicBezTo>
                <a:cubicBezTo>
                  <a:pt x="2573651" y="3305908"/>
                  <a:pt x="2575838" y="3286633"/>
                  <a:pt x="2585374" y="3270739"/>
                </a:cubicBezTo>
                <a:cubicBezTo>
                  <a:pt x="2593904" y="3256522"/>
                  <a:pt x="2609754" y="3248157"/>
                  <a:pt x="2620544" y="3235569"/>
                </a:cubicBezTo>
                <a:cubicBezTo>
                  <a:pt x="2627421" y="3227546"/>
                  <a:pt x="2632267" y="3217984"/>
                  <a:pt x="2638128" y="3209192"/>
                </a:cubicBezTo>
                <a:cubicBezTo>
                  <a:pt x="2641059" y="3185746"/>
                  <a:pt x="2643035" y="3162161"/>
                  <a:pt x="2646920" y="3138854"/>
                </a:cubicBezTo>
                <a:cubicBezTo>
                  <a:pt x="2648907" y="3126935"/>
                  <a:pt x="2652393" y="3115304"/>
                  <a:pt x="2655713" y="3103685"/>
                </a:cubicBezTo>
                <a:cubicBezTo>
                  <a:pt x="2675842" y="3033235"/>
                  <a:pt x="2693126" y="2961850"/>
                  <a:pt x="2717259" y="2892669"/>
                </a:cubicBezTo>
                <a:cubicBezTo>
                  <a:pt x="2737159" y="2835621"/>
                  <a:pt x="2764151" y="2781300"/>
                  <a:pt x="2787597" y="2725616"/>
                </a:cubicBezTo>
                <a:cubicBezTo>
                  <a:pt x="2812496" y="2526427"/>
                  <a:pt x="2820556" y="2519406"/>
                  <a:pt x="2796390" y="2259623"/>
                </a:cubicBezTo>
                <a:cubicBezTo>
                  <a:pt x="2794569" y="2240047"/>
                  <a:pt x="2780216" y="2223674"/>
                  <a:pt x="2770013" y="2206869"/>
                </a:cubicBezTo>
                <a:cubicBezTo>
                  <a:pt x="2600229" y="1927227"/>
                  <a:pt x="2608616" y="1958770"/>
                  <a:pt x="2321605" y="1644162"/>
                </a:cubicBezTo>
                <a:cubicBezTo>
                  <a:pt x="2279704" y="1598232"/>
                  <a:pt x="2230180" y="1559481"/>
                  <a:pt x="2189720" y="1512277"/>
                </a:cubicBezTo>
                <a:cubicBezTo>
                  <a:pt x="2172136" y="1491762"/>
                  <a:pt x="2154077" y="1471643"/>
                  <a:pt x="2136967" y="1450731"/>
                </a:cubicBezTo>
                <a:cubicBezTo>
                  <a:pt x="2120083" y="1430094"/>
                  <a:pt x="2106567" y="1405152"/>
                  <a:pt x="2084213" y="1389185"/>
                </a:cubicBezTo>
                <a:cubicBezTo>
                  <a:pt x="2073548" y="1381567"/>
                  <a:pt x="2060767" y="1377462"/>
                  <a:pt x="2049044" y="1371600"/>
                </a:cubicBezTo>
                <a:cubicBezTo>
                  <a:pt x="2028651" y="1320620"/>
                  <a:pt x="2019080" y="1293165"/>
                  <a:pt x="1987497" y="1239716"/>
                </a:cubicBezTo>
                <a:cubicBezTo>
                  <a:pt x="1965994" y="1203326"/>
                  <a:pt x="1942260" y="1168216"/>
                  <a:pt x="1917159" y="1134208"/>
                </a:cubicBezTo>
                <a:cubicBezTo>
                  <a:pt x="1858887" y="1055258"/>
                  <a:pt x="1707947" y="846091"/>
                  <a:pt x="1609428" y="756139"/>
                </a:cubicBezTo>
                <a:cubicBezTo>
                  <a:pt x="1579990" y="729261"/>
                  <a:pt x="1543841" y="710702"/>
                  <a:pt x="1512713" y="685800"/>
                </a:cubicBezTo>
                <a:cubicBezTo>
                  <a:pt x="1499767" y="675443"/>
                  <a:pt x="1489867" y="661722"/>
                  <a:pt x="1477544" y="650631"/>
                </a:cubicBezTo>
                <a:cubicBezTo>
                  <a:pt x="1440397" y="617198"/>
                  <a:pt x="1421326" y="612235"/>
                  <a:pt x="1398413" y="571500"/>
                </a:cubicBezTo>
                <a:cubicBezTo>
                  <a:pt x="1379136" y="537229"/>
                  <a:pt x="1362564" y="501493"/>
                  <a:pt x="1345659" y="465992"/>
                </a:cubicBezTo>
                <a:cubicBezTo>
                  <a:pt x="1333249" y="439931"/>
                  <a:pt x="1326814" y="410667"/>
                  <a:pt x="1310490" y="386862"/>
                </a:cubicBezTo>
                <a:cubicBezTo>
                  <a:pt x="1135139" y="131142"/>
                  <a:pt x="1208712" y="216011"/>
                  <a:pt x="1073097" y="114300"/>
                </a:cubicBezTo>
                <a:cubicBezTo>
                  <a:pt x="1058084" y="103040"/>
                  <a:pt x="1045610" y="88117"/>
                  <a:pt x="1029136" y="79131"/>
                </a:cubicBezTo>
                <a:cubicBezTo>
                  <a:pt x="1011021" y="69250"/>
                  <a:pt x="964310" y="58528"/>
                  <a:pt x="941213" y="52754"/>
                </a:cubicBezTo>
                <a:cubicBezTo>
                  <a:pt x="805797" y="59202"/>
                  <a:pt x="780291" y="57205"/>
                  <a:pt x="668651" y="70339"/>
                </a:cubicBezTo>
                <a:cubicBezTo>
                  <a:pt x="648069" y="72760"/>
                  <a:pt x="627494" y="75424"/>
                  <a:pt x="607105" y="79131"/>
                </a:cubicBezTo>
                <a:cubicBezTo>
                  <a:pt x="595216" y="81293"/>
                  <a:pt x="583659" y="84992"/>
                  <a:pt x="571936" y="87923"/>
                </a:cubicBezTo>
                <a:cubicBezTo>
                  <a:pt x="539697" y="84992"/>
                  <a:pt x="507266" y="83709"/>
                  <a:pt x="475220" y="79131"/>
                </a:cubicBezTo>
                <a:cubicBezTo>
                  <a:pt x="466046" y="77820"/>
                  <a:pt x="448844" y="70339"/>
                  <a:pt x="448844" y="7033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03498" y="1827626"/>
            <a:ext cx="574196" cy="369332"/>
          </a:xfrm>
          <a:prstGeom prst="rect">
            <a:avLst/>
          </a:prstGeom>
          <a:noFill/>
        </p:spPr>
        <p:txBody>
          <a:bodyPr wrap="none" rtlCol="0">
            <a:spAutoFit/>
          </a:bodyPr>
          <a:lstStyle/>
          <a:p>
            <a:r>
              <a:rPr lang="en-US" dirty="0" err="1"/>
              <a:t>vlan</a:t>
            </a:r>
            <a:endParaRPr lang="en-US" dirty="0"/>
          </a:p>
        </p:txBody>
      </p:sp>
      <p:cxnSp>
        <p:nvCxnSpPr>
          <p:cNvPr id="13" name="Straight Arrow Connector 12"/>
          <p:cNvCxnSpPr>
            <a:stCxn id="39" idx="2"/>
            <a:endCxn id="42" idx="1"/>
          </p:cNvCxnSpPr>
          <p:nvPr/>
        </p:nvCxnSpPr>
        <p:spPr>
          <a:xfrm flipH="1">
            <a:off x="347919" y="2196958"/>
            <a:ext cx="142677" cy="729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22" idx="0"/>
            <a:endCxn id="27" idx="1"/>
          </p:cNvCxnSpPr>
          <p:nvPr/>
        </p:nvCxnSpPr>
        <p:spPr>
          <a:xfrm>
            <a:off x="2149601" y="1403482"/>
            <a:ext cx="2343537" cy="615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25858309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custDataLst>
              <p:tags r:id="rId2"/>
            </p:custDataLst>
          </p:nvPr>
        </p:nvSpPr>
        <p:spPr>
          <a:xfrm>
            <a:off x="457200" y="17253"/>
            <a:ext cx="8229600" cy="639762"/>
          </a:xfrm>
        </p:spPr>
        <p:txBody>
          <a:bodyPr>
            <a:normAutofit fontScale="90000"/>
          </a:bodyPr>
          <a:lstStyle/>
          <a:p>
            <a:r>
              <a:rPr lang="en-US" dirty="0"/>
              <a:t>Analysis</a:t>
            </a:r>
          </a:p>
        </p:txBody>
      </p:sp>
      <p:sp>
        <p:nvSpPr>
          <p:cNvPr id="344068" name="Rectangle 4"/>
          <p:cNvSpPr>
            <a:spLocks noGrp="1" noChangeArrowheads="1"/>
          </p:cNvSpPr>
          <p:nvPr>
            <p:ph type="body" idx="1"/>
            <p:custDataLst>
              <p:tags r:id="rId3"/>
            </p:custDataLst>
          </p:nvPr>
        </p:nvSpPr>
        <p:spPr>
          <a:xfrm>
            <a:off x="457200" y="762000"/>
            <a:ext cx="8229600" cy="6096000"/>
          </a:xfrm>
        </p:spPr>
        <p:txBody>
          <a:bodyPr>
            <a:normAutofit fontScale="77500" lnSpcReduction="20000"/>
          </a:bodyPr>
          <a:lstStyle/>
          <a:p>
            <a:r>
              <a:rPr lang="en-US" dirty="0"/>
              <a:t>If attacker breaks into web server, she cannot get order information</a:t>
            </a:r>
          </a:p>
          <a:p>
            <a:pPr lvl="1"/>
            <a:r>
              <a:rPr lang="en-US" dirty="0"/>
              <a:t>There is a small window of time where the information of customers is still on web server system and could be gathered</a:t>
            </a:r>
          </a:p>
          <a:p>
            <a:r>
              <a:rPr lang="en-US" dirty="0"/>
              <a:t>If attacker gains administrative access, then packets can be capture, memory can be dumped and analyzed</a:t>
            </a:r>
          </a:p>
          <a:p>
            <a:pPr lvl="1"/>
            <a:r>
              <a:rPr lang="en-US" dirty="0"/>
              <a:t>Similar vulnerability on proxy and many other machines</a:t>
            </a:r>
          </a:p>
          <a:p>
            <a:pPr lvl="1"/>
            <a:r>
              <a:rPr lang="en-US" dirty="0"/>
              <a:t>Need network monitoring to ensure that stolen information cannot get out of network</a:t>
            </a:r>
          </a:p>
          <a:p>
            <a:r>
              <a:rPr lang="en-US" dirty="0"/>
              <a:t>Note: we have several layers or protection against someone gaining admin access to a server. How much effort do we spend on dealing with the scenario where admin privilege is achieved?</a:t>
            </a:r>
          </a:p>
          <a:p>
            <a:pPr lvl="2"/>
            <a:r>
              <a:rPr lang="en-US" dirty="0"/>
              <a:t>Risk </a:t>
            </a:r>
            <a:r>
              <a:rPr lang="en-US" dirty="0" err="1"/>
              <a:t>vs</a:t>
            </a:r>
            <a:r>
              <a:rPr lang="en-US" dirty="0"/>
              <a:t> impact </a:t>
            </a:r>
            <a:r>
              <a:rPr lang="en-US" dirty="0" err="1"/>
              <a:t>vs</a:t>
            </a:r>
            <a:r>
              <a:rPr lang="en-US" dirty="0"/>
              <a:t> effort </a:t>
            </a:r>
            <a:r>
              <a:rPr lang="en-US" dirty="0" err="1"/>
              <a:t>vs</a:t>
            </a:r>
            <a:r>
              <a:rPr lang="en-US" dirty="0"/>
              <a:t> effectiveness of effort</a:t>
            </a:r>
          </a:p>
          <a:p>
            <a:pPr lvl="3"/>
            <a:r>
              <a:rPr lang="en-US" dirty="0"/>
              <a:t>If admin access is achieved, so many options are at the attackers disposal that defenses can be easily circumvented. </a:t>
            </a:r>
          </a:p>
          <a:p>
            <a:pPr lvl="3"/>
            <a:r>
              <a:rPr lang="en-US" dirty="0"/>
              <a:t>But SIEMs are still effective</a:t>
            </a:r>
          </a:p>
          <a:p>
            <a:pPr lvl="3"/>
            <a:r>
              <a:rPr lang="en-US" dirty="0"/>
              <a:t>Separation of privilege is critical to reduce the impact of admin credentials being stolen</a:t>
            </a:r>
          </a:p>
          <a:p>
            <a:pPr lvl="2"/>
            <a:endParaRPr lang="en-US" dirty="0"/>
          </a:p>
        </p:txBody>
      </p:sp>
    </p:spTree>
    <p:custDataLst>
      <p:tags r:id="rId1"/>
    </p:custDataLst>
    <p:extLst>
      <p:ext uri="{BB962C8B-B14F-4D97-AF65-F5344CB8AC3E}">
        <p14:creationId xmlns:p14="http://schemas.microsoft.com/office/powerpoint/2010/main" val="312636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40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40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40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40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40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40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40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40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406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40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custDataLst>
              <p:tags r:id="rId2"/>
            </p:custDataLst>
          </p:nvPr>
        </p:nvSpPr>
        <p:spPr/>
        <p:txBody>
          <a:bodyPr/>
          <a:lstStyle/>
          <a:p>
            <a:r>
              <a:rPr lang="en-US"/>
              <a:t>Outer Firewall Configuration</a:t>
            </a:r>
          </a:p>
        </p:txBody>
      </p:sp>
      <p:sp>
        <p:nvSpPr>
          <p:cNvPr id="315395" name="Rectangle 3"/>
          <p:cNvSpPr>
            <a:spLocks noGrp="1" noChangeArrowheads="1"/>
          </p:cNvSpPr>
          <p:nvPr>
            <p:ph type="body" idx="1"/>
            <p:custDataLst>
              <p:tags r:id="rId3"/>
            </p:custDataLst>
          </p:nvPr>
        </p:nvSpPr>
        <p:spPr>
          <a:xfrm>
            <a:off x="457200" y="1166018"/>
            <a:ext cx="8229600" cy="4525963"/>
          </a:xfrm>
        </p:spPr>
        <p:txBody>
          <a:bodyPr>
            <a:noAutofit/>
          </a:bodyPr>
          <a:lstStyle/>
          <a:p>
            <a:r>
              <a:rPr lang="en-US" sz="2400" dirty="0"/>
              <a:t>Goals: restrict public access to corporate network; restrict corporate access to Internet</a:t>
            </a:r>
          </a:p>
          <a:p>
            <a:r>
              <a:rPr lang="en-US" sz="2400" dirty="0"/>
              <a:t>Required: public needs to send, receive email; access web services</a:t>
            </a:r>
          </a:p>
          <a:p>
            <a:pPr lvl="1"/>
            <a:r>
              <a:rPr lang="en-US" sz="2000" dirty="0"/>
              <a:t>So outer firewall allows SMTP (25), HTTP (80), HTTPS (443), perhaps DNS (53)</a:t>
            </a:r>
          </a:p>
          <a:p>
            <a:pPr lvl="1"/>
            <a:r>
              <a:rPr lang="en-US" sz="2000" dirty="0"/>
              <a:t>Outer firewall uses its address for those of mail, web servers</a:t>
            </a:r>
          </a:p>
          <a:p>
            <a:r>
              <a:rPr lang="en-US" sz="2400" dirty="0"/>
              <a:t>Allows outgoing connections from</a:t>
            </a:r>
          </a:p>
          <a:p>
            <a:pPr lvl="1"/>
            <a:r>
              <a:rPr lang="en-US" sz="2000" dirty="0"/>
              <a:t>Internal machines</a:t>
            </a:r>
          </a:p>
          <a:p>
            <a:pPr lvl="2"/>
            <a:r>
              <a:rPr lang="en-US" sz="1800" dirty="0"/>
              <a:t>Maybe only some internal machines; gateways</a:t>
            </a:r>
          </a:p>
          <a:p>
            <a:pPr lvl="2"/>
            <a:r>
              <a:rPr lang="en-US" sz="1800" dirty="0"/>
              <a:t>Forward proxy</a:t>
            </a:r>
          </a:p>
          <a:p>
            <a:pPr lvl="1"/>
            <a:r>
              <a:rPr lang="en-US" sz="2000" dirty="0"/>
              <a:t>Mail server over port 25</a:t>
            </a:r>
          </a:p>
          <a:p>
            <a:r>
              <a:rPr lang="en-US" sz="2400" dirty="0"/>
              <a:t>Need a process for opening firewall access</a:t>
            </a:r>
          </a:p>
          <a:p>
            <a:pPr lvl="1"/>
            <a:r>
              <a:rPr lang="en-US" sz="2000" dirty="0"/>
              <a:t>Process: Rules and meetings</a:t>
            </a:r>
          </a:p>
          <a:p>
            <a:pPr lvl="1"/>
            <a:r>
              <a:rPr lang="en-US" sz="2000" dirty="0"/>
              <a:t>Otherwise, everyone adds ports and the firewall does not do anything</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5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5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5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5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5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5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53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53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539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539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539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53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5D27C-5D98-45A1-A92B-05175EDFDAA5}"/>
              </a:ext>
            </a:extLst>
          </p:cNvPr>
          <p:cNvSpPr>
            <a:spLocks noGrp="1"/>
          </p:cNvSpPr>
          <p:nvPr>
            <p:ph type="title"/>
          </p:nvPr>
        </p:nvSpPr>
        <p:spPr>
          <a:xfrm>
            <a:off x="457200" y="76200"/>
            <a:ext cx="8229600" cy="792162"/>
          </a:xfrm>
        </p:spPr>
        <p:txBody>
          <a:bodyPr>
            <a:normAutofit fontScale="90000"/>
          </a:bodyPr>
          <a:lstStyle/>
          <a:p>
            <a:r>
              <a:rPr lang="en-US" dirty="0"/>
              <a:t>Example: A Software Company’s Groups and their Data</a:t>
            </a:r>
          </a:p>
        </p:txBody>
      </p:sp>
      <p:sp>
        <p:nvSpPr>
          <p:cNvPr id="3" name="Content Placeholder 2">
            <a:extLst>
              <a:ext uri="{FF2B5EF4-FFF2-40B4-BE49-F238E27FC236}">
                <a16:creationId xmlns:a16="http://schemas.microsoft.com/office/drawing/2014/main" id="{0D27F233-5826-4FB2-AC9E-FB9127B0DA85}"/>
              </a:ext>
            </a:extLst>
          </p:cNvPr>
          <p:cNvSpPr>
            <a:spLocks noGrp="1"/>
          </p:cNvSpPr>
          <p:nvPr>
            <p:ph sz="half" idx="1"/>
          </p:nvPr>
        </p:nvSpPr>
        <p:spPr/>
        <p:txBody>
          <a:bodyPr>
            <a:normAutofit fontScale="55000" lnSpcReduction="20000"/>
          </a:bodyPr>
          <a:lstStyle/>
          <a:p>
            <a:r>
              <a:rPr lang="en-US" dirty="0"/>
              <a:t>Sales</a:t>
            </a:r>
          </a:p>
          <a:p>
            <a:pPr lvl="1"/>
            <a:r>
              <a:rPr lang="en-US" dirty="0"/>
              <a:t>Sales leads and sales pipeline</a:t>
            </a:r>
          </a:p>
          <a:p>
            <a:pPr lvl="1"/>
            <a:r>
              <a:rPr lang="en-US" dirty="0"/>
              <a:t>Customer accounts</a:t>
            </a:r>
          </a:p>
          <a:p>
            <a:pPr lvl="1"/>
            <a:r>
              <a:rPr lang="en-US" dirty="0"/>
              <a:t>Urgent customer support issues</a:t>
            </a:r>
          </a:p>
          <a:p>
            <a:pPr lvl="1"/>
            <a:r>
              <a:rPr lang="en-US" dirty="0"/>
              <a:t>Customer feature requests</a:t>
            </a:r>
          </a:p>
          <a:p>
            <a:r>
              <a:rPr lang="en-US" dirty="0"/>
              <a:t>Support</a:t>
            </a:r>
          </a:p>
          <a:p>
            <a:pPr lvl="1"/>
            <a:r>
              <a:rPr lang="en-US" dirty="0"/>
              <a:t>Customer support issues</a:t>
            </a:r>
          </a:p>
          <a:p>
            <a:pPr lvl="1"/>
            <a:r>
              <a:rPr lang="en-US" dirty="0"/>
              <a:t>Customer feature requests</a:t>
            </a:r>
          </a:p>
          <a:p>
            <a:pPr lvl="1"/>
            <a:r>
              <a:rPr lang="en-US" dirty="0"/>
              <a:t>Production systems</a:t>
            </a:r>
          </a:p>
          <a:p>
            <a:r>
              <a:rPr lang="en-US" dirty="0"/>
              <a:t>Marketing</a:t>
            </a:r>
          </a:p>
          <a:p>
            <a:pPr lvl="1"/>
            <a:r>
              <a:rPr lang="en-US" dirty="0"/>
              <a:t>Feature descriptions</a:t>
            </a:r>
          </a:p>
          <a:p>
            <a:pPr lvl="1"/>
            <a:r>
              <a:rPr lang="en-US" dirty="0"/>
              <a:t>Customer stories</a:t>
            </a:r>
          </a:p>
          <a:p>
            <a:r>
              <a:rPr lang="en-US" dirty="0"/>
              <a:t>Product management</a:t>
            </a:r>
          </a:p>
          <a:p>
            <a:pPr lvl="1"/>
            <a:r>
              <a:rPr lang="en-US" dirty="0"/>
              <a:t>Customer feature requests</a:t>
            </a:r>
          </a:p>
          <a:p>
            <a:pPr lvl="1"/>
            <a:r>
              <a:rPr lang="en-US" dirty="0"/>
              <a:t>Customer feedback</a:t>
            </a:r>
          </a:p>
          <a:p>
            <a:pPr lvl="1"/>
            <a:r>
              <a:rPr lang="en-US" dirty="0"/>
              <a:t>Product development roadmap</a:t>
            </a:r>
          </a:p>
          <a:p>
            <a:pPr lvl="1"/>
            <a:r>
              <a:rPr lang="en-US" dirty="0"/>
              <a:t>Development status</a:t>
            </a:r>
          </a:p>
          <a:p>
            <a:pPr lvl="1"/>
            <a:endParaRPr lang="en-US" dirty="0"/>
          </a:p>
        </p:txBody>
      </p:sp>
      <p:sp>
        <p:nvSpPr>
          <p:cNvPr id="4" name="Content Placeholder 3">
            <a:extLst>
              <a:ext uri="{FF2B5EF4-FFF2-40B4-BE49-F238E27FC236}">
                <a16:creationId xmlns:a16="http://schemas.microsoft.com/office/drawing/2014/main" id="{57655495-E1F6-4752-B7FA-681CBA544F7E}"/>
              </a:ext>
            </a:extLst>
          </p:cNvPr>
          <p:cNvSpPr>
            <a:spLocks noGrp="1"/>
          </p:cNvSpPr>
          <p:nvPr>
            <p:ph sz="half" idx="2"/>
          </p:nvPr>
        </p:nvSpPr>
        <p:spPr/>
        <p:txBody>
          <a:bodyPr>
            <a:normAutofit fontScale="55000" lnSpcReduction="20000"/>
          </a:bodyPr>
          <a:lstStyle/>
          <a:p>
            <a:r>
              <a:rPr lang="en-US" dirty="0"/>
              <a:t>HR</a:t>
            </a:r>
          </a:p>
          <a:p>
            <a:pPr lvl="1"/>
            <a:r>
              <a:rPr lang="en-US" dirty="0"/>
              <a:t>Employee salary</a:t>
            </a:r>
          </a:p>
          <a:p>
            <a:pPr lvl="1"/>
            <a:r>
              <a:rPr lang="en-US" dirty="0"/>
              <a:t>Employee contracts</a:t>
            </a:r>
          </a:p>
          <a:p>
            <a:pPr lvl="1"/>
            <a:r>
              <a:rPr lang="en-US" dirty="0"/>
              <a:t>Employee satisfaction and growth</a:t>
            </a:r>
          </a:p>
          <a:p>
            <a:pPr lvl="1"/>
            <a:r>
              <a:rPr lang="en-US" dirty="0"/>
              <a:t>Team coherence</a:t>
            </a:r>
          </a:p>
          <a:p>
            <a:r>
              <a:rPr lang="en-US" dirty="0"/>
              <a:t>Corp leadership</a:t>
            </a:r>
          </a:p>
          <a:p>
            <a:pPr lvl="1"/>
            <a:r>
              <a:rPr lang="en-US" dirty="0"/>
              <a:t>Finances </a:t>
            </a:r>
          </a:p>
          <a:p>
            <a:pPr lvl="1"/>
            <a:r>
              <a:rPr lang="en-US" dirty="0"/>
              <a:t>Reports on </a:t>
            </a:r>
          </a:p>
          <a:p>
            <a:pPr lvl="2"/>
            <a:r>
              <a:rPr lang="en-US" dirty="0"/>
              <a:t>Employee salaries</a:t>
            </a:r>
          </a:p>
          <a:p>
            <a:pPr lvl="2"/>
            <a:r>
              <a:rPr lang="en-US" dirty="0"/>
              <a:t>Sales</a:t>
            </a:r>
          </a:p>
          <a:p>
            <a:pPr lvl="2"/>
            <a:r>
              <a:rPr lang="en-US" dirty="0"/>
              <a:t>Legal</a:t>
            </a:r>
          </a:p>
          <a:p>
            <a:pPr lvl="2"/>
            <a:r>
              <a:rPr lang="en-US" dirty="0"/>
              <a:t>…</a:t>
            </a:r>
          </a:p>
          <a:p>
            <a:r>
              <a:rPr lang="en-US" dirty="0"/>
              <a:t>Legal</a:t>
            </a:r>
          </a:p>
          <a:p>
            <a:pPr lvl="1"/>
            <a:r>
              <a:rPr lang="en-US" dirty="0"/>
              <a:t>Customer contracts</a:t>
            </a:r>
          </a:p>
          <a:p>
            <a:pPr lvl="1"/>
            <a:r>
              <a:rPr lang="en-US" dirty="0"/>
              <a:t>Employee contracts</a:t>
            </a:r>
          </a:p>
          <a:p>
            <a:r>
              <a:rPr lang="en-US" dirty="0"/>
              <a:t>Development</a:t>
            </a:r>
          </a:p>
          <a:p>
            <a:pPr lvl="1"/>
            <a:r>
              <a:rPr lang="en-US" dirty="0"/>
              <a:t>Product development roadmap</a:t>
            </a:r>
          </a:p>
          <a:p>
            <a:pPr lvl="1"/>
            <a:r>
              <a:rPr lang="en-US" dirty="0"/>
              <a:t>Development status</a:t>
            </a:r>
          </a:p>
          <a:p>
            <a:pPr lvl="1"/>
            <a:r>
              <a:rPr lang="en-US" dirty="0"/>
              <a:t>Code and development systems and tools</a:t>
            </a:r>
          </a:p>
          <a:p>
            <a:pPr lvl="1"/>
            <a:r>
              <a:rPr lang="en-US" dirty="0"/>
              <a:t>Production systems</a:t>
            </a:r>
          </a:p>
          <a:p>
            <a:endParaRPr lang="en-US" dirty="0"/>
          </a:p>
        </p:txBody>
      </p:sp>
    </p:spTree>
    <p:extLst>
      <p:ext uri="{BB962C8B-B14F-4D97-AF65-F5344CB8AC3E}">
        <p14:creationId xmlns:p14="http://schemas.microsoft.com/office/powerpoint/2010/main" val="35705273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42" name="Rectangle 2"/>
          <p:cNvSpPr>
            <a:spLocks noGrp="1" noChangeArrowheads="1"/>
          </p:cNvSpPr>
          <p:nvPr>
            <p:ph type="title"/>
            <p:custDataLst>
              <p:tags r:id="rId2"/>
            </p:custDataLst>
          </p:nvPr>
        </p:nvSpPr>
        <p:spPr/>
        <p:txBody>
          <a:bodyPr/>
          <a:lstStyle/>
          <a:p>
            <a:r>
              <a:rPr lang="en-US" dirty="0"/>
              <a:t>Outer firewall details</a:t>
            </a:r>
          </a:p>
        </p:txBody>
      </p:sp>
      <p:sp>
        <p:nvSpPr>
          <p:cNvPr id="317443" name="Rectangle 3"/>
          <p:cNvSpPr>
            <a:spLocks noGrp="1" noChangeArrowheads="1"/>
          </p:cNvSpPr>
          <p:nvPr>
            <p:ph type="body" idx="1"/>
            <p:custDataLst>
              <p:tags r:id="rId3"/>
            </p:custDataLst>
          </p:nvPr>
        </p:nvSpPr>
        <p:spPr/>
        <p:txBody>
          <a:bodyPr>
            <a:normAutofit fontScale="92500" lnSpcReduction="10000"/>
          </a:bodyPr>
          <a:lstStyle/>
          <a:p>
            <a:pPr>
              <a:lnSpc>
                <a:spcPct val="90000"/>
              </a:lnSpc>
            </a:pPr>
            <a:r>
              <a:rPr lang="en-US" dirty="0"/>
              <a:t>Firewall</a:t>
            </a:r>
          </a:p>
          <a:p>
            <a:pPr lvl="1">
              <a:lnSpc>
                <a:spcPct val="90000"/>
              </a:lnSpc>
            </a:pPr>
            <a:r>
              <a:rPr lang="en-US" dirty="0"/>
              <a:t>SMTP: mail assembled on firewall</a:t>
            </a:r>
          </a:p>
          <a:p>
            <a:pPr lvl="2">
              <a:lnSpc>
                <a:spcPct val="90000"/>
              </a:lnSpc>
            </a:pPr>
            <a:r>
              <a:rPr lang="en-US" dirty="0"/>
              <a:t>Scanned for malicious logic; dropped if found</a:t>
            </a:r>
          </a:p>
          <a:p>
            <a:pPr lvl="2">
              <a:lnSpc>
                <a:spcPct val="90000"/>
              </a:lnSpc>
            </a:pPr>
            <a:r>
              <a:rPr lang="en-US" dirty="0"/>
              <a:t>Otherwise forwarded to DMZ mail proxy</a:t>
            </a:r>
          </a:p>
          <a:p>
            <a:pPr lvl="1">
              <a:lnSpc>
                <a:spcPct val="90000"/>
              </a:lnSpc>
            </a:pPr>
            <a:r>
              <a:rPr lang="en-US" dirty="0"/>
              <a:t>HTTP, HTTPS: messages checked</a:t>
            </a:r>
          </a:p>
          <a:p>
            <a:pPr lvl="2">
              <a:lnSpc>
                <a:spcPct val="90000"/>
              </a:lnSpc>
            </a:pPr>
            <a:r>
              <a:rPr lang="en-US" dirty="0"/>
              <a:t>Checked for suspicious components like very long lines; dropped if found</a:t>
            </a:r>
          </a:p>
          <a:p>
            <a:pPr lvl="2">
              <a:lnSpc>
                <a:spcPct val="90000"/>
              </a:lnSpc>
            </a:pPr>
            <a:r>
              <a:rPr lang="en-US" dirty="0"/>
              <a:t>Otherwise, forwarded to DMZ web proxy</a:t>
            </a:r>
          </a:p>
          <a:p>
            <a:pPr>
              <a:lnSpc>
                <a:spcPct val="90000"/>
              </a:lnSpc>
            </a:pPr>
            <a:r>
              <a:rPr lang="en-US" dirty="0"/>
              <a:t>Or a non-proxy firewall and use application specific proxies</a:t>
            </a:r>
          </a:p>
          <a:p>
            <a:pPr lvl="1">
              <a:lnSpc>
                <a:spcPct val="90000"/>
              </a:lnSpc>
            </a:pPr>
            <a:r>
              <a:rPr lang="en-US" dirty="0"/>
              <a:t>a specialized email proxy</a:t>
            </a:r>
          </a:p>
          <a:p>
            <a:pPr lvl="1">
              <a:lnSpc>
                <a:spcPct val="90000"/>
              </a:lnSpc>
            </a:pPr>
            <a:r>
              <a:rPr lang="en-US" dirty="0"/>
              <a:t>Web proxy, with load balancer</a:t>
            </a:r>
          </a:p>
          <a:p>
            <a:pPr lvl="1">
              <a:lnSpc>
                <a:spcPct val="90000"/>
              </a:lnSpc>
            </a:pP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4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74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74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74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744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74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custDataLst>
              <p:tags r:id="rId2"/>
            </p:custDataLst>
          </p:nvPr>
        </p:nvSpPr>
        <p:spPr>
          <a:xfrm>
            <a:off x="457200" y="152400"/>
            <a:ext cx="8229600" cy="639762"/>
          </a:xfrm>
        </p:spPr>
        <p:txBody>
          <a:bodyPr>
            <a:normAutofit fontScale="90000"/>
          </a:bodyPr>
          <a:lstStyle/>
          <a:p>
            <a:r>
              <a:rPr lang="en-US" dirty="0"/>
              <a:t>Attack Analysis</a:t>
            </a:r>
          </a:p>
        </p:txBody>
      </p:sp>
      <p:sp>
        <p:nvSpPr>
          <p:cNvPr id="319491" name="Rectangle 3"/>
          <p:cNvSpPr>
            <a:spLocks noGrp="1" noChangeArrowheads="1"/>
          </p:cNvSpPr>
          <p:nvPr>
            <p:ph type="body" idx="1"/>
            <p:custDataLst>
              <p:tags r:id="rId3"/>
            </p:custDataLst>
          </p:nvPr>
        </p:nvSpPr>
        <p:spPr>
          <a:xfrm>
            <a:off x="0" y="990600"/>
            <a:ext cx="9067800" cy="5135563"/>
          </a:xfrm>
        </p:spPr>
        <p:txBody>
          <a:bodyPr>
            <a:normAutofit/>
          </a:bodyPr>
          <a:lstStyle/>
          <a:p>
            <a:pPr>
              <a:lnSpc>
                <a:spcPct val="90000"/>
              </a:lnSpc>
            </a:pPr>
            <a:r>
              <a:rPr lang="en-US" sz="2800" dirty="0"/>
              <a:t>Three points of entry for attackers:</a:t>
            </a:r>
          </a:p>
          <a:p>
            <a:pPr lvl="1">
              <a:lnSpc>
                <a:spcPct val="90000"/>
              </a:lnSpc>
            </a:pPr>
            <a:r>
              <a:rPr lang="en-US" sz="2400" dirty="0"/>
              <a:t>Web server ports: proxy checks for invalid, illegal HTTP, HTTPS requests, rejects them (ideally!)</a:t>
            </a:r>
          </a:p>
          <a:p>
            <a:pPr lvl="1">
              <a:lnSpc>
                <a:spcPct val="90000"/>
              </a:lnSpc>
            </a:pPr>
            <a:r>
              <a:rPr lang="en-US" sz="2400" dirty="0"/>
              <a:t>Mail server port: proxy checks email for invalid, illegal SMTP requests, rejects them</a:t>
            </a:r>
          </a:p>
          <a:p>
            <a:pPr lvl="1">
              <a:lnSpc>
                <a:spcPct val="90000"/>
              </a:lnSpc>
            </a:pPr>
            <a:r>
              <a:rPr lang="en-US" sz="2400" dirty="0"/>
              <a:t>Bypass low-level firewall checks by exploiting vulnerabilities in software, hardware</a:t>
            </a:r>
          </a:p>
          <a:p>
            <a:pPr lvl="2">
              <a:lnSpc>
                <a:spcPct val="90000"/>
              </a:lnSpc>
            </a:pPr>
            <a:r>
              <a:rPr lang="en-US" sz="2000" dirty="0"/>
              <a:t>Firewall designed to be as simple as possible</a:t>
            </a:r>
          </a:p>
          <a:p>
            <a:pPr lvl="2">
              <a:lnSpc>
                <a:spcPct val="90000"/>
              </a:lnSpc>
            </a:pPr>
            <a:r>
              <a:rPr lang="en-US" sz="2000" dirty="0"/>
              <a:t>Defense in depth (aka multiple layers of security mechanisms)</a:t>
            </a:r>
          </a:p>
          <a:p>
            <a:pPr lvl="3">
              <a:lnSpc>
                <a:spcPct val="90000"/>
              </a:lnSpc>
            </a:pPr>
            <a:r>
              <a:rPr lang="en-US" sz="1800" dirty="0"/>
              <a:t>To attack system in DMZ by bypassing firewall checks, attacker must know internal addresses</a:t>
            </a:r>
          </a:p>
          <a:p>
            <a:pPr lvl="3">
              <a:lnSpc>
                <a:spcPct val="90000"/>
              </a:lnSpc>
            </a:pPr>
            <a:r>
              <a:rPr lang="en-US" sz="1800" dirty="0"/>
              <a:t>Then can try to piggyback unauthorized messages onto authorized packets</a:t>
            </a:r>
          </a:p>
          <a:p>
            <a:pPr lvl="3">
              <a:lnSpc>
                <a:spcPct val="90000"/>
              </a:lnSpc>
            </a:pPr>
            <a:r>
              <a:rPr lang="en-US" sz="1800" dirty="0"/>
              <a:t>But hiding DMZ addresses makes this difficult (one can always try all of them)</a:t>
            </a:r>
          </a:p>
          <a:p>
            <a:pPr lvl="3">
              <a:lnSpc>
                <a:spcPct val="90000"/>
              </a:lnSpc>
            </a:pPr>
            <a:endParaRPr lang="en-US" sz="18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9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9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94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94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94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9491">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9491">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9491">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94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3"/>
            </p:custDataLst>
          </p:nvPr>
        </p:nvSpPr>
        <p:spPr>
          <a:xfrm>
            <a:off x="457200" y="152400"/>
            <a:ext cx="8229600" cy="563562"/>
          </a:xfrm>
        </p:spPr>
        <p:txBody>
          <a:bodyPr>
            <a:normAutofit fontScale="90000"/>
          </a:bodyPr>
          <a:lstStyle/>
          <a:p>
            <a:r>
              <a:rPr lang="en-US" dirty="0"/>
              <a:t>Physical Architecture</a:t>
            </a:r>
          </a:p>
        </p:txBody>
      </p:sp>
      <p:pic>
        <p:nvPicPr>
          <p:cNvPr id="1026" name="Picture 2" descr="https://encrypted-tbn2.gstatic.com/images?q=tbn:ANd9GcQA9i7Gn6_fTlfUGSBIDNrAx4meNHpnu7vXv6ys8Lc8CZXbMGc5"/>
          <p:cNvPicPr>
            <a:picLocks noChangeAspect="1" noChangeArrowheads="1"/>
          </p:cNvPicPr>
          <p:nvPr>
            <p:custDataLst>
              <p:tags r:id="rId4"/>
            </p:custDataLst>
          </p:nvPr>
        </p:nvPicPr>
        <p:blipFill>
          <a:blip r:embed="rId53" cstate="print"/>
          <a:srcRect/>
          <a:stretch>
            <a:fillRect/>
          </a:stretch>
        </p:blipFill>
        <p:spPr bwMode="auto">
          <a:xfrm>
            <a:off x="1752600" y="1981200"/>
            <a:ext cx="1571625" cy="877186"/>
          </a:xfrm>
          <a:prstGeom prst="rect">
            <a:avLst/>
          </a:prstGeom>
          <a:noFill/>
        </p:spPr>
      </p:pic>
      <p:graphicFrame>
        <p:nvGraphicFramePr>
          <p:cNvPr id="1027" name="Object 8"/>
          <p:cNvGraphicFramePr>
            <a:graphicFrameLocks noChangeAspect="1"/>
          </p:cNvGraphicFramePr>
          <p:nvPr>
            <p:custDataLst>
              <p:tags r:id="rId5"/>
            </p:custDataLst>
          </p:nvPr>
        </p:nvGraphicFramePr>
        <p:xfrm>
          <a:off x="1372815" y="4267200"/>
          <a:ext cx="455985" cy="381000"/>
        </p:xfrm>
        <a:graphic>
          <a:graphicData uri="http://schemas.openxmlformats.org/presentationml/2006/ole">
            <mc:AlternateContent xmlns:mc="http://schemas.openxmlformats.org/markup-compatibility/2006">
              <mc:Choice xmlns:v="urn:schemas-microsoft-com:vml" Requires="v">
                <p:oleObj spid="_x0000_s1411" name="Clip" r:id="rId54" imgW="1305000" imgH="1085760" progId="">
                  <p:embed/>
                </p:oleObj>
              </mc:Choice>
              <mc:Fallback>
                <p:oleObj name="Clip" r:id="rId54" imgW="1305000" imgH="1085760" progId="">
                  <p:embed/>
                  <p:pic>
                    <p:nvPicPr>
                      <p:cNvPr id="0" name="Object 8"/>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1372815" y="42672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8"/>
          <p:cNvGraphicFramePr>
            <a:graphicFrameLocks noChangeAspect="1"/>
          </p:cNvGraphicFramePr>
          <p:nvPr>
            <p:custDataLst>
              <p:tags r:id="rId6"/>
            </p:custDataLst>
          </p:nvPr>
        </p:nvGraphicFramePr>
        <p:xfrm>
          <a:off x="3429000" y="5029200"/>
          <a:ext cx="455985" cy="381000"/>
        </p:xfrm>
        <a:graphic>
          <a:graphicData uri="http://schemas.openxmlformats.org/presentationml/2006/ole">
            <mc:AlternateContent xmlns:mc="http://schemas.openxmlformats.org/markup-compatibility/2006">
              <mc:Choice xmlns:v="urn:schemas-microsoft-com:vml" Requires="v">
                <p:oleObj spid="_x0000_s1412" name="Clip" r:id="rId56" imgW="1305000" imgH="1085760" progId="">
                  <p:embed/>
                </p:oleObj>
              </mc:Choice>
              <mc:Fallback>
                <p:oleObj name="Clip" r:id="rId56" imgW="1305000" imgH="1085760" progId="">
                  <p:embed/>
                  <p:pic>
                    <p:nvPicPr>
                      <p:cNvPr id="0" name="Picture 4"/>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3429000" y="50292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13"/>
          <p:cNvGrpSpPr>
            <a:grpSpLocks/>
          </p:cNvGrpSpPr>
          <p:nvPr>
            <p:custDataLst>
              <p:tags r:id="rId7"/>
            </p:custDataLst>
          </p:nvPr>
        </p:nvGrpSpPr>
        <p:grpSpPr bwMode="auto">
          <a:xfrm>
            <a:off x="2438400" y="3733800"/>
            <a:ext cx="644525" cy="250825"/>
            <a:chOff x="3913" y="3140"/>
            <a:chExt cx="454" cy="176"/>
          </a:xfrm>
        </p:grpSpPr>
        <p:sp>
          <p:nvSpPr>
            <p:cNvPr id="9" name="Rectangle 14"/>
            <p:cNvSpPr>
              <a:spLocks noChangeArrowheads="1"/>
            </p:cNvSpPr>
            <p:nvPr/>
          </p:nvSpPr>
          <p:spPr bwMode="auto">
            <a:xfrm>
              <a:off x="3913" y="3228"/>
              <a:ext cx="407" cy="88"/>
            </a:xfrm>
            <a:prstGeom prst="rect">
              <a:avLst/>
            </a:prstGeom>
            <a:solidFill>
              <a:srgbClr val="CCCCFF"/>
            </a:solidFill>
            <a:ln w="9525">
              <a:miter lim="800000"/>
              <a:headEnd/>
              <a:tailEnd/>
            </a:ln>
            <a:scene3d>
              <a:camera prst="legacyObliqueTopRight"/>
              <a:lightRig rig="legacyFlat3" dir="l"/>
            </a:scene3d>
            <a:sp3d extrusionH="430200" prstMaterial="legacyMatte">
              <a:bevelT w="13500" h="13500" prst="angle"/>
              <a:bevelB w="13500" h="13500" prst="angle"/>
              <a:extrusionClr>
                <a:srgbClr val="CCCCFF"/>
              </a:extrusionClr>
            </a:sp3d>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Freeform 15"/>
            <p:cNvSpPr>
              <a:spLocks/>
            </p:cNvSpPr>
            <p:nvPr/>
          </p:nvSpPr>
          <p:spPr bwMode="auto">
            <a:xfrm>
              <a:off x="3958" y="3145"/>
              <a:ext cx="409" cy="68"/>
            </a:xfrm>
            <a:custGeom>
              <a:avLst/>
              <a:gdLst>
                <a:gd name="T0" fmla="*/ 0 w 280"/>
                <a:gd name="T1" fmla="*/ 115 h 63"/>
                <a:gd name="T2" fmla="*/ 764 w 280"/>
                <a:gd name="T3" fmla="*/ 114 h 63"/>
                <a:gd name="T4" fmla="*/ 4534 w 280"/>
                <a:gd name="T5" fmla="*/ 0 h 63"/>
                <a:gd name="T6" fmla="*/ 5799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a:solidFill>
                <a:srgbClr val="000000"/>
              </a:solidFill>
              <a:round/>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Freeform 16"/>
            <p:cNvSpPr>
              <a:spLocks/>
            </p:cNvSpPr>
            <p:nvPr/>
          </p:nvSpPr>
          <p:spPr bwMode="auto">
            <a:xfrm>
              <a:off x="4044" y="3140"/>
              <a:ext cx="251" cy="75"/>
            </a:xfrm>
            <a:custGeom>
              <a:avLst/>
              <a:gdLst>
                <a:gd name="T0" fmla="*/ 0 w 148"/>
                <a:gd name="T1" fmla="*/ 0 h 74"/>
                <a:gd name="T2" fmla="*/ 2736 w 148"/>
                <a:gd name="T3" fmla="*/ 0 h 74"/>
                <a:gd name="T4" fmla="*/ 6975 w 148"/>
                <a:gd name="T5" fmla="*/ 82 h 74"/>
                <a:gd name="T6" fmla="*/ 10126 w 148"/>
                <a:gd name="T7" fmla="*/ 82 h 74"/>
                <a:gd name="T8" fmla="*/ 0 60000 65536"/>
                <a:gd name="T9" fmla="*/ 0 60000 65536"/>
                <a:gd name="T10" fmla="*/ 0 60000 65536"/>
                <a:gd name="T11" fmla="*/ 0 60000 65536"/>
                <a:gd name="T12" fmla="*/ 0 w 148"/>
                <a:gd name="T13" fmla="*/ 0 h 74"/>
                <a:gd name="T14" fmla="*/ 148 w 148"/>
                <a:gd name="T15" fmla="*/ 74 h 74"/>
              </a:gdLst>
              <a:ahLst/>
              <a:cxnLst>
                <a:cxn ang="T8">
                  <a:pos x="T0" y="T1"/>
                </a:cxn>
                <a:cxn ang="T9">
                  <a:pos x="T2" y="T3"/>
                </a:cxn>
                <a:cxn ang="T10">
                  <a:pos x="T4" y="T5"/>
                </a:cxn>
                <a:cxn ang="T11">
                  <a:pos x="T6" y="T7"/>
                </a:cxn>
              </a:cxnLst>
              <a:rect l="T12" t="T13" r="T14" b="T15"/>
              <a:pathLst>
                <a:path w="148" h="74">
                  <a:moveTo>
                    <a:pt x="0" y="0"/>
                  </a:moveTo>
                  <a:lnTo>
                    <a:pt x="40" y="0"/>
                  </a:lnTo>
                  <a:lnTo>
                    <a:pt x="102" y="74"/>
                  </a:lnTo>
                  <a:lnTo>
                    <a:pt x="148" y="74"/>
                  </a:lnTo>
                </a:path>
              </a:pathLst>
            </a:custGeom>
            <a:noFill/>
            <a:ln w="19050">
              <a:solidFill>
                <a:srgbClr val="000000"/>
              </a:solidFill>
              <a:round/>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2" name="Group 45"/>
          <p:cNvGrpSpPr>
            <a:grpSpLocks/>
          </p:cNvGrpSpPr>
          <p:nvPr>
            <p:custDataLst>
              <p:tags r:id="rId8"/>
            </p:custDataLst>
          </p:nvPr>
        </p:nvGrpSpPr>
        <p:grpSpPr bwMode="auto">
          <a:xfrm>
            <a:off x="2514600" y="3048000"/>
            <a:ext cx="481012" cy="212725"/>
            <a:chOff x="533" y="321"/>
            <a:chExt cx="359" cy="180"/>
          </a:xfrm>
        </p:grpSpPr>
        <p:grpSp>
          <p:nvGrpSpPr>
            <p:cNvPr id="13" name="Group 46"/>
            <p:cNvGrpSpPr>
              <a:grpSpLocks/>
            </p:cNvGrpSpPr>
            <p:nvPr/>
          </p:nvGrpSpPr>
          <p:grpSpPr bwMode="auto">
            <a:xfrm>
              <a:off x="533" y="321"/>
              <a:ext cx="359" cy="180"/>
              <a:chOff x="1009" y="655"/>
              <a:chExt cx="359" cy="180"/>
            </a:xfrm>
          </p:grpSpPr>
          <p:sp>
            <p:nvSpPr>
              <p:cNvPr id="15" name="Oval 47"/>
              <p:cNvSpPr>
                <a:spLocks noChangeArrowheads="1"/>
              </p:cNvSpPr>
              <p:nvPr/>
            </p:nvSpPr>
            <p:spPr bwMode="auto">
              <a:xfrm>
                <a:off x="1012" y="735"/>
                <a:ext cx="356" cy="100"/>
              </a:xfrm>
              <a:prstGeom prst="ellipse">
                <a:avLst/>
              </a:prstGeom>
              <a:solidFill>
                <a:srgbClr val="CCCCFF"/>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 name="Line 48"/>
              <p:cNvSpPr>
                <a:spLocks noChangeShapeType="1"/>
              </p:cNvSpPr>
              <p:nvPr/>
            </p:nvSpPr>
            <p:spPr bwMode="auto">
              <a:xfrm>
                <a:off x="1012" y="727"/>
                <a:ext cx="0" cy="62"/>
              </a:xfrm>
              <a:prstGeom prst="line">
                <a:avLst/>
              </a:prstGeom>
              <a:no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 name="Line 49"/>
              <p:cNvSpPr>
                <a:spLocks noChangeShapeType="1"/>
              </p:cNvSpPr>
              <p:nvPr/>
            </p:nvSpPr>
            <p:spPr bwMode="auto">
              <a:xfrm>
                <a:off x="1368" y="727"/>
                <a:ext cx="0" cy="62"/>
              </a:xfrm>
              <a:prstGeom prst="line">
                <a:avLst/>
              </a:prstGeom>
              <a:no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 name="Rectangle 50"/>
              <p:cNvSpPr>
                <a:spLocks noChangeArrowheads="1"/>
              </p:cNvSpPr>
              <p:nvPr/>
            </p:nvSpPr>
            <p:spPr bwMode="auto">
              <a:xfrm>
                <a:off x="1012" y="727"/>
                <a:ext cx="353" cy="61"/>
              </a:xfrm>
              <a:prstGeom prst="rect">
                <a:avLst/>
              </a:prstGeom>
              <a:solidFill>
                <a:srgbClr val="CCCCFF"/>
              </a:solidFill>
              <a:ln w="12700">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Times New Roman" pitchFamily="18" charset="0"/>
                </a:endParaRPr>
              </a:p>
            </p:txBody>
          </p:sp>
          <p:sp>
            <p:nvSpPr>
              <p:cNvPr id="19" name="Oval 51"/>
              <p:cNvSpPr>
                <a:spLocks noChangeArrowheads="1"/>
              </p:cNvSpPr>
              <p:nvPr/>
            </p:nvSpPr>
            <p:spPr bwMode="auto">
              <a:xfrm>
                <a:off x="1009" y="655"/>
                <a:ext cx="356" cy="116"/>
              </a:xfrm>
              <a:prstGeom prst="ellipse">
                <a:avLst/>
              </a:prstGeom>
              <a:solidFill>
                <a:srgbClr val="CCCCFF"/>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20" name="Group 52"/>
              <p:cNvGrpSpPr>
                <a:grpSpLocks/>
              </p:cNvGrpSpPr>
              <p:nvPr/>
            </p:nvGrpSpPr>
            <p:grpSpPr bwMode="auto">
              <a:xfrm>
                <a:off x="1095" y="681"/>
                <a:ext cx="176" cy="68"/>
                <a:chOff x="2848" y="848"/>
                <a:chExt cx="140" cy="98"/>
              </a:xfrm>
            </p:grpSpPr>
            <p:sp>
              <p:nvSpPr>
                <p:cNvPr id="25" name="Line 53"/>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Line 54"/>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 name="Line 55"/>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21" name="Group 56"/>
              <p:cNvGrpSpPr>
                <a:grpSpLocks/>
              </p:cNvGrpSpPr>
              <p:nvPr/>
            </p:nvGrpSpPr>
            <p:grpSpPr bwMode="auto">
              <a:xfrm flipV="1">
                <a:off x="1095" y="680"/>
                <a:ext cx="176" cy="68"/>
                <a:chOff x="2848" y="848"/>
                <a:chExt cx="140" cy="98"/>
              </a:xfrm>
            </p:grpSpPr>
            <p:sp>
              <p:nvSpPr>
                <p:cNvPr id="22" name="Line 57"/>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 name="Line 58"/>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 name="Line 59"/>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
          <p:nvSpPr>
            <p:cNvPr id="14" name="Line 60"/>
            <p:cNvSpPr>
              <a:spLocks noChangeShapeType="1"/>
            </p:cNvSpPr>
            <p:nvPr/>
          </p:nvSpPr>
          <p:spPr bwMode="auto">
            <a:xfrm>
              <a:off x="535" y="368"/>
              <a:ext cx="0" cy="62"/>
            </a:xfrm>
            <a:prstGeom prst="line">
              <a:avLst/>
            </a:prstGeom>
            <a:no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28" name="Flowchart: Magnetic Disk 27"/>
          <p:cNvSpPr/>
          <p:nvPr>
            <p:custDataLst>
              <p:tags r:id="rId9"/>
            </p:custDataLst>
          </p:nvPr>
        </p:nvSpPr>
        <p:spPr>
          <a:xfrm>
            <a:off x="1981200" y="5181600"/>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 descr="https://encrypted-tbn2.gstatic.com/images?q=tbn:ANd9GcQA9i7Gn6_fTlfUGSBIDNrAx4meNHpnu7vXv6ys8Lc8CZXbMGc5"/>
          <p:cNvPicPr>
            <a:picLocks noChangeAspect="1" noChangeArrowheads="1"/>
          </p:cNvPicPr>
          <p:nvPr>
            <p:custDataLst>
              <p:tags r:id="rId10"/>
            </p:custDataLst>
          </p:nvPr>
        </p:nvPicPr>
        <p:blipFill>
          <a:blip r:embed="rId53" cstate="print"/>
          <a:srcRect/>
          <a:stretch>
            <a:fillRect/>
          </a:stretch>
        </p:blipFill>
        <p:spPr bwMode="auto">
          <a:xfrm>
            <a:off x="5715000" y="1981200"/>
            <a:ext cx="1571625" cy="877186"/>
          </a:xfrm>
          <a:prstGeom prst="rect">
            <a:avLst/>
          </a:prstGeom>
          <a:noFill/>
        </p:spPr>
      </p:pic>
      <p:graphicFrame>
        <p:nvGraphicFramePr>
          <p:cNvPr id="30" name="Object 8"/>
          <p:cNvGraphicFramePr>
            <a:graphicFrameLocks noChangeAspect="1"/>
          </p:cNvGraphicFramePr>
          <p:nvPr>
            <p:custDataLst>
              <p:tags r:id="rId11"/>
            </p:custDataLst>
          </p:nvPr>
        </p:nvGraphicFramePr>
        <p:xfrm>
          <a:off x="7848600" y="4876800"/>
          <a:ext cx="455985" cy="381000"/>
        </p:xfrm>
        <a:graphic>
          <a:graphicData uri="http://schemas.openxmlformats.org/presentationml/2006/ole">
            <mc:AlternateContent xmlns:mc="http://schemas.openxmlformats.org/markup-compatibility/2006">
              <mc:Choice xmlns:v="urn:schemas-microsoft-com:vml" Requires="v">
                <p:oleObj spid="_x0000_s1413" name="Clip" r:id="rId57" imgW="1305000" imgH="1085760" progId="">
                  <p:embed/>
                </p:oleObj>
              </mc:Choice>
              <mc:Fallback>
                <p:oleObj name="Clip" r:id="rId57" imgW="1305000" imgH="1085760" progId="">
                  <p:embed/>
                  <p:pic>
                    <p:nvPicPr>
                      <p:cNvPr id="0" name="Picture 5"/>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7848600" y="48768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8"/>
          <p:cNvGraphicFramePr>
            <a:graphicFrameLocks noChangeAspect="1"/>
          </p:cNvGraphicFramePr>
          <p:nvPr>
            <p:custDataLst>
              <p:tags r:id="rId12"/>
            </p:custDataLst>
          </p:nvPr>
        </p:nvGraphicFramePr>
        <p:xfrm>
          <a:off x="5562600" y="3733800"/>
          <a:ext cx="455985" cy="381000"/>
        </p:xfrm>
        <a:graphic>
          <a:graphicData uri="http://schemas.openxmlformats.org/presentationml/2006/ole">
            <mc:AlternateContent xmlns:mc="http://schemas.openxmlformats.org/markup-compatibility/2006">
              <mc:Choice xmlns:v="urn:schemas-microsoft-com:vml" Requires="v">
                <p:oleObj spid="_x0000_s1414" name="Clip" r:id="rId58" imgW="1305000" imgH="1085760" progId="">
                  <p:embed/>
                </p:oleObj>
              </mc:Choice>
              <mc:Fallback>
                <p:oleObj name="Clip" r:id="rId58" imgW="1305000" imgH="1085760" progId="">
                  <p:embed/>
                  <p:pic>
                    <p:nvPicPr>
                      <p:cNvPr id="0" name="Picture 6"/>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5562600" y="37338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Flowchart: Magnetic Disk 31"/>
          <p:cNvSpPr/>
          <p:nvPr>
            <p:custDataLst>
              <p:tags r:id="rId13"/>
            </p:custDataLst>
          </p:nvPr>
        </p:nvSpPr>
        <p:spPr>
          <a:xfrm>
            <a:off x="5486400" y="3200400"/>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custDataLst>
              <p:tags r:id="rId14"/>
            </p:custDataLst>
          </p:nvPr>
        </p:nvSpPr>
        <p:spPr>
          <a:xfrm>
            <a:off x="76200" y="5029200"/>
            <a:ext cx="1138902" cy="338554"/>
          </a:xfrm>
          <a:prstGeom prst="rect">
            <a:avLst/>
          </a:prstGeom>
          <a:noFill/>
        </p:spPr>
        <p:txBody>
          <a:bodyPr wrap="none" rtlCol="0">
            <a:spAutoFit/>
          </a:bodyPr>
          <a:lstStyle/>
          <a:p>
            <a:r>
              <a:rPr lang="en-US" sz="1600" dirty="0"/>
              <a:t>Web server</a:t>
            </a:r>
          </a:p>
        </p:txBody>
      </p:sp>
      <p:cxnSp>
        <p:nvCxnSpPr>
          <p:cNvPr id="35" name="Straight Connector 34"/>
          <p:cNvCxnSpPr>
            <a:stCxn id="19" idx="0"/>
            <a:endCxn id="1026" idx="2"/>
          </p:cNvCxnSpPr>
          <p:nvPr>
            <p:custDataLst>
              <p:tags r:id="rId15"/>
            </p:custDataLst>
          </p:nvPr>
        </p:nvCxnSpPr>
        <p:spPr>
          <a:xfrm flipH="1" flipV="1">
            <a:off x="2538413" y="2858386"/>
            <a:ext cx="214683" cy="189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5" idx="4"/>
          </p:cNvCxnSpPr>
          <p:nvPr>
            <p:custDataLst>
              <p:tags r:id="rId16"/>
            </p:custDataLst>
          </p:nvPr>
        </p:nvCxnSpPr>
        <p:spPr>
          <a:xfrm flipH="1">
            <a:off x="2743200" y="3260725"/>
            <a:ext cx="13916" cy="549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custDataLst>
              <p:tags r:id="rId17"/>
            </p:custDataLst>
          </p:nvPr>
        </p:nvCxnSpPr>
        <p:spPr>
          <a:xfrm flipH="1">
            <a:off x="1600200" y="3962400"/>
            <a:ext cx="1143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8" idx="1"/>
            <a:endCxn id="9" idx="2"/>
          </p:cNvCxnSpPr>
          <p:nvPr>
            <p:custDataLst>
              <p:tags r:id="rId18"/>
            </p:custDataLst>
          </p:nvPr>
        </p:nvCxnSpPr>
        <p:spPr>
          <a:xfrm flipV="1">
            <a:off x="2133600" y="3984626"/>
            <a:ext cx="593701" cy="1196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9" idx="2"/>
          </p:cNvCxnSpPr>
          <p:nvPr>
            <p:custDataLst>
              <p:tags r:id="rId19"/>
            </p:custDataLst>
          </p:nvPr>
        </p:nvCxnSpPr>
        <p:spPr>
          <a:xfrm flipH="1" flipV="1">
            <a:off x="2727301" y="3984626"/>
            <a:ext cx="777899" cy="1120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8" idx="3"/>
            <a:endCxn id="29" idx="0"/>
          </p:cNvCxnSpPr>
          <p:nvPr>
            <p:custDataLst>
              <p:tags r:id="rId20"/>
            </p:custDataLst>
          </p:nvPr>
        </p:nvCxnSpPr>
        <p:spPr>
          <a:xfrm flipV="1">
            <a:off x="2991593" y="1981200"/>
            <a:ext cx="3509220" cy="1187935"/>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4" name="Object 8"/>
          <p:cNvGraphicFramePr>
            <a:graphicFrameLocks noChangeAspect="1"/>
          </p:cNvGraphicFramePr>
          <p:nvPr>
            <p:custDataLst>
              <p:tags r:id="rId21"/>
            </p:custDataLst>
          </p:nvPr>
        </p:nvGraphicFramePr>
        <p:xfrm>
          <a:off x="1144215" y="5029200"/>
          <a:ext cx="455985" cy="381000"/>
        </p:xfrm>
        <a:graphic>
          <a:graphicData uri="http://schemas.openxmlformats.org/presentationml/2006/ole">
            <mc:AlternateContent xmlns:mc="http://schemas.openxmlformats.org/markup-compatibility/2006">
              <mc:Choice xmlns:v="urn:schemas-microsoft-com:vml" Requires="v">
                <p:oleObj spid="_x0000_s1415" name="Clip" r:id="rId59" imgW="1305000" imgH="1085760" progId="">
                  <p:embed/>
                </p:oleObj>
              </mc:Choice>
              <mc:Fallback>
                <p:oleObj name="Clip" r:id="rId59" imgW="1305000" imgH="1085760" progId="">
                  <p:embed/>
                  <p:pic>
                    <p:nvPicPr>
                      <p:cNvPr id="0" name="Picture 7"/>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1144215" y="50292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6" name="Straight Connector 55"/>
          <p:cNvCxnSpPr>
            <a:endCxn id="9" idx="2"/>
          </p:cNvCxnSpPr>
          <p:nvPr>
            <p:custDataLst>
              <p:tags r:id="rId22"/>
            </p:custDataLst>
          </p:nvPr>
        </p:nvCxnSpPr>
        <p:spPr>
          <a:xfrm flipV="1">
            <a:off x="1371600" y="3984626"/>
            <a:ext cx="1355701" cy="1044574"/>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custDataLst>
              <p:tags r:id="rId23"/>
            </p:custDataLst>
          </p:nvPr>
        </p:nvSpPr>
        <p:spPr>
          <a:xfrm>
            <a:off x="398820" y="4139625"/>
            <a:ext cx="1125180" cy="584775"/>
          </a:xfrm>
          <a:prstGeom prst="rect">
            <a:avLst/>
          </a:prstGeom>
          <a:noFill/>
        </p:spPr>
        <p:txBody>
          <a:bodyPr wrap="none" rtlCol="0">
            <a:spAutoFit/>
          </a:bodyPr>
          <a:lstStyle/>
          <a:p>
            <a:pPr algn="ctr"/>
            <a:r>
              <a:rPr lang="en-US" sz="1600" dirty="0"/>
              <a:t>Web proxy </a:t>
            </a:r>
          </a:p>
          <a:p>
            <a:pPr algn="ctr"/>
            <a:r>
              <a:rPr lang="en-US" sz="1600" dirty="0"/>
              <a:t>server</a:t>
            </a:r>
          </a:p>
        </p:txBody>
      </p:sp>
      <p:sp>
        <p:nvSpPr>
          <p:cNvPr id="60" name="TextBox 59"/>
          <p:cNvSpPr txBox="1"/>
          <p:nvPr>
            <p:custDataLst>
              <p:tags r:id="rId24"/>
            </p:custDataLst>
          </p:nvPr>
        </p:nvSpPr>
        <p:spPr>
          <a:xfrm>
            <a:off x="1574534" y="5486400"/>
            <a:ext cx="940066" cy="338554"/>
          </a:xfrm>
          <a:prstGeom prst="rect">
            <a:avLst/>
          </a:prstGeom>
          <a:noFill/>
        </p:spPr>
        <p:txBody>
          <a:bodyPr wrap="none" rtlCol="0">
            <a:spAutoFit/>
          </a:bodyPr>
          <a:lstStyle/>
          <a:p>
            <a:r>
              <a:rPr lang="en-US" sz="1600" dirty="0"/>
              <a:t>database</a:t>
            </a:r>
          </a:p>
        </p:txBody>
      </p:sp>
      <p:sp>
        <p:nvSpPr>
          <p:cNvPr id="62" name="TextBox 61"/>
          <p:cNvSpPr txBox="1"/>
          <p:nvPr>
            <p:custDataLst>
              <p:tags r:id="rId25"/>
            </p:custDataLst>
          </p:nvPr>
        </p:nvSpPr>
        <p:spPr>
          <a:xfrm>
            <a:off x="3810000" y="4953000"/>
            <a:ext cx="1195199" cy="584775"/>
          </a:xfrm>
          <a:prstGeom prst="rect">
            <a:avLst/>
          </a:prstGeom>
          <a:noFill/>
        </p:spPr>
        <p:txBody>
          <a:bodyPr wrap="none" rtlCol="0">
            <a:spAutoFit/>
          </a:bodyPr>
          <a:lstStyle/>
          <a:p>
            <a:pPr algn="ctr"/>
            <a:r>
              <a:rPr lang="en-US" sz="1600" dirty="0"/>
              <a:t>Email proxy </a:t>
            </a:r>
          </a:p>
          <a:p>
            <a:pPr algn="ctr"/>
            <a:r>
              <a:rPr lang="en-US" sz="1600" dirty="0"/>
              <a:t>server</a:t>
            </a:r>
          </a:p>
        </p:txBody>
      </p:sp>
      <p:graphicFrame>
        <p:nvGraphicFramePr>
          <p:cNvPr id="63" name="Object 8"/>
          <p:cNvGraphicFramePr>
            <a:graphicFrameLocks noChangeAspect="1"/>
          </p:cNvGraphicFramePr>
          <p:nvPr>
            <p:custDataLst>
              <p:tags r:id="rId26"/>
            </p:custDataLst>
          </p:nvPr>
        </p:nvGraphicFramePr>
        <p:xfrm>
          <a:off x="3124200" y="5562600"/>
          <a:ext cx="455985" cy="381000"/>
        </p:xfrm>
        <a:graphic>
          <a:graphicData uri="http://schemas.openxmlformats.org/presentationml/2006/ole">
            <mc:AlternateContent xmlns:mc="http://schemas.openxmlformats.org/markup-compatibility/2006">
              <mc:Choice xmlns:v="urn:schemas-microsoft-com:vml" Requires="v">
                <p:oleObj spid="_x0000_s1416" name="Clip" r:id="rId60" imgW="1305000" imgH="1085760" progId="">
                  <p:embed/>
                </p:oleObj>
              </mc:Choice>
              <mc:Fallback>
                <p:oleObj name="Clip" r:id="rId60" imgW="1305000" imgH="1085760" progId="">
                  <p:embed/>
                  <p:pic>
                    <p:nvPicPr>
                      <p:cNvPr id="0" name="Picture 8"/>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3124200" y="55626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 name="TextBox 63"/>
          <p:cNvSpPr txBox="1"/>
          <p:nvPr>
            <p:custDataLst>
              <p:tags r:id="rId27"/>
            </p:custDataLst>
          </p:nvPr>
        </p:nvSpPr>
        <p:spPr>
          <a:xfrm>
            <a:off x="3581400" y="5638800"/>
            <a:ext cx="707181" cy="584775"/>
          </a:xfrm>
          <a:prstGeom prst="rect">
            <a:avLst/>
          </a:prstGeom>
          <a:noFill/>
        </p:spPr>
        <p:txBody>
          <a:bodyPr wrap="none" rtlCol="0">
            <a:spAutoFit/>
          </a:bodyPr>
          <a:lstStyle/>
          <a:p>
            <a:pPr algn="ctr"/>
            <a:r>
              <a:rPr lang="en-US" sz="1600" dirty="0"/>
              <a:t>Email</a:t>
            </a:r>
          </a:p>
          <a:p>
            <a:pPr algn="ctr"/>
            <a:r>
              <a:rPr lang="en-US" sz="1600" dirty="0"/>
              <a:t>server</a:t>
            </a:r>
          </a:p>
        </p:txBody>
      </p:sp>
      <p:cxnSp>
        <p:nvCxnSpPr>
          <p:cNvPr id="71" name="Straight Connector 70"/>
          <p:cNvCxnSpPr>
            <a:endCxn id="9" idx="2"/>
          </p:cNvCxnSpPr>
          <p:nvPr>
            <p:custDataLst>
              <p:tags r:id="rId28"/>
            </p:custDataLst>
          </p:nvPr>
        </p:nvCxnSpPr>
        <p:spPr>
          <a:xfrm flipH="1" flipV="1">
            <a:off x="2727301" y="3984626"/>
            <a:ext cx="701699" cy="1730374"/>
          </a:xfrm>
          <a:prstGeom prst="line">
            <a:avLst/>
          </a:prstGeom>
        </p:spPr>
        <p:style>
          <a:lnRef idx="1">
            <a:schemeClr val="accent1"/>
          </a:lnRef>
          <a:fillRef idx="0">
            <a:schemeClr val="accent1"/>
          </a:fillRef>
          <a:effectRef idx="0">
            <a:schemeClr val="accent1"/>
          </a:effectRef>
          <a:fontRef idx="minor">
            <a:schemeClr val="tx1"/>
          </a:fontRef>
        </p:style>
      </p:cxnSp>
      <p:grpSp>
        <p:nvGrpSpPr>
          <p:cNvPr id="73" name="Group 13"/>
          <p:cNvGrpSpPr>
            <a:grpSpLocks/>
          </p:cNvGrpSpPr>
          <p:nvPr>
            <p:custDataLst>
              <p:tags r:id="rId29"/>
            </p:custDataLst>
          </p:nvPr>
        </p:nvGrpSpPr>
        <p:grpSpPr bwMode="auto">
          <a:xfrm>
            <a:off x="6324600" y="3657600"/>
            <a:ext cx="644525" cy="250825"/>
            <a:chOff x="3913" y="3140"/>
            <a:chExt cx="454" cy="176"/>
          </a:xfrm>
        </p:grpSpPr>
        <p:sp>
          <p:nvSpPr>
            <p:cNvPr id="74" name="Rectangle 14"/>
            <p:cNvSpPr>
              <a:spLocks noChangeArrowheads="1"/>
            </p:cNvSpPr>
            <p:nvPr/>
          </p:nvSpPr>
          <p:spPr bwMode="auto">
            <a:xfrm>
              <a:off x="3913" y="3228"/>
              <a:ext cx="407" cy="88"/>
            </a:xfrm>
            <a:prstGeom prst="rect">
              <a:avLst/>
            </a:prstGeom>
            <a:solidFill>
              <a:srgbClr val="CCCCFF"/>
            </a:solidFill>
            <a:ln w="9525">
              <a:miter lim="800000"/>
              <a:headEnd/>
              <a:tailEnd/>
            </a:ln>
            <a:scene3d>
              <a:camera prst="legacyObliqueTopRight"/>
              <a:lightRig rig="legacyFlat3" dir="l"/>
            </a:scene3d>
            <a:sp3d extrusionH="430200" prstMaterial="legacyMatte">
              <a:bevelT w="13500" h="13500" prst="angle"/>
              <a:bevelB w="13500" h="13500" prst="angle"/>
              <a:extrusionClr>
                <a:srgbClr val="CCCCFF"/>
              </a:extrusionClr>
            </a:sp3d>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 name="Freeform 15"/>
            <p:cNvSpPr>
              <a:spLocks/>
            </p:cNvSpPr>
            <p:nvPr/>
          </p:nvSpPr>
          <p:spPr bwMode="auto">
            <a:xfrm>
              <a:off x="3958" y="3145"/>
              <a:ext cx="409" cy="68"/>
            </a:xfrm>
            <a:custGeom>
              <a:avLst/>
              <a:gdLst>
                <a:gd name="T0" fmla="*/ 0 w 280"/>
                <a:gd name="T1" fmla="*/ 115 h 63"/>
                <a:gd name="T2" fmla="*/ 764 w 280"/>
                <a:gd name="T3" fmla="*/ 114 h 63"/>
                <a:gd name="T4" fmla="*/ 4534 w 280"/>
                <a:gd name="T5" fmla="*/ 0 h 63"/>
                <a:gd name="T6" fmla="*/ 5799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a:solidFill>
                <a:srgbClr val="000000"/>
              </a:solidFill>
              <a:round/>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 name="Freeform 16"/>
            <p:cNvSpPr>
              <a:spLocks/>
            </p:cNvSpPr>
            <p:nvPr/>
          </p:nvSpPr>
          <p:spPr bwMode="auto">
            <a:xfrm>
              <a:off x="4044" y="3140"/>
              <a:ext cx="251" cy="75"/>
            </a:xfrm>
            <a:custGeom>
              <a:avLst/>
              <a:gdLst>
                <a:gd name="T0" fmla="*/ 0 w 148"/>
                <a:gd name="T1" fmla="*/ 0 h 74"/>
                <a:gd name="T2" fmla="*/ 2736 w 148"/>
                <a:gd name="T3" fmla="*/ 0 h 74"/>
                <a:gd name="T4" fmla="*/ 6975 w 148"/>
                <a:gd name="T5" fmla="*/ 82 h 74"/>
                <a:gd name="T6" fmla="*/ 10126 w 148"/>
                <a:gd name="T7" fmla="*/ 82 h 74"/>
                <a:gd name="T8" fmla="*/ 0 60000 65536"/>
                <a:gd name="T9" fmla="*/ 0 60000 65536"/>
                <a:gd name="T10" fmla="*/ 0 60000 65536"/>
                <a:gd name="T11" fmla="*/ 0 60000 65536"/>
                <a:gd name="T12" fmla="*/ 0 w 148"/>
                <a:gd name="T13" fmla="*/ 0 h 74"/>
                <a:gd name="T14" fmla="*/ 148 w 148"/>
                <a:gd name="T15" fmla="*/ 74 h 74"/>
              </a:gdLst>
              <a:ahLst/>
              <a:cxnLst>
                <a:cxn ang="T8">
                  <a:pos x="T0" y="T1"/>
                </a:cxn>
                <a:cxn ang="T9">
                  <a:pos x="T2" y="T3"/>
                </a:cxn>
                <a:cxn ang="T10">
                  <a:pos x="T4" y="T5"/>
                </a:cxn>
                <a:cxn ang="T11">
                  <a:pos x="T6" y="T7"/>
                </a:cxn>
              </a:cxnLst>
              <a:rect l="T12" t="T13" r="T14" b="T15"/>
              <a:pathLst>
                <a:path w="148" h="74">
                  <a:moveTo>
                    <a:pt x="0" y="0"/>
                  </a:moveTo>
                  <a:lnTo>
                    <a:pt x="40" y="0"/>
                  </a:lnTo>
                  <a:lnTo>
                    <a:pt x="102" y="74"/>
                  </a:lnTo>
                  <a:lnTo>
                    <a:pt x="148" y="74"/>
                  </a:lnTo>
                </a:path>
              </a:pathLst>
            </a:custGeom>
            <a:noFill/>
            <a:ln w="19050">
              <a:solidFill>
                <a:srgbClr val="000000"/>
              </a:solidFill>
              <a:round/>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77" name="Group 45"/>
          <p:cNvGrpSpPr>
            <a:grpSpLocks/>
          </p:cNvGrpSpPr>
          <p:nvPr>
            <p:custDataLst>
              <p:tags r:id="rId30"/>
            </p:custDataLst>
          </p:nvPr>
        </p:nvGrpSpPr>
        <p:grpSpPr bwMode="auto">
          <a:xfrm>
            <a:off x="6400800" y="3048000"/>
            <a:ext cx="481012" cy="212725"/>
            <a:chOff x="533" y="321"/>
            <a:chExt cx="359" cy="180"/>
          </a:xfrm>
        </p:grpSpPr>
        <p:grpSp>
          <p:nvGrpSpPr>
            <p:cNvPr id="78" name="Group 46"/>
            <p:cNvGrpSpPr>
              <a:grpSpLocks/>
            </p:cNvGrpSpPr>
            <p:nvPr/>
          </p:nvGrpSpPr>
          <p:grpSpPr bwMode="auto">
            <a:xfrm>
              <a:off x="533" y="321"/>
              <a:ext cx="359" cy="180"/>
              <a:chOff x="1009" y="655"/>
              <a:chExt cx="359" cy="180"/>
            </a:xfrm>
          </p:grpSpPr>
          <p:sp>
            <p:nvSpPr>
              <p:cNvPr id="80" name="Oval 47"/>
              <p:cNvSpPr>
                <a:spLocks noChangeArrowheads="1"/>
              </p:cNvSpPr>
              <p:nvPr/>
            </p:nvSpPr>
            <p:spPr bwMode="auto">
              <a:xfrm>
                <a:off x="1012" y="735"/>
                <a:ext cx="356" cy="100"/>
              </a:xfrm>
              <a:prstGeom prst="ellipse">
                <a:avLst/>
              </a:prstGeom>
              <a:solidFill>
                <a:srgbClr val="CCCCFF"/>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1" name="Line 48"/>
              <p:cNvSpPr>
                <a:spLocks noChangeShapeType="1"/>
              </p:cNvSpPr>
              <p:nvPr/>
            </p:nvSpPr>
            <p:spPr bwMode="auto">
              <a:xfrm>
                <a:off x="1012" y="727"/>
                <a:ext cx="0" cy="62"/>
              </a:xfrm>
              <a:prstGeom prst="line">
                <a:avLst/>
              </a:prstGeom>
              <a:no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2" name="Line 49"/>
              <p:cNvSpPr>
                <a:spLocks noChangeShapeType="1"/>
              </p:cNvSpPr>
              <p:nvPr/>
            </p:nvSpPr>
            <p:spPr bwMode="auto">
              <a:xfrm>
                <a:off x="1368" y="727"/>
                <a:ext cx="0" cy="62"/>
              </a:xfrm>
              <a:prstGeom prst="line">
                <a:avLst/>
              </a:prstGeom>
              <a:no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3" name="Rectangle 50"/>
              <p:cNvSpPr>
                <a:spLocks noChangeArrowheads="1"/>
              </p:cNvSpPr>
              <p:nvPr/>
            </p:nvSpPr>
            <p:spPr bwMode="auto">
              <a:xfrm>
                <a:off x="1012" y="727"/>
                <a:ext cx="353" cy="61"/>
              </a:xfrm>
              <a:prstGeom prst="rect">
                <a:avLst/>
              </a:prstGeom>
              <a:solidFill>
                <a:srgbClr val="CCCCFF"/>
              </a:solidFill>
              <a:ln w="12700">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Times New Roman" pitchFamily="18" charset="0"/>
                </a:endParaRPr>
              </a:p>
            </p:txBody>
          </p:sp>
          <p:sp>
            <p:nvSpPr>
              <p:cNvPr id="84" name="Oval 51"/>
              <p:cNvSpPr>
                <a:spLocks noChangeArrowheads="1"/>
              </p:cNvSpPr>
              <p:nvPr/>
            </p:nvSpPr>
            <p:spPr bwMode="auto">
              <a:xfrm>
                <a:off x="1009" y="655"/>
                <a:ext cx="356" cy="116"/>
              </a:xfrm>
              <a:prstGeom prst="ellipse">
                <a:avLst/>
              </a:prstGeom>
              <a:solidFill>
                <a:srgbClr val="CCCCFF"/>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85" name="Group 52"/>
              <p:cNvGrpSpPr>
                <a:grpSpLocks/>
              </p:cNvGrpSpPr>
              <p:nvPr/>
            </p:nvGrpSpPr>
            <p:grpSpPr bwMode="auto">
              <a:xfrm>
                <a:off x="1095" y="681"/>
                <a:ext cx="176" cy="68"/>
                <a:chOff x="2848" y="848"/>
                <a:chExt cx="140" cy="98"/>
              </a:xfrm>
            </p:grpSpPr>
            <p:sp>
              <p:nvSpPr>
                <p:cNvPr id="90" name="Line 53"/>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1" name="Line 54"/>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2" name="Line 55"/>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86" name="Group 56"/>
              <p:cNvGrpSpPr>
                <a:grpSpLocks/>
              </p:cNvGrpSpPr>
              <p:nvPr/>
            </p:nvGrpSpPr>
            <p:grpSpPr bwMode="auto">
              <a:xfrm flipV="1">
                <a:off x="1095" y="680"/>
                <a:ext cx="176" cy="68"/>
                <a:chOff x="2848" y="848"/>
                <a:chExt cx="140" cy="98"/>
              </a:xfrm>
            </p:grpSpPr>
            <p:sp>
              <p:nvSpPr>
                <p:cNvPr id="87" name="Line 57"/>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8" name="Line 58"/>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9" name="Line 59"/>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
          <p:nvSpPr>
            <p:cNvPr id="79" name="Line 60"/>
            <p:cNvSpPr>
              <a:spLocks noChangeShapeType="1"/>
            </p:cNvSpPr>
            <p:nvPr/>
          </p:nvSpPr>
          <p:spPr bwMode="auto">
            <a:xfrm>
              <a:off x="535" y="368"/>
              <a:ext cx="0" cy="62"/>
            </a:xfrm>
            <a:prstGeom prst="line">
              <a:avLst/>
            </a:prstGeom>
            <a:no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pic>
        <p:nvPicPr>
          <p:cNvPr id="94" name="Picture 2" descr="https://encrypted-tbn2.gstatic.com/images?q=tbn:ANd9GcQA9i7Gn6_fTlfUGSBIDNrAx4meNHpnu7vXv6ys8Lc8CZXbMGc5"/>
          <p:cNvPicPr>
            <a:picLocks noChangeAspect="1" noChangeArrowheads="1"/>
          </p:cNvPicPr>
          <p:nvPr>
            <p:custDataLst>
              <p:tags r:id="rId31"/>
            </p:custDataLst>
          </p:nvPr>
        </p:nvPicPr>
        <p:blipFill>
          <a:blip r:embed="rId53" cstate="print"/>
          <a:srcRect/>
          <a:stretch>
            <a:fillRect/>
          </a:stretch>
        </p:blipFill>
        <p:spPr bwMode="auto">
          <a:xfrm>
            <a:off x="7315200" y="3200400"/>
            <a:ext cx="1571625" cy="877186"/>
          </a:xfrm>
          <a:prstGeom prst="rect">
            <a:avLst/>
          </a:prstGeom>
          <a:noFill/>
        </p:spPr>
      </p:pic>
      <p:cxnSp>
        <p:nvCxnSpPr>
          <p:cNvPr id="96" name="Straight Connector 95"/>
          <p:cNvCxnSpPr>
            <a:stCxn id="84" idx="0"/>
            <a:endCxn id="29" idx="2"/>
          </p:cNvCxnSpPr>
          <p:nvPr>
            <p:custDataLst>
              <p:tags r:id="rId32"/>
            </p:custDataLst>
          </p:nvPr>
        </p:nvCxnSpPr>
        <p:spPr>
          <a:xfrm flipH="1" flipV="1">
            <a:off x="6500813" y="2858386"/>
            <a:ext cx="138483" cy="189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80" idx="4"/>
          </p:cNvCxnSpPr>
          <p:nvPr>
            <p:custDataLst>
              <p:tags r:id="rId33"/>
            </p:custDataLst>
          </p:nvPr>
        </p:nvCxnSpPr>
        <p:spPr>
          <a:xfrm>
            <a:off x="6643316" y="3260725"/>
            <a:ext cx="62284" cy="396875"/>
          </a:xfrm>
          <a:prstGeom prst="line">
            <a:avLst/>
          </a:prstGeom>
        </p:spPr>
        <p:style>
          <a:lnRef idx="1">
            <a:schemeClr val="accent1"/>
          </a:lnRef>
          <a:fillRef idx="0">
            <a:schemeClr val="accent1"/>
          </a:fillRef>
          <a:effectRef idx="0">
            <a:schemeClr val="accent1"/>
          </a:effectRef>
          <a:fontRef idx="minor">
            <a:schemeClr val="tx1"/>
          </a:fontRef>
        </p:style>
      </p:cxnSp>
      <p:grpSp>
        <p:nvGrpSpPr>
          <p:cNvPr id="99" name="Group 13"/>
          <p:cNvGrpSpPr>
            <a:grpSpLocks/>
          </p:cNvGrpSpPr>
          <p:nvPr>
            <p:custDataLst>
              <p:tags r:id="rId34"/>
            </p:custDataLst>
          </p:nvPr>
        </p:nvGrpSpPr>
        <p:grpSpPr bwMode="auto">
          <a:xfrm>
            <a:off x="7543800" y="4343400"/>
            <a:ext cx="644525" cy="250825"/>
            <a:chOff x="3913" y="3140"/>
            <a:chExt cx="454" cy="176"/>
          </a:xfrm>
        </p:grpSpPr>
        <p:sp>
          <p:nvSpPr>
            <p:cNvPr id="100" name="Rectangle 14"/>
            <p:cNvSpPr>
              <a:spLocks noChangeArrowheads="1"/>
            </p:cNvSpPr>
            <p:nvPr/>
          </p:nvSpPr>
          <p:spPr bwMode="auto">
            <a:xfrm>
              <a:off x="3913" y="3228"/>
              <a:ext cx="407" cy="88"/>
            </a:xfrm>
            <a:prstGeom prst="rect">
              <a:avLst/>
            </a:prstGeom>
            <a:solidFill>
              <a:srgbClr val="CCCCFF"/>
            </a:solidFill>
            <a:ln w="9525">
              <a:miter lim="800000"/>
              <a:headEnd/>
              <a:tailEnd/>
            </a:ln>
            <a:scene3d>
              <a:camera prst="legacyObliqueTopRight"/>
              <a:lightRig rig="legacyFlat3" dir="l"/>
            </a:scene3d>
            <a:sp3d extrusionH="430200" prstMaterial="legacyMatte">
              <a:bevelT w="13500" h="13500" prst="angle"/>
              <a:bevelB w="13500" h="13500" prst="angle"/>
              <a:extrusionClr>
                <a:srgbClr val="CCCCFF"/>
              </a:extrusionClr>
            </a:sp3d>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1" name="Freeform 15"/>
            <p:cNvSpPr>
              <a:spLocks/>
            </p:cNvSpPr>
            <p:nvPr/>
          </p:nvSpPr>
          <p:spPr bwMode="auto">
            <a:xfrm>
              <a:off x="3958" y="3145"/>
              <a:ext cx="409" cy="68"/>
            </a:xfrm>
            <a:custGeom>
              <a:avLst/>
              <a:gdLst>
                <a:gd name="T0" fmla="*/ 0 w 280"/>
                <a:gd name="T1" fmla="*/ 115 h 63"/>
                <a:gd name="T2" fmla="*/ 764 w 280"/>
                <a:gd name="T3" fmla="*/ 114 h 63"/>
                <a:gd name="T4" fmla="*/ 4534 w 280"/>
                <a:gd name="T5" fmla="*/ 0 h 63"/>
                <a:gd name="T6" fmla="*/ 5799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a:solidFill>
                <a:srgbClr val="000000"/>
              </a:solidFill>
              <a:round/>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2" name="Freeform 16"/>
            <p:cNvSpPr>
              <a:spLocks/>
            </p:cNvSpPr>
            <p:nvPr/>
          </p:nvSpPr>
          <p:spPr bwMode="auto">
            <a:xfrm>
              <a:off x="4044" y="3140"/>
              <a:ext cx="251" cy="75"/>
            </a:xfrm>
            <a:custGeom>
              <a:avLst/>
              <a:gdLst>
                <a:gd name="T0" fmla="*/ 0 w 148"/>
                <a:gd name="T1" fmla="*/ 0 h 74"/>
                <a:gd name="T2" fmla="*/ 2736 w 148"/>
                <a:gd name="T3" fmla="*/ 0 h 74"/>
                <a:gd name="T4" fmla="*/ 6975 w 148"/>
                <a:gd name="T5" fmla="*/ 82 h 74"/>
                <a:gd name="T6" fmla="*/ 10126 w 148"/>
                <a:gd name="T7" fmla="*/ 82 h 74"/>
                <a:gd name="T8" fmla="*/ 0 60000 65536"/>
                <a:gd name="T9" fmla="*/ 0 60000 65536"/>
                <a:gd name="T10" fmla="*/ 0 60000 65536"/>
                <a:gd name="T11" fmla="*/ 0 60000 65536"/>
                <a:gd name="T12" fmla="*/ 0 w 148"/>
                <a:gd name="T13" fmla="*/ 0 h 74"/>
                <a:gd name="T14" fmla="*/ 148 w 148"/>
                <a:gd name="T15" fmla="*/ 74 h 74"/>
              </a:gdLst>
              <a:ahLst/>
              <a:cxnLst>
                <a:cxn ang="T8">
                  <a:pos x="T0" y="T1"/>
                </a:cxn>
                <a:cxn ang="T9">
                  <a:pos x="T2" y="T3"/>
                </a:cxn>
                <a:cxn ang="T10">
                  <a:pos x="T4" y="T5"/>
                </a:cxn>
                <a:cxn ang="T11">
                  <a:pos x="T6" y="T7"/>
                </a:cxn>
              </a:cxnLst>
              <a:rect l="T12" t="T13" r="T14" b="T15"/>
              <a:pathLst>
                <a:path w="148" h="74">
                  <a:moveTo>
                    <a:pt x="0" y="0"/>
                  </a:moveTo>
                  <a:lnTo>
                    <a:pt x="40" y="0"/>
                  </a:lnTo>
                  <a:lnTo>
                    <a:pt x="102" y="74"/>
                  </a:lnTo>
                  <a:lnTo>
                    <a:pt x="148" y="74"/>
                  </a:lnTo>
                </a:path>
              </a:pathLst>
            </a:custGeom>
            <a:noFill/>
            <a:ln w="19050">
              <a:solidFill>
                <a:srgbClr val="000000"/>
              </a:solidFill>
              <a:round/>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cxnSp>
        <p:nvCxnSpPr>
          <p:cNvPr id="104" name="Straight Connector 103"/>
          <p:cNvCxnSpPr>
            <a:stCxn id="100" idx="0"/>
            <a:endCxn id="94" idx="2"/>
          </p:cNvCxnSpPr>
          <p:nvPr>
            <p:custDataLst>
              <p:tags r:id="rId35"/>
            </p:custDataLst>
          </p:nvPr>
        </p:nvCxnSpPr>
        <p:spPr>
          <a:xfrm flipV="1">
            <a:off x="7832701" y="4077586"/>
            <a:ext cx="268312" cy="391227"/>
          </a:xfrm>
          <a:prstGeom prst="line">
            <a:avLst/>
          </a:prstGeom>
        </p:spPr>
        <p:style>
          <a:lnRef idx="1">
            <a:schemeClr val="accent1"/>
          </a:lnRef>
          <a:fillRef idx="0">
            <a:schemeClr val="accent1"/>
          </a:fillRef>
          <a:effectRef idx="0">
            <a:schemeClr val="accent1"/>
          </a:effectRef>
          <a:fontRef idx="minor">
            <a:schemeClr val="tx1"/>
          </a:fontRef>
        </p:style>
      </p:cxnSp>
      <p:sp>
        <p:nvSpPr>
          <p:cNvPr id="93" name="Cloud 92"/>
          <p:cNvSpPr/>
          <p:nvPr>
            <p:custDataLst>
              <p:tags r:id="rId36"/>
            </p:custDataLst>
          </p:nvPr>
        </p:nvSpPr>
        <p:spPr>
          <a:xfrm>
            <a:off x="1371600" y="762000"/>
            <a:ext cx="1600200" cy="685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cxnSp>
        <p:nvCxnSpPr>
          <p:cNvPr id="97" name="Straight Connector 96"/>
          <p:cNvCxnSpPr>
            <a:stCxn id="1026" idx="0"/>
          </p:cNvCxnSpPr>
          <p:nvPr>
            <p:custDataLst>
              <p:tags r:id="rId37"/>
            </p:custDataLst>
          </p:nvPr>
        </p:nvCxnSpPr>
        <p:spPr>
          <a:xfrm flipH="1" flipV="1">
            <a:off x="2286000" y="1447800"/>
            <a:ext cx="252413"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Flowchart: Magnetic Disk 102"/>
          <p:cNvSpPr/>
          <p:nvPr>
            <p:custDataLst>
              <p:tags r:id="rId38"/>
            </p:custDataLst>
          </p:nvPr>
        </p:nvSpPr>
        <p:spPr>
          <a:xfrm>
            <a:off x="8458200" y="4800600"/>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a:stCxn id="32" idx="4"/>
          </p:cNvCxnSpPr>
          <p:nvPr>
            <p:custDataLst>
              <p:tags r:id="rId39"/>
            </p:custDataLst>
          </p:nvPr>
        </p:nvCxnSpPr>
        <p:spPr>
          <a:xfrm>
            <a:off x="5791200" y="3390900"/>
            <a:ext cx="68580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endCxn id="74" idx="1"/>
          </p:cNvCxnSpPr>
          <p:nvPr>
            <p:custDataLst>
              <p:tags r:id="rId40"/>
            </p:custDataLst>
          </p:nvPr>
        </p:nvCxnSpPr>
        <p:spPr>
          <a:xfrm flipV="1">
            <a:off x="5943600" y="3845720"/>
            <a:ext cx="381000" cy="11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94" idx="0"/>
            <a:endCxn id="84" idx="6"/>
          </p:cNvCxnSpPr>
          <p:nvPr>
            <p:custDataLst>
              <p:tags r:id="rId41"/>
            </p:custDataLst>
          </p:nvPr>
        </p:nvCxnSpPr>
        <p:spPr>
          <a:xfrm flipH="1" flipV="1">
            <a:off x="6877792" y="3116545"/>
            <a:ext cx="1223221" cy="83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03" idx="1"/>
            <a:endCxn id="100" idx="3"/>
          </p:cNvCxnSpPr>
          <p:nvPr>
            <p:custDataLst>
              <p:tags r:id="rId42"/>
            </p:custDataLst>
          </p:nvPr>
        </p:nvCxnSpPr>
        <p:spPr>
          <a:xfrm flipH="1" flipV="1">
            <a:off x="8121601" y="4531520"/>
            <a:ext cx="488999" cy="269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a:endCxn id="100" idx="2"/>
          </p:cNvCxnSpPr>
          <p:nvPr>
            <p:custDataLst>
              <p:tags r:id="rId43"/>
            </p:custDataLst>
          </p:nvPr>
        </p:nvCxnSpPr>
        <p:spPr>
          <a:xfrm flipH="1" flipV="1">
            <a:off x="7832701" y="4594226"/>
            <a:ext cx="244499" cy="282574"/>
          </a:xfrm>
          <a:prstGeom prst="line">
            <a:avLst/>
          </a:prstGeom>
        </p:spPr>
        <p:style>
          <a:lnRef idx="1">
            <a:schemeClr val="accent1"/>
          </a:lnRef>
          <a:fillRef idx="0">
            <a:schemeClr val="accent1"/>
          </a:fillRef>
          <a:effectRef idx="0">
            <a:schemeClr val="accent1"/>
          </a:effectRef>
          <a:fontRef idx="minor">
            <a:schemeClr val="tx1"/>
          </a:fontRef>
        </p:style>
      </p:cxnSp>
      <p:sp>
        <p:nvSpPr>
          <p:cNvPr id="117" name="Rounded Rectangle 116"/>
          <p:cNvSpPr/>
          <p:nvPr>
            <p:custDataLst>
              <p:tags r:id="rId44"/>
            </p:custDataLst>
          </p:nvPr>
        </p:nvSpPr>
        <p:spPr>
          <a:xfrm>
            <a:off x="0" y="3352800"/>
            <a:ext cx="5410200" cy="2971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custDataLst>
              <p:tags r:id="rId45"/>
            </p:custDataLst>
          </p:nvPr>
        </p:nvSpPr>
        <p:spPr>
          <a:xfrm>
            <a:off x="609600" y="3352800"/>
            <a:ext cx="631904" cy="369332"/>
          </a:xfrm>
          <a:prstGeom prst="rect">
            <a:avLst/>
          </a:prstGeom>
          <a:noFill/>
        </p:spPr>
        <p:txBody>
          <a:bodyPr wrap="none" rtlCol="0">
            <a:spAutoFit/>
          </a:bodyPr>
          <a:lstStyle/>
          <a:p>
            <a:r>
              <a:rPr lang="en-US"/>
              <a:t>DMZ</a:t>
            </a:r>
          </a:p>
        </p:txBody>
      </p:sp>
      <p:graphicFrame>
        <p:nvGraphicFramePr>
          <p:cNvPr id="122" name="Object 8"/>
          <p:cNvGraphicFramePr>
            <a:graphicFrameLocks noChangeAspect="1"/>
          </p:cNvGraphicFramePr>
          <p:nvPr>
            <p:custDataLst>
              <p:tags r:id="rId46"/>
            </p:custDataLst>
          </p:nvPr>
        </p:nvGraphicFramePr>
        <p:xfrm>
          <a:off x="3810000" y="3886200"/>
          <a:ext cx="455985" cy="381000"/>
        </p:xfrm>
        <a:graphic>
          <a:graphicData uri="http://schemas.openxmlformats.org/presentationml/2006/ole">
            <mc:AlternateContent xmlns:mc="http://schemas.openxmlformats.org/markup-compatibility/2006">
              <mc:Choice xmlns:v="urn:schemas-microsoft-com:vml" Requires="v">
                <p:oleObj spid="_x0000_s1417" name="Clip" r:id="rId61" imgW="1305000" imgH="1085760" progId="">
                  <p:embed/>
                </p:oleObj>
              </mc:Choice>
              <mc:Fallback>
                <p:oleObj name="Clip" r:id="rId61" imgW="1305000" imgH="1085760" progId="">
                  <p:embed/>
                  <p:pic>
                    <p:nvPicPr>
                      <p:cNvPr id="0" name="Object 4"/>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3810000" y="38862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 name="Object 8"/>
          <p:cNvGraphicFramePr>
            <a:graphicFrameLocks noChangeAspect="1"/>
          </p:cNvGraphicFramePr>
          <p:nvPr>
            <p:custDataLst>
              <p:tags r:id="rId47"/>
            </p:custDataLst>
          </p:nvPr>
        </p:nvGraphicFramePr>
        <p:xfrm>
          <a:off x="3810000" y="4343400"/>
          <a:ext cx="455985" cy="381000"/>
        </p:xfrm>
        <a:graphic>
          <a:graphicData uri="http://schemas.openxmlformats.org/presentationml/2006/ole">
            <mc:AlternateContent xmlns:mc="http://schemas.openxmlformats.org/markup-compatibility/2006">
              <mc:Choice xmlns:v="urn:schemas-microsoft-com:vml" Requires="v">
                <p:oleObj spid="_x0000_s1418" name="Clip" r:id="rId62" imgW="1305000" imgH="1085760" progId="">
                  <p:embed/>
                </p:oleObj>
              </mc:Choice>
              <mc:Fallback>
                <p:oleObj name="Clip" r:id="rId62" imgW="1305000" imgH="1085760" progId="">
                  <p:embed/>
                  <p:pic>
                    <p:nvPicPr>
                      <p:cNvPr id="0" name="Picture 10"/>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3810000" y="43434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 name="TextBox 123"/>
          <p:cNvSpPr txBox="1"/>
          <p:nvPr>
            <p:custDataLst>
              <p:tags r:id="rId48"/>
            </p:custDataLst>
          </p:nvPr>
        </p:nvSpPr>
        <p:spPr>
          <a:xfrm>
            <a:off x="4259500" y="3697069"/>
            <a:ext cx="1094210" cy="584775"/>
          </a:xfrm>
          <a:prstGeom prst="rect">
            <a:avLst/>
          </a:prstGeom>
          <a:noFill/>
        </p:spPr>
        <p:txBody>
          <a:bodyPr wrap="none" rtlCol="0">
            <a:spAutoFit/>
          </a:bodyPr>
          <a:lstStyle/>
          <a:p>
            <a:pPr algn="ctr"/>
            <a:r>
              <a:rPr lang="en-US" sz="1600" dirty="0"/>
              <a:t>DNS proxy </a:t>
            </a:r>
          </a:p>
          <a:p>
            <a:pPr algn="ctr"/>
            <a:r>
              <a:rPr lang="en-US" sz="1600" dirty="0"/>
              <a:t>server</a:t>
            </a:r>
          </a:p>
        </p:txBody>
      </p:sp>
      <p:sp>
        <p:nvSpPr>
          <p:cNvPr id="125" name="TextBox 124"/>
          <p:cNvSpPr txBox="1"/>
          <p:nvPr>
            <p:custDataLst>
              <p:tags r:id="rId49"/>
            </p:custDataLst>
          </p:nvPr>
        </p:nvSpPr>
        <p:spPr>
          <a:xfrm>
            <a:off x="4191000" y="4267200"/>
            <a:ext cx="707181" cy="584775"/>
          </a:xfrm>
          <a:prstGeom prst="rect">
            <a:avLst/>
          </a:prstGeom>
          <a:noFill/>
        </p:spPr>
        <p:txBody>
          <a:bodyPr wrap="none" rtlCol="0">
            <a:spAutoFit/>
          </a:bodyPr>
          <a:lstStyle/>
          <a:p>
            <a:pPr algn="ctr"/>
            <a:r>
              <a:rPr lang="en-US" sz="1600" dirty="0"/>
              <a:t>DNS</a:t>
            </a:r>
          </a:p>
          <a:p>
            <a:pPr algn="ctr"/>
            <a:r>
              <a:rPr lang="en-US" sz="1600" dirty="0"/>
              <a:t>server</a:t>
            </a:r>
          </a:p>
        </p:txBody>
      </p:sp>
      <p:cxnSp>
        <p:nvCxnSpPr>
          <p:cNvPr id="127" name="Straight Connector 126"/>
          <p:cNvCxnSpPr/>
          <p:nvPr>
            <p:custDataLst>
              <p:tags r:id="rId50"/>
            </p:custDataLst>
          </p:nvPr>
        </p:nvCxnSpPr>
        <p:spPr>
          <a:xfrm>
            <a:off x="2743200" y="3962400"/>
            <a:ext cx="1143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custDataLst>
              <p:tags r:id="rId51"/>
            </p:custDataLst>
          </p:nvPr>
        </p:nvCxnSpPr>
        <p:spPr>
          <a:xfrm>
            <a:off x="2743200" y="3962400"/>
            <a:ext cx="1143000" cy="53340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3"/>
            </p:custDataLst>
          </p:nvPr>
        </p:nvSpPr>
        <p:spPr>
          <a:xfrm>
            <a:off x="457200" y="152400"/>
            <a:ext cx="8229600" cy="563562"/>
          </a:xfrm>
        </p:spPr>
        <p:txBody>
          <a:bodyPr>
            <a:normAutofit fontScale="90000"/>
          </a:bodyPr>
          <a:lstStyle/>
          <a:p>
            <a:r>
              <a:rPr lang="en-US" dirty="0"/>
              <a:t>Physical Architecture</a:t>
            </a:r>
          </a:p>
        </p:txBody>
      </p:sp>
      <p:pic>
        <p:nvPicPr>
          <p:cNvPr id="1026" name="Picture 2" descr="https://encrypted-tbn2.gstatic.com/images?q=tbn:ANd9GcQA9i7Gn6_fTlfUGSBIDNrAx4meNHpnu7vXv6ys8Lc8CZXbMGc5"/>
          <p:cNvPicPr>
            <a:picLocks noChangeAspect="1" noChangeArrowheads="1"/>
          </p:cNvPicPr>
          <p:nvPr>
            <p:custDataLst>
              <p:tags r:id="rId4"/>
            </p:custDataLst>
          </p:nvPr>
        </p:nvPicPr>
        <p:blipFill>
          <a:blip r:embed="rId53" cstate="print"/>
          <a:srcRect/>
          <a:stretch>
            <a:fillRect/>
          </a:stretch>
        </p:blipFill>
        <p:spPr bwMode="auto">
          <a:xfrm>
            <a:off x="1752600" y="1981200"/>
            <a:ext cx="1571625" cy="877186"/>
          </a:xfrm>
          <a:prstGeom prst="rect">
            <a:avLst/>
          </a:prstGeom>
          <a:noFill/>
        </p:spPr>
      </p:pic>
      <p:graphicFrame>
        <p:nvGraphicFramePr>
          <p:cNvPr id="1027" name="Object 8"/>
          <p:cNvGraphicFramePr>
            <a:graphicFrameLocks noChangeAspect="1"/>
          </p:cNvGraphicFramePr>
          <p:nvPr>
            <p:custDataLst>
              <p:tags r:id="rId5"/>
            </p:custDataLst>
          </p:nvPr>
        </p:nvGraphicFramePr>
        <p:xfrm>
          <a:off x="1372815" y="4267200"/>
          <a:ext cx="455985" cy="381000"/>
        </p:xfrm>
        <a:graphic>
          <a:graphicData uri="http://schemas.openxmlformats.org/presentationml/2006/ole">
            <mc:AlternateContent xmlns:mc="http://schemas.openxmlformats.org/markup-compatibility/2006">
              <mc:Choice xmlns:v="urn:schemas-microsoft-com:vml" Requires="v">
                <p:oleObj spid="_x0000_s105866" name="Clip" r:id="rId54" imgW="1305000" imgH="1085760" progId="">
                  <p:embed/>
                </p:oleObj>
              </mc:Choice>
              <mc:Fallback>
                <p:oleObj name="Clip" r:id="rId54" imgW="1305000" imgH="1085760" progId="">
                  <p:embed/>
                  <p:pic>
                    <p:nvPicPr>
                      <p:cNvPr id="0" name="Object 8"/>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1372815" y="42672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8"/>
          <p:cNvGraphicFramePr>
            <a:graphicFrameLocks noChangeAspect="1"/>
          </p:cNvGraphicFramePr>
          <p:nvPr>
            <p:custDataLst>
              <p:tags r:id="rId6"/>
            </p:custDataLst>
          </p:nvPr>
        </p:nvGraphicFramePr>
        <p:xfrm>
          <a:off x="3429000" y="5029200"/>
          <a:ext cx="455985" cy="381000"/>
        </p:xfrm>
        <a:graphic>
          <a:graphicData uri="http://schemas.openxmlformats.org/presentationml/2006/ole">
            <mc:AlternateContent xmlns:mc="http://schemas.openxmlformats.org/markup-compatibility/2006">
              <mc:Choice xmlns:v="urn:schemas-microsoft-com:vml" Requires="v">
                <p:oleObj spid="_x0000_s105867" name="Clip" r:id="rId56" imgW="1305000" imgH="1085760" progId="">
                  <p:embed/>
                </p:oleObj>
              </mc:Choice>
              <mc:Fallback>
                <p:oleObj name="Clip" r:id="rId56" imgW="1305000" imgH="1085760" progId="">
                  <p:embed/>
                  <p:pic>
                    <p:nvPicPr>
                      <p:cNvPr id="0" name="Picture 3"/>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3429000" y="50292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3"/>
          <p:cNvGrpSpPr>
            <a:grpSpLocks/>
          </p:cNvGrpSpPr>
          <p:nvPr>
            <p:custDataLst>
              <p:tags r:id="rId7"/>
            </p:custDataLst>
          </p:nvPr>
        </p:nvGrpSpPr>
        <p:grpSpPr bwMode="auto">
          <a:xfrm>
            <a:off x="2438400" y="3733800"/>
            <a:ext cx="644525" cy="250825"/>
            <a:chOff x="3913" y="3140"/>
            <a:chExt cx="454" cy="176"/>
          </a:xfrm>
        </p:grpSpPr>
        <p:sp>
          <p:nvSpPr>
            <p:cNvPr id="9" name="Rectangle 14"/>
            <p:cNvSpPr>
              <a:spLocks noChangeArrowheads="1"/>
            </p:cNvSpPr>
            <p:nvPr/>
          </p:nvSpPr>
          <p:spPr bwMode="auto">
            <a:xfrm>
              <a:off x="3913" y="3228"/>
              <a:ext cx="407" cy="88"/>
            </a:xfrm>
            <a:prstGeom prst="rect">
              <a:avLst/>
            </a:prstGeom>
            <a:solidFill>
              <a:srgbClr val="CCCCFF"/>
            </a:solidFill>
            <a:ln w="9525">
              <a:miter lim="800000"/>
              <a:headEnd/>
              <a:tailEnd/>
            </a:ln>
            <a:scene3d>
              <a:camera prst="legacyObliqueTopRight"/>
              <a:lightRig rig="legacyFlat3" dir="l"/>
            </a:scene3d>
            <a:sp3d extrusionH="430200" prstMaterial="legacyMatte">
              <a:bevelT w="13500" h="13500" prst="angle"/>
              <a:bevelB w="13500" h="13500" prst="angle"/>
              <a:extrusionClr>
                <a:srgbClr val="CCCCFF"/>
              </a:extrusionClr>
            </a:sp3d>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Freeform 15"/>
            <p:cNvSpPr>
              <a:spLocks/>
            </p:cNvSpPr>
            <p:nvPr/>
          </p:nvSpPr>
          <p:spPr bwMode="auto">
            <a:xfrm>
              <a:off x="3958" y="3145"/>
              <a:ext cx="409" cy="68"/>
            </a:xfrm>
            <a:custGeom>
              <a:avLst/>
              <a:gdLst>
                <a:gd name="T0" fmla="*/ 0 w 280"/>
                <a:gd name="T1" fmla="*/ 115 h 63"/>
                <a:gd name="T2" fmla="*/ 764 w 280"/>
                <a:gd name="T3" fmla="*/ 114 h 63"/>
                <a:gd name="T4" fmla="*/ 4534 w 280"/>
                <a:gd name="T5" fmla="*/ 0 h 63"/>
                <a:gd name="T6" fmla="*/ 5799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a:solidFill>
                <a:srgbClr val="000000"/>
              </a:solidFill>
              <a:round/>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Freeform 16"/>
            <p:cNvSpPr>
              <a:spLocks/>
            </p:cNvSpPr>
            <p:nvPr/>
          </p:nvSpPr>
          <p:spPr bwMode="auto">
            <a:xfrm>
              <a:off x="4044" y="3140"/>
              <a:ext cx="251" cy="75"/>
            </a:xfrm>
            <a:custGeom>
              <a:avLst/>
              <a:gdLst>
                <a:gd name="T0" fmla="*/ 0 w 148"/>
                <a:gd name="T1" fmla="*/ 0 h 74"/>
                <a:gd name="T2" fmla="*/ 2736 w 148"/>
                <a:gd name="T3" fmla="*/ 0 h 74"/>
                <a:gd name="T4" fmla="*/ 6975 w 148"/>
                <a:gd name="T5" fmla="*/ 82 h 74"/>
                <a:gd name="T6" fmla="*/ 10126 w 148"/>
                <a:gd name="T7" fmla="*/ 82 h 74"/>
                <a:gd name="T8" fmla="*/ 0 60000 65536"/>
                <a:gd name="T9" fmla="*/ 0 60000 65536"/>
                <a:gd name="T10" fmla="*/ 0 60000 65536"/>
                <a:gd name="T11" fmla="*/ 0 60000 65536"/>
                <a:gd name="T12" fmla="*/ 0 w 148"/>
                <a:gd name="T13" fmla="*/ 0 h 74"/>
                <a:gd name="T14" fmla="*/ 148 w 148"/>
                <a:gd name="T15" fmla="*/ 74 h 74"/>
              </a:gdLst>
              <a:ahLst/>
              <a:cxnLst>
                <a:cxn ang="T8">
                  <a:pos x="T0" y="T1"/>
                </a:cxn>
                <a:cxn ang="T9">
                  <a:pos x="T2" y="T3"/>
                </a:cxn>
                <a:cxn ang="T10">
                  <a:pos x="T4" y="T5"/>
                </a:cxn>
                <a:cxn ang="T11">
                  <a:pos x="T6" y="T7"/>
                </a:cxn>
              </a:cxnLst>
              <a:rect l="T12" t="T13" r="T14" b="T15"/>
              <a:pathLst>
                <a:path w="148" h="74">
                  <a:moveTo>
                    <a:pt x="0" y="0"/>
                  </a:moveTo>
                  <a:lnTo>
                    <a:pt x="40" y="0"/>
                  </a:lnTo>
                  <a:lnTo>
                    <a:pt x="102" y="74"/>
                  </a:lnTo>
                  <a:lnTo>
                    <a:pt x="148" y="74"/>
                  </a:lnTo>
                </a:path>
              </a:pathLst>
            </a:custGeom>
            <a:noFill/>
            <a:ln w="19050">
              <a:solidFill>
                <a:srgbClr val="000000"/>
              </a:solidFill>
              <a:round/>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3" name="Group 45"/>
          <p:cNvGrpSpPr>
            <a:grpSpLocks/>
          </p:cNvGrpSpPr>
          <p:nvPr>
            <p:custDataLst>
              <p:tags r:id="rId8"/>
            </p:custDataLst>
          </p:nvPr>
        </p:nvGrpSpPr>
        <p:grpSpPr bwMode="auto">
          <a:xfrm>
            <a:off x="2514600" y="3048000"/>
            <a:ext cx="481012" cy="212725"/>
            <a:chOff x="533" y="321"/>
            <a:chExt cx="359" cy="180"/>
          </a:xfrm>
        </p:grpSpPr>
        <p:grpSp>
          <p:nvGrpSpPr>
            <p:cNvPr id="5" name="Group 46"/>
            <p:cNvGrpSpPr>
              <a:grpSpLocks/>
            </p:cNvGrpSpPr>
            <p:nvPr/>
          </p:nvGrpSpPr>
          <p:grpSpPr bwMode="auto">
            <a:xfrm>
              <a:off x="533" y="321"/>
              <a:ext cx="359" cy="180"/>
              <a:chOff x="1009" y="655"/>
              <a:chExt cx="359" cy="180"/>
            </a:xfrm>
          </p:grpSpPr>
          <p:sp>
            <p:nvSpPr>
              <p:cNvPr id="15" name="Oval 47"/>
              <p:cNvSpPr>
                <a:spLocks noChangeArrowheads="1"/>
              </p:cNvSpPr>
              <p:nvPr/>
            </p:nvSpPr>
            <p:spPr bwMode="auto">
              <a:xfrm>
                <a:off x="1012" y="735"/>
                <a:ext cx="356" cy="100"/>
              </a:xfrm>
              <a:prstGeom prst="ellipse">
                <a:avLst/>
              </a:prstGeom>
              <a:solidFill>
                <a:srgbClr val="CCCCFF"/>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 name="Line 48"/>
              <p:cNvSpPr>
                <a:spLocks noChangeShapeType="1"/>
              </p:cNvSpPr>
              <p:nvPr/>
            </p:nvSpPr>
            <p:spPr bwMode="auto">
              <a:xfrm>
                <a:off x="1012" y="727"/>
                <a:ext cx="0" cy="62"/>
              </a:xfrm>
              <a:prstGeom prst="line">
                <a:avLst/>
              </a:prstGeom>
              <a:no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 name="Line 49"/>
              <p:cNvSpPr>
                <a:spLocks noChangeShapeType="1"/>
              </p:cNvSpPr>
              <p:nvPr/>
            </p:nvSpPr>
            <p:spPr bwMode="auto">
              <a:xfrm>
                <a:off x="1368" y="727"/>
                <a:ext cx="0" cy="62"/>
              </a:xfrm>
              <a:prstGeom prst="line">
                <a:avLst/>
              </a:prstGeom>
              <a:no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 name="Rectangle 50"/>
              <p:cNvSpPr>
                <a:spLocks noChangeArrowheads="1"/>
              </p:cNvSpPr>
              <p:nvPr/>
            </p:nvSpPr>
            <p:spPr bwMode="auto">
              <a:xfrm>
                <a:off x="1012" y="727"/>
                <a:ext cx="353" cy="61"/>
              </a:xfrm>
              <a:prstGeom prst="rect">
                <a:avLst/>
              </a:prstGeom>
              <a:solidFill>
                <a:srgbClr val="CCCCFF"/>
              </a:solidFill>
              <a:ln w="12700">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Times New Roman" pitchFamily="18" charset="0"/>
                </a:endParaRPr>
              </a:p>
            </p:txBody>
          </p:sp>
          <p:sp>
            <p:nvSpPr>
              <p:cNvPr id="19" name="Oval 51"/>
              <p:cNvSpPr>
                <a:spLocks noChangeArrowheads="1"/>
              </p:cNvSpPr>
              <p:nvPr/>
            </p:nvSpPr>
            <p:spPr bwMode="auto">
              <a:xfrm>
                <a:off x="1009" y="655"/>
                <a:ext cx="356" cy="116"/>
              </a:xfrm>
              <a:prstGeom prst="ellipse">
                <a:avLst/>
              </a:prstGeom>
              <a:solidFill>
                <a:srgbClr val="CCCCFF"/>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6" name="Group 52"/>
              <p:cNvGrpSpPr>
                <a:grpSpLocks/>
              </p:cNvGrpSpPr>
              <p:nvPr/>
            </p:nvGrpSpPr>
            <p:grpSpPr bwMode="auto">
              <a:xfrm>
                <a:off x="1095" y="681"/>
                <a:ext cx="176" cy="68"/>
                <a:chOff x="2848" y="848"/>
                <a:chExt cx="140" cy="98"/>
              </a:xfrm>
            </p:grpSpPr>
            <p:sp>
              <p:nvSpPr>
                <p:cNvPr id="25" name="Line 53"/>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Line 54"/>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 name="Line 55"/>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8" name="Group 56"/>
              <p:cNvGrpSpPr>
                <a:grpSpLocks/>
              </p:cNvGrpSpPr>
              <p:nvPr/>
            </p:nvGrpSpPr>
            <p:grpSpPr bwMode="auto">
              <a:xfrm flipV="1">
                <a:off x="1095" y="680"/>
                <a:ext cx="176" cy="68"/>
                <a:chOff x="2848" y="848"/>
                <a:chExt cx="140" cy="98"/>
              </a:xfrm>
            </p:grpSpPr>
            <p:sp>
              <p:nvSpPr>
                <p:cNvPr id="22" name="Line 57"/>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 name="Line 58"/>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 name="Line 59"/>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
          <p:nvSpPr>
            <p:cNvPr id="14" name="Line 60"/>
            <p:cNvSpPr>
              <a:spLocks noChangeShapeType="1"/>
            </p:cNvSpPr>
            <p:nvPr/>
          </p:nvSpPr>
          <p:spPr bwMode="auto">
            <a:xfrm>
              <a:off x="535" y="368"/>
              <a:ext cx="0" cy="62"/>
            </a:xfrm>
            <a:prstGeom prst="line">
              <a:avLst/>
            </a:prstGeom>
            <a:no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28" name="Flowchart: Magnetic Disk 27"/>
          <p:cNvSpPr/>
          <p:nvPr>
            <p:custDataLst>
              <p:tags r:id="rId9"/>
            </p:custDataLst>
          </p:nvPr>
        </p:nvSpPr>
        <p:spPr>
          <a:xfrm>
            <a:off x="1981200" y="5181600"/>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 descr="https://encrypted-tbn2.gstatic.com/images?q=tbn:ANd9GcQA9i7Gn6_fTlfUGSBIDNrAx4meNHpnu7vXv6ys8Lc8CZXbMGc5"/>
          <p:cNvPicPr>
            <a:picLocks noChangeAspect="1" noChangeArrowheads="1"/>
          </p:cNvPicPr>
          <p:nvPr>
            <p:custDataLst>
              <p:tags r:id="rId10"/>
            </p:custDataLst>
          </p:nvPr>
        </p:nvPicPr>
        <p:blipFill>
          <a:blip r:embed="rId53" cstate="print"/>
          <a:srcRect/>
          <a:stretch>
            <a:fillRect/>
          </a:stretch>
        </p:blipFill>
        <p:spPr bwMode="auto">
          <a:xfrm>
            <a:off x="5715000" y="1981200"/>
            <a:ext cx="1571625" cy="877186"/>
          </a:xfrm>
          <a:prstGeom prst="rect">
            <a:avLst/>
          </a:prstGeom>
          <a:noFill/>
        </p:spPr>
      </p:pic>
      <p:graphicFrame>
        <p:nvGraphicFramePr>
          <p:cNvPr id="30" name="Object 8"/>
          <p:cNvGraphicFramePr>
            <a:graphicFrameLocks noChangeAspect="1"/>
          </p:cNvGraphicFramePr>
          <p:nvPr>
            <p:custDataLst>
              <p:tags r:id="rId11"/>
            </p:custDataLst>
          </p:nvPr>
        </p:nvGraphicFramePr>
        <p:xfrm>
          <a:off x="7848600" y="4876800"/>
          <a:ext cx="455985" cy="381000"/>
        </p:xfrm>
        <a:graphic>
          <a:graphicData uri="http://schemas.openxmlformats.org/presentationml/2006/ole">
            <mc:AlternateContent xmlns:mc="http://schemas.openxmlformats.org/markup-compatibility/2006">
              <mc:Choice xmlns:v="urn:schemas-microsoft-com:vml" Requires="v">
                <p:oleObj spid="_x0000_s105868" name="Clip" r:id="rId57" imgW="1305000" imgH="1085760" progId="">
                  <p:embed/>
                </p:oleObj>
              </mc:Choice>
              <mc:Fallback>
                <p:oleObj name="Clip" r:id="rId57" imgW="1305000" imgH="1085760" progId="">
                  <p:embed/>
                  <p:pic>
                    <p:nvPicPr>
                      <p:cNvPr id="0" name="Picture 4"/>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7848600" y="48768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8"/>
          <p:cNvGraphicFramePr>
            <a:graphicFrameLocks noChangeAspect="1"/>
          </p:cNvGraphicFramePr>
          <p:nvPr>
            <p:custDataLst>
              <p:tags r:id="rId12"/>
            </p:custDataLst>
          </p:nvPr>
        </p:nvGraphicFramePr>
        <p:xfrm>
          <a:off x="5562600" y="3733800"/>
          <a:ext cx="455985" cy="381000"/>
        </p:xfrm>
        <a:graphic>
          <a:graphicData uri="http://schemas.openxmlformats.org/presentationml/2006/ole">
            <mc:AlternateContent xmlns:mc="http://schemas.openxmlformats.org/markup-compatibility/2006">
              <mc:Choice xmlns:v="urn:schemas-microsoft-com:vml" Requires="v">
                <p:oleObj spid="_x0000_s105869" name="Clip" r:id="rId58" imgW="1305000" imgH="1085760" progId="">
                  <p:embed/>
                </p:oleObj>
              </mc:Choice>
              <mc:Fallback>
                <p:oleObj name="Clip" r:id="rId58" imgW="1305000" imgH="1085760" progId="">
                  <p:embed/>
                  <p:pic>
                    <p:nvPicPr>
                      <p:cNvPr id="0" name="Picture 5"/>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5562600" y="37338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Flowchart: Magnetic Disk 31"/>
          <p:cNvSpPr/>
          <p:nvPr>
            <p:custDataLst>
              <p:tags r:id="rId13"/>
            </p:custDataLst>
          </p:nvPr>
        </p:nvSpPr>
        <p:spPr>
          <a:xfrm>
            <a:off x="5486400" y="3200400"/>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custDataLst>
              <p:tags r:id="rId14"/>
            </p:custDataLst>
          </p:nvPr>
        </p:nvSpPr>
        <p:spPr>
          <a:xfrm>
            <a:off x="76200" y="5029200"/>
            <a:ext cx="1138902" cy="338554"/>
          </a:xfrm>
          <a:prstGeom prst="rect">
            <a:avLst/>
          </a:prstGeom>
          <a:noFill/>
        </p:spPr>
        <p:txBody>
          <a:bodyPr wrap="none" rtlCol="0">
            <a:spAutoFit/>
          </a:bodyPr>
          <a:lstStyle/>
          <a:p>
            <a:r>
              <a:rPr lang="en-US" sz="1600" dirty="0"/>
              <a:t>Web server</a:t>
            </a:r>
          </a:p>
        </p:txBody>
      </p:sp>
      <p:cxnSp>
        <p:nvCxnSpPr>
          <p:cNvPr id="35" name="Straight Connector 34"/>
          <p:cNvCxnSpPr>
            <a:stCxn id="19" idx="0"/>
            <a:endCxn id="1026" idx="2"/>
          </p:cNvCxnSpPr>
          <p:nvPr>
            <p:custDataLst>
              <p:tags r:id="rId15"/>
            </p:custDataLst>
          </p:nvPr>
        </p:nvCxnSpPr>
        <p:spPr>
          <a:xfrm flipH="1" flipV="1">
            <a:off x="2538413" y="2858386"/>
            <a:ext cx="214683" cy="189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5" idx="4"/>
          </p:cNvCxnSpPr>
          <p:nvPr>
            <p:custDataLst>
              <p:tags r:id="rId16"/>
            </p:custDataLst>
          </p:nvPr>
        </p:nvCxnSpPr>
        <p:spPr>
          <a:xfrm flipH="1">
            <a:off x="2743200" y="3260725"/>
            <a:ext cx="13916" cy="549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custDataLst>
              <p:tags r:id="rId17"/>
            </p:custDataLst>
          </p:nvPr>
        </p:nvCxnSpPr>
        <p:spPr>
          <a:xfrm flipH="1">
            <a:off x="1600200" y="3962400"/>
            <a:ext cx="1143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8" idx="1"/>
            <a:endCxn id="9" idx="2"/>
          </p:cNvCxnSpPr>
          <p:nvPr>
            <p:custDataLst>
              <p:tags r:id="rId18"/>
            </p:custDataLst>
          </p:nvPr>
        </p:nvCxnSpPr>
        <p:spPr>
          <a:xfrm flipV="1">
            <a:off x="2133600" y="3984626"/>
            <a:ext cx="593701" cy="1196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9" idx="2"/>
          </p:cNvCxnSpPr>
          <p:nvPr>
            <p:custDataLst>
              <p:tags r:id="rId19"/>
            </p:custDataLst>
          </p:nvPr>
        </p:nvCxnSpPr>
        <p:spPr>
          <a:xfrm flipH="1" flipV="1">
            <a:off x="2727301" y="3984626"/>
            <a:ext cx="777899" cy="1120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8" idx="3"/>
            <a:endCxn id="29" idx="0"/>
          </p:cNvCxnSpPr>
          <p:nvPr>
            <p:custDataLst>
              <p:tags r:id="rId20"/>
            </p:custDataLst>
          </p:nvPr>
        </p:nvCxnSpPr>
        <p:spPr>
          <a:xfrm flipV="1">
            <a:off x="2991593" y="1981200"/>
            <a:ext cx="3509220" cy="1187935"/>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4" name="Object 8"/>
          <p:cNvGraphicFramePr>
            <a:graphicFrameLocks noChangeAspect="1"/>
          </p:cNvGraphicFramePr>
          <p:nvPr>
            <p:custDataLst>
              <p:tags r:id="rId21"/>
            </p:custDataLst>
          </p:nvPr>
        </p:nvGraphicFramePr>
        <p:xfrm>
          <a:off x="1144215" y="5029200"/>
          <a:ext cx="455985" cy="381000"/>
        </p:xfrm>
        <a:graphic>
          <a:graphicData uri="http://schemas.openxmlformats.org/presentationml/2006/ole">
            <mc:AlternateContent xmlns:mc="http://schemas.openxmlformats.org/markup-compatibility/2006">
              <mc:Choice xmlns:v="urn:schemas-microsoft-com:vml" Requires="v">
                <p:oleObj spid="_x0000_s105870" name="Clip" r:id="rId59" imgW="1305000" imgH="1085760" progId="">
                  <p:embed/>
                </p:oleObj>
              </mc:Choice>
              <mc:Fallback>
                <p:oleObj name="Clip" r:id="rId59" imgW="1305000" imgH="1085760" progId="">
                  <p:embed/>
                  <p:pic>
                    <p:nvPicPr>
                      <p:cNvPr id="0" name="Picture 6"/>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1144215" y="50292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6" name="Straight Connector 55"/>
          <p:cNvCxnSpPr>
            <a:endCxn id="9" idx="2"/>
          </p:cNvCxnSpPr>
          <p:nvPr>
            <p:custDataLst>
              <p:tags r:id="rId22"/>
            </p:custDataLst>
          </p:nvPr>
        </p:nvCxnSpPr>
        <p:spPr>
          <a:xfrm flipV="1">
            <a:off x="1371600" y="3984626"/>
            <a:ext cx="1355701" cy="1044574"/>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custDataLst>
              <p:tags r:id="rId23"/>
            </p:custDataLst>
          </p:nvPr>
        </p:nvSpPr>
        <p:spPr>
          <a:xfrm>
            <a:off x="398820" y="4139625"/>
            <a:ext cx="1125180" cy="584775"/>
          </a:xfrm>
          <a:prstGeom prst="rect">
            <a:avLst/>
          </a:prstGeom>
          <a:noFill/>
        </p:spPr>
        <p:txBody>
          <a:bodyPr wrap="none" rtlCol="0">
            <a:spAutoFit/>
          </a:bodyPr>
          <a:lstStyle/>
          <a:p>
            <a:pPr algn="ctr"/>
            <a:r>
              <a:rPr lang="en-US" sz="1600" dirty="0"/>
              <a:t>Web proxy </a:t>
            </a:r>
          </a:p>
          <a:p>
            <a:pPr algn="ctr"/>
            <a:r>
              <a:rPr lang="en-US" sz="1600" dirty="0"/>
              <a:t>server</a:t>
            </a:r>
          </a:p>
        </p:txBody>
      </p:sp>
      <p:sp>
        <p:nvSpPr>
          <p:cNvPr id="60" name="TextBox 59"/>
          <p:cNvSpPr txBox="1"/>
          <p:nvPr>
            <p:custDataLst>
              <p:tags r:id="rId24"/>
            </p:custDataLst>
          </p:nvPr>
        </p:nvSpPr>
        <p:spPr>
          <a:xfrm>
            <a:off x="1574534" y="5486400"/>
            <a:ext cx="940066" cy="338554"/>
          </a:xfrm>
          <a:prstGeom prst="rect">
            <a:avLst/>
          </a:prstGeom>
          <a:noFill/>
        </p:spPr>
        <p:txBody>
          <a:bodyPr wrap="none" rtlCol="0">
            <a:spAutoFit/>
          </a:bodyPr>
          <a:lstStyle/>
          <a:p>
            <a:r>
              <a:rPr lang="en-US" sz="1600" dirty="0"/>
              <a:t>database</a:t>
            </a:r>
          </a:p>
        </p:txBody>
      </p:sp>
      <p:sp>
        <p:nvSpPr>
          <p:cNvPr id="62" name="TextBox 61"/>
          <p:cNvSpPr txBox="1"/>
          <p:nvPr>
            <p:custDataLst>
              <p:tags r:id="rId25"/>
            </p:custDataLst>
          </p:nvPr>
        </p:nvSpPr>
        <p:spPr>
          <a:xfrm>
            <a:off x="3810000" y="4953000"/>
            <a:ext cx="1195199" cy="584775"/>
          </a:xfrm>
          <a:prstGeom prst="rect">
            <a:avLst/>
          </a:prstGeom>
          <a:noFill/>
        </p:spPr>
        <p:txBody>
          <a:bodyPr wrap="none" rtlCol="0">
            <a:spAutoFit/>
          </a:bodyPr>
          <a:lstStyle/>
          <a:p>
            <a:pPr algn="ctr"/>
            <a:r>
              <a:rPr lang="en-US" sz="1600" dirty="0"/>
              <a:t>Email proxy </a:t>
            </a:r>
          </a:p>
          <a:p>
            <a:pPr algn="ctr"/>
            <a:r>
              <a:rPr lang="en-US" sz="1600" dirty="0"/>
              <a:t>server</a:t>
            </a:r>
          </a:p>
        </p:txBody>
      </p:sp>
      <p:graphicFrame>
        <p:nvGraphicFramePr>
          <p:cNvPr id="63" name="Object 8"/>
          <p:cNvGraphicFramePr>
            <a:graphicFrameLocks noChangeAspect="1"/>
          </p:cNvGraphicFramePr>
          <p:nvPr>
            <p:custDataLst>
              <p:tags r:id="rId26"/>
            </p:custDataLst>
          </p:nvPr>
        </p:nvGraphicFramePr>
        <p:xfrm>
          <a:off x="3124200" y="5562600"/>
          <a:ext cx="455985" cy="381000"/>
        </p:xfrm>
        <a:graphic>
          <a:graphicData uri="http://schemas.openxmlformats.org/presentationml/2006/ole">
            <mc:AlternateContent xmlns:mc="http://schemas.openxmlformats.org/markup-compatibility/2006">
              <mc:Choice xmlns:v="urn:schemas-microsoft-com:vml" Requires="v">
                <p:oleObj spid="_x0000_s105871" name="Clip" r:id="rId60" imgW="1305000" imgH="1085760" progId="">
                  <p:embed/>
                </p:oleObj>
              </mc:Choice>
              <mc:Fallback>
                <p:oleObj name="Clip" r:id="rId60" imgW="1305000" imgH="1085760" progId="">
                  <p:embed/>
                  <p:pic>
                    <p:nvPicPr>
                      <p:cNvPr id="0" name="Picture 7"/>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3124200" y="55626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 name="TextBox 63"/>
          <p:cNvSpPr txBox="1"/>
          <p:nvPr>
            <p:custDataLst>
              <p:tags r:id="rId27"/>
            </p:custDataLst>
          </p:nvPr>
        </p:nvSpPr>
        <p:spPr>
          <a:xfrm>
            <a:off x="3581400" y="5638800"/>
            <a:ext cx="707181" cy="584775"/>
          </a:xfrm>
          <a:prstGeom prst="rect">
            <a:avLst/>
          </a:prstGeom>
          <a:noFill/>
        </p:spPr>
        <p:txBody>
          <a:bodyPr wrap="none" rtlCol="0">
            <a:spAutoFit/>
          </a:bodyPr>
          <a:lstStyle/>
          <a:p>
            <a:pPr algn="ctr"/>
            <a:r>
              <a:rPr lang="en-US" sz="1600" dirty="0"/>
              <a:t>Email</a:t>
            </a:r>
          </a:p>
          <a:p>
            <a:pPr algn="ctr"/>
            <a:r>
              <a:rPr lang="en-US" sz="1600" dirty="0"/>
              <a:t>server</a:t>
            </a:r>
          </a:p>
        </p:txBody>
      </p:sp>
      <p:cxnSp>
        <p:nvCxnSpPr>
          <p:cNvPr id="71" name="Straight Connector 70"/>
          <p:cNvCxnSpPr>
            <a:endCxn id="9" idx="2"/>
          </p:cNvCxnSpPr>
          <p:nvPr>
            <p:custDataLst>
              <p:tags r:id="rId28"/>
            </p:custDataLst>
          </p:nvPr>
        </p:nvCxnSpPr>
        <p:spPr>
          <a:xfrm flipH="1" flipV="1">
            <a:off x="2727301" y="3984626"/>
            <a:ext cx="701699" cy="1730374"/>
          </a:xfrm>
          <a:prstGeom prst="line">
            <a:avLst/>
          </a:prstGeom>
        </p:spPr>
        <p:style>
          <a:lnRef idx="1">
            <a:schemeClr val="accent1"/>
          </a:lnRef>
          <a:fillRef idx="0">
            <a:schemeClr val="accent1"/>
          </a:fillRef>
          <a:effectRef idx="0">
            <a:schemeClr val="accent1"/>
          </a:effectRef>
          <a:fontRef idx="minor">
            <a:schemeClr val="tx1"/>
          </a:fontRef>
        </p:style>
      </p:cxnSp>
      <p:grpSp>
        <p:nvGrpSpPr>
          <p:cNvPr id="12" name="Group 13"/>
          <p:cNvGrpSpPr>
            <a:grpSpLocks/>
          </p:cNvGrpSpPr>
          <p:nvPr>
            <p:custDataLst>
              <p:tags r:id="rId29"/>
            </p:custDataLst>
          </p:nvPr>
        </p:nvGrpSpPr>
        <p:grpSpPr bwMode="auto">
          <a:xfrm>
            <a:off x="6324600" y="3657600"/>
            <a:ext cx="644525" cy="250825"/>
            <a:chOff x="3913" y="3140"/>
            <a:chExt cx="454" cy="176"/>
          </a:xfrm>
        </p:grpSpPr>
        <p:sp>
          <p:nvSpPr>
            <p:cNvPr id="74" name="Rectangle 14"/>
            <p:cNvSpPr>
              <a:spLocks noChangeArrowheads="1"/>
            </p:cNvSpPr>
            <p:nvPr/>
          </p:nvSpPr>
          <p:spPr bwMode="auto">
            <a:xfrm>
              <a:off x="3913" y="3228"/>
              <a:ext cx="407" cy="88"/>
            </a:xfrm>
            <a:prstGeom prst="rect">
              <a:avLst/>
            </a:prstGeom>
            <a:solidFill>
              <a:srgbClr val="CCCCFF"/>
            </a:solidFill>
            <a:ln w="9525">
              <a:miter lim="800000"/>
              <a:headEnd/>
              <a:tailEnd/>
            </a:ln>
            <a:scene3d>
              <a:camera prst="legacyObliqueTopRight"/>
              <a:lightRig rig="legacyFlat3" dir="l"/>
            </a:scene3d>
            <a:sp3d extrusionH="430200" prstMaterial="legacyMatte">
              <a:bevelT w="13500" h="13500" prst="angle"/>
              <a:bevelB w="13500" h="13500" prst="angle"/>
              <a:extrusionClr>
                <a:srgbClr val="CCCCFF"/>
              </a:extrusionClr>
            </a:sp3d>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 name="Freeform 15"/>
            <p:cNvSpPr>
              <a:spLocks/>
            </p:cNvSpPr>
            <p:nvPr/>
          </p:nvSpPr>
          <p:spPr bwMode="auto">
            <a:xfrm>
              <a:off x="3958" y="3145"/>
              <a:ext cx="409" cy="68"/>
            </a:xfrm>
            <a:custGeom>
              <a:avLst/>
              <a:gdLst>
                <a:gd name="T0" fmla="*/ 0 w 280"/>
                <a:gd name="T1" fmla="*/ 115 h 63"/>
                <a:gd name="T2" fmla="*/ 764 w 280"/>
                <a:gd name="T3" fmla="*/ 114 h 63"/>
                <a:gd name="T4" fmla="*/ 4534 w 280"/>
                <a:gd name="T5" fmla="*/ 0 h 63"/>
                <a:gd name="T6" fmla="*/ 5799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a:solidFill>
                <a:srgbClr val="000000"/>
              </a:solidFill>
              <a:round/>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 name="Freeform 16"/>
            <p:cNvSpPr>
              <a:spLocks/>
            </p:cNvSpPr>
            <p:nvPr/>
          </p:nvSpPr>
          <p:spPr bwMode="auto">
            <a:xfrm>
              <a:off x="4044" y="3140"/>
              <a:ext cx="251" cy="75"/>
            </a:xfrm>
            <a:custGeom>
              <a:avLst/>
              <a:gdLst>
                <a:gd name="T0" fmla="*/ 0 w 148"/>
                <a:gd name="T1" fmla="*/ 0 h 74"/>
                <a:gd name="T2" fmla="*/ 2736 w 148"/>
                <a:gd name="T3" fmla="*/ 0 h 74"/>
                <a:gd name="T4" fmla="*/ 6975 w 148"/>
                <a:gd name="T5" fmla="*/ 82 h 74"/>
                <a:gd name="T6" fmla="*/ 10126 w 148"/>
                <a:gd name="T7" fmla="*/ 82 h 74"/>
                <a:gd name="T8" fmla="*/ 0 60000 65536"/>
                <a:gd name="T9" fmla="*/ 0 60000 65536"/>
                <a:gd name="T10" fmla="*/ 0 60000 65536"/>
                <a:gd name="T11" fmla="*/ 0 60000 65536"/>
                <a:gd name="T12" fmla="*/ 0 w 148"/>
                <a:gd name="T13" fmla="*/ 0 h 74"/>
                <a:gd name="T14" fmla="*/ 148 w 148"/>
                <a:gd name="T15" fmla="*/ 74 h 74"/>
              </a:gdLst>
              <a:ahLst/>
              <a:cxnLst>
                <a:cxn ang="T8">
                  <a:pos x="T0" y="T1"/>
                </a:cxn>
                <a:cxn ang="T9">
                  <a:pos x="T2" y="T3"/>
                </a:cxn>
                <a:cxn ang="T10">
                  <a:pos x="T4" y="T5"/>
                </a:cxn>
                <a:cxn ang="T11">
                  <a:pos x="T6" y="T7"/>
                </a:cxn>
              </a:cxnLst>
              <a:rect l="T12" t="T13" r="T14" b="T15"/>
              <a:pathLst>
                <a:path w="148" h="74">
                  <a:moveTo>
                    <a:pt x="0" y="0"/>
                  </a:moveTo>
                  <a:lnTo>
                    <a:pt x="40" y="0"/>
                  </a:lnTo>
                  <a:lnTo>
                    <a:pt x="102" y="74"/>
                  </a:lnTo>
                  <a:lnTo>
                    <a:pt x="148" y="74"/>
                  </a:lnTo>
                </a:path>
              </a:pathLst>
            </a:custGeom>
            <a:noFill/>
            <a:ln w="19050">
              <a:solidFill>
                <a:srgbClr val="000000"/>
              </a:solidFill>
              <a:round/>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3" name="Group 45"/>
          <p:cNvGrpSpPr>
            <a:grpSpLocks/>
          </p:cNvGrpSpPr>
          <p:nvPr>
            <p:custDataLst>
              <p:tags r:id="rId30"/>
            </p:custDataLst>
          </p:nvPr>
        </p:nvGrpSpPr>
        <p:grpSpPr bwMode="auto">
          <a:xfrm>
            <a:off x="6400800" y="3048000"/>
            <a:ext cx="481012" cy="212725"/>
            <a:chOff x="533" y="321"/>
            <a:chExt cx="359" cy="180"/>
          </a:xfrm>
        </p:grpSpPr>
        <p:grpSp>
          <p:nvGrpSpPr>
            <p:cNvPr id="20" name="Group 46"/>
            <p:cNvGrpSpPr>
              <a:grpSpLocks/>
            </p:cNvGrpSpPr>
            <p:nvPr/>
          </p:nvGrpSpPr>
          <p:grpSpPr bwMode="auto">
            <a:xfrm>
              <a:off x="533" y="321"/>
              <a:ext cx="359" cy="180"/>
              <a:chOff x="1009" y="655"/>
              <a:chExt cx="359" cy="180"/>
            </a:xfrm>
          </p:grpSpPr>
          <p:sp>
            <p:nvSpPr>
              <p:cNvPr id="80" name="Oval 47"/>
              <p:cNvSpPr>
                <a:spLocks noChangeArrowheads="1"/>
              </p:cNvSpPr>
              <p:nvPr/>
            </p:nvSpPr>
            <p:spPr bwMode="auto">
              <a:xfrm>
                <a:off x="1012" y="735"/>
                <a:ext cx="356" cy="100"/>
              </a:xfrm>
              <a:prstGeom prst="ellipse">
                <a:avLst/>
              </a:prstGeom>
              <a:solidFill>
                <a:srgbClr val="CCCCFF"/>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1" name="Line 48"/>
              <p:cNvSpPr>
                <a:spLocks noChangeShapeType="1"/>
              </p:cNvSpPr>
              <p:nvPr/>
            </p:nvSpPr>
            <p:spPr bwMode="auto">
              <a:xfrm>
                <a:off x="1012" y="727"/>
                <a:ext cx="0" cy="62"/>
              </a:xfrm>
              <a:prstGeom prst="line">
                <a:avLst/>
              </a:prstGeom>
              <a:no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2" name="Line 49"/>
              <p:cNvSpPr>
                <a:spLocks noChangeShapeType="1"/>
              </p:cNvSpPr>
              <p:nvPr/>
            </p:nvSpPr>
            <p:spPr bwMode="auto">
              <a:xfrm>
                <a:off x="1368" y="727"/>
                <a:ext cx="0" cy="62"/>
              </a:xfrm>
              <a:prstGeom prst="line">
                <a:avLst/>
              </a:prstGeom>
              <a:no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3" name="Rectangle 50"/>
              <p:cNvSpPr>
                <a:spLocks noChangeArrowheads="1"/>
              </p:cNvSpPr>
              <p:nvPr/>
            </p:nvSpPr>
            <p:spPr bwMode="auto">
              <a:xfrm>
                <a:off x="1012" y="727"/>
                <a:ext cx="353" cy="61"/>
              </a:xfrm>
              <a:prstGeom prst="rect">
                <a:avLst/>
              </a:prstGeom>
              <a:solidFill>
                <a:srgbClr val="CCCCFF"/>
              </a:solidFill>
              <a:ln w="12700">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Times New Roman" pitchFamily="18" charset="0"/>
                </a:endParaRPr>
              </a:p>
            </p:txBody>
          </p:sp>
          <p:sp>
            <p:nvSpPr>
              <p:cNvPr id="84" name="Oval 51"/>
              <p:cNvSpPr>
                <a:spLocks noChangeArrowheads="1"/>
              </p:cNvSpPr>
              <p:nvPr/>
            </p:nvSpPr>
            <p:spPr bwMode="auto">
              <a:xfrm>
                <a:off x="1009" y="655"/>
                <a:ext cx="356" cy="116"/>
              </a:xfrm>
              <a:prstGeom prst="ellipse">
                <a:avLst/>
              </a:prstGeom>
              <a:solidFill>
                <a:srgbClr val="CCCCFF"/>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21" name="Group 52"/>
              <p:cNvGrpSpPr>
                <a:grpSpLocks/>
              </p:cNvGrpSpPr>
              <p:nvPr/>
            </p:nvGrpSpPr>
            <p:grpSpPr bwMode="auto">
              <a:xfrm>
                <a:off x="1095" y="681"/>
                <a:ext cx="176" cy="68"/>
                <a:chOff x="2848" y="848"/>
                <a:chExt cx="140" cy="98"/>
              </a:xfrm>
            </p:grpSpPr>
            <p:sp>
              <p:nvSpPr>
                <p:cNvPr id="90" name="Line 53"/>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1" name="Line 54"/>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2" name="Line 55"/>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34" name="Group 56"/>
              <p:cNvGrpSpPr>
                <a:grpSpLocks/>
              </p:cNvGrpSpPr>
              <p:nvPr/>
            </p:nvGrpSpPr>
            <p:grpSpPr bwMode="auto">
              <a:xfrm flipV="1">
                <a:off x="1095" y="680"/>
                <a:ext cx="176" cy="68"/>
                <a:chOff x="2848" y="848"/>
                <a:chExt cx="140" cy="98"/>
              </a:xfrm>
            </p:grpSpPr>
            <p:sp>
              <p:nvSpPr>
                <p:cNvPr id="87" name="Line 57"/>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8" name="Line 58"/>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9" name="Line 59"/>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
          <p:nvSpPr>
            <p:cNvPr id="79" name="Line 60"/>
            <p:cNvSpPr>
              <a:spLocks noChangeShapeType="1"/>
            </p:cNvSpPr>
            <p:nvPr/>
          </p:nvSpPr>
          <p:spPr bwMode="auto">
            <a:xfrm>
              <a:off x="535" y="368"/>
              <a:ext cx="0" cy="62"/>
            </a:xfrm>
            <a:prstGeom prst="line">
              <a:avLst/>
            </a:prstGeom>
            <a:no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pic>
        <p:nvPicPr>
          <p:cNvPr id="94" name="Picture 2" descr="https://encrypted-tbn2.gstatic.com/images?q=tbn:ANd9GcQA9i7Gn6_fTlfUGSBIDNrAx4meNHpnu7vXv6ys8Lc8CZXbMGc5"/>
          <p:cNvPicPr>
            <a:picLocks noChangeAspect="1" noChangeArrowheads="1"/>
          </p:cNvPicPr>
          <p:nvPr>
            <p:custDataLst>
              <p:tags r:id="rId31"/>
            </p:custDataLst>
          </p:nvPr>
        </p:nvPicPr>
        <p:blipFill>
          <a:blip r:embed="rId53" cstate="print"/>
          <a:srcRect/>
          <a:stretch>
            <a:fillRect/>
          </a:stretch>
        </p:blipFill>
        <p:spPr bwMode="auto">
          <a:xfrm>
            <a:off x="7315200" y="3200400"/>
            <a:ext cx="1571625" cy="877186"/>
          </a:xfrm>
          <a:prstGeom prst="rect">
            <a:avLst/>
          </a:prstGeom>
          <a:noFill/>
        </p:spPr>
      </p:pic>
      <p:cxnSp>
        <p:nvCxnSpPr>
          <p:cNvPr id="96" name="Straight Connector 95"/>
          <p:cNvCxnSpPr>
            <a:stCxn id="84" idx="0"/>
            <a:endCxn id="29" idx="2"/>
          </p:cNvCxnSpPr>
          <p:nvPr>
            <p:custDataLst>
              <p:tags r:id="rId32"/>
            </p:custDataLst>
          </p:nvPr>
        </p:nvCxnSpPr>
        <p:spPr>
          <a:xfrm flipH="1" flipV="1">
            <a:off x="6500813" y="2858386"/>
            <a:ext cx="138483" cy="189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80" idx="4"/>
          </p:cNvCxnSpPr>
          <p:nvPr>
            <p:custDataLst>
              <p:tags r:id="rId33"/>
            </p:custDataLst>
          </p:nvPr>
        </p:nvCxnSpPr>
        <p:spPr>
          <a:xfrm>
            <a:off x="6643316" y="3260725"/>
            <a:ext cx="62284" cy="396875"/>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13"/>
          <p:cNvGrpSpPr>
            <a:grpSpLocks/>
          </p:cNvGrpSpPr>
          <p:nvPr>
            <p:custDataLst>
              <p:tags r:id="rId34"/>
            </p:custDataLst>
          </p:nvPr>
        </p:nvGrpSpPr>
        <p:grpSpPr bwMode="auto">
          <a:xfrm>
            <a:off x="7543800" y="4343400"/>
            <a:ext cx="644525" cy="250825"/>
            <a:chOff x="3913" y="3140"/>
            <a:chExt cx="454" cy="176"/>
          </a:xfrm>
        </p:grpSpPr>
        <p:sp>
          <p:nvSpPr>
            <p:cNvPr id="100" name="Rectangle 14"/>
            <p:cNvSpPr>
              <a:spLocks noChangeArrowheads="1"/>
            </p:cNvSpPr>
            <p:nvPr/>
          </p:nvSpPr>
          <p:spPr bwMode="auto">
            <a:xfrm>
              <a:off x="3913" y="3228"/>
              <a:ext cx="407" cy="88"/>
            </a:xfrm>
            <a:prstGeom prst="rect">
              <a:avLst/>
            </a:prstGeom>
            <a:solidFill>
              <a:srgbClr val="CCCCFF"/>
            </a:solidFill>
            <a:ln w="9525">
              <a:miter lim="800000"/>
              <a:headEnd/>
              <a:tailEnd/>
            </a:ln>
            <a:scene3d>
              <a:camera prst="legacyObliqueTopRight"/>
              <a:lightRig rig="legacyFlat3" dir="l"/>
            </a:scene3d>
            <a:sp3d extrusionH="430200" prstMaterial="legacyMatte">
              <a:bevelT w="13500" h="13500" prst="angle"/>
              <a:bevelB w="13500" h="13500" prst="angle"/>
              <a:extrusionClr>
                <a:srgbClr val="CCCCFF"/>
              </a:extrusionClr>
            </a:sp3d>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1" name="Freeform 15"/>
            <p:cNvSpPr>
              <a:spLocks/>
            </p:cNvSpPr>
            <p:nvPr/>
          </p:nvSpPr>
          <p:spPr bwMode="auto">
            <a:xfrm>
              <a:off x="3958" y="3145"/>
              <a:ext cx="409" cy="68"/>
            </a:xfrm>
            <a:custGeom>
              <a:avLst/>
              <a:gdLst>
                <a:gd name="T0" fmla="*/ 0 w 280"/>
                <a:gd name="T1" fmla="*/ 115 h 63"/>
                <a:gd name="T2" fmla="*/ 764 w 280"/>
                <a:gd name="T3" fmla="*/ 114 h 63"/>
                <a:gd name="T4" fmla="*/ 4534 w 280"/>
                <a:gd name="T5" fmla="*/ 0 h 63"/>
                <a:gd name="T6" fmla="*/ 5799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a:solidFill>
                <a:srgbClr val="000000"/>
              </a:solidFill>
              <a:round/>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2" name="Freeform 16"/>
            <p:cNvSpPr>
              <a:spLocks/>
            </p:cNvSpPr>
            <p:nvPr/>
          </p:nvSpPr>
          <p:spPr bwMode="auto">
            <a:xfrm>
              <a:off x="4044" y="3140"/>
              <a:ext cx="251" cy="75"/>
            </a:xfrm>
            <a:custGeom>
              <a:avLst/>
              <a:gdLst>
                <a:gd name="T0" fmla="*/ 0 w 148"/>
                <a:gd name="T1" fmla="*/ 0 h 74"/>
                <a:gd name="T2" fmla="*/ 2736 w 148"/>
                <a:gd name="T3" fmla="*/ 0 h 74"/>
                <a:gd name="T4" fmla="*/ 6975 w 148"/>
                <a:gd name="T5" fmla="*/ 82 h 74"/>
                <a:gd name="T6" fmla="*/ 10126 w 148"/>
                <a:gd name="T7" fmla="*/ 82 h 74"/>
                <a:gd name="T8" fmla="*/ 0 60000 65536"/>
                <a:gd name="T9" fmla="*/ 0 60000 65536"/>
                <a:gd name="T10" fmla="*/ 0 60000 65536"/>
                <a:gd name="T11" fmla="*/ 0 60000 65536"/>
                <a:gd name="T12" fmla="*/ 0 w 148"/>
                <a:gd name="T13" fmla="*/ 0 h 74"/>
                <a:gd name="T14" fmla="*/ 148 w 148"/>
                <a:gd name="T15" fmla="*/ 74 h 74"/>
              </a:gdLst>
              <a:ahLst/>
              <a:cxnLst>
                <a:cxn ang="T8">
                  <a:pos x="T0" y="T1"/>
                </a:cxn>
                <a:cxn ang="T9">
                  <a:pos x="T2" y="T3"/>
                </a:cxn>
                <a:cxn ang="T10">
                  <a:pos x="T4" y="T5"/>
                </a:cxn>
                <a:cxn ang="T11">
                  <a:pos x="T6" y="T7"/>
                </a:cxn>
              </a:cxnLst>
              <a:rect l="T12" t="T13" r="T14" b="T15"/>
              <a:pathLst>
                <a:path w="148" h="74">
                  <a:moveTo>
                    <a:pt x="0" y="0"/>
                  </a:moveTo>
                  <a:lnTo>
                    <a:pt x="40" y="0"/>
                  </a:lnTo>
                  <a:lnTo>
                    <a:pt x="102" y="74"/>
                  </a:lnTo>
                  <a:lnTo>
                    <a:pt x="148" y="74"/>
                  </a:lnTo>
                </a:path>
              </a:pathLst>
            </a:custGeom>
            <a:noFill/>
            <a:ln w="19050">
              <a:solidFill>
                <a:srgbClr val="000000"/>
              </a:solidFill>
              <a:round/>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cxnSp>
        <p:nvCxnSpPr>
          <p:cNvPr id="104" name="Straight Connector 103"/>
          <p:cNvCxnSpPr>
            <a:stCxn id="100" idx="0"/>
            <a:endCxn id="94" idx="2"/>
          </p:cNvCxnSpPr>
          <p:nvPr>
            <p:custDataLst>
              <p:tags r:id="rId35"/>
            </p:custDataLst>
          </p:nvPr>
        </p:nvCxnSpPr>
        <p:spPr>
          <a:xfrm flipV="1">
            <a:off x="7832701" y="4077586"/>
            <a:ext cx="268312" cy="391227"/>
          </a:xfrm>
          <a:prstGeom prst="line">
            <a:avLst/>
          </a:prstGeom>
        </p:spPr>
        <p:style>
          <a:lnRef idx="1">
            <a:schemeClr val="accent1"/>
          </a:lnRef>
          <a:fillRef idx="0">
            <a:schemeClr val="accent1"/>
          </a:fillRef>
          <a:effectRef idx="0">
            <a:schemeClr val="accent1"/>
          </a:effectRef>
          <a:fontRef idx="minor">
            <a:schemeClr val="tx1"/>
          </a:fontRef>
        </p:style>
      </p:cxnSp>
      <p:sp>
        <p:nvSpPr>
          <p:cNvPr id="93" name="Cloud 92"/>
          <p:cNvSpPr/>
          <p:nvPr>
            <p:custDataLst>
              <p:tags r:id="rId36"/>
            </p:custDataLst>
          </p:nvPr>
        </p:nvSpPr>
        <p:spPr>
          <a:xfrm>
            <a:off x="1371600" y="762000"/>
            <a:ext cx="1600200" cy="685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cxnSp>
        <p:nvCxnSpPr>
          <p:cNvPr id="97" name="Straight Connector 96"/>
          <p:cNvCxnSpPr>
            <a:stCxn id="1026" idx="0"/>
          </p:cNvCxnSpPr>
          <p:nvPr>
            <p:custDataLst>
              <p:tags r:id="rId37"/>
            </p:custDataLst>
          </p:nvPr>
        </p:nvCxnSpPr>
        <p:spPr>
          <a:xfrm flipH="1" flipV="1">
            <a:off x="2286000" y="1447800"/>
            <a:ext cx="252413"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Flowchart: Magnetic Disk 102"/>
          <p:cNvSpPr/>
          <p:nvPr>
            <p:custDataLst>
              <p:tags r:id="rId38"/>
            </p:custDataLst>
          </p:nvPr>
        </p:nvSpPr>
        <p:spPr>
          <a:xfrm>
            <a:off x="8458200" y="4800600"/>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a:stCxn id="32" idx="4"/>
          </p:cNvCxnSpPr>
          <p:nvPr>
            <p:custDataLst>
              <p:tags r:id="rId39"/>
            </p:custDataLst>
          </p:nvPr>
        </p:nvCxnSpPr>
        <p:spPr>
          <a:xfrm>
            <a:off x="5791200" y="3390900"/>
            <a:ext cx="68580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endCxn id="74" idx="1"/>
          </p:cNvCxnSpPr>
          <p:nvPr>
            <p:custDataLst>
              <p:tags r:id="rId40"/>
            </p:custDataLst>
          </p:nvPr>
        </p:nvCxnSpPr>
        <p:spPr>
          <a:xfrm flipV="1">
            <a:off x="5943600" y="3845720"/>
            <a:ext cx="381000" cy="11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94" idx="0"/>
            <a:endCxn id="84" idx="6"/>
          </p:cNvCxnSpPr>
          <p:nvPr>
            <p:custDataLst>
              <p:tags r:id="rId41"/>
            </p:custDataLst>
          </p:nvPr>
        </p:nvCxnSpPr>
        <p:spPr>
          <a:xfrm flipH="1" flipV="1">
            <a:off x="6877792" y="3116545"/>
            <a:ext cx="1223221" cy="83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03" idx="1"/>
            <a:endCxn id="100" idx="3"/>
          </p:cNvCxnSpPr>
          <p:nvPr>
            <p:custDataLst>
              <p:tags r:id="rId42"/>
            </p:custDataLst>
          </p:nvPr>
        </p:nvCxnSpPr>
        <p:spPr>
          <a:xfrm flipH="1" flipV="1">
            <a:off x="8121601" y="4531520"/>
            <a:ext cx="488999" cy="269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a:endCxn id="100" idx="2"/>
          </p:cNvCxnSpPr>
          <p:nvPr>
            <p:custDataLst>
              <p:tags r:id="rId43"/>
            </p:custDataLst>
          </p:nvPr>
        </p:nvCxnSpPr>
        <p:spPr>
          <a:xfrm flipH="1" flipV="1">
            <a:off x="7832701" y="4594226"/>
            <a:ext cx="244499" cy="282574"/>
          </a:xfrm>
          <a:prstGeom prst="line">
            <a:avLst/>
          </a:prstGeom>
        </p:spPr>
        <p:style>
          <a:lnRef idx="1">
            <a:schemeClr val="accent1"/>
          </a:lnRef>
          <a:fillRef idx="0">
            <a:schemeClr val="accent1"/>
          </a:fillRef>
          <a:effectRef idx="0">
            <a:schemeClr val="accent1"/>
          </a:effectRef>
          <a:fontRef idx="minor">
            <a:schemeClr val="tx1"/>
          </a:fontRef>
        </p:style>
      </p:cxnSp>
      <p:sp>
        <p:nvSpPr>
          <p:cNvPr id="117" name="Rounded Rectangle 116"/>
          <p:cNvSpPr/>
          <p:nvPr>
            <p:custDataLst>
              <p:tags r:id="rId44"/>
            </p:custDataLst>
          </p:nvPr>
        </p:nvSpPr>
        <p:spPr>
          <a:xfrm>
            <a:off x="0" y="3352800"/>
            <a:ext cx="5410200" cy="2971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custDataLst>
              <p:tags r:id="rId45"/>
            </p:custDataLst>
          </p:nvPr>
        </p:nvSpPr>
        <p:spPr>
          <a:xfrm>
            <a:off x="609600" y="3352800"/>
            <a:ext cx="631904" cy="369332"/>
          </a:xfrm>
          <a:prstGeom prst="rect">
            <a:avLst/>
          </a:prstGeom>
          <a:noFill/>
        </p:spPr>
        <p:txBody>
          <a:bodyPr wrap="none" rtlCol="0">
            <a:spAutoFit/>
          </a:bodyPr>
          <a:lstStyle/>
          <a:p>
            <a:r>
              <a:rPr lang="en-US"/>
              <a:t>DMZ</a:t>
            </a:r>
          </a:p>
        </p:txBody>
      </p:sp>
      <p:graphicFrame>
        <p:nvGraphicFramePr>
          <p:cNvPr id="122" name="Object 8"/>
          <p:cNvGraphicFramePr>
            <a:graphicFrameLocks noChangeAspect="1"/>
          </p:cNvGraphicFramePr>
          <p:nvPr>
            <p:custDataLst>
              <p:tags r:id="rId46"/>
            </p:custDataLst>
          </p:nvPr>
        </p:nvGraphicFramePr>
        <p:xfrm>
          <a:off x="3810000" y="3886200"/>
          <a:ext cx="455985" cy="381000"/>
        </p:xfrm>
        <a:graphic>
          <a:graphicData uri="http://schemas.openxmlformats.org/presentationml/2006/ole">
            <mc:AlternateContent xmlns:mc="http://schemas.openxmlformats.org/markup-compatibility/2006">
              <mc:Choice xmlns:v="urn:schemas-microsoft-com:vml" Requires="v">
                <p:oleObj spid="_x0000_s105872" name="Clip" r:id="rId61" imgW="1305000" imgH="1085760" progId="">
                  <p:embed/>
                </p:oleObj>
              </mc:Choice>
              <mc:Fallback>
                <p:oleObj name="Clip" r:id="rId61" imgW="1305000" imgH="1085760" progId="">
                  <p:embed/>
                  <p:pic>
                    <p:nvPicPr>
                      <p:cNvPr id="0" name="Object 4"/>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3810000" y="38862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 name="Object 8"/>
          <p:cNvGraphicFramePr>
            <a:graphicFrameLocks noChangeAspect="1"/>
          </p:cNvGraphicFramePr>
          <p:nvPr>
            <p:custDataLst>
              <p:tags r:id="rId47"/>
            </p:custDataLst>
          </p:nvPr>
        </p:nvGraphicFramePr>
        <p:xfrm>
          <a:off x="3810000" y="4343400"/>
          <a:ext cx="455985" cy="381000"/>
        </p:xfrm>
        <a:graphic>
          <a:graphicData uri="http://schemas.openxmlformats.org/presentationml/2006/ole">
            <mc:AlternateContent xmlns:mc="http://schemas.openxmlformats.org/markup-compatibility/2006">
              <mc:Choice xmlns:v="urn:schemas-microsoft-com:vml" Requires="v">
                <p:oleObj spid="_x0000_s105873" name="Clip" r:id="rId62" imgW="1305000" imgH="1085760" progId="">
                  <p:embed/>
                </p:oleObj>
              </mc:Choice>
              <mc:Fallback>
                <p:oleObj name="Clip" r:id="rId62" imgW="1305000" imgH="1085760" progId="">
                  <p:embed/>
                  <p:pic>
                    <p:nvPicPr>
                      <p:cNvPr id="0" name="Picture 9"/>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3810000" y="43434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 name="TextBox 123"/>
          <p:cNvSpPr txBox="1"/>
          <p:nvPr>
            <p:custDataLst>
              <p:tags r:id="rId48"/>
            </p:custDataLst>
          </p:nvPr>
        </p:nvSpPr>
        <p:spPr>
          <a:xfrm>
            <a:off x="4259500" y="3697069"/>
            <a:ext cx="1094210" cy="584775"/>
          </a:xfrm>
          <a:prstGeom prst="rect">
            <a:avLst/>
          </a:prstGeom>
          <a:noFill/>
        </p:spPr>
        <p:txBody>
          <a:bodyPr wrap="none" rtlCol="0">
            <a:spAutoFit/>
          </a:bodyPr>
          <a:lstStyle/>
          <a:p>
            <a:pPr algn="ctr"/>
            <a:r>
              <a:rPr lang="en-US" sz="1600" dirty="0"/>
              <a:t>DNS proxy </a:t>
            </a:r>
          </a:p>
          <a:p>
            <a:pPr algn="ctr"/>
            <a:r>
              <a:rPr lang="en-US" sz="1600" dirty="0"/>
              <a:t>server</a:t>
            </a:r>
          </a:p>
        </p:txBody>
      </p:sp>
      <p:sp>
        <p:nvSpPr>
          <p:cNvPr id="125" name="TextBox 124"/>
          <p:cNvSpPr txBox="1"/>
          <p:nvPr>
            <p:custDataLst>
              <p:tags r:id="rId49"/>
            </p:custDataLst>
          </p:nvPr>
        </p:nvSpPr>
        <p:spPr>
          <a:xfrm>
            <a:off x="4191000" y="4267200"/>
            <a:ext cx="707181" cy="584775"/>
          </a:xfrm>
          <a:prstGeom prst="rect">
            <a:avLst/>
          </a:prstGeom>
          <a:noFill/>
        </p:spPr>
        <p:txBody>
          <a:bodyPr wrap="none" rtlCol="0">
            <a:spAutoFit/>
          </a:bodyPr>
          <a:lstStyle/>
          <a:p>
            <a:pPr algn="ctr"/>
            <a:r>
              <a:rPr lang="en-US" sz="1600" dirty="0"/>
              <a:t>DNS</a:t>
            </a:r>
          </a:p>
          <a:p>
            <a:pPr algn="ctr"/>
            <a:r>
              <a:rPr lang="en-US" sz="1600" dirty="0"/>
              <a:t>server</a:t>
            </a:r>
          </a:p>
        </p:txBody>
      </p:sp>
      <p:cxnSp>
        <p:nvCxnSpPr>
          <p:cNvPr id="127" name="Straight Connector 126"/>
          <p:cNvCxnSpPr/>
          <p:nvPr>
            <p:custDataLst>
              <p:tags r:id="rId50"/>
            </p:custDataLst>
          </p:nvPr>
        </p:nvCxnSpPr>
        <p:spPr>
          <a:xfrm>
            <a:off x="2743200" y="3962400"/>
            <a:ext cx="1143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custDataLst>
              <p:tags r:id="rId51"/>
            </p:custDataLst>
          </p:nvPr>
        </p:nvCxnSpPr>
        <p:spPr>
          <a:xfrm>
            <a:off x="2743200" y="3962400"/>
            <a:ext cx="114300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99" name="Freeform 98"/>
          <p:cNvSpPr/>
          <p:nvPr/>
        </p:nvSpPr>
        <p:spPr>
          <a:xfrm>
            <a:off x="0" y="3820160"/>
            <a:ext cx="2809122" cy="2306320"/>
          </a:xfrm>
          <a:custGeom>
            <a:avLst/>
            <a:gdLst>
              <a:gd name="connsiteX0" fmla="*/ 640080 w 2809122"/>
              <a:gd name="connsiteY0" fmla="*/ 142240 h 2306320"/>
              <a:gd name="connsiteX1" fmla="*/ 640080 w 2809122"/>
              <a:gd name="connsiteY1" fmla="*/ 142240 h 2306320"/>
              <a:gd name="connsiteX2" fmla="*/ 548640 w 2809122"/>
              <a:gd name="connsiteY2" fmla="*/ 152400 h 2306320"/>
              <a:gd name="connsiteX3" fmla="*/ 518160 w 2809122"/>
              <a:gd name="connsiteY3" fmla="*/ 172720 h 2306320"/>
              <a:gd name="connsiteX4" fmla="*/ 426720 w 2809122"/>
              <a:gd name="connsiteY4" fmla="*/ 254000 h 2306320"/>
              <a:gd name="connsiteX5" fmla="*/ 375920 w 2809122"/>
              <a:gd name="connsiteY5" fmla="*/ 314960 h 2306320"/>
              <a:gd name="connsiteX6" fmla="*/ 345440 w 2809122"/>
              <a:gd name="connsiteY6" fmla="*/ 335280 h 2306320"/>
              <a:gd name="connsiteX7" fmla="*/ 284480 w 2809122"/>
              <a:gd name="connsiteY7" fmla="*/ 396240 h 2306320"/>
              <a:gd name="connsiteX8" fmla="*/ 274320 w 2809122"/>
              <a:gd name="connsiteY8" fmla="*/ 426720 h 2306320"/>
              <a:gd name="connsiteX9" fmla="*/ 193040 w 2809122"/>
              <a:gd name="connsiteY9" fmla="*/ 487680 h 2306320"/>
              <a:gd name="connsiteX10" fmla="*/ 172720 w 2809122"/>
              <a:gd name="connsiteY10" fmla="*/ 548640 h 2306320"/>
              <a:gd name="connsiteX11" fmla="*/ 162560 w 2809122"/>
              <a:gd name="connsiteY11" fmla="*/ 579120 h 2306320"/>
              <a:gd name="connsiteX12" fmla="*/ 152400 w 2809122"/>
              <a:gd name="connsiteY12" fmla="*/ 629920 h 2306320"/>
              <a:gd name="connsiteX13" fmla="*/ 132080 w 2809122"/>
              <a:gd name="connsiteY13" fmla="*/ 690880 h 2306320"/>
              <a:gd name="connsiteX14" fmla="*/ 101600 w 2809122"/>
              <a:gd name="connsiteY14" fmla="*/ 731520 h 2306320"/>
              <a:gd name="connsiteX15" fmla="*/ 91440 w 2809122"/>
              <a:gd name="connsiteY15" fmla="*/ 762000 h 2306320"/>
              <a:gd name="connsiteX16" fmla="*/ 81280 w 2809122"/>
              <a:gd name="connsiteY16" fmla="*/ 812800 h 2306320"/>
              <a:gd name="connsiteX17" fmla="*/ 60960 w 2809122"/>
              <a:gd name="connsiteY17" fmla="*/ 843280 h 2306320"/>
              <a:gd name="connsiteX18" fmla="*/ 40640 w 2809122"/>
              <a:gd name="connsiteY18" fmla="*/ 904240 h 2306320"/>
              <a:gd name="connsiteX19" fmla="*/ 30480 w 2809122"/>
              <a:gd name="connsiteY19" fmla="*/ 934720 h 2306320"/>
              <a:gd name="connsiteX20" fmla="*/ 20320 w 2809122"/>
              <a:gd name="connsiteY20" fmla="*/ 965200 h 2306320"/>
              <a:gd name="connsiteX21" fmla="*/ 0 w 2809122"/>
              <a:gd name="connsiteY21" fmla="*/ 1107440 h 2306320"/>
              <a:gd name="connsiteX22" fmla="*/ 10160 w 2809122"/>
              <a:gd name="connsiteY22" fmla="*/ 1706880 h 2306320"/>
              <a:gd name="connsiteX23" fmla="*/ 40640 w 2809122"/>
              <a:gd name="connsiteY23" fmla="*/ 1767840 h 2306320"/>
              <a:gd name="connsiteX24" fmla="*/ 81280 w 2809122"/>
              <a:gd name="connsiteY24" fmla="*/ 1778000 h 2306320"/>
              <a:gd name="connsiteX25" fmla="*/ 121920 w 2809122"/>
              <a:gd name="connsiteY25" fmla="*/ 1808480 h 2306320"/>
              <a:gd name="connsiteX26" fmla="*/ 152400 w 2809122"/>
              <a:gd name="connsiteY26" fmla="*/ 1818640 h 2306320"/>
              <a:gd name="connsiteX27" fmla="*/ 203200 w 2809122"/>
              <a:gd name="connsiteY27" fmla="*/ 1849120 h 2306320"/>
              <a:gd name="connsiteX28" fmla="*/ 243840 w 2809122"/>
              <a:gd name="connsiteY28" fmla="*/ 1869440 h 2306320"/>
              <a:gd name="connsiteX29" fmla="*/ 335280 w 2809122"/>
              <a:gd name="connsiteY29" fmla="*/ 1920240 h 2306320"/>
              <a:gd name="connsiteX30" fmla="*/ 406400 w 2809122"/>
              <a:gd name="connsiteY30" fmla="*/ 1981200 h 2306320"/>
              <a:gd name="connsiteX31" fmla="*/ 487680 w 2809122"/>
              <a:gd name="connsiteY31" fmla="*/ 2001520 h 2306320"/>
              <a:gd name="connsiteX32" fmla="*/ 548640 w 2809122"/>
              <a:gd name="connsiteY32" fmla="*/ 2021840 h 2306320"/>
              <a:gd name="connsiteX33" fmla="*/ 589280 w 2809122"/>
              <a:gd name="connsiteY33" fmla="*/ 2032000 h 2306320"/>
              <a:gd name="connsiteX34" fmla="*/ 680720 w 2809122"/>
              <a:gd name="connsiteY34" fmla="*/ 2062480 h 2306320"/>
              <a:gd name="connsiteX35" fmla="*/ 711200 w 2809122"/>
              <a:gd name="connsiteY35" fmla="*/ 2082800 h 2306320"/>
              <a:gd name="connsiteX36" fmla="*/ 782320 w 2809122"/>
              <a:gd name="connsiteY36" fmla="*/ 2103120 h 2306320"/>
              <a:gd name="connsiteX37" fmla="*/ 843280 w 2809122"/>
              <a:gd name="connsiteY37" fmla="*/ 2123440 h 2306320"/>
              <a:gd name="connsiteX38" fmla="*/ 883920 w 2809122"/>
              <a:gd name="connsiteY38" fmla="*/ 2133600 h 2306320"/>
              <a:gd name="connsiteX39" fmla="*/ 914400 w 2809122"/>
              <a:gd name="connsiteY39" fmla="*/ 2143760 h 2306320"/>
              <a:gd name="connsiteX40" fmla="*/ 1005840 w 2809122"/>
              <a:gd name="connsiteY40" fmla="*/ 2164080 h 2306320"/>
              <a:gd name="connsiteX41" fmla="*/ 1158240 w 2809122"/>
              <a:gd name="connsiteY41" fmla="*/ 2174240 h 2306320"/>
              <a:gd name="connsiteX42" fmla="*/ 1229360 w 2809122"/>
              <a:gd name="connsiteY42" fmla="*/ 2225040 h 2306320"/>
              <a:gd name="connsiteX43" fmla="*/ 1259840 w 2809122"/>
              <a:gd name="connsiteY43" fmla="*/ 2235200 h 2306320"/>
              <a:gd name="connsiteX44" fmla="*/ 1300480 w 2809122"/>
              <a:gd name="connsiteY44" fmla="*/ 2265680 h 2306320"/>
              <a:gd name="connsiteX45" fmla="*/ 1361440 w 2809122"/>
              <a:gd name="connsiteY45" fmla="*/ 2286000 h 2306320"/>
              <a:gd name="connsiteX46" fmla="*/ 1452880 w 2809122"/>
              <a:gd name="connsiteY46" fmla="*/ 2306320 h 2306320"/>
              <a:gd name="connsiteX47" fmla="*/ 1920240 w 2809122"/>
              <a:gd name="connsiteY47" fmla="*/ 2296160 h 2306320"/>
              <a:gd name="connsiteX48" fmla="*/ 1981200 w 2809122"/>
              <a:gd name="connsiteY48" fmla="*/ 2275840 h 2306320"/>
              <a:gd name="connsiteX49" fmla="*/ 2062480 w 2809122"/>
              <a:gd name="connsiteY49" fmla="*/ 2255520 h 2306320"/>
              <a:gd name="connsiteX50" fmla="*/ 2123440 w 2809122"/>
              <a:gd name="connsiteY50" fmla="*/ 2235200 h 2306320"/>
              <a:gd name="connsiteX51" fmla="*/ 2214880 w 2809122"/>
              <a:gd name="connsiteY51" fmla="*/ 2214880 h 2306320"/>
              <a:gd name="connsiteX52" fmla="*/ 2245360 w 2809122"/>
              <a:gd name="connsiteY52" fmla="*/ 2204720 h 2306320"/>
              <a:gd name="connsiteX53" fmla="*/ 2336800 w 2809122"/>
              <a:gd name="connsiteY53" fmla="*/ 2184400 h 2306320"/>
              <a:gd name="connsiteX54" fmla="*/ 2367280 w 2809122"/>
              <a:gd name="connsiteY54" fmla="*/ 2174240 h 2306320"/>
              <a:gd name="connsiteX55" fmla="*/ 2418080 w 2809122"/>
              <a:gd name="connsiteY55" fmla="*/ 2103120 h 2306320"/>
              <a:gd name="connsiteX56" fmla="*/ 2438400 w 2809122"/>
              <a:gd name="connsiteY56" fmla="*/ 2072640 h 2306320"/>
              <a:gd name="connsiteX57" fmla="*/ 2479040 w 2809122"/>
              <a:gd name="connsiteY57" fmla="*/ 2001520 h 2306320"/>
              <a:gd name="connsiteX58" fmla="*/ 2509520 w 2809122"/>
              <a:gd name="connsiteY58" fmla="*/ 1940560 h 2306320"/>
              <a:gd name="connsiteX59" fmla="*/ 2570480 w 2809122"/>
              <a:gd name="connsiteY59" fmla="*/ 1838960 h 2306320"/>
              <a:gd name="connsiteX60" fmla="*/ 2600960 w 2809122"/>
              <a:gd name="connsiteY60" fmla="*/ 1818640 h 2306320"/>
              <a:gd name="connsiteX61" fmla="*/ 2672080 w 2809122"/>
              <a:gd name="connsiteY61" fmla="*/ 1737360 h 2306320"/>
              <a:gd name="connsiteX62" fmla="*/ 2773680 w 2809122"/>
              <a:gd name="connsiteY62" fmla="*/ 1615440 h 2306320"/>
              <a:gd name="connsiteX63" fmla="*/ 2783840 w 2809122"/>
              <a:gd name="connsiteY63" fmla="*/ 1574800 h 2306320"/>
              <a:gd name="connsiteX64" fmla="*/ 2773680 w 2809122"/>
              <a:gd name="connsiteY64" fmla="*/ 1452880 h 2306320"/>
              <a:gd name="connsiteX65" fmla="*/ 2763520 w 2809122"/>
              <a:gd name="connsiteY65" fmla="*/ 1422400 h 2306320"/>
              <a:gd name="connsiteX66" fmla="*/ 2733040 w 2809122"/>
              <a:gd name="connsiteY66" fmla="*/ 1361440 h 2306320"/>
              <a:gd name="connsiteX67" fmla="*/ 2672080 w 2809122"/>
              <a:gd name="connsiteY67" fmla="*/ 1280160 h 2306320"/>
              <a:gd name="connsiteX68" fmla="*/ 2661920 w 2809122"/>
              <a:gd name="connsiteY68" fmla="*/ 1249680 h 2306320"/>
              <a:gd name="connsiteX69" fmla="*/ 2600960 w 2809122"/>
              <a:gd name="connsiteY69" fmla="*/ 1188720 h 2306320"/>
              <a:gd name="connsiteX70" fmla="*/ 2590800 w 2809122"/>
              <a:gd name="connsiteY70" fmla="*/ 1158240 h 2306320"/>
              <a:gd name="connsiteX71" fmla="*/ 2580640 w 2809122"/>
              <a:gd name="connsiteY71" fmla="*/ 1056640 h 2306320"/>
              <a:gd name="connsiteX72" fmla="*/ 2560320 w 2809122"/>
              <a:gd name="connsiteY72" fmla="*/ 1026160 h 2306320"/>
              <a:gd name="connsiteX73" fmla="*/ 2540000 w 2809122"/>
              <a:gd name="connsiteY73" fmla="*/ 955040 h 2306320"/>
              <a:gd name="connsiteX74" fmla="*/ 2489200 w 2809122"/>
              <a:gd name="connsiteY74" fmla="*/ 873760 h 2306320"/>
              <a:gd name="connsiteX75" fmla="*/ 2438400 w 2809122"/>
              <a:gd name="connsiteY75" fmla="*/ 782320 h 2306320"/>
              <a:gd name="connsiteX76" fmla="*/ 2357120 w 2809122"/>
              <a:gd name="connsiteY76" fmla="*/ 711200 h 2306320"/>
              <a:gd name="connsiteX77" fmla="*/ 2326640 w 2809122"/>
              <a:gd name="connsiteY77" fmla="*/ 660400 h 2306320"/>
              <a:gd name="connsiteX78" fmla="*/ 2255520 w 2809122"/>
              <a:gd name="connsiteY78" fmla="*/ 599440 h 2306320"/>
              <a:gd name="connsiteX79" fmla="*/ 2214880 w 2809122"/>
              <a:gd name="connsiteY79" fmla="*/ 538480 h 2306320"/>
              <a:gd name="connsiteX80" fmla="*/ 2204720 w 2809122"/>
              <a:gd name="connsiteY80" fmla="*/ 497840 h 2306320"/>
              <a:gd name="connsiteX81" fmla="*/ 2174240 w 2809122"/>
              <a:gd name="connsiteY81" fmla="*/ 477520 h 2306320"/>
              <a:gd name="connsiteX82" fmla="*/ 2133600 w 2809122"/>
              <a:gd name="connsiteY82" fmla="*/ 447040 h 2306320"/>
              <a:gd name="connsiteX83" fmla="*/ 2032000 w 2809122"/>
              <a:gd name="connsiteY83" fmla="*/ 406400 h 2306320"/>
              <a:gd name="connsiteX84" fmla="*/ 1971040 w 2809122"/>
              <a:gd name="connsiteY84" fmla="*/ 396240 h 2306320"/>
              <a:gd name="connsiteX85" fmla="*/ 1879600 w 2809122"/>
              <a:gd name="connsiteY85" fmla="*/ 375920 h 2306320"/>
              <a:gd name="connsiteX86" fmla="*/ 1849120 w 2809122"/>
              <a:gd name="connsiteY86" fmla="*/ 365760 h 2306320"/>
              <a:gd name="connsiteX87" fmla="*/ 1778000 w 2809122"/>
              <a:gd name="connsiteY87" fmla="*/ 335280 h 2306320"/>
              <a:gd name="connsiteX88" fmla="*/ 1656080 w 2809122"/>
              <a:gd name="connsiteY88" fmla="*/ 294640 h 2306320"/>
              <a:gd name="connsiteX89" fmla="*/ 1625600 w 2809122"/>
              <a:gd name="connsiteY89" fmla="*/ 284480 h 2306320"/>
              <a:gd name="connsiteX90" fmla="*/ 1564640 w 2809122"/>
              <a:gd name="connsiteY90" fmla="*/ 243840 h 2306320"/>
              <a:gd name="connsiteX91" fmla="*/ 1534160 w 2809122"/>
              <a:gd name="connsiteY91" fmla="*/ 223520 h 2306320"/>
              <a:gd name="connsiteX92" fmla="*/ 1463040 w 2809122"/>
              <a:gd name="connsiteY92" fmla="*/ 142240 h 2306320"/>
              <a:gd name="connsiteX93" fmla="*/ 1361440 w 2809122"/>
              <a:gd name="connsiteY93" fmla="*/ 91440 h 2306320"/>
              <a:gd name="connsiteX94" fmla="*/ 1300480 w 2809122"/>
              <a:gd name="connsiteY94" fmla="*/ 60960 h 2306320"/>
              <a:gd name="connsiteX95" fmla="*/ 1259840 w 2809122"/>
              <a:gd name="connsiteY95" fmla="*/ 40640 h 2306320"/>
              <a:gd name="connsiteX96" fmla="*/ 1188720 w 2809122"/>
              <a:gd name="connsiteY96" fmla="*/ 0 h 2306320"/>
              <a:gd name="connsiteX97" fmla="*/ 965200 w 2809122"/>
              <a:gd name="connsiteY97" fmla="*/ 10160 h 2306320"/>
              <a:gd name="connsiteX98" fmla="*/ 934720 w 2809122"/>
              <a:gd name="connsiteY98" fmla="*/ 30480 h 2306320"/>
              <a:gd name="connsiteX99" fmla="*/ 894080 w 2809122"/>
              <a:gd name="connsiteY99" fmla="*/ 40640 h 2306320"/>
              <a:gd name="connsiteX100" fmla="*/ 863600 w 2809122"/>
              <a:gd name="connsiteY100" fmla="*/ 60960 h 2306320"/>
              <a:gd name="connsiteX101" fmla="*/ 833120 w 2809122"/>
              <a:gd name="connsiteY101" fmla="*/ 91440 h 2306320"/>
              <a:gd name="connsiteX102" fmla="*/ 802640 w 2809122"/>
              <a:gd name="connsiteY102" fmla="*/ 101600 h 2306320"/>
              <a:gd name="connsiteX103" fmla="*/ 690880 w 2809122"/>
              <a:gd name="connsiteY103" fmla="*/ 111760 h 2306320"/>
              <a:gd name="connsiteX104" fmla="*/ 660400 w 2809122"/>
              <a:gd name="connsiteY104" fmla="*/ 132080 h 2306320"/>
              <a:gd name="connsiteX105" fmla="*/ 640080 w 2809122"/>
              <a:gd name="connsiteY105" fmla="*/ 193040 h 2306320"/>
              <a:gd name="connsiteX106" fmla="*/ 640080 w 2809122"/>
              <a:gd name="connsiteY106" fmla="*/ 142240 h 230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2809122" h="2306320">
                <a:moveTo>
                  <a:pt x="640080" y="142240"/>
                </a:moveTo>
                <a:lnTo>
                  <a:pt x="640080" y="142240"/>
                </a:lnTo>
                <a:cubicBezTo>
                  <a:pt x="609600" y="145627"/>
                  <a:pt x="578392" y="144962"/>
                  <a:pt x="548640" y="152400"/>
                </a:cubicBezTo>
                <a:cubicBezTo>
                  <a:pt x="536794" y="155362"/>
                  <a:pt x="527286" y="164608"/>
                  <a:pt x="518160" y="172720"/>
                </a:cubicBezTo>
                <a:cubicBezTo>
                  <a:pt x="413768" y="265512"/>
                  <a:pt x="495896" y="207882"/>
                  <a:pt x="426720" y="254000"/>
                </a:cubicBezTo>
                <a:cubicBezTo>
                  <a:pt x="406740" y="283970"/>
                  <a:pt x="405256" y="290514"/>
                  <a:pt x="375920" y="314960"/>
                </a:cubicBezTo>
                <a:cubicBezTo>
                  <a:pt x="366539" y="322777"/>
                  <a:pt x="354566" y="327168"/>
                  <a:pt x="345440" y="335280"/>
                </a:cubicBezTo>
                <a:cubicBezTo>
                  <a:pt x="323962" y="354372"/>
                  <a:pt x="284480" y="396240"/>
                  <a:pt x="284480" y="396240"/>
                </a:cubicBezTo>
                <a:cubicBezTo>
                  <a:pt x="281093" y="406400"/>
                  <a:pt x="280545" y="418005"/>
                  <a:pt x="274320" y="426720"/>
                </a:cubicBezTo>
                <a:cubicBezTo>
                  <a:pt x="245792" y="466659"/>
                  <a:pt x="232773" y="467814"/>
                  <a:pt x="193040" y="487680"/>
                </a:cubicBezTo>
                <a:lnTo>
                  <a:pt x="172720" y="548640"/>
                </a:lnTo>
                <a:cubicBezTo>
                  <a:pt x="169333" y="558800"/>
                  <a:pt x="164660" y="568618"/>
                  <a:pt x="162560" y="579120"/>
                </a:cubicBezTo>
                <a:cubicBezTo>
                  <a:pt x="159173" y="596053"/>
                  <a:pt x="156944" y="613260"/>
                  <a:pt x="152400" y="629920"/>
                </a:cubicBezTo>
                <a:cubicBezTo>
                  <a:pt x="146764" y="650584"/>
                  <a:pt x="144931" y="673745"/>
                  <a:pt x="132080" y="690880"/>
                </a:cubicBezTo>
                <a:lnTo>
                  <a:pt x="101600" y="731520"/>
                </a:lnTo>
                <a:cubicBezTo>
                  <a:pt x="98213" y="741680"/>
                  <a:pt x="94037" y="751610"/>
                  <a:pt x="91440" y="762000"/>
                </a:cubicBezTo>
                <a:cubicBezTo>
                  <a:pt x="87252" y="778753"/>
                  <a:pt x="87343" y="796631"/>
                  <a:pt x="81280" y="812800"/>
                </a:cubicBezTo>
                <a:cubicBezTo>
                  <a:pt x="76993" y="824233"/>
                  <a:pt x="65919" y="832122"/>
                  <a:pt x="60960" y="843280"/>
                </a:cubicBezTo>
                <a:cubicBezTo>
                  <a:pt x="52261" y="862853"/>
                  <a:pt x="47413" y="883920"/>
                  <a:pt x="40640" y="904240"/>
                </a:cubicBezTo>
                <a:lnTo>
                  <a:pt x="30480" y="934720"/>
                </a:lnTo>
                <a:cubicBezTo>
                  <a:pt x="27093" y="944880"/>
                  <a:pt x="22420" y="954698"/>
                  <a:pt x="20320" y="965200"/>
                </a:cubicBezTo>
                <a:cubicBezTo>
                  <a:pt x="4146" y="1046072"/>
                  <a:pt x="12067" y="998837"/>
                  <a:pt x="0" y="1107440"/>
                </a:cubicBezTo>
                <a:cubicBezTo>
                  <a:pt x="3387" y="1307253"/>
                  <a:pt x="3717" y="1507142"/>
                  <a:pt x="10160" y="1706880"/>
                </a:cubicBezTo>
                <a:cubicBezTo>
                  <a:pt x="10606" y="1720700"/>
                  <a:pt x="29858" y="1760652"/>
                  <a:pt x="40640" y="1767840"/>
                </a:cubicBezTo>
                <a:cubicBezTo>
                  <a:pt x="52258" y="1775586"/>
                  <a:pt x="67733" y="1774613"/>
                  <a:pt x="81280" y="1778000"/>
                </a:cubicBezTo>
                <a:cubicBezTo>
                  <a:pt x="94827" y="1788160"/>
                  <a:pt x="107218" y="1800079"/>
                  <a:pt x="121920" y="1808480"/>
                </a:cubicBezTo>
                <a:cubicBezTo>
                  <a:pt x="131219" y="1813793"/>
                  <a:pt x="142821" y="1813851"/>
                  <a:pt x="152400" y="1818640"/>
                </a:cubicBezTo>
                <a:cubicBezTo>
                  <a:pt x="170063" y="1827471"/>
                  <a:pt x="185938" y="1839530"/>
                  <a:pt x="203200" y="1849120"/>
                </a:cubicBezTo>
                <a:cubicBezTo>
                  <a:pt x="216440" y="1856475"/>
                  <a:pt x="230853" y="1861648"/>
                  <a:pt x="243840" y="1869440"/>
                </a:cubicBezTo>
                <a:cubicBezTo>
                  <a:pt x="331179" y="1921843"/>
                  <a:pt x="273972" y="1899804"/>
                  <a:pt x="335280" y="1920240"/>
                </a:cubicBezTo>
                <a:cubicBezTo>
                  <a:pt x="349873" y="1934833"/>
                  <a:pt x="382085" y="1972358"/>
                  <a:pt x="406400" y="1981200"/>
                </a:cubicBezTo>
                <a:cubicBezTo>
                  <a:pt x="432646" y="1990744"/>
                  <a:pt x="461186" y="1992689"/>
                  <a:pt x="487680" y="2001520"/>
                </a:cubicBezTo>
                <a:cubicBezTo>
                  <a:pt x="508000" y="2008293"/>
                  <a:pt x="528124" y="2015685"/>
                  <a:pt x="548640" y="2021840"/>
                </a:cubicBezTo>
                <a:cubicBezTo>
                  <a:pt x="562015" y="2025852"/>
                  <a:pt x="576033" y="2027584"/>
                  <a:pt x="589280" y="2032000"/>
                </a:cubicBezTo>
                <a:cubicBezTo>
                  <a:pt x="704057" y="2070259"/>
                  <a:pt x="583330" y="2038132"/>
                  <a:pt x="680720" y="2062480"/>
                </a:cubicBezTo>
                <a:cubicBezTo>
                  <a:pt x="690880" y="2069253"/>
                  <a:pt x="700278" y="2077339"/>
                  <a:pt x="711200" y="2082800"/>
                </a:cubicBezTo>
                <a:cubicBezTo>
                  <a:pt x="728272" y="2091336"/>
                  <a:pt x="766044" y="2098237"/>
                  <a:pt x="782320" y="2103120"/>
                </a:cubicBezTo>
                <a:cubicBezTo>
                  <a:pt x="802836" y="2109275"/>
                  <a:pt x="822500" y="2118245"/>
                  <a:pt x="843280" y="2123440"/>
                </a:cubicBezTo>
                <a:cubicBezTo>
                  <a:pt x="856827" y="2126827"/>
                  <a:pt x="870494" y="2129764"/>
                  <a:pt x="883920" y="2133600"/>
                </a:cubicBezTo>
                <a:cubicBezTo>
                  <a:pt x="894218" y="2136542"/>
                  <a:pt x="904102" y="2140818"/>
                  <a:pt x="914400" y="2143760"/>
                </a:cubicBezTo>
                <a:cubicBezTo>
                  <a:pt x="932676" y="2148982"/>
                  <a:pt x="989724" y="2162468"/>
                  <a:pt x="1005840" y="2164080"/>
                </a:cubicBezTo>
                <a:cubicBezTo>
                  <a:pt x="1056500" y="2169146"/>
                  <a:pt x="1107440" y="2170853"/>
                  <a:pt x="1158240" y="2174240"/>
                </a:cubicBezTo>
                <a:cubicBezTo>
                  <a:pt x="1167444" y="2181143"/>
                  <a:pt x="1214504" y="2217612"/>
                  <a:pt x="1229360" y="2225040"/>
                </a:cubicBezTo>
                <a:cubicBezTo>
                  <a:pt x="1238939" y="2229829"/>
                  <a:pt x="1249680" y="2231813"/>
                  <a:pt x="1259840" y="2235200"/>
                </a:cubicBezTo>
                <a:cubicBezTo>
                  <a:pt x="1273387" y="2245360"/>
                  <a:pt x="1285334" y="2258107"/>
                  <a:pt x="1300480" y="2265680"/>
                </a:cubicBezTo>
                <a:cubicBezTo>
                  <a:pt x="1319638" y="2275259"/>
                  <a:pt x="1341120" y="2279227"/>
                  <a:pt x="1361440" y="2286000"/>
                </a:cubicBezTo>
                <a:cubicBezTo>
                  <a:pt x="1411463" y="2302674"/>
                  <a:pt x="1381356" y="2294399"/>
                  <a:pt x="1452880" y="2306320"/>
                </a:cubicBezTo>
                <a:cubicBezTo>
                  <a:pt x="1608667" y="2302933"/>
                  <a:pt x="1764675" y="2305135"/>
                  <a:pt x="1920240" y="2296160"/>
                </a:cubicBezTo>
                <a:cubicBezTo>
                  <a:pt x="1941624" y="2294926"/>
                  <a:pt x="1960880" y="2282613"/>
                  <a:pt x="1981200" y="2275840"/>
                </a:cubicBezTo>
                <a:cubicBezTo>
                  <a:pt x="2073684" y="2245012"/>
                  <a:pt x="1927616" y="2292301"/>
                  <a:pt x="2062480" y="2255520"/>
                </a:cubicBezTo>
                <a:cubicBezTo>
                  <a:pt x="2083144" y="2249884"/>
                  <a:pt x="2102437" y="2239401"/>
                  <a:pt x="2123440" y="2235200"/>
                </a:cubicBezTo>
                <a:cubicBezTo>
                  <a:pt x="2158358" y="2228216"/>
                  <a:pt x="2181401" y="2224446"/>
                  <a:pt x="2214880" y="2214880"/>
                </a:cubicBezTo>
                <a:cubicBezTo>
                  <a:pt x="2225178" y="2211938"/>
                  <a:pt x="2235062" y="2207662"/>
                  <a:pt x="2245360" y="2204720"/>
                </a:cubicBezTo>
                <a:cubicBezTo>
                  <a:pt x="2318369" y="2183860"/>
                  <a:pt x="2252996" y="2205351"/>
                  <a:pt x="2336800" y="2184400"/>
                </a:cubicBezTo>
                <a:cubicBezTo>
                  <a:pt x="2347190" y="2181803"/>
                  <a:pt x="2357120" y="2177627"/>
                  <a:pt x="2367280" y="2174240"/>
                </a:cubicBezTo>
                <a:cubicBezTo>
                  <a:pt x="2415168" y="2102408"/>
                  <a:pt x="2355069" y="2191335"/>
                  <a:pt x="2418080" y="2103120"/>
                </a:cubicBezTo>
                <a:cubicBezTo>
                  <a:pt x="2425177" y="2093184"/>
                  <a:pt x="2432939" y="2083562"/>
                  <a:pt x="2438400" y="2072640"/>
                </a:cubicBezTo>
                <a:cubicBezTo>
                  <a:pt x="2477187" y="1995066"/>
                  <a:pt x="2405338" y="2099790"/>
                  <a:pt x="2479040" y="2001520"/>
                </a:cubicBezTo>
                <a:cubicBezTo>
                  <a:pt x="2497668" y="1945637"/>
                  <a:pt x="2478007" y="1995707"/>
                  <a:pt x="2509520" y="1940560"/>
                </a:cubicBezTo>
                <a:cubicBezTo>
                  <a:pt x="2524576" y="1914212"/>
                  <a:pt x="2547538" y="1854255"/>
                  <a:pt x="2570480" y="1838960"/>
                </a:cubicBezTo>
                <a:lnTo>
                  <a:pt x="2600960" y="1818640"/>
                </a:lnTo>
                <a:cubicBezTo>
                  <a:pt x="2649716" y="1745505"/>
                  <a:pt x="2582928" y="1841370"/>
                  <a:pt x="2672080" y="1737360"/>
                </a:cubicBezTo>
                <a:cubicBezTo>
                  <a:pt x="2809122" y="1577477"/>
                  <a:pt x="2694648" y="1694472"/>
                  <a:pt x="2773680" y="1615440"/>
                </a:cubicBezTo>
                <a:cubicBezTo>
                  <a:pt x="2777067" y="1601893"/>
                  <a:pt x="2783840" y="1588764"/>
                  <a:pt x="2783840" y="1574800"/>
                </a:cubicBezTo>
                <a:cubicBezTo>
                  <a:pt x="2783840" y="1534019"/>
                  <a:pt x="2779070" y="1493303"/>
                  <a:pt x="2773680" y="1452880"/>
                </a:cubicBezTo>
                <a:cubicBezTo>
                  <a:pt x="2772265" y="1442264"/>
                  <a:pt x="2767870" y="1432187"/>
                  <a:pt x="2763520" y="1422400"/>
                </a:cubicBezTo>
                <a:cubicBezTo>
                  <a:pt x="2754293" y="1401640"/>
                  <a:pt x="2744073" y="1381299"/>
                  <a:pt x="2733040" y="1361440"/>
                </a:cubicBezTo>
                <a:cubicBezTo>
                  <a:pt x="2718336" y="1334973"/>
                  <a:pt x="2689012" y="1301326"/>
                  <a:pt x="2672080" y="1280160"/>
                </a:cubicBezTo>
                <a:cubicBezTo>
                  <a:pt x="2668693" y="1270000"/>
                  <a:pt x="2668495" y="1258134"/>
                  <a:pt x="2661920" y="1249680"/>
                </a:cubicBezTo>
                <a:cubicBezTo>
                  <a:pt x="2644277" y="1226997"/>
                  <a:pt x="2600960" y="1188720"/>
                  <a:pt x="2600960" y="1188720"/>
                </a:cubicBezTo>
                <a:cubicBezTo>
                  <a:pt x="2597573" y="1178560"/>
                  <a:pt x="2592428" y="1168825"/>
                  <a:pt x="2590800" y="1158240"/>
                </a:cubicBezTo>
                <a:cubicBezTo>
                  <a:pt x="2585625" y="1124600"/>
                  <a:pt x="2588293" y="1089804"/>
                  <a:pt x="2580640" y="1056640"/>
                </a:cubicBezTo>
                <a:cubicBezTo>
                  <a:pt x="2577894" y="1044742"/>
                  <a:pt x="2565781" y="1037082"/>
                  <a:pt x="2560320" y="1026160"/>
                </a:cubicBezTo>
                <a:cubicBezTo>
                  <a:pt x="2535555" y="976631"/>
                  <a:pt x="2566042" y="1013635"/>
                  <a:pt x="2540000" y="955040"/>
                </a:cubicBezTo>
                <a:cubicBezTo>
                  <a:pt x="2520839" y="911927"/>
                  <a:pt x="2509590" y="909443"/>
                  <a:pt x="2489200" y="873760"/>
                </a:cubicBezTo>
                <a:cubicBezTo>
                  <a:pt x="2468437" y="837424"/>
                  <a:pt x="2465736" y="817466"/>
                  <a:pt x="2438400" y="782320"/>
                </a:cubicBezTo>
                <a:cubicBezTo>
                  <a:pt x="2413847" y="750752"/>
                  <a:pt x="2388284" y="734573"/>
                  <a:pt x="2357120" y="711200"/>
                </a:cubicBezTo>
                <a:cubicBezTo>
                  <a:pt x="2346960" y="694267"/>
                  <a:pt x="2338764" y="675988"/>
                  <a:pt x="2326640" y="660400"/>
                </a:cubicBezTo>
                <a:cubicBezTo>
                  <a:pt x="2300108" y="626287"/>
                  <a:pt x="2287445" y="620723"/>
                  <a:pt x="2255520" y="599440"/>
                </a:cubicBezTo>
                <a:cubicBezTo>
                  <a:pt x="2241973" y="579120"/>
                  <a:pt x="2220803" y="562172"/>
                  <a:pt x="2214880" y="538480"/>
                </a:cubicBezTo>
                <a:cubicBezTo>
                  <a:pt x="2211493" y="524933"/>
                  <a:pt x="2212466" y="509458"/>
                  <a:pt x="2204720" y="497840"/>
                </a:cubicBezTo>
                <a:cubicBezTo>
                  <a:pt x="2197947" y="487680"/>
                  <a:pt x="2184176" y="484617"/>
                  <a:pt x="2174240" y="477520"/>
                </a:cubicBezTo>
                <a:cubicBezTo>
                  <a:pt x="2160461" y="467678"/>
                  <a:pt x="2147959" y="456015"/>
                  <a:pt x="2133600" y="447040"/>
                </a:cubicBezTo>
                <a:cubicBezTo>
                  <a:pt x="2109480" y="431965"/>
                  <a:pt x="2056873" y="410545"/>
                  <a:pt x="2032000" y="406400"/>
                </a:cubicBezTo>
                <a:lnTo>
                  <a:pt x="1971040" y="396240"/>
                </a:lnTo>
                <a:cubicBezTo>
                  <a:pt x="1942232" y="391002"/>
                  <a:pt x="1908138" y="384074"/>
                  <a:pt x="1879600" y="375920"/>
                </a:cubicBezTo>
                <a:cubicBezTo>
                  <a:pt x="1869302" y="372978"/>
                  <a:pt x="1858964" y="369979"/>
                  <a:pt x="1849120" y="365760"/>
                </a:cubicBezTo>
                <a:cubicBezTo>
                  <a:pt x="1800549" y="344944"/>
                  <a:pt x="1821683" y="347194"/>
                  <a:pt x="1778000" y="335280"/>
                </a:cubicBezTo>
                <a:cubicBezTo>
                  <a:pt x="1612574" y="290164"/>
                  <a:pt x="1759365" y="338905"/>
                  <a:pt x="1656080" y="294640"/>
                </a:cubicBezTo>
                <a:cubicBezTo>
                  <a:pt x="1646236" y="290421"/>
                  <a:pt x="1634962" y="289681"/>
                  <a:pt x="1625600" y="284480"/>
                </a:cubicBezTo>
                <a:cubicBezTo>
                  <a:pt x="1604252" y="272620"/>
                  <a:pt x="1584960" y="257387"/>
                  <a:pt x="1564640" y="243840"/>
                </a:cubicBezTo>
                <a:cubicBezTo>
                  <a:pt x="1554480" y="237067"/>
                  <a:pt x="1541486" y="233289"/>
                  <a:pt x="1534160" y="223520"/>
                </a:cubicBezTo>
                <a:cubicBezTo>
                  <a:pt x="1516239" y="199626"/>
                  <a:pt x="1488440" y="158568"/>
                  <a:pt x="1463040" y="142240"/>
                </a:cubicBezTo>
                <a:cubicBezTo>
                  <a:pt x="1431190" y="121765"/>
                  <a:pt x="1395307" y="108373"/>
                  <a:pt x="1361440" y="91440"/>
                </a:cubicBezTo>
                <a:lnTo>
                  <a:pt x="1300480" y="60960"/>
                </a:lnTo>
                <a:cubicBezTo>
                  <a:pt x="1286933" y="54187"/>
                  <a:pt x="1272442" y="49041"/>
                  <a:pt x="1259840" y="40640"/>
                </a:cubicBezTo>
                <a:cubicBezTo>
                  <a:pt x="1216758" y="11919"/>
                  <a:pt x="1240282" y="25781"/>
                  <a:pt x="1188720" y="0"/>
                </a:cubicBezTo>
                <a:cubicBezTo>
                  <a:pt x="1114213" y="3387"/>
                  <a:pt x="1039252" y="1274"/>
                  <a:pt x="965200" y="10160"/>
                </a:cubicBezTo>
                <a:cubicBezTo>
                  <a:pt x="953076" y="11615"/>
                  <a:pt x="945943" y="25670"/>
                  <a:pt x="934720" y="30480"/>
                </a:cubicBezTo>
                <a:cubicBezTo>
                  <a:pt x="921885" y="35981"/>
                  <a:pt x="907627" y="37253"/>
                  <a:pt x="894080" y="40640"/>
                </a:cubicBezTo>
                <a:cubicBezTo>
                  <a:pt x="883920" y="47413"/>
                  <a:pt x="872981" y="53143"/>
                  <a:pt x="863600" y="60960"/>
                </a:cubicBezTo>
                <a:cubicBezTo>
                  <a:pt x="852562" y="70158"/>
                  <a:pt x="845075" y="83470"/>
                  <a:pt x="833120" y="91440"/>
                </a:cubicBezTo>
                <a:cubicBezTo>
                  <a:pt x="824209" y="97381"/>
                  <a:pt x="813242" y="100085"/>
                  <a:pt x="802640" y="101600"/>
                </a:cubicBezTo>
                <a:cubicBezTo>
                  <a:pt x="765609" y="106890"/>
                  <a:pt x="728133" y="108373"/>
                  <a:pt x="690880" y="111760"/>
                </a:cubicBezTo>
                <a:cubicBezTo>
                  <a:pt x="680720" y="118533"/>
                  <a:pt x="666872" y="121725"/>
                  <a:pt x="660400" y="132080"/>
                </a:cubicBezTo>
                <a:cubicBezTo>
                  <a:pt x="649048" y="150243"/>
                  <a:pt x="630501" y="212198"/>
                  <a:pt x="640080" y="193040"/>
                </a:cubicBezTo>
                <a:lnTo>
                  <a:pt x="640080" y="142240"/>
                </a:ln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2971800" y="4754880"/>
            <a:ext cx="1404409" cy="1341120"/>
          </a:xfrm>
          <a:custGeom>
            <a:avLst/>
            <a:gdLst>
              <a:gd name="connsiteX0" fmla="*/ 236009 w 1404409"/>
              <a:gd name="connsiteY0" fmla="*/ 0 h 1341120"/>
              <a:gd name="connsiteX1" fmla="*/ 236009 w 1404409"/>
              <a:gd name="connsiteY1" fmla="*/ 0 h 1341120"/>
              <a:gd name="connsiteX2" fmla="*/ 134409 w 1404409"/>
              <a:gd name="connsiteY2" fmla="*/ 60960 h 1341120"/>
              <a:gd name="connsiteX3" fmla="*/ 103929 w 1404409"/>
              <a:gd name="connsiteY3" fmla="*/ 121920 h 1341120"/>
              <a:gd name="connsiteX4" fmla="*/ 73449 w 1404409"/>
              <a:gd name="connsiteY4" fmla="*/ 172720 h 1341120"/>
              <a:gd name="connsiteX5" fmla="*/ 53129 w 1404409"/>
              <a:gd name="connsiteY5" fmla="*/ 254000 h 1341120"/>
              <a:gd name="connsiteX6" fmla="*/ 22649 w 1404409"/>
              <a:gd name="connsiteY6" fmla="*/ 335280 h 1341120"/>
              <a:gd name="connsiteX7" fmla="*/ 32809 w 1404409"/>
              <a:gd name="connsiteY7" fmla="*/ 629920 h 1341120"/>
              <a:gd name="connsiteX8" fmla="*/ 42969 w 1404409"/>
              <a:gd name="connsiteY8" fmla="*/ 731520 h 1341120"/>
              <a:gd name="connsiteX9" fmla="*/ 53129 w 1404409"/>
              <a:gd name="connsiteY9" fmla="*/ 924560 h 1341120"/>
              <a:gd name="connsiteX10" fmla="*/ 83609 w 1404409"/>
              <a:gd name="connsiteY10" fmla="*/ 1056640 h 1341120"/>
              <a:gd name="connsiteX11" fmla="*/ 93769 w 1404409"/>
              <a:gd name="connsiteY11" fmla="*/ 1087120 h 1341120"/>
              <a:gd name="connsiteX12" fmla="*/ 134409 w 1404409"/>
              <a:gd name="connsiteY12" fmla="*/ 1148080 h 1341120"/>
              <a:gd name="connsiteX13" fmla="*/ 154729 w 1404409"/>
              <a:gd name="connsiteY13" fmla="*/ 1178560 h 1341120"/>
              <a:gd name="connsiteX14" fmla="*/ 185209 w 1404409"/>
              <a:gd name="connsiteY14" fmla="*/ 1209040 h 1341120"/>
              <a:gd name="connsiteX15" fmla="*/ 215689 w 1404409"/>
              <a:gd name="connsiteY15" fmla="*/ 1249680 h 1341120"/>
              <a:gd name="connsiteX16" fmla="*/ 236009 w 1404409"/>
              <a:gd name="connsiteY16" fmla="*/ 1280160 h 1341120"/>
              <a:gd name="connsiteX17" fmla="*/ 276649 w 1404409"/>
              <a:gd name="connsiteY17" fmla="*/ 1300480 h 1341120"/>
              <a:gd name="connsiteX18" fmla="*/ 307129 w 1404409"/>
              <a:gd name="connsiteY18" fmla="*/ 1320800 h 1341120"/>
              <a:gd name="connsiteX19" fmla="*/ 449369 w 1404409"/>
              <a:gd name="connsiteY19" fmla="*/ 1341120 h 1341120"/>
              <a:gd name="connsiteX20" fmla="*/ 754169 w 1404409"/>
              <a:gd name="connsiteY20" fmla="*/ 1320800 h 1341120"/>
              <a:gd name="connsiteX21" fmla="*/ 845609 w 1404409"/>
              <a:gd name="connsiteY21" fmla="*/ 1290320 h 1341120"/>
              <a:gd name="connsiteX22" fmla="*/ 916729 w 1404409"/>
              <a:gd name="connsiteY22" fmla="*/ 1270000 h 1341120"/>
              <a:gd name="connsiteX23" fmla="*/ 957369 w 1404409"/>
              <a:gd name="connsiteY23" fmla="*/ 1259840 h 1341120"/>
              <a:gd name="connsiteX24" fmla="*/ 1089449 w 1404409"/>
              <a:gd name="connsiteY24" fmla="*/ 1219200 h 1341120"/>
              <a:gd name="connsiteX25" fmla="*/ 1170729 w 1404409"/>
              <a:gd name="connsiteY25" fmla="*/ 1178560 h 1341120"/>
              <a:gd name="connsiteX26" fmla="*/ 1241849 w 1404409"/>
              <a:gd name="connsiteY26" fmla="*/ 1127760 h 1341120"/>
              <a:gd name="connsiteX27" fmla="*/ 1282489 w 1404409"/>
              <a:gd name="connsiteY27" fmla="*/ 1066800 h 1341120"/>
              <a:gd name="connsiteX28" fmla="*/ 1333289 w 1404409"/>
              <a:gd name="connsiteY28" fmla="*/ 975360 h 1341120"/>
              <a:gd name="connsiteX29" fmla="*/ 1353609 w 1404409"/>
              <a:gd name="connsiteY29" fmla="*/ 914400 h 1341120"/>
              <a:gd name="connsiteX30" fmla="*/ 1373929 w 1404409"/>
              <a:gd name="connsiteY30" fmla="*/ 873760 h 1341120"/>
              <a:gd name="connsiteX31" fmla="*/ 1404409 w 1404409"/>
              <a:gd name="connsiteY31" fmla="*/ 772160 h 1341120"/>
              <a:gd name="connsiteX32" fmla="*/ 1394249 w 1404409"/>
              <a:gd name="connsiteY32" fmla="*/ 589280 h 1341120"/>
              <a:gd name="connsiteX33" fmla="*/ 1343449 w 1404409"/>
              <a:gd name="connsiteY33" fmla="*/ 508000 h 1341120"/>
              <a:gd name="connsiteX34" fmla="*/ 1312969 w 1404409"/>
              <a:gd name="connsiteY34" fmla="*/ 487680 h 1341120"/>
              <a:gd name="connsiteX35" fmla="*/ 1211369 w 1404409"/>
              <a:gd name="connsiteY35" fmla="*/ 457200 h 1341120"/>
              <a:gd name="connsiteX36" fmla="*/ 1140249 w 1404409"/>
              <a:gd name="connsiteY36" fmla="*/ 426720 h 1341120"/>
              <a:gd name="connsiteX37" fmla="*/ 1099609 w 1404409"/>
              <a:gd name="connsiteY37" fmla="*/ 406400 h 1341120"/>
              <a:gd name="connsiteX38" fmla="*/ 1028489 w 1404409"/>
              <a:gd name="connsiteY38" fmla="*/ 375920 h 1341120"/>
              <a:gd name="connsiteX39" fmla="*/ 957369 w 1404409"/>
              <a:gd name="connsiteY39" fmla="*/ 294640 h 1341120"/>
              <a:gd name="connsiteX40" fmla="*/ 896409 w 1404409"/>
              <a:gd name="connsiteY40" fmla="*/ 254000 h 1341120"/>
              <a:gd name="connsiteX41" fmla="*/ 865929 w 1404409"/>
              <a:gd name="connsiteY41" fmla="*/ 233680 h 1341120"/>
              <a:gd name="connsiteX42" fmla="*/ 825289 w 1404409"/>
              <a:gd name="connsiteY42" fmla="*/ 213360 h 1341120"/>
              <a:gd name="connsiteX43" fmla="*/ 794809 w 1404409"/>
              <a:gd name="connsiteY43" fmla="*/ 182880 h 1341120"/>
              <a:gd name="connsiteX44" fmla="*/ 744009 w 1404409"/>
              <a:gd name="connsiteY44" fmla="*/ 172720 h 1341120"/>
              <a:gd name="connsiteX45" fmla="*/ 683049 w 1404409"/>
              <a:gd name="connsiteY45" fmla="*/ 152400 h 1341120"/>
              <a:gd name="connsiteX46" fmla="*/ 571289 w 1404409"/>
              <a:gd name="connsiteY46" fmla="*/ 111760 h 1341120"/>
              <a:gd name="connsiteX47" fmla="*/ 500169 w 1404409"/>
              <a:gd name="connsiteY47" fmla="*/ 101600 h 1341120"/>
              <a:gd name="connsiteX48" fmla="*/ 439209 w 1404409"/>
              <a:gd name="connsiteY48" fmla="*/ 81280 h 1341120"/>
              <a:gd name="connsiteX49" fmla="*/ 266489 w 1404409"/>
              <a:gd name="connsiteY49" fmla="*/ 71120 h 1341120"/>
              <a:gd name="connsiteX50" fmla="*/ 124249 w 1404409"/>
              <a:gd name="connsiteY50" fmla="*/ 50800 h 1341120"/>
              <a:gd name="connsiteX51" fmla="*/ 124249 w 1404409"/>
              <a:gd name="connsiteY51" fmla="*/ 50800 h 1341120"/>
              <a:gd name="connsiteX52" fmla="*/ 236009 w 1404409"/>
              <a:gd name="connsiteY52" fmla="*/ 0 h 134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404409" h="1341120">
                <a:moveTo>
                  <a:pt x="236009" y="0"/>
                </a:moveTo>
                <a:lnTo>
                  <a:pt x="236009" y="0"/>
                </a:lnTo>
                <a:cubicBezTo>
                  <a:pt x="202142" y="20320"/>
                  <a:pt x="163430" y="34171"/>
                  <a:pt x="134409" y="60960"/>
                </a:cubicBezTo>
                <a:cubicBezTo>
                  <a:pt x="117715" y="76369"/>
                  <a:pt x="114808" y="101976"/>
                  <a:pt x="103929" y="121920"/>
                </a:cubicBezTo>
                <a:cubicBezTo>
                  <a:pt x="94473" y="139256"/>
                  <a:pt x="83609" y="155787"/>
                  <a:pt x="73449" y="172720"/>
                </a:cubicBezTo>
                <a:cubicBezTo>
                  <a:pt x="66676" y="199813"/>
                  <a:pt x="61960" y="227506"/>
                  <a:pt x="53129" y="254000"/>
                </a:cubicBezTo>
                <a:cubicBezTo>
                  <a:pt x="0" y="413388"/>
                  <a:pt x="60974" y="181981"/>
                  <a:pt x="22649" y="335280"/>
                </a:cubicBezTo>
                <a:cubicBezTo>
                  <a:pt x="26036" y="433493"/>
                  <a:pt x="27776" y="531777"/>
                  <a:pt x="32809" y="629920"/>
                </a:cubicBezTo>
                <a:cubicBezTo>
                  <a:pt x="34552" y="663911"/>
                  <a:pt x="40627" y="697565"/>
                  <a:pt x="42969" y="731520"/>
                </a:cubicBezTo>
                <a:cubicBezTo>
                  <a:pt x="47402" y="795803"/>
                  <a:pt x="48187" y="860314"/>
                  <a:pt x="53129" y="924560"/>
                </a:cubicBezTo>
                <a:cubicBezTo>
                  <a:pt x="58405" y="993143"/>
                  <a:pt x="62794" y="994196"/>
                  <a:pt x="83609" y="1056640"/>
                </a:cubicBezTo>
                <a:cubicBezTo>
                  <a:pt x="86996" y="1066800"/>
                  <a:pt x="87828" y="1078209"/>
                  <a:pt x="93769" y="1087120"/>
                </a:cubicBezTo>
                <a:lnTo>
                  <a:pt x="134409" y="1148080"/>
                </a:lnTo>
                <a:cubicBezTo>
                  <a:pt x="141182" y="1158240"/>
                  <a:pt x="146095" y="1169926"/>
                  <a:pt x="154729" y="1178560"/>
                </a:cubicBezTo>
                <a:cubicBezTo>
                  <a:pt x="164889" y="1188720"/>
                  <a:pt x="175858" y="1198131"/>
                  <a:pt x="185209" y="1209040"/>
                </a:cubicBezTo>
                <a:cubicBezTo>
                  <a:pt x="196229" y="1221897"/>
                  <a:pt x="205847" y="1235901"/>
                  <a:pt x="215689" y="1249680"/>
                </a:cubicBezTo>
                <a:cubicBezTo>
                  <a:pt x="222786" y="1259616"/>
                  <a:pt x="226628" y="1272343"/>
                  <a:pt x="236009" y="1280160"/>
                </a:cubicBezTo>
                <a:cubicBezTo>
                  <a:pt x="247644" y="1289856"/>
                  <a:pt x="263499" y="1292966"/>
                  <a:pt x="276649" y="1300480"/>
                </a:cubicBezTo>
                <a:cubicBezTo>
                  <a:pt x="287251" y="1306538"/>
                  <a:pt x="296207" y="1315339"/>
                  <a:pt x="307129" y="1320800"/>
                </a:cubicBezTo>
                <a:cubicBezTo>
                  <a:pt x="346221" y="1340346"/>
                  <a:pt x="420816" y="1338524"/>
                  <a:pt x="449369" y="1341120"/>
                </a:cubicBezTo>
                <a:cubicBezTo>
                  <a:pt x="480334" y="1339774"/>
                  <a:pt x="675477" y="1338960"/>
                  <a:pt x="754169" y="1320800"/>
                </a:cubicBezTo>
                <a:cubicBezTo>
                  <a:pt x="780585" y="1314704"/>
                  <a:pt x="817161" y="1298448"/>
                  <a:pt x="845609" y="1290320"/>
                </a:cubicBezTo>
                <a:lnTo>
                  <a:pt x="916729" y="1270000"/>
                </a:lnTo>
                <a:cubicBezTo>
                  <a:pt x="930201" y="1266326"/>
                  <a:pt x="944246" y="1264612"/>
                  <a:pt x="957369" y="1259840"/>
                </a:cubicBezTo>
                <a:cubicBezTo>
                  <a:pt x="1077112" y="1216297"/>
                  <a:pt x="979336" y="1237552"/>
                  <a:pt x="1089449" y="1219200"/>
                </a:cubicBezTo>
                <a:cubicBezTo>
                  <a:pt x="1116542" y="1205653"/>
                  <a:pt x="1146496" y="1196735"/>
                  <a:pt x="1170729" y="1178560"/>
                </a:cubicBezTo>
                <a:cubicBezTo>
                  <a:pt x="1221138" y="1140754"/>
                  <a:pt x="1197280" y="1157473"/>
                  <a:pt x="1241849" y="1127760"/>
                </a:cubicBezTo>
                <a:cubicBezTo>
                  <a:pt x="1255396" y="1107440"/>
                  <a:pt x="1270795" y="1088240"/>
                  <a:pt x="1282489" y="1066800"/>
                </a:cubicBezTo>
                <a:cubicBezTo>
                  <a:pt x="1344576" y="952973"/>
                  <a:pt x="1258925" y="1074511"/>
                  <a:pt x="1333289" y="975360"/>
                </a:cubicBezTo>
                <a:cubicBezTo>
                  <a:pt x="1340062" y="955040"/>
                  <a:pt x="1345654" y="934287"/>
                  <a:pt x="1353609" y="914400"/>
                </a:cubicBezTo>
                <a:cubicBezTo>
                  <a:pt x="1359234" y="900338"/>
                  <a:pt x="1368304" y="887822"/>
                  <a:pt x="1373929" y="873760"/>
                </a:cubicBezTo>
                <a:cubicBezTo>
                  <a:pt x="1390419" y="832534"/>
                  <a:pt x="1394429" y="812079"/>
                  <a:pt x="1404409" y="772160"/>
                </a:cubicBezTo>
                <a:cubicBezTo>
                  <a:pt x="1401022" y="711200"/>
                  <a:pt x="1402146" y="649821"/>
                  <a:pt x="1394249" y="589280"/>
                </a:cubicBezTo>
                <a:cubicBezTo>
                  <a:pt x="1389334" y="551600"/>
                  <a:pt x="1370484" y="530529"/>
                  <a:pt x="1343449" y="508000"/>
                </a:cubicBezTo>
                <a:cubicBezTo>
                  <a:pt x="1334068" y="500183"/>
                  <a:pt x="1324192" y="492490"/>
                  <a:pt x="1312969" y="487680"/>
                </a:cubicBezTo>
                <a:cubicBezTo>
                  <a:pt x="1210880" y="443928"/>
                  <a:pt x="1347960" y="525495"/>
                  <a:pt x="1211369" y="457200"/>
                </a:cubicBezTo>
                <a:cubicBezTo>
                  <a:pt x="1076583" y="389807"/>
                  <a:pt x="1244895" y="471568"/>
                  <a:pt x="1140249" y="426720"/>
                </a:cubicBezTo>
                <a:cubicBezTo>
                  <a:pt x="1126328" y="420754"/>
                  <a:pt x="1113530" y="412366"/>
                  <a:pt x="1099609" y="406400"/>
                </a:cubicBezTo>
                <a:cubicBezTo>
                  <a:pt x="994963" y="361552"/>
                  <a:pt x="1163275" y="443313"/>
                  <a:pt x="1028489" y="375920"/>
                </a:cubicBezTo>
                <a:cubicBezTo>
                  <a:pt x="1003953" y="343206"/>
                  <a:pt x="990253" y="320947"/>
                  <a:pt x="957369" y="294640"/>
                </a:cubicBezTo>
                <a:cubicBezTo>
                  <a:pt x="938299" y="279384"/>
                  <a:pt x="916729" y="267547"/>
                  <a:pt x="896409" y="254000"/>
                </a:cubicBezTo>
                <a:cubicBezTo>
                  <a:pt x="886249" y="247227"/>
                  <a:pt x="876851" y="239141"/>
                  <a:pt x="865929" y="233680"/>
                </a:cubicBezTo>
                <a:cubicBezTo>
                  <a:pt x="852382" y="226907"/>
                  <a:pt x="837614" y="222163"/>
                  <a:pt x="825289" y="213360"/>
                </a:cubicBezTo>
                <a:cubicBezTo>
                  <a:pt x="813597" y="205009"/>
                  <a:pt x="807660" y="189306"/>
                  <a:pt x="794809" y="182880"/>
                </a:cubicBezTo>
                <a:cubicBezTo>
                  <a:pt x="779363" y="175157"/>
                  <a:pt x="760669" y="177264"/>
                  <a:pt x="744009" y="172720"/>
                </a:cubicBezTo>
                <a:cubicBezTo>
                  <a:pt x="723345" y="167084"/>
                  <a:pt x="702936" y="160355"/>
                  <a:pt x="683049" y="152400"/>
                </a:cubicBezTo>
                <a:cubicBezTo>
                  <a:pt x="661723" y="143870"/>
                  <a:pt x="591579" y="114659"/>
                  <a:pt x="571289" y="111760"/>
                </a:cubicBezTo>
                <a:lnTo>
                  <a:pt x="500169" y="101600"/>
                </a:lnTo>
                <a:lnTo>
                  <a:pt x="439209" y="81280"/>
                </a:lnTo>
                <a:cubicBezTo>
                  <a:pt x="363749" y="56127"/>
                  <a:pt x="419439" y="71120"/>
                  <a:pt x="266489" y="71120"/>
                </a:cubicBezTo>
                <a:lnTo>
                  <a:pt x="124249" y="50800"/>
                </a:lnTo>
                <a:lnTo>
                  <a:pt x="124249" y="50800"/>
                </a:lnTo>
                <a:lnTo>
                  <a:pt x="236009" y="0"/>
                </a:ln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3511875" y="3525520"/>
            <a:ext cx="1537645" cy="1413039"/>
          </a:xfrm>
          <a:custGeom>
            <a:avLst/>
            <a:gdLst>
              <a:gd name="connsiteX0" fmla="*/ 440365 w 1537645"/>
              <a:gd name="connsiteY0" fmla="*/ 71120 h 1413039"/>
              <a:gd name="connsiteX1" fmla="*/ 440365 w 1537645"/>
              <a:gd name="connsiteY1" fmla="*/ 71120 h 1413039"/>
              <a:gd name="connsiteX2" fmla="*/ 308285 w 1537645"/>
              <a:gd name="connsiteY2" fmla="*/ 101600 h 1413039"/>
              <a:gd name="connsiteX3" fmla="*/ 267645 w 1537645"/>
              <a:gd name="connsiteY3" fmla="*/ 121920 h 1413039"/>
              <a:gd name="connsiteX4" fmla="*/ 247325 w 1537645"/>
              <a:gd name="connsiteY4" fmla="*/ 162560 h 1413039"/>
              <a:gd name="connsiteX5" fmla="*/ 216845 w 1537645"/>
              <a:gd name="connsiteY5" fmla="*/ 213360 h 1413039"/>
              <a:gd name="connsiteX6" fmla="*/ 196525 w 1537645"/>
              <a:gd name="connsiteY6" fmla="*/ 243840 h 1413039"/>
              <a:gd name="connsiteX7" fmla="*/ 176205 w 1537645"/>
              <a:gd name="connsiteY7" fmla="*/ 284480 h 1413039"/>
              <a:gd name="connsiteX8" fmla="*/ 125405 w 1537645"/>
              <a:gd name="connsiteY8" fmla="*/ 355600 h 1413039"/>
              <a:gd name="connsiteX9" fmla="*/ 94925 w 1537645"/>
              <a:gd name="connsiteY9" fmla="*/ 375920 h 1413039"/>
              <a:gd name="connsiteX10" fmla="*/ 64445 w 1537645"/>
              <a:gd name="connsiteY10" fmla="*/ 406400 h 1413039"/>
              <a:gd name="connsiteX11" fmla="*/ 33965 w 1537645"/>
              <a:gd name="connsiteY11" fmla="*/ 497840 h 1413039"/>
              <a:gd name="connsiteX12" fmla="*/ 13645 w 1537645"/>
              <a:gd name="connsiteY12" fmla="*/ 609600 h 1413039"/>
              <a:gd name="connsiteX13" fmla="*/ 3485 w 1537645"/>
              <a:gd name="connsiteY13" fmla="*/ 741680 h 1413039"/>
              <a:gd name="connsiteX14" fmla="*/ 23805 w 1537645"/>
              <a:gd name="connsiteY14" fmla="*/ 1036320 h 1413039"/>
              <a:gd name="connsiteX15" fmla="*/ 33965 w 1537645"/>
              <a:gd name="connsiteY15" fmla="*/ 1066800 h 1413039"/>
              <a:gd name="connsiteX16" fmla="*/ 44125 w 1537645"/>
              <a:gd name="connsiteY16" fmla="*/ 1107440 h 1413039"/>
              <a:gd name="connsiteX17" fmla="*/ 74605 w 1537645"/>
              <a:gd name="connsiteY17" fmla="*/ 1148080 h 1413039"/>
              <a:gd name="connsiteX18" fmla="*/ 135565 w 1537645"/>
              <a:gd name="connsiteY18" fmla="*/ 1219200 h 1413039"/>
              <a:gd name="connsiteX19" fmla="*/ 216845 w 1537645"/>
              <a:gd name="connsiteY19" fmla="*/ 1259840 h 1413039"/>
              <a:gd name="connsiteX20" fmla="*/ 257485 w 1537645"/>
              <a:gd name="connsiteY20" fmla="*/ 1300480 h 1413039"/>
              <a:gd name="connsiteX21" fmla="*/ 298125 w 1537645"/>
              <a:gd name="connsiteY21" fmla="*/ 1320800 h 1413039"/>
              <a:gd name="connsiteX22" fmla="*/ 430205 w 1537645"/>
              <a:gd name="connsiteY22" fmla="*/ 1351280 h 1413039"/>
              <a:gd name="connsiteX23" fmla="*/ 511485 w 1537645"/>
              <a:gd name="connsiteY23" fmla="*/ 1381760 h 1413039"/>
              <a:gd name="connsiteX24" fmla="*/ 562285 w 1537645"/>
              <a:gd name="connsiteY24" fmla="*/ 1391920 h 1413039"/>
              <a:gd name="connsiteX25" fmla="*/ 724845 w 1537645"/>
              <a:gd name="connsiteY25" fmla="*/ 1412240 h 1413039"/>
              <a:gd name="connsiteX26" fmla="*/ 1100765 w 1537645"/>
              <a:gd name="connsiteY26" fmla="*/ 1391920 h 1413039"/>
              <a:gd name="connsiteX27" fmla="*/ 1141405 w 1537645"/>
              <a:gd name="connsiteY27" fmla="*/ 1341120 h 1413039"/>
              <a:gd name="connsiteX28" fmla="*/ 1182045 w 1537645"/>
              <a:gd name="connsiteY28" fmla="*/ 1310640 h 1413039"/>
              <a:gd name="connsiteX29" fmla="*/ 1202365 w 1537645"/>
              <a:gd name="connsiteY29" fmla="*/ 1280160 h 1413039"/>
              <a:gd name="connsiteX30" fmla="*/ 1263325 w 1537645"/>
              <a:gd name="connsiteY30" fmla="*/ 1219200 h 1413039"/>
              <a:gd name="connsiteX31" fmla="*/ 1314125 w 1537645"/>
              <a:gd name="connsiteY31" fmla="*/ 1107440 h 1413039"/>
              <a:gd name="connsiteX32" fmla="*/ 1334445 w 1537645"/>
              <a:gd name="connsiteY32" fmla="*/ 1066800 h 1413039"/>
              <a:gd name="connsiteX33" fmla="*/ 1395405 w 1537645"/>
              <a:gd name="connsiteY33" fmla="*/ 914400 h 1413039"/>
              <a:gd name="connsiteX34" fmla="*/ 1476685 w 1537645"/>
              <a:gd name="connsiteY34" fmla="*/ 690880 h 1413039"/>
              <a:gd name="connsiteX35" fmla="*/ 1517325 w 1537645"/>
              <a:gd name="connsiteY35" fmla="*/ 589280 h 1413039"/>
              <a:gd name="connsiteX36" fmla="*/ 1537645 w 1537645"/>
              <a:gd name="connsiteY36" fmla="*/ 375920 h 1413039"/>
              <a:gd name="connsiteX37" fmla="*/ 1527485 w 1537645"/>
              <a:gd name="connsiteY37" fmla="*/ 172720 h 1413039"/>
              <a:gd name="connsiteX38" fmla="*/ 1517325 w 1537645"/>
              <a:gd name="connsiteY38" fmla="*/ 142240 h 1413039"/>
              <a:gd name="connsiteX39" fmla="*/ 1456365 w 1537645"/>
              <a:gd name="connsiteY39" fmla="*/ 81280 h 1413039"/>
              <a:gd name="connsiteX40" fmla="*/ 1425885 w 1537645"/>
              <a:gd name="connsiteY40" fmla="*/ 71120 h 1413039"/>
              <a:gd name="connsiteX41" fmla="*/ 1385245 w 1537645"/>
              <a:gd name="connsiteY41" fmla="*/ 50800 h 1413039"/>
              <a:gd name="connsiteX42" fmla="*/ 1354765 w 1537645"/>
              <a:gd name="connsiteY42" fmla="*/ 40640 h 1413039"/>
              <a:gd name="connsiteX43" fmla="*/ 1324285 w 1537645"/>
              <a:gd name="connsiteY43" fmla="*/ 20320 h 1413039"/>
              <a:gd name="connsiteX44" fmla="*/ 1263325 w 1537645"/>
              <a:gd name="connsiteY44" fmla="*/ 0 h 1413039"/>
              <a:gd name="connsiteX45" fmla="*/ 1060125 w 1537645"/>
              <a:gd name="connsiteY45" fmla="*/ 10160 h 1413039"/>
              <a:gd name="connsiteX46" fmla="*/ 948365 w 1537645"/>
              <a:gd name="connsiteY46" fmla="*/ 40640 h 1413039"/>
              <a:gd name="connsiteX47" fmla="*/ 877245 w 1537645"/>
              <a:gd name="connsiteY47" fmla="*/ 50800 h 1413039"/>
              <a:gd name="connsiteX48" fmla="*/ 806125 w 1537645"/>
              <a:gd name="connsiteY48" fmla="*/ 81280 h 1413039"/>
              <a:gd name="connsiteX49" fmla="*/ 775645 w 1537645"/>
              <a:gd name="connsiteY49" fmla="*/ 101600 h 1413039"/>
              <a:gd name="connsiteX50" fmla="*/ 714685 w 1537645"/>
              <a:gd name="connsiteY50" fmla="*/ 111760 h 1413039"/>
              <a:gd name="connsiteX51" fmla="*/ 572445 w 1537645"/>
              <a:gd name="connsiteY51" fmla="*/ 101600 h 1413039"/>
              <a:gd name="connsiteX52" fmla="*/ 541965 w 1537645"/>
              <a:gd name="connsiteY52" fmla="*/ 81280 h 1413039"/>
              <a:gd name="connsiteX53" fmla="*/ 440365 w 1537645"/>
              <a:gd name="connsiteY53" fmla="*/ 71120 h 1413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37645" h="1413039">
                <a:moveTo>
                  <a:pt x="440365" y="71120"/>
                </a:moveTo>
                <a:lnTo>
                  <a:pt x="440365" y="71120"/>
                </a:lnTo>
                <a:cubicBezTo>
                  <a:pt x="396338" y="81280"/>
                  <a:pt x="351633" y="88851"/>
                  <a:pt x="308285" y="101600"/>
                </a:cubicBezTo>
                <a:cubicBezTo>
                  <a:pt x="293755" y="105874"/>
                  <a:pt x="278355" y="111210"/>
                  <a:pt x="267645" y="121920"/>
                </a:cubicBezTo>
                <a:cubicBezTo>
                  <a:pt x="256935" y="132630"/>
                  <a:pt x="254680" y="149320"/>
                  <a:pt x="247325" y="162560"/>
                </a:cubicBezTo>
                <a:cubicBezTo>
                  <a:pt x="237735" y="179822"/>
                  <a:pt x="227311" y="196614"/>
                  <a:pt x="216845" y="213360"/>
                </a:cubicBezTo>
                <a:cubicBezTo>
                  <a:pt x="210373" y="223715"/>
                  <a:pt x="202583" y="233238"/>
                  <a:pt x="196525" y="243840"/>
                </a:cubicBezTo>
                <a:cubicBezTo>
                  <a:pt x="189011" y="256990"/>
                  <a:pt x="184336" y="271702"/>
                  <a:pt x="176205" y="284480"/>
                </a:cubicBezTo>
                <a:cubicBezTo>
                  <a:pt x="160564" y="309059"/>
                  <a:pt x="144760" y="333826"/>
                  <a:pt x="125405" y="355600"/>
                </a:cubicBezTo>
                <a:cubicBezTo>
                  <a:pt x="117293" y="364726"/>
                  <a:pt x="104306" y="368103"/>
                  <a:pt x="94925" y="375920"/>
                </a:cubicBezTo>
                <a:cubicBezTo>
                  <a:pt x="83887" y="385118"/>
                  <a:pt x="74605" y="396240"/>
                  <a:pt x="64445" y="406400"/>
                </a:cubicBezTo>
                <a:cubicBezTo>
                  <a:pt x="54285" y="436880"/>
                  <a:pt x="40266" y="466335"/>
                  <a:pt x="33965" y="497840"/>
                </a:cubicBezTo>
                <a:cubicBezTo>
                  <a:pt x="19765" y="568840"/>
                  <a:pt x="26644" y="531606"/>
                  <a:pt x="13645" y="609600"/>
                </a:cubicBezTo>
                <a:cubicBezTo>
                  <a:pt x="10258" y="653627"/>
                  <a:pt x="3485" y="697523"/>
                  <a:pt x="3485" y="741680"/>
                </a:cubicBezTo>
                <a:cubicBezTo>
                  <a:pt x="3485" y="836238"/>
                  <a:pt x="0" y="941101"/>
                  <a:pt x="23805" y="1036320"/>
                </a:cubicBezTo>
                <a:cubicBezTo>
                  <a:pt x="26402" y="1046710"/>
                  <a:pt x="31023" y="1056502"/>
                  <a:pt x="33965" y="1066800"/>
                </a:cubicBezTo>
                <a:cubicBezTo>
                  <a:pt x="37801" y="1080226"/>
                  <a:pt x="37880" y="1094951"/>
                  <a:pt x="44125" y="1107440"/>
                </a:cubicBezTo>
                <a:cubicBezTo>
                  <a:pt x="51698" y="1122586"/>
                  <a:pt x="64763" y="1134301"/>
                  <a:pt x="74605" y="1148080"/>
                </a:cubicBezTo>
                <a:cubicBezTo>
                  <a:pt x="95496" y="1177328"/>
                  <a:pt x="102067" y="1196868"/>
                  <a:pt x="135565" y="1219200"/>
                </a:cubicBezTo>
                <a:cubicBezTo>
                  <a:pt x="160769" y="1236003"/>
                  <a:pt x="195426" y="1238421"/>
                  <a:pt x="216845" y="1259840"/>
                </a:cubicBezTo>
                <a:cubicBezTo>
                  <a:pt x="230392" y="1273387"/>
                  <a:pt x="242159" y="1288985"/>
                  <a:pt x="257485" y="1300480"/>
                </a:cubicBezTo>
                <a:cubicBezTo>
                  <a:pt x="269602" y="1309567"/>
                  <a:pt x="284063" y="1315175"/>
                  <a:pt x="298125" y="1320800"/>
                </a:cubicBezTo>
                <a:cubicBezTo>
                  <a:pt x="360109" y="1345594"/>
                  <a:pt x="362136" y="1341556"/>
                  <a:pt x="430205" y="1351280"/>
                </a:cubicBezTo>
                <a:cubicBezTo>
                  <a:pt x="457298" y="1361440"/>
                  <a:pt x="483829" y="1373250"/>
                  <a:pt x="511485" y="1381760"/>
                </a:cubicBezTo>
                <a:cubicBezTo>
                  <a:pt x="527990" y="1386838"/>
                  <a:pt x="545251" y="1389081"/>
                  <a:pt x="562285" y="1391920"/>
                </a:cubicBezTo>
                <a:cubicBezTo>
                  <a:pt x="620273" y="1401585"/>
                  <a:pt x="665300" y="1405624"/>
                  <a:pt x="724845" y="1412240"/>
                </a:cubicBezTo>
                <a:cubicBezTo>
                  <a:pt x="850152" y="1405467"/>
                  <a:pt x="977065" y="1413039"/>
                  <a:pt x="1100765" y="1391920"/>
                </a:cubicBezTo>
                <a:cubicBezTo>
                  <a:pt x="1122141" y="1388270"/>
                  <a:pt x="1126071" y="1356454"/>
                  <a:pt x="1141405" y="1341120"/>
                </a:cubicBezTo>
                <a:cubicBezTo>
                  <a:pt x="1153379" y="1329146"/>
                  <a:pt x="1170071" y="1322614"/>
                  <a:pt x="1182045" y="1310640"/>
                </a:cubicBezTo>
                <a:cubicBezTo>
                  <a:pt x="1190679" y="1302006"/>
                  <a:pt x="1193731" y="1288794"/>
                  <a:pt x="1202365" y="1280160"/>
                </a:cubicBezTo>
                <a:cubicBezTo>
                  <a:pt x="1291504" y="1191021"/>
                  <a:pt x="1163712" y="1352017"/>
                  <a:pt x="1263325" y="1219200"/>
                </a:cubicBezTo>
                <a:cubicBezTo>
                  <a:pt x="1283064" y="1159983"/>
                  <a:pt x="1268696" y="1198299"/>
                  <a:pt x="1314125" y="1107440"/>
                </a:cubicBezTo>
                <a:cubicBezTo>
                  <a:pt x="1320898" y="1093893"/>
                  <a:pt x="1329656" y="1081168"/>
                  <a:pt x="1334445" y="1066800"/>
                </a:cubicBezTo>
                <a:cubicBezTo>
                  <a:pt x="1390660" y="898156"/>
                  <a:pt x="1306595" y="1143827"/>
                  <a:pt x="1395405" y="914400"/>
                </a:cubicBezTo>
                <a:cubicBezTo>
                  <a:pt x="1424025" y="840466"/>
                  <a:pt x="1445455" y="763750"/>
                  <a:pt x="1476685" y="690880"/>
                </a:cubicBezTo>
                <a:cubicBezTo>
                  <a:pt x="1511384" y="609916"/>
                  <a:pt x="1499009" y="644229"/>
                  <a:pt x="1517325" y="589280"/>
                </a:cubicBezTo>
                <a:cubicBezTo>
                  <a:pt x="1522433" y="543309"/>
                  <a:pt x="1537645" y="414040"/>
                  <a:pt x="1537645" y="375920"/>
                </a:cubicBezTo>
                <a:cubicBezTo>
                  <a:pt x="1537645" y="308102"/>
                  <a:pt x="1533360" y="240283"/>
                  <a:pt x="1527485" y="172720"/>
                </a:cubicBezTo>
                <a:cubicBezTo>
                  <a:pt x="1526557" y="162051"/>
                  <a:pt x="1522638" y="151539"/>
                  <a:pt x="1517325" y="142240"/>
                </a:cubicBezTo>
                <a:cubicBezTo>
                  <a:pt x="1500362" y="112554"/>
                  <a:pt x="1485904" y="96050"/>
                  <a:pt x="1456365" y="81280"/>
                </a:cubicBezTo>
                <a:cubicBezTo>
                  <a:pt x="1446786" y="76491"/>
                  <a:pt x="1435729" y="75339"/>
                  <a:pt x="1425885" y="71120"/>
                </a:cubicBezTo>
                <a:cubicBezTo>
                  <a:pt x="1411964" y="65154"/>
                  <a:pt x="1399166" y="56766"/>
                  <a:pt x="1385245" y="50800"/>
                </a:cubicBezTo>
                <a:cubicBezTo>
                  <a:pt x="1375401" y="46581"/>
                  <a:pt x="1364344" y="45429"/>
                  <a:pt x="1354765" y="40640"/>
                </a:cubicBezTo>
                <a:cubicBezTo>
                  <a:pt x="1343843" y="35179"/>
                  <a:pt x="1335443" y="25279"/>
                  <a:pt x="1324285" y="20320"/>
                </a:cubicBezTo>
                <a:cubicBezTo>
                  <a:pt x="1304712" y="11621"/>
                  <a:pt x="1263325" y="0"/>
                  <a:pt x="1263325" y="0"/>
                </a:cubicBezTo>
                <a:cubicBezTo>
                  <a:pt x="1195592" y="3387"/>
                  <a:pt x="1127727" y="4752"/>
                  <a:pt x="1060125" y="10160"/>
                </a:cubicBezTo>
                <a:cubicBezTo>
                  <a:pt x="936445" y="20054"/>
                  <a:pt x="1090053" y="20399"/>
                  <a:pt x="948365" y="40640"/>
                </a:cubicBezTo>
                <a:lnTo>
                  <a:pt x="877245" y="50800"/>
                </a:lnTo>
                <a:cubicBezTo>
                  <a:pt x="843050" y="62198"/>
                  <a:pt x="841278" y="61192"/>
                  <a:pt x="806125" y="81280"/>
                </a:cubicBezTo>
                <a:cubicBezTo>
                  <a:pt x="795523" y="87338"/>
                  <a:pt x="787229" y="97739"/>
                  <a:pt x="775645" y="101600"/>
                </a:cubicBezTo>
                <a:cubicBezTo>
                  <a:pt x="756102" y="108114"/>
                  <a:pt x="735005" y="108373"/>
                  <a:pt x="714685" y="111760"/>
                </a:cubicBezTo>
                <a:cubicBezTo>
                  <a:pt x="667272" y="108373"/>
                  <a:pt x="619256" y="109861"/>
                  <a:pt x="572445" y="101600"/>
                </a:cubicBezTo>
                <a:cubicBezTo>
                  <a:pt x="560420" y="99478"/>
                  <a:pt x="554069" y="82894"/>
                  <a:pt x="541965" y="81280"/>
                </a:cubicBezTo>
                <a:cubicBezTo>
                  <a:pt x="501681" y="75909"/>
                  <a:pt x="457298" y="72813"/>
                  <a:pt x="440365" y="7112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p:cNvSpPr txBox="1"/>
          <p:nvPr/>
        </p:nvSpPr>
        <p:spPr>
          <a:xfrm>
            <a:off x="3124200" y="6400800"/>
            <a:ext cx="1936749" cy="523220"/>
          </a:xfrm>
          <a:prstGeom prst="rect">
            <a:avLst/>
          </a:prstGeom>
          <a:noFill/>
        </p:spPr>
        <p:txBody>
          <a:bodyPr wrap="none" rtlCol="0">
            <a:spAutoFit/>
          </a:bodyPr>
          <a:lstStyle/>
          <a:p>
            <a:r>
              <a:rPr lang="en-US" sz="2800" dirty="0">
                <a:solidFill>
                  <a:srgbClr val="FF0000"/>
                </a:solidFill>
              </a:rPr>
              <a:t>With VLANS</a:t>
            </a:r>
          </a:p>
        </p:txBody>
      </p:sp>
      <p:sp>
        <p:nvSpPr>
          <p:cNvPr id="95" name="5-Point Star 94"/>
          <p:cNvSpPr/>
          <p:nvPr/>
        </p:nvSpPr>
        <p:spPr>
          <a:xfrm>
            <a:off x="8610600" y="76200"/>
            <a:ext cx="304800" cy="3048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custDataLst>
              <p:tags r:id="rId2"/>
            </p:custDataLst>
          </p:nvPr>
        </p:nvSpPr>
        <p:spPr>
          <a:xfrm>
            <a:off x="381000" y="0"/>
            <a:ext cx="8229600" cy="639762"/>
          </a:xfrm>
        </p:spPr>
        <p:txBody>
          <a:bodyPr>
            <a:normAutofit fontScale="90000"/>
          </a:bodyPr>
          <a:lstStyle/>
          <a:p>
            <a:r>
              <a:rPr lang="en-US" dirty="0"/>
              <a:t>Requirements on IP Addresses (part 1)</a:t>
            </a:r>
          </a:p>
        </p:txBody>
      </p:sp>
      <p:sp>
        <p:nvSpPr>
          <p:cNvPr id="306179" name="Rectangle 3"/>
          <p:cNvSpPr>
            <a:spLocks noGrp="1" noChangeArrowheads="1"/>
          </p:cNvSpPr>
          <p:nvPr>
            <p:ph type="body" idx="1"/>
            <p:custDataLst>
              <p:tags r:id="rId3"/>
            </p:custDataLst>
          </p:nvPr>
        </p:nvSpPr>
        <p:spPr>
          <a:xfrm>
            <a:off x="381000" y="533400"/>
            <a:ext cx="8229600" cy="6324600"/>
          </a:xfrm>
        </p:spPr>
        <p:txBody>
          <a:bodyPr>
            <a:normAutofit fontScale="62500" lnSpcReduction="20000"/>
          </a:bodyPr>
          <a:lstStyle/>
          <a:p>
            <a:r>
              <a:rPr lang="en-US" dirty="0"/>
              <a:t>Conceal all internal addresses</a:t>
            </a:r>
          </a:p>
          <a:p>
            <a:pPr lvl="1"/>
            <a:r>
              <a:rPr lang="en-US" dirty="0"/>
              <a:t>Make them all on 10., 172., or 192.168. subnets</a:t>
            </a:r>
          </a:p>
          <a:p>
            <a:pPr lvl="2"/>
            <a:r>
              <a:rPr lang="en-US" dirty="0"/>
              <a:t>Inner firewall uses NAT to map addresses to firewall’s address</a:t>
            </a:r>
          </a:p>
          <a:p>
            <a:pPr lvl="1"/>
            <a:r>
              <a:rPr lang="en-US" dirty="0"/>
              <a:t>Give each host a private IP address</a:t>
            </a:r>
          </a:p>
          <a:p>
            <a:pPr lvl="2"/>
            <a:r>
              <a:rPr lang="en-US" dirty="0"/>
              <a:t>Inner firewall controls which hosts can communicate out of the internal network</a:t>
            </a:r>
          </a:p>
          <a:p>
            <a:r>
              <a:rPr lang="en-US" dirty="0"/>
              <a:t>DMZ</a:t>
            </a:r>
          </a:p>
          <a:p>
            <a:pPr lvl="1"/>
            <a:r>
              <a:rPr lang="en-US" dirty="0"/>
              <a:t>Conceal some DMZ machines with private IPs</a:t>
            </a:r>
          </a:p>
          <a:p>
            <a:pPr lvl="2"/>
            <a:r>
              <a:rPr lang="en-US" dirty="0"/>
              <a:t>The database server for the web server has a private IP</a:t>
            </a:r>
          </a:p>
          <a:p>
            <a:pPr lvl="1"/>
            <a:r>
              <a:rPr lang="en-US" dirty="0"/>
              <a:t>Web server proxy and email proxy must have public addresses</a:t>
            </a:r>
          </a:p>
          <a:p>
            <a:pPr lvl="2"/>
            <a:r>
              <a:rPr lang="en-US" dirty="0"/>
              <a:t>Otherwise, they are not reachable</a:t>
            </a:r>
          </a:p>
          <a:p>
            <a:pPr lvl="2"/>
            <a:r>
              <a:rPr lang="en-US" dirty="0"/>
              <a:t>Web server only accepts connections form web proxy</a:t>
            </a:r>
          </a:p>
          <a:p>
            <a:pPr lvl="2"/>
            <a:r>
              <a:rPr lang="en-US" dirty="0"/>
              <a:t>Email server only accepts connections form web proxy</a:t>
            </a:r>
          </a:p>
          <a:p>
            <a:pPr lvl="2"/>
            <a:r>
              <a:rPr lang="en-US" dirty="0"/>
              <a:t>Email server also initiates connections, which might also pass through the proxy.</a:t>
            </a:r>
          </a:p>
          <a:p>
            <a:pPr lvl="3"/>
            <a:r>
              <a:rPr lang="en-US" dirty="0"/>
              <a:t>Barracuda Spam Firewall  filters and forwards outgoing email</a:t>
            </a:r>
          </a:p>
          <a:p>
            <a:pPr lvl="2"/>
            <a:endParaRPr lang="en-US" dirty="0"/>
          </a:p>
          <a:p>
            <a:endParaRPr lang="en-US" dirty="0"/>
          </a:p>
          <a:p>
            <a:r>
              <a:rPr lang="en-US" dirty="0"/>
              <a:t>Access rules for DMZ machines (v0.1)</a:t>
            </a:r>
          </a:p>
          <a:p>
            <a:pPr lvl="1"/>
            <a:r>
              <a:rPr lang="en-US" dirty="0"/>
              <a:t>Each server has a list of IP addresses and ports that can access it</a:t>
            </a:r>
          </a:p>
          <a:p>
            <a:pPr lvl="2"/>
            <a:r>
              <a:rPr lang="en-US" dirty="0"/>
              <a:t>Web server: accessible by reverse proxy and port 80</a:t>
            </a:r>
          </a:p>
          <a:p>
            <a:pPr lvl="2"/>
            <a:r>
              <a:rPr lang="en-US" dirty="0"/>
              <a:t>Web serving database: accessible by web server and port 3306</a:t>
            </a:r>
          </a:p>
          <a:p>
            <a:pPr lvl="2"/>
            <a:r>
              <a:rPr lang="en-US" dirty="0"/>
              <a:t>Email server: accessible by email proxy and internal email server over port 25</a:t>
            </a:r>
          </a:p>
          <a:p>
            <a:pPr lvl="2"/>
            <a:r>
              <a:rPr lang="en-US" dirty="0"/>
              <a:t>Web server reverse proxy: any </a:t>
            </a:r>
            <a:r>
              <a:rPr lang="en-US" dirty="0" err="1"/>
              <a:t>ip</a:t>
            </a:r>
            <a:r>
              <a:rPr lang="en-US" dirty="0"/>
              <a:t> (except black list) and port 80</a:t>
            </a:r>
          </a:p>
          <a:p>
            <a:pPr lvl="2"/>
            <a:r>
              <a:rPr lang="en-US" dirty="0"/>
              <a:t>Email proxy: any IP (</a:t>
            </a:r>
            <a:r>
              <a:rPr lang="en-US" dirty="0" err="1"/>
              <a:t>execpt</a:t>
            </a:r>
            <a:r>
              <a:rPr lang="en-US" dirty="0"/>
              <a:t> black list) and port 25</a:t>
            </a:r>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6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6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61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61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61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617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617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617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617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617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617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0617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617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6179">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06179">
                                            <p:txEl>
                                              <p:pRg st="17" end="1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06179">
                                            <p:txEl>
                                              <p:pRg st="18" end="1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06179">
                                            <p:txEl>
                                              <p:pRg st="19" end="19"/>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06179">
                                            <p:txEl>
                                              <p:pRg st="20" end="2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06179">
                                            <p:txEl>
                                              <p:pRg st="21" end="2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0617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custDataLst>
              <p:tags r:id="rId2"/>
            </p:custDataLst>
          </p:nvPr>
        </p:nvSpPr>
        <p:spPr>
          <a:xfrm>
            <a:off x="381000" y="0"/>
            <a:ext cx="8229600" cy="639762"/>
          </a:xfrm>
        </p:spPr>
        <p:txBody>
          <a:bodyPr>
            <a:normAutofit fontScale="90000"/>
          </a:bodyPr>
          <a:lstStyle/>
          <a:p>
            <a:r>
              <a:rPr lang="en-US" dirty="0"/>
              <a:t>Requirements on IP Addresses (part 2)</a:t>
            </a:r>
          </a:p>
        </p:txBody>
      </p:sp>
      <p:sp>
        <p:nvSpPr>
          <p:cNvPr id="306179" name="Rectangle 3"/>
          <p:cNvSpPr>
            <a:spLocks noGrp="1" noChangeArrowheads="1"/>
          </p:cNvSpPr>
          <p:nvPr>
            <p:ph type="body" idx="1"/>
            <p:custDataLst>
              <p:tags r:id="rId3"/>
            </p:custDataLst>
          </p:nvPr>
        </p:nvSpPr>
        <p:spPr>
          <a:xfrm>
            <a:off x="76200" y="685800"/>
            <a:ext cx="9144000" cy="6477000"/>
          </a:xfrm>
        </p:spPr>
        <p:txBody>
          <a:bodyPr>
            <a:normAutofit fontScale="55000" lnSpcReduction="20000"/>
          </a:bodyPr>
          <a:lstStyle/>
          <a:p>
            <a:endParaRPr lang="en-US" dirty="0"/>
          </a:p>
          <a:p>
            <a:r>
              <a:rPr lang="en-US" dirty="0"/>
              <a:t>VLAN</a:t>
            </a:r>
          </a:p>
          <a:p>
            <a:pPr lvl="1"/>
            <a:r>
              <a:rPr lang="en-US" dirty="0"/>
              <a:t>Web components are in their own VLAN</a:t>
            </a:r>
          </a:p>
          <a:p>
            <a:pPr lvl="1"/>
            <a:r>
              <a:rPr lang="en-US" dirty="0"/>
              <a:t>Email components are in their own VLAN</a:t>
            </a:r>
          </a:p>
          <a:p>
            <a:pPr lvl="1"/>
            <a:r>
              <a:rPr lang="en-US" dirty="0"/>
              <a:t>DNS components are in their own VLAN</a:t>
            </a:r>
          </a:p>
          <a:p>
            <a:pPr lvl="1"/>
            <a:r>
              <a:rPr lang="en-US" dirty="0"/>
              <a:t>Communication between machines in different VLANs must pass through the firewall. Specific access control rules can be set in the firewall</a:t>
            </a:r>
          </a:p>
          <a:p>
            <a:pPr lvl="1"/>
            <a:r>
              <a:rPr lang="en-US" dirty="0"/>
              <a:t>if the web server get infiltrated, it should not be able to listen for packets from other hosts and should not be able to steal the IP address of other hosts</a:t>
            </a:r>
          </a:p>
          <a:p>
            <a:pPr lvl="2"/>
            <a:r>
              <a:rPr lang="en-US" dirty="0"/>
              <a:t>E.g., web server gets infiltrated, but is unable to send data or messages outside of the DMZ</a:t>
            </a:r>
          </a:p>
          <a:p>
            <a:pPr lvl="2"/>
            <a:r>
              <a:rPr lang="en-US" dirty="0"/>
              <a:t>If steals the IP address of the email server, and then communicates with the attacker via port 25</a:t>
            </a:r>
          </a:p>
          <a:p>
            <a:pPr lvl="2"/>
            <a:r>
              <a:rPr lang="en-US" dirty="0"/>
              <a:t>To do this, it needs to be on the same virtual LAN  as the email server</a:t>
            </a:r>
          </a:p>
          <a:p>
            <a:r>
              <a:rPr lang="en-US" dirty="0"/>
              <a:t>Machine access control list (machine ACL)</a:t>
            </a:r>
          </a:p>
          <a:p>
            <a:pPr lvl="1"/>
            <a:r>
              <a:rPr lang="en-US" dirty="0"/>
              <a:t>Specifies which machines can communicate and on which port</a:t>
            </a:r>
          </a:p>
          <a:p>
            <a:pPr lvl="1"/>
            <a:r>
              <a:rPr lang="en-US" dirty="0"/>
              <a:t>E.g., a web server can only communicate on port 80 and port 443</a:t>
            </a:r>
          </a:p>
          <a:p>
            <a:pPr lvl="1"/>
            <a:r>
              <a:rPr lang="en-US" dirty="0"/>
              <a:t>E.g., an internal web server can only communicate on port 80 and 443 and only with IP addresses in the internal company network</a:t>
            </a:r>
          </a:p>
          <a:p>
            <a:pPr lvl="1"/>
            <a:r>
              <a:rPr lang="en-US" dirty="0"/>
              <a:t>E.g., an internal web server can also communicate via </a:t>
            </a:r>
            <a:r>
              <a:rPr lang="en-US" dirty="0" err="1"/>
              <a:t>ssh</a:t>
            </a:r>
            <a:r>
              <a:rPr lang="en-US" dirty="0"/>
              <a:t> (port 22) but only with a machine with IP address that matches the system admin’s IP address (more on this later)</a:t>
            </a:r>
          </a:p>
          <a:p>
            <a:r>
              <a:rPr lang="en-US" dirty="0" err="1"/>
              <a:t>VLAN+firewall</a:t>
            </a:r>
            <a:r>
              <a:rPr lang="en-US" dirty="0"/>
              <a:t> vs. machine ACL</a:t>
            </a:r>
          </a:p>
          <a:p>
            <a:pPr lvl="1"/>
            <a:r>
              <a:rPr lang="en-US" dirty="0"/>
              <a:t>Achieve the same thing: machine ACL have rules in the machine whereas the </a:t>
            </a:r>
            <a:r>
              <a:rPr lang="en-US" dirty="0" err="1"/>
              <a:t>VLAN+firewall</a:t>
            </a:r>
            <a:r>
              <a:rPr lang="en-US" dirty="0"/>
              <a:t> have rules in the firewall and the definition of the VLAN. In many ways, they are exactly the same.</a:t>
            </a:r>
          </a:p>
          <a:p>
            <a:pPr lvl="1"/>
            <a:r>
              <a:rPr lang="en-US" dirty="0"/>
              <a:t>In minor differences</a:t>
            </a:r>
          </a:p>
          <a:p>
            <a:pPr lvl="1"/>
            <a:r>
              <a:rPr lang="en-US" dirty="0"/>
              <a:t>VLAN vs machine ACL</a:t>
            </a:r>
          </a:p>
          <a:p>
            <a:pPr lvl="2"/>
            <a:r>
              <a:rPr lang="en-US" dirty="0"/>
              <a:t>If ACL are set by the machine, then if the machine is infiltrated, the ACL can be changed, e.g., allowing messages to be observed and attacks launched to other machines</a:t>
            </a:r>
          </a:p>
        </p:txBody>
      </p:sp>
    </p:spTree>
    <p:custDataLst>
      <p:tags r:id="rId1"/>
    </p:custDataLst>
    <p:extLst>
      <p:ext uri="{BB962C8B-B14F-4D97-AF65-F5344CB8AC3E}">
        <p14:creationId xmlns:p14="http://schemas.microsoft.com/office/powerpoint/2010/main" val="300717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61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61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61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61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61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617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617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617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617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617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6179">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6179">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06179">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6179">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6179">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06179">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06179">
                                            <p:txEl>
                                              <p:pRg st="17" end="1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06179">
                                            <p:txEl>
                                              <p:pRg st="18" end="1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06179">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custDataLst>
              <p:tags r:id="rId2"/>
            </p:custDataLst>
          </p:nvPr>
        </p:nvSpPr>
        <p:spPr/>
        <p:txBody>
          <a:bodyPr/>
          <a:lstStyle/>
          <a:p>
            <a:r>
              <a:rPr lang="en-US"/>
              <a:t>Inner Firewall Configuration</a:t>
            </a:r>
          </a:p>
        </p:txBody>
      </p:sp>
      <p:sp>
        <p:nvSpPr>
          <p:cNvPr id="323587" name="Rectangle 3"/>
          <p:cNvSpPr>
            <a:spLocks noGrp="1" noChangeArrowheads="1"/>
          </p:cNvSpPr>
          <p:nvPr>
            <p:ph type="body" idx="1"/>
            <p:custDataLst>
              <p:tags r:id="rId3"/>
            </p:custDataLst>
          </p:nvPr>
        </p:nvSpPr>
        <p:spPr>
          <a:xfrm>
            <a:off x="457200" y="1600200"/>
            <a:ext cx="8229600" cy="4953000"/>
          </a:xfrm>
        </p:spPr>
        <p:txBody>
          <a:bodyPr>
            <a:normAutofit fontScale="70000" lnSpcReduction="20000"/>
          </a:bodyPr>
          <a:lstStyle/>
          <a:p>
            <a:pPr>
              <a:lnSpc>
                <a:spcPct val="90000"/>
              </a:lnSpc>
            </a:pPr>
            <a:r>
              <a:rPr lang="en-US" sz="2800" dirty="0"/>
              <a:t>Goals: restrict access to corporate internal network</a:t>
            </a:r>
          </a:p>
          <a:p>
            <a:pPr>
              <a:lnSpc>
                <a:spcPct val="90000"/>
              </a:lnSpc>
            </a:pPr>
            <a:r>
              <a:rPr lang="en-US" sz="2800" dirty="0"/>
              <a:t>Rule: block </a:t>
            </a:r>
            <a:r>
              <a:rPr lang="en-US" sz="2800" i="1" dirty="0"/>
              <a:t>all</a:t>
            </a:r>
            <a:r>
              <a:rPr lang="en-US" sz="2800" dirty="0"/>
              <a:t> traffic except for that </a:t>
            </a:r>
            <a:r>
              <a:rPr lang="en-US" sz="2800" i="1" dirty="0"/>
              <a:t>specifically</a:t>
            </a:r>
            <a:r>
              <a:rPr lang="en-US" sz="2800" dirty="0"/>
              <a:t> authorized to enter</a:t>
            </a:r>
          </a:p>
          <a:p>
            <a:pPr lvl="1">
              <a:lnSpc>
                <a:spcPct val="90000"/>
              </a:lnSpc>
            </a:pPr>
            <a:r>
              <a:rPr lang="en-US" sz="2400" dirty="0"/>
              <a:t>Principle of fail-safe defaults</a:t>
            </a:r>
          </a:p>
          <a:p>
            <a:pPr lvl="2">
              <a:lnSpc>
                <a:spcPct val="90000"/>
              </a:lnSpc>
            </a:pPr>
            <a:r>
              <a:rPr lang="en-US" sz="2000" dirty="0"/>
              <a:t>E.g., default is deny access</a:t>
            </a:r>
          </a:p>
          <a:p>
            <a:pPr lvl="1">
              <a:lnSpc>
                <a:spcPct val="90000"/>
              </a:lnSpc>
            </a:pPr>
            <a:r>
              <a:rPr lang="en-US" sz="2400" dirty="0"/>
              <a:t>Block all except white list vs. accept all except black list</a:t>
            </a:r>
          </a:p>
          <a:p>
            <a:pPr lvl="2">
              <a:lnSpc>
                <a:spcPct val="90000"/>
              </a:lnSpc>
            </a:pPr>
            <a:r>
              <a:rPr lang="en-US" sz="2000" dirty="0"/>
              <a:t>Web server: accept all except black list</a:t>
            </a:r>
          </a:p>
          <a:p>
            <a:pPr lvl="2">
              <a:lnSpc>
                <a:spcPct val="90000"/>
              </a:lnSpc>
            </a:pPr>
            <a:r>
              <a:rPr lang="en-US" sz="2000" dirty="0"/>
              <a:t>Inner firewall: block all except white list</a:t>
            </a:r>
          </a:p>
          <a:p>
            <a:pPr>
              <a:lnSpc>
                <a:spcPct val="90000"/>
              </a:lnSpc>
            </a:pPr>
            <a:r>
              <a:rPr lang="en-US" sz="2800" dirty="0"/>
              <a:t>Example: Drib uses NFS on some internal systems</a:t>
            </a:r>
          </a:p>
          <a:p>
            <a:pPr lvl="1">
              <a:lnSpc>
                <a:spcPct val="90000"/>
              </a:lnSpc>
            </a:pPr>
            <a:r>
              <a:rPr lang="en-US" sz="2400" dirty="0"/>
              <a:t>Outer firewall disallows NFS packets crossing</a:t>
            </a:r>
          </a:p>
          <a:p>
            <a:pPr lvl="1">
              <a:lnSpc>
                <a:spcPct val="90000"/>
              </a:lnSpc>
            </a:pPr>
            <a:r>
              <a:rPr lang="en-US" sz="2400" dirty="0"/>
              <a:t>Inner firewall disallows NFS packets crossing, too</a:t>
            </a:r>
          </a:p>
          <a:p>
            <a:pPr lvl="2">
              <a:lnSpc>
                <a:spcPct val="90000"/>
              </a:lnSpc>
            </a:pPr>
            <a:r>
              <a:rPr lang="en-US" sz="2000" dirty="0"/>
              <a:t>DMZ does not need access to this information (least privilege)</a:t>
            </a:r>
          </a:p>
          <a:p>
            <a:pPr lvl="2">
              <a:lnSpc>
                <a:spcPct val="90000"/>
              </a:lnSpc>
            </a:pPr>
            <a:r>
              <a:rPr lang="en-US" sz="2000" dirty="0"/>
              <a:t>If inner firewall fails, outer one will stop leaks, and vice versa (separation of privilege)</a:t>
            </a:r>
          </a:p>
          <a:p>
            <a:pPr>
              <a:lnSpc>
                <a:spcPct val="90000"/>
              </a:lnSpc>
            </a:pPr>
            <a:r>
              <a:rPr lang="en-US" dirty="0"/>
              <a:t>Some firewall rules use the IP address or MAC address</a:t>
            </a:r>
          </a:p>
          <a:p>
            <a:pPr lvl="1">
              <a:lnSpc>
                <a:spcPct val="90000"/>
              </a:lnSpc>
            </a:pPr>
            <a:r>
              <a:rPr lang="en-US" dirty="0"/>
              <a:t>E.g., 124.5.6.7 can </a:t>
            </a:r>
            <a:r>
              <a:rPr lang="en-US" dirty="0" err="1"/>
              <a:t>ssh</a:t>
            </a:r>
            <a:r>
              <a:rPr lang="en-US" dirty="0"/>
              <a:t> to 124.0.0.1</a:t>
            </a:r>
          </a:p>
          <a:p>
            <a:pPr>
              <a:lnSpc>
                <a:spcPct val="90000"/>
              </a:lnSpc>
            </a:pPr>
            <a:r>
              <a:rPr lang="en-US" dirty="0"/>
              <a:t>Identity-based firewall rules use the </a:t>
            </a:r>
            <a:r>
              <a:rPr lang="en-US"/>
              <a:t>IP address </a:t>
            </a:r>
            <a:r>
              <a:rPr lang="en-US" dirty="0"/>
              <a:t>or MAC address assigned to the user</a:t>
            </a:r>
          </a:p>
          <a:p>
            <a:pPr lvl="1">
              <a:lnSpc>
                <a:spcPct val="90000"/>
              </a:lnSpc>
            </a:pPr>
            <a:r>
              <a:rPr lang="en-US" dirty="0"/>
              <a:t>User john can </a:t>
            </a:r>
            <a:r>
              <a:rPr lang="en-US" dirty="0" err="1"/>
              <a:t>ssh</a:t>
            </a:r>
            <a:r>
              <a:rPr lang="en-US" dirty="0"/>
              <a:t> to web-server</a:t>
            </a:r>
          </a:p>
          <a:p>
            <a:pPr lvl="1">
              <a:lnSpc>
                <a:spcPct val="90000"/>
              </a:lnSpc>
            </a:pPr>
            <a:r>
              <a:rPr lang="en-US" dirty="0"/>
              <a:t>This rule can be converted to a regular rule by determining the IP address assigned to john and the web server</a:t>
            </a:r>
          </a:p>
          <a:p>
            <a:pPr>
              <a:lnSpc>
                <a:spcPct val="90000"/>
              </a:lnSpc>
            </a:pP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3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35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35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35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35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358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358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358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358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358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2358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23587">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23587">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23587">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23587">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2358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custDataLst>
              <p:tags r:id="rId2"/>
            </p:custDataLst>
          </p:nvPr>
        </p:nvSpPr>
        <p:spPr/>
        <p:txBody>
          <a:bodyPr/>
          <a:lstStyle/>
          <a:p>
            <a:r>
              <a:rPr lang="en-US"/>
              <a:t>More Configuration</a:t>
            </a:r>
          </a:p>
        </p:txBody>
      </p:sp>
      <p:sp>
        <p:nvSpPr>
          <p:cNvPr id="325635" name="Rectangle 3"/>
          <p:cNvSpPr>
            <a:spLocks noGrp="1" noChangeArrowheads="1"/>
          </p:cNvSpPr>
          <p:nvPr>
            <p:ph type="body" idx="1"/>
            <p:custDataLst>
              <p:tags r:id="rId3"/>
            </p:custDataLst>
          </p:nvPr>
        </p:nvSpPr>
        <p:spPr/>
        <p:txBody>
          <a:bodyPr>
            <a:normAutofit/>
          </a:bodyPr>
          <a:lstStyle/>
          <a:p>
            <a:pPr>
              <a:lnSpc>
                <a:spcPct val="90000"/>
              </a:lnSpc>
            </a:pPr>
            <a:r>
              <a:rPr lang="en-US" sz="2800" dirty="0"/>
              <a:t>Internal folks require email</a:t>
            </a:r>
          </a:p>
          <a:p>
            <a:pPr lvl="1">
              <a:lnSpc>
                <a:spcPct val="90000"/>
              </a:lnSpc>
            </a:pPr>
            <a:r>
              <a:rPr lang="en-US" sz="2400" dirty="0"/>
              <a:t>SMTP proxy required</a:t>
            </a:r>
          </a:p>
          <a:p>
            <a:pPr>
              <a:lnSpc>
                <a:spcPct val="90000"/>
              </a:lnSpc>
            </a:pPr>
            <a:r>
              <a:rPr lang="en-US" sz="2800" dirty="0"/>
              <a:t>Administrators for DMZ need login access</a:t>
            </a:r>
          </a:p>
          <a:p>
            <a:pPr lvl="1">
              <a:lnSpc>
                <a:spcPct val="90000"/>
              </a:lnSpc>
            </a:pPr>
            <a:r>
              <a:rPr lang="en-US" sz="2400" dirty="0"/>
              <a:t>See “Trusted Administrative Host” slides </a:t>
            </a:r>
          </a:p>
          <a:p>
            <a:pPr>
              <a:lnSpc>
                <a:spcPct val="90000"/>
              </a:lnSpc>
            </a:pPr>
            <a:r>
              <a:rPr lang="en-US" sz="2800" dirty="0"/>
              <a:t>DMZ DNS needs to know address of administrative host</a:t>
            </a:r>
          </a:p>
          <a:p>
            <a:pPr lvl="1">
              <a:lnSpc>
                <a:spcPct val="90000"/>
              </a:lnSpc>
            </a:pPr>
            <a:r>
              <a:rPr lang="en-US" sz="2400" dirty="0"/>
              <a:t>More on this later</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5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56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56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56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56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custDataLst>
              <p:tags r:id="rId2"/>
            </p:custDataLst>
          </p:nvPr>
        </p:nvSpPr>
        <p:spPr/>
        <p:txBody>
          <a:bodyPr/>
          <a:lstStyle/>
          <a:p>
            <a:r>
              <a:rPr lang="en-US" dirty="0"/>
              <a:t>DMZ – Deep Dive</a:t>
            </a:r>
          </a:p>
        </p:txBody>
      </p:sp>
      <p:sp>
        <p:nvSpPr>
          <p:cNvPr id="327683" name="Rectangle 3"/>
          <p:cNvSpPr>
            <a:spLocks noGrp="1" noChangeArrowheads="1"/>
          </p:cNvSpPr>
          <p:nvPr>
            <p:ph type="body" idx="1"/>
            <p:custDataLst>
              <p:tags r:id="rId3"/>
            </p:custDataLst>
          </p:nvPr>
        </p:nvSpPr>
        <p:spPr/>
        <p:txBody>
          <a:bodyPr/>
          <a:lstStyle/>
          <a:p>
            <a:r>
              <a:rPr lang="en-US" sz="2800" dirty="0"/>
              <a:t>Look at servers separately:</a:t>
            </a:r>
          </a:p>
          <a:p>
            <a:pPr lvl="1"/>
            <a:r>
              <a:rPr lang="en-US" sz="2400" dirty="0"/>
              <a:t>Web server: handles web requests with Internet</a:t>
            </a:r>
          </a:p>
          <a:p>
            <a:pPr lvl="2"/>
            <a:r>
              <a:rPr lang="en-US" sz="2000" dirty="0"/>
              <a:t>May have to send information to internal network</a:t>
            </a:r>
          </a:p>
          <a:p>
            <a:pPr lvl="1"/>
            <a:r>
              <a:rPr lang="en-US" sz="2400" dirty="0"/>
              <a:t>Email server: handles email with Internet</a:t>
            </a:r>
          </a:p>
          <a:p>
            <a:pPr lvl="2"/>
            <a:r>
              <a:rPr lang="en-US" sz="2000" dirty="0"/>
              <a:t>Must forward email to internal mail server</a:t>
            </a:r>
          </a:p>
          <a:p>
            <a:pPr lvl="1"/>
            <a:r>
              <a:rPr lang="en-US" sz="2400" dirty="0"/>
              <a:t>DNS</a:t>
            </a:r>
          </a:p>
          <a:p>
            <a:pPr lvl="2"/>
            <a:r>
              <a:rPr lang="en-US" sz="2000" dirty="0"/>
              <a:t>Used to provide addresses for systems DMZ servers talk to</a:t>
            </a:r>
          </a:p>
          <a:p>
            <a:pPr lvl="1"/>
            <a:r>
              <a:rPr lang="en-US" sz="2400" dirty="0"/>
              <a:t>Log server</a:t>
            </a:r>
          </a:p>
          <a:p>
            <a:pPr lvl="2"/>
            <a:r>
              <a:rPr lang="en-US" sz="2000" dirty="0"/>
              <a:t>DMZ systems log info here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6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6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6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6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6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76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768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76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custDataLst>
              <p:tags r:id="rId2"/>
            </p:custDataLst>
          </p:nvPr>
        </p:nvSpPr>
        <p:spPr>
          <a:xfrm>
            <a:off x="381000" y="0"/>
            <a:ext cx="8229600" cy="639762"/>
          </a:xfrm>
        </p:spPr>
        <p:txBody>
          <a:bodyPr>
            <a:normAutofit fontScale="90000"/>
          </a:bodyPr>
          <a:lstStyle/>
          <a:p>
            <a:r>
              <a:rPr lang="en-US" dirty="0"/>
              <a:t>DMZ Mail Server</a:t>
            </a:r>
          </a:p>
        </p:txBody>
      </p:sp>
      <p:sp>
        <p:nvSpPr>
          <p:cNvPr id="329731" name="Rectangle 3"/>
          <p:cNvSpPr>
            <a:spLocks noGrp="1" noChangeArrowheads="1"/>
          </p:cNvSpPr>
          <p:nvPr>
            <p:ph type="body" idx="1"/>
            <p:custDataLst>
              <p:tags r:id="rId3"/>
            </p:custDataLst>
          </p:nvPr>
        </p:nvSpPr>
        <p:spPr>
          <a:xfrm>
            <a:off x="685800" y="609601"/>
            <a:ext cx="8229600" cy="1371599"/>
          </a:xfrm>
        </p:spPr>
        <p:txBody>
          <a:bodyPr>
            <a:normAutofit/>
          </a:bodyPr>
          <a:lstStyle/>
          <a:p>
            <a:pPr>
              <a:lnSpc>
                <a:spcPct val="90000"/>
              </a:lnSpc>
            </a:pPr>
            <a:r>
              <a:rPr lang="en-US" sz="1800" dirty="0"/>
              <a:t>Performs address, content checking on </a:t>
            </a:r>
            <a:r>
              <a:rPr lang="en-US" sz="1800" i="1" dirty="0"/>
              <a:t>all</a:t>
            </a:r>
            <a:r>
              <a:rPr lang="en-US" sz="1800" dirty="0"/>
              <a:t> email</a:t>
            </a:r>
          </a:p>
          <a:p>
            <a:pPr>
              <a:lnSpc>
                <a:spcPct val="90000"/>
              </a:lnSpc>
            </a:pPr>
            <a:r>
              <a:rPr lang="en-US" sz="1800" dirty="0"/>
              <a:t>Goal is to hide internal information from outside, but be transparent to inside</a:t>
            </a:r>
          </a:p>
          <a:p>
            <a:pPr>
              <a:lnSpc>
                <a:spcPct val="90000"/>
              </a:lnSpc>
            </a:pPr>
            <a:r>
              <a:rPr lang="en-US" sz="1800" dirty="0"/>
              <a:t>Receives email from Internet, forwards it to internal network</a:t>
            </a:r>
          </a:p>
          <a:p>
            <a:pPr>
              <a:lnSpc>
                <a:spcPct val="90000"/>
              </a:lnSpc>
            </a:pPr>
            <a:r>
              <a:rPr lang="en-US" sz="1800" dirty="0"/>
              <a:t>Receives email from internal network, forwards it to Internet</a:t>
            </a:r>
            <a:endParaRPr lang="en-US" sz="1600" dirty="0"/>
          </a:p>
        </p:txBody>
      </p:sp>
      <p:pic>
        <p:nvPicPr>
          <p:cNvPr id="134146" name="Picture 2" descr="http://techlib.barracuda.com/download/attachments/3866680/BSF_DMZ.JPG?version=1&amp;modificationDate=1348691669000"/>
          <p:cNvPicPr>
            <a:picLocks noChangeAspect="1" noChangeArrowheads="1"/>
          </p:cNvPicPr>
          <p:nvPr>
            <p:custDataLst>
              <p:tags r:id="rId4"/>
            </p:custDataLst>
          </p:nvPr>
        </p:nvPicPr>
        <p:blipFill>
          <a:blip r:embed="rId9" cstate="print"/>
          <a:srcRect/>
          <a:stretch>
            <a:fillRect/>
          </a:stretch>
        </p:blipFill>
        <p:spPr bwMode="auto">
          <a:xfrm>
            <a:off x="152399" y="2057400"/>
            <a:ext cx="4187227" cy="2875230"/>
          </a:xfrm>
          <a:prstGeom prst="rect">
            <a:avLst/>
          </a:prstGeom>
          <a:noFill/>
        </p:spPr>
      </p:pic>
      <p:pic>
        <p:nvPicPr>
          <p:cNvPr id="134148" name="Picture 4" descr="http://techlib.barracuda.com/download/attachments/3866640/BFS_firewall.jpg?version=1&amp;modificationDate=1334700835000"/>
          <p:cNvPicPr>
            <a:picLocks noChangeAspect="1" noChangeArrowheads="1"/>
          </p:cNvPicPr>
          <p:nvPr>
            <p:custDataLst>
              <p:tags r:id="rId5"/>
            </p:custDataLst>
          </p:nvPr>
        </p:nvPicPr>
        <p:blipFill>
          <a:blip r:embed="rId10" cstate="print"/>
          <a:srcRect/>
          <a:stretch>
            <a:fillRect/>
          </a:stretch>
        </p:blipFill>
        <p:spPr bwMode="auto">
          <a:xfrm>
            <a:off x="5170734" y="2116178"/>
            <a:ext cx="3439866" cy="2725685"/>
          </a:xfrm>
          <a:prstGeom prst="rect">
            <a:avLst/>
          </a:prstGeom>
          <a:noFill/>
        </p:spPr>
      </p:pic>
      <p:sp>
        <p:nvSpPr>
          <p:cNvPr id="6" name="Rectangle 3"/>
          <p:cNvSpPr txBox="1">
            <a:spLocks noChangeArrowheads="1"/>
          </p:cNvSpPr>
          <p:nvPr>
            <p:custDataLst>
              <p:tags r:id="rId6"/>
            </p:custDataLst>
          </p:nvPr>
        </p:nvSpPr>
        <p:spPr>
          <a:xfrm>
            <a:off x="0" y="4953001"/>
            <a:ext cx="5943600" cy="2209799"/>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E.g., Barracuda spam/virus</a:t>
            </a:r>
            <a:r>
              <a:rPr kumimoji="0" lang="en-US" sz="1400" b="0" i="0" u="none" strike="noStrike" kern="1200" cap="none" spc="0" normalizeH="0" noProof="0" dirty="0">
                <a:ln>
                  <a:noFill/>
                </a:ln>
                <a:solidFill>
                  <a:schemeClr val="tx1"/>
                </a:solidFill>
                <a:effectLst/>
                <a:uLnTx/>
                <a:uFillTx/>
                <a:latin typeface="+mn-lt"/>
                <a:ea typeface="+mn-ea"/>
                <a:cs typeface="+mn-cs"/>
              </a:rPr>
              <a:t> proxy/firewall</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lang="en-US" sz="1400" baseline="0" dirty="0"/>
              <a:t>Incoming</a:t>
            </a:r>
            <a:r>
              <a:rPr lang="en-US" sz="1400" dirty="0"/>
              <a:t> mail</a:t>
            </a:r>
            <a:endParaRPr lang="en-US" sz="1400" baseline="0" dirty="0"/>
          </a:p>
          <a:p>
            <a:pPr marL="800100" lvl="1" indent="-342900">
              <a:lnSpc>
                <a:spcPct val="90000"/>
              </a:lnSpc>
              <a:spcBef>
                <a:spcPct val="20000"/>
              </a:spcBef>
              <a:buFont typeface="Arial" pitchFamily="34" charset="0"/>
              <a:buChar char="•"/>
            </a:pPr>
            <a:r>
              <a:rPr lang="en-US" sz="1400" baseline="0" dirty="0"/>
              <a:t>Receives</a:t>
            </a:r>
            <a:r>
              <a:rPr lang="en-US" sz="1400" dirty="0"/>
              <a:t> mail</a:t>
            </a:r>
          </a:p>
          <a:p>
            <a:pPr marL="1257300" lvl="2" indent="-342900">
              <a:lnSpc>
                <a:spcPct val="90000"/>
              </a:lnSpc>
              <a:spcBef>
                <a:spcPct val="20000"/>
              </a:spcBef>
              <a:buFont typeface="Arial" pitchFamily="34" charset="0"/>
              <a:buChar char="•"/>
            </a:pPr>
            <a:r>
              <a:rPr lang="en-US" sz="1400" dirty="0"/>
              <a:t>If in front of firewall, then MX DNS value must be changed</a:t>
            </a:r>
          </a:p>
          <a:p>
            <a:pPr marL="1257300" lvl="2" indent="-342900">
              <a:lnSpc>
                <a:spcPct val="90000"/>
              </a:lnSpc>
              <a:spcBef>
                <a:spcPct val="20000"/>
              </a:spcBef>
              <a:buFont typeface="Arial" pitchFamily="34" charset="0"/>
              <a:buChar char="•"/>
            </a:pPr>
            <a:r>
              <a:rPr lang="en-US" sz="1400" dirty="0"/>
              <a:t>If behind firewall, then firewall is configured to forward mail to Barracuda</a:t>
            </a:r>
          </a:p>
          <a:p>
            <a:pPr marL="800100" lvl="1" indent="-342900">
              <a:lnSpc>
                <a:spcPct val="90000"/>
              </a:lnSpc>
              <a:spcBef>
                <a:spcPct val="20000"/>
              </a:spcBef>
              <a:buFont typeface="Arial" pitchFamily="34" charset="0"/>
              <a:buChar char="•"/>
            </a:pPr>
            <a:r>
              <a:rPr lang="en-US" sz="1400" noProof="0" dirty="0"/>
              <a:t>Cleans mail</a:t>
            </a:r>
          </a:p>
          <a:p>
            <a:pPr marL="800100" lvl="1" indent="-342900">
              <a:lnSpc>
                <a:spcPct val="90000"/>
              </a:lnSpc>
              <a:spcBef>
                <a:spcPct val="20000"/>
              </a:spcBef>
              <a:buFont typeface="Arial" pitchFamily="34" charset="0"/>
              <a:buChar char="•"/>
            </a:pPr>
            <a:r>
              <a:rPr kumimoji="0" lang="en-US" sz="1400" b="0" i="0" u="none" strike="noStrike" kern="1200" cap="none" spc="0" normalizeH="0" baseline="0" dirty="0">
                <a:ln>
                  <a:noFill/>
                </a:ln>
                <a:solidFill>
                  <a:schemeClr val="tx1"/>
                </a:solidFill>
                <a:effectLst/>
                <a:uLnTx/>
                <a:uFillTx/>
                <a:latin typeface="+mn-lt"/>
                <a:ea typeface="+mn-ea"/>
                <a:cs typeface="+mn-cs"/>
              </a:rPr>
              <a:t>Sends mail to mail server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3"/>
          <p:cNvSpPr txBox="1">
            <a:spLocks noChangeArrowheads="1"/>
          </p:cNvSpPr>
          <p:nvPr>
            <p:custDataLst>
              <p:tags r:id="rId7"/>
            </p:custDataLst>
          </p:nvPr>
        </p:nvSpPr>
        <p:spPr>
          <a:xfrm>
            <a:off x="5562600" y="5029201"/>
            <a:ext cx="3581400" cy="2209799"/>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E.g., Barracuda spam/virus</a:t>
            </a:r>
            <a:r>
              <a:rPr kumimoji="0" lang="en-US" sz="1400" b="0" i="0" u="none" strike="noStrike" kern="1200" cap="none" spc="0" normalizeH="0" noProof="0" dirty="0">
                <a:ln>
                  <a:noFill/>
                </a:ln>
                <a:solidFill>
                  <a:schemeClr val="tx1"/>
                </a:solidFill>
                <a:effectLst/>
                <a:uLnTx/>
                <a:uFillTx/>
                <a:latin typeface="+mn-lt"/>
                <a:ea typeface="+mn-ea"/>
                <a:cs typeface="+mn-cs"/>
              </a:rPr>
              <a:t> firewall</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lang="en-US" sz="1400" baseline="0" dirty="0"/>
              <a:t>Outgoing </a:t>
            </a:r>
            <a:r>
              <a:rPr lang="en-US" sz="1400" dirty="0"/>
              <a:t>mail</a:t>
            </a:r>
            <a:endParaRPr lang="en-US" sz="1400" baseline="0" dirty="0"/>
          </a:p>
          <a:p>
            <a:pPr marL="800100" lvl="1" indent="-342900">
              <a:lnSpc>
                <a:spcPct val="90000"/>
              </a:lnSpc>
              <a:spcBef>
                <a:spcPct val="20000"/>
              </a:spcBef>
              <a:buFont typeface="Arial" pitchFamily="34" charset="0"/>
              <a:buChar char="•"/>
            </a:pPr>
            <a:r>
              <a:rPr lang="en-US" sz="1400" baseline="0" dirty="0"/>
              <a:t>Receives</a:t>
            </a:r>
            <a:r>
              <a:rPr lang="en-US" sz="1400" dirty="0"/>
              <a:t> mail from mail server</a:t>
            </a:r>
          </a:p>
          <a:p>
            <a:pPr marL="1257300" lvl="2" indent="-342900">
              <a:lnSpc>
                <a:spcPct val="90000"/>
              </a:lnSpc>
              <a:spcBef>
                <a:spcPct val="20000"/>
              </a:spcBef>
              <a:buFont typeface="Arial" pitchFamily="34" charset="0"/>
              <a:buChar char="•"/>
            </a:pPr>
            <a:r>
              <a:rPr lang="en-US" sz="1400" dirty="0"/>
              <a:t>Intercepts all TCP port 25</a:t>
            </a:r>
          </a:p>
          <a:p>
            <a:pPr marL="800100" lvl="1" indent="-342900">
              <a:lnSpc>
                <a:spcPct val="90000"/>
              </a:lnSpc>
              <a:spcBef>
                <a:spcPct val="20000"/>
              </a:spcBef>
              <a:buFont typeface="Arial" pitchFamily="34" charset="0"/>
              <a:buChar char="•"/>
            </a:pPr>
            <a:r>
              <a:rPr lang="en-US" sz="1400" noProof="0" dirty="0"/>
              <a:t>Cleans mail</a:t>
            </a:r>
          </a:p>
          <a:p>
            <a:pPr marL="800100" lvl="1" indent="-342900">
              <a:lnSpc>
                <a:spcPct val="90000"/>
              </a:lnSpc>
              <a:spcBef>
                <a:spcPct val="20000"/>
              </a:spcBef>
              <a:buFont typeface="Arial" pitchFamily="34" charset="0"/>
              <a:buChar char="•"/>
            </a:pPr>
            <a:r>
              <a:rPr kumimoji="0" lang="en-US" sz="1400" b="0" i="0" u="none" strike="noStrike" kern="1200" cap="none" spc="0" normalizeH="0" baseline="0" dirty="0">
                <a:ln>
                  <a:noFill/>
                </a:ln>
                <a:solidFill>
                  <a:schemeClr val="tx1"/>
                </a:solidFill>
                <a:effectLst/>
                <a:uLnTx/>
                <a:uFillTx/>
                <a:latin typeface="+mn-lt"/>
                <a:ea typeface="+mn-ea"/>
                <a:cs typeface="+mn-cs"/>
              </a:rPr>
              <a:t>Sends mail to destination</a:t>
            </a:r>
            <a:r>
              <a:rPr kumimoji="0" lang="en-US" sz="1400" b="0" i="0" u="none" strike="noStrike" kern="1200" cap="none" spc="0" normalizeH="0" dirty="0">
                <a:ln>
                  <a:noFill/>
                </a:ln>
                <a:solidFill>
                  <a:schemeClr val="tx1"/>
                </a:solidFill>
                <a:effectLst/>
                <a:uLnTx/>
                <a:uFillTx/>
                <a:latin typeface="+mn-lt"/>
                <a:ea typeface="+mn-ea"/>
                <a:cs typeface="+mn-cs"/>
              </a:rPr>
              <a:t> </a:t>
            </a:r>
            <a:r>
              <a:rPr kumimoji="0" lang="en-US" sz="1400" b="0" i="0" u="none" strike="noStrike" kern="1200" cap="none" spc="0" normalizeH="0" baseline="0" dirty="0">
                <a:ln>
                  <a:noFill/>
                </a:ln>
                <a:solidFill>
                  <a:schemeClr val="tx1"/>
                </a:solidFill>
                <a:effectLst/>
                <a:uLnTx/>
                <a:uFillTx/>
                <a:latin typeface="+mn-lt"/>
                <a:ea typeface="+mn-ea"/>
                <a:cs typeface="+mn-cs"/>
              </a:rPr>
              <a:t>mail server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TextBox 1"/>
          <p:cNvSpPr txBox="1"/>
          <p:nvPr/>
        </p:nvSpPr>
        <p:spPr>
          <a:xfrm>
            <a:off x="805342" y="1790020"/>
            <a:ext cx="3080858" cy="369332"/>
          </a:xfrm>
          <a:prstGeom prst="rect">
            <a:avLst/>
          </a:prstGeom>
          <a:noFill/>
        </p:spPr>
        <p:txBody>
          <a:bodyPr wrap="square" rtlCol="0">
            <a:spAutoFit/>
          </a:bodyPr>
          <a:lstStyle/>
          <a:p>
            <a:r>
              <a:rPr lang="en-US" dirty="0">
                <a:solidFill>
                  <a:srgbClr val="00B0F0"/>
                </a:solidFill>
              </a:rPr>
              <a:t>Email proxy without firewall</a:t>
            </a:r>
          </a:p>
        </p:txBody>
      </p:sp>
      <p:sp>
        <p:nvSpPr>
          <p:cNvPr id="9" name="TextBox 8"/>
          <p:cNvSpPr txBox="1"/>
          <p:nvPr/>
        </p:nvSpPr>
        <p:spPr>
          <a:xfrm>
            <a:off x="5453542" y="1801688"/>
            <a:ext cx="3080858" cy="369332"/>
          </a:xfrm>
          <a:prstGeom prst="rect">
            <a:avLst/>
          </a:prstGeom>
          <a:noFill/>
        </p:spPr>
        <p:txBody>
          <a:bodyPr wrap="square" rtlCol="0">
            <a:spAutoFit/>
          </a:bodyPr>
          <a:lstStyle/>
          <a:p>
            <a:r>
              <a:rPr lang="en-US" dirty="0">
                <a:solidFill>
                  <a:srgbClr val="00B0F0"/>
                </a:solidFill>
              </a:rPr>
              <a:t>Email proxy behind firewall</a:t>
            </a:r>
          </a:p>
        </p:txBody>
      </p:sp>
      <p:sp>
        <p:nvSpPr>
          <p:cNvPr id="3" name="Rectangle 2"/>
          <p:cNvSpPr/>
          <p:nvPr/>
        </p:nvSpPr>
        <p:spPr>
          <a:xfrm>
            <a:off x="0" y="1828799"/>
            <a:ext cx="4572000" cy="30480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72000" y="1832326"/>
            <a:ext cx="4572000" cy="3044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5-Point Star 3"/>
          <p:cNvSpPr/>
          <p:nvPr/>
        </p:nvSpPr>
        <p:spPr>
          <a:xfrm>
            <a:off x="8610600" y="76200"/>
            <a:ext cx="304800" cy="3048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657600" y="2514600"/>
            <a:ext cx="682026"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External users mail server</a:t>
            </a:r>
          </a:p>
        </p:txBody>
      </p:sp>
      <p:sp>
        <p:nvSpPr>
          <p:cNvPr id="8" name="Rectangle 7"/>
          <p:cNvSpPr/>
          <p:nvPr/>
        </p:nvSpPr>
        <p:spPr>
          <a:xfrm>
            <a:off x="3695700" y="3722914"/>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External user</a:t>
            </a:r>
          </a:p>
        </p:txBody>
      </p:sp>
      <p:cxnSp>
        <p:nvCxnSpPr>
          <p:cNvPr id="12" name="Straight Arrow Connector 11"/>
          <p:cNvCxnSpPr>
            <a:stCxn id="8" idx="0"/>
            <a:endCxn id="5" idx="2"/>
          </p:cNvCxnSpPr>
          <p:nvPr/>
        </p:nvCxnSpPr>
        <p:spPr>
          <a:xfrm flipH="1" flipV="1">
            <a:off x="3998613" y="3276600"/>
            <a:ext cx="39987" cy="446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97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97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97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581392-7526-4958-99EE-A7F4368751ED}"/>
              </a:ext>
            </a:extLst>
          </p:cNvPr>
          <p:cNvSpPr>
            <a:spLocks noGrp="1"/>
          </p:cNvSpPr>
          <p:nvPr>
            <p:ph type="title"/>
          </p:nvPr>
        </p:nvSpPr>
        <p:spPr/>
        <p:txBody>
          <a:bodyPr/>
          <a:lstStyle/>
          <a:p>
            <a:r>
              <a:rPr lang="en-US" dirty="0"/>
              <a:t>Sharing Servers vs Sharing Services</a:t>
            </a:r>
          </a:p>
        </p:txBody>
      </p:sp>
      <p:sp>
        <p:nvSpPr>
          <p:cNvPr id="6" name="Content Placeholder 5">
            <a:extLst>
              <a:ext uri="{FF2B5EF4-FFF2-40B4-BE49-F238E27FC236}">
                <a16:creationId xmlns:a16="http://schemas.microsoft.com/office/drawing/2014/main" id="{59EBD78F-4711-493A-AD69-BC74BB3DF986}"/>
              </a:ext>
            </a:extLst>
          </p:cNvPr>
          <p:cNvSpPr>
            <a:spLocks noGrp="1"/>
          </p:cNvSpPr>
          <p:nvPr>
            <p:ph idx="1"/>
          </p:nvPr>
        </p:nvSpPr>
        <p:spPr/>
        <p:txBody>
          <a:bodyPr>
            <a:normAutofit lnSpcReduction="10000"/>
          </a:bodyPr>
          <a:lstStyle/>
          <a:p>
            <a:r>
              <a:rPr lang="en-US" dirty="0"/>
              <a:t>Much of the data is stored in the systems of other vendors</a:t>
            </a:r>
          </a:p>
          <a:p>
            <a:pPr lvl="1"/>
            <a:r>
              <a:rPr lang="en-US" dirty="0"/>
              <a:t>Sales pipelines are stored in </a:t>
            </a:r>
            <a:r>
              <a:rPr lang="en-US" dirty="0" err="1"/>
              <a:t>Saleforce</a:t>
            </a:r>
            <a:r>
              <a:rPr lang="en-US" dirty="0"/>
              <a:t>. </a:t>
            </a:r>
          </a:p>
          <a:p>
            <a:pPr lvl="1"/>
            <a:r>
              <a:rPr lang="en-US" dirty="0"/>
              <a:t>HR employee data is stored Workday.com</a:t>
            </a:r>
          </a:p>
          <a:p>
            <a:pPr lvl="1"/>
            <a:r>
              <a:rPr lang="en-US" dirty="0"/>
              <a:t>Marketing campaigns are stored in Marketo.com </a:t>
            </a:r>
          </a:p>
          <a:p>
            <a:r>
              <a:rPr lang="en-US" dirty="0"/>
              <a:t>These system are either in a different datacenter or in isolated networks</a:t>
            </a:r>
          </a:p>
          <a:p>
            <a:r>
              <a:rPr lang="en-US" dirty="0"/>
              <a:t>Access control is provided to specific people via personal accounts and job roles</a:t>
            </a:r>
          </a:p>
        </p:txBody>
      </p:sp>
    </p:spTree>
    <p:extLst>
      <p:ext uri="{BB962C8B-B14F-4D97-AF65-F5344CB8AC3E}">
        <p14:creationId xmlns:p14="http://schemas.microsoft.com/office/powerpoint/2010/main" val="143234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custDataLst>
              <p:tags r:id="rId2"/>
            </p:custDataLst>
          </p:nvPr>
        </p:nvSpPr>
        <p:spPr>
          <a:xfrm>
            <a:off x="457200" y="152400"/>
            <a:ext cx="8229600" cy="731838"/>
          </a:xfrm>
        </p:spPr>
        <p:txBody>
          <a:bodyPr>
            <a:normAutofit fontScale="90000"/>
          </a:bodyPr>
          <a:lstStyle/>
          <a:p>
            <a:r>
              <a:rPr lang="en-US" dirty="0"/>
              <a:t>Mail from Internet</a:t>
            </a:r>
          </a:p>
        </p:txBody>
      </p:sp>
      <p:sp>
        <p:nvSpPr>
          <p:cNvPr id="331779" name="Rectangle 3"/>
          <p:cNvSpPr>
            <a:spLocks noGrp="1" noChangeArrowheads="1"/>
          </p:cNvSpPr>
          <p:nvPr>
            <p:ph type="body" idx="1"/>
            <p:custDataLst>
              <p:tags r:id="rId3"/>
            </p:custDataLst>
          </p:nvPr>
        </p:nvSpPr>
        <p:spPr>
          <a:xfrm>
            <a:off x="228600" y="914400"/>
            <a:ext cx="8458200" cy="5715000"/>
          </a:xfrm>
        </p:spPr>
        <p:txBody>
          <a:bodyPr>
            <a:noAutofit/>
          </a:bodyPr>
          <a:lstStyle/>
          <a:p>
            <a:pPr>
              <a:lnSpc>
                <a:spcPct val="90000"/>
              </a:lnSpc>
            </a:pPr>
            <a:r>
              <a:rPr lang="en-US" sz="1800" dirty="0"/>
              <a:t>Reassemble messages into header, letter, attachments as files</a:t>
            </a:r>
          </a:p>
          <a:p>
            <a:pPr>
              <a:lnSpc>
                <a:spcPct val="90000"/>
              </a:lnSpc>
            </a:pPr>
            <a:r>
              <a:rPr lang="en-US" sz="1800" dirty="0"/>
              <a:t>Scan header, letter, attachments looking for “bad” content</a:t>
            </a:r>
          </a:p>
          <a:p>
            <a:pPr lvl="1">
              <a:lnSpc>
                <a:spcPct val="90000"/>
              </a:lnSpc>
            </a:pPr>
            <a:r>
              <a:rPr lang="en-US" sz="1600" dirty="0"/>
              <a:t>“Bad” = known malicious logic</a:t>
            </a:r>
          </a:p>
          <a:p>
            <a:pPr lvl="1">
              <a:lnSpc>
                <a:spcPct val="90000"/>
              </a:lnSpc>
            </a:pPr>
            <a:r>
              <a:rPr lang="en-US" sz="1600" dirty="0"/>
              <a:t>If none, scan original letter (including attachments and header) for violation of SMTP spec</a:t>
            </a:r>
          </a:p>
          <a:p>
            <a:pPr>
              <a:lnSpc>
                <a:spcPct val="90000"/>
              </a:lnSpc>
            </a:pPr>
            <a:r>
              <a:rPr lang="en-US" sz="1800" dirty="0"/>
              <a:t>Scan recipient address lines</a:t>
            </a:r>
          </a:p>
          <a:p>
            <a:pPr lvl="1">
              <a:lnSpc>
                <a:spcPct val="90000"/>
              </a:lnSpc>
            </a:pPr>
            <a:r>
              <a:rPr lang="en-US" sz="1600" dirty="0"/>
              <a:t>Address rewritten to direct mail to internal mail server</a:t>
            </a:r>
          </a:p>
          <a:p>
            <a:pPr lvl="1">
              <a:lnSpc>
                <a:spcPct val="90000"/>
              </a:lnSpc>
            </a:pPr>
            <a:r>
              <a:rPr lang="en-US" sz="1600" dirty="0"/>
              <a:t>Forward letter there</a:t>
            </a:r>
          </a:p>
          <a:p>
            <a:pPr>
              <a:lnSpc>
                <a:spcPct val="90000"/>
              </a:lnSpc>
            </a:pPr>
            <a:r>
              <a:rPr lang="en-US" sz="1800" dirty="0"/>
              <a:t>Ideally, </a:t>
            </a:r>
          </a:p>
          <a:p>
            <a:pPr lvl="1">
              <a:lnSpc>
                <a:spcPct val="90000"/>
              </a:lnSpc>
            </a:pPr>
            <a:r>
              <a:rPr lang="en-US" sz="1600" dirty="0"/>
              <a:t>stop phishing attacks</a:t>
            </a:r>
          </a:p>
          <a:p>
            <a:pPr lvl="2">
              <a:lnSpc>
                <a:spcPct val="90000"/>
              </a:lnSpc>
            </a:pPr>
            <a:r>
              <a:rPr lang="en-US" sz="1200" dirty="0"/>
              <a:t>Even hand crafted social networking-based phishing</a:t>
            </a:r>
          </a:p>
          <a:p>
            <a:pPr lvl="2">
              <a:lnSpc>
                <a:spcPct val="90000"/>
              </a:lnSpc>
            </a:pPr>
            <a:r>
              <a:rPr lang="en-US" sz="1200" dirty="0"/>
              <a:t>E.g., an employee receives an email from his boss. The anti-phishing system would alert the user that it is public information who his boss is</a:t>
            </a:r>
          </a:p>
          <a:p>
            <a:pPr>
              <a:lnSpc>
                <a:spcPct val="90000"/>
              </a:lnSpc>
            </a:pPr>
            <a:r>
              <a:rPr lang="en-US" sz="1800" dirty="0"/>
              <a:t>Why have a mail server AND a mail proxy</a:t>
            </a:r>
          </a:p>
          <a:p>
            <a:pPr lvl="1">
              <a:lnSpc>
                <a:spcPct val="90000"/>
              </a:lnSpc>
            </a:pPr>
            <a:r>
              <a:rPr lang="en-US" sz="1600" dirty="0"/>
              <a:t>You can integrate them</a:t>
            </a:r>
          </a:p>
          <a:p>
            <a:pPr lvl="1">
              <a:lnSpc>
                <a:spcPct val="90000"/>
              </a:lnSpc>
            </a:pPr>
            <a:r>
              <a:rPr lang="en-US" sz="1600" dirty="0"/>
              <a:t>Or get a mail server that has great mail features and a mail proxy that has great features.</a:t>
            </a:r>
          </a:p>
          <a:p>
            <a:pPr lvl="1">
              <a:lnSpc>
                <a:spcPct val="90000"/>
              </a:lnSpc>
            </a:pPr>
            <a:r>
              <a:rPr lang="en-US" sz="1600" dirty="0"/>
              <a:t>Why expect a single company to do both mail and mail security well</a:t>
            </a:r>
          </a:p>
          <a:p>
            <a:pPr lvl="2">
              <a:lnSpc>
                <a:spcPct val="90000"/>
              </a:lnSpc>
            </a:pPr>
            <a:r>
              <a:rPr lang="en-US" sz="1200" dirty="0"/>
              <a:t>Microsoft Exchange is email infrastructure: highly reliable and scalable. It allows virus protection to be plugged in </a:t>
            </a:r>
          </a:p>
          <a:p>
            <a:pPr>
              <a:lnSpc>
                <a:spcPct val="90000"/>
              </a:lnSpc>
            </a:pPr>
            <a:endParaRPr lang="en-US" sz="18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1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1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17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17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17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17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177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177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177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177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177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3177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3177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177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3177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3177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custDataLst>
              <p:tags r:id="rId2"/>
            </p:custDataLst>
          </p:nvPr>
        </p:nvSpPr>
        <p:spPr/>
        <p:txBody>
          <a:bodyPr/>
          <a:lstStyle/>
          <a:p>
            <a:r>
              <a:rPr lang="en-US"/>
              <a:t>Mail to Internet</a:t>
            </a:r>
          </a:p>
        </p:txBody>
      </p:sp>
      <p:sp>
        <p:nvSpPr>
          <p:cNvPr id="333827" name="Rectangle 3"/>
          <p:cNvSpPr>
            <a:spLocks noGrp="1" noChangeArrowheads="1"/>
          </p:cNvSpPr>
          <p:nvPr>
            <p:ph type="body" idx="1"/>
            <p:custDataLst>
              <p:tags r:id="rId3"/>
            </p:custDataLst>
          </p:nvPr>
        </p:nvSpPr>
        <p:spPr/>
        <p:txBody>
          <a:bodyPr/>
          <a:lstStyle/>
          <a:p>
            <a:r>
              <a:rPr lang="en-US" dirty="0"/>
              <a:t>Like mail from Internet with 2 changes:</a:t>
            </a:r>
          </a:p>
          <a:p>
            <a:pPr lvl="1"/>
            <a:r>
              <a:rPr lang="en-US" dirty="0"/>
              <a:t>Step 2: also scan for sensitive data (like proprietary markings or content, etc.)</a:t>
            </a:r>
          </a:p>
          <a:p>
            <a:pPr lvl="1"/>
            <a:r>
              <a:rPr lang="en-US" dirty="0"/>
              <a:t>Step 3: changed to rewrite all header lines containing host names, email addresses, and IP addresses of internal network</a:t>
            </a:r>
          </a:p>
          <a:p>
            <a:pPr lvl="2"/>
            <a:r>
              <a:rPr lang="en-US" dirty="0"/>
              <a:t>All are replaced by “drib.org” or IP address of external firewall</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3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38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38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38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custDataLst>
              <p:tags r:id="rId2"/>
            </p:custDataLst>
          </p:nvPr>
        </p:nvSpPr>
        <p:spPr>
          <a:xfrm>
            <a:off x="457200" y="274638"/>
            <a:ext cx="8229600" cy="563562"/>
          </a:xfrm>
        </p:spPr>
        <p:txBody>
          <a:bodyPr>
            <a:normAutofit fontScale="90000"/>
          </a:bodyPr>
          <a:lstStyle/>
          <a:p>
            <a:r>
              <a:rPr lang="en-US" dirty="0"/>
              <a:t>Trusted Administrative Host</a:t>
            </a:r>
          </a:p>
        </p:txBody>
      </p:sp>
      <p:sp>
        <p:nvSpPr>
          <p:cNvPr id="360451" name="Rectangle 3"/>
          <p:cNvSpPr>
            <a:spLocks noGrp="1" noChangeArrowheads="1"/>
          </p:cNvSpPr>
          <p:nvPr>
            <p:ph type="body" idx="1"/>
            <p:custDataLst>
              <p:tags r:id="rId3"/>
            </p:custDataLst>
          </p:nvPr>
        </p:nvSpPr>
        <p:spPr>
          <a:xfrm>
            <a:off x="457200" y="990600"/>
            <a:ext cx="8229600" cy="4525963"/>
          </a:xfrm>
        </p:spPr>
        <p:txBody>
          <a:bodyPr>
            <a:noAutofit/>
          </a:bodyPr>
          <a:lstStyle/>
          <a:p>
            <a:r>
              <a:rPr lang="en-US" sz="2000" dirty="0"/>
              <a:t>Access tightly controlled</a:t>
            </a:r>
          </a:p>
          <a:p>
            <a:pPr lvl="1"/>
            <a:r>
              <a:rPr lang="en-US" sz="1800" dirty="0"/>
              <a:t>Only system administrators authorized to administer DMZ systems have access</a:t>
            </a:r>
          </a:p>
          <a:p>
            <a:r>
              <a:rPr lang="en-US" sz="2000" dirty="0"/>
              <a:t>All connections to DMZ through inner firewall must use this host</a:t>
            </a:r>
          </a:p>
          <a:p>
            <a:pPr lvl="1"/>
            <a:r>
              <a:rPr lang="en-US" sz="1800" dirty="0"/>
              <a:t>Exceptions: internal mail server, possibly DNS</a:t>
            </a:r>
          </a:p>
          <a:p>
            <a:r>
              <a:rPr lang="en-US" sz="2000" dirty="0"/>
              <a:t>All connections use SSH</a:t>
            </a:r>
          </a:p>
          <a:p>
            <a:pPr lvl="1"/>
            <a:r>
              <a:rPr lang="en-US" sz="1800" dirty="0"/>
              <a:t>DMZ SSH servers accept connections from this host only</a:t>
            </a:r>
          </a:p>
          <a:p>
            <a:r>
              <a:rPr lang="en-US" sz="2000" dirty="0"/>
              <a:t>An obvious weak link</a:t>
            </a:r>
          </a:p>
          <a:p>
            <a:pPr lvl="1"/>
            <a:r>
              <a:rPr lang="en-US" sz="1800" dirty="0"/>
              <a:t>If an administrators machine is hacked, the serious attacks are possible</a:t>
            </a:r>
          </a:p>
          <a:p>
            <a:pPr lvl="1"/>
            <a:r>
              <a:rPr lang="en-US" sz="1800" dirty="0"/>
              <a:t>Systems should have tighter security then other system</a:t>
            </a:r>
          </a:p>
          <a:p>
            <a:pPr lvl="1"/>
            <a:r>
              <a:rPr lang="en-US" sz="1800" dirty="0"/>
              <a:t>Divide administrative authority to multiple people</a:t>
            </a:r>
          </a:p>
          <a:p>
            <a:pPr lvl="1"/>
            <a:r>
              <a:rPr lang="en-US" sz="1800" dirty="0"/>
              <a:t>An administrator account was infiltrated in a recent attacks in Korea</a:t>
            </a:r>
          </a:p>
          <a:p>
            <a:r>
              <a:rPr lang="en-US" sz="2200" dirty="0"/>
              <a:t>Jump-box</a:t>
            </a:r>
          </a:p>
          <a:p>
            <a:pPr lvl="1"/>
            <a:r>
              <a:rPr lang="en-US" sz="1800" dirty="0"/>
              <a:t>Next slide</a:t>
            </a:r>
          </a:p>
        </p:txBody>
      </p:sp>
      <p:sp>
        <p:nvSpPr>
          <p:cNvPr id="4" name="5-Point Star 3"/>
          <p:cNvSpPr/>
          <p:nvPr/>
        </p:nvSpPr>
        <p:spPr>
          <a:xfrm>
            <a:off x="8610600" y="76200"/>
            <a:ext cx="304800" cy="3048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04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04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04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04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04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04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045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045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045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6045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6045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6045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Jump-Box/Bastion Server</a:t>
            </a:r>
          </a:p>
        </p:txBody>
      </p:sp>
      <p:sp>
        <p:nvSpPr>
          <p:cNvPr id="3" name="Content Placeholder 2"/>
          <p:cNvSpPr>
            <a:spLocks noGrp="1"/>
          </p:cNvSpPr>
          <p:nvPr>
            <p:ph idx="1"/>
          </p:nvPr>
        </p:nvSpPr>
        <p:spPr>
          <a:xfrm>
            <a:off x="304800" y="3657600"/>
            <a:ext cx="8229600" cy="2925763"/>
          </a:xfrm>
        </p:spPr>
        <p:txBody>
          <a:bodyPr>
            <a:normAutofit fontScale="77500" lnSpcReduction="20000"/>
          </a:bodyPr>
          <a:lstStyle/>
          <a:p>
            <a:r>
              <a:rPr lang="en-US" dirty="0"/>
              <a:t>All administration is performed from the jump box</a:t>
            </a:r>
          </a:p>
          <a:p>
            <a:r>
              <a:rPr lang="en-US" dirty="0"/>
              <a:t>Access to the jump box is tightly controlled</a:t>
            </a:r>
          </a:p>
          <a:p>
            <a:r>
              <a:rPr lang="en-US" dirty="0"/>
              <a:t>Options</a:t>
            </a:r>
          </a:p>
          <a:p>
            <a:pPr lvl="1"/>
            <a:r>
              <a:rPr lang="en-US" dirty="0"/>
              <a:t>Only admin machine can access jump box</a:t>
            </a:r>
          </a:p>
          <a:p>
            <a:pPr lvl="1"/>
            <a:r>
              <a:rPr lang="en-US" dirty="0"/>
              <a:t>Many machines can access jump box, but log-in is tightly controlled</a:t>
            </a:r>
          </a:p>
          <a:p>
            <a:pPr lvl="2"/>
            <a:r>
              <a:rPr lang="en-US" dirty="0"/>
              <a:t>Allows admin to work access from other locations (like remote office)</a:t>
            </a:r>
          </a:p>
          <a:p>
            <a:r>
              <a:rPr lang="en-US" dirty="0"/>
              <a:t>VPN is similar and more common than bastion server</a:t>
            </a:r>
          </a:p>
        </p:txBody>
      </p:sp>
      <p:sp>
        <p:nvSpPr>
          <p:cNvPr id="4" name="Rectangle 3"/>
          <p:cNvSpPr/>
          <p:nvPr/>
        </p:nvSpPr>
        <p:spPr>
          <a:xfrm>
            <a:off x="121940" y="1608138"/>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 machine</a:t>
            </a:r>
          </a:p>
        </p:txBody>
      </p:sp>
      <p:sp>
        <p:nvSpPr>
          <p:cNvPr id="5" name="Rectangle 4"/>
          <p:cNvSpPr/>
          <p:nvPr/>
        </p:nvSpPr>
        <p:spPr>
          <a:xfrm>
            <a:off x="2971800" y="1600200"/>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Jump Box</a:t>
            </a:r>
          </a:p>
        </p:txBody>
      </p:sp>
      <p:sp>
        <p:nvSpPr>
          <p:cNvPr id="6" name="Rectangle 5"/>
          <p:cNvSpPr/>
          <p:nvPr/>
        </p:nvSpPr>
        <p:spPr>
          <a:xfrm>
            <a:off x="5562600" y="1333500"/>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server</a:t>
            </a:r>
          </a:p>
        </p:txBody>
      </p:sp>
      <p:sp>
        <p:nvSpPr>
          <p:cNvPr id="7" name="Rectangle 6"/>
          <p:cNvSpPr/>
          <p:nvPr/>
        </p:nvSpPr>
        <p:spPr>
          <a:xfrm>
            <a:off x="5562600" y="2069651"/>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proxy</a:t>
            </a:r>
          </a:p>
        </p:txBody>
      </p:sp>
      <p:sp>
        <p:nvSpPr>
          <p:cNvPr id="8" name="Oval 7"/>
          <p:cNvSpPr/>
          <p:nvPr/>
        </p:nvSpPr>
        <p:spPr>
          <a:xfrm>
            <a:off x="6267450" y="2895600"/>
            <a:ext cx="45719"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267450" y="3048000"/>
            <a:ext cx="45719"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267450" y="3200400"/>
            <a:ext cx="45719"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5" idx="3"/>
            <a:endCxn id="6" idx="1"/>
          </p:cNvCxnSpPr>
          <p:nvPr/>
        </p:nvCxnSpPr>
        <p:spPr>
          <a:xfrm flipV="1">
            <a:off x="4419600" y="1676400"/>
            <a:ext cx="1143000" cy="2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3"/>
            <a:endCxn id="7" idx="1"/>
          </p:cNvCxnSpPr>
          <p:nvPr/>
        </p:nvCxnSpPr>
        <p:spPr>
          <a:xfrm>
            <a:off x="4419600" y="1943100"/>
            <a:ext cx="1143000" cy="469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724400" y="1459468"/>
            <a:ext cx="914033" cy="369332"/>
          </a:xfrm>
          <a:prstGeom prst="rect">
            <a:avLst/>
          </a:prstGeom>
          <a:noFill/>
        </p:spPr>
        <p:txBody>
          <a:bodyPr wrap="none" rtlCol="0">
            <a:spAutoFit/>
          </a:bodyPr>
          <a:lstStyle/>
          <a:p>
            <a:r>
              <a:rPr lang="en-US" dirty="0" err="1"/>
              <a:t>ssh</a:t>
            </a:r>
            <a:r>
              <a:rPr lang="en-US" dirty="0"/>
              <a:t> (22)</a:t>
            </a:r>
          </a:p>
        </p:txBody>
      </p:sp>
      <p:sp>
        <p:nvSpPr>
          <p:cNvPr id="16" name="TextBox 15"/>
          <p:cNvSpPr txBox="1"/>
          <p:nvPr/>
        </p:nvSpPr>
        <p:spPr>
          <a:xfrm>
            <a:off x="4687921" y="2043249"/>
            <a:ext cx="914033" cy="369332"/>
          </a:xfrm>
          <a:prstGeom prst="rect">
            <a:avLst/>
          </a:prstGeom>
          <a:noFill/>
        </p:spPr>
        <p:txBody>
          <a:bodyPr wrap="none" rtlCol="0">
            <a:spAutoFit/>
          </a:bodyPr>
          <a:lstStyle/>
          <a:p>
            <a:r>
              <a:rPr lang="en-US" dirty="0" err="1"/>
              <a:t>ssh</a:t>
            </a:r>
            <a:r>
              <a:rPr lang="en-US" dirty="0"/>
              <a:t> (22)</a:t>
            </a:r>
          </a:p>
        </p:txBody>
      </p:sp>
      <p:cxnSp>
        <p:nvCxnSpPr>
          <p:cNvPr id="18" name="Straight Arrow Connector 17"/>
          <p:cNvCxnSpPr>
            <a:stCxn id="4" idx="3"/>
            <a:endCxn id="5" idx="1"/>
          </p:cNvCxnSpPr>
          <p:nvPr/>
        </p:nvCxnSpPr>
        <p:spPr>
          <a:xfrm flipV="1">
            <a:off x="1569740" y="1943100"/>
            <a:ext cx="1402060" cy="7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744162" y="1581584"/>
            <a:ext cx="1400514" cy="646331"/>
          </a:xfrm>
          <a:prstGeom prst="rect">
            <a:avLst/>
          </a:prstGeom>
          <a:noFill/>
        </p:spPr>
        <p:txBody>
          <a:bodyPr wrap="square" rtlCol="0">
            <a:spAutoFit/>
          </a:bodyPr>
          <a:lstStyle/>
          <a:p>
            <a:r>
              <a:rPr lang="en-US" dirty="0"/>
              <a:t>Password, MFA, etc.</a:t>
            </a:r>
          </a:p>
        </p:txBody>
      </p:sp>
    </p:spTree>
    <p:extLst>
      <p:ext uri="{BB962C8B-B14F-4D97-AF65-F5344CB8AC3E}">
        <p14:creationId xmlns:p14="http://schemas.microsoft.com/office/powerpoint/2010/main" val="4028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22" name="Rectangle 2"/>
          <p:cNvSpPr>
            <a:spLocks noGrp="1" noChangeArrowheads="1"/>
          </p:cNvSpPr>
          <p:nvPr>
            <p:ph type="title"/>
            <p:custDataLst>
              <p:tags r:id="rId2"/>
            </p:custDataLst>
          </p:nvPr>
        </p:nvSpPr>
        <p:spPr/>
        <p:txBody>
          <a:bodyPr/>
          <a:lstStyle/>
          <a:p>
            <a:r>
              <a:rPr lang="en-US"/>
              <a:t>DMZ Web Server</a:t>
            </a:r>
          </a:p>
        </p:txBody>
      </p:sp>
      <p:sp>
        <p:nvSpPr>
          <p:cNvPr id="337923" name="Rectangle 3"/>
          <p:cNvSpPr>
            <a:spLocks noGrp="1" noChangeArrowheads="1"/>
          </p:cNvSpPr>
          <p:nvPr>
            <p:ph type="body" idx="1"/>
            <p:custDataLst>
              <p:tags r:id="rId3"/>
            </p:custDataLst>
          </p:nvPr>
        </p:nvSpPr>
        <p:spPr/>
        <p:txBody>
          <a:bodyPr>
            <a:normAutofit fontScale="92500"/>
          </a:bodyPr>
          <a:lstStyle/>
          <a:p>
            <a:pPr>
              <a:lnSpc>
                <a:spcPct val="90000"/>
              </a:lnSpc>
            </a:pPr>
            <a:r>
              <a:rPr lang="en-US" dirty="0"/>
              <a:t>Accepts, services requests from Internet</a:t>
            </a:r>
          </a:p>
          <a:p>
            <a:pPr>
              <a:lnSpc>
                <a:spcPct val="90000"/>
              </a:lnSpc>
            </a:pPr>
            <a:r>
              <a:rPr lang="en-US" dirty="0"/>
              <a:t>Never contacts servers or information sources in internal network, everything is stored within the DMZ (which can contain 1000s of machines)</a:t>
            </a:r>
          </a:p>
          <a:p>
            <a:pPr>
              <a:lnSpc>
                <a:spcPct val="90000"/>
              </a:lnSpc>
            </a:pPr>
            <a:r>
              <a:rPr lang="en-US" dirty="0"/>
              <a:t>Server side programs check for potential attacks</a:t>
            </a:r>
          </a:p>
          <a:p>
            <a:pPr lvl="1">
              <a:lnSpc>
                <a:spcPct val="90000"/>
              </a:lnSpc>
            </a:pPr>
            <a:r>
              <a:rPr lang="en-US" dirty="0"/>
              <a:t>Hardened to prevent attacks from succeeding</a:t>
            </a:r>
          </a:p>
          <a:p>
            <a:pPr lvl="1">
              <a:lnSpc>
                <a:spcPct val="90000"/>
              </a:lnSpc>
            </a:pPr>
            <a:r>
              <a:rPr lang="en-US" dirty="0"/>
              <a:t>Server itself contains no confidential data</a:t>
            </a:r>
          </a:p>
          <a:p>
            <a:pPr>
              <a:lnSpc>
                <a:spcPct val="90000"/>
              </a:lnSpc>
            </a:pPr>
            <a:r>
              <a:rPr lang="en-US" dirty="0"/>
              <a:t>Server is www.drib.org and uses IP address of outer firewall/NAT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custDataLst>
              <p:tags r:id="rId2"/>
            </p:custDataLst>
          </p:nvPr>
        </p:nvSpPr>
        <p:spPr>
          <a:xfrm>
            <a:off x="457200" y="61119"/>
            <a:ext cx="8229600" cy="639762"/>
          </a:xfrm>
        </p:spPr>
        <p:txBody>
          <a:bodyPr>
            <a:normAutofit fontScale="90000"/>
          </a:bodyPr>
          <a:lstStyle/>
          <a:p>
            <a:r>
              <a:rPr lang="en-US" dirty="0"/>
              <a:t>Updating DMZ Web Server</a:t>
            </a:r>
          </a:p>
        </p:txBody>
      </p:sp>
      <p:sp>
        <p:nvSpPr>
          <p:cNvPr id="339971" name="Rectangle 3"/>
          <p:cNvSpPr>
            <a:spLocks noGrp="1" noChangeArrowheads="1"/>
          </p:cNvSpPr>
          <p:nvPr>
            <p:ph idx="1"/>
            <p:custDataLst>
              <p:tags r:id="rId3"/>
            </p:custDataLst>
          </p:nvPr>
        </p:nvSpPr>
        <p:spPr>
          <a:xfrm>
            <a:off x="457200" y="685800"/>
            <a:ext cx="8229600" cy="6324600"/>
          </a:xfrm>
        </p:spPr>
        <p:txBody>
          <a:bodyPr>
            <a:normAutofit fontScale="55000" lnSpcReduction="20000"/>
          </a:bodyPr>
          <a:lstStyle/>
          <a:p>
            <a:r>
              <a:rPr lang="en-US" dirty="0"/>
              <a:t>Clones of web server kept on internal network</a:t>
            </a:r>
          </a:p>
          <a:p>
            <a:r>
              <a:rPr lang="en-US" dirty="0"/>
              <a:t>Often there are two to four copies of the infrastructure</a:t>
            </a:r>
          </a:p>
          <a:p>
            <a:pPr lvl="1"/>
            <a:r>
              <a:rPr lang="en-US" dirty="0"/>
              <a:t>Dev, staging, production, back-up</a:t>
            </a:r>
          </a:p>
          <a:p>
            <a:pPr lvl="1"/>
            <a:r>
              <a:rPr lang="en-US" dirty="0"/>
              <a:t>Dev is for development. </a:t>
            </a:r>
            <a:r>
              <a:rPr lang="en-US" dirty="0" err="1"/>
              <a:t>E,.g</a:t>
            </a:r>
            <a:r>
              <a:rPr lang="en-US" dirty="0"/>
              <a:t>., running quick tests to check the last 4 lines of code</a:t>
            </a:r>
          </a:p>
          <a:p>
            <a:pPr lvl="1"/>
            <a:r>
              <a:rPr lang="en-US" dirty="0"/>
              <a:t>Staging is for testing. Ideally, once testing begins, no changes are allowed</a:t>
            </a:r>
          </a:p>
          <a:p>
            <a:pPr lvl="1"/>
            <a:r>
              <a:rPr lang="en-US" dirty="0"/>
              <a:t>Production is the actual running systems</a:t>
            </a:r>
          </a:p>
          <a:p>
            <a:pPr lvl="1"/>
            <a:r>
              <a:rPr lang="en-US" dirty="0"/>
              <a:t>There might not be a complete copy of the infrastructure for back-up, but back-up built into the architecture, </a:t>
            </a:r>
          </a:p>
          <a:p>
            <a:pPr lvl="2"/>
            <a:r>
              <a:rPr lang="en-US" dirty="0"/>
              <a:t>e.g., load balancer sends http request to primary server, or back-up</a:t>
            </a:r>
          </a:p>
          <a:p>
            <a:pPr lvl="2"/>
            <a:r>
              <a:rPr lang="en-US" dirty="0"/>
              <a:t>E.g., database has hot-stand-by. A failure takes a few minutes to enable</a:t>
            </a:r>
          </a:p>
          <a:p>
            <a:pPr lvl="1"/>
            <a:r>
              <a:rPr lang="en-US" dirty="0"/>
              <a:t>Continuous integration</a:t>
            </a:r>
          </a:p>
          <a:p>
            <a:pPr lvl="2"/>
            <a:r>
              <a:rPr lang="en-US" dirty="0"/>
              <a:t>Developers write and test code on the Dev environment</a:t>
            </a:r>
          </a:p>
          <a:p>
            <a:pPr lvl="2"/>
            <a:r>
              <a:rPr lang="en-US" dirty="0"/>
              <a:t>When developers are satisfied with their code, they submit code to version control</a:t>
            </a:r>
          </a:p>
          <a:p>
            <a:pPr lvl="2"/>
            <a:r>
              <a:rPr lang="en-US" dirty="0"/>
              <a:t>Several times a day, new code is automatically integrated into full system and deployed to staging</a:t>
            </a:r>
          </a:p>
          <a:p>
            <a:pPr lvl="2"/>
            <a:r>
              <a:rPr lang="en-US" dirty="0"/>
              <a:t>Test automatically run on staging</a:t>
            </a:r>
          </a:p>
          <a:p>
            <a:pPr lvl="2"/>
            <a:r>
              <a:rPr lang="en-US" dirty="0"/>
              <a:t>If tests are passed, then code is automatically deployed to production</a:t>
            </a:r>
          </a:p>
          <a:p>
            <a:pPr lvl="2"/>
            <a:r>
              <a:rPr lang="en-US" dirty="0"/>
              <a:t>Note that several stages are automatic</a:t>
            </a:r>
          </a:p>
          <a:p>
            <a:pPr lvl="3"/>
            <a:r>
              <a:rPr lang="en-US" dirty="0"/>
              <a:t>Improves quality control</a:t>
            </a:r>
          </a:p>
          <a:p>
            <a:pPr lvl="3"/>
            <a:r>
              <a:rPr lang="en-US" dirty="0"/>
              <a:t>Few users have access to system. E.g., developers can only work on the dev environment and never get close to production environment</a:t>
            </a:r>
          </a:p>
          <a:p>
            <a:pPr lvl="1"/>
            <a:r>
              <a:rPr lang="en-US" dirty="0"/>
              <a:t>A-B testing and rollback</a:t>
            </a:r>
          </a:p>
          <a:p>
            <a:pPr lvl="2"/>
            <a:r>
              <a:rPr lang="en-US" dirty="0"/>
              <a:t>Roll-out of new code with many big changes might require rapid roll-back capabilities</a:t>
            </a:r>
          </a:p>
          <a:p>
            <a:pPr lvl="2"/>
            <a:r>
              <a:rPr lang="en-US" dirty="0"/>
              <a:t>A new infrastructures is built with the new version</a:t>
            </a:r>
          </a:p>
          <a:p>
            <a:pPr lvl="2"/>
            <a:r>
              <a:rPr lang="en-US" dirty="0"/>
              <a:t>When ready, traffic is directed to the new system</a:t>
            </a:r>
          </a:p>
          <a:p>
            <a:pPr lvl="2"/>
            <a:r>
              <a:rPr lang="en-US" dirty="0"/>
              <a:t>If there is a problem, traffic is redirected to the old system</a:t>
            </a:r>
          </a:p>
          <a:p>
            <a:pPr lvl="2"/>
            <a:r>
              <a:rPr lang="en-US" dirty="0"/>
              <a:t>If there are no problems, the old system is turned off (in the cloud, when you stop using the machines, you stop paying for them)</a:t>
            </a:r>
          </a:p>
          <a:p>
            <a:pPr lvl="1"/>
            <a:r>
              <a:rPr lang="en-US" dirty="0"/>
              <a:t>Immutable server deployment</a:t>
            </a:r>
          </a:p>
          <a:p>
            <a:pPr lvl="2"/>
            <a:r>
              <a:rPr lang="en-US" dirty="0"/>
              <a:t>Never update a server. Instead, make a new server, and then switch to using that, a roll-back if needed</a:t>
            </a:r>
          </a:p>
          <a:p>
            <a:pPr lvl="2"/>
            <a:endParaRPr lang="en-US" dirty="0"/>
          </a:p>
        </p:txBody>
      </p:sp>
      <p:sp>
        <p:nvSpPr>
          <p:cNvPr id="4" name="5-Point Star 3"/>
          <p:cNvSpPr/>
          <p:nvPr/>
        </p:nvSpPr>
        <p:spPr>
          <a:xfrm>
            <a:off x="8610600" y="76200"/>
            <a:ext cx="304800" cy="3048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99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99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99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99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99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99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99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997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997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997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3997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39971">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9971">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39971">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39971">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39971">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39971">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39971">
                                            <p:txEl>
                                              <p:pRg st="18" end="18"/>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39971">
                                            <p:txEl>
                                              <p:pRg st="19" end="19"/>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39971">
                                            <p:txEl>
                                              <p:pRg st="20" end="20"/>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39971">
                                            <p:txEl>
                                              <p:pRg st="21" end="21"/>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39971">
                                            <p:txEl>
                                              <p:pRg st="22" end="22"/>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39971">
                                            <p:txEl>
                                              <p:pRg st="23" end="23"/>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39971">
                                            <p:txEl>
                                              <p:pRg st="24" end="24"/>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39971">
                                            <p:txEl>
                                              <p:pRg st="25" end="2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custDataLst>
              <p:tags r:id="rId2"/>
            </p:custDataLst>
          </p:nvPr>
        </p:nvSpPr>
        <p:spPr/>
        <p:txBody>
          <a:bodyPr>
            <a:normAutofit fontScale="90000"/>
          </a:bodyPr>
          <a:lstStyle/>
          <a:p>
            <a:r>
              <a:rPr lang="en-US" dirty="0"/>
              <a:t>E-Commerce Ordering (v1)</a:t>
            </a:r>
            <a:br>
              <a:rPr lang="en-US" dirty="0"/>
            </a:br>
            <a:r>
              <a:rPr lang="en-US" sz="2700" dirty="0"/>
              <a:t>(moving data from DMZ to internal network)</a:t>
            </a:r>
            <a:endParaRPr lang="en-US" dirty="0"/>
          </a:p>
        </p:txBody>
      </p:sp>
      <p:sp>
        <p:nvSpPr>
          <p:cNvPr id="342019" name="Rectangle 3"/>
          <p:cNvSpPr>
            <a:spLocks noGrp="1" noChangeArrowheads="1"/>
          </p:cNvSpPr>
          <p:nvPr>
            <p:ph type="body" idx="1"/>
            <p:custDataLst>
              <p:tags r:id="rId3"/>
            </p:custDataLst>
          </p:nvPr>
        </p:nvSpPr>
        <p:spPr/>
        <p:txBody>
          <a:bodyPr/>
          <a:lstStyle/>
          <a:p>
            <a:pPr>
              <a:lnSpc>
                <a:spcPct val="90000"/>
              </a:lnSpc>
            </a:pPr>
            <a:r>
              <a:rPr lang="en-US" sz="2800" dirty="0"/>
              <a:t>Orders for Drib merchandise from Internet</a:t>
            </a:r>
          </a:p>
          <a:p>
            <a:pPr lvl="1">
              <a:lnSpc>
                <a:spcPct val="90000"/>
              </a:lnSpc>
            </a:pPr>
            <a:r>
              <a:rPr lang="en-US" sz="2400" dirty="0"/>
              <a:t>Customer enters data, which is saved to file</a:t>
            </a:r>
          </a:p>
          <a:p>
            <a:pPr lvl="1">
              <a:lnSpc>
                <a:spcPct val="90000"/>
              </a:lnSpc>
            </a:pPr>
            <a:r>
              <a:rPr lang="en-US" sz="2400" dirty="0"/>
              <a:t>After user confirms order, web server checks format, content of file and then uses public key of system on internal customer subnet to encipher it</a:t>
            </a:r>
          </a:p>
          <a:p>
            <a:pPr lvl="2">
              <a:lnSpc>
                <a:spcPct val="90000"/>
              </a:lnSpc>
            </a:pPr>
            <a:r>
              <a:rPr lang="en-US" sz="2000" dirty="0"/>
              <a:t>This file is placed in a spool area not accessible to web server program (write only)</a:t>
            </a:r>
          </a:p>
          <a:p>
            <a:pPr lvl="1">
              <a:lnSpc>
                <a:spcPct val="90000"/>
              </a:lnSpc>
            </a:pPr>
            <a:r>
              <a:rPr lang="en-US" sz="2400" dirty="0"/>
              <a:t>Original file deleted</a:t>
            </a:r>
          </a:p>
          <a:p>
            <a:pPr lvl="1">
              <a:lnSpc>
                <a:spcPct val="90000"/>
              </a:lnSpc>
            </a:pPr>
            <a:r>
              <a:rPr lang="en-US" sz="2400" dirty="0"/>
              <a:t>Periodically, internal trusted administrative host uploads these files, and forwards them to internal customer subnet system</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2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2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2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20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20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20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custDataLst>
              <p:tags r:id="rId2"/>
            </p:custDataLst>
          </p:nvPr>
        </p:nvSpPr>
        <p:spPr/>
        <p:txBody>
          <a:bodyPr>
            <a:normAutofit fontScale="90000"/>
          </a:bodyPr>
          <a:lstStyle/>
          <a:p>
            <a:r>
              <a:rPr lang="en-US" dirty="0"/>
              <a:t>E-Commerce Ordering (v2)</a:t>
            </a:r>
            <a:br>
              <a:rPr lang="en-US" dirty="0"/>
            </a:br>
            <a:r>
              <a:rPr lang="en-US" sz="2700" dirty="0"/>
              <a:t>(moving data from DMZ to internal network)</a:t>
            </a:r>
            <a:endParaRPr lang="en-US" dirty="0"/>
          </a:p>
        </p:txBody>
      </p:sp>
      <p:sp>
        <p:nvSpPr>
          <p:cNvPr id="342019" name="Rectangle 3"/>
          <p:cNvSpPr>
            <a:spLocks noGrp="1" noChangeArrowheads="1"/>
          </p:cNvSpPr>
          <p:nvPr>
            <p:ph type="body" idx="1"/>
            <p:custDataLst>
              <p:tags r:id="rId3"/>
            </p:custDataLst>
          </p:nvPr>
        </p:nvSpPr>
        <p:spPr/>
        <p:txBody>
          <a:bodyPr>
            <a:normAutofit/>
          </a:bodyPr>
          <a:lstStyle/>
          <a:p>
            <a:pPr>
              <a:lnSpc>
                <a:spcPct val="90000"/>
              </a:lnSpc>
            </a:pPr>
            <a:r>
              <a:rPr lang="en-US" dirty="0"/>
              <a:t>Orders for Drib merchandise from Internet</a:t>
            </a:r>
          </a:p>
          <a:p>
            <a:pPr lvl="1">
              <a:lnSpc>
                <a:spcPct val="90000"/>
              </a:lnSpc>
            </a:pPr>
            <a:r>
              <a:rPr lang="en-US" dirty="0"/>
              <a:t>Customer enters data, which is saved to memory</a:t>
            </a:r>
          </a:p>
          <a:p>
            <a:pPr lvl="1">
              <a:lnSpc>
                <a:spcPct val="90000"/>
              </a:lnSpc>
            </a:pPr>
            <a:r>
              <a:rPr lang="en-US" dirty="0"/>
              <a:t>After user confirms order, web server checks format, content and then uses public key of system on internal customer subnet to encipher it</a:t>
            </a:r>
          </a:p>
          <a:p>
            <a:pPr lvl="1">
              <a:lnSpc>
                <a:spcPct val="90000"/>
              </a:lnSpc>
            </a:pPr>
            <a:r>
              <a:rPr lang="en-US" dirty="0"/>
              <a:t>Data is placed into database where web server has “insert-only” permission</a:t>
            </a:r>
          </a:p>
          <a:p>
            <a:pPr lvl="1">
              <a:lnSpc>
                <a:spcPct val="90000"/>
              </a:lnSpc>
            </a:pPr>
            <a:r>
              <a:rPr lang="en-US" dirty="0"/>
              <a:t>Internal app server retrieves data from database and writes to internal customer service database</a:t>
            </a:r>
          </a:p>
          <a:p>
            <a:pPr lvl="1">
              <a:lnSpc>
                <a:spcPct val="90000"/>
              </a:lnSpc>
            </a:pPr>
            <a:r>
              <a:rPr lang="en-US" dirty="0"/>
              <a:t>Internal app deletes data from front-end database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2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2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2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20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20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20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custDataLst>
              <p:tags r:id="rId3"/>
            </p:custDataLst>
          </p:nvPr>
        </p:nvSpPr>
        <p:spPr>
          <a:xfrm>
            <a:off x="381000" y="0"/>
            <a:ext cx="8229600" cy="411162"/>
          </a:xfrm>
        </p:spPr>
        <p:txBody>
          <a:bodyPr>
            <a:normAutofit fontScale="90000"/>
          </a:bodyPr>
          <a:lstStyle/>
          <a:p>
            <a:r>
              <a:rPr lang="en-US" dirty="0"/>
              <a:t>DMZ Web Server</a:t>
            </a:r>
          </a:p>
        </p:txBody>
      </p:sp>
      <p:pic>
        <p:nvPicPr>
          <p:cNvPr id="4" name="Picture 2" descr="https://encrypted-tbn2.gstatic.com/images?q=tbn:ANd9GcQA9i7Gn6_fTlfUGSBIDNrAx4meNHpnu7vXv6ys8Lc8CZXbMGc5"/>
          <p:cNvPicPr>
            <a:picLocks noChangeAspect="1" noChangeArrowheads="1"/>
          </p:cNvPicPr>
          <p:nvPr>
            <p:custDataLst>
              <p:tags r:id="rId4"/>
            </p:custDataLst>
          </p:nvPr>
        </p:nvPicPr>
        <p:blipFill>
          <a:blip r:embed="rId19" cstate="print"/>
          <a:srcRect/>
          <a:stretch>
            <a:fillRect/>
          </a:stretch>
        </p:blipFill>
        <p:spPr bwMode="auto">
          <a:xfrm>
            <a:off x="2162175" y="1219200"/>
            <a:ext cx="1571625" cy="877186"/>
          </a:xfrm>
          <a:prstGeom prst="rect">
            <a:avLst/>
          </a:prstGeom>
          <a:noFill/>
        </p:spPr>
      </p:pic>
      <p:sp>
        <p:nvSpPr>
          <p:cNvPr id="22" name="Cloud 21"/>
          <p:cNvSpPr/>
          <p:nvPr>
            <p:custDataLst>
              <p:tags r:id="rId5"/>
            </p:custDataLst>
          </p:nvPr>
        </p:nvSpPr>
        <p:spPr>
          <a:xfrm>
            <a:off x="703007" y="1060582"/>
            <a:ext cx="1447800" cy="685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graphicFrame>
        <p:nvGraphicFramePr>
          <p:cNvPr id="27" name="Object 8"/>
          <p:cNvGraphicFramePr>
            <a:graphicFrameLocks noChangeAspect="1"/>
          </p:cNvGraphicFramePr>
          <p:nvPr>
            <p:custDataLst>
              <p:tags r:id="rId6"/>
            </p:custDataLst>
            <p:extLst>
              <p:ext uri="{D42A27DB-BD31-4B8C-83A1-F6EECF244321}">
                <p14:modId xmlns:p14="http://schemas.microsoft.com/office/powerpoint/2010/main" val="3657867005"/>
              </p:ext>
            </p:extLst>
          </p:nvPr>
        </p:nvGraphicFramePr>
        <p:xfrm>
          <a:off x="4493138" y="1828800"/>
          <a:ext cx="455985" cy="381000"/>
        </p:xfrm>
        <a:graphic>
          <a:graphicData uri="http://schemas.openxmlformats.org/presentationml/2006/ole">
            <mc:AlternateContent xmlns:mc="http://schemas.openxmlformats.org/markup-compatibility/2006">
              <mc:Choice xmlns:v="urn:schemas-microsoft-com:vml" Requires="v">
                <p:oleObj spid="_x0000_s106645" name="Clip" r:id="rId20" imgW="1305000" imgH="1085760" progId="">
                  <p:embed/>
                </p:oleObj>
              </mc:Choice>
              <mc:Fallback>
                <p:oleObj name="Clip" r:id="rId20" imgW="1305000" imgH="1085760" progId="">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93138" y="18288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Flowchart: Magnetic Disk 27"/>
          <p:cNvSpPr/>
          <p:nvPr>
            <p:custDataLst>
              <p:tags r:id="rId7"/>
            </p:custDataLst>
          </p:nvPr>
        </p:nvSpPr>
        <p:spPr>
          <a:xfrm>
            <a:off x="5978771" y="3048000"/>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9" name="TextBox 28"/>
          <p:cNvSpPr txBox="1"/>
          <p:nvPr>
            <p:custDataLst>
              <p:tags r:id="rId8"/>
            </p:custDataLst>
          </p:nvPr>
        </p:nvSpPr>
        <p:spPr>
          <a:xfrm>
            <a:off x="5501558" y="1447800"/>
            <a:ext cx="1138902" cy="338554"/>
          </a:xfrm>
          <a:prstGeom prst="rect">
            <a:avLst/>
          </a:prstGeom>
          <a:noFill/>
        </p:spPr>
        <p:txBody>
          <a:bodyPr wrap="none" rtlCol="0">
            <a:spAutoFit/>
          </a:bodyPr>
          <a:lstStyle/>
          <a:p>
            <a:r>
              <a:rPr lang="en-US" sz="1600" dirty="0"/>
              <a:t>Web server</a:t>
            </a:r>
          </a:p>
        </p:txBody>
      </p:sp>
      <p:graphicFrame>
        <p:nvGraphicFramePr>
          <p:cNvPr id="30" name="Object 8"/>
          <p:cNvGraphicFramePr>
            <a:graphicFrameLocks noChangeAspect="1"/>
          </p:cNvGraphicFramePr>
          <p:nvPr>
            <p:custDataLst>
              <p:tags r:id="rId9"/>
            </p:custDataLst>
            <p:extLst>
              <p:ext uri="{D42A27DB-BD31-4B8C-83A1-F6EECF244321}">
                <p14:modId xmlns:p14="http://schemas.microsoft.com/office/powerpoint/2010/main" val="489483128"/>
              </p:ext>
            </p:extLst>
          </p:nvPr>
        </p:nvGraphicFramePr>
        <p:xfrm>
          <a:off x="5882558" y="1786354"/>
          <a:ext cx="455985" cy="381000"/>
        </p:xfrm>
        <a:graphic>
          <a:graphicData uri="http://schemas.openxmlformats.org/presentationml/2006/ole">
            <mc:AlternateContent xmlns:mc="http://schemas.openxmlformats.org/markup-compatibility/2006">
              <mc:Choice xmlns:v="urn:schemas-microsoft-com:vml" Requires="v">
                <p:oleObj spid="_x0000_s106646" name="Clip" r:id="rId22" imgW="1305000" imgH="1085760" progId="">
                  <p:embed/>
                </p:oleObj>
              </mc:Choice>
              <mc:Fallback>
                <p:oleObj name="Clip" r:id="rId22" imgW="1305000" imgH="1085760" progId="">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882558" y="1786354"/>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TextBox 30"/>
          <p:cNvSpPr txBox="1"/>
          <p:nvPr>
            <p:custDataLst>
              <p:tags r:id="rId10"/>
            </p:custDataLst>
          </p:nvPr>
        </p:nvSpPr>
        <p:spPr>
          <a:xfrm>
            <a:off x="3812432" y="1219200"/>
            <a:ext cx="1912639" cy="584775"/>
          </a:xfrm>
          <a:prstGeom prst="rect">
            <a:avLst/>
          </a:prstGeom>
          <a:noFill/>
        </p:spPr>
        <p:txBody>
          <a:bodyPr wrap="none" rtlCol="0">
            <a:spAutoFit/>
          </a:bodyPr>
          <a:lstStyle/>
          <a:p>
            <a:pPr algn="ctr"/>
            <a:r>
              <a:rPr lang="en-US" sz="1600" dirty="0"/>
              <a:t>Web (reverse) proxy </a:t>
            </a:r>
          </a:p>
          <a:p>
            <a:pPr algn="ctr"/>
            <a:r>
              <a:rPr lang="en-US" sz="1600" dirty="0"/>
              <a:t>server</a:t>
            </a:r>
          </a:p>
        </p:txBody>
      </p:sp>
      <p:sp>
        <p:nvSpPr>
          <p:cNvPr id="32" name="TextBox 31"/>
          <p:cNvSpPr txBox="1"/>
          <p:nvPr>
            <p:custDataLst>
              <p:tags r:id="rId11"/>
            </p:custDataLst>
          </p:nvPr>
        </p:nvSpPr>
        <p:spPr>
          <a:xfrm>
            <a:off x="5280136" y="3505200"/>
            <a:ext cx="1702069" cy="584775"/>
          </a:xfrm>
          <a:prstGeom prst="rect">
            <a:avLst/>
          </a:prstGeom>
          <a:noFill/>
        </p:spPr>
        <p:txBody>
          <a:bodyPr wrap="none" rtlCol="0">
            <a:spAutoFit/>
          </a:bodyPr>
          <a:lstStyle/>
          <a:p>
            <a:pPr algn="ctr"/>
            <a:r>
              <a:rPr lang="en-US" sz="1600" dirty="0"/>
              <a:t>Order information</a:t>
            </a:r>
          </a:p>
          <a:p>
            <a:pPr algn="ctr"/>
            <a:r>
              <a:rPr lang="en-US" sz="1600" dirty="0"/>
              <a:t>database</a:t>
            </a:r>
          </a:p>
        </p:txBody>
      </p:sp>
      <p:sp>
        <p:nvSpPr>
          <p:cNvPr id="16" name="5-Point Star 15"/>
          <p:cNvSpPr/>
          <p:nvPr/>
        </p:nvSpPr>
        <p:spPr>
          <a:xfrm>
            <a:off x="8610600" y="76200"/>
            <a:ext cx="304800" cy="3048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p:cNvSpPr/>
          <p:nvPr>
            <p:custDataLst>
              <p:tags r:id="rId12"/>
            </p:custDataLst>
          </p:nvPr>
        </p:nvSpPr>
        <p:spPr>
          <a:xfrm>
            <a:off x="7610429" y="1447800"/>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custDataLst>
              <p:tags r:id="rId13"/>
            </p:custDataLst>
          </p:nvPr>
        </p:nvSpPr>
        <p:spPr>
          <a:xfrm>
            <a:off x="7330497" y="1871246"/>
            <a:ext cx="940066" cy="338554"/>
          </a:xfrm>
          <a:prstGeom prst="rect">
            <a:avLst/>
          </a:prstGeom>
          <a:noFill/>
        </p:spPr>
        <p:txBody>
          <a:bodyPr wrap="none" rtlCol="0">
            <a:spAutoFit/>
          </a:bodyPr>
          <a:lstStyle/>
          <a:p>
            <a:r>
              <a:rPr lang="en-US" sz="1600" dirty="0"/>
              <a:t>database</a:t>
            </a:r>
          </a:p>
        </p:txBody>
      </p:sp>
      <p:cxnSp>
        <p:nvCxnSpPr>
          <p:cNvPr id="5" name="Straight Arrow Connector 4"/>
          <p:cNvCxnSpPr/>
          <p:nvPr/>
        </p:nvCxnSpPr>
        <p:spPr>
          <a:xfrm>
            <a:off x="6131170" y="2167354"/>
            <a:ext cx="0" cy="880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138694" y="2363688"/>
            <a:ext cx="2013500" cy="338554"/>
          </a:xfrm>
          <a:prstGeom prst="rect">
            <a:avLst/>
          </a:prstGeom>
          <a:noFill/>
        </p:spPr>
        <p:txBody>
          <a:bodyPr wrap="none" rtlCol="0">
            <a:spAutoFit/>
          </a:bodyPr>
          <a:lstStyle/>
          <a:p>
            <a:r>
              <a:rPr lang="en-US" sz="1600" dirty="0"/>
              <a:t>Write only permission</a:t>
            </a:r>
          </a:p>
        </p:txBody>
      </p:sp>
      <p:sp>
        <p:nvSpPr>
          <p:cNvPr id="23" name="TextBox 22"/>
          <p:cNvSpPr txBox="1"/>
          <p:nvPr/>
        </p:nvSpPr>
        <p:spPr>
          <a:xfrm>
            <a:off x="6488776" y="3061772"/>
            <a:ext cx="1442959" cy="338554"/>
          </a:xfrm>
          <a:prstGeom prst="rect">
            <a:avLst/>
          </a:prstGeom>
          <a:noFill/>
        </p:spPr>
        <p:txBody>
          <a:bodyPr wrap="none" rtlCol="0">
            <a:spAutoFit/>
          </a:bodyPr>
          <a:lstStyle/>
          <a:p>
            <a:r>
              <a:rPr lang="en-US" sz="1600" dirty="0"/>
              <a:t>Encrypted data</a:t>
            </a:r>
          </a:p>
        </p:txBody>
      </p:sp>
      <p:pic>
        <p:nvPicPr>
          <p:cNvPr id="24" name="Picture 2" descr="https://encrypted-tbn2.gstatic.com/images?q=tbn:ANd9GcQA9i7Gn6_fTlfUGSBIDNrAx4meNHpnu7vXv6ys8Lc8CZXbMGc5"/>
          <p:cNvPicPr>
            <a:picLocks noChangeAspect="1" noChangeArrowheads="1"/>
          </p:cNvPicPr>
          <p:nvPr>
            <p:custDataLst>
              <p:tags r:id="rId14"/>
            </p:custDataLst>
          </p:nvPr>
        </p:nvPicPr>
        <p:blipFill>
          <a:blip r:embed="rId19" cstate="print"/>
          <a:srcRect/>
          <a:stretch>
            <a:fillRect/>
          </a:stretch>
        </p:blipFill>
        <p:spPr bwMode="auto">
          <a:xfrm>
            <a:off x="2847975" y="2844857"/>
            <a:ext cx="1571625" cy="877186"/>
          </a:xfrm>
          <a:prstGeom prst="rect">
            <a:avLst/>
          </a:prstGeom>
          <a:noFill/>
        </p:spPr>
      </p:pic>
      <p:graphicFrame>
        <p:nvGraphicFramePr>
          <p:cNvPr id="25" name="Object 8"/>
          <p:cNvGraphicFramePr>
            <a:graphicFrameLocks noChangeAspect="1"/>
          </p:cNvGraphicFramePr>
          <p:nvPr>
            <p:custDataLst>
              <p:tags r:id="rId15"/>
            </p:custDataLst>
            <p:extLst>
              <p:ext uri="{D42A27DB-BD31-4B8C-83A1-F6EECF244321}">
                <p14:modId xmlns:p14="http://schemas.microsoft.com/office/powerpoint/2010/main" val="3021375807"/>
              </p:ext>
            </p:extLst>
          </p:nvPr>
        </p:nvGraphicFramePr>
        <p:xfrm>
          <a:off x="641965" y="3048656"/>
          <a:ext cx="455985" cy="381000"/>
        </p:xfrm>
        <a:graphic>
          <a:graphicData uri="http://schemas.openxmlformats.org/presentationml/2006/ole">
            <mc:AlternateContent xmlns:mc="http://schemas.openxmlformats.org/markup-compatibility/2006">
              <mc:Choice xmlns:v="urn:schemas-microsoft-com:vml" Requires="v">
                <p:oleObj spid="_x0000_s106647" name="Clip" r:id="rId23" imgW="1305000" imgH="1085760" progId="">
                  <p:embed/>
                </p:oleObj>
              </mc:Choice>
              <mc:Fallback>
                <p:oleObj name="Clip" r:id="rId23" imgW="1305000" imgH="1085760" progId="">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41965" y="3048656"/>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Flowchart: Magnetic Disk 25"/>
          <p:cNvSpPr/>
          <p:nvPr>
            <p:custDataLst>
              <p:tags r:id="rId16"/>
            </p:custDataLst>
          </p:nvPr>
        </p:nvSpPr>
        <p:spPr>
          <a:xfrm>
            <a:off x="703007" y="4265096"/>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3" name="TextBox 32"/>
          <p:cNvSpPr txBox="1"/>
          <p:nvPr>
            <p:custDataLst>
              <p:tags r:id="rId17"/>
            </p:custDataLst>
          </p:nvPr>
        </p:nvSpPr>
        <p:spPr>
          <a:xfrm>
            <a:off x="77541" y="4770335"/>
            <a:ext cx="1702069" cy="584775"/>
          </a:xfrm>
          <a:prstGeom prst="rect">
            <a:avLst/>
          </a:prstGeom>
          <a:noFill/>
        </p:spPr>
        <p:txBody>
          <a:bodyPr wrap="none" rtlCol="0">
            <a:spAutoFit/>
          </a:bodyPr>
          <a:lstStyle/>
          <a:p>
            <a:pPr algn="ctr"/>
            <a:r>
              <a:rPr lang="en-US" sz="1600" dirty="0"/>
              <a:t>Order information</a:t>
            </a:r>
          </a:p>
          <a:p>
            <a:pPr algn="ctr"/>
            <a:r>
              <a:rPr lang="en-US" sz="1600" dirty="0"/>
              <a:t>database</a:t>
            </a:r>
          </a:p>
        </p:txBody>
      </p:sp>
      <p:sp>
        <p:nvSpPr>
          <p:cNvPr id="34" name="TextBox 33"/>
          <p:cNvSpPr txBox="1"/>
          <p:nvPr/>
        </p:nvSpPr>
        <p:spPr>
          <a:xfrm>
            <a:off x="1025446" y="4278868"/>
            <a:ext cx="2174954" cy="338554"/>
          </a:xfrm>
          <a:prstGeom prst="rect">
            <a:avLst/>
          </a:prstGeom>
          <a:noFill/>
        </p:spPr>
        <p:txBody>
          <a:bodyPr wrap="none" rtlCol="0">
            <a:spAutoFit/>
          </a:bodyPr>
          <a:lstStyle/>
          <a:p>
            <a:r>
              <a:rPr lang="en-US" sz="1600" dirty="0"/>
              <a:t>Encrypted data (maybe)</a:t>
            </a:r>
          </a:p>
        </p:txBody>
      </p:sp>
      <p:cxnSp>
        <p:nvCxnSpPr>
          <p:cNvPr id="8" name="Straight Arrow Connector 7"/>
          <p:cNvCxnSpPr>
            <a:stCxn id="25" idx="3"/>
            <a:endCxn id="28" idx="2"/>
          </p:cNvCxnSpPr>
          <p:nvPr/>
        </p:nvCxnSpPr>
        <p:spPr>
          <a:xfrm flipV="1">
            <a:off x="1097950" y="3238500"/>
            <a:ext cx="4880821" cy="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206158" y="762000"/>
            <a:ext cx="4709242" cy="35814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6378496" y="780247"/>
            <a:ext cx="631904" cy="369332"/>
          </a:xfrm>
          <a:prstGeom prst="rect">
            <a:avLst/>
          </a:prstGeom>
          <a:noFill/>
        </p:spPr>
        <p:txBody>
          <a:bodyPr wrap="none" rtlCol="0">
            <a:spAutoFit/>
          </a:bodyPr>
          <a:lstStyle/>
          <a:p>
            <a:r>
              <a:rPr lang="en-US" dirty="0"/>
              <a:t>DMZ</a:t>
            </a:r>
          </a:p>
        </p:txBody>
      </p:sp>
      <p:sp>
        <p:nvSpPr>
          <p:cNvPr id="36" name="Rectangle 35"/>
          <p:cNvSpPr/>
          <p:nvPr/>
        </p:nvSpPr>
        <p:spPr>
          <a:xfrm>
            <a:off x="0" y="2514600"/>
            <a:ext cx="3096038" cy="373169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139969" y="2438400"/>
            <a:ext cx="917431" cy="369332"/>
          </a:xfrm>
          <a:prstGeom prst="rect">
            <a:avLst/>
          </a:prstGeom>
          <a:noFill/>
        </p:spPr>
        <p:txBody>
          <a:bodyPr wrap="none" rtlCol="0">
            <a:spAutoFit/>
          </a:bodyPr>
          <a:lstStyle/>
          <a:p>
            <a:r>
              <a:rPr lang="en-US" dirty="0"/>
              <a:t>Internal</a:t>
            </a:r>
          </a:p>
        </p:txBody>
      </p:sp>
      <p:cxnSp>
        <p:nvCxnSpPr>
          <p:cNvPr id="21" name="Straight Arrow Connector 20"/>
          <p:cNvCxnSpPr>
            <a:stCxn id="25" idx="2"/>
            <a:endCxn id="26" idx="1"/>
          </p:cNvCxnSpPr>
          <p:nvPr/>
        </p:nvCxnSpPr>
        <p:spPr>
          <a:xfrm flipH="1">
            <a:off x="855407" y="3429656"/>
            <a:ext cx="14550" cy="83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514452" y="2920425"/>
            <a:ext cx="1139094" cy="584775"/>
          </a:xfrm>
          <a:prstGeom prst="rect">
            <a:avLst/>
          </a:prstGeom>
          <a:noFill/>
        </p:spPr>
        <p:txBody>
          <a:bodyPr wrap="none" rtlCol="0">
            <a:spAutoFit/>
          </a:bodyPr>
          <a:lstStyle/>
          <a:p>
            <a:pPr algn="ctr"/>
            <a:r>
              <a:rPr lang="en-US" sz="1600" dirty="0" err="1"/>
              <a:t>Read+write</a:t>
            </a:r>
            <a:endParaRPr lang="en-US" sz="1600" dirty="0"/>
          </a:p>
          <a:p>
            <a:pPr algn="ctr"/>
            <a:r>
              <a:rPr lang="en-US" sz="1600" dirty="0"/>
              <a:t>permission</a:t>
            </a:r>
          </a:p>
        </p:txBody>
      </p:sp>
      <p:sp>
        <p:nvSpPr>
          <p:cNvPr id="42" name="TextBox 41"/>
          <p:cNvSpPr txBox="1"/>
          <p:nvPr/>
        </p:nvSpPr>
        <p:spPr>
          <a:xfrm>
            <a:off x="347919" y="2757071"/>
            <a:ext cx="1155188" cy="338554"/>
          </a:xfrm>
          <a:prstGeom prst="rect">
            <a:avLst/>
          </a:prstGeom>
          <a:noFill/>
        </p:spPr>
        <p:txBody>
          <a:bodyPr wrap="none" rtlCol="0">
            <a:spAutoFit/>
          </a:bodyPr>
          <a:lstStyle/>
          <a:p>
            <a:r>
              <a:rPr lang="en-US" sz="1600" dirty="0"/>
              <a:t>Data mover</a:t>
            </a:r>
          </a:p>
        </p:txBody>
      </p:sp>
      <p:sp>
        <p:nvSpPr>
          <p:cNvPr id="40" name="TextBox 39"/>
          <p:cNvSpPr txBox="1"/>
          <p:nvPr/>
        </p:nvSpPr>
        <p:spPr>
          <a:xfrm>
            <a:off x="3164054" y="4343400"/>
            <a:ext cx="5867400" cy="2554545"/>
          </a:xfrm>
          <a:prstGeom prst="rect">
            <a:avLst/>
          </a:prstGeom>
          <a:noFill/>
        </p:spPr>
        <p:txBody>
          <a:bodyPr wrap="square" rtlCol="0">
            <a:spAutoFit/>
          </a:bodyPr>
          <a:lstStyle/>
          <a:p>
            <a:r>
              <a:rPr lang="en-US" sz="1600" dirty="0"/>
              <a:t>Key features</a:t>
            </a:r>
          </a:p>
          <a:p>
            <a:pPr marL="285750" indent="-285750">
              <a:buFont typeface="Arial" panose="020B0604020202020204" pitchFamily="34" charset="0"/>
              <a:buChar char="•"/>
            </a:pPr>
            <a:r>
              <a:rPr lang="en-US" sz="1600" dirty="0"/>
              <a:t>Private data is not exposed in the DMZ</a:t>
            </a:r>
          </a:p>
          <a:p>
            <a:pPr marL="285750" indent="-285750">
              <a:buFont typeface="Arial" panose="020B0604020202020204" pitchFamily="34" charset="0"/>
              <a:buChar char="•"/>
            </a:pPr>
            <a:r>
              <a:rPr lang="en-US" sz="1600" dirty="0"/>
              <a:t>Private data can be captured by infiltrating server program</a:t>
            </a:r>
          </a:p>
          <a:p>
            <a:pPr marL="285750" indent="-285750">
              <a:buFont typeface="Arial" panose="020B0604020202020204" pitchFamily="34" charset="0"/>
              <a:buChar char="•"/>
            </a:pPr>
            <a:r>
              <a:rPr lang="en-US" sz="1600" dirty="0"/>
              <a:t>Internal network with private data is also secure with firewalls etc.</a:t>
            </a:r>
          </a:p>
          <a:p>
            <a:r>
              <a:rPr lang="en-US" sz="1600" dirty="0"/>
              <a:t>Note</a:t>
            </a:r>
          </a:p>
          <a:p>
            <a:pPr marL="285750" indent="-285750">
              <a:buFont typeface="Arial" panose="020B0604020202020204" pitchFamily="34" charset="0"/>
              <a:buChar char="•"/>
            </a:pPr>
            <a:r>
              <a:rPr lang="en-US" sz="1600" dirty="0"/>
              <a:t>Data mover connects to the database in the DMZ and pulls/pushes data into the internal network (the arrow shows that the data move connects. Comprehensive data is stored in the internal network and summary data is in the DMZ</a:t>
            </a:r>
          </a:p>
        </p:txBody>
      </p:sp>
      <p:sp>
        <p:nvSpPr>
          <p:cNvPr id="3" name="Freeform 2"/>
          <p:cNvSpPr/>
          <p:nvPr/>
        </p:nvSpPr>
        <p:spPr>
          <a:xfrm>
            <a:off x="4315601" y="993531"/>
            <a:ext cx="4423953" cy="3288323"/>
          </a:xfrm>
          <a:custGeom>
            <a:avLst/>
            <a:gdLst>
              <a:gd name="connsiteX0" fmla="*/ 98137 w 4423953"/>
              <a:gd name="connsiteY0" fmla="*/ 0 h 3288323"/>
              <a:gd name="connsiteX1" fmla="*/ 54176 w 4423953"/>
              <a:gd name="connsiteY1" fmla="*/ 35169 h 3288323"/>
              <a:gd name="connsiteX2" fmla="*/ 45384 w 4423953"/>
              <a:gd name="connsiteY2" fmla="*/ 61546 h 3288323"/>
              <a:gd name="connsiteX3" fmla="*/ 19007 w 4423953"/>
              <a:gd name="connsiteY3" fmla="*/ 123092 h 3288323"/>
              <a:gd name="connsiteX4" fmla="*/ 1422 w 4423953"/>
              <a:gd name="connsiteY4" fmla="*/ 483577 h 3288323"/>
              <a:gd name="connsiteX5" fmla="*/ 19007 w 4423953"/>
              <a:gd name="connsiteY5" fmla="*/ 641838 h 3288323"/>
              <a:gd name="connsiteX6" fmla="*/ 27799 w 4423953"/>
              <a:gd name="connsiteY6" fmla="*/ 1134207 h 3288323"/>
              <a:gd name="connsiteX7" fmla="*/ 45384 w 4423953"/>
              <a:gd name="connsiteY7" fmla="*/ 1204546 h 3288323"/>
              <a:gd name="connsiteX8" fmla="*/ 54176 w 4423953"/>
              <a:gd name="connsiteY8" fmla="*/ 1318846 h 3288323"/>
              <a:gd name="connsiteX9" fmla="*/ 71761 w 4423953"/>
              <a:gd name="connsiteY9" fmla="*/ 1433146 h 3288323"/>
              <a:gd name="connsiteX10" fmla="*/ 89345 w 4423953"/>
              <a:gd name="connsiteY10" fmla="*/ 1485900 h 3288323"/>
              <a:gd name="connsiteX11" fmla="*/ 106930 w 4423953"/>
              <a:gd name="connsiteY11" fmla="*/ 1582615 h 3288323"/>
              <a:gd name="connsiteX12" fmla="*/ 142099 w 4423953"/>
              <a:gd name="connsiteY12" fmla="*/ 1696915 h 3288323"/>
              <a:gd name="connsiteX13" fmla="*/ 168476 w 4423953"/>
              <a:gd name="connsiteY13" fmla="*/ 1784838 h 3288323"/>
              <a:gd name="connsiteX14" fmla="*/ 177268 w 4423953"/>
              <a:gd name="connsiteY14" fmla="*/ 1846384 h 3288323"/>
              <a:gd name="connsiteX15" fmla="*/ 133307 w 4423953"/>
              <a:gd name="connsiteY15" fmla="*/ 1872761 h 3288323"/>
              <a:gd name="connsiteX16" fmla="*/ 150891 w 4423953"/>
              <a:gd name="connsiteY16" fmla="*/ 2136531 h 3288323"/>
              <a:gd name="connsiteX17" fmla="*/ 159684 w 4423953"/>
              <a:gd name="connsiteY17" fmla="*/ 2277207 h 3288323"/>
              <a:gd name="connsiteX18" fmla="*/ 168476 w 4423953"/>
              <a:gd name="connsiteY18" fmla="*/ 2303584 h 3288323"/>
              <a:gd name="connsiteX19" fmla="*/ 221230 w 4423953"/>
              <a:gd name="connsiteY19" fmla="*/ 2400300 h 3288323"/>
              <a:gd name="connsiteX20" fmla="*/ 247607 w 4423953"/>
              <a:gd name="connsiteY20" fmla="*/ 2453054 h 3288323"/>
              <a:gd name="connsiteX21" fmla="*/ 265191 w 4423953"/>
              <a:gd name="connsiteY21" fmla="*/ 2479431 h 3288323"/>
              <a:gd name="connsiteX22" fmla="*/ 353114 w 4423953"/>
              <a:gd name="connsiteY22" fmla="*/ 2584938 h 3288323"/>
              <a:gd name="connsiteX23" fmla="*/ 493791 w 4423953"/>
              <a:gd name="connsiteY23" fmla="*/ 2716823 h 3288323"/>
              <a:gd name="connsiteX24" fmla="*/ 564130 w 4423953"/>
              <a:gd name="connsiteY24" fmla="*/ 2760784 h 3288323"/>
              <a:gd name="connsiteX25" fmla="*/ 608091 w 4423953"/>
              <a:gd name="connsiteY25" fmla="*/ 2769577 h 3288323"/>
              <a:gd name="connsiteX26" fmla="*/ 669637 w 4423953"/>
              <a:gd name="connsiteY26" fmla="*/ 2804746 h 3288323"/>
              <a:gd name="connsiteX27" fmla="*/ 687222 w 4423953"/>
              <a:gd name="connsiteY27" fmla="*/ 2839915 h 3288323"/>
              <a:gd name="connsiteX28" fmla="*/ 739976 w 4423953"/>
              <a:gd name="connsiteY28" fmla="*/ 2910254 h 3288323"/>
              <a:gd name="connsiteX29" fmla="*/ 775145 w 4423953"/>
              <a:gd name="connsiteY29" fmla="*/ 2963007 h 3288323"/>
              <a:gd name="connsiteX30" fmla="*/ 854276 w 4423953"/>
              <a:gd name="connsiteY30" fmla="*/ 3024554 h 3288323"/>
              <a:gd name="connsiteX31" fmla="*/ 933407 w 4423953"/>
              <a:gd name="connsiteY31" fmla="*/ 3068515 h 3288323"/>
              <a:gd name="connsiteX32" fmla="*/ 959784 w 4423953"/>
              <a:gd name="connsiteY32" fmla="*/ 3077307 h 3288323"/>
              <a:gd name="connsiteX33" fmla="*/ 1030122 w 4423953"/>
              <a:gd name="connsiteY33" fmla="*/ 3112477 h 3288323"/>
              <a:gd name="connsiteX34" fmla="*/ 1109253 w 4423953"/>
              <a:gd name="connsiteY34" fmla="*/ 3138854 h 3288323"/>
              <a:gd name="connsiteX35" fmla="*/ 1188384 w 4423953"/>
              <a:gd name="connsiteY35" fmla="*/ 3165231 h 3288323"/>
              <a:gd name="connsiteX36" fmla="*/ 1241137 w 4423953"/>
              <a:gd name="connsiteY36" fmla="*/ 3182815 h 3288323"/>
              <a:gd name="connsiteX37" fmla="*/ 1504907 w 4423953"/>
              <a:gd name="connsiteY37" fmla="*/ 3191607 h 3288323"/>
              <a:gd name="connsiteX38" fmla="*/ 1671961 w 4423953"/>
              <a:gd name="connsiteY38" fmla="*/ 3235569 h 3288323"/>
              <a:gd name="connsiteX39" fmla="*/ 1777468 w 4423953"/>
              <a:gd name="connsiteY39" fmla="*/ 3261946 h 3288323"/>
              <a:gd name="connsiteX40" fmla="*/ 1874184 w 4423953"/>
              <a:gd name="connsiteY40" fmla="*/ 3288323 h 3288323"/>
              <a:gd name="connsiteX41" fmla="*/ 2076407 w 4423953"/>
              <a:gd name="connsiteY41" fmla="*/ 3279531 h 3288323"/>
              <a:gd name="connsiteX42" fmla="*/ 2111576 w 4423953"/>
              <a:gd name="connsiteY42" fmla="*/ 3270738 h 3288323"/>
              <a:gd name="connsiteX43" fmla="*/ 2173122 w 4423953"/>
              <a:gd name="connsiteY43" fmla="*/ 3253154 h 3288323"/>
              <a:gd name="connsiteX44" fmla="*/ 2234668 w 4423953"/>
              <a:gd name="connsiteY44" fmla="*/ 3244361 h 3288323"/>
              <a:gd name="connsiteX45" fmla="*/ 2331384 w 4423953"/>
              <a:gd name="connsiteY45" fmla="*/ 3226777 h 3288323"/>
              <a:gd name="connsiteX46" fmla="*/ 2463268 w 4423953"/>
              <a:gd name="connsiteY46" fmla="*/ 3200400 h 3288323"/>
              <a:gd name="connsiteX47" fmla="*/ 2656699 w 4423953"/>
              <a:gd name="connsiteY47" fmla="*/ 3147646 h 3288323"/>
              <a:gd name="connsiteX48" fmla="*/ 2709453 w 4423953"/>
              <a:gd name="connsiteY48" fmla="*/ 3138854 h 3288323"/>
              <a:gd name="connsiteX49" fmla="*/ 2762207 w 4423953"/>
              <a:gd name="connsiteY49" fmla="*/ 3121269 h 3288323"/>
              <a:gd name="connsiteX50" fmla="*/ 2797376 w 4423953"/>
              <a:gd name="connsiteY50" fmla="*/ 3112477 h 3288323"/>
              <a:gd name="connsiteX51" fmla="*/ 2823753 w 4423953"/>
              <a:gd name="connsiteY51" fmla="*/ 3086100 h 3288323"/>
              <a:gd name="connsiteX52" fmla="*/ 2894091 w 4423953"/>
              <a:gd name="connsiteY52" fmla="*/ 3068515 h 3288323"/>
              <a:gd name="connsiteX53" fmla="*/ 3157861 w 4423953"/>
              <a:gd name="connsiteY53" fmla="*/ 2980592 h 3288323"/>
              <a:gd name="connsiteX54" fmla="*/ 3210614 w 4423953"/>
              <a:gd name="connsiteY54" fmla="*/ 2971800 h 3288323"/>
              <a:gd name="connsiteX55" fmla="*/ 3254576 w 4423953"/>
              <a:gd name="connsiteY55" fmla="*/ 2963007 h 3288323"/>
              <a:gd name="connsiteX56" fmla="*/ 3483176 w 4423953"/>
              <a:gd name="connsiteY56" fmla="*/ 2936631 h 3288323"/>
              <a:gd name="connsiteX57" fmla="*/ 3588684 w 4423953"/>
              <a:gd name="connsiteY57" fmla="*/ 2892669 h 3288323"/>
              <a:gd name="connsiteX58" fmla="*/ 3623853 w 4423953"/>
              <a:gd name="connsiteY58" fmla="*/ 2857500 h 3288323"/>
              <a:gd name="connsiteX59" fmla="*/ 3676607 w 4423953"/>
              <a:gd name="connsiteY59" fmla="*/ 2813538 h 3288323"/>
              <a:gd name="connsiteX60" fmla="*/ 3694191 w 4423953"/>
              <a:gd name="connsiteY60" fmla="*/ 2787161 h 3288323"/>
              <a:gd name="connsiteX61" fmla="*/ 3729361 w 4423953"/>
              <a:gd name="connsiteY61" fmla="*/ 2769577 h 3288323"/>
              <a:gd name="connsiteX62" fmla="*/ 3843661 w 4423953"/>
              <a:gd name="connsiteY62" fmla="*/ 2690446 h 3288323"/>
              <a:gd name="connsiteX63" fmla="*/ 3913999 w 4423953"/>
              <a:gd name="connsiteY63" fmla="*/ 2593731 h 3288323"/>
              <a:gd name="connsiteX64" fmla="*/ 3940376 w 4423953"/>
              <a:gd name="connsiteY64" fmla="*/ 2549769 h 3288323"/>
              <a:gd name="connsiteX65" fmla="*/ 4028299 w 4423953"/>
              <a:gd name="connsiteY65" fmla="*/ 2435469 h 3288323"/>
              <a:gd name="connsiteX66" fmla="*/ 4081053 w 4423953"/>
              <a:gd name="connsiteY66" fmla="*/ 2382715 h 3288323"/>
              <a:gd name="connsiteX67" fmla="*/ 4116222 w 4423953"/>
              <a:gd name="connsiteY67" fmla="*/ 2338754 h 3288323"/>
              <a:gd name="connsiteX68" fmla="*/ 4142599 w 4423953"/>
              <a:gd name="connsiteY68" fmla="*/ 2321169 h 3288323"/>
              <a:gd name="connsiteX69" fmla="*/ 4204145 w 4423953"/>
              <a:gd name="connsiteY69" fmla="*/ 2268415 h 3288323"/>
              <a:gd name="connsiteX70" fmla="*/ 4221730 w 4423953"/>
              <a:gd name="connsiteY70" fmla="*/ 2206869 h 3288323"/>
              <a:gd name="connsiteX71" fmla="*/ 4248107 w 4423953"/>
              <a:gd name="connsiteY71" fmla="*/ 2145323 h 3288323"/>
              <a:gd name="connsiteX72" fmla="*/ 4292068 w 4423953"/>
              <a:gd name="connsiteY72" fmla="*/ 2031023 h 3288323"/>
              <a:gd name="connsiteX73" fmla="*/ 4300861 w 4423953"/>
              <a:gd name="connsiteY73" fmla="*/ 1951892 h 3288323"/>
              <a:gd name="connsiteX74" fmla="*/ 4336030 w 4423953"/>
              <a:gd name="connsiteY74" fmla="*/ 1846384 h 3288323"/>
              <a:gd name="connsiteX75" fmla="*/ 4362407 w 4423953"/>
              <a:gd name="connsiteY75" fmla="*/ 1732084 h 3288323"/>
              <a:gd name="connsiteX76" fmla="*/ 4371199 w 4423953"/>
              <a:gd name="connsiteY76" fmla="*/ 1670538 h 3288323"/>
              <a:gd name="connsiteX77" fmla="*/ 4379991 w 4423953"/>
              <a:gd name="connsiteY77" fmla="*/ 1626577 h 3288323"/>
              <a:gd name="connsiteX78" fmla="*/ 4406368 w 4423953"/>
              <a:gd name="connsiteY78" fmla="*/ 1318846 h 3288323"/>
              <a:gd name="connsiteX79" fmla="*/ 4423953 w 4423953"/>
              <a:gd name="connsiteY79" fmla="*/ 1151792 h 3288323"/>
              <a:gd name="connsiteX80" fmla="*/ 4415161 w 4423953"/>
              <a:gd name="connsiteY80" fmla="*/ 923192 h 3288323"/>
              <a:gd name="connsiteX81" fmla="*/ 4397576 w 4423953"/>
              <a:gd name="connsiteY81" fmla="*/ 896815 h 3288323"/>
              <a:gd name="connsiteX82" fmla="*/ 4362407 w 4423953"/>
              <a:gd name="connsiteY82" fmla="*/ 826477 h 3288323"/>
              <a:gd name="connsiteX83" fmla="*/ 4353614 w 4423953"/>
              <a:gd name="connsiteY83" fmla="*/ 791307 h 3288323"/>
              <a:gd name="connsiteX84" fmla="*/ 4265691 w 4423953"/>
              <a:gd name="connsiteY84" fmla="*/ 668215 h 3288323"/>
              <a:gd name="connsiteX85" fmla="*/ 4239314 w 4423953"/>
              <a:gd name="connsiteY85" fmla="*/ 650631 h 3288323"/>
              <a:gd name="connsiteX86" fmla="*/ 4212937 w 4423953"/>
              <a:gd name="connsiteY86" fmla="*/ 615461 h 3288323"/>
              <a:gd name="connsiteX87" fmla="*/ 4160184 w 4423953"/>
              <a:gd name="connsiteY87" fmla="*/ 589084 h 3288323"/>
              <a:gd name="connsiteX88" fmla="*/ 4089845 w 4423953"/>
              <a:gd name="connsiteY88" fmla="*/ 536331 h 3288323"/>
              <a:gd name="connsiteX89" fmla="*/ 4045884 w 4423953"/>
              <a:gd name="connsiteY89" fmla="*/ 501161 h 3288323"/>
              <a:gd name="connsiteX90" fmla="*/ 4010714 w 4423953"/>
              <a:gd name="connsiteY90" fmla="*/ 483577 h 3288323"/>
              <a:gd name="connsiteX91" fmla="*/ 3957961 w 4423953"/>
              <a:gd name="connsiteY91" fmla="*/ 439615 h 3288323"/>
              <a:gd name="connsiteX92" fmla="*/ 3913999 w 4423953"/>
              <a:gd name="connsiteY92" fmla="*/ 422031 h 3288323"/>
              <a:gd name="connsiteX93" fmla="*/ 3887622 w 4423953"/>
              <a:gd name="connsiteY93" fmla="*/ 404446 h 3288323"/>
              <a:gd name="connsiteX94" fmla="*/ 3843661 w 4423953"/>
              <a:gd name="connsiteY94" fmla="*/ 395654 h 3288323"/>
              <a:gd name="connsiteX95" fmla="*/ 3676607 w 4423953"/>
              <a:gd name="connsiteY95" fmla="*/ 378069 h 3288323"/>
              <a:gd name="connsiteX96" fmla="*/ 3544722 w 4423953"/>
              <a:gd name="connsiteY96" fmla="*/ 360484 h 3288323"/>
              <a:gd name="connsiteX97" fmla="*/ 3518345 w 4423953"/>
              <a:gd name="connsiteY97" fmla="*/ 351692 h 3288323"/>
              <a:gd name="connsiteX98" fmla="*/ 2735830 w 4423953"/>
              <a:gd name="connsiteY98" fmla="*/ 342900 h 3288323"/>
              <a:gd name="connsiteX99" fmla="*/ 2392930 w 4423953"/>
              <a:gd name="connsiteY99" fmla="*/ 237392 h 3288323"/>
              <a:gd name="connsiteX100" fmla="*/ 2120368 w 4423953"/>
              <a:gd name="connsiteY100" fmla="*/ 193431 h 3288323"/>
              <a:gd name="connsiteX101" fmla="*/ 1935730 w 4423953"/>
              <a:gd name="connsiteY101" fmla="*/ 140677 h 3288323"/>
              <a:gd name="connsiteX102" fmla="*/ 1874184 w 4423953"/>
              <a:gd name="connsiteY102" fmla="*/ 114300 h 3288323"/>
              <a:gd name="connsiteX103" fmla="*/ 1733507 w 4423953"/>
              <a:gd name="connsiteY103" fmla="*/ 87923 h 3288323"/>
              <a:gd name="connsiteX104" fmla="*/ 502584 w 4423953"/>
              <a:gd name="connsiteY104" fmla="*/ 79131 h 3288323"/>
              <a:gd name="connsiteX105" fmla="*/ 317945 w 4423953"/>
              <a:gd name="connsiteY105" fmla="*/ 105507 h 3288323"/>
              <a:gd name="connsiteX106" fmla="*/ 80553 w 4423953"/>
              <a:gd name="connsiteY106" fmla="*/ 96715 h 3288323"/>
              <a:gd name="connsiteX107" fmla="*/ 36591 w 4423953"/>
              <a:gd name="connsiteY107" fmla="*/ 70338 h 3288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4423953" h="3288323">
                <a:moveTo>
                  <a:pt x="98137" y="0"/>
                </a:moveTo>
                <a:cubicBezTo>
                  <a:pt x="83483" y="11723"/>
                  <a:pt x="66389" y="20921"/>
                  <a:pt x="54176" y="35169"/>
                </a:cubicBezTo>
                <a:cubicBezTo>
                  <a:pt x="48145" y="42206"/>
                  <a:pt x="49035" y="53027"/>
                  <a:pt x="45384" y="61546"/>
                </a:cubicBezTo>
                <a:cubicBezTo>
                  <a:pt x="12790" y="137599"/>
                  <a:pt x="39626" y="61233"/>
                  <a:pt x="19007" y="123092"/>
                </a:cubicBezTo>
                <a:cubicBezTo>
                  <a:pt x="1517" y="262999"/>
                  <a:pt x="-2607" y="278101"/>
                  <a:pt x="1422" y="483577"/>
                </a:cubicBezTo>
                <a:cubicBezTo>
                  <a:pt x="2463" y="536645"/>
                  <a:pt x="13145" y="589084"/>
                  <a:pt x="19007" y="641838"/>
                </a:cubicBezTo>
                <a:cubicBezTo>
                  <a:pt x="21938" y="805961"/>
                  <a:pt x="20113" y="970238"/>
                  <a:pt x="27799" y="1134207"/>
                </a:cubicBezTo>
                <a:cubicBezTo>
                  <a:pt x="28931" y="1158348"/>
                  <a:pt x="41966" y="1180621"/>
                  <a:pt x="45384" y="1204546"/>
                </a:cubicBezTo>
                <a:cubicBezTo>
                  <a:pt x="50788" y="1242374"/>
                  <a:pt x="50374" y="1280823"/>
                  <a:pt x="54176" y="1318846"/>
                </a:cubicBezTo>
                <a:cubicBezTo>
                  <a:pt x="55107" y="1328152"/>
                  <a:pt x="68492" y="1420071"/>
                  <a:pt x="71761" y="1433146"/>
                </a:cubicBezTo>
                <a:cubicBezTo>
                  <a:pt x="76257" y="1451128"/>
                  <a:pt x="84468" y="1468017"/>
                  <a:pt x="89345" y="1485900"/>
                </a:cubicBezTo>
                <a:cubicBezTo>
                  <a:pt x="134360" y="1650960"/>
                  <a:pt x="56639" y="1391510"/>
                  <a:pt x="106930" y="1582615"/>
                </a:cubicBezTo>
                <a:cubicBezTo>
                  <a:pt x="117075" y="1621165"/>
                  <a:pt x="130644" y="1658733"/>
                  <a:pt x="142099" y="1696915"/>
                </a:cubicBezTo>
                <a:lnTo>
                  <a:pt x="168476" y="1784838"/>
                </a:lnTo>
                <a:cubicBezTo>
                  <a:pt x="171407" y="1805353"/>
                  <a:pt x="184965" y="1827143"/>
                  <a:pt x="177268" y="1846384"/>
                </a:cubicBezTo>
                <a:cubicBezTo>
                  <a:pt x="170921" y="1862251"/>
                  <a:pt x="135724" y="1855844"/>
                  <a:pt x="133307" y="1872761"/>
                </a:cubicBezTo>
                <a:cubicBezTo>
                  <a:pt x="117658" y="1982304"/>
                  <a:pt x="132822" y="2046180"/>
                  <a:pt x="150891" y="2136531"/>
                </a:cubicBezTo>
                <a:cubicBezTo>
                  <a:pt x="153822" y="2183423"/>
                  <a:pt x="154765" y="2230482"/>
                  <a:pt x="159684" y="2277207"/>
                </a:cubicBezTo>
                <a:cubicBezTo>
                  <a:pt x="160654" y="2286424"/>
                  <a:pt x="164712" y="2295115"/>
                  <a:pt x="168476" y="2303584"/>
                </a:cubicBezTo>
                <a:cubicBezTo>
                  <a:pt x="198874" y="2371981"/>
                  <a:pt x="187886" y="2339168"/>
                  <a:pt x="221230" y="2400300"/>
                </a:cubicBezTo>
                <a:cubicBezTo>
                  <a:pt x="230644" y="2417560"/>
                  <a:pt x="238059" y="2435868"/>
                  <a:pt x="247607" y="2453054"/>
                </a:cubicBezTo>
                <a:cubicBezTo>
                  <a:pt x="252739" y="2462291"/>
                  <a:pt x="259049" y="2470832"/>
                  <a:pt x="265191" y="2479431"/>
                </a:cubicBezTo>
                <a:cubicBezTo>
                  <a:pt x="292911" y="2518239"/>
                  <a:pt x="318805" y="2548824"/>
                  <a:pt x="353114" y="2584938"/>
                </a:cubicBezTo>
                <a:cubicBezTo>
                  <a:pt x="398245" y="2632444"/>
                  <a:pt x="439674" y="2680745"/>
                  <a:pt x="493791" y="2716823"/>
                </a:cubicBezTo>
                <a:cubicBezTo>
                  <a:pt x="516796" y="2732160"/>
                  <a:pt x="537018" y="2755361"/>
                  <a:pt x="564130" y="2760784"/>
                </a:cubicBezTo>
                <a:lnTo>
                  <a:pt x="608091" y="2769577"/>
                </a:lnTo>
                <a:cubicBezTo>
                  <a:pt x="628606" y="2781300"/>
                  <a:pt x="651977" y="2789048"/>
                  <a:pt x="669637" y="2804746"/>
                </a:cubicBezTo>
                <a:cubicBezTo>
                  <a:pt x="679433" y="2813454"/>
                  <a:pt x="679952" y="2829010"/>
                  <a:pt x="687222" y="2839915"/>
                </a:cubicBezTo>
                <a:cubicBezTo>
                  <a:pt x="703479" y="2864301"/>
                  <a:pt x="722941" y="2886405"/>
                  <a:pt x="739976" y="2910254"/>
                </a:cubicBezTo>
                <a:cubicBezTo>
                  <a:pt x="752260" y="2927451"/>
                  <a:pt x="761762" y="2946650"/>
                  <a:pt x="775145" y="2963007"/>
                </a:cubicBezTo>
                <a:cubicBezTo>
                  <a:pt x="817708" y="3015028"/>
                  <a:pt x="807317" y="2998465"/>
                  <a:pt x="854276" y="3024554"/>
                </a:cubicBezTo>
                <a:cubicBezTo>
                  <a:pt x="891800" y="3045401"/>
                  <a:pt x="896509" y="3052702"/>
                  <a:pt x="933407" y="3068515"/>
                </a:cubicBezTo>
                <a:cubicBezTo>
                  <a:pt x="941926" y="3072166"/>
                  <a:pt x="951347" y="3073472"/>
                  <a:pt x="959784" y="3077307"/>
                </a:cubicBezTo>
                <a:cubicBezTo>
                  <a:pt x="983648" y="3088154"/>
                  <a:pt x="1005254" y="3104188"/>
                  <a:pt x="1030122" y="3112477"/>
                </a:cubicBezTo>
                <a:lnTo>
                  <a:pt x="1109253" y="3138854"/>
                </a:lnTo>
                <a:lnTo>
                  <a:pt x="1188384" y="3165231"/>
                </a:lnTo>
                <a:lnTo>
                  <a:pt x="1241137" y="3182815"/>
                </a:lnTo>
                <a:cubicBezTo>
                  <a:pt x="1358501" y="3171079"/>
                  <a:pt x="1358103" y="3165258"/>
                  <a:pt x="1504907" y="3191607"/>
                </a:cubicBezTo>
                <a:cubicBezTo>
                  <a:pt x="1561582" y="3201779"/>
                  <a:pt x="1615499" y="3224277"/>
                  <a:pt x="1671961" y="3235569"/>
                </a:cubicBezTo>
                <a:cubicBezTo>
                  <a:pt x="1752035" y="3251583"/>
                  <a:pt x="1679864" y="3235918"/>
                  <a:pt x="1777468" y="3261946"/>
                </a:cubicBezTo>
                <a:cubicBezTo>
                  <a:pt x="1876638" y="3288392"/>
                  <a:pt x="1817271" y="3269353"/>
                  <a:pt x="1874184" y="3288323"/>
                </a:cubicBezTo>
                <a:cubicBezTo>
                  <a:pt x="1941592" y="3285392"/>
                  <a:pt x="2009120" y="3284515"/>
                  <a:pt x="2076407" y="3279531"/>
                </a:cubicBezTo>
                <a:cubicBezTo>
                  <a:pt x="2088458" y="3278638"/>
                  <a:pt x="2099918" y="3273917"/>
                  <a:pt x="2111576" y="3270738"/>
                </a:cubicBezTo>
                <a:cubicBezTo>
                  <a:pt x="2132160" y="3265124"/>
                  <a:pt x="2152259" y="3257625"/>
                  <a:pt x="2173122" y="3253154"/>
                </a:cubicBezTo>
                <a:cubicBezTo>
                  <a:pt x="2193386" y="3248812"/>
                  <a:pt x="2214226" y="3247768"/>
                  <a:pt x="2234668" y="3244361"/>
                </a:cubicBezTo>
                <a:cubicBezTo>
                  <a:pt x="2266989" y="3238974"/>
                  <a:pt x="2299488" y="3234282"/>
                  <a:pt x="2331384" y="3226777"/>
                </a:cubicBezTo>
                <a:cubicBezTo>
                  <a:pt x="2470845" y="3193963"/>
                  <a:pt x="2277614" y="3221027"/>
                  <a:pt x="2463268" y="3200400"/>
                </a:cubicBezTo>
                <a:cubicBezTo>
                  <a:pt x="2545159" y="3175833"/>
                  <a:pt x="2569791" y="3166959"/>
                  <a:pt x="2656699" y="3147646"/>
                </a:cubicBezTo>
                <a:cubicBezTo>
                  <a:pt x="2674102" y="3143779"/>
                  <a:pt x="2691868" y="3141785"/>
                  <a:pt x="2709453" y="3138854"/>
                </a:cubicBezTo>
                <a:cubicBezTo>
                  <a:pt x="2727038" y="3132992"/>
                  <a:pt x="2744453" y="3126595"/>
                  <a:pt x="2762207" y="3121269"/>
                </a:cubicBezTo>
                <a:cubicBezTo>
                  <a:pt x="2773781" y="3117797"/>
                  <a:pt x="2786884" y="3118472"/>
                  <a:pt x="2797376" y="3112477"/>
                </a:cubicBezTo>
                <a:cubicBezTo>
                  <a:pt x="2808172" y="3106308"/>
                  <a:pt x="2812433" y="3091245"/>
                  <a:pt x="2823753" y="3086100"/>
                </a:cubicBezTo>
                <a:cubicBezTo>
                  <a:pt x="2845754" y="3076099"/>
                  <a:pt x="2871164" y="3076158"/>
                  <a:pt x="2894091" y="3068515"/>
                </a:cubicBezTo>
                <a:cubicBezTo>
                  <a:pt x="3059104" y="3013510"/>
                  <a:pt x="3022698" y="3012395"/>
                  <a:pt x="3157861" y="2980592"/>
                </a:cubicBezTo>
                <a:cubicBezTo>
                  <a:pt x="3175214" y="2976509"/>
                  <a:pt x="3193075" y="2974989"/>
                  <a:pt x="3210614" y="2971800"/>
                </a:cubicBezTo>
                <a:cubicBezTo>
                  <a:pt x="3225317" y="2969127"/>
                  <a:pt x="3239738" y="2964788"/>
                  <a:pt x="3254576" y="2963007"/>
                </a:cubicBezTo>
                <a:cubicBezTo>
                  <a:pt x="3531152" y="2929818"/>
                  <a:pt x="3347200" y="2959293"/>
                  <a:pt x="3483176" y="2936631"/>
                </a:cubicBezTo>
                <a:cubicBezTo>
                  <a:pt x="3492467" y="2933147"/>
                  <a:pt x="3569495" y="2907060"/>
                  <a:pt x="3588684" y="2892669"/>
                </a:cubicBezTo>
                <a:cubicBezTo>
                  <a:pt x="3601947" y="2882722"/>
                  <a:pt x="3611530" y="2868591"/>
                  <a:pt x="3623853" y="2857500"/>
                </a:cubicBezTo>
                <a:cubicBezTo>
                  <a:pt x="3640867" y="2842187"/>
                  <a:pt x="3660421" y="2829724"/>
                  <a:pt x="3676607" y="2813538"/>
                </a:cubicBezTo>
                <a:cubicBezTo>
                  <a:pt x="3684079" y="2806066"/>
                  <a:pt x="3686073" y="2793926"/>
                  <a:pt x="3694191" y="2787161"/>
                </a:cubicBezTo>
                <a:cubicBezTo>
                  <a:pt x="3704260" y="2778770"/>
                  <a:pt x="3718585" y="2777038"/>
                  <a:pt x="3729361" y="2769577"/>
                </a:cubicBezTo>
                <a:cubicBezTo>
                  <a:pt x="3858611" y="2680097"/>
                  <a:pt x="3763002" y="2730776"/>
                  <a:pt x="3843661" y="2690446"/>
                </a:cubicBezTo>
                <a:cubicBezTo>
                  <a:pt x="3883036" y="2641226"/>
                  <a:pt x="3878551" y="2649434"/>
                  <a:pt x="3913999" y="2593731"/>
                </a:cubicBezTo>
                <a:cubicBezTo>
                  <a:pt x="3923174" y="2579313"/>
                  <a:pt x="3930370" y="2563623"/>
                  <a:pt x="3940376" y="2549769"/>
                </a:cubicBezTo>
                <a:cubicBezTo>
                  <a:pt x="3968519" y="2510801"/>
                  <a:pt x="3997337" y="2472237"/>
                  <a:pt x="4028299" y="2435469"/>
                </a:cubicBezTo>
                <a:cubicBezTo>
                  <a:pt x="4044318" y="2416447"/>
                  <a:pt x="4064325" y="2401116"/>
                  <a:pt x="4081053" y="2382715"/>
                </a:cubicBezTo>
                <a:cubicBezTo>
                  <a:pt x="4093676" y="2368829"/>
                  <a:pt x="4102953" y="2352023"/>
                  <a:pt x="4116222" y="2338754"/>
                </a:cubicBezTo>
                <a:cubicBezTo>
                  <a:pt x="4123694" y="2331282"/>
                  <a:pt x="4134000" y="2327311"/>
                  <a:pt x="4142599" y="2321169"/>
                </a:cubicBezTo>
                <a:cubicBezTo>
                  <a:pt x="4182076" y="2292971"/>
                  <a:pt x="4172191" y="2300369"/>
                  <a:pt x="4204145" y="2268415"/>
                </a:cubicBezTo>
                <a:cubicBezTo>
                  <a:pt x="4208609" y="2250560"/>
                  <a:pt x="4214159" y="2224534"/>
                  <a:pt x="4221730" y="2206869"/>
                </a:cubicBezTo>
                <a:cubicBezTo>
                  <a:pt x="4246365" y="2149387"/>
                  <a:pt x="4233114" y="2194051"/>
                  <a:pt x="4248107" y="2145323"/>
                </a:cubicBezTo>
                <a:cubicBezTo>
                  <a:pt x="4278922" y="2045176"/>
                  <a:pt x="4257028" y="2083586"/>
                  <a:pt x="4292068" y="2031023"/>
                </a:cubicBezTo>
                <a:cubicBezTo>
                  <a:pt x="4294999" y="2004646"/>
                  <a:pt x="4294714" y="1977710"/>
                  <a:pt x="4300861" y="1951892"/>
                </a:cubicBezTo>
                <a:cubicBezTo>
                  <a:pt x="4309448" y="1915828"/>
                  <a:pt x="4328760" y="1882736"/>
                  <a:pt x="4336030" y="1846384"/>
                </a:cubicBezTo>
                <a:cubicBezTo>
                  <a:pt x="4355432" y="1749373"/>
                  <a:pt x="4344162" y="1786815"/>
                  <a:pt x="4362407" y="1732084"/>
                </a:cubicBezTo>
                <a:cubicBezTo>
                  <a:pt x="4365338" y="1711569"/>
                  <a:pt x="4367792" y="1690980"/>
                  <a:pt x="4371199" y="1670538"/>
                </a:cubicBezTo>
                <a:cubicBezTo>
                  <a:pt x="4373656" y="1655797"/>
                  <a:pt x="4379059" y="1641492"/>
                  <a:pt x="4379991" y="1626577"/>
                </a:cubicBezTo>
                <a:cubicBezTo>
                  <a:pt x="4398558" y="1329515"/>
                  <a:pt x="4366869" y="1476845"/>
                  <a:pt x="4406368" y="1318846"/>
                </a:cubicBezTo>
                <a:cubicBezTo>
                  <a:pt x="4408112" y="1303147"/>
                  <a:pt x="4423953" y="1163236"/>
                  <a:pt x="4423953" y="1151792"/>
                </a:cubicBezTo>
                <a:cubicBezTo>
                  <a:pt x="4423953" y="1075536"/>
                  <a:pt x="4423008" y="999044"/>
                  <a:pt x="4415161" y="923192"/>
                </a:cubicBezTo>
                <a:cubicBezTo>
                  <a:pt x="4414074" y="912681"/>
                  <a:pt x="4402302" y="906266"/>
                  <a:pt x="4397576" y="896815"/>
                </a:cubicBezTo>
                <a:cubicBezTo>
                  <a:pt x="4354553" y="810772"/>
                  <a:pt x="4403149" y="887593"/>
                  <a:pt x="4362407" y="826477"/>
                </a:cubicBezTo>
                <a:cubicBezTo>
                  <a:pt x="4359476" y="814754"/>
                  <a:pt x="4359301" y="801969"/>
                  <a:pt x="4353614" y="791307"/>
                </a:cubicBezTo>
                <a:cubicBezTo>
                  <a:pt x="4331531" y="749902"/>
                  <a:pt x="4304075" y="700201"/>
                  <a:pt x="4265691" y="668215"/>
                </a:cubicBezTo>
                <a:cubicBezTo>
                  <a:pt x="4257573" y="661450"/>
                  <a:pt x="4248106" y="656492"/>
                  <a:pt x="4239314" y="650631"/>
                </a:cubicBezTo>
                <a:cubicBezTo>
                  <a:pt x="4230522" y="638908"/>
                  <a:pt x="4223299" y="625823"/>
                  <a:pt x="4212937" y="615461"/>
                </a:cubicBezTo>
                <a:cubicBezTo>
                  <a:pt x="4195894" y="598418"/>
                  <a:pt x="4181635" y="596235"/>
                  <a:pt x="4160184" y="589084"/>
                </a:cubicBezTo>
                <a:lnTo>
                  <a:pt x="4089845" y="536331"/>
                </a:lnTo>
                <a:cubicBezTo>
                  <a:pt x="4074971" y="524889"/>
                  <a:pt x="4062669" y="509553"/>
                  <a:pt x="4045884" y="501161"/>
                </a:cubicBezTo>
                <a:lnTo>
                  <a:pt x="4010714" y="483577"/>
                </a:lnTo>
                <a:cubicBezTo>
                  <a:pt x="3991272" y="464135"/>
                  <a:pt x="3982439" y="451854"/>
                  <a:pt x="3957961" y="439615"/>
                </a:cubicBezTo>
                <a:cubicBezTo>
                  <a:pt x="3943844" y="432557"/>
                  <a:pt x="3928116" y="429089"/>
                  <a:pt x="3913999" y="422031"/>
                </a:cubicBezTo>
                <a:cubicBezTo>
                  <a:pt x="3904547" y="417305"/>
                  <a:pt x="3897516" y="408156"/>
                  <a:pt x="3887622" y="404446"/>
                </a:cubicBezTo>
                <a:cubicBezTo>
                  <a:pt x="3873630" y="399199"/>
                  <a:pt x="3858249" y="398896"/>
                  <a:pt x="3843661" y="395654"/>
                </a:cubicBezTo>
                <a:cubicBezTo>
                  <a:pt x="3751830" y="375247"/>
                  <a:pt x="3871292" y="391048"/>
                  <a:pt x="3676607" y="378069"/>
                </a:cubicBezTo>
                <a:cubicBezTo>
                  <a:pt x="3542905" y="351330"/>
                  <a:pt x="3767462" y="394752"/>
                  <a:pt x="3544722" y="360484"/>
                </a:cubicBezTo>
                <a:cubicBezTo>
                  <a:pt x="3535562" y="359075"/>
                  <a:pt x="3527611" y="351893"/>
                  <a:pt x="3518345" y="351692"/>
                </a:cubicBezTo>
                <a:cubicBezTo>
                  <a:pt x="3257552" y="346023"/>
                  <a:pt x="2996668" y="345831"/>
                  <a:pt x="2735830" y="342900"/>
                </a:cubicBezTo>
                <a:cubicBezTo>
                  <a:pt x="2647494" y="313455"/>
                  <a:pt x="2488590" y="257015"/>
                  <a:pt x="2392930" y="237392"/>
                </a:cubicBezTo>
                <a:cubicBezTo>
                  <a:pt x="1957737" y="148121"/>
                  <a:pt x="2375482" y="251411"/>
                  <a:pt x="2120368" y="193431"/>
                </a:cubicBezTo>
                <a:cubicBezTo>
                  <a:pt x="2072875" y="182637"/>
                  <a:pt x="1984069" y="161394"/>
                  <a:pt x="1935730" y="140677"/>
                </a:cubicBezTo>
                <a:cubicBezTo>
                  <a:pt x="1915215" y="131885"/>
                  <a:pt x="1895359" y="121358"/>
                  <a:pt x="1874184" y="114300"/>
                </a:cubicBezTo>
                <a:cubicBezTo>
                  <a:pt x="1838851" y="102522"/>
                  <a:pt x="1771191" y="88432"/>
                  <a:pt x="1733507" y="87923"/>
                </a:cubicBezTo>
                <a:lnTo>
                  <a:pt x="502584" y="79131"/>
                </a:lnTo>
                <a:cubicBezTo>
                  <a:pt x="379174" y="54447"/>
                  <a:pt x="576787" y="87448"/>
                  <a:pt x="317945" y="105507"/>
                </a:cubicBezTo>
                <a:cubicBezTo>
                  <a:pt x="238952" y="111018"/>
                  <a:pt x="159684" y="99646"/>
                  <a:pt x="80553" y="96715"/>
                </a:cubicBezTo>
                <a:cubicBezTo>
                  <a:pt x="48723" y="75496"/>
                  <a:pt x="63627" y="83857"/>
                  <a:pt x="36591" y="7033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162800" y="304800"/>
            <a:ext cx="574196" cy="369332"/>
          </a:xfrm>
          <a:prstGeom prst="rect">
            <a:avLst/>
          </a:prstGeom>
          <a:noFill/>
        </p:spPr>
        <p:txBody>
          <a:bodyPr wrap="none" rtlCol="0">
            <a:spAutoFit/>
          </a:bodyPr>
          <a:lstStyle/>
          <a:p>
            <a:r>
              <a:rPr lang="en-US" dirty="0" err="1"/>
              <a:t>vlan</a:t>
            </a:r>
            <a:endParaRPr lang="en-US" dirty="0"/>
          </a:p>
        </p:txBody>
      </p:sp>
      <p:cxnSp>
        <p:nvCxnSpPr>
          <p:cNvPr id="10" name="Straight Arrow Connector 9"/>
          <p:cNvCxnSpPr>
            <a:stCxn id="7" idx="2"/>
          </p:cNvCxnSpPr>
          <p:nvPr/>
        </p:nvCxnSpPr>
        <p:spPr>
          <a:xfrm flipH="1">
            <a:off x="7239000" y="674132"/>
            <a:ext cx="210898" cy="545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reeform 10"/>
          <p:cNvSpPr/>
          <p:nvPr/>
        </p:nvSpPr>
        <p:spPr>
          <a:xfrm>
            <a:off x="166618" y="2690446"/>
            <a:ext cx="2810926" cy="3543300"/>
          </a:xfrm>
          <a:custGeom>
            <a:avLst/>
            <a:gdLst>
              <a:gd name="connsiteX0" fmla="*/ 519182 w 2810926"/>
              <a:gd name="connsiteY0" fmla="*/ 0 h 3543300"/>
              <a:gd name="connsiteX1" fmla="*/ 448844 w 2810926"/>
              <a:gd name="connsiteY1" fmla="*/ 35169 h 3543300"/>
              <a:gd name="connsiteX2" fmla="*/ 396090 w 2810926"/>
              <a:gd name="connsiteY2" fmla="*/ 61546 h 3543300"/>
              <a:gd name="connsiteX3" fmla="*/ 316959 w 2810926"/>
              <a:gd name="connsiteY3" fmla="*/ 149469 h 3543300"/>
              <a:gd name="connsiteX4" fmla="*/ 246620 w 2810926"/>
              <a:gd name="connsiteY4" fmla="*/ 211016 h 3543300"/>
              <a:gd name="connsiteX5" fmla="*/ 185074 w 2810926"/>
              <a:gd name="connsiteY5" fmla="*/ 272562 h 3543300"/>
              <a:gd name="connsiteX6" fmla="*/ 158697 w 2810926"/>
              <a:gd name="connsiteY6" fmla="*/ 342900 h 3543300"/>
              <a:gd name="connsiteX7" fmla="*/ 141113 w 2810926"/>
              <a:gd name="connsiteY7" fmla="*/ 369277 h 3543300"/>
              <a:gd name="connsiteX8" fmla="*/ 132320 w 2810926"/>
              <a:gd name="connsiteY8" fmla="*/ 395654 h 3543300"/>
              <a:gd name="connsiteX9" fmla="*/ 79567 w 2810926"/>
              <a:gd name="connsiteY9" fmla="*/ 501162 h 3543300"/>
              <a:gd name="connsiteX10" fmla="*/ 35605 w 2810926"/>
              <a:gd name="connsiteY10" fmla="*/ 650631 h 3543300"/>
              <a:gd name="connsiteX11" fmla="*/ 9228 w 2810926"/>
              <a:gd name="connsiteY11" fmla="*/ 975946 h 3543300"/>
              <a:gd name="connsiteX12" fmla="*/ 436 w 2810926"/>
              <a:gd name="connsiteY12" fmla="*/ 1072662 h 3543300"/>
              <a:gd name="connsiteX13" fmla="*/ 9228 w 2810926"/>
              <a:gd name="connsiteY13" fmla="*/ 1573823 h 3543300"/>
              <a:gd name="connsiteX14" fmla="*/ 53190 w 2810926"/>
              <a:gd name="connsiteY14" fmla="*/ 1793631 h 3543300"/>
              <a:gd name="connsiteX15" fmla="*/ 61982 w 2810926"/>
              <a:gd name="connsiteY15" fmla="*/ 1837592 h 3543300"/>
              <a:gd name="connsiteX16" fmla="*/ 70774 w 2810926"/>
              <a:gd name="connsiteY16" fmla="*/ 1890346 h 3543300"/>
              <a:gd name="connsiteX17" fmla="*/ 88359 w 2810926"/>
              <a:gd name="connsiteY17" fmla="*/ 1951892 h 3543300"/>
              <a:gd name="connsiteX18" fmla="*/ 97151 w 2810926"/>
              <a:gd name="connsiteY18" fmla="*/ 2329962 h 3543300"/>
              <a:gd name="connsiteX19" fmla="*/ 123528 w 2810926"/>
              <a:gd name="connsiteY19" fmla="*/ 2409092 h 3543300"/>
              <a:gd name="connsiteX20" fmla="*/ 149905 w 2810926"/>
              <a:gd name="connsiteY20" fmla="*/ 2497016 h 3543300"/>
              <a:gd name="connsiteX21" fmla="*/ 264205 w 2810926"/>
              <a:gd name="connsiteY21" fmla="*/ 2672862 h 3543300"/>
              <a:gd name="connsiteX22" fmla="*/ 352128 w 2810926"/>
              <a:gd name="connsiteY22" fmla="*/ 2778369 h 3543300"/>
              <a:gd name="connsiteX23" fmla="*/ 413674 w 2810926"/>
              <a:gd name="connsiteY23" fmla="*/ 2831123 h 3543300"/>
              <a:gd name="connsiteX24" fmla="*/ 448844 w 2810926"/>
              <a:gd name="connsiteY24" fmla="*/ 2866292 h 3543300"/>
              <a:gd name="connsiteX25" fmla="*/ 475220 w 2810926"/>
              <a:gd name="connsiteY25" fmla="*/ 2883877 h 3543300"/>
              <a:gd name="connsiteX26" fmla="*/ 484013 w 2810926"/>
              <a:gd name="connsiteY26" fmla="*/ 2910254 h 3543300"/>
              <a:gd name="connsiteX27" fmla="*/ 589520 w 2810926"/>
              <a:gd name="connsiteY27" fmla="*/ 3006969 h 3543300"/>
              <a:gd name="connsiteX28" fmla="*/ 747782 w 2810926"/>
              <a:gd name="connsiteY28" fmla="*/ 3130062 h 3543300"/>
              <a:gd name="connsiteX29" fmla="*/ 862082 w 2810926"/>
              <a:gd name="connsiteY29" fmla="*/ 3217985 h 3543300"/>
              <a:gd name="connsiteX30" fmla="*/ 1029136 w 2810926"/>
              <a:gd name="connsiteY30" fmla="*/ 3288323 h 3543300"/>
              <a:gd name="connsiteX31" fmla="*/ 1108267 w 2810926"/>
              <a:gd name="connsiteY31" fmla="*/ 3297116 h 3543300"/>
              <a:gd name="connsiteX32" fmla="*/ 1134644 w 2810926"/>
              <a:gd name="connsiteY32" fmla="*/ 3314700 h 3543300"/>
              <a:gd name="connsiteX33" fmla="*/ 1187397 w 2810926"/>
              <a:gd name="connsiteY33" fmla="*/ 3358662 h 3543300"/>
              <a:gd name="connsiteX34" fmla="*/ 1292905 w 2810926"/>
              <a:gd name="connsiteY34" fmla="*/ 3420208 h 3543300"/>
              <a:gd name="connsiteX35" fmla="*/ 1380828 w 2810926"/>
              <a:gd name="connsiteY35" fmla="*/ 3472962 h 3543300"/>
              <a:gd name="connsiteX36" fmla="*/ 1451167 w 2810926"/>
              <a:gd name="connsiteY36" fmla="*/ 3490546 h 3543300"/>
              <a:gd name="connsiteX37" fmla="*/ 1530297 w 2810926"/>
              <a:gd name="connsiteY37" fmla="*/ 3516923 h 3543300"/>
              <a:gd name="connsiteX38" fmla="*/ 1890782 w 2810926"/>
              <a:gd name="connsiteY38" fmla="*/ 3543300 h 3543300"/>
              <a:gd name="connsiteX39" fmla="*/ 2040251 w 2810926"/>
              <a:gd name="connsiteY39" fmla="*/ 3525716 h 3543300"/>
              <a:gd name="connsiteX40" fmla="*/ 2347982 w 2810926"/>
              <a:gd name="connsiteY40" fmla="*/ 3516923 h 3543300"/>
              <a:gd name="connsiteX41" fmla="*/ 2418320 w 2810926"/>
              <a:gd name="connsiteY41" fmla="*/ 3481754 h 3543300"/>
              <a:gd name="connsiteX42" fmla="*/ 2453490 w 2810926"/>
              <a:gd name="connsiteY42" fmla="*/ 3464169 h 3543300"/>
              <a:gd name="connsiteX43" fmla="*/ 2515036 w 2810926"/>
              <a:gd name="connsiteY43" fmla="*/ 3411416 h 3543300"/>
              <a:gd name="connsiteX44" fmla="*/ 2567790 w 2810926"/>
              <a:gd name="connsiteY44" fmla="*/ 3323492 h 3543300"/>
              <a:gd name="connsiteX45" fmla="*/ 2585374 w 2810926"/>
              <a:gd name="connsiteY45" fmla="*/ 3270739 h 3543300"/>
              <a:gd name="connsiteX46" fmla="*/ 2620544 w 2810926"/>
              <a:gd name="connsiteY46" fmla="*/ 3235569 h 3543300"/>
              <a:gd name="connsiteX47" fmla="*/ 2638128 w 2810926"/>
              <a:gd name="connsiteY47" fmla="*/ 3209192 h 3543300"/>
              <a:gd name="connsiteX48" fmla="*/ 2646920 w 2810926"/>
              <a:gd name="connsiteY48" fmla="*/ 3138854 h 3543300"/>
              <a:gd name="connsiteX49" fmla="*/ 2655713 w 2810926"/>
              <a:gd name="connsiteY49" fmla="*/ 3103685 h 3543300"/>
              <a:gd name="connsiteX50" fmla="*/ 2717259 w 2810926"/>
              <a:gd name="connsiteY50" fmla="*/ 2892669 h 3543300"/>
              <a:gd name="connsiteX51" fmla="*/ 2787597 w 2810926"/>
              <a:gd name="connsiteY51" fmla="*/ 2725616 h 3543300"/>
              <a:gd name="connsiteX52" fmla="*/ 2796390 w 2810926"/>
              <a:gd name="connsiteY52" fmla="*/ 2259623 h 3543300"/>
              <a:gd name="connsiteX53" fmla="*/ 2770013 w 2810926"/>
              <a:gd name="connsiteY53" fmla="*/ 2206869 h 3543300"/>
              <a:gd name="connsiteX54" fmla="*/ 2321605 w 2810926"/>
              <a:gd name="connsiteY54" fmla="*/ 1644162 h 3543300"/>
              <a:gd name="connsiteX55" fmla="*/ 2189720 w 2810926"/>
              <a:gd name="connsiteY55" fmla="*/ 1512277 h 3543300"/>
              <a:gd name="connsiteX56" fmla="*/ 2136967 w 2810926"/>
              <a:gd name="connsiteY56" fmla="*/ 1450731 h 3543300"/>
              <a:gd name="connsiteX57" fmla="*/ 2084213 w 2810926"/>
              <a:gd name="connsiteY57" fmla="*/ 1389185 h 3543300"/>
              <a:gd name="connsiteX58" fmla="*/ 2049044 w 2810926"/>
              <a:gd name="connsiteY58" fmla="*/ 1371600 h 3543300"/>
              <a:gd name="connsiteX59" fmla="*/ 1987497 w 2810926"/>
              <a:gd name="connsiteY59" fmla="*/ 1239716 h 3543300"/>
              <a:gd name="connsiteX60" fmla="*/ 1917159 w 2810926"/>
              <a:gd name="connsiteY60" fmla="*/ 1134208 h 3543300"/>
              <a:gd name="connsiteX61" fmla="*/ 1609428 w 2810926"/>
              <a:gd name="connsiteY61" fmla="*/ 756139 h 3543300"/>
              <a:gd name="connsiteX62" fmla="*/ 1512713 w 2810926"/>
              <a:gd name="connsiteY62" fmla="*/ 685800 h 3543300"/>
              <a:gd name="connsiteX63" fmla="*/ 1477544 w 2810926"/>
              <a:gd name="connsiteY63" fmla="*/ 650631 h 3543300"/>
              <a:gd name="connsiteX64" fmla="*/ 1398413 w 2810926"/>
              <a:gd name="connsiteY64" fmla="*/ 571500 h 3543300"/>
              <a:gd name="connsiteX65" fmla="*/ 1345659 w 2810926"/>
              <a:gd name="connsiteY65" fmla="*/ 465992 h 3543300"/>
              <a:gd name="connsiteX66" fmla="*/ 1310490 w 2810926"/>
              <a:gd name="connsiteY66" fmla="*/ 386862 h 3543300"/>
              <a:gd name="connsiteX67" fmla="*/ 1073097 w 2810926"/>
              <a:gd name="connsiteY67" fmla="*/ 114300 h 3543300"/>
              <a:gd name="connsiteX68" fmla="*/ 1029136 w 2810926"/>
              <a:gd name="connsiteY68" fmla="*/ 79131 h 3543300"/>
              <a:gd name="connsiteX69" fmla="*/ 941213 w 2810926"/>
              <a:gd name="connsiteY69" fmla="*/ 52754 h 3543300"/>
              <a:gd name="connsiteX70" fmla="*/ 668651 w 2810926"/>
              <a:gd name="connsiteY70" fmla="*/ 70339 h 3543300"/>
              <a:gd name="connsiteX71" fmla="*/ 607105 w 2810926"/>
              <a:gd name="connsiteY71" fmla="*/ 79131 h 3543300"/>
              <a:gd name="connsiteX72" fmla="*/ 571936 w 2810926"/>
              <a:gd name="connsiteY72" fmla="*/ 87923 h 3543300"/>
              <a:gd name="connsiteX73" fmla="*/ 475220 w 2810926"/>
              <a:gd name="connsiteY73" fmla="*/ 79131 h 3543300"/>
              <a:gd name="connsiteX74" fmla="*/ 448844 w 2810926"/>
              <a:gd name="connsiteY74" fmla="*/ 70339 h 354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2810926" h="3543300">
                <a:moveTo>
                  <a:pt x="519182" y="0"/>
                </a:moveTo>
                <a:cubicBezTo>
                  <a:pt x="495736" y="11723"/>
                  <a:pt x="472708" y="24322"/>
                  <a:pt x="448844" y="35169"/>
                </a:cubicBezTo>
                <a:cubicBezTo>
                  <a:pt x="416766" y="49750"/>
                  <a:pt x="425249" y="36032"/>
                  <a:pt x="396090" y="61546"/>
                </a:cubicBezTo>
                <a:cubicBezTo>
                  <a:pt x="344315" y="106849"/>
                  <a:pt x="360133" y="100127"/>
                  <a:pt x="316959" y="149469"/>
                </a:cubicBezTo>
                <a:cubicBezTo>
                  <a:pt x="267169" y="206372"/>
                  <a:pt x="315600" y="142035"/>
                  <a:pt x="246620" y="211016"/>
                </a:cubicBezTo>
                <a:cubicBezTo>
                  <a:pt x="164563" y="293074"/>
                  <a:pt x="278857" y="202226"/>
                  <a:pt x="185074" y="272562"/>
                </a:cubicBezTo>
                <a:cubicBezTo>
                  <a:pt x="176282" y="296008"/>
                  <a:pt x="169059" y="320104"/>
                  <a:pt x="158697" y="342900"/>
                </a:cubicBezTo>
                <a:cubicBezTo>
                  <a:pt x="154324" y="352520"/>
                  <a:pt x="145839" y="359826"/>
                  <a:pt x="141113" y="369277"/>
                </a:cubicBezTo>
                <a:cubicBezTo>
                  <a:pt x="136968" y="377567"/>
                  <a:pt x="136239" y="387255"/>
                  <a:pt x="132320" y="395654"/>
                </a:cubicBezTo>
                <a:cubicBezTo>
                  <a:pt x="115692" y="431285"/>
                  <a:pt x="95703" y="465305"/>
                  <a:pt x="79567" y="501162"/>
                </a:cubicBezTo>
                <a:cubicBezTo>
                  <a:pt x="50700" y="565311"/>
                  <a:pt x="51071" y="581034"/>
                  <a:pt x="35605" y="650631"/>
                </a:cubicBezTo>
                <a:cubicBezTo>
                  <a:pt x="26813" y="759069"/>
                  <a:pt x="18263" y="867528"/>
                  <a:pt x="9228" y="975946"/>
                </a:cubicBezTo>
                <a:cubicBezTo>
                  <a:pt x="6540" y="1008206"/>
                  <a:pt x="436" y="1040290"/>
                  <a:pt x="436" y="1072662"/>
                </a:cubicBezTo>
                <a:cubicBezTo>
                  <a:pt x="436" y="1239741"/>
                  <a:pt x="-2965" y="1407189"/>
                  <a:pt x="9228" y="1573823"/>
                </a:cubicBezTo>
                <a:cubicBezTo>
                  <a:pt x="14681" y="1648344"/>
                  <a:pt x="38536" y="1720362"/>
                  <a:pt x="53190" y="1793631"/>
                </a:cubicBezTo>
                <a:cubicBezTo>
                  <a:pt x="56121" y="1808285"/>
                  <a:pt x="59525" y="1822851"/>
                  <a:pt x="61982" y="1837592"/>
                </a:cubicBezTo>
                <a:cubicBezTo>
                  <a:pt x="64913" y="1855177"/>
                  <a:pt x="66765" y="1872975"/>
                  <a:pt x="70774" y="1890346"/>
                </a:cubicBezTo>
                <a:cubicBezTo>
                  <a:pt x="75572" y="1911136"/>
                  <a:pt x="82497" y="1931377"/>
                  <a:pt x="88359" y="1951892"/>
                </a:cubicBezTo>
                <a:cubicBezTo>
                  <a:pt x="78003" y="2117591"/>
                  <a:pt x="70379" y="2137199"/>
                  <a:pt x="97151" y="2329962"/>
                </a:cubicBezTo>
                <a:cubicBezTo>
                  <a:pt x="100976" y="2357501"/>
                  <a:pt x="115155" y="2382579"/>
                  <a:pt x="123528" y="2409092"/>
                </a:cubicBezTo>
                <a:cubicBezTo>
                  <a:pt x="132742" y="2438270"/>
                  <a:pt x="135506" y="2470017"/>
                  <a:pt x="149905" y="2497016"/>
                </a:cubicBezTo>
                <a:cubicBezTo>
                  <a:pt x="182804" y="2558701"/>
                  <a:pt x="219450" y="2619156"/>
                  <a:pt x="264205" y="2672862"/>
                </a:cubicBezTo>
                <a:lnTo>
                  <a:pt x="352128" y="2778369"/>
                </a:lnTo>
                <a:cubicBezTo>
                  <a:pt x="394748" y="2830122"/>
                  <a:pt x="368673" y="2816123"/>
                  <a:pt x="413674" y="2831123"/>
                </a:cubicBezTo>
                <a:cubicBezTo>
                  <a:pt x="425397" y="2842846"/>
                  <a:pt x="436256" y="2855502"/>
                  <a:pt x="448844" y="2866292"/>
                </a:cubicBezTo>
                <a:cubicBezTo>
                  <a:pt x="456867" y="2873169"/>
                  <a:pt x="468619" y="2875626"/>
                  <a:pt x="475220" y="2883877"/>
                </a:cubicBezTo>
                <a:cubicBezTo>
                  <a:pt x="481010" y="2891114"/>
                  <a:pt x="477707" y="2903462"/>
                  <a:pt x="484013" y="2910254"/>
                </a:cubicBezTo>
                <a:cubicBezTo>
                  <a:pt x="516477" y="2945215"/>
                  <a:pt x="552869" y="2976426"/>
                  <a:pt x="589520" y="3006969"/>
                </a:cubicBezTo>
                <a:cubicBezTo>
                  <a:pt x="640862" y="3049754"/>
                  <a:pt x="696440" y="3087278"/>
                  <a:pt x="747782" y="3130062"/>
                </a:cubicBezTo>
                <a:cubicBezTo>
                  <a:pt x="773107" y="3151166"/>
                  <a:pt x="833453" y="3203671"/>
                  <a:pt x="862082" y="3217985"/>
                </a:cubicBezTo>
                <a:cubicBezTo>
                  <a:pt x="916123" y="3245005"/>
                  <a:pt x="969086" y="3281650"/>
                  <a:pt x="1029136" y="3288323"/>
                </a:cubicBezTo>
                <a:lnTo>
                  <a:pt x="1108267" y="3297116"/>
                </a:lnTo>
                <a:cubicBezTo>
                  <a:pt x="1117059" y="3302977"/>
                  <a:pt x="1126303" y="3308212"/>
                  <a:pt x="1134644" y="3314700"/>
                </a:cubicBezTo>
                <a:cubicBezTo>
                  <a:pt x="1152712" y="3328753"/>
                  <a:pt x="1168351" y="3345965"/>
                  <a:pt x="1187397" y="3358662"/>
                </a:cubicBezTo>
                <a:cubicBezTo>
                  <a:pt x="1221274" y="3381247"/>
                  <a:pt x="1258378" y="3398629"/>
                  <a:pt x="1292905" y="3420208"/>
                </a:cubicBezTo>
                <a:cubicBezTo>
                  <a:pt x="1341374" y="3450501"/>
                  <a:pt x="1318226" y="3450604"/>
                  <a:pt x="1380828" y="3472962"/>
                </a:cubicBezTo>
                <a:cubicBezTo>
                  <a:pt x="1403588" y="3481090"/>
                  <a:pt x="1428068" y="3483439"/>
                  <a:pt x="1451167" y="3490546"/>
                </a:cubicBezTo>
                <a:cubicBezTo>
                  <a:pt x="1481085" y="3499751"/>
                  <a:pt x="1499159" y="3514155"/>
                  <a:pt x="1530297" y="3516923"/>
                </a:cubicBezTo>
                <a:cubicBezTo>
                  <a:pt x="1650307" y="3527590"/>
                  <a:pt x="1890782" y="3543300"/>
                  <a:pt x="1890782" y="3543300"/>
                </a:cubicBezTo>
                <a:cubicBezTo>
                  <a:pt x="1940605" y="3537439"/>
                  <a:pt x="1990168" y="3528605"/>
                  <a:pt x="2040251" y="3525716"/>
                </a:cubicBezTo>
                <a:cubicBezTo>
                  <a:pt x="2142700" y="3519805"/>
                  <a:pt x="2246050" y="3528776"/>
                  <a:pt x="2347982" y="3516923"/>
                </a:cubicBezTo>
                <a:cubicBezTo>
                  <a:pt x="2374020" y="3513895"/>
                  <a:pt x="2394874" y="3493477"/>
                  <a:pt x="2418320" y="3481754"/>
                </a:cubicBezTo>
                <a:cubicBezTo>
                  <a:pt x="2430043" y="3475892"/>
                  <a:pt x="2444222" y="3473437"/>
                  <a:pt x="2453490" y="3464169"/>
                </a:cubicBezTo>
                <a:cubicBezTo>
                  <a:pt x="2490229" y="3427430"/>
                  <a:pt x="2469920" y="3445252"/>
                  <a:pt x="2515036" y="3411416"/>
                </a:cubicBezTo>
                <a:cubicBezTo>
                  <a:pt x="2532621" y="3382108"/>
                  <a:pt x="2556982" y="3355917"/>
                  <a:pt x="2567790" y="3323492"/>
                </a:cubicBezTo>
                <a:cubicBezTo>
                  <a:pt x="2573651" y="3305908"/>
                  <a:pt x="2575838" y="3286633"/>
                  <a:pt x="2585374" y="3270739"/>
                </a:cubicBezTo>
                <a:cubicBezTo>
                  <a:pt x="2593904" y="3256522"/>
                  <a:pt x="2609754" y="3248157"/>
                  <a:pt x="2620544" y="3235569"/>
                </a:cubicBezTo>
                <a:cubicBezTo>
                  <a:pt x="2627421" y="3227546"/>
                  <a:pt x="2632267" y="3217984"/>
                  <a:pt x="2638128" y="3209192"/>
                </a:cubicBezTo>
                <a:cubicBezTo>
                  <a:pt x="2641059" y="3185746"/>
                  <a:pt x="2643035" y="3162161"/>
                  <a:pt x="2646920" y="3138854"/>
                </a:cubicBezTo>
                <a:cubicBezTo>
                  <a:pt x="2648907" y="3126935"/>
                  <a:pt x="2652393" y="3115304"/>
                  <a:pt x="2655713" y="3103685"/>
                </a:cubicBezTo>
                <a:cubicBezTo>
                  <a:pt x="2675842" y="3033235"/>
                  <a:pt x="2693126" y="2961850"/>
                  <a:pt x="2717259" y="2892669"/>
                </a:cubicBezTo>
                <a:cubicBezTo>
                  <a:pt x="2737159" y="2835621"/>
                  <a:pt x="2764151" y="2781300"/>
                  <a:pt x="2787597" y="2725616"/>
                </a:cubicBezTo>
                <a:cubicBezTo>
                  <a:pt x="2812496" y="2526427"/>
                  <a:pt x="2820556" y="2519406"/>
                  <a:pt x="2796390" y="2259623"/>
                </a:cubicBezTo>
                <a:cubicBezTo>
                  <a:pt x="2794569" y="2240047"/>
                  <a:pt x="2780216" y="2223674"/>
                  <a:pt x="2770013" y="2206869"/>
                </a:cubicBezTo>
                <a:cubicBezTo>
                  <a:pt x="2600229" y="1927227"/>
                  <a:pt x="2608616" y="1958770"/>
                  <a:pt x="2321605" y="1644162"/>
                </a:cubicBezTo>
                <a:cubicBezTo>
                  <a:pt x="2279704" y="1598232"/>
                  <a:pt x="2230180" y="1559481"/>
                  <a:pt x="2189720" y="1512277"/>
                </a:cubicBezTo>
                <a:cubicBezTo>
                  <a:pt x="2172136" y="1491762"/>
                  <a:pt x="2154077" y="1471643"/>
                  <a:pt x="2136967" y="1450731"/>
                </a:cubicBezTo>
                <a:cubicBezTo>
                  <a:pt x="2120083" y="1430094"/>
                  <a:pt x="2106567" y="1405152"/>
                  <a:pt x="2084213" y="1389185"/>
                </a:cubicBezTo>
                <a:cubicBezTo>
                  <a:pt x="2073548" y="1381567"/>
                  <a:pt x="2060767" y="1377462"/>
                  <a:pt x="2049044" y="1371600"/>
                </a:cubicBezTo>
                <a:cubicBezTo>
                  <a:pt x="2028651" y="1320620"/>
                  <a:pt x="2019080" y="1293165"/>
                  <a:pt x="1987497" y="1239716"/>
                </a:cubicBezTo>
                <a:cubicBezTo>
                  <a:pt x="1965994" y="1203326"/>
                  <a:pt x="1942260" y="1168216"/>
                  <a:pt x="1917159" y="1134208"/>
                </a:cubicBezTo>
                <a:cubicBezTo>
                  <a:pt x="1858887" y="1055258"/>
                  <a:pt x="1707947" y="846091"/>
                  <a:pt x="1609428" y="756139"/>
                </a:cubicBezTo>
                <a:cubicBezTo>
                  <a:pt x="1579990" y="729261"/>
                  <a:pt x="1543841" y="710702"/>
                  <a:pt x="1512713" y="685800"/>
                </a:cubicBezTo>
                <a:cubicBezTo>
                  <a:pt x="1499767" y="675443"/>
                  <a:pt x="1489867" y="661722"/>
                  <a:pt x="1477544" y="650631"/>
                </a:cubicBezTo>
                <a:cubicBezTo>
                  <a:pt x="1440397" y="617198"/>
                  <a:pt x="1421326" y="612235"/>
                  <a:pt x="1398413" y="571500"/>
                </a:cubicBezTo>
                <a:cubicBezTo>
                  <a:pt x="1379136" y="537229"/>
                  <a:pt x="1362564" y="501493"/>
                  <a:pt x="1345659" y="465992"/>
                </a:cubicBezTo>
                <a:cubicBezTo>
                  <a:pt x="1333249" y="439931"/>
                  <a:pt x="1326814" y="410667"/>
                  <a:pt x="1310490" y="386862"/>
                </a:cubicBezTo>
                <a:cubicBezTo>
                  <a:pt x="1135139" y="131142"/>
                  <a:pt x="1208712" y="216011"/>
                  <a:pt x="1073097" y="114300"/>
                </a:cubicBezTo>
                <a:cubicBezTo>
                  <a:pt x="1058084" y="103040"/>
                  <a:pt x="1045610" y="88117"/>
                  <a:pt x="1029136" y="79131"/>
                </a:cubicBezTo>
                <a:cubicBezTo>
                  <a:pt x="1011021" y="69250"/>
                  <a:pt x="964310" y="58528"/>
                  <a:pt x="941213" y="52754"/>
                </a:cubicBezTo>
                <a:cubicBezTo>
                  <a:pt x="805797" y="59202"/>
                  <a:pt x="780291" y="57205"/>
                  <a:pt x="668651" y="70339"/>
                </a:cubicBezTo>
                <a:cubicBezTo>
                  <a:pt x="648069" y="72760"/>
                  <a:pt x="627494" y="75424"/>
                  <a:pt x="607105" y="79131"/>
                </a:cubicBezTo>
                <a:cubicBezTo>
                  <a:pt x="595216" y="81293"/>
                  <a:pt x="583659" y="84992"/>
                  <a:pt x="571936" y="87923"/>
                </a:cubicBezTo>
                <a:cubicBezTo>
                  <a:pt x="539697" y="84992"/>
                  <a:pt x="507266" y="83709"/>
                  <a:pt x="475220" y="79131"/>
                </a:cubicBezTo>
                <a:cubicBezTo>
                  <a:pt x="466046" y="77820"/>
                  <a:pt x="448844" y="70339"/>
                  <a:pt x="448844" y="7033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03498" y="1827626"/>
            <a:ext cx="574196" cy="369332"/>
          </a:xfrm>
          <a:prstGeom prst="rect">
            <a:avLst/>
          </a:prstGeom>
          <a:noFill/>
        </p:spPr>
        <p:txBody>
          <a:bodyPr wrap="none" rtlCol="0">
            <a:spAutoFit/>
          </a:bodyPr>
          <a:lstStyle/>
          <a:p>
            <a:r>
              <a:rPr lang="en-US" dirty="0" err="1"/>
              <a:t>vlan</a:t>
            </a:r>
            <a:endParaRPr lang="en-US" dirty="0"/>
          </a:p>
        </p:txBody>
      </p:sp>
      <p:cxnSp>
        <p:nvCxnSpPr>
          <p:cNvPr id="13" name="Straight Arrow Connector 12"/>
          <p:cNvCxnSpPr>
            <a:stCxn id="39" idx="2"/>
            <a:endCxn id="42" idx="1"/>
          </p:cNvCxnSpPr>
          <p:nvPr/>
        </p:nvCxnSpPr>
        <p:spPr>
          <a:xfrm flipH="1">
            <a:off x="347919" y="2196958"/>
            <a:ext cx="142677" cy="729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22" idx="0"/>
            <a:endCxn id="27" idx="1"/>
          </p:cNvCxnSpPr>
          <p:nvPr/>
        </p:nvCxnSpPr>
        <p:spPr>
          <a:xfrm>
            <a:off x="2149601" y="1403482"/>
            <a:ext cx="2343537" cy="615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19439845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custDataLst>
              <p:tags r:id="rId2"/>
            </p:custDataLst>
          </p:nvPr>
        </p:nvSpPr>
        <p:spPr>
          <a:xfrm>
            <a:off x="457200" y="17253"/>
            <a:ext cx="8229600" cy="639762"/>
          </a:xfrm>
        </p:spPr>
        <p:txBody>
          <a:bodyPr>
            <a:normAutofit fontScale="90000"/>
          </a:bodyPr>
          <a:lstStyle/>
          <a:p>
            <a:r>
              <a:rPr lang="en-US" dirty="0"/>
              <a:t>Analysis</a:t>
            </a:r>
          </a:p>
        </p:txBody>
      </p:sp>
      <p:sp>
        <p:nvSpPr>
          <p:cNvPr id="344068" name="Rectangle 4"/>
          <p:cNvSpPr>
            <a:spLocks noGrp="1" noChangeArrowheads="1"/>
          </p:cNvSpPr>
          <p:nvPr>
            <p:ph type="body" idx="1"/>
            <p:custDataLst>
              <p:tags r:id="rId3"/>
            </p:custDataLst>
          </p:nvPr>
        </p:nvSpPr>
        <p:spPr>
          <a:xfrm>
            <a:off x="457200" y="762000"/>
            <a:ext cx="8229600" cy="6096000"/>
          </a:xfrm>
        </p:spPr>
        <p:txBody>
          <a:bodyPr>
            <a:normAutofit fontScale="77500" lnSpcReduction="20000"/>
          </a:bodyPr>
          <a:lstStyle/>
          <a:p>
            <a:r>
              <a:rPr lang="en-US" dirty="0"/>
              <a:t>If attacker breaks into web server, she cannot get order information</a:t>
            </a:r>
          </a:p>
          <a:p>
            <a:pPr lvl="1"/>
            <a:r>
              <a:rPr lang="en-US" dirty="0"/>
              <a:t>There is a small window of time where the information of customers is still on web server system and could be gathered</a:t>
            </a:r>
          </a:p>
          <a:p>
            <a:r>
              <a:rPr lang="en-US" dirty="0"/>
              <a:t>If attacker gains administrative access, then packets can be capture, memory can be dumped and analyzed</a:t>
            </a:r>
          </a:p>
          <a:p>
            <a:pPr lvl="1"/>
            <a:r>
              <a:rPr lang="en-US" dirty="0"/>
              <a:t>Similar vulnerability on proxy and many other machines</a:t>
            </a:r>
          </a:p>
          <a:p>
            <a:pPr lvl="1"/>
            <a:r>
              <a:rPr lang="en-US" dirty="0"/>
              <a:t>Need network monitoring to ensure that stolen information cannot get out of network</a:t>
            </a:r>
          </a:p>
          <a:p>
            <a:r>
              <a:rPr lang="en-US" dirty="0"/>
              <a:t>Note: we have several layers or protection against someone gaining admin access to a server. How much effort do we spend on dealing with the scenario where admin privilege is achieved?</a:t>
            </a:r>
          </a:p>
          <a:p>
            <a:pPr lvl="2"/>
            <a:r>
              <a:rPr lang="en-US" dirty="0"/>
              <a:t>Risk </a:t>
            </a:r>
            <a:r>
              <a:rPr lang="en-US" dirty="0" err="1"/>
              <a:t>vs</a:t>
            </a:r>
            <a:r>
              <a:rPr lang="en-US" dirty="0"/>
              <a:t> impact </a:t>
            </a:r>
            <a:r>
              <a:rPr lang="en-US" dirty="0" err="1"/>
              <a:t>vs</a:t>
            </a:r>
            <a:r>
              <a:rPr lang="en-US" dirty="0"/>
              <a:t> effort </a:t>
            </a:r>
            <a:r>
              <a:rPr lang="en-US" dirty="0" err="1"/>
              <a:t>vs</a:t>
            </a:r>
            <a:r>
              <a:rPr lang="en-US" dirty="0"/>
              <a:t> effectiveness of effort</a:t>
            </a:r>
          </a:p>
          <a:p>
            <a:pPr lvl="3"/>
            <a:r>
              <a:rPr lang="en-US" dirty="0"/>
              <a:t>If admin access is achieved, so many options are at the attackers disposal that defenses can be easily circumvented. </a:t>
            </a:r>
          </a:p>
          <a:p>
            <a:pPr lvl="3"/>
            <a:r>
              <a:rPr lang="en-US" dirty="0"/>
              <a:t>But SIEMs are still effective</a:t>
            </a:r>
          </a:p>
          <a:p>
            <a:pPr lvl="3"/>
            <a:r>
              <a:rPr lang="en-US" dirty="0"/>
              <a:t>Separation of privilege is critical to reduce the impact of admin credentials being stolen</a:t>
            </a:r>
          </a:p>
          <a:p>
            <a:pPr lvl="2"/>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40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40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40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40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40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40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40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40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406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40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CD3AB-1FD1-43D7-8F8A-B7A760BDDFE0}"/>
              </a:ext>
            </a:extLst>
          </p:cNvPr>
          <p:cNvSpPr>
            <a:spLocks noGrp="1"/>
          </p:cNvSpPr>
          <p:nvPr>
            <p:ph type="title"/>
          </p:nvPr>
        </p:nvSpPr>
        <p:spPr/>
        <p:txBody>
          <a:bodyPr/>
          <a:lstStyle/>
          <a:p>
            <a:r>
              <a:rPr lang="en-US" dirty="0"/>
              <a:t>Internal Systems</a:t>
            </a:r>
          </a:p>
        </p:txBody>
      </p:sp>
      <p:sp>
        <p:nvSpPr>
          <p:cNvPr id="3" name="Content Placeholder 2">
            <a:extLst>
              <a:ext uri="{FF2B5EF4-FFF2-40B4-BE49-F238E27FC236}">
                <a16:creationId xmlns:a16="http://schemas.microsoft.com/office/drawing/2014/main" id="{8A086B4E-6F78-447B-B732-A1514135FE21}"/>
              </a:ext>
            </a:extLst>
          </p:cNvPr>
          <p:cNvSpPr>
            <a:spLocks noGrp="1"/>
          </p:cNvSpPr>
          <p:nvPr>
            <p:ph idx="1"/>
          </p:nvPr>
        </p:nvSpPr>
        <p:spPr/>
        <p:txBody>
          <a:bodyPr>
            <a:normAutofit fontScale="70000" lnSpcReduction="20000"/>
          </a:bodyPr>
          <a:lstStyle/>
          <a:p>
            <a:r>
              <a:rPr lang="en-US" dirty="0"/>
              <a:t>Many internal systems are accessible by employees via an internal web sites</a:t>
            </a:r>
          </a:p>
          <a:p>
            <a:r>
              <a:rPr lang="en-US" dirty="0"/>
              <a:t>These internal systems are used to provide one group access to another groups data</a:t>
            </a:r>
          </a:p>
          <a:p>
            <a:pPr lvl="1"/>
            <a:r>
              <a:rPr lang="en-US" dirty="0"/>
              <a:t>Sales wants to see the if a customer has paid</a:t>
            </a:r>
          </a:p>
          <a:p>
            <a:pPr lvl="1"/>
            <a:r>
              <a:rPr lang="en-US" dirty="0"/>
              <a:t>An employee wants to see their pay status</a:t>
            </a:r>
          </a:p>
          <a:p>
            <a:r>
              <a:rPr lang="en-US" dirty="0"/>
              <a:t>Options</a:t>
            </a:r>
          </a:p>
          <a:p>
            <a:pPr lvl="1"/>
            <a:r>
              <a:rPr lang="en-US" dirty="0"/>
              <a:t>This system is hardened so that even someone on the public internet can attempt to login</a:t>
            </a:r>
          </a:p>
          <a:p>
            <a:pPr lvl="2"/>
            <a:r>
              <a:rPr lang="en-US" dirty="0"/>
              <a:t>Like a system owned by a vendor</a:t>
            </a:r>
          </a:p>
          <a:p>
            <a:pPr lvl="1"/>
            <a:r>
              <a:rPr lang="en-US" dirty="0"/>
              <a:t>The system is hardened so that anyone in the company can attempt to login</a:t>
            </a:r>
          </a:p>
          <a:p>
            <a:pPr lvl="1"/>
            <a:r>
              <a:rPr lang="en-US" dirty="0"/>
              <a:t>Access is provided only to specific networks</a:t>
            </a:r>
          </a:p>
          <a:p>
            <a:pPr lvl="2"/>
            <a:r>
              <a:rPr lang="en-US" dirty="0"/>
              <a:t>E.g., a sales person can login to the production system that provides access to customer account info, but HR cannot reach the web site, it is in a different network that they cannot reach</a:t>
            </a:r>
          </a:p>
        </p:txBody>
      </p:sp>
    </p:spTree>
    <p:extLst>
      <p:ext uri="{BB962C8B-B14F-4D97-AF65-F5344CB8AC3E}">
        <p14:creationId xmlns:p14="http://schemas.microsoft.com/office/powerpoint/2010/main" val="316290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dirty="0"/>
              <a:t>Access control</a:t>
            </a:r>
          </a:p>
        </p:txBody>
      </p:sp>
      <p:sp>
        <p:nvSpPr>
          <p:cNvPr id="3" name="Content Placeholder 2"/>
          <p:cNvSpPr>
            <a:spLocks noGrp="1"/>
          </p:cNvSpPr>
          <p:nvPr>
            <p:ph idx="1"/>
          </p:nvPr>
        </p:nvSpPr>
        <p:spPr>
          <a:xfrm>
            <a:off x="457200" y="914400"/>
            <a:ext cx="8229600" cy="5791200"/>
          </a:xfrm>
        </p:spPr>
        <p:txBody>
          <a:bodyPr>
            <a:normAutofit fontScale="62500" lnSpcReduction="20000"/>
          </a:bodyPr>
          <a:lstStyle/>
          <a:p>
            <a:r>
              <a:rPr lang="en-US" dirty="0"/>
              <a:t>Firewall allows access to proxy</a:t>
            </a:r>
          </a:p>
          <a:p>
            <a:r>
              <a:rPr lang="en-US" dirty="0"/>
              <a:t>Proxy allows access to port 80</a:t>
            </a:r>
          </a:p>
          <a:p>
            <a:pPr lvl="1"/>
            <a:r>
              <a:rPr lang="en-US" dirty="0"/>
              <a:t>Why have firewall?</a:t>
            </a:r>
          </a:p>
          <a:p>
            <a:pPr lvl="2"/>
            <a:r>
              <a:rPr lang="en-US" dirty="0"/>
              <a:t>Because there are other rules besides blocking ports.</a:t>
            </a:r>
          </a:p>
          <a:p>
            <a:pPr lvl="2"/>
            <a:r>
              <a:rPr lang="en-US" dirty="0"/>
              <a:t>Multi-layer defense</a:t>
            </a:r>
          </a:p>
          <a:p>
            <a:r>
              <a:rPr lang="en-US" dirty="0"/>
              <a:t>Web server allows access from web proxy</a:t>
            </a:r>
          </a:p>
          <a:p>
            <a:r>
              <a:rPr lang="en-US" dirty="0"/>
              <a:t>Database allows </a:t>
            </a:r>
          </a:p>
          <a:p>
            <a:pPr lvl="1"/>
            <a:r>
              <a:rPr lang="en-US" dirty="0"/>
              <a:t>insert-only access from web server</a:t>
            </a:r>
          </a:p>
          <a:p>
            <a:pPr lvl="1"/>
            <a:r>
              <a:rPr lang="en-US" dirty="0"/>
              <a:t>Full access from internal application server</a:t>
            </a:r>
          </a:p>
          <a:p>
            <a:r>
              <a:rPr lang="en-US" dirty="0"/>
              <a:t>Internal firewall allows access from internal application server to database</a:t>
            </a:r>
          </a:p>
          <a:p>
            <a:r>
              <a:rPr lang="en-US" dirty="0"/>
              <a:t>Admin and some dev-ops people have </a:t>
            </a:r>
            <a:r>
              <a:rPr lang="en-US" dirty="0" err="1"/>
              <a:t>ssh</a:t>
            </a:r>
            <a:r>
              <a:rPr lang="en-US" dirty="0"/>
              <a:t> access to servers from their machines inside internal network</a:t>
            </a:r>
          </a:p>
          <a:p>
            <a:endParaRPr lang="en-US" dirty="0"/>
          </a:p>
          <a:p>
            <a:r>
              <a:rPr lang="en-US" dirty="0"/>
              <a:t>General design: data staging</a:t>
            </a:r>
          </a:p>
          <a:p>
            <a:pPr lvl="1"/>
            <a:r>
              <a:rPr lang="en-US" dirty="0"/>
              <a:t>The data is staged in the DMZ</a:t>
            </a:r>
          </a:p>
          <a:p>
            <a:pPr lvl="1"/>
            <a:r>
              <a:rPr lang="en-US" dirty="0"/>
              <a:t>Access controls regulate the flow of data</a:t>
            </a:r>
          </a:p>
          <a:p>
            <a:pPr lvl="1"/>
            <a:r>
              <a:rPr lang="en-US" dirty="0"/>
              <a:t>This approach works for data coming into the company (e.g., customer orders) and going out of the company (e.g., purchase requests made to vendors)</a:t>
            </a:r>
          </a:p>
          <a:p>
            <a:pPr lvl="1"/>
            <a:r>
              <a:rPr lang="en-US" dirty="0" err="1"/>
              <a:t>Cloudamize</a:t>
            </a:r>
            <a:r>
              <a:rPr lang="en-US" dirty="0"/>
              <a:t> uses data staging for getting data out of the company network</a:t>
            </a:r>
          </a:p>
          <a:p>
            <a:pPr lvl="2"/>
            <a:r>
              <a:rPr lang="en-US" dirty="0"/>
              <a:t>At the staging machine, sanitization is also performed</a:t>
            </a:r>
          </a:p>
          <a:p>
            <a:pPr lvl="1">
              <a:buNone/>
            </a:pPr>
            <a:endParaRPr lang="en-US" dirty="0"/>
          </a:p>
        </p:txBody>
      </p:sp>
      <p:sp>
        <p:nvSpPr>
          <p:cNvPr id="4" name="5-Point Star 3"/>
          <p:cNvSpPr/>
          <p:nvPr/>
        </p:nvSpPr>
        <p:spPr>
          <a:xfrm>
            <a:off x="8610600" y="76200"/>
            <a:ext cx="304800" cy="3048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custDataLst>
              <p:tags r:id="rId2"/>
            </p:custDataLst>
          </p:nvPr>
        </p:nvSpPr>
        <p:spPr/>
        <p:txBody>
          <a:bodyPr/>
          <a:lstStyle/>
          <a:p>
            <a:r>
              <a:rPr lang="en-US"/>
              <a:t>DMZ DNS Server</a:t>
            </a:r>
          </a:p>
        </p:txBody>
      </p:sp>
      <p:sp>
        <p:nvSpPr>
          <p:cNvPr id="348163" name="Rectangle 3"/>
          <p:cNvSpPr>
            <a:spLocks noGrp="1" noChangeArrowheads="1"/>
          </p:cNvSpPr>
          <p:nvPr>
            <p:ph type="body" idx="1"/>
            <p:custDataLst>
              <p:tags r:id="rId3"/>
            </p:custDataLst>
          </p:nvPr>
        </p:nvSpPr>
        <p:spPr/>
        <p:txBody>
          <a:bodyPr/>
          <a:lstStyle/>
          <a:p>
            <a:pPr>
              <a:lnSpc>
                <a:spcPct val="90000"/>
              </a:lnSpc>
            </a:pPr>
            <a:r>
              <a:rPr lang="en-US" sz="2800" dirty="0"/>
              <a:t>Supplies DNS information to external users</a:t>
            </a:r>
          </a:p>
          <a:p>
            <a:pPr>
              <a:lnSpc>
                <a:spcPct val="90000"/>
              </a:lnSpc>
            </a:pPr>
            <a:r>
              <a:rPr lang="en-US" sz="2800" dirty="0"/>
              <a:t>Supplies DNS information for some hosts to DMZ:</a:t>
            </a:r>
          </a:p>
          <a:p>
            <a:pPr lvl="1">
              <a:lnSpc>
                <a:spcPct val="90000"/>
              </a:lnSpc>
            </a:pPr>
            <a:r>
              <a:rPr lang="en-US" sz="2400" dirty="0"/>
              <a:t>DMZ mail, web, log hosts</a:t>
            </a:r>
          </a:p>
          <a:p>
            <a:pPr lvl="1">
              <a:lnSpc>
                <a:spcPct val="90000"/>
              </a:lnSpc>
            </a:pPr>
            <a:r>
              <a:rPr lang="en-US" sz="2400" dirty="0"/>
              <a:t>Internal trusted administrative host</a:t>
            </a:r>
          </a:p>
          <a:p>
            <a:pPr lvl="1">
              <a:lnSpc>
                <a:spcPct val="90000"/>
              </a:lnSpc>
            </a:pPr>
            <a:r>
              <a:rPr lang="en-US" sz="2400" dirty="0"/>
              <a:t>Inner firewall</a:t>
            </a:r>
          </a:p>
          <a:p>
            <a:pPr lvl="1">
              <a:lnSpc>
                <a:spcPct val="90000"/>
              </a:lnSpc>
            </a:pPr>
            <a:r>
              <a:rPr lang="en-US" sz="2400" dirty="0"/>
              <a:t>Outer firewall</a:t>
            </a:r>
          </a:p>
          <a:p>
            <a:pPr>
              <a:lnSpc>
                <a:spcPct val="90000"/>
              </a:lnSpc>
            </a:pPr>
            <a:r>
              <a:rPr lang="en-US" sz="2800" dirty="0"/>
              <a:t>Note: Internal server addresses not saved in DMZ DNS server</a:t>
            </a:r>
          </a:p>
          <a:p>
            <a:pPr lvl="1">
              <a:lnSpc>
                <a:spcPct val="90000"/>
              </a:lnSpc>
            </a:pPr>
            <a:r>
              <a:rPr lang="en-US" sz="2400" dirty="0"/>
              <a:t>Inner DNS server can get them, so DMZ hosts do not need them</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1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1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81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81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81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custDataLst>
              <p:tags r:id="rId2"/>
            </p:custDataLst>
          </p:nvPr>
        </p:nvSpPr>
        <p:spPr/>
        <p:txBody>
          <a:bodyPr/>
          <a:lstStyle/>
          <a:p>
            <a:r>
              <a:rPr lang="en-US" dirty="0"/>
              <a:t>DMZ Log Server/SIEM</a:t>
            </a:r>
          </a:p>
        </p:txBody>
      </p:sp>
      <p:sp>
        <p:nvSpPr>
          <p:cNvPr id="350211" name="Rectangle 3"/>
          <p:cNvSpPr>
            <a:spLocks noGrp="1" noChangeArrowheads="1"/>
          </p:cNvSpPr>
          <p:nvPr>
            <p:ph type="body" idx="1"/>
            <p:custDataLst>
              <p:tags r:id="rId3"/>
            </p:custDataLst>
          </p:nvPr>
        </p:nvSpPr>
        <p:spPr/>
        <p:txBody>
          <a:bodyPr/>
          <a:lstStyle/>
          <a:p>
            <a:pPr>
              <a:lnSpc>
                <a:spcPct val="90000"/>
              </a:lnSpc>
            </a:pPr>
            <a:r>
              <a:rPr lang="en-US" sz="2800" dirty="0"/>
              <a:t>DMZ systems all log information</a:t>
            </a:r>
          </a:p>
          <a:p>
            <a:pPr lvl="1">
              <a:lnSpc>
                <a:spcPct val="90000"/>
              </a:lnSpc>
            </a:pPr>
            <a:r>
              <a:rPr lang="en-US" sz="2400" dirty="0"/>
              <a:t>Useful in case of problems, attempted compromise</a:t>
            </a:r>
          </a:p>
          <a:p>
            <a:pPr>
              <a:lnSpc>
                <a:spcPct val="90000"/>
              </a:lnSpc>
            </a:pPr>
            <a:r>
              <a:rPr lang="en-US" sz="2800" dirty="0"/>
              <a:t>Problem: attacker will delete or alter them if successful</a:t>
            </a:r>
          </a:p>
          <a:p>
            <a:pPr lvl="1">
              <a:lnSpc>
                <a:spcPct val="90000"/>
              </a:lnSpc>
            </a:pPr>
            <a:r>
              <a:rPr lang="en-US" sz="2400" dirty="0"/>
              <a:t>So log them off-line to this server</a:t>
            </a:r>
          </a:p>
          <a:p>
            <a:pPr>
              <a:lnSpc>
                <a:spcPct val="90000"/>
              </a:lnSpc>
            </a:pPr>
            <a:r>
              <a:rPr lang="en-US" sz="2800" dirty="0"/>
              <a:t>Log server saves logs to file, also to write-once media</a:t>
            </a:r>
          </a:p>
          <a:p>
            <a:pPr lvl="1">
              <a:lnSpc>
                <a:spcPct val="90000"/>
              </a:lnSpc>
            </a:pPr>
            <a:r>
              <a:rPr lang="en-US" sz="2400" dirty="0"/>
              <a:t>Latter just in case log server compromised</a:t>
            </a:r>
          </a:p>
          <a:p>
            <a:pPr>
              <a:lnSpc>
                <a:spcPct val="90000"/>
              </a:lnSpc>
            </a:pPr>
            <a:r>
              <a:rPr lang="en-US" sz="2800" dirty="0"/>
              <a:t>Runs SSH server</a:t>
            </a:r>
          </a:p>
          <a:p>
            <a:pPr lvl="1">
              <a:lnSpc>
                <a:spcPct val="90000"/>
              </a:lnSpc>
            </a:pPr>
            <a:r>
              <a:rPr lang="en-US" sz="2400" dirty="0"/>
              <a:t>Constrained in same way server on DMZ mail server is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0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02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02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02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02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02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02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custDataLst>
              <p:tags r:id="rId2"/>
            </p:custDataLst>
          </p:nvPr>
        </p:nvSpPr>
        <p:spPr/>
        <p:txBody>
          <a:bodyPr/>
          <a:lstStyle/>
          <a:p>
            <a:r>
              <a:rPr lang="en-US"/>
              <a:t>Summary</a:t>
            </a:r>
          </a:p>
        </p:txBody>
      </p:sp>
      <p:sp>
        <p:nvSpPr>
          <p:cNvPr id="352259" name="Rectangle 3"/>
          <p:cNvSpPr>
            <a:spLocks noGrp="1" noChangeArrowheads="1"/>
          </p:cNvSpPr>
          <p:nvPr>
            <p:ph type="body" idx="1"/>
            <p:custDataLst>
              <p:tags r:id="rId3"/>
            </p:custDataLst>
          </p:nvPr>
        </p:nvSpPr>
        <p:spPr/>
        <p:txBody>
          <a:bodyPr>
            <a:normAutofit fontScale="62500" lnSpcReduction="20000"/>
          </a:bodyPr>
          <a:lstStyle/>
          <a:p>
            <a:pPr>
              <a:lnSpc>
                <a:spcPct val="90000"/>
              </a:lnSpc>
            </a:pPr>
            <a:r>
              <a:rPr lang="en-US" sz="2800" dirty="0"/>
              <a:t>Each server knows only what is needed to do its task</a:t>
            </a:r>
          </a:p>
          <a:p>
            <a:pPr lvl="1">
              <a:lnSpc>
                <a:spcPct val="90000"/>
              </a:lnSpc>
            </a:pPr>
            <a:r>
              <a:rPr lang="en-US" sz="2400" dirty="0"/>
              <a:t>Compromise will restrict flow of information but not reveal info on internal network</a:t>
            </a:r>
          </a:p>
          <a:p>
            <a:pPr>
              <a:lnSpc>
                <a:spcPct val="90000"/>
              </a:lnSpc>
            </a:pPr>
            <a:r>
              <a:rPr lang="en-US" sz="2800" dirty="0"/>
              <a:t>Operating systems and software:</a:t>
            </a:r>
          </a:p>
          <a:p>
            <a:pPr lvl="1">
              <a:lnSpc>
                <a:spcPct val="90000"/>
              </a:lnSpc>
            </a:pPr>
            <a:r>
              <a:rPr lang="en-US" sz="2400" dirty="0"/>
              <a:t>All unnecessary features such as servers disabled</a:t>
            </a:r>
          </a:p>
          <a:p>
            <a:pPr lvl="1">
              <a:lnSpc>
                <a:spcPct val="90000"/>
              </a:lnSpc>
            </a:pPr>
            <a:r>
              <a:rPr lang="en-US" sz="2400" dirty="0"/>
              <a:t>Better: create custom systems</a:t>
            </a:r>
          </a:p>
          <a:p>
            <a:pPr>
              <a:lnSpc>
                <a:spcPct val="90000"/>
              </a:lnSpc>
            </a:pPr>
            <a:r>
              <a:rPr lang="en-US" sz="2800" dirty="0"/>
              <a:t>Always use proxies prevent direct connection to systems</a:t>
            </a:r>
          </a:p>
          <a:p>
            <a:pPr lvl="1">
              <a:lnSpc>
                <a:spcPct val="90000"/>
              </a:lnSpc>
            </a:pPr>
            <a:r>
              <a:rPr lang="en-US" sz="2400" dirty="0"/>
              <a:t>For all services except SSH from internal network to DMZ, which is itself constrained by source, destination</a:t>
            </a:r>
          </a:p>
          <a:p>
            <a:pPr>
              <a:lnSpc>
                <a:spcPct val="90000"/>
              </a:lnSpc>
            </a:pPr>
            <a:r>
              <a:rPr lang="en-US" dirty="0"/>
              <a:t>Cloud</a:t>
            </a:r>
          </a:p>
          <a:p>
            <a:pPr lvl="1">
              <a:lnSpc>
                <a:spcPct val="90000"/>
              </a:lnSpc>
            </a:pPr>
            <a:r>
              <a:rPr lang="en-US" dirty="0"/>
              <a:t>Instead of DMZ in a company data center, put servers in the cloud. </a:t>
            </a:r>
          </a:p>
          <a:p>
            <a:pPr lvl="1">
              <a:lnSpc>
                <a:spcPct val="90000"/>
              </a:lnSpc>
            </a:pPr>
            <a:r>
              <a:rPr lang="en-US" dirty="0"/>
              <a:t>Similar architectures are possible</a:t>
            </a:r>
          </a:p>
          <a:p>
            <a:pPr lvl="1">
              <a:lnSpc>
                <a:spcPct val="90000"/>
              </a:lnSpc>
            </a:pPr>
            <a:r>
              <a:rPr lang="en-US" dirty="0"/>
              <a:t>Barracuda has a mail proxy service and deep </a:t>
            </a:r>
            <a:r>
              <a:rPr lang="en-US" dirty="0" err="1"/>
              <a:t>pkt</a:t>
            </a:r>
            <a:r>
              <a:rPr lang="en-US" dirty="0"/>
              <a:t> inspection-based firewall as regular cloud machines, i.e., they run their code on a machine that is in the cloud</a:t>
            </a:r>
          </a:p>
          <a:p>
            <a:pPr lvl="1">
              <a:lnSpc>
                <a:spcPct val="90000"/>
              </a:lnSpc>
            </a:pPr>
            <a:r>
              <a:rPr lang="en-US" dirty="0"/>
              <a:t>VPNs and NATs are available. </a:t>
            </a:r>
          </a:p>
          <a:p>
            <a:pPr lvl="1">
              <a:lnSpc>
                <a:spcPct val="90000"/>
              </a:lnSpc>
            </a:pPr>
            <a:r>
              <a:rPr lang="en-US" dirty="0"/>
              <a:t>Content distribution networks hold content in servers around the world and only forward some requests to the web servers</a:t>
            </a:r>
          </a:p>
          <a:p>
            <a:pPr lvl="1">
              <a:lnSpc>
                <a:spcPct val="90000"/>
              </a:lnSpc>
            </a:pPr>
            <a:r>
              <a:rPr lang="en-US" dirty="0"/>
              <a:t>It does not matter physically where the machine is, just the access control. So everything we have discussed works fine in the cloud…. Don’t be scared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22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22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22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22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22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225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225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225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225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225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5225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5225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5225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4306" name="Rectangle 2"/>
          <p:cNvSpPr>
            <a:spLocks noGrp="1" noChangeArrowheads="1"/>
          </p:cNvSpPr>
          <p:nvPr>
            <p:ph type="title"/>
            <p:custDataLst>
              <p:tags r:id="rId2"/>
            </p:custDataLst>
          </p:nvPr>
        </p:nvSpPr>
        <p:spPr/>
        <p:txBody>
          <a:bodyPr/>
          <a:lstStyle/>
          <a:p>
            <a:r>
              <a:rPr lang="en-US"/>
              <a:t>Internal Network</a:t>
            </a:r>
          </a:p>
        </p:txBody>
      </p:sp>
      <p:sp>
        <p:nvSpPr>
          <p:cNvPr id="354307" name="Rectangle 3"/>
          <p:cNvSpPr>
            <a:spLocks noGrp="1" noChangeArrowheads="1"/>
          </p:cNvSpPr>
          <p:nvPr>
            <p:ph type="body" idx="1"/>
            <p:custDataLst>
              <p:tags r:id="rId3"/>
            </p:custDataLst>
          </p:nvPr>
        </p:nvSpPr>
        <p:spPr/>
        <p:txBody>
          <a:bodyPr>
            <a:normAutofit fontScale="92500"/>
          </a:bodyPr>
          <a:lstStyle/>
          <a:p>
            <a:r>
              <a:rPr lang="en-US" sz="2800" dirty="0"/>
              <a:t>Goal: guard against unauthorized access to information</a:t>
            </a:r>
          </a:p>
          <a:p>
            <a:pPr lvl="1"/>
            <a:r>
              <a:rPr lang="en-US" sz="2400" dirty="0"/>
              <a:t>“read” means fetching file, “write” means depositing file</a:t>
            </a:r>
          </a:p>
          <a:p>
            <a:r>
              <a:rPr lang="en-US" sz="2800" dirty="0"/>
              <a:t>For now, ignore email, updating of DMZ web server, internal trusted administrative host</a:t>
            </a:r>
          </a:p>
          <a:p>
            <a:r>
              <a:rPr lang="en-US" sz="2800" dirty="0"/>
              <a:t>Internal network organized into 3 subnets, each corresponding to Drib group</a:t>
            </a:r>
          </a:p>
          <a:p>
            <a:pPr lvl="1"/>
            <a:r>
              <a:rPr lang="en-US" sz="2400" dirty="0"/>
              <a:t>Firewalls control access to subnets</a:t>
            </a:r>
          </a:p>
          <a:p>
            <a:pPr lvl="1"/>
            <a:r>
              <a:rPr lang="en-US" sz="2400" dirty="0"/>
              <a:t>Areas can be further subdivided</a:t>
            </a:r>
          </a:p>
          <a:p>
            <a:pPr lvl="2"/>
            <a:r>
              <a:rPr lang="en-US" sz="2000" dirty="0"/>
              <a:t>Engineers can be subdivided into work groups and separated by a firewall</a:t>
            </a:r>
          </a:p>
          <a:p>
            <a:pPr lvl="2"/>
            <a:r>
              <a:rPr lang="en-US" sz="2000" dirty="0"/>
              <a:t>Why?</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4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43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43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43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43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43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43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152400"/>
            <a:ext cx="8229600" cy="411162"/>
          </a:xfrm>
        </p:spPr>
        <p:txBody>
          <a:bodyPr>
            <a:normAutofit fontScale="90000"/>
          </a:bodyPr>
          <a:lstStyle/>
          <a:p>
            <a:r>
              <a:rPr lang="en-US" dirty="0"/>
              <a:t>Hardening within the internal network</a:t>
            </a:r>
          </a:p>
        </p:txBody>
      </p:sp>
      <p:sp>
        <p:nvSpPr>
          <p:cNvPr id="3" name="Content Placeholder 2"/>
          <p:cNvSpPr>
            <a:spLocks noGrp="1"/>
          </p:cNvSpPr>
          <p:nvPr>
            <p:ph idx="1"/>
            <p:custDataLst>
              <p:tags r:id="rId3"/>
            </p:custDataLst>
          </p:nvPr>
        </p:nvSpPr>
        <p:spPr>
          <a:xfrm>
            <a:off x="457200" y="1143000"/>
            <a:ext cx="8229600" cy="5410200"/>
          </a:xfrm>
        </p:spPr>
        <p:txBody>
          <a:bodyPr>
            <a:normAutofit fontScale="55000" lnSpcReduction="20000"/>
          </a:bodyPr>
          <a:lstStyle/>
          <a:p>
            <a:r>
              <a:rPr lang="en-US" dirty="0"/>
              <a:t>Clearly, it is difficult to attack a network from the outside</a:t>
            </a:r>
          </a:p>
          <a:p>
            <a:r>
              <a:rPr lang="en-US" dirty="0"/>
              <a:t>Phishing, Trojans, and insider attacks start inside, skipping the large set of defenses</a:t>
            </a:r>
          </a:p>
          <a:p>
            <a:pPr lvl="1"/>
            <a:r>
              <a:rPr lang="en-US" dirty="0"/>
              <a:t>Note, this shows how successful network defenses are. They are so successful that they are not the easiest way in</a:t>
            </a:r>
          </a:p>
          <a:p>
            <a:r>
              <a:rPr lang="en-US" dirty="0"/>
              <a:t>Google </a:t>
            </a:r>
            <a:r>
              <a:rPr lang="en-US" dirty="0" err="1"/>
              <a:t>gmail</a:t>
            </a:r>
            <a:r>
              <a:rPr lang="en-US" dirty="0"/>
              <a:t> code stolen</a:t>
            </a:r>
          </a:p>
          <a:p>
            <a:pPr lvl="1"/>
            <a:r>
              <a:rPr lang="en-US" dirty="0"/>
              <a:t>Spear phishing: social-networked phishing email with link to virus or virus payload</a:t>
            </a:r>
          </a:p>
          <a:p>
            <a:pPr lvl="2"/>
            <a:r>
              <a:rPr lang="en-US" dirty="0"/>
              <a:t>Virus payload should be stopped by firewall, but stopping all viruses is difficult. But users should know not to open and run executables (I always double check with sender for opening)</a:t>
            </a:r>
          </a:p>
          <a:p>
            <a:pPr lvl="2"/>
            <a:r>
              <a:rPr lang="en-US" dirty="0"/>
              <a:t>Email with link to web site with attack (this attack)</a:t>
            </a:r>
          </a:p>
          <a:p>
            <a:pPr lvl="3"/>
            <a:r>
              <a:rPr lang="en-US" dirty="0"/>
              <a:t>E.g., link to java vulnerability</a:t>
            </a:r>
          </a:p>
          <a:p>
            <a:pPr lvl="1"/>
            <a:r>
              <a:rPr lang="en-US" dirty="0"/>
              <a:t>Once in the machine, the hackers were able to spread to other locations, including Mountain View and to source code repositories</a:t>
            </a:r>
          </a:p>
          <a:p>
            <a:pPr lvl="2"/>
            <a:r>
              <a:rPr lang="en-US" dirty="0"/>
              <a:t>Mistake on Google’s part. Did not follow least privilege</a:t>
            </a:r>
          </a:p>
          <a:p>
            <a:pPr lvl="3"/>
            <a:r>
              <a:rPr lang="en-US" dirty="0"/>
              <a:t>Least privilege:  each process, server, and user can only access what is explicitly needed</a:t>
            </a:r>
          </a:p>
          <a:p>
            <a:pPr lvl="3"/>
            <a:r>
              <a:rPr lang="en-US" dirty="0"/>
              <a:t>Do not leave repositories open to make it easier for someone to start working on the code</a:t>
            </a:r>
          </a:p>
          <a:p>
            <a:pPr lvl="1"/>
            <a:r>
              <a:rPr lang="en-US" dirty="0"/>
              <a:t>Code was moved from Google to a hacked server in </a:t>
            </a:r>
            <a:r>
              <a:rPr lang="en-US" dirty="0" err="1"/>
              <a:t>Rackspace</a:t>
            </a:r>
            <a:r>
              <a:rPr lang="en-US" dirty="0"/>
              <a:t> (a large cloud computing company)</a:t>
            </a:r>
          </a:p>
          <a:p>
            <a:r>
              <a:rPr lang="en-US" dirty="0"/>
              <a:t>Lesson</a:t>
            </a:r>
          </a:p>
          <a:p>
            <a:pPr lvl="1"/>
            <a:r>
              <a:rPr lang="en-US" dirty="0"/>
              <a:t>Hardened subgroups in a way that is similar to hardening the internal network from the external network</a:t>
            </a:r>
          </a:p>
          <a:p>
            <a:pPr lvl="1"/>
            <a:r>
              <a:rPr lang="en-US" dirty="0"/>
              <a:t>Subgroups might not need a DMZ (but they might)</a:t>
            </a:r>
          </a:p>
          <a:p>
            <a:pPr lvl="1"/>
            <a:r>
              <a:rPr lang="en-US" dirty="0"/>
              <a:t>Some servers already have fairly strong protection and lower impact</a:t>
            </a:r>
          </a:p>
          <a:p>
            <a:pPr lvl="2"/>
            <a:r>
              <a:rPr lang="en-US" dirty="0"/>
              <a:t>E.g., subgroups could share a email server</a:t>
            </a:r>
          </a:p>
          <a:p>
            <a:pPr lvl="1"/>
            <a:r>
              <a:rPr lang="en-US" dirty="0"/>
              <a:t>But firewall and access control are required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custDataLst>
              <p:tags r:id="rId2"/>
            </p:custDataLst>
          </p:nvPr>
        </p:nvSpPr>
        <p:spPr/>
        <p:txBody>
          <a:bodyPr/>
          <a:lstStyle/>
          <a:p>
            <a:r>
              <a:rPr lang="en-US"/>
              <a:t>Internal Mail Server</a:t>
            </a:r>
          </a:p>
        </p:txBody>
      </p:sp>
      <p:sp>
        <p:nvSpPr>
          <p:cNvPr id="356355" name="Rectangle 3"/>
          <p:cNvSpPr>
            <a:spLocks noGrp="1" noChangeArrowheads="1"/>
          </p:cNvSpPr>
          <p:nvPr>
            <p:ph type="body" idx="1"/>
            <p:custDataLst>
              <p:tags r:id="rId3"/>
            </p:custDataLst>
          </p:nvPr>
        </p:nvSpPr>
        <p:spPr/>
        <p:txBody>
          <a:bodyPr/>
          <a:lstStyle/>
          <a:p>
            <a:r>
              <a:rPr lang="en-US" sz="2800" dirty="0"/>
              <a:t>Can communicate with hosts on subnets</a:t>
            </a:r>
          </a:p>
          <a:p>
            <a:r>
              <a:rPr lang="en-US" sz="2800" dirty="0"/>
              <a:t>A subnet may have its own mail server</a:t>
            </a:r>
          </a:p>
          <a:p>
            <a:pPr lvl="1"/>
            <a:r>
              <a:rPr lang="en-US" sz="2400" dirty="0"/>
              <a:t>Internal DNS need only know subnet mail server’s address</a:t>
            </a:r>
          </a:p>
          <a:p>
            <a:r>
              <a:rPr lang="en-US" sz="2800" dirty="0"/>
              <a:t>Subnet may allow mail to go directly to destination host</a:t>
            </a:r>
          </a:p>
          <a:p>
            <a:pPr lvl="1"/>
            <a:r>
              <a:rPr lang="en-US" sz="2400" dirty="0"/>
              <a:t>Internal DNS needs to know addresses of all destination hosts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6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6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63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63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63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02" name="Rectangle 2"/>
          <p:cNvSpPr>
            <a:spLocks noGrp="1" noChangeArrowheads="1"/>
          </p:cNvSpPr>
          <p:nvPr>
            <p:ph type="title"/>
            <p:custDataLst>
              <p:tags r:id="rId2"/>
            </p:custDataLst>
          </p:nvPr>
        </p:nvSpPr>
        <p:spPr>
          <a:xfrm>
            <a:off x="381000" y="0"/>
            <a:ext cx="8229600" cy="563562"/>
          </a:xfrm>
        </p:spPr>
        <p:txBody>
          <a:bodyPr>
            <a:normAutofit fontScale="90000"/>
          </a:bodyPr>
          <a:lstStyle/>
          <a:p>
            <a:r>
              <a:rPr lang="en-US" dirty="0"/>
              <a:t>WWW-clone</a:t>
            </a:r>
          </a:p>
        </p:txBody>
      </p:sp>
      <p:sp>
        <p:nvSpPr>
          <p:cNvPr id="358403" name="Rectangle 3"/>
          <p:cNvSpPr>
            <a:spLocks noGrp="1" noChangeArrowheads="1"/>
          </p:cNvSpPr>
          <p:nvPr>
            <p:ph type="body" idx="1"/>
            <p:custDataLst>
              <p:tags r:id="rId3"/>
            </p:custDataLst>
          </p:nvPr>
        </p:nvSpPr>
        <p:spPr>
          <a:xfrm>
            <a:off x="457200" y="1066800"/>
            <a:ext cx="8686800" cy="5943600"/>
          </a:xfrm>
        </p:spPr>
        <p:txBody>
          <a:bodyPr>
            <a:noAutofit/>
          </a:bodyPr>
          <a:lstStyle/>
          <a:p>
            <a:pPr>
              <a:lnSpc>
                <a:spcPct val="90000"/>
              </a:lnSpc>
            </a:pPr>
            <a:r>
              <a:rPr lang="en-US" sz="2000" dirty="0"/>
              <a:t>Provides staging area for web updates</a:t>
            </a:r>
          </a:p>
          <a:p>
            <a:pPr>
              <a:lnSpc>
                <a:spcPct val="90000"/>
              </a:lnSpc>
            </a:pPr>
            <a:r>
              <a:rPr lang="en-US" sz="2000" dirty="0"/>
              <a:t>All internal firewalls allow access to this</a:t>
            </a:r>
          </a:p>
          <a:p>
            <a:pPr lvl="1">
              <a:lnSpc>
                <a:spcPct val="90000"/>
              </a:lnSpc>
            </a:pPr>
            <a:r>
              <a:rPr lang="en-US" sz="1800" dirty="0"/>
              <a:t>WWW-clone controls who can put and get what files and where they can be put</a:t>
            </a:r>
          </a:p>
          <a:p>
            <a:pPr>
              <a:lnSpc>
                <a:spcPct val="90000"/>
              </a:lnSpc>
            </a:pPr>
            <a:r>
              <a:rPr lang="en-US" sz="2000" dirty="0"/>
              <a:t>Synchronized with web pages on server</a:t>
            </a:r>
          </a:p>
          <a:p>
            <a:pPr lvl="1">
              <a:lnSpc>
                <a:spcPct val="90000"/>
              </a:lnSpc>
            </a:pPr>
            <a:r>
              <a:rPr lang="en-US" sz="1800" dirty="0"/>
              <a:t>Done via internal trusted administrative host</a:t>
            </a:r>
          </a:p>
          <a:p>
            <a:pPr>
              <a:lnSpc>
                <a:spcPct val="90000"/>
              </a:lnSpc>
            </a:pPr>
            <a:r>
              <a:rPr lang="en-US" sz="2000" dirty="0"/>
              <a:t>Used as </a:t>
            </a:r>
            <a:r>
              <a:rPr lang="en-US" sz="2000" dirty="0" err="1"/>
              <a:t>testbed</a:t>
            </a:r>
            <a:r>
              <a:rPr lang="en-US" sz="2000" dirty="0"/>
              <a:t> for changes in pages</a:t>
            </a:r>
          </a:p>
          <a:p>
            <a:pPr lvl="1">
              <a:lnSpc>
                <a:spcPct val="90000"/>
              </a:lnSpc>
            </a:pPr>
            <a:r>
              <a:rPr lang="en-US" sz="1800" dirty="0"/>
              <a:t>Staging: Allows marketing/product management review before anything goes public</a:t>
            </a:r>
          </a:p>
          <a:p>
            <a:pPr lvl="2">
              <a:lnSpc>
                <a:spcPct val="90000"/>
              </a:lnSpc>
            </a:pPr>
            <a:r>
              <a:rPr lang="en-US" sz="1600" dirty="0"/>
              <a:t>What? Is a lawyer going to surf the test web page to check? Never</a:t>
            </a:r>
          </a:p>
          <a:p>
            <a:pPr lvl="1">
              <a:lnSpc>
                <a:spcPct val="90000"/>
              </a:lnSpc>
            </a:pPr>
            <a:r>
              <a:rPr lang="en-US" sz="1800" dirty="0"/>
              <a:t>Clone: If DMZ web server corrupted, all web pages can be restored quickly</a:t>
            </a:r>
          </a:p>
          <a:p>
            <a:pPr lvl="2">
              <a:lnSpc>
                <a:spcPct val="90000"/>
              </a:lnSpc>
            </a:pPr>
            <a:r>
              <a:rPr lang="en-US" sz="1600" dirty="0"/>
              <a:t>Critical: recovery is a key aspect of security. If something is compromised, the fast recovering reduces the impact</a:t>
            </a:r>
          </a:p>
          <a:p>
            <a:pPr lvl="3">
              <a:lnSpc>
                <a:spcPct val="90000"/>
              </a:lnSpc>
            </a:pPr>
            <a:r>
              <a:rPr lang="en-US" sz="1600" dirty="0"/>
              <a:t>If data is automatically correctly, then an integrity attack is impossible. Because it has no impact </a:t>
            </a:r>
          </a:p>
          <a:p>
            <a:pPr lvl="1">
              <a:lnSpc>
                <a:spcPct val="90000"/>
              </a:lnSpc>
            </a:pPr>
            <a:r>
              <a:rPr lang="en-US" sz="1800" dirty="0"/>
              <a:t>Testing is critical to development. </a:t>
            </a:r>
          </a:p>
          <a:p>
            <a:pPr lvl="2">
              <a:lnSpc>
                <a:spcPct val="90000"/>
              </a:lnSpc>
            </a:pPr>
            <a:r>
              <a:rPr lang="en-US" sz="1600" dirty="0"/>
              <a:t>Often, there are three web sites</a:t>
            </a:r>
          </a:p>
          <a:p>
            <a:pPr lvl="3">
              <a:lnSpc>
                <a:spcPct val="90000"/>
              </a:lnSpc>
            </a:pPr>
            <a:r>
              <a:rPr lang="en-US" sz="1600" dirty="0"/>
              <a:t>Current (with clone/back up)</a:t>
            </a:r>
          </a:p>
          <a:p>
            <a:pPr lvl="3">
              <a:lnSpc>
                <a:spcPct val="90000"/>
              </a:lnSpc>
            </a:pPr>
            <a:r>
              <a:rPr lang="en-US" sz="1600" dirty="0"/>
              <a:t>Next to be deployed (staging; currently under testing and debugging)</a:t>
            </a:r>
          </a:p>
          <a:p>
            <a:pPr lvl="3">
              <a:lnSpc>
                <a:spcPct val="90000"/>
              </a:lnSpc>
            </a:pPr>
            <a:r>
              <a:rPr lang="en-US" sz="1600" dirty="0"/>
              <a:t>Under development (similar to staging , but with rough modifications that are not approved for release)</a:t>
            </a:r>
          </a:p>
        </p:txBody>
      </p:sp>
      <p:sp>
        <p:nvSpPr>
          <p:cNvPr id="2" name="Rectangle 1"/>
          <p:cNvSpPr/>
          <p:nvPr/>
        </p:nvSpPr>
        <p:spPr>
          <a:xfrm>
            <a:off x="2514600" y="533400"/>
            <a:ext cx="3623621" cy="369332"/>
          </a:xfrm>
          <a:prstGeom prst="rect">
            <a:avLst/>
          </a:prstGeom>
        </p:spPr>
        <p:txBody>
          <a:bodyPr wrap="none">
            <a:spAutoFit/>
          </a:bodyPr>
          <a:lstStyle/>
          <a:p>
            <a:r>
              <a:rPr lang="en-US" dirty="0"/>
              <a:t>See slide: Updating DMZ Web Server</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84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40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840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840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840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840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5840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5840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5840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5840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5840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E988-D3C8-49AA-9EBF-4266CEE430A9}"/>
              </a:ext>
            </a:extLst>
          </p:cNvPr>
          <p:cNvSpPr>
            <a:spLocks noGrp="1"/>
          </p:cNvSpPr>
          <p:nvPr>
            <p:ph type="title"/>
          </p:nvPr>
        </p:nvSpPr>
        <p:spPr/>
        <p:txBody>
          <a:bodyPr>
            <a:normAutofit fontScale="90000"/>
          </a:bodyPr>
          <a:lstStyle/>
          <a:p>
            <a:r>
              <a:rPr lang="en-US" dirty="0"/>
              <a:t>Handling Disjoint Internal Networks</a:t>
            </a:r>
          </a:p>
        </p:txBody>
      </p:sp>
      <p:graphicFrame>
        <p:nvGraphicFramePr>
          <p:cNvPr id="4" name="Object 8">
            <a:extLst>
              <a:ext uri="{FF2B5EF4-FFF2-40B4-BE49-F238E27FC236}">
                <a16:creationId xmlns:a16="http://schemas.microsoft.com/office/drawing/2014/main" id="{530261B3-0E78-4D7D-9D64-C653362E1E6B}"/>
              </a:ext>
            </a:extLst>
          </p:cNvPr>
          <p:cNvGraphicFramePr>
            <a:graphicFrameLocks noChangeAspect="1"/>
          </p:cNvGraphicFramePr>
          <p:nvPr>
            <p:custDataLst>
              <p:tags r:id="rId2"/>
            </p:custDataLst>
            <p:extLst>
              <p:ext uri="{D42A27DB-BD31-4B8C-83A1-F6EECF244321}">
                <p14:modId xmlns:p14="http://schemas.microsoft.com/office/powerpoint/2010/main" val="1764881002"/>
              </p:ext>
            </p:extLst>
          </p:nvPr>
        </p:nvGraphicFramePr>
        <p:xfrm>
          <a:off x="612475" y="4343400"/>
          <a:ext cx="455985" cy="381000"/>
        </p:xfrm>
        <a:graphic>
          <a:graphicData uri="http://schemas.openxmlformats.org/presentationml/2006/ole">
            <mc:AlternateContent xmlns:mc="http://schemas.openxmlformats.org/markup-compatibility/2006">
              <mc:Choice xmlns:v="urn:schemas-microsoft-com:vml" Requires="v">
                <p:oleObj spid="_x0000_s109623" name="Clip" r:id="rId8" imgW="1305000" imgH="1085760" progId="">
                  <p:embed/>
                </p:oleObj>
              </mc:Choice>
              <mc:Fallback>
                <p:oleObj name="Clip" r:id="rId8" imgW="1305000" imgH="1085760" progId="">
                  <p:embed/>
                  <p:pic>
                    <p:nvPicPr>
                      <p:cNvPr id="25"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2475" y="43434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Flowchart: Magnetic Disk 4">
            <a:extLst>
              <a:ext uri="{FF2B5EF4-FFF2-40B4-BE49-F238E27FC236}">
                <a16:creationId xmlns:a16="http://schemas.microsoft.com/office/drawing/2014/main" id="{87CD9B8B-79B5-4E5E-BBC9-7F5942C05918}"/>
              </a:ext>
            </a:extLst>
          </p:cNvPr>
          <p:cNvSpPr/>
          <p:nvPr>
            <p:custDataLst>
              <p:tags r:id="rId3"/>
            </p:custDataLst>
          </p:nvPr>
        </p:nvSpPr>
        <p:spPr>
          <a:xfrm>
            <a:off x="705882" y="5027096"/>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aphicFrame>
        <p:nvGraphicFramePr>
          <p:cNvPr id="6" name="Object 8">
            <a:extLst>
              <a:ext uri="{FF2B5EF4-FFF2-40B4-BE49-F238E27FC236}">
                <a16:creationId xmlns:a16="http://schemas.microsoft.com/office/drawing/2014/main" id="{77AD5293-A193-46E5-ACD8-1DCAD0DDBDCF}"/>
              </a:ext>
            </a:extLst>
          </p:cNvPr>
          <p:cNvGraphicFramePr>
            <a:graphicFrameLocks noChangeAspect="1"/>
          </p:cNvGraphicFramePr>
          <p:nvPr>
            <p:custDataLst>
              <p:tags r:id="rId4"/>
            </p:custDataLst>
            <p:extLst>
              <p:ext uri="{D42A27DB-BD31-4B8C-83A1-F6EECF244321}">
                <p14:modId xmlns:p14="http://schemas.microsoft.com/office/powerpoint/2010/main" val="2594871790"/>
              </p:ext>
            </p:extLst>
          </p:nvPr>
        </p:nvGraphicFramePr>
        <p:xfrm>
          <a:off x="1374475" y="4191000"/>
          <a:ext cx="455985" cy="381000"/>
        </p:xfrm>
        <a:graphic>
          <a:graphicData uri="http://schemas.openxmlformats.org/presentationml/2006/ole">
            <mc:AlternateContent xmlns:mc="http://schemas.openxmlformats.org/markup-compatibility/2006">
              <mc:Choice xmlns:v="urn:schemas-microsoft-com:vml" Requires="v">
                <p:oleObj spid="_x0000_s109624" name="Clip" r:id="rId8" imgW="1305000" imgH="1085760" progId="">
                  <p:embed/>
                </p:oleObj>
              </mc:Choice>
              <mc:Fallback>
                <p:oleObj name="Clip" r:id="rId8" imgW="1305000" imgH="1085760" progId="">
                  <p:embed/>
                  <p:pic>
                    <p:nvPicPr>
                      <p:cNvPr id="4" name="Object 8">
                        <a:extLst>
                          <a:ext uri="{FF2B5EF4-FFF2-40B4-BE49-F238E27FC236}">
                            <a16:creationId xmlns:a16="http://schemas.microsoft.com/office/drawing/2014/main" id="{530261B3-0E78-4D7D-9D64-C653362E1E6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4475" y="41910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8">
            <a:extLst>
              <a:ext uri="{FF2B5EF4-FFF2-40B4-BE49-F238E27FC236}">
                <a16:creationId xmlns:a16="http://schemas.microsoft.com/office/drawing/2014/main" id="{5333839E-AECA-438F-8E7E-F507666D5C1C}"/>
              </a:ext>
            </a:extLst>
          </p:cNvPr>
          <p:cNvGraphicFramePr>
            <a:graphicFrameLocks noChangeAspect="1"/>
          </p:cNvGraphicFramePr>
          <p:nvPr>
            <p:custDataLst>
              <p:tags r:id="rId5"/>
            </p:custDataLst>
            <p:extLst>
              <p:ext uri="{D42A27DB-BD31-4B8C-83A1-F6EECF244321}">
                <p14:modId xmlns:p14="http://schemas.microsoft.com/office/powerpoint/2010/main" val="2168682602"/>
              </p:ext>
            </p:extLst>
          </p:nvPr>
        </p:nvGraphicFramePr>
        <p:xfrm>
          <a:off x="1526875" y="4953000"/>
          <a:ext cx="455985" cy="381000"/>
        </p:xfrm>
        <a:graphic>
          <a:graphicData uri="http://schemas.openxmlformats.org/presentationml/2006/ole">
            <mc:AlternateContent xmlns:mc="http://schemas.openxmlformats.org/markup-compatibility/2006">
              <mc:Choice xmlns:v="urn:schemas-microsoft-com:vml" Requires="v">
                <p:oleObj spid="_x0000_s109625" name="Clip" r:id="rId8" imgW="1305000" imgH="1085760" progId="">
                  <p:embed/>
                </p:oleObj>
              </mc:Choice>
              <mc:Fallback>
                <p:oleObj name="Clip" r:id="rId8" imgW="1305000" imgH="1085760" progId="">
                  <p:embed/>
                  <p:pic>
                    <p:nvPicPr>
                      <p:cNvPr id="6" name="Object 8">
                        <a:extLst>
                          <a:ext uri="{FF2B5EF4-FFF2-40B4-BE49-F238E27FC236}">
                            <a16:creationId xmlns:a16="http://schemas.microsoft.com/office/drawing/2014/main" id="{77AD5293-A193-46E5-ACD8-1DCAD0DDBDC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6875" y="49530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Rounded Corners 7">
            <a:extLst>
              <a:ext uri="{FF2B5EF4-FFF2-40B4-BE49-F238E27FC236}">
                <a16:creationId xmlns:a16="http://schemas.microsoft.com/office/drawing/2014/main" id="{BED829F6-8A29-47E7-B78D-F39F82AEC766}"/>
              </a:ext>
            </a:extLst>
          </p:cNvPr>
          <p:cNvSpPr/>
          <p:nvPr/>
        </p:nvSpPr>
        <p:spPr>
          <a:xfrm>
            <a:off x="536275" y="3733800"/>
            <a:ext cx="1600200" cy="1752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EF61D4F-2749-4B91-8B22-9838774ADD45}"/>
              </a:ext>
            </a:extLst>
          </p:cNvPr>
          <p:cNvSpPr txBox="1"/>
          <p:nvPr/>
        </p:nvSpPr>
        <p:spPr>
          <a:xfrm>
            <a:off x="685800" y="3810000"/>
            <a:ext cx="439544" cy="369332"/>
          </a:xfrm>
          <a:prstGeom prst="rect">
            <a:avLst/>
          </a:prstGeom>
          <a:noFill/>
        </p:spPr>
        <p:txBody>
          <a:bodyPr wrap="none" rtlCol="0">
            <a:spAutoFit/>
          </a:bodyPr>
          <a:lstStyle/>
          <a:p>
            <a:r>
              <a:rPr lang="en-US" dirty="0"/>
              <a:t>DE</a:t>
            </a:r>
          </a:p>
        </p:txBody>
      </p:sp>
      <p:graphicFrame>
        <p:nvGraphicFramePr>
          <p:cNvPr id="22" name="Object 8">
            <a:extLst>
              <a:ext uri="{FF2B5EF4-FFF2-40B4-BE49-F238E27FC236}">
                <a16:creationId xmlns:a16="http://schemas.microsoft.com/office/drawing/2014/main" id="{A06BD3B1-E457-476F-A8C7-C013A30A994A}"/>
              </a:ext>
            </a:extLst>
          </p:cNvPr>
          <p:cNvGraphicFramePr>
            <a:graphicFrameLocks noChangeAspect="1"/>
          </p:cNvGraphicFramePr>
          <p:nvPr>
            <p:custDataLst>
              <p:tags r:id="rId6"/>
            </p:custDataLst>
            <p:extLst>
              <p:ext uri="{D42A27DB-BD31-4B8C-83A1-F6EECF244321}">
                <p14:modId xmlns:p14="http://schemas.microsoft.com/office/powerpoint/2010/main" val="2362769793"/>
              </p:ext>
            </p:extLst>
          </p:nvPr>
        </p:nvGraphicFramePr>
        <p:xfrm>
          <a:off x="1374475" y="3564148"/>
          <a:ext cx="455985" cy="381000"/>
        </p:xfrm>
        <a:graphic>
          <a:graphicData uri="http://schemas.openxmlformats.org/presentationml/2006/ole">
            <mc:AlternateContent xmlns:mc="http://schemas.openxmlformats.org/markup-compatibility/2006">
              <mc:Choice xmlns:v="urn:schemas-microsoft-com:vml" Requires="v">
                <p:oleObj spid="_x0000_s109626" name="Clip" r:id="rId8" imgW="1305000" imgH="1085760" progId="">
                  <p:embed/>
                </p:oleObj>
              </mc:Choice>
              <mc:Fallback>
                <p:oleObj name="Clip" r:id="rId8" imgW="1305000" imgH="1085760" progId="">
                  <p:embed/>
                  <p:pic>
                    <p:nvPicPr>
                      <p:cNvPr id="6" name="Object 8">
                        <a:extLst>
                          <a:ext uri="{FF2B5EF4-FFF2-40B4-BE49-F238E27FC236}">
                            <a16:creationId xmlns:a16="http://schemas.microsoft.com/office/drawing/2014/main" id="{77AD5293-A193-46E5-ACD8-1DCAD0DDBDC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4475" y="3564148"/>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Box 22">
            <a:extLst>
              <a:ext uri="{FF2B5EF4-FFF2-40B4-BE49-F238E27FC236}">
                <a16:creationId xmlns:a16="http://schemas.microsoft.com/office/drawing/2014/main" id="{BE9DBB71-64D1-4E21-8D74-3006933329C3}"/>
              </a:ext>
            </a:extLst>
          </p:cNvPr>
          <p:cNvSpPr txBox="1"/>
          <p:nvPr/>
        </p:nvSpPr>
        <p:spPr>
          <a:xfrm>
            <a:off x="764875" y="3048000"/>
            <a:ext cx="609600" cy="430887"/>
          </a:xfrm>
          <a:prstGeom prst="rect">
            <a:avLst/>
          </a:prstGeom>
          <a:noFill/>
        </p:spPr>
        <p:txBody>
          <a:bodyPr wrap="square" lIns="0" tIns="0" rIns="0" bIns="0" rtlCol="0">
            <a:spAutoFit/>
          </a:bodyPr>
          <a:lstStyle>
            <a:defPPr>
              <a:defRPr lang="en-US"/>
            </a:defPPr>
            <a:lvl1pPr algn="ctr">
              <a:defRPr sz="1400"/>
            </a:lvl1pPr>
          </a:lstStyle>
          <a:p>
            <a:r>
              <a:rPr lang="en-US" dirty="0"/>
              <a:t>Reverse proxy</a:t>
            </a:r>
          </a:p>
        </p:txBody>
      </p:sp>
      <p:sp>
        <p:nvSpPr>
          <p:cNvPr id="24" name="TextBox 23">
            <a:extLst>
              <a:ext uri="{FF2B5EF4-FFF2-40B4-BE49-F238E27FC236}">
                <a16:creationId xmlns:a16="http://schemas.microsoft.com/office/drawing/2014/main" id="{C1A2D70A-D9B8-494A-BB61-E6E2D2E4AA64}"/>
              </a:ext>
            </a:extLst>
          </p:cNvPr>
          <p:cNvSpPr txBox="1"/>
          <p:nvPr/>
        </p:nvSpPr>
        <p:spPr>
          <a:xfrm>
            <a:off x="2365075" y="3886200"/>
            <a:ext cx="457200" cy="430887"/>
          </a:xfrm>
          <a:prstGeom prst="rect">
            <a:avLst/>
          </a:prstGeom>
          <a:noFill/>
        </p:spPr>
        <p:txBody>
          <a:bodyPr wrap="square" lIns="0" tIns="0" rIns="0" bIns="0" rtlCol="0">
            <a:spAutoFit/>
          </a:bodyPr>
          <a:lstStyle>
            <a:defPPr>
              <a:defRPr lang="en-US"/>
            </a:defPPr>
            <a:lvl1pPr algn="ctr">
              <a:defRPr sz="1400"/>
            </a:lvl1pPr>
          </a:lstStyle>
          <a:p>
            <a:r>
              <a:rPr lang="en-US" dirty="0"/>
              <a:t>Web server</a:t>
            </a:r>
          </a:p>
        </p:txBody>
      </p:sp>
      <p:sp>
        <p:nvSpPr>
          <p:cNvPr id="25" name="TextBox 24">
            <a:extLst>
              <a:ext uri="{FF2B5EF4-FFF2-40B4-BE49-F238E27FC236}">
                <a16:creationId xmlns:a16="http://schemas.microsoft.com/office/drawing/2014/main" id="{77FBDD3E-1277-4422-820B-D041A0E52BB3}"/>
              </a:ext>
            </a:extLst>
          </p:cNvPr>
          <p:cNvSpPr txBox="1"/>
          <p:nvPr/>
        </p:nvSpPr>
        <p:spPr>
          <a:xfrm>
            <a:off x="2288875" y="4732741"/>
            <a:ext cx="457200" cy="430887"/>
          </a:xfrm>
          <a:prstGeom prst="rect">
            <a:avLst/>
          </a:prstGeom>
          <a:noFill/>
        </p:spPr>
        <p:txBody>
          <a:bodyPr wrap="square" lIns="0" tIns="0" rIns="0" bIns="0" rtlCol="0">
            <a:spAutoFit/>
          </a:bodyPr>
          <a:lstStyle>
            <a:defPPr>
              <a:defRPr lang="en-US"/>
            </a:defPPr>
            <a:lvl1pPr algn="ctr">
              <a:defRPr sz="1400"/>
            </a:lvl1pPr>
          </a:lstStyle>
          <a:p>
            <a:r>
              <a:rPr lang="en-US" dirty="0"/>
              <a:t>app server</a:t>
            </a:r>
          </a:p>
        </p:txBody>
      </p:sp>
      <p:sp>
        <p:nvSpPr>
          <p:cNvPr id="26" name="TextBox 25">
            <a:extLst>
              <a:ext uri="{FF2B5EF4-FFF2-40B4-BE49-F238E27FC236}">
                <a16:creationId xmlns:a16="http://schemas.microsoft.com/office/drawing/2014/main" id="{F4FC8D55-B557-47DB-A25D-146FE2C7FCC5}"/>
              </a:ext>
            </a:extLst>
          </p:cNvPr>
          <p:cNvSpPr txBox="1"/>
          <p:nvPr/>
        </p:nvSpPr>
        <p:spPr>
          <a:xfrm>
            <a:off x="2875" y="3886200"/>
            <a:ext cx="533400" cy="430887"/>
          </a:xfrm>
          <a:prstGeom prst="rect">
            <a:avLst/>
          </a:prstGeom>
          <a:noFill/>
        </p:spPr>
        <p:txBody>
          <a:bodyPr wrap="square" lIns="0" tIns="0" rIns="0" bIns="0" rtlCol="0">
            <a:spAutoFit/>
          </a:bodyPr>
          <a:lstStyle/>
          <a:p>
            <a:pPr algn="ctr"/>
            <a:r>
              <a:rPr lang="en-US" sz="1400" dirty="0"/>
              <a:t>app server</a:t>
            </a:r>
          </a:p>
        </p:txBody>
      </p:sp>
      <p:sp>
        <p:nvSpPr>
          <p:cNvPr id="27" name="TextBox 26">
            <a:extLst>
              <a:ext uri="{FF2B5EF4-FFF2-40B4-BE49-F238E27FC236}">
                <a16:creationId xmlns:a16="http://schemas.microsoft.com/office/drawing/2014/main" id="{55C25DBC-AA99-40EC-B1F4-4A69F359D880}"/>
              </a:ext>
            </a:extLst>
          </p:cNvPr>
          <p:cNvSpPr txBox="1"/>
          <p:nvPr/>
        </p:nvSpPr>
        <p:spPr>
          <a:xfrm>
            <a:off x="383875" y="5715000"/>
            <a:ext cx="609600" cy="430887"/>
          </a:xfrm>
          <a:prstGeom prst="rect">
            <a:avLst/>
          </a:prstGeom>
          <a:noFill/>
        </p:spPr>
        <p:txBody>
          <a:bodyPr wrap="square" lIns="0" tIns="0" rIns="0" bIns="0" rtlCol="0">
            <a:spAutoFit/>
          </a:bodyPr>
          <a:lstStyle>
            <a:defPPr>
              <a:defRPr lang="en-US"/>
            </a:defPPr>
            <a:lvl1pPr algn="ctr">
              <a:defRPr sz="1400"/>
            </a:lvl1pPr>
          </a:lstStyle>
          <a:p>
            <a:r>
              <a:rPr lang="en-US" dirty="0"/>
              <a:t>DB cluster</a:t>
            </a:r>
          </a:p>
        </p:txBody>
      </p:sp>
      <p:cxnSp>
        <p:nvCxnSpPr>
          <p:cNvPr id="29" name="Straight Arrow Connector 28">
            <a:extLst>
              <a:ext uri="{FF2B5EF4-FFF2-40B4-BE49-F238E27FC236}">
                <a16:creationId xmlns:a16="http://schemas.microsoft.com/office/drawing/2014/main" id="{145957E9-2943-4E6D-8A47-569C9EFD2F5E}"/>
              </a:ext>
            </a:extLst>
          </p:cNvPr>
          <p:cNvCxnSpPr>
            <a:cxnSpLocks/>
            <a:stCxn id="23" idx="2"/>
            <a:endCxn id="22" idx="1"/>
          </p:cNvCxnSpPr>
          <p:nvPr/>
        </p:nvCxnSpPr>
        <p:spPr>
          <a:xfrm>
            <a:off x="1069675" y="3478887"/>
            <a:ext cx="304800" cy="275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18DF456-3716-4237-A063-E47329D399DD}"/>
              </a:ext>
            </a:extLst>
          </p:cNvPr>
          <p:cNvCxnSpPr>
            <a:cxnSpLocks/>
            <a:stCxn id="24" idx="1"/>
            <a:endCxn id="6" idx="3"/>
          </p:cNvCxnSpPr>
          <p:nvPr/>
        </p:nvCxnSpPr>
        <p:spPr>
          <a:xfrm flipH="1">
            <a:off x="1830460" y="4101644"/>
            <a:ext cx="534615" cy="27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F8D5F4C-5E5B-4E2B-9A5B-CD0AC5EF802C}"/>
              </a:ext>
            </a:extLst>
          </p:cNvPr>
          <p:cNvCxnSpPr>
            <a:cxnSpLocks/>
            <a:stCxn id="25" idx="1"/>
            <a:endCxn id="7" idx="3"/>
          </p:cNvCxnSpPr>
          <p:nvPr/>
        </p:nvCxnSpPr>
        <p:spPr>
          <a:xfrm flipH="1">
            <a:off x="1982860" y="4948185"/>
            <a:ext cx="306015" cy="195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643B827-03D6-4FEA-AA64-9F31C9705A46}"/>
              </a:ext>
            </a:extLst>
          </p:cNvPr>
          <p:cNvCxnSpPr>
            <a:cxnSpLocks/>
            <a:stCxn id="26" idx="2"/>
            <a:endCxn id="4" idx="1"/>
          </p:cNvCxnSpPr>
          <p:nvPr/>
        </p:nvCxnSpPr>
        <p:spPr>
          <a:xfrm>
            <a:off x="269575" y="4317087"/>
            <a:ext cx="342900" cy="216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DA1716E-799D-43D9-9D7D-574896D6CA0A}"/>
              </a:ext>
            </a:extLst>
          </p:cNvPr>
          <p:cNvCxnSpPr>
            <a:cxnSpLocks/>
            <a:stCxn id="27" idx="0"/>
            <a:endCxn id="5" idx="3"/>
          </p:cNvCxnSpPr>
          <p:nvPr/>
        </p:nvCxnSpPr>
        <p:spPr>
          <a:xfrm flipV="1">
            <a:off x="688675" y="5408096"/>
            <a:ext cx="169607" cy="306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4901288-776A-49BC-BA03-455193F3C9D4}"/>
              </a:ext>
            </a:extLst>
          </p:cNvPr>
          <p:cNvSpPr txBox="1"/>
          <p:nvPr/>
        </p:nvSpPr>
        <p:spPr>
          <a:xfrm>
            <a:off x="1600200" y="1066800"/>
            <a:ext cx="70866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Great! All internal traffic is restricted to inside the private network. </a:t>
            </a:r>
          </a:p>
          <a:p>
            <a:pPr marL="285750" indent="-285750">
              <a:buFont typeface="Arial" panose="020B0604020202020204" pitchFamily="34" charset="0"/>
              <a:buChar char="•"/>
            </a:pPr>
            <a:r>
              <a:rPr lang="en-US" dirty="0"/>
              <a:t>We still should use SSH/SSL when communicating between machines. </a:t>
            </a:r>
          </a:p>
          <a:p>
            <a:pPr marL="285750" indent="-285750">
              <a:buFont typeface="Arial" panose="020B0604020202020204" pitchFamily="34" charset="0"/>
              <a:buChar char="•"/>
            </a:pPr>
            <a:r>
              <a:rPr lang="en-US" dirty="0"/>
              <a:t>However, even in the cloud (e.g., AWS), the risk of someone getting access to unencrypted traffic is very low </a:t>
            </a:r>
          </a:p>
          <a:p>
            <a:pPr marL="742950" lvl="1" indent="-285750">
              <a:buFont typeface="Arial" panose="020B0604020202020204" pitchFamily="34" charset="0"/>
              <a:buChar char="•"/>
            </a:pPr>
            <a:r>
              <a:rPr lang="en-US" dirty="0"/>
              <a:t>Since the cloud uses VLAN or something to ensure that all internal traffic does not reach any other machine in the cloud</a:t>
            </a:r>
          </a:p>
        </p:txBody>
      </p:sp>
      <p:cxnSp>
        <p:nvCxnSpPr>
          <p:cNvPr id="62" name="Straight Arrow Connector 61">
            <a:extLst>
              <a:ext uri="{FF2B5EF4-FFF2-40B4-BE49-F238E27FC236}">
                <a16:creationId xmlns:a16="http://schemas.microsoft.com/office/drawing/2014/main" id="{BD132230-8EE5-4E2E-AEC7-A5DA949D9726}"/>
              </a:ext>
            </a:extLst>
          </p:cNvPr>
          <p:cNvCxnSpPr>
            <a:cxnSpLocks/>
            <a:endCxn id="6" idx="0"/>
          </p:cNvCxnSpPr>
          <p:nvPr/>
        </p:nvCxnSpPr>
        <p:spPr>
          <a:xfrm>
            <a:off x="1602467" y="3962400"/>
            <a:ext cx="0" cy="2286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896125E-5FAF-4481-AC69-F837F39F73B1}"/>
              </a:ext>
            </a:extLst>
          </p:cNvPr>
          <p:cNvCxnSpPr>
            <a:cxnSpLocks/>
            <a:stCxn id="6" idx="1"/>
            <a:endCxn id="4" idx="3"/>
          </p:cNvCxnSpPr>
          <p:nvPr/>
        </p:nvCxnSpPr>
        <p:spPr>
          <a:xfrm flipH="1">
            <a:off x="1068460" y="4381500"/>
            <a:ext cx="306015" cy="1524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A5FAC96A-BA8A-4988-9A61-1BBEB3E2471C}"/>
              </a:ext>
            </a:extLst>
          </p:cNvPr>
          <p:cNvCxnSpPr>
            <a:cxnSpLocks/>
            <a:endCxn id="7" idx="0"/>
          </p:cNvCxnSpPr>
          <p:nvPr/>
        </p:nvCxnSpPr>
        <p:spPr>
          <a:xfrm>
            <a:off x="1600200" y="4572000"/>
            <a:ext cx="154667" cy="3810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709A1B96-C239-4182-B99C-9B723E7285B5}"/>
              </a:ext>
            </a:extLst>
          </p:cNvPr>
          <p:cNvCxnSpPr>
            <a:cxnSpLocks/>
            <a:stCxn id="4" idx="2"/>
            <a:endCxn id="5" idx="1"/>
          </p:cNvCxnSpPr>
          <p:nvPr/>
        </p:nvCxnSpPr>
        <p:spPr>
          <a:xfrm>
            <a:off x="840467" y="4724400"/>
            <a:ext cx="17815" cy="302696"/>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EF2AE31-C9D1-4FD7-84F2-F952900EB029}"/>
              </a:ext>
            </a:extLst>
          </p:cNvPr>
          <p:cNvCxnSpPr>
            <a:cxnSpLocks/>
            <a:stCxn id="7" idx="1"/>
            <a:endCxn id="5" idx="4"/>
          </p:cNvCxnSpPr>
          <p:nvPr/>
        </p:nvCxnSpPr>
        <p:spPr>
          <a:xfrm flipH="1">
            <a:off x="1010682" y="5143500"/>
            <a:ext cx="516193" cy="74096"/>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4375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E988-D3C8-49AA-9EBF-4266CEE430A9}"/>
              </a:ext>
            </a:extLst>
          </p:cNvPr>
          <p:cNvSpPr>
            <a:spLocks noGrp="1"/>
          </p:cNvSpPr>
          <p:nvPr>
            <p:ph type="title"/>
          </p:nvPr>
        </p:nvSpPr>
        <p:spPr/>
        <p:txBody>
          <a:bodyPr>
            <a:normAutofit fontScale="90000"/>
          </a:bodyPr>
          <a:lstStyle/>
          <a:p>
            <a:r>
              <a:rPr lang="en-US" dirty="0"/>
              <a:t>Handling Disjoint Internal Networks</a:t>
            </a:r>
          </a:p>
        </p:txBody>
      </p:sp>
      <p:graphicFrame>
        <p:nvGraphicFramePr>
          <p:cNvPr id="4" name="Object 8">
            <a:extLst>
              <a:ext uri="{FF2B5EF4-FFF2-40B4-BE49-F238E27FC236}">
                <a16:creationId xmlns:a16="http://schemas.microsoft.com/office/drawing/2014/main" id="{530261B3-0E78-4D7D-9D64-C653362E1E6B}"/>
              </a:ext>
            </a:extLst>
          </p:cNvPr>
          <p:cNvGraphicFramePr>
            <a:graphicFrameLocks noChangeAspect="1"/>
          </p:cNvGraphicFramePr>
          <p:nvPr>
            <p:custDataLst>
              <p:tags r:id="rId2"/>
            </p:custDataLst>
          </p:nvPr>
        </p:nvGraphicFramePr>
        <p:xfrm>
          <a:off x="612475" y="4343400"/>
          <a:ext cx="455985" cy="381000"/>
        </p:xfrm>
        <a:graphic>
          <a:graphicData uri="http://schemas.openxmlformats.org/presentationml/2006/ole">
            <mc:AlternateContent xmlns:mc="http://schemas.openxmlformats.org/markup-compatibility/2006">
              <mc:Choice xmlns:v="urn:schemas-microsoft-com:vml" Requires="v">
                <p:oleObj spid="_x0000_s111690" name="Clip" r:id="rId13" imgW="1305000" imgH="1085760" progId="">
                  <p:embed/>
                </p:oleObj>
              </mc:Choice>
              <mc:Fallback>
                <p:oleObj name="Clip" r:id="rId13" imgW="1305000" imgH="1085760" progId="">
                  <p:embed/>
                  <p:pic>
                    <p:nvPicPr>
                      <p:cNvPr id="4" name="Object 8">
                        <a:extLst>
                          <a:ext uri="{FF2B5EF4-FFF2-40B4-BE49-F238E27FC236}">
                            <a16:creationId xmlns:a16="http://schemas.microsoft.com/office/drawing/2014/main" id="{530261B3-0E78-4D7D-9D64-C653362E1E6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2475" y="43434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Flowchart: Magnetic Disk 4">
            <a:extLst>
              <a:ext uri="{FF2B5EF4-FFF2-40B4-BE49-F238E27FC236}">
                <a16:creationId xmlns:a16="http://schemas.microsoft.com/office/drawing/2014/main" id="{87CD9B8B-79B5-4E5E-BBC9-7F5942C05918}"/>
              </a:ext>
            </a:extLst>
          </p:cNvPr>
          <p:cNvSpPr/>
          <p:nvPr>
            <p:custDataLst>
              <p:tags r:id="rId3"/>
            </p:custDataLst>
          </p:nvPr>
        </p:nvSpPr>
        <p:spPr>
          <a:xfrm>
            <a:off x="705882" y="5027096"/>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aphicFrame>
        <p:nvGraphicFramePr>
          <p:cNvPr id="6" name="Object 8">
            <a:extLst>
              <a:ext uri="{FF2B5EF4-FFF2-40B4-BE49-F238E27FC236}">
                <a16:creationId xmlns:a16="http://schemas.microsoft.com/office/drawing/2014/main" id="{77AD5293-A193-46E5-ACD8-1DCAD0DDBDCF}"/>
              </a:ext>
            </a:extLst>
          </p:cNvPr>
          <p:cNvGraphicFramePr>
            <a:graphicFrameLocks noChangeAspect="1"/>
          </p:cNvGraphicFramePr>
          <p:nvPr>
            <p:custDataLst>
              <p:tags r:id="rId4"/>
            </p:custDataLst>
          </p:nvPr>
        </p:nvGraphicFramePr>
        <p:xfrm>
          <a:off x="1374475" y="4191000"/>
          <a:ext cx="455985" cy="381000"/>
        </p:xfrm>
        <a:graphic>
          <a:graphicData uri="http://schemas.openxmlformats.org/presentationml/2006/ole">
            <mc:AlternateContent xmlns:mc="http://schemas.openxmlformats.org/markup-compatibility/2006">
              <mc:Choice xmlns:v="urn:schemas-microsoft-com:vml" Requires="v">
                <p:oleObj spid="_x0000_s111691" name="Clip" r:id="rId13" imgW="1305000" imgH="1085760" progId="">
                  <p:embed/>
                </p:oleObj>
              </mc:Choice>
              <mc:Fallback>
                <p:oleObj name="Clip" r:id="rId13" imgW="1305000" imgH="1085760" progId="">
                  <p:embed/>
                  <p:pic>
                    <p:nvPicPr>
                      <p:cNvPr id="6" name="Object 8">
                        <a:extLst>
                          <a:ext uri="{FF2B5EF4-FFF2-40B4-BE49-F238E27FC236}">
                            <a16:creationId xmlns:a16="http://schemas.microsoft.com/office/drawing/2014/main" id="{77AD5293-A193-46E5-ACD8-1DCAD0DDBDC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74475" y="41910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8">
            <a:extLst>
              <a:ext uri="{FF2B5EF4-FFF2-40B4-BE49-F238E27FC236}">
                <a16:creationId xmlns:a16="http://schemas.microsoft.com/office/drawing/2014/main" id="{5333839E-AECA-438F-8E7E-F507666D5C1C}"/>
              </a:ext>
            </a:extLst>
          </p:cNvPr>
          <p:cNvGraphicFramePr>
            <a:graphicFrameLocks noChangeAspect="1"/>
          </p:cNvGraphicFramePr>
          <p:nvPr>
            <p:custDataLst>
              <p:tags r:id="rId5"/>
            </p:custDataLst>
          </p:nvPr>
        </p:nvGraphicFramePr>
        <p:xfrm>
          <a:off x="1526875" y="4953000"/>
          <a:ext cx="455985" cy="381000"/>
        </p:xfrm>
        <a:graphic>
          <a:graphicData uri="http://schemas.openxmlformats.org/presentationml/2006/ole">
            <mc:AlternateContent xmlns:mc="http://schemas.openxmlformats.org/markup-compatibility/2006">
              <mc:Choice xmlns:v="urn:schemas-microsoft-com:vml" Requires="v">
                <p:oleObj spid="_x0000_s111692" name="Clip" r:id="rId13" imgW="1305000" imgH="1085760" progId="">
                  <p:embed/>
                </p:oleObj>
              </mc:Choice>
              <mc:Fallback>
                <p:oleObj name="Clip" r:id="rId13" imgW="1305000" imgH="1085760" progId="">
                  <p:embed/>
                  <p:pic>
                    <p:nvPicPr>
                      <p:cNvPr id="7" name="Object 8">
                        <a:extLst>
                          <a:ext uri="{FF2B5EF4-FFF2-40B4-BE49-F238E27FC236}">
                            <a16:creationId xmlns:a16="http://schemas.microsoft.com/office/drawing/2014/main" id="{5333839E-AECA-438F-8E7E-F507666D5C1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6875" y="49530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Rounded Corners 7">
            <a:extLst>
              <a:ext uri="{FF2B5EF4-FFF2-40B4-BE49-F238E27FC236}">
                <a16:creationId xmlns:a16="http://schemas.microsoft.com/office/drawing/2014/main" id="{BED829F6-8A29-47E7-B78D-F39F82AEC766}"/>
              </a:ext>
            </a:extLst>
          </p:cNvPr>
          <p:cNvSpPr/>
          <p:nvPr/>
        </p:nvSpPr>
        <p:spPr>
          <a:xfrm>
            <a:off x="536275" y="3733800"/>
            <a:ext cx="1600200" cy="1752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EF61D4F-2749-4B91-8B22-9838774ADD45}"/>
              </a:ext>
            </a:extLst>
          </p:cNvPr>
          <p:cNvSpPr txBox="1"/>
          <p:nvPr/>
        </p:nvSpPr>
        <p:spPr>
          <a:xfrm>
            <a:off x="685800" y="3810000"/>
            <a:ext cx="439544" cy="369332"/>
          </a:xfrm>
          <a:prstGeom prst="rect">
            <a:avLst/>
          </a:prstGeom>
          <a:noFill/>
        </p:spPr>
        <p:txBody>
          <a:bodyPr wrap="none" rtlCol="0">
            <a:spAutoFit/>
          </a:bodyPr>
          <a:lstStyle/>
          <a:p>
            <a:r>
              <a:rPr lang="en-US" dirty="0"/>
              <a:t>DE</a:t>
            </a:r>
          </a:p>
        </p:txBody>
      </p:sp>
      <p:graphicFrame>
        <p:nvGraphicFramePr>
          <p:cNvPr id="22" name="Object 8">
            <a:extLst>
              <a:ext uri="{FF2B5EF4-FFF2-40B4-BE49-F238E27FC236}">
                <a16:creationId xmlns:a16="http://schemas.microsoft.com/office/drawing/2014/main" id="{A06BD3B1-E457-476F-A8C7-C013A30A994A}"/>
              </a:ext>
            </a:extLst>
          </p:cNvPr>
          <p:cNvGraphicFramePr>
            <a:graphicFrameLocks noChangeAspect="1"/>
          </p:cNvGraphicFramePr>
          <p:nvPr>
            <p:custDataLst>
              <p:tags r:id="rId6"/>
            </p:custDataLst>
          </p:nvPr>
        </p:nvGraphicFramePr>
        <p:xfrm>
          <a:off x="1374475" y="3564148"/>
          <a:ext cx="455985" cy="381000"/>
        </p:xfrm>
        <a:graphic>
          <a:graphicData uri="http://schemas.openxmlformats.org/presentationml/2006/ole">
            <mc:AlternateContent xmlns:mc="http://schemas.openxmlformats.org/markup-compatibility/2006">
              <mc:Choice xmlns:v="urn:schemas-microsoft-com:vml" Requires="v">
                <p:oleObj spid="_x0000_s111693" name="Clip" r:id="rId13" imgW="1305000" imgH="1085760" progId="">
                  <p:embed/>
                </p:oleObj>
              </mc:Choice>
              <mc:Fallback>
                <p:oleObj name="Clip" r:id="rId13" imgW="1305000" imgH="1085760" progId="">
                  <p:embed/>
                  <p:pic>
                    <p:nvPicPr>
                      <p:cNvPr id="22" name="Object 8">
                        <a:extLst>
                          <a:ext uri="{FF2B5EF4-FFF2-40B4-BE49-F238E27FC236}">
                            <a16:creationId xmlns:a16="http://schemas.microsoft.com/office/drawing/2014/main" id="{A06BD3B1-E457-476F-A8C7-C013A30A994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74475" y="3564148"/>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Box 22">
            <a:extLst>
              <a:ext uri="{FF2B5EF4-FFF2-40B4-BE49-F238E27FC236}">
                <a16:creationId xmlns:a16="http://schemas.microsoft.com/office/drawing/2014/main" id="{BE9DBB71-64D1-4E21-8D74-3006933329C3}"/>
              </a:ext>
            </a:extLst>
          </p:cNvPr>
          <p:cNvSpPr txBox="1"/>
          <p:nvPr/>
        </p:nvSpPr>
        <p:spPr>
          <a:xfrm>
            <a:off x="764875" y="3048000"/>
            <a:ext cx="609600" cy="430887"/>
          </a:xfrm>
          <a:prstGeom prst="rect">
            <a:avLst/>
          </a:prstGeom>
          <a:noFill/>
        </p:spPr>
        <p:txBody>
          <a:bodyPr wrap="square" lIns="0" tIns="0" rIns="0" bIns="0" rtlCol="0">
            <a:spAutoFit/>
          </a:bodyPr>
          <a:lstStyle>
            <a:defPPr>
              <a:defRPr lang="en-US"/>
            </a:defPPr>
            <a:lvl1pPr algn="ctr">
              <a:defRPr sz="1400"/>
            </a:lvl1pPr>
          </a:lstStyle>
          <a:p>
            <a:r>
              <a:rPr lang="en-US" dirty="0"/>
              <a:t>Reverse proxy</a:t>
            </a:r>
          </a:p>
        </p:txBody>
      </p:sp>
      <p:sp>
        <p:nvSpPr>
          <p:cNvPr id="24" name="TextBox 23">
            <a:extLst>
              <a:ext uri="{FF2B5EF4-FFF2-40B4-BE49-F238E27FC236}">
                <a16:creationId xmlns:a16="http://schemas.microsoft.com/office/drawing/2014/main" id="{C1A2D70A-D9B8-494A-BB61-E6E2D2E4AA64}"/>
              </a:ext>
            </a:extLst>
          </p:cNvPr>
          <p:cNvSpPr txBox="1"/>
          <p:nvPr/>
        </p:nvSpPr>
        <p:spPr>
          <a:xfrm>
            <a:off x="2365075" y="3886200"/>
            <a:ext cx="457200" cy="430887"/>
          </a:xfrm>
          <a:prstGeom prst="rect">
            <a:avLst/>
          </a:prstGeom>
          <a:noFill/>
        </p:spPr>
        <p:txBody>
          <a:bodyPr wrap="square" lIns="0" tIns="0" rIns="0" bIns="0" rtlCol="0">
            <a:spAutoFit/>
          </a:bodyPr>
          <a:lstStyle>
            <a:defPPr>
              <a:defRPr lang="en-US"/>
            </a:defPPr>
            <a:lvl1pPr algn="ctr">
              <a:defRPr sz="1400"/>
            </a:lvl1pPr>
          </a:lstStyle>
          <a:p>
            <a:r>
              <a:rPr lang="en-US" dirty="0"/>
              <a:t>Web server</a:t>
            </a:r>
          </a:p>
        </p:txBody>
      </p:sp>
      <p:sp>
        <p:nvSpPr>
          <p:cNvPr id="25" name="TextBox 24">
            <a:extLst>
              <a:ext uri="{FF2B5EF4-FFF2-40B4-BE49-F238E27FC236}">
                <a16:creationId xmlns:a16="http://schemas.microsoft.com/office/drawing/2014/main" id="{77FBDD3E-1277-4422-820B-D041A0E52BB3}"/>
              </a:ext>
            </a:extLst>
          </p:cNvPr>
          <p:cNvSpPr txBox="1"/>
          <p:nvPr/>
        </p:nvSpPr>
        <p:spPr>
          <a:xfrm>
            <a:off x="2288875" y="4732741"/>
            <a:ext cx="457200" cy="430887"/>
          </a:xfrm>
          <a:prstGeom prst="rect">
            <a:avLst/>
          </a:prstGeom>
          <a:noFill/>
        </p:spPr>
        <p:txBody>
          <a:bodyPr wrap="square" lIns="0" tIns="0" rIns="0" bIns="0" rtlCol="0">
            <a:spAutoFit/>
          </a:bodyPr>
          <a:lstStyle>
            <a:defPPr>
              <a:defRPr lang="en-US"/>
            </a:defPPr>
            <a:lvl1pPr algn="ctr">
              <a:defRPr sz="1400"/>
            </a:lvl1pPr>
          </a:lstStyle>
          <a:p>
            <a:r>
              <a:rPr lang="en-US" dirty="0"/>
              <a:t>app server</a:t>
            </a:r>
          </a:p>
        </p:txBody>
      </p:sp>
      <p:sp>
        <p:nvSpPr>
          <p:cNvPr id="26" name="TextBox 25">
            <a:extLst>
              <a:ext uri="{FF2B5EF4-FFF2-40B4-BE49-F238E27FC236}">
                <a16:creationId xmlns:a16="http://schemas.microsoft.com/office/drawing/2014/main" id="{F4FC8D55-B557-47DB-A25D-146FE2C7FCC5}"/>
              </a:ext>
            </a:extLst>
          </p:cNvPr>
          <p:cNvSpPr txBox="1"/>
          <p:nvPr/>
        </p:nvSpPr>
        <p:spPr>
          <a:xfrm>
            <a:off x="2875" y="3886200"/>
            <a:ext cx="533400" cy="430887"/>
          </a:xfrm>
          <a:prstGeom prst="rect">
            <a:avLst/>
          </a:prstGeom>
          <a:noFill/>
        </p:spPr>
        <p:txBody>
          <a:bodyPr wrap="square" lIns="0" tIns="0" rIns="0" bIns="0" rtlCol="0">
            <a:spAutoFit/>
          </a:bodyPr>
          <a:lstStyle/>
          <a:p>
            <a:pPr algn="ctr"/>
            <a:r>
              <a:rPr lang="en-US" sz="1400" dirty="0"/>
              <a:t>app server</a:t>
            </a:r>
          </a:p>
        </p:txBody>
      </p:sp>
      <p:sp>
        <p:nvSpPr>
          <p:cNvPr id="27" name="TextBox 26">
            <a:extLst>
              <a:ext uri="{FF2B5EF4-FFF2-40B4-BE49-F238E27FC236}">
                <a16:creationId xmlns:a16="http://schemas.microsoft.com/office/drawing/2014/main" id="{55C25DBC-AA99-40EC-B1F4-4A69F359D880}"/>
              </a:ext>
            </a:extLst>
          </p:cNvPr>
          <p:cNvSpPr txBox="1"/>
          <p:nvPr/>
        </p:nvSpPr>
        <p:spPr>
          <a:xfrm>
            <a:off x="383875" y="5715000"/>
            <a:ext cx="609600" cy="430887"/>
          </a:xfrm>
          <a:prstGeom prst="rect">
            <a:avLst/>
          </a:prstGeom>
          <a:noFill/>
        </p:spPr>
        <p:txBody>
          <a:bodyPr wrap="square" lIns="0" tIns="0" rIns="0" bIns="0" rtlCol="0">
            <a:spAutoFit/>
          </a:bodyPr>
          <a:lstStyle>
            <a:defPPr>
              <a:defRPr lang="en-US"/>
            </a:defPPr>
            <a:lvl1pPr algn="ctr">
              <a:defRPr sz="1400"/>
            </a:lvl1pPr>
          </a:lstStyle>
          <a:p>
            <a:r>
              <a:rPr lang="en-US" dirty="0"/>
              <a:t>DB cluster</a:t>
            </a:r>
          </a:p>
        </p:txBody>
      </p:sp>
      <p:cxnSp>
        <p:nvCxnSpPr>
          <p:cNvPr id="29" name="Straight Arrow Connector 28">
            <a:extLst>
              <a:ext uri="{FF2B5EF4-FFF2-40B4-BE49-F238E27FC236}">
                <a16:creationId xmlns:a16="http://schemas.microsoft.com/office/drawing/2014/main" id="{145957E9-2943-4E6D-8A47-569C9EFD2F5E}"/>
              </a:ext>
            </a:extLst>
          </p:cNvPr>
          <p:cNvCxnSpPr>
            <a:cxnSpLocks/>
            <a:stCxn id="23" idx="2"/>
            <a:endCxn id="22" idx="1"/>
          </p:cNvCxnSpPr>
          <p:nvPr/>
        </p:nvCxnSpPr>
        <p:spPr>
          <a:xfrm>
            <a:off x="1069675" y="3478887"/>
            <a:ext cx="304800" cy="275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18DF456-3716-4237-A063-E47329D399DD}"/>
              </a:ext>
            </a:extLst>
          </p:cNvPr>
          <p:cNvCxnSpPr>
            <a:cxnSpLocks/>
            <a:stCxn id="24" idx="1"/>
            <a:endCxn id="6" idx="3"/>
          </p:cNvCxnSpPr>
          <p:nvPr/>
        </p:nvCxnSpPr>
        <p:spPr>
          <a:xfrm flipH="1">
            <a:off x="1830460" y="4101644"/>
            <a:ext cx="534615" cy="27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F8D5F4C-5E5B-4E2B-9A5B-CD0AC5EF802C}"/>
              </a:ext>
            </a:extLst>
          </p:cNvPr>
          <p:cNvCxnSpPr>
            <a:cxnSpLocks/>
            <a:stCxn id="25" idx="1"/>
            <a:endCxn id="7" idx="3"/>
          </p:cNvCxnSpPr>
          <p:nvPr/>
        </p:nvCxnSpPr>
        <p:spPr>
          <a:xfrm flipH="1">
            <a:off x="1982860" y="4948185"/>
            <a:ext cx="306015" cy="195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643B827-03D6-4FEA-AA64-9F31C9705A46}"/>
              </a:ext>
            </a:extLst>
          </p:cNvPr>
          <p:cNvCxnSpPr>
            <a:cxnSpLocks/>
            <a:stCxn id="26" idx="2"/>
            <a:endCxn id="4" idx="1"/>
          </p:cNvCxnSpPr>
          <p:nvPr/>
        </p:nvCxnSpPr>
        <p:spPr>
          <a:xfrm>
            <a:off x="269575" y="4317087"/>
            <a:ext cx="342900" cy="216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DA1716E-799D-43D9-9D7D-574896D6CA0A}"/>
              </a:ext>
            </a:extLst>
          </p:cNvPr>
          <p:cNvCxnSpPr>
            <a:cxnSpLocks/>
            <a:stCxn id="27" idx="0"/>
            <a:endCxn id="5" idx="3"/>
          </p:cNvCxnSpPr>
          <p:nvPr/>
        </p:nvCxnSpPr>
        <p:spPr>
          <a:xfrm flipV="1">
            <a:off x="688675" y="5408096"/>
            <a:ext cx="169607" cy="306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D132230-8EE5-4E2E-AEC7-A5DA949D9726}"/>
              </a:ext>
            </a:extLst>
          </p:cNvPr>
          <p:cNvCxnSpPr>
            <a:cxnSpLocks/>
            <a:endCxn id="6" idx="0"/>
          </p:cNvCxnSpPr>
          <p:nvPr/>
        </p:nvCxnSpPr>
        <p:spPr>
          <a:xfrm>
            <a:off x="1602467" y="3962400"/>
            <a:ext cx="0" cy="2286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896125E-5FAF-4481-AC69-F837F39F73B1}"/>
              </a:ext>
            </a:extLst>
          </p:cNvPr>
          <p:cNvCxnSpPr>
            <a:cxnSpLocks/>
            <a:stCxn id="6" idx="1"/>
            <a:endCxn id="4" idx="3"/>
          </p:cNvCxnSpPr>
          <p:nvPr/>
        </p:nvCxnSpPr>
        <p:spPr>
          <a:xfrm flipH="1">
            <a:off x="1068460" y="4381500"/>
            <a:ext cx="306015" cy="1524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A5FAC96A-BA8A-4988-9A61-1BBEB3E2471C}"/>
              </a:ext>
            </a:extLst>
          </p:cNvPr>
          <p:cNvCxnSpPr>
            <a:cxnSpLocks/>
            <a:endCxn id="7" idx="0"/>
          </p:cNvCxnSpPr>
          <p:nvPr/>
        </p:nvCxnSpPr>
        <p:spPr>
          <a:xfrm>
            <a:off x="1600200" y="4572000"/>
            <a:ext cx="154667" cy="3810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709A1B96-C239-4182-B99C-9B723E7285B5}"/>
              </a:ext>
            </a:extLst>
          </p:cNvPr>
          <p:cNvCxnSpPr>
            <a:cxnSpLocks/>
            <a:stCxn id="4" idx="2"/>
            <a:endCxn id="5" idx="1"/>
          </p:cNvCxnSpPr>
          <p:nvPr/>
        </p:nvCxnSpPr>
        <p:spPr>
          <a:xfrm>
            <a:off x="840467" y="4724400"/>
            <a:ext cx="17815" cy="302696"/>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EF2AE31-C9D1-4FD7-84F2-F952900EB029}"/>
              </a:ext>
            </a:extLst>
          </p:cNvPr>
          <p:cNvCxnSpPr>
            <a:cxnSpLocks/>
            <a:stCxn id="7" idx="1"/>
            <a:endCxn id="5" idx="4"/>
          </p:cNvCxnSpPr>
          <p:nvPr/>
        </p:nvCxnSpPr>
        <p:spPr>
          <a:xfrm flipH="1">
            <a:off x="1010682" y="5143500"/>
            <a:ext cx="516193" cy="74096"/>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Object 8">
            <a:extLst>
              <a:ext uri="{FF2B5EF4-FFF2-40B4-BE49-F238E27FC236}">
                <a16:creationId xmlns:a16="http://schemas.microsoft.com/office/drawing/2014/main" id="{BBE3B6D7-AB34-42CC-8D82-358D2F637165}"/>
              </a:ext>
            </a:extLst>
          </p:cNvPr>
          <p:cNvGraphicFramePr>
            <a:graphicFrameLocks noChangeAspect="1"/>
          </p:cNvGraphicFramePr>
          <p:nvPr>
            <p:custDataLst>
              <p:tags r:id="rId7"/>
            </p:custDataLst>
            <p:extLst>
              <p:ext uri="{D42A27DB-BD31-4B8C-83A1-F6EECF244321}">
                <p14:modId xmlns:p14="http://schemas.microsoft.com/office/powerpoint/2010/main" val="473785385"/>
              </p:ext>
            </p:extLst>
          </p:nvPr>
        </p:nvGraphicFramePr>
        <p:xfrm>
          <a:off x="6248400" y="4495800"/>
          <a:ext cx="455985" cy="381000"/>
        </p:xfrm>
        <a:graphic>
          <a:graphicData uri="http://schemas.openxmlformats.org/presentationml/2006/ole">
            <mc:AlternateContent xmlns:mc="http://schemas.openxmlformats.org/markup-compatibility/2006">
              <mc:Choice xmlns:v="urn:schemas-microsoft-com:vml" Requires="v">
                <p:oleObj spid="_x0000_s111694" name="Clip" r:id="rId13" imgW="1305000" imgH="1085760" progId="">
                  <p:embed/>
                </p:oleObj>
              </mc:Choice>
              <mc:Fallback>
                <p:oleObj name="Clip" r:id="rId13" imgW="1305000" imgH="1085760" progId="">
                  <p:embed/>
                  <p:pic>
                    <p:nvPicPr>
                      <p:cNvPr id="4" name="Object 8">
                        <a:extLst>
                          <a:ext uri="{FF2B5EF4-FFF2-40B4-BE49-F238E27FC236}">
                            <a16:creationId xmlns:a16="http://schemas.microsoft.com/office/drawing/2014/main" id="{530261B3-0E78-4D7D-9D64-C653362E1E6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8400" y="44958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Flowchart: Magnetic Disk 29">
            <a:extLst>
              <a:ext uri="{FF2B5EF4-FFF2-40B4-BE49-F238E27FC236}">
                <a16:creationId xmlns:a16="http://schemas.microsoft.com/office/drawing/2014/main" id="{B67C27DE-677A-4D52-BE71-DC5C040C57D0}"/>
              </a:ext>
            </a:extLst>
          </p:cNvPr>
          <p:cNvSpPr/>
          <p:nvPr>
            <p:custDataLst>
              <p:tags r:id="rId8"/>
            </p:custDataLst>
          </p:nvPr>
        </p:nvSpPr>
        <p:spPr>
          <a:xfrm>
            <a:off x="6341807" y="5179496"/>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aphicFrame>
        <p:nvGraphicFramePr>
          <p:cNvPr id="31" name="Object 8">
            <a:extLst>
              <a:ext uri="{FF2B5EF4-FFF2-40B4-BE49-F238E27FC236}">
                <a16:creationId xmlns:a16="http://schemas.microsoft.com/office/drawing/2014/main" id="{BD07E2A7-FF89-44E0-BEC1-466016C3E1C8}"/>
              </a:ext>
            </a:extLst>
          </p:cNvPr>
          <p:cNvGraphicFramePr>
            <a:graphicFrameLocks noChangeAspect="1"/>
          </p:cNvGraphicFramePr>
          <p:nvPr>
            <p:custDataLst>
              <p:tags r:id="rId9"/>
            </p:custDataLst>
            <p:extLst>
              <p:ext uri="{D42A27DB-BD31-4B8C-83A1-F6EECF244321}">
                <p14:modId xmlns:p14="http://schemas.microsoft.com/office/powerpoint/2010/main" val="1790869024"/>
              </p:ext>
            </p:extLst>
          </p:nvPr>
        </p:nvGraphicFramePr>
        <p:xfrm>
          <a:off x="7010400" y="4343400"/>
          <a:ext cx="455985" cy="381000"/>
        </p:xfrm>
        <a:graphic>
          <a:graphicData uri="http://schemas.openxmlformats.org/presentationml/2006/ole">
            <mc:AlternateContent xmlns:mc="http://schemas.openxmlformats.org/markup-compatibility/2006">
              <mc:Choice xmlns:v="urn:schemas-microsoft-com:vml" Requires="v">
                <p:oleObj spid="_x0000_s111695" name="Clip" r:id="rId13" imgW="1305000" imgH="1085760" progId="">
                  <p:embed/>
                </p:oleObj>
              </mc:Choice>
              <mc:Fallback>
                <p:oleObj name="Clip" r:id="rId13" imgW="1305000" imgH="1085760" progId="">
                  <p:embed/>
                  <p:pic>
                    <p:nvPicPr>
                      <p:cNvPr id="6" name="Object 8">
                        <a:extLst>
                          <a:ext uri="{FF2B5EF4-FFF2-40B4-BE49-F238E27FC236}">
                            <a16:creationId xmlns:a16="http://schemas.microsoft.com/office/drawing/2014/main" id="{77AD5293-A193-46E5-ACD8-1DCAD0DDBDC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0400" y="43434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8">
            <a:extLst>
              <a:ext uri="{FF2B5EF4-FFF2-40B4-BE49-F238E27FC236}">
                <a16:creationId xmlns:a16="http://schemas.microsoft.com/office/drawing/2014/main" id="{7CF49F02-04D0-42F7-A3AF-387171F9CDC2}"/>
              </a:ext>
            </a:extLst>
          </p:cNvPr>
          <p:cNvGraphicFramePr>
            <a:graphicFrameLocks noChangeAspect="1"/>
          </p:cNvGraphicFramePr>
          <p:nvPr>
            <p:custDataLst>
              <p:tags r:id="rId10"/>
            </p:custDataLst>
            <p:extLst>
              <p:ext uri="{D42A27DB-BD31-4B8C-83A1-F6EECF244321}">
                <p14:modId xmlns:p14="http://schemas.microsoft.com/office/powerpoint/2010/main" val="2213617813"/>
              </p:ext>
            </p:extLst>
          </p:nvPr>
        </p:nvGraphicFramePr>
        <p:xfrm>
          <a:off x="7162800" y="5105400"/>
          <a:ext cx="455985" cy="381000"/>
        </p:xfrm>
        <a:graphic>
          <a:graphicData uri="http://schemas.openxmlformats.org/presentationml/2006/ole">
            <mc:AlternateContent xmlns:mc="http://schemas.openxmlformats.org/markup-compatibility/2006">
              <mc:Choice xmlns:v="urn:schemas-microsoft-com:vml" Requires="v">
                <p:oleObj spid="_x0000_s111696" name="Clip" r:id="rId13" imgW="1305000" imgH="1085760" progId="">
                  <p:embed/>
                </p:oleObj>
              </mc:Choice>
              <mc:Fallback>
                <p:oleObj name="Clip" r:id="rId13" imgW="1305000" imgH="1085760" progId="">
                  <p:embed/>
                  <p:pic>
                    <p:nvPicPr>
                      <p:cNvPr id="7" name="Object 8">
                        <a:extLst>
                          <a:ext uri="{FF2B5EF4-FFF2-40B4-BE49-F238E27FC236}">
                            <a16:creationId xmlns:a16="http://schemas.microsoft.com/office/drawing/2014/main" id="{5333839E-AECA-438F-8E7E-F507666D5C1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2800" y="51054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Rectangle: Rounded Corners 33">
            <a:extLst>
              <a:ext uri="{FF2B5EF4-FFF2-40B4-BE49-F238E27FC236}">
                <a16:creationId xmlns:a16="http://schemas.microsoft.com/office/drawing/2014/main" id="{90C3991E-1517-4612-A190-168CB48E4183}"/>
              </a:ext>
            </a:extLst>
          </p:cNvPr>
          <p:cNvSpPr/>
          <p:nvPr/>
        </p:nvSpPr>
        <p:spPr>
          <a:xfrm>
            <a:off x="6172200" y="3886200"/>
            <a:ext cx="1600200" cy="1752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E131516-6295-4FC7-A16C-671A316B6D02}"/>
              </a:ext>
            </a:extLst>
          </p:cNvPr>
          <p:cNvSpPr txBox="1"/>
          <p:nvPr/>
        </p:nvSpPr>
        <p:spPr>
          <a:xfrm>
            <a:off x="6321725" y="3962400"/>
            <a:ext cx="437940" cy="369332"/>
          </a:xfrm>
          <a:prstGeom prst="rect">
            <a:avLst/>
          </a:prstGeom>
          <a:noFill/>
        </p:spPr>
        <p:txBody>
          <a:bodyPr wrap="none" rtlCol="0">
            <a:spAutoFit/>
          </a:bodyPr>
          <a:lstStyle/>
          <a:p>
            <a:r>
              <a:rPr lang="en-US" dirty="0"/>
              <a:t>US</a:t>
            </a:r>
          </a:p>
        </p:txBody>
      </p:sp>
      <p:graphicFrame>
        <p:nvGraphicFramePr>
          <p:cNvPr id="37" name="Object 8">
            <a:extLst>
              <a:ext uri="{FF2B5EF4-FFF2-40B4-BE49-F238E27FC236}">
                <a16:creationId xmlns:a16="http://schemas.microsoft.com/office/drawing/2014/main" id="{4F27143C-99B7-428F-AC02-E236B6D90854}"/>
              </a:ext>
            </a:extLst>
          </p:cNvPr>
          <p:cNvGraphicFramePr>
            <a:graphicFrameLocks noChangeAspect="1"/>
          </p:cNvGraphicFramePr>
          <p:nvPr>
            <p:custDataLst>
              <p:tags r:id="rId11"/>
            </p:custDataLst>
            <p:extLst>
              <p:ext uri="{D42A27DB-BD31-4B8C-83A1-F6EECF244321}">
                <p14:modId xmlns:p14="http://schemas.microsoft.com/office/powerpoint/2010/main" val="2984895549"/>
              </p:ext>
            </p:extLst>
          </p:nvPr>
        </p:nvGraphicFramePr>
        <p:xfrm>
          <a:off x="7010400" y="3716548"/>
          <a:ext cx="455985" cy="381000"/>
        </p:xfrm>
        <a:graphic>
          <a:graphicData uri="http://schemas.openxmlformats.org/presentationml/2006/ole">
            <mc:AlternateContent xmlns:mc="http://schemas.openxmlformats.org/markup-compatibility/2006">
              <mc:Choice xmlns:v="urn:schemas-microsoft-com:vml" Requires="v">
                <p:oleObj spid="_x0000_s111697" name="Clip" r:id="rId13" imgW="1305000" imgH="1085760" progId="">
                  <p:embed/>
                </p:oleObj>
              </mc:Choice>
              <mc:Fallback>
                <p:oleObj name="Clip" r:id="rId13" imgW="1305000" imgH="1085760" progId="">
                  <p:embed/>
                  <p:pic>
                    <p:nvPicPr>
                      <p:cNvPr id="22" name="Object 8">
                        <a:extLst>
                          <a:ext uri="{FF2B5EF4-FFF2-40B4-BE49-F238E27FC236}">
                            <a16:creationId xmlns:a16="http://schemas.microsoft.com/office/drawing/2014/main" id="{A06BD3B1-E457-476F-A8C7-C013A30A994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0400" y="3716548"/>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TextBox 37">
            <a:extLst>
              <a:ext uri="{FF2B5EF4-FFF2-40B4-BE49-F238E27FC236}">
                <a16:creationId xmlns:a16="http://schemas.microsoft.com/office/drawing/2014/main" id="{28235F8E-80C2-4183-B0BE-0658FA3C8B6C}"/>
              </a:ext>
            </a:extLst>
          </p:cNvPr>
          <p:cNvSpPr txBox="1"/>
          <p:nvPr/>
        </p:nvSpPr>
        <p:spPr>
          <a:xfrm>
            <a:off x="6400800" y="3200400"/>
            <a:ext cx="609600" cy="430887"/>
          </a:xfrm>
          <a:prstGeom prst="rect">
            <a:avLst/>
          </a:prstGeom>
          <a:noFill/>
        </p:spPr>
        <p:txBody>
          <a:bodyPr wrap="square" lIns="0" tIns="0" rIns="0" bIns="0" rtlCol="0">
            <a:spAutoFit/>
          </a:bodyPr>
          <a:lstStyle>
            <a:defPPr>
              <a:defRPr lang="en-US"/>
            </a:defPPr>
            <a:lvl1pPr algn="ctr">
              <a:defRPr sz="1400"/>
            </a:lvl1pPr>
          </a:lstStyle>
          <a:p>
            <a:r>
              <a:rPr lang="en-US" dirty="0"/>
              <a:t>Reverse proxy</a:t>
            </a:r>
          </a:p>
        </p:txBody>
      </p:sp>
      <p:sp>
        <p:nvSpPr>
          <p:cNvPr id="39" name="TextBox 38">
            <a:extLst>
              <a:ext uri="{FF2B5EF4-FFF2-40B4-BE49-F238E27FC236}">
                <a16:creationId xmlns:a16="http://schemas.microsoft.com/office/drawing/2014/main" id="{0FA79C45-0B09-4241-B1E7-7596DA6B61DB}"/>
              </a:ext>
            </a:extLst>
          </p:cNvPr>
          <p:cNvSpPr txBox="1"/>
          <p:nvPr/>
        </p:nvSpPr>
        <p:spPr>
          <a:xfrm>
            <a:off x="8001000" y="4038600"/>
            <a:ext cx="457200" cy="430887"/>
          </a:xfrm>
          <a:prstGeom prst="rect">
            <a:avLst/>
          </a:prstGeom>
          <a:noFill/>
        </p:spPr>
        <p:txBody>
          <a:bodyPr wrap="square" lIns="0" tIns="0" rIns="0" bIns="0" rtlCol="0">
            <a:spAutoFit/>
          </a:bodyPr>
          <a:lstStyle>
            <a:defPPr>
              <a:defRPr lang="en-US"/>
            </a:defPPr>
            <a:lvl1pPr algn="ctr">
              <a:defRPr sz="1400"/>
            </a:lvl1pPr>
          </a:lstStyle>
          <a:p>
            <a:r>
              <a:rPr lang="en-US" dirty="0"/>
              <a:t>Web server</a:t>
            </a:r>
          </a:p>
        </p:txBody>
      </p:sp>
      <p:sp>
        <p:nvSpPr>
          <p:cNvPr id="41" name="TextBox 40">
            <a:extLst>
              <a:ext uri="{FF2B5EF4-FFF2-40B4-BE49-F238E27FC236}">
                <a16:creationId xmlns:a16="http://schemas.microsoft.com/office/drawing/2014/main" id="{E428DD13-C12A-4D2A-A4A0-178EB5D6B3F7}"/>
              </a:ext>
            </a:extLst>
          </p:cNvPr>
          <p:cNvSpPr txBox="1"/>
          <p:nvPr/>
        </p:nvSpPr>
        <p:spPr>
          <a:xfrm>
            <a:off x="7924800" y="4885141"/>
            <a:ext cx="457200" cy="430887"/>
          </a:xfrm>
          <a:prstGeom prst="rect">
            <a:avLst/>
          </a:prstGeom>
          <a:noFill/>
        </p:spPr>
        <p:txBody>
          <a:bodyPr wrap="square" lIns="0" tIns="0" rIns="0" bIns="0" rtlCol="0">
            <a:spAutoFit/>
          </a:bodyPr>
          <a:lstStyle>
            <a:defPPr>
              <a:defRPr lang="en-US"/>
            </a:defPPr>
            <a:lvl1pPr algn="ctr">
              <a:defRPr sz="1400"/>
            </a:lvl1pPr>
          </a:lstStyle>
          <a:p>
            <a:r>
              <a:rPr lang="en-US" dirty="0"/>
              <a:t>app server</a:t>
            </a:r>
          </a:p>
        </p:txBody>
      </p:sp>
      <p:sp>
        <p:nvSpPr>
          <p:cNvPr id="43" name="TextBox 42">
            <a:extLst>
              <a:ext uri="{FF2B5EF4-FFF2-40B4-BE49-F238E27FC236}">
                <a16:creationId xmlns:a16="http://schemas.microsoft.com/office/drawing/2014/main" id="{142F0CC0-2770-45AB-B819-69CA60F6CBA0}"/>
              </a:ext>
            </a:extLst>
          </p:cNvPr>
          <p:cNvSpPr txBox="1"/>
          <p:nvPr/>
        </p:nvSpPr>
        <p:spPr>
          <a:xfrm>
            <a:off x="5638800" y="4038600"/>
            <a:ext cx="533400" cy="430887"/>
          </a:xfrm>
          <a:prstGeom prst="rect">
            <a:avLst/>
          </a:prstGeom>
          <a:noFill/>
        </p:spPr>
        <p:txBody>
          <a:bodyPr wrap="square" lIns="0" tIns="0" rIns="0" bIns="0" rtlCol="0">
            <a:spAutoFit/>
          </a:bodyPr>
          <a:lstStyle/>
          <a:p>
            <a:pPr algn="ctr"/>
            <a:r>
              <a:rPr lang="en-US" sz="1400" dirty="0"/>
              <a:t>app server</a:t>
            </a:r>
          </a:p>
        </p:txBody>
      </p:sp>
      <p:sp>
        <p:nvSpPr>
          <p:cNvPr id="44" name="TextBox 43">
            <a:extLst>
              <a:ext uri="{FF2B5EF4-FFF2-40B4-BE49-F238E27FC236}">
                <a16:creationId xmlns:a16="http://schemas.microsoft.com/office/drawing/2014/main" id="{252A460F-64D2-4E1B-BA14-F5A282D2EF48}"/>
              </a:ext>
            </a:extLst>
          </p:cNvPr>
          <p:cNvSpPr txBox="1"/>
          <p:nvPr/>
        </p:nvSpPr>
        <p:spPr>
          <a:xfrm>
            <a:off x="6019800" y="5867400"/>
            <a:ext cx="609600" cy="430887"/>
          </a:xfrm>
          <a:prstGeom prst="rect">
            <a:avLst/>
          </a:prstGeom>
          <a:noFill/>
        </p:spPr>
        <p:txBody>
          <a:bodyPr wrap="square" lIns="0" tIns="0" rIns="0" bIns="0" rtlCol="0">
            <a:spAutoFit/>
          </a:bodyPr>
          <a:lstStyle>
            <a:defPPr>
              <a:defRPr lang="en-US"/>
            </a:defPPr>
            <a:lvl1pPr algn="ctr">
              <a:defRPr sz="1400"/>
            </a:lvl1pPr>
          </a:lstStyle>
          <a:p>
            <a:r>
              <a:rPr lang="en-US" dirty="0"/>
              <a:t>DB cluster</a:t>
            </a:r>
          </a:p>
        </p:txBody>
      </p:sp>
      <p:cxnSp>
        <p:nvCxnSpPr>
          <p:cNvPr id="45" name="Straight Arrow Connector 44">
            <a:extLst>
              <a:ext uri="{FF2B5EF4-FFF2-40B4-BE49-F238E27FC236}">
                <a16:creationId xmlns:a16="http://schemas.microsoft.com/office/drawing/2014/main" id="{B56F6A91-E96A-4AAA-A5CD-DD7BF2D032A9}"/>
              </a:ext>
            </a:extLst>
          </p:cNvPr>
          <p:cNvCxnSpPr>
            <a:cxnSpLocks/>
            <a:stCxn id="38" idx="2"/>
            <a:endCxn id="37" idx="1"/>
          </p:cNvCxnSpPr>
          <p:nvPr/>
        </p:nvCxnSpPr>
        <p:spPr>
          <a:xfrm>
            <a:off x="6705600" y="3631287"/>
            <a:ext cx="304800" cy="275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B911380-9E15-4B3F-A217-53C1A080A86F}"/>
              </a:ext>
            </a:extLst>
          </p:cNvPr>
          <p:cNvCxnSpPr>
            <a:cxnSpLocks/>
            <a:stCxn id="39" idx="1"/>
            <a:endCxn id="31" idx="3"/>
          </p:cNvCxnSpPr>
          <p:nvPr/>
        </p:nvCxnSpPr>
        <p:spPr>
          <a:xfrm flipH="1">
            <a:off x="7466385" y="4254044"/>
            <a:ext cx="534615" cy="27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9AA32BC-FD5A-43C6-8F09-E3CBD021D098}"/>
              </a:ext>
            </a:extLst>
          </p:cNvPr>
          <p:cNvCxnSpPr>
            <a:cxnSpLocks/>
            <a:stCxn id="41" idx="1"/>
            <a:endCxn id="33" idx="3"/>
          </p:cNvCxnSpPr>
          <p:nvPr/>
        </p:nvCxnSpPr>
        <p:spPr>
          <a:xfrm flipH="1">
            <a:off x="7618785" y="5100585"/>
            <a:ext cx="306015" cy="195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0F4BF00-C470-4041-B53E-05D51E71AA01}"/>
              </a:ext>
            </a:extLst>
          </p:cNvPr>
          <p:cNvCxnSpPr>
            <a:cxnSpLocks/>
            <a:stCxn id="43" idx="2"/>
            <a:endCxn id="28" idx="1"/>
          </p:cNvCxnSpPr>
          <p:nvPr/>
        </p:nvCxnSpPr>
        <p:spPr>
          <a:xfrm>
            <a:off x="5905500" y="4469487"/>
            <a:ext cx="342900" cy="216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F980945-3286-490A-988A-3F105E910567}"/>
              </a:ext>
            </a:extLst>
          </p:cNvPr>
          <p:cNvCxnSpPr>
            <a:cxnSpLocks/>
            <a:stCxn id="44" idx="0"/>
            <a:endCxn id="30" idx="3"/>
          </p:cNvCxnSpPr>
          <p:nvPr/>
        </p:nvCxnSpPr>
        <p:spPr>
          <a:xfrm flipV="1">
            <a:off x="6324600" y="5560496"/>
            <a:ext cx="169607" cy="306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FF89686-E29B-404E-88D3-5D35227E0D8D}"/>
              </a:ext>
            </a:extLst>
          </p:cNvPr>
          <p:cNvCxnSpPr>
            <a:cxnSpLocks/>
            <a:endCxn id="31" idx="0"/>
          </p:cNvCxnSpPr>
          <p:nvPr/>
        </p:nvCxnSpPr>
        <p:spPr>
          <a:xfrm>
            <a:off x="7238392" y="4114800"/>
            <a:ext cx="0" cy="2286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C902CA7-031C-4E18-BF46-0569ABD7041C}"/>
              </a:ext>
            </a:extLst>
          </p:cNvPr>
          <p:cNvCxnSpPr>
            <a:cxnSpLocks/>
            <a:stCxn id="31" idx="1"/>
            <a:endCxn id="28" idx="3"/>
          </p:cNvCxnSpPr>
          <p:nvPr/>
        </p:nvCxnSpPr>
        <p:spPr>
          <a:xfrm flipH="1">
            <a:off x="6704385" y="4533900"/>
            <a:ext cx="306015" cy="1524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6F8A8E8-18A5-4527-984C-78E84735CB19}"/>
              </a:ext>
            </a:extLst>
          </p:cNvPr>
          <p:cNvCxnSpPr>
            <a:cxnSpLocks/>
            <a:endCxn id="33" idx="0"/>
          </p:cNvCxnSpPr>
          <p:nvPr/>
        </p:nvCxnSpPr>
        <p:spPr>
          <a:xfrm>
            <a:off x="7236125" y="4724400"/>
            <a:ext cx="154667" cy="3810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D9E0BE8-F63A-4FAE-BD14-37C45B94FB51}"/>
              </a:ext>
            </a:extLst>
          </p:cNvPr>
          <p:cNvCxnSpPr>
            <a:cxnSpLocks/>
            <a:stCxn id="28" idx="2"/>
            <a:endCxn id="30" idx="1"/>
          </p:cNvCxnSpPr>
          <p:nvPr/>
        </p:nvCxnSpPr>
        <p:spPr>
          <a:xfrm>
            <a:off x="6476392" y="4876800"/>
            <a:ext cx="17815" cy="302696"/>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D38AA10-9FAC-43C0-93E8-6F768AA2A963}"/>
              </a:ext>
            </a:extLst>
          </p:cNvPr>
          <p:cNvCxnSpPr>
            <a:cxnSpLocks/>
            <a:stCxn id="33" idx="1"/>
            <a:endCxn id="30" idx="4"/>
          </p:cNvCxnSpPr>
          <p:nvPr/>
        </p:nvCxnSpPr>
        <p:spPr>
          <a:xfrm flipH="1">
            <a:off x="6646607" y="5295900"/>
            <a:ext cx="516193" cy="74096"/>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4864C72A-7A30-41A7-8165-1A1678129E8D}"/>
              </a:ext>
            </a:extLst>
          </p:cNvPr>
          <p:cNvSpPr txBox="1"/>
          <p:nvPr/>
        </p:nvSpPr>
        <p:spPr>
          <a:xfrm>
            <a:off x="1295400" y="1828800"/>
            <a:ext cx="6173998" cy="369332"/>
          </a:xfrm>
          <a:prstGeom prst="rect">
            <a:avLst/>
          </a:prstGeom>
          <a:noFill/>
        </p:spPr>
        <p:txBody>
          <a:bodyPr wrap="none" rtlCol="0">
            <a:spAutoFit/>
          </a:bodyPr>
          <a:lstStyle/>
          <a:p>
            <a:r>
              <a:rPr lang="en-US" dirty="0"/>
              <a:t>Hmm. Do these two network not communicate at all? Why not?</a:t>
            </a:r>
          </a:p>
        </p:txBody>
      </p:sp>
    </p:spTree>
    <p:extLst>
      <p:ext uri="{BB962C8B-B14F-4D97-AF65-F5344CB8AC3E}">
        <p14:creationId xmlns:p14="http://schemas.microsoft.com/office/powerpoint/2010/main" val="2316725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AC903-CDD9-4976-B3E3-89FB11AC55E0}"/>
              </a:ext>
            </a:extLst>
          </p:cNvPr>
          <p:cNvSpPr>
            <a:spLocks noGrp="1"/>
          </p:cNvSpPr>
          <p:nvPr>
            <p:ph type="title"/>
          </p:nvPr>
        </p:nvSpPr>
        <p:spPr/>
        <p:txBody>
          <a:bodyPr/>
          <a:lstStyle/>
          <a:p>
            <a:r>
              <a:rPr lang="en-US" dirty="0"/>
              <a:t>Corporate Network Architecture</a:t>
            </a:r>
          </a:p>
        </p:txBody>
      </p:sp>
      <p:sp>
        <p:nvSpPr>
          <p:cNvPr id="3" name="Content Placeholder 2">
            <a:extLst>
              <a:ext uri="{FF2B5EF4-FFF2-40B4-BE49-F238E27FC236}">
                <a16:creationId xmlns:a16="http://schemas.microsoft.com/office/drawing/2014/main" id="{4217DF84-88ED-4F09-8BE8-8074186BD826}"/>
              </a:ext>
            </a:extLst>
          </p:cNvPr>
          <p:cNvSpPr>
            <a:spLocks noGrp="1"/>
          </p:cNvSpPr>
          <p:nvPr>
            <p:ph idx="1"/>
          </p:nvPr>
        </p:nvSpPr>
        <p:spPr/>
        <p:txBody>
          <a:bodyPr>
            <a:normAutofit fontScale="92500"/>
          </a:bodyPr>
          <a:lstStyle/>
          <a:p>
            <a:r>
              <a:rPr lang="en-US" dirty="0"/>
              <a:t>“Need to know” is a guide</a:t>
            </a:r>
          </a:p>
          <a:p>
            <a:r>
              <a:rPr lang="en-US" dirty="0"/>
              <a:t>Design systems and services that allow maximal segmentation</a:t>
            </a:r>
          </a:p>
          <a:p>
            <a:r>
              <a:rPr lang="en-US" dirty="0"/>
              <a:t>Consider the risks</a:t>
            </a:r>
          </a:p>
          <a:p>
            <a:r>
              <a:rPr lang="en-US" dirty="0"/>
              <a:t>Consider that over segmentation can restrict the business</a:t>
            </a:r>
          </a:p>
          <a:p>
            <a:pPr lvl="1"/>
            <a:r>
              <a:rPr lang="en-US" dirty="0"/>
              <a:t>Does marketing need access to customer data?</a:t>
            </a:r>
          </a:p>
          <a:p>
            <a:pPr lvl="1"/>
            <a:r>
              <a:rPr lang="en-US" dirty="0"/>
              <a:t>Maybe. Probably you, the security professional don’t know. Your assumptions can slow down the business</a:t>
            </a:r>
          </a:p>
        </p:txBody>
      </p:sp>
    </p:spTree>
    <p:extLst>
      <p:ext uri="{BB962C8B-B14F-4D97-AF65-F5344CB8AC3E}">
        <p14:creationId xmlns:p14="http://schemas.microsoft.com/office/powerpoint/2010/main" val="179233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E988-D3C8-49AA-9EBF-4266CEE430A9}"/>
              </a:ext>
            </a:extLst>
          </p:cNvPr>
          <p:cNvSpPr>
            <a:spLocks noGrp="1"/>
          </p:cNvSpPr>
          <p:nvPr>
            <p:ph type="title"/>
          </p:nvPr>
        </p:nvSpPr>
        <p:spPr/>
        <p:txBody>
          <a:bodyPr>
            <a:normAutofit fontScale="90000"/>
          </a:bodyPr>
          <a:lstStyle/>
          <a:p>
            <a:r>
              <a:rPr lang="en-US" dirty="0"/>
              <a:t>Handling Disjoint Internal Networks</a:t>
            </a:r>
          </a:p>
        </p:txBody>
      </p:sp>
      <p:graphicFrame>
        <p:nvGraphicFramePr>
          <p:cNvPr id="4" name="Object 8">
            <a:extLst>
              <a:ext uri="{FF2B5EF4-FFF2-40B4-BE49-F238E27FC236}">
                <a16:creationId xmlns:a16="http://schemas.microsoft.com/office/drawing/2014/main" id="{530261B3-0E78-4D7D-9D64-C653362E1E6B}"/>
              </a:ext>
            </a:extLst>
          </p:cNvPr>
          <p:cNvGraphicFramePr>
            <a:graphicFrameLocks noChangeAspect="1"/>
          </p:cNvGraphicFramePr>
          <p:nvPr>
            <p:custDataLst>
              <p:tags r:id="rId2"/>
            </p:custDataLst>
          </p:nvPr>
        </p:nvGraphicFramePr>
        <p:xfrm>
          <a:off x="612475" y="4343400"/>
          <a:ext cx="455985" cy="381000"/>
        </p:xfrm>
        <a:graphic>
          <a:graphicData uri="http://schemas.openxmlformats.org/presentationml/2006/ole">
            <mc:AlternateContent xmlns:mc="http://schemas.openxmlformats.org/markup-compatibility/2006">
              <mc:Choice xmlns:v="urn:schemas-microsoft-com:vml" Requires="v">
                <p:oleObj spid="_x0000_s112734" name="Clip" r:id="rId14" imgW="1305000" imgH="1085760" progId="">
                  <p:embed/>
                </p:oleObj>
              </mc:Choice>
              <mc:Fallback>
                <p:oleObj name="Clip" r:id="rId14" imgW="1305000" imgH="1085760" progId="">
                  <p:embed/>
                  <p:pic>
                    <p:nvPicPr>
                      <p:cNvPr id="4" name="Object 8">
                        <a:extLst>
                          <a:ext uri="{FF2B5EF4-FFF2-40B4-BE49-F238E27FC236}">
                            <a16:creationId xmlns:a16="http://schemas.microsoft.com/office/drawing/2014/main" id="{530261B3-0E78-4D7D-9D64-C653362E1E6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2475" y="43434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Flowchart: Magnetic Disk 4">
            <a:extLst>
              <a:ext uri="{FF2B5EF4-FFF2-40B4-BE49-F238E27FC236}">
                <a16:creationId xmlns:a16="http://schemas.microsoft.com/office/drawing/2014/main" id="{87CD9B8B-79B5-4E5E-BBC9-7F5942C05918}"/>
              </a:ext>
            </a:extLst>
          </p:cNvPr>
          <p:cNvSpPr/>
          <p:nvPr>
            <p:custDataLst>
              <p:tags r:id="rId3"/>
            </p:custDataLst>
          </p:nvPr>
        </p:nvSpPr>
        <p:spPr>
          <a:xfrm>
            <a:off x="705882" y="5027096"/>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aphicFrame>
        <p:nvGraphicFramePr>
          <p:cNvPr id="6" name="Object 8">
            <a:extLst>
              <a:ext uri="{FF2B5EF4-FFF2-40B4-BE49-F238E27FC236}">
                <a16:creationId xmlns:a16="http://schemas.microsoft.com/office/drawing/2014/main" id="{77AD5293-A193-46E5-ACD8-1DCAD0DDBDCF}"/>
              </a:ext>
            </a:extLst>
          </p:cNvPr>
          <p:cNvGraphicFramePr>
            <a:graphicFrameLocks noChangeAspect="1"/>
          </p:cNvGraphicFramePr>
          <p:nvPr>
            <p:custDataLst>
              <p:tags r:id="rId4"/>
            </p:custDataLst>
          </p:nvPr>
        </p:nvGraphicFramePr>
        <p:xfrm>
          <a:off x="1374475" y="4191000"/>
          <a:ext cx="455985" cy="381000"/>
        </p:xfrm>
        <a:graphic>
          <a:graphicData uri="http://schemas.openxmlformats.org/presentationml/2006/ole">
            <mc:AlternateContent xmlns:mc="http://schemas.openxmlformats.org/markup-compatibility/2006">
              <mc:Choice xmlns:v="urn:schemas-microsoft-com:vml" Requires="v">
                <p:oleObj spid="_x0000_s112735" name="Clip" r:id="rId14" imgW="1305000" imgH="1085760" progId="">
                  <p:embed/>
                </p:oleObj>
              </mc:Choice>
              <mc:Fallback>
                <p:oleObj name="Clip" r:id="rId14" imgW="1305000" imgH="1085760" progId="">
                  <p:embed/>
                  <p:pic>
                    <p:nvPicPr>
                      <p:cNvPr id="6" name="Object 8">
                        <a:extLst>
                          <a:ext uri="{FF2B5EF4-FFF2-40B4-BE49-F238E27FC236}">
                            <a16:creationId xmlns:a16="http://schemas.microsoft.com/office/drawing/2014/main" id="{77AD5293-A193-46E5-ACD8-1DCAD0DDBDC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74475" y="41910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8">
            <a:extLst>
              <a:ext uri="{FF2B5EF4-FFF2-40B4-BE49-F238E27FC236}">
                <a16:creationId xmlns:a16="http://schemas.microsoft.com/office/drawing/2014/main" id="{5333839E-AECA-438F-8E7E-F507666D5C1C}"/>
              </a:ext>
            </a:extLst>
          </p:cNvPr>
          <p:cNvGraphicFramePr>
            <a:graphicFrameLocks noChangeAspect="1"/>
          </p:cNvGraphicFramePr>
          <p:nvPr>
            <p:custDataLst>
              <p:tags r:id="rId5"/>
            </p:custDataLst>
          </p:nvPr>
        </p:nvGraphicFramePr>
        <p:xfrm>
          <a:off x="1526875" y="4953000"/>
          <a:ext cx="455985" cy="381000"/>
        </p:xfrm>
        <a:graphic>
          <a:graphicData uri="http://schemas.openxmlformats.org/presentationml/2006/ole">
            <mc:AlternateContent xmlns:mc="http://schemas.openxmlformats.org/markup-compatibility/2006">
              <mc:Choice xmlns:v="urn:schemas-microsoft-com:vml" Requires="v">
                <p:oleObj spid="_x0000_s112736" name="Clip" r:id="rId14" imgW="1305000" imgH="1085760" progId="">
                  <p:embed/>
                </p:oleObj>
              </mc:Choice>
              <mc:Fallback>
                <p:oleObj name="Clip" r:id="rId14" imgW="1305000" imgH="1085760" progId="">
                  <p:embed/>
                  <p:pic>
                    <p:nvPicPr>
                      <p:cNvPr id="7" name="Object 8">
                        <a:extLst>
                          <a:ext uri="{FF2B5EF4-FFF2-40B4-BE49-F238E27FC236}">
                            <a16:creationId xmlns:a16="http://schemas.microsoft.com/office/drawing/2014/main" id="{5333839E-AECA-438F-8E7E-F507666D5C1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26875" y="49530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Rounded Corners 7">
            <a:extLst>
              <a:ext uri="{FF2B5EF4-FFF2-40B4-BE49-F238E27FC236}">
                <a16:creationId xmlns:a16="http://schemas.microsoft.com/office/drawing/2014/main" id="{BED829F6-8A29-47E7-B78D-F39F82AEC766}"/>
              </a:ext>
            </a:extLst>
          </p:cNvPr>
          <p:cNvSpPr/>
          <p:nvPr/>
        </p:nvSpPr>
        <p:spPr>
          <a:xfrm>
            <a:off x="536275" y="3733800"/>
            <a:ext cx="1600200" cy="1752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EF61D4F-2749-4B91-8B22-9838774ADD45}"/>
              </a:ext>
            </a:extLst>
          </p:cNvPr>
          <p:cNvSpPr txBox="1"/>
          <p:nvPr/>
        </p:nvSpPr>
        <p:spPr>
          <a:xfrm>
            <a:off x="685800" y="3810000"/>
            <a:ext cx="439544" cy="369332"/>
          </a:xfrm>
          <a:prstGeom prst="rect">
            <a:avLst/>
          </a:prstGeom>
          <a:noFill/>
        </p:spPr>
        <p:txBody>
          <a:bodyPr wrap="none" rtlCol="0">
            <a:spAutoFit/>
          </a:bodyPr>
          <a:lstStyle/>
          <a:p>
            <a:r>
              <a:rPr lang="en-US" dirty="0"/>
              <a:t>DE</a:t>
            </a:r>
          </a:p>
        </p:txBody>
      </p:sp>
      <p:graphicFrame>
        <p:nvGraphicFramePr>
          <p:cNvPr id="22" name="Object 8">
            <a:extLst>
              <a:ext uri="{FF2B5EF4-FFF2-40B4-BE49-F238E27FC236}">
                <a16:creationId xmlns:a16="http://schemas.microsoft.com/office/drawing/2014/main" id="{A06BD3B1-E457-476F-A8C7-C013A30A994A}"/>
              </a:ext>
            </a:extLst>
          </p:cNvPr>
          <p:cNvGraphicFramePr>
            <a:graphicFrameLocks noChangeAspect="1"/>
          </p:cNvGraphicFramePr>
          <p:nvPr>
            <p:custDataLst>
              <p:tags r:id="rId6"/>
            </p:custDataLst>
          </p:nvPr>
        </p:nvGraphicFramePr>
        <p:xfrm>
          <a:off x="1374475" y="3564148"/>
          <a:ext cx="455985" cy="381000"/>
        </p:xfrm>
        <a:graphic>
          <a:graphicData uri="http://schemas.openxmlformats.org/presentationml/2006/ole">
            <mc:AlternateContent xmlns:mc="http://schemas.openxmlformats.org/markup-compatibility/2006">
              <mc:Choice xmlns:v="urn:schemas-microsoft-com:vml" Requires="v">
                <p:oleObj spid="_x0000_s112737" name="Clip" r:id="rId14" imgW="1305000" imgH="1085760" progId="">
                  <p:embed/>
                </p:oleObj>
              </mc:Choice>
              <mc:Fallback>
                <p:oleObj name="Clip" r:id="rId14" imgW="1305000" imgH="1085760" progId="">
                  <p:embed/>
                  <p:pic>
                    <p:nvPicPr>
                      <p:cNvPr id="22" name="Object 8">
                        <a:extLst>
                          <a:ext uri="{FF2B5EF4-FFF2-40B4-BE49-F238E27FC236}">
                            <a16:creationId xmlns:a16="http://schemas.microsoft.com/office/drawing/2014/main" id="{A06BD3B1-E457-476F-A8C7-C013A30A994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74475" y="3564148"/>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Box 22">
            <a:extLst>
              <a:ext uri="{FF2B5EF4-FFF2-40B4-BE49-F238E27FC236}">
                <a16:creationId xmlns:a16="http://schemas.microsoft.com/office/drawing/2014/main" id="{BE9DBB71-64D1-4E21-8D74-3006933329C3}"/>
              </a:ext>
            </a:extLst>
          </p:cNvPr>
          <p:cNvSpPr txBox="1"/>
          <p:nvPr/>
        </p:nvSpPr>
        <p:spPr>
          <a:xfrm>
            <a:off x="764875" y="3048000"/>
            <a:ext cx="609600" cy="430887"/>
          </a:xfrm>
          <a:prstGeom prst="rect">
            <a:avLst/>
          </a:prstGeom>
          <a:noFill/>
        </p:spPr>
        <p:txBody>
          <a:bodyPr wrap="square" lIns="0" tIns="0" rIns="0" bIns="0" rtlCol="0">
            <a:spAutoFit/>
          </a:bodyPr>
          <a:lstStyle>
            <a:defPPr>
              <a:defRPr lang="en-US"/>
            </a:defPPr>
            <a:lvl1pPr algn="ctr">
              <a:defRPr sz="1400"/>
            </a:lvl1pPr>
          </a:lstStyle>
          <a:p>
            <a:r>
              <a:rPr lang="en-US" dirty="0"/>
              <a:t>Reverse proxy</a:t>
            </a:r>
          </a:p>
        </p:txBody>
      </p:sp>
      <p:sp>
        <p:nvSpPr>
          <p:cNvPr id="24" name="TextBox 23">
            <a:extLst>
              <a:ext uri="{FF2B5EF4-FFF2-40B4-BE49-F238E27FC236}">
                <a16:creationId xmlns:a16="http://schemas.microsoft.com/office/drawing/2014/main" id="{C1A2D70A-D9B8-494A-BB61-E6E2D2E4AA64}"/>
              </a:ext>
            </a:extLst>
          </p:cNvPr>
          <p:cNvSpPr txBox="1"/>
          <p:nvPr/>
        </p:nvSpPr>
        <p:spPr>
          <a:xfrm>
            <a:off x="2365075" y="3886200"/>
            <a:ext cx="457200" cy="430887"/>
          </a:xfrm>
          <a:prstGeom prst="rect">
            <a:avLst/>
          </a:prstGeom>
          <a:noFill/>
        </p:spPr>
        <p:txBody>
          <a:bodyPr wrap="square" lIns="0" tIns="0" rIns="0" bIns="0" rtlCol="0">
            <a:spAutoFit/>
          </a:bodyPr>
          <a:lstStyle>
            <a:defPPr>
              <a:defRPr lang="en-US"/>
            </a:defPPr>
            <a:lvl1pPr algn="ctr">
              <a:defRPr sz="1400"/>
            </a:lvl1pPr>
          </a:lstStyle>
          <a:p>
            <a:r>
              <a:rPr lang="en-US" dirty="0"/>
              <a:t>Web server</a:t>
            </a:r>
          </a:p>
        </p:txBody>
      </p:sp>
      <p:sp>
        <p:nvSpPr>
          <p:cNvPr id="25" name="TextBox 24">
            <a:extLst>
              <a:ext uri="{FF2B5EF4-FFF2-40B4-BE49-F238E27FC236}">
                <a16:creationId xmlns:a16="http://schemas.microsoft.com/office/drawing/2014/main" id="{77FBDD3E-1277-4422-820B-D041A0E52BB3}"/>
              </a:ext>
            </a:extLst>
          </p:cNvPr>
          <p:cNvSpPr txBox="1"/>
          <p:nvPr/>
        </p:nvSpPr>
        <p:spPr>
          <a:xfrm>
            <a:off x="2288875" y="4732741"/>
            <a:ext cx="457200" cy="430887"/>
          </a:xfrm>
          <a:prstGeom prst="rect">
            <a:avLst/>
          </a:prstGeom>
          <a:noFill/>
        </p:spPr>
        <p:txBody>
          <a:bodyPr wrap="square" lIns="0" tIns="0" rIns="0" bIns="0" rtlCol="0">
            <a:spAutoFit/>
          </a:bodyPr>
          <a:lstStyle>
            <a:defPPr>
              <a:defRPr lang="en-US"/>
            </a:defPPr>
            <a:lvl1pPr algn="ctr">
              <a:defRPr sz="1400"/>
            </a:lvl1pPr>
          </a:lstStyle>
          <a:p>
            <a:r>
              <a:rPr lang="en-US" dirty="0"/>
              <a:t>app server</a:t>
            </a:r>
          </a:p>
        </p:txBody>
      </p:sp>
      <p:sp>
        <p:nvSpPr>
          <p:cNvPr id="26" name="TextBox 25">
            <a:extLst>
              <a:ext uri="{FF2B5EF4-FFF2-40B4-BE49-F238E27FC236}">
                <a16:creationId xmlns:a16="http://schemas.microsoft.com/office/drawing/2014/main" id="{F4FC8D55-B557-47DB-A25D-146FE2C7FCC5}"/>
              </a:ext>
            </a:extLst>
          </p:cNvPr>
          <p:cNvSpPr txBox="1"/>
          <p:nvPr/>
        </p:nvSpPr>
        <p:spPr>
          <a:xfrm>
            <a:off x="2875" y="3886200"/>
            <a:ext cx="533400" cy="430887"/>
          </a:xfrm>
          <a:prstGeom prst="rect">
            <a:avLst/>
          </a:prstGeom>
          <a:noFill/>
        </p:spPr>
        <p:txBody>
          <a:bodyPr wrap="square" lIns="0" tIns="0" rIns="0" bIns="0" rtlCol="0">
            <a:spAutoFit/>
          </a:bodyPr>
          <a:lstStyle/>
          <a:p>
            <a:pPr algn="ctr"/>
            <a:r>
              <a:rPr lang="en-US" sz="1400" dirty="0"/>
              <a:t>app server</a:t>
            </a:r>
          </a:p>
        </p:txBody>
      </p:sp>
      <p:sp>
        <p:nvSpPr>
          <p:cNvPr id="27" name="TextBox 26">
            <a:extLst>
              <a:ext uri="{FF2B5EF4-FFF2-40B4-BE49-F238E27FC236}">
                <a16:creationId xmlns:a16="http://schemas.microsoft.com/office/drawing/2014/main" id="{55C25DBC-AA99-40EC-B1F4-4A69F359D880}"/>
              </a:ext>
            </a:extLst>
          </p:cNvPr>
          <p:cNvSpPr txBox="1"/>
          <p:nvPr/>
        </p:nvSpPr>
        <p:spPr>
          <a:xfrm>
            <a:off x="383875" y="5715000"/>
            <a:ext cx="609600" cy="430887"/>
          </a:xfrm>
          <a:prstGeom prst="rect">
            <a:avLst/>
          </a:prstGeom>
          <a:noFill/>
        </p:spPr>
        <p:txBody>
          <a:bodyPr wrap="square" lIns="0" tIns="0" rIns="0" bIns="0" rtlCol="0">
            <a:spAutoFit/>
          </a:bodyPr>
          <a:lstStyle>
            <a:defPPr>
              <a:defRPr lang="en-US"/>
            </a:defPPr>
            <a:lvl1pPr algn="ctr">
              <a:defRPr sz="1400"/>
            </a:lvl1pPr>
          </a:lstStyle>
          <a:p>
            <a:r>
              <a:rPr lang="en-US" dirty="0"/>
              <a:t>DB cluster</a:t>
            </a:r>
          </a:p>
        </p:txBody>
      </p:sp>
      <p:cxnSp>
        <p:nvCxnSpPr>
          <p:cNvPr id="29" name="Straight Arrow Connector 28">
            <a:extLst>
              <a:ext uri="{FF2B5EF4-FFF2-40B4-BE49-F238E27FC236}">
                <a16:creationId xmlns:a16="http://schemas.microsoft.com/office/drawing/2014/main" id="{145957E9-2943-4E6D-8A47-569C9EFD2F5E}"/>
              </a:ext>
            </a:extLst>
          </p:cNvPr>
          <p:cNvCxnSpPr>
            <a:cxnSpLocks/>
            <a:stCxn id="23" idx="2"/>
            <a:endCxn id="22" idx="1"/>
          </p:cNvCxnSpPr>
          <p:nvPr/>
        </p:nvCxnSpPr>
        <p:spPr>
          <a:xfrm>
            <a:off x="1069675" y="3478887"/>
            <a:ext cx="304800" cy="275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18DF456-3716-4237-A063-E47329D399DD}"/>
              </a:ext>
            </a:extLst>
          </p:cNvPr>
          <p:cNvCxnSpPr>
            <a:cxnSpLocks/>
            <a:stCxn id="24" idx="1"/>
            <a:endCxn id="6" idx="3"/>
          </p:cNvCxnSpPr>
          <p:nvPr/>
        </p:nvCxnSpPr>
        <p:spPr>
          <a:xfrm flipH="1">
            <a:off x="1830460" y="4101644"/>
            <a:ext cx="534615" cy="27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F8D5F4C-5E5B-4E2B-9A5B-CD0AC5EF802C}"/>
              </a:ext>
            </a:extLst>
          </p:cNvPr>
          <p:cNvCxnSpPr>
            <a:cxnSpLocks/>
            <a:stCxn id="25" idx="1"/>
            <a:endCxn id="7" idx="3"/>
          </p:cNvCxnSpPr>
          <p:nvPr/>
        </p:nvCxnSpPr>
        <p:spPr>
          <a:xfrm flipH="1">
            <a:off x="1982860" y="4948185"/>
            <a:ext cx="306015" cy="195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643B827-03D6-4FEA-AA64-9F31C9705A46}"/>
              </a:ext>
            </a:extLst>
          </p:cNvPr>
          <p:cNvCxnSpPr>
            <a:cxnSpLocks/>
            <a:stCxn id="26" idx="2"/>
            <a:endCxn id="4" idx="1"/>
          </p:cNvCxnSpPr>
          <p:nvPr/>
        </p:nvCxnSpPr>
        <p:spPr>
          <a:xfrm>
            <a:off x="269575" y="4317087"/>
            <a:ext cx="342900" cy="216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DA1716E-799D-43D9-9D7D-574896D6CA0A}"/>
              </a:ext>
            </a:extLst>
          </p:cNvPr>
          <p:cNvCxnSpPr>
            <a:cxnSpLocks/>
            <a:stCxn id="27" idx="0"/>
            <a:endCxn id="5" idx="3"/>
          </p:cNvCxnSpPr>
          <p:nvPr/>
        </p:nvCxnSpPr>
        <p:spPr>
          <a:xfrm flipV="1">
            <a:off x="688675" y="5408096"/>
            <a:ext cx="169607" cy="306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D132230-8EE5-4E2E-AEC7-A5DA949D9726}"/>
              </a:ext>
            </a:extLst>
          </p:cNvPr>
          <p:cNvCxnSpPr>
            <a:cxnSpLocks/>
            <a:endCxn id="6" idx="0"/>
          </p:cNvCxnSpPr>
          <p:nvPr/>
        </p:nvCxnSpPr>
        <p:spPr>
          <a:xfrm>
            <a:off x="1602467" y="3962400"/>
            <a:ext cx="0" cy="2286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896125E-5FAF-4481-AC69-F837F39F73B1}"/>
              </a:ext>
            </a:extLst>
          </p:cNvPr>
          <p:cNvCxnSpPr>
            <a:cxnSpLocks/>
            <a:stCxn id="6" idx="1"/>
            <a:endCxn id="4" idx="3"/>
          </p:cNvCxnSpPr>
          <p:nvPr/>
        </p:nvCxnSpPr>
        <p:spPr>
          <a:xfrm flipH="1">
            <a:off x="1068460" y="4381500"/>
            <a:ext cx="306015" cy="1524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A5FAC96A-BA8A-4988-9A61-1BBEB3E2471C}"/>
              </a:ext>
            </a:extLst>
          </p:cNvPr>
          <p:cNvCxnSpPr>
            <a:cxnSpLocks/>
            <a:endCxn id="7" idx="0"/>
          </p:cNvCxnSpPr>
          <p:nvPr/>
        </p:nvCxnSpPr>
        <p:spPr>
          <a:xfrm>
            <a:off x="1600200" y="4572000"/>
            <a:ext cx="154667" cy="3810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709A1B96-C239-4182-B99C-9B723E7285B5}"/>
              </a:ext>
            </a:extLst>
          </p:cNvPr>
          <p:cNvCxnSpPr>
            <a:cxnSpLocks/>
            <a:stCxn id="4" idx="2"/>
            <a:endCxn id="5" idx="1"/>
          </p:cNvCxnSpPr>
          <p:nvPr/>
        </p:nvCxnSpPr>
        <p:spPr>
          <a:xfrm>
            <a:off x="840467" y="4724400"/>
            <a:ext cx="17815" cy="302696"/>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EF2AE31-C9D1-4FD7-84F2-F952900EB029}"/>
              </a:ext>
            </a:extLst>
          </p:cNvPr>
          <p:cNvCxnSpPr>
            <a:cxnSpLocks/>
            <a:stCxn id="7" idx="1"/>
            <a:endCxn id="5" idx="4"/>
          </p:cNvCxnSpPr>
          <p:nvPr/>
        </p:nvCxnSpPr>
        <p:spPr>
          <a:xfrm flipH="1">
            <a:off x="1010682" y="5143500"/>
            <a:ext cx="516193" cy="74096"/>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Object 8">
            <a:extLst>
              <a:ext uri="{FF2B5EF4-FFF2-40B4-BE49-F238E27FC236}">
                <a16:creationId xmlns:a16="http://schemas.microsoft.com/office/drawing/2014/main" id="{BBE3B6D7-AB34-42CC-8D82-358D2F637165}"/>
              </a:ext>
            </a:extLst>
          </p:cNvPr>
          <p:cNvGraphicFramePr>
            <a:graphicFrameLocks noChangeAspect="1"/>
          </p:cNvGraphicFramePr>
          <p:nvPr>
            <p:custDataLst>
              <p:tags r:id="rId7"/>
            </p:custDataLst>
            <p:extLst>
              <p:ext uri="{D42A27DB-BD31-4B8C-83A1-F6EECF244321}">
                <p14:modId xmlns:p14="http://schemas.microsoft.com/office/powerpoint/2010/main" val="1790525255"/>
              </p:ext>
            </p:extLst>
          </p:nvPr>
        </p:nvGraphicFramePr>
        <p:xfrm>
          <a:off x="6248400" y="4191000"/>
          <a:ext cx="455985" cy="381000"/>
        </p:xfrm>
        <a:graphic>
          <a:graphicData uri="http://schemas.openxmlformats.org/presentationml/2006/ole">
            <mc:AlternateContent xmlns:mc="http://schemas.openxmlformats.org/markup-compatibility/2006">
              <mc:Choice xmlns:v="urn:schemas-microsoft-com:vml" Requires="v">
                <p:oleObj spid="_x0000_s112738" name="Clip" r:id="rId16" imgW="1305000" imgH="1085760" progId="">
                  <p:embed/>
                </p:oleObj>
              </mc:Choice>
              <mc:Fallback>
                <p:oleObj name="Clip" r:id="rId16" imgW="1305000" imgH="1085760" progId="">
                  <p:embed/>
                  <p:pic>
                    <p:nvPicPr>
                      <p:cNvPr id="28" name="Object 8">
                        <a:extLst>
                          <a:ext uri="{FF2B5EF4-FFF2-40B4-BE49-F238E27FC236}">
                            <a16:creationId xmlns:a16="http://schemas.microsoft.com/office/drawing/2014/main" id="{BBE3B6D7-AB34-42CC-8D82-358D2F63716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248400" y="41910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Flowchart: Magnetic Disk 29">
            <a:extLst>
              <a:ext uri="{FF2B5EF4-FFF2-40B4-BE49-F238E27FC236}">
                <a16:creationId xmlns:a16="http://schemas.microsoft.com/office/drawing/2014/main" id="{B67C27DE-677A-4D52-BE71-DC5C040C57D0}"/>
              </a:ext>
            </a:extLst>
          </p:cNvPr>
          <p:cNvSpPr/>
          <p:nvPr>
            <p:custDataLst>
              <p:tags r:id="rId8"/>
            </p:custDataLst>
          </p:nvPr>
        </p:nvSpPr>
        <p:spPr>
          <a:xfrm>
            <a:off x="6341807" y="5179496"/>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aphicFrame>
        <p:nvGraphicFramePr>
          <p:cNvPr id="31" name="Object 8">
            <a:extLst>
              <a:ext uri="{FF2B5EF4-FFF2-40B4-BE49-F238E27FC236}">
                <a16:creationId xmlns:a16="http://schemas.microsoft.com/office/drawing/2014/main" id="{BD07E2A7-FF89-44E0-BEC1-466016C3E1C8}"/>
              </a:ext>
            </a:extLst>
          </p:cNvPr>
          <p:cNvGraphicFramePr>
            <a:graphicFrameLocks noChangeAspect="1"/>
          </p:cNvGraphicFramePr>
          <p:nvPr>
            <p:custDataLst>
              <p:tags r:id="rId9"/>
            </p:custDataLst>
          </p:nvPr>
        </p:nvGraphicFramePr>
        <p:xfrm>
          <a:off x="7010400" y="4343400"/>
          <a:ext cx="455985" cy="381000"/>
        </p:xfrm>
        <a:graphic>
          <a:graphicData uri="http://schemas.openxmlformats.org/presentationml/2006/ole">
            <mc:AlternateContent xmlns:mc="http://schemas.openxmlformats.org/markup-compatibility/2006">
              <mc:Choice xmlns:v="urn:schemas-microsoft-com:vml" Requires="v">
                <p:oleObj spid="_x0000_s112739" name="Clip" r:id="rId14" imgW="1305000" imgH="1085760" progId="">
                  <p:embed/>
                </p:oleObj>
              </mc:Choice>
              <mc:Fallback>
                <p:oleObj name="Clip" r:id="rId14" imgW="1305000" imgH="1085760" progId="">
                  <p:embed/>
                  <p:pic>
                    <p:nvPicPr>
                      <p:cNvPr id="31" name="Object 8">
                        <a:extLst>
                          <a:ext uri="{FF2B5EF4-FFF2-40B4-BE49-F238E27FC236}">
                            <a16:creationId xmlns:a16="http://schemas.microsoft.com/office/drawing/2014/main" id="{BD07E2A7-FF89-44E0-BEC1-466016C3E1C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10400" y="43434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8">
            <a:extLst>
              <a:ext uri="{FF2B5EF4-FFF2-40B4-BE49-F238E27FC236}">
                <a16:creationId xmlns:a16="http://schemas.microsoft.com/office/drawing/2014/main" id="{7CF49F02-04D0-42F7-A3AF-387171F9CDC2}"/>
              </a:ext>
            </a:extLst>
          </p:cNvPr>
          <p:cNvGraphicFramePr>
            <a:graphicFrameLocks noChangeAspect="1"/>
          </p:cNvGraphicFramePr>
          <p:nvPr>
            <p:custDataLst>
              <p:tags r:id="rId10"/>
            </p:custDataLst>
          </p:nvPr>
        </p:nvGraphicFramePr>
        <p:xfrm>
          <a:off x="7162800" y="5105400"/>
          <a:ext cx="455985" cy="381000"/>
        </p:xfrm>
        <a:graphic>
          <a:graphicData uri="http://schemas.openxmlformats.org/presentationml/2006/ole">
            <mc:AlternateContent xmlns:mc="http://schemas.openxmlformats.org/markup-compatibility/2006">
              <mc:Choice xmlns:v="urn:schemas-microsoft-com:vml" Requires="v">
                <p:oleObj spid="_x0000_s112740" name="Clip" r:id="rId14" imgW="1305000" imgH="1085760" progId="">
                  <p:embed/>
                </p:oleObj>
              </mc:Choice>
              <mc:Fallback>
                <p:oleObj name="Clip" r:id="rId14" imgW="1305000" imgH="1085760" progId="">
                  <p:embed/>
                  <p:pic>
                    <p:nvPicPr>
                      <p:cNvPr id="33" name="Object 8">
                        <a:extLst>
                          <a:ext uri="{FF2B5EF4-FFF2-40B4-BE49-F238E27FC236}">
                            <a16:creationId xmlns:a16="http://schemas.microsoft.com/office/drawing/2014/main" id="{7CF49F02-04D0-42F7-A3AF-387171F9CDC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62800" y="51054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Rectangle: Rounded Corners 33">
            <a:extLst>
              <a:ext uri="{FF2B5EF4-FFF2-40B4-BE49-F238E27FC236}">
                <a16:creationId xmlns:a16="http://schemas.microsoft.com/office/drawing/2014/main" id="{90C3991E-1517-4612-A190-168CB48E4183}"/>
              </a:ext>
            </a:extLst>
          </p:cNvPr>
          <p:cNvSpPr/>
          <p:nvPr/>
        </p:nvSpPr>
        <p:spPr>
          <a:xfrm>
            <a:off x="5638800" y="3886200"/>
            <a:ext cx="2133600" cy="1752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E131516-6295-4FC7-A16C-671A316B6D02}"/>
              </a:ext>
            </a:extLst>
          </p:cNvPr>
          <p:cNvSpPr txBox="1"/>
          <p:nvPr/>
        </p:nvSpPr>
        <p:spPr>
          <a:xfrm>
            <a:off x="6321725" y="3810000"/>
            <a:ext cx="437940" cy="369332"/>
          </a:xfrm>
          <a:prstGeom prst="rect">
            <a:avLst/>
          </a:prstGeom>
          <a:noFill/>
        </p:spPr>
        <p:txBody>
          <a:bodyPr wrap="none" rtlCol="0">
            <a:spAutoFit/>
          </a:bodyPr>
          <a:lstStyle/>
          <a:p>
            <a:r>
              <a:rPr lang="en-US" dirty="0"/>
              <a:t>US</a:t>
            </a:r>
          </a:p>
        </p:txBody>
      </p:sp>
      <p:graphicFrame>
        <p:nvGraphicFramePr>
          <p:cNvPr id="37" name="Object 8">
            <a:extLst>
              <a:ext uri="{FF2B5EF4-FFF2-40B4-BE49-F238E27FC236}">
                <a16:creationId xmlns:a16="http://schemas.microsoft.com/office/drawing/2014/main" id="{4F27143C-99B7-428F-AC02-E236B6D90854}"/>
              </a:ext>
            </a:extLst>
          </p:cNvPr>
          <p:cNvGraphicFramePr>
            <a:graphicFrameLocks noChangeAspect="1"/>
          </p:cNvGraphicFramePr>
          <p:nvPr>
            <p:custDataLst>
              <p:tags r:id="rId11"/>
            </p:custDataLst>
          </p:nvPr>
        </p:nvGraphicFramePr>
        <p:xfrm>
          <a:off x="7010400" y="3716548"/>
          <a:ext cx="455985" cy="381000"/>
        </p:xfrm>
        <a:graphic>
          <a:graphicData uri="http://schemas.openxmlformats.org/presentationml/2006/ole">
            <mc:AlternateContent xmlns:mc="http://schemas.openxmlformats.org/markup-compatibility/2006">
              <mc:Choice xmlns:v="urn:schemas-microsoft-com:vml" Requires="v">
                <p:oleObj spid="_x0000_s112741" name="Clip" r:id="rId14" imgW="1305000" imgH="1085760" progId="">
                  <p:embed/>
                </p:oleObj>
              </mc:Choice>
              <mc:Fallback>
                <p:oleObj name="Clip" r:id="rId14" imgW="1305000" imgH="1085760" progId="">
                  <p:embed/>
                  <p:pic>
                    <p:nvPicPr>
                      <p:cNvPr id="37" name="Object 8">
                        <a:extLst>
                          <a:ext uri="{FF2B5EF4-FFF2-40B4-BE49-F238E27FC236}">
                            <a16:creationId xmlns:a16="http://schemas.microsoft.com/office/drawing/2014/main" id="{4F27143C-99B7-428F-AC02-E236B6D9085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10400" y="3716548"/>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TextBox 37">
            <a:extLst>
              <a:ext uri="{FF2B5EF4-FFF2-40B4-BE49-F238E27FC236}">
                <a16:creationId xmlns:a16="http://schemas.microsoft.com/office/drawing/2014/main" id="{28235F8E-80C2-4183-B0BE-0658FA3C8B6C}"/>
              </a:ext>
            </a:extLst>
          </p:cNvPr>
          <p:cNvSpPr txBox="1"/>
          <p:nvPr/>
        </p:nvSpPr>
        <p:spPr>
          <a:xfrm>
            <a:off x="6400800" y="3200400"/>
            <a:ext cx="609600" cy="430887"/>
          </a:xfrm>
          <a:prstGeom prst="rect">
            <a:avLst/>
          </a:prstGeom>
          <a:noFill/>
        </p:spPr>
        <p:txBody>
          <a:bodyPr wrap="square" lIns="0" tIns="0" rIns="0" bIns="0" rtlCol="0">
            <a:spAutoFit/>
          </a:bodyPr>
          <a:lstStyle>
            <a:defPPr>
              <a:defRPr lang="en-US"/>
            </a:defPPr>
            <a:lvl1pPr algn="ctr">
              <a:defRPr sz="1400"/>
            </a:lvl1pPr>
          </a:lstStyle>
          <a:p>
            <a:r>
              <a:rPr lang="en-US" dirty="0"/>
              <a:t>Reverse proxy</a:t>
            </a:r>
          </a:p>
        </p:txBody>
      </p:sp>
      <p:sp>
        <p:nvSpPr>
          <p:cNvPr id="39" name="TextBox 38">
            <a:extLst>
              <a:ext uri="{FF2B5EF4-FFF2-40B4-BE49-F238E27FC236}">
                <a16:creationId xmlns:a16="http://schemas.microsoft.com/office/drawing/2014/main" id="{0FA79C45-0B09-4241-B1E7-7596DA6B61DB}"/>
              </a:ext>
            </a:extLst>
          </p:cNvPr>
          <p:cNvSpPr txBox="1"/>
          <p:nvPr/>
        </p:nvSpPr>
        <p:spPr>
          <a:xfrm>
            <a:off x="8001000" y="4038600"/>
            <a:ext cx="457200" cy="430887"/>
          </a:xfrm>
          <a:prstGeom prst="rect">
            <a:avLst/>
          </a:prstGeom>
          <a:noFill/>
        </p:spPr>
        <p:txBody>
          <a:bodyPr wrap="square" lIns="0" tIns="0" rIns="0" bIns="0" rtlCol="0">
            <a:spAutoFit/>
          </a:bodyPr>
          <a:lstStyle>
            <a:defPPr>
              <a:defRPr lang="en-US"/>
            </a:defPPr>
            <a:lvl1pPr algn="ctr">
              <a:defRPr sz="1400"/>
            </a:lvl1pPr>
          </a:lstStyle>
          <a:p>
            <a:r>
              <a:rPr lang="en-US" dirty="0"/>
              <a:t>Web server</a:t>
            </a:r>
          </a:p>
        </p:txBody>
      </p:sp>
      <p:sp>
        <p:nvSpPr>
          <p:cNvPr id="41" name="TextBox 40">
            <a:extLst>
              <a:ext uri="{FF2B5EF4-FFF2-40B4-BE49-F238E27FC236}">
                <a16:creationId xmlns:a16="http://schemas.microsoft.com/office/drawing/2014/main" id="{E428DD13-C12A-4D2A-A4A0-178EB5D6B3F7}"/>
              </a:ext>
            </a:extLst>
          </p:cNvPr>
          <p:cNvSpPr txBox="1"/>
          <p:nvPr/>
        </p:nvSpPr>
        <p:spPr>
          <a:xfrm>
            <a:off x="7924800" y="4885141"/>
            <a:ext cx="457200" cy="430887"/>
          </a:xfrm>
          <a:prstGeom prst="rect">
            <a:avLst/>
          </a:prstGeom>
          <a:noFill/>
        </p:spPr>
        <p:txBody>
          <a:bodyPr wrap="square" lIns="0" tIns="0" rIns="0" bIns="0" rtlCol="0">
            <a:spAutoFit/>
          </a:bodyPr>
          <a:lstStyle>
            <a:defPPr>
              <a:defRPr lang="en-US"/>
            </a:defPPr>
            <a:lvl1pPr algn="ctr">
              <a:defRPr sz="1400"/>
            </a:lvl1pPr>
          </a:lstStyle>
          <a:p>
            <a:r>
              <a:rPr lang="en-US" dirty="0"/>
              <a:t>app server</a:t>
            </a:r>
          </a:p>
        </p:txBody>
      </p:sp>
      <p:sp>
        <p:nvSpPr>
          <p:cNvPr id="43" name="TextBox 42">
            <a:extLst>
              <a:ext uri="{FF2B5EF4-FFF2-40B4-BE49-F238E27FC236}">
                <a16:creationId xmlns:a16="http://schemas.microsoft.com/office/drawing/2014/main" id="{142F0CC0-2770-45AB-B819-69CA60F6CBA0}"/>
              </a:ext>
            </a:extLst>
          </p:cNvPr>
          <p:cNvSpPr txBox="1"/>
          <p:nvPr/>
        </p:nvSpPr>
        <p:spPr>
          <a:xfrm>
            <a:off x="5562600" y="3950613"/>
            <a:ext cx="533400" cy="430887"/>
          </a:xfrm>
          <a:prstGeom prst="rect">
            <a:avLst/>
          </a:prstGeom>
          <a:noFill/>
        </p:spPr>
        <p:txBody>
          <a:bodyPr wrap="square" lIns="0" tIns="0" rIns="0" bIns="0" rtlCol="0">
            <a:spAutoFit/>
          </a:bodyPr>
          <a:lstStyle/>
          <a:p>
            <a:pPr algn="ctr"/>
            <a:r>
              <a:rPr lang="en-US" sz="1400" dirty="0"/>
              <a:t>app server</a:t>
            </a:r>
          </a:p>
        </p:txBody>
      </p:sp>
      <p:sp>
        <p:nvSpPr>
          <p:cNvPr id="44" name="TextBox 43">
            <a:extLst>
              <a:ext uri="{FF2B5EF4-FFF2-40B4-BE49-F238E27FC236}">
                <a16:creationId xmlns:a16="http://schemas.microsoft.com/office/drawing/2014/main" id="{252A460F-64D2-4E1B-BA14-F5A282D2EF48}"/>
              </a:ext>
            </a:extLst>
          </p:cNvPr>
          <p:cNvSpPr txBox="1"/>
          <p:nvPr/>
        </p:nvSpPr>
        <p:spPr>
          <a:xfrm>
            <a:off x="6019800" y="5867400"/>
            <a:ext cx="609600" cy="430887"/>
          </a:xfrm>
          <a:prstGeom prst="rect">
            <a:avLst/>
          </a:prstGeom>
          <a:noFill/>
        </p:spPr>
        <p:txBody>
          <a:bodyPr wrap="square" lIns="0" tIns="0" rIns="0" bIns="0" rtlCol="0">
            <a:spAutoFit/>
          </a:bodyPr>
          <a:lstStyle>
            <a:defPPr>
              <a:defRPr lang="en-US"/>
            </a:defPPr>
            <a:lvl1pPr algn="ctr">
              <a:defRPr sz="1400"/>
            </a:lvl1pPr>
          </a:lstStyle>
          <a:p>
            <a:r>
              <a:rPr lang="en-US" dirty="0"/>
              <a:t>DB cluster</a:t>
            </a:r>
          </a:p>
        </p:txBody>
      </p:sp>
      <p:cxnSp>
        <p:nvCxnSpPr>
          <p:cNvPr id="45" name="Straight Arrow Connector 44">
            <a:extLst>
              <a:ext uri="{FF2B5EF4-FFF2-40B4-BE49-F238E27FC236}">
                <a16:creationId xmlns:a16="http://schemas.microsoft.com/office/drawing/2014/main" id="{B56F6A91-E96A-4AAA-A5CD-DD7BF2D032A9}"/>
              </a:ext>
            </a:extLst>
          </p:cNvPr>
          <p:cNvCxnSpPr>
            <a:cxnSpLocks/>
            <a:stCxn id="38" idx="2"/>
            <a:endCxn id="37" idx="1"/>
          </p:cNvCxnSpPr>
          <p:nvPr/>
        </p:nvCxnSpPr>
        <p:spPr>
          <a:xfrm>
            <a:off x="6705600" y="3631287"/>
            <a:ext cx="304800" cy="275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B911380-9E15-4B3F-A217-53C1A080A86F}"/>
              </a:ext>
            </a:extLst>
          </p:cNvPr>
          <p:cNvCxnSpPr>
            <a:cxnSpLocks/>
            <a:stCxn id="39" idx="1"/>
            <a:endCxn id="31" idx="3"/>
          </p:cNvCxnSpPr>
          <p:nvPr/>
        </p:nvCxnSpPr>
        <p:spPr>
          <a:xfrm flipH="1">
            <a:off x="7466385" y="4254044"/>
            <a:ext cx="534615" cy="27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9AA32BC-FD5A-43C6-8F09-E3CBD021D098}"/>
              </a:ext>
            </a:extLst>
          </p:cNvPr>
          <p:cNvCxnSpPr>
            <a:cxnSpLocks/>
            <a:stCxn id="41" idx="1"/>
            <a:endCxn id="33" idx="3"/>
          </p:cNvCxnSpPr>
          <p:nvPr/>
        </p:nvCxnSpPr>
        <p:spPr>
          <a:xfrm flipH="1">
            <a:off x="7618785" y="5100585"/>
            <a:ext cx="306015" cy="195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0F4BF00-C470-4041-B53E-05D51E71AA01}"/>
              </a:ext>
            </a:extLst>
          </p:cNvPr>
          <p:cNvCxnSpPr>
            <a:cxnSpLocks/>
            <a:stCxn id="43" idx="3"/>
            <a:endCxn id="28" idx="1"/>
          </p:cNvCxnSpPr>
          <p:nvPr/>
        </p:nvCxnSpPr>
        <p:spPr>
          <a:xfrm>
            <a:off x="6096000" y="4166057"/>
            <a:ext cx="152400" cy="215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F980945-3286-490A-988A-3F105E910567}"/>
              </a:ext>
            </a:extLst>
          </p:cNvPr>
          <p:cNvCxnSpPr>
            <a:cxnSpLocks/>
            <a:stCxn id="44" idx="0"/>
            <a:endCxn id="30" idx="3"/>
          </p:cNvCxnSpPr>
          <p:nvPr/>
        </p:nvCxnSpPr>
        <p:spPr>
          <a:xfrm flipV="1">
            <a:off x="6324600" y="5560496"/>
            <a:ext cx="169607" cy="306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FF89686-E29B-404E-88D3-5D35227E0D8D}"/>
              </a:ext>
            </a:extLst>
          </p:cNvPr>
          <p:cNvCxnSpPr>
            <a:cxnSpLocks/>
            <a:endCxn id="31" idx="0"/>
          </p:cNvCxnSpPr>
          <p:nvPr/>
        </p:nvCxnSpPr>
        <p:spPr>
          <a:xfrm>
            <a:off x="7238392" y="4114800"/>
            <a:ext cx="0" cy="2286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C902CA7-031C-4E18-BF46-0569ABD7041C}"/>
              </a:ext>
            </a:extLst>
          </p:cNvPr>
          <p:cNvCxnSpPr>
            <a:cxnSpLocks/>
            <a:stCxn id="31" idx="1"/>
            <a:endCxn id="28" idx="3"/>
          </p:cNvCxnSpPr>
          <p:nvPr/>
        </p:nvCxnSpPr>
        <p:spPr>
          <a:xfrm flipH="1" flipV="1">
            <a:off x="6704385" y="4381500"/>
            <a:ext cx="306015" cy="1524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6F8A8E8-18A5-4527-984C-78E84735CB19}"/>
              </a:ext>
            </a:extLst>
          </p:cNvPr>
          <p:cNvCxnSpPr>
            <a:cxnSpLocks/>
            <a:endCxn id="33" idx="0"/>
          </p:cNvCxnSpPr>
          <p:nvPr/>
        </p:nvCxnSpPr>
        <p:spPr>
          <a:xfrm>
            <a:off x="7236125" y="4724400"/>
            <a:ext cx="154667" cy="3810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D9E0BE8-F63A-4FAE-BD14-37C45B94FB51}"/>
              </a:ext>
            </a:extLst>
          </p:cNvPr>
          <p:cNvCxnSpPr>
            <a:cxnSpLocks/>
            <a:stCxn id="28" idx="2"/>
            <a:endCxn id="30" idx="1"/>
          </p:cNvCxnSpPr>
          <p:nvPr/>
        </p:nvCxnSpPr>
        <p:spPr>
          <a:xfrm>
            <a:off x="6476392" y="4572000"/>
            <a:ext cx="17815" cy="607496"/>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D38AA10-9FAC-43C0-93E8-6F768AA2A963}"/>
              </a:ext>
            </a:extLst>
          </p:cNvPr>
          <p:cNvCxnSpPr>
            <a:cxnSpLocks/>
            <a:stCxn id="33" idx="1"/>
            <a:endCxn id="30" idx="4"/>
          </p:cNvCxnSpPr>
          <p:nvPr/>
        </p:nvCxnSpPr>
        <p:spPr>
          <a:xfrm flipH="1">
            <a:off x="6646607" y="5295900"/>
            <a:ext cx="516193" cy="74096"/>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4864C72A-7A30-41A7-8165-1A1678129E8D}"/>
              </a:ext>
            </a:extLst>
          </p:cNvPr>
          <p:cNvSpPr txBox="1"/>
          <p:nvPr/>
        </p:nvSpPr>
        <p:spPr>
          <a:xfrm>
            <a:off x="-152400" y="1295400"/>
            <a:ext cx="7159717" cy="1754326"/>
          </a:xfrm>
          <a:prstGeom prst="rect">
            <a:avLst/>
          </a:prstGeom>
          <a:noFill/>
        </p:spPr>
        <p:txBody>
          <a:bodyPr wrap="none" rtlCol="0">
            <a:spAutoFit/>
          </a:bodyPr>
          <a:lstStyle/>
          <a:p>
            <a:pPr marL="285750" indent="-285750">
              <a:buFont typeface="Arial" panose="020B0604020202020204" pitchFamily="34" charset="0"/>
              <a:buChar char="•"/>
            </a:pPr>
            <a:r>
              <a:rPr lang="en-US" dirty="0"/>
              <a:t>Traffic is crossing the public internet. Is it safe? Is it secret?</a:t>
            </a:r>
          </a:p>
          <a:p>
            <a:pPr marL="742950" lvl="1" indent="-285750">
              <a:buFont typeface="Arial" panose="020B0604020202020204" pitchFamily="34" charset="0"/>
              <a:buChar char="•"/>
            </a:pPr>
            <a:r>
              <a:rPr lang="en-US" dirty="0"/>
              <a:t>If the data is encrypted, then it is secret</a:t>
            </a:r>
          </a:p>
          <a:p>
            <a:pPr marL="1200150" lvl="2" indent="-285750">
              <a:buFont typeface="Arial" panose="020B0604020202020204" pitchFamily="34" charset="0"/>
              <a:buChar char="•"/>
            </a:pPr>
            <a:r>
              <a:rPr lang="en-US" dirty="0"/>
              <a:t>Need policy that all traffic is encrypted</a:t>
            </a:r>
          </a:p>
          <a:p>
            <a:pPr marL="1657350" lvl="3" indent="-285750">
              <a:buFont typeface="Arial" panose="020B0604020202020204" pitchFamily="34" charset="0"/>
              <a:buChar char="•"/>
            </a:pPr>
            <a:r>
              <a:rPr lang="en-US" dirty="0"/>
              <a:t>Can this policy be enforced with a technical mechanism?</a:t>
            </a:r>
          </a:p>
          <a:p>
            <a:pPr marL="742950" lvl="1" indent="-285750">
              <a:buFont typeface="Arial" panose="020B0604020202020204" pitchFamily="34" charset="0"/>
              <a:buChar char="•"/>
            </a:pPr>
            <a:r>
              <a:rPr lang="en-US" dirty="0"/>
              <a:t>The server is open to the internet, so anyone can reach it?</a:t>
            </a:r>
          </a:p>
          <a:p>
            <a:pPr marL="1200150" lvl="2" indent="-285750">
              <a:buFont typeface="Arial" panose="020B0604020202020204" pitchFamily="34" charset="0"/>
              <a:buChar char="•"/>
            </a:pPr>
            <a:r>
              <a:rPr lang="en-US" dirty="0"/>
              <a:t>No, set access control so that only our servers can reach it</a:t>
            </a:r>
          </a:p>
        </p:txBody>
      </p:sp>
      <p:graphicFrame>
        <p:nvGraphicFramePr>
          <p:cNvPr id="56" name="Object 8">
            <a:extLst>
              <a:ext uri="{FF2B5EF4-FFF2-40B4-BE49-F238E27FC236}">
                <a16:creationId xmlns:a16="http://schemas.microsoft.com/office/drawing/2014/main" id="{898CF281-4BA4-4D2E-8E5B-40BAAD575C9A}"/>
              </a:ext>
            </a:extLst>
          </p:cNvPr>
          <p:cNvGraphicFramePr>
            <a:graphicFrameLocks noChangeAspect="1"/>
          </p:cNvGraphicFramePr>
          <p:nvPr>
            <p:custDataLst>
              <p:tags r:id="rId12"/>
            </p:custDataLst>
            <p:extLst>
              <p:ext uri="{D42A27DB-BD31-4B8C-83A1-F6EECF244321}">
                <p14:modId xmlns:p14="http://schemas.microsoft.com/office/powerpoint/2010/main" val="4060849300"/>
              </p:ext>
            </p:extLst>
          </p:nvPr>
        </p:nvGraphicFramePr>
        <p:xfrm>
          <a:off x="5791200" y="4648200"/>
          <a:ext cx="455985" cy="381000"/>
        </p:xfrm>
        <a:graphic>
          <a:graphicData uri="http://schemas.openxmlformats.org/presentationml/2006/ole">
            <mc:AlternateContent xmlns:mc="http://schemas.openxmlformats.org/markup-compatibility/2006">
              <mc:Choice xmlns:v="urn:schemas-microsoft-com:vml" Requires="v">
                <p:oleObj spid="_x0000_s112742" name="Clip" r:id="rId17" imgW="1305000" imgH="1085760" progId="">
                  <p:embed/>
                </p:oleObj>
              </mc:Choice>
              <mc:Fallback>
                <p:oleObj name="Clip" r:id="rId17" imgW="1305000" imgH="1085760" progId="">
                  <p:embed/>
                  <p:pic>
                    <p:nvPicPr>
                      <p:cNvPr id="28" name="Object 8">
                        <a:extLst>
                          <a:ext uri="{FF2B5EF4-FFF2-40B4-BE49-F238E27FC236}">
                            <a16:creationId xmlns:a16="http://schemas.microsoft.com/office/drawing/2014/main" id="{BBE3B6D7-AB34-42CC-8D82-358D2F63716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91200" y="46482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 name="TextBox 56">
            <a:extLst>
              <a:ext uri="{FF2B5EF4-FFF2-40B4-BE49-F238E27FC236}">
                <a16:creationId xmlns:a16="http://schemas.microsoft.com/office/drawing/2014/main" id="{9FD80C56-4312-4F3A-AB37-A43D00EF7497}"/>
              </a:ext>
            </a:extLst>
          </p:cNvPr>
          <p:cNvSpPr txBox="1"/>
          <p:nvPr/>
        </p:nvSpPr>
        <p:spPr>
          <a:xfrm>
            <a:off x="4572000" y="5029200"/>
            <a:ext cx="914400" cy="646331"/>
          </a:xfrm>
          <a:prstGeom prst="rect">
            <a:avLst/>
          </a:prstGeom>
          <a:noFill/>
        </p:spPr>
        <p:txBody>
          <a:bodyPr wrap="square" lIns="0" tIns="0" rIns="0" bIns="0" rtlCol="0">
            <a:spAutoFit/>
          </a:bodyPr>
          <a:lstStyle/>
          <a:p>
            <a:pPr algn="ctr"/>
            <a:r>
              <a:rPr lang="en-US" sz="1400" dirty="0"/>
              <a:t>New image processing app server</a:t>
            </a:r>
          </a:p>
        </p:txBody>
      </p:sp>
      <p:cxnSp>
        <p:nvCxnSpPr>
          <p:cNvPr id="13" name="Straight Arrow Connector 12">
            <a:extLst>
              <a:ext uri="{FF2B5EF4-FFF2-40B4-BE49-F238E27FC236}">
                <a16:creationId xmlns:a16="http://schemas.microsoft.com/office/drawing/2014/main" id="{D53170D5-BC76-4717-A655-0E420160D538}"/>
              </a:ext>
            </a:extLst>
          </p:cNvPr>
          <p:cNvCxnSpPr>
            <a:cxnSpLocks/>
            <a:stCxn id="57" idx="3"/>
            <a:endCxn id="56" idx="1"/>
          </p:cNvCxnSpPr>
          <p:nvPr/>
        </p:nvCxnSpPr>
        <p:spPr>
          <a:xfrm flipV="1">
            <a:off x="5486400" y="4838700"/>
            <a:ext cx="304800" cy="513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AEB5127-804B-420B-8DC5-2C02C0C5A332}"/>
              </a:ext>
            </a:extLst>
          </p:cNvPr>
          <p:cNvCxnSpPr>
            <a:cxnSpLocks/>
            <a:stCxn id="28" idx="2"/>
            <a:endCxn id="56" idx="3"/>
          </p:cNvCxnSpPr>
          <p:nvPr/>
        </p:nvCxnSpPr>
        <p:spPr>
          <a:xfrm flipH="1">
            <a:off x="6247185" y="4572000"/>
            <a:ext cx="229207" cy="2667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A0B2A51-FE10-4D9D-9A75-B409AF98D331}"/>
              </a:ext>
            </a:extLst>
          </p:cNvPr>
          <p:cNvCxnSpPr>
            <a:cxnSpLocks/>
            <a:stCxn id="4" idx="2"/>
            <a:endCxn id="56" idx="1"/>
          </p:cNvCxnSpPr>
          <p:nvPr/>
        </p:nvCxnSpPr>
        <p:spPr>
          <a:xfrm>
            <a:off x="840467" y="4724400"/>
            <a:ext cx="4950733" cy="1143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12652" name="Picture 12" descr="The extreme security measures of Amazon's “Lord of the Rings ...">
            <a:extLst>
              <a:ext uri="{FF2B5EF4-FFF2-40B4-BE49-F238E27FC236}">
                <a16:creationId xmlns:a16="http://schemas.microsoft.com/office/drawing/2014/main" id="{A76B06F8-2BCD-4685-B5EA-573005D6CC4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58000" y="1371600"/>
            <a:ext cx="2177143"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6404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E988-D3C8-49AA-9EBF-4266CEE430A9}"/>
              </a:ext>
            </a:extLst>
          </p:cNvPr>
          <p:cNvSpPr>
            <a:spLocks noGrp="1"/>
          </p:cNvSpPr>
          <p:nvPr>
            <p:ph type="title"/>
          </p:nvPr>
        </p:nvSpPr>
        <p:spPr/>
        <p:txBody>
          <a:bodyPr>
            <a:normAutofit fontScale="90000"/>
          </a:bodyPr>
          <a:lstStyle/>
          <a:p>
            <a:r>
              <a:rPr lang="en-US" dirty="0"/>
              <a:t>Handling Disjoint Internal Networks</a:t>
            </a:r>
          </a:p>
        </p:txBody>
      </p:sp>
      <p:graphicFrame>
        <p:nvGraphicFramePr>
          <p:cNvPr id="4" name="Object 8">
            <a:extLst>
              <a:ext uri="{FF2B5EF4-FFF2-40B4-BE49-F238E27FC236}">
                <a16:creationId xmlns:a16="http://schemas.microsoft.com/office/drawing/2014/main" id="{530261B3-0E78-4D7D-9D64-C653362E1E6B}"/>
              </a:ext>
            </a:extLst>
          </p:cNvPr>
          <p:cNvGraphicFramePr>
            <a:graphicFrameLocks noChangeAspect="1"/>
          </p:cNvGraphicFramePr>
          <p:nvPr>
            <p:custDataLst>
              <p:tags r:id="rId2"/>
            </p:custDataLst>
          </p:nvPr>
        </p:nvGraphicFramePr>
        <p:xfrm>
          <a:off x="612475" y="4343400"/>
          <a:ext cx="455985" cy="381000"/>
        </p:xfrm>
        <a:graphic>
          <a:graphicData uri="http://schemas.openxmlformats.org/presentationml/2006/ole">
            <mc:AlternateContent xmlns:mc="http://schemas.openxmlformats.org/markup-compatibility/2006">
              <mc:Choice xmlns:v="urn:schemas-microsoft-com:vml" Requires="v">
                <p:oleObj spid="_x0000_s115813" name="Clip" r:id="rId16" imgW="1305000" imgH="1085760" progId="">
                  <p:embed/>
                </p:oleObj>
              </mc:Choice>
              <mc:Fallback>
                <p:oleObj name="Clip" r:id="rId16" imgW="1305000" imgH="1085760" progId="">
                  <p:embed/>
                  <p:pic>
                    <p:nvPicPr>
                      <p:cNvPr id="4" name="Object 8">
                        <a:extLst>
                          <a:ext uri="{FF2B5EF4-FFF2-40B4-BE49-F238E27FC236}">
                            <a16:creationId xmlns:a16="http://schemas.microsoft.com/office/drawing/2014/main" id="{530261B3-0E78-4D7D-9D64-C653362E1E6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2475" y="43434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Flowchart: Magnetic Disk 4">
            <a:extLst>
              <a:ext uri="{FF2B5EF4-FFF2-40B4-BE49-F238E27FC236}">
                <a16:creationId xmlns:a16="http://schemas.microsoft.com/office/drawing/2014/main" id="{87CD9B8B-79B5-4E5E-BBC9-7F5942C05918}"/>
              </a:ext>
            </a:extLst>
          </p:cNvPr>
          <p:cNvSpPr/>
          <p:nvPr>
            <p:custDataLst>
              <p:tags r:id="rId3"/>
            </p:custDataLst>
          </p:nvPr>
        </p:nvSpPr>
        <p:spPr>
          <a:xfrm>
            <a:off x="705882" y="5027096"/>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aphicFrame>
        <p:nvGraphicFramePr>
          <p:cNvPr id="6" name="Object 8">
            <a:extLst>
              <a:ext uri="{FF2B5EF4-FFF2-40B4-BE49-F238E27FC236}">
                <a16:creationId xmlns:a16="http://schemas.microsoft.com/office/drawing/2014/main" id="{77AD5293-A193-46E5-ACD8-1DCAD0DDBDCF}"/>
              </a:ext>
            </a:extLst>
          </p:cNvPr>
          <p:cNvGraphicFramePr>
            <a:graphicFrameLocks noChangeAspect="1"/>
          </p:cNvGraphicFramePr>
          <p:nvPr>
            <p:custDataLst>
              <p:tags r:id="rId4"/>
            </p:custDataLst>
          </p:nvPr>
        </p:nvGraphicFramePr>
        <p:xfrm>
          <a:off x="1374475" y="4191000"/>
          <a:ext cx="455985" cy="381000"/>
        </p:xfrm>
        <a:graphic>
          <a:graphicData uri="http://schemas.openxmlformats.org/presentationml/2006/ole">
            <mc:AlternateContent xmlns:mc="http://schemas.openxmlformats.org/markup-compatibility/2006">
              <mc:Choice xmlns:v="urn:schemas-microsoft-com:vml" Requires="v">
                <p:oleObj spid="_x0000_s115814" name="Clip" r:id="rId16" imgW="1305000" imgH="1085760" progId="">
                  <p:embed/>
                </p:oleObj>
              </mc:Choice>
              <mc:Fallback>
                <p:oleObj name="Clip" r:id="rId16" imgW="1305000" imgH="1085760" progId="">
                  <p:embed/>
                  <p:pic>
                    <p:nvPicPr>
                      <p:cNvPr id="6" name="Object 8">
                        <a:extLst>
                          <a:ext uri="{FF2B5EF4-FFF2-40B4-BE49-F238E27FC236}">
                            <a16:creationId xmlns:a16="http://schemas.microsoft.com/office/drawing/2014/main" id="{77AD5293-A193-46E5-ACD8-1DCAD0DDBDC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74475" y="41910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8">
            <a:extLst>
              <a:ext uri="{FF2B5EF4-FFF2-40B4-BE49-F238E27FC236}">
                <a16:creationId xmlns:a16="http://schemas.microsoft.com/office/drawing/2014/main" id="{5333839E-AECA-438F-8E7E-F507666D5C1C}"/>
              </a:ext>
            </a:extLst>
          </p:cNvPr>
          <p:cNvGraphicFramePr>
            <a:graphicFrameLocks noChangeAspect="1"/>
          </p:cNvGraphicFramePr>
          <p:nvPr>
            <p:custDataLst>
              <p:tags r:id="rId5"/>
            </p:custDataLst>
          </p:nvPr>
        </p:nvGraphicFramePr>
        <p:xfrm>
          <a:off x="1526875" y="4953000"/>
          <a:ext cx="455985" cy="381000"/>
        </p:xfrm>
        <a:graphic>
          <a:graphicData uri="http://schemas.openxmlformats.org/presentationml/2006/ole">
            <mc:AlternateContent xmlns:mc="http://schemas.openxmlformats.org/markup-compatibility/2006">
              <mc:Choice xmlns:v="urn:schemas-microsoft-com:vml" Requires="v">
                <p:oleObj spid="_x0000_s115815" name="Clip" r:id="rId16" imgW="1305000" imgH="1085760" progId="">
                  <p:embed/>
                </p:oleObj>
              </mc:Choice>
              <mc:Fallback>
                <p:oleObj name="Clip" r:id="rId16" imgW="1305000" imgH="1085760" progId="">
                  <p:embed/>
                  <p:pic>
                    <p:nvPicPr>
                      <p:cNvPr id="7" name="Object 8">
                        <a:extLst>
                          <a:ext uri="{FF2B5EF4-FFF2-40B4-BE49-F238E27FC236}">
                            <a16:creationId xmlns:a16="http://schemas.microsoft.com/office/drawing/2014/main" id="{5333839E-AECA-438F-8E7E-F507666D5C1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26875" y="49530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Rounded Corners 7">
            <a:extLst>
              <a:ext uri="{FF2B5EF4-FFF2-40B4-BE49-F238E27FC236}">
                <a16:creationId xmlns:a16="http://schemas.microsoft.com/office/drawing/2014/main" id="{BED829F6-8A29-47E7-B78D-F39F82AEC766}"/>
              </a:ext>
            </a:extLst>
          </p:cNvPr>
          <p:cNvSpPr/>
          <p:nvPr/>
        </p:nvSpPr>
        <p:spPr>
          <a:xfrm>
            <a:off x="536275" y="3733800"/>
            <a:ext cx="1600200" cy="1752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EF61D4F-2749-4B91-8B22-9838774ADD45}"/>
              </a:ext>
            </a:extLst>
          </p:cNvPr>
          <p:cNvSpPr txBox="1"/>
          <p:nvPr/>
        </p:nvSpPr>
        <p:spPr>
          <a:xfrm>
            <a:off x="685800" y="3810000"/>
            <a:ext cx="439544" cy="369332"/>
          </a:xfrm>
          <a:prstGeom prst="rect">
            <a:avLst/>
          </a:prstGeom>
          <a:noFill/>
        </p:spPr>
        <p:txBody>
          <a:bodyPr wrap="none" rtlCol="0">
            <a:spAutoFit/>
          </a:bodyPr>
          <a:lstStyle/>
          <a:p>
            <a:r>
              <a:rPr lang="en-US" dirty="0"/>
              <a:t>DE</a:t>
            </a:r>
          </a:p>
        </p:txBody>
      </p:sp>
      <p:graphicFrame>
        <p:nvGraphicFramePr>
          <p:cNvPr id="22" name="Object 8">
            <a:extLst>
              <a:ext uri="{FF2B5EF4-FFF2-40B4-BE49-F238E27FC236}">
                <a16:creationId xmlns:a16="http://schemas.microsoft.com/office/drawing/2014/main" id="{A06BD3B1-E457-476F-A8C7-C013A30A994A}"/>
              </a:ext>
            </a:extLst>
          </p:cNvPr>
          <p:cNvGraphicFramePr>
            <a:graphicFrameLocks noChangeAspect="1"/>
          </p:cNvGraphicFramePr>
          <p:nvPr>
            <p:custDataLst>
              <p:tags r:id="rId6"/>
            </p:custDataLst>
          </p:nvPr>
        </p:nvGraphicFramePr>
        <p:xfrm>
          <a:off x="1374475" y="3564148"/>
          <a:ext cx="455985" cy="381000"/>
        </p:xfrm>
        <a:graphic>
          <a:graphicData uri="http://schemas.openxmlformats.org/presentationml/2006/ole">
            <mc:AlternateContent xmlns:mc="http://schemas.openxmlformats.org/markup-compatibility/2006">
              <mc:Choice xmlns:v="urn:schemas-microsoft-com:vml" Requires="v">
                <p:oleObj spid="_x0000_s115816" name="Clip" r:id="rId18" imgW="1305000" imgH="1085760" progId="">
                  <p:embed/>
                </p:oleObj>
              </mc:Choice>
              <mc:Fallback>
                <p:oleObj name="Clip" r:id="rId18" imgW="1305000" imgH="1085760" progId="">
                  <p:embed/>
                  <p:pic>
                    <p:nvPicPr>
                      <p:cNvPr id="22" name="Object 8">
                        <a:extLst>
                          <a:ext uri="{FF2B5EF4-FFF2-40B4-BE49-F238E27FC236}">
                            <a16:creationId xmlns:a16="http://schemas.microsoft.com/office/drawing/2014/main" id="{A06BD3B1-E457-476F-A8C7-C013A30A994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74475" y="3564148"/>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Box 22">
            <a:extLst>
              <a:ext uri="{FF2B5EF4-FFF2-40B4-BE49-F238E27FC236}">
                <a16:creationId xmlns:a16="http://schemas.microsoft.com/office/drawing/2014/main" id="{BE9DBB71-64D1-4E21-8D74-3006933329C3}"/>
              </a:ext>
            </a:extLst>
          </p:cNvPr>
          <p:cNvSpPr txBox="1"/>
          <p:nvPr/>
        </p:nvSpPr>
        <p:spPr>
          <a:xfrm>
            <a:off x="764875" y="3048000"/>
            <a:ext cx="609600" cy="430887"/>
          </a:xfrm>
          <a:prstGeom prst="rect">
            <a:avLst/>
          </a:prstGeom>
          <a:noFill/>
        </p:spPr>
        <p:txBody>
          <a:bodyPr wrap="square" lIns="0" tIns="0" rIns="0" bIns="0" rtlCol="0">
            <a:spAutoFit/>
          </a:bodyPr>
          <a:lstStyle>
            <a:defPPr>
              <a:defRPr lang="en-US"/>
            </a:defPPr>
            <a:lvl1pPr algn="ctr">
              <a:defRPr sz="1400"/>
            </a:lvl1pPr>
          </a:lstStyle>
          <a:p>
            <a:r>
              <a:rPr lang="en-US" dirty="0"/>
              <a:t>Reverse proxy</a:t>
            </a:r>
          </a:p>
        </p:txBody>
      </p:sp>
      <p:sp>
        <p:nvSpPr>
          <p:cNvPr id="24" name="TextBox 23">
            <a:extLst>
              <a:ext uri="{FF2B5EF4-FFF2-40B4-BE49-F238E27FC236}">
                <a16:creationId xmlns:a16="http://schemas.microsoft.com/office/drawing/2014/main" id="{C1A2D70A-D9B8-494A-BB61-E6E2D2E4AA64}"/>
              </a:ext>
            </a:extLst>
          </p:cNvPr>
          <p:cNvSpPr txBox="1"/>
          <p:nvPr/>
        </p:nvSpPr>
        <p:spPr>
          <a:xfrm>
            <a:off x="1981200" y="3581400"/>
            <a:ext cx="457200" cy="430887"/>
          </a:xfrm>
          <a:prstGeom prst="rect">
            <a:avLst/>
          </a:prstGeom>
          <a:noFill/>
        </p:spPr>
        <p:txBody>
          <a:bodyPr wrap="square" lIns="0" tIns="0" rIns="0" bIns="0" rtlCol="0">
            <a:spAutoFit/>
          </a:bodyPr>
          <a:lstStyle>
            <a:defPPr>
              <a:defRPr lang="en-US"/>
            </a:defPPr>
            <a:lvl1pPr algn="ctr">
              <a:defRPr sz="1400"/>
            </a:lvl1pPr>
          </a:lstStyle>
          <a:p>
            <a:r>
              <a:rPr lang="en-US" dirty="0"/>
              <a:t>Web server</a:t>
            </a:r>
          </a:p>
        </p:txBody>
      </p:sp>
      <p:sp>
        <p:nvSpPr>
          <p:cNvPr id="25" name="TextBox 24">
            <a:extLst>
              <a:ext uri="{FF2B5EF4-FFF2-40B4-BE49-F238E27FC236}">
                <a16:creationId xmlns:a16="http://schemas.microsoft.com/office/drawing/2014/main" id="{77FBDD3E-1277-4422-820B-D041A0E52BB3}"/>
              </a:ext>
            </a:extLst>
          </p:cNvPr>
          <p:cNvSpPr txBox="1"/>
          <p:nvPr/>
        </p:nvSpPr>
        <p:spPr>
          <a:xfrm>
            <a:off x="1371600" y="5638800"/>
            <a:ext cx="457200" cy="430887"/>
          </a:xfrm>
          <a:prstGeom prst="rect">
            <a:avLst/>
          </a:prstGeom>
          <a:noFill/>
        </p:spPr>
        <p:txBody>
          <a:bodyPr wrap="square" lIns="0" tIns="0" rIns="0" bIns="0" rtlCol="0">
            <a:spAutoFit/>
          </a:bodyPr>
          <a:lstStyle>
            <a:defPPr>
              <a:defRPr lang="en-US"/>
            </a:defPPr>
            <a:lvl1pPr algn="ctr">
              <a:defRPr sz="1400"/>
            </a:lvl1pPr>
          </a:lstStyle>
          <a:p>
            <a:r>
              <a:rPr lang="en-US" dirty="0"/>
              <a:t>app server</a:t>
            </a:r>
          </a:p>
        </p:txBody>
      </p:sp>
      <p:sp>
        <p:nvSpPr>
          <p:cNvPr id="26" name="TextBox 25">
            <a:extLst>
              <a:ext uri="{FF2B5EF4-FFF2-40B4-BE49-F238E27FC236}">
                <a16:creationId xmlns:a16="http://schemas.microsoft.com/office/drawing/2014/main" id="{F4FC8D55-B557-47DB-A25D-146FE2C7FCC5}"/>
              </a:ext>
            </a:extLst>
          </p:cNvPr>
          <p:cNvSpPr txBox="1"/>
          <p:nvPr/>
        </p:nvSpPr>
        <p:spPr>
          <a:xfrm>
            <a:off x="2875" y="3886200"/>
            <a:ext cx="533400" cy="430887"/>
          </a:xfrm>
          <a:prstGeom prst="rect">
            <a:avLst/>
          </a:prstGeom>
          <a:noFill/>
        </p:spPr>
        <p:txBody>
          <a:bodyPr wrap="square" lIns="0" tIns="0" rIns="0" bIns="0" rtlCol="0">
            <a:spAutoFit/>
          </a:bodyPr>
          <a:lstStyle/>
          <a:p>
            <a:pPr algn="ctr"/>
            <a:r>
              <a:rPr lang="en-US" sz="1400" dirty="0"/>
              <a:t>app server</a:t>
            </a:r>
          </a:p>
        </p:txBody>
      </p:sp>
      <p:sp>
        <p:nvSpPr>
          <p:cNvPr id="27" name="TextBox 26">
            <a:extLst>
              <a:ext uri="{FF2B5EF4-FFF2-40B4-BE49-F238E27FC236}">
                <a16:creationId xmlns:a16="http://schemas.microsoft.com/office/drawing/2014/main" id="{55C25DBC-AA99-40EC-B1F4-4A69F359D880}"/>
              </a:ext>
            </a:extLst>
          </p:cNvPr>
          <p:cNvSpPr txBox="1"/>
          <p:nvPr/>
        </p:nvSpPr>
        <p:spPr>
          <a:xfrm>
            <a:off x="383875" y="5715000"/>
            <a:ext cx="609600" cy="430887"/>
          </a:xfrm>
          <a:prstGeom prst="rect">
            <a:avLst/>
          </a:prstGeom>
          <a:noFill/>
        </p:spPr>
        <p:txBody>
          <a:bodyPr wrap="square" lIns="0" tIns="0" rIns="0" bIns="0" rtlCol="0">
            <a:spAutoFit/>
          </a:bodyPr>
          <a:lstStyle>
            <a:defPPr>
              <a:defRPr lang="en-US"/>
            </a:defPPr>
            <a:lvl1pPr algn="ctr">
              <a:defRPr sz="1400"/>
            </a:lvl1pPr>
          </a:lstStyle>
          <a:p>
            <a:r>
              <a:rPr lang="en-US" dirty="0"/>
              <a:t>DB cluster</a:t>
            </a:r>
          </a:p>
        </p:txBody>
      </p:sp>
      <p:cxnSp>
        <p:nvCxnSpPr>
          <p:cNvPr id="29" name="Straight Arrow Connector 28">
            <a:extLst>
              <a:ext uri="{FF2B5EF4-FFF2-40B4-BE49-F238E27FC236}">
                <a16:creationId xmlns:a16="http://schemas.microsoft.com/office/drawing/2014/main" id="{145957E9-2943-4E6D-8A47-569C9EFD2F5E}"/>
              </a:ext>
            </a:extLst>
          </p:cNvPr>
          <p:cNvCxnSpPr>
            <a:cxnSpLocks/>
            <a:stCxn id="23" idx="2"/>
            <a:endCxn id="22" idx="1"/>
          </p:cNvCxnSpPr>
          <p:nvPr/>
        </p:nvCxnSpPr>
        <p:spPr>
          <a:xfrm>
            <a:off x="1069675" y="3478887"/>
            <a:ext cx="304800" cy="275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18DF456-3716-4237-A063-E47329D399DD}"/>
              </a:ext>
            </a:extLst>
          </p:cNvPr>
          <p:cNvCxnSpPr>
            <a:cxnSpLocks/>
            <a:stCxn id="24" idx="1"/>
            <a:endCxn id="6" idx="0"/>
          </p:cNvCxnSpPr>
          <p:nvPr/>
        </p:nvCxnSpPr>
        <p:spPr>
          <a:xfrm flipH="1">
            <a:off x="1602467" y="3796844"/>
            <a:ext cx="378733" cy="394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F8D5F4C-5E5B-4E2B-9A5B-CD0AC5EF802C}"/>
              </a:ext>
            </a:extLst>
          </p:cNvPr>
          <p:cNvCxnSpPr>
            <a:cxnSpLocks/>
          </p:cNvCxnSpPr>
          <p:nvPr/>
        </p:nvCxnSpPr>
        <p:spPr>
          <a:xfrm flipV="1">
            <a:off x="1524000" y="5410200"/>
            <a:ext cx="2286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643B827-03D6-4FEA-AA64-9F31C9705A46}"/>
              </a:ext>
            </a:extLst>
          </p:cNvPr>
          <p:cNvCxnSpPr>
            <a:cxnSpLocks/>
            <a:stCxn id="26" idx="2"/>
            <a:endCxn id="4" idx="1"/>
          </p:cNvCxnSpPr>
          <p:nvPr/>
        </p:nvCxnSpPr>
        <p:spPr>
          <a:xfrm>
            <a:off x="269575" y="4317087"/>
            <a:ext cx="342900" cy="216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DA1716E-799D-43D9-9D7D-574896D6CA0A}"/>
              </a:ext>
            </a:extLst>
          </p:cNvPr>
          <p:cNvCxnSpPr>
            <a:cxnSpLocks/>
            <a:stCxn id="27" idx="0"/>
            <a:endCxn id="5" idx="3"/>
          </p:cNvCxnSpPr>
          <p:nvPr/>
        </p:nvCxnSpPr>
        <p:spPr>
          <a:xfrm flipV="1">
            <a:off x="688675" y="5408096"/>
            <a:ext cx="169607" cy="306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D132230-8EE5-4E2E-AEC7-A5DA949D9726}"/>
              </a:ext>
            </a:extLst>
          </p:cNvPr>
          <p:cNvCxnSpPr>
            <a:cxnSpLocks/>
            <a:endCxn id="6" idx="0"/>
          </p:cNvCxnSpPr>
          <p:nvPr/>
        </p:nvCxnSpPr>
        <p:spPr>
          <a:xfrm>
            <a:off x="1602467" y="3962400"/>
            <a:ext cx="0" cy="2286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896125E-5FAF-4481-AC69-F837F39F73B1}"/>
              </a:ext>
            </a:extLst>
          </p:cNvPr>
          <p:cNvCxnSpPr>
            <a:cxnSpLocks/>
            <a:stCxn id="6" idx="1"/>
            <a:endCxn id="4" idx="3"/>
          </p:cNvCxnSpPr>
          <p:nvPr/>
        </p:nvCxnSpPr>
        <p:spPr>
          <a:xfrm flipH="1">
            <a:off x="1068460" y="4381500"/>
            <a:ext cx="306015" cy="1524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A5FAC96A-BA8A-4988-9A61-1BBEB3E2471C}"/>
              </a:ext>
            </a:extLst>
          </p:cNvPr>
          <p:cNvCxnSpPr>
            <a:cxnSpLocks/>
            <a:endCxn id="7" idx="0"/>
          </p:cNvCxnSpPr>
          <p:nvPr/>
        </p:nvCxnSpPr>
        <p:spPr>
          <a:xfrm>
            <a:off x="1600200" y="4572000"/>
            <a:ext cx="154667" cy="3810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709A1B96-C239-4182-B99C-9B723E7285B5}"/>
              </a:ext>
            </a:extLst>
          </p:cNvPr>
          <p:cNvCxnSpPr>
            <a:cxnSpLocks/>
            <a:stCxn id="4" idx="2"/>
            <a:endCxn id="5" idx="1"/>
          </p:cNvCxnSpPr>
          <p:nvPr/>
        </p:nvCxnSpPr>
        <p:spPr>
          <a:xfrm>
            <a:off x="840467" y="4724400"/>
            <a:ext cx="17815" cy="302696"/>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EF2AE31-C9D1-4FD7-84F2-F952900EB029}"/>
              </a:ext>
            </a:extLst>
          </p:cNvPr>
          <p:cNvCxnSpPr>
            <a:cxnSpLocks/>
            <a:stCxn id="7" idx="1"/>
            <a:endCxn id="5" idx="4"/>
          </p:cNvCxnSpPr>
          <p:nvPr/>
        </p:nvCxnSpPr>
        <p:spPr>
          <a:xfrm flipH="1">
            <a:off x="1010682" y="5143500"/>
            <a:ext cx="516193" cy="74096"/>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Object 8">
            <a:extLst>
              <a:ext uri="{FF2B5EF4-FFF2-40B4-BE49-F238E27FC236}">
                <a16:creationId xmlns:a16="http://schemas.microsoft.com/office/drawing/2014/main" id="{BBE3B6D7-AB34-42CC-8D82-358D2F637165}"/>
              </a:ext>
            </a:extLst>
          </p:cNvPr>
          <p:cNvGraphicFramePr>
            <a:graphicFrameLocks noChangeAspect="1"/>
          </p:cNvGraphicFramePr>
          <p:nvPr>
            <p:custDataLst>
              <p:tags r:id="rId7"/>
            </p:custDataLst>
          </p:nvPr>
        </p:nvGraphicFramePr>
        <p:xfrm>
          <a:off x="6248400" y="4191000"/>
          <a:ext cx="455985" cy="381000"/>
        </p:xfrm>
        <a:graphic>
          <a:graphicData uri="http://schemas.openxmlformats.org/presentationml/2006/ole">
            <mc:AlternateContent xmlns:mc="http://schemas.openxmlformats.org/markup-compatibility/2006">
              <mc:Choice xmlns:v="urn:schemas-microsoft-com:vml" Requires="v">
                <p:oleObj spid="_x0000_s115817" name="Clip" r:id="rId19" imgW="1305000" imgH="1085760" progId="">
                  <p:embed/>
                </p:oleObj>
              </mc:Choice>
              <mc:Fallback>
                <p:oleObj name="Clip" r:id="rId19" imgW="1305000" imgH="1085760" progId="">
                  <p:embed/>
                  <p:pic>
                    <p:nvPicPr>
                      <p:cNvPr id="28" name="Object 8">
                        <a:extLst>
                          <a:ext uri="{FF2B5EF4-FFF2-40B4-BE49-F238E27FC236}">
                            <a16:creationId xmlns:a16="http://schemas.microsoft.com/office/drawing/2014/main" id="{BBE3B6D7-AB34-42CC-8D82-358D2F63716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48400" y="41910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Flowchart: Magnetic Disk 29">
            <a:extLst>
              <a:ext uri="{FF2B5EF4-FFF2-40B4-BE49-F238E27FC236}">
                <a16:creationId xmlns:a16="http://schemas.microsoft.com/office/drawing/2014/main" id="{B67C27DE-677A-4D52-BE71-DC5C040C57D0}"/>
              </a:ext>
            </a:extLst>
          </p:cNvPr>
          <p:cNvSpPr/>
          <p:nvPr>
            <p:custDataLst>
              <p:tags r:id="rId8"/>
            </p:custDataLst>
          </p:nvPr>
        </p:nvSpPr>
        <p:spPr>
          <a:xfrm>
            <a:off x="6341807" y="5179496"/>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aphicFrame>
        <p:nvGraphicFramePr>
          <p:cNvPr id="31" name="Object 8">
            <a:extLst>
              <a:ext uri="{FF2B5EF4-FFF2-40B4-BE49-F238E27FC236}">
                <a16:creationId xmlns:a16="http://schemas.microsoft.com/office/drawing/2014/main" id="{BD07E2A7-FF89-44E0-BEC1-466016C3E1C8}"/>
              </a:ext>
            </a:extLst>
          </p:cNvPr>
          <p:cNvGraphicFramePr>
            <a:graphicFrameLocks noChangeAspect="1"/>
          </p:cNvGraphicFramePr>
          <p:nvPr>
            <p:custDataLst>
              <p:tags r:id="rId9"/>
            </p:custDataLst>
          </p:nvPr>
        </p:nvGraphicFramePr>
        <p:xfrm>
          <a:off x="7010400" y="4343400"/>
          <a:ext cx="455985" cy="381000"/>
        </p:xfrm>
        <a:graphic>
          <a:graphicData uri="http://schemas.openxmlformats.org/presentationml/2006/ole">
            <mc:AlternateContent xmlns:mc="http://schemas.openxmlformats.org/markup-compatibility/2006">
              <mc:Choice xmlns:v="urn:schemas-microsoft-com:vml" Requires="v">
                <p:oleObj spid="_x0000_s115818" name="Clip" r:id="rId16" imgW="1305000" imgH="1085760" progId="">
                  <p:embed/>
                </p:oleObj>
              </mc:Choice>
              <mc:Fallback>
                <p:oleObj name="Clip" r:id="rId16" imgW="1305000" imgH="1085760" progId="">
                  <p:embed/>
                  <p:pic>
                    <p:nvPicPr>
                      <p:cNvPr id="31" name="Object 8">
                        <a:extLst>
                          <a:ext uri="{FF2B5EF4-FFF2-40B4-BE49-F238E27FC236}">
                            <a16:creationId xmlns:a16="http://schemas.microsoft.com/office/drawing/2014/main" id="{BD07E2A7-FF89-44E0-BEC1-466016C3E1C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10400" y="43434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8">
            <a:extLst>
              <a:ext uri="{FF2B5EF4-FFF2-40B4-BE49-F238E27FC236}">
                <a16:creationId xmlns:a16="http://schemas.microsoft.com/office/drawing/2014/main" id="{7CF49F02-04D0-42F7-A3AF-387171F9CDC2}"/>
              </a:ext>
            </a:extLst>
          </p:cNvPr>
          <p:cNvGraphicFramePr>
            <a:graphicFrameLocks noChangeAspect="1"/>
          </p:cNvGraphicFramePr>
          <p:nvPr>
            <p:custDataLst>
              <p:tags r:id="rId10"/>
            </p:custDataLst>
          </p:nvPr>
        </p:nvGraphicFramePr>
        <p:xfrm>
          <a:off x="7162800" y="5105400"/>
          <a:ext cx="455985" cy="381000"/>
        </p:xfrm>
        <a:graphic>
          <a:graphicData uri="http://schemas.openxmlformats.org/presentationml/2006/ole">
            <mc:AlternateContent xmlns:mc="http://schemas.openxmlformats.org/markup-compatibility/2006">
              <mc:Choice xmlns:v="urn:schemas-microsoft-com:vml" Requires="v">
                <p:oleObj spid="_x0000_s115819" name="Clip" r:id="rId16" imgW="1305000" imgH="1085760" progId="">
                  <p:embed/>
                </p:oleObj>
              </mc:Choice>
              <mc:Fallback>
                <p:oleObj name="Clip" r:id="rId16" imgW="1305000" imgH="1085760" progId="">
                  <p:embed/>
                  <p:pic>
                    <p:nvPicPr>
                      <p:cNvPr id="33" name="Object 8">
                        <a:extLst>
                          <a:ext uri="{FF2B5EF4-FFF2-40B4-BE49-F238E27FC236}">
                            <a16:creationId xmlns:a16="http://schemas.microsoft.com/office/drawing/2014/main" id="{7CF49F02-04D0-42F7-A3AF-387171F9CDC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62800" y="51054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Rectangle: Rounded Corners 33">
            <a:extLst>
              <a:ext uri="{FF2B5EF4-FFF2-40B4-BE49-F238E27FC236}">
                <a16:creationId xmlns:a16="http://schemas.microsoft.com/office/drawing/2014/main" id="{90C3991E-1517-4612-A190-168CB48E4183}"/>
              </a:ext>
            </a:extLst>
          </p:cNvPr>
          <p:cNvSpPr/>
          <p:nvPr/>
        </p:nvSpPr>
        <p:spPr>
          <a:xfrm>
            <a:off x="5638800" y="3886200"/>
            <a:ext cx="2133600" cy="1752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E131516-6295-4FC7-A16C-671A316B6D02}"/>
              </a:ext>
            </a:extLst>
          </p:cNvPr>
          <p:cNvSpPr txBox="1"/>
          <p:nvPr/>
        </p:nvSpPr>
        <p:spPr>
          <a:xfrm>
            <a:off x="6321725" y="3810000"/>
            <a:ext cx="437940" cy="369332"/>
          </a:xfrm>
          <a:prstGeom prst="rect">
            <a:avLst/>
          </a:prstGeom>
          <a:noFill/>
        </p:spPr>
        <p:txBody>
          <a:bodyPr wrap="none" rtlCol="0">
            <a:spAutoFit/>
          </a:bodyPr>
          <a:lstStyle/>
          <a:p>
            <a:r>
              <a:rPr lang="en-US" dirty="0"/>
              <a:t>US</a:t>
            </a:r>
          </a:p>
        </p:txBody>
      </p:sp>
      <p:graphicFrame>
        <p:nvGraphicFramePr>
          <p:cNvPr id="37" name="Object 8">
            <a:extLst>
              <a:ext uri="{FF2B5EF4-FFF2-40B4-BE49-F238E27FC236}">
                <a16:creationId xmlns:a16="http://schemas.microsoft.com/office/drawing/2014/main" id="{4F27143C-99B7-428F-AC02-E236B6D90854}"/>
              </a:ext>
            </a:extLst>
          </p:cNvPr>
          <p:cNvGraphicFramePr>
            <a:graphicFrameLocks noChangeAspect="1"/>
          </p:cNvGraphicFramePr>
          <p:nvPr>
            <p:custDataLst>
              <p:tags r:id="rId11"/>
            </p:custDataLst>
          </p:nvPr>
        </p:nvGraphicFramePr>
        <p:xfrm>
          <a:off x="7010400" y="3716548"/>
          <a:ext cx="455985" cy="381000"/>
        </p:xfrm>
        <a:graphic>
          <a:graphicData uri="http://schemas.openxmlformats.org/presentationml/2006/ole">
            <mc:AlternateContent xmlns:mc="http://schemas.openxmlformats.org/markup-compatibility/2006">
              <mc:Choice xmlns:v="urn:schemas-microsoft-com:vml" Requires="v">
                <p:oleObj spid="_x0000_s115820" name="Clip" r:id="rId16" imgW="1305000" imgH="1085760" progId="">
                  <p:embed/>
                </p:oleObj>
              </mc:Choice>
              <mc:Fallback>
                <p:oleObj name="Clip" r:id="rId16" imgW="1305000" imgH="1085760" progId="">
                  <p:embed/>
                  <p:pic>
                    <p:nvPicPr>
                      <p:cNvPr id="37" name="Object 8">
                        <a:extLst>
                          <a:ext uri="{FF2B5EF4-FFF2-40B4-BE49-F238E27FC236}">
                            <a16:creationId xmlns:a16="http://schemas.microsoft.com/office/drawing/2014/main" id="{4F27143C-99B7-428F-AC02-E236B6D9085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10400" y="3716548"/>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TextBox 37">
            <a:extLst>
              <a:ext uri="{FF2B5EF4-FFF2-40B4-BE49-F238E27FC236}">
                <a16:creationId xmlns:a16="http://schemas.microsoft.com/office/drawing/2014/main" id="{28235F8E-80C2-4183-B0BE-0658FA3C8B6C}"/>
              </a:ext>
            </a:extLst>
          </p:cNvPr>
          <p:cNvSpPr txBox="1"/>
          <p:nvPr/>
        </p:nvSpPr>
        <p:spPr>
          <a:xfrm>
            <a:off x="6400800" y="3200400"/>
            <a:ext cx="609600" cy="430887"/>
          </a:xfrm>
          <a:prstGeom prst="rect">
            <a:avLst/>
          </a:prstGeom>
          <a:noFill/>
        </p:spPr>
        <p:txBody>
          <a:bodyPr wrap="square" lIns="0" tIns="0" rIns="0" bIns="0" rtlCol="0">
            <a:spAutoFit/>
          </a:bodyPr>
          <a:lstStyle>
            <a:defPPr>
              <a:defRPr lang="en-US"/>
            </a:defPPr>
            <a:lvl1pPr algn="ctr">
              <a:defRPr sz="1400"/>
            </a:lvl1pPr>
          </a:lstStyle>
          <a:p>
            <a:r>
              <a:rPr lang="en-US" dirty="0"/>
              <a:t>Reverse proxy</a:t>
            </a:r>
          </a:p>
        </p:txBody>
      </p:sp>
      <p:sp>
        <p:nvSpPr>
          <p:cNvPr id="39" name="TextBox 38">
            <a:extLst>
              <a:ext uri="{FF2B5EF4-FFF2-40B4-BE49-F238E27FC236}">
                <a16:creationId xmlns:a16="http://schemas.microsoft.com/office/drawing/2014/main" id="{0FA79C45-0B09-4241-B1E7-7596DA6B61DB}"/>
              </a:ext>
            </a:extLst>
          </p:cNvPr>
          <p:cNvSpPr txBox="1"/>
          <p:nvPr/>
        </p:nvSpPr>
        <p:spPr>
          <a:xfrm>
            <a:off x="8001000" y="4038600"/>
            <a:ext cx="457200" cy="430887"/>
          </a:xfrm>
          <a:prstGeom prst="rect">
            <a:avLst/>
          </a:prstGeom>
          <a:noFill/>
        </p:spPr>
        <p:txBody>
          <a:bodyPr wrap="square" lIns="0" tIns="0" rIns="0" bIns="0" rtlCol="0">
            <a:spAutoFit/>
          </a:bodyPr>
          <a:lstStyle>
            <a:defPPr>
              <a:defRPr lang="en-US"/>
            </a:defPPr>
            <a:lvl1pPr algn="ctr">
              <a:defRPr sz="1400"/>
            </a:lvl1pPr>
          </a:lstStyle>
          <a:p>
            <a:r>
              <a:rPr lang="en-US" dirty="0"/>
              <a:t>Web server</a:t>
            </a:r>
          </a:p>
        </p:txBody>
      </p:sp>
      <p:sp>
        <p:nvSpPr>
          <p:cNvPr id="41" name="TextBox 40">
            <a:extLst>
              <a:ext uri="{FF2B5EF4-FFF2-40B4-BE49-F238E27FC236}">
                <a16:creationId xmlns:a16="http://schemas.microsoft.com/office/drawing/2014/main" id="{E428DD13-C12A-4D2A-A4A0-178EB5D6B3F7}"/>
              </a:ext>
            </a:extLst>
          </p:cNvPr>
          <p:cNvSpPr txBox="1"/>
          <p:nvPr/>
        </p:nvSpPr>
        <p:spPr>
          <a:xfrm>
            <a:off x="7924800" y="4885141"/>
            <a:ext cx="457200" cy="430887"/>
          </a:xfrm>
          <a:prstGeom prst="rect">
            <a:avLst/>
          </a:prstGeom>
          <a:noFill/>
        </p:spPr>
        <p:txBody>
          <a:bodyPr wrap="square" lIns="0" tIns="0" rIns="0" bIns="0" rtlCol="0">
            <a:spAutoFit/>
          </a:bodyPr>
          <a:lstStyle>
            <a:defPPr>
              <a:defRPr lang="en-US"/>
            </a:defPPr>
            <a:lvl1pPr algn="ctr">
              <a:defRPr sz="1400"/>
            </a:lvl1pPr>
          </a:lstStyle>
          <a:p>
            <a:r>
              <a:rPr lang="en-US" dirty="0"/>
              <a:t>app server</a:t>
            </a:r>
          </a:p>
        </p:txBody>
      </p:sp>
      <p:sp>
        <p:nvSpPr>
          <p:cNvPr id="43" name="TextBox 42">
            <a:extLst>
              <a:ext uri="{FF2B5EF4-FFF2-40B4-BE49-F238E27FC236}">
                <a16:creationId xmlns:a16="http://schemas.microsoft.com/office/drawing/2014/main" id="{142F0CC0-2770-45AB-B819-69CA60F6CBA0}"/>
              </a:ext>
            </a:extLst>
          </p:cNvPr>
          <p:cNvSpPr txBox="1"/>
          <p:nvPr/>
        </p:nvSpPr>
        <p:spPr>
          <a:xfrm>
            <a:off x="5715000" y="3810000"/>
            <a:ext cx="533400" cy="430887"/>
          </a:xfrm>
          <a:prstGeom prst="rect">
            <a:avLst/>
          </a:prstGeom>
          <a:noFill/>
        </p:spPr>
        <p:txBody>
          <a:bodyPr wrap="square" lIns="0" tIns="0" rIns="0" bIns="0" rtlCol="0">
            <a:spAutoFit/>
          </a:bodyPr>
          <a:lstStyle/>
          <a:p>
            <a:pPr algn="ctr"/>
            <a:r>
              <a:rPr lang="en-US" sz="1400" dirty="0"/>
              <a:t>app server</a:t>
            </a:r>
          </a:p>
        </p:txBody>
      </p:sp>
      <p:sp>
        <p:nvSpPr>
          <p:cNvPr id="44" name="TextBox 43">
            <a:extLst>
              <a:ext uri="{FF2B5EF4-FFF2-40B4-BE49-F238E27FC236}">
                <a16:creationId xmlns:a16="http://schemas.microsoft.com/office/drawing/2014/main" id="{252A460F-64D2-4E1B-BA14-F5A282D2EF48}"/>
              </a:ext>
            </a:extLst>
          </p:cNvPr>
          <p:cNvSpPr txBox="1"/>
          <p:nvPr/>
        </p:nvSpPr>
        <p:spPr>
          <a:xfrm>
            <a:off x="6019800" y="5867400"/>
            <a:ext cx="609600" cy="430887"/>
          </a:xfrm>
          <a:prstGeom prst="rect">
            <a:avLst/>
          </a:prstGeom>
          <a:noFill/>
        </p:spPr>
        <p:txBody>
          <a:bodyPr wrap="square" lIns="0" tIns="0" rIns="0" bIns="0" rtlCol="0">
            <a:spAutoFit/>
          </a:bodyPr>
          <a:lstStyle>
            <a:defPPr>
              <a:defRPr lang="en-US"/>
            </a:defPPr>
            <a:lvl1pPr algn="ctr">
              <a:defRPr sz="1400"/>
            </a:lvl1pPr>
          </a:lstStyle>
          <a:p>
            <a:r>
              <a:rPr lang="en-US" dirty="0"/>
              <a:t>DB cluster</a:t>
            </a:r>
          </a:p>
        </p:txBody>
      </p:sp>
      <p:cxnSp>
        <p:nvCxnSpPr>
          <p:cNvPr id="45" name="Straight Arrow Connector 44">
            <a:extLst>
              <a:ext uri="{FF2B5EF4-FFF2-40B4-BE49-F238E27FC236}">
                <a16:creationId xmlns:a16="http://schemas.microsoft.com/office/drawing/2014/main" id="{B56F6A91-E96A-4AAA-A5CD-DD7BF2D032A9}"/>
              </a:ext>
            </a:extLst>
          </p:cNvPr>
          <p:cNvCxnSpPr>
            <a:cxnSpLocks/>
            <a:stCxn id="38" idx="2"/>
            <a:endCxn id="37" idx="1"/>
          </p:cNvCxnSpPr>
          <p:nvPr/>
        </p:nvCxnSpPr>
        <p:spPr>
          <a:xfrm>
            <a:off x="6705600" y="3631287"/>
            <a:ext cx="304800" cy="275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B911380-9E15-4B3F-A217-53C1A080A86F}"/>
              </a:ext>
            </a:extLst>
          </p:cNvPr>
          <p:cNvCxnSpPr>
            <a:cxnSpLocks/>
            <a:stCxn id="39" idx="1"/>
            <a:endCxn id="31" idx="3"/>
          </p:cNvCxnSpPr>
          <p:nvPr/>
        </p:nvCxnSpPr>
        <p:spPr>
          <a:xfrm flipH="1">
            <a:off x="7466385" y="4254044"/>
            <a:ext cx="534615" cy="27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9AA32BC-FD5A-43C6-8F09-E3CBD021D098}"/>
              </a:ext>
            </a:extLst>
          </p:cNvPr>
          <p:cNvCxnSpPr>
            <a:cxnSpLocks/>
            <a:stCxn id="41" idx="1"/>
            <a:endCxn id="33" idx="3"/>
          </p:cNvCxnSpPr>
          <p:nvPr/>
        </p:nvCxnSpPr>
        <p:spPr>
          <a:xfrm flipH="1">
            <a:off x="7618785" y="5100585"/>
            <a:ext cx="306015" cy="195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0F4BF00-C470-4041-B53E-05D51E71AA01}"/>
              </a:ext>
            </a:extLst>
          </p:cNvPr>
          <p:cNvCxnSpPr>
            <a:cxnSpLocks/>
            <a:stCxn id="43" idx="3"/>
            <a:endCxn id="28" idx="1"/>
          </p:cNvCxnSpPr>
          <p:nvPr/>
        </p:nvCxnSpPr>
        <p:spPr>
          <a:xfrm>
            <a:off x="6248400" y="4025444"/>
            <a:ext cx="0" cy="356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F980945-3286-490A-988A-3F105E910567}"/>
              </a:ext>
            </a:extLst>
          </p:cNvPr>
          <p:cNvCxnSpPr>
            <a:cxnSpLocks/>
            <a:stCxn id="44" idx="0"/>
            <a:endCxn id="30" idx="3"/>
          </p:cNvCxnSpPr>
          <p:nvPr/>
        </p:nvCxnSpPr>
        <p:spPr>
          <a:xfrm flipV="1">
            <a:off x="6324600" y="5560496"/>
            <a:ext cx="169607" cy="306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FF89686-E29B-404E-88D3-5D35227E0D8D}"/>
              </a:ext>
            </a:extLst>
          </p:cNvPr>
          <p:cNvCxnSpPr>
            <a:cxnSpLocks/>
            <a:endCxn id="31" idx="0"/>
          </p:cNvCxnSpPr>
          <p:nvPr/>
        </p:nvCxnSpPr>
        <p:spPr>
          <a:xfrm>
            <a:off x="7238392" y="4114800"/>
            <a:ext cx="0" cy="2286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C902CA7-031C-4E18-BF46-0569ABD7041C}"/>
              </a:ext>
            </a:extLst>
          </p:cNvPr>
          <p:cNvCxnSpPr>
            <a:cxnSpLocks/>
            <a:stCxn id="31" idx="1"/>
            <a:endCxn id="28" idx="3"/>
          </p:cNvCxnSpPr>
          <p:nvPr/>
        </p:nvCxnSpPr>
        <p:spPr>
          <a:xfrm flipH="1" flipV="1">
            <a:off x="6704385" y="4381500"/>
            <a:ext cx="306015" cy="1524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6F8A8E8-18A5-4527-984C-78E84735CB19}"/>
              </a:ext>
            </a:extLst>
          </p:cNvPr>
          <p:cNvCxnSpPr>
            <a:cxnSpLocks/>
            <a:endCxn id="33" idx="0"/>
          </p:cNvCxnSpPr>
          <p:nvPr/>
        </p:nvCxnSpPr>
        <p:spPr>
          <a:xfrm>
            <a:off x="7236125" y="4724400"/>
            <a:ext cx="154667" cy="3810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D9E0BE8-F63A-4FAE-BD14-37C45B94FB51}"/>
              </a:ext>
            </a:extLst>
          </p:cNvPr>
          <p:cNvCxnSpPr>
            <a:cxnSpLocks/>
            <a:stCxn id="28" idx="2"/>
            <a:endCxn id="30" idx="1"/>
          </p:cNvCxnSpPr>
          <p:nvPr/>
        </p:nvCxnSpPr>
        <p:spPr>
          <a:xfrm>
            <a:off x="6476392" y="4572000"/>
            <a:ext cx="17815" cy="607496"/>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D38AA10-9FAC-43C0-93E8-6F768AA2A963}"/>
              </a:ext>
            </a:extLst>
          </p:cNvPr>
          <p:cNvCxnSpPr>
            <a:cxnSpLocks/>
            <a:stCxn id="33" idx="1"/>
            <a:endCxn id="30" idx="4"/>
          </p:cNvCxnSpPr>
          <p:nvPr/>
        </p:nvCxnSpPr>
        <p:spPr>
          <a:xfrm flipH="1">
            <a:off x="6646607" y="5295900"/>
            <a:ext cx="516193" cy="74096"/>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4864C72A-7A30-41A7-8165-1A1678129E8D}"/>
              </a:ext>
            </a:extLst>
          </p:cNvPr>
          <p:cNvSpPr txBox="1"/>
          <p:nvPr/>
        </p:nvSpPr>
        <p:spPr>
          <a:xfrm>
            <a:off x="1981200" y="1447800"/>
            <a:ext cx="5506507" cy="923330"/>
          </a:xfrm>
          <a:prstGeom prst="rect">
            <a:avLst/>
          </a:prstGeom>
          <a:noFill/>
        </p:spPr>
        <p:txBody>
          <a:bodyPr wrap="none" rtlCol="0">
            <a:spAutoFit/>
          </a:bodyPr>
          <a:lstStyle/>
          <a:p>
            <a:pPr marL="285750" indent="-285750">
              <a:buFont typeface="Arial" panose="020B0604020202020204" pitchFamily="34" charset="0"/>
              <a:buChar char="•"/>
            </a:pPr>
            <a:r>
              <a:rPr lang="en-US" dirty="0"/>
              <a:t>Add Site-to-site VPN (Virtual Private Network)</a:t>
            </a:r>
          </a:p>
          <a:p>
            <a:pPr marL="285750" indent="-285750">
              <a:buFont typeface="Arial" panose="020B0604020202020204" pitchFamily="34" charset="0"/>
              <a:buChar char="•"/>
            </a:pPr>
            <a:r>
              <a:rPr lang="en-US" dirty="0"/>
              <a:t>Encrypted tunnel</a:t>
            </a:r>
          </a:p>
          <a:p>
            <a:pPr marL="742950" lvl="1" indent="-285750">
              <a:buFont typeface="Arial" panose="020B0604020202020204" pitchFamily="34" charset="0"/>
              <a:buChar char="•"/>
            </a:pPr>
            <a:r>
              <a:rPr lang="en-US" dirty="0"/>
              <a:t>When a packet arrives from the internal network</a:t>
            </a:r>
          </a:p>
        </p:txBody>
      </p:sp>
      <p:graphicFrame>
        <p:nvGraphicFramePr>
          <p:cNvPr id="56" name="Object 8">
            <a:extLst>
              <a:ext uri="{FF2B5EF4-FFF2-40B4-BE49-F238E27FC236}">
                <a16:creationId xmlns:a16="http://schemas.microsoft.com/office/drawing/2014/main" id="{898CF281-4BA4-4D2E-8E5B-40BAAD575C9A}"/>
              </a:ext>
            </a:extLst>
          </p:cNvPr>
          <p:cNvGraphicFramePr>
            <a:graphicFrameLocks noChangeAspect="1"/>
          </p:cNvGraphicFramePr>
          <p:nvPr>
            <p:custDataLst>
              <p:tags r:id="rId12"/>
            </p:custDataLst>
          </p:nvPr>
        </p:nvGraphicFramePr>
        <p:xfrm>
          <a:off x="5791200" y="4648200"/>
          <a:ext cx="455985" cy="381000"/>
        </p:xfrm>
        <a:graphic>
          <a:graphicData uri="http://schemas.openxmlformats.org/presentationml/2006/ole">
            <mc:AlternateContent xmlns:mc="http://schemas.openxmlformats.org/markup-compatibility/2006">
              <mc:Choice xmlns:v="urn:schemas-microsoft-com:vml" Requires="v">
                <p:oleObj spid="_x0000_s115821" name="Clip" r:id="rId20" imgW="1305000" imgH="1085760" progId="">
                  <p:embed/>
                </p:oleObj>
              </mc:Choice>
              <mc:Fallback>
                <p:oleObj name="Clip" r:id="rId20" imgW="1305000" imgH="1085760" progId="">
                  <p:embed/>
                  <p:pic>
                    <p:nvPicPr>
                      <p:cNvPr id="56" name="Object 8">
                        <a:extLst>
                          <a:ext uri="{FF2B5EF4-FFF2-40B4-BE49-F238E27FC236}">
                            <a16:creationId xmlns:a16="http://schemas.microsoft.com/office/drawing/2014/main" id="{898CF281-4BA4-4D2E-8E5B-40BAAD575C9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791200" y="46482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 name="TextBox 56">
            <a:extLst>
              <a:ext uri="{FF2B5EF4-FFF2-40B4-BE49-F238E27FC236}">
                <a16:creationId xmlns:a16="http://schemas.microsoft.com/office/drawing/2014/main" id="{9FD80C56-4312-4F3A-AB37-A43D00EF7497}"/>
              </a:ext>
            </a:extLst>
          </p:cNvPr>
          <p:cNvSpPr txBox="1"/>
          <p:nvPr/>
        </p:nvSpPr>
        <p:spPr>
          <a:xfrm>
            <a:off x="4572000" y="5029200"/>
            <a:ext cx="914400" cy="646331"/>
          </a:xfrm>
          <a:prstGeom prst="rect">
            <a:avLst/>
          </a:prstGeom>
          <a:noFill/>
        </p:spPr>
        <p:txBody>
          <a:bodyPr wrap="square" lIns="0" tIns="0" rIns="0" bIns="0" rtlCol="0">
            <a:spAutoFit/>
          </a:bodyPr>
          <a:lstStyle/>
          <a:p>
            <a:pPr algn="ctr"/>
            <a:r>
              <a:rPr lang="en-US" sz="1400" dirty="0"/>
              <a:t>New image processing app server</a:t>
            </a:r>
          </a:p>
        </p:txBody>
      </p:sp>
      <p:cxnSp>
        <p:nvCxnSpPr>
          <p:cNvPr id="13" name="Straight Arrow Connector 12">
            <a:extLst>
              <a:ext uri="{FF2B5EF4-FFF2-40B4-BE49-F238E27FC236}">
                <a16:creationId xmlns:a16="http://schemas.microsoft.com/office/drawing/2014/main" id="{D53170D5-BC76-4717-A655-0E420160D538}"/>
              </a:ext>
            </a:extLst>
          </p:cNvPr>
          <p:cNvCxnSpPr>
            <a:cxnSpLocks/>
            <a:stCxn id="57" idx="3"/>
            <a:endCxn id="56" idx="1"/>
          </p:cNvCxnSpPr>
          <p:nvPr/>
        </p:nvCxnSpPr>
        <p:spPr>
          <a:xfrm flipV="1">
            <a:off x="5486400" y="4838700"/>
            <a:ext cx="304800" cy="513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AEB5127-804B-420B-8DC5-2C02C0C5A332}"/>
              </a:ext>
            </a:extLst>
          </p:cNvPr>
          <p:cNvCxnSpPr>
            <a:cxnSpLocks/>
            <a:stCxn id="28" idx="2"/>
            <a:endCxn id="56" idx="3"/>
          </p:cNvCxnSpPr>
          <p:nvPr/>
        </p:nvCxnSpPr>
        <p:spPr>
          <a:xfrm flipH="1">
            <a:off x="6247185" y="4572000"/>
            <a:ext cx="229207" cy="2667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A0B2A51-FE10-4D9D-9A75-B409AF98D331}"/>
              </a:ext>
            </a:extLst>
          </p:cNvPr>
          <p:cNvCxnSpPr>
            <a:cxnSpLocks/>
            <a:stCxn id="4" idx="2"/>
            <a:endCxn id="59" idx="1"/>
          </p:cNvCxnSpPr>
          <p:nvPr/>
        </p:nvCxnSpPr>
        <p:spPr>
          <a:xfrm flipV="1">
            <a:off x="840467" y="4610100"/>
            <a:ext cx="1216933" cy="1143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9" name="Object 8">
            <a:extLst>
              <a:ext uri="{FF2B5EF4-FFF2-40B4-BE49-F238E27FC236}">
                <a16:creationId xmlns:a16="http://schemas.microsoft.com/office/drawing/2014/main" id="{0F17B746-DDA3-465C-9031-1B792B7D3FCE}"/>
              </a:ext>
            </a:extLst>
          </p:cNvPr>
          <p:cNvGraphicFramePr>
            <a:graphicFrameLocks noChangeAspect="1"/>
          </p:cNvGraphicFramePr>
          <p:nvPr>
            <p:custDataLst>
              <p:tags r:id="rId13"/>
            </p:custDataLst>
            <p:extLst>
              <p:ext uri="{D42A27DB-BD31-4B8C-83A1-F6EECF244321}">
                <p14:modId xmlns:p14="http://schemas.microsoft.com/office/powerpoint/2010/main" val="710038642"/>
              </p:ext>
            </p:extLst>
          </p:nvPr>
        </p:nvGraphicFramePr>
        <p:xfrm>
          <a:off x="2057400" y="4419600"/>
          <a:ext cx="455985" cy="381000"/>
        </p:xfrm>
        <a:graphic>
          <a:graphicData uri="http://schemas.openxmlformats.org/presentationml/2006/ole">
            <mc:AlternateContent xmlns:mc="http://schemas.openxmlformats.org/markup-compatibility/2006">
              <mc:Choice xmlns:v="urn:schemas-microsoft-com:vml" Requires="v">
                <p:oleObj spid="_x0000_s115822" name="Clip" r:id="rId21" imgW="1305000" imgH="1085760" progId="">
                  <p:embed/>
                </p:oleObj>
              </mc:Choice>
              <mc:Fallback>
                <p:oleObj name="Clip" r:id="rId21" imgW="1305000" imgH="1085760" progId="">
                  <p:embed/>
                  <p:pic>
                    <p:nvPicPr>
                      <p:cNvPr id="22" name="Object 8">
                        <a:extLst>
                          <a:ext uri="{FF2B5EF4-FFF2-40B4-BE49-F238E27FC236}">
                            <a16:creationId xmlns:a16="http://schemas.microsoft.com/office/drawing/2014/main" id="{A06BD3B1-E457-476F-A8C7-C013A30A994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57400" y="44196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8">
            <a:extLst>
              <a:ext uri="{FF2B5EF4-FFF2-40B4-BE49-F238E27FC236}">
                <a16:creationId xmlns:a16="http://schemas.microsoft.com/office/drawing/2014/main" id="{18466EFA-0E8F-4B93-918B-269832E91BB4}"/>
              </a:ext>
            </a:extLst>
          </p:cNvPr>
          <p:cNvGraphicFramePr>
            <a:graphicFrameLocks noChangeAspect="1"/>
          </p:cNvGraphicFramePr>
          <p:nvPr>
            <p:custDataLst>
              <p:tags r:id="rId14"/>
            </p:custDataLst>
            <p:extLst>
              <p:ext uri="{D42A27DB-BD31-4B8C-83A1-F6EECF244321}">
                <p14:modId xmlns:p14="http://schemas.microsoft.com/office/powerpoint/2010/main" val="3143454434"/>
              </p:ext>
            </p:extLst>
          </p:nvPr>
        </p:nvGraphicFramePr>
        <p:xfrm>
          <a:off x="5257800" y="4419600"/>
          <a:ext cx="455985" cy="381000"/>
        </p:xfrm>
        <a:graphic>
          <a:graphicData uri="http://schemas.openxmlformats.org/presentationml/2006/ole">
            <mc:AlternateContent xmlns:mc="http://schemas.openxmlformats.org/markup-compatibility/2006">
              <mc:Choice xmlns:v="urn:schemas-microsoft-com:vml" Requires="v">
                <p:oleObj spid="_x0000_s115823" name="Clip" r:id="rId22" imgW="1305000" imgH="1085760" progId="">
                  <p:embed/>
                </p:oleObj>
              </mc:Choice>
              <mc:Fallback>
                <p:oleObj name="Clip" r:id="rId22" imgW="1305000" imgH="1085760" progId="">
                  <p:embed/>
                  <p:pic>
                    <p:nvPicPr>
                      <p:cNvPr id="59" name="Object 8">
                        <a:extLst>
                          <a:ext uri="{FF2B5EF4-FFF2-40B4-BE49-F238E27FC236}">
                            <a16:creationId xmlns:a16="http://schemas.microsoft.com/office/drawing/2014/main" id="{0F17B746-DDA3-465C-9031-1B792B7D3FC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57800" y="44196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5" name="Straight Arrow Connector 14">
            <a:extLst>
              <a:ext uri="{FF2B5EF4-FFF2-40B4-BE49-F238E27FC236}">
                <a16:creationId xmlns:a16="http://schemas.microsoft.com/office/drawing/2014/main" id="{32932E05-DA7A-42A1-A456-920951407BED}"/>
              </a:ext>
            </a:extLst>
          </p:cNvPr>
          <p:cNvCxnSpPr>
            <a:cxnSpLocks/>
            <a:stCxn id="59" idx="3"/>
            <a:endCxn id="61" idx="1"/>
          </p:cNvCxnSpPr>
          <p:nvPr/>
        </p:nvCxnSpPr>
        <p:spPr>
          <a:xfrm>
            <a:off x="2513385" y="4610100"/>
            <a:ext cx="2744415" cy="0"/>
          </a:xfrm>
          <a:prstGeom prst="straightConnector1">
            <a:avLst/>
          </a:prstGeom>
          <a:ln w="476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67AFBCA6-2072-481B-9A3B-4511B1EEFA44}"/>
              </a:ext>
            </a:extLst>
          </p:cNvPr>
          <p:cNvSpPr txBox="1"/>
          <p:nvPr/>
        </p:nvSpPr>
        <p:spPr>
          <a:xfrm>
            <a:off x="2286000" y="5181600"/>
            <a:ext cx="685800" cy="215444"/>
          </a:xfrm>
          <a:prstGeom prst="rect">
            <a:avLst/>
          </a:prstGeom>
          <a:noFill/>
        </p:spPr>
        <p:txBody>
          <a:bodyPr wrap="square" lIns="0" tIns="0" rIns="0" bIns="0" rtlCol="0">
            <a:spAutoFit/>
          </a:bodyPr>
          <a:lstStyle>
            <a:defPPr>
              <a:defRPr lang="en-US"/>
            </a:defPPr>
            <a:lvl1pPr algn="ctr">
              <a:defRPr sz="1400"/>
            </a:lvl1pPr>
          </a:lstStyle>
          <a:p>
            <a:r>
              <a:rPr lang="en-US" dirty="0"/>
              <a:t>Gateway</a:t>
            </a:r>
          </a:p>
        </p:txBody>
      </p:sp>
      <p:cxnSp>
        <p:nvCxnSpPr>
          <p:cNvPr id="65" name="Straight Arrow Connector 64">
            <a:extLst>
              <a:ext uri="{FF2B5EF4-FFF2-40B4-BE49-F238E27FC236}">
                <a16:creationId xmlns:a16="http://schemas.microsoft.com/office/drawing/2014/main" id="{B57C843A-0E93-4F51-A5A0-86E2A36358F9}"/>
              </a:ext>
            </a:extLst>
          </p:cNvPr>
          <p:cNvCxnSpPr>
            <a:stCxn id="69" idx="0"/>
            <a:endCxn id="59" idx="2"/>
          </p:cNvCxnSpPr>
          <p:nvPr/>
        </p:nvCxnSpPr>
        <p:spPr>
          <a:xfrm flipH="1" flipV="1">
            <a:off x="2285392" y="4800600"/>
            <a:ext cx="343508"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5AAF7CCF-B88C-4171-B864-504ABB6ACB07}"/>
              </a:ext>
            </a:extLst>
          </p:cNvPr>
          <p:cNvSpPr txBox="1"/>
          <p:nvPr/>
        </p:nvSpPr>
        <p:spPr>
          <a:xfrm>
            <a:off x="3200400" y="4376470"/>
            <a:ext cx="1219200" cy="430887"/>
          </a:xfrm>
          <a:prstGeom prst="rect">
            <a:avLst/>
          </a:prstGeom>
          <a:noFill/>
        </p:spPr>
        <p:txBody>
          <a:bodyPr wrap="square" lIns="0" tIns="0" rIns="0" bIns="0" rtlCol="0">
            <a:spAutoFit/>
          </a:bodyPr>
          <a:lstStyle>
            <a:defPPr>
              <a:defRPr lang="en-US"/>
            </a:defPPr>
            <a:lvl1pPr algn="ctr">
              <a:defRPr sz="1400"/>
            </a:lvl1pPr>
          </a:lstStyle>
          <a:p>
            <a:r>
              <a:rPr lang="en-US" dirty="0"/>
              <a:t>Encrypted Tunnel</a:t>
            </a:r>
          </a:p>
        </p:txBody>
      </p:sp>
      <p:sp>
        <p:nvSpPr>
          <p:cNvPr id="75" name="TextBox 74">
            <a:extLst>
              <a:ext uri="{FF2B5EF4-FFF2-40B4-BE49-F238E27FC236}">
                <a16:creationId xmlns:a16="http://schemas.microsoft.com/office/drawing/2014/main" id="{D3994099-1649-4D82-AED0-8A17F53CBB7E}"/>
              </a:ext>
            </a:extLst>
          </p:cNvPr>
          <p:cNvSpPr txBox="1"/>
          <p:nvPr/>
        </p:nvSpPr>
        <p:spPr>
          <a:xfrm>
            <a:off x="4724400" y="3962400"/>
            <a:ext cx="685800" cy="215444"/>
          </a:xfrm>
          <a:prstGeom prst="rect">
            <a:avLst/>
          </a:prstGeom>
          <a:noFill/>
        </p:spPr>
        <p:txBody>
          <a:bodyPr wrap="square" lIns="0" tIns="0" rIns="0" bIns="0" rtlCol="0">
            <a:spAutoFit/>
          </a:bodyPr>
          <a:lstStyle>
            <a:defPPr>
              <a:defRPr lang="en-US"/>
            </a:defPPr>
            <a:lvl1pPr algn="ctr">
              <a:defRPr sz="1400"/>
            </a:lvl1pPr>
          </a:lstStyle>
          <a:p>
            <a:r>
              <a:rPr lang="en-US" dirty="0"/>
              <a:t>Gateway</a:t>
            </a:r>
          </a:p>
        </p:txBody>
      </p:sp>
      <p:cxnSp>
        <p:nvCxnSpPr>
          <p:cNvPr id="72" name="Straight Arrow Connector 71">
            <a:extLst>
              <a:ext uri="{FF2B5EF4-FFF2-40B4-BE49-F238E27FC236}">
                <a16:creationId xmlns:a16="http://schemas.microsoft.com/office/drawing/2014/main" id="{C1E7F543-C9B9-4396-A9A2-47A1E6411C9D}"/>
              </a:ext>
            </a:extLst>
          </p:cNvPr>
          <p:cNvCxnSpPr>
            <a:cxnSpLocks/>
            <a:stCxn id="75" idx="2"/>
            <a:endCxn id="61" idx="0"/>
          </p:cNvCxnSpPr>
          <p:nvPr/>
        </p:nvCxnSpPr>
        <p:spPr>
          <a:xfrm>
            <a:off x="5067300" y="4177844"/>
            <a:ext cx="418492" cy="241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51838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67E5F-2384-47AA-8BF6-934D4D16B9AC}"/>
              </a:ext>
            </a:extLst>
          </p:cNvPr>
          <p:cNvSpPr>
            <a:spLocks noGrp="1"/>
          </p:cNvSpPr>
          <p:nvPr>
            <p:ph type="title"/>
          </p:nvPr>
        </p:nvSpPr>
        <p:spPr/>
        <p:txBody>
          <a:bodyPr/>
          <a:lstStyle/>
          <a:p>
            <a:r>
              <a:rPr lang="en-US" dirty="0"/>
              <a:t>Encrypted Tunnel</a:t>
            </a:r>
          </a:p>
        </p:txBody>
      </p:sp>
      <p:cxnSp>
        <p:nvCxnSpPr>
          <p:cNvPr id="4" name="Straight Arrow Connector 3">
            <a:extLst>
              <a:ext uri="{FF2B5EF4-FFF2-40B4-BE49-F238E27FC236}">
                <a16:creationId xmlns:a16="http://schemas.microsoft.com/office/drawing/2014/main" id="{4C54771A-7D2D-4DD7-8E74-820DF185CB25}"/>
              </a:ext>
            </a:extLst>
          </p:cNvPr>
          <p:cNvCxnSpPr>
            <a:cxnSpLocks/>
            <a:stCxn id="16" idx="3"/>
            <a:endCxn id="7" idx="1"/>
          </p:cNvCxnSpPr>
          <p:nvPr/>
        </p:nvCxnSpPr>
        <p:spPr>
          <a:xfrm>
            <a:off x="913185" y="2705100"/>
            <a:ext cx="991815"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6D019E3-73A0-4BD3-8F09-7CCD4B905417}"/>
              </a:ext>
            </a:extLst>
          </p:cNvPr>
          <p:cNvSpPr txBox="1"/>
          <p:nvPr/>
        </p:nvSpPr>
        <p:spPr>
          <a:xfrm>
            <a:off x="0" y="1981200"/>
            <a:ext cx="3078087" cy="253916"/>
          </a:xfrm>
          <a:prstGeom prst="rect">
            <a:avLst/>
          </a:prstGeom>
          <a:noFill/>
          <a:ln>
            <a:solidFill>
              <a:schemeClr val="accent1">
                <a:shade val="50000"/>
              </a:schemeClr>
            </a:solidFill>
          </a:ln>
        </p:spPr>
        <p:txBody>
          <a:bodyPr wrap="none" rtlCol="0">
            <a:spAutoFit/>
          </a:bodyPr>
          <a:lstStyle/>
          <a:p>
            <a:r>
              <a:rPr lang="en-US" sz="1050" dirty="0" err="1"/>
              <a:t>Dest</a:t>
            </a:r>
            <a:r>
              <a:rPr lang="en-US" sz="1050" dirty="0"/>
              <a:t> IP: 10.0.23.123 SRC IP: 10.0.1.65…. Data: hello…</a:t>
            </a:r>
          </a:p>
        </p:txBody>
      </p:sp>
      <p:sp>
        <p:nvSpPr>
          <p:cNvPr id="7" name="Rectangle 6">
            <a:extLst>
              <a:ext uri="{FF2B5EF4-FFF2-40B4-BE49-F238E27FC236}">
                <a16:creationId xmlns:a16="http://schemas.microsoft.com/office/drawing/2014/main" id="{44A14B0E-6240-4448-8E62-4E3A9F858ECE}"/>
              </a:ext>
            </a:extLst>
          </p:cNvPr>
          <p:cNvSpPr/>
          <p:nvPr/>
        </p:nvSpPr>
        <p:spPr>
          <a:xfrm>
            <a:off x="1905000" y="2667000"/>
            <a:ext cx="914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VPN Gateway </a:t>
            </a:r>
          </a:p>
        </p:txBody>
      </p:sp>
      <p:sp>
        <p:nvSpPr>
          <p:cNvPr id="8" name="TextBox 7">
            <a:extLst>
              <a:ext uri="{FF2B5EF4-FFF2-40B4-BE49-F238E27FC236}">
                <a16:creationId xmlns:a16="http://schemas.microsoft.com/office/drawing/2014/main" id="{ADDD9BC3-AE83-4EEA-8FD3-5F3CA3854597}"/>
              </a:ext>
            </a:extLst>
          </p:cNvPr>
          <p:cNvSpPr txBox="1"/>
          <p:nvPr/>
        </p:nvSpPr>
        <p:spPr>
          <a:xfrm>
            <a:off x="3126006" y="3505200"/>
            <a:ext cx="6017994" cy="253916"/>
          </a:xfrm>
          <a:prstGeom prst="rect">
            <a:avLst/>
          </a:prstGeom>
          <a:noFill/>
          <a:ln>
            <a:solidFill>
              <a:schemeClr val="accent1">
                <a:shade val="50000"/>
              </a:schemeClr>
            </a:solidFill>
          </a:ln>
        </p:spPr>
        <p:txBody>
          <a:bodyPr wrap="none" rtlCol="0">
            <a:spAutoFit/>
          </a:bodyPr>
          <a:lstStyle/>
          <a:p>
            <a:r>
              <a:rPr lang="en-US" sz="1050" dirty="0" err="1"/>
              <a:t>Dest</a:t>
            </a:r>
            <a:r>
              <a:rPr lang="en-US" sz="1050" dirty="0"/>
              <a:t> IP: 123.45.23.123 </a:t>
            </a:r>
            <a:r>
              <a:rPr lang="en-US" sz="1050" dirty="0" err="1"/>
              <a:t>src</a:t>
            </a:r>
            <a:r>
              <a:rPr lang="en-US" sz="1050" dirty="0"/>
              <a:t> IP: 91.32.24.2…. Data: K</a:t>
            </a:r>
            <a:r>
              <a:rPr lang="en-US" sz="1050" baseline="-25000" dirty="0"/>
              <a:t>S</a:t>
            </a:r>
            <a:r>
              <a:rPr lang="en-US" sz="1050" dirty="0"/>
              <a:t> (</a:t>
            </a:r>
            <a:r>
              <a:rPr lang="en-US" sz="1050" dirty="0" err="1"/>
              <a:t>Dest</a:t>
            </a:r>
            <a:r>
              <a:rPr lang="en-US" sz="1050" dirty="0"/>
              <a:t> IP: 10.0.23.123 SRC IP: 10.0.1.65 …. Data: hello…)</a:t>
            </a:r>
          </a:p>
        </p:txBody>
      </p:sp>
      <p:sp>
        <p:nvSpPr>
          <p:cNvPr id="11" name="Rectangle 10">
            <a:extLst>
              <a:ext uri="{FF2B5EF4-FFF2-40B4-BE49-F238E27FC236}">
                <a16:creationId xmlns:a16="http://schemas.microsoft.com/office/drawing/2014/main" id="{42891F68-C3B1-4C65-B16E-3F43337117CE}"/>
              </a:ext>
            </a:extLst>
          </p:cNvPr>
          <p:cNvSpPr/>
          <p:nvPr/>
        </p:nvSpPr>
        <p:spPr>
          <a:xfrm>
            <a:off x="4572000" y="4191000"/>
            <a:ext cx="914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VPN Gateway </a:t>
            </a:r>
          </a:p>
        </p:txBody>
      </p:sp>
      <p:cxnSp>
        <p:nvCxnSpPr>
          <p:cNvPr id="12" name="Straight Arrow Connector 11">
            <a:extLst>
              <a:ext uri="{FF2B5EF4-FFF2-40B4-BE49-F238E27FC236}">
                <a16:creationId xmlns:a16="http://schemas.microsoft.com/office/drawing/2014/main" id="{B9C80709-3CB5-4E63-98B1-8CC494DE4DD6}"/>
              </a:ext>
            </a:extLst>
          </p:cNvPr>
          <p:cNvCxnSpPr>
            <a:cxnSpLocks/>
            <a:stCxn id="7" idx="3"/>
            <a:endCxn id="11" idx="1"/>
          </p:cNvCxnSpPr>
          <p:nvPr/>
        </p:nvCxnSpPr>
        <p:spPr>
          <a:xfrm>
            <a:off x="2819400" y="3276600"/>
            <a:ext cx="1752600" cy="152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Object 8">
            <a:extLst>
              <a:ext uri="{FF2B5EF4-FFF2-40B4-BE49-F238E27FC236}">
                <a16:creationId xmlns:a16="http://schemas.microsoft.com/office/drawing/2014/main" id="{43F007BD-B9E9-48EB-A1A1-1FF1F64B3059}"/>
              </a:ext>
            </a:extLst>
          </p:cNvPr>
          <p:cNvGraphicFramePr>
            <a:graphicFrameLocks noChangeAspect="1"/>
          </p:cNvGraphicFramePr>
          <p:nvPr>
            <p:custDataLst>
              <p:tags r:id="rId2"/>
            </p:custDataLst>
            <p:extLst>
              <p:ext uri="{D42A27DB-BD31-4B8C-83A1-F6EECF244321}">
                <p14:modId xmlns:p14="http://schemas.microsoft.com/office/powerpoint/2010/main" val="2222944214"/>
              </p:ext>
            </p:extLst>
          </p:nvPr>
        </p:nvGraphicFramePr>
        <p:xfrm>
          <a:off x="457200" y="2514600"/>
          <a:ext cx="455985" cy="381000"/>
        </p:xfrm>
        <a:graphic>
          <a:graphicData uri="http://schemas.openxmlformats.org/presentationml/2006/ole">
            <mc:AlternateContent xmlns:mc="http://schemas.openxmlformats.org/markup-compatibility/2006">
              <mc:Choice xmlns:v="urn:schemas-microsoft-com:vml" Requires="v">
                <p:oleObj spid="_x0000_s116754" name="Clip" r:id="rId5" imgW="1305000" imgH="1085760" progId="">
                  <p:embed/>
                </p:oleObj>
              </mc:Choice>
              <mc:Fallback>
                <p:oleObj name="Clip" r:id="rId5" imgW="1305000" imgH="1085760" progId="">
                  <p:embed/>
                  <p:pic>
                    <p:nvPicPr>
                      <p:cNvPr id="22" name="Object 8">
                        <a:extLst>
                          <a:ext uri="{FF2B5EF4-FFF2-40B4-BE49-F238E27FC236}">
                            <a16:creationId xmlns:a16="http://schemas.microsoft.com/office/drawing/2014/main" id="{A06BD3B1-E457-476F-A8C7-C013A30A99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25146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8">
            <a:extLst>
              <a:ext uri="{FF2B5EF4-FFF2-40B4-BE49-F238E27FC236}">
                <a16:creationId xmlns:a16="http://schemas.microsoft.com/office/drawing/2014/main" id="{3D430818-8B84-4668-94E2-CFF2BF3BEBAE}"/>
              </a:ext>
            </a:extLst>
          </p:cNvPr>
          <p:cNvGraphicFramePr>
            <a:graphicFrameLocks noChangeAspect="1"/>
          </p:cNvGraphicFramePr>
          <p:nvPr>
            <p:custDataLst>
              <p:tags r:id="rId3"/>
            </p:custDataLst>
            <p:extLst>
              <p:ext uri="{D42A27DB-BD31-4B8C-83A1-F6EECF244321}">
                <p14:modId xmlns:p14="http://schemas.microsoft.com/office/powerpoint/2010/main" val="3426636818"/>
              </p:ext>
            </p:extLst>
          </p:nvPr>
        </p:nvGraphicFramePr>
        <p:xfrm>
          <a:off x="6858000" y="5486400"/>
          <a:ext cx="455985" cy="381000"/>
        </p:xfrm>
        <a:graphic>
          <a:graphicData uri="http://schemas.openxmlformats.org/presentationml/2006/ole">
            <mc:AlternateContent xmlns:mc="http://schemas.openxmlformats.org/markup-compatibility/2006">
              <mc:Choice xmlns:v="urn:schemas-microsoft-com:vml" Requires="v">
                <p:oleObj spid="_x0000_s116755" name="Clip" r:id="rId7" imgW="1305000" imgH="1085760" progId="">
                  <p:embed/>
                </p:oleObj>
              </mc:Choice>
              <mc:Fallback>
                <p:oleObj name="Clip" r:id="rId7" imgW="1305000" imgH="1085760" progId="">
                  <p:embed/>
                  <p:pic>
                    <p:nvPicPr>
                      <p:cNvPr id="16" name="Object 8">
                        <a:extLst>
                          <a:ext uri="{FF2B5EF4-FFF2-40B4-BE49-F238E27FC236}">
                            <a16:creationId xmlns:a16="http://schemas.microsoft.com/office/drawing/2014/main" id="{43F007BD-B9E9-48EB-A1A1-1FF1F64B30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5486400"/>
                        <a:ext cx="45598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a:extLst>
              <a:ext uri="{FF2B5EF4-FFF2-40B4-BE49-F238E27FC236}">
                <a16:creationId xmlns:a16="http://schemas.microsoft.com/office/drawing/2014/main" id="{39E43D5E-DEC7-4866-8D6C-6521F196560E}"/>
              </a:ext>
            </a:extLst>
          </p:cNvPr>
          <p:cNvSpPr txBox="1"/>
          <p:nvPr/>
        </p:nvSpPr>
        <p:spPr>
          <a:xfrm>
            <a:off x="76200" y="2971800"/>
            <a:ext cx="1093569" cy="307777"/>
          </a:xfrm>
          <a:prstGeom prst="rect">
            <a:avLst/>
          </a:prstGeom>
          <a:noFill/>
        </p:spPr>
        <p:txBody>
          <a:bodyPr wrap="none" rtlCol="0">
            <a:spAutoFit/>
          </a:bodyPr>
          <a:lstStyle/>
          <a:p>
            <a:r>
              <a:rPr lang="en-US" sz="1400" dirty="0"/>
              <a:t>IP: 10.0.1.65</a:t>
            </a:r>
          </a:p>
        </p:txBody>
      </p:sp>
      <p:sp>
        <p:nvSpPr>
          <p:cNvPr id="20" name="TextBox 19">
            <a:extLst>
              <a:ext uri="{FF2B5EF4-FFF2-40B4-BE49-F238E27FC236}">
                <a16:creationId xmlns:a16="http://schemas.microsoft.com/office/drawing/2014/main" id="{459B9A88-01F8-4F44-A21F-B4CCAF4F0C98}"/>
              </a:ext>
            </a:extLst>
          </p:cNvPr>
          <p:cNvSpPr txBox="1"/>
          <p:nvPr/>
        </p:nvSpPr>
        <p:spPr>
          <a:xfrm>
            <a:off x="6400800" y="5867400"/>
            <a:ext cx="1276311" cy="307777"/>
          </a:xfrm>
          <a:prstGeom prst="rect">
            <a:avLst/>
          </a:prstGeom>
          <a:noFill/>
        </p:spPr>
        <p:txBody>
          <a:bodyPr wrap="none" rtlCol="0">
            <a:spAutoFit/>
          </a:bodyPr>
          <a:lstStyle/>
          <a:p>
            <a:r>
              <a:rPr lang="en-US" sz="1400" dirty="0"/>
              <a:t>IP: 10.0.23.123</a:t>
            </a:r>
          </a:p>
        </p:txBody>
      </p:sp>
      <p:cxnSp>
        <p:nvCxnSpPr>
          <p:cNvPr id="21" name="Straight Arrow Connector 20">
            <a:extLst>
              <a:ext uri="{FF2B5EF4-FFF2-40B4-BE49-F238E27FC236}">
                <a16:creationId xmlns:a16="http://schemas.microsoft.com/office/drawing/2014/main" id="{2AFBDE75-411D-42D0-8626-4BB6DC6A6062}"/>
              </a:ext>
            </a:extLst>
          </p:cNvPr>
          <p:cNvCxnSpPr>
            <a:cxnSpLocks/>
            <a:stCxn id="11" idx="3"/>
            <a:endCxn id="17" idx="1"/>
          </p:cNvCxnSpPr>
          <p:nvPr/>
        </p:nvCxnSpPr>
        <p:spPr>
          <a:xfrm>
            <a:off x="5486400" y="4800600"/>
            <a:ext cx="1371600" cy="876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B593AA5-55B4-4283-8418-3314F313B78D}"/>
              </a:ext>
            </a:extLst>
          </p:cNvPr>
          <p:cNvSpPr txBox="1"/>
          <p:nvPr/>
        </p:nvSpPr>
        <p:spPr>
          <a:xfrm>
            <a:off x="5791200" y="4800600"/>
            <a:ext cx="3078087" cy="253916"/>
          </a:xfrm>
          <a:prstGeom prst="rect">
            <a:avLst/>
          </a:prstGeom>
          <a:noFill/>
          <a:ln>
            <a:solidFill>
              <a:schemeClr val="accent1">
                <a:shade val="50000"/>
              </a:schemeClr>
            </a:solidFill>
          </a:ln>
        </p:spPr>
        <p:txBody>
          <a:bodyPr wrap="none" rtlCol="0">
            <a:spAutoFit/>
          </a:bodyPr>
          <a:lstStyle/>
          <a:p>
            <a:r>
              <a:rPr lang="en-US" sz="1050" dirty="0" err="1"/>
              <a:t>Dest</a:t>
            </a:r>
            <a:r>
              <a:rPr lang="en-US" sz="1050" dirty="0"/>
              <a:t> IP: 10.0.23.123 SRC IP: 10.0.1.65…. Data: hello…</a:t>
            </a:r>
          </a:p>
        </p:txBody>
      </p:sp>
      <p:sp>
        <p:nvSpPr>
          <p:cNvPr id="25" name="TextBox 24">
            <a:extLst>
              <a:ext uri="{FF2B5EF4-FFF2-40B4-BE49-F238E27FC236}">
                <a16:creationId xmlns:a16="http://schemas.microsoft.com/office/drawing/2014/main" id="{8A1E751E-9A68-44FB-B749-D4AAFE1DFD20}"/>
              </a:ext>
            </a:extLst>
          </p:cNvPr>
          <p:cNvSpPr txBox="1"/>
          <p:nvPr/>
        </p:nvSpPr>
        <p:spPr>
          <a:xfrm>
            <a:off x="4495800" y="1676400"/>
            <a:ext cx="4267200" cy="1477328"/>
          </a:xfrm>
          <a:prstGeom prst="rect">
            <a:avLst/>
          </a:prstGeom>
          <a:noFill/>
        </p:spPr>
        <p:txBody>
          <a:bodyPr wrap="square" rtlCol="0">
            <a:spAutoFit/>
          </a:bodyPr>
          <a:lstStyle/>
          <a:p>
            <a:r>
              <a:rPr lang="en-US" dirty="0"/>
              <a:t>Tunnel: The entire packet is put into the data field and the source and destination IPs are changed</a:t>
            </a:r>
          </a:p>
          <a:p>
            <a:r>
              <a:rPr lang="en-US" dirty="0"/>
              <a:t>Encrypted: The data field (which is the entire packet) is </a:t>
            </a:r>
            <a:r>
              <a:rPr lang="en-US" dirty="0" err="1"/>
              <a:t>encrpted</a:t>
            </a:r>
            <a:endParaRPr lang="en-US" dirty="0"/>
          </a:p>
        </p:txBody>
      </p:sp>
      <p:sp>
        <p:nvSpPr>
          <p:cNvPr id="26" name="TextBox 25">
            <a:extLst>
              <a:ext uri="{FF2B5EF4-FFF2-40B4-BE49-F238E27FC236}">
                <a16:creationId xmlns:a16="http://schemas.microsoft.com/office/drawing/2014/main" id="{42D05F51-7B7F-4386-A456-DAF55443F2C4}"/>
              </a:ext>
            </a:extLst>
          </p:cNvPr>
          <p:cNvSpPr txBox="1"/>
          <p:nvPr/>
        </p:nvSpPr>
        <p:spPr>
          <a:xfrm>
            <a:off x="2819400" y="2895600"/>
            <a:ext cx="1184940" cy="307777"/>
          </a:xfrm>
          <a:prstGeom prst="rect">
            <a:avLst/>
          </a:prstGeom>
          <a:noFill/>
        </p:spPr>
        <p:txBody>
          <a:bodyPr wrap="none" rtlCol="0">
            <a:spAutoFit/>
          </a:bodyPr>
          <a:lstStyle/>
          <a:p>
            <a:r>
              <a:rPr lang="en-US" sz="1400" dirty="0"/>
              <a:t>IP: 91.32.24.2</a:t>
            </a:r>
          </a:p>
        </p:txBody>
      </p:sp>
      <p:sp>
        <p:nvSpPr>
          <p:cNvPr id="27" name="TextBox 26">
            <a:extLst>
              <a:ext uri="{FF2B5EF4-FFF2-40B4-BE49-F238E27FC236}">
                <a16:creationId xmlns:a16="http://schemas.microsoft.com/office/drawing/2014/main" id="{29911C36-B8CF-4FE1-8E3E-CDBB782FF304}"/>
              </a:ext>
            </a:extLst>
          </p:cNvPr>
          <p:cNvSpPr txBox="1"/>
          <p:nvPr/>
        </p:nvSpPr>
        <p:spPr>
          <a:xfrm>
            <a:off x="3200400" y="4724400"/>
            <a:ext cx="1459054" cy="307777"/>
          </a:xfrm>
          <a:prstGeom prst="rect">
            <a:avLst/>
          </a:prstGeom>
          <a:noFill/>
        </p:spPr>
        <p:txBody>
          <a:bodyPr wrap="none" rtlCol="0">
            <a:spAutoFit/>
          </a:bodyPr>
          <a:lstStyle/>
          <a:p>
            <a:r>
              <a:rPr lang="en-US" sz="1400" dirty="0"/>
              <a:t>IP: 123.45.23.123</a:t>
            </a:r>
          </a:p>
        </p:txBody>
      </p:sp>
    </p:spTree>
    <p:extLst>
      <p:ext uri="{BB962C8B-B14F-4D97-AF65-F5344CB8AC3E}">
        <p14:creationId xmlns:p14="http://schemas.microsoft.com/office/powerpoint/2010/main" val="16255270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custDataLst>
              <p:tags r:id="rId2"/>
            </p:custDataLst>
          </p:nvPr>
        </p:nvSpPr>
        <p:spPr/>
        <p:txBody>
          <a:bodyPr/>
          <a:lstStyle/>
          <a:p>
            <a:r>
              <a:rPr lang="en-US"/>
              <a:t>Analysis</a:t>
            </a:r>
          </a:p>
        </p:txBody>
      </p:sp>
      <p:sp>
        <p:nvSpPr>
          <p:cNvPr id="362499" name="Rectangle 3"/>
          <p:cNvSpPr>
            <a:spLocks noGrp="1" noChangeArrowheads="1"/>
          </p:cNvSpPr>
          <p:nvPr>
            <p:ph type="body" idx="1"/>
            <p:custDataLst>
              <p:tags r:id="rId3"/>
            </p:custDataLst>
          </p:nvPr>
        </p:nvSpPr>
        <p:spPr/>
        <p:txBody>
          <a:bodyPr>
            <a:normAutofit fontScale="92500" lnSpcReduction="10000"/>
          </a:bodyPr>
          <a:lstStyle/>
          <a:p>
            <a:pPr>
              <a:lnSpc>
                <a:spcPct val="90000"/>
              </a:lnSpc>
            </a:pPr>
            <a:r>
              <a:rPr lang="en-US" sz="2800" dirty="0"/>
              <a:t>DMZ servers never communicate with internal servers</a:t>
            </a:r>
          </a:p>
          <a:p>
            <a:pPr lvl="1">
              <a:lnSpc>
                <a:spcPct val="90000"/>
              </a:lnSpc>
            </a:pPr>
            <a:r>
              <a:rPr lang="en-US" sz="2400" dirty="0"/>
              <a:t>All communications done via inner firewall</a:t>
            </a:r>
          </a:p>
          <a:p>
            <a:pPr lvl="1">
              <a:lnSpc>
                <a:spcPct val="90000"/>
              </a:lnSpc>
            </a:pPr>
            <a:r>
              <a:rPr lang="en-US" sz="2400" dirty="0"/>
              <a:t>All communication through the inner firewall originates in the internal network</a:t>
            </a:r>
          </a:p>
          <a:p>
            <a:pPr>
              <a:lnSpc>
                <a:spcPct val="90000"/>
              </a:lnSpc>
            </a:pPr>
            <a:r>
              <a:rPr lang="en-US" sz="2800" dirty="0"/>
              <a:t>Only client to DMZ that can come from internal network is SSH client from trusted administrative host</a:t>
            </a:r>
          </a:p>
          <a:p>
            <a:pPr lvl="1">
              <a:lnSpc>
                <a:spcPct val="90000"/>
              </a:lnSpc>
            </a:pPr>
            <a:r>
              <a:rPr lang="en-US" sz="2400" dirty="0"/>
              <a:t>Authenticity established by public key authentication</a:t>
            </a:r>
          </a:p>
          <a:p>
            <a:pPr>
              <a:lnSpc>
                <a:spcPct val="90000"/>
              </a:lnSpc>
            </a:pPr>
            <a:r>
              <a:rPr lang="en-US" sz="2800" dirty="0"/>
              <a:t>Only data non-administrative folks can alter are web pages</a:t>
            </a:r>
          </a:p>
          <a:p>
            <a:pPr lvl="1">
              <a:lnSpc>
                <a:spcPct val="90000"/>
              </a:lnSpc>
            </a:pPr>
            <a:r>
              <a:rPr lang="en-US" sz="2400" dirty="0"/>
              <a:t>Two steps to release data: </a:t>
            </a:r>
          </a:p>
          <a:p>
            <a:pPr lvl="2">
              <a:lnSpc>
                <a:spcPct val="90000"/>
              </a:lnSpc>
            </a:pPr>
            <a:r>
              <a:rPr lang="en-US" sz="2000" dirty="0"/>
              <a:t>developer must update web page. </a:t>
            </a:r>
          </a:p>
          <a:p>
            <a:pPr lvl="2">
              <a:lnSpc>
                <a:spcPct val="90000"/>
              </a:lnSpc>
            </a:pPr>
            <a:r>
              <a:rPr lang="en-US" sz="2000" dirty="0"/>
              <a:t>Admin must move web page to DMZ</a:t>
            </a:r>
          </a:p>
          <a:p>
            <a:pPr lvl="2">
              <a:lnSpc>
                <a:spcPct val="90000"/>
              </a:lnSpc>
            </a:pPr>
            <a:r>
              <a:rPr lang="en-US" sz="2000" dirty="0"/>
              <a:t>Single insider cannot release private data</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2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24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24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24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24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24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US" dirty="0"/>
              <a:t>Reverse tunnel</a:t>
            </a:r>
          </a:p>
        </p:txBody>
      </p:sp>
      <p:sp>
        <p:nvSpPr>
          <p:cNvPr id="3" name="Content Placeholder 2"/>
          <p:cNvSpPr>
            <a:spLocks noGrp="1"/>
          </p:cNvSpPr>
          <p:nvPr>
            <p:ph sz="half" idx="1"/>
          </p:nvPr>
        </p:nvSpPr>
        <p:spPr>
          <a:xfrm>
            <a:off x="457200" y="685800"/>
            <a:ext cx="4038600" cy="5181600"/>
          </a:xfrm>
        </p:spPr>
        <p:txBody>
          <a:bodyPr>
            <a:normAutofit fontScale="92500" lnSpcReduction="20000"/>
          </a:bodyPr>
          <a:lstStyle/>
          <a:p>
            <a:r>
              <a:rPr lang="en-US" dirty="0"/>
              <a:t>Policy: “All communication originates in the internal network”</a:t>
            </a:r>
          </a:p>
          <a:p>
            <a:pPr lvl="1"/>
            <a:r>
              <a:rPr lang="en-US" dirty="0"/>
              <a:t>Meaning that there are no servers inside the internal network that are reachable from the outside</a:t>
            </a:r>
          </a:p>
          <a:p>
            <a:r>
              <a:rPr lang="en-US" dirty="0"/>
              <a:t>A reverse tunnel can break this policy</a:t>
            </a:r>
          </a:p>
          <a:p>
            <a:r>
              <a:rPr lang="en-US" dirty="0"/>
              <a:t>SSH Reverse tunnels can be blocked by blocking out-bounded SSH.</a:t>
            </a:r>
          </a:p>
          <a:p>
            <a:pPr lvl="1"/>
            <a:r>
              <a:rPr lang="en-US" dirty="0"/>
              <a:t>But the same reverse tunnel can be made without </a:t>
            </a:r>
            <a:r>
              <a:rPr lang="en-US" dirty="0" err="1"/>
              <a:t>ssh</a:t>
            </a:r>
            <a:r>
              <a:rPr lang="en-US" dirty="0"/>
              <a:t>, e.g., </a:t>
            </a:r>
            <a:r>
              <a:rPr lang="en-US" dirty="0" err="1"/>
              <a:t>ssl</a:t>
            </a:r>
            <a:endParaRPr lang="en-US" dirty="0"/>
          </a:p>
          <a:p>
            <a:pPr marL="0" indent="0">
              <a:buNone/>
            </a:pPr>
            <a:endParaRPr lang="en-US" dirty="0"/>
          </a:p>
        </p:txBody>
      </p:sp>
      <p:sp>
        <p:nvSpPr>
          <p:cNvPr id="6" name="Rectangle 5"/>
          <p:cNvSpPr/>
          <p:nvPr/>
        </p:nvSpPr>
        <p:spPr>
          <a:xfrm>
            <a:off x="5334000" y="3276600"/>
            <a:ext cx="9906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Tunnel source</a:t>
            </a:r>
          </a:p>
        </p:txBody>
      </p:sp>
      <p:sp>
        <p:nvSpPr>
          <p:cNvPr id="7" name="Rectangle 6"/>
          <p:cNvSpPr/>
          <p:nvPr/>
        </p:nvSpPr>
        <p:spPr>
          <a:xfrm>
            <a:off x="5029200" y="1676400"/>
            <a:ext cx="1447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Tunnel destination</a:t>
            </a:r>
          </a:p>
        </p:txBody>
      </p:sp>
      <p:sp>
        <p:nvSpPr>
          <p:cNvPr id="8" name="Down Arrow 7"/>
          <p:cNvSpPr/>
          <p:nvPr/>
        </p:nvSpPr>
        <p:spPr>
          <a:xfrm rot="10800000">
            <a:off x="5543550" y="2247900"/>
            <a:ext cx="4191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19800" y="2667000"/>
            <a:ext cx="3054554" cy="369332"/>
          </a:xfrm>
          <a:prstGeom prst="rect">
            <a:avLst/>
          </a:prstGeom>
          <a:noFill/>
        </p:spPr>
        <p:txBody>
          <a:bodyPr wrap="none" rtlCol="0">
            <a:spAutoFit/>
          </a:bodyPr>
          <a:lstStyle/>
          <a:p>
            <a:r>
              <a:rPr lang="en-US" dirty="0" err="1"/>
              <a:t>Ssh</a:t>
            </a:r>
            <a:r>
              <a:rPr lang="en-US" dirty="0"/>
              <a:t> connection to some server</a:t>
            </a:r>
          </a:p>
        </p:txBody>
      </p:sp>
      <p:sp>
        <p:nvSpPr>
          <p:cNvPr id="10" name="Isosceles Triangle 9"/>
          <p:cNvSpPr/>
          <p:nvPr/>
        </p:nvSpPr>
        <p:spPr>
          <a:xfrm rot="10800000">
            <a:off x="5543548" y="1420892"/>
            <a:ext cx="419101"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028498" y="1307068"/>
            <a:ext cx="2048702" cy="369332"/>
          </a:xfrm>
          <a:prstGeom prst="rect">
            <a:avLst/>
          </a:prstGeom>
          <a:noFill/>
        </p:spPr>
        <p:txBody>
          <a:bodyPr wrap="none" rtlCol="0">
            <a:spAutoFit/>
          </a:bodyPr>
          <a:lstStyle/>
          <a:p>
            <a:r>
              <a:rPr lang="en-US" dirty="0"/>
              <a:t>Listen on some port</a:t>
            </a:r>
          </a:p>
        </p:txBody>
      </p:sp>
      <p:grpSp>
        <p:nvGrpSpPr>
          <p:cNvPr id="21" name="Group 20"/>
          <p:cNvGrpSpPr/>
          <p:nvPr/>
        </p:nvGrpSpPr>
        <p:grpSpPr>
          <a:xfrm>
            <a:off x="3871837" y="838200"/>
            <a:ext cx="5131103" cy="4373563"/>
            <a:chOff x="3871837" y="838200"/>
            <a:chExt cx="5131103" cy="4373563"/>
          </a:xfrm>
        </p:grpSpPr>
        <p:cxnSp>
          <p:nvCxnSpPr>
            <p:cNvPr id="13" name="Straight Arrow Connector 12"/>
            <p:cNvCxnSpPr/>
            <p:nvPr/>
          </p:nvCxnSpPr>
          <p:spPr>
            <a:xfrm>
              <a:off x="5760720" y="838200"/>
              <a:ext cx="0" cy="114300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768340" y="2133600"/>
              <a:ext cx="0" cy="147423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760720" y="3737531"/>
              <a:ext cx="0" cy="147423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91200" y="884237"/>
              <a:ext cx="2312108" cy="307777"/>
            </a:xfrm>
            <a:prstGeom prst="rect">
              <a:avLst/>
            </a:prstGeom>
            <a:noFill/>
          </p:spPr>
          <p:txBody>
            <a:bodyPr wrap="none" rtlCol="0">
              <a:spAutoFit/>
            </a:bodyPr>
            <a:lstStyle/>
            <a:p>
              <a:r>
                <a:rPr lang="en-US" sz="1400" dirty="0">
                  <a:solidFill>
                    <a:srgbClr val="FF0000"/>
                  </a:solidFill>
                </a:rPr>
                <a:t>Connection from somewhere</a:t>
              </a:r>
            </a:p>
          </p:txBody>
        </p:sp>
        <p:sp>
          <p:nvSpPr>
            <p:cNvPr id="19" name="TextBox 18"/>
            <p:cNvSpPr txBox="1"/>
            <p:nvPr/>
          </p:nvSpPr>
          <p:spPr>
            <a:xfrm>
              <a:off x="3871837" y="2520434"/>
              <a:ext cx="1919364" cy="523220"/>
            </a:xfrm>
            <a:prstGeom prst="rect">
              <a:avLst/>
            </a:prstGeom>
            <a:noFill/>
          </p:spPr>
          <p:txBody>
            <a:bodyPr wrap="square" rtlCol="0">
              <a:spAutoFit/>
            </a:bodyPr>
            <a:lstStyle/>
            <a:p>
              <a:pPr algn="ctr"/>
              <a:r>
                <a:rPr lang="en-US" sz="1400" dirty="0">
                  <a:solidFill>
                    <a:srgbClr val="FF0000"/>
                  </a:solidFill>
                </a:rPr>
                <a:t>Data goes through tunnel connection</a:t>
              </a:r>
            </a:p>
          </p:txBody>
        </p:sp>
        <p:sp>
          <p:nvSpPr>
            <p:cNvPr id="20" name="TextBox 19"/>
            <p:cNvSpPr txBox="1"/>
            <p:nvPr/>
          </p:nvSpPr>
          <p:spPr>
            <a:xfrm>
              <a:off x="5791200" y="4429780"/>
              <a:ext cx="3211740" cy="523220"/>
            </a:xfrm>
            <a:prstGeom prst="rect">
              <a:avLst/>
            </a:prstGeom>
            <a:noFill/>
          </p:spPr>
          <p:txBody>
            <a:bodyPr wrap="square" rtlCol="0">
              <a:spAutoFit/>
            </a:bodyPr>
            <a:lstStyle/>
            <a:p>
              <a:r>
                <a:rPr lang="en-US" sz="1400" dirty="0">
                  <a:solidFill>
                    <a:srgbClr val="FF0000"/>
                  </a:solidFill>
                </a:rPr>
                <a:t>Connection connects to wherever the reverse tunnel is configured</a:t>
              </a:r>
            </a:p>
          </p:txBody>
        </p:sp>
      </p:grpSp>
      <p:cxnSp>
        <p:nvCxnSpPr>
          <p:cNvPr id="23" name="Straight Connector 22"/>
          <p:cNvCxnSpPr/>
          <p:nvPr/>
        </p:nvCxnSpPr>
        <p:spPr>
          <a:xfrm flipH="1">
            <a:off x="4191000" y="2667000"/>
            <a:ext cx="481194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086600" y="3737531"/>
            <a:ext cx="912622" cy="369332"/>
          </a:xfrm>
          <a:prstGeom prst="rect">
            <a:avLst/>
          </a:prstGeom>
          <a:noFill/>
        </p:spPr>
        <p:txBody>
          <a:bodyPr wrap="none" rtlCol="0">
            <a:spAutoFit/>
          </a:bodyPr>
          <a:lstStyle/>
          <a:p>
            <a:r>
              <a:rPr lang="en-US" dirty="0"/>
              <a:t>internal</a:t>
            </a:r>
          </a:p>
        </p:txBody>
      </p:sp>
      <p:sp>
        <p:nvSpPr>
          <p:cNvPr id="25" name="TextBox 24"/>
          <p:cNvSpPr txBox="1"/>
          <p:nvPr/>
        </p:nvSpPr>
        <p:spPr>
          <a:xfrm>
            <a:off x="7148964" y="1948934"/>
            <a:ext cx="952056" cy="369332"/>
          </a:xfrm>
          <a:prstGeom prst="rect">
            <a:avLst/>
          </a:prstGeom>
          <a:noFill/>
        </p:spPr>
        <p:txBody>
          <a:bodyPr wrap="none" rtlCol="0">
            <a:spAutoFit/>
          </a:bodyPr>
          <a:lstStyle/>
          <a:p>
            <a:r>
              <a:rPr lang="en-US" dirty="0"/>
              <a:t>external</a:t>
            </a:r>
          </a:p>
        </p:txBody>
      </p:sp>
    </p:spTree>
    <p:extLst>
      <p:ext uri="{BB962C8B-B14F-4D97-AF65-F5344CB8AC3E}">
        <p14:creationId xmlns:p14="http://schemas.microsoft.com/office/powerpoint/2010/main" val="169944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custDataLst>
              <p:tags r:id="rId2"/>
            </p:custDataLst>
          </p:nvPr>
        </p:nvSpPr>
        <p:spPr/>
        <p:txBody>
          <a:bodyPr/>
          <a:lstStyle/>
          <a:p>
            <a:r>
              <a:rPr lang="en-US"/>
              <a:t>Analysis</a:t>
            </a:r>
          </a:p>
        </p:txBody>
      </p:sp>
      <p:sp>
        <p:nvSpPr>
          <p:cNvPr id="364547" name="Rectangle 3"/>
          <p:cNvSpPr>
            <a:spLocks noGrp="1" noChangeArrowheads="1"/>
          </p:cNvSpPr>
          <p:nvPr>
            <p:ph type="body" idx="1"/>
            <p:custDataLst>
              <p:tags r:id="rId3"/>
            </p:custDataLst>
          </p:nvPr>
        </p:nvSpPr>
        <p:spPr/>
        <p:txBody>
          <a:bodyPr/>
          <a:lstStyle/>
          <a:p>
            <a:r>
              <a:rPr lang="en-US" dirty="0"/>
              <a:t>Only data from DMZ is customer orders and email</a:t>
            </a:r>
          </a:p>
          <a:p>
            <a:pPr lvl="1"/>
            <a:r>
              <a:rPr lang="en-US" dirty="0"/>
              <a:t>Customer orders already checked for potential errors, enciphered, and transferred in such a way that it cannot be executed</a:t>
            </a:r>
          </a:p>
          <a:p>
            <a:pPr lvl="2"/>
            <a:r>
              <a:rPr lang="en-US" dirty="0"/>
              <a:t>Ideally. But </a:t>
            </a:r>
            <a:r>
              <a:rPr lang="en-US" dirty="0" err="1"/>
              <a:t>sql</a:t>
            </a:r>
            <a:r>
              <a:rPr lang="en-US" dirty="0"/>
              <a:t> injection is possible</a:t>
            </a:r>
          </a:p>
          <a:p>
            <a:pPr lvl="1"/>
            <a:r>
              <a:rPr lang="en-US" dirty="0"/>
              <a:t>Email thoroughly checked before it is sent to internal mail server</a:t>
            </a:r>
          </a:p>
        </p:txBody>
      </p:sp>
    </p:spTree>
    <p:custDataLst>
      <p:tags r:id="rId1"/>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custDataLst>
              <p:tags r:id="rId2"/>
            </p:custDataLst>
          </p:nvPr>
        </p:nvSpPr>
        <p:spPr/>
        <p:txBody>
          <a:bodyPr/>
          <a:lstStyle/>
          <a:p>
            <a:r>
              <a:rPr lang="en-US" dirty="0"/>
              <a:t>Assumptions</a:t>
            </a:r>
          </a:p>
        </p:txBody>
      </p:sp>
      <p:sp>
        <p:nvSpPr>
          <p:cNvPr id="365571" name="Rectangle 3"/>
          <p:cNvSpPr>
            <a:spLocks noGrp="1" noChangeArrowheads="1"/>
          </p:cNvSpPr>
          <p:nvPr>
            <p:ph type="body" idx="1"/>
            <p:custDataLst>
              <p:tags r:id="rId3"/>
            </p:custDataLst>
          </p:nvPr>
        </p:nvSpPr>
        <p:spPr/>
        <p:txBody>
          <a:bodyPr/>
          <a:lstStyle/>
          <a:p>
            <a:r>
              <a:rPr lang="en-US" dirty="0"/>
              <a:t>Software, hardware does what it is supposed to</a:t>
            </a:r>
          </a:p>
          <a:p>
            <a:pPr lvl="1"/>
            <a:r>
              <a:rPr lang="en-US" dirty="0"/>
              <a:t>If software compromised, or hardware does not work right, defensive mechanisms fail</a:t>
            </a:r>
          </a:p>
          <a:p>
            <a:pPr lvl="1"/>
            <a:r>
              <a:rPr lang="en-US" dirty="0"/>
              <a:t>Reason separation of privilege is </a:t>
            </a:r>
            <a:r>
              <a:rPr lang="en-US" i="1" dirty="0"/>
              <a:t>critical</a:t>
            </a:r>
            <a:endParaRPr lang="en-US" dirty="0"/>
          </a:p>
          <a:p>
            <a:pPr lvl="2"/>
            <a:r>
              <a:rPr lang="en-US" dirty="0"/>
              <a:t>If component A fails, other components provide additional defenses</a:t>
            </a:r>
          </a:p>
          <a:p>
            <a:r>
              <a:rPr lang="en-US" dirty="0"/>
              <a:t>Assurance at all levels is vital</a:t>
            </a:r>
          </a:p>
        </p:txBody>
      </p:sp>
    </p:spTree>
    <p:custDataLst>
      <p:tags r:id="rId1"/>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custDataLst>
              <p:tags r:id="rId2"/>
            </p:custDataLst>
          </p:nvPr>
        </p:nvSpPr>
        <p:spPr/>
        <p:txBody>
          <a:bodyPr/>
          <a:lstStyle/>
          <a:p>
            <a:r>
              <a:rPr lang="en-US"/>
              <a:t>Availability</a:t>
            </a:r>
          </a:p>
        </p:txBody>
      </p:sp>
      <p:sp>
        <p:nvSpPr>
          <p:cNvPr id="367619" name="Rectangle 3"/>
          <p:cNvSpPr>
            <a:spLocks noGrp="1" noChangeArrowheads="1"/>
          </p:cNvSpPr>
          <p:nvPr>
            <p:ph type="body" idx="1"/>
            <p:custDataLst>
              <p:tags r:id="rId3"/>
            </p:custDataLst>
          </p:nvPr>
        </p:nvSpPr>
        <p:spPr/>
        <p:txBody>
          <a:bodyPr>
            <a:noAutofit/>
          </a:bodyPr>
          <a:lstStyle/>
          <a:p>
            <a:pPr>
              <a:lnSpc>
                <a:spcPct val="90000"/>
              </a:lnSpc>
            </a:pPr>
            <a:r>
              <a:rPr lang="en-US" sz="2000" dirty="0"/>
              <a:t>Access over Internet must be unimpeded</a:t>
            </a:r>
          </a:p>
          <a:p>
            <a:pPr lvl="1">
              <a:lnSpc>
                <a:spcPct val="90000"/>
              </a:lnSpc>
            </a:pPr>
            <a:r>
              <a:rPr lang="en-US" sz="1800" dirty="0"/>
              <a:t>Context: flooding attacks, in which attackers try to overwhelm system resources</a:t>
            </a:r>
          </a:p>
          <a:p>
            <a:pPr>
              <a:lnSpc>
                <a:spcPct val="90000"/>
              </a:lnSpc>
            </a:pPr>
            <a:r>
              <a:rPr lang="en-US" sz="2000" dirty="0"/>
              <a:t>Example: SYN flood</a:t>
            </a:r>
          </a:p>
          <a:p>
            <a:pPr lvl="1">
              <a:lnSpc>
                <a:spcPct val="90000"/>
              </a:lnSpc>
            </a:pPr>
            <a:r>
              <a:rPr lang="en-US" sz="1800" dirty="0"/>
              <a:t>Problem: server cannot distinguish legitimate handshake from one that is part of this attack</a:t>
            </a:r>
          </a:p>
          <a:p>
            <a:pPr lvl="2">
              <a:lnSpc>
                <a:spcPct val="90000"/>
              </a:lnSpc>
            </a:pPr>
            <a:r>
              <a:rPr lang="en-US" sz="1600" dirty="0"/>
              <a:t>Only difference is whether third part of TCP handshake is sent</a:t>
            </a:r>
          </a:p>
          <a:p>
            <a:pPr lvl="1">
              <a:lnSpc>
                <a:spcPct val="90000"/>
              </a:lnSpc>
            </a:pPr>
            <a:r>
              <a:rPr lang="en-US" sz="1800" dirty="0"/>
              <a:t>Flood can overwhelm communication links</a:t>
            </a:r>
          </a:p>
          <a:p>
            <a:pPr lvl="2">
              <a:lnSpc>
                <a:spcPct val="90000"/>
              </a:lnSpc>
            </a:pPr>
            <a:r>
              <a:rPr lang="en-US" sz="1600" dirty="0"/>
              <a:t>Can’t do anything about this (except buy a bigger pipe)</a:t>
            </a:r>
          </a:p>
          <a:p>
            <a:pPr lvl="1">
              <a:lnSpc>
                <a:spcPct val="90000"/>
              </a:lnSpc>
            </a:pPr>
            <a:r>
              <a:rPr lang="en-US" sz="1800" dirty="0"/>
              <a:t>Flood can overwhelm resources on our system</a:t>
            </a:r>
          </a:p>
          <a:p>
            <a:pPr>
              <a:lnSpc>
                <a:spcPct val="90000"/>
              </a:lnSpc>
            </a:pPr>
            <a:r>
              <a:rPr lang="en-US" sz="2000" dirty="0"/>
              <a:t>Other floods</a:t>
            </a:r>
          </a:p>
          <a:p>
            <a:pPr lvl="1">
              <a:lnSpc>
                <a:spcPct val="90000"/>
              </a:lnSpc>
            </a:pPr>
            <a:r>
              <a:rPr lang="en-US" sz="1800" dirty="0"/>
              <a:t>CDN (content distribution network) can help</a:t>
            </a:r>
          </a:p>
          <a:p>
            <a:pPr>
              <a:lnSpc>
                <a:spcPct val="90000"/>
              </a:lnSpc>
            </a:pPr>
            <a:r>
              <a:rPr lang="en-US" sz="2000" dirty="0"/>
              <a:t>Besides attacks, failures (hardware and software) are an important reason why system become unavailable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7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7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76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76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76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76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76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76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761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761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676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custDataLst>
              <p:tags r:id="rId2"/>
            </p:custDataLst>
          </p:nvPr>
        </p:nvSpPr>
        <p:spPr/>
        <p:txBody>
          <a:bodyPr/>
          <a:lstStyle/>
          <a:p>
            <a:r>
              <a:rPr lang="en-US"/>
              <a:t>Anticipating Attacks</a:t>
            </a:r>
          </a:p>
        </p:txBody>
      </p:sp>
      <p:sp>
        <p:nvSpPr>
          <p:cNvPr id="380931" name="Rectangle 3"/>
          <p:cNvSpPr>
            <a:spLocks noGrp="1" noChangeArrowheads="1"/>
          </p:cNvSpPr>
          <p:nvPr>
            <p:ph type="body" idx="1"/>
            <p:custDataLst>
              <p:tags r:id="rId3"/>
            </p:custDataLst>
          </p:nvPr>
        </p:nvSpPr>
        <p:spPr/>
        <p:txBody>
          <a:bodyPr/>
          <a:lstStyle/>
          <a:p>
            <a:r>
              <a:rPr lang="en-US"/>
              <a:t>Drib realizes compromise may come through unanticipated means</a:t>
            </a:r>
          </a:p>
          <a:p>
            <a:pPr lvl="1"/>
            <a:r>
              <a:rPr lang="en-US"/>
              <a:t>Plans in place to handle this</a:t>
            </a:r>
          </a:p>
          <a:p>
            <a:r>
              <a:rPr lang="en-US"/>
              <a:t>Extensive logging</a:t>
            </a:r>
          </a:p>
          <a:p>
            <a:pPr lvl="1"/>
            <a:r>
              <a:rPr lang="en-US"/>
              <a:t>DMZ log server does intrusion detection on logs</a:t>
            </a:r>
          </a:p>
        </p:txBody>
      </p:sp>
    </p:spTree>
    <p:custDataLst>
      <p:tags r:id="rId1"/>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custDataLst>
              <p:tags r:id="rId2"/>
            </p:custDataLst>
          </p:nvPr>
        </p:nvSpPr>
        <p:spPr/>
        <p:txBody>
          <a:bodyPr/>
          <a:lstStyle/>
          <a:p>
            <a:r>
              <a:rPr lang="en-US"/>
              <a:t>Against Outer Firewall</a:t>
            </a:r>
          </a:p>
        </p:txBody>
      </p:sp>
      <p:sp>
        <p:nvSpPr>
          <p:cNvPr id="385027" name="Rectangle 3"/>
          <p:cNvSpPr>
            <a:spLocks noGrp="1" noChangeArrowheads="1"/>
          </p:cNvSpPr>
          <p:nvPr>
            <p:ph type="body" idx="1"/>
            <p:custDataLst>
              <p:tags r:id="rId3"/>
            </p:custDataLst>
          </p:nvPr>
        </p:nvSpPr>
        <p:spPr/>
        <p:txBody>
          <a:bodyPr/>
          <a:lstStyle/>
          <a:p>
            <a:pPr>
              <a:lnSpc>
                <a:spcPct val="90000"/>
              </a:lnSpc>
            </a:pPr>
            <a:r>
              <a:rPr lang="en-US" dirty="0"/>
              <a:t>Unsuccessful attacks</a:t>
            </a:r>
          </a:p>
          <a:p>
            <a:pPr lvl="1">
              <a:lnSpc>
                <a:spcPct val="90000"/>
              </a:lnSpc>
            </a:pPr>
            <a:r>
              <a:rPr lang="en-US" dirty="0"/>
              <a:t>Logged, then ignored</a:t>
            </a:r>
          </a:p>
          <a:p>
            <a:pPr lvl="1">
              <a:lnSpc>
                <a:spcPct val="90000"/>
              </a:lnSpc>
            </a:pPr>
            <a:r>
              <a:rPr lang="en-US" dirty="0"/>
              <a:t>Security folks use these to justify budget, train new personnel</a:t>
            </a:r>
          </a:p>
          <a:p>
            <a:pPr>
              <a:lnSpc>
                <a:spcPct val="90000"/>
              </a:lnSpc>
            </a:pPr>
            <a:r>
              <a:rPr lang="en-US" dirty="0"/>
              <a:t>Successful attack against SMTP proxy</a:t>
            </a:r>
          </a:p>
          <a:p>
            <a:pPr lvl="1">
              <a:lnSpc>
                <a:spcPct val="90000"/>
              </a:lnSpc>
            </a:pPr>
            <a:r>
              <a:rPr lang="en-US" dirty="0"/>
              <a:t>Proxy will start non-standard programs</a:t>
            </a:r>
          </a:p>
          <a:p>
            <a:pPr lvl="1">
              <a:lnSpc>
                <a:spcPct val="90000"/>
              </a:lnSpc>
            </a:pPr>
            <a:r>
              <a:rPr lang="en-US" dirty="0"/>
              <a:t>Anomaly detection component of IDS on log server will report unusual behavior</a:t>
            </a:r>
          </a:p>
          <a:p>
            <a:pPr lvl="2">
              <a:lnSpc>
                <a:spcPct val="90000"/>
              </a:lnSpc>
            </a:pPr>
            <a:r>
              <a:rPr lang="en-US" dirty="0"/>
              <a:t>Security officers monitor this around the clock</a:t>
            </a:r>
          </a:p>
          <a:p>
            <a:pPr lvl="1">
              <a:lnSpc>
                <a:spcPct val="90000"/>
              </a:lnSpc>
            </a:pP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50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50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50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50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50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50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seXsaMHAR2ypCzTI1tM647"/>
</p:tagLst>
</file>

<file path=ppt/tags/tag10.xml><?xml version="1.0" encoding="utf-8"?>
<p:tagLst xmlns:a="http://schemas.openxmlformats.org/drawingml/2006/main" xmlns:r="http://schemas.openxmlformats.org/officeDocument/2006/relationships" xmlns:p="http://schemas.openxmlformats.org/presentationml/2006/main">
  <p:tag name="DVSHAPEID" val="EzYQGN3KMb8dLnOKB2vjRn"/>
</p:tagLst>
</file>

<file path=ppt/tags/tag100.xml><?xml version="1.0" encoding="utf-8"?>
<p:tagLst xmlns:a="http://schemas.openxmlformats.org/drawingml/2006/main" xmlns:r="http://schemas.openxmlformats.org/officeDocument/2006/relationships" xmlns:p="http://schemas.openxmlformats.org/presentationml/2006/main">
  <p:tag name="DVSECTIONID" val="7hP4s0IXZYGmE6x4OIYq4o"/>
</p:tagLst>
</file>

<file path=ppt/tags/tag101.xml><?xml version="1.0" encoding="utf-8"?>
<p:tagLst xmlns:a="http://schemas.openxmlformats.org/drawingml/2006/main" xmlns:r="http://schemas.openxmlformats.org/officeDocument/2006/relationships" xmlns:p="http://schemas.openxmlformats.org/presentationml/2006/main">
  <p:tag name="DVSHAPEID" val="u380jk24Pk2z5NCTKeBJBQ"/>
</p:tagLst>
</file>

<file path=ppt/tags/tag102.xml><?xml version="1.0" encoding="utf-8"?>
<p:tagLst xmlns:a="http://schemas.openxmlformats.org/drawingml/2006/main" xmlns:r="http://schemas.openxmlformats.org/officeDocument/2006/relationships" xmlns:p="http://schemas.openxmlformats.org/presentationml/2006/main">
  <p:tag name="DVSHAPEID" val="PP8pPnuPHYIJY5h5VLMpJd"/>
</p:tagLst>
</file>

<file path=ppt/tags/tag103.xml><?xml version="1.0" encoding="utf-8"?>
<p:tagLst xmlns:a="http://schemas.openxmlformats.org/drawingml/2006/main" xmlns:r="http://schemas.openxmlformats.org/officeDocument/2006/relationships" xmlns:p="http://schemas.openxmlformats.org/presentationml/2006/main">
  <p:tag name="DVSECTIONID" val="fAygi1dkACccz9HwGbAds2"/>
</p:tagLst>
</file>

<file path=ppt/tags/tag104.xml><?xml version="1.0" encoding="utf-8"?>
<p:tagLst xmlns:a="http://schemas.openxmlformats.org/drawingml/2006/main" xmlns:r="http://schemas.openxmlformats.org/officeDocument/2006/relationships" xmlns:p="http://schemas.openxmlformats.org/presentationml/2006/main">
  <p:tag name="DVSHAPEID" val="yCzUgFUycqj1vuEFqgzQmm"/>
</p:tagLst>
</file>

<file path=ppt/tags/tag105.xml><?xml version="1.0" encoding="utf-8"?>
<p:tagLst xmlns:a="http://schemas.openxmlformats.org/drawingml/2006/main" xmlns:r="http://schemas.openxmlformats.org/officeDocument/2006/relationships" xmlns:p="http://schemas.openxmlformats.org/presentationml/2006/main">
  <p:tag name="DVSHAPEID" val="0ICbDDbp0mV8MfnjLAchxa"/>
</p:tagLst>
</file>

<file path=ppt/tags/tag106.xml><?xml version="1.0" encoding="utf-8"?>
<p:tagLst xmlns:a="http://schemas.openxmlformats.org/drawingml/2006/main" xmlns:r="http://schemas.openxmlformats.org/officeDocument/2006/relationships" xmlns:p="http://schemas.openxmlformats.org/presentationml/2006/main">
  <p:tag name="DVSHAPEID" val="cCUXpEREtkdwWAHeIgtyOW"/>
</p:tagLst>
</file>

<file path=ppt/tags/tag107.xml><?xml version="1.0" encoding="utf-8"?>
<p:tagLst xmlns:a="http://schemas.openxmlformats.org/drawingml/2006/main" xmlns:r="http://schemas.openxmlformats.org/officeDocument/2006/relationships" xmlns:p="http://schemas.openxmlformats.org/presentationml/2006/main">
  <p:tag name="DVSECTIONID" val="rdE81VfTBNjI1fvcHGJFn4"/>
</p:tagLst>
</file>

<file path=ppt/tags/tag108.xml><?xml version="1.0" encoding="utf-8"?>
<p:tagLst xmlns:a="http://schemas.openxmlformats.org/drawingml/2006/main" xmlns:r="http://schemas.openxmlformats.org/officeDocument/2006/relationships" xmlns:p="http://schemas.openxmlformats.org/presentationml/2006/main">
  <p:tag name="DVSHAPEID" val="lKPYO47nmloez7JK5NoJb5"/>
</p:tagLst>
</file>

<file path=ppt/tags/tag109.xml><?xml version="1.0" encoding="utf-8"?>
<p:tagLst xmlns:a="http://schemas.openxmlformats.org/drawingml/2006/main" xmlns:r="http://schemas.openxmlformats.org/officeDocument/2006/relationships" xmlns:p="http://schemas.openxmlformats.org/presentationml/2006/main">
  <p:tag name="DVSHAPEID" val="6f6HY65zDGsxfTH2RuNwnp"/>
</p:tagLst>
</file>

<file path=ppt/tags/tag11.xml><?xml version="1.0" encoding="utf-8"?>
<p:tagLst xmlns:a="http://schemas.openxmlformats.org/drawingml/2006/main" xmlns:r="http://schemas.openxmlformats.org/officeDocument/2006/relationships" xmlns:p="http://schemas.openxmlformats.org/presentationml/2006/main">
  <p:tag name="DVSHAPEID" val="1TpyvSAh4Makbs6tDlvIAz"/>
</p:tagLst>
</file>

<file path=ppt/tags/tag110.xml><?xml version="1.0" encoding="utf-8"?>
<p:tagLst xmlns:a="http://schemas.openxmlformats.org/drawingml/2006/main" xmlns:r="http://schemas.openxmlformats.org/officeDocument/2006/relationships" xmlns:p="http://schemas.openxmlformats.org/presentationml/2006/main">
  <p:tag name="DVSECTIONID" val="aswomi2NPRVd8kBaZi4H0o"/>
</p:tagLst>
</file>

<file path=ppt/tags/tag111.xml><?xml version="1.0" encoding="utf-8"?>
<p:tagLst xmlns:a="http://schemas.openxmlformats.org/drawingml/2006/main" xmlns:r="http://schemas.openxmlformats.org/officeDocument/2006/relationships" xmlns:p="http://schemas.openxmlformats.org/presentationml/2006/main">
  <p:tag name="DVSHAPEID" val="yXHKnZelZHsZATAVSbv9p7"/>
</p:tagLst>
</file>

<file path=ppt/tags/tag112.xml><?xml version="1.0" encoding="utf-8"?>
<p:tagLst xmlns:a="http://schemas.openxmlformats.org/drawingml/2006/main" xmlns:r="http://schemas.openxmlformats.org/officeDocument/2006/relationships" xmlns:p="http://schemas.openxmlformats.org/presentationml/2006/main">
  <p:tag name="DVSHAPEID" val="ZdWN8hP3jG41qiqpnpyUA0"/>
</p:tagLst>
</file>

<file path=ppt/tags/tag113.xml><?xml version="1.0" encoding="utf-8"?>
<p:tagLst xmlns:a="http://schemas.openxmlformats.org/drawingml/2006/main" xmlns:r="http://schemas.openxmlformats.org/officeDocument/2006/relationships" xmlns:p="http://schemas.openxmlformats.org/presentationml/2006/main">
  <p:tag name="DVSECTIONID" val="v61DLrGCtPi7bhEMUFzcvY"/>
</p:tagLst>
</file>

<file path=ppt/tags/tag114.xml><?xml version="1.0" encoding="utf-8"?>
<p:tagLst xmlns:a="http://schemas.openxmlformats.org/drawingml/2006/main" xmlns:r="http://schemas.openxmlformats.org/officeDocument/2006/relationships" xmlns:p="http://schemas.openxmlformats.org/presentationml/2006/main">
  <p:tag name="DVSHAPEID" val="g1U0b11gNPmOejCM0u2mTv"/>
</p:tagLst>
</file>

<file path=ppt/tags/tag115.xml><?xml version="1.0" encoding="utf-8"?>
<p:tagLst xmlns:a="http://schemas.openxmlformats.org/drawingml/2006/main" xmlns:r="http://schemas.openxmlformats.org/officeDocument/2006/relationships" xmlns:p="http://schemas.openxmlformats.org/presentationml/2006/main">
  <p:tag name="DVSHAPEID" val="XQH0bpB9b2wglT3psQDcxn"/>
</p:tagLst>
</file>

<file path=ppt/tags/tag116.xml><?xml version="1.0" encoding="utf-8"?>
<p:tagLst xmlns:a="http://schemas.openxmlformats.org/drawingml/2006/main" xmlns:r="http://schemas.openxmlformats.org/officeDocument/2006/relationships" xmlns:p="http://schemas.openxmlformats.org/presentationml/2006/main">
  <p:tag name="DVSECTIONID" val="TYn8bIwYxxJnB9hxxqeoaq"/>
</p:tagLst>
</file>

<file path=ppt/tags/tag117.xml><?xml version="1.0" encoding="utf-8"?>
<p:tagLst xmlns:a="http://schemas.openxmlformats.org/drawingml/2006/main" xmlns:r="http://schemas.openxmlformats.org/officeDocument/2006/relationships" xmlns:p="http://schemas.openxmlformats.org/presentationml/2006/main">
  <p:tag name="DVSHAPEID" val="Xqx23PGMF6bU3xzJS4daEo"/>
</p:tagLst>
</file>

<file path=ppt/tags/tag118.xml><?xml version="1.0" encoding="utf-8"?>
<p:tagLst xmlns:a="http://schemas.openxmlformats.org/drawingml/2006/main" xmlns:r="http://schemas.openxmlformats.org/officeDocument/2006/relationships" xmlns:p="http://schemas.openxmlformats.org/presentationml/2006/main">
  <p:tag name="DVSHAPEID" val="eR6eoYLGwIAzaToYXrP6dJ"/>
</p:tagLst>
</file>

<file path=ppt/tags/tag119.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12.xml><?xml version="1.0" encoding="utf-8"?>
<p:tagLst xmlns:a="http://schemas.openxmlformats.org/drawingml/2006/main" xmlns:r="http://schemas.openxmlformats.org/officeDocument/2006/relationships" xmlns:p="http://schemas.openxmlformats.org/presentationml/2006/main">
  <p:tag name="DVSHAPEID" val="7jyZZbSIuphgx5r7hb9u6l"/>
</p:tagLst>
</file>

<file path=ppt/tags/tag120.xml><?xml version="1.0" encoding="utf-8"?>
<p:tagLst xmlns:a="http://schemas.openxmlformats.org/drawingml/2006/main" xmlns:r="http://schemas.openxmlformats.org/officeDocument/2006/relationships" xmlns:p="http://schemas.openxmlformats.org/presentationml/2006/main">
  <p:tag name="DVSHAPEID" val="ohyS5qGuxFlsyRp22CQJ1l"/>
</p:tagLst>
</file>

<file path=ppt/tags/tag121.xml><?xml version="1.0" encoding="utf-8"?>
<p:tagLst xmlns:a="http://schemas.openxmlformats.org/drawingml/2006/main" xmlns:r="http://schemas.openxmlformats.org/officeDocument/2006/relationships" xmlns:p="http://schemas.openxmlformats.org/presentationml/2006/main">
  <p:tag name="DVSHAPEID" val="G9hEX8jcYryo3aKbdwduJB"/>
</p:tagLst>
</file>

<file path=ppt/tags/tag122.xml><?xml version="1.0" encoding="utf-8"?>
<p:tagLst xmlns:a="http://schemas.openxmlformats.org/drawingml/2006/main" xmlns:r="http://schemas.openxmlformats.org/officeDocument/2006/relationships" xmlns:p="http://schemas.openxmlformats.org/presentationml/2006/main">
  <p:tag name="DVSHAPEID" val="ps8XVHBR4cDbYT2OHuFt8Z"/>
</p:tagLst>
</file>

<file path=ppt/tags/tag123.xml><?xml version="1.0" encoding="utf-8"?>
<p:tagLst xmlns:a="http://schemas.openxmlformats.org/drawingml/2006/main" xmlns:r="http://schemas.openxmlformats.org/officeDocument/2006/relationships" xmlns:p="http://schemas.openxmlformats.org/presentationml/2006/main">
  <p:tag name="DVSHAPEID" val="IidvjnxLo1lCqEJojuvu8g"/>
</p:tagLst>
</file>

<file path=ppt/tags/tag124.xml><?xml version="1.0" encoding="utf-8"?>
<p:tagLst xmlns:a="http://schemas.openxmlformats.org/drawingml/2006/main" xmlns:r="http://schemas.openxmlformats.org/officeDocument/2006/relationships" xmlns:p="http://schemas.openxmlformats.org/presentationml/2006/main">
  <p:tag name="DVSHAPEID" val="tr40Da7hTL5YCj3LxHXArd"/>
</p:tagLst>
</file>

<file path=ppt/tags/tag125.xml><?xml version="1.0" encoding="utf-8"?>
<p:tagLst xmlns:a="http://schemas.openxmlformats.org/drawingml/2006/main" xmlns:r="http://schemas.openxmlformats.org/officeDocument/2006/relationships" xmlns:p="http://schemas.openxmlformats.org/presentationml/2006/main">
  <p:tag name="DVSHAPEID" val="BeOyKKYd6hvtAhJkZ3ReLr"/>
</p:tagLst>
</file>

<file path=ppt/tags/tag126.xml><?xml version="1.0" encoding="utf-8"?>
<p:tagLst xmlns:a="http://schemas.openxmlformats.org/drawingml/2006/main" xmlns:r="http://schemas.openxmlformats.org/officeDocument/2006/relationships" xmlns:p="http://schemas.openxmlformats.org/presentationml/2006/main">
  <p:tag name="DVSHAPEID" val="YzoM6ivoVFm5fgIDQlVCpG"/>
</p:tagLst>
</file>

<file path=ppt/tags/tag127.xml><?xml version="1.0" encoding="utf-8"?>
<p:tagLst xmlns:a="http://schemas.openxmlformats.org/drawingml/2006/main" xmlns:r="http://schemas.openxmlformats.org/officeDocument/2006/relationships" xmlns:p="http://schemas.openxmlformats.org/presentationml/2006/main">
  <p:tag name="DVSHAPEID" val="jKFPt0opmXQP0i6nRTnq53"/>
</p:tagLst>
</file>

<file path=ppt/tags/tag128.xml><?xml version="1.0" encoding="utf-8"?>
<p:tagLst xmlns:a="http://schemas.openxmlformats.org/drawingml/2006/main" xmlns:r="http://schemas.openxmlformats.org/officeDocument/2006/relationships" xmlns:p="http://schemas.openxmlformats.org/presentationml/2006/main">
  <p:tag name="DVSHAPEID" val="P5UgG7wwd3XfZ30GHYhiU6"/>
</p:tagLst>
</file>

<file path=ppt/tags/tag129.xml><?xml version="1.0" encoding="utf-8"?>
<p:tagLst xmlns:a="http://schemas.openxmlformats.org/drawingml/2006/main" xmlns:r="http://schemas.openxmlformats.org/officeDocument/2006/relationships" xmlns:p="http://schemas.openxmlformats.org/presentationml/2006/main">
  <p:tag name="DVSHAPEID" val="L4mYNuvrU303bU2dsS4kL9"/>
</p:tagLst>
</file>

<file path=ppt/tags/tag13.xml><?xml version="1.0" encoding="utf-8"?>
<p:tagLst xmlns:a="http://schemas.openxmlformats.org/drawingml/2006/main" xmlns:r="http://schemas.openxmlformats.org/officeDocument/2006/relationships" xmlns:p="http://schemas.openxmlformats.org/presentationml/2006/main">
  <p:tag name="DVSHAPEID" val="2rbmE8paO8NsL5ZwSppliL"/>
</p:tagLst>
</file>

<file path=ppt/tags/tag130.xml><?xml version="1.0" encoding="utf-8"?>
<p:tagLst xmlns:a="http://schemas.openxmlformats.org/drawingml/2006/main" xmlns:r="http://schemas.openxmlformats.org/officeDocument/2006/relationships" xmlns:p="http://schemas.openxmlformats.org/presentationml/2006/main">
  <p:tag name="DVSHAPEID" val="AG5T2vOH5UvJkQTIj11L9T"/>
</p:tagLst>
</file>

<file path=ppt/tags/tag131.xml><?xml version="1.0" encoding="utf-8"?>
<p:tagLst xmlns:a="http://schemas.openxmlformats.org/drawingml/2006/main" xmlns:r="http://schemas.openxmlformats.org/officeDocument/2006/relationships" xmlns:p="http://schemas.openxmlformats.org/presentationml/2006/main">
  <p:tag name="DVSHAPEID" val="fWS5EuvpezlBtGSUrZDcY6"/>
</p:tagLst>
</file>

<file path=ppt/tags/tag132.xml><?xml version="1.0" encoding="utf-8"?>
<p:tagLst xmlns:a="http://schemas.openxmlformats.org/drawingml/2006/main" xmlns:r="http://schemas.openxmlformats.org/officeDocument/2006/relationships" xmlns:p="http://schemas.openxmlformats.org/presentationml/2006/main">
  <p:tag name="DVSHAPEID" val="yrAbjKz2jZZGr91XRjbGFV"/>
</p:tagLst>
</file>

<file path=ppt/tags/tag133.xml><?xml version="1.0" encoding="utf-8"?>
<p:tagLst xmlns:a="http://schemas.openxmlformats.org/drawingml/2006/main" xmlns:r="http://schemas.openxmlformats.org/officeDocument/2006/relationships" xmlns:p="http://schemas.openxmlformats.org/presentationml/2006/main">
  <p:tag name="DVSHAPEID" val="oImdPpA28XV8oqvsaLQcfl"/>
</p:tagLst>
</file>

<file path=ppt/tags/tag134.xml><?xml version="1.0" encoding="utf-8"?>
<p:tagLst xmlns:a="http://schemas.openxmlformats.org/drawingml/2006/main" xmlns:r="http://schemas.openxmlformats.org/officeDocument/2006/relationships" xmlns:p="http://schemas.openxmlformats.org/presentationml/2006/main">
  <p:tag name="DVSHAPEID" val="CNeISu7j1iqC3RP6U9sgR2"/>
</p:tagLst>
</file>

<file path=ppt/tags/tag135.xml><?xml version="1.0" encoding="utf-8"?>
<p:tagLst xmlns:a="http://schemas.openxmlformats.org/drawingml/2006/main" xmlns:r="http://schemas.openxmlformats.org/officeDocument/2006/relationships" xmlns:p="http://schemas.openxmlformats.org/presentationml/2006/main">
  <p:tag name="DVSHAPEID" val="0XPOqLCWGldaff9YEGHIlP"/>
</p:tagLst>
</file>

<file path=ppt/tags/tag136.xml><?xml version="1.0" encoding="utf-8"?>
<p:tagLst xmlns:a="http://schemas.openxmlformats.org/drawingml/2006/main" xmlns:r="http://schemas.openxmlformats.org/officeDocument/2006/relationships" xmlns:p="http://schemas.openxmlformats.org/presentationml/2006/main">
  <p:tag name="DVSHAPEID" val="LjLAsp9pPtG36zY7w6UOVD"/>
</p:tagLst>
</file>

<file path=ppt/tags/tag137.xml><?xml version="1.0" encoding="utf-8"?>
<p:tagLst xmlns:a="http://schemas.openxmlformats.org/drawingml/2006/main" xmlns:r="http://schemas.openxmlformats.org/officeDocument/2006/relationships" xmlns:p="http://schemas.openxmlformats.org/presentationml/2006/main">
  <p:tag name="DVSHAPEID" val="HLnDD3RGJYtA1UWi1HaBsX"/>
</p:tagLst>
</file>

<file path=ppt/tags/tag138.xml><?xml version="1.0" encoding="utf-8"?>
<p:tagLst xmlns:a="http://schemas.openxmlformats.org/drawingml/2006/main" xmlns:r="http://schemas.openxmlformats.org/officeDocument/2006/relationships" xmlns:p="http://schemas.openxmlformats.org/presentationml/2006/main">
  <p:tag name="DVSHAPEID" val="W0Lf7MDml368BZcOM5y9JH"/>
</p:tagLst>
</file>

<file path=ppt/tags/tag139.xml><?xml version="1.0" encoding="utf-8"?>
<p:tagLst xmlns:a="http://schemas.openxmlformats.org/drawingml/2006/main" xmlns:r="http://schemas.openxmlformats.org/officeDocument/2006/relationships" xmlns:p="http://schemas.openxmlformats.org/presentationml/2006/main">
  <p:tag name="DVSHAPEID" val="zvx4ad4dEkaKPnSnW42nCq"/>
</p:tagLst>
</file>

<file path=ppt/tags/tag14.xml><?xml version="1.0" encoding="utf-8"?>
<p:tagLst xmlns:a="http://schemas.openxmlformats.org/drawingml/2006/main" xmlns:r="http://schemas.openxmlformats.org/officeDocument/2006/relationships" xmlns:p="http://schemas.openxmlformats.org/presentationml/2006/main">
  <p:tag name="DVSHAPEID" val="2VU02v3kz5sLg6NDxJjkB9"/>
</p:tagLst>
</file>

<file path=ppt/tags/tag140.xml><?xml version="1.0" encoding="utf-8"?>
<p:tagLst xmlns:a="http://schemas.openxmlformats.org/drawingml/2006/main" xmlns:r="http://schemas.openxmlformats.org/officeDocument/2006/relationships" xmlns:p="http://schemas.openxmlformats.org/presentationml/2006/main">
  <p:tag name="DVSHAPEID" val="6v2tClcvj91iyrXhRJMZY1"/>
</p:tagLst>
</file>

<file path=ppt/tags/tag141.xml><?xml version="1.0" encoding="utf-8"?>
<p:tagLst xmlns:a="http://schemas.openxmlformats.org/drawingml/2006/main" xmlns:r="http://schemas.openxmlformats.org/officeDocument/2006/relationships" xmlns:p="http://schemas.openxmlformats.org/presentationml/2006/main">
  <p:tag name="DVSHAPEID" val="tTiW6cV52ideqfI3Cph8oL"/>
</p:tagLst>
</file>

<file path=ppt/tags/tag142.xml><?xml version="1.0" encoding="utf-8"?>
<p:tagLst xmlns:a="http://schemas.openxmlformats.org/drawingml/2006/main" xmlns:r="http://schemas.openxmlformats.org/officeDocument/2006/relationships" xmlns:p="http://schemas.openxmlformats.org/presentationml/2006/main">
  <p:tag name="DVSHAPEID" val="XR9PVp8u6m482DLd7RhyiR"/>
</p:tagLst>
</file>

<file path=ppt/tags/tag143.xml><?xml version="1.0" encoding="utf-8"?>
<p:tagLst xmlns:a="http://schemas.openxmlformats.org/drawingml/2006/main" xmlns:r="http://schemas.openxmlformats.org/officeDocument/2006/relationships" xmlns:p="http://schemas.openxmlformats.org/presentationml/2006/main">
  <p:tag name="DVSHAPEID" val="R40ttSHfUHkaQkMX9gJa14"/>
</p:tagLst>
</file>

<file path=ppt/tags/tag144.xml><?xml version="1.0" encoding="utf-8"?>
<p:tagLst xmlns:a="http://schemas.openxmlformats.org/drawingml/2006/main" xmlns:r="http://schemas.openxmlformats.org/officeDocument/2006/relationships" xmlns:p="http://schemas.openxmlformats.org/presentationml/2006/main">
  <p:tag name="DVSHAPEID" val="XoBDuUAvgNZMU2MLRkrWLZ"/>
</p:tagLst>
</file>

<file path=ppt/tags/tag145.xml><?xml version="1.0" encoding="utf-8"?>
<p:tagLst xmlns:a="http://schemas.openxmlformats.org/drawingml/2006/main" xmlns:r="http://schemas.openxmlformats.org/officeDocument/2006/relationships" xmlns:p="http://schemas.openxmlformats.org/presentationml/2006/main">
  <p:tag name="DVSHAPEID" val="qF8dRaFX8BXW4PdcsCZWdW"/>
</p:tagLst>
</file>

<file path=ppt/tags/tag146.xml><?xml version="1.0" encoding="utf-8"?>
<p:tagLst xmlns:a="http://schemas.openxmlformats.org/drawingml/2006/main" xmlns:r="http://schemas.openxmlformats.org/officeDocument/2006/relationships" xmlns:p="http://schemas.openxmlformats.org/presentationml/2006/main">
  <p:tag name="DVSHAPEID" val="wBWDESsD5t1IWrMggwWycR"/>
</p:tagLst>
</file>

<file path=ppt/tags/tag147.xml><?xml version="1.0" encoding="utf-8"?>
<p:tagLst xmlns:a="http://schemas.openxmlformats.org/drawingml/2006/main" xmlns:r="http://schemas.openxmlformats.org/officeDocument/2006/relationships" xmlns:p="http://schemas.openxmlformats.org/presentationml/2006/main">
  <p:tag name="DVSHAPEID" val="ahd5ioiqRQt5lySiKg1tgA"/>
</p:tagLst>
</file>

<file path=ppt/tags/tag148.xml><?xml version="1.0" encoding="utf-8"?>
<p:tagLst xmlns:a="http://schemas.openxmlformats.org/drawingml/2006/main" xmlns:r="http://schemas.openxmlformats.org/officeDocument/2006/relationships" xmlns:p="http://schemas.openxmlformats.org/presentationml/2006/main">
  <p:tag name="DVSHAPEID" val="9XGH0mOYWlR5EXt9SkO4ej"/>
</p:tagLst>
</file>

<file path=ppt/tags/tag149.xml><?xml version="1.0" encoding="utf-8"?>
<p:tagLst xmlns:a="http://schemas.openxmlformats.org/drawingml/2006/main" xmlns:r="http://schemas.openxmlformats.org/officeDocument/2006/relationships" xmlns:p="http://schemas.openxmlformats.org/presentationml/2006/main">
  <p:tag name="DVSHAPEID" val="7jGjqQALCKFFqEqzA3kFCb"/>
</p:tagLst>
</file>

<file path=ppt/tags/tag15.xml><?xml version="1.0" encoding="utf-8"?>
<p:tagLst xmlns:a="http://schemas.openxmlformats.org/drawingml/2006/main" xmlns:r="http://schemas.openxmlformats.org/officeDocument/2006/relationships" xmlns:p="http://schemas.openxmlformats.org/presentationml/2006/main">
  <p:tag name="DVSHAPEID" val="t5jl7LiJ5L2hpfrD6T6uyH"/>
</p:tagLst>
</file>

<file path=ppt/tags/tag150.xml><?xml version="1.0" encoding="utf-8"?>
<p:tagLst xmlns:a="http://schemas.openxmlformats.org/drawingml/2006/main" xmlns:r="http://schemas.openxmlformats.org/officeDocument/2006/relationships" xmlns:p="http://schemas.openxmlformats.org/presentationml/2006/main">
  <p:tag name="DVSHAPEID" val="Tnr423oI0onY6vNUC7xYS5"/>
</p:tagLst>
</file>

<file path=ppt/tags/tag151.xml><?xml version="1.0" encoding="utf-8"?>
<p:tagLst xmlns:a="http://schemas.openxmlformats.org/drawingml/2006/main" xmlns:r="http://schemas.openxmlformats.org/officeDocument/2006/relationships" xmlns:p="http://schemas.openxmlformats.org/presentationml/2006/main">
  <p:tag name="DVSHAPEID" val="N8qtZBzvvTdXRdmuXZrHOh"/>
</p:tagLst>
</file>

<file path=ppt/tags/tag152.xml><?xml version="1.0" encoding="utf-8"?>
<p:tagLst xmlns:a="http://schemas.openxmlformats.org/drawingml/2006/main" xmlns:r="http://schemas.openxmlformats.org/officeDocument/2006/relationships" xmlns:p="http://schemas.openxmlformats.org/presentationml/2006/main">
  <p:tag name="DVSHAPEID" val="drWD0kxuhU5STO1PaZPzSk"/>
</p:tagLst>
</file>

<file path=ppt/tags/tag153.xml><?xml version="1.0" encoding="utf-8"?>
<p:tagLst xmlns:a="http://schemas.openxmlformats.org/drawingml/2006/main" xmlns:r="http://schemas.openxmlformats.org/officeDocument/2006/relationships" xmlns:p="http://schemas.openxmlformats.org/presentationml/2006/main">
  <p:tag name="DVSHAPEID" val="tSJ4C41Q9t8OAjEy4M9vTu"/>
</p:tagLst>
</file>

<file path=ppt/tags/tag154.xml><?xml version="1.0" encoding="utf-8"?>
<p:tagLst xmlns:a="http://schemas.openxmlformats.org/drawingml/2006/main" xmlns:r="http://schemas.openxmlformats.org/officeDocument/2006/relationships" xmlns:p="http://schemas.openxmlformats.org/presentationml/2006/main">
  <p:tag name="DVSHAPEID" val="K8Dzx89yxagwExJUYutFJJ"/>
</p:tagLst>
</file>

<file path=ppt/tags/tag155.xml><?xml version="1.0" encoding="utf-8"?>
<p:tagLst xmlns:a="http://schemas.openxmlformats.org/drawingml/2006/main" xmlns:r="http://schemas.openxmlformats.org/officeDocument/2006/relationships" xmlns:p="http://schemas.openxmlformats.org/presentationml/2006/main">
  <p:tag name="DVSHAPEID" val="P3D3QoVEyinZ8Bq3wTGAWX"/>
</p:tagLst>
</file>

<file path=ppt/tags/tag156.xml><?xml version="1.0" encoding="utf-8"?>
<p:tagLst xmlns:a="http://schemas.openxmlformats.org/drawingml/2006/main" xmlns:r="http://schemas.openxmlformats.org/officeDocument/2006/relationships" xmlns:p="http://schemas.openxmlformats.org/presentationml/2006/main">
  <p:tag name="DVSHAPEID" val="x4E6OaOE2eK0jAWtiKDTCY"/>
</p:tagLst>
</file>

<file path=ppt/tags/tag157.xml><?xml version="1.0" encoding="utf-8"?>
<p:tagLst xmlns:a="http://schemas.openxmlformats.org/drawingml/2006/main" xmlns:r="http://schemas.openxmlformats.org/officeDocument/2006/relationships" xmlns:p="http://schemas.openxmlformats.org/presentationml/2006/main">
  <p:tag name="DVSHAPEID" val="8Ep8tVXzY8NRvzpJALPTf9"/>
</p:tagLst>
</file>

<file path=ppt/tags/tag158.xml><?xml version="1.0" encoding="utf-8"?>
<p:tagLst xmlns:a="http://schemas.openxmlformats.org/drawingml/2006/main" xmlns:r="http://schemas.openxmlformats.org/officeDocument/2006/relationships" xmlns:p="http://schemas.openxmlformats.org/presentationml/2006/main">
  <p:tag name="DVSHAPEID" val="f7iQ62BVX3kyVZGFGTGtfB"/>
</p:tagLst>
</file>

<file path=ppt/tags/tag159.xml><?xml version="1.0" encoding="utf-8"?>
<p:tagLst xmlns:a="http://schemas.openxmlformats.org/drawingml/2006/main" xmlns:r="http://schemas.openxmlformats.org/officeDocument/2006/relationships" xmlns:p="http://schemas.openxmlformats.org/presentationml/2006/main">
  <p:tag name="DVSHAPEID" val="dr4m4yaS3JJYpiQDOUY3bK"/>
</p:tagLst>
</file>

<file path=ppt/tags/tag16.xml><?xml version="1.0" encoding="utf-8"?>
<p:tagLst xmlns:a="http://schemas.openxmlformats.org/drawingml/2006/main" xmlns:r="http://schemas.openxmlformats.org/officeDocument/2006/relationships" xmlns:p="http://schemas.openxmlformats.org/presentationml/2006/main">
  <p:tag name="DVSHAPEID" val="00PTIfSF1YaTrPHGni1P0H"/>
</p:tagLst>
</file>

<file path=ppt/tags/tag160.xml><?xml version="1.0" encoding="utf-8"?>
<p:tagLst xmlns:a="http://schemas.openxmlformats.org/drawingml/2006/main" xmlns:r="http://schemas.openxmlformats.org/officeDocument/2006/relationships" xmlns:p="http://schemas.openxmlformats.org/presentationml/2006/main">
  <p:tag name="DVSHAPEID" val="4LnZS4WVi5KV7GQE41SqgI"/>
</p:tagLst>
</file>

<file path=ppt/tags/tag161.xml><?xml version="1.0" encoding="utf-8"?>
<p:tagLst xmlns:a="http://schemas.openxmlformats.org/drawingml/2006/main" xmlns:r="http://schemas.openxmlformats.org/officeDocument/2006/relationships" xmlns:p="http://schemas.openxmlformats.org/presentationml/2006/main">
  <p:tag name="DVSHAPEID" val="cxh5LWVdb4xSaKgLeVVltY"/>
</p:tagLst>
</file>

<file path=ppt/tags/tag162.xml><?xml version="1.0" encoding="utf-8"?>
<p:tagLst xmlns:a="http://schemas.openxmlformats.org/drawingml/2006/main" xmlns:r="http://schemas.openxmlformats.org/officeDocument/2006/relationships" xmlns:p="http://schemas.openxmlformats.org/presentationml/2006/main">
  <p:tag name="DVSHAPEID" val="IZ03NRbMd5GlxV3e4BoONQ"/>
</p:tagLst>
</file>

<file path=ppt/tags/tag163.xml><?xml version="1.0" encoding="utf-8"?>
<p:tagLst xmlns:a="http://schemas.openxmlformats.org/drawingml/2006/main" xmlns:r="http://schemas.openxmlformats.org/officeDocument/2006/relationships" xmlns:p="http://schemas.openxmlformats.org/presentationml/2006/main">
  <p:tag name="DVSHAPEID" val="PfM1CfQSBHPSIWDXwFjvG0"/>
</p:tagLst>
</file>

<file path=ppt/tags/tag164.xml><?xml version="1.0" encoding="utf-8"?>
<p:tagLst xmlns:a="http://schemas.openxmlformats.org/drawingml/2006/main" xmlns:r="http://schemas.openxmlformats.org/officeDocument/2006/relationships" xmlns:p="http://schemas.openxmlformats.org/presentationml/2006/main">
  <p:tag name="DVSHAPEID" val="wXDq2U4WdMUEUQLJY2K50B"/>
</p:tagLst>
</file>

<file path=ppt/tags/tag165.xml><?xml version="1.0" encoding="utf-8"?>
<p:tagLst xmlns:a="http://schemas.openxmlformats.org/drawingml/2006/main" xmlns:r="http://schemas.openxmlformats.org/officeDocument/2006/relationships" xmlns:p="http://schemas.openxmlformats.org/presentationml/2006/main">
  <p:tag name="DVSHAPEID" val="PXzoP34MvbqsU7JEvgN6wX"/>
</p:tagLst>
</file>

<file path=ppt/tags/tag166.xml><?xml version="1.0" encoding="utf-8"?>
<p:tagLst xmlns:a="http://schemas.openxmlformats.org/drawingml/2006/main" xmlns:r="http://schemas.openxmlformats.org/officeDocument/2006/relationships" xmlns:p="http://schemas.openxmlformats.org/presentationml/2006/main">
  <p:tag name="DVSECTIONID" val="TYn8bIwYxxJnB9hxxqeoaq"/>
</p:tagLst>
</file>

<file path=ppt/tags/tag167.xml><?xml version="1.0" encoding="utf-8"?>
<p:tagLst xmlns:a="http://schemas.openxmlformats.org/drawingml/2006/main" xmlns:r="http://schemas.openxmlformats.org/officeDocument/2006/relationships" xmlns:p="http://schemas.openxmlformats.org/presentationml/2006/main">
  <p:tag name="DVSHAPEID" val="eR6eoYLGwIAzaToYXrP6dJ"/>
</p:tagLst>
</file>

<file path=ppt/tags/tag168.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169.xml><?xml version="1.0" encoding="utf-8"?>
<p:tagLst xmlns:a="http://schemas.openxmlformats.org/drawingml/2006/main" xmlns:r="http://schemas.openxmlformats.org/officeDocument/2006/relationships" xmlns:p="http://schemas.openxmlformats.org/presentationml/2006/main">
  <p:tag name="DVSHAPEID" val="ohyS5qGuxFlsyRp22CQJ1l"/>
</p:tagLst>
</file>

<file path=ppt/tags/tag17.xml><?xml version="1.0" encoding="utf-8"?>
<p:tagLst xmlns:a="http://schemas.openxmlformats.org/drawingml/2006/main" xmlns:r="http://schemas.openxmlformats.org/officeDocument/2006/relationships" xmlns:p="http://schemas.openxmlformats.org/presentationml/2006/main">
  <p:tag name="DVSHAPEID" val="JZHxcUDpd7AM4jve23RpJ4"/>
</p:tagLst>
</file>

<file path=ppt/tags/tag170.xml><?xml version="1.0" encoding="utf-8"?>
<p:tagLst xmlns:a="http://schemas.openxmlformats.org/drawingml/2006/main" xmlns:r="http://schemas.openxmlformats.org/officeDocument/2006/relationships" xmlns:p="http://schemas.openxmlformats.org/presentationml/2006/main">
  <p:tag name="DVSHAPEID" val="G9hEX8jcYryo3aKbdwduJB"/>
</p:tagLst>
</file>

<file path=ppt/tags/tag171.xml><?xml version="1.0" encoding="utf-8"?>
<p:tagLst xmlns:a="http://schemas.openxmlformats.org/drawingml/2006/main" xmlns:r="http://schemas.openxmlformats.org/officeDocument/2006/relationships" xmlns:p="http://schemas.openxmlformats.org/presentationml/2006/main">
  <p:tag name="DVSHAPEID" val="ps8XVHBR4cDbYT2OHuFt8Z"/>
</p:tagLst>
</file>

<file path=ppt/tags/tag172.xml><?xml version="1.0" encoding="utf-8"?>
<p:tagLst xmlns:a="http://schemas.openxmlformats.org/drawingml/2006/main" xmlns:r="http://schemas.openxmlformats.org/officeDocument/2006/relationships" xmlns:p="http://schemas.openxmlformats.org/presentationml/2006/main">
  <p:tag name="DVSHAPEID" val="IidvjnxLo1lCqEJojuvu8g"/>
</p:tagLst>
</file>

<file path=ppt/tags/tag173.xml><?xml version="1.0" encoding="utf-8"?>
<p:tagLst xmlns:a="http://schemas.openxmlformats.org/drawingml/2006/main" xmlns:r="http://schemas.openxmlformats.org/officeDocument/2006/relationships" xmlns:p="http://schemas.openxmlformats.org/presentationml/2006/main">
  <p:tag name="DVSHAPEID" val="tr40Da7hTL5YCj3LxHXArd"/>
</p:tagLst>
</file>

<file path=ppt/tags/tag174.xml><?xml version="1.0" encoding="utf-8"?>
<p:tagLst xmlns:a="http://schemas.openxmlformats.org/drawingml/2006/main" xmlns:r="http://schemas.openxmlformats.org/officeDocument/2006/relationships" xmlns:p="http://schemas.openxmlformats.org/presentationml/2006/main">
  <p:tag name="DVSHAPEID" val="BeOyKKYd6hvtAhJkZ3ReLr"/>
</p:tagLst>
</file>

<file path=ppt/tags/tag175.xml><?xml version="1.0" encoding="utf-8"?>
<p:tagLst xmlns:a="http://schemas.openxmlformats.org/drawingml/2006/main" xmlns:r="http://schemas.openxmlformats.org/officeDocument/2006/relationships" xmlns:p="http://schemas.openxmlformats.org/presentationml/2006/main">
  <p:tag name="DVSHAPEID" val="YzoM6ivoVFm5fgIDQlVCpG"/>
</p:tagLst>
</file>

<file path=ppt/tags/tag176.xml><?xml version="1.0" encoding="utf-8"?>
<p:tagLst xmlns:a="http://schemas.openxmlformats.org/drawingml/2006/main" xmlns:r="http://schemas.openxmlformats.org/officeDocument/2006/relationships" xmlns:p="http://schemas.openxmlformats.org/presentationml/2006/main">
  <p:tag name="DVSHAPEID" val="jKFPt0opmXQP0i6nRTnq53"/>
</p:tagLst>
</file>

<file path=ppt/tags/tag177.xml><?xml version="1.0" encoding="utf-8"?>
<p:tagLst xmlns:a="http://schemas.openxmlformats.org/drawingml/2006/main" xmlns:r="http://schemas.openxmlformats.org/officeDocument/2006/relationships" xmlns:p="http://schemas.openxmlformats.org/presentationml/2006/main">
  <p:tag name="DVSHAPEID" val="P5UgG7wwd3XfZ30GHYhiU6"/>
</p:tagLst>
</file>

<file path=ppt/tags/tag178.xml><?xml version="1.0" encoding="utf-8"?>
<p:tagLst xmlns:a="http://schemas.openxmlformats.org/drawingml/2006/main" xmlns:r="http://schemas.openxmlformats.org/officeDocument/2006/relationships" xmlns:p="http://schemas.openxmlformats.org/presentationml/2006/main">
  <p:tag name="DVSHAPEID" val="L4mYNuvrU303bU2dsS4kL9"/>
</p:tagLst>
</file>

<file path=ppt/tags/tag179.xml><?xml version="1.0" encoding="utf-8"?>
<p:tagLst xmlns:a="http://schemas.openxmlformats.org/drawingml/2006/main" xmlns:r="http://schemas.openxmlformats.org/officeDocument/2006/relationships" xmlns:p="http://schemas.openxmlformats.org/presentationml/2006/main">
  <p:tag name="DVSHAPEID" val="AG5T2vOH5UvJkQTIj11L9T"/>
</p:tagLst>
</file>

<file path=ppt/tags/tag18.xml><?xml version="1.0" encoding="utf-8"?>
<p:tagLst xmlns:a="http://schemas.openxmlformats.org/drawingml/2006/main" xmlns:r="http://schemas.openxmlformats.org/officeDocument/2006/relationships" xmlns:p="http://schemas.openxmlformats.org/presentationml/2006/main">
  <p:tag name="DVSHAPEID" val="7vOBVpwOsJGjhQba2Y1CL2"/>
</p:tagLst>
</file>

<file path=ppt/tags/tag180.xml><?xml version="1.0" encoding="utf-8"?>
<p:tagLst xmlns:a="http://schemas.openxmlformats.org/drawingml/2006/main" xmlns:r="http://schemas.openxmlformats.org/officeDocument/2006/relationships" xmlns:p="http://schemas.openxmlformats.org/presentationml/2006/main">
  <p:tag name="DVSHAPEID" val="fWS5EuvpezlBtGSUrZDcY6"/>
</p:tagLst>
</file>

<file path=ppt/tags/tag181.xml><?xml version="1.0" encoding="utf-8"?>
<p:tagLst xmlns:a="http://schemas.openxmlformats.org/drawingml/2006/main" xmlns:r="http://schemas.openxmlformats.org/officeDocument/2006/relationships" xmlns:p="http://schemas.openxmlformats.org/presentationml/2006/main">
  <p:tag name="DVSHAPEID" val="yrAbjKz2jZZGr91XRjbGFV"/>
</p:tagLst>
</file>

<file path=ppt/tags/tag182.xml><?xml version="1.0" encoding="utf-8"?>
<p:tagLst xmlns:a="http://schemas.openxmlformats.org/drawingml/2006/main" xmlns:r="http://schemas.openxmlformats.org/officeDocument/2006/relationships" xmlns:p="http://schemas.openxmlformats.org/presentationml/2006/main">
  <p:tag name="DVSHAPEID" val="oImdPpA28XV8oqvsaLQcfl"/>
</p:tagLst>
</file>

<file path=ppt/tags/tag183.xml><?xml version="1.0" encoding="utf-8"?>
<p:tagLst xmlns:a="http://schemas.openxmlformats.org/drawingml/2006/main" xmlns:r="http://schemas.openxmlformats.org/officeDocument/2006/relationships" xmlns:p="http://schemas.openxmlformats.org/presentationml/2006/main">
  <p:tag name="DVSHAPEID" val="CNeISu7j1iqC3RP6U9sgR2"/>
</p:tagLst>
</file>

<file path=ppt/tags/tag184.xml><?xml version="1.0" encoding="utf-8"?>
<p:tagLst xmlns:a="http://schemas.openxmlformats.org/drawingml/2006/main" xmlns:r="http://schemas.openxmlformats.org/officeDocument/2006/relationships" xmlns:p="http://schemas.openxmlformats.org/presentationml/2006/main">
  <p:tag name="DVSHAPEID" val="0XPOqLCWGldaff9YEGHIlP"/>
</p:tagLst>
</file>

<file path=ppt/tags/tag185.xml><?xml version="1.0" encoding="utf-8"?>
<p:tagLst xmlns:a="http://schemas.openxmlformats.org/drawingml/2006/main" xmlns:r="http://schemas.openxmlformats.org/officeDocument/2006/relationships" xmlns:p="http://schemas.openxmlformats.org/presentationml/2006/main">
  <p:tag name="DVSHAPEID" val="LjLAsp9pPtG36zY7w6UOVD"/>
</p:tagLst>
</file>

<file path=ppt/tags/tag186.xml><?xml version="1.0" encoding="utf-8"?>
<p:tagLst xmlns:a="http://schemas.openxmlformats.org/drawingml/2006/main" xmlns:r="http://schemas.openxmlformats.org/officeDocument/2006/relationships" xmlns:p="http://schemas.openxmlformats.org/presentationml/2006/main">
  <p:tag name="DVSHAPEID" val="HLnDD3RGJYtA1UWi1HaBsX"/>
</p:tagLst>
</file>

<file path=ppt/tags/tag187.xml><?xml version="1.0" encoding="utf-8"?>
<p:tagLst xmlns:a="http://schemas.openxmlformats.org/drawingml/2006/main" xmlns:r="http://schemas.openxmlformats.org/officeDocument/2006/relationships" xmlns:p="http://schemas.openxmlformats.org/presentationml/2006/main">
  <p:tag name="DVSHAPEID" val="W0Lf7MDml368BZcOM5y9JH"/>
</p:tagLst>
</file>

<file path=ppt/tags/tag188.xml><?xml version="1.0" encoding="utf-8"?>
<p:tagLst xmlns:a="http://schemas.openxmlformats.org/drawingml/2006/main" xmlns:r="http://schemas.openxmlformats.org/officeDocument/2006/relationships" xmlns:p="http://schemas.openxmlformats.org/presentationml/2006/main">
  <p:tag name="DVSHAPEID" val="zvx4ad4dEkaKPnSnW42nCq"/>
</p:tagLst>
</file>

<file path=ppt/tags/tag189.xml><?xml version="1.0" encoding="utf-8"?>
<p:tagLst xmlns:a="http://schemas.openxmlformats.org/drawingml/2006/main" xmlns:r="http://schemas.openxmlformats.org/officeDocument/2006/relationships" xmlns:p="http://schemas.openxmlformats.org/presentationml/2006/main">
  <p:tag name="DVSHAPEID" val="6v2tClcvj91iyrXhRJMZY1"/>
</p:tagLst>
</file>

<file path=ppt/tags/tag19.xml><?xml version="1.0" encoding="utf-8"?>
<p:tagLst xmlns:a="http://schemas.openxmlformats.org/drawingml/2006/main" xmlns:r="http://schemas.openxmlformats.org/officeDocument/2006/relationships" xmlns:p="http://schemas.openxmlformats.org/presentationml/2006/main">
  <p:tag name="DVSHAPEID" val="jFLnb8fYYAXERcJAYdToEQ"/>
</p:tagLst>
</file>

<file path=ppt/tags/tag190.xml><?xml version="1.0" encoding="utf-8"?>
<p:tagLst xmlns:a="http://schemas.openxmlformats.org/drawingml/2006/main" xmlns:r="http://schemas.openxmlformats.org/officeDocument/2006/relationships" xmlns:p="http://schemas.openxmlformats.org/presentationml/2006/main">
  <p:tag name="DVSHAPEID" val="tTiW6cV52ideqfI3Cph8oL"/>
</p:tagLst>
</file>

<file path=ppt/tags/tag191.xml><?xml version="1.0" encoding="utf-8"?>
<p:tagLst xmlns:a="http://schemas.openxmlformats.org/drawingml/2006/main" xmlns:r="http://schemas.openxmlformats.org/officeDocument/2006/relationships" xmlns:p="http://schemas.openxmlformats.org/presentationml/2006/main">
  <p:tag name="DVSHAPEID" val="XR9PVp8u6m482DLd7RhyiR"/>
</p:tagLst>
</file>

<file path=ppt/tags/tag192.xml><?xml version="1.0" encoding="utf-8"?>
<p:tagLst xmlns:a="http://schemas.openxmlformats.org/drawingml/2006/main" xmlns:r="http://schemas.openxmlformats.org/officeDocument/2006/relationships" xmlns:p="http://schemas.openxmlformats.org/presentationml/2006/main">
  <p:tag name="DVSHAPEID" val="R40ttSHfUHkaQkMX9gJa14"/>
</p:tagLst>
</file>

<file path=ppt/tags/tag193.xml><?xml version="1.0" encoding="utf-8"?>
<p:tagLst xmlns:a="http://schemas.openxmlformats.org/drawingml/2006/main" xmlns:r="http://schemas.openxmlformats.org/officeDocument/2006/relationships" xmlns:p="http://schemas.openxmlformats.org/presentationml/2006/main">
  <p:tag name="DVSHAPEID" val="XoBDuUAvgNZMU2MLRkrWLZ"/>
</p:tagLst>
</file>

<file path=ppt/tags/tag194.xml><?xml version="1.0" encoding="utf-8"?>
<p:tagLst xmlns:a="http://schemas.openxmlformats.org/drawingml/2006/main" xmlns:r="http://schemas.openxmlformats.org/officeDocument/2006/relationships" xmlns:p="http://schemas.openxmlformats.org/presentationml/2006/main">
  <p:tag name="DVSHAPEID" val="qF8dRaFX8BXW4PdcsCZWdW"/>
</p:tagLst>
</file>

<file path=ppt/tags/tag195.xml><?xml version="1.0" encoding="utf-8"?>
<p:tagLst xmlns:a="http://schemas.openxmlformats.org/drawingml/2006/main" xmlns:r="http://schemas.openxmlformats.org/officeDocument/2006/relationships" xmlns:p="http://schemas.openxmlformats.org/presentationml/2006/main">
  <p:tag name="DVSHAPEID" val="wBWDESsD5t1IWrMggwWycR"/>
</p:tagLst>
</file>

<file path=ppt/tags/tag196.xml><?xml version="1.0" encoding="utf-8"?>
<p:tagLst xmlns:a="http://schemas.openxmlformats.org/drawingml/2006/main" xmlns:r="http://schemas.openxmlformats.org/officeDocument/2006/relationships" xmlns:p="http://schemas.openxmlformats.org/presentationml/2006/main">
  <p:tag name="DVSHAPEID" val="ahd5ioiqRQt5lySiKg1tgA"/>
</p:tagLst>
</file>

<file path=ppt/tags/tag197.xml><?xml version="1.0" encoding="utf-8"?>
<p:tagLst xmlns:a="http://schemas.openxmlformats.org/drawingml/2006/main" xmlns:r="http://schemas.openxmlformats.org/officeDocument/2006/relationships" xmlns:p="http://schemas.openxmlformats.org/presentationml/2006/main">
  <p:tag name="DVSHAPEID" val="9XGH0mOYWlR5EXt9SkO4ej"/>
</p:tagLst>
</file>

<file path=ppt/tags/tag198.xml><?xml version="1.0" encoding="utf-8"?>
<p:tagLst xmlns:a="http://schemas.openxmlformats.org/drawingml/2006/main" xmlns:r="http://schemas.openxmlformats.org/officeDocument/2006/relationships" xmlns:p="http://schemas.openxmlformats.org/presentationml/2006/main">
  <p:tag name="DVSHAPEID" val="7jGjqQALCKFFqEqzA3kFCb"/>
</p:tagLst>
</file>

<file path=ppt/tags/tag199.xml><?xml version="1.0" encoding="utf-8"?>
<p:tagLst xmlns:a="http://schemas.openxmlformats.org/drawingml/2006/main" xmlns:r="http://schemas.openxmlformats.org/officeDocument/2006/relationships" xmlns:p="http://schemas.openxmlformats.org/presentationml/2006/main">
  <p:tag name="DVSHAPEID" val="Tnr423oI0onY6vNUC7xYS5"/>
</p:tagLst>
</file>

<file path=ppt/tags/tag2.xml><?xml version="1.0" encoding="utf-8"?>
<p:tagLst xmlns:a="http://schemas.openxmlformats.org/drawingml/2006/main" xmlns:r="http://schemas.openxmlformats.org/officeDocument/2006/relationships" xmlns:p="http://schemas.openxmlformats.org/presentationml/2006/main">
  <p:tag name="DVSHAPEID" val="p6kIuxWvujWmffe8yoKolT"/>
</p:tagLst>
</file>

<file path=ppt/tags/tag20.xml><?xml version="1.0" encoding="utf-8"?>
<p:tagLst xmlns:a="http://schemas.openxmlformats.org/drawingml/2006/main" xmlns:r="http://schemas.openxmlformats.org/officeDocument/2006/relationships" xmlns:p="http://schemas.openxmlformats.org/presentationml/2006/main">
  <p:tag name="DVSHAPEID" val="6L2F3R0To7i4c9QyenzuK5"/>
</p:tagLst>
</file>

<file path=ppt/tags/tag200.xml><?xml version="1.0" encoding="utf-8"?>
<p:tagLst xmlns:a="http://schemas.openxmlformats.org/drawingml/2006/main" xmlns:r="http://schemas.openxmlformats.org/officeDocument/2006/relationships" xmlns:p="http://schemas.openxmlformats.org/presentationml/2006/main">
  <p:tag name="DVSHAPEID" val="N8qtZBzvvTdXRdmuXZrHOh"/>
</p:tagLst>
</file>

<file path=ppt/tags/tag201.xml><?xml version="1.0" encoding="utf-8"?>
<p:tagLst xmlns:a="http://schemas.openxmlformats.org/drawingml/2006/main" xmlns:r="http://schemas.openxmlformats.org/officeDocument/2006/relationships" xmlns:p="http://schemas.openxmlformats.org/presentationml/2006/main">
  <p:tag name="DVSHAPEID" val="drWD0kxuhU5STO1PaZPzSk"/>
</p:tagLst>
</file>

<file path=ppt/tags/tag202.xml><?xml version="1.0" encoding="utf-8"?>
<p:tagLst xmlns:a="http://schemas.openxmlformats.org/drawingml/2006/main" xmlns:r="http://schemas.openxmlformats.org/officeDocument/2006/relationships" xmlns:p="http://schemas.openxmlformats.org/presentationml/2006/main">
  <p:tag name="DVSHAPEID" val="tSJ4C41Q9t8OAjEy4M9vTu"/>
</p:tagLst>
</file>

<file path=ppt/tags/tag203.xml><?xml version="1.0" encoding="utf-8"?>
<p:tagLst xmlns:a="http://schemas.openxmlformats.org/drawingml/2006/main" xmlns:r="http://schemas.openxmlformats.org/officeDocument/2006/relationships" xmlns:p="http://schemas.openxmlformats.org/presentationml/2006/main">
  <p:tag name="DVSHAPEID" val="K8Dzx89yxagwExJUYutFJJ"/>
</p:tagLst>
</file>

<file path=ppt/tags/tag204.xml><?xml version="1.0" encoding="utf-8"?>
<p:tagLst xmlns:a="http://schemas.openxmlformats.org/drawingml/2006/main" xmlns:r="http://schemas.openxmlformats.org/officeDocument/2006/relationships" xmlns:p="http://schemas.openxmlformats.org/presentationml/2006/main">
  <p:tag name="DVSHAPEID" val="P3D3QoVEyinZ8Bq3wTGAWX"/>
</p:tagLst>
</file>

<file path=ppt/tags/tag205.xml><?xml version="1.0" encoding="utf-8"?>
<p:tagLst xmlns:a="http://schemas.openxmlformats.org/drawingml/2006/main" xmlns:r="http://schemas.openxmlformats.org/officeDocument/2006/relationships" xmlns:p="http://schemas.openxmlformats.org/presentationml/2006/main">
  <p:tag name="DVSHAPEID" val="x4E6OaOE2eK0jAWtiKDTCY"/>
</p:tagLst>
</file>

<file path=ppt/tags/tag206.xml><?xml version="1.0" encoding="utf-8"?>
<p:tagLst xmlns:a="http://schemas.openxmlformats.org/drawingml/2006/main" xmlns:r="http://schemas.openxmlformats.org/officeDocument/2006/relationships" xmlns:p="http://schemas.openxmlformats.org/presentationml/2006/main">
  <p:tag name="DVSHAPEID" val="8Ep8tVXzY8NRvzpJALPTf9"/>
</p:tagLst>
</file>

<file path=ppt/tags/tag207.xml><?xml version="1.0" encoding="utf-8"?>
<p:tagLst xmlns:a="http://schemas.openxmlformats.org/drawingml/2006/main" xmlns:r="http://schemas.openxmlformats.org/officeDocument/2006/relationships" xmlns:p="http://schemas.openxmlformats.org/presentationml/2006/main">
  <p:tag name="DVSHAPEID" val="f7iQ62BVX3kyVZGFGTGtfB"/>
</p:tagLst>
</file>

<file path=ppt/tags/tag208.xml><?xml version="1.0" encoding="utf-8"?>
<p:tagLst xmlns:a="http://schemas.openxmlformats.org/drawingml/2006/main" xmlns:r="http://schemas.openxmlformats.org/officeDocument/2006/relationships" xmlns:p="http://schemas.openxmlformats.org/presentationml/2006/main">
  <p:tag name="DVSHAPEID" val="dr4m4yaS3JJYpiQDOUY3bK"/>
</p:tagLst>
</file>

<file path=ppt/tags/tag209.xml><?xml version="1.0" encoding="utf-8"?>
<p:tagLst xmlns:a="http://schemas.openxmlformats.org/drawingml/2006/main" xmlns:r="http://schemas.openxmlformats.org/officeDocument/2006/relationships" xmlns:p="http://schemas.openxmlformats.org/presentationml/2006/main">
  <p:tag name="DVSHAPEID" val="4LnZS4WVi5KV7GQE41SqgI"/>
</p:tagLst>
</file>

<file path=ppt/tags/tag21.xml><?xml version="1.0" encoding="utf-8"?>
<p:tagLst xmlns:a="http://schemas.openxmlformats.org/drawingml/2006/main" xmlns:r="http://schemas.openxmlformats.org/officeDocument/2006/relationships" xmlns:p="http://schemas.openxmlformats.org/presentationml/2006/main">
  <p:tag name="DVSHAPEID" val="lCYZrsZOImosyZkv5oX5cQ"/>
</p:tagLst>
</file>

<file path=ppt/tags/tag210.xml><?xml version="1.0" encoding="utf-8"?>
<p:tagLst xmlns:a="http://schemas.openxmlformats.org/drawingml/2006/main" xmlns:r="http://schemas.openxmlformats.org/officeDocument/2006/relationships" xmlns:p="http://schemas.openxmlformats.org/presentationml/2006/main">
  <p:tag name="DVSHAPEID" val="cxh5LWVdb4xSaKgLeVVltY"/>
</p:tagLst>
</file>

<file path=ppt/tags/tag211.xml><?xml version="1.0" encoding="utf-8"?>
<p:tagLst xmlns:a="http://schemas.openxmlformats.org/drawingml/2006/main" xmlns:r="http://schemas.openxmlformats.org/officeDocument/2006/relationships" xmlns:p="http://schemas.openxmlformats.org/presentationml/2006/main">
  <p:tag name="DVSHAPEID" val="IZ03NRbMd5GlxV3e4BoONQ"/>
</p:tagLst>
</file>

<file path=ppt/tags/tag212.xml><?xml version="1.0" encoding="utf-8"?>
<p:tagLst xmlns:a="http://schemas.openxmlformats.org/drawingml/2006/main" xmlns:r="http://schemas.openxmlformats.org/officeDocument/2006/relationships" xmlns:p="http://schemas.openxmlformats.org/presentationml/2006/main">
  <p:tag name="DVSHAPEID" val="PfM1CfQSBHPSIWDXwFjvG0"/>
</p:tagLst>
</file>

<file path=ppt/tags/tag213.xml><?xml version="1.0" encoding="utf-8"?>
<p:tagLst xmlns:a="http://schemas.openxmlformats.org/drawingml/2006/main" xmlns:r="http://schemas.openxmlformats.org/officeDocument/2006/relationships" xmlns:p="http://schemas.openxmlformats.org/presentationml/2006/main">
  <p:tag name="DVSHAPEID" val="wXDq2U4WdMUEUQLJY2K50B"/>
</p:tagLst>
</file>

<file path=ppt/tags/tag214.xml><?xml version="1.0" encoding="utf-8"?>
<p:tagLst xmlns:a="http://schemas.openxmlformats.org/drawingml/2006/main" xmlns:r="http://schemas.openxmlformats.org/officeDocument/2006/relationships" xmlns:p="http://schemas.openxmlformats.org/presentationml/2006/main">
  <p:tag name="DVSHAPEID" val="PXzoP34MvbqsU7JEvgN6wX"/>
</p:tagLst>
</file>

<file path=ppt/tags/tag215.xml><?xml version="1.0" encoding="utf-8"?>
<p:tagLst xmlns:a="http://schemas.openxmlformats.org/drawingml/2006/main" xmlns:r="http://schemas.openxmlformats.org/officeDocument/2006/relationships" xmlns:p="http://schemas.openxmlformats.org/presentationml/2006/main">
  <p:tag name="DVSHAPEID" val="Xqx23PGMF6bU3xzJS4daEo"/>
</p:tagLst>
</file>

<file path=ppt/tags/tag216.xml><?xml version="1.0" encoding="utf-8"?>
<p:tagLst xmlns:a="http://schemas.openxmlformats.org/drawingml/2006/main" xmlns:r="http://schemas.openxmlformats.org/officeDocument/2006/relationships" xmlns:p="http://schemas.openxmlformats.org/presentationml/2006/main">
  <p:tag name="DVSHAPEID" val="dSrVOgtEPKEhSkyU8zaf4C"/>
</p:tagLst>
</file>

<file path=ppt/tags/tag217.xml><?xml version="1.0" encoding="utf-8"?>
<p:tagLst xmlns:a="http://schemas.openxmlformats.org/drawingml/2006/main" xmlns:r="http://schemas.openxmlformats.org/officeDocument/2006/relationships" xmlns:p="http://schemas.openxmlformats.org/presentationml/2006/main">
  <p:tag name="DVSHAPEID" val="dSrVOgtEPKEhSkyU8zaf4C"/>
</p:tagLst>
</file>

<file path=ppt/tags/tag218.xml><?xml version="1.0" encoding="utf-8"?>
<p:tagLst xmlns:a="http://schemas.openxmlformats.org/drawingml/2006/main" xmlns:r="http://schemas.openxmlformats.org/officeDocument/2006/relationships" xmlns:p="http://schemas.openxmlformats.org/presentationml/2006/main">
  <p:tag name="DVSHAPEID" val="dgEjBM49uFuJCpsfObgUHX"/>
</p:tagLst>
</file>

<file path=ppt/tags/tag219.xml><?xml version="1.0" encoding="utf-8"?>
<p:tagLst xmlns:a="http://schemas.openxmlformats.org/drawingml/2006/main" xmlns:r="http://schemas.openxmlformats.org/officeDocument/2006/relationships" xmlns:p="http://schemas.openxmlformats.org/presentationml/2006/main">
  <p:tag name="DVSHAPEID" val="spoDeypVTcMfyRgY23csIQ"/>
</p:tagLst>
</file>

<file path=ppt/tags/tag22.xml><?xml version="1.0" encoding="utf-8"?>
<p:tagLst xmlns:a="http://schemas.openxmlformats.org/drawingml/2006/main" xmlns:r="http://schemas.openxmlformats.org/officeDocument/2006/relationships" xmlns:p="http://schemas.openxmlformats.org/presentationml/2006/main">
  <p:tag name="DVSHAPEID" val="lNZAJpZvPa60qqH4pyTAoW"/>
</p:tagLst>
</file>

<file path=ppt/tags/tag220.xml><?xml version="1.0" encoding="utf-8"?>
<p:tagLst xmlns:a="http://schemas.openxmlformats.org/drawingml/2006/main" xmlns:r="http://schemas.openxmlformats.org/officeDocument/2006/relationships" xmlns:p="http://schemas.openxmlformats.org/presentationml/2006/main">
  <p:tag name="DVSHAPEID" val="BIa2iVdpYYZO6gqIB90ID1"/>
</p:tagLst>
</file>

<file path=ppt/tags/tag221.xml><?xml version="1.0" encoding="utf-8"?>
<p:tagLst xmlns:a="http://schemas.openxmlformats.org/drawingml/2006/main" xmlns:r="http://schemas.openxmlformats.org/officeDocument/2006/relationships" xmlns:p="http://schemas.openxmlformats.org/presentationml/2006/main">
  <p:tag name="DVSHAPEID" val="v9Ee2ImvJgqCFOsGEkBqH7"/>
</p:tagLst>
</file>

<file path=ppt/tags/tag222.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223.xml><?xml version="1.0" encoding="utf-8"?>
<p:tagLst xmlns:a="http://schemas.openxmlformats.org/drawingml/2006/main" xmlns:r="http://schemas.openxmlformats.org/officeDocument/2006/relationships" xmlns:p="http://schemas.openxmlformats.org/presentationml/2006/main">
  <p:tag name="DVSHAPEID" val="F5BsiAq6neTBmYXoS0nFzK"/>
</p:tagLst>
</file>

<file path=ppt/tags/tag224.xml><?xml version="1.0" encoding="utf-8"?>
<p:tagLst xmlns:a="http://schemas.openxmlformats.org/drawingml/2006/main" xmlns:r="http://schemas.openxmlformats.org/officeDocument/2006/relationships" xmlns:p="http://schemas.openxmlformats.org/presentationml/2006/main">
  <p:tag name="DVSHAPEID" val="gQcuhqMOTnNDOv0NCUe0O5"/>
</p:tagLst>
</file>

<file path=ppt/tags/tag225.xml><?xml version="1.0" encoding="utf-8"?>
<p:tagLst xmlns:a="http://schemas.openxmlformats.org/drawingml/2006/main" xmlns:r="http://schemas.openxmlformats.org/officeDocument/2006/relationships" xmlns:p="http://schemas.openxmlformats.org/presentationml/2006/main">
  <p:tag name="DVSHAPEID" val="tdyOvjmzugaUPKfOi0jzkv"/>
</p:tagLst>
</file>

<file path=ppt/tags/tag226.xml><?xml version="1.0" encoding="utf-8"?>
<p:tagLst xmlns:a="http://schemas.openxmlformats.org/drawingml/2006/main" xmlns:r="http://schemas.openxmlformats.org/officeDocument/2006/relationships" xmlns:p="http://schemas.openxmlformats.org/presentationml/2006/main">
  <p:tag name="DVSHAPEID" val="NI9ro4nsqzVamZVtUsrjTx"/>
</p:tagLst>
</file>

<file path=ppt/tags/tag227.xml><?xml version="1.0" encoding="utf-8"?>
<p:tagLst xmlns:a="http://schemas.openxmlformats.org/drawingml/2006/main" xmlns:r="http://schemas.openxmlformats.org/officeDocument/2006/relationships" xmlns:p="http://schemas.openxmlformats.org/presentationml/2006/main">
  <p:tag name="DVSHAPEID" val="sTGfxOCeGfKYpPE4Vhc1QA"/>
</p:tagLst>
</file>

<file path=ppt/tags/tag228.xml><?xml version="1.0" encoding="utf-8"?>
<p:tagLst xmlns:a="http://schemas.openxmlformats.org/drawingml/2006/main" xmlns:r="http://schemas.openxmlformats.org/officeDocument/2006/relationships" xmlns:p="http://schemas.openxmlformats.org/presentationml/2006/main">
  <p:tag name="DVSHAPEID" val="ZFogSO6R71CgfgK8wyQbTG"/>
</p:tagLst>
</file>

<file path=ppt/tags/tag229.xml><?xml version="1.0" encoding="utf-8"?>
<p:tagLst xmlns:a="http://schemas.openxmlformats.org/drawingml/2006/main" xmlns:r="http://schemas.openxmlformats.org/officeDocument/2006/relationships" xmlns:p="http://schemas.openxmlformats.org/presentationml/2006/main">
  <p:tag name="DVSHAPEID" val="poz6PPwa6RGRU1RhWN8P7I"/>
</p:tagLst>
</file>

<file path=ppt/tags/tag23.xml><?xml version="1.0" encoding="utf-8"?>
<p:tagLst xmlns:a="http://schemas.openxmlformats.org/drawingml/2006/main" xmlns:r="http://schemas.openxmlformats.org/officeDocument/2006/relationships" xmlns:p="http://schemas.openxmlformats.org/presentationml/2006/main">
  <p:tag name="DVSHAPEID" val="GKARdIibxFSvgaZRIAOdxd"/>
</p:tagLst>
</file>

<file path=ppt/tags/tag230.xml><?xml version="1.0" encoding="utf-8"?>
<p:tagLst xmlns:a="http://schemas.openxmlformats.org/drawingml/2006/main" xmlns:r="http://schemas.openxmlformats.org/officeDocument/2006/relationships" xmlns:p="http://schemas.openxmlformats.org/presentationml/2006/main">
  <p:tag name="DVSHAPEID" val="AnmJhfC234yG2qwrwJptG1"/>
</p:tagLst>
</file>

<file path=ppt/tags/tag231.xml><?xml version="1.0" encoding="utf-8"?>
<p:tagLst xmlns:a="http://schemas.openxmlformats.org/drawingml/2006/main" xmlns:r="http://schemas.openxmlformats.org/officeDocument/2006/relationships" xmlns:p="http://schemas.openxmlformats.org/presentationml/2006/main">
  <p:tag name="DVSHAPEID" val="aALRz9NRu9OByb1Avv08BC"/>
</p:tagLst>
</file>

<file path=ppt/tags/tag232.xml><?xml version="1.0" encoding="utf-8"?>
<p:tagLst xmlns:a="http://schemas.openxmlformats.org/drawingml/2006/main" xmlns:r="http://schemas.openxmlformats.org/officeDocument/2006/relationships" xmlns:p="http://schemas.openxmlformats.org/presentationml/2006/main">
  <p:tag name="DVSHAPEID" val="KzXggxKAyr3ydLXqFtebzo"/>
</p:tagLst>
</file>

<file path=ppt/tags/tag233.xml><?xml version="1.0" encoding="utf-8"?>
<p:tagLst xmlns:a="http://schemas.openxmlformats.org/drawingml/2006/main" xmlns:r="http://schemas.openxmlformats.org/officeDocument/2006/relationships" xmlns:p="http://schemas.openxmlformats.org/presentationml/2006/main">
  <p:tag name="DVSHAPEID" val="SrSkqVdUtyqyQcTjTg7UBm"/>
</p:tagLst>
</file>

<file path=ppt/tags/tag234.xml><?xml version="1.0" encoding="utf-8"?>
<p:tagLst xmlns:a="http://schemas.openxmlformats.org/drawingml/2006/main" xmlns:r="http://schemas.openxmlformats.org/officeDocument/2006/relationships" xmlns:p="http://schemas.openxmlformats.org/presentationml/2006/main">
  <p:tag name="DVSHAPEID" val="x0YfC5PxTp3lGwnV7OmEYv"/>
</p:tagLst>
</file>

<file path=ppt/tags/tag235.xml><?xml version="1.0" encoding="utf-8"?>
<p:tagLst xmlns:a="http://schemas.openxmlformats.org/drawingml/2006/main" xmlns:r="http://schemas.openxmlformats.org/officeDocument/2006/relationships" xmlns:p="http://schemas.openxmlformats.org/presentationml/2006/main">
  <p:tag name="DVSHAPEID" val="7FUKwlzY3FNvTSlai84VE1"/>
</p:tagLst>
</file>

<file path=ppt/tags/tag236.xml><?xml version="1.0" encoding="utf-8"?>
<p:tagLst xmlns:a="http://schemas.openxmlformats.org/drawingml/2006/main" xmlns:r="http://schemas.openxmlformats.org/officeDocument/2006/relationships" xmlns:p="http://schemas.openxmlformats.org/presentationml/2006/main">
  <p:tag name="DVSHAPEID" val="uvvnVX8jxXo2SjkRytXUlo"/>
</p:tagLst>
</file>

<file path=ppt/tags/tag237.xml><?xml version="1.0" encoding="utf-8"?>
<p:tagLst xmlns:a="http://schemas.openxmlformats.org/drawingml/2006/main" xmlns:r="http://schemas.openxmlformats.org/officeDocument/2006/relationships" xmlns:p="http://schemas.openxmlformats.org/presentationml/2006/main">
  <p:tag name="DVSHAPEID" val="ybCvAWvez2Q6apf9qBQK7P"/>
</p:tagLst>
</file>

<file path=ppt/tags/tag238.xml><?xml version="1.0" encoding="utf-8"?>
<p:tagLst xmlns:a="http://schemas.openxmlformats.org/drawingml/2006/main" xmlns:r="http://schemas.openxmlformats.org/officeDocument/2006/relationships" xmlns:p="http://schemas.openxmlformats.org/presentationml/2006/main">
  <p:tag name="DVSHAPEID" val="6QZ2PqzAXKG6XkKqncNinm"/>
</p:tagLst>
</file>

<file path=ppt/tags/tag239.xml><?xml version="1.0" encoding="utf-8"?>
<p:tagLst xmlns:a="http://schemas.openxmlformats.org/drawingml/2006/main" xmlns:r="http://schemas.openxmlformats.org/officeDocument/2006/relationships" xmlns:p="http://schemas.openxmlformats.org/presentationml/2006/main">
  <p:tag name="DVSHAPEID" val="QefYUQ5JDoi6m5tHZ38qDs"/>
</p:tagLst>
</file>

<file path=ppt/tags/tag24.xml><?xml version="1.0" encoding="utf-8"?>
<p:tagLst xmlns:a="http://schemas.openxmlformats.org/drawingml/2006/main" xmlns:r="http://schemas.openxmlformats.org/officeDocument/2006/relationships" xmlns:p="http://schemas.openxmlformats.org/presentationml/2006/main">
  <p:tag name="DVSHAPEID" val="lyzUO0YpbCrp7fZSbgcEDq"/>
</p:tagLst>
</file>

<file path=ppt/tags/tag240.xml><?xml version="1.0" encoding="utf-8"?>
<p:tagLst xmlns:a="http://schemas.openxmlformats.org/drawingml/2006/main" xmlns:r="http://schemas.openxmlformats.org/officeDocument/2006/relationships" xmlns:p="http://schemas.openxmlformats.org/presentationml/2006/main">
  <p:tag name="DVSHAPEID" val="cM9VCo3m4AgI4Mvx64FZ45"/>
</p:tagLst>
</file>

<file path=ppt/tags/tag241.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242.xml><?xml version="1.0" encoding="utf-8"?>
<p:tagLst xmlns:a="http://schemas.openxmlformats.org/drawingml/2006/main" xmlns:r="http://schemas.openxmlformats.org/officeDocument/2006/relationships" xmlns:p="http://schemas.openxmlformats.org/presentationml/2006/main">
  <p:tag name="DVSHAPEID" val="dSrVOgtEPKEhSkyU8zaf4C"/>
</p:tagLst>
</file>

<file path=ppt/tags/tag243.xml><?xml version="1.0" encoding="utf-8"?>
<p:tagLst xmlns:a="http://schemas.openxmlformats.org/drawingml/2006/main" xmlns:r="http://schemas.openxmlformats.org/officeDocument/2006/relationships" xmlns:p="http://schemas.openxmlformats.org/presentationml/2006/main">
  <p:tag name="DVSHAPEID" val="dgEjBM49uFuJCpsfObgUHX"/>
</p:tagLst>
</file>

<file path=ppt/tags/tag244.xml><?xml version="1.0" encoding="utf-8"?>
<p:tagLst xmlns:a="http://schemas.openxmlformats.org/drawingml/2006/main" xmlns:r="http://schemas.openxmlformats.org/officeDocument/2006/relationships" xmlns:p="http://schemas.openxmlformats.org/presentationml/2006/main">
  <p:tag name="DVSHAPEID" val="spoDeypVTcMfyRgY23csIQ"/>
</p:tagLst>
</file>

<file path=ppt/tags/tag245.xml><?xml version="1.0" encoding="utf-8"?>
<p:tagLst xmlns:a="http://schemas.openxmlformats.org/drawingml/2006/main" xmlns:r="http://schemas.openxmlformats.org/officeDocument/2006/relationships" xmlns:p="http://schemas.openxmlformats.org/presentationml/2006/main">
  <p:tag name="DVSHAPEID" val="BIa2iVdpYYZO6gqIB90ID1"/>
</p:tagLst>
</file>

<file path=ppt/tags/tag246.xml><?xml version="1.0" encoding="utf-8"?>
<p:tagLst xmlns:a="http://schemas.openxmlformats.org/drawingml/2006/main" xmlns:r="http://schemas.openxmlformats.org/officeDocument/2006/relationships" xmlns:p="http://schemas.openxmlformats.org/presentationml/2006/main">
  <p:tag name="DVSHAPEID" val="v9Ee2ImvJgqCFOsGEkBqH7"/>
</p:tagLst>
</file>

<file path=ppt/tags/tag247.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248.xml><?xml version="1.0" encoding="utf-8"?>
<p:tagLst xmlns:a="http://schemas.openxmlformats.org/drawingml/2006/main" xmlns:r="http://schemas.openxmlformats.org/officeDocument/2006/relationships" xmlns:p="http://schemas.openxmlformats.org/presentationml/2006/main">
  <p:tag name="DVSHAPEID" val="F5BsiAq6neTBmYXoS0nFzK"/>
</p:tagLst>
</file>

<file path=ppt/tags/tag249.xml><?xml version="1.0" encoding="utf-8"?>
<p:tagLst xmlns:a="http://schemas.openxmlformats.org/drawingml/2006/main" xmlns:r="http://schemas.openxmlformats.org/officeDocument/2006/relationships" xmlns:p="http://schemas.openxmlformats.org/presentationml/2006/main">
  <p:tag name="DVSHAPEID" val="gQcuhqMOTnNDOv0NCUe0O5"/>
</p:tagLst>
</file>

<file path=ppt/tags/tag25.xml><?xml version="1.0" encoding="utf-8"?>
<p:tagLst xmlns:a="http://schemas.openxmlformats.org/drawingml/2006/main" xmlns:r="http://schemas.openxmlformats.org/officeDocument/2006/relationships" xmlns:p="http://schemas.openxmlformats.org/presentationml/2006/main">
  <p:tag name="DVSHAPEID" val="8Vaw4yPjLbpso2hjUhc7tf"/>
</p:tagLst>
</file>

<file path=ppt/tags/tag250.xml><?xml version="1.0" encoding="utf-8"?>
<p:tagLst xmlns:a="http://schemas.openxmlformats.org/drawingml/2006/main" xmlns:r="http://schemas.openxmlformats.org/officeDocument/2006/relationships" xmlns:p="http://schemas.openxmlformats.org/presentationml/2006/main">
  <p:tag name="DVSHAPEID" val="tdyOvjmzugaUPKfOi0jzkv"/>
</p:tagLst>
</file>

<file path=ppt/tags/tag251.xml><?xml version="1.0" encoding="utf-8"?>
<p:tagLst xmlns:a="http://schemas.openxmlformats.org/drawingml/2006/main" xmlns:r="http://schemas.openxmlformats.org/officeDocument/2006/relationships" xmlns:p="http://schemas.openxmlformats.org/presentationml/2006/main">
  <p:tag name="DVSHAPEID" val="NI9ro4nsqzVamZVtUsrjTx"/>
</p:tagLst>
</file>

<file path=ppt/tags/tag252.xml><?xml version="1.0" encoding="utf-8"?>
<p:tagLst xmlns:a="http://schemas.openxmlformats.org/drawingml/2006/main" xmlns:r="http://schemas.openxmlformats.org/officeDocument/2006/relationships" xmlns:p="http://schemas.openxmlformats.org/presentationml/2006/main">
  <p:tag name="DVSHAPEID" val="sTGfxOCeGfKYpPE4Vhc1QA"/>
</p:tagLst>
</file>

<file path=ppt/tags/tag253.xml><?xml version="1.0" encoding="utf-8"?>
<p:tagLst xmlns:a="http://schemas.openxmlformats.org/drawingml/2006/main" xmlns:r="http://schemas.openxmlformats.org/officeDocument/2006/relationships" xmlns:p="http://schemas.openxmlformats.org/presentationml/2006/main">
  <p:tag name="DVSHAPEID" val="ZFogSO6R71CgfgK8wyQbTG"/>
</p:tagLst>
</file>

<file path=ppt/tags/tag254.xml><?xml version="1.0" encoding="utf-8"?>
<p:tagLst xmlns:a="http://schemas.openxmlformats.org/drawingml/2006/main" xmlns:r="http://schemas.openxmlformats.org/officeDocument/2006/relationships" xmlns:p="http://schemas.openxmlformats.org/presentationml/2006/main">
  <p:tag name="DVSHAPEID" val="poz6PPwa6RGRU1RhWN8P7I"/>
</p:tagLst>
</file>

<file path=ppt/tags/tag255.xml><?xml version="1.0" encoding="utf-8"?>
<p:tagLst xmlns:a="http://schemas.openxmlformats.org/drawingml/2006/main" xmlns:r="http://schemas.openxmlformats.org/officeDocument/2006/relationships" xmlns:p="http://schemas.openxmlformats.org/presentationml/2006/main">
  <p:tag name="DVSHAPEID" val="AnmJhfC234yG2qwrwJptG1"/>
</p:tagLst>
</file>

<file path=ppt/tags/tag256.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257.xml><?xml version="1.0" encoding="utf-8"?>
<p:tagLst xmlns:a="http://schemas.openxmlformats.org/drawingml/2006/main" xmlns:r="http://schemas.openxmlformats.org/officeDocument/2006/relationships" xmlns:p="http://schemas.openxmlformats.org/presentationml/2006/main">
  <p:tag name="DVSHAPEID" val="dSrVOgtEPKEhSkyU8zaf4C"/>
</p:tagLst>
</file>

<file path=ppt/tags/tag258.xml><?xml version="1.0" encoding="utf-8"?>
<p:tagLst xmlns:a="http://schemas.openxmlformats.org/drawingml/2006/main" xmlns:r="http://schemas.openxmlformats.org/officeDocument/2006/relationships" xmlns:p="http://schemas.openxmlformats.org/presentationml/2006/main">
  <p:tag name="DVSHAPEID" val="dgEjBM49uFuJCpsfObgUHX"/>
</p:tagLst>
</file>

<file path=ppt/tags/tag259.xml><?xml version="1.0" encoding="utf-8"?>
<p:tagLst xmlns:a="http://schemas.openxmlformats.org/drawingml/2006/main" xmlns:r="http://schemas.openxmlformats.org/officeDocument/2006/relationships" xmlns:p="http://schemas.openxmlformats.org/presentationml/2006/main">
  <p:tag name="DVSHAPEID" val="spoDeypVTcMfyRgY23csIQ"/>
</p:tagLst>
</file>

<file path=ppt/tags/tag26.xml><?xml version="1.0" encoding="utf-8"?>
<p:tagLst xmlns:a="http://schemas.openxmlformats.org/drawingml/2006/main" xmlns:r="http://schemas.openxmlformats.org/officeDocument/2006/relationships" xmlns:p="http://schemas.openxmlformats.org/presentationml/2006/main">
  <p:tag name="DVSHAPEID" val="3Q3KRPoy0SAVpEJiWpzSRg"/>
</p:tagLst>
</file>

<file path=ppt/tags/tag260.xml><?xml version="1.0" encoding="utf-8"?>
<p:tagLst xmlns:a="http://schemas.openxmlformats.org/drawingml/2006/main" xmlns:r="http://schemas.openxmlformats.org/officeDocument/2006/relationships" xmlns:p="http://schemas.openxmlformats.org/presentationml/2006/main">
  <p:tag name="DVSHAPEID" val="BIa2iVdpYYZO6gqIB90ID1"/>
</p:tagLst>
</file>

<file path=ppt/tags/tag261.xml><?xml version="1.0" encoding="utf-8"?>
<p:tagLst xmlns:a="http://schemas.openxmlformats.org/drawingml/2006/main" xmlns:r="http://schemas.openxmlformats.org/officeDocument/2006/relationships" xmlns:p="http://schemas.openxmlformats.org/presentationml/2006/main">
  <p:tag name="DVSHAPEID" val="v9Ee2ImvJgqCFOsGEkBqH7"/>
</p:tagLst>
</file>

<file path=ppt/tags/tag262.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263.xml><?xml version="1.0" encoding="utf-8"?>
<p:tagLst xmlns:a="http://schemas.openxmlformats.org/drawingml/2006/main" xmlns:r="http://schemas.openxmlformats.org/officeDocument/2006/relationships" xmlns:p="http://schemas.openxmlformats.org/presentationml/2006/main">
  <p:tag name="DVSHAPEID" val="F5BsiAq6neTBmYXoS0nFzK"/>
</p:tagLst>
</file>

<file path=ppt/tags/tag264.xml><?xml version="1.0" encoding="utf-8"?>
<p:tagLst xmlns:a="http://schemas.openxmlformats.org/drawingml/2006/main" xmlns:r="http://schemas.openxmlformats.org/officeDocument/2006/relationships" xmlns:p="http://schemas.openxmlformats.org/presentationml/2006/main">
  <p:tag name="DVSHAPEID" val="gQcuhqMOTnNDOv0NCUe0O5"/>
</p:tagLst>
</file>

<file path=ppt/tags/tag265.xml><?xml version="1.0" encoding="utf-8"?>
<p:tagLst xmlns:a="http://schemas.openxmlformats.org/drawingml/2006/main" xmlns:r="http://schemas.openxmlformats.org/officeDocument/2006/relationships" xmlns:p="http://schemas.openxmlformats.org/presentationml/2006/main">
  <p:tag name="DVSHAPEID" val="tdyOvjmzugaUPKfOi0jzkv"/>
</p:tagLst>
</file>

<file path=ppt/tags/tag266.xml><?xml version="1.0" encoding="utf-8"?>
<p:tagLst xmlns:a="http://schemas.openxmlformats.org/drawingml/2006/main" xmlns:r="http://schemas.openxmlformats.org/officeDocument/2006/relationships" xmlns:p="http://schemas.openxmlformats.org/presentationml/2006/main">
  <p:tag name="DVSHAPEID" val="NI9ro4nsqzVamZVtUsrjTx"/>
</p:tagLst>
</file>

<file path=ppt/tags/tag267.xml><?xml version="1.0" encoding="utf-8"?>
<p:tagLst xmlns:a="http://schemas.openxmlformats.org/drawingml/2006/main" xmlns:r="http://schemas.openxmlformats.org/officeDocument/2006/relationships" xmlns:p="http://schemas.openxmlformats.org/presentationml/2006/main">
  <p:tag name="DVSHAPEID" val="sTGfxOCeGfKYpPE4Vhc1QA"/>
</p:tagLst>
</file>

<file path=ppt/tags/tag268.xml><?xml version="1.0" encoding="utf-8"?>
<p:tagLst xmlns:a="http://schemas.openxmlformats.org/drawingml/2006/main" xmlns:r="http://schemas.openxmlformats.org/officeDocument/2006/relationships" xmlns:p="http://schemas.openxmlformats.org/presentationml/2006/main">
  <p:tag name="DVSHAPEID" val="ZFogSO6R71CgfgK8wyQbTG"/>
</p:tagLst>
</file>

<file path=ppt/tags/tag269.xml><?xml version="1.0" encoding="utf-8"?>
<p:tagLst xmlns:a="http://schemas.openxmlformats.org/drawingml/2006/main" xmlns:r="http://schemas.openxmlformats.org/officeDocument/2006/relationships" xmlns:p="http://schemas.openxmlformats.org/presentationml/2006/main">
  <p:tag name="DVSHAPEID" val="poz6PPwa6RGRU1RhWN8P7I"/>
</p:tagLst>
</file>

<file path=ppt/tags/tag27.xml><?xml version="1.0" encoding="utf-8"?>
<p:tagLst xmlns:a="http://schemas.openxmlformats.org/drawingml/2006/main" xmlns:r="http://schemas.openxmlformats.org/officeDocument/2006/relationships" xmlns:p="http://schemas.openxmlformats.org/presentationml/2006/main">
  <p:tag name="DVSHAPEID" val="0FRXBRmVrvXSRjtkGZUcbw"/>
</p:tagLst>
</file>

<file path=ppt/tags/tag270.xml><?xml version="1.0" encoding="utf-8"?>
<p:tagLst xmlns:a="http://schemas.openxmlformats.org/drawingml/2006/main" xmlns:r="http://schemas.openxmlformats.org/officeDocument/2006/relationships" xmlns:p="http://schemas.openxmlformats.org/presentationml/2006/main">
  <p:tag name="DVSHAPEID" val="AnmJhfC234yG2qwrwJptG1"/>
</p:tagLst>
</file>

<file path=ppt/tags/tag271.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272.xml><?xml version="1.0" encoding="utf-8"?>
<p:tagLst xmlns:a="http://schemas.openxmlformats.org/drawingml/2006/main" xmlns:r="http://schemas.openxmlformats.org/officeDocument/2006/relationships" xmlns:p="http://schemas.openxmlformats.org/presentationml/2006/main">
  <p:tag name="DVSHAPEID" val="dgEjBM49uFuJCpsfObgUHX"/>
</p:tagLst>
</file>

<file path=ppt/tags/tag273.xml><?xml version="1.0" encoding="utf-8"?>
<p:tagLst xmlns:a="http://schemas.openxmlformats.org/drawingml/2006/main" xmlns:r="http://schemas.openxmlformats.org/officeDocument/2006/relationships" xmlns:p="http://schemas.openxmlformats.org/presentationml/2006/main">
  <p:tag name="DVSHAPEID" val="dSrVOgtEPKEhSkyU8zaf4C"/>
</p:tagLst>
</file>

<file path=ppt/tags/tag274.xml><?xml version="1.0" encoding="utf-8"?>
<p:tagLst xmlns:a="http://schemas.openxmlformats.org/drawingml/2006/main" xmlns:r="http://schemas.openxmlformats.org/officeDocument/2006/relationships" xmlns:p="http://schemas.openxmlformats.org/presentationml/2006/main">
  <p:tag name="DVSHAPEID" val="spoDeypVTcMfyRgY23csIQ"/>
</p:tagLst>
</file>

<file path=ppt/tags/tag275.xml><?xml version="1.0" encoding="utf-8"?>
<p:tagLst xmlns:a="http://schemas.openxmlformats.org/drawingml/2006/main" xmlns:r="http://schemas.openxmlformats.org/officeDocument/2006/relationships" xmlns:p="http://schemas.openxmlformats.org/presentationml/2006/main">
  <p:tag name="DVSHAPEID" val="BIa2iVdpYYZO6gqIB90ID1"/>
</p:tagLst>
</file>

<file path=ppt/tags/tag276.xml><?xml version="1.0" encoding="utf-8"?>
<p:tagLst xmlns:a="http://schemas.openxmlformats.org/drawingml/2006/main" xmlns:r="http://schemas.openxmlformats.org/officeDocument/2006/relationships" xmlns:p="http://schemas.openxmlformats.org/presentationml/2006/main">
  <p:tag name="DVSHAPEID" val="v9Ee2ImvJgqCFOsGEkBqH7"/>
</p:tagLst>
</file>

<file path=ppt/tags/tag277.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278.xml><?xml version="1.0" encoding="utf-8"?>
<p:tagLst xmlns:a="http://schemas.openxmlformats.org/drawingml/2006/main" xmlns:r="http://schemas.openxmlformats.org/officeDocument/2006/relationships" xmlns:p="http://schemas.openxmlformats.org/presentationml/2006/main">
  <p:tag name="DVSHAPEID" val="F5BsiAq6neTBmYXoS0nFzK"/>
</p:tagLst>
</file>

<file path=ppt/tags/tag279.xml><?xml version="1.0" encoding="utf-8"?>
<p:tagLst xmlns:a="http://schemas.openxmlformats.org/drawingml/2006/main" xmlns:r="http://schemas.openxmlformats.org/officeDocument/2006/relationships" xmlns:p="http://schemas.openxmlformats.org/presentationml/2006/main">
  <p:tag name="DVSHAPEID" val="gQcuhqMOTnNDOv0NCUe0O5"/>
</p:tagLst>
</file>

<file path=ppt/tags/tag28.xml><?xml version="1.0" encoding="utf-8"?>
<p:tagLst xmlns:a="http://schemas.openxmlformats.org/drawingml/2006/main" xmlns:r="http://schemas.openxmlformats.org/officeDocument/2006/relationships" xmlns:p="http://schemas.openxmlformats.org/presentationml/2006/main">
  <p:tag name="DVSHAPEID" val="RsCDzClNyBnMQnSUewc4r5"/>
</p:tagLst>
</file>

<file path=ppt/tags/tag280.xml><?xml version="1.0" encoding="utf-8"?>
<p:tagLst xmlns:a="http://schemas.openxmlformats.org/drawingml/2006/main" xmlns:r="http://schemas.openxmlformats.org/officeDocument/2006/relationships" xmlns:p="http://schemas.openxmlformats.org/presentationml/2006/main">
  <p:tag name="DVSHAPEID" val="tdyOvjmzugaUPKfOi0jzkv"/>
</p:tagLst>
</file>

<file path=ppt/tags/tag281.xml><?xml version="1.0" encoding="utf-8"?>
<p:tagLst xmlns:a="http://schemas.openxmlformats.org/drawingml/2006/main" xmlns:r="http://schemas.openxmlformats.org/officeDocument/2006/relationships" xmlns:p="http://schemas.openxmlformats.org/presentationml/2006/main">
  <p:tag name="DVSHAPEID" val="NI9ro4nsqzVamZVtUsrjTx"/>
</p:tagLst>
</file>

<file path=ppt/tags/tag282.xml><?xml version="1.0" encoding="utf-8"?>
<p:tagLst xmlns:a="http://schemas.openxmlformats.org/drawingml/2006/main" xmlns:r="http://schemas.openxmlformats.org/officeDocument/2006/relationships" xmlns:p="http://schemas.openxmlformats.org/presentationml/2006/main">
  <p:tag name="DVSHAPEID" val="sTGfxOCeGfKYpPE4Vhc1QA"/>
</p:tagLst>
</file>

<file path=ppt/tags/tag283.xml><?xml version="1.0" encoding="utf-8"?>
<p:tagLst xmlns:a="http://schemas.openxmlformats.org/drawingml/2006/main" xmlns:r="http://schemas.openxmlformats.org/officeDocument/2006/relationships" xmlns:p="http://schemas.openxmlformats.org/presentationml/2006/main">
  <p:tag name="DVSHAPEID" val="ZFogSO6R71CgfgK8wyQbTG"/>
</p:tagLst>
</file>

<file path=ppt/tags/tag284.xml><?xml version="1.0" encoding="utf-8"?>
<p:tagLst xmlns:a="http://schemas.openxmlformats.org/drawingml/2006/main" xmlns:r="http://schemas.openxmlformats.org/officeDocument/2006/relationships" xmlns:p="http://schemas.openxmlformats.org/presentationml/2006/main">
  <p:tag name="DVSHAPEID" val="poz6PPwa6RGRU1RhWN8P7I"/>
</p:tagLst>
</file>

<file path=ppt/tags/tag285.xml><?xml version="1.0" encoding="utf-8"?>
<p:tagLst xmlns:a="http://schemas.openxmlformats.org/drawingml/2006/main" xmlns:r="http://schemas.openxmlformats.org/officeDocument/2006/relationships" xmlns:p="http://schemas.openxmlformats.org/presentationml/2006/main">
  <p:tag name="DVSHAPEID" val="AnmJhfC234yG2qwrwJptG1"/>
</p:tagLst>
</file>

<file path=ppt/tags/tag286.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287.xml><?xml version="1.0" encoding="utf-8"?>
<p:tagLst xmlns:a="http://schemas.openxmlformats.org/drawingml/2006/main" xmlns:r="http://schemas.openxmlformats.org/officeDocument/2006/relationships" xmlns:p="http://schemas.openxmlformats.org/presentationml/2006/main">
  <p:tag name="DVSHAPEID" val="dgEjBM49uFuJCpsfObgUHX"/>
</p:tagLst>
</file>

<file path=ppt/tags/tag288.xml><?xml version="1.0" encoding="utf-8"?>
<p:tagLst xmlns:a="http://schemas.openxmlformats.org/drawingml/2006/main" xmlns:r="http://schemas.openxmlformats.org/officeDocument/2006/relationships" xmlns:p="http://schemas.openxmlformats.org/presentationml/2006/main">
  <p:tag name="DVSHAPEID" val="dSrVOgtEPKEhSkyU8zaf4C"/>
</p:tagLst>
</file>

<file path=ppt/tags/tag289.xml><?xml version="1.0" encoding="utf-8"?>
<p:tagLst xmlns:a="http://schemas.openxmlformats.org/drawingml/2006/main" xmlns:r="http://schemas.openxmlformats.org/officeDocument/2006/relationships" xmlns:p="http://schemas.openxmlformats.org/presentationml/2006/main">
  <p:tag name="DVSHAPEID" val="spoDeypVTcMfyRgY23csIQ"/>
</p:tagLst>
</file>

<file path=ppt/tags/tag29.xml><?xml version="1.0" encoding="utf-8"?>
<p:tagLst xmlns:a="http://schemas.openxmlformats.org/drawingml/2006/main" xmlns:r="http://schemas.openxmlformats.org/officeDocument/2006/relationships" xmlns:p="http://schemas.openxmlformats.org/presentationml/2006/main">
  <p:tag name="DVSHAPEID" val="YwMqOCIzXE5tNokXiKAEXl"/>
</p:tagLst>
</file>

<file path=ppt/tags/tag290.xml><?xml version="1.0" encoding="utf-8"?>
<p:tagLst xmlns:a="http://schemas.openxmlformats.org/drawingml/2006/main" xmlns:r="http://schemas.openxmlformats.org/officeDocument/2006/relationships" xmlns:p="http://schemas.openxmlformats.org/presentationml/2006/main">
  <p:tag name="DVSHAPEID" val="BIa2iVdpYYZO6gqIB90ID1"/>
</p:tagLst>
</file>

<file path=ppt/tags/tag291.xml><?xml version="1.0" encoding="utf-8"?>
<p:tagLst xmlns:a="http://schemas.openxmlformats.org/drawingml/2006/main" xmlns:r="http://schemas.openxmlformats.org/officeDocument/2006/relationships" xmlns:p="http://schemas.openxmlformats.org/presentationml/2006/main">
  <p:tag name="DVSHAPEID" val="v9Ee2ImvJgqCFOsGEkBqH7"/>
</p:tagLst>
</file>

<file path=ppt/tags/tag292.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293.xml><?xml version="1.0" encoding="utf-8"?>
<p:tagLst xmlns:a="http://schemas.openxmlformats.org/drawingml/2006/main" xmlns:r="http://schemas.openxmlformats.org/officeDocument/2006/relationships" xmlns:p="http://schemas.openxmlformats.org/presentationml/2006/main">
  <p:tag name="DVSHAPEID" val="F5BsiAq6neTBmYXoS0nFzK"/>
</p:tagLst>
</file>

<file path=ppt/tags/tag294.xml><?xml version="1.0" encoding="utf-8"?>
<p:tagLst xmlns:a="http://schemas.openxmlformats.org/drawingml/2006/main" xmlns:r="http://schemas.openxmlformats.org/officeDocument/2006/relationships" xmlns:p="http://schemas.openxmlformats.org/presentationml/2006/main">
  <p:tag name="DVSHAPEID" val="gQcuhqMOTnNDOv0NCUe0O5"/>
</p:tagLst>
</file>

<file path=ppt/tags/tag295.xml><?xml version="1.0" encoding="utf-8"?>
<p:tagLst xmlns:a="http://schemas.openxmlformats.org/drawingml/2006/main" xmlns:r="http://schemas.openxmlformats.org/officeDocument/2006/relationships" xmlns:p="http://schemas.openxmlformats.org/presentationml/2006/main">
  <p:tag name="DVSHAPEID" val="tdyOvjmzugaUPKfOi0jzkv"/>
</p:tagLst>
</file>

<file path=ppt/tags/tag296.xml><?xml version="1.0" encoding="utf-8"?>
<p:tagLst xmlns:a="http://schemas.openxmlformats.org/drawingml/2006/main" xmlns:r="http://schemas.openxmlformats.org/officeDocument/2006/relationships" xmlns:p="http://schemas.openxmlformats.org/presentationml/2006/main">
  <p:tag name="DVSHAPEID" val="NI9ro4nsqzVamZVtUsrjTx"/>
</p:tagLst>
</file>

<file path=ppt/tags/tag297.xml><?xml version="1.0" encoding="utf-8"?>
<p:tagLst xmlns:a="http://schemas.openxmlformats.org/drawingml/2006/main" xmlns:r="http://schemas.openxmlformats.org/officeDocument/2006/relationships" xmlns:p="http://schemas.openxmlformats.org/presentationml/2006/main">
  <p:tag name="DVSHAPEID" val="sTGfxOCeGfKYpPE4Vhc1QA"/>
</p:tagLst>
</file>

<file path=ppt/tags/tag298.xml><?xml version="1.0" encoding="utf-8"?>
<p:tagLst xmlns:a="http://schemas.openxmlformats.org/drawingml/2006/main" xmlns:r="http://schemas.openxmlformats.org/officeDocument/2006/relationships" xmlns:p="http://schemas.openxmlformats.org/presentationml/2006/main">
  <p:tag name="DVSHAPEID" val="ZFogSO6R71CgfgK8wyQbTG"/>
</p:tagLst>
</file>

<file path=ppt/tags/tag299.xml><?xml version="1.0" encoding="utf-8"?>
<p:tagLst xmlns:a="http://schemas.openxmlformats.org/drawingml/2006/main" xmlns:r="http://schemas.openxmlformats.org/officeDocument/2006/relationships" xmlns:p="http://schemas.openxmlformats.org/presentationml/2006/main">
  <p:tag name="DVSHAPEID" val="poz6PPwa6RGRU1RhWN8P7I"/>
</p:tagLst>
</file>

<file path=ppt/tags/tag3.xml><?xml version="1.0" encoding="utf-8"?>
<p:tagLst xmlns:a="http://schemas.openxmlformats.org/drawingml/2006/main" xmlns:r="http://schemas.openxmlformats.org/officeDocument/2006/relationships" xmlns:p="http://schemas.openxmlformats.org/presentationml/2006/main">
  <p:tag name="DVSHAPEID" val="QCHzHv7nypkkOR8sh9Dlxe"/>
</p:tagLst>
</file>

<file path=ppt/tags/tag30.xml><?xml version="1.0" encoding="utf-8"?>
<p:tagLst xmlns:a="http://schemas.openxmlformats.org/drawingml/2006/main" xmlns:r="http://schemas.openxmlformats.org/officeDocument/2006/relationships" xmlns:p="http://schemas.openxmlformats.org/presentationml/2006/main">
  <p:tag name="DVSHAPEID" val="u4s5rMLo065Mu5Q9NI4YDJ"/>
</p:tagLst>
</file>

<file path=ppt/tags/tag300.xml><?xml version="1.0" encoding="utf-8"?>
<p:tagLst xmlns:a="http://schemas.openxmlformats.org/drawingml/2006/main" xmlns:r="http://schemas.openxmlformats.org/officeDocument/2006/relationships" xmlns:p="http://schemas.openxmlformats.org/presentationml/2006/main">
  <p:tag name="DVSHAPEID" val="AnmJhfC234yG2qwrwJptG1"/>
</p:tagLst>
</file>

<file path=ppt/tags/tag301.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302.xml><?xml version="1.0" encoding="utf-8"?>
<p:tagLst xmlns:a="http://schemas.openxmlformats.org/drawingml/2006/main" xmlns:r="http://schemas.openxmlformats.org/officeDocument/2006/relationships" xmlns:p="http://schemas.openxmlformats.org/presentationml/2006/main">
  <p:tag name="DVSHAPEID" val="dgEjBM49uFuJCpsfObgUHX"/>
</p:tagLst>
</file>

<file path=ppt/tags/tag303.xml><?xml version="1.0" encoding="utf-8"?>
<p:tagLst xmlns:a="http://schemas.openxmlformats.org/drawingml/2006/main" xmlns:r="http://schemas.openxmlformats.org/officeDocument/2006/relationships" xmlns:p="http://schemas.openxmlformats.org/presentationml/2006/main">
  <p:tag name="DVSHAPEID" val="dSrVOgtEPKEhSkyU8zaf4C"/>
</p:tagLst>
</file>

<file path=ppt/tags/tag304.xml><?xml version="1.0" encoding="utf-8"?>
<p:tagLst xmlns:a="http://schemas.openxmlformats.org/drawingml/2006/main" xmlns:r="http://schemas.openxmlformats.org/officeDocument/2006/relationships" xmlns:p="http://schemas.openxmlformats.org/presentationml/2006/main">
  <p:tag name="DVSHAPEID" val="spoDeypVTcMfyRgY23csIQ"/>
</p:tagLst>
</file>

<file path=ppt/tags/tag305.xml><?xml version="1.0" encoding="utf-8"?>
<p:tagLst xmlns:a="http://schemas.openxmlformats.org/drawingml/2006/main" xmlns:r="http://schemas.openxmlformats.org/officeDocument/2006/relationships" xmlns:p="http://schemas.openxmlformats.org/presentationml/2006/main">
  <p:tag name="DVSHAPEID" val="BIa2iVdpYYZO6gqIB90ID1"/>
</p:tagLst>
</file>

<file path=ppt/tags/tag306.xml><?xml version="1.0" encoding="utf-8"?>
<p:tagLst xmlns:a="http://schemas.openxmlformats.org/drawingml/2006/main" xmlns:r="http://schemas.openxmlformats.org/officeDocument/2006/relationships" xmlns:p="http://schemas.openxmlformats.org/presentationml/2006/main">
  <p:tag name="DVSHAPEID" val="v9Ee2ImvJgqCFOsGEkBqH7"/>
</p:tagLst>
</file>

<file path=ppt/tags/tag307.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308.xml><?xml version="1.0" encoding="utf-8"?>
<p:tagLst xmlns:a="http://schemas.openxmlformats.org/drawingml/2006/main" xmlns:r="http://schemas.openxmlformats.org/officeDocument/2006/relationships" xmlns:p="http://schemas.openxmlformats.org/presentationml/2006/main">
  <p:tag name="DVSHAPEID" val="F5BsiAq6neTBmYXoS0nFzK"/>
</p:tagLst>
</file>

<file path=ppt/tags/tag309.xml><?xml version="1.0" encoding="utf-8"?>
<p:tagLst xmlns:a="http://schemas.openxmlformats.org/drawingml/2006/main" xmlns:r="http://schemas.openxmlformats.org/officeDocument/2006/relationships" xmlns:p="http://schemas.openxmlformats.org/presentationml/2006/main">
  <p:tag name="DVSHAPEID" val="gQcuhqMOTnNDOv0NCUe0O5"/>
</p:tagLst>
</file>

<file path=ppt/tags/tag31.xml><?xml version="1.0" encoding="utf-8"?>
<p:tagLst xmlns:a="http://schemas.openxmlformats.org/drawingml/2006/main" xmlns:r="http://schemas.openxmlformats.org/officeDocument/2006/relationships" xmlns:p="http://schemas.openxmlformats.org/presentationml/2006/main">
  <p:tag name="DVSHAPEID" val="HmAuzhesuM7C1HXJaWOzEY"/>
</p:tagLst>
</file>

<file path=ppt/tags/tag310.xml><?xml version="1.0" encoding="utf-8"?>
<p:tagLst xmlns:a="http://schemas.openxmlformats.org/drawingml/2006/main" xmlns:r="http://schemas.openxmlformats.org/officeDocument/2006/relationships" xmlns:p="http://schemas.openxmlformats.org/presentationml/2006/main">
  <p:tag name="DVSHAPEID" val="tdyOvjmzugaUPKfOi0jzkv"/>
</p:tagLst>
</file>

<file path=ppt/tags/tag311.xml><?xml version="1.0" encoding="utf-8"?>
<p:tagLst xmlns:a="http://schemas.openxmlformats.org/drawingml/2006/main" xmlns:r="http://schemas.openxmlformats.org/officeDocument/2006/relationships" xmlns:p="http://schemas.openxmlformats.org/presentationml/2006/main">
  <p:tag name="DVSHAPEID" val="NI9ro4nsqzVamZVtUsrjTx"/>
</p:tagLst>
</file>

<file path=ppt/tags/tag312.xml><?xml version="1.0" encoding="utf-8"?>
<p:tagLst xmlns:a="http://schemas.openxmlformats.org/drawingml/2006/main" xmlns:r="http://schemas.openxmlformats.org/officeDocument/2006/relationships" xmlns:p="http://schemas.openxmlformats.org/presentationml/2006/main">
  <p:tag name="DVSHAPEID" val="sTGfxOCeGfKYpPE4Vhc1QA"/>
</p:tagLst>
</file>

<file path=ppt/tags/tag313.xml><?xml version="1.0" encoding="utf-8"?>
<p:tagLst xmlns:a="http://schemas.openxmlformats.org/drawingml/2006/main" xmlns:r="http://schemas.openxmlformats.org/officeDocument/2006/relationships" xmlns:p="http://schemas.openxmlformats.org/presentationml/2006/main">
  <p:tag name="DVSHAPEID" val="ZFogSO6R71CgfgK8wyQbTG"/>
</p:tagLst>
</file>

<file path=ppt/tags/tag314.xml><?xml version="1.0" encoding="utf-8"?>
<p:tagLst xmlns:a="http://schemas.openxmlformats.org/drawingml/2006/main" xmlns:r="http://schemas.openxmlformats.org/officeDocument/2006/relationships" xmlns:p="http://schemas.openxmlformats.org/presentationml/2006/main">
  <p:tag name="DVSHAPEID" val="poz6PPwa6RGRU1RhWN8P7I"/>
</p:tagLst>
</file>

<file path=ppt/tags/tag315.xml><?xml version="1.0" encoding="utf-8"?>
<p:tagLst xmlns:a="http://schemas.openxmlformats.org/drawingml/2006/main" xmlns:r="http://schemas.openxmlformats.org/officeDocument/2006/relationships" xmlns:p="http://schemas.openxmlformats.org/presentationml/2006/main">
  <p:tag name="DVSHAPEID" val="AnmJhfC234yG2qwrwJptG1"/>
</p:tagLst>
</file>

<file path=ppt/tags/tag316.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317.xml><?xml version="1.0" encoding="utf-8"?>
<p:tagLst xmlns:a="http://schemas.openxmlformats.org/drawingml/2006/main" xmlns:r="http://schemas.openxmlformats.org/officeDocument/2006/relationships" xmlns:p="http://schemas.openxmlformats.org/presentationml/2006/main">
  <p:tag name="DVSHAPEID" val="dSrVOgtEPKEhSkyU8zaf4C"/>
</p:tagLst>
</file>

<file path=ppt/tags/tag318.xml><?xml version="1.0" encoding="utf-8"?>
<p:tagLst xmlns:a="http://schemas.openxmlformats.org/drawingml/2006/main" xmlns:r="http://schemas.openxmlformats.org/officeDocument/2006/relationships" xmlns:p="http://schemas.openxmlformats.org/presentationml/2006/main">
  <p:tag name="DVSHAPEID" val="dgEjBM49uFuJCpsfObgUHX"/>
</p:tagLst>
</file>

<file path=ppt/tags/tag319.xml><?xml version="1.0" encoding="utf-8"?>
<p:tagLst xmlns:a="http://schemas.openxmlformats.org/drawingml/2006/main" xmlns:r="http://schemas.openxmlformats.org/officeDocument/2006/relationships" xmlns:p="http://schemas.openxmlformats.org/presentationml/2006/main">
  <p:tag name="DVSHAPEID" val="spoDeypVTcMfyRgY23csIQ"/>
</p:tagLst>
</file>

<file path=ppt/tags/tag32.xml><?xml version="1.0" encoding="utf-8"?>
<p:tagLst xmlns:a="http://schemas.openxmlformats.org/drawingml/2006/main" xmlns:r="http://schemas.openxmlformats.org/officeDocument/2006/relationships" xmlns:p="http://schemas.openxmlformats.org/presentationml/2006/main">
  <p:tag name="DVSHAPEID" val="o0Tf68WRzYHLm5vXdu9yBi"/>
</p:tagLst>
</file>

<file path=ppt/tags/tag320.xml><?xml version="1.0" encoding="utf-8"?>
<p:tagLst xmlns:a="http://schemas.openxmlformats.org/drawingml/2006/main" xmlns:r="http://schemas.openxmlformats.org/officeDocument/2006/relationships" xmlns:p="http://schemas.openxmlformats.org/presentationml/2006/main">
  <p:tag name="DVSHAPEID" val="BIa2iVdpYYZO6gqIB90ID1"/>
</p:tagLst>
</file>

<file path=ppt/tags/tag321.xml><?xml version="1.0" encoding="utf-8"?>
<p:tagLst xmlns:a="http://schemas.openxmlformats.org/drawingml/2006/main" xmlns:r="http://schemas.openxmlformats.org/officeDocument/2006/relationships" xmlns:p="http://schemas.openxmlformats.org/presentationml/2006/main">
  <p:tag name="DVSHAPEID" val="v9Ee2ImvJgqCFOsGEkBqH7"/>
</p:tagLst>
</file>

<file path=ppt/tags/tag322.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323.xml><?xml version="1.0" encoding="utf-8"?>
<p:tagLst xmlns:a="http://schemas.openxmlformats.org/drawingml/2006/main" xmlns:r="http://schemas.openxmlformats.org/officeDocument/2006/relationships" xmlns:p="http://schemas.openxmlformats.org/presentationml/2006/main">
  <p:tag name="DVSHAPEID" val="F5BsiAq6neTBmYXoS0nFzK"/>
</p:tagLst>
</file>

<file path=ppt/tags/tag324.xml><?xml version="1.0" encoding="utf-8"?>
<p:tagLst xmlns:a="http://schemas.openxmlformats.org/drawingml/2006/main" xmlns:r="http://schemas.openxmlformats.org/officeDocument/2006/relationships" xmlns:p="http://schemas.openxmlformats.org/presentationml/2006/main">
  <p:tag name="DVSHAPEID" val="gQcuhqMOTnNDOv0NCUe0O5"/>
</p:tagLst>
</file>

<file path=ppt/tags/tag325.xml><?xml version="1.0" encoding="utf-8"?>
<p:tagLst xmlns:a="http://schemas.openxmlformats.org/drawingml/2006/main" xmlns:r="http://schemas.openxmlformats.org/officeDocument/2006/relationships" xmlns:p="http://schemas.openxmlformats.org/presentationml/2006/main">
  <p:tag name="DVSHAPEID" val="tdyOvjmzugaUPKfOi0jzkv"/>
</p:tagLst>
</file>

<file path=ppt/tags/tag326.xml><?xml version="1.0" encoding="utf-8"?>
<p:tagLst xmlns:a="http://schemas.openxmlformats.org/drawingml/2006/main" xmlns:r="http://schemas.openxmlformats.org/officeDocument/2006/relationships" xmlns:p="http://schemas.openxmlformats.org/presentationml/2006/main">
  <p:tag name="DVSHAPEID" val="NI9ro4nsqzVamZVtUsrjTx"/>
</p:tagLst>
</file>

<file path=ppt/tags/tag327.xml><?xml version="1.0" encoding="utf-8"?>
<p:tagLst xmlns:a="http://schemas.openxmlformats.org/drawingml/2006/main" xmlns:r="http://schemas.openxmlformats.org/officeDocument/2006/relationships" xmlns:p="http://schemas.openxmlformats.org/presentationml/2006/main">
  <p:tag name="DVSHAPEID" val="sTGfxOCeGfKYpPE4Vhc1QA"/>
</p:tagLst>
</file>

<file path=ppt/tags/tag328.xml><?xml version="1.0" encoding="utf-8"?>
<p:tagLst xmlns:a="http://schemas.openxmlformats.org/drawingml/2006/main" xmlns:r="http://schemas.openxmlformats.org/officeDocument/2006/relationships" xmlns:p="http://schemas.openxmlformats.org/presentationml/2006/main">
  <p:tag name="DVSHAPEID" val="ZFogSO6R71CgfgK8wyQbTG"/>
</p:tagLst>
</file>

<file path=ppt/tags/tag329.xml><?xml version="1.0" encoding="utf-8"?>
<p:tagLst xmlns:a="http://schemas.openxmlformats.org/drawingml/2006/main" xmlns:r="http://schemas.openxmlformats.org/officeDocument/2006/relationships" xmlns:p="http://schemas.openxmlformats.org/presentationml/2006/main">
  <p:tag name="DVSHAPEID" val="poz6PPwa6RGRU1RhWN8P7I"/>
</p:tagLst>
</file>

<file path=ppt/tags/tag33.xml><?xml version="1.0" encoding="utf-8"?>
<p:tagLst xmlns:a="http://schemas.openxmlformats.org/drawingml/2006/main" xmlns:r="http://schemas.openxmlformats.org/officeDocument/2006/relationships" xmlns:p="http://schemas.openxmlformats.org/presentationml/2006/main">
  <p:tag name="DVSHAPEID" val="ES39b3x8944JYzAka5vDd8"/>
</p:tagLst>
</file>

<file path=ppt/tags/tag330.xml><?xml version="1.0" encoding="utf-8"?>
<p:tagLst xmlns:a="http://schemas.openxmlformats.org/drawingml/2006/main" xmlns:r="http://schemas.openxmlformats.org/officeDocument/2006/relationships" xmlns:p="http://schemas.openxmlformats.org/presentationml/2006/main">
  <p:tag name="DVSHAPEID" val="AnmJhfC234yG2qwrwJptG1"/>
</p:tagLst>
</file>

<file path=ppt/tags/tag331.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332.xml><?xml version="1.0" encoding="utf-8"?>
<p:tagLst xmlns:a="http://schemas.openxmlformats.org/drawingml/2006/main" xmlns:r="http://schemas.openxmlformats.org/officeDocument/2006/relationships" xmlns:p="http://schemas.openxmlformats.org/presentationml/2006/main">
  <p:tag name="DVSHAPEID" val="dSrVOgtEPKEhSkyU8zaf4C"/>
</p:tagLst>
</file>

<file path=ppt/tags/tag333.xml><?xml version="1.0" encoding="utf-8"?>
<p:tagLst xmlns:a="http://schemas.openxmlformats.org/drawingml/2006/main" xmlns:r="http://schemas.openxmlformats.org/officeDocument/2006/relationships" xmlns:p="http://schemas.openxmlformats.org/presentationml/2006/main">
  <p:tag name="DVSHAPEID" val="tvjZ9kmyBpUs1Zg1HvQ0bP"/>
</p:tagLst>
</file>

<file path=ppt/tags/tag334.xml><?xml version="1.0" encoding="utf-8"?>
<p:tagLst xmlns:a="http://schemas.openxmlformats.org/drawingml/2006/main" xmlns:r="http://schemas.openxmlformats.org/officeDocument/2006/relationships" xmlns:p="http://schemas.openxmlformats.org/presentationml/2006/main">
  <p:tag name="DVSHAPEID" val="zmVUZMjxRObnLuIHtzScgr"/>
</p:tagLst>
</file>

<file path=ppt/tags/tag335.xml><?xml version="1.0" encoding="utf-8"?>
<p:tagLst xmlns:a="http://schemas.openxmlformats.org/drawingml/2006/main" xmlns:r="http://schemas.openxmlformats.org/officeDocument/2006/relationships" xmlns:p="http://schemas.openxmlformats.org/presentationml/2006/main">
  <p:tag name="DVSHAPEID" val="QELPgiL8bPtDVX3ekzf4y5"/>
</p:tagLst>
</file>

<file path=ppt/tags/tag336.xml><?xml version="1.0" encoding="utf-8"?>
<p:tagLst xmlns:a="http://schemas.openxmlformats.org/drawingml/2006/main" xmlns:r="http://schemas.openxmlformats.org/officeDocument/2006/relationships" xmlns:p="http://schemas.openxmlformats.org/presentationml/2006/main">
  <p:tag name="DVSHAPEID" val="hDeLj02g8Zy7vh9av0LJDl"/>
</p:tagLst>
</file>

<file path=ppt/tags/tag337.xml><?xml version="1.0" encoding="utf-8"?>
<p:tagLst xmlns:a="http://schemas.openxmlformats.org/drawingml/2006/main" xmlns:r="http://schemas.openxmlformats.org/officeDocument/2006/relationships" xmlns:p="http://schemas.openxmlformats.org/presentationml/2006/main">
  <p:tag name="DVSHAPEID" val="U7zKDefiWcTKm8BvZL6VHu"/>
</p:tagLst>
</file>

<file path=ppt/tags/tag338.xml><?xml version="1.0" encoding="utf-8"?>
<p:tagLst xmlns:a="http://schemas.openxmlformats.org/drawingml/2006/main" xmlns:r="http://schemas.openxmlformats.org/officeDocument/2006/relationships" xmlns:p="http://schemas.openxmlformats.org/presentationml/2006/main">
  <p:tag name="DVSHAPEID" val="4OrM5a4ejOsVI6cymO0P2m"/>
</p:tagLst>
</file>

<file path=ppt/tags/tag339.xml><?xml version="1.0" encoding="utf-8"?>
<p:tagLst xmlns:a="http://schemas.openxmlformats.org/drawingml/2006/main" xmlns:r="http://schemas.openxmlformats.org/officeDocument/2006/relationships" xmlns:p="http://schemas.openxmlformats.org/presentationml/2006/main">
  <p:tag name="DVSHAPEID" val="hrpvjqoiURrIAGR4B4djbK"/>
</p:tagLst>
</file>

<file path=ppt/tags/tag34.xml><?xml version="1.0" encoding="utf-8"?>
<p:tagLst xmlns:a="http://schemas.openxmlformats.org/drawingml/2006/main" xmlns:r="http://schemas.openxmlformats.org/officeDocument/2006/relationships" xmlns:p="http://schemas.openxmlformats.org/presentationml/2006/main">
  <p:tag name="DVSHAPEID" val="UgkRedIkp5n5l1bXXTjrPD"/>
</p:tagLst>
</file>

<file path=ppt/tags/tag340.xml><?xml version="1.0" encoding="utf-8"?>
<p:tagLst xmlns:a="http://schemas.openxmlformats.org/drawingml/2006/main" xmlns:r="http://schemas.openxmlformats.org/officeDocument/2006/relationships" xmlns:p="http://schemas.openxmlformats.org/presentationml/2006/main">
  <p:tag name="DVSHAPEID" val="dgEjBM49uFuJCpsfObgUHX"/>
</p:tagLst>
</file>

<file path=ppt/tags/tag341.xml><?xml version="1.0" encoding="utf-8"?>
<p:tagLst xmlns:a="http://schemas.openxmlformats.org/drawingml/2006/main" xmlns:r="http://schemas.openxmlformats.org/officeDocument/2006/relationships" xmlns:p="http://schemas.openxmlformats.org/presentationml/2006/main">
  <p:tag name="DVSHAPEID" val="spoDeypVTcMfyRgY23csIQ"/>
</p:tagLst>
</file>

<file path=ppt/tags/tag342.xml><?xml version="1.0" encoding="utf-8"?>
<p:tagLst xmlns:a="http://schemas.openxmlformats.org/drawingml/2006/main" xmlns:r="http://schemas.openxmlformats.org/officeDocument/2006/relationships" xmlns:p="http://schemas.openxmlformats.org/presentationml/2006/main">
  <p:tag name="DVSHAPEID" val="BIa2iVdpYYZO6gqIB90ID1"/>
</p:tagLst>
</file>

<file path=ppt/tags/tag343.xml><?xml version="1.0" encoding="utf-8"?>
<p:tagLst xmlns:a="http://schemas.openxmlformats.org/drawingml/2006/main" xmlns:r="http://schemas.openxmlformats.org/officeDocument/2006/relationships" xmlns:p="http://schemas.openxmlformats.org/presentationml/2006/main">
  <p:tag name="DVSHAPEID" val="v9Ee2ImvJgqCFOsGEkBqH7"/>
</p:tagLst>
</file>

<file path=ppt/tags/tag344.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345.xml><?xml version="1.0" encoding="utf-8"?>
<p:tagLst xmlns:a="http://schemas.openxmlformats.org/drawingml/2006/main" xmlns:r="http://schemas.openxmlformats.org/officeDocument/2006/relationships" xmlns:p="http://schemas.openxmlformats.org/presentationml/2006/main">
  <p:tag name="DVSHAPEID" val="F5BsiAq6neTBmYXoS0nFzK"/>
</p:tagLst>
</file>

<file path=ppt/tags/tag346.xml><?xml version="1.0" encoding="utf-8"?>
<p:tagLst xmlns:a="http://schemas.openxmlformats.org/drawingml/2006/main" xmlns:r="http://schemas.openxmlformats.org/officeDocument/2006/relationships" xmlns:p="http://schemas.openxmlformats.org/presentationml/2006/main">
  <p:tag name="DVSHAPEID" val="gQcuhqMOTnNDOv0NCUe0O5"/>
</p:tagLst>
</file>

<file path=ppt/tags/tag347.xml><?xml version="1.0" encoding="utf-8"?>
<p:tagLst xmlns:a="http://schemas.openxmlformats.org/drawingml/2006/main" xmlns:r="http://schemas.openxmlformats.org/officeDocument/2006/relationships" xmlns:p="http://schemas.openxmlformats.org/presentationml/2006/main">
  <p:tag name="DVSHAPEID" val="tdyOvjmzugaUPKfOi0jzkv"/>
</p:tagLst>
</file>

<file path=ppt/tags/tag348.xml><?xml version="1.0" encoding="utf-8"?>
<p:tagLst xmlns:a="http://schemas.openxmlformats.org/drawingml/2006/main" xmlns:r="http://schemas.openxmlformats.org/officeDocument/2006/relationships" xmlns:p="http://schemas.openxmlformats.org/presentationml/2006/main">
  <p:tag name="DVSHAPEID" val="NI9ro4nsqzVamZVtUsrjTx"/>
</p:tagLst>
</file>

<file path=ppt/tags/tag349.xml><?xml version="1.0" encoding="utf-8"?>
<p:tagLst xmlns:a="http://schemas.openxmlformats.org/drawingml/2006/main" xmlns:r="http://schemas.openxmlformats.org/officeDocument/2006/relationships" xmlns:p="http://schemas.openxmlformats.org/presentationml/2006/main">
  <p:tag name="DVSHAPEID" val="sTGfxOCeGfKYpPE4Vhc1QA"/>
</p:tagLst>
</file>

<file path=ppt/tags/tag35.xml><?xml version="1.0" encoding="utf-8"?>
<p:tagLst xmlns:a="http://schemas.openxmlformats.org/drawingml/2006/main" xmlns:r="http://schemas.openxmlformats.org/officeDocument/2006/relationships" xmlns:p="http://schemas.openxmlformats.org/presentationml/2006/main">
  <p:tag name="DVSHAPEID" val="GD7VmTj43X5wXNOjPjpPFY"/>
</p:tagLst>
</file>

<file path=ppt/tags/tag350.xml><?xml version="1.0" encoding="utf-8"?>
<p:tagLst xmlns:a="http://schemas.openxmlformats.org/drawingml/2006/main" xmlns:r="http://schemas.openxmlformats.org/officeDocument/2006/relationships" xmlns:p="http://schemas.openxmlformats.org/presentationml/2006/main">
  <p:tag name="DVSHAPEID" val="ZFogSO6R71CgfgK8wyQbTG"/>
</p:tagLst>
</file>

<file path=ppt/tags/tag351.xml><?xml version="1.0" encoding="utf-8"?>
<p:tagLst xmlns:a="http://schemas.openxmlformats.org/drawingml/2006/main" xmlns:r="http://schemas.openxmlformats.org/officeDocument/2006/relationships" xmlns:p="http://schemas.openxmlformats.org/presentationml/2006/main">
  <p:tag name="DVSHAPEID" val="poz6PPwa6RGRU1RhWN8P7I"/>
</p:tagLst>
</file>

<file path=ppt/tags/tag352.xml><?xml version="1.0" encoding="utf-8"?>
<p:tagLst xmlns:a="http://schemas.openxmlformats.org/drawingml/2006/main" xmlns:r="http://schemas.openxmlformats.org/officeDocument/2006/relationships" xmlns:p="http://schemas.openxmlformats.org/presentationml/2006/main">
  <p:tag name="DVSHAPEID" val="AnmJhfC234yG2qwrwJptG1"/>
</p:tagLst>
</file>

<file path=ppt/tags/tag353.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354.xml><?xml version="1.0" encoding="utf-8"?>
<p:tagLst xmlns:a="http://schemas.openxmlformats.org/drawingml/2006/main" xmlns:r="http://schemas.openxmlformats.org/officeDocument/2006/relationships" xmlns:p="http://schemas.openxmlformats.org/presentationml/2006/main">
  <p:tag name="DVSHAPEID" val="dSrVOgtEPKEhSkyU8zaf4C"/>
</p:tagLst>
</file>

<file path=ppt/tags/tag355.xml><?xml version="1.0" encoding="utf-8"?>
<p:tagLst xmlns:a="http://schemas.openxmlformats.org/drawingml/2006/main" xmlns:r="http://schemas.openxmlformats.org/officeDocument/2006/relationships" xmlns:p="http://schemas.openxmlformats.org/presentationml/2006/main">
  <p:tag name="DVSHAPEID" val="dgEjBM49uFuJCpsfObgUHX"/>
</p:tagLst>
</file>

<file path=ppt/tags/tag356.xml><?xml version="1.0" encoding="utf-8"?>
<p:tagLst xmlns:a="http://schemas.openxmlformats.org/drawingml/2006/main" xmlns:r="http://schemas.openxmlformats.org/officeDocument/2006/relationships" xmlns:p="http://schemas.openxmlformats.org/presentationml/2006/main">
  <p:tag name="DVSHAPEID" val="spoDeypVTcMfyRgY23csIQ"/>
</p:tagLst>
</file>

<file path=ppt/tags/tag357.xml><?xml version="1.0" encoding="utf-8"?>
<p:tagLst xmlns:a="http://schemas.openxmlformats.org/drawingml/2006/main" xmlns:r="http://schemas.openxmlformats.org/officeDocument/2006/relationships" xmlns:p="http://schemas.openxmlformats.org/presentationml/2006/main">
  <p:tag name="DVSHAPEID" val="BIa2iVdpYYZO6gqIB90ID1"/>
</p:tagLst>
</file>

<file path=ppt/tags/tag358.xml><?xml version="1.0" encoding="utf-8"?>
<p:tagLst xmlns:a="http://schemas.openxmlformats.org/drawingml/2006/main" xmlns:r="http://schemas.openxmlformats.org/officeDocument/2006/relationships" xmlns:p="http://schemas.openxmlformats.org/presentationml/2006/main">
  <p:tag name="DVSHAPEID" val="v9Ee2ImvJgqCFOsGEkBqH7"/>
</p:tagLst>
</file>

<file path=ppt/tags/tag359.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36.xml><?xml version="1.0" encoding="utf-8"?>
<p:tagLst xmlns:a="http://schemas.openxmlformats.org/drawingml/2006/main" xmlns:r="http://schemas.openxmlformats.org/officeDocument/2006/relationships" xmlns:p="http://schemas.openxmlformats.org/presentationml/2006/main">
  <p:tag name="DVSHAPEID" val="mSdz9d8BkLjhzGKiRP1l2p"/>
</p:tagLst>
</file>

<file path=ppt/tags/tag360.xml><?xml version="1.0" encoding="utf-8"?>
<p:tagLst xmlns:a="http://schemas.openxmlformats.org/drawingml/2006/main" xmlns:r="http://schemas.openxmlformats.org/officeDocument/2006/relationships" xmlns:p="http://schemas.openxmlformats.org/presentationml/2006/main">
  <p:tag name="DVSHAPEID" val="F5BsiAq6neTBmYXoS0nFzK"/>
</p:tagLst>
</file>

<file path=ppt/tags/tag361.xml><?xml version="1.0" encoding="utf-8"?>
<p:tagLst xmlns:a="http://schemas.openxmlformats.org/drawingml/2006/main" xmlns:r="http://schemas.openxmlformats.org/officeDocument/2006/relationships" xmlns:p="http://schemas.openxmlformats.org/presentationml/2006/main">
  <p:tag name="DVSHAPEID" val="gQcuhqMOTnNDOv0NCUe0O5"/>
</p:tagLst>
</file>

<file path=ppt/tags/tag362.xml><?xml version="1.0" encoding="utf-8"?>
<p:tagLst xmlns:a="http://schemas.openxmlformats.org/drawingml/2006/main" xmlns:r="http://schemas.openxmlformats.org/officeDocument/2006/relationships" xmlns:p="http://schemas.openxmlformats.org/presentationml/2006/main">
  <p:tag name="DVSHAPEID" val="tdyOvjmzugaUPKfOi0jzkv"/>
</p:tagLst>
</file>

<file path=ppt/tags/tag363.xml><?xml version="1.0" encoding="utf-8"?>
<p:tagLst xmlns:a="http://schemas.openxmlformats.org/drawingml/2006/main" xmlns:r="http://schemas.openxmlformats.org/officeDocument/2006/relationships" xmlns:p="http://schemas.openxmlformats.org/presentationml/2006/main">
  <p:tag name="DVSHAPEID" val="NI9ro4nsqzVamZVtUsrjTx"/>
</p:tagLst>
</file>

<file path=ppt/tags/tag364.xml><?xml version="1.0" encoding="utf-8"?>
<p:tagLst xmlns:a="http://schemas.openxmlformats.org/drawingml/2006/main" xmlns:r="http://schemas.openxmlformats.org/officeDocument/2006/relationships" xmlns:p="http://schemas.openxmlformats.org/presentationml/2006/main">
  <p:tag name="DVSHAPEID" val="sTGfxOCeGfKYpPE4Vhc1QA"/>
</p:tagLst>
</file>

<file path=ppt/tags/tag365.xml><?xml version="1.0" encoding="utf-8"?>
<p:tagLst xmlns:a="http://schemas.openxmlformats.org/drawingml/2006/main" xmlns:r="http://schemas.openxmlformats.org/officeDocument/2006/relationships" xmlns:p="http://schemas.openxmlformats.org/presentationml/2006/main">
  <p:tag name="DVSHAPEID" val="ZFogSO6R71CgfgK8wyQbTG"/>
</p:tagLst>
</file>

<file path=ppt/tags/tag366.xml><?xml version="1.0" encoding="utf-8"?>
<p:tagLst xmlns:a="http://schemas.openxmlformats.org/drawingml/2006/main" xmlns:r="http://schemas.openxmlformats.org/officeDocument/2006/relationships" xmlns:p="http://schemas.openxmlformats.org/presentationml/2006/main">
  <p:tag name="DVSHAPEID" val="poz6PPwa6RGRU1RhWN8P7I"/>
</p:tagLst>
</file>

<file path=ppt/tags/tag367.xml><?xml version="1.0" encoding="utf-8"?>
<p:tagLst xmlns:a="http://schemas.openxmlformats.org/drawingml/2006/main" xmlns:r="http://schemas.openxmlformats.org/officeDocument/2006/relationships" xmlns:p="http://schemas.openxmlformats.org/presentationml/2006/main">
  <p:tag name="DVSHAPEID" val="AnmJhfC234yG2qwrwJptG1"/>
</p:tagLst>
</file>

<file path=ppt/tags/tag368.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369.xml><?xml version="1.0" encoding="utf-8"?>
<p:tagLst xmlns:a="http://schemas.openxmlformats.org/drawingml/2006/main" xmlns:r="http://schemas.openxmlformats.org/officeDocument/2006/relationships" xmlns:p="http://schemas.openxmlformats.org/presentationml/2006/main">
  <p:tag name="DVSHAPEID" val="dSrVOgtEPKEhSkyU8zaf4C"/>
</p:tagLst>
</file>

<file path=ppt/tags/tag37.xml><?xml version="1.0" encoding="utf-8"?>
<p:tagLst xmlns:a="http://schemas.openxmlformats.org/drawingml/2006/main" xmlns:r="http://schemas.openxmlformats.org/officeDocument/2006/relationships" xmlns:p="http://schemas.openxmlformats.org/presentationml/2006/main">
  <p:tag name="DVSHAPEID" val="0P3n8D4Z20XIheINK6VrDj"/>
</p:tagLst>
</file>

<file path=ppt/tags/tag370.xml><?xml version="1.0" encoding="utf-8"?>
<p:tagLst xmlns:a="http://schemas.openxmlformats.org/drawingml/2006/main" xmlns:r="http://schemas.openxmlformats.org/officeDocument/2006/relationships" xmlns:p="http://schemas.openxmlformats.org/presentationml/2006/main">
  <p:tag name="DVSHAPEID" val="dgEjBM49uFuJCpsfObgUHX"/>
</p:tagLst>
</file>

<file path=ppt/tags/tag371.xml><?xml version="1.0" encoding="utf-8"?>
<p:tagLst xmlns:a="http://schemas.openxmlformats.org/drawingml/2006/main" xmlns:r="http://schemas.openxmlformats.org/officeDocument/2006/relationships" xmlns:p="http://schemas.openxmlformats.org/presentationml/2006/main">
  <p:tag name="DVSHAPEID" val="spoDeypVTcMfyRgY23csIQ"/>
</p:tagLst>
</file>

<file path=ppt/tags/tag372.xml><?xml version="1.0" encoding="utf-8"?>
<p:tagLst xmlns:a="http://schemas.openxmlformats.org/drawingml/2006/main" xmlns:r="http://schemas.openxmlformats.org/officeDocument/2006/relationships" xmlns:p="http://schemas.openxmlformats.org/presentationml/2006/main">
  <p:tag name="DVSHAPEID" val="BIa2iVdpYYZO6gqIB90ID1"/>
</p:tagLst>
</file>

<file path=ppt/tags/tag373.xml><?xml version="1.0" encoding="utf-8"?>
<p:tagLst xmlns:a="http://schemas.openxmlformats.org/drawingml/2006/main" xmlns:r="http://schemas.openxmlformats.org/officeDocument/2006/relationships" xmlns:p="http://schemas.openxmlformats.org/presentationml/2006/main">
  <p:tag name="DVSHAPEID" val="v9Ee2ImvJgqCFOsGEkBqH7"/>
</p:tagLst>
</file>

<file path=ppt/tags/tag374.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375.xml><?xml version="1.0" encoding="utf-8"?>
<p:tagLst xmlns:a="http://schemas.openxmlformats.org/drawingml/2006/main" xmlns:r="http://schemas.openxmlformats.org/officeDocument/2006/relationships" xmlns:p="http://schemas.openxmlformats.org/presentationml/2006/main">
  <p:tag name="DVSHAPEID" val="F5BsiAq6neTBmYXoS0nFzK"/>
</p:tagLst>
</file>

<file path=ppt/tags/tag376.xml><?xml version="1.0" encoding="utf-8"?>
<p:tagLst xmlns:a="http://schemas.openxmlformats.org/drawingml/2006/main" xmlns:r="http://schemas.openxmlformats.org/officeDocument/2006/relationships" xmlns:p="http://schemas.openxmlformats.org/presentationml/2006/main">
  <p:tag name="DVSHAPEID" val="gQcuhqMOTnNDOv0NCUe0O5"/>
</p:tagLst>
</file>

<file path=ppt/tags/tag377.xml><?xml version="1.0" encoding="utf-8"?>
<p:tagLst xmlns:a="http://schemas.openxmlformats.org/drawingml/2006/main" xmlns:r="http://schemas.openxmlformats.org/officeDocument/2006/relationships" xmlns:p="http://schemas.openxmlformats.org/presentationml/2006/main">
  <p:tag name="DVSHAPEID" val="tdyOvjmzugaUPKfOi0jzkv"/>
</p:tagLst>
</file>

<file path=ppt/tags/tag378.xml><?xml version="1.0" encoding="utf-8"?>
<p:tagLst xmlns:a="http://schemas.openxmlformats.org/drawingml/2006/main" xmlns:r="http://schemas.openxmlformats.org/officeDocument/2006/relationships" xmlns:p="http://schemas.openxmlformats.org/presentationml/2006/main">
  <p:tag name="DVSHAPEID" val="NI9ro4nsqzVamZVtUsrjTx"/>
</p:tagLst>
</file>

<file path=ppt/tags/tag379.xml><?xml version="1.0" encoding="utf-8"?>
<p:tagLst xmlns:a="http://schemas.openxmlformats.org/drawingml/2006/main" xmlns:r="http://schemas.openxmlformats.org/officeDocument/2006/relationships" xmlns:p="http://schemas.openxmlformats.org/presentationml/2006/main">
  <p:tag name="DVSHAPEID" val="sTGfxOCeGfKYpPE4Vhc1QA"/>
</p:tagLst>
</file>

<file path=ppt/tags/tag38.xml><?xml version="1.0" encoding="utf-8"?>
<p:tagLst xmlns:a="http://schemas.openxmlformats.org/drawingml/2006/main" xmlns:r="http://schemas.openxmlformats.org/officeDocument/2006/relationships" xmlns:p="http://schemas.openxmlformats.org/presentationml/2006/main">
  <p:tag name="DVSHAPEID" val="cGe7ywszOkWWSnvL4uxkJj"/>
</p:tagLst>
</file>

<file path=ppt/tags/tag380.xml><?xml version="1.0" encoding="utf-8"?>
<p:tagLst xmlns:a="http://schemas.openxmlformats.org/drawingml/2006/main" xmlns:r="http://schemas.openxmlformats.org/officeDocument/2006/relationships" xmlns:p="http://schemas.openxmlformats.org/presentationml/2006/main">
  <p:tag name="DVSHAPEID" val="ZFogSO6R71CgfgK8wyQbTG"/>
</p:tagLst>
</file>

<file path=ppt/tags/tag381.xml><?xml version="1.0" encoding="utf-8"?>
<p:tagLst xmlns:a="http://schemas.openxmlformats.org/drawingml/2006/main" xmlns:r="http://schemas.openxmlformats.org/officeDocument/2006/relationships" xmlns:p="http://schemas.openxmlformats.org/presentationml/2006/main">
  <p:tag name="DVSHAPEID" val="poz6PPwa6RGRU1RhWN8P7I"/>
</p:tagLst>
</file>

<file path=ppt/tags/tag382.xml><?xml version="1.0" encoding="utf-8"?>
<p:tagLst xmlns:a="http://schemas.openxmlformats.org/drawingml/2006/main" xmlns:r="http://schemas.openxmlformats.org/officeDocument/2006/relationships" xmlns:p="http://schemas.openxmlformats.org/presentationml/2006/main">
  <p:tag name="DVSHAPEID" val="AnmJhfC234yG2qwrwJptG1"/>
</p:tagLst>
</file>

<file path=ppt/tags/tag383.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384.xml><?xml version="1.0" encoding="utf-8"?>
<p:tagLst xmlns:a="http://schemas.openxmlformats.org/drawingml/2006/main" xmlns:r="http://schemas.openxmlformats.org/officeDocument/2006/relationships" xmlns:p="http://schemas.openxmlformats.org/presentationml/2006/main">
  <p:tag name="DVSHAPEID" val="dSrVOgtEPKEhSkyU8zaf4C"/>
</p:tagLst>
</file>

<file path=ppt/tags/tag385.xml><?xml version="1.0" encoding="utf-8"?>
<p:tagLst xmlns:a="http://schemas.openxmlformats.org/drawingml/2006/main" xmlns:r="http://schemas.openxmlformats.org/officeDocument/2006/relationships" xmlns:p="http://schemas.openxmlformats.org/presentationml/2006/main">
  <p:tag name="DVSHAPEID" val="dgEjBM49uFuJCpsfObgUHX"/>
</p:tagLst>
</file>

<file path=ppt/tags/tag386.xml><?xml version="1.0" encoding="utf-8"?>
<p:tagLst xmlns:a="http://schemas.openxmlformats.org/drawingml/2006/main" xmlns:r="http://schemas.openxmlformats.org/officeDocument/2006/relationships" xmlns:p="http://schemas.openxmlformats.org/presentationml/2006/main">
  <p:tag name="DVSHAPEID" val="spoDeypVTcMfyRgY23csIQ"/>
</p:tagLst>
</file>

<file path=ppt/tags/tag387.xml><?xml version="1.0" encoding="utf-8"?>
<p:tagLst xmlns:a="http://schemas.openxmlformats.org/drawingml/2006/main" xmlns:r="http://schemas.openxmlformats.org/officeDocument/2006/relationships" xmlns:p="http://schemas.openxmlformats.org/presentationml/2006/main">
  <p:tag name="DVSHAPEID" val="BIa2iVdpYYZO6gqIB90ID1"/>
</p:tagLst>
</file>

<file path=ppt/tags/tag388.xml><?xml version="1.0" encoding="utf-8"?>
<p:tagLst xmlns:a="http://schemas.openxmlformats.org/drawingml/2006/main" xmlns:r="http://schemas.openxmlformats.org/officeDocument/2006/relationships" xmlns:p="http://schemas.openxmlformats.org/presentationml/2006/main">
  <p:tag name="DVSHAPEID" val="v9Ee2ImvJgqCFOsGEkBqH7"/>
</p:tagLst>
</file>

<file path=ppt/tags/tag389.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39.xml><?xml version="1.0" encoding="utf-8"?>
<p:tagLst xmlns:a="http://schemas.openxmlformats.org/drawingml/2006/main" xmlns:r="http://schemas.openxmlformats.org/officeDocument/2006/relationships" xmlns:p="http://schemas.openxmlformats.org/presentationml/2006/main">
  <p:tag name="DVSHAPEID" val="jRpwA45UpBLGCn814xxsbD"/>
</p:tagLst>
</file>

<file path=ppt/tags/tag390.xml><?xml version="1.0" encoding="utf-8"?>
<p:tagLst xmlns:a="http://schemas.openxmlformats.org/drawingml/2006/main" xmlns:r="http://schemas.openxmlformats.org/officeDocument/2006/relationships" xmlns:p="http://schemas.openxmlformats.org/presentationml/2006/main">
  <p:tag name="DVSHAPEID" val="F5BsiAq6neTBmYXoS0nFzK"/>
</p:tagLst>
</file>

<file path=ppt/tags/tag391.xml><?xml version="1.0" encoding="utf-8"?>
<p:tagLst xmlns:a="http://schemas.openxmlformats.org/drawingml/2006/main" xmlns:r="http://schemas.openxmlformats.org/officeDocument/2006/relationships" xmlns:p="http://schemas.openxmlformats.org/presentationml/2006/main">
  <p:tag name="DVSHAPEID" val="gQcuhqMOTnNDOv0NCUe0O5"/>
</p:tagLst>
</file>

<file path=ppt/tags/tag392.xml><?xml version="1.0" encoding="utf-8"?>
<p:tagLst xmlns:a="http://schemas.openxmlformats.org/drawingml/2006/main" xmlns:r="http://schemas.openxmlformats.org/officeDocument/2006/relationships" xmlns:p="http://schemas.openxmlformats.org/presentationml/2006/main">
  <p:tag name="DVSHAPEID" val="tdyOvjmzugaUPKfOi0jzkv"/>
</p:tagLst>
</file>

<file path=ppt/tags/tag393.xml><?xml version="1.0" encoding="utf-8"?>
<p:tagLst xmlns:a="http://schemas.openxmlformats.org/drawingml/2006/main" xmlns:r="http://schemas.openxmlformats.org/officeDocument/2006/relationships" xmlns:p="http://schemas.openxmlformats.org/presentationml/2006/main">
  <p:tag name="DVSHAPEID" val="NI9ro4nsqzVamZVtUsrjTx"/>
</p:tagLst>
</file>

<file path=ppt/tags/tag394.xml><?xml version="1.0" encoding="utf-8"?>
<p:tagLst xmlns:a="http://schemas.openxmlformats.org/drawingml/2006/main" xmlns:r="http://schemas.openxmlformats.org/officeDocument/2006/relationships" xmlns:p="http://schemas.openxmlformats.org/presentationml/2006/main">
  <p:tag name="DVSHAPEID" val="sTGfxOCeGfKYpPE4Vhc1QA"/>
</p:tagLst>
</file>

<file path=ppt/tags/tag395.xml><?xml version="1.0" encoding="utf-8"?>
<p:tagLst xmlns:a="http://schemas.openxmlformats.org/drawingml/2006/main" xmlns:r="http://schemas.openxmlformats.org/officeDocument/2006/relationships" xmlns:p="http://schemas.openxmlformats.org/presentationml/2006/main">
  <p:tag name="DVSHAPEID" val="ZFogSO6R71CgfgK8wyQbTG"/>
</p:tagLst>
</file>

<file path=ppt/tags/tag396.xml><?xml version="1.0" encoding="utf-8"?>
<p:tagLst xmlns:a="http://schemas.openxmlformats.org/drawingml/2006/main" xmlns:r="http://schemas.openxmlformats.org/officeDocument/2006/relationships" xmlns:p="http://schemas.openxmlformats.org/presentationml/2006/main">
  <p:tag name="DVSHAPEID" val="poz6PPwa6RGRU1RhWN8P7I"/>
</p:tagLst>
</file>

<file path=ppt/tags/tag397.xml><?xml version="1.0" encoding="utf-8"?>
<p:tagLst xmlns:a="http://schemas.openxmlformats.org/drawingml/2006/main" xmlns:r="http://schemas.openxmlformats.org/officeDocument/2006/relationships" xmlns:p="http://schemas.openxmlformats.org/presentationml/2006/main">
  <p:tag name="DVSHAPEID" val="AnmJhfC234yG2qwrwJptG1"/>
</p:tagLst>
</file>

<file path=ppt/tags/tag398.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399.xml><?xml version="1.0" encoding="utf-8"?>
<p:tagLst xmlns:a="http://schemas.openxmlformats.org/drawingml/2006/main" xmlns:r="http://schemas.openxmlformats.org/officeDocument/2006/relationships" xmlns:p="http://schemas.openxmlformats.org/presentationml/2006/main">
  <p:tag name="DVSHAPEID" val="dSrVOgtEPKEhSkyU8zaf4C"/>
</p:tagLst>
</file>

<file path=ppt/tags/tag4.xml><?xml version="1.0" encoding="utf-8"?>
<p:tagLst xmlns:a="http://schemas.openxmlformats.org/drawingml/2006/main" xmlns:r="http://schemas.openxmlformats.org/officeDocument/2006/relationships" xmlns:p="http://schemas.openxmlformats.org/presentationml/2006/main">
  <p:tag name="DVSHAPEID" val="sgjDtSUolFMvgH0VQrn6Kx"/>
</p:tagLst>
</file>

<file path=ppt/tags/tag40.xml><?xml version="1.0" encoding="utf-8"?>
<p:tagLst xmlns:a="http://schemas.openxmlformats.org/drawingml/2006/main" xmlns:r="http://schemas.openxmlformats.org/officeDocument/2006/relationships" xmlns:p="http://schemas.openxmlformats.org/presentationml/2006/main">
  <p:tag name="DVSHAPEID" val="LklkhY1rTjATmnI2VnuTUl"/>
</p:tagLst>
</file>

<file path=ppt/tags/tag400.xml><?xml version="1.0" encoding="utf-8"?>
<p:tagLst xmlns:a="http://schemas.openxmlformats.org/drawingml/2006/main" xmlns:r="http://schemas.openxmlformats.org/officeDocument/2006/relationships" xmlns:p="http://schemas.openxmlformats.org/presentationml/2006/main">
  <p:tag name="DVSHAPEID" val="dgEjBM49uFuJCpsfObgUHX"/>
</p:tagLst>
</file>

<file path=ppt/tags/tag401.xml><?xml version="1.0" encoding="utf-8"?>
<p:tagLst xmlns:a="http://schemas.openxmlformats.org/drawingml/2006/main" xmlns:r="http://schemas.openxmlformats.org/officeDocument/2006/relationships" xmlns:p="http://schemas.openxmlformats.org/presentationml/2006/main">
  <p:tag name="DVSHAPEID" val="spoDeypVTcMfyRgY23csIQ"/>
</p:tagLst>
</file>

<file path=ppt/tags/tag402.xml><?xml version="1.0" encoding="utf-8"?>
<p:tagLst xmlns:a="http://schemas.openxmlformats.org/drawingml/2006/main" xmlns:r="http://schemas.openxmlformats.org/officeDocument/2006/relationships" xmlns:p="http://schemas.openxmlformats.org/presentationml/2006/main">
  <p:tag name="DVSHAPEID" val="BIa2iVdpYYZO6gqIB90ID1"/>
</p:tagLst>
</file>

<file path=ppt/tags/tag403.xml><?xml version="1.0" encoding="utf-8"?>
<p:tagLst xmlns:a="http://schemas.openxmlformats.org/drawingml/2006/main" xmlns:r="http://schemas.openxmlformats.org/officeDocument/2006/relationships" xmlns:p="http://schemas.openxmlformats.org/presentationml/2006/main">
  <p:tag name="DVSHAPEID" val="v9Ee2ImvJgqCFOsGEkBqH7"/>
</p:tagLst>
</file>

<file path=ppt/tags/tag404.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405.xml><?xml version="1.0" encoding="utf-8"?>
<p:tagLst xmlns:a="http://schemas.openxmlformats.org/drawingml/2006/main" xmlns:r="http://schemas.openxmlformats.org/officeDocument/2006/relationships" xmlns:p="http://schemas.openxmlformats.org/presentationml/2006/main">
  <p:tag name="DVSHAPEID" val="F5BsiAq6neTBmYXoS0nFzK"/>
</p:tagLst>
</file>

<file path=ppt/tags/tag406.xml><?xml version="1.0" encoding="utf-8"?>
<p:tagLst xmlns:a="http://schemas.openxmlformats.org/drawingml/2006/main" xmlns:r="http://schemas.openxmlformats.org/officeDocument/2006/relationships" xmlns:p="http://schemas.openxmlformats.org/presentationml/2006/main">
  <p:tag name="DVSHAPEID" val="gQcuhqMOTnNDOv0NCUe0O5"/>
</p:tagLst>
</file>

<file path=ppt/tags/tag407.xml><?xml version="1.0" encoding="utf-8"?>
<p:tagLst xmlns:a="http://schemas.openxmlformats.org/drawingml/2006/main" xmlns:r="http://schemas.openxmlformats.org/officeDocument/2006/relationships" xmlns:p="http://schemas.openxmlformats.org/presentationml/2006/main">
  <p:tag name="DVSHAPEID" val="tdyOvjmzugaUPKfOi0jzkv"/>
</p:tagLst>
</file>

<file path=ppt/tags/tag408.xml><?xml version="1.0" encoding="utf-8"?>
<p:tagLst xmlns:a="http://schemas.openxmlformats.org/drawingml/2006/main" xmlns:r="http://schemas.openxmlformats.org/officeDocument/2006/relationships" xmlns:p="http://schemas.openxmlformats.org/presentationml/2006/main">
  <p:tag name="DVSHAPEID" val="NI9ro4nsqzVamZVtUsrjTx"/>
</p:tagLst>
</file>

<file path=ppt/tags/tag409.xml><?xml version="1.0" encoding="utf-8"?>
<p:tagLst xmlns:a="http://schemas.openxmlformats.org/drawingml/2006/main" xmlns:r="http://schemas.openxmlformats.org/officeDocument/2006/relationships" xmlns:p="http://schemas.openxmlformats.org/presentationml/2006/main">
  <p:tag name="DVSHAPEID" val="sTGfxOCeGfKYpPE4Vhc1QA"/>
</p:tagLst>
</file>

<file path=ppt/tags/tag41.xml><?xml version="1.0" encoding="utf-8"?>
<p:tagLst xmlns:a="http://schemas.openxmlformats.org/drawingml/2006/main" xmlns:r="http://schemas.openxmlformats.org/officeDocument/2006/relationships" xmlns:p="http://schemas.openxmlformats.org/presentationml/2006/main">
  <p:tag name="DVSHAPEID" val="bbL7D3pZNg7G54agN6SYHr"/>
</p:tagLst>
</file>

<file path=ppt/tags/tag410.xml><?xml version="1.0" encoding="utf-8"?>
<p:tagLst xmlns:a="http://schemas.openxmlformats.org/drawingml/2006/main" xmlns:r="http://schemas.openxmlformats.org/officeDocument/2006/relationships" xmlns:p="http://schemas.openxmlformats.org/presentationml/2006/main">
  <p:tag name="DVSHAPEID" val="ZFogSO6R71CgfgK8wyQbTG"/>
</p:tagLst>
</file>

<file path=ppt/tags/tag411.xml><?xml version="1.0" encoding="utf-8"?>
<p:tagLst xmlns:a="http://schemas.openxmlformats.org/drawingml/2006/main" xmlns:r="http://schemas.openxmlformats.org/officeDocument/2006/relationships" xmlns:p="http://schemas.openxmlformats.org/presentationml/2006/main">
  <p:tag name="DVSHAPEID" val="poz6PPwa6RGRU1RhWN8P7I"/>
</p:tagLst>
</file>

<file path=ppt/tags/tag412.xml><?xml version="1.0" encoding="utf-8"?>
<p:tagLst xmlns:a="http://schemas.openxmlformats.org/drawingml/2006/main" xmlns:r="http://schemas.openxmlformats.org/officeDocument/2006/relationships" xmlns:p="http://schemas.openxmlformats.org/presentationml/2006/main">
  <p:tag name="DVSHAPEID" val="AnmJhfC234yG2qwrwJptG1"/>
</p:tagLst>
</file>

<file path=ppt/tags/tag413.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414.xml><?xml version="1.0" encoding="utf-8"?>
<p:tagLst xmlns:a="http://schemas.openxmlformats.org/drawingml/2006/main" xmlns:r="http://schemas.openxmlformats.org/officeDocument/2006/relationships" xmlns:p="http://schemas.openxmlformats.org/presentationml/2006/main">
  <p:tag name="DVSHAPEID" val="dSrVOgtEPKEhSkyU8zaf4C"/>
</p:tagLst>
</file>

<file path=ppt/tags/tag415.xml><?xml version="1.0" encoding="utf-8"?>
<p:tagLst xmlns:a="http://schemas.openxmlformats.org/drawingml/2006/main" xmlns:r="http://schemas.openxmlformats.org/officeDocument/2006/relationships" xmlns:p="http://schemas.openxmlformats.org/presentationml/2006/main">
  <p:tag name="DVSHAPEID" val="dgEjBM49uFuJCpsfObgUHX"/>
</p:tagLst>
</file>

<file path=ppt/tags/tag416.xml><?xml version="1.0" encoding="utf-8"?>
<p:tagLst xmlns:a="http://schemas.openxmlformats.org/drawingml/2006/main" xmlns:r="http://schemas.openxmlformats.org/officeDocument/2006/relationships" xmlns:p="http://schemas.openxmlformats.org/presentationml/2006/main">
  <p:tag name="DVSHAPEID" val="spoDeypVTcMfyRgY23csIQ"/>
</p:tagLst>
</file>

<file path=ppt/tags/tag417.xml><?xml version="1.0" encoding="utf-8"?>
<p:tagLst xmlns:a="http://schemas.openxmlformats.org/drawingml/2006/main" xmlns:r="http://schemas.openxmlformats.org/officeDocument/2006/relationships" xmlns:p="http://schemas.openxmlformats.org/presentationml/2006/main">
  <p:tag name="DVSHAPEID" val="BIa2iVdpYYZO6gqIB90ID1"/>
</p:tagLst>
</file>

<file path=ppt/tags/tag418.xml><?xml version="1.0" encoding="utf-8"?>
<p:tagLst xmlns:a="http://schemas.openxmlformats.org/drawingml/2006/main" xmlns:r="http://schemas.openxmlformats.org/officeDocument/2006/relationships" xmlns:p="http://schemas.openxmlformats.org/presentationml/2006/main">
  <p:tag name="DVSHAPEID" val="v9Ee2ImvJgqCFOsGEkBqH7"/>
</p:tagLst>
</file>

<file path=ppt/tags/tag419.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42.xml><?xml version="1.0" encoding="utf-8"?>
<p:tagLst xmlns:a="http://schemas.openxmlformats.org/drawingml/2006/main" xmlns:r="http://schemas.openxmlformats.org/officeDocument/2006/relationships" xmlns:p="http://schemas.openxmlformats.org/presentationml/2006/main">
  <p:tag name="DVSHAPEID" val="6J1Li2C9YiIq9az9lY1Twj"/>
</p:tagLst>
</file>

<file path=ppt/tags/tag420.xml><?xml version="1.0" encoding="utf-8"?>
<p:tagLst xmlns:a="http://schemas.openxmlformats.org/drawingml/2006/main" xmlns:r="http://schemas.openxmlformats.org/officeDocument/2006/relationships" xmlns:p="http://schemas.openxmlformats.org/presentationml/2006/main">
  <p:tag name="DVSHAPEID" val="F5BsiAq6neTBmYXoS0nFzK"/>
</p:tagLst>
</file>

<file path=ppt/tags/tag421.xml><?xml version="1.0" encoding="utf-8"?>
<p:tagLst xmlns:a="http://schemas.openxmlformats.org/drawingml/2006/main" xmlns:r="http://schemas.openxmlformats.org/officeDocument/2006/relationships" xmlns:p="http://schemas.openxmlformats.org/presentationml/2006/main">
  <p:tag name="DVSHAPEID" val="gQcuhqMOTnNDOv0NCUe0O5"/>
</p:tagLst>
</file>

<file path=ppt/tags/tag422.xml><?xml version="1.0" encoding="utf-8"?>
<p:tagLst xmlns:a="http://schemas.openxmlformats.org/drawingml/2006/main" xmlns:r="http://schemas.openxmlformats.org/officeDocument/2006/relationships" xmlns:p="http://schemas.openxmlformats.org/presentationml/2006/main">
  <p:tag name="DVSHAPEID" val="tdyOvjmzugaUPKfOi0jzkv"/>
</p:tagLst>
</file>

<file path=ppt/tags/tag423.xml><?xml version="1.0" encoding="utf-8"?>
<p:tagLst xmlns:a="http://schemas.openxmlformats.org/drawingml/2006/main" xmlns:r="http://schemas.openxmlformats.org/officeDocument/2006/relationships" xmlns:p="http://schemas.openxmlformats.org/presentationml/2006/main">
  <p:tag name="DVSHAPEID" val="NI9ro4nsqzVamZVtUsrjTx"/>
</p:tagLst>
</file>

<file path=ppt/tags/tag424.xml><?xml version="1.0" encoding="utf-8"?>
<p:tagLst xmlns:a="http://schemas.openxmlformats.org/drawingml/2006/main" xmlns:r="http://schemas.openxmlformats.org/officeDocument/2006/relationships" xmlns:p="http://schemas.openxmlformats.org/presentationml/2006/main">
  <p:tag name="DVSHAPEID" val="sTGfxOCeGfKYpPE4Vhc1QA"/>
</p:tagLst>
</file>

<file path=ppt/tags/tag425.xml><?xml version="1.0" encoding="utf-8"?>
<p:tagLst xmlns:a="http://schemas.openxmlformats.org/drawingml/2006/main" xmlns:r="http://schemas.openxmlformats.org/officeDocument/2006/relationships" xmlns:p="http://schemas.openxmlformats.org/presentationml/2006/main">
  <p:tag name="DVSHAPEID" val="ZFogSO6R71CgfgK8wyQbTG"/>
</p:tagLst>
</file>

<file path=ppt/tags/tag426.xml><?xml version="1.0" encoding="utf-8"?>
<p:tagLst xmlns:a="http://schemas.openxmlformats.org/drawingml/2006/main" xmlns:r="http://schemas.openxmlformats.org/officeDocument/2006/relationships" xmlns:p="http://schemas.openxmlformats.org/presentationml/2006/main">
  <p:tag name="DVSHAPEID" val="poz6PPwa6RGRU1RhWN8P7I"/>
</p:tagLst>
</file>

<file path=ppt/tags/tag427.xml><?xml version="1.0" encoding="utf-8"?>
<p:tagLst xmlns:a="http://schemas.openxmlformats.org/drawingml/2006/main" xmlns:r="http://schemas.openxmlformats.org/officeDocument/2006/relationships" xmlns:p="http://schemas.openxmlformats.org/presentationml/2006/main">
  <p:tag name="DVSHAPEID" val="AnmJhfC234yG2qwrwJptG1"/>
</p:tagLst>
</file>

<file path=ppt/tags/tag428.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429.xml><?xml version="1.0" encoding="utf-8"?>
<p:tagLst xmlns:a="http://schemas.openxmlformats.org/drawingml/2006/main" xmlns:r="http://schemas.openxmlformats.org/officeDocument/2006/relationships" xmlns:p="http://schemas.openxmlformats.org/presentationml/2006/main">
  <p:tag name="DVSHAPEID" val="dSrVOgtEPKEhSkyU8zaf4C"/>
</p:tagLst>
</file>

<file path=ppt/tags/tag43.xml><?xml version="1.0" encoding="utf-8"?>
<p:tagLst xmlns:a="http://schemas.openxmlformats.org/drawingml/2006/main" xmlns:r="http://schemas.openxmlformats.org/officeDocument/2006/relationships" xmlns:p="http://schemas.openxmlformats.org/presentationml/2006/main">
  <p:tag name="DVSHAPEID" val="LFhDSEAn0WDK516RKnnDiO"/>
</p:tagLst>
</file>

<file path=ppt/tags/tag430.xml><?xml version="1.0" encoding="utf-8"?>
<p:tagLst xmlns:a="http://schemas.openxmlformats.org/drawingml/2006/main" xmlns:r="http://schemas.openxmlformats.org/officeDocument/2006/relationships" xmlns:p="http://schemas.openxmlformats.org/presentationml/2006/main">
  <p:tag name="DVSHAPEID" val="dgEjBM49uFuJCpsfObgUHX"/>
</p:tagLst>
</file>

<file path=ppt/tags/tag431.xml><?xml version="1.0" encoding="utf-8"?>
<p:tagLst xmlns:a="http://schemas.openxmlformats.org/drawingml/2006/main" xmlns:r="http://schemas.openxmlformats.org/officeDocument/2006/relationships" xmlns:p="http://schemas.openxmlformats.org/presentationml/2006/main">
  <p:tag name="DVSHAPEID" val="spoDeypVTcMfyRgY23csIQ"/>
</p:tagLst>
</file>

<file path=ppt/tags/tag432.xml><?xml version="1.0" encoding="utf-8"?>
<p:tagLst xmlns:a="http://schemas.openxmlformats.org/drawingml/2006/main" xmlns:r="http://schemas.openxmlformats.org/officeDocument/2006/relationships" xmlns:p="http://schemas.openxmlformats.org/presentationml/2006/main">
  <p:tag name="DVSHAPEID" val="BIa2iVdpYYZO6gqIB90ID1"/>
</p:tagLst>
</file>

<file path=ppt/tags/tag433.xml><?xml version="1.0" encoding="utf-8"?>
<p:tagLst xmlns:a="http://schemas.openxmlformats.org/drawingml/2006/main" xmlns:r="http://schemas.openxmlformats.org/officeDocument/2006/relationships" xmlns:p="http://schemas.openxmlformats.org/presentationml/2006/main">
  <p:tag name="DVSHAPEID" val="v9Ee2ImvJgqCFOsGEkBqH7"/>
</p:tagLst>
</file>

<file path=ppt/tags/tag434.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435.xml><?xml version="1.0" encoding="utf-8"?>
<p:tagLst xmlns:a="http://schemas.openxmlformats.org/drawingml/2006/main" xmlns:r="http://schemas.openxmlformats.org/officeDocument/2006/relationships" xmlns:p="http://schemas.openxmlformats.org/presentationml/2006/main">
  <p:tag name="DVSHAPEID" val="F5BsiAq6neTBmYXoS0nFzK"/>
</p:tagLst>
</file>

<file path=ppt/tags/tag436.xml><?xml version="1.0" encoding="utf-8"?>
<p:tagLst xmlns:a="http://schemas.openxmlformats.org/drawingml/2006/main" xmlns:r="http://schemas.openxmlformats.org/officeDocument/2006/relationships" xmlns:p="http://schemas.openxmlformats.org/presentationml/2006/main">
  <p:tag name="DVSHAPEID" val="gQcuhqMOTnNDOv0NCUe0O5"/>
</p:tagLst>
</file>

<file path=ppt/tags/tag437.xml><?xml version="1.0" encoding="utf-8"?>
<p:tagLst xmlns:a="http://schemas.openxmlformats.org/drawingml/2006/main" xmlns:r="http://schemas.openxmlformats.org/officeDocument/2006/relationships" xmlns:p="http://schemas.openxmlformats.org/presentationml/2006/main">
  <p:tag name="DVSHAPEID" val="tdyOvjmzugaUPKfOi0jzkv"/>
</p:tagLst>
</file>

<file path=ppt/tags/tag438.xml><?xml version="1.0" encoding="utf-8"?>
<p:tagLst xmlns:a="http://schemas.openxmlformats.org/drawingml/2006/main" xmlns:r="http://schemas.openxmlformats.org/officeDocument/2006/relationships" xmlns:p="http://schemas.openxmlformats.org/presentationml/2006/main">
  <p:tag name="DVSHAPEID" val="NI9ro4nsqzVamZVtUsrjTx"/>
</p:tagLst>
</file>

<file path=ppt/tags/tag439.xml><?xml version="1.0" encoding="utf-8"?>
<p:tagLst xmlns:a="http://schemas.openxmlformats.org/drawingml/2006/main" xmlns:r="http://schemas.openxmlformats.org/officeDocument/2006/relationships" xmlns:p="http://schemas.openxmlformats.org/presentationml/2006/main">
  <p:tag name="DVSHAPEID" val="sTGfxOCeGfKYpPE4Vhc1QA"/>
</p:tagLst>
</file>

<file path=ppt/tags/tag44.xml><?xml version="1.0" encoding="utf-8"?>
<p:tagLst xmlns:a="http://schemas.openxmlformats.org/drawingml/2006/main" xmlns:r="http://schemas.openxmlformats.org/officeDocument/2006/relationships" xmlns:p="http://schemas.openxmlformats.org/presentationml/2006/main">
  <p:tag name="DVSHAPEID" val="XFV0HDLUXOVNXltE9YyBhM"/>
</p:tagLst>
</file>

<file path=ppt/tags/tag440.xml><?xml version="1.0" encoding="utf-8"?>
<p:tagLst xmlns:a="http://schemas.openxmlformats.org/drawingml/2006/main" xmlns:r="http://schemas.openxmlformats.org/officeDocument/2006/relationships" xmlns:p="http://schemas.openxmlformats.org/presentationml/2006/main">
  <p:tag name="DVSHAPEID" val="ZFogSO6R71CgfgK8wyQbTG"/>
</p:tagLst>
</file>

<file path=ppt/tags/tag441.xml><?xml version="1.0" encoding="utf-8"?>
<p:tagLst xmlns:a="http://schemas.openxmlformats.org/drawingml/2006/main" xmlns:r="http://schemas.openxmlformats.org/officeDocument/2006/relationships" xmlns:p="http://schemas.openxmlformats.org/presentationml/2006/main">
  <p:tag name="DVSHAPEID" val="poz6PPwa6RGRU1RhWN8P7I"/>
</p:tagLst>
</file>

<file path=ppt/tags/tag442.xml><?xml version="1.0" encoding="utf-8"?>
<p:tagLst xmlns:a="http://schemas.openxmlformats.org/drawingml/2006/main" xmlns:r="http://schemas.openxmlformats.org/officeDocument/2006/relationships" xmlns:p="http://schemas.openxmlformats.org/presentationml/2006/main">
  <p:tag name="DVSHAPEID" val="AnmJhfC234yG2qwrwJptG1"/>
</p:tagLst>
</file>

<file path=ppt/tags/tag443.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444.xml><?xml version="1.0" encoding="utf-8"?>
<p:tagLst xmlns:a="http://schemas.openxmlformats.org/drawingml/2006/main" xmlns:r="http://schemas.openxmlformats.org/officeDocument/2006/relationships" xmlns:p="http://schemas.openxmlformats.org/presentationml/2006/main">
  <p:tag name="DVSHAPEID" val="dSrVOgtEPKEhSkyU8zaf4C"/>
</p:tagLst>
</file>

<file path=ppt/tags/tag445.xml><?xml version="1.0" encoding="utf-8"?>
<p:tagLst xmlns:a="http://schemas.openxmlformats.org/drawingml/2006/main" xmlns:r="http://schemas.openxmlformats.org/officeDocument/2006/relationships" xmlns:p="http://schemas.openxmlformats.org/presentationml/2006/main">
  <p:tag name="DVSHAPEID" val="dgEjBM49uFuJCpsfObgUHX"/>
</p:tagLst>
</file>

<file path=ppt/tags/tag446.xml><?xml version="1.0" encoding="utf-8"?>
<p:tagLst xmlns:a="http://schemas.openxmlformats.org/drawingml/2006/main" xmlns:r="http://schemas.openxmlformats.org/officeDocument/2006/relationships" xmlns:p="http://schemas.openxmlformats.org/presentationml/2006/main">
  <p:tag name="DVSHAPEID" val="spoDeypVTcMfyRgY23csIQ"/>
</p:tagLst>
</file>

<file path=ppt/tags/tag447.xml><?xml version="1.0" encoding="utf-8"?>
<p:tagLst xmlns:a="http://schemas.openxmlformats.org/drawingml/2006/main" xmlns:r="http://schemas.openxmlformats.org/officeDocument/2006/relationships" xmlns:p="http://schemas.openxmlformats.org/presentationml/2006/main">
  <p:tag name="DVSHAPEID" val="BIa2iVdpYYZO6gqIB90ID1"/>
</p:tagLst>
</file>

<file path=ppt/tags/tag448.xml><?xml version="1.0" encoding="utf-8"?>
<p:tagLst xmlns:a="http://schemas.openxmlformats.org/drawingml/2006/main" xmlns:r="http://schemas.openxmlformats.org/officeDocument/2006/relationships" xmlns:p="http://schemas.openxmlformats.org/presentationml/2006/main">
  <p:tag name="DVSHAPEID" val="v9Ee2ImvJgqCFOsGEkBqH7"/>
</p:tagLst>
</file>

<file path=ppt/tags/tag449.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45.xml><?xml version="1.0" encoding="utf-8"?>
<p:tagLst xmlns:a="http://schemas.openxmlformats.org/drawingml/2006/main" xmlns:r="http://schemas.openxmlformats.org/officeDocument/2006/relationships" xmlns:p="http://schemas.openxmlformats.org/presentationml/2006/main">
  <p:tag name="DVSHAPEID" val="Mp4x2teDwS1WICIRWWB6YP"/>
</p:tagLst>
</file>

<file path=ppt/tags/tag450.xml><?xml version="1.0" encoding="utf-8"?>
<p:tagLst xmlns:a="http://schemas.openxmlformats.org/drawingml/2006/main" xmlns:r="http://schemas.openxmlformats.org/officeDocument/2006/relationships" xmlns:p="http://schemas.openxmlformats.org/presentationml/2006/main">
  <p:tag name="DVSHAPEID" val="F5BsiAq6neTBmYXoS0nFzK"/>
</p:tagLst>
</file>

<file path=ppt/tags/tag451.xml><?xml version="1.0" encoding="utf-8"?>
<p:tagLst xmlns:a="http://schemas.openxmlformats.org/drawingml/2006/main" xmlns:r="http://schemas.openxmlformats.org/officeDocument/2006/relationships" xmlns:p="http://schemas.openxmlformats.org/presentationml/2006/main">
  <p:tag name="DVSHAPEID" val="gQcuhqMOTnNDOv0NCUe0O5"/>
</p:tagLst>
</file>

<file path=ppt/tags/tag452.xml><?xml version="1.0" encoding="utf-8"?>
<p:tagLst xmlns:a="http://schemas.openxmlformats.org/drawingml/2006/main" xmlns:r="http://schemas.openxmlformats.org/officeDocument/2006/relationships" xmlns:p="http://schemas.openxmlformats.org/presentationml/2006/main">
  <p:tag name="DVSHAPEID" val="tdyOvjmzugaUPKfOi0jzkv"/>
</p:tagLst>
</file>

<file path=ppt/tags/tag453.xml><?xml version="1.0" encoding="utf-8"?>
<p:tagLst xmlns:a="http://schemas.openxmlformats.org/drawingml/2006/main" xmlns:r="http://schemas.openxmlformats.org/officeDocument/2006/relationships" xmlns:p="http://schemas.openxmlformats.org/presentationml/2006/main">
  <p:tag name="DVSHAPEID" val="NI9ro4nsqzVamZVtUsrjTx"/>
</p:tagLst>
</file>

<file path=ppt/tags/tag454.xml><?xml version="1.0" encoding="utf-8"?>
<p:tagLst xmlns:a="http://schemas.openxmlformats.org/drawingml/2006/main" xmlns:r="http://schemas.openxmlformats.org/officeDocument/2006/relationships" xmlns:p="http://schemas.openxmlformats.org/presentationml/2006/main">
  <p:tag name="DVSHAPEID" val="sTGfxOCeGfKYpPE4Vhc1QA"/>
</p:tagLst>
</file>

<file path=ppt/tags/tag455.xml><?xml version="1.0" encoding="utf-8"?>
<p:tagLst xmlns:a="http://schemas.openxmlformats.org/drawingml/2006/main" xmlns:r="http://schemas.openxmlformats.org/officeDocument/2006/relationships" xmlns:p="http://schemas.openxmlformats.org/presentationml/2006/main">
  <p:tag name="DVSHAPEID" val="ZFogSO6R71CgfgK8wyQbTG"/>
</p:tagLst>
</file>

<file path=ppt/tags/tag456.xml><?xml version="1.0" encoding="utf-8"?>
<p:tagLst xmlns:a="http://schemas.openxmlformats.org/drawingml/2006/main" xmlns:r="http://schemas.openxmlformats.org/officeDocument/2006/relationships" xmlns:p="http://schemas.openxmlformats.org/presentationml/2006/main">
  <p:tag name="DVSHAPEID" val="poz6PPwa6RGRU1RhWN8P7I"/>
</p:tagLst>
</file>

<file path=ppt/tags/tag457.xml><?xml version="1.0" encoding="utf-8"?>
<p:tagLst xmlns:a="http://schemas.openxmlformats.org/drawingml/2006/main" xmlns:r="http://schemas.openxmlformats.org/officeDocument/2006/relationships" xmlns:p="http://schemas.openxmlformats.org/presentationml/2006/main">
  <p:tag name="DVSHAPEID" val="AnmJhfC234yG2qwrwJptG1"/>
</p:tagLst>
</file>

<file path=ppt/tags/tag458.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459.xml><?xml version="1.0" encoding="utf-8"?>
<p:tagLst xmlns:a="http://schemas.openxmlformats.org/drawingml/2006/main" xmlns:r="http://schemas.openxmlformats.org/officeDocument/2006/relationships" xmlns:p="http://schemas.openxmlformats.org/presentationml/2006/main">
  <p:tag name="DVSHAPEID" val="dSrVOgtEPKEhSkyU8zaf4C"/>
</p:tagLst>
</file>

<file path=ppt/tags/tag46.xml><?xml version="1.0" encoding="utf-8"?>
<p:tagLst xmlns:a="http://schemas.openxmlformats.org/drawingml/2006/main" xmlns:r="http://schemas.openxmlformats.org/officeDocument/2006/relationships" xmlns:p="http://schemas.openxmlformats.org/presentationml/2006/main">
  <p:tag name="DVSHAPEID" val="Oh3Lo5dp4HxaSwV9AiFjh2"/>
</p:tagLst>
</file>

<file path=ppt/tags/tag460.xml><?xml version="1.0" encoding="utf-8"?>
<p:tagLst xmlns:a="http://schemas.openxmlformats.org/drawingml/2006/main" xmlns:r="http://schemas.openxmlformats.org/officeDocument/2006/relationships" xmlns:p="http://schemas.openxmlformats.org/presentationml/2006/main">
  <p:tag name="DVSHAPEID" val="dgEjBM49uFuJCpsfObgUHX"/>
</p:tagLst>
</file>

<file path=ppt/tags/tag461.xml><?xml version="1.0" encoding="utf-8"?>
<p:tagLst xmlns:a="http://schemas.openxmlformats.org/drawingml/2006/main" xmlns:r="http://schemas.openxmlformats.org/officeDocument/2006/relationships" xmlns:p="http://schemas.openxmlformats.org/presentationml/2006/main">
  <p:tag name="DVSHAPEID" val="spoDeypVTcMfyRgY23csIQ"/>
</p:tagLst>
</file>

<file path=ppt/tags/tag462.xml><?xml version="1.0" encoding="utf-8"?>
<p:tagLst xmlns:a="http://schemas.openxmlformats.org/drawingml/2006/main" xmlns:r="http://schemas.openxmlformats.org/officeDocument/2006/relationships" xmlns:p="http://schemas.openxmlformats.org/presentationml/2006/main">
  <p:tag name="DVSHAPEID" val="BIa2iVdpYYZO6gqIB90ID1"/>
</p:tagLst>
</file>

<file path=ppt/tags/tag463.xml><?xml version="1.0" encoding="utf-8"?>
<p:tagLst xmlns:a="http://schemas.openxmlformats.org/drawingml/2006/main" xmlns:r="http://schemas.openxmlformats.org/officeDocument/2006/relationships" xmlns:p="http://schemas.openxmlformats.org/presentationml/2006/main">
  <p:tag name="DVSHAPEID" val="v9Ee2ImvJgqCFOsGEkBqH7"/>
</p:tagLst>
</file>

<file path=ppt/tags/tag464.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465.xml><?xml version="1.0" encoding="utf-8"?>
<p:tagLst xmlns:a="http://schemas.openxmlformats.org/drawingml/2006/main" xmlns:r="http://schemas.openxmlformats.org/officeDocument/2006/relationships" xmlns:p="http://schemas.openxmlformats.org/presentationml/2006/main">
  <p:tag name="DVSHAPEID" val="F5BsiAq6neTBmYXoS0nFzK"/>
</p:tagLst>
</file>

<file path=ppt/tags/tag466.xml><?xml version="1.0" encoding="utf-8"?>
<p:tagLst xmlns:a="http://schemas.openxmlformats.org/drawingml/2006/main" xmlns:r="http://schemas.openxmlformats.org/officeDocument/2006/relationships" xmlns:p="http://schemas.openxmlformats.org/presentationml/2006/main">
  <p:tag name="DVSHAPEID" val="gQcuhqMOTnNDOv0NCUe0O5"/>
</p:tagLst>
</file>

<file path=ppt/tags/tag467.xml><?xml version="1.0" encoding="utf-8"?>
<p:tagLst xmlns:a="http://schemas.openxmlformats.org/drawingml/2006/main" xmlns:r="http://schemas.openxmlformats.org/officeDocument/2006/relationships" xmlns:p="http://schemas.openxmlformats.org/presentationml/2006/main">
  <p:tag name="DVSHAPEID" val="tdyOvjmzugaUPKfOi0jzkv"/>
</p:tagLst>
</file>

<file path=ppt/tags/tag468.xml><?xml version="1.0" encoding="utf-8"?>
<p:tagLst xmlns:a="http://schemas.openxmlformats.org/drawingml/2006/main" xmlns:r="http://schemas.openxmlformats.org/officeDocument/2006/relationships" xmlns:p="http://schemas.openxmlformats.org/presentationml/2006/main">
  <p:tag name="DVSHAPEID" val="NI9ro4nsqzVamZVtUsrjTx"/>
</p:tagLst>
</file>

<file path=ppt/tags/tag469.xml><?xml version="1.0" encoding="utf-8"?>
<p:tagLst xmlns:a="http://schemas.openxmlformats.org/drawingml/2006/main" xmlns:r="http://schemas.openxmlformats.org/officeDocument/2006/relationships" xmlns:p="http://schemas.openxmlformats.org/presentationml/2006/main">
  <p:tag name="DVSHAPEID" val="sTGfxOCeGfKYpPE4Vhc1QA"/>
</p:tagLst>
</file>

<file path=ppt/tags/tag47.xml><?xml version="1.0" encoding="utf-8"?>
<p:tagLst xmlns:a="http://schemas.openxmlformats.org/drawingml/2006/main" xmlns:r="http://schemas.openxmlformats.org/officeDocument/2006/relationships" xmlns:p="http://schemas.openxmlformats.org/presentationml/2006/main">
  <p:tag name="DVSHAPEID" val="M1CQWh1BZbNXANuh48p7Nj"/>
</p:tagLst>
</file>

<file path=ppt/tags/tag470.xml><?xml version="1.0" encoding="utf-8"?>
<p:tagLst xmlns:a="http://schemas.openxmlformats.org/drawingml/2006/main" xmlns:r="http://schemas.openxmlformats.org/officeDocument/2006/relationships" xmlns:p="http://schemas.openxmlformats.org/presentationml/2006/main">
  <p:tag name="DVSHAPEID" val="ZFogSO6R71CgfgK8wyQbTG"/>
</p:tagLst>
</file>

<file path=ppt/tags/tag471.xml><?xml version="1.0" encoding="utf-8"?>
<p:tagLst xmlns:a="http://schemas.openxmlformats.org/drawingml/2006/main" xmlns:r="http://schemas.openxmlformats.org/officeDocument/2006/relationships" xmlns:p="http://schemas.openxmlformats.org/presentationml/2006/main">
  <p:tag name="DVSHAPEID" val="poz6PPwa6RGRU1RhWN8P7I"/>
</p:tagLst>
</file>

<file path=ppt/tags/tag472.xml><?xml version="1.0" encoding="utf-8"?>
<p:tagLst xmlns:a="http://schemas.openxmlformats.org/drawingml/2006/main" xmlns:r="http://schemas.openxmlformats.org/officeDocument/2006/relationships" xmlns:p="http://schemas.openxmlformats.org/presentationml/2006/main">
  <p:tag name="DVSHAPEID" val="AnmJhfC234yG2qwrwJptG1"/>
</p:tagLst>
</file>

<file path=ppt/tags/tag473.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474.xml><?xml version="1.0" encoding="utf-8"?>
<p:tagLst xmlns:a="http://schemas.openxmlformats.org/drawingml/2006/main" xmlns:r="http://schemas.openxmlformats.org/officeDocument/2006/relationships" xmlns:p="http://schemas.openxmlformats.org/presentationml/2006/main">
  <p:tag name="DVSHAPEID" val="dSrVOgtEPKEhSkyU8zaf4C"/>
</p:tagLst>
</file>

<file path=ppt/tags/tag475.xml><?xml version="1.0" encoding="utf-8"?>
<p:tagLst xmlns:a="http://schemas.openxmlformats.org/drawingml/2006/main" xmlns:r="http://schemas.openxmlformats.org/officeDocument/2006/relationships" xmlns:p="http://schemas.openxmlformats.org/presentationml/2006/main">
  <p:tag name="DVSHAPEID" val="dgEjBM49uFuJCpsfObgUHX"/>
</p:tagLst>
</file>

<file path=ppt/tags/tag476.xml><?xml version="1.0" encoding="utf-8"?>
<p:tagLst xmlns:a="http://schemas.openxmlformats.org/drawingml/2006/main" xmlns:r="http://schemas.openxmlformats.org/officeDocument/2006/relationships" xmlns:p="http://schemas.openxmlformats.org/presentationml/2006/main">
  <p:tag name="DVSHAPEID" val="spoDeypVTcMfyRgY23csIQ"/>
</p:tagLst>
</file>

<file path=ppt/tags/tag477.xml><?xml version="1.0" encoding="utf-8"?>
<p:tagLst xmlns:a="http://schemas.openxmlformats.org/drawingml/2006/main" xmlns:r="http://schemas.openxmlformats.org/officeDocument/2006/relationships" xmlns:p="http://schemas.openxmlformats.org/presentationml/2006/main">
  <p:tag name="DVSHAPEID" val="BIa2iVdpYYZO6gqIB90ID1"/>
</p:tagLst>
</file>

<file path=ppt/tags/tag478.xml><?xml version="1.0" encoding="utf-8"?>
<p:tagLst xmlns:a="http://schemas.openxmlformats.org/drawingml/2006/main" xmlns:r="http://schemas.openxmlformats.org/officeDocument/2006/relationships" xmlns:p="http://schemas.openxmlformats.org/presentationml/2006/main">
  <p:tag name="DVSHAPEID" val="v9Ee2ImvJgqCFOsGEkBqH7"/>
</p:tagLst>
</file>

<file path=ppt/tags/tag479.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48.xml><?xml version="1.0" encoding="utf-8"?>
<p:tagLst xmlns:a="http://schemas.openxmlformats.org/drawingml/2006/main" xmlns:r="http://schemas.openxmlformats.org/officeDocument/2006/relationships" xmlns:p="http://schemas.openxmlformats.org/presentationml/2006/main">
  <p:tag name="DVSHAPEID" val="pyKcWMmjqFxMv28y9WntHm"/>
</p:tagLst>
</file>

<file path=ppt/tags/tag480.xml><?xml version="1.0" encoding="utf-8"?>
<p:tagLst xmlns:a="http://schemas.openxmlformats.org/drawingml/2006/main" xmlns:r="http://schemas.openxmlformats.org/officeDocument/2006/relationships" xmlns:p="http://schemas.openxmlformats.org/presentationml/2006/main">
  <p:tag name="DVSHAPEID" val="F5BsiAq6neTBmYXoS0nFzK"/>
</p:tagLst>
</file>

<file path=ppt/tags/tag481.xml><?xml version="1.0" encoding="utf-8"?>
<p:tagLst xmlns:a="http://schemas.openxmlformats.org/drawingml/2006/main" xmlns:r="http://schemas.openxmlformats.org/officeDocument/2006/relationships" xmlns:p="http://schemas.openxmlformats.org/presentationml/2006/main">
  <p:tag name="DVSHAPEID" val="gQcuhqMOTnNDOv0NCUe0O5"/>
</p:tagLst>
</file>

<file path=ppt/tags/tag482.xml><?xml version="1.0" encoding="utf-8"?>
<p:tagLst xmlns:a="http://schemas.openxmlformats.org/drawingml/2006/main" xmlns:r="http://schemas.openxmlformats.org/officeDocument/2006/relationships" xmlns:p="http://schemas.openxmlformats.org/presentationml/2006/main">
  <p:tag name="DVSHAPEID" val="tdyOvjmzugaUPKfOi0jzkv"/>
</p:tagLst>
</file>

<file path=ppt/tags/tag483.xml><?xml version="1.0" encoding="utf-8"?>
<p:tagLst xmlns:a="http://schemas.openxmlformats.org/drawingml/2006/main" xmlns:r="http://schemas.openxmlformats.org/officeDocument/2006/relationships" xmlns:p="http://schemas.openxmlformats.org/presentationml/2006/main">
  <p:tag name="DVSHAPEID" val="NI9ro4nsqzVamZVtUsrjTx"/>
</p:tagLst>
</file>

<file path=ppt/tags/tag484.xml><?xml version="1.0" encoding="utf-8"?>
<p:tagLst xmlns:a="http://schemas.openxmlformats.org/drawingml/2006/main" xmlns:r="http://schemas.openxmlformats.org/officeDocument/2006/relationships" xmlns:p="http://schemas.openxmlformats.org/presentationml/2006/main">
  <p:tag name="DVSHAPEID" val="sTGfxOCeGfKYpPE4Vhc1QA"/>
</p:tagLst>
</file>

<file path=ppt/tags/tag485.xml><?xml version="1.0" encoding="utf-8"?>
<p:tagLst xmlns:a="http://schemas.openxmlformats.org/drawingml/2006/main" xmlns:r="http://schemas.openxmlformats.org/officeDocument/2006/relationships" xmlns:p="http://schemas.openxmlformats.org/presentationml/2006/main">
  <p:tag name="DVSHAPEID" val="ZFogSO6R71CgfgK8wyQbTG"/>
</p:tagLst>
</file>

<file path=ppt/tags/tag486.xml><?xml version="1.0" encoding="utf-8"?>
<p:tagLst xmlns:a="http://schemas.openxmlformats.org/drawingml/2006/main" xmlns:r="http://schemas.openxmlformats.org/officeDocument/2006/relationships" xmlns:p="http://schemas.openxmlformats.org/presentationml/2006/main">
  <p:tag name="DVSHAPEID" val="poz6PPwa6RGRU1RhWN8P7I"/>
</p:tagLst>
</file>

<file path=ppt/tags/tag487.xml><?xml version="1.0" encoding="utf-8"?>
<p:tagLst xmlns:a="http://schemas.openxmlformats.org/drawingml/2006/main" xmlns:r="http://schemas.openxmlformats.org/officeDocument/2006/relationships" xmlns:p="http://schemas.openxmlformats.org/presentationml/2006/main">
  <p:tag name="DVSHAPEID" val="AnmJhfC234yG2qwrwJptG1"/>
</p:tagLst>
</file>

<file path=ppt/tags/tag488.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489.xml><?xml version="1.0" encoding="utf-8"?>
<p:tagLst xmlns:a="http://schemas.openxmlformats.org/drawingml/2006/main" xmlns:r="http://schemas.openxmlformats.org/officeDocument/2006/relationships" xmlns:p="http://schemas.openxmlformats.org/presentationml/2006/main">
  <p:tag name="DVSHAPEID" val="dSrVOgtEPKEhSkyU8zaf4C"/>
</p:tagLst>
</file>

<file path=ppt/tags/tag49.xml><?xml version="1.0" encoding="utf-8"?>
<p:tagLst xmlns:a="http://schemas.openxmlformats.org/drawingml/2006/main" xmlns:r="http://schemas.openxmlformats.org/officeDocument/2006/relationships" xmlns:p="http://schemas.openxmlformats.org/presentationml/2006/main">
  <p:tag name="DVSHAPEID" val="mUW8FjdxTaesB45JlefFK8"/>
</p:tagLst>
</file>

<file path=ppt/tags/tag490.xml><?xml version="1.0" encoding="utf-8"?>
<p:tagLst xmlns:a="http://schemas.openxmlformats.org/drawingml/2006/main" xmlns:r="http://schemas.openxmlformats.org/officeDocument/2006/relationships" xmlns:p="http://schemas.openxmlformats.org/presentationml/2006/main">
  <p:tag name="DVSHAPEID" val="dgEjBM49uFuJCpsfObgUHX"/>
</p:tagLst>
</file>

<file path=ppt/tags/tag491.xml><?xml version="1.0" encoding="utf-8"?>
<p:tagLst xmlns:a="http://schemas.openxmlformats.org/drawingml/2006/main" xmlns:r="http://schemas.openxmlformats.org/officeDocument/2006/relationships" xmlns:p="http://schemas.openxmlformats.org/presentationml/2006/main">
  <p:tag name="DVSHAPEID" val="spoDeypVTcMfyRgY23csIQ"/>
</p:tagLst>
</file>

<file path=ppt/tags/tag492.xml><?xml version="1.0" encoding="utf-8"?>
<p:tagLst xmlns:a="http://schemas.openxmlformats.org/drawingml/2006/main" xmlns:r="http://schemas.openxmlformats.org/officeDocument/2006/relationships" xmlns:p="http://schemas.openxmlformats.org/presentationml/2006/main">
  <p:tag name="DVSHAPEID" val="BIa2iVdpYYZO6gqIB90ID1"/>
</p:tagLst>
</file>

<file path=ppt/tags/tag493.xml><?xml version="1.0" encoding="utf-8"?>
<p:tagLst xmlns:a="http://schemas.openxmlformats.org/drawingml/2006/main" xmlns:r="http://schemas.openxmlformats.org/officeDocument/2006/relationships" xmlns:p="http://schemas.openxmlformats.org/presentationml/2006/main">
  <p:tag name="DVSHAPEID" val="v9Ee2ImvJgqCFOsGEkBqH7"/>
</p:tagLst>
</file>

<file path=ppt/tags/tag494.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495.xml><?xml version="1.0" encoding="utf-8"?>
<p:tagLst xmlns:a="http://schemas.openxmlformats.org/drawingml/2006/main" xmlns:r="http://schemas.openxmlformats.org/officeDocument/2006/relationships" xmlns:p="http://schemas.openxmlformats.org/presentationml/2006/main">
  <p:tag name="DVSHAPEID" val="F5BsiAq6neTBmYXoS0nFzK"/>
</p:tagLst>
</file>

<file path=ppt/tags/tag496.xml><?xml version="1.0" encoding="utf-8"?>
<p:tagLst xmlns:a="http://schemas.openxmlformats.org/drawingml/2006/main" xmlns:r="http://schemas.openxmlformats.org/officeDocument/2006/relationships" xmlns:p="http://schemas.openxmlformats.org/presentationml/2006/main">
  <p:tag name="DVSHAPEID" val="gQcuhqMOTnNDOv0NCUe0O5"/>
</p:tagLst>
</file>

<file path=ppt/tags/tag497.xml><?xml version="1.0" encoding="utf-8"?>
<p:tagLst xmlns:a="http://schemas.openxmlformats.org/drawingml/2006/main" xmlns:r="http://schemas.openxmlformats.org/officeDocument/2006/relationships" xmlns:p="http://schemas.openxmlformats.org/presentationml/2006/main">
  <p:tag name="DVSHAPEID" val="tdyOvjmzugaUPKfOi0jzkv"/>
</p:tagLst>
</file>

<file path=ppt/tags/tag498.xml><?xml version="1.0" encoding="utf-8"?>
<p:tagLst xmlns:a="http://schemas.openxmlformats.org/drawingml/2006/main" xmlns:r="http://schemas.openxmlformats.org/officeDocument/2006/relationships" xmlns:p="http://schemas.openxmlformats.org/presentationml/2006/main">
  <p:tag name="DVSHAPEID" val="NI9ro4nsqzVamZVtUsrjTx"/>
</p:tagLst>
</file>

<file path=ppt/tags/tag499.xml><?xml version="1.0" encoding="utf-8"?>
<p:tagLst xmlns:a="http://schemas.openxmlformats.org/drawingml/2006/main" xmlns:r="http://schemas.openxmlformats.org/officeDocument/2006/relationships" xmlns:p="http://schemas.openxmlformats.org/presentationml/2006/main">
  <p:tag name="DVSHAPEID" val="sTGfxOCeGfKYpPE4Vhc1QA"/>
</p:tagLst>
</file>

<file path=ppt/tags/tag5.xml><?xml version="1.0" encoding="utf-8"?>
<p:tagLst xmlns:a="http://schemas.openxmlformats.org/drawingml/2006/main" xmlns:r="http://schemas.openxmlformats.org/officeDocument/2006/relationships" xmlns:p="http://schemas.openxmlformats.org/presentationml/2006/main">
  <p:tag name="DVSHAPEID" val="2UqnZ66ALZlB9rf31fsa4E"/>
</p:tagLst>
</file>

<file path=ppt/tags/tag50.xml><?xml version="1.0" encoding="utf-8"?>
<p:tagLst xmlns:a="http://schemas.openxmlformats.org/drawingml/2006/main" xmlns:r="http://schemas.openxmlformats.org/officeDocument/2006/relationships" xmlns:p="http://schemas.openxmlformats.org/presentationml/2006/main">
  <p:tag name="DVSHAPEID" val="qNhs9vZtJkB3bQgO736TLm"/>
</p:tagLst>
</file>

<file path=ppt/tags/tag500.xml><?xml version="1.0" encoding="utf-8"?>
<p:tagLst xmlns:a="http://schemas.openxmlformats.org/drawingml/2006/main" xmlns:r="http://schemas.openxmlformats.org/officeDocument/2006/relationships" xmlns:p="http://schemas.openxmlformats.org/presentationml/2006/main">
  <p:tag name="DVSHAPEID" val="ZFogSO6R71CgfgK8wyQbTG"/>
</p:tagLst>
</file>

<file path=ppt/tags/tag501.xml><?xml version="1.0" encoding="utf-8"?>
<p:tagLst xmlns:a="http://schemas.openxmlformats.org/drawingml/2006/main" xmlns:r="http://schemas.openxmlformats.org/officeDocument/2006/relationships" xmlns:p="http://schemas.openxmlformats.org/presentationml/2006/main">
  <p:tag name="DVSHAPEID" val="poz6PPwa6RGRU1RhWN8P7I"/>
</p:tagLst>
</file>

<file path=ppt/tags/tag502.xml><?xml version="1.0" encoding="utf-8"?>
<p:tagLst xmlns:a="http://schemas.openxmlformats.org/drawingml/2006/main" xmlns:r="http://schemas.openxmlformats.org/officeDocument/2006/relationships" xmlns:p="http://schemas.openxmlformats.org/presentationml/2006/main">
  <p:tag name="DVSHAPEID" val="AnmJhfC234yG2qwrwJptG1"/>
</p:tagLst>
</file>

<file path=ppt/tags/tag503.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504.xml><?xml version="1.0" encoding="utf-8"?>
<p:tagLst xmlns:a="http://schemas.openxmlformats.org/drawingml/2006/main" xmlns:r="http://schemas.openxmlformats.org/officeDocument/2006/relationships" xmlns:p="http://schemas.openxmlformats.org/presentationml/2006/main">
  <p:tag name="DVSHAPEID" val="dSrVOgtEPKEhSkyU8zaf4C"/>
</p:tagLst>
</file>

<file path=ppt/tags/tag505.xml><?xml version="1.0" encoding="utf-8"?>
<p:tagLst xmlns:a="http://schemas.openxmlformats.org/drawingml/2006/main" xmlns:r="http://schemas.openxmlformats.org/officeDocument/2006/relationships" xmlns:p="http://schemas.openxmlformats.org/presentationml/2006/main">
  <p:tag name="DVSHAPEID" val="dgEjBM49uFuJCpsfObgUHX"/>
</p:tagLst>
</file>

<file path=ppt/tags/tag506.xml><?xml version="1.0" encoding="utf-8"?>
<p:tagLst xmlns:a="http://schemas.openxmlformats.org/drawingml/2006/main" xmlns:r="http://schemas.openxmlformats.org/officeDocument/2006/relationships" xmlns:p="http://schemas.openxmlformats.org/presentationml/2006/main">
  <p:tag name="DVSHAPEID" val="spoDeypVTcMfyRgY23csIQ"/>
</p:tagLst>
</file>

<file path=ppt/tags/tag507.xml><?xml version="1.0" encoding="utf-8"?>
<p:tagLst xmlns:a="http://schemas.openxmlformats.org/drawingml/2006/main" xmlns:r="http://schemas.openxmlformats.org/officeDocument/2006/relationships" xmlns:p="http://schemas.openxmlformats.org/presentationml/2006/main">
  <p:tag name="DVSHAPEID" val="BIa2iVdpYYZO6gqIB90ID1"/>
</p:tagLst>
</file>

<file path=ppt/tags/tag508.xml><?xml version="1.0" encoding="utf-8"?>
<p:tagLst xmlns:a="http://schemas.openxmlformats.org/drawingml/2006/main" xmlns:r="http://schemas.openxmlformats.org/officeDocument/2006/relationships" xmlns:p="http://schemas.openxmlformats.org/presentationml/2006/main">
  <p:tag name="DVSHAPEID" val="v9Ee2ImvJgqCFOsGEkBqH7"/>
</p:tagLst>
</file>

<file path=ppt/tags/tag509.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51.xml><?xml version="1.0" encoding="utf-8"?>
<p:tagLst xmlns:a="http://schemas.openxmlformats.org/drawingml/2006/main" xmlns:r="http://schemas.openxmlformats.org/officeDocument/2006/relationships" xmlns:p="http://schemas.openxmlformats.org/presentationml/2006/main">
  <p:tag name="DVSHAPEID" val="x3q3spB9d2Bet8Qd9HxqqU"/>
</p:tagLst>
</file>

<file path=ppt/tags/tag510.xml><?xml version="1.0" encoding="utf-8"?>
<p:tagLst xmlns:a="http://schemas.openxmlformats.org/drawingml/2006/main" xmlns:r="http://schemas.openxmlformats.org/officeDocument/2006/relationships" xmlns:p="http://schemas.openxmlformats.org/presentationml/2006/main">
  <p:tag name="DVSHAPEID" val="F5BsiAq6neTBmYXoS0nFzK"/>
</p:tagLst>
</file>

<file path=ppt/tags/tag511.xml><?xml version="1.0" encoding="utf-8"?>
<p:tagLst xmlns:a="http://schemas.openxmlformats.org/drawingml/2006/main" xmlns:r="http://schemas.openxmlformats.org/officeDocument/2006/relationships" xmlns:p="http://schemas.openxmlformats.org/presentationml/2006/main">
  <p:tag name="DVSHAPEID" val="gQcuhqMOTnNDOv0NCUe0O5"/>
</p:tagLst>
</file>

<file path=ppt/tags/tag512.xml><?xml version="1.0" encoding="utf-8"?>
<p:tagLst xmlns:a="http://schemas.openxmlformats.org/drawingml/2006/main" xmlns:r="http://schemas.openxmlformats.org/officeDocument/2006/relationships" xmlns:p="http://schemas.openxmlformats.org/presentationml/2006/main">
  <p:tag name="DVSHAPEID" val="tdyOvjmzugaUPKfOi0jzkv"/>
</p:tagLst>
</file>

<file path=ppt/tags/tag513.xml><?xml version="1.0" encoding="utf-8"?>
<p:tagLst xmlns:a="http://schemas.openxmlformats.org/drawingml/2006/main" xmlns:r="http://schemas.openxmlformats.org/officeDocument/2006/relationships" xmlns:p="http://schemas.openxmlformats.org/presentationml/2006/main">
  <p:tag name="DVSHAPEID" val="NI9ro4nsqzVamZVtUsrjTx"/>
</p:tagLst>
</file>

<file path=ppt/tags/tag514.xml><?xml version="1.0" encoding="utf-8"?>
<p:tagLst xmlns:a="http://schemas.openxmlformats.org/drawingml/2006/main" xmlns:r="http://schemas.openxmlformats.org/officeDocument/2006/relationships" xmlns:p="http://schemas.openxmlformats.org/presentationml/2006/main">
  <p:tag name="DVSHAPEID" val="sTGfxOCeGfKYpPE4Vhc1QA"/>
</p:tagLst>
</file>

<file path=ppt/tags/tag515.xml><?xml version="1.0" encoding="utf-8"?>
<p:tagLst xmlns:a="http://schemas.openxmlformats.org/drawingml/2006/main" xmlns:r="http://schemas.openxmlformats.org/officeDocument/2006/relationships" xmlns:p="http://schemas.openxmlformats.org/presentationml/2006/main">
  <p:tag name="DVSHAPEID" val="ZFogSO6R71CgfgK8wyQbTG"/>
</p:tagLst>
</file>

<file path=ppt/tags/tag516.xml><?xml version="1.0" encoding="utf-8"?>
<p:tagLst xmlns:a="http://schemas.openxmlformats.org/drawingml/2006/main" xmlns:r="http://schemas.openxmlformats.org/officeDocument/2006/relationships" xmlns:p="http://schemas.openxmlformats.org/presentationml/2006/main">
  <p:tag name="DVSHAPEID" val="poz6PPwa6RGRU1RhWN8P7I"/>
</p:tagLst>
</file>

<file path=ppt/tags/tag517.xml><?xml version="1.0" encoding="utf-8"?>
<p:tagLst xmlns:a="http://schemas.openxmlformats.org/drawingml/2006/main" xmlns:r="http://schemas.openxmlformats.org/officeDocument/2006/relationships" xmlns:p="http://schemas.openxmlformats.org/presentationml/2006/main">
  <p:tag name="DVSHAPEID" val="AnmJhfC234yG2qwrwJptG1"/>
</p:tagLst>
</file>

<file path=ppt/tags/tag518.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519.xml><?xml version="1.0" encoding="utf-8"?>
<p:tagLst xmlns:a="http://schemas.openxmlformats.org/drawingml/2006/main" xmlns:r="http://schemas.openxmlformats.org/officeDocument/2006/relationships" xmlns:p="http://schemas.openxmlformats.org/presentationml/2006/main">
  <p:tag name="DVSHAPEID" val="dSrVOgtEPKEhSkyU8zaf4C"/>
</p:tagLst>
</file>

<file path=ppt/tags/tag52.xml><?xml version="1.0" encoding="utf-8"?>
<p:tagLst xmlns:a="http://schemas.openxmlformats.org/drawingml/2006/main" xmlns:r="http://schemas.openxmlformats.org/officeDocument/2006/relationships" xmlns:p="http://schemas.openxmlformats.org/presentationml/2006/main">
  <p:tag name="DVSHAPEID" val="QxSftw7czQm3fe152zSA6z"/>
</p:tagLst>
</file>

<file path=ppt/tags/tag520.xml><?xml version="1.0" encoding="utf-8"?>
<p:tagLst xmlns:a="http://schemas.openxmlformats.org/drawingml/2006/main" xmlns:r="http://schemas.openxmlformats.org/officeDocument/2006/relationships" xmlns:p="http://schemas.openxmlformats.org/presentationml/2006/main">
  <p:tag name="DVSHAPEID" val="dgEjBM49uFuJCpsfObgUHX"/>
</p:tagLst>
</file>

<file path=ppt/tags/tag521.xml><?xml version="1.0" encoding="utf-8"?>
<p:tagLst xmlns:a="http://schemas.openxmlformats.org/drawingml/2006/main" xmlns:r="http://schemas.openxmlformats.org/officeDocument/2006/relationships" xmlns:p="http://schemas.openxmlformats.org/presentationml/2006/main">
  <p:tag name="DVSHAPEID" val="spoDeypVTcMfyRgY23csIQ"/>
</p:tagLst>
</file>

<file path=ppt/tags/tag522.xml><?xml version="1.0" encoding="utf-8"?>
<p:tagLst xmlns:a="http://schemas.openxmlformats.org/drawingml/2006/main" xmlns:r="http://schemas.openxmlformats.org/officeDocument/2006/relationships" xmlns:p="http://schemas.openxmlformats.org/presentationml/2006/main">
  <p:tag name="DVSHAPEID" val="BIa2iVdpYYZO6gqIB90ID1"/>
</p:tagLst>
</file>

<file path=ppt/tags/tag523.xml><?xml version="1.0" encoding="utf-8"?>
<p:tagLst xmlns:a="http://schemas.openxmlformats.org/drawingml/2006/main" xmlns:r="http://schemas.openxmlformats.org/officeDocument/2006/relationships" xmlns:p="http://schemas.openxmlformats.org/presentationml/2006/main">
  <p:tag name="DVSHAPEID" val="v9Ee2ImvJgqCFOsGEkBqH7"/>
</p:tagLst>
</file>

<file path=ppt/tags/tag524.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525.xml><?xml version="1.0" encoding="utf-8"?>
<p:tagLst xmlns:a="http://schemas.openxmlformats.org/drawingml/2006/main" xmlns:r="http://schemas.openxmlformats.org/officeDocument/2006/relationships" xmlns:p="http://schemas.openxmlformats.org/presentationml/2006/main">
  <p:tag name="DVSHAPEID" val="F5BsiAq6neTBmYXoS0nFzK"/>
</p:tagLst>
</file>

<file path=ppt/tags/tag526.xml><?xml version="1.0" encoding="utf-8"?>
<p:tagLst xmlns:a="http://schemas.openxmlformats.org/drawingml/2006/main" xmlns:r="http://schemas.openxmlformats.org/officeDocument/2006/relationships" xmlns:p="http://schemas.openxmlformats.org/presentationml/2006/main">
  <p:tag name="DVSHAPEID" val="gQcuhqMOTnNDOv0NCUe0O5"/>
</p:tagLst>
</file>

<file path=ppt/tags/tag527.xml><?xml version="1.0" encoding="utf-8"?>
<p:tagLst xmlns:a="http://schemas.openxmlformats.org/drawingml/2006/main" xmlns:r="http://schemas.openxmlformats.org/officeDocument/2006/relationships" xmlns:p="http://schemas.openxmlformats.org/presentationml/2006/main">
  <p:tag name="DVSHAPEID" val="tdyOvjmzugaUPKfOi0jzkv"/>
</p:tagLst>
</file>

<file path=ppt/tags/tag528.xml><?xml version="1.0" encoding="utf-8"?>
<p:tagLst xmlns:a="http://schemas.openxmlformats.org/drawingml/2006/main" xmlns:r="http://schemas.openxmlformats.org/officeDocument/2006/relationships" xmlns:p="http://schemas.openxmlformats.org/presentationml/2006/main">
  <p:tag name="DVSHAPEID" val="NI9ro4nsqzVamZVtUsrjTx"/>
</p:tagLst>
</file>

<file path=ppt/tags/tag529.xml><?xml version="1.0" encoding="utf-8"?>
<p:tagLst xmlns:a="http://schemas.openxmlformats.org/drawingml/2006/main" xmlns:r="http://schemas.openxmlformats.org/officeDocument/2006/relationships" xmlns:p="http://schemas.openxmlformats.org/presentationml/2006/main">
  <p:tag name="DVSHAPEID" val="sTGfxOCeGfKYpPE4Vhc1QA"/>
</p:tagLst>
</file>

<file path=ppt/tags/tag53.xml><?xml version="1.0" encoding="utf-8"?>
<p:tagLst xmlns:a="http://schemas.openxmlformats.org/drawingml/2006/main" xmlns:r="http://schemas.openxmlformats.org/officeDocument/2006/relationships" xmlns:p="http://schemas.openxmlformats.org/presentationml/2006/main">
  <p:tag name="DVSHAPEID" val="rXm7XTTollVDcTadW411sL"/>
</p:tagLst>
</file>

<file path=ppt/tags/tag530.xml><?xml version="1.0" encoding="utf-8"?>
<p:tagLst xmlns:a="http://schemas.openxmlformats.org/drawingml/2006/main" xmlns:r="http://schemas.openxmlformats.org/officeDocument/2006/relationships" xmlns:p="http://schemas.openxmlformats.org/presentationml/2006/main">
  <p:tag name="DVSHAPEID" val="ZFogSO6R71CgfgK8wyQbTG"/>
</p:tagLst>
</file>

<file path=ppt/tags/tag531.xml><?xml version="1.0" encoding="utf-8"?>
<p:tagLst xmlns:a="http://schemas.openxmlformats.org/drawingml/2006/main" xmlns:r="http://schemas.openxmlformats.org/officeDocument/2006/relationships" xmlns:p="http://schemas.openxmlformats.org/presentationml/2006/main">
  <p:tag name="DVSHAPEID" val="poz6PPwa6RGRU1RhWN8P7I"/>
</p:tagLst>
</file>

<file path=ppt/tags/tag532.xml><?xml version="1.0" encoding="utf-8"?>
<p:tagLst xmlns:a="http://schemas.openxmlformats.org/drawingml/2006/main" xmlns:r="http://schemas.openxmlformats.org/officeDocument/2006/relationships" xmlns:p="http://schemas.openxmlformats.org/presentationml/2006/main">
  <p:tag name="DVSHAPEID" val="AnmJhfC234yG2qwrwJptG1"/>
</p:tagLst>
</file>

<file path=ppt/tags/tag533.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534.xml><?xml version="1.0" encoding="utf-8"?>
<p:tagLst xmlns:a="http://schemas.openxmlformats.org/drawingml/2006/main" xmlns:r="http://schemas.openxmlformats.org/officeDocument/2006/relationships" xmlns:p="http://schemas.openxmlformats.org/presentationml/2006/main">
  <p:tag name="DVSHAPEID" val="dSrVOgtEPKEhSkyU8zaf4C"/>
</p:tagLst>
</file>

<file path=ppt/tags/tag535.xml><?xml version="1.0" encoding="utf-8"?>
<p:tagLst xmlns:a="http://schemas.openxmlformats.org/drawingml/2006/main" xmlns:r="http://schemas.openxmlformats.org/officeDocument/2006/relationships" xmlns:p="http://schemas.openxmlformats.org/presentationml/2006/main">
  <p:tag name="DVSHAPEID" val="dgEjBM49uFuJCpsfObgUHX"/>
</p:tagLst>
</file>

<file path=ppt/tags/tag536.xml><?xml version="1.0" encoding="utf-8"?>
<p:tagLst xmlns:a="http://schemas.openxmlformats.org/drawingml/2006/main" xmlns:r="http://schemas.openxmlformats.org/officeDocument/2006/relationships" xmlns:p="http://schemas.openxmlformats.org/presentationml/2006/main">
  <p:tag name="DVSHAPEID" val="spoDeypVTcMfyRgY23csIQ"/>
</p:tagLst>
</file>

<file path=ppt/tags/tag537.xml><?xml version="1.0" encoding="utf-8"?>
<p:tagLst xmlns:a="http://schemas.openxmlformats.org/drawingml/2006/main" xmlns:r="http://schemas.openxmlformats.org/officeDocument/2006/relationships" xmlns:p="http://schemas.openxmlformats.org/presentationml/2006/main">
  <p:tag name="DVSHAPEID" val="BIa2iVdpYYZO6gqIB90ID1"/>
</p:tagLst>
</file>

<file path=ppt/tags/tag538.xml><?xml version="1.0" encoding="utf-8"?>
<p:tagLst xmlns:a="http://schemas.openxmlformats.org/drawingml/2006/main" xmlns:r="http://schemas.openxmlformats.org/officeDocument/2006/relationships" xmlns:p="http://schemas.openxmlformats.org/presentationml/2006/main">
  <p:tag name="DVSHAPEID" val="v9Ee2ImvJgqCFOsGEkBqH7"/>
</p:tagLst>
</file>

<file path=ppt/tags/tag539.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54.xml><?xml version="1.0" encoding="utf-8"?>
<p:tagLst xmlns:a="http://schemas.openxmlformats.org/drawingml/2006/main" xmlns:r="http://schemas.openxmlformats.org/officeDocument/2006/relationships" xmlns:p="http://schemas.openxmlformats.org/presentationml/2006/main">
  <p:tag name="DVSHAPEID" val="RqSCc3EYyQNh5VTlzdjau1"/>
</p:tagLst>
</file>

<file path=ppt/tags/tag540.xml><?xml version="1.0" encoding="utf-8"?>
<p:tagLst xmlns:a="http://schemas.openxmlformats.org/drawingml/2006/main" xmlns:r="http://schemas.openxmlformats.org/officeDocument/2006/relationships" xmlns:p="http://schemas.openxmlformats.org/presentationml/2006/main">
  <p:tag name="DVSHAPEID" val="F5BsiAq6neTBmYXoS0nFzK"/>
</p:tagLst>
</file>

<file path=ppt/tags/tag541.xml><?xml version="1.0" encoding="utf-8"?>
<p:tagLst xmlns:a="http://schemas.openxmlformats.org/drawingml/2006/main" xmlns:r="http://schemas.openxmlformats.org/officeDocument/2006/relationships" xmlns:p="http://schemas.openxmlformats.org/presentationml/2006/main">
  <p:tag name="DVSHAPEID" val="gQcuhqMOTnNDOv0NCUe0O5"/>
</p:tagLst>
</file>

<file path=ppt/tags/tag542.xml><?xml version="1.0" encoding="utf-8"?>
<p:tagLst xmlns:a="http://schemas.openxmlformats.org/drawingml/2006/main" xmlns:r="http://schemas.openxmlformats.org/officeDocument/2006/relationships" xmlns:p="http://schemas.openxmlformats.org/presentationml/2006/main">
  <p:tag name="DVSHAPEID" val="tdyOvjmzugaUPKfOi0jzkv"/>
</p:tagLst>
</file>

<file path=ppt/tags/tag543.xml><?xml version="1.0" encoding="utf-8"?>
<p:tagLst xmlns:a="http://schemas.openxmlformats.org/drawingml/2006/main" xmlns:r="http://schemas.openxmlformats.org/officeDocument/2006/relationships" xmlns:p="http://schemas.openxmlformats.org/presentationml/2006/main">
  <p:tag name="DVSHAPEID" val="NI9ro4nsqzVamZVtUsrjTx"/>
</p:tagLst>
</file>

<file path=ppt/tags/tag544.xml><?xml version="1.0" encoding="utf-8"?>
<p:tagLst xmlns:a="http://schemas.openxmlformats.org/drawingml/2006/main" xmlns:r="http://schemas.openxmlformats.org/officeDocument/2006/relationships" xmlns:p="http://schemas.openxmlformats.org/presentationml/2006/main">
  <p:tag name="DVSHAPEID" val="sTGfxOCeGfKYpPE4Vhc1QA"/>
</p:tagLst>
</file>

<file path=ppt/tags/tag545.xml><?xml version="1.0" encoding="utf-8"?>
<p:tagLst xmlns:a="http://schemas.openxmlformats.org/drawingml/2006/main" xmlns:r="http://schemas.openxmlformats.org/officeDocument/2006/relationships" xmlns:p="http://schemas.openxmlformats.org/presentationml/2006/main">
  <p:tag name="DVSHAPEID" val="ZFogSO6R71CgfgK8wyQbTG"/>
</p:tagLst>
</file>

<file path=ppt/tags/tag546.xml><?xml version="1.0" encoding="utf-8"?>
<p:tagLst xmlns:a="http://schemas.openxmlformats.org/drawingml/2006/main" xmlns:r="http://schemas.openxmlformats.org/officeDocument/2006/relationships" xmlns:p="http://schemas.openxmlformats.org/presentationml/2006/main">
  <p:tag name="DVSHAPEID" val="poz6PPwa6RGRU1RhWN8P7I"/>
</p:tagLst>
</file>

<file path=ppt/tags/tag547.xml><?xml version="1.0" encoding="utf-8"?>
<p:tagLst xmlns:a="http://schemas.openxmlformats.org/drawingml/2006/main" xmlns:r="http://schemas.openxmlformats.org/officeDocument/2006/relationships" xmlns:p="http://schemas.openxmlformats.org/presentationml/2006/main">
  <p:tag name="DVSHAPEID" val="AnmJhfC234yG2qwrwJptG1"/>
</p:tagLst>
</file>

<file path=ppt/tags/tag548.xml><?xml version="1.0" encoding="utf-8"?>
<p:tagLst xmlns:a="http://schemas.openxmlformats.org/drawingml/2006/main" xmlns:r="http://schemas.openxmlformats.org/officeDocument/2006/relationships" xmlns:p="http://schemas.openxmlformats.org/presentationml/2006/main">
  <p:tag name="DVSHAPEID" val="ntBBfVuF6cjnOUMtIeARVK"/>
</p:tagLst>
</file>

<file path=ppt/tags/tag549.xml><?xml version="1.0" encoding="utf-8"?>
<p:tagLst xmlns:a="http://schemas.openxmlformats.org/drawingml/2006/main" xmlns:r="http://schemas.openxmlformats.org/officeDocument/2006/relationships" xmlns:p="http://schemas.openxmlformats.org/presentationml/2006/main">
  <p:tag name="DVSECTIONID" val="LVWAZWc57tvpsyMEK5L4n3"/>
</p:tagLst>
</file>

<file path=ppt/tags/tag55.xml><?xml version="1.0" encoding="utf-8"?>
<p:tagLst xmlns:a="http://schemas.openxmlformats.org/drawingml/2006/main" xmlns:r="http://schemas.openxmlformats.org/officeDocument/2006/relationships" xmlns:p="http://schemas.openxmlformats.org/presentationml/2006/main">
  <p:tag name="DVSHAPEID" val="7C17VPDOy56G6VfkHPJnN5"/>
</p:tagLst>
</file>

<file path=ppt/tags/tag550.xml><?xml version="1.0" encoding="utf-8"?>
<p:tagLst xmlns:a="http://schemas.openxmlformats.org/drawingml/2006/main" xmlns:r="http://schemas.openxmlformats.org/officeDocument/2006/relationships" xmlns:p="http://schemas.openxmlformats.org/presentationml/2006/main">
  <p:tag name="DVSHAPEID" val="9T7jkGFKP1vN5058eZayRe"/>
</p:tagLst>
</file>

<file path=ppt/tags/tag551.xml><?xml version="1.0" encoding="utf-8"?>
<p:tagLst xmlns:a="http://schemas.openxmlformats.org/drawingml/2006/main" xmlns:r="http://schemas.openxmlformats.org/officeDocument/2006/relationships" xmlns:p="http://schemas.openxmlformats.org/presentationml/2006/main">
  <p:tag name="DVSHAPEID" val="PzJANBwEn6jDV4u3SSE59R"/>
</p:tagLst>
</file>

<file path=ppt/tags/tag552.xml><?xml version="1.0" encoding="utf-8"?>
<p:tagLst xmlns:a="http://schemas.openxmlformats.org/drawingml/2006/main" xmlns:r="http://schemas.openxmlformats.org/officeDocument/2006/relationships" xmlns:p="http://schemas.openxmlformats.org/presentationml/2006/main">
  <p:tag name="DVSECTIONID" val="Ym5d8wnquiUgbyBwfVOELB"/>
</p:tagLst>
</file>

<file path=ppt/tags/tag553.xml><?xml version="1.0" encoding="utf-8"?>
<p:tagLst xmlns:a="http://schemas.openxmlformats.org/drawingml/2006/main" xmlns:r="http://schemas.openxmlformats.org/officeDocument/2006/relationships" xmlns:p="http://schemas.openxmlformats.org/presentationml/2006/main">
  <p:tag name="DVSHAPEID" val="LL52KBbISHdH2XdQKuz9VY"/>
</p:tagLst>
</file>

<file path=ppt/tags/tag554.xml><?xml version="1.0" encoding="utf-8"?>
<p:tagLst xmlns:a="http://schemas.openxmlformats.org/drawingml/2006/main" xmlns:r="http://schemas.openxmlformats.org/officeDocument/2006/relationships" xmlns:p="http://schemas.openxmlformats.org/presentationml/2006/main">
  <p:tag name="DVSHAPEID" val="F5XCncykQYSsdC29XUMPE2"/>
</p:tagLst>
</file>

<file path=ppt/tags/tag555.xml><?xml version="1.0" encoding="utf-8"?>
<p:tagLst xmlns:a="http://schemas.openxmlformats.org/drawingml/2006/main" xmlns:r="http://schemas.openxmlformats.org/officeDocument/2006/relationships" xmlns:p="http://schemas.openxmlformats.org/presentationml/2006/main">
  <p:tag name="DVSECTIONID" val="SR8s0utUtNEm2cCDyWROYs"/>
</p:tagLst>
</file>

<file path=ppt/tags/tag556.xml><?xml version="1.0" encoding="utf-8"?>
<p:tagLst xmlns:a="http://schemas.openxmlformats.org/drawingml/2006/main" xmlns:r="http://schemas.openxmlformats.org/officeDocument/2006/relationships" xmlns:p="http://schemas.openxmlformats.org/presentationml/2006/main">
  <p:tag name="DVSHAPEID" val="VYs47MyRIz8qxuXzR1yY6R"/>
</p:tagLst>
</file>

<file path=ppt/tags/tag557.xml><?xml version="1.0" encoding="utf-8"?>
<p:tagLst xmlns:a="http://schemas.openxmlformats.org/drawingml/2006/main" xmlns:r="http://schemas.openxmlformats.org/officeDocument/2006/relationships" xmlns:p="http://schemas.openxmlformats.org/presentationml/2006/main">
  <p:tag name="DVSHAPEID" val="nAsFsMZQ7Hwu3mtwFL3xW2"/>
</p:tagLst>
</file>

<file path=ppt/tags/tag558.xml><?xml version="1.0" encoding="utf-8"?>
<p:tagLst xmlns:a="http://schemas.openxmlformats.org/drawingml/2006/main" xmlns:r="http://schemas.openxmlformats.org/officeDocument/2006/relationships" xmlns:p="http://schemas.openxmlformats.org/presentationml/2006/main">
  <p:tag name="DVSECTIONID" val="l9zVysEnIkUzs0NzY5twIn"/>
</p:tagLst>
</file>

<file path=ppt/tags/tag559.xml><?xml version="1.0" encoding="utf-8"?>
<p:tagLst xmlns:a="http://schemas.openxmlformats.org/drawingml/2006/main" xmlns:r="http://schemas.openxmlformats.org/officeDocument/2006/relationships" xmlns:p="http://schemas.openxmlformats.org/presentationml/2006/main">
  <p:tag name="DVSHAPEID" val="2o3daMLwmeKnamCkXeDe8O"/>
</p:tagLst>
</file>

<file path=ppt/tags/tag56.xml><?xml version="1.0" encoding="utf-8"?>
<p:tagLst xmlns:a="http://schemas.openxmlformats.org/drawingml/2006/main" xmlns:r="http://schemas.openxmlformats.org/officeDocument/2006/relationships" xmlns:p="http://schemas.openxmlformats.org/presentationml/2006/main">
  <p:tag name="DVSHAPEID" val="QVNfkAuNIhgPigB48PkJhH"/>
</p:tagLst>
</file>

<file path=ppt/tags/tag560.xml><?xml version="1.0" encoding="utf-8"?>
<p:tagLst xmlns:a="http://schemas.openxmlformats.org/drawingml/2006/main" xmlns:r="http://schemas.openxmlformats.org/officeDocument/2006/relationships" xmlns:p="http://schemas.openxmlformats.org/presentationml/2006/main">
  <p:tag name="DVSHAPEID" val="nb7NPv2n3T2SsomEHxiKEa"/>
</p:tagLst>
</file>

<file path=ppt/tags/tag561.xml><?xml version="1.0" encoding="utf-8"?>
<p:tagLst xmlns:a="http://schemas.openxmlformats.org/drawingml/2006/main" xmlns:r="http://schemas.openxmlformats.org/officeDocument/2006/relationships" xmlns:p="http://schemas.openxmlformats.org/presentationml/2006/main">
  <p:tag name="DVSECTIONID" val="lr50WIWSkL9rVtpr5cF6jK"/>
</p:tagLst>
</file>

<file path=ppt/tags/tag562.xml><?xml version="1.0" encoding="utf-8"?>
<p:tagLst xmlns:a="http://schemas.openxmlformats.org/drawingml/2006/main" xmlns:r="http://schemas.openxmlformats.org/officeDocument/2006/relationships" xmlns:p="http://schemas.openxmlformats.org/presentationml/2006/main">
  <p:tag name="DVSHAPEID" val="3O19gnBVljlvpFRtKdvS8t"/>
</p:tagLst>
</file>

<file path=ppt/tags/tag563.xml><?xml version="1.0" encoding="utf-8"?>
<p:tagLst xmlns:a="http://schemas.openxmlformats.org/drawingml/2006/main" xmlns:r="http://schemas.openxmlformats.org/officeDocument/2006/relationships" xmlns:p="http://schemas.openxmlformats.org/presentationml/2006/main">
  <p:tag name="DVSHAPEID" val="do5Id0Zbedygaysp3crkkG"/>
</p:tagLst>
</file>

<file path=ppt/tags/tag564.xml><?xml version="1.0" encoding="utf-8"?>
<p:tagLst xmlns:a="http://schemas.openxmlformats.org/drawingml/2006/main" xmlns:r="http://schemas.openxmlformats.org/officeDocument/2006/relationships" xmlns:p="http://schemas.openxmlformats.org/presentationml/2006/main">
  <p:tag name="DVSECTIONID" val="ihCYnDEju25EekTbZkHrPR"/>
</p:tagLst>
</file>

<file path=ppt/tags/tag565.xml><?xml version="1.0" encoding="utf-8"?>
<p:tagLst xmlns:a="http://schemas.openxmlformats.org/drawingml/2006/main" xmlns:r="http://schemas.openxmlformats.org/officeDocument/2006/relationships" xmlns:p="http://schemas.openxmlformats.org/presentationml/2006/main">
  <p:tag name="DVSHAPEID" val="94l1A9ER3Gy7OcnvzPv74h"/>
</p:tagLst>
</file>

<file path=ppt/tags/tag566.xml><?xml version="1.0" encoding="utf-8"?>
<p:tagLst xmlns:a="http://schemas.openxmlformats.org/drawingml/2006/main" xmlns:r="http://schemas.openxmlformats.org/officeDocument/2006/relationships" xmlns:p="http://schemas.openxmlformats.org/presentationml/2006/main">
  <p:tag name="DVSHAPEID" val="T17KVTsBZTfBlYLLIyPFs6"/>
</p:tagLst>
</file>

<file path=ppt/tags/tag567.xml><?xml version="1.0" encoding="utf-8"?>
<p:tagLst xmlns:a="http://schemas.openxmlformats.org/drawingml/2006/main" xmlns:r="http://schemas.openxmlformats.org/officeDocument/2006/relationships" xmlns:p="http://schemas.openxmlformats.org/presentationml/2006/main">
  <p:tag name="DVSHAPEID" val="eR6eoYLGwIAzaToYXrP6dJ"/>
</p:tagLst>
</file>

<file path=ppt/tags/tag568.xml><?xml version="1.0" encoding="utf-8"?>
<p:tagLst xmlns:a="http://schemas.openxmlformats.org/drawingml/2006/main" xmlns:r="http://schemas.openxmlformats.org/officeDocument/2006/relationships" xmlns:p="http://schemas.openxmlformats.org/presentationml/2006/main">
  <p:tag name="DVSHAPEID" val="Tnr423oI0onY6vNUC7xYS5"/>
</p:tagLst>
</file>

<file path=ppt/tags/tag569.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57.xml><?xml version="1.0" encoding="utf-8"?>
<p:tagLst xmlns:a="http://schemas.openxmlformats.org/drawingml/2006/main" xmlns:r="http://schemas.openxmlformats.org/officeDocument/2006/relationships" xmlns:p="http://schemas.openxmlformats.org/presentationml/2006/main">
  <p:tag name="DVSHAPEID" val="apPX5ewtr7e2L5kFv2jLnO"/>
</p:tagLst>
</file>

<file path=ppt/tags/tag570.xml><?xml version="1.0" encoding="utf-8"?>
<p:tagLst xmlns:a="http://schemas.openxmlformats.org/drawingml/2006/main" xmlns:r="http://schemas.openxmlformats.org/officeDocument/2006/relationships" xmlns:p="http://schemas.openxmlformats.org/presentationml/2006/main">
  <p:tag name="DVSHAPEID" val="IidvjnxLo1lCqEJojuvu8g"/>
</p:tagLst>
</file>

<file path=ppt/tags/tag571.xml><?xml version="1.0" encoding="utf-8"?>
<p:tagLst xmlns:a="http://schemas.openxmlformats.org/drawingml/2006/main" xmlns:r="http://schemas.openxmlformats.org/officeDocument/2006/relationships" xmlns:p="http://schemas.openxmlformats.org/presentationml/2006/main">
  <p:tag name="DVSHAPEID" val="P5UgG7wwd3XfZ30GHYhiU6"/>
</p:tagLst>
</file>

<file path=ppt/tags/tag572.xml><?xml version="1.0" encoding="utf-8"?>
<p:tagLst xmlns:a="http://schemas.openxmlformats.org/drawingml/2006/main" xmlns:r="http://schemas.openxmlformats.org/officeDocument/2006/relationships" xmlns:p="http://schemas.openxmlformats.org/presentationml/2006/main">
  <p:tag name="DVSHAPEID" val="0XPOqLCWGldaff9YEGHIlP"/>
</p:tagLst>
</file>

<file path=ppt/tags/tag573.xml><?xml version="1.0" encoding="utf-8"?>
<p:tagLst xmlns:a="http://schemas.openxmlformats.org/drawingml/2006/main" xmlns:r="http://schemas.openxmlformats.org/officeDocument/2006/relationships" xmlns:p="http://schemas.openxmlformats.org/presentationml/2006/main">
  <p:tag name="DVSHAPEID" val="HLnDD3RGJYtA1UWi1HaBsX"/>
</p:tagLst>
</file>

<file path=ppt/tags/tag574.xml><?xml version="1.0" encoding="utf-8"?>
<p:tagLst xmlns:a="http://schemas.openxmlformats.org/drawingml/2006/main" xmlns:r="http://schemas.openxmlformats.org/officeDocument/2006/relationships" xmlns:p="http://schemas.openxmlformats.org/presentationml/2006/main">
  <p:tag name="DVSHAPEID" val="W0Lf7MDml368BZcOM5y9JH"/>
</p:tagLst>
</file>

<file path=ppt/tags/tag575.xml><?xml version="1.0" encoding="utf-8"?>
<p:tagLst xmlns:a="http://schemas.openxmlformats.org/drawingml/2006/main" xmlns:r="http://schemas.openxmlformats.org/officeDocument/2006/relationships" xmlns:p="http://schemas.openxmlformats.org/presentationml/2006/main">
  <p:tag name="DVSHAPEID" val="eR6eoYLGwIAzaToYXrP6dJ"/>
</p:tagLst>
</file>

<file path=ppt/tags/tag576.xml><?xml version="1.0" encoding="utf-8"?>
<p:tagLst xmlns:a="http://schemas.openxmlformats.org/drawingml/2006/main" xmlns:r="http://schemas.openxmlformats.org/officeDocument/2006/relationships" xmlns:p="http://schemas.openxmlformats.org/presentationml/2006/main">
  <p:tag name="DVSECTIONID" val="ihCYnDEju25EekTbZkHrPR"/>
</p:tagLst>
</file>

<file path=ppt/tags/tag577.xml><?xml version="1.0" encoding="utf-8"?>
<p:tagLst xmlns:a="http://schemas.openxmlformats.org/drawingml/2006/main" xmlns:r="http://schemas.openxmlformats.org/officeDocument/2006/relationships" xmlns:p="http://schemas.openxmlformats.org/presentationml/2006/main">
  <p:tag name="DVSHAPEID" val="94l1A9ER3Gy7OcnvzPv74h"/>
</p:tagLst>
</file>

<file path=ppt/tags/tag578.xml><?xml version="1.0" encoding="utf-8"?>
<p:tagLst xmlns:a="http://schemas.openxmlformats.org/drawingml/2006/main" xmlns:r="http://schemas.openxmlformats.org/officeDocument/2006/relationships" xmlns:p="http://schemas.openxmlformats.org/presentationml/2006/main">
  <p:tag name="DVSHAPEID" val="eR6eoYLGwIAzaToYXrP6dJ"/>
</p:tagLst>
</file>

<file path=ppt/tags/tag579.xml><?xml version="1.0" encoding="utf-8"?>
<p:tagLst xmlns:a="http://schemas.openxmlformats.org/drawingml/2006/main" xmlns:r="http://schemas.openxmlformats.org/officeDocument/2006/relationships" xmlns:p="http://schemas.openxmlformats.org/presentationml/2006/main">
  <p:tag name="DVSHAPEID" val="Tnr423oI0onY6vNUC7xYS5"/>
</p:tagLst>
</file>

<file path=ppt/tags/tag58.xml><?xml version="1.0" encoding="utf-8"?>
<p:tagLst xmlns:a="http://schemas.openxmlformats.org/drawingml/2006/main" xmlns:r="http://schemas.openxmlformats.org/officeDocument/2006/relationships" xmlns:p="http://schemas.openxmlformats.org/presentationml/2006/main">
  <p:tag name="DVSHAPEID" val="qgDZJCHU33O9KoqnufheQ9"/>
</p:tagLst>
</file>

<file path=ppt/tags/tag580.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581.xml><?xml version="1.0" encoding="utf-8"?>
<p:tagLst xmlns:a="http://schemas.openxmlformats.org/drawingml/2006/main" xmlns:r="http://schemas.openxmlformats.org/officeDocument/2006/relationships" xmlns:p="http://schemas.openxmlformats.org/presentationml/2006/main">
  <p:tag name="DVSHAPEID" val="IidvjnxLo1lCqEJojuvu8g"/>
</p:tagLst>
</file>

<file path=ppt/tags/tag582.xml><?xml version="1.0" encoding="utf-8"?>
<p:tagLst xmlns:a="http://schemas.openxmlformats.org/drawingml/2006/main" xmlns:r="http://schemas.openxmlformats.org/officeDocument/2006/relationships" xmlns:p="http://schemas.openxmlformats.org/presentationml/2006/main">
  <p:tag name="DVSHAPEID" val="P5UgG7wwd3XfZ30GHYhiU6"/>
</p:tagLst>
</file>

<file path=ppt/tags/tag583.xml><?xml version="1.0" encoding="utf-8"?>
<p:tagLst xmlns:a="http://schemas.openxmlformats.org/drawingml/2006/main" xmlns:r="http://schemas.openxmlformats.org/officeDocument/2006/relationships" xmlns:p="http://schemas.openxmlformats.org/presentationml/2006/main">
  <p:tag name="DVSHAPEID" val="0XPOqLCWGldaff9YEGHIlP"/>
</p:tagLst>
</file>

<file path=ppt/tags/tag584.xml><?xml version="1.0" encoding="utf-8"?>
<p:tagLst xmlns:a="http://schemas.openxmlformats.org/drawingml/2006/main" xmlns:r="http://schemas.openxmlformats.org/officeDocument/2006/relationships" xmlns:p="http://schemas.openxmlformats.org/presentationml/2006/main">
  <p:tag name="DVSHAPEID" val="HLnDD3RGJYtA1UWi1HaBsX"/>
</p:tagLst>
</file>

<file path=ppt/tags/tag585.xml><?xml version="1.0" encoding="utf-8"?>
<p:tagLst xmlns:a="http://schemas.openxmlformats.org/drawingml/2006/main" xmlns:r="http://schemas.openxmlformats.org/officeDocument/2006/relationships" xmlns:p="http://schemas.openxmlformats.org/presentationml/2006/main">
  <p:tag name="DVSHAPEID" val="W0Lf7MDml368BZcOM5y9JH"/>
</p:tagLst>
</file>

<file path=ppt/tags/tag586.xml><?xml version="1.0" encoding="utf-8"?>
<p:tagLst xmlns:a="http://schemas.openxmlformats.org/drawingml/2006/main" xmlns:r="http://schemas.openxmlformats.org/officeDocument/2006/relationships" xmlns:p="http://schemas.openxmlformats.org/presentationml/2006/main">
  <p:tag name="DVSHAPEID" val="IidvjnxLo1lCqEJojuvu8g"/>
</p:tagLst>
</file>

<file path=ppt/tags/tag587.xml><?xml version="1.0" encoding="utf-8"?>
<p:tagLst xmlns:a="http://schemas.openxmlformats.org/drawingml/2006/main" xmlns:r="http://schemas.openxmlformats.org/officeDocument/2006/relationships" xmlns:p="http://schemas.openxmlformats.org/presentationml/2006/main">
  <p:tag name="DVSHAPEID" val="W0Lf7MDml368BZcOM5y9JH"/>
</p:tagLst>
</file>

<file path=ppt/tags/tag588.xml><?xml version="1.0" encoding="utf-8"?>
<p:tagLst xmlns:a="http://schemas.openxmlformats.org/drawingml/2006/main" xmlns:r="http://schemas.openxmlformats.org/officeDocument/2006/relationships" xmlns:p="http://schemas.openxmlformats.org/presentationml/2006/main">
  <p:tag name="DVSHAPEID" val="eR6eoYLGwIAzaToYXrP6dJ"/>
</p:tagLst>
</file>

<file path=ppt/tags/tag589.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59.xml><?xml version="1.0" encoding="utf-8"?>
<p:tagLst xmlns:a="http://schemas.openxmlformats.org/drawingml/2006/main" xmlns:r="http://schemas.openxmlformats.org/officeDocument/2006/relationships" xmlns:p="http://schemas.openxmlformats.org/presentationml/2006/main">
  <p:tag name="DVSHAPEID" val="AguvJskhqwjlYyj6vUMw4b"/>
</p:tagLst>
</file>

<file path=ppt/tags/tag590.xml><?xml version="1.0" encoding="utf-8"?>
<p:tagLst xmlns:a="http://schemas.openxmlformats.org/drawingml/2006/main" xmlns:r="http://schemas.openxmlformats.org/officeDocument/2006/relationships" xmlns:p="http://schemas.openxmlformats.org/presentationml/2006/main">
  <p:tag name="DVSHAPEID" val="IidvjnxLo1lCqEJojuvu8g"/>
</p:tagLst>
</file>

<file path=ppt/tags/tag591.xml><?xml version="1.0" encoding="utf-8"?>
<p:tagLst xmlns:a="http://schemas.openxmlformats.org/drawingml/2006/main" xmlns:r="http://schemas.openxmlformats.org/officeDocument/2006/relationships" xmlns:p="http://schemas.openxmlformats.org/presentationml/2006/main">
  <p:tag name="DVSHAPEID" val="W0Lf7MDml368BZcOM5y9JH"/>
</p:tagLst>
</file>

<file path=ppt/tags/tag592.xml><?xml version="1.0" encoding="utf-8"?>
<p:tagLst xmlns:a="http://schemas.openxmlformats.org/drawingml/2006/main" xmlns:r="http://schemas.openxmlformats.org/officeDocument/2006/relationships" xmlns:p="http://schemas.openxmlformats.org/presentationml/2006/main">
  <p:tag name="DVSECTIONID" val="ihCYnDEju25EekTbZkHrPR"/>
</p:tagLst>
</file>

<file path=ppt/tags/tag593.xml><?xml version="1.0" encoding="utf-8"?>
<p:tagLst xmlns:a="http://schemas.openxmlformats.org/drawingml/2006/main" xmlns:r="http://schemas.openxmlformats.org/officeDocument/2006/relationships" xmlns:p="http://schemas.openxmlformats.org/presentationml/2006/main">
  <p:tag name="DVSHAPEID" val="94l1A9ER3Gy7OcnvzPv74h"/>
</p:tagLst>
</file>

<file path=ppt/tags/tag594.xml><?xml version="1.0" encoding="utf-8"?>
<p:tagLst xmlns:a="http://schemas.openxmlformats.org/drawingml/2006/main" xmlns:r="http://schemas.openxmlformats.org/officeDocument/2006/relationships" xmlns:p="http://schemas.openxmlformats.org/presentationml/2006/main">
  <p:tag name="DVSHAPEID" val="eR6eoYLGwIAzaToYXrP6dJ"/>
</p:tagLst>
</file>

<file path=ppt/tags/tag595.xml><?xml version="1.0" encoding="utf-8"?>
<p:tagLst xmlns:a="http://schemas.openxmlformats.org/drawingml/2006/main" xmlns:r="http://schemas.openxmlformats.org/officeDocument/2006/relationships" xmlns:p="http://schemas.openxmlformats.org/presentationml/2006/main">
  <p:tag name="DVSHAPEID" val="Tnr423oI0onY6vNUC7xYS5"/>
</p:tagLst>
</file>

<file path=ppt/tags/tag596.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597.xml><?xml version="1.0" encoding="utf-8"?>
<p:tagLst xmlns:a="http://schemas.openxmlformats.org/drawingml/2006/main" xmlns:r="http://schemas.openxmlformats.org/officeDocument/2006/relationships" xmlns:p="http://schemas.openxmlformats.org/presentationml/2006/main">
  <p:tag name="DVSHAPEID" val="IidvjnxLo1lCqEJojuvu8g"/>
</p:tagLst>
</file>

<file path=ppt/tags/tag598.xml><?xml version="1.0" encoding="utf-8"?>
<p:tagLst xmlns:a="http://schemas.openxmlformats.org/drawingml/2006/main" xmlns:r="http://schemas.openxmlformats.org/officeDocument/2006/relationships" xmlns:p="http://schemas.openxmlformats.org/presentationml/2006/main">
  <p:tag name="DVSHAPEID" val="P5UgG7wwd3XfZ30GHYhiU6"/>
</p:tagLst>
</file>

<file path=ppt/tags/tag599.xml><?xml version="1.0" encoding="utf-8"?>
<p:tagLst xmlns:a="http://schemas.openxmlformats.org/drawingml/2006/main" xmlns:r="http://schemas.openxmlformats.org/officeDocument/2006/relationships" xmlns:p="http://schemas.openxmlformats.org/presentationml/2006/main">
  <p:tag name="DVSHAPEID" val="0XPOqLCWGldaff9YEGHIlP"/>
</p:tagLst>
</file>

<file path=ppt/tags/tag6.xml><?xml version="1.0" encoding="utf-8"?>
<p:tagLst xmlns:a="http://schemas.openxmlformats.org/drawingml/2006/main" xmlns:r="http://schemas.openxmlformats.org/officeDocument/2006/relationships" xmlns:p="http://schemas.openxmlformats.org/presentationml/2006/main">
  <p:tag name="DVSHAPEID" val="yiAqrmjcYquVdod6SOiKUM"/>
</p:tagLst>
</file>

<file path=ppt/tags/tag60.xml><?xml version="1.0" encoding="utf-8"?>
<p:tagLst xmlns:a="http://schemas.openxmlformats.org/drawingml/2006/main" xmlns:r="http://schemas.openxmlformats.org/officeDocument/2006/relationships" xmlns:p="http://schemas.openxmlformats.org/presentationml/2006/main">
  <p:tag name="DVSHAPEID" val="dClWf7y3t9XhGmvdSeALCi"/>
</p:tagLst>
</file>

<file path=ppt/tags/tag600.xml><?xml version="1.0" encoding="utf-8"?>
<p:tagLst xmlns:a="http://schemas.openxmlformats.org/drawingml/2006/main" xmlns:r="http://schemas.openxmlformats.org/officeDocument/2006/relationships" xmlns:p="http://schemas.openxmlformats.org/presentationml/2006/main">
  <p:tag name="DVSHAPEID" val="HLnDD3RGJYtA1UWi1HaBsX"/>
</p:tagLst>
</file>

<file path=ppt/tags/tag601.xml><?xml version="1.0" encoding="utf-8"?>
<p:tagLst xmlns:a="http://schemas.openxmlformats.org/drawingml/2006/main" xmlns:r="http://schemas.openxmlformats.org/officeDocument/2006/relationships" xmlns:p="http://schemas.openxmlformats.org/presentationml/2006/main">
  <p:tag name="DVSHAPEID" val="W0Lf7MDml368BZcOM5y9JH"/>
</p:tagLst>
</file>

<file path=ppt/tags/tag602.xml><?xml version="1.0" encoding="utf-8"?>
<p:tagLst xmlns:a="http://schemas.openxmlformats.org/drawingml/2006/main" xmlns:r="http://schemas.openxmlformats.org/officeDocument/2006/relationships" xmlns:p="http://schemas.openxmlformats.org/presentationml/2006/main">
  <p:tag name="DVSHAPEID" val="IidvjnxLo1lCqEJojuvu8g"/>
</p:tagLst>
</file>

<file path=ppt/tags/tag603.xml><?xml version="1.0" encoding="utf-8"?>
<p:tagLst xmlns:a="http://schemas.openxmlformats.org/drawingml/2006/main" xmlns:r="http://schemas.openxmlformats.org/officeDocument/2006/relationships" xmlns:p="http://schemas.openxmlformats.org/presentationml/2006/main">
  <p:tag name="DVSHAPEID" val="W0Lf7MDml368BZcOM5y9JH"/>
</p:tagLst>
</file>

<file path=ppt/tags/tag604.xml><?xml version="1.0" encoding="utf-8"?>
<p:tagLst xmlns:a="http://schemas.openxmlformats.org/drawingml/2006/main" xmlns:r="http://schemas.openxmlformats.org/officeDocument/2006/relationships" xmlns:p="http://schemas.openxmlformats.org/presentationml/2006/main">
  <p:tag name="DVSHAPEID" val="eR6eoYLGwIAzaToYXrP6dJ"/>
</p:tagLst>
</file>

<file path=ppt/tags/tag605.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606.xml><?xml version="1.0" encoding="utf-8"?>
<p:tagLst xmlns:a="http://schemas.openxmlformats.org/drawingml/2006/main" xmlns:r="http://schemas.openxmlformats.org/officeDocument/2006/relationships" xmlns:p="http://schemas.openxmlformats.org/presentationml/2006/main">
  <p:tag name="DVSHAPEID" val="IidvjnxLo1lCqEJojuvu8g"/>
</p:tagLst>
</file>

<file path=ppt/tags/tag607.xml><?xml version="1.0" encoding="utf-8"?>
<p:tagLst xmlns:a="http://schemas.openxmlformats.org/drawingml/2006/main" xmlns:r="http://schemas.openxmlformats.org/officeDocument/2006/relationships" xmlns:p="http://schemas.openxmlformats.org/presentationml/2006/main">
  <p:tag name="DVSHAPEID" val="W0Lf7MDml368BZcOM5y9JH"/>
</p:tagLst>
</file>

<file path=ppt/tags/tag608.xml><?xml version="1.0" encoding="utf-8"?>
<p:tagLst xmlns:a="http://schemas.openxmlformats.org/drawingml/2006/main" xmlns:r="http://schemas.openxmlformats.org/officeDocument/2006/relationships" xmlns:p="http://schemas.openxmlformats.org/presentationml/2006/main">
  <p:tag name="DVSECTIONID" val="0Y8cX4yRnyf49Tp7Ffa76P"/>
</p:tagLst>
</file>

<file path=ppt/tags/tag609.xml><?xml version="1.0" encoding="utf-8"?>
<p:tagLst xmlns:a="http://schemas.openxmlformats.org/drawingml/2006/main" xmlns:r="http://schemas.openxmlformats.org/officeDocument/2006/relationships" xmlns:p="http://schemas.openxmlformats.org/presentationml/2006/main">
  <p:tag name="DVSHAPEID" val="HV1bKOR7Ee1yVu522beT3W"/>
</p:tagLst>
</file>

<file path=ppt/tags/tag61.xml><?xml version="1.0" encoding="utf-8"?>
<p:tagLst xmlns:a="http://schemas.openxmlformats.org/drawingml/2006/main" xmlns:r="http://schemas.openxmlformats.org/officeDocument/2006/relationships" xmlns:p="http://schemas.openxmlformats.org/presentationml/2006/main">
  <p:tag name="DVSHAPEID" val="PopR3oJnsk5p2RaNdcJm2a"/>
</p:tagLst>
</file>

<file path=ppt/tags/tag610.xml><?xml version="1.0" encoding="utf-8"?>
<p:tagLst xmlns:a="http://schemas.openxmlformats.org/drawingml/2006/main" xmlns:r="http://schemas.openxmlformats.org/officeDocument/2006/relationships" xmlns:p="http://schemas.openxmlformats.org/presentationml/2006/main">
  <p:tag name="DVSHAPEID" val="P2RCorW4PyagRKq0jteXXI"/>
</p:tagLst>
</file>

<file path=ppt/tags/tag611.xml><?xml version="1.0" encoding="utf-8"?>
<p:tagLst xmlns:a="http://schemas.openxmlformats.org/drawingml/2006/main" xmlns:r="http://schemas.openxmlformats.org/officeDocument/2006/relationships" xmlns:p="http://schemas.openxmlformats.org/presentationml/2006/main">
  <p:tag name="DVSECTIONID" val="JFSSnplBYi9XN7QxwVqQ08"/>
</p:tagLst>
</file>

<file path=ppt/tags/tag612.xml><?xml version="1.0" encoding="utf-8"?>
<p:tagLst xmlns:a="http://schemas.openxmlformats.org/drawingml/2006/main" xmlns:r="http://schemas.openxmlformats.org/officeDocument/2006/relationships" xmlns:p="http://schemas.openxmlformats.org/presentationml/2006/main">
  <p:tag name="DVSHAPEID" val="r3lkPCo0FgGNmVkb0FgBoY"/>
</p:tagLst>
</file>

<file path=ppt/tags/tag613.xml><?xml version="1.0" encoding="utf-8"?>
<p:tagLst xmlns:a="http://schemas.openxmlformats.org/drawingml/2006/main" xmlns:r="http://schemas.openxmlformats.org/officeDocument/2006/relationships" xmlns:p="http://schemas.openxmlformats.org/presentationml/2006/main">
  <p:tag name="DVSHAPEID" val="VilUnJS9yXc69Tt0Fprovk"/>
</p:tagLst>
</file>

<file path=ppt/tags/tag614.xml><?xml version="1.0" encoding="utf-8"?>
<p:tagLst xmlns:a="http://schemas.openxmlformats.org/drawingml/2006/main" xmlns:r="http://schemas.openxmlformats.org/officeDocument/2006/relationships" xmlns:p="http://schemas.openxmlformats.org/presentationml/2006/main">
  <p:tag name="DVSECTIONID" val="q15jax0hRB4BHq83kwwINR"/>
</p:tagLst>
</file>

<file path=ppt/tags/tag615.xml><?xml version="1.0" encoding="utf-8"?>
<p:tagLst xmlns:a="http://schemas.openxmlformats.org/drawingml/2006/main" xmlns:r="http://schemas.openxmlformats.org/officeDocument/2006/relationships" xmlns:p="http://schemas.openxmlformats.org/presentationml/2006/main">
  <p:tag name="DVSHAPEID" val="0w1ct737GJYKr5FgYeGnIr"/>
</p:tagLst>
</file>

<file path=ppt/tags/tag616.xml><?xml version="1.0" encoding="utf-8"?>
<p:tagLst xmlns:a="http://schemas.openxmlformats.org/drawingml/2006/main" xmlns:r="http://schemas.openxmlformats.org/officeDocument/2006/relationships" xmlns:p="http://schemas.openxmlformats.org/presentationml/2006/main">
  <p:tag name="DVSHAPEID" val="ZqNfETQuonGwFfpPh2J9kS"/>
</p:tagLst>
</file>

<file path=ppt/tags/tag617.xml><?xml version="1.0" encoding="utf-8"?>
<p:tagLst xmlns:a="http://schemas.openxmlformats.org/drawingml/2006/main" xmlns:r="http://schemas.openxmlformats.org/officeDocument/2006/relationships" xmlns:p="http://schemas.openxmlformats.org/presentationml/2006/main">
  <p:tag name="DVSECTIONID" val="hXFhAxFJGtJBeQM3fOBHqy"/>
</p:tagLst>
</file>

<file path=ppt/tags/tag618.xml><?xml version="1.0" encoding="utf-8"?>
<p:tagLst xmlns:a="http://schemas.openxmlformats.org/drawingml/2006/main" xmlns:r="http://schemas.openxmlformats.org/officeDocument/2006/relationships" xmlns:p="http://schemas.openxmlformats.org/presentationml/2006/main">
  <p:tag name="DVSHAPEID" val="qqNNIchi2hUaWiI2GS43GY"/>
</p:tagLst>
</file>

<file path=ppt/tags/tag619.xml><?xml version="1.0" encoding="utf-8"?>
<p:tagLst xmlns:a="http://schemas.openxmlformats.org/drawingml/2006/main" xmlns:r="http://schemas.openxmlformats.org/officeDocument/2006/relationships" xmlns:p="http://schemas.openxmlformats.org/presentationml/2006/main">
  <p:tag name="DVSHAPEID" val="yMrEhgUVFDLYGh0DmmiA6f"/>
</p:tagLst>
</file>

<file path=ppt/tags/tag62.xml><?xml version="1.0" encoding="utf-8"?>
<p:tagLst xmlns:a="http://schemas.openxmlformats.org/drawingml/2006/main" xmlns:r="http://schemas.openxmlformats.org/officeDocument/2006/relationships" xmlns:p="http://schemas.openxmlformats.org/presentationml/2006/main">
  <p:tag name="DVSHAPEID" val="oHSWBi1yWiyVNWxn4ak6GD"/>
</p:tagLst>
</file>

<file path=ppt/tags/tag620.xml><?xml version="1.0" encoding="utf-8"?>
<p:tagLst xmlns:a="http://schemas.openxmlformats.org/drawingml/2006/main" xmlns:r="http://schemas.openxmlformats.org/officeDocument/2006/relationships" xmlns:p="http://schemas.openxmlformats.org/presentationml/2006/main">
  <p:tag name="DVSECTIONID" val="TYn8bIwYxxJnB9hxxqeoaq"/>
</p:tagLst>
</file>

<file path=ppt/tags/tag621.xml><?xml version="1.0" encoding="utf-8"?>
<p:tagLst xmlns:a="http://schemas.openxmlformats.org/drawingml/2006/main" xmlns:r="http://schemas.openxmlformats.org/officeDocument/2006/relationships" xmlns:p="http://schemas.openxmlformats.org/presentationml/2006/main">
  <p:tag name="DVSHAPEID" val="Xqx23PGMF6bU3xzJS4daEo"/>
</p:tagLst>
</file>

<file path=ppt/tags/tag622.xml><?xml version="1.0" encoding="utf-8"?>
<p:tagLst xmlns:a="http://schemas.openxmlformats.org/drawingml/2006/main" xmlns:r="http://schemas.openxmlformats.org/officeDocument/2006/relationships" xmlns:p="http://schemas.openxmlformats.org/presentationml/2006/main">
  <p:tag name="DVSHAPEID" val="eR6eoYLGwIAzaToYXrP6dJ"/>
</p:tagLst>
</file>

<file path=ppt/tags/tag623.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624.xml><?xml version="1.0" encoding="utf-8"?>
<p:tagLst xmlns:a="http://schemas.openxmlformats.org/drawingml/2006/main" xmlns:r="http://schemas.openxmlformats.org/officeDocument/2006/relationships" xmlns:p="http://schemas.openxmlformats.org/presentationml/2006/main">
  <p:tag name="DVSHAPEID" val="ohyS5qGuxFlsyRp22CQJ1l"/>
</p:tagLst>
</file>

<file path=ppt/tags/tag625.xml><?xml version="1.0" encoding="utf-8"?>
<p:tagLst xmlns:a="http://schemas.openxmlformats.org/drawingml/2006/main" xmlns:r="http://schemas.openxmlformats.org/officeDocument/2006/relationships" xmlns:p="http://schemas.openxmlformats.org/presentationml/2006/main">
  <p:tag name="DVSHAPEID" val="G9hEX8jcYryo3aKbdwduJB"/>
</p:tagLst>
</file>

<file path=ppt/tags/tag626.xml><?xml version="1.0" encoding="utf-8"?>
<p:tagLst xmlns:a="http://schemas.openxmlformats.org/drawingml/2006/main" xmlns:r="http://schemas.openxmlformats.org/officeDocument/2006/relationships" xmlns:p="http://schemas.openxmlformats.org/presentationml/2006/main">
  <p:tag name="DVSHAPEID" val="ps8XVHBR4cDbYT2OHuFt8Z"/>
</p:tagLst>
</file>

<file path=ppt/tags/tag627.xml><?xml version="1.0" encoding="utf-8"?>
<p:tagLst xmlns:a="http://schemas.openxmlformats.org/drawingml/2006/main" xmlns:r="http://schemas.openxmlformats.org/officeDocument/2006/relationships" xmlns:p="http://schemas.openxmlformats.org/presentationml/2006/main">
  <p:tag name="DVSHAPEID" val="IidvjnxLo1lCqEJojuvu8g"/>
</p:tagLst>
</file>

<file path=ppt/tags/tag628.xml><?xml version="1.0" encoding="utf-8"?>
<p:tagLst xmlns:a="http://schemas.openxmlformats.org/drawingml/2006/main" xmlns:r="http://schemas.openxmlformats.org/officeDocument/2006/relationships" xmlns:p="http://schemas.openxmlformats.org/presentationml/2006/main">
  <p:tag name="DVSHAPEID" val="tr40Da7hTL5YCj3LxHXArd"/>
</p:tagLst>
</file>

<file path=ppt/tags/tag629.xml><?xml version="1.0" encoding="utf-8"?>
<p:tagLst xmlns:a="http://schemas.openxmlformats.org/drawingml/2006/main" xmlns:r="http://schemas.openxmlformats.org/officeDocument/2006/relationships" xmlns:p="http://schemas.openxmlformats.org/presentationml/2006/main">
  <p:tag name="DVSHAPEID" val="BeOyKKYd6hvtAhJkZ3ReLr"/>
</p:tagLst>
</file>

<file path=ppt/tags/tag63.xml><?xml version="1.0" encoding="utf-8"?>
<p:tagLst xmlns:a="http://schemas.openxmlformats.org/drawingml/2006/main" xmlns:r="http://schemas.openxmlformats.org/officeDocument/2006/relationships" xmlns:p="http://schemas.openxmlformats.org/presentationml/2006/main">
  <p:tag name="DVSHAPEID" val="chkD351n2ggF0HZ6MrlUoM"/>
</p:tagLst>
</file>

<file path=ppt/tags/tag630.xml><?xml version="1.0" encoding="utf-8"?>
<p:tagLst xmlns:a="http://schemas.openxmlformats.org/drawingml/2006/main" xmlns:r="http://schemas.openxmlformats.org/officeDocument/2006/relationships" xmlns:p="http://schemas.openxmlformats.org/presentationml/2006/main">
  <p:tag name="DVSHAPEID" val="YzoM6ivoVFm5fgIDQlVCpG"/>
</p:tagLst>
</file>

<file path=ppt/tags/tag631.xml><?xml version="1.0" encoding="utf-8"?>
<p:tagLst xmlns:a="http://schemas.openxmlformats.org/drawingml/2006/main" xmlns:r="http://schemas.openxmlformats.org/officeDocument/2006/relationships" xmlns:p="http://schemas.openxmlformats.org/presentationml/2006/main">
  <p:tag name="DVSHAPEID" val="jKFPt0opmXQP0i6nRTnq53"/>
</p:tagLst>
</file>

<file path=ppt/tags/tag632.xml><?xml version="1.0" encoding="utf-8"?>
<p:tagLst xmlns:a="http://schemas.openxmlformats.org/drawingml/2006/main" xmlns:r="http://schemas.openxmlformats.org/officeDocument/2006/relationships" xmlns:p="http://schemas.openxmlformats.org/presentationml/2006/main">
  <p:tag name="DVSHAPEID" val="P5UgG7wwd3XfZ30GHYhiU6"/>
</p:tagLst>
</file>

<file path=ppt/tags/tag633.xml><?xml version="1.0" encoding="utf-8"?>
<p:tagLst xmlns:a="http://schemas.openxmlformats.org/drawingml/2006/main" xmlns:r="http://schemas.openxmlformats.org/officeDocument/2006/relationships" xmlns:p="http://schemas.openxmlformats.org/presentationml/2006/main">
  <p:tag name="DVSHAPEID" val="L4mYNuvrU303bU2dsS4kL9"/>
</p:tagLst>
</file>

<file path=ppt/tags/tag634.xml><?xml version="1.0" encoding="utf-8"?>
<p:tagLst xmlns:a="http://schemas.openxmlformats.org/drawingml/2006/main" xmlns:r="http://schemas.openxmlformats.org/officeDocument/2006/relationships" xmlns:p="http://schemas.openxmlformats.org/presentationml/2006/main">
  <p:tag name="DVSHAPEID" val="AG5T2vOH5UvJkQTIj11L9T"/>
</p:tagLst>
</file>

<file path=ppt/tags/tag635.xml><?xml version="1.0" encoding="utf-8"?>
<p:tagLst xmlns:a="http://schemas.openxmlformats.org/drawingml/2006/main" xmlns:r="http://schemas.openxmlformats.org/officeDocument/2006/relationships" xmlns:p="http://schemas.openxmlformats.org/presentationml/2006/main">
  <p:tag name="DVSHAPEID" val="fWS5EuvpezlBtGSUrZDcY6"/>
</p:tagLst>
</file>

<file path=ppt/tags/tag636.xml><?xml version="1.0" encoding="utf-8"?>
<p:tagLst xmlns:a="http://schemas.openxmlformats.org/drawingml/2006/main" xmlns:r="http://schemas.openxmlformats.org/officeDocument/2006/relationships" xmlns:p="http://schemas.openxmlformats.org/presentationml/2006/main">
  <p:tag name="DVSHAPEID" val="yrAbjKz2jZZGr91XRjbGFV"/>
</p:tagLst>
</file>

<file path=ppt/tags/tag637.xml><?xml version="1.0" encoding="utf-8"?>
<p:tagLst xmlns:a="http://schemas.openxmlformats.org/drawingml/2006/main" xmlns:r="http://schemas.openxmlformats.org/officeDocument/2006/relationships" xmlns:p="http://schemas.openxmlformats.org/presentationml/2006/main">
  <p:tag name="DVSHAPEID" val="oImdPpA28XV8oqvsaLQcfl"/>
</p:tagLst>
</file>

<file path=ppt/tags/tag638.xml><?xml version="1.0" encoding="utf-8"?>
<p:tagLst xmlns:a="http://schemas.openxmlformats.org/drawingml/2006/main" xmlns:r="http://schemas.openxmlformats.org/officeDocument/2006/relationships" xmlns:p="http://schemas.openxmlformats.org/presentationml/2006/main">
  <p:tag name="DVSHAPEID" val="CNeISu7j1iqC3RP6U9sgR2"/>
</p:tagLst>
</file>

<file path=ppt/tags/tag639.xml><?xml version="1.0" encoding="utf-8"?>
<p:tagLst xmlns:a="http://schemas.openxmlformats.org/drawingml/2006/main" xmlns:r="http://schemas.openxmlformats.org/officeDocument/2006/relationships" xmlns:p="http://schemas.openxmlformats.org/presentationml/2006/main">
  <p:tag name="DVSHAPEID" val="0XPOqLCWGldaff9YEGHIlP"/>
</p:tagLst>
</file>

<file path=ppt/tags/tag64.xml><?xml version="1.0" encoding="utf-8"?>
<p:tagLst xmlns:a="http://schemas.openxmlformats.org/drawingml/2006/main" xmlns:r="http://schemas.openxmlformats.org/officeDocument/2006/relationships" xmlns:p="http://schemas.openxmlformats.org/presentationml/2006/main">
  <p:tag name="DVSHAPEID" val="xpffrV3gPH8OhndnJPeRWi"/>
</p:tagLst>
</file>

<file path=ppt/tags/tag640.xml><?xml version="1.0" encoding="utf-8"?>
<p:tagLst xmlns:a="http://schemas.openxmlformats.org/drawingml/2006/main" xmlns:r="http://schemas.openxmlformats.org/officeDocument/2006/relationships" xmlns:p="http://schemas.openxmlformats.org/presentationml/2006/main">
  <p:tag name="DVSHAPEID" val="LjLAsp9pPtG36zY7w6UOVD"/>
</p:tagLst>
</file>

<file path=ppt/tags/tag641.xml><?xml version="1.0" encoding="utf-8"?>
<p:tagLst xmlns:a="http://schemas.openxmlformats.org/drawingml/2006/main" xmlns:r="http://schemas.openxmlformats.org/officeDocument/2006/relationships" xmlns:p="http://schemas.openxmlformats.org/presentationml/2006/main">
  <p:tag name="DVSHAPEID" val="HLnDD3RGJYtA1UWi1HaBsX"/>
</p:tagLst>
</file>

<file path=ppt/tags/tag642.xml><?xml version="1.0" encoding="utf-8"?>
<p:tagLst xmlns:a="http://schemas.openxmlformats.org/drawingml/2006/main" xmlns:r="http://schemas.openxmlformats.org/officeDocument/2006/relationships" xmlns:p="http://schemas.openxmlformats.org/presentationml/2006/main">
  <p:tag name="DVSHAPEID" val="W0Lf7MDml368BZcOM5y9JH"/>
</p:tagLst>
</file>

<file path=ppt/tags/tag643.xml><?xml version="1.0" encoding="utf-8"?>
<p:tagLst xmlns:a="http://schemas.openxmlformats.org/drawingml/2006/main" xmlns:r="http://schemas.openxmlformats.org/officeDocument/2006/relationships" xmlns:p="http://schemas.openxmlformats.org/presentationml/2006/main">
  <p:tag name="DVSHAPEID" val="zvx4ad4dEkaKPnSnW42nCq"/>
</p:tagLst>
</file>

<file path=ppt/tags/tag644.xml><?xml version="1.0" encoding="utf-8"?>
<p:tagLst xmlns:a="http://schemas.openxmlformats.org/drawingml/2006/main" xmlns:r="http://schemas.openxmlformats.org/officeDocument/2006/relationships" xmlns:p="http://schemas.openxmlformats.org/presentationml/2006/main">
  <p:tag name="DVSHAPEID" val="6v2tClcvj91iyrXhRJMZY1"/>
</p:tagLst>
</file>

<file path=ppt/tags/tag645.xml><?xml version="1.0" encoding="utf-8"?>
<p:tagLst xmlns:a="http://schemas.openxmlformats.org/drawingml/2006/main" xmlns:r="http://schemas.openxmlformats.org/officeDocument/2006/relationships" xmlns:p="http://schemas.openxmlformats.org/presentationml/2006/main">
  <p:tag name="DVSHAPEID" val="tTiW6cV52ideqfI3Cph8oL"/>
</p:tagLst>
</file>

<file path=ppt/tags/tag646.xml><?xml version="1.0" encoding="utf-8"?>
<p:tagLst xmlns:a="http://schemas.openxmlformats.org/drawingml/2006/main" xmlns:r="http://schemas.openxmlformats.org/officeDocument/2006/relationships" xmlns:p="http://schemas.openxmlformats.org/presentationml/2006/main">
  <p:tag name="DVSHAPEID" val="XR9PVp8u6m482DLd7RhyiR"/>
</p:tagLst>
</file>

<file path=ppt/tags/tag647.xml><?xml version="1.0" encoding="utf-8"?>
<p:tagLst xmlns:a="http://schemas.openxmlformats.org/drawingml/2006/main" xmlns:r="http://schemas.openxmlformats.org/officeDocument/2006/relationships" xmlns:p="http://schemas.openxmlformats.org/presentationml/2006/main">
  <p:tag name="DVSHAPEID" val="R40ttSHfUHkaQkMX9gJa14"/>
</p:tagLst>
</file>

<file path=ppt/tags/tag648.xml><?xml version="1.0" encoding="utf-8"?>
<p:tagLst xmlns:a="http://schemas.openxmlformats.org/drawingml/2006/main" xmlns:r="http://schemas.openxmlformats.org/officeDocument/2006/relationships" xmlns:p="http://schemas.openxmlformats.org/presentationml/2006/main">
  <p:tag name="DVSHAPEID" val="XoBDuUAvgNZMU2MLRkrWLZ"/>
</p:tagLst>
</file>

<file path=ppt/tags/tag649.xml><?xml version="1.0" encoding="utf-8"?>
<p:tagLst xmlns:a="http://schemas.openxmlformats.org/drawingml/2006/main" xmlns:r="http://schemas.openxmlformats.org/officeDocument/2006/relationships" xmlns:p="http://schemas.openxmlformats.org/presentationml/2006/main">
  <p:tag name="DVSHAPEID" val="qF8dRaFX8BXW4PdcsCZWdW"/>
</p:tagLst>
</file>

<file path=ppt/tags/tag65.xml><?xml version="1.0" encoding="utf-8"?>
<p:tagLst xmlns:a="http://schemas.openxmlformats.org/drawingml/2006/main" xmlns:r="http://schemas.openxmlformats.org/officeDocument/2006/relationships" xmlns:p="http://schemas.openxmlformats.org/presentationml/2006/main">
  <p:tag name="DVSHAPEID" val="TcA1YsX4XOcoENpA39ySO5"/>
</p:tagLst>
</file>

<file path=ppt/tags/tag650.xml><?xml version="1.0" encoding="utf-8"?>
<p:tagLst xmlns:a="http://schemas.openxmlformats.org/drawingml/2006/main" xmlns:r="http://schemas.openxmlformats.org/officeDocument/2006/relationships" xmlns:p="http://schemas.openxmlformats.org/presentationml/2006/main">
  <p:tag name="DVSHAPEID" val="wBWDESsD5t1IWrMggwWycR"/>
</p:tagLst>
</file>

<file path=ppt/tags/tag651.xml><?xml version="1.0" encoding="utf-8"?>
<p:tagLst xmlns:a="http://schemas.openxmlformats.org/drawingml/2006/main" xmlns:r="http://schemas.openxmlformats.org/officeDocument/2006/relationships" xmlns:p="http://schemas.openxmlformats.org/presentationml/2006/main">
  <p:tag name="DVSHAPEID" val="ahd5ioiqRQt5lySiKg1tgA"/>
</p:tagLst>
</file>

<file path=ppt/tags/tag652.xml><?xml version="1.0" encoding="utf-8"?>
<p:tagLst xmlns:a="http://schemas.openxmlformats.org/drawingml/2006/main" xmlns:r="http://schemas.openxmlformats.org/officeDocument/2006/relationships" xmlns:p="http://schemas.openxmlformats.org/presentationml/2006/main">
  <p:tag name="DVSHAPEID" val="9XGH0mOYWlR5EXt9SkO4ej"/>
</p:tagLst>
</file>

<file path=ppt/tags/tag653.xml><?xml version="1.0" encoding="utf-8"?>
<p:tagLst xmlns:a="http://schemas.openxmlformats.org/drawingml/2006/main" xmlns:r="http://schemas.openxmlformats.org/officeDocument/2006/relationships" xmlns:p="http://schemas.openxmlformats.org/presentationml/2006/main">
  <p:tag name="DVSHAPEID" val="7jGjqQALCKFFqEqzA3kFCb"/>
</p:tagLst>
</file>

<file path=ppt/tags/tag654.xml><?xml version="1.0" encoding="utf-8"?>
<p:tagLst xmlns:a="http://schemas.openxmlformats.org/drawingml/2006/main" xmlns:r="http://schemas.openxmlformats.org/officeDocument/2006/relationships" xmlns:p="http://schemas.openxmlformats.org/presentationml/2006/main">
  <p:tag name="DVSHAPEID" val="Tnr423oI0onY6vNUC7xYS5"/>
</p:tagLst>
</file>

<file path=ppt/tags/tag655.xml><?xml version="1.0" encoding="utf-8"?>
<p:tagLst xmlns:a="http://schemas.openxmlformats.org/drawingml/2006/main" xmlns:r="http://schemas.openxmlformats.org/officeDocument/2006/relationships" xmlns:p="http://schemas.openxmlformats.org/presentationml/2006/main">
  <p:tag name="DVSHAPEID" val="N8qtZBzvvTdXRdmuXZrHOh"/>
</p:tagLst>
</file>

<file path=ppt/tags/tag656.xml><?xml version="1.0" encoding="utf-8"?>
<p:tagLst xmlns:a="http://schemas.openxmlformats.org/drawingml/2006/main" xmlns:r="http://schemas.openxmlformats.org/officeDocument/2006/relationships" xmlns:p="http://schemas.openxmlformats.org/presentationml/2006/main">
  <p:tag name="DVSHAPEID" val="drWD0kxuhU5STO1PaZPzSk"/>
</p:tagLst>
</file>

<file path=ppt/tags/tag657.xml><?xml version="1.0" encoding="utf-8"?>
<p:tagLst xmlns:a="http://schemas.openxmlformats.org/drawingml/2006/main" xmlns:r="http://schemas.openxmlformats.org/officeDocument/2006/relationships" xmlns:p="http://schemas.openxmlformats.org/presentationml/2006/main">
  <p:tag name="DVSHAPEID" val="tSJ4C41Q9t8OAjEy4M9vTu"/>
</p:tagLst>
</file>

<file path=ppt/tags/tag658.xml><?xml version="1.0" encoding="utf-8"?>
<p:tagLst xmlns:a="http://schemas.openxmlformats.org/drawingml/2006/main" xmlns:r="http://schemas.openxmlformats.org/officeDocument/2006/relationships" xmlns:p="http://schemas.openxmlformats.org/presentationml/2006/main">
  <p:tag name="DVSHAPEID" val="K8Dzx89yxagwExJUYutFJJ"/>
</p:tagLst>
</file>

<file path=ppt/tags/tag659.xml><?xml version="1.0" encoding="utf-8"?>
<p:tagLst xmlns:a="http://schemas.openxmlformats.org/drawingml/2006/main" xmlns:r="http://schemas.openxmlformats.org/officeDocument/2006/relationships" xmlns:p="http://schemas.openxmlformats.org/presentationml/2006/main">
  <p:tag name="DVSHAPEID" val="P3D3QoVEyinZ8Bq3wTGAWX"/>
</p:tagLst>
</file>

<file path=ppt/tags/tag66.xml><?xml version="1.0" encoding="utf-8"?>
<p:tagLst xmlns:a="http://schemas.openxmlformats.org/drawingml/2006/main" xmlns:r="http://schemas.openxmlformats.org/officeDocument/2006/relationships" xmlns:p="http://schemas.openxmlformats.org/presentationml/2006/main">
  <p:tag name="DVSHAPEID" val="D7dL36jrqYwfw2FpWAjKJj"/>
</p:tagLst>
</file>

<file path=ppt/tags/tag660.xml><?xml version="1.0" encoding="utf-8"?>
<p:tagLst xmlns:a="http://schemas.openxmlformats.org/drawingml/2006/main" xmlns:r="http://schemas.openxmlformats.org/officeDocument/2006/relationships" xmlns:p="http://schemas.openxmlformats.org/presentationml/2006/main">
  <p:tag name="DVSHAPEID" val="x4E6OaOE2eK0jAWtiKDTCY"/>
</p:tagLst>
</file>

<file path=ppt/tags/tag661.xml><?xml version="1.0" encoding="utf-8"?>
<p:tagLst xmlns:a="http://schemas.openxmlformats.org/drawingml/2006/main" xmlns:r="http://schemas.openxmlformats.org/officeDocument/2006/relationships" xmlns:p="http://schemas.openxmlformats.org/presentationml/2006/main">
  <p:tag name="DVSHAPEID" val="8Ep8tVXzY8NRvzpJALPTf9"/>
</p:tagLst>
</file>

<file path=ppt/tags/tag662.xml><?xml version="1.0" encoding="utf-8"?>
<p:tagLst xmlns:a="http://schemas.openxmlformats.org/drawingml/2006/main" xmlns:r="http://schemas.openxmlformats.org/officeDocument/2006/relationships" xmlns:p="http://schemas.openxmlformats.org/presentationml/2006/main">
  <p:tag name="DVSHAPEID" val="f7iQ62BVX3kyVZGFGTGtfB"/>
</p:tagLst>
</file>

<file path=ppt/tags/tag663.xml><?xml version="1.0" encoding="utf-8"?>
<p:tagLst xmlns:a="http://schemas.openxmlformats.org/drawingml/2006/main" xmlns:r="http://schemas.openxmlformats.org/officeDocument/2006/relationships" xmlns:p="http://schemas.openxmlformats.org/presentationml/2006/main">
  <p:tag name="DVSHAPEID" val="dr4m4yaS3JJYpiQDOUY3bK"/>
</p:tagLst>
</file>

<file path=ppt/tags/tag664.xml><?xml version="1.0" encoding="utf-8"?>
<p:tagLst xmlns:a="http://schemas.openxmlformats.org/drawingml/2006/main" xmlns:r="http://schemas.openxmlformats.org/officeDocument/2006/relationships" xmlns:p="http://schemas.openxmlformats.org/presentationml/2006/main">
  <p:tag name="DVSHAPEID" val="4LnZS4WVi5KV7GQE41SqgI"/>
</p:tagLst>
</file>

<file path=ppt/tags/tag665.xml><?xml version="1.0" encoding="utf-8"?>
<p:tagLst xmlns:a="http://schemas.openxmlformats.org/drawingml/2006/main" xmlns:r="http://schemas.openxmlformats.org/officeDocument/2006/relationships" xmlns:p="http://schemas.openxmlformats.org/presentationml/2006/main">
  <p:tag name="DVSHAPEID" val="cxh5LWVdb4xSaKgLeVVltY"/>
</p:tagLst>
</file>

<file path=ppt/tags/tag666.xml><?xml version="1.0" encoding="utf-8"?>
<p:tagLst xmlns:a="http://schemas.openxmlformats.org/drawingml/2006/main" xmlns:r="http://schemas.openxmlformats.org/officeDocument/2006/relationships" xmlns:p="http://schemas.openxmlformats.org/presentationml/2006/main">
  <p:tag name="DVSHAPEID" val="IZ03NRbMd5GlxV3e4BoONQ"/>
</p:tagLst>
</file>

<file path=ppt/tags/tag667.xml><?xml version="1.0" encoding="utf-8"?>
<p:tagLst xmlns:a="http://schemas.openxmlformats.org/drawingml/2006/main" xmlns:r="http://schemas.openxmlformats.org/officeDocument/2006/relationships" xmlns:p="http://schemas.openxmlformats.org/presentationml/2006/main">
  <p:tag name="DVSHAPEID" val="PfM1CfQSBHPSIWDXwFjvG0"/>
</p:tagLst>
</file>

<file path=ppt/tags/tag668.xml><?xml version="1.0" encoding="utf-8"?>
<p:tagLst xmlns:a="http://schemas.openxmlformats.org/drawingml/2006/main" xmlns:r="http://schemas.openxmlformats.org/officeDocument/2006/relationships" xmlns:p="http://schemas.openxmlformats.org/presentationml/2006/main">
  <p:tag name="DVSHAPEID" val="wXDq2U4WdMUEUQLJY2K50B"/>
</p:tagLst>
</file>

<file path=ppt/tags/tag669.xml><?xml version="1.0" encoding="utf-8"?>
<p:tagLst xmlns:a="http://schemas.openxmlformats.org/drawingml/2006/main" xmlns:r="http://schemas.openxmlformats.org/officeDocument/2006/relationships" xmlns:p="http://schemas.openxmlformats.org/presentationml/2006/main">
  <p:tag name="DVSHAPEID" val="PXzoP34MvbqsU7JEvgN6wX"/>
</p:tagLst>
</file>

<file path=ppt/tags/tag67.xml><?xml version="1.0" encoding="utf-8"?>
<p:tagLst xmlns:a="http://schemas.openxmlformats.org/drawingml/2006/main" xmlns:r="http://schemas.openxmlformats.org/officeDocument/2006/relationships" xmlns:p="http://schemas.openxmlformats.org/presentationml/2006/main">
  <p:tag name="DVSHAPEID" val="CSJpX8M4j4tOysOdpQLwnd"/>
</p:tagLst>
</file>

<file path=ppt/tags/tag670.xml><?xml version="1.0" encoding="utf-8"?>
<p:tagLst xmlns:a="http://schemas.openxmlformats.org/drawingml/2006/main" xmlns:r="http://schemas.openxmlformats.org/officeDocument/2006/relationships" xmlns:p="http://schemas.openxmlformats.org/presentationml/2006/main">
  <p:tag name="DVSECTIONID" val="TYn8bIwYxxJnB9hxxqeoaq"/>
</p:tagLst>
</file>

<file path=ppt/tags/tag671.xml><?xml version="1.0" encoding="utf-8"?>
<p:tagLst xmlns:a="http://schemas.openxmlformats.org/drawingml/2006/main" xmlns:r="http://schemas.openxmlformats.org/officeDocument/2006/relationships" xmlns:p="http://schemas.openxmlformats.org/presentationml/2006/main">
  <p:tag name="DVSHAPEID" val="Xqx23PGMF6bU3xzJS4daEo"/>
</p:tagLst>
</file>

<file path=ppt/tags/tag672.xml><?xml version="1.0" encoding="utf-8"?>
<p:tagLst xmlns:a="http://schemas.openxmlformats.org/drawingml/2006/main" xmlns:r="http://schemas.openxmlformats.org/officeDocument/2006/relationships" xmlns:p="http://schemas.openxmlformats.org/presentationml/2006/main">
  <p:tag name="DVSHAPEID" val="eR6eoYLGwIAzaToYXrP6dJ"/>
</p:tagLst>
</file>

<file path=ppt/tags/tag673.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674.xml><?xml version="1.0" encoding="utf-8"?>
<p:tagLst xmlns:a="http://schemas.openxmlformats.org/drawingml/2006/main" xmlns:r="http://schemas.openxmlformats.org/officeDocument/2006/relationships" xmlns:p="http://schemas.openxmlformats.org/presentationml/2006/main">
  <p:tag name="DVSHAPEID" val="ohyS5qGuxFlsyRp22CQJ1l"/>
</p:tagLst>
</file>

<file path=ppt/tags/tag675.xml><?xml version="1.0" encoding="utf-8"?>
<p:tagLst xmlns:a="http://schemas.openxmlformats.org/drawingml/2006/main" xmlns:r="http://schemas.openxmlformats.org/officeDocument/2006/relationships" xmlns:p="http://schemas.openxmlformats.org/presentationml/2006/main">
  <p:tag name="DVSHAPEID" val="G9hEX8jcYryo3aKbdwduJB"/>
</p:tagLst>
</file>

<file path=ppt/tags/tag676.xml><?xml version="1.0" encoding="utf-8"?>
<p:tagLst xmlns:a="http://schemas.openxmlformats.org/drawingml/2006/main" xmlns:r="http://schemas.openxmlformats.org/officeDocument/2006/relationships" xmlns:p="http://schemas.openxmlformats.org/presentationml/2006/main">
  <p:tag name="DVSHAPEID" val="ps8XVHBR4cDbYT2OHuFt8Z"/>
</p:tagLst>
</file>

<file path=ppt/tags/tag677.xml><?xml version="1.0" encoding="utf-8"?>
<p:tagLst xmlns:a="http://schemas.openxmlformats.org/drawingml/2006/main" xmlns:r="http://schemas.openxmlformats.org/officeDocument/2006/relationships" xmlns:p="http://schemas.openxmlformats.org/presentationml/2006/main">
  <p:tag name="DVSHAPEID" val="IidvjnxLo1lCqEJojuvu8g"/>
</p:tagLst>
</file>

<file path=ppt/tags/tag678.xml><?xml version="1.0" encoding="utf-8"?>
<p:tagLst xmlns:a="http://schemas.openxmlformats.org/drawingml/2006/main" xmlns:r="http://schemas.openxmlformats.org/officeDocument/2006/relationships" xmlns:p="http://schemas.openxmlformats.org/presentationml/2006/main">
  <p:tag name="DVSHAPEID" val="tr40Da7hTL5YCj3LxHXArd"/>
</p:tagLst>
</file>

<file path=ppt/tags/tag679.xml><?xml version="1.0" encoding="utf-8"?>
<p:tagLst xmlns:a="http://schemas.openxmlformats.org/drawingml/2006/main" xmlns:r="http://schemas.openxmlformats.org/officeDocument/2006/relationships" xmlns:p="http://schemas.openxmlformats.org/presentationml/2006/main">
  <p:tag name="DVSHAPEID" val="BeOyKKYd6hvtAhJkZ3ReLr"/>
</p:tagLst>
</file>

<file path=ppt/tags/tag68.xml><?xml version="1.0" encoding="utf-8"?>
<p:tagLst xmlns:a="http://schemas.openxmlformats.org/drawingml/2006/main" xmlns:r="http://schemas.openxmlformats.org/officeDocument/2006/relationships" xmlns:p="http://schemas.openxmlformats.org/presentationml/2006/main">
  <p:tag name="DVSHAPEID" val="RohmUDdXy4lkvl2D8aElFs"/>
</p:tagLst>
</file>

<file path=ppt/tags/tag680.xml><?xml version="1.0" encoding="utf-8"?>
<p:tagLst xmlns:a="http://schemas.openxmlformats.org/drawingml/2006/main" xmlns:r="http://schemas.openxmlformats.org/officeDocument/2006/relationships" xmlns:p="http://schemas.openxmlformats.org/presentationml/2006/main">
  <p:tag name="DVSHAPEID" val="YzoM6ivoVFm5fgIDQlVCpG"/>
</p:tagLst>
</file>

<file path=ppt/tags/tag681.xml><?xml version="1.0" encoding="utf-8"?>
<p:tagLst xmlns:a="http://schemas.openxmlformats.org/drawingml/2006/main" xmlns:r="http://schemas.openxmlformats.org/officeDocument/2006/relationships" xmlns:p="http://schemas.openxmlformats.org/presentationml/2006/main">
  <p:tag name="DVSHAPEID" val="jKFPt0opmXQP0i6nRTnq53"/>
</p:tagLst>
</file>

<file path=ppt/tags/tag682.xml><?xml version="1.0" encoding="utf-8"?>
<p:tagLst xmlns:a="http://schemas.openxmlformats.org/drawingml/2006/main" xmlns:r="http://schemas.openxmlformats.org/officeDocument/2006/relationships" xmlns:p="http://schemas.openxmlformats.org/presentationml/2006/main">
  <p:tag name="DVSHAPEID" val="P5UgG7wwd3XfZ30GHYhiU6"/>
</p:tagLst>
</file>

<file path=ppt/tags/tag683.xml><?xml version="1.0" encoding="utf-8"?>
<p:tagLst xmlns:a="http://schemas.openxmlformats.org/drawingml/2006/main" xmlns:r="http://schemas.openxmlformats.org/officeDocument/2006/relationships" xmlns:p="http://schemas.openxmlformats.org/presentationml/2006/main">
  <p:tag name="DVSHAPEID" val="L4mYNuvrU303bU2dsS4kL9"/>
</p:tagLst>
</file>

<file path=ppt/tags/tag684.xml><?xml version="1.0" encoding="utf-8"?>
<p:tagLst xmlns:a="http://schemas.openxmlformats.org/drawingml/2006/main" xmlns:r="http://schemas.openxmlformats.org/officeDocument/2006/relationships" xmlns:p="http://schemas.openxmlformats.org/presentationml/2006/main">
  <p:tag name="DVSHAPEID" val="AG5T2vOH5UvJkQTIj11L9T"/>
</p:tagLst>
</file>

<file path=ppt/tags/tag685.xml><?xml version="1.0" encoding="utf-8"?>
<p:tagLst xmlns:a="http://schemas.openxmlformats.org/drawingml/2006/main" xmlns:r="http://schemas.openxmlformats.org/officeDocument/2006/relationships" xmlns:p="http://schemas.openxmlformats.org/presentationml/2006/main">
  <p:tag name="DVSHAPEID" val="fWS5EuvpezlBtGSUrZDcY6"/>
</p:tagLst>
</file>

<file path=ppt/tags/tag686.xml><?xml version="1.0" encoding="utf-8"?>
<p:tagLst xmlns:a="http://schemas.openxmlformats.org/drawingml/2006/main" xmlns:r="http://schemas.openxmlformats.org/officeDocument/2006/relationships" xmlns:p="http://schemas.openxmlformats.org/presentationml/2006/main">
  <p:tag name="DVSHAPEID" val="yrAbjKz2jZZGr91XRjbGFV"/>
</p:tagLst>
</file>

<file path=ppt/tags/tag687.xml><?xml version="1.0" encoding="utf-8"?>
<p:tagLst xmlns:a="http://schemas.openxmlformats.org/drawingml/2006/main" xmlns:r="http://schemas.openxmlformats.org/officeDocument/2006/relationships" xmlns:p="http://schemas.openxmlformats.org/presentationml/2006/main">
  <p:tag name="DVSHAPEID" val="oImdPpA28XV8oqvsaLQcfl"/>
</p:tagLst>
</file>

<file path=ppt/tags/tag688.xml><?xml version="1.0" encoding="utf-8"?>
<p:tagLst xmlns:a="http://schemas.openxmlformats.org/drawingml/2006/main" xmlns:r="http://schemas.openxmlformats.org/officeDocument/2006/relationships" xmlns:p="http://schemas.openxmlformats.org/presentationml/2006/main">
  <p:tag name="DVSHAPEID" val="CNeISu7j1iqC3RP6U9sgR2"/>
</p:tagLst>
</file>

<file path=ppt/tags/tag689.xml><?xml version="1.0" encoding="utf-8"?>
<p:tagLst xmlns:a="http://schemas.openxmlformats.org/drawingml/2006/main" xmlns:r="http://schemas.openxmlformats.org/officeDocument/2006/relationships" xmlns:p="http://schemas.openxmlformats.org/presentationml/2006/main">
  <p:tag name="DVSHAPEID" val="0XPOqLCWGldaff9YEGHIlP"/>
</p:tagLst>
</file>

<file path=ppt/tags/tag69.xml><?xml version="1.0" encoding="utf-8"?>
<p:tagLst xmlns:a="http://schemas.openxmlformats.org/drawingml/2006/main" xmlns:r="http://schemas.openxmlformats.org/officeDocument/2006/relationships" xmlns:p="http://schemas.openxmlformats.org/presentationml/2006/main">
  <p:tag name="DVSHAPEID" val="LItcBJasZdVo1k8Ad9Rlvp"/>
</p:tagLst>
</file>

<file path=ppt/tags/tag690.xml><?xml version="1.0" encoding="utf-8"?>
<p:tagLst xmlns:a="http://schemas.openxmlformats.org/drawingml/2006/main" xmlns:r="http://schemas.openxmlformats.org/officeDocument/2006/relationships" xmlns:p="http://schemas.openxmlformats.org/presentationml/2006/main">
  <p:tag name="DVSHAPEID" val="LjLAsp9pPtG36zY7w6UOVD"/>
</p:tagLst>
</file>

<file path=ppt/tags/tag691.xml><?xml version="1.0" encoding="utf-8"?>
<p:tagLst xmlns:a="http://schemas.openxmlformats.org/drawingml/2006/main" xmlns:r="http://schemas.openxmlformats.org/officeDocument/2006/relationships" xmlns:p="http://schemas.openxmlformats.org/presentationml/2006/main">
  <p:tag name="DVSHAPEID" val="HLnDD3RGJYtA1UWi1HaBsX"/>
</p:tagLst>
</file>

<file path=ppt/tags/tag692.xml><?xml version="1.0" encoding="utf-8"?>
<p:tagLst xmlns:a="http://schemas.openxmlformats.org/drawingml/2006/main" xmlns:r="http://schemas.openxmlformats.org/officeDocument/2006/relationships" xmlns:p="http://schemas.openxmlformats.org/presentationml/2006/main">
  <p:tag name="DVSHAPEID" val="W0Lf7MDml368BZcOM5y9JH"/>
</p:tagLst>
</file>

<file path=ppt/tags/tag693.xml><?xml version="1.0" encoding="utf-8"?>
<p:tagLst xmlns:a="http://schemas.openxmlformats.org/drawingml/2006/main" xmlns:r="http://schemas.openxmlformats.org/officeDocument/2006/relationships" xmlns:p="http://schemas.openxmlformats.org/presentationml/2006/main">
  <p:tag name="DVSHAPEID" val="zvx4ad4dEkaKPnSnW42nCq"/>
</p:tagLst>
</file>

<file path=ppt/tags/tag694.xml><?xml version="1.0" encoding="utf-8"?>
<p:tagLst xmlns:a="http://schemas.openxmlformats.org/drawingml/2006/main" xmlns:r="http://schemas.openxmlformats.org/officeDocument/2006/relationships" xmlns:p="http://schemas.openxmlformats.org/presentationml/2006/main">
  <p:tag name="DVSHAPEID" val="6v2tClcvj91iyrXhRJMZY1"/>
</p:tagLst>
</file>

<file path=ppt/tags/tag695.xml><?xml version="1.0" encoding="utf-8"?>
<p:tagLst xmlns:a="http://schemas.openxmlformats.org/drawingml/2006/main" xmlns:r="http://schemas.openxmlformats.org/officeDocument/2006/relationships" xmlns:p="http://schemas.openxmlformats.org/presentationml/2006/main">
  <p:tag name="DVSHAPEID" val="tTiW6cV52ideqfI3Cph8oL"/>
</p:tagLst>
</file>

<file path=ppt/tags/tag696.xml><?xml version="1.0" encoding="utf-8"?>
<p:tagLst xmlns:a="http://schemas.openxmlformats.org/drawingml/2006/main" xmlns:r="http://schemas.openxmlformats.org/officeDocument/2006/relationships" xmlns:p="http://schemas.openxmlformats.org/presentationml/2006/main">
  <p:tag name="DVSHAPEID" val="XR9PVp8u6m482DLd7RhyiR"/>
</p:tagLst>
</file>

<file path=ppt/tags/tag697.xml><?xml version="1.0" encoding="utf-8"?>
<p:tagLst xmlns:a="http://schemas.openxmlformats.org/drawingml/2006/main" xmlns:r="http://schemas.openxmlformats.org/officeDocument/2006/relationships" xmlns:p="http://schemas.openxmlformats.org/presentationml/2006/main">
  <p:tag name="DVSHAPEID" val="R40ttSHfUHkaQkMX9gJa14"/>
</p:tagLst>
</file>

<file path=ppt/tags/tag698.xml><?xml version="1.0" encoding="utf-8"?>
<p:tagLst xmlns:a="http://schemas.openxmlformats.org/drawingml/2006/main" xmlns:r="http://schemas.openxmlformats.org/officeDocument/2006/relationships" xmlns:p="http://schemas.openxmlformats.org/presentationml/2006/main">
  <p:tag name="DVSHAPEID" val="XoBDuUAvgNZMU2MLRkrWLZ"/>
</p:tagLst>
</file>

<file path=ppt/tags/tag699.xml><?xml version="1.0" encoding="utf-8"?>
<p:tagLst xmlns:a="http://schemas.openxmlformats.org/drawingml/2006/main" xmlns:r="http://schemas.openxmlformats.org/officeDocument/2006/relationships" xmlns:p="http://schemas.openxmlformats.org/presentationml/2006/main">
  <p:tag name="DVSHAPEID" val="qF8dRaFX8BXW4PdcsCZWdW"/>
</p:tagLst>
</file>

<file path=ppt/tags/tag7.xml><?xml version="1.0" encoding="utf-8"?>
<p:tagLst xmlns:a="http://schemas.openxmlformats.org/drawingml/2006/main" xmlns:r="http://schemas.openxmlformats.org/officeDocument/2006/relationships" xmlns:p="http://schemas.openxmlformats.org/presentationml/2006/main">
  <p:tag name="DVSHAPEID" val="aEyzFMp8EAsnm7MyFJhy1U"/>
</p:tagLst>
</file>

<file path=ppt/tags/tag70.xml><?xml version="1.0" encoding="utf-8"?>
<p:tagLst xmlns:a="http://schemas.openxmlformats.org/drawingml/2006/main" xmlns:r="http://schemas.openxmlformats.org/officeDocument/2006/relationships" xmlns:p="http://schemas.openxmlformats.org/presentationml/2006/main">
  <p:tag name="DVSECTIONID" val="yG1XFyiHFb6EqfjH8wMWa9"/>
</p:tagLst>
</file>

<file path=ppt/tags/tag700.xml><?xml version="1.0" encoding="utf-8"?>
<p:tagLst xmlns:a="http://schemas.openxmlformats.org/drawingml/2006/main" xmlns:r="http://schemas.openxmlformats.org/officeDocument/2006/relationships" xmlns:p="http://schemas.openxmlformats.org/presentationml/2006/main">
  <p:tag name="DVSHAPEID" val="wBWDESsD5t1IWrMggwWycR"/>
</p:tagLst>
</file>

<file path=ppt/tags/tag701.xml><?xml version="1.0" encoding="utf-8"?>
<p:tagLst xmlns:a="http://schemas.openxmlformats.org/drawingml/2006/main" xmlns:r="http://schemas.openxmlformats.org/officeDocument/2006/relationships" xmlns:p="http://schemas.openxmlformats.org/presentationml/2006/main">
  <p:tag name="DVSHAPEID" val="ahd5ioiqRQt5lySiKg1tgA"/>
</p:tagLst>
</file>

<file path=ppt/tags/tag702.xml><?xml version="1.0" encoding="utf-8"?>
<p:tagLst xmlns:a="http://schemas.openxmlformats.org/drawingml/2006/main" xmlns:r="http://schemas.openxmlformats.org/officeDocument/2006/relationships" xmlns:p="http://schemas.openxmlformats.org/presentationml/2006/main">
  <p:tag name="DVSHAPEID" val="9XGH0mOYWlR5EXt9SkO4ej"/>
</p:tagLst>
</file>

<file path=ppt/tags/tag703.xml><?xml version="1.0" encoding="utf-8"?>
<p:tagLst xmlns:a="http://schemas.openxmlformats.org/drawingml/2006/main" xmlns:r="http://schemas.openxmlformats.org/officeDocument/2006/relationships" xmlns:p="http://schemas.openxmlformats.org/presentationml/2006/main">
  <p:tag name="DVSHAPEID" val="7jGjqQALCKFFqEqzA3kFCb"/>
</p:tagLst>
</file>

<file path=ppt/tags/tag704.xml><?xml version="1.0" encoding="utf-8"?>
<p:tagLst xmlns:a="http://schemas.openxmlformats.org/drawingml/2006/main" xmlns:r="http://schemas.openxmlformats.org/officeDocument/2006/relationships" xmlns:p="http://schemas.openxmlformats.org/presentationml/2006/main">
  <p:tag name="DVSHAPEID" val="Tnr423oI0onY6vNUC7xYS5"/>
</p:tagLst>
</file>

<file path=ppt/tags/tag705.xml><?xml version="1.0" encoding="utf-8"?>
<p:tagLst xmlns:a="http://schemas.openxmlformats.org/drawingml/2006/main" xmlns:r="http://schemas.openxmlformats.org/officeDocument/2006/relationships" xmlns:p="http://schemas.openxmlformats.org/presentationml/2006/main">
  <p:tag name="DVSHAPEID" val="N8qtZBzvvTdXRdmuXZrHOh"/>
</p:tagLst>
</file>

<file path=ppt/tags/tag706.xml><?xml version="1.0" encoding="utf-8"?>
<p:tagLst xmlns:a="http://schemas.openxmlformats.org/drawingml/2006/main" xmlns:r="http://schemas.openxmlformats.org/officeDocument/2006/relationships" xmlns:p="http://schemas.openxmlformats.org/presentationml/2006/main">
  <p:tag name="DVSHAPEID" val="drWD0kxuhU5STO1PaZPzSk"/>
</p:tagLst>
</file>

<file path=ppt/tags/tag707.xml><?xml version="1.0" encoding="utf-8"?>
<p:tagLst xmlns:a="http://schemas.openxmlformats.org/drawingml/2006/main" xmlns:r="http://schemas.openxmlformats.org/officeDocument/2006/relationships" xmlns:p="http://schemas.openxmlformats.org/presentationml/2006/main">
  <p:tag name="DVSHAPEID" val="tSJ4C41Q9t8OAjEy4M9vTu"/>
</p:tagLst>
</file>

<file path=ppt/tags/tag708.xml><?xml version="1.0" encoding="utf-8"?>
<p:tagLst xmlns:a="http://schemas.openxmlformats.org/drawingml/2006/main" xmlns:r="http://schemas.openxmlformats.org/officeDocument/2006/relationships" xmlns:p="http://schemas.openxmlformats.org/presentationml/2006/main">
  <p:tag name="DVSHAPEID" val="K8Dzx89yxagwExJUYutFJJ"/>
</p:tagLst>
</file>

<file path=ppt/tags/tag709.xml><?xml version="1.0" encoding="utf-8"?>
<p:tagLst xmlns:a="http://schemas.openxmlformats.org/drawingml/2006/main" xmlns:r="http://schemas.openxmlformats.org/officeDocument/2006/relationships" xmlns:p="http://schemas.openxmlformats.org/presentationml/2006/main">
  <p:tag name="DVSHAPEID" val="P3D3QoVEyinZ8Bq3wTGAWX"/>
</p:tagLst>
</file>

<file path=ppt/tags/tag71.xml><?xml version="1.0" encoding="utf-8"?>
<p:tagLst xmlns:a="http://schemas.openxmlformats.org/drawingml/2006/main" xmlns:r="http://schemas.openxmlformats.org/officeDocument/2006/relationships" xmlns:p="http://schemas.openxmlformats.org/presentationml/2006/main">
  <p:tag name="DVSHAPEID" val="wsdZbPHBnQ2UM6rbxAqZN2"/>
</p:tagLst>
</file>

<file path=ppt/tags/tag710.xml><?xml version="1.0" encoding="utf-8"?>
<p:tagLst xmlns:a="http://schemas.openxmlformats.org/drawingml/2006/main" xmlns:r="http://schemas.openxmlformats.org/officeDocument/2006/relationships" xmlns:p="http://schemas.openxmlformats.org/presentationml/2006/main">
  <p:tag name="DVSHAPEID" val="x4E6OaOE2eK0jAWtiKDTCY"/>
</p:tagLst>
</file>

<file path=ppt/tags/tag711.xml><?xml version="1.0" encoding="utf-8"?>
<p:tagLst xmlns:a="http://schemas.openxmlformats.org/drawingml/2006/main" xmlns:r="http://schemas.openxmlformats.org/officeDocument/2006/relationships" xmlns:p="http://schemas.openxmlformats.org/presentationml/2006/main">
  <p:tag name="DVSHAPEID" val="8Ep8tVXzY8NRvzpJALPTf9"/>
</p:tagLst>
</file>

<file path=ppt/tags/tag712.xml><?xml version="1.0" encoding="utf-8"?>
<p:tagLst xmlns:a="http://schemas.openxmlformats.org/drawingml/2006/main" xmlns:r="http://schemas.openxmlformats.org/officeDocument/2006/relationships" xmlns:p="http://schemas.openxmlformats.org/presentationml/2006/main">
  <p:tag name="DVSHAPEID" val="f7iQ62BVX3kyVZGFGTGtfB"/>
</p:tagLst>
</file>

<file path=ppt/tags/tag713.xml><?xml version="1.0" encoding="utf-8"?>
<p:tagLst xmlns:a="http://schemas.openxmlformats.org/drawingml/2006/main" xmlns:r="http://schemas.openxmlformats.org/officeDocument/2006/relationships" xmlns:p="http://schemas.openxmlformats.org/presentationml/2006/main">
  <p:tag name="DVSHAPEID" val="dr4m4yaS3JJYpiQDOUY3bK"/>
</p:tagLst>
</file>

<file path=ppt/tags/tag714.xml><?xml version="1.0" encoding="utf-8"?>
<p:tagLst xmlns:a="http://schemas.openxmlformats.org/drawingml/2006/main" xmlns:r="http://schemas.openxmlformats.org/officeDocument/2006/relationships" xmlns:p="http://schemas.openxmlformats.org/presentationml/2006/main">
  <p:tag name="DVSHAPEID" val="4LnZS4WVi5KV7GQE41SqgI"/>
</p:tagLst>
</file>

<file path=ppt/tags/tag715.xml><?xml version="1.0" encoding="utf-8"?>
<p:tagLst xmlns:a="http://schemas.openxmlformats.org/drawingml/2006/main" xmlns:r="http://schemas.openxmlformats.org/officeDocument/2006/relationships" xmlns:p="http://schemas.openxmlformats.org/presentationml/2006/main">
  <p:tag name="DVSHAPEID" val="cxh5LWVdb4xSaKgLeVVltY"/>
</p:tagLst>
</file>

<file path=ppt/tags/tag716.xml><?xml version="1.0" encoding="utf-8"?>
<p:tagLst xmlns:a="http://schemas.openxmlformats.org/drawingml/2006/main" xmlns:r="http://schemas.openxmlformats.org/officeDocument/2006/relationships" xmlns:p="http://schemas.openxmlformats.org/presentationml/2006/main">
  <p:tag name="DVSHAPEID" val="IZ03NRbMd5GlxV3e4BoONQ"/>
</p:tagLst>
</file>

<file path=ppt/tags/tag717.xml><?xml version="1.0" encoding="utf-8"?>
<p:tagLst xmlns:a="http://schemas.openxmlformats.org/drawingml/2006/main" xmlns:r="http://schemas.openxmlformats.org/officeDocument/2006/relationships" xmlns:p="http://schemas.openxmlformats.org/presentationml/2006/main">
  <p:tag name="DVSHAPEID" val="PfM1CfQSBHPSIWDXwFjvG0"/>
</p:tagLst>
</file>

<file path=ppt/tags/tag718.xml><?xml version="1.0" encoding="utf-8"?>
<p:tagLst xmlns:a="http://schemas.openxmlformats.org/drawingml/2006/main" xmlns:r="http://schemas.openxmlformats.org/officeDocument/2006/relationships" xmlns:p="http://schemas.openxmlformats.org/presentationml/2006/main">
  <p:tag name="DVSHAPEID" val="wXDq2U4WdMUEUQLJY2K50B"/>
</p:tagLst>
</file>

<file path=ppt/tags/tag719.xml><?xml version="1.0" encoding="utf-8"?>
<p:tagLst xmlns:a="http://schemas.openxmlformats.org/drawingml/2006/main" xmlns:r="http://schemas.openxmlformats.org/officeDocument/2006/relationships" xmlns:p="http://schemas.openxmlformats.org/presentationml/2006/main">
  <p:tag name="DVSHAPEID" val="PXzoP34MvbqsU7JEvgN6wX"/>
</p:tagLst>
</file>

<file path=ppt/tags/tag72.xml><?xml version="1.0" encoding="utf-8"?>
<p:tagLst xmlns:a="http://schemas.openxmlformats.org/drawingml/2006/main" xmlns:r="http://schemas.openxmlformats.org/officeDocument/2006/relationships" xmlns:p="http://schemas.openxmlformats.org/presentationml/2006/main">
  <p:tag name="DVSHAPEID" val="wv0tcZ8FQm0XURnckIr7RY"/>
</p:tagLst>
</file>

<file path=ppt/tags/tag720.xml><?xml version="1.0" encoding="utf-8"?>
<p:tagLst xmlns:a="http://schemas.openxmlformats.org/drawingml/2006/main" xmlns:r="http://schemas.openxmlformats.org/officeDocument/2006/relationships" xmlns:p="http://schemas.openxmlformats.org/presentationml/2006/main">
  <p:tag name="DVSECTIONID" val="MN6bAxGrAF4LzEgUhxjVn8"/>
</p:tagLst>
</file>

<file path=ppt/tags/tag721.xml><?xml version="1.0" encoding="utf-8"?>
<p:tagLst xmlns:a="http://schemas.openxmlformats.org/drawingml/2006/main" xmlns:r="http://schemas.openxmlformats.org/officeDocument/2006/relationships" xmlns:p="http://schemas.openxmlformats.org/presentationml/2006/main">
  <p:tag name="DVSHAPEID" val="afxZ2YEYw08nYsOtp9lDTP"/>
</p:tagLst>
</file>

<file path=ppt/tags/tag722.xml><?xml version="1.0" encoding="utf-8"?>
<p:tagLst xmlns:a="http://schemas.openxmlformats.org/drawingml/2006/main" xmlns:r="http://schemas.openxmlformats.org/officeDocument/2006/relationships" xmlns:p="http://schemas.openxmlformats.org/presentationml/2006/main">
  <p:tag name="DVSHAPEID" val="LuGeH4Tb8HtdOw4W9sDHxz"/>
</p:tagLst>
</file>

<file path=ppt/tags/tag723.xml><?xml version="1.0" encoding="utf-8"?>
<p:tagLst xmlns:a="http://schemas.openxmlformats.org/drawingml/2006/main" xmlns:r="http://schemas.openxmlformats.org/officeDocument/2006/relationships" xmlns:p="http://schemas.openxmlformats.org/presentationml/2006/main">
  <p:tag name="DVSECTIONID" val="MN6bAxGrAF4LzEgUhxjVn8"/>
</p:tagLst>
</file>

<file path=ppt/tags/tag724.xml><?xml version="1.0" encoding="utf-8"?>
<p:tagLst xmlns:a="http://schemas.openxmlformats.org/drawingml/2006/main" xmlns:r="http://schemas.openxmlformats.org/officeDocument/2006/relationships" xmlns:p="http://schemas.openxmlformats.org/presentationml/2006/main">
  <p:tag name="DVSHAPEID" val="afxZ2YEYw08nYsOtp9lDTP"/>
</p:tagLst>
</file>

<file path=ppt/tags/tag725.xml><?xml version="1.0" encoding="utf-8"?>
<p:tagLst xmlns:a="http://schemas.openxmlformats.org/drawingml/2006/main" xmlns:r="http://schemas.openxmlformats.org/officeDocument/2006/relationships" xmlns:p="http://schemas.openxmlformats.org/presentationml/2006/main">
  <p:tag name="DVSHAPEID" val="LuGeH4Tb8HtdOw4W9sDHxz"/>
</p:tagLst>
</file>

<file path=ppt/tags/tag726.xml><?xml version="1.0" encoding="utf-8"?>
<p:tagLst xmlns:a="http://schemas.openxmlformats.org/drawingml/2006/main" xmlns:r="http://schemas.openxmlformats.org/officeDocument/2006/relationships" xmlns:p="http://schemas.openxmlformats.org/presentationml/2006/main">
  <p:tag name="DVSECTIONID" val="R5bihghH76qJ3tQa8d9M9r"/>
</p:tagLst>
</file>

<file path=ppt/tags/tag727.xml><?xml version="1.0" encoding="utf-8"?>
<p:tagLst xmlns:a="http://schemas.openxmlformats.org/drawingml/2006/main" xmlns:r="http://schemas.openxmlformats.org/officeDocument/2006/relationships" xmlns:p="http://schemas.openxmlformats.org/presentationml/2006/main">
  <p:tag name="DVSHAPEID" val="7mVSeWfvBTPPKRagUGLW29"/>
</p:tagLst>
</file>

<file path=ppt/tags/tag728.xml><?xml version="1.0" encoding="utf-8"?>
<p:tagLst xmlns:a="http://schemas.openxmlformats.org/drawingml/2006/main" xmlns:r="http://schemas.openxmlformats.org/officeDocument/2006/relationships" xmlns:p="http://schemas.openxmlformats.org/presentationml/2006/main">
  <p:tag name="DVSHAPEID" val="EwAtVbwRRswZMCdyipDDQY"/>
</p:tagLst>
</file>

<file path=ppt/tags/tag729.xml><?xml version="1.0" encoding="utf-8"?>
<p:tagLst xmlns:a="http://schemas.openxmlformats.org/drawingml/2006/main" xmlns:r="http://schemas.openxmlformats.org/officeDocument/2006/relationships" xmlns:p="http://schemas.openxmlformats.org/presentationml/2006/main">
  <p:tag name="DVSECTIONID" val="hF5EpmS75iDikke6bjCCbe"/>
</p:tagLst>
</file>

<file path=ppt/tags/tag73.xml><?xml version="1.0" encoding="utf-8"?>
<p:tagLst xmlns:a="http://schemas.openxmlformats.org/drawingml/2006/main" xmlns:r="http://schemas.openxmlformats.org/officeDocument/2006/relationships" xmlns:p="http://schemas.openxmlformats.org/presentationml/2006/main">
  <p:tag name="DVSECTIONID" val="BollUR4IsoRyM6DDyjVMf5"/>
</p:tagLst>
</file>

<file path=ppt/tags/tag730.xml><?xml version="1.0" encoding="utf-8"?>
<p:tagLst xmlns:a="http://schemas.openxmlformats.org/drawingml/2006/main" xmlns:r="http://schemas.openxmlformats.org/officeDocument/2006/relationships" xmlns:p="http://schemas.openxmlformats.org/presentationml/2006/main">
  <p:tag name="DVSHAPEID" val="D06mi8ZHj02QQfDd5QWIKd"/>
</p:tagLst>
</file>

<file path=ppt/tags/tag731.xml><?xml version="1.0" encoding="utf-8"?>
<p:tagLst xmlns:a="http://schemas.openxmlformats.org/drawingml/2006/main" xmlns:r="http://schemas.openxmlformats.org/officeDocument/2006/relationships" xmlns:p="http://schemas.openxmlformats.org/presentationml/2006/main">
  <p:tag name="DVSHAPEID" val="KqAeTw4lxvHecUITegAWMW"/>
</p:tagLst>
</file>

<file path=ppt/tags/tag732.xml><?xml version="1.0" encoding="utf-8"?>
<p:tagLst xmlns:a="http://schemas.openxmlformats.org/drawingml/2006/main" xmlns:r="http://schemas.openxmlformats.org/officeDocument/2006/relationships" xmlns:p="http://schemas.openxmlformats.org/presentationml/2006/main">
  <p:tag name="DVSECTIONID" val="814b2LloY8rqOvdCRVPZ17"/>
</p:tagLst>
</file>

<file path=ppt/tags/tag733.xml><?xml version="1.0" encoding="utf-8"?>
<p:tagLst xmlns:a="http://schemas.openxmlformats.org/drawingml/2006/main" xmlns:r="http://schemas.openxmlformats.org/officeDocument/2006/relationships" xmlns:p="http://schemas.openxmlformats.org/presentationml/2006/main">
  <p:tag name="DVSHAPEID" val="Ys4If5QxCzTshg5s4sD0uC"/>
</p:tagLst>
</file>

<file path=ppt/tags/tag734.xml><?xml version="1.0" encoding="utf-8"?>
<p:tagLst xmlns:a="http://schemas.openxmlformats.org/drawingml/2006/main" xmlns:r="http://schemas.openxmlformats.org/officeDocument/2006/relationships" xmlns:p="http://schemas.openxmlformats.org/presentationml/2006/main">
  <p:tag name="DVSHAPEID" val="kjH0tqBwTrMdOaYoUWhLcT"/>
</p:tagLst>
</file>

<file path=ppt/tags/tag735.xml><?xml version="1.0" encoding="utf-8"?>
<p:tagLst xmlns:a="http://schemas.openxmlformats.org/drawingml/2006/main" xmlns:r="http://schemas.openxmlformats.org/officeDocument/2006/relationships" xmlns:p="http://schemas.openxmlformats.org/presentationml/2006/main">
  <p:tag name="DVSECTIONID" val="5K8wV21Pawg2x4zej6MGku"/>
</p:tagLst>
</file>

<file path=ppt/tags/tag736.xml><?xml version="1.0" encoding="utf-8"?>
<p:tagLst xmlns:a="http://schemas.openxmlformats.org/drawingml/2006/main" xmlns:r="http://schemas.openxmlformats.org/officeDocument/2006/relationships" xmlns:p="http://schemas.openxmlformats.org/presentationml/2006/main">
  <p:tag name="DVSHAPEID" val="WGQdKz5mijyNtZRhiRoQTi"/>
</p:tagLst>
</file>

<file path=ppt/tags/tag737.xml><?xml version="1.0" encoding="utf-8"?>
<p:tagLst xmlns:a="http://schemas.openxmlformats.org/drawingml/2006/main" xmlns:r="http://schemas.openxmlformats.org/officeDocument/2006/relationships" xmlns:p="http://schemas.openxmlformats.org/presentationml/2006/main">
  <p:tag name="DVSHAPEID" val="tDv1kE89jMlbdLAPTJueud"/>
</p:tagLst>
</file>

<file path=ppt/tags/tag738.xml><?xml version="1.0" encoding="utf-8"?>
<p:tagLst xmlns:a="http://schemas.openxmlformats.org/drawingml/2006/main" xmlns:r="http://schemas.openxmlformats.org/officeDocument/2006/relationships" xmlns:p="http://schemas.openxmlformats.org/presentationml/2006/main">
  <p:tag name="DVSHAPEID" val="0qX76oH2vzGbFG5gJD8M4P"/>
</p:tagLst>
</file>

<file path=ppt/tags/tag739.xml><?xml version="1.0" encoding="utf-8"?>
<p:tagLst xmlns:a="http://schemas.openxmlformats.org/drawingml/2006/main" xmlns:r="http://schemas.openxmlformats.org/officeDocument/2006/relationships" xmlns:p="http://schemas.openxmlformats.org/presentationml/2006/main">
  <p:tag name="DVSHAPEID" val="dcwhuXyh4t6fguIHYvPmDh"/>
</p:tagLst>
</file>

<file path=ppt/tags/tag74.xml><?xml version="1.0" encoding="utf-8"?>
<p:tagLst xmlns:a="http://schemas.openxmlformats.org/drawingml/2006/main" xmlns:r="http://schemas.openxmlformats.org/officeDocument/2006/relationships" xmlns:p="http://schemas.openxmlformats.org/presentationml/2006/main">
  <p:tag name="DVSHAPEID" val="jpDsEMo4u6LIKMFa8DDO01"/>
</p:tagLst>
</file>

<file path=ppt/tags/tag740.xml><?xml version="1.0" encoding="utf-8"?>
<p:tagLst xmlns:a="http://schemas.openxmlformats.org/drawingml/2006/main" xmlns:r="http://schemas.openxmlformats.org/officeDocument/2006/relationships" xmlns:p="http://schemas.openxmlformats.org/presentationml/2006/main">
  <p:tag name="DVSHAPEID" val="cYy1492Jl2IHvmmaVKMsPU"/>
</p:tagLst>
</file>

<file path=ppt/tags/tag741.xml><?xml version="1.0" encoding="utf-8"?>
<p:tagLst xmlns:a="http://schemas.openxmlformats.org/drawingml/2006/main" xmlns:r="http://schemas.openxmlformats.org/officeDocument/2006/relationships" xmlns:p="http://schemas.openxmlformats.org/presentationml/2006/main">
  <p:tag name="DVSHAPEID" val="5pqAx1FDXHbVISMtDU9Vak"/>
</p:tagLst>
</file>

<file path=ppt/tags/tag742.xml><?xml version="1.0" encoding="utf-8"?>
<p:tagLst xmlns:a="http://schemas.openxmlformats.org/drawingml/2006/main" xmlns:r="http://schemas.openxmlformats.org/officeDocument/2006/relationships" xmlns:p="http://schemas.openxmlformats.org/presentationml/2006/main">
  <p:tag name="DVSECTIONID" val="RTwJSysGMbc0Vj2wQim9YU"/>
</p:tagLst>
</file>

<file path=ppt/tags/tag743.xml><?xml version="1.0" encoding="utf-8"?>
<p:tagLst xmlns:a="http://schemas.openxmlformats.org/drawingml/2006/main" xmlns:r="http://schemas.openxmlformats.org/officeDocument/2006/relationships" xmlns:p="http://schemas.openxmlformats.org/presentationml/2006/main">
  <p:tag name="DVSHAPEID" val="bchzFp5yzMVG4DDpEJodib"/>
</p:tagLst>
</file>

<file path=ppt/tags/tag744.xml><?xml version="1.0" encoding="utf-8"?>
<p:tagLst xmlns:a="http://schemas.openxmlformats.org/drawingml/2006/main" xmlns:r="http://schemas.openxmlformats.org/officeDocument/2006/relationships" xmlns:p="http://schemas.openxmlformats.org/presentationml/2006/main">
  <p:tag name="DVSHAPEID" val="lHJPA2qlZL87FFdUxPKyH9"/>
</p:tagLst>
</file>

<file path=ppt/tags/tag745.xml><?xml version="1.0" encoding="utf-8"?>
<p:tagLst xmlns:a="http://schemas.openxmlformats.org/drawingml/2006/main" xmlns:r="http://schemas.openxmlformats.org/officeDocument/2006/relationships" xmlns:p="http://schemas.openxmlformats.org/presentationml/2006/main">
  <p:tag name="DVSECTIONID" val="aLY82DBJckNBTeZc9tmtK4"/>
</p:tagLst>
</file>

<file path=ppt/tags/tag746.xml><?xml version="1.0" encoding="utf-8"?>
<p:tagLst xmlns:a="http://schemas.openxmlformats.org/drawingml/2006/main" xmlns:r="http://schemas.openxmlformats.org/officeDocument/2006/relationships" xmlns:p="http://schemas.openxmlformats.org/presentationml/2006/main">
  <p:tag name="DVSHAPEID" val="vFPM85bEQfPs6i9zEuxLjZ"/>
</p:tagLst>
</file>

<file path=ppt/tags/tag747.xml><?xml version="1.0" encoding="utf-8"?>
<p:tagLst xmlns:a="http://schemas.openxmlformats.org/drawingml/2006/main" xmlns:r="http://schemas.openxmlformats.org/officeDocument/2006/relationships" xmlns:p="http://schemas.openxmlformats.org/presentationml/2006/main">
  <p:tag name="DVSHAPEID" val="OYVwPGJ7ftvk99NizVwLE7"/>
</p:tagLst>
</file>

<file path=ppt/tags/tag748.xml><?xml version="1.0" encoding="utf-8"?>
<p:tagLst xmlns:a="http://schemas.openxmlformats.org/drawingml/2006/main" xmlns:r="http://schemas.openxmlformats.org/officeDocument/2006/relationships" xmlns:p="http://schemas.openxmlformats.org/presentationml/2006/main">
  <p:tag name="DVSECTIONID" val="7JziFUJOBiRkGOQaLEZHAd"/>
</p:tagLst>
</file>

<file path=ppt/tags/tag749.xml><?xml version="1.0" encoding="utf-8"?>
<p:tagLst xmlns:a="http://schemas.openxmlformats.org/drawingml/2006/main" xmlns:r="http://schemas.openxmlformats.org/officeDocument/2006/relationships" xmlns:p="http://schemas.openxmlformats.org/presentationml/2006/main">
  <p:tag name="DVSHAPEID" val="JzhyK0543WlB7fvIyQBfuD"/>
</p:tagLst>
</file>

<file path=ppt/tags/tag75.xml><?xml version="1.0" encoding="utf-8"?>
<p:tagLst xmlns:a="http://schemas.openxmlformats.org/drawingml/2006/main" xmlns:r="http://schemas.openxmlformats.org/officeDocument/2006/relationships" xmlns:p="http://schemas.openxmlformats.org/presentationml/2006/main">
  <p:tag name="DVSHAPEID" val="zlWtHer8abVQ6v1KXikAFR"/>
</p:tagLst>
</file>

<file path=ppt/tags/tag750.xml><?xml version="1.0" encoding="utf-8"?>
<p:tagLst xmlns:a="http://schemas.openxmlformats.org/drawingml/2006/main" xmlns:r="http://schemas.openxmlformats.org/officeDocument/2006/relationships" xmlns:p="http://schemas.openxmlformats.org/presentationml/2006/main">
  <p:tag name="DVSHAPEID" val="qnYHCC6nqg3sNdNTsh5kNa"/>
</p:tagLst>
</file>

<file path=ppt/tags/tag751.xml><?xml version="1.0" encoding="utf-8"?>
<p:tagLst xmlns:a="http://schemas.openxmlformats.org/drawingml/2006/main" xmlns:r="http://schemas.openxmlformats.org/officeDocument/2006/relationships" xmlns:p="http://schemas.openxmlformats.org/presentationml/2006/main">
  <p:tag name="DVSECTIONID" val="dkqNwE9TMva6Vr0MsOtIZD"/>
</p:tagLst>
</file>

<file path=ppt/tags/tag752.xml><?xml version="1.0" encoding="utf-8"?>
<p:tagLst xmlns:a="http://schemas.openxmlformats.org/drawingml/2006/main" xmlns:r="http://schemas.openxmlformats.org/officeDocument/2006/relationships" xmlns:p="http://schemas.openxmlformats.org/presentationml/2006/main">
  <p:tag name="DVSHAPEID" val="6Hp2utUF393pDm70jiS20T"/>
</p:tagLst>
</file>

<file path=ppt/tags/tag753.xml><?xml version="1.0" encoding="utf-8"?>
<p:tagLst xmlns:a="http://schemas.openxmlformats.org/drawingml/2006/main" xmlns:r="http://schemas.openxmlformats.org/officeDocument/2006/relationships" xmlns:p="http://schemas.openxmlformats.org/presentationml/2006/main">
  <p:tag name="DVSHAPEID" val="bkK1RAGzXbpRzLiHlV4yIA"/>
</p:tagLst>
</file>

<file path=ppt/tags/tag754.xml><?xml version="1.0" encoding="utf-8"?>
<p:tagLst xmlns:a="http://schemas.openxmlformats.org/drawingml/2006/main" xmlns:r="http://schemas.openxmlformats.org/officeDocument/2006/relationships" xmlns:p="http://schemas.openxmlformats.org/presentationml/2006/main">
  <p:tag name="DVSECTIONID" val="5WvfrpXxoG5XjOPngBkrn0"/>
</p:tagLst>
</file>

<file path=ppt/tags/tag755.xml><?xml version="1.0" encoding="utf-8"?>
<p:tagLst xmlns:a="http://schemas.openxmlformats.org/drawingml/2006/main" xmlns:r="http://schemas.openxmlformats.org/officeDocument/2006/relationships" xmlns:p="http://schemas.openxmlformats.org/presentationml/2006/main">
  <p:tag name="DVSHAPEID" val="2UmoiijaWGjUAr5vb3CcSW"/>
</p:tagLst>
</file>

<file path=ppt/tags/tag756.xml><?xml version="1.0" encoding="utf-8"?>
<p:tagLst xmlns:a="http://schemas.openxmlformats.org/drawingml/2006/main" xmlns:r="http://schemas.openxmlformats.org/officeDocument/2006/relationships" xmlns:p="http://schemas.openxmlformats.org/presentationml/2006/main">
  <p:tag name="DVSHAPEID" val="cZ06yKG9XTLWkkR1A1rohI"/>
</p:tagLst>
</file>

<file path=ppt/tags/tag757.xml><?xml version="1.0" encoding="utf-8"?>
<p:tagLst xmlns:a="http://schemas.openxmlformats.org/drawingml/2006/main" xmlns:r="http://schemas.openxmlformats.org/officeDocument/2006/relationships" xmlns:p="http://schemas.openxmlformats.org/presentationml/2006/main">
  <p:tag name="DVSECTIONID" val="MCPjJImgAfSAfuihdJVf7t"/>
</p:tagLst>
</file>

<file path=ppt/tags/tag758.xml><?xml version="1.0" encoding="utf-8"?>
<p:tagLst xmlns:a="http://schemas.openxmlformats.org/drawingml/2006/main" xmlns:r="http://schemas.openxmlformats.org/officeDocument/2006/relationships" xmlns:p="http://schemas.openxmlformats.org/presentationml/2006/main">
  <p:tag name="DVSHAPEID" val="qeNkzvZrSfBv3R9ax4iSAa"/>
</p:tagLst>
</file>

<file path=ppt/tags/tag759.xml><?xml version="1.0" encoding="utf-8"?>
<p:tagLst xmlns:a="http://schemas.openxmlformats.org/drawingml/2006/main" xmlns:r="http://schemas.openxmlformats.org/officeDocument/2006/relationships" xmlns:p="http://schemas.openxmlformats.org/presentationml/2006/main">
  <p:tag name="DVSHAPEID" val="vAeN1b4RtmeIOnFiPMTsCI"/>
</p:tagLst>
</file>

<file path=ppt/tags/tag76.xml><?xml version="1.0" encoding="utf-8"?>
<p:tagLst xmlns:a="http://schemas.openxmlformats.org/drawingml/2006/main" xmlns:r="http://schemas.openxmlformats.org/officeDocument/2006/relationships" xmlns:p="http://schemas.openxmlformats.org/presentationml/2006/main">
  <p:tag name="DVSECTIONID" val="2mx2yzttKXEXxxb1yjanaT"/>
</p:tagLst>
</file>

<file path=ppt/tags/tag760.xml><?xml version="1.0" encoding="utf-8"?>
<p:tagLst xmlns:a="http://schemas.openxmlformats.org/drawingml/2006/main" xmlns:r="http://schemas.openxmlformats.org/officeDocument/2006/relationships" xmlns:p="http://schemas.openxmlformats.org/presentationml/2006/main">
  <p:tag name="DVSECTIONID" val="MCPjJImgAfSAfuihdJVf7t"/>
</p:tagLst>
</file>

<file path=ppt/tags/tag761.xml><?xml version="1.0" encoding="utf-8"?>
<p:tagLst xmlns:a="http://schemas.openxmlformats.org/drawingml/2006/main" xmlns:r="http://schemas.openxmlformats.org/officeDocument/2006/relationships" xmlns:p="http://schemas.openxmlformats.org/presentationml/2006/main">
  <p:tag name="DVSHAPEID" val="qeNkzvZrSfBv3R9ax4iSAa"/>
</p:tagLst>
</file>

<file path=ppt/tags/tag762.xml><?xml version="1.0" encoding="utf-8"?>
<p:tagLst xmlns:a="http://schemas.openxmlformats.org/drawingml/2006/main" xmlns:r="http://schemas.openxmlformats.org/officeDocument/2006/relationships" xmlns:p="http://schemas.openxmlformats.org/presentationml/2006/main">
  <p:tag name="DVSHAPEID" val="vAeN1b4RtmeIOnFiPMTsCI"/>
</p:tagLst>
</file>

<file path=ppt/tags/tag763.xml><?xml version="1.0" encoding="utf-8"?>
<p:tagLst xmlns:a="http://schemas.openxmlformats.org/drawingml/2006/main" xmlns:r="http://schemas.openxmlformats.org/officeDocument/2006/relationships" xmlns:p="http://schemas.openxmlformats.org/presentationml/2006/main">
  <p:tag name="DVSECTIONID" val="ihCYnDEju25EekTbZkHrPR"/>
</p:tagLst>
</file>

<file path=ppt/tags/tag764.xml><?xml version="1.0" encoding="utf-8"?>
<p:tagLst xmlns:a="http://schemas.openxmlformats.org/drawingml/2006/main" xmlns:r="http://schemas.openxmlformats.org/officeDocument/2006/relationships" xmlns:p="http://schemas.openxmlformats.org/presentationml/2006/main">
  <p:tag name="DVSHAPEID" val="94l1A9ER3Gy7OcnvzPv74h"/>
</p:tagLst>
</file>

<file path=ppt/tags/tag765.xml><?xml version="1.0" encoding="utf-8"?>
<p:tagLst xmlns:a="http://schemas.openxmlformats.org/drawingml/2006/main" xmlns:r="http://schemas.openxmlformats.org/officeDocument/2006/relationships" xmlns:p="http://schemas.openxmlformats.org/presentationml/2006/main">
  <p:tag name="DVSHAPEID" val="eR6eoYLGwIAzaToYXrP6dJ"/>
</p:tagLst>
</file>

<file path=ppt/tags/tag766.xml><?xml version="1.0" encoding="utf-8"?>
<p:tagLst xmlns:a="http://schemas.openxmlformats.org/drawingml/2006/main" xmlns:r="http://schemas.openxmlformats.org/officeDocument/2006/relationships" xmlns:p="http://schemas.openxmlformats.org/presentationml/2006/main">
  <p:tag name="DVSHAPEID" val="Tnr423oI0onY6vNUC7xYS5"/>
</p:tagLst>
</file>

<file path=ppt/tags/tag767.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768.xml><?xml version="1.0" encoding="utf-8"?>
<p:tagLst xmlns:a="http://schemas.openxmlformats.org/drawingml/2006/main" xmlns:r="http://schemas.openxmlformats.org/officeDocument/2006/relationships" xmlns:p="http://schemas.openxmlformats.org/presentationml/2006/main">
  <p:tag name="DVSHAPEID" val="IidvjnxLo1lCqEJojuvu8g"/>
</p:tagLst>
</file>

<file path=ppt/tags/tag769.xml><?xml version="1.0" encoding="utf-8"?>
<p:tagLst xmlns:a="http://schemas.openxmlformats.org/drawingml/2006/main" xmlns:r="http://schemas.openxmlformats.org/officeDocument/2006/relationships" xmlns:p="http://schemas.openxmlformats.org/presentationml/2006/main">
  <p:tag name="DVSHAPEID" val="P5UgG7wwd3XfZ30GHYhiU6"/>
</p:tagLst>
</file>

<file path=ppt/tags/tag77.xml><?xml version="1.0" encoding="utf-8"?>
<p:tagLst xmlns:a="http://schemas.openxmlformats.org/drawingml/2006/main" xmlns:r="http://schemas.openxmlformats.org/officeDocument/2006/relationships" xmlns:p="http://schemas.openxmlformats.org/presentationml/2006/main">
  <p:tag name="DVSHAPEID" val="SYygf3ynQJ07eOS6TiCCI9"/>
</p:tagLst>
</file>

<file path=ppt/tags/tag770.xml><?xml version="1.0" encoding="utf-8"?>
<p:tagLst xmlns:a="http://schemas.openxmlformats.org/drawingml/2006/main" xmlns:r="http://schemas.openxmlformats.org/officeDocument/2006/relationships" xmlns:p="http://schemas.openxmlformats.org/presentationml/2006/main">
  <p:tag name="DVSHAPEID" val="0XPOqLCWGldaff9YEGHIlP"/>
</p:tagLst>
</file>

<file path=ppt/tags/tag771.xml><?xml version="1.0" encoding="utf-8"?>
<p:tagLst xmlns:a="http://schemas.openxmlformats.org/drawingml/2006/main" xmlns:r="http://schemas.openxmlformats.org/officeDocument/2006/relationships" xmlns:p="http://schemas.openxmlformats.org/presentationml/2006/main">
  <p:tag name="DVSHAPEID" val="HLnDD3RGJYtA1UWi1HaBsX"/>
</p:tagLst>
</file>

<file path=ppt/tags/tag772.xml><?xml version="1.0" encoding="utf-8"?>
<p:tagLst xmlns:a="http://schemas.openxmlformats.org/drawingml/2006/main" xmlns:r="http://schemas.openxmlformats.org/officeDocument/2006/relationships" xmlns:p="http://schemas.openxmlformats.org/presentationml/2006/main">
  <p:tag name="DVSHAPEID" val="W0Lf7MDml368BZcOM5y9JH"/>
</p:tagLst>
</file>

<file path=ppt/tags/tag773.xml><?xml version="1.0" encoding="utf-8"?>
<p:tagLst xmlns:a="http://schemas.openxmlformats.org/drawingml/2006/main" xmlns:r="http://schemas.openxmlformats.org/officeDocument/2006/relationships" xmlns:p="http://schemas.openxmlformats.org/presentationml/2006/main">
  <p:tag name="DVSHAPEID" val="IidvjnxLo1lCqEJojuvu8g"/>
</p:tagLst>
</file>

<file path=ppt/tags/tag774.xml><?xml version="1.0" encoding="utf-8"?>
<p:tagLst xmlns:a="http://schemas.openxmlformats.org/drawingml/2006/main" xmlns:r="http://schemas.openxmlformats.org/officeDocument/2006/relationships" xmlns:p="http://schemas.openxmlformats.org/presentationml/2006/main">
  <p:tag name="DVSHAPEID" val="W0Lf7MDml368BZcOM5y9JH"/>
</p:tagLst>
</file>

<file path=ppt/tags/tag775.xml><?xml version="1.0" encoding="utf-8"?>
<p:tagLst xmlns:a="http://schemas.openxmlformats.org/drawingml/2006/main" xmlns:r="http://schemas.openxmlformats.org/officeDocument/2006/relationships" xmlns:p="http://schemas.openxmlformats.org/presentationml/2006/main">
  <p:tag name="DVSHAPEID" val="eR6eoYLGwIAzaToYXrP6dJ"/>
</p:tagLst>
</file>

<file path=ppt/tags/tag776.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777.xml><?xml version="1.0" encoding="utf-8"?>
<p:tagLst xmlns:a="http://schemas.openxmlformats.org/drawingml/2006/main" xmlns:r="http://schemas.openxmlformats.org/officeDocument/2006/relationships" xmlns:p="http://schemas.openxmlformats.org/presentationml/2006/main">
  <p:tag name="DVSHAPEID" val="IidvjnxLo1lCqEJojuvu8g"/>
</p:tagLst>
</file>

<file path=ppt/tags/tag778.xml><?xml version="1.0" encoding="utf-8"?>
<p:tagLst xmlns:a="http://schemas.openxmlformats.org/drawingml/2006/main" xmlns:r="http://schemas.openxmlformats.org/officeDocument/2006/relationships" xmlns:p="http://schemas.openxmlformats.org/presentationml/2006/main">
  <p:tag name="DVSHAPEID" val="W0Lf7MDml368BZcOM5y9JH"/>
</p:tagLst>
</file>

<file path=ppt/tags/tag779.xml><?xml version="1.0" encoding="utf-8"?>
<p:tagLst xmlns:a="http://schemas.openxmlformats.org/drawingml/2006/main" xmlns:r="http://schemas.openxmlformats.org/officeDocument/2006/relationships" xmlns:p="http://schemas.openxmlformats.org/presentationml/2006/main">
  <p:tag name="DVSECTIONID" val="0Y8cX4yRnyf49Tp7Ffa76P"/>
</p:tagLst>
</file>

<file path=ppt/tags/tag78.xml><?xml version="1.0" encoding="utf-8"?>
<p:tagLst xmlns:a="http://schemas.openxmlformats.org/drawingml/2006/main" xmlns:r="http://schemas.openxmlformats.org/officeDocument/2006/relationships" xmlns:p="http://schemas.openxmlformats.org/presentationml/2006/main">
  <p:tag name="DVSHAPEID" val="u21xZUa8d9wOb1NfKpb0gk"/>
</p:tagLst>
</file>

<file path=ppt/tags/tag780.xml><?xml version="1.0" encoding="utf-8"?>
<p:tagLst xmlns:a="http://schemas.openxmlformats.org/drawingml/2006/main" xmlns:r="http://schemas.openxmlformats.org/officeDocument/2006/relationships" xmlns:p="http://schemas.openxmlformats.org/presentationml/2006/main">
  <p:tag name="DVSHAPEID" val="HV1bKOR7Ee1yVu522beT3W"/>
</p:tagLst>
</file>

<file path=ppt/tags/tag781.xml><?xml version="1.0" encoding="utf-8"?>
<p:tagLst xmlns:a="http://schemas.openxmlformats.org/drawingml/2006/main" xmlns:r="http://schemas.openxmlformats.org/officeDocument/2006/relationships" xmlns:p="http://schemas.openxmlformats.org/presentationml/2006/main">
  <p:tag name="DVSHAPEID" val="P2RCorW4PyagRKq0jteXXI"/>
</p:tagLst>
</file>

<file path=ppt/tags/tag782.xml><?xml version="1.0" encoding="utf-8"?>
<p:tagLst xmlns:a="http://schemas.openxmlformats.org/drawingml/2006/main" xmlns:r="http://schemas.openxmlformats.org/officeDocument/2006/relationships" xmlns:p="http://schemas.openxmlformats.org/presentationml/2006/main">
  <p:tag name="DVSECTIONID" val="4Jyk5YoAv8TiCQaxKiIISj"/>
</p:tagLst>
</file>

<file path=ppt/tags/tag783.xml><?xml version="1.0" encoding="utf-8"?>
<p:tagLst xmlns:a="http://schemas.openxmlformats.org/drawingml/2006/main" xmlns:r="http://schemas.openxmlformats.org/officeDocument/2006/relationships" xmlns:p="http://schemas.openxmlformats.org/presentationml/2006/main">
  <p:tag name="DVSHAPEID" val="LY4Y0PmuI5jQvwH9mGJOiA"/>
</p:tagLst>
</file>

<file path=ppt/tags/tag784.xml><?xml version="1.0" encoding="utf-8"?>
<p:tagLst xmlns:a="http://schemas.openxmlformats.org/drawingml/2006/main" xmlns:r="http://schemas.openxmlformats.org/officeDocument/2006/relationships" xmlns:p="http://schemas.openxmlformats.org/presentationml/2006/main">
  <p:tag name="DVSHAPEID" val="MfdiqZ0FEwx9lGnHadtiFe"/>
</p:tagLst>
</file>

<file path=ppt/tags/tag785.xml><?xml version="1.0" encoding="utf-8"?>
<p:tagLst xmlns:a="http://schemas.openxmlformats.org/drawingml/2006/main" xmlns:r="http://schemas.openxmlformats.org/officeDocument/2006/relationships" xmlns:p="http://schemas.openxmlformats.org/presentationml/2006/main">
  <p:tag name="DVSECTIONID" val="kaloR54G4ZnbUpDDZztN37"/>
</p:tagLst>
</file>

<file path=ppt/tags/tag786.xml><?xml version="1.0" encoding="utf-8"?>
<p:tagLst xmlns:a="http://schemas.openxmlformats.org/drawingml/2006/main" xmlns:r="http://schemas.openxmlformats.org/officeDocument/2006/relationships" xmlns:p="http://schemas.openxmlformats.org/presentationml/2006/main">
  <p:tag name="DVSHAPEID" val="fDTPJBIYcLbWU0weJ2Hdbi"/>
</p:tagLst>
</file>

<file path=ppt/tags/tag787.xml><?xml version="1.0" encoding="utf-8"?>
<p:tagLst xmlns:a="http://schemas.openxmlformats.org/drawingml/2006/main" xmlns:r="http://schemas.openxmlformats.org/officeDocument/2006/relationships" xmlns:p="http://schemas.openxmlformats.org/presentationml/2006/main">
  <p:tag name="DVSHAPEID" val="KnW0kiMGdewKUQF5KdpPp2"/>
</p:tagLst>
</file>

<file path=ppt/tags/tag788.xml><?xml version="1.0" encoding="utf-8"?>
<p:tagLst xmlns:a="http://schemas.openxmlformats.org/drawingml/2006/main" xmlns:r="http://schemas.openxmlformats.org/officeDocument/2006/relationships" xmlns:p="http://schemas.openxmlformats.org/presentationml/2006/main">
  <p:tag name="DVSECTIONID" val="aQgzX7uSpnXKooYG6iwP3U"/>
</p:tagLst>
</file>

<file path=ppt/tags/tag789.xml><?xml version="1.0" encoding="utf-8"?>
<p:tagLst xmlns:a="http://schemas.openxmlformats.org/drawingml/2006/main" xmlns:r="http://schemas.openxmlformats.org/officeDocument/2006/relationships" xmlns:p="http://schemas.openxmlformats.org/presentationml/2006/main">
  <p:tag name="DVSHAPEID" val="4btYLnVUfLpvV9IpqgwOIZ"/>
</p:tagLst>
</file>

<file path=ppt/tags/tag79.xml><?xml version="1.0" encoding="utf-8"?>
<p:tagLst xmlns:a="http://schemas.openxmlformats.org/drawingml/2006/main" xmlns:r="http://schemas.openxmlformats.org/officeDocument/2006/relationships" xmlns:p="http://schemas.openxmlformats.org/presentationml/2006/main">
  <p:tag name="DVSHAPEID" val="gX59BPcuYxmItwfI3DdIvR"/>
</p:tagLst>
</file>

<file path=ppt/tags/tag790.xml><?xml version="1.0" encoding="utf-8"?>
<p:tagLst xmlns:a="http://schemas.openxmlformats.org/drawingml/2006/main" xmlns:r="http://schemas.openxmlformats.org/officeDocument/2006/relationships" xmlns:p="http://schemas.openxmlformats.org/presentationml/2006/main">
  <p:tag name="DVSHAPEID" val="eCi3ymmuFj64RMFegz4JEI"/>
</p:tagLst>
</file>

<file path=ppt/tags/tag791.xml><?xml version="1.0" encoding="utf-8"?>
<p:tagLst xmlns:a="http://schemas.openxmlformats.org/drawingml/2006/main" xmlns:r="http://schemas.openxmlformats.org/officeDocument/2006/relationships" xmlns:p="http://schemas.openxmlformats.org/presentationml/2006/main">
  <p:tag name="DVSECTIONID" val="VrWKU7i8f4gcZv8i7Wbcz0"/>
</p:tagLst>
</file>

<file path=ppt/tags/tag792.xml><?xml version="1.0" encoding="utf-8"?>
<p:tagLst xmlns:a="http://schemas.openxmlformats.org/drawingml/2006/main" xmlns:r="http://schemas.openxmlformats.org/officeDocument/2006/relationships" xmlns:p="http://schemas.openxmlformats.org/presentationml/2006/main">
  <p:tag name="DVSHAPEID" val="KqesAsCGAiuhev7VCqcdLr"/>
</p:tagLst>
</file>

<file path=ppt/tags/tag793.xml><?xml version="1.0" encoding="utf-8"?>
<p:tagLst xmlns:a="http://schemas.openxmlformats.org/drawingml/2006/main" xmlns:r="http://schemas.openxmlformats.org/officeDocument/2006/relationships" xmlns:p="http://schemas.openxmlformats.org/presentationml/2006/main">
  <p:tag name="DVSHAPEID" val="UKv0ut50XRR81oA6YhTvij"/>
</p:tagLst>
</file>

<file path=ppt/tags/tag794.xml><?xml version="1.0" encoding="utf-8"?>
<p:tagLst xmlns:a="http://schemas.openxmlformats.org/drawingml/2006/main" xmlns:r="http://schemas.openxmlformats.org/officeDocument/2006/relationships" xmlns:p="http://schemas.openxmlformats.org/presentationml/2006/main">
  <p:tag name="DVSECTIONID" val="GbiqQmqePu4jWNLGkZlW1X"/>
</p:tagLst>
</file>

<file path=ppt/tags/tag795.xml><?xml version="1.0" encoding="utf-8"?>
<p:tagLst xmlns:a="http://schemas.openxmlformats.org/drawingml/2006/main" xmlns:r="http://schemas.openxmlformats.org/officeDocument/2006/relationships" xmlns:p="http://schemas.openxmlformats.org/presentationml/2006/main">
  <p:tag name="DVSHAPEID" val="U5hW79B5SpNgy6AJ66uFPD"/>
</p:tagLst>
</file>

<file path=ppt/tags/tag796.xml><?xml version="1.0" encoding="utf-8"?>
<p:tagLst xmlns:a="http://schemas.openxmlformats.org/drawingml/2006/main" xmlns:r="http://schemas.openxmlformats.org/officeDocument/2006/relationships" xmlns:p="http://schemas.openxmlformats.org/presentationml/2006/main">
  <p:tag name="DVSHAPEID" val="Zh3H3q6A4y2LuljBUv1RPM"/>
</p:tagLst>
</file>

<file path=ppt/tags/tag797.xml><?xml version="1.0" encoding="utf-8"?>
<p:tagLst xmlns:a="http://schemas.openxmlformats.org/drawingml/2006/main" xmlns:r="http://schemas.openxmlformats.org/officeDocument/2006/relationships" xmlns:p="http://schemas.openxmlformats.org/presentationml/2006/main">
  <p:tag name="DVSECTIONID" val="d90fEjsage4gVPCddmAh8S"/>
</p:tagLst>
</file>

<file path=ppt/tags/tag798.xml><?xml version="1.0" encoding="utf-8"?>
<p:tagLst xmlns:a="http://schemas.openxmlformats.org/drawingml/2006/main" xmlns:r="http://schemas.openxmlformats.org/officeDocument/2006/relationships" xmlns:p="http://schemas.openxmlformats.org/presentationml/2006/main">
  <p:tag name="DVSHAPEID" val="bU8RrR1l5PkBENQfn2AAlp"/>
</p:tagLst>
</file>

<file path=ppt/tags/tag799.xml><?xml version="1.0" encoding="utf-8"?>
<p:tagLst xmlns:a="http://schemas.openxmlformats.org/drawingml/2006/main" xmlns:r="http://schemas.openxmlformats.org/officeDocument/2006/relationships" xmlns:p="http://schemas.openxmlformats.org/presentationml/2006/main">
  <p:tag name="DVSHAPEID" val="DA7netLuwF6ZvXYhXsIyC8"/>
</p:tagLst>
</file>

<file path=ppt/tags/tag8.xml><?xml version="1.0" encoding="utf-8"?>
<p:tagLst xmlns:a="http://schemas.openxmlformats.org/drawingml/2006/main" xmlns:r="http://schemas.openxmlformats.org/officeDocument/2006/relationships" xmlns:p="http://schemas.openxmlformats.org/presentationml/2006/main">
  <p:tag name="DVSHAPEID" val="7edRQVmERkJM8WSRGxMQMT"/>
</p:tagLst>
</file>

<file path=ppt/tags/tag80.xml><?xml version="1.0" encoding="utf-8"?>
<p:tagLst xmlns:a="http://schemas.openxmlformats.org/drawingml/2006/main" xmlns:r="http://schemas.openxmlformats.org/officeDocument/2006/relationships" xmlns:p="http://schemas.openxmlformats.org/presentationml/2006/main">
  <p:tag name="DVSECTIONID" val="2mx2yzttKXEXxxb1yjanaT"/>
</p:tagLst>
</file>

<file path=ppt/tags/tag800.xml><?xml version="1.0" encoding="utf-8"?>
<p:tagLst xmlns:a="http://schemas.openxmlformats.org/drawingml/2006/main" xmlns:r="http://schemas.openxmlformats.org/officeDocument/2006/relationships" xmlns:p="http://schemas.openxmlformats.org/presentationml/2006/main">
  <p:tag name="DVSECTIONID" val="tcotyObzDRkUdMJFtZF4O2"/>
</p:tagLst>
</file>

<file path=ppt/tags/tag801.xml><?xml version="1.0" encoding="utf-8"?>
<p:tagLst xmlns:a="http://schemas.openxmlformats.org/drawingml/2006/main" xmlns:r="http://schemas.openxmlformats.org/officeDocument/2006/relationships" xmlns:p="http://schemas.openxmlformats.org/presentationml/2006/main">
  <p:tag name="DVSHAPEID" val="ZMnZLsS3KI3wLxcQybhHOL"/>
</p:tagLst>
</file>

<file path=ppt/tags/tag802.xml><?xml version="1.0" encoding="utf-8"?>
<p:tagLst xmlns:a="http://schemas.openxmlformats.org/drawingml/2006/main" xmlns:r="http://schemas.openxmlformats.org/officeDocument/2006/relationships" xmlns:p="http://schemas.openxmlformats.org/presentationml/2006/main">
  <p:tag name="DVSHAPEID" val="FoTQmKykIGJzKT3y8ohUg7"/>
</p:tagLst>
</file>

<file path=ppt/tags/tag803.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04.xml><?xml version="1.0" encoding="utf-8"?>
<p:tagLst xmlns:a="http://schemas.openxmlformats.org/drawingml/2006/main" xmlns:r="http://schemas.openxmlformats.org/officeDocument/2006/relationships" xmlns:p="http://schemas.openxmlformats.org/presentationml/2006/main">
  <p:tag name="DVSHAPEID" val="IidvjnxLo1lCqEJojuvu8g"/>
</p:tagLst>
</file>

<file path=ppt/tags/tag805.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06.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07.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08.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09.xml><?xml version="1.0" encoding="utf-8"?>
<p:tagLst xmlns:a="http://schemas.openxmlformats.org/drawingml/2006/main" xmlns:r="http://schemas.openxmlformats.org/officeDocument/2006/relationships" xmlns:p="http://schemas.openxmlformats.org/presentationml/2006/main">
  <p:tag name="DVSHAPEID" val="IidvjnxLo1lCqEJojuvu8g"/>
</p:tagLst>
</file>

<file path=ppt/tags/tag81.xml><?xml version="1.0" encoding="utf-8"?>
<p:tagLst xmlns:a="http://schemas.openxmlformats.org/drawingml/2006/main" xmlns:r="http://schemas.openxmlformats.org/officeDocument/2006/relationships" xmlns:p="http://schemas.openxmlformats.org/presentationml/2006/main">
  <p:tag name="DVSHAPEID" val="SYygf3ynQJ07eOS6TiCCI9"/>
</p:tagLst>
</file>

<file path=ppt/tags/tag810.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11.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12.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13.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14.xml><?xml version="1.0" encoding="utf-8"?>
<p:tagLst xmlns:a="http://schemas.openxmlformats.org/drawingml/2006/main" xmlns:r="http://schemas.openxmlformats.org/officeDocument/2006/relationships" xmlns:p="http://schemas.openxmlformats.org/presentationml/2006/main">
  <p:tag name="DVSHAPEID" val="IidvjnxLo1lCqEJojuvu8g"/>
</p:tagLst>
</file>

<file path=ppt/tags/tag815.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16.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17.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18.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19.xml><?xml version="1.0" encoding="utf-8"?>
<p:tagLst xmlns:a="http://schemas.openxmlformats.org/drawingml/2006/main" xmlns:r="http://schemas.openxmlformats.org/officeDocument/2006/relationships" xmlns:p="http://schemas.openxmlformats.org/presentationml/2006/main">
  <p:tag name="DVSHAPEID" val="IidvjnxLo1lCqEJojuvu8g"/>
</p:tagLst>
</file>

<file path=ppt/tags/tag82.xml><?xml version="1.0" encoding="utf-8"?>
<p:tagLst xmlns:a="http://schemas.openxmlformats.org/drawingml/2006/main" xmlns:r="http://schemas.openxmlformats.org/officeDocument/2006/relationships" xmlns:p="http://schemas.openxmlformats.org/presentationml/2006/main">
  <p:tag name="DVSHAPEID" val="u21xZUa8d9wOb1NfKpb0gk"/>
</p:tagLst>
</file>

<file path=ppt/tags/tag820.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21.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22.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23.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24.xml><?xml version="1.0" encoding="utf-8"?>
<p:tagLst xmlns:a="http://schemas.openxmlformats.org/drawingml/2006/main" xmlns:r="http://schemas.openxmlformats.org/officeDocument/2006/relationships" xmlns:p="http://schemas.openxmlformats.org/presentationml/2006/main">
  <p:tag name="DVSHAPEID" val="IidvjnxLo1lCqEJojuvu8g"/>
</p:tagLst>
</file>

<file path=ppt/tags/tag825.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26.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27.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28.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29.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3.xml><?xml version="1.0" encoding="utf-8"?>
<p:tagLst xmlns:a="http://schemas.openxmlformats.org/drawingml/2006/main" xmlns:r="http://schemas.openxmlformats.org/officeDocument/2006/relationships" xmlns:p="http://schemas.openxmlformats.org/presentationml/2006/main">
  <p:tag name="DVSHAPEID" val="gX59BPcuYxmItwfI3DdIvR"/>
</p:tagLst>
</file>

<file path=ppt/tags/tag830.xml><?xml version="1.0" encoding="utf-8"?>
<p:tagLst xmlns:a="http://schemas.openxmlformats.org/drawingml/2006/main" xmlns:r="http://schemas.openxmlformats.org/officeDocument/2006/relationships" xmlns:p="http://schemas.openxmlformats.org/presentationml/2006/main">
  <p:tag name="DVSHAPEID" val="IidvjnxLo1lCqEJojuvu8g"/>
</p:tagLst>
</file>

<file path=ppt/tags/tag831.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32.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33.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34.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35.xml><?xml version="1.0" encoding="utf-8"?>
<p:tagLst xmlns:a="http://schemas.openxmlformats.org/drawingml/2006/main" xmlns:r="http://schemas.openxmlformats.org/officeDocument/2006/relationships" xmlns:p="http://schemas.openxmlformats.org/presentationml/2006/main">
  <p:tag name="DVSHAPEID" val="IidvjnxLo1lCqEJojuvu8g"/>
</p:tagLst>
</file>

<file path=ppt/tags/tag836.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37.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38.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39.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4.xml><?xml version="1.0" encoding="utf-8"?>
<p:tagLst xmlns:a="http://schemas.openxmlformats.org/drawingml/2006/main" xmlns:r="http://schemas.openxmlformats.org/officeDocument/2006/relationships" xmlns:p="http://schemas.openxmlformats.org/presentationml/2006/main">
  <p:tag name="DVSECTIONID" val="Ym5d8wnquiUgbyBwfVOELB"/>
</p:tagLst>
</file>

<file path=ppt/tags/tag840.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41.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42.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43.xml><?xml version="1.0" encoding="utf-8"?>
<p:tagLst xmlns:a="http://schemas.openxmlformats.org/drawingml/2006/main" xmlns:r="http://schemas.openxmlformats.org/officeDocument/2006/relationships" xmlns:p="http://schemas.openxmlformats.org/presentationml/2006/main">
  <p:tag name="DVSHAPEID" val="4QuxbB6TPwXvqq6a6B0yAZ"/>
</p:tagLst>
</file>

<file path=ppt/tags/tag844.xml><?xml version="1.0" encoding="utf-8"?>
<p:tagLst xmlns:a="http://schemas.openxmlformats.org/drawingml/2006/main" xmlns:r="http://schemas.openxmlformats.org/officeDocument/2006/relationships" xmlns:p="http://schemas.openxmlformats.org/presentationml/2006/main">
  <p:tag name="DVSECTIONID" val="V0CQtxTAB44r4ETf8gPOf2"/>
</p:tagLst>
</file>

<file path=ppt/tags/tag845.xml><?xml version="1.0" encoding="utf-8"?>
<p:tagLst xmlns:a="http://schemas.openxmlformats.org/drawingml/2006/main" xmlns:r="http://schemas.openxmlformats.org/officeDocument/2006/relationships" xmlns:p="http://schemas.openxmlformats.org/presentationml/2006/main">
  <p:tag name="DVSHAPEID" val="fTuxIZKuHTZmiJc2lYqyOI"/>
</p:tagLst>
</file>

<file path=ppt/tags/tag846.xml><?xml version="1.0" encoding="utf-8"?>
<p:tagLst xmlns:a="http://schemas.openxmlformats.org/drawingml/2006/main" xmlns:r="http://schemas.openxmlformats.org/officeDocument/2006/relationships" xmlns:p="http://schemas.openxmlformats.org/presentationml/2006/main">
  <p:tag name="DVSHAPEID" val="BwCCB5NdffuprboLGURRpK"/>
</p:tagLst>
</file>

<file path=ppt/tags/tag847.xml><?xml version="1.0" encoding="utf-8"?>
<p:tagLst xmlns:a="http://schemas.openxmlformats.org/drawingml/2006/main" xmlns:r="http://schemas.openxmlformats.org/officeDocument/2006/relationships" xmlns:p="http://schemas.openxmlformats.org/presentationml/2006/main">
  <p:tag name="DVSECTIONID" val="2T6VOie046rUNzGPrbU0GN"/>
</p:tagLst>
</file>

<file path=ppt/tags/tag848.xml><?xml version="1.0" encoding="utf-8"?>
<p:tagLst xmlns:a="http://schemas.openxmlformats.org/drawingml/2006/main" xmlns:r="http://schemas.openxmlformats.org/officeDocument/2006/relationships" xmlns:p="http://schemas.openxmlformats.org/presentationml/2006/main">
  <p:tag name="DVSHAPEID" val="eqjkSOZwGNUwBn7cHG0uKn"/>
</p:tagLst>
</file>

<file path=ppt/tags/tag849.xml><?xml version="1.0" encoding="utf-8"?>
<p:tagLst xmlns:a="http://schemas.openxmlformats.org/drawingml/2006/main" xmlns:r="http://schemas.openxmlformats.org/officeDocument/2006/relationships" xmlns:p="http://schemas.openxmlformats.org/presentationml/2006/main">
  <p:tag name="DVSHAPEID" val="JvpFNg9XIWT5Ft7wIHcFej"/>
</p:tagLst>
</file>

<file path=ppt/tags/tag85.xml><?xml version="1.0" encoding="utf-8"?>
<p:tagLst xmlns:a="http://schemas.openxmlformats.org/drawingml/2006/main" xmlns:r="http://schemas.openxmlformats.org/officeDocument/2006/relationships" xmlns:p="http://schemas.openxmlformats.org/presentationml/2006/main">
  <p:tag name="DVSHAPEID" val="LL52KBbISHdH2XdQKuz9VY"/>
</p:tagLst>
</file>

<file path=ppt/tags/tag850.xml><?xml version="1.0" encoding="utf-8"?>
<p:tagLst xmlns:a="http://schemas.openxmlformats.org/drawingml/2006/main" xmlns:r="http://schemas.openxmlformats.org/officeDocument/2006/relationships" xmlns:p="http://schemas.openxmlformats.org/presentationml/2006/main">
  <p:tag name="DVSECTIONID" val="geJcgvvJRMYTXIJxJBmAZX"/>
</p:tagLst>
</file>

<file path=ppt/tags/tag851.xml><?xml version="1.0" encoding="utf-8"?>
<p:tagLst xmlns:a="http://schemas.openxmlformats.org/drawingml/2006/main" xmlns:r="http://schemas.openxmlformats.org/officeDocument/2006/relationships" xmlns:p="http://schemas.openxmlformats.org/presentationml/2006/main">
  <p:tag name="DVSHAPEID" val="Hgx9tBK1UMUHRSQLyrCOME"/>
</p:tagLst>
</file>

<file path=ppt/tags/tag852.xml><?xml version="1.0" encoding="utf-8"?>
<p:tagLst xmlns:a="http://schemas.openxmlformats.org/drawingml/2006/main" xmlns:r="http://schemas.openxmlformats.org/officeDocument/2006/relationships" xmlns:p="http://schemas.openxmlformats.org/presentationml/2006/main">
  <p:tag name="DVSHAPEID" val="aZJkJkBROsei7vLt24Jhzs"/>
</p:tagLst>
</file>

<file path=ppt/tags/tag853.xml><?xml version="1.0" encoding="utf-8"?>
<p:tagLst xmlns:a="http://schemas.openxmlformats.org/drawingml/2006/main" xmlns:r="http://schemas.openxmlformats.org/officeDocument/2006/relationships" xmlns:p="http://schemas.openxmlformats.org/presentationml/2006/main">
  <p:tag name="DVSECTIONID" val="ZaRkziPETemfDRcC1IulfF"/>
</p:tagLst>
</file>

<file path=ppt/tags/tag854.xml><?xml version="1.0" encoding="utf-8"?>
<p:tagLst xmlns:a="http://schemas.openxmlformats.org/drawingml/2006/main" xmlns:r="http://schemas.openxmlformats.org/officeDocument/2006/relationships" xmlns:p="http://schemas.openxmlformats.org/presentationml/2006/main">
  <p:tag name="DVSHAPEID" val="XoV1nWRMBaY5QFVN2vkLCz"/>
</p:tagLst>
</file>

<file path=ppt/tags/tag855.xml><?xml version="1.0" encoding="utf-8"?>
<p:tagLst xmlns:a="http://schemas.openxmlformats.org/drawingml/2006/main" xmlns:r="http://schemas.openxmlformats.org/officeDocument/2006/relationships" xmlns:p="http://schemas.openxmlformats.org/presentationml/2006/main">
  <p:tag name="DVSHAPEID" val="dIwMS4E8b3BD71g1wgs5Uj"/>
</p:tagLst>
</file>

<file path=ppt/tags/tag856.xml><?xml version="1.0" encoding="utf-8"?>
<p:tagLst xmlns:a="http://schemas.openxmlformats.org/drawingml/2006/main" xmlns:r="http://schemas.openxmlformats.org/officeDocument/2006/relationships" xmlns:p="http://schemas.openxmlformats.org/presentationml/2006/main">
  <p:tag name="DVSECTIONID" val="Z10yoVBmwKE3ZudEYxkAq6"/>
</p:tagLst>
</file>

<file path=ppt/tags/tag857.xml><?xml version="1.0" encoding="utf-8"?>
<p:tagLst xmlns:a="http://schemas.openxmlformats.org/drawingml/2006/main" xmlns:r="http://schemas.openxmlformats.org/officeDocument/2006/relationships" xmlns:p="http://schemas.openxmlformats.org/presentationml/2006/main">
  <p:tag name="DVSHAPEID" val="y1dA5b0MOxf7geo5sjyRFs"/>
</p:tagLst>
</file>

<file path=ppt/tags/tag858.xml><?xml version="1.0" encoding="utf-8"?>
<p:tagLst xmlns:a="http://schemas.openxmlformats.org/drawingml/2006/main" xmlns:r="http://schemas.openxmlformats.org/officeDocument/2006/relationships" xmlns:p="http://schemas.openxmlformats.org/presentationml/2006/main">
  <p:tag name="DVSHAPEID" val="3AVzMrb09ondHxE7a1Rg57"/>
</p:tagLst>
</file>

<file path=ppt/tags/tag859.xml><?xml version="1.0" encoding="utf-8"?>
<p:tagLst xmlns:a="http://schemas.openxmlformats.org/drawingml/2006/main" xmlns:r="http://schemas.openxmlformats.org/officeDocument/2006/relationships" xmlns:p="http://schemas.openxmlformats.org/presentationml/2006/main">
  <p:tag name="DVSECTIONID" val="hRi17tWfRR1s7A6qrAENEd"/>
</p:tagLst>
</file>

<file path=ppt/tags/tag86.xml><?xml version="1.0" encoding="utf-8"?>
<p:tagLst xmlns:a="http://schemas.openxmlformats.org/drawingml/2006/main" xmlns:r="http://schemas.openxmlformats.org/officeDocument/2006/relationships" xmlns:p="http://schemas.openxmlformats.org/presentationml/2006/main">
  <p:tag name="DVSHAPEID" val="F5XCncykQYSsdC29XUMPE2"/>
</p:tagLst>
</file>

<file path=ppt/tags/tag860.xml><?xml version="1.0" encoding="utf-8"?>
<p:tagLst xmlns:a="http://schemas.openxmlformats.org/drawingml/2006/main" xmlns:r="http://schemas.openxmlformats.org/officeDocument/2006/relationships" xmlns:p="http://schemas.openxmlformats.org/presentationml/2006/main">
  <p:tag name="DVSHAPEID" val="K1Lg5w0yuttvhVgpRuUGJ5"/>
</p:tagLst>
</file>

<file path=ppt/tags/tag861.xml><?xml version="1.0" encoding="utf-8"?>
<p:tagLst xmlns:a="http://schemas.openxmlformats.org/drawingml/2006/main" xmlns:r="http://schemas.openxmlformats.org/officeDocument/2006/relationships" xmlns:p="http://schemas.openxmlformats.org/presentationml/2006/main">
  <p:tag name="DVSHAPEID" val="cYAkvxkXQR4JQxfcz5i6Mg"/>
</p:tagLst>
</file>

<file path=ppt/tags/tag862.xml><?xml version="1.0" encoding="utf-8"?>
<p:tagLst xmlns:a="http://schemas.openxmlformats.org/drawingml/2006/main" xmlns:r="http://schemas.openxmlformats.org/officeDocument/2006/relationships" xmlns:p="http://schemas.openxmlformats.org/presentationml/2006/main">
  <p:tag name="DVSECTIONID" val="fliibT33PS9SJ8gmN7phSM"/>
</p:tagLst>
</file>

<file path=ppt/tags/tag863.xml><?xml version="1.0" encoding="utf-8"?>
<p:tagLst xmlns:a="http://schemas.openxmlformats.org/drawingml/2006/main" xmlns:r="http://schemas.openxmlformats.org/officeDocument/2006/relationships" xmlns:p="http://schemas.openxmlformats.org/presentationml/2006/main">
  <p:tag name="DVSHAPEID" val="lScogVHb5nkO8S0G76KzK4"/>
</p:tagLst>
</file>

<file path=ppt/tags/tag864.xml><?xml version="1.0" encoding="utf-8"?>
<p:tagLst xmlns:a="http://schemas.openxmlformats.org/drawingml/2006/main" xmlns:r="http://schemas.openxmlformats.org/officeDocument/2006/relationships" xmlns:p="http://schemas.openxmlformats.org/presentationml/2006/main">
  <p:tag name="DVSHAPEID" val="jNqeIJUCzwyHRQg8y97G9f"/>
</p:tagLst>
</file>

<file path=ppt/tags/tag865.xml><?xml version="1.0" encoding="utf-8"?>
<p:tagLst xmlns:a="http://schemas.openxmlformats.org/drawingml/2006/main" xmlns:r="http://schemas.openxmlformats.org/officeDocument/2006/relationships" xmlns:p="http://schemas.openxmlformats.org/presentationml/2006/main">
  <p:tag name="DVSECTIONID" val="1xnCyy5JWDs3BXJOi3bO29"/>
</p:tagLst>
</file>

<file path=ppt/tags/tag866.xml><?xml version="1.0" encoding="utf-8"?>
<p:tagLst xmlns:a="http://schemas.openxmlformats.org/drawingml/2006/main" xmlns:r="http://schemas.openxmlformats.org/officeDocument/2006/relationships" xmlns:p="http://schemas.openxmlformats.org/presentationml/2006/main">
  <p:tag name="DVSHAPEID" val="kv3AVXgOxMjcGqRzO1EhDf"/>
</p:tagLst>
</file>

<file path=ppt/tags/tag867.xml><?xml version="1.0" encoding="utf-8"?>
<p:tagLst xmlns:a="http://schemas.openxmlformats.org/drawingml/2006/main" xmlns:r="http://schemas.openxmlformats.org/officeDocument/2006/relationships" xmlns:p="http://schemas.openxmlformats.org/presentationml/2006/main">
  <p:tag name="DVSHAPEID" val="AJApMPrcZ50QgMMABYTB8F"/>
</p:tagLst>
</file>

<file path=ppt/tags/tag868.xml><?xml version="1.0" encoding="utf-8"?>
<p:tagLst xmlns:a="http://schemas.openxmlformats.org/drawingml/2006/main" xmlns:r="http://schemas.openxmlformats.org/officeDocument/2006/relationships" xmlns:p="http://schemas.openxmlformats.org/presentationml/2006/main">
  <p:tag name="DVSECTIONID" val="jeQXa5MwnmltjKVykvX5Ww"/>
</p:tagLst>
</file>

<file path=ppt/tags/tag869.xml><?xml version="1.0" encoding="utf-8"?>
<p:tagLst xmlns:a="http://schemas.openxmlformats.org/drawingml/2006/main" xmlns:r="http://schemas.openxmlformats.org/officeDocument/2006/relationships" xmlns:p="http://schemas.openxmlformats.org/presentationml/2006/main">
  <p:tag name="DVSHAPEID" val="YZUZ5pCl4OUWfYdkCjSUNj"/>
</p:tagLst>
</file>

<file path=ppt/tags/tag87.xml><?xml version="1.0" encoding="utf-8"?>
<p:tagLst xmlns:a="http://schemas.openxmlformats.org/drawingml/2006/main" xmlns:r="http://schemas.openxmlformats.org/officeDocument/2006/relationships" xmlns:p="http://schemas.openxmlformats.org/presentationml/2006/main">
  <p:tag name="DVSECTIONID" val="MeNZApRaJgQgI7zxBcoccq"/>
</p:tagLst>
</file>

<file path=ppt/tags/tag870.xml><?xml version="1.0" encoding="utf-8"?>
<p:tagLst xmlns:a="http://schemas.openxmlformats.org/drawingml/2006/main" xmlns:r="http://schemas.openxmlformats.org/officeDocument/2006/relationships" xmlns:p="http://schemas.openxmlformats.org/presentationml/2006/main">
  <p:tag name="DVSHAPEID" val="2lCfTSmAoeSmdSxB1oQTI3"/>
</p:tagLst>
</file>

<file path=ppt/tags/tag871.xml><?xml version="1.0" encoding="utf-8"?>
<p:tagLst xmlns:a="http://schemas.openxmlformats.org/drawingml/2006/main" xmlns:r="http://schemas.openxmlformats.org/officeDocument/2006/relationships" xmlns:p="http://schemas.openxmlformats.org/presentationml/2006/main">
  <p:tag name="DVSECTIONID" val="qFxjCZPm64KSd8LBnZWpf5"/>
</p:tagLst>
</file>

<file path=ppt/tags/tag872.xml><?xml version="1.0" encoding="utf-8"?>
<p:tagLst xmlns:a="http://schemas.openxmlformats.org/drawingml/2006/main" xmlns:r="http://schemas.openxmlformats.org/officeDocument/2006/relationships" xmlns:p="http://schemas.openxmlformats.org/presentationml/2006/main">
  <p:tag name="DVSHAPEID" val="2YocwuAWYhCEVcoOM7CY0m"/>
</p:tagLst>
</file>

<file path=ppt/tags/tag873.xml><?xml version="1.0" encoding="utf-8"?>
<p:tagLst xmlns:a="http://schemas.openxmlformats.org/drawingml/2006/main" xmlns:r="http://schemas.openxmlformats.org/officeDocument/2006/relationships" xmlns:p="http://schemas.openxmlformats.org/presentationml/2006/main">
  <p:tag name="DVSHAPEID" val="kGLgTLws8l0qwXA1DnvXgm"/>
</p:tagLst>
</file>

<file path=ppt/tags/tag88.xml><?xml version="1.0" encoding="utf-8"?>
<p:tagLst xmlns:a="http://schemas.openxmlformats.org/drawingml/2006/main" xmlns:r="http://schemas.openxmlformats.org/officeDocument/2006/relationships" xmlns:p="http://schemas.openxmlformats.org/presentationml/2006/main">
  <p:tag name="DVSHAPEID" val="llHLkyNoMpSOEgwOL8dTM2"/>
</p:tagLst>
</file>

<file path=ppt/tags/tag89.xml><?xml version="1.0" encoding="utf-8"?>
<p:tagLst xmlns:a="http://schemas.openxmlformats.org/drawingml/2006/main" xmlns:r="http://schemas.openxmlformats.org/officeDocument/2006/relationships" xmlns:p="http://schemas.openxmlformats.org/presentationml/2006/main">
  <p:tag name="DVSHAPEID" val="IJJmsuSqSdIvXotuTM5n0g"/>
</p:tagLst>
</file>

<file path=ppt/tags/tag9.xml><?xml version="1.0" encoding="utf-8"?>
<p:tagLst xmlns:a="http://schemas.openxmlformats.org/drawingml/2006/main" xmlns:r="http://schemas.openxmlformats.org/officeDocument/2006/relationships" xmlns:p="http://schemas.openxmlformats.org/presentationml/2006/main">
  <p:tag name="DVSHAPEID" val="sQ25jj8ysmKfxkmOWuLZI8"/>
</p:tagLst>
</file>

<file path=ppt/tags/tag90.xml><?xml version="1.0" encoding="utf-8"?>
<p:tagLst xmlns:a="http://schemas.openxmlformats.org/drawingml/2006/main" xmlns:r="http://schemas.openxmlformats.org/officeDocument/2006/relationships" xmlns:p="http://schemas.openxmlformats.org/presentationml/2006/main">
  <p:tag name="DVSHAPEID" val="YzoM6ivoVFm5fgIDQlVCpG"/>
</p:tagLst>
</file>

<file path=ppt/tags/tag91.xml><?xml version="1.0" encoding="utf-8"?>
<p:tagLst xmlns:a="http://schemas.openxmlformats.org/drawingml/2006/main" xmlns:r="http://schemas.openxmlformats.org/officeDocument/2006/relationships" xmlns:p="http://schemas.openxmlformats.org/presentationml/2006/main">
  <p:tag name="DVSHAPEID" val="YzoM6ivoVFm5fgIDQlVCpG"/>
</p:tagLst>
</file>

<file path=ppt/tags/tag92.xml><?xml version="1.0" encoding="utf-8"?>
<p:tagLst xmlns:a="http://schemas.openxmlformats.org/drawingml/2006/main" xmlns:r="http://schemas.openxmlformats.org/officeDocument/2006/relationships" xmlns:p="http://schemas.openxmlformats.org/presentationml/2006/main">
  <p:tag name="DVSHAPEID" val="YzoM6ivoVFm5fgIDQlVCpG"/>
</p:tagLst>
</file>

<file path=ppt/tags/tag93.xml><?xml version="1.0" encoding="utf-8"?>
<p:tagLst xmlns:a="http://schemas.openxmlformats.org/drawingml/2006/main" xmlns:r="http://schemas.openxmlformats.org/officeDocument/2006/relationships" xmlns:p="http://schemas.openxmlformats.org/presentationml/2006/main">
  <p:tag name="DVSHAPEID" val="YzoM6ivoVFm5fgIDQlVCpG"/>
</p:tagLst>
</file>

<file path=ppt/tags/tag94.xml><?xml version="1.0" encoding="utf-8"?>
<p:tagLst xmlns:a="http://schemas.openxmlformats.org/drawingml/2006/main" xmlns:r="http://schemas.openxmlformats.org/officeDocument/2006/relationships" xmlns:p="http://schemas.openxmlformats.org/presentationml/2006/main">
  <p:tag name="DVSHAPEID" val="YzoM6ivoVFm5fgIDQlVCpG"/>
</p:tagLst>
</file>

<file path=ppt/tags/tag95.xml><?xml version="1.0" encoding="utf-8"?>
<p:tagLst xmlns:a="http://schemas.openxmlformats.org/drawingml/2006/main" xmlns:r="http://schemas.openxmlformats.org/officeDocument/2006/relationships" xmlns:p="http://schemas.openxmlformats.org/presentationml/2006/main">
  <p:tag name="DVSECTIONID" val="AHrwA9bibr08zjezZ4BAeo"/>
</p:tagLst>
</file>

<file path=ppt/tags/tag96.xml><?xml version="1.0" encoding="utf-8"?>
<p:tagLst xmlns:a="http://schemas.openxmlformats.org/drawingml/2006/main" xmlns:r="http://schemas.openxmlformats.org/officeDocument/2006/relationships" xmlns:p="http://schemas.openxmlformats.org/presentationml/2006/main">
  <p:tag name="DVSHAPEID" val="haZr5EisFo7oaEmPPjJ2wn"/>
</p:tagLst>
</file>

<file path=ppt/tags/tag97.xml><?xml version="1.0" encoding="utf-8"?>
<p:tagLst xmlns:a="http://schemas.openxmlformats.org/drawingml/2006/main" xmlns:r="http://schemas.openxmlformats.org/officeDocument/2006/relationships" xmlns:p="http://schemas.openxmlformats.org/presentationml/2006/main">
  <p:tag name="DVSHAPEID" val="ITyuHDxeDiuQnBvZP2tqZk"/>
</p:tagLst>
</file>

<file path=ppt/tags/tag98.xml><?xml version="1.0" encoding="utf-8"?>
<p:tagLst xmlns:a="http://schemas.openxmlformats.org/drawingml/2006/main" xmlns:r="http://schemas.openxmlformats.org/officeDocument/2006/relationships" xmlns:p="http://schemas.openxmlformats.org/presentationml/2006/main">
  <p:tag name="DVSHAPEID" val="YzoM6ivoVFm5fgIDQlVCpG"/>
</p:tagLst>
</file>

<file path=ppt/tags/tag99.xml><?xml version="1.0" encoding="utf-8"?>
<p:tagLst xmlns:a="http://schemas.openxmlformats.org/drawingml/2006/main" xmlns:r="http://schemas.openxmlformats.org/officeDocument/2006/relationships" xmlns:p="http://schemas.openxmlformats.org/presentationml/2006/main">
  <p:tag name="DVSHAPEID" val="YzoM6ivoVFm5fgIDQlVCp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48971</TotalTime>
  <Words>9289</Words>
  <Application>Microsoft Office PowerPoint</Application>
  <PresentationFormat>On-screen Show (4:3)</PresentationFormat>
  <Paragraphs>1492</Paragraphs>
  <Slides>103</Slides>
  <Notes>3</Notes>
  <HiddenSlides>6</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103</vt:i4>
      </vt:variant>
    </vt:vector>
  </HeadingPairs>
  <TitlesOfParts>
    <vt:vector size="108" baseType="lpstr">
      <vt:lpstr>Arial</vt:lpstr>
      <vt:lpstr>Calibri</vt:lpstr>
      <vt:lpstr>Times New Roman</vt:lpstr>
      <vt:lpstr>Office Theme</vt:lpstr>
      <vt:lpstr>Clip</vt:lpstr>
      <vt:lpstr>Chapter 23: Network Security</vt:lpstr>
      <vt:lpstr>Equifax Intrusion</vt:lpstr>
      <vt:lpstr>Introduction</vt:lpstr>
      <vt:lpstr>Network Organization</vt:lpstr>
      <vt:lpstr>Why Network Architecture</vt:lpstr>
      <vt:lpstr>Example: A Software Company’s Groups and their Data</vt:lpstr>
      <vt:lpstr>Sharing Servers vs Sharing Services</vt:lpstr>
      <vt:lpstr>Internal Systems</vt:lpstr>
      <vt:lpstr>Corporate Network Architecture</vt:lpstr>
      <vt:lpstr>Network Organization</vt:lpstr>
      <vt:lpstr>Network Components</vt:lpstr>
      <vt:lpstr>DMZ - DeMilitarized Zone</vt:lpstr>
      <vt:lpstr>DMZ</vt:lpstr>
      <vt:lpstr>Firewalls</vt:lpstr>
      <vt:lpstr>Client - Server</vt:lpstr>
      <vt:lpstr>Filtering Firewalls</vt:lpstr>
      <vt:lpstr>Stateful Firewall</vt:lpstr>
      <vt:lpstr>Proxy</vt:lpstr>
      <vt:lpstr>Forward Proxy</vt:lpstr>
      <vt:lpstr>Reverse proxy</vt:lpstr>
      <vt:lpstr>Port Mapping with a Reverse Proxy</vt:lpstr>
      <vt:lpstr>Reverse Proxy Firewall</vt:lpstr>
      <vt:lpstr>Views of a Firewall (proxy or filtering)</vt:lpstr>
      <vt:lpstr>VLAN  (invented by a UD alumni)</vt:lpstr>
      <vt:lpstr>Physical Architecture (preview to understand vlan)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Access Rules</vt:lpstr>
      <vt:lpstr>Network Components Covered</vt:lpstr>
      <vt:lpstr>Use network security components to make a secure Sample Enterprise network</vt:lpstr>
      <vt:lpstr>Detailed Example: Analysis of Sample Network</vt:lpstr>
      <vt:lpstr>Application of Design Principles</vt:lpstr>
      <vt:lpstr>Application of Design Principles (cont.)</vt:lpstr>
      <vt:lpstr>DMZ Web Server</vt:lpstr>
      <vt:lpstr>DMZ Web Server</vt:lpstr>
      <vt:lpstr>DMZ Web Server</vt:lpstr>
      <vt:lpstr>Analysis</vt:lpstr>
      <vt:lpstr>Outer Firewall Configuration</vt:lpstr>
      <vt:lpstr>Outer firewall details</vt:lpstr>
      <vt:lpstr>Attack Analysis</vt:lpstr>
      <vt:lpstr>Physical Architecture</vt:lpstr>
      <vt:lpstr>Physical Architecture</vt:lpstr>
      <vt:lpstr>Requirements on IP Addresses (part 1)</vt:lpstr>
      <vt:lpstr>Requirements on IP Addresses (part 2)</vt:lpstr>
      <vt:lpstr>Inner Firewall Configuration</vt:lpstr>
      <vt:lpstr>More Configuration</vt:lpstr>
      <vt:lpstr>DMZ – Deep Dive</vt:lpstr>
      <vt:lpstr>DMZ Mail Server</vt:lpstr>
      <vt:lpstr>Mail from Internet</vt:lpstr>
      <vt:lpstr>Mail to Internet</vt:lpstr>
      <vt:lpstr>Trusted Administrative Host</vt:lpstr>
      <vt:lpstr>Jump-Box/Bastion Server</vt:lpstr>
      <vt:lpstr>DMZ Web Server</vt:lpstr>
      <vt:lpstr>Updating DMZ Web Server</vt:lpstr>
      <vt:lpstr>E-Commerce Ordering (v1) (moving data from DMZ to internal network)</vt:lpstr>
      <vt:lpstr>E-Commerce Ordering (v2) (moving data from DMZ to internal network)</vt:lpstr>
      <vt:lpstr>DMZ Web Server</vt:lpstr>
      <vt:lpstr>Analysis</vt:lpstr>
      <vt:lpstr>Access control</vt:lpstr>
      <vt:lpstr>DMZ DNS Server</vt:lpstr>
      <vt:lpstr>DMZ Log Server/SIEM</vt:lpstr>
      <vt:lpstr>Summary</vt:lpstr>
      <vt:lpstr>Internal Network</vt:lpstr>
      <vt:lpstr>Hardening within the internal network</vt:lpstr>
      <vt:lpstr>Internal Mail Server</vt:lpstr>
      <vt:lpstr>WWW-clone</vt:lpstr>
      <vt:lpstr>Handling Disjoint Internal Networks</vt:lpstr>
      <vt:lpstr>Handling Disjoint Internal Networks</vt:lpstr>
      <vt:lpstr>Handling Disjoint Internal Networks</vt:lpstr>
      <vt:lpstr>Handling Disjoint Internal Networks</vt:lpstr>
      <vt:lpstr>Encrypted Tunnel</vt:lpstr>
      <vt:lpstr>Analysis</vt:lpstr>
      <vt:lpstr>Reverse tunnel</vt:lpstr>
      <vt:lpstr>Analysis</vt:lpstr>
      <vt:lpstr>Assumptions</vt:lpstr>
      <vt:lpstr>Availability</vt:lpstr>
      <vt:lpstr>Anticipating Attacks</vt:lpstr>
      <vt:lpstr>Against Outer Firewall</vt:lpstr>
      <vt:lpstr>Inside the DMZ</vt:lpstr>
      <vt:lpstr>Ignoring Failed Attacks</vt:lpstr>
      <vt:lpstr>Checking the IDS</vt:lpstr>
      <vt:lpstr>Key Points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23: Network Security</dc:title>
  <dc:creator>bohacek</dc:creator>
  <cp:lastModifiedBy>Bohacek, Stephan</cp:lastModifiedBy>
  <cp:revision>116</cp:revision>
  <dcterms:created xsi:type="dcterms:W3CDTF">2013-04-18T18:40:36Z</dcterms:created>
  <dcterms:modified xsi:type="dcterms:W3CDTF">2020-05-12T19:44:55Z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DocumentId">
    <vt:lpwstr>1aUYk8hjjPvl6KCQs64-d-uZ3BezubC-wPe8JCElP_yg</vt:lpwstr>
  </property>
  <property fmtid="{D5CDD505-2E9C-101B-9397-08002B2CF9AE}" pid="3" name="Google.Documents.RevisionId">
    <vt:lpwstr>04172392155611789840</vt:lpwstr>
  </property>
  <property fmtid="{D5CDD505-2E9C-101B-9397-08002B2CF9AE}" pid="4" name="Google.Documents.PreviousRevisionId">
    <vt:lpwstr>12001019268271291441</vt:lpwstr>
  </property>
  <property fmtid="{D5CDD505-2E9C-101B-9397-08002B2CF9AE}" pid="5" name="Google.Documents.PluginVersion">
    <vt:lpwstr>2.0.2662.553</vt:lpwstr>
  </property>
  <property fmtid="{D5CDD505-2E9C-101B-9397-08002B2CF9AE}" pid="6" name="Google.Documents.MergeIncapabilityFlags">
    <vt:i4>0</vt:i4>
  </property>
  <property fmtid="{D5CDD505-2E9C-101B-9397-08002B2CF9AE}" pid="7" name="Google.Documents.Tracking">
    <vt:lpwstr>true</vt:lpwstr>
  </property>
</Properties>
</file>