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8" r:id="rId2"/>
    <p:sldId id="259" r:id="rId3"/>
    <p:sldId id="260" r:id="rId4"/>
    <p:sldId id="261" r:id="rId5"/>
    <p:sldId id="262"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4EA"/>
    <a:srgbClr val="B2C3EA"/>
    <a:srgbClr val="AED6EE"/>
    <a:srgbClr val="B0DEEC"/>
    <a:srgbClr val="ACD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5405" autoAdjust="0"/>
  </p:normalViewPr>
  <p:slideViewPr>
    <p:cSldViewPr snapToGrid="0">
      <p:cViewPr varScale="1">
        <p:scale>
          <a:sx n="72" d="100"/>
          <a:sy n="72" d="100"/>
        </p:scale>
        <p:origin x="498" y="72"/>
      </p:cViewPr>
      <p:guideLst/>
    </p:cSldViewPr>
  </p:slideViewPr>
  <p:outlineViewPr>
    <p:cViewPr>
      <p:scale>
        <a:sx n="33" d="100"/>
        <a:sy n="33" d="100"/>
      </p:scale>
      <p:origin x="0" y="-2581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3E4C0-547D-408B-9967-5A8979C16DB9}"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8D218-18D5-4C1B-AA36-C85DE7659696}" type="slidenum">
              <a:rPr lang="en-US" smtClean="0"/>
              <a:t>‹#›</a:t>
            </a:fld>
            <a:endParaRPr lang="en-US"/>
          </a:p>
        </p:txBody>
      </p:sp>
    </p:spTree>
    <p:extLst>
      <p:ext uri="{BB962C8B-B14F-4D97-AF65-F5344CB8AC3E}">
        <p14:creationId xmlns:p14="http://schemas.microsoft.com/office/powerpoint/2010/main" val="205565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48D218-18D5-4C1B-AA36-C85DE7659696}" type="slidenum">
              <a:rPr lang="en-US" smtClean="0"/>
              <a:t>1</a:t>
            </a:fld>
            <a:endParaRPr lang="en-US"/>
          </a:p>
        </p:txBody>
      </p:sp>
    </p:spTree>
    <p:extLst>
      <p:ext uri="{BB962C8B-B14F-4D97-AF65-F5344CB8AC3E}">
        <p14:creationId xmlns:p14="http://schemas.microsoft.com/office/powerpoint/2010/main" val="11161540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7827" y="148966"/>
            <a:ext cx="9144000" cy="1524000"/>
          </a:xfrm>
        </p:spPr>
        <p:txBody>
          <a:bodyPr anchor="b">
            <a:normAutofit/>
          </a:bodyPr>
          <a:lstStyle>
            <a:lvl1pPr algn="ctr">
              <a:defRPr sz="4400" b="1">
                <a:solidFill>
                  <a:srgbClr val="0432FF"/>
                </a:solidFill>
              </a:defRPr>
            </a:lvl1pPr>
          </a:lstStyle>
          <a:p>
            <a:r>
              <a:rPr lang="en-US"/>
              <a:t>Click to edit Master title style</a:t>
            </a:r>
            <a:endParaRPr lang="en-US" dirty="0"/>
          </a:p>
        </p:txBody>
      </p:sp>
      <p:sp>
        <p:nvSpPr>
          <p:cNvPr id="3" name="Subtitle 2"/>
          <p:cNvSpPr>
            <a:spLocks noGrp="1"/>
          </p:cNvSpPr>
          <p:nvPr>
            <p:ph type="subTitle" idx="1"/>
          </p:nvPr>
        </p:nvSpPr>
        <p:spPr>
          <a:xfrm>
            <a:off x="1431062" y="2303204"/>
            <a:ext cx="9144000" cy="37466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0" y="1707891"/>
            <a:ext cx="12145532" cy="51435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03410" y="6307110"/>
            <a:ext cx="4424737" cy="320729"/>
          </a:xfrm>
          <a:prstGeom prst="rect">
            <a:avLst/>
          </a:prstGeom>
        </p:spPr>
        <p:txBody>
          <a:bodyPr wrap="none">
            <a:spAutoFit/>
          </a:bodyPr>
          <a:lstStyle/>
          <a:p>
            <a:pPr marL="0" marR="0">
              <a:lnSpc>
                <a:spcPct val="106000"/>
              </a:lnSpc>
              <a:spcBef>
                <a:spcPts val="0"/>
              </a:spcBef>
              <a:spcAft>
                <a:spcPts val="0"/>
              </a:spcAft>
            </a:pPr>
            <a:r>
              <a:rPr lang="en-US" sz="14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14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14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14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1026" name="Picture 2" descr="https://www1.udel.edu/lock-down/ocm-graphics/internal/UDPrimaryLogo2945.jpg"/>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5000" contrast="-40000"/>
                    </a14:imgEffect>
                  </a14:imgLayer>
                </a14:imgProps>
              </a:ext>
              <a:ext uri="{28A0092B-C50C-407E-A947-70E740481C1C}">
                <a14:useLocalDpi xmlns:a14="http://schemas.microsoft.com/office/drawing/2010/main" val="0"/>
              </a:ext>
            </a:extLst>
          </a:blip>
          <a:srcRect/>
          <a:stretch>
            <a:fillRect/>
          </a:stretch>
        </p:blipFill>
        <p:spPr bwMode="auto">
          <a:xfrm>
            <a:off x="540231" y="6238875"/>
            <a:ext cx="1121963" cy="4572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14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727" y="110425"/>
            <a:ext cx="10661073" cy="775854"/>
          </a:xfrm>
        </p:spPr>
        <p:txBody>
          <a:bodyPr>
            <a:normAutofit/>
          </a:bodyPr>
          <a:lstStyle>
            <a:lvl1pPr>
              <a:defRPr sz="4000" b="1">
                <a:solidFill>
                  <a:srgbClr val="0432FF"/>
                </a:solidFill>
              </a:defRPr>
            </a:lvl1pPr>
          </a:lstStyle>
          <a:p>
            <a:r>
              <a:rPr lang="en-US"/>
              <a:t>Click to edit Master title style</a:t>
            </a:r>
            <a:endParaRPr lang="en-US" dirty="0"/>
          </a:p>
        </p:txBody>
      </p:sp>
      <p:sp>
        <p:nvSpPr>
          <p:cNvPr id="3" name="Content Placeholder 2"/>
          <p:cNvSpPr>
            <a:spLocks noGrp="1"/>
          </p:cNvSpPr>
          <p:nvPr>
            <p:ph idx="1"/>
          </p:nvPr>
        </p:nvSpPr>
        <p:spPr>
          <a:xfrm>
            <a:off x="692727" y="1100403"/>
            <a:ext cx="10661073" cy="507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459000" y="6356350"/>
            <a:ext cx="4114800" cy="365125"/>
          </a:xfrm>
        </p:spPr>
        <p:txBody>
          <a:bodyPr/>
          <a:lstStyle/>
          <a:p>
            <a:endParaRPr lang="en-US"/>
          </a:p>
        </p:txBody>
      </p:sp>
      <p:sp>
        <p:nvSpPr>
          <p:cNvPr id="6" name="Slide Number Placeholder 5"/>
          <p:cNvSpPr>
            <a:spLocks noGrp="1"/>
          </p:cNvSpPr>
          <p:nvPr>
            <p:ph type="sldNum" sz="quarter" idx="12"/>
          </p:nvPr>
        </p:nvSpPr>
        <p:spPr>
          <a:xfrm>
            <a:off x="930426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902456"/>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 name="Rectangle 23"/>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08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4"/>
            <a:ext cx="10515600" cy="544512"/>
          </a:xfrm>
        </p:spPr>
        <p:txBody>
          <a:bodyPr>
            <a:normAutofit/>
          </a:bodyPr>
          <a:lstStyle>
            <a:lvl1pPr>
              <a:defRPr sz="4000" b="1">
                <a:solidFill>
                  <a:srgbClr val="0432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848180"/>
            <a:ext cx="5181600" cy="5328783"/>
          </a:xfrm>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848180"/>
            <a:ext cx="5181600" cy="5328783"/>
          </a:xfrm>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459000" y="6356350"/>
            <a:ext cx="4114800" cy="365125"/>
          </a:xfrm>
        </p:spPr>
        <p:txBody>
          <a:bodyPr/>
          <a:lstStyle/>
          <a:p>
            <a:endParaRPr lang="en-US"/>
          </a:p>
        </p:txBody>
      </p:sp>
      <p:sp>
        <p:nvSpPr>
          <p:cNvPr id="7" name="Slide Number Placeholder 6"/>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9" name="Group 8"/>
          <p:cNvGrpSpPr/>
          <p:nvPr/>
        </p:nvGrpSpPr>
        <p:grpSpPr>
          <a:xfrm>
            <a:off x="0" y="1"/>
            <a:ext cx="418223" cy="6858000"/>
            <a:chOff x="325820" y="0"/>
            <a:chExt cx="418223" cy="6858000"/>
          </a:xfrm>
        </p:grpSpPr>
        <p:cxnSp>
          <p:nvCxnSpPr>
            <p:cNvPr id="10" name="Straight Connector 9"/>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2630" y="652758"/>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141368"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04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53"/>
            <a:ext cx="10515600" cy="595456"/>
          </a:xfrm>
        </p:spPr>
        <p:txBody>
          <a:bodyPr>
            <a:normAutofit/>
          </a:bodyPr>
          <a:lstStyle>
            <a:lvl1pPr>
              <a:defRPr sz="4000" b="1">
                <a:solidFill>
                  <a:srgbClr val="0432FF"/>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4459000" y="6356350"/>
            <a:ext cx="4114800" cy="365125"/>
          </a:xfrm>
        </p:spPr>
        <p:txBody>
          <a:bodyPr/>
          <a:lstStyle/>
          <a:p>
            <a:endParaRPr lang="en-US"/>
          </a:p>
        </p:txBody>
      </p:sp>
      <p:sp>
        <p:nvSpPr>
          <p:cNvPr id="5" name="Slide Number Placeholder 4"/>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853179"/>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2"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99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459000" y="6356350"/>
            <a:ext cx="4114800" cy="365125"/>
          </a:xfrm>
        </p:spPr>
        <p:txBody>
          <a:bodyPr/>
          <a:lstStyle/>
          <a:p>
            <a:endParaRPr lang="en-US"/>
          </a:p>
        </p:txBody>
      </p:sp>
      <p:sp>
        <p:nvSpPr>
          <p:cNvPr id="4" name="Slide Number Placeholder 3"/>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5" name="Group 4"/>
          <p:cNvGrpSpPr/>
          <p:nvPr/>
        </p:nvGrpSpPr>
        <p:grpSpPr>
          <a:xfrm>
            <a:off x="0" y="1"/>
            <a:ext cx="418223" cy="6858000"/>
            <a:chOff x="325820" y="0"/>
            <a:chExt cx="418223" cy="6858000"/>
          </a:xfrm>
        </p:grpSpPr>
        <p:cxnSp>
          <p:nvCxnSpPr>
            <p:cNvPr id="6" name="Straight Connector 5"/>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0"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4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930400" y="6245225"/>
            <a:ext cx="25400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70E7F7-4B0D-406E-B713-7A24CCF82DE2}" type="slidenum">
              <a:rPr lang="en-US"/>
              <a:pPr>
                <a:defRPr/>
              </a:pPr>
              <a:t>‹#›</a:t>
            </a:fld>
            <a:endParaRPr lang="en-US"/>
          </a:p>
        </p:txBody>
      </p:sp>
    </p:spTree>
    <p:extLst>
      <p:ext uri="{BB962C8B-B14F-4D97-AF65-F5344CB8AC3E}">
        <p14:creationId xmlns:p14="http://schemas.microsoft.com/office/powerpoint/2010/main" val="408924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828800" y="274639"/>
            <a:ext cx="9753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1930400" y="6245225"/>
            <a:ext cx="25400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79D16FC-5B76-46D8-8A45-989E5623EFDE}" type="slidenum">
              <a:rPr lang="en-US"/>
              <a:pPr>
                <a:defRPr/>
              </a:pPr>
              <a:t>‹#›</a:t>
            </a:fld>
            <a:endParaRPr lang="en-US"/>
          </a:p>
        </p:txBody>
      </p:sp>
    </p:spTree>
    <p:extLst>
      <p:ext uri="{BB962C8B-B14F-4D97-AF65-F5344CB8AC3E}">
        <p14:creationId xmlns:p14="http://schemas.microsoft.com/office/powerpoint/2010/main" val="270145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43809-9D17-4F49-A812-4E2A2D8FA0B2}" type="slidenum">
              <a:rPr lang="en-US" smtClean="0"/>
              <a:t>‹#›</a:t>
            </a:fld>
            <a:endParaRPr lang="en-US"/>
          </a:p>
        </p:txBody>
      </p:sp>
    </p:spTree>
    <p:extLst>
      <p:ext uri="{BB962C8B-B14F-4D97-AF65-F5344CB8AC3E}">
        <p14:creationId xmlns:p14="http://schemas.microsoft.com/office/powerpoint/2010/main" val="333341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444510" y="4434640"/>
            <a:ext cx="4276436" cy="1524000"/>
          </a:xfrm>
        </p:spPr>
        <p:txBody>
          <a:bodyPr>
            <a:noAutofit/>
          </a:bodyPr>
          <a:lstStyle/>
          <a:p>
            <a:pPr algn="ctr" eaLnBrk="1" hangingPunct="1">
              <a:lnSpc>
                <a:spcPct val="100000"/>
              </a:lnSpc>
            </a:pPr>
            <a:r>
              <a:rPr lang="en-US" sz="6000" b="1" dirty="0"/>
              <a:t>APEC 100</a:t>
            </a:r>
            <a:br>
              <a:rPr lang="en-US" sz="6000" b="1" dirty="0"/>
            </a:br>
            <a:r>
              <a:rPr lang="en-US" sz="6000" b="1" dirty="0"/>
              <a:t>Sustainable Development</a:t>
            </a:r>
          </a:p>
        </p:txBody>
      </p:sp>
      <p:sp>
        <p:nvSpPr>
          <p:cNvPr id="3075" name="Rectangle 3"/>
          <p:cNvSpPr>
            <a:spLocks noGrp="1" noChangeArrowheads="1"/>
          </p:cNvSpPr>
          <p:nvPr>
            <p:ph type="subTitle" idx="1"/>
          </p:nvPr>
        </p:nvSpPr>
        <p:spPr>
          <a:xfrm>
            <a:off x="4559927" y="998048"/>
            <a:ext cx="9144000" cy="3746614"/>
          </a:xfrm>
        </p:spPr>
        <p:txBody>
          <a:bodyPr>
            <a:normAutofit/>
          </a:bodyPr>
          <a:lstStyle/>
          <a:p>
            <a:pPr algn="ctr" eaLnBrk="1" hangingPunct="1">
              <a:lnSpc>
                <a:spcPct val="100000"/>
              </a:lnSpc>
            </a:pPr>
            <a:r>
              <a:rPr lang="en-US" sz="3600" b="1" dirty="0"/>
              <a:t>Course Introduction</a:t>
            </a:r>
          </a:p>
        </p:txBody>
      </p:sp>
      <p:pic>
        <p:nvPicPr>
          <p:cNvPr id="2" name="Picture 2" descr="C:\Documents and Settings\messer\My Documents\Cropper Captures\CropperCapture[3].Png"/>
          <p:cNvPicPr>
            <a:picLocks noChangeAspect="1" noChangeArrowheads="1"/>
          </p:cNvPicPr>
          <p:nvPr/>
        </p:nvPicPr>
        <p:blipFill>
          <a:blip r:embed="rId3" cstate="print"/>
          <a:srcRect/>
          <a:stretch>
            <a:fillRect/>
          </a:stretch>
        </p:blipFill>
        <p:spPr bwMode="auto">
          <a:xfrm>
            <a:off x="2281382" y="2401760"/>
            <a:ext cx="3899073" cy="3909045"/>
          </a:xfrm>
          <a:prstGeom prst="rect">
            <a:avLst/>
          </a:prstGeom>
          <a:noFill/>
        </p:spPr>
      </p:pic>
    </p:spTree>
    <p:extLst>
      <p:ext uri="{BB962C8B-B14F-4D97-AF65-F5344CB8AC3E}">
        <p14:creationId xmlns:p14="http://schemas.microsoft.com/office/powerpoint/2010/main" val="258193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00000"/>
              </a:lnSpc>
            </a:pPr>
            <a:r>
              <a:rPr lang="en-US" dirty="0"/>
              <a:t>What is Sustainable Development?</a:t>
            </a:r>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4715163" y="3200401"/>
            <a:ext cx="6119140" cy="3439379"/>
          </a:xfrm>
          <a:prstGeom prst="rect">
            <a:avLst/>
          </a:prstGeom>
          <a:noFill/>
          <a:ln w="9525">
            <a:noFill/>
            <a:miter lim="800000"/>
            <a:headEnd/>
            <a:tailEnd/>
          </a:ln>
        </p:spPr>
      </p:pic>
      <p:pic>
        <p:nvPicPr>
          <p:cNvPr id="1028" name="Picture 4"/>
          <p:cNvPicPr>
            <a:picLocks noGrp="1" noChangeAspect="1" noChangeArrowheads="1"/>
          </p:cNvPicPr>
          <p:nvPr>
            <p:ph sz="half" idx="1"/>
          </p:nvPr>
        </p:nvPicPr>
        <p:blipFill>
          <a:blip r:embed="rId3" cstate="print"/>
          <a:srcRect/>
          <a:stretch>
            <a:fillRect/>
          </a:stretch>
        </p:blipFill>
        <p:spPr bwMode="auto">
          <a:xfrm>
            <a:off x="997527" y="1003531"/>
            <a:ext cx="4069773" cy="4612409"/>
          </a:xfrm>
          <a:prstGeom prst="rect">
            <a:avLst/>
          </a:prstGeom>
          <a:noFill/>
          <a:ln w="9525">
            <a:noFill/>
            <a:miter lim="800000"/>
            <a:headEnd/>
            <a:tailEnd/>
          </a:ln>
        </p:spPr>
      </p:pic>
    </p:spTree>
    <p:extLst>
      <p:ext uri="{BB962C8B-B14F-4D97-AF65-F5344CB8AC3E}">
        <p14:creationId xmlns:p14="http://schemas.microsoft.com/office/powerpoint/2010/main" val="37042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lnSpc>
                <a:spcPct val="100000"/>
              </a:lnSpc>
            </a:pPr>
            <a:r>
              <a:rPr lang="en-US" dirty="0"/>
              <a:t>A World of Paradox</a:t>
            </a:r>
          </a:p>
        </p:txBody>
      </p:sp>
      <p:pic>
        <p:nvPicPr>
          <p:cNvPr id="2051" name="Picture 3"/>
          <p:cNvPicPr>
            <a:picLocks noGrp="1" noChangeAspect="1" noChangeArrowheads="1"/>
          </p:cNvPicPr>
          <p:nvPr>
            <p:ph idx="1"/>
          </p:nvPr>
        </p:nvPicPr>
        <p:blipFill rotWithShape="1">
          <a:blip r:embed="rId2" cstate="print"/>
          <a:stretch/>
        </p:blipFill>
        <p:spPr bwMode="auto">
          <a:xfrm>
            <a:off x="2594263" y="3786332"/>
            <a:ext cx="3429000" cy="2314575"/>
          </a:xfrm>
          <a:prstGeom prst="rect">
            <a:avLst/>
          </a:prstGeom>
          <a:noFill/>
          <a:ln w="9525">
            <a:noFill/>
            <a:miter lim="800000"/>
            <a:headEnd/>
            <a:tailEnd/>
          </a:ln>
        </p:spPr>
      </p:pic>
      <p:sp>
        <p:nvSpPr>
          <p:cNvPr id="6" name="Text Placeholder 5"/>
          <p:cNvSpPr>
            <a:spLocks noGrp="1"/>
          </p:cNvSpPr>
          <p:nvPr>
            <p:ph type="body" idx="4294967295"/>
          </p:nvPr>
        </p:nvSpPr>
        <p:spPr>
          <a:xfrm>
            <a:off x="508000" y="1535113"/>
            <a:ext cx="4878388" cy="639762"/>
          </a:xfrm>
        </p:spPr>
        <p:txBody>
          <a:bodyPr/>
          <a:lstStyle/>
          <a:p>
            <a:pPr>
              <a:lnSpc>
                <a:spcPct val="100000"/>
              </a:lnSpc>
            </a:pPr>
            <a:r>
              <a:rPr lang="en-US" dirty="0" err="1"/>
              <a:t>Mukesh</a:t>
            </a:r>
            <a:r>
              <a:rPr lang="en-US" dirty="0"/>
              <a:t> </a:t>
            </a:r>
            <a:r>
              <a:rPr lang="en-US" dirty="0" err="1"/>
              <a:t>Ambani’s</a:t>
            </a:r>
            <a:r>
              <a:rPr lang="en-US" dirty="0"/>
              <a:t> home</a:t>
            </a:r>
          </a:p>
        </p:txBody>
      </p:sp>
      <p:sp>
        <p:nvSpPr>
          <p:cNvPr id="8" name="Text Placeholder 7"/>
          <p:cNvSpPr>
            <a:spLocks noGrp="1"/>
          </p:cNvSpPr>
          <p:nvPr>
            <p:ph type="body" sz="quarter" idx="4294967295"/>
          </p:nvPr>
        </p:nvSpPr>
        <p:spPr>
          <a:xfrm>
            <a:off x="6802438" y="1535113"/>
            <a:ext cx="5389562" cy="639762"/>
          </a:xfrm>
        </p:spPr>
        <p:txBody>
          <a:bodyPr/>
          <a:lstStyle/>
          <a:p>
            <a:pPr>
              <a:lnSpc>
                <a:spcPct val="100000"/>
              </a:lnSpc>
            </a:pPr>
            <a:r>
              <a:rPr lang="en-US" dirty="0" err="1"/>
              <a:t>Dharavi</a:t>
            </a:r>
            <a:r>
              <a:rPr lang="en-US" dirty="0"/>
              <a:t>, India</a:t>
            </a:r>
          </a:p>
        </p:txBody>
      </p:sp>
      <p:pic>
        <p:nvPicPr>
          <p:cNvPr id="2050" name="Picture 2"/>
          <p:cNvPicPr>
            <a:picLocks noGrp="1" noChangeAspect="1" noChangeArrowheads="1"/>
          </p:cNvPicPr>
          <p:nvPr>
            <p:ph sz="quarter" idx="4294967295"/>
          </p:nvPr>
        </p:nvPicPr>
        <p:blipFill>
          <a:blip r:embed="rId3" cstate="print"/>
          <a:srcRect/>
          <a:stretch>
            <a:fillRect/>
          </a:stretch>
        </p:blipFill>
        <p:spPr bwMode="auto">
          <a:xfrm>
            <a:off x="6802438" y="2248333"/>
            <a:ext cx="4895043" cy="3672176"/>
          </a:xfrm>
          <a:prstGeom prst="rect">
            <a:avLst/>
          </a:prstGeom>
          <a:noFill/>
          <a:ln w="9525">
            <a:noFill/>
            <a:miter lim="800000"/>
            <a:headEnd/>
            <a:tailEnd/>
          </a:ln>
        </p:spPr>
      </p:pic>
      <p:pic>
        <p:nvPicPr>
          <p:cNvPr id="7" name="Content Placeholder 8" descr="Map.jpg"/>
          <p:cNvPicPr>
            <a:picLocks noChangeAspect="1"/>
          </p:cNvPicPr>
          <p:nvPr/>
        </p:nvPicPr>
        <p:blipFill rotWithShape="1">
          <a:blip r:embed="rId4" cstate="print"/>
          <a:srcRect l="2793" t="31509" r="74674" b="8292"/>
          <a:stretch/>
        </p:blipFill>
        <p:spPr bwMode="auto">
          <a:xfrm>
            <a:off x="863601" y="2367107"/>
            <a:ext cx="1562101" cy="3733800"/>
          </a:xfrm>
          <a:prstGeom prst="rect">
            <a:avLst/>
          </a:prstGeom>
          <a:noFill/>
          <a:ln w="9525">
            <a:noFill/>
            <a:miter lim="800000"/>
            <a:headEnd/>
            <a:tailEnd/>
          </a:ln>
        </p:spPr>
      </p:pic>
    </p:spTree>
    <p:extLst>
      <p:ext uri="{BB962C8B-B14F-4D97-AF65-F5344CB8AC3E}">
        <p14:creationId xmlns:p14="http://schemas.microsoft.com/office/powerpoint/2010/main" val="294487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Map.jpg"/>
          <p:cNvPicPr>
            <a:picLocks noGrp="1" noChangeAspect="1"/>
          </p:cNvPicPr>
          <p:nvPr>
            <p:ph/>
          </p:nvPr>
        </p:nvPicPr>
        <p:blipFill>
          <a:blip r:embed="rId2" cstate="print"/>
          <a:stretch>
            <a:fillRect/>
          </a:stretch>
        </p:blipFill>
        <p:spPr>
          <a:xfrm>
            <a:off x="2667001" y="305356"/>
            <a:ext cx="6932569" cy="6202362"/>
          </a:xfrm>
        </p:spPr>
      </p:pic>
      <p:sp>
        <p:nvSpPr>
          <p:cNvPr id="10" name="TextBox 9"/>
          <p:cNvSpPr txBox="1"/>
          <p:nvPr/>
        </p:nvSpPr>
        <p:spPr>
          <a:xfrm>
            <a:off x="4724400" y="6488668"/>
            <a:ext cx="3733800" cy="369332"/>
          </a:xfrm>
          <a:prstGeom prst="rect">
            <a:avLst/>
          </a:prstGeom>
          <a:noFill/>
        </p:spPr>
        <p:txBody>
          <a:bodyPr wrap="square" rtlCol="0">
            <a:spAutoFit/>
          </a:bodyPr>
          <a:lstStyle/>
          <a:p>
            <a:r>
              <a:rPr lang="en-US" dirty="0"/>
              <a:t>~7 miles (19 minute drive)</a:t>
            </a:r>
          </a:p>
        </p:txBody>
      </p:sp>
    </p:spTree>
    <p:extLst>
      <p:ext uri="{BB962C8B-B14F-4D97-AF65-F5344CB8AC3E}">
        <p14:creationId xmlns:p14="http://schemas.microsoft.com/office/powerpoint/2010/main" val="21404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lnSpc>
                <a:spcPct val="100000"/>
              </a:lnSpc>
            </a:pPr>
            <a:r>
              <a:rPr lang="en-US" dirty="0"/>
              <a:t>A World of Paradox</a:t>
            </a:r>
          </a:p>
        </p:txBody>
      </p:sp>
      <p:sp>
        <p:nvSpPr>
          <p:cNvPr id="6" name="Text Placeholder 5"/>
          <p:cNvSpPr>
            <a:spLocks noGrp="1"/>
          </p:cNvSpPr>
          <p:nvPr>
            <p:ph idx="1"/>
          </p:nvPr>
        </p:nvSpPr>
        <p:spPr/>
        <p:txBody>
          <a:bodyPr/>
          <a:lstStyle/>
          <a:p>
            <a:pPr>
              <a:lnSpc>
                <a:spcPct val="100000"/>
              </a:lnSpc>
            </a:pPr>
            <a:r>
              <a:rPr lang="en-US" dirty="0"/>
              <a:t>Greenville, Delaware</a:t>
            </a:r>
          </a:p>
        </p:txBody>
      </p:sp>
      <p:sp>
        <p:nvSpPr>
          <p:cNvPr id="8" name="Text Placeholder 7"/>
          <p:cNvSpPr>
            <a:spLocks noGrp="1"/>
          </p:cNvSpPr>
          <p:nvPr>
            <p:ph type="body" sz="quarter" idx="4294967295"/>
          </p:nvPr>
        </p:nvSpPr>
        <p:spPr>
          <a:xfrm>
            <a:off x="6802438" y="1188717"/>
            <a:ext cx="5389562" cy="639762"/>
          </a:xfrm>
        </p:spPr>
        <p:txBody>
          <a:bodyPr/>
          <a:lstStyle/>
          <a:p>
            <a:pPr>
              <a:lnSpc>
                <a:spcPct val="100000"/>
              </a:lnSpc>
            </a:pPr>
            <a:r>
              <a:rPr lang="en-US" dirty="0"/>
              <a:t>Southbridge, Delaware</a:t>
            </a:r>
          </a:p>
        </p:txBody>
      </p:sp>
      <p:pic>
        <p:nvPicPr>
          <p:cNvPr id="4098" name="Picture 2" descr="http://www.blogcdn.com/www.luxist.com/media/2007/06/greenvill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7" y="1854994"/>
            <a:ext cx="3224976" cy="24187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msimg.delawareonline.com/apps/pbcsi.dll/bilde?Site=BL&amp;Date=20121022&amp;Category=NEWS08&amp;ArtNo=310220038&amp;Ref=AR&amp;MaxW=640&amp;Border=0&amp;A-neighborhood-heading-underwate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9625582" y="3343224"/>
            <a:ext cx="2295873" cy="33620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cmsimg.delawareonline.com/apps/pbcsi.dll/bilde?Site=BL&amp;Date=20101125&amp;Category=NEWS01&amp;ArtNo=11250360&amp;Ref=AR&amp;MaxW=640&amp;Border=0&amp;Delaware-cities-Moving-beyond-broken-mode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2438" y="2035909"/>
            <a:ext cx="3733800" cy="211776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6986" y="3721918"/>
            <a:ext cx="2859074" cy="2829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4495" y="4411137"/>
            <a:ext cx="1823194" cy="369332"/>
          </a:xfrm>
          <a:prstGeom prst="rect">
            <a:avLst/>
          </a:prstGeom>
          <a:noFill/>
        </p:spPr>
        <p:txBody>
          <a:bodyPr wrap="square" rtlCol="0">
            <a:spAutoFit/>
          </a:bodyPr>
          <a:lstStyle/>
          <a:p>
            <a:r>
              <a:rPr lang="en-US" dirty="0"/>
              <a:t>5.2 miles apart</a:t>
            </a:r>
          </a:p>
        </p:txBody>
      </p:sp>
    </p:spTree>
    <p:extLst>
      <p:ext uri="{BB962C8B-B14F-4D97-AF65-F5344CB8AC3E}">
        <p14:creationId xmlns:p14="http://schemas.microsoft.com/office/powerpoint/2010/main" val="382579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lnSpc>
                <a:spcPct val="100000"/>
              </a:lnSpc>
            </a:pPr>
            <a:r>
              <a:rPr lang="en-US" b="1" dirty="0"/>
              <a:t>Course Description</a:t>
            </a:r>
          </a:p>
        </p:txBody>
      </p:sp>
      <p:sp>
        <p:nvSpPr>
          <p:cNvPr id="7171" name="Rectangle 3"/>
          <p:cNvSpPr>
            <a:spLocks noGrp="1" noChangeArrowheads="1"/>
          </p:cNvSpPr>
          <p:nvPr>
            <p:ph type="body" idx="1"/>
          </p:nvPr>
        </p:nvSpPr>
        <p:spPr>
          <a:xfrm>
            <a:off x="1083077" y="1600200"/>
            <a:ext cx="10466772" cy="4800600"/>
          </a:xfrm>
        </p:spPr>
        <p:txBody>
          <a:bodyPr>
            <a:normAutofit fontScale="85000" lnSpcReduction="10000"/>
          </a:bodyPr>
          <a:lstStyle/>
          <a:p>
            <a:pPr>
              <a:lnSpc>
                <a:spcPct val="110000"/>
              </a:lnSpc>
            </a:pPr>
            <a:r>
              <a:rPr lang="en-US" dirty="0"/>
              <a:t>This course on sustainable development engages students in learning and critical thinking about a variety of pressing issues, such as natural resources, environments, and poverty in an international context, where public policy seeks to improve the well-being of people and the environment.  </a:t>
            </a:r>
          </a:p>
          <a:p>
            <a:pPr>
              <a:lnSpc>
                <a:spcPct val="110000"/>
              </a:lnSpc>
            </a:pPr>
            <a:endParaRPr lang="en-US" dirty="0"/>
          </a:p>
          <a:p>
            <a:pPr>
              <a:lnSpc>
                <a:spcPct val="110000"/>
              </a:lnSpc>
            </a:pPr>
            <a:r>
              <a:rPr lang="en-US" dirty="0"/>
              <a:t>This course encourages students to think critically about these issues by applying basic policy and economic analysis, considering the ethical dimensions of policy, and assessing indicators of environmental quality and human welfare. </a:t>
            </a:r>
          </a:p>
          <a:p>
            <a:pPr>
              <a:lnSpc>
                <a:spcPct val="110000"/>
              </a:lnSpc>
            </a:pPr>
            <a:endParaRPr lang="en-US" dirty="0"/>
          </a:p>
          <a:p>
            <a:pPr>
              <a:lnSpc>
                <a:spcPct val="110000"/>
              </a:lnSpc>
            </a:pPr>
            <a:r>
              <a:rPr lang="en-US" dirty="0"/>
              <a:t>Emerging field of “Sustainability Science”</a:t>
            </a:r>
          </a:p>
          <a:p>
            <a:pPr>
              <a:lnSpc>
                <a:spcPct val="110000"/>
              </a:lnSpc>
            </a:pPr>
            <a:endParaRPr lang="en-US" dirty="0"/>
          </a:p>
        </p:txBody>
      </p:sp>
    </p:spTree>
    <p:extLst>
      <p:ext uri="{BB962C8B-B14F-4D97-AF65-F5344CB8AC3E}">
        <p14:creationId xmlns:p14="http://schemas.microsoft.com/office/powerpoint/2010/main" val="1139246856"/>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EC Final" id="{6D5C0D4E-686E-4FF2-836B-47B1FA62D1BC}" vid="{F622C1B2-A808-4B52-819C-88E430BA9E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APEC Final[1]</Template>
  <TotalTime>119</TotalTime>
  <Words>132</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vt:lpstr>
      <vt:lpstr>Garamond</vt:lpstr>
      <vt:lpstr>Times New Roman</vt:lpstr>
      <vt:lpstr>Theme3</vt:lpstr>
      <vt:lpstr>APEC 100 Sustainable Development</vt:lpstr>
      <vt:lpstr>What is Sustainable Development?</vt:lpstr>
      <vt:lpstr>A World of Paradox</vt:lpstr>
      <vt:lpstr>PowerPoint Presentation</vt:lpstr>
      <vt:lpstr>A World of Paradox</vt:lpstr>
      <vt:lpstr>Course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Messer</dc:creator>
  <cp:lastModifiedBy>Jennifer Egan</cp:lastModifiedBy>
  <cp:revision>8</cp:revision>
  <dcterms:created xsi:type="dcterms:W3CDTF">2016-08-11T13:37:55Z</dcterms:created>
  <dcterms:modified xsi:type="dcterms:W3CDTF">2017-02-21T17:35:02Z</dcterms:modified>
</cp:coreProperties>
</file>