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5" r:id="rId3"/>
    <p:sldId id="266" r:id="rId4"/>
    <p:sldId id="285" r:id="rId5"/>
    <p:sldId id="277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4EA"/>
    <a:srgbClr val="B2C3EA"/>
    <a:srgbClr val="AED6EE"/>
    <a:srgbClr val="B0DEEC"/>
    <a:srgbClr val="A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405" autoAdjust="0"/>
  </p:normalViewPr>
  <p:slideViewPr>
    <p:cSldViewPr snapToGrid="0">
      <p:cViewPr varScale="1">
        <p:scale>
          <a:sx n="72" d="100"/>
          <a:sy n="72" d="100"/>
        </p:scale>
        <p:origin x="38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8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E4C0-547D-408B-9967-5A8979C16DB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218-18D5-4C1B-AA36-C85DE765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E7F7-4B0D-406E-B713-7A24CCF82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5765" y="2046941"/>
            <a:ext cx="5565181" cy="39116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/>
              <a:t>APEC 100</a:t>
            </a:r>
            <a:br>
              <a:rPr lang="en-US" sz="6000" b="1" dirty="0"/>
            </a:br>
            <a:r>
              <a:rPr lang="en-US" sz="6000" b="1" dirty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9767" y="1001059"/>
            <a:ext cx="12628162" cy="7470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Calibri"/>
                <a:cs typeface="Calibri"/>
              </a:rPr>
              <a:t>Economics of Common Pool Resources </a:t>
            </a:r>
            <a:endParaRPr lang="en-US" sz="4400" b="1" dirty="0">
              <a:latin typeface="Calibri"/>
              <a:cs typeface="Calibri"/>
            </a:endParaRPr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323" y="2356936"/>
            <a:ext cx="3899073" cy="390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1DE43-A51C-4AE9-BB10-CAEA8BF008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23449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26685976"/>
              </p:ext>
            </p:extLst>
          </p:nvPr>
        </p:nvGraphicFramePr>
        <p:xfrm>
          <a:off x="1004047" y="228600"/>
          <a:ext cx="10127129" cy="6145892"/>
        </p:xfrm>
        <a:graphic>
          <a:graphicData uri="http://schemas.openxmlformats.org/drawingml/2006/table">
            <a:tbl>
              <a:tblPr/>
              <a:tblGrid>
                <a:gridCol w="309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5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RIVAL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NON-RIVAL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Private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Strawberries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Blue Jeans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Club Goods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Exercise Gym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Pay-per-view TV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Common Pool Resources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Fish in the ocean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Roads in rush hour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Pollution in a lake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Public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Lab Experiment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Clean Air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Street Signs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617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8737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145F62-2A9E-4F27-AC74-93C392AFCBE7}" type="slidenum">
              <a:rPr lang="en-US" sz="1200">
                <a:latin typeface="Tahoma" charset="0"/>
              </a:rPr>
              <a:pPr algn="r"/>
              <a:t>3</a:t>
            </a:fld>
            <a:endParaRPr lang="en-US" sz="1200">
              <a:latin typeface="Tahoma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>
                <a:latin typeface="Calibri Light"/>
                <a:cs typeface="Calibri Light"/>
              </a:rPr>
              <a:t>Negative Externalities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Calibri"/>
                <a:cs typeface="Calibri"/>
              </a:rPr>
              <a:t>External costs occur when a decision maker chooses a level of production or consumption and does not fully bear the costs of his or her actions</a:t>
            </a:r>
          </a:p>
          <a:p>
            <a:pPr lvl="1" eaLnBrk="1" hangingPunct="1">
              <a:lnSpc>
                <a:spcPct val="80000"/>
              </a:lnSpc>
            </a:pPr>
            <a:endParaRPr lang="en-US" sz="2800" u="sng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Party A makes a decision, which harms Party B, with no compensation and Party B had no say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Inefficient allocation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Frequently happens in natural resource setting—less so in other situations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2566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47" y="170050"/>
            <a:ext cx="11582400" cy="7159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800" dirty="0">
                <a:latin typeface="Calibri Light"/>
                <a:cs typeface="Calibri Light"/>
              </a:rPr>
              <a:t>Negative Externalities: What to Do?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523783" y="1295400"/>
            <a:ext cx="10750857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Compensate those harmed directly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Property rights assumption (</a:t>
            </a:r>
            <a:r>
              <a:rPr lang="en-US" dirty="0" err="1">
                <a:latin typeface="Calibri"/>
                <a:cs typeface="Calibri"/>
              </a:rPr>
              <a:t>Coase</a:t>
            </a:r>
            <a:r>
              <a:rPr lang="en-US" dirty="0">
                <a:latin typeface="Calibri"/>
                <a:cs typeface="Calibri"/>
              </a:rPr>
              <a:t> Theorem)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Lawsuits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Pollution Standards (Command-and-Control)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Tax Pollution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Examples (Solid waste pay-per-throw policy, turtle harvest tax, water pollution taxes, development impact fees)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Challenge - finding appropriate tax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BF259-FD0B-45FB-A0A9-1A7BA913AE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471" y="0"/>
            <a:ext cx="11743765" cy="98611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dirty="0">
                <a:latin typeface="Calibri Light"/>
                <a:cs typeface="Calibri Light"/>
              </a:rPr>
              <a:t>Negative Externalities: Marketable Permits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371600"/>
            <a:ext cx="11074400" cy="5334000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b="1" dirty="0">
                <a:latin typeface="Calibri"/>
                <a:cs typeface="Calibri"/>
              </a:rPr>
              <a:t>Examples of Marketable Permits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Telluride wood fireplace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Cap-and-Trade SO2 program (acid rain)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Cap-and-Trade Greenhouse Gas programs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b="1" dirty="0">
                <a:latin typeface="Calibri"/>
                <a:cs typeface="Calibri"/>
              </a:rPr>
              <a:t>Opportunities and Challenges of Marketable Permits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Lower costs for industry and administration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Environmentalists can buy quality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Pollution hot spots</a:t>
            </a:r>
          </a:p>
          <a:p>
            <a:pPr lvl="1"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BF259-FD0B-45FB-A0A9-1A7BA913AE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47" y="170050"/>
            <a:ext cx="11582400" cy="7159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800" dirty="0">
                <a:latin typeface="Calibri Light"/>
                <a:cs typeface="Calibri Light"/>
              </a:rPr>
              <a:t>Negative Externalities: </a:t>
            </a:r>
            <a:r>
              <a:rPr lang="en-US" sz="4800">
                <a:latin typeface="Calibri Light"/>
                <a:cs typeface="Calibri Light"/>
              </a:rPr>
              <a:t>Consumer Action</a:t>
            </a:r>
            <a:endParaRPr lang="en-US" sz="4800" dirty="0">
              <a:latin typeface="Calibri Light"/>
              <a:cs typeface="Calibri Light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523784" y="1295400"/>
            <a:ext cx="5479202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Consumer Action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Careful buying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Labeling of ‘green products’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BF259-FD0B-45FB-A0A9-1A7BA913AE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12263" r="60245"/>
          <a:stretch/>
        </p:blipFill>
        <p:spPr bwMode="auto">
          <a:xfrm>
            <a:off x="5646199" y="1295400"/>
            <a:ext cx="6044475" cy="4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46199" y="6130067"/>
            <a:ext cx="529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/>
                <a:cs typeface="Calibri Light"/>
              </a:rPr>
              <a:t>www.montereybayaquarium.org/cr/seafoodwatch.aspx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APEC Final[1]</Template>
  <TotalTime>277</TotalTime>
  <Words>240</Words>
  <Application>Microsoft Office PowerPoint</Application>
  <PresentationFormat>Widescreen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Garamond</vt:lpstr>
      <vt:lpstr>Tahoma</vt:lpstr>
      <vt:lpstr>Times New Roman</vt:lpstr>
      <vt:lpstr>Wingdings</vt:lpstr>
      <vt:lpstr>Theme3</vt:lpstr>
      <vt:lpstr>APEC 100 Sustainable Development</vt:lpstr>
      <vt:lpstr>PowerPoint Presentation</vt:lpstr>
      <vt:lpstr>Negative Externalities</vt:lpstr>
      <vt:lpstr>Negative Externalities: What to Do?</vt:lpstr>
      <vt:lpstr>Negative Externalities: Marketable Permits</vt:lpstr>
      <vt:lpstr>Negative Externalities: Consumer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Messer</dc:creator>
  <cp:lastModifiedBy>Jennifer Egan</cp:lastModifiedBy>
  <cp:revision>19</cp:revision>
  <dcterms:created xsi:type="dcterms:W3CDTF">2016-08-11T13:37:55Z</dcterms:created>
  <dcterms:modified xsi:type="dcterms:W3CDTF">2017-02-21T18:24:43Z</dcterms:modified>
</cp:coreProperties>
</file>