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405" autoAdjust="0"/>
  </p:normalViewPr>
  <p:slideViewPr>
    <p:cSldViewPr snapToGrid="0">
      <p:cViewPr varScale="1">
        <p:scale>
          <a:sx n="83" d="100"/>
          <a:sy n="83" d="100"/>
        </p:scale>
        <p:origin x="5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5765" y="2046941"/>
            <a:ext cx="5565181" cy="3911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 smtClean="0"/>
              <a:t>APEC 100</a:t>
            </a:r>
            <a:br>
              <a:rPr lang="en-US" sz="6000" b="1" dirty="0" smtClean="0"/>
            </a:br>
            <a:r>
              <a:rPr lang="en-US" sz="6000" b="1" dirty="0" smtClean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12750" y="953225"/>
            <a:ext cx="9144000" cy="7650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/>
              <a:t>Policy and Planning</a:t>
            </a:r>
            <a:endParaRPr lang="en-US" sz="4400" b="1" dirty="0" smtClean="0"/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323" y="2356936"/>
            <a:ext cx="3899073" cy="390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4167B3-7FCE-4402-A040-7F183707DFEC}" type="slidenum">
              <a:rPr lang="en-US" sz="1200">
                <a:latin typeface="Tahoma" pitchFamily="34" charset="0"/>
              </a:rPr>
              <a:pPr algn="r"/>
              <a:t>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Planning and Policy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2707" y="1255059"/>
            <a:ext cx="11101294" cy="5374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Every choice creates opportunities and displaces others.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decision to change policy or plans – and even the decision to retain the existing policy or plans – inevitably means that there are winners and losers.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 options involve costs and 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How should these costs and benefits be balanced?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Moreover, can we account for all costs and benefits?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 realistic are </a:t>
            </a:r>
            <a:r>
              <a:rPr lang="en-US" sz="2800" i="1" dirty="0" err="1" smtClean="0"/>
              <a:t>pareto</a:t>
            </a:r>
            <a:r>
              <a:rPr lang="en-US" sz="2800" dirty="0" smtClean="0"/>
              <a:t> improvements?</a:t>
            </a:r>
          </a:p>
        </p:txBody>
      </p:sp>
    </p:spTree>
    <p:extLst>
      <p:ext uri="{BB962C8B-B14F-4D97-AF65-F5344CB8AC3E}">
        <p14:creationId xmlns:p14="http://schemas.microsoft.com/office/powerpoint/2010/main" val="219890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525" y="0"/>
            <a:ext cx="11474823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400" dirty="0" smtClean="0"/>
              <a:t>The Planning, Policy and Administration Processes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165412"/>
            <a:ext cx="11101294" cy="535940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dirty="0" smtClean="0">
                <a:latin typeface="+mj-lt"/>
              </a:rPr>
              <a:t>Problem identification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endParaRPr lang="en-US" sz="8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dirty="0" smtClean="0">
                <a:latin typeface="+mj-lt"/>
              </a:rPr>
              <a:t>Establish scientific alternatives for solution</a:t>
            </a:r>
          </a:p>
          <a:p>
            <a:pPr lvl="1" eaLnBrk="1" hangingPunct="1">
              <a:defRPr/>
            </a:pPr>
            <a:r>
              <a:rPr lang="en-US" dirty="0" smtClean="0">
                <a:latin typeface="+mj-lt"/>
              </a:rPr>
              <a:t>Testing alternatives</a:t>
            </a:r>
          </a:p>
          <a:p>
            <a:pPr lvl="1" eaLnBrk="1" hangingPunct="1">
              <a:defRPr/>
            </a:pPr>
            <a:r>
              <a:rPr lang="en-US" dirty="0" smtClean="0">
                <a:latin typeface="+mj-lt"/>
              </a:rPr>
              <a:t>Evaluating results</a:t>
            </a:r>
          </a:p>
          <a:p>
            <a:pPr lvl="1" eaLnBrk="1" hangingPunct="1">
              <a:defRPr/>
            </a:pPr>
            <a:r>
              <a:rPr lang="en-US" dirty="0" smtClean="0">
                <a:latin typeface="+mj-lt"/>
              </a:rPr>
              <a:t>Drawing conclusions</a:t>
            </a:r>
            <a:endParaRPr lang="en-US" sz="14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endParaRPr lang="en-US" sz="8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dirty="0" smtClean="0">
                <a:latin typeface="+mj-lt"/>
              </a:rPr>
              <a:t>Analysis of most </a:t>
            </a:r>
            <a:r>
              <a:rPr lang="en-US" i="1" dirty="0" smtClean="0">
                <a:latin typeface="+mj-lt"/>
              </a:rPr>
              <a:t>cost-effective </a:t>
            </a:r>
            <a:r>
              <a:rPr lang="en-US" dirty="0" smtClean="0">
                <a:latin typeface="+mj-lt"/>
              </a:rPr>
              <a:t>solution</a:t>
            </a:r>
          </a:p>
          <a:p>
            <a:pPr lvl="1" eaLnBrk="1" hangingPunct="1">
              <a:defRPr/>
            </a:pPr>
            <a:r>
              <a:rPr lang="en-US" sz="2800" dirty="0" smtClean="0">
                <a:latin typeface="+mj-lt"/>
              </a:rPr>
              <a:t>Relative to what?</a:t>
            </a:r>
          </a:p>
          <a:p>
            <a:pPr lvl="1" eaLnBrk="1" hangingPunct="1">
              <a:defRPr/>
            </a:pPr>
            <a:r>
              <a:rPr lang="en-US" sz="2800" dirty="0" smtClean="0">
                <a:latin typeface="+mj-lt"/>
              </a:rPr>
              <a:t>Specific shortcomings?</a:t>
            </a:r>
          </a:p>
          <a:p>
            <a:pPr lvl="1" eaLnBrk="1" hangingPunct="1">
              <a:defRPr/>
            </a:pPr>
            <a:r>
              <a:rPr lang="en-US" sz="2800" dirty="0" smtClean="0">
                <a:latin typeface="+mj-lt"/>
              </a:rPr>
              <a:t>Who is responsible?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endParaRPr lang="en-US" sz="800" dirty="0" smtClean="0">
              <a:latin typeface="+mj-lt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dirty="0" smtClean="0">
                <a:latin typeface="+mj-lt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303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29587F-2181-48D5-83D2-108B4B7FDC75}" type="slidenum">
              <a:rPr lang="en-US" sz="1200">
                <a:latin typeface="Tahoma" pitchFamily="34" charset="0"/>
              </a:rPr>
              <a:pPr algn="r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800" dirty="0" smtClean="0"/>
              <a:t>Benefit-cost Analysis (BCA)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Benefit-cost analysis “is an economic tool for comparing in monetary terms the desirable and undesirable impacts of proposed” policies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Benefits are measured by willingness to pay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Benefit cost ratios over 1.0 are indicators of “good” projects, but maximum net present values are the best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Measurement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Are all costs and benefits measured?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 of dollars as a measure/distributional issues</a:t>
            </a:r>
          </a:p>
        </p:txBody>
      </p:sp>
    </p:spTree>
    <p:extLst>
      <p:ext uri="{BB962C8B-B14F-4D97-AF65-F5344CB8AC3E}">
        <p14:creationId xmlns:p14="http://schemas.microsoft.com/office/powerpoint/2010/main" val="24987002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Benefit-Cost Analysis Example:</a:t>
            </a:r>
            <a:br>
              <a:rPr lang="en-US" dirty="0" smtClean="0"/>
            </a:br>
            <a:r>
              <a:rPr lang="en-US" dirty="0" smtClean="0"/>
              <a:t>Pay-per-throw solid waste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322344"/>
            <a:ext cx="10661073" cy="507656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Move from status quo to policy A.  Measured on the per house-hold (HH) level: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9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Benefits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Low-waste </a:t>
            </a:r>
            <a:r>
              <a:rPr lang="en-US" dirty="0" err="1" smtClean="0"/>
              <a:t>HHs</a:t>
            </a:r>
            <a:r>
              <a:rPr lang="en-US" dirty="0" smtClean="0"/>
              <a:t>: 	$10 million/year in </a:t>
            </a:r>
            <a:r>
              <a:rPr lang="en-US" i="1" dirty="0" smtClean="0"/>
              <a:t>lower</a:t>
            </a:r>
            <a:r>
              <a:rPr lang="en-US" dirty="0" smtClean="0"/>
              <a:t> taxes for trash collection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High-waste </a:t>
            </a:r>
            <a:r>
              <a:rPr lang="en-US" dirty="0" err="1" smtClean="0"/>
              <a:t>HHs</a:t>
            </a:r>
            <a:r>
              <a:rPr lang="en-US" dirty="0" smtClean="0"/>
              <a:t>: 	$  1 million/year in </a:t>
            </a:r>
            <a:r>
              <a:rPr lang="en-US" i="1" dirty="0" smtClean="0"/>
              <a:t>lower</a:t>
            </a:r>
            <a:r>
              <a:rPr lang="en-US" dirty="0" smtClean="0"/>
              <a:t> taxes for trash collection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Entire community: 	$  5 million/year due to lengthening life of landfill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9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Costs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Low-waste </a:t>
            </a:r>
            <a:r>
              <a:rPr lang="en-US" dirty="0" err="1" smtClean="0"/>
              <a:t>HHs</a:t>
            </a:r>
            <a:r>
              <a:rPr lang="en-US" dirty="0" smtClean="0"/>
              <a:t>: 	$ 1 million/year in trash tickets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High-waste </a:t>
            </a:r>
            <a:r>
              <a:rPr lang="en-US" dirty="0" err="1" smtClean="0"/>
              <a:t>HHs</a:t>
            </a:r>
            <a:r>
              <a:rPr lang="en-US" dirty="0" smtClean="0"/>
              <a:t>: 	$ 5 million/year in trash tickets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Entire community:  	$ 1 million/year to administer program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0714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Benefit-Cost Analysis Example:</a:t>
            </a:r>
            <a:br>
              <a:rPr lang="en-US" dirty="0" smtClean="0"/>
            </a:br>
            <a:r>
              <a:rPr lang="en-US" dirty="0" smtClean="0"/>
              <a:t>Pay-per-throw solid waste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/>
              <a:t>Benefits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Low-waste </a:t>
            </a:r>
            <a:r>
              <a:rPr lang="en-US" dirty="0" err="1" smtClean="0"/>
              <a:t>HHs</a:t>
            </a:r>
            <a:r>
              <a:rPr lang="en-US" dirty="0" smtClean="0"/>
              <a:t>: $10 million/year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High-waste </a:t>
            </a:r>
            <a:r>
              <a:rPr lang="en-US" dirty="0" err="1" smtClean="0"/>
              <a:t>HHs</a:t>
            </a:r>
            <a:r>
              <a:rPr lang="en-US" dirty="0" smtClean="0"/>
              <a:t>: $ 1 million/year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Community:          $5 million/year 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/>
              <a:t>Costs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Low-waste </a:t>
            </a:r>
            <a:r>
              <a:rPr lang="en-US" dirty="0" err="1" smtClean="0"/>
              <a:t>HHs</a:t>
            </a:r>
            <a:r>
              <a:rPr lang="en-US" dirty="0" smtClean="0"/>
              <a:t>:  $1 million/year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High-waste </a:t>
            </a:r>
            <a:r>
              <a:rPr lang="en-US" dirty="0" err="1" smtClean="0"/>
              <a:t>HHs</a:t>
            </a:r>
            <a:r>
              <a:rPr lang="en-US" dirty="0" smtClean="0"/>
              <a:t>: $5 million/year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Community:         $1 million/year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26163" y="1882775"/>
            <a:ext cx="6065837" cy="47736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hlink"/>
              </a:buClr>
              <a:buFontTx/>
              <a:buNone/>
            </a:pPr>
            <a:r>
              <a:rPr lang="en-US" dirty="0" smtClean="0"/>
              <a:t>Benefits = 	</a:t>
            </a:r>
            <a:r>
              <a:rPr lang="en-US" dirty="0" smtClean="0"/>
              <a:t>	</a:t>
            </a:r>
            <a:r>
              <a:rPr lang="en-US" u="sng" dirty="0" smtClean="0"/>
              <a:t>	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Tx/>
              <a:buNone/>
            </a:pPr>
            <a:r>
              <a:rPr lang="en-US" dirty="0" smtClean="0"/>
              <a:t>Costs =	</a:t>
            </a:r>
            <a:r>
              <a:rPr lang="en-US" dirty="0" smtClean="0"/>
              <a:t>	</a:t>
            </a:r>
            <a:r>
              <a:rPr lang="en-US" u="sng" dirty="0" smtClean="0"/>
              <a:t>	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Tx/>
              <a:buNone/>
            </a:pPr>
            <a:r>
              <a:rPr lang="en-US" dirty="0" smtClean="0"/>
              <a:t>Net Benefits =	</a:t>
            </a:r>
            <a:r>
              <a:rPr lang="en-US" u="sng" dirty="0" smtClean="0"/>
              <a:t>	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Tx/>
              <a:buNone/>
            </a:pPr>
            <a:r>
              <a:rPr lang="en-US" dirty="0" smtClean="0"/>
              <a:t>B/C ratio =	</a:t>
            </a:r>
            <a:r>
              <a:rPr lang="en-US" dirty="0" smtClean="0"/>
              <a:t>	</a:t>
            </a:r>
            <a:r>
              <a:rPr lang="en-US" u="sng" dirty="0" smtClean="0"/>
              <a:t>		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Winners and lowers?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Distribution?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What if another policy (Policy B) offered $18 million in net benefits?</a:t>
            </a:r>
          </a:p>
        </p:txBody>
      </p:sp>
      <p:sp>
        <p:nvSpPr>
          <p:cNvPr id="17413" name="Slide Number Placeholder 3"/>
          <p:cNvSpPr txBox="1">
            <a:spLocks noGrp="1"/>
          </p:cNvSpPr>
          <p:nvPr/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2352E2-9752-4EAF-98A5-77FD5EAE2841}" type="slidenum">
              <a:rPr lang="en-US" sz="1200">
                <a:latin typeface="Tahoma" pitchFamily="34" charset="0"/>
              </a:rPr>
              <a:pPr algn="r"/>
              <a:t>6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13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173</TotalTime>
  <Words>256</Words>
  <Application>Microsoft Office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Garamond</vt:lpstr>
      <vt:lpstr>Tahoma</vt:lpstr>
      <vt:lpstr>Times New Roman</vt:lpstr>
      <vt:lpstr>Theme3</vt:lpstr>
      <vt:lpstr>APEC 100 Sustainable Development</vt:lpstr>
      <vt:lpstr>Planning and Policy</vt:lpstr>
      <vt:lpstr>The Planning, Policy and Administration Processes</vt:lpstr>
      <vt:lpstr>Benefit-cost Analysis (BCA)</vt:lpstr>
      <vt:lpstr>Benefit-Cost Analysis Example: Pay-per-throw solid waste</vt:lpstr>
      <vt:lpstr>Benefit-Cost Analysis Example: Pay-per-throw solid waste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Kent Messer</cp:lastModifiedBy>
  <cp:revision>17</cp:revision>
  <dcterms:created xsi:type="dcterms:W3CDTF">2016-08-11T13:37:55Z</dcterms:created>
  <dcterms:modified xsi:type="dcterms:W3CDTF">2017-01-03T01:41:27Z</dcterms:modified>
</cp:coreProperties>
</file>