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2" r:id="rId3"/>
    <p:sldId id="263" r:id="rId4"/>
    <p:sldId id="265" r:id="rId5"/>
    <p:sldId id="266" r:id="rId6"/>
    <p:sldId id="291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405" autoAdjust="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 work for a British Cabinet office called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Behavioural</a:t>
            </a:r>
            <a:r>
              <a:rPr lang="en-US" baseline="0" dirty="0" smtClean="0"/>
              <a:t>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0F820-DDF5-401C-BE62-6761F0549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 smtClean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 smtClean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5765" y="2046941"/>
            <a:ext cx="5565181" cy="3911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 smtClean="0"/>
              <a:t>APEC 100</a:t>
            </a:r>
            <a:br>
              <a:rPr lang="en-US" sz="6000" b="1" dirty="0" smtClean="0"/>
            </a:br>
            <a:r>
              <a:rPr lang="en-US" sz="6000" b="1" dirty="0" smtClean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8715" y="998048"/>
            <a:ext cx="11305212" cy="76501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Importance of Evidence Based Policy</a:t>
            </a:r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770" y="2661191"/>
            <a:ext cx="3595594" cy="3604790"/>
          </a:xfrm>
          <a:prstGeom prst="rect">
            <a:avLst/>
          </a:prstGeom>
          <a:noFill/>
        </p:spPr>
      </p:pic>
      <p:sp>
        <p:nvSpPr>
          <p:cNvPr id="13" name="Rectangle 173"/>
          <p:cNvSpPr>
            <a:spLocks noChangeArrowheads="1"/>
          </p:cNvSpPr>
          <p:nvPr/>
        </p:nvSpPr>
        <p:spPr bwMode="auto">
          <a:xfrm>
            <a:off x="525581" y="2949733"/>
            <a:ext cx="9144000" cy="272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91" y="0"/>
            <a:ext cx="11070909" cy="126907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Importance of Counterfactuals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287087"/>
            <a:ext cx="11419253" cy="5328347"/>
          </a:xfrm>
        </p:spPr>
        <p:txBody>
          <a:bodyPr>
            <a:noAutofit/>
          </a:bodyPr>
          <a:lstStyle/>
          <a:p>
            <a:r>
              <a:rPr lang="en-US" dirty="0" smtClean="0"/>
              <a:t>Consider the </a:t>
            </a:r>
            <a:r>
              <a:rPr lang="en-US" b="1" dirty="0"/>
              <a:t>Scared </a:t>
            </a:r>
            <a:r>
              <a:rPr lang="en-US" b="1" dirty="0" smtClean="0"/>
              <a:t>Straight </a:t>
            </a:r>
            <a:r>
              <a:rPr lang="en-US" dirty="0" smtClean="0"/>
              <a:t>program meant to deter juvenile delinquents from further crime.</a:t>
            </a:r>
          </a:p>
          <a:p>
            <a:pPr lvl="1"/>
            <a:r>
              <a:rPr lang="en-US" sz="2000" dirty="0" smtClean="0"/>
              <a:t>Juvenile </a:t>
            </a:r>
            <a:r>
              <a:rPr lang="en-US" sz="2000" dirty="0"/>
              <a:t>delinquents </a:t>
            </a:r>
            <a:r>
              <a:rPr lang="en-US" sz="2000" dirty="0" smtClean="0"/>
              <a:t>interactions </a:t>
            </a:r>
            <a:r>
              <a:rPr lang="en-US" sz="2000" dirty="0"/>
              <a:t>with serious criminals in prison </a:t>
            </a:r>
            <a:r>
              <a:rPr lang="en-US" sz="2000" dirty="0" smtClean="0"/>
              <a:t>who would describe how horrible prison life is.</a:t>
            </a:r>
          </a:p>
          <a:p>
            <a:endParaRPr lang="en-US" sz="800" dirty="0"/>
          </a:p>
          <a:p>
            <a:r>
              <a:rPr lang="en-US" dirty="0" smtClean="0"/>
              <a:t>Early studies without control groups suggested participants were </a:t>
            </a:r>
            <a:r>
              <a:rPr lang="en-US" u="sng" dirty="0" smtClean="0"/>
              <a:t>less likely</a:t>
            </a:r>
            <a:r>
              <a:rPr lang="en-US" dirty="0" smtClean="0"/>
              <a:t> to commit crimes after the experience.  These studies compared behavior of participants </a:t>
            </a:r>
            <a:r>
              <a:rPr lang="en-US" u="sng" dirty="0" smtClean="0"/>
              <a:t>before</a:t>
            </a:r>
            <a:r>
              <a:rPr lang="en-US" dirty="0" smtClean="0"/>
              <a:t> and </a:t>
            </a:r>
            <a:r>
              <a:rPr lang="en-US" u="sng" dirty="0" smtClean="0"/>
              <a:t>after</a:t>
            </a:r>
            <a:r>
              <a:rPr lang="en-US" dirty="0" smtClean="0"/>
              <a:t> the intervention. </a:t>
            </a:r>
          </a:p>
          <a:p>
            <a:endParaRPr lang="en-US" sz="800" dirty="0"/>
          </a:p>
          <a:p>
            <a:r>
              <a:rPr lang="en-US" dirty="0" smtClean="0"/>
              <a:t>Several well-controlled RCT studies were conducted.  Evidence was fairly clear that “Scared Straight” led to </a:t>
            </a:r>
            <a:r>
              <a:rPr lang="en-US" u="sng" dirty="0" smtClean="0"/>
              <a:t>increases</a:t>
            </a:r>
            <a:r>
              <a:rPr lang="en-US" dirty="0" smtClean="0"/>
              <a:t> in criminal behavior, compared to no intervention.  </a:t>
            </a:r>
            <a:endParaRPr lang="en-US" dirty="0"/>
          </a:p>
          <a:p>
            <a:pPr lvl="1"/>
            <a:r>
              <a:rPr lang="en-US" sz="2000" dirty="0" smtClean="0"/>
              <a:t>Programs were expensive to run and, even worse, they led to further costs by increasing crime.</a:t>
            </a:r>
          </a:p>
        </p:txBody>
      </p:sp>
    </p:spTree>
    <p:extLst>
      <p:ext uri="{BB962C8B-B14F-4D97-AF65-F5344CB8AC3E}">
        <p14:creationId xmlns:p14="http://schemas.microsoft.com/office/powerpoint/2010/main" val="18889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35567" y="17238"/>
            <a:ext cx="10515600" cy="1535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Challenges with Agriculture </a:t>
            </a:r>
            <a:br>
              <a:rPr lang="en-US" dirty="0" smtClean="0"/>
            </a:br>
            <a:r>
              <a:rPr lang="en-US" dirty="0" smtClean="0"/>
              <a:t>and Water Quality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0772" y="1451966"/>
            <a:ext cx="5951574" cy="639762"/>
          </a:xfrm>
        </p:spPr>
        <p:txBody>
          <a:bodyPr/>
          <a:lstStyle/>
          <a:p>
            <a:pPr algn="ctr"/>
            <a:r>
              <a:rPr lang="en-US" dirty="0" smtClean="0"/>
              <a:t>Dead Zones</a:t>
            </a:r>
            <a:endParaRPr lang="en-US" dirty="0"/>
          </a:p>
        </p:txBody>
      </p:sp>
      <p:pic>
        <p:nvPicPr>
          <p:cNvPr id="22530" name="Picture 2" descr="http://d32ogoqmya1dw8.cloudfront.net/images/microbelife/topics/General_Collection_deadzo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169862"/>
            <a:ext cx="5386917" cy="34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654588" y="1393407"/>
            <a:ext cx="5953912" cy="639762"/>
          </a:xfrm>
        </p:spPr>
        <p:txBody>
          <a:bodyPr/>
          <a:lstStyle/>
          <a:p>
            <a:pPr algn="ctr"/>
            <a:r>
              <a:rPr lang="en-US" dirty="0" smtClean="0"/>
              <a:t>Algal Blooms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FFFA-BFF4-4A72-8BBE-D93D9B9CC7C9}" type="slidenum">
              <a:rPr lang="en-US" smtClean="0"/>
              <a:t>2</a:t>
            </a:fld>
            <a:endParaRPr lang="en-US"/>
          </a:p>
        </p:txBody>
      </p:sp>
      <p:pic>
        <p:nvPicPr>
          <p:cNvPr id="22534" name="Picture 6" descr="http://blogs.agu.org/terracentral/files/2011/05/Lake_Erie_MODIS_True_Color_1200W_5.09.2011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68" y="2152221"/>
            <a:ext cx="5389033" cy="35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580" y="5869764"/>
            <a:ext cx="11229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Did US agri-environmental policy fail?</a:t>
            </a:r>
          </a:p>
          <a:p>
            <a:pPr algn="ctr"/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Or did agri-environmental programs prevent a much worse situation?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5"/>
          <a:stretch/>
        </p:blipFill>
        <p:spPr>
          <a:xfrm>
            <a:off x="305767" y="162579"/>
            <a:ext cx="1771065" cy="1723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r="59939"/>
          <a:stretch/>
        </p:blipFill>
        <p:spPr>
          <a:xfrm>
            <a:off x="10425109" y="154329"/>
            <a:ext cx="1533892" cy="75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3" name="Picture 2" descr="http://mktgassets.johnshopkins.edu/~identity/images/download-preview/university.small.vertical.blue.500p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22737" r="15940" b="20419"/>
          <a:stretch/>
        </p:blipFill>
        <p:spPr bwMode="auto">
          <a:xfrm>
            <a:off x="10425109" y="980551"/>
            <a:ext cx="1541326" cy="825711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9985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78" y="0"/>
            <a:ext cx="11123822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Evidence-Based Policy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11242876" cy="4979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President Obama’s </a:t>
            </a:r>
            <a:r>
              <a:rPr lang="en-US" b="1" u="sng" dirty="0" smtClean="0"/>
              <a:t>Evidence and Innovation Agenda </a:t>
            </a:r>
          </a:p>
          <a:p>
            <a:r>
              <a:rPr lang="en-US" dirty="0" smtClean="0"/>
              <a:t>“… strengthening agencies’ abilities to continually improve program performance by applying existing evidence about what works, generating new knowledge, and </a:t>
            </a:r>
            <a:r>
              <a:rPr lang="en-US" b="1" dirty="0" smtClean="0"/>
              <a:t>using experimentation and innovation to test new approaches to program delivery</a:t>
            </a:r>
            <a:r>
              <a:rPr lang="en-US" dirty="0" smtClean="0"/>
              <a:t>. … This is especially important given current fiscal challenges, as our nation recovers from a deep recession and agencies face tough choices about how to meet increased demand for services in a constrained resource environment.” </a:t>
            </a:r>
          </a:p>
          <a:p>
            <a:pPr lvl="1"/>
            <a:r>
              <a:rPr lang="en-US" dirty="0" smtClean="0"/>
              <a:t>Memorandum </a:t>
            </a:r>
            <a:r>
              <a:rPr lang="en-US" dirty="0" smtClean="0"/>
              <a:t>to the </a:t>
            </a:r>
            <a:r>
              <a:rPr lang="en-US" dirty="0"/>
              <a:t>h</a:t>
            </a:r>
            <a:r>
              <a:rPr lang="en-US" dirty="0" smtClean="0"/>
              <a:t>eads of departments and agencies,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EDE9FA3-AE6A-47C3-BA03-9A141527AB0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0940" y="71438"/>
            <a:ext cx="11552637" cy="135749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b="1" dirty="0" smtClean="0"/>
              <a:t>Long History of Applying Evidence-Based Principles in Agriculture and the Environment </a:t>
            </a: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46766" y="1689141"/>
            <a:ext cx="11645234" cy="487337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ffectLst/>
              </a:rPr>
              <a:t>In agriculture, we </a:t>
            </a:r>
            <a:r>
              <a:rPr lang="en-US" dirty="0">
                <a:effectLst/>
              </a:rPr>
              <a:t>apply scientific principles to study the specifics of </a:t>
            </a:r>
            <a:r>
              <a:rPr lang="en-US" dirty="0" smtClean="0">
                <a:effectLst/>
              </a:rPr>
              <a:t>crop management </a:t>
            </a:r>
            <a:r>
              <a:rPr lang="en-US" dirty="0">
                <a:effectLst/>
              </a:rPr>
              <a:t>techniques.  </a:t>
            </a:r>
            <a:endParaRPr lang="en-US" dirty="0" smtClean="0">
              <a:effectLst/>
            </a:endParaRPr>
          </a:p>
          <a:p>
            <a:pPr lvl="1">
              <a:defRPr/>
            </a:pPr>
            <a:r>
              <a:rPr lang="en-US" dirty="0" smtClean="0">
                <a:effectLst/>
              </a:rPr>
              <a:t>Collect </a:t>
            </a:r>
            <a:r>
              <a:rPr lang="en-US" dirty="0">
                <a:effectLst/>
              </a:rPr>
              <a:t>data on </a:t>
            </a:r>
            <a:r>
              <a:rPr lang="en-US" dirty="0" smtClean="0">
                <a:effectLst/>
              </a:rPr>
              <a:t>control plots, control for confounding factors, etc.</a:t>
            </a:r>
          </a:p>
          <a:p>
            <a:pPr>
              <a:defRPr/>
            </a:pPr>
            <a:endParaRPr lang="en-US" dirty="0">
              <a:effectLst/>
            </a:endParaRPr>
          </a:p>
          <a:p>
            <a:pPr>
              <a:defRPr/>
            </a:pPr>
            <a:r>
              <a:rPr lang="en-US" dirty="0" smtClean="0">
                <a:effectLst/>
              </a:rPr>
              <a:t>Environmental efforts have likewise relied heavily on scientific principals.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effectLst/>
              </a:rPr>
              <a:t>Scientific investigations related to agriculture and the environment should not stop </a:t>
            </a:r>
            <a:r>
              <a:rPr lang="en-US" dirty="0">
                <a:effectLst/>
              </a:rPr>
              <a:t>when </a:t>
            </a:r>
            <a:r>
              <a:rPr lang="en-US" dirty="0" smtClean="0">
                <a:effectLst/>
              </a:rPr>
              <a:t>human behavior </a:t>
            </a:r>
            <a:r>
              <a:rPr lang="en-US" dirty="0">
                <a:effectLst/>
              </a:rPr>
              <a:t>enter the </a:t>
            </a:r>
            <a:r>
              <a:rPr lang="en-US" dirty="0" smtClean="0">
                <a:effectLst/>
              </a:rPr>
              <a:t>picture.</a:t>
            </a:r>
          </a:p>
          <a:p>
            <a:pPr>
              <a:defRPr/>
            </a:pPr>
            <a:endParaRPr lang="en-US" dirty="0"/>
          </a:p>
          <a:p>
            <a:r>
              <a:rPr lang="en-US" dirty="0" smtClean="0"/>
              <a:t>Recent reports indicate that USDA is behind </a:t>
            </a:r>
            <a:r>
              <a:rPr lang="en-US" dirty="0"/>
              <a:t>other </a:t>
            </a:r>
            <a:r>
              <a:rPr lang="en-US" dirty="0" smtClean="0"/>
              <a:t>agencies in applying evidence-based policies and behavioral science to improve program performance.</a:t>
            </a:r>
          </a:p>
          <a:p>
            <a:pPr lvl="1"/>
            <a:r>
              <a:rPr lang="en-US" dirty="0" smtClean="0"/>
              <a:t>CBEAR is designed to help.  </a:t>
            </a:r>
          </a:p>
          <a:p>
            <a:pPr>
              <a:defRPr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1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64" y="0"/>
            <a:ext cx="11176735" cy="12192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Test, Learn, &amp; Adapt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219199"/>
            <a:ext cx="11383977" cy="53256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Haynes et al., argue strongly for the use of randomized control trials (RCTs) for the analysis and evaluation of public programs and policies.  </a:t>
            </a:r>
          </a:p>
          <a:p>
            <a:pPr lvl="1"/>
            <a:r>
              <a:rPr lang="en-US" dirty="0" smtClean="0"/>
              <a:t>Testing new interventions against status quo or against alternative interventions (including variations in existing interventions).</a:t>
            </a:r>
          </a:p>
          <a:p>
            <a:pPr lvl="1"/>
            <a:r>
              <a:rPr lang="en-US" dirty="0" smtClean="0"/>
              <a:t>RCTs </a:t>
            </a:r>
            <a:r>
              <a:rPr lang="en-US" dirty="0"/>
              <a:t>help eliminate rival explanations.</a:t>
            </a:r>
          </a:p>
          <a:p>
            <a:endParaRPr lang="en-US" dirty="0" smtClean="0"/>
          </a:p>
          <a:p>
            <a:r>
              <a:rPr lang="en-US" dirty="0" smtClean="0"/>
              <a:t>RCTs are very similar to crop trials in agriculture.</a:t>
            </a:r>
          </a:p>
          <a:p>
            <a:endParaRPr lang="en-US" dirty="0"/>
          </a:p>
          <a:p>
            <a:r>
              <a:rPr lang="en-US" dirty="0" smtClean="0"/>
              <a:t>RCTs have been used since the 1950s in the private sector (drug trials) and in areas of education and criminal justice. </a:t>
            </a:r>
          </a:p>
          <a:p>
            <a:endParaRPr lang="en-US" dirty="0"/>
          </a:p>
          <a:p>
            <a:r>
              <a:rPr lang="en-US" dirty="0" smtClean="0"/>
              <a:t>RCTs </a:t>
            </a:r>
            <a:r>
              <a:rPr lang="en-US" dirty="0"/>
              <a:t>help eliminate rival </a:t>
            </a:r>
            <a:r>
              <a:rPr lang="en-US" dirty="0" smtClean="0"/>
              <a:t>explanations and help identify causal relationships.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88C1-E454-4889-A571-7C3320E2590D}" type="slidenum">
              <a:rPr lang="es-ES" altLang="en-US" smtClean="0">
                <a:solidFill>
                  <a:srgbClr val="000000"/>
                </a:solidFill>
              </a:rPr>
              <a:pPr/>
              <a:t>6</a:t>
            </a:fld>
            <a:endParaRPr lang="es-ES" alt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b="1" dirty="0" smtClean="0"/>
              <a:t>The difference between an experiment and a “pilot”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8"/>
          <a:stretch/>
        </p:blipFill>
        <p:spPr>
          <a:xfrm>
            <a:off x="1727201" y="1129034"/>
            <a:ext cx="9245600" cy="530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2" y="6352143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Albert Bravo-</a:t>
            </a:r>
            <a:r>
              <a:rPr lang="en-US" dirty="0" err="1" smtClean="0"/>
              <a:t>Biosca</a:t>
            </a:r>
            <a:r>
              <a:rPr lang="en-US" dirty="0" smtClean="0"/>
              <a:t>, Using Experiments in Innovation 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6" y="0"/>
            <a:ext cx="11106184" cy="12192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Evidence-Based Program Evaluation: An Example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11419252" cy="5296759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Why not just introduce a new program and observe what happens? </a:t>
            </a:r>
          </a:p>
          <a:p>
            <a:pPr lvl="1"/>
            <a:r>
              <a:rPr lang="en-US" sz="3800" dirty="0" smtClean="0"/>
              <a:t>For example, consider a voluntary incentive program to reduce pesticide applications.</a:t>
            </a:r>
          </a:p>
          <a:p>
            <a:pPr marL="914400" lvl="1" indent="-457200">
              <a:buFont typeface="+mj-lt"/>
              <a:buAutoNum type="arabicPeriod"/>
            </a:pPr>
            <a:endParaRPr lang="en-US" sz="2900" dirty="0"/>
          </a:p>
          <a:p>
            <a:pPr marL="0" indent="0">
              <a:buNone/>
            </a:pPr>
            <a:r>
              <a:rPr lang="en-US" sz="4400" b="1" dirty="0" smtClean="0"/>
              <a:t>Time-Varying External Factors</a:t>
            </a:r>
            <a:r>
              <a:rPr lang="en-US" sz="4400" b="1" dirty="0"/>
              <a:t>:  </a:t>
            </a:r>
            <a:endParaRPr lang="en-US" sz="4400" b="1" dirty="0" smtClean="0"/>
          </a:p>
          <a:p>
            <a:r>
              <a:rPr lang="en-US" sz="4400" dirty="0" smtClean="0"/>
              <a:t>Other </a:t>
            </a:r>
            <a:r>
              <a:rPr lang="en-US" sz="4400" dirty="0"/>
              <a:t>changes in the environment can cause changes in outcomes that are not attributable to the intervention.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3800" dirty="0"/>
              <a:t>External factors could include local economic conditions, changing requirements from </a:t>
            </a:r>
            <a:r>
              <a:rPr lang="en-US" sz="3800" dirty="0" smtClean="0"/>
              <a:t>state</a:t>
            </a:r>
            <a:r>
              <a:rPr lang="en-US" sz="3800" dirty="0"/>
              <a:t> </a:t>
            </a:r>
            <a:r>
              <a:rPr lang="en-US" sz="3800" dirty="0" smtClean="0"/>
              <a:t>governments, variations in weather, and/or changes in the frequency of pests.</a:t>
            </a:r>
            <a:endParaRPr lang="en-US" sz="38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4400" b="1" dirty="0"/>
              <a:t>Selection </a:t>
            </a:r>
            <a:r>
              <a:rPr lang="en-US" sz="4400" b="1" dirty="0" smtClean="0"/>
              <a:t>Bias</a:t>
            </a:r>
            <a:r>
              <a:rPr lang="en-US" sz="4400" b="1" dirty="0"/>
              <a:t>:  </a:t>
            </a:r>
            <a:endParaRPr lang="en-US" sz="4400" b="1" dirty="0" smtClean="0"/>
          </a:p>
          <a:p>
            <a:r>
              <a:rPr lang="en-US" sz="4400" dirty="0" smtClean="0"/>
              <a:t>The </a:t>
            </a:r>
            <a:r>
              <a:rPr lang="en-US" sz="4400" dirty="0"/>
              <a:t>participants in the new program (the ‘treated’) might systematically differ from those who choose not to participate in ways that affect their </a:t>
            </a:r>
            <a:r>
              <a:rPr lang="en-US" sz="4400" dirty="0" smtClean="0"/>
              <a:t>outcomes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52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Key Advantage of RCTs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16" y="1295400"/>
            <a:ext cx="10972800" cy="35814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RCTs are better able to avoid these problems.</a:t>
            </a:r>
          </a:p>
          <a:p>
            <a:pPr marL="0" indent="0">
              <a:buNone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First organize into a large group of units (farms, landowners conservation districts, etc.)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Randomly dividing units into treated and control groups.  </a:t>
            </a:r>
          </a:p>
          <a:p>
            <a:endParaRPr lang="en-US" dirty="0" smtClean="0"/>
          </a:p>
          <a:p>
            <a:r>
              <a:rPr lang="en-US" dirty="0" smtClean="0"/>
              <a:t>External factors are the same. No selection bias. (</a:t>
            </a:r>
            <a:r>
              <a:rPr lang="en-US" dirty="0"/>
              <a:t>Subjects can be matched in terms of relevant </a:t>
            </a:r>
            <a:r>
              <a:rPr lang="en-US" dirty="0" smtClean="0"/>
              <a:t>characteristics.)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560" y="4445572"/>
            <a:ext cx="4843447" cy="23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64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641600" y="1776414"/>
            <a:ext cx="293158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A: Pre-Treatment Outcome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2641600" y="4130676"/>
            <a:ext cx="2931584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B: Pre-Treatment Outcome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09133" y="3352800"/>
            <a:ext cx="10566400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2046818" y="642636"/>
            <a:ext cx="420793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b="1" dirty="0"/>
              <a:t>Before the Program </a:t>
            </a:r>
          </a:p>
          <a:p>
            <a:pPr algn="ctr" eaLnBrk="1" hangingPunct="1"/>
            <a:r>
              <a:rPr lang="en-US" dirty="0"/>
              <a:t>(</a:t>
            </a:r>
            <a:r>
              <a:rPr lang="en-US" u="sng" dirty="0" smtClean="0"/>
              <a:t>Pre-Treatment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7680824" y="626959"/>
            <a:ext cx="420793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b="1" dirty="0"/>
              <a:t>After the Program </a:t>
            </a:r>
          </a:p>
          <a:p>
            <a:pPr algn="ctr" eaLnBrk="1" hangingPunct="1"/>
            <a:r>
              <a:rPr lang="en-US" dirty="0"/>
              <a:t>(</a:t>
            </a:r>
            <a:r>
              <a:rPr lang="en-US" u="sng" dirty="0" smtClean="0"/>
              <a:t>Post-Treatment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83" name="TextBox 10"/>
          <p:cNvSpPr txBox="1">
            <a:spLocks noChangeArrowheads="1"/>
          </p:cNvSpPr>
          <p:nvPr/>
        </p:nvSpPr>
        <p:spPr bwMode="auto">
          <a:xfrm>
            <a:off x="493852" y="1658269"/>
            <a:ext cx="22345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/>
              <a:t>Treated </a:t>
            </a:r>
            <a:r>
              <a:rPr lang="en-US" b="1" dirty="0" smtClean="0"/>
              <a:t>Units</a:t>
            </a:r>
          </a:p>
          <a:p>
            <a:pPr eaLnBrk="1" hangingPunct="1"/>
            <a:r>
              <a:rPr lang="en-US" dirty="0" smtClean="0"/>
              <a:t>(participant farms)</a:t>
            </a:r>
            <a:endParaRPr lang="en-US" dirty="0"/>
          </a:p>
        </p:txBody>
      </p:sp>
      <p:sp>
        <p:nvSpPr>
          <p:cNvPr id="24584" name="TextBox 13"/>
          <p:cNvSpPr txBox="1">
            <a:spLocks noChangeArrowheads="1"/>
          </p:cNvSpPr>
          <p:nvPr/>
        </p:nvSpPr>
        <p:spPr bwMode="auto">
          <a:xfrm>
            <a:off x="7823199" y="1282701"/>
            <a:ext cx="4019551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C: Post-Treatment Outcome when </a:t>
            </a:r>
            <a:r>
              <a:rPr lang="en-US" b="1" i="1" dirty="0">
                <a:solidFill>
                  <a:srgbClr val="002060"/>
                </a:solidFill>
              </a:rPr>
              <a:t>Treated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8967" y="2324101"/>
            <a:ext cx="4023783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D: Post-Treatment Outcome when </a:t>
            </a:r>
            <a:r>
              <a:rPr lang="en-US" i="1" dirty="0"/>
              <a:t>Not Treated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7802034" y="4573588"/>
            <a:ext cx="4040716" cy="6463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</a:rPr>
              <a:t>F: Post-Treatment Outcome when </a:t>
            </a:r>
            <a:r>
              <a:rPr lang="en-US" b="1" i="1" dirty="0">
                <a:solidFill>
                  <a:srgbClr val="002060"/>
                </a:solidFill>
              </a:rPr>
              <a:t>Not Treated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200" y="3581401"/>
            <a:ext cx="4019549" cy="64611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E: Post-Treatment Outcome when </a:t>
            </a:r>
            <a:r>
              <a:rPr lang="en-US" i="1" dirty="0"/>
              <a:t>Treated</a:t>
            </a:r>
          </a:p>
        </p:txBody>
      </p:sp>
      <p:grpSp>
        <p:nvGrpSpPr>
          <p:cNvPr id="24588" name="Group 21"/>
          <p:cNvGrpSpPr>
            <a:grpSpLocks/>
          </p:cNvGrpSpPr>
          <p:nvPr/>
        </p:nvGrpSpPr>
        <p:grpSpPr bwMode="auto">
          <a:xfrm>
            <a:off x="1624541" y="6165258"/>
            <a:ext cx="9754659" cy="369332"/>
            <a:chOff x="2046195" y="5943600"/>
            <a:chExt cx="5508810" cy="562389"/>
          </a:xfrm>
        </p:grpSpPr>
        <p:sp>
          <p:nvSpPr>
            <p:cNvPr id="24594" name="TextBox 17"/>
            <p:cNvSpPr txBox="1">
              <a:spLocks noChangeArrowheads="1"/>
            </p:cNvSpPr>
            <p:nvPr/>
          </p:nvSpPr>
          <p:spPr bwMode="auto">
            <a:xfrm>
              <a:off x="2046195" y="5943600"/>
              <a:ext cx="2590800" cy="562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002060"/>
                  </a:solidFill>
                </a:rPr>
                <a:t>Shaded Boxes are </a:t>
              </a:r>
              <a:r>
                <a:rPr lang="en-US" dirty="0" smtClean="0">
                  <a:solidFill>
                    <a:srgbClr val="002060"/>
                  </a:solidFill>
                </a:rPr>
                <a:t>Observable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9782" y="5943600"/>
              <a:ext cx="2905223" cy="562389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err="1"/>
                <a:t>Unshaded</a:t>
              </a:r>
              <a:r>
                <a:rPr lang="en-US" dirty="0"/>
                <a:t> Boxes are Unobservable</a:t>
              </a:r>
            </a:p>
          </p:txBody>
        </p:sp>
      </p:grpSp>
      <p:sp>
        <p:nvSpPr>
          <p:cNvPr id="24589" name="TextBox 19"/>
          <p:cNvSpPr txBox="1">
            <a:spLocks noChangeArrowheads="1"/>
          </p:cNvSpPr>
          <p:nvPr/>
        </p:nvSpPr>
        <p:spPr bwMode="auto">
          <a:xfrm>
            <a:off x="546766" y="4004543"/>
            <a:ext cx="2181618" cy="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/>
              <a:t>Untreated </a:t>
            </a:r>
            <a:r>
              <a:rPr lang="en-US" b="1" dirty="0" smtClean="0"/>
              <a:t>Units </a:t>
            </a:r>
            <a:r>
              <a:rPr lang="en-US" dirty="0" smtClean="0"/>
              <a:t>(nonparticipant</a:t>
            </a:r>
          </a:p>
          <a:p>
            <a:pPr eaLnBrk="1" hangingPunct="1"/>
            <a:r>
              <a:rPr lang="en-US" dirty="0" smtClean="0"/>
              <a:t>farms)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4579" idx="3"/>
            <a:endCxn id="17" idx="1"/>
          </p:cNvCxnSpPr>
          <p:nvPr/>
        </p:nvCxnSpPr>
        <p:spPr>
          <a:xfrm flipV="1">
            <a:off x="5573184" y="3904457"/>
            <a:ext cx="2250016" cy="549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579" idx="3"/>
          </p:cNvCxnSpPr>
          <p:nvPr/>
        </p:nvCxnSpPr>
        <p:spPr>
          <a:xfrm>
            <a:off x="5573184" y="4453841"/>
            <a:ext cx="2209800" cy="4594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96467" y="1604963"/>
            <a:ext cx="2186517" cy="4937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96467" y="2098676"/>
            <a:ext cx="2279651" cy="4603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6520" y="5173753"/>
            <a:ext cx="734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what you can observe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2060"/>
                </a:solidFill>
              </a:rPr>
              <a:t>F</a:t>
            </a:r>
            <a:r>
              <a:rPr lang="en-US" dirty="0"/>
              <a:t>) to stand in for what you cannot observe (D)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09134" y="-44616"/>
            <a:ext cx="10050991" cy="67402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u="sng" dirty="0" smtClean="0"/>
              <a:t>Importance of Counterfactuals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2740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199</TotalTime>
  <Words>722</Words>
  <Application>Microsoft Office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Garamond</vt:lpstr>
      <vt:lpstr>Tahoma</vt:lpstr>
      <vt:lpstr>Times New Roman</vt:lpstr>
      <vt:lpstr>Theme3</vt:lpstr>
      <vt:lpstr>APEC 100 Sustainable Development</vt:lpstr>
      <vt:lpstr>Challenges with Agriculture  and Water Quality</vt:lpstr>
      <vt:lpstr>Evidence-Based Policy</vt:lpstr>
      <vt:lpstr>Long History of Applying Evidence-Based Principles in Agriculture and the Environment </vt:lpstr>
      <vt:lpstr>Test, Learn, &amp; Adapt</vt:lpstr>
      <vt:lpstr>The difference between an experiment and a “pilot”</vt:lpstr>
      <vt:lpstr>Evidence-Based Program Evaluation: An Example</vt:lpstr>
      <vt:lpstr>Key Advantage of RCTs</vt:lpstr>
      <vt:lpstr>PowerPoint Presentation</vt:lpstr>
      <vt:lpstr>Importance of Counterfactuals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Kent Messer</cp:lastModifiedBy>
  <cp:revision>18</cp:revision>
  <dcterms:created xsi:type="dcterms:W3CDTF">2016-08-11T13:37:55Z</dcterms:created>
  <dcterms:modified xsi:type="dcterms:W3CDTF">2017-01-03T01:53:30Z</dcterms:modified>
</cp:coreProperties>
</file>