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Paying</c:v>
                </c:pt>
              </c:strCache>
            </c:strRef>
          </c:tx>
          <c:spPr>
            <a:solidFill>
              <a:schemeClr val="accent1">
                <a:lumMod val="2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No text</c:v>
                </c:pt>
                <c:pt idx="1">
                  <c:v>Standard </c:v>
                </c:pt>
                <c:pt idx="2">
                  <c:v>Amount</c:v>
                </c:pt>
                <c:pt idx="3">
                  <c:v>Name</c:v>
                </c:pt>
                <c:pt idx="4">
                  <c:v>Name + Amount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0.05</c:v>
                </c:pt>
                <c:pt idx="1">
                  <c:v>0.23</c:v>
                </c:pt>
                <c:pt idx="2">
                  <c:v>0.25</c:v>
                </c:pt>
                <c:pt idx="3">
                  <c:v>0.33</c:v>
                </c:pt>
                <c:pt idx="4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4-45AE-B138-EAAFEF53F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No text</c:v>
                </c:pt>
                <c:pt idx="1">
                  <c:v>Standard </c:v>
                </c:pt>
                <c:pt idx="2">
                  <c:v>Amount</c:v>
                </c:pt>
                <c:pt idx="3">
                  <c:v>Name</c:v>
                </c:pt>
                <c:pt idx="4">
                  <c:v>Name + Amount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0144-45AE-B138-EAAFEF53F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No text</c:v>
                </c:pt>
                <c:pt idx="1">
                  <c:v>Standard </c:v>
                </c:pt>
                <c:pt idx="2">
                  <c:v>Amount</c:v>
                </c:pt>
                <c:pt idx="3">
                  <c:v>Name</c:v>
                </c:pt>
                <c:pt idx="4">
                  <c:v>Name + Amount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0144-45AE-B138-EAAFEF53F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285104"/>
        <c:axId val="173776464"/>
      </c:barChart>
      <c:catAx>
        <c:axId val="166285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3776464"/>
        <c:crosses val="autoZero"/>
        <c:auto val="1"/>
        <c:lblAlgn val="ctr"/>
        <c:lblOffset val="100"/>
        <c:noMultiLvlLbl val="0"/>
      </c:catAx>
      <c:valAx>
        <c:axId val="17377646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662851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04B53-4508-4AA2-9FF5-07FE3690ECE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5AFF-1956-4702-BF45-09694024A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8D218-18D5-4C1B-AA36-C85DE7659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827" y="148966"/>
            <a:ext cx="9144000" cy="15240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062" y="2303204"/>
            <a:ext cx="9144000" cy="37466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0" y="1707891"/>
            <a:ext cx="12145532" cy="51435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3410" y="6307110"/>
            <a:ext cx="4424737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14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glow rad="127000">
                    <a:prstClr val="white"/>
                  </a:glow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14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14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1400" dirty="0">
              <a:solidFill>
                <a:srgbClr val="5B9BD5">
                  <a:lumMod val="75000"/>
                  <a:alpha val="40000"/>
                </a:srgbClr>
              </a:solidFill>
              <a:effectLst>
                <a:outerShdw blurRad="50800" dist="50800" dir="5400000" sx="0" sy="0" algn="ctr">
                  <a:prstClr val="white">
                    <a:lumMod val="85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https://www1.udel.edu/lock-down/ocm-graphics/internal/UDPrimaryLogo2945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1" y="6238875"/>
            <a:ext cx="1121963" cy="45720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5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7" y="110425"/>
            <a:ext cx="10661073" cy="775854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100403"/>
            <a:ext cx="10661073" cy="507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426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902456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glow rad="127000">
                    <a:prstClr val="white"/>
                  </a:glow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rgbClr val="5B9BD5">
                  <a:lumMod val="75000"/>
                  <a:alpha val="40000"/>
                </a:srgbClr>
              </a:solidFill>
              <a:effectLst>
                <a:outerShdw blurRad="50800" dist="50800" dir="5400000" sx="0" sy="0" algn="ctr">
                  <a:prstClr val="white">
                    <a:lumMod val="85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2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4"/>
            <a:ext cx="10515600" cy="54451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8180"/>
            <a:ext cx="5181600" cy="532878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-2630" y="652758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141368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glow rad="127000">
                    <a:prstClr val="white"/>
                  </a:glow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rgbClr val="5B9BD5">
                  <a:lumMod val="75000"/>
                  <a:alpha val="40000"/>
                </a:srgbClr>
              </a:solidFill>
              <a:effectLst>
                <a:outerShdw blurRad="50800" dist="50800" dir="5400000" sx="0" sy="0" algn="ctr">
                  <a:prstClr val="white">
                    <a:lumMod val="85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0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53"/>
            <a:ext cx="10515600" cy="595456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432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0" y="853179"/>
            <a:ext cx="12192000" cy="181770"/>
          </a:xfrm>
          <a:prstGeom prst="rect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glow rad="127000">
                    <a:prstClr val="white"/>
                  </a:glow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rgbClr val="5B9BD5">
                  <a:lumMod val="75000"/>
                  <a:alpha val="40000"/>
                </a:srgbClr>
              </a:solidFill>
              <a:effectLst>
                <a:outerShdw blurRad="50800" dist="50800" dir="5400000" sx="0" sy="0" algn="ctr">
                  <a:prstClr val="white">
                    <a:lumMod val="85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59000" y="6356350"/>
            <a:ext cx="41148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937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43809-9D17-4F49-A812-4E2A2D8F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418223" cy="6858000"/>
            <a:chOff x="325820" y="0"/>
            <a:chExt cx="418223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72289" y="0"/>
              <a:ext cx="0" cy="685800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7572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5820" y="0"/>
              <a:ext cx="0" cy="6858000"/>
            </a:xfrm>
            <a:prstGeom prst="line">
              <a:avLst/>
            </a:prstGeom>
            <a:ln w="381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5227" y="0"/>
              <a:ext cx="0" cy="6858000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11696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634" y="0"/>
              <a:ext cx="0" cy="6858000"/>
            </a:xfrm>
            <a:prstGeom prst="line">
              <a:avLst/>
            </a:prstGeom>
            <a:ln w="12700">
              <a:solidFill>
                <a:srgbClr val="0118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1103" y="0"/>
              <a:ext cx="0" cy="685800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4043" y="0"/>
              <a:ext cx="0" cy="6858000"/>
            </a:xfrm>
            <a:prstGeom prst="line">
              <a:avLst/>
            </a:prstGeom>
            <a:ln w="127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758" y="0"/>
              <a:ext cx="0" cy="6858000"/>
            </a:xfrm>
            <a:prstGeom prst="line">
              <a:avLst/>
            </a:prstGeom>
            <a:ln w="952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8165" y="0"/>
              <a:ext cx="0" cy="6858000"/>
            </a:xfrm>
            <a:prstGeom prst="line">
              <a:avLst/>
            </a:prstGeom>
            <a:ln w="19050"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 userDrawn="1"/>
        </p:nvSpPr>
        <p:spPr>
          <a:xfrm>
            <a:off x="1111770" y="6447155"/>
            <a:ext cx="2929007" cy="239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glow rad="127000">
                    <a:prstClr val="white"/>
                  </a:glow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Department</a:t>
            </a: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 </a:t>
            </a:r>
            <a:r>
              <a:rPr lang="en-US" sz="900" b="1" cap="small" dirty="0">
                <a:solidFill>
                  <a:srgbClr val="5B9BD5">
                    <a:lumMod val="75000"/>
                    <a:alpha val="40000"/>
                  </a:srgbClr>
                </a:solidFill>
                <a:effectLst>
                  <a:outerShdw blurRad="50800" dist="50800" dir="5400000" sx="0" sy="0" algn="ctr">
                    <a:prstClr val="white">
                      <a:lumMod val="85000"/>
                    </a:prstClr>
                  </a:outerShdw>
                </a:effectLst>
                <a:latin typeface="Garamond" panose="02020404030301010803" pitchFamily="18" charset="0"/>
                <a:ea typeface="Cambria" panose="02040503050406030204" pitchFamily="18" charset="0"/>
              </a:rPr>
              <a:t>of Applied Economics and Statistics</a:t>
            </a:r>
            <a:endParaRPr lang="en-US" sz="900" dirty="0">
              <a:solidFill>
                <a:srgbClr val="5B9BD5">
                  <a:lumMod val="75000"/>
                  <a:alpha val="40000"/>
                </a:srgbClr>
              </a:solidFill>
              <a:effectLst>
                <a:outerShdw blurRad="50800" dist="50800" dir="5400000" sx="0" sy="0" algn="ctr">
                  <a:prstClr val="white">
                    <a:lumMod val="85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2" descr="https://www1.udel.edu/lock-down/ocm-graphics/internal/UDPrimaryLogo294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  <a14:imgEffect>
                      <a14:brightnessContrast bright="63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9" y="6447155"/>
            <a:ext cx="673178" cy="274320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8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30400" y="6245225"/>
            <a:ext cx="25400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E7F7-4B0D-406E-B713-7A24CCF82D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5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3809-9D17-4F49-A812-4E2A2D8FA0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2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55765" y="2046941"/>
            <a:ext cx="5565181" cy="3911699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6000" b="1" dirty="0"/>
              <a:t>APEC 100</a:t>
            </a:r>
            <a:br>
              <a:rPr lang="en-US" sz="6000" b="1" dirty="0"/>
            </a:br>
            <a:r>
              <a:rPr lang="en-US" sz="6000" b="1" dirty="0"/>
              <a:t>Sustainable Development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98715" y="998048"/>
            <a:ext cx="11305212" cy="76501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j-lt"/>
              </a:rPr>
              <a:t>Randomized Controlled Trials</a:t>
            </a:r>
          </a:p>
        </p:txBody>
      </p:sp>
      <p:pic>
        <p:nvPicPr>
          <p:cNvPr id="2" name="Picture 2" descr="C:\Documents and Settings\messer\My Documents\Cropper Captures\CropperCapture[3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4770" y="2661191"/>
            <a:ext cx="3595594" cy="3604790"/>
          </a:xfrm>
          <a:prstGeom prst="rect">
            <a:avLst/>
          </a:prstGeom>
          <a:noFill/>
        </p:spPr>
      </p:pic>
      <p:sp>
        <p:nvSpPr>
          <p:cNvPr id="13" name="Rectangle 173"/>
          <p:cNvSpPr>
            <a:spLocks noChangeArrowheads="1"/>
          </p:cNvSpPr>
          <p:nvPr/>
        </p:nvSpPr>
        <p:spPr bwMode="auto">
          <a:xfrm>
            <a:off x="525581" y="2949733"/>
            <a:ext cx="9144000" cy="2721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7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35" y="0"/>
            <a:ext cx="11277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Example: Impact of 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3588"/>
            <a:ext cx="11137050" cy="54403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Jack (</a:t>
            </a:r>
            <a:r>
              <a:rPr lang="en-US" dirty="0" err="1"/>
              <a:t>AEJ:Applied</a:t>
            </a:r>
            <a:r>
              <a:rPr lang="en-US" dirty="0"/>
              <a:t>, 2012):  Choice between allocating reforestation contracts in Malawi by an </a:t>
            </a:r>
            <a:r>
              <a:rPr lang="en-US" b="1" dirty="0"/>
              <a:t>auction</a:t>
            </a:r>
            <a:r>
              <a:rPr lang="en-US" dirty="0"/>
              <a:t> or a </a:t>
            </a:r>
            <a:r>
              <a:rPr lang="en-US" b="1" dirty="0"/>
              <a:t>fixed take-it-or-leave-it price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Outcomes: </a:t>
            </a:r>
            <a:r>
              <a:rPr lang="en-US" dirty="0"/>
              <a:t>Trees planted, trees maintained</a:t>
            </a:r>
          </a:p>
          <a:p>
            <a:endParaRPr lang="en-US" dirty="0"/>
          </a:p>
          <a:p>
            <a:r>
              <a:rPr lang="en-US" b="1" dirty="0"/>
              <a:t>Sample: </a:t>
            </a:r>
            <a:r>
              <a:rPr lang="en-US" dirty="0"/>
              <a:t>400 eligible and interested farmers</a:t>
            </a:r>
          </a:p>
          <a:p>
            <a:endParaRPr lang="en-US" b="1" dirty="0"/>
          </a:p>
          <a:p>
            <a:r>
              <a:rPr lang="en-US" b="1" dirty="0"/>
              <a:t>Treatment Arms: </a:t>
            </a:r>
            <a:r>
              <a:rPr lang="en-US" dirty="0"/>
              <a:t>Two contract groups: uniform-price auction or fixed, take-it-or-leave-it  payment.</a:t>
            </a:r>
          </a:p>
          <a:p>
            <a:endParaRPr lang="en-US" dirty="0"/>
          </a:p>
          <a:p>
            <a:r>
              <a:rPr lang="en-US" dirty="0"/>
              <a:t>Uniform-price auction run first (incentive-compatible: no incentive to lie about reservation price)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2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53" y="110425"/>
            <a:ext cx="10859947" cy="753992"/>
          </a:xfrm>
        </p:spPr>
        <p:txBody>
          <a:bodyPr>
            <a:normAutofit/>
          </a:bodyPr>
          <a:lstStyle/>
          <a:p>
            <a:r>
              <a:rPr lang="en-US" sz="4400" dirty="0"/>
              <a:t>Example: Impact of 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376009"/>
            <a:ext cx="10983373" cy="5239425"/>
          </a:xfrm>
        </p:spPr>
        <p:txBody>
          <a:bodyPr>
            <a:normAutofit/>
          </a:bodyPr>
          <a:lstStyle/>
          <a:p>
            <a:r>
              <a:rPr lang="en-US" sz="3200" dirty="0"/>
              <a:t>Uniform price set in auction was offered to other treatment group (immediately after auction).</a:t>
            </a:r>
          </a:p>
          <a:p>
            <a:endParaRPr lang="en-US" sz="3200" dirty="0"/>
          </a:p>
          <a:p>
            <a:r>
              <a:rPr lang="en-US" sz="3200" dirty="0"/>
              <a:t>Uniform-price auction had much lower levels of participation and thus fewer trees planted.</a:t>
            </a:r>
          </a:p>
          <a:p>
            <a:endParaRPr lang="en-US" sz="3200" dirty="0"/>
          </a:p>
          <a:p>
            <a:r>
              <a:rPr lang="en-US" sz="3200" dirty="0"/>
              <a:t>However, uniform-price auction had higher levels of compliance with contract criteria and thus greater tree survival.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684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78" y="110425"/>
            <a:ext cx="10895223" cy="775854"/>
          </a:xfrm>
        </p:spPr>
        <p:txBody>
          <a:bodyPr>
            <a:normAutofit/>
          </a:bodyPr>
          <a:lstStyle/>
          <a:p>
            <a:pPr lvl="0"/>
            <a:r>
              <a:rPr lang="en-US" sz="4400" dirty="0"/>
              <a:t>(2) Randomized Phase-in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295789" cy="46976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Programs may express concern about ‘denying’ participants access to programs and can be uncomfortable with using randomization to establish a comparison group.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However, programs are often phased-in over time and have budgetary constraints.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In these cases, the program can select which candidates will enter the program first through a lottery among interested and eligible candidates.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4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16" y="0"/>
            <a:ext cx="10191784" cy="1005546"/>
          </a:xfrm>
        </p:spPr>
        <p:txBody>
          <a:bodyPr>
            <a:normAutofit/>
          </a:bodyPr>
          <a:lstStyle/>
          <a:p>
            <a:r>
              <a:rPr lang="en-US" sz="4400" dirty="0"/>
              <a:t>(3) Randomized Encouragement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260514" cy="5196546"/>
          </a:xfrm>
        </p:spPr>
        <p:txBody>
          <a:bodyPr>
            <a:normAutofit fontScale="92500"/>
          </a:bodyPr>
          <a:lstStyle/>
          <a:p>
            <a:r>
              <a:rPr lang="en-US" dirty="0"/>
              <a:t>Randomization of the treatment is not the only way in which we can             create experimental control. </a:t>
            </a:r>
          </a:p>
          <a:p>
            <a:endParaRPr lang="en-US" dirty="0"/>
          </a:p>
          <a:p>
            <a:r>
              <a:rPr lang="en-US" dirty="0"/>
              <a:t>Rather than randomize candidates into treatment and control groups, the project randomizes </a:t>
            </a:r>
            <a:r>
              <a:rPr lang="en-US" b="1" dirty="0"/>
              <a:t>encouragement</a:t>
            </a:r>
            <a:r>
              <a:rPr lang="en-US" dirty="0"/>
              <a:t> of candidates into the </a:t>
            </a:r>
            <a:r>
              <a:rPr lang="en-US" b="1" dirty="0"/>
              <a:t>treatment group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Encouraged units have a systematically higher probability of being exposed to the treatment because of a factor (encouragement) that does NOT affect the outcome, except by increasing probability of treatment exposure.</a:t>
            </a:r>
          </a:p>
          <a:p>
            <a:endParaRPr lang="en-US" dirty="0"/>
          </a:p>
          <a:p>
            <a:r>
              <a:rPr lang="en-US" dirty="0"/>
              <a:t>For the units whose exposure to the treatment is affected by encouragement (“compliers”), we can estimate the causal effect.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7" descr="http://www.sadmuffin.net/cherrybam/graphics/comments-encouragement/encouragement0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398" y="52923"/>
            <a:ext cx="1855850" cy="16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46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5572" y="-1"/>
            <a:ext cx="9500427" cy="1446575"/>
          </a:xfrm>
        </p:spPr>
        <p:txBody>
          <a:bodyPr>
            <a:noAutofit/>
          </a:bodyPr>
          <a:lstStyle/>
          <a:p>
            <a:pPr algn="ctr"/>
            <a:r>
              <a:rPr lang="en-ZA" dirty="0"/>
              <a:t>Water Efficiency Technology Adoption </a:t>
            </a:r>
            <a:br>
              <a:rPr lang="en-ZA" dirty="0"/>
            </a:br>
            <a:r>
              <a:rPr lang="en-ZA" sz="2800" dirty="0"/>
              <a:t>(</a:t>
            </a:r>
            <a:r>
              <a:rPr lang="en-ZA" sz="2800" dirty="0" err="1"/>
              <a:t>Alpizar</a:t>
            </a:r>
            <a:r>
              <a:rPr lang="en-ZA" sz="2800" dirty="0"/>
              <a:t>, </a:t>
            </a:r>
            <a:r>
              <a:rPr lang="en-ZA" sz="2800" dirty="0" err="1"/>
              <a:t>Bernedo</a:t>
            </a:r>
            <a:r>
              <a:rPr lang="en-ZA" sz="2800" dirty="0"/>
              <a:t> &amp; Ferraro</a:t>
            </a:r>
            <a:r>
              <a:rPr lang="en-ZA" sz="2800" i="1" dirty="0"/>
              <a:t>, In Progress</a:t>
            </a:r>
            <a:r>
              <a:rPr lang="en-ZA" sz="2800" dirty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0940" y="1406147"/>
            <a:ext cx="11429173" cy="5032876"/>
          </a:xfrm>
        </p:spPr>
        <p:txBody>
          <a:bodyPr>
            <a:normAutofit/>
          </a:bodyPr>
          <a:lstStyle/>
          <a:p>
            <a:r>
              <a:rPr lang="en-US" sz="3200" dirty="0"/>
              <a:t>Why don’t households adopt water-efficient technologies that financial calculations imply would save them money (cash on the table)?</a:t>
            </a:r>
          </a:p>
          <a:p>
            <a:endParaRPr lang="en-US" sz="3200" dirty="0"/>
          </a:p>
          <a:p>
            <a:r>
              <a:rPr lang="en-US" sz="3200" dirty="0"/>
              <a:t>How much water and money does the adoption of water efficient technology save?</a:t>
            </a:r>
          </a:p>
          <a:p>
            <a:endParaRPr lang="en-US" sz="3200" dirty="0"/>
          </a:p>
          <a:p>
            <a:r>
              <a:rPr lang="en-US" sz="3200" dirty="0"/>
              <a:t>Randomize information and subsidies (encouragement) to households in Costa Rica and measure adoption and changes in water use.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019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27" y="0"/>
            <a:ext cx="1180397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Ethical Issues and RCTs 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278563"/>
            <a:ext cx="2844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C0F03BB1-CF72-4360-8F89-4614AFDE9B59}" type="slidenum">
              <a:rPr lang="en-US" smtClean="0">
                <a:solidFill>
                  <a:prstClr val="black"/>
                </a:solidFill>
              </a:rPr>
              <a:pPr eaLnBrk="1" hangingPunct="1"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sz="quarter" idx="1"/>
          </p:nvPr>
        </p:nvSpPr>
        <p:spPr>
          <a:xfrm>
            <a:off x="527052" y="1425576"/>
            <a:ext cx="11413612" cy="5136935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500" dirty="0"/>
              <a:t>What are the ethical concerns about conducting a RCT in your program to evaluate its performance</a:t>
            </a:r>
            <a:r>
              <a:rPr lang="en-US" sz="3600" dirty="0"/>
              <a:t>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500" dirty="0"/>
              <a:t>What’s worse?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500" dirty="0"/>
          </a:p>
          <a:p>
            <a:pPr marL="1028700" indent="-514350">
              <a:buFont typeface="+mj-lt"/>
              <a:buAutoNum type="arabicPeriod"/>
              <a:defRPr/>
            </a:pPr>
            <a:r>
              <a:rPr lang="en-US" sz="3500" dirty="0"/>
              <a:t>Denying landowners access to a program that lacks credible evidence of effectiveness.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5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500" dirty="0"/>
              <a:t>				or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500" dirty="0"/>
          </a:p>
          <a:p>
            <a:pPr marL="976313" indent="-514350">
              <a:buFont typeface="+mj-lt"/>
              <a:buAutoNum type="arabicPeriod" startAt="2"/>
              <a:defRPr/>
            </a:pPr>
            <a:r>
              <a:rPr lang="en-US" sz="3500" dirty="0"/>
              <a:t>Encouraging landowners to participate in a program when there is a possibility of adverse outcomes?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0801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40" y="105846"/>
            <a:ext cx="11123822" cy="846776"/>
          </a:xfrm>
        </p:spPr>
        <p:txBody>
          <a:bodyPr>
            <a:normAutofit/>
          </a:bodyPr>
          <a:lstStyle/>
          <a:p>
            <a:r>
              <a:rPr lang="en-US" sz="4400" dirty="0"/>
              <a:t>Favorable Conditions for RCTs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24" y="1283393"/>
            <a:ext cx="11419252" cy="5296758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The intervention is </a:t>
            </a:r>
            <a:r>
              <a:rPr lang="en-US" b="1" dirty="0"/>
              <a:t>well defined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Intervention is </a:t>
            </a:r>
            <a:r>
              <a:rPr lang="en-US" sz="2800" b="1" dirty="0"/>
              <a:t>popular</a:t>
            </a:r>
            <a:r>
              <a:rPr lang="en-US" sz="2800" dirty="0"/>
              <a:t>. Results would have wide effects on agri-environmental policy beyond the program. </a:t>
            </a:r>
          </a:p>
          <a:p>
            <a:pPr marL="1198563" lvl="2" indent="-284163"/>
            <a:r>
              <a:rPr lang="en-US" sz="3100" dirty="0"/>
              <a:t>Possible </a:t>
            </a:r>
            <a:r>
              <a:rPr lang="en-US" sz="3100" b="1" dirty="0"/>
              <a:t>replication</a:t>
            </a:r>
            <a:r>
              <a:rPr lang="en-US" sz="3100" dirty="0"/>
              <a:t> at the state, regional, federal, or international levels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Sufficient number of units</a:t>
            </a:r>
            <a:r>
              <a:rPr lang="en-US" sz="2800" dirty="0"/>
              <a:t>: individuals, farms, or conservation districts.</a:t>
            </a:r>
          </a:p>
          <a:p>
            <a:pPr lvl="2"/>
            <a:r>
              <a:rPr lang="en-US" sz="2900" dirty="0"/>
              <a:t>Importance of conducting a power analysis to estimate the sample size given the anticipated effect.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Factors that </a:t>
            </a:r>
            <a:r>
              <a:rPr lang="en-US" sz="2800" b="1" dirty="0"/>
              <a:t>affect access to the intervention </a:t>
            </a:r>
            <a:r>
              <a:rPr lang="en-US" sz="2800" dirty="0"/>
              <a:t>are well understood.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Access to the </a:t>
            </a:r>
            <a:r>
              <a:rPr lang="en-US" sz="2800" b="1" dirty="0"/>
              <a:t>intervention is well controlled </a:t>
            </a:r>
            <a:r>
              <a:rPr lang="en-US" sz="2800" dirty="0"/>
              <a:t>by the program implementers. 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lvl="0"/>
            <a:endParaRPr lang="en-US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3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17" y="110425"/>
            <a:ext cx="10877584" cy="753992"/>
          </a:xfrm>
        </p:spPr>
        <p:txBody>
          <a:bodyPr>
            <a:normAutofit/>
          </a:bodyPr>
          <a:lstStyle/>
          <a:p>
            <a:r>
              <a:rPr lang="en-US" sz="4400" dirty="0"/>
              <a:t>Favorable Conditions for RCTs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7"/>
            <a:ext cx="11260514" cy="5127231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US" sz="2800" dirty="0"/>
              <a:t>Final </a:t>
            </a:r>
            <a:r>
              <a:rPr lang="en-US" sz="2800" b="1" dirty="0"/>
              <a:t>outcomes</a:t>
            </a:r>
            <a:r>
              <a:rPr lang="en-US" sz="2800" dirty="0"/>
              <a:t>, or important intermediate outcomes, </a:t>
            </a:r>
            <a:r>
              <a:rPr lang="en-US" sz="2800" b="1" dirty="0"/>
              <a:t>can be observed</a:t>
            </a:r>
            <a:r>
              <a:rPr lang="en-US" sz="2800" dirty="0"/>
              <a:t> by the end of the project.</a:t>
            </a:r>
          </a:p>
          <a:p>
            <a:pPr marL="514350" lvl="0" indent="-514350">
              <a:buFont typeface="+mj-lt"/>
              <a:buAutoNum type="arabicPeriod" startAt="6"/>
            </a:pPr>
            <a:endParaRPr lang="en-US" sz="2800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US" sz="2800" dirty="0"/>
              <a:t>Outcomes across units are relatively </a:t>
            </a:r>
            <a:r>
              <a:rPr lang="en-US" sz="2800" b="1" dirty="0"/>
              <a:t>independent</a:t>
            </a:r>
            <a:r>
              <a:rPr lang="en-US" sz="2800" dirty="0"/>
              <a:t> or potential </a:t>
            </a:r>
            <a:r>
              <a:rPr lang="en-US" sz="2800" b="1" dirty="0"/>
              <a:t>spillover effects </a:t>
            </a:r>
            <a:r>
              <a:rPr lang="en-US" sz="2800" dirty="0"/>
              <a:t>can be built into the project design.</a:t>
            </a:r>
          </a:p>
          <a:p>
            <a:pPr marL="514350" lvl="0" indent="-514350">
              <a:buFont typeface="+mj-lt"/>
              <a:buAutoNum type="arabicPeriod" startAt="6"/>
            </a:pPr>
            <a:endParaRPr lang="en-US" sz="2800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US" sz="2800" dirty="0"/>
              <a:t>Opportunities exist to </a:t>
            </a:r>
            <a:r>
              <a:rPr lang="en-US" sz="2800" b="1" dirty="0"/>
              <a:t>include program alternatives </a:t>
            </a:r>
            <a:r>
              <a:rPr lang="en-US" sz="2800" dirty="0"/>
              <a:t>within the experimental project design </a:t>
            </a:r>
          </a:p>
          <a:p>
            <a:pPr marL="862013" lvl="2" indent="-347663"/>
            <a:r>
              <a:rPr lang="en-US" sz="2000" dirty="0"/>
              <a:t>Results can inform best practice and reduce downside risk for program administrators.</a:t>
            </a:r>
            <a:endParaRPr lang="en-US" sz="2000" b="1" dirty="0"/>
          </a:p>
          <a:p>
            <a:endParaRPr lang="en-US" sz="2800" dirty="0"/>
          </a:p>
          <a:p>
            <a:endParaRPr lang="en-US" sz="2800" b="1" dirty="0"/>
          </a:p>
          <a:p>
            <a:pPr lvl="0"/>
            <a:endParaRPr lang="en-US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0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05" y="-52923"/>
            <a:ext cx="11261094" cy="1248792"/>
          </a:xfrm>
        </p:spPr>
        <p:txBody>
          <a:bodyPr>
            <a:normAutofit/>
          </a:bodyPr>
          <a:lstStyle/>
          <a:p>
            <a:r>
              <a:rPr lang="en-US" sz="4400" dirty="0"/>
              <a:t>Strong Candidates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61" y="1254482"/>
            <a:ext cx="11454529" cy="5325669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Reaching out to new constituents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Introduction of new programs or new technologies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Certification programs </a:t>
            </a:r>
            <a:endParaRPr lang="en-US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Incentive and lending programs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Information and technology transfer</a:t>
            </a:r>
            <a:endParaRPr lang="en-US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Stakeholder participation</a:t>
            </a:r>
            <a:endParaRPr lang="en-US" sz="2800" b="1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Policing and compliance auditing</a:t>
            </a:r>
            <a:endParaRPr lang="en-US" sz="2800" b="1" dirty="0"/>
          </a:p>
          <a:p>
            <a:pPr lvl="0">
              <a:lnSpc>
                <a:spcPct val="150000"/>
              </a:lnSpc>
            </a:pPr>
            <a:endParaRPr lang="en-US" sz="3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7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>
          <a:xfrm>
            <a:off x="1322821" y="1357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Advantage: Explaining the Results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546766" y="1517140"/>
            <a:ext cx="11182247" cy="5010088"/>
          </a:xfrm>
        </p:spPr>
        <p:txBody>
          <a:bodyPr>
            <a:normAutofit/>
          </a:bodyPr>
          <a:lstStyle/>
          <a:p>
            <a:r>
              <a:rPr lang="en-US" sz="2900" dirty="0"/>
              <a:t>Data from experimental designs are easier to analyze: simple difference in means will often be sufficient.</a:t>
            </a:r>
          </a:p>
          <a:p>
            <a:endParaRPr lang="en-US" sz="2900" dirty="0"/>
          </a:p>
          <a:p>
            <a:r>
              <a:rPr lang="en-US" sz="2900" dirty="0"/>
              <a:t>Experimental designs permit the telling of simple stories to external audiences.</a:t>
            </a:r>
          </a:p>
          <a:p>
            <a:endParaRPr lang="en-US" sz="2900" dirty="0"/>
          </a:p>
          <a:p>
            <a:r>
              <a:rPr lang="en-US" sz="2900" dirty="0"/>
              <a:t>Randomization can appeal to policy makers because use of lotteries to assign program with limited resources is transparent and perceived as fair.</a:t>
            </a:r>
          </a:p>
        </p:txBody>
      </p:sp>
    </p:spTree>
    <p:extLst>
      <p:ext uri="{BB962C8B-B14F-4D97-AF65-F5344CB8AC3E}">
        <p14:creationId xmlns:p14="http://schemas.microsoft.com/office/powerpoint/2010/main" val="171287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16" y="5636"/>
            <a:ext cx="11715784" cy="1143000"/>
          </a:xfrm>
        </p:spPr>
        <p:txBody>
          <a:bodyPr>
            <a:normAutofit/>
          </a:bodyPr>
          <a:lstStyle/>
          <a:p>
            <a:r>
              <a:rPr lang="en-US" sz="4400" b="1" dirty="0"/>
              <a:t>RCT Example: Collecting Court Fines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219199"/>
            <a:ext cx="11295789" cy="5413875"/>
          </a:xfrm>
        </p:spPr>
        <p:txBody>
          <a:bodyPr>
            <a:normAutofit/>
          </a:bodyPr>
          <a:lstStyle/>
          <a:p>
            <a:r>
              <a:rPr lang="en-US" sz="3200" dirty="0"/>
              <a:t>Problem: people in England too often fail to pay their court fines. End up sending a bailiff or police officer to their homes to collect.  </a:t>
            </a:r>
          </a:p>
          <a:p>
            <a:endParaRPr lang="en-US" sz="1050" dirty="0"/>
          </a:p>
          <a:p>
            <a:r>
              <a:rPr lang="en-US" sz="3200" dirty="0"/>
              <a:t>How to collect fines in more cost-effective manner? </a:t>
            </a:r>
          </a:p>
          <a:p>
            <a:pPr lvl="1"/>
            <a:r>
              <a:rPr lang="en-US" sz="2800" dirty="0"/>
              <a:t>Use new approach – send text messages (low cost).</a:t>
            </a:r>
          </a:p>
          <a:p>
            <a:endParaRPr lang="en-US" sz="1000" dirty="0"/>
          </a:p>
          <a:p>
            <a:r>
              <a:rPr lang="en-US" sz="3200" dirty="0"/>
              <a:t>People randomly assigned to one of five groups: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No text message (control group)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Standard text message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Text including amount owed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Text including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Text including amount AND name</a:t>
            </a:r>
          </a:p>
          <a:p>
            <a:endParaRPr lang="en-US" sz="3200" dirty="0"/>
          </a:p>
        </p:txBody>
      </p:sp>
      <p:pic>
        <p:nvPicPr>
          <p:cNvPr id="4" name="Picture 2" descr="http://cdn.collectionscreditrisk.com/media/newspics/courtf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64" y="4417242"/>
            <a:ext cx="3722881" cy="22337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3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>
          <a:xfrm>
            <a:off x="776055" y="0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Potential Limitation of RCTs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546766" y="1270872"/>
            <a:ext cx="11429173" cy="507994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/>
              <a:t>Not always feasible or appropriate. 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Things can go wrong</a:t>
            </a:r>
          </a:p>
          <a:p>
            <a:pPr lvl="1">
              <a:lnSpc>
                <a:spcPct val="114000"/>
              </a:lnSpc>
            </a:pPr>
            <a:r>
              <a:rPr lang="en-US" sz="2600" dirty="0"/>
              <a:t>Bad luck: control group looks different from treatment group</a:t>
            </a:r>
          </a:p>
          <a:p>
            <a:pPr lvl="1">
              <a:lnSpc>
                <a:spcPct val="114000"/>
              </a:lnSpc>
            </a:pPr>
            <a:r>
              <a:rPr lang="en-US" sz="2600" dirty="0"/>
              <a:t>Spillovers (units are not independent)</a:t>
            </a:r>
          </a:p>
          <a:p>
            <a:pPr lvl="1">
              <a:lnSpc>
                <a:spcPct val="114000"/>
              </a:lnSpc>
            </a:pPr>
            <a:r>
              <a:rPr lang="en-US" sz="2600" dirty="0"/>
              <a:t>Non-compliance (treated units refuse treatment; control units get treatment; units disappear after treatment)</a:t>
            </a:r>
          </a:p>
          <a:p>
            <a:pPr lvl="1">
              <a:lnSpc>
                <a:spcPct val="114000"/>
              </a:lnSpc>
            </a:pPr>
            <a:r>
              <a:rPr lang="en-US" sz="2600" dirty="0"/>
              <a:t>Hawthorne or John Henry biases 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600" dirty="0"/>
              <a:t>	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600" dirty="0"/>
              <a:t>There are methods to address these problems.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08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683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Results</a:t>
            </a:r>
            <a:endParaRPr lang="en-US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423303" y="1371600"/>
          <a:ext cx="61976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31742" y="1393652"/>
            <a:ext cx="5357057" cy="532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People were more likely to pay their late fines after receiving texts with their names.  </a:t>
            </a:r>
          </a:p>
          <a:p>
            <a:pPr marL="0" indent="0">
              <a:buFontTx/>
              <a:buNone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indent="0"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Average value of payments increased over 30%.</a:t>
            </a:r>
          </a:p>
          <a:p>
            <a:pPr marL="0" indent="0">
              <a:buFontTx/>
              <a:buNone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indent="0"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If this method was used nationally, fine payments would increase by over </a:t>
            </a:r>
            <a:r>
              <a:rPr lang="en-US" sz="2400" i="1" dirty="0">
                <a:solidFill>
                  <a:prstClr val="black"/>
                </a:solidFill>
                <a:latin typeface="Calibri"/>
              </a:rPr>
              <a:t>£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3 million annually.  </a:t>
            </a:r>
          </a:p>
          <a:p>
            <a:pPr marL="0" indent="0">
              <a:buFontTx/>
              <a:buNone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indent="0">
              <a:buFontTx/>
              <a:buNone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Reduce need for police to make home visits!</a:t>
            </a:r>
          </a:p>
        </p:txBody>
      </p:sp>
    </p:spTree>
    <p:extLst>
      <p:ext uri="{BB962C8B-B14F-4D97-AF65-F5344CB8AC3E}">
        <p14:creationId xmlns:p14="http://schemas.microsoft.com/office/powerpoint/2010/main" val="35672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02" y="0"/>
            <a:ext cx="8720697" cy="1249362"/>
          </a:xfrm>
        </p:spPr>
        <p:txBody>
          <a:bodyPr>
            <a:normAutofit/>
          </a:bodyPr>
          <a:lstStyle/>
          <a:p>
            <a:r>
              <a:rPr lang="en-US" sz="4400" dirty="0"/>
              <a:t>RCTs are Common in Other Arenas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499" y="1638875"/>
            <a:ext cx="11260514" cy="5029483"/>
          </a:xfrm>
        </p:spPr>
        <p:txBody>
          <a:bodyPr>
            <a:normAutofit/>
          </a:bodyPr>
          <a:lstStyle/>
          <a:p>
            <a:r>
              <a:rPr lang="en-US" dirty="0"/>
              <a:t>Clinical trials, drug trials are now commonplace.  Hard to believe that anyone ever argued they were unnecessary.</a:t>
            </a:r>
          </a:p>
          <a:p>
            <a:endParaRPr lang="en-US" dirty="0"/>
          </a:p>
          <a:p>
            <a:r>
              <a:rPr lang="en-US" dirty="0"/>
              <a:t>In internet sales, companies test which of two webpage designs are more successful in keeping people on the website, and clicking and buying.  </a:t>
            </a:r>
          </a:p>
          <a:p>
            <a:pPr lvl="1"/>
            <a:r>
              <a:rPr lang="en-US" dirty="0"/>
              <a:t>Fairly simple to randomly assign website visitors to different website designs, and then track their clicks and buying behavior.</a:t>
            </a:r>
          </a:p>
          <a:p>
            <a:endParaRPr lang="en-US" dirty="0"/>
          </a:p>
          <a:p>
            <a:pPr>
              <a:lnSpc>
                <a:spcPct val="110000"/>
              </a:lnSpc>
              <a:defRPr/>
            </a:pPr>
            <a:r>
              <a:rPr lang="en-US" dirty="0"/>
              <a:t>Many hundreds of RCTs have been, or are being, conducted in developing nations in context of education, health and anti-poverty programs.</a:t>
            </a:r>
          </a:p>
          <a:p>
            <a:endParaRPr lang="en-US" dirty="0"/>
          </a:p>
        </p:txBody>
      </p:sp>
      <p:pic>
        <p:nvPicPr>
          <p:cNvPr id="5" name="Picture 2" descr="http://bioweb.uwlax.edu/bio203/2011/harris_mic2/images%202/Leeching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210" y="0"/>
            <a:ext cx="2169412" cy="17111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972800" cy="1219200"/>
          </a:xfrm>
        </p:spPr>
        <p:txBody>
          <a:bodyPr>
            <a:normAutofit/>
          </a:bodyPr>
          <a:lstStyle/>
          <a:p>
            <a:r>
              <a:rPr lang="en-US" sz="4400" b="1" dirty="0"/>
              <a:t>Examples of RCTs in the Environmental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316" y="1411293"/>
            <a:ext cx="11217522" cy="5151218"/>
          </a:xfrm>
        </p:spPr>
        <p:txBody>
          <a:bodyPr>
            <a:normAutofit/>
          </a:bodyPr>
          <a:lstStyle/>
          <a:p>
            <a:pPr marL="228600" lvl="0" indent="-2286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ZA" dirty="0"/>
              <a:t>Effects of social comparisons, technical information and moral suasion on </a:t>
            </a:r>
            <a:r>
              <a:rPr lang="en-ZA" b="1" dirty="0"/>
              <a:t>electricity &amp; water use </a:t>
            </a:r>
            <a:r>
              <a:rPr lang="en-ZA" dirty="0"/>
              <a:t>(U.S., S. Africa, Norway).</a:t>
            </a:r>
          </a:p>
          <a:p>
            <a:pPr marL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ZA" dirty="0"/>
          </a:p>
          <a:p>
            <a:pPr marL="228600" lvl="0" indent="-2286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ZA" dirty="0"/>
              <a:t>Effects of </a:t>
            </a:r>
            <a:r>
              <a:rPr lang="en-ZA" b="1" dirty="0"/>
              <a:t>social comparisons </a:t>
            </a:r>
            <a:r>
              <a:rPr lang="en-ZA" dirty="0"/>
              <a:t>on participation in payment for environmental service programs (U.S. </a:t>
            </a:r>
            <a:r>
              <a:rPr lang="en-ZA" b="1" dirty="0"/>
              <a:t>Conservation Reserve Program</a:t>
            </a:r>
            <a:r>
              <a:rPr lang="en-ZA" dirty="0"/>
              <a:t>).</a:t>
            </a:r>
          </a:p>
          <a:p>
            <a:pPr marL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ZA" dirty="0"/>
              <a:t> </a:t>
            </a:r>
          </a:p>
          <a:p>
            <a:pPr marL="228600" lvl="0" indent="-2286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ZA" dirty="0"/>
              <a:t>Effects on </a:t>
            </a:r>
            <a:r>
              <a:rPr lang="en-ZA" b="1" dirty="0"/>
              <a:t>drinking water consumption </a:t>
            </a:r>
            <a:r>
              <a:rPr lang="en-ZA" dirty="0"/>
              <a:t>from potentially contaminated sources (arsenic in Bangladesh; chemical contaminants in U.S.).</a:t>
            </a:r>
          </a:p>
          <a:p>
            <a:pPr marL="0" lvl="0" indent="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878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2041" y="110425"/>
            <a:ext cx="10771759" cy="753992"/>
          </a:xfrm>
        </p:spPr>
        <p:txBody>
          <a:bodyPr>
            <a:normAutofit/>
          </a:bodyPr>
          <a:lstStyle/>
          <a:p>
            <a:r>
              <a:rPr lang="en-US" sz="4400" b="1" dirty="0"/>
              <a:t>Examples of RCTs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600200"/>
            <a:ext cx="11295789" cy="4979952"/>
          </a:xfrm>
        </p:spPr>
        <p:txBody>
          <a:bodyPr>
            <a:normAutofit/>
          </a:bodyPr>
          <a:lstStyle/>
          <a:p>
            <a:r>
              <a:rPr lang="en-US" dirty="0"/>
              <a:t>In-kind and in-cash performance payments in </a:t>
            </a:r>
            <a:r>
              <a:rPr lang="en-US" b="1" dirty="0"/>
              <a:t>Bolivia</a:t>
            </a:r>
            <a:r>
              <a:rPr lang="en-US" dirty="0"/>
              <a:t> at household-level to </a:t>
            </a:r>
            <a:r>
              <a:rPr lang="en-US" b="1" dirty="0"/>
              <a:t>reduce deforestation </a:t>
            </a:r>
          </a:p>
          <a:p>
            <a:pPr lvl="1"/>
            <a:r>
              <a:rPr lang="en-US" dirty="0"/>
              <a:t>Randomization at the </a:t>
            </a:r>
            <a:r>
              <a:rPr lang="en-US" i="1" dirty="0"/>
              <a:t>household level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In-cash performance payments in </a:t>
            </a:r>
            <a:r>
              <a:rPr lang="en-US" b="1" dirty="0"/>
              <a:t>Uganda</a:t>
            </a:r>
            <a:r>
              <a:rPr lang="en-US" dirty="0"/>
              <a:t> at household-level to </a:t>
            </a:r>
            <a:r>
              <a:rPr lang="en-US" b="1" dirty="0"/>
              <a:t>reduce</a:t>
            </a:r>
            <a:r>
              <a:rPr lang="en-US" dirty="0"/>
              <a:t> </a:t>
            </a:r>
            <a:r>
              <a:rPr lang="en-US" b="1" dirty="0"/>
              <a:t>deforestation</a:t>
            </a:r>
            <a:endParaRPr lang="en-US" dirty="0"/>
          </a:p>
          <a:p>
            <a:pPr lvl="1"/>
            <a:r>
              <a:rPr lang="en-US" dirty="0"/>
              <a:t>Randomization at the </a:t>
            </a:r>
            <a:r>
              <a:rPr lang="en-US" i="1" dirty="0"/>
              <a:t>community level</a:t>
            </a:r>
            <a:r>
              <a:rPr lang="en-US" dirty="0"/>
              <a:t>.</a:t>
            </a:r>
          </a:p>
          <a:p>
            <a:endParaRPr lang="en-US" u="sng" dirty="0"/>
          </a:p>
          <a:p>
            <a:r>
              <a:rPr lang="en-US" dirty="0"/>
              <a:t>In-cash performance payments in Tanzania and Malawi to </a:t>
            </a:r>
            <a:r>
              <a:rPr lang="en-US" b="1" dirty="0"/>
              <a:t>increase</a:t>
            </a:r>
            <a:r>
              <a:rPr lang="en-US" dirty="0"/>
              <a:t> </a:t>
            </a:r>
            <a:r>
              <a:rPr lang="en-US" b="1" dirty="0"/>
              <a:t>reforestation</a:t>
            </a:r>
            <a:endParaRPr lang="en-US" dirty="0"/>
          </a:p>
          <a:p>
            <a:pPr lvl="1"/>
            <a:r>
              <a:rPr lang="en-US" dirty="0"/>
              <a:t>Randomization at the </a:t>
            </a:r>
            <a:r>
              <a:rPr lang="en-US" i="1" dirty="0"/>
              <a:t>household level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87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17" y="110425"/>
            <a:ext cx="10877584" cy="736351"/>
          </a:xfrm>
        </p:spPr>
        <p:txBody>
          <a:bodyPr>
            <a:normAutofit/>
          </a:bodyPr>
          <a:lstStyle/>
          <a:p>
            <a:r>
              <a:rPr lang="en-US" sz="4400" dirty="0"/>
              <a:t>3 Common Types of RCTs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400303"/>
            <a:ext cx="10661073" cy="50765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Simple (complete) randomization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Randomized phase-in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Randomized encouragement</a:t>
            </a:r>
          </a:p>
        </p:txBody>
      </p:sp>
    </p:spTree>
    <p:extLst>
      <p:ext uri="{BB962C8B-B14F-4D97-AF65-F5344CB8AC3E}">
        <p14:creationId xmlns:p14="http://schemas.microsoft.com/office/powerpoint/2010/main" val="383271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317" y="110425"/>
            <a:ext cx="10736484" cy="775854"/>
          </a:xfrm>
        </p:spPr>
        <p:txBody>
          <a:bodyPr>
            <a:normAutofit/>
          </a:bodyPr>
          <a:lstStyle/>
          <a:p>
            <a:r>
              <a:rPr lang="en-US" sz="4400" dirty="0"/>
              <a:t>(1) Simple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658269"/>
            <a:ext cx="11177387" cy="5111525"/>
          </a:xfrm>
        </p:spPr>
        <p:txBody>
          <a:bodyPr>
            <a:normAutofit/>
          </a:bodyPr>
          <a:lstStyle/>
          <a:p>
            <a:r>
              <a:rPr lang="en-US" sz="3600" dirty="0"/>
              <a:t>Randomize eligible candidates into one or more treatment groups and a control group. </a:t>
            </a:r>
          </a:p>
          <a:p>
            <a:endParaRPr lang="en-US" sz="3600" dirty="0"/>
          </a:p>
          <a:p>
            <a:r>
              <a:rPr lang="en-US" sz="3600" dirty="0"/>
              <a:t>Easier when there are more eligible units than budget would permit to be assigned to treatment.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229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53" y="110425"/>
            <a:ext cx="10859947" cy="775854"/>
          </a:xfrm>
        </p:spPr>
        <p:txBody>
          <a:bodyPr>
            <a:normAutofit/>
          </a:bodyPr>
          <a:lstStyle/>
          <a:p>
            <a:r>
              <a:rPr lang="en-US" sz="4400" b="1" dirty="0"/>
              <a:t>Simple Randomization: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40728"/>
            <a:ext cx="11084137" cy="513357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Identify farmers eligible for and interested in new conservation incentive program. </a:t>
            </a:r>
          </a:p>
          <a:p>
            <a:pPr marL="457200" indent="-457200">
              <a:buAutoNum type="arabicPeriod"/>
            </a:pPr>
            <a:endParaRPr lang="en-US" sz="3200" dirty="0"/>
          </a:p>
          <a:p>
            <a:pPr marL="457200" indent="-457200">
              <a:buAutoNum type="arabicPeriod"/>
            </a:pPr>
            <a:r>
              <a:rPr lang="en-US" sz="3200" dirty="0"/>
              <a:t>Randomize these people into a treatment group that can access program and a comparison (‘control’) group that cannot access program.</a:t>
            </a:r>
          </a:p>
          <a:p>
            <a:pPr marL="457200" indent="-457200">
              <a:buAutoNum type="arabicPeriod"/>
            </a:pPr>
            <a:endParaRPr lang="en-US" sz="3200" dirty="0"/>
          </a:p>
          <a:p>
            <a:pPr marL="457200" indent="-457200">
              <a:buAutoNum type="arabicPeriod"/>
            </a:pPr>
            <a:r>
              <a:rPr lang="en-US" sz="3200" dirty="0"/>
              <a:t>Measure average difference in resource use between treatment and control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074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EC Final" id="{6D5C0D4E-686E-4FF2-836B-47B1FA62D1BC}" vid="{F622C1B2-A808-4B52-819C-88E430BA9E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Microsoft Office PowerPoint</Application>
  <PresentationFormat>Widescreen</PresentationFormat>
  <Paragraphs>156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Garamond</vt:lpstr>
      <vt:lpstr>Tahoma</vt:lpstr>
      <vt:lpstr>Times New Roman</vt:lpstr>
      <vt:lpstr>Wingdings</vt:lpstr>
      <vt:lpstr>Theme3</vt:lpstr>
      <vt:lpstr>APEC 100 Sustainable Development</vt:lpstr>
      <vt:lpstr>RCT Example: Collecting Court Fines</vt:lpstr>
      <vt:lpstr>Results</vt:lpstr>
      <vt:lpstr>RCTs are Common in Other Arenas</vt:lpstr>
      <vt:lpstr>Examples of RCTs in the Environmental Context</vt:lpstr>
      <vt:lpstr>Examples of RCTs</vt:lpstr>
      <vt:lpstr>3 Common Types of RCTs</vt:lpstr>
      <vt:lpstr>(1) Simple Randomization</vt:lpstr>
      <vt:lpstr>Simple Randomization: Example</vt:lpstr>
      <vt:lpstr>Example: Impact of Program Design</vt:lpstr>
      <vt:lpstr>Example: Impact of Program Design</vt:lpstr>
      <vt:lpstr>(2) Randomized Phase-in Program</vt:lpstr>
      <vt:lpstr>(3) Randomized Encouragement</vt:lpstr>
      <vt:lpstr>Water Efficiency Technology Adoption  (Alpizar, Bernedo &amp; Ferraro, In Progress)</vt:lpstr>
      <vt:lpstr>Ethical Issues and RCTs </vt:lpstr>
      <vt:lpstr>Favorable Conditions for RCTs</vt:lpstr>
      <vt:lpstr>Favorable Conditions for RCTs</vt:lpstr>
      <vt:lpstr>Strong Candidates</vt:lpstr>
      <vt:lpstr>Key Advantage: Explaining the Results</vt:lpstr>
      <vt:lpstr>Potential Limitation of RCTs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Messer</dc:creator>
  <cp:lastModifiedBy>Jennifer Egan</cp:lastModifiedBy>
  <cp:revision>4</cp:revision>
  <dcterms:created xsi:type="dcterms:W3CDTF">2017-01-03T01:51:57Z</dcterms:created>
  <dcterms:modified xsi:type="dcterms:W3CDTF">2017-03-26T19:10:23Z</dcterms:modified>
</cp:coreProperties>
</file>