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8"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C4EA"/>
    <a:srgbClr val="B2C3EA"/>
    <a:srgbClr val="AED6EE"/>
    <a:srgbClr val="B0DEEC"/>
    <a:srgbClr val="ACD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39" autoAdjust="0"/>
    <p:restoredTop sz="95405" autoAdjust="0"/>
  </p:normalViewPr>
  <p:slideViewPr>
    <p:cSldViewPr snapToGrid="0">
      <p:cViewPr varScale="1">
        <p:scale>
          <a:sx n="86" d="100"/>
          <a:sy n="86" d="100"/>
        </p:scale>
        <p:origin x="331" y="58"/>
      </p:cViewPr>
      <p:guideLst>
        <p:guide orient="horz" pos="2160"/>
        <p:guide pos="3840"/>
      </p:guideLst>
    </p:cSldViewPr>
  </p:slideViewPr>
  <p:outlineViewPr>
    <p:cViewPr>
      <p:scale>
        <a:sx n="33" d="100"/>
        <a:sy n="33" d="100"/>
      </p:scale>
      <p:origin x="0" y="-2581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08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13E4C0-547D-408B-9967-5A8979C16DB9}" type="datetimeFigureOut">
              <a:rPr lang="en-US" smtClean="0"/>
              <a:t>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48D218-18D5-4C1B-AA36-C85DE7659696}" type="slidenum">
              <a:rPr lang="en-US" smtClean="0"/>
              <a:t>‹#›</a:t>
            </a:fld>
            <a:endParaRPr lang="en-US"/>
          </a:p>
        </p:txBody>
      </p:sp>
    </p:spTree>
    <p:extLst>
      <p:ext uri="{BB962C8B-B14F-4D97-AF65-F5344CB8AC3E}">
        <p14:creationId xmlns:p14="http://schemas.microsoft.com/office/powerpoint/2010/main" val="2055656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48D218-18D5-4C1B-AA36-C85DE7659696}" type="slidenum">
              <a:rPr lang="en-US" smtClean="0"/>
              <a:t>1</a:t>
            </a:fld>
            <a:endParaRPr lang="en-US"/>
          </a:p>
        </p:txBody>
      </p:sp>
    </p:spTree>
    <p:extLst>
      <p:ext uri="{BB962C8B-B14F-4D97-AF65-F5344CB8AC3E}">
        <p14:creationId xmlns:p14="http://schemas.microsoft.com/office/powerpoint/2010/main" val="1116154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9518DD0-684A-4B88-96CB-04790C1A5787}" type="slidenum">
              <a:rPr lang="en-US" smtClean="0">
                <a:latin typeface="Arial" charset="0"/>
              </a:rPr>
              <a:pPr/>
              <a:t>21</a:t>
            </a:fld>
            <a:endParaRPr lang="en-US" smtClean="0">
              <a:latin typeface="Arial" charset="0"/>
            </a:endParaRPr>
          </a:p>
        </p:txBody>
      </p:sp>
      <p:sp>
        <p:nvSpPr>
          <p:cNvPr id="77827" name="Rectangle 2"/>
          <p:cNvSpPr>
            <a:spLocks noGrp="1" noRot="1" noChangeAspect="1" noChangeArrowheads="1" noTextEdit="1"/>
          </p:cNvSpPr>
          <p:nvPr>
            <p:ph type="sldImg"/>
          </p:nvPr>
        </p:nvSpPr>
        <p:spPr>
          <a:xfrm>
            <a:off x="382588" y="685800"/>
            <a:ext cx="6094412" cy="3429000"/>
          </a:xfrm>
          <a:ln/>
        </p:spPr>
      </p:sp>
      <p:sp>
        <p:nvSpPr>
          <p:cNvPr id="77828" name="Rectangle 3"/>
          <p:cNvSpPr>
            <a:spLocks noGrp="1" noChangeArrowheads="1"/>
          </p:cNvSpPr>
          <p:nvPr>
            <p:ph type="body" idx="1"/>
          </p:nvPr>
        </p:nvSpPr>
        <p:spPr>
          <a:xfrm>
            <a:off x="686099" y="4343703"/>
            <a:ext cx="5485805" cy="4115405"/>
          </a:xfrm>
          <a:noFill/>
          <a:ln/>
        </p:spPr>
        <p:txBody>
          <a:bodyPr/>
          <a:lstStyle/>
          <a:p>
            <a:endParaRPr lang="en-US" smtClean="0">
              <a:latin typeface="Arial" charset="0"/>
            </a:endParaRPr>
          </a:p>
        </p:txBody>
      </p:sp>
    </p:spTree>
    <p:extLst>
      <p:ext uri="{BB962C8B-B14F-4D97-AF65-F5344CB8AC3E}">
        <p14:creationId xmlns:p14="http://schemas.microsoft.com/office/powerpoint/2010/main" val="3436705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3B7A03BE-B872-45AD-9BFA-6D8F9B561329}" type="slidenum">
              <a:rPr lang="en-US" smtClean="0">
                <a:latin typeface="Arial" charset="0"/>
              </a:rPr>
              <a:pPr/>
              <a:t>22</a:t>
            </a:fld>
            <a:endParaRPr lang="en-US" smtClean="0">
              <a:latin typeface="Arial" charset="0"/>
            </a:endParaRPr>
          </a:p>
        </p:txBody>
      </p:sp>
      <p:sp>
        <p:nvSpPr>
          <p:cNvPr id="78851" name="Rectangle 2"/>
          <p:cNvSpPr>
            <a:spLocks noGrp="1" noRot="1" noChangeAspect="1" noChangeArrowheads="1" noTextEdit="1"/>
          </p:cNvSpPr>
          <p:nvPr>
            <p:ph type="sldImg"/>
          </p:nvPr>
        </p:nvSpPr>
        <p:spPr>
          <a:xfrm>
            <a:off x="385763" y="688975"/>
            <a:ext cx="6088062" cy="3425825"/>
          </a:xfrm>
          <a:ln/>
        </p:spPr>
      </p:sp>
      <p:sp>
        <p:nvSpPr>
          <p:cNvPr id="78852" name="Rectangle 3"/>
          <p:cNvSpPr>
            <a:spLocks noGrp="1" noChangeArrowheads="1"/>
          </p:cNvSpPr>
          <p:nvPr>
            <p:ph type="body" idx="1"/>
          </p:nvPr>
        </p:nvSpPr>
        <p:spPr>
          <a:xfrm>
            <a:off x="1143000" y="4268109"/>
            <a:ext cx="4572000" cy="4112381"/>
          </a:xfrm>
          <a:noFill/>
          <a:ln/>
        </p:spPr>
        <p:txBody>
          <a:bodyPr/>
          <a:lstStyle/>
          <a:p>
            <a:r>
              <a:rPr lang="en-US" smtClean="0">
                <a:latin typeface="Arial" charset="0"/>
              </a:rPr>
              <a:t>This and other research shows that people are willing to pay for a better quality of life and for access to natural amenities.</a:t>
            </a:r>
          </a:p>
          <a:p>
            <a:r>
              <a:rPr lang="en-US" smtClean="0">
                <a:latin typeface="Arial" charset="0"/>
              </a:rPr>
              <a:t>FROM DOW NE FLORIDA ECONOMIC BENEFITS OF CONSERVING NATURAL AREAS STUDY</a:t>
            </a:r>
          </a:p>
          <a:p>
            <a:r>
              <a:rPr lang="en-US" smtClean="0">
                <a:latin typeface="Arial" charset="0"/>
              </a:rPr>
              <a:t>In addition to being willing to pay for natural benefits from which they draw a direct benefit, people also express a willingness to pay for the continued existence of natural environments they may never use or even see, but perceive as having value simply because they are there.</a:t>
            </a:r>
          </a:p>
          <a:p>
            <a:r>
              <a:rPr lang="en-US" smtClean="0">
                <a:latin typeface="Arial" charset="0"/>
              </a:rPr>
              <a:t>These places have what economists refer to as EXISTENCE VALUE.</a:t>
            </a:r>
          </a:p>
          <a:p>
            <a:r>
              <a:rPr lang="en-US" smtClean="0">
                <a:latin typeface="Arial" charset="0"/>
              </a:rPr>
              <a:t>Everglades data based on two 1999 surveys – for wetlands and wildlife:</a:t>
            </a:r>
          </a:p>
          <a:p>
            <a:r>
              <a:rPr lang="en-US" smtClean="0">
                <a:latin typeface="Arial" charset="0"/>
              </a:rPr>
              <a:t>Found the average Florida household would be willing to pay $70/yr (total of $400 million per year) for everglades wildlife and $59/year (total $340 million per year) to protect water resources</a:t>
            </a:r>
          </a:p>
          <a:p>
            <a:endParaRPr lang="en-US" smtClean="0">
              <a:latin typeface="Arial" charset="0"/>
            </a:endParaRPr>
          </a:p>
          <a:p>
            <a:endParaRPr lang="en-US" smtClean="0">
              <a:latin typeface="Arial" charset="0"/>
            </a:endParaRPr>
          </a:p>
        </p:txBody>
      </p:sp>
    </p:spTree>
    <p:extLst>
      <p:ext uri="{BB962C8B-B14F-4D97-AF65-F5344CB8AC3E}">
        <p14:creationId xmlns:p14="http://schemas.microsoft.com/office/powerpoint/2010/main" val="3952786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5F79EBB-2852-4CDF-B2A7-3A72CBFBB018}" type="slidenum">
              <a:rPr lang="en-US" smtClean="0">
                <a:latin typeface="Arial" charset="0"/>
              </a:rPr>
              <a:pPr/>
              <a:t>7</a:t>
            </a:fld>
            <a:endParaRPr lang="en-US" dirty="0" smtClean="0">
              <a:latin typeface="Arial" charset="0"/>
            </a:endParaRPr>
          </a:p>
        </p:txBody>
      </p:sp>
      <p:sp>
        <p:nvSpPr>
          <p:cNvPr id="69635" name="Rectangle 2"/>
          <p:cNvSpPr>
            <a:spLocks noGrp="1" noRot="1" noChangeAspect="1" noChangeArrowheads="1" noTextEdit="1"/>
          </p:cNvSpPr>
          <p:nvPr>
            <p:ph type="sldImg"/>
          </p:nvPr>
        </p:nvSpPr>
        <p:spPr>
          <a:xfrm>
            <a:off x="382588" y="685800"/>
            <a:ext cx="6094412" cy="3429000"/>
          </a:xfrm>
          <a:ln/>
        </p:spPr>
      </p:sp>
      <p:sp>
        <p:nvSpPr>
          <p:cNvPr id="69636" name="Rectangle 3"/>
          <p:cNvSpPr>
            <a:spLocks noGrp="1" noChangeArrowheads="1"/>
          </p:cNvSpPr>
          <p:nvPr>
            <p:ph type="body" idx="1"/>
          </p:nvPr>
        </p:nvSpPr>
        <p:spPr>
          <a:xfrm>
            <a:off x="1143000" y="4268108"/>
            <a:ext cx="4572000" cy="4113892"/>
          </a:xfrm>
          <a:noFill/>
          <a:ln/>
        </p:spPr>
        <p:txBody>
          <a:bodyPr/>
          <a:lstStyle/>
          <a:p>
            <a:r>
              <a:rPr lang="en-US" dirty="0" smtClean="0">
                <a:latin typeface="Arial" charset="0"/>
              </a:rPr>
              <a:t>Change title to reflect </a:t>
            </a:r>
            <a:r>
              <a:rPr lang="en-US" b="1" dirty="0" smtClean="0">
                <a:latin typeface="Arial" charset="0"/>
              </a:rPr>
              <a:t>Drinking</a:t>
            </a:r>
            <a:r>
              <a:rPr lang="en-US" dirty="0" smtClean="0">
                <a:latin typeface="Arial" charset="0"/>
              </a:rPr>
              <a:t> water treatment</a:t>
            </a:r>
          </a:p>
        </p:txBody>
      </p:sp>
    </p:spTree>
    <p:extLst>
      <p:ext uri="{BB962C8B-B14F-4D97-AF65-F5344CB8AC3E}">
        <p14:creationId xmlns:p14="http://schemas.microsoft.com/office/powerpoint/2010/main" val="694472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82EE8D8E-2233-444E-AD81-13BC1AE627D2}" type="slidenum">
              <a:rPr lang="en-US" smtClean="0">
                <a:latin typeface="Arial" charset="0"/>
              </a:rPr>
              <a:pPr/>
              <a:t>8</a:t>
            </a:fld>
            <a:endParaRPr lang="en-US" dirty="0" smtClean="0">
              <a:latin typeface="Arial" charset="0"/>
            </a:endParaRPr>
          </a:p>
        </p:txBody>
      </p:sp>
      <p:sp>
        <p:nvSpPr>
          <p:cNvPr id="70659" name="Rectangle 2"/>
          <p:cNvSpPr>
            <a:spLocks noGrp="1" noRot="1" noChangeAspect="1" noChangeArrowheads="1" noTextEdit="1"/>
          </p:cNvSpPr>
          <p:nvPr>
            <p:ph type="sldImg"/>
          </p:nvPr>
        </p:nvSpPr>
        <p:spPr>
          <a:xfrm>
            <a:off x="385763" y="688975"/>
            <a:ext cx="6088062" cy="3425825"/>
          </a:xfrm>
          <a:ln/>
        </p:spPr>
      </p:sp>
      <p:sp>
        <p:nvSpPr>
          <p:cNvPr id="70660" name="Rectangle 3"/>
          <p:cNvSpPr>
            <a:spLocks noGrp="1" noChangeArrowheads="1"/>
          </p:cNvSpPr>
          <p:nvPr>
            <p:ph type="body" idx="1"/>
          </p:nvPr>
        </p:nvSpPr>
        <p:spPr>
          <a:xfrm>
            <a:off x="1143000" y="4268109"/>
            <a:ext cx="4572000" cy="4112381"/>
          </a:xfrm>
          <a:noFill/>
          <a:ln/>
        </p:spPr>
        <p:txBody>
          <a:bodyPr/>
          <a:lstStyle/>
          <a:p>
            <a:r>
              <a:rPr lang="en-US" dirty="0" smtClean="0">
                <a:solidFill>
                  <a:srgbClr val="FFFF00"/>
                </a:solidFill>
                <a:latin typeface="Arial" charset="0"/>
              </a:rPr>
              <a:t>Trees and forests also provide a tremendous amount of free natural services -</a:t>
            </a:r>
          </a:p>
        </p:txBody>
      </p:sp>
    </p:spTree>
    <p:extLst>
      <p:ext uri="{BB962C8B-B14F-4D97-AF65-F5344CB8AC3E}">
        <p14:creationId xmlns:p14="http://schemas.microsoft.com/office/powerpoint/2010/main" val="2008615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343DAAC4-36E2-4D56-8EA5-F74BC96CE47C}" type="slidenum">
              <a:rPr lang="en-US" smtClean="0">
                <a:latin typeface="Arial" charset="0"/>
              </a:rPr>
              <a:pPr/>
              <a:t>9</a:t>
            </a:fld>
            <a:endParaRPr lang="en-US" dirty="0" smtClean="0">
              <a:latin typeface="Arial" charset="0"/>
            </a:endParaRPr>
          </a:p>
        </p:txBody>
      </p:sp>
      <p:sp>
        <p:nvSpPr>
          <p:cNvPr id="71683" name="Rectangle 2"/>
          <p:cNvSpPr>
            <a:spLocks noGrp="1" noRot="1" noChangeAspect="1" noChangeArrowheads="1" noTextEdit="1"/>
          </p:cNvSpPr>
          <p:nvPr>
            <p:ph type="sldImg"/>
          </p:nvPr>
        </p:nvSpPr>
        <p:spPr>
          <a:xfrm>
            <a:off x="385763" y="688975"/>
            <a:ext cx="6088062" cy="3425825"/>
          </a:xfrm>
          <a:ln/>
        </p:spPr>
      </p:sp>
      <p:sp>
        <p:nvSpPr>
          <p:cNvPr id="71684" name="Rectangle 3"/>
          <p:cNvSpPr>
            <a:spLocks noGrp="1" noChangeArrowheads="1"/>
          </p:cNvSpPr>
          <p:nvPr>
            <p:ph type="body" idx="1"/>
          </p:nvPr>
        </p:nvSpPr>
        <p:spPr>
          <a:xfrm>
            <a:off x="1143000" y="4268109"/>
            <a:ext cx="4572000" cy="4112381"/>
          </a:xfrm>
          <a:noFill/>
          <a:ln/>
        </p:spPr>
        <p:txBody>
          <a:bodyPr/>
          <a:lstStyle/>
          <a:p>
            <a:r>
              <a:rPr lang="en-US" dirty="0" smtClean="0">
                <a:latin typeface="Arial" charset="0"/>
              </a:rPr>
              <a:t>Open spaces bring about economic benefits simply by allowing nature to do what it does best.  It is far less expensive to let Mother Nature’s systems keep water and air clean rather than trying to craft a technological, gray infrastructure solution. </a:t>
            </a:r>
          </a:p>
          <a:p>
            <a:endParaRPr lang="en-US" dirty="0" smtClean="0">
              <a:latin typeface="Arial" charset="0"/>
            </a:endParaRPr>
          </a:p>
          <a:p>
            <a:r>
              <a:rPr lang="en-US" dirty="0" smtClean="0">
                <a:latin typeface="Arial" charset="0"/>
              </a:rPr>
              <a:t>For example, the </a:t>
            </a:r>
            <a:r>
              <a:rPr lang="en-US" dirty="0" smtClean="0">
                <a:solidFill>
                  <a:srgbClr val="FFFF00"/>
                </a:solidFill>
                <a:latin typeface="Arial" charset="0"/>
              </a:rPr>
              <a:t>8,534 acres of freshwater marsh and wooded swamp in the Charles River Basin (Boston, MA) provide more than $95 million in economic benefits annually, including $40 million in flood damage prevention and $25 million in pollution reduction, as well as $31 million in recreation value from hunting and fishing</a:t>
            </a:r>
          </a:p>
        </p:txBody>
      </p:sp>
    </p:spTree>
    <p:extLst>
      <p:ext uri="{BB962C8B-B14F-4D97-AF65-F5344CB8AC3E}">
        <p14:creationId xmlns:p14="http://schemas.microsoft.com/office/powerpoint/2010/main" val="2514313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3E107EC0-FF98-4BE0-B69B-9287C94092F3}" type="slidenum">
              <a:rPr lang="en-US" smtClean="0">
                <a:latin typeface="Arial" charset="0"/>
              </a:rPr>
              <a:pPr/>
              <a:t>10</a:t>
            </a:fld>
            <a:endParaRPr lang="en-US" dirty="0" smtClean="0">
              <a:latin typeface="Arial" charset="0"/>
            </a:endParaRPr>
          </a:p>
        </p:txBody>
      </p:sp>
      <p:sp>
        <p:nvSpPr>
          <p:cNvPr id="72707" name="Rectangle 2"/>
          <p:cNvSpPr>
            <a:spLocks noGrp="1" noRot="1" noChangeAspect="1" noChangeArrowheads="1" noTextEdit="1"/>
          </p:cNvSpPr>
          <p:nvPr>
            <p:ph type="sldImg"/>
          </p:nvPr>
        </p:nvSpPr>
        <p:spPr>
          <a:xfrm>
            <a:off x="385763" y="688975"/>
            <a:ext cx="6088062" cy="3425825"/>
          </a:xfrm>
          <a:ln/>
        </p:spPr>
      </p:sp>
      <p:sp>
        <p:nvSpPr>
          <p:cNvPr id="72708" name="Rectangle 3"/>
          <p:cNvSpPr>
            <a:spLocks noGrp="1" noChangeArrowheads="1"/>
          </p:cNvSpPr>
          <p:nvPr>
            <p:ph type="body" idx="1"/>
          </p:nvPr>
        </p:nvSpPr>
        <p:spPr>
          <a:xfrm>
            <a:off x="1143000" y="4268109"/>
            <a:ext cx="4572000" cy="4112381"/>
          </a:xfrm>
          <a:noFill/>
          <a:ln/>
        </p:spPr>
        <p:txBody>
          <a:bodyPr/>
          <a:lstStyle/>
          <a:p>
            <a:r>
              <a:rPr lang="en-US" dirty="0" smtClean="0">
                <a:latin typeface="Arial" charset="0"/>
              </a:rPr>
              <a:t>In addition to providing habitat for wildlife and “space” for ecological processes to function, sustainably managed working lands can also be a major source of goods and jobs, and contribute significantly to rural and state economies.</a:t>
            </a:r>
          </a:p>
          <a:p>
            <a:endParaRPr lang="en-US" dirty="0" smtClean="0">
              <a:latin typeface="Arial" charset="0"/>
            </a:endParaRPr>
          </a:p>
          <a:p>
            <a:r>
              <a:rPr lang="en-US" dirty="0" smtClean="0">
                <a:latin typeface="Arial" charset="0"/>
              </a:rPr>
              <a:t>For example, 1997 data from Virginia ----</a:t>
            </a:r>
          </a:p>
          <a:p>
            <a:endParaRPr lang="en-US" dirty="0" smtClean="0">
              <a:latin typeface="Arial" charset="0"/>
            </a:endParaRPr>
          </a:p>
        </p:txBody>
      </p:sp>
    </p:spTree>
    <p:extLst>
      <p:ext uri="{BB962C8B-B14F-4D97-AF65-F5344CB8AC3E}">
        <p14:creationId xmlns:p14="http://schemas.microsoft.com/office/powerpoint/2010/main" val="3391854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28D9CB9C-BFBF-49AA-A934-357D99E568D7}" type="slidenum">
              <a:rPr lang="en-US" smtClean="0">
                <a:latin typeface="Arial" charset="0"/>
              </a:rPr>
              <a:pPr/>
              <a:t>11</a:t>
            </a:fld>
            <a:endParaRPr lang="en-US" dirty="0" smtClean="0">
              <a:latin typeface="Arial" charset="0"/>
            </a:endParaRPr>
          </a:p>
        </p:txBody>
      </p:sp>
      <p:sp>
        <p:nvSpPr>
          <p:cNvPr id="73731" name="Rectangle 2"/>
          <p:cNvSpPr>
            <a:spLocks noGrp="1" noRot="1" noChangeAspect="1" noChangeArrowheads="1" noTextEdit="1"/>
          </p:cNvSpPr>
          <p:nvPr>
            <p:ph type="sldImg"/>
          </p:nvPr>
        </p:nvSpPr>
        <p:spPr>
          <a:xfrm>
            <a:off x="385763" y="688975"/>
            <a:ext cx="6088062" cy="3425825"/>
          </a:xfrm>
          <a:ln/>
        </p:spPr>
      </p:sp>
      <p:sp>
        <p:nvSpPr>
          <p:cNvPr id="73732" name="Rectangle 3"/>
          <p:cNvSpPr>
            <a:spLocks noGrp="1" noChangeArrowheads="1"/>
          </p:cNvSpPr>
          <p:nvPr>
            <p:ph type="body" idx="1"/>
          </p:nvPr>
        </p:nvSpPr>
        <p:spPr>
          <a:xfrm>
            <a:off x="1143000" y="4268109"/>
            <a:ext cx="4572000" cy="4112381"/>
          </a:xfrm>
          <a:noFill/>
          <a:ln/>
        </p:spPr>
        <p:txBody>
          <a:bodyPr/>
          <a:lstStyle/>
          <a:p>
            <a:r>
              <a:rPr lang="en-US" dirty="0" smtClean="0">
                <a:solidFill>
                  <a:srgbClr val="FFFF00"/>
                </a:solidFill>
                <a:latin typeface="Arial" charset="0"/>
              </a:rPr>
              <a:t>Natural systems doing what they do best is also crucial for nature-based tourism, a significant form of recreation and a major contributor to economies nationwide and by state and region.</a:t>
            </a:r>
          </a:p>
          <a:p>
            <a:endParaRPr lang="en-US" dirty="0" smtClean="0">
              <a:solidFill>
                <a:srgbClr val="FFFF00"/>
              </a:solidFill>
              <a:latin typeface="Arial" charset="0"/>
            </a:endParaRPr>
          </a:p>
          <a:p>
            <a:r>
              <a:rPr lang="en-US" dirty="0" smtClean="0">
                <a:solidFill>
                  <a:srgbClr val="FFFF00"/>
                </a:solidFill>
                <a:latin typeface="Arial" charset="0"/>
              </a:rPr>
              <a:t>Go over data –</a:t>
            </a:r>
          </a:p>
          <a:p>
            <a:endParaRPr lang="en-US" dirty="0" smtClean="0">
              <a:solidFill>
                <a:srgbClr val="FFFF00"/>
              </a:solidFill>
              <a:latin typeface="Arial" charset="0"/>
            </a:endParaRPr>
          </a:p>
          <a:p>
            <a:r>
              <a:rPr lang="en-US" dirty="0" smtClean="0">
                <a:solidFill>
                  <a:srgbClr val="FFFF00"/>
                </a:solidFill>
                <a:latin typeface="Arial" charset="0"/>
              </a:rPr>
              <a:t>A recent AP news story talked about the decrease in hunting and fishing in different regions of the country.  One of the reasons that were cited was the reduction in free time, but equally important was the loss of hunting and fishing lands close to home due to the consumption and fragmentation of open lands associated with metropolitan growth.</a:t>
            </a:r>
          </a:p>
        </p:txBody>
      </p:sp>
    </p:spTree>
    <p:extLst>
      <p:ext uri="{BB962C8B-B14F-4D97-AF65-F5344CB8AC3E}">
        <p14:creationId xmlns:p14="http://schemas.microsoft.com/office/powerpoint/2010/main" val="892919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380D7D17-0946-4529-B939-5B38275FB2F0}" type="slidenum">
              <a:rPr lang="en-US" smtClean="0">
                <a:latin typeface="Arial" charset="0"/>
              </a:rPr>
              <a:pPr/>
              <a:t>12</a:t>
            </a:fld>
            <a:endParaRPr lang="en-US" dirty="0" smtClean="0">
              <a:latin typeface="Arial" charset="0"/>
            </a:endParaRPr>
          </a:p>
        </p:txBody>
      </p:sp>
      <p:sp>
        <p:nvSpPr>
          <p:cNvPr id="74755" name="Rectangle 2"/>
          <p:cNvSpPr>
            <a:spLocks noGrp="1" noRot="1" noChangeAspect="1" noChangeArrowheads="1" noTextEdit="1"/>
          </p:cNvSpPr>
          <p:nvPr>
            <p:ph type="sldImg"/>
          </p:nvPr>
        </p:nvSpPr>
        <p:spPr>
          <a:xfrm>
            <a:off x="385763" y="688975"/>
            <a:ext cx="6088062" cy="3425825"/>
          </a:xfrm>
          <a:ln/>
        </p:spPr>
      </p:sp>
      <p:sp>
        <p:nvSpPr>
          <p:cNvPr id="74756" name="Rectangle 3"/>
          <p:cNvSpPr>
            <a:spLocks noGrp="1" noChangeArrowheads="1"/>
          </p:cNvSpPr>
          <p:nvPr>
            <p:ph type="body" idx="1"/>
          </p:nvPr>
        </p:nvSpPr>
        <p:spPr>
          <a:xfrm>
            <a:off x="1143000" y="4268109"/>
            <a:ext cx="4572000" cy="4112381"/>
          </a:xfrm>
          <a:noFill/>
          <a:ln/>
        </p:spPr>
        <p:txBody>
          <a:bodyPr/>
          <a:lstStyle/>
          <a:p>
            <a:r>
              <a:rPr lang="en-US" dirty="0" smtClean="0">
                <a:solidFill>
                  <a:srgbClr val="FFFF00"/>
                </a:solidFill>
                <a:latin typeface="Arial" charset="0"/>
              </a:rPr>
              <a:t>1994 survey – tennis ranked 28</a:t>
            </a:r>
            <a:r>
              <a:rPr lang="en-US" baseline="30000" dirty="0" smtClean="0">
                <a:solidFill>
                  <a:srgbClr val="FFFF00"/>
                </a:solidFill>
                <a:latin typeface="Arial" charset="0"/>
              </a:rPr>
              <a:t>th</a:t>
            </a:r>
            <a:r>
              <a:rPr lang="en-US" dirty="0" smtClean="0">
                <a:solidFill>
                  <a:srgbClr val="FFFF00"/>
                </a:solidFill>
                <a:latin typeface="Arial" charset="0"/>
              </a:rPr>
              <a:t> and golf 29</a:t>
            </a:r>
            <a:r>
              <a:rPr lang="en-US" baseline="30000" dirty="0" smtClean="0">
                <a:solidFill>
                  <a:srgbClr val="FFFF00"/>
                </a:solidFill>
                <a:latin typeface="Arial" charset="0"/>
              </a:rPr>
              <a:t>th</a:t>
            </a:r>
            <a:r>
              <a:rPr lang="en-US" dirty="0" smtClean="0">
                <a:solidFill>
                  <a:srgbClr val="FFFF00"/>
                </a:solidFill>
                <a:latin typeface="Arial" charset="0"/>
              </a:rPr>
              <a:t> </a:t>
            </a:r>
          </a:p>
          <a:p>
            <a:r>
              <a:rPr lang="en-US" dirty="0" smtClean="0">
                <a:solidFill>
                  <a:srgbClr val="FFFF00"/>
                </a:solidFill>
                <a:latin typeface="Arial" charset="0"/>
              </a:rPr>
              <a:t>NAR Survey # 1 - Hiking and biking top choice for recreational amenities</a:t>
            </a:r>
          </a:p>
          <a:p>
            <a:endParaRPr lang="en-US" dirty="0" smtClean="0">
              <a:solidFill>
                <a:srgbClr val="FFFF00"/>
              </a:solidFill>
              <a:latin typeface="Arial" charset="0"/>
            </a:endParaRPr>
          </a:p>
          <a:p>
            <a:r>
              <a:rPr lang="en-US" dirty="0" smtClean="0">
                <a:solidFill>
                  <a:srgbClr val="FFFF00"/>
                </a:solidFill>
                <a:latin typeface="Arial" charset="0"/>
              </a:rPr>
              <a:t>Who uses recreational facilities? 1-2% of respondents use golf courses, 5-6% use pools and 50-60% MORE THAN HALF use pathway systems.</a:t>
            </a:r>
          </a:p>
          <a:p>
            <a:endParaRPr lang="en-US" dirty="0" smtClean="0">
              <a:solidFill>
                <a:srgbClr val="FFFF00"/>
              </a:solidFill>
              <a:latin typeface="Arial" charset="0"/>
            </a:endParaRPr>
          </a:p>
          <a:p>
            <a:r>
              <a:rPr lang="en-US" dirty="0" smtClean="0">
                <a:solidFill>
                  <a:srgbClr val="FFFF00"/>
                </a:solidFill>
                <a:latin typeface="Arial" charset="0"/>
              </a:rPr>
              <a:t>And linked greenway and green infrastructure systems provide more bang for the buck and better access to more people!</a:t>
            </a:r>
          </a:p>
        </p:txBody>
      </p:sp>
    </p:spTree>
    <p:extLst>
      <p:ext uri="{BB962C8B-B14F-4D97-AF65-F5344CB8AC3E}">
        <p14:creationId xmlns:p14="http://schemas.microsoft.com/office/powerpoint/2010/main" val="3192223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FB5B11DA-31DA-4162-B1DC-E0904E951712}" type="slidenum">
              <a:rPr lang="en-US" smtClean="0">
                <a:latin typeface="Arial" charset="0"/>
              </a:rPr>
              <a:pPr/>
              <a:t>14</a:t>
            </a:fld>
            <a:endParaRPr lang="en-US" dirty="0" smtClean="0">
              <a:latin typeface="Arial" charset="0"/>
            </a:endParaRPr>
          </a:p>
        </p:txBody>
      </p:sp>
      <p:sp>
        <p:nvSpPr>
          <p:cNvPr id="75779" name="Rectangle 2"/>
          <p:cNvSpPr>
            <a:spLocks noGrp="1" noRot="1" noChangeAspect="1" noChangeArrowheads="1" noTextEdit="1"/>
          </p:cNvSpPr>
          <p:nvPr>
            <p:ph type="sldImg"/>
          </p:nvPr>
        </p:nvSpPr>
        <p:spPr>
          <a:xfrm>
            <a:off x="385763" y="688975"/>
            <a:ext cx="6088062" cy="3425825"/>
          </a:xfrm>
          <a:ln/>
        </p:spPr>
      </p:sp>
      <p:sp>
        <p:nvSpPr>
          <p:cNvPr id="75780" name="Rectangle 3"/>
          <p:cNvSpPr>
            <a:spLocks noGrp="1" noChangeArrowheads="1"/>
          </p:cNvSpPr>
          <p:nvPr>
            <p:ph type="body" idx="1"/>
          </p:nvPr>
        </p:nvSpPr>
        <p:spPr>
          <a:xfrm>
            <a:off x="1143000" y="4268109"/>
            <a:ext cx="4572000" cy="4112381"/>
          </a:xfrm>
          <a:noFill/>
          <a:ln/>
        </p:spPr>
        <p:txBody>
          <a:bodyPr/>
          <a:lstStyle/>
          <a:p>
            <a:r>
              <a:rPr lang="en-US" dirty="0" smtClean="0">
                <a:latin typeface="Arial" charset="0"/>
              </a:rPr>
              <a:t>Salem, Oregon</a:t>
            </a:r>
          </a:p>
          <a:p>
            <a:r>
              <a:rPr lang="en-US" dirty="0" smtClean="0">
                <a:latin typeface="Arial" charset="0"/>
              </a:rPr>
              <a:t>Oakland, California</a:t>
            </a:r>
          </a:p>
          <a:p>
            <a:r>
              <a:rPr lang="en-US" dirty="0" smtClean="0">
                <a:latin typeface="Arial" charset="0"/>
              </a:rPr>
              <a:t>Four Urban Communities in Canada</a:t>
            </a:r>
          </a:p>
          <a:p>
            <a:endParaRPr lang="en-US" dirty="0" smtClean="0">
              <a:latin typeface="Arial" charset="0"/>
            </a:endParaRPr>
          </a:p>
        </p:txBody>
      </p:sp>
    </p:spTree>
    <p:extLst>
      <p:ext uri="{BB962C8B-B14F-4D97-AF65-F5344CB8AC3E}">
        <p14:creationId xmlns:p14="http://schemas.microsoft.com/office/powerpoint/2010/main" val="2919130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E1DF5F74-2253-4894-8B55-2CEB9E2FC021}" type="slidenum">
              <a:rPr lang="en-US" smtClean="0">
                <a:latin typeface="Arial" charset="0"/>
              </a:rPr>
              <a:pPr/>
              <a:t>19</a:t>
            </a:fld>
            <a:endParaRPr lang="en-US" smtClean="0">
              <a:latin typeface="Arial" charset="0"/>
            </a:endParaRPr>
          </a:p>
        </p:txBody>
      </p:sp>
      <p:sp>
        <p:nvSpPr>
          <p:cNvPr id="76803" name="Rectangle 2"/>
          <p:cNvSpPr>
            <a:spLocks noGrp="1" noRot="1" noChangeAspect="1" noChangeArrowheads="1" noTextEdit="1"/>
          </p:cNvSpPr>
          <p:nvPr>
            <p:ph type="sldImg"/>
          </p:nvPr>
        </p:nvSpPr>
        <p:spPr>
          <a:xfrm>
            <a:off x="385763" y="688975"/>
            <a:ext cx="6088062" cy="3425825"/>
          </a:xfrm>
          <a:ln/>
        </p:spPr>
      </p:sp>
      <p:sp>
        <p:nvSpPr>
          <p:cNvPr id="76804" name="Rectangle 3"/>
          <p:cNvSpPr>
            <a:spLocks noGrp="1" noChangeArrowheads="1"/>
          </p:cNvSpPr>
          <p:nvPr>
            <p:ph type="body" idx="1"/>
          </p:nvPr>
        </p:nvSpPr>
        <p:spPr>
          <a:xfrm>
            <a:off x="1143000" y="4268109"/>
            <a:ext cx="4572000" cy="4112381"/>
          </a:xfrm>
          <a:noFill/>
          <a:ln/>
        </p:spPr>
        <p:txBody>
          <a:bodyPr/>
          <a:lstStyle/>
          <a:p>
            <a:r>
              <a:rPr lang="en-US" smtClean="0">
                <a:latin typeface="Arial" charset="0"/>
              </a:rPr>
              <a:t>Over 70 cost of community services studies have been undertaken nationwide.  The results consistently show that for residential land, the cost of service ratios are greater than one while the ratios for commercial and industrial development are typically less than one.</a:t>
            </a:r>
          </a:p>
          <a:p>
            <a:endParaRPr lang="en-US" smtClean="0">
              <a:latin typeface="Arial" charset="0"/>
            </a:endParaRPr>
          </a:p>
          <a:p>
            <a:r>
              <a:rPr lang="en-US" smtClean="0">
                <a:latin typeface="Arial" charset="0"/>
              </a:rPr>
              <a:t>This is slide presents another way to look at this - </a:t>
            </a:r>
          </a:p>
        </p:txBody>
      </p:sp>
    </p:spTree>
    <p:extLst>
      <p:ext uri="{BB962C8B-B14F-4D97-AF65-F5344CB8AC3E}">
        <p14:creationId xmlns:p14="http://schemas.microsoft.com/office/powerpoint/2010/main" val="382007134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07827" y="148966"/>
            <a:ext cx="9144000" cy="1524000"/>
          </a:xfrm>
        </p:spPr>
        <p:txBody>
          <a:bodyPr anchor="b">
            <a:normAutofit/>
          </a:bodyPr>
          <a:lstStyle>
            <a:lvl1pPr algn="ctr">
              <a:defRPr sz="4400" b="1">
                <a:solidFill>
                  <a:srgbClr val="0432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31062" y="2303204"/>
            <a:ext cx="9144000" cy="37466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a:xfrm>
            <a:off x="9293750" y="6356350"/>
            <a:ext cx="2743200" cy="365125"/>
          </a:xfrm>
          <a:prstGeom prst="rect">
            <a:avLst/>
          </a:prstGeom>
        </p:spPr>
        <p:txBody>
          <a:bodyPr/>
          <a:lstStyle/>
          <a:p>
            <a:fld id="{C4B43809-9D17-4F49-A812-4E2A2D8FA0B2}" type="slidenum">
              <a:rPr lang="en-US" smtClean="0"/>
              <a:t>‹#›</a:t>
            </a:fld>
            <a:endParaRPr lang="en-US"/>
          </a:p>
        </p:txBody>
      </p:sp>
      <p:grpSp>
        <p:nvGrpSpPr>
          <p:cNvPr id="7" name="Group 6"/>
          <p:cNvGrpSpPr/>
          <p:nvPr/>
        </p:nvGrpSpPr>
        <p:grpSpPr>
          <a:xfrm>
            <a:off x="0" y="1"/>
            <a:ext cx="418223" cy="6858000"/>
            <a:chOff x="325820" y="0"/>
            <a:chExt cx="418223" cy="6858000"/>
          </a:xfrm>
        </p:grpSpPr>
        <p:cxnSp>
          <p:nvCxnSpPr>
            <p:cNvPr id="8" name="Straight Connector 7"/>
            <p:cNvCxnSpPr/>
            <p:nvPr/>
          </p:nvCxnSpPr>
          <p:spPr>
            <a:xfrm>
              <a:off x="372289" y="0"/>
              <a:ext cx="0" cy="685800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97572" y="0"/>
              <a:ext cx="0" cy="6858000"/>
            </a:xfrm>
            <a:prstGeom prst="line">
              <a:avLst/>
            </a:prstGeom>
            <a:ln>
              <a:solidFill>
                <a:srgbClr val="009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5820" y="0"/>
              <a:ext cx="0" cy="6858000"/>
            </a:xfrm>
            <a:prstGeom prst="line">
              <a:avLst/>
            </a:prstGeom>
            <a:ln w="38100">
              <a:solidFill>
                <a:srgbClr val="01189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5227" y="0"/>
              <a:ext cx="0" cy="6858000"/>
            </a:xfrm>
            <a:prstGeom prst="line">
              <a:avLst/>
            </a:prstGeom>
            <a:ln>
              <a:solidFill>
                <a:srgbClr val="009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1696" y="0"/>
              <a:ext cx="0" cy="6858000"/>
            </a:xfrm>
            <a:prstGeom prst="line">
              <a:avLst/>
            </a:prstGeom>
            <a:ln w="952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4634" y="0"/>
              <a:ext cx="0" cy="6858000"/>
            </a:xfrm>
            <a:prstGeom prst="line">
              <a:avLst/>
            </a:prstGeom>
            <a:ln w="12700">
              <a:solidFill>
                <a:srgbClr val="01189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1103" y="0"/>
              <a:ext cx="0" cy="6858000"/>
            </a:xfrm>
            <a:prstGeom prst="line">
              <a:avLst/>
            </a:prstGeom>
            <a:ln w="2857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4043" y="0"/>
              <a:ext cx="0" cy="6858000"/>
            </a:xfrm>
            <a:prstGeom prst="line">
              <a:avLst/>
            </a:prstGeom>
            <a:ln w="127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18758" y="0"/>
              <a:ext cx="0" cy="6858000"/>
            </a:xfrm>
            <a:prstGeom prst="line">
              <a:avLst/>
            </a:prstGeom>
            <a:ln w="952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8165" y="0"/>
              <a:ext cx="0" cy="6858000"/>
            </a:xfrm>
            <a:prstGeom prst="line">
              <a:avLst/>
            </a:prstGeom>
            <a:ln w="19050">
              <a:solidFill>
                <a:srgbClr val="0096FF"/>
              </a:solidFill>
            </a:ln>
          </p:spPr>
          <p:style>
            <a:lnRef idx="1">
              <a:schemeClr val="accent1"/>
            </a:lnRef>
            <a:fillRef idx="0">
              <a:schemeClr val="accent1"/>
            </a:fillRef>
            <a:effectRef idx="0">
              <a:schemeClr val="accent1"/>
            </a:effectRef>
            <a:fontRef idx="minor">
              <a:schemeClr val="tx1"/>
            </a:fontRef>
          </p:style>
        </p:cxnSp>
      </p:grpSp>
      <p:sp>
        <p:nvSpPr>
          <p:cNvPr id="19" name="Rectangle 18"/>
          <p:cNvSpPr/>
          <p:nvPr/>
        </p:nvSpPr>
        <p:spPr>
          <a:xfrm>
            <a:off x="0" y="1707891"/>
            <a:ext cx="12145532" cy="51435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603410" y="6307110"/>
            <a:ext cx="4424737" cy="320729"/>
          </a:xfrm>
          <a:prstGeom prst="rect">
            <a:avLst/>
          </a:prstGeom>
        </p:spPr>
        <p:txBody>
          <a:bodyPr wrap="none">
            <a:spAutoFit/>
          </a:bodyPr>
          <a:lstStyle/>
          <a:p>
            <a:pPr marL="0" marR="0">
              <a:lnSpc>
                <a:spcPct val="106000"/>
              </a:lnSpc>
              <a:spcBef>
                <a:spcPts val="0"/>
              </a:spcBef>
              <a:spcAft>
                <a:spcPts val="0"/>
              </a:spcAft>
            </a:pPr>
            <a:r>
              <a:rPr lang="en-US" sz="1400" b="1" kern="1200" cap="small" dirty="0" smtClean="0">
                <a:solidFill>
                  <a:schemeClr val="accent1">
                    <a:lumMod val="75000"/>
                    <a:alpha val="40000"/>
                  </a:schemeClr>
                </a:solidFill>
                <a:effectLst>
                  <a:glow rad="127000">
                    <a:schemeClr val="bg1"/>
                  </a:glow>
                  <a:outerShdw blurRad="50800" dist="50800" dir="5400000" sx="0" sy="0" algn="ctr">
                    <a:schemeClr val="bg1">
                      <a:lumMod val="85000"/>
                    </a:schemeClr>
                  </a:outerShdw>
                </a:effectLst>
                <a:latin typeface="Garamond" panose="02020404030301010803" pitchFamily="18" charset="0"/>
                <a:ea typeface="Cambria" panose="02040503050406030204" pitchFamily="18" charset="0"/>
              </a:rPr>
              <a:t>Department</a:t>
            </a:r>
            <a:r>
              <a:rPr lang="en-US" sz="1400" b="1" kern="1200" cap="small" dirty="0" smtClean="0">
                <a:solidFill>
                  <a:schemeClr val="accent1">
                    <a:lumMod val="75000"/>
                    <a:alpha val="40000"/>
                  </a:schemeClr>
                </a:solidFill>
                <a:effectLst>
                  <a:outerShdw blurRad="50800" dist="50800" dir="5400000" sx="0" sy="0" algn="ctr">
                    <a:schemeClr val="bg1">
                      <a:lumMod val="85000"/>
                    </a:schemeClr>
                  </a:outerShdw>
                  <a:reflection blurRad="6350" stA="50000" endA="300" endPos="50000" dist="29997" dir="5400000" sy="-100000" algn="bl" rotWithShape="0"/>
                </a:effectLst>
                <a:latin typeface="Garamond" panose="02020404030301010803" pitchFamily="18" charset="0"/>
                <a:ea typeface="Cambria" panose="02040503050406030204" pitchFamily="18" charset="0"/>
              </a:rPr>
              <a:t> </a:t>
            </a:r>
            <a:r>
              <a:rPr lang="en-US" sz="1400" b="1" kern="1200" cap="small" dirty="0" smtClean="0">
                <a:solidFill>
                  <a:schemeClr val="accent1">
                    <a:lumMod val="75000"/>
                    <a:alpha val="40000"/>
                  </a:schemeClr>
                </a:solidFill>
                <a:effectLst>
                  <a:outerShdw blurRad="50800" dist="50800" dir="5400000" sx="0" sy="0" algn="ctr">
                    <a:schemeClr val="bg1">
                      <a:lumMod val="85000"/>
                    </a:schemeClr>
                  </a:outerShdw>
                </a:effectLst>
                <a:latin typeface="Garamond" panose="02020404030301010803" pitchFamily="18" charset="0"/>
                <a:ea typeface="Cambria" panose="02040503050406030204" pitchFamily="18" charset="0"/>
              </a:rPr>
              <a:t>of Applied Economics and Statistics</a:t>
            </a:r>
            <a:endParaRPr lang="en-US" sz="1400" dirty="0" smtClean="0">
              <a:solidFill>
                <a:schemeClr val="accent1">
                  <a:lumMod val="75000"/>
                  <a:alpha val="40000"/>
                </a:schemeClr>
              </a:solidFill>
              <a:effectLst>
                <a:outerShdw blurRad="50800" dist="50800" dir="5400000" sx="0" sy="0" algn="ctr">
                  <a:schemeClr val="bg1">
                    <a:lumMod val="85000"/>
                  </a:schemeClr>
                </a:outerShdw>
              </a:effectLst>
              <a:latin typeface="Times New Roman" panose="02020603050405020304" pitchFamily="18" charset="0"/>
              <a:ea typeface="Times New Roman" panose="02020603050405020304" pitchFamily="18" charset="0"/>
            </a:endParaRPr>
          </a:p>
        </p:txBody>
      </p:sp>
      <p:pic>
        <p:nvPicPr>
          <p:cNvPr id="1026" name="Picture 2" descr="https://www1.udel.edu/lock-down/ocm-graphics/internal/UDPrimaryLogo2945.jpg"/>
          <p:cNvPicPr>
            <a:picLocks noChangeAspect="1" noChangeArrowheads="1"/>
          </p:cNvPicPr>
          <p:nvPr/>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saturation sat="66000"/>
                    </a14:imgEffect>
                    <a14:imgEffect>
                      <a14:brightnessContrast bright="65000" contrast="-40000"/>
                    </a14:imgEffect>
                  </a14:imgLayer>
                </a14:imgProps>
              </a:ext>
              <a:ext uri="{28A0092B-C50C-407E-A947-70E740481C1C}">
                <a14:useLocalDpi xmlns:a14="http://schemas.microsoft.com/office/drawing/2010/main" val="0"/>
              </a:ext>
            </a:extLst>
          </a:blip>
          <a:srcRect/>
          <a:stretch>
            <a:fillRect/>
          </a:stretch>
        </p:blipFill>
        <p:spPr bwMode="auto">
          <a:xfrm>
            <a:off x="540231" y="6238875"/>
            <a:ext cx="1121963" cy="457200"/>
          </a:xfrm>
          <a:prstGeom prst="rect">
            <a:avLst/>
          </a:prstGeom>
          <a:noFill/>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711149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2727" y="110425"/>
            <a:ext cx="10661073" cy="775854"/>
          </a:xfrm>
        </p:spPr>
        <p:txBody>
          <a:bodyPr>
            <a:normAutofit/>
          </a:bodyPr>
          <a:lstStyle>
            <a:lvl1pPr>
              <a:defRPr sz="4000" b="1">
                <a:solidFill>
                  <a:srgbClr val="0432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92727" y="1100403"/>
            <a:ext cx="10661073" cy="50765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4459000" y="6356350"/>
            <a:ext cx="4114800" cy="365125"/>
          </a:xfrm>
        </p:spPr>
        <p:txBody>
          <a:bodyPr/>
          <a:lstStyle/>
          <a:p>
            <a:endParaRPr lang="en-US"/>
          </a:p>
        </p:txBody>
      </p:sp>
      <p:sp>
        <p:nvSpPr>
          <p:cNvPr id="6" name="Slide Number Placeholder 5"/>
          <p:cNvSpPr>
            <a:spLocks noGrp="1"/>
          </p:cNvSpPr>
          <p:nvPr>
            <p:ph type="sldNum" sz="quarter" idx="12"/>
          </p:nvPr>
        </p:nvSpPr>
        <p:spPr>
          <a:xfrm>
            <a:off x="9304260" y="6356350"/>
            <a:ext cx="2743200" cy="365125"/>
          </a:xfrm>
          <a:prstGeom prst="rect">
            <a:avLst/>
          </a:prstGeom>
        </p:spPr>
        <p:txBody>
          <a:bodyPr/>
          <a:lstStyle/>
          <a:p>
            <a:fld id="{C4B43809-9D17-4F49-A812-4E2A2D8FA0B2}" type="slidenum">
              <a:rPr lang="en-US" smtClean="0"/>
              <a:t>‹#›</a:t>
            </a:fld>
            <a:endParaRPr lang="en-US"/>
          </a:p>
        </p:txBody>
      </p:sp>
      <p:grpSp>
        <p:nvGrpSpPr>
          <p:cNvPr id="7" name="Group 6"/>
          <p:cNvGrpSpPr/>
          <p:nvPr/>
        </p:nvGrpSpPr>
        <p:grpSpPr>
          <a:xfrm>
            <a:off x="0" y="1"/>
            <a:ext cx="418223" cy="6858000"/>
            <a:chOff x="325820" y="0"/>
            <a:chExt cx="418223" cy="6858000"/>
          </a:xfrm>
        </p:grpSpPr>
        <p:cxnSp>
          <p:nvCxnSpPr>
            <p:cNvPr id="8" name="Straight Connector 7"/>
            <p:cNvCxnSpPr/>
            <p:nvPr/>
          </p:nvCxnSpPr>
          <p:spPr>
            <a:xfrm>
              <a:off x="372289" y="0"/>
              <a:ext cx="0" cy="685800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97572" y="0"/>
              <a:ext cx="0" cy="6858000"/>
            </a:xfrm>
            <a:prstGeom prst="line">
              <a:avLst/>
            </a:prstGeom>
            <a:ln>
              <a:solidFill>
                <a:srgbClr val="009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5820" y="0"/>
              <a:ext cx="0" cy="6858000"/>
            </a:xfrm>
            <a:prstGeom prst="line">
              <a:avLst/>
            </a:prstGeom>
            <a:ln w="38100">
              <a:solidFill>
                <a:srgbClr val="01189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5227" y="0"/>
              <a:ext cx="0" cy="6858000"/>
            </a:xfrm>
            <a:prstGeom prst="line">
              <a:avLst/>
            </a:prstGeom>
            <a:ln>
              <a:solidFill>
                <a:srgbClr val="009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1696" y="0"/>
              <a:ext cx="0" cy="6858000"/>
            </a:xfrm>
            <a:prstGeom prst="line">
              <a:avLst/>
            </a:prstGeom>
            <a:ln w="952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4634" y="0"/>
              <a:ext cx="0" cy="6858000"/>
            </a:xfrm>
            <a:prstGeom prst="line">
              <a:avLst/>
            </a:prstGeom>
            <a:ln w="12700">
              <a:solidFill>
                <a:srgbClr val="01189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1103" y="0"/>
              <a:ext cx="0" cy="6858000"/>
            </a:xfrm>
            <a:prstGeom prst="line">
              <a:avLst/>
            </a:prstGeom>
            <a:ln w="2857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4043" y="0"/>
              <a:ext cx="0" cy="6858000"/>
            </a:xfrm>
            <a:prstGeom prst="line">
              <a:avLst/>
            </a:prstGeom>
            <a:ln w="127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18758" y="0"/>
              <a:ext cx="0" cy="6858000"/>
            </a:xfrm>
            <a:prstGeom prst="line">
              <a:avLst/>
            </a:prstGeom>
            <a:ln w="952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8165" y="0"/>
              <a:ext cx="0" cy="6858000"/>
            </a:xfrm>
            <a:prstGeom prst="line">
              <a:avLst/>
            </a:prstGeom>
            <a:ln w="19050">
              <a:solidFill>
                <a:srgbClr val="0096FF"/>
              </a:solidFill>
            </a:ln>
          </p:spPr>
          <p:style>
            <a:lnRef idx="1">
              <a:schemeClr val="accent1"/>
            </a:lnRef>
            <a:fillRef idx="0">
              <a:schemeClr val="accent1"/>
            </a:fillRef>
            <a:effectRef idx="0">
              <a:schemeClr val="accent1"/>
            </a:effectRef>
            <a:fontRef idx="minor">
              <a:schemeClr val="tx1"/>
            </a:fontRef>
          </p:style>
        </p:cxnSp>
      </p:grpSp>
      <p:sp>
        <p:nvSpPr>
          <p:cNvPr id="18" name="Rectangle 17"/>
          <p:cNvSpPr/>
          <p:nvPr/>
        </p:nvSpPr>
        <p:spPr>
          <a:xfrm>
            <a:off x="0" y="902456"/>
            <a:ext cx="12192000" cy="18177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https://www1.udel.edu/lock-down/ocm-graphics/internal/UDPrimaryLogo2945.jpg"/>
          <p:cNvPicPr>
            <a:picLocks noChangeAspect="1" noChangeArrowheads="1"/>
          </p:cNvPicPr>
          <p:nvPr userDrawn="1"/>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saturation sat="66000"/>
                    </a14:imgEffect>
                    <a14:imgEffect>
                      <a14:brightnessContrast bright="63000" contrast="-40000"/>
                    </a14:imgEffect>
                  </a14:imgLayer>
                </a14:imgProps>
              </a:ext>
              <a:ext uri="{28A0092B-C50C-407E-A947-70E740481C1C}">
                <a14:useLocalDpi xmlns:a14="http://schemas.microsoft.com/office/drawing/2010/main" val="0"/>
              </a:ext>
            </a:extLst>
          </a:blip>
          <a:srcRect/>
          <a:stretch>
            <a:fillRect/>
          </a:stretch>
        </p:blipFill>
        <p:spPr bwMode="auto">
          <a:xfrm>
            <a:off x="512009" y="6447155"/>
            <a:ext cx="673178" cy="274320"/>
          </a:xfrm>
          <a:prstGeom prst="rect">
            <a:avLst/>
          </a:prstGeom>
          <a:noFill/>
          <a:effectLst/>
          <a:extLst>
            <a:ext uri="{909E8E84-426E-40dd-AFC4-6F175D3DCCD1}">
              <a14:hiddenFill xmlns="" xmlns:a14="http://schemas.microsoft.com/office/drawing/2010/main">
                <a:solidFill>
                  <a:srgbClr val="FFFFFF"/>
                </a:solidFill>
              </a14:hiddenFill>
            </a:ext>
          </a:extLst>
        </p:spPr>
      </p:pic>
      <p:sp>
        <p:nvSpPr>
          <p:cNvPr id="24" name="Rectangle 23"/>
          <p:cNvSpPr/>
          <p:nvPr userDrawn="1"/>
        </p:nvSpPr>
        <p:spPr>
          <a:xfrm>
            <a:off x="1111770" y="6447155"/>
            <a:ext cx="2929007" cy="239168"/>
          </a:xfrm>
          <a:prstGeom prst="rect">
            <a:avLst/>
          </a:prstGeom>
        </p:spPr>
        <p:txBody>
          <a:bodyPr wrap="none">
            <a:spAutoFit/>
          </a:bodyPr>
          <a:lstStyle/>
          <a:p>
            <a:pPr marL="0" marR="0">
              <a:lnSpc>
                <a:spcPct val="106000"/>
              </a:lnSpc>
              <a:spcBef>
                <a:spcPts val="0"/>
              </a:spcBef>
              <a:spcAft>
                <a:spcPts val="0"/>
              </a:spcAft>
            </a:pPr>
            <a:r>
              <a:rPr lang="en-US" sz="900" b="1" kern="1200" cap="small" dirty="0" smtClean="0">
                <a:solidFill>
                  <a:schemeClr val="accent1">
                    <a:lumMod val="75000"/>
                    <a:alpha val="40000"/>
                  </a:schemeClr>
                </a:solidFill>
                <a:effectLst>
                  <a:glow rad="127000">
                    <a:schemeClr val="bg1"/>
                  </a:glow>
                  <a:outerShdw blurRad="50800" dist="50800" dir="5400000" sx="0" sy="0" algn="ctr">
                    <a:schemeClr val="bg1">
                      <a:lumMod val="85000"/>
                    </a:schemeClr>
                  </a:outerShdw>
                </a:effectLst>
                <a:latin typeface="Garamond" panose="02020404030301010803" pitchFamily="18" charset="0"/>
                <a:ea typeface="Cambria" panose="02040503050406030204" pitchFamily="18" charset="0"/>
              </a:rPr>
              <a:t>Department</a:t>
            </a:r>
            <a:r>
              <a:rPr lang="en-US" sz="900" b="1" kern="1200" cap="small" dirty="0" smtClean="0">
                <a:solidFill>
                  <a:schemeClr val="accent1">
                    <a:lumMod val="75000"/>
                    <a:alpha val="40000"/>
                  </a:schemeClr>
                </a:solidFill>
                <a:effectLst>
                  <a:outerShdw blurRad="50800" dist="50800" dir="5400000" sx="0" sy="0" algn="ctr">
                    <a:schemeClr val="bg1">
                      <a:lumMod val="85000"/>
                    </a:schemeClr>
                  </a:outerShdw>
                  <a:reflection blurRad="6350" stA="50000" endA="300" endPos="50000" dist="29997" dir="5400000" sy="-100000" algn="bl" rotWithShape="0"/>
                </a:effectLst>
                <a:latin typeface="Garamond" panose="02020404030301010803" pitchFamily="18" charset="0"/>
                <a:ea typeface="Cambria" panose="02040503050406030204" pitchFamily="18" charset="0"/>
              </a:rPr>
              <a:t> </a:t>
            </a:r>
            <a:r>
              <a:rPr lang="en-US" sz="900" b="1" kern="1200" cap="small" dirty="0" smtClean="0">
                <a:solidFill>
                  <a:schemeClr val="accent1">
                    <a:lumMod val="75000"/>
                    <a:alpha val="40000"/>
                  </a:schemeClr>
                </a:solidFill>
                <a:effectLst>
                  <a:outerShdw blurRad="50800" dist="50800" dir="5400000" sx="0" sy="0" algn="ctr">
                    <a:schemeClr val="bg1">
                      <a:lumMod val="85000"/>
                    </a:schemeClr>
                  </a:outerShdw>
                </a:effectLst>
                <a:latin typeface="Garamond" panose="02020404030301010803" pitchFamily="18" charset="0"/>
                <a:ea typeface="Cambria" panose="02040503050406030204" pitchFamily="18" charset="0"/>
              </a:rPr>
              <a:t>of Applied Economics and Statistics</a:t>
            </a:r>
            <a:endParaRPr lang="en-US" sz="900" dirty="0" smtClean="0">
              <a:solidFill>
                <a:schemeClr val="accent1">
                  <a:lumMod val="75000"/>
                  <a:alpha val="40000"/>
                </a:schemeClr>
              </a:solidFill>
              <a:effectLst>
                <a:outerShdw blurRad="50800" dist="50800" dir="5400000" sx="0" sy="0" algn="ctr">
                  <a:schemeClr val="bg1">
                    <a:lumMod val="85000"/>
                  </a:schemeClr>
                </a:outerShdw>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8086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4594"/>
            <a:ext cx="10515600" cy="544512"/>
          </a:xfrm>
        </p:spPr>
        <p:txBody>
          <a:bodyPr>
            <a:normAutofit/>
          </a:bodyPr>
          <a:lstStyle>
            <a:lvl1pPr>
              <a:defRPr sz="4000" b="1">
                <a:solidFill>
                  <a:srgbClr val="0432FF"/>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848180"/>
            <a:ext cx="5181600" cy="5328783"/>
          </a:xfrm>
        </p:spPr>
        <p:txBody>
          <a:bodyPr/>
          <a:lstStyle>
            <a:lvl1pPr>
              <a:defRPr sz="2400"/>
            </a:lvl1pPr>
            <a:lvl2pPr>
              <a:defRPr sz="24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848180"/>
            <a:ext cx="5181600" cy="5328783"/>
          </a:xfrm>
        </p:spPr>
        <p:txBody>
          <a:bodyPr/>
          <a:lstStyle>
            <a:lvl1pPr>
              <a:defRPr sz="2400"/>
            </a:lvl1pPr>
            <a:lvl2pPr>
              <a:defRPr sz="24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4459000" y="6356350"/>
            <a:ext cx="4114800" cy="365125"/>
          </a:xfrm>
        </p:spPr>
        <p:txBody>
          <a:bodyPr/>
          <a:lstStyle/>
          <a:p>
            <a:endParaRPr lang="en-US"/>
          </a:p>
        </p:txBody>
      </p:sp>
      <p:sp>
        <p:nvSpPr>
          <p:cNvPr id="7" name="Slide Number Placeholder 6"/>
          <p:cNvSpPr>
            <a:spLocks noGrp="1"/>
          </p:cNvSpPr>
          <p:nvPr>
            <p:ph type="sldNum" sz="quarter" idx="12"/>
          </p:nvPr>
        </p:nvSpPr>
        <p:spPr>
          <a:xfrm>
            <a:off x="9293750" y="6356350"/>
            <a:ext cx="2743200" cy="365125"/>
          </a:xfrm>
          <a:prstGeom prst="rect">
            <a:avLst/>
          </a:prstGeom>
        </p:spPr>
        <p:txBody>
          <a:bodyPr/>
          <a:lstStyle/>
          <a:p>
            <a:fld id="{C4B43809-9D17-4F49-A812-4E2A2D8FA0B2}" type="slidenum">
              <a:rPr lang="en-US" smtClean="0"/>
              <a:t>‹#›</a:t>
            </a:fld>
            <a:endParaRPr lang="en-US"/>
          </a:p>
        </p:txBody>
      </p:sp>
      <p:grpSp>
        <p:nvGrpSpPr>
          <p:cNvPr id="9" name="Group 8"/>
          <p:cNvGrpSpPr/>
          <p:nvPr/>
        </p:nvGrpSpPr>
        <p:grpSpPr>
          <a:xfrm>
            <a:off x="0" y="1"/>
            <a:ext cx="418223" cy="6858000"/>
            <a:chOff x="325820" y="0"/>
            <a:chExt cx="418223" cy="6858000"/>
          </a:xfrm>
        </p:grpSpPr>
        <p:cxnSp>
          <p:nvCxnSpPr>
            <p:cNvPr id="10" name="Straight Connector 9"/>
            <p:cNvCxnSpPr/>
            <p:nvPr/>
          </p:nvCxnSpPr>
          <p:spPr>
            <a:xfrm>
              <a:off x="372289" y="0"/>
              <a:ext cx="0" cy="685800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97572" y="0"/>
              <a:ext cx="0" cy="6858000"/>
            </a:xfrm>
            <a:prstGeom prst="line">
              <a:avLst/>
            </a:prstGeom>
            <a:ln>
              <a:solidFill>
                <a:srgbClr val="009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25820" y="0"/>
              <a:ext cx="0" cy="6858000"/>
            </a:xfrm>
            <a:prstGeom prst="line">
              <a:avLst/>
            </a:prstGeom>
            <a:ln w="38100">
              <a:solidFill>
                <a:srgbClr val="01189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5227" y="0"/>
              <a:ext cx="0" cy="6858000"/>
            </a:xfrm>
            <a:prstGeom prst="line">
              <a:avLst/>
            </a:prstGeom>
            <a:ln>
              <a:solidFill>
                <a:srgbClr val="0096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11696" y="0"/>
              <a:ext cx="0" cy="6858000"/>
            </a:xfrm>
            <a:prstGeom prst="line">
              <a:avLst/>
            </a:prstGeom>
            <a:ln w="952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04634" y="0"/>
              <a:ext cx="0" cy="6858000"/>
            </a:xfrm>
            <a:prstGeom prst="line">
              <a:avLst/>
            </a:prstGeom>
            <a:ln w="12700">
              <a:solidFill>
                <a:srgbClr val="01189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51103" y="0"/>
              <a:ext cx="0" cy="6858000"/>
            </a:xfrm>
            <a:prstGeom prst="line">
              <a:avLst/>
            </a:prstGeom>
            <a:ln w="2857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44043" y="0"/>
              <a:ext cx="0" cy="6858000"/>
            </a:xfrm>
            <a:prstGeom prst="line">
              <a:avLst/>
            </a:prstGeom>
            <a:ln w="127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18758" y="0"/>
              <a:ext cx="0" cy="6858000"/>
            </a:xfrm>
            <a:prstGeom prst="line">
              <a:avLst/>
            </a:prstGeom>
            <a:ln w="952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58165" y="0"/>
              <a:ext cx="0" cy="6858000"/>
            </a:xfrm>
            <a:prstGeom prst="line">
              <a:avLst/>
            </a:prstGeom>
            <a:ln w="19050">
              <a:solidFill>
                <a:srgbClr val="0096FF"/>
              </a:solidFill>
            </a:ln>
          </p:spPr>
          <p:style>
            <a:lnRef idx="1">
              <a:schemeClr val="accent1"/>
            </a:lnRef>
            <a:fillRef idx="0">
              <a:schemeClr val="accent1"/>
            </a:fillRef>
            <a:effectRef idx="0">
              <a:schemeClr val="accent1"/>
            </a:effectRef>
            <a:fontRef idx="minor">
              <a:schemeClr val="tx1"/>
            </a:fontRef>
          </p:style>
        </p:cxnSp>
      </p:grpSp>
      <p:sp>
        <p:nvSpPr>
          <p:cNvPr id="8" name="Rectangle 7"/>
          <p:cNvSpPr/>
          <p:nvPr/>
        </p:nvSpPr>
        <p:spPr>
          <a:xfrm>
            <a:off x="-2630" y="652758"/>
            <a:ext cx="12192000" cy="18177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1141368" y="6447155"/>
            <a:ext cx="2929007" cy="239168"/>
          </a:xfrm>
          <a:prstGeom prst="rect">
            <a:avLst/>
          </a:prstGeom>
        </p:spPr>
        <p:txBody>
          <a:bodyPr wrap="none">
            <a:spAutoFit/>
          </a:bodyPr>
          <a:lstStyle/>
          <a:p>
            <a:pPr marL="0" marR="0">
              <a:lnSpc>
                <a:spcPct val="106000"/>
              </a:lnSpc>
              <a:spcBef>
                <a:spcPts val="0"/>
              </a:spcBef>
              <a:spcAft>
                <a:spcPts val="0"/>
              </a:spcAft>
            </a:pPr>
            <a:r>
              <a:rPr lang="en-US" sz="900" b="1" kern="1200" cap="small" dirty="0" smtClean="0">
                <a:solidFill>
                  <a:schemeClr val="accent1">
                    <a:lumMod val="75000"/>
                    <a:alpha val="40000"/>
                  </a:schemeClr>
                </a:solidFill>
                <a:effectLst>
                  <a:glow rad="127000">
                    <a:schemeClr val="bg1"/>
                  </a:glow>
                  <a:outerShdw blurRad="50800" dist="50800" dir="5400000" sx="0" sy="0" algn="ctr">
                    <a:schemeClr val="bg1">
                      <a:lumMod val="85000"/>
                    </a:schemeClr>
                  </a:outerShdw>
                </a:effectLst>
                <a:latin typeface="Garamond" panose="02020404030301010803" pitchFamily="18" charset="0"/>
                <a:ea typeface="Cambria" panose="02040503050406030204" pitchFamily="18" charset="0"/>
              </a:rPr>
              <a:t>Department</a:t>
            </a:r>
            <a:r>
              <a:rPr lang="en-US" sz="900" b="1" kern="1200" cap="small" dirty="0" smtClean="0">
                <a:solidFill>
                  <a:schemeClr val="accent1">
                    <a:lumMod val="75000"/>
                    <a:alpha val="40000"/>
                  </a:schemeClr>
                </a:solidFill>
                <a:effectLst>
                  <a:outerShdw blurRad="50800" dist="50800" dir="5400000" sx="0" sy="0" algn="ctr">
                    <a:schemeClr val="bg1">
                      <a:lumMod val="85000"/>
                    </a:schemeClr>
                  </a:outerShdw>
                  <a:reflection blurRad="6350" stA="50000" endA="300" endPos="50000" dist="29997" dir="5400000" sy="-100000" algn="bl" rotWithShape="0"/>
                </a:effectLst>
                <a:latin typeface="Garamond" panose="02020404030301010803" pitchFamily="18" charset="0"/>
                <a:ea typeface="Cambria" panose="02040503050406030204" pitchFamily="18" charset="0"/>
              </a:rPr>
              <a:t> </a:t>
            </a:r>
            <a:r>
              <a:rPr lang="en-US" sz="900" b="1" kern="1200" cap="small" dirty="0" smtClean="0">
                <a:solidFill>
                  <a:schemeClr val="accent1">
                    <a:lumMod val="75000"/>
                    <a:alpha val="40000"/>
                  </a:schemeClr>
                </a:solidFill>
                <a:effectLst>
                  <a:outerShdw blurRad="50800" dist="50800" dir="5400000" sx="0" sy="0" algn="ctr">
                    <a:schemeClr val="bg1">
                      <a:lumMod val="85000"/>
                    </a:schemeClr>
                  </a:outerShdw>
                </a:effectLst>
                <a:latin typeface="Garamond" panose="02020404030301010803" pitchFamily="18" charset="0"/>
                <a:ea typeface="Cambria" panose="02040503050406030204" pitchFamily="18" charset="0"/>
              </a:rPr>
              <a:t>of Applied Economics and Statistics</a:t>
            </a:r>
            <a:endParaRPr lang="en-US" sz="900" dirty="0" smtClean="0">
              <a:solidFill>
                <a:schemeClr val="accent1">
                  <a:lumMod val="75000"/>
                  <a:alpha val="40000"/>
                </a:schemeClr>
              </a:solidFill>
              <a:effectLst>
                <a:outerShdw blurRad="50800" dist="50800" dir="5400000" sx="0" sy="0" algn="ctr">
                  <a:schemeClr val="bg1">
                    <a:lumMod val="85000"/>
                  </a:schemeClr>
                </a:outerShdw>
              </a:effectLst>
              <a:latin typeface="Times New Roman" panose="02020603050405020304" pitchFamily="18" charset="0"/>
              <a:ea typeface="Times New Roman" panose="02020603050405020304" pitchFamily="18" charset="0"/>
            </a:endParaRPr>
          </a:p>
        </p:txBody>
      </p:sp>
      <p:pic>
        <p:nvPicPr>
          <p:cNvPr id="23" name="Picture 2" descr="https://www1.udel.edu/lock-down/ocm-graphics/internal/UDPrimaryLogo2945.jpg"/>
          <p:cNvPicPr>
            <a:picLocks noChangeAspect="1" noChangeArrowheads="1"/>
          </p:cNvPicPr>
          <p:nvPr userDrawn="1"/>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saturation sat="66000"/>
                    </a14:imgEffect>
                    <a14:imgEffect>
                      <a14:brightnessContrast bright="63000" contrast="-40000"/>
                    </a14:imgEffect>
                  </a14:imgLayer>
                </a14:imgProps>
              </a:ext>
              <a:ext uri="{28A0092B-C50C-407E-A947-70E740481C1C}">
                <a14:useLocalDpi xmlns:a14="http://schemas.microsoft.com/office/drawing/2010/main" val="0"/>
              </a:ext>
            </a:extLst>
          </a:blip>
          <a:srcRect/>
          <a:stretch>
            <a:fillRect/>
          </a:stretch>
        </p:blipFill>
        <p:spPr bwMode="auto">
          <a:xfrm>
            <a:off x="512009" y="6447155"/>
            <a:ext cx="673178" cy="274320"/>
          </a:xfrm>
          <a:prstGeom prst="rect">
            <a:avLst/>
          </a:prstGeom>
          <a:noFill/>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864044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245053"/>
            <a:ext cx="10515600" cy="595456"/>
          </a:xfrm>
        </p:spPr>
        <p:txBody>
          <a:bodyPr>
            <a:normAutofit/>
          </a:bodyPr>
          <a:lstStyle>
            <a:lvl1pPr>
              <a:defRPr sz="4000" b="1">
                <a:solidFill>
                  <a:srgbClr val="0432FF"/>
                </a:solidFill>
              </a:defRPr>
            </a:lvl1pPr>
          </a:lstStyle>
          <a:p>
            <a:r>
              <a:rPr lang="en-US" smtClean="0"/>
              <a:t>Click to edit Master title style</a:t>
            </a:r>
            <a:endParaRPr lang="en-US" dirty="0"/>
          </a:p>
        </p:txBody>
      </p:sp>
      <p:sp>
        <p:nvSpPr>
          <p:cNvPr id="4" name="Footer Placeholder 3"/>
          <p:cNvSpPr>
            <a:spLocks noGrp="1"/>
          </p:cNvSpPr>
          <p:nvPr>
            <p:ph type="ftr" sz="quarter" idx="11"/>
          </p:nvPr>
        </p:nvSpPr>
        <p:spPr>
          <a:xfrm>
            <a:off x="4459000" y="6356350"/>
            <a:ext cx="4114800" cy="365125"/>
          </a:xfrm>
        </p:spPr>
        <p:txBody>
          <a:bodyPr/>
          <a:lstStyle/>
          <a:p>
            <a:endParaRPr lang="en-US"/>
          </a:p>
        </p:txBody>
      </p:sp>
      <p:sp>
        <p:nvSpPr>
          <p:cNvPr id="5" name="Slide Number Placeholder 4"/>
          <p:cNvSpPr>
            <a:spLocks noGrp="1"/>
          </p:cNvSpPr>
          <p:nvPr>
            <p:ph type="sldNum" sz="quarter" idx="12"/>
          </p:nvPr>
        </p:nvSpPr>
        <p:spPr>
          <a:xfrm>
            <a:off x="9293750" y="6356350"/>
            <a:ext cx="2743200" cy="365125"/>
          </a:xfrm>
          <a:prstGeom prst="rect">
            <a:avLst/>
          </a:prstGeom>
        </p:spPr>
        <p:txBody>
          <a:bodyPr/>
          <a:lstStyle/>
          <a:p>
            <a:fld id="{C4B43809-9D17-4F49-A812-4E2A2D8FA0B2}" type="slidenum">
              <a:rPr lang="en-US" smtClean="0"/>
              <a:t>‹#›</a:t>
            </a:fld>
            <a:endParaRPr lang="en-US"/>
          </a:p>
        </p:txBody>
      </p:sp>
      <p:grpSp>
        <p:nvGrpSpPr>
          <p:cNvPr id="7" name="Group 6"/>
          <p:cNvGrpSpPr/>
          <p:nvPr/>
        </p:nvGrpSpPr>
        <p:grpSpPr>
          <a:xfrm>
            <a:off x="0" y="1"/>
            <a:ext cx="418223" cy="6858000"/>
            <a:chOff x="325820" y="0"/>
            <a:chExt cx="418223" cy="6858000"/>
          </a:xfrm>
        </p:grpSpPr>
        <p:cxnSp>
          <p:nvCxnSpPr>
            <p:cNvPr id="8" name="Straight Connector 7"/>
            <p:cNvCxnSpPr/>
            <p:nvPr/>
          </p:nvCxnSpPr>
          <p:spPr>
            <a:xfrm>
              <a:off x="372289" y="0"/>
              <a:ext cx="0" cy="685800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97572" y="0"/>
              <a:ext cx="0" cy="6858000"/>
            </a:xfrm>
            <a:prstGeom prst="line">
              <a:avLst/>
            </a:prstGeom>
            <a:ln>
              <a:solidFill>
                <a:srgbClr val="009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5820" y="0"/>
              <a:ext cx="0" cy="6858000"/>
            </a:xfrm>
            <a:prstGeom prst="line">
              <a:avLst/>
            </a:prstGeom>
            <a:ln w="38100">
              <a:solidFill>
                <a:srgbClr val="01189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5227" y="0"/>
              <a:ext cx="0" cy="6858000"/>
            </a:xfrm>
            <a:prstGeom prst="line">
              <a:avLst/>
            </a:prstGeom>
            <a:ln>
              <a:solidFill>
                <a:srgbClr val="009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1696" y="0"/>
              <a:ext cx="0" cy="6858000"/>
            </a:xfrm>
            <a:prstGeom prst="line">
              <a:avLst/>
            </a:prstGeom>
            <a:ln w="952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4634" y="0"/>
              <a:ext cx="0" cy="6858000"/>
            </a:xfrm>
            <a:prstGeom prst="line">
              <a:avLst/>
            </a:prstGeom>
            <a:ln w="12700">
              <a:solidFill>
                <a:srgbClr val="01189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1103" y="0"/>
              <a:ext cx="0" cy="6858000"/>
            </a:xfrm>
            <a:prstGeom prst="line">
              <a:avLst/>
            </a:prstGeom>
            <a:ln w="2857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4043" y="0"/>
              <a:ext cx="0" cy="6858000"/>
            </a:xfrm>
            <a:prstGeom prst="line">
              <a:avLst/>
            </a:prstGeom>
            <a:ln w="127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18758" y="0"/>
              <a:ext cx="0" cy="6858000"/>
            </a:xfrm>
            <a:prstGeom prst="line">
              <a:avLst/>
            </a:prstGeom>
            <a:ln w="952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8165" y="0"/>
              <a:ext cx="0" cy="6858000"/>
            </a:xfrm>
            <a:prstGeom prst="line">
              <a:avLst/>
            </a:prstGeom>
            <a:ln w="19050">
              <a:solidFill>
                <a:srgbClr val="0096FF"/>
              </a:solidFill>
            </a:ln>
          </p:spPr>
          <p:style>
            <a:lnRef idx="1">
              <a:schemeClr val="accent1"/>
            </a:lnRef>
            <a:fillRef idx="0">
              <a:schemeClr val="accent1"/>
            </a:fillRef>
            <a:effectRef idx="0">
              <a:schemeClr val="accent1"/>
            </a:effectRef>
            <a:fontRef idx="minor">
              <a:schemeClr val="tx1"/>
            </a:fontRef>
          </p:style>
        </p:cxnSp>
      </p:grpSp>
      <p:sp>
        <p:nvSpPr>
          <p:cNvPr id="18" name="Rectangle 17"/>
          <p:cNvSpPr/>
          <p:nvPr/>
        </p:nvSpPr>
        <p:spPr>
          <a:xfrm>
            <a:off x="0" y="853179"/>
            <a:ext cx="12192000" cy="18177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1111770" y="6447155"/>
            <a:ext cx="2929007" cy="239168"/>
          </a:xfrm>
          <a:prstGeom prst="rect">
            <a:avLst/>
          </a:prstGeom>
        </p:spPr>
        <p:txBody>
          <a:bodyPr wrap="none">
            <a:spAutoFit/>
          </a:bodyPr>
          <a:lstStyle/>
          <a:p>
            <a:pPr marL="0" marR="0">
              <a:lnSpc>
                <a:spcPct val="106000"/>
              </a:lnSpc>
              <a:spcBef>
                <a:spcPts val="0"/>
              </a:spcBef>
              <a:spcAft>
                <a:spcPts val="0"/>
              </a:spcAft>
            </a:pPr>
            <a:r>
              <a:rPr lang="en-US" sz="900" b="1" kern="1200" cap="small" dirty="0" smtClean="0">
                <a:solidFill>
                  <a:schemeClr val="accent1">
                    <a:lumMod val="75000"/>
                    <a:alpha val="40000"/>
                  </a:schemeClr>
                </a:solidFill>
                <a:effectLst>
                  <a:glow rad="127000">
                    <a:schemeClr val="bg1"/>
                  </a:glow>
                  <a:outerShdw blurRad="50800" dist="50800" dir="5400000" sx="0" sy="0" algn="ctr">
                    <a:schemeClr val="bg1">
                      <a:lumMod val="85000"/>
                    </a:schemeClr>
                  </a:outerShdw>
                </a:effectLst>
                <a:latin typeface="Garamond" panose="02020404030301010803" pitchFamily="18" charset="0"/>
                <a:ea typeface="Cambria" panose="02040503050406030204" pitchFamily="18" charset="0"/>
              </a:rPr>
              <a:t>Department</a:t>
            </a:r>
            <a:r>
              <a:rPr lang="en-US" sz="900" b="1" kern="1200" cap="small" dirty="0" smtClean="0">
                <a:solidFill>
                  <a:schemeClr val="accent1">
                    <a:lumMod val="75000"/>
                    <a:alpha val="40000"/>
                  </a:schemeClr>
                </a:solidFill>
                <a:effectLst>
                  <a:outerShdw blurRad="50800" dist="50800" dir="5400000" sx="0" sy="0" algn="ctr">
                    <a:schemeClr val="bg1">
                      <a:lumMod val="85000"/>
                    </a:schemeClr>
                  </a:outerShdw>
                  <a:reflection blurRad="6350" stA="50000" endA="300" endPos="50000" dist="29997" dir="5400000" sy="-100000" algn="bl" rotWithShape="0"/>
                </a:effectLst>
                <a:latin typeface="Garamond" panose="02020404030301010803" pitchFamily="18" charset="0"/>
                <a:ea typeface="Cambria" panose="02040503050406030204" pitchFamily="18" charset="0"/>
              </a:rPr>
              <a:t> </a:t>
            </a:r>
            <a:r>
              <a:rPr lang="en-US" sz="900" b="1" kern="1200" cap="small" dirty="0" smtClean="0">
                <a:solidFill>
                  <a:schemeClr val="accent1">
                    <a:lumMod val="75000"/>
                    <a:alpha val="40000"/>
                  </a:schemeClr>
                </a:solidFill>
                <a:effectLst>
                  <a:outerShdw blurRad="50800" dist="50800" dir="5400000" sx="0" sy="0" algn="ctr">
                    <a:schemeClr val="bg1">
                      <a:lumMod val="85000"/>
                    </a:schemeClr>
                  </a:outerShdw>
                </a:effectLst>
                <a:latin typeface="Garamond" panose="02020404030301010803" pitchFamily="18" charset="0"/>
                <a:ea typeface="Cambria" panose="02040503050406030204" pitchFamily="18" charset="0"/>
              </a:rPr>
              <a:t>of Applied Economics and Statistics</a:t>
            </a:r>
            <a:endParaRPr lang="en-US" sz="900" dirty="0" smtClean="0">
              <a:solidFill>
                <a:schemeClr val="accent1">
                  <a:lumMod val="75000"/>
                  <a:alpha val="40000"/>
                </a:schemeClr>
              </a:solidFill>
              <a:effectLst>
                <a:outerShdw blurRad="50800" dist="50800" dir="5400000" sx="0" sy="0" algn="ctr">
                  <a:schemeClr val="bg1">
                    <a:lumMod val="85000"/>
                  </a:schemeClr>
                </a:outerShdw>
              </a:effectLst>
              <a:latin typeface="Times New Roman" panose="02020603050405020304" pitchFamily="18" charset="0"/>
              <a:ea typeface="Times New Roman" panose="02020603050405020304" pitchFamily="18" charset="0"/>
            </a:endParaRPr>
          </a:p>
        </p:txBody>
      </p:sp>
      <p:pic>
        <p:nvPicPr>
          <p:cNvPr id="22" name="Picture 2" descr="https://www1.udel.edu/lock-down/ocm-graphics/internal/UDPrimaryLogo2945.jpg"/>
          <p:cNvPicPr>
            <a:picLocks noChangeAspect="1" noChangeArrowheads="1"/>
          </p:cNvPicPr>
          <p:nvPr userDrawn="1"/>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saturation sat="66000"/>
                    </a14:imgEffect>
                    <a14:imgEffect>
                      <a14:brightnessContrast bright="63000" contrast="-40000"/>
                    </a14:imgEffect>
                  </a14:imgLayer>
                </a14:imgProps>
              </a:ext>
              <a:ext uri="{28A0092B-C50C-407E-A947-70E740481C1C}">
                <a14:useLocalDpi xmlns:a14="http://schemas.microsoft.com/office/drawing/2010/main" val="0"/>
              </a:ext>
            </a:extLst>
          </a:blip>
          <a:srcRect/>
          <a:stretch>
            <a:fillRect/>
          </a:stretch>
        </p:blipFill>
        <p:spPr bwMode="auto">
          <a:xfrm>
            <a:off x="512009" y="6447155"/>
            <a:ext cx="673178" cy="274320"/>
          </a:xfrm>
          <a:prstGeom prst="rect">
            <a:avLst/>
          </a:prstGeom>
          <a:noFill/>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193994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459000" y="6356350"/>
            <a:ext cx="4114800" cy="365125"/>
          </a:xfrm>
        </p:spPr>
        <p:txBody>
          <a:bodyPr/>
          <a:lstStyle/>
          <a:p>
            <a:endParaRPr lang="en-US"/>
          </a:p>
        </p:txBody>
      </p:sp>
      <p:sp>
        <p:nvSpPr>
          <p:cNvPr id="4" name="Slide Number Placeholder 3"/>
          <p:cNvSpPr>
            <a:spLocks noGrp="1"/>
          </p:cNvSpPr>
          <p:nvPr>
            <p:ph type="sldNum" sz="quarter" idx="12"/>
          </p:nvPr>
        </p:nvSpPr>
        <p:spPr>
          <a:xfrm>
            <a:off x="9293750" y="6356350"/>
            <a:ext cx="2743200" cy="365125"/>
          </a:xfrm>
          <a:prstGeom prst="rect">
            <a:avLst/>
          </a:prstGeom>
        </p:spPr>
        <p:txBody>
          <a:bodyPr/>
          <a:lstStyle/>
          <a:p>
            <a:fld id="{C4B43809-9D17-4F49-A812-4E2A2D8FA0B2}" type="slidenum">
              <a:rPr lang="en-US" smtClean="0"/>
              <a:t>‹#›</a:t>
            </a:fld>
            <a:endParaRPr lang="en-US"/>
          </a:p>
        </p:txBody>
      </p:sp>
      <p:grpSp>
        <p:nvGrpSpPr>
          <p:cNvPr id="5" name="Group 4"/>
          <p:cNvGrpSpPr/>
          <p:nvPr/>
        </p:nvGrpSpPr>
        <p:grpSpPr>
          <a:xfrm>
            <a:off x="0" y="1"/>
            <a:ext cx="418223" cy="6858000"/>
            <a:chOff x="325820" y="0"/>
            <a:chExt cx="418223" cy="6858000"/>
          </a:xfrm>
        </p:grpSpPr>
        <p:cxnSp>
          <p:nvCxnSpPr>
            <p:cNvPr id="6" name="Straight Connector 5"/>
            <p:cNvCxnSpPr/>
            <p:nvPr/>
          </p:nvCxnSpPr>
          <p:spPr>
            <a:xfrm>
              <a:off x="372289" y="0"/>
              <a:ext cx="0" cy="685800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97572" y="0"/>
              <a:ext cx="0" cy="6858000"/>
            </a:xfrm>
            <a:prstGeom prst="line">
              <a:avLst/>
            </a:prstGeom>
            <a:ln>
              <a:solidFill>
                <a:srgbClr val="0096FF"/>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5820" y="0"/>
              <a:ext cx="0" cy="6858000"/>
            </a:xfrm>
            <a:prstGeom prst="line">
              <a:avLst/>
            </a:prstGeom>
            <a:ln w="38100">
              <a:solidFill>
                <a:srgbClr val="011893"/>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65227" y="0"/>
              <a:ext cx="0" cy="6858000"/>
            </a:xfrm>
            <a:prstGeom prst="line">
              <a:avLst/>
            </a:prstGeom>
            <a:ln>
              <a:solidFill>
                <a:srgbClr val="009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11696" y="0"/>
              <a:ext cx="0" cy="6858000"/>
            </a:xfrm>
            <a:prstGeom prst="line">
              <a:avLst/>
            </a:prstGeom>
            <a:ln w="952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4634" y="0"/>
              <a:ext cx="0" cy="6858000"/>
            </a:xfrm>
            <a:prstGeom prst="line">
              <a:avLst/>
            </a:prstGeom>
            <a:ln w="12700">
              <a:solidFill>
                <a:srgbClr val="01189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51103" y="0"/>
              <a:ext cx="0" cy="6858000"/>
            </a:xfrm>
            <a:prstGeom prst="line">
              <a:avLst/>
            </a:prstGeom>
            <a:ln w="2857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44043" y="0"/>
              <a:ext cx="0" cy="6858000"/>
            </a:xfrm>
            <a:prstGeom prst="line">
              <a:avLst/>
            </a:prstGeom>
            <a:ln w="127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8758" y="0"/>
              <a:ext cx="0" cy="6858000"/>
            </a:xfrm>
            <a:prstGeom prst="line">
              <a:avLst/>
            </a:prstGeom>
            <a:ln w="952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58165" y="0"/>
              <a:ext cx="0" cy="6858000"/>
            </a:xfrm>
            <a:prstGeom prst="line">
              <a:avLst/>
            </a:prstGeom>
            <a:ln w="19050">
              <a:solidFill>
                <a:srgbClr val="0096FF"/>
              </a:solidFill>
            </a:ln>
          </p:spPr>
          <p:style>
            <a:lnRef idx="1">
              <a:schemeClr val="accent1"/>
            </a:lnRef>
            <a:fillRef idx="0">
              <a:schemeClr val="accent1"/>
            </a:fillRef>
            <a:effectRef idx="0">
              <a:schemeClr val="accent1"/>
            </a:effectRef>
            <a:fontRef idx="minor">
              <a:schemeClr val="tx1"/>
            </a:fontRef>
          </p:style>
        </p:cxnSp>
      </p:grpSp>
      <p:sp>
        <p:nvSpPr>
          <p:cNvPr id="19" name="Rectangle 18"/>
          <p:cNvSpPr/>
          <p:nvPr userDrawn="1"/>
        </p:nvSpPr>
        <p:spPr>
          <a:xfrm>
            <a:off x="1111770" y="6447155"/>
            <a:ext cx="2929007" cy="239168"/>
          </a:xfrm>
          <a:prstGeom prst="rect">
            <a:avLst/>
          </a:prstGeom>
        </p:spPr>
        <p:txBody>
          <a:bodyPr wrap="none">
            <a:spAutoFit/>
          </a:bodyPr>
          <a:lstStyle/>
          <a:p>
            <a:pPr marL="0" marR="0">
              <a:lnSpc>
                <a:spcPct val="106000"/>
              </a:lnSpc>
              <a:spcBef>
                <a:spcPts val="0"/>
              </a:spcBef>
              <a:spcAft>
                <a:spcPts val="0"/>
              </a:spcAft>
            </a:pPr>
            <a:r>
              <a:rPr lang="en-US" sz="900" b="1" kern="1200" cap="small" dirty="0" smtClean="0">
                <a:solidFill>
                  <a:schemeClr val="accent1">
                    <a:lumMod val="75000"/>
                    <a:alpha val="40000"/>
                  </a:schemeClr>
                </a:solidFill>
                <a:effectLst>
                  <a:glow rad="127000">
                    <a:schemeClr val="bg1"/>
                  </a:glow>
                  <a:outerShdw blurRad="50800" dist="50800" dir="5400000" sx="0" sy="0" algn="ctr">
                    <a:schemeClr val="bg1">
                      <a:lumMod val="85000"/>
                    </a:schemeClr>
                  </a:outerShdw>
                </a:effectLst>
                <a:latin typeface="Garamond" panose="02020404030301010803" pitchFamily="18" charset="0"/>
                <a:ea typeface="Cambria" panose="02040503050406030204" pitchFamily="18" charset="0"/>
              </a:rPr>
              <a:t>Department</a:t>
            </a:r>
            <a:r>
              <a:rPr lang="en-US" sz="900" b="1" kern="1200" cap="small" dirty="0" smtClean="0">
                <a:solidFill>
                  <a:schemeClr val="accent1">
                    <a:lumMod val="75000"/>
                    <a:alpha val="40000"/>
                  </a:schemeClr>
                </a:solidFill>
                <a:effectLst>
                  <a:outerShdw blurRad="50800" dist="50800" dir="5400000" sx="0" sy="0" algn="ctr">
                    <a:schemeClr val="bg1">
                      <a:lumMod val="85000"/>
                    </a:schemeClr>
                  </a:outerShdw>
                  <a:reflection blurRad="6350" stA="50000" endA="300" endPos="50000" dist="29997" dir="5400000" sy="-100000" algn="bl" rotWithShape="0"/>
                </a:effectLst>
                <a:latin typeface="Garamond" panose="02020404030301010803" pitchFamily="18" charset="0"/>
                <a:ea typeface="Cambria" panose="02040503050406030204" pitchFamily="18" charset="0"/>
              </a:rPr>
              <a:t> </a:t>
            </a:r>
            <a:r>
              <a:rPr lang="en-US" sz="900" b="1" kern="1200" cap="small" dirty="0" smtClean="0">
                <a:solidFill>
                  <a:schemeClr val="accent1">
                    <a:lumMod val="75000"/>
                    <a:alpha val="40000"/>
                  </a:schemeClr>
                </a:solidFill>
                <a:effectLst>
                  <a:outerShdw blurRad="50800" dist="50800" dir="5400000" sx="0" sy="0" algn="ctr">
                    <a:schemeClr val="bg1">
                      <a:lumMod val="85000"/>
                    </a:schemeClr>
                  </a:outerShdw>
                </a:effectLst>
                <a:latin typeface="Garamond" panose="02020404030301010803" pitchFamily="18" charset="0"/>
                <a:ea typeface="Cambria" panose="02040503050406030204" pitchFamily="18" charset="0"/>
              </a:rPr>
              <a:t>of Applied Economics and Statistics</a:t>
            </a:r>
            <a:endParaRPr lang="en-US" sz="900" dirty="0" smtClean="0">
              <a:solidFill>
                <a:schemeClr val="accent1">
                  <a:lumMod val="75000"/>
                  <a:alpha val="40000"/>
                </a:schemeClr>
              </a:solidFill>
              <a:effectLst>
                <a:outerShdw blurRad="50800" dist="50800" dir="5400000" sx="0" sy="0" algn="ctr">
                  <a:schemeClr val="bg1">
                    <a:lumMod val="85000"/>
                  </a:schemeClr>
                </a:outerShdw>
              </a:effectLst>
              <a:latin typeface="Times New Roman" panose="02020603050405020304" pitchFamily="18" charset="0"/>
              <a:ea typeface="Times New Roman" panose="02020603050405020304" pitchFamily="18" charset="0"/>
            </a:endParaRPr>
          </a:p>
        </p:txBody>
      </p:sp>
      <p:pic>
        <p:nvPicPr>
          <p:cNvPr id="20" name="Picture 2" descr="https://www1.udel.edu/lock-down/ocm-graphics/internal/UDPrimaryLogo2945.jpg"/>
          <p:cNvPicPr>
            <a:picLocks noChangeAspect="1" noChangeArrowheads="1"/>
          </p:cNvPicPr>
          <p:nvPr userDrawn="1"/>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saturation sat="66000"/>
                    </a14:imgEffect>
                    <a14:imgEffect>
                      <a14:brightnessContrast bright="63000" contrast="-40000"/>
                    </a14:imgEffect>
                  </a14:imgLayer>
                </a14:imgProps>
              </a:ext>
              <a:ext uri="{28A0092B-C50C-407E-A947-70E740481C1C}">
                <a14:useLocalDpi xmlns:a14="http://schemas.microsoft.com/office/drawing/2010/main" val="0"/>
              </a:ext>
            </a:extLst>
          </a:blip>
          <a:srcRect/>
          <a:stretch>
            <a:fillRect/>
          </a:stretch>
        </p:blipFill>
        <p:spPr bwMode="auto">
          <a:xfrm>
            <a:off x="512009" y="6447155"/>
            <a:ext cx="673178" cy="274320"/>
          </a:xfrm>
          <a:prstGeom prst="rect">
            <a:avLst/>
          </a:prstGeom>
          <a:noFill/>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39634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xfrm>
            <a:off x="1930400" y="6245225"/>
            <a:ext cx="2540000" cy="476250"/>
          </a:xfrm>
          <a:prstGeom prst="rect">
            <a:avLst/>
          </a:prstGeom>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D70E7F7-4B0D-406E-B713-7A24CCF82DE2}" type="slidenum">
              <a:rPr lang="en-US"/>
              <a:pPr>
                <a:defRPr/>
              </a:pPr>
              <a:t>‹#›</a:t>
            </a:fld>
            <a:endParaRPr lang="en-US"/>
          </a:p>
        </p:txBody>
      </p:sp>
    </p:spTree>
    <p:extLst>
      <p:ext uri="{BB962C8B-B14F-4D97-AF65-F5344CB8AC3E}">
        <p14:creationId xmlns:p14="http://schemas.microsoft.com/office/powerpoint/2010/main" val="4089249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248400"/>
            <a:ext cx="2540000" cy="457200"/>
          </a:xfrm>
          <a:prstGeom prst="rect">
            <a:avLst/>
          </a:prstGeom>
        </p:spPr>
        <p:txBody>
          <a:bodyPr/>
          <a:lstStyle>
            <a:lvl1pPr>
              <a:defRPr/>
            </a:lvl1pPr>
          </a:lstStyle>
          <a:p>
            <a:pPr>
              <a:defRPr/>
            </a:pPr>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8737600" y="6248400"/>
            <a:ext cx="2540000" cy="457200"/>
          </a:xfrm>
        </p:spPr>
        <p:txBody>
          <a:bodyPr/>
          <a:lstStyle>
            <a:lvl1pPr>
              <a:defRPr/>
            </a:lvl1pPr>
          </a:lstStyle>
          <a:p>
            <a:pPr>
              <a:defRPr/>
            </a:pPr>
            <a:fld id="{21A66F43-11E1-4F83-A7A3-58596D538AA5}" type="slidenum">
              <a:rPr lang="en-US"/>
              <a:pPr>
                <a:defRPr/>
              </a:pPr>
              <a:t>‹#›</a:t>
            </a:fld>
            <a:endParaRPr lang="en-US"/>
          </a:p>
        </p:txBody>
      </p:sp>
    </p:spTree>
    <p:extLst>
      <p:ext uri="{BB962C8B-B14F-4D97-AF65-F5344CB8AC3E}">
        <p14:creationId xmlns:p14="http://schemas.microsoft.com/office/powerpoint/2010/main" val="2289889690"/>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981200"/>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4114800"/>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914400" y="6248400"/>
            <a:ext cx="2540000" cy="457200"/>
          </a:xfrm>
          <a:prstGeom prst="rect">
            <a:avLst/>
          </a:prstGeom>
        </p:spPr>
        <p:txBody>
          <a:bodyPr/>
          <a:lstStyle>
            <a:lvl1pPr>
              <a:defRPr/>
            </a:lvl1pPr>
          </a:lstStyle>
          <a:p>
            <a:pPr>
              <a:defRPr/>
            </a:pPr>
            <a:endParaRPr lang="en-US"/>
          </a:p>
        </p:txBody>
      </p:sp>
      <p:sp>
        <p:nvSpPr>
          <p:cNvPr id="7" name="Footer Placeholder 6"/>
          <p:cNvSpPr>
            <a:spLocks noGrp="1"/>
          </p:cNvSpPr>
          <p:nvPr>
            <p:ph type="ftr" sz="quarter" idx="11"/>
          </p:nvPr>
        </p:nvSpPr>
        <p:spPr>
          <a:xfrm>
            <a:off x="4165600" y="6248400"/>
            <a:ext cx="3860800" cy="457200"/>
          </a:xfr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8737600" y="6248400"/>
            <a:ext cx="2540000" cy="457200"/>
          </a:xfrm>
        </p:spPr>
        <p:txBody>
          <a:bodyPr/>
          <a:lstStyle>
            <a:lvl1pPr>
              <a:defRPr/>
            </a:lvl1pPr>
          </a:lstStyle>
          <a:p>
            <a:pPr>
              <a:defRPr/>
            </a:pPr>
            <a:fld id="{4A9ABE62-5CBB-4E20-BDDB-08B3E5C49FFF}" type="slidenum">
              <a:rPr lang="en-US"/>
              <a:pPr>
                <a:defRPr/>
              </a:pPr>
              <a:t>‹#›</a:t>
            </a:fld>
            <a:endParaRPr lang="en-US"/>
          </a:p>
        </p:txBody>
      </p:sp>
    </p:spTree>
    <p:extLst>
      <p:ext uri="{BB962C8B-B14F-4D97-AF65-F5344CB8AC3E}">
        <p14:creationId xmlns:p14="http://schemas.microsoft.com/office/powerpoint/2010/main" val="3341065373"/>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Slide Number Placeholder 6"/>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B43809-9D17-4F49-A812-4E2A2D8FA0B2}" type="slidenum">
              <a:rPr lang="en-US" smtClean="0"/>
              <a:t>‹#›</a:t>
            </a:fld>
            <a:endParaRPr lang="en-US"/>
          </a:p>
        </p:txBody>
      </p:sp>
    </p:spTree>
    <p:extLst>
      <p:ext uri="{BB962C8B-B14F-4D97-AF65-F5344CB8AC3E}">
        <p14:creationId xmlns:p14="http://schemas.microsoft.com/office/powerpoint/2010/main" val="3333416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155765" y="2046941"/>
            <a:ext cx="5565181" cy="3911699"/>
          </a:xfrm>
        </p:spPr>
        <p:txBody>
          <a:bodyPr>
            <a:noAutofit/>
          </a:bodyPr>
          <a:lstStyle/>
          <a:p>
            <a:pPr algn="ctr" eaLnBrk="1" hangingPunct="1">
              <a:lnSpc>
                <a:spcPct val="100000"/>
              </a:lnSpc>
            </a:pPr>
            <a:r>
              <a:rPr lang="en-US" sz="6000" b="1" dirty="0" smtClean="0"/>
              <a:t>APEC 100</a:t>
            </a:r>
            <a:br>
              <a:rPr lang="en-US" sz="6000" b="1" dirty="0" smtClean="0"/>
            </a:br>
            <a:r>
              <a:rPr lang="en-US" sz="6000" b="1" dirty="0" smtClean="0"/>
              <a:t>Sustainable Development</a:t>
            </a:r>
          </a:p>
        </p:txBody>
      </p:sp>
      <p:sp>
        <p:nvSpPr>
          <p:cNvPr id="3075" name="Rectangle 3"/>
          <p:cNvSpPr>
            <a:spLocks noGrp="1" noChangeArrowheads="1"/>
          </p:cNvSpPr>
          <p:nvPr>
            <p:ph type="subTitle" idx="1"/>
          </p:nvPr>
        </p:nvSpPr>
        <p:spPr>
          <a:xfrm>
            <a:off x="1260991" y="574040"/>
            <a:ext cx="9789547" cy="765011"/>
          </a:xfrm>
        </p:spPr>
        <p:txBody>
          <a:bodyPr>
            <a:noAutofit/>
          </a:bodyPr>
          <a:lstStyle/>
          <a:p>
            <a:r>
              <a:rPr lang="en-US" sz="4400" b="1" dirty="0" smtClean="0">
                <a:latin typeface="+mj-lt"/>
              </a:rPr>
              <a:t>Valuing Ecosystem </a:t>
            </a:r>
            <a:r>
              <a:rPr lang="en-US" sz="4400" b="1" dirty="0">
                <a:latin typeface="+mj-lt"/>
              </a:rPr>
              <a:t>Services</a:t>
            </a:r>
            <a:endParaRPr lang="en-US" sz="2000" b="1" i="1" dirty="0">
              <a:latin typeface="+mj-lt"/>
            </a:endParaRPr>
          </a:p>
        </p:txBody>
      </p:sp>
      <p:pic>
        <p:nvPicPr>
          <p:cNvPr id="2" name="Picture 2" descr="C:\Documents and Settings\messer\My Documents\Cropper Captures\CropperCapture[3].Png"/>
          <p:cNvPicPr>
            <a:picLocks noChangeAspect="1" noChangeArrowheads="1"/>
          </p:cNvPicPr>
          <p:nvPr/>
        </p:nvPicPr>
        <p:blipFill>
          <a:blip r:embed="rId3" cstate="print"/>
          <a:srcRect/>
          <a:stretch>
            <a:fillRect/>
          </a:stretch>
        </p:blipFill>
        <p:spPr bwMode="auto">
          <a:xfrm>
            <a:off x="2042323" y="2356936"/>
            <a:ext cx="3899073" cy="3909045"/>
          </a:xfrm>
          <a:prstGeom prst="rect">
            <a:avLst/>
          </a:prstGeom>
          <a:noFill/>
        </p:spPr>
      </p:pic>
    </p:spTree>
    <p:extLst>
      <p:ext uri="{BB962C8B-B14F-4D97-AF65-F5344CB8AC3E}">
        <p14:creationId xmlns:p14="http://schemas.microsoft.com/office/powerpoint/2010/main" val="2581932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94204405-F2D7-4E26-A6F2-398CB06CDE97}" type="slidenum">
              <a:rPr lang="en-US" smtClean="0">
                <a:latin typeface="Arial" charset="0"/>
              </a:rPr>
              <a:pPr/>
              <a:t>10</a:t>
            </a:fld>
            <a:endParaRPr lang="en-US" dirty="0" smtClean="0">
              <a:latin typeface="Arial" charset="0"/>
            </a:endParaRPr>
          </a:p>
        </p:txBody>
      </p:sp>
      <p:sp>
        <p:nvSpPr>
          <p:cNvPr id="23555" name="Rectangle 2"/>
          <p:cNvSpPr>
            <a:spLocks noGrp="1" noChangeArrowheads="1"/>
          </p:cNvSpPr>
          <p:nvPr>
            <p:ph type="title"/>
          </p:nvPr>
        </p:nvSpPr>
        <p:spPr>
          <a:xfrm>
            <a:off x="402347" y="0"/>
            <a:ext cx="10363200" cy="1143000"/>
          </a:xfrm>
          <a:noFill/>
        </p:spPr>
        <p:txBody>
          <a:bodyPr>
            <a:normAutofit/>
          </a:bodyPr>
          <a:lstStyle/>
          <a:p>
            <a:r>
              <a:rPr lang="en-US" sz="4400" dirty="0" smtClean="0"/>
              <a:t>Working Farms and Forests</a:t>
            </a:r>
          </a:p>
        </p:txBody>
      </p:sp>
      <p:sp>
        <p:nvSpPr>
          <p:cNvPr id="23556" name="Text Box 3"/>
          <p:cNvSpPr txBox="1">
            <a:spLocks noChangeArrowheads="1"/>
          </p:cNvSpPr>
          <p:nvPr/>
        </p:nvSpPr>
        <p:spPr bwMode="auto">
          <a:xfrm>
            <a:off x="512054" y="1249703"/>
            <a:ext cx="6820556" cy="2233432"/>
          </a:xfrm>
          <a:prstGeom prst="rect">
            <a:avLst/>
          </a:prstGeom>
          <a:noFill/>
          <a:ln w="9525">
            <a:noFill/>
            <a:miter lim="800000"/>
            <a:headEnd/>
            <a:tailEnd/>
          </a:ln>
        </p:spPr>
        <p:txBody>
          <a:bodyPr wrap="square">
            <a:spAutoFit/>
          </a:bodyPr>
          <a:lstStyle/>
          <a:p>
            <a:pPr>
              <a:lnSpc>
                <a:spcPct val="90000"/>
              </a:lnSpc>
              <a:spcBef>
                <a:spcPct val="20000"/>
              </a:spcBef>
              <a:buFont typeface="Wingdings" pitchFamily="2" charset="2"/>
              <a:buChar char="q"/>
            </a:pPr>
            <a:r>
              <a:rPr lang="en-US" sz="3200" dirty="0">
                <a:solidFill>
                  <a:srgbClr val="000000"/>
                </a:solidFill>
              </a:rPr>
              <a:t> Working Lands</a:t>
            </a:r>
          </a:p>
          <a:p>
            <a:pPr marL="400050" lvl="1">
              <a:lnSpc>
                <a:spcPct val="90000"/>
              </a:lnSpc>
              <a:spcBef>
                <a:spcPct val="20000"/>
              </a:spcBef>
              <a:buFont typeface="Wingdings" pitchFamily="2" charset="2"/>
              <a:buChar char="ü"/>
            </a:pPr>
            <a:r>
              <a:rPr lang="en-US" sz="2000" b="1" dirty="0">
                <a:solidFill>
                  <a:srgbClr val="000000"/>
                </a:solidFill>
              </a:rPr>
              <a:t> </a:t>
            </a:r>
            <a:r>
              <a:rPr lang="en-US" sz="2000" dirty="0">
                <a:solidFill>
                  <a:srgbClr val="000000"/>
                </a:solidFill>
              </a:rPr>
              <a:t>Major source of resource goods and jobs</a:t>
            </a:r>
          </a:p>
          <a:p>
            <a:pPr marL="400050" lvl="1">
              <a:lnSpc>
                <a:spcPct val="90000"/>
              </a:lnSpc>
              <a:spcBef>
                <a:spcPct val="20000"/>
              </a:spcBef>
              <a:buFont typeface="Wingdings" pitchFamily="2" charset="2"/>
              <a:buChar char="ü"/>
            </a:pPr>
            <a:r>
              <a:rPr lang="en-US" sz="2000" dirty="0">
                <a:solidFill>
                  <a:srgbClr val="000000"/>
                </a:solidFill>
              </a:rPr>
              <a:t> Economic engine for rural regions and </a:t>
            </a:r>
          </a:p>
          <a:p>
            <a:pPr marL="400050" lvl="1">
              <a:lnSpc>
                <a:spcPct val="90000"/>
              </a:lnSpc>
              <a:spcBef>
                <a:spcPct val="20000"/>
              </a:spcBef>
              <a:buFont typeface="Wingdings" pitchFamily="2" charset="2"/>
              <a:buNone/>
            </a:pPr>
            <a:r>
              <a:rPr lang="en-US" sz="2000" dirty="0">
                <a:solidFill>
                  <a:srgbClr val="000000"/>
                </a:solidFill>
              </a:rPr>
              <a:t>    major contributor to state economies</a:t>
            </a:r>
          </a:p>
          <a:p>
            <a:pPr marL="400050" lvl="1">
              <a:lnSpc>
                <a:spcPct val="90000"/>
              </a:lnSpc>
              <a:spcBef>
                <a:spcPct val="20000"/>
              </a:spcBef>
              <a:buFont typeface="Wingdings" pitchFamily="2" charset="2"/>
              <a:buChar char="ü"/>
            </a:pPr>
            <a:r>
              <a:rPr lang="en-US" sz="2000" dirty="0">
                <a:solidFill>
                  <a:srgbClr val="000000"/>
                </a:solidFill>
              </a:rPr>
              <a:t> Link to rural character and quality of life </a:t>
            </a:r>
          </a:p>
          <a:p>
            <a:pPr marL="400050" lvl="1">
              <a:lnSpc>
                <a:spcPct val="90000"/>
              </a:lnSpc>
              <a:spcBef>
                <a:spcPct val="20000"/>
              </a:spcBef>
              <a:buFont typeface="Wingdings" pitchFamily="2" charset="2"/>
              <a:buNone/>
            </a:pPr>
            <a:r>
              <a:rPr lang="en-US" sz="2000" dirty="0">
                <a:solidFill>
                  <a:srgbClr val="000000"/>
                </a:solidFill>
              </a:rPr>
              <a:t>      </a:t>
            </a:r>
          </a:p>
        </p:txBody>
      </p:sp>
      <p:sp>
        <p:nvSpPr>
          <p:cNvPr id="238600" name="Text Box 8"/>
          <p:cNvSpPr txBox="1">
            <a:spLocks noChangeArrowheads="1"/>
          </p:cNvSpPr>
          <p:nvPr/>
        </p:nvSpPr>
        <p:spPr bwMode="auto">
          <a:xfrm>
            <a:off x="508000" y="3276601"/>
            <a:ext cx="11684000" cy="2948500"/>
          </a:xfrm>
          <a:prstGeom prst="rect">
            <a:avLst/>
          </a:prstGeom>
          <a:noFill/>
          <a:ln w="9525">
            <a:noFill/>
            <a:miter lim="800000"/>
            <a:headEnd/>
            <a:tailEnd/>
          </a:ln>
        </p:spPr>
        <p:txBody>
          <a:bodyPr>
            <a:spAutoFit/>
          </a:bodyPr>
          <a:lstStyle/>
          <a:p>
            <a:pPr>
              <a:lnSpc>
                <a:spcPct val="90000"/>
              </a:lnSpc>
              <a:spcBef>
                <a:spcPct val="20000"/>
              </a:spcBef>
              <a:buFont typeface="Wingdings" pitchFamily="2" charset="2"/>
              <a:buNone/>
            </a:pPr>
            <a:r>
              <a:rPr lang="en-US" sz="2000" dirty="0">
                <a:solidFill>
                  <a:srgbClr val="000000"/>
                </a:solidFill>
              </a:rPr>
              <a:t>    </a:t>
            </a:r>
          </a:p>
          <a:p>
            <a:pPr>
              <a:lnSpc>
                <a:spcPct val="90000"/>
              </a:lnSpc>
              <a:spcBef>
                <a:spcPct val="20000"/>
              </a:spcBef>
              <a:buFont typeface="Wingdings" pitchFamily="2" charset="2"/>
              <a:buChar char="q"/>
            </a:pPr>
            <a:r>
              <a:rPr lang="en-US" sz="3200" dirty="0" smtClean="0">
                <a:solidFill>
                  <a:srgbClr val="000000"/>
                </a:solidFill>
              </a:rPr>
              <a:t> Virginia</a:t>
            </a:r>
            <a:endParaRPr lang="en-US" sz="3200" dirty="0">
              <a:solidFill>
                <a:srgbClr val="000000"/>
              </a:solidFill>
            </a:endParaRPr>
          </a:p>
          <a:p>
            <a:pPr marL="400050" lvl="1">
              <a:lnSpc>
                <a:spcPct val="90000"/>
              </a:lnSpc>
              <a:spcBef>
                <a:spcPct val="20000"/>
              </a:spcBef>
              <a:buFont typeface="Wingdings" pitchFamily="2" charset="2"/>
              <a:buChar char="ü"/>
            </a:pPr>
            <a:r>
              <a:rPr lang="en-US" sz="2000" dirty="0">
                <a:solidFill>
                  <a:srgbClr val="000000"/>
                </a:solidFill>
              </a:rPr>
              <a:t> </a:t>
            </a:r>
            <a:r>
              <a:rPr lang="en-US" sz="2400" dirty="0">
                <a:solidFill>
                  <a:srgbClr val="000000"/>
                </a:solidFill>
              </a:rPr>
              <a:t>Forestry – 228,000 jobs</a:t>
            </a:r>
          </a:p>
          <a:p>
            <a:pPr marL="400050" lvl="1">
              <a:lnSpc>
                <a:spcPct val="90000"/>
              </a:lnSpc>
              <a:spcBef>
                <a:spcPct val="20000"/>
              </a:spcBef>
              <a:buFont typeface="Wingdings" pitchFamily="2" charset="2"/>
              <a:buNone/>
            </a:pPr>
            <a:r>
              <a:rPr lang="en-US" sz="2400" dirty="0">
                <a:solidFill>
                  <a:srgbClr val="000000"/>
                </a:solidFill>
              </a:rPr>
              <a:t>                     ~</a:t>
            </a:r>
            <a:r>
              <a:rPr lang="en-US" sz="2400" dirty="0" smtClean="0">
                <a:solidFill>
                  <a:srgbClr val="000000"/>
                </a:solidFill>
              </a:rPr>
              <a:t>$10 </a:t>
            </a:r>
            <a:r>
              <a:rPr lang="en-US" sz="2400" dirty="0">
                <a:solidFill>
                  <a:srgbClr val="000000"/>
                </a:solidFill>
              </a:rPr>
              <a:t>billion</a:t>
            </a:r>
          </a:p>
          <a:p>
            <a:pPr marL="400050" lvl="1">
              <a:lnSpc>
                <a:spcPct val="90000"/>
              </a:lnSpc>
              <a:spcBef>
                <a:spcPct val="20000"/>
              </a:spcBef>
            </a:pPr>
            <a:r>
              <a:rPr lang="en-US" sz="2400" dirty="0">
                <a:solidFill>
                  <a:srgbClr val="000000"/>
                </a:solidFill>
              </a:rPr>
              <a:t> </a:t>
            </a:r>
          </a:p>
          <a:p>
            <a:pPr marL="400050" lvl="1">
              <a:lnSpc>
                <a:spcPct val="90000"/>
              </a:lnSpc>
              <a:spcBef>
                <a:spcPct val="20000"/>
              </a:spcBef>
              <a:buFont typeface="Wingdings" pitchFamily="2" charset="2"/>
              <a:buChar char="ü"/>
            </a:pPr>
            <a:r>
              <a:rPr lang="en-US" sz="2400" dirty="0">
                <a:solidFill>
                  <a:srgbClr val="000000"/>
                </a:solidFill>
              </a:rPr>
              <a:t>Agriculture –  235,000 jobs       </a:t>
            </a:r>
          </a:p>
          <a:p>
            <a:pPr marL="400050" lvl="1">
              <a:lnSpc>
                <a:spcPct val="90000"/>
              </a:lnSpc>
              <a:spcBef>
                <a:spcPct val="20000"/>
              </a:spcBef>
              <a:buClr>
                <a:schemeClr val="bg1"/>
              </a:buClr>
              <a:buFont typeface="Wingdings" pitchFamily="2" charset="2"/>
              <a:buNone/>
            </a:pPr>
            <a:r>
              <a:rPr lang="en-US" sz="2400" dirty="0">
                <a:solidFill>
                  <a:srgbClr val="000000"/>
                </a:solidFill>
              </a:rPr>
              <a:t>                         </a:t>
            </a:r>
            <a:r>
              <a:rPr lang="en-US" sz="2400" dirty="0" smtClean="0">
                <a:solidFill>
                  <a:srgbClr val="000000"/>
                </a:solidFill>
              </a:rPr>
              <a:t>~$20 </a:t>
            </a:r>
            <a:r>
              <a:rPr lang="en-US" sz="2400" dirty="0">
                <a:solidFill>
                  <a:srgbClr val="000000"/>
                </a:solidFill>
              </a:rPr>
              <a:t>billion </a:t>
            </a:r>
            <a:endParaRPr lang="en-US" sz="2400" dirty="0" smtClean="0">
              <a:solidFill>
                <a:srgbClr val="000000"/>
              </a:solidFill>
            </a:endParaRPr>
          </a:p>
        </p:txBody>
      </p:sp>
      <p:pic>
        <p:nvPicPr>
          <p:cNvPr id="23558" name="Picture 3" descr="Fig C3P15-1d from Jo G of Maryland Cover"/>
          <p:cNvPicPr>
            <a:picLocks noChangeAspect="1" noChangeArrowheads="1"/>
          </p:cNvPicPr>
          <p:nvPr/>
        </p:nvPicPr>
        <p:blipFill>
          <a:blip r:embed="rId3" cstate="print"/>
          <a:srcRect/>
          <a:stretch>
            <a:fillRect/>
          </a:stretch>
        </p:blipFill>
        <p:spPr bwMode="auto">
          <a:xfrm>
            <a:off x="5486400" y="3124200"/>
            <a:ext cx="6299200" cy="3557588"/>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395284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57D089BB-68D6-41F2-8257-93A8F65770DB}" type="slidenum">
              <a:rPr lang="en-US" smtClean="0">
                <a:latin typeface="+mj-lt"/>
              </a:rPr>
              <a:pPr/>
              <a:t>11</a:t>
            </a:fld>
            <a:endParaRPr lang="en-US" dirty="0" smtClean="0">
              <a:latin typeface="+mj-lt"/>
            </a:endParaRPr>
          </a:p>
        </p:txBody>
      </p:sp>
      <p:sp>
        <p:nvSpPr>
          <p:cNvPr id="24579" name="Rectangle 2"/>
          <p:cNvSpPr>
            <a:spLocks noGrp="1" noChangeArrowheads="1"/>
          </p:cNvSpPr>
          <p:nvPr>
            <p:ph type="title"/>
          </p:nvPr>
        </p:nvSpPr>
        <p:spPr>
          <a:xfrm>
            <a:off x="508000" y="0"/>
            <a:ext cx="11379200" cy="1143000"/>
          </a:xfrm>
          <a:noFill/>
        </p:spPr>
        <p:txBody>
          <a:bodyPr>
            <a:normAutofit/>
          </a:bodyPr>
          <a:lstStyle/>
          <a:p>
            <a:r>
              <a:rPr lang="en-US" sz="4400" dirty="0" smtClean="0"/>
              <a:t>Nature-Based Tourism and Recreation </a:t>
            </a:r>
          </a:p>
        </p:txBody>
      </p:sp>
      <p:sp>
        <p:nvSpPr>
          <p:cNvPr id="24580" name="Text Box 3"/>
          <p:cNvSpPr txBox="1">
            <a:spLocks noChangeArrowheads="1"/>
          </p:cNvSpPr>
          <p:nvPr/>
        </p:nvSpPr>
        <p:spPr bwMode="auto">
          <a:xfrm>
            <a:off x="609600" y="1295401"/>
            <a:ext cx="10566400" cy="2910540"/>
          </a:xfrm>
          <a:prstGeom prst="rect">
            <a:avLst/>
          </a:prstGeom>
          <a:noFill/>
          <a:ln w="9525">
            <a:noFill/>
            <a:miter lim="800000"/>
            <a:headEnd/>
            <a:tailEnd/>
          </a:ln>
        </p:spPr>
        <p:txBody>
          <a:bodyPr>
            <a:spAutoFit/>
          </a:bodyPr>
          <a:lstStyle/>
          <a:p>
            <a:pPr>
              <a:lnSpc>
                <a:spcPct val="90000"/>
              </a:lnSpc>
              <a:spcBef>
                <a:spcPct val="20000"/>
              </a:spcBef>
              <a:buFont typeface="Wingdings" pitchFamily="2" charset="2"/>
              <a:buChar char="q"/>
            </a:pPr>
            <a:r>
              <a:rPr lang="en-US" sz="3200" dirty="0">
                <a:solidFill>
                  <a:srgbClr val="000000"/>
                </a:solidFill>
                <a:latin typeface="+mj-lt"/>
              </a:rPr>
              <a:t> Recreation </a:t>
            </a:r>
            <a:r>
              <a:rPr lang="en-US" sz="3200" dirty="0" smtClean="0">
                <a:solidFill>
                  <a:srgbClr val="000000"/>
                </a:solidFill>
                <a:latin typeface="+mj-lt"/>
              </a:rPr>
              <a:t>(</a:t>
            </a:r>
            <a:r>
              <a:rPr lang="en-US" sz="3200" dirty="0">
                <a:solidFill>
                  <a:srgbClr val="000000"/>
                </a:solidFill>
                <a:latin typeface="+mj-lt"/>
              </a:rPr>
              <a:t>h</a:t>
            </a:r>
            <a:r>
              <a:rPr lang="en-US" sz="3200" dirty="0" smtClean="0">
                <a:solidFill>
                  <a:srgbClr val="000000"/>
                </a:solidFill>
                <a:latin typeface="+mj-lt"/>
              </a:rPr>
              <a:t>unting</a:t>
            </a:r>
            <a:r>
              <a:rPr lang="en-US" sz="3200" dirty="0">
                <a:solidFill>
                  <a:srgbClr val="000000"/>
                </a:solidFill>
                <a:latin typeface="+mj-lt"/>
              </a:rPr>
              <a:t>, </a:t>
            </a:r>
            <a:r>
              <a:rPr lang="en-US" sz="3200" dirty="0" smtClean="0">
                <a:solidFill>
                  <a:srgbClr val="000000"/>
                </a:solidFill>
                <a:latin typeface="+mj-lt"/>
              </a:rPr>
              <a:t>fishing</a:t>
            </a:r>
            <a:r>
              <a:rPr lang="en-US" sz="3200" dirty="0">
                <a:solidFill>
                  <a:srgbClr val="000000"/>
                </a:solidFill>
                <a:latin typeface="+mj-lt"/>
              </a:rPr>
              <a:t>, w</a:t>
            </a:r>
            <a:r>
              <a:rPr lang="en-US" sz="3200" dirty="0" smtClean="0">
                <a:solidFill>
                  <a:srgbClr val="000000"/>
                </a:solidFill>
                <a:latin typeface="+mj-lt"/>
              </a:rPr>
              <a:t>ildlife watching</a:t>
            </a:r>
            <a:r>
              <a:rPr lang="en-US" sz="3200" dirty="0">
                <a:solidFill>
                  <a:srgbClr val="000000"/>
                </a:solidFill>
                <a:latin typeface="+mj-lt"/>
              </a:rPr>
              <a:t>)</a:t>
            </a:r>
          </a:p>
          <a:p>
            <a:pPr marL="400050" lvl="1">
              <a:lnSpc>
                <a:spcPct val="90000"/>
              </a:lnSpc>
              <a:spcBef>
                <a:spcPct val="20000"/>
              </a:spcBef>
              <a:buFont typeface="Wingdings" pitchFamily="2" charset="2"/>
              <a:buChar char="ü"/>
            </a:pPr>
            <a:r>
              <a:rPr lang="en-US" sz="2000" dirty="0">
                <a:solidFill>
                  <a:srgbClr val="000000"/>
                </a:solidFill>
                <a:latin typeface="+mj-lt"/>
              </a:rPr>
              <a:t> 2001 </a:t>
            </a:r>
            <a:r>
              <a:rPr lang="en-US" sz="2000" dirty="0" smtClean="0">
                <a:solidFill>
                  <a:srgbClr val="000000"/>
                </a:solidFill>
                <a:latin typeface="+mj-lt"/>
              </a:rPr>
              <a:t>~$</a:t>
            </a:r>
            <a:r>
              <a:rPr lang="en-US" sz="2000" dirty="0">
                <a:solidFill>
                  <a:srgbClr val="000000"/>
                </a:solidFill>
                <a:latin typeface="+mj-lt"/>
              </a:rPr>
              <a:t>108 billion</a:t>
            </a:r>
          </a:p>
          <a:p>
            <a:pPr marL="400050" lvl="1">
              <a:lnSpc>
                <a:spcPct val="90000"/>
              </a:lnSpc>
              <a:spcBef>
                <a:spcPct val="20000"/>
              </a:spcBef>
              <a:buFont typeface="Wingdings" pitchFamily="2" charset="2"/>
              <a:buChar char="ü"/>
            </a:pPr>
            <a:r>
              <a:rPr lang="en-US" sz="2000" dirty="0">
                <a:solidFill>
                  <a:srgbClr val="000000"/>
                </a:solidFill>
                <a:latin typeface="+mj-lt"/>
              </a:rPr>
              <a:t> 2006 </a:t>
            </a:r>
            <a:r>
              <a:rPr lang="en-US" sz="2000" dirty="0" smtClean="0">
                <a:solidFill>
                  <a:srgbClr val="000000"/>
                </a:solidFill>
                <a:latin typeface="+mj-lt"/>
              </a:rPr>
              <a:t>~$</a:t>
            </a:r>
            <a:r>
              <a:rPr lang="en-US" sz="2000" dirty="0">
                <a:solidFill>
                  <a:srgbClr val="000000"/>
                </a:solidFill>
                <a:latin typeface="+mj-lt"/>
              </a:rPr>
              <a:t>120 billion</a:t>
            </a:r>
          </a:p>
          <a:p>
            <a:pPr marL="400050" lvl="1">
              <a:lnSpc>
                <a:spcPct val="90000"/>
              </a:lnSpc>
              <a:spcBef>
                <a:spcPct val="20000"/>
              </a:spcBef>
              <a:buFont typeface="Wingdings" pitchFamily="2" charset="2"/>
              <a:buNone/>
            </a:pPr>
            <a:endParaRPr lang="en-US" sz="2000" dirty="0">
              <a:solidFill>
                <a:srgbClr val="000000"/>
              </a:solidFill>
              <a:latin typeface="+mj-lt"/>
            </a:endParaRPr>
          </a:p>
          <a:p>
            <a:pPr marL="400050" lvl="1">
              <a:lnSpc>
                <a:spcPct val="90000"/>
              </a:lnSpc>
              <a:spcBef>
                <a:spcPct val="20000"/>
              </a:spcBef>
              <a:buFont typeface="Wingdings" pitchFamily="2" charset="2"/>
              <a:buNone/>
            </a:pPr>
            <a:endParaRPr lang="en-US" sz="2000" dirty="0">
              <a:solidFill>
                <a:srgbClr val="000000"/>
              </a:solidFill>
              <a:latin typeface="+mj-lt"/>
            </a:endParaRPr>
          </a:p>
          <a:p>
            <a:pPr marL="400050" lvl="1">
              <a:lnSpc>
                <a:spcPct val="90000"/>
              </a:lnSpc>
              <a:spcBef>
                <a:spcPct val="20000"/>
              </a:spcBef>
              <a:buFont typeface="Wingdings" pitchFamily="2" charset="2"/>
              <a:buNone/>
            </a:pPr>
            <a:endParaRPr lang="en-US" sz="2000" dirty="0">
              <a:solidFill>
                <a:srgbClr val="000000"/>
              </a:solidFill>
              <a:latin typeface="+mj-lt"/>
            </a:endParaRPr>
          </a:p>
          <a:p>
            <a:pPr marL="400050" lvl="1">
              <a:lnSpc>
                <a:spcPct val="90000"/>
              </a:lnSpc>
              <a:spcBef>
                <a:spcPct val="20000"/>
              </a:spcBef>
              <a:buFont typeface="Wingdings" pitchFamily="2" charset="2"/>
              <a:buNone/>
            </a:pPr>
            <a:r>
              <a:rPr lang="en-US" sz="2000" dirty="0">
                <a:solidFill>
                  <a:srgbClr val="000000"/>
                </a:solidFill>
                <a:latin typeface="+mj-lt"/>
              </a:rPr>
              <a:t>          </a:t>
            </a:r>
          </a:p>
          <a:p>
            <a:pPr marL="400050" lvl="1">
              <a:lnSpc>
                <a:spcPct val="90000"/>
              </a:lnSpc>
              <a:spcBef>
                <a:spcPct val="20000"/>
              </a:spcBef>
              <a:buClr>
                <a:schemeClr val="bg1"/>
              </a:buClr>
              <a:buFont typeface="Wingdings" pitchFamily="2" charset="2"/>
              <a:buNone/>
            </a:pPr>
            <a:endParaRPr lang="en-US" sz="2000" dirty="0">
              <a:solidFill>
                <a:srgbClr val="000000"/>
              </a:solidFill>
              <a:latin typeface="+mj-lt"/>
            </a:endParaRPr>
          </a:p>
        </p:txBody>
      </p:sp>
      <p:pic>
        <p:nvPicPr>
          <p:cNvPr id="24581" name="Picture 4" descr="Gateways0004"/>
          <p:cNvPicPr>
            <a:picLocks noGrp="1" noChangeAspect="1" noChangeArrowheads="1"/>
          </p:cNvPicPr>
          <p:nvPr>
            <p:ph idx="1"/>
          </p:nvPr>
        </p:nvPicPr>
        <p:blipFill>
          <a:blip r:embed="rId3" cstate="print">
            <a:lum bright="6000" contrast="-6000"/>
          </a:blip>
          <a:srcRect l="39310"/>
          <a:stretch>
            <a:fillRect/>
          </a:stretch>
        </p:blipFill>
        <p:spPr>
          <a:xfrm>
            <a:off x="7946947" y="2049016"/>
            <a:ext cx="4005704" cy="3900264"/>
          </a:xfrm>
          <a:noFill/>
          <a:ln>
            <a:solidFill>
              <a:schemeClr val="tx1"/>
            </a:solidFill>
          </a:ln>
        </p:spPr>
      </p:pic>
      <p:sp>
        <p:nvSpPr>
          <p:cNvPr id="240646" name="Text Box 6"/>
          <p:cNvSpPr txBox="1">
            <a:spLocks noChangeArrowheads="1"/>
          </p:cNvSpPr>
          <p:nvPr/>
        </p:nvSpPr>
        <p:spPr bwMode="auto">
          <a:xfrm>
            <a:off x="553018" y="4765512"/>
            <a:ext cx="8184582" cy="2270365"/>
          </a:xfrm>
          <a:prstGeom prst="rect">
            <a:avLst/>
          </a:prstGeom>
          <a:noFill/>
          <a:ln w="9525">
            <a:noFill/>
            <a:miter lim="800000"/>
            <a:headEnd/>
            <a:tailEnd/>
          </a:ln>
        </p:spPr>
        <p:txBody>
          <a:bodyPr wrap="square">
            <a:spAutoFit/>
          </a:bodyPr>
          <a:lstStyle/>
          <a:p>
            <a:pPr marL="400050" lvl="1">
              <a:lnSpc>
                <a:spcPct val="90000"/>
              </a:lnSpc>
              <a:spcBef>
                <a:spcPct val="20000"/>
              </a:spcBef>
              <a:buFont typeface="Wingdings" pitchFamily="2" charset="2"/>
              <a:buNone/>
            </a:pPr>
            <a:r>
              <a:rPr lang="en-US" sz="2000" dirty="0">
                <a:solidFill>
                  <a:srgbClr val="000000"/>
                </a:solidFill>
                <a:latin typeface="+mj-lt"/>
              </a:rPr>
              <a:t>      </a:t>
            </a:r>
          </a:p>
          <a:p>
            <a:pPr>
              <a:lnSpc>
                <a:spcPct val="90000"/>
              </a:lnSpc>
              <a:spcBef>
                <a:spcPct val="20000"/>
              </a:spcBef>
              <a:buFont typeface="Wingdings" pitchFamily="2" charset="2"/>
              <a:buChar char="q"/>
            </a:pPr>
            <a:r>
              <a:rPr lang="en-US" sz="3200" dirty="0">
                <a:solidFill>
                  <a:srgbClr val="000000"/>
                </a:solidFill>
                <a:latin typeface="+mj-lt"/>
              </a:rPr>
              <a:t> Cape May County, New Jersey  </a:t>
            </a:r>
          </a:p>
          <a:p>
            <a:pPr marL="400050" lvl="1">
              <a:lnSpc>
                <a:spcPct val="90000"/>
              </a:lnSpc>
              <a:spcBef>
                <a:spcPct val="20000"/>
              </a:spcBef>
              <a:buFont typeface="Wingdings" pitchFamily="2" charset="2"/>
              <a:buChar char="ü"/>
            </a:pPr>
            <a:r>
              <a:rPr lang="en-US" sz="2000" dirty="0">
                <a:solidFill>
                  <a:srgbClr val="000000"/>
                </a:solidFill>
                <a:latin typeface="+mj-lt"/>
              </a:rPr>
              <a:t> </a:t>
            </a:r>
            <a:r>
              <a:rPr lang="en-US" sz="2000" dirty="0" smtClean="0">
                <a:solidFill>
                  <a:srgbClr val="000000"/>
                </a:solidFill>
                <a:latin typeface="+mj-lt"/>
              </a:rPr>
              <a:t>$</a:t>
            </a:r>
            <a:r>
              <a:rPr lang="en-US" sz="2000" dirty="0">
                <a:solidFill>
                  <a:srgbClr val="000000"/>
                </a:solidFill>
                <a:latin typeface="+mj-lt"/>
              </a:rPr>
              <a:t>34 million/year due to shorebird “birding” </a:t>
            </a:r>
            <a:r>
              <a:rPr lang="en-US" sz="2000" dirty="0" smtClean="0">
                <a:solidFill>
                  <a:srgbClr val="000000"/>
                </a:solidFill>
                <a:latin typeface="+mj-lt"/>
              </a:rPr>
              <a:t>revenue</a:t>
            </a:r>
          </a:p>
          <a:p>
            <a:pPr marL="400050" lvl="1">
              <a:lnSpc>
                <a:spcPct val="90000"/>
              </a:lnSpc>
              <a:spcBef>
                <a:spcPct val="20000"/>
              </a:spcBef>
            </a:pPr>
            <a:endParaRPr lang="en-US" sz="2000" dirty="0" smtClean="0">
              <a:solidFill>
                <a:srgbClr val="000000"/>
              </a:solidFill>
              <a:latin typeface="+mj-lt"/>
            </a:endParaRPr>
          </a:p>
          <a:p>
            <a:pPr marL="400050" lvl="1">
              <a:lnSpc>
                <a:spcPct val="90000"/>
              </a:lnSpc>
              <a:spcBef>
                <a:spcPct val="20000"/>
              </a:spcBef>
              <a:buFont typeface="Wingdings" pitchFamily="2" charset="2"/>
              <a:buNone/>
            </a:pPr>
            <a:r>
              <a:rPr lang="en-US" sz="2000" dirty="0" smtClean="0">
                <a:solidFill>
                  <a:srgbClr val="000000"/>
                </a:solidFill>
                <a:latin typeface="+mj-lt"/>
              </a:rPr>
              <a:t>    </a:t>
            </a:r>
            <a:endParaRPr lang="en-US" sz="2000" dirty="0">
              <a:solidFill>
                <a:srgbClr val="000000"/>
              </a:solidFill>
              <a:latin typeface="+mj-lt"/>
            </a:endParaRPr>
          </a:p>
          <a:p>
            <a:pPr marL="400050" lvl="1">
              <a:lnSpc>
                <a:spcPct val="90000"/>
              </a:lnSpc>
              <a:spcBef>
                <a:spcPct val="20000"/>
              </a:spcBef>
              <a:buClr>
                <a:schemeClr val="bg1"/>
              </a:buClr>
              <a:buFont typeface="Wingdings" pitchFamily="2" charset="2"/>
              <a:buNone/>
            </a:pPr>
            <a:endParaRPr lang="en-US" sz="2000" dirty="0">
              <a:solidFill>
                <a:srgbClr val="000000"/>
              </a:solidFill>
              <a:latin typeface="+mj-lt"/>
            </a:endParaRPr>
          </a:p>
        </p:txBody>
      </p:sp>
      <p:sp>
        <p:nvSpPr>
          <p:cNvPr id="240647" name="Text Box 7"/>
          <p:cNvSpPr txBox="1">
            <a:spLocks noChangeArrowheads="1"/>
          </p:cNvSpPr>
          <p:nvPr/>
        </p:nvSpPr>
        <p:spPr bwMode="auto">
          <a:xfrm>
            <a:off x="609600" y="2492896"/>
            <a:ext cx="12700000" cy="2947473"/>
          </a:xfrm>
          <a:prstGeom prst="rect">
            <a:avLst/>
          </a:prstGeom>
          <a:noFill/>
          <a:ln w="9525">
            <a:noFill/>
            <a:miter lim="800000"/>
            <a:headEnd/>
            <a:tailEnd/>
          </a:ln>
        </p:spPr>
        <p:txBody>
          <a:bodyPr>
            <a:spAutoFit/>
          </a:bodyPr>
          <a:lstStyle/>
          <a:p>
            <a:pPr marL="400050" lvl="1">
              <a:lnSpc>
                <a:spcPct val="90000"/>
              </a:lnSpc>
              <a:spcBef>
                <a:spcPct val="20000"/>
              </a:spcBef>
              <a:buFont typeface="Wingdings" pitchFamily="2" charset="2"/>
              <a:buNone/>
            </a:pPr>
            <a:r>
              <a:rPr lang="en-US" sz="2000" dirty="0">
                <a:solidFill>
                  <a:srgbClr val="000000"/>
                </a:solidFill>
                <a:latin typeface="+mj-lt"/>
              </a:rPr>
              <a:t>      </a:t>
            </a:r>
          </a:p>
          <a:p>
            <a:pPr>
              <a:lnSpc>
                <a:spcPct val="90000"/>
              </a:lnSpc>
              <a:spcBef>
                <a:spcPct val="20000"/>
              </a:spcBef>
              <a:buFont typeface="Wingdings" pitchFamily="2" charset="2"/>
              <a:buChar char="q"/>
            </a:pPr>
            <a:r>
              <a:rPr lang="en-US" sz="3200" dirty="0">
                <a:solidFill>
                  <a:srgbClr val="000000"/>
                </a:solidFill>
                <a:latin typeface="+mj-lt"/>
              </a:rPr>
              <a:t> West Virginia</a:t>
            </a:r>
          </a:p>
          <a:p>
            <a:pPr marL="400050" lvl="1">
              <a:lnSpc>
                <a:spcPct val="90000"/>
              </a:lnSpc>
              <a:spcBef>
                <a:spcPct val="20000"/>
              </a:spcBef>
              <a:buFont typeface="Wingdings" pitchFamily="2" charset="2"/>
              <a:buChar char="ü"/>
            </a:pPr>
            <a:r>
              <a:rPr lang="en-US" sz="2000" dirty="0">
                <a:solidFill>
                  <a:srgbClr val="000000"/>
                </a:solidFill>
                <a:latin typeface="+mj-lt"/>
              </a:rPr>
              <a:t> Hunting 		6,246 jobs, $398 million</a:t>
            </a:r>
          </a:p>
          <a:p>
            <a:pPr marL="400050" lvl="1">
              <a:lnSpc>
                <a:spcPct val="90000"/>
              </a:lnSpc>
              <a:spcBef>
                <a:spcPct val="20000"/>
              </a:spcBef>
              <a:buFont typeface="Wingdings" pitchFamily="2" charset="2"/>
              <a:buChar char="ü"/>
            </a:pPr>
            <a:r>
              <a:rPr lang="en-US" sz="2000" dirty="0">
                <a:solidFill>
                  <a:srgbClr val="000000"/>
                </a:solidFill>
                <a:latin typeface="+mj-lt"/>
              </a:rPr>
              <a:t> </a:t>
            </a:r>
            <a:r>
              <a:rPr lang="en-US" sz="2000" dirty="0" smtClean="0">
                <a:solidFill>
                  <a:srgbClr val="000000"/>
                </a:solidFill>
                <a:latin typeface="+mj-lt"/>
              </a:rPr>
              <a:t>Fishing </a:t>
            </a:r>
            <a:r>
              <a:rPr lang="en-US" sz="2000" dirty="0">
                <a:solidFill>
                  <a:srgbClr val="000000"/>
                </a:solidFill>
                <a:latin typeface="+mj-lt"/>
              </a:rPr>
              <a:t>		4,450 jobs, $309 million</a:t>
            </a:r>
          </a:p>
          <a:p>
            <a:pPr marL="400050" lvl="1">
              <a:lnSpc>
                <a:spcPct val="90000"/>
              </a:lnSpc>
              <a:spcBef>
                <a:spcPct val="20000"/>
              </a:spcBef>
              <a:buFont typeface="Wingdings" pitchFamily="2" charset="2"/>
              <a:buChar char="ü"/>
            </a:pPr>
            <a:r>
              <a:rPr lang="en-US" sz="2000" u="sng" dirty="0">
                <a:solidFill>
                  <a:srgbClr val="000000"/>
                </a:solidFill>
                <a:latin typeface="+mj-lt"/>
              </a:rPr>
              <a:t> Wildlife </a:t>
            </a:r>
            <a:r>
              <a:rPr lang="en-US" sz="2000" u="sng" dirty="0" smtClean="0">
                <a:solidFill>
                  <a:srgbClr val="000000"/>
                </a:solidFill>
                <a:latin typeface="+mj-lt"/>
              </a:rPr>
              <a:t>watching</a:t>
            </a:r>
            <a:r>
              <a:rPr lang="en-US" sz="2000" u="sng" dirty="0">
                <a:solidFill>
                  <a:srgbClr val="000000"/>
                </a:solidFill>
                <a:latin typeface="+mj-lt"/>
              </a:rPr>
              <a:t>	3,466 jobs, $190 million</a:t>
            </a:r>
          </a:p>
          <a:p>
            <a:pPr marL="400050" lvl="1">
              <a:lnSpc>
                <a:spcPct val="90000"/>
              </a:lnSpc>
              <a:spcBef>
                <a:spcPct val="20000"/>
              </a:spcBef>
              <a:buFont typeface="Wingdings" pitchFamily="2" charset="2"/>
              <a:buChar char="ü"/>
            </a:pPr>
            <a:r>
              <a:rPr lang="en-US" sz="2000" b="1" dirty="0">
                <a:solidFill>
                  <a:srgbClr val="000000"/>
                </a:solidFill>
                <a:latin typeface="+mj-lt"/>
              </a:rPr>
              <a:t> TOTAL 		      </a:t>
            </a:r>
            <a:r>
              <a:rPr lang="en-US" sz="2000" b="1" dirty="0" smtClean="0">
                <a:solidFill>
                  <a:srgbClr val="000000"/>
                </a:solidFill>
                <a:latin typeface="+mj-lt"/>
              </a:rPr>
              <a:t>nearly </a:t>
            </a:r>
            <a:r>
              <a:rPr lang="en-US" sz="2000" b="1" dirty="0">
                <a:solidFill>
                  <a:srgbClr val="000000"/>
                </a:solidFill>
                <a:latin typeface="+mj-lt"/>
              </a:rPr>
              <a:t>$900 million</a:t>
            </a:r>
          </a:p>
          <a:p>
            <a:pPr marL="400050" lvl="1">
              <a:lnSpc>
                <a:spcPct val="90000"/>
              </a:lnSpc>
              <a:spcBef>
                <a:spcPct val="20000"/>
              </a:spcBef>
              <a:buFont typeface="Wingdings" pitchFamily="2" charset="2"/>
              <a:buNone/>
            </a:pPr>
            <a:r>
              <a:rPr lang="en-US" sz="2000" dirty="0">
                <a:solidFill>
                  <a:srgbClr val="000000"/>
                </a:solidFill>
                <a:latin typeface="+mj-lt"/>
              </a:rPr>
              <a:t>    </a:t>
            </a:r>
          </a:p>
          <a:p>
            <a:pPr marL="400050" lvl="1">
              <a:lnSpc>
                <a:spcPct val="90000"/>
              </a:lnSpc>
              <a:spcBef>
                <a:spcPct val="20000"/>
              </a:spcBef>
              <a:buClr>
                <a:schemeClr val="bg1"/>
              </a:buClr>
              <a:buFont typeface="Wingdings" pitchFamily="2" charset="2"/>
              <a:buNone/>
            </a:pPr>
            <a:endParaRPr lang="en-US" sz="2000" dirty="0">
              <a:solidFill>
                <a:srgbClr val="000000"/>
              </a:solidFill>
              <a:latin typeface="+mj-lt"/>
            </a:endParaRPr>
          </a:p>
        </p:txBody>
      </p:sp>
    </p:spTree>
    <p:extLst>
      <p:ext uri="{BB962C8B-B14F-4D97-AF65-F5344CB8AC3E}">
        <p14:creationId xmlns:p14="http://schemas.microsoft.com/office/powerpoint/2010/main" val="4245775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6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6" grpId="0"/>
      <p:bldP spid="2406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fld id="{8285E444-18F7-4EB8-A13A-D3C5A6836DB8}" type="slidenum">
              <a:rPr lang="en-US" sz="1400" smtClean="0">
                <a:latin typeface="+mj-lt"/>
              </a:rPr>
              <a:pPr/>
              <a:t>12</a:t>
            </a:fld>
            <a:endParaRPr lang="en-US" sz="1400" dirty="0" smtClean="0">
              <a:latin typeface="+mj-lt"/>
            </a:endParaRPr>
          </a:p>
        </p:txBody>
      </p:sp>
      <p:sp>
        <p:nvSpPr>
          <p:cNvPr id="25603" name="Rectangle 2"/>
          <p:cNvSpPr>
            <a:spLocks noGrp="1" noChangeArrowheads="1"/>
          </p:cNvSpPr>
          <p:nvPr>
            <p:ph type="title"/>
          </p:nvPr>
        </p:nvSpPr>
        <p:spPr>
          <a:xfrm>
            <a:off x="512054" y="76200"/>
            <a:ext cx="5685546" cy="1143000"/>
          </a:xfrm>
          <a:noFill/>
        </p:spPr>
        <p:txBody>
          <a:bodyPr/>
          <a:lstStyle/>
          <a:p>
            <a:r>
              <a:rPr lang="en-US" sz="4400" dirty="0" smtClean="0"/>
              <a:t>Real Estate</a:t>
            </a:r>
          </a:p>
        </p:txBody>
      </p:sp>
      <p:sp>
        <p:nvSpPr>
          <p:cNvPr id="25604" name="Text Box 3"/>
          <p:cNvSpPr txBox="1">
            <a:spLocks noChangeArrowheads="1"/>
          </p:cNvSpPr>
          <p:nvPr/>
        </p:nvSpPr>
        <p:spPr bwMode="auto">
          <a:xfrm>
            <a:off x="609600" y="1219200"/>
            <a:ext cx="5791200" cy="4088812"/>
          </a:xfrm>
          <a:prstGeom prst="rect">
            <a:avLst/>
          </a:prstGeom>
          <a:noFill/>
          <a:ln w="9525">
            <a:noFill/>
            <a:miter lim="800000"/>
            <a:headEnd/>
            <a:tailEnd/>
          </a:ln>
        </p:spPr>
        <p:txBody>
          <a:bodyPr wrap="square">
            <a:spAutoFit/>
          </a:bodyPr>
          <a:lstStyle/>
          <a:p>
            <a:pPr>
              <a:lnSpc>
                <a:spcPct val="90000"/>
              </a:lnSpc>
              <a:spcBef>
                <a:spcPct val="20000"/>
              </a:spcBef>
              <a:buFont typeface="Wingdings" pitchFamily="2" charset="2"/>
              <a:buChar char="q"/>
            </a:pPr>
            <a:r>
              <a:rPr lang="en-US" sz="3200" dirty="0">
                <a:solidFill>
                  <a:srgbClr val="000000"/>
                </a:solidFill>
                <a:latin typeface="+mj-lt"/>
              </a:rPr>
              <a:t> Open space helps sell homes &amp; communities</a:t>
            </a:r>
          </a:p>
          <a:p>
            <a:pPr marL="400050" lvl="1">
              <a:lnSpc>
                <a:spcPct val="90000"/>
              </a:lnSpc>
              <a:spcBef>
                <a:spcPct val="20000"/>
              </a:spcBef>
              <a:buFont typeface="Wingdings" pitchFamily="2" charset="2"/>
              <a:buChar char="ü"/>
            </a:pPr>
            <a:r>
              <a:rPr lang="en-US" sz="2000" dirty="0">
                <a:solidFill>
                  <a:srgbClr val="000000"/>
                </a:solidFill>
                <a:latin typeface="+mj-lt"/>
              </a:rPr>
              <a:t> 1994 survey – </a:t>
            </a:r>
            <a:r>
              <a:rPr lang="en-US" sz="2000" b="1" dirty="0">
                <a:solidFill>
                  <a:srgbClr val="000000"/>
                </a:solidFill>
                <a:latin typeface="+mj-lt"/>
              </a:rPr>
              <a:t>77%</a:t>
            </a:r>
            <a:r>
              <a:rPr lang="en-US" sz="2000" dirty="0">
                <a:solidFill>
                  <a:srgbClr val="000000"/>
                </a:solidFill>
                <a:latin typeface="+mj-lt"/>
              </a:rPr>
              <a:t> ranked “lots of natural green space”</a:t>
            </a:r>
          </a:p>
          <a:p>
            <a:pPr marL="857250" lvl="2">
              <a:lnSpc>
                <a:spcPct val="90000"/>
              </a:lnSpc>
              <a:spcBef>
                <a:spcPct val="20000"/>
              </a:spcBef>
              <a:buFont typeface="Wingdings" pitchFamily="2" charset="2"/>
              <a:buChar char="ü"/>
            </a:pPr>
            <a:r>
              <a:rPr lang="en-US" sz="2000" b="1" dirty="0">
                <a:solidFill>
                  <a:srgbClr val="000000"/>
                </a:solidFill>
                <a:latin typeface="+mj-lt"/>
              </a:rPr>
              <a:t>2</a:t>
            </a:r>
            <a:r>
              <a:rPr lang="en-US" sz="2000" b="1" baseline="30000" dirty="0">
                <a:solidFill>
                  <a:srgbClr val="000000"/>
                </a:solidFill>
                <a:latin typeface="+mj-lt"/>
              </a:rPr>
              <a:t>nd</a:t>
            </a:r>
            <a:r>
              <a:rPr lang="en-US" sz="2000" dirty="0">
                <a:solidFill>
                  <a:srgbClr val="000000"/>
                </a:solidFill>
                <a:latin typeface="+mj-lt"/>
              </a:rPr>
              <a:t>  after “low traffic &amp; quiet” (tennis 28</a:t>
            </a:r>
            <a:r>
              <a:rPr lang="en-US" sz="2000" baseline="30000" dirty="0">
                <a:solidFill>
                  <a:srgbClr val="000000"/>
                </a:solidFill>
                <a:latin typeface="+mj-lt"/>
              </a:rPr>
              <a:t>th</a:t>
            </a:r>
            <a:r>
              <a:rPr lang="en-US" sz="2000" dirty="0">
                <a:solidFill>
                  <a:srgbClr val="000000"/>
                </a:solidFill>
                <a:latin typeface="+mj-lt"/>
              </a:rPr>
              <a:t>, golf 29</a:t>
            </a:r>
            <a:r>
              <a:rPr lang="en-US" sz="2000" baseline="30000" dirty="0">
                <a:solidFill>
                  <a:srgbClr val="000000"/>
                </a:solidFill>
                <a:latin typeface="+mj-lt"/>
              </a:rPr>
              <a:t>th</a:t>
            </a:r>
            <a:r>
              <a:rPr lang="en-US" sz="2000" dirty="0">
                <a:solidFill>
                  <a:srgbClr val="000000"/>
                </a:solidFill>
                <a:latin typeface="+mj-lt"/>
              </a:rPr>
              <a:t>)</a:t>
            </a:r>
          </a:p>
          <a:p>
            <a:pPr marL="400050" lvl="1">
              <a:lnSpc>
                <a:spcPct val="90000"/>
              </a:lnSpc>
              <a:spcBef>
                <a:spcPct val="20000"/>
              </a:spcBef>
              <a:buFont typeface="Wingdings" pitchFamily="2" charset="2"/>
              <a:buChar char="ü"/>
            </a:pPr>
            <a:r>
              <a:rPr lang="en-US" sz="2000" dirty="0" smtClean="0">
                <a:solidFill>
                  <a:srgbClr val="000000"/>
                </a:solidFill>
                <a:latin typeface="+mj-lt"/>
              </a:rPr>
              <a:t> </a:t>
            </a:r>
            <a:r>
              <a:rPr lang="en-US" sz="2000" i="1" dirty="0">
                <a:solidFill>
                  <a:srgbClr val="000000"/>
                </a:solidFill>
                <a:latin typeface="+mj-lt"/>
              </a:rPr>
              <a:t>National Association of Realtors Survey</a:t>
            </a:r>
            <a:r>
              <a:rPr lang="en-US" sz="2000" dirty="0">
                <a:solidFill>
                  <a:srgbClr val="000000"/>
                </a:solidFill>
                <a:latin typeface="+mj-lt"/>
              </a:rPr>
              <a:t> –  hiking &amp; </a:t>
            </a:r>
            <a:r>
              <a:rPr lang="en-US" sz="2000" dirty="0" smtClean="0">
                <a:solidFill>
                  <a:srgbClr val="000000"/>
                </a:solidFill>
                <a:latin typeface="+mj-lt"/>
              </a:rPr>
              <a:t>biking </a:t>
            </a:r>
            <a:r>
              <a:rPr lang="en-US" sz="2000" dirty="0">
                <a:solidFill>
                  <a:srgbClr val="000000"/>
                </a:solidFill>
                <a:latin typeface="+mj-lt"/>
              </a:rPr>
              <a:t>as </a:t>
            </a:r>
            <a:r>
              <a:rPr lang="en-US" sz="2000" b="1" dirty="0">
                <a:solidFill>
                  <a:srgbClr val="000000"/>
                </a:solidFill>
                <a:latin typeface="+mj-lt"/>
              </a:rPr>
              <a:t>top amenity </a:t>
            </a:r>
            <a:r>
              <a:rPr lang="en-US" sz="2000" dirty="0">
                <a:solidFill>
                  <a:srgbClr val="000000"/>
                </a:solidFill>
                <a:latin typeface="+mj-lt"/>
              </a:rPr>
              <a:t>to homebuyers </a:t>
            </a:r>
            <a:r>
              <a:rPr lang="en-US" sz="2000" i="1" dirty="0">
                <a:solidFill>
                  <a:srgbClr val="000000"/>
                </a:solidFill>
                <a:latin typeface="+mj-lt"/>
              </a:rPr>
              <a:t>not </a:t>
            </a:r>
            <a:r>
              <a:rPr lang="en-US" sz="2000" dirty="0" smtClean="0">
                <a:solidFill>
                  <a:srgbClr val="000000"/>
                </a:solidFill>
                <a:latin typeface="+mj-lt"/>
              </a:rPr>
              <a:t>golf </a:t>
            </a:r>
            <a:r>
              <a:rPr lang="en-US" sz="2000" dirty="0">
                <a:solidFill>
                  <a:srgbClr val="000000"/>
                </a:solidFill>
                <a:latin typeface="+mj-lt"/>
              </a:rPr>
              <a:t>courses </a:t>
            </a:r>
            <a:r>
              <a:rPr lang="en-US" sz="2000" dirty="0" smtClean="0">
                <a:solidFill>
                  <a:srgbClr val="000000"/>
                </a:solidFill>
                <a:latin typeface="+mj-lt"/>
              </a:rPr>
              <a:t>and pools</a:t>
            </a:r>
          </a:p>
          <a:p>
            <a:pPr marL="400050" lvl="1">
              <a:lnSpc>
                <a:spcPct val="90000"/>
              </a:lnSpc>
              <a:spcBef>
                <a:spcPct val="20000"/>
              </a:spcBef>
              <a:buFont typeface="Wingdings" pitchFamily="2" charset="2"/>
              <a:buNone/>
            </a:pPr>
            <a:endParaRPr lang="en-US" sz="2000" dirty="0" smtClean="0">
              <a:solidFill>
                <a:srgbClr val="000000"/>
              </a:solidFill>
              <a:latin typeface="+mj-lt"/>
            </a:endParaRPr>
          </a:p>
          <a:p>
            <a:pPr marL="400050" lvl="1">
              <a:lnSpc>
                <a:spcPct val="90000"/>
              </a:lnSpc>
              <a:spcBef>
                <a:spcPct val="20000"/>
              </a:spcBef>
              <a:buFont typeface="Wingdings" pitchFamily="2" charset="2"/>
              <a:buNone/>
            </a:pPr>
            <a:endParaRPr lang="en-US" sz="2000" dirty="0">
              <a:solidFill>
                <a:srgbClr val="000000"/>
              </a:solidFill>
              <a:latin typeface="+mj-lt"/>
            </a:endParaRPr>
          </a:p>
          <a:p>
            <a:pPr>
              <a:lnSpc>
                <a:spcPct val="90000"/>
              </a:lnSpc>
              <a:spcBef>
                <a:spcPct val="20000"/>
              </a:spcBef>
              <a:buFont typeface="Wingdings" pitchFamily="2" charset="2"/>
              <a:buNone/>
            </a:pPr>
            <a:endParaRPr lang="en-US" sz="2000" dirty="0">
              <a:solidFill>
                <a:srgbClr val="000000"/>
              </a:solidFill>
              <a:latin typeface="+mj-lt"/>
            </a:endParaRPr>
          </a:p>
        </p:txBody>
      </p:sp>
      <p:pic>
        <p:nvPicPr>
          <p:cNvPr id="25605" name="Picture 4" descr="PCWETLAND_HOUSES04"/>
          <p:cNvPicPr>
            <a:picLocks noGrp="1" noChangeAspect="1" noChangeArrowheads="1"/>
          </p:cNvPicPr>
          <p:nvPr>
            <p:ph idx="1"/>
          </p:nvPr>
        </p:nvPicPr>
        <p:blipFill>
          <a:blip r:embed="rId3" cstate="print"/>
          <a:srcRect t="24921" b="24921"/>
          <a:stretch>
            <a:fillRect/>
          </a:stretch>
        </p:blipFill>
        <p:spPr>
          <a:xfrm>
            <a:off x="2540000" y="4455116"/>
            <a:ext cx="9000067" cy="2133600"/>
          </a:xfrm>
          <a:noFill/>
          <a:ln>
            <a:solidFill>
              <a:schemeClr val="tx1"/>
            </a:solidFill>
          </a:ln>
        </p:spPr>
      </p:pic>
      <p:sp>
        <p:nvSpPr>
          <p:cNvPr id="244741" name="Text Box 5"/>
          <p:cNvSpPr txBox="1">
            <a:spLocks noChangeArrowheads="1"/>
          </p:cNvSpPr>
          <p:nvPr/>
        </p:nvSpPr>
        <p:spPr bwMode="auto">
          <a:xfrm>
            <a:off x="101600" y="2514601"/>
            <a:ext cx="12192000" cy="713016"/>
          </a:xfrm>
          <a:prstGeom prst="rect">
            <a:avLst/>
          </a:prstGeom>
          <a:noFill/>
          <a:ln w="9525">
            <a:noFill/>
            <a:miter lim="800000"/>
            <a:headEnd/>
            <a:tailEnd/>
          </a:ln>
        </p:spPr>
        <p:txBody>
          <a:bodyPr>
            <a:spAutoFit/>
          </a:bodyPr>
          <a:lstStyle/>
          <a:p>
            <a:pPr marL="400050" lvl="1">
              <a:lnSpc>
                <a:spcPct val="90000"/>
              </a:lnSpc>
              <a:spcBef>
                <a:spcPct val="20000"/>
              </a:spcBef>
              <a:buFont typeface="Wingdings" pitchFamily="2" charset="2"/>
              <a:buNone/>
            </a:pPr>
            <a:r>
              <a:rPr lang="en-US" sz="2000" dirty="0">
                <a:solidFill>
                  <a:srgbClr val="000000"/>
                </a:solidFill>
                <a:latin typeface="+mj-lt"/>
              </a:rPr>
              <a:t>     </a:t>
            </a:r>
          </a:p>
          <a:p>
            <a:pPr marL="400050" lvl="1">
              <a:lnSpc>
                <a:spcPct val="90000"/>
              </a:lnSpc>
              <a:spcBef>
                <a:spcPct val="20000"/>
              </a:spcBef>
              <a:buFont typeface="Wingdings" pitchFamily="2" charset="2"/>
              <a:buNone/>
            </a:pPr>
            <a:r>
              <a:rPr lang="en-US" sz="2000" dirty="0">
                <a:solidFill>
                  <a:srgbClr val="000000"/>
                </a:solidFill>
                <a:latin typeface="+mj-lt"/>
              </a:rPr>
              <a:t>    </a:t>
            </a:r>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1646" y="249087"/>
            <a:ext cx="4661773" cy="39577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6954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4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68679" y="110425"/>
            <a:ext cx="10985121" cy="775854"/>
          </a:xfrm>
        </p:spPr>
        <p:txBody>
          <a:bodyPr>
            <a:normAutofit/>
          </a:bodyPr>
          <a:lstStyle/>
          <a:p>
            <a:r>
              <a:rPr lang="en-US" sz="4400" dirty="0" smtClean="0"/>
              <a:t>Property values</a:t>
            </a:r>
            <a:endParaRPr lang="en-US" dirty="0" smtClean="0"/>
          </a:p>
        </p:txBody>
      </p:sp>
      <p:sp>
        <p:nvSpPr>
          <p:cNvPr id="190467" name="Rectangle 3"/>
          <p:cNvSpPr>
            <a:spLocks noGrp="1" noChangeArrowheads="1"/>
          </p:cNvSpPr>
          <p:nvPr>
            <p:ph type="body" idx="1"/>
          </p:nvPr>
        </p:nvSpPr>
        <p:spPr>
          <a:xfrm>
            <a:off x="402692" y="1600201"/>
            <a:ext cx="7014108" cy="4525963"/>
          </a:xfrm>
        </p:spPr>
        <p:txBody>
          <a:bodyPr>
            <a:noAutofit/>
          </a:bodyPr>
          <a:lstStyle/>
          <a:p>
            <a:pPr>
              <a:defRPr/>
            </a:pPr>
            <a:r>
              <a:rPr lang="en-US" dirty="0" smtClean="0">
                <a:latin typeface="+mj-lt"/>
              </a:rPr>
              <a:t>Homes </a:t>
            </a:r>
            <a:r>
              <a:rPr lang="en-US" dirty="0">
                <a:latin typeface="+mj-lt"/>
              </a:rPr>
              <a:t>near </a:t>
            </a:r>
            <a:r>
              <a:rPr lang="en-US" dirty="0" smtClean="0">
                <a:latin typeface="+mj-lt"/>
              </a:rPr>
              <a:t>greenbelts </a:t>
            </a:r>
            <a:r>
              <a:rPr lang="en-US" dirty="0">
                <a:latin typeface="+mj-lt"/>
              </a:rPr>
              <a:t>sell for </a:t>
            </a:r>
            <a:r>
              <a:rPr lang="en-US" dirty="0" smtClean="0">
                <a:latin typeface="+mj-lt"/>
              </a:rPr>
              <a:t>approximately 15-25</a:t>
            </a:r>
            <a:r>
              <a:rPr lang="en-US" dirty="0">
                <a:latin typeface="+mj-lt"/>
              </a:rPr>
              <a:t>% more than similar homes not near </a:t>
            </a:r>
            <a:r>
              <a:rPr lang="en-US" dirty="0" smtClean="0">
                <a:latin typeface="+mj-lt"/>
              </a:rPr>
              <a:t>green infrastructure.</a:t>
            </a:r>
          </a:p>
          <a:p>
            <a:pPr lvl="1">
              <a:defRPr/>
            </a:pPr>
            <a:r>
              <a:rPr lang="en-US" dirty="0" smtClean="0">
                <a:latin typeface="+mj-lt"/>
              </a:rPr>
              <a:t>Estimated using the hedonic pricing method</a:t>
            </a:r>
          </a:p>
          <a:p>
            <a:pPr>
              <a:defRPr/>
            </a:pPr>
            <a:endParaRPr lang="en-US" dirty="0" smtClean="0">
              <a:latin typeface="+mj-lt"/>
            </a:endParaRPr>
          </a:p>
          <a:p>
            <a:pPr>
              <a:defRPr/>
            </a:pPr>
            <a:r>
              <a:rPr lang="en-US" dirty="0" smtClean="0">
                <a:latin typeface="+mj-lt"/>
              </a:rPr>
              <a:t>Property </a:t>
            </a:r>
            <a:r>
              <a:rPr lang="en-US" dirty="0">
                <a:latin typeface="+mj-lt"/>
              </a:rPr>
              <a:t>values reflect only the </a:t>
            </a:r>
            <a:r>
              <a:rPr lang="en-US" i="1" dirty="0">
                <a:latin typeface="+mj-lt"/>
              </a:rPr>
              <a:t>direct use</a:t>
            </a:r>
            <a:r>
              <a:rPr lang="en-US" dirty="0">
                <a:latin typeface="+mj-lt"/>
              </a:rPr>
              <a:t> benefit of being closer</a:t>
            </a:r>
            <a:r>
              <a:rPr lang="en-US" i="1" dirty="0">
                <a:latin typeface="+mj-lt"/>
              </a:rPr>
              <a:t> </a:t>
            </a:r>
            <a:r>
              <a:rPr lang="en-US" dirty="0">
                <a:latin typeface="+mj-lt"/>
              </a:rPr>
              <a:t>to </a:t>
            </a:r>
            <a:r>
              <a:rPr lang="en-US" dirty="0" smtClean="0">
                <a:latin typeface="+mj-lt"/>
              </a:rPr>
              <a:t>Green Infrastructure.</a:t>
            </a:r>
          </a:p>
          <a:p>
            <a:pPr lvl="1">
              <a:defRPr/>
            </a:pPr>
            <a:r>
              <a:rPr lang="en-US" dirty="0" smtClean="0">
                <a:latin typeface="+mj-lt"/>
              </a:rPr>
              <a:t>Thus, just part of the overall value for conservation.  </a:t>
            </a:r>
            <a:endParaRPr lang="en-US" dirty="0">
              <a:latin typeface="+mj-lt"/>
            </a:endParaRPr>
          </a:p>
        </p:txBody>
      </p:sp>
      <p:pic>
        <p:nvPicPr>
          <p:cNvPr id="5" name="Picture 5"/>
          <p:cNvPicPr>
            <a:picLocks noChangeAspect="1" noChangeArrowheads="1"/>
          </p:cNvPicPr>
          <p:nvPr/>
        </p:nvPicPr>
        <p:blipFill>
          <a:blip r:embed="rId2" cstate="print"/>
          <a:srcRect/>
          <a:stretch>
            <a:fillRect/>
          </a:stretch>
        </p:blipFill>
        <p:spPr bwMode="auto">
          <a:xfrm>
            <a:off x="7604249" y="2666999"/>
            <a:ext cx="4478866" cy="2748379"/>
          </a:xfrm>
          <a:prstGeom prst="rect">
            <a:avLst/>
          </a:prstGeom>
          <a:noFill/>
          <a:ln>
            <a:solidFill>
              <a:schemeClr val="tx1"/>
            </a:solidFill>
          </a:ln>
          <a:effectLst>
            <a:outerShdw dist="53882" dir="2700000" algn="ctr" rotWithShape="0">
              <a:schemeClr val="tx1"/>
            </a:outerShdw>
          </a:effectLst>
        </p:spPr>
      </p:pic>
    </p:spTree>
    <p:extLst>
      <p:ext uri="{BB962C8B-B14F-4D97-AF65-F5344CB8AC3E}">
        <p14:creationId xmlns:p14="http://schemas.microsoft.com/office/powerpoint/2010/main" val="3680389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2"/>
          </p:nvPr>
        </p:nvSpPr>
        <p:spPr>
          <a:noFill/>
        </p:spPr>
        <p:txBody>
          <a:bodyPr/>
          <a:lstStyle/>
          <a:p>
            <a:fld id="{5FD25D43-2621-4501-AF8A-5E43F282A42D}" type="slidenum">
              <a:rPr lang="en-US" smtClean="0">
                <a:latin typeface="+mj-lt"/>
              </a:rPr>
              <a:pPr/>
              <a:t>14</a:t>
            </a:fld>
            <a:endParaRPr lang="en-US" dirty="0" smtClean="0">
              <a:latin typeface="+mj-lt"/>
            </a:endParaRPr>
          </a:p>
        </p:txBody>
      </p:sp>
      <p:sp>
        <p:nvSpPr>
          <p:cNvPr id="27651" name="Text Box 2"/>
          <p:cNvSpPr txBox="1">
            <a:spLocks noChangeArrowheads="1"/>
          </p:cNvSpPr>
          <p:nvPr/>
        </p:nvSpPr>
        <p:spPr bwMode="auto">
          <a:xfrm>
            <a:off x="609600" y="1484784"/>
            <a:ext cx="6096000" cy="4328108"/>
          </a:xfrm>
          <a:prstGeom prst="rect">
            <a:avLst/>
          </a:prstGeom>
          <a:noFill/>
          <a:ln w="9525">
            <a:noFill/>
            <a:miter lim="800000"/>
            <a:headEnd/>
            <a:tailEnd/>
          </a:ln>
        </p:spPr>
        <p:txBody>
          <a:bodyPr wrap="square">
            <a:spAutoFit/>
          </a:bodyPr>
          <a:lstStyle/>
          <a:p>
            <a:pPr>
              <a:spcBef>
                <a:spcPct val="50000"/>
              </a:spcBef>
              <a:buFont typeface="Wingdings" pitchFamily="2" charset="2"/>
              <a:buChar char="ü"/>
            </a:pPr>
            <a:r>
              <a:rPr lang="en-US" sz="2400" i="1" dirty="0" smtClean="0">
                <a:solidFill>
                  <a:srgbClr val="000000"/>
                </a:solidFill>
                <a:latin typeface="+mj-lt"/>
              </a:rPr>
              <a:t> </a:t>
            </a:r>
            <a:r>
              <a:rPr lang="en-US" sz="2400" b="1" dirty="0" smtClean="0">
                <a:solidFill>
                  <a:srgbClr val="000000"/>
                </a:solidFill>
                <a:latin typeface="+mj-lt"/>
              </a:rPr>
              <a:t>Oregon</a:t>
            </a:r>
            <a:r>
              <a:rPr lang="en-US" sz="2400" i="1" dirty="0" smtClean="0">
                <a:solidFill>
                  <a:srgbClr val="000000"/>
                </a:solidFill>
                <a:latin typeface="+mj-lt"/>
              </a:rPr>
              <a:t> </a:t>
            </a:r>
            <a:r>
              <a:rPr lang="en-US" sz="2400" dirty="0" smtClean="0">
                <a:solidFill>
                  <a:srgbClr val="000000"/>
                </a:solidFill>
                <a:latin typeface="+mj-lt"/>
              </a:rPr>
              <a:t>– land by greenbelt ~$1,200 more per acre than 1000 ft. away</a:t>
            </a:r>
          </a:p>
          <a:p>
            <a:pPr>
              <a:spcBef>
                <a:spcPct val="50000"/>
              </a:spcBef>
              <a:buFont typeface="Wingdings" pitchFamily="2" charset="2"/>
              <a:buChar char="ü"/>
            </a:pPr>
            <a:endParaRPr lang="en-US" sz="1050" dirty="0" smtClean="0">
              <a:solidFill>
                <a:srgbClr val="000000"/>
              </a:solidFill>
              <a:latin typeface="+mj-lt"/>
            </a:endParaRPr>
          </a:p>
          <a:p>
            <a:pPr>
              <a:spcBef>
                <a:spcPct val="50000"/>
              </a:spcBef>
              <a:buFont typeface="Wingdings" pitchFamily="2" charset="2"/>
              <a:buChar char="ü"/>
            </a:pPr>
            <a:r>
              <a:rPr lang="en-US" sz="2400" b="1" dirty="0" smtClean="0">
                <a:solidFill>
                  <a:srgbClr val="000000"/>
                </a:solidFill>
                <a:latin typeface="+mj-lt"/>
              </a:rPr>
              <a:t>California</a:t>
            </a:r>
            <a:r>
              <a:rPr lang="en-US" sz="2400" i="1" dirty="0" smtClean="0">
                <a:solidFill>
                  <a:srgbClr val="000000"/>
                </a:solidFill>
                <a:latin typeface="+mj-lt"/>
              </a:rPr>
              <a:t> </a:t>
            </a:r>
            <a:r>
              <a:rPr lang="en-US" sz="2400" dirty="0">
                <a:solidFill>
                  <a:srgbClr val="000000"/>
                </a:solidFill>
                <a:latin typeface="+mj-lt"/>
              </a:rPr>
              <a:t>– 3-mile green belt added $41 million in value to surrounding properties</a:t>
            </a:r>
          </a:p>
          <a:p>
            <a:pPr>
              <a:spcBef>
                <a:spcPct val="50000"/>
              </a:spcBef>
              <a:buFont typeface="Wingdings" pitchFamily="2" charset="2"/>
              <a:buChar char="ü"/>
            </a:pPr>
            <a:endParaRPr lang="en-US" sz="1050" i="1" dirty="0" smtClean="0">
              <a:solidFill>
                <a:srgbClr val="000000"/>
              </a:solidFill>
              <a:latin typeface="+mj-lt"/>
            </a:endParaRPr>
          </a:p>
          <a:p>
            <a:pPr>
              <a:spcBef>
                <a:spcPct val="50000"/>
              </a:spcBef>
              <a:buFont typeface="Wingdings" pitchFamily="2" charset="2"/>
              <a:buChar char="ü"/>
            </a:pPr>
            <a:r>
              <a:rPr lang="en-US" sz="2400" b="1" dirty="0" smtClean="0">
                <a:solidFill>
                  <a:srgbClr val="000000"/>
                </a:solidFill>
                <a:latin typeface="+mj-lt"/>
              </a:rPr>
              <a:t>Alaska</a:t>
            </a:r>
            <a:r>
              <a:rPr lang="en-US" sz="2400" dirty="0" smtClean="0">
                <a:solidFill>
                  <a:srgbClr val="000000"/>
                </a:solidFill>
                <a:latin typeface="+mj-lt"/>
              </a:rPr>
              <a:t> </a:t>
            </a:r>
            <a:r>
              <a:rPr lang="en-US" sz="2400" dirty="0">
                <a:solidFill>
                  <a:srgbClr val="000000"/>
                </a:solidFill>
                <a:latin typeface="+mj-lt"/>
              </a:rPr>
              <a:t>– 15% greater value for                                   properties adjacent to Anchorage greenways</a:t>
            </a:r>
            <a:endParaRPr lang="en-US" sz="2400" i="1" dirty="0">
              <a:solidFill>
                <a:srgbClr val="000000"/>
              </a:solidFill>
              <a:latin typeface="+mj-lt"/>
            </a:endParaRPr>
          </a:p>
          <a:p>
            <a:pPr>
              <a:spcBef>
                <a:spcPct val="50000"/>
              </a:spcBef>
              <a:buFont typeface="Wingdings" pitchFamily="2" charset="2"/>
              <a:buChar char="ü"/>
            </a:pPr>
            <a:endParaRPr lang="en-US" sz="1050" dirty="0" smtClean="0">
              <a:solidFill>
                <a:srgbClr val="000000"/>
              </a:solidFill>
              <a:latin typeface="+mj-lt"/>
            </a:endParaRPr>
          </a:p>
          <a:p>
            <a:pPr>
              <a:spcBef>
                <a:spcPct val="50000"/>
              </a:spcBef>
              <a:buFont typeface="Wingdings" pitchFamily="2" charset="2"/>
              <a:buChar char="ü"/>
            </a:pPr>
            <a:r>
              <a:rPr lang="en-US" sz="2400" dirty="0" smtClean="0">
                <a:solidFill>
                  <a:srgbClr val="000000"/>
                </a:solidFill>
                <a:latin typeface="+mj-lt"/>
              </a:rPr>
              <a:t> </a:t>
            </a:r>
            <a:r>
              <a:rPr lang="en-US" sz="2400" b="1" dirty="0">
                <a:solidFill>
                  <a:srgbClr val="000000"/>
                </a:solidFill>
                <a:latin typeface="+mj-lt"/>
              </a:rPr>
              <a:t>Canada</a:t>
            </a:r>
            <a:r>
              <a:rPr lang="en-US" sz="2400" i="1" dirty="0">
                <a:solidFill>
                  <a:srgbClr val="000000"/>
                </a:solidFill>
                <a:latin typeface="+mj-lt"/>
              </a:rPr>
              <a:t> </a:t>
            </a:r>
            <a:r>
              <a:rPr lang="en-US" sz="2400" dirty="0">
                <a:solidFill>
                  <a:srgbClr val="000000"/>
                </a:solidFill>
                <a:latin typeface="+mj-lt"/>
              </a:rPr>
              <a:t> - 12 -16% greater value for                         properties adjacent to </a:t>
            </a:r>
            <a:r>
              <a:rPr lang="en-US" sz="2400" dirty="0" smtClean="0">
                <a:solidFill>
                  <a:srgbClr val="000000"/>
                </a:solidFill>
                <a:latin typeface="+mj-lt"/>
              </a:rPr>
              <a:t>greenways</a:t>
            </a:r>
          </a:p>
        </p:txBody>
      </p:sp>
      <p:sp>
        <p:nvSpPr>
          <p:cNvPr id="27652" name="Rectangle 5"/>
          <p:cNvSpPr>
            <a:spLocks noChangeArrowheads="1"/>
          </p:cNvSpPr>
          <p:nvPr/>
        </p:nvSpPr>
        <p:spPr bwMode="auto">
          <a:xfrm>
            <a:off x="430125" y="0"/>
            <a:ext cx="10847475" cy="880938"/>
          </a:xfrm>
          <a:prstGeom prst="rect">
            <a:avLst/>
          </a:prstGeom>
          <a:noFill/>
          <a:ln w="9525">
            <a:noFill/>
            <a:miter lim="800000"/>
            <a:headEnd/>
            <a:tailEnd/>
          </a:ln>
        </p:spPr>
        <p:txBody>
          <a:bodyPr anchor="ctr"/>
          <a:lstStyle/>
          <a:p>
            <a:r>
              <a:rPr lang="en-US" sz="4400" dirty="0">
                <a:solidFill>
                  <a:srgbClr val="0000FF"/>
                </a:solidFill>
                <a:latin typeface="+mj-lt"/>
              </a:rPr>
              <a:t>Real Estate</a:t>
            </a:r>
          </a:p>
        </p:txBody>
      </p:sp>
      <p:pic>
        <p:nvPicPr>
          <p:cNvPr id="27653" name="Picture 3" descr="Fig C1P8  PA Countryside,  Ed McMahon"/>
          <p:cNvPicPr>
            <a:picLocks noChangeAspect="1" noChangeArrowheads="1"/>
          </p:cNvPicPr>
          <p:nvPr/>
        </p:nvPicPr>
        <p:blipFill>
          <a:blip r:embed="rId3" cstate="print"/>
          <a:srcRect/>
          <a:stretch>
            <a:fillRect/>
          </a:stretch>
        </p:blipFill>
        <p:spPr bwMode="auto">
          <a:xfrm>
            <a:off x="6705600" y="2057400"/>
            <a:ext cx="5173133" cy="365760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757981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09643" y="0"/>
            <a:ext cx="11782357" cy="1085807"/>
          </a:xfrm>
        </p:spPr>
        <p:txBody>
          <a:bodyPr>
            <a:noAutofit/>
          </a:bodyPr>
          <a:lstStyle/>
          <a:p>
            <a:r>
              <a:rPr lang="en-US" sz="4400" dirty="0" smtClean="0"/>
              <a:t>Property values do reflect </a:t>
            </a:r>
            <a:r>
              <a:rPr lang="en-US" sz="4400" i="1" dirty="0" smtClean="0">
                <a:solidFill>
                  <a:srgbClr val="000000"/>
                </a:solidFill>
              </a:rPr>
              <a:t>expected</a:t>
            </a:r>
            <a:r>
              <a:rPr lang="en-US" sz="4400" dirty="0" smtClean="0"/>
              <a:t> future benefits</a:t>
            </a:r>
          </a:p>
        </p:txBody>
      </p:sp>
      <p:sp>
        <p:nvSpPr>
          <p:cNvPr id="203779" name="Rectangle 3"/>
          <p:cNvSpPr>
            <a:spLocks noGrp="1" noChangeArrowheads="1"/>
          </p:cNvSpPr>
          <p:nvPr>
            <p:ph type="body" idx="1"/>
          </p:nvPr>
        </p:nvSpPr>
        <p:spPr>
          <a:xfrm>
            <a:off x="609600" y="1451128"/>
            <a:ext cx="10972800" cy="2667378"/>
          </a:xfrm>
        </p:spPr>
        <p:txBody>
          <a:bodyPr>
            <a:noAutofit/>
          </a:bodyPr>
          <a:lstStyle/>
          <a:p>
            <a:pPr>
              <a:defRPr/>
            </a:pPr>
            <a:r>
              <a:rPr lang="en-US" sz="3600" i="1" dirty="0" smtClean="0">
                <a:latin typeface="+mj-lt"/>
              </a:rPr>
              <a:t>Expected </a:t>
            </a:r>
            <a:r>
              <a:rPr lang="en-US" sz="3600" dirty="0">
                <a:latin typeface="+mj-lt"/>
              </a:rPr>
              <a:t>future benefits are </a:t>
            </a:r>
            <a:r>
              <a:rPr lang="en-US" sz="3600" dirty="0" smtClean="0">
                <a:latin typeface="+mj-lt"/>
              </a:rPr>
              <a:t>“capitalized” </a:t>
            </a:r>
            <a:r>
              <a:rPr lang="en-US" sz="3600" dirty="0">
                <a:latin typeface="+mj-lt"/>
              </a:rPr>
              <a:t>into current property </a:t>
            </a:r>
            <a:r>
              <a:rPr lang="en-US" sz="3600" dirty="0" smtClean="0">
                <a:latin typeface="+mj-lt"/>
              </a:rPr>
              <a:t>values.</a:t>
            </a:r>
            <a:endParaRPr lang="en-US" sz="3600" dirty="0">
              <a:latin typeface="+mj-lt"/>
            </a:endParaRPr>
          </a:p>
          <a:p>
            <a:pPr>
              <a:defRPr/>
            </a:pPr>
            <a:endParaRPr lang="en-US" sz="3600" dirty="0" smtClean="0">
              <a:latin typeface="+mj-lt"/>
            </a:endParaRPr>
          </a:p>
          <a:p>
            <a:pPr>
              <a:defRPr/>
            </a:pPr>
            <a:r>
              <a:rPr lang="en-US" sz="3600" dirty="0" smtClean="0">
                <a:latin typeface="+mj-lt"/>
              </a:rPr>
              <a:t>If </a:t>
            </a:r>
            <a:r>
              <a:rPr lang="en-US" sz="3600" dirty="0">
                <a:latin typeface="+mj-lt"/>
              </a:rPr>
              <a:t>benefits are uncertain, current values will be </a:t>
            </a:r>
            <a:r>
              <a:rPr lang="en-US" sz="3600" dirty="0" smtClean="0">
                <a:latin typeface="+mj-lt"/>
              </a:rPr>
              <a:t>lower.</a:t>
            </a:r>
            <a:endParaRPr lang="en-US" sz="3600" dirty="0">
              <a:latin typeface="+mj-lt"/>
            </a:endParaRPr>
          </a:p>
          <a:p>
            <a:pPr>
              <a:defRPr/>
            </a:pPr>
            <a:endParaRPr lang="en-US" sz="3600" dirty="0" smtClean="0">
              <a:latin typeface="+mj-lt"/>
            </a:endParaRPr>
          </a:p>
          <a:p>
            <a:pPr>
              <a:defRPr/>
            </a:pPr>
            <a:r>
              <a:rPr lang="en-US" sz="3600" dirty="0" smtClean="0">
                <a:latin typeface="+mj-lt"/>
              </a:rPr>
              <a:t>Permanent </a:t>
            </a:r>
            <a:r>
              <a:rPr lang="en-US" sz="3600" dirty="0">
                <a:latin typeface="+mj-lt"/>
              </a:rPr>
              <a:t>protection creates </a:t>
            </a:r>
            <a:r>
              <a:rPr lang="en-US" sz="3600" dirty="0" smtClean="0">
                <a:latin typeface="+mj-lt"/>
              </a:rPr>
              <a:t>certainty, and </a:t>
            </a:r>
            <a:r>
              <a:rPr lang="en-US" sz="3600" dirty="0">
                <a:latin typeface="+mj-lt"/>
              </a:rPr>
              <a:t>therefore, </a:t>
            </a:r>
            <a:r>
              <a:rPr lang="en-US" sz="3600" dirty="0" smtClean="0">
                <a:latin typeface="+mj-lt"/>
              </a:rPr>
              <a:t>increased value.</a:t>
            </a:r>
            <a:endParaRPr lang="en-US" sz="3600" i="1" dirty="0">
              <a:latin typeface="+mj-lt"/>
            </a:endParaRPr>
          </a:p>
        </p:txBody>
      </p:sp>
    </p:spTree>
    <p:extLst>
      <p:ext uri="{BB962C8B-B14F-4D97-AF65-F5344CB8AC3E}">
        <p14:creationId xmlns:p14="http://schemas.microsoft.com/office/powerpoint/2010/main" val="3009611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4294967295"/>
          </p:nvPr>
        </p:nvSpPr>
        <p:spPr>
          <a:xfrm>
            <a:off x="0" y="152400"/>
            <a:ext cx="12192000" cy="1600200"/>
          </a:xfrm>
        </p:spPr>
        <p:txBody>
          <a:bodyPr>
            <a:noAutofit/>
          </a:bodyPr>
          <a:lstStyle/>
          <a:p>
            <a:pPr algn="ctr">
              <a:buFontTx/>
              <a:buNone/>
            </a:pPr>
            <a:r>
              <a:rPr lang="en-US" sz="4000" dirty="0" smtClean="0">
                <a:latin typeface="+mj-lt"/>
              </a:rPr>
              <a:t>	Proximity to “Natural Areas” </a:t>
            </a:r>
          </a:p>
          <a:p>
            <a:pPr algn="ctr">
              <a:buFontTx/>
              <a:buNone/>
            </a:pPr>
            <a:r>
              <a:rPr lang="en-US" sz="2000" dirty="0" smtClean="0">
                <a:latin typeface="+mj-lt"/>
              </a:rPr>
              <a:t>or </a:t>
            </a:r>
          </a:p>
          <a:p>
            <a:pPr algn="ctr">
              <a:buFontTx/>
              <a:buNone/>
            </a:pPr>
            <a:r>
              <a:rPr lang="en-US" sz="4000" dirty="0" smtClean="0">
                <a:latin typeface="+mj-lt"/>
              </a:rPr>
              <a:t>Proximity to “Specialty Parks and Facilities”</a:t>
            </a:r>
          </a:p>
        </p:txBody>
      </p:sp>
      <p:sp>
        <p:nvSpPr>
          <p:cNvPr id="29700" name="Text Box 5"/>
          <p:cNvSpPr txBox="1">
            <a:spLocks noChangeArrowheads="1"/>
          </p:cNvSpPr>
          <p:nvPr/>
        </p:nvSpPr>
        <p:spPr bwMode="auto">
          <a:xfrm>
            <a:off x="7112000" y="5943600"/>
            <a:ext cx="4775200" cy="369888"/>
          </a:xfrm>
          <a:prstGeom prst="rect">
            <a:avLst/>
          </a:prstGeom>
          <a:noFill/>
          <a:ln w="9525">
            <a:noFill/>
            <a:miter lim="800000"/>
            <a:headEnd/>
            <a:tailEnd/>
          </a:ln>
        </p:spPr>
        <p:txBody>
          <a:bodyPr>
            <a:spAutoFit/>
          </a:bodyPr>
          <a:lstStyle/>
          <a:p>
            <a:pPr>
              <a:spcBef>
                <a:spcPct val="50000"/>
              </a:spcBef>
            </a:pPr>
            <a:r>
              <a:rPr lang="en-US" dirty="0"/>
              <a:t>Source: McConnell-Walls 2005</a:t>
            </a:r>
          </a:p>
        </p:txBody>
      </p:sp>
      <p:pic>
        <p:nvPicPr>
          <p:cNvPr id="5" name="Picture 4"/>
          <p:cNvPicPr>
            <a:picLocks noChangeAspect="1" noChangeArrowheads="1"/>
          </p:cNvPicPr>
          <p:nvPr/>
        </p:nvPicPr>
        <p:blipFill>
          <a:blip r:embed="rId2" cstate="print"/>
          <a:srcRect/>
          <a:stretch>
            <a:fillRect/>
          </a:stretch>
        </p:blipFill>
        <p:spPr bwMode="auto">
          <a:xfrm>
            <a:off x="679206" y="2116577"/>
            <a:ext cx="11077547" cy="3408632"/>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555088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08000" y="0"/>
            <a:ext cx="10777665" cy="737529"/>
          </a:xfrm>
        </p:spPr>
        <p:txBody>
          <a:bodyPr>
            <a:normAutofit/>
          </a:bodyPr>
          <a:lstStyle/>
          <a:p>
            <a:r>
              <a:rPr lang="en-US" sz="4400" dirty="0" smtClean="0"/>
              <a:t>Property values: Anchorage example</a:t>
            </a:r>
            <a:endParaRPr lang="en-US" dirty="0" smtClean="0"/>
          </a:p>
        </p:txBody>
      </p:sp>
      <p:sp>
        <p:nvSpPr>
          <p:cNvPr id="193539" name="Rectangle 3"/>
          <p:cNvSpPr>
            <a:spLocks noGrp="1" noChangeArrowheads="1"/>
          </p:cNvSpPr>
          <p:nvPr>
            <p:ph sz="half" idx="1"/>
          </p:nvPr>
        </p:nvSpPr>
        <p:spPr>
          <a:xfrm>
            <a:off x="508000" y="1126781"/>
            <a:ext cx="5513752" cy="4999384"/>
          </a:xfrm>
        </p:spPr>
        <p:txBody>
          <a:bodyPr>
            <a:noAutofit/>
          </a:bodyPr>
          <a:lstStyle/>
          <a:p>
            <a:pPr>
              <a:defRPr/>
            </a:pPr>
            <a:r>
              <a:rPr lang="en-US" sz="2800" dirty="0" smtClean="0">
                <a:latin typeface="+mj-lt"/>
              </a:rPr>
              <a:t>Suppose, there </a:t>
            </a:r>
            <a:r>
              <a:rPr lang="en-US" sz="2800" dirty="0">
                <a:latin typeface="+mj-lt"/>
              </a:rPr>
              <a:t>are </a:t>
            </a:r>
            <a:r>
              <a:rPr lang="en-US" sz="2800" dirty="0" smtClean="0">
                <a:latin typeface="+mj-lt"/>
              </a:rPr>
              <a:t>2,500 </a:t>
            </a:r>
            <a:r>
              <a:rPr lang="en-US" sz="2800" dirty="0">
                <a:latin typeface="+mj-lt"/>
              </a:rPr>
              <a:t>houses along Anchorage creeks &amp; </a:t>
            </a:r>
            <a:r>
              <a:rPr lang="en-US" sz="2800" dirty="0" smtClean="0">
                <a:latin typeface="+mj-lt"/>
              </a:rPr>
              <a:t>greenbelts.</a:t>
            </a:r>
            <a:endParaRPr lang="en-US" sz="2800" dirty="0">
              <a:latin typeface="+mj-lt"/>
            </a:endParaRPr>
          </a:p>
          <a:p>
            <a:pPr>
              <a:defRPr/>
            </a:pPr>
            <a:endParaRPr lang="en-US" sz="2800" dirty="0" smtClean="0">
              <a:latin typeface="+mj-lt"/>
            </a:endParaRPr>
          </a:p>
          <a:p>
            <a:pPr>
              <a:defRPr/>
            </a:pPr>
            <a:r>
              <a:rPr lang="en-US" sz="2800" dirty="0" smtClean="0">
                <a:latin typeface="+mj-lt"/>
              </a:rPr>
              <a:t>Average home value = $300,000.</a:t>
            </a:r>
            <a:endParaRPr lang="en-US" sz="2800" dirty="0">
              <a:latin typeface="+mj-lt"/>
            </a:endParaRPr>
          </a:p>
          <a:p>
            <a:pPr>
              <a:defRPr/>
            </a:pPr>
            <a:endParaRPr lang="en-US" sz="2800" dirty="0" smtClean="0">
              <a:latin typeface="+mj-lt"/>
            </a:endParaRPr>
          </a:p>
          <a:p>
            <a:pPr>
              <a:defRPr/>
            </a:pPr>
            <a:r>
              <a:rPr lang="en-US" sz="2800" dirty="0" smtClean="0">
                <a:latin typeface="+mj-lt"/>
              </a:rPr>
              <a:t>With a 15% price premium, the value of these creeks and greenbelts is more than $100 million.</a:t>
            </a:r>
          </a:p>
          <a:p>
            <a:pPr>
              <a:defRPr/>
            </a:pPr>
            <a:endParaRPr lang="en-US" sz="2800" dirty="0">
              <a:latin typeface="+mj-lt"/>
            </a:endParaRPr>
          </a:p>
          <a:p>
            <a:pPr marL="0" indent="0">
              <a:buNone/>
              <a:defRPr/>
            </a:pPr>
            <a:r>
              <a:rPr lang="en-US" sz="2800" dirty="0">
                <a:solidFill>
                  <a:srgbClr val="000000"/>
                </a:solidFill>
                <a:latin typeface="+mj-lt"/>
              </a:rPr>
              <a:t>(Source: Steve Colt, UAA)</a:t>
            </a:r>
            <a:endParaRPr lang="en-US" sz="2800" dirty="0">
              <a:latin typeface="+mj-lt"/>
            </a:endParaRPr>
          </a:p>
          <a:p>
            <a:pPr>
              <a:defRPr/>
            </a:pPr>
            <a:endParaRPr lang="en-US" dirty="0">
              <a:latin typeface="+mj-lt"/>
            </a:endParaRPr>
          </a:p>
          <a:p>
            <a:pPr>
              <a:defRPr/>
            </a:pPr>
            <a:endParaRPr lang="en-US" i="1" dirty="0" smtClean="0">
              <a:solidFill>
                <a:srgbClr val="FF0000"/>
              </a:solidFill>
              <a:latin typeface="+mj-lt"/>
            </a:endParaRPr>
          </a:p>
          <a:p>
            <a:pPr>
              <a:defRPr/>
            </a:pPr>
            <a:endParaRPr lang="en-US" i="1" dirty="0">
              <a:solidFill>
                <a:srgbClr val="000000"/>
              </a:solidFill>
              <a:latin typeface="+mj-lt"/>
            </a:endParaRPr>
          </a:p>
        </p:txBody>
      </p:sp>
      <p:sp>
        <p:nvSpPr>
          <p:cNvPr id="2" name="Content Placeholder 1"/>
          <p:cNvSpPr>
            <a:spLocks noGrp="1"/>
          </p:cNvSpPr>
          <p:nvPr>
            <p:ph sz="half" idx="2"/>
          </p:nvPr>
        </p:nvSpPr>
        <p:spPr>
          <a:xfrm>
            <a:off x="6197600" y="1044833"/>
            <a:ext cx="5641083" cy="5081331"/>
          </a:xfrm>
        </p:spPr>
        <p:txBody>
          <a:bodyPr>
            <a:normAutofit/>
          </a:bodyPr>
          <a:lstStyle/>
          <a:p>
            <a:r>
              <a:rPr lang="en-US" sz="2800" dirty="0" smtClean="0">
                <a:latin typeface="+mj-lt"/>
              </a:rPr>
              <a:t>15% x $300,000 = $45,000 per house.</a:t>
            </a:r>
          </a:p>
          <a:p>
            <a:endParaRPr lang="en-US" sz="2800" dirty="0">
              <a:latin typeface="+mj-lt"/>
            </a:endParaRPr>
          </a:p>
          <a:p>
            <a:r>
              <a:rPr lang="en-US" sz="2800" dirty="0" smtClean="0">
                <a:latin typeface="+mj-lt"/>
              </a:rPr>
              <a:t>2,500 houses x $45,000 = $112,500,000.</a:t>
            </a:r>
          </a:p>
          <a:p>
            <a:endParaRPr lang="en-US" sz="2800" dirty="0">
              <a:latin typeface="+mj-lt"/>
            </a:endParaRPr>
          </a:p>
          <a:p>
            <a:r>
              <a:rPr lang="en-US" sz="2800" i="1" dirty="0">
                <a:latin typeface="+mj-lt"/>
              </a:rPr>
              <a:t>Note: everyone shares some of this value through increased tax revenue.</a:t>
            </a:r>
          </a:p>
          <a:p>
            <a:pPr marL="0" indent="0">
              <a:buNone/>
            </a:pPr>
            <a:endParaRPr lang="en-US" sz="2800" dirty="0">
              <a:latin typeface="+mj-lt"/>
            </a:endParaRPr>
          </a:p>
          <a:p>
            <a:pPr marL="0" indent="0">
              <a:buNone/>
            </a:pPr>
            <a:endParaRPr lang="en-US" sz="2800" dirty="0">
              <a:latin typeface="+mj-lt"/>
            </a:endParaRPr>
          </a:p>
        </p:txBody>
      </p:sp>
    </p:spTree>
    <p:extLst>
      <p:ext uri="{BB962C8B-B14F-4D97-AF65-F5344CB8AC3E}">
        <p14:creationId xmlns:p14="http://schemas.microsoft.com/office/powerpoint/2010/main" val="1671501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anim calcmode="lin" valueType="num">
                                      <p:cBhvr additive="base">
                                        <p:cTn id="7" dur="1000" fill="hold"/>
                                        <p:tgtEl>
                                          <p:spTgt spid="193539">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935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3539">
                                            <p:txEl>
                                              <p:pRg st="2" end="2"/>
                                            </p:txEl>
                                          </p:spTgt>
                                        </p:tgtEl>
                                        <p:attrNameLst>
                                          <p:attrName>style.visibility</p:attrName>
                                        </p:attrNameLst>
                                      </p:cBhvr>
                                      <p:to>
                                        <p:strVal val="visible"/>
                                      </p:to>
                                    </p:set>
                                    <p:anim calcmode="lin" valueType="num">
                                      <p:cBhvr additive="base">
                                        <p:cTn id="13" dur="1000" fill="hold"/>
                                        <p:tgtEl>
                                          <p:spTgt spid="193539">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935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3539">
                                            <p:txEl>
                                              <p:pRg st="4" end="4"/>
                                            </p:txEl>
                                          </p:spTgt>
                                        </p:tgtEl>
                                        <p:attrNameLst>
                                          <p:attrName>style.visibility</p:attrName>
                                        </p:attrNameLst>
                                      </p:cBhvr>
                                      <p:to>
                                        <p:strVal val="visible"/>
                                      </p:to>
                                    </p:set>
                                    <p:anim calcmode="lin" valueType="num">
                                      <p:cBhvr additive="base">
                                        <p:cTn id="19" dur="1000" fill="hold"/>
                                        <p:tgtEl>
                                          <p:spTgt spid="193539">
                                            <p:txEl>
                                              <p:pRg st="4" end="4"/>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935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3539">
                                            <p:txEl>
                                              <p:pRg st="6" end="6"/>
                                            </p:txEl>
                                          </p:spTgt>
                                        </p:tgtEl>
                                        <p:attrNameLst>
                                          <p:attrName>style.visibility</p:attrName>
                                        </p:attrNameLst>
                                      </p:cBhvr>
                                      <p:to>
                                        <p:strVal val="visible"/>
                                      </p:to>
                                    </p:set>
                                    <p:anim calcmode="lin" valueType="num">
                                      <p:cBhvr additive="base">
                                        <p:cTn id="25" dur="1000" fill="hold"/>
                                        <p:tgtEl>
                                          <p:spTgt spid="193539">
                                            <p:txEl>
                                              <p:pRg st="6" end="6"/>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1935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2"/>
          </p:nvPr>
        </p:nvSpPr>
        <p:spPr>
          <a:xfrm>
            <a:off x="4165600" y="6245225"/>
            <a:ext cx="3860800" cy="476250"/>
          </a:xfrm>
          <a:noFill/>
        </p:spPr>
        <p:txBody>
          <a:bodyPr/>
          <a:lstStyle/>
          <a:p>
            <a:pPr algn="ctr"/>
            <a:fld id="{491D5844-4F81-467E-B1CA-E23B8629F4C7}" type="slidenum">
              <a:rPr lang="en-US" smtClean="0">
                <a:latin typeface="+mj-lt"/>
              </a:rPr>
              <a:pPr algn="ctr"/>
              <a:t>18</a:t>
            </a:fld>
            <a:endParaRPr lang="en-US" dirty="0" smtClean="0">
              <a:latin typeface="+mj-lt"/>
            </a:endParaRPr>
          </a:p>
        </p:txBody>
      </p:sp>
      <p:sp>
        <p:nvSpPr>
          <p:cNvPr id="31747" name="Rectangle 2"/>
          <p:cNvSpPr>
            <a:spLocks noGrp="1" noChangeArrowheads="1"/>
          </p:cNvSpPr>
          <p:nvPr>
            <p:ph type="title"/>
          </p:nvPr>
        </p:nvSpPr>
        <p:spPr>
          <a:xfrm>
            <a:off x="466225" y="0"/>
            <a:ext cx="10972800" cy="1143000"/>
          </a:xfrm>
        </p:spPr>
        <p:txBody>
          <a:bodyPr>
            <a:normAutofit/>
          </a:bodyPr>
          <a:lstStyle/>
          <a:p>
            <a:r>
              <a:rPr lang="en-US" sz="4400" dirty="0" smtClean="0">
                <a:solidFill>
                  <a:srgbClr val="000000"/>
                </a:solidFill>
              </a:rPr>
              <a:t>Green Infrastructure Attracts </a:t>
            </a:r>
            <a:r>
              <a:rPr lang="en-US" sz="4400" dirty="0">
                <a:solidFill>
                  <a:srgbClr val="000000"/>
                </a:solidFill>
              </a:rPr>
              <a:t>R</a:t>
            </a:r>
            <a:r>
              <a:rPr lang="en-US" sz="4400" dirty="0" smtClean="0">
                <a:solidFill>
                  <a:srgbClr val="000000"/>
                </a:solidFill>
              </a:rPr>
              <a:t>esidents</a:t>
            </a:r>
          </a:p>
        </p:txBody>
      </p:sp>
      <p:sp>
        <p:nvSpPr>
          <p:cNvPr id="195587" name="Rectangle 3"/>
          <p:cNvSpPr>
            <a:spLocks noGrp="1" noChangeArrowheads="1"/>
          </p:cNvSpPr>
          <p:nvPr>
            <p:ph type="body" idx="1"/>
          </p:nvPr>
        </p:nvSpPr>
        <p:spPr>
          <a:xfrm>
            <a:off x="812800" y="1600201"/>
            <a:ext cx="10769600" cy="4525963"/>
          </a:xfrm>
        </p:spPr>
        <p:txBody>
          <a:bodyPr>
            <a:normAutofit/>
          </a:bodyPr>
          <a:lstStyle/>
          <a:p>
            <a:r>
              <a:rPr lang="en-US" sz="3200" dirty="0" smtClean="0">
                <a:solidFill>
                  <a:srgbClr val="000000"/>
                </a:solidFill>
                <a:latin typeface="+mj-lt"/>
              </a:rPr>
              <a:t>Residents trade off quality of life for other economic benefits.</a:t>
            </a:r>
          </a:p>
          <a:p>
            <a:endParaRPr lang="en-US" sz="3200" dirty="0" smtClean="0">
              <a:solidFill>
                <a:srgbClr val="000000"/>
              </a:solidFill>
              <a:latin typeface="+mj-lt"/>
            </a:endParaRPr>
          </a:p>
          <a:p>
            <a:r>
              <a:rPr lang="en-US" sz="3200" dirty="0" smtClean="0">
                <a:solidFill>
                  <a:srgbClr val="000000"/>
                </a:solidFill>
                <a:latin typeface="+mj-lt"/>
              </a:rPr>
              <a:t>Employers </a:t>
            </a:r>
            <a:r>
              <a:rPr lang="en-US" sz="3200" i="1" dirty="0" smtClean="0">
                <a:solidFill>
                  <a:srgbClr val="000000"/>
                </a:solidFill>
                <a:latin typeface="+mj-lt"/>
              </a:rPr>
              <a:t>may</a:t>
            </a:r>
            <a:r>
              <a:rPr lang="en-US" sz="3200" dirty="0" smtClean="0">
                <a:solidFill>
                  <a:srgbClr val="000000"/>
                </a:solidFill>
                <a:latin typeface="+mj-lt"/>
              </a:rPr>
              <a:t> be able to get higher-quality work force for lower salary.</a:t>
            </a:r>
          </a:p>
          <a:p>
            <a:endParaRPr lang="en-US" sz="3200" dirty="0" smtClean="0">
              <a:solidFill>
                <a:srgbClr val="000000"/>
              </a:solidFill>
              <a:latin typeface="+mj-lt"/>
            </a:endParaRPr>
          </a:p>
          <a:p>
            <a:r>
              <a:rPr lang="en-US" sz="3200" dirty="0" smtClean="0">
                <a:solidFill>
                  <a:srgbClr val="000000"/>
                </a:solidFill>
                <a:latin typeface="+mj-lt"/>
              </a:rPr>
              <a:t>Little systematic data on this effect.</a:t>
            </a:r>
          </a:p>
          <a:p>
            <a:pPr lvl="1"/>
            <a:r>
              <a:rPr lang="en-US" sz="2800" i="1" dirty="0" smtClean="0">
                <a:solidFill>
                  <a:srgbClr val="000000"/>
                </a:solidFill>
                <a:latin typeface="+mj-lt"/>
              </a:rPr>
              <a:t>But it is measurable, in principle.</a:t>
            </a:r>
          </a:p>
        </p:txBody>
      </p:sp>
      <p:pic>
        <p:nvPicPr>
          <p:cNvPr id="31749" name="Picture 3" descr="FWS 17"/>
          <p:cNvPicPr>
            <a:picLocks noChangeAspect="1" noChangeArrowheads="1"/>
          </p:cNvPicPr>
          <p:nvPr/>
        </p:nvPicPr>
        <p:blipFill>
          <a:blip r:embed="rId2" cstate="print">
            <a:lum bright="20000"/>
          </a:blip>
          <a:srcRect/>
          <a:stretch>
            <a:fillRect/>
          </a:stretch>
        </p:blipFill>
        <p:spPr bwMode="auto">
          <a:xfrm>
            <a:off x="8264956" y="4240795"/>
            <a:ext cx="3759226" cy="2338405"/>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478341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2"/>
          </p:nvPr>
        </p:nvSpPr>
        <p:spPr>
          <a:noFill/>
        </p:spPr>
        <p:txBody>
          <a:bodyPr/>
          <a:lstStyle/>
          <a:p>
            <a:fld id="{BF1EBFEC-F6B3-4015-B290-EE54EDC7ACC8}" type="slidenum">
              <a:rPr lang="en-US" sz="1400" smtClean="0">
                <a:latin typeface="+mj-lt"/>
              </a:rPr>
              <a:pPr/>
              <a:t>19</a:t>
            </a:fld>
            <a:endParaRPr lang="en-US" sz="1400" dirty="0" smtClean="0">
              <a:latin typeface="+mj-lt"/>
            </a:endParaRPr>
          </a:p>
        </p:txBody>
      </p:sp>
      <p:sp>
        <p:nvSpPr>
          <p:cNvPr id="32771" name="Text Box 2"/>
          <p:cNvSpPr txBox="1">
            <a:spLocks noChangeArrowheads="1"/>
          </p:cNvSpPr>
          <p:nvPr/>
        </p:nvSpPr>
        <p:spPr bwMode="auto">
          <a:xfrm>
            <a:off x="553018" y="1147269"/>
            <a:ext cx="7578396" cy="6555641"/>
          </a:xfrm>
          <a:prstGeom prst="rect">
            <a:avLst/>
          </a:prstGeom>
          <a:noFill/>
          <a:ln w="9525">
            <a:noFill/>
            <a:miter lim="800000"/>
            <a:headEnd/>
            <a:tailEnd/>
          </a:ln>
        </p:spPr>
        <p:txBody>
          <a:bodyPr wrap="square">
            <a:spAutoFit/>
          </a:bodyPr>
          <a:lstStyle/>
          <a:p>
            <a:pPr>
              <a:spcBef>
                <a:spcPct val="50000"/>
              </a:spcBef>
              <a:buFont typeface="Wingdings" pitchFamily="2" charset="2"/>
              <a:buChar char="q"/>
            </a:pPr>
            <a:r>
              <a:rPr lang="en-US" sz="3600" b="1" dirty="0">
                <a:solidFill>
                  <a:srgbClr val="000000"/>
                </a:solidFill>
                <a:latin typeface="+mj-lt"/>
              </a:rPr>
              <a:t> </a:t>
            </a:r>
            <a:r>
              <a:rPr lang="en-US" sz="2400" b="1" dirty="0">
                <a:solidFill>
                  <a:srgbClr val="000000"/>
                </a:solidFill>
                <a:latin typeface="+mj-lt"/>
              </a:rPr>
              <a:t>Open space helps reduce costs of services, including:</a:t>
            </a:r>
          </a:p>
          <a:p>
            <a:pPr lvl="1">
              <a:spcBef>
                <a:spcPct val="50000"/>
              </a:spcBef>
              <a:buFont typeface="Wingdings" pitchFamily="2" charset="2"/>
              <a:buNone/>
            </a:pPr>
            <a:r>
              <a:rPr lang="en-US" sz="2400" b="1" dirty="0">
                <a:solidFill>
                  <a:srgbClr val="000000"/>
                </a:solidFill>
                <a:latin typeface="+mj-lt"/>
                <a:cs typeface="Arial" charset="0"/>
              </a:rPr>
              <a:t>√ </a:t>
            </a:r>
            <a:r>
              <a:rPr lang="en-US" sz="2400" b="1" dirty="0" smtClean="0">
                <a:solidFill>
                  <a:srgbClr val="000000"/>
                </a:solidFill>
                <a:latin typeface="+mj-lt"/>
                <a:cs typeface="Arial" charset="0"/>
              </a:rPr>
              <a:t>Gray </a:t>
            </a:r>
            <a:r>
              <a:rPr lang="en-US" sz="2400" b="1" dirty="0">
                <a:solidFill>
                  <a:srgbClr val="000000"/>
                </a:solidFill>
                <a:latin typeface="+mj-lt"/>
                <a:cs typeface="Arial" charset="0"/>
              </a:rPr>
              <a:t>Infrastructure – Roads, Sewers, Water, </a:t>
            </a:r>
            <a:r>
              <a:rPr lang="en-US" sz="2400" b="1" dirty="0" err="1" smtClean="0">
                <a:solidFill>
                  <a:srgbClr val="000000"/>
                </a:solidFill>
                <a:latin typeface="+mj-lt"/>
                <a:cs typeface="Arial" charset="0"/>
              </a:rPr>
              <a:t>Stormwater</a:t>
            </a:r>
            <a:endParaRPr lang="en-US" sz="2400" b="1" dirty="0">
              <a:solidFill>
                <a:srgbClr val="000000"/>
              </a:solidFill>
              <a:latin typeface="+mj-lt"/>
              <a:cs typeface="Arial" charset="0"/>
            </a:endParaRPr>
          </a:p>
          <a:p>
            <a:pPr lvl="1">
              <a:spcBef>
                <a:spcPct val="50000"/>
              </a:spcBef>
              <a:buFont typeface="Wingdings" pitchFamily="2" charset="2"/>
              <a:buNone/>
            </a:pPr>
            <a:r>
              <a:rPr lang="en-US" sz="2400" b="1" dirty="0">
                <a:solidFill>
                  <a:srgbClr val="000000"/>
                </a:solidFill>
                <a:latin typeface="+mj-lt"/>
                <a:cs typeface="Arial" charset="0"/>
              </a:rPr>
              <a:t>√ Schools, Libraries</a:t>
            </a:r>
          </a:p>
          <a:p>
            <a:pPr lvl="1">
              <a:spcBef>
                <a:spcPct val="50000"/>
              </a:spcBef>
              <a:buFont typeface="Wingdings" pitchFamily="2" charset="2"/>
              <a:buNone/>
            </a:pPr>
            <a:r>
              <a:rPr lang="en-US" sz="2400" b="1" dirty="0">
                <a:solidFill>
                  <a:srgbClr val="000000"/>
                </a:solidFill>
                <a:latin typeface="+mj-lt"/>
                <a:cs typeface="Arial" charset="0"/>
              </a:rPr>
              <a:t>√ Fire and police protection, </a:t>
            </a:r>
            <a:r>
              <a:rPr lang="en-US" sz="2400" b="1" dirty="0" smtClean="0">
                <a:solidFill>
                  <a:srgbClr val="000000"/>
                </a:solidFill>
                <a:latin typeface="+mj-lt"/>
                <a:cs typeface="Arial" charset="0"/>
              </a:rPr>
              <a:t>EMS</a:t>
            </a:r>
            <a:endParaRPr lang="en-US" sz="2400" b="1" dirty="0">
              <a:solidFill>
                <a:srgbClr val="000000"/>
              </a:solidFill>
              <a:latin typeface="+mj-lt"/>
              <a:cs typeface="Arial" charset="0"/>
            </a:endParaRPr>
          </a:p>
          <a:p>
            <a:pPr lvl="1">
              <a:spcBef>
                <a:spcPct val="50000"/>
              </a:spcBef>
              <a:buFont typeface="Wingdings" pitchFamily="2" charset="2"/>
              <a:buNone/>
            </a:pPr>
            <a:r>
              <a:rPr lang="en-US" sz="2400" b="1" dirty="0">
                <a:solidFill>
                  <a:srgbClr val="000000"/>
                </a:solidFill>
                <a:latin typeface="+mj-lt"/>
                <a:cs typeface="Arial" charset="0"/>
              </a:rPr>
              <a:t>√ Trash Collection</a:t>
            </a:r>
          </a:p>
          <a:p>
            <a:pPr lvl="1">
              <a:spcBef>
                <a:spcPct val="50000"/>
              </a:spcBef>
              <a:buFont typeface="Wingdings" pitchFamily="2" charset="2"/>
              <a:buNone/>
            </a:pPr>
            <a:r>
              <a:rPr lang="en-US" sz="2400" b="1" dirty="0">
                <a:solidFill>
                  <a:srgbClr val="000000"/>
                </a:solidFill>
                <a:latin typeface="+mj-lt"/>
                <a:cs typeface="Arial" charset="0"/>
              </a:rPr>
              <a:t>√ Public Transportation</a:t>
            </a:r>
          </a:p>
          <a:p>
            <a:pPr lvl="1">
              <a:spcBef>
                <a:spcPct val="50000"/>
              </a:spcBef>
              <a:buFont typeface="Wingdings" pitchFamily="2" charset="2"/>
              <a:buNone/>
            </a:pPr>
            <a:r>
              <a:rPr lang="en-US" sz="2400" b="1" dirty="0">
                <a:solidFill>
                  <a:srgbClr val="000000"/>
                </a:solidFill>
                <a:latin typeface="+mj-lt"/>
                <a:cs typeface="Arial" charset="0"/>
              </a:rPr>
              <a:t>√ Recreation</a:t>
            </a:r>
          </a:p>
          <a:p>
            <a:pPr lvl="1">
              <a:spcBef>
                <a:spcPct val="50000"/>
              </a:spcBef>
              <a:buFont typeface="Wingdings" pitchFamily="2" charset="2"/>
              <a:buNone/>
            </a:pPr>
            <a:r>
              <a:rPr lang="en-US" sz="2400" b="1" dirty="0">
                <a:solidFill>
                  <a:srgbClr val="000000"/>
                </a:solidFill>
                <a:latin typeface="+mj-lt"/>
                <a:cs typeface="Arial" charset="0"/>
              </a:rPr>
              <a:t>√ Government </a:t>
            </a:r>
          </a:p>
          <a:p>
            <a:pPr lvl="1">
              <a:spcBef>
                <a:spcPct val="50000"/>
              </a:spcBef>
              <a:buFont typeface="Wingdings" pitchFamily="2" charset="2"/>
              <a:buNone/>
            </a:pPr>
            <a:endParaRPr lang="en-US" sz="3600" b="1" dirty="0">
              <a:solidFill>
                <a:srgbClr val="000000"/>
              </a:solidFill>
              <a:latin typeface="+mj-lt"/>
              <a:cs typeface="Arial" charset="0"/>
            </a:endParaRPr>
          </a:p>
          <a:p>
            <a:pPr lvl="1">
              <a:spcBef>
                <a:spcPct val="50000"/>
              </a:spcBef>
              <a:buFont typeface="Wingdings" pitchFamily="2" charset="2"/>
              <a:buNone/>
            </a:pPr>
            <a:r>
              <a:rPr lang="en-US" sz="3600" b="1" dirty="0">
                <a:solidFill>
                  <a:srgbClr val="000000"/>
                </a:solidFill>
                <a:latin typeface="+mj-lt"/>
              </a:rPr>
              <a:t> </a:t>
            </a:r>
          </a:p>
        </p:txBody>
      </p:sp>
      <p:sp>
        <p:nvSpPr>
          <p:cNvPr id="32772" name="Rectangle 3"/>
          <p:cNvSpPr>
            <a:spLocks noChangeArrowheads="1"/>
          </p:cNvSpPr>
          <p:nvPr/>
        </p:nvSpPr>
        <p:spPr bwMode="auto">
          <a:xfrm>
            <a:off x="304800" y="76200"/>
            <a:ext cx="11480800" cy="914400"/>
          </a:xfrm>
          <a:prstGeom prst="rect">
            <a:avLst/>
          </a:prstGeom>
          <a:noFill/>
          <a:ln w="9525">
            <a:noFill/>
            <a:miter lim="800000"/>
            <a:headEnd/>
            <a:tailEnd/>
          </a:ln>
        </p:spPr>
        <p:txBody>
          <a:bodyPr anchor="ctr"/>
          <a:lstStyle/>
          <a:p>
            <a:pPr algn="ctr"/>
            <a:r>
              <a:rPr lang="en-US" sz="4800" dirty="0">
                <a:solidFill>
                  <a:schemeClr val="tx2"/>
                </a:solidFill>
                <a:latin typeface="+mj-lt"/>
              </a:rPr>
              <a:t>Cost of Community Services</a:t>
            </a:r>
          </a:p>
        </p:txBody>
      </p:sp>
      <p:pic>
        <p:nvPicPr>
          <p:cNvPr id="6" name="Picture 5" descr="farm"/>
          <p:cNvPicPr>
            <a:picLocks noChangeAspect="1" noChangeArrowheads="1"/>
          </p:cNvPicPr>
          <p:nvPr/>
        </p:nvPicPr>
        <p:blipFill>
          <a:blip r:embed="rId3" cstate="print">
            <a:lum bright="18000" contrast="-6000"/>
          </a:blip>
          <a:srcRect/>
          <a:stretch>
            <a:fillRect/>
          </a:stretch>
        </p:blipFill>
        <p:spPr bwMode="auto">
          <a:xfrm>
            <a:off x="6861519" y="2688686"/>
            <a:ext cx="4755703" cy="3709309"/>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883586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223" y="245053"/>
            <a:ext cx="11431122" cy="595456"/>
          </a:xfrm>
        </p:spPr>
        <p:txBody>
          <a:bodyPr>
            <a:noAutofit/>
          </a:bodyPr>
          <a:lstStyle/>
          <a:p>
            <a:r>
              <a:rPr lang="en-US" sz="4400" b="1" dirty="0" smtClean="0"/>
              <a:t>Alternative Terms for “Ecosystem Services”  </a:t>
            </a:r>
            <a:endParaRPr lang="en-US" sz="4400" b="1" dirty="0"/>
          </a:p>
        </p:txBody>
      </p:sp>
      <p:sp>
        <p:nvSpPr>
          <p:cNvPr id="5" name="Slide Number Placeholder 4"/>
          <p:cNvSpPr>
            <a:spLocks noGrp="1"/>
          </p:cNvSpPr>
          <p:nvPr>
            <p:ph type="sldNum" sz="quarter" idx="12"/>
          </p:nvPr>
        </p:nvSpPr>
        <p:spPr/>
        <p:txBody>
          <a:bodyPr/>
          <a:lstStyle/>
          <a:p>
            <a:pPr>
              <a:defRPr/>
            </a:pPr>
            <a:fld id="{21A66F43-11E1-4F83-A7A3-58596D538AA5}" type="slidenum">
              <a:rPr lang="en-US" smtClean="0"/>
              <a:pPr>
                <a:defRPr/>
              </a:pPr>
              <a:t>2</a:t>
            </a:fld>
            <a:endParaRPr lang="en-US" dirty="0"/>
          </a:p>
        </p:txBody>
      </p:sp>
      <p:sp>
        <p:nvSpPr>
          <p:cNvPr id="3" name="Text Placeholder 2"/>
          <p:cNvSpPr>
            <a:spLocks noGrp="1"/>
          </p:cNvSpPr>
          <p:nvPr>
            <p:ph type="body" sz="half" idx="4294967295"/>
          </p:nvPr>
        </p:nvSpPr>
        <p:spPr>
          <a:xfrm>
            <a:off x="720184" y="1292530"/>
            <a:ext cx="11136312" cy="792163"/>
          </a:xfrm>
        </p:spPr>
        <p:txBody>
          <a:bodyPr>
            <a:normAutofit/>
          </a:bodyPr>
          <a:lstStyle/>
          <a:p>
            <a:r>
              <a:rPr lang="en-US" sz="2400" b="1" dirty="0" smtClean="0"/>
              <a:t>US public’s comfort to terms connected to “Ecosystem Services”: </a:t>
            </a:r>
            <a:r>
              <a:rPr lang="en-US" sz="2400" dirty="0" smtClean="0"/>
              <a:t>prefer to call this framework something other than “ecosystem services” </a:t>
            </a:r>
          </a:p>
          <a:p>
            <a:endParaRPr lang="en-US" sz="2000" dirty="0" smtClean="0"/>
          </a:p>
        </p:txBody>
      </p:sp>
      <p:graphicFrame>
        <p:nvGraphicFramePr>
          <p:cNvPr id="6" name="Table 5"/>
          <p:cNvGraphicFramePr>
            <a:graphicFrameLocks noGrp="1"/>
          </p:cNvGraphicFramePr>
          <p:nvPr>
            <p:extLst>
              <p:ext uri="{D42A27DB-BD31-4B8C-83A1-F6EECF244321}">
                <p14:modId xmlns:p14="http://schemas.microsoft.com/office/powerpoint/2010/main" val="320351499"/>
              </p:ext>
            </p:extLst>
          </p:nvPr>
        </p:nvGraphicFramePr>
        <p:xfrm>
          <a:off x="1775520" y="2804218"/>
          <a:ext cx="8736971" cy="3393440"/>
        </p:xfrm>
        <a:graphic>
          <a:graphicData uri="http://schemas.openxmlformats.org/drawingml/2006/table">
            <a:tbl>
              <a:tblPr firstRow="1" bandRow="1">
                <a:tableStyleId>{93296810-A885-4BE3-A3E7-6D5BEEA58F35}</a:tableStyleId>
              </a:tblPr>
              <a:tblGrid>
                <a:gridCol w="2184243"/>
                <a:gridCol w="2808312"/>
                <a:gridCol w="2304256"/>
                <a:gridCol w="1440160"/>
              </a:tblGrid>
              <a:tr h="288032">
                <a:tc>
                  <a:txBody>
                    <a:bodyPr/>
                    <a:lstStyle/>
                    <a:p>
                      <a:pPr marL="0" marR="0" algn="ctr">
                        <a:spcBef>
                          <a:spcPts val="0"/>
                        </a:spcBef>
                        <a:spcAft>
                          <a:spcPts val="0"/>
                        </a:spcAft>
                      </a:pPr>
                      <a:r>
                        <a:rPr lang="en-US" sz="1600" dirty="0" smtClean="0">
                          <a:latin typeface="Times New Roman"/>
                          <a:ea typeface="Times New Roman"/>
                          <a:cs typeface="Times New Roman"/>
                        </a:rPr>
                        <a:t>Preference</a:t>
                      </a:r>
                      <a:endParaRPr lang="en-US" sz="1600" dirty="0">
                        <a:latin typeface="Times New Roman"/>
                        <a:ea typeface="Times New Roman"/>
                        <a:cs typeface="Times New Roman"/>
                      </a:endParaRPr>
                    </a:p>
                  </a:txBody>
                  <a:tcPr marT="0" marB="0" anchor="ctr"/>
                </a:tc>
                <a:tc>
                  <a:txBody>
                    <a:bodyPr/>
                    <a:lstStyle/>
                    <a:p>
                      <a:pPr marL="0" marR="0" algn="ctr">
                        <a:spcBef>
                          <a:spcPts val="0"/>
                        </a:spcBef>
                        <a:spcAft>
                          <a:spcPts val="0"/>
                        </a:spcAft>
                      </a:pPr>
                      <a:r>
                        <a:rPr lang="en-US" sz="1400" b="1" dirty="0">
                          <a:latin typeface="Times New Roman"/>
                          <a:ea typeface="Times New Roman"/>
                          <a:cs typeface="Times New Roman"/>
                        </a:rPr>
                        <a:t>Name</a:t>
                      </a:r>
                      <a:endParaRPr lang="en-US" sz="1600" dirty="0">
                        <a:latin typeface="Times New Roman"/>
                        <a:ea typeface="Times New Roman"/>
                        <a:cs typeface="Times New Roman"/>
                      </a:endParaRPr>
                    </a:p>
                  </a:txBody>
                  <a:tcPr marT="0" marB="0" anchor="ctr"/>
                </a:tc>
                <a:tc>
                  <a:txBody>
                    <a:bodyPr/>
                    <a:lstStyle/>
                    <a:p>
                      <a:pPr marL="0" marR="0" algn="ctr">
                        <a:spcBef>
                          <a:spcPts val="0"/>
                        </a:spcBef>
                        <a:spcAft>
                          <a:spcPts val="0"/>
                        </a:spcAft>
                      </a:pPr>
                      <a:r>
                        <a:rPr lang="en-US" sz="1400" b="1" dirty="0">
                          <a:latin typeface="Times New Roman"/>
                          <a:ea typeface="Times New Roman"/>
                          <a:cs typeface="Times New Roman"/>
                        </a:rPr>
                        <a:t>% Rating a </a:t>
                      </a:r>
                      <a:r>
                        <a:rPr lang="en-US" sz="1400" b="1" dirty="0" smtClean="0">
                          <a:latin typeface="Times New Roman"/>
                          <a:ea typeface="Times New Roman"/>
                          <a:cs typeface="Times New Roman"/>
                        </a:rPr>
                        <a:t>6 </a:t>
                      </a:r>
                      <a:r>
                        <a:rPr lang="en-US" sz="1400" b="1" dirty="0">
                          <a:latin typeface="Times New Roman"/>
                          <a:ea typeface="Times New Roman"/>
                          <a:cs typeface="Times New Roman"/>
                        </a:rPr>
                        <a:t>or 7</a:t>
                      </a:r>
                      <a:endParaRPr lang="en-US" sz="1600" dirty="0">
                        <a:latin typeface="Times New Roman"/>
                        <a:ea typeface="Times New Roman"/>
                        <a:cs typeface="Times New Roman"/>
                      </a:endParaRPr>
                    </a:p>
                    <a:p>
                      <a:pPr marL="0" marR="0" algn="ctr">
                        <a:spcBef>
                          <a:spcPts val="0"/>
                        </a:spcBef>
                        <a:spcAft>
                          <a:spcPts val="0"/>
                        </a:spcAft>
                      </a:pPr>
                      <a:r>
                        <a:rPr lang="en-US" sz="1400" b="1" i="1" dirty="0">
                          <a:latin typeface="Times New Roman"/>
                          <a:ea typeface="Times New Roman"/>
                          <a:cs typeface="Times New Roman"/>
                        </a:rPr>
                        <a:t>(Very Appealing)</a:t>
                      </a:r>
                      <a:endParaRPr lang="en-US" sz="1600" dirty="0">
                        <a:latin typeface="Times New Roman"/>
                        <a:ea typeface="Times New Roman"/>
                        <a:cs typeface="Times New Roman"/>
                      </a:endParaRPr>
                    </a:p>
                  </a:txBody>
                  <a:tcPr marT="0" marB="0" anchor="ctr"/>
                </a:tc>
                <a:tc>
                  <a:txBody>
                    <a:bodyPr/>
                    <a:lstStyle/>
                    <a:p>
                      <a:pPr marL="0" marR="0" algn="ctr">
                        <a:spcBef>
                          <a:spcPts val="0"/>
                        </a:spcBef>
                        <a:spcAft>
                          <a:spcPts val="0"/>
                        </a:spcAft>
                      </a:pPr>
                      <a:r>
                        <a:rPr lang="en-US" sz="1400" b="1" dirty="0">
                          <a:latin typeface="Times New Roman"/>
                          <a:ea typeface="Times New Roman"/>
                          <a:cs typeface="Times New Roman"/>
                        </a:rPr>
                        <a:t>Mean Score</a:t>
                      </a:r>
                      <a:endParaRPr lang="en-US" sz="1600" dirty="0">
                        <a:latin typeface="Times New Roman"/>
                        <a:ea typeface="Times New Roman"/>
                        <a:cs typeface="Times New Roman"/>
                      </a:endParaRPr>
                    </a:p>
                  </a:txBody>
                  <a:tcPr marT="0" marB="0" anchor="ctr"/>
                </a:tc>
              </a:tr>
              <a:tr h="370840">
                <a:tc rowSpan="4">
                  <a:txBody>
                    <a:bodyPr/>
                    <a:lstStyle/>
                    <a:p>
                      <a:pPr marL="0" marR="0" algn="ctr">
                        <a:spcBef>
                          <a:spcPts val="0"/>
                        </a:spcBef>
                        <a:spcAft>
                          <a:spcPts val="0"/>
                        </a:spcAft>
                      </a:pPr>
                      <a:r>
                        <a:rPr lang="en-US" sz="1400" dirty="0" smtClean="0">
                          <a:latin typeface="Times New Roman"/>
                          <a:ea typeface="Times New Roman"/>
                          <a:cs typeface="Times New Roman"/>
                        </a:rPr>
                        <a:t>The most preferred </a:t>
                      </a:r>
                    </a:p>
                    <a:p>
                      <a:pPr marL="0" marR="0" algn="ctr">
                        <a:spcBef>
                          <a:spcPts val="0"/>
                        </a:spcBef>
                        <a:spcAft>
                          <a:spcPts val="0"/>
                        </a:spcAft>
                      </a:pPr>
                      <a:r>
                        <a:rPr lang="en-US" sz="1400" dirty="0" smtClean="0">
                          <a:latin typeface="Times New Roman"/>
                          <a:ea typeface="Times New Roman"/>
                          <a:cs typeface="Times New Roman"/>
                        </a:rPr>
                        <a:t>4 terms</a:t>
                      </a:r>
                      <a:endParaRPr lang="en-US" sz="1100" dirty="0">
                        <a:latin typeface="Times New Roman"/>
                        <a:ea typeface="Times New Roman"/>
                        <a:cs typeface="Times New Roman"/>
                      </a:endParaRPr>
                    </a:p>
                  </a:txBody>
                  <a:tcPr marT="0" marB="0" anchor="ctr"/>
                </a:tc>
                <a:tc>
                  <a:txBody>
                    <a:bodyPr/>
                    <a:lstStyle/>
                    <a:p>
                      <a:pPr marL="0" marR="0">
                        <a:spcBef>
                          <a:spcPts val="0"/>
                        </a:spcBef>
                        <a:spcAft>
                          <a:spcPts val="0"/>
                        </a:spcAft>
                      </a:pPr>
                      <a:r>
                        <a:rPr lang="en-US" sz="1400" dirty="0">
                          <a:latin typeface="Times New Roman"/>
                          <a:ea typeface="Times New Roman"/>
                          <a:cs typeface="Times New Roman"/>
                        </a:rPr>
                        <a:t>Nature’s Value </a:t>
                      </a:r>
                      <a:endParaRPr lang="en-US" sz="1600" dirty="0">
                        <a:latin typeface="Times New Roman"/>
                        <a:ea typeface="Times New Roman"/>
                        <a:cs typeface="Times New Roman"/>
                      </a:endParaRPr>
                    </a:p>
                  </a:txBody>
                  <a:tcPr marT="0" marB="0" anchor="ctr"/>
                </a:tc>
                <a:tc>
                  <a:txBody>
                    <a:bodyPr/>
                    <a:lstStyle/>
                    <a:p>
                      <a:pPr marL="0" marR="0" algn="ctr">
                        <a:spcBef>
                          <a:spcPts val="0"/>
                        </a:spcBef>
                        <a:spcAft>
                          <a:spcPts val="0"/>
                        </a:spcAft>
                      </a:pPr>
                      <a:r>
                        <a:rPr lang="en-US" sz="1600" b="1" dirty="0">
                          <a:latin typeface="Times New Roman"/>
                          <a:ea typeface="Times New Roman"/>
                          <a:cs typeface="Times New Roman"/>
                        </a:rPr>
                        <a:t>61%</a:t>
                      </a:r>
                      <a:endParaRPr lang="en-US" sz="1800" dirty="0">
                        <a:latin typeface="Times New Roman"/>
                        <a:ea typeface="Times New Roman"/>
                        <a:cs typeface="Times New Roman"/>
                      </a:endParaRPr>
                    </a:p>
                  </a:txBody>
                  <a:tcPr marT="0" marB="0" anchor="ctr"/>
                </a:tc>
                <a:tc>
                  <a:txBody>
                    <a:bodyPr/>
                    <a:lstStyle/>
                    <a:p>
                      <a:pPr marL="0" marR="0" algn="ctr">
                        <a:spcBef>
                          <a:spcPts val="0"/>
                        </a:spcBef>
                        <a:spcAft>
                          <a:spcPts val="0"/>
                        </a:spcAft>
                      </a:pPr>
                      <a:r>
                        <a:rPr lang="en-US" sz="1600" b="1" i="1" dirty="0">
                          <a:latin typeface="Times New Roman"/>
                          <a:ea typeface="Times New Roman"/>
                          <a:cs typeface="Times New Roman"/>
                        </a:rPr>
                        <a:t>5.5</a:t>
                      </a:r>
                      <a:endParaRPr lang="en-US" sz="1800" dirty="0">
                        <a:latin typeface="Times New Roman"/>
                        <a:ea typeface="Times New Roman"/>
                        <a:cs typeface="Times New Roman"/>
                      </a:endParaRPr>
                    </a:p>
                  </a:txBody>
                  <a:tcPr marT="0" marB="0" anchor="ctr"/>
                </a:tc>
              </a:tr>
              <a:tr h="370840">
                <a:tc vMerge="1">
                  <a:txBody>
                    <a:bodyPr/>
                    <a:lstStyle/>
                    <a:p>
                      <a:pPr marL="0" marR="0">
                        <a:spcBef>
                          <a:spcPts val="0"/>
                        </a:spcBef>
                        <a:spcAft>
                          <a:spcPts val="0"/>
                        </a:spcAft>
                      </a:pPr>
                      <a:endParaRPr lang="en-US" sz="1200" dirty="0">
                        <a:latin typeface="Times New Roman"/>
                        <a:ea typeface="Times New Roman"/>
                        <a:cs typeface="Times New Roman"/>
                      </a:endParaRPr>
                    </a:p>
                  </a:txBody>
                  <a:tcPr marL="68580" marR="68580" marT="0" marB="0" anchor="ctr"/>
                </a:tc>
                <a:tc>
                  <a:txBody>
                    <a:bodyPr/>
                    <a:lstStyle/>
                    <a:p>
                      <a:pPr marL="0" marR="0">
                        <a:spcBef>
                          <a:spcPts val="0"/>
                        </a:spcBef>
                        <a:spcAft>
                          <a:spcPts val="0"/>
                        </a:spcAft>
                      </a:pPr>
                      <a:r>
                        <a:rPr lang="en-US" sz="1400" dirty="0">
                          <a:latin typeface="Times New Roman"/>
                          <a:ea typeface="Times New Roman"/>
                          <a:cs typeface="Times New Roman"/>
                        </a:rPr>
                        <a:t>Nature’s Benefits </a:t>
                      </a:r>
                      <a:endParaRPr lang="en-US" sz="1600" dirty="0">
                        <a:latin typeface="Times New Roman"/>
                        <a:ea typeface="Times New Roman"/>
                        <a:cs typeface="Times New Roman"/>
                      </a:endParaRPr>
                    </a:p>
                  </a:txBody>
                  <a:tcPr marT="0" marB="0" anchor="ctr"/>
                </a:tc>
                <a:tc>
                  <a:txBody>
                    <a:bodyPr/>
                    <a:lstStyle/>
                    <a:p>
                      <a:pPr marL="0" marR="0" algn="ctr">
                        <a:spcBef>
                          <a:spcPts val="0"/>
                        </a:spcBef>
                        <a:spcAft>
                          <a:spcPts val="0"/>
                        </a:spcAft>
                      </a:pPr>
                      <a:r>
                        <a:rPr lang="en-US" sz="1600" b="1" dirty="0">
                          <a:latin typeface="Times New Roman"/>
                          <a:ea typeface="Times New Roman"/>
                          <a:cs typeface="Times New Roman"/>
                        </a:rPr>
                        <a:t>53%</a:t>
                      </a:r>
                      <a:endParaRPr lang="en-US" sz="1800" dirty="0">
                        <a:latin typeface="Times New Roman"/>
                        <a:ea typeface="Times New Roman"/>
                        <a:cs typeface="Times New Roman"/>
                      </a:endParaRPr>
                    </a:p>
                  </a:txBody>
                  <a:tcPr marT="0" marB="0" anchor="ctr"/>
                </a:tc>
                <a:tc>
                  <a:txBody>
                    <a:bodyPr/>
                    <a:lstStyle/>
                    <a:p>
                      <a:pPr marL="0" marR="0" algn="ctr">
                        <a:spcBef>
                          <a:spcPts val="0"/>
                        </a:spcBef>
                        <a:spcAft>
                          <a:spcPts val="0"/>
                        </a:spcAft>
                      </a:pPr>
                      <a:r>
                        <a:rPr lang="en-US" sz="1600" b="1" i="1">
                          <a:latin typeface="Times New Roman"/>
                          <a:ea typeface="Times New Roman"/>
                          <a:cs typeface="Times New Roman"/>
                        </a:rPr>
                        <a:t>5.3</a:t>
                      </a:r>
                      <a:endParaRPr lang="en-US" sz="1800">
                        <a:latin typeface="Times New Roman"/>
                        <a:ea typeface="Times New Roman"/>
                        <a:cs typeface="Times New Roman"/>
                      </a:endParaRPr>
                    </a:p>
                  </a:txBody>
                  <a:tcPr marT="0" marB="0" anchor="ctr"/>
                </a:tc>
              </a:tr>
              <a:tr h="370840">
                <a:tc vMerge="1">
                  <a:txBody>
                    <a:bodyPr/>
                    <a:lstStyle/>
                    <a:p>
                      <a:pPr marL="0" marR="0">
                        <a:spcBef>
                          <a:spcPts val="0"/>
                        </a:spcBef>
                        <a:spcAft>
                          <a:spcPts val="0"/>
                        </a:spcAft>
                      </a:pPr>
                      <a:endParaRPr lang="en-US" sz="1200" dirty="0">
                        <a:latin typeface="Times New Roman"/>
                        <a:ea typeface="Times New Roman"/>
                        <a:cs typeface="Times New Roman"/>
                      </a:endParaRPr>
                    </a:p>
                  </a:txBody>
                  <a:tcPr marL="68580" marR="68580" marT="0" marB="0" anchor="ctr"/>
                </a:tc>
                <a:tc>
                  <a:txBody>
                    <a:bodyPr/>
                    <a:lstStyle/>
                    <a:p>
                      <a:pPr marL="0" marR="0">
                        <a:spcBef>
                          <a:spcPts val="0"/>
                        </a:spcBef>
                        <a:spcAft>
                          <a:spcPts val="0"/>
                        </a:spcAft>
                      </a:pPr>
                      <a:r>
                        <a:rPr lang="en-US" sz="1400" dirty="0">
                          <a:latin typeface="Times New Roman"/>
                          <a:ea typeface="Times New Roman"/>
                          <a:cs typeface="Times New Roman"/>
                        </a:rPr>
                        <a:t>Earth’s Benefits </a:t>
                      </a:r>
                      <a:endParaRPr lang="en-US" sz="1600" dirty="0">
                        <a:latin typeface="Times New Roman"/>
                        <a:ea typeface="Times New Roman"/>
                        <a:cs typeface="Times New Roman"/>
                      </a:endParaRPr>
                    </a:p>
                  </a:txBody>
                  <a:tcPr marT="0" marB="0" anchor="ctr"/>
                </a:tc>
                <a:tc>
                  <a:txBody>
                    <a:bodyPr/>
                    <a:lstStyle/>
                    <a:p>
                      <a:pPr marL="0" marR="0" algn="ctr">
                        <a:spcBef>
                          <a:spcPts val="0"/>
                        </a:spcBef>
                        <a:spcAft>
                          <a:spcPts val="0"/>
                        </a:spcAft>
                      </a:pPr>
                      <a:r>
                        <a:rPr lang="en-US" sz="1600" b="1" dirty="0">
                          <a:latin typeface="Times New Roman"/>
                          <a:ea typeface="Times New Roman"/>
                          <a:cs typeface="Times New Roman"/>
                        </a:rPr>
                        <a:t>55%</a:t>
                      </a:r>
                      <a:endParaRPr lang="en-US" sz="1800" dirty="0">
                        <a:latin typeface="Times New Roman"/>
                        <a:ea typeface="Times New Roman"/>
                        <a:cs typeface="Times New Roman"/>
                      </a:endParaRPr>
                    </a:p>
                  </a:txBody>
                  <a:tcPr marT="0" marB="0" anchor="ctr"/>
                </a:tc>
                <a:tc>
                  <a:txBody>
                    <a:bodyPr/>
                    <a:lstStyle/>
                    <a:p>
                      <a:pPr marL="0" marR="0" algn="ctr">
                        <a:spcBef>
                          <a:spcPts val="0"/>
                        </a:spcBef>
                        <a:spcAft>
                          <a:spcPts val="0"/>
                        </a:spcAft>
                      </a:pPr>
                      <a:r>
                        <a:rPr lang="en-US" sz="1600" b="1" i="1" dirty="0">
                          <a:latin typeface="Times New Roman"/>
                          <a:ea typeface="Times New Roman"/>
                          <a:cs typeface="Times New Roman"/>
                        </a:rPr>
                        <a:t>5.2</a:t>
                      </a:r>
                      <a:endParaRPr lang="en-US" sz="1800" dirty="0">
                        <a:latin typeface="Times New Roman"/>
                        <a:ea typeface="Times New Roman"/>
                        <a:cs typeface="Times New Roman"/>
                      </a:endParaRPr>
                    </a:p>
                  </a:txBody>
                  <a:tcPr marT="0" marB="0" anchor="ctr"/>
                </a:tc>
              </a:tr>
              <a:tr h="370840">
                <a:tc vMerge="1">
                  <a:txBody>
                    <a:bodyPr/>
                    <a:lstStyle/>
                    <a:p>
                      <a:pPr marL="0" marR="0">
                        <a:spcBef>
                          <a:spcPts val="0"/>
                        </a:spcBef>
                        <a:spcAft>
                          <a:spcPts val="0"/>
                        </a:spcAft>
                      </a:pPr>
                      <a:endParaRPr lang="en-US" sz="1200" dirty="0">
                        <a:latin typeface="Times New Roman"/>
                        <a:ea typeface="Times New Roman"/>
                        <a:cs typeface="Times New Roman"/>
                      </a:endParaRPr>
                    </a:p>
                  </a:txBody>
                  <a:tcPr marL="68580" marR="68580" marT="0" marB="0" anchor="ctr"/>
                </a:tc>
                <a:tc>
                  <a:txBody>
                    <a:bodyPr/>
                    <a:lstStyle/>
                    <a:p>
                      <a:pPr marL="0" marR="0">
                        <a:spcBef>
                          <a:spcPts val="0"/>
                        </a:spcBef>
                        <a:spcAft>
                          <a:spcPts val="0"/>
                        </a:spcAft>
                      </a:pPr>
                      <a:r>
                        <a:rPr lang="en-US" sz="1400" dirty="0">
                          <a:latin typeface="Times New Roman"/>
                          <a:ea typeface="Times New Roman"/>
                          <a:cs typeface="Times New Roman"/>
                        </a:rPr>
                        <a:t>Environmental </a:t>
                      </a:r>
                      <a:r>
                        <a:rPr lang="en-US" sz="1400" dirty="0" smtClean="0">
                          <a:latin typeface="Times New Roman"/>
                          <a:ea typeface="Times New Roman"/>
                          <a:cs typeface="Times New Roman"/>
                        </a:rPr>
                        <a:t>Value </a:t>
                      </a:r>
                      <a:endParaRPr lang="en-US" sz="1600" dirty="0">
                        <a:latin typeface="Times New Roman"/>
                        <a:ea typeface="Times New Roman"/>
                        <a:cs typeface="Times New Roman"/>
                      </a:endParaRPr>
                    </a:p>
                  </a:txBody>
                  <a:tcPr marT="0" marB="0" anchor="ctr"/>
                </a:tc>
                <a:tc>
                  <a:txBody>
                    <a:bodyPr/>
                    <a:lstStyle/>
                    <a:p>
                      <a:pPr marL="0" marR="0" algn="ctr">
                        <a:spcBef>
                          <a:spcPts val="0"/>
                        </a:spcBef>
                        <a:spcAft>
                          <a:spcPts val="0"/>
                        </a:spcAft>
                      </a:pPr>
                      <a:r>
                        <a:rPr lang="en-US" sz="1600" b="1" dirty="0">
                          <a:latin typeface="Times New Roman"/>
                          <a:ea typeface="Times New Roman"/>
                          <a:cs typeface="Times New Roman"/>
                        </a:rPr>
                        <a:t>49%</a:t>
                      </a:r>
                      <a:endParaRPr lang="en-US" sz="1800" dirty="0">
                        <a:latin typeface="Times New Roman"/>
                        <a:ea typeface="Times New Roman"/>
                        <a:cs typeface="Times New Roman"/>
                      </a:endParaRPr>
                    </a:p>
                  </a:txBody>
                  <a:tcPr marT="0" marB="0" anchor="ctr"/>
                </a:tc>
                <a:tc>
                  <a:txBody>
                    <a:bodyPr/>
                    <a:lstStyle/>
                    <a:p>
                      <a:pPr marL="0" marR="0" algn="ctr">
                        <a:spcBef>
                          <a:spcPts val="0"/>
                        </a:spcBef>
                        <a:spcAft>
                          <a:spcPts val="0"/>
                        </a:spcAft>
                      </a:pPr>
                      <a:r>
                        <a:rPr lang="en-US" sz="1600" b="1" i="1" dirty="0">
                          <a:latin typeface="Times New Roman"/>
                          <a:ea typeface="Times New Roman"/>
                          <a:cs typeface="Times New Roman"/>
                        </a:rPr>
                        <a:t>5.2</a:t>
                      </a:r>
                      <a:endParaRPr lang="en-US" sz="1800" dirty="0">
                        <a:latin typeface="Times New Roman"/>
                        <a:ea typeface="Times New Roman"/>
                        <a:cs typeface="Times New Roman"/>
                      </a:endParaRPr>
                    </a:p>
                  </a:txBody>
                  <a:tcPr marT="0" marB="0" anchor="ctr"/>
                </a:tc>
              </a:tr>
              <a:tr h="370840">
                <a:tc rowSpan="4">
                  <a:txBody>
                    <a:bodyPr/>
                    <a:lstStyle/>
                    <a:p>
                      <a:pPr marL="0" marR="0" algn="ctr">
                        <a:spcBef>
                          <a:spcPts val="0"/>
                        </a:spcBef>
                        <a:spcAft>
                          <a:spcPts val="0"/>
                        </a:spcAft>
                      </a:pPr>
                      <a:r>
                        <a:rPr lang="en-US" sz="1400" dirty="0" smtClean="0">
                          <a:latin typeface="Times New Roman"/>
                          <a:ea typeface="Times New Roman"/>
                          <a:cs typeface="Times New Roman"/>
                        </a:rPr>
                        <a:t>The least preferred </a:t>
                      </a:r>
                    </a:p>
                    <a:p>
                      <a:pPr marL="0" marR="0" algn="ctr">
                        <a:spcBef>
                          <a:spcPts val="0"/>
                        </a:spcBef>
                        <a:spcAft>
                          <a:spcPts val="0"/>
                        </a:spcAft>
                      </a:pPr>
                      <a:r>
                        <a:rPr lang="en-US" sz="1400" dirty="0" smtClean="0">
                          <a:latin typeface="Times New Roman"/>
                          <a:ea typeface="Times New Roman"/>
                          <a:cs typeface="Times New Roman"/>
                        </a:rPr>
                        <a:t>4terms </a:t>
                      </a:r>
                      <a:endParaRPr lang="en-US" sz="1400" dirty="0">
                        <a:latin typeface="Times New Roman"/>
                        <a:ea typeface="Times New Roman"/>
                        <a:cs typeface="Times New Roman"/>
                      </a:endParaRPr>
                    </a:p>
                  </a:txBody>
                  <a:tcPr marT="0" marB="0" anchor="ctr"/>
                </a:tc>
                <a:tc>
                  <a:txBody>
                    <a:bodyPr/>
                    <a:lstStyle/>
                    <a:p>
                      <a:pPr marL="0" marR="0">
                        <a:spcBef>
                          <a:spcPts val="0"/>
                        </a:spcBef>
                        <a:spcAft>
                          <a:spcPts val="0"/>
                        </a:spcAft>
                      </a:pPr>
                      <a:r>
                        <a:rPr lang="en-US" sz="1400" dirty="0">
                          <a:latin typeface="Times New Roman"/>
                          <a:ea typeface="Times New Roman"/>
                          <a:cs typeface="Times New Roman"/>
                        </a:rPr>
                        <a:t>Ecosystem Services </a:t>
                      </a:r>
                      <a:endParaRPr lang="en-US" sz="1600" dirty="0">
                        <a:latin typeface="Times New Roman"/>
                        <a:ea typeface="Times New Roman"/>
                        <a:cs typeface="Times New Roman"/>
                      </a:endParaRPr>
                    </a:p>
                  </a:txBody>
                  <a:tcPr marT="0" marB="0" anchor="ctr"/>
                </a:tc>
                <a:tc>
                  <a:txBody>
                    <a:bodyPr/>
                    <a:lstStyle/>
                    <a:p>
                      <a:pPr marL="0" marR="0" algn="ctr">
                        <a:spcBef>
                          <a:spcPts val="0"/>
                        </a:spcBef>
                        <a:spcAft>
                          <a:spcPts val="0"/>
                        </a:spcAft>
                      </a:pPr>
                      <a:r>
                        <a:rPr lang="en-US" sz="1600" b="1" dirty="0">
                          <a:latin typeface="Times New Roman"/>
                          <a:ea typeface="Times New Roman"/>
                          <a:cs typeface="Times New Roman"/>
                        </a:rPr>
                        <a:t>31%</a:t>
                      </a:r>
                      <a:endParaRPr lang="en-US" sz="1800" dirty="0">
                        <a:latin typeface="Times New Roman"/>
                        <a:ea typeface="Times New Roman"/>
                        <a:cs typeface="Times New Roman"/>
                      </a:endParaRPr>
                    </a:p>
                  </a:txBody>
                  <a:tcPr marT="0" marB="0" anchor="ctr"/>
                </a:tc>
                <a:tc>
                  <a:txBody>
                    <a:bodyPr/>
                    <a:lstStyle/>
                    <a:p>
                      <a:pPr marL="0" marR="0" algn="ctr">
                        <a:spcBef>
                          <a:spcPts val="0"/>
                        </a:spcBef>
                        <a:spcAft>
                          <a:spcPts val="0"/>
                        </a:spcAft>
                      </a:pPr>
                      <a:r>
                        <a:rPr lang="en-US" sz="1600" b="1" i="1" dirty="0">
                          <a:latin typeface="Times New Roman"/>
                          <a:ea typeface="Times New Roman"/>
                          <a:cs typeface="Times New Roman"/>
                        </a:rPr>
                        <a:t>4.5</a:t>
                      </a:r>
                      <a:endParaRPr lang="en-US" sz="1800" dirty="0">
                        <a:latin typeface="Times New Roman"/>
                        <a:ea typeface="Times New Roman"/>
                        <a:cs typeface="Times New Roman"/>
                      </a:endParaRPr>
                    </a:p>
                  </a:txBody>
                  <a:tcPr marT="0" marB="0" anchor="ctr"/>
                </a:tc>
              </a:tr>
              <a:tr h="370840">
                <a:tc vMerge="1">
                  <a:txBody>
                    <a:bodyPr/>
                    <a:lstStyle/>
                    <a:p>
                      <a:pPr marL="0" marR="0">
                        <a:spcBef>
                          <a:spcPts val="0"/>
                        </a:spcBef>
                        <a:spcAft>
                          <a:spcPts val="0"/>
                        </a:spcAft>
                      </a:pPr>
                      <a:endParaRPr lang="en-US" sz="1200" dirty="0">
                        <a:latin typeface="Times New Roman"/>
                        <a:ea typeface="Times New Roman"/>
                        <a:cs typeface="Times New Roman"/>
                      </a:endParaRPr>
                    </a:p>
                  </a:txBody>
                  <a:tcPr marL="68580" marR="68580" marT="0" marB="0" anchor="ctr"/>
                </a:tc>
                <a:tc>
                  <a:txBody>
                    <a:bodyPr/>
                    <a:lstStyle/>
                    <a:p>
                      <a:pPr marL="0" marR="0">
                        <a:spcBef>
                          <a:spcPts val="0"/>
                        </a:spcBef>
                        <a:spcAft>
                          <a:spcPts val="0"/>
                        </a:spcAft>
                      </a:pPr>
                      <a:r>
                        <a:rPr lang="en-US" sz="1400" dirty="0">
                          <a:latin typeface="Times New Roman"/>
                          <a:ea typeface="Times New Roman"/>
                          <a:cs typeface="Times New Roman"/>
                        </a:rPr>
                        <a:t>Nature’s Social Safety Net </a:t>
                      </a:r>
                      <a:endParaRPr lang="en-US" sz="1600" dirty="0">
                        <a:latin typeface="Times New Roman"/>
                        <a:ea typeface="Times New Roman"/>
                        <a:cs typeface="Times New Roman"/>
                      </a:endParaRPr>
                    </a:p>
                  </a:txBody>
                  <a:tcPr marT="0" marB="0" anchor="ctr"/>
                </a:tc>
                <a:tc>
                  <a:txBody>
                    <a:bodyPr/>
                    <a:lstStyle/>
                    <a:p>
                      <a:pPr marL="0" marR="0" algn="ctr">
                        <a:spcBef>
                          <a:spcPts val="0"/>
                        </a:spcBef>
                        <a:spcAft>
                          <a:spcPts val="0"/>
                        </a:spcAft>
                      </a:pPr>
                      <a:r>
                        <a:rPr lang="en-US" sz="1600" b="1" dirty="0">
                          <a:latin typeface="Times New Roman"/>
                          <a:ea typeface="Times New Roman"/>
                          <a:cs typeface="Times New Roman"/>
                        </a:rPr>
                        <a:t>34%</a:t>
                      </a:r>
                      <a:endParaRPr lang="en-US" sz="1800" dirty="0">
                        <a:latin typeface="Times New Roman"/>
                        <a:ea typeface="Times New Roman"/>
                        <a:cs typeface="Times New Roman"/>
                      </a:endParaRPr>
                    </a:p>
                  </a:txBody>
                  <a:tcPr marT="0" marB="0" anchor="ctr"/>
                </a:tc>
                <a:tc>
                  <a:txBody>
                    <a:bodyPr/>
                    <a:lstStyle/>
                    <a:p>
                      <a:pPr marL="0" marR="0" algn="ctr">
                        <a:spcBef>
                          <a:spcPts val="0"/>
                        </a:spcBef>
                        <a:spcAft>
                          <a:spcPts val="0"/>
                        </a:spcAft>
                      </a:pPr>
                      <a:r>
                        <a:rPr lang="en-US" sz="1600" b="1" i="1" dirty="0">
                          <a:latin typeface="Times New Roman"/>
                          <a:ea typeface="Times New Roman"/>
                          <a:cs typeface="Times New Roman"/>
                        </a:rPr>
                        <a:t>4.4</a:t>
                      </a:r>
                      <a:endParaRPr lang="en-US" sz="1800" dirty="0">
                        <a:latin typeface="Times New Roman"/>
                        <a:ea typeface="Times New Roman"/>
                        <a:cs typeface="Times New Roman"/>
                      </a:endParaRPr>
                    </a:p>
                  </a:txBody>
                  <a:tcPr marT="0" marB="0" anchor="ctr"/>
                </a:tc>
              </a:tr>
              <a:tr h="370840">
                <a:tc vMerge="1">
                  <a:txBody>
                    <a:bodyPr/>
                    <a:lstStyle/>
                    <a:p>
                      <a:pPr marL="0" marR="0">
                        <a:spcBef>
                          <a:spcPts val="0"/>
                        </a:spcBef>
                        <a:spcAft>
                          <a:spcPts val="0"/>
                        </a:spcAft>
                      </a:pPr>
                      <a:endParaRPr lang="en-US" sz="1200" dirty="0">
                        <a:latin typeface="Times New Roman"/>
                        <a:ea typeface="Times New Roman"/>
                        <a:cs typeface="Times New Roman"/>
                      </a:endParaRPr>
                    </a:p>
                  </a:txBody>
                  <a:tcPr marL="68580" marR="68580" marT="0" marB="0" anchor="ctr"/>
                </a:tc>
                <a:tc>
                  <a:txBody>
                    <a:bodyPr/>
                    <a:lstStyle/>
                    <a:p>
                      <a:pPr marL="0" marR="0">
                        <a:spcBef>
                          <a:spcPts val="0"/>
                        </a:spcBef>
                        <a:spcAft>
                          <a:spcPts val="0"/>
                        </a:spcAft>
                      </a:pPr>
                      <a:r>
                        <a:rPr lang="en-US" sz="1400" dirty="0">
                          <a:latin typeface="Times New Roman"/>
                          <a:ea typeface="Times New Roman"/>
                          <a:cs typeface="Times New Roman"/>
                        </a:rPr>
                        <a:t>Natural Capital </a:t>
                      </a:r>
                      <a:endParaRPr lang="en-US" sz="1600" dirty="0">
                        <a:latin typeface="Times New Roman"/>
                        <a:ea typeface="Times New Roman"/>
                        <a:cs typeface="Times New Roman"/>
                      </a:endParaRPr>
                    </a:p>
                  </a:txBody>
                  <a:tcPr marT="0" marB="0" anchor="ctr"/>
                </a:tc>
                <a:tc>
                  <a:txBody>
                    <a:bodyPr/>
                    <a:lstStyle/>
                    <a:p>
                      <a:pPr marL="0" marR="0" algn="ctr">
                        <a:spcBef>
                          <a:spcPts val="0"/>
                        </a:spcBef>
                        <a:spcAft>
                          <a:spcPts val="0"/>
                        </a:spcAft>
                      </a:pPr>
                      <a:r>
                        <a:rPr lang="en-US" sz="1600" b="1" dirty="0">
                          <a:latin typeface="Times New Roman"/>
                          <a:ea typeface="Times New Roman"/>
                          <a:cs typeface="Times New Roman"/>
                        </a:rPr>
                        <a:t>30%</a:t>
                      </a:r>
                      <a:endParaRPr lang="en-US" sz="1800" dirty="0">
                        <a:latin typeface="Times New Roman"/>
                        <a:ea typeface="Times New Roman"/>
                        <a:cs typeface="Times New Roman"/>
                      </a:endParaRPr>
                    </a:p>
                  </a:txBody>
                  <a:tcPr marT="0" marB="0" anchor="ctr"/>
                </a:tc>
                <a:tc>
                  <a:txBody>
                    <a:bodyPr/>
                    <a:lstStyle/>
                    <a:p>
                      <a:pPr marL="0" marR="0" algn="ctr">
                        <a:spcBef>
                          <a:spcPts val="0"/>
                        </a:spcBef>
                        <a:spcAft>
                          <a:spcPts val="0"/>
                        </a:spcAft>
                      </a:pPr>
                      <a:r>
                        <a:rPr lang="en-US" sz="1600" b="1" i="1" dirty="0">
                          <a:latin typeface="Times New Roman"/>
                          <a:ea typeface="Times New Roman"/>
                          <a:cs typeface="Times New Roman"/>
                        </a:rPr>
                        <a:t>4.3</a:t>
                      </a:r>
                      <a:endParaRPr lang="en-US" sz="1800" dirty="0">
                        <a:latin typeface="Times New Roman"/>
                        <a:ea typeface="Times New Roman"/>
                        <a:cs typeface="Times New Roman"/>
                      </a:endParaRPr>
                    </a:p>
                  </a:txBody>
                  <a:tcPr marT="0" marB="0" anchor="ctr"/>
                </a:tc>
              </a:tr>
              <a:tr h="370840">
                <a:tc vMerge="1">
                  <a:txBody>
                    <a:bodyPr/>
                    <a:lstStyle/>
                    <a:p>
                      <a:pPr marL="0" marR="0">
                        <a:spcBef>
                          <a:spcPts val="0"/>
                        </a:spcBef>
                        <a:spcAft>
                          <a:spcPts val="0"/>
                        </a:spcAft>
                      </a:pPr>
                      <a:endParaRPr lang="en-US" sz="1200" dirty="0">
                        <a:latin typeface="Times New Roman"/>
                        <a:ea typeface="Times New Roman"/>
                        <a:cs typeface="Times New Roman"/>
                      </a:endParaRPr>
                    </a:p>
                  </a:txBody>
                  <a:tcPr marL="68580" marR="68580" marT="0" marB="0" anchor="ctr"/>
                </a:tc>
                <a:tc>
                  <a:txBody>
                    <a:bodyPr/>
                    <a:lstStyle/>
                    <a:p>
                      <a:pPr marL="0" marR="0">
                        <a:spcBef>
                          <a:spcPts val="0"/>
                        </a:spcBef>
                        <a:spcAft>
                          <a:spcPts val="0"/>
                        </a:spcAft>
                      </a:pPr>
                      <a:r>
                        <a:rPr lang="en-US" sz="1400" dirty="0">
                          <a:latin typeface="Times New Roman"/>
                          <a:ea typeface="Times New Roman"/>
                          <a:cs typeface="Times New Roman"/>
                        </a:rPr>
                        <a:t>Earth’s Capital </a:t>
                      </a:r>
                      <a:endParaRPr lang="en-US" sz="1600" dirty="0">
                        <a:latin typeface="Times New Roman"/>
                        <a:ea typeface="Times New Roman"/>
                        <a:cs typeface="Times New Roman"/>
                      </a:endParaRPr>
                    </a:p>
                  </a:txBody>
                  <a:tcPr marT="0" marB="0" anchor="ctr"/>
                </a:tc>
                <a:tc>
                  <a:txBody>
                    <a:bodyPr/>
                    <a:lstStyle/>
                    <a:p>
                      <a:pPr marL="0" marR="0" algn="ctr">
                        <a:spcBef>
                          <a:spcPts val="0"/>
                        </a:spcBef>
                        <a:spcAft>
                          <a:spcPts val="0"/>
                        </a:spcAft>
                      </a:pPr>
                      <a:r>
                        <a:rPr lang="en-US" sz="1600" b="1" dirty="0">
                          <a:latin typeface="Times New Roman"/>
                          <a:ea typeface="Times New Roman"/>
                          <a:cs typeface="Times New Roman"/>
                        </a:rPr>
                        <a:t>29%</a:t>
                      </a:r>
                      <a:endParaRPr lang="en-US" sz="1800" dirty="0">
                        <a:latin typeface="Times New Roman"/>
                        <a:ea typeface="Times New Roman"/>
                        <a:cs typeface="Times New Roman"/>
                      </a:endParaRPr>
                    </a:p>
                  </a:txBody>
                  <a:tcPr marT="0" marB="0" anchor="ctr"/>
                </a:tc>
                <a:tc>
                  <a:txBody>
                    <a:bodyPr/>
                    <a:lstStyle/>
                    <a:p>
                      <a:pPr marL="0" marR="0" algn="ctr">
                        <a:spcBef>
                          <a:spcPts val="0"/>
                        </a:spcBef>
                        <a:spcAft>
                          <a:spcPts val="0"/>
                        </a:spcAft>
                      </a:pPr>
                      <a:r>
                        <a:rPr lang="en-US" sz="1600" b="1" i="1" dirty="0">
                          <a:latin typeface="Times New Roman"/>
                          <a:ea typeface="Times New Roman"/>
                          <a:cs typeface="Times New Roman"/>
                        </a:rPr>
                        <a:t>4.2</a:t>
                      </a:r>
                      <a:endParaRPr lang="en-US" sz="1800" dirty="0">
                        <a:latin typeface="Times New Roman"/>
                        <a:ea typeface="Times New Roman"/>
                        <a:cs typeface="Times New Roman"/>
                      </a:endParaRPr>
                    </a:p>
                  </a:txBody>
                  <a:tcPr marT="0" marB="0" anchor="ctr"/>
                </a:tc>
              </a:tr>
            </a:tbl>
          </a:graphicData>
        </a:graphic>
      </p:graphicFrame>
      <p:sp>
        <p:nvSpPr>
          <p:cNvPr id="7" name="TextBox 6"/>
          <p:cNvSpPr txBox="1"/>
          <p:nvPr/>
        </p:nvSpPr>
        <p:spPr>
          <a:xfrm>
            <a:off x="1895496" y="2348213"/>
            <a:ext cx="9121013" cy="775597"/>
          </a:xfrm>
          <a:prstGeom prst="rect">
            <a:avLst/>
          </a:prstGeom>
          <a:noFill/>
        </p:spPr>
        <p:txBody>
          <a:bodyPr wrap="square" rtlCol="0">
            <a:spAutoFit/>
          </a:bodyPr>
          <a:lstStyle/>
          <a:p>
            <a:pPr>
              <a:lnSpc>
                <a:spcPct val="90000"/>
              </a:lnSpc>
              <a:spcBef>
                <a:spcPct val="20000"/>
              </a:spcBef>
            </a:pPr>
            <a:r>
              <a:rPr lang="en-US" sz="2000" dirty="0" smtClean="0">
                <a:latin typeface="Garamond" pitchFamily="18" charset="0"/>
              </a:rPr>
              <a:t>Reaction to Alternative Phrases to Describe Ecosystem Services </a:t>
            </a:r>
          </a:p>
          <a:p>
            <a:pPr>
              <a:lnSpc>
                <a:spcPct val="90000"/>
              </a:lnSpc>
              <a:spcBef>
                <a:spcPct val="20000"/>
              </a:spcBef>
            </a:pPr>
            <a:endParaRPr lang="en-US" sz="2400" dirty="0" smtClean="0">
              <a:solidFill>
                <a:srgbClr val="FF0000"/>
              </a:solidFill>
            </a:endParaRPr>
          </a:p>
        </p:txBody>
      </p:sp>
      <p:sp>
        <p:nvSpPr>
          <p:cNvPr id="8" name="TextBox 7"/>
          <p:cNvSpPr txBox="1"/>
          <p:nvPr/>
        </p:nvSpPr>
        <p:spPr>
          <a:xfrm>
            <a:off x="623392" y="6309444"/>
            <a:ext cx="10945216" cy="288156"/>
          </a:xfrm>
          <a:prstGeom prst="rect">
            <a:avLst/>
          </a:prstGeom>
          <a:noFill/>
        </p:spPr>
        <p:txBody>
          <a:bodyPr wrap="square" rtlCol="0">
            <a:spAutoFit/>
          </a:bodyPr>
          <a:lstStyle/>
          <a:p>
            <a:pPr>
              <a:lnSpc>
                <a:spcPct val="90000"/>
              </a:lnSpc>
              <a:spcBef>
                <a:spcPct val="20000"/>
              </a:spcBef>
            </a:pPr>
            <a:r>
              <a:rPr lang="en-US" sz="1400" dirty="0" smtClean="0">
                <a:latin typeface="Garamond" pitchFamily="18" charset="0"/>
              </a:rPr>
              <a:t>(Source: Key Findings From Recent National Opinion Research on “Ecosystem Services”)</a:t>
            </a:r>
          </a:p>
        </p:txBody>
      </p:sp>
    </p:spTree>
    <p:extLst>
      <p:ext uri="{BB962C8B-B14F-4D97-AF65-F5344CB8AC3E}">
        <p14:creationId xmlns:p14="http://schemas.microsoft.com/office/powerpoint/2010/main" val="2385220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67426" y="573635"/>
            <a:ext cx="10613420" cy="517514"/>
          </a:xfrm>
        </p:spPr>
        <p:txBody>
          <a:bodyPr>
            <a:noAutofit/>
          </a:bodyPr>
          <a:lstStyle/>
          <a:p>
            <a:r>
              <a:rPr lang="en-US" sz="4400" dirty="0" smtClean="0"/>
              <a:t>Cost of Community Services</a:t>
            </a:r>
            <a:br>
              <a:rPr lang="en-US" sz="4400" dirty="0" smtClean="0"/>
            </a:br>
            <a:endParaRPr lang="en-US" sz="4400" dirty="0" smtClean="0"/>
          </a:p>
        </p:txBody>
      </p:sp>
      <p:sp>
        <p:nvSpPr>
          <p:cNvPr id="3" name="Content Placeholder 2"/>
          <p:cNvSpPr>
            <a:spLocks noGrp="1"/>
          </p:cNvSpPr>
          <p:nvPr>
            <p:ph idx="1"/>
          </p:nvPr>
        </p:nvSpPr>
        <p:spPr>
          <a:xfrm>
            <a:off x="512054" y="1290676"/>
            <a:ext cx="11679945" cy="5101245"/>
          </a:xfrm>
        </p:spPr>
        <p:txBody>
          <a:bodyPr>
            <a:noAutofit/>
          </a:bodyPr>
          <a:lstStyle/>
          <a:p>
            <a:pPr>
              <a:defRPr/>
            </a:pPr>
            <a:r>
              <a:rPr lang="en-US" sz="2400" b="1" dirty="0" smtClean="0">
                <a:solidFill>
                  <a:srgbClr val="000000"/>
                </a:solidFill>
                <a:latin typeface="+mj-lt"/>
              </a:rPr>
              <a:t>Loudon County, Virginia (1999):</a:t>
            </a:r>
          </a:p>
          <a:p>
            <a:pPr lvl="1">
              <a:defRPr/>
            </a:pPr>
            <a:r>
              <a:rPr lang="en-US" sz="1800" dirty="0" smtClean="0">
                <a:solidFill>
                  <a:srgbClr val="000000"/>
                </a:solidFill>
                <a:latin typeface="+mj-lt"/>
              </a:rPr>
              <a:t>Each new house on a ¼ acre lot costs $705/yr in services.</a:t>
            </a:r>
          </a:p>
          <a:p>
            <a:pPr lvl="1">
              <a:defRPr/>
            </a:pPr>
            <a:r>
              <a:rPr lang="en-US" sz="1800" dirty="0" smtClean="0">
                <a:solidFill>
                  <a:srgbClr val="000000"/>
                </a:solidFill>
                <a:latin typeface="+mj-lt"/>
              </a:rPr>
              <a:t>Each new house on a 5 acre lot costs $2,232/yr.</a:t>
            </a:r>
          </a:p>
          <a:p>
            <a:pPr lvl="1">
              <a:buNone/>
              <a:defRPr/>
            </a:pPr>
            <a:r>
              <a:rPr lang="en-US" sz="1400" dirty="0" smtClean="0">
                <a:solidFill>
                  <a:srgbClr val="000000"/>
                </a:solidFill>
                <a:latin typeface="+mj-lt"/>
              </a:rPr>
              <a:t>(Source:</a:t>
            </a:r>
            <a:r>
              <a:rPr lang="zh-CN" altLang="en-US" sz="1400" dirty="0" smtClean="0">
                <a:solidFill>
                  <a:srgbClr val="000000"/>
                </a:solidFill>
                <a:latin typeface="+mj-lt"/>
              </a:rPr>
              <a:t>  </a:t>
            </a:r>
            <a:r>
              <a:rPr lang="en-US" sz="1400" dirty="0" smtClean="0">
                <a:solidFill>
                  <a:srgbClr val="000000"/>
                </a:solidFill>
                <a:latin typeface="+mj-lt"/>
              </a:rPr>
              <a:t>www.sierraclub.org/sprawl/articles/meadows2.asp)</a:t>
            </a:r>
          </a:p>
          <a:p>
            <a:pPr marL="285750" indent="-285750">
              <a:lnSpc>
                <a:spcPct val="120000"/>
              </a:lnSpc>
              <a:spcBef>
                <a:spcPct val="30000"/>
              </a:spcBef>
              <a:buFont typeface="Wingdings" pitchFamily="2" charset="2"/>
              <a:buChar char="Ø"/>
              <a:defRPr/>
            </a:pPr>
            <a:endParaRPr lang="en-US" sz="800" b="1" dirty="0" smtClean="0">
              <a:solidFill>
                <a:srgbClr val="000000"/>
              </a:solidFill>
              <a:latin typeface="+mj-lt"/>
            </a:endParaRPr>
          </a:p>
          <a:p>
            <a:pPr marL="285750" indent="-285750">
              <a:lnSpc>
                <a:spcPct val="120000"/>
              </a:lnSpc>
              <a:spcBef>
                <a:spcPct val="30000"/>
              </a:spcBef>
              <a:buFont typeface="Wingdings" pitchFamily="2" charset="2"/>
              <a:buChar char="Ø"/>
              <a:defRPr/>
            </a:pPr>
            <a:r>
              <a:rPr lang="en-US" sz="2400" b="1" dirty="0" smtClean="0">
                <a:solidFill>
                  <a:srgbClr val="000000"/>
                </a:solidFill>
                <a:latin typeface="+mj-lt"/>
              </a:rPr>
              <a:t>Bandera Co. Texas:</a:t>
            </a:r>
          </a:p>
          <a:p>
            <a:pPr marL="514350" lvl="1">
              <a:lnSpc>
                <a:spcPct val="120000"/>
              </a:lnSpc>
              <a:spcBef>
                <a:spcPct val="30000"/>
              </a:spcBef>
              <a:buFontTx/>
              <a:buChar char="-"/>
              <a:defRPr/>
            </a:pPr>
            <a:r>
              <a:rPr lang="en-US" sz="1800" dirty="0" smtClean="0">
                <a:solidFill>
                  <a:srgbClr val="000000"/>
                </a:solidFill>
                <a:latin typeface="+mj-lt"/>
              </a:rPr>
              <a:t>Ranch/open land: for every $1 of property tax generated, demand in services is $0.26</a:t>
            </a:r>
          </a:p>
          <a:p>
            <a:pPr marL="514350" lvl="1">
              <a:lnSpc>
                <a:spcPct val="120000"/>
              </a:lnSpc>
              <a:spcBef>
                <a:spcPct val="30000"/>
              </a:spcBef>
              <a:buFontTx/>
              <a:buChar char="-"/>
              <a:defRPr/>
            </a:pPr>
            <a:r>
              <a:rPr lang="en-US" sz="1800" dirty="0" smtClean="0">
                <a:solidFill>
                  <a:srgbClr val="000000"/>
                </a:solidFill>
                <a:latin typeface="+mj-lt"/>
              </a:rPr>
              <a:t>Residential land costs $1.10 in services for every $1.00 generated </a:t>
            </a:r>
          </a:p>
          <a:p>
            <a:pPr marL="514350" lvl="1">
              <a:lnSpc>
                <a:spcPct val="120000"/>
              </a:lnSpc>
              <a:spcBef>
                <a:spcPct val="30000"/>
              </a:spcBef>
              <a:buNone/>
              <a:defRPr/>
            </a:pPr>
            <a:r>
              <a:rPr lang="en-US" sz="1400" dirty="0" smtClean="0">
                <a:solidFill>
                  <a:srgbClr val="000000"/>
                </a:solidFill>
                <a:latin typeface="+mj-lt"/>
              </a:rPr>
              <a:t>(Source: Finding the balance: ranching and rapid growth in Bandera county, Texas) </a:t>
            </a:r>
          </a:p>
          <a:p>
            <a:pPr marL="514350" lvl="1">
              <a:lnSpc>
                <a:spcPct val="120000"/>
              </a:lnSpc>
              <a:spcBef>
                <a:spcPct val="30000"/>
              </a:spcBef>
              <a:buFont typeface="Wingdings" pitchFamily="2" charset="2"/>
              <a:buNone/>
              <a:defRPr/>
            </a:pPr>
            <a:endParaRPr lang="en-US" sz="800" dirty="0" smtClean="0">
              <a:solidFill>
                <a:srgbClr val="000000"/>
              </a:solidFill>
              <a:latin typeface="+mj-lt"/>
            </a:endParaRPr>
          </a:p>
          <a:p>
            <a:pPr marL="285750" indent="-285750">
              <a:lnSpc>
                <a:spcPct val="120000"/>
              </a:lnSpc>
              <a:spcBef>
                <a:spcPct val="30000"/>
              </a:spcBef>
              <a:buFont typeface="Wingdings" pitchFamily="2" charset="2"/>
              <a:buChar char="Ø"/>
              <a:defRPr/>
            </a:pPr>
            <a:r>
              <a:rPr lang="en-US" sz="2400" dirty="0" smtClean="0">
                <a:solidFill>
                  <a:srgbClr val="000000"/>
                </a:solidFill>
                <a:latin typeface="+mj-lt"/>
              </a:rPr>
              <a:t> </a:t>
            </a:r>
            <a:r>
              <a:rPr lang="en-US" sz="2400" b="1" dirty="0" smtClean="0">
                <a:solidFill>
                  <a:srgbClr val="000000"/>
                </a:solidFill>
                <a:latin typeface="+mj-lt"/>
              </a:rPr>
              <a:t>Marshall Township, Michigan</a:t>
            </a:r>
          </a:p>
          <a:p>
            <a:pPr marL="514350" lvl="1">
              <a:lnSpc>
                <a:spcPct val="120000"/>
              </a:lnSpc>
              <a:spcBef>
                <a:spcPct val="30000"/>
              </a:spcBef>
              <a:buFont typeface="Wingdings" pitchFamily="2" charset="2"/>
              <a:buNone/>
              <a:defRPr/>
            </a:pPr>
            <a:r>
              <a:rPr lang="en-US" sz="1800" dirty="0" smtClean="0">
                <a:solidFill>
                  <a:srgbClr val="000000"/>
                </a:solidFill>
                <a:latin typeface="+mj-lt"/>
              </a:rPr>
              <a:t>-	 Farm and open space</a:t>
            </a:r>
            <a:r>
              <a:rPr lang="en-US" sz="1800" b="1" dirty="0" smtClean="0">
                <a:solidFill>
                  <a:srgbClr val="000000"/>
                </a:solidFill>
                <a:latin typeface="+mj-lt"/>
              </a:rPr>
              <a:t> </a:t>
            </a:r>
            <a:r>
              <a:rPr lang="en-US" sz="1800" dirty="0" smtClean="0">
                <a:solidFill>
                  <a:srgbClr val="000000"/>
                </a:solidFill>
                <a:latin typeface="+mj-lt"/>
              </a:rPr>
              <a:t>required: 	$0.27 in services</a:t>
            </a:r>
          </a:p>
          <a:p>
            <a:pPr marL="514350" lvl="1">
              <a:lnSpc>
                <a:spcPct val="120000"/>
              </a:lnSpc>
              <a:spcBef>
                <a:spcPct val="30000"/>
              </a:spcBef>
              <a:buFontTx/>
              <a:buChar char="-"/>
              <a:defRPr/>
            </a:pPr>
            <a:r>
              <a:rPr lang="en-US" sz="1800" dirty="0" smtClean="0">
                <a:solidFill>
                  <a:srgbClr val="000000"/>
                </a:solidFill>
                <a:latin typeface="+mj-lt"/>
              </a:rPr>
              <a:t> Commercial/industrial: 		$0.20 in services</a:t>
            </a:r>
          </a:p>
          <a:p>
            <a:pPr marL="514350" lvl="1">
              <a:lnSpc>
                <a:spcPct val="120000"/>
              </a:lnSpc>
              <a:spcBef>
                <a:spcPct val="30000"/>
              </a:spcBef>
              <a:buFontTx/>
              <a:buChar char="-"/>
              <a:defRPr/>
            </a:pPr>
            <a:r>
              <a:rPr lang="en-US" sz="1800" b="1" dirty="0" smtClean="0">
                <a:solidFill>
                  <a:srgbClr val="000000"/>
                </a:solidFill>
                <a:latin typeface="+mj-lt"/>
              </a:rPr>
              <a:t> </a:t>
            </a:r>
            <a:r>
              <a:rPr lang="en-US" sz="1800" dirty="0" smtClean="0">
                <a:solidFill>
                  <a:srgbClr val="000000"/>
                </a:solidFill>
                <a:latin typeface="+mj-lt"/>
              </a:rPr>
              <a:t>Residential Land: 		</a:t>
            </a:r>
            <a:r>
              <a:rPr lang="en-US" sz="1800" b="1" dirty="0" smtClean="0">
                <a:solidFill>
                  <a:srgbClr val="000000"/>
                </a:solidFill>
                <a:latin typeface="+mj-lt"/>
              </a:rPr>
              <a:t>$1.47 in services</a:t>
            </a:r>
          </a:p>
        </p:txBody>
      </p:sp>
      <p:sp>
        <p:nvSpPr>
          <p:cNvPr id="33796" name="Slide Number Placeholder 3"/>
          <p:cNvSpPr>
            <a:spLocks noGrp="1"/>
          </p:cNvSpPr>
          <p:nvPr>
            <p:ph type="sldNum" sz="quarter" idx="12"/>
          </p:nvPr>
        </p:nvSpPr>
        <p:spPr>
          <a:noFill/>
        </p:spPr>
        <p:txBody>
          <a:bodyPr/>
          <a:lstStyle/>
          <a:p>
            <a:fld id="{C096F2D9-2267-4D0E-B2A3-90843BA496FC}" type="slidenum">
              <a:rPr lang="en-US" sz="1400" smtClean="0">
                <a:latin typeface="+mj-lt"/>
              </a:rPr>
              <a:pPr/>
              <a:t>20</a:t>
            </a:fld>
            <a:endParaRPr lang="en-US" sz="1400" dirty="0" smtClean="0">
              <a:latin typeface="+mj-lt"/>
            </a:endParaRPr>
          </a:p>
        </p:txBody>
      </p:sp>
      <p:pic>
        <p:nvPicPr>
          <p:cNvPr id="33797" name="Picture 7" descr="0306Img0014"/>
          <p:cNvPicPr>
            <a:picLocks noChangeAspect="1" noChangeArrowheads="1"/>
          </p:cNvPicPr>
          <p:nvPr/>
        </p:nvPicPr>
        <p:blipFill>
          <a:blip r:embed="rId2" cstate="print"/>
          <a:srcRect t="20370"/>
          <a:stretch>
            <a:fillRect/>
          </a:stretch>
        </p:blipFill>
        <p:spPr bwMode="auto">
          <a:xfrm>
            <a:off x="7006210" y="4057095"/>
            <a:ext cx="5041250" cy="2664380"/>
          </a:xfrm>
          <a:prstGeom prst="rect">
            <a:avLst/>
          </a:prstGeom>
          <a:noFill/>
          <a:ln w="9525">
            <a:solidFill>
              <a:schemeClr val="tx1"/>
            </a:solidFill>
            <a:miter lim="800000"/>
            <a:headEnd/>
            <a:tailEnd/>
          </a:ln>
        </p:spPr>
      </p:pic>
      <p:sp>
        <p:nvSpPr>
          <p:cNvPr id="7" name="TextBox 6"/>
          <p:cNvSpPr txBox="1"/>
          <p:nvPr/>
        </p:nvSpPr>
        <p:spPr>
          <a:xfrm>
            <a:off x="750112" y="6385856"/>
            <a:ext cx="7488832" cy="615553"/>
          </a:xfrm>
          <a:prstGeom prst="rect">
            <a:avLst/>
          </a:prstGeom>
          <a:noFill/>
        </p:spPr>
        <p:txBody>
          <a:bodyPr wrap="square" rtlCol="0">
            <a:spAutoFit/>
          </a:bodyPr>
          <a:lstStyle/>
          <a:p>
            <a:pPr marL="0" lvl="1"/>
            <a:r>
              <a:rPr lang="en-US" altLang="zh-CN" sz="1400" dirty="0" smtClean="0">
                <a:latin typeface="+mj-lt"/>
              </a:rPr>
              <a:t>(Source:</a:t>
            </a:r>
            <a:r>
              <a:rPr lang="zh-CN" altLang="en-US" sz="1400" dirty="0" smtClean="0">
                <a:latin typeface="+mj-lt"/>
              </a:rPr>
              <a:t> </a:t>
            </a:r>
            <a:r>
              <a:rPr lang="en-US" sz="1400" dirty="0" smtClean="0">
                <a:latin typeface="+mj-lt"/>
              </a:rPr>
              <a:t>Cost of Community Services &lt;www.mqtinfo.org/planningeduc0087.asp/)</a:t>
            </a:r>
            <a:endParaRPr lang="en-US" sz="1400" b="1" dirty="0" smtClean="0">
              <a:solidFill>
                <a:srgbClr val="000000"/>
              </a:solidFill>
              <a:latin typeface="+mj-lt"/>
            </a:endParaRPr>
          </a:p>
          <a:p>
            <a:endParaRPr lang="en-US" sz="2000" dirty="0">
              <a:latin typeface="+mj-lt"/>
            </a:endParaRPr>
          </a:p>
        </p:txBody>
      </p:sp>
    </p:spTree>
    <p:extLst>
      <p:ext uri="{BB962C8B-B14F-4D97-AF65-F5344CB8AC3E}">
        <p14:creationId xmlns:p14="http://schemas.microsoft.com/office/powerpoint/2010/main" val="3985783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lide Number Placeholder 5"/>
          <p:cNvSpPr txBox="1">
            <a:spLocks noGrp="1"/>
          </p:cNvSpPr>
          <p:nvPr/>
        </p:nvSpPr>
        <p:spPr bwMode="auto">
          <a:xfrm>
            <a:off x="8737600" y="6245225"/>
            <a:ext cx="2844800" cy="476250"/>
          </a:xfrm>
          <a:prstGeom prst="rect">
            <a:avLst/>
          </a:prstGeom>
          <a:noFill/>
          <a:ln>
            <a:miter lim="800000"/>
            <a:headEnd/>
            <a:tailEnd/>
          </a:ln>
        </p:spPr>
        <p:txBody>
          <a:bodyPr anchor="b"/>
          <a:lstStyle/>
          <a:p>
            <a:pPr algn="r">
              <a:defRPr/>
            </a:pPr>
            <a:fld id="{240B5670-6EC0-4F58-BD68-991353300702}" type="slidenum">
              <a:rPr lang="en-US" sz="1400">
                <a:effectLst>
                  <a:outerShdw blurRad="38100" dist="38100" dir="2700000" algn="tl">
                    <a:srgbClr val="000000"/>
                  </a:outerShdw>
                </a:effectLst>
              </a:rPr>
              <a:pPr algn="r">
                <a:defRPr/>
              </a:pPr>
              <a:t>21</a:t>
            </a:fld>
            <a:endParaRPr lang="en-US" sz="1400" dirty="0">
              <a:effectLst>
                <a:outerShdw blurRad="38100" dist="38100" dir="2700000" algn="tl">
                  <a:srgbClr val="000000"/>
                </a:outerShdw>
              </a:effectLst>
            </a:endParaRPr>
          </a:p>
        </p:txBody>
      </p:sp>
      <p:sp>
        <p:nvSpPr>
          <p:cNvPr id="34819" name="Rectangle 2"/>
          <p:cNvSpPr>
            <a:spLocks noGrp="1" noChangeArrowheads="1"/>
          </p:cNvSpPr>
          <p:nvPr>
            <p:ph type="title" idx="4294967295"/>
          </p:nvPr>
        </p:nvSpPr>
        <p:spPr>
          <a:xfrm>
            <a:off x="623392" y="404664"/>
            <a:ext cx="10972800" cy="1143000"/>
          </a:xfrm>
        </p:spPr>
        <p:txBody>
          <a:bodyPr anchorCtr="1">
            <a:normAutofit/>
          </a:bodyPr>
          <a:lstStyle/>
          <a:p>
            <a:r>
              <a:rPr lang="en-US" sz="4800" b="1" dirty="0" smtClean="0"/>
              <a:t>The High Cost of Restoration</a:t>
            </a:r>
          </a:p>
        </p:txBody>
      </p:sp>
      <p:graphicFrame>
        <p:nvGraphicFramePr>
          <p:cNvPr id="300581" name="Group 549"/>
          <p:cNvGraphicFramePr>
            <a:graphicFrameLocks noGrp="1"/>
          </p:cNvGraphicFramePr>
          <p:nvPr>
            <p:ph idx="4294967295"/>
          </p:nvPr>
        </p:nvGraphicFramePr>
        <p:xfrm>
          <a:off x="628485" y="1722528"/>
          <a:ext cx="11324167" cy="3722696"/>
        </p:xfrm>
        <a:graphic>
          <a:graphicData uri="http://schemas.openxmlformats.org/drawingml/2006/table">
            <a:tbl>
              <a:tblPr/>
              <a:tblGrid>
                <a:gridCol w="3251200"/>
                <a:gridCol w="2078567"/>
                <a:gridCol w="1223433"/>
                <a:gridCol w="2129367"/>
                <a:gridCol w="2641600"/>
              </a:tblGrid>
              <a:tr h="5476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sng" strike="noStrike" cap="none" normalizeH="0" baseline="0" dirty="0" smtClean="0">
                          <a:ln>
                            <a:noFill/>
                          </a:ln>
                          <a:solidFill>
                            <a:schemeClr val="tx1"/>
                          </a:solidFill>
                          <a:effectLst/>
                          <a:latin typeface="Times New Roman" pitchFamily="18" charset="0"/>
                        </a:rPr>
                        <a:t>Impairment</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sng" strike="noStrike" cap="none" normalizeH="0" baseline="0" dirty="0" smtClean="0">
                          <a:ln>
                            <a:noFill/>
                          </a:ln>
                          <a:solidFill>
                            <a:schemeClr val="tx1"/>
                          </a:solidFill>
                          <a:effectLst/>
                          <a:latin typeface="Times New Roman" pitchFamily="18" charset="0"/>
                        </a:rPr>
                        <a:t>Miles</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sng" strike="noStrike" cap="none" normalizeH="0" baseline="0" dirty="0" smtClean="0">
                          <a:ln>
                            <a:noFill/>
                          </a:ln>
                          <a:solidFill>
                            <a:schemeClr val="tx1"/>
                          </a:solidFill>
                          <a:effectLst/>
                          <a:latin typeface="Times New Roman" pitchFamily="18" charset="0"/>
                        </a:rPr>
                        <a:t>Cost</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sng" strike="noStrike" cap="none" normalizeH="0" baseline="0" dirty="0" smtClean="0">
                          <a:ln>
                            <a:noFill/>
                          </a:ln>
                          <a:solidFill>
                            <a:schemeClr val="tx1"/>
                          </a:solidFill>
                          <a:effectLst/>
                          <a:latin typeface="Times New Roman" pitchFamily="18" charset="0"/>
                        </a:rPr>
                        <a:t>Avg.</a:t>
                      </a:r>
                      <a:r>
                        <a:rPr kumimoji="0" lang="en-US" sz="2000" b="1" i="0" u="none" strike="noStrike" cap="none" normalizeH="0" baseline="0" dirty="0" smtClean="0">
                          <a:ln>
                            <a:noFill/>
                          </a:ln>
                          <a:solidFill>
                            <a:schemeClr val="tx1"/>
                          </a:solidFill>
                          <a:effectLst/>
                          <a:latin typeface="Times New Roman" pitchFamily="18" charset="0"/>
                        </a:rPr>
                        <a:t> </a:t>
                      </a:r>
                      <a:r>
                        <a:rPr kumimoji="0" lang="en-US" sz="2000" b="1" i="0" u="sng" strike="noStrike" cap="none" normalizeH="0" baseline="0" dirty="0" smtClean="0">
                          <a:ln>
                            <a:noFill/>
                          </a:ln>
                          <a:solidFill>
                            <a:schemeClr val="tx1"/>
                          </a:solidFill>
                          <a:effectLst/>
                          <a:latin typeface="Times New Roman" pitchFamily="18" charset="0"/>
                        </a:rPr>
                        <a:t>Cost/mile</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Corsica River, MD</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Nutrients</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7.6</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$17,500,000</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$2,300,000</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Little Laurel Run, PA</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Metals</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3</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$1,048,013</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$349,338</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Conewago</a:t>
                      </a:r>
                      <a:r>
                        <a:rPr kumimoji="0" lang="en-US" sz="2000" b="0" i="0" u="none" strike="noStrike" cap="none" normalizeH="0" baseline="0" dirty="0" smtClean="0">
                          <a:ln>
                            <a:noFill/>
                          </a:ln>
                          <a:solidFill>
                            <a:schemeClr val="tx1"/>
                          </a:solidFill>
                          <a:effectLst/>
                          <a:latin typeface="Times New Roman" pitchFamily="18" charset="0"/>
                        </a:rPr>
                        <a:t> Ck, PA</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Nutrients</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17</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$4,300,000</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$252,941</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Bear Ck, PA</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Metals</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5</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$964,000</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$192,800</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4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Catawissa Ck, PA</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Metals</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57.9</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$3,500,000</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$60,440</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Thumb Run, VA</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Bacteria</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17</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$2,450,000</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$144,117</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49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Willis River, VA</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Bacteria</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30</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$2,794,160</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$93,138</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Muddy Creek, VA</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Bacteria</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9</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$2,612,000</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$290,222</a:t>
                      </a:r>
                    </a:p>
                  </a:txBody>
                  <a:tcPr marL="122767" marR="122767"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Box 4"/>
          <p:cNvSpPr txBox="1"/>
          <p:nvPr/>
        </p:nvSpPr>
        <p:spPr>
          <a:xfrm>
            <a:off x="1007435" y="5733257"/>
            <a:ext cx="10465163" cy="307777"/>
          </a:xfrm>
          <a:prstGeom prst="rect">
            <a:avLst/>
          </a:prstGeom>
          <a:noFill/>
        </p:spPr>
        <p:txBody>
          <a:bodyPr wrap="square" rtlCol="0">
            <a:spAutoFit/>
          </a:bodyPr>
          <a:lstStyle/>
          <a:p>
            <a:r>
              <a:rPr lang="en-US" sz="1400" dirty="0" smtClean="0">
                <a:solidFill>
                  <a:srgbClr val="000000"/>
                </a:solidFill>
                <a:latin typeface="Garamond" pitchFamily="18" charset="0"/>
              </a:rPr>
              <a:t>(Source: Watershed Management in Frederick County)</a:t>
            </a:r>
          </a:p>
        </p:txBody>
      </p:sp>
    </p:spTree>
    <p:extLst>
      <p:ext uri="{BB962C8B-B14F-4D97-AF65-F5344CB8AC3E}">
        <p14:creationId xmlns:p14="http://schemas.microsoft.com/office/powerpoint/2010/main" val="452483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2"/>
          </p:nvPr>
        </p:nvSpPr>
        <p:spPr>
          <a:noFill/>
        </p:spPr>
        <p:txBody>
          <a:bodyPr/>
          <a:lstStyle/>
          <a:p>
            <a:fld id="{CBE85CAE-3860-4ED2-B9BC-4BCC40100381}" type="slidenum">
              <a:rPr lang="en-US" smtClean="0">
                <a:latin typeface="Arial" charset="0"/>
              </a:rPr>
              <a:pPr/>
              <a:t>22</a:t>
            </a:fld>
            <a:endParaRPr lang="en-US" dirty="0" smtClean="0">
              <a:latin typeface="Arial" charset="0"/>
            </a:endParaRPr>
          </a:p>
        </p:txBody>
      </p:sp>
      <p:sp>
        <p:nvSpPr>
          <p:cNvPr id="260098" name="Text Box 2"/>
          <p:cNvSpPr txBox="1">
            <a:spLocks noChangeArrowheads="1"/>
          </p:cNvSpPr>
          <p:nvPr/>
        </p:nvSpPr>
        <p:spPr bwMode="auto">
          <a:xfrm>
            <a:off x="914400" y="1676400"/>
            <a:ext cx="7315200" cy="3970317"/>
          </a:xfrm>
          <a:prstGeom prst="rect">
            <a:avLst/>
          </a:prstGeom>
          <a:noFill/>
          <a:ln w="9525">
            <a:noFill/>
            <a:miter lim="800000"/>
            <a:headEnd/>
            <a:tailEnd/>
          </a:ln>
          <a:effectLst/>
        </p:spPr>
        <p:txBody>
          <a:bodyPr>
            <a:spAutoFit/>
          </a:bodyPr>
          <a:lstStyle/>
          <a:p>
            <a:pPr marL="457200" indent="-457200">
              <a:spcBef>
                <a:spcPct val="50000"/>
              </a:spcBef>
              <a:buFont typeface="Wingdings" pitchFamily="2" charset="2"/>
              <a:buChar char="q"/>
              <a:defRPr/>
            </a:pPr>
            <a:r>
              <a:rPr lang="en-US" sz="2800" dirty="0">
                <a:solidFill>
                  <a:srgbClr val="000000"/>
                </a:solidFill>
              </a:rPr>
              <a:t>People are willing to pay for the continued </a:t>
            </a:r>
            <a:r>
              <a:rPr lang="en-US" sz="2800" b="1" dirty="0">
                <a:solidFill>
                  <a:srgbClr val="000000"/>
                </a:solidFill>
              </a:rPr>
              <a:t>existence</a:t>
            </a:r>
            <a:r>
              <a:rPr lang="en-US" sz="2800" dirty="0">
                <a:solidFill>
                  <a:srgbClr val="000000"/>
                </a:solidFill>
              </a:rPr>
              <a:t> of natural environments they may never </a:t>
            </a:r>
            <a:r>
              <a:rPr lang="en-US" sz="2800" dirty="0" smtClean="0">
                <a:solidFill>
                  <a:srgbClr val="000000"/>
                </a:solidFill>
              </a:rPr>
              <a:t>use</a:t>
            </a:r>
          </a:p>
          <a:p>
            <a:pPr marL="457200" indent="-457200">
              <a:spcBef>
                <a:spcPct val="50000"/>
              </a:spcBef>
              <a:buFont typeface="Wingdings" pitchFamily="2" charset="2"/>
              <a:buChar char="q"/>
              <a:defRPr/>
            </a:pPr>
            <a:endParaRPr lang="en-US" sz="1000" dirty="0">
              <a:solidFill>
                <a:srgbClr val="000000"/>
              </a:solidFill>
            </a:endParaRPr>
          </a:p>
          <a:p>
            <a:pPr marL="457200" indent="-457200">
              <a:spcBef>
                <a:spcPct val="50000"/>
              </a:spcBef>
              <a:buFont typeface="Wingdings" pitchFamily="2" charset="2"/>
              <a:buChar char="q"/>
              <a:defRPr/>
            </a:pPr>
            <a:r>
              <a:rPr lang="en-US" sz="2800" b="1" dirty="0">
                <a:solidFill>
                  <a:srgbClr val="000000"/>
                </a:solidFill>
              </a:rPr>
              <a:t>Bequest Values </a:t>
            </a:r>
            <a:r>
              <a:rPr lang="en-US" sz="2800" dirty="0">
                <a:solidFill>
                  <a:srgbClr val="000000"/>
                </a:solidFill>
              </a:rPr>
              <a:t>– gifts to next generation</a:t>
            </a:r>
          </a:p>
          <a:p>
            <a:pPr marL="457200" indent="-457200">
              <a:spcBef>
                <a:spcPct val="50000"/>
              </a:spcBef>
              <a:defRPr/>
            </a:pPr>
            <a:endParaRPr lang="en-US" sz="2800" dirty="0">
              <a:solidFill>
                <a:srgbClr val="000000"/>
              </a:solidFill>
            </a:endParaRPr>
          </a:p>
          <a:p>
            <a:pPr marL="457200" indent="-457200">
              <a:spcBef>
                <a:spcPct val="50000"/>
              </a:spcBef>
              <a:defRPr/>
            </a:pPr>
            <a:endParaRPr lang="en-US" sz="2800" dirty="0">
              <a:solidFill>
                <a:srgbClr val="000000"/>
              </a:solidFill>
            </a:endParaRPr>
          </a:p>
          <a:p>
            <a:pPr>
              <a:spcBef>
                <a:spcPct val="50000"/>
              </a:spcBef>
              <a:buFont typeface="Wingdings" pitchFamily="2" charset="2"/>
              <a:buNone/>
              <a:defRPr/>
            </a:pPr>
            <a:endParaRPr lang="en-US" i="1" dirty="0">
              <a:solidFill>
                <a:srgbClr val="000000"/>
              </a:solidFill>
            </a:endParaRPr>
          </a:p>
        </p:txBody>
      </p:sp>
      <p:sp>
        <p:nvSpPr>
          <p:cNvPr id="35844" name="Rectangle 3"/>
          <p:cNvSpPr>
            <a:spLocks noChangeArrowheads="1"/>
          </p:cNvSpPr>
          <p:nvPr/>
        </p:nvSpPr>
        <p:spPr bwMode="auto">
          <a:xfrm>
            <a:off x="711200" y="152400"/>
            <a:ext cx="11277600" cy="914400"/>
          </a:xfrm>
          <a:prstGeom prst="rect">
            <a:avLst/>
          </a:prstGeom>
          <a:noFill/>
          <a:ln w="9525">
            <a:noFill/>
            <a:miter lim="800000"/>
            <a:headEnd/>
            <a:tailEnd/>
          </a:ln>
        </p:spPr>
        <p:txBody>
          <a:bodyPr anchor="ctr"/>
          <a:lstStyle/>
          <a:p>
            <a:r>
              <a:rPr lang="en-US" sz="4400" b="1" dirty="0">
                <a:solidFill>
                  <a:srgbClr val="0000FF"/>
                </a:solidFill>
                <a:latin typeface="+mj-lt"/>
              </a:rPr>
              <a:t>Quality of Life – Existence Value</a:t>
            </a:r>
          </a:p>
        </p:txBody>
      </p:sp>
      <p:sp>
        <p:nvSpPr>
          <p:cNvPr id="260101" name="Text Box 5"/>
          <p:cNvSpPr txBox="1">
            <a:spLocks noChangeArrowheads="1"/>
          </p:cNvSpPr>
          <p:nvPr/>
        </p:nvSpPr>
        <p:spPr bwMode="auto">
          <a:xfrm>
            <a:off x="914400" y="4584611"/>
            <a:ext cx="7315200" cy="1831271"/>
          </a:xfrm>
          <a:prstGeom prst="rect">
            <a:avLst/>
          </a:prstGeom>
          <a:noFill/>
          <a:ln w="9525">
            <a:noFill/>
            <a:miter lim="800000"/>
            <a:headEnd/>
            <a:tailEnd/>
          </a:ln>
        </p:spPr>
        <p:txBody>
          <a:bodyPr>
            <a:spAutoFit/>
          </a:bodyPr>
          <a:lstStyle/>
          <a:p>
            <a:pPr>
              <a:spcBef>
                <a:spcPct val="50000"/>
              </a:spcBef>
              <a:buFont typeface="Wingdings" pitchFamily="2" charset="2"/>
              <a:buChar char="q"/>
            </a:pPr>
            <a:r>
              <a:rPr lang="en-US" sz="2800" dirty="0">
                <a:solidFill>
                  <a:srgbClr val="000000"/>
                </a:solidFill>
              </a:rPr>
              <a:t> Florida</a:t>
            </a:r>
          </a:p>
          <a:p>
            <a:pPr lvl="1">
              <a:spcBef>
                <a:spcPct val="50000"/>
              </a:spcBef>
              <a:buFont typeface="Wingdings" pitchFamily="2" charset="2"/>
              <a:buChar char="ü"/>
            </a:pPr>
            <a:r>
              <a:rPr lang="en-US" sz="2000" i="1" dirty="0">
                <a:solidFill>
                  <a:srgbClr val="000000"/>
                </a:solidFill>
              </a:rPr>
              <a:t> Everglades  </a:t>
            </a:r>
            <a:r>
              <a:rPr lang="en-US" sz="2000" dirty="0">
                <a:solidFill>
                  <a:srgbClr val="000000"/>
                </a:solidFill>
              </a:rPr>
              <a:t>–  Floridians willing to pay $12 billion to protect system in </a:t>
            </a:r>
            <a:r>
              <a:rPr lang="en-US" sz="2000" dirty="0" smtClean="0">
                <a:solidFill>
                  <a:srgbClr val="000000"/>
                </a:solidFill>
              </a:rPr>
              <a:t>perpetuity</a:t>
            </a:r>
          </a:p>
          <a:p>
            <a:pPr lvl="1">
              <a:spcBef>
                <a:spcPct val="50000"/>
              </a:spcBef>
            </a:pPr>
            <a:r>
              <a:rPr lang="en-US" sz="1400" dirty="0" smtClean="0">
                <a:solidFill>
                  <a:srgbClr val="000000"/>
                </a:solidFill>
              </a:rPr>
              <a:t>(Source: Investing in Nature: The Economic Benefits of Conserving Natural Areas in Northeast Florida)</a:t>
            </a:r>
          </a:p>
        </p:txBody>
      </p:sp>
      <p:pic>
        <p:nvPicPr>
          <p:cNvPr id="7" name="Picture 4" descr="Florida's Vision"/>
          <p:cNvPicPr>
            <a:picLocks noChangeAspect="1" noChangeArrowheads="1"/>
          </p:cNvPicPr>
          <p:nvPr/>
        </p:nvPicPr>
        <p:blipFill>
          <a:blip r:embed="rId3" cstate="print"/>
          <a:srcRect b="1648"/>
          <a:stretch>
            <a:fillRect/>
          </a:stretch>
        </p:blipFill>
        <p:spPr bwMode="auto">
          <a:xfrm>
            <a:off x="8375991" y="1133268"/>
            <a:ext cx="3298835" cy="4683428"/>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98608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5"/>
          <p:cNvSpPr>
            <a:spLocks noGrp="1"/>
          </p:cNvSpPr>
          <p:nvPr>
            <p:ph type="sldNum" sz="quarter" idx="12"/>
          </p:nvPr>
        </p:nvSpPr>
        <p:spPr>
          <a:noFill/>
        </p:spPr>
        <p:txBody>
          <a:bodyPr/>
          <a:lstStyle/>
          <a:p>
            <a:fld id="{CA129B41-73DD-4831-989E-0D42C2B64383}" type="slidenum">
              <a:rPr lang="en-US" smtClean="0">
                <a:latin typeface="Arial" charset="0"/>
              </a:rPr>
              <a:pPr/>
              <a:t>3</a:t>
            </a:fld>
            <a:endParaRPr lang="en-US" dirty="0" smtClean="0">
              <a:latin typeface="Arial" charset="0"/>
            </a:endParaRPr>
          </a:p>
        </p:txBody>
      </p:sp>
      <p:sp>
        <p:nvSpPr>
          <p:cNvPr id="16386" name="Title 1"/>
          <p:cNvSpPr>
            <a:spLocks noGrp="1"/>
          </p:cNvSpPr>
          <p:nvPr>
            <p:ph type="title" idx="4294967295"/>
          </p:nvPr>
        </p:nvSpPr>
        <p:spPr>
          <a:xfrm>
            <a:off x="491572" y="228600"/>
            <a:ext cx="11700428" cy="1143000"/>
          </a:xfrm>
        </p:spPr>
        <p:txBody>
          <a:bodyPr/>
          <a:lstStyle/>
          <a:p>
            <a:pPr algn="ctr"/>
            <a:r>
              <a:rPr lang="en-US" sz="3200" b="1" dirty="0" smtClean="0">
                <a:solidFill>
                  <a:srgbClr val="000000"/>
                </a:solidFill>
              </a:rPr>
              <a:t>Economic Benefits of Protecting </a:t>
            </a:r>
            <a:br>
              <a:rPr lang="en-US" sz="3200" b="1" dirty="0" smtClean="0">
                <a:solidFill>
                  <a:srgbClr val="000000"/>
                </a:solidFill>
              </a:rPr>
            </a:br>
            <a:r>
              <a:rPr lang="en-US" sz="3200" b="1" dirty="0" smtClean="0">
                <a:solidFill>
                  <a:srgbClr val="000000"/>
                </a:solidFill>
              </a:rPr>
              <a:t>Natural Systems and Green Infrastructure</a:t>
            </a:r>
            <a:endParaRPr lang="en-US" sz="3200" b="1" dirty="0" smtClean="0"/>
          </a:p>
        </p:txBody>
      </p:sp>
      <p:sp>
        <p:nvSpPr>
          <p:cNvPr id="11" name="Content Placeholder 10"/>
          <p:cNvSpPr>
            <a:spLocks noGrp="1"/>
          </p:cNvSpPr>
          <p:nvPr>
            <p:ph sz="half" idx="4294967295"/>
          </p:nvPr>
        </p:nvSpPr>
        <p:spPr>
          <a:xfrm>
            <a:off x="614465" y="1600200"/>
            <a:ext cx="6807200" cy="5029200"/>
          </a:xfrm>
        </p:spPr>
        <p:txBody>
          <a:bodyPr>
            <a:normAutofit fontScale="77500" lnSpcReduction="20000"/>
          </a:bodyPr>
          <a:lstStyle/>
          <a:p>
            <a:pPr>
              <a:lnSpc>
                <a:spcPct val="90000"/>
              </a:lnSpc>
              <a:defRPr/>
            </a:pPr>
            <a:r>
              <a:rPr lang="en-US" dirty="0" smtClean="0"/>
              <a:t>Economics as a humanistic philosophical perspective</a:t>
            </a:r>
          </a:p>
          <a:p>
            <a:pPr>
              <a:lnSpc>
                <a:spcPct val="90000"/>
              </a:lnSpc>
              <a:defRPr/>
            </a:pPr>
            <a:endParaRPr lang="en-US" dirty="0" smtClean="0"/>
          </a:p>
          <a:p>
            <a:pPr>
              <a:lnSpc>
                <a:spcPct val="90000"/>
              </a:lnSpc>
              <a:defRPr/>
            </a:pPr>
            <a:r>
              <a:rPr lang="en-US" dirty="0" smtClean="0"/>
              <a:t>“Use Value” </a:t>
            </a:r>
          </a:p>
          <a:p>
            <a:pPr lvl="1">
              <a:lnSpc>
                <a:spcPct val="90000"/>
              </a:lnSpc>
              <a:defRPr/>
            </a:pPr>
            <a:r>
              <a:rPr lang="en-US" sz="2300" dirty="0" smtClean="0">
                <a:solidFill>
                  <a:srgbClr val="000000"/>
                </a:solidFill>
              </a:rPr>
              <a:t>Ecosystem Services</a:t>
            </a:r>
          </a:p>
          <a:p>
            <a:pPr lvl="2">
              <a:lnSpc>
                <a:spcPct val="90000"/>
              </a:lnSpc>
              <a:defRPr/>
            </a:pPr>
            <a:r>
              <a:rPr lang="en-US" sz="2300" dirty="0" smtClean="0">
                <a:solidFill>
                  <a:srgbClr val="000000"/>
                </a:solidFill>
              </a:rPr>
              <a:t>Wetlands &amp; water filtration</a:t>
            </a:r>
          </a:p>
          <a:p>
            <a:pPr lvl="2">
              <a:lnSpc>
                <a:spcPct val="90000"/>
              </a:lnSpc>
              <a:defRPr/>
            </a:pPr>
            <a:r>
              <a:rPr lang="en-US" sz="2300" dirty="0" smtClean="0">
                <a:solidFill>
                  <a:srgbClr val="000000"/>
                </a:solidFill>
              </a:rPr>
              <a:t>Trees, forests, and air cleaning</a:t>
            </a:r>
          </a:p>
          <a:p>
            <a:pPr lvl="1">
              <a:lnSpc>
                <a:spcPct val="90000"/>
              </a:lnSpc>
              <a:defRPr/>
            </a:pPr>
            <a:r>
              <a:rPr lang="en-US" sz="2300" dirty="0" smtClean="0">
                <a:solidFill>
                  <a:srgbClr val="000000"/>
                </a:solidFill>
              </a:rPr>
              <a:t>Working lands</a:t>
            </a:r>
          </a:p>
          <a:p>
            <a:pPr lvl="1">
              <a:lnSpc>
                <a:spcPct val="90000"/>
              </a:lnSpc>
              <a:defRPr/>
            </a:pPr>
            <a:r>
              <a:rPr lang="en-US" sz="2300" dirty="0" smtClean="0">
                <a:solidFill>
                  <a:srgbClr val="000000"/>
                </a:solidFill>
              </a:rPr>
              <a:t>Tourism</a:t>
            </a:r>
          </a:p>
          <a:p>
            <a:pPr lvl="1">
              <a:lnSpc>
                <a:spcPct val="90000"/>
              </a:lnSpc>
              <a:defRPr/>
            </a:pPr>
            <a:r>
              <a:rPr lang="en-US" sz="2300" dirty="0" smtClean="0">
                <a:solidFill>
                  <a:srgbClr val="000000"/>
                </a:solidFill>
              </a:rPr>
              <a:t>Recreation </a:t>
            </a:r>
          </a:p>
          <a:p>
            <a:pPr lvl="1">
              <a:lnSpc>
                <a:spcPct val="90000"/>
              </a:lnSpc>
              <a:defRPr/>
            </a:pPr>
            <a:r>
              <a:rPr lang="en-US" sz="2300" dirty="0" smtClean="0">
                <a:solidFill>
                  <a:srgbClr val="000000"/>
                </a:solidFill>
              </a:rPr>
              <a:t>Real estate</a:t>
            </a:r>
          </a:p>
          <a:p>
            <a:pPr>
              <a:lnSpc>
                <a:spcPct val="90000"/>
              </a:lnSpc>
              <a:defRPr/>
            </a:pPr>
            <a:endParaRPr lang="en-US" dirty="0" smtClean="0"/>
          </a:p>
          <a:p>
            <a:pPr>
              <a:lnSpc>
                <a:spcPct val="90000"/>
              </a:lnSpc>
              <a:defRPr/>
            </a:pPr>
            <a:r>
              <a:rPr lang="en-US" dirty="0" smtClean="0"/>
              <a:t>“Future Use Value”</a:t>
            </a:r>
          </a:p>
          <a:p>
            <a:pPr marL="742950" lvl="2" indent="-342900">
              <a:lnSpc>
                <a:spcPct val="90000"/>
              </a:lnSpc>
              <a:defRPr/>
            </a:pPr>
            <a:r>
              <a:rPr lang="en-US" dirty="0" smtClean="0"/>
              <a:t>Option to use later</a:t>
            </a:r>
          </a:p>
          <a:p>
            <a:pPr>
              <a:lnSpc>
                <a:spcPct val="90000"/>
              </a:lnSpc>
              <a:defRPr/>
            </a:pPr>
            <a:endParaRPr lang="en-US" dirty="0" smtClean="0"/>
          </a:p>
          <a:p>
            <a:pPr>
              <a:lnSpc>
                <a:spcPct val="90000"/>
              </a:lnSpc>
              <a:defRPr/>
            </a:pPr>
            <a:r>
              <a:rPr lang="en-US" dirty="0" smtClean="0"/>
              <a:t>“Non-use Value”</a:t>
            </a:r>
          </a:p>
          <a:p>
            <a:pPr lvl="1">
              <a:lnSpc>
                <a:spcPct val="90000"/>
              </a:lnSpc>
              <a:defRPr/>
            </a:pPr>
            <a:r>
              <a:rPr lang="en-US" dirty="0" smtClean="0"/>
              <a:t>Existence and intrinsic values</a:t>
            </a:r>
          </a:p>
        </p:txBody>
      </p:sp>
      <p:pic>
        <p:nvPicPr>
          <p:cNvPr id="16389" name="Picture 3" descr="NATO2125"/>
          <p:cNvPicPr>
            <a:picLocks noGrp="1" noChangeAspect="1" noChangeArrowheads="1"/>
          </p:cNvPicPr>
          <p:nvPr>
            <p:ph sz="half" idx="4294967295"/>
          </p:nvPr>
        </p:nvPicPr>
        <p:blipFill>
          <a:blip r:embed="rId2" cstate="print"/>
          <a:srcRect/>
          <a:stretch>
            <a:fillRect/>
          </a:stretch>
        </p:blipFill>
        <p:spPr>
          <a:xfrm>
            <a:off x="7740462" y="1676400"/>
            <a:ext cx="4267200" cy="2587625"/>
          </a:xfrm>
          <a:noFill/>
          <a:ln w="3175">
            <a:solidFill>
              <a:schemeClr val="tx1"/>
            </a:solidFill>
          </a:ln>
        </p:spPr>
      </p:pic>
      <p:pic>
        <p:nvPicPr>
          <p:cNvPr id="16390" name="Picture 9"/>
          <p:cNvPicPr>
            <a:picLocks noChangeAspect="1" noChangeArrowheads="1"/>
          </p:cNvPicPr>
          <p:nvPr/>
        </p:nvPicPr>
        <p:blipFill>
          <a:blip r:embed="rId3" cstate="print"/>
          <a:srcRect/>
          <a:stretch>
            <a:fillRect/>
          </a:stretch>
        </p:blipFill>
        <p:spPr bwMode="auto">
          <a:xfrm>
            <a:off x="6807200" y="4648201"/>
            <a:ext cx="4876800" cy="1897063"/>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356297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2"/>
          </p:nvPr>
        </p:nvSpPr>
        <p:spPr>
          <a:noFill/>
        </p:spPr>
        <p:txBody>
          <a:bodyPr/>
          <a:lstStyle/>
          <a:p>
            <a:pPr algn="ctr"/>
            <a:fld id="{0D100BED-2E93-401E-91E1-E383CBBA40AD}" type="slidenum">
              <a:rPr lang="en-US" smtClean="0">
                <a:latin typeface="Arial" charset="0"/>
              </a:rPr>
              <a:pPr algn="ctr"/>
              <a:t>4</a:t>
            </a:fld>
            <a:endParaRPr lang="en-US" dirty="0" smtClean="0">
              <a:latin typeface="Arial" charset="0"/>
            </a:endParaRPr>
          </a:p>
        </p:txBody>
      </p:sp>
      <p:sp>
        <p:nvSpPr>
          <p:cNvPr id="17411" name="Rectangle 2"/>
          <p:cNvSpPr>
            <a:spLocks noGrp="1" noChangeArrowheads="1"/>
          </p:cNvSpPr>
          <p:nvPr>
            <p:ph type="title" idx="4294967295"/>
          </p:nvPr>
        </p:nvSpPr>
        <p:spPr>
          <a:xfrm>
            <a:off x="492125" y="450713"/>
            <a:ext cx="11699875" cy="942975"/>
          </a:xfrm>
        </p:spPr>
        <p:txBody>
          <a:bodyPr>
            <a:noAutofit/>
          </a:bodyPr>
          <a:lstStyle/>
          <a:p>
            <a:pPr algn="ctr"/>
            <a:r>
              <a:rPr lang="en-US" sz="4400" dirty="0" smtClean="0">
                <a:solidFill>
                  <a:srgbClr val="000000"/>
                </a:solidFill>
              </a:rPr>
              <a:t>Values for the Protection of </a:t>
            </a:r>
            <a:br>
              <a:rPr lang="en-US" sz="4400" dirty="0" smtClean="0">
                <a:solidFill>
                  <a:srgbClr val="000000"/>
                </a:solidFill>
              </a:rPr>
            </a:br>
            <a:r>
              <a:rPr lang="en-US" sz="4400" dirty="0" smtClean="0">
                <a:solidFill>
                  <a:srgbClr val="000000"/>
                </a:solidFill>
              </a:rPr>
              <a:t>Green Infrastructure </a:t>
            </a:r>
          </a:p>
        </p:txBody>
      </p:sp>
      <p:sp>
        <p:nvSpPr>
          <p:cNvPr id="17412" name="Rectangle 3"/>
          <p:cNvSpPr>
            <a:spLocks noGrp="1" noChangeArrowheads="1"/>
          </p:cNvSpPr>
          <p:nvPr>
            <p:ph type="body" idx="4294967295"/>
          </p:nvPr>
        </p:nvSpPr>
        <p:spPr>
          <a:xfrm>
            <a:off x="675911" y="1984444"/>
            <a:ext cx="5588000" cy="3692525"/>
          </a:xfrm>
          <a:noFill/>
        </p:spPr>
        <p:txBody>
          <a:bodyPr>
            <a:normAutofit/>
          </a:bodyPr>
          <a:lstStyle/>
          <a:p>
            <a:r>
              <a:rPr lang="en-US" sz="3200" dirty="0" smtClean="0"/>
              <a:t>Values typically increases with several factors:</a:t>
            </a:r>
          </a:p>
          <a:p>
            <a:pPr lvl="1"/>
            <a:r>
              <a:rPr lang="en-US" sz="2800" dirty="0" smtClean="0"/>
              <a:t>Income of residents</a:t>
            </a:r>
          </a:p>
          <a:p>
            <a:pPr lvl="1"/>
            <a:r>
              <a:rPr lang="en-US" sz="2800" dirty="0" smtClean="0"/>
              <a:t>Education</a:t>
            </a:r>
          </a:p>
          <a:p>
            <a:pPr lvl="1"/>
            <a:r>
              <a:rPr lang="en-US" sz="2800" dirty="0" smtClean="0"/>
              <a:t>Number of people “consuming” the good</a:t>
            </a:r>
          </a:p>
          <a:p>
            <a:endParaRPr lang="en-US" sz="3200" i="1" dirty="0" smtClean="0">
              <a:solidFill>
                <a:srgbClr val="000000"/>
              </a:solidFill>
            </a:endParaRPr>
          </a:p>
        </p:txBody>
      </p:sp>
      <p:pic>
        <p:nvPicPr>
          <p:cNvPr id="6" name="Picture 4" descr="PCWETLAND_HOUSES04"/>
          <p:cNvPicPr>
            <a:picLocks noChangeAspect="1" noChangeArrowheads="1"/>
          </p:cNvPicPr>
          <p:nvPr/>
        </p:nvPicPr>
        <p:blipFill>
          <a:blip r:embed="rId2" cstate="print"/>
          <a:srcRect/>
          <a:stretch>
            <a:fillRect/>
          </a:stretch>
        </p:blipFill>
        <p:spPr bwMode="auto">
          <a:xfrm>
            <a:off x="6556851" y="1902497"/>
            <a:ext cx="5348944" cy="4346018"/>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079807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30125" y="0"/>
            <a:ext cx="10923675" cy="840509"/>
          </a:xfrm>
        </p:spPr>
        <p:txBody>
          <a:bodyPr>
            <a:noAutofit/>
          </a:bodyPr>
          <a:lstStyle/>
          <a:p>
            <a:r>
              <a:rPr lang="en-US" sz="4400" dirty="0" smtClean="0">
                <a:solidFill>
                  <a:schemeClr val="tx1"/>
                </a:solidFill>
              </a:rPr>
              <a:t>Value Grows with Scarcity</a:t>
            </a:r>
          </a:p>
        </p:txBody>
      </p:sp>
      <p:sp>
        <p:nvSpPr>
          <p:cNvPr id="18434" name="Slide Number Placeholder 5"/>
          <p:cNvSpPr>
            <a:spLocks noGrp="1"/>
          </p:cNvSpPr>
          <p:nvPr>
            <p:ph type="sldNum" sz="quarter" idx="12"/>
          </p:nvPr>
        </p:nvSpPr>
        <p:spPr>
          <a:noFill/>
        </p:spPr>
        <p:txBody>
          <a:bodyPr/>
          <a:lstStyle/>
          <a:p>
            <a:pPr algn="ctr"/>
            <a:fld id="{57901C8F-90E4-4EEE-B984-6C9D1F291508}" type="slidenum">
              <a:rPr lang="en-US" smtClean="0"/>
              <a:pPr algn="ctr"/>
              <a:t>5</a:t>
            </a:fld>
            <a:endParaRPr lang="en-US" dirty="0" smtClean="0"/>
          </a:p>
        </p:txBody>
      </p:sp>
      <p:sp>
        <p:nvSpPr>
          <p:cNvPr id="172035" name="Rectangle 3"/>
          <p:cNvSpPr>
            <a:spLocks noGrp="1" noChangeArrowheads="1"/>
          </p:cNvSpPr>
          <p:nvPr>
            <p:ph type="body" sz="half" idx="4294967295"/>
          </p:nvPr>
        </p:nvSpPr>
        <p:spPr>
          <a:xfrm>
            <a:off x="204819" y="1393111"/>
            <a:ext cx="5653073" cy="553013"/>
          </a:xfrm>
        </p:spPr>
        <p:txBody>
          <a:bodyPr/>
          <a:lstStyle/>
          <a:p>
            <a:pPr algn="ctr">
              <a:buFont typeface="Wingdings" pitchFamily="2" charset="2"/>
              <a:buNone/>
            </a:pPr>
            <a:r>
              <a:rPr lang="en-US" sz="2800" dirty="0" smtClean="0"/>
              <a:t>You don’t know what you’ve got…</a:t>
            </a:r>
          </a:p>
        </p:txBody>
      </p:sp>
      <p:pic>
        <p:nvPicPr>
          <p:cNvPr id="172036" name="Picture 4" descr="anchorage_buildout_1"/>
          <p:cNvPicPr>
            <a:picLocks noChangeAspect="1" noChangeArrowheads="1"/>
          </p:cNvPicPr>
          <p:nvPr/>
        </p:nvPicPr>
        <p:blipFill>
          <a:blip r:embed="rId2" cstate="print"/>
          <a:srcRect/>
          <a:stretch>
            <a:fillRect/>
          </a:stretch>
        </p:blipFill>
        <p:spPr bwMode="auto">
          <a:xfrm>
            <a:off x="812801" y="1905000"/>
            <a:ext cx="4468284" cy="4457700"/>
          </a:xfrm>
          <a:prstGeom prst="rect">
            <a:avLst/>
          </a:prstGeom>
          <a:noFill/>
          <a:ln w="9525">
            <a:noFill/>
            <a:miter lim="800000"/>
            <a:headEnd/>
            <a:tailEnd/>
          </a:ln>
        </p:spPr>
      </p:pic>
      <p:sp>
        <p:nvSpPr>
          <p:cNvPr id="172038" name="Rectangle 6"/>
          <p:cNvSpPr>
            <a:spLocks noChangeArrowheads="1"/>
          </p:cNvSpPr>
          <p:nvPr/>
        </p:nvSpPr>
        <p:spPr bwMode="auto">
          <a:xfrm>
            <a:off x="6604000" y="1371600"/>
            <a:ext cx="4165600" cy="533400"/>
          </a:xfrm>
          <a:prstGeom prst="rect">
            <a:avLst/>
          </a:prstGeom>
          <a:noFill/>
          <a:ln w="9525">
            <a:noFill/>
            <a:miter lim="800000"/>
            <a:headEnd/>
            <a:tailEnd/>
          </a:ln>
          <a:effectLst/>
        </p:spPr>
        <p:txBody>
          <a:bodyPr/>
          <a:lstStyle/>
          <a:p>
            <a:pPr marL="342900" indent="-342900" algn="ctr">
              <a:spcBef>
                <a:spcPct val="20000"/>
              </a:spcBef>
              <a:buClr>
                <a:schemeClr val="hlink"/>
              </a:buClr>
              <a:buSzPct val="90000"/>
              <a:defRPr/>
            </a:pPr>
            <a:r>
              <a:rPr lang="en-US" sz="2800" dirty="0" smtClean="0"/>
              <a:t>… until it’s gone!</a:t>
            </a:r>
            <a:endParaRPr lang="en-US" sz="2800" dirty="0">
              <a:effectLst>
                <a:outerShdw blurRad="38100" dist="38100" dir="2700000" algn="tl">
                  <a:srgbClr val="000000"/>
                </a:outerShdw>
              </a:effectLst>
            </a:endParaRPr>
          </a:p>
        </p:txBody>
      </p:sp>
      <p:sp>
        <p:nvSpPr>
          <p:cNvPr id="18439" name="Text Box 7"/>
          <p:cNvSpPr txBox="1">
            <a:spLocks noChangeArrowheads="1"/>
          </p:cNvSpPr>
          <p:nvPr/>
        </p:nvSpPr>
        <p:spPr bwMode="auto">
          <a:xfrm>
            <a:off x="1625600" y="6400800"/>
            <a:ext cx="3556000" cy="336550"/>
          </a:xfrm>
          <a:prstGeom prst="rect">
            <a:avLst/>
          </a:prstGeom>
          <a:noFill/>
          <a:ln w="9525">
            <a:noFill/>
            <a:miter lim="800000"/>
            <a:headEnd/>
            <a:tailEnd/>
          </a:ln>
        </p:spPr>
        <p:txBody>
          <a:bodyPr>
            <a:spAutoFit/>
          </a:bodyPr>
          <a:lstStyle/>
          <a:p>
            <a:pPr>
              <a:spcBef>
                <a:spcPct val="50000"/>
              </a:spcBef>
            </a:pPr>
            <a:r>
              <a:rPr lang="en-US" sz="1600" dirty="0"/>
              <a:t>Anchorage, approx. 1960</a:t>
            </a:r>
          </a:p>
        </p:txBody>
      </p:sp>
      <p:sp>
        <p:nvSpPr>
          <p:cNvPr id="18440" name="Text Box 8"/>
          <p:cNvSpPr txBox="1">
            <a:spLocks noChangeArrowheads="1"/>
          </p:cNvSpPr>
          <p:nvPr/>
        </p:nvSpPr>
        <p:spPr bwMode="auto">
          <a:xfrm>
            <a:off x="6807200" y="6364288"/>
            <a:ext cx="3556000" cy="336550"/>
          </a:xfrm>
          <a:prstGeom prst="rect">
            <a:avLst/>
          </a:prstGeom>
          <a:noFill/>
          <a:ln w="9525">
            <a:noFill/>
            <a:miter lim="800000"/>
            <a:headEnd/>
            <a:tailEnd/>
          </a:ln>
        </p:spPr>
        <p:txBody>
          <a:bodyPr>
            <a:spAutoFit/>
          </a:bodyPr>
          <a:lstStyle/>
          <a:p>
            <a:pPr>
              <a:spcBef>
                <a:spcPct val="50000"/>
              </a:spcBef>
            </a:pPr>
            <a:r>
              <a:rPr lang="en-US" sz="1600" dirty="0"/>
              <a:t>Anchorage, approx. 2000</a:t>
            </a:r>
          </a:p>
        </p:txBody>
      </p:sp>
      <p:pic>
        <p:nvPicPr>
          <p:cNvPr id="18441" name="Picture 9"/>
          <p:cNvPicPr>
            <a:picLocks noChangeAspect="1" noChangeArrowheads="1"/>
          </p:cNvPicPr>
          <p:nvPr/>
        </p:nvPicPr>
        <p:blipFill>
          <a:blip r:embed="rId3" cstate="print"/>
          <a:srcRect/>
          <a:stretch>
            <a:fillRect/>
          </a:stretch>
        </p:blipFill>
        <p:spPr bwMode="auto">
          <a:xfrm>
            <a:off x="6400800" y="1905000"/>
            <a:ext cx="4447117" cy="4419600"/>
          </a:xfrm>
          <a:prstGeom prst="rect">
            <a:avLst/>
          </a:prstGeom>
          <a:noFill/>
          <a:ln w="9525">
            <a:noFill/>
            <a:miter lim="800000"/>
            <a:headEnd/>
            <a:tailEnd/>
          </a:ln>
        </p:spPr>
      </p:pic>
    </p:spTree>
    <p:extLst>
      <p:ext uri="{BB962C8B-B14F-4D97-AF65-F5344CB8AC3E}">
        <p14:creationId xmlns:p14="http://schemas.microsoft.com/office/powerpoint/2010/main" val="2562571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 calcmode="lin" valueType="num">
                                      <p:cBhvr additive="base">
                                        <p:cTn id="7" dur="500" fill="hold"/>
                                        <p:tgtEl>
                                          <p:spTgt spid="1720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203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17203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843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72038"/>
                                        </p:tgtEl>
                                        <p:attrNameLst>
                                          <p:attrName>style.visibility</p:attrName>
                                        </p:attrNameLst>
                                      </p:cBhvr>
                                      <p:to>
                                        <p:strVal val="visible"/>
                                      </p:to>
                                    </p:set>
                                    <p:anim calcmode="lin" valueType="num">
                                      <p:cBhvr additive="base">
                                        <p:cTn id="18" dur="500" fill="hold"/>
                                        <p:tgtEl>
                                          <p:spTgt spid="172038"/>
                                        </p:tgtEl>
                                        <p:attrNameLst>
                                          <p:attrName>ppt_x</p:attrName>
                                        </p:attrNameLst>
                                      </p:cBhvr>
                                      <p:tavLst>
                                        <p:tav tm="0">
                                          <p:val>
                                            <p:strVal val="1+#ppt_w/2"/>
                                          </p:val>
                                        </p:tav>
                                        <p:tav tm="100000">
                                          <p:val>
                                            <p:strVal val="#ppt_x"/>
                                          </p:val>
                                        </p:tav>
                                      </p:tavLst>
                                    </p:anim>
                                    <p:anim calcmode="lin" valueType="num">
                                      <p:cBhvr additive="base">
                                        <p:cTn id="19" dur="500" fill="hold"/>
                                        <p:tgtEl>
                                          <p:spTgt spid="172038"/>
                                        </p:tgtEl>
                                        <p:attrNameLst>
                                          <p:attrName>ppt_y</p:attrName>
                                        </p:attrNameLst>
                                      </p:cBhvr>
                                      <p:tavLst>
                                        <p:tav tm="0">
                                          <p:val>
                                            <p:strVal val="#ppt_y"/>
                                          </p:val>
                                        </p:tav>
                                        <p:tav tm="100000">
                                          <p:val>
                                            <p:strVal val="#ppt_y"/>
                                          </p:val>
                                        </p:tav>
                                      </p:tavLst>
                                    </p:anim>
                                  </p:childTnLst>
                                </p:cTn>
                              </p:par>
                              <p:par>
                                <p:cTn id="20" presetID="1" presetClass="entr" presetSubtype="0" fill="hold" grpId="0" nodeType="withEffect">
                                  <p:stCondLst>
                                    <p:cond delay="0"/>
                                  </p:stCondLst>
                                  <p:childTnLst>
                                    <p:set>
                                      <p:cBhvr>
                                        <p:cTn id="21" dur="1" fill="hold">
                                          <p:stCondLst>
                                            <p:cond delay="0"/>
                                          </p:stCondLst>
                                        </p:cTn>
                                        <p:tgtEl>
                                          <p:spTgt spid="184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autoUpdateAnimBg="0"/>
      <p:bldP spid="172038" grpId="0" autoUpdateAnimBg="0"/>
      <p:bldP spid="18439" grpId="0"/>
      <p:bldP spid="184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6"/>
          <p:cNvSpPr>
            <a:spLocks noGrp="1"/>
          </p:cNvSpPr>
          <p:nvPr>
            <p:ph type="title"/>
          </p:nvPr>
        </p:nvSpPr>
        <p:spPr>
          <a:xfrm>
            <a:off x="430126" y="0"/>
            <a:ext cx="11613378" cy="778503"/>
          </a:xfrm>
        </p:spPr>
        <p:txBody>
          <a:bodyPr>
            <a:normAutofit/>
          </a:bodyPr>
          <a:lstStyle/>
          <a:p>
            <a:r>
              <a:rPr lang="en-US" sz="4400" dirty="0" smtClean="0">
                <a:solidFill>
                  <a:srgbClr val="000000"/>
                </a:solidFill>
              </a:rPr>
              <a:t>Ecosystem Services: Wetlands</a:t>
            </a:r>
            <a:endParaRPr lang="en-US" sz="4400" dirty="0" smtClean="0"/>
          </a:p>
        </p:txBody>
      </p:sp>
      <p:sp>
        <p:nvSpPr>
          <p:cNvPr id="8" name="Content Placeholder 7"/>
          <p:cNvSpPr>
            <a:spLocks noGrp="1"/>
          </p:cNvSpPr>
          <p:nvPr>
            <p:ph sz="half" idx="1"/>
          </p:nvPr>
        </p:nvSpPr>
        <p:spPr>
          <a:xfrm>
            <a:off x="406400" y="983374"/>
            <a:ext cx="9097318" cy="5874626"/>
          </a:xfrm>
        </p:spPr>
        <p:txBody>
          <a:bodyPr>
            <a:normAutofit fontScale="40000" lnSpcReduction="20000"/>
          </a:bodyPr>
          <a:lstStyle/>
          <a:p>
            <a:pPr>
              <a:lnSpc>
                <a:spcPct val="90000"/>
              </a:lnSpc>
              <a:buFont typeface="Arial" pitchFamily="34" charset="0"/>
              <a:buChar char="•"/>
              <a:defRPr/>
            </a:pPr>
            <a:r>
              <a:rPr lang="en-US" sz="5000" b="1" dirty="0" smtClean="0">
                <a:solidFill>
                  <a:srgbClr val="000000"/>
                </a:solidFill>
                <a:latin typeface="Garamond" pitchFamily="18" charset="0"/>
              </a:rPr>
              <a:t>New York City</a:t>
            </a:r>
          </a:p>
          <a:p>
            <a:pPr lvl="1">
              <a:lnSpc>
                <a:spcPct val="120000"/>
              </a:lnSpc>
              <a:buFont typeface="Arial" pitchFamily="34" charset="0"/>
              <a:buChar char="•"/>
              <a:defRPr/>
            </a:pPr>
            <a:r>
              <a:rPr lang="en-US" sz="4500" dirty="0" smtClean="0">
                <a:latin typeface="Garamond" pitchFamily="18" charset="0"/>
              </a:rPr>
              <a:t>Deliver </a:t>
            </a:r>
            <a:r>
              <a:rPr lang="en-US" sz="4500" dirty="0">
                <a:latin typeface="Garamond" pitchFamily="18" charset="0"/>
              </a:rPr>
              <a:t>1.3 billion g/day.</a:t>
            </a:r>
          </a:p>
          <a:p>
            <a:pPr lvl="1">
              <a:lnSpc>
                <a:spcPct val="120000"/>
              </a:lnSpc>
              <a:buFont typeface="Arial" pitchFamily="34" charset="0"/>
              <a:buChar char="•"/>
              <a:defRPr/>
            </a:pPr>
            <a:r>
              <a:rPr lang="en-US" sz="4500" dirty="0" smtClean="0">
                <a:solidFill>
                  <a:srgbClr val="000000"/>
                </a:solidFill>
                <a:latin typeface="Garamond" pitchFamily="18" charset="0"/>
              </a:rPr>
              <a:t>New water treatment plant ($6-8  billion) versus $1-1.5 billion over 10 years to protect Catskill, Delaware &amp; Croton watersheds</a:t>
            </a:r>
          </a:p>
          <a:p>
            <a:pPr>
              <a:lnSpc>
                <a:spcPct val="90000"/>
              </a:lnSpc>
              <a:buFont typeface="Arial" pitchFamily="34" charset="0"/>
              <a:buChar char="•"/>
              <a:defRPr/>
            </a:pPr>
            <a:endParaRPr lang="en-US" sz="5000" dirty="0" smtClean="0">
              <a:solidFill>
                <a:srgbClr val="000000"/>
              </a:solidFill>
              <a:latin typeface="Garamond" pitchFamily="18" charset="0"/>
            </a:endParaRPr>
          </a:p>
          <a:p>
            <a:pPr>
              <a:lnSpc>
                <a:spcPct val="90000"/>
              </a:lnSpc>
              <a:buFont typeface="Arial" pitchFamily="34" charset="0"/>
              <a:buChar char="•"/>
              <a:defRPr/>
            </a:pPr>
            <a:r>
              <a:rPr lang="en-US" sz="5000" dirty="0" smtClean="0">
                <a:solidFill>
                  <a:srgbClr val="000000"/>
                </a:solidFill>
                <a:latin typeface="Garamond" pitchFamily="18" charset="0"/>
              </a:rPr>
              <a:t> </a:t>
            </a:r>
            <a:r>
              <a:rPr lang="en-US" sz="5000" b="1" dirty="0" smtClean="0">
                <a:solidFill>
                  <a:srgbClr val="000000"/>
                </a:solidFill>
                <a:latin typeface="Garamond" pitchFamily="18" charset="0"/>
              </a:rPr>
              <a:t>Charles River Basin, Massachusetts</a:t>
            </a:r>
          </a:p>
          <a:p>
            <a:pPr lvl="1">
              <a:lnSpc>
                <a:spcPct val="120000"/>
              </a:lnSpc>
              <a:buFont typeface="Arial" pitchFamily="34" charset="0"/>
              <a:buChar char="•"/>
              <a:defRPr/>
            </a:pPr>
            <a:r>
              <a:rPr lang="en-US" sz="4500" dirty="0" smtClean="0">
                <a:solidFill>
                  <a:srgbClr val="000000"/>
                </a:solidFill>
                <a:latin typeface="Garamond" pitchFamily="18" charset="0"/>
              </a:rPr>
              <a:t>8,534 acres of freshwater marsh &amp; wooded swamp</a:t>
            </a:r>
          </a:p>
          <a:p>
            <a:pPr lvl="1">
              <a:lnSpc>
                <a:spcPct val="120000"/>
              </a:lnSpc>
              <a:buFont typeface="Arial" pitchFamily="34" charset="0"/>
              <a:buChar char="•"/>
              <a:defRPr/>
            </a:pPr>
            <a:r>
              <a:rPr lang="en-US" sz="4500" dirty="0" smtClean="0">
                <a:solidFill>
                  <a:srgbClr val="000000"/>
                </a:solidFill>
                <a:latin typeface="Garamond" pitchFamily="18" charset="0"/>
              </a:rPr>
              <a:t>More than $95 million in annual economic benefits including:                        </a:t>
            </a:r>
          </a:p>
          <a:p>
            <a:pPr lvl="2">
              <a:lnSpc>
                <a:spcPct val="120000"/>
              </a:lnSpc>
              <a:buFont typeface="Arial" pitchFamily="34" charset="0"/>
              <a:buChar char="•"/>
              <a:defRPr/>
            </a:pPr>
            <a:r>
              <a:rPr lang="en-US" sz="4500" dirty="0" smtClean="0">
                <a:solidFill>
                  <a:srgbClr val="000000"/>
                </a:solidFill>
                <a:latin typeface="Garamond" pitchFamily="18" charset="0"/>
              </a:rPr>
              <a:t>  $40 million in flood damage prevention</a:t>
            </a:r>
          </a:p>
          <a:p>
            <a:pPr lvl="2">
              <a:lnSpc>
                <a:spcPct val="120000"/>
              </a:lnSpc>
              <a:buFont typeface="Arial" pitchFamily="34" charset="0"/>
              <a:buChar char="•"/>
              <a:defRPr/>
            </a:pPr>
            <a:r>
              <a:rPr lang="en-US" sz="4500" dirty="0" smtClean="0">
                <a:solidFill>
                  <a:srgbClr val="000000"/>
                </a:solidFill>
                <a:latin typeface="Garamond" pitchFamily="18" charset="0"/>
              </a:rPr>
              <a:t>  $25 million in pollution reduction</a:t>
            </a:r>
          </a:p>
          <a:p>
            <a:pPr lvl="1">
              <a:lnSpc>
                <a:spcPct val="90000"/>
              </a:lnSpc>
              <a:buClr>
                <a:schemeClr val="bg1"/>
              </a:buClr>
              <a:buFont typeface="Arial" pitchFamily="34" charset="0"/>
              <a:buChar char="•"/>
              <a:defRPr/>
            </a:pPr>
            <a:endParaRPr lang="en-US" sz="3500" dirty="0" smtClean="0">
              <a:solidFill>
                <a:srgbClr val="000000"/>
              </a:solidFill>
              <a:latin typeface="Garamond" pitchFamily="18" charset="0"/>
            </a:endParaRPr>
          </a:p>
          <a:p>
            <a:pPr>
              <a:lnSpc>
                <a:spcPct val="90000"/>
              </a:lnSpc>
              <a:buFont typeface="Arial" pitchFamily="34" charset="0"/>
              <a:buChar char="•"/>
              <a:defRPr/>
            </a:pPr>
            <a:r>
              <a:rPr lang="en-US" sz="5000" b="1" dirty="0" smtClean="0">
                <a:solidFill>
                  <a:srgbClr val="000000"/>
                </a:solidFill>
                <a:latin typeface="Garamond" pitchFamily="18" charset="0"/>
              </a:rPr>
              <a:t>Maryland</a:t>
            </a:r>
          </a:p>
          <a:p>
            <a:pPr lvl="1">
              <a:lnSpc>
                <a:spcPct val="120000"/>
              </a:lnSpc>
              <a:buFont typeface="Arial" pitchFamily="34" charset="0"/>
              <a:buChar char="•"/>
              <a:defRPr/>
            </a:pPr>
            <a:r>
              <a:rPr lang="en-US" sz="4500" dirty="0" smtClean="0">
                <a:solidFill>
                  <a:srgbClr val="000000"/>
                </a:solidFill>
                <a:latin typeface="Garamond" pitchFamily="18" charset="0"/>
              </a:rPr>
              <a:t>Since 1973, tree loss resulted in 19% increase in storm water runoff (540 M ft²) with a cost of over $1 billion to manage. </a:t>
            </a:r>
          </a:p>
          <a:p>
            <a:pPr lvl="1">
              <a:lnSpc>
                <a:spcPct val="90000"/>
              </a:lnSpc>
              <a:buClr>
                <a:schemeClr val="bg1"/>
              </a:buClr>
              <a:buFont typeface="Arial" pitchFamily="34" charset="0"/>
              <a:buChar char="•"/>
              <a:defRPr/>
            </a:pPr>
            <a:endParaRPr lang="en-US" sz="3500" dirty="0" smtClean="0">
              <a:solidFill>
                <a:srgbClr val="000000"/>
              </a:solidFill>
              <a:latin typeface="Garamond" pitchFamily="18" charset="0"/>
            </a:endParaRPr>
          </a:p>
          <a:p>
            <a:pPr>
              <a:spcBef>
                <a:spcPct val="50000"/>
              </a:spcBef>
              <a:buFont typeface="Arial" pitchFamily="34" charset="0"/>
              <a:buChar char="•"/>
              <a:defRPr/>
            </a:pPr>
            <a:r>
              <a:rPr lang="en-US" sz="5000" b="1" dirty="0" smtClean="0">
                <a:latin typeface="Garamond" pitchFamily="18" charset="0"/>
              </a:rPr>
              <a:t>National Studies: </a:t>
            </a:r>
            <a:r>
              <a:rPr lang="en-US" sz="4600" dirty="0" smtClean="0">
                <a:solidFill>
                  <a:srgbClr val="000000"/>
                </a:solidFill>
                <a:latin typeface="Garamond" pitchFamily="18" charset="0"/>
              </a:rPr>
              <a:t>Land preservation for flood storage has an estimated 8:1 dollar savings over man-made flood control structures</a:t>
            </a:r>
            <a:endParaRPr lang="en-US" dirty="0" smtClean="0">
              <a:latin typeface="Garamond" pitchFamily="18" charset="0"/>
            </a:endParaRPr>
          </a:p>
        </p:txBody>
      </p:sp>
      <p:pic>
        <p:nvPicPr>
          <p:cNvPr id="19461" name="Picture 4" descr="NATO2199"/>
          <p:cNvPicPr>
            <a:picLocks noGrp="1" noChangeAspect="1" noChangeArrowheads="1"/>
          </p:cNvPicPr>
          <p:nvPr>
            <p:ph sz="half" idx="2"/>
          </p:nvPr>
        </p:nvPicPr>
        <p:blipFill>
          <a:blip r:embed="rId2" cstate="print"/>
          <a:srcRect l="31886" r="36540" b="-482"/>
          <a:stretch>
            <a:fillRect/>
          </a:stretch>
        </p:blipFill>
        <p:spPr>
          <a:xfrm>
            <a:off x="9648395" y="2492896"/>
            <a:ext cx="2235200" cy="4000500"/>
          </a:xfrm>
          <a:noFill/>
          <a:ln>
            <a:solidFill>
              <a:schemeClr val="tx1"/>
            </a:solidFill>
          </a:ln>
        </p:spPr>
      </p:pic>
      <p:pic>
        <p:nvPicPr>
          <p:cNvPr id="19462" name="Picture 4" descr="njcfcovercropped"/>
          <p:cNvPicPr>
            <a:picLocks noChangeAspect="1" noChangeArrowheads="1"/>
          </p:cNvPicPr>
          <p:nvPr/>
        </p:nvPicPr>
        <p:blipFill>
          <a:blip r:embed="rId3" cstate="print"/>
          <a:srcRect/>
          <a:stretch>
            <a:fillRect/>
          </a:stretch>
        </p:blipFill>
        <p:spPr bwMode="auto">
          <a:xfrm>
            <a:off x="9448800" y="228601"/>
            <a:ext cx="2540000" cy="1782763"/>
          </a:xfrm>
          <a:prstGeom prst="rect">
            <a:avLst/>
          </a:prstGeom>
          <a:noFill/>
          <a:ln w="9525">
            <a:noFill/>
            <a:miter lim="800000"/>
            <a:headEnd/>
            <a:tailEnd/>
          </a:ln>
        </p:spPr>
      </p:pic>
      <p:sp>
        <p:nvSpPr>
          <p:cNvPr id="2" name="Rectangle 1"/>
          <p:cNvSpPr/>
          <p:nvPr/>
        </p:nvSpPr>
        <p:spPr>
          <a:xfrm>
            <a:off x="4010661" y="6550223"/>
            <a:ext cx="8381040" cy="307777"/>
          </a:xfrm>
          <a:prstGeom prst="rect">
            <a:avLst/>
          </a:prstGeom>
        </p:spPr>
        <p:txBody>
          <a:bodyPr wrap="square">
            <a:spAutoFit/>
          </a:bodyPr>
          <a:lstStyle/>
          <a:p>
            <a:r>
              <a:rPr lang="en-US" sz="1400" dirty="0">
                <a:latin typeface="Garamond" pitchFamily="18" charset="0"/>
              </a:rPr>
              <a:t> (</a:t>
            </a:r>
            <a:r>
              <a:rPr lang="en-US" sz="1400" dirty="0">
                <a:solidFill>
                  <a:srgbClr val="000000"/>
                </a:solidFill>
                <a:latin typeface="Garamond" pitchFamily="18" charset="0"/>
              </a:rPr>
              <a:t>Source: The Economic Benefits of Protecting Green Infrastructure)</a:t>
            </a:r>
            <a:endParaRPr lang="en-US" sz="1400" dirty="0"/>
          </a:p>
        </p:txBody>
      </p:sp>
    </p:spTree>
    <p:extLst>
      <p:ext uri="{BB962C8B-B14F-4D97-AF65-F5344CB8AC3E}">
        <p14:creationId xmlns:p14="http://schemas.microsoft.com/office/powerpoint/2010/main" val="682691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88120D0E-727B-4A22-BE75-A8D0BF983A22}" type="slidenum">
              <a:rPr lang="en-US" smtClean="0">
                <a:latin typeface="Arial" charset="0"/>
              </a:rPr>
              <a:pPr/>
              <a:t>7</a:t>
            </a:fld>
            <a:endParaRPr lang="en-US" dirty="0" smtClean="0">
              <a:latin typeface="Arial" charset="0"/>
            </a:endParaRPr>
          </a:p>
        </p:txBody>
      </p:sp>
      <p:pic>
        <p:nvPicPr>
          <p:cNvPr id="4" name="Picture 4" descr="[relationship of forest cover and water treatment costs]"/>
          <p:cNvPicPr>
            <a:picLocks noChangeAspect="1" noChangeArrowheads="1"/>
          </p:cNvPicPr>
          <p:nvPr/>
        </p:nvPicPr>
        <p:blipFill>
          <a:blip r:embed="rId3" cstate="print"/>
          <a:srcRect/>
          <a:stretch>
            <a:fillRect/>
          </a:stretch>
        </p:blipFill>
        <p:spPr bwMode="auto">
          <a:xfrm>
            <a:off x="1990056" y="0"/>
            <a:ext cx="9149718" cy="6858000"/>
          </a:xfrm>
          <a:prstGeom prst="rect">
            <a:avLst/>
          </a:prstGeom>
          <a:noFill/>
          <a:ln w="9525">
            <a:noFill/>
            <a:miter lim="800000"/>
            <a:headEnd/>
            <a:tailEnd/>
          </a:ln>
        </p:spPr>
      </p:pic>
    </p:spTree>
    <p:extLst>
      <p:ext uri="{BB962C8B-B14F-4D97-AF65-F5344CB8AC3E}">
        <p14:creationId xmlns:p14="http://schemas.microsoft.com/office/powerpoint/2010/main" val="847101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408075" y="265540"/>
            <a:ext cx="10515600" cy="595456"/>
          </a:xfrm>
          <a:noFill/>
        </p:spPr>
        <p:txBody>
          <a:bodyPr>
            <a:noAutofit/>
          </a:bodyPr>
          <a:lstStyle/>
          <a:p>
            <a:r>
              <a:rPr lang="en-US" sz="4400" dirty="0" smtClean="0"/>
              <a:t>Ecosystems Services - Trees &amp; Forests</a:t>
            </a:r>
          </a:p>
        </p:txBody>
      </p:sp>
      <p:sp>
        <p:nvSpPr>
          <p:cNvPr id="21506" name="Slide Number Placeholder 7"/>
          <p:cNvSpPr>
            <a:spLocks noGrp="1"/>
          </p:cNvSpPr>
          <p:nvPr>
            <p:ph type="sldNum" sz="quarter" idx="12"/>
          </p:nvPr>
        </p:nvSpPr>
        <p:spPr>
          <a:noFill/>
        </p:spPr>
        <p:txBody>
          <a:bodyPr/>
          <a:lstStyle/>
          <a:p>
            <a:fld id="{7EF67B80-0E43-45E9-9023-089F1B1EC15E}" type="slidenum">
              <a:rPr lang="en-US" smtClean="0">
                <a:latin typeface="Arial" charset="0"/>
              </a:rPr>
              <a:pPr/>
              <a:t>8</a:t>
            </a:fld>
            <a:endParaRPr lang="en-US" dirty="0" smtClean="0">
              <a:latin typeface="Arial" charset="0"/>
            </a:endParaRPr>
          </a:p>
        </p:txBody>
      </p:sp>
      <p:pic>
        <p:nvPicPr>
          <p:cNvPr id="21509" name="Picture 4" descr="NATTR091"/>
          <p:cNvPicPr>
            <a:picLocks noGrp="1" noChangeAspect="1" noChangeArrowheads="1"/>
          </p:cNvPicPr>
          <p:nvPr>
            <p:ph sz="half" idx="4294967295"/>
          </p:nvPr>
        </p:nvPicPr>
        <p:blipFill>
          <a:blip r:embed="rId3" cstate="print"/>
          <a:srcRect/>
          <a:stretch>
            <a:fillRect/>
          </a:stretch>
        </p:blipFill>
        <p:spPr>
          <a:xfrm>
            <a:off x="7708900" y="1922463"/>
            <a:ext cx="4483100" cy="2743200"/>
          </a:xfrm>
          <a:noFill/>
          <a:ln w="3175">
            <a:solidFill>
              <a:srgbClr val="000000"/>
            </a:solidFill>
          </a:ln>
        </p:spPr>
      </p:pic>
      <p:sp>
        <p:nvSpPr>
          <p:cNvPr id="21508" name="Text Box 3"/>
          <p:cNvSpPr txBox="1">
            <a:spLocks noChangeArrowheads="1"/>
          </p:cNvSpPr>
          <p:nvPr/>
        </p:nvSpPr>
        <p:spPr bwMode="auto">
          <a:xfrm>
            <a:off x="471090" y="1475059"/>
            <a:ext cx="7882214" cy="3167544"/>
          </a:xfrm>
          <a:prstGeom prst="rect">
            <a:avLst/>
          </a:prstGeom>
          <a:noFill/>
          <a:ln w="9525">
            <a:noFill/>
            <a:miter lim="800000"/>
            <a:headEnd/>
            <a:tailEnd/>
          </a:ln>
        </p:spPr>
        <p:txBody>
          <a:bodyPr wrap="square">
            <a:spAutoFit/>
          </a:bodyPr>
          <a:lstStyle/>
          <a:p>
            <a:pPr>
              <a:lnSpc>
                <a:spcPct val="90000"/>
              </a:lnSpc>
              <a:spcBef>
                <a:spcPct val="20000"/>
              </a:spcBef>
              <a:buFont typeface="Wingdings" pitchFamily="2" charset="2"/>
              <a:buChar char="q"/>
            </a:pPr>
            <a:r>
              <a:rPr lang="en-US" sz="2000" dirty="0">
                <a:solidFill>
                  <a:srgbClr val="000000"/>
                </a:solidFill>
              </a:rPr>
              <a:t>  </a:t>
            </a:r>
            <a:r>
              <a:rPr lang="en-US" sz="3200" dirty="0">
                <a:solidFill>
                  <a:srgbClr val="000000"/>
                </a:solidFill>
              </a:rPr>
              <a:t>American Forestry Association</a:t>
            </a:r>
          </a:p>
          <a:p>
            <a:pPr lvl="1">
              <a:lnSpc>
                <a:spcPct val="90000"/>
              </a:lnSpc>
              <a:spcBef>
                <a:spcPct val="20000"/>
              </a:spcBef>
            </a:pPr>
            <a:r>
              <a:rPr lang="en-US" sz="2000" dirty="0">
                <a:solidFill>
                  <a:srgbClr val="000000"/>
                </a:solidFill>
              </a:rPr>
              <a:t>One 50-year-old urban tree saves</a:t>
            </a:r>
          </a:p>
          <a:p>
            <a:pPr lvl="1">
              <a:lnSpc>
                <a:spcPct val="90000"/>
              </a:lnSpc>
              <a:spcBef>
                <a:spcPct val="20000"/>
              </a:spcBef>
              <a:buFontTx/>
              <a:buChar char="•"/>
            </a:pPr>
            <a:r>
              <a:rPr lang="en-US" sz="2000" dirty="0">
                <a:solidFill>
                  <a:srgbClr val="000000"/>
                </a:solidFill>
              </a:rPr>
              <a:t> $</a:t>
            </a:r>
            <a:r>
              <a:rPr lang="en-US" sz="2000" dirty="0" smtClean="0">
                <a:solidFill>
                  <a:srgbClr val="000000"/>
                </a:solidFill>
              </a:rPr>
              <a:t>75/yr </a:t>
            </a:r>
            <a:r>
              <a:rPr lang="en-US" sz="2000" dirty="0">
                <a:solidFill>
                  <a:srgbClr val="000000"/>
                </a:solidFill>
              </a:rPr>
              <a:t>in air conditioning</a:t>
            </a:r>
          </a:p>
          <a:p>
            <a:pPr lvl="1">
              <a:lnSpc>
                <a:spcPct val="90000"/>
              </a:lnSpc>
              <a:spcBef>
                <a:spcPct val="20000"/>
              </a:spcBef>
              <a:buFontTx/>
              <a:buChar char="•"/>
            </a:pPr>
            <a:r>
              <a:rPr lang="en-US" sz="2000" dirty="0">
                <a:solidFill>
                  <a:srgbClr val="000000"/>
                </a:solidFill>
              </a:rPr>
              <a:t> $75/yr in </a:t>
            </a:r>
            <a:r>
              <a:rPr lang="en-US" sz="2000" dirty="0" smtClean="0">
                <a:solidFill>
                  <a:srgbClr val="000000"/>
                </a:solidFill>
              </a:rPr>
              <a:t>storm water </a:t>
            </a:r>
            <a:r>
              <a:rPr lang="en-US" sz="2000" dirty="0">
                <a:solidFill>
                  <a:srgbClr val="000000"/>
                </a:solidFill>
              </a:rPr>
              <a:t>&amp; soil erosion control</a:t>
            </a:r>
          </a:p>
          <a:p>
            <a:pPr lvl="1">
              <a:lnSpc>
                <a:spcPct val="90000"/>
              </a:lnSpc>
              <a:spcBef>
                <a:spcPct val="20000"/>
              </a:spcBef>
              <a:buFontTx/>
              <a:buChar char="•"/>
            </a:pPr>
            <a:r>
              <a:rPr lang="en-US" sz="2000" dirty="0">
                <a:solidFill>
                  <a:srgbClr val="000000"/>
                </a:solidFill>
              </a:rPr>
              <a:t> $75/yr in wildlife </a:t>
            </a:r>
            <a:r>
              <a:rPr lang="en-US" sz="2000" dirty="0" smtClean="0">
                <a:solidFill>
                  <a:srgbClr val="000000"/>
                </a:solidFill>
              </a:rPr>
              <a:t>shelter</a:t>
            </a:r>
            <a:endParaRPr lang="en-US" sz="2000" dirty="0">
              <a:solidFill>
                <a:srgbClr val="000000"/>
              </a:solidFill>
            </a:endParaRPr>
          </a:p>
          <a:p>
            <a:pPr lvl="1">
              <a:lnSpc>
                <a:spcPct val="90000"/>
              </a:lnSpc>
              <a:spcBef>
                <a:spcPct val="20000"/>
              </a:spcBef>
              <a:buFontTx/>
              <a:buChar char="•"/>
            </a:pPr>
            <a:r>
              <a:rPr lang="en-US" sz="2000" dirty="0">
                <a:solidFill>
                  <a:srgbClr val="000000"/>
                </a:solidFill>
              </a:rPr>
              <a:t> $50/yr in air pollution </a:t>
            </a:r>
            <a:r>
              <a:rPr lang="en-US" sz="2000" dirty="0" smtClean="0">
                <a:solidFill>
                  <a:srgbClr val="000000"/>
                </a:solidFill>
              </a:rPr>
              <a:t>control</a:t>
            </a:r>
          </a:p>
          <a:p>
            <a:pPr lvl="1">
              <a:lnSpc>
                <a:spcPct val="90000"/>
              </a:lnSpc>
              <a:spcBef>
                <a:spcPct val="20000"/>
              </a:spcBef>
              <a:buFontTx/>
              <a:buChar char="•"/>
            </a:pPr>
            <a:r>
              <a:rPr lang="en-US" sz="2000" dirty="0">
                <a:solidFill>
                  <a:srgbClr val="000000"/>
                </a:solidFill>
              </a:rPr>
              <a:t> </a:t>
            </a:r>
            <a:r>
              <a:rPr lang="en-US" sz="2000" dirty="0" smtClean="0">
                <a:solidFill>
                  <a:srgbClr val="000000"/>
                </a:solidFill>
              </a:rPr>
              <a:t>Which of these estimates are easiest to measure accurately?</a:t>
            </a:r>
            <a:endParaRPr lang="en-US" sz="2000" dirty="0">
              <a:solidFill>
                <a:srgbClr val="000000"/>
              </a:solidFill>
            </a:endParaRPr>
          </a:p>
          <a:p>
            <a:pPr>
              <a:lnSpc>
                <a:spcPct val="90000"/>
              </a:lnSpc>
              <a:spcBef>
                <a:spcPct val="20000"/>
              </a:spcBef>
              <a:buFont typeface="Wingdings" pitchFamily="2" charset="2"/>
              <a:buNone/>
            </a:pPr>
            <a:endParaRPr lang="en-US" sz="900" dirty="0">
              <a:solidFill>
                <a:srgbClr val="000000"/>
              </a:solidFill>
            </a:endParaRPr>
          </a:p>
          <a:p>
            <a:pPr lvl="1">
              <a:lnSpc>
                <a:spcPct val="90000"/>
              </a:lnSpc>
              <a:spcBef>
                <a:spcPct val="20000"/>
              </a:spcBef>
              <a:buFont typeface="Wingdings" pitchFamily="2" charset="2"/>
              <a:buNone/>
            </a:pPr>
            <a:endParaRPr lang="en-US" sz="2000" dirty="0">
              <a:solidFill>
                <a:srgbClr val="000000"/>
              </a:solidFill>
            </a:endParaRPr>
          </a:p>
        </p:txBody>
      </p:sp>
      <p:sp>
        <p:nvSpPr>
          <p:cNvPr id="232453" name="Text Box 5"/>
          <p:cNvSpPr txBox="1">
            <a:spLocks noChangeArrowheads="1"/>
          </p:cNvSpPr>
          <p:nvPr/>
        </p:nvSpPr>
        <p:spPr bwMode="auto">
          <a:xfrm>
            <a:off x="409642" y="4589073"/>
            <a:ext cx="8377200" cy="1217769"/>
          </a:xfrm>
          <a:prstGeom prst="rect">
            <a:avLst/>
          </a:prstGeom>
          <a:noFill/>
          <a:ln w="9525">
            <a:noFill/>
            <a:miter lim="800000"/>
            <a:headEnd/>
            <a:tailEnd/>
          </a:ln>
        </p:spPr>
        <p:txBody>
          <a:bodyPr wrap="square">
            <a:spAutoFit/>
          </a:bodyPr>
          <a:lstStyle/>
          <a:p>
            <a:pPr>
              <a:lnSpc>
                <a:spcPct val="90000"/>
              </a:lnSpc>
              <a:spcBef>
                <a:spcPct val="20000"/>
              </a:spcBef>
              <a:buFont typeface="Wingdings" pitchFamily="2" charset="2"/>
              <a:buChar char="q"/>
            </a:pPr>
            <a:r>
              <a:rPr lang="en-US" sz="3200" dirty="0">
                <a:solidFill>
                  <a:srgbClr val="000000"/>
                </a:solidFill>
              </a:rPr>
              <a:t> Delaware Valley </a:t>
            </a:r>
          </a:p>
          <a:p>
            <a:pPr lvl="1">
              <a:lnSpc>
                <a:spcPct val="90000"/>
              </a:lnSpc>
              <a:spcBef>
                <a:spcPct val="20000"/>
              </a:spcBef>
              <a:buFont typeface="Wingdings" pitchFamily="2" charset="2"/>
              <a:buChar char="ü"/>
            </a:pPr>
            <a:r>
              <a:rPr lang="en-US" sz="2000" dirty="0" smtClean="0">
                <a:solidFill>
                  <a:srgbClr val="000000"/>
                </a:solidFill>
              </a:rPr>
              <a:t>Urban </a:t>
            </a:r>
            <a:r>
              <a:rPr lang="en-US" sz="2000" dirty="0">
                <a:solidFill>
                  <a:srgbClr val="000000"/>
                </a:solidFill>
              </a:rPr>
              <a:t>forests remove 1.7 million pounds of air pollutants each </a:t>
            </a:r>
            <a:r>
              <a:rPr lang="en-US" sz="2000" dirty="0" smtClean="0">
                <a:solidFill>
                  <a:srgbClr val="000000"/>
                </a:solidFill>
              </a:rPr>
              <a:t>year</a:t>
            </a:r>
          </a:p>
          <a:p>
            <a:pPr lvl="1">
              <a:lnSpc>
                <a:spcPct val="90000"/>
              </a:lnSpc>
              <a:spcBef>
                <a:spcPct val="20000"/>
              </a:spcBef>
              <a:buFont typeface="Wingdings" pitchFamily="2" charset="2"/>
              <a:buChar char="ü"/>
            </a:pPr>
            <a:r>
              <a:rPr lang="en-US" sz="2000" dirty="0" smtClean="0">
                <a:solidFill>
                  <a:srgbClr val="000000"/>
                </a:solidFill>
              </a:rPr>
              <a:t>Value ~$</a:t>
            </a:r>
            <a:r>
              <a:rPr lang="en-US" sz="2000" dirty="0">
                <a:solidFill>
                  <a:srgbClr val="000000"/>
                </a:solidFill>
              </a:rPr>
              <a:t>3.9 </a:t>
            </a:r>
            <a:r>
              <a:rPr lang="en-US" sz="2000" dirty="0" smtClean="0">
                <a:solidFill>
                  <a:srgbClr val="000000"/>
                </a:solidFill>
              </a:rPr>
              <a:t>million</a:t>
            </a:r>
          </a:p>
        </p:txBody>
      </p:sp>
    </p:spTree>
    <p:extLst>
      <p:ext uri="{BB962C8B-B14F-4D97-AF65-F5344CB8AC3E}">
        <p14:creationId xmlns:p14="http://schemas.microsoft.com/office/powerpoint/2010/main" val="808603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4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53059C09-0238-4F23-B41E-45864B196247}" type="slidenum">
              <a:rPr lang="en-US" smtClean="0">
                <a:latin typeface="Arial" charset="0"/>
              </a:rPr>
              <a:pPr/>
              <a:t>9</a:t>
            </a:fld>
            <a:endParaRPr lang="en-US" dirty="0" smtClean="0">
              <a:latin typeface="Arial" charset="0"/>
            </a:endParaRPr>
          </a:p>
        </p:txBody>
      </p:sp>
      <p:sp>
        <p:nvSpPr>
          <p:cNvPr id="22531" name="Rectangle 2"/>
          <p:cNvSpPr>
            <a:spLocks noGrp="1" noChangeArrowheads="1"/>
          </p:cNvSpPr>
          <p:nvPr>
            <p:ph type="title"/>
          </p:nvPr>
        </p:nvSpPr>
        <p:spPr>
          <a:xfrm>
            <a:off x="430124" y="0"/>
            <a:ext cx="11761875" cy="1295400"/>
          </a:xfrm>
          <a:noFill/>
        </p:spPr>
        <p:txBody>
          <a:bodyPr>
            <a:normAutofit/>
          </a:bodyPr>
          <a:lstStyle/>
          <a:p>
            <a:r>
              <a:rPr lang="en-US" sz="4400" dirty="0" smtClean="0"/>
              <a:t>Ecosystems Services - Trees &amp; Forests</a:t>
            </a:r>
          </a:p>
        </p:txBody>
      </p:sp>
      <p:sp>
        <p:nvSpPr>
          <p:cNvPr id="22532" name="Text Box 3"/>
          <p:cNvSpPr txBox="1">
            <a:spLocks noChangeArrowheads="1"/>
          </p:cNvSpPr>
          <p:nvPr/>
        </p:nvSpPr>
        <p:spPr bwMode="auto">
          <a:xfrm>
            <a:off x="430125" y="1447800"/>
            <a:ext cx="6943449" cy="2079544"/>
          </a:xfrm>
          <a:prstGeom prst="rect">
            <a:avLst/>
          </a:prstGeom>
          <a:noFill/>
          <a:ln w="9525">
            <a:noFill/>
            <a:miter lim="800000"/>
            <a:headEnd/>
            <a:tailEnd/>
          </a:ln>
        </p:spPr>
        <p:txBody>
          <a:bodyPr wrap="square">
            <a:spAutoFit/>
          </a:bodyPr>
          <a:lstStyle/>
          <a:p>
            <a:pPr>
              <a:lnSpc>
                <a:spcPct val="90000"/>
              </a:lnSpc>
              <a:spcBef>
                <a:spcPct val="20000"/>
              </a:spcBef>
              <a:buFont typeface="Wingdings" pitchFamily="2" charset="2"/>
              <a:buChar char="q"/>
            </a:pPr>
            <a:r>
              <a:rPr lang="en-US" sz="3600" dirty="0">
                <a:solidFill>
                  <a:srgbClr val="000000"/>
                </a:solidFill>
              </a:rPr>
              <a:t> Sacramento</a:t>
            </a:r>
          </a:p>
          <a:p>
            <a:pPr lvl="1">
              <a:lnSpc>
                <a:spcPct val="90000"/>
              </a:lnSpc>
              <a:spcBef>
                <a:spcPct val="20000"/>
              </a:spcBef>
              <a:buFont typeface="Wingdings" pitchFamily="2" charset="2"/>
              <a:buChar char="ü"/>
            </a:pPr>
            <a:r>
              <a:rPr lang="en-US" sz="2400" dirty="0">
                <a:solidFill>
                  <a:srgbClr val="000000"/>
                </a:solidFill>
              </a:rPr>
              <a:t> Urban forests remove &gt; 200,000 metric tons/yr.</a:t>
            </a:r>
          </a:p>
          <a:p>
            <a:pPr lvl="1">
              <a:lnSpc>
                <a:spcPct val="90000"/>
              </a:lnSpc>
              <a:spcBef>
                <a:spcPct val="20000"/>
              </a:spcBef>
              <a:buFont typeface="Wingdings" pitchFamily="2" charset="2"/>
              <a:buChar char="ü"/>
            </a:pPr>
            <a:r>
              <a:rPr lang="en-US" sz="2400" dirty="0" smtClean="0">
                <a:solidFill>
                  <a:srgbClr val="000000"/>
                </a:solidFill>
              </a:rPr>
              <a:t> Value ~$</a:t>
            </a:r>
            <a:r>
              <a:rPr lang="en-US" sz="2400" dirty="0">
                <a:solidFill>
                  <a:srgbClr val="000000"/>
                </a:solidFill>
              </a:rPr>
              <a:t>3 million/year in pollution cleanup costs</a:t>
            </a:r>
          </a:p>
          <a:p>
            <a:pPr>
              <a:lnSpc>
                <a:spcPct val="90000"/>
              </a:lnSpc>
              <a:spcBef>
                <a:spcPct val="20000"/>
              </a:spcBef>
              <a:buFont typeface="Wingdings" pitchFamily="2" charset="2"/>
              <a:buNone/>
            </a:pPr>
            <a:endParaRPr lang="en-US" sz="2000" dirty="0">
              <a:solidFill>
                <a:srgbClr val="000000"/>
              </a:solidFill>
            </a:endParaRPr>
          </a:p>
        </p:txBody>
      </p:sp>
      <p:pic>
        <p:nvPicPr>
          <p:cNvPr id="22533" name="Picture 5" descr="lincoln"/>
          <p:cNvPicPr>
            <a:picLocks noGrp="1" noChangeAspect="1" noChangeArrowheads="1"/>
          </p:cNvPicPr>
          <p:nvPr>
            <p:ph idx="1"/>
          </p:nvPr>
        </p:nvPicPr>
        <p:blipFill>
          <a:blip r:embed="rId3" cstate="print">
            <a:lum bright="-6000"/>
          </a:blip>
          <a:srcRect l="6700" t="33733" r="6700" b="14400"/>
          <a:stretch>
            <a:fillRect/>
          </a:stretch>
        </p:blipFill>
        <p:spPr>
          <a:xfrm>
            <a:off x="7445266" y="1689046"/>
            <a:ext cx="4401859" cy="2971800"/>
          </a:xfrm>
          <a:noFill/>
          <a:ln>
            <a:solidFill>
              <a:schemeClr val="tx1"/>
            </a:solidFill>
          </a:ln>
        </p:spPr>
      </p:pic>
      <p:sp>
        <p:nvSpPr>
          <p:cNvPr id="234502" name="Text Box 6"/>
          <p:cNvSpPr txBox="1">
            <a:spLocks noChangeArrowheads="1"/>
          </p:cNvSpPr>
          <p:nvPr/>
        </p:nvSpPr>
        <p:spPr bwMode="auto">
          <a:xfrm>
            <a:off x="508000" y="4396238"/>
            <a:ext cx="11684000" cy="2032351"/>
          </a:xfrm>
          <a:prstGeom prst="rect">
            <a:avLst/>
          </a:prstGeom>
          <a:noFill/>
          <a:ln w="9525">
            <a:noFill/>
            <a:miter lim="800000"/>
            <a:headEnd/>
            <a:tailEnd/>
          </a:ln>
        </p:spPr>
        <p:txBody>
          <a:bodyPr>
            <a:spAutoFit/>
          </a:bodyPr>
          <a:lstStyle/>
          <a:p>
            <a:pPr>
              <a:lnSpc>
                <a:spcPct val="90000"/>
              </a:lnSpc>
              <a:spcBef>
                <a:spcPct val="20000"/>
              </a:spcBef>
              <a:buFont typeface="Wingdings" pitchFamily="2" charset="2"/>
              <a:buChar char="q"/>
            </a:pPr>
            <a:r>
              <a:rPr lang="en-US" sz="3200" dirty="0">
                <a:solidFill>
                  <a:srgbClr val="000000"/>
                </a:solidFill>
              </a:rPr>
              <a:t> New York City</a:t>
            </a:r>
          </a:p>
          <a:p>
            <a:pPr lvl="1">
              <a:lnSpc>
                <a:spcPct val="90000"/>
              </a:lnSpc>
              <a:spcBef>
                <a:spcPct val="20000"/>
              </a:spcBef>
              <a:buFont typeface="Wingdings" pitchFamily="2" charset="2"/>
              <a:buChar char="ü"/>
            </a:pPr>
            <a:r>
              <a:rPr lang="en-US" sz="3200" dirty="0">
                <a:solidFill>
                  <a:srgbClr val="000000"/>
                </a:solidFill>
              </a:rPr>
              <a:t> </a:t>
            </a:r>
            <a:r>
              <a:rPr lang="en-US" sz="2400" dirty="0">
                <a:solidFill>
                  <a:srgbClr val="000000"/>
                </a:solidFill>
              </a:rPr>
              <a:t>More</a:t>
            </a:r>
            <a:r>
              <a:rPr lang="en-US" sz="2400" dirty="0">
                <a:solidFill>
                  <a:srgbClr val="FF0000"/>
                </a:solidFill>
              </a:rPr>
              <a:t> </a:t>
            </a:r>
            <a:r>
              <a:rPr lang="en-US" sz="2400" dirty="0" smtClean="0"/>
              <a:t>than</a:t>
            </a:r>
            <a:r>
              <a:rPr lang="en-US" sz="2400" dirty="0" smtClean="0">
                <a:solidFill>
                  <a:srgbClr val="FF0000"/>
                </a:solidFill>
              </a:rPr>
              <a:t> </a:t>
            </a:r>
            <a:r>
              <a:rPr lang="en-US" sz="2400" dirty="0" smtClean="0">
                <a:solidFill>
                  <a:srgbClr val="000000"/>
                </a:solidFill>
              </a:rPr>
              <a:t>5 </a:t>
            </a:r>
            <a:r>
              <a:rPr lang="en-US" sz="2400" dirty="0">
                <a:solidFill>
                  <a:srgbClr val="000000"/>
                </a:solidFill>
              </a:rPr>
              <a:t>million trees cover 17% of public &amp; private land</a:t>
            </a:r>
          </a:p>
          <a:p>
            <a:pPr lvl="1">
              <a:lnSpc>
                <a:spcPct val="90000"/>
              </a:lnSpc>
              <a:spcBef>
                <a:spcPct val="20000"/>
              </a:spcBef>
              <a:buFont typeface="Wingdings" pitchFamily="2" charset="2"/>
              <a:buChar char="ü"/>
            </a:pPr>
            <a:r>
              <a:rPr lang="en-US" sz="2800" dirty="0">
                <a:solidFill>
                  <a:srgbClr val="000000"/>
                </a:solidFill>
              </a:rPr>
              <a:t>  </a:t>
            </a:r>
            <a:r>
              <a:rPr lang="en-US" sz="2400" dirty="0">
                <a:solidFill>
                  <a:srgbClr val="000000"/>
                </a:solidFill>
              </a:rPr>
              <a:t>Value </a:t>
            </a:r>
            <a:r>
              <a:rPr lang="en-US" sz="2400" dirty="0" smtClean="0">
                <a:solidFill>
                  <a:srgbClr val="000000"/>
                </a:solidFill>
              </a:rPr>
              <a:t>~$</a:t>
            </a:r>
            <a:r>
              <a:rPr lang="en-US" sz="2400" dirty="0">
                <a:solidFill>
                  <a:srgbClr val="000000"/>
                </a:solidFill>
              </a:rPr>
              <a:t>10 million/year in pollution mitigation </a:t>
            </a:r>
            <a:r>
              <a:rPr lang="en-US" sz="2400" dirty="0" smtClean="0">
                <a:solidFill>
                  <a:srgbClr val="000000"/>
                </a:solidFill>
              </a:rPr>
              <a:t>costs</a:t>
            </a:r>
            <a:endParaRPr lang="en-US" sz="2800" dirty="0" smtClean="0">
              <a:solidFill>
                <a:srgbClr val="000000"/>
              </a:solidFill>
            </a:endParaRPr>
          </a:p>
          <a:p>
            <a:pPr>
              <a:lnSpc>
                <a:spcPct val="90000"/>
              </a:lnSpc>
              <a:spcBef>
                <a:spcPct val="20000"/>
              </a:spcBef>
              <a:buFont typeface="Wingdings" pitchFamily="2" charset="2"/>
              <a:buNone/>
            </a:pPr>
            <a:endParaRPr lang="en-US" sz="2800" dirty="0">
              <a:solidFill>
                <a:srgbClr val="000000"/>
              </a:solidFill>
            </a:endParaRPr>
          </a:p>
        </p:txBody>
      </p:sp>
    </p:spTree>
    <p:extLst>
      <p:ext uri="{BB962C8B-B14F-4D97-AF65-F5344CB8AC3E}">
        <p14:creationId xmlns:p14="http://schemas.microsoft.com/office/powerpoint/2010/main" val="2687703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PEC Final" id="{6D5C0D4E-686E-4FF2-836B-47B1FA62D1BC}" vid="{F622C1B2-A808-4B52-819C-88E430BA9E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APEC Final[1]</Template>
  <TotalTime>599</TotalTime>
  <Words>1847</Words>
  <Application>Microsoft Office PowerPoint</Application>
  <PresentationFormat>Widescreen</PresentationFormat>
  <Paragraphs>326</Paragraphs>
  <Slides>22</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Cambria</vt:lpstr>
      <vt:lpstr>DengXian</vt:lpstr>
      <vt:lpstr>Garamond</vt:lpstr>
      <vt:lpstr>Times New Roman</vt:lpstr>
      <vt:lpstr>Wingdings</vt:lpstr>
      <vt:lpstr>Theme3</vt:lpstr>
      <vt:lpstr>APEC 100 Sustainable Development</vt:lpstr>
      <vt:lpstr>Alternative Terms for “Ecosystem Services”  </vt:lpstr>
      <vt:lpstr>Economic Benefits of Protecting  Natural Systems and Green Infrastructure</vt:lpstr>
      <vt:lpstr>Values for the Protection of  Green Infrastructure </vt:lpstr>
      <vt:lpstr>Value Grows with Scarcity</vt:lpstr>
      <vt:lpstr>Ecosystem Services: Wetlands</vt:lpstr>
      <vt:lpstr>PowerPoint Presentation</vt:lpstr>
      <vt:lpstr>Ecosystems Services - Trees &amp; Forests</vt:lpstr>
      <vt:lpstr>Ecosystems Services - Trees &amp; Forests</vt:lpstr>
      <vt:lpstr>Working Farms and Forests</vt:lpstr>
      <vt:lpstr>Nature-Based Tourism and Recreation </vt:lpstr>
      <vt:lpstr>Real Estate</vt:lpstr>
      <vt:lpstr>Property values</vt:lpstr>
      <vt:lpstr>PowerPoint Presentation</vt:lpstr>
      <vt:lpstr>Property values do reflect expected future benefits</vt:lpstr>
      <vt:lpstr>PowerPoint Presentation</vt:lpstr>
      <vt:lpstr>Property values: Anchorage example</vt:lpstr>
      <vt:lpstr>Green Infrastructure Attracts Residents</vt:lpstr>
      <vt:lpstr>PowerPoint Presentation</vt:lpstr>
      <vt:lpstr>Cost of Community Services </vt:lpstr>
      <vt:lpstr>The High Cost of Restoration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Kent Messer</dc:creator>
  <cp:lastModifiedBy>Kent Messer</cp:lastModifiedBy>
  <cp:revision>18</cp:revision>
  <dcterms:created xsi:type="dcterms:W3CDTF">2016-08-11T13:37:55Z</dcterms:created>
  <dcterms:modified xsi:type="dcterms:W3CDTF">2017-01-03T01:59:15Z</dcterms:modified>
</cp:coreProperties>
</file>