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1" r:id="rId2"/>
    <p:sldId id="272" r:id="rId3"/>
    <p:sldId id="273" r:id="rId4"/>
    <p:sldId id="274" r:id="rId5"/>
    <p:sldId id="275" r:id="rId6"/>
    <p:sldId id="276" r:id="rId7"/>
    <p:sldId id="277" r:id="rId8"/>
    <p:sldId id="278" r:id="rId9"/>
    <p:sldId id="279" r:id="rId10"/>
    <p:sldId id="280" r:id="rId11"/>
    <p:sldId id="281" r:id="rId12"/>
    <p:sldId id="282" r:id="rId13"/>
    <p:sldId id="283" r:id="rId14"/>
    <p:sldId id="285" r:id="rId15"/>
    <p:sldId id="286" r:id="rId16"/>
    <p:sldId id="287" r:id="rId17"/>
    <p:sldId id="288" r:id="rId18"/>
    <p:sldId id="289" r:id="rId19"/>
    <p:sldId id="29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C4EA"/>
    <a:srgbClr val="B2C3EA"/>
    <a:srgbClr val="AED6EE"/>
    <a:srgbClr val="B0DEEC"/>
    <a:srgbClr val="ACD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2" autoAdjust="0"/>
    <p:restoredTop sz="95064" autoAdjust="0"/>
  </p:normalViewPr>
  <p:slideViewPr>
    <p:cSldViewPr snapToGrid="0">
      <p:cViewPr varScale="1">
        <p:scale>
          <a:sx n="68" d="100"/>
          <a:sy n="68" d="100"/>
        </p:scale>
        <p:origin x="780" y="84"/>
      </p:cViewPr>
      <p:guideLst>
        <p:guide orient="horz" pos="2160"/>
        <p:guide pos="3840"/>
      </p:guideLst>
    </p:cSldViewPr>
  </p:slideViewPr>
  <p:outlineViewPr>
    <p:cViewPr>
      <p:scale>
        <a:sx n="33" d="100"/>
        <a:sy n="33" d="100"/>
      </p:scale>
      <p:origin x="0" y="-25814"/>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3E4C0-547D-408B-9967-5A8979C16DB9}" type="datetimeFigureOut">
              <a:rPr lang="en-US" smtClean="0"/>
              <a:t>2/21/2017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8D218-18D5-4C1B-AA36-C85DE7659696}" type="slidenum">
              <a:rPr lang="en-US" smtClean="0"/>
              <a:t>‹#›</a:t>
            </a:fld>
            <a:endParaRPr lang="en-US"/>
          </a:p>
        </p:txBody>
      </p:sp>
    </p:spTree>
    <p:extLst>
      <p:ext uri="{BB962C8B-B14F-4D97-AF65-F5344CB8AC3E}">
        <p14:creationId xmlns:p14="http://schemas.microsoft.com/office/powerpoint/2010/main" val="2055656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07827" y="148966"/>
            <a:ext cx="9144000" cy="1524000"/>
          </a:xfrm>
        </p:spPr>
        <p:txBody>
          <a:bodyPr anchor="b">
            <a:normAutofit/>
          </a:bodyPr>
          <a:lstStyle>
            <a:lvl1pPr algn="ctr">
              <a:defRPr sz="4400" b="1">
                <a:solidFill>
                  <a:srgbClr val="0432FF"/>
                </a:solidFill>
              </a:defRPr>
            </a:lvl1pPr>
          </a:lstStyle>
          <a:p>
            <a:r>
              <a:rPr lang="en-US"/>
              <a:t>Click to edit Master title style</a:t>
            </a:r>
            <a:endParaRPr lang="en-US" dirty="0"/>
          </a:p>
        </p:txBody>
      </p:sp>
      <p:sp>
        <p:nvSpPr>
          <p:cNvPr id="3" name="Subtitle 2"/>
          <p:cNvSpPr>
            <a:spLocks noGrp="1"/>
          </p:cNvSpPr>
          <p:nvPr>
            <p:ph type="subTitle" idx="1"/>
          </p:nvPr>
        </p:nvSpPr>
        <p:spPr>
          <a:xfrm>
            <a:off x="1431062" y="2303204"/>
            <a:ext cx="9144000" cy="37466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9293750" y="6356350"/>
            <a:ext cx="2743200" cy="365125"/>
          </a:xfrm>
          <a:prstGeom prst="rect">
            <a:avLst/>
          </a:prstGeom>
        </p:spPr>
        <p:txBody>
          <a:bodyPr/>
          <a:lstStyle/>
          <a:p>
            <a:fld id="{C4B43809-9D17-4F49-A812-4E2A2D8FA0B2}" type="slidenum">
              <a:rPr lang="en-US" smtClean="0"/>
              <a:t>‹#›</a:t>
            </a:fld>
            <a:endParaRPr lang="en-US"/>
          </a:p>
        </p:txBody>
      </p:sp>
      <p:grpSp>
        <p:nvGrpSpPr>
          <p:cNvPr id="7" name="Group 6"/>
          <p:cNvGrpSpPr/>
          <p:nvPr/>
        </p:nvGrpSpPr>
        <p:grpSpPr>
          <a:xfrm>
            <a:off x="0" y="1"/>
            <a:ext cx="418223" cy="6858000"/>
            <a:chOff x="325820" y="0"/>
            <a:chExt cx="418223" cy="6858000"/>
          </a:xfrm>
        </p:grpSpPr>
        <p:cxnSp>
          <p:nvCxnSpPr>
            <p:cNvPr id="8" name="Straight Connector 7"/>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0" y="1707891"/>
            <a:ext cx="12145532" cy="51435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603410" y="6307110"/>
            <a:ext cx="4424737" cy="320729"/>
          </a:xfrm>
          <a:prstGeom prst="rect">
            <a:avLst/>
          </a:prstGeom>
        </p:spPr>
        <p:txBody>
          <a:bodyPr wrap="none">
            <a:spAutoFit/>
          </a:bodyPr>
          <a:lstStyle/>
          <a:p>
            <a:pPr marL="0" marR="0">
              <a:lnSpc>
                <a:spcPct val="106000"/>
              </a:lnSpc>
              <a:spcBef>
                <a:spcPts val="0"/>
              </a:spcBef>
              <a:spcAft>
                <a:spcPts val="0"/>
              </a:spcAft>
            </a:pPr>
            <a:r>
              <a:rPr lang="en-US" sz="1400" b="1" kern="1200" cap="small" dirty="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1400" b="1" kern="1200" cap="small" dirty="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1400" b="1" kern="1200" cap="small" dirty="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1400" dirty="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pic>
        <p:nvPicPr>
          <p:cNvPr id="1026" name="Picture 2" descr="https://www1.udel.edu/lock-down/ocm-graphics/internal/UDPrimaryLogo2945.jpg"/>
          <p:cNvPicPr>
            <a:picLocks noChangeAspect="1" noChangeArrowheads="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5000" contrast="-40000"/>
                    </a14:imgEffect>
                  </a14:imgLayer>
                </a14:imgProps>
              </a:ext>
              <a:ext uri="{28A0092B-C50C-407E-A947-70E740481C1C}">
                <a14:useLocalDpi xmlns:a14="http://schemas.microsoft.com/office/drawing/2010/main" val="0"/>
              </a:ext>
            </a:extLst>
          </a:blip>
          <a:srcRect/>
          <a:stretch>
            <a:fillRect/>
          </a:stretch>
        </p:blipFill>
        <p:spPr bwMode="auto">
          <a:xfrm>
            <a:off x="540231" y="6238875"/>
            <a:ext cx="1121963" cy="457200"/>
          </a:xfrm>
          <a:prstGeom prst="rect">
            <a:avLst/>
          </a:prstGeom>
          <a:noFill/>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711149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2727" y="110425"/>
            <a:ext cx="10661073" cy="775854"/>
          </a:xfrm>
        </p:spPr>
        <p:txBody>
          <a:bodyPr>
            <a:normAutofit/>
          </a:bodyPr>
          <a:lstStyle>
            <a:lvl1pPr>
              <a:defRPr sz="4000" b="1">
                <a:solidFill>
                  <a:srgbClr val="0432FF"/>
                </a:solidFill>
              </a:defRPr>
            </a:lvl1pPr>
          </a:lstStyle>
          <a:p>
            <a:r>
              <a:rPr lang="en-US"/>
              <a:t>Click to edit Master title style</a:t>
            </a:r>
            <a:endParaRPr lang="en-US" dirty="0"/>
          </a:p>
        </p:txBody>
      </p:sp>
      <p:sp>
        <p:nvSpPr>
          <p:cNvPr id="3" name="Content Placeholder 2"/>
          <p:cNvSpPr>
            <a:spLocks noGrp="1"/>
          </p:cNvSpPr>
          <p:nvPr>
            <p:ph idx="1"/>
          </p:nvPr>
        </p:nvSpPr>
        <p:spPr>
          <a:xfrm>
            <a:off x="692727" y="1100403"/>
            <a:ext cx="10661073" cy="5076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459000" y="6356350"/>
            <a:ext cx="4114800" cy="365125"/>
          </a:xfrm>
        </p:spPr>
        <p:txBody>
          <a:bodyPr/>
          <a:lstStyle/>
          <a:p>
            <a:endParaRPr lang="en-US"/>
          </a:p>
        </p:txBody>
      </p:sp>
      <p:sp>
        <p:nvSpPr>
          <p:cNvPr id="6" name="Slide Number Placeholder 5"/>
          <p:cNvSpPr>
            <a:spLocks noGrp="1"/>
          </p:cNvSpPr>
          <p:nvPr>
            <p:ph type="sldNum" sz="quarter" idx="12"/>
          </p:nvPr>
        </p:nvSpPr>
        <p:spPr>
          <a:xfrm>
            <a:off x="9304260" y="6356350"/>
            <a:ext cx="2743200" cy="365125"/>
          </a:xfrm>
          <a:prstGeom prst="rect">
            <a:avLst/>
          </a:prstGeom>
        </p:spPr>
        <p:txBody>
          <a:bodyPr/>
          <a:lstStyle/>
          <a:p>
            <a:fld id="{C4B43809-9D17-4F49-A812-4E2A2D8FA0B2}" type="slidenum">
              <a:rPr lang="en-US" smtClean="0"/>
              <a:t>‹#›</a:t>
            </a:fld>
            <a:endParaRPr lang="en-US"/>
          </a:p>
        </p:txBody>
      </p:sp>
      <p:grpSp>
        <p:nvGrpSpPr>
          <p:cNvPr id="7" name="Group 6"/>
          <p:cNvGrpSpPr/>
          <p:nvPr/>
        </p:nvGrpSpPr>
        <p:grpSpPr>
          <a:xfrm>
            <a:off x="0" y="1"/>
            <a:ext cx="418223" cy="6858000"/>
            <a:chOff x="325820" y="0"/>
            <a:chExt cx="418223" cy="6858000"/>
          </a:xfrm>
        </p:grpSpPr>
        <p:cxnSp>
          <p:nvCxnSpPr>
            <p:cNvPr id="8" name="Straight Connector 7"/>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0" y="902456"/>
            <a:ext cx="12192000" cy="18177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 descr="https://www1.udel.edu/lock-down/ocm-graphics/internal/UDPrimaryLogo2945.jpg"/>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3000" contrast="-40000"/>
                    </a14:imgEffect>
                  </a14:imgLayer>
                </a14:imgProps>
              </a:ext>
              <a:ext uri="{28A0092B-C50C-407E-A947-70E740481C1C}">
                <a14:useLocalDpi xmlns:a14="http://schemas.microsoft.com/office/drawing/2010/main" val="0"/>
              </a:ext>
            </a:extLst>
          </a:blip>
          <a:srcRect/>
          <a:stretch>
            <a:fillRect/>
          </a:stretch>
        </p:blipFill>
        <p:spPr bwMode="auto">
          <a:xfrm>
            <a:off x="512009" y="6447155"/>
            <a:ext cx="673178" cy="274320"/>
          </a:xfrm>
          <a:prstGeom prst="rect">
            <a:avLst/>
          </a:prstGeom>
          <a:noFill/>
          <a:effectLst/>
          <a:extLst>
            <a:ext uri="{909E8E84-426E-40dd-AFC4-6F175D3DCCD1}">
              <a14:hiddenFill xmlns:a14="http://schemas.microsoft.com/office/drawing/2010/main" xmlns="">
                <a:solidFill>
                  <a:srgbClr val="FFFFFF"/>
                </a:solidFill>
              </a14:hiddenFill>
            </a:ext>
          </a:extLst>
        </p:spPr>
      </p:pic>
      <p:sp>
        <p:nvSpPr>
          <p:cNvPr id="24" name="Rectangle 23"/>
          <p:cNvSpPr/>
          <p:nvPr userDrawn="1"/>
        </p:nvSpPr>
        <p:spPr>
          <a:xfrm>
            <a:off x="1111770" y="6447155"/>
            <a:ext cx="2929007" cy="239168"/>
          </a:xfrm>
          <a:prstGeom prst="rect">
            <a:avLst/>
          </a:prstGeom>
        </p:spPr>
        <p:txBody>
          <a:bodyPr wrap="none">
            <a:spAutoFit/>
          </a:bodyPr>
          <a:lstStyle/>
          <a:p>
            <a:pPr marL="0" marR="0">
              <a:lnSpc>
                <a:spcPct val="106000"/>
              </a:lnSpc>
              <a:spcBef>
                <a:spcPts val="0"/>
              </a:spcBef>
              <a:spcAft>
                <a:spcPts val="0"/>
              </a:spcAft>
            </a:pPr>
            <a:r>
              <a:rPr lang="en-US" sz="900" b="1" kern="1200" cap="small" dirty="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900" b="1" kern="1200" cap="small" dirty="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900" b="1" kern="1200" cap="small" dirty="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900" dirty="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808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94594"/>
            <a:ext cx="10515600" cy="544512"/>
          </a:xfrm>
        </p:spPr>
        <p:txBody>
          <a:bodyPr>
            <a:normAutofit/>
          </a:bodyPr>
          <a:lstStyle>
            <a:lvl1pPr>
              <a:defRPr sz="4000" b="1">
                <a:solidFill>
                  <a:srgbClr val="0432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848180"/>
            <a:ext cx="5181600" cy="5328783"/>
          </a:xfrm>
        </p:spPr>
        <p:txBody>
          <a:bodyPr/>
          <a:lstStyle>
            <a:lvl1pPr>
              <a:defRPr sz="2400"/>
            </a:lvl1pPr>
            <a:lvl2pPr>
              <a:defRPr sz="24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848180"/>
            <a:ext cx="5181600" cy="5328783"/>
          </a:xfrm>
        </p:spPr>
        <p:txBody>
          <a:bodyPr/>
          <a:lstStyle>
            <a:lvl1pPr>
              <a:defRPr sz="2400"/>
            </a:lvl1pPr>
            <a:lvl2pPr>
              <a:defRPr sz="24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4459000" y="6356350"/>
            <a:ext cx="4114800" cy="365125"/>
          </a:xfrm>
        </p:spPr>
        <p:txBody>
          <a:bodyPr/>
          <a:lstStyle/>
          <a:p>
            <a:endParaRPr lang="en-US"/>
          </a:p>
        </p:txBody>
      </p:sp>
      <p:sp>
        <p:nvSpPr>
          <p:cNvPr id="7" name="Slide Number Placeholder 6"/>
          <p:cNvSpPr>
            <a:spLocks noGrp="1"/>
          </p:cNvSpPr>
          <p:nvPr>
            <p:ph type="sldNum" sz="quarter" idx="12"/>
          </p:nvPr>
        </p:nvSpPr>
        <p:spPr>
          <a:xfrm>
            <a:off x="9293750" y="6356350"/>
            <a:ext cx="2743200" cy="365125"/>
          </a:xfrm>
          <a:prstGeom prst="rect">
            <a:avLst/>
          </a:prstGeom>
        </p:spPr>
        <p:txBody>
          <a:bodyPr/>
          <a:lstStyle/>
          <a:p>
            <a:fld id="{C4B43809-9D17-4F49-A812-4E2A2D8FA0B2}" type="slidenum">
              <a:rPr lang="en-US" smtClean="0"/>
              <a:t>‹#›</a:t>
            </a:fld>
            <a:endParaRPr lang="en-US"/>
          </a:p>
        </p:txBody>
      </p:sp>
      <p:grpSp>
        <p:nvGrpSpPr>
          <p:cNvPr id="9" name="Group 8"/>
          <p:cNvGrpSpPr/>
          <p:nvPr/>
        </p:nvGrpSpPr>
        <p:grpSpPr>
          <a:xfrm>
            <a:off x="0" y="1"/>
            <a:ext cx="418223" cy="6858000"/>
            <a:chOff x="325820" y="0"/>
            <a:chExt cx="418223" cy="6858000"/>
          </a:xfrm>
        </p:grpSpPr>
        <p:cxnSp>
          <p:nvCxnSpPr>
            <p:cNvPr id="10" name="Straight Connector 9"/>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8" name="Rectangle 7"/>
          <p:cNvSpPr/>
          <p:nvPr/>
        </p:nvSpPr>
        <p:spPr>
          <a:xfrm>
            <a:off x="-2630" y="652758"/>
            <a:ext cx="12192000" cy="18177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1141368" y="6447155"/>
            <a:ext cx="2929007" cy="239168"/>
          </a:xfrm>
          <a:prstGeom prst="rect">
            <a:avLst/>
          </a:prstGeom>
        </p:spPr>
        <p:txBody>
          <a:bodyPr wrap="none">
            <a:spAutoFit/>
          </a:bodyPr>
          <a:lstStyle/>
          <a:p>
            <a:pPr marL="0" marR="0">
              <a:lnSpc>
                <a:spcPct val="106000"/>
              </a:lnSpc>
              <a:spcBef>
                <a:spcPts val="0"/>
              </a:spcBef>
              <a:spcAft>
                <a:spcPts val="0"/>
              </a:spcAft>
            </a:pPr>
            <a:r>
              <a:rPr lang="en-US" sz="900" b="1" kern="1200" cap="small" dirty="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900" b="1" kern="1200" cap="small" dirty="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900" b="1" kern="1200" cap="small" dirty="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900" dirty="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pic>
        <p:nvPicPr>
          <p:cNvPr id="23" name="Picture 2" descr="https://www1.udel.edu/lock-down/ocm-graphics/internal/UDPrimaryLogo2945.jpg"/>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3000" contrast="-40000"/>
                    </a14:imgEffect>
                  </a14:imgLayer>
                </a14:imgProps>
              </a:ext>
              <a:ext uri="{28A0092B-C50C-407E-A947-70E740481C1C}">
                <a14:useLocalDpi xmlns:a14="http://schemas.microsoft.com/office/drawing/2010/main" val="0"/>
              </a:ext>
            </a:extLst>
          </a:blip>
          <a:srcRect/>
          <a:stretch>
            <a:fillRect/>
          </a:stretch>
        </p:blipFill>
        <p:spPr bwMode="auto">
          <a:xfrm>
            <a:off x="512009" y="6447155"/>
            <a:ext cx="673178" cy="274320"/>
          </a:xfrm>
          <a:prstGeom prst="rect">
            <a:avLst/>
          </a:prstGeom>
          <a:noFill/>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6404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45053"/>
            <a:ext cx="10515600" cy="595456"/>
          </a:xfrm>
        </p:spPr>
        <p:txBody>
          <a:bodyPr>
            <a:normAutofit/>
          </a:bodyPr>
          <a:lstStyle>
            <a:lvl1pPr>
              <a:defRPr sz="4000" b="1">
                <a:solidFill>
                  <a:srgbClr val="0432FF"/>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4459000" y="6356350"/>
            <a:ext cx="4114800" cy="365125"/>
          </a:xfrm>
        </p:spPr>
        <p:txBody>
          <a:bodyPr/>
          <a:lstStyle/>
          <a:p>
            <a:endParaRPr lang="en-US"/>
          </a:p>
        </p:txBody>
      </p:sp>
      <p:sp>
        <p:nvSpPr>
          <p:cNvPr id="5" name="Slide Number Placeholder 4"/>
          <p:cNvSpPr>
            <a:spLocks noGrp="1"/>
          </p:cNvSpPr>
          <p:nvPr>
            <p:ph type="sldNum" sz="quarter" idx="12"/>
          </p:nvPr>
        </p:nvSpPr>
        <p:spPr>
          <a:xfrm>
            <a:off x="9293750" y="6356350"/>
            <a:ext cx="2743200" cy="365125"/>
          </a:xfrm>
          <a:prstGeom prst="rect">
            <a:avLst/>
          </a:prstGeom>
        </p:spPr>
        <p:txBody>
          <a:bodyPr/>
          <a:lstStyle/>
          <a:p>
            <a:fld id="{C4B43809-9D17-4F49-A812-4E2A2D8FA0B2}" type="slidenum">
              <a:rPr lang="en-US" smtClean="0"/>
              <a:t>‹#›</a:t>
            </a:fld>
            <a:endParaRPr lang="en-US"/>
          </a:p>
        </p:txBody>
      </p:sp>
      <p:grpSp>
        <p:nvGrpSpPr>
          <p:cNvPr id="7" name="Group 6"/>
          <p:cNvGrpSpPr/>
          <p:nvPr/>
        </p:nvGrpSpPr>
        <p:grpSpPr>
          <a:xfrm>
            <a:off x="0" y="1"/>
            <a:ext cx="418223" cy="6858000"/>
            <a:chOff x="325820" y="0"/>
            <a:chExt cx="418223" cy="6858000"/>
          </a:xfrm>
        </p:grpSpPr>
        <p:cxnSp>
          <p:nvCxnSpPr>
            <p:cNvPr id="8" name="Straight Connector 7"/>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18" name="Rectangle 17"/>
          <p:cNvSpPr/>
          <p:nvPr/>
        </p:nvSpPr>
        <p:spPr>
          <a:xfrm>
            <a:off x="0" y="853179"/>
            <a:ext cx="12192000" cy="181770"/>
          </a:xfrm>
          <a:prstGeom prst="rect">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1111770" y="6447155"/>
            <a:ext cx="2929007" cy="239168"/>
          </a:xfrm>
          <a:prstGeom prst="rect">
            <a:avLst/>
          </a:prstGeom>
        </p:spPr>
        <p:txBody>
          <a:bodyPr wrap="none">
            <a:spAutoFit/>
          </a:bodyPr>
          <a:lstStyle/>
          <a:p>
            <a:pPr marL="0" marR="0">
              <a:lnSpc>
                <a:spcPct val="106000"/>
              </a:lnSpc>
              <a:spcBef>
                <a:spcPts val="0"/>
              </a:spcBef>
              <a:spcAft>
                <a:spcPts val="0"/>
              </a:spcAft>
            </a:pPr>
            <a:r>
              <a:rPr lang="en-US" sz="900" b="1" kern="1200" cap="small" dirty="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900" b="1" kern="1200" cap="small" dirty="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900" b="1" kern="1200" cap="small" dirty="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900" dirty="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pic>
        <p:nvPicPr>
          <p:cNvPr id="22" name="Picture 2" descr="https://www1.udel.edu/lock-down/ocm-graphics/internal/UDPrimaryLogo2945.jpg"/>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3000" contrast="-40000"/>
                    </a14:imgEffect>
                  </a14:imgLayer>
                </a14:imgProps>
              </a:ext>
              <a:ext uri="{28A0092B-C50C-407E-A947-70E740481C1C}">
                <a14:useLocalDpi xmlns:a14="http://schemas.microsoft.com/office/drawing/2010/main" val="0"/>
              </a:ext>
            </a:extLst>
          </a:blip>
          <a:srcRect/>
          <a:stretch>
            <a:fillRect/>
          </a:stretch>
        </p:blipFill>
        <p:spPr bwMode="auto">
          <a:xfrm>
            <a:off x="512009" y="6447155"/>
            <a:ext cx="673178" cy="274320"/>
          </a:xfrm>
          <a:prstGeom prst="rect">
            <a:avLst/>
          </a:prstGeom>
          <a:noFill/>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9399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459000" y="6356350"/>
            <a:ext cx="4114800" cy="365125"/>
          </a:xfrm>
        </p:spPr>
        <p:txBody>
          <a:bodyPr/>
          <a:lstStyle/>
          <a:p>
            <a:endParaRPr lang="en-US"/>
          </a:p>
        </p:txBody>
      </p:sp>
      <p:sp>
        <p:nvSpPr>
          <p:cNvPr id="4" name="Slide Number Placeholder 3"/>
          <p:cNvSpPr>
            <a:spLocks noGrp="1"/>
          </p:cNvSpPr>
          <p:nvPr>
            <p:ph type="sldNum" sz="quarter" idx="12"/>
          </p:nvPr>
        </p:nvSpPr>
        <p:spPr>
          <a:xfrm>
            <a:off x="9293750" y="6356350"/>
            <a:ext cx="2743200" cy="365125"/>
          </a:xfrm>
          <a:prstGeom prst="rect">
            <a:avLst/>
          </a:prstGeom>
        </p:spPr>
        <p:txBody>
          <a:bodyPr/>
          <a:lstStyle/>
          <a:p>
            <a:fld id="{C4B43809-9D17-4F49-A812-4E2A2D8FA0B2}" type="slidenum">
              <a:rPr lang="en-US" smtClean="0"/>
              <a:t>‹#›</a:t>
            </a:fld>
            <a:endParaRPr lang="en-US"/>
          </a:p>
        </p:txBody>
      </p:sp>
      <p:grpSp>
        <p:nvGrpSpPr>
          <p:cNvPr id="5" name="Group 4"/>
          <p:cNvGrpSpPr/>
          <p:nvPr/>
        </p:nvGrpSpPr>
        <p:grpSpPr>
          <a:xfrm>
            <a:off x="0" y="1"/>
            <a:ext cx="418223" cy="6858000"/>
            <a:chOff x="325820" y="0"/>
            <a:chExt cx="418223" cy="6858000"/>
          </a:xfrm>
        </p:grpSpPr>
        <p:cxnSp>
          <p:nvCxnSpPr>
            <p:cNvPr id="6" name="Straight Connector 5"/>
            <p:cNvCxnSpPr/>
            <p:nvPr/>
          </p:nvCxnSpPr>
          <p:spPr>
            <a:xfrm>
              <a:off x="372289" y="0"/>
              <a:ext cx="0" cy="6858000"/>
            </a:xfrm>
            <a:prstGeom prst="line">
              <a:avLst/>
            </a:prstGeom>
            <a:ln w="381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97572"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5820" y="0"/>
              <a:ext cx="0" cy="6858000"/>
            </a:xfrm>
            <a:prstGeom prst="line">
              <a:avLst/>
            </a:prstGeom>
            <a:ln w="381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5227" y="0"/>
              <a:ext cx="0" cy="6858000"/>
            </a:xfrm>
            <a:prstGeom prst="line">
              <a:avLst/>
            </a:prstGeom>
            <a:ln>
              <a:solidFill>
                <a:srgbClr val="009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11696"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04634" y="0"/>
              <a:ext cx="0" cy="6858000"/>
            </a:xfrm>
            <a:prstGeom prst="line">
              <a:avLst/>
            </a:prstGeom>
            <a:ln w="12700">
              <a:solidFill>
                <a:srgbClr val="01189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51103" y="0"/>
              <a:ext cx="0" cy="6858000"/>
            </a:xfrm>
            <a:prstGeom prst="line">
              <a:avLst/>
            </a:prstGeom>
            <a:ln w="2857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4043" y="0"/>
              <a:ext cx="0" cy="685800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8758" y="0"/>
              <a:ext cx="0" cy="6858000"/>
            </a:xfrm>
            <a:prstGeom prst="line">
              <a:avLst/>
            </a:prstGeom>
            <a:ln w="9525">
              <a:solidFill>
                <a:srgbClr val="0432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58165" y="0"/>
              <a:ext cx="0" cy="6858000"/>
            </a:xfrm>
            <a:prstGeom prst="line">
              <a:avLst/>
            </a:prstGeom>
            <a:ln w="19050">
              <a:solidFill>
                <a:srgbClr val="0096FF"/>
              </a:solidFill>
            </a:ln>
          </p:spPr>
          <p:style>
            <a:lnRef idx="1">
              <a:schemeClr val="accent1"/>
            </a:lnRef>
            <a:fillRef idx="0">
              <a:schemeClr val="accent1"/>
            </a:fillRef>
            <a:effectRef idx="0">
              <a:schemeClr val="accent1"/>
            </a:effectRef>
            <a:fontRef idx="minor">
              <a:schemeClr val="tx1"/>
            </a:fontRef>
          </p:style>
        </p:cxnSp>
      </p:grpSp>
      <p:sp>
        <p:nvSpPr>
          <p:cNvPr id="19" name="Rectangle 18"/>
          <p:cNvSpPr/>
          <p:nvPr userDrawn="1"/>
        </p:nvSpPr>
        <p:spPr>
          <a:xfrm>
            <a:off x="1111770" y="6447155"/>
            <a:ext cx="2929007" cy="239168"/>
          </a:xfrm>
          <a:prstGeom prst="rect">
            <a:avLst/>
          </a:prstGeom>
        </p:spPr>
        <p:txBody>
          <a:bodyPr wrap="none">
            <a:spAutoFit/>
          </a:bodyPr>
          <a:lstStyle/>
          <a:p>
            <a:pPr marL="0" marR="0">
              <a:lnSpc>
                <a:spcPct val="106000"/>
              </a:lnSpc>
              <a:spcBef>
                <a:spcPts val="0"/>
              </a:spcBef>
              <a:spcAft>
                <a:spcPts val="0"/>
              </a:spcAft>
            </a:pPr>
            <a:r>
              <a:rPr lang="en-US" sz="900" b="1" kern="1200" cap="small" dirty="0">
                <a:solidFill>
                  <a:schemeClr val="accent1">
                    <a:lumMod val="75000"/>
                    <a:alpha val="40000"/>
                  </a:schemeClr>
                </a:solidFill>
                <a:effectLst>
                  <a:glow rad="127000">
                    <a:schemeClr val="bg1"/>
                  </a:glow>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Department</a:t>
            </a:r>
            <a:r>
              <a:rPr lang="en-US" sz="900" b="1" kern="1200" cap="small" dirty="0">
                <a:solidFill>
                  <a:schemeClr val="accent1">
                    <a:lumMod val="75000"/>
                    <a:alpha val="40000"/>
                  </a:schemeClr>
                </a:solidFill>
                <a:effectLst>
                  <a:outerShdw blurRad="50800" dist="50800" dir="5400000" sx="0" sy="0" algn="ctr">
                    <a:schemeClr val="bg1">
                      <a:lumMod val="85000"/>
                    </a:schemeClr>
                  </a:outerShdw>
                  <a:reflection blurRad="6350" stA="50000" endA="300" endPos="50000" dist="29997" dir="5400000" sy="-100000" algn="bl" rotWithShape="0"/>
                </a:effectLst>
                <a:latin typeface="Garamond" panose="02020404030301010803" pitchFamily="18" charset="0"/>
                <a:ea typeface="Cambria" panose="02040503050406030204" pitchFamily="18" charset="0"/>
              </a:rPr>
              <a:t> </a:t>
            </a:r>
            <a:r>
              <a:rPr lang="en-US" sz="900" b="1" kern="1200" cap="small" dirty="0">
                <a:solidFill>
                  <a:schemeClr val="accent1">
                    <a:lumMod val="75000"/>
                    <a:alpha val="40000"/>
                  </a:schemeClr>
                </a:solidFill>
                <a:effectLst>
                  <a:outerShdw blurRad="50800" dist="50800" dir="5400000" sx="0" sy="0" algn="ctr">
                    <a:schemeClr val="bg1">
                      <a:lumMod val="85000"/>
                    </a:schemeClr>
                  </a:outerShdw>
                </a:effectLst>
                <a:latin typeface="Garamond" panose="02020404030301010803" pitchFamily="18" charset="0"/>
                <a:ea typeface="Cambria" panose="02040503050406030204" pitchFamily="18" charset="0"/>
              </a:rPr>
              <a:t>of Applied Economics and Statistics</a:t>
            </a:r>
            <a:endParaRPr lang="en-US" sz="900" dirty="0">
              <a:solidFill>
                <a:schemeClr val="accent1">
                  <a:lumMod val="75000"/>
                  <a:alpha val="40000"/>
                </a:schemeClr>
              </a:solidFill>
              <a:effectLst>
                <a:outerShdw blurRad="50800" dist="50800" dir="5400000" sx="0" sy="0" algn="ctr">
                  <a:schemeClr val="bg1">
                    <a:lumMod val="85000"/>
                  </a:schemeClr>
                </a:outerShdw>
              </a:effectLst>
              <a:latin typeface="Times New Roman" panose="02020603050405020304" pitchFamily="18" charset="0"/>
              <a:ea typeface="Times New Roman" panose="02020603050405020304" pitchFamily="18" charset="0"/>
            </a:endParaRPr>
          </a:p>
        </p:txBody>
      </p:sp>
      <p:pic>
        <p:nvPicPr>
          <p:cNvPr id="20" name="Picture 2" descr="https://www1.udel.edu/lock-down/ocm-graphics/internal/UDPrimaryLogo2945.jpg"/>
          <p:cNvPicPr>
            <a:picLocks noChangeAspect="1" noChangeArrowheads="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saturation sat="66000"/>
                    </a14:imgEffect>
                    <a14:imgEffect>
                      <a14:brightnessContrast bright="63000" contrast="-40000"/>
                    </a14:imgEffect>
                  </a14:imgLayer>
                </a14:imgProps>
              </a:ext>
              <a:ext uri="{28A0092B-C50C-407E-A947-70E740481C1C}">
                <a14:useLocalDpi xmlns:a14="http://schemas.microsoft.com/office/drawing/2010/main" val="0"/>
              </a:ext>
            </a:extLst>
          </a:blip>
          <a:srcRect/>
          <a:stretch>
            <a:fillRect/>
          </a:stretch>
        </p:blipFill>
        <p:spPr bwMode="auto">
          <a:xfrm>
            <a:off x="512009" y="6447155"/>
            <a:ext cx="673178" cy="274320"/>
          </a:xfrm>
          <a:prstGeom prst="rect">
            <a:avLst/>
          </a:prstGeom>
          <a:noFill/>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9634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1930400" y="6245225"/>
            <a:ext cx="2540000" cy="47625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D70E7F7-4B0D-406E-B713-7A24CCF82DE2}" type="slidenum">
              <a:rPr lang="en-US"/>
              <a:pPr>
                <a:defRPr/>
              </a:pPr>
              <a:t>‹#›</a:t>
            </a:fld>
            <a:endParaRPr lang="en-US"/>
          </a:p>
        </p:txBody>
      </p:sp>
    </p:spTree>
    <p:extLst>
      <p:ext uri="{BB962C8B-B14F-4D97-AF65-F5344CB8AC3E}">
        <p14:creationId xmlns:p14="http://schemas.microsoft.com/office/powerpoint/2010/main" val="408924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9753600" cy="1143000"/>
          </a:xfrm>
        </p:spPr>
        <p:txBody>
          <a:bodyPr/>
          <a:lstStyle/>
          <a:p>
            <a:r>
              <a:rPr lang="en-US"/>
              <a:t>Click to edit Master title style</a:t>
            </a:r>
          </a:p>
        </p:txBody>
      </p:sp>
      <p:sp>
        <p:nvSpPr>
          <p:cNvPr id="3" name="Text Placeholder 2"/>
          <p:cNvSpPr>
            <a:spLocks noGrp="1"/>
          </p:cNvSpPr>
          <p:nvPr>
            <p:ph type="body" sz="half" idx="1"/>
          </p:nvPr>
        </p:nvSpPr>
        <p:spPr>
          <a:xfrm>
            <a:off x="1930400" y="1600201"/>
            <a:ext cx="47244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0" y="1600201"/>
            <a:ext cx="47244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1930400" y="6245225"/>
            <a:ext cx="2540000" cy="476250"/>
          </a:xfrm>
          <a:prstGeom prst="rect">
            <a:avLst/>
          </a:prstGeom>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EFA047E-B66D-4001-8C80-826F5A7C6D65}" type="slidenum">
              <a:rPr lang="en-US"/>
              <a:pPr>
                <a:defRPr/>
              </a:pPr>
              <a:t>‹#›</a:t>
            </a:fld>
            <a:endParaRPr lang="en-US"/>
          </a:p>
        </p:txBody>
      </p:sp>
    </p:spTree>
    <p:extLst>
      <p:ext uri="{BB962C8B-B14F-4D97-AF65-F5344CB8AC3E}">
        <p14:creationId xmlns:p14="http://schemas.microsoft.com/office/powerpoint/2010/main" val="221098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6"/>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43809-9D17-4F49-A812-4E2A2D8FA0B2}" type="slidenum">
              <a:rPr lang="en-US" smtClean="0"/>
              <a:t>‹#›</a:t>
            </a:fld>
            <a:endParaRPr lang="en-US"/>
          </a:p>
        </p:txBody>
      </p:sp>
    </p:spTree>
    <p:extLst>
      <p:ext uri="{BB962C8B-B14F-4D97-AF65-F5344CB8AC3E}">
        <p14:creationId xmlns:p14="http://schemas.microsoft.com/office/powerpoint/2010/main" val="3333416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ctrTitle"/>
          </p:nvPr>
        </p:nvSpPr>
        <p:spPr>
          <a:xfrm>
            <a:off x="842682" y="-198716"/>
            <a:ext cx="10972800" cy="1470025"/>
          </a:xfrm>
        </p:spPr>
        <p:txBody>
          <a:bodyPr/>
          <a:lstStyle/>
          <a:p>
            <a:pPr algn="ctr" eaLnBrk="1" hangingPunct="1"/>
            <a:r>
              <a:rPr lang="en-US" sz="5400" dirty="0">
                <a:solidFill>
                  <a:schemeClr val="tx1"/>
                </a:solidFill>
              </a:rPr>
              <a:t>Sustainability of Natural Resources</a:t>
            </a:r>
          </a:p>
        </p:txBody>
      </p:sp>
      <p:sp>
        <p:nvSpPr>
          <p:cNvPr id="6" name="Slide Number Placeholder 5"/>
          <p:cNvSpPr>
            <a:spLocks noGrp="1"/>
          </p:cNvSpPr>
          <p:nvPr>
            <p:ph type="sldNum" sz="quarter" idx="12"/>
          </p:nvPr>
        </p:nvSpPr>
        <p:spPr/>
        <p:txBody>
          <a:bodyPr/>
          <a:lstStyle/>
          <a:p>
            <a:pPr>
              <a:defRPr/>
            </a:pPr>
            <a:fld id="{ABCDBCBE-272D-4253-B7E3-A5FDAB7E8945}" type="slidenum">
              <a:rPr lang="en-US" smtClean="0"/>
              <a:pPr>
                <a:defRPr/>
              </a:pPr>
              <a:t>1</a:t>
            </a:fld>
            <a:endParaRPr lang="en-US"/>
          </a:p>
        </p:txBody>
      </p:sp>
      <p:pic>
        <p:nvPicPr>
          <p:cNvPr id="7" name="Picture 7" descr="sustanaible-1"/>
          <p:cNvPicPr>
            <a:picLocks noChangeAspect="1" noChangeArrowheads="1"/>
          </p:cNvPicPr>
          <p:nvPr/>
        </p:nvPicPr>
        <p:blipFill>
          <a:blip r:embed="rId2" cstate="print"/>
          <a:srcRect/>
          <a:stretch>
            <a:fillRect/>
          </a:stretch>
        </p:blipFill>
        <p:spPr bwMode="auto">
          <a:xfrm>
            <a:off x="1534460" y="2299448"/>
            <a:ext cx="3934012" cy="3934012"/>
          </a:xfrm>
          <a:prstGeom prst="rect">
            <a:avLst/>
          </a:prstGeom>
          <a:noFill/>
          <a:ln w="9525">
            <a:noFill/>
            <a:miter lim="800000"/>
            <a:headEnd/>
            <a:tailEnd/>
          </a:ln>
        </p:spPr>
      </p:pic>
      <p:pic>
        <p:nvPicPr>
          <p:cNvPr id="8" name="Picture 11" descr="ecology-foto2"/>
          <p:cNvPicPr>
            <a:picLocks noChangeAspect="1" noChangeArrowheads="1"/>
          </p:cNvPicPr>
          <p:nvPr/>
        </p:nvPicPr>
        <p:blipFill>
          <a:blip r:embed="rId3" cstate="print"/>
          <a:srcRect/>
          <a:stretch>
            <a:fillRect/>
          </a:stretch>
        </p:blipFill>
        <p:spPr bwMode="auto">
          <a:xfrm>
            <a:off x="6215530" y="2417483"/>
            <a:ext cx="5169646" cy="3877234"/>
          </a:xfrm>
          <a:prstGeom prst="rect">
            <a:avLst/>
          </a:prstGeom>
          <a:noFill/>
          <a:ln w="9525">
            <a:noFill/>
            <a:miter lim="800000"/>
            <a:headEnd/>
            <a:tailEnd/>
          </a:ln>
        </p:spPr>
      </p:pic>
    </p:spTree>
    <p:extLst>
      <p:ext uri="{BB962C8B-B14F-4D97-AF65-F5344CB8AC3E}">
        <p14:creationId xmlns:p14="http://schemas.microsoft.com/office/powerpoint/2010/main" val="127126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83978" y="0"/>
            <a:ext cx="10058400" cy="1143000"/>
          </a:xfrm>
        </p:spPr>
        <p:txBody>
          <a:bodyPr>
            <a:normAutofit/>
          </a:bodyPr>
          <a:lstStyle/>
          <a:p>
            <a:pPr eaLnBrk="1" hangingPunct="1"/>
            <a:r>
              <a:rPr lang="en-US" sz="4400" dirty="0"/>
              <a:t>Will We Exhaust the Earth’s Resources?</a:t>
            </a:r>
            <a:r>
              <a:rPr lang="en-US" sz="4800" dirty="0"/>
              <a:t> </a:t>
            </a:r>
          </a:p>
        </p:txBody>
      </p:sp>
      <p:sp>
        <p:nvSpPr>
          <p:cNvPr id="15363" name="Rectangle 3"/>
          <p:cNvSpPr>
            <a:spLocks noGrp="1" noChangeArrowheads="1"/>
          </p:cNvSpPr>
          <p:nvPr>
            <p:ph type="body" idx="1"/>
          </p:nvPr>
        </p:nvSpPr>
        <p:spPr>
          <a:xfrm>
            <a:off x="677786" y="1429109"/>
            <a:ext cx="10661073" cy="5076560"/>
          </a:xfrm>
        </p:spPr>
        <p:txBody>
          <a:bodyPr/>
          <a:lstStyle/>
          <a:p>
            <a:pPr eaLnBrk="1" hangingPunct="1">
              <a:lnSpc>
                <a:spcPct val="100000"/>
              </a:lnSpc>
            </a:pPr>
            <a:r>
              <a:rPr lang="en-US" sz="3200" dirty="0"/>
              <a:t>Malthus predicted that the world population would exceed food supplies sometime between 1850-1900 (</a:t>
            </a:r>
            <a:r>
              <a:rPr lang="en-US" sz="3200" dirty="0" err="1"/>
              <a:t>Kleiber</a:t>
            </a:r>
            <a:r>
              <a:rPr lang="en-US" sz="3200" dirty="0"/>
              <a:t> 1961).</a:t>
            </a:r>
          </a:p>
          <a:p>
            <a:pPr lvl="1" eaLnBrk="1" hangingPunct="1">
              <a:lnSpc>
                <a:spcPct val="100000"/>
              </a:lnSpc>
            </a:pPr>
            <a:r>
              <a:rPr lang="en-US" sz="2800" dirty="0"/>
              <a:t>Malthusian catastrophe</a:t>
            </a:r>
          </a:p>
          <a:p>
            <a:pPr lvl="1" eaLnBrk="1" hangingPunct="1">
              <a:lnSpc>
                <a:spcPct val="100000"/>
              </a:lnSpc>
            </a:pPr>
            <a:r>
              <a:rPr lang="en-US" sz="2800" dirty="0"/>
              <a:t>Needless to say, Malthus was wrong.</a:t>
            </a:r>
          </a:p>
          <a:p>
            <a:pPr lvl="1" eaLnBrk="1" hangingPunct="1">
              <a:lnSpc>
                <a:spcPct val="100000"/>
              </a:lnSpc>
            </a:pPr>
            <a:endParaRPr lang="en-US" sz="2800" dirty="0"/>
          </a:p>
          <a:p>
            <a:pPr eaLnBrk="1" hangingPunct="1">
              <a:lnSpc>
                <a:spcPct val="100000"/>
              </a:lnSpc>
            </a:pPr>
            <a:r>
              <a:rPr lang="en-US" sz="3200" dirty="0"/>
              <a:t>In dismissing the prediction of Malthus, Henry George an economist noted:</a:t>
            </a:r>
          </a:p>
          <a:p>
            <a:pPr lvl="1" eaLnBrk="1" hangingPunct="1">
              <a:lnSpc>
                <a:spcPct val="100000"/>
              </a:lnSpc>
            </a:pPr>
            <a:r>
              <a:rPr lang="en-US" sz="2800" dirty="0"/>
              <a:t>"Both the </a:t>
            </a:r>
            <a:r>
              <a:rPr lang="en-US" sz="2800" dirty="0" err="1"/>
              <a:t>jayhawk</a:t>
            </a:r>
            <a:r>
              <a:rPr lang="en-US" sz="2800" dirty="0"/>
              <a:t> and the man eat chickens; but the more </a:t>
            </a:r>
            <a:r>
              <a:rPr lang="en-US" sz="2800" dirty="0" err="1"/>
              <a:t>jayhawks</a:t>
            </a:r>
            <a:r>
              <a:rPr lang="en-US" sz="2800" dirty="0"/>
              <a:t>, the fewer chickens, while the more men, the more chickens." </a:t>
            </a:r>
          </a:p>
          <a:p>
            <a:pPr lvl="1" eaLnBrk="1" hangingPunct="1">
              <a:lnSpc>
                <a:spcPct val="100000"/>
              </a:lnSpc>
            </a:pPr>
            <a:endParaRPr lang="en-US" sz="2400" dirty="0"/>
          </a:p>
        </p:txBody>
      </p:sp>
      <p:sp>
        <p:nvSpPr>
          <p:cNvPr id="4" name="Slide Number Placeholder 3"/>
          <p:cNvSpPr>
            <a:spLocks noGrp="1"/>
          </p:cNvSpPr>
          <p:nvPr>
            <p:ph type="sldNum" sz="quarter" idx="12"/>
          </p:nvPr>
        </p:nvSpPr>
        <p:spPr/>
        <p:txBody>
          <a:bodyPr/>
          <a:lstStyle/>
          <a:p>
            <a:pPr>
              <a:defRPr/>
            </a:pPr>
            <a:fld id="{DDED2D3F-435D-4703-BDC1-4340D2DF4FEE}" type="slidenum">
              <a:rPr lang="en-US" smtClean="0"/>
              <a:pPr>
                <a:defRPr/>
              </a:pPr>
              <a:t>10</a:t>
            </a:fld>
            <a:endParaRPr lang="en-US"/>
          </a:p>
        </p:txBody>
      </p:sp>
    </p:spTree>
    <p:extLst>
      <p:ext uri="{BB962C8B-B14F-4D97-AF65-F5344CB8AC3E}">
        <p14:creationId xmlns:p14="http://schemas.microsoft.com/office/powerpoint/2010/main" val="284919003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3AEF6AC7-4FAB-4A6E-839E-08EAAA31BE7D}" type="slidenum">
              <a:rPr lang="en-US" smtClean="0"/>
              <a:pPr>
                <a:defRPr/>
              </a:pPr>
              <a:t>11</a:t>
            </a:fld>
            <a:endParaRPr lang="en-US"/>
          </a:p>
        </p:txBody>
      </p:sp>
      <p:sp>
        <p:nvSpPr>
          <p:cNvPr id="16386" name="Rectangle 2"/>
          <p:cNvSpPr>
            <a:spLocks noGrp="1" noChangeArrowheads="1"/>
          </p:cNvSpPr>
          <p:nvPr>
            <p:ph type="title" idx="4294967295"/>
          </p:nvPr>
        </p:nvSpPr>
        <p:spPr>
          <a:xfrm>
            <a:off x="1177364" y="125226"/>
            <a:ext cx="10058400" cy="1143000"/>
          </a:xfrm>
        </p:spPr>
        <p:txBody>
          <a:bodyPr>
            <a:noAutofit/>
          </a:bodyPr>
          <a:lstStyle/>
          <a:p>
            <a:pPr algn="ctr" eaLnBrk="1" hangingPunct="1"/>
            <a:r>
              <a:rPr lang="en-US" sz="4000" dirty="0"/>
              <a:t>Will We Exhaust the Earth’s Resources?</a:t>
            </a:r>
            <a:br>
              <a:rPr lang="en-US" sz="4000" dirty="0"/>
            </a:br>
            <a:r>
              <a:rPr lang="en-US" sz="4000" dirty="0"/>
              <a:t>Ehlich versus Simon</a:t>
            </a:r>
          </a:p>
        </p:txBody>
      </p:sp>
      <p:pic>
        <p:nvPicPr>
          <p:cNvPr id="6" name="Picture 4"/>
          <p:cNvPicPr>
            <a:picLocks noChangeAspect="1" noChangeArrowheads="1"/>
          </p:cNvPicPr>
          <p:nvPr/>
        </p:nvPicPr>
        <p:blipFill>
          <a:blip r:embed="rId2" cstate="print">
            <a:grayscl/>
          </a:blip>
          <a:srcRect/>
          <a:stretch>
            <a:fillRect/>
          </a:stretch>
        </p:blipFill>
        <p:spPr>
          <a:xfrm>
            <a:off x="1492623" y="1658471"/>
            <a:ext cx="3770989" cy="4273175"/>
          </a:xfrm>
          <a:prstGeom prst="rect">
            <a:avLst/>
          </a:prstGeom>
          <a:noFill/>
          <a:ln>
            <a:solidFill>
              <a:schemeClr val="accent1"/>
            </a:solidFill>
          </a:ln>
        </p:spPr>
      </p:pic>
      <p:pic>
        <p:nvPicPr>
          <p:cNvPr id="7" name="Picture 3"/>
          <p:cNvPicPr>
            <a:picLocks noChangeAspect="1" noChangeArrowheads="1"/>
          </p:cNvPicPr>
          <p:nvPr/>
        </p:nvPicPr>
        <p:blipFill rotWithShape="1">
          <a:blip r:embed="rId3" cstate="print"/>
          <a:srcRect r="3441"/>
          <a:stretch/>
        </p:blipFill>
        <p:spPr>
          <a:xfrm>
            <a:off x="7298765" y="1610659"/>
            <a:ext cx="3275464" cy="4306047"/>
          </a:xfrm>
          <a:prstGeom prst="rect">
            <a:avLst/>
          </a:prstGeom>
          <a:ln>
            <a:solidFill>
              <a:schemeClr val="accent1"/>
            </a:solidFill>
          </a:ln>
        </p:spPr>
      </p:pic>
    </p:spTree>
    <p:extLst>
      <p:ext uri="{BB962C8B-B14F-4D97-AF65-F5344CB8AC3E}">
        <p14:creationId xmlns:p14="http://schemas.microsoft.com/office/powerpoint/2010/main" val="45993449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17388" y="140168"/>
            <a:ext cx="10160000" cy="1143000"/>
          </a:xfrm>
        </p:spPr>
        <p:txBody>
          <a:bodyPr>
            <a:noAutofit/>
          </a:bodyPr>
          <a:lstStyle/>
          <a:p>
            <a:pPr algn="ctr" eaLnBrk="1" hangingPunct="1"/>
            <a:r>
              <a:rPr lang="en-US" sz="4000" dirty="0"/>
              <a:t>Will We Exhaust the Earth’s Resources?</a:t>
            </a:r>
            <a:br>
              <a:rPr lang="en-US" sz="4000" dirty="0"/>
            </a:br>
            <a:r>
              <a:rPr lang="en-US" sz="4000" dirty="0"/>
              <a:t>Ehlich versus Simon</a:t>
            </a:r>
          </a:p>
        </p:txBody>
      </p:sp>
      <p:sp>
        <p:nvSpPr>
          <p:cNvPr id="17411" name="Rectangle 3"/>
          <p:cNvSpPr>
            <a:spLocks noGrp="1" noChangeArrowheads="1"/>
          </p:cNvSpPr>
          <p:nvPr>
            <p:ph type="body" sz="half" idx="1"/>
          </p:nvPr>
        </p:nvSpPr>
        <p:spPr>
          <a:xfrm>
            <a:off x="448236" y="1570317"/>
            <a:ext cx="8571477" cy="4953000"/>
          </a:xfrm>
        </p:spPr>
        <p:txBody>
          <a:bodyPr>
            <a:noAutofit/>
          </a:bodyPr>
          <a:lstStyle/>
          <a:p>
            <a:pPr eaLnBrk="1" hangingPunct="1">
              <a:lnSpc>
                <a:spcPct val="100000"/>
              </a:lnSpc>
            </a:pPr>
            <a:r>
              <a:rPr lang="en-US" sz="3200" dirty="0"/>
              <a:t>Paul R. Ehrlich wrote </a:t>
            </a:r>
            <a:r>
              <a:rPr lang="en-US" sz="3200" i="1" dirty="0"/>
              <a:t>The Population Bomb (1968)</a:t>
            </a:r>
            <a:r>
              <a:rPr lang="en-US" sz="3200" dirty="0"/>
              <a:t> </a:t>
            </a:r>
          </a:p>
          <a:p>
            <a:pPr lvl="1" eaLnBrk="1" hangingPunct="1">
              <a:lnSpc>
                <a:spcPct val="100000"/>
              </a:lnSpc>
            </a:pPr>
            <a:r>
              <a:rPr lang="en-US" sz="2800" dirty="0"/>
              <a:t>The book argued that mankind was facing a demographic catastrophe with the rate of population growth quickly outstripping growth in the supply of food and resources. </a:t>
            </a:r>
          </a:p>
          <a:p>
            <a:pPr eaLnBrk="1" hangingPunct="1">
              <a:lnSpc>
                <a:spcPct val="100000"/>
              </a:lnSpc>
            </a:pPr>
            <a:endParaRPr lang="en-US" sz="3200" dirty="0"/>
          </a:p>
          <a:p>
            <a:pPr eaLnBrk="1" hangingPunct="1">
              <a:lnSpc>
                <a:spcPct val="100000"/>
              </a:lnSpc>
            </a:pPr>
            <a:r>
              <a:rPr lang="en-US" sz="3200" dirty="0"/>
              <a:t>Julian L. Simon, a libertarian, was highly skeptical of such claims as outlined in his 1981 book </a:t>
            </a:r>
            <a:r>
              <a:rPr lang="en-US" sz="3200" i="1" dirty="0"/>
              <a:t>(The Ultimate Resource</a:t>
            </a:r>
            <a:r>
              <a:rPr lang="en-US" sz="3200" dirty="0"/>
              <a:t>)</a:t>
            </a:r>
            <a:r>
              <a:rPr lang="en-US" sz="3200" i="1" dirty="0"/>
              <a:t>.</a:t>
            </a:r>
            <a:r>
              <a:rPr lang="en-US" sz="3200" dirty="0"/>
              <a:t>  </a:t>
            </a:r>
          </a:p>
        </p:txBody>
      </p:sp>
      <p:pic>
        <p:nvPicPr>
          <p:cNvPr id="17412" name="Picture 4"/>
          <p:cNvPicPr>
            <a:picLocks noGrp="1" noChangeAspect="1" noChangeArrowheads="1"/>
          </p:cNvPicPr>
          <p:nvPr>
            <p:ph sz="half" idx="2"/>
          </p:nvPr>
        </p:nvPicPr>
        <p:blipFill>
          <a:blip r:embed="rId2" cstate="print">
            <a:grayscl/>
          </a:blip>
          <a:srcRect/>
          <a:stretch>
            <a:fillRect/>
          </a:stretch>
        </p:blipFill>
        <p:spPr>
          <a:xfrm>
            <a:off x="9428085" y="1428378"/>
            <a:ext cx="1975271" cy="1927225"/>
          </a:xfrm>
          <a:noFill/>
          <a:ln>
            <a:solidFill>
              <a:schemeClr val="accent1"/>
            </a:solidFill>
          </a:ln>
        </p:spPr>
      </p:pic>
      <p:pic>
        <p:nvPicPr>
          <p:cNvPr id="17413" name="Picture 5"/>
          <p:cNvPicPr>
            <a:picLocks noChangeAspect="1" noChangeArrowheads="1"/>
          </p:cNvPicPr>
          <p:nvPr/>
        </p:nvPicPr>
        <p:blipFill rotWithShape="1">
          <a:blip r:embed="rId3" cstate="print"/>
          <a:srcRect r="3388"/>
          <a:stretch/>
        </p:blipFill>
        <p:spPr bwMode="auto">
          <a:xfrm>
            <a:off x="9428085" y="4049059"/>
            <a:ext cx="1972034" cy="1828800"/>
          </a:xfrm>
          <a:prstGeom prst="rect">
            <a:avLst/>
          </a:prstGeom>
          <a:noFill/>
          <a:ln w="9525">
            <a:solidFill>
              <a:schemeClr val="accent1"/>
            </a:solidFill>
            <a:miter lim="800000"/>
            <a:headEnd/>
            <a:tailEnd/>
          </a:ln>
        </p:spPr>
      </p:pic>
      <p:sp>
        <p:nvSpPr>
          <p:cNvPr id="6" name="Slide Number Placeholder 5"/>
          <p:cNvSpPr>
            <a:spLocks noGrp="1"/>
          </p:cNvSpPr>
          <p:nvPr>
            <p:ph type="sldNum" sz="quarter" idx="12"/>
          </p:nvPr>
        </p:nvSpPr>
        <p:spPr/>
        <p:txBody>
          <a:bodyPr/>
          <a:lstStyle/>
          <a:p>
            <a:pPr>
              <a:defRPr/>
            </a:pPr>
            <a:fld id="{9D1E13A1-9B43-45D5-9E69-AA736795E49C}" type="slidenum">
              <a:rPr lang="en-US" smtClean="0"/>
              <a:pPr>
                <a:defRPr/>
              </a:pPr>
              <a:t>12</a:t>
            </a:fld>
            <a:endParaRPr lang="en-US" dirty="0"/>
          </a:p>
        </p:txBody>
      </p:sp>
    </p:spTree>
    <p:extLst>
      <p:ext uri="{BB962C8B-B14F-4D97-AF65-F5344CB8AC3E}">
        <p14:creationId xmlns:p14="http://schemas.microsoft.com/office/powerpoint/2010/main" val="84516470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2010" y="-100109"/>
            <a:ext cx="9855200" cy="1371600"/>
          </a:xfrm>
        </p:spPr>
        <p:txBody>
          <a:bodyPr>
            <a:normAutofit/>
          </a:bodyPr>
          <a:lstStyle/>
          <a:p>
            <a:pPr eaLnBrk="1" hangingPunct="1"/>
            <a:r>
              <a:rPr lang="en-US" sz="4800" dirty="0" err="1"/>
              <a:t>Ehlich’s</a:t>
            </a:r>
            <a:r>
              <a:rPr lang="en-US" sz="4800" dirty="0"/>
              <a:t> and Simon’s $1,000 Bet</a:t>
            </a:r>
          </a:p>
        </p:txBody>
      </p:sp>
      <p:sp>
        <p:nvSpPr>
          <p:cNvPr id="147459" name="Rectangle 3"/>
          <p:cNvSpPr>
            <a:spLocks noGrp="1" noChangeArrowheads="1"/>
          </p:cNvSpPr>
          <p:nvPr>
            <p:ph type="body" idx="1"/>
          </p:nvPr>
        </p:nvSpPr>
        <p:spPr>
          <a:xfrm>
            <a:off x="681317" y="1301376"/>
            <a:ext cx="10942918" cy="5105400"/>
          </a:xfrm>
        </p:spPr>
        <p:txBody>
          <a:bodyPr/>
          <a:lstStyle/>
          <a:p>
            <a:pPr eaLnBrk="1" hangingPunct="1">
              <a:lnSpc>
                <a:spcPct val="100000"/>
              </a:lnSpc>
            </a:pPr>
            <a:r>
              <a:rPr lang="en-US" sz="2400" dirty="0"/>
              <a:t>Simon believed that commodities' inflation-adjusted price would be lower in the future. Simon offered a bet to Ehlich </a:t>
            </a:r>
          </a:p>
          <a:p>
            <a:pPr lvl="1" eaLnBrk="1" hangingPunct="1">
              <a:lnSpc>
                <a:spcPct val="100000"/>
              </a:lnSpc>
            </a:pPr>
            <a:r>
              <a:rPr lang="en-US" sz="2000" dirty="0"/>
              <a:t>Pick any raw material (chromium, copper, nickel, tin, and tungsten were chosen)</a:t>
            </a:r>
          </a:p>
          <a:p>
            <a:pPr lvl="1" eaLnBrk="1" hangingPunct="1">
              <a:lnSpc>
                <a:spcPct val="100000"/>
              </a:lnSpc>
            </a:pPr>
            <a:r>
              <a:rPr lang="en-US" sz="2000" dirty="0"/>
              <a:t>Select any date more than a year away (ten years was chosen – September 29, 1990)</a:t>
            </a:r>
          </a:p>
          <a:p>
            <a:pPr lvl="1" eaLnBrk="1" hangingPunct="1">
              <a:lnSpc>
                <a:spcPct val="100000"/>
              </a:lnSpc>
            </a:pPr>
            <a:r>
              <a:rPr lang="en-US" sz="2000" dirty="0"/>
              <a:t>$200 bet per materials (five were chosen)</a:t>
            </a:r>
          </a:p>
          <a:p>
            <a:pPr eaLnBrk="1" hangingPunct="1">
              <a:lnSpc>
                <a:spcPct val="100000"/>
              </a:lnSpc>
            </a:pPr>
            <a:endParaRPr lang="en-US" sz="2400" dirty="0"/>
          </a:p>
          <a:p>
            <a:pPr eaLnBrk="1" hangingPunct="1">
              <a:lnSpc>
                <a:spcPct val="100000"/>
              </a:lnSpc>
            </a:pPr>
            <a:r>
              <a:rPr lang="en-US" sz="2400" dirty="0"/>
              <a:t>Between 1980 and 1990, the world's population grew by more than 800 million, the largest increase in one decade in all of history. </a:t>
            </a:r>
          </a:p>
          <a:p>
            <a:pPr eaLnBrk="1" hangingPunct="1">
              <a:lnSpc>
                <a:spcPct val="100000"/>
              </a:lnSpc>
            </a:pPr>
            <a:endParaRPr lang="en-US" sz="2400" dirty="0"/>
          </a:p>
          <a:p>
            <a:pPr algn="ctr" eaLnBrk="1" hangingPunct="1">
              <a:lnSpc>
                <a:spcPct val="100000"/>
              </a:lnSpc>
              <a:buFontTx/>
              <a:buNone/>
            </a:pPr>
            <a:r>
              <a:rPr lang="en-US" sz="3600" dirty="0"/>
              <a:t>Question:		Who won the bet?</a:t>
            </a:r>
          </a:p>
        </p:txBody>
      </p:sp>
      <p:sp>
        <p:nvSpPr>
          <p:cNvPr id="4" name="Slide Number Placeholder 3"/>
          <p:cNvSpPr>
            <a:spLocks noGrp="1"/>
          </p:cNvSpPr>
          <p:nvPr>
            <p:ph type="sldNum" sz="quarter" idx="12"/>
          </p:nvPr>
        </p:nvSpPr>
        <p:spPr/>
        <p:txBody>
          <a:bodyPr/>
          <a:lstStyle/>
          <a:p>
            <a:pPr>
              <a:defRPr/>
            </a:pPr>
            <a:fld id="{BD7042CB-64F8-490E-B3D1-26649E0D2CD7}" type="slidenum">
              <a:rPr lang="en-US" smtClean="0"/>
              <a:pPr>
                <a:defRPr/>
              </a:pPr>
              <a:t>13</a:t>
            </a:fld>
            <a:endParaRPr lang="en-US"/>
          </a:p>
        </p:txBody>
      </p:sp>
    </p:spTree>
    <p:extLst>
      <p:ext uri="{BB962C8B-B14F-4D97-AF65-F5344CB8AC3E}">
        <p14:creationId xmlns:p14="http://schemas.microsoft.com/office/powerpoint/2010/main" val="4242533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7459">
                                            <p:txEl>
                                              <p:pRg st="5" end="5"/>
                                            </p:txEl>
                                          </p:spTgt>
                                        </p:tgtEl>
                                        <p:attrNameLst>
                                          <p:attrName>style.visibility</p:attrName>
                                        </p:attrNameLst>
                                      </p:cBhvr>
                                      <p:to>
                                        <p:strVal val="visible"/>
                                      </p:to>
                                    </p:set>
                                    <p:animEffect transition="in" filter="blinds(horizontal)">
                                      <p:cBhvr>
                                        <p:cTn id="7" dur="500"/>
                                        <p:tgtEl>
                                          <p:spTgt spid="14745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7459">
                                            <p:txEl>
                                              <p:pRg st="7" end="7"/>
                                            </p:txEl>
                                          </p:spTgt>
                                        </p:tgtEl>
                                        <p:attrNameLst>
                                          <p:attrName>style.visibility</p:attrName>
                                        </p:attrNameLst>
                                      </p:cBhvr>
                                      <p:to>
                                        <p:strVal val="visible"/>
                                      </p:to>
                                    </p:set>
                                    <p:animEffect transition="in" filter="blinds(horizontal)">
                                      <p:cBhvr>
                                        <p:cTn id="12" dur="500"/>
                                        <p:tgtEl>
                                          <p:spTgt spid="147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403412" y="-59764"/>
            <a:ext cx="4368800" cy="1143000"/>
          </a:xfrm>
        </p:spPr>
        <p:txBody>
          <a:bodyPr>
            <a:normAutofit/>
          </a:bodyPr>
          <a:lstStyle/>
          <a:p>
            <a:pPr eaLnBrk="1" hangingPunct="1"/>
            <a:r>
              <a:rPr lang="en-US" sz="5400" dirty="0">
                <a:solidFill>
                  <a:srgbClr val="0000FF"/>
                </a:solidFill>
              </a:rPr>
              <a:t>Simon Won.</a:t>
            </a:r>
          </a:p>
        </p:txBody>
      </p:sp>
      <p:sp>
        <p:nvSpPr>
          <p:cNvPr id="148483" name="Rectangle 3"/>
          <p:cNvSpPr>
            <a:spLocks noGrp="1" noChangeArrowheads="1"/>
          </p:cNvSpPr>
          <p:nvPr>
            <p:ph type="body" idx="1"/>
          </p:nvPr>
        </p:nvSpPr>
        <p:spPr>
          <a:xfrm>
            <a:off x="546846" y="3092823"/>
            <a:ext cx="11540565" cy="3553009"/>
          </a:xfrm>
        </p:spPr>
        <p:txBody>
          <a:bodyPr>
            <a:normAutofit/>
          </a:bodyPr>
          <a:lstStyle/>
          <a:p>
            <a:pPr eaLnBrk="1" hangingPunct="1">
              <a:lnSpc>
                <a:spcPct val="100000"/>
              </a:lnSpc>
              <a:defRPr/>
            </a:pPr>
            <a:r>
              <a:rPr lang="en-US" sz="2800" dirty="0">
                <a:solidFill>
                  <a:schemeClr val="tx1"/>
                </a:solidFill>
              </a:rPr>
              <a:t>However, by September 1990, without a single exception, the price of each of Ehrlich's selected metals had fallen, and in some cases had dropped significantly. </a:t>
            </a:r>
          </a:p>
          <a:p>
            <a:pPr lvl="1" eaLnBrk="1" hangingPunct="1">
              <a:lnSpc>
                <a:spcPct val="100000"/>
              </a:lnSpc>
              <a:defRPr/>
            </a:pPr>
            <a:r>
              <a:rPr lang="en-US" sz="2400" dirty="0">
                <a:solidFill>
                  <a:schemeClr val="tx1"/>
                </a:solidFill>
              </a:rPr>
              <a:t>Chrome went from $3.90 a pound in 1980 to $3.70 in 1990. </a:t>
            </a:r>
          </a:p>
          <a:p>
            <a:pPr lvl="1" eaLnBrk="1" hangingPunct="1">
              <a:lnSpc>
                <a:spcPct val="100000"/>
              </a:lnSpc>
              <a:defRPr/>
            </a:pPr>
            <a:r>
              <a:rPr lang="en-US" sz="2400" dirty="0">
                <a:solidFill>
                  <a:schemeClr val="tx1"/>
                </a:solidFill>
              </a:rPr>
              <a:t>Tin went from $8.72 a pound in 1980 to just $3.88.</a:t>
            </a:r>
          </a:p>
          <a:p>
            <a:pPr eaLnBrk="1" hangingPunct="1">
              <a:lnSpc>
                <a:spcPct val="100000"/>
              </a:lnSpc>
              <a:defRPr/>
            </a:pPr>
            <a:endParaRPr lang="en-US" sz="2800" dirty="0">
              <a:solidFill>
                <a:schemeClr val="tx1"/>
              </a:solidFill>
            </a:endParaRPr>
          </a:p>
          <a:p>
            <a:pPr eaLnBrk="1" hangingPunct="1">
              <a:lnSpc>
                <a:spcPct val="100000"/>
              </a:lnSpc>
              <a:defRPr/>
            </a:pPr>
            <a:r>
              <a:rPr lang="en-US" sz="2800" dirty="0">
                <a:solidFill>
                  <a:schemeClr val="tx1"/>
                </a:solidFill>
              </a:rPr>
              <a:t>In October 1990, Paul Ehrlich mailed Julian Simon a check for $576.07.</a:t>
            </a:r>
          </a:p>
        </p:txBody>
      </p:sp>
      <p:sp>
        <p:nvSpPr>
          <p:cNvPr id="5" name="Slide Number Placeholder 4"/>
          <p:cNvSpPr>
            <a:spLocks noGrp="1"/>
          </p:cNvSpPr>
          <p:nvPr>
            <p:ph type="sldNum" sz="quarter" idx="12"/>
          </p:nvPr>
        </p:nvSpPr>
        <p:spPr/>
        <p:txBody>
          <a:bodyPr/>
          <a:lstStyle/>
          <a:p>
            <a:pPr>
              <a:defRPr/>
            </a:pPr>
            <a:fld id="{0DFF23D7-48AA-47A8-93A8-A895F988EB7B}" type="slidenum">
              <a:rPr lang="en-US" smtClean="0"/>
              <a:pPr>
                <a:defRPr/>
              </a:pPr>
              <a:t>14</a:t>
            </a:fld>
            <a:endParaRPr lang="en-US"/>
          </a:p>
        </p:txBody>
      </p:sp>
      <p:pic>
        <p:nvPicPr>
          <p:cNvPr id="6" name="Picture 5" descr="700px-Simon-Ehrlich"/>
          <p:cNvPicPr>
            <a:picLocks noChangeAspect="1" noChangeArrowheads="1"/>
          </p:cNvPicPr>
          <p:nvPr/>
        </p:nvPicPr>
        <p:blipFill>
          <a:blip r:embed="rId2" cstate="print"/>
          <a:srcRect/>
          <a:stretch>
            <a:fillRect/>
          </a:stretch>
        </p:blipFill>
        <p:spPr bwMode="auto">
          <a:xfrm>
            <a:off x="6502400" y="0"/>
            <a:ext cx="5570071" cy="3056458"/>
          </a:xfrm>
          <a:prstGeom prst="rect">
            <a:avLst/>
          </a:prstGeom>
          <a:noFill/>
          <a:ln w="9525">
            <a:noFill/>
            <a:miter lim="800000"/>
            <a:headEnd/>
            <a:tailEnd/>
          </a:ln>
        </p:spPr>
      </p:pic>
    </p:spTree>
    <p:extLst>
      <p:ext uri="{BB962C8B-B14F-4D97-AF65-F5344CB8AC3E}">
        <p14:creationId xmlns:p14="http://schemas.microsoft.com/office/powerpoint/2010/main" val="352596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8483">
                                            <p:txEl>
                                              <p:pRg st="4" end="4"/>
                                            </p:txEl>
                                          </p:spTgt>
                                        </p:tgtEl>
                                        <p:attrNameLst>
                                          <p:attrName>style.visibility</p:attrName>
                                        </p:attrNameLst>
                                      </p:cBhvr>
                                      <p:to>
                                        <p:strVal val="visible"/>
                                      </p:to>
                                    </p:set>
                                    <p:animEffect transition="in" filter="blinds(horizontal)">
                                      <p:cBhvr>
                                        <p:cTn id="7" dur="500"/>
                                        <p:tgtEl>
                                          <p:spTgt spid="148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3669" y="110425"/>
            <a:ext cx="10661073" cy="775854"/>
          </a:xfrm>
        </p:spPr>
        <p:txBody>
          <a:bodyPr>
            <a:normAutofit/>
          </a:bodyPr>
          <a:lstStyle/>
          <a:p>
            <a:pPr eaLnBrk="1" hangingPunct="1"/>
            <a:r>
              <a:rPr lang="en-US" sz="4800" dirty="0"/>
              <a:t>Simon's Cornucopian Theory</a:t>
            </a:r>
          </a:p>
        </p:txBody>
      </p:sp>
      <p:sp>
        <p:nvSpPr>
          <p:cNvPr id="20483" name="Rectangle 3"/>
          <p:cNvSpPr>
            <a:spLocks noGrp="1" noChangeArrowheads="1"/>
          </p:cNvSpPr>
          <p:nvPr>
            <p:ph type="body" idx="1"/>
          </p:nvPr>
        </p:nvSpPr>
        <p:spPr>
          <a:xfrm>
            <a:off x="965200" y="1286435"/>
            <a:ext cx="10160000" cy="5105400"/>
          </a:xfrm>
        </p:spPr>
        <p:txBody>
          <a:bodyPr>
            <a:normAutofit lnSpcReduction="10000"/>
          </a:bodyPr>
          <a:lstStyle/>
          <a:p>
            <a:pPr marL="0" indent="0" eaLnBrk="1" hangingPunct="1">
              <a:lnSpc>
                <a:spcPct val="100000"/>
              </a:lnSpc>
              <a:buFontTx/>
              <a:buNone/>
            </a:pPr>
            <a:r>
              <a:rPr lang="en-US" sz="2800" dirty="0"/>
              <a:t>“More people, and increased income, cause resources to become more scarce in the short run. Heightened scarcity causes prices to rise. </a:t>
            </a:r>
          </a:p>
          <a:p>
            <a:pPr marL="0" indent="0" eaLnBrk="1" hangingPunct="1">
              <a:lnSpc>
                <a:spcPct val="100000"/>
              </a:lnSpc>
              <a:buFontTx/>
              <a:buNone/>
            </a:pPr>
            <a:endParaRPr lang="en-US" sz="2800" dirty="0"/>
          </a:p>
          <a:p>
            <a:pPr marL="0" indent="0" eaLnBrk="1" hangingPunct="1">
              <a:lnSpc>
                <a:spcPct val="100000"/>
              </a:lnSpc>
              <a:buFontTx/>
              <a:buNone/>
            </a:pPr>
            <a:r>
              <a:rPr lang="en-US" sz="2800" dirty="0"/>
              <a:t>The higher prices present opportunity, and prompt inventors and entrepreneurs to search for solutions. Many fail in the search, at cost to themselves. But in a free society, solutions are eventually found. </a:t>
            </a:r>
          </a:p>
          <a:p>
            <a:pPr marL="0" indent="0" eaLnBrk="1" hangingPunct="1">
              <a:lnSpc>
                <a:spcPct val="100000"/>
              </a:lnSpc>
              <a:buFontTx/>
              <a:buNone/>
            </a:pPr>
            <a:endParaRPr lang="en-US" sz="2800" dirty="0"/>
          </a:p>
          <a:p>
            <a:pPr marL="0" indent="0" eaLnBrk="1" hangingPunct="1">
              <a:lnSpc>
                <a:spcPct val="100000"/>
              </a:lnSpc>
              <a:buFontTx/>
              <a:buNone/>
            </a:pPr>
            <a:r>
              <a:rPr lang="en-US" sz="2800" dirty="0"/>
              <a:t>And in the long run the new developments leave us better off than if the problems had not arisen. That is, prices eventually become lower than before the increased scarcity occurred.”</a:t>
            </a:r>
          </a:p>
        </p:txBody>
      </p:sp>
      <p:sp>
        <p:nvSpPr>
          <p:cNvPr id="4" name="Slide Number Placeholder 3"/>
          <p:cNvSpPr>
            <a:spLocks noGrp="1"/>
          </p:cNvSpPr>
          <p:nvPr>
            <p:ph type="sldNum" sz="quarter" idx="12"/>
          </p:nvPr>
        </p:nvSpPr>
        <p:spPr/>
        <p:txBody>
          <a:bodyPr/>
          <a:lstStyle/>
          <a:p>
            <a:pPr>
              <a:defRPr/>
            </a:pPr>
            <a:fld id="{B4B010DC-5E14-4470-861E-DD09DDBF26E5}" type="slidenum">
              <a:rPr lang="en-US" smtClean="0"/>
              <a:pPr>
                <a:defRPr/>
              </a:pPr>
              <a:t>15</a:t>
            </a:fld>
            <a:endParaRPr lang="en-US"/>
          </a:p>
        </p:txBody>
      </p:sp>
    </p:spTree>
    <p:extLst>
      <p:ext uri="{BB962C8B-B14F-4D97-AF65-F5344CB8AC3E}">
        <p14:creationId xmlns:p14="http://schemas.microsoft.com/office/powerpoint/2010/main" val="27768825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38200" y="663406"/>
            <a:ext cx="10515600" cy="546829"/>
          </a:xfrm>
        </p:spPr>
        <p:txBody>
          <a:bodyPr>
            <a:normAutofit fontScale="90000"/>
          </a:bodyPr>
          <a:lstStyle/>
          <a:p>
            <a:pPr algn="ctr" eaLnBrk="1" hangingPunct="1"/>
            <a:r>
              <a:rPr lang="en-US" sz="5300" dirty="0"/>
              <a:t>Ehlich v. Simon: 2</a:t>
            </a:r>
            <a:r>
              <a:rPr lang="en-US" sz="5300" baseline="30000" dirty="0"/>
              <a:t>nd</a:t>
            </a:r>
            <a:r>
              <a:rPr lang="en-US" sz="5300" dirty="0"/>
              <a:t> Bet</a:t>
            </a:r>
            <a:br>
              <a:rPr lang="en-US" sz="4000" dirty="0"/>
            </a:br>
            <a:r>
              <a:rPr lang="en-US" sz="800" dirty="0"/>
              <a:t> </a:t>
            </a:r>
            <a:br>
              <a:rPr lang="en-US" sz="4000" dirty="0"/>
            </a:br>
            <a:r>
              <a:rPr lang="en-US" sz="4000" dirty="0"/>
              <a:t>(1994 – 2004)</a:t>
            </a:r>
          </a:p>
        </p:txBody>
      </p:sp>
      <p:sp>
        <p:nvSpPr>
          <p:cNvPr id="5" name="Slide Number Placeholder 4"/>
          <p:cNvSpPr>
            <a:spLocks noGrp="1"/>
          </p:cNvSpPr>
          <p:nvPr>
            <p:ph type="sldNum" sz="quarter" idx="12"/>
          </p:nvPr>
        </p:nvSpPr>
        <p:spPr/>
        <p:txBody>
          <a:bodyPr/>
          <a:lstStyle/>
          <a:p>
            <a:pPr>
              <a:defRPr/>
            </a:pPr>
            <a:fld id="{0D636B4C-B84B-4EF8-9E4E-ACA2A496B8B8}" type="slidenum">
              <a:rPr lang="en-US" smtClean="0"/>
              <a:pPr>
                <a:defRPr/>
              </a:pPr>
              <a:t>16</a:t>
            </a:fld>
            <a:endParaRPr lang="en-US"/>
          </a:p>
        </p:txBody>
      </p:sp>
      <p:sp>
        <p:nvSpPr>
          <p:cNvPr id="150531" name="Rectangle 3"/>
          <p:cNvSpPr>
            <a:spLocks noGrp="1" noChangeArrowheads="1"/>
          </p:cNvSpPr>
          <p:nvPr>
            <p:ph type="body" idx="4294967295"/>
          </p:nvPr>
        </p:nvSpPr>
        <p:spPr>
          <a:xfrm>
            <a:off x="753315" y="2067577"/>
            <a:ext cx="10841037" cy="4800600"/>
          </a:xfrm>
        </p:spPr>
        <p:txBody>
          <a:bodyPr>
            <a:noAutofit/>
          </a:bodyPr>
          <a:lstStyle/>
          <a:p>
            <a:pPr marL="461963" indent="-461963" eaLnBrk="1" hangingPunct="1">
              <a:lnSpc>
                <a:spcPct val="80000"/>
              </a:lnSpc>
              <a:buFont typeface="Wingdings" pitchFamily="2" charset="2"/>
              <a:buNone/>
              <a:defRPr/>
            </a:pPr>
            <a:r>
              <a:rPr lang="en-US" sz="2400" dirty="0">
                <a:solidFill>
                  <a:schemeClr val="tx1"/>
                </a:solidFill>
              </a:rPr>
              <a:t>1.	The three years 2002–2004 will on average be warmer than 1992-1994. </a:t>
            </a:r>
          </a:p>
          <a:p>
            <a:pPr marL="461963" indent="-461963" eaLnBrk="1" hangingPunct="1">
              <a:lnSpc>
                <a:spcPct val="80000"/>
              </a:lnSpc>
              <a:buFont typeface="Wingdings" pitchFamily="2" charset="2"/>
              <a:buAutoNum type="arabicPeriod"/>
              <a:defRPr/>
            </a:pPr>
            <a:endParaRPr lang="en-US" sz="800" dirty="0">
              <a:solidFill>
                <a:schemeClr val="tx1"/>
              </a:solidFill>
            </a:endParaRPr>
          </a:p>
          <a:p>
            <a:pPr marL="461963" indent="-461963" eaLnBrk="1" hangingPunct="1">
              <a:lnSpc>
                <a:spcPct val="80000"/>
              </a:lnSpc>
              <a:buFont typeface="Wingdings" pitchFamily="2" charset="2"/>
              <a:buNone/>
              <a:defRPr/>
            </a:pPr>
            <a:r>
              <a:rPr lang="en-US" sz="2400" dirty="0">
                <a:solidFill>
                  <a:schemeClr val="tx1"/>
                </a:solidFill>
              </a:rPr>
              <a:t>2.	There will be more carbon dioxide in the atmosphere in 2004. </a:t>
            </a:r>
          </a:p>
          <a:p>
            <a:pPr marL="461963" indent="-461963" eaLnBrk="1" hangingPunct="1">
              <a:lnSpc>
                <a:spcPct val="80000"/>
              </a:lnSpc>
              <a:buFont typeface="Wingdings" pitchFamily="2" charset="2"/>
              <a:buAutoNum type="arabicPeriod"/>
              <a:defRPr/>
            </a:pPr>
            <a:endParaRPr lang="en-US" sz="800" dirty="0">
              <a:solidFill>
                <a:schemeClr val="tx1"/>
              </a:solidFill>
            </a:endParaRPr>
          </a:p>
          <a:p>
            <a:pPr marL="461963" indent="-461963" eaLnBrk="1" hangingPunct="1">
              <a:lnSpc>
                <a:spcPct val="80000"/>
              </a:lnSpc>
              <a:buFont typeface="Wingdings" pitchFamily="2" charset="2"/>
              <a:buNone/>
              <a:defRPr/>
            </a:pPr>
            <a:r>
              <a:rPr lang="en-US" sz="2400" dirty="0">
                <a:solidFill>
                  <a:schemeClr val="tx1"/>
                </a:solidFill>
              </a:rPr>
              <a:t>3.	There will be more nitrous oxide in the atmosphere in 2004. </a:t>
            </a:r>
          </a:p>
          <a:p>
            <a:pPr marL="461963" indent="-461963" eaLnBrk="1" hangingPunct="1">
              <a:lnSpc>
                <a:spcPct val="80000"/>
              </a:lnSpc>
              <a:buFont typeface="Wingdings" pitchFamily="2" charset="2"/>
              <a:buAutoNum type="arabicPeriod"/>
              <a:defRPr/>
            </a:pPr>
            <a:endParaRPr lang="en-US" sz="800" dirty="0">
              <a:solidFill>
                <a:schemeClr val="tx1"/>
              </a:solidFill>
            </a:endParaRPr>
          </a:p>
          <a:p>
            <a:pPr marL="461963" indent="-461963" eaLnBrk="1" hangingPunct="1">
              <a:lnSpc>
                <a:spcPct val="80000"/>
              </a:lnSpc>
              <a:buFont typeface="Wingdings" pitchFamily="2" charset="2"/>
              <a:buNone/>
              <a:defRPr/>
            </a:pPr>
            <a:r>
              <a:rPr lang="en-US" sz="2400" dirty="0">
                <a:solidFill>
                  <a:schemeClr val="tx1"/>
                </a:solidFill>
              </a:rPr>
              <a:t>4.	The concentration of ozone in the lower atmosphere (the troposphere) will be greater than in 1994. </a:t>
            </a:r>
          </a:p>
          <a:p>
            <a:pPr marL="461963" indent="-461963" eaLnBrk="1" hangingPunct="1">
              <a:lnSpc>
                <a:spcPct val="80000"/>
              </a:lnSpc>
              <a:buFont typeface="Wingdings" pitchFamily="2" charset="2"/>
              <a:buAutoNum type="arabicPeriod"/>
              <a:defRPr/>
            </a:pPr>
            <a:endParaRPr lang="en-US" sz="800" dirty="0">
              <a:solidFill>
                <a:schemeClr val="tx1"/>
              </a:solidFill>
            </a:endParaRPr>
          </a:p>
          <a:p>
            <a:pPr marL="461963" indent="-461963" eaLnBrk="1" hangingPunct="1">
              <a:lnSpc>
                <a:spcPct val="80000"/>
              </a:lnSpc>
              <a:buFont typeface="Wingdings" pitchFamily="2" charset="2"/>
              <a:buNone/>
              <a:defRPr/>
            </a:pPr>
            <a:r>
              <a:rPr lang="en-US" sz="2400" dirty="0">
                <a:solidFill>
                  <a:schemeClr val="tx1"/>
                </a:solidFill>
              </a:rPr>
              <a:t>5.	Emissions of the air pollutant sulfur dioxide in Asia will be significantly greater in 2004. </a:t>
            </a:r>
          </a:p>
          <a:p>
            <a:pPr marL="461963" indent="-461963" eaLnBrk="1" hangingPunct="1">
              <a:lnSpc>
                <a:spcPct val="80000"/>
              </a:lnSpc>
              <a:buFont typeface="Wingdings" pitchFamily="2" charset="2"/>
              <a:buAutoNum type="arabicPeriod"/>
              <a:defRPr/>
            </a:pPr>
            <a:endParaRPr lang="en-US" sz="800" dirty="0">
              <a:solidFill>
                <a:schemeClr val="tx1"/>
              </a:solidFill>
            </a:endParaRPr>
          </a:p>
          <a:p>
            <a:pPr marL="461963" indent="-461963" eaLnBrk="1" hangingPunct="1">
              <a:lnSpc>
                <a:spcPct val="80000"/>
              </a:lnSpc>
              <a:buFont typeface="Wingdings" pitchFamily="2" charset="2"/>
              <a:buNone/>
              <a:defRPr/>
            </a:pPr>
            <a:r>
              <a:rPr lang="en-US" sz="2400" dirty="0">
                <a:solidFill>
                  <a:schemeClr val="tx1"/>
                </a:solidFill>
              </a:rPr>
              <a:t>6.	There will be less fertile cropland per person in 2004. </a:t>
            </a:r>
          </a:p>
          <a:p>
            <a:pPr marL="233363" indent="-233363" eaLnBrk="1" hangingPunct="1">
              <a:lnSpc>
                <a:spcPct val="80000"/>
              </a:lnSpc>
              <a:buFont typeface="Wingdings" pitchFamily="2" charset="2"/>
              <a:buAutoNum type="arabicPeriod"/>
              <a:defRPr/>
            </a:pPr>
            <a:endParaRPr lang="en-US" sz="2400" dirty="0">
              <a:solidFill>
                <a:schemeClr val="tx1"/>
              </a:solidFill>
            </a:endParaRPr>
          </a:p>
        </p:txBody>
      </p:sp>
    </p:spTree>
    <p:extLst>
      <p:ext uri="{BB962C8B-B14F-4D97-AF65-F5344CB8AC3E}">
        <p14:creationId xmlns:p14="http://schemas.microsoft.com/office/powerpoint/2010/main" val="39481709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38200" y="454227"/>
            <a:ext cx="10515600" cy="595456"/>
          </a:xfrm>
        </p:spPr>
        <p:txBody>
          <a:bodyPr>
            <a:noAutofit/>
          </a:bodyPr>
          <a:lstStyle/>
          <a:p>
            <a:pPr algn="ctr" eaLnBrk="1" hangingPunct="1"/>
            <a:r>
              <a:rPr lang="en-US" sz="4800" dirty="0"/>
              <a:t>Ehlich versus Simon: 2</a:t>
            </a:r>
            <a:r>
              <a:rPr lang="en-US" sz="4800" baseline="30000" dirty="0"/>
              <a:t>nd</a:t>
            </a:r>
            <a:r>
              <a:rPr lang="en-US" sz="4800" dirty="0"/>
              <a:t> Bet</a:t>
            </a:r>
            <a:br>
              <a:rPr lang="en-US" sz="4800" dirty="0"/>
            </a:br>
            <a:endParaRPr lang="en-US" sz="4800" dirty="0"/>
          </a:p>
        </p:txBody>
      </p:sp>
      <p:sp>
        <p:nvSpPr>
          <p:cNvPr id="4" name="Slide Number Placeholder 3"/>
          <p:cNvSpPr>
            <a:spLocks noGrp="1"/>
          </p:cNvSpPr>
          <p:nvPr>
            <p:ph type="sldNum" sz="quarter" idx="12"/>
          </p:nvPr>
        </p:nvSpPr>
        <p:spPr/>
        <p:txBody>
          <a:bodyPr/>
          <a:lstStyle/>
          <a:p>
            <a:pPr>
              <a:defRPr/>
            </a:pPr>
            <a:fld id="{6192E841-27AE-426D-851A-0348D62F9EE4}" type="slidenum">
              <a:rPr lang="en-US" smtClean="0"/>
              <a:pPr>
                <a:defRPr/>
              </a:pPr>
              <a:t>17</a:t>
            </a:fld>
            <a:endParaRPr lang="en-US"/>
          </a:p>
        </p:txBody>
      </p:sp>
      <p:sp>
        <p:nvSpPr>
          <p:cNvPr id="24579" name="Rectangle 3"/>
          <p:cNvSpPr>
            <a:spLocks noGrp="1" noChangeArrowheads="1"/>
          </p:cNvSpPr>
          <p:nvPr>
            <p:ph type="body" idx="4294967295"/>
          </p:nvPr>
        </p:nvSpPr>
        <p:spPr>
          <a:xfrm>
            <a:off x="988079" y="1326870"/>
            <a:ext cx="10710862" cy="5181600"/>
          </a:xfrm>
        </p:spPr>
        <p:txBody>
          <a:bodyPr>
            <a:normAutofit/>
          </a:bodyPr>
          <a:lstStyle/>
          <a:p>
            <a:pPr marL="457200" indent="-457200" eaLnBrk="1" hangingPunct="1">
              <a:lnSpc>
                <a:spcPct val="80000"/>
              </a:lnSpc>
              <a:buFontTx/>
              <a:buNone/>
              <a:defRPr/>
            </a:pPr>
            <a:r>
              <a:rPr lang="en-US" sz="2800" dirty="0"/>
              <a:t>7.	There will be less agricultural soil per person in 2004. </a:t>
            </a:r>
          </a:p>
          <a:p>
            <a:pPr marL="457200" indent="-457200" eaLnBrk="1" hangingPunct="1">
              <a:lnSpc>
                <a:spcPct val="80000"/>
              </a:lnSpc>
              <a:defRPr/>
            </a:pPr>
            <a:endParaRPr lang="en-US" sz="2800" dirty="0"/>
          </a:p>
          <a:p>
            <a:pPr marL="457200" indent="-457200" eaLnBrk="1" hangingPunct="1">
              <a:lnSpc>
                <a:spcPct val="80000"/>
              </a:lnSpc>
              <a:buFontTx/>
              <a:buNone/>
              <a:defRPr/>
            </a:pPr>
            <a:r>
              <a:rPr lang="en-US" sz="2800" dirty="0"/>
              <a:t>8.	There will be on average less rice and wheat grown per person in 2002–2004 than in 1992-1994. </a:t>
            </a:r>
          </a:p>
          <a:p>
            <a:pPr marL="457200" indent="-457200" eaLnBrk="1" hangingPunct="1">
              <a:lnSpc>
                <a:spcPct val="80000"/>
              </a:lnSpc>
              <a:defRPr/>
            </a:pPr>
            <a:endParaRPr lang="en-US" sz="2800" dirty="0"/>
          </a:p>
          <a:p>
            <a:pPr marL="457200" indent="-457200" eaLnBrk="1" hangingPunct="1">
              <a:lnSpc>
                <a:spcPct val="80000"/>
              </a:lnSpc>
              <a:buFontTx/>
              <a:buNone/>
              <a:defRPr/>
            </a:pPr>
            <a:r>
              <a:rPr lang="en-US" sz="2800" dirty="0"/>
              <a:t>9.	In developing nations there will be less firewood available per person in 2004. </a:t>
            </a:r>
          </a:p>
          <a:p>
            <a:pPr marL="457200" indent="-457200" eaLnBrk="1" hangingPunct="1">
              <a:lnSpc>
                <a:spcPct val="80000"/>
              </a:lnSpc>
              <a:buFontTx/>
              <a:buNone/>
              <a:defRPr/>
            </a:pPr>
            <a:endParaRPr lang="en-US" sz="2800" dirty="0"/>
          </a:p>
          <a:p>
            <a:pPr marL="457200" indent="-457200" eaLnBrk="1" hangingPunct="1">
              <a:lnSpc>
                <a:spcPct val="80000"/>
              </a:lnSpc>
              <a:buFontTx/>
              <a:buNone/>
              <a:defRPr/>
            </a:pPr>
            <a:r>
              <a:rPr lang="en-US" sz="2800" dirty="0"/>
              <a:t>10.	The remaining area of virgin tropical moist forests will be significantly smaller in 2004. </a:t>
            </a:r>
          </a:p>
          <a:p>
            <a:pPr marL="398463" indent="-398463" eaLnBrk="1" hangingPunct="1">
              <a:lnSpc>
                <a:spcPct val="80000"/>
              </a:lnSpc>
              <a:buFontTx/>
              <a:buNone/>
              <a:defRPr/>
            </a:pPr>
            <a:endParaRPr lang="en-US" sz="2800" dirty="0"/>
          </a:p>
        </p:txBody>
      </p:sp>
    </p:spTree>
    <p:extLst>
      <p:ext uri="{BB962C8B-B14F-4D97-AF65-F5344CB8AC3E}">
        <p14:creationId xmlns:p14="http://schemas.microsoft.com/office/powerpoint/2010/main" val="63077855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838200" y="140466"/>
            <a:ext cx="10515600" cy="595456"/>
          </a:xfrm>
        </p:spPr>
        <p:txBody>
          <a:bodyPr>
            <a:noAutofit/>
          </a:bodyPr>
          <a:lstStyle/>
          <a:p>
            <a:pPr algn="ctr" eaLnBrk="1" hangingPunct="1"/>
            <a:r>
              <a:rPr lang="en-US" sz="4800" dirty="0"/>
              <a:t>Ehlich versus Simon: 2</a:t>
            </a:r>
            <a:r>
              <a:rPr lang="en-US" sz="4800" baseline="30000" dirty="0"/>
              <a:t>nd</a:t>
            </a:r>
            <a:r>
              <a:rPr lang="en-US" sz="4800" dirty="0"/>
              <a:t> Bet</a:t>
            </a:r>
          </a:p>
        </p:txBody>
      </p:sp>
      <p:sp>
        <p:nvSpPr>
          <p:cNvPr id="4" name="Slide Number Placeholder 3"/>
          <p:cNvSpPr>
            <a:spLocks noGrp="1"/>
          </p:cNvSpPr>
          <p:nvPr>
            <p:ph type="sldNum" sz="quarter" idx="12"/>
          </p:nvPr>
        </p:nvSpPr>
        <p:spPr/>
        <p:txBody>
          <a:bodyPr/>
          <a:lstStyle/>
          <a:p>
            <a:pPr>
              <a:defRPr/>
            </a:pPr>
            <a:fld id="{AF6747CA-A027-495A-9B74-B4EE9797645C}" type="slidenum">
              <a:rPr lang="en-US" smtClean="0"/>
              <a:pPr>
                <a:defRPr/>
              </a:pPr>
              <a:t>18</a:t>
            </a:fld>
            <a:endParaRPr lang="en-US"/>
          </a:p>
        </p:txBody>
      </p:sp>
      <p:sp>
        <p:nvSpPr>
          <p:cNvPr id="25603" name="Rectangle 3"/>
          <p:cNvSpPr>
            <a:spLocks noGrp="1" noChangeArrowheads="1"/>
          </p:cNvSpPr>
          <p:nvPr>
            <p:ph type="body" idx="4294967295"/>
          </p:nvPr>
        </p:nvSpPr>
        <p:spPr>
          <a:xfrm>
            <a:off x="598581" y="1493838"/>
            <a:ext cx="11160125" cy="5105400"/>
          </a:xfrm>
        </p:spPr>
        <p:txBody>
          <a:bodyPr>
            <a:normAutofit/>
          </a:bodyPr>
          <a:lstStyle/>
          <a:p>
            <a:pPr marL="457200" indent="-457200" eaLnBrk="1" hangingPunct="1">
              <a:lnSpc>
                <a:spcPct val="80000"/>
              </a:lnSpc>
              <a:buFontTx/>
              <a:buNone/>
              <a:defRPr/>
            </a:pPr>
            <a:r>
              <a:rPr lang="en-US" sz="2400" dirty="0"/>
              <a:t>11.	The oceanic fisheries harvest per person will continue its downward trend and thus in 2004 will be smaller than in 1994. </a:t>
            </a:r>
          </a:p>
          <a:p>
            <a:pPr marL="457200" indent="-457200" eaLnBrk="1" hangingPunct="1">
              <a:lnSpc>
                <a:spcPct val="80000"/>
              </a:lnSpc>
              <a:buFontTx/>
              <a:buNone/>
              <a:defRPr/>
            </a:pPr>
            <a:endParaRPr lang="en-US" sz="2400" dirty="0"/>
          </a:p>
          <a:p>
            <a:pPr marL="457200" indent="-457200" eaLnBrk="1" hangingPunct="1">
              <a:lnSpc>
                <a:spcPct val="80000"/>
              </a:lnSpc>
              <a:buFontTx/>
              <a:buNone/>
              <a:defRPr/>
            </a:pPr>
            <a:r>
              <a:rPr lang="en-US" sz="2400" dirty="0"/>
              <a:t>12	There will be fewer plant and animal species still extant in 2004. </a:t>
            </a:r>
          </a:p>
          <a:p>
            <a:pPr marL="457200" indent="-457200" eaLnBrk="1" hangingPunct="1">
              <a:lnSpc>
                <a:spcPct val="80000"/>
              </a:lnSpc>
              <a:buFontTx/>
              <a:buNone/>
              <a:defRPr/>
            </a:pPr>
            <a:endParaRPr lang="en-US" sz="2400" dirty="0"/>
          </a:p>
          <a:p>
            <a:pPr marL="457200" indent="-457200" eaLnBrk="1" hangingPunct="1">
              <a:lnSpc>
                <a:spcPct val="80000"/>
              </a:lnSpc>
              <a:buFontTx/>
              <a:buNone/>
              <a:defRPr/>
            </a:pPr>
            <a:r>
              <a:rPr lang="en-US" sz="2400" dirty="0"/>
              <a:t>13.	More people will die of AIDS in 2004. </a:t>
            </a:r>
          </a:p>
          <a:p>
            <a:pPr marL="457200" indent="-457200" eaLnBrk="1" hangingPunct="1">
              <a:lnSpc>
                <a:spcPct val="80000"/>
              </a:lnSpc>
              <a:buFontTx/>
              <a:buNone/>
              <a:defRPr/>
            </a:pPr>
            <a:endParaRPr lang="en-US" sz="2400" dirty="0"/>
          </a:p>
          <a:p>
            <a:pPr marL="457200" indent="-457200" eaLnBrk="1" hangingPunct="1">
              <a:lnSpc>
                <a:spcPct val="80000"/>
              </a:lnSpc>
              <a:buFontTx/>
              <a:buNone/>
              <a:defRPr/>
            </a:pPr>
            <a:r>
              <a:rPr lang="en-US" sz="2400" dirty="0"/>
              <a:t>14.	Between 1994 and 2004, sperm cell counts of human males will continue to decline and reproductive disorders will continue to increase. </a:t>
            </a:r>
          </a:p>
          <a:p>
            <a:pPr marL="457200" indent="-457200" eaLnBrk="1" hangingPunct="1">
              <a:lnSpc>
                <a:spcPct val="80000"/>
              </a:lnSpc>
              <a:buFontTx/>
              <a:buNone/>
              <a:defRPr/>
            </a:pPr>
            <a:endParaRPr lang="en-US" sz="2400" dirty="0"/>
          </a:p>
          <a:p>
            <a:pPr marL="457200" indent="-457200" eaLnBrk="1" hangingPunct="1">
              <a:lnSpc>
                <a:spcPct val="80000"/>
              </a:lnSpc>
              <a:buFontTx/>
              <a:buAutoNum type="arabicPeriod" startAt="15"/>
              <a:defRPr/>
            </a:pPr>
            <a:r>
              <a:rPr lang="en-US" sz="2400" dirty="0"/>
              <a:t>The gap in wealth between the richest 10% of humanity and the poorest 10% will be greater in 2004. </a:t>
            </a:r>
          </a:p>
          <a:p>
            <a:pPr marL="457200" indent="-457200" eaLnBrk="1" hangingPunct="1">
              <a:lnSpc>
                <a:spcPct val="80000"/>
              </a:lnSpc>
              <a:buFontTx/>
              <a:buNone/>
              <a:defRPr/>
            </a:pPr>
            <a:endParaRPr lang="en-US" sz="2400" dirty="0"/>
          </a:p>
          <a:p>
            <a:pPr eaLnBrk="1" hangingPunct="1">
              <a:lnSpc>
                <a:spcPct val="80000"/>
              </a:lnSpc>
              <a:buFontTx/>
              <a:buNone/>
              <a:defRPr/>
            </a:pPr>
            <a:endParaRPr lang="en-US" sz="2000" dirty="0"/>
          </a:p>
        </p:txBody>
      </p:sp>
    </p:spTree>
    <p:extLst>
      <p:ext uri="{BB962C8B-B14F-4D97-AF65-F5344CB8AC3E}">
        <p14:creationId xmlns:p14="http://schemas.microsoft.com/office/powerpoint/2010/main" val="25935880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92727" y="379365"/>
            <a:ext cx="10661073" cy="775854"/>
          </a:xfrm>
        </p:spPr>
        <p:txBody>
          <a:bodyPr>
            <a:noAutofit/>
          </a:bodyPr>
          <a:lstStyle/>
          <a:p>
            <a:pPr algn="ctr" eaLnBrk="1" hangingPunct="1"/>
            <a:r>
              <a:rPr lang="en-US" sz="4800" dirty="0"/>
              <a:t>Ehlich versus Simon: 2</a:t>
            </a:r>
            <a:r>
              <a:rPr lang="en-US" sz="4800" baseline="30000" dirty="0"/>
              <a:t>nd</a:t>
            </a:r>
            <a:r>
              <a:rPr lang="en-US" sz="4800" dirty="0"/>
              <a:t> Bet</a:t>
            </a:r>
            <a:br>
              <a:rPr lang="en-US" sz="4800" dirty="0"/>
            </a:br>
            <a:endParaRPr lang="en-US" sz="4800" dirty="0"/>
          </a:p>
        </p:txBody>
      </p:sp>
      <p:sp>
        <p:nvSpPr>
          <p:cNvPr id="25603" name="Rectangle 3"/>
          <p:cNvSpPr>
            <a:spLocks noGrp="1" noChangeArrowheads="1"/>
          </p:cNvSpPr>
          <p:nvPr>
            <p:ph type="body" idx="1"/>
          </p:nvPr>
        </p:nvSpPr>
        <p:spPr>
          <a:xfrm>
            <a:off x="1264023" y="1113117"/>
            <a:ext cx="10058400" cy="5550648"/>
          </a:xfrm>
        </p:spPr>
        <p:txBody>
          <a:bodyPr>
            <a:normAutofit fontScale="70000" lnSpcReduction="20000"/>
          </a:bodyPr>
          <a:lstStyle/>
          <a:p>
            <a:pPr marL="0" indent="0" eaLnBrk="1" hangingPunct="1">
              <a:lnSpc>
                <a:spcPct val="120000"/>
              </a:lnSpc>
              <a:buNone/>
              <a:defRPr/>
            </a:pPr>
            <a:r>
              <a:rPr lang="en-US" sz="3400" dirty="0"/>
              <a:t>Simon declined Ehrlich and Schneider's offer to bet, and used the following analogy to explain why he did so:</a:t>
            </a:r>
            <a:endParaRPr lang="en-US" sz="3400" b="1" dirty="0"/>
          </a:p>
          <a:p>
            <a:pPr eaLnBrk="1" hangingPunct="1">
              <a:lnSpc>
                <a:spcPct val="120000"/>
              </a:lnSpc>
              <a:buFontTx/>
              <a:buNone/>
              <a:defRPr/>
            </a:pPr>
            <a:r>
              <a:rPr lang="en-US" sz="2300" b="1" dirty="0"/>
              <a:t>	</a:t>
            </a:r>
          </a:p>
          <a:p>
            <a:pPr eaLnBrk="1" hangingPunct="1">
              <a:lnSpc>
                <a:spcPct val="120000"/>
              </a:lnSpc>
              <a:buFontTx/>
              <a:buNone/>
              <a:defRPr/>
            </a:pPr>
            <a:r>
              <a:rPr lang="en-US" sz="2300" b="1" dirty="0"/>
              <a:t>	</a:t>
            </a:r>
            <a:r>
              <a:rPr lang="en-US" sz="3400" dirty="0"/>
              <a:t>“Let me characterize their offer as follows. I predict, and this is for real, that the average performances in the next Olympics will be better than those in the last Olympics. </a:t>
            </a:r>
          </a:p>
          <a:p>
            <a:pPr eaLnBrk="1" hangingPunct="1">
              <a:lnSpc>
                <a:spcPct val="120000"/>
              </a:lnSpc>
              <a:buFontTx/>
              <a:buNone/>
              <a:defRPr/>
            </a:pPr>
            <a:endParaRPr lang="en-US" sz="3400" dirty="0"/>
          </a:p>
          <a:p>
            <a:pPr eaLnBrk="1" hangingPunct="1">
              <a:lnSpc>
                <a:spcPct val="120000"/>
              </a:lnSpc>
              <a:buFontTx/>
              <a:buNone/>
              <a:defRPr/>
            </a:pPr>
            <a:r>
              <a:rPr lang="en-US" sz="3400" dirty="0"/>
              <a:t>	On average, the performances have gotten better, Olympics to Olympics, for a variety of reasons. </a:t>
            </a:r>
          </a:p>
          <a:p>
            <a:pPr eaLnBrk="1" hangingPunct="1">
              <a:lnSpc>
                <a:spcPct val="120000"/>
              </a:lnSpc>
              <a:buFontTx/>
              <a:buNone/>
              <a:defRPr/>
            </a:pPr>
            <a:endParaRPr lang="en-US" sz="3400" dirty="0"/>
          </a:p>
          <a:p>
            <a:pPr eaLnBrk="1" hangingPunct="1">
              <a:lnSpc>
                <a:spcPct val="120000"/>
              </a:lnSpc>
              <a:buFontTx/>
              <a:buNone/>
              <a:defRPr/>
            </a:pPr>
            <a:r>
              <a:rPr lang="en-US" sz="3400" dirty="0"/>
              <a:t>	What Ehrlich and others says is that they don't want to bet on athletic performances, they want to bet on the conditions of the track, or the weather, or the officials, or any other such indirect measure.”</a:t>
            </a:r>
          </a:p>
          <a:p>
            <a:pPr eaLnBrk="1" hangingPunct="1">
              <a:lnSpc>
                <a:spcPct val="80000"/>
              </a:lnSpc>
              <a:defRPr/>
            </a:pPr>
            <a:endParaRPr lang="en-US" sz="2000" dirty="0"/>
          </a:p>
        </p:txBody>
      </p:sp>
      <p:sp>
        <p:nvSpPr>
          <p:cNvPr id="4" name="Slide Number Placeholder 3"/>
          <p:cNvSpPr>
            <a:spLocks noGrp="1"/>
          </p:cNvSpPr>
          <p:nvPr>
            <p:ph type="sldNum" sz="quarter" idx="12"/>
          </p:nvPr>
        </p:nvSpPr>
        <p:spPr/>
        <p:txBody>
          <a:bodyPr/>
          <a:lstStyle/>
          <a:p>
            <a:pPr>
              <a:defRPr/>
            </a:pPr>
            <a:fld id="{F4323B34-E192-4413-AB4B-E0F87851CA55}" type="slidenum">
              <a:rPr lang="en-US" smtClean="0"/>
              <a:pPr>
                <a:defRPr/>
              </a:pPr>
              <a:t>19</a:t>
            </a:fld>
            <a:endParaRPr lang="en-US"/>
          </a:p>
        </p:txBody>
      </p:sp>
    </p:spTree>
    <p:extLst>
      <p:ext uri="{BB962C8B-B14F-4D97-AF65-F5344CB8AC3E}">
        <p14:creationId xmlns:p14="http://schemas.microsoft.com/office/powerpoint/2010/main" val="29568298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descr="CPS_4"/>
          <p:cNvPicPr>
            <a:picLocks noChangeAspect="1" noChangeArrowheads="1"/>
          </p:cNvPicPr>
          <p:nvPr/>
        </p:nvPicPr>
        <p:blipFill>
          <a:blip r:embed="rId2" cstate="print"/>
          <a:srcRect/>
          <a:stretch>
            <a:fillRect/>
          </a:stretch>
        </p:blipFill>
        <p:spPr bwMode="auto">
          <a:xfrm>
            <a:off x="1189318" y="5090645"/>
            <a:ext cx="9855200" cy="1393825"/>
          </a:xfrm>
          <a:prstGeom prst="rect">
            <a:avLst/>
          </a:prstGeom>
          <a:noFill/>
          <a:ln w="9525">
            <a:noFill/>
            <a:miter lim="800000"/>
            <a:headEnd/>
            <a:tailEnd/>
          </a:ln>
        </p:spPr>
      </p:pic>
      <p:sp>
        <p:nvSpPr>
          <p:cNvPr id="7171" name="Rectangle 2"/>
          <p:cNvSpPr>
            <a:spLocks noGrp="1" noChangeArrowheads="1"/>
          </p:cNvSpPr>
          <p:nvPr>
            <p:ph type="title" idx="4294967295"/>
          </p:nvPr>
        </p:nvSpPr>
        <p:spPr>
          <a:xfrm>
            <a:off x="868082" y="0"/>
            <a:ext cx="10515600" cy="1325563"/>
          </a:xfrm>
        </p:spPr>
        <p:txBody>
          <a:bodyPr/>
          <a:lstStyle/>
          <a:p>
            <a:pPr algn="ctr" eaLnBrk="1" hangingPunct="1"/>
            <a:r>
              <a:rPr lang="en-US" sz="3600" dirty="0">
                <a:solidFill>
                  <a:schemeClr val="tx1"/>
                </a:solidFill>
              </a:rPr>
              <a:t>Ways to Distinguish Natural Resources:</a:t>
            </a:r>
            <a:br>
              <a:rPr lang="en-US" sz="3600" dirty="0">
                <a:solidFill>
                  <a:schemeClr val="tx1"/>
                </a:solidFill>
              </a:rPr>
            </a:br>
            <a:r>
              <a:rPr lang="en-US" sz="3600" i="1" dirty="0"/>
              <a:t>Biotic versus Abiotic</a:t>
            </a:r>
            <a:r>
              <a:rPr lang="en-US" sz="4000" i="1" dirty="0"/>
              <a:t> </a:t>
            </a:r>
          </a:p>
        </p:txBody>
      </p:sp>
      <p:sp>
        <p:nvSpPr>
          <p:cNvPr id="30723" name="Rectangle 3"/>
          <p:cNvSpPr>
            <a:spLocks noGrp="1" noChangeArrowheads="1"/>
          </p:cNvSpPr>
          <p:nvPr>
            <p:ph type="body" idx="4294967295"/>
          </p:nvPr>
        </p:nvSpPr>
        <p:spPr>
          <a:xfrm>
            <a:off x="1559860" y="1272988"/>
            <a:ext cx="9652000" cy="3810000"/>
          </a:xfrm>
        </p:spPr>
        <p:txBody>
          <a:bodyPr>
            <a:normAutofit/>
          </a:bodyPr>
          <a:lstStyle/>
          <a:p>
            <a:pPr eaLnBrk="1" hangingPunct="1">
              <a:lnSpc>
                <a:spcPct val="90000"/>
              </a:lnSpc>
              <a:defRPr/>
            </a:pPr>
            <a:r>
              <a:rPr lang="en-US" sz="2800" dirty="0"/>
              <a:t>Biotic resources are “living” organisms</a:t>
            </a:r>
          </a:p>
          <a:p>
            <a:pPr lvl="1" eaLnBrk="1" hangingPunct="1">
              <a:lnSpc>
                <a:spcPct val="90000"/>
              </a:lnSpc>
              <a:defRPr/>
            </a:pPr>
            <a:r>
              <a:rPr lang="en-US" sz="2400" dirty="0"/>
              <a:t>Fish, wildlife, range grasses, and trees</a:t>
            </a:r>
          </a:p>
          <a:p>
            <a:pPr eaLnBrk="1" hangingPunct="1">
              <a:lnSpc>
                <a:spcPct val="90000"/>
              </a:lnSpc>
              <a:defRPr/>
            </a:pPr>
            <a:endParaRPr lang="en-US" sz="2800" dirty="0"/>
          </a:p>
          <a:p>
            <a:pPr eaLnBrk="1" hangingPunct="1">
              <a:lnSpc>
                <a:spcPct val="90000"/>
              </a:lnSpc>
              <a:defRPr/>
            </a:pPr>
            <a:r>
              <a:rPr lang="en-US" sz="2800" dirty="0" err="1"/>
              <a:t>Abiotic</a:t>
            </a:r>
            <a:r>
              <a:rPr lang="en-US" sz="2800" dirty="0"/>
              <a:t> resources are “nonliving”</a:t>
            </a:r>
          </a:p>
          <a:p>
            <a:pPr lvl="1" eaLnBrk="1" hangingPunct="1">
              <a:lnSpc>
                <a:spcPct val="90000"/>
              </a:lnSpc>
              <a:defRPr/>
            </a:pPr>
            <a:r>
              <a:rPr lang="en-US" sz="2400" dirty="0"/>
              <a:t>Minerals, air, water, solar radiation, and atomic radiation</a:t>
            </a:r>
          </a:p>
          <a:p>
            <a:pPr lvl="1" eaLnBrk="1" hangingPunct="1">
              <a:lnSpc>
                <a:spcPct val="90000"/>
              </a:lnSpc>
              <a:defRPr/>
            </a:pPr>
            <a:r>
              <a:rPr lang="en-US" sz="2400" dirty="0"/>
              <a:t>Oil and coal were once living matter</a:t>
            </a:r>
          </a:p>
          <a:p>
            <a:pPr eaLnBrk="1" hangingPunct="1">
              <a:lnSpc>
                <a:spcPct val="90000"/>
              </a:lnSpc>
              <a:defRPr/>
            </a:pPr>
            <a:endParaRPr lang="en-US" sz="2800" dirty="0"/>
          </a:p>
          <a:p>
            <a:pPr eaLnBrk="1" hangingPunct="1">
              <a:lnSpc>
                <a:spcPct val="90000"/>
              </a:lnSpc>
              <a:defRPr/>
            </a:pPr>
            <a:r>
              <a:rPr lang="en-US" sz="2800" dirty="0"/>
              <a:t>Soil has a mix of biotic and </a:t>
            </a:r>
            <a:r>
              <a:rPr lang="en-US" sz="2800" dirty="0" err="1"/>
              <a:t>abiotic</a:t>
            </a:r>
            <a:r>
              <a:rPr lang="en-US" sz="2800" dirty="0"/>
              <a:t> properties</a:t>
            </a:r>
          </a:p>
        </p:txBody>
      </p:sp>
      <p:sp>
        <p:nvSpPr>
          <p:cNvPr id="5" name="Slide Number Placeholder 4"/>
          <p:cNvSpPr>
            <a:spLocks noGrp="1"/>
          </p:cNvSpPr>
          <p:nvPr>
            <p:ph type="sldNum" sz="quarter" idx="12"/>
          </p:nvPr>
        </p:nvSpPr>
        <p:spPr/>
        <p:txBody>
          <a:bodyPr/>
          <a:lstStyle/>
          <a:p>
            <a:pPr>
              <a:defRPr/>
            </a:pPr>
            <a:fld id="{07DEF83D-BEFD-47BB-9F58-46D761D3B1B7}" type="slidenum">
              <a:rPr lang="en-US" smtClean="0"/>
              <a:pPr>
                <a:defRPr/>
              </a:pPr>
              <a:t>2</a:t>
            </a:fld>
            <a:endParaRPr lang="en-US"/>
          </a:p>
        </p:txBody>
      </p:sp>
    </p:spTree>
    <p:extLst>
      <p:ext uri="{BB962C8B-B14F-4D97-AF65-F5344CB8AC3E}">
        <p14:creationId xmlns:p14="http://schemas.microsoft.com/office/powerpoint/2010/main" val="7270291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idx="4294967295"/>
          </p:nvPr>
        </p:nvSpPr>
        <p:spPr>
          <a:xfrm>
            <a:off x="838200" y="111125"/>
            <a:ext cx="10515600" cy="1325563"/>
          </a:xfrm>
        </p:spPr>
        <p:txBody>
          <a:bodyPr/>
          <a:lstStyle/>
          <a:p>
            <a:pPr algn="ctr" eaLnBrk="1" hangingPunct="1"/>
            <a:r>
              <a:rPr lang="en-US" sz="3600" dirty="0">
                <a:solidFill>
                  <a:schemeClr val="tx1"/>
                </a:solidFill>
              </a:rPr>
              <a:t>Ways to Distinguish Natural Resources:</a:t>
            </a:r>
            <a:br>
              <a:rPr lang="en-US" sz="3600" dirty="0">
                <a:solidFill>
                  <a:schemeClr val="tx1"/>
                </a:solidFill>
              </a:rPr>
            </a:br>
            <a:r>
              <a:rPr lang="en-US" sz="3600" i="1" dirty="0">
                <a:solidFill>
                  <a:schemeClr val="tx1"/>
                </a:solidFill>
              </a:rPr>
              <a:t>Renewable and Nonrenewable</a:t>
            </a:r>
          </a:p>
        </p:txBody>
      </p:sp>
      <p:sp>
        <p:nvSpPr>
          <p:cNvPr id="18435" name="Rectangle 3"/>
          <p:cNvSpPr>
            <a:spLocks noGrp="1" noChangeArrowheads="1"/>
          </p:cNvSpPr>
          <p:nvPr>
            <p:ph type="body" idx="4294967295"/>
          </p:nvPr>
        </p:nvSpPr>
        <p:spPr>
          <a:xfrm>
            <a:off x="510988" y="1585259"/>
            <a:ext cx="7213600" cy="4953000"/>
          </a:xfrm>
        </p:spPr>
        <p:txBody>
          <a:bodyPr>
            <a:normAutofit/>
          </a:bodyPr>
          <a:lstStyle/>
          <a:p>
            <a:pPr eaLnBrk="1" hangingPunct="1">
              <a:lnSpc>
                <a:spcPct val="80000"/>
              </a:lnSpc>
              <a:defRPr/>
            </a:pPr>
            <a:r>
              <a:rPr lang="en-US" sz="2800" dirty="0">
                <a:solidFill>
                  <a:schemeClr val="tx1"/>
                </a:solidFill>
              </a:rPr>
              <a:t>Does human use of a resource allow it to be used more than once?</a:t>
            </a:r>
          </a:p>
          <a:p>
            <a:pPr eaLnBrk="1" hangingPunct="1">
              <a:lnSpc>
                <a:spcPct val="80000"/>
              </a:lnSpc>
              <a:defRPr/>
            </a:pPr>
            <a:endParaRPr lang="en-US" sz="2800" dirty="0">
              <a:solidFill>
                <a:schemeClr val="tx1"/>
              </a:solidFill>
            </a:endParaRPr>
          </a:p>
          <a:p>
            <a:pPr eaLnBrk="1" hangingPunct="1">
              <a:lnSpc>
                <a:spcPct val="80000"/>
              </a:lnSpc>
              <a:defRPr/>
            </a:pPr>
            <a:r>
              <a:rPr lang="en-US" sz="2800" dirty="0">
                <a:solidFill>
                  <a:schemeClr val="tx1"/>
                </a:solidFill>
              </a:rPr>
              <a:t>Renewable</a:t>
            </a:r>
          </a:p>
          <a:p>
            <a:pPr lvl="1" eaLnBrk="1" hangingPunct="1">
              <a:lnSpc>
                <a:spcPct val="80000"/>
              </a:lnSpc>
              <a:defRPr/>
            </a:pPr>
            <a:r>
              <a:rPr lang="en-US" sz="2400" dirty="0">
                <a:solidFill>
                  <a:schemeClr val="tx1"/>
                </a:solidFill>
              </a:rPr>
              <a:t>Examples: soil, range, forest, wildlife, fisheries, water, air</a:t>
            </a:r>
          </a:p>
          <a:p>
            <a:pPr lvl="1" eaLnBrk="1" hangingPunct="1">
              <a:lnSpc>
                <a:spcPct val="80000"/>
              </a:lnSpc>
              <a:defRPr/>
            </a:pPr>
            <a:r>
              <a:rPr lang="en-US" sz="2400" dirty="0" err="1">
                <a:solidFill>
                  <a:schemeClr val="tx1"/>
                </a:solidFill>
              </a:rPr>
              <a:t>Depletabale</a:t>
            </a:r>
            <a:r>
              <a:rPr lang="en-US" sz="2400" dirty="0">
                <a:solidFill>
                  <a:schemeClr val="tx1"/>
                </a:solidFill>
              </a:rPr>
              <a:t>?  Degradable?</a:t>
            </a:r>
          </a:p>
          <a:p>
            <a:pPr eaLnBrk="1" hangingPunct="1">
              <a:lnSpc>
                <a:spcPct val="80000"/>
              </a:lnSpc>
              <a:defRPr/>
            </a:pPr>
            <a:endParaRPr lang="en-US" sz="2800" dirty="0">
              <a:solidFill>
                <a:schemeClr val="tx1"/>
              </a:solidFill>
            </a:endParaRPr>
          </a:p>
          <a:p>
            <a:pPr eaLnBrk="1" hangingPunct="1">
              <a:lnSpc>
                <a:spcPct val="80000"/>
              </a:lnSpc>
              <a:defRPr/>
            </a:pPr>
            <a:r>
              <a:rPr lang="en-US" sz="2800" dirty="0">
                <a:solidFill>
                  <a:schemeClr val="tx1"/>
                </a:solidFill>
              </a:rPr>
              <a:t>Nonrenewable (in fixed quantity)</a:t>
            </a:r>
          </a:p>
          <a:p>
            <a:pPr lvl="1" eaLnBrk="1" hangingPunct="1">
              <a:lnSpc>
                <a:spcPct val="80000"/>
              </a:lnSpc>
              <a:defRPr/>
            </a:pPr>
            <a:r>
              <a:rPr lang="en-US" sz="2400" dirty="0">
                <a:solidFill>
                  <a:schemeClr val="tx1"/>
                </a:solidFill>
              </a:rPr>
              <a:t>Examples: coal, oil, uranium, nonmetallic minerals, metallic minerals</a:t>
            </a:r>
          </a:p>
          <a:p>
            <a:pPr lvl="1" eaLnBrk="1" hangingPunct="1">
              <a:lnSpc>
                <a:spcPct val="80000"/>
              </a:lnSpc>
              <a:defRPr/>
            </a:pPr>
            <a:r>
              <a:rPr lang="en-US" sz="2400" dirty="0">
                <a:solidFill>
                  <a:schemeClr val="tx1"/>
                </a:solidFill>
              </a:rPr>
              <a:t>Recyclable?</a:t>
            </a:r>
          </a:p>
        </p:txBody>
      </p:sp>
      <p:sp>
        <p:nvSpPr>
          <p:cNvPr id="6" name="Slide Number Placeholder 5"/>
          <p:cNvSpPr>
            <a:spLocks noGrp="1"/>
          </p:cNvSpPr>
          <p:nvPr>
            <p:ph type="sldNum" sz="quarter" idx="12"/>
          </p:nvPr>
        </p:nvSpPr>
        <p:spPr/>
        <p:txBody>
          <a:bodyPr/>
          <a:lstStyle/>
          <a:p>
            <a:pPr>
              <a:defRPr/>
            </a:pPr>
            <a:fld id="{D3E4D247-61E3-49F6-831E-6F9D00E863A5}" type="slidenum">
              <a:rPr lang="en-US" smtClean="0"/>
              <a:pPr>
                <a:defRPr/>
              </a:pPr>
              <a:t>3</a:t>
            </a:fld>
            <a:endParaRPr lang="en-US"/>
          </a:p>
        </p:txBody>
      </p:sp>
      <p:pic>
        <p:nvPicPr>
          <p:cNvPr id="7" name="Picture 5" descr="fossiltitle"/>
          <p:cNvPicPr>
            <a:picLocks noChangeAspect="1" noChangeArrowheads="1"/>
          </p:cNvPicPr>
          <p:nvPr/>
        </p:nvPicPr>
        <p:blipFill>
          <a:blip r:embed="rId2" cstate="print"/>
          <a:srcRect b="17343"/>
          <a:stretch>
            <a:fillRect/>
          </a:stretch>
        </p:blipFill>
        <p:spPr bwMode="auto">
          <a:xfrm>
            <a:off x="7839634" y="4239207"/>
            <a:ext cx="3724836" cy="2154122"/>
          </a:xfrm>
          <a:prstGeom prst="rect">
            <a:avLst/>
          </a:prstGeom>
          <a:noFill/>
          <a:ln w="9525">
            <a:noFill/>
            <a:miter lim="800000"/>
            <a:headEnd/>
            <a:tailEnd/>
          </a:ln>
        </p:spPr>
      </p:pic>
      <p:pic>
        <p:nvPicPr>
          <p:cNvPr id="8" name="Picture 7" descr="remarkable_forest"/>
          <p:cNvPicPr>
            <a:picLocks noChangeAspect="1" noChangeArrowheads="1"/>
          </p:cNvPicPr>
          <p:nvPr/>
        </p:nvPicPr>
        <p:blipFill>
          <a:blip r:embed="rId3" cstate="print"/>
          <a:srcRect/>
          <a:stretch>
            <a:fillRect/>
          </a:stretch>
        </p:blipFill>
        <p:spPr bwMode="auto">
          <a:xfrm>
            <a:off x="7869517" y="1414553"/>
            <a:ext cx="3605306" cy="2703980"/>
          </a:xfrm>
          <a:prstGeom prst="rect">
            <a:avLst/>
          </a:prstGeom>
          <a:noFill/>
          <a:ln w="9525">
            <a:noFill/>
            <a:miter lim="800000"/>
            <a:headEnd/>
            <a:tailEnd/>
          </a:ln>
        </p:spPr>
      </p:pic>
    </p:spTree>
    <p:extLst>
      <p:ext uri="{BB962C8B-B14F-4D97-AF65-F5344CB8AC3E}">
        <p14:creationId xmlns:p14="http://schemas.microsoft.com/office/powerpoint/2010/main" val="5781881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576730" y="214873"/>
            <a:ext cx="11379200" cy="1143000"/>
          </a:xfrm>
        </p:spPr>
        <p:txBody>
          <a:bodyPr>
            <a:normAutofit fontScale="90000"/>
          </a:bodyPr>
          <a:lstStyle/>
          <a:p>
            <a:pPr algn="ctr" eaLnBrk="1" hangingPunct="1"/>
            <a:r>
              <a:rPr lang="en-US" sz="4900" dirty="0">
                <a:solidFill>
                  <a:schemeClr val="tx1"/>
                </a:solidFill>
              </a:rPr>
              <a:t>Ownership</a:t>
            </a:r>
            <a:r>
              <a:rPr lang="en-US" dirty="0">
                <a:solidFill>
                  <a:schemeClr val="tx1"/>
                </a:solidFill>
              </a:rPr>
              <a:t> of Natural Resources: Public versus Private </a:t>
            </a:r>
          </a:p>
        </p:txBody>
      </p:sp>
      <p:sp>
        <p:nvSpPr>
          <p:cNvPr id="11268" name="Rectangle 3"/>
          <p:cNvSpPr>
            <a:spLocks noGrp="1" noChangeArrowheads="1"/>
          </p:cNvSpPr>
          <p:nvPr>
            <p:ph type="body" idx="4294967295"/>
          </p:nvPr>
        </p:nvSpPr>
        <p:spPr>
          <a:xfrm>
            <a:off x="699247" y="1792942"/>
            <a:ext cx="10972800" cy="5301129"/>
          </a:xfrm>
        </p:spPr>
        <p:txBody>
          <a:bodyPr>
            <a:normAutofit/>
          </a:bodyPr>
          <a:lstStyle/>
          <a:p>
            <a:pPr eaLnBrk="1" hangingPunct="1">
              <a:lnSpc>
                <a:spcPct val="90000"/>
              </a:lnSpc>
              <a:defRPr/>
            </a:pPr>
            <a:r>
              <a:rPr lang="en-US" sz="3200" dirty="0"/>
              <a:t>Forms of ownership</a:t>
            </a:r>
          </a:p>
          <a:p>
            <a:pPr lvl="1" eaLnBrk="1" hangingPunct="1">
              <a:lnSpc>
                <a:spcPct val="90000"/>
              </a:lnSpc>
              <a:defRPr/>
            </a:pPr>
            <a:r>
              <a:rPr lang="en-US" sz="2800" dirty="0"/>
              <a:t>No ownership</a:t>
            </a:r>
          </a:p>
          <a:p>
            <a:pPr lvl="1" eaLnBrk="1" hangingPunct="1">
              <a:lnSpc>
                <a:spcPct val="90000"/>
              </a:lnSpc>
              <a:defRPr/>
            </a:pPr>
            <a:r>
              <a:rPr lang="en-US" sz="2800" dirty="0"/>
              <a:t>Private ownership</a:t>
            </a:r>
          </a:p>
          <a:p>
            <a:pPr lvl="1" eaLnBrk="1" hangingPunct="1">
              <a:lnSpc>
                <a:spcPct val="90000"/>
              </a:lnSpc>
              <a:defRPr/>
            </a:pPr>
            <a:r>
              <a:rPr lang="en-US" sz="2800" dirty="0"/>
              <a:t>Common Property</a:t>
            </a:r>
          </a:p>
          <a:p>
            <a:pPr eaLnBrk="1" hangingPunct="1">
              <a:lnSpc>
                <a:spcPct val="90000"/>
              </a:lnSpc>
              <a:defRPr/>
            </a:pPr>
            <a:endParaRPr lang="en-US" sz="3200" dirty="0"/>
          </a:p>
          <a:p>
            <a:pPr eaLnBrk="1" hangingPunct="1">
              <a:lnSpc>
                <a:spcPct val="90000"/>
              </a:lnSpc>
              <a:defRPr/>
            </a:pPr>
            <a:r>
              <a:rPr lang="en-US" sz="3200" dirty="0"/>
              <a:t>Why is land more likely to be owned privately than air?</a:t>
            </a:r>
          </a:p>
          <a:p>
            <a:pPr eaLnBrk="1" hangingPunct="1">
              <a:lnSpc>
                <a:spcPct val="90000"/>
              </a:lnSpc>
              <a:defRPr/>
            </a:pPr>
            <a:endParaRPr lang="en-US" sz="3200" dirty="0"/>
          </a:p>
        </p:txBody>
      </p:sp>
      <p:sp>
        <p:nvSpPr>
          <p:cNvPr id="5" name="Slide Number Placeholder 4"/>
          <p:cNvSpPr>
            <a:spLocks noGrp="1"/>
          </p:cNvSpPr>
          <p:nvPr>
            <p:ph type="sldNum" sz="quarter" idx="12"/>
          </p:nvPr>
        </p:nvSpPr>
        <p:spPr/>
        <p:txBody>
          <a:bodyPr/>
          <a:lstStyle/>
          <a:p>
            <a:pPr>
              <a:defRPr/>
            </a:pPr>
            <a:fld id="{4EC4DCE5-C9FA-4005-8D28-B3ABAB6E7302}" type="slidenum">
              <a:rPr lang="en-US" smtClean="0"/>
              <a:pPr>
                <a:defRPr/>
              </a:pPr>
              <a:t>4</a:t>
            </a:fld>
            <a:endParaRPr lang="en-US" dirty="0"/>
          </a:p>
        </p:txBody>
      </p:sp>
      <p:pic>
        <p:nvPicPr>
          <p:cNvPr id="6" name="Picture 5" descr="Farm-Fence-2"/>
          <p:cNvPicPr>
            <a:picLocks noChangeAspect="1" noChangeArrowheads="1"/>
          </p:cNvPicPr>
          <p:nvPr/>
        </p:nvPicPr>
        <p:blipFill>
          <a:blip r:embed="rId2" cstate="print"/>
          <a:srcRect/>
          <a:stretch>
            <a:fillRect/>
          </a:stretch>
        </p:blipFill>
        <p:spPr bwMode="auto">
          <a:xfrm>
            <a:off x="6962589" y="1438083"/>
            <a:ext cx="4069976" cy="2569981"/>
          </a:xfrm>
          <a:prstGeom prst="rect">
            <a:avLst/>
          </a:prstGeom>
          <a:noFill/>
          <a:ln w="9525">
            <a:noFill/>
            <a:miter lim="800000"/>
            <a:headEnd/>
            <a:tailEnd/>
          </a:ln>
        </p:spPr>
      </p:pic>
    </p:spTree>
    <p:extLst>
      <p:ext uri="{BB962C8B-B14F-4D97-AF65-F5344CB8AC3E}">
        <p14:creationId xmlns:p14="http://schemas.microsoft.com/office/powerpoint/2010/main" val="226971185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275976" y="110285"/>
            <a:ext cx="9753600" cy="1143000"/>
          </a:xfrm>
        </p:spPr>
        <p:txBody>
          <a:bodyPr>
            <a:normAutofit/>
          </a:bodyPr>
          <a:lstStyle/>
          <a:p>
            <a:pPr eaLnBrk="1" hangingPunct="1"/>
            <a:r>
              <a:rPr lang="en-US" sz="4800" dirty="0"/>
              <a:t>How Can You Buy and Sell The Earth?</a:t>
            </a:r>
          </a:p>
        </p:txBody>
      </p:sp>
      <p:sp>
        <p:nvSpPr>
          <p:cNvPr id="12291" name="Rectangle 3"/>
          <p:cNvSpPr>
            <a:spLocks noGrp="1" noChangeArrowheads="1"/>
          </p:cNvSpPr>
          <p:nvPr>
            <p:ph type="body" sz="half" idx="1"/>
          </p:nvPr>
        </p:nvSpPr>
        <p:spPr>
          <a:xfrm>
            <a:off x="481106" y="1313330"/>
            <a:ext cx="8331200" cy="5181600"/>
          </a:xfrm>
        </p:spPr>
        <p:txBody>
          <a:bodyPr>
            <a:normAutofit/>
          </a:bodyPr>
          <a:lstStyle/>
          <a:p>
            <a:pPr marL="0" indent="0" eaLnBrk="1" hangingPunct="1">
              <a:lnSpc>
                <a:spcPct val="80000"/>
              </a:lnSpc>
              <a:buFontTx/>
              <a:buNone/>
              <a:defRPr/>
            </a:pPr>
            <a:r>
              <a:rPr lang="en-US" sz="2400" dirty="0">
                <a:latin typeface="Harrington" pitchFamily="82" charset="0"/>
              </a:rPr>
              <a:t>“How can you buy or sell the sky, the warmth of the land? The idea is strange to us. </a:t>
            </a:r>
          </a:p>
          <a:p>
            <a:pPr marL="0" indent="0" eaLnBrk="1" hangingPunct="1">
              <a:lnSpc>
                <a:spcPct val="80000"/>
              </a:lnSpc>
              <a:buFontTx/>
              <a:buNone/>
              <a:defRPr/>
            </a:pPr>
            <a:endParaRPr lang="en-US" sz="2400" dirty="0">
              <a:latin typeface="Harrington" pitchFamily="82" charset="0"/>
            </a:endParaRPr>
          </a:p>
          <a:p>
            <a:pPr marL="0" indent="0" eaLnBrk="1" hangingPunct="1">
              <a:lnSpc>
                <a:spcPct val="80000"/>
              </a:lnSpc>
              <a:buFontTx/>
              <a:buNone/>
              <a:defRPr/>
            </a:pPr>
            <a:r>
              <a:rPr lang="en-US" sz="2400" dirty="0">
                <a:latin typeface="Harrington" pitchFamily="82" charset="0"/>
              </a:rPr>
              <a:t>If we do not own the freshness of the air and the sparkle of the water, how can you buy them? </a:t>
            </a:r>
          </a:p>
          <a:p>
            <a:pPr marL="0" indent="0" eaLnBrk="1" hangingPunct="1">
              <a:lnSpc>
                <a:spcPct val="80000"/>
              </a:lnSpc>
              <a:buFontTx/>
              <a:buNone/>
              <a:defRPr/>
            </a:pPr>
            <a:endParaRPr lang="en-US" sz="2400" dirty="0">
              <a:latin typeface="Harrington" pitchFamily="82" charset="0"/>
            </a:endParaRPr>
          </a:p>
          <a:p>
            <a:pPr marL="0" indent="0" eaLnBrk="1" hangingPunct="1">
              <a:lnSpc>
                <a:spcPct val="80000"/>
              </a:lnSpc>
              <a:buFontTx/>
              <a:buNone/>
              <a:defRPr/>
            </a:pPr>
            <a:r>
              <a:rPr lang="en-US" sz="2400" dirty="0">
                <a:latin typeface="Harrington" pitchFamily="82" charset="0"/>
              </a:rPr>
              <a:t>Every part of this earth is sacred to my people. Every shining pine needle, every sandy shore, every mist in the dark woods, every clearing and humming insect is holy in the memory and experience of my people. </a:t>
            </a:r>
          </a:p>
          <a:p>
            <a:pPr marL="0" indent="0" eaLnBrk="1" hangingPunct="1">
              <a:lnSpc>
                <a:spcPct val="80000"/>
              </a:lnSpc>
              <a:buFontTx/>
              <a:buNone/>
              <a:defRPr/>
            </a:pPr>
            <a:endParaRPr lang="en-US" sz="2400" dirty="0">
              <a:latin typeface="Harrington" pitchFamily="82" charset="0"/>
            </a:endParaRPr>
          </a:p>
          <a:p>
            <a:pPr marL="0" indent="0" eaLnBrk="1" hangingPunct="1">
              <a:lnSpc>
                <a:spcPct val="80000"/>
              </a:lnSpc>
              <a:buFontTx/>
              <a:buNone/>
              <a:defRPr/>
            </a:pPr>
            <a:r>
              <a:rPr lang="en-US" sz="2400" dirty="0">
                <a:latin typeface="Harrington" pitchFamily="82" charset="0"/>
              </a:rPr>
              <a:t>The sap which courses through the trees carries the memories of the red man.”</a:t>
            </a:r>
          </a:p>
          <a:p>
            <a:pPr marL="0" indent="0" eaLnBrk="1" hangingPunct="1">
              <a:lnSpc>
                <a:spcPct val="80000"/>
              </a:lnSpc>
              <a:buFontTx/>
              <a:buNone/>
              <a:defRPr/>
            </a:pPr>
            <a:r>
              <a:rPr lang="en-US" sz="2000" dirty="0"/>
              <a:t>-- Words frequently attributed to Chief Seattle</a:t>
            </a:r>
          </a:p>
        </p:txBody>
      </p:sp>
      <p:sp>
        <p:nvSpPr>
          <p:cNvPr id="5" name="Slide Number Placeholder 4"/>
          <p:cNvSpPr>
            <a:spLocks noGrp="1"/>
          </p:cNvSpPr>
          <p:nvPr>
            <p:ph type="sldNum" sz="quarter" idx="12"/>
          </p:nvPr>
        </p:nvSpPr>
        <p:spPr/>
        <p:txBody>
          <a:bodyPr/>
          <a:lstStyle/>
          <a:p>
            <a:pPr>
              <a:defRPr/>
            </a:pPr>
            <a:fld id="{1FC5AC94-DB16-4AC3-82E9-3FF6DC777FB4}" type="slidenum">
              <a:rPr lang="en-US" smtClean="0"/>
              <a:pPr>
                <a:defRPr/>
              </a:pPr>
              <a:t>5</a:t>
            </a:fld>
            <a:endParaRPr lang="en-US"/>
          </a:p>
        </p:txBody>
      </p:sp>
      <p:pic>
        <p:nvPicPr>
          <p:cNvPr id="7" name="Picture 4"/>
          <p:cNvPicPr>
            <a:picLocks noChangeAspect="1" noChangeArrowheads="1"/>
          </p:cNvPicPr>
          <p:nvPr/>
        </p:nvPicPr>
        <p:blipFill>
          <a:blip r:embed="rId2" cstate="print"/>
          <a:srcRect/>
          <a:stretch>
            <a:fillRect/>
          </a:stretch>
        </p:blipFill>
        <p:spPr>
          <a:xfrm>
            <a:off x="9138023" y="1613010"/>
            <a:ext cx="2770093" cy="4353003"/>
          </a:xfrm>
          <a:prstGeom prst="rect">
            <a:avLst/>
          </a:prstGeom>
        </p:spPr>
      </p:pic>
    </p:spTree>
    <p:extLst>
      <p:ext uri="{BB962C8B-B14F-4D97-AF65-F5344CB8AC3E}">
        <p14:creationId xmlns:p14="http://schemas.microsoft.com/office/powerpoint/2010/main" val="17156356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idx="4294967295"/>
          </p:nvPr>
        </p:nvSpPr>
        <p:spPr>
          <a:xfrm>
            <a:off x="912905" y="44823"/>
            <a:ext cx="10515600" cy="1325563"/>
          </a:xfrm>
        </p:spPr>
        <p:txBody>
          <a:bodyPr>
            <a:noAutofit/>
          </a:bodyPr>
          <a:lstStyle/>
          <a:p>
            <a:pPr algn="ctr" eaLnBrk="1" hangingPunct="1"/>
            <a:r>
              <a:rPr lang="en-US" dirty="0">
                <a:solidFill>
                  <a:schemeClr val="tx1"/>
                </a:solidFill>
              </a:rPr>
              <a:t>Exploitation versus Conservation Approaches</a:t>
            </a:r>
            <a:r>
              <a:rPr lang="en-US" sz="4800" dirty="0"/>
              <a:t> </a:t>
            </a:r>
          </a:p>
        </p:txBody>
      </p:sp>
      <p:sp>
        <p:nvSpPr>
          <p:cNvPr id="33795" name="Rectangle 3"/>
          <p:cNvSpPr>
            <a:spLocks noGrp="1" noChangeArrowheads="1"/>
          </p:cNvSpPr>
          <p:nvPr>
            <p:ph type="body" idx="4294967295"/>
          </p:nvPr>
        </p:nvSpPr>
        <p:spPr>
          <a:xfrm>
            <a:off x="1075764" y="1601694"/>
            <a:ext cx="7590117" cy="4724400"/>
          </a:xfrm>
        </p:spPr>
        <p:txBody>
          <a:bodyPr>
            <a:normAutofit/>
          </a:bodyPr>
          <a:lstStyle/>
          <a:p>
            <a:pPr eaLnBrk="1" hangingPunct="1">
              <a:lnSpc>
                <a:spcPct val="90000"/>
              </a:lnSpc>
              <a:defRPr/>
            </a:pPr>
            <a:r>
              <a:rPr lang="en-US" sz="3200" dirty="0">
                <a:solidFill>
                  <a:schemeClr val="tx1"/>
                </a:solidFill>
              </a:rPr>
              <a:t>Exploitation</a:t>
            </a:r>
          </a:p>
          <a:p>
            <a:pPr lvl="1" eaLnBrk="1" hangingPunct="1">
              <a:lnSpc>
                <a:spcPct val="90000"/>
              </a:lnSpc>
              <a:defRPr/>
            </a:pPr>
            <a:r>
              <a:rPr lang="en-US" sz="2800" dirty="0">
                <a:solidFill>
                  <a:schemeClr val="tx1"/>
                </a:solidFill>
              </a:rPr>
              <a:t>“Take all that you can in a cost-effective manner and move on.”</a:t>
            </a:r>
          </a:p>
          <a:p>
            <a:pPr eaLnBrk="1" hangingPunct="1">
              <a:lnSpc>
                <a:spcPct val="90000"/>
              </a:lnSpc>
              <a:defRPr/>
            </a:pPr>
            <a:endParaRPr lang="en-US" sz="3200" dirty="0">
              <a:solidFill>
                <a:schemeClr val="tx1"/>
              </a:solidFill>
            </a:endParaRPr>
          </a:p>
          <a:p>
            <a:pPr eaLnBrk="1" hangingPunct="1">
              <a:lnSpc>
                <a:spcPct val="90000"/>
              </a:lnSpc>
              <a:defRPr/>
            </a:pPr>
            <a:r>
              <a:rPr lang="en-US" sz="3200" dirty="0">
                <a:solidFill>
                  <a:schemeClr val="tx1"/>
                </a:solidFill>
              </a:rPr>
              <a:t>Conservation</a:t>
            </a:r>
          </a:p>
          <a:p>
            <a:pPr lvl="1" eaLnBrk="1" hangingPunct="1">
              <a:lnSpc>
                <a:spcPct val="90000"/>
              </a:lnSpc>
              <a:defRPr/>
            </a:pPr>
            <a:r>
              <a:rPr lang="en-US" sz="2800" dirty="0">
                <a:solidFill>
                  <a:schemeClr val="tx1"/>
                </a:solidFill>
              </a:rPr>
              <a:t>“The efficient use of natural resources while protecting their capability for renewal (when they are renewable).”</a:t>
            </a:r>
          </a:p>
        </p:txBody>
      </p:sp>
      <p:sp>
        <p:nvSpPr>
          <p:cNvPr id="6" name="Slide Number Placeholder 5"/>
          <p:cNvSpPr>
            <a:spLocks noGrp="1"/>
          </p:cNvSpPr>
          <p:nvPr>
            <p:ph type="sldNum" sz="quarter" idx="12"/>
          </p:nvPr>
        </p:nvSpPr>
        <p:spPr/>
        <p:txBody>
          <a:bodyPr/>
          <a:lstStyle/>
          <a:p>
            <a:pPr>
              <a:defRPr/>
            </a:pPr>
            <a:fld id="{D4B1E3DF-F9FA-4E7F-A79A-2E0F1815BE8E}" type="slidenum">
              <a:rPr lang="en-US" smtClean="0"/>
              <a:pPr>
                <a:defRPr/>
              </a:pPr>
              <a:t>6</a:t>
            </a:fld>
            <a:endParaRPr lang="en-US"/>
          </a:p>
        </p:txBody>
      </p:sp>
      <p:pic>
        <p:nvPicPr>
          <p:cNvPr id="7" name="Picture 7" descr="93618-main_Full"/>
          <p:cNvPicPr>
            <a:picLocks noChangeAspect="1" noChangeArrowheads="1"/>
          </p:cNvPicPr>
          <p:nvPr/>
        </p:nvPicPr>
        <p:blipFill>
          <a:blip r:embed="rId2" cstate="print"/>
          <a:srcRect/>
          <a:stretch>
            <a:fillRect/>
          </a:stretch>
        </p:blipFill>
        <p:spPr bwMode="auto">
          <a:xfrm>
            <a:off x="9069294" y="1559859"/>
            <a:ext cx="2681942" cy="2002145"/>
          </a:xfrm>
          <a:prstGeom prst="rect">
            <a:avLst/>
          </a:prstGeom>
          <a:noFill/>
          <a:ln w="9525">
            <a:noFill/>
            <a:miter lim="800000"/>
            <a:headEnd/>
            <a:tailEnd/>
          </a:ln>
        </p:spPr>
      </p:pic>
      <p:pic>
        <p:nvPicPr>
          <p:cNvPr id="8" name="Picture 5" descr="recycling"/>
          <p:cNvPicPr>
            <a:picLocks noChangeAspect="1" noChangeArrowheads="1"/>
          </p:cNvPicPr>
          <p:nvPr/>
        </p:nvPicPr>
        <p:blipFill>
          <a:blip r:embed="rId3" cstate="print"/>
          <a:srcRect/>
          <a:stretch>
            <a:fillRect/>
          </a:stretch>
        </p:blipFill>
        <p:spPr bwMode="auto">
          <a:xfrm>
            <a:off x="9212729" y="4126655"/>
            <a:ext cx="2531035" cy="1882968"/>
          </a:xfrm>
          <a:prstGeom prst="rect">
            <a:avLst/>
          </a:prstGeom>
          <a:noFill/>
          <a:ln w="9525">
            <a:noFill/>
            <a:miter lim="800000"/>
            <a:headEnd/>
            <a:tailEnd/>
          </a:ln>
        </p:spPr>
      </p:pic>
    </p:spTree>
    <p:extLst>
      <p:ext uri="{BB962C8B-B14F-4D97-AF65-F5344CB8AC3E}">
        <p14:creationId xmlns:p14="http://schemas.microsoft.com/office/powerpoint/2010/main" val="128364933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1017494" y="-83110"/>
            <a:ext cx="10515600" cy="1325563"/>
          </a:xfrm>
        </p:spPr>
        <p:txBody>
          <a:bodyPr>
            <a:normAutofit/>
          </a:bodyPr>
          <a:lstStyle/>
          <a:p>
            <a:pPr algn="ctr" eaLnBrk="1" hangingPunct="1"/>
            <a:r>
              <a:rPr lang="en-US" sz="4800" dirty="0"/>
              <a:t>Will We Exhaust the Earth’s Resources?</a:t>
            </a:r>
          </a:p>
        </p:txBody>
      </p:sp>
      <p:sp>
        <p:nvSpPr>
          <p:cNvPr id="12291" name="Rectangle 3"/>
          <p:cNvSpPr>
            <a:spLocks noGrp="1" noChangeArrowheads="1"/>
          </p:cNvSpPr>
          <p:nvPr>
            <p:ph type="body" idx="4294967295"/>
          </p:nvPr>
        </p:nvSpPr>
        <p:spPr>
          <a:xfrm>
            <a:off x="764988" y="1211728"/>
            <a:ext cx="7557247" cy="4953000"/>
          </a:xfrm>
        </p:spPr>
        <p:txBody>
          <a:bodyPr>
            <a:noAutofit/>
          </a:bodyPr>
          <a:lstStyle/>
          <a:p>
            <a:pPr eaLnBrk="1" hangingPunct="1">
              <a:lnSpc>
                <a:spcPct val="80000"/>
              </a:lnSpc>
            </a:pPr>
            <a:r>
              <a:rPr lang="en-US" dirty="0">
                <a:solidFill>
                  <a:schemeClr val="tx1"/>
                </a:solidFill>
              </a:rPr>
              <a:t>Will growth overwhelm our ability to support, sustainably, the population?</a:t>
            </a:r>
          </a:p>
          <a:p>
            <a:pPr lvl="1" eaLnBrk="1" hangingPunct="1">
              <a:lnSpc>
                <a:spcPct val="80000"/>
              </a:lnSpc>
            </a:pPr>
            <a:r>
              <a:rPr lang="en-US" dirty="0">
                <a:solidFill>
                  <a:schemeClr val="tx1"/>
                </a:solidFill>
              </a:rPr>
              <a:t>Human misery</a:t>
            </a:r>
          </a:p>
          <a:p>
            <a:pPr lvl="1" eaLnBrk="1" hangingPunct="1">
              <a:lnSpc>
                <a:spcPct val="80000"/>
              </a:lnSpc>
            </a:pPr>
            <a:r>
              <a:rPr lang="en-US" dirty="0">
                <a:solidFill>
                  <a:schemeClr val="tx1"/>
                </a:solidFill>
              </a:rPr>
              <a:t>Famine</a:t>
            </a:r>
          </a:p>
          <a:p>
            <a:pPr lvl="1" eaLnBrk="1" hangingPunct="1">
              <a:lnSpc>
                <a:spcPct val="80000"/>
              </a:lnSpc>
            </a:pPr>
            <a:r>
              <a:rPr lang="en-US" dirty="0">
                <a:solidFill>
                  <a:schemeClr val="tx1"/>
                </a:solidFill>
              </a:rPr>
              <a:t>Disease</a:t>
            </a:r>
          </a:p>
          <a:p>
            <a:pPr lvl="1" eaLnBrk="1" hangingPunct="1">
              <a:lnSpc>
                <a:spcPct val="80000"/>
              </a:lnSpc>
            </a:pPr>
            <a:r>
              <a:rPr lang="en-US" dirty="0">
                <a:solidFill>
                  <a:schemeClr val="tx1"/>
                </a:solidFill>
              </a:rPr>
              <a:t>War</a:t>
            </a:r>
          </a:p>
          <a:p>
            <a:pPr lvl="1" eaLnBrk="1" hangingPunct="1">
              <a:lnSpc>
                <a:spcPct val="80000"/>
              </a:lnSpc>
            </a:pPr>
            <a:endParaRPr lang="en-US" dirty="0">
              <a:solidFill>
                <a:schemeClr val="tx1"/>
              </a:solidFill>
            </a:endParaRPr>
          </a:p>
          <a:p>
            <a:pPr eaLnBrk="1" hangingPunct="1">
              <a:lnSpc>
                <a:spcPct val="80000"/>
              </a:lnSpc>
            </a:pPr>
            <a:r>
              <a:rPr lang="en-US" dirty="0">
                <a:solidFill>
                  <a:schemeClr val="tx1"/>
                </a:solidFill>
              </a:rPr>
              <a:t>A long and unsettled debate</a:t>
            </a:r>
          </a:p>
          <a:p>
            <a:pPr lvl="1" eaLnBrk="1" hangingPunct="1">
              <a:lnSpc>
                <a:spcPct val="80000"/>
              </a:lnSpc>
            </a:pPr>
            <a:r>
              <a:rPr lang="en-US" dirty="0">
                <a:solidFill>
                  <a:schemeClr val="tx1"/>
                </a:solidFill>
              </a:rPr>
              <a:t>Malthus and the Dismal Science</a:t>
            </a:r>
          </a:p>
          <a:p>
            <a:pPr lvl="1" eaLnBrk="1" hangingPunct="1">
              <a:lnSpc>
                <a:spcPct val="80000"/>
              </a:lnSpc>
            </a:pPr>
            <a:r>
              <a:rPr lang="en-US" dirty="0">
                <a:solidFill>
                  <a:schemeClr val="tx1"/>
                </a:solidFill>
              </a:rPr>
              <a:t>Marxism versus Capitalism</a:t>
            </a:r>
          </a:p>
          <a:p>
            <a:pPr lvl="1" eaLnBrk="1" hangingPunct="1">
              <a:lnSpc>
                <a:spcPct val="80000"/>
              </a:lnSpc>
            </a:pPr>
            <a:r>
              <a:rPr lang="en-US" dirty="0">
                <a:solidFill>
                  <a:schemeClr val="tx1"/>
                </a:solidFill>
              </a:rPr>
              <a:t>Ehrlich v. Simon</a:t>
            </a:r>
          </a:p>
          <a:p>
            <a:pPr lvl="1" eaLnBrk="1" hangingPunct="1">
              <a:lnSpc>
                <a:spcPct val="80000"/>
              </a:lnSpc>
            </a:pPr>
            <a:endParaRPr lang="en-US" dirty="0">
              <a:solidFill>
                <a:schemeClr val="tx1"/>
              </a:solidFill>
            </a:endParaRPr>
          </a:p>
          <a:p>
            <a:pPr eaLnBrk="1" hangingPunct="1">
              <a:lnSpc>
                <a:spcPct val="80000"/>
              </a:lnSpc>
            </a:pPr>
            <a:r>
              <a:rPr lang="en-US" dirty="0">
                <a:solidFill>
                  <a:schemeClr val="tx1"/>
                </a:solidFill>
              </a:rPr>
              <a:t>Dire projections versus a belief that incentives will guide change (and technological advances)</a:t>
            </a:r>
          </a:p>
        </p:txBody>
      </p:sp>
      <p:sp>
        <p:nvSpPr>
          <p:cNvPr id="5" name="Slide Number Placeholder 4"/>
          <p:cNvSpPr>
            <a:spLocks noGrp="1"/>
          </p:cNvSpPr>
          <p:nvPr>
            <p:ph type="sldNum" sz="quarter" idx="12"/>
          </p:nvPr>
        </p:nvSpPr>
        <p:spPr/>
        <p:txBody>
          <a:bodyPr/>
          <a:lstStyle/>
          <a:p>
            <a:pPr>
              <a:defRPr/>
            </a:pPr>
            <a:fld id="{76821950-9E92-4E91-AB1E-746E6514608A}" type="slidenum">
              <a:rPr lang="en-US" smtClean="0"/>
              <a:pPr>
                <a:defRPr/>
              </a:pPr>
              <a:t>7</a:t>
            </a:fld>
            <a:endParaRPr lang="en-US"/>
          </a:p>
        </p:txBody>
      </p:sp>
      <p:pic>
        <p:nvPicPr>
          <p:cNvPr id="6" name="Picture 7" descr="EarthBlueMarbleWestTerra"/>
          <p:cNvPicPr>
            <a:picLocks noChangeAspect="1" noChangeArrowheads="1"/>
          </p:cNvPicPr>
          <p:nvPr/>
        </p:nvPicPr>
        <p:blipFill>
          <a:blip r:embed="rId2" cstate="print"/>
          <a:srcRect/>
          <a:stretch>
            <a:fillRect/>
          </a:stretch>
        </p:blipFill>
        <p:spPr bwMode="auto">
          <a:xfrm>
            <a:off x="7963647" y="1852704"/>
            <a:ext cx="3645647" cy="3645647"/>
          </a:xfrm>
          <a:prstGeom prst="rect">
            <a:avLst/>
          </a:prstGeom>
          <a:noFill/>
          <a:ln w="9525">
            <a:noFill/>
            <a:miter lim="800000"/>
            <a:headEnd/>
            <a:tailEnd/>
          </a:ln>
        </p:spPr>
      </p:pic>
    </p:spTree>
    <p:extLst>
      <p:ext uri="{BB962C8B-B14F-4D97-AF65-F5344CB8AC3E}">
        <p14:creationId xmlns:p14="http://schemas.microsoft.com/office/powerpoint/2010/main" val="240048685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821766" y="0"/>
            <a:ext cx="10070352" cy="1143000"/>
          </a:xfrm>
        </p:spPr>
        <p:txBody>
          <a:bodyPr>
            <a:noAutofit/>
          </a:bodyPr>
          <a:lstStyle/>
          <a:p>
            <a:pPr algn="ctr" eaLnBrk="1" hangingPunct="1"/>
            <a:r>
              <a:rPr lang="en-US" dirty="0">
                <a:solidFill>
                  <a:schemeClr val="tx1"/>
                </a:solidFill>
              </a:rPr>
              <a:t>Will We Exhaust the Earth’s Resources?</a:t>
            </a:r>
          </a:p>
        </p:txBody>
      </p:sp>
      <p:sp>
        <p:nvSpPr>
          <p:cNvPr id="15364" name="Rectangle 3"/>
          <p:cNvSpPr>
            <a:spLocks noGrp="1" noChangeArrowheads="1"/>
          </p:cNvSpPr>
          <p:nvPr>
            <p:ph type="body" idx="4294967295"/>
          </p:nvPr>
        </p:nvSpPr>
        <p:spPr>
          <a:xfrm>
            <a:off x="779929" y="1151964"/>
            <a:ext cx="9753600" cy="5029200"/>
          </a:xfrm>
        </p:spPr>
        <p:txBody>
          <a:bodyPr>
            <a:normAutofit/>
          </a:bodyPr>
          <a:lstStyle/>
          <a:p>
            <a:pPr eaLnBrk="1" hangingPunct="1">
              <a:lnSpc>
                <a:spcPct val="80000"/>
              </a:lnSpc>
              <a:defRPr/>
            </a:pPr>
            <a:r>
              <a:rPr lang="en-US" dirty="0">
                <a:solidFill>
                  <a:schemeClr val="tx1"/>
                </a:solidFill>
              </a:rPr>
              <a:t>Role of price</a:t>
            </a:r>
          </a:p>
          <a:p>
            <a:pPr eaLnBrk="1" hangingPunct="1">
              <a:lnSpc>
                <a:spcPct val="80000"/>
              </a:lnSpc>
              <a:defRPr/>
            </a:pPr>
            <a:endParaRPr lang="en-US" dirty="0">
              <a:solidFill>
                <a:schemeClr val="tx1"/>
              </a:solidFill>
            </a:endParaRPr>
          </a:p>
          <a:p>
            <a:pPr eaLnBrk="1" hangingPunct="1">
              <a:lnSpc>
                <a:spcPct val="80000"/>
              </a:lnSpc>
              <a:defRPr/>
            </a:pPr>
            <a:r>
              <a:rPr lang="en-US" dirty="0">
                <a:solidFill>
                  <a:schemeClr val="tx1"/>
                </a:solidFill>
              </a:rPr>
              <a:t>Consider </a:t>
            </a:r>
            <a:r>
              <a:rPr lang="en-US" b="1" dirty="0">
                <a:solidFill>
                  <a:schemeClr val="tx1"/>
                </a:solidFill>
              </a:rPr>
              <a:t>substitution</a:t>
            </a:r>
            <a:r>
              <a:rPr lang="en-US" dirty="0">
                <a:solidFill>
                  <a:schemeClr val="tx1"/>
                </a:solidFill>
              </a:rPr>
              <a:t> of one resource for another</a:t>
            </a:r>
          </a:p>
          <a:p>
            <a:pPr eaLnBrk="1" hangingPunct="1">
              <a:lnSpc>
                <a:spcPct val="80000"/>
              </a:lnSpc>
              <a:defRPr/>
            </a:pPr>
            <a:endParaRPr lang="en-US" dirty="0">
              <a:solidFill>
                <a:schemeClr val="tx1"/>
              </a:solidFill>
            </a:endParaRPr>
          </a:p>
          <a:p>
            <a:pPr eaLnBrk="1" hangingPunct="1">
              <a:lnSpc>
                <a:spcPct val="80000"/>
              </a:lnSpc>
              <a:defRPr/>
            </a:pPr>
            <a:r>
              <a:rPr lang="en-US" dirty="0">
                <a:solidFill>
                  <a:schemeClr val="tx1"/>
                </a:solidFill>
              </a:rPr>
              <a:t>Role of technology </a:t>
            </a:r>
          </a:p>
          <a:p>
            <a:pPr eaLnBrk="1" hangingPunct="1">
              <a:lnSpc>
                <a:spcPct val="80000"/>
              </a:lnSpc>
              <a:defRPr/>
            </a:pPr>
            <a:endParaRPr lang="en-US" dirty="0"/>
          </a:p>
          <a:p>
            <a:pPr lvl="1">
              <a:lnSpc>
                <a:spcPct val="80000"/>
              </a:lnSpc>
              <a:defRPr/>
            </a:pPr>
            <a:r>
              <a:rPr lang="en-US" dirty="0">
                <a:solidFill>
                  <a:schemeClr val="tx1"/>
                </a:solidFill>
              </a:rPr>
              <a:t>Gasoline fuel efficiency (average) increased from 13 mpg to 28 mpg in the 25 years following 1973.</a:t>
            </a:r>
          </a:p>
          <a:p>
            <a:pPr lvl="1" eaLnBrk="1" hangingPunct="1">
              <a:lnSpc>
                <a:spcPct val="80000"/>
              </a:lnSpc>
              <a:defRPr/>
            </a:pPr>
            <a:endParaRPr lang="en-US" dirty="0">
              <a:solidFill>
                <a:schemeClr val="tx1"/>
              </a:solidFill>
            </a:endParaRPr>
          </a:p>
          <a:p>
            <a:pPr lvl="1" eaLnBrk="1" hangingPunct="1">
              <a:lnSpc>
                <a:spcPct val="80000"/>
              </a:lnSpc>
              <a:defRPr/>
            </a:pPr>
            <a:r>
              <a:rPr lang="en-US" dirty="0">
                <a:solidFill>
                  <a:schemeClr val="tx1"/>
                </a:solidFill>
              </a:rPr>
              <a:t>In January 2008, new Corporate Average Fuel Economy (CAFE) standards were passed that will require that all new passenger vehicles in the United States average 35 mpg by 2020.</a:t>
            </a:r>
          </a:p>
          <a:p>
            <a:pPr lvl="1" eaLnBrk="1" hangingPunct="1">
              <a:lnSpc>
                <a:spcPct val="80000"/>
              </a:lnSpc>
              <a:defRPr/>
            </a:pPr>
            <a:endParaRPr lang="en-US" dirty="0">
              <a:solidFill>
                <a:schemeClr val="tx1"/>
              </a:solidFill>
            </a:endParaRPr>
          </a:p>
          <a:p>
            <a:pPr marL="457200" lvl="1" indent="0" eaLnBrk="1" hangingPunct="1">
              <a:lnSpc>
                <a:spcPct val="80000"/>
              </a:lnSpc>
              <a:buNone/>
              <a:defRPr/>
            </a:pPr>
            <a:endParaRPr lang="en-US" dirty="0">
              <a:solidFill>
                <a:schemeClr val="tx1"/>
              </a:solidFill>
            </a:endParaRPr>
          </a:p>
        </p:txBody>
      </p:sp>
      <p:sp>
        <p:nvSpPr>
          <p:cNvPr id="5" name="Slide Number Placeholder 4"/>
          <p:cNvSpPr>
            <a:spLocks noGrp="1"/>
          </p:cNvSpPr>
          <p:nvPr>
            <p:ph type="sldNum" sz="quarter" idx="12"/>
          </p:nvPr>
        </p:nvSpPr>
        <p:spPr/>
        <p:txBody>
          <a:bodyPr/>
          <a:lstStyle/>
          <a:p>
            <a:pPr>
              <a:defRPr/>
            </a:pPr>
            <a:fld id="{E21F6421-EAB1-48E1-B477-49A8F236A32D}" type="slidenum">
              <a:rPr lang="en-US" smtClean="0"/>
              <a:pPr>
                <a:defRPr/>
              </a:pPr>
              <a:t>8</a:t>
            </a:fld>
            <a:endParaRPr lang="en-US"/>
          </a:p>
        </p:txBody>
      </p:sp>
      <p:pic>
        <p:nvPicPr>
          <p:cNvPr id="6" name="Picture 7" descr="fuel-efficiency"/>
          <p:cNvPicPr>
            <a:picLocks noChangeAspect="1" noChangeArrowheads="1"/>
          </p:cNvPicPr>
          <p:nvPr/>
        </p:nvPicPr>
        <p:blipFill>
          <a:blip r:embed="rId2" cstate="print"/>
          <a:srcRect/>
          <a:stretch>
            <a:fillRect/>
          </a:stretch>
        </p:blipFill>
        <p:spPr bwMode="auto">
          <a:xfrm>
            <a:off x="8710706" y="1002553"/>
            <a:ext cx="3077882" cy="2049632"/>
          </a:xfrm>
          <a:prstGeom prst="rect">
            <a:avLst/>
          </a:prstGeom>
          <a:noFill/>
          <a:ln w="9525">
            <a:noFill/>
            <a:miter lim="800000"/>
            <a:headEnd/>
            <a:tailEnd/>
          </a:ln>
        </p:spPr>
      </p:pic>
    </p:spTree>
    <p:extLst>
      <p:ext uri="{BB962C8B-B14F-4D97-AF65-F5344CB8AC3E}">
        <p14:creationId xmlns:p14="http://schemas.microsoft.com/office/powerpoint/2010/main" val="279839310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007036" y="304520"/>
            <a:ext cx="10058400" cy="1143000"/>
          </a:xfrm>
        </p:spPr>
        <p:txBody>
          <a:bodyPr>
            <a:noAutofit/>
          </a:bodyPr>
          <a:lstStyle/>
          <a:p>
            <a:pPr algn="ctr" eaLnBrk="1" hangingPunct="1"/>
            <a:r>
              <a:rPr lang="en-US" sz="4000" dirty="0"/>
              <a:t>Will We Exhaust the Earth’s Resources?</a:t>
            </a:r>
            <a:br>
              <a:rPr lang="en-US" sz="4000" dirty="0"/>
            </a:br>
            <a:r>
              <a:rPr lang="en-US" sz="4000" dirty="0"/>
              <a:t>Thomas Robert Malthus (1766-1834)</a:t>
            </a:r>
          </a:p>
        </p:txBody>
      </p:sp>
      <p:sp>
        <p:nvSpPr>
          <p:cNvPr id="14339" name="Rectangle 3"/>
          <p:cNvSpPr>
            <a:spLocks noGrp="1" noChangeArrowheads="1"/>
          </p:cNvSpPr>
          <p:nvPr>
            <p:ph type="body" sz="half" idx="1"/>
          </p:nvPr>
        </p:nvSpPr>
        <p:spPr>
          <a:xfrm>
            <a:off x="399496" y="1906493"/>
            <a:ext cx="8012386" cy="4637741"/>
          </a:xfrm>
        </p:spPr>
        <p:txBody>
          <a:bodyPr>
            <a:noAutofit/>
          </a:bodyPr>
          <a:lstStyle/>
          <a:p>
            <a:pPr>
              <a:lnSpc>
                <a:spcPct val="100000"/>
              </a:lnSpc>
              <a:spcBef>
                <a:spcPct val="0"/>
              </a:spcBef>
            </a:pPr>
            <a:r>
              <a:rPr lang="en-US" dirty="0"/>
              <a:t>English political economist and demographer.</a:t>
            </a:r>
          </a:p>
          <a:p>
            <a:pPr>
              <a:lnSpc>
                <a:spcPct val="100000"/>
              </a:lnSpc>
              <a:spcBef>
                <a:spcPct val="0"/>
              </a:spcBef>
            </a:pPr>
            <a:endParaRPr lang="en-US" dirty="0"/>
          </a:p>
          <a:p>
            <a:pPr>
              <a:lnSpc>
                <a:spcPct val="100000"/>
              </a:lnSpc>
              <a:spcBef>
                <a:spcPct val="0"/>
              </a:spcBef>
            </a:pPr>
            <a:r>
              <a:rPr lang="en-US" dirty="0"/>
              <a:t>Analyzed population growth and noted the potential for populations to increase rapidly, and often faster than the food supply available to them. </a:t>
            </a:r>
          </a:p>
          <a:p>
            <a:pPr eaLnBrk="1" hangingPunct="1">
              <a:lnSpc>
                <a:spcPct val="100000"/>
              </a:lnSpc>
            </a:pPr>
            <a:endParaRPr lang="en-US" dirty="0"/>
          </a:p>
          <a:p>
            <a:pPr eaLnBrk="1" hangingPunct="1">
              <a:lnSpc>
                <a:spcPct val="100000"/>
              </a:lnSpc>
            </a:pPr>
            <a:r>
              <a:rPr lang="en-US" dirty="0"/>
              <a:t>He noted that societies had historically experienced at one time or another epidemics, famines, or wars.</a:t>
            </a:r>
          </a:p>
          <a:p>
            <a:pPr lvl="1" eaLnBrk="1" hangingPunct="1">
              <a:lnSpc>
                <a:spcPct val="100000"/>
              </a:lnSpc>
            </a:pPr>
            <a:r>
              <a:rPr lang="en-US" dirty="0"/>
              <a:t>For Malthus, the fundamental problem was due to populations overstretching their resource limitations:</a:t>
            </a:r>
          </a:p>
        </p:txBody>
      </p:sp>
      <p:sp>
        <p:nvSpPr>
          <p:cNvPr id="5" name="Slide Number Placeholder 4"/>
          <p:cNvSpPr>
            <a:spLocks noGrp="1"/>
          </p:cNvSpPr>
          <p:nvPr>
            <p:ph type="sldNum" sz="quarter" idx="12"/>
          </p:nvPr>
        </p:nvSpPr>
        <p:spPr/>
        <p:txBody>
          <a:bodyPr/>
          <a:lstStyle/>
          <a:p>
            <a:pPr>
              <a:defRPr/>
            </a:pPr>
            <a:fld id="{A9967A9E-3B00-4283-A681-2E86E337C523}" type="slidenum">
              <a:rPr lang="en-US" smtClean="0"/>
              <a:pPr>
                <a:defRPr/>
              </a:pPr>
              <a:t>9</a:t>
            </a:fld>
            <a:endParaRPr lang="en-US" dirty="0"/>
          </a:p>
        </p:txBody>
      </p:sp>
      <p:pic>
        <p:nvPicPr>
          <p:cNvPr id="7" name="Picture 4"/>
          <p:cNvPicPr>
            <a:picLocks noChangeAspect="1" noChangeArrowheads="1"/>
          </p:cNvPicPr>
          <p:nvPr/>
        </p:nvPicPr>
        <p:blipFill>
          <a:blip r:embed="rId2" cstate="print"/>
          <a:srcRect/>
          <a:stretch>
            <a:fillRect/>
          </a:stretch>
        </p:blipFill>
        <p:spPr>
          <a:xfrm>
            <a:off x="8625541" y="1861968"/>
            <a:ext cx="3267636" cy="3918773"/>
          </a:xfrm>
          <a:prstGeom prst="rect">
            <a:avLst/>
          </a:prstGeom>
        </p:spPr>
      </p:pic>
    </p:spTree>
    <p:extLst>
      <p:ext uri="{BB962C8B-B14F-4D97-AF65-F5344CB8AC3E}">
        <p14:creationId xmlns:p14="http://schemas.microsoft.com/office/powerpoint/2010/main" val="1382617106"/>
      </p:ext>
    </p:extLst>
  </p:cSld>
  <p:clrMapOvr>
    <a:masterClrMapping/>
  </p:clrMapOvr>
  <p:transition/>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EC Final" id="{6D5C0D4E-686E-4FF2-836B-47B1FA62D1BC}" vid="{F622C1B2-A808-4B52-819C-88E430BA9E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APEC Final[1]</Template>
  <TotalTime>382</TotalTime>
  <Words>1013</Words>
  <Application>Microsoft Office PowerPoint</Application>
  <PresentationFormat>Widescreen</PresentationFormat>
  <Paragraphs>163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Cambria</vt:lpstr>
      <vt:lpstr>Garamond</vt:lpstr>
      <vt:lpstr>Harrington</vt:lpstr>
      <vt:lpstr>Times New Roman</vt:lpstr>
      <vt:lpstr>Wingdings</vt:lpstr>
      <vt:lpstr>Theme3</vt:lpstr>
      <vt:lpstr>Sustainability of Natural Resources</vt:lpstr>
      <vt:lpstr>Ways to Distinguish Natural Resources: Biotic versus Abiotic </vt:lpstr>
      <vt:lpstr>Ways to Distinguish Natural Resources: Renewable and Nonrenewable</vt:lpstr>
      <vt:lpstr>Ownership of Natural Resources: Public versus Private </vt:lpstr>
      <vt:lpstr>How Can You Buy and Sell The Earth?</vt:lpstr>
      <vt:lpstr>Exploitation versus Conservation Approaches </vt:lpstr>
      <vt:lpstr>Will We Exhaust the Earth’s Resources?</vt:lpstr>
      <vt:lpstr>Will We Exhaust the Earth’s Resources?</vt:lpstr>
      <vt:lpstr>Will We Exhaust the Earth’s Resources? Thomas Robert Malthus (1766-1834)</vt:lpstr>
      <vt:lpstr>Will We Exhaust the Earth’s Resources? </vt:lpstr>
      <vt:lpstr>Will We Exhaust the Earth’s Resources? Ehlich versus Simon</vt:lpstr>
      <vt:lpstr>Will We Exhaust the Earth’s Resources? Ehlich versus Simon</vt:lpstr>
      <vt:lpstr>Ehlich’s and Simon’s $1,000 Bet</vt:lpstr>
      <vt:lpstr>Simon Won.</vt:lpstr>
      <vt:lpstr>Simon's Cornucopian Theory</vt:lpstr>
      <vt:lpstr>Ehlich v. Simon: 2nd Bet   (1994 – 2004)</vt:lpstr>
      <vt:lpstr>Ehlich versus Simon: 2nd Bet </vt:lpstr>
      <vt:lpstr>Ehlich versus Simon: 2nd Bet</vt:lpstr>
      <vt:lpstr>Ehlich versus Simon: 2nd Bet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Kent Messer</dc:creator>
  <cp:keywords>m</cp:keywords>
  <cp:lastModifiedBy>Jennifer Egan</cp:lastModifiedBy>
  <cp:revision>21</cp:revision>
  <dcterms:created xsi:type="dcterms:W3CDTF">2016-08-11T13:37:55Z</dcterms:created>
  <dcterms:modified xsi:type="dcterms:W3CDTF">2017-02-21T17:28:54Z</dcterms:modified>
</cp:coreProperties>
</file>