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4EA"/>
    <a:srgbClr val="B2C3EA"/>
    <a:srgbClr val="AED6EE"/>
    <a:srgbClr val="B0DEEC"/>
    <a:srgbClr val="AC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5405" autoAdjust="0"/>
  </p:normalViewPr>
  <p:slideViewPr>
    <p:cSldViewPr snapToGrid="0">
      <p:cViewPr varScale="1">
        <p:scale>
          <a:sx n="72" d="100"/>
          <a:sy n="72" d="100"/>
        </p:scale>
        <p:origin x="4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8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arry:Documents:BACKUP:AEM41510:cornpr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518719114109E-2"/>
          <c:y val="2.0327401271372902E-2"/>
          <c:w val="0.93556380345381596"/>
          <c:h val="0.82804536961650699"/>
        </c:manualLayout>
      </c:layout>
      <c:lineChart>
        <c:grouping val="stacked"/>
        <c:varyColors val="0"/>
        <c:ser>
          <c:idx val="1"/>
          <c:order val="0"/>
          <c:spPr>
            <a:ln w="28575" cap="rnd" cmpd="sng" algn="ctr">
              <a:solidFill>
                <a:schemeClr val="accent4">
                  <a:shade val="76000"/>
                  <a:shade val="95000"/>
                  <a:satMod val="105000"/>
                </a:schemeClr>
              </a:solidFill>
              <a:prstDash val="solid"/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numRef>
              <c:f>'[7D929ED9-8033-31F8-91A1-162D0CCF484E.csv]7D929ED9-8033-31F8-91A1-162D0CC'!$B$2:$B$146</c:f>
              <c:numCache>
                <c:formatCode>General</c:formatCode>
                <c:ptCount val="145"/>
                <c:pt idx="0">
                  <c:v>1866</c:v>
                </c:pt>
                <c:pt idx="1">
                  <c:v>1867</c:v>
                </c:pt>
                <c:pt idx="2">
                  <c:v>1868</c:v>
                </c:pt>
                <c:pt idx="3">
                  <c:v>1869</c:v>
                </c:pt>
                <c:pt idx="4">
                  <c:v>1870</c:v>
                </c:pt>
                <c:pt idx="5">
                  <c:v>1871</c:v>
                </c:pt>
                <c:pt idx="6">
                  <c:v>1872</c:v>
                </c:pt>
                <c:pt idx="7">
                  <c:v>1873</c:v>
                </c:pt>
                <c:pt idx="8">
                  <c:v>1874</c:v>
                </c:pt>
                <c:pt idx="9">
                  <c:v>1875</c:v>
                </c:pt>
                <c:pt idx="10">
                  <c:v>1876</c:v>
                </c:pt>
                <c:pt idx="11">
                  <c:v>1877</c:v>
                </c:pt>
                <c:pt idx="12">
                  <c:v>1878</c:v>
                </c:pt>
                <c:pt idx="13">
                  <c:v>1879</c:v>
                </c:pt>
                <c:pt idx="14">
                  <c:v>1880</c:v>
                </c:pt>
                <c:pt idx="15">
                  <c:v>1881</c:v>
                </c:pt>
                <c:pt idx="16">
                  <c:v>1882</c:v>
                </c:pt>
                <c:pt idx="17">
                  <c:v>1883</c:v>
                </c:pt>
                <c:pt idx="18">
                  <c:v>1884</c:v>
                </c:pt>
                <c:pt idx="19">
                  <c:v>1885</c:v>
                </c:pt>
                <c:pt idx="20">
                  <c:v>1886</c:v>
                </c:pt>
                <c:pt idx="21">
                  <c:v>1887</c:v>
                </c:pt>
                <c:pt idx="22">
                  <c:v>1888</c:v>
                </c:pt>
                <c:pt idx="23">
                  <c:v>1889</c:v>
                </c:pt>
                <c:pt idx="24">
                  <c:v>1890</c:v>
                </c:pt>
                <c:pt idx="25">
                  <c:v>1891</c:v>
                </c:pt>
                <c:pt idx="26">
                  <c:v>1892</c:v>
                </c:pt>
                <c:pt idx="27">
                  <c:v>1893</c:v>
                </c:pt>
                <c:pt idx="28">
                  <c:v>1894</c:v>
                </c:pt>
                <c:pt idx="29">
                  <c:v>1895</c:v>
                </c:pt>
                <c:pt idx="30">
                  <c:v>1896</c:v>
                </c:pt>
                <c:pt idx="31">
                  <c:v>1897</c:v>
                </c:pt>
                <c:pt idx="32">
                  <c:v>1898</c:v>
                </c:pt>
                <c:pt idx="33">
                  <c:v>1899</c:v>
                </c:pt>
                <c:pt idx="34">
                  <c:v>1900</c:v>
                </c:pt>
                <c:pt idx="35">
                  <c:v>1901</c:v>
                </c:pt>
                <c:pt idx="36">
                  <c:v>1902</c:v>
                </c:pt>
                <c:pt idx="37">
                  <c:v>1903</c:v>
                </c:pt>
                <c:pt idx="38">
                  <c:v>1904</c:v>
                </c:pt>
                <c:pt idx="39">
                  <c:v>1905</c:v>
                </c:pt>
                <c:pt idx="40">
                  <c:v>1906</c:v>
                </c:pt>
                <c:pt idx="41">
                  <c:v>1907</c:v>
                </c:pt>
                <c:pt idx="42">
                  <c:v>1908</c:v>
                </c:pt>
                <c:pt idx="43">
                  <c:v>1909</c:v>
                </c:pt>
                <c:pt idx="44">
                  <c:v>1910</c:v>
                </c:pt>
                <c:pt idx="45">
                  <c:v>1911</c:v>
                </c:pt>
                <c:pt idx="46">
                  <c:v>1912</c:v>
                </c:pt>
                <c:pt idx="47">
                  <c:v>1913</c:v>
                </c:pt>
                <c:pt idx="48">
                  <c:v>1914</c:v>
                </c:pt>
                <c:pt idx="49">
                  <c:v>1915</c:v>
                </c:pt>
                <c:pt idx="50">
                  <c:v>1916</c:v>
                </c:pt>
                <c:pt idx="51">
                  <c:v>1917</c:v>
                </c:pt>
                <c:pt idx="52">
                  <c:v>1918</c:v>
                </c:pt>
                <c:pt idx="53">
                  <c:v>1919</c:v>
                </c:pt>
                <c:pt idx="54">
                  <c:v>1920</c:v>
                </c:pt>
                <c:pt idx="55">
                  <c:v>1921</c:v>
                </c:pt>
                <c:pt idx="56">
                  <c:v>1922</c:v>
                </c:pt>
                <c:pt idx="57">
                  <c:v>1923</c:v>
                </c:pt>
                <c:pt idx="58">
                  <c:v>1924</c:v>
                </c:pt>
                <c:pt idx="59">
                  <c:v>1925</c:v>
                </c:pt>
                <c:pt idx="60">
                  <c:v>1926</c:v>
                </c:pt>
                <c:pt idx="61">
                  <c:v>1927</c:v>
                </c:pt>
                <c:pt idx="62">
                  <c:v>1928</c:v>
                </c:pt>
                <c:pt idx="63">
                  <c:v>1929</c:v>
                </c:pt>
                <c:pt idx="64">
                  <c:v>1930</c:v>
                </c:pt>
                <c:pt idx="65">
                  <c:v>1931</c:v>
                </c:pt>
                <c:pt idx="66">
                  <c:v>1932</c:v>
                </c:pt>
                <c:pt idx="67">
                  <c:v>1933</c:v>
                </c:pt>
                <c:pt idx="68">
                  <c:v>1934</c:v>
                </c:pt>
                <c:pt idx="69">
                  <c:v>1935</c:v>
                </c:pt>
                <c:pt idx="70">
                  <c:v>1936</c:v>
                </c:pt>
                <c:pt idx="71">
                  <c:v>1937</c:v>
                </c:pt>
                <c:pt idx="72">
                  <c:v>1938</c:v>
                </c:pt>
                <c:pt idx="73">
                  <c:v>1939</c:v>
                </c:pt>
                <c:pt idx="74">
                  <c:v>1940</c:v>
                </c:pt>
                <c:pt idx="75">
                  <c:v>1941</c:v>
                </c:pt>
                <c:pt idx="76">
                  <c:v>1942</c:v>
                </c:pt>
                <c:pt idx="77">
                  <c:v>1943</c:v>
                </c:pt>
                <c:pt idx="78">
                  <c:v>1944</c:v>
                </c:pt>
                <c:pt idx="79">
                  <c:v>1945</c:v>
                </c:pt>
                <c:pt idx="80">
                  <c:v>1946</c:v>
                </c:pt>
                <c:pt idx="81">
                  <c:v>1947</c:v>
                </c:pt>
                <c:pt idx="82">
                  <c:v>1948</c:v>
                </c:pt>
                <c:pt idx="83">
                  <c:v>1949</c:v>
                </c:pt>
                <c:pt idx="84">
                  <c:v>1950</c:v>
                </c:pt>
                <c:pt idx="85">
                  <c:v>1951</c:v>
                </c:pt>
                <c:pt idx="86">
                  <c:v>1952</c:v>
                </c:pt>
                <c:pt idx="87">
                  <c:v>1953</c:v>
                </c:pt>
                <c:pt idx="88">
                  <c:v>1954</c:v>
                </c:pt>
                <c:pt idx="89">
                  <c:v>1955</c:v>
                </c:pt>
                <c:pt idx="90">
                  <c:v>1956</c:v>
                </c:pt>
                <c:pt idx="91">
                  <c:v>1957</c:v>
                </c:pt>
                <c:pt idx="92">
                  <c:v>1958</c:v>
                </c:pt>
                <c:pt idx="93">
                  <c:v>1959</c:v>
                </c:pt>
                <c:pt idx="94">
                  <c:v>1960</c:v>
                </c:pt>
                <c:pt idx="95">
                  <c:v>1961</c:v>
                </c:pt>
                <c:pt idx="96">
                  <c:v>1962</c:v>
                </c:pt>
                <c:pt idx="97">
                  <c:v>1963</c:v>
                </c:pt>
                <c:pt idx="98">
                  <c:v>1964</c:v>
                </c:pt>
                <c:pt idx="99">
                  <c:v>1965</c:v>
                </c:pt>
                <c:pt idx="100">
                  <c:v>1966</c:v>
                </c:pt>
                <c:pt idx="101">
                  <c:v>1967</c:v>
                </c:pt>
                <c:pt idx="102">
                  <c:v>1968</c:v>
                </c:pt>
                <c:pt idx="103">
                  <c:v>1969</c:v>
                </c:pt>
                <c:pt idx="104">
                  <c:v>1970</c:v>
                </c:pt>
                <c:pt idx="105">
                  <c:v>1971</c:v>
                </c:pt>
                <c:pt idx="106">
                  <c:v>1972</c:v>
                </c:pt>
                <c:pt idx="107">
                  <c:v>1973</c:v>
                </c:pt>
                <c:pt idx="108">
                  <c:v>1974</c:v>
                </c:pt>
                <c:pt idx="109">
                  <c:v>1975</c:v>
                </c:pt>
                <c:pt idx="110">
                  <c:v>1976</c:v>
                </c:pt>
                <c:pt idx="111">
                  <c:v>1977</c:v>
                </c:pt>
                <c:pt idx="112">
                  <c:v>1978</c:v>
                </c:pt>
                <c:pt idx="113">
                  <c:v>1979</c:v>
                </c:pt>
                <c:pt idx="114">
                  <c:v>1980</c:v>
                </c:pt>
                <c:pt idx="115">
                  <c:v>1981</c:v>
                </c:pt>
                <c:pt idx="116">
                  <c:v>1982</c:v>
                </c:pt>
                <c:pt idx="117">
                  <c:v>1983</c:v>
                </c:pt>
                <c:pt idx="118">
                  <c:v>1984</c:v>
                </c:pt>
                <c:pt idx="119">
                  <c:v>1985</c:v>
                </c:pt>
                <c:pt idx="120">
                  <c:v>1986</c:v>
                </c:pt>
                <c:pt idx="121">
                  <c:v>1987</c:v>
                </c:pt>
                <c:pt idx="122">
                  <c:v>1988</c:v>
                </c:pt>
                <c:pt idx="123">
                  <c:v>1989</c:v>
                </c:pt>
                <c:pt idx="124">
                  <c:v>1990</c:v>
                </c:pt>
                <c:pt idx="125">
                  <c:v>1991</c:v>
                </c:pt>
                <c:pt idx="126">
                  <c:v>1992</c:v>
                </c:pt>
                <c:pt idx="127">
                  <c:v>1993</c:v>
                </c:pt>
                <c:pt idx="128">
                  <c:v>1994</c:v>
                </c:pt>
                <c:pt idx="129">
                  <c:v>1995</c:v>
                </c:pt>
                <c:pt idx="130">
                  <c:v>1996</c:v>
                </c:pt>
                <c:pt idx="131">
                  <c:v>1997</c:v>
                </c:pt>
                <c:pt idx="132">
                  <c:v>1998</c:v>
                </c:pt>
                <c:pt idx="133">
                  <c:v>1999</c:v>
                </c:pt>
                <c:pt idx="134">
                  <c:v>2000</c:v>
                </c:pt>
                <c:pt idx="135">
                  <c:v>2001</c:v>
                </c:pt>
                <c:pt idx="136">
                  <c:v>2002</c:v>
                </c:pt>
                <c:pt idx="137">
                  <c:v>2003</c:v>
                </c:pt>
                <c:pt idx="138">
                  <c:v>2004</c:v>
                </c:pt>
                <c:pt idx="139">
                  <c:v>2005</c:v>
                </c:pt>
                <c:pt idx="140">
                  <c:v>2006</c:v>
                </c:pt>
                <c:pt idx="141">
                  <c:v>2007</c:v>
                </c:pt>
                <c:pt idx="142">
                  <c:v>2008</c:v>
                </c:pt>
                <c:pt idx="143">
                  <c:v>2009</c:v>
                </c:pt>
                <c:pt idx="144">
                  <c:v>2010</c:v>
                </c:pt>
              </c:numCache>
            </c:numRef>
          </c:cat>
          <c:val>
            <c:numRef>
              <c:f>'[7D929ED9-8033-31F8-91A1-162D0CCF484E.csv]7D929ED9-8033-31F8-91A1-162D0CC'!$C$2:$C$146</c:f>
              <c:numCache>
                <c:formatCode>General</c:formatCode>
                <c:ptCount val="145"/>
                <c:pt idx="0">
                  <c:v>24.3</c:v>
                </c:pt>
                <c:pt idx="1">
                  <c:v>24.7</c:v>
                </c:pt>
                <c:pt idx="2">
                  <c:v>26.2</c:v>
                </c:pt>
                <c:pt idx="3">
                  <c:v>21.8</c:v>
                </c:pt>
                <c:pt idx="4">
                  <c:v>29.3</c:v>
                </c:pt>
                <c:pt idx="5">
                  <c:v>27.2</c:v>
                </c:pt>
                <c:pt idx="6">
                  <c:v>29.4</c:v>
                </c:pt>
                <c:pt idx="7">
                  <c:v>22.9</c:v>
                </c:pt>
                <c:pt idx="8">
                  <c:v>22.2</c:v>
                </c:pt>
                <c:pt idx="9">
                  <c:v>27.7</c:v>
                </c:pt>
                <c:pt idx="10">
                  <c:v>26.7</c:v>
                </c:pt>
                <c:pt idx="11">
                  <c:v>25.8</c:v>
                </c:pt>
                <c:pt idx="12">
                  <c:v>26.2</c:v>
                </c:pt>
                <c:pt idx="13">
                  <c:v>28.2</c:v>
                </c:pt>
                <c:pt idx="14">
                  <c:v>27.3</c:v>
                </c:pt>
                <c:pt idx="15">
                  <c:v>19.8</c:v>
                </c:pt>
                <c:pt idx="16">
                  <c:v>26.5</c:v>
                </c:pt>
                <c:pt idx="17">
                  <c:v>24.2</c:v>
                </c:pt>
                <c:pt idx="18">
                  <c:v>28.3</c:v>
                </c:pt>
                <c:pt idx="19">
                  <c:v>28.6</c:v>
                </c:pt>
                <c:pt idx="20">
                  <c:v>24.1</c:v>
                </c:pt>
                <c:pt idx="21">
                  <c:v>21.9</c:v>
                </c:pt>
                <c:pt idx="22">
                  <c:v>29.1</c:v>
                </c:pt>
                <c:pt idx="23">
                  <c:v>29.5</c:v>
                </c:pt>
                <c:pt idx="24">
                  <c:v>22.1</c:v>
                </c:pt>
                <c:pt idx="25">
                  <c:v>29.6</c:v>
                </c:pt>
                <c:pt idx="26">
                  <c:v>24.7</c:v>
                </c:pt>
                <c:pt idx="27">
                  <c:v>23.8</c:v>
                </c:pt>
                <c:pt idx="28">
                  <c:v>20.2</c:v>
                </c:pt>
                <c:pt idx="29">
                  <c:v>28</c:v>
                </c:pt>
                <c:pt idx="30">
                  <c:v>30</c:v>
                </c:pt>
                <c:pt idx="31">
                  <c:v>25.4</c:v>
                </c:pt>
                <c:pt idx="32">
                  <c:v>26.8</c:v>
                </c:pt>
                <c:pt idx="33">
                  <c:v>28</c:v>
                </c:pt>
                <c:pt idx="34">
                  <c:v>28.1</c:v>
                </c:pt>
                <c:pt idx="35">
                  <c:v>18.2</c:v>
                </c:pt>
                <c:pt idx="36">
                  <c:v>28.5</c:v>
                </c:pt>
                <c:pt idx="37">
                  <c:v>26.9</c:v>
                </c:pt>
                <c:pt idx="38">
                  <c:v>28.2</c:v>
                </c:pt>
                <c:pt idx="39">
                  <c:v>30.9</c:v>
                </c:pt>
                <c:pt idx="40">
                  <c:v>31.7</c:v>
                </c:pt>
                <c:pt idx="41">
                  <c:v>27.2</c:v>
                </c:pt>
                <c:pt idx="42">
                  <c:v>26.9</c:v>
                </c:pt>
                <c:pt idx="43">
                  <c:v>26.1</c:v>
                </c:pt>
                <c:pt idx="44">
                  <c:v>27.9</c:v>
                </c:pt>
                <c:pt idx="45">
                  <c:v>24.4</c:v>
                </c:pt>
                <c:pt idx="46">
                  <c:v>29.1</c:v>
                </c:pt>
                <c:pt idx="47">
                  <c:v>22.7</c:v>
                </c:pt>
                <c:pt idx="48">
                  <c:v>25.8</c:v>
                </c:pt>
                <c:pt idx="49">
                  <c:v>28.1</c:v>
                </c:pt>
                <c:pt idx="50">
                  <c:v>24.1</c:v>
                </c:pt>
                <c:pt idx="51">
                  <c:v>26.2</c:v>
                </c:pt>
                <c:pt idx="52">
                  <c:v>23.9</c:v>
                </c:pt>
                <c:pt idx="53">
                  <c:v>26.8</c:v>
                </c:pt>
                <c:pt idx="54">
                  <c:v>29.9</c:v>
                </c:pt>
                <c:pt idx="55">
                  <c:v>27.8</c:v>
                </c:pt>
                <c:pt idx="56">
                  <c:v>26.3</c:v>
                </c:pt>
                <c:pt idx="57">
                  <c:v>27.8</c:v>
                </c:pt>
                <c:pt idx="58">
                  <c:v>22.1</c:v>
                </c:pt>
                <c:pt idx="59">
                  <c:v>27.4</c:v>
                </c:pt>
                <c:pt idx="60">
                  <c:v>25.7</c:v>
                </c:pt>
                <c:pt idx="61">
                  <c:v>26.4</c:v>
                </c:pt>
                <c:pt idx="62">
                  <c:v>26.3</c:v>
                </c:pt>
                <c:pt idx="63">
                  <c:v>25.7</c:v>
                </c:pt>
                <c:pt idx="64">
                  <c:v>20.5</c:v>
                </c:pt>
                <c:pt idx="65">
                  <c:v>24.5</c:v>
                </c:pt>
                <c:pt idx="66">
                  <c:v>26.5</c:v>
                </c:pt>
                <c:pt idx="67">
                  <c:v>22.8</c:v>
                </c:pt>
                <c:pt idx="68">
                  <c:v>18.7</c:v>
                </c:pt>
                <c:pt idx="69">
                  <c:v>24.2</c:v>
                </c:pt>
                <c:pt idx="70">
                  <c:v>18.600000000000001</c:v>
                </c:pt>
                <c:pt idx="71">
                  <c:v>28.9</c:v>
                </c:pt>
                <c:pt idx="72">
                  <c:v>27.8</c:v>
                </c:pt>
                <c:pt idx="73">
                  <c:v>29.9</c:v>
                </c:pt>
                <c:pt idx="74">
                  <c:v>28.9</c:v>
                </c:pt>
                <c:pt idx="75">
                  <c:v>31.2</c:v>
                </c:pt>
                <c:pt idx="76">
                  <c:v>35.4</c:v>
                </c:pt>
                <c:pt idx="77">
                  <c:v>32.6</c:v>
                </c:pt>
                <c:pt idx="78">
                  <c:v>33</c:v>
                </c:pt>
                <c:pt idx="79">
                  <c:v>33.1</c:v>
                </c:pt>
                <c:pt idx="80">
                  <c:v>37.200000000000003</c:v>
                </c:pt>
                <c:pt idx="81">
                  <c:v>28.6</c:v>
                </c:pt>
                <c:pt idx="82">
                  <c:v>43</c:v>
                </c:pt>
                <c:pt idx="83">
                  <c:v>38.200000000000003</c:v>
                </c:pt>
                <c:pt idx="84">
                  <c:v>38.200000000000003</c:v>
                </c:pt>
                <c:pt idx="85">
                  <c:v>36.9</c:v>
                </c:pt>
                <c:pt idx="86">
                  <c:v>41.8</c:v>
                </c:pt>
                <c:pt idx="87">
                  <c:v>40.700000000000003</c:v>
                </c:pt>
                <c:pt idx="88">
                  <c:v>39.4</c:v>
                </c:pt>
                <c:pt idx="89">
                  <c:v>42</c:v>
                </c:pt>
                <c:pt idx="90">
                  <c:v>47.4</c:v>
                </c:pt>
                <c:pt idx="91">
                  <c:v>48.3</c:v>
                </c:pt>
                <c:pt idx="92">
                  <c:v>52.8</c:v>
                </c:pt>
                <c:pt idx="93">
                  <c:v>53.1</c:v>
                </c:pt>
                <c:pt idx="94">
                  <c:v>54.7</c:v>
                </c:pt>
                <c:pt idx="95">
                  <c:v>62.4</c:v>
                </c:pt>
                <c:pt idx="96">
                  <c:v>64.7</c:v>
                </c:pt>
                <c:pt idx="97">
                  <c:v>67.900000000000006</c:v>
                </c:pt>
                <c:pt idx="98">
                  <c:v>62.9</c:v>
                </c:pt>
                <c:pt idx="99">
                  <c:v>74.099999999999994</c:v>
                </c:pt>
                <c:pt idx="100">
                  <c:v>73.099999999999994</c:v>
                </c:pt>
                <c:pt idx="101">
                  <c:v>80.099999999999994</c:v>
                </c:pt>
                <c:pt idx="102">
                  <c:v>79.5</c:v>
                </c:pt>
                <c:pt idx="103">
                  <c:v>85.9</c:v>
                </c:pt>
                <c:pt idx="104">
                  <c:v>72.400000000000006</c:v>
                </c:pt>
                <c:pt idx="105">
                  <c:v>88.1</c:v>
                </c:pt>
                <c:pt idx="106">
                  <c:v>97</c:v>
                </c:pt>
                <c:pt idx="107">
                  <c:v>91.3</c:v>
                </c:pt>
                <c:pt idx="108">
                  <c:v>71.900000000000006</c:v>
                </c:pt>
                <c:pt idx="109">
                  <c:v>86.4</c:v>
                </c:pt>
                <c:pt idx="110">
                  <c:v>88</c:v>
                </c:pt>
                <c:pt idx="111">
                  <c:v>90.8</c:v>
                </c:pt>
                <c:pt idx="112">
                  <c:v>101</c:v>
                </c:pt>
                <c:pt idx="113">
                  <c:v>109.5</c:v>
                </c:pt>
                <c:pt idx="114">
                  <c:v>91</c:v>
                </c:pt>
                <c:pt idx="115">
                  <c:v>108.9</c:v>
                </c:pt>
                <c:pt idx="116">
                  <c:v>113.2</c:v>
                </c:pt>
                <c:pt idx="117">
                  <c:v>81.099999999999994</c:v>
                </c:pt>
                <c:pt idx="118">
                  <c:v>106.7</c:v>
                </c:pt>
                <c:pt idx="119">
                  <c:v>118</c:v>
                </c:pt>
                <c:pt idx="120">
                  <c:v>119.4</c:v>
                </c:pt>
                <c:pt idx="121">
                  <c:v>119.8</c:v>
                </c:pt>
                <c:pt idx="122">
                  <c:v>84.6</c:v>
                </c:pt>
                <c:pt idx="123">
                  <c:v>116.3</c:v>
                </c:pt>
                <c:pt idx="124">
                  <c:v>118.5</c:v>
                </c:pt>
                <c:pt idx="125">
                  <c:v>108.6</c:v>
                </c:pt>
                <c:pt idx="126">
                  <c:v>131.5</c:v>
                </c:pt>
                <c:pt idx="127">
                  <c:v>100.7</c:v>
                </c:pt>
                <c:pt idx="128">
                  <c:v>138.6</c:v>
                </c:pt>
                <c:pt idx="129">
                  <c:v>113.5</c:v>
                </c:pt>
                <c:pt idx="130">
                  <c:v>127.1</c:v>
                </c:pt>
                <c:pt idx="131">
                  <c:v>126.7</c:v>
                </c:pt>
                <c:pt idx="132">
                  <c:v>134.4</c:v>
                </c:pt>
                <c:pt idx="133">
                  <c:v>133.80000000000001</c:v>
                </c:pt>
                <c:pt idx="134">
                  <c:v>136.9</c:v>
                </c:pt>
                <c:pt idx="135">
                  <c:v>138.19999999999999</c:v>
                </c:pt>
                <c:pt idx="136">
                  <c:v>129.30000000000001</c:v>
                </c:pt>
                <c:pt idx="137">
                  <c:v>142.19999999999999</c:v>
                </c:pt>
                <c:pt idx="138">
                  <c:v>160.30000000000001</c:v>
                </c:pt>
                <c:pt idx="139">
                  <c:v>147.9</c:v>
                </c:pt>
                <c:pt idx="140">
                  <c:v>149.1</c:v>
                </c:pt>
                <c:pt idx="141">
                  <c:v>150.69999999999999</c:v>
                </c:pt>
                <c:pt idx="142">
                  <c:v>153.9</c:v>
                </c:pt>
                <c:pt idx="143">
                  <c:v>164.7</c:v>
                </c:pt>
                <c:pt idx="144">
                  <c:v>152.80000000000001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E4-426A-8466-CA669964A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059670416"/>
        <c:axId val="-1059666064"/>
      </c:lineChart>
      <c:catAx>
        <c:axId val="-1059670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666064"/>
        <c:crosses val="autoZero"/>
        <c:auto val="1"/>
        <c:lblAlgn val="ctr"/>
        <c:lblOffset val="100"/>
        <c:noMultiLvlLbl val="0"/>
      </c:catAx>
      <c:valAx>
        <c:axId val="-105966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5967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3E4C0-547D-408B-9967-5A8979C16DB9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8D218-18D5-4C1B-AA36-C85DE765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4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4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glow rad="127000">
                    <a:schemeClr val="bg1"/>
                  </a:glow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kern="1200" cap="small" dirty="0">
                <a:solidFill>
                  <a:schemeClr val="accent1">
                    <a:lumMod val="75000"/>
                    <a:alpha val="40000"/>
                  </a:schemeClr>
                </a:solidFill>
                <a:effectLst>
                  <a:outerShdw blurRad="50800" dist="50800" dir="5400000" sx="0" sy="0" algn="ctr">
                    <a:schemeClr val="bg1">
                      <a:lumMod val="85000"/>
                    </a:scheme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chemeClr val="accent1">
                  <a:lumMod val="75000"/>
                  <a:alpha val="40000"/>
                </a:schemeClr>
              </a:solidFill>
              <a:effectLst>
                <a:outerShdw blurRad="50800" dist="50800" dir="5400000" sx="0" sy="0" algn="ctr">
                  <a:schemeClr val="bg1">
                    <a:lumMod val="85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34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304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600201"/>
            <a:ext cx="4724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25C4-0896-4B5D-9B87-92C43A42E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9753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0400" y="1600200"/>
            <a:ext cx="96520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3938589"/>
            <a:ext cx="96520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35F86-D06C-469A-BBD8-16FCC873B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5765" y="2046941"/>
            <a:ext cx="5565181" cy="3911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/>
              <a:t>APEC 100</a:t>
            </a:r>
            <a:br>
              <a:rPr lang="en-US" sz="6000" b="1" dirty="0"/>
            </a:br>
            <a:r>
              <a:rPr lang="en-US" sz="6000" b="1" dirty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1134" y="998048"/>
            <a:ext cx="10733103" cy="7650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/>
              <a:t>Food Production Around the World</a:t>
            </a:r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323" y="2356936"/>
            <a:ext cx="3899073" cy="39090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Agricultural Systems in Developing Countries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278383"/>
            <a:ext cx="10661073" cy="489857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/>
              <a:t>Industrialization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Specialized operators grow one crop or one animal</a:t>
            </a:r>
          </a:p>
          <a:p>
            <a:pPr lvl="1"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Mainly, developed world uses the industrialized agricultural system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sz="3600" dirty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Plantation agriculture in the developing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/>
              <a:t>Novelty farms in the developed world.</a:t>
            </a:r>
          </a:p>
          <a:p>
            <a:pPr lvl="2" eaLnBrk="1" hangingPunct="1"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0628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51692" y="4572001"/>
            <a:ext cx="11637108" cy="21875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Less than 1% of workforce is engaged in farming in the United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However, 20% of workers are involved in growing, processing, or marketing food (25 million people)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Agriculture is the largest industry in the US (in terms of total sales)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Number of farms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7,000,000 million in 1920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2,500,000 million today</a:t>
            </a:r>
          </a:p>
        </p:txBody>
      </p:sp>
      <p:pic>
        <p:nvPicPr>
          <p:cNvPr id="11268" name="Picture 8" descr="scan20001"/>
          <p:cNvPicPr>
            <a:picLocks noChangeAspect="1" noChangeArrowheads="1"/>
          </p:cNvPicPr>
          <p:nvPr/>
        </p:nvPicPr>
        <p:blipFill>
          <a:blip r:embed="rId2" cstate="print"/>
          <a:srcRect t="3368" b="56226"/>
          <a:stretch>
            <a:fillRect/>
          </a:stretch>
        </p:blipFill>
        <p:spPr bwMode="auto">
          <a:xfrm>
            <a:off x="1523999" y="152400"/>
            <a:ext cx="93550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97165" y="762000"/>
            <a:ext cx="406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2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Price Sensitivity of Agriculture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225117"/>
            <a:ext cx="4261013" cy="5362114"/>
          </a:xfrm>
        </p:spPr>
        <p:txBody>
          <a:bodyPr>
            <a:normAutofit lnSpcReduction="10000"/>
          </a:bodyPr>
          <a:lstStyle/>
          <a:p>
            <a:pPr marL="174625" indent="-174625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Agriculture is one of the most competitive industries</a:t>
            </a:r>
          </a:p>
          <a:p>
            <a:pPr marL="174625" indent="-174625"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174625" indent="-174625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Demand for food is relatively </a:t>
            </a:r>
            <a:r>
              <a:rPr lang="en-US" sz="1800" i="1" dirty="0">
                <a:solidFill>
                  <a:schemeClr val="tx1"/>
                </a:solidFill>
              </a:rPr>
              <a:t>inelastic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74625" indent="-174625" eaLnBrk="1" hangingPunct="1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marL="174625" indent="-174625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Small increase in food supply (a good harvest) can leads to a large decrease in food prices</a:t>
            </a:r>
          </a:p>
          <a:p>
            <a:pPr marL="465138" lvl="1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Good weather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 Abundant harvest  Low prices</a:t>
            </a:r>
          </a:p>
          <a:p>
            <a:pPr marL="465138" lvl="1" eaLnBrk="1" hangingPunct="1">
              <a:lnSpc>
                <a:spcPct val="80000"/>
              </a:lnSpc>
            </a:pP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pPr marL="465138" lvl="1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Bad weather  Reduced harvest  High prices</a:t>
            </a:r>
            <a:endParaRPr lang="en-US" sz="1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marL="227013" indent="-227013" eaLnBrk="1" hangingPunct="1">
              <a:lnSpc>
                <a:spcPct val="80000"/>
              </a:lnSpc>
            </a:pPr>
            <a:r>
              <a:rPr lang="en-US" sz="1800" dirty="0">
                <a:solidFill>
                  <a:schemeClr val="tx1"/>
                </a:solidFill>
              </a:rPr>
              <a:t>Dependent upon the global market and big producers</a:t>
            </a:r>
          </a:p>
          <a:p>
            <a:pPr marL="461963" lvl="1" indent="-282575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Such as corn and Iowa and the Midwest, wheat and the great plains, coffee and Brazil.</a:t>
            </a:r>
          </a:p>
          <a:p>
            <a:pPr marL="461963" lvl="1" indent="-282575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tx1"/>
                </a:solidFill>
              </a:rPr>
              <a:t>Also explains price increases in food due to ethanol production.</a:t>
            </a:r>
          </a:p>
        </p:txBody>
      </p:sp>
      <p:pic>
        <p:nvPicPr>
          <p:cNvPr id="12292" name="Picture 4" descr="scan20001"/>
          <p:cNvPicPr>
            <a:picLocks noChangeAspect="1" noChangeArrowheads="1"/>
          </p:cNvPicPr>
          <p:nvPr/>
        </p:nvPicPr>
        <p:blipFill>
          <a:blip r:embed="rId2" cstate="print"/>
          <a:srcRect t="47142"/>
          <a:stretch>
            <a:fillRect/>
          </a:stretch>
        </p:blipFill>
        <p:spPr bwMode="auto">
          <a:xfrm>
            <a:off x="5130794" y="1371600"/>
            <a:ext cx="6908800" cy="413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470769" y="5529385"/>
            <a:ext cx="6700002" cy="864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+mj-lt"/>
              </a:rPr>
              <a:t>Percentage of consumer income spent on food: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+mj-lt"/>
              </a:rPr>
              <a:t>U.S. 12%; 			   		World 40%</a:t>
            </a:r>
          </a:p>
        </p:txBody>
      </p:sp>
    </p:spTree>
    <p:extLst>
      <p:ext uri="{BB962C8B-B14F-4D97-AF65-F5344CB8AC3E}">
        <p14:creationId xmlns:p14="http://schemas.microsoft.com/office/powerpoint/2010/main" val="40821328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Challenges with US Agriculture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476640"/>
            <a:ext cx="5601541" cy="5076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Increasing regulation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Use of pesticides, herbicides, tillage of soil, wetlands management, erosion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Protect the environment, but make U.S. products less competitive internationally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Non-point source water pollution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Concerns about food safety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Concerns about food production processes.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56425" y="1601788"/>
            <a:ext cx="5235575" cy="4951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Lack of evidence-based policy on conservation programs.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Soil erosion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Access to water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Depletion of aquifers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Loss of irrigation water to urbanization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Production costs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Reliance on fossil fuels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7825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dirty="0"/>
              <a:t>Farm Programs in Other Countries</a:t>
            </a:r>
          </a:p>
        </p:txBody>
      </p:sp>
      <p:pic>
        <p:nvPicPr>
          <p:cNvPr id="14340" name="Picture 5" descr="scan00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4960" r="3792" b="4886"/>
          <a:stretch/>
        </p:blipFill>
        <p:spPr>
          <a:xfrm>
            <a:off x="6720395" y="2312633"/>
            <a:ext cx="5413114" cy="3604334"/>
          </a:xfrm>
          <a:noFill/>
        </p:spPr>
      </p:pic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0314" y="1371600"/>
            <a:ext cx="6090081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Most developed countries provide more government subsidies than the U.S.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Maintain “healthy” farm sectors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Multi-functionality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Protectionist policies do not take advantage of one country’s ability to produce a product at a very low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Comparative advantage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Agricultural subsidies in the developed world often hurt farmers in the developing world.</a:t>
            </a:r>
          </a:p>
        </p:txBody>
      </p:sp>
    </p:spTree>
    <p:extLst>
      <p:ext uri="{BB962C8B-B14F-4D97-AF65-F5344CB8AC3E}">
        <p14:creationId xmlns:p14="http://schemas.microsoft.com/office/powerpoint/2010/main" val="10762178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Food Production: Can We Grow Enough?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Malthus (1798) underestimated role of technology in solving food scarcity problems.  Improved production came from: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Crop varieties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Irrigation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Pesticides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Better tillage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Fertilizer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Better animal husbandry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80,000 plants in the world are edible to humans.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Approximately 30 crops provide more than 80% of the world food supply.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Wheat, rice, corn, and potatoes &gt;50% of world food production.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7229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Trophic</a:t>
            </a:r>
            <a:r>
              <a:rPr lang="en-US" dirty="0"/>
              <a:t> Efficiency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100403"/>
            <a:ext cx="5809673" cy="5076560"/>
          </a:xfrm>
        </p:spPr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sz="3200" dirty="0"/>
              <a:t>“The world can feed far more humans if they eat only plant material than if they eat a large amount of meat”</a:t>
            </a:r>
          </a:p>
          <a:p>
            <a:pPr marL="233363" indent="-233363">
              <a:lnSpc>
                <a:spcPct val="90000"/>
              </a:lnSpc>
            </a:pPr>
            <a:endParaRPr lang="en-US" sz="3200" dirty="0"/>
          </a:p>
          <a:p>
            <a:pPr marL="573088" lvl="1" indent="-225425">
              <a:lnSpc>
                <a:spcPct val="90000"/>
              </a:lnSpc>
            </a:pPr>
            <a:r>
              <a:rPr lang="en-US" sz="2800" dirty="0"/>
              <a:t>10% of the energy of each previous </a:t>
            </a:r>
            <a:r>
              <a:rPr lang="en-US" sz="2800" dirty="0" err="1"/>
              <a:t>trophic</a:t>
            </a:r>
            <a:r>
              <a:rPr lang="en-US" sz="2800" dirty="0"/>
              <a:t> level is retained at the next level</a:t>
            </a:r>
          </a:p>
          <a:p>
            <a:pPr marL="573088" lvl="1" indent="-225425">
              <a:lnSpc>
                <a:spcPct val="90000"/>
              </a:lnSpc>
            </a:pPr>
            <a:endParaRPr lang="en-US" sz="2800" dirty="0"/>
          </a:p>
          <a:p>
            <a:pPr marL="573088" lvl="1" indent="-225425">
              <a:lnSpc>
                <a:spcPct val="90000"/>
              </a:lnSpc>
            </a:pPr>
            <a:r>
              <a:rPr lang="en-US" sz="2800" dirty="0"/>
              <a:t>1000 kg of grass produces, 100 kg of cow produces, </a:t>
            </a:r>
          </a:p>
          <a:p>
            <a:pPr marL="573088" lvl="1" indent="-225425">
              <a:lnSpc>
                <a:spcPct val="90000"/>
              </a:lnSpc>
              <a:buNone/>
            </a:pPr>
            <a:r>
              <a:rPr lang="en-US" sz="2800" dirty="0"/>
              <a:t>    10 kg of humans (or energy)</a:t>
            </a:r>
          </a:p>
        </p:txBody>
      </p:sp>
      <p:pic>
        <p:nvPicPr>
          <p:cNvPr id="192516" name="Picture 4" descr="Grass to Person0001"/>
          <p:cNvPicPr>
            <a:picLocks noChangeAspect="1" noChangeArrowheads="1"/>
          </p:cNvPicPr>
          <p:nvPr/>
        </p:nvPicPr>
        <p:blipFill>
          <a:blip r:embed="rId2" cstate="print"/>
          <a:srcRect l="5511" t="4164" r="24750" b="37509"/>
          <a:stretch>
            <a:fillRect/>
          </a:stretch>
        </p:blipFill>
        <p:spPr bwMode="auto">
          <a:xfrm>
            <a:off x="6502400" y="1371600"/>
            <a:ext cx="5215467" cy="4724400"/>
          </a:xfrm>
          <a:prstGeom prst="rect">
            <a:avLst/>
          </a:prstGeom>
          <a:noFill/>
        </p:spPr>
      </p:pic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6502400" y="6172200"/>
            <a:ext cx="497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Garamond" pitchFamily="18" charset="0"/>
              </a:rPr>
              <a:t>Source: Owen and Chiras 1995; Holechek et al.</a:t>
            </a:r>
          </a:p>
        </p:txBody>
      </p:sp>
    </p:spTree>
    <p:extLst>
      <p:ext uri="{BB962C8B-B14F-4D97-AF65-F5344CB8AC3E}">
        <p14:creationId xmlns:p14="http://schemas.microsoft.com/office/powerpoint/2010/main" val="11369890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Global Trends in Food Production</a:t>
            </a:r>
          </a:p>
        </p:txBody>
      </p:sp>
      <p:pic>
        <p:nvPicPr>
          <p:cNvPr id="6148" name="Picture 7" descr="scan0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69584" y="2221829"/>
            <a:ext cx="5517615" cy="4723745"/>
          </a:xfr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0415" y="1609078"/>
            <a:ext cx="5655075" cy="503141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Per capita food production +25% since mid 1970s.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80 million extra people per year.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Real price of food has fallen 10-30% since about 1980.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18% of world population (&gt;1.1 billion) is undernourished.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Most in Africa and Asia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6502400" y="1752601"/>
            <a:ext cx="406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Garamond" pitchFamily="18" charset="0"/>
              </a:rPr>
              <a:t>Food Production by Region</a:t>
            </a:r>
          </a:p>
        </p:txBody>
      </p:sp>
    </p:spTree>
    <p:extLst>
      <p:ext uri="{BB962C8B-B14F-4D97-AF65-F5344CB8AC3E}">
        <p14:creationId xmlns:p14="http://schemas.microsoft.com/office/powerpoint/2010/main" val="154060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Quick History—Four Revolutions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100403"/>
            <a:ext cx="10661073" cy="5602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1.	</a:t>
            </a:r>
            <a:r>
              <a:rPr lang="en-US" sz="1800" b="1" dirty="0"/>
              <a:t>Nomadic to sedentary populations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Domestication of wild plants 10,000 years ago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China, South America, Europe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Wheat, rice, corn, oats, potatoes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Permitted—Labor specialization, organized civilizations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2.</a:t>
            </a:r>
            <a:r>
              <a:rPr lang="en-US" sz="1800" b="1" dirty="0"/>
              <a:t>	13</a:t>
            </a:r>
            <a:r>
              <a:rPr lang="en-US" sz="1800" b="1" baseline="30000" dirty="0"/>
              <a:t>th</a:t>
            </a:r>
            <a:r>
              <a:rPr lang="en-US" sz="1800" b="1" dirty="0"/>
              <a:t> Century on—Exploration and Discovery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Accumulating knowledge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Trade, new plants and animals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3.	18</a:t>
            </a:r>
            <a:r>
              <a:rPr lang="en-US" sz="1800" b="1" baseline="30000" dirty="0"/>
              <a:t>th</a:t>
            </a:r>
            <a:r>
              <a:rPr lang="en-US" sz="1800" b="1" dirty="0"/>
              <a:t> Century on—Industrialization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Technology of transportation, steam power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Farm mechanization after World War 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Large reduction in number of farms in U.S., marginal lands abandoned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4.	Currently—Biotechnological breakthroughs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Improved crop varieties,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Fertilizers, herbicides, and insecticides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Hybrid crops</a:t>
            </a:r>
          </a:p>
        </p:txBody>
      </p:sp>
    </p:spTree>
    <p:extLst>
      <p:ext uri="{BB962C8B-B14F-4D97-AF65-F5344CB8AC3E}">
        <p14:creationId xmlns:p14="http://schemas.microsoft.com/office/powerpoint/2010/main" val="31252000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How to grow more food?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100402"/>
            <a:ext cx="11158962" cy="5566727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Bring more land into production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Increase yields on existing land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The Green Revolution</a:t>
            </a:r>
          </a:p>
          <a:p>
            <a:pPr marL="438150" indent="-381000" eaLnBrk="1" hangingPunct="1">
              <a:lnSpc>
                <a:spcPct val="90000"/>
              </a:lnSpc>
              <a:defRPr/>
            </a:pPr>
            <a:r>
              <a:rPr lang="en-US" dirty="0"/>
              <a:t>Since 1960.  Norman Borlaug largely credited as founding father.</a:t>
            </a:r>
          </a:p>
          <a:p>
            <a:pPr marL="438150" indent="-381000" eaLnBrk="1" hangingPunct="1">
              <a:lnSpc>
                <a:spcPct val="90000"/>
              </a:lnSpc>
              <a:defRPr/>
            </a:pPr>
            <a:r>
              <a:rPr lang="en-US" dirty="0"/>
              <a:t>“Genetic selection of highly adapted plant varieties that are responsive to large inputs of inorganic fertilizer, pesticides, and irrigation water.”</a:t>
            </a:r>
          </a:p>
          <a:p>
            <a:pPr marL="438150" indent="-381000" eaLnBrk="1" hangingPunct="1">
              <a:lnSpc>
                <a:spcPct val="90000"/>
              </a:lnSpc>
              <a:defRPr/>
            </a:pPr>
            <a:r>
              <a:rPr lang="en-US" dirty="0"/>
              <a:t>Tougher, shorter stalks of wheat and rice—larger seed heads</a:t>
            </a:r>
          </a:p>
          <a:p>
            <a:pPr marL="438150" indent="-381000" eaLnBrk="1" hangingPunct="1">
              <a:lnSpc>
                <a:spcPct val="90000"/>
              </a:lnSpc>
              <a:defRPr/>
            </a:pPr>
            <a:r>
              <a:rPr lang="en-US" dirty="0"/>
              <a:t>3x to 5x increases in yields</a:t>
            </a:r>
          </a:p>
          <a:p>
            <a:pPr marL="438150" indent="-381000" eaLnBrk="1" hangingPunct="1">
              <a:lnSpc>
                <a:spcPct val="90000"/>
              </a:lnSpc>
              <a:defRPr/>
            </a:pPr>
            <a:r>
              <a:rPr lang="en-US" dirty="0"/>
              <a:t>Faster cropping allowed 2 or 3 crops per year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57846" y="8049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459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U.S. corn yields (bushels/acre)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77472"/>
              </p:ext>
            </p:extLst>
          </p:nvPr>
        </p:nvGraphicFramePr>
        <p:xfrm>
          <a:off x="1164492" y="1197708"/>
          <a:ext cx="10261600" cy="491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438400" y="6211669"/>
            <a:ext cx="873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(Source: Derived from data from USDA–NASS 2014). </a:t>
            </a:r>
          </a:p>
        </p:txBody>
      </p:sp>
    </p:spTree>
    <p:extLst>
      <p:ext uri="{BB962C8B-B14F-4D97-AF65-F5344CB8AC3E}">
        <p14:creationId xmlns:p14="http://schemas.microsoft.com/office/powerpoint/2010/main" val="12479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dirty="0"/>
              <a:t>Agriculture in Developing Countries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100402"/>
            <a:ext cx="10883755" cy="53980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55% of world’s cropland is in subsistence agriculture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Subsistence farming techniques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Mostly, plots under 10 acres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Various crops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Family-owned plots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Animal power and “primitive” equipment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Intercropping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/>
              <a:t>“Growing two or more different crops in alternative rows”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dirty="0"/>
              <a:t>Combines high protein nitrogen fixing crops (soybeans) with nitrogen-depleting grains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err="1"/>
              <a:t>Polyculture</a:t>
            </a:r>
            <a:r>
              <a:rPr lang="en-US" dirty="0"/>
              <a:t>—Intercropping with many different plants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Agro-forestry—Intercropping with trees and a crop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604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Ecosystem and Agro-Forestry 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92727" y="1500325"/>
            <a:ext cx="6114473" cy="4676637"/>
          </a:xfrm>
        </p:spPr>
        <p:txBody>
          <a:bodyPr>
            <a:norm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dirty="0"/>
              <a:t>“The spatial arrangement of the living and nonliving environment in a particular area”</a:t>
            </a:r>
          </a:p>
          <a:p>
            <a:pPr marL="233363" indent="-233363">
              <a:lnSpc>
                <a:spcPct val="90000"/>
              </a:lnSpc>
            </a:pPr>
            <a:endParaRPr lang="en-US" dirty="0"/>
          </a:p>
          <a:p>
            <a:pPr marL="233363" indent="-233363">
              <a:lnSpc>
                <a:spcPct val="90000"/>
              </a:lnSpc>
            </a:pPr>
            <a:r>
              <a:rPr lang="en-US" dirty="0"/>
              <a:t>Example—shade-grown coffee</a:t>
            </a: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344" y="4572000"/>
            <a:ext cx="2413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282" y="4572000"/>
            <a:ext cx="2413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7010400" y="6314431"/>
            <a:ext cx="497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Garamond" pitchFamily="18" charset="0"/>
              </a:rPr>
              <a:t>Source: Patricia </a:t>
            </a:r>
            <a:r>
              <a:rPr lang="en-US" sz="1200" dirty="0" err="1">
                <a:solidFill>
                  <a:schemeClr val="tx2"/>
                </a:solidFill>
                <a:latin typeface="Garamond" pitchFamily="18" charset="0"/>
              </a:rPr>
              <a:t>Moguel</a:t>
            </a:r>
            <a:r>
              <a:rPr lang="en-US" sz="1200" dirty="0">
                <a:solidFill>
                  <a:schemeClr val="tx2"/>
                </a:solidFill>
                <a:latin typeface="Garamond" pitchFamily="18" charset="0"/>
              </a:rPr>
              <a:t> and Victor Toledo “Biodiversity Conservation in Traditional Coffee Systems of Mexico.” 1999. </a:t>
            </a:r>
            <a:r>
              <a:rPr lang="en-US" sz="1200" i="1" dirty="0">
                <a:solidFill>
                  <a:schemeClr val="tx2"/>
                </a:solidFill>
                <a:latin typeface="Garamond" pitchFamily="18" charset="0"/>
              </a:rPr>
              <a:t>Conservation Biology</a:t>
            </a:r>
            <a:r>
              <a:rPr lang="en-US" sz="1200" dirty="0">
                <a:solidFill>
                  <a:schemeClr val="tx2"/>
                </a:solidFill>
                <a:latin typeface="Garamond" pitchFamily="18" charset="0"/>
              </a:rPr>
              <a:t> 13:11–21.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1219200" y="6545264"/>
            <a:ext cx="558800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lvl="1">
              <a:spcBef>
                <a:spcPct val="20000"/>
              </a:spcBef>
            </a:pPr>
            <a:r>
              <a:rPr lang="en-US" sz="900">
                <a:solidFill>
                  <a:schemeClr val="tx2"/>
                </a:solidFill>
                <a:latin typeface="Garamond" pitchFamily="18" charset="0"/>
              </a:rPr>
              <a:t>http://nationalzoo.si.edu/ConservationAndScience/MigratoryBirds/Coffee/about.cfm</a:t>
            </a:r>
          </a:p>
          <a:p>
            <a:pPr>
              <a:spcBef>
                <a:spcPct val="50000"/>
              </a:spcBef>
            </a:pPr>
            <a:endParaRPr lang="en-US" sz="900">
              <a:latin typeface="Garamond" pitchFamily="18" charset="0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157073"/>
            <a:ext cx="3905738" cy="511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7443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/>
      <p:bldP spid="190473" grpId="0"/>
      <p:bldP spid="9" grpId="0"/>
    </p:bld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APEC Final[1]</Template>
  <TotalTime>193</TotalTime>
  <Words>796</Words>
  <Application>Microsoft Office PowerPoint</Application>
  <PresentationFormat>Widescreen</PresentationFormat>
  <Paragraphs>147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Garamond</vt:lpstr>
      <vt:lpstr>Times New Roman</vt:lpstr>
      <vt:lpstr>Wingdings</vt:lpstr>
      <vt:lpstr>Theme3</vt:lpstr>
      <vt:lpstr>APEC 100 Sustainable Development</vt:lpstr>
      <vt:lpstr>Food Production: Can We Grow Enough?</vt:lpstr>
      <vt:lpstr>Trophic Efficiency </vt:lpstr>
      <vt:lpstr>Global Trends in Food Production</vt:lpstr>
      <vt:lpstr>Quick History—Four Revolutions</vt:lpstr>
      <vt:lpstr>How to grow more food?</vt:lpstr>
      <vt:lpstr>U.S. corn yields (bushels/acre)</vt:lpstr>
      <vt:lpstr>Agriculture in Developing Countries</vt:lpstr>
      <vt:lpstr>Ecosystem and Agro-Forestry Structure</vt:lpstr>
      <vt:lpstr>Agricultural Systems in Developing Countries</vt:lpstr>
      <vt:lpstr>PowerPoint Presentation</vt:lpstr>
      <vt:lpstr>Price Sensitivity of Agriculture</vt:lpstr>
      <vt:lpstr>Challenges with US Agriculture</vt:lpstr>
      <vt:lpstr>Farm Programs in Other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Jennifer Egan</cp:lastModifiedBy>
  <cp:revision>17</cp:revision>
  <dcterms:created xsi:type="dcterms:W3CDTF">2016-08-11T13:37:55Z</dcterms:created>
  <dcterms:modified xsi:type="dcterms:W3CDTF">2017-02-21T18:12:23Z</dcterms:modified>
</cp:coreProperties>
</file>