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304" r:id="rId35"/>
    <p:sldId id="305" r:id="rId36"/>
    <p:sldId id="306" r:id="rId37"/>
    <p:sldId id="307" r:id="rId38"/>
    <p:sldId id="308" r:id="rId39"/>
    <p:sldId id="309" r:id="rId40"/>
    <p:sldId id="30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4EA"/>
    <a:srgbClr val="B2C3EA"/>
    <a:srgbClr val="AED6EE"/>
    <a:srgbClr val="B0DEEC"/>
    <a:srgbClr val="ACD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5405" autoAdjust="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8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46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3E4C0-547D-408B-9967-5A8979C16DB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8D218-18D5-4C1B-AA36-C85DE765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8D218-18D5-4C1B-AA36-C85DE7659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5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827" y="148966"/>
            <a:ext cx="9144000" cy="15240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062" y="2303204"/>
            <a:ext cx="9144000" cy="37466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0" y="1707891"/>
            <a:ext cx="12145532" cy="51435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3410" y="6307110"/>
            <a:ext cx="4424737" cy="320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14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14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14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https://www1.udel.edu/lock-down/ocm-graphics/internal/UDPrimaryLogo294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5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31" y="6238875"/>
            <a:ext cx="1121963" cy="45720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14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27" y="110425"/>
            <a:ext cx="10661073" cy="775854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100403"/>
            <a:ext cx="10661073" cy="5076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426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0" y="902456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594"/>
            <a:ext cx="10515600" cy="54451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48180"/>
            <a:ext cx="5181600" cy="532878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48180"/>
            <a:ext cx="5181600" cy="532878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-2630" y="652758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1141368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4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053"/>
            <a:ext cx="10515600" cy="595456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0" y="853179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2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34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930400" y="6245225"/>
            <a:ext cx="2540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0E7F7-4B0D-406E-B713-7A24CCF82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9753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30400" y="1600201"/>
            <a:ext cx="47244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600201"/>
            <a:ext cx="47244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930400" y="6245225"/>
            <a:ext cx="2540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F7951-EF03-4969-BC3F-97582B871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8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9753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30400" y="1600201"/>
            <a:ext cx="47244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0" y="1600200"/>
            <a:ext cx="47244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0" y="3938589"/>
            <a:ext cx="47244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930400" y="6245225"/>
            <a:ext cx="2540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B1E3D-1D9D-47B0-A9E4-4DAC0BBD7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38471" y="4434640"/>
            <a:ext cx="4982475" cy="1524000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6000" b="1" dirty="0"/>
              <a:t>APEC 100</a:t>
            </a:r>
            <a:br>
              <a:rPr lang="en-US" sz="6000" b="1" dirty="0"/>
            </a:br>
            <a:r>
              <a:rPr lang="en-US" sz="6000" b="1" dirty="0"/>
              <a:t>Sustainable Development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97410" y="908402"/>
            <a:ext cx="9144000" cy="37466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Ethics of Sustainable Development</a:t>
            </a:r>
            <a:endParaRPr lang="en-US" sz="4800" b="1" dirty="0"/>
          </a:p>
        </p:txBody>
      </p:sp>
      <p:pic>
        <p:nvPicPr>
          <p:cNvPr id="2" name="Picture 2" descr="C:\Documents and Settings\messer\My Documents\Cropper Captures\CropperCapture[3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1382" y="2401760"/>
            <a:ext cx="3899073" cy="3909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3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800" dirty="0"/>
              <a:t>Introduction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587" y="1344705"/>
            <a:ext cx="11579413" cy="532951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/>
              <a:t>Brief history of poaching of elephants and rhinos.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3200" dirty="0"/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Outline a Economic Model of crime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Discuss various anti-poaching policies.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Impact of low non-poaching wages.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Importance of Value of Statistical Life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050" dirty="0"/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Examination of the data.</a:t>
            </a:r>
          </a:p>
          <a:p>
            <a:pPr eaLnBrk="1" hangingPunct="1">
              <a:lnSpc>
                <a:spcPct val="80000"/>
              </a:lnSpc>
            </a:pPr>
            <a:endParaRPr lang="en-US" sz="1050" dirty="0"/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Ethics of the policy from perspective of humanistic and naturalistic philosophies</a:t>
            </a:r>
          </a:p>
        </p:txBody>
      </p:sp>
    </p:spTree>
    <p:extLst>
      <p:ext uri="{BB962C8B-B14F-4D97-AF65-F5344CB8AC3E}">
        <p14:creationId xmlns:p14="http://schemas.microsoft.com/office/powerpoint/2010/main" val="136311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7142" y="155405"/>
            <a:ext cx="10515600" cy="595456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800" dirty="0"/>
              <a:t>African Elephant Population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97647" y="1349407"/>
            <a:ext cx="6264791" cy="550859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/>
              <a:t>From 1981 to 1989, the population has declined roughly 50%.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1,000,000 million to approx. 625,000.</a:t>
            </a:r>
          </a:p>
          <a:p>
            <a:pPr eaLnBrk="1" hangingPunct="1">
              <a:lnSpc>
                <a:spcPct val="80000"/>
              </a:lnSpc>
            </a:pPr>
            <a:endParaRPr lang="en-US" sz="3200" dirty="0"/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In Kenya, 167,000 in 1973 to 16,000 in 1989.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3200" dirty="0"/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Twice as many elephants were needed to be killed for each ton of ivory.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pic>
        <p:nvPicPr>
          <p:cNvPr id="5" name="Picture 4" descr="Elephant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8077" y="1556869"/>
            <a:ext cx="5042831" cy="3104777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32213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Value of Elephant Tusks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906" y="1435847"/>
            <a:ext cx="11196918" cy="489921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8,000 elephants have to be killed to obtain 70 tons of ivory.  In 1997, world stockpiles </a:t>
            </a:r>
            <a:r>
              <a:rPr lang="en-US" dirty="0" err="1"/>
              <a:t>approx</a:t>
            </a:r>
            <a:r>
              <a:rPr lang="en-US" dirty="0"/>
              <a:t> 700 tons.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Use of Ivory – Jewelry and home decoration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Rise in price of elephant tusks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	1969 - $3/kg.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	1978 - $24/kg.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	1989 - $50-$150/kg.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	 	        (even as high as $300/kg. to $700/kg.)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	2002 - $50/kg.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631394"/>
              </p:ext>
            </p:extLst>
          </p:nvPr>
        </p:nvGraphicFramePr>
        <p:xfrm>
          <a:off x="7204635" y="3436471"/>
          <a:ext cx="4783144" cy="2538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Photo Editor Photo" r:id="rId3" imgW="1886213" imgH="866896" progId="">
                  <p:embed/>
                </p:oleObj>
              </mc:Choice>
              <mc:Fallback>
                <p:oleObj name="Photo Editor Photo" r:id="rId3" imgW="1886213" imgH="86689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4635" y="3436471"/>
                        <a:ext cx="4783144" cy="2538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133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/>
              <a:t>Value of Hunting Elephants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904" y="1563580"/>
            <a:ext cx="10661073" cy="50765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At a price of $150/kg., the income from two elephant tusks can be $3,000. </a:t>
            </a:r>
          </a:p>
          <a:p>
            <a:pPr lvl="1" eaLnBrk="1" hangingPunct="1"/>
            <a:r>
              <a:rPr lang="en-US" sz="2800" dirty="0"/>
              <a:t>One tusk can weigh up to 10 kg. (22 lbs.)</a:t>
            </a:r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/>
              <a:t>One successful hunt can exceed the income for a year of non-poaching.  (Kenya’s 1990 GNI = $380) ~ $19/kg.</a:t>
            </a:r>
          </a:p>
          <a:p>
            <a:pPr eaLnBrk="1" hangingPunct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343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315" y="200230"/>
            <a:ext cx="10515600" cy="595456"/>
          </a:xfrm>
        </p:spPr>
        <p:txBody>
          <a:bodyPr>
            <a:noAutofit/>
          </a:bodyPr>
          <a:lstStyle/>
          <a:p>
            <a:pPr eaLnBrk="1" hangingPunct="1"/>
            <a:r>
              <a:rPr lang="en-US" sz="4800" dirty="0"/>
              <a:t>African Rhino Populations</a:t>
            </a:r>
          </a:p>
        </p:txBody>
      </p:sp>
      <p:sp>
        <p:nvSpPr>
          <p:cNvPr id="23555" name="AutoShape 3"/>
          <p:cNvSpPr>
            <a:spLocks noGrp="1" noChangeAspect="1" noChangeArrowheads="1"/>
          </p:cNvSpPr>
          <p:nvPr>
            <p:ph type="body" sz="half" idx="4294967295"/>
          </p:nvPr>
        </p:nvSpPr>
        <p:spPr>
          <a:xfrm>
            <a:off x="717177" y="1361795"/>
            <a:ext cx="9753600" cy="452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In Africa, the population of rhinos has shrunk even more dramatically.</a:t>
            </a:r>
          </a:p>
          <a:p>
            <a:pPr eaLnBrk="1" hangingPunct="1"/>
            <a:endParaRPr lang="en-US" sz="32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280" y="2681056"/>
            <a:ext cx="6467674" cy="3772810"/>
          </a:xfrm>
          <a:prstGeom prst="rect">
            <a:avLst/>
          </a:prstGeom>
        </p:spPr>
      </p:pic>
      <p:pic>
        <p:nvPicPr>
          <p:cNvPr id="7" name="Picture 5" descr="rhino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6954" y="2605916"/>
            <a:ext cx="4657164" cy="2962474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78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/>
              <a:t>African Rhino Populations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727" y="1617089"/>
            <a:ext cx="10661073" cy="507656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/>
              <a:t>Only four African countries still have viable rhino populations:  South Africa, Zimbabwe, Namibia, and Kenya.</a:t>
            </a:r>
          </a:p>
          <a:p>
            <a:pPr eaLnBrk="1" hangingPunct="1">
              <a:lnSpc>
                <a:spcPct val="80000"/>
              </a:lnSpc>
            </a:pPr>
            <a:endParaRPr lang="en-US" sz="3200" dirty="0"/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In Kenya, 20,000 in 1970.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Population crashed to 460.</a:t>
            </a:r>
          </a:p>
          <a:p>
            <a:pPr eaLnBrk="1" hangingPunct="1">
              <a:lnSpc>
                <a:spcPct val="80000"/>
              </a:lnSpc>
            </a:pPr>
            <a:endParaRPr lang="en-US" sz="3200" dirty="0"/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In Zimbabwe, the population of rhinos decreased from at least 5,000 in the 1960s to essentially zero (only in zoos) by 1990.</a:t>
            </a:r>
          </a:p>
        </p:txBody>
      </p:sp>
    </p:spTree>
    <p:extLst>
      <p:ext uri="{BB962C8B-B14F-4D97-AF65-F5344CB8AC3E}">
        <p14:creationId xmlns:p14="http://schemas.microsoft.com/office/powerpoint/2010/main" val="257089499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800" dirty="0"/>
              <a:t>Value of Rhino Horns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7293" y="1271494"/>
            <a:ext cx="5901765" cy="509344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u="sng" dirty="0"/>
              <a:t>Uses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Aphrodisiacs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Asian medicines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Yemen dagger handles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Value of rhino horns (wide range of estimates)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$168/kg.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$1,351/kg.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$3,600/kg.</a:t>
            </a:r>
          </a:p>
        </p:txBody>
      </p:sp>
      <p:pic>
        <p:nvPicPr>
          <p:cNvPr id="25604" name="Picture 4" descr="rhino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33134" y="2075060"/>
            <a:ext cx="5200277" cy="3420960"/>
          </a:xfrm>
          <a:ln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9745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/>
              <a:t>Value of Rhino Horns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904" y="1452734"/>
            <a:ext cx="10661073" cy="50765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One horn can weigh up to 20 lbs.</a:t>
            </a:r>
          </a:p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Hunting for elephants and rhinos can often be done simultaneously.  </a:t>
            </a:r>
          </a:p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Therefore, in 1980s, one hunt could be worth more than 12 years of non-poaching work.</a:t>
            </a:r>
          </a:p>
        </p:txBody>
      </p:sp>
    </p:spTree>
    <p:extLst>
      <p:ext uri="{BB962C8B-B14F-4D97-AF65-F5344CB8AC3E}">
        <p14:creationId xmlns:p14="http://schemas.microsoft.com/office/powerpoint/2010/main" val="232903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6600" dirty="0"/>
              <a:t>What to do?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1063" y="2453974"/>
            <a:ext cx="9144000" cy="374661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/>
              <a:t>Considering the policy options</a:t>
            </a:r>
          </a:p>
        </p:txBody>
      </p:sp>
    </p:spTree>
    <p:extLst>
      <p:ext uri="{BB962C8B-B14F-4D97-AF65-F5344CB8AC3E}">
        <p14:creationId xmlns:p14="http://schemas.microsoft.com/office/powerpoint/2010/main" val="650456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/>
              <a:t>Anti-poaching Policy Options</a:t>
            </a:r>
            <a:endParaRPr lang="en-US" sz="4800" i="1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5553" y="1568823"/>
            <a:ext cx="10748682" cy="472141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/>
              <a:t>Increase the fine, length of imprisonment (F)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6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/>
              <a:t>Increase anti-poaching enforcement (G)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6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/>
              <a:t>Increase risk of detection (</a:t>
            </a:r>
            <a:r>
              <a:rPr lang="en-US" sz="3600" dirty="0" err="1"/>
              <a:t>r</a:t>
            </a:r>
            <a:r>
              <a:rPr lang="en-US" sz="3600" baseline="-25000" dirty="0" err="1"/>
              <a:t>f</a:t>
            </a:r>
            <a:r>
              <a:rPr lang="en-US" sz="36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6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/>
              <a:t>Lower prices of ivory/rhino horns (P</a:t>
            </a:r>
            <a:r>
              <a:rPr lang="en-US" sz="3600" baseline="-25000" dirty="0"/>
              <a:t>E </a:t>
            </a:r>
            <a:r>
              <a:rPr lang="en-US" sz="3600" dirty="0"/>
              <a:t>and P</a:t>
            </a:r>
            <a:r>
              <a:rPr lang="en-US" sz="3600" baseline="-25000" dirty="0"/>
              <a:t>R</a:t>
            </a:r>
            <a:r>
              <a:rPr lang="en-US" sz="36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78801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>
          <a:xfrm>
            <a:off x="901901" y="110425"/>
            <a:ext cx="10661073" cy="775854"/>
          </a:xfrm>
        </p:spPr>
        <p:txBody>
          <a:bodyPr>
            <a:noAutofit/>
          </a:bodyPr>
          <a:lstStyle/>
          <a:p>
            <a:pPr algn="ctr"/>
            <a:r>
              <a:rPr lang="en-US" sz="4800" i="1" dirty="0"/>
              <a:t>Introduction</a:t>
            </a:r>
            <a:r>
              <a:rPr lang="en-US" sz="4800" dirty="0"/>
              <a:t> to Environmental Ethics</a:t>
            </a:r>
            <a:endParaRPr lang="en-US" sz="4800" i="1" dirty="0"/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>
          <a:xfrm>
            <a:off x="779929" y="1340224"/>
            <a:ext cx="11143129" cy="4860364"/>
          </a:xfrm>
        </p:spPr>
        <p:txBody>
          <a:bodyPr>
            <a:normAutofit/>
          </a:bodyPr>
          <a:lstStyle/>
          <a:p>
            <a:r>
              <a:rPr lang="en-US" sz="3600" b="1" dirty="0"/>
              <a:t>Humanistic Ethics</a:t>
            </a:r>
          </a:p>
          <a:p>
            <a:pPr lvl="1"/>
            <a:r>
              <a:rPr lang="en-US" sz="3200" dirty="0"/>
              <a:t>Ethical considerations based on the impacts to humans </a:t>
            </a:r>
            <a:r>
              <a:rPr lang="en-US" sz="3200" i="1" dirty="0"/>
              <a:t>only.</a:t>
            </a:r>
          </a:p>
          <a:p>
            <a:endParaRPr lang="en-US" sz="3600" i="1" dirty="0"/>
          </a:p>
          <a:p>
            <a:r>
              <a:rPr lang="en-US" sz="3600" b="1" dirty="0"/>
              <a:t>Naturalistic Ethics</a:t>
            </a:r>
          </a:p>
          <a:p>
            <a:pPr lvl="1"/>
            <a:r>
              <a:rPr lang="en-US" sz="3200" dirty="0"/>
              <a:t>Ethical considerations also based on human impacts </a:t>
            </a:r>
            <a:r>
              <a:rPr lang="en-US" sz="3200" i="1" dirty="0"/>
              <a:t>and </a:t>
            </a:r>
            <a:r>
              <a:rPr lang="en-US" sz="3200" dirty="0"/>
              <a:t>the impacts of other living organisms.</a:t>
            </a:r>
          </a:p>
        </p:txBody>
      </p:sp>
    </p:spTree>
    <p:extLst>
      <p:ext uri="{BB962C8B-B14F-4D97-AF65-F5344CB8AC3E}">
        <p14:creationId xmlns:p14="http://schemas.microsoft.com/office/powerpoint/2010/main" val="3464404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6869" y="179293"/>
            <a:ext cx="10437719" cy="158376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/>
              <a:t>CITES </a:t>
            </a:r>
            <a:r>
              <a:rPr lang="en-US" sz="4000" dirty="0"/>
              <a:t>(Convention of International Trade In Endangered Species of Wild Fauna And Flora)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293" y="1816847"/>
            <a:ext cx="11265647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Hope to lower prices received by poachers (P</a:t>
            </a:r>
            <a:r>
              <a:rPr lang="en-US" sz="2800" baseline="-25000" dirty="0"/>
              <a:t>E </a:t>
            </a:r>
            <a:r>
              <a:rPr lang="en-US" sz="2800" dirty="0"/>
              <a:t>and P</a:t>
            </a:r>
            <a:r>
              <a:rPr lang="en-US" sz="2800" baseline="-25000" dirty="0"/>
              <a:t>R</a:t>
            </a:r>
            <a:r>
              <a:rPr lang="en-US" sz="2800" dirty="0"/>
              <a:t>), by reducing international demand.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1977: Ban on trade of rhino horns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 discernable impact on population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1989: Ban on trade of elephant tusks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Since 1994, estimated annual decline of 0.5%-0.6%.  (5% normal population growth).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Lifted in 1999 for one-time sale of 60 tons of ivory.</a:t>
            </a:r>
          </a:p>
        </p:txBody>
      </p:sp>
    </p:spTree>
    <p:extLst>
      <p:ext uri="{BB962C8B-B14F-4D97-AF65-F5344CB8AC3E}">
        <p14:creationId xmlns:p14="http://schemas.microsoft.com/office/powerpoint/2010/main" val="6948579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/>
              <a:t>Market-Based Policies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517" y="1398494"/>
            <a:ext cx="10605248" cy="495150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/>
              <a:t>Kremer and </a:t>
            </a:r>
            <a:r>
              <a:rPr lang="en-US" sz="3200" dirty="0" err="1"/>
              <a:t>Morcom</a:t>
            </a:r>
            <a:r>
              <a:rPr lang="en-US" sz="3200" dirty="0"/>
              <a:t> (AER 2000) recommend stockpiling ivory and threaten to flood the market if elephant populations decline.</a:t>
            </a:r>
          </a:p>
          <a:p>
            <a:pPr eaLnBrk="1" hangingPunct="1">
              <a:lnSpc>
                <a:spcPct val="80000"/>
              </a:lnSpc>
            </a:pPr>
            <a:endParaRPr lang="en-US" sz="3200" dirty="0"/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Brown and Layton (2001) recommend the treatment of rhino horns as a renewable resource and to “harvest” the horns to decrease prices.</a:t>
            </a:r>
          </a:p>
          <a:p>
            <a:pPr eaLnBrk="1" hangingPunct="1">
              <a:lnSpc>
                <a:spcPct val="80000"/>
              </a:lnSpc>
            </a:pPr>
            <a:endParaRPr lang="en-US" sz="3200" dirty="0"/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Both policies require the lifting of CITES trade bans.</a:t>
            </a:r>
          </a:p>
        </p:txBody>
      </p:sp>
    </p:spTree>
    <p:extLst>
      <p:ext uri="{BB962C8B-B14F-4D97-AF65-F5344CB8AC3E}">
        <p14:creationId xmlns:p14="http://schemas.microsoft.com/office/powerpoint/2010/main" val="3193139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786" y="125366"/>
            <a:ext cx="10661073" cy="775854"/>
          </a:xfrm>
        </p:spPr>
        <p:txBody>
          <a:bodyPr>
            <a:noAutofit/>
          </a:bodyPr>
          <a:lstStyle/>
          <a:p>
            <a:pPr eaLnBrk="1" hangingPunct="1"/>
            <a:r>
              <a:rPr lang="en-US" sz="4800"/>
              <a:t>Shoot-on-Sight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727" y="1668167"/>
            <a:ext cx="11305038" cy="5076560"/>
          </a:xfrm>
        </p:spPr>
        <p:txBody>
          <a:bodyPr/>
          <a:lstStyle/>
          <a:p>
            <a:pPr eaLnBrk="1" hangingPunct="1"/>
            <a:r>
              <a:rPr lang="en-US" sz="4000" dirty="0"/>
              <a:t>Include the possibility of death to the poacher (VSL)</a:t>
            </a:r>
          </a:p>
          <a:p>
            <a:pPr eaLnBrk="1" hangingPunct="1">
              <a:buFontTx/>
              <a:buNone/>
            </a:pPr>
            <a:endParaRPr lang="en-US" sz="4000" dirty="0"/>
          </a:p>
          <a:p>
            <a:pPr eaLnBrk="1" hangingPunct="1"/>
            <a:r>
              <a:rPr lang="en-US" sz="4000" dirty="0"/>
              <a:t>Include the risk of death (</a:t>
            </a:r>
            <a:r>
              <a:rPr lang="en-US" sz="4000" dirty="0" err="1"/>
              <a:t>r</a:t>
            </a:r>
            <a:r>
              <a:rPr lang="en-US" sz="4000" baseline="-25000" dirty="0" err="1"/>
              <a:t>d</a:t>
            </a:r>
            <a:r>
              <a:rPr lang="en-US" sz="4000" dirty="0"/>
              <a:t>)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99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/>
              <a:t>Economics of Crime Model</a:t>
            </a:r>
            <a:endParaRPr lang="en-US" sz="4800" i="1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294" y="1314824"/>
            <a:ext cx="7410824" cy="516217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b="1" dirty="0"/>
              <a:t>max EU = [1 – </a:t>
            </a:r>
            <a:r>
              <a:rPr lang="en-US" sz="3600" b="1" dirty="0" err="1"/>
              <a:t>r</a:t>
            </a:r>
            <a:r>
              <a:rPr lang="en-US" sz="3600" b="1" baseline="-25000" dirty="0" err="1"/>
              <a:t>d</a:t>
            </a:r>
            <a:r>
              <a:rPr lang="en-US" sz="3600" b="1" dirty="0"/>
              <a:t>(G)</a:t>
            </a:r>
            <a:r>
              <a:rPr lang="en-US" sz="3600" b="1" dirty="0" err="1"/>
              <a:t>t</a:t>
            </a:r>
            <a:r>
              <a:rPr lang="en-US" sz="3600" b="1" baseline="-25000" dirty="0" err="1"/>
              <a:t>p</a:t>
            </a:r>
            <a:r>
              <a:rPr lang="en-US" sz="3600" b="1" dirty="0"/>
              <a:t>] U(C)</a:t>
            </a:r>
            <a:r>
              <a:rPr lang="en-US" sz="3600" dirty="0"/>
              <a:t>	</a:t>
            </a:r>
            <a:r>
              <a:rPr lang="en-US" sz="2400" dirty="0"/>
              <a:t>			   </a:t>
            </a:r>
            <a:r>
              <a:rPr lang="en-US" sz="1800" i="1" dirty="0"/>
              <a:t>(risk of death)                (utility from 						         lifetime consumption)</a:t>
            </a: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i="1" dirty="0"/>
              <a:t>subject to: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/>
              <a:t>	</a:t>
            </a:r>
            <a:r>
              <a:rPr lang="en-US" sz="3600" b="1" dirty="0" err="1"/>
              <a:t>wt</a:t>
            </a:r>
            <a:r>
              <a:rPr lang="en-US" sz="3600" b="1" baseline="-25000" dirty="0" err="1"/>
              <a:t>w</a:t>
            </a:r>
            <a:r>
              <a:rPr lang="en-US" sz="3600" b="1" baseline="-25000" dirty="0"/>
              <a:t> </a:t>
            </a:r>
            <a:r>
              <a:rPr lang="en-US" sz="3600" b="1" dirty="0"/>
              <a:t> +  P</a:t>
            </a:r>
            <a:r>
              <a:rPr lang="en-US" sz="3600" b="1" baseline="-25000" dirty="0"/>
              <a:t>E</a:t>
            </a:r>
            <a:r>
              <a:rPr lang="en-US" sz="3600" b="1" dirty="0"/>
              <a:t>E(</a:t>
            </a:r>
            <a:r>
              <a:rPr lang="en-US" sz="3600" b="1" dirty="0" err="1"/>
              <a:t>t</a:t>
            </a:r>
            <a:r>
              <a:rPr lang="en-US" sz="3600" b="1" baseline="-25000" dirty="0" err="1"/>
              <a:t>p</a:t>
            </a:r>
            <a:r>
              <a:rPr lang="en-US" sz="3600" b="1" dirty="0"/>
              <a:t>)  –  </a:t>
            </a:r>
            <a:r>
              <a:rPr lang="en-US" sz="3600" b="1" dirty="0" err="1"/>
              <a:t>r</a:t>
            </a:r>
            <a:r>
              <a:rPr lang="en-US" sz="3600" b="1" baseline="-25000" dirty="0" err="1"/>
              <a:t>f</a:t>
            </a:r>
            <a:r>
              <a:rPr lang="en-US" sz="3600" b="1" dirty="0"/>
              <a:t>(G)</a:t>
            </a:r>
            <a:r>
              <a:rPr lang="en-US" sz="3600" b="1" dirty="0" err="1"/>
              <a:t>t</a:t>
            </a:r>
            <a:r>
              <a:rPr lang="en-US" sz="3600" b="1" baseline="-25000" dirty="0" err="1"/>
              <a:t>p</a:t>
            </a:r>
            <a:r>
              <a:rPr lang="en-US" sz="3600" b="1" dirty="0" err="1"/>
              <a:t>F</a:t>
            </a:r>
            <a:r>
              <a:rPr lang="en-US" sz="3600" b="1" dirty="0"/>
              <a:t>  –  C =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i="1" dirty="0"/>
              <a:t>   (wages)       (poaching income)    (fine/imprisonment) </a:t>
            </a: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400" b="1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b="1" dirty="0"/>
              <a:t>  T = </a:t>
            </a:r>
            <a:r>
              <a:rPr lang="en-US" sz="3600" b="1" dirty="0" err="1"/>
              <a:t>t</a:t>
            </a:r>
            <a:r>
              <a:rPr lang="en-US" sz="3600" b="1" baseline="-25000" dirty="0" err="1"/>
              <a:t>p</a:t>
            </a:r>
            <a:r>
              <a:rPr lang="en-US" sz="3600" b="1" dirty="0"/>
              <a:t> + </a:t>
            </a:r>
            <a:r>
              <a:rPr lang="en-US" sz="3600" b="1" dirty="0" err="1"/>
              <a:t>t</a:t>
            </a:r>
            <a:r>
              <a:rPr lang="en-US" sz="3600" b="1" baseline="-25000" dirty="0" err="1"/>
              <a:t>w</a:t>
            </a:r>
            <a:r>
              <a:rPr lang="en-US" sz="3600" b="1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/>
              <a:t>    (time spend poaching and working)</a:t>
            </a:r>
          </a:p>
          <a:p>
            <a:pPr eaLnBrk="1" hangingPunct="1">
              <a:lnSpc>
                <a:spcPct val="8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5016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92727" y="110425"/>
            <a:ext cx="11499273" cy="775854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/>
              <a:t>Model predictions for Time Spent Poaching (</a:t>
            </a:r>
            <a:r>
              <a:rPr lang="en-US" sz="4400" dirty="0" err="1"/>
              <a:t>t</a:t>
            </a:r>
            <a:r>
              <a:rPr lang="en-US" sz="4400" baseline="-25000" dirty="0" err="1"/>
              <a:t>p</a:t>
            </a:r>
            <a:r>
              <a:rPr lang="en-US" sz="4400" dirty="0"/>
              <a:t>)</a:t>
            </a:r>
            <a:endParaRPr lang="en-US" sz="4400" i="1" dirty="0"/>
          </a:p>
        </p:txBody>
      </p:sp>
      <p:sp>
        <p:nvSpPr>
          <p:cNvPr id="3379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76941" y="1240118"/>
            <a:ext cx="10805459" cy="479639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i="1" dirty="0"/>
              <a:t>Changes in Market Conditions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Increases in price of ivory or rhino horns?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Increases in the non-poaching wage rate?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i="1" dirty="0"/>
              <a:t>Changes in Anti-poaching Effort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Increases in chance of poachers being detected?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Increase in the risk of a fine for poacher?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3609331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7470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92727" y="110425"/>
            <a:ext cx="11305038" cy="775854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/>
              <a:t>Model predictions for Time Spent Poaching (</a:t>
            </a:r>
            <a:r>
              <a:rPr lang="en-US" sz="4400" dirty="0" err="1"/>
              <a:t>t</a:t>
            </a:r>
            <a:r>
              <a:rPr lang="en-US" sz="4400" baseline="-25000" dirty="0" err="1"/>
              <a:t>p</a:t>
            </a:r>
            <a:r>
              <a:rPr lang="en-US" sz="4400" dirty="0"/>
              <a:t>)</a:t>
            </a:r>
            <a:endParaRPr lang="en-US" sz="4400" i="1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529" y="1240119"/>
            <a:ext cx="10954871" cy="488604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3600" i="1" dirty="0"/>
              <a:t>Changes in Anti-poaching policies</a:t>
            </a:r>
          </a:p>
          <a:p>
            <a:pPr eaLnBrk="1" hangingPunct="1"/>
            <a:r>
              <a:rPr lang="en-US" sz="3600" dirty="0"/>
              <a:t>Increases in the risk of death of poacher?</a:t>
            </a:r>
          </a:p>
          <a:p>
            <a:pPr eaLnBrk="1" hangingPunct="1"/>
            <a:r>
              <a:rPr lang="en-US" sz="3600" dirty="0"/>
              <a:t>If no-shoot-on sight policy implemented</a:t>
            </a:r>
          </a:p>
          <a:p>
            <a:pPr eaLnBrk="1" hangingPunct="1"/>
            <a:endParaRPr lang="en-US" sz="3600" dirty="0"/>
          </a:p>
          <a:p>
            <a:pPr eaLnBrk="1" hangingPunct="1">
              <a:buFontTx/>
              <a:buNone/>
            </a:pPr>
            <a:r>
              <a:rPr lang="en-US" sz="3600" i="1" dirty="0"/>
              <a:t>Corruption</a:t>
            </a:r>
          </a:p>
          <a:p>
            <a:pPr eaLnBrk="1" hangingPunct="1"/>
            <a:r>
              <a:rPr lang="en-US" sz="3600" dirty="0"/>
              <a:t>Impact of corruption of anti-poaching forces?</a:t>
            </a:r>
          </a:p>
          <a:p>
            <a:pPr eaLnBrk="1" hangingPunct="1"/>
            <a:endParaRPr lang="en-US" sz="3600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2787006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3609331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760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98493" y="2592575"/>
            <a:ext cx="9956800" cy="147002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5400" dirty="0"/>
              <a:t>What does the data and </a:t>
            </a:r>
            <a:br>
              <a:rPr lang="en-US" sz="5400" dirty="0"/>
            </a:br>
            <a:r>
              <a:rPr lang="en-US" sz="5400" dirty="0"/>
              <a:t>antidotal evidence tell us?</a:t>
            </a:r>
          </a:p>
        </p:txBody>
      </p:sp>
    </p:spTree>
    <p:extLst>
      <p:ext uri="{BB962C8B-B14F-4D97-AF65-F5344CB8AC3E}">
        <p14:creationId xmlns:p14="http://schemas.microsoft.com/office/powerpoint/2010/main" val="885241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800" dirty="0"/>
              <a:t>Kenya: Shoot-on-Sight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060" y="1204989"/>
            <a:ext cx="11489764" cy="5458773"/>
          </a:xfrm>
        </p:spPr>
        <p:txBody>
          <a:bodyPr>
            <a:normAutofit/>
          </a:bodyPr>
          <a:lstStyle/>
          <a:p>
            <a:pPr marL="225425" indent="-225425" eaLnBrk="1" hangingPunct="1">
              <a:lnSpc>
                <a:spcPct val="90000"/>
              </a:lnSpc>
              <a:buFontTx/>
              <a:buNone/>
            </a:pPr>
            <a:r>
              <a:rPr lang="en-US" sz="3600" dirty="0"/>
              <a:t>Richard Leakey introduced Shoot-on-Sight policies as Director of the Kenya Wildlife Service.</a:t>
            </a:r>
          </a:p>
          <a:p>
            <a:pPr marL="225425" indent="-225425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225425" indent="-225425" eaLnBrk="1" hangingPunct="1">
              <a:lnSpc>
                <a:spcPct val="90000"/>
              </a:lnSpc>
            </a:pPr>
            <a:r>
              <a:rPr lang="en-US" sz="3200" dirty="0"/>
              <a:t>100+ poachers killed in first two years</a:t>
            </a:r>
            <a:r>
              <a:rPr lang="en-US" dirty="0"/>
              <a:t>.</a:t>
            </a:r>
            <a:r>
              <a:rPr lang="en-US" sz="3200" dirty="0"/>
              <a:t> </a:t>
            </a:r>
          </a:p>
          <a:p>
            <a:pPr marL="225425" indent="-225425" eaLnBrk="1" hangingPunct="1">
              <a:lnSpc>
                <a:spcPct val="90000"/>
              </a:lnSpc>
            </a:pPr>
            <a:endParaRPr lang="en-US" sz="3200" dirty="0"/>
          </a:p>
          <a:p>
            <a:pPr marL="225425" indent="-225425" eaLnBrk="1" hangingPunct="1">
              <a:lnSpc>
                <a:spcPct val="90000"/>
              </a:lnSpc>
            </a:pPr>
            <a:r>
              <a:rPr lang="en-US" sz="3200" dirty="0"/>
              <a:t>Elephant population increased at rate of 2.6-4.0%.</a:t>
            </a:r>
          </a:p>
          <a:p>
            <a:pPr marL="225425" indent="-225425" eaLnBrk="1" hangingPunct="1">
              <a:lnSpc>
                <a:spcPct val="90000"/>
              </a:lnSpc>
            </a:pPr>
            <a:endParaRPr lang="en-US" sz="3200" dirty="0"/>
          </a:p>
          <a:p>
            <a:pPr marL="225425" indent="-225425" eaLnBrk="1" hangingPunct="1">
              <a:lnSpc>
                <a:spcPct val="90000"/>
              </a:lnSpc>
            </a:pPr>
            <a:r>
              <a:rPr lang="en-US" sz="3200" dirty="0"/>
              <a:t>Black rhinos in </a:t>
            </a:r>
            <a:r>
              <a:rPr lang="en-US" sz="3200" dirty="0" err="1"/>
              <a:t>Masai</a:t>
            </a:r>
            <a:r>
              <a:rPr lang="en-US" sz="3200" dirty="0"/>
              <a:t> Mara National Reserve increased from 13 to 40 (1985 to 1997).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686767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/>
              <a:t>Zimbabwe: “Operation Stronghold”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727" y="1399223"/>
            <a:ext cx="11275155" cy="50765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First decade: 178+ suspected poachers killed.</a:t>
            </a:r>
          </a:p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40% increase in elephants from 30,000 to 43,000 (1979-1989).  </a:t>
            </a:r>
          </a:p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85,000 in 2000.</a:t>
            </a:r>
          </a:p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Essentially 0 to 260 rhinos (1960s-1997).</a:t>
            </a:r>
          </a:p>
        </p:txBody>
      </p:sp>
    </p:spTree>
    <p:extLst>
      <p:ext uri="{BB962C8B-B14F-4D97-AF65-F5344CB8AC3E}">
        <p14:creationId xmlns:p14="http://schemas.microsoft.com/office/powerpoint/2010/main" val="318456796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5400" dirty="0"/>
              <a:t>Nepal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727" y="1632030"/>
            <a:ext cx="10661073" cy="5076560"/>
          </a:xfrm>
        </p:spPr>
        <p:txBody>
          <a:bodyPr>
            <a:normAutofit/>
          </a:bodyPr>
          <a:lstStyle/>
          <a:p>
            <a:pPr marL="463550" indent="-463550" eaLnBrk="1" hangingPunct="1">
              <a:buFontTx/>
              <a:buNone/>
            </a:pPr>
            <a:r>
              <a:rPr lang="en-US" sz="3600" dirty="0"/>
              <a:t>The King of Nepal committed units of the national army to prevent poaching of rhinos:</a:t>
            </a:r>
          </a:p>
          <a:p>
            <a:pPr marL="463550" indent="-463550" eaLnBrk="1" hangingPunct="1"/>
            <a:endParaRPr lang="en-US" sz="3600" dirty="0"/>
          </a:p>
          <a:p>
            <a:pPr marL="463550" indent="-463550" eaLnBrk="1" hangingPunct="1"/>
            <a:r>
              <a:rPr lang="en-US" sz="3600" dirty="0"/>
              <a:t>96 rhinos in 1968.</a:t>
            </a:r>
          </a:p>
          <a:p>
            <a:pPr marL="463550" indent="-463550" eaLnBrk="1" hangingPunct="1"/>
            <a:endParaRPr lang="en-US" sz="3600" dirty="0"/>
          </a:p>
          <a:p>
            <a:pPr marL="463550" indent="-463550" eaLnBrk="1" hangingPunct="1"/>
            <a:r>
              <a:rPr lang="en-US" sz="3600" dirty="0"/>
              <a:t>550 rhinos in 1997.</a:t>
            </a:r>
          </a:p>
          <a:p>
            <a:pPr marL="463550" indent="-463550" eaLnBrk="1" hangingPunct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22518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786" y="104587"/>
            <a:ext cx="10661073" cy="775854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800" dirty="0"/>
              <a:t>Principle of Double Effect (Aquinas)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706" y="1284941"/>
            <a:ext cx="10999694" cy="5268259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800" dirty="0"/>
              <a:t>The action from which evil results is good or indifferent in itself; it is not morally evil.</a:t>
            </a:r>
            <a:endParaRPr lang="en-US" sz="2800" i="1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 sz="2800" i="1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800" dirty="0"/>
              <a:t>The intention of the agent is upright – i.e., the evil effect is sincerely not intended.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i="1" dirty="0"/>
              <a:t>	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3"/>
              <a:defRPr/>
            </a:pPr>
            <a:r>
              <a:rPr lang="en-US" sz="2800" dirty="0"/>
              <a:t>The evil effect must be equally immediate causally with the good effect, for otherwise it would be a means to the good effect and would be intended.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i="1" dirty="0"/>
              <a:t>	</a:t>
            </a:r>
            <a:endParaRPr lang="en-US" sz="2800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4"/>
              <a:defRPr/>
            </a:pPr>
            <a:r>
              <a:rPr lang="en-US" sz="2800" dirty="0"/>
              <a:t>There must be a proportionately grave reason for allowing the evil to occur. </a:t>
            </a:r>
          </a:p>
        </p:txBody>
      </p:sp>
    </p:spTree>
    <p:extLst>
      <p:ext uri="{BB962C8B-B14F-4D97-AF65-F5344CB8AC3E}">
        <p14:creationId xmlns:p14="http://schemas.microsoft.com/office/powerpoint/2010/main" val="1064532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title"/>
          </p:nvPr>
        </p:nvSpPr>
        <p:spPr>
          <a:xfrm>
            <a:off x="647904" y="110425"/>
            <a:ext cx="10661073" cy="77585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/>
              <a:t>Elephant Populations by Country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120830"/>
              </p:ext>
            </p:extLst>
          </p:nvPr>
        </p:nvGraphicFramePr>
        <p:xfrm>
          <a:off x="1098173" y="769982"/>
          <a:ext cx="10346765" cy="5878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orksheet" r:id="rId3" imgW="9601200" imgH="5067419" progId="Excel.Sheet.8">
                  <p:embed/>
                </p:oleObj>
              </mc:Choice>
              <mc:Fallback>
                <p:oleObj name="Worksheet" r:id="rId3" imgW="9601200" imgH="506741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173" y="769982"/>
                        <a:ext cx="10346765" cy="5878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7041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727" y="65602"/>
            <a:ext cx="10661073" cy="77585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Elephant Populations: </a:t>
            </a:r>
            <a:br>
              <a:rPr lang="en-US" sz="4000" dirty="0"/>
            </a:br>
            <a:r>
              <a:rPr lang="en-US" sz="4000" dirty="0"/>
              <a:t>	Non-Shoot-On-Site Countries</a:t>
            </a:r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676620"/>
              </p:ext>
            </p:extLst>
          </p:nvPr>
        </p:nvGraphicFramePr>
        <p:xfrm>
          <a:off x="1232646" y="260590"/>
          <a:ext cx="10585824" cy="6353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Chart" r:id="rId3" imgW="9525119" imgH="4753094" progId="Excel.Sheet.8">
                  <p:embed/>
                </p:oleObj>
              </mc:Choice>
              <mc:Fallback>
                <p:oleObj name="Chart" r:id="rId3" imgW="9525119" imgH="47530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646" y="260590"/>
                        <a:ext cx="10585824" cy="6353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544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Elephant Populations: </a:t>
            </a:r>
            <a:br>
              <a:rPr lang="en-US" sz="4000"/>
            </a:br>
            <a:r>
              <a:rPr lang="en-US" sz="4000"/>
              <a:t>	Non-Shoot On Site Countries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04567"/>
              </p:ext>
            </p:extLst>
          </p:nvPr>
        </p:nvGraphicFramePr>
        <p:xfrm>
          <a:off x="918881" y="833421"/>
          <a:ext cx="11093824" cy="585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Chart" r:id="rId3" imgW="9601200" imgH="5067419" progId="Excel.Sheet.8">
                  <p:embed/>
                </p:oleObj>
              </mc:Choice>
              <mc:Fallback>
                <p:oleObj name="Chart" r:id="rId3" imgW="9601200" imgH="506741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881" y="833421"/>
                        <a:ext cx="11093824" cy="5854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012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/>
              <a:t>Shoot-on-Sight: Efficacy and Ethics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727" y="1781440"/>
            <a:ext cx="11230332" cy="507656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600" dirty="0"/>
              <a:t>“Shoot-on-Sight” policies are the extreme of environmental enforcement policies</a:t>
            </a:r>
          </a:p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Effective at achieving conservation objectives.</a:t>
            </a:r>
          </a:p>
          <a:p>
            <a:pPr lvl="1" eaLnBrk="1" hangingPunct="1"/>
            <a:endParaRPr lang="en-US" sz="3200" dirty="0"/>
          </a:p>
          <a:p>
            <a:pPr eaLnBrk="1" hangingPunct="1"/>
            <a:r>
              <a:rPr lang="en-US" sz="3600" dirty="0"/>
              <a:t>Ethically questionable as they appear to violate the </a:t>
            </a:r>
            <a:r>
              <a:rPr lang="en-US" sz="3600" i="1" dirty="0"/>
              <a:t>Principle of Proportionality.</a:t>
            </a:r>
          </a:p>
          <a:p>
            <a:pPr eaLnBrk="1" hangingPunct="1"/>
            <a:endParaRPr lang="en-US" sz="3600" i="1" dirty="0"/>
          </a:p>
          <a:p>
            <a:pPr eaLnBrk="1" hangingPunct="1"/>
            <a:r>
              <a:rPr lang="en-US" sz="3600" dirty="0"/>
              <a:t>Consider the ethical traditions discussed earlier in class.</a:t>
            </a:r>
          </a:p>
        </p:txBody>
      </p:sp>
    </p:spTree>
    <p:extLst>
      <p:ext uri="{BB962C8B-B14F-4D97-AF65-F5344CB8AC3E}">
        <p14:creationId xmlns:p14="http://schemas.microsoft.com/office/powerpoint/2010/main" val="3208091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800" dirty="0"/>
              <a:t>Principle of Double Effect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72353" y="1135529"/>
            <a:ext cx="6642847" cy="5570071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The action from which evil results is good or indifferent in itself; it is not morally evil.</a:t>
            </a:r>
            <a:endParaRPr lang="en-US" i="1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 i="1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The intention of the agent is upright – i.e., the evil effect is sincerely not intended.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i="1" dirty="0"/>
              <a:t>	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3"/>
              <a:defRPr/>
            </a:pPr>
            <a:r>
              <a:rPr lang="en-US" dirty="0"/>
              <a:t>The evil effect must be equally immediate causally with the good effect, for otherwise it would be a means to the good effect and would be intended.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i="1" dirty="0"/>
              <a:t>	</a:t>
            </a:r>
            <a:endParaRPr lang="en-US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4"/>
              <a:defRPr/>
            </a:pPr>
            <a:r>
              <a:rPr lang="en-US" dirty="0"/>
              <a:t>There must be a proportionately grave reason for allowing the evil to occur.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4"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64824" y="1165413"/>
            <a:ext cx="4527176" cy="569258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Are Shoot-on-Site Policies, according to the </a:t>
            </a:r>
            <a:r>
              <a:rPr lang="en-US" sz="2800" i="1" dirty="0"/>
              <a:t>Principal of Double Effect</a:t>
            </a:r>
            <a:r>
              <a:rPr lang="en-US" sz="2800" dirty="0"/>
              <a:t>?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2800" b="1" dirty="0"/>
              <a:t>Yes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2800" b="1" dirty="0"/>
              <a:t>No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2800" b="1" dirty="0"/>
              <a:t>Depends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2800" b="1" dirty="0"/>
              <a:t>Don’t Know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endParaRPr lang="en-US" dirty="0"/>
          </a:p>
          <a:p>
            <a:pPr marL="1009650" lvl="1" indent="-609600" eaLnBrk="1" hangingPunct="1">
              <a:lnSpc>
                <a:spcPct val="90000"/>
              </a:lnSpc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51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800" dirty="0"/>
              <a:t>Utilitarianism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82706" y="1191827"/>
            <a:ext cx="5437094" cy="532878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Maximize aggregate utility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sz="4000" dirty="0">
                <a:sym typeface="Symbol" pitchFamily="18" charset="2"/>
              </a:rPr>
              <a:t>	Max </a:t>
            </a:r>
            <a:r>
              <a:rPr lang="en-US" sz="4000" dirty="0" err="1"/>
              <a:t>U</a:t>
            </a:r>
            <a:r>
              <a:rPr lang="en-US" sz="4000" baseline="-25000" dirty="0" err="1"/>
              <a:t>i</a:t>
            </a:r>
            <a:r>
              <a:rPr lang="en-US" sz="4000" dirty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4000" dirty="0"/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Consequentialist in perspective.</a:t>
            </a:r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Unconcerned about original endowments </a:t>
            </a:r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671" y="1176886"/>
            <a:ext cx="5181600" cy="532878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Are Shoot-on-Site Policies, according to </a:t>
            </a:r>
            <a:r>
              <a:rPr lang="en-US" sz="2800" i="1" dirty="0"/>
              <a:t>Utilitarianism?</a:t>
            </a:r>
            <a:endParaRPr lang="en-US" sz="2800" dirty="0"/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2800" b="1" dirty="0"/>
              <a:t>Yes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2800" b="1" dirty="0"/>
              <a:t>No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2800" b="1" dirty="0"/>
              <a:t>Depends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2800" b="1" dirty="0"/>
              <a:t>Don’t Know</a:t>
            </a:r>
          </a:p>
          <a:p>
            <a:pPr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139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Libertarianism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84199" y="1027474"/>
            <a:ext cx="5571565" cy="532878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/>
              <a:t>Pareto improvements required.</a:t>
            </a:r>
          </a:p>
          <a:p>
            <a:pPr eaLnBrk="1" hangingPunct="1">
              <a:defRPr/>
            </a:pPr>
            <a:endParaRPr lang="en-US" sz="3200" dirty="0"/>
          </a:p>
          <a:p>
            <a:pPr algn="ctr" eaLnBrk="1" hangingPunct="1">
              <a:buFontTx/>
              <a:buNone/>
              <a:defRPr/>
            </a:pPr>
            <a:r>
              <a:rPr lang="en-US" sz="3200" dirty="0"/>
              <a:t>U</a:t>
            </a:r>
            <a:r>
              <a:rPr lang="en-US" sz="3200" baseline="-25000" dirty="0"/>
              <a:t>A</a:t>
            </a:r>
            <a:r>
              <a:rPr lang="en-US" sz="3200" dirty="0"/>
              <a:t>(Y</a:t>
            </a:r>
            <a:r>
              <a:rPr lang="en-US" sz="3200" baseline="-25000" dirty="0"/>
              <a:t>A</a:t>
            </a:r>
            <a:r>
              <a:rPr lang="en-US" sz="3200" dirty="0"/>
              <a:t>) </a:t>
            </a:r>
            <a:r>
              <a:rPr lang="en-US" sz="3200" dirty="0">
                <a:sym typeface="Symbol" pitchFamily="18" charset="2"/>
              </a:rPr>
              <a:t></a:t>
            </a:r>
            <a:r>
              <a:rPr lang="en-US" sz="3200" dirty="0"/>
              <a:t> U</a:t>
            </a:r>
            <a:r>
              <a:rPr lang="en-US" sz="3200" baseline="-25000" dirty="0"/>
              <a:t>A</a:t>
            </a:r>
            <a:r>
              <a:rPr lang="en-US" sz="3200" dirty="0"/>
              <a:t>(</a:t>
            </a:r>
            <a:r>
              <a:rPr lang="en-US" sz="3200" dirty="0" err="1"/>
              <a:t>Y</a:t>
            </a:r>
            <a:r>
              <a:rPr lang="en-US" sz="3200" baseline="-25000" dirty="0" err="1"/>
              <a:t>A</a:t>
            </a:r>
            <a:r>
              <a:rPr lang="en-US" sz="3200" baseline="30000" dirty="0" err="1"/>
              <a:t>o</a:t>
            </a:r>
            <a:r>
              <a:rPr lang="en-US" sz="3200" dirty="0"/>
              <a:t>) </a:t>
            </a:r>
          </a:p>
          <a:p>
            <a:pPr algn="ctr" eaLnBrk="1" hangingPunct="1">
              <a:buFontTx/>
              <a:buNone/>
              <a:defRPr/>
            </a:pPr>
            <a:r>
              <a:rPr lang="en-US" sz="3200" dirty="0"/>
              <a:t>and </a:t>
            </a:r>
          </a:p>
          <a:p>
            <a:pPr algn="ctr" eaLnBrk="1" hangingPunct="1">
              <a:buFontTx/>
              <a:buNone/>
              <a:defRPr/>
            </a:pPr>
            <a:r>
              <a:rPr lang="en-US" sz="3200" dirty="0"/>
              <a:t>U</a:t>
            </a:r>
            <a:r>
              <a:rPr lang="en-US" sz="3200" baseline="-25000" dirty="0"/>
              <a:t>B</a:t>
            </a:r>
            <a:r>
              <a:rPr lang="en-US" sz="3200" dirty="0"/>
              <a:t>(Y</a:t>
            </a:r>
            <a:r>
              <a:rPr lang="en-US" sz="3200" baseline="-25000" dirty="0"/>
              <a:t>B</a:t>
            </a:r>
            <a:r>
              <a:rPr lang="en-US" sz="3200" dirty="0"/>
              <a:t>) </a:t>
            </a:r>
            <a:r>
              <a:rPr lang="en-US" sz="3200" dirty="0">
                <a:sym typeface="Symbol" pitchFamily="18" charset="2"/>
              </a:rPr>
              <a:t></a:t>
            </a:r>
            <a:r>
              <a:rPr lang="en-US" sz="3200" dirty="0"/>
              <a:t> U</a:t>
            </a:r>
            <a:r>
              <a:rPr lang="en-US" sz="3200" baseline="-25000" dirty="0"/>
              <a:t>B</a:t>
            </a:r>
            <a:r>
              <a:rPr lang="en-US" sz="3200" dirty="0"/>
              <a:t>(</a:t>
            </a:r>
            <a:r>
              <a:rPr lang="en-US" sz="3200" dirty="0" err="1"/>
              <a:t>Y</a:t>
            </a:r>
            <a:r>
              <a:rPr lang="en-US" sz="3200" baseline="-25000" dirty="0" err="1"/>
              <a:t>B</a:t>
            </a:r>
            <a:r>
              <a:rPr lang="en-US" sz="3200" baseline="30000" dirty="0" err="1"/>
              <a:t>o</a:t>
            </a:r>
            <a:r>
              <a:rPr lang="en-US" sz="3200" dirty="0"/>
              <a:t>)</a:t>
            </a:r>
          </a:p>
          <a:p>
            <a:pPr eaLnBrk="1" hangingPunct="1">
              <a:defRPr/>
            </a:pPr>
            <a:endParaRPr lang="en-US" sz="3200" dirty="0"/>
          </a:p>
          <a:p>
            <a:pPr eaLnBrk="1" hangingPunct="1">
              <a:defRPr/>
            </a:pPr>
            <a:r>
              <a:rPr lang="en-US" sz="3200" dirty="0"/>
              <a:t>Individual freedoms are most important unless others are harmed.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588" y="1270000"/>
            <a:ext cx="5452036" cy="5310374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Are Shoot-on-Site Policies, according to </a:t>
            </a:r>
            <a:r>
              <a:rPr lang="en-US" sz="2800" i="1" dirty="0"/>
              <a:t>Libertarianism?</a:t>
            </a:r>
            <a:endParaRPr lang="en-US" sz="2800" dirty="0"/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2800" b="1" dirty="0"/>
              <a:t>Yes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2800" b="1" dirty="0"/>
              <a:t>No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2800" b="1" dirty="0"/>
              <a:t>Depends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2800" b="1" dirty="0"/>
              <a:t>Don’t Know</a:t>
            </a:r>
          </a:p>
          <a:p>
            <a:pPr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128291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4788" y="29882"/>
            <a:ext cx="10515600" cy="544512"/>
          </a:xfrm>
        </p:spPr>
        <p:txBody>
          <a:bodyPr>
            <a:noAutofit/>
          </a:bodyPr>
          <a:lstStyle/>
          <a:p>
            <a:pPr eaLnBrk="1" hangingPunct="1"/>
            <a:r>
              <a:rPr lang="en-US" sz="4800" dirty="0"/>
              <a:t>Egalitarianism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23258" y="1281474"/>
            <a:ext cx="5181600" cy="532878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Society measured by the status of the worse-off person.</a:t>
            </a:r>
          </a:p>
          <a:p>
            <a:pPr eaLnBrk="1" hangingPunct="1"/>
            <a:endParaRPr lang="en-US" sz="3600" dirty="0"/>
          </a:p>
          <a:p>
            <a:pPr algn="ctr" eaLnBrk="1" hangingPunct="1">
              <a:buFontTx/>
              <a:buNone/>
            </a:pPr>
            <a:r>
              <a:rPr lang="en-US" sz="3600" dirty="0"/>
              <a:t>	max min {U</a:t>
            </a:r>
            <a:r>
              <a:rPr lang="en-US" sz="3600" baseline="-25000" dirty="0"/>
              <a:t>A</a:t>
            </a:r>
            <a:r>
              <a:rPr lang="en-US" sz="3600" dirty="0"/>
              <a:t>, U</a:t>
            </a:r>
            <a:r>
              <a:rPr lang="en-US" sz="3600" baseline="-25000" dirty="0"/>
              <a:t>B</a:t>
            </a:r>
            <a:r>
              <a:rPr lang="en-US" sz="3600" dirty="0"/>
              <a:t>}</a:t>
            </a:r>
          </a:p>
          <a:p>
            <a:pPr algn="ctr" eaLnBrk="1" hangingPunct="1">
              <a:buFontTx/>
              <a:buNone/>
            </a:pP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142" y="1236651"/>
            <a:ext cx="5181600" cy="532878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200" dirty="0"/>
              <a:t>Are Shoot-on-Site Policies, according to </a:t>
            </a:r>
            <a:r>
              <a:rPr lang="en-US" sz="3200" i="1" dirty="0"/>
              <a:t>Egalitarianism?</a:t>
            </a:r>
            <a:endParaRPr lang="en-US" sz="3200" dirty="0"/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3200" b="1" dirty="0"/>
              <a:t>Yes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3200" b="1" dirty="0"/>
              <a:t>No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3200" b="1" dirty="0"/>
              <a:t>Depends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3200" b="1" dirty="0"/>
              <a:t>Don’t Know</a:t>
            </a:r>
          </a:p>
          <a:p>
            <a:pPr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817911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4671" y="124476"/>
            <a:ext cx="10515600" cy="544512"/>
          </a:xfrm>
        </p:spPr>
        <p:txBody>
          <a:bodyPr>
            <a:noAutofit/>
          </a:bodyPr>
          <a:lstStyle/>
          <a:p>
            <a:pPr eaLnBrk="1" hangingPunct="1"/>
            <a:r>
              <a:rPr lang="en-US" sz="4800" dirty="0"/>
              <a:t>Elitism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22941" y="848180"/>
            <a:ext cx="5647765" cy="532878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/>
              <a:t>Society measured by the status of the best-off person.</a:t>
            </a:r>
          </a:p>
          <a:p>
            <a:pPr eaLnBrk="1" hangingPunct="1">
              <a:lnSpc>
                <a:spcPct val="90000"/>
              </a:lnSpc>
            </a:pPr>
            <a:endParaRPr lang="en-US" sz="4000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max max {U</a:t>
            </a:r>
            <a:r>
              <a:rPr lang="en-US" sz="4000" baseline="-25000" dirty="0"/>
              <a:t>A</a:t>
            </a:r>
            <a:r>
              <a:rPr lang="en-US" sz="4000" dirty="0"/>
              <a:t>, U</a:t>
            </a:r>
            <a:r>
              <a:rPr lang="en-US" sz="4000" baseline="-25000" dirty="0"/>
              <a:t>B</a:t>
            </a:r>
            <a:r>
              <a:rPr lang="en-US" sz="40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6315" y="848180"/>
            <a:ext cx="5181600" cy="532878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200" dirty="0"/>
              <a:t>Are Shoot-on-Site Policies, according to </a:t>
            </a:r>
            <a:r>
              <a:rPr lang="en-US" sz="3200" i="1" dirty="0"/>
              <a:t>Elitism?</a:t>
            </a:r>
            <a:endParaRPr lang="en-US" sz="3200" dirty="0"/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3200" b="1" dirty="0"/>
              <a:t>Yes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3200" b="1" dirty="0"/>
              <a:t>No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3200" b="1" dirty="0"/>
              <a:t>Depends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3200" b="1" dirty="0"/>
              <a:t>Don’t Know</a:t>
            </a:r>
          </a:p>
          <a:p>
            <a:pPr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772836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>
          <a:xfrm>
            <a:off x="449734" y="94594"/>
            <a:ext cx="10515600" cy="544512"/>
          </a:xfrm>
        </p:spPr>
        <p:txBody>
          <a:bodyPr>
            <a:noAutofit/>
          </a:bodyPr>
          <a:lstStyle/>
          <a:p>
            <a:pPr eaLnBrk="1" hangingPunct="1"/>
            <a:r>
              <a:rPr lang="en-US" sz="4800" dirty="0"/>
              <a:t>Naturalistic Ethics 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52823" y="848180"/>
            <a:ext cx="5782235" cy="532878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“Should Trees Have Standing” – Stone 1972</a:t>
            </a:r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Non-human entities have inherent, though not necessarily equal, rights or standing.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818298"/>
            <a:ext cx="5181600" cy="532878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200" dirty="0"/>
              <a:t>Are Shoot-on-Site Policies, according to </a:t>
            </a:r>
            <a:r>
              <a:rPr lang="en-US" sz="3200" i="1" dirty="0"/>
              <a:t>Naturalistic Ethics?</a:t>
            </a:r>
            <a:endParaRPr lang="en-US" sz="3200" dirty="0"/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3200" b="1" dirty="0"/>
              <a:t>Yes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3200" b="1" dirty="0"/>
              <a:t>No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3200" b="1" dirty="0"/>
              <a:t>Depends</a:t>
            </a:r>
          </a:p>
          <a:p>
            <a:pPr marL="1009650" lvl="1" indent="-6096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en-US" sz="3200" b="1" dirty="0"/>
              <a:t>Don’t Know</a:t>
            </a:r>
          </a:p>
          <a:p>
            <a:pPr>
              <a:defRPr/>
            </a:pPr>
            <a:endParaRPr lang="en-US" sz="3200" dirty="0"/>
          </a:p>
        </p:txBody>
      </p:sp>
      <p:pic>
        <p:nvPicPr>
          <p:cNvPr id="46085" name="Picture 3" descr="Elephant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53" y="3981823"/>
            <a:ext cx="521546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0291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800" dirty="0"/>
              <a:t>Utilitarianism (Bentham)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059" y="1299882"/>
            <a:ext cx="10835341" cy="519953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Maximize aggregate utility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sz="3200" dirty="0">
                <a:sym typeface="Symbol" pitchFamily="18" charset="2"/>
              </a:rPr>
              <a:t>	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sz="3200" dirty="0">
                <a:sym typeface="Symbol" pitchFamily="18" charset="2"/>
              </a:rPr>
              <a:t>Max </a:t>
            </a:r>
            <a:r>
              <a:rPr lang="en-US" sz="3200" dirty="0" err="1"/>
              <a:t>U</a:t>
            </a:r>
            <a:r>
              <a:rPr lang="en-US" sz="3200" baseline="-25000" dirty="0" err="1"/>
              <a:t>i</a:t>
            </a:r>
            <a:r>
              <a:rPr lang="en-US" sz="3200" dirty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32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Consequentialist in perspective.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Unconcerned about original endowments 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foundation of modern economics and cost-benefit analysis.</a:t>
            </a:r>
          </a:p>
        </p:txBody>
      </p:sp>
    </p:spTree>
    <p:extLst>
      <p:ext uri="{BB962C8B-B14F-4D97-AF65-F5344CB8AC3E}">
        <p14:creationId xmlns:p14="http://schemas.microsoft.com/office/powerpoint/2010/main" val="1879081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32963" y="110425"/>
            <a:ext cx="10661073" cy="77585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/>
              <a:t>Conclusion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807880"/>
            <a:ext cx="11074400" cy="486335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An economic model of crime explains what we observe in the world regarding poaching.</a:t>
            </a:r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Leaves us to consider the ethics of such policies: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We may expect widely divergent opinions.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International community gave over $153 million to Richard Leakey and was relatively mute about the policies of Zimbabwe and Nepal.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/>
              <a:t>Care for the Wildlife International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err="1"/>
              <a:t>Sheldrick</a:t>
            </a:r>
            <a:r>
              <a:rPr lang="en-US" sz="2400" dirty="0"/>
              <a:t> foundation, Born Free Foundation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/>
              <a:t>International Fund for Animal Welfare. </a:t>
            </a:r>
          </a:p>
        </p:txBody>
      </p:sp>
      <p:pic>
        <p:nvPicPr>
          <p:cNvPr id="47108" name="Picture 2" descr="Elephant and keeper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423" y="122518"/>
            <a:ext cx="3759200" cy="167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86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62845" y="140307"/>
            <a:ext cx="10661073" cy="77585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800" dirty="0"/>
              <a:t>Libertarianism (</a:t>
            </a:r>
            <a:r>
              <a:rPr lang="en-US" sz="4800" dirty="0" err="1"/>
              <a:t>Nozick</a:t>
            </a:r>
            <a:r>
              <a:rPr lang="en-US" sz="4800" dirty="0"/>
              <a:t>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727" y="1085462"/>
            <a:ext cx="11215391" cy="5339244"/>
          </a:xfrm>
        </p:spPr>
        <p:txBody>
          <a:bodyPr>
            <a:normAutofit/>
          </a:bodyPr>
          <a:lstStyle/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Pareto improvements required.</a:t>
            </a:r>
          </a:p>
          <a:p>
            <a:pPr eaLnBrk="1" hangingPunct="1"/>
            <a:endParaRPr lang="en-US" sz="3600" dirty="0"/>
          </a:p>
          <a:p>
            <a:pPr algn="ctr" eaLnBrk="1" hangingPunct="1">
              <a:buFontTx/>
              <a:buNone/>
            </a:pPr>
            <a:r>
              <a:rPr lang="en-US" sz="3600" dirty="0"/>
              <a:t>U</a:t>
            </a:r>
            <a:r>
              <a:rPr lang="en-US" sz="3600" baseline="-25000" dirty="0"/>
              <a:t>A</a:t>
            </a:r>
            <a:r>
              <a:rPr lang="en-US" sz="3600" dirty="0"/>
              <a:t>(Y</a:t>
            </a:r>
            <a:r>
              <a:rPr lang="en-US" sz="3600" baseline="-25000" dirty="0"/>
              <a:t>A</a:t>
            </a:r>
            <a:r>
              <a:rPr lang="en-US" sz="3600" dirty="0"/>
              <a:t>) </a:t>
            </a:r>
            <a:r>
              <a:rPr lang="en-US" sz="3600" dirty="0">
                <a:sym typeface="Symbol" pitchFamily="18" charset="2"/>
              </a:rPr>
              <a:t></a:t>
            </a:r>
            <a:r>
              <a:rPr lang="en-US" sz="3600" dirty="0"/>
              <a:t> U</a:t>
            </a:r>
            <a:r>
              <a:rPr lang="en-US" sz="3600" baseline="-25000" dirty="0"/>
              <a:t>A</a:t>
            </a:r>
            <a:r>
              <a:rPr lang="en-US" sz="3600" dirty="0"/>
              <a:t>(</a:t>
            </a:r>
            <a:r>
              <a:rPr lang="en-US" sz="3600" dirty="0" err="1"/>
              <a:t>Y</a:t>
            </a:r>
            <a:r>
              <a:rPr lang="en-US" sz="3600" baseline="-25000" dirty="0" err="1"/>
              <a:t>A</a:t>
            </a:r>
            <a:r>
              <a:rPr lang="en-US" sz="3600" baseline="30000" dirty="0" err="1"/>
              <a:t>o</a:t>
            </a:r>
            <a:r>
              <a:rPr lang="en-US" sz="3600" dirty="0"/>
              <a:t>) and U</a:t>
            </a:r>
            <a:r>
              <a:rPr lang="en-US" sz="3600" baseline="-25000" dirty="0"/>
              <a:t>B</a:t>
            </a:r>
            <a:r>
              <a:rPr lang="en-US" sz="3600" dirty="0"/>
              <a:t>(Y</a:t>
            </a:r>
            <a:r>
              <a:rPr lang="en-US" sz="3600" baseline="-25000" dirty="0"/>
              <a:t>B</a:t>
            </a:r>
            <a:r>
              <a:rPr lang="en-US" sz="3600" dirty="0"/>
              <a:t>) </a:t>
            </a:r>
            <a:r>
              <a:rPr lang="en-US" sz="3600" dirty="0">
                <a:sym typeface="Symbol" pitchFamily="18" charset="2"/>
              </a:rPr>
              <a:t></a:t>
            </a:r>
            <a:r>
              <a:rPr lang="en-US" sz="3600" dirty="0"/>
              <a:t> U</a:t>
            </a:r>
            <a:r>
              <a:rPr lang="en-US" sz="3600" baseline="-25000" dirty="0"/>
              <a:t>B</a:t>
            </a:r>
            <a:r>
              <a:rPr lang="en-US" sz="3600" dirty="0"/>
              <a:t>(</a:t>
            </a:r>
            <a:r>
              <a:rPr lang="en-US" sz="3600" dirty="0" err="1"/>
              <a:t>Y</a:t>
            </a:r>
            <a:r>
              <a:rPr lang="en-US" sz="3600" baseline="-25000" dirty="0" err="1"/>
              <a:t>B</a:t>
            </a:r>
            <a:r>
              <a:rPr lang="en-US" sz="3600" baseline="30000" dirty="0" err="1"/>
              <a:t>o</a:t>
            </a:r>
            <a:r>
              <a:rPr lang="en-US" sz="3600" dirty="0"/>
              <a:t>)</a:t>
            </a:r>
          </a:p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Individual freedoms are most important unless others are harmed.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019800" y="332105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21050"/>
                        <a:ext cx="152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5489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800" dirty="0"/>
              <a:t>Egalitarianism (Rawls)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785" y="1638285"/>
            <a:ext cx="11200449" cy="547371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Society measured by the status of the worse-off person.</a:t>
            </a:r>
          </a:p>
          <a:p>
            <a:pPr eaLnBrk="1" hangingPunct="1"/>
            <a:endParaRPr lang="en-US" sz="3600" dirty="0"/>
          </a:p>
          <a:p>
            <a:pPr algn="ctr" eaLnBrk="1" hangingPunct="1">
              <a:buFontTx/>
              <a:buNone/>
            </a:pPr>
            <a:r>
              <a:rPr lang="en-US" sz="3600" dirty="0"/>
              <a:t>max min {U</a:t>
            </a:r>
            <a:r>
              <a:rPr lang="en-US" sz="3600" baseline="-25000" dirty="0"/>
              <a:t>A</a:t>
            </a:r>
            <a:r>
              <a:rPr lang="en-US" sz="3600" dirty="0"/>
              <a:t>, U</a:t>
            </a:r>
            <a:r>
              <a:rPr lang="en-US" sz="3600" baseline="-25000" dirty="0"/>
              <a:t>B</a:t>
            </a:r>
            <a:r>
              <a:rPr lang="en-US" sz="3600" dirty="0"/>
              <a:t>}</a:t>
            </a:r>
          </a:p>
          <a:p>
            <a:pPr algn="ctr" eaLnBrk="1" hangingPunct="1">
              <a:buFontTx/>
              <a:buNone/>
            </a:pPr>
            <a:endParaRPr lang="en-US" sz="3600" dirty="0"/>
          </a:p>
          <a:p>
            <a:pPr eaLnBrk="1" hangingPunct="1"/>
            <a:r>
              <a:rPr lang="en-US" sz="3600" dirty="0"/>
              <a:t>Who is the worst-off member of society?</a:t>
            </a:r>
          </a:p>
        </p:txBody>
      </p:sp>
    </p:spTree>
    <p:extLst>
      <p:ext uri="{BB962C8B-B14F-4D97-AF65-F5344CB8AC3E}">
        <p14:creationId xmlns:p14="http://schemas.microsoft.com/office/powerpoint/2010/main" val="4455729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800" dirty="0"/>
              <a:t>Elitism (</a:t>
            </a:r>
            <a:r>
              <a:rPr lang="en-US" sz="4800" dirty="0" err="1"/>
              <a:t>Nietzche</a:t>
            </a:r>
            <a:r>
              <a:rPr lang="en-US" sz="4800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727" y="1698053"/>
            <a:ext cx="10661073" cy="50765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dirty="0"/>
              <a:t>Society measured by the status of the best-off person.</a:t>
            </a:r>
          </a:p>
          <a:p>
            <a:pPr eaLnBrk="1" hangingPunct="1">
              <a:lnSpc>
                <a:spcPct val="90000"/>
              </a:lnSpc>
            </a:pPr>
            <a:endParaRPr lang="en-US" sz="3600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 dirty="0"/>
              <a:t>	max max {U</a:t>
            </a:r>
            <a:r>
              <a:rPr lang="en-US" sz="3600" baseline="-25000" dirty="0"/>
              <a:t>A</a:t>
            </a:r>
            <a:r>
              <a:rPr lang="en-US" sz="3600" dirty="0"/>
              <a:t>, U</a:t>
            </a:r>
            <a:r>
              <a:rPr lang="en-US" sz="3600" baseline="-25000" dirty="0"/>
              <a:t>B</a:t>
            </a:r>
            <a:r>
              <a:rPr lang="en-US" sz="36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600" dirty="0"/>
          </a:p>
          <a:p>
            <a:pPr eaLnBrk="1" hangingPunct="1">
              <a:lnSpc>
                <a:spcPct val="90000"/>
              </a:lnSpc>
            </a:pPr>
            <a:r>
              <a:rPr lang="en-US" sz="3600" dirty="0"/>
              <a:t>Who is the best-off persons? </a:t>
            </a:r>
          </a:p>
        </p:txBody>
      </p:sp>
    </p:spTree>
    <p:extLst>
      <p:ext uri="{BB962C8B-B14F-4D97-AF65-F5344CB8AC3E}">
        <p14:creationId xmlns:p14="http://schemas.microsoft.com/office/powerpoint/2010/main" val="40839038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800" dirty="0"/>
              <a:t>Naturalistic Ethics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2706" y="1225176"/>
            <a:ext cx="11325412" cy="519952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dirty="0"/>
              <a:t>“Should Trees Have Standing” – Stone 1972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3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dirty="0"/>
              <a:t>Non-human entities have inherent (though not necessarily equal) rights or standing.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3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dirty="0"/>
              <a:t>Perhaps greater rights assigned to animals which exhibit higher mental and/or emotional capabilities.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3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dirty="0"/>
              <a:t>Could be extended to ecosystems or the planet (Gaia Hypothesis)</a:t>
            </a:r>
          </a:p>
        </p:txBody>
      </p:sp>
    </p:spTree>
    <p:extLst>
      <p:ext uri="{BB962C8B-B14F-4D97-AF65-F5344CB8AC3E}">
        <p14:creationId xmlns:p14="http://schemas.microsoft.com/office/powerpoint/2010/main" val="20674470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58695"/>
            <a:ext cx="110744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800" b="1" dirty="0"/>
              <a:t>Should Poachers Be Shot On Sight?</a:t>
            </a:r>
            <a:br>
              <a:rPr lang="en-US" sz="4800" b="1" dirty="0"/>
            </a:br>
            <a:r>
              <a:rPr lang="en-US" sz="4800" dirty="0"/>
              <a:t>Efficacy versus Ethics</a:t>
            </a:r>
            <a:endParaRPr lang="en-US" sz="6000" dirty="0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812800" y="5142748"/>
            <a:ext cx="10183906" cy="167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Garamond" pitchFamily="18" charset="0"/>
              </a:rPr>
              <a:t>“Freedom is just another word for having nothing left to lose.” </a:t>
            </a:r>
          </a:p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Garamond" pitchFamily="18" charset="0"/>
              </a:rPr>
              <a:t>-- Janis Joplin</a:t>
            </a:r>
            <a:endParaRPr lang="en-US" sz="3200" dirty="0">
              <a:solidFill>
                <a:schemeClr val="tx2"/>
              </a:solidFill>
              <a:latin typeface="Garamond" pitchFamily="18" charset="0"/>
            </a:endParaRPr>
          </a:p>
        </p:txBody>
      </p:sp>
      <p:pic>
        <p:nvPicPr>
          <p:cNvPr id="6" name="Picture 5" descr="ho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30" y="1920089"/>
            <a:ext cx="3780118" cy="3173724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lephant and kee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684" y="1921434"/>
            <a:ext cx="3155235" cy="31884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196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EC Final" id="{6D5C0D4E-686E-4FF2-836B-47B1FA62D1BC}" vid="{F622C1B2-A808-4B52-819C-88E430BA9E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APEC Final[1]</Template>
  <TotalTime>202</TotalTime>
  <Words>1384</Words>
  <Application>Microsoft Office PowerPoint</Application>
  <PresentationFormat>Widescreen</PresentationFormat>
  <Paragraphs>280</Paragraphs>
  <Slides>40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Calibri</vt:lpstr>
      <vt:lpstr>Calibri Light</vt:lpstr>
      <vt:lpstr>Cambria</vt:lpstr>
      <vt:lpstr>Garamond</vt:lpstr>
      <vt:lpstr>Symbol</vt:lpstr>
      <vt:lpstr>Times New Roman</vt:lpstr>
      <vt:lpstr>Wingdings</vt:lpstr>
      <vt:lpstr>Theme3</vt:lpstr>
      <vt:lpstr>Equation</vt:lpstr>
      <vt:lpstr>Photo Editor Photo</vt:lpstr>
      <vt:lpstr>Worksheet</vt:lpstr>
      <vt:lpstr>Chart</vt:lpstr>
      <vt:lpstr>APEC 100 Sustainable Development</vt:lpstr>
      <vt:lpstr>Introduction to Environmental Ethics</vt:lpstr>
      <vt:lpstr>Principle of Double Effect (Aquinas)</vt:lpstr>
      <vt:lpstr>Utilitarianism (Bentham)</vt:lpstr>
      <vt:lpstr>Libertarianism (Nozick)</vt:lpstr>
      <vt:lpstr>Egalitarianism (Rawls)</vt:lpstr>
      <vt:lpstr>Elitism (Nietzche)</vt:lpstr>
      <vt:lpstr>Naturalistic Ethics</vt:lpstr>
      <vt:lpstr>Should Poachers Be Shot On Sight? Efficacy versus Ethics</vt:lpstr>
      <vt:lpstr>Introduction</vt:lpstr>
      <vt:lpstr>African Elephant Population </vt:lpstr>
      <vt:lpstr>Value of Elephant Tusks</vt:lpstr>
      <vt:lpstr>Value of Hunting Elephants</vt:lpstr>
      <vt:lpstr>African Rhino Populations</vt:lpstr>
      <vt:lpstr>African Rhino Populations</vt:lpstr>
      <vt:lpstr>Value of Rhino Horns</vt:lpstr>
      <vt:lpstr>Value of Rhino Horns</vt:lpstr>
      <vt:lpstr>What to do?</vt:lpstr>
      <vt:lpstr>Anti-poaching Policy Options</vt:lpstr>
      <vt:lpstr>CITES (Convention of International Trade In Endangered Species of Wild Fauna And Flora)</vt:lpstr>
      <vt:lpstr>Market-Based Policies</vt:lpstr>
      <vt:lpstr>Shoot-on-Sight</vt:lpstr>
      <vt:lpstr>Economics of Crime Model</vt:lpstr>
      <vt:lpstr>Model predictions for Time Spent Poaching (tp)</vt:lpstr>
      <vt:lpstr>Model predictions for Time Spent Poaching (tp)</vt:lpstr>
      <vt:lpstr>What does the data and  antidotal evidence tell us?</vt:lpstr>
      <vt:lpstr>Kenya: Shoot-on-Sight</vt:lpstr>
      <vt:lpstr>Zimbabwe: “Operation Stronghold”</vt:lpstr>
      <vt:lpstr>Nepal</vt:lpstr>
      <vt:lpstr>Elephant Populations by Country</vt:lpstr>
      <vt:lpstr>Elephant Populations:   Non-Shoot-On-Site Countries</vt:lpstr>
      <vt:lpstr>Elephant Populations:   Non-Shoot On Site Countries</vt:lpstr>
      <vt:lpstr>Shoot-on-Sight: Efficacy and Ethics </vt:lpstr>
      <vt:lpstr>Principle of Double Effect</vt:lpstr>
      <vt:lpstr>Utilitarianism</vt:lpstr>
      <vt:lpstr>Libertarianism</vt:lpstr>
      <vt:lpstr>Egalitarianism</vt:lpstr>
      <vt:lpstr>Elitism</vt:lpstr>
      <vt:lpstr>Naturalistic Ethics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W. Ilvento</dc:creator>
  <cp:lastModifiedBy>Jennifer Egan</cp:lastModifiedBy>
  <cp:revision>17</cp:revision>
  <dcterms:created xsi:type="dcterms:W3CDTF">2016-08-11T13:37:55Z</dcterms:created>
  <dcterms:modified xsi:type="dcterms:W3CDTF">2017-02-21T18:14:45Z</dcterms:modified>
</cp:coreProperties>
</file>