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8" r:id="rId2"/>
    <p:sldId id="262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9" r:id="rId17"/>
    <p:sldId id="286" r:id="rId18"/>
    <p:sldId id="28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C4EA"/>
    <a:srgbClr val="B2C3EA"/>
    <a:srgbClr val="AED6EE"/>
    <a:srgbClr val="B0DEEC"/>
    <a:srgbClr val="ACD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5405" autoAdjust="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581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3E4C0-547D-408B-9967-5A8979C16DB9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8D218-18D5-4C1B-AA36-C85DE7659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56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8D218-18D5-4C1B-AA36-C85DE76596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54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827" y="148966"/>
            <a:ext cx="9144000" cy="1524000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rgbClr val="0432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1062" y="2303204"/>
            <a:ext cx="9144000" cy="374661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9375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B43809-9D17-4F49-A812-4E2A2D8FA0B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1"/>
            <a:ext cx="418223" cy="6858000"/>
            <a:chOff x="325820" y="0"/>
            <a:chExt cx="418223" cy="68580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72289" y="0"/>
              <a:ext cx="0" cy="6858000"/>
            </a:xfrm>
            <a:prstGeom prst="line">
              <a:avLst/>
            </a:prstGeom>
            <a:ln w="381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97572" y="0"/>
              <a:ext cx="0" cy="6858000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5820" y="0"/>
              <a:ext cx="0" cy="6858000"/>
            </a:xfrm>
            <a:prstGeom prst="line">
              <a:avLst/>
            </a:prstGeom>
            <a:ln w="38100">
              <a:solidFill>
                <a:srgbClr val="0118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65227" y="0"/>
              <a:ext cx="0" cy="6858000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11696" y="0"/>
              <a:ext cx="0" cy="6858000"/>
            </a:xfrm>
            <a:prstGeom prst="line">
              <a:avLst/>
            </a:prstGeom>
            <a:ln w="952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04634" y="0"/>
              <a:ext cx="0" cy="6858000"/>
            </a:xfrm>
            <a:prstGeom prst="line">
              <a:avLst/>
            </a:prstGeom>
            <a:ln w="12700">
              <a:solidFill>
                <a:srgbClr val="0118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51103" y="0"/>
              <a:ext cx="0" cy="6858000"/>
            </a:xfrm>
            <a:prstGeom prst="line">
              <a:avLst/>
            </a:prstGeom>
            <a:ln w="285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44043" y="0"/>
              <a:ext cx="0" cy="6858000"/>
            </a:xfrm>
            <a:prstGeom prst="line">
              <a:avLst/>
            </a:prstGeom>
            <a:ln w="127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18758" y="0"/>
              <a:ext cx="0" cy="6858000"/>
            </a:xfrm>
            <a:prstGeom prst="line">
              <a:avLst/>
            </a:prstGeom>
            <a:ln w="952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58165" y="0"/>
              <a:ext cx="0" cy="6858000"/>
            </a:xfrm>
            <a:prstGeom prst="line">
              <a:avLst/>
            </a:prstGeom>
            <a:ln w="19050"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0" y="1707891"/>
            <a:ext cx="12145532" cy="514350"/>
          </a:xfrm>
          <a:prstGeom prst="rect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03410" y="6307110"/>
            <a:ext cx="4424737" cy="3207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kern="1200" cap="small" dirty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glow rad="127000">
                    <a:schemeClr val="bg1"/>
                  </a:glow>
                  <a:outerShdw blurRad="50800" dist="50800" dir="5400000" sx="0" sy="0" algn="ctr">
                    <a:schemeClr val="bg1">
                      <a:lumMod val="85000"/>
                    </a:schemeClr>
                  </a:outerShdw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Department</a:t>
            </a:r>
            <a:r>
              <a:rPr lang="en-US" sz="1400" b="1" kern="1200" cap="small" dirty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outerShdw blurRad="50800" dist="50800" dir="5400000" sx="0" sy="0" algn="ctr">
                    <a:schemeClr val="bg1">
                      <a:lumMod val="85000"/>
                    </a:schemeClr>
                  </a:outerShdw>
                  <a:reflection blurRad="6350" stA="50000" endA="300" endPos="50000" dist="29997" dir="5400000" sy="-100000" algn="bl" rotWithShape="0"/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 </a:t>
            </a:r>
            <a:r>
              <a:rPr lang="en-US" sz="1400" b="1" kern="1200" cap="small" dirty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outerShdw blurRad="50800" dist="50800" dir="5400000" sx="0" sy="0" algn="ctr">
                    <a:schemeClr val="bg1">
                      <a:lumMod val="85000"/>
                    </a:schemeClr>
                  </a:outerShdw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of Applied Economics and Statistics</a:t>
            </a:r>
            <a:endParaRPr lang="en-US" sz="1400" dirty="0">
              <a:solidFill>
                <a:schemeClr val="accent1">
                  <a:lumMod val="75000"/>
                  <a:alpha val="40000"/>
                </a:schemeClr>
              </a:solidFill>
              <a:effectLst>
                <a:outerShdw blurRad="50800" dist="50800" dir="5400000" sx="0" sy="0" algn="ctr">
                  <a:schemeClr val="bg1">
                    <a:lumMod val="85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6" name="Picture 2" descr="https://www1.udel.edu/lock-down/ocm-graphics/internal/UDPrimaryLogo2945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66000"/>
                    </a14:imgEffect>
                    <a14:imgEffect>
                      <a14:brightnessContrast bright="65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31" y="6238875"/>
            <a:ext cx="1121963" cy="457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149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727" y="110425"/>
            <a:ext cx="10661073" cy="775854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432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727" y="1100403"/>
            <a:ext cx="10661073" cy="5076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590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0426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B43809-9D17-4F49-A812-4E2A2D8FA0B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1"/>
            <a:ext cx="418223" cy="6858000"/>
            <a:chOff x="325820" y="0"/>
            <a:chExt cx="418223" cy="68580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72289" y="0"/>
              <a:ext cx="0" cy="6858000"/>
            </a:xfrm>
            <a:prstGeom prst="line">
              <a:avLst/>
            </a:prstGeom>
            <a:ln w="381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97572" y="0"/>
              <a:ext cx="0" cy="6858000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5820" y="0"/>
              <a:ext cx="0" cy="6858000"/>
            </a:xfrm>
            <a:prstGeom prst="line">
              <a:avLst/>
            </a:prstGeom>
            <a:ln w="38100">
              <a:solidFill>
                <a:srgbClr val="0118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65227" y="0"/>
              <a:ext cx="0" cy="6858000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11696" y="0"/>
              <a:ext cx="0" cy="6858000"/>
            </a:xfrm>
            <a:prstGeom prst="line">
              <a:avLst/>
            </a:prstGeom>
            <a:ln w="952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04634" y="0"/>
              <a:ext cx="0" cy="6858000"/>
            </a:xfrm>
            <a:prstGeom prst="line">
              <a:avLst/>
            </a:prstGeom>
            <a:ln w="12700">
              <a:solidFill>
                <a:srgbClr val="0118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51103" y="0"/>
              <a:ext cx="0" cy="6858000"/>
            </a:xfrm>
            <a:prstGeom prst="line">
              <a:avLst/>
            </a:prstGeom>
            <a:ln w="285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44043" y="0"/>
              <a:ext cx="0" cy="6858000"/>
            </a:xfrm>
            <a:prstGeom prst="line">
              <a:avLst/>
            </a:prstGeom>
            <a:ln w="127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18758" y="0"/>
              <a:ext cx="0" cy="6858000"/>
            </a:xfrm>
            <a:prstGeom prst="line">
              <a:avLst/>
            </a:prstGeom>
            <a:ln w="952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58165" y="0"/>
              <a:ext cx="0" cy="6858000"/>
            </a:xfrm>
            <a:prstGeom prst="line">
              <a:avLst/>
            </a:prstGeom>
            <a:ln w="19050"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0" y="902456"/>
            <a:ext cx="12192000" cy="181770"/>
          </a:xfrm>
          <a:prstGeom prst="rect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 descr="https://www1.udel.edu/lock-down/ocm-graphics/internal/UDPrimaryLogo294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66000"/>
                    </a14:imgEffect>
                    <a14:imgEffect>
                      <a14:brightnessContrast bright="63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09" y="6447155"/>
            <a:ext cx="673178" cy="27432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 userDrawn="1"/>
        </p:nvSpPr>
        <p:spPr>
          <a:xfrm>
            <a:off x="1111770" y="6447155"/>
            <a:ext cx="2929007" cy="2391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kern="1200" cap="small" dirty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glow rad="127000">
                    <a:schemeClr val="bg1"/>
                  </a:glow>
                  <a:outerShdw blurRad="50800" dist="50800" dir="5400000" sx="0" sy="0" algn="ctr">
                    <a:schemeClr val="bg1">
                      <a:lumMod val="85000"/>
                    </a:schemeClr>
                  </a:outerShdw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Department</a:t>
            </a:r>
            <a:r>
              <a:rPr lang="en-US" sz="900" b="1" kern="1200" cap="small" dirty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outerShdw blurRad="50800" dist="50800" dir="5400000" sx="0" sy="0" algn="ctr">
                    <a:schemeClr val="bg1">
                      <a:lumMod val="85000"/>
                    </a:schemeClr>
                  </a:outerShdw>
                  <a:reflection blurRad="6350" stA="50000" endA="300" endPos="50000" dist="29997" dir="5400000" sy="-100000" algn="bl" rotWithShape="0"/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 </a:t>
            </a:r>
            <a:r>
              <a:rPr lang="en-US" sz="900" b="1" kern="1200" cap="small" dirty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outerShdw blurRad="50800" dist="50800" dir="5400000" sx="0" sy="0" algn="ctr">
                    <a:schemeClr val="bg1">
                      <a:lumMod val="85000"/>
                    </a:schemeClr>
                  </a:outerShdw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of Applied Economics and Statistics</a:t>
            </a:r>
            <a:endParaRPr lang="en-US" sz="900" dirty="0">
              <a:solidFill>
                <a:schemeClr val="accent1">
                  <a:lumMod val="75000"/>
                  <a:alpha val="40000"/>
                </a:schemeClr>
              </a:solidFill>
              <a:effectLst>
                <a:outerShdw blurRad="50800" dist="50800" dir="5400000" sx="0" sy="0" algn="ctr">
                  <a:schemeClr val="bg1">
                    <a:lumMod val="85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8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594"/>
            <a:ext cx="10515600" cy="544512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432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48180"/>
            <a:ext cx="5181600" cy="532878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48180"/>
            <a:ext cx="5181600" cy="532878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590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9375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B43809-9D17-4F49-A812-4E2A2D8FA0B2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1"/>
            <a:ext cx="418223" cy="6858000"/>
            <a:chOff x="325820" y="0"/>
            <a:chExt cx="418223" cy="685800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372289" y="0"/>
              <a:ext cx="0" cy="6858000"/>
            </a:xfrm>
            <a:prstGeom prst="line">
              <a:avLst/>
            </a:prstGeom>
            <a:ln w="381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97572" y="0"/>
              <a:ext cx="0" cy="6858000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25820" y="0"/>
              <a:ext cx="0" cy="6858000"/>
            </a:xfrm>
            <a:prstGeom prst="line">
              <a:avLst/>
            </a:prstGeom>
            <a:ln w="38100">
              <a:solidFill>
                <a:srgbClr val="0118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65227" y="0"/>
              <a:ext cx="0" cy="6858000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11696" y="0"/>
              <a:ext cx="0" cy="6858000"/>
            </a:xfrm>
            <a:prstGeom prst="line">
              <a:avLst/>
            </a:prstGeom>
            <a:ln w="952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04634" y="0"/>
              <a:ext cx="0" cy="6858000"/>
            </a:xfrm>
            <a:prstGeom prst="line">
              <a:avLst/>
            </a:prstGeom>
            <a:ln w="12700">
              <a:solidFill>
                <a:srgbClr val="0118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51103" y="0"/>
              <a:ext cx="0" cy="6858000"/>
            </a:xfrm>
            <a:prstGeom prst="line">
              <a:avLst/>
            </a:prstGeom>
            <a:ln w="285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44043" y="0"/>
              <a:ext cx="0" cy="6858000"/>
            </a:xfrm>
            <a:prstGeom prst="line">
              <a:avLst/>
            </a:prstGeom>
            <a:ln w="127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18758" y="0"/>
              <a:ext cx="0" cy="6858000"/>
            </a:xfrm>
            <a:prstGeom prst="line">
              <a:avLst/>
            </a:prstGeom>
            <a:ln w="952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8165" y="0"/>
              <a:ext cx="0" cy="6858000"/>
            </a:xfrm>
            <a:prstGeom prst="line">
              <a:avLst/>
            </a:prstGeom>
            <a:ln w="19050"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-2630" y="652758"/>
            <a:ext cx="12192000" cy="181770"/>
          </a:xfrm>
          <a:prstGeom prst="rect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1141368" y="6447155"/>
            <a:ext cx="2929007" cy="2391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kern="1200" cap="small" dirty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glow rad="127000">
                    <a:schemeClr val="bg1"/>
                  </a:glow>
                  <a:outerShdw blurRad="50800" dist="50800" dir="5400000" sx="0" sy="0" algn="ctr">
                    <a:schemeClr val="bg1">
                      <a:lumMod val="85000"/>
                    </a:schemeClr>
                  </a:outerShdw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Department</a:t>
            </a:r>
            <a:r>
              <a:rPr lang="en-US" sz="900" b="1" kern="1200" cap="small" dirty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outerShdw blurRad="50800" dist="50800" dir="5400000" sx="0" sy="0" algn="ctr">
                    <a:schemeClr val="bg1">
                      <a:lumMod val="85000"/>
                    </a:schemeClr>
                  </a:outerShdw>
                  <a:reflection blurRad="6350" stA="50000" endA="300" endPos="50000" dist="29997" dir="5400000" sy="-100000" algn="bl" rotWithShape="0"/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 </a:t>
            </a:r>
            <a:r>
              <a:rPr lang="en-US" sz="900" b="1" kern="1200" cap="small" dirty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outerShdw blurRad="50800" dist="50800" dir="5400000" sx="0" sy="0" algn="ctr">
                    <a:schemeClr val="bg1">
                      <a:lumMod val="85000"/>
                    </a:schemeClr>
                  </a:outerShdw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of Applied Economics and Statistics</a:t>
            </a:r>
            <a:endParaRPr lang="en-US" sz="900" dirty="0">
              <a:solidFill>
                <a:schemeClr val="accent1">
                  <a:lumMod val="75000"/>
                  <a:alpha val="40000"/>
                </a:schemeClr>
              </a:solidFill>
              <a:effectLst>
                <a:outerShdw blurRad="50800" dist="50800" dir="5400000" sx="0" sy="0" algn="ctr">
                  <a:schemeClr val="bg1">
                    <a:lumMod val="85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3" name="Picture 2" descr="https://www1.udel.edu/lock-down/ocm-graphics/internal/UDPrimaryLogo294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66000"/>
                    </a14:imgEffect>
                    <a14:imgEffect>
                      <a14:brightnessContrast bright="63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09" y="6447155"/>
            <a:ext cx="673178" cy="27432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04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5053"/>
            <a:ext cx="10515600" cy="595456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432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590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375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B43809-9D17-4F49-A812-4E2A2D8FA0B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1"/>
            <a:ext cx="418223" cy="6858000"/>
            <a:chOff x="325820" y="0"/>
            <a:chExt cx="418223" cy="68580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72289" y="0"/>
              <a:ext cx="0" cy="6858000"/>
            </a:xfrm>
            <a:prstGeom prst="line">
              <a:avLst/>
            </a:prstGeom>
            <a:ln w="381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97572" y="0"/>
              <a:ext cx="0" cy="6858000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5820" y="0"/>
              <a:ext cx="0" cy="6858000"/>
            </a:xfrm>
            <a:prstGeom prst="line">
              <a:avLst/>
            </a:prstGeom>
            <a:ln w="38100">
              <a:solidFill>
                <a:srgbClr val="0118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65227" y="0"/>
              <a:ext cx="0" cy="6858000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11696" y="0"/>
              <a:ext cx="0" cy="6858000"/>
            </a:xfrm>
            <a:prstGeom prst="line">
              <a:avLst/>
            </a:prstGeom>
            <a:ln w="952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04634" y="0"/>
              <a:ext cx="0" cy="6858000"/>
            </a:xfrm>
            <a:prstGeom prst="line">
              <a:avLst/>
            </a:prstGeom>
            <a:ln w="12700">
              <a:solidFill>
                <a:srgbClr val="0118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51103" y="0"/>
              <a:ext cx="0" cy="6858000"/>
            </a:xfrm>
            <a:prstGeom prst="line">
              <a:avLst/>
            </a:prstGeom>
            <a:ln w="285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44043" y="0"/>
              <a:ext cx="0" cy="6858000"/>
            </a:xfrm>
            <a:prstGeom prst="line">
              <a:avLst/>
            </a:prstGeom>
            <a:ln w="127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18758" y="0"/>
              <a:ext cx="0" cy="6858000"/>
            </a:xfrm>
            <a:prstGeom prst="line">
              <a:avLst/>
            </a:prstGeom>
            <a:ln w="952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58165" y="0"/>
              <a:ext cx="0" cy="6858000"/>
            </a:xfrm>
            <a:prstGeom prst="line">
              <a:avLst/>
            </a:prstGeom>
            <a:ln w="19050"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0" y="853179"/>
            <a:ext cx="12192000" cy="181770"/>
          </a:xfrm>
          <a:prstGeom prst="rect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1111770" y="6447155"/>
            <a:ext cx="2929007" cy="2391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kern="1200" cap="small" dirty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glow rad="127000">
                    <a:schemeClr val="bg1"/>
                  </a:glow>
                  <a:outerShdw blurRad="50800" dist="50800" dir="5400000" sx="0" sy="0" algn="ctr">
                    <a:schemeClr val="bg1">
                      <a:lumMod val="85000"/>
                    </a:schemeClr>
                  </a:outerShdw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Department</a:t>
            </a:r>
            <a:r>
              <a:rPr lang="en-US" sz="900" b="1" kern="1200" cap="small" dirty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outerShdw blurRad="50800" dist="50800" dir="5400000" sx="0" sy="0" algn="ctr">
                    <a:schemeClr val="bg1">
                      <a:lumMod val="85000"/>
                    </a:schemeClr>
                  </a:outerShdw>
                  <a:reflection blurRad="6350" stA="50000" endA="300" endPos="50000" dist="29997" dir="5400000" sy="-100000" algn="bl" rotWithShape="0"/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 </a:t>
            </a:r>
            <a:r>
              <a:rPr lang="en-US" sz="900" b="1" kern="1200" cap="small" dirty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outerShdw blurRad="50800" dist="50800" dir="5400000" sx="0" sy="0" algn="ctr">
                    <a:schemeClr val="bg1">
                      <a:lumMod val="85000"/>
                    </a:schemeClr>
                  </a:outerShdw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of Applied Economics and Statistics</a:t>
            </a:r>
            <a:endParaRPr lang="en-US" sz="900" dirty="0">
              <a:solidFill>
                <a:schemeClr val="accent1">
                  <a:lumMod val="75000"/>
                  <a:alpha val="40000"/>
                </a:schemeClr>
              </a:solidFill>
              <a:effectLst>
                <a:outerShdw blurRad="50800" dist="50800" dir="5400000" sx="0" sy="0" algn="ctr">
                  <a:schemeClr val="bg1">
                    <a:lumMod val="85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2" name="Picture 2" descr="https://www1.udel.edu/lock-down/ocm-graphics/internal/UDPrimaryLogo294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66000"/>
                    </a14:imgEffect>
                    <a14:imgEffect>
                      <a14:brightnessContrast bright="63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09" y="6447155"/>
            <a:ext cx="673178" cy="27432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99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4590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29375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B43809-9D17-4F49-A812-4E2A2D8FA0B2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1"/>
            <a:ext cx="418223" cy="6858000"/>
            <a:chOff x="325820" y="0"/>
            <a:chExt cx="418223" cy="68580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72289" y="0"/>
              <a:ext cx="0" cy="6858000"/>
            </a:xfrm>
            <a:prstGeom prst="line">
              <a:avLst/>
            </a:prstGeom>
            <a:ln w="381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97572" y="0"/>
              <a:ext cx="0" cy="6858000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25820" y="0"/>
              <a:ext cx="0" cy="6858000"/>
            </a:xfrm>
            <a:prstGeom prst="line">
              <a:avLst/>
            </a:prstGeom>
            <a:ln w="38100">
              <a:solidFill>
                <a:srgbClr val="0118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65227" y="0"/>
              <a:ext cx="0" cy="6858000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11696" y="0"/>
              <a:ext cx="0" cy="6858000"/>
            </a:xfrm>
            <a:prstGeom prst="line">
              <a:avLst/>
            </a:prstGeom>
            <a:ln w="952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04634" y="0"/>
              <a:ext cx="0" cy="6858000"/>
            </a:xfrm>
            <a:prstGeom prst="line">
              <a:avLst/>
            </a:prstGeom>
            <a:ln w="12700">
              <a:solidFill>
                <a:srgbClr val="0118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51103" y="0"/>
              <a:ext cx="0" cy="6858000"/>
            </a:xfrm>
            <a:prstGeom prst="line">
              <a:avLst/>
            </a:prstGeom>
            <a:ln w="285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44043" y="0"/>
              <a:ext cx="0" cy="6858000"/>
            </a:xfrm>
            <a:prstGeom prst="line">
              <a:avLst/>
            </a:prstGeom>
            <a:ln w="127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18758" y="0"/>
              <a:ext cx="0" cy="6858000"/>
            </a:xfrm>
            <a:prstGeom prst="line">
              <a:avLst/>
            </a:prstGeom>
            <a:ln w="952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58165" y="0"/>
              <a:ext cx="0" cy="6858000"/>
            </a:xfrm>
            <a:prstGeom prst="line">
              <a:avLst/>
            </a:prstGeom>
            <a:ln w="19050"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 userDrawn="1"/>
        </p:nvSpPr>
        <p:spPr>
          <a:xfrm>
            <a:off x="1111770" y="6447155"/>
            <a:ext cx="2929007" cy="2391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kern="1200" cap="small" dirty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glow rad="127000">
                    <a:schemeClr val="bg1"/>
                  </a:glow>
                  <a:outerShdw blurRad="50800" dist="50800" dir="5400000" sx="0" sy="0" algn="ctr">
                    <a:schemeClr val="bg1">
                      <a:lumMod val="85000"/>
                    </a:schemeClr>
                  </a:outerShdw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Department</a:t>
            </a:r>
            <a:r>
              <a:rPr lang="en-US" sz="900" b="1" kern="1200" cap="small" dirty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outerShdw blurRad="50800" dist="50800" dir="5400000" sx="0" sy="0" algn="ctr">
                    <a:schemeClr val="bg1">
                      <a:lumMod val="85000"/>
                    </a:schemeClr>
                  </a:outerShdw>
                  <a:reflection blurRad="6350" stA="50000" endA="300" endPos="50000" dist="29997" dir="5400000" sy="-100000" algn="bl" rotWithShape="0"/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 </a:t>
            </a:r>
            <a:r>
              <a:rPr lang="en-US" sz="900" b="1" kern="1200" cap="small" dirty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outerShdw blurRad="50800" dist="50800" dir="5400000" sx="0" sy="0" algn="ctr">
                    <a:schemeClr val="bg1">
                      <a:lumMod val="85000"/>
                    </a:schemeClr>
                  </a:outerShdw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of Applied Economics and Statistics</a:t>
            </a:r>
            <a:endParaRPr lang="en-US" sz="900" dirty="0">
              <a:solidFill>
                <a:schemeClr val="accent1">
                  <a:lumMod val="75000"/>
                  <a:alpha val="40000"/>
                </a:schemeClr>
              </a:solidFill>
              <a:effectLst>
                <a:outerShdw blurRad="50800" dist="50800" dir="5400000" sx="0" sy="0" algn="ctr">
                  <a:schemeClr val="bg1">
                    <a:lumMod val="85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0" name="Picture 2" descr="https://www1.udel.edu/lock-down/ocm-graphics/internal/UDPrimaryLogo294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66000"/>
                    </a14:imgEffect>
                    <a14:imgEffect>
                      <a14:brightnessContrast bright="63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09" y="6447155"/>
            <a:ext cx="673178" cy="27432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34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930400" y="6245225"/>
            <a:ext cx="2540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0E7F7-4B0D-406E-B713-7A24CCF82D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4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9753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30400" y="1600201"/>
            <a:ext cx="47244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0" y="1600201"/>
            <a:ext cx="47244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930400" y="6245225"/>
            <a:ext cx="2540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A520E-C930-4B4D-9E12-B080D21C05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0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9753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30400" y="1600200"/>
            <a:ext cx="47244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930400" y="3938589"/>
            <a:ext cx="47244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858000" y="1600201"/>
            <a:ext cx="47244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930400" y="6245225"/>
            <a:ext cx="2540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B659F-05DD-4333-B045-2E8B24517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4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43809-9D17-4F49-A812-4E2A2D8F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1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Relationship Id="rId4" Type="http://schemas.openxmlformats.org/officeDocument/2006/relationships/image" Target="../media/image5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350000" y="2554941"/>
            <a:ext cx="5677646" cy="3403699"/>
          </a:xfrm>
        </p:spPr>
        <p:txBody>
          <a:bodyPr>
            <a:no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6000" b="1" dirty="0"/>
              <a:t>APEC 100</a:t>
            </a:r>
            <a:br>
              <a:rPr lang="en-US" sz="6000" b="1" dirty="0"/>
            </a:br>
            <a:r>
              <a:rPr lang="en-US" sz="6000" b="1" dirty="0"/>
              <a:t>Sustainable Development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1381" y="983107"/>
            <a:ext cx="9746265" cy="3746614"/>
          </a:xfrm>
        </p:spPr>
        <p:txBody>
          <a:bodyPr>
            <a:normAutofit/>
          </a:bodyPr>
          <a:lstStyle/>
          <a:p>
            <a:r>
              <a:rPr lang="en-US" sz="4400" dirty="0"/>
              <a:t>Economics of Private and Public Goods</a:t>
            </a:r>
          </a:p>
        </p:txBody>
      </p:sp>
      <p:pic>
        <p:nvPicPr>
          <p:cNvPr id="2" name="Picture 2" descr="C:\Documents and Settings\messer\My Documents\Cropper Captures\CropperCapture[3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1382" y="2401760"/>
            <a:ext cx="3899073" cy="39090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1932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EA25B2-F418-43DD-B0BB-5D737F3BF9B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268290" name="Group 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21224685"/>
              </p:ext>
            </p:extLst>
          </p:nvPr>
        </p:nvGraphicFramePr>
        <p:xfrm>
          <a:off x="1004044" y="243542"/>
          <a:ext cx="10261600" cy="6169319"/>
        </p:xfrm>
        <a:graphic>
          <a:graphicData uri="http://schemas.openxmlformats.org/drawingml/2006/table">
            <a:tbl>
              <a:tblPr/>
              <a:tblGrid>
                <a:gridCol w="3134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6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0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319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</a:rPr>
                        <a:t>RIVAL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</a:rPr>
                        <a:t>NON-RIVAL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09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</a:rPr>
                        <a:t>EXCLUDABLE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</a:rPr>
                        <a:t>Private Goods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v"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v"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</a:rPr>
                        <a:t> Strawberries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v"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</a:rPr>
                        <a:t> Blue Jeans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</a:rPr>
                        <a:t>Club Goods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v"/>
                        <a:tabLst/>
                      </a:pPr>
                      <a:endParaRPr kumimoji="0" lang="en-US" sz="2400" b="0" i="1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v"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</a:rPr>
                        <a:t>Exercise gym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v"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</a:rPr>
                        <a:t>Pay-per-view TV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</a:rPr>
                        <a:t>NON-EXCLUDABLE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77264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6F6243-AEA9-438E-9A10-82DAD7BCC25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233474" name="Group 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138525727"/>
              </p:ext>
            </p:extLst>
          </p:nvPr>
        </p:nvGraphicFramePr>
        <p:xfrm>
          <a:off x="735106" y="168837"/>
          <a:ext cx="10500658" cy="6225988"/>
        </p:xfrm>
        <a:graphic>
          <a:graphicData uri="http://schemas.openxmlformats.org/drawingml/2006/table">
            <a:tbl>
              <a:tblPr/>
              <a:tblGrid>
                <a:gridCol w="3207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2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0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44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</a:rPr>
                        <a:t>RIVAL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</a:rPr>
                        <a:t>NON-RIVAL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26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</a:rPr>
                        <a:t>EXCLUDABLE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</a:rPr>
                        <a:t>Private Goods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v"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v"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</a:rPr>
                        <a:t> Strawberries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v"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</a:rPr>
                        <a:t> Blue Jeans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</a:rPr>
                        <a:t>Club Goods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v"/>
                        <a:tabLst/>
                      </a:pPr>
                      <a:endParaRPr kumimoji="0" lang="en-US" sz="2400" b="0" i="1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v"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</a:rPr>
                        <a:t>Exercise gym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v"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</a:rPr>
                        <a:t>Pay-per-view TV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5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</a:rPr>
                        <a:t>NON-EXCLUDABLE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</a:rPr>
                        <a:t>Common Pool Resources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v"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v"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</a:rPr>
                        <a:t> Fish in the ocean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v"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</a:rPr>
                        <a:t> Roads in rush hour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v"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</a:rPr>
                        <a:t> Pollution in a lake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86763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3141" y="0"/>
            <a:ext cx="10515600" cy="1325563"/>
          </a:xfrm>
        </p:spPr>
        <p:txBody>
          <a:bodyPr/>
          <a:lstStyle/>
          <a:p>
            <a:pPr algn="ctr" eaLnBrk="1" hangingPunct="1"/>
            <a:r>
              <a:rPr lang="en-US" sz="5400" dirty="0"/>
              <a:t>Externalities</a:t>
            </a:r>
            <a:endParaRPr lang="en-US" sz="4000" dirty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2823" y="1359647"/>
            <a:ext cx="11161059" cy="5094941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External costs occur when a decision maker chooses a level of production or consumption and does not fully bear the costs of his or her actions.</a:t>
            </a:r>
          </a:p>
          <a:p>
            <a:pPr lvl="1" eaLnBrk="1" hangingPunct="1">
              <a:lnSpc>
                <a:spcPct val="80000"/>
              </a:lnSpc>
            </a:pPr>
            <a:endParaRPr lang="en-US" u="sng" dirty="0"/>
          </a:p>
          <a:p>
            <a:pPr lvl="1" eaLnBrk="1" hangingPunct="1">
              <a:lnSpc>
                <a:spcPct val="80000"/>
              </a:lnSpc>
            </a:pPr>
            <a:r>
              <a:rPr lang="en-US" sz="2800" dirty="0"/>
              <a:t>Party A makes a decision, which harms Party B, with no compensation and Party B had no say</a:t>
            </a:r>
          </a:p>
          <a:p>
            <a:pPr lvl="1" eaLnBrk="1" hangingPunct="1">
              <a:lnSpc>
                <a:spcPct val="80000"/>
              </a:lnSpc>
            </a:pPr>
            <a:endParaRPr lang="en-US" sz="2800" dirty="0"/>
          </a:p>
          <a:p>
            <a:pPr lvl="1" eaLnBrk="1" hangingPunct="1">
              <a:lnSpc>
                <a:spcPct val="80000"/>
              </a:lnSpc>
            </a:pPr>
            <a:r>
              <a:rPr lang="en-US" sz="2800" dirty="0"/>
              <a:t>Inefficient allocation</a:t>
            </a:r>
          </a:p>
          <a:p>
            <a:pPr lvl="1" eaLnBrk="1" hangingPunct="1">
              <a:lnSpc>
                <a:spcPct val="80000"/>
              </a:lnSpc>
            </a:pPr>
            <a:endParaRPr lang="en-US" sz="2800" dirty="0"/>
          </a:p>
          <a:p>
            <a:pPr lvl="1" eaLnBrk="1" hangingPunct="1">
              <a:lnSpc>
                <a:spcPct val="80000"/>
              </a:lnSpc>
            </a:pPr>
            <a:r>
              <a:rPr lang="en-US" sz="2800" dirty="0"/>
              <a:t>Frequently happens in natural resource setting—less so in other situations</a:t>
            </a:r>
          </a:p>
          <a:p>
            <a:pPr lvl="1" eaLnBrk="1" hangingPunct="1">
              <a:lnSpc>
                <a:spcPct val="80000"/>
              </a:lnSpc>
            </a:pPr>
            <a:endParaRPr lang="en-US" sz="2800" dirty="0"/>
          </a:p>
          <a:p>
            <a:pPr lvl="1" eaLnBrk="1" hangingPunct="1">
              <a:lnSpc>
                <a:spcPct val="80000"/>
              </a:lnSpc>
            </a:pPr>
            <a:r>
              <a:rPr lang="en-US" sz="2800" dirty="0"/>
              <a:t>What real-world examples can you think of?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E01DAB-9CB6-480D-A3CE-227CD566CCD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0425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01DE43-A51C-4AE9-BB10-CAEA8BF0080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234498" name="Group 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210729855"/>
              </p:ext>
            </p:extLst>
          </p:nvPr>
        </p:nvGraphicFramePr>
        <p:xfrm>
          <a:off x="779928" y="179294"/>
          <a:ext cx="10605247" cy="6215528"/>
        </p:xfrm>
        <a:graphic>
          <a:graphicData uri="http://schemas.openxmlformats.org/drawingml/2006/table">
            <a:tbl>
              <a:tblPr/>
              <a:tblGrid>
                <a:gridCol w="3239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0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50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683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</a:rPr>
                        <a:t>RIVAL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</a:rPr>
                        <a:t>NON-RIVAL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69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</a:rPr>
                        <a:t>EXCLUDABLE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</a:rPr>
                        <a:t>Private Goods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v"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v"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</a:rPr>
                        <a:t> Strawberries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v"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</a:rPr>
                        <a:t> Blue Jeans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</a:rPr>
                        <a:t>Club Goods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v"/>
                        <a:tabLst/>
                      </a:pPr>
                      <a:endParaRPr kumimoji="0" lang="en-US" sz="2400" b="0" i="1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v"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</a:rPr>
                        <a:t>Exercise Gym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v"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</a:rPr>
                        <a:t>Pay-per-view TV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0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</a:rPr>
                        <a:t>NON-EXCLUDABLE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</a:rPr>
                        <a:t>Common Pool Resources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v"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v"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</a:rPr>
                        <a:t> Fish in the ocean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v"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</a:rPr>
                        <a:t> Roads in rush hour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v"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</a:rPr>
                        <a:t>Pollution in a lake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</a:rPr>
                        <a:t>Public Goods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v"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v"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</a:rPr>
                        <a:t> Lab Experiment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v"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</a:rPr>
                        <a:t> Clean Air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v"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</a:rPr>
                        <a:t> Street Signs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98676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7894" y="304800"/>
            <a:ext cx="3657600" cy="762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6000" dirty="0"/>
              <a:t>A Parable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384800" y="228600"/>
            <a:ext cx="6502400" cy="6477000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Batang" pitchFamily="18" charset="-127"/>
              </a:rPr>
              <a:t>Once, a long time ago in a poor village in the famous C</a:t>
            </a:r>
            <a:r>
              <a:rPr lang="en-US" sz="2000" dirty="0">
                <a:latin typeface="Batang" pitchFamily="18" charset="-127"/>
                <a:cs typeface="Arial" charset="0"/>
              </a:rPr>
              <a:t>ôte </a:t>
            </a:r>
            <a:r>
              <a:rPr lang="en-US" sz="2000" dirty="0" err="1">
                <a:latin typeface="Batang" pitchFamily="18" charset="-127"/>
                <a:cs typeface="Arial" charset="0"/>
              </a:rPr>
              <a:t>ďOr</a:t>
            </a:r>
            <a:r>
              <a:rPr lang="en-US" sz="2000" dirty="0">
                <a:latin typeface="Batang" pitchFamily="18" charset="-127"/>
                <a:cs typeface="Arial" charset="0"/>
              </a:rPr>
              <a:t> wine region of France, the village Priest announced his retirement after decades of service.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2000" dirty="0">
              <a:latin typeface="Batang" pitchFamily="18" charset="-127"/>
              <a:cs typeface="Arial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Batang" pitchFamily="18" charset="-127"/>
                <a:cs typeface="Arial" charset="0"/>
              </a:rPr>
              <a:t>The villagers each wanted to give him a gift to help ease his life in retirement.  But alas, they were poor and had no money to spare.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2000" dirty="0">
              <a:latin typeface="Batang" pitchFamily="18" charset="-127"/>
              <a:cs typeface="Arial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Batang" pitchFamily="18" charset="-127"/>
                <a:cs typeface="Arial" charset="0"/>
              </a:rPr>
              <a:t>The village elders met and decided that while they were individually poor in monetary terms, collectively they were rich in grapes and winemaking skills.  Together, if each household donated a carafe of their best wine from their fields, they could amass a barrel that the priest could sell and adequately fund a long retirement.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2000" dirty="0">
              <a:latin typeface="Batang" pitchFamily="18" charset="-127"/>
              <a:cs typeface="Arial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Batang" pitchFamily="18" charset="-127"/>
                <a:cs typeface="Arial" charset="0"/>
              </a:rPr>
              <a:t>A cask was placed in the village </a:t>
            </a:r>
            <a:r>
              <a:rPr lang="en-US" sz="2000" dirty="0" err="1">
                <a:latin typeface="Batang" pitchFamily="18" charset="-127"/>
                <a:cs typeface="Arial" charset="0"/>
              </a:rPr>
              <a:t>centre</a:t>
            </a:r>
            <a:r>
              <a:rPr lang="en-US" sz="2000" dirty="0">
                <a:latin typeface="Batang" pitchFamily="18" charset="-127"/>
                <a:cs typeface="Arial" charset="0"/>
              </a:rPr>
              <a:t>, and each night, after a long day of toil, the villagers brought their carafes to the barrel and eventually filled it to the brim...</a:t>
            </a:r>
          </a:p>
        </p:txBody>
      </p:sp>
      <p:sp>
        <p:nvSpPr>
          <p:cNvPr id="235525" name="Text Box 5"/>
          <p:cNvSpPr txBox="1">
            <a:spLocks noChangeArrowheads="1"/>
          </p:cNvSpPr>
          <p:nvPr/>
        </p:nvSpPr>
        <p:spPr bwMode="auto">
          <a:xfrm>
            <a:off x="552826" y="5154706"/>
            <a:ext cx="422835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happened when the Priest opened the cask?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22F8ED-0644-4D6F-B044-3A2982E8B19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7" name="Picture 3" descr="TR00363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090706" y="1673225"/>
            <a:ext cx="3130457" cy="3142954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2951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B8EC42-B41A-44D6-A6CB-CA114838D58A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44388" name="Rectangle 4"/>
          <p:cNvSpPr>
            <a:spLocks noGrp="1"/>
          </p:cNvSpPr>
          <p:nvPr>
            <p:ph type="title"/>
          </p:nvPr>
        </p:nvSpPr>
        <p:spPr>
          <a:xfrm>
            <a:off x="415365" y="0"/>
            <a:ext cx="101600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Garamond" pitchFamily="18" charset="0"/>
              </a:rPr>
              <a:t>The Science of Experimental Economics</a:t>
            </a:r>
          </a:p>
        </p:txBody>
      </p:sp>
      <p:sp>
        <p:nvSpPr>
          <p:cNvPr id="144390" name="Rectangle 6"/>
          <p:cNvSpPr>
            <a:spLocks noGrp="1"/>
          </p:cNvSpPr>
          <p:nvPr>
            <p:ph type="body" idx="1"/>
          </p:nvPr>
        </p:nvSpPr>
        <p:spPr>
          <a:xfrm>
            <a:off x="478118" y="1225177"/>
            <a:ext cx="11307482" cy="532951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sz="2800" dirty="0">
                <a:latin typeface="Garamond" pitchFamily="18" charset="0"/>
              </a:rPr>
              <a:t>Experimental economics seeks to study phenomenon that is observed in the real world in a controlled environment and relies upon the scientific principals of replicability. 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latin typeface="Garamond" pitchFamily="18" charset="0"/>
              </a:rPr>
              <a:t>The 2002 and 2009 Nobel Prizes in Economics were awarded for work using experimental economics methods. </a:t>
            </a:r>
          </a:p>
          <a:p>
            <a:pPr>
              <a:lnSpc>
                <a:spcPct val="110000"/>
              </a:lnSpc>
            </a:pPr>
            <a:endParaRPr lang="en-US" sz="1200" dirty="0">
              <a:latin typeface="Garamond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800" dirty="0">
                <a:latin typeface="Garamond" pitchFamily="18" charset="0"/>
              </a:rPr>
              <a:t>Experiments involve participants making choices with monetary outcomes, not just hypothetical questions common to questionnaires and focus groups.</a:t>
            </a:r>
          </a:p>
          <a:p>
            <a:pPr lvl="1">
              <a:lnSpc>
                <a:spcPct val="110000"/>
              </a:lnSpc>
            </a:pPr>
            <a:endParaRPr lang="en-US" sz="1200" dirty="0">
              <a:latin typeface="Garamond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800" dirty="0">
                <a:latin typeface="Garamond" pitchFamily="18" charset="0"/>
              </a:rPr>
              <a:t>Experimental economics often involves auctions for products (no deception allowed):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latin typeface="Garamond" pitchFamily="18" charset="0"/>
              </a:rPr>
              <a:t>Auctions provide a richer dataset on people’s willingness-to-pay than yes/no decisions on posted prices, such as those found in a supermarket.</a:t>
            </a:r>
          </a:p>
          <a:p>
            <a:pPr>
              <a:lnSpc>
                <a:spcPct val="110000"/>
              </a:lnSpc>
            </a:pPr>
            <a:endParaRPr lang="en-US" sz="1200" dirty="0">
              <a:latin typeface="Garamond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900" dirty="0">
                <a:latin typeface="Garamond" pitchFamily="18" charset="0"/>
              </a:rPr>
              <a:t>In  this course, unless the otherwise stated, all of the experiments are designed for teaching purposes and not for active research. </a:t>
            </a:r>
          </a:p>
        </p:txBody>
      </p:sp>
    </p:spTree>
    <p:extLst>
      <p:ext uri="{BB962C8B-B14F-4D97-AF65-F5344CB8AC3E}">
        <p14:creationId xmlns:p14="http://schemas.microsoft.com/office/powerpoint/2010/main" val="3576723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4AF695-FFBE-44CF-BDD2-20D815BC66A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47060" y="687294"/>
            <a:ext cx="11101294" cy="5408706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5400" dirty="0"/>
              <a:t>Public Goods: </a:t>
            </a: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Results from the Experiment</a:t>
            </a:r>
          </a:p>
        </p:txBody>
      </p:sp>
    </p:spTree>
    <p:extLst>
      <p:ext uri="{BB962C8B-B14F-4D97-AF65-F5344CB8AC3E}">
        <p14:creationId xmlns:p14="http://schemas.microsoft.com/office/powerpoint/2010/main" val="3772742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5270" y="274638"/>
            <a:ext cx="66040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5400" dirty="0"/>
              <a:t>A Parable Revisited</a:t>
            </a:r>
          </a:p>
        </p:txBody>
      </p:sp>
      <p:pic>
        <p:nvPicPr>
          <p:cNvPr id="28675" name="Picture 3" descr="TR00363_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019301" y="2286001"/>
            <a:ext cx="3359151" cy="2532063"/>
          </a:xfrm>
          <a:noFill/>
        </p:spPr>
      </p:pic>
      <p:sp>
        <p:nvSpPr>
          <p:cNvPr id="28676" name="Rectangle 4"/>
          <p:cNvSpPr>
            <a:spLocks noGrp="1" noChangeArrowheads="1"/>
          </p:cNvSpPr>
          <p:nvPr>
            <p:ph type="body" sz="half" idx="3"/>
          </p:nvPr>
        </p:nvSpPr>
        <p:spPr>
          <a:xfrm>
            <a:off x="5283200" y="304800"/>
            <a:ext cx="6299200" cy="6553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/>
              <a:t>	</a:t>
            </a:r>
            <a:endParaRPr lang="en-US" sz="2800">
              <a:cs typeface="Arial" charset="0"/>
            </a:endParaRPr>
          </a:p>
        </p:txBody>
      </p:sp>
      <p:pic>
        <p:nvPicPr>
          <p:cNvPr id="28677" name="Picture 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701118" y="4719638"/>
            <a:ext cx="133349" cy="107950"/>
          </a:xfrm>
          <a:noFill/>
        </p:spPr>
      </p:pic>
      <p:sp>
        <p:nvSpPr>
          <p:cNvPr id="28678" name="Text Box 7"/>
          <p:cNvSpPr txBox="1">
            <a:spLocks noChangeArrowheads="1"/>
          </p:cNvSpPr>
          <p:nvPr/>
        </p:nvSpPr>
        <p:spPr bwMode="auto">
          <a:xfrm>
            <a:off x="6604000" y="1524001"/>
            <a:ext cx="51816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What happened when the Priest opened the cask?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FBC40A-8368-4D05-801C-1DE55A7BB4F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5393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3903" y="140307"/>
            <a:ext cx="10661073" cy="77585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800" dirty="0"/>
              <a:t>Public Goods: What to Do?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6706" y="1509059"/>
            <a:ext cx="10948894" cy="5196541"/>
          </a:xfrm>
        </p:spPr>
        <p:txBody>
          <a:bodyPr>
            <a:normAutofit/>
          </a:bodyPr>
          <a:lstStyle/>
          <a:p>
            <a:pPr marL="400050" indent="-400050" eaLnBrk="1" hangingPunct="1">
              <a:lnSpc>
                <a:spcPct val="80000"/>
              </a:lnSpc>
              <a:buFontTx/>
              <a:buNone/>
            </a:pPr>
            <a:r>
              <a:rPr lang="en-US" sz="3200" dirty="0"/>
              <a:t>1. Claim that the problem is not important enough for government intervention.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32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3200" dirty="0"/>
              <a:t>2. Government provided.  Funded by taxes and fines.</a:t>
            </a:r>
          </a:p>
          <a:p>
            <a:pPr lvl="1" eaLnBrk="1" hangingPunct="1">
              <a:lnSpc>
                <a:spcPct val="80000"/>
              </a:lnSpc>
            </a:pPr>
            <a:endParaRPr lang="en-US" sz="2800" dirty="0"/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sz="3200" dirty="0"/>
              <a:t>3. 	</a:t>
            </a:r>
            <a:r>
              <a:rPr lang="en-US" sz="3200"/>
              <a:t>Alternative </a:t>
            </a:r>
            <a:r>
              <a:rPr lang="en-US" sz="3200" dirty="0"/>
              <a:t>Voluntary Mechanisms and/or use Behavioral Economics: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dirty="0"/>
              <a:t>Use psychology to affect behavior.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dirty="0"/>
              <a:t>Use social norms to increase voluntary contributions.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dirty="0"/>
              <a:t>Center for Behavioral Economics and Agri-Environmental Policy (CBEAR)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55EC-5A44-443B-99E1-A14557ADCA6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970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0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0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3668" y="110425"/>
            <a:ext cx="10661073" cy="77585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800" dirty="0"/>
              <a:t>What is Economics?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135530"/>
            <a:ext cx="11459882" cy="5510306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i="1" dirty="0"/>
              <a:t>Economics</a:t>
            </a:r>
            <a:r>
              <a:rPr lang="en-US" dirty="0"/>
              <a:t> is the science that examines the relationship between resource supply and demand.</a:t>
            </a:r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r>
              <a:rPr lang="en-US" i="1" dirty="0"/>
              <a:t>Economics</a:t>
            </a:r>
            <a:r>
              <a:rPr lang="en-US" dirty="0"/>
              <a:t> is the study of allocating scarce resources to satisfy unlimited wants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Basic assumption: people make choices primarily motivated by self-interest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Economics studies people and society’s behavioral choices.</a:t>
            </a:r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/>
              <a:t>In comparison:</a:t>
            </a:r>
          </a:p>
          <a:p>
            <a:pPr eaLnBrk="1" hangingPunct="1">
              <a:lnSpc>
                <a:spcPct val="80000"/>
              </a:lnSpc>
            </a:pPr>
            <a:r>
              <a:rPr lang="en-US" i="1" dirty="0"/>
              <a:t>Ecology </a:t>
            </a:r>
            <a:r>
              <a:rPr lang="en-US" dirty="0"/>
              <a:t>is the science that provides understanding of resource renewal rates.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r>
              <a:rPr lang="en-US" i="1" dirty="0"/>
              <a:t>Policy</a:t>
            </a:r>
            <a:r>
              <a:rPr lang="en-US" dirty="0"/>
              <a:t> is the means by which societies organize guidance in balancing supply and demand based on ecological and economic information.</a:t>
            </a:r>
          </a:p>
          <a:p>
            <a:pPr eaLnBrk="1" hangingPunct="1">
              <a:lnSpc>
                <a:spcPct val="8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2CE482-C331-4C0F-9FCF-F2576EB0061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82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/>
              <a:t>Environmental &amp; Resource Economics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3200" dirty="0"/>
              <a:t>Resources have competing uses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800" dirty="0"/>
              <a:t>In the present time period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800" dirty="0"/>
              <a:t>In the future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8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3200" dirty="0"/>
              <a:t>We cannot have it all.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8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3200" dirty="0"/>
              <a:t>Environmental and resource economics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800" dirty="0"/>
              <a:t>How can we best distribute natural resources to provide more total benefit to people?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8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3200" dirty="0"/>
              <a:t>Hard choices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800" dirty="0"/>
              <a:t>No single best decision is available for all people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400" dirty="0"/>
              <a:t>Otherwise, it would have occurred.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800" dirty="0"/>
              <a:t>Values matter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42ED8B-AC5A-4EC2-9908-728C4295558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82562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dirty="0"/>
              <a:t>Rival and Excludable -- </a:t>
            </a:r>
            <a:r>
              <a:rPr lang="en-US" sz="3200" dirty="0"/>
              <a:t>Weimer and Vining (1992)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200" b="1" dirty="0"/>
              <a:t>Rivalry</a:t>
            </a:r>
            <a:r>
              <a:rPr lang="en-US" sz="3200" dirty="0"/>
              <a:t> means that what one person consumes cannot be consumed by anyone else.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b="1" dirty="0"/>
              <a:t>Non-rival</a:t>
            </a:r>
            <a:r>
              <a:rPr lang="en-US" sz="2800" dirty="0"/>
              <a:t>: One person’s consumption of the public good does not diminish the amount of public good available to others to consume. {air}</a:t>
            </a:r>
            <a:endParaRPr lang="en-US" sz="2800" u="sng" dirty="0"/>
          </a:p>
          <a:p>
            <a:pPr lvl="1"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3200" b="1" dirty="0"/>
              <a:t>Excludability</a:t>
            </a:r>
            <a:r>
              <a:rPr lang="en-US" sz="3200" dirty="0"/>
              <a:t> means that some particular person has exclusive control over the good.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b="1" dirty="0"/>
              <a:t>Non-excludability</a:t>
            </a:r>
            <a:r>
              <a:rPr lang="en-US" sz="2800" dirty="0"/>
              <a:t>: A good is excludable if it is feasible and practical to selectively allow consumers to consume the good.  {key}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F3C21-4380-4F86-B7B0-AA131916021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873543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16AAF3-6FD4-4D9A-8F26-AEB4CD3376D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229378" name="Group 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102098407"/>
              </p:ext>
            </p:extLst>
          </p:nvPr>
        </p:nvGraphicFramePr>
        <p:xfrm>
          <a:off x="962212" y="228600"/>
          <a:ext cx="10288494" cy="6181165"/>
        </p:xfrm>
        <a:graphic>
          <a:graphicData uri="http://schemas.openxmlformats.org/drawingml/2006/table">
            <a:tbl>
              <a:tblPr/>
              <a:tblGrid>
                <a:gridCol w="3143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5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4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351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</a:rPr>
                        <a:t>RIVAL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</a:rPr>
                        <a:t>NON-RIVAL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63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</a:rPr>
                        <a:t>EXCLUDABLE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96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</a:rPr>
                        <a:t>NON-EXCLUDABLE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v"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13811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D7B2F0-BFA4-4608-B04F-043FB6E5356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230402" name="Group 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20945625"/>
              </p:ext>
            </p:extLst>
          </p:nvPr>
        </p:nvGraphicFramePr>
        <p:xfrm>
          <a:off x="932327" y="183777"/>
          <a:ext cx="10318377" cy="6270812"/>
        </p:xfrm>
        <a:graphic>
          <a:graphicData uri="http://schemas.openxmlformats.org/drawingml/2006/table">
            <a:tbl>
              <a:tblPr/>
              <a:tblGrid>
                <a:gridCol w="3152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6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9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545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</a:rPr>
                        <a:t>RIVAL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</a:rPr>
                        <a:t>NON-RIVAL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88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</a:rPr>
                        <a:t>EXCLUDABLE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</a:rPr>
                        <a:t>Private Goods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v"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v"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</a:rPr>
                        <a:t> Strawberries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v"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</a:rPr>
                        <a:t> Blue Jeans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74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</a:rPr>
                        <a:t>NON-EXCLUDABLE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v"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0263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28376" y="110425"/>
            <a:ext cx="10661073" cy="77585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400" dirty="0"/>
              <a:t>Private Goods: Markets and Public Interests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7412" y="1658468"/>
            <a:ext cx="10924988" cy="5224929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200" dirty="0"/>
              <a:t>Adam Smith’s </a:t>
            </a:r>
            <a:r>
              <a:rPr lang="en-US" sz="3200" i="1" dirty="0"/>
              <a:t>Wealth of Nations</a:t>
            </a:r>
            <a:r>
              <a:rPr lang="en-US" sz="3200" dirty="0"/>
              <a:t> popularized the “invisible hand” and praised the basis of capitalism:</a:t>
            </a:r>
          </a:p>
          <a:p>
            <a:pPr eaLnBrk="1" hangingPunct="1">
              <a:lnSpc>
                <a:spcPct val="90000"/>
              </a:lnSpc>
            </a:pPr>
            <a:endParaRPr lang="en-US" sz="3200" dirty="0"/>
          </a:p>
          <a:p>
            <a:pPr eaLnBrk="1" hangingPunct="1">
              <a:lnSpc>
                <a:spcPct val="90000"/>
              </a:lnSpc>
            </a:pPr>
            <a:r>
              <a:rPr lang="en-US" sz="3200" dirty="0"/>
              <a:t>An individual who intends only his own gain, such as the butcher and baker, is “led by an invisible hand to…promote the public interest.”</a:t>
            </a:r>
          </a:p>
          <a:p>
            <a:pPr eaLnBrk="1" hangingPunct="1">
              <a:lnSpc>
                <a:spcPct val="90000"/>
              </a:lnSpc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E5C0C0-D6B0-48DD-B8AC-1DA31842BD3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8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3667" y="110425"/>
            <a:ext cx="10661073" cy="77585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400" dirty="0"/>
              <a:t>Markets and Public Interests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471" y="1344706"/>
            <a:ext cx="11340353" cy="528469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3200" dirty="0"/>
              <a:t>Environmentalists are some of the loudest voices against capitalism and trade. 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32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3200" dirty="0"/>
              <a:t>The invisible hand doesn’t seem to promote a healthy environment.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32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3200" dirty="0"/>
              <a:t>Is this just another case of Malthusian thinking or the </a:t>
            </a:r>
            <a:r>
              <a:rPr lang="en-US" sz="3200" dirty="0" err="1"/>
              <a:t>Ehlich</a:t>
            </a:r>
            <a:r>
              <a:rPr lang="en-US" sz="3200" dirty="0"/>
              <a:t> and Simon bet on resource prices?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800" dirty="0"/>
              <a:t>In other words, are these complaints misguided?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3EB129-7021-4864-9D44-A6A8A2AEFCD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9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 txBox="1">
            <a:spLocks noGrp="1"/>
          </p:cNvSpPr>
          <p:nvPr/>
        </p:nvSpPr>
        <p:spPr bwMode="auto">
          <a:xfrm>
            <a:off x="8737600" y="6278563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25716F7-76FA-4969-99E7-213332E44FE2}" type="slidenum">
              <a:rPr lang="en-US" sz="1200">
                <a:latin typeface="Tahoma" charset="0"/>
              </a:rPr>
              <a:pPr algn="r"/>
              <a:t>9</a:t>
            </a:fld>
            <a:endParaRPr lang="en-US" sz="1200">
              <a:latin typeface="Tahoma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42471" y="59766"/>
            <a:ext cx="11280588" cy="1496454"/>
          </a:xfrm>
        </p:spPr>
        <p:txBody>
          <a:bodyPr/>
          <a:lstStyle/>
          <a:p>
            <a:pPr algn="ctr" eaLnBrk="1" hangingPunct="1"/>
            <a:r>
              <a:rPr lang="en-US" sz="4000" dirty="0"/>
              <a:t>Can profit incentives </a:t>
            </a:r>
            <a:br>
              <a:rPr lang="en-US" sz="4000" dirty="0"/>
            </a:br>
            <a:r>
              <a:rPr lang="en-US" sz="4000" dirty="0"/>
              <a:t>protect natural resources?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176" y="1613647"/>
            <a:ext cx="11271624" cy="5015753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Highly dependent on property rights</a:t>
            </a:r>
          </a:p>
          <a:p>
            <a:pPr eaLnBrk="1" hangingPunct="1">
              <a:lnSpc>
                <a:spcPct val="80000"/>
              </a:lnSpc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r>
              <a:rPr lang="en-US" dirty="0"/>
              <a:t>Property rights include rights to own, use, buy, and trade natural resources</a:t>
            </a:r>
          </a:p>
          <a:p>
            <a:pPr eaLnBrk="1" hangingPunct="1">
              <a:lnSpc>
                <a:spcPct val="80000"/>
              </a:lnSpc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r>
              <a:rPr lang="en-US" dirty="0"/>
              <a:t>Property rights are protected streams of benefits</a:t>
            </a:r>
          </a:p>
          <a:p>
            <a:pPr eaLnBrk="1" hangingPunct="1">
              <a:lnSpc>
                <a:spcPct val="80000"/>
              </a:lnSpc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r>
              <a:rPr lang="en-US" dirty="0"/>
              <a:t>Why do property rights promote natural resource conservation?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Property rights create incentives to manage resources efficiently—mainly sustainably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Are all instances of degradation associated with missing/incomplete property rights?</a:t>
            </a:r>
          </a:p>
        </p:txBody>
      </p:sp>
    </p:spTree>
    <p:extLst>
      <p:ext uri="{BB962C8B-B14F-4D97-AF65-F5344CB8AC3E}">
        <p14:creationId xmlns:p14="http://schemas.microsoft.com/office/powerpoint/2010/main" val="411199696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1|66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4"/>
</p:tagLst>
</file>

<file path=ppt/theme/theme1.xml><?xml version="1.0" encoding="utf-8"?>
<a:theme xmlns:a="http://schemas.openxmlformats.org/drawingml/2006/main" name="Theme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EC Final" id="{6D5C0D4E-686E-4FF2-836B-47B1FA62D1BC}" vid="{F622C1B2-A808-4B52-819C-88E430BA9E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APEC Final[1]</Template>
  <TotalTime>176</TotalTime>
  <Words>957</Words>
  <Application>Microsoft Office PowerPoint</Application>
  <PresentationFormat>Widescreen</PresentationFormat>
  <Paragraphs>207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Batang</vt:lpstr>
      <vt:lpstr>Arial</vt:lpstr>
      <vt:lpstr>Calibri</vt:lpstr>
      <vt:lpstr>Calibri Light</vt:lpstr>
      <vt:lpstr>Cambria</vt:lpstr>
      <vt:lpstr>Garamond</vt:lpstr>
      <vt:lpstr>Tahoma</vt:lpstr>
      <vt:lpstr>Times New Roman</vt:lpstr>
      <vt:lpstr>Wingdings</vt:lpstr>
      <vt:lpstr>Theme3</vt:lpstr>
      <vt:lpstr>APEC 100 Sustainable Development</vt:lpstr>
      <vt:lpstr>What is Economics?</vt:lpstr>
      <vt:lpstr>Environmental &amp; Resource Economics</vt:lpstr>
      <vt:lpstr>Rival and Excludable -- Weimer and Vining (1992)</vt:lpstr>
      <vt:lpstr>PowerPoint Presentation</vt:lpstr>
      <vt:lpstr>PowerPoint Presentation</vt:lpstr>
      <vt:lpstr>Private Goods: Markets and Public Interests</vt:lpstr>
      <vt:lpstr>Markets and Public Interests</vt:lpstr>
      <vt:lpstr>Can profit incentives  protect natural resources?</vt:lpstr>
      <vt:lpstr>PowerPoint Presentation</vt:lpstr>
      <vt:lpstr>PowerPoint Presentation</vt:lpstr>
      <vt:lpstr>Externalities</vt:lpstr>
      <vt:lpstr>PowerPoint Presentation</vt:lpstr>
      <vt:lpstr>A Parable</vt:lpstr>
      <vt:lpstr>The Science of Experimental Economics</vt:lpstr>
      <vt:lpstr>Public Goods:   Results from the Experiment</vt:lpstr>
      <vt:lpstr>A Parable Revisited</vt:lpstr>
      <vt:lpstr>Public Goods: What to Do?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Kent Messer</dc:creator>
  <cp:lastModifiedBy>Jennifer Egan</cp:lastModifiedBy>
  <cp:revision>14</cp:revision>
  <dcterms:created xsi:type="dcterms:W3CDTF">2016-08-11T13:37:55Z</dcterms:created>
  <dcterms:modified xsi:type="dcterms:W3CDTF">2017-02-21T18:23:43Z</dcterms:modified>
</cp:coreProperties>
</file>