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FEAC-9CDC-4245-B8F9-DCBF6473728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4403E-B6E6-A240-9A26-363AFAFE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economics to figure out “how much loss”</a:t>
            </a:r>
            <a:r>
              <a:rPr lang="en-US" baseline="0" dirty="0"/>
              <a:t> or “how much harm” should be the “cut off”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4403E-B6E6-A240-9A26-363AFAFE4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which seems credible,</a:t>
            </a:r>
            <a:r>
              <a:rPr lang="en-US" baseline="0" dirty="0"/>
              <a:t> what kinds of sustainability issues/factors align with each valuation approach?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4403E-B6E6-A240-9A26-363AFAFE48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</a:t>
            </a:r>
            <a:r>
              <a:rPr lang="en-US" baseline="0" dirty="0"/>
              <a:t> seems fair or appropriate?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4403E-B6E6-A240-9A26-363AFAFE4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15,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8669"/>
            <a:ext cx="7772400" cy="238178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4000" dirty="0"/>
              <a:t>Economic tools for conservation</a:t>
            </a:r>
            <a:br>
              <a:rPr lang="en-US" sz="4000" dirty="0"/>
            </a:br>
            <a:r>
              <a:rPr lang="en-US" sz="2400" i="1" cap="none" dirty="0"/>
              <a:t>APEC 100 Sustainable Development </a:t>
            </a:r>
            <a:br>
              <a:rPr lang="en-US" sz="2400" i="1" cap="none" dirty="0"/>
            </a:br>
            <a:r>
              <a:rPr lang="en-US" sz="2400" i="1" cap="none" dirty="0"/>
              <a:t>Guest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2994"/>
            <a:ext cx="6858000" cy="839755"/>
          </a:xfrm>
        </p:spPr>
        <p:txBody>
          <a:bodyPr>
            <a:normAutofit/>
          </a:bodyPr>
          <a:lstStyle/>
          <a:p>
            <a:r>
              <a:rPr lang="en-US" sz="1600" cap="none" dirty="0"/>
              <a:t>Naomi Young, Environmental Finance Center </a:t>
            </a:r>
            <a:r>
              <a:rPr lang="mr-IN" sz="1600" cap="none" dirty="0"/>
              <a:t>–</a:t>
            </a:r>
            <a:r>
              <a:rPr lang="en-US" sz="1600" cap="none" dirty="0"/>
              <a:t> UMD</a:t>
            </a:r>
            <a:br>
              <a:rPr lang="en-US" sz="1600" cap="none" dirty="0"/>
            </a:br>
            <a:r>
              <a:rPr lang="en-US" sz="1600" cap="none" dirty="0"/>
              <a:t>November 16, 2017</a:t>
            </a:r>
          </a:p>
        </p:txBody>
      </p:sp>
    </p:spTree>
    <p:extLst>
      <p:ext uri="{BB962C8B-B14F-4D97-AF65-F5344CB8AC3E}">
        <p14:creationId xmlns:p14="http://schemas.microsoft.com/office/powerpoint/2010/main" val="8879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34668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Precautionary </a:t>
            </a:r>
            <a:br>
              <a:rPr lang="en-US" dirty="0"/>
            </a:br>
            <a:r>
              <a:rPr lang="en-US" dirty="0"/>
              <a:t>principle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7620000" cy="354998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/>
              <a:t>Defined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environmental and resource management guided by mandate to ensure that uncertainty or potential for a hazard, loss or harm is considered in decision making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Important because our understanding is evolving and information is limited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Most often used for serious and/or irreversible threats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protection of human health (toxics)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species/habitat loss</a:t>
            </a:r>
          </a:p>
        </p:txBody>
      </p:sp>
    </p:spTree>
    <p:extLst>
      <p:ext uri="{BB962C8B-B14F-4D97-AF65-F5344CB8AC3E}">
        <p14:creationId xmlns:p14="http://schemas.microsoft.com/office/powerpoint/2010/main" val="306184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 of </a:t>
            </a:r>
            <a:br>
              <a:rPr lang="en-US" dirty="0"/>
            </a:br>
            <a:r>
              <a:rPr lang="en-US" dirty="0"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7620000" cy="35807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Decide the level of protection and/or restoration should be achieved.  Considerations include: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net impact (Benefit Cost Ratio)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equity/distribution (environmental justice, small business)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efficiency (cost-effectiveness).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Focus on dollars (monetization or valuation)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Three sources of valuation: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What happens in the market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Inferred from market transactions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Hypothetical</a:t>
            </a:r>
          </a:p>
        </p:txBody>
      </p:sp>
    </p:spTree>
    <p:extLst>
      <p:ext uri="{BB962C8B-B14F-4D97-AF65-F5344CB8AC3E}">
        <p14:creationId xmlns:p14="http://schemas.microsoft.com/office/powerpoint/2010/main" val="252905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 of </a:t>
            </a:r>
            <a:br>
              <a:rPr lang="en-US" dirty="0"/>
            </a:br>
            <a:r>
              <a:rPr lang="en-US" dirty="0"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What happens in the market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Actual spending (direct costs/expenditures where prices observed in the market)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Market activity (measured through actual market activity related to jobs, income and sales)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Inferred from market transactions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Infer value based on spending,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u="sng" dirty="0"/>
              <a:t>travel cost </a:t>
            </a:r>
            <a:r>
              <a:rPr lang="en-US" dirty="0"/>
              <a:t>and </a:t>
            </a:r>
            <a:r>
              <a:rPr lang="en-US" u="sng" dirty="0"/>
              <a:t>hedonic studies</a:t>
            </a:r>
          </a:p>
          <a:p>
            <a:pPr marL="800100" lvl="1" indent="-342900">
              <a:spcBef>
                <a:spcPts val="408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/>
              <a:t>Eg</a:t>
            </a:r>
            <a:r>
              <a:rPr lang="en-US" dirty="0"/>
              <a:t>, estimate value of a day fishing based on how much a person spends on equipment and the trip to go fishing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Hypothetical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Ask how much something is worth based on hypothetical situations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Stated Preference (</a:t>
            </a:r>
            <a:r>
              <a:rPr lang="en-US" u="sng" dirty="0"/>
              <a:t>contingent valuation</a:t>
            </a:r>
            <a:r>
              <a:rPr lang="en-US" dirty="0"/>
              <a:t>, </a:t>
            </a:r>
            <a:r>
              <a:rPr lang="en-US" u="sng" dirty="0"/>
              <a:t>discrete choice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Who should bear the costs for protection, conservation or remediation?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Two stakeholders or agents in environmental or resource decisions: polluter and beneficiary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Polluter Pays Principle</a:t>
            </a:r>
            <a:r>
              <a:rPr lang="en-US" dirty="0"/>
              <a:t>: polluter pays for the cost of pollution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Beneficiary Pays Principle</a:t>
            </a:r>
            <a:r>
              <a:rPr lang="en-US" dirty="0"/>
              <a:t>: beneficiary pays for the cost of protection</a:t>
            </a:r>
          </a:p>
        </p:txBody>
      </p:sp>
    </p:spTree>
    <p:extLst>
      <p:ext uri="{BB962C8B-B14F-4D97-AF65-F5344CB8AC3E}">
        <p14:creationId xmlns:p14="http://schemas.microsoft.com/office/powerpoint/2010/main" val="31084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66388"/>
              </p:ext>
            </p:extLst>
          </p:nvPr>
        </p:nvGraphicFramePr>
        <p:xfrm>
          <a:off x="3052251" y="1423486"/>
          <a:ext cx="53182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Tool</a:t>
                      </a:r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 Principle*</a:t>
                      </a:r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  <a:r>
                        <a:rPr lang="en-US" sz="1600" baseline="0" dirty="0"/>
                        <a:t> &amp; Control</a:t>
                      </a:r>
                      <a:endParaRPr lang="en-US" sz="1600" dirty="0"/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Polluter Pays</a:t>
                      </a:r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Incentive Payment</a:t>
                      </a:r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Beneficiary</a:t>
                      </a:r>
                      <a:r>
                        <a:rPr lang="en-US" sz="1600" baseline="0" dirty="0"/>
                        <a:t> Pays</a:t>
                      </a:r>
                      <a:endParaRPr lang="en-US" sz="1600" dirty="0"/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Auctions</a:t>
                      </a:r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Beneficiary</a:t>
                      </a:r>
                      <a:r>
                        <a:rPr lang="en-US" sz="1600" baseline="0" dirty="0"/>
                        <a:t> Pays</a:t>
                      </a:r>
                      <a:endParaRPr lang="en-US" sz="1600" dirty="0"/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Trading</a:t>
                      </a:r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Beneficiary</a:t>
                      </a:r>
                      <a:r>
                        <a:rPr lang="en-US" sz="1600" baseline="0" dirty="0"/>
                        <a:t> Pays</a:t>
                      </a:r>
                      <a:endParaRPr lang="en-US" sz="1600" dirty="0"/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Banking</a:t>
                      </a:r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Beneficiary</a:t>
                      </a:r>
                      <a:r>
                        <a:rPr lang="en-US" sz="1600" baseline="0" dirty="0"/>
                        <a:t> Pays</a:t>
                      </a:r>
                      <a:endParaRPr lang="en-US" sz="1600" dirty="0"/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Environmental</a:t>
                      </a:r>
                      <a:r>
                        <a:rPr lang="en-US" sz="1600" baseline="0" dirty="0"/>
                        <a:t> Bonds</a:t>
                      </a:r>
                      <a:endParaRPr lang="en-US" sz="1600" dirty="0"/>
                    </a:p>
                  </a:txBody>
                  <a:tcPr marL="72272" marR="72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Beneficiary</a:t>
                      </a:r>
                      <a:r>
                        <a:rPr lang="en-US" sz="1600" baseline="0" dirty="0"/>
                        <a:t> Pays</a:t>
                      </a:r>
                      <a:endParaRPr lang="en-US" sz="1600" dirty="0"/>
                    </a:p>
                  </a:txBody>
                  <a:tcPr marL="72272" marR="7227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2" y="1423486"/>
            <a:ext cx="2041970" cy="31370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values matter- private or public?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 we need cost or benefit values?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(How is this different than definition of externality and those remedies?)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4797207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Conservation tools</a:t>
            </a:r>
          </a:p>
        </p:txBody>
      </p:sp>
    </p:spTree>
    <p:extLst>
      <p:ext uri="{BB962C8B-B14F-4D97-AF65-F5344CB8AC3E}">
        <p14:creationId xmlns:p14="http://schemas.microsoft.com/office/powerpoint/2010/main" val="21382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Pick a resource / environmental problem.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Divide into three groups, representing: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Government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Resource users and/or industry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Conservationist/environmentalist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Identify the 3 values: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that directly impact the solution in terms of (1) level of protection &amp; (2) who bears the costs of protection; and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the preferred valuation approach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Report out.</a:t>
            </a:r>
          </a:p>
        </p:txBody>
      </p:sp>
    </p:spTree>
    <p:extLst>
      <p:ext uri="{BB962C8B-B14F-4D97-AF65-F5344CB8AC3E}">
        <p14:creationId xmlns:p14="http://schemas.microsoft.com/office/powerpoint/2010/main" val="20396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1425</TotalTime>
  <Words>447</Words>
  <Application>Microsoft Office PowerPoint</Application>
  <PresentationFormat>On-screen Show (16:9)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Mangal</vt:lpstr>
      <vt:lpstr>Essential</vt:lpstr>
      <vt:lpstr>Economic tools for conservation APEC 100 Sustainable Development  Guest Lecture</vt:lpstr>
      <vt:lpstr>Precautionary  principle</vt:lpstr>
      <vt:lpstr>Role of  Economics</vt:lpstr>
      <vt:lpstr>Role of  Economics</vt:lpstr>
      <vt:lpstr>Allocation principles</vt:lpstr>
      <vt:lpstr>Conservation tools</vt:lpstr>
      <vt:lpstr>Exercise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tools for conservation</dc:title>
  <dc:creator>Naomi Young</dc:creator>
  <cp:lastModifiedBy>Egan, Jennifer</cp:lastModifiedBy>
  <cp:revision>17</cp:revision>
  <dcterms:created xsi:type="dcterms:W3CDTF">2017-11-14T19:02:21Z</dcterms:created>
  <dcterms:modified xsi:type="dcterms:W3CDTF">2017-11-15T21:38:39Z</dcterms:modified>
</cp:coreProperties>
</file>