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0" r:id="rId2"/>
    <p:sldId id="258" r:id="rId3"/>
    <p:sldId id="259" r:id="rId4"/>
    <p:sldId id="263" r:id="rId5"/>
    <p:sldId id="261" r:id="rId6"/>
    <p:sldId id="271" r:id="rId7"/>
    <p:sldId id="272" r:id="rId8"/>
    <p:sldId id="269" r:id="rId9"/>
    <p:sldId id="275" r:id="rId10"/>
    <p:sldId id="268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1664D-7238-4C56-BA09-0FC1C9800037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BD3E5-21E7-4BA5-BE6B-C080CB86B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23AB678-31CA-477F-B3E0-4244F7E297D9}" type="datetimeFigureOut">
              <a:rPr lang="en-US"/>
              <a:pPr>
                <a:defRPr/>
              </a:pPr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BEC155A-E0B1-4D00-8DD8-747587B03E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D7DE88B-3AF4-42E5-9D98-755443246E9B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7AD98B-55AD-494C-8F76-FA7329D2F880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B3308C5-F7CB-4D53-AF01-9B80BAC3873B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E03DC86-FC47-4563-9DC7-2C21520833B7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DDDFC7-34D0-4672-939A-6EB1A00EBB64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BE2F682-27D0-4ABE-9C2B-C437CACB86E5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6393E58-DDF2-4DBD-9137-BDD915D993C4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0E4AB86-326C-4998-8571-4313BC9FBD14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3F150-F91E-4334-93BF-744FBD1D6811}" type="datetimeFigureOut">
              <a:rPr lang="en-US"/>
              <a:pPr>
                <a:defRPr/>
              </a:pPr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21D28-E3B1-4576-9BB5-AF841C41CF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2D620-7B43-4200-9ACA-9061EEAF0C50}" type="datetimeFigureOut">
              <a:rPr lang="en-US"/>
              <a:pPr>
                <a:defRPr/>
              </a:pPr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7C1CF-12F5-4A5F-A3B3-A17FEBF6F6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D2754-2953-405B-B019-407290438E52}" type="datetimeFigureOut">
              <a:rPr lang="en-US"/>
              <a:pPr>
                <a:defRPr/>
              </a:pPr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1156F-00FE-48C9-91E3-3DC54D2687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D365D-DD04-458A-BF4C-93EFAA646A67}" type="datetimeFigureOut">
              <a:rPr lang="en-US"/>
              <a:pPr>
                <a:defRPr/>
              </a:pPr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1BF40-7FDD-4CCF-8215-8358EB157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184FB-F340-46B6-8C23-BC57D13E89EE}" type="datetimeFigureOut">
              <a:rPr lang="en-US"/>
              <a:pPr>
                <a:defRPr/>
              </a:pPr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019FF-25E2-4770-8EB5-4B5BF706CF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59F5C-F75E-46AB-87E9-89076860E055}" type="datetimeFigureOut">
              <a:rPr lang="en-US"/>
              <a:pPr>
                <a:defRPr/>
              </a:pPr>
              <a:t>8/28/2018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1B55E-82CB-40AE-AA11-BC8EEE1661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E1F8F-29F7-4DE4-A0B2-87570BD70D30}" type="datetimeFigureOut">
              <a:rPr lang="en-US"/>
              <a:pPr>
                <a:defRPr/>
              </a:pPr>
              <a:t>8/28/2018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596EA-F459-40FE-9868-AE1AB40A7F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2E30C-2147-48B4-8078-145C73EBA1FC}" type="datetimeFigureOut">
              <a:rPr lang="en-US"/>
              <a:pPr>
                <a:defRPr/>
              </a:pPr>
              <a:t>8/28/2018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D557F-F728-4F66-B992-B2C85C030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477F7-1AEE-4CA7-A8E4-7EB43EC8CC2D}" type="datetimeFigureOut">
              <a:rPr lang="en-US"/>
              <a:pPr>
                <a:defRPr/>
              </a:pPr>
              <a:t>8/28/2018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59F4B-3495-437E-9EFC-1DBB6DC40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C1252-2F16-4899-A110-6EB4A46F18BD}" type="datetimeFigureOut">
              <a:rPr lang="en-US"/>
              <a:pPr>
                <a:defRPr/>
              </a:pPr>
              <a:t>8/28/2018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90E05-13AC-4D42-A0D7-78C19DEDD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017E1-A9D6-4519-AA88-E9E3E81856E7}" type="datetimeFigureOut">
              <a:rPr lang="en-US"/>
              <a:pPr>
                <a:defRPr/>
              </a:pPr>
              <a:t>8/28/2018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B16E1-CC28-4D08-8F4A-780A76E62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FB61FEF-21CE-4E64-BDCA-8243F8A70891}" type="datetimeFigureOut">
              <a:rPr lang="en-US"/>
              <a:pPr>
                <a:defRPr/>
              </a:pPr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D3DDC1B-A9C4-4470-8795-838F72FB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524000" y="1066800"/>
            <a:ext cx="621347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Objectives:</a:t>
            </a:r>
          </a:p>
          <a:p>
            <a:endParaRPr lang="en-US" sz="240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Calibri" pitchFamily="34" charset="0"/>
              </a:rPr>
              <a:t> Illustrate physical concepts of Fluid Mechanics</a:t>
            </a:r>
          </a:p>
          <a:p>
            <a:r>
              <a:rPr lang="en-US" sz="2400">
                <a:latin typeface="Calibri" pitchFamily="34" charset="0"/>
              </a:rPr>
              <a:t>  developed in class</a:t>
            </a:r>
          </a:p>
          <a:p>
            <a:endParaRPr lang="en-US" sz="24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US" sz="2400">
                <a:latin typeface="Calibri" pitchFamily="34" charset="0"/>
              </a:rPr>
              <a:t>  Learn basic experimental methods for fluids</a:t>
            </a:r>
          </a:p>
          <a:p>
            <a:endParaRPr lang="en-US" sz="240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Calibri" pitchFamily="34" charset="0"/>
              </a:rPr>
              <a:t> Connect principles to realistic design problems</a:t>
            </a:r>
          </a:p>
          <a:p>
            <a:pPr>
              <a:buFontTx/>
              <a:buChar char="•"/>
            </a:pPr>
            <a:endParaRPr lang="en-US" sz="240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Calibri" pitchFamily="34" charset="0"/>
              </a:rPr>
              <a:t> Teamwork </a:t>
            </a:r>
          </a:p>
          <a:p>
            <a:pPr>
              <a:buFontTx/>
              <a:buChar char="•"/>
            </a:pPr>
            <a:endParaRPr lang="en-US" sz="240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Calibri" pitchFamily="34" charset="0"/>
              </a:rPr>
              <a:t> Concise report writing, as if to real employer</a:t>
            </a: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3200400" y="609600"/>
            <a:ext cx="29257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MEEG333 FLUIDS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450" y="0"/>
            <a:ext cx="72771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"/>
          <p:cNvSpPr txBox="1">
            <a:spLocks noChangeArrowheads="1"/>
          </p:cNvSpPr>
          <p:nvPr/>
        </p:nvSpPr>
        <p:spPr bwMode="auto">
          <a:xfrm>
            <a:off x="685800" y="533400"/>
            <a:ext cx="10947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Title Page</a:t>
            </a:r>
          </a:p>
          <a:p>
            <a:r>
              <a:rPr lang="en-US" dirty="0"/>
              <a:t>	Title of Experiment</a:t>
            </a:r>
          </a:p>
          <a:p>
            <a:r>
              <a:rPr lang="en-US" dirty="0"/>
              <a:t>	</a:t>
            </a:r>
            <a:r>
              <a:rPr lang="en-US" dirty="0" err="1"/>
              <a:t>GroupID</a:t>
            </a:r>
            <a:endParaRPr lang="en-US" dirty="0"/>
          </a:p>
          <a:p>
            <a:r>
              <a:rPr lang="en-US" dirty="0"/>
              <a:t>	Names of group members and </a:t>
            </a:r>
            <a:r>
              <a:rPr lang="en-US" u="sng" dirty="0"/>
              <a:t>role</a:t>
            </a:r>
            <a:r>
              <a:rPr lang="en-US" dirty="0"/>
              <a:t> in this experiment</a:t>
            </a:r>
          </a:p>
          <a:p>
            <a:r>
              <a:rPr lang="en-US" dirty="0"/>
              <a:t>	Date experiment was performed</a:t>
            </a:r>
          </a:p>
          <a:p>
            <a:r>
              <a:rPr lang="en-US" dirty="0"/>
              <a:t>	Date report submitted</a:t>
            </a:r>
          </a:p>
          <a:p>
            <a:endParaRPr lang="en-US" dirty="0"/>
          </a:p>
          <a:p>
            <a:r>
              <a:rPr lang="en-US" dirty="0"/>
              <a:t>Objectives (will be provided by instructor and in handout)</a:t>
            </a:r>
          </a:p>
          <a:p>
            <a:endParaRPr lang="en-US" dirty="0"/>
          </a:p>
          <a:p>
            <a:r>
              <a:rPr lang="en-US" dirty="0" smtClean="0"/>
              <a:t>Summary  (Suggest: Write this LAST)</a:t>
            </a:r>
            <a:endParaRPr lang="en-US" dirty="0"/>
          </a:p>
          <a:p>
            <a:r>
              <a:rPr lang="en-US" dirty="0"/>
              <a:t>	Briefly summarize results, corresponding to the Design Objectives</a:t>
            </a:r>
            <a:r>
              <a:rPr lang="en-US" u="sng" dirty="0"/>
              <a:t>,</a:t>
            </a:r>
          </a:p>
          <a:p>
            <a:r>
              <a:rPr lang="en-US" dirty="0"/>
              <a:t>   	as if reporting to an employer. </a:t>
            </a:r>
            <a:r>
              <a:rPr lang="en-US" dirty="0" smtClean="0"/>
              <a:t>Letter Format (Suggest</a:t>
            </a:r>
            <a:r>
              <a:rPr lang="en-US" dirty="0"/>
              <a:t>: Write this last!)</a:t>
            </a:r>
          </a:p>
          <a:p>
            <a:endParaRPr lang="en-US" dirty="0"/>
          </a:p>
          <a:p>
            <a:r>
              <a:rPr lang="en-US" dirty="0"/>
              <a:t>Theoretical background</a:t>
            </a:r>
          </a:p>
          <a:p>
            <a:r>
              <a:rPr lang="en-US" dirty="0"/>
              <a:t>	What principle(s) underlie this experiment</a:t>
            </a:r>
          </a:p>
          <a:p>
            <a:r>
              <a:rPr lang="en-US" dirty="0"/>
              <a:t>	Any relevant equations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1447800" y="1219200"/>
            <a:ext cx="7186613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Equipment</a:t>
            </a:r>
          </a:p>
          <a:p>
            <a:endParaRPr lang="en-US"/>
          </a:p>
          <a:p>
            <a:r>
              <a:rPr lang="en-US"/>
              <a:t>Schematic diagram with all parts labeled and dimensioned</a:t>
            </a:r>
          </a:p>
          <a:p>
            <a:endParaRPr lang="en-US" u="sng"/>
          </a:p>
          <a:p>
            <a:r>
              <a:rPr lang="en-US"/>
              <a:t>Show</a:t>
            </a:r>
            <a:r>
              <a:rPr lang="en-US" u="sng"/>
              <a:t> </a:t>
            </a:r>
            <a:r>
              <a:rPr lang="en-US"/>
              <a:t>measurement devices and instruments (as required).</a:t>
            </a:r>
          </a:p>
          <a:p>
            <a:r>
              <a:rPr lang="en-US"/>
              <a:t> </a:t>
            </a:r>
          </a:p>
          <a:p>
            <a:r>
              <a:rPr lang="en-US"/>
              <a:t>Copying sections of another report or sharing sketches </a:t>
            </a:r>
          </a:p>
          <a:p>
            <a:r>
              <a:rPr lang="en-US"/>
              <a:t>with other groups is </a:t>
            </a:r>
            <a:r>
              <a:rPr lang="en-US" b="1"/>
              <a:t>not</a:t>
            </a:r>
            <a:r>
              <a:rPr lang="en-US"/>
              <a:t> permitted.</a:t>
            </a:r>
          </a:p>
          <a:p>
            <a:endParaRPr lang="en-US"/>
          </a:p>
          <a:p>
            <a:r>
              <a:rPr lang="en-US" u="sng"/>
              <a:t>Photographs are acceptable</a:t>
            </a:r>
            <a:r>
              <a:rPr lang="en-US"/>
              <a:t>, provided they are captioned </a:t>
            </a:r>
          </a:p>
          <a:p>
            <a:r>
              <a:rPr lang="en-US"/>
              <a:t>and key parts labeled.</a:t>
            </a:r>
          </a:p>
          <a:p>
            <a:endParaRPr lang="en-US"/>
          </a:p>
          <a:p>
            <a:r>
              <a:rPr lang="en-US"/>
              <a:t>Provide a definition of all symbols used, including dimensional units..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1524000" y="1219200"/>
            <a:ext cx="7058025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Procedure </a:t>
            </a:r>
          </a:p>
          <a:p>
            <a:r>
              <a:rPr lang="en-US" dirty="0"/>
              <a:t>    </a:t>
            </a:r>
            <a:r>
              <a:rPr lang="en-US" u="sng" dirty="0"/>
              <a:t>Short</a:t>
            </a:r>
            <a:r>
              <a:rPr lang="en-US" dirty="0"/>
              <a:t> version. Don’t copy the instructions again</a:t>
            </a:r>
          </a:p>
          <a:p>
            <a:endParaRPr lang="en-US" dirty="0"/>
          </a:p>
          <a:p>
            <a:r>
              <a:rPr lang="en-US" dirty="0"/>
              <a:t>Results</a:t>
            </a:r>
          </a:p>
          <a:p>
            <a:r>
              <a:rPr lang="en-US" dirty="0"/>
              <a:t>     Key data in tabular form</a:t>
            </a:r>
          </a:p>
          <a:p>
            <a:r>
              <a:rPr lang="en-US" dirty="0"/>
              <a:t>     If data reduction required, show sample calculation</a:t>
            </a:r>
          </a:p>
          <a:p>
            <a:r>
              <a:rPr lang="en-US" dirty="0"/>
              <a:t>     Can use Excel, </a:t>
            </a:r>
            <a:r>
              <a:rPr lang="en-US" dirty="0" err="1"/>
              <a:t>MathCad</a:t>
            </a:r>
            <a:r>
              <a:rPr lang="en-US" dirty="0"/>
              <a:t> or similar for tables and graphs</a:t>
            </a:r>
          </a:p>
          <a:p>
            <a:r>
              <a:rPr lang="en-US" dirty="0"/>
              <a:t>     All graphs should be captioned and axes labeled</a:t>
            </a:r>
          </a:p>
          <a:p>
            <a:endParaRPr lang="en-US" dirty="0"/>
          </a:p>
          <a:p>
            <a:r>
              <a:rPr lang="en-US" dirty="0"/>
              <a:t>Uncertainty analysis as specified in instructions</a:t>
            </a:r>
          </a:p>
          <a:p>
            <a:endParaRPr lang="en-US" dirty="0"/>
          </a:p>
          <a:p>
            <a:r>
              <a:rPr lang="en-US" dirty="0"/>
              <a:t>Discussion and Conclusions</a:t>
            </a:r>
          </a:p>
          <a:p>
            <a:r>
              <a:rPr lang="en-US" dirty="0"/>
              <a:t>     Discuss the experiment, not the Design Objective.</a:t>
            </a:r>
          </a:p>
          <a:p>
            <a:r>
              <a:rPr lang="en-US" dirty="0"/>
              <a:t>     Did apparatus work right (or not)? Why didn’t data match theory?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Design Objective – Answer the question  </a:t>
            </a:r>
          </a:p>
          <a:p>
            <a:endParaRPr lang="en-US" dirty="0"/>
          </a:p>
          <a:p>
            <a:r>
              <a:rPr lang="en-US" dirty="0"/>
              <a:t>Appendices – attach copy of raw data sheet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667000" y="609600"/>
            <a:ext cx="2886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MEEG333 FLUIDS LAB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24000" y="1524000"/>
            <a:ext cx="6059488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>
                <a:latin typeface="Calibri" pitchFamily="34" charset="0"/>
              </a:rPr>
              <a:t> Six lab experiments during the semester</a:t>
            </a:r>
          </a:p>
          <a:p>
            <a:endParaRPr lang="en-US" sz="240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Calibri" pitchFamily="34" charset="0"/>
              </a:rPr>
              <a:t> One every two weeks for an individual</a:t>
            </a:r>
          </a:p>
          <a:p>
            <a:pPr>
              <a:buFontTx/>
              <a:buChar char="•"/>
            </a:pPr>
            <a:endParaRPr lang="en-US" sz="240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Calibri" pitchFamily="34" charset="0"/>
              </a:rPr>
              <a:t> Team scheme  4-6 people/team</a:t>
            </a:r>
          </a:p>
          <a:p>
            <a:pPr>
              <a:buFontTx/>
              <a:buChar char="•"/>
            </a:pPr>
            <a:endParaRPr lang="en-US" sz="240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Calibri" pitchFamily="34" charset="0"/>
              </a:rPr>
              <a:t> One report per team, due before the next lab</a:t>
            </a:r>
          </a:p>
          <a:p>
            <a:pPr>
              <a:buFontTx/>
              <a:buChar char="•"/>
            </a:pPr>
            <a:endParaRPr lang="en-US" sz="2400"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Calibri" pitchFamily="34" charset="0"/>
              </a:rPr>
              <a:t> </a:t>
            </a:r>
            <a:r>
              <a:rPr lang="en-US" sz="2400" b="1">
                <a:latin typeface="Calibri" pitchFamily="34" charset="0"/>
              </a:rPr>
              <a:t>What team am I on?  </a:t>
            </a: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1203325" y="377190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Calibri" pitchFamily="34" charset="0"/>
            </a:endParaRPr>
          </a:p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2286000" y="457200"/>
            <a:ext cx="340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alibri" pitchFamily="34" charset="0"/>
              </a:rPr>
              <a:t>How team scheme works</a:t>
            </a:r>
            <a:endParaRPr lang="en-US" sz="2400">
              <a:latin typeface="Calibri" pitchFamily="34" charset="0"/>
            </a:endParaRPr>
          </a:p>
        </p:txBody>
      </p:sp>
      <p:sp>
        <p:nvSpPr>
          <p:cNvPr id="4099" name="Rectangle 1027"/>
          <p:cNvSpPr>
            <a:spLocks noChangeArrowheads="1"/>
          </p:cNvSpPr>
          <p:nvPr/>
        </p:nvSpPr>
        <p:spPr bwMode="auto">
          <a:xfrm>
            <a:off x="762000" y="1447800"/>
            <a:ext cx="9144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0" name="Rectangle 1030"/>
          <p:cNvSpPr>
            <a:spLocks noChangeArrowheads="1"/>
          </p:cNvSpPr>
          <p:nvPr/>
        </p:nvSpPr>
        <p:spPr bwMode="auto">
          <a:xfrm>
            <a:off x="2286000" y="14478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1" name="Rectangle 1034"/>
          <p:cNvSpPr>
            <a:spLocks noChangeArrowheads="1"/>
          </p:cNvSpPr>
          <p:nvPr/>
        </p:nvSpPr>
        <p:spPr bwMode="auto">
          <a:xfrm>
            <a:off x="2286000" y="21336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2" name="Rectangle 1035"/>
          <p:cNvSpPr>
            <a:spLocks noChangeArrowheads="1"/>
          </p:cNvSpPr>
          <p:nvPr/>
        </p:nvSpPr>
        <p:spPr bwMode="auto">
          <a:xfrm>
            <a:off x="2286000" y="28194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3" name="Rectangle 1036"/>
          <p:cNvSpPr>
            <a:spLocks noChangeArrowheads="1"/>
          </p:cNvSpPr>
          <p:nvPr/>
        </p:nvSpPr>
        <p:spPr bwMode="auto">
          <a:xfrm>
            <a:off x="2286000" y="3505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4" name="Rectangle 1037"/>
          <p:cNvSpPr>
            <a:spLocks noChangeArrowheads="1"/>
          </p:cNvSpPr>
          <p:nvPr/>
        </p:nvSpPr>
        <p:spPr bwMode="auto">
          <a:xfrm>
            <a:off x="2286000" y="4267200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5" name="Line 1038"/>
          <p:cNvSpPr>
            <a:spLocks noChangeShapeType="1"/>
          </p:cNvSpPr>
          <p:nvPr/>
        </p:nvSpPr>
        <p:spPr bwMode="auto">
          <a:xfrm>
            <a:off x="2895600" y="17526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Rectangle 1039"/>
          <p:cNvSpPr>
            <a:spLocks noChangeArrowheads="1"/>
          </p:cNvSpPr>
          <p:nvPr/>
        </p:nvSpPr>
        <p:spPr bwMode="auto">
          <a:xfrm>
            <a:off x="4114800" y="1981200"/>
            <a:ext cx="533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7" name="Rectangle 1040"/>
          <p:cNvSpPr>
            <a:spLocks noChangeArrowheads="1"/>
          </p:cNvSpPr>
          <p:nvPr/>
        </p:nvSpPr>
        <p:spPr bwMode="auto">
          <a:xfrm>
            <a:off x="4114800" y="2667000"/>
            <a:ext cx="533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8" name="Line 1041"/>
          <p:cNvSpPr>
            <a:spLocks noChangeShapeType="1"/>
          </p:cNvSpPr>
          <p:nvPr/>
        </p:nvSpPr>
        <p:spPr bwMode="auto">
          <a:xfrm>
            <a:off x="4648200" y="2362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Rectangle 1042"/>
          <p:cNvSpPr>
            <a:spLocks noChangeArrowheads="1"/>
          </p:cNvSpPr>
          <p:nvPr/>
        </p:nvSpPr>
        <p:spPr bwMode="auto">
          <a:xfrm>
            <a:off x="5410200" y="19812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10" name="Rectangle 1043"/>
          <p:cNvSpPr>
            <a:spLocks noChangeArrowheads="1"/>
          </p:cNvSpPr>
          <p:nvPr/>
        </p:nvSpPr>
        <p:spPr bwMode="auto">
          <a:xfrm>
            <a:off x="5410200" y="2438400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11" name="Text Box 1044"/>
          <p:cNvSpPr txBox="1">
            <a:spLocks noChangeArrowheads="1"/>
          </p:cNvSpPr>
          <p:nvPr/>
        </p:nvSpPr>
        <p:spPr bwMode="auto">
          <a:xfrm>
            <a:off x="533400" y="5105400"/>
            <a:ext cx="15739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@</a:t>
            </a:r>
            <a:r>
              <a:rPr lang="en-US" dirty="0" smtClean="0">
                <a:latin typeface="Calibri" pitchFamily="34" charset="0"/>
              </a:rPr>
              <a:t>110 </a:t>
            </a:r>
            <a:r>
              <a:rPr lang="en-US" dirty="0">
                <a:latin typeface="Calibri" pitchFamily="34" charset="0"/>
              </a:rPr>
              <a:t>enrolled</a:t>
            </a:r>
          </a:p>
          <a:p>
            <a:r>
              <a:rPr lang="en-US" dirty="0">
                <a:latin typeface="Calibri" pitchFamily="34" charset="0"/>
              </a:rPr>
              <a:t>   Total</a:t>
            </a:r>
          </a:p>
        </p:txBody>
      </p:sp>
      <p:sp>
        <p:nvSpPr>
          <p:cNvPr id="4112" name="Text Box 1045"/>
          <p:cNvSpPr txBox="1">
            <a:spLocks noChangeArrowheads="1"/>
          </p:cNvSpPr>
          <p:nvPr/>
        </p:nvSpPr>
        <p:spPr bwMode="auto">
          <a:xfrm>
            <a:off x="2057400" y="5029200"/>
            <a:ext cx="14811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Five </a:t>
            </a:r>
            <a:r>
              <a:rPr lang="en-US" dirty="0">
                <a:latin typeface="Calibri" pitchFamily="34" charset="0"/>
              </a:rPr>
              <a:t>sections</a:t>
            </a:r>
          </a:p>
          <a:p>
            <a:r>
              <a:rPr lang="en-US" dirty="0">
                <a:latin typeface="Calibri" pitchFamily="34" charset="0"/>
              </a:rPr>
              <a:t>@ 20-25 each</a:t>
            </a:r>
          </a:p>
          <a:p>
            <a:r>
              <a:rPr lang="en-US" dirty="0">
                <a:latin typeface="Calibri" pitchFamily="34" charset="0"/>
              </a:rPr>
              <a:t>(Day &amp; time)</a:t>
            </a: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4113" name="Text Box 1046"/>
          <p:cNvSpPr txBox="1">
            <a:spLocks noChangeArrowheads="1"/>
          </p:cNvSpPr>
          <p:nvPr/>
        </p:nvSpPr>
        <p:spPr bwMode="auto">
          <a:xfrm>
            <a:off x="3581400" y="3657600"/>
            <a:ext cx="1574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Each Section</a:t>
            </a:r>
          </a:p>
          <a:p>
            <a:r>
              <a:rPr lang="en-US" dirty="0">
                <a:latin typeface="Calibri" pitchFamily="34" charset="0"/>
              </a:rPr>
              <a:t>split into A &amp; B</a:t>
            </a:r>
          </a:p>
          <a:p>
            <a:r>
              <a:rPr lang="en-US" dirty="0">
                <a:latin typeface="Calibri" pitchFamily="34" charset="0"/>
              </a:rPr>
              <a:t> @</a:t>
            </a:r>
            <a:r>
              <a:rPr lang="en-US" dirty="0" smtClean="0">
                <a:latin typeface="Calibri" pitchFamily="34" charset="0"/>
              </a:rPr>
              <a:t>10-12 </a:t>
            </a:r>
            <a:r>
              <a:rPr lang="en-US" dirty="0">
                <a:latin typeface="Calibri" pitchFamily="34" charset="0"/>
              </a:rPr>
              <a:t>each</a:t>
            </a:r>
          </a:p>
        </p:txBody>
      </p:sp>
      <p:sp>
        <p:nvSpPr>
          <p:cNvPr id="4114" name="Text Box 1047"/>
          <p:cNvSpPr txBox="1">
            <a:spLocks noChangeArrowheads="1"/>
          </p:cNvSpPr>
          <p:nvPr/>
        </p:nvSpPr>
        <p:spPr bwMode="auto">
          <a:xfrm>
            <a:off x="4175125" y="2071688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A</a:t>
            </a:r>
          </a:p>
        </p:txBody>
      </p:sp>
      <p:sp>
        <p:nvSpPr>
          <p:cNvPr id="4115" name="Text Box 1048"/>
          <p:cNvSpPr txBox="1">
            <a:spLocks noChangeArrowheads="1"/>
          </p:cNvSpPr>
          <p:nvPr/>
        </p:nvSpPr>
        <p:spPr bwMode="auto">
          <a:xfrm>
            <a:off x="4251325" y="2681288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B</a:t>
            </a:r>
          </a:p>
        </p:txBody>
      </p:sp>
      <p:sp>
        <p:nvSpPr>
          <p:cNvPr id="4116" name="Text Box 1050"/>
          <p:cNvSpPr txBox="1">
            <a:spLocks noChangeArrowheads="1"/>
          </p:cNvSpPr>
          <p:nvPr/>
        </p:nvSpPr>
        <p:spPr bwMode="auto">
          <a:xfrm>
            <a:off x="5470525" y="1919288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A1</a:t>
            </a:r>
          </a:p>
        </p:txBody>
      </p:sp>
      <p:sp>
        <p:nvSpPr>
          <p:cNvPr id="4117" name="Text Box 1051"/>
          <p:cNvSpPr txBox="1">
            <a:spLocks noChangeArrowheads="1"/>
          </p:cNvSpPr>
          <p:nvPr/>
        </p:nvSpPr>
        <p:spPr bwMode="auto">
          <a:xfrm>
            <a:off x="5470525" y="2376488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A2</a:t>
            </a:r>
          </a:p>
        </p:txBody>
      </p:sp>
      <p:sp>
        <p:nvSpPr>
          <p:cNvPr id="4118" name="Line 1052"/>
          <p:cNvSpPr>
            <a:spLocks noChangeShapeType="1"/>
          </p:cNvSpPr>
          <p:nvPr/>
        </p:nvSpPr>
        <p:spPr bwMode="auto">
          <a:xfrm>
            <a:off x="6324600" y="220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053"/>
          <p:cNvSpPr>
            <a:spLocks noChangeShapeType="1"/>
          </p:cNvSpPr>
          <p:nvPr/>
        </p:nvSpPr>
        <p:spPr bwMode="auto">
          <a:xfrm>
            <a:off x="63246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054"/>
          <p:cNvSpPr txBox="1">
            <a:spLocks noChangeArrowheads="1"/>
          </p:cNvSpPr>
          <p:nvPr/>
        </p:nvSpPr>
        <p:spPr bwMode="auto">
          <a:xfrm>
            <a:off x="5334000" y="3733800"/>
            <a:ext cx="987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5-6 </a:t>
            </a:r>
            <a:r>
              <a:rPr lang="en-US" dirty="0">
                <a:latin typeface="Calibri" pitchFamily="34" charset="0"/>
              </a:rPr>
              <a:t>each</a:t>
            </a:r>
          </a:p>
        </p:txBody>
      </p:sp>
      <p:sp>
        <p:nvSpPr>
          <p:cNvPr id="4121" name="Text Box 1055"/>
          <p:cNvSpPr txBox="1">
            <a:spLocks noChangeArrowheads="1"/>
          </p:cNvSpPr>
          <p:nvPr/>
        </p:nvSpPr>
        <p:spPr bwMode="auto">
          <a:xfrm>
            <a:off x="6842125" y="199548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Do X1 1</a:t>
            </a:r>
            <a:r>
              <a:rPr lang="en-US" baseline="30000">
                <a:latin typeface="Calibri" pitchFamily="34" charset="0"/>
              </a:rPr>
              <a:t>st</a:t>
            </a:r>
            <a:r>
              <a:rPr lang="en-US">
                <a:latin typeface="Calibri" pitchFamily="34" charset="0"/>
              </a:rPr>
              <a:t> week</a:t>
            </a:r>
          </a:p>
        </p:txBody>
      </p:sp>
      <p:sp>
        <p:nvSpPr>
          <p:cNvPr id="4122" name="Text Box 1056"/>
          <p:cNvSpPr txBox="1">
            <a:spLocks noChangeArrowheads="1"/>
          </p:cNvSpPr>
          <p:nvPr/>
        </p:nvSpPr>
        <p:spPr bwMode="auto">
          <a:xfrm>
            <a:off x="6842125" y="245268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Do X1 1</a:t>
            </a:r>
            <a:r>
              <a:rPr lang="en-US" baseline="30000">
                <a:latin typeface="Calibri" pitchFamily="34" charset="0"/>
              </a:rPr>
              <a:t>st</a:t>
            </a:r>
            <a:r>
              <a:rPr lang="en-US">
                <a:latin typeface="Calibri" pitchFamily="34" charset="0"/>
              </a:rPr>
              <a:t> week</a:t>
            </a:r>
          </a:p>
        </p:txBody>
      </p:sp>
      <p:sp>
        <p:nvSpPr>
          <p:cNvPr id="4123" name="TextBox 30"/>
          <p:cNvSpPr txBox="1">
            <a:spLocks noChangeArrowheads="1"/>
          </p:cNvSpPr>
          <p:nvPr/>
        </p:nvSpPr>
        <p:spPr bwMode="auto">
          <a:xfrm>
            <a:off x="6858000" y="2971800"/>
            <a:ext cx="1620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Do X1 2</a:t>
            </a:r>
            <a:r>
              <a:rPr lang="en-US" baseline="30000">
                <a:latin typeface="Calibri" pitchFamily="34" charset="0"/>
              </a:rPr>
              <a:t>nd</a:t>
            </a:r>
            <a:r>
              <a:rPr lang="en-US">
                <a:latin typeface="Calibri" pitchFamily="34" charset="0"/>
              </a:rPr>
              <a:t> week</a:t>
            </a:r>
          </a:p>
        </p:txBody>
      </p:sp>
      <p:cxnSp>
        <p:nvCxnSpPr>
          <p:cNvPr id="40" name="Straight Arrow Connector 39"/>
          <p:cNvCxnSpPr>
            <a:endCxn id="4123" idx="1"/>
          </p:cNvCxnSpPr>
          <p:nvPr/>
        </p:nvCxnSpPr>
        <p:spPr>
          <a:xfrm>
            <a:off x="4800600" y="3124200"/>
            <a:ext cx="2057400" cy="325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43400" y="48768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person will have a lab every </a:t>
            </a:r>
          </a:p>
          <a:p>
            <a:r>
              <a:rPr lang="en-US" dirty="0" smtClean="0"/>
              <a:t>two weeks with your team.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2438400" y="2133600"/>
            <a:ext cx="4670425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Where is the Fluids Lab located?</a:t>
            </a:r>
          </a:p>
          <a:p>
            <a:endParaRPr lang="en-US" sz="2400"/>
          </a:p>
          <a:p>
            <a:r>
              <a:rPr lang="en-US" sz="2400"/>
              <a:t>In Spencer 123</a:t>
            </a:r>
          </a:p>
          <a:p>
            <a:endParaRPr lang="en-US" sz="2400"/>
          </a:p>
          <a:p>
            <a:r>
              <a:rPr lang="en-US" sz="2400"/>
              <a:t>(Across hall from M.E. Office)</a:t>
            </a:r>
          </a:p>
          <a:p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838200" y="457200"/>
            <a:ext cx="7467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Lecture Schedule, Wednesdays </a:t>
            </a:r>
            <a:r>
              <a:rPr lang="en-US" sz="2400" b="1" dirty="0" smtClean="0">
                <a:solidFill>
                  <a:srgbClr val="000000"/>
                </a:solidFill>
              </a:rPr>
              <a:t>3:35 </a:t>
            </a:r>
            <a:r>
              <a:rPr lang="en-US" sz="2400" b="1" dirty="0">
                <a:solidFill>
                  <a:srgbClr val="000000"/>
                </a:solidFill>
              </a:rPr>
              <a:t>– </a:t>
            </a:r>
            <a:r>
              <a:rPr lang="en-US" sz="2400" b="1" dirty="0" smtClean="0">
                <a:solidFill>
                  <a:srgbClr val="000000"/>
                </a:solidFill>
              </a:rPr>
              <a:t>4:30</a:t>
            </a: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en-US" sz="2400" dirty="0">
                <a:solidFill>
                  <a:srgbClr val="000000"/>
                </a:solidFill>
              </a:rPr>
              <a:t>							</a:t>
            </a:r>
          </a:p>
          <a:p>
            <a:r>
              <a:rPr lang="en-US" sz="2400" b="1" u="sng" dirty="0">
                <a:solidFill>
                  <a:srgbClr val="000000"/>
                </a:solidFill>
              </a:rPr>
              <a:t>Date</a:t>
            </a:r>
            <a:r>
              <a:rPr lang="en-US" sz="2400" b="1" dirty="0">
                <a:solidFill>
                  <a:srgbClr val="000000"/>
                </a:solidFill>
              </a:rPr>
              <a:t>	    	</a:t>
            </a:r>
            <a:r>
              <a:rPr lang="en-US" sz="2400" b="1" u="sng" dirty="0">
                <a:solidFill>
                  <a:srgbClr val="000000"/>
                </a:solidFill>
              </a:rPr>
              <a:t>Topic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</a:rPr>
              <a:t>29-Aug</a:t>
            </a: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</a:rPr>
              <a:t>Organization</a:t>
            </a:r>
            <a:r>
              <a:rPr lang="en-US" sz="2400" b="1" dirty="0">
                <a:solidFill>
                  <a:srgbClr val="000000"/>
                </a:solidFill>
              </a:rPr>
              <a:t>; Report formats; Lab X1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</a:rPr>
              <a:t>12-Sep</a:t>
            </a:r>
            <a:r>
              <a:rPr lang="en-US" sz="2400" b="1" dirty="0">
                <a:solidFill>
                  <a:srgbClr val="000000"/>
                </a:solidFill>
              </a:rPr>
              <a:t>	Lab X2; Uncertainty analysis</a:t>
            </a:r>
          </a:p>
          <a:p>
            <a:r>
              <a:rPr lang="en-US" sz="2400" b="1" dirty="0" smtClean="0">
                <a:solidFill>
                  <a:srgbClr val="000000"/>
                </a:solidFill>
              </a:rPr>
              <a:t>26-Sep</a:t>
            </a:r>
            <a:r>
              <a:rPr lang="en-US" sz="2400" b="1" dirty="0">
                <a:solidFill>
                  <a:srgbClr val="000000"/>
                </a:solidFill>
              </a:rPr>
              <a:t>	Lab X3</a:t>
            </a:r>
          </a:p>
          <a:p>
            <a:r>
              <a:rPr lang="en-US" sz="2400" b="1" dirty="0" smtClean="0">
                <a:solidFill>
                  <a:srgbClr val="000000"/>
                </a:solidFill>
              </a:rPr>
              <a:t>10-Oct</a:t>
            </a:r>
            <a:r>
              <a:rPr lang="en-US" sz="2400" b="1" dirty="0">
                <a:solidFill>
                  <a:srgbClr val="000000"/>
                </a:solidFill>
              </a:rPr>
              <a:t>	Lab X4</a:t>
            </a:r>
          </a:p>
          <a:p>
            <a:r>
              <a:rPr lang="en-US" sz="2400" b="1" dirty="0" smtClean="0">
                <a:solidFill>
                  <a:srgbClr val="000000"/>
                </a:solidFill>
              </a:rPr>
              <a:t>24-Oct</a:t>
            </a:r>
            <a:r>
              <a:rPr lang="en-US" sz="2400" b="1" dirty="0">
                <a:solidFill>
                  <a:srgbClr val="000000"/>
                </a:solidFill>
              </a:rPr>
              <a:t>	Lab X5</a:t>
            </a:r>
          </a:p>
          <a:p>
            <a:r>
              <a:rPr lang="en-US" sz="2400" b="1" dirty="0" smtClean="0">
                <a:solidFill>
                  <a:srgbClr val="000000"/>
                </a:solidFill>
              </a:rPr>
              <a:t>7-Nov</a:t>
            </a:r>
            <a:r>
              <a:rPr lang="en-US" sz="2400" b="1" dirty="0">
                <a:solidFill>
                  <a:srgbClr val="000000"/>
                </a:solidFill>
              </a:rPr>
              <a:t>		Lab X6</a:t>
            </a:r>
          </a:p>
          <a:p>
            <a:r>
              <a:rPr lang="en-US" sz="2400" b="1" dirty="0" smtClean="0">
                <a:solidFill>
                  <a:srgbClr val="000000"/>
                </a:solidFill>
              </a:rPr>
              <a:t>5-Dec</a:t>
            </a:r>
            <a:r>
              <a:rPr lang="en-US" sz="2400" b="1" dirty="0">
                <a:solidFill>
                  <a:srgbClr val="000000"/>
                </a:solidFill>
              </a:rPr>
              <a:t>		Final (at Lab Disc period)	</a:t>
            </a:r>
            <a:r>
              <a:rPr lang="en-US" sz="2400" dirty="0">
                <a:solidFill>
                  <a:srgbClr val="000000"/>
                </a:solidFill>
              </a:rPr>
              <a:t>		</a:t>
            </a:r>
          </a:p>
          <a:p>
            <a:r>
              <a:rPr lang="en-US" sz="2400" dirty="0">
                <a:solidFill>
                  <a:srgbClr val="000000"/>
                </a:solidFill>
              </a:rPr>
              <a:t>	</a:t>
            </a:r>
          </a:p>
          <a:p>
            <a:r>
              <a:rPr lang="en-US" sz="2400" dirty="0">
                <a:solidFill>
                  <a:srgbClr val="000000"/>
                </a:solidFill>
              </a:rPr>
              <a:t>					</a:t>
            </a:r>
          </a:p>
          <a:p>
            <a:r>
              <a:rPr lang="en-US" sz="2400" dirty="0">
                <a:solidFill>
                  <a:srgbClr val="000000"/>
                </a:solidFill>
              </a:rPr>
              <a:t>				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81000"/>
            <a:ext cx="591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semester schedule is posted on </a:t>
            </a:r>
            <a:r>
              <a:rPr lang="en-US" dirty="0" smtClean="0"/>
              <a:t>Canvas, </a:t>
            </a:r>
            <a:r>
              <a:rPr lang="en-US" dirty="0" smtClean="0"/>
              <a:t>&amp; lab door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3" y="914398"/>
          <a:ext cx="7848596" cy="4114803"/>
        </p:xfrm>
        <a:graphic>
          <a:graphicData uri="http://schemas.openxmlformats.org/drawingml/2006/table">
            <a:tbl>
              <a:tblPr/>
              <a:tblGrid>
                <a:gridCol w="507384"/>
                <a:gridCol w="539096"/>
                <a:gridCol w="539096"/>
                <a:gridCol w="507384"/>
                <a:gridCol w="507384"/>
                <a:gridCol w="507384"/>
                <a:gridCol w="594590"/>
                <a:gridCol w="507384"/>
                <a:gridCol w="594590"/>
                <a:gridCol w="507384"/>
                <a:gridCol w="507384"/>
                <a:gridCol w="507384"/>
                <a:gridCol w="507384"/>
                <a:gridCol w="507384"/>
                <a:gridCol w="507384"/>
              </a:tblGrid>
              <a:tr h="34841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62" marR="6162" marT="6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62" marR="6162" marT="6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62" marR="6162" marT="6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62" marR="6162" marT="6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62" marR="6162" marT="6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62" marR="6162" marT="6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62" marR="6162" marT="6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62" marR="6162" marT="6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62" marR="6162" marT="6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62" marR="6162" marT="6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6162" marR="6162" marT="6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62" marR="6162" marT="6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62" marR="6162" marT="6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62" marR="6162" marT="6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62" marR="6162" marT="6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1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 1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 2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 3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 4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 5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 6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 7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 8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 9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 10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 11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 12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 13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 14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63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9/3-7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9/10-15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9/17-21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9/24-28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10/1-5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10/8-12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10/15-19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10/22-27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10/29-11/2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11/5-9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11/12-16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11/19-23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11/26-11/30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12/3-7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1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Lab Team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TG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All rpts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A1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TG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due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A2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TG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8-Dec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B1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TG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B2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X1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TG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X6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1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62" marR="6162" marT="61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1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62" marR="6162" marT="61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NOTE:  </a:t>
                      </a:r>
                    </a:p>
                  </a:txBody>
                  <a:tcPr marL="6162" marR="6162" marT="61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Monday 9/3 is Labor Day. Monday A1 &amp; A2 will combine with B's on Monday 9/10</a:t>
                      </a:r>
                    </a:p>
                  </a:txBody>
                  <a:tcPr marL="6162" marR="6162" marT="61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62" marR="6162" marT="61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62" marR="6162" marT="61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62" marR="6162" marT="61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62" marR="6162" marT="61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62" marR="6162" marT="616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8417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62" marR="6162" marT="6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NOTE:  Lab reports are due two weeks after your lab, when you report for the next lab</a:t>
                      </a:r>
                    </a:p>
                  </a:txBody>
                  <a:tcPr marL="6162" marR="6162" marT="6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62" marR="6162" marT="6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62" marR="6162" marT="6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62" marR="6162" marT="6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62" marR="6162" marT="6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62" marR="6162" marT="6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62" marR="6162" marT="61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990600"/>
            <a:ext cx="682321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Labor Day is next Monday. No classes/ no labs.</a:t>
            </a:r>
          </a:p>
          <a:p>
            <a:endParaRPr lang="en-US" dirty="0"/>
          </a:p>
          <a:p>
            <a:r>
              <a:rPr lang="en-US" dirty="0" smtClean="0"/>
              <a:t>What to do if you are scheduled for a Monday Lab?</a:t>
            </a:r>
          </a:p>
          <a:p>
            <a:endParaRPr lang="en-US" dirty="0"/>
          </a:p>
          <a:p>
            <a:r>
              <a:rPr lang="en-US" dirty="0" smtClean="0"/>
              <a:t>Monday lab teams A1 and A2 are affected. Wed labs are not.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Special case one-time only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 to lab the following Monday:  Sept 11</a:t>
            </a:r>
          </a:p>
          <a:p>
            <a:endParaRPr lang="en-US" dirty="0"/>
          </a:p>
          <a:p>
            <a:r>
              <a:rPr lang="en-US" dirty="0" smtClean="0"/>
              <a:t>B1 &amp; B2 teams will also be there!</a:t>
            </a:r>
          </a:p>
          <a:p>
            <a:endParaRPr lang="en-US" dirty="0"/>
          </a:p>
          <a:p>
            <a:r>
              <a:rPr lang="en-US" dirty="0" smtClean="0"/>
              <a:t>B1 &amp; B2 teams report at scheduled times (10:10a, 11:55a, 3:35p)</a:t>
            </a:r>
          </a:p>
          <a:p>
            <a:r>
              <a:rPr lang="en-US" dirty="0" smtClean="0"/>
              <a:t>A1 &amp; A2 teams report @ 30 min later (</a:t>
            </a:r>
            <a:r>
              <a:rPr lang="en-US" dirty="0" err="1" smtClean="0"/>
              <a:t>e.g</a:t>
            </a:r>
            <a:r>
              <a:rPr lang="en-US" dirty="0" smtClean="0"/>
              <a:t>, 10:45, 12:30p, 4:00p)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1371600" y="914400"/>
            <a:ext cx="6477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Grading</a:t>
            </a: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1295400" y="1524000"/>
            <a:ext cx="72390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Primarily, based on Reports:</a:t>
            </a:r>
          </a:p>
          <a:p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  Format </a:t>
            </a:r>
            <a:r>
              <a:rPr lang="en-US" dirty="0" smtClean="0"/>
              <a:t>followed?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  All sections </a:t>
            </a:r>
            <a:r>
              <a:rPr lang="en-US" dirty="0" smtClean="0"/>
              <a:t>completed?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  Data analysis, including </a:t>
            </a:r>
            <a:r>
              <a:rPr lang="en-US" dirty="0" smtClean="0"/>
              <a:t>uncertainty, correct?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  Solution to Design Objective </a:t>
            </a:r>
            <a:r>
              <a:rPr lang="en-US" dirty="0" smtClean="0"/>
              <a:t>question correct</a:t>
            </a:r>
            <a:r>
              <a:rPr lang="en-US" dirty="0" smtClean="0"/>
              <a:t>?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 Overall appearance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 members of a team share the report grade</a:t>
            </a:r>
          </a:p>
          <a:p>
            <a:endParaRPr lang="en-US" dirty="0"/>
          </a:p>
          <a:p>
            <a:r>
              <a:rPr lang="en-US" dirty="0"/>
              <a:t>Final quiz based on principles taught in the six labs.</a:t>
            </a:r>
          </a:p>
          <a:p>
            <a:endParaRPr lang="en-US" dirty="0"/>
          </a:p>
          <a:p>
            <a:r>
              <a:rPr lang="en-US" dirty="0"/>
              <a:t>An individual’s final grade is average of ( 6 </a:t>
            </a:r>
            <a:r>
              <a:rPr lang="en-US" dirty="0" smtClean="0"/>
              <a:t>team </a:t>
            </a:r>
            <a:r>
              <a:rPr lang="en-US" dirty="0"/>
              <a:t>grades + final grade)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09800" y="762000"/>
          <a:ext cx="4623235" cy="4064601"/>
        </p:xfrm>
        <a:graphic>
          <a:graphicData uri="http://schemas.openxmlformats.org/drawingml/2006/table">
            <a:tbl>
              <a:tblPr/>
              <a:tblGrid>
                <a:gridCol w="503438"/>
                <a:gridCol w="1468360"/>
                <a:gridCol w="713203"/>
                <a:gridCol w="578953"/>
                <a:gridCol w="1359281"/>
              </a:tblGrid>
              <a:tr h="15103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93" marR="6293" marT="62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Section</a:t>
                      </a:r>
                    </a:p>
                  </a:txBody>
                  <a:tcPr marL="6293" marR="6293" marT="62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93" marR="6293" marT="62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03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93" marR="6293" marT="62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Team</a:t>
                      </a:r>
                    </a:p>
                  </a:txBody>
                  <a:tcPr marL="6293" marR="6293" marT="62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93" marR="6293" marT="62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03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93" marR="6293" marT="62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Experiment</a:t>
                      </a:r>
                    </a:p>
                  </a:txBody>
                  <a:tcPr marL="6293" marR="6293" marT="62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93" marR="6293" marT="62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03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93" marR="6293" marT="62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93" marR="6293" marT="62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93" marR="6293" marT="629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93" marR="6293" marT="62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93" marR="6293" marT="62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103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93" marR="6293" marT="62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Report Parts</a:t>
                      </a:r>
                    </a:p>
                  </a:txBody>
                  <a:tcPr marL="6293" marR="6293" marT="62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93" marR="6293" marT="62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93" marR="6293" marT="62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93" marR="6293" marT="62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Value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Pts given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Comment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Title Page complete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0.5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Include Sect/Team/Roles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Objectives listed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0.5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Short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Summary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0.5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Design Obj results*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Theoretical Background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0.5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Short 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Equipment Diagram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0.5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Photo okay if labeled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Procedure Summary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0.5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Short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Results Detail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Raw Data attached*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0.5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And initialed by TA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Graphs or charts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0.5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Clearly labeled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Example calculation**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0.5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At least one case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Uncertainty analysis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As required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9a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Data Analysis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1.5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Calculation accuracy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9b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Discussion &amp; Conclusions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Related to experiment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Design Objective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Analysis &amp; result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Decimal round-off (-.5)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Late penalty ( -0.5/day)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Absences (-0.5)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(individual)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1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Data Sheet not prepared(-0.5)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293" marR="6293" marT="629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0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293" marR="6293" marT="62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756</Words>
  <Application>Microsoft Office PowerPoint</Application>
  <PresentationFormat>On-screen Show (4:3)</PresentationFormat>
  <Paragraphs>377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Personal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Dyer</dc:creator>
  <cp:lastModifiedBy>Owner</cp:lastModifiedBy>
  <cp:revision>65</cp:revision>
  <dcterms:created xsi:type="dcterms:W3CDTF">2011-09-06T20:54:04Z</dcterms:created>
  <dcterms:modified xsi:type="dcterms:W3CDTF">2018-08-28T15:01:57Z</dcterms:modified>
</cp:coreProperties>
</file>