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1" r:id="rId5"/>
    <p:sldId id="274" r:id="rId6"/>
    <p:sldId id="259" r:id="rId7"/>
    <p:sldId id="260" r:id="rId8"/>
    <p:sldId id="262" r:id="rId9"/>
    <p:sldId id="26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3" r:id="rId18"/>
    <p:sldId id="271" r:id="rId19"/>
    <p:sldId id="278" r:id="rId20"/>
    <p:sldId id="279" r:id="rId21"/>
    <p:sldId id="277" r:id="rId22"/>
    <p:sldId id="280" r:id="rId23"/>
    <p:sldId id="281" r:id="rId24"/>
    <p:sldId id="282" r:id="rId25"/>
    <p:sldId id="283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24CDA-84A6-40E2-AE23-62CFEACA889C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20FF6-8C5C-4FC7-A654-E2395F31C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AEBF999-C291-4868-91B8-3E5862EB10DF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B4BBA9D-9D09-4F88-85FC-2E4E42677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4242-6A9D-48F3-9FBA-1FB2BBA8B86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4242-6A9D-48F3-9FBA-1FB2BBA8B86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1B269-E485-4686-BAF4-F5BD07017E55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170E7-5FEB-4C28-BC94-5BEEBD83F7DA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B18BF-ACDD-4DA8-966F-32B386CB5275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0FAAF-4154-4C51-98AE-7D861F8F71BB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BBA9D-9D09-4F88-85FC-2E4E42677D9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5C5D-96DD-4900-BC7D-1F7125370BF8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0520-E3F3-46F4-84DA-40F41843C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X2 – Flow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fluid flow measured?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066800"/>
            <a:ext cx="487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Other flow meters: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Turbine meter- </a:t>
            </a:r>
            <a:r>
              <a:rPr lang="en-US" sz="2000" dirty="0" smtClean="0"/>
              <a:t>spinning wheel or propeller inside pipe. Count rpm electronically</a:t>
            </a:r>
          </a:p>
          <a:p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Expensive, but widely used.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Moving parts exposed to fluid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Very accurate when calibrated to fluid.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Low pressure </a:t>
            </a:r>
            <a:r>
              <a:rPr lang="en-US" sz="2000" dirty="0" smtClean="0"/>
              <a:t>loss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4191000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b="1" dirty="0" smtClean="0"/>
              <a:t>Vortex meter </a:t>
            </a:r>
            <a:r>
              <a:rPr lang="en-US" sz="2000" dirty="0" smtClean="0"/>
              <a:t>– frequency of vortices from a cylinder in the flow is proportional to velocity.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Moving parts not exposed to fluid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Range can be limiting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762000"/>
            <a:ext cx="5638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Measurements based on velocity:</a:t>
            </a:r>
          </a:p>
          <a:p>
            <a:endParaRPr lang="en-US" sz="2000" dirty="0"/>
          </a:p>
          <a:p>
            <a:r>
              <a:rPr lang="en-US" sz="2000" b="1" dirty="0" err="1" smtClean="0"/>
              <a:t>Pitot</a:t>
            </a:r>
            <a:r>
              <a:rPr lang="en-US" sz="2000" b="1" dirty="0" smtClean="0"/>
              <a:t> tube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Cheap, but sensitive.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Measures point velocities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Calibrate to interpret as total flow</a:t>
            </a:r>
          </a:p>
          <a:p>
            <a:endParaRPr lang="en-US" sz="2000" dirty="0"/>
          </a:p>
          <a:p>
            <a:r>
              <a:rPr lang="en-US" sz="2000" b="1" dirty="0" smtClean="0"/>
              <a:t>Laser Anemometer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Expensive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Requires window into flow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Does not interfere with flow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Generally, a research tool</a:t>
            </a:r>
          </a:p>
          <a:p>
            <a:endParaRPr lang="en-US" sz="2000" dirty="0"/>
          </a:p>
          <a:p>
            <a:r>
              <a:rPr lang="en-US" sz="2000" b="1" dirty="0" smtClean="0"/>
              <a:t>Hot wire or hot film anemometer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Expensive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Fragile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Measures point velocities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Generally, a research tool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143000"/>
            <a:ext cx="601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FACTORS TO CONSIDER: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System pressure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System Temperature  (density varies)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Corrosive fluid  (long term damage)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Location in process (for servicing, reading, replacement)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620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Lab X2:  </a:t>
            </a:r>
            <a:r>
              <a:rPr lang="en-US" sz="2000" b="1" dirty="0" err="1" smtClean="0"/>
              <a:t>Venturi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Rotometer</a:t>
            </a:r>
            <a:r>
              <a:rPr lang="en-US" sz="2000" b="1" dirty="0" smtClean="0"/>
              <a:t>, and Orifice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Lined up in series, so we can compare readings directly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Measure pressure difference and relate to flow (</a:t>
            </a:r>
            <a:r>
              <a:rPr lang="en-US" dirty="0" err="1" smtClean="0"/>
              <a:t>venturi</a:t>
            </a:r>
            <a:r>
              <a:rPr lang="en-US" dirty="0" smtClean="0"/>
              <a:t>, orifice)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Measure permanent pressure loss of each and compare.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33400"/>
            <a:ext cx="589304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 flipV="1">
            <a:off x="1371600" y="2362200"/>
            <a:ext cx="2590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590800"/>
            <a:ext cx="13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Manometer</a:t>
            </a:r>
          </a:p>
          <a:p>
            <a:r>
              <a:rPr lang="en-US" dirty="0" smtClean="0"/>
              <a:t>bank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90800" y="4114800"/>
            <a:ext cx="19812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685800"/>
            <a:ext cx="25146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6172200" y="2286000"/>
            <a:ext cx="1828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3810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Orifice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24800" y="2514600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Rotometer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5257800"/>
            <a:ext cx="87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Venturi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ELAWARE 2011 MEEG331-11-8\2011 LAB\Lab Lecture for X5\assembl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85800"/>
            <a:ext cx="7239000" cy="5429250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rot="5400000">
            <a:off x="2933700" y="49911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V="1">
            <a:off x="3086894" y="17899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V="1">
            <a:off x="3963194" y="17518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772694" y="52189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601494" y="49903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495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2133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267994" y="17518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4572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4648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4648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41148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2133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1828800"/>
            <a:ext cx="57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1905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2057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52600" y="2895600"/>
            <a:ext cx="2405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P2 </a:t>
            </a:r>
            <a:r>
              <a:rPr lang="en-US" dirty="0" err="1" smtClean="0"/>
              <a:t>Venturi</a:t>
            </a:r>
            <a:endParaRPr lang="en-US" dirty="0" smtClean="0"/>
          </a:p>
          <a:p>
            <a:r>
              <a:rPr lang="en-US" dirty="0" smtClean="0"/>
              <a:t>P1 -  P3 </a:t>
            </a:r>
            <a:r>
              <a:rPr lang="en-US" dirty="0" err="1" smtClean="0"/>
              <a:t>Venturi</a:t>
            </a:r>
            <a:r>
              <a:rPr lang="en-US" dirty="0" smtClean="0"/>
              <a:t> loss</a:t>
            </a:r>
          </a:p>
          <a:p>
            <a:r>
              <a:rPr lang="en-US" dirty="0" smtClean="0"/>
              <a:t>P4 -  P5  </a:t>
            </a:r>
            <a:r>
              <a:rPr lang="en-US" dirty="0" err="1" smtClean="0"/>
              <a:t>Rotometer</a:t>
            </a:r>
            <a:r>
              <a:rPr lang="en-US" dirty="0" smtClean="0"/>
              <a:t> loss</a:t>
            </a:r>
          </a:p>
          <a:p>
            <a:r>
              <a:rPr lang="en-US" dirty="0" smtClean="0"/>
              <a:t>P6 – P7 Orifice</a:t>
            </a:r>
          </a:p>
          <a:p>
            <a:r>
              <a:rPr lang="en-US" dirty="0" smtClean="0"/>
              <a:t>P6 – P8 Orifice loss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002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 Objective:</a:t>
            </a:r>
          </a:p>
          <a:p>
            <a:endParaRPr lang="en-US" sz="2000" dirty="0"/>
          </a:p>
          <a:p>
            <a:r>
              <a:rPr lang="en-US" sz="2000" dirty="0" smtClean="0"/>
              <a:t>Given an industrial unit operation called a </a:t>
            </a:r>
            <a:r>
              <a:rPr lang="en-US" sz="2000" dirty="0" err="1" smtClean="0"/>
              <a:t>thermosyphon</a:t>
            </a:r>
            <a:r>
              <a:rPr lang="en-US" sz="2000" dirty="0" smtClean="0"/>
              <a:t> </a:t>
            </a:r>
            <a:r>
              <a:rPr lang="en-US" sz="2000" dirty="0" err="1" smtClean="0"/>
              <a:t>reboiler</a:t>
            </a:r>
            <a:r>
              <a:rPr lang="en-US" sz="2000" dirty="0" smtClean="0"/>
              <a:t>, specify the type or types of flow meters that could be </a:t>
            </a:r>
          </a:p>
          <a:p>
            <a:r>
              <a:rPr lang="en-US" sz="2000" dirty="0" smtClean="0"/>
              <a:t>appropriate.  Explain why.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1- Fundamentals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D953-0DDB-4769-A69A-B5FBA406BC85}" type="slidenum">
              <a:rPr lang="en-US"/>
              <a:pPr/>
              <a:t>17</a:t>
            </a:fld>
            <a:endParaRPr lang="en-US"/>
          </a:p>
        </p:txBody>
      </p:sp>
      <p:pic>
        <p:nvPicPr>
          <p:cNvPr id="27650" name="Picture 2" descr="C:\My Documents\ASME 2-Phase Flow course\PUBLIC SEMINAR - New Orleans 2011\Reboiler EXAMPLE Prob 2-10\Reboiler Example dwg and ppt\assembly 1 section 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66750"/>
            <a:ext cx="7315200" cy="552450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152400"/>
            <a:ext cx="8458200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86000" y="304800"/>
            <a:ext cx="468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Thermosyphon Reboiler Dimensions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7620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9144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69925" y="2982913"/>
            <a:ext cx="142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90 psia Sat steam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69925" y="5065713"/>
            <a:ext cx="10620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Condensed liq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8580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8580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7162800" y="1447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3246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324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64770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3581400" y="1600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22098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223125" y="2246313"/>
            <a:ext cx="4683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12 ft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6461125" y="3465513"/>
            <a:ext cx="392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4 ft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032125" y="1255713"/>
            <a:ext cx="8461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12 ft Diam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660525" y="2170113"/>
            <a:ext cx="769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6 ft Diam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48768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876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4876800" y="556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4876800" y="556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38100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37338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V="1">
            <a:off x="3886200" y="3200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3946525" y="4151313"/>
            <a:ext cx="636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H TBD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1- Fundamentals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49B9-DF13-491B-91E6-5D1A850C8E3A}" type="slidenum">
              <a:rPr lang="en-US"/>
              <a:pPr/>
              <a:t>18</a:t>
            </a:fld>
            <a:endParaRPr lang="en-US"/>
          </a:p>
        </p:txBody>
      </p:sp>
      <p:pic>
        <p:nvPicPr>
          <p:cNvPr id="25602" name="Picture 1026" descr="C:\My Documents\ASME 2-Phase Flow course\PUBLIC SEMINAR - New Orleans 2011\Reboiler EXAMPLE Prob 2-10\Reboiler Example dwg and ppt\assembly 1 section at ang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66750"/>
            <a:ext cx="7315200" cy="5524500"/>
          </a:xfrm>
          <a:prstGeom prst="rect">
            <a:avLst/>
          </a:prstGeom>
          <a:noFill/>
        </p:spPr>
      </p:pic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81000" y="381000"/>
            <a:ext cx="830580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2286000" y="533400"/>
            <a:ext cx="431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Thermosyphon Reboiler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295400"/>
            <a:ext cx="571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need to measure fluid flow is universal.</a:t>
            </a:r>
          </a:p>
          <a:p>
            <a:endParaRPr lang="en-US" sz="2000" dirty="0"/>
          </a:p>
          <a:p>
            <a:r>
              <a:rPr lang="en-US" sz="2000" dirty="0" smtClean="0"/>
              <a:t>The choice of fluid meter varies, depending on many factors.  </a:t>
            </a:r>
          </a:p>
          <a:p>
            <a:endParaRPr lang="en-US" sz="2000" dirty="0"/>
          </a:p>
          <a:p>
            <a:r>
              <a:rPr lang="en-US" sz="2000" dirty="0" smtClean="0"/>
              <a:t>“Flow” means quantity/time – 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/sec,  </a:t>
            </a:r>
            <a:r>
              <a:rPr lang="en-US" sz="2000" dirty="0" err="1" smtClean="0"/>
              <a:t>gpm</a:t>
            </a:r>
            <a:r>
              <a:rPr lang="en-US" sz="2000" dirty="0" smtClean="0"/>
              <a:t>, etc., as distinct from pressure or temperature. </a:t>
            </a:r>
          </a:p>
          <a:p>
            <a:endParaRPr lang="en-US" sz="2000" dirty="0"/>
          </a:p>
          <a:p>
            <a:r>
              <a:rPr lang="en-US" sz="2000" dirty="0" smtClean="0"/>
              <a:t>There are many types and variations of flow meter.</a:t>
            </a:r>
          </a:p>
          <a:p>
            <a:endParaRPr lang="en-US" sz="2000" dirty="0"/>
          </a:p>
          <a:p>
            <a:r>
              <a:rPr lang="en-US" sz="2000" dirty="0" smtClean="0"/>
              <a:t>We will look at some of the most common ones.</a:t>
            </a:r>
          </a:p>
          <a:p>
            <a:endParaRPr lang="en-US" sz="2000" dirty="0"/>
          </a:p>
          <a:p>
            <a:r>
              <a:rPr lang="en-US" sz="2000" dirty="0" smtClean="0"/>
              <a:t>Textbook, Section 6.12, is a good reference.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Statistics 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98E79-D21B-475D-99CB-07DCCBA7D7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914400"/>
            <a:ext cx="42660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Error Analysis of the Experimental Data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It’s not a Pain, but a Principle!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Why are we doing this?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1866901" y="2247900"/>
            <a:ext cx="2362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0" y="3429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48000" y="1295400"/>
            <a:ext cx="2362200" cy="2133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Box 10"/>
          <p:cNvSpPr txBox="1">
            <a:spLocks noChangeArrowheads="1"/>
          </p:cNvSpPr>
          <p:nvPr/>
        </p:nvSpPr>
        <p:spPr bwMode="auto">
          <a:xfrm>
            <a:off x="1600200" y="175260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Measured</a:t>
            </a:r>
          </a:p>
        </p:txBody>
      </p:sp>
      <p:sp>
        <p:nvSpPr>
          <p:cNvPr id="8198" name="TextBox 11"/>
          <p:cNvSpPr txBox="1">
            <a:spLocks noChangeArrowheads="1"/>
          </p:cNvSpPr>
          <p:nvPr/>
        </p:nvSpPr>
        <p:spPr bwMode="auto">
          <a:xfrm>
            <a:off x="3886200" y="3733800"/>
            <a:ext cx="2547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True or Theoretical </a:t>
            </a:r>
            <a:r>
              <a:rPr lang="en-US" dirty="0"/>
              <a:t>Value</a:t>
            </a:r>
          </a:p>
        </p:txBody>
      </p:sp>
      <p:sp>
        <p:nvSpPr>
          <p:cNvPr id="8199" name="TextBox 12"/>
          <p:cNvSpPr txBox="1">
            <a:spLocks noChangeArrowheads="1"/>
          </p:cNvSpPr>
          <p:nvPr/>
        </p:nvSpPr>
        <p:spPr bwMode="auto">
          <a:xfrm>
            <a:off x="2286000" y="4648200"/>
            <a:ext cx="51292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Surely your data points will fall right on the 45</a:t>
            </a:r>
            <a:r>
              <a:rPr lang="en-US" baseline="30000"/>
              <a:t>o </a:t>
            </a:r>
            <a:r>
              <a:rPr lang="en-US"/>
              <a:t> line!</a:t>
            </a:r>
          </a:p>
          <a:p>
            <a:endParaRPr lang="en-US"/>
          </a:p>
          <a:p>
            <a:r>
              <a:rPr lang="en-US"/>
              <a:t>If they do not, your uncertainty analysis should point</a:t>
            </a:r>
          </a:p>
          <a:p>
            <a:r>
              <a:rPr lang="en-US"/>
              <a:t>to possible reasons why.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98E79-D21B-475D-99CB-07DCCBA7D7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Statistics  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Statistics  2016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6AFD0E-8D59-4512-A2C3-880419D790AB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685800"/>
            <a:ext cx="6411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2057400" y="5105400"/>
            <a:ext cx="457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Ref. “The Signal and the Noise”, Nate Silver, 2012, Penquin Press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4267200" y="4724400"/>
            <a:ext cx="18065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Forecast Rainfall Probability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Statistics  2016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EE0B0-99C1-43D6-BE1B-3C2C11088C3F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90600"/>
            <a:ext cx="63150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4343400" y="4572000"/>
            <a:ext cx="18161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Forecast Rainfall Probablility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676400" y="5257800"/>
            <a:ext cx="4311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Ref. “The Signal and the Noise”, Nate Silver, 2012, Penquin Pres</a:t>
            </a:r>
            <a:r>
              <a:rPr lang="en-US"/>
              <a:t>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Statistics  2016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C00146-8645-4221-9EB8-D9F392BA981E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25" y="914400"/>
            <a:ext cx="65754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1676400" y="5410200"/>
            <a:ext cx="42799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Ref. “The Signal and the Noise”, Nate Silver, 2012, Penquin Press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90600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X1 Error analysis asks for one chart: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0" y="17526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048000" y="38100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48000" y="1752600"/>
            <a:ext cx="2057400" cy="2057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3962400"/>
            <a:ext cx="203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Moment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2057400"/>
            <a:ext cx="1268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 </a:t>
            </a:r>
          </a:p>
          <a:p>
            <a:r>
              <a:rPr lang="en-US" dirty="0" smtClean="0"/>
              <a:t>of pressure</a:t>
            </a:r>
          </a:p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4800600"/>
            <a:ext cx="438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your data fall on the 45-degree line? ….</a:t>
            </a:r>
          </a:p>
          <a:p>
            <a:r>
              <a:rPr lang="en-US" dirty="0" smtClean="0"/>
              <a:t>Explain why not (If it doesn’t)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838200"/>
            <a:ext cx="6934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Lab X2 will look specifically at:</a:t>
            </a:r>
          </a:p>
          <a:p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Orifice meter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Venturi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Variable area (</a:t>
            </a:r>
            <a:r>
              <a:rPr lang="en-US" sz="2000" dirty="0" err="1" smtClean="0"/>
              <a:t>rotameter</a:t>
            </a:r>
            <a:r>
              <a:rPr lang="en-US" sz="20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Others types include: </a:t>
            </a:r>
          </a:p>
          <a:p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Turbine meter (also very common) – demo in lab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Laser anemometer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Hot wire/hot film anemometer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Pitot</a:t>
            </a:r>
            <a:r>
              <a:rPr lang="en-US" sz="2000" dirty="0" smtClean="0"/>
              <a:t> tube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The last three, and variations, are primarily research tools.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4572000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Orifice meter: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Simplest, cheapest (make your own)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Big </a:t>
            </a:r>
            <a:r>
              <a:rPr lang="el-GR" dirty="0" smtClean="0"/>
              <a:t>Δ</a:t>
            </a:r>
            <a:r>
              <a:rPr lang="en-US" dirty="0" smtClean="0"/>
              <a:t>P in 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May </a:t>
            </a:r>
            <a:r>
              <a:rPr lang="en-US" dirty="0" err="1" smtClean="0"/>
              <a:t>cavitate</a:t>
            </a:r>
            <a:r>
              <a:rPr lang="en-US" dirty="0" smtClean="0"/>
              <a:t> with liquids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Compressible effects with gases at higher flows</a:t>
            </a:r>
          </a:p>
        </p:txBody>
      </p:sp>
      <p:pic>
        <p:nvPicPr>
          <p:cNvPr id="1026" name="Picture 2" descr="E:\DELAWARE 2011 MEEG331-11-9\2011 LAB\Lab Lecture for X5\Orifice draw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57200"/>
            <a:ext cx="3452747" cy="373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2365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ASME “Fluid Meters” , 6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whi29346_06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8600"/>
            <a:ext cx="3395662" cy="421043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62200" y="4572000"/>
            <a:ext cx="4659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of </a:t>
            </a:r>
            <a:r>
              <a:rPr lang="el-GR" dirty="0" smtClean="0"/>
              <a:t>Δ</a:t>
            </a:r>
            <a:r>
              <a:rPr lang="en-US" dirty="0" smtClean="0"/>
              <a:t>P for flow measurement and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permanent pressure loss </a:t>
            </a:r>
            <a:r>
              <a:rPr lang="en-US" dirty="0" smtClean="0"/>
              <a:t>in a flow 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52400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5562600"/>
            <a:ext cx="514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</a:t>
            </a:r>
            <a:r>
              <a:rPr lang="en-US" dirty="0" smtClean="0"/>
              <a:t> ,d/D and measuring </a:t>
            </a:r>
            <a:r>
              <a:rPr lang="el-GR" dirty="0" smtClean="0"/>
              <a:t>Δ</a:t>
            </a:r>
            <a:r>
              <a:rPr lang="en-US" dirty="0" smtClean="0"/>
              <a:t>P, flow Q is calculated.</a:t>
            </a:r>
          </a:p>
          <a:p>
            <a:r>
              <a:rPr lang="en-US" dirty="0" smtClean="0"/>
              <a:t>C </a:t>
            </a:r>
            <a:r>
              <a:rPr lang="en-US" baseline="-25000" dirty="0" smtClean="0"/>
              <a:t>d</a:t>
            </a:r>
            <a:r>
              <a:rPr lang="en-US" dirty="0" smtClean="0"/>
              <a:t>  is a correction factor.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whi29346_ex03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8534400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3733800"/>
            <a:ext cx="4338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Venturi</a:t>
            </a:r>
            <a:r>
              <a:rPr lang="en-US" dirty="0" smtClean="0"/>
              <a:t> Meter  (Figure from Example 3.15)</a:t>
            </a:r>
          </a:p>
          <a:p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Smallest </a:t>
            </a:r>
            <a:r>
              <a:rPr lang="el-GR" dirty="0" smtClean="0"/>
              <a:t>Δ</a:t>
            </a:r>
            <a:r>
              <a:rPr lang="en-US" dirty="0" smtClean="0"/>
              <a:t>P loss in pipe 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Smaller signal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cavitation</a:t>
            </a:r>
            <a:r>
              <a:rPr lang="en-US" dirty="0" smtClean="0"/>
              <a:t> (liquid)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 high gas flows- compressible effects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610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i29346_06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4800"/>
            <a:ext cx="3190876" cy="416899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76400" y="4549676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Rotameter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Simple, but relatively expensive.</a:t>
            </a:r>
          </a:p>
          <a:p>
            <a:r>
              <a:rPr lang="en-US" dirty="0" smtClean="0"/>
              <a:t>Specific to fluid, liquid or gas </a:t>
            </a:r>
          </a:p>
          <a:p>
            <a:r>
              <a:rPr lang="en-US" dirty="0" smtClean="0"/>
              <a:t>Wide flow range possible</a:t>
            </a:r>
          </a:p>
          <a:p>
            <a:r>
              <a:rPr lang="en-US" dirty="0" smtClean="0"/>
              <a:t>May be pressure limited.</a:t>
            </a:r>
          </a:p>
          <a:p>
            <a:r>
              <a:rPr lang="en-US" dirty="0" smtClean="0"/>
              <a:t>May have electronic readout instead of visual ($)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52400"/>
            <a:ext cx="3581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1905000"/>
            <a:ext cx="28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Taper is carefully calculated.</a:t>
            </a:r>
          </a:p>
          <a:p>
            <a:r>
              <a:rPr lang="en-US" dirty="0" smtClean="0"/>
              <a:t>Specific to fluid.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6800" y="1981200"/>
            <a:ext cx="11430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whi29346_0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81000"/>
            <a:ext cx="3701493" cy="3962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4495800"/>
            <a:ext cx="5054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types of meters have a long history.</a:t>
            </a:r>
          </a:p>
          <a:p>
            <a:r>
              <a:rPr lang="en-US" sz="2000" dirty="0" smtClean="0"/>
              <a:t>Standardized dimensions are available (ASME).</a:t>
            </a:r>
          </a:p>
          <a:p>
            <a:r>
              <a:rPr lang="en-US" sz="2000" dirty="0" smtClean="0"/>
              <a:t>You can still build your own, and calibrate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304800"/>
            <a:ext cx="3810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67640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do you calibrate?</a:t>
            </a:r>
          </a:p>
          <a:p>
            <a:endParaRPr lang="en-US" sz="2000" dirty="0"/>
          </a:p>
          <a:p>
            <a:r>
              <a:rPr lang="en-US" sz="2000" dirty="0" smtClean="0"/>
              <a:t>Time tested bucket and stop watch for liquids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(if not hazardous)</a:t>
            </a:r>
          </a:p>
          <a:p>
            <a:endParaRPr lang="en-US" sz="2000" dirty="0"/>
          </a:p>
          <a:p>
            <a:r>
              <a:rPr lang="en-US" sz="2000" dirty="0" smtClean="0"/>
              <a:t>Gases?  Not as easy. Comparison with calibrated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flow meter in series.</a:t>
            </a:r>
          </a:p>
          <a:p>
            <a:endParaRPr lang="en-US" sz="2000" dirty="0" smtClean="0"/>
          </a:p>
          <a:p>
            <a:r>
              <a:rPr lang="en-US" sz="2000" dirty="0" smtClean="0"/>
              <a:t>Example: +/- 1 sec timing error:</a:t>
            </a:r>
          </a:p>
          <a:p>
            <a:r>
              <a:rPr lang="en-US" sz="2000" dirty="0" smtClean="0"/>
              <a:t>	Small bucket- fill in 10 sec -&gt; +/- 10%</a:t>
            </a:r>
          </a:p>
          <a:p>
            <a:endParaRPr lang="en-US" sz="2000" dirty="0" smtClean="0"/>
          </a:p>
          <a:p>
            <a:r>
              <a:rPr lang="en-US" sz="2000" dirty="0" smtClean="0"/>
              <a:t>	Big drum (30 gal) - fill in 200 sec -&gt; 0.5 %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746</Words>
  <Application>Microsoft Office PowerPoint</Application>
  <PresentationFormat>On-screen Show (4:3)</PresentationFormat>
  <Paragraphs>213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Lab X2 – Flow Measurement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EES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X5 – Flow Measurement</dc:title>
  <dc:creator>sdh laptop</dc:creator>
  <cp:lastModifiedBy>Owner</cp:lastModifiedBy>
  <cp:revision>51</cp:revision>
  <dcterms:created xsi:type="dcterms:W3CDTF">2011-11-08T19:17:40Z</dcterms:created>
  <dcterms:modified xsi:type="dcterms:W3CDTF">2018-09-10T15:29:38Z</dcterms:modified>
</cp:coreProperties>
</file>