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4" r:id="rId2"/>
    <p:sldId id="270" r:id="rId3"/>
    <p:sldId id="267" r:id="rId4"/>
    <p:sldId id="269" r:id="rId5"/>
    <p:sldId id="268" r:id="rId6"/>
    <p:sldId id="266" r:id="rId7"/>
    <p:sldId id="275" r:id="rId8"/>
    <p:sldId id="276" r:id="rId9"/>
    <p:sldId id="279" r:id="rId10"/>
    <p:sldId id="277" r:id="rId11"/>
    <p:sldId id="278" r:id="rId12"/>
    <p:sldId id="280" r:id="rId13"/>
    <p:sldId id="281" r:id="rId14"/>
    <p:sldId id="282" r:id="rId15"/>
    <p:sldId id="271" r:id="rId16"/>
    <p:sldId id="272" r:id="rId17"/>
    <p:sldId id="273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0DE4-14E2-47AF-815E-976F730E357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98A3-1DDF-439A-880B-CB61823D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BF61DC2-A1DF-474C-BDDE-1AFE19CA1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9B0E39-076F-C145-A24C-2EF29713B4B5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F761350-D67E-D342-A627-F526231AB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C1F88CE-E337-6540-BF3B-9FD3766BF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2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E9F89B9-172B-7C45-B3AC-4857CB8BF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B4786A-90F8-8D4D-8490-60A3B12973C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206D0C4-7128-694A-AD8A-A1855B9F8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A04628F-5FC3-144B-8480-AC02989F3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27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92B3C954-0ABA-4718-AD96-DA148A5BE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62D381-BBB2-4F4A-950B-E57CDBDA857C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969112C-55DB-444C-96D4-986AEFD200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C191732-82B2-40FF-AA29-289518534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So we saw that above the yield stress plastic deformation occurs.  But how?  In a perfect single crystal for this to occur every bond connecting tow planes would have to break at once! Large energy requirement</a:t>
            </a:r>
          </a:p>
          <a:p>
            <a:pPr eaLnBrk="1" hangingPunct="1"/>
            <a:endParaRPr lang="en-US" altLang="en-US" sz="1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Now rather than entire plane of bonds needing to be broken at once, only the bonds along dislocation line are broken at once.</a:t>
            </a:r>
          </a:p>
        </p:txBody>
      </p:sp>
    </p:spTree>
    <p:extLst>
      <p:ext uri="{BB962C8B-B14F-4D97-AF65-F5344CB8AC3E}">
        <p14:creationId xmlns:p14="http://schemas.microsoft.com/office/powerpoint/2010/main" val="322592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BD53BA4-6D6F-C548-A709-AFF61262F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B43BA29-8B79-864D-82B6-6EB6B224886C}" type="slidenum">
              <a:rPr lang="en-US" altLang="en-US" sz="1200" i="0">
                <a:latin typeface="Times New Roman" panose="02020603050405020304" pitchFamily="18" charset="0"/>
              </a:rPr>
              <a:pPr/>
              <a:t>12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6F21745-467D-0746-A76E-2B89A937A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D3CDE98-1E1F-5A43-813F-8272D0279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6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6B7632C-BA2A-5A49-8C31-FE9C21D75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C9C9D2-05CB-6D4E-821F-1DC5D5661EC6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5373706-433D-444D-A336-5F034D141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3D62816-56D9-3140-A381-D5F186B90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23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6611-4732-5B48-A0CC-5B67E494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A8867-7CC8-3A49-BEB8-28EDD704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BCE5-91C4-A14B-BAC4-6A394E65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1524-B701-B14F-91FC-8224E056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FC3A-648B-784B-BB1E-A68C6478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5A51-2BB1-0C43-ADE8-A718B285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ECA9-A60E-914E-B5D1-12D8437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6549-EF39-9243-823D-CE52CE9C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6B2D-4736-7B45-A42E-3E99145B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BAE4-6EBB-3C4B-8F8C-321DEC4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F8421-2C04-3544-8E44-FDBB36434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F967B-1ECA-9946-8FB7-D9A877B54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4AF9-8176-3F47-90D6-FB620BA3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C2D1-B85C-3644-8EA2-72A649C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DD17-629B-9646-B6D5-E7599A1C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4E64-9121-7041-A213-9A74FE3C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A48E-E909-2F42-B228-726634E1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10FA-784B-5B4D-8547-79CEE3D9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A659-D3BA-6342-8CE2-3EA0B916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E458-24B4-9F42-A238-27D28B0A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2A90-DD53-A54E-9208-7136054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0AEE2-9601-0144-BFA0-CA2DD4A3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7FF7-71C7-1444-AA3D-7D7A13C8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AC0-7488-DC48-B2DD-9F98C97B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1516-858E-E345-B3F2-8FC9FAE9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4F06-09F8-D346-B9ED-934A73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6774-76B0-7748-BE92-FBB6846B1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7827-B833-774B-843E-816F310D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70E0-4A13-984D-85B9-CFF76C2D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761AA-5884-D84D-835E-4C67FF1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E613-1A7C-A147-8F11-9A7855DE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5773-3D23-8F42-A451-9CF842C0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0C00-7988-BE4C-9252-DF1CDE11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C153-A6F0-7943-8D63-1D83F706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CD77C-71C5-5848-93D2-D50AF26EA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7C5D8-422F-0141-A2B7-425BDAE2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3EC99-2DDF-A14C-9C38-69EF8AEC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583E4-9140-EC40-8C85-F887F94D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344DC-1C96-D141-830C-FB5BDB1F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DA2-CF79-6647-8277-4B75EB49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AC3E-B3DA-DC48-AA85-38ACDC6D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E0A43-2659-6F44-8605-786CEA19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8F8BE-DE93-6F4B-B38A-08F77838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8C9FC-CD49-2D42-A00C-4FEC712C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381D-C163-324E-8C66-98F6D21E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BDE6-D47E-5649-8867-4D110799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9B2D-EB63-A64F-8238-18D74C72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3F27-B853-674B-B963-98E25F5E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E43E7-F062-8F43-B618-777445A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1BCC-10BB-ED4E-99A5-671F71F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677E-1DEA-004D-9BD9-4766CB07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8BE9-702E-F946-A153-56CC3AC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51E0-E1C4-C246-A70F-3AB92499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EB3FA-C66C-9E47-AA50-5A4182EE4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CFEC8-2125-5B4A-BDC0-CD5F8E4C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6968-6E01-EC4C-8E09-5ACBE6EF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A633-8703-0B46-B228-AA7F99B4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8093E-31D2-9C4D-A6CD-17631C98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3CDAA-D2FC-3847-8712-DEE0980D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701C-C55B-404F-92ED-2DC71E75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D579-3A52-C04D-9257-D07FDFEBF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23C2-194B-054F-B641-4F2C5679DA8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7824-B670-6140-A968-684A90CA4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E53D-7BB1-8B49-8FAA-874E6B5CE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EF83-5B56-1D45-9691-365012A6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E9EC-2643-437C-BC14-3101B66C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1155-1A48-47D5-93C4-2800BD01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00373-EB7F-4BA9-AB7E-32058363E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6" t="9931" r="19095" b="5324"/>
          <a:stretch/>
        </p:blipFill>
        <p:spPr>
          <a:xfrm>
            <a:off x="1546697" y="0"/>
            <a:ext cx="8735438" cy="68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1D1BD330-4A18-4F87-93C4-D49CC037C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19ED25-9AFB-4905-A1A2-7FBA8FB59C1E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39945CC7-F523-4695-B321-A88055BD3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Dislocation Motion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FF42B4B6-7581-4E8D-BBE7-CFC8A2E22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0913" y="1054101"/>
            <a:ext cx="7772400" cy="4892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Dislocations &amp; plastic deformation</a:t>
            </a:r>
          </a:p>
          <a:p>
            <a:r>
              <a:rPr lang="en-US" altLang="en-US" sz="2400"/>
              <a:t>Cubic &amp; hexagonal metals - plastic deformation by </a:t>
            </a:r>
            <a:r>
              <a:rPr lang="en-US" altLang="en-US" sz="2400">
                <a:solidFill>
                  <a:srgbClr val="FF3300"/>
                </a:solidFill>
              </a:rPr>
              <a:t>plastic shear or slip</a:t>
            </a:r>
            <a:r>
              <a:rPr lang="en-US" altLang="en-US" sz="2400"/>
              <a:t> where one plane of atoms slides over adjacent plane by defect motion (dislocations).</a:t>
            </a:r>
          </a:p>
        </p:txBody>
      </p:sp>
      <p:sp>
        <p:nvSpPr>
          <p:cNvPr id="18436" name="Text Box 7">
            <a:extLst>
              <a:ext uri="{FF2B5EF4-FFF2-40B4-BE49-F238E27FC236}">
                <a16:creationId xmlns:a16="http://schemas.microsoft.com/office/drawing/2014/main" id="{8468043C-9C05-483F-BDBE-57237E37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5835651"/>
            <a:ext cx="629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  If dislocations don't move,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       plastic deformation doesn't occur!</a:t>
            </a:r>
          </a:p>
        </p:txBody>
      </p:sp>
      <p:sp>
        <p:nvSpPr>
          <p:cNvPr id="18437" name="Rectangle 8">
            <a:extLst>
              <a:ext uri="{FF2B5EF4-FFF2-40B4-BE49-F238E27FC236}">
                <a16:creationId xmlns:a16="http://schemas.microsoft.com/office/drawing/2014/main" id="{D1C67459-F32B-40BF-8396-07F7F4D83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1" y="6035675"/>
            <a:ext cx="215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Adapted from Fig. 7.1, </a:t>
            </a:r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Callister 7e.</a:t>
            </a:r>
          </a:p>
        </p:txBody>
      </p:sp>
      <p:pic>
        <p:nvPicPr>
          <p:cNvPr id="18438" name="Picture 9" descr="Fig 7_1">
            <a:extLst>
              <a:ext uri="{FF2B5EF4-FFF2-40B4-BE49-F238E27FC236}">
                <a16:creationId xmlns:a16="http://schemas.microsoft.com/office/drawing/2014/main" id="{DA0E40C1-48DF-4108-B397-300BE8B3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749550"/>
            <a:ext cx="8843962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70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17052AC4-99D1-40D3-8EE0-639CF2979B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530148B-4297-4B32-B637-464D75D09207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D2BF444-ABD2-42C9-8DA1-3B283833C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8063" y="930275"/>
            <a:ext cx="7772400" cy="533400"/>
          </a:xfrm>
        </p:spPr>
        <p:txBody>
          <a:bodyPr/>
          <a:lstStyle/>
          <a:p>
            <a:r>
              <a:rPr lang="en-US" altLang="en-US" sz="3200"/>
              <a:t>Strengthening Strategies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C3E1621-AFF0-430D-8A24-CBEB39E27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26" y="2355851"/>
            <a:ext cx="4708525" cy="2976563"/>
          </a:xfrm>
        </p:spPr>
        <p:txBody>
          <a:bodyPr/>
          <a:lstStyle/>
          <a:p>
            <a:r>
              <a:rPr lang="en-US" altLang="en-US"/>
              <a:t>1.  Grain Size</a:t>
            </a:r>
          </a:p>
          <a:p>
            <a:r>
              <a:rPr lang="en-US" altLang="en-US"/>
              <a:t>2.  Alloying</a:t>
            </a:r>
          </a:p>
          <a:p>
            <a:r>
              <a:rPr lang="en-US" altLang="en-US"/>
              <a:t>3.  Precipitates</a:t>
            </a:r>
          </a:p>
          <a:p>
            <a:r>
              <a:rPr lang="en-US" altLang="en-US"/>
              <a:t>4.  Dislocations</a:t>
            </a:r>
          </a:p>
        </p:txBody>
      </p:sp>
    </p:spTree>
    <p:extLst>
      <p:ext uri="{BB962C8B-B14F-4D97-AF65-F5344CB8AC3E}">
        <p14:creationId xmlns:p14="http://schemas.microsoft.com/office/powerpoint/2010/main" val="198942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B70554E-1093-424C-9233-2FB38547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B072FB1-C0C1-244C-B6DD-F4D5A8483038}" type="slidenum">
              <a:rPr lang="en-US" altLang="en-US" sz="1200" i="0">
                <a:latin typeface="Arial" panose="020B0604020202020204" pitchFamily="34" charset="0"/>
              </a:rPr>
              <a:pPr/>
              <a:t>12</a:t>
            </a:fld>
            <a:endParaRPr lang="en-US" altLang="en-US" sz="1200" i="0">
              <a:latin typeface="Arial" panose="020B0604020202020204" pitchFamily="34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9489276E-DE51-AB44-AA0A-BFC1C25E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6610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>
                <a:latin typeface="Arial" panose="020B0604020202020204" pitchFamily="34" charset="0"/>
              </a:rPr>
              <a:t>•  </a:t>
            </a:r>
            <a:r>
              <a:rPr lang="en-US" altLang="en-US" i="0">
                <a:solidFill>
                  <a:schemeClr val="accent2"/>
                </a:solidFill>
                <a:latin typeface="Arial" panose="020B0604020202020204" pitchFamily="34" charset="0"/>
              </a:rPr>
              <a:t>Interdiffusion</a:t>
            </a:r>
            <a:r>
              <a:rPr lang="en-US" altLang="en-US" i="0">
                <a:latin typeface="Arial" panose="020B0604020202020204" pitchFamily="34" charset="0"/>
              </a:rPr>
              <a:t>:  </a:t>
            </a:r>
            <a:r>
              <a:rPr lang="en-US" altLang="en-US" sz="2200" i="0">
                <a:latin typeface="Arial" panose="020B0604020202020204" pitchFamily="34" charset="0"/>
              </a:rPr>
              <a:t>In an alloy, atoms tend to migrate</a:t>
            </a:r>
          </a:p>
          <a:p>
            <a:r>
              <a:rPr lang="en-US" altLang="en-US" sz="2200" i="0">
                <a:latin typeface="Arial" panose="020B0604020202020204" pitchFamily="34" charset="0"/>
              </a:rPr>
              <a:t>      from regions of high conc. to regions of low conc.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C016B5A0-54AE-A240-8986-07979C60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6" y="1828800"/>
            <a:ext cx="970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Initially</a:t>
            </a:r>
          </a:p>
        </p:txBody>
      </p:sp>
      <p:pic>
        <p:nvPicPr>
          <p:cNvPr id="21509" name="Picture 7">
            <a:extLst>
              <a:ext uri="{FF2B5EF4-FFF2-40B4-BE49-F238E27FC236}">
                <a16:creationId xmlns:a16="http://schemas.microsoft.com/office/drawing/2014/main" id="{7F066307-D9FC-1344-BEDC-9489E915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60600"/>
            <a:ext cx="2794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11">
            <a:extLst>
              <a:ext uri="{FF2B5EF4-FFF2-40B4-BE49-F238E27FC236}">
                <a16:creationId xmlns:a16="http://schemas.microsoft.com/office/drawing/2014/main" id="{DE4A0289-ABAB-CC43-B752-27037855AE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Solid-state Diffusion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306208B6-B9CD-214D-9D01-F33486CBA64E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1828800"/>
            <a:ext cx="4170362" cy="4349750"/>
            <a:chOff x="2917" y="1152"/>
            <a:chExt cx="2627" cy="2740"/>
          </a:xfrm>
        </p:grpSpPr>
        <p:sp>
          <p:nvSpPr>
            <p:cNvPr id="21514" name="Rectangle 6">
              <a:extLst>
                <a:ext uri="{FF2B5EF4-FFF2-40B4-BE49-F238E27FC236}">
                  <a16:creationId xmlns:a16="http://schemas.microsoft.com/office/drawing/2014/main" id="{403220FF-7517-DD4B-96F7-AFD2F578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152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After some time</a:t>
              </a:r>
            </a:p>
          </p:txBody>
        </p:sp>
        <p:pic>
          <p:nvPicPr>
            <p:cNvPr id="21515" name="Picture 8">
              <a:extLst>
                <a:ext uri="{FF2B5EF4-FFF2-40B4-BE49-F238E27FC236}">
                  <a16:creationId xmlns:a16="http://schemas.microsoft.com/office/drawing/2014/main" id="{A6074DBC-6B0F-F744-A256-0A497F68D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" y="1424"/>
              <a:ext cx="176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Picture 52">
              <a:extLst>
                <a:ext uri="{FF2B5EF4-FFF2-40B4-BE49-F238E27FC236}">
                  <a16:creationId xmlns:a16="http://schemas.microsoft.com/office/drawing/2014/main" id="{EFB86D66-9282-CF45-B8B6-C19E0A05D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" y="2612"/>
              <a:ext cx="2627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3" name="Picture 55">
            <a:extLst>
              <a:ext uri="{FF2B5EF4-FFF2-40B4-BE49-F238E27FC236}">
                <a16:creationId xmlns:a16="http://schemas.microsoft.com/office/drawing/2014/main" id="{10CD0F8A-B392-F248-B671-A3A0CD38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6" y="4148138"/>
            <a:ext cx="416401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8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F5C2A3FA-D225-4BCF-BFD0-5874D8A8D6C0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1406946"/>
            <a:ext cx="2460567" cy="1243532"/>
            <a:chOff x="3659" y="1931"/>
            <a:chExt cx="1300" cy="657"/>
          </a:xfrm>
        </p:grpSpPr>
        <p:graphicFrame>
          <p:nvGraphicFramePr>
            <p:cNvPr id="3" name="Object 4">
              <a:extLst>
                <a:ext uri="{FF2B5EF4-FFF2-40B4-BE49-F238E27FC236}">
                  <a16:creationId xmlns:a16="http://schemas.microsoft.com/office/drawing/2014/main" id="{2DE4E27A-99AF-4CF0-A515-BB280862FD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1931"/>
            <a:ext cx="1229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8483600" imgH="4533900" progId="Equation.3">
                    <p:embed/>
                  </p:oleObj>
                </mc:Choice>
                <mc:Fallback>
                  <p:oleObj name="Equation" r:id="rId3" imgW="8483600" imgH="4533900" progId="Equation.3">
                    <p:embed/>
                    <p:pic>
                      <p:nvPicPr>
                        <p:cNvPr id="37892" name="Object 4">
                          <a:extLst>
                            <a:ext uri="{FF2B5EF4-FFF2-40B4-BE49-F238E27FC236}">
                              <a16:creationId xmlns:a16="http://schemas.microsoft.com/office/drawing/2014/main" id="{A1AD1AB8-A543-C34E-91C3-1D06E6B2FD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1931"/>
                          <a:ext cx="1229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9">
              <a:extLst>
                <a:ext uri="{FF2B5EF4-FFF2-40B4-BE49-F238E27FC236}">
                  <a16:creationId xmlns:a16="http://schemas.microsoft.com/office/drawing/2014/main" id="{D6418747-0EEB-4892-9161-E521DDC45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1931"/>
              <a:ext cx="1300" cy="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0D06A581-1106-4F98-8F48-253DD57ED75A}"/>
              </a:ext>
            </a:extLst>
          </p:cNvPr>
          <p:cNvGrpSpPr>
            <a:grpSpLocks/>
          </p:cNvGrpSpPr>
          <p:nvPr/>
        </p:nvGrpSpPr>
        <p:grpSpPr bwMode="auto">
          <a:xfrm>
            <a:off x="4103688" y="3041780"/>
            <a:ext cx="2437666" cy="1243532"/>
            <a:chOff x="3347" y="1145"/>
            <a:chExt cx="1135" cy="579"/>
          </a:xfrm>
        </p:grpSpPr>
        <p:graphicFrame>
          <p:nvGraphicFramePr>
            <p:cNvPr id="6" name="Object 2">
              <a:extLst>
                <a:ext uri="{FF2B5EF4-FFF2-40B4-BE49-F238E27FC236}">
                  <a16:creationId xmlns:a16="http://schemas.microsoft.com/office/drawing/2014/main" id="{5B3494CD-F4FD-4705-968C-0723B7A49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5" y="1145"/>
            <a:ext cx="1049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9505950" imgH="4826000" progId="Equation.3">
                    <p:embed/>
                  </p:oleObj>
                </mc:Choice>
                <mc:Fallback>
                  <p:oleObj name="Equation" r:id="rId5" imgW="9505950" imgH="4826000" progId="Equation.3">
                    <p:embed/>
                    <p:pic>
                      <p:nvPicPr>
                        <p:cNvPr id="50178" name="Object 2">
                          <a:extLst>
                            <a:ext uri="{FF2B5EF4-FFF2-40B4-BE49-F238E27FC236}">
                              <a16:creationId xmlns:a16="http://schemas.microsoft.com/office/drawing/2014/main" id="{5E42E0B4-EB4E-FB44-B1EC-7399BE3823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145"/>
                          <a:ext cx="1049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D00540E-9A45-4F35-B02F-97043D6E2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145"/>
              <a:ext cx="1135" cy="5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79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47145F32-8885-8141-8B89-293AE3A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9185AD-AE60-FE4A-9BAB-F3CFFFFB314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4E2F1F-3A05-7940-A3FA-7F95D05DF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Tensile Strength, TS</a:t>
            </a:r>
          </a:p>
        </p:txBody>
      </p:sp>
      <p:sp>
        <p:nvSpPr>
          <p:cNvPr id="50180" name="Rectangle 46">
            <a:extLst>
              <a:ext uri="{FF2B5EF4-FFF2-40B4-BE49-F238E27FC236}">
                <a16:creationId xmlns:a16="http://schemas.microsoft.com/office/drawing/2014/main" id="{34A19C73-A6BF-C247-B43F-6A6F8B3D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8138"/>
            <a:ext cx="80279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 </a:t>
            </a:r>
            <a:r>
              <a:rPr lang="en-US" altLang="en-US">
                <a:solidFill>
                  <a:srgbClr val="CC0000"/>
                </a:solidFill>
              </a:rPr>
              <a:t>Metals</a:t>
            </a:r>
            <a:r>
              <a:rPr lang="en-US" altLang="en-US"/>
              <a:t>:</a:t>
            </a:r>
            <a:r>
              <a:rPr lang="en-US" altLang="en-US" sz="2200"/>
              <a:t>  occurs when noticeable </a:t>
            </a:r>
            <a:r>
              <a:rPr lang="en-US" altLang="en-US" sz="2200">
                <a:solidFill>
                  <a:schemeClr val="accent2"/>
                </a:solidFill>
              </a:rPr>
              <a:t>necking</a:t>
            </a:r>
            <a:r>
              <a:rPr lang="en-US" altLang="en-US" sz="2200"/>
              <a:t> starts.</a:t>
            </a:r>
          </a:p>
          <a:p>
            <a:r>
              <a:rPr lang="en-US" altLang="en-US"/>
              <a:t>•  </a:t>
            </a:r>
            <a:r>
              <a:rPr lang="en-US" altLang="en-US">
                <a:solidFill>
                  <a:srgbClr val="009933"/>
                </a:solidFill>
              </a:rPr>
              <a:t>Polymers</a:t>
            </a:r>
            <a:r>
              <a:rPr lang="en-US" altLang="en-US"/>
              <a:t>:</a:t>
            </a:r>
            <a:r>
              <a:rPr lang="en-US" altLang="en-US" sz="2200"/>
              <a:t>  occurs when </a:t>
            </a:r>
            <a:r>
              <a:rPr lang="en-US" altLang="en-US" sz="2200">
                <a:solidFill>
                  <a:schemeClr val="accent2"/>
                </a:solidFill>
              </a:rPr>
              <a:t>polymer backbone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3333CC"/>
                </a:solidFill>
              </a:rPr>
              <a:t>chains</a:t>
            </a:r>
            <a:r>
              <a:rPr lang="en-US" altLang="en-US" sz="2200"/>
              <a:t> are</a:t>
            </a:r>
          </a:p>
          <a:p>
            <a:r>
              <a:rPr lang="en-US" altLang="en-US" sz="2200"/>
              <a:t>    aligned and slip past one another.</a:t>
            </a:r>
          </a:p>
        </p:txBody>
      </p:sp>
      <p:grpSp>
        <p:nvGrpSpPr>
          <p:cNvPr id="50182" name="Group 57">
            <a:extLst>
              <a:ext uri="{FF2B5EF4-FFF2-40B4-BE49-F238E27FC236}">
                <a16:creationId xmlns:a16="http://schemas.microsoft.com/office/drawing/2014/main" id="{192FB568-CE90-704A-B073-4C063EA56E75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1362075"/>
            <a:ext cx="7672388" cy="3873500"/>
            <a:chOff x="792" y="858"/>
            <a:chExt cx="4833" cy="2440"/>
          </a:xfrm>
        </p:grpSpPr>
        <p:sp>
          <p:nvSpPr>
            <p:cNvPr id="50184" name="Line 5">
              <a:extLst>
                <a:ext uri="{FF2B5EF4-FFF2-40B4-BE49-F238E27FC236}">
                  <a16:creationId xmlns:a16="http://schemas.microsoft.com/office/drawing/2014/main" id="{62E5B1E6-E61A-E24A-843A-902527C27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1593"/>
              <a:ext cx="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Text Box 6">
              <a:extLst>
                <a:ext uri="{FF2B5EF4-FFF2-40B4-BE49-F238E27FC236}">
                  <a16:creationId xmlns:a16="http://schemas.microsoft.com/office/drawing/2014/main" id="{E62BCCB6-A185-3F47-BC55-EEEAE49C0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1449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  <a:sym typeface="Symbol" pitchFamily="2" charset="2"/>
                </a:rPr>
                <a:t></a:t>
              </a:r>
              <a:r>
                <a:rPr lang="en-US" altLang="en-US" sz="2000" b="1" baseline="-25000">
                  <a:sym typeface="Symbol" pitchFamily="2" charset="2"/>
                </a:rPr>
                <a:t>y</a:t>
              </a:r>
              <a:endParaRPr lang="en-US" altLang="en-US" sz="2000" b="1"/>
            </a:p>
          </p:txBody>
        </p:sp>
        <p:sp>
          <p:nvSpPr>
            <p:cNvPr id="50186" name="Rectangle 10">
              <a:extLst>
                <a:ext uri="{FF2B5EF4-FFF2-40B4-BE49-F238E27FC236}">
                  <a16:creationId xmlns:a16="http://schemas.microsoft.com/office/drawing/2014/main" id="{3D2326C4-539E-D448-9351-3E1CB75C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2921"/>
              <a:ext cx="570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7" name="Rectangle 11">
              <a:extLst>
                <a:ext uri="{FF2B5EF4-FFF2-40B4-BE49-F238E27FC236}">
                  <a16:creationId xmlns:a16="http://schemas.microsoft.com/office/drawing/2014/main" id="{559DBA6A-AEA9-7A42-B1B7-EFFC851B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2922"/>
              <a:ext cx="4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strain</a:t>
              </a:r>
              <a:endParaRPr lang="en-US" altLang="en-US"/>
            </a:p>
          </p:txBody>
        </p:sp>
        <p:sp>
          <p:nvSpPr>
            <p:cNvPr id="50188" name="Rectangle 12">
              <a:extLst>
                <a:ext uri="{FF2B5EF4-FFF2-40B4-BE49-F238E27FC236}">
                  <a16:creationId xmlns:a16="http://schemas.microsoft.com/office/drawing/2014/main" id="{57135431-AC86-644A-A862-517B6EB6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388"/>
              <a:ext cx="464" cy="1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9" name="Rectangle 15">
              <a:extLst>
                <a:ext uri="{FF2B5EF4-FFF2-40B4-BE49-F238E27FC236}">
                  <a16:creationId xmlns:a16="http://schemas.microsoft.com/office/drawing/2014/main" id="{5D040E2E-12F2-8841-9BE3-E8BC8E97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068"/>
              <a:ext cx="271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0" name="Rectangle 17">
              <a:extLst>
                <a:ext uri="{FF2B5EF4-FFF2-40B4-BE49-F238E27FC236}">
                  <a16:creationId xmlns:a16="http://schemas.microsoft.com/office/drawing/2014/main" id="{9D7B9C5C-C6A3-444A-B83E-4C2B79B0C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408"/>
              <a:ext cx="17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Typical response of  a metal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0191" name="Text Box 47">
              <a:extLst>
                <a:ext uri="{FF2B5EF4-FFF2-40B4-BE49-F238E27FC236}">
                  <a16:creationId xmlns:a16="http://schemas.microsoft.com/office/drawing/2014/main" id="{BD192EC4-FE1B-0446-85BE-B6031CFC7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1357"/>
              <a:ext cx="1292" cy="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 i="1"/>
                <a:t>F</a:t>
              </a:r>
              <a:r>
                <a:rPr lang="en-US" altLang="en-US" sz="2000"/>
                <a:t> = fracture or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       ultimate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       strength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sz="2000"/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Neck – acts </a:t>
              </a:r>
              <a:br>
                <a:rPr lang="en-US" altLang="en-US" sz="2000"/>
              </a:br>
              <a:r>
                <a:rPr lang="en-US" altLang="en-US" sz="2000"/>
                <a:t>as stress concentrator</a:t>
              </a:r>
            </a:p>
          </p:txBody>
        </p:sp>
        <p:pic>
          <p:nvPicPr>
            <p:cNvPr id="50192" name="Picture 52">
              <a:extLst>
                <a:ext uri="{FF2B5EF4-FFF2-40B4-BE49-F238E27FC236}">
                  <a16:creationId xmlns:a16="http://schemas.microsoft.com/office/drawing/2014/main" id="{E4426535-DA2C-4C4D-8B9E-A6C2B27B6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" y="858"/>
              <a:ext cx="2847" cy="2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3" name="Line 48">
              <a:extLst>
                <a:ext uri="{FF2B5EF4-FFF2-40B4-BE49-F238E27FC236}">
                  <a16:creationId xmlns:a16="http://schemas.microsoft.com/office/drawing/2014/main" id="{F704256D-C7B0-E64D-9428-5AF255CF6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1" y="2046"/>
              <a:ext cx="794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49">
              <a:extLst>
                <a:ext uri="{FF2B5EF4-FFF2-40B4-BE49-F238E27FC236}">
                  <a16:creationId xmlns:a16="http://schemas.microsoft.com/office/drawing/2014/main" id="{8E7CA9E6-A905-F140-AC74-00B9C035B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" y="1491"/>
              <a:ext cx="76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Rectangle 13">
              <a:extLst>
                <a:ext uri="{FF2B5EF4-FFF2-40B4-BE49-F238E27FC236}">
                  <a16:creationId xmlns:a16="http://schemas.microsoft.com/office/drawing/2014/main" id="{C8262F6E-BE0D-0D41-9D89-32F8F7BCC3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4" y="2066"/>
              <a:ext cx="11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 engineering </a:t>
              </a:r>
              <a:endParaRPr lang="en-US" altLang="en-US"/>
            </a:p>
          </p:txBody>
        </p:sp>
        <p:sp>
          <p:nvSpPr>
            <p:cNvPr id="50196" name="Rectangle 16">
              <a:extLst>
                <a:ext uri="{FF2B5EF4-FFF2-40B4-BE49-F238E27FC236}">
                  <a16:creationId xmlns:a16="http://schemas.microsoft.com/office/drawing/2014/main" id="{41455BA6-85B5-9647-8151-611F0E29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068"/>
              <a:ext cx="2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 i="1">
                  <a:solidFill>
                    <a:srgbClr val="0033FF"/>
                  </a:solidFill>
                </a:rPr>
                <a:t>TS</a:t>
              </a:r>
              <a:endParaRPr lang="en-US" altLang="en-US" i="1"/>
            </a:p>
          </p:txBody>
        </p:sp>
        <p:sp>
          <p:nvSpPr>
            <p:cNvPr id="50197" name="Rectangle 53">
              <a:extLst>
                <a:ext uri="{FF2B5EF4-FFF2-40B4-BE49-F238E27FC236}">
                  <a16:creationId xmlns:a16="http://schemas.microsoft.com/office/drawing/2014/main" id="{3014C735-311B-A943-B53D-A602E396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792"/>
              <a:ext cx="165" cy="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8" name="Rectangle 14">
              <a:extLst>
                <a:ext uri="{FF2B5EF4-FFF2-40B4-BE49-F238E27FC236}">
                  <a16:creationId xmlns:a16="http://schemas.microsoft.com/office/drawing/2014/main" id="{296F1127-F7F7-9546-9D32-EB3CC59932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44" y="2063"/>
              <a:ext cx="59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 stress</a:t>
              </a:r>
              <a:endParaRPr lang="en-US" altLang="en-US"/>
            </a:p>
          </p:txBody>
        </p:sp>
        <p:sp>
          <p:nvSpPr>
            <p:cNvPr id="50199" name="Rectangle 55">
              <a:extLst>
                <a:ext uri="{FF2B5EF4-FFF2-40B4-BE49-F238E27FC236}">
                  <a16:creationId xmlns:a16="http://schemas.microsoft.com/office/drawing/2014/main" id="{F6CD443C-BFC5-444E-8CB9-0C60690A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054"/>
              <a:ext cx="338" cy="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00" name="Rectangle 54">
              <a:extLst>
                <a:ext uri="{FF2B5EF4-FFF2-40B4-BE49-F238E27FC236}">
                  <a16:creationId xmlns:a16="http://schemas.microsoft.com/office/drawing/2014/main" id="{31CE6783-B52E-5D4F-8083-063A9EE2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3058"/>
              <a:ext cx="17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 engineering strain </a:t>
              </a:r>
              <a:endParaRPr lang="en-US" altLang="en-US"/>
            </a:p>
          </p:txBody>
        </p:sp>
        <p:sp>
          <p:nvSpPr>
            <p:cNvPr id="50201" name="Rectangle 56">
              <a:extLst>
                <a:ext uri="{FF2B5EF4-FFF2-40B4-BE49-F238E27FC236}">
                  <a16:creationId xmlns:a16="http://schemas.microsoft.com/office/drawing/2014/main" id="{4EA0AAB3-7600-6348-83D0-7C824149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134"/>
              <a:ext cx="10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183" name="Rectangle 51">
            <a:extLst>
              <a:ext uri="{FF2B5EF4-FFF2-40B4-BE49-F238E27FC236}">
                <a16:creationId xmlns:a16="http://schemas.microsoft.com/office/drawing/2014/main" id="{21E0572E-1F76-2E47-BDA8-7D4B2489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66800"/>
            <a:ext cx="838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Maximum stress on engineering stress-strain curve.</a:t>
            </a:r>
          </a:p>
        </p:txBody>
      </p:sp>
    </p:spTree>
    <p:extLst>
      <p:ext uri="{BB962C8B-B14F-4D97-AF65-F5344CB8AC3E}">
        <p14:creationId xmlns:p14="http://schemas.microsoft.com/office/powerpoint/2010/main" val="28120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1714-2084-4AB5-BF1E-97E676E4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6BA3-65E5-43C5-A69D-35447360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A9327-8C6C-49C7-ACAA-42AC4678F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8" t="9931" r="19415" b="7376"/>
          <a:stretch/>
        </p:blipFill>
        <p:spPr>
          <a:xfrm>
            <a:off x="1507786" y="44857"/>
            <a:ext cx="8881354" cy="67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EC9-23EC-44DF-8696-AE5157C3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0320-7FB7-466C-BCAC-49DB6D32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23F41-F15A-46AA-ABC9-6400CBF5E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7" t="9931" r="19574" b="6809"/>
          <a:stretch/>
        </p:blipFill>
        <p:spPr>
          <a:xfrm>
            <a:off x="1669915" y="0"/>
            <a:ext cx="8852170" cy="68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3946-7389-4D6C-B22E-AFF0576D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922C-0BDF-44FE-A98C-833EDA14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B8A6C-4D68-4261-8849-B8D11759D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7" t="9932" r="19095" b="8652"/>
          <a:stretch/>
        </p:blipFill>
        <p:spPr>
          <a:xfrm>
            <a:off x="1431586" y="0"/>
            <a:ext cx="911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EC61-A2C2-0A4C-8D22-BD69052C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I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9AF8D-C6E5-C546-8D37-A0FD3D9FC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MSEG 302 Spring 2018</a:t>
            </a:r>
          </a:p>
          <a:p>
            <a:r>
              <a:rPr lang="en-US" dirty="0"/>
              <a:t>Prof. David C. Martin</a:t>
            </a:r>
          </a:p>
        </p:txBody>
      </p:sp>
    </p:spTree>
    <p:extLst>
      <p:ext uri="{BB962C8B-B14F-4D97-AF65-F5344CB8AC3E}">
        <p14:creationId xmlns:p14="http://schemas.microsoft.com/office/powerpoint/2010/main" val="272773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1CE-6440-BE42-9000-7AB597F6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17A2-FA45-EE4D-8D91-D1EA7FC9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Materials Science and Engineering</a:t>
            </a:r>
          </a:p>
          <a:p>
            <a:r>
              <a:rPr lang="en-US" dirty="0"/>
              <a:t>Metals, Polymers, Ceramics</a:t>
            </a:r>
          </a:p>
          <a:p>
            <a:r>
              <a:rPr lang="en-US" dirty="0"/>
              <a:t>Application: Hip Implant</a:t>
            </a:r>
          </a:p>
          <a:p>
            <a:r>
              <a:rPr lang="en-US" dirty="0"/>
              <a:t>Mechanical Properties vs. Density</a:t>
            </a:r>
          </a:p>
          <a:p>
            <a:r>
              <a:rPr lang="en-US" dirty="0"/>
              <a:t>Electrical, Magnetic, Optical Properties</a:t>
            </a:r>
          </a:p>
          <a:p>
            <a:r>
              <a:rPr lang="en-US" dirty="0"/>
              <a:t>Deterioration</a:t>
            </a:r>
          </a:p>
          <a:p>
            <a:r>
              <a:rPr lang="en-US" dirty="0"/>
              <a:t>Selection: Application </a:t>
            </a:r>
            <a:r>
              <a:rPr lang="en-US" dirty="0">
                <a:sym typeface="Wingdings" pitchFamily="2" charset="2"/>
              </a:rPr>
              <a:t>-&gt; Properties -&gt; Materials -&gt; 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B54-7FFA-4424-9F28-EB09B5A2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43612-8F79-400A-B6B6-7FA4DD69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82" y="4429919"/>
            <a:ext cx="9144000" cy="1655762"/>
          </a:xfrm>
        </p:spPr>
        <p:txBody>
          <a:bodyPr/>
          <a:lstStyle/>
          <a:p>
            <a:r>
              <a:rPr lang="en-US" dirty="0"/>
              <a:t>Each structure has its own atomic packing factor, relationship between atomic radius (</a:t>
            </a:r>
            <a:r>
              <a:rPr lang="en-US" b="1" dirty="0"/>
              <a:t>r</a:t>
            </a:r>
            <a:r>
              <a:rPr lang="en-US" dirty="0"/>
              <a:t>) and unit cell length (</a:t>
            </a:r>
            <a:r>
              <a:rPr lang="en-US" b="1" dirty="0"/>
              <a:t>a</a:t>
            </a:r>
            <a:r>
              <a:rPr lang="en-US" dirty="0"/>
              <a:t>). 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542C0EE-1B61-432B-A882-A3D15B260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14"/>
          <a:stretch/>
        </p:blipFill>
        <p:spPr>
          <a:xfrm>
            <a:off x="523777" y="1122363"/>
            <a:ext cx="8360630" cy="2717900"/>
          </a:xfrm>
          <a:prstGeom prst="rect">
            <a:avLst/>
          </a:prstGeom>
        </p:spPr>
      </p:pic>
      <p:pic>
        <p:nvPicPr>
          <p:cNvPr id="7" name="Picture 6" descr="A picture containing sky, table&#10;&#10;Description generated with very high confidence">
            <a:extLst>
              <a:ext uri="{FF2B5EF4-FFF2-40B4-BE49-F238E27FC236}">
                <a16:creationId xmlns:a16="http://schemas.microsoft.com/office/drawing/2014/main" id="{95686A88-B94B-47EE-84E2-195F8935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16" y="1122363"/>
            <a:ext cx="2828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D1FA-77F2-2940-9091-2B9BBA5D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5379-C2C9-3947-A1C2-F602AECC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Atoms: protons, mass, electrons</a:t>
            </a:r>
          </a:p>
          <a:p>
            <a:r>
              <a:rPr lang="en-US" dirty="0"/>
              <a:t>Wave functions, energy levels</a:t>
            </a:r>
          </a:p>
          <a:p>
            <a:r>
              <a:rPr lang="en-US" dirty="0"/>
              <a:t>Electronic structure</a:t>
            </a:r>
          </a:p>
          <a:p>
            <a:r>
              <a:rPr lang="en-US" dirty="0"/>
              <a:t>Periodic table, electronegativity</a:t>
            </a:r>
          </a:p>
          <a:p>
            <a:r>
              <a:rPr lang="en-US" dirty="0"/>
              <a:t>Ionic bonds, potential energy of interactions</a:t>
            </a:r>
          </a:p>
          <a:p>
            <a:r>
              <a:rPr lang="en-US" dirty="0"/>
              <a:t>Metallic bonds</a:t>
            </a:r>
          </a:p>
          <a:p>
            <a:r>
              <a:rPr lang="en-US" dirty="0"/>
              <a:t>Covalent bonds</a:t>
            </a:r>
          </a:p>
          <a:p>
            <a:r>
              <a:rPr lang="en-US" dirty="0"/>
              <a:t>sp</a:t>
            </a:r>
            <a:r>
              <a:rPr lang="en-US" baseline="30000" dirty="0"/>
              <a:t>3</a:t>
            </a:r>
            <a:r>
              <a:rPr lang="en-US" dirty="0"/>
              <a:t>, sp</a:t>
            </a:r>
            <a:r>
              <a:rPr lang="en-US" baseline="30000" dirty="0"/>
              <a:t>2</a:t>
            </a:r>
            <a:r>
              <a:rPr lang="en-US" dirty="0"/>
              <a:t> hybridization, chirality</a:t>
            </a:r>
          </a:p>
          <a:p>
            <a:r>
              <a:rPr lang="en-US" dirty="0"/>
              <a:t>Structure, properties from bond energy curves: r</a:t>
            </a:r>
            <a:r>
              <a:rPr lang="en-US" baseline="-25000" dirty="0"/>
              <a:t>0</a:t>
            </a:r>
            <a:r>
              <a:rPr lang="en-US" dirty="0"/>
              <a:t>, T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, E</a:t>
            </a:r>
          </a:p>
        </p:txBody>
      </p:sp>
    </p:spTree>
    <p:extLst>
      <p:ext uri="{BB962C8B-B14F-4D97-AF65-F5344CB8AC3E}">
        <p14:creationId xmlns:p14="http://schemas.microsoft.com/office/powerpoint/2010/main" val="6066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A72-23B3-F940-9047-E190323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Crystals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F858-1C0E-2444-9761-82E5C6CC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/>
          <a:lstStyle/>
          <a:p>
            <a:r>
              <a:rPr lang="en-US" dirty="0"/>
              <a:t>Unit cell: a, b, c, </a:t>
            </a:r>
            <a:r>
              <a:rPr lang="en-US" dirty="0">
                <a:latin typeface="Symbol" pitchFamily="2" charset="2"/>
              </a:rPr>
              <a:t>a, b, 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SC, BCC, FCC, HCP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Density = mass / volume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crystals,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polycrystals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Polymorphism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Crystal point coordinates x, y, z; directions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hkl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], planes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hkl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and planar densities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X-ray diffraction</a:t>
            </a:r>
          </a:p>
        </p:txBody>
      </p:sp>
    </p:spTree>
    <p:extLst>
      <p:ext uri="{BB962C8B-B14F-4D97-AF65-F5344CB8AC3E}">
        <p14:creationId xmlns:p14="http://schemas.microsoft.com/office/powerpoint/2010/main" val="330915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20E2-F9D1-F541-ADFA-BC17EC5E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14: Molecules and 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8F64-1050-264F-805E-872E7CA4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Long-chain molecules</a:t>
            </a:r>
          </a:p>
          <a:p>
            <a:r>
              <a:rPr lang="en-US" dirty="0"/>
              <a:t>Molecular weights, </a:t>
            </a:r>
            <a:r>
              <a:rPr lang="en-US" dirty="0" err="1"/>
              <a:t>Mn</a:t>
            </a:r>
            <a:r>
              <a:rPr lang="en-US" dirty="0"/>
              <a:t>, Mw</a:t>
            </a:r>
          </a:p>
          <a:p>
            <a:r>
              <a:rPr lang="en-US" dirty="0"/>
              <a:t>Hydrocarbons, sp</a:t>
            </a:r>
            <a:r>
              <a:rPr lang="en-US" baseline="30000" dirty="0"/>
              <a:t>2</a:t>
            </a:r>
            <a:r>
              <a:rPr lang="en-US" dirty="0"/>
              <a:t> -&gt; sp</a:t>
            </a:r>
            <a:r>
              <a:rPr lang="en-US" baseline="30000" dirty="0"/>
              <a:t>3</a:t>
            </a:r>
          </a:p>
          <a:p>
            <a:r>
              <a:rPr lang="en-US" dirty="0"/>
              <a:t>Chain-growth, step-growth polymerizations</a:t>
            </a:r>
          </a:p>
          <a:p>
            <a:r>
              <a:rPr lang="en-US" dirty="0"/>
              <a:t>Common reactions, molecular structures</a:t>
            </a:r>
          </a:p>
          <a:p>
            <a:r>
              <a:rPr lang="en-US" dirty="0" err="1"/>
              <a:t>Tacticity</a:t>
            </a:r>
            <a:endParaRPr lang="en-US" dirty="0"/>
          </a:p>
          <a:p>
            <a:r>
              <a:rPr lang="en-US" dirty="0"/>
              <a:t>Copolymers</a:t>
            </a:r>
          </a:p>
          <a:p>
            <a:r>
              <a:rPr lang="en-US" dirty="0"/>
              <a:t>Amorphous vs. Semi-crystalline materials</a:t>
            </a:r>
          </a:p>
          <a:p>
            <a:r>
              <a:rPr lang="en-US" dirty="0"/>
              <a:t>Degree of Crystallinity</a:t>
            </a:r>
          </a:p>
        </p:txBody>
      </p:sp>
    </p:spTree>
    <p:extLst>
      <p:ext uri="{BB962C8B-B14F-4D97-AF65-F5344CB8AC3E}">
        <p14:creationId xmlns:p14="http://schemas.microsoft.com/office/powerpoint/2010/main" val="30134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80CF-E272-CC46-9015-9C9A0B1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1A4D-4C9B-8E4E-879E-1A30B151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Defects: vacancies, interstitials, substitutions</a:t>
            </a:r>
          </a:p>
          <a:p>
            <a:r>
              <a:rPr lang="en-US" dirty="0"/>
              <a:t>Line Defects: dislocations: edge, screw</a:t>
            </a:r>
          </a:p>
          <a:p>
            <a:r>
              <a:rPr lang="en-US" dirty="0"/>
              <a:t>Area Defects: grain boundaries, surfaces</a:t>
            </a:r>
          </a:p>
          <a:p>
            <a:r>
              <a:rPr lang="en-US" dirty="0"/>
              <a:t>Structure, energetics, mobility, influence on properties</a:t>
            </a:r>
          </a:p>
          <a:p>
            <a:r>
              <a:rPr lang="en-US" dirty="0"/>
              <a:t>Composition by weight/mass, mole/number, volume</a:t>
            </a:r>
          </a:p>
          <a:p>
            <a:r>
              <a:rPr lang="en-US" dirty="0"/>
              <a:t>Microscopy: optical, electron, scanned probe</a:t>
            </a:r>
          </a:p>
        </p:txBody>
      </p:sp>
    </p:spTree>
    <p:extLst>
      <p:ext uri="{BB962C8B-B14F-4D97-AF65-F5344CB8AC3E}">
        <p14:creationId xmlns:p14="http://schemas.microsoft.com/office/powerpoint/2010/main" val="110869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765F-D83E-B245-90F5-5F83E6C7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E1E0-F387-9544-9FDA-556AC6F0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coefficient D = x</a:t>
            </a:r>
            <a:r>
              <a:rPr lang="en-US" baseline="30000" dirty="0"/>
              <a:t>2</a:t>
            </a:r>
            <a:r>
              <a:rPr lang="en-US" dirty="0"/>
              <a:t>/t</a:t>
            </a:r>
          </a:p>
          <a:p>
            <a:r>
              <a:rPr lang="en-US" dirty="0"/>
              <a:t>Temperature dependence: D= D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(-</a:t>
            </a:r>
            <a:r>
              <a:rPr lang="en-US" dirty="0" err="1"/>
              <a:t>Q</a:t>
            </a:r>
            <a:r>
              <a:rPr lang="en-US" baseline="-25000" dirty="0" err="1"/>
              <a:t>d</a:t>
            </a:r>
            <a:r>
              <a:rPr lang="en-US" dirty="0"/>
              <a:t>/RT)</a:t>
            </a:r>
          </a:p>
          <a:p>
            <a:r>
              <a:rPr lang="en-US" dirty="0"/>
              <a:t>Mechanisms of Diffusion</a:t>
            </a:r>
          </a:p>
          <a:p>
            <a:r>
              <a:rPr lang="en-US" dirty="0"/>
              <a:t>Fick’s 1</a:t>
            </a:r>
            <a:r>
              <a:rPr lang="en-US" baseline="30000" dirty="0"/>
              <a:t>st</a:t>
            </a:r>
            <a:r>
              <a:rPr lang="en-US" dirty="0"/>
              <a:t> law: J = -D dc/dx (steady-state)</a:t>
            </a:r>
          </a:p>
          <a:p>
            <a:r>
              <a:rPr lang="en-US" dirty="0"/>
              <a:t>Fick’s 2</a:t>
            </a:r>
            <a:r>
              <a:rPr lang="en-US" baseline="30000" dirty="0"/>
              <a:t>nd</a:t>
            </a:r>
            <a:r>
              <a:rPr lang="en-US" dirty="0"/>
              <a:t> law: dc/</a:t>
            </a:r>
            <a:r>
              <a:rPr lang="en-US" dirty="0" err="1"/>
              <a:t>dt</a:t>
            </a:r>
            <a:r>
              <a:rPr lang="en-US" dirty="0"/>
              <a:t> = D d</a:t>
            </a:r>
            <a:r>
              <a:rPr lang="en-US" baseline="30000" dirty="0"/>
              <a:t>2</a:t>
            </a:r>
            <a:r>
              <a:rPr lang="en-US" dirty="0"/>
              <a:t>c/dx</a:t>
            </a:r>
            <a:r>
              <a:rPr lang="en-US" baseline="30000" dirty="0"/>
              <a:t>2 </a:t>
            </a:r>
            <a:r>
              <a:rPr lang="en-US" dirty="0"/>
              <a:t>(non-steady-state)</a:t>
            </a:r>
            <a:endParaRPr lang="en-US" baseline="30000" dirty="0"/>
          </a:p>
          <a:p>
            <a:r>
              <a:rPr lang="en-US" dirty="0"/>
              <a:t>Dependence of D on structure, bonding, density, temperature, atom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6248-801D-CE44-A684-6CA31921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8FC8-C10B-154B-901D-33610D06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1" y="1764665"/>
            <a:ext cx="8001000" cy="4351338"/>
          </a:xfrm>
        </p:spPr>
        <p:txBody>
          <a:bodyPr>
            <a:normAutofit/>
          </a:bodyPr>
          <a:lstStyle/>
          <a:p>
            <a:r>
              <a:rPr lang="en-US" dirty="0"/>
              <a:t>Engineering stress, strain</a:t>
            </a:r>
          </a:p>
          <a:p>
            <a:r>
              <a:rPr lang="en-US" dirty="0"/>
              <a:t>Linear, non-linear deformation</a:t>
            </a:r>
          </a:p>
          <a:p>
            <a:r>
              <a:rPr lang="en-US" dirty="0"/>
              <a:t>Elastic, plastic deformation</a:t>
            </a:r>
          </a:p>
          <a:p>
            <a:r>
              <a:rPr lang="en-US" dirty="0"/>
              <a:t>Tensile modulus E, Poisson’s ratio v</a:t>
            </a:r>
          </a:p>
          <a:p>
            <a:r>
              <a:rPr lang="en-US" dirty="0"/>
              <a:t>Shear modulus G, Bulk modulus K</a:t>
            </a:r>
          </a:p>
          <a:p>
            <a:r>
              <a:rPr lang="en-US" dirty="0"/>
              <a:t>Yield strength (0.2% plastic strain, 0.5% total strain)</a:t>
            </a:r>
          </a:p>
          <a:p>
            <a:r>
              <a:rPr lang="en-US" dirty="0"/>
              <a:t>Tensile strength</a:t>
            </a:r>
          </a:p>
          <a:p>
            <a:r>
              <a:rPr lang="en-US" dirty="0"/>
              <a:t>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7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6248-801D-CE44-A684-6CA31921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Mechanics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8FC8-C10B-154B-901D-33610D06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1" y="1764665"/>
            <a:ext cx="8001000" cy="4351338"/>
          </a:xfrm>
        </p:spPr>
        <p:txBody>
          <a:bodyPr>
            <a:normAutofit/>
          </a:bodyPr>
          <a:lstStyle/>
          <a:p>
            <a:r>
              <a:rPr lang="en-US" dirty="0"/>
              <a:t>Ductility</a:t>
            </a:r>
          </a:p>
          <a:p>
            <a:r>
              <a:rPr lang="en-US" dirty="0"/>
              <a:t>Energy to Failure</a:t>
            </a:r>
          </a:p>
          <a:p>
            <a:r>
              <a:rPr lang="en-US" dirty="0"/>
              <a:t>Hardness testing</a:t>
            </a:r>
          </a:p>
          <a:p>
            <a:r>
              <a:rPr lang="en-US" dirty="0"/>
              <a:t>True stress, strain</a:t>
            </a:r>
          </a:p>
          <a:p>
            <a:r>
              <a:rPr lang="en-US" dirty="0"/>
              <a:t>Hardening</a:t>
            </a:r>
          </a:p>
          <a:p>
            <a:r>
              <a:rPr lang="en-US" dirty="0"/>
              <a:t>Variability: means, standard deviations</a:t>
            </a:r>
          </a:p>
          <a:p>
            <a:r>
              <a:rPr lang="en-US" dirty="0"/>
              <a:t>Safety factors in design</a:t>
            </a:r>
          </a:p>
        </p:txBody>
      </p:sp>
    </p:spTree>
    <p:extLst>
      <p:ext uri="{BB962C8B-B14F-4D97-AF65-F5344CB8AC3E}">
        <p14:creationId xmlns:p14="http://schemas.microsoft.com/office/powerpoint/2010/main" val="378535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7A98-519C-064D-9C84-730FECE3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 Deformation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17BF-ECD9-AE46-98B8-4E9B904A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886585"/>
            <a:ext cx="9525000" cy="4351338"/>
          </a:xfrm>
        </p:spPr>
        <p:txBody>
          <a:bodyPr/>
          <a:lstStyle/>
          <a:p>
            <a:r>
              <a:rPr lang="en-US" dirty="0"/>
              <a:t>Dislocations and slip</a:t>
            </a:r>
          </a:p>
          <a:p>
            <a:r>
              <a:rPr lang="en-US" dirty="0"/>
              <a:t>Critical resolved shear stress</a:t>
            </a:r>
          </a:p>
          <a:p>
            <a:r>
              <a:rPr lang="en-US" dirty="0"/>
              <a:t>Grain size</a:t>
            </a:r>
          </a:p>
          <a:p>
            <a:r>
              <a:rPr lang="en-US" dirty="0"/>
              <a:t>Alloying</a:t>
            </a:r>
          </a:p>
          <a:p>
            <a:r>
              <a:rPr lang="en-US" dirty="0"/>
              <a:t>Precipitates</a:t>
            </a:r>
          </a:p>
          <a:p>
            <a:r>
              <a:rPr lang="en-US" dirty="0"/>
              <a:t>Cold working</a:t>
            </a:r>
          </a:p>
          <a:p>
            <a:r>
              <a:rPr lang="en-US" dirty="0"/>
              <a:t>Annealing: Recovery, Recrystallization, Grain-Growth</a:t>
            </a:r>
          </a:p>
        </p:txBody>
      </p:sp>
    </p:spTree>
    <p:extLst>
      <p:ext uri="{BB962C8B-B14F-4D97-AF65-F5344CB8AC3E}">
        <p14:creationId xmlns:p14="http://schemas.microsoft.com/office/powerpoint/2010/main" val="18744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5EBD-E07E-4A66-A4A9-2A200BE27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D445-3EC3-47D3-961C-54FDA3CD9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able&#10;&#10;Description generated with high confidence">
            <a:extLst>
              <a:ext uri="{FF2B5EF4-FFF2-40B4-BE49-F238E27FC236}">
                <a16:creationId xmlns:a16="http://schemas.microsoft.com/office/drawing/2014/main" id="{668251CD-5782-41D5-97FA-9E5CD5D5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71" y="1533636"/>
            <a:ext cx="5313828" cy="3528714"/>
          </a:xfrm>
          <a:prstGeom prst="rect">
            <a:avLst/>
          </a:prstGeom>
        </p:spPr>
      </p:pic>
      <p:pic>
        <p:nvPicPr>
          <p:cNvPr id="7" name="Picture 6" descr="A picture containing outdoor&#10;&#10;Description generated with high confidence">
            <a:extLst>
              <a:ext uri="{FF2B5EF4-FFF2-40B4-BE49-F238E27FC236}">
                <a16:creationId xmlns:a16="http://schemas.microsoft.com/office/drawing/2014/main" id="{3BB412F5-7F2C-439F-98B1-2A365F8E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353"/>
            <a:ext cx="6878171" cy="4585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7409A-3244-4F0F-B11E-190B8A95D3BF}"/>
              </a:ext>
            </a:extLst>
          </p:cNvPr>
          <p:cNvSpPr txBox="1"/>
          <p:nvPr/>
        </p:nvSpPr>
        <p:spPr>
          <a:xfrm>
            <a:off x="403412" y="5889812"/>
            <a:ext cx="330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Selenite Crystals in Naica, Mexico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461AF-D74F-4074-AC0D-C13B77561C5B}"/>
              </a:ext>
            </a:extLst>
          </p:cNvPr>
          <p:cNvSpPr txBox="1"/>
          <p:nvPr/>
        </p:nvSpPr>
        <p:spPr>
          <a:xfrm>
            <a:off x="7331242" y="5759116"/>
            <a:ext cx="224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Quartz Crystals – SiO2</a:t>
            </a:r>
          </a:p>
        </p:txBody>
      </p:sp>
    </p:spTree>
    <p:extLst>
      <p:ext uri="{BB962C8B-B14F-4D97-AF65-F5344CB8AC3E}">
        <p14:creationId xmlns:p14="http://schemas.microsoft.com/office/powerpoint/2010/main" val="244229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85B-6D60-4624-A981-5EB1B7E6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3FFC0A4A-7C40-41B4-A848-A01E9E0C8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12" y="258292"/>
            <a:ext cx="4835588" cy="6444795"/>
          </a:xfrm>
        </p:spPr>
      </p:pic>
      <p:pic>
        <p:nvPicPr>
          <p:cNvPr id="7" name="Picture 6" descr="A picture containing window, solar cell&#10;&#10;Description generated with high confidence">
            <a:extLst>
              <a:ext uri="{FF2B5EF4-FFF2-40B4-BE49-F238E27FC236}">
                <a16:creationId xmlns:a16="http://schemas.microsoft.com/office/drawing/2014/main" id="{0F8DB459-639C-4861-8F96-BCF0A981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05" y="31102"/>
            <a:ext cx="2719692" cy="70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E564-2723-4E72-BEFA-53DD2B39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3" y="-176529"/>
            <a:ext cx="12103236" cy="1325563"/>
          </a:xfrm>
        </p:spPr>
        <p:txBody>
          <a:bodyPr/>
          <a:lstStyle/>
          <a:p>
            <a:r>
              <a:rPr lang="en-US" dirty="0"/>
              <a:t>Chemical Composition &amp; Structure (Polymorphism)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3F7E-5548-4A24-8490-AC913DD8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88F39-F051-483C-9E89-91433FF42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3" t="9931" r="17500" b="5324"/>
          <a:stretch/>
        </p:blipFill>
        <p:spPr>
          <a:xfrm>
            <a:off x="1605064" y="859811"/>
            <a:ext cx="9298410" cy="59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9E06-CF87-4C74-B858-2A481143E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110AB-D476-4D81-9920-7B9F6F43F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A0882-BCCF-4F3B-9B18-E1EC804A8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0000" r="23456" b="9019"/>
          <a:stretch/>
        </p:blipFill>
        <p:spPr>
          <a:xfrm>
            <a:off x="1801906" y="93607"/>
            <a:ext cx="8633012" cy="67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1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6FB79DF0-7D5A-5047-9CF0-291C27A1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2F5565-E55B-2843-8B9B-D438D91DE0A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692BB4D-23FD-0F41-9457-C9A539765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90664"/>
            <a:ext cx="7772400" cy="4910137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Solidification</a:t>
            </a:r>
            <a:r>
              <a:rPr lang="en-US" altLang="en-US" sz="2400">
                <a:ea typeface="ＭＳ Ｐゴシック" panose="020B0600070205080204" pitchFamily="34" charset="-128"/>
              </a:rPr>
              <a:t>- result of casting of molten material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2 steps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Nuclei form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Nuclei grow to form crystals – grain structure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Start with a molten material – all liquid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FEA2E8F4-388B-AA46-8D8C-0FFCAD1BA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Imperfections in Solids</a:t>
            </a:r>
          </a:p>
        </p:txBody>
      </p:sp>
      <p:sp>
        <p:nvSpPr>
          <p:cNvPr id="22535" name="Rectangle 54">
            <a:extLst>
              <a:ext uri="{FF2B5EF4-FFF2-40B4-BE49-F238E27FC236}">
                <a16:creationId xmlns:a16="http://schemas.microsoft.com/office/drawing/2014/main" id="{9EFC7AF1-6556-974E-9E19-7D57B21B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5653089"/>
            <a:ext cx="7772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Crystals grow until they meet each other</a:t>
            </a:r>
          </a:p>
        </p:txBody>
      </p:sp>
      <p:grpSp>
        <p:nvGrpSpPr>
          <p:cNvPr id="22536" name="Group 59">
            <a:extLst>
              <a:ext uri="{FF2B5EF4-FFF2-40B4-BE49-F238E27FC236}">
                <a16:creationId xmlns:a16="http://schemas.microsoft.com/office/drawing/2014/main" id="{71B725E5-2705-C64A-BCAD-0D5A3A1CCF29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3605213"/>
            <a:ext cx="7021513" cy="2114550"/>
            <a:chOff x="528" y="2271"/>
            <a:chExt cx="4423" cy="1332"/>
          </a:xfrm>
        </p:grpSpPr>
        <p:sp>
          <p:nvSpPr>
            <p:cNvPr id="22537" name="Line 25">
              <a:extLst>
                <a:ext uri="{FF2B5EF4-FFF2-40B4-BE49-F238E27FC236}">
                  <a16:creationId xmlns:a16="http://schemas.microsoft.com/office/drawing/2014/main" id="{0F2413EE-BA3A-284C-BD42-60977939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2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38" name="Group 57">
              <a:extLst>
                <a:ext uri="{FF2B5EF4-FFF2-40B4-BE49-F238E27FC236}">
                  <a16:creationId xmlns:a16="http://schemas.microsoft.com/office/drawing/2014/main" id="{1A9072D5-0B44-8B44-AAE6-2EEB936A7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3" y="2271"/>
              <a:ext cx="1168" cy="903"/>
              <a:chOff x="3783" y="2271"/>
              <a:chExt cx="1168" cy="903"/>
            </a:xfrm>
          </p:grpSpPr>
          <p:pic>
            <p:nvPicPr>
              <p:cNvPr id="22560" name="Picture 35">
                <a:extLst>
                  <a:ext uri="{FF2B5EF4-FFF2-40B4-BE49-F238E27FC236}">
                    <a16:creationId xmlns:a16="http://schemas.microsoft.com/office/drawing/2014/main" id="{F88A4FF0-25EE-984F-9011-F2993D041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3" y="2271"/>
                <a:ext cx="1168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61" name="Rectangle 28">
                <a:extLst>
                  <a:ext uri="{FF2B5EF4-FFF2-40B4-BE49-F238E27FC236}">
                    <a16:creationId xmlns:a16="http://schemas.microsoft.com/office/drawing/2014/main" id="{7E354864-E38B-D04D-A749-6695409B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289"/>
                <a:ext cx="115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539" name="Line 29">
              <a:extLst>
                <a:ext uri="{FF2B5EF4-FFF2-40B4-BE49-F238E27FC236}">
                  <a16:creationId xmlns:a16="http://schemas.microsoft.com/office/drawing/2014/main" id="{8512CF9C-F4E1-D74A-988E-722685C8B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2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Text Box 31">
              <a:extLst>
                <a:ext uri="{FF2B5EF4-FFF2-40B4-BE49-F238E27FC236}">
                  <a16:creationId xmlns:a16="http://schemas.microsoft.com/office/drawing/2014/main" id="{0DC74AD9-8483-4A4F-B54F-6DC7C2F05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202"/>
              <a:ext cx="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/>
                <a:t>nuclei</a:t>
              </a:r>
            </a:p>
          </p:txBody>
        </p:sp>
        <p:sp>
          <p:nvSpPr>
            <p:cNvPr id="22541" name="Text Box 32">
              <a:extLst>
                <a:ext uri="{FF2B5EF4-FFF2-40B4-BE49-F238E27FC236}">
                  <a16:creationId xmlns:a16="http://schemas.microsoft.com/office/drawing/2014/main" id="{96371C13-6A6F-3D49-BE2E-3E494259A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3203"/>
              <a:ext cx="12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/>
                <a:t>crystals growing</a:t>
              </a:r>
            </a:p>
          </p:txBody>
        </p:sp>
        <p:sp>
          <p:nvSpPr>
            <p:cNvPr id="22542" name="Text Box 33">
              <a:extLst>
                <a:ext uri="{FF2B5EF4-FFF2-40B4-BE49-F238E27FC236}">
                  <a16:creationId xmlns:a16="http://schemas.microsoft.com/office/drawing/2014/main" id="{2E8349F7-1247-684B-BF75-68863D57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3202"/>
              <a:ext cx="1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/>
                <a:t>grain structure</a:t>
              </a:r>
            </a:p>
          </p:txBody>
        </p:sp>
        <p:sp>
          <p:nvSpPr>
            <p:cNvPr id="22543" name="Text Box 34">
              <a:extLst>
                <a:ext uri="{FF2B5EF4-FFF2-40B4-BE49-F238E27FC236}">
                  <a16:creationId xmlns:a16="http://schemas.microsoft.com/office/drawing/2014/main" id="{C3D2B218-3506-4142-9965-7CEB86FE7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3351"/>
              <a:ext cx="49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/>
                <a:t>liquid</a:t>
              </a:r>
            </a:p>
          </p:txBody>
        </p:sp>
        <p:sp>
          <p:nvSpPr>
            <p:cNvPr id="22544" name="Line 38">
              <a:extLst>
                <a:ext uri="{FF2B5EF4-FFF2-40B4-BE49-F238E27FC236}">
                  <a16:creationId xmlns:a16="http://schemas.microsoft.com/office/drawing/2014/main" id="{13595241-0F39-D84B-ACBA-0C0A99CA3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961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40">
              <a:extLst>
                <a:ext uri="{FF2B5EF4-FFF2-40B4-BE49-F238E27FC236}">
                  <a16:creationId xmlns:a16="http://schemas.microsoft.com/office/drawing/2014/main" id="{714B02BE-A58F-D048-A7E5-67FC3375A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13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56">
              <a:extLst>
                <a:ext uri="{FF2B5EF4-FFF2-40B4-BE49-F238E27FC236}">
                  <a16:creationId xmlns:a16="http://schemas.microsoft.com/office/drawing/2014/main" id="{8CB53BE7-38A0-7B4C-9237-470BF8F9F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289"/>
              <a:ext cx="1152" cy="864"/>
              <a:chOff x="528" y="2289"/>
              <a:chExt cx="1152" cy="864"/>
            </a:xfrm>
          </p:grpSpPr>
          <p:sp>
            <p:nvSpPr>
              <p:cNvPr id="22558" name="Line 30">
                <a:extLst>
                  <a:ext uri="{FF2B5EF4-FFF2-40B4-BE49-F238E27FC236}">
                    <a16:creationId xmlns:a16="http://schemas.microsoft.com/office/drawing/2014/main" id="{FC92BEE6-41F0-7D47-8FC5-AA07C91E8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7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2530" name="Object 2">
                <a:extLst>
                  <a:ext uri="{FF2B5EF4-FFF2-40B4-BE49-F238E27FC236}">
                    <a16:creationId xmlns:a16="http://schemas.microsoft.com/office/drawing/2014/main" id="{38BAE2BA-C511-ED4F-825F-E8F84DBBDC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3" y="2289"/>
              <a:ext cx="1141" cy="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Bitmap Image" r:id="rId5" imgW="1079500" imgH="889000" progId="Paint.Picture">
                      <p:embed/>
                    </p:oleObj>
                  </mc:Choice>
                  <mc:Fallback>
                    <p:oleObj name="Bitmap Image" r:id="rId5" imgW="1079500" imgH="889000" progId="Paint.Picture">
                      <p:embed/>
                      <p:pic>
                        <p:nvPicPr>
                          <p:cNvPr id="22530" name="Object 2">
                            <a:extLst>
                              <a:ext uri="{FF2B5EF4-FFF2-40B4-BE49-F238E27FC236}">
                                <a16:creationId xmlns:a16="http://schemas.microsoft.com/office/drawing/2014/main" id="{38BAE2BA-C511-ED4F-825F-E8F84DBBDC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" y="2289"/>
                            <a:ext cx="1141" cy="864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9" name="Rectangle 26">
                <a:extLst>
                  <a:ext uri="{FF2B5EF4-FFF2-40B4-BE49-F238E27FC236}">
                    <a16:creationId xmlns:a16="http://schemas.microsoft.com/office/drawing/2014/main" id="{54B51205-288B-6D4E-82B0-162B1C42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289"/>
                <a:ext cx="115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2547" name="Group 55">
              <a:extLst>
                <a:ext uri="{FF2B5EF4-FFF2-40B4-BE49-F238E27FC236}">
                  <a16:creationId xmlns:a16="http://schemas.microsoft.com/office/drawing/2014/main" id="{48E70831-3FF0-AB46-8173-815C982F2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289"/>
              <a:ext cx="1152" cy="864"/>
              <a:chOff x="2160" y="2289"/>
              <a:chExt cx="1152" cy="864"/>
            </a:xfrm>
          </p:grpSpPr>
          <p:sp>
            <p:nvSpPr>
              <p:cNvPr id="22549" name="Rectangle 27">
                <a:extLst>
                  <a:ext uri="{FF2B5EF4-FFF2-40B4-BE49-F238E27FC236}">
                    <a16:creationId xmlns:a16="http://schemas.microsoft.com/office/drawing/2014/main" id="{FB3D30A7-378A-ED4C-82BB-C2D1C81A4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289"/>
                <a:ext cx="115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0" name="Freeform 46">
                <a:extLst>
                  <a:ext uri="{FF2B5EF4-FFF2-40B4-BE49-F238E27FC236}">
                    <a16:creationId xmlns:a16="http://schemas.microsoft.com/office/drawing/2014/main" id="{0FE2142C-AD89-7140-859C-57DE07A8C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2685"/>
                <a:ext cx="89" cy="77"/>
              </a:xfrm>
              <a:custGeom>
                <a:avLst/>
                <a:gdLst>
                  <a:gd name="T0" fmla="*/ 56 w 89"/>
                  <a:gd name="T1" fmla="*/ 16 h 77"/>
                  <a:gd name="T2" fmla="*/ 10 w 89"/>
                  <a:gd name="T3" fmla="*/ 13 h 77"/>
                  <a:gd name="T4" fmla="*/ 0 w 89"/>
                  <a:gd name="T5" fmla="*/ 29 h 77"/>
                  <a:gd name="T6" fmla="*/ 34 w 89"/>
                  <a:gd name="T7" fmla="*/ 77 h 77"/>
                  <a:gd name="T8" fmla="*/ 77 w 89"/>
                  <a:gd name="T9" fmla="*/ 61 h 77"/>
                  <a:gd name="T10" fmla="*/ 37 w 89"/>
                  <a:gd name="T11" fmla="*/ 8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77"/>
                  <a:gd name="T20" fmla="*/ 89 w 89"/>
                  <a:gd name="T21" fmla="*/ 77 h 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77">
                    <a:moveTo>
                      <a:pt x="56" y="16"/>
                    </a:moveTo>
                    <a:cubicBezTo>
                      <a:pt x="42" y="2"/>
                      <a:pt x="43" y="0"/>
                      <a:pt x="10" y="13"/>
                    </a:cubicBezTo>
                    <a:cubicBezTo>
                      <a:pt x="4" y="15"/>
                      <a:pt x="0" y="29"/>
                      <a:pt x="0" y="29"/>
                    </a:cubicBezTo>
                    <a:cubicBezTo>
                      <a:pt x="5" y="59"/>
                      <a:pt x="5" y="68"/>
                      <a:pt x="34" y="77"/>
                    </a:cubicBezTo>
                    <a:cubicBezTo>
                      <a:pt x="55" y="72"/>
                      <a:pt x="63" y="74"/>
                      <a:pt x="77" y="61"/>
                    </a:cubicBezTo>
                    <a:cubicBezTo>
                      <a:pt x="89" y="27"/>
                      <a:pt x="66" y="8"/>
                      <a:pt x="37" y="8"/>
                    </a:cubicBezTo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1" name="Freeform 47">
                <a:extLst>
                  <a:ext uri="{FF2B5EF4-FFF2-40B4-BE49-F238E27FC236}">
                    <a16:creationId xmlns:a16="http://schemas.microsoft.com/office/drawing/2014/main" id="{260A1339-F271-894E-848B-B7E4CFB38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0" y="2421"/>
                <a:ext cx="73" cy="107"/>
              </a:xfrm>
              <a:custGeom>
                <a:avLst/>
                <a:gdLst>
                  <a:gd name="T0" fmla="*/ 59 w 73"/>
                  <a:gd name="T1" fmla="*/ 102 h 107"/>
                  <a:gd name="T2" fmla="*/ 24 w 73"/>
                  <a:gd name="T3" fmla="*/ 78 h 107"/>
                  <a:gd name="T4" fmla="*/ 0 w 73"/>
                  <a:gd name="T5" fmla="*/ 35 h 107"/>
                  <a:gd name="T6" fmla="*/ 56 w 73"/>
                  <a:gd name="T7" fmla="*/ 16 h 107"/>
                  <a:gd name="T8" fmla="*/ 72 w 73"/>
                  <a:gd name="T9" fmla="*/ 59 h 107"/>
                  <a:gd name="T10" fmla="*/ 69 w 73"/>
                  <a:gd name="T11" fmla="*/ 94 h 107"/>
                  <a:gd name="T12" fmla="*/ 59 w 73"/>
                  <a:gd name="T13" fmla="*/ 102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107"/>
                  <a:gd name="T23" fmla="*/ 73 w 73"/>
                  <a:gd name="T24" fmla="*/ 107 h 1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107">
                    <a:moveTo>
                      <a:pt x="59" y="102"/>
                    </a:moveTo>
                    <a:cubicBezTo>
                      <a:pt x="40" y="95"/>
                      <a:pt x="39" y="87"/>
                      <a:pt x="24" y="78"/>
                    </a:cubicBezTo>
                    <a:cubicBezTo>
                      <a:pt x="19" y="60"/>
                      <a:pt x="15" y="44"/>
                      <a:pt x="0" y="35"/>
                    </a:cubicBezTo>
                    <a:cubicBezTo>
                      <a:pt x="5" y="0"/>
                      <a:pt x="15" y="14"/>
                      <a:pt x="56" y="16"/>
                    </a:cubicBezTo>
                    <a:cubicBezTo>
                      <a:pt x="65" y="27"/>
                      <a:pt x="66" y="45"/>
                      <a:pt x="72" y="59"/>
                    </a:cubicBezTo>
                    <a:cubicBezTo>
                      <a:pt x="71" y="70"/>
                      <a:pt x="73" y="83"/>
                      <a:pt x="69" y="94"/>
                    </a:cubicBezTo>
                    <a:cubicBezTo>
                      <a:pt x="66" y="100"/>
                      <a:pt x="41" y="107"/>
                      <a:pt x="59" y="102"/>
                    </a:cubicBezTo>
                    <a:close/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2" name="Freeform 48">
                <a:extLst>
                  <a:ext uri="{FF2B5EF4-FFF2-40B4-BE49-F238E27FC236}">
                    <a16:creationId xmlns:a16="http://schemas.microsoft.com/office/drawing/2014/main" id="{DA0963E0-A4C8-644A-8537-159D84661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2398"/>
                <a:ext cx="128" cy="76"/>
              </a:xfrm>
              <a:custGeom>
                <a:avLst/>
                <a:gdLst>
                  <a:gd name="T0" fmla="*/ 128 w 128"/>
                  <a:gd name="T1" fmla="*/ 4 h 76"/>
                  <a:gd name="T2" fmla="*/ 96 w 128"/>
                  <a:gd name="T3" fmla="*/ 54 h 76"/>
                  <a:gd name="T4" fmla="*/ 67 w 128"/>
                  <a:gd name="T5" fmla="*/ 76 h 76"/>
                  <a:gd name="T6" fmla="*/ 16 w 128"/>
                  <a:gd name="T7" fmla="*/ 68 h 76"/>
                  <a:gd name="T8" fmla="*/ 11 w 128"/>
                  <a:gd name="T9" fmla="*/ 33 h 76"/>
                  <a:gd name="T10" fmla="*/ 75 w 128"/>
                  <a:gd name="T11" fmla="*/ 1 h 76"/>
                  <a:gd name="T12" fmla="*/ 120 w 128"/>
                  <a:gd name="T13" fmla="*/ 4 h 76"/>
                  <a:gd name="T14" fmla="*/ 125 w 128"/>
                  <a:gd name="T15" fmla="*/ 12 h 76"/>
                  <a:gd name="T16" fmla="*/ 128 w 128"/>
                  <a:gd name="T17" fmla="*/ 4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8"/>
                  <a:gd name="T28" fmla="*/ 0 h 76"/>
                  <a:gd name="T29" fmla="*/ 128 w 128"/>
                  <a:gd name="T30" fmla="*/ 76 h 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8" h="76">
                    <a:moveTo>
                      <a:pt x="128" y="4"/>
                    </a:moveTo>
                    <a:cubicBezTo>
                      <a:pt x="119" y="26"/>
                      <a:pt x="122" y="47"/>
                      <a:pt x="96" y="54"/>
                    </a:cubicBezTo>
                    <a:cubicBezTo>
                      <a:pt x="88" y="65"/>
                      <a:pt x="79" y="72"/>
                      <a:pt x="67" y="76"/>
                    </a:cubicBezTo>
                    <a:cubicBezTo>
                      <a:pt x="47" y="74"/>
                      <a:pt x="33" y="71"/>
                      <a:pt x="16" y="68"/>
                    </a:cubicBezTo>
                    <a:cubicBezTo>
                      <a:pt x="2" y="62"/>
                      <a:pt x="0" y="43"/>
                      <a:pt x="11" y="33"/>
                    </a:cubicBezTo>
                    <a:cubicBezTo>
                      <a:pt x="20" y="23"/>
                      <a:pt x="61" y="6"/>
                      <a:pt x="75" y="1"/>
                    </a:cubicBezTo>
                    <a:cubicBezTo>
                      <a:pt x="90" y="2"/>
                      <a:pt x="105" y="0"/>
                      <a:pt x="120" y="4"/>
                    </a:cubicBezTo>
                    <a:cubicBezTo>
                      <a:pt x="123" y="4"/>
                      <a:pt x="121" y="12"/>
                      <a:pt x="125" y="12"/>
                    </a:cubicBezTo>
                    <a:cubicBezTo>
                      <a:pt x="127" y="12"/>
                      <a:pt x="127" y="6"/>
                      <a:pt x="128" y="4"/>
                    </a:cubicBezTo>
                    <a:close/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3" name="Freeform 49">
                <a:extLst>
                  <a:ext uri="{FF2B5EF4-FFF2-40B4-BE49-F238E27FC236}">
                    <a16:creationId xmlns:a16="http://schemas.microsoft.com/office/drawing/2014/main" id="{64651098-FB0B-A449-9663-04E9FB773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2703"/>
                <a:ext cx="67" cy="141"/>
              </a:xfrm>
              <a:custGeom>
                <a:avLst/>
                <a:gdLst>
                  <a:gd name="T0" fmla="*/ 16 w 67"/>
                  <a:gd name="T1" fmla="*/ 2 h 141"/>
                  <a:gd name="T2" fmla="*/ 32 w 67"/>
                  <a:gd name="T3" fmla="*/ 10 h 141"/>
                  <a:gd name="T4" fmla="*/ 43 w 67"/>
                  <a:gd name="T5" fmla="*/ 21 h 141"/>
                  <a:gd name="T6" fmla="*/ 51 w 67"/>
                  <a:gd name="T7" fmla="*/ 45 h 141"/>
                  <a:gd name="T8" fmla="*/ 29 w 67"/>
                  <a:gd name="T9" fmla="*/ 141 h 141"/>
                  <a:gd name="T10" fmla="*/ 0 w 67"/>
                  <a:gd name="T11" fmla="*/ 117 h 141"/>
                  <a:gd name="T12" fmla="*/ 16 w 67"/>
                  <a:gd name="T13" fmla="*/ 2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141"/>
                  <a:gd name="T23" fmla="*/ 67 w 67"/>
                  <a:gd name="T24" fmla="*/ 141 h 1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141">
                    <a:moveTo>
                      <a:pt x="16" y="2"/>
                    </a:moveTo>
                    <a:cubicBezTo>
                      <a:pt x="27" y="16"/>
                      <a:pt x="12" y="0"/>
                      <a:pt x="32" y="10"/>
                    </a:cubicBezTo>
                    <a:cubicBezTo>
                      <a:pt x="36" y="12"/>
                      <a:pt x="39" y="17"/>
                      <a:pt x="43" y="21"/>
                    </a:cubicBezTo>
                    <a:cubicBezTo>
                      <a:pt x="45" y="29"/>
                      <a:pt x="51" y="45"/>
                      <a:pt x="51" y="45"/>
                    </a:cubicBezTo>
                    <a:cubicBezTo>
                      <a:pt x="49" y="86"/>
                      <a:pt x="67" y="126"/>
                      <a:pt x="29" y="141"/>
                    </a:cubicBezTo>
                    <a:cubicBezTo>
                      <a:pt x="5" y="137"/>
                      <a:pt x="7" y="136"/>
                      <a:pt x="0" y="117"/>
                    </a:cubicBezTo>
                    <a:cubicBezTo>
                      <a:pt x="2" y="87"/>
                      <a:pt x="16" y="28"/>
                      <a:pt x="16" y="2"/>
                    </a:cubicBezTo>
                    <a:close/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4" name="Freeform 50">
                <a:extLst>
                  <a:ext uri="{FF2B5EF4-FFF2-40B4-BE49-F238E27FC236}">
                    <a16:creationId xmlns:a16="http://schemas.microsoft.com/office/drawing/2014/main" id="{120F7988-7F9E-7040-A58D-E89DD634E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" y="2949"/>
                <a:ext cx="108" cy="120"/>
              </a:xfrm>
              <a:custGeom>
                <a:avLst/>
                <a:gdLst>
                  <a:gd name="T0" fmla="*/ 86 w 108"/>
                  <a:gd name="T1" fmla="*/ 27 h 120"/>
                  <a:gd name="T2" fmla="*/ 102 w 108"/>
                  <a:gd name="T3" fmla="*/ 94 h 120"/>
                  <a:gd name="T4" fmla="*/ 94 w 108"/>
                  <a:gd name="T5" fmla="*/ 120 h 120"/>
                  <a:gd name="T6" fmla="*/ 38 w 108"/>
                  <a:gd name="T7" fmla="*/ 86 h 120"/>
                  <a:gd name="T8" fmla="*/ 14 w 108"/>
                  <a:gd name="T9" fmla="*/ 62 h 120"/>
                  <a:gd name="T10" fmla="*/ 30 w 108"/>
                  <a:gd name="T11" fmla="*/ 0 h 120"/>
                  <a:gd name="T12" fmla="*/ 92 w 108"/>
                  <a:gd name="T13" fmla="*/ 46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"/>
                  <a:gd name="T22" fmla="*/ 0 h 120"/>
                  <a:gd name="T23" fmla="*/ 108 w 108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" h="120">
                    <a:moveTo>
                      <a:pt x="86" y="27"/>
                    </a:moveTo>
                    <a:cubicBezTo>
                      <a:pt x="91" y="50"/>
                      <a:pt x="89" y="73"/>
                      <a:pt x="102" y="94"/>
                    </a:cubicBezTo>
                    <a:cubicBezTo>
                      <a:pt x="105" y="105"/>
                      <a:pt x="108" y="116"/>
                      <a:pt x="94" y="120"/>
                    </a:cubicBezTo>
                    <a:cubicBezTo>
                      <a:pt x="63" y="116"/>
                      <a:pt x="57" y="90"/>
                      <a:pt x="38" y="86"/>
                    </a:cubicBezTo>
                    <a:cubicBezTo>
                      <a:pt x="31" y="77"/>
                      <a:pt x="22" y="68"/>
                      <a:pt x="14" y="62"/>
                    </a:cubicBezTo>
                    <a:cubicBezTo>
                      <a:pt x="7" y="37"/>
                      <a:pt x="0" y="6"/>
                      <a:pt x="30" y="0"/>
                    </a:cubicBezTo>
                    <a:cubicBezTo>
                      <a:pt x="68" y="3"/>
                      <a:pt x="92" y="4"/>
                      <a:pt x="92" y="46"/>
                    </a:cubicBezTo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5" name="Freeform 51">
                <a:extLst>
                  <a:ext uri="{FF2B5EF4-FFF2-40B4-BE49-F238E27FC236}">
                    <a16:creationId xmlns:a16="http://schemas.microsoft.com/office/drawing/2014/main" id="{0F2F59F4-EDEB-CB46-9F19-978BCC069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2709"/>
                <a:ext cx="133" cy="88"/>
              </a:xfrm>
              <a:custGeom>
                <a:avLst/>
                <a:gdLst>
                  <a:gd name="T0" fmla="*/ 77 w 133"/>
                  <a:gd name="T1" fmla="*/ 88 h 88"/>
                  <a:gd name="T2" fmla="*/ 32 w 133"/>
                  <a:gd name="T3" fmla="*/ 78 h 88"/>
                  <a:gd name="T4" fmla="*/ 10 w 133"/>
                  <a:gd name="T5" fmla="*/ 62 h 88"/>
                  <a:gd name="T6" fmla="*/ 0 w 133"/>
                  <a:gd name="T7" fmla="*/ 30 h 88"/>
                  <a:gd name="T8" fmla="*/ 104 w 133"/>
                  <a:gd name="T9" fmla="*/ 24 h 88"/>
                  <a:gd name="T10" fmla="*/ 133 w 133"/>
                  <a:gd name="T11" fmla="*/ 54 h 88"/>
                  <a:gd name="T12" fmla="*/ 128 w 133"/>
                  <a:gd name="T13" fmla="*/ 78 h 88"/>
                  <a:gd name="T14" fmla="*/ 104 w 133"/>
                  <a:gd name="T15" fmla="*/ 86 h 88"/>
                  <a:gd name="T16" fmla="*/ 56 w 133"/>
                  <a:gd name="T17" fmla="*/ 80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3"/>
                  <a:gd name="T28" fmla="*/ 0 h 88"/>
                  <a:gd name="T29" fmla="*/ 133 w 133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3" h="88">
                    <a:moveTo>
                      <a:pt x="77" y="88"/>
                    </a:moveTo>
                    <a:cubicBezTo>
                      <a:pt x="60" y="86"/>
                      <a:pt x="47" y="81"/>
                      <a:pt x="32" y="78"/>
                    </a:cubicBezTo>
                    <a:cubicBezTo>
                      <a:pt x="25" y="71"/>
                      <a:pt x="17" y="68"/>
                      <a:pt x="10" y="62"/>
                    </a:cubicBezTo>
                    <a:cubicBezTo>
                      <a:pt x="7" y="51"/>
                      <a:pt x="2" y="40"/>
                      <a:pt x="0" y="30"/>
                    </a:cubicBezTo>
                    <a:cubicBezTo>
                      <a:pt x="5" y="0"/>
                      <a:pt x="92" y="23"/>
                      <a:pt x="104" y="24"/>
                    </a:cubicBezTo>
                    <a:cubicBezTo>
                      <a:pt x="131" y="28"/>
                      <a:pt x="129" y="23"/>
                      <a:pt x="133" y="54"/>
                    </a:cubicBezTo>
                    <a:cubicBezTo>
                      <a:pt x="131" y="62"/>
                      <a:pt x="133" y="72"/>
                      <a:pt x="128" y="78"/>
                    </a:cubicBezTo>
                    <a:cubicBezTo>
                      <a:pt x="122" y="83"/>
                      <a:pt x="104" y="86"/>
                      <a:pt x="104" y="86"/>
                    </a:cubicBezTo>
                    <a:cubicBezTo>
                      <a:pt x="88" y="84"/>
                      <a:pt x="56" y="80"/>
                      <a:pt x="56" y="80"/>
                    </a:cubicBezTo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6" name="Freeform 52">
                <a:extLst>
                  <a:ext uri="{FF2B5EF4-FFF2-40B4-BE49-F238E27FC236}">
                    <a16:creationId xmlns:a16="http://schemas.microsoft.com/office/drawing/2014/main" id="{3989FF47-9F15-6F44-8CB8-AE52307AC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2901"/>
                <a:ext cx="105" cy="86"/>
              </a:xfrm>
              <a:custGeom>
                <a:avLst/>
                <a:gdLst>
                  <a:gd name="T0" fmla="*/ 81 w 105"/>
                  <a:gd name="T1" fmla="*/ 16 h 86"/>
                  <a:gd name="T2" fmla="*/ 22 w 105"/>
                  <a:gd name="T3" fmla="*/ 14 h 86"/>
                  <a:gd name="T4" fmla="*/ 6 w 105"/>
                  <a:gd name="T5" fmla="*/ 24 h 86"/>
                  <a:gd name="T6" fmla="*/ 25 w 105"/>
                  <a:gd name="T7" fmla="*/ 78 h 86"/>
                  <a:gd name="T8" fmla="*/ 49 w 105"/>
                  <a:gd name="T9" fmla="*/ 86 h 86"/>
                  <a:gd name="T10" fmla="*/ 89 w 105"/>
                  <a:gd name="T11" fmla="*/ 83 h 86"/>
                  <a:gd name="T12" fmla="*/ 105 w 105"/>
                  <a:gd name="T13" fmla="*/ 62 h 86"/>
                  <a:gd name="T14" fmla="*/ 81 w 105"/>
                  <a:gd name="T15" fmla="*/ 22 h 86"/>
                  <a:gd name="T16" fmla="*/ 57 w 105"/>
                  <a:gd name="T17" fmla="*/ 11 h 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5"/>
                  <a:gd name="T28" fmla="*/ 0 h 86"/>
                  <a:gd name="T29" fmla="*/ 105 w 105"/>
                  <a:gd name="T30" fmla="*/ 86 h 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5" h="86">
                    <a:moveTo>
                      <a:pt x="81" y="16"/>
                    </a:moveTo>
                    <a:cubicBezTo>
                      <a:pt x="62" y="0"/>
                      <a:pt x="70" y="4"/>
                      <a:pt x="22" y="14"/>
                    </a:cubicBezTo>
                    <a:cubicBezTo>
                      <a:pt x="15" y="15"/>
                      <a:pt x="6" y="24"/>
                      <a:pt x="6" y="24"/>
                    </a:cubicBezTo>
                    <a:cubicBezTo>
                      <a:pt x="0" y="38"/>
                      <a:pt x="10" y="69"/>
                      <a:pt x="25" y="78"/>
                    </a:cubicBezTo>
                    <a:cubicBezTo>
                      <a:pt x="32" y="82"/>
                      <a:pt x="49" y="86"/>
                      <a:pt x="49" y="86"/>
                    </a:cubicBezTo>
                    <a:cubicBezTo>
                      <a:pt x="62" y="85"/>
                      <a:pt x="75" y="85"/>
                      <a:pt x="89" y="83"/>
                    </a:cubicBezTo>
                    <a:cubicBezTo>
                      <a:pt x="97" y="81"/>
                      <a:pt x="105" y="62"/>
                      <a:pt x="105" y="62"/>
                    </a:cubicBezTo>
                    <a:cubicBezTo>
                      <a:pt x="101" y="46"/>
                      <a:pt x="98" y="26"/>
                      <a:pt x="81" y="22"/>
                    </a:cubicBezTo>
                    <a:cubicBezTo>
                      <a:pt x="75" y="16"/>
                      <a:pt x="65" y="11"/>
                      <a:pt x="57" y="11"/>
                    </a:cubicBezTo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7" name="Freeform 53">
                <a:extLst>
                  <a:ext uri="{FF2B5EF4-FFF2-40B4-BE49-F238E27FC236}">
                    <a16:creationId xmlns:a16="http://schemas.microsoft.com/office/drawing/2014/main" id="{8A16D405-86C1-CF4B-B954-CBE6DF243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6" y="2388"/>
                <a:ext cx="78" cy="79"/>
              </a:xfrm>
              <a:custGeom>
                <a:avLst/>
                <a:gdLst>
                  <a:gd name="T0" fmla="*/ 78 w 78"/>
                  <a:gd name="T1" fmla="*/ 12 h 79"/>
                  <a:gd name="T2" fmla="*/ 16 w 78"/>
                  <a:gd name="T3" fmla="*/ 9 h 79"/>
                  <a:gd name="T4" fmla="*/ 6 w 78"/>
                  <a:gd name="T5" fmla="*/ 22 h 79"/>
                  <a:gd name="T6" fmla="*/ 0 w 78"/>
                  <a:gd name="T7" fmla="*/ 38 h 79"/>
                  <a:gd name="T8" fmla="*/ 24 w 78"/>
                  <a:gd name="T9" fmla="*/ 70 h 79"/>
                  <a:gd name="T10" fmla="*/ 56 w 78"/>
                  <a:gd name="T11" fmla="*/ 76 h 79"/>
                  <a:gd name="T12" fmla="*/ 78 w 78"/>
                  <a:gd name="T13" fmla="*/ 52 h 79"/>
                  <a:gd name="T14" fmla="*/ 78 w 78"/>
                  <a:gd name="T15" fmla="*/ 12 h 7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"/>
                  <a:gd name="T25" fmla="*/ 0 h 79"/>
                  <a:gd name="T26" fmla="*/ 78 w 78"/>
                  <a:gd name="T27" fmla="*/ 79 h 7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" h="79">
                    <a:moveTo>
                      <a:pt x="78" y="12"/>
                    </a:moveTo>
                    <a:cubicBezTo>
                      <a:pt x="47" y="0"/>
                      <a:pt x="67" y="5"/>
                      <a:pt x="16" y="9"/>
                    </a:cubicBezTo>
                    <a:cubicBezTo>
                      <a:pt x="4" y="16"/>
                      <a:pt x="9" y="10"/>
                      <a:pt x="6" y="22"/>
                    </a:cubicBezTo>
                    <a:cubicBezTo>
                      <a:pt x="4" y="27"/>
                      <a:pt x="0" y="38"/>
                      <a:pt x="0" y="38"/>
                    </a:cubicBezTo>
                    <a:cubicBezTo>
                      <a:pt x="3" y="59"/>
                      <a:pt x="3" y="64"/>
                      <a:pt x="24" y="70"/>
                    </a:cubicBezTo>
                    <a:cubicBezTo>
                      <a:pt x="33" y="79"/>
                      <a:pt x="42" y="78"/>
                      <a:pt x="56" y="76"/>
                    </a:cubicBezTo>
                    <a:cubicBezTo>
                      <a:pt x="70" y="70"/>
                      <a:pt x="69" y="63"/>
                      <a:pt x="78" y="52"/>
                    </a:cubicBezTo>
                    <a:cubicBezTo>
                      <a:pt x="74" y="12"/>
                      <a:pt x="64" y="21"/>
                      <a:pt x="78" y="12"/>
                    </a:cubicBezTo>
                    <a:close/>
                  </a:path>
                </a:pathLst>
              </a:custGeom>
              <a:solidFill>
                <a:srgbClr val="6D6D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548" name="Line 39">
              <a:extLst>
                <a:ext uri="{FF2B5EF4-FFF2-40B4-BE49-F238E27FC236}">
                  <a16:creationId xmlns:a16="http://schemas.microsoft.com/office/drawing/2014/main" id="{24455BE7-8955-4240-BB1B-83F541F2E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057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9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4FBF8EB6-F7C6-5A48-9618-0092CFB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01BADB-C950-C142-81A2-68810A3AB0C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1DD4FF-3608-644B-B78C-32962551C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Polycrystalline Materials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902D474-0AC9-4541-8810-9A538B83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0225" y="1576389"/>
            <a:ext cx="3943350" cy="3957637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Grain Boundaries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regions between crystals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transition from lattice of one region to that of the other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slightly disordered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low density in grain boundaries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high mobility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high diffusivity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high chemical reactivity</a:t>
            </a:r>
          </a:p>
        </p:txBody>
      </p:sp>
      <p:pic>
        <p:nvPicPr>
          <p:cNvPr id="26630" name="Picture 8" descr="Fig 4_7">
            <a:extLst>
              <a:ext uri="{FF2B5EF4-FFF2-40B4-BE49-F238E27FC236}">
                <a16:creationId xmlns:a16="http://schemas.microsoft.com/office/drawing/2014/main" id="{F117B5B1-74F6-274D-8836-5C1985D3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9" y="1666875"/>
            <a:ext cx="488632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0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CDA167D2-3D61-E147-8894-7759FA63D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433473-5872-6F4A-89F5-C85633D8033E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b="0"/>
          </a:p>
        </p:txBody>
      </p:sp>
      <p:pic>
        <p:nvPicPr>
          <p:cNvPr id="51202" name="Picture 7">
            <a:extLst>
              <a:ext uri="{FF2B5EF4-FFF2-40B4-BE49-F238E27FC236}">
                <a16:creationId xmlns:a16="http://schemas.microsoft.com/office/drawing/2014/main" id="{E25CD8D0-87A9-484F-B59C-46B28AAD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4416426"/>
            <a:ext cx="4267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>
            <a:extLst>
              <a:ext uri="{FF2B5EF4-FFF2-40B4-BE49-F238E27FC236}">
                <a16:creationId xmlns:a16="http://schemas.microsoft.com/office/drawing/2014/main" id="{8251141F-F2F5-4D4F-ACF5-E5C9DDF9B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Polymer Crystallinity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02D2C76-B3E9-974E-BB76-950A0AD81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418465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Ex: polyethylene unit cell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Crystals must contain the polymer chains in some way 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Chain folded</a:t>
            </a:r>
            <a:r>
              <a:rPr lang="en-US" altLang="en-US">
                <a:ea typeface="ＭＳ Ｐゴシック" panose="020B0600070205080204" pitchFamily="34" charset="-128"/>
              </a:rPr>
              <a:t> structure</a:t>
            </a:r>
            <a:endParaRPr lang="en-US" altLang="en-US" sz="18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E9C55EBC-D017-BD40-9EE6-A6195F91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211263"/>
            <a:ext cx="455295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grpSp>
        <p:nvGrpSpPr>
          <p:cNvPr id="51206" name="Group 14">
            <a:extLst>
              <a:ext uri="{FF2B5EF4-FFF2-40B4-BE49-F238E27FC236}">
                <a16:creationId xmlns:a16="http://schemas.microsoft.com/office/drawing/2014/main" id="{C89AFB40-85C6-C24E-91AE-81168D8791E0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4602163"/>
            <a:ext cx="990600" cy="550862"/>
            <a:chOff x="2448" y="2661"/>
            <a:chExt cx="624" cy="347"/>
          </a:xfrm>
        </p:grpSpPr>
        <p:sp>
          <p:nvSpPr>
            <p:cNvPr id="51227" name="Text Box 8">
              <a:extLst>
                <a:ext uri="{FF2B5EF4-FFF2-40B4-BE49-F238E27FC236}">
                  <a16:creationId xmlns:a16="http://schemas.microsoft.com/office/drawing/2014/main" id="{A6470DE5-BDCC-FA42-9E34-21F1D2CD8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88"/>
              <a:ext cx="62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0"/>
                <a:t>10 nm</a:t>
              </a:r>
            </a:p>
          </p:txBody>
        </p:sp>
        <p:sp>
          <p:nvSpPr>
            <p:cNvPr id="51228" name="Line 10">
              <a:extLst>
                <a:ext uri="{FF2B5EF4-FFF2-40B4-BE49-F238E27FC236}">
                  <a16:creationId xmlns:a16="http://schemas.microsoft.com/office/drawing/2014/main" id="{D7D81A30-E412-7A43-A434-8E025038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1" y="2885"/>
              <a:ext cx="137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9">
              <a:extLst>
                <a:ext uri="{FF2B5EF4-FFF2-40B4-BE49-F238E27FC236}">
                  <a16:creationId xmlns:a16="http://schemas.microsoft.com/office/drawing/2014/main" id="{29D0C002-8FD8-8D4A-B577-EF13EA2CA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9" y="2661"/>
              <a:ext cx="17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7" name="Comment 15">
            <a:extLst>
              <a:ext uri="{FF2B5EF4-FFF2-40B4-BE49-F238E27FC236}">
                <a16:creationId xmlns:a16="http://schemas.microsoft.com/office/drawing/2014/main" id="{5747BF8A-766D-C64A-AD55-3B392CB25B09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095876" y="5570538"/>
            <a:ext cx="461963" cy="1250950"/>
          </a:xfrm>
          <a:custGeom>
            <a:avLst/>
            <a:gdLst>
              <a:gd name="T0" fmla="*/ 2147483646 w 1284"/>
              <a:gd name="T1" fmla="*/ 2147483646 h 3475"/>
              <a:gd name="T2" fmla="*/ 2147483646 w 1284"/>
              <a:gd name="T3" fmla="*/ 2147483646 h 3475"/>
              <a:gd name="T4" fmla="*/ 2147483646 w 1284"/>
              <a:gd name="T5" fmla="*/ 2147483646 h 3475"/>
              <a:gd name="T6" fmla="*/ 2147483646 w 1284"/>
              <a:gd name="T7" fmla="*/ 2147483646 h 3475"/>
              <a:gd name="T8" fmla="*/ 2147483646 w 1284"/>
              <a:gd name="T9" fmla="*/ 2147483646 h 3475"/>
              <a:gd name="T10" fmla="*/ 2147483646 w 1284"/>
              <a:gd name="T11" fmla="*/ 2147483646 h 3475"/>
              <a:gd name="T12" fmla="*/ 2147483646 w 1284"/>
              <a:gd name="T13" fmla="*/ 2147483646 h 3475"/>
              <a:gd name="T14" fmla="*/ 2147483646 w 1284"/>
              <a:gd name="T15" fmla="*/ 2147483646 h 3475"/>
              <a:gd name="T16" fmla="*/ 2147483646 w 1284"/>
              <a:gd name="T17" fmla="*/ 2147483646 h 3475"/>
              <a:gd name="T18" fmla="*/ 2147483646 w 1284"/>
              <a:gd name="T19" fmla="*/ 2147483646 h 3475"/>
              <a:gd name="T20" fmla="*/ 2147483646 w 1284"/>
              <a:gd name="T21" fmla="*/ 2147483646 h 3475"/>
              <a:gd name="T22" fmla="*/ 2147483646 w 1284"/>
              <a:gd name="T23" fmla="*/ 2147483646 h 3475"/>
              <a:gd name="T24" fmla="*/ 2147483646 w 1284"/>
              <a:gd name="T25" fmla="*/ 2147483646 h 3475"/>
              <a:gd name="T26" fmla="*/ 2147483646 w 1284"/>
              <a:gd name="T27" fmla="*/ 2147483646 h 3475"/>
              <a:gd name="T28" fmla="*/ 2147483646 w 1284"/>
              <a:gd name="T29" fmla="*/ 2147483646 h 3475"/>
              <a:gd name="T30" fmla="*/ 2147483646 w 1284"/>
              <a:gd name="T31" fmla="*/ 2147483646 h 3475"/>
              <a:gd name="T32" fmla="*/ 2147483646 w 1284"/>
              <a:gd name="T33" fmla="*/ 2147483646 h 3475"/>
              <a:gd name="T34" fmla="*/ 2147483646 w 1284"/>
              <a:gd name="T35" fmla="*/ 2147483646 h 3475"/>
              <a:gd name="T36" fmla="*/ 2147483646 w 1284"/>
              <a:gd name="T37" fmla="*/ 2147483646 h 3475"/>
              <a:gd name="T38" fmla="*/ 2147483646 w 1284"/>
              <a:gd name="T39" fmla="*/ 2147483646 h 3475"/>
              <a:gd name="T40" fmla="*/ 2147483646 w 1284"/>
              <a:gd name="T41" fmla="*/ 2147483646 h 3475"/>
              <a:gd name="T42" fmla="*/ 2147483646 w 1284"/>
              <a:gd name="T43" fmla="*/ 2147483646 h 3475"/>
              <a:gd name="T44" fmla="*/ 2147483646 w 1284"/>
              <a:gd name="T45" fmla="*/ 2147483646 h 3475"/>
              <a:gd name="T46" fmla="*/ 2147483646 w 1284"/>
              <a:gd name="T47" fmla="*/ 2147483646 h 3475"/>
              <a:gd name="T48" fmla="*/ 2147483646 w 1284"/>
              <a:gd name="T49" fmla="*/ 2147483646 h 3475"/>
              <a:gd name="T50" fmla="*/ 2147483646 w 1284"/>
              <a:gd name="T51" fmla="*/ 2147483646 h 3475"/>
              <a:gd name="T52" fmla="*/ 2147483646 w 1284"/>
              <a:gd name="T53" fmla="*/ 2147483646 h 3475"/>
              <a:gd name="T54" fmla="*/ 2147483646 w 1284"/>
              <a:gd name="T55" fmla="*/ 2147483646 h 3475"/>
              <a:gd name="T56" fmla="*/ 2147483646 w 1284"/>
              <a:gd name="T57" fmla="*/ 2147483646 h 3475"/>
              <a:gd name="T58" fmla="*/ 2147483646 w 1284"/>
              <a:gd name="T59" fmla="*/ 2147483646 h 3475"/>
              <a:gd name="T60" fmla="*/ 2147483646 w 1284"/>
              <a:gd name="T61" fmla="*/ 2147483646 h 3475"/>
              <a:gd name="T62" fmla="*/ 2147483646 w 1284"/>
              <a:gd name="T63" fmla="*/ 2147483646 h 347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284"/>
              <a:gd name="T97" fmla="*/ 0 h 3475"/>
              <a:gd name="T98" fmla="*/ 1284 w 1284"/>
              <a:gd name="T99" fmla="*/ 3475 h 347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284" h="3475" extrusionOk="0">
                <a:moveTo>
                  <a:pt x="332" y="3354"/>
                </a:moveTo>
                <a:cubicBezTo>
                  <a:pt x="311" y="3357"/>
                  <a:pt x="290" y="3344"/>
                  <a:pt x="273" y="3361"/>
                </a:cubicBezTo>
                <a:cubicBezTo>
                  <a:pt x="261" y="3373"/>
                  <a:pt x="265" y="3389"/>
                  <a:pt x="261" y="3404"/>
                </a:cubicBezTo>
                <a:cubicBezTo>
                  <a:pt x="261" y="3412"/>
                  <a:pt x="260" y="3414"/>
                  <a:pt x="263" y="3419"/>
                </a:cubicBezTo>
                <a:cubicBezTo>
                  <a:pt x="270" y="3407"/>
                  <a:pt x="283" y="3394"/>
                  <a:pt x="289" y="3380"/>
                </a:cubicBezTo>
                <a:cubicBezTo>
                  <a:pt x="307" y="3342"/>
                  <a:pt x="317" y="3318"/>
                  <a:pt x="344" y="3286"/>
                </a:cubicBezTo>
                <a:cubicBezTo>
                  <a:pt x="383" y="3240"/>
                  <a:pt x="422" y="3188"/>
                  <a:pt x="468" y="3149"/>
                </a:cubicBezTo>
                <a:cubicBezTo>
                  <a:pt x="532" y="3095"/>
                  <a:pt x="587" y="3044"/>
                  <a:pt x="636" y="2974"/>
                </a:cubicBezTo>
                <a:cubicBezTo>
                  <a:pt x="711" y="2866"/>
                  <a:pt x="790" y="2759"/>
                  <a:pt x="864" y="2651"/>
                </a:cubicBezTo>
                <a:cubicBezTo>
                  <a:pt x="900" y="2599"/>
                  <a:pt x="922" y="2543"/>
                  <a:pt x="951" y="2488"/>
                </a:cubicBezTo>
                <a:cubicBezTo>
                  <a:pt x="961" y="2469"/>
                  <a:pt x="972" y="2464"/>
                  <a:pt x="980" y="2454"/>
                </a:cubicBezTo>
                <a:cubicBezTo>
                  <a:pt x="980" y="2460"/>
                  <a:pt x="996" y="2443"/>
                  <a:pt x="994" y="2452"/>
                </a:cubicBezTo>
                <a:cubicBezTo>
                  <a:pt x="987" y="2479"/>
                  <a:pt x="973" y="2512"/>
                  <a:pt x="962" y="2538"/>
                </a:cubicBezTo>
                <a:cubicBezTo>
                  <a:pt x="939" y="2596"/>
                  <a:pt x="906" y="2649"/>
                  <a:pt x="874" y="2702"/>
                </a:cubicBezTo>
                <a:cubicBezTo>
                  <a:pt x="834" y="2769"/>
                  <a:pt x="792" y="2835"/>
                  <a:pt x="738" y="2892"/>
                </a:cubicBezTo>
                <a:cubicBezTo>
                  <a:pt x="682" y="2951"/>
                  <a:pt x="623" y="3004"/>
                  <a:pt x="569" y="3065"/>
                </a:cubicBezTo>
                <a:cubicBezTo>
                  <a:pt x="521" y="3119"/>
                  <a:pt x="473" y="3174"/>
                  <a:pt x="429" y="3231"/>
                </a:cubicBezTo>
                <a:cubicBezTo>
                  <a:pt x="395" y="3274"/>
                  <a:pt x="368" y="3321"/>
                  <a:pt x="330" y="3361"/>
                </a:cubicBezTo>
                <a:cubicBezTo>
                  <a:pt x="303" y="3390"/>
                  <a:pt x="286" y="3406"/>
                  <a:pt x="248" y="3404"/>
                </a:cubicBezTo>
                <a:cubicBezTo>
                  <a:pt x="241" y="3400"/>
                  <a:pt x="240" y="3399"/>
                  <a:pt x="236" y="3397"/>
                </a:cubicBezTo>
                <a:cubicBezTo>
                  <a:pt x="241" y="3391"/>
                  <a:pt x="238" y="3385"/>
                  <a:pt x="248" y="3378"/>
                </a:cubicBezTo>
                <a:cubicBezTo>
                  <a:pt x="274" y="3360"/>
                  <a:pt x="295" y="3343"/>
                  <a:pt x="319" y="3320"/>
                </a:cubicBezTo>
                <a:cubicBezTo>
                  <a:pt x="359" y="3281"/>
                  <a:pt x="397" y="3238"/>
                  <a:pt x="435" y="3197"/>
                </a:cubicBezTo>
                <a:cubicBezTo>
                  <a:pt x="493" y="3134"/>
                  <a:pt x="551" y="3074"/>
                  <a:pt x="602" y="3005"/>
                </a:cubicBezTo>
                <a:cubicBezTo>
                  <a:pt x="666" y="2920"/>
                  <a:pt x="723" y="2831"/>
                  <a:pt x="783" y="2743"/>
                </a:cubicBezTo>
                <a:cubicBezTo>
                  <a:pt x="831" y="2673"/>
                  <a:pt x="870" y="2600"/>
                  <a:pt x="913" y="2526"/>
                </a:cubicBezTo>
                <a:cubicBezTo>
                  <a:pt x="934" y="2489"/>
                  <a:pt x="958" y="2454"/>
                  <a:pt x="980" y="2418"/>
                </a:cubicBezTo>
                <a:cubicBezTo>
                  <a:pt x="993" y="2397"/>
                  <a:pt x="1004" y="2376"/>
                  <a:pt x="1016" y="2355"/>
                </a:cubicBezTo>
                <a:cubicBezTo>
                  <a:pt x="1024" y="2340"/>
                  <a:pt x="1032" y="2324"/>
                  <a:pt x="1041" y="2310"/>
                </a:cubicBezTo>
                <a:cubicBezTo>
                  <a:pt x="1044" y="2305"/>
                  <a:pt x="1040" y="2315"/>
                  <a:pt x="1043" y="2310"/>
                </a:cubicBezTo>
              </a:path>
              <a:path w="1284" h="3475" extrusionOk="0">
                <a:moveTo>
                  <a:pt x="1083" y="1848"/>
                </a:moveTo>
                <a:cubicBezTo>
                  <a:pt x="1076" y="1837"/>
                  <a:pt x="1081" y="1842"/>
                  <a:pt x="1071" y="1831"/>
                </a:cubicBezTo>
                <a:cubicBezTo>
                  <a:pt x="1069" y="1846"/>
                  <a:pt x="1068" y="1861"/>
                  <a:pt x="1069" y="1877"/>
                </a:cubicBezTo>
                <a:cubicBezTo>
                  <a:pt x="1073" y="1940"/>
                  <a:pt x="1068" y="2004"/>
                  <a:pt x="1071" y="2067"/>
                </a:cubicBezTo>
                <a:cubicBezTo>
                  <a:pt x="1073" y="2112"/>
                  <a:pt x="1075" y="2156"/>
                  <a:pt x="1075" y="2201"/>
                </a:cubicBezTo>
              </a:path>
              <a:path w="1284" h="3475" extrusionOk="0">
                <a:moveTo>
                  <a:pt x="1063" y="2336"/>
                </a:moveTo>
                <a:cubicBezTo>
                  <a:pt x="1063" y="2327"/>
                  <a:pt x="1063" y="2321"/>
                  <a:pt x="1065" y="2314"/>
                </a:cubicBezTo>
                <a:cubicBezTo>
                  <a:pt x="1068" y="2322"/>
                  <a:pt x="1070" y="2328"/>
                  <a:pt x="1083" y="2324"/>
                </a:cubicBezTo>
                <a:cubicBezTo>
                  <a:pt x="1108" y="2316"/>
                  <a:pt x="1140" y="2300"/>
                  <a:pt x="1161" y="2286"/>
                </a:cubicBezTo>
                <a:cubicBezTo>
                  <a:pt x="1194" y="2264"/>
                  <a:pt x="1225" y="2236"/>
                  <a:pt x="1264" y="2225"/>
                </a:cubicBezTo>
                <a:cubicBezTo>
                  <a:pt x="1270" y="2224"/>
                  <a:pt x="1277" y="2224"/>
                  <a:pt x="1283" y="2223"/>
                </a:cubicBezTo>
              </a:path>
              <a:path w="1284" h="3475" extrusionOk="0">
                <a:moveTo>
                  <a:pt x="31" y="3474"/>
                </a:moveTo>
                <a:cubicBezTo>
                  <a:pt x="26" y="3460"/>
                  <a:pt x="23" y="3445"/>
                  <a:pt x="21" y="3428"/>
                </a:cubicBezTo>
                <a:cubicBezTo>
                  <a:pt x="21" y="3424"/>
                  <a:pt x="21" y="3420"/>
                  <a:pt x="21" y="3416"/>
                </a:cubicBezTo>
                <a:cubicBezTo>
                  <a:pt x="39" y="3416"/>
                  <a:pt x="58" y="3418"/>
                  <a:pt x="76" y="3421"/>
                </a:cubicBezTo>
                <a:cubicBezTo>
                  <a:pt x="122" y="3428"/>
                  <a:pt x="165" y="3427"/>
                  <a:pt x="210" y="3414"/>
                </a:cubicBezTo>
                <a:cubicBezTo>
                  <a:pt x="243" y="3402"/>
                  <a:pt x="254" y="3399"/>
                  <a:pt x="273" y="3385"/>
                </a:cubicBezTo>
              </a:path>
              <a:path w="1284" h="3475" extrusionOk="0">
                <a:moveTo>
                  <a:pt x="378" y="3383"/>
                </a:moveTo>
                <a:cubicBezTo>
                  <a:pt x="368" y="3383"/>
                  <a:pt x="358" y="3388"/>
                  <a:pt x="352" y="3380"/>
                </a:cubicBezTo>
                <a:cubicBezTo>
                  <a:pt x="352" y="3378"/>
                  <a:pt x="352" y="3377"/>
                  <a:pt x="352" y="3375"/>
                </a:cubicBezTo>
                <a:cubicBezTo>
                  <a:pt x="352" y="3406"/>
                  <a:pt x="352" y="3438"/>
                  <a:pt x="354" y="3469"/>
                </a:cubicBezTo>
              </a:path>
              <a:path w="1284" h="3475" extrusionOk="0">
                <a:moveTo>
                  <a:pt x="68" y="1124"/>
                </a:moveTo>
                <a:cubicBezTo>
                  <a:pt x="52" y="1123"/>
                  <a:pt x="19" y="1126"/>
                  <a:pt x="13" y="1124"/>
                </a:cubicBezTo>
                <a:cubicBezTo>
                  <a:pt x="12" y="1124"/>
                  <a:pt x="1" y="1134"/>
                  <a:pt x="1" y="1131"/>
                </a:cubicBezTo>
                <a:cubicBezTo>
                  <a:pt x="0" y="1123"/>
                  <a:pt x="48" y="1088"/>
                  <a:pt x="53" y="1083"/>
                </a:cubicBezTo>
                <a:cubicBezTo>
                  <a:pt x="181" y="965"/>
                  <a:pt x="304" y="883"/>
                  <a:pt x="403" y="734"/>
                </a:cubicBezTo>
                <a:cubicBezTo>
                  <a:pt x="467" y="639"/>
                  <a:pt x="531" y="542"/>
                  <a:pt x="600" y="450"/>
                </a:cubicBezTo>
                <a:cubicBezTo>
                  <a:pt x="648" y="387"/>
                  <a:pt x="703" y="329"/>
                  <a:pt x="752" y="267"/>
                </a:cubicBezTo>
                <a:cubicBezTo>
                  <a:pt x="785" y="225"/>
                  <a:pt x="819" y="189"/>
                  <a:pt x="862" y="157"/>
                </a:cubicBezTo>
                <a:cubicBezTo>
                  <a:pt x="893" y="134"/>
                  <a:pt x="927" y="116"/>
                  <a:pt x="958" y="94"/>
                </a:cubicBezTo>
                <a:cubicBezTo>
                  <a:pt x="977" y="81"/>
                  <a:pt x="1008" y="64"/>
                  <a:pt x="1023" y="46"/>
                </a:cubicBezTo>
                <a:cubicBezTo>
                  <a:pt x="1032" y="36"/>
                  <a:pt x="1041" y="11"/>
                  <a:pt x="1051" y="5"/>
                </a:cubicBezTo>
                <a:cubicBezTo>
                  <a:pt x="1060" y="0"/>
                  <a:pt x="1056" y="6"/>
                  <a:pt x="1059" y="5"/>
                </a:cubicBezTo>
                <a:cubicBezTo>
                  <a:pt x="1063" y="3"/>
                  <a:pt x="1071" y="7"/>
                  <a:pt x="1075" y="5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Comment 16">
            <a:extLst>
              <a:ext uri="{FF2B5EF4-FFF2-40B4-BE49-F238E27FC236}">
                <a16:creationId xmlns:a16="http://schemas.microsoft.com/office/drawing/2014/main" id="{473D64A9-3001-8343-BA27-0ECB5E36DABA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737476" y="5943601"/>
            <a:ext cx="200025" cy="138113"/>
          </a:xfrm>
          <a:custGeom>
            <a:avLst/>
            <a:gdLst>
              <a:gd name="T0" fmla="*/ 2147483646 w 554"/>
              <a:gd name="T1" fmla="*/ 2147483646 h 383"/>
              <a:gd name="T2" fmla="*/ 2147483646 w 554"/>
              <a:gd name="T3" fmla="*/ 2147483646 h 383"/>
              <a:gd name="T4" fmla="*/ 2147483646 w 554"/>
              <a:gd name="T5" fmla="*/ 2147483646 h 383"/>
              <a:gd name="T6" fmla="*/ 2147483646 w 554"/>
              <a:gd name="T7" fmla="*/ 2147483646 h 383"/>
              <a:gd name="T8" fmla="*/ 2147483646 w 554"/>
              <a:gd name="T9" fmla="*/ 2147483646 h 383"/>
              <a:gd name="T10" fmla="*/ 2147483646 w 554"/>
              <a:gd name="T11" fmla="*/ 2147483646 h 383"/>
              <a:gd name="T12" fmla="*/ 2147483646 w 554"/>
              <a:gd name="T13" fmla="*/ 2147483646 h 383"/>
              <a:gd name="T14" fmla="*/ 0 w 554"/>
              <a:gd name="T15" fmla="*/ 2147483646 h 383"/>
              <a:gd name="T16" fmla="*/ 2147483646 w 554"/>
              <a:gd name="T17" fmla="*/ 2147483646 h 383"/>
              <a:gd name="T18" fmla="*/ 2147483646 w 554"/>
              <a:gd name="T19" fmla="*/ 2147483646 h 383"/>
              <a:gd name="T20" fmla="*/ 2147483646 w 554"/>
              <a:gd name="T21" fmla="*/ 2147483646 h 383"/>
              <a:gd name="T22" fmla="*/ 2147483646 w 554"/>
              <a:gd name="T23" fmla="*/ 2147483646 h 383"/>
              <a:gd name="T24" fmla="*/ 2147483646 w 554"/>
              <a:gd name="T25" fmla="*/ 2147483646 h 383"/>
              <a:gd name="T26" fmla="*/ 2147483646 w 554"/>
              <a:gd name="T27" fmla="*/ 2147483646 h 383"/>
              <a:gd name="T28" fmla="*/ 2147483646 w 554"/>
              <a:gd name="T29" fmla="*/ 2147483646 h 383"/>
              <a:gd name="T30" fmla="*/ 2147483646 w 554"/>
              <a:gd name="T31" fmla="*/ 0 h 383"/>
              <a:gd name="T32" fmla="*/ 2147483646 w 554"/>
              <a:gd name="T33" fmla="*/ 2147483646 h 383"/>
              <a:gd name="T34" fmla="*/ 2147483646 w 554"/>
              <a:gd name="T35" fmla="*/ 2147483646 h 383"/>
              <a:gd name="T36" fmla="*/ 2147483646 w 554"/>
              <a:gd name="T37" fmla="*/ 2147483646 h 383"/>
              <a:gd name="T38" fmla="*/ 2147483646 w 554"/>
              <a:gd name="T39" fmla="*/ 2147483646 h 383"/>
              <a:gd name="T40" fmla="*/ 2147483646 w 554"/>
              <a:gd name="T41" fmla="*/ 2147483646 h 38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54"/>
              <a:gd name="T64" fmla="*/ 0 h 383"/>
              <a:gd name="T65" fmla="*/ 554 w 554"/>
              <a:gd name="T66" fmla="*/ 383 h 38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54" h="383" extrusionOk="0">
                <a:moveTo>
                  <a:pt x="263" y="57"/>
                </a:moveTo>
                <a:cubicBezTo>
                  <a:pt x="264" y="46"/>
                  <a:pt x="266" y="35"/>
                  <a:pt x="267" y="24"/>
                </a:cubicBezTo>
                <a:cubicBezTo>
                  <a:pt x="258" y="26"/>
                  <a:pt x="251" y="30"/>
                  <a:pt x="242" y="31"/>
                </a:cubicBezTo>
                <a:cubicBezTo>
                  <a:pt x="224" y="34"/>
                  <a:pt x="208" y="31"/>
                  <a:pt x="191" y="38"/>
                </a:cubicBezTo>
                <a:cubicBezTo>
                  <a:pt x="170" y="46"/>
                  <a:pt x="152" y="60"/>
                  <a:pt x="133" y="72"/>
                </a:cubicBezTo>
                <a:cubicBezTo>
                  <a:pt x="107" y="89"/>
                  <a:pt x="82" y="104"/>
                  <a:pt x="61" y="127"/>
                </a:cubicBezTo>
                <a:cubicBezTo>
                  <a:pt x="39" y="152"/>
                  <a:pt x="26" y="177"/>
                  <a:pt x="15" y="207"/>
                </a:cubicBezTo>
                <a:cubicBezTo>
                  <a:pt x="4" y="237"/>
                  <a:pt x="1" y="261"/>
                  <a:pt x="0" y="293"/>
                </a:cubicBezTo>
                <a:cubicBezTo>
                  <a:pt x="-1" y="315"/>
                  <a:pt x="1" y="337"/>
                  <a:pt x="11" y="356"/>
                </a:cubicBezTo>
                <a:cubicBezTo>
                  <a:pt x="25" y="382"/>
                  <a:pt x="64" y="378"/>
                  <a:pt x="88" y="377"/>
                </a:cubicBezTo>
                <a:cubicBezTo>
                  <a:pt x="121" y="375"/>
                  <a:pt x="153" y="370"/>
                  <a:pt x="177" y="346"/>
                </a:cubicBezTo>
                <a:cubicBezTo>
                  <a:pt x="205" y="318"/>
                  <a:pt x="227" y="291"/>
                  <a:pt x="248" y="257"/>
                </a:cubicBezTo>
                <a:cubicBezTo>
                  <a:pt x="268" y="223"/>
                  <a:pt x="285" y="189"/>
                  <a:pt x="293" y="151"/>
                </a:cubicBezTo>
                <a:cubicBezTo>
                  <a:pt x="297" y="131"/>
                  <a:pt x="299" y="113"/>
                  <a:pt x="299" y="93"/>
                </a:cubicBezTo>
                <a:cubicBezTo>
                  <a:pt x="300" y="66"/>
                  <a:pt x="302" y="40"/>
                  <a:pt x="303" y="14"/>
                </a:cubicBezTo>
                <a:cubicBezTo>
                  <a:pt x="303" y="7"/>
                  <a:pt x="303" y="5"/>
                  <a:pt x="303" y="0"/>
                </a:cubicBezTo>
                <a:cubicBezTo>
                  <a:pt x="307" y="6"/>
                  <a:pt x="314" y="14"/>
                  <a:pt x="319" y="24"/>
                </a:cubicBezTo>
                <a:cubicBezTo>
                  <a:pt x="330" y="46"/>
                  <a:pt x="341" y="67"/>
                  <a:pt x="352" y="89"/>
                </a:cubicBezTo>
                <a:cubicBezTo>
                  <a:pt x="375" y="132"/>
                  <a:pt x="394" y="176"/>
                  <a:pt x="417" y="219"/>
                </a:cubicBezTo>
                <a:cubicBezTo>
                  <a:pt x="438" y="257"/>
                  <a:pt x="460" y="295"/>
                  <a:pt x="486" y="329"/>
                </a:cubicBezTo>
                <a:cubicBezTo>
                  <a:pt x="505" y="354"/>
                  <a:pt x="525" y="368"/>
                  <a:pt x="553" y="382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Comment 17">
            <a:extLst>
              <a:ext uri="{FF2B5EF4-FFF2-40B4-BE49-F238E27FC236}">
                <a16:creationId xmlns:a16="http://schemas.microsoft.com/office/drawing/2014/main" id="{BA0F94A9-4B84-054D-9B06-010B2DAA6E40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126288" y="6399214"/>
            <a:ext cx="520700" cy="287337"/>
          </a:xfrm>
          <a:custGeom>
            <a:avLst/>
            <a:gdLst>
              <a:gd name="T0" fmla="*/ 2147483646 w 1445"/>
              <a:gd name="T1" fmla="*/ 2147483646 h 798"/>
              <a:gd name="T2" fmla="*/ 2147483646 w 1445"/>
              <a:gd name="T3" fmla="*/ 2147483646 h 798"/>
              <a:gd name="T4" fmla="*/ 2147483646 w 1445"/>
              <a:gd name="T5" fmla="*/ 2147483646 h 798"/>
              <a:gd name="T6" fmla="*/ 2147483646 w 1445"/>
              <a:gd name="T7" fmla="*/ 2147483646 h 798"/>
              <a:gd name="T8" fmla="*/ 2147483646 w 1445"/>
              <a:gd name="T9" fmla="*/ 2147483646 h 798"/>
              <a:gd name="T10" fmla="*/ 2147483646 w 1445"/>
              <a:gd name="T11" fmla="*/ 2147483646 h 798"/>
              <a:gd name="T12" fmla="*/ 2147483646 w 1445"/>
              <a:gd name="T13" fmla="*/ 2147483646 h 798"/>
              <a:gd name="T14" fmla="*/ 2147483646 w 1445"/>
              <a:gd name="T15" fmla="*/ 2147483646 h 798"/>
              <a:gd name="T16" fmla="*/ 2147483646 w 1445"/>
              <a:gd name="T17" fmla="*/ 2147483646 h 798"/>
              <a:gd name="T18" fmla="*/ 2147483646 w 1445"/>
              <a:gd name="T19" fmla="*/ 2147483646 h 798"/>
              <a:gd name="T20" fmla="*/ 2147483646 w 1445"/>
              <a:gd name="T21" fmla="*/ 2147483646 h 798"/>
              <a:gd name="T22" fmla="*/ 2147483646 w 1445"/>
              <a:gd name="T23" fmla="*/ 2147483646 h 798"/>
              <a:gd name="T24" fmla="*/ 2147483646 w 1445"/>
              <a:gd name="T25" fmla="*/ 2147483646 h 798"/>
              <a:gd name="T26" fmla="*/ 2147483646 w 1445"/>
              <a:gd name="T27" fmla="*/ 2147483646 h 798"/>
              <a:gd name="T28" fmla="*/ 2147483646 w 1445"/>
              <a:gd name="T29" fmla="*/ 2147483646 h 798"/>
              <a:gd name="T30" fmla="*/ 2147483646 w 1445"/>
              <a:gd name="T31" fmla="*/ 2147483646 h 798"/>
              <a:gd name="T32" fmla="*/ 2147483646 w 1445"/>
              <a:gd name="T33" fmla="*/ 2147483646 h 798"/>
              <a:gd name="T34" fmla="*/ 2147483646 w 1445"/>
              <a:gd name="T35" fmla="*/ 2147483646 h 798"/>
              <a:gd name="T36" fmla="*/ 2147483646 w 1445"/>
              <a:gd name="T37" fmla="*/ 2147483646 h 798"/>
              <a:gd name="T38" fmla="*/ 2147483646 w 1445"/>
              <a:gd name="T39" fmla="*/ 0 h 798"/>
              <a:gd name="T40" fmla="*/ 2147483646 w 1445"/>
              <a:gd name="T41" fmla="*/ 2147483646 h 798"/>
              <a:gd name="T42" fmla="*/ 2147483646 w 1445"/>
              <a:gd name="T43" fmla="*/ 2147483646 h 798"/>
              <a:gd name="T44" fmla="*/ 2147483646 w 1445"/>
              <a:gd name="T45" fmla="*/ 2147483646 h 798"/>
              <a:gd name="T46" fmla="*/ 2147483646 w 1445"/>
              <a:gd name="T47" fmla="*/ 2147483646 h 798"/>
              <a:gd name="T48" fmla="*/ 2147483646 w 1445"/>
              <a:gd name="T49" fmla="*/ 2147483646 h 798"/>
              <a:gd name="T50" fmla="*/ 2147483646 w 1445"/>
              <a:gd name="T51" fmla="*/ 2147483646 h 798"/>
              <a:gd name="T52" fmla="*/ 2147483646 w 1445"/>
              <a:gd name="T53" fmla="*/ 2147483646 h 798"/>
              <a:gd name="T54" fmla="*/ 2147483646 w 1445"/>
              <a:gd name="T55" fmla="*/ 2147483646 h 798"/>
              <a:gd name="T56" fmla="*/ 2147483646 w 1445"/>
              <a:gd name="T57" fmla="*/ 2147483646 h 79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445"/>
              <a:gd name="T88" fmla="*/ 0 h 798"/>
              <a:gd name="T89" fmla="*/ 1445 w 1445"/>
              <a:gd name="T90" fmla="*/ 798 h 79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445" h="798" extrusionOk="0">
                <a:moveTo>
                  <a:pt x="4" y="241"/>
                </a:moveTo>
                <a:cubicBezTo>
                  <a:pt x="6" y="234"/>
                  <a:pt x="9" y="201"/>
                  <a:pt x="18" y="181"/>
                </a:cubicBezTo>
                <a:cubicBezTo>
                  <a:pt x="26" y="163"/>
                  <a:pt x="49" y="157"/>
                  <a:pt x="67" y="154"/>
                </a:cubicBezTo>
                <a:cubicBezTo>
                  <a:pt x="124" y="146"/>
                  <a:pt x="179" y="132"/>
                  <a:pt x="236" y="123"/>
                </a:cubicBezTo>
                <a:cubicBezTo>
                  <a:pt x="280" y="116"/>
                  <a:pt x="321" y="100"/>
                  <a:pt x="364" y="87"/>
                </a:cubicBezTo>
              </a:path>
              <a:path w="1445" h="798" extrusionOk="0">
                <a:moveTo>
                  <a:pt x="207" y="162"/>
                </a:moveTo>
                <a:cubicBezTo>
                  <a:pt x="225" y="175"/>
                  <a:pt x="232" y="180"/>
                  <a:pt x="248" y="198"/>
                </a:cubicBezTo>
                <a:cubicBezTo>
                  <a:pt x="318" y="280"/>
                  <a:pt x="354" y="386"/>
                  <a:pt x="396" y="484"/>
                </a:cubicBezTo>
                <a:cubicBezTo>
                  <a:pt x="429" y="559"/>
                  <a:pt x="458" y="636"/>
                  <a:pt x="488" y="712"/>
                </a:cubicBezTo>
                <a:cubicBezTo>
                  <a:pt x="499" y="739"/>
                  <a:pt x="510" y="765"/>
                  <a:pt x="532" y="785"/>
                </a:cubicBezTo>
                <a:cubicBezTo>
                  <a:pt x="542" y="794"/>
                  <a:pt x="562" y="802"/>
                  <a:pt x="575" y="797"/>
                </a:cubicBezTo>
                <a:cubicBezTo>
                  <a:pt x="605" y="786"/>
                  <a:pt x="629" y="757"/>
                  <a:pt x="648" y="732"/>
                </a:cubicBezTo>
                <a:cubicBezTo>
                  <a:pt x="700" y="662"/>
                  <a:pt x="734" y="578"/>
                  <a:pt x="768" y="498"/>
                </a:cubicBezTo>
                <a:cubicBezTo>
                  <a:pt x="797" y="430"/>
                  <a:pt x="825" y="360"/>
                  <a:pt x="855" y="292"/>
                </a:cubicBezTo>
                <a:cubicBezTo>
                  <a:pt x="866" y="268"/>
                  <a:pt x="876" y="244"/>
                  <a:pt x="886" y="219"/>
                </a:cubicBezTo>
              </a:path>
              <a:path w="1445" h="798" extrusionOk="0">
                <a:moveTo>
                  <a:pt x="695" y="207"/>
                </a:moveTo>
                <a:cubicBezTo>
                  <a:pt x="720" y="190"/>
                  <a:pt x="740" y="170"/>
                  <a:pt x="764" y="152"/>
                </a:cubicBezTo>
                <a:cubicBezTo>
                  <a:pt x="809" y="117"/>
                  <a:pt x="858" y="84"/>
                  <a:pt x="906" y="53"/>
                </a:cubicBezTo>
                <a:cubicBezTo>
                  <a:pt x="941" y="30"/>
                  <a:pt x="974" y="14"/>
                  <a:pt x="1014" y="5"/>
                </a:cubicBezTo>
                <a:cubicBezTo>
                  <a:pt x="1021" y="3"/>
                  <a:pt x="1027" y="2"/>
                  <a:pt x="1034" y="0"/>
                </a:cubicBezTo>
              </a:path>
              <a:path w="1445" h="798" extrusionOk="0">
                <a:moveTo>
                  <a:pt x="1174" y="491"/>
                </a:moveTo>
                <a:cubicBezTo>
                  <a:pt x="1185" y="476"/>
                  <a:pt x="1197" y="458"/>
                  <a:pt x="1213" y="445"/>
                </a:cubicBezTo>
                <a:cubicBezTo>
                  <a:pt x="1236" y="427"/>
                  <a:pt x="1277" y="410"/>
                  <a:pt x="1304" y="400"/>
                </a:cubicBezTo>
                <a:cubicBezTo>
                  <a:pt x="1333" y="390"/>
                  <a:pt x="1365" y="386"/>
                  <a:pt x="1394" y="378"/>
                </a:cubicBezTo>
              </a:path>
              <a:path w="1445" h="798" extrusionOk="0">
                <a:moveTo>
                  <a:pt x="1266" y="698"/>
                </a:moveTo>
                <a:cubicBezTo>
                  <a:pt x="1257" y="698"/>
                  <a:pt x="1252" y="697"/>
                  <a:pt x="1243" y="696"/>
                </a:cubicBezTo>
                <a:cubicBezTo>
                  <a:pt x="1260" y="687"/>
                  <a:pt x="1281" y="677"/>
                  <a:pt x="1298" y="667"/>
                </a:cubicBezTo>
                <a:cubicBezTo>
                  <a:pt x="1338" y="643"/>
                  <a:pt x="1377" y="619"/>
                  <a:pt x="1418" y="597"/>
                </a:cubicBezTo>
                <a:cubicBezTo>
                  <a:pt x="1427" y="592"/>
                  <a:pt x="1435" y="588"/>
                  <a:pt x="1444" y="583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Comment 18">
            <a:extLst>
              <a:ext uri="{FF2B5EF4-FFF2-40B4-BE49-F238E27FC236}">
                <a16:creationId xmlns:a16="http://schemas.microsoft.com/office/drawing/2014/main" id="{ED0A9D8B-731D-7A4A-B340-BDAFC828C278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832725" y="6330950"/>
            <a:ext cx="533400" cy="325438"/>
          </a:xfrm>
          <a:custGeom>
            <a:avLst/>
            <a:gdLst>
              <a:gd name="T0" fmla="*/ 2147483646 w 1482"/>
              <a:gd name="T1" fmla="*/ 2147483646 h 905"/>
              <a:gd name="T2" fmla="*/ 2147483646 w 1482"/>
              <a:gd name="T3" fmla="*/ 2147483646 h 905"/>
              <a:gd name="T4" fmla="*/ 2147483646 w 1482"/>
              <a:gd name="T5" fmla="*/ 2147483646 h 905"/>
              <a:gd name="T6" fmla="*/ 2147483646 w 1482"/>
              <a:gd name="T7" fmla="*/ 2147483646 h 905"/>
              <a:gd name="T8" fmla="*/ 2147483646 w 1482"/>
              <a:gd name="T9" fmla="*/ 2147483646 h 905"/>
              <a:gd name="T10" fmla="*/ 2147483646 w 1482"/>
              <a:gd name="T11" fmla="*/ 2147483646 h 905"/>
              <a:gd name="T12" fmla="*/ 2147483646 w 1482"/>
              <a:gd name="T13" fmla="*/ 2147483646 h 905"/>
              <a:gd name="T14" fmla="*/ 2147483646 w 1482"/>
              <a:gd name="T15" fmla="*/ 2147483646 h 905"/>
              <a:gd name="T16" fmla="*/ 2147483646 w 1482"/>
              <a:gd name="T17" fmla="*/ 2147483646 h 905"/>
              <a:gd name="T18" fmla="*/ 2147483646 w 1482"/>
              <a:gd name="T19" fmla="*/ 2147483646 h 905"/>
              <a:gd name="T20" fmla="*/ 2147483646 w 1482"/>
              <a:gd name="T21" fmla="*/ 2147483646 h 905"/>
              <a:gd name="T22" fmla="*/ 2147483646 w 1482"/>
              <a:gd name="T23" fmla="*/ 2147483646 h 905"/>
              <a:gd name="T24" fmla="*/ 2147483646 w 1482"/>
              <a:gd name="T25" fmla="*/ 2147483646 h 905"/>
              <a:gd name="T26" fmla="*/ 2147483646 w 1482"/>
              <a:gd name="T27" fmla="*/ 2147483646 h 905"/>
              <a:gd name="T28" fmla="*/ 2147483646 w 1482"/>
              <a:gd name="T29" fmla="*/ 0 h 905"/>
              <a:gd name="T30" fmla="*/ 2147483646 w 1482"/>
              <a:gd name="T31" fmla="*/ 2147483646 h 905"/>
              <a:gd name="T32" fmla="*/ 2147483646 w 1482"/>
              <a:gd name="T33" fmla="*/ 2147483646 h 905"/>
              <a:gd name="T34" fmla="*/ 2147483646 w 1482"/>
              <a:gd name="T35" fmla="*/ 2147483646 h 905"/>
              <a:gd name="T36" fmla="*/ 2147483646 w 1482"/>
              <a:gd name="T37" fmla="*/ 2147483646 h 905"/>
              <a:gd name="T38" fmla="*/ 2147483646 w 1482"/>
              <a:gd name="T39" fmla="*/ 2147483646 h 905"/>
              <a:gd name="T40" fmla="*/ 2147483646 w 1482"/>
              <a:gd name="T41" fmla="*/ 2147483646 h 905"/>
              <a:gd name="T42" fmla="*/ 2147483646 w 1482"/>
              <a:gd name="T43" fmla="*/ 2147483646 h 905"/>
              <a:gd name="T44" fmla="*/ 2147483646 w 1482"/>
              <a:gd name="T45" fmla="*/ 2147483646 h 905"/>
              <a:gd name="T46" fmla="*/ 2147483646 w 1482"/>
              <a:gd name="T47" fmla="*/ 2147483646 h 905"/>
              <a:gd name="T48" fmla="*/ 2147483646 w 1482"/>
              <a:gd name="T49" fmla="*/ 2147483646 h 905"/>
              <a:gd name="T50" fmla="*/ 2147483646 w 1482"/>
              <a:gd name="T51" fmla="*/ 2147483646 h 905"/>
              <a:gd name="T52" fmla="*/ 2147483646 w 1482"/>
              <a:gd name="T53" fmla="*/ 2147483646 h 905"/>
              <a:gd name="T54" fmla="*/ 2147483646 w 1482"/>
              <a:gd name="T55" fmla="*/ 2147483646 h 905"/>
              <a:gd name="T56" fmla="*/ 2147483646 w 1482"/>
              <a:gd name="T57" fmla="*/ 2147483646 h 905"/>
              <a:gd name="T58" fmla="*/ 2147483646 w 1482"/>
              <a:gd name="T59" fmla="*/ 2147483646 h 905"/>
              <a:gd name="T60" fmla="*/ 2147483646 w 1482"/>
              <a:gd name="T61" fmla="*/ 2147483646 h 905"/>
              <a:gd name="T62" fmla="*/ 2147483646 w 1482"/>
              <a:gd name="T63" fmla="*/ 2147483646 h 905"/>
              <a:gd name="T64" fmla="*/ 2147483646 w 1482"/>
              <a:gd name="T65" fmla="*/ 2147483646 h 905"/>
              <a:gd name="T66" fmla="*/ 2147483646 w 1482"/>
              <a:gd name="T67" fmla="*/ 2147483646 h 905"/>
              <a:gd name="T68" fmla="*/ 2147483646 w 1482"/>
              <a:gd name="T69" fmla="*/ 2147483646 h 90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482"/>
              <a:gd name="T106" fmla="*/ 0 h 905"/>
              <a:gd name="T107" fmla="*/ 1482 w 1482"/>
              <a:gd name="T108" fmla="*/ 905 h 90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482" h="905" extrusionOk="0">
                <a:moveTo>
                  <a:pt x="274" y="496"/>
                </a:moveTo>
                <a:cubicBezTo>
                  <a:pt x="264" y="480"/>
                  <a:pt x="254" y="459"/>
                  <a:pt x="243" y="445"/>
                </a:cubicBezTo>
                <a:cubicBezTo>
                  <a:pt x="233" y="433"/>
                  <a:pt x="212" y="439"/>
                  <a:pt x="201" y="443"/>
                </a:cubicBezTo>
                <a:cubicBezTo>
                  <a:pt x="160" y="459"/>
                  <a:pt x="129" y="493"/>
                  <a:pt x="99" y="524"/>
                </a:cubicBezTo>
                <a:cubicBezTo>
                  <a:pt x="61" y="563"/>
                  <a:pt x="27" y="605"/>
                  <a:pt x="8" y="657"/>
                </a:cubicBezTo>
                <a:cubicBezTo>
                  <a:pt x="-6" y="695"/>
                  <a:pt x="-7" y="726"/>
                  <a:pt x="34" y="741"/>
                </a:cubicBezTo>
                <a:cubicBezTo>
                  <a:pt x="75" y="756"/>
                  <a:pt x="136" y="740"/>
                  <a:pt x="174" y="722"/>
                </a:cubicBezTo>
                <a:cubicBezTo>
                  <a:pt x="204" y="708"/>
                  <a:pt x="252" y="681"/>
                  <a:pt x="270" y="652"/>
                </a:cubicBezTo>
                <a:cubicBezTo>
                  <a:pt x="288" y="622"/>
                  <a:pt x="290" y="597"/>
                  <a:pt x="282" y="565"/>
                </a:cubicBezTo>
                <a:cubicBezTo>
                  <a:pt x="279" y="554"/>
                  <a:pt x="274" y="541"/>
                  <a:pt x="272" y="534"/>
                </a:cubicBezTo>
                <a:cubicBezTo>
                  <a:pt x="273" y="565"/>
                  <a:pt x="273" y="597"/>
                  <a:pt x="276" y="628"/>
                </a:cubicBezTo>
                <a:cubicBezTo>
                  <a:pt x="282" y="679"/>
                  <a:pt x="288" y="734"/>
                  <a:pt x="302" y="784"/>
                </a:cubicBezTo>
                <a:cubicBezTo>
                  <a:pt x="305" y="793"/>
                  <a:pt x="309" y="802"/>
                  <a:pt x="312" y="811"/>
                </a:cubicBezTo>
              </a:path>
              <a:path w="1482" h="905" extrusionOk="0">
                <a:moveTo>
                  <a:pt x="650" y="29"/>
                </a:moveTo>
                <a:cubicBezTo>
                  <a:pt x="634" y="17"/>
                  <a:pt x="617" y="8"/>
                  <a:pt x="603" y="0"/>
                </a:cubicBezTo>
                <a:cubicBezTo>
                  <a:pt x="603" y="110"/>
                  <a:pt x="610" y="218"/>
                  <a:pt x="619" y="327"/>
                </a:cubicBezTo>
                <a:cubicBezTo>
                  <a:pt x="628" y="428"/>
                  <a:pt x="637" y="529"/>
                  <a:pt x="648" y="630"/>
                </a:cubicBezTo>
                <a:cubicBezTo>
                  <a:pt x="654" y="681"/>
                  <a:pt x="654" y="752"/>
                  <a:pt x="672" y="801"/>
                </a:cubicBezTo>
                <a:cubicBezTo>
                  <a:pt x="675" y="809"/>
                  <a:pt x="675" y="812"/>
                  <a:pt x="680" y="815"/>
                </a:cubicBezTo>
                <a:cubicBezTo>
                  <a:pt x="693" y="793"/>
                  <a:pt x="705" y="766"/>
                  <a:pt x="717" y="741"/>
                </a:cubicBezTo>
                <a:cubicBezTo>
                  <a:pt x="736" y="701"/>
                  <a:pt x="756" y="657"/>
                  <a:pt x="786" y="625"/>
                </a:cubicBezTo>
                <a:cubicBezTo>
                  <a:pt x="819" y="590"/>
                  <a:pt x="876" y="558"/>
                  <a:pt x="924" y="582"/>
                </a:cubicBezTo>
                <a:cubicBezTo>
                  <a:pt x="956" y="598"/>
                  <a:pt x="961" y="645"/>
                  <a:pt x="963" y="676"/>
                </a:cubicBezTo>
                <a:cubicBezTo>
                  <a:pt x="968" y="762"/>
                  <a:pt x="928" y="841"/>
                  <a:pt x="851" y="883"/>
                </a:cubicBezTo>
                <a:cubicBezTo>
                  <a:pt x="782" y="921"/>
                  <a:pt x="706" y="905"/>
                  <a:pt x="640" y="873"/>
                </a:cubicBezTo>
              </a:path>
              <a:path w="1482" h="905" extrusionOk="0">
                <a:moveTo>
                  <a:pt x="1465" y="241"/>
                </a:moveTo>
                <a:cubicBezTo>
                  <a:pt x="1464" y="251"/>
                  <a:pt x="1452" y="266"/>
                  <a:pt x="1461" y="269"/>
                </a:cubicBezTo>
                <a:cubicBezTo>
                  <a:pt x="1467" y="271"/>
                  <a:pt x="1465" y="259"/>
                  <a:pt x="1471" y="257"/>
                </a:cubicBezTo>
                <a:cubicBezTo>
                  <a:pt x="1476" y="256"/>
                  <a:pt x="1477" y="258"/>
                  <a:pt x="1479" y="257"/>
                </a:cubicBezTo>
                <a:cubicBezTo>
                  <a:pt x="1472" y="260"/>
                  <a:pt x="1467" y="262"/>
                  <a:pt x="1460" y="265"/>
                </a:cubicBezTo>
                <a:cubicBezTo>
                  <a:pt x="1433" y="274"/>
                  <a:pt x="1404" y="285"/>
                  <a:pt x="1381" y="303"/>
                </a:cubicBezTo>
                <a:cubicBezTo>
                  <a:pt x="1335" y="338"/>
                  <a:pt x="1301" y="393"/>
                  <a:pt x="1278" y="445"/>
                </a:cubicBezTo>
                <a:cubicBezTo>
                  <a:pt x="1246" y="517"/>
                  <a:pt x="1229" y="613"/>
                  <a:pt x="1253" y="690"/>
                </a:cubicBezTo>
                <a:cubicBezTo>
                  <a:pt x="1273" y="755"/>
                  <a:pt x="1332" y="802"/>
                  <a:pt x="1400" y="801"/>
                </a:cubicBezTo>
                <a:cubicBezTo>
                  <a:pt x="1442" y="796"/>
                  <a:pt x="1456" y="793"/>
                  <a:pt x="1481" y="777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Comment 19">
            <a:extLst>
              <a:ext uri="{FF2B5EF4-FFF2-40B4-BE49-F238E27FC236}">
                <a16:creationId xmlns:a16="http://schemas.microsoft.com/office/drawing/2014/main" id="{A6CA28EF-AEB9-8743-809D-A1DC4A400414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64701" y="5846763"/>
            <a:ext cx="163513" cy="241300"/>
          </a:xfrm>
          <a:custGeom>
            <a:avLst/>
            <a:gdLst>
              <a:gd name="T0" fmla="*/ 2147483646 w 454"/>
              <a:gd name="T1" fmla="*/ 2147483646 h 669"/>
              <a:gd name="T2" fmla="*/ 2147483646 w 454"/>
              <a:gd name="T3" fmla="*/ 0 h 669"/>
              <a:gd name="T4" fmla="*/ 2147483646 w 454"/>
              <a:gd name="T5" fmla="*/ 2147483646 h 669"/>
              <a:gd name="T6" fmla="*/ 2147483646 w 454"/>
              <a:gd name="T7" fmla="*/ 2147483646 h 669"/>
              <a:gd name="T8" fmla="*/ 2147483646 w 454"/>
              <a:gd name="T9" fmla="*/ 2147483646 h 669"/>
              <a:gd name="T10" fmla="*/ 2147483646 w 454"/>
              <a:gd name="T11" fmla="*/ 2147483646 h 669"/>
              <a:gd name="T12" fmla="*/ 2147483646 w 454"/>
              <a:gd name="T13" fmla="*/ 2147483646 h 669"/>
              <a:gd name="T14" fmla="*/ 2147483646 w 454"/>
              <a:gd name="T15" fmla="*/ 2147483646 h 669"/>
              <a:gd name="T16" fmla="*/ 2147483646 w 454"/>
              <a:gd name="T17" fmla="*/ 2147483646 h 669"/>
              <a:gd name="T18" fmla="*/ 2147483646 w 454"/>
              <a:gd name="T19" fmla="*/ 2147483646 h 669"/>
              <a:gd name="T20" fmla="*/ 2147483646 w 454"/>
              <a:gd name="T21" fmla="*/ 2147483646 h 669"/>
              <a:gd name="T22" fmla="*/ 2147483646 w 454"/>
              <a:gd name="T23" fmla="*/ 2147483646 h 669"/>
              <a:gd name="T24" fmla="*/ 2147483646 w 454"/>
              <a:gd name="T25" fmla="*/ 2147483646 h 669"/>
              <a:gd name="T26" fmla="*/ 2147483646 w 454"/>
              <a:gd name="T27" fmla="*/ 2147483646 h 669"/>
              <a:gd name="T28" fmla="*/ 2147483646 w 454"/>
              <a:gd name="T29" fmla="*/ 2147483646 h 669"/>
              <a:gd name="T30" fmla="*/ 2147483646 w 454"/>
              <a:gd name="T31" fmla="*/ 2147483646 h 669"/>
              <a:gd name="T32" fmla="*/ 2147483646 w 454"/>
              <a:gd name="T33" fmla="*/ 2147483646 h 669"/>
              <a:gd name="T34" fmla="*/ 2147483646 w 454"/>
              <a:gd name="T35" fmla="*/ 2147483646 h 669"/>
              <a:gd name="T36" fmla="*/ 2147483646 w 454"/>
              <a:gd name="T37" fmla="*/ 2147483646 h 669"/>
              <a:gd name="T38" fmla="*/ 0 w 454"/>
              <a:gd name="T39" fmla="*/ 2147483646 h 66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4"/>
              <a:gd name="T61" fmla="*/ 0 h 669"/>
              <a:gd name="T62" fmla="*/ 454 w 454"/>
              <a:gd name="T63" fmla="*/ 669 h 66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4" h="669" extrusionOk="0">
                <a:moveTo>
                  <a:pt x="118" y="45"/>
                </a:moveTo>
                <a:cubicBezTo>
                  <a:pt x="117" y="30"/>
                  <a:pt x="117" y="15"/>
                  <a:pt x="116" y="0"/>
                </a:cubicBezTo>
                <a:cubicBezTo>
                  <a:pt x="114" y="11"/>
                  <a:pt x="112" y="21"/>
                  <a:pt x="110" y="33"/>
                </a:cubicBezTo>
                <a:cubicBezTo>
                  <a:pt x="104" y="65"/>
                  <a:pt x="104" y="98"/>
                  <a:pt x="104" y="130"/>
                </a:cubicBezTo>
                <a:cubicBezTo>
                  <a:pt x="104" y="166"/>
                  <a:pt x="102" y="199"/>
                  <a:pt x="108" y="235"/>
                </a:cubicBezTo>
                <a:cubicBezTo>
                  <a:pt x="112" y="260"/>
                  <a:pt x="119" y="283"/>
                  <a:pt x="124" y="308"/>
                </a:cubicBezTo>
                <a:cubicBezTo>
                  <a:pt x="129" y="332"/>
                  <a:pt x="126" y="357"/>
                  <a:pt x="130" y="382"/>
                </a:cubicBezTo>
                <a:cubicBezTo>
                  <a:pt x="131" y="391"/>
                  <a:pt x="132" y="405"/>
                  <a:pt x="134" y="413"/>
                </a:cubicBezTo>
                <a:cubicBezTo>
                  <a:pt x="135" y="413"/>
                  <a:pt x="136" y="413"/>
                  <a:pt x="137" y="413"/>
                </a:cubicBezTo>
                <a:cubicBezTo>
                  <a:pt x="145" y="400"/>
                  <a:pt x="155" y="378"/>
                  <a:pt x="165" y="365"/>
                </a:cubicBezTo>
                <a:cubicBezTo>
                  <a:pt x="181" y="345"/>
                  <a:pt x="202" y="324"/>
                  <a:pt x="220" y="305"/>
                </a:cubicBezTo>
                <a:cubicBezTo>
                  <a:pt x="240" y="284"/>
                  <a:pt x="271" y="259"/>
                  <a:pt x="299" y="250"/>
                </a:cubicBezTo>
                <a:cubicBezTo>
                  <a:pt x="323" y="242"/>
                  <a:pt x="349" y="235"/>
                  <a:pt x="374" y="233"/>
                </a:cubicBezTo>
                <a:cubicBezTo>
                  <a:pt x="412" y="230"/>
                  <a:pt x="432" y="230"/>
                  <a:pt x="447" y="267"/>
                </a:cubicBezTo>
                <a:cubicBezTo>
                  <a:pt x="461" y="304"/>
                  <a:pt x="456" y="366"/>
                  <a:pt x="443" y="401"/>
                </a:cubicBezTo>
                <a:cubicBezTo>
                  <a:pt x="428" y="442"/>
                  <a:pt x="402" y="481"/>
                  <a:pt x="374" y="514"/>
                </a:cubicBezTo>
                <a:cubicBezTo>
                  <a:pt x="334" y="562"/>
                  <a:pt x="286" y="604"/>
                  <a:pt x="234" y="637"/>
                </a:cubicBezTo>
                <a:cubicBezTo>
                  <a:pt x="194" y="663"/>
                  <a:pt x="138" y="679"/>
                  <a:pt x="90" y="664"/>
                </a:cubicBezTo>
                <a:cubicBezTo>
                  <a:pt x="56" y="653"/>
                  <a:pt x="43" y="626"/>
                  <a:pt x="23" y="601"/>
                </a:cubicBezTo>
                <a:cubicBezTo>
                  <a:pt x="11" y="589"/>
                  <a:pt x="7" y="585"/>
                  <a:pt x="0" y="577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Comment 20">
            <a:extLst>
              <a:ext uri="{FF2B5EF4-FFF2-40B4-BE49-F238E27FC236}">
                <a16:creationId xmlns:a16="http://schemas.microsoft.com/office/drawing/2014/main" id="{3F23238E-2FB4-E147-85EF-81447D66B11C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0437814" y="4437063"/>
            <a:ext cx="134937" cy="163512"/>
          </a:xfrm>
          <a:custGeom>
            <a:avLst/>
            <a:gdLst>
              <a:gd name="T0" fmla="*/ 2147483646 w 377"/>
              <a:gd name="T1" fmla="*/ 0 h 454"/>
              <a:gd name="T2" fmla="*/ 2147483646 w 377"/>
              <a:gd name="T3" fmla="*/ 2147483646 h 454"/>
              <a:gd name="T4" fmla="*/ 2147483646 w 377"/>
              <a:gd name="T5" fmla="*/ 2147483646 h 454"/>
              <a:gd name="T6" fmla="*/ 2147483646 w 377"/>
              <a:gd name="T7" fmla="*/ 2147483646 h 454"/>
              <a:gd name="T8" fmla="*/ 2147483646 w 377"/>
              <a:gd name="T9" fmla="*/ 2147483646 h 454"/>
              <a:gd name="T10" fmla="*/ 2147483646 w 377"/>
              <a:gd name="T11" fmla="*/ 2147483646 h 454"/>
              <a:gd name="T12" fmla="*/ 2147483646 w 377"/>
              <a:gd name="T13" fmla="*/ 2147483646 h 454"/>
              <a:gd name="T14" fmla="*/ 2147483646 w 377"/>
              <a:gd name="T15" fmla="*/ 2147483646 h 454"/>
              <a:gd name="T16" fmla="*/ 2147483646 w 377"/>
              <a:gd name="T17" fmla="*/ 2147483646 h 454"/>
              <a:gd name="T18" fmla="*/ 0 w 377"/>
              <a:gd name="T19" fmla="*/ 2147483646 h 454"/>
              <a:gd name="T20" fmla="*/ 2147483646 w 377"/>
              <a:gd name="T21" fmla="*/ 2147483646 h 454"/>
              <a:gd name="T22" fmla="*/ 2147483646 w 377"/>
              <a:gd name="T23" fmla="*/ 2147483646 h 454"/>
              <a:gd name="T24" fmla="*/ 2147483646 w 377"/>
              <a:gd name="T25" fmla="*/ 2147483646 h 454"/>
              <a:gd name="T26" fmla="*/ 2147483646 w 377"/>
              <a:gd name="T27" fmla="*/ 2147483646 h 454"/>
              <a:gd name="T28" fmla="*/ 2147483646 w 377"/>
              <a:gd name="T29" fmla="*/ 2147483646 h 4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7"/>
              <a:gd name="T46" fmla="*/ 0 h 454"/>
              <a:gd name="T47" fmla="*/ 377 w 377"/>
              <a:gd name="T48" fmla="*/ 454 h 4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7" h="454" extrusionOk="0">
                <a:moveTo>
                  <a:pt x="354" y="0"/>
                </a:moveTo>
                <a:cubicBezTo>
                  <a:pt x="348" y="2"/>
                  <a:pt x="341" y="4"/>
                  <a:pt x="335" y="8"/>
                </a:cubicBezTo>
                <a:cubicBezTo>
                  <a:pt x="329" y="13"/>
                  <a:pt x="326" y="11"/>
                  <a:pt x="325" y="20"/>
                </a:cubicBezTo>
                <a:cubicBezTo>
                  <a:pt x="324" y="30"/>
                  <a:pt x="328" y="35"/>
                  <a:pt x="335" y="39"/>
                </a:cubicBezTo>
                <a:cubicBezTo>
                  <a:pt x="345" y="45"/>
                  <a:pt x="366" y="38"/>
                  <a:pt x="376" y="36"/>
                </a:cubicBezTo>
                <a:cubicBezTo>
                  <a:pt x="374" y="27"/>
                  <a:pt x="379" y="22"/>
                  <a:pt x="372" y="15"/>
                </a:cubicBezTo>
                <a:cubicBezTo>
                  <a:pt x="363" y="5"/>
                  <a:pt x="343" y="4"/>
                  <a:pt x="331" y="3"/>
                </a:cubicBezTo>
                <a:cubicBezTo>
                  <a:pt x="270" y="-1"/>
                  <a:pt x="193" y="-6"/>
                  <a:pt x="134" y="12"/>
                </a:cubicBezTo>
                <a:cubicBezTo>
                  <a:pt x="97" y="24"/>
                  <a:pt x="49" y="39"/>
                  <a:pt x="26" y="72"/>
                </a:cubicBezTo>
                <a:cubicBezTo>
                  <a:pt x="3" y="104"/>
                  <a:pt x="-2" y="145"/>
                  <a:pt x="0" y="183"/>
                </a:cubicBezTo>
                <a:cubicBezTo>
                  <a:pt x="3" y="242"/>
                  <a:pt x="34" y="280"/>
                  <a:pt x="65" y="327"/>
                </a:cubicBezTo>
                <a:cubicBezTo>
                  <a:pt x="85" y="357"/>
                  <a:pt x="93" y="392"/>
                  <a:pt x="112" y="421"/>
                </a:cubicBezTo>
                <a:cubicBezTo>
                  <a:pt x="128" y="446"/>
                  <a:pt x="140" y="456"/>
                  <a:pt x="171" y="453"/>
                </a:cubicBezTo>
                <a:cubicBezTo>
                  <a:pt x="212" y="450"/>
                  <a:pt x="244" y="426"/>
                  <a:pt x="282" y="414"/>
                </a:cubicBezTo>
                <a:cubicBezTo>
                  <a:pt x="288" y="413"/>
                  <a:pt x="293" y="413"/>
                  <a:pt x="299" y="412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Comment 21">
            <a:extLst>
              <a:ext uri="{FF2B5EF4-FFF2-40B4-BE49-F238E27FC236}">
                <a16:creationId xmlns:a16="http://schemas.microsoft.com/office/drawing/2014/main" id="{F1C07F7B-7121-6B47-A370-42BC3009656D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310188" y="5778501"/>
            <a:ext cx="11112" cy="752475"/>
          </a:xfrm>
          <a:custGeom>
            <a:avLst/>
            <a:gdLst>
              <a:gd name="T0" fmla="*/ 2147483646 w 31"/>
              <a:gd name="T1" fmla="*/ 2147483646 h 2092"/>
              <a:gd name="T2" fmla="*/ 2147483646 w 31"/>
              <a:gd name="T3" fmla="*/ 2147483646 h 2092"/>
              <a:gd name="T4" fmla="*/ 2147483646 w 31"/>
              <a:gd name="T5" fmla="*/ 2147483646 h 2092"/>
              <a:gd name="T6" fmla="*/ 2147483646 w 31"/>
              <a:gd name="T7" fmla="*/ 2147483646 h 2092"/>
              <a:gd name="T8" fmla="*/ 2147483646 w 31"/>
              <a:gd name="T9" fmla="*/ 2147483646 h 2092"/>
              <a:gd name="T10" fmla="*/ 2147483646 w 31"/>
              <a:gd name="T11" fmla="*/ 2147483646 h 2092"/>
              <a:gd name="T12" fmla="*/ 2147483646 w 31"/>
              <a:gd name="T13" fmla="*/ 2147483646 h 2092"/>
              <a:gd name="T14" fmla="*/ 2147483646 w 31"/>
              <a:gd name="T15" fmla="*/ 2147483646 h 2092"/>
              <a:gd name="T16" fmla="*/ 2147483646 w 31"/>
              <a:gd name="T17" fmla="*/ 2147483646 h 2092"/>
              <a:gd name="T18" fmla="*/ 2147483646 w 31"/>
              <a:gd name="T19" fmla="*/ 2147483646 h 2092"/>
              <a:gd name="T20" fmla="*/ 2147483646 w 31"/>
              <a:gd name="T21" fmla="*/ 2147483646 h 2092"/>
              <a:gd name="T22" fmla="*/ 2147483646 w 31"/>
              <a:gd name="T23" fmla="*/ 2147483646 h 20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1"/>
              <a:gd name="T37" fmla="*/ 0 h 2092"/>
              <a:gd name="T38" fmla="*/ 31 w 31"/>
              <a:gd name="T39" fmla="*/ 2092 h 20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1" h="2092" extrusionOk="0">
                <a:moveTo>
                  <a:pt x="14" y="39"/>
                </a:moveTo>
                <a:cubicBezTo>
                  <a:pt x="11" y="24"/>
                  <a:pt x="9" y="20"/>
                  <a:pt x="6" y="5"/>
                </a:cubicBezTo>
                <a:cubicBezTo>
                  <a:pt x="7" y="5"/>
                  <a:pt x="7" y="5"/>
                  <a:pt x="8" y="5"/>
                </a:cubicBezTo>
                <a:cubicBezTo>
                  <a:pt x="13" y="30"/>
                  <a:pt x="20" y="56"/>
                  <a:pt x="22" y="84"/>
                </a:cubicBezTo>
                <a:cubicBezTo>
                  <a:pt x="28" y="162"/>
                  <a:pt x="31" y="239"/>
                  <a:pt x="30" y="318"/>
                </a:cubicBezTo>
                <a:cubicBezTo>
                  <a:pt x="27" y="538"/>
                  <a:pt x="7" y="757"/>
                  <a:pt x="4" y="977"/>
                </a:cubicBezTo>
                <a:cubicBezTo>
                  <a:pt x="3" y="1080"/>
                  <a:pt x="-2" y="1182"/>
                  <a:pt x="2" y="1285"/>
                </a:cubicBezTo>
                <a:cubicBezTo>
                  <a:pt x="8" y="1458"/>
                  <a:pt x="20" y="1631"/>
                  <a:pt x="20" y="1804"/>
                </a:cubicBezTo>
                <a:cubicBezTo>
                  <a:pt x="20" y="1843"/>
                  <a:pt x="18" y="1882"/>
                  <a:pt x="16" y="1920"/>
                </a:cubicBezTo>
                <a:cubicBezTo>
                  <a:pt x="14" y="1967"/>
                  <a:pt x="5" y="2018"/>
                  <a:pt x="16" y="2064"/>
                </a:cubicBezTo>
                <a:cubicBezTo>
                  <a:pt x="19" y="2076"/>
                  <a:pt x="18" y="2070"/>
                  <a:pt x="24" y="2081"/>
                </a:cubicBezTo>
                <a:cubicBezTo>
                  <a:pt x="24" y="2079"/>
                  <a:pt x="24" y="2076"/>
                  <a:pt x="24" y="2074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Comment 22">
            <a:extLst>
              <a:ext uri="{FF2B5EF4-FFF2-40B4-BE49-F238E27FC236}">
                <a16:creationId xmlns:a16="http://schemas.microsoft.com/office/drawing/2014/main" id="{B6AAA2AE-10CB-9B46-915C-25B3AB156636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310188" y="6565900"/>
            <a:ext cx="889000" cy="57150"/>
          </a:xfrm>
          <a:custGeom>
            <a:avLst/>
            <a:gdLst>
              <a:gd name="T0" fmla="*/ 2147483646 w 2469"/>
              <a:gd name="T1" fmla="*/ 0 h 160"/>
              <a:gd name="T2" fmla="*/ 2147483646 w 2469"/>
              <a:gd name="T3" fmla="*/ 2147483646 h 160"/>
              <a:gd name="T4" fmla="*/ 2147483646 w 2469"/>
              <a:gd name="T5" fmla="*/ 2147483646 h 160"/>
              <a:gd name="T6" fmla="*/ 2147483646 w 2469"/>
              <a:gd name="T7" fmla="*/ 2147483646 h 160"/>
              <a:gd name="T8" fmla="*/ 2147483646 w 2469"/>
              <a:gd name="T9" fmla="*/ 2147483646 h 160"/>
              <a:gd name="T10" fmla="*/ 2147483646 w 2469"/>
              <a:gd name="T11" fmla="*/ 2147483646 h 160"/>
              <a:gd name="T12" fmla="*/ 2147483646 w 2469"/>
              <a:gd name="T13" fmla="*/ 2147483646 h 160"/>
              <a:gd name="T14" fmla="*/ 2147483646 w 2469"/>
              <a:gd name="T15" fmla="*/ 2147483646 h 160"/>
              <a:gd name="T16" fmla="*/ 2147483646 w 2469"/>
              <a:gd name="T17" fmla="*/ 2147483646 h 160"/>
              <a:gd name="T18" fmla="*/ 2147483646 w 2469"/>
              <a:gd name="T19" fmla="*/ 2147483646 h 160"/>
              <a:gd name="T20" fmla="*/ 2147483646 w 2469"/>
              <a:gd name="T21" fmla="*/ 0 h 1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69"/>
              <a:gd name="T34" fmla="*/ 0 h 160"/>
              <a:gd name="T35" fmla="*/ 2469 w 2469"/>
              <a:gd name="T36" fmla="*/ 160 h 1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69" h="160" extrusionOk="0">
                <a:moveTo>
                  <a:pt x="40" y="0"/>
                </a:moveTo>
                <a:cubicBezTo>
                  <a:pt x="34" y="14"/>
                  <a:pt x="24" y="9"/>
                  <a:pt x="18" y="24"/>
                </a:cubicBezTo>
                <a:cubicBezTo>
                  <a:pt x="8" y="51"/>
                  <a:pt x="7" y="84"/>
                  <a:pt x="4" y="113"/>
                </a:cubicBezTo>
                <a:cubicBezTo>
                  <a:pt x="2" y="131"/>
                  <a:pt x="7" y="146"/>
                  <a:pt x="8" y="159"/>
                </a:cubicBezTo>
                <a:cubicBezTo>
                  <a:pt x="27" y="153"/>
                  <a:pt x="45" y="150"/>
                  <a:pt x="65" y="142"/>
                </a:cubicBezTo>
                <a:cubicBezTo>
                  <a:pt x="102" y="128"/>
                  <a:pt x="133" y="114"/>
                  <a:pt x="173" y="109"/>
                </a:cubicBezTo>
                <a:cubicBezTo>
                  <a:pt x="274" y="96"/>
                  <a:pt x="381" y="106"/>
                  <a:pt x="483" y="106"/>
                </a:cubicBezTo>
                <a:cubicBezTo>
                  <a:pt x="724" y="106"/>
                  <a:pt x="964" y="78"/>
                  <a:pt x="1205" y="77"/>
                </a:cubicBezTo>
                <a:cubicBezTo>
                  <a:pt x="1433" y="76"/>
                  <a:pt x="1663" y="82"/>
                  <a:pt x="1891" y="65"/>
                </a:cubicBezTo>
                <a:cubicBezTo>
                  <a:pt x="2016" y="55"/>
                  <a:pt x="2139" y="40"/>
                  <a:pt x="2263" y="24"/>
                </a:cubicBezTo>
                <a:cubicBezTo>
                  <a:pt x="2331" y="15"/>
                  <a:pt x="2399" y="7"/>
                  <a:pt x="2468" y="0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Comment 23">
            <a:extLst>
              <a:ext uri="{FF2B5EF4-FFF2-40B4-BE49-F238E27FC236}">
                <a16:creationId xmlns:a16="http://schemas.microsoft.com/office/drawing/2014/main" id="{A04AFC23-FDA8-E848-9E06-6BA43880224B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345114" y="5711825"/>
            <a:ext cx="915987" cy="52388"/>
          </a:xfrm>
          <a:custGeom>
            <a:avLst/>
            <a:gdLst>
              <a:gd name="T0" fmla="*/ 2147483646 w 2541"/>
              <a:gd name="T1" fmla="*/ 2147483646 h 145"/>
              <a:gd name="T2" fmla="*/ 2147483646 w 2541"/>
              <a:gd name="T3" fmla="*/ 2147483646 h 145"/>
              <a:gd name="T4" fmla="*/ 0 w 2541"/>
              <a:gd name="T5" fmla="*/ 2147483646 h 145"/>
              <a:gd name="T6" fmla="*/ 0 w 2541"/>
              <a:gd name="T7" fmla="*/ 2147483646 h 145"/>
              <a:gd name="T8" fmla="*/ 2147483646 w 2541"/>
              <a:gd name="T9" fmla="*/ 2147483646 h 145"/>
              <a:gd name="T10" fmla="*/ 2147483646 w 2541"/>
              <a:gd name="T11" fmla="*/ 2147483646 h 145"/>
              <a:gd name="T12" fmla="*/ 2147483646 w 2541"/>
              <a:gd name="T13" fmla="*/ 2147483646 h 145"/>
              <a:gd name="T14" fmla="*/ 2147483646 w 2541"/>
              <a:gd name="T15" fmla="*/ 2147483646 h 145"/>
              <a:gd name="T16" fmla="*/ 2147483646 w 2541"/>
              <a:gd name="T17" fmla="*/ 2147483646 h 145"/>
              <a:gd name="T18" fmla="*/ 2147483646 w 2541"/>
              <a:gd name="T19" fmla="*/ 2147483646 h 145"/>
              <a:gd name="T20" fmla="*/ 2147483646 w 2541"/>
              <a:gd name="T21" fmla="*/ 0 h 1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41"/>
              <a:gd name="T34" fmla="*/ 0 h 145"/>
              <a:gd name="T35" fmla="*/ 2541 w 2541"/>
              <a:gd name="T36" fmla="*/ 145 h 1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41" h="145" extrusionOk="0">
                <a:moveTo>
                  <a:pt x="74" y="144"/>
                </a:moveTo>
                <a:cubicBezTo>
                  <a:pt x="54" y="136"/>
                  <a:pt x="31" y="137"/>
                  <a:pt x="11" y="123"/>
                </a:cubicBezTo>
                <a:cubicBezTo>
                  <a:pt x="7" y="120"/>
                  <a:pt x="3" y="110"/>
                  <a:pt x="0" y="108"/>
                </a:cubicBezTo>
                <a:cubicBezTo>
                  <a:pt x="0" y="107"/>
                  <a:pt x="0" y="107"/>
                  <a:pt x="0" y="106"/>
                </a:cubicBezTo>
                <a:cubicBezTo>
                  <a:pt x="13" y="105"/>
                  <a:pt x="27" y="102"/>
                  <a:pt x="41" y="101"/>
                </a:cubicBezTo>
                <a:cubicBezTo>
                  <a:pt x="159" y="96"/>
                  <a:pt x="277" y="110"/>
                  <a:pt x="395" y="106"/>
                </a:cubicBezTo>
                <a:cubicBezTo>
                  <a:pt x="473" y="104"/>
                  <a:pt x="552" y="99"/>
                  <a:pt x="630" y="94"/>
                </a:cubicBezTo>
                <a:cubicBezTo>
                  <a:pt x="992" y="72"/>
                  <a:pt x="1350" y="58"/>
                  <a:pt x="1713" y="58"/>
                </a:cubicBezTo>
                <a:cubicBezTo>
                  <a:pt x="1872" y="58"/>
                  <a:pt x="2019" y="26"/>
                  <a:pt x="2176" y="12"/>
                </a:cubicBezTo>
                <a:cubicBezTo>
                  <a:pt x="2275" y="3"/>
                  <a:pt x="2378" y="10"/>
                  <a:pt x="2477" y="7"/>
                </a:cubicBezTo>
                <a:cubicBezTo>
                  <a:pt x="2499" y="6"/>
                  <a:pt x="2520" y="3"/>
                  <a:pt x="2540" y="0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Comment 24">
            <a:extLst>
              <a:ext uri="{FF2B5EF4-FFF2-40B4-BE49-F238E27FC236}">
                <a16:creationId xmlns:a16="http://schemas.microsoft.com/office/drawing/2014/main" id="{A8120703-CED6-CB4F-8FB6-CB7217C9B1C6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269039" y="5692776"/>
            <a:ext cx="73025" cy="874713"/>
          </a:xfrm>
          <a:custGeom>
            <a:avLst/>
            <a:gdLst>
              <a:gd name="T0" fmla="*/ 2147483646 w 202"/>
              <a:gd name="T1" fmla="*/ 0 h 2429"/>
              <a:gd name="T2" fmla="*/ 2147483646 w 202"/>
              <a:gd name="T3" fmla="*/ 2147483646 h 2429"/>
              <a:gd name="T4" fmla="*/ 2147483646 w 202"/>
              <a:gd name="T5" fmla="*/ 2147483646 h 2429"/>
              <a:gd name="T6" fmla="*/ 2147483646 w 202"/>
              <a:gd name="T7" fmla="*/ 2147483646 h 2429"/>
              <a:gd name="T8" fmla="*/ 2147483646 w 202"/>
              <a:gd name="T9" fmla="*/ 2147483646 h 2429"/>
              <a:gd name="T10" fmla="*/ 2147483646 w 202"/>
              <a:gd name="T11" fmla="*/ 2147483646 h 2429"/>
              <a:gd name="T12" fmla="*/ 2147483646 w 202"/>
              <a:gd name="T13" fmla="*/ 2147483646 h 2429"/>
              <a:gd name="T14" fmla="*/ 2147483646 w 202"/>
              <a:gd name="T15" fmla="*/ 2147483646 h 2429"/>
              <a:gd name="T16" fmla="*/ 2147483646 w 202"/>
              <a:gd name="T17" fmla="*/ 2147483646 h 2429"/>
              <a:gd name="T18" fmla="*/ 2147483646 w 202"/>
              <a:gd name="T19" fmla="*/ 2147483646 h 2429"/>
              <a:gd name="T20" fmla="*/ 2147483646 w 202"/>
              <a:gd name="T21" fmla="*/ 2147483646 h 2429"/>
              <a:gd name="T22" fmla="*/ 2147483646 w 202"/>
              <a:gd name="T23" fmla="*/ 2147483646 h 2429"/>
              <a:gd name="T24" fmla="*/ 2147483646 w 202"/>
              <a:gd name="T25" fmla="*/ 2147483646 h 2429"/>
              <a:gd name="T26" fmla="*/ 2147483646 w 202"/>
              <a:gd name="T27" fmla="*/ 2147483646 h 2429"/>
              <a:gd name="T28" fmla="*/ 0 w 202"/>
              <a:gd name="T29" fmla="*/ 2147483646 h 24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2"/>
              <a:gd name="T46" fmla="*/ 0 h 2429"/>
              <a:gd name="T47" fmla="*/ 202 w 202"/>
              <a:gd name="T48" fmla="*/ 2429 h 24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2" h="2429" extrusionOk="0">
                <a:moveTo>
                  <a:pt x="115" y="0"/>
                </a:moveTo>
                <a:cubicBezTo>
                  <a:pt x="102" y="45"/>
                  <a:pt x="100" y="53"/>
                  <a:pt x="105" y="99"/>
                </a:cubicBezTo>
                <a:cubicBezTo>
                  <a:pt x="122" y="268"/>
                  <a:pt x="116" y="437"/>
                  <a:pt x="115" y="607"/>
                </a:cubicBezTo>
                <a:cubicBezTo>
                  <a:pt x="113" y="831"/>
                  <a:pt x="102" y="1056"/>
                  <a:pt x="99" y="1280"/>
                </a:cubicBezTo>
                <a:cubicBezTo>
                  <a:pt x="97" y="1467"/>
                  <a:pt x="99" y="1654"/>
                  <a:pt x="99" y="1841"/>
                </a:cubicBezTo>
                <a:cubicBezTo>
                  <a:pt x="99" y="1911"/>
                  <a:pt x="101" y="1980"/>
                  <a:pt x="107" y="2050"/>
                </a:cubicBezTo>
                <a:cubicBezTo>
                  <a:pt x="111" y="2094"/>
                  <a:pt x="116" y="2136"/>
                  <a:pt x="128" y="2178"/>
                </a:cubicBezTo>
                <a:cubicBezTo>
                  <a:pt x="135" y="2202"/>
                  <a:pt x="143" y="2237"/>
                  <a:pt x="156" y="2257"/>
                </a:cubicBezTo>
                <a:cubicBezTo>
                  <a:pt x="159" y="2262"/>
                  <a:pt x="158" y="2269"/>
                  <a:pt x="162" y="2274"/>
                </a:cubicBezTo>
                <a:cubicBezTo>
                  <a:pt x="170" y="2285"/>
                  <a:pt x="182" y="2277"/>
                  <a:pt x="189" y="2291"/>
                </a:cubicBezTo>
                <a:cubicBezTo>
                  <a:pt x="193" y="2300"/>
                  <a:pt x="195" y="2309"/>
                  <a:pt x="197" y="2317"/>
                </a:cubicBezTo>
                <a:cubicBezTo>
                  <a:pt x="202" y="2341"/>
                  <a:pt x="199" y="2370"/>
                  <a:pt x="201" y="2394"/>
                </a:cubicBezTo>
                <a:cubicBezTo>
                  <a:pt x="183" y="2390"/>
                  <a:pt x="184" y="2376"/>
                  <a:pt x="160" y="2377"/>
                </a:cubicBezTo>
                <a:cubicBezTo>
                  <a:pt x="126" y="2378"/>
                  <a:pt x="105" y="2386"/>
                  <a:pt x="73" y="2399"/>
                </a:cubicBezTo>
                <a:cubicBezTo>
                  <a:pt x="48" y="2409"/>
                  <a:pt x="25" y="2419"/>
                  <a:pt x="0" y="2428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Comment 25">
            <a:extLst>
              <a:ext uri="{FF2B5EF4-FFF2-40B4-BE49-F238E27FC236}">
                <a16:creationId xmlns:a16="http://schemas.microsoft.com/office/drawing/2014/main" id="{1088BBE5-B7F6-8A4F-9988-2EF271040D40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745164" y="5405439"/>
            <a:ext cx="122237" cy="161925"/>
          </a:xfrm>
          <a:custGeom>
            <a:avLst/>
            <a:gdLst>
              <a:gd name="T0" fmla="*/ 2147483646 w 342"/>
              <a:gd name="T1" fmla="*/ 2147483646 h 448"/>
              <a:gd name="T2" fmla="*/ 2147483646 w 342"/>
              <a:gd name="T3" fmla="*/ 2147483646 h 448"/>
              <a:gd name="T4" fmla="*/ 2147483646 w 342"/>
              <a:gd name="T5" fmla="*/ 2147483646 h 448"/>
              <a:gd name="T6" fmla="*/ 2147483646 w 342"/>
              <a:gd name="T7" fmla="*/ 0 h 448"/>
              <a:gd name="T8" fmla="*/ 2147483646 w 342"/>
              <a:gd name="T9" fmla="*/ 2147483646 h 448"/>
              <a:gd name="T10" fmla="*/ 2147483646 w 342"/>
              <a:gd name="T11" fmla="*/ 2147483646 h 448"/>
              <a:gd name="T12" fmla="*/ 0 w 342"/>
              <a:gd name="T13" fmla="*/ 2147483646 h 448"/>
              <a:gd name="T14" fmla="*/ 2147483646 w 342"/>
              <a:gd name="T15" fmla="*/ 2147483646 h 448"/>
              <a:gd name="T16" fmla="*/ 2147483646 w 342"/>
              <a:gd name="T17" fmla="*/ 2147483646 h 448"/>
              <a:gd name="T18" fmla="*/ 2147483646 w 342"/>
              <a:gd name="T19" fmla="*/ 2147483646 h 448"/>
              <a:gd name="T20" fmla="*/ 2147483646 w 342"/>
              <a:gd name="T21" fmla="*/ 2147483646 h 448"/>
              <a:gd name="T22" fmla="*/ 2147483646 w 342"/>
              <a:gd name="T23" fmla="*/ 2147483646 h 448"/>
              <a:gd name="T24" fmla="*/ 2147483646 w 342"/>
              <a:gd name="T25" fmla="*/ 2147483646 h 448"/>
              <a:gd name="T26" fmla="*/ 2147483646 w 342"/>
              <a:gd name="T27" fmla="*/ 2147483646 h 448"/>
              <a:gd name="T28" fmla="*/ 2147483646 w 342"/>
              <a:gd name="T29" fmla="*/ 2147483646 h 448"/>
              <a:gd name="T30" fmla="*/ 2147483646 w 342"/>
              <a:gd name="T31" fmla="*/ 2147483646 h 4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2"/>
              <a:gd name="T49" fmla="*/ 0 h 448"/>
              <a:gd name="T50" fmla="*/ 342 w 342"/>
              <a:gd name="T51" fmla="*/ 448 h 4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2" h="448" extrusionOk="0">
                <a:moveTo>
                  <a:pt x="209" y="98"/>
                </a:moveTo>
                <a:cubicBezTo>
                  <a:pt x="208" y="84"/>
                  <a:pt x="208" y="62"/>
                  <a:pt x="209" y="50"/>
                </a:cubicBezTo>
                <a:cubicBezTo>
                  <a:pt x="211" y="35"/>
                  <a:pt x="219" y="26"/>
                  <a:pt x="223" y="12"/>
                </a:cubicBezTo>
                <a:cubicBezTo>
                  <a:pt x="225" y="6"/>
                  <a:pt x="225" y="4"/>
                  <a:pt x="225" y="0"/>
                </a:cubicBezTo>
                <a:cubicBezTo>
                  <a:pt x="203" y="5"/>
                  <a:pt x="193" y="10"/>
                  <a:pt x="174" y="26"/>
                </a:cubicBezTo>
                <a:cubicBezTo>
                  <a:pt x="137" y="57"/>
                  <a:pt x="99" y="86"/>
                  <a:pt x="65" y="122"/>
                </a:cubicBezTo>
                <a:cubicBezTo>
                  <a:pt x="38" y="150"/>
                  <a:pt x="6" y="183"/>
                  <a:pt x="0" y="224"/>
                </a:cubicBezTo>
                <a:cubicBezTo>
                  <a:pt x="-5" y="262"/>
                  <a:pt x="30" y="287"/>
                  <a:pt x="61" y="303"/>
                </a:cubicBezTo>
                <a:cubicBezTo>
                  <a:pt x="96" y="321"/>
                  <a:pt x="141" y="336"/>
                  <a:pt x="181" y="332"/>
                </a:cubicBezTo>
                <a:cubicBezTo>
                  <a:pt x="216" y="329"/>
                  <a:pt x="238" y="309"/>
                  <a:pt x="252" y="279"/>
                </a:cubicBezTo>
                <a:cubicBezTo>
                  <a:pt x="269" y="244"/>
                  <a:pt x="274" y="205"/>
                  <a:pt x="284" y="168"/>
                </a:cubicBezTo>
                <a:cubicBezTo>
                  <a:pt x="289" y="149"/>
                  <a:pt x="294" y="130"/>
                  <a:pt x="296" y="110"/>
                </a:cubicBezTo>
                <a:cubicBezTo>
                  <a:pt x="296" y="105"/>
                  <a:pt x="296" y="101"/>
                  <a:pt x="296" y="96"/>
                </a:cubicBezTo>
                <a:cubicBezTo>
                  <a:pt x="293" y="117"/>
                  <a:pt x="286" y="140"/>
                  <a:pt x="284" y="161"/>
                </a:cubicBezTo>
                <a:cubicBezTo>
                  <a:pt x="280" y="211"/>
                  <a:pt x="283" y="263"/>
                  <a:pt x="288" y="313"/>
                </a:cubicBezTo>
                <a:cubicBezTo>
                  <a:pt x="293" y="367"/>
                  <a:pt x="311" y="403"/>
                  <a:pt x="341" y="447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Comment 26">
            <a:extLst>
              <a:ext uri="{FF2B5EF4-FFF2-40B4-BE49-F238E27FC236}">
                <a16:creationId xmlns:a16="http://schemas.microsoft.com/office/drawing/2014/main" id="{D0B084A7-CD08-0646-8312-453B1399281F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438901" y="5916613"/>
            <a:ext cx="100013" cy="260350"/>
          </a:xfrm>
          <a:custGeom>
            <a:avLst/>
            <a:gdLst>
              <a:gd name="T0" fmla="*/ 2147483646 w 277"/>
              <a:gd name="T1" fmla="*/ 0 h 723"/>
              <a:gd name="T2" fmla="*/ 2147483646 w 277"/>
              <a:gd name="T3" fmla="*/ 2147483646 h 723"/>
              <a:gd name="T4" fmla="*/ 2147483646 w 277"/>
              <a:gd name="T5" fmla="*/ 2147483646 h 723"/>
              <a:gd name="T6" fmla="*/ 0 w 277"/>
              <a:gd name="T7" fmla="*/ 2147483646 h 723"/>
              <a:gd name="T8" fmla="*/ 2147483646 w 277"/>
              <a:gd name="T9" fmla="*/ 2147483646 h 723"/>
              <a:gd name="T10" fmla="*/ 2147483646 w 277"/>
              <a:gd name="T11" fmla="*/ 2147483646 h 723"/>
              <a:gd name="T12" fmla="*/ 2147483646 w 277"/>
              <a:gd name="T13" fmla="*/ 2147483646 h 723"/>
              <a:gd name="T14" fmla="*/ 2147483646 w 277"/>
              <a:gd name="T15" fmla="*/ 2147483646 h 723"/>
              <a:gd name="T16" fmla="*/ 2147483646 w 277"/>
              <a:gd name="T17" fmla="*/ 2147483646 h 723"/>
              <a:gd name="T18" fmla="*/ 2147483646 w 277"/>
              <a:gd name="T19" fmla="*/ 2147483646 h 723"/>
              <a:gd name="T20" fmla="*/ 2147483646 w 277"/>
              <a:gd name="T21" fmla="*/ 2147483646 h 723"/>
              <a:gd name="T22" fmla="*/ 2147483646 w 277"/>
              <a:gd name="T23" fmla="*/ 2147483646 h 723"/>
              <a:gd name="T24" fmla="*/ 2147483646 w 277"/>
              <a:gd name="T25" fmla="*/ 2147483646 h 723"/>
              <a:gd name="T26" fmla="*/ 2147483646 w 277"/>
              <a:gd name="T27" fmla="*/ 2147483646 h 7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77"/>
              <a:gd name="T43" fmla="*/ 0 h 723"/>
              <a:gd name="T44" fmla="*/ 277 w 277"/>
              <a:gd name="T45" fmla="*/ 723 h 72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77" h="723" extrusionOk="0">
                <a:moveTo>
                  <a:pt x="51" y="0"/>
                </a:moveTo>
                <a:cubicBezTo>
                  <a:pt x="48" y="13"/>
                  <a:pt x="45" y="26"/>
                  <a:pt x="43" y="39"/>
                </a:cubicBezTo>
                <a:cubicBezTo>
                  <a:pt x="31" y="103"/>
                  <a:pt x="18" y="167"/>
                  <a:pt x="10" y="231"/>
                </a:cubicBezTo>
                <a:cubicBezTo>
                  <a:pt x="2" y="295"/>
                  <a:pt x="-2" y="359"/>
                  <a:pt x="0" y="423"/>
                </a:cubicBezTo>
                <a:cubicBezTo>
                  <a:pt x="1" y="449"/>
                  <a:pt x="-1" y="494"/>
                  <a:pt x="18" y="515"/>
                </a:cubicBezTo>
                <a:cubicBezTo>
                  <a:pt x="33" y="531"/>
                  <a:pt x="56" y="518"/>
                  <a:pt x="71" y="508"/>
                </a:cubicBezTo>
                <a:cubicBezTo>
                  <a:pt x="102" y="488"/>
                  <a:pt x="124" y="464"/>
                  <a:pt x="150" y="438"/>
                </a:cubicBezTo>
                <a:cubicBezTo>
                  <a:pt x="171" y="417"/>
                  <a:pt x="188" y="396"/>
                  <a:pt x="213" y="380"/>
                </a:cubicBezTo>
                <a:cubicBezTo>
                  <a:pt x="222" y="374"/>
                  <a:pt x="223" y="372"/>
                  <a:pt x="230" y="371"/>
                </a:cubicBezTo>
                <a:cubicBezTo>
                  <a:pt x="244" y="382"/>
                  <a:pt x="252" y="390"/>
                  <a:pt x="258" y="411"/>
                </a:cubicBezTo>
                <a:cubicBezTo>
                  <a:pt x="267" y="446"/>
                  <a:pt x="271" y="484"/>
                  <a:pt x="274" y="520"/>
                </a:cubicBezTo>
                <a:cubicBezTo>
                  <a:pt x="277" y="552"/>
                  <a:pt x="275" y="575"/>
                  <a:pt x="258" y="604"/>
                </a:cubicBezTo>
                <a:cubicBezTo>
                  <a:pt x="237" y="641"/>
                  <a:pt x="203" y="672"/>
                  <a:pt x="165" y="691"/>
                </a:cubicBezTo>
                <a:cubicBezTo>
                  <a:pt x="128" y="710"/>
                  <a:pt x="93" y="717"/>
                  <a:pt x="53" y="722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Comment 27">
            <a:extLst>
              <a:ext uri="{FF2B5EF4-FFF2-40B4-BE49-F238E27FC236}">
                <a16:creationId xmlns:a16="http://schemas.microsoft.com/office/drawing/2014/main" id="{C0A70FC9-6A64-8E4D-AC8A-D0A69F7731D8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40450" y="5467351"/>
            <a:ext cx="381000" cy="455613"/>
          </a:xfrm>
          <a:custGeom>
            <a:avLst/>
            <a:gdLst>
              <a:gd name="T0" fmla="*/ 2147483646 w 1059"/>
              <a:gd name="T1" fmla="*/ 2147483646 h 1264"/>
              <a:gd name="T2" fmla="*/ 2147483646 w 1059"/>
              <a:gd name="T3" fmla="*/ 2147483646 h 1264"/>
              <a:gd name="T4" fmla="*/ 2147483646 w 1059"/>
              <a:gd name="T5" fmla="*/ 2147483646 h 1264"/>
              <a:gd name="T6" fmla="*/ 2147483646 w 1059"/>
              <a:gd name="T7" fmla="*/ 2147483646 h 1264"/>
              <a:gd name="T8" fmla="*/ 2147483646 w 1059"/>
              <a:gd name="T9" fmla="*/ 2147483646 h 1264"/>
              <a:gd name="T10" fmla="*/ 2147483646 w 1059"/>
              <a:gd name="T11" fmla="*/ 2147483646 h 1264"/>
              <a:gd name="T12" fmla="*/ 2147483646 w 1059"/>
              <a:gd name="T13" fmla="*/ 2147483646 h 1264"/>
              <a:gd name="T14" fmla="*/ 2147483646 w 1059"/>
              <a:gd name="T15" fmla="*/ 2147483646 h 1264"/>
              <a:gd name="T16" fmla="*/ 2147483646 w 1059"/>
              <a:gd name="T17" fmla="*/ 2147483646 h 1264"/>
              <a:gd name="T18" fmla="*/ 2147483646 w 1059"/>
              <a:gd name="T19" fmla="*/ 0 h 12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9"/>
              <a:gd name="T31" fmla="*/ 0 h 1264"/>
              <a:gd name="T32" fmla="*/ 1059 w 1059"/>
              <a:gd name="T33" fmla="*/ 1264 h 12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9" h="1264" extrusionOk="0">
                <a:moveTo>
                  <a:pt x="4" y="1263"/>
                </a:moveTo>
                <a:cubicBezTo>
                  <a:pt x="7" y="1252"/>
                  <a:pt x="-3" y="1246"/>
                  <a:pt x="4" y="1236"/>
                </a:cubicBezTo>
                <a:cubicBezTo>
                  <a:pt x="17" y="1217"/>
                  <a:pt x="39" y="1197"/>
                  <a:pt x="55" y="1179"/>
                </a:cubicBezTo>
                <a:cubicBezTo>
                  <a:pt x="105" y="1123"/>
                  <a:pt x="164" y="1078"/>
                  <a:pt x="211" y="1018"/>
                </a:cubicBezTo>
                <a:cubicBezTo>
                  <a:pt x="290" y="916"/>
                  <a:pt x="366" y="811"/>
                  <a:pt x="441" y="705"/>
                </a:cubicBezTo>
                <a:cubicBezTo>
                  <a:pt x="517" y="598"/>
                  <a:pt x="601" y="505"/>
                  <a:pt x="697" y="416"/>
                </a:cubicBezTo>
                <a:cubicBezTo>
                  <a:pt x="771" y="348"/>
                  <a:pt x="842" y="280"/>
                  <a:pt x="908" y="204"/>
                </a:cubicBezTo>
                <a:cubicBezTo>
                  <a:pt x="953" y="153"/>
                  <a:pt x="981" y="90"/>
                  <a:pt x="1024" y="38"/>
                </a:cubicBezTo>
                <a:cubicBezTo>
                  <a:pt x="1033" y="27"/>
                  <a:pt x="1043" y="21"/>
                  <a:pt x="1052" y="10"/>
                </a:cubicBezTo>
                <a:cubicBezTo>
                  <a:pt x="1057" y="7"/>
                  <a:pt x="1058" y="5"/>
                  <a:pt x="1058" y="0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Comment 28">
            <a:extLst>
              <a:ext uri="{FF2B5EF4-FFF2-40B4-BE49-F238E27FC236}">
                <a16:creationId xmlns:a16="http://schemas.microsoft.com/office/drawing/2014/main" id="{9C6921E5-5FB1-D748-A59C-CF14C1ABFB7F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146801" y="6384926"/>
            <a:ext cx="327025" cy="434975"/>
          </a:xfrm>
          <a:custGeom>
            <a:avLst/>
            <a:gdLst>
              <a:gd name="T0" fmla="*/ 2147483646 w 909"/>
              <a:gd name="T1" fmla="*/ 2147483646 h 1206"/>
              <a:gd name="T2" fmla="*/ 0 w 909"/>
              <a:gd name="T3" fmla="*/ 2147483646 h 1206"/>
              <a:gd name="T4" fmla="*/ 2147483646 w 909"/>
              <a:gd name="T5" fmla="*/ 2147483646 h 1206"/>
              <a:gd name="T6" fmla="*/ 2147483646 w 909"/>
              <a:gd name="T7" fmla="*/ 2147483646 h 1206"/>
              <a:gd name="T8" fmla="*/ 2147483646 w 909"/>
              <a:gd name="T9" fmla="*/ 2147483646 h 1206"/>
              <a:gd name="T10" fmla="*/ 2147483646 w 909"/>
              <a:gd name="T11" fmla="*/ 2147483646 h 1206"/>
              <a:gd name="T12" fmla="*/ 2147483646 w 909"/>
              <a:gd name="T13" fmla="*/ 2147483646 h 1206"/>
              <a:gd name="T14" fmla="*/ 2147483646 w 909"/>
              <a:gd name="T15" fmla="*/ 2147483646 h 1206"/>
              <a:gd name="T16" fmla="*/ 2147483646 w 909"/>
              <a:gd name="T17" fmla="*/ 2147483646 h 1206"/>
              <a:gd name="T18" fmla="*/ 2147483646 w 909"/>
              <a:gd name="T19" fmla="*/ 2147483646 h 1206"/>
              <a:gd name="T20" fmla="*/ 2147483646 w 909"/>
              <a:gd name="T21" fmla="*/ 0 h 12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9"/>
              <a:gd name="T34" fmla="*/ 0 h 1206"/>
              <a:gd name="T35" fmla="*/ 909 w 909"/>
              <a:gd name="T36" fmla="*/ 1206 h 12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9" h="1206" extrusionOk="0">
                <a:moveTo>
                  <a:pt x="14" y="1205"/>
                </a:moveTo>
                <a:cubicBezTo>
                  <a:pt x="8" y="1196"/>
                  <a:pt x="11" y="1199"/>
                  <a:pt x="0" y="1178"/>
                </a:cubicBezTo>
                <a:cubicBezTo>
                  <a:pt x="6" y="1176"/>
                  <a:pt x="10" y="1175"/>
                  <a:pt x="16" y="1173"/>
                </a:cubicBezTo>
                <a:cubicBezTo>
                  <a:pt x="30" y="1169"/>
                  <a:pt x="42" y="1166"/>
                  <a:pt x="55" y="1159"/>
                </a:cubicBezTo>
                <a:cubicBezTo>
                  <a:pt x="90" y="1141"/>
                  <a:pt x="110" y="1111"/>
                  <a:pt x="132" y="1080"/>
                </a:cubicBezTo>
                <a:cubicBezTo>
                  <a:pt x="175" y="1021"/>
                  <a:pt x="219" y="969"/>
                  <a:pt x="270" y="918"/>
                </a:cubicBezTo>
                <a:cubicBezTo>
                  <a:pt x="435" y="754"/>
                  <a:pt x="533" y="548"/>
                  <a:pt x="652" y="351"/>
                </a:cubicBezTo>
                <a:cubicBezTo>
                  <a:pt x="687" y="293"/>
                  <a:pt x="724" y="234"/>
                  <a:pt x="768" y="182"/>
                </a:cubicBezTo>
                <a:cubicBezTo>
                  <a:pt x="790" y="156"/>
                  <a:pt x="816" y="133"/>
                  <a:pt x="835" y="105"/>
                </a:cubicBezTo>
                <a:cubicBezTo>
                  <a:pt x="858" y="72"/>
                  <a:pt x="876" y="38"/>
                  <a:pt x="902" y="7"/>
                </a:cubicBezTo>
                <a:cubicBezTo>
                  <a:pt x="904" y="4"/>
                  <a:pt x="906" y="2"/>
                  <a:pt x="908" y="0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Comment 29">
            <a:extLst>
              <a:ext uri="{FF2B5EF4-FFF2-40B4-BE49-F238E27FC236}">
                <a16:creationId xmlns:a16="http://schemas.microsoft.com/office/drawing/2014/main" id="{2FA0E09F-BF84-1043-9857-E90A08039F02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700714" y="6003926"/>
            <a:ext cx="255587" cy="271463"/>
          </a:xfrm>
          <a:custGeom>
            <a:avLst/>
            <a:gdLst>
              <a:gd name="T0" fmla="*/ 0 w 712"/>
              <a:gd name="T1" fmla="*/ 0 h 754"/>
              <a:gd name="T2" fmla="*/ 2147483646 w 712"/>
              <a:gd name="T3" fmla="*/ 2147483646 h 754"/>
              <a:gd name="T4" fmla="*/ 2147483646 w 712"/>
              <a:gd name="T5" fmla="*/ 2147483646 h 754"/>
              <a:gd name="T6" fmla="*/ 2147483646 w 712"/>
              <a:gd name="T7" fmla="*/ 2147483646 h 754"/>
              <a:gd name="T8" fmla="*/ 2147483646 w 712"/>
              <a:gd name="T9" fmla="*/ 2147483646 h 754"/>
              <a:gd name="T10" fmla="*/ 2147483646 w 712"/>
              <a:gd name="T11" fmla="*/ 2147483646 h 754"/>
              <a:gd name="T12" fmla="*/ 2147483646 w 712"/>
              <a:gd name="T13" fmla="*/ 2147483646 h 754"/>
              <a:gd name="T14" fmla="*/ 2147483646 w 712"/>
              <a:gd name="T15" fmla="*/ 2147483646 h 754"/>
              <a:gd name="T16" fmla="*/ 2147483646 w 712"/>
              <a:gd name="T17" fmla="*/ 2147483646 h 754"/>
              <a:gd name="T18" fmla="*/ 2147483646 w 712"/>
              <a:gd name="T19" fmla="*/ 2147483646 h 754"/>
              <a:gd name="T20" fmla="*/ 2147483646 w 712"/>
              <a:gd name="T21" fmla="*/ 2147483646 h 754"/>
              <a:gd name="T22" fmla="*/ 2147483646 w 712"/>
              <a:gd name="T23" fmla="*/ 2147483646 h 754"/>
              <a:gd name="T24" fmla="*/ 2147483646 w 712"/>
              <a:gd name="T25" fmla="*/ 2147483646 h 754"/>
              <a:gd name="T26" fmla="*/ 2147483646 w 712"/>
              <a:gd name="T27" fmla="*/ 2147483646 h 754"/>
              <a:gd name="T28" fmla="*/ 2147483646 w 712"/>
              <a:gd name="T29" fmla="*/ 2147483646 h 754"/>
              <a:gd name="T30" fmla="*/ 2147483646 w 712"/>
              <a:gd name="T31" fmla="*/ 2147483646 h 754"/>
              <a:gd name="T32" fmla="*/ 2147483646 w 712"/>
              <a:gd name="T33" fmla="*/ 2147483646 h 754"/>
              <a:gd name="T34" fmla="*/ 2147483646 w 712"/>
              <a:gd name="T35" fmla="*/ 2147483646 h 754"/>
              <a:gd name="T36" fmla="*/ 2147483646 w 712"/>
              <a:gd name="T37" fmla="*/ 2147483646 h 754"/>
              <a:gd name="T38" fmla="*/ 2147483646 w 712"/>
              <a:gd name="T39" fmla="*/ 2147483646 h 754"/>
              <a:gd name="T40" fmla="*/ 2147483646 w 712"/>
              <a:gd name="T41" fmla="*/ 2147483646 h 754"/>
              <a:gd name="T42" fmla="*/ 2147483646 w 712"/>
              <a:gd name="T43" fmla="*/ 2147483646 h 754"/>
              <a:gd name="T44" fmla="*/ 2147483646 w 712"/>
              <a:gd name="T45" fmla="*/ 2147483646 h 754"/>
              <a:gd name="T46" fmla="*/ 2147483646 w 712"/>
              <a:gd name="T47" fmla="*/ 2147483646 h 7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12"/>
              <a:gd name="T73" fmla="*/ 0 h 754"/>
              <a:gd name="T74" fmla="*/ 712 w 712"/>
              <a:gd name="T75" fmla="*/ 754 h 75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12" h="754" extrusionOk="0">
                <a:moveTo>
                  <a:pt x="0" y="0"/>
                </a:moveTo>
                <a:cubicBezTo>
                  <a:pt x="6" y="5"/>
                  <a:pt x="18" y="12"/>
                  <a:pt x="24" y="19"/>
                </a:cubicBezTo>
                <a:cubicBezTo>
                  <a:pt x="44" y="44"/>
                  <a:pt x="62" y="72"/>
                  <a:pt x="81" y="98"/>
                </a:cubicBezTo>
                <a:cubicBezTo>
                  <a:pt x="104" y="128"/>
                  <a:pt x="131" y="154"/>
                  <a:pt x="156" y="182"/>
                </a:cubicBezTo>
                <a:cubicBezTo>
                  <a:pt x="182" y="211"/>
                  <a:pt x="210" y="237"/>
                  <a:pt x="238" y="264"/>
                </a:cubicBezTo>
                <a:cubicBezTo>
                  <a:pt x="264" y="289"/>
                  <a:pt x="288" y="314"/>
                  <a:pt x="311" y="341"/>
                </a:cubicBezTo>
                <a:cubicBezTo>
                  <a:pt x="333" y="366"/>
                  <a:pt x="356" y="388"/>
                  <a:pt x="378" y="413"/>
                </a:cubicBezTo>
                <a:cubicBezTo>
                  <a:pt x="401" y="438"/>
                  <a:pt x="425" y="462"/>
                  <a:pt x="447" y="488"/>
                </a:cubicBezTo>
                <a:cubicBezTo>
                  <a:pt x="478" y="524"/>
                  <a:pt x="511" y="560"/>
                  <a:pt x="544" y="594"/>
                </a:cubicBezTo>
                <a:cubicBezTo>
                  <a:pt x="567" y="618"/>
                  <a:pt x="596" y="640"/>
                  <a:pt x="617" y="664"/>
                </a:cubicBezTo>
                <a:cubicBezTo>
                  <a:pt x="635" y="684"/>
                  <a:pt x="653" y="701"/>
                  <a:pt x="672" y="721"/>
                </a:cubicBezTo>
                <a:cubicBezTo>
                  <a:pt x="682" y="731"/>
                  <a:pt x="694" y="741"/>
                  <a:pt x="705" y="750"/>
                </a:cubicBezTo>
                <a:cubicBezTo>
                  <a:pt x="709" y="750"/>
                  <a:pt x="710" y="750"/>
                  <a:pt x="711" y="753"/>
                </a:cubicBezTo>
                <a:cubicBezTo>
                  <a:pt x="703" y="750"/>
                  <a:pt x="695" y="748"/>
                  <a:pt x="687" y="743"/>
                </a:cubicBezTo>
                <a:cubicBezTo>
                  <a:pt x="676" y="737"/>
                  <a:pt x="668" y="730"/>
                  <a:pt x="658" y="721"/>
                </a:cubicBezTo>
                <a:cubicBezTo>
                  <a:pt x="649" y="714"/>
                  <a:pt x="643" y="710"/>
                  <a:pt x="634" y="702"/>
                </a:cubicBezTo>
                <a:cubicBezTo>
                  <a:pt x="607" y="678"/>
                  <a:pt x="589" y="648"/>
                  <a:pt x="563" y="623"/>
                </a:cubicBezTo>
                <a:cubicBezTo>
                  <a:pt x="531" y="592"/>
                  <a:pt x="499" y="562"/>
                  <a:pt x="467" y="531"/>
                </a:cubicBezTo>
                <a:cubicBezTo>
                  <a:pt x="436" y="501"/>
                  <a:pt x="403" y="474"/>
                  <a:pt x="372" y="445"/>
                </a:cubicBezTo>
                <a:cubicBezTo>
                  <a:pt x="342" y="416"/>
                  <a:pt x="308" y="389"/>
                  <a:pt x="280" y="358"/>
                </a:cubicBezTo>
                <a:cubicBezTo>
                  <a:pt x="258" y="333"/>
                  <a:pt x="235" y="311"/>
                  <a:pt x="211" y="288"/>
                </a:cubicBezTo>
                <a:cubicBezTo>
                  <a:pt x="195" y="273"/>
                  <a:pt x="179" y="259"/>
                  <a:pt x="164" y="243"/>
                </a:cubicBezTo>
                <a:cubicBezTo>
                  <a:pt x="138" y="216"/>
                  <a:pt x="117" y="182"/>
                  <a:pt x="95" y="154"/>
                </a:cubicBezTo>
                <a:cubicBezTo>
                  <a:pt x="90" y="148"/>
                  <a:pt x="88" y="146"/>
                  <a:pt x="85" y="142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Comment 30">
            <a:extLst>
              <a:ext uri="{FF2B5EF4-FFF2-40B4-BE49-F238E27FC236}">
                <a16:creationId xmlns:a16="http://schemas.microsoft.com/office/drawing/2014/main" id="{E4B85A25-0407-5644-980D-E06A8CE6A41A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599113" y="5991225"/>
            <a:ext cx="80962" cy="19050"/>
          </a:xfrm>
          <a:custGeom>
            <a:avLst/>
            <a:gdLst>
              <a:gd name="T0" fmla="*/ 2147483646 w 225"/>
              <a:gd name="T1" fmla="*/ 2147483646 h 50"/>
              <a:gd name="T2" fmla="*/ 0 w 225"/>
              <a:gd name="T3" fmla="*/ 2147483646 h 50"/>
              <a:gd name="T4" fmla="*/ 2147483646 w 225"/>
              <a:gd name="T5" fmla="*/ 0 h 50"/>
              <a:gd name="T6" fmla="*/ 2147483646 w 225"/>
              <a:gd name="T7" fmla="*/ 2147483646 h 50"/>
              <a:gd name="T8" fmla="*/ 2147483646 w 225"/>
              <a:gd name="T9" fmla="*/ 2147483646 h 50"/>
              <a:gd name="T10" fmla="*/ 2147483646 w 225"/>
              <a:gd name="T11" fmla="*/ 2147483646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5"/>
              <a:gd name="T19" fmla="*/ 0 h 50"/>
              <a:gd name="T20" fmla="*/ 225 w 225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5" h="50" extrusionOk="0">
                <a:moveTo>
                  <a:pt x="17" y="12"/>
                </a:moveTo>
                <a:cubicBezTo>
                  <a:pt x="10" y="11"/>
                  <a:pt x="3" y="7"/>
                  <a:pt x="0" y="5"/>
                </a:cubicBezTo>
                <a:cubicBezTo>
                  <a:pt x="9" y="0"/>
                  <a:pt x="5" y="0"/>
                  <a:pt x="19" y="0"/>
                </a:cubicBezTo>
                <a:cubicBezTo>
                  <a:pt x="43" y="0"/>
                  <a:pt x="73" y="9"/>
                  <a:pt x="96" y="17"/>
                </a:cubicBezTo>
                <a:cubicBezTo>
                  <a:pt x="127" y="27"/>
                  <a:pt x="159" y="32"/>
                  <a:pt x="189" y="41"/>
                </a:cubicBezTo>
                <a:cubicBezTo>
                  <a:pt x="207" y="48"/>
                  <a:pt x="211" y="51"/>
                  <a:pt x="224" y="49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Comment 31">
            <a:extLst>
              <a:ext uri="{FF2B5EF4-FFF2-40B4-BE49-F238E27FC236}">
                <a16:creationId xmlns:a16="http://schemas.microsoft.com/office/drawing/2014/main" id="{7790AF68-83B0-774A-9570-9096C1628EFA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681664" y="5911850"/>
            <a:ext cx="22225" cy="88900"/>
          </a:xfrm>
          <a:custGeom>
            <a:avLst/>
            <a:gdLst>
              <a:gd name="T0" fmla="*/ 2147483646 w 62"/>
              <a:gd name="T1" fmla="*/ 0 h 246"/>
              <a:gd name="T2" fmla="*/ 0 w 62"/>
              <a:gd name="T3" fmla="*/ 2147483646 h 246"/>
              <a:gd name="T4" fmla="*/ 2147483646 w 62"/>
              <a:gd name="T5" fmla="*/ 2147483646 h 246"/>
              <a:gd name="T6" fmla="*/ 2147483646 w 62"/>
              <a:gd name="T7" fmla="*/ 2147483646 h 246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246"/>
              <a:gd name="T14" fmla="*/ 62 w 62"/>
              <a:gd name="T15" fmla="*/ 246 h 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246" extrusionOk="0">
                <a:moveTo>
                  <a:pt x="12" y="0"/>
                </a:moveTo>
                <a:cubicBezTo>
                  <a:pt x="5" y="8"/>
                  <a:pt x="0" y="18"/>
                  <a:pt x="0" y="29"/>
                </a:cubicBezTo>
                <a:cubicBezTo>
                  <a:pt x="1" y="49"/>
                  <a:pt x="20" y="79"/>
                  <a:pt x="26" y="98"/>
                </a:cubicBezTo>
                <a:cubicBezTo>
                  <a:pt x="43" y="147"/>
                  <a:pt x="54" y="195"/>
                  <a:pt x="61" y="245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Comment 32">
            <a:extLst>
              <a:ext uri="{FF2B5EF4-FFF2-40B4-BE49-F238E27FC236}">
                <a16:creationId xmlns:a16="http://schemas.microsoft.com/office/drawing/2014/main" id="{26EB54F5-B2DF-3049-8C13-E2C181AD3AFD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42014" y="6384925"/>
            <a:ext cx="33337" cy="52388"/>
          </a:xfrm>
          <a:custGeom>
            <a:avLst/>
            <a:gdLst>
              <a:gd name="T0" fmla="*/ 0 w 89"/>
              <a:gd name="T1" fmla="*/ 0 h 148"/>
              <a:gd name="T2" fmla="*/ 2147483646 w 89"/>
              <a:gd name="T3" fmla="*/ 2147483646 h 148"/>
              <a:gd name="T4" fmla="*/ 2147483646 w 89"/>
              <a:gd name="T5" fmla="*/ 2147483646 h 148"/>
              <a:gd name="T6" fmla="*/ 2147483646 w 89"/>
              <a:gd name="T7" fmla="*/ 2147483646 h 148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148"/>
              <a:gd name="T14" fmla="*/ 89 w 89"/>
              <a:gd name="T15" fmla="*/ 148 h 1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148" extrusionOk="0">
                <a:moveTo>
                  <a:pt x="0" y="0"/>
                </a:moveTo>
                <a:cubicBezTo>
                  <a:pt x="7" y="29"/>
                  <a:pt x="13" y="60"/>
                  <a:pt x="23" y="87"/>
                </a:cubicBezTo>
                <a:cubicBezTo>
                  <a:pt x="31" y="106"/>
                  <a:pt x="44" y="121"/>
                  <a:pt x="59" y="135"/>
                </a:cubicBezTo>
                <a:cubicBezTo>
                  <a:pt x="70" y="145"/>
                  <a:pt x="84" y="154"/>
                  <a:pt x="88" y="137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Comment 33">
            <a:extLst>
              <a:ext uri="{FF2B5EF4-FFF2-40B4-BE49-F238E27FC236}">
                <a16:creationId xmlns:a16="http://schemas.microsoft.com/office/drawing/2014/main" id="{0E37E99A-21E1-B542-A923-B9CB2A17E7AD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35663" y="6291263"/>
            <a:ext cx="87312" cy="11112"/>
          </a:xfrm>
          <a:custGeom>
            <a:avLst/>
            <a:gdLst>
              <a:gd name="T0" fmla="*/ 0 w 241"/>
              <a:gd name="T1" fmla="*/ 2147483646 h 33"/>
              <a:gd name="T2" fmla="*/ 2147483646 w 241"/>
              <a:gd name="T3" fmla="*/ 2147483646 h 33"/>
              <a:gd name="T4" fmla="*/ 2147483646 w 241"/>
              <a:gd name="T5" fmla="*/ 2147483646 h 33"/>
              <a:gd name="T6" fmla="*/ 2147483646 w 241"/>
              <a:gd name="T7" fmla="*/ 2147483646 h 33"/>
              <a:gd name="T8" fmla="*/ 2147483646 w 241"/>
              <a:gd name="T9" fmla="*/ 2147483646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33"/>
              <a:gd name="T17" fmla="*/ 241 w 241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33" extrusionOk="0">
                <a:moveTo>
                  <a:pt x="0" y="5"/>
                </a:moveTo>
                <a:cubicBezTo>
                  <a:pt x="9" y="-2"/>
                  <a:pt x="12" y="4"/>
                  <a:pt x="24" y="8"/>
                </a:cubicBezTo>
                <a:cubicBezTo>
                  <a:pt x="45" y="15"/>
                  <a:pt x="59" y="25"/>
                  <a:pt x="81" y="29"/>
                </a:cubicBezTo>
                <a:cubicBezTo>
                  <a:pt x="107" y="33"/>
                  <a:pt x="139" y="35"/>
                  <a:pt x="165" y="32"/>
                </a:cubicBezTo>
                <a:cubicBezTo>
                  <a:pt x="190" y="29"/>
                  <a:pt x="216" y="17"/>
                  <a:pt x="240" y="8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Comment 34">
            <a:extLst>
              <a:ext uri="{FF2B5EF4-FFF2-40B4-BE49-F238E27FC236}">
                <a16:creationId xmlns:a16="http://schemas.microsoft.com/office/drawing/2014/main" id="{47DDB756-6CCF-644C-8B40-F8F827E24FDB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5954714" y="6329364"/>
            <a:ext cx="20637" cy="98425"/>
          </a:xfrm>
          <a:custGeom>
            <a:avLst/>
            <a:gdLst>
              <a:gd name="T0" fmla="*/ 2147483646 w 60"/>
              <a:gd name="T1" fmla="*/ 0 h 273"/>
              <a:gd name="T2" fmla="*/ 2147483646 w 60"/>
              <a:gd name="T3" fmla="*/ 2147483646 h 273"/>
              <a:gd name="T4" fmla="*/ 2147483646 w 60"/>
              <a:gd name="T5" fmla="*/ 2147483646 h 273"/>
              <a:gd name="T6" fmla="*/ 2147483646 w 60"/>
              <a:gd name="T7" fmla="*/ 2147483646 h 273"/>
              <a:gd name="T8" fmla="*/ 2147483646 w 60"/>
              <a:gd name="T9" fmla="*/ 2147483646 h 273"/>
              <a:gd name="T10" fmla="*/ 2147483646 w 60"/>
              <a:gd name="T11" fmla="*/ 2147483646 h 273"/>
              <a:gd name="T12" fmla="*/ 0 w 60"/>
              <a:gd name="T13" fmla="*/ 2147483646 h 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"/>
              <a:gd name="T22" fmla="*/ 0 h 273"/>
              <a:gd name="T23" fmla="*/ 60 w 60"/>
              <a:gd name="T24" fmla="*/ 273 h 2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" h="273" extrusionOk="0">
                <a:moveTo>
                  <a:pt x="59" y="0"/>
                </a:moveTo>
                <a:cubicBezTo>
                  <a:pt x="50" y="9"/>
                  <a:pt x="45" y="13"/>
                  <a:pt x="36" y="19"/>
                </a:cubicBezTo>
                <a:cubicBezTo>
                  <a:pt x="32" y="22"/>
                  <a:pt x="28" y="24"/>
                  <a:pt x="24" y="27"/>
                </a:cubicBezTo>
                <a:cubicBezTo>
                  <a:pt x="20" y="30"/>
                  <a:pt x="15" y="29"/>
                  <a:pt x="14" y="36"/>
                </a:cubicBezTo>
                <a:cubicBezTo>
                  <a:pt x="9" y="65"/>
                  <a:pt x="17" y="96"/>
                  <a:pt x="12" y="125"/>
                </a:cubicBezTo>
                <a:cubicBezTo>
                  <a:pt x="5" y="164"/>
                  <a:pt x="4" y="203"/>
                  <a:pt x="2" y="243"/>
                </a:cubicBezTo>
                <a:cubicBezTo>
                  <a:pt x="1" y="253"/>
                  <a:pt x="1" y="262"/>
                  <a:pt x="0" y="272"/>
                </a:cubicBezTo>
              </a:path>
            </a:pathLst>
          </a:custGeom>
          <a:noFill/>
          <a:ln w="34925" cap="rnd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794</Words>
  <Application>Microsoft Office PowerPoint</Application>
  <PresentationFormat>Widescreen</PresentationFormat>
  <Paragraphs>156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Arial Rounded MT Bold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Bitmap Image</vt:lpstr>
      <vt:lpstr>Equation</vt:lpstr>
      <vt:lpstr>PowerPoint Presentation</vt:lpstr>
      <vt:lpstr>PowerPoint Presentation</vt:lpstr>
      <vt:lpstr>PowerPoint Presentation</vt:lpstr>
      <vt:lpstr>PowerPoint Presentation</vt:lpstr>
      <vt:lpstr>Chemical Composition &amp; Structure (Polymorphism)</vt:lpstr>
      <vt:lpstr>PowerPoint Presentation</vt:lpstr>
      <vt:lpstr>Imperfections in Solids</vt:lpstr>
      <vt:lpstr>Polycrystalline Materials</vt:lpstr>
      <vt:lpstr>Polymer Crystallinity</vt:lpstr>
      <vt:lpstr>Dislocation Motion</vt:lpstr>
      <vt:lpstr>Strengthening Strategies</vt:lpstr>
      <vt:lpstr>Solid-state Diffusion</vt:lpstr>
      <vt:lpstr>PowerPoint Presentation</vt:lpstr>
      <vt:lpstr>Tensile Strength, TS</vt:lpstr>
      <vt:lpstr>PowerPoint Presentation</vt:lpstr>
      <vt:lpstr>PowerPoint Presentation</vt:lpstr>
      <vt:lpstr>PowerPoint Presentation</vt:lpstr>
      <vt:lpstr>Exam I Review</vt:lpstr>
      <vt:lpstr>Chapter 1: Overview</vt:lpstr>
      <vt:lpstr>Chapter 2: Bonding</vt:lpstr>
      <vt:lpstr>Chapter 3: Crystals</vt:lpstr>
      <vt:lpstr>Chapter 14: Molecules and Polymers</vt:lpstr>
      <vt:lpstr>Chapter 4: Defects</vt:lpstr>
      <vt:lpstr>Chapter 5: Diffusion</vt:lpstr>
      <vt:lpstr>Chapter 6: Mechanics</vt:lpstr>
      <vt:lpstr>Chapter 6: Mechanics continued</vt:lpstr>
      <vt:lpstr>Chapter 7: Deformation Mechanisms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 Review</dc:title>
  <dc:creator>Microsoft Office User</dc:creator>
  <cp:lastModifiedBy>Jimmy Hack</cp:lastModifiedBy>
  <cp:revision>4</cp:revision>
  <dcterms:created xsi:type="dcterms:W3CDTF">2018-03-15T12:49:40Z</dcterms:created>
  <dcterms:modified xsi:type="dcterms:W3CDTF">2018-03-20T18:01:15Z</dcterms:modified>
</cp:coreProperties>
</file>