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mov" ContentType="video/quicktime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8"/>
  </p:notesMasterIdLst>
  <p:sldIdLst>
    <p:sldId id="369" r:id="rId2"/>
    <p:sldId id="317" r:id="rId3"/>
    <p:sldId id="375" r:id="rId4"/>
    <p:sldId id="376" r:id="rId5"/>
    <p:sldId id="370" r:id="rId6"/>
    <p:sldId id="371" r:id="rId7"/>
    <p:sldId id="381" r:id="rId8"/>
    <p:sldId id="373" r:id="rId9"/>
    <p:sldId id="344" r:id="rId10"/>
    <p:sldId id="336" r:id="rId11"/>
    <p:sldId id="337" r:id="rId12"/>
    <p:sldId id="388" r:id="rId13"/>
    <p:sldId id="382" r:id="rId14"/>
    <p:sldId id="383" r:id="rId15"/>
    <p:sldId id="384" r:id="rId16"/>
    <p:sldId id="385" r:id="rId17"/>
    <p:sldId id="355" r:id="rId18"/>
    <p:sldId id="356" r:id="rId19"/>
    <p:sldId id="379" r:id="rId20"/>
    <p:sldId id="357" r:id="rId21"/>
    <p:sldId id="378" r:id="rId22"/>
    <p:sldId id="363" r:id="rId23"/>
    <p:sldId id="366" r:id="rId24"/>
    <p:sldId id="386" r:id="rId25"/>
    <p:sldId id="387" r:id="rId26"/>
    <p:sldId id="368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0"/>
  </p:normalViewPr>
  <p:slideViewPr>
    <p:cSldViewPr snapToGrid="0">
      <p:cViewPr varScale="1">
        <p:scale>
          <a:sx n="98" d="100"/>
          <a:sy n="98" d="100"/>
        </p:scale>
        <p:origin x="91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A0D4C8B-7442-EC4B-A508-656159C68D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83A7AB7-66AC-CE45-B287-D61C453954D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9C47D5B5-51BE-2F4E-BC73-D55CCD67297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8504BAFC-3C14-8848-BB5E-93053F91891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EFABFE5E-05AD-1745-8A8B-DA89CCF7B7E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A75DCC36-766D-8342-9240-216E868DAB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Times New Roman" panose="02020603050405020304" pitchFamily="18" charset="0"/>
              </a:defRPr>
            </a:lvl1pPr>
          </a:lstStyle>
          <a:p>
            <a:fld id="{B7776A64-1B04-8D49-B120-779D10EA27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A18EB68-61C9-2549-8D11-B7F824D94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345625DE-5F51-854E-A691-70FB66837388}" type="slidenum">
              <a:rPr lang="en-US" altLang="en-US" sz="1200" i="0">
                <a:latin typeface="Times New Roman" panose="02020603050405020304" pitchFamily="18" charset="0"/>
              </a:rPr>
              <a:pPr/>
              <a:t>1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0741C45-A245-5C40-89E6-C84D64697A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0C6DE5C-03CE-D34F-816D-D476C2FA8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F59273F2-9EF0-9540-8970-8318C44850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A55A4175-4F50-F641-8EA3-F3DC2DE03D90}" type="slidenum">
              <a:rPr lang="en-US" altLang="en-US" sz="1200" i="0">
                <a:latin typeface="Times New Roman" panose="02020603050405020304" pitchFamily="18" charset="0"/>
              </a:rPr>
              <a:pPr/>
              <a:t>10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DDCF36B-61A1-6340-AC76-AB32CCF2FD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ADF67D0-77D1-B849-8D45-0B6C3E33D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D05381F-E54D-9040-8045-0AEB36BD4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AA691F3B-5C46-CF44-A583-EA54FC264471}" type="slidenum">
              <a:rPr lang="en-US" altLang="en-US" sz="1200" i="0">
                <a:latin typeface="Times New Roman" panose="02020603050405020304" pitchFamily="18" charset="0"/>
              </a:rPr>
              <a:pPr/>
              <a:t>11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1D7A299-4172-2449-9B11-0A3E5F0E70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EA69FC3-50B6-3C4D-82E7-57369FEB7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F179E582-B281-F944-B9A5-244EFB3E0B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1397DA5B-87D1-464C-8773-B626FA92D9A1}" type="slidenum">
              <a:rPr lang="en-US" altLang="en-US" sz="1200" i="0">
                <a:latin typeface="Times New Roman" panose="02020603050405020304" pitchFamily="18" charset="0"/>
              </a:rPr>
              <a:pPr/>
              <a:t>13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8BC5FF5-7888-2B48-BDA2-881827D46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D97D4C6-EF02-D747-A097-8C2A657FF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E5BE24E6-49B6-8E49-A4F9-92501A4D24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3CA83B7A-0AA4-674A-B0E7-6559EE6A7F2C}" type="slidenum">
              <a:rPr lang="en-US" altLang="en-US" sz="1200" i="0">
                <a:latin typeface="Times New Roman" panose="02020603050405020304" pitchFamily="18" charset="0"/>
              </a:rPr>
              <a:pPr/>
              <a:t>14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8DB5A58-6D6C-1049-BF00-C326DD0FFB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07EFC77-E92C-F549-BA77-05B03501B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5ADD4D6-267B-0447-BDC1-C189FC6C43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10B00926-4B21-3D4F-A806-63B55FE4FD7F}" type="slidenum">
              <a:rPr lang="en-US" altLang="en-US" sz="1200" i="0">
                <a:latin typeface="Times New Roman" panose="02020603050405020304" pitchFamily="18" charset="0"/>
              </a:rPr>
              <a:pPr/>
              <a:t>17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D7AC15A-2AEE-FD40-84AE-7A0C5DB906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2869DD6-4F10-E640-ABEC-2C825245F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FD081C9-FCD6-9249-AAC0-107F2F7AFF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FB436727-EF77-1C4D-9023-E0A358E1C6CD}" type="slidenum">
              <a:rPr lang="en-US" altLang="en-US" sz="1200" i="0">
                <a:latin typeface="Times New Roman" panose="02020603050405020304" pitchFamily="18" charset="0"/>
              </a:rPr>
              <a:pPr/>
              <a:t>18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4BAD994-9E2F-BE45-BC4B-7EA0BFD96D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2CB920B-D2D6-8847-90DF-F4A190088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A1C704AD-1ECE-DE48-8864-089368701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480C9328-AF33-9841-BDBE-9EBE2E26E644}" type="slidenum">
              <a:rPr lang="en-US" altLang="en-US" sz="1200" i="0">
                <a:latin typeface="Times New Roman" panose="02020603050405020304" pitchFamily="18" charset="0"/>
              </a:rPr>
              <a:pPr/>
              <a:t>19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5882817-17B5-1E44-AB70-F035CC987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9A822A8-1487-174D-9166-57ECEA911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8D115DF-1C67-2A49-91B5-D6E458D8C2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3913A71A-7F43-1C47-8110-0C708CD0E123}" type="slidenum">
              <a:rPr lang="en-US" altLang="en-US" sz="1200" i="0">
                <a:latin typeface="Times New Roman" panose="02020603050405020304" pitchFamily="18" charset="0"/>
              </a:rPr>
              <a:pPr/>
              <a:t>20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C030467-3FDB-3F4E-AB07-72591B30EC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1B6F62C-A12F-5741-8CFB-7FE6CC5F1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 the non-steady state the concentration profile develops with time.</a:t>
            </a:r>
            <a:r>
              <a:rPr lang="en-US" altLang="en-US" sz="1400">
                <a:latin typeface="Times New Roman" panose="02020603050405020304" pitchFamily="18" charset="0"/>
              </a:rPr>
              <a:t>  	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57F23BC2-2578-4C44-A846-63463F78BA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31D46BD3-1759-0049-AC95-87A71669366F}" type="slidenum">
              <a:rPr lang="en-US" altLang="en-US" sz="1200" i="0">
                <a:latin typeface="Times New Roman" panose="02020603050405020304" pitchFamily="18" charset="0"/>
              </a:rPr>
              <a:pPr/>
              <a:t>21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B7B2E04-6EE4-0D45-B59F-C6D5F01037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14B994E-F1F6-0447-A8F0-EF164BD1E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8971ADE2-612D-424D-8620-946BE8D242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1F91AE7A-922C-4B45-8BF1-C49480A63CFE}" type="slidenum">
              <a:rPr lang="en-US" altLang="en-US" sz="1200" i="0">
                <a:latin typeface="Times New Roman" panose="02020603050405020304" pitchFamily="18" charset="0"/>
              </a:rPr>
              <a:pPr/>
              <a:t>22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C5556D5-4E93-634E-8743-63E0ABB1F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627C9F16-701F-FE4D-9E90-D002D63E8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3B048E7-BD69-3A46-8517-98FA90CA9F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A18DA11D-E832-734E-A1F0-8B653B7D1B1B}" type="slidenum">
              <a:rPr lang="en-US" altLang="en-US" sz="1200" i="0">
                <a:latin typeface="Times New Roman" panose="02020603050405020304" pitchFamily="18" charset="0"/>
              </a:rPr>
              <a:pPr/>
              <a:t>2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A0E129C-482D-0B41-AD06-9E461D84A8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277F133-44C8-7146-9AB5-7FAC2BE61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Diffusion mechanism depends on material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63B480A6-AB18-0841-BE57-FDDA09E4BA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8357B54A-799F-4649-B970-DF733280A582}" type="slidenum">
              <a:rPr lang="en-US" altLang="en-US" sz="1200" i="0">
                <a:latin typeface="Times New Roman" panose="02020603050405020304" pitchFamily="18" charset="0"/>
              </a:rPr>
              <a:pPr/>
              <a:t>23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341EAEF-0EEF-D64D-85AA-ABED4BBBB0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3405B6F-1DE3-DC43-9EB3-0EA8BF2C8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BF48A302-C3D0-434D-B250-8CB067DCE7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EDC71A3E-F07A-8344-A8C8-7F13FDA388F6}" type="slidenum">
              <a:rPr lang="en-US" altLang="en-US" sz="1200" i="0">
                <a:latin typeface="Times New Roman" panose="02020603050405020304" pitchFamily="18" charset="0"/>
              </a:rPr>
              <a:pPr/>
              <a:t>24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1E6FC45D-5CFE-7B41-881C-DA68ABB066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5E2111A-326E-1F47-A8C7-9421AC8DE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8381E36-F7D1-6943-9BE7-016F6E1753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F8A56916-F8F5-D64F-8515-52F616CD8F97}" type="slidenum">
              <a:rPr lang="en-US" altLang="en-US" sz="1200" i="0">
                <a:latin typeface="Times New Roman" panose="02020603050405020304" pitchFamily="18" charset="0"/>
              </a:rPr>
              <a:pPr/>
              <a:t>26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06A747F-C3E9-8F47-AF79-F95DED6966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707468CF-528C-A747-B606-AF905074D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D88B896E-0615-2F46-812F-DD1CE18E4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795BB100-5D1B-2649-A848-22EE40F572FC}" type="slidenum">
              <a:rPr lang="en-US" altLang="en-US" sz="1200" i="0">
                <a:latin typeface="Times New Roman" panose="02020603050405020304" pitchFamily="18" charset="0"/>
              </a:rPr>
              <a:pPr/>
              <a:t>3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93C41BB-3FCC-C745-8975-8FA799D0C1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C553D7F-31CA-1549-AEC0-949E1B01F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5A46A4C-2E29-EC44-B958-4CCDA44E61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88D9C0D0-F2FA-1046-A49F-1AF144724140}" type="slidenum">
              <a:rPr lang="en-US" altLang="en-US" sz="1200" i="0">
                <a:latin typeface="Times New Roman" panose="02020603050405020304" pitchFamily="18" charset="0"/>
              </a:rPr>
              <a:pPr/>
              <a:t>4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35A56C6-012D-9B47-B90B-AACB436F33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3A2B7165-A60B-EA40-94C3-F682525B5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BD53BA4-6D6F-C548-A709-AFF61262F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0B43BA29-8B79-864D-82B6-6EB6B224886C}" type="slidenum">
              <a:rPr lang="en-US" altLang="en-US" sz="1200" i="0">
                <a:latin typeface="Times New Roman" panose="02020603050405020304" pitchFamily="18" charset="0"/>
              </a:rPr>
              <a:pPr/>
              <a:t>5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6F21745-467D-0746-A76E-2B89A937A0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D3CDE98-1E1F-5A43-813F-8272D0279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77131E36-FCBE-404D-BE1C-BC046179DC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947FA602-638E-3441-A02E-59DD46D1E56B}" type="slidenum">
              <a:rPr lang="en-US" altLang="en-US" sz="1200" i="0">
                <a:latin typeface="Times New Roman" panose="02020603050405020304" pitchFamily="18" charset="0"/>
              </a:rPr>
              <a:pPr/>
              <a:t>6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B559BA0-D590-2744-9DCC-FD8FC2F55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EB16579-21C0-484D-9C7A-D62EEF21C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92649D50-5099-6A41-B976-E86B6836B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75D98879-08BB-6347-9736-6EFC9358F467}" type="slidenum">
              <a:rPr lang="en-US" altLang="en-US" sz="1200" i="0">
                <a:latin typeface="Times New Roman" panose="02020603050405020304" pitchFamily="18" charset="0"/>
              </a:rPr>
              <a:pPr/>
              <a:t>7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C18CE5C-9844-DE47-B879-BAB631031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F501D49-AA8C-9F46-AEF0-C8B4FCF5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762D1EB4-E595-DC49-A27C-407AB6CE0B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08990762-39AC-014D-8FC2-F4C823295C41}" type="slidenum">
              <a:rPr lang="en-US" altLang="en-US" sz="1200" i="0">
                <a:latin typeface="Times New Roman" panose="02020603050405020304" pitchFamily="18" charset="0"/>
              </a:rPr>
              <a:pPr/>
              <a:t>8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EE49223-BDF7-B04F-A8C8-37031F35D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A959E70-ED97-8A4D-AA8C-6359EF0F9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8FD0101-E576-4841-8339-A377DA4A77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A27CAD6E-9DF3-9A4B-B756-D1BCF5DD89BC}" type="slidenum">
              <a:rPr lang="en-US" altLang="en-US" sz="1200" i="0">
                <a:latin typeface="Times New Roman" panose="02020603050405020304" pitchFamily="18" charset="0"/>
              </a:rPr>
              <a:pPr/>
              <a:t>9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CDE3388-305E-E94E-8A15-B623DEF8F8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D8CABBCE-FFC5-284D-8C17-C4D7D9957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this is essentially mechanism in amorphous materials such as polymer membranes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19156B34-A90D-2845-9890-B18002B02C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894B8B3-65D1-B542-8440-EE143F396D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>
            <a:extLst>
              <a:ext uri="{FF2B5EF4-FFF2-40B4-BE49-F238E27FC236}">
                <a16:creationId xmlns:a16="http://schemas.microsoft.com/office/drawing/2014/main" id="{84938682-10A1-7B45-8710-F6B9B70655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44644-CBDE-A049-A21A-5B785C6B0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28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F59F4A5B-710D-9141-9B64-39A67B73A8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1989AC6-5FD9-7945-BD68-D44F9BC68C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>
            <a:extLst>
              <a:ext uri="{FF2B5EF4-FFF2-40B4-BE49-F238E27FC236}">
                <a16:creationId xmlns:a16="http://schemas.microsoft.com/office/drawing/2014/main" id="{ADFB6F0B-7FF2-054B-B7FD-790EBB40DF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8934B5-E4ED-9247-8B97-3FC759761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91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81000"/>
            <a:ext cx="1944688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86425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027B161D-D35F-9E4C-9B44-80A3B6807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B40AEF8B-F7E9-404E-B78C-4F4022895F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>
            <a:extLst>
              <a:ext uri="{FF2B5EF4-FFF2-40B4-BE49-F238E27FC236}">
                <a16:creationId xmlns:a16="http://schemas.microsoft.com/office/drawing/2014/main" id="{101DACD8-1DB5-3C4A-BC43-331F8F24C8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CB365A-4D03-D342-B621-25E8C81D23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023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96913" y="1203325"/>
            <a:ext cx="3810000" cy="2370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9313" y="1203325"/>
            <a:ext cx="3810000" cy="2370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96913" y="3725863"/>
            <a:ext cx="3810000" cy="2370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9313" y="3725863"/>
            <a:ext cx="3810000" cy="2370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3D8B874A-EB47-824F-B4A7-B0E3E6E755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>
            <a:extLst>
              <a:ext uri="{FF2B5EF4-FFF2-40B4-BE49-F238E27FC236}">
                <a16:creationId xmlns:a16="http://schemas.microsoft.com/office/drawing/2014/main" id="{0D5662BF-5C25-8C4C-9EF1-0B77620EA4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3">
            <a:extLst>
              <a:ext uri="{FF2B5EF4-FFF2-40B4-BE49-F238E27FC236}">
                <a16:creationId xmlns:a16="http://schemas.microsoft.com/office/drawing/2014/main" id="{7A89F640-97A1-384E-901E-6F5CE91760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C51ECF-15D8-624A-8AE9-459ACFEA74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397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381000"/>
            <a:ext cx="7783513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05B0D456-602E-C24D-9EFB-752BD7AF97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BD384B5-24F0-A941-AFA7-B42F4FC287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>
            <a:extLst>
              <a:ext uri="{FF2B5EF4-FFF2-40B4-BE49-F238E27FC236}">
                <a16:creationId xmlns:a16="http://schemas.microsoft.com/office/drawing/2014/main" id="{37A1B788-E7F7-D242-ACE7-8DB0485E0C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F2FB-9EB3-A040-8CE9-0CB6F2789E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414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203325"/>
            <a:ext cx="3810000" cy="489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9313" y="1203325"/>
            <a:ext cx="3810000" cy="2370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9313" y="3725863"/>
            <a:ext cx="3810000" cy="2370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98172CFD-487E-BB45-B9CD-FA24FDCBD4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B6D6DF3A-0EA8-9144-A8E7-A1C2D785A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>
            <a:extLst>
              <a:ext uri="{FF2B5EF4-FFF2-40B4-BE49-F238E27FC236}">
                <a16:creationId xmlns:a16="http://schemas.microsoft.com/office/drawing/2014/main" id="{266AB48A-0A35-8447-910C-F30AFC2433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D39F2-EBF1-8148-A73E-91F2DB340F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48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6B9E618C-35CD-8E40-9302-5D0620CFDD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A68E47D-3E02-9444-9031-D3B1FC9187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>
            <a:extLst>
              <a:ext uri="{FF2B5EF4-FFF2-40B4-BE49-F238E27FC236}">
                <a16:creationId xmlns:a16="http://schemas.microsoft.com/office/drawing/2014/main" id="{7EC8D3A1-6945-9A4C-ADB5-7FC0A6765D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B4819E-E4AD-444D-81F4-06EBC5696D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24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4874A78E-4A20-3745-8A0E-E1287FA760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00E7D55-3BFA-7941-BD87-5DC30692EE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>
            <a:extLst>
              <a:ext uri="{FF2B5EF4-FFF2-40B4-BE49-F238E27FC236}">
                <a16:creationId xmlns:a16="http://schemas.microsoft.com/office/drawing/2014/main" id="{6AAD15C1-E389-E54F-86E1-7BADC78BE0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8D2604-8E1C-8440-9089-7A9CC9DC25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38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9FEF8C7F-B01E-F84C-9686-D221077285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AB39C4A4-890F-E045-9D64-9BE0B41627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3">
            <a:extLst>
              <a:ext uri="{FF2B5EF4-FFF2-40B4-BE49-F238E27FC236}">
                <a16:creationId xmlns:a16="http://schemas.microsoft.com/office/drawing/2014/main" id="{16D528F7-7959-7B4F-8116-E1E8CE30C1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6B831-7EC9-2E4B-BA6F-0511E4A152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26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6050AC18-C580-6245-9F6C-09D9F9D4FC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>
            <a:extLst>
              <a:ext uri="{FF2B5EF4-FFF2-40B4-BE49-F238E27FC236}">
                <a16:creationId xmlns:a16="http://schemas.microsoft.com/office/drawing/2014/main" id="{BD502B12-6103-9643-84D7-6F6439921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3">
            <a:extLst>
              <a:ext uri="{FF2B5EF4-FFF2-40B4-BE49-F238E27FC236}">
                <a16:creationId xmlns:a16="http://schemas.microsoft.com/office/drawing/2014/main" id="{25C99840-2C4B-E94C-998E-897B101218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05917-A5EA-274D-9174-4185C0E1AC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79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DDCACE3C-96C7-F641-9EAF-179F9CE95D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B24C569-099A-794C-979E-F96611AC2A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>
            <a:extLst>
              <a:ext uri="{FF2B5EF4-FFF2-40B4-BE49-F238E27FC236}">
                <a16:creationId xmlns:a16="http://schemas.microsoft.com/office/drawing/2014/main" id="{A13E0A2E-EA14-654F-94EC-A9A77D12DD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9489C8-5630-0843-A67C-13F185F3AE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86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>
            <a:extLst>
              <a:ext uri="{FF2B5EF4-FFF2-40B4-BE49-F238E27FC236}">
                <a16:creationId xmlns:a16="http://schemas.microsoft.com/office/drawing/2014/main" id="{555D13D5-4D26-5545-AF5B-7034199209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87AE9683-5C73-494C-AF6C-5B4D304D22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3">
            <a:extLst>
              <a:ext uri="{FF2B5EF4-FFF2-40B4-BE49-F238E27FC236}">
                <a16:creationId xmlns:a16="http://schemas.microsoft.com/office/drawing/2014/main" id="{DA25DC04-204A-C944-94A4-80EF6764FF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770F6-50BA-D64D-8C6C-8369F49E71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46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90667ABE-CFA4-6D42-AACB-1A6DDABC9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BA7C757F-5A9D-5C4C-91A0-B17D48A9FB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3">
            <a:extLst>
              <a:ext uri="{FF2B5EF4-FFF2-40B4-BE49-F238E27FC236}">
                <a16:creationId xmlns:a16="http://schemas.microsoft.com/office/drawing/2014/main" id="{6FEE7A78-3F41-E24E-8866-1A6A8A5EDC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5570D-2A25-E440-B6DB-A519A8A12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47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7FCCA0D6-08DA-494A-A3CB-07DF8532CF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FE0F10FE-2F63-7142-A3F3-26E4827A72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3">
            <a:extLst>
              <a:ext uri="{FF2B5EF4-FFF2-40B4-BE49-F238E27FC236}">
                <a16:creationId xmlns:a16="http://schemas.microsoft.com/office/drawing/2014/main" id="{B6E70074-4E62-E343-B602-B98A33E41D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7105BA-7A09-414B-90DE-5D2497EF7D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85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6CBB1E85-EA46-B543-A135-C34DB8651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D5E83B00-4301-ED4B-8354-AEE154BD9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203325"/>
            <a:ext cx="77724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0468" name="Rectangle 1028">
            <a:extLst>
              <a:ext uri="{FF2B5EF4-FFF2-40B4-BE49-F238E27FC236}">
                <a16:creationId xmlns:a16="http://schemas.microsoft.com/office/drawing/2014/main" id="{3D5D9563-7946-D148-94B6-8F49301B3F3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1029">
            <a:extLst>
              <a:ext uri="{FF2B5EF4-FFF2-40B4-BE49-F238E27FC236}">
                <a16:creationId xmlns:a16="http://schemas.microsoft.com/office/drawing/2014/main" id="{17AAC563-582F-CF4E-8BD4-13330BDA415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0" name="Picture 1031">
            <a:extLst>
              <a:ext uri="{FF2B5EF4-FFF2-40B4-BE49-F238E27FC236}">
                <a16:creationId xmlns:a16="http://schemas.microsoft.com/office/drawing/2014/main" id="{9343625E-C45F-7A46-99F3-A47CD3DF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172200"/>
            <a:ext cx="4318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72" name="Rectangle 1032">
            <a:extLst>
              <a:ext uri="{FF2B5EF4-FFF2-40B4-BE49-F238E27FC236}">
                <a16:creationId xmlns:a16="http://schemas.microsoft.com/office/drawing/2014/main" id="{2125C14D-5978-7A42-8BCA-B3DB6B8AB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400" y="6400800"/>
            <a:ext cx="944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0">
                <a:latin typeface="Arial" charset="0"/>
                <a:ea typeface="+mn-ea"/>
              </a:rPr>
              <a:t>Chapter 5 -</a:t>
            </a:r>
          </a:p>
        </p:txBody>
      </p:sp>
      <p:sp>
        <p:nvSpPr>
          <p:cNvPr id="190473" name="Rectangle 1033">
            <a:extLst>
              <a:ext uri="{FF2B5EF4-FFF2-40B4-BE49-F238E27FC236}">
                <a16:creationId xmlns:a16="http://schemas.microsoft.com/office/drawing/2014/main" id="{FD960F5D-7323-3B48-8B16-2A4E36442A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0800" y="6403975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i="0">
                <a:latin typeface="Arial" panose="020B0604020202020204" pitchFamily="34" charset="0"/>
              </a:defRPr>
            </a:lvl1pPr>
          </a:lstStyle>
          <a:p>
            <a:fld id="{D3EB09D1-AD5D-3C41-9110-6470A0A42F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B17C34B-F165-AE40-89EF-0FEFBEA7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BFEAC350-4ABE-6A40-9647-BBC149B426CF}" type="slidenum">
              <a:rPr lang="en-US" altLang="en-US" sz="1200" i="0">
                <a:latin typeface="Arial" panose="020B0604020202020204" pitchFamily="34" charset="0"/>
              </a:rPr>
              <a:pPr/>
              <a:t>1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5A5DA1F-1F04-3B43-BA52-A98474D0F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011363"/>
            <a:ext cx="40306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b="1" i="0">
                <a:solidFill>
                  <a:srgbClr val="4D4D4D"/>
                </a:solidFill>
                <a:latin typeface="Arial" panose="020B0604020202020204" pitchFamily="34" charset="0"/>
              </a:rPr>
              <a:t>ISSUES TO ADDRESS...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9E5DFCA-3936-234E-98F8-C9777F6FA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2743200"/>
            <a:ext cx="3852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0">
                <a:solidFill>
                  <a:srgbClr val="000000"/>
                </a:solidFill>
                <a:latin typeface="Arial" panose="020B0604020202020204" pitchFamily="34" charset="0"/>
              </a:rPr>
              <a:t>•  How does diffusion occur?</a:t>
            </a:r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EBF75143-7AD9-D94C-81DB-BAA8BD3F2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3368675"/>
            <a:ext cx="5883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0">
                <a:solidFill>
                  <a:srgbClr val="000000"/>
                </a:solidFill>
                <a:latin typeface="Arial" panose="020B0604020202020204" pitchFamily="34" charset="0"/>
              </a:rPr>
              <a:t>•  Why is it an important part of processing?</a:t>
            </a:r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63519A84-CB55-2543-BA79-313F88053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3994150"/>
            <a:ext cx="634206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0">
                <a:solidFill>
                  <a:srgbClr val="000000"/>
                </a:solidFill>
                <a:latin typeface="Arial" panose="020B0604020202020204" pitchFamily="34" charset="0"/>
              </a:rPr>
              <a:t>•  How can the rate of diffusion be predicted for</a:t>
            </a:r>
          </a:p>
          <a:p>
            <a:r>
              <a:rPr lang="en-US" altLang="en-US" i="0">
                <a:solidFill>
                  <a:srgbClr val="000000"/>
                </a:solidFill>
                <a:latin typeface="Arial" panose="020B0604020202020204" pitchFamily="34" charset="0"/>
              </a:rPr>
              <a:t>      some simple cases?</a:t>
            </a:r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1D5E4D4F-153F-E64C-8215-46D8C4E9D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4984750"/>
            <a:ext cx="564991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0">
                <a:solidFill>
                  <a:srgbClr val="000000"/>
                </a:solidFill>
                <a:latin typeface="Arial" panose="020B0604020202020204" pitchFamily="34" charset="0"/>
              </a:rPr>
              <a:t>•  How does diffusion depend on structure</a:t>
            </a:r>
          </a:p>
          <a:p>
            <a:r>
              <a:rPr lang="en-US" altLang="en-US" i="0">
                <a:solidFill>
                  <a:srgbClr val="000000"/>
                </a:solidFill>
                <a:latin typeface="Arial" panose="020B0604020202020204" pitchFamily="34" charset="0"/>
              </a:rPr>
              <a:t>      and temperature?</a:t>
            </a:r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B1BA4C34-DE9B-C549-8094-FD3171DCEC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Chapter 5: Diffusion in Solids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C6B56C25-4610-6A4E-9555-2A8B2758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FE529CF8-1E77-3F42-B296-6233C9A06E0E}" type="slidenum">
              <a:rPr lang="en-US" altLang="en-US" sz="1200" i="0">
                <a:latin typeface="Arial" panose="020B0604020202020204" pitchFamily="34" charset="0"/>
              </a:rPr>
              <a:pPr/>
              <a:t>10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35846" name="Rectangle 2">
            <a:extLst>
              <a:ext uri="{FF2B5EF4-FFF2-40B4-BE49-F238E27FC236}">
                <a16:creationId xmlns:a16="http://schemas.microsoft.com/office/drawing/2014/main" id="{8A0C5B25-3032-114C-8576-468A39B0E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Diffusion</a:t>
            </a:r>
          </a:p>
        </p:txBody>
      </p:sp>
      <p:sp>
        <p:nvSpPr>
          <p:cNvPr id="35847" name="Rectangle 3">
            <a:extLst>
              <a:ext uri="{FF2B5EF4-FFF2-40B4-BE49-F238E27FC236}">
                <a16:creationId xmlns:a16="http://schemas.microsoft.com/office/drawing/2014/main" id="{4A8D9339-3C30-EA48-831C-E9009F4A8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1200" y="1031876"/>
            <a:ext cx="7772400" cy="1995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0" dirty="0"/>
              <a:t>How do we quantify the amount or rate of diffusion?</a:t>
            </a:r>
          </a:p>
          <a:p>
            <a:pPr>
              <a:lnSpc>
                <a:spcPct val="90000"/>
              </a:lnSpc>
            </a:pPr>
            <a:endParaRPr lang="en-US" altLang="en-US" b="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400" b="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000" b="0" dirty="0">
              <a:cs typeface="Times New Roman" panose="02020603050405020304" pitchFamily="18" charset="0"/>
            </a:endParaRPr>
          </a:p>
          <a:p>
            <a:pPr marL="1771650" lvl="4">
              <a:lnSpc>
                <a:spcPct val="90000"/>
              </a:lnSpc>
              <a:buFontTx/>
              <a:buNone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						</a:t>
            </a:r>
          </a:p>
        </p:txBody>
      </p: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A78E6601-AA1A-2E4F-BA46-9CFDE01390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3650" y="1717675"/>
          <a:ext cx="70627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Equation" r:id="rId4" imgW="39350950" imgH="4826000" progId="Equation.3">
                  <p:embed/>
                </p:oleObj>
              </mc:Choice>
              <mc:Fallback>
                <p:oleObj name="Equation" r:id="rId4" imgW="39350950" imgH="4826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1717675"/>
                        <a:ext cx="706278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43A6EF91-02C8-2748-BAE8-977DE39971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135442"/>
              </p:ext>
            </p:extLst>
          </p:nvPr>
        </p:nvGraphicFramePr>
        <p:xfrm>
          <a:off x="4514850" y="357315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Equation" r:id="rId6" imgW="1314450" imgH="2489200" progId="Equation.3">
                  <p:embed/>
                </p:oleObj>
              </mc:Choice>
              <mc:Fallback>
                <p:oleObj name="Equation" r:id="rId6" imgW="1314450" imgH="2489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573153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3">
            <a:extLst>
              <a:ext uri="{FF2B5EF4-FFF2-40B4-BE49-F238E27FC236}">
                <a16:creationId xmlns:a16="http://schemas.microsoft.com/office/drawing/2014/main" id="{C6E340E2-E3CF-4EDB-935E-049541E29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20" y="4655346"/>
            <a:ext cx="3852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0" dirty="0">
                <a:latin typeface="Arial" panose="020B0604020202020204" pitchFamily="34" charset="0"/>
              </a:rPr>
              <a:t>Fick’s first law of diffusion</a:t>
            </a:r>
          </a:p>
        </p:txBody>
      </p:sp>
      <p:grpSp>
        <p:nvGrpSpPr>
          <p:cNvPr id="25" name="Group 51">
            <a:extLst>
              <a:ext uri="{FF2B5EF4-FFF2-40B4-BE49-F238E27FC236}">
                <a16:creationId xmlns:a16="http://schemas.microsoft.com/office/drawing/2014/main" id="{21F742CD-0A4F-425F-8D9A-B5D5C7688F6F}"/>
              </a:ext>
            </a:extLst>
          </p:cNvPr>
          <p:cNvGrpSpPr>
            <a:grpSpLocks/>
          </p:cNvGrpSpPr>
          <p:nvPr/>
        </p:nvGrpSpPr>
        <p:grpSpPr bwMode="auto">
          <a:xfrm>
            <a:off x="5641956" y="4362453"/>
            <a:ext cx="2063750" cy="1042987"/>
            <a:chOff x="3659" y="1931"/>
            <a:chExt cx="1300" cy="657"/>
          </a:xfrm>
        </p:grpSpPr>
        <p:graphicFrame>
          <p:nvGraphicFramePr>
            <p:cNvPr id="26" name="Object 4">
              <a:extLst>
                <a:ext uri="{FF2B5EF4-FFF2-40B4-BE49-F238E27FC236}">
                  <a16:creationId xmlns:a16="http://schemas.microsoft.com/office/drawing/2014/main" id="{A6A12BE5-5FB8-4651-AAAF-8A85D579C9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4" y="1931"/>
            <a:ext cx="1229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8" name="Equation" r:id="rId8" imgW="8483600" imgH="4533900" progId="Equation.3">
                    <p:embed/>
                  </p:oleObj>
                </mc:Choice>
                <mc:Fallback>
                  <p:oleObj name="Equation" r:id="rId8" imgW="8483600" imgH="4533900" progId="Equation.3">
                    <p:embed/>
                    <p:pic>
                      <p:nvPicPr>
                        <p:cNvPr id="37892" name="Object 4">
                          <a:extLst>
                            <a:ext uri="{FF2B5EF4-FFF2-40B4-BE49-F238E27FC236}">
                              <a16:creationId xmlns:a16="http://schemas.microsoft.com/office/drawing/2014/main" id="{A1AD1AB8-A543-C34E-91C3-1D06E6B2FD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4" y="1931"/>
                          <a:ext cx="1229" cy="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id="{137E4E26-180E-494F-8351-365477A07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1931"/>
              <a:ext cx="1300" cy="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8" name="Rectangle 45">
            <a:extLst>
              <a:ext uri="{FF2B5EF4-FFF2-40B4-BE49-F238E27FC236}">
                <a16:creationId xmlns:a16="http://schemas.microsoft.com/office/drawing/2014/main" id="{DC8566AF-6F2A-4F0D-8C9D-957C11245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01" y="3238494"/>
            <a:ext cx="722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lvl="1"/>
            <a:r>
              <a:rPr lang="en-US" altLang="en-US" i="0" dirty="0">
                <a:latin typeface="Arial" panose="020B0604020202020204" pitchFamily="34" charset="0"/>
              </a:rPr>
              <a:t>Flux </a:t>
            </a:r>
            <a:r>
              <a:rPr lang="en-US" altLang="en-US" i="0" dirty="0">
                <a:latin typeface="Arial" panose="020B0604020202020204" pitchFamily="34" charset="0"/>
                <a:sym typeface="Symbol" pitchFamily="2" charset="2"/>
              </a:rPr>
              <a:t>proportional to</a:t>
            </a:r>
            <a:r>
              <a:rPr lang="en-US" altLang="en-US" i="0" dirty="0">
                <a:latin typeface="Arial" panose="020B0604020202020204" pitchFamily="34" charset="0"/>
              </a:rPr>
              <a:t> concentration gradient =</a:t>
            </a:r>
          </a:p>
        </p:txBody>
      </p:sp>
      <p:graphicFrame>
        <p:nvGraphicFramePr>
          <p:cNvPr id="29" name="Object 2">
            <a:extLst>
              <a:ext uri="{FF2B5EF4-FFF2-40B4-BE49-F238E27FC236}">
                <a16:creationId xmlns:a16="http://schemas.microsoft.com/office/drawing/2014/main" id="{4270D3BD-AAEB-4012-8082-787C0E52FF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89643"/>
              </p:ext>
            </p:extLst>
          </p:nvPr>
        </p:nvGraphicFramePr>
        <p:xfrm>
          <a:off x="7295423" y="3027364"/>
          <a:ext cx="6048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Equation" r:id="rId10" imgW="3073400" imgH="4533900" progId="Equation.3">
                  <p:embed/>
                </p:oleObj>
              </mc:Choice>
              <mc:Fallback>
                <p:oleObj name="Equation" r:id="rId10" imgW="3073400" imgH="4533900" progId="Equation.3">
                  <p:embed/>
                  <p:pic>
                    <p:nvPicPr>
                      <p:cNvPr id="37890" name="Object 2">
                        <a:extLst>
                          <a:ext uri="{FF2B5EF4-FFF2-40B4-BE49-F238E27FC236}">
                            <a16:creationId xmlns:a16="http://schemas.microsoft.com/office/drawing/2014/main" id="{45AC3C7F-22D4-6D4D-934B-D0BB6BB240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5423" y="3027364"/>
                        <a:ext cx="60483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39">
            <a:extLst>
              <a:ext uri="{FF2B5EF4-FFF2-40B4-BE49-F238E27FC236}">
                <a16:creationId xmlns:a16="http://schemas.microsoft.com/office/drawing/2014/main" id="{D3B4697A-30AA-4E01-A6EE-E4E8A6C2C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863" y="5791188"/>
            <a:ext cx="333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</a:rPr>
              <a:t>D</a:t>
            </a:r>
            <a:r>
              <a:rPr lang="en-US" altLang="en-US" i="0" dirty="0">
                <a:latin typeface="Arial" panose="020B0604020202020204" pitchFamily="34" charset="0"/>
              </a:rPr>
              <a:t> </a:t>
            </a:r>
            <a:r>
              <a:rPr lang="en-US" altLang="en-US" i="0" dirty="0">
                <a:latin typeface="Arial" panose="020B0604020202020204" pitchFamily="34" charset="0"/>
                <a:sym typeface="Symbol" pitchFamily="2" charset="2"/>
              </a:rPr>
              <a:t> </a:t>
            </a:r>
            <a:r>
              <a:rPr lang="en-US" altLang="en-US" i="0" dirty="0">
                <a:latin typeface="Arial" panose="020B0604020202020204" pitchFamily="34" charset="0"/>
              </a:rPr>
              <a:t>diffusion coefficient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0597637E-DDAF-BA44-A28F-D0B0116C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7A05673D-D8DC-7C41-AE78-54F590401C99}" type="slidenum">
              <a:rPr lang="en-US" altLang="en-US" sz="1200" i="0">
                <a:latin typeface="Arial" panose="020B0604020202020204" pitchFamily="34" charset="0"/>
              </a:rPr>
              <a:pPr/>
              <a:t>11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37894" name="Rectangle 2">
            <a:extLst>
              <a:ext uri="{FF2B5EF4-FFF2-40B4-BE49-F238E27FC236}">
                <a16:creationId xmlns:a16="http://schemas.microsoft.com/office/drawing/2014/main" id="{75A9DF2C-90B1-BE41-AE01-1C47EA75D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Steady-State Diffusion</a:t>
            </a:r>
          </a:p>
        </p:txBody>
      </p:sp>
      <p:grpSp>
        <p:nvGrpSpPr>
          <p:cNvPr id="37897" name="Group 60">
            <a:extLst>
              <a:ext uri="{FF2B5EF4-FFF2-40B4-BE49-F238E27FC236}">
                <a16:creationId xmlns:a16="http://schemas.microsoft.com/office/drawing/2014/main" id="{AD5938D2-FEE5-DB46-B224-7E3E1C6F4730}"/>
              </a:ext>
            </a:extLst>
          </p:cNvPr>
          <p:cNvGrpSpPr>
            <a:grpSpLocks/>
          </p:cNvGrpSpPr>
          <p:nvPr/>
        </p:nvGrpSpPr>
        <p:grpSpPr bwMode="auto">
          <a:xfrm>
            <a:off x="1090427" y="2197403"/>
            <a:ext cx="4078287" cy="2728913"/>
            <a:chOff x="419" y="1454"/>
            <a:chExt cx="2569" cy="1719"/>
          </a:xfrm>
        </p:grpSpPr>
        <p:grpSp>
          <p:nvGrpSpPr>
            <p:cNvPr id="37905" name="Group 18">
              <a:extLst>
                <a:ext uri="{FF2B5EF4-FFF2-40B4-BE49-F238E27FC236}">
                  <a16:creationId xmlns:a16="http://schemas.microsoft.com/office/drawing/2014/main" id="{57EF553C-77B1-904B-BC96-D513CC7AA7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" y="1502"/>
              <a:ext cx="1963" cy="1671"/>
              <a:chOff x="628" y="2169"/>
              <a:chExt cx="1963" cy="1671"/>
            </a:xfrm>
          </p:grpSpPr>
          <p:sp>
            <p:nvSpPr>
              <p:cNvPr id="37916" name="Line 6">
                <a:extLst>
                  <a:ext uri="{FF2B5EF4-FFF2-40B4-BE49-F238E27FC236}">
                    <a16:creationId xmlns:a16="http://schemas.microsoft.com/office/drawing/2014/main" id="{E7E3A64E-4E2B-E548-A23C-912AF2B0F7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" y="2169"/>
                <a:ext cx="0" cy="14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7" name="Line 9">
                <a:extLst>
                  <a:ext uri="{FF2B5EF4-FFF2-40B4-BE49-F238E27FC236}">
                    <a16:creationId xmlns:a16="http://schemas.microsoft.com/office/drawing/2014/main" id="{F443720F-9023-5545-B6FD-98793DB7D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0" y="2169"/>
                <a:ext cx="0" cy="14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8" name="Line 10">
                <a:extLst>
                  <a:ext uri="{FF2B5EF4-FFF2-40B4-BE49-F238E27FC236}">
                    <a16:creationId xmlns:a16="http://schemas.microsoft.com/office/drawing/2014/main" id="{FD6E6B1B-ABC5-6D43-BC7A-E3854CF7F1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" y="2547"/>
                <a:ext cx="7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9" name="Line 11">
                <a:extLst>
                  <a:ext uri="{FF2B5EF4-FFF2-40B4-BE49-F238E27FC236}">
                    <a16:creationId xmlns:a16="http://schemas.microsoft.com/office/drawing/2014/main" id="{9132110F-5F69-DF45-8C1E-0B9D6790C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0" y="3204"/>
                <a:ext cx="7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0" name="Line 12">
                <a:extLst>
                  <a:ext uri="{FF2B5EF4-FFF2-40B4-BE49-F238E27FC236}">
                    <a16:creationId xmlns:a16="http://schemas.microsoft.com/office/drawing/2014/main" id="{550EC4BB-E612-5744-9676-152A93CA6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" y="2304"/>
                <a:ext cx="510" cy="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1" name="Text Box 13">
                <a:extLst>
                  <a:ext uri="{FF2B5EF4-FFF2-40B4-BE49-F238E27FC236}">
                    <a16:creationId xmlns:a16="http://schemas.microsoft.com/office/drawing/2014/main" id="{54256BD8-41CD-F547-8B2E-5D5BD723E4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2294"/>
                <a:ext cx="2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i="0">
                    <a:latin typeface="Arial" panose="020B0604020202020204" pitchFamily="34" charset="0"/>
                  </a:rPr>
                  <a:t>C</a:t>
                </a:r>
                <a:r>
                  <a:rPr lang="en-US" altLang="en-US" sz="2000" i="0" baseline="-25000">
                    <a:latin typeface="Arial" panose="020B0604020202020204" pitchFamily="34" charset="0"/>
                  </a:rPr>
                  <a:t>1</a:t>
                </a:r>
                <a:endParaRPr lang="en-US" altLang="en-US" sz="2000" i="0">
                  <a:latin typeface="Arial" panose="020B0604020202020204" pitchFamily="34" charset="0"/>
                </a:endParaRPr>
              </a:p>
            </p:txBody>
          </p:sp>
          <p:sp>
            <p:nvSpPr>
              <p:cNvPr id="37922" name="Text Box 14">
                <a:extLst>
                  <a:ext uri="{FF2B5EF4-FFF2-40B4-BE49-F238E27FC236}">
                    <a16:creationId xmlns:a16="http://schemas.microsoft.com/office/drawing/2014/main" id="{79A0C28A-537D-7645-AA62-98E2046F00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2" y="2951"/>
                <a:ext cx="2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i="0">
                    <a:latin typeface="Arial" panose="020B0604020202020204" pitchFamily="34" charset="0"/>
                  </a:rPr>
                  <a:t>C</a:t>
                </a:r>
                <a:r>
                  <a:rPr lang="en-US" altLang="en-US" sz="2000" i="0" baseline="-25000">
                    <a:latin typeface="Arial" panose="020B0604020202020204" pitchFamily="34" charset="0"/>
                  </a:rPr>
                  <a:t>2</a:t>
                </a:r>
                <a:endParaRPr lang="en-US" altLang="en-US" sz="2000" i="0">
                  <a:latin typeface="Arial" panose="020B0604020202020204" pitchFamily="34" charset="0"/>
                </a:endParaRPr>
              </a:p>
            </p:txBody>
          </p:sp>
          <p:sp>
            <p:nvSpPr>
              <p:cNvPr id="37923" name="Line 15">
                <a:extLst>
                  <a:ext uri="{FF2B5EF4-FFF2-40B4-BE49-F238E27FC236}">
                    <a16:creationId xmlns:a16="http://schemas.microsoft.com/office/drawing/2014/main" id="{220795DC-83C0-4845-A20C-32107DB0F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" y="3840"/>
                <a:ext cx="5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4" name="Text Box 17">
                <a:extLst>
                  <a:ext uri="{FF2B5EF4-FFF2-40B4-BE49-F238E27FC236}">
                    <a16:creationId xmlns:a16="http://schemas.microsoft.com/office/drawing/2014/main" id="{B61F5CCB-B612-C146-8299-75E7A86746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4" y="3588"/>
                <a:ext cx="28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i="0">
                    <a:latin typeface="Arial" panose="020B0604020202020204" pitchFamily="34" charset="0"/>
                  </a:rPr>
                  <a:t>  </a:t>
                </a:r>
                <a:r>
                  <a:rPr lang="en-US" altLang="en-US" sz="2000">
                    <a:latin typeface="Arial" panose="020B0604020202020204" pitchFamily="34" charset="0"/>
                  </a:rPr>
                  <a:t>x</a:t>
                </a:r>
              </a:p>
            </p:txBody>
          </p:sp>
        </p:grpSp>
        <p:sp>
          <p:nvSpPr>
            <p:cNvPr id="37906" name="Rectangle 26">
              <a:extLst>
                <a:ext uri="{FF2B5EF4-FFF2-40B4-BE49-F238E27FC236}">
                  <a16:creationId xmlns:a16="http://schemas.microsoft.com/office/drawing/2014/main" id="{569A799D-65D3-1349-AFA5-79BADB02B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454"/>
              <a:ext cx="1080" cy="1458"/>
            </a:xfrm>
            <a:prstGeom prst="rect">
              <a:avLst/>
            </a:prstGeom>
            <a:solidFill>
              <a:srgbClr val="FFB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7" name="Rectangle 27">
              <a:extLst>
                <a:ext uri="{FF2B5EF4-FFF2-40B4-BE49-F238E27FC236}">
                  <a16:creationId xmlns:a16="http://schemas.microsoft.com/office/drawing/2014/main" id="{A45056E3-A726-8547-9847-900A31797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1454"/>
              <a:ext cx="1080" cy="145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8" name="Rectangle 28">
              <a:extLst>
                <a:ext uri="{FF2B5EF4-FFF2-40B4-BE49-F238E27FC236}">
                  <a16:creationId xmlns:a16="http://schemas.microsoft.com/office/drawing/2014/main" id="{0D9E935A-947F-0146-AA77-221FE4304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" y="1454"/>
              <a:ext cx="406" cy="145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9" name="Line 29">
              <a:extLst>
                <a:ext uri="{FF2B5EF4-FFF2-40B4-BE49-F238E27FC236}">
                  <a16:creationId xmlns:a16="http://schemas.microsoft.com/office/drawing/2014/main" id="{7836769C-113E-9744-AE87-F930C62B6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" y="1454"/>
              <a:ext cx="0" cy="1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Line 30">
              <a:extLst>
                <a:ext uri="{FF2B5EF4-FFF2-40B4-BE49-F238E27FC236}">
                  <a16:creationId xmlns:a16="http://schemas.microsoft.com/office/drawing/2014/main" id="{420A9D1F-E3FD-7644-9F0D-6B305245B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454"/>
              <a:ext cx="0" cy="1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Text Box 32">
              <a:extLst>
                <a:ext uri="{FF2B5EF4-FFF2-40B4-BE49-F238E27FC236}">
                  <a16:creationId xmlns:a16="http://schemas.microsoft.com/office/drawing/2014/main" id="{5456D956-DA43-2247-AC29-8ACE68A3B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1" y="1556"/>
              <a:ext cx="5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latin typeface="Arial" panose="020B0604020202020204" pitchFamily="34" charset="0"/>
                </a:rPr>
                <a:t>C</a:t>
              </a:r>
              <a:r>
                <a:rPr lang="en-US" altLang="en-US" sz="2000" i="0" baseline="-25000">
                  <a:latin typeface="Arial" panose="020B0604020202020204" pitchFamily="34" charset="0"/>
                </a:rPr>
                <a:t>1</a:t>
              </a:r>
              <a:endParaRPr lang="en-US" altLang="en-US" sz="2000" i="0">
                <a:latin typeface="Arial" panose="020B0604020202020204" pitchFamily="34" charset="0"/>
              </a:endParaRPr>
            </a:p>
          </p:txBody>
        </p:sp>
        <p:sp>
          <p:nvSpPr>
            <p:cNvPr id="37912" name="Text Box 33">
              <a:extLst>
                <a:ext uri="{FF2B5EF4-FFF2-40B4-BE49-F238E27FC236}">
                  <a16:creationId xmlns:a16="http://schemas.microsoft.com/office/drawing/2014/main" id="{2E059F69-EA25-8045-9A7D-3F40D45B8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" y="2331"/>
              <a:ext cx="5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latin typeface="Arial" panose="020B0604020202020204" pitchFamily="34" charset="0"/>
                </a:rPr>
                <a:t>C</a:t>
              </a:r>
              <a:r>
                <a:rPr lang="en-US" altLang="en-US" sz="2000" i="0" baseline="-25000">
                  <a:latin typeface="Arial" panose="020B0604020202020204" pitchFamily="34" charset="0"/>
                </a:rPr>
                <a:t>2</a:t>
              </a:r>
              <a:endParaRPr lang="en-US" altLang="en-US" sz="2000" i="0">
                <a:latin typeface="Arial" panose="020B0604020202020204" pitchFamily="34" charset="0"/>
              </a:endParaRPr>
            </a:p>
          </p:txBody>
        </p:sp>
        <p:sp>
          <p:nvSpPr>
            <p:cNvPr id="37913" name="Line 34">
              <a:extLst>
                <a:ext uri="{FF2B5EF4-FFF2-40B4-BE49-F238E27FC236}">
                  <a16:creationId xmlns:a16="http://schemas.microsoft.com/office/drawing/2014/main" id="{413F0172-7E66-3548-8DF2-68DD3EB2F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" y="1706"/>
              <a:ext cx="407" cy="743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Text Box 37">
              <a:extLst>
                <a:ext uri="{FF2B5EF4-FFF2-40B4-BE49-F238E27FC236}">
                  <a16:creationId xmlns:a16="http://schemas.microsoft.com/office/drawing/2014/main" id="{8E5E77B0-0768-374D-AE24-6AA599214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2772"/>
              <a:ext cx="5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latin typeface="Arial" panose="020B0604020202020204" pitchFamily="34" charset="0"/>
                </a:rPr>
                <a:t>x</a:t>
              </a:r>
              <a:r>
                <a:rPr lang="en-US" altLang="en-US" sz="2000" i="0" baseline="-25000">
                  <a:latin typeface="Arial" panose="020B0604020202020204" pitchFamily="34" charset="0"/>
                </a:rPr>
                <a:t>1</a:t>
              </a:r>
              <a:endParaRPr lang="en-US" altLang="en-US" sz="2000" i="0">
                <a:latin typeface="Arial" panose="020B0604020202020204" pitchFamily="34" charset="0"/>
              </a:endParaRPr>
            </a:p>
          </p:txBody>
        </p:sp>
        <p:sp>
          <p:nvSpPr>
            <p:cNvPr id="37915" name="Text Box 38">
              <a:extLst>
                <a:ext uri="{FF2B5EF4-FFF2-40B4-BE49-F238E27FC236}">
                  <a16:creationId xmlns:a16="http://schemas.microsoft.com/office/drawing/2014/main" id="{D57AEDA7-E75C-504E-9EB0-04FC79742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" y="2773"/>
              <a:ext cx="5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latin typeface="Arial" panose="020B0604020202020204" pitchFamily="34" charset="0"/>
                </a:rPr>
                <a:t>x</a:t>
              </a:r>
              <a:r>
                <a:rPr lang="en-US" altLang="en-US" sz="2000" i="0" baseline="-25000">
                  <a:latin typeface="Arial" panose="020B0604020202020204" pitchFamily="34" charset="0"/>
                </a:rPr>
                <a:t>2</a:t>
              </a:r>
              <a:endParaRPr lang="en-US" altLang="en-US" sz="2000" i="0">
                <a:latin typeface="Arial" panose="020B0604020202020204" pitchFamily="34" charset="0"/>
              </a:endParaRPr>
            </a:p>
          </p:txBody>
        </p:sp>
      </p:grpSp>
      <p:sp>
        <p:nvSpPr>
          <p:cNvPr id="37899" name="Rectangle 44">
            <a:extLst>
              <a:ext uri="{FF2B5EF4-FFF2-40B4-BE49-F238E27FC236}">
                <a16:creationId xmlns:a16="http://schemas.microsoft.com/office/drawing/2014/main" id="{52C77184-3067-9D4E-9D9A-DC9B23BCA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405612"/>
            <a:ext cx="802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Rate of diffusion independent of time</a:t>
            </a:r>
          </a:p>
        </p:txBody>
      </p:sp>
      <p:sp>
        <p:nvSpPr>
          <p:cNvPr id="37901" name="Rectangle 53">
            <a:extLst>
              <a:ext uri="{FF2B5EF4-FFF2-40B4-BE49-F238E27FC236}">
                <a16:creationId xmlns:a16="http://schemas.microsoft.com/office/drawing/2014/main" id="{273B79E7-9BB4-7440-89AC-7DD176AF9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5595938"/>
            <a:ext cx="376238" cy="441325"/>
          </a:xfrm>
          <a:prstGeom prst="rect">
            <a:avLst/>
          </a:prstGeom>
          <a:solidFill>
            <a:srgbClr val="FFB3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02" name="Rectangle 54">
            <a:extLst>
              <a:ext uri="{FF2B5EF4-FFF2-40B4-BE49-F238E27FC236}">
                <a16:creationId xmlns:a16="http://schemas.microsoft.com/office/drawing/2014/main" id="{9DF043CA-4C20-6F44-86D7-D308D33D2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5084763"/>
            <a:ext cx="376238" cy="441325"/>
          </a:xfrm>
          <a:prstGeom prst="rect">
            <a:avLst/>
          </a:prstGeom>
          <a:solidFill>
            <a:srgbClr val="FFB3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03" name="Rectangle 55">
            <a:extLst>
              <a:ext uri="{FF2B5EF4-FFF2-40B4-BE49-F238E27FC236}">
                <a16:creationId xmlns:a16="http://schemas.microsoft.com/office/drawing/2014/main" id="{DDAB77C3-B5F9-C34D-8277-4D64A77A9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488" y="5084763"/>
            <a:ext cx="376237" cy="441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04" name="Rectangle 56">
            <a:extLst>
              <a:ext uri="{FF2B5EF4-FFF2-40B4-BE49-F238E27FC236}">
                <a16:creationId xmlns:a16="http://schemas.microsoft.com/office/drawing/2014/main" id="{3D400924-940F-4A46-9CEE-5969A1B89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0" y="5597525"/>
            <a:ext cx="376238" cy="441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6076005C-3C62-B943-947F-BC2E1EDD50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13936"/>
              </p:ext>
            </p:extLst>
          </p:nvPr>
        </p:nvGraphicFramePr>
        <p:xfrm>
          <a:off x="943769" y="5123657"/>
          <a:ext cx="37782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Equation" r:id="rId4" imgW="21501100" imgH="4972050" progId="Equation.3">
                  <p:embed/>
                </p:oleObj>
              </mc:Choice>
              <mc:Fallback>
                <p:oleObj name="Equation" r:id="rId4" imgW="21501100" imgH="49720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769" y="5123657"/>
                        <a:ext cx="37782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51">
            <a:extLst>
              <a:ext uri="{FF2B5EF4-FFF2-40B4-BE49-F238E27FC236}">
                <a16:creationId xmlns:a16="http://schemas.microsoft.com/office/drawing/2014/main" id="{9271E6B8-7FC3-49A9-A046-771FE7C07F82}"/>
              </a:ext>
            </a:extLst>
          </p:cNvPr>
          <p:cNvGrpSpPr>
            <a:grpSpLocks/>
          </p:cNvGrpSpPr>
          <p:nvPr/>
        </p:nvGrpSpPr>
        <p:grpSpPr bwMode="auto">
          <a:xfrm>
            <a:off x="6197600" y="2971741"/>
            <a:ext cx="2063750" cy="1042987"/>
            <a:chOff x="3659" y="1931"/>
            <a:chExt cx="1300" cy="657"/>
          </a:xfrm>
        </p:grpSpPr>
        <p:graphicFrame>
          <p:nvGraphicFramePr>
            <p:cNvPr id="40" name="Object 4">
              <a:extLst>
                <a:ext uri="{FF2B5EF4-FFF2-40B4-BE49-F238E27FC236}">
                  <a16:creationId xmlns:a16="http://schemas.microsoft.com/office/drawing/2014/main" id="{6F2BB69E-0E26-4B68-9D96-0B120FE979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4" y="1931"/>
            <a:ext cx="1229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6" name="Equation" r:id="rId6" imgW="8483600" imgH="4533900" progId="Equation.3">
                    <p:embed/>
                  </p:oleObj>
                </mc:Choice>
                <mc:Fallback>
                  <p:oleObj name="Equation" r:id="rId6" imgW="8483600" imgH="4533900" progId="Equation.3">
                    <p:embed/>
                    <p:pic>
                      <p:nvPicPr>
                        <p:cNvPr id="26" name="Object 4">
                          <a:extLst>
                            <a:ext uri="{FF2B5EF4-FFF2-40B4-BE49-F238E27FC236}">
                              <a16:creationId xmlns:a16="http://schemas.microsoft.com/office/drawing/2014/main" id="{A6A12BE5-5FB8-4651-AAAF-8A85D579C9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4" y="1931"/>
                          <a:ext cx="1229" cy="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Rectangle 19">
              <a:extLst>
                <a:ext uri="{FF2B5EF4-FFF2-40B4-BE49-F238E27FC236}">
                  <a16:creationId xmlns:a16="http://schemas.microsoft.com/office/drawing/2014/main" id="{BF0BB227-6351-43AD-843F-6C5D7743B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1931"/>
              <a:ext cx="1300" cy="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5EBD-E875-3345-B613-80C2ED51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89920-6C79-7142-96E0-0A480CAC6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1203325"/>
            <a:ext cx="7772400" cy="3829851"/>
          </a:xfrm>
        </p:spPr>
        <p:txBody>
          <a:bodyPr/>
          <a:lstStyle/>
          <a:p>
            <a:r>
              <a:rPr lang="en-US" b="0" dirty="0"/>
              <a:t>Rates of diffusion determined by D, the diffusion coefficient</a:t>
            </a:r>
          </a:p>
          <a:p>
            <a:r>
              <a:rPr lang="en-US" b="0" dirty="0"/>
              <a:t>D = (distance moved)</a:t>
            </a:r>
            <a:r>
              <a:rPr lang="en-US" b="0" baseline="30000" dirty="0"/>
              <a:t>2 </a:t>
            </a:r>
            <a:r>
              <a:rPr lang="en-US" b="0" dirty="0"/>
              <a:t>/ time = x</a:t>
            </a:r>
            <a:r>
              <a:rPr lang="en-US" b="0" baseline="30000" dirty="0"/>
              <a:t>2</a:t>
            </a:r>
            <a:r>
              <a:rPr lang="en-US" b="0" dirty="0"/>
              <a:t>/t</a:t>
            </a:r>
          </a:p>
          <a:p>
            <a:pPr lvl="1"/>
            <a:r>
              <a:rPr lang="en-US" b="0" dirty="0"/>
              <a:t>Typical units: cm</a:t>
            </a:r>
            <a:r>
              <a:rPr lang="en-US" b="0" baseline="30000" dirty="0"/>
              <a:t>2</a:t>
            </a:r>
            <a:r>
              <a:rPr lang="en-US" b="0" dirty="0"/>
              <a:t>/sec or m</a:t>
            </a:r>
            <a:r>
              <a:rPr lang="en-US" b="0" baseline="30000" dirty="0"/>
              <a:t>2</a:t>
            </a:r>
            <a:r>
              <a:rPr lang="en-US" b="0" dirty="0"/>
              <a:t>/sec</a:t>
            </a:r>
          </a:p>
          <a:p>
            <a:r>
              <a:rPr lang="en-US" b="0" dirty="0"/>
              <a:t>D for gases: ~0.2 cm</a:t>
            </a:r>
            <a:r>
              <a:rPr lang="en-US" b="0" baseline="30000" dirty="0"/>
              <a:t>2</a:t>
            </a:r>
            <a:r>
              <a:rPr lang="en-US" b="0" dirty="0"/>
              <a:t>/sec</a:t>
            </a:r>
          </a:p>
          <a:p>
            <a:r>
              <a:rPr lang="en-US" b="0" dirty="0"/>
              <a:t>D for liquids: ~2 x 10</a:t>
            </a:r>
            <a:r>
              <a:rPr lang="en-US" b="0" baseline="30000" dirty="0"/>
              <a:t>-5</a:t>
            </a:r>
            <a:r>
              <a:rPr lang="en-US" b="0" dirty="0"/>
              <a:t> cm</a:t>
            </a:r>
            <a:r>
              <a:rPr lang="en-US" b="0" baseline="30000" dirty="0"/>
              <a:t>2</a:t>
            </a:r>
            <a:r>
              <a:rPr lang="en-US" b="0" dirty="0"/>
              <a:t>/sec</a:t>
            </a:r>
          </a:p>
          <a:p>
            <a:r>
              <a:rPr lang="en-US" b="0" dirty="0"/>
              <a:t>D for solids: ~2 x 10</a:t>
            </a:r>
            <a:r>
              <a:rPr lang="en-US" b="0" baseline="30000" dirty="0"/>
              <a:t>-9</a:t>
            </a:r>
            <a:r>
              <a:rPr lang="en-US" b="0" dirty="0"/>
              <a:t> cm</a:t>
            </a:r>
            <a:r>
              <a:rPr lang="en-US" b="0" baseline="30000" dirty="0"/>
              <a:t>2</a:t>
            </a:r>
            <a:r>
              <a:rPr lang="en-US" b="0" dirty="0"/>
              <a:t>/sec</a:t>
            </a:r>
          </a:p>
          <a:p>
            <a:endParaRPr lang="en-US" b="0" dirty="0"/>
          </a:p>
          <a:p>
            <a:r>
              <a:rPr lang="en-US" b="0" dirty="0"/>
              <a:t>Details depend on chemistry,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3871B-5399-C947-930B-4468CB77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819E-E4AD-444D-81F4-06EBC5696D9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15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7C49734-50B9-124B-B832-DB46AF4B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4EF1BB0E-1E78-9D4A-95FD-4CD1A5EDB1D8}" type="slidenum">
              <a:rPr lang="en-US" altLang="en-US" sz="1200" i="0">
                <a:latin typeface="Arial" panose="020B0604020202020204" pitchFamily="34" charset="0"/>
              </a:rPr>
              <a:pPr/>
              <a:t>13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39939" name="Rectangle 8">
            <a:extLst>
              <a:ext uri="{FF2B5EF4-FFF2-40B4-BE49-F238E27FC236}">
                <a16:creationId xmlns:a16="http://schemas.microsoft.com/office/drawing/2014/main" id="{45B8A9E6-B979-8840-9A19-52473C01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0" y="4724400"/>
            <a:ext cx="306388" cy="414338"/>
          </a:xfrm>
          <a:prstGeom prst="rect">
            <a:avLst/>
          </a:prstGeom>
          <a:solidFill>
            <a:srgbClr val="FFB9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9940" name="Rectangle 5">
            <a:extLst>
              <a:ext uri="{FF2B5EF4-FFF2-40B4-BE49-F238E27FC236}">
                <a16:creationId xmlns:a16="http://schemas.microsoft.com/office/drawing/2014/main" id="{3C85F368-5560-4F43-A49E-B476975E4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5224463"/>
            <a:ext cx="376238" cy="441325"/>
          </a:xfrm>
          <a:prstGeom prst="rect">
            <a:avLst/>
          </a:prstGeom>
          <a:solidFill>
            <a:srgbClr val="FFB3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9941" name="Rectangle 6">
            <a:extLst>
              <a:ext uri="{FF2B5EF4-FFF2-40B4-BE49-F238E27FC236}">
                <a16:creationId xmlns:a16="http://schemas.microsoft.com/office/drawing/2014/main" id="{05D148C6-2855-7343-8DBF-98DAFA575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5686425"/>
            <a:ext cx="376237" cy="441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9942" name="Rectangle 2">
            <a:extLst>
              <a:ext uri="{FF2B5EF4-FFF2-40B4-BE49-F238E27FC236}">
                <a16:creationId xmlns:a16="http://schemas.microsoft.com/office/drawing/2014/main" id="{788B5F13-A2B5-DA45-9E65-5390CA403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Chemical Protective Clothing (CPC)</a:t>
            </a:r>
          </a:p>
        </p:txBody>
      </p:sp>
      <p:sp>
        <p:nvSpPr>
          <p:cNvPr id="39943" name="Rectangle 3">
            <a:extLst>
              <a:ext uri="{FF2B5EF4-FFF2-40B4-BE49-F238E27FC236}">
                <a16:creationId xmlns:a16="http://schemas.microsoft.com/office/drawing/2014/main" id="{7FC9E783-436A-1546-883D-9860016B0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0"/>
              <a:t>Methylene chloride is a common ingredient of paint removers. Besides being an irritant, it also may be absorbed through skin. When using this paint remover, protective gloves should be worn.</a:t>
            </a:r>
          </a:p>
          <a:p>
            <a:r>
              <a:rPr lang="en-US" altLang="en-US" sz="2400" b="0"/>
              <a:t>If butyl rubber gloves (0.04 cm thick) are used, what is the diffusive flux of methylene chloride through the glove?</a:t>
            </a:r>
          </a:p>
          <a:p>
            <a:r>
              <a:rPr lang="en-US" altLang="en-US" sz="2400" b="0"/>
              <a:t>Data:</a:t>
            </a:r>
          </a:p>
          <a:p>
            <a:pPr lvl="1"/>
            <a:r>
              <a:rPr lang="en-US" altLang="en-US" sz="2400" b="0">
                <a:ea typeface="ＭＳ Ｐゴシック" panose="020B0600070205080204" pitchFamily="34" charset="-128"/>
              </a:rPr>
              <a:t>diffusion coefficient in butyl rubber:  </a:t>
            </a:r>
            <a:br>
              <a:rPr lang="en-US" altLang="en-US" sz="2400" b="0">
                <a:ea typeface="ＭＳ Ｐゴシック" panose="020B0600070205080204" pitchFamily="34" charset="-128"/>
              </a:rPr>
            </a:br>
            <a:r>
              <a:rPr lang="en-US" altLang="en-US" sz="2400" b="0">
                <a:ea typeface="ＭＳ Ｐゴシック" panose="020B0600070205080204" pitchFamily="34" charset="-128"/>
              </a:rPr>
              <a:t>		</a:t>
            </a:r>
            <a:r>
              <a:rPr lang="en-US" altLang="en-US" sz="2400" b="0" i="1">
                <a:ea typeface="ＭＳ Ｐゴシック" panose="020B0600070205080204" pitchFamily="34" charset="-128"/>
              </a:rPr>
              <a:t>D</a:t>
            </a:r>
            <a:r>
              <a:rPr lang="en-US" altLang="en-US" sz="2400" b="0">
                <a:ea typeface="ＭＳ Ｐゴシック" panose="020B0600070205080204" pitchFamily="34" charset="-128"/>
              </a:rPr>
              <a:t> = 110</a:t>
            </a:r>
            <a:r>
              <a:rPr lang="en-US" altLang="en-US" sz="1000" b="0">
                <a:ea typeface="ＭＳ Ｐゴシック" panose="020B0600070205080204" pitchFamily="34" charset="-128"/>
              </a:rPr>
              <a:t> </a:t>
            </a:r>
            <a:r>
              <a:rPr lang="en-US" altLang="en-US" sz="2400" b="0">
                <a:ea typeface="ＭＳ Ｐゴシック" panose="020B0600070205080204" pitchFamily="34" charset="-128"/>
              </a:rPr>
              <a:t>x10</a:t>
            </a:r>
            <a:r>
              <a:rPr lang="en-US" altLang="en-US" sz="2400" b="0" baseline="30000">
                <a:ea typeface="ＭＳ Ｐゴシック" panose="020B0600070205080204" pitchFamily="34" charset="-128"/>
              </a:rPr>
              <a:t>-8</a:t>
            </a:r>
            <a:r>
              <a:rPr lang="en-US" altLang="en-US" sz="2400" b="0">
                <a:ea typeface="ＭＳ Ｐゴシック" panose="020B0600070205080204" pitchFamily="34" charset="-128"/>
              </a:rPr>
              <a:t> cm</a:t>
            </a:r>
            <a:r>
              <a:rPr lang="en-US" altLang="en-US" sz="2400" b="0" baseline="30000">
                <a:ea typeface="ＭＳ Ｐゴシック" panose="020B0600070205080204" pitchFamily="34" charset="-128"/>
              </a:rPr>
              <a:t>2</a:t>
            </a:r>
            <a:r>
              <a:rPr lang="en-US" altLang="en-US" sz="2400" b="0">
                <a:ea typeface="ＭＳ Ｐゴシック" panose="020B0600070205080204" pitchFamily="34" charset="-128"/>
              </a:rPr>
              <a:t>/s</a:t>
            </a:r>
          </a:p>
          <a:p>
            <a:pPr lvl="1"/>
            <a:r>
              <a:rPr lang="en-US" altLang="en-US" sz="2400" b="0">
                <a:ea typeface="ＭＳ Ｐゴシック" panose="020B0600070205080204" pitchFamily="34" charset="-128"/>
              </a:rPr>
              <a:t>surface concentrations:</a:t>
            </a:r>
          </a:p>
          <a:p>
            <a:pPr lvl="4">
              <a:buFontTx/>
              <a:buNone/>
            </a:pPr>
            <a:r>
              <a:rPr lang="en-US" altLang="en-US" sz="1800" b="0">
                <a:ea typeface="ＭＳ Ｐゴシック" panose="020B0600070205080204" pitchFamily="34" charset="-128"/>
              </a:rPr>
              <a:t>                                     </a:t>
            </a:r>
          </a:p>
        </p:txBody>
      </p:sp>
      <p:sp>
        <p:nvSpPr>
          <p:cNvPr id="39944" name="Rectangle 4">
            <a:extLst>
              <a:ext uri="{FF2B5EF4-FFF2-40B4-BE49-F238E27FC236}">
                <a16:creationId xmlns:a16="http://schemas.microsoft.com/office/drawing/2014/main" id="{215E605A-332E-0845-8C27-EE1ECA9F2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5622925"/>
            <a:ext cx="231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C</a:t>
            </a:r>
            <a:r>
              <a:rPr lang="en-US" altLang="en-US" i="0" baseline="-25000">
                <a:latin typeface="Arial" panose="020B0604020202020204" pitchFamily="34" charset="0"/>
              </a:rPr>
              <a:t>2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 i="0">
                <a:latin typeface="Arial" panose="020B0604020202020204" pitchFamily="34" charset="0"/>
              </a:rPr>
              <a:t>= 0.02 g/cm</a:t>
            </a:r>
            <a:r>
              <a:rPr lang="en-US" altLang="en-US" i="0" baseline="300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9945" name="Rectangle 7">
            <a:extLst>
              <a:ext uri="{FF2B5EF4-FFF2-40B4-BE49-F238E27FC236}">
                <a16:creationId xmlns:a16="http://schemas.microsoft.com/office/drawing/2014/main" id="{94F23108-E40E-7744-875A-3A6BEC41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5186363"/>
            <a:ext cx="231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C</a:t>
            </a:r>
            <a:r>
              <a:rPr lang="en-US" altLang="en-US" i="0" baseline="-25000">
                <a:latin typeface="Arial" panose="020B0604020202020204" pitchFamily="34" charset="0"/>
              </a:rPr>
              <a:t>1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 i="0">
                <a:latin typeface="Arial" panose="020B0604020202020204" pitchFamily="34" charset="0"/>
              </a:rPr>
              <a:t>= 0.44 g/cm</a:t>
            </a:r>
            <a:r>
              <a:rPr lang="en-US" altLang="en-US" i="0" baseline="30000">
                <a:latin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8">
            <a:extLst>
              <a:ext uri="{FF2B5EF4-FFF2-40B4-BE49-F238E27FC236}">
                <a16:creationId xmlns:a16="http://schemas.microsoft.com/office/drawing/2014/main" id="{865BA9B0-10CB-1843-AD90-EDD723BA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83B6BE56-7DA6-F747-9054-1F2798109C39}" type="slidenum">
              <a:rPr lang="en-US" altLang="en-US" sz="1200" i="0">
                <a:latin typeface="Arial" panose="020B0604020202020204" pitchFamily="34" charset="0"/>
              </a:rPr>
              <a:pPr/>
              <a:t>14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grpSp>
        <p:nvGrpSpPr>
          <p:cNvPr id="2" name="Group 54">
            <a:extLst>
              <a:ext uri="{FF2B5EF4-FFF2-40B4-BE49-F238E27FC236}">
                <a16:creationId xmlns:a16="http://schemas.microsoft.com/office/drawing/2014/main" id="{226FF3F6-70C3-964A-887B-D8B59A202097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4794250"/>
            <a:ext cx="7866063" cy="814388"/>
            <a:chOff x="434" y="3020"/>
            <a:chExt cx="4955" cy="513"/>
          </a:xfrm>
        </p:grpSpPr>
        <p:sp>
          <p:nvSpPr>
            <p:cNvPr id="42024" name="Rectangle 50">
              <a:extLst>
                <a:ext uri="{FF2B5EF4-FFF2-40B4-BE49-F238E27FC236}">
                  <a16:creationId xmlns:a16="http://schemas.microsoft.com/office/drawing/2014/main" id="{A84716DF-4843-4D42-A13F-6C3985605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" y="3025"/>
              <a:ext cx="789" cy="239"/>
            </a:xfrm>
            <a:prstGeom prst="rect">
              <a:avLst/>
            </a:prstGeom>
            <a:solidFill>
              <a:srgbClr val="FFB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FFFF99"/>
                </a:solidFill>
              </a:endParaRPr>
            </a:p>
          </p:txBody>
        </p:sp>
        <p:sp>
          <p:nvSpPr>
            <p:cNvPr id="42025" name="Rectangle 51">
              <a:extLst>
                <a:ext uri="{FF2B5EF4-FFF2-40B4-BE49-F238E27FC236}">
                  <a16:creationId xmlns:a16="http://schemas.microsoft.com/office/drawing/2014/main" id="{3D30E208-EF23-B94F-B7C5-43349963B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3025"/>
              <a:ext cx="789" cy="23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FFFF99"/>
                </a:solidFill>
              </a:endParaRPr>
            </a:p>
          </p:txBody>
        </p:sp>
        <p:sp>
          <p:nvSpPr>
            <p:cNvPr id="42026" name="Rectangle 7">
              <a:extLst>
                <a:ext uri="{FF2B5EF4-FFF2-40B4-BE49-F238E27FC236}">
                  <a16:creationId xmlns:a16="http://schemas.microsoft.com/office/drawing/2014/main" id="{EE63AB9A-4CB3-B54F-80F7-262AB98B0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3056"/>
              <a:ext cx="1273" cy="477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41988" name="Object 4">
              <a:extLst>
                <a:ext uri="{FF2B5EF4-FFF2-40B4-BE49-F238E27FC236}">
                  <a16:creationId xmlns:a16="http://schemas.microsoft.com/office/drawing/2014/main" id="{DFC3ADC9-419F-D649-9870-4C63D1F48E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" y="3020"/>
            <a:ext cx="4939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8" name="Equation" r:id="rId4" imgW="54127400" imgH="5410200" progId="Equation.3">
                    <p:embed/>
                  </p:oleObj>
                </mc:Choice>
                <mc:Fallback>
                  <p:oleObj name="Equation" r:id="rId4" imgW="54127400" imgH="5410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" y="3020"/>
                          <a:ext cx="4939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1" name="Rectangle 4">
            <a:extLst>
              <a:ext uri="{FF2B5EF4-FFF2-40B4-BE49-F238E27FC236}">
                <a16:creationId xmlns:a16="http://schemas.microsoft.com/office/drawing/2014/main" id="{1F4B1C48-7A77-3E4F-9B75-083A8819A471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Example (cont).</a:t>
            </a:r>
          </a:p>
        </p:txBody>
      </p:sp>
      <p:sp>
        <p:nvSpPr>
          <p:cNvPr id="41992" name="Rectangle 34">
            <a:extLst>
              <a:ext uri="{FF2B5EF4-FFF2-40B4-BE49-F238E27FC236}">
                <a16:creationId xmlns:a16="http://schemas.microsoft.com/office/drawing/2014/main" id="{0C35EDA2-506A-CC4F-B2FB-7EC2C715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2112963"/>
            <a:ext cx="306387" cy="414337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93" name="Rectangle 29">
            <a:extLst>
              <a:ext uri="{FF2B5EF4-FFF2-40B4-BE49-F238E27FC236}">
                <a16:creationId xmlns:a16="http://schemas.microsoft.com/office/drawing/2014/main" id="{1AD53F62-49C6-D548-B4E5-A6C554972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1862138"/>
            <a:ext cx="376237" cy="441325"/>
          </a:xfrm>
          <a:prstGeom prst="rect">
            <a:avLst/>
          </a:prstGeom>
          <a:solidFill>
            <a:srgbClr val="FFB3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94" name="Rectangle 30">
            <a:extLst>
              <a:ext uri="{FF2B5EF4-FFF2-40B4-BE49-F238E27FC236}">
                <a16:creationId xmlns:a16="http://schemas.microsoft.com/office/drawing/2014/main" id="{629C4D8F-BD82-DB4F-85BA-E86DB92B1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5" y="1862138"/>
            <a:ext cx="376238" cy="441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95" name="Rectangle 31">
            <a:extLst>
              <a:ext uri="{FF2B5EF4-FFF2-40B4-BE49-F238E27FC236}">
                <a16:creationId xmlns:a16="http://schemas.microsoft.com/office/drawing/2014/main" id="{89699E2B-0921-A64A-A855-15C625D6E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8" y="2112963"/>
            <a:ext cx="274637" cy="414337"/>
          </a:xfrm>
          <a:prstGeom prst="rect">
            <a:avLst/>
          </a:prstGeom>
          <a:solidFill>
            <a:srgbClr val="FFB9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96" name="Rectangle 32">
            <a:extLst>
              <a:ext uri="{FF2B5EF4-FFF2-40B4-BE49-F238E27FC236}">
                <a16:creationId xmlns:a16="http://schemas.microsoft.com/office/drawing/2014/main" id="{C96A04C7-061F-6B4D-A456-41BFFD553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5" y="2373313"/>
            <a:ext cx="376238" cy="441325"/>
          </a:xfrm>
          <a:prstGeom prst="rect">
            <a:avLst/>
          </a:prstGeom>
          <a:solidFill>
            <a:srgbClr val="FFB3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97" name="Rectangle 33">
            <a:extLst>
              <a:ext uri="{FF2B5EF4-FFF2-40B4-BE49-F238E27FC236}">
                <a16:creationId xmlns:a16="http://schemas.microsoft.com/office/drawing/2014/main" id="{9BE5FD0C-E708-E04D-9F8F-048462186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38" y="2373313"/>
            <a:ext cx="376237" cy="441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98" name="Rectangle 3">
            <a:extLst>
              <a:ext uri="{FF2B5EF4-FFF2-40B4-BE49-F238E27FC236}">
                <a16:creationId xmlns:a16="http://schemas.microsoft.com/office/drawing/2014/main" id="{862C4320-40C7-5044-8077-2F491F060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925" y="2124075"/>
            <a:ext cx="306388" cy="414338"/>
          </a:xfrm>
          <a:prstGeom prst="rect">
            <a:avLst/>
          </a:prstGeom>
          <a:solidFill>
            <a:srgbClr val="FFB9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41986" name="Object 2">
            <a:extLst>
              <a:ext uri="{FF2B5EF4-FFF2-40B4-BE49-F238E27FC236}">
                <a16:creationId xmlns:a16="http://schemas.microsoft.com/office/drawing/2014/main" id="{A0B72B9D-1337-E54D-A968-858F2E3CF5BE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4337050" y="1922463"/>
          <a:ext cx="32369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9" name="Equation" r:id="rId6" imgW="18580100" imgH="4972050" progId="Equation.3">
                  <p:embed/>
                </p:oleObj>
              </mc:Choice>
              <mc:Fallback>
                <p:oleObj name="Equation" r:id="rId6" imgW="18580100" imgH="497205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1922463"/>
                        <a:ext cx="323691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>
            <a:extLst>
              <a:ext uri="{FF2B5EF4-FFF2-40B4-BE49-F238E27FC236}">
                <a16:creationId xmlns:a16="http://schemas.microsoft.com/office/drawing/2014/main" id="{8463B2F5-9A3B-B64C-86D1-62C159EB873E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22513" y="2165350"/>
          <a:ext cx="55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" name="Equation" r:id="rId8" imgW="6438900" imgH="5118100" progId="Equation.3">
                  <p:embed/>
                </p:oleObj>
              </mc:Choice>
              <mc:Fallback>
                <p:oleObj name="Equation" r:id="rId8" imgW="6438900" imgH="5118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2165350"/>
                        <a:ext cx="558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Rectangle 10">
            <a:extLst>
              <a:ext uri="{FF2B5EF4-FFF2-40B4-BE49-F238E27FC236}">
                <a16:creationId xmlns:a16="http://schemas.microsoft.com/office/drawing/2014/main" id="{82A0BA2F-53EF-8F4B-B2BD-F482A1E8E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288" y="2009775"/>
            <a:ext cx="1100137" cy="1485900"/>
          </a:xfrm>
          <a:prstGeom prst="rect">
            <a:avLst/>
          </a:prstGeom>
          <a:solidFill>
            <a:srgbClr val="FFB3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00" name="Rectangle 11">
            <a:extLst>
              <a:ext uri="{FF2B5EF4-FFF2-40B4-BE49-F238E27FC236}">
                <a16:creationId xmlns:a16="http://schemas.microsoft.com/office/drawing/2014/main" id="{E3CE3AAD-A7B3-0946-BDBB-3D4B8720E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2009775"/>
            <a:ext cx="1100137" cy="14859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01" name="Rectangle 12">
            <a:extLst>
              <a:ext uri="{FF2B5EF4-FFF2-40B4-BE49-F238E27FC236}">
                <a16:creationId xmlns:a16="http://schemas.microsoft.com/office/drawing/2014/main" id="{E619BE1A-8795-044E-8885-37EBBFC8B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2009775"/>
            <a:ext cx="414338" cy="14859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02" name="Text Box 13">
            <a:extLst>
              <a:ext uri="{FF2B5EF4-FFF2-40B4-BE49-F238E27FC236}">
                <a16:creationId xmlns:a16="http://schemas.microsoft.com/office/drawing/2014/main" id="{9D61A99B-0987-9C44-B02B-C2E932B95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1630363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i="0">
                <a:latin typeface="Arial" panose="020B0604020202020204" pitchFamily="34" charset="0"/>
              </a:rPr>
              <a:t>glove</a:t>
            </a:r>
          </a:p>
        </p:txBody>
      </p:sp>
      <p:sp>
        <p:nvSpPr>
          <p:cNvPr id="42003" name="Text Box 14">
            <a:extLst>
              <a:ext uri="{FF2B5EF4-FFF2-40B4-BE49-F238E27FC236}">
                <a16:creationId xmlns:a16="http://schemas.microsoft.com/office/drawing/2014/main" id="{07BAE69B-7652-634F-8295-AE251AAF8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1957388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C</a:t>
            </a:r>
            <a:r>
              <a:rPr lang="en-US" altLang="en-US" sz="2000" i="0" baseline="-25000">
                <a:latin typeface="Arial" panose="020B0604020202020204" pitchFamily="34" charset="0"/>
              </a:rPr>
              <a:t>1</a:t>
            </a:r>
            <a:endParaRPr lang="en-US" altLang="en-US" sz="2000" i="0">
              <a:latin typeface="Arial" panose="020B0604020202020204" pitchFamily="34" charset="0"/>
            </a:endParaRPr>
          </a:p>
        </p:txBody>
      </p:sp>
      <p:sp>
        <p:nvSpPr>
          <p:cNvPr id="42004" name="Text Box 15">
            <a:extLst>
              <a:ext uri="{FF2B5EF4-FFF2-40B4-BE49-F238E27FC236}">
                <a16:creationId xmlns:a16="http://schemas.microsoft.com/office/drawing/2014/main" id="{C4C2C675-04F0-294F-AA0B-88C562F23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3024188"/>
            <a:ext cx="528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C</a:t>
            </a:r>
            <a:r>
              <a:rPr lang="en-US" altLang="en-US" sz="2000" i="0" baseline="-25000">
                <a:latin typeface="Arial" panose="020B0604020202020204" pitchFamily="34" charset="0"/>
              </a:rPr>
              <a:t>2</a:t>
            </a:r>
            <a:endParaRPr lang="en-US" altLang="en-US" sz="2000" i="0">
              <a:latin typeface="Arial" panose="020B0604020202020204" pitchFamily="34" charset="0"/>
            </a:endParaRPr>
          </a:p>
        </p:txBody>
      </p:sp>
      <p:sp>
        <p:nvSpPr>
          <p:cNvPr id="42005" name="Line 16">
            <a:extLst>
              <a:ext uri="{FF2B5EF4-FFF2-40B4-BE49-F238E27FC236}">
                <a16:creationId xmlns:a16="http://schemas.microsoft.com/office/drawing/2014/main" id="{C1811C5A-8F09-3D4E-8301-D7F45F3DC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7363" y="2257425"/>
            <a:ext cx="414337" cy="75723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Text Box 17">
            <a:extLst>
              <a:ext uri="{FF2B5EF4-FFF2-40B4-BE49-F238E27FC236}">
                <a16:creationId xmlns:a16="http://schemas.microsoft.com/office/drawing/2014/main" id="{FBF85635-2DBC-2248-BBB8-CE0C84390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2519363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i="0">
                <a:latin typeface="Arial" panose="020B0604020202020204" pitchFamily="34" charset="0"/>
              </a:rPr>
              <a:t>skin</a:t>
            </a:r>
          </a:p>
        </p:txBody>
      </p:sp>
      <p:sp>
        <p:nvSpPr>
          <p:cNvPr id="42007" name="Text Box 18">
            <a:extLst>
              <a:ext uri="{FF2B5EF4-FFF2-40B4-BE49-F238E27FC236}">
                <a16:creationId xmlns:a16="http://schemas.microsoft.com/office/drawing/2014/main" id="{FAD29E4C-5350-0145-A5E4-DC5E4468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2414588"/>
            <a:ext cx="1228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i="0">
                <a:latin typeface="Arial" panose="020B0604020202020204" pitchFamily="34" charset="0"/>
              </a:rPr>
              <a:t>paint</a:t>
            </a:r>
          </a:p>
          <a:p>
            <a:pPr algn="ctr" eaLnBrk="1" hangingPunct="1"/>
            <a:r>
              <a:rPr lang="en-US" altLang="en-US" sz="2000" i="0">
                <a:latin typeface="Arial" panose="020B0604020202020204" pitchFamily="34" charset="0"/>
              </a:rPr>
              <a:t>remover</a:t>
            </a:r>
          </a:p>
        </p:txBody>
      </p:sp>
      <p:sp>
        <p:nvSpPr>
          <p:cNvPr id="42008" name="Text Box 19">
            <a:extLst>
              <a:ext uri="{FF2B5EF4-FFF2-40B4-BE49-F238E27FC236}">
                <a16:creationId xmlns:a16="http://schemas.microsoft.com/office/drawing/2014/main" id="{AF9BAF19-B273-C14F-95CD-69B46F1B3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3352800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x</a:t>
            </a:r>
            <a:r>
              <a:rPr lang="en-US" altLang="en-US" sz="2000" i="0" baseline="-25000">
                <a:latin typeface="Arial" panose="020B0604020202020204" pitchFamily="34" charset="0"/>
              </a:rPr>
              <a:t>1</a:t>
            </a:r>
            <a:endParaRPr lang="en-US" altLang="en-US" sz="2000" i="0">
              <a:latin typeface="Arial" panose="020B0604020202020204" pitchFamily="34" charset="0"/>
            </a:endParaRPr>
          </a:p>
        </p:txBody>
      </p:sp>
      <p:sp>
        <p:nvSpPr>
          <p:cNvPr id="42009" name="Text Box 20">
            <a:extLst>
              <a:ext uri="{FF2B5EF4-FFF2-40B4-BE49-F238E27FC236}">
                <a16:creationId xmlns:a16="http://schemas.microsoft.com/office/drawing/2014/main" id="{04E71719-0922-C84F-A111-8ACC4ED0B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352800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x</a:t>
            </a:r>
            <a:r>
              <a:rPr lang="en-US" altLang="en-US" sz="2000" i="0" baseline="-25000">
                <a:latin typeface="Arial" panose="020B0604020202020204" pitchFamily="34" charset="0"/>
              </a:rPr>
              <a:t>2</a:t>
            </a:r>
            <a:endParaRPr lang="en-US" altLang="en-US" sz="2000" i="0">
              <a:latin typeface="Arial" panose="020B0604020202020204" pitchFamily="34" charset="0"/>
            </a:endParaRPr>
          </a:p>
        </p:txBody>
      </p:sp>
      <p:sp>
        <p:nvSpPr>
          <p:cNvPr id="42010" name="Line 21">
            <a:extLst>
              <a:ext uri="{FF2B5EF4-FFF2-40B4-BE49-F238E27FC236}">
                <a16:creationId xmlns:a16="http://schemas.microsoft.com/office/drawing/2014/main" id="{0DF6C72D-F0B9-6246-94BD-9BCA16F94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7363" y="2012950"/>
            <a:ext cx="0" cy="149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Line 22">
            <a:extLst>
              <a:ext uri="{FF2B5EF4-FFF2-40B4-BE49-F238E27FC236}">
                <a16:creationId xmlns:a16="http://schemas.microsoft.com/office/drawing/2014/main" id="{EDA15BF9-8655-0044-A48B-AE76F8D37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6938" y="2012950"/>
            <a:ext cx="0" cy="148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Rectangle 23">
            <a:extLst>
              <a:ext uri="{FF2B5EF4-FFF2-40B4-BE49-F238E27FC236}">
                <a16:creationId xmlns:a16="http://schemas.microsoft.com/office/drawing/2014/main" id="{C23B9EFF-8EF2-4D4E-B50D-7E0CA02EC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1055688"/>
            <a:ext cx="6132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i="0">
                <a:latin typeface="Arial" panose="020B0604020202020204" pitchFamily="34" charset="0"/>
              </a:rPr>
              <a:t> </a:t>
            </a:r>
            <a:r>
              <a:rPr lang="en-US" altLang="en-US" sz="2800" i="0">
                <a:solidFill>
                  <a:srgbClr val="FF0000"/>
                </a:solidFill>
                <a:latin typeface="Arial" panose="020B0604020202020204" pitchFamily="34" charset="0"/>
              </a:rPr>
              <a:t>Solution</a:t>
            </a:r>
            <a:r>
              <a:rPr lang="en-US" altLang="en-US" i="0">
                <a:latin typeface="Arial" panose="020B0604020202020204" pitchFamily="34" charset="0"/>
              </a:rPr>
              <a:t> – assuming linear conc. gradient</a:t>
            </a:r>
          </a:p>
        </p:txBody>
      </p:sp>
      <p:grpSp>
        <p:nvGrpSpPr>
          <p:cNvPr id="3" name="Group 53">
            <a:extLst>
              <a:ext uri="{FF2B5EF4-FFF2-40B4-BE49-F238E27FC236}">
                <a16:creationId xmlns:a16="http://schemas.microsoft.com/office/drawing/2014/main" id="{55E76C92-1695-3944-A594-E57E0CC4AA1E}"/>
              </a:ext>
            </a:extLst>
          </p:cNvPr>
          <p:cNvGrpSpPr>
            <a:grpSpLocks/>
          </p:cNvGrpSpPr>
          <p:nvPr/>
        </p:nvGrpSpPr>
        <p:grpSpPr bwMode="auto">
          <a:xfrm>
            <a:off x="3706813" y="2957513"/>
            <a:ext cx="3605212" cy="1546225"/>
            <a:chOff x="2335" y="1863"/>
            <a:chExt cx="2271" cy="974"/>
          </a:xfrm>
        </p:grpSpPr>
        <p:sp>
          <p:nvSpPr>
            <p:cNvPr id="42014" name="Rectangle 45">
              <a:extLst>
                <a:ext uri="{FF2B5EF4-FFF2-40B4-BE49-F238E27FC236}">
                  <a16:creationId xmlns:a16="http://schemas.microsoft.com/office/drawing/2014/main" id="{81CDB1D3-185F-5F49-B02D-D2DB3EE66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385"/>
              <a:ext cx="206" cy="212"/>
            </a:xfrm>
            <a:prstGeom prst="rect">
              <a:avLst/>
            </a:prstGeom>
            <a:solidFill>
              <a:srgbClr val="FFB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FFFF99"/>
                </a:solidFill>
              </a:endParaRPr>
            </a:p>
          </p:txBody>
        </p:sp>
        <p:sp>
          <p:nvSpPr>
            <p:cNvPr id="42015" name="Rectangle 46">
              <a:extLst>
                <a:ext uri="{FF2B5EF4-FFF2-40B4-BE49-F238E27FC236}">
                  <a16:creationId xmlns:a16="http://schemas.microsoft.com/office/drawing/2014/main" id="{BA93981F-2038-BB44-8502-4C7F03372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145"/>
              <a:ext cx="206" cy="21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FFFF99"/>
                </a:solidFill>
              </a:endParaRPr>
            </a:p>
          </p:txBody>
        </p:sp>
        <p:sp>
          <p:nvSpPr>
            <p:cNvPr id="42016" name="Rectangle 47">
              <a:extLst>
                <a:ext uri="{FF2B5EF4-FFF2-40B4-BE49-F238E27FC236}">
                  <a16:creationId xmlns:a16="http://schemas.microsoft.com/office/drawing/2014/main" id="{676068CA-9C4F-A849-8728-456F23631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2625"/>
              <a:ext cx="164" cy="212"/>
            </a:xfrm>
            <a:prstGeom prst="rect">
              <a:avLst/>
            </a:prstGeom>
            <a:solidFill>
              <a:srgbClr val="FFB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FFFF99"/>
                </a:solidFill>
              </a:endParaRPr>
            </a:p>
          </p:txBody>
        </p:sp>
        <p:sp>
          <p:nvSpPr>
            <p:cNvPr id="42017" name="Rectangle 48">
              <a:extLst>
                <a:ext uri="{FF2B5EF4-FFF2-40B4-BE49-F238E27FC236}">
                  <a16:creationId xmlns:a16="http://schemas.microsoft.com/office/drawing/2014/main" id="{6922A28B-A153-CE48-9179-E917E99A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891"/>
              <a:ext cx="151" cy="212"/>
            </a:xfrm>
            <a:prstGeom prst="rect">
              <a:avLst/>
            </a:pr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FFFF99"/>
                </a:solidFill>
              </a:endParaRPr>
            </a:p>
          </p:txBody>
        </p:sp>
        <p:sp>
          <p:nvSpPr>
            <p:cNvPr id="42018" name="Rectangle 49">
              <a:extLst>
                <a:ext uri="{FF2B5EF4-FFF2-40B4-BE49-F238E27FC236}">
                  <a16:creationId xmlns:a16="http://schemas.microsoft.com/office/drawing/2014/main" id="{BD005EA3-D72A-8846-B5D3-37B93F9C6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625"/>
              <a:ext cx="185" cy="21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FFFF99"/>
                </a:solidFill>
              </a:endParaRPr>
            </a:p>
          </p:txBody>
        </p:sp>
        <p:sp>
          <p:nvSpPr>
            <p:cNvPr id="42019" name="Text Box 25">
              <a:extLst>
                <a:ext uri="{FF2B5EF4-FFF2-40B4-BE49-F238E27FC236}">
                  <a16:creationId xmlns:a16="http://schemas.microsoft.com/office/drawing/2014/main" id="{75B991BF-D71F-D74A-ACEA-9A93BB680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5" y="1883"/>
              <a:ext cx="1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latin typeface="Arial" panose="020B0604020202020204" pitchFamily="34" charset="0"/>
                </a:rPr>
                <a:t>D</a:t>
              </a:r>
              <a:r>
                <a:rPr lang="en-US" altLang="en-US" sz="2000" i="0">
                  <a:latin typeface="Arial" panose="020B0604020202020204" pitchFamily="34" charset="0"/>
                </a:rPr>
                <a:t> = 110</a:t>
              </a:r>
              <a:r>
                <a:rPr lang="en-US" altLang="en-US" sz="800" i="0">
                  <a:latin typeface="Arial" panose="020B0604020202020204" pitchFamily="34" charset="0"/>
                </a:rPr>
                <a:t> </a:t>
              </a:r>
              <a:r>
                <a:rPr lang="en-US" altLang="en-US" sz="2000" i="0">
                  <a:latin typeface="Arial" panose="020B0604020202020204" pitchFamily="34" charset="0"/>
                </a:rPr>
                <a:t>x</a:t>
              </a:r>
              <a:r>
                <a:rPr lang="en-US" altLang="en-US" sz="800" i="0">
                  <a:latin typeface="Arial" panose="020B0604020202020204" pitchFamily="34" charset="0"/>
                </a:rPr>
                <a:t> </a:t>
              </a:r>
              <a:r>
                <a:rPr lang="en-US" altLang="en-US" sz="2000" i="0">
                  <a:latin typeface="Arial" panose="020B0604020202020204" pitchFamily="34" charset="0"/>
                </a:rPr>
                <a:t>10</a:t>
              </a:r>
              <a:r>
                <a:rPr lang="en-US" altLang="en-US" sz="2000" i="0" baseline="30000">
                  <a:latin typeface="Arial" panose="020B0604020202020204" pitchFamily="34" charset="0"/>
                </a:rPr>
                <a:t>-8</a:t>
              </a:r>
              <a:r>
                <a:rPr lang="en-US" altLang="en-US" sz="2000" i="0">
                  <a:latin typeface="Arial" panose="020B0604020202020204" pitchFamily="34" charset="0"/>
                </a:rPr>
                <a:t> cm</a:t>
              </a:r>
              <a:r>
                <a:rPr lang="en-US" altLang="en-US" sz="2000" i="0" baseline="30000">
                  <a:latin typeface="Arial" panose="020B0604020202020204" pitchFamily="34" charset="0"/>
                </a:rPr>
                <a:t>2</a:t>
              </a:r>
              <a:r>
                <a:rPr lang="en-US" altLang="en-US" sz="2000" i="0">
                  <a:latin typeface="Arial" panose="020B0604020202020204" pitchFamily="34" charset="0"/>
                </a:rPr>
                <a:t>/s </a:t>
              </a:r>
            </a:p>
          </p:txBody>
        </p:sp>
        <p:sp>
          <p:nvSpPr>
            <p:cNvPr id="42020" name="Rectangle 36">
              <a:extLst>
                <a:ext uri="{FF2B5EF4-FFF2-40B4-BE49-F238E27FC236}">
                  <a16:creationId xmlns:a16="http://schemas.microsoft.com/office/drawing/2014/main" id="{10A07219-9371-A843-B754-A6A3C7FCE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" y="2351"/>
              <a:ext cx="1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latin typeface="Arial" panose="020B0604020202020204" pitchFamily="34" charset="0"/>
                </a:rPr>
                <a:t>C</a:t>
              </a:r>
              <a:r>
                <a:rPr lang="en-US" altLang="en-US" sz="2000" i="0" baseline="-25000">
                  <a:latin typeface="Arial" panose="020B0604020202020204" pitchFamily="34" charset="0"/>
                </a:rPr>
                <a:t>2</a:t>
              </a:r>
              <a:r>
                <a:rPr lang="en-US" altLang="en-US" sz="2000">
                  <a:latin typeface="Arial" panose="020B0604020202020204" pitchFamily="34" charset="0"/>
                </a:rPr>
                <a:t> = </a:t>
              </a:r>
              <a:r>
                <a:rPr lang="en-US" altLang="en-US" sz="2000" i="0">
                  <a:latin typeface="Arial" panose="020B0604020202020204" pitchFamily="34" charset="0"/>
                </a:rPr>
                <a:t>0.02 g/cm</a:t>
              </a:r>
              <a:r>
                <a:rPr lang="en-US" altLang="en-US" sz="2000" i="0" baseline="300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2021" name="Rectangle 37">
              <a:extLst>
                <a:ext uri="{FF2B5EF4-FFF2-40B4-BE49-F238E27FC236}">
                  <a16:creationId xmlns:a16="http://schemas.microsoft.com/office/drawing/2014/main" id="{0CC02AB7-934E-5A49-8AA7-699F5430C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" y="2117"/>
              <a:ext cx="1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latin typeface="Arial" panose="020B0604020202020204" pitchFamily="34" charset="0"/>
                </a:rPr>
                <a:t>C</a:t>
              </a:r>
              <a:r>
                <a:rPr lang="en-US" altLang="en-US" sz="2000" i="0" baseline="-25000">
                  <a:latin typeface="Arial" panose="020B0604020202020204" pitchFamily="34" charset="0"/>
                </a:rPr>
                <a:t>1</a:t>
              </a:r>
              <a:r>
                <a:rPr lang="en-US" altLang="en-US" sz="2000">
                  <a:latin typeface="Arial" panose="020B0604020202020204" pitchFamily="34" charset="0"/>
                </a:rPr>
                <a:t> = </a:t>
              </a:r>
              <a:r>
                <a:rPr lang="en-US" altLang="en-US" sz="2000" i="0">
                  <a:latin typeface="Arial" panose="020B0604020202020204" pitchFamily="34" charset="0"/>
                </a:rPr>
                <a:t>0.44 g/cm</a:t>
              </a:r>
              <a:r>
                <a:rPr lang="en-US" altLang="en-US" sz="2000" i="0" baseline="300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2022" name="Rectangle 38">
              <a:extLst>
                <a:ext uri="{FF2B5EF4-FFF2-40B4-BE49-F238E27FC236}">
                  <a16:creationId xmlns:a16="http://schemas.microsoft.com/office/drawing/2014/main" id="{648B2914-64E4-CE41-83EB-69298D55C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2585"/>
              <a:ext cx="1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latin typeface="Arial" panose="020B0604020202020204" pitchFamily="34" charset="0"/>
                </a:rPr>
                <a:t>x</a:t>
              </a:r>
              <a:r>
                <a:rPr lang="en-US" altLang="en-US" sz="2000" i="0" baseline="-25000">
                  <a:latin typeface="Arial" panose="020B0604020202020204" pitchFamily="34" charset="0"/>
                </a:rPr>
                <a:t>2</a:t>
              </a:r>
              <a:r>
                <a:rPr lang="en-US" altLang="en-US" sz="2000">
                  <a:latin typeface="Arial" panose="020B0604020202020204" pitchFamily="34" charset="0"/>
                </a:rPr>
                <a:t> – x</a:t>
              </a:r>
              <a:r>
                <a:rPr lang="en-US" altLang="en-US" sz="2000" i="0" baseline="-25000">
                  <a:latin typeface="Arial" panose="020B0604020202020204" pitchFamily="34" charset="0"/>
                </a:rPr>
                <a:t>1</a:t>
              </a:r>
              <a:r>
                <a:rPr lang="en-US" altLang="en-US" sz="2000">
                  <a:latin typeface="Arial" panose="020B0604020202020204" pitchFamily="34" charset="0"/>
                </a:rPr>
                <a:t> = </a:t>
              </a:r>
              <a:r>
                <a:rPr lang="en-US" altLang="en-US" sz="2000" i="0">
                  <a:latin typeface="Arial" panose="020B0604020202020204" pitchFamily="34" charset="0"/>
                </a:rPr>
                <a:t>0.04 cm</a:t>
              </a:r>
              <a:endParaRPr lang="en-US" altLang="en-US" sz="2000" i="0" baseline="30000">
                <a:latin typeface="Arial" panose="020B0604020202020204" pitchFamily="34" charset="0"/>
              </a:endParaRPr>
            </a:p>
          </p:txBody>
        </p:sp>
        <p:sp>
          <p:nvSpPr>
            <p:cNvPr id="42023" name="Text Box 52">
              <a:extLst>
                <a:ext uri="{FF2B5EF4-FFF2-40B4-BE49-F238E27FC236}">
                  <a16:creationId xmlns:a16="http://schemas.microsoft.com/office/drawing/2014/main" id="{795B637A-ED09-D145-8465-6576FE67A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1863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>
                  <a:latin typeface="Arial" panose="020B0604020202020204" pitchFamily="34" charset="0"/>
                </a:rPr>
                <a:t>Data: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E82E8B91-A123-314A-B6F0-11973D8A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FED2CFF5-4C64-134D-8F05-10C5A361DCBF}" type="slidenum">
              <a:rPr lang="en-US" altLang="en-US" sz="1200" i="0">
                <a:latin typeface="Arial" panose="020B0604020202020204" pitchFamily="34" charset="0"/>
              </a:rPr>
              <a:pPr/>
              <a:t>15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DFC9827-9B47-7C46-B252-464347020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Diffusion and Temperature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A6809C41-AB9D-3B47-89E9-02B805286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22400"/>
            <a:ext cx="7270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•  Diffusion coefficient increases with increasing </a:t>
            </a:r>
            <a:r>
              <a:rPr lang="en-US" altLang="en-US">
                <a:latin typeface="Arial" panose="020B0604020202020204" pitchFamily="34" charset="0"/>
              </a:rPr>
              <a:t>T</a:t>
            </a:r>
            <a:r>
              <a:rPr lang="en-US" altLang="en-US" i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44037" name="Group 71">
            <a:extLst>
              <a:ext uri="{FF2B5EF4-FFF2-40B4-BE49-F238E27FC236}">
                <a16:creationId xmlns:a16="http://schemas.microsoft.com/office/drawing/2014/main" id="{4F94C388-3AD2-044E-8AE2-EAD9E531DDC2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416175"/>
            <a:ext cx="4832350" cy="3184525"/>
            <a:chOff x="691" y="1522"/>
            <a:chExt cx="3044" cy="2006"/>
          </a:xfrm>
        </p:grpSpPr>
        <p:grpSp>
          <p:nvGrpSpPr>
            <p:cNvPr id="44038" name="Group 70">
              <a:extLst>
                <a:ext uri="{FF2B5EF4-FFF2-40B4-BE49-F238E27FC236}">
                  <a16:creationId xmlns:a16="http://schemas.microsoft.com/office/drawing/2014/main" id="{CE3BBF8E-A4BD-A442-B711-9626282D4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2" y="1522"/>
              <a:ext cx="1436" cy="507"/>
              <a:chOff x="1552" y="1522"/>
              <a:chExt cx="1436" cy="507"/>
            </a:xfrm>
          </p:grpSpPr>
          <p:sp>
            <p:nvSpPr>
              <p:cNvPr id="44051" name="Rectangle 12">
                <a:extLst>
                  <a:ext uri="{FF2B5EF4-FFF2-40B4-BE49-F238E27FC236}">
                    <a16:creationId xmlns:a16="http://schemas.microsoft.com/office/drawing/2014/main" id="{1C0F4141-E364-3547-91EA-72209FDC5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2" y="1714"/>
                <a:ext cx="12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200">
                    <a:solidFill>
                      <a:srgbClr val="006600"/>
                    </a:solidFill>
                    <a:latin typeface="Arial" panose="020B0604020202020204" pitchFamily="34" charset="0"/>
                  </a:rPr>
                  <a:t>D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4052" name="Rectangle 13">
                <a:extLst>
                  <a:ext uri="{FF2B5EF4-FFF2-40B4-BE49-F238E27FC236}">
                    <a16:creationId xmlns:a16="http://schemas.microsoft.com/office/drawing/2014/main" id="{3E51D250-B729-914B-AB5F-F4075D490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698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200" i="0">
                    <a:solidFill>
                      <a:srgbClr val="000000"/>
                    </a:solidFill>
                    <a:latin typeface="Symbol" pitchFamily="2" charset="2"/>
                  </a:rPr>
                  <a:t>=</a:t>
                </a:r>
                <a:endParaRPr lang="en-US" altLang="en-US" i="0"/>
              </a:p>
            </p:txBody>
          </p:sp>
          <p:sp>
            <p:nvSpPr>
              <p:cNvPr id="44053" name="Rectangle 14">
                <a:extLst>
                  <a:ext uri="{FF2B5EF4-FFF2-40B4-BE49-F238E27FC236}">
                    <a16:creationId xmlns:a16="http://schemas.microsoft.com/office/drawing/2014/main" id="{EC1345C1-EC28-F04A-8229-0BD1328E2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0" y="1714"/>
                <a:ext cx="233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200">
                    <a:solidFill>
                      <a:srgbClr val="660000"/>
                    </a:solidFill>
                    <a:latin typeface="Arial" panose="020B0604020202020204" pitchFamily="34" charset="0"/>
                  </a:rPr>
                  <a:t>D</a:t>
                </a:r>
                <a:r>
                  <a:rPr lang="en-US" altLang="en-US" sz="2200" baseline="-25000">
                    <a:solidFill>
                      <a:srgbClr val="660000"/>
                    </a:solidFill>
                    <a:latin typeface="Arial" panose="020B0604020202020204" pitchFamily="34" charset="0"/>
                  </a:rPr>
                  <a:t>o</a:t>
                </a:r>
                <a:endParaRPr lang="en-US" altLang="en-US">
                  <a:solidFill>
                    <a:srgbClr val="66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54" name="Rectangle 15">
                <a:extLst>
                  <a:ext uri="{FF2B5EF4-FFF2-40B4-BE49-F238E27FC236}">
                    <a16:creationId xmlns:a16="http://schemas.microsoft.com/office/drawing/2014/main" id="{09D2BEB1-7506-A944-85D0-8971388BF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1714"/>
                <a:ext cx="28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exp</a:t>
                </a:r>
                <a:endParaRPr lang="en-US" altLang="en-US" i="0">
                  <a:latin typeface="Arial" panose="020B0604020202020204" pitchFamily="34" charset="0"/>
                </a:endParaRPr>
              </a:p>
            </p:txBody>
          </p:sp>
          <p:sp>
            <p:nvSpPr>
              <p:cNvPr id="44055" name="Rectangle 22">
                <a:extLst>
                  <a:ext uri="{FF2B5EF4-FFF2-40B4-BE49-F238E27FC236}">
                    <a16:creationId xmlns:a16="http://schemas.microsoft.com/office/drawing/2014/main" id="{F727F288-95B2-EE4D-8226-71541A374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1522"/>
                <a:ext cx="11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200" i="0">
                    <a:solidFill>
                      <a:srgbClr val="000000"/>
                    </a:solidFill>
                    <a:latin typeface="Symbol" pitchFamily="2" charset="2"/>
                  </a:rPr>
                  <a:t>æ </a:t>
                </a:r>
                <a:endParaRPr lang="en-US" altLang="en-US" i="0"/>
              </a:p>
            </p:txBody>
          </p:sp>
          <p:sp>
            <p:nvSpPr>
              <p:cNvPr id="44056" name="Rectangle 23">
                <a:extLst>
                  <a:ext uri="{FF2B5EF4-FFF2-40B4-BE49-F238E27FC236}">
                    <a16:creationId xmlns:a16="http://schemas.microsoft.com/office/drawing/2014/main" id="{FD97669F-B1F0-2D49-8340-08D33709B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1818"/>
                <a:ext cx="11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200" i="0">
                    <a:solidFill>
                      <a:srgbClr val="000000"/>
                    </a:solidFill>
                    <a:latin typeface="Symbol" pitchFamily="2" charset="2"/>
                  </a:rPr>
                  <a:t>è </a:t>
                </a:r>
                <a:endParaRPr lang="en-US" altLang="en-US" i="0"/>
              </a:p>
            </p:txBody>
          </p:sp>
          <p:sp>
            <p:nvSpPr>
              <p:cNvPr id="44057" name="Rectangle 24">
                <a:extLst>
                  <a:ext uri="{FF2B5EF4-FFF2-40B4-BE49-F238E27FC236}">
                    <a16:creationId xmlns:a16="http://schemas.microsoft.com/office/drawing/2014/main" id="{5CD1E729-D445-ED40-9A6D-2EF6C1E8E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1690"/>
                <a:ext cx="11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200" i="0">
                    <a:solidFill>
                      <a:srgbClr val="000000"/>
                    </a:solidFill>
                    <a:latin typeface="Symbol" pitchFamily="2" charset="2"/>
                  </a:rPr>
                  <a:t>ç </a:t>
                </a:r>
                <a:endParaRPr lang="en-US" altLang="en-US" i="0"/>
              </a:p>
            </p:txBody>
          </p:sp>
          <p:sp>
            <p:nvSpPr>
              <p:cNvPr id="44058" name="Rectangle 25">
                <a:extLst>
                  <a:ext uri="{FF2B5EF4-FFF2-40B4-BE49-F238E27FC236}">
                    <a16:creationId xmlns:a16="http://schemas.microsoft.com/office/drawing/2014/main" id="{A7F68E31-7196-3E4F-B949-506B2CAE6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1522"/>
                <a:ext cx="11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200" i="0">
                    <a:solidFill>
                      <a:srgbClr val="000000"/>
                    </a:solidFill>
                    <a:latin typeface="Symbol" pitchFamily="2" charset="2"/>
                  </a:rPr>
                  <a:t>ö </a:t>
                </a:r>
                <a:endParaRPr lang="en-US" altLang="en-US" i="0"/>
              </a:p>
            </p:txBody>
          </p:sp>
          <p:sp>
            <p:nvSpPr>
              <p:cNvPr id="44059" name="Rectangle 26">
                <a:extLst>
                  <a:ext uri="{FF2B5EF4-FFF2-40B4-BE49-F238E27FC236}">
                    <a16:creationId xmlns:a16="http://schemas.microsoft.com/office/drawing/2014/main" id="{E9676755-6831-4543-965A-E1AA5D113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1818"/>
                <a:ext cx="11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200" i="0">
                    <a:solidFill>
                      <a:srgbClr val="000000"/>
                    </a:solidFill>
                    <a:latin typeface="Symbol" pitchFamily="2" charset="2"/>
                  </a:rPr>
                  <a:t>ø </a:t>
                </a:r>
                <a:endParaRPr lang="en-US" altLang="en-US" i="0"/>
              </a:p>
            </p:txBody>
          </p:sp>
          <p:sp>
            <p:nvSpPr>
              <p:cNvPr id="44060" name="Rectangle 27">
                <a:extLst>
                  <a:ext uri="{FF2B5EF4-FFF2-40B4-BE49-F238E27FC236}">
                    <a16:creationId xmlns:a16="http://schemas.microsoft.com/office/drawing/2014/main" id="{3287344F-37EA-3946-A24F-E4AE6EA89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1690"/>
                <a:ext cx="4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200" i="0" dirty="0">
                    <a:solidFill>
                      <a:srgbClr val="000000"/>
                    </a:solidFill>
                    <a:latin typeface="Symbol" pitchFamily="2" charset="2"/>
                  </a:rPr>
                  <a:t> </a:t>
                </a:r>
                <a:endParaRPr lang="en-US" altLang="en-US" i="0" dirty="0"/>
              </a:p>
            </p:txBody>
          </p:sp>
          <p:grpSp>
            <p:nvGrpSpPr>
              <p:cNvPr id="44061" name="Group 35">
                <a:extLst>
                  <a:ext uri="{FF2B5EF4-FFF2-40B4-BE49-F238E27FC236}">
                    <a16:creationId xmlns:a16="http://schemas.microsoft.com/office/drawing/2014/main" id="{B905138F-AF53-964A-AFBF-9F44A0E922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6" y="1522"/>
                <a:ext cx="372" cy="499"/>
                <a:chOff x="2256" y="2214"/>
                <a:chExt cx="372" cy="499"/>
              </a:xfrm>
            </p:grpSpPr>
            <p:sp>
              <p:nvSpPr>
                <p:cNvPr id="44062" name="Rectangle 17">
                  <a:extLst>
                    <a:ext uri="{FF2B5EF4-FFF2-40B4-BE49-F238E27FC236}">
                      <a16:creationId xmlns:a16="http://schemas.microsoft.com/office/drawing/2014/main" id="{FE69F9B8-ED45-4D4D-9977-AB5D96E654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2334"/>
                  <a:ext cx="97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2200" i="0">
                      <a:solidFill>
                        <a:srgbClr val="000000"/>
                      </a:solidFill>
                      <a:latin typeface="Symbol" pitchFamily="2" charset="2"/>
                    </a:rPr>
                    <a:t>-</a:t>
                  </a:r>
                  <a:endParaRPr lang="en-US" altLang="en-US" i="0"/>
                </a:p>
              </p:txBody>
            </p:sp>
            <p:sp>
              <p:nvSpPr>
                <p:cNvPr id="44063" name="Rectangle 18">
                  <a:extLst>
                    <a:ext uri="{FF2B5EF4-FFF2-40B4-BE49-F238E27FC236}">
                      <a16:creationId xmlns:a16="http://schemas.microsoft.com/office/drawing/2014/main" id="{4BCF7926-C300-7848-8B20-A82F230D69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2214"/>
                  <a:ext cx="204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2200">
                      <a:solidFill>
                        <a:srgbClr val="003366"/>
                      </a:solidFill>
                      <a:latin typeface="Arial" panose="020B0604020202020204" pitchFamily="34" charset="0"/>
                    </a:rPr>
                    <a:t>Q</a:t>
                  </a:r>
                  <a:r>
                    <a:rPr lang="en-US" altLang="en-US" sz="2200" baseline="-25000">
                      <a:solidFill>
                        <a:srgbClr val="003366"/>
                      </a:solidFill>
                      <a:latin typeface="Arial" panose="020B0604020202020204" pitchFamily="34" charset="0"/>
                    </a:rPr>
                    <a:t>d</a:t>
                  </a:r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64" name="Rectangle 19">
                  <a:extLst>
                    <a:ext uri="{FF2B5EF4-FFF2-40B4-BE49-F238E27FC236}">
                      <a16:creationId xmlns:a16="http://schemas.microsoft.com/office/drawing/2014/main" id="{52815C24-9E6E-9740-9E04-D576E3B04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2" y="2502"/>
                  <a:ext cx="127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2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R</a:t>
                  </a:r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65" name="Rectangle 20">
                  <a:extLst>
                    <a:ext uri="{FF2B5EF4-FFF2-40B4-BE49-F238E27FC236}">
                      <a16:creationId xmlns:a16="http://schemas.microsoft.com/office/drawing/2014/main" id="{115EA511-3DE1-3247-9C1A-111FE2C10E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0" y="2502"/>
                  <a:ext cx="108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2200">
                      <a:solidFill>
                        <a:srgbClr val="DD0000"/>
                      </a:solidFill>
                      <a:latin typeface="Arial" panose="020B0604020202020204" pitchFamily="34" charset="0"/>
                    </a:rPr>
                    <a:t>T</a:t>
                  </a:r>
                  <a:endParaRPr lang="en-US" altLang="en-US">
                    <a:solidFill>
                      <a:srgbClr val="DD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66" name="Line 34">
                  <a:extLst>
                    <a:ext uri="{FF2B5EF4-FFF2-40B4-BE49-F238E27FC236}">
                      <a16:creationId xmlns:a16="http://schemas.microsoft.com/office/drawing/2014/main" id="{FFC1FBCE-98B6-8B4A-967D-7AA4D3B808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8" y="2459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039" name="Group 69">
              <a:extLst>
                <a:ext uri="{FF2B5EF4-FFF2-40B4-BE49-F238E27FC236}">
                  <a16:creationId xmlns:a16="http://schemas.microsoft.com/office/drawing/2014/main" id="{2640BF52-756F-1246-9843-3746AA566C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" y="2241"/>
              <a:ext cx="3044" cy="1287"/>
              <a:chOff x="691" y="2241"/>
              <a:chExt cx="3044" cy="1287"/>
            </a:xfrm>
          </p:grpSpPr>
          <p:grpSp>
            <p:nvGrpSpPr>
              <p:cNvPr id="44040" name="Group 68">
                <a:extLst>
                  <a:ext uri="{FF2B5EF4-FFF2-40B4-BE49-F238E27FC236}">
                    <a16:creationId xmlns:a16="http://schemas.microsoft.com/office/drawing/2014/main" id="{68C2B43A-7DFA-CC4C-AEF6-34E10A9C3E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6" y="2268"/>
                <a:ext cx="2729" cy="1233"/>
                <a:chOff x="748" y="2268"/>
                <a:chExt cx="2729" cy="1233"/>
              </a:xfrm>
            </p:grpSpPr>
            <p:sp>
              <p:nvSpPr>
                <p:cNvPr id="44046" name="Rectangle 5">
                  <a:extLst>
                    <a:ext uri="{FF2B5EF4-FFF2-40B4-BE49-F238E27FC236}">
                      <a16:creationId xmlns:a16="http://schemas.microsoft.com/office/drawing/2014/main" id="{92E69D58-43CE-184C-A1E8-4B0C4ADD37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2528"/>
                  <a:ext cx="168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660000"/>
                      </a:solidFill>
                      <a:latin typeface="Arial" panose="020B0604020202020204" pitchFamily="34" charset="0"/>
                    </a:rPr>
                    <a:t>=</a:t>
                  </a:r>
                  <a:r>
                    <a:rPr lang="en-US" altLang="en-US" sz="2000" i="0">
                      <a:solidFill>
                        <a:srgbClr val="660000"/>
                      </a:solidFill>
                      <a:latin typeface="Arial" panose="020B0604020202020204" pitchFamily="34" charset="0"/>
                    </a:rPr>
                    <a:t> pre-exponential [m</a:t>
                  </a:r>
                  <a:r>
                    <a:rPr lang="en-US" altLang="en-US" sz="2000" i="0" baseline="30000">
                      <a:solidFill>
                        <a:srgbClr val="660000"/>
                      </a:solidFill>
                      <a:latin typeface="Arial" panose="020B0604020202020204" pitchFamily="34" charset="0"/>
                    </a:rPr>
                    <a:t>2</a:t>
                  </a:r>
                  <a:r>
                    <a:rPr lang="en-US" altLang="en-US" sz="2000" i="0">
                      <a:solidFill>
                        <a:srgbClr val="660000"/>
                      </a:solidFill>
                      <a:latin typeface="Arial" panose="020B0604020202020204" pitchFamily="34" charset="0"/>
                    </a:rPr>
                    <a:t>/s]</a:t>
                  </a:r>
                </a:p>
              </p:txBody>
            </p:sp>
            <p:sp>
              <p:nvSpPr>
                <p:cNvPr id="44047" name="Rectangle 28">
                  <a:extLst>
                    <a:ext uri="{FF2B5EF4-FFF2-40B4-BE49-F238E27FC236}">
                      <a16:creationId xmlns:a16="http://schemas.microsoft.com/office/drawing/2014/main" id="{1EE1AB1D-5A8B-A04A-8248-6B7354EAEE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2268"/>
                  <a:ext cx="1944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2000" i="0">
                      <a:solidFill>
                        <a:srgbClr val="006600"/>
                      </a:solidFill>
                      <a:latin typeface="Arial" panose="020B0604020202020204" pitchFamily="34" charset="0"/>
                    </a:rPr>
                    <a:t>= diffusion coefficient [m</a:t>
                  </a:r>
                  <a:r>
                    <a:rPr lang="en-US" altLang="en-US" sz="2000" i="0" baseline="30000">
                      <a:solidFill>
                        <a:srgbClr val="006600"/>
                      </a:solidFill>
                      <a:latin typeface="Arial" panose="020B0604020202020204" pitchFamily="34" charset="0"/>
                    </a:rPr>
                    <a:t>2</a:t>
                  </a:r>
                  <a:r>
                    <a:rPr lang="en-US" altLang="en-US" sz="2000" i="0">
                      <a:solidFill>
                        <a:srgbClr val="006600"/>
                      </a:solidFill>
                      <a:latin typeface="Arial" panose="020B0604020202020204" pitchFamily="34" charset="0"/>
                    </a:rPr>
                    <a:t>/s]</a:t>
                  </a:r>
                </a:p>
              </p:txBody>
            </p:sp>
            <p:sp>
              <p:nvSpPr>
                <p:cNvPr id="44048" name="Rectangle 8">
                  <a:extLst>
                    <a:ext uri="{FF2B5EF4-FFF2-40B4-BE49-F238E27FC236}">
                      <a16:creationId xmlns:a16="http://schemas.microsoft.com/office/drawing/2014/main" id="{30D617EA-E8D4-3C48-B182-663D854258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2788"/>
                  <a:ext cx="2729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2000" i="0">
                      <a:solidFill>
                        <a:srgbClr val="003366"/>
                      </a:solidFill>
                      <a:latin typeface="Arial" panose="020B0604020202020204" pitchFamily="34" charset="0"/>
                    </a:rPr>
                    <a:t>= activation energy [J/mol or eV/atom] </a:t>
                  </a:r>
                  <a:endParaRPr lang="en-US" altLang="en-US" sz="2000" i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49" name="Rectangle 46">
                  <a:extLst>
                    <a:ext uri="{FF2B5EF4-FFF2-40B4-BE49-F238E27FC236}">
                      <a16:creationId xmlns:a16="http://schemas.microsoft.com/office/drawing/2014/main" id="{67A04A19-9EED-2548-9052-67AB920CFE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3048"/>
                  <a:ext cx="2161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2000" i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= gas constant [8.314 J/mol-K]</a:t>
                  </a:r>
                  <a:endParaRPr lang="en-US" altLang="en-US" sz="2000" i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50" name="Rectangle 62">
                  <a:extLst>
                    <a:ext uri="{FF2B5EF4-FFF2-40B4-BE49-F238E27FC236}">
                      <a16:creationId xmlns:a16="http://schemas.microsoft.com/office/drawing/2014/main" id="{D1428C8E-246F-D442-ADC5-C70F2E9B77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3309"/>
                  <a:ext cx="188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2000" i="0">
                      <a:solidFill>
                        <a:srgbClr val="DD0000"/>
                      </a:solidFill>
                      <a:latin typeface="Arial" panose="020B0604020202020204" pitchFamily="34" charset="0"/>
                    </a:rPr>
                    <a:t>= absolute temperature [K]</a:t>
                  </a:r>
                  <a:endParaRPr lang="en-US" altLang="en-US" sz="2000" i="0">
                    <a:solidFill>
                      <a:srgbClr val="0066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4041" name="Rectangle 63">
                <a:extLst>
                  <a:ext uri="{FF2B5EF4-FFF2-40B4-BE49-F238E27FC236}">
                    <a16:creationId xmlns:a16="http://schemas.microsoft.com/office/drawing/2014/main" id="{53528CF9-5662-604D-AF3E-B024E3497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" y="2241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006600"/>
                    </a:solidFill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44042" name="Rectangle 64">
                <a:extLst>
                  <a:ext uri="{FF2B5EF4-FFF2-40B4-BE49-F238E27FC236}">
                    <a16:creationId xmlns:a16="http://schemas.microsoft.com/office/drawing/2014/main" id="{A95F6E7E-D2A3-534C-8194-D8639C0B9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" y="249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660000"/>
                    </a:solidFill>
                    <a:latin typeface="Arial" panose="020B0604020202020204" pitchFamily="34" charset="0"/>
                  </a:rPr>
                  <a:t>D</a:t>
                </a:r>
                <a:r>
                  <a:rPr lang="en-US" altLang="en-US" sz="2000" baseline="-25000">
                    <a:solidFill>
                      <a:srgbClr val="660000"/>
                    </a:solidFill>
                    <a:latin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44043" name="Rectangle 65">
                <a:extLst>
                  <a:ext uri="{FF2B5EF4-FFF2-40B4-BE49-F238E27FC236}">
                    <a16:creationId xmlns:a16="http://schemas.microsoft.com/office/drawing/2014/main" id="{7101390F-A502-8340-AA9D-229CA199F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" y="2755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003366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n-US" altLang="en-US" sz="2000" baseline="-25000">
                    <a:solidFill>
                      <a:srgbClr val="003366"/>
                    </a:solidFill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44044" name="Rectangle 66">
                <a:extLst>
                  <a:ext uri="{FF2B5EF4-FFF2-40B4-BE49-F238E27FC236}">
                    <a16:creationId xmlns:a16="http://schemas.microsoft.com/office/drawing/2014/main" id="{CCE9B9DB-E3CE-F444-AD4F-A8D20A2A6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" y="3019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</a:t>
                </a:r>
              </a:p>
            </p:txBody>
          </p:sp>
          <p:sp>
            <p:nvSpPr>
              <p:cNvPr id="44045" name="Rectangle 67">
                <a:extLst>
                  <a:ext uri="{FF2B5EF4-FFF2-40B4-BE49-F238E27FC236}">
                    <a16:creationId xmlns:a16="http://schemas.microsoft.com/office/drawing/2014/main" id="{1BDBA198-FC94-7544-8E3C-FC6A2D05C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" y="3278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DD0000"/>
                    </a:solidFill>
                    <a:latin typeface="Arial" panose="020B0604020202020204" pitchFamily="34" charset="0"/>
                  </a:rPr>
                  <a:t>T</a:t>
                </a: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3AA5555D-6C5A-C043-8AF6-D3343BA4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7BD6791D-8549-1849-9CDC-72B0D68F41C4}" type="slidenum">
              <a:rPr lang="en-US" altLang="en-US" sz="1200" i="0">
                <a:latin typeface="Arial" panose="020B0604020202020204" pitchFamily="34" charset="0"/>
              </a:rPr>
              <a:pPr/>
              <a:t>16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BD8F9B9-C2E2-8A48-A078-E0D91C02A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Diffusion and Temperature</a:t>
            </a:r>
          </a:p>
        </p:txBody>
      </p:sp>
      <p:sp>
        <p:nvSpPr>
          <p:cNvPr id="45061" name="Rectangle 63">
            <a:extLst>
              <a:ext uri="{FF2B5EF4-FFF2-40B4-BE49-F238E27FC236}">
                <a16:creationId xmlns:a16="http://schemas.microsoft.com/office/drawing/2014/main" id="{E7AD47D8-9D51-DB48-AC3E-7679E8357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1230313"/>
            <a:ext cx="508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6600"/>
                </a:solidFill>
                <a:latin typeface="Arial" panose="020B0604020202020204" pitchFamily="34" charset="0"/>
              </a:rPr>
              <a:t>D</a:t>
            </a:r>
            <a:r>
              <a:rPr lang="en-US" altLang="en-US" i="0">
                <a:solidFill>
                  <a:srgbClr val="006600"/>
                </a:solidFill>
                <a:latin typeface="Arial" panose="020B0604020202020204" pitchFamily="34" charset="0"/>
              </a:rPr>
              <a:t> has exponential dependence on </a:t>
            </a:r>
            <a:r>
              <a:rPr lang="en-US" altLang="en-US">
                <a:solidFill>
                  <a:srgbClr val="006600"/>
                </a:solidFill>
                <a:latin typeface="Arial" panose="020B0604020202020204" pitchFamily="34" charset="0"/>
              </a:rPr>
              <a:t>T</a:t>
            </a:r>
            <a:endParaRPr lang="en-US" altLang="en-US" i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89">
            <a:extLst>
              <a:ext uri="{FF2B5EF4-FFF2-40B4-BE49-F238E27FC236}">
                <a16:creationId xmlns:a16="http://schemas.microsoft.com/office/drawing/2014/main" id="{C52931D9-4822-464E-97E2-126D0A830C0C}"/>
              </a:ext>
            </a:extLst>
          </p:cNvPr>
          <p:cNvGrpSpPr>
            <a:grpSpLocks/>
          </p:cNvGrpSpPr>
          <p:nvPr/>
        </p:nvGrpSpPr>
        <p:grpSpPr bwMode="auto">
          <a:xfrm>
            <a:off x="5056188" y="2944813"/>
            <a:ext cx="3590925" cy="1330325"/>
            <a:chOff x="3185" y="1855"/>
            <a:chExt cx="2262" cy="838"/>
          </a:xfrm>
        </p:grpSpPr>
        <p:sp>
          <p:nvSpPr>
            <p:cNvPr id="45099" name="Rectangle 64">
              <a:extLst>
                <a:ext uri="{FF2B5EF4-FFF2-40B4-BE49-F238E27FC236}">
                  <a16:creationId xmlns:a16="http://schemas.microsoft.com/office/drawing/2014/main" id="{050AEE66-22E2-E049-9124-B5410BB50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" y="1855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6600"/>
                  </a:solidFill>
                  <a:latin typeface="Arial" panose="020B0604020202020204" pitchFamily="34" charset="0"/>
                </a:rPr>
                <a:t>D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45100" name="Rectangle 65">
              <a:extLst>
                <a:ext uri="{FF2B5EF4-FFF2-40B4-BE49-F238E27FC236}">
                  <a16:creationId xmlns:a16="http://schemas.microsoft.com/office/drawing/2014/main" id="{D0D85D17-458D-1145-A7B9-15E08A22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1887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0">
                  <a:solidFill>
                    <a:srgbClr val="006600"/>
                  </a:solidFill>
                  <a:latin typeface="Arial" panose="020B0604020202020204" pitchFamily="34" charset="0"/>
                </a:rPr>
                <a:t>interstitial </a:t>
              </a:r>
              <a:endParaRPr lang="en-US" altLang="en-US" i="0">
                <a:latin typeface="Arial" panose="020B0604020202020204" pitchFamily="34" charset="0"/>
              </a:endParaRPr>
            </a:p>
          </p:txBody>
        </p:sp>
        <p:sp>
          <p:nvSpPr>
            <p:cNvPr id="45101" name="Rectangle 66">
              <a:extLst>
                <a:ext uri="{FF2B5EF4-FFF2-40B4-BE49-F238E27FC236}">
                  <a16:creationId xmlns:a16="http://schemas.microsoft.com/office/drawing/2014/main" id="{E462093A-B4FA-4841-A2E5-3EE360900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1855"/>
              <a:ext cx="3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0">
                  <a:solidFill>
                    <a:srgbClr val="006600"/>
                  </a:solidFill>
                  <a:latin typeface="Arial" panose="020B0604020202020204" pitchFamily="34" charset="0"/>
                </a:rPr>
                <a:t>&gt;&gt;  </a:t>
              </a:r>
              <a:r>
                <a:rPr lang="en-US" altLang="en-US" sz="2000">
                  <a:solidFill>
                    <a:srgbClr val="006600"/>
                  </a:solidFill>
                  <a:latin typeface="Arial" panose="020B0604020202020204" pitchFamily="34" charset="0"/>
                </a:rPr>
                <a:t>D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45102" name="Rectangle 67">
              <a:extLst>
                <a:ext uri="{FF2B5EF4-FFF2-40B4-BE49-F238E27FC236}">
                  <a16:creationId xmlns:a16="http://schemas.microsoft.com/office/drawing/2014/main" id="{4C93DCA9-91F3-294C-9EEB-17F965B11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1887"/>
              <a:ext cx="9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0">
                  <a:solidFill>
                    <a:srgbClr val="006600"/>
                  </a:solidFill>
                  <a:latin typeface="Arial" panose="020B0604020202020204" pitchFamily="34" charset="0"/>
                </a:rPr>
                <a:t>substitutional</a:t>
              </a:r>
              <a:endParaRPr lang="en-US" altLang="en-US" i="0">
                <a:latin typeface="Arial" panose="020B0604020202020204" pitchFamily="34" charset="0"/>
              </a:endParaRPr>
            </a:p>
          </p:txBody>
        </p:sp>
        <p:grpSp>
          <p:nvGrpSpPr>
            <p:cNvPr id="45103" name="Group 86">
              <a:extLst>
                <a:ext uri="{FF2B5EF4-FFF2-40B4-BE49-F238E27FC236}">
                  <a16:creationId xmlns:a16="http://schemas.microsoft.com/office/drawing/2014/main" id="{11FB4D57-0158-3941-83E9-3089E6589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9" y="2149"/>
              <a:ext cx="670" cy="376"/>
              <a:chOff x="3329" y="1814"/>
              <a:chExt cx="670" cy="376"/>
            </a:xfrm>
          </p:grpSpPr>
          <p:sp>
            <p:nvSpPr>
              <p:cNvPr id="45108" name="Rectangle 68">
                <a:extLst>
                  <a:ext uri="{FF2B5EF4-FFF2-40B4-BE49-F238E27FC236}">
                    <a16:creationId xmlns:a16="http://schemas.microsoft.com/office/drawing/2014/main" id="{3B844AFD-68DE-B44B-A030-8E633AE5A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9" y="1814"/>
                <a:ext cx="67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i="0">
                    <a:solidFill>
                      <a:srgbClr val="3366FF"/>
                    </a:solidFill>
                    <a:latin typeface="Arial" panose="020B0604020202020204" pitchFamily="34" charset="0"/>
                  </a:rPr>
                  <a:t>C in </a:t>
                </a:r>
                <a:r>
                  <a:rPr lang="en-US" altLang="en-US" sz="2000" i="0">
                    <a:solidFill>
                      <a:srgbClr val="3366FF"/>
                    </a:solidFill>
                    <a:latin typeface="Symbol" pitchFamily="2" charset="2"/>
                  </a:rPr>
                  <a:t>a</a:t>
                </a:r>
                <a:r>
                  <a:rPr lang="en-US" altLang="en-US" sz="2000" i="0">
                    <a:solidFill>
                      <a:srgbClr val="3366FF"/>
                    </a:solidFill>
                    <a:latin typeface="Arial" panose="020B0604020202020204" pitchFamily="34" charset="0"/>
                  </a:rPr>
                  <a:t>-Fe</a:t>
                </a:r>
                <a:endParaRPr lang="en-US" altLang="en-US" i="0">
                  <a:latin typeface="Arial" panose="020B0604020202020204" pitchFamily="34" charset="0"/>
                </a:endParaRPr>
              </a:p>
            </p:txBody>
          </p:sp>
          <p:sp>
            <p:nvSpPr>
              <p:cNvPr id="45109" name="Rectangle 69">
                <a:extLst>
                  <a:ext uri="{FF2B5EF4-FFF2-40B4-BE49-F238E27FC236}">
                    <a16:creationId xmlns:a16="http://schemas.microsoft.com/office/drawing/2014/main" id="{289F5FDD-796C-6F4C-92B2-249F49A22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9" y="1998"/>
                <a:ext cx="63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i="0">
                    <a:solidFill>
                      <a:srgbClr val="9933FF"/>
                    </a:solidFill>
                    <a:latin typeface="Arial" panose="020B0604020202020204" pitchFamily="34" charset="0"/>
                  </a:rPr>
                  <a:t>C in </a:t>
                </a:r>
                <a:r>
                  <a:rPr lang="en-US" altLang="en-US" sz="2000" i="0">
                    <a:solidFill>
                      <a:srgbClr val="9933FF"/>
                    </a:solidFill>
                    <a:latin typeface="Symbol" pitchFamily="2" charset="2"/>
                  </a:rPr>
                  <a:t>g</a:t>
                </a:r>
                <a:r>
                  <a:rPr lang="en-US" altLang="en-US" sz="2000" i="0">
                    <a:solidFill>
                      <a:srgbClr val="9933FF"/>
                    </a:solidFill>
                    <a:latin typeface="Arial" panose="020B0604020202020204" pitchFamily="34" charset="0"/>
                  </a:rPr>
                  <a:t>-Fe</a:t>
                </a:r>
                <a:endParaRPr lang="en-US" altLang="en-US" i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5104" name="Group 85">
              <a:extLst>
                <a:ext uri="{FF2B5EF4-FFF2-40B4-BE49-F238E27FC236}">
                  <a16:creationId xmlns:a16="http://schemas.microsoft.com/office/drawing/2014/main" id="{CB848518-D123-E444-924F-78D102CA6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9" y="2149"/>
              <a:ext cx="741" cy="544"/>
              <a:chOff x="4569" y="1974"/>
              <a:chExt cx="741" cy="544"/>
            </a:xfrm>
          </p:grpSpPr>
          <p:sp>
            <p:nvSpPr>
              <p:cNvPr id="45105" name="Rectangle 70">
                <a:extLst>
                  <a:ext uri="{FF2B5EF4-FFF2-40B4-BE49-F238E27FC236}">
                    <a16:creationId xmlns:a16="http://schemas.microsoft.com/office/drawing/2014/main" id="{76EFCFDA-B330-E047-977A-879D1B15A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9" y="1974"/>
                <a:ext cx="49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i="0">
                    <a:solidFill>
                      <a:srgbClr val="DD0000"/>
                    </a:solidFill>
                    <a:latin typeface="Arial" panose="020B0604020202020204" pitchFamily="34" charset="0"/>
                  </a:rPr>
                  <a:t>Al in Al</a:t>
                </a:r>
                <a:endParaRPr lang="en-US" altLang="en-US" i="0">
                  <a:solidFill>
                    <a:srgbClr val="DD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106" name="Rectangle 73">
                <a:extLst>
                  <a:ext uri="{FF2B5EF4-FFF2-40B4-BE49-F238E27FC236}">
                    <a16:creationId xmlns:a16="http://schemas.microsoft.com/office/drawing/2014/main" id="{742DDDD6-AB20-D041-BFE5-AFF114076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9" y="2150"/>
                <a:ext cx="74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i="0">
                    <a:solidFill>
                      <a:srgbClr val="FF6666"/>
                    </a:solidFill>
                    <a:latin typeface="Arial" panose="020B0604020202020204" pitchFamily="34" charset="0"/>
                  </a:rPr>
                  <a:t>Fe in </a:t>
                </a:r>
                <a:r>
                  <a:rPr lang="en-US" altLang="en-US" sz="2000" i="0">
                    <a:solidFill>
                      <a:srgbClr val="FF6666"/>
                    </a:solidFill>
                    <a:latin typeface="Symbol" pitchFamily="2" charset="2"/>
                  </a:rPr>
                  <a:t>a</a:t>
                </a:r>
                <a:r>
                  <a:rPr lang="en-US" altLang="en-US" sz="2000" i="0">
                    <a:solidFill>
                      <a:srgbClr val="FF6666"/>
                    </a:solidFill>
                    <a:latin typeface="Arial" panose="020B0604020202020204" pitchFamily="34" charset="0"/>
                  </a:rPr>
                  <a:t>-Fe</a:t>
                </a:r>
                <a:endParaRPr lang="en-US" altLang="en-US" i="0">
                  <a:latin typeface="Arial" panose="020B0604020202020204" pitchFamily="34" charset="0"/>
                </a:endParaRPr>
              </a:p>
            </p:txBody>
          </p:sp>
          <p:sp>
            <p:nvSpPr>
              <p:cNvPr id="45107" name="Rectangle 74">
                <a:extLst>
                  <a:ext uri="{FF2B5EF4-FFF2-40B4-BE49-F238E27FC236}">
                    <a16:creationId xmlns:a16="http://schemas.microsoft.com/office/drawing/2014/main" id="{BFF55BF8-25A8-C545-99E8-366A9AE82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9" y="2326"/>
                <a:ext cx="70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i="0">
                    <a:solidFill>
                      <a:srgbClr val="444444"/>
                    </a:solidFill>
                    <a:latin typeface="Arial" panose="020B0604020202020204" pitchFamily="34" charset="0"/>
                  </a:rPr>
                  <a:t>Fe in </a:t>
                </a:r>
                <a:r>
                  <a:rPr lang="en-US" altLang="en-US" sz="2000" i="0">
                    <a:solidFill>
                      <a:srgbClr val="444444"/>
                    </a:solidFill>
                    <a:latin typeface="Symbol" pitchFamily="2" charset="2"/>
                  </a:rPr>
                  <a:t>g</a:t>
                </a:r>
                <a:r>
                  <a:rPr lang="en-US" altLang="en-US" sz="2000" i="0">
                    <a:solidFill>
                      <a:srgbClr val="444444"/>
                    </a:solidFill>
                    <a:latin typeface="Arial" panose="020B0604020202020204" pitchFamily="34" charset="0"/>
                  </a:rPr>
                  <a:t>-Fe</a:t>
                </a:r>
                <a:endParaRPr lang="en-US" altLang="en-US" i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5063" name="Group 88">
            <a:extLst>
              <a:ext uri="{FF2B5EF4-FFF2-40B4-BE49-F238E27FC236}">
                <a16:creationId xmlns:a16="http://schemas.microsoft.com/office/drawing/2014/main" id="{C25912D8-CBE0-824D-8D31-AFEC1E44592F}"/>
              </a:ext>
            </a:extLst>
          </p:cNvPr>
          <p:cNvGrpSpPr>
            <a:grpSpLocks/>
          </p:cNvGrpSpPr>
          <p:nvPr/>
        </p:nvGrpSpPr>
        <p:grpSpPr bwMode="auto">
          <a:xfrm>
            <a:off x="387350" y="1939925"/>
            <a:ext cx="5175250" cy="3387725"/>
            <a:chOff x="244" y="1222"/>
            <a:chExt cx="3260" cy="2134"/>
          </a:xfrm>
        </p:grpSpPr>
        <p:sp>
          <p:nvSpPr>
            <p:cNvPr id="45064" name="Rectangle 8">
              <a:extLst>
                <a:ext uri="{FF2B5EF4-FFF2-40B4-BE49-F238E27FC236}">
                  <a16:creationId xmlns:a16="http://schemas.microsoft.com/office/drawing/2014/main" id="{2B5B4174-A35E-8E46-8AFA-BD684A870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3134"/>
              <a:ext cx="6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0">
                  <a:solidFill>
                    <a:srgbClr val="000000"/>
                  </a:solidFill>
                  <a:latin typeface="Arial" panose="020B0604020202020204" pitchFamily="34" charset="0"/>
                </a:rPr>
                <a:t>1000</a:t>
              </a:r>
              <a:r>
                <a:rPr lang="en-US" altLang="en-US" sz="800" i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2000" i="0">
                  <a:solidFill>
                    <a:srgbClr val="000000"/>
                  </a:solidFill>
                  <a:latin typeface="Arial" panose="020B0604020202020204" pitchFamily="34" charset="0"/>
                </a:rPr>
                <a:t>K/</a:t>
              </a: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45065" name="Rectangle 9">
              <a:extLst>
                <a:ext uri="{FF2B5EF4-FFF2-40B4-BE49-F238E27FC236}">
                  <a16:creationId xmlns:a16="http://schemas.microsoft.com/office/drawing/2014/main" id="{4FEE46FA-7BA3-8D48-BCD2-0524553CD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" y="1798"/>
              <a:ext cx="5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8800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sz="2000" i="0">
                  <a:solidFill>
                    <a:srgbClr val="008800"/>
                  </a:solidFill>
                  <a:latin typeface="Arial" panose="020B0604020202020204" pitchFamily="34" charset="0"/>
                </a:rPr>
                <a:t> (m</a:t>
              </a:r>
              <a:r>
                <a:rPr lang="en-US" altLang="en-US" sz="2000" i="0" baseline="30000">
                  <a:solidFill>
                    <a:srgbClr val="0088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000" i="0">
                  <a:solidFill>
                    <a:srgbClr val="008800"/>
                  </a:solidFill>
                  <a:latin typeface="Arial" panose="020B0604020202020204" pitchFamily="34" charset="0"/>
                </a:rPr>
                <a:t>/s)</a:t>
              </a:r>
              <a:endParaRPr lang="en-US" altLang="en-US" i="0">
                <a:latin typeface="Arial" panose="020B0604020202020204" pitchFamily="34" charset="0"/>
              </a:endParaRPr>
            </a:p>
          </p:txBody>
        </p:sp>
        <p:sp>
          <p:nvSpPr>
            <p:cNvPr id="45066" name="Line 10">
              <a:extLst>
                <a:ext uri="{FF2B5EF4-FFF2-40B4-BE49-F238E27FC236}">
                  <a16:creationId xmlns:a16="http://schemas.microsoft.com/office/drawing/2014/main" id="{F7B46D4E-7B5A-E249-A0CE-3D3B6745E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2" y="1791"/>
              <a:ext cx="1006" cy="473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7" name="Line 11">
              <a:extLst>
                <a:ext uri="{FF2B5EF4-FFF2-40B4-BE49-F238E27FC236}">
                  <a16:creationId xmlns:a16="http://schemas.microsoft.com/office/drawing/2014/main" id="{052EE5AC-EDEB-8540-888C-F7CC6FEAA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" y="2084"/>
              <a:ext cx="820" cy="930"/>
            </a:xfrm>
            <a:prstGeom prst="line">
              <a:avLst/>
            </a:prstGeom>
            <a:noFill/>
            <a:ln w="28575">
              <a:solidFill>
                <a:srgbClr val="DD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Line 12">
              <a:extLst>
                <a:ext uri="{FF2B5EF4-FFF2-40B4-BE49-F238E27FC236}">
                  <a16:creationId xmlns:a16="http://schemas.microsoft.com/office/drawing/2014/main" id="{92E7A3C7-2580-2C46-83EF-FA4FF425C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1881"/>
              <a:ext cx="153" cy="143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9" name="Line 14">
              <a:extLst>
                <a:ext uri="{FF2B5EF4-FFF2-40B4-BE49-F238E27FC236}">
                  <a16:creationId xmlns:a16="http://schemas.microsoft.com/office/drawing/2014/main" id="{07DD2D82-97BB-7A49-BE9E-CDD184DBE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121"/>
              <a:ext cx="452" cy="548"/>
            </a:xfrm>
            <a:prstGeom prst="line">
              <a:avLst/>
            </a:prstGeom>
            <a:noFill/>
            <a:ln w="28575">
              <a:solidFill>
                <a:srgbClr val="FF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Line 16">
              <a:extLst>
                <a:ext uri="{FF2B5EF4-FFF2-40B4-BE49-F238E27FC236}">
                  <a16:creationId xmlns:a16="http://schemas.microsoft.com/office/drawing/2014/main" id="{B52AE33D-90BE-8F48-AA7B-9E1CCC2CD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294"/>
              <a:ext cx="93" cy="158"/>
            </a:xfrm>
            <a:prstGeom prst="line">
              <a:avLst/>
            </a:prstGeom>
            <a:noFill/>
            <a:ln w="28575">
              <a:solidFill>
                <a:srgbClr val="44444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Rectangle 17">
              <a:extLst>
                <a:ext uri="{FF2B5EF4-FFF2-40B4-BE49-F238E27FC236}">
                  <a16:creationId xmlns:a16="http://schemas.microsoft.com/office/drawing/2014/main" id="{C96153A4-5E18-6D45-B9B2-71DB1D54A6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04511">
              <a:off x="1979" y="1943"/>
              <a:ext cx="5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3366FF"/>
                  </a:solidFill>
                  <a:latin typeface="Arial" panose="020B0604020202020204" pitchFamily="34" charset="0"/>
                </a:rPr>
                <a:t>C in </a:t>
              </a:r>
              <a:r>
                <a:rPr lang="en-US" altLang="en-US" sz="1600" i="0">
                  <a:solidFill>
                    <a:srgbClr val="3366FF"/>
                  </a:solidFill>
                  <a:latin typeface="Symbol" pitchFamily="2" charset="2"/>
                </a:rPr>
                <a:t>a</a:t>
              </a:r>
              <a:r>
                <a:rPr lang="en-US" altLang="en-US" sz="1600" i="0">
                  <a:solidFill>
                    <a:srgbClr val="3366FF"/>
                  </a:solidFill>
                  <a:latin typeface="Arial" panose="020B0604020202020204" pitchFamily="34" charset="0"/>
                </a:rPr>
                <a:t>-Fe </a:t>
              </a:r>
              <a:endParaRPr lang="en-US" altLang="en-US" sz="1600" i="0">
                <a:latin typeface="Arial" panose="020B0604020202020204" pitchFamily="34" charset="0"/>
              </a:endParaRPr>
            </a:p>
          </p:txBody>
        </p:sp>
        <p:sp>
          <p:nvSpPr>
            <p:cNvPr id="45072" name="Rectangle 20">
              <a:extLst>
                <a:ext uri="{FF2B5EF4-FFF2-40B4-BE49-F238E27FC236}">
                  <a16:creationId xmlns:a16="http://schemas.microsoft.com/office/drawing/2014/main" id="{E648A7F9-17A9-FF43-AAF2-7CFA6DB287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1293" y="1810"/>
              <a:ext cx="5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9933FF"/>
                  </a:solidFill>
                  <a:latin typeface="Arial" panose="020B0604020202020204" pitchFamily="34" charset="0"/>
                </a:rPr>
                <a:t>C in </a:t>
              </a:r>
              <a:r>
                <a:rPr lang="en-US" altLang="en-US" sz="1600" i="0">
                  <a:solidFill>
                    <a:srgbClr val="9933FF"/>
                  </a:solidFill>
                  <a:latin typeface="Symbol" pitchFamily="2" charset="2"/>
                </a:rPr>
                <a:t>g</a:t>
              </a:r>
              <a:r>
                <a:rPr lang="en-US" altLang="en-US" sz="1600" i="0">
                  <a:solidFill>
                    <a:srgbClr val="9933FF"/>
                  </a:solidFill>
                  <a:latin typeface="Arial" panose="020B0604020202020204" pitchFamily="34" charset="0"/>
                </a:rPr>
                <a:t>-Fe </a:t>
              </a:r>
              <a:endParaRPr lang="en-US" altLang="en-US" sz="1600" i="0">
                <a:latin typeface="Arial" panose="020B0604020202020204" pitchFamily="34" charset="0"/>
              </a:endParaRPr>
            </a:p>
          </p:txBody>
        </p:sp>
        <p:sp>
          <p:nvSpPr>
            <p:cNvPr id="45073" name="Rectangle 23">
              <a:extLst>
                <a:ext uri="{FF2B5EF4-FFF2-40B4-BE49-F238E27FC236}">
                  <a16:creationId xmlns:a16="http://schemas.microsoft.com/office/drawing/2014/main" id="{D7B02C04-5847-474E-8903-10E71491B5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97275">
              <a:off x="2221" y="2502"/>
              <a:ext cx="3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DD0000"/>
                  </a:solidFill>
                  <a:latin typeface="Arial" panose="020B0604020202020204" pitchFamily="34" charset="0"/>
                </a:rPr>
                <a:t>Al in Al</a:t>
              </a:r>
            </a:p>
          </p:txBody>
        </p:sp>
        <p:sp>
          <p:nvSpPr>
            <p:cNvPr id="45074" name="Rectangle 26">
              <a:extLst>
                <a:ext uri="{FF2B5EF4-FFF2-40B4-BE49-F238E27FC236}">
                  <a16:creationId xmlns:a16="http://schemas.microsoft.com/office/drawing/2014/main" id="{39091B1A-CD37-2F41-ADC1-FD81E7F105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038220">
              <a:off x="1457" y="2344"/>
              <a:ext cx="6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FF6666"/>
                  </a:solidFill>
                  <a:latin typeface="Arial" panose="020B0604020202020204" pitchFamily="34" charset="0"/>
                </a:rPr>
                <a:t>Fe in </a:t>
              </a:r>
              <a:r>
                <a:rPr lang="en-US" altLang="en-US" sz="1600" i="0">
                  <a:solidFill>
                    <a:srgbClr val="FF6666"/>
                  </a:solidFill>
                  <a:latin typeface="Symbol" pitchFamily="2" charset="2"/>
                </a:rPr>
                <a:t>a</a:t>
              </a:r>
              <a:r>
                <a:rPr lang="en-US" altLang="en-US" sz="1600" i="0">
                  <a:solidFill>
                    <a:srgbClr val="FF6666"/>
                  </a:solidFill>
                  <a:latin typeface="Arial" panose="020B0604020202020204" pitchFamily="34" charset="0"/>
                </a:rPr>
                <a:t>-Fe </a:t>
              </a:r>
              <a:endParaRPr lang="en-US" altLang="en-US" sz="1600" i="0">
                <a:latin typeface="Arial" panose="020B0604020202020204" pitchFamily="34" charset="0"/>
              </a:endParaRPr>
            </a:p>
          </p:txBody>
        </p:sp>
        <p:sp>
          <p:nvSpPr>
            <p:cNvPr id="45075" name="Rectangle 29">
              <a:extLst>
                <a:ext uri="{FF2B5EF4-FFF2-40B4-BE49-F238E27FC236}">
                  <a16:creationId xmlns:a16="http://schemas.microsoft.com/office/drawing/2014/main" id="{30F3A3E3-A56E-DD46-BBE2-90417AE984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31367">
              <a:off x="1190" y="2437"/>
              <a:ext cx="6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555555"/>
                  </a:solidFill>
                  <a:latin typeface="Arial" panose="020B0604020202020204" pitchFamily="34" charset="0"/>
                </a:rPr>
                <a:t>Fe in </a:t>
              </a:r>
              <a:r>
                <a:rPr lang="en-US" altLang="en-US" sz="1600" i="0">
                  <a:solidFill>
                    <a:srgbClr val="555555"/>
                  </a:solidFill>
                  <a:latin typeface="Symbol" pitchFamily="2" charset="2"/>
                </a:rPr>
                <a:t>g</a:t>
              </a:r>
              <a:r>
                <a:rPr lang="en-US" altLang="en-US" sz="1600" i="0">
                  <a:solidFill>
                    <a:srgbClr val="555555"/>
                  </a:solidFill>
                  <a:latin typeface="Arial" panose="020B0604020202020204" pitchFamily="34" charset="0"/>
                </a:rPr>
                <a:t>-Fe </a:t>
              </a:r>
              <a:endParaRPr lang="en-US" altLang="en-US" sz="1600" i="0">
                <a:latin typeface="Arial" panose="020B0604020202020204" pitchFamily="34" charset="0"/>
              </a:endParaRPr>
            </a:p>
          </p:txBody>
        </p:sp>
        <p:sp>
          <p:nvSpPr>
            <p:cNvPr id="45076" name="Rectangle 32">
              <a:extLst>
                <a:ext uri="{FF2B5EF4-FFF2-40B4-BE49-F238E27FC236}">
                  <a16:creationId xmlns:a16="http://schemas.microsoft.com/office/drawing/2014/main" id="{E6C2EE32-DC48-5143-AC14-D701020E5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3202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000000"/>
                  </a:solidFill>
                  <a:latin typeface="Arial" panose="020B0604020202020204" pitchFamily="34" charset="0"/>
                </a:rPr>
                <a:t>0.5</a:t>
              </a:r>
              <a:endParaRPr lang="en-US" altLang="en-US" i="0">
                <a:latin typeface="Arial" panose="020B0604020202020204" pitchFamily="34" charset="0"/>
              </a:endParaRPr>
            </a:p>
          </p:txBody>
        </p:sp>
        <p:sp>
          <p:nvSpPr>
            <p:cNvPr id="45077" name="Rectangle 33">
              <a:extLst>
                <a:ext uri="{FF2B5EF4-FFF2-40B4-BE49-F238E27FC236}">
                  <a16:creationId xmlns:a16="http://schemas.microsoft.com/office/drawing/2014/main" id="{8F9579D7-E1A2-4E4F-9CA0-EF6ACA992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3202"/>
              <a:ext cx="1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000000"/>
                  </a:solidFill>
                  <a:latin typeface="Arial" panose="020B0604020202020204" pitchFamily="34" charset="0"/>
                </a:rPr>
                <a:t>1.0</a:t>
              </a:r>
              <a:endParaRPr lang="en-US" altLang="en-US" i="0">
                <a:latin typeface="Arial" panose="020B0604020202020204" pitchFamily="34" charset="0"/>
              </a:endParaRPr>
            </a:p>
          </p:txBody>
        </p:sp>
        <p:sp>
          <p:nvSpPr>
            <p:cNvPr id="45078" name="Rectangle 34">
              <a:extLst>
                <a:ext uri="{FF2B5EF4-FFF2-40B4-BE49-F238E27FC236}">
                  <a16:creationId xmlns:a16="http://schemas.microsoft.com/office/drawing/2014/main" id="{919D2401-5843-C14B-BA34-D3FBBBCF5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3202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000000"/>
                  </a:solidFill>
                  <a:latin typeface="Arial" panose="020B0604020202020204" pitchFamily="34" charset="0"/>
                </a:rPr>
                <a:t>1.5</a:t>
              </a:r>
              <a:endParaRPr lang="en-US" altLang="en-US" i="0">
                <a:latin typeface="Arial" panose="020B0604020202020204" pitchFamily="34" charset="0"/>
              </a:endParaRPr>
            </a:p>
          </p:txBody>
        </p:sp>
        <p:sp>
          <p:nvSpPr>
            <p:cNvPr id="45079" name="Rectangle 36">
              <a:extLst>
                <a:ext uri="{FF2B5EF4-FFF2-40B4-BE49-F238E27FC236}">
                  <a16:creationId xmlns:a16="http://schemas.microsoft.com/office/drawing/2014/main" id="{0FACFFB5-18BB-394F-9678-4A597D881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" y="3041"/>
              <a:ext cx="3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r>
                <a:rPr lang="en-US" altLang="en-US" sz="2000" i="0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-20</a:t>
              </a:r>
              <a:endParaRPr lang="en-US" altLang="en-US" i="0">
                <a:latin typeface="Arial" panose="020B0604020202020204" pitchFamily="34" charset="0"/>
              </a:endParaRPr>
            </a:p>
          </p:txBody>
        </p:sp>
        <p:sp>
          <p:nvSpPr>
            <p:cNvPr id="45080" name="Rectangle 37">
              <a:extLst>
                <a:ext uri="{FF2B5EF4-FFF2-40B4-BE49-F238E27FC236}">
                  <a16:creationId xmlns:a16="http://schemas.microsoft.com/office/drawing/2014/main" id="{08B12DFA-3EAE-A84F-B555-3564F9FF5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" y="2291"/>
              <a:ext cx="3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r>
                <a:rPr lang="en-US" altLang="en-US" sz="2000" i="0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-14</a:t>
              </a:r>
              <a:endParaRPr lang="en-US" altLang="en-US" i="0">
                <a:latin typeface="Arial" panose="020B0604020202020204" pitchFamily="34" charset="0"/>
              </a:endParaRPr>
            </a:p>
          </p:txBody>
        </p:sp>
        <p:sp>
          <p:nvSpPr>
            <p:cNvPr id="45081" name="Rectangle 38">
              <a:extLst>
                <a:ext uri="{FF2B5EF4-FFF2-40B4-BE49-F238E27FC236}">
                  <a16:creationId xmlns:a16="http://schemas.microsoft.com/office/drawing/2014/main" id="{03C2B55C-7C0D-FD4F-B0CE-B1E8266C8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" y="1464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r>
                <a:rPr lang="en-US" altLang="en-US" sz="2000" i="0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-8</a:t>
              </a:r>
              <a:endParaRPr lang="en-US" altLang="en-US" i="0">
                <a:latin typeface="Arial" panose="020B0604020202020204" pitchFamily="34" charset="0"/>
              </a:endParaRPr>
            </a:p>
          </p:txBody>
        </p:sp>
        <p:sp>
          <p:nvSpPr>
            <p:cNvPr id="45082" name="Rectangle 51">
              <a:extLst>
                <a:ext uri="{FF2B5EF4-FFF2-40B4-BE49-F238E27FC236}">
                  <a16:creationId xmlns:a16="http://schemas.microsoft.com/office/drawing/2014/main" id="{DC98D9CE-A486-304F-8C7F-A69291932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127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  <a:r>
                <a:rPr lang="en-US" altLang="en-US" sz="2000" i="0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n-US" sz="2000" i="0">
                  <a:solidFill>
                    <a:srgbClr val="000000"/>
                  </a:solidFill>
                  <a:latin typeface="Arial" panose="020B0604020202020204" pitchFamily="34" charset="0"/>
                  <a:sym typeface="Symbol" pitchFamily="2" charset="2"/>
                </a:rPr>
                <a:t></a:t>
              </a:r>
              <a:r>
                <a:rPr lang="en-US" altLang="en-US" sz="2000" i="0">
                  <a:solidFill>
                    <a:srgbClr val="000000"/>
                  </a:solidFill>
                  <a:latin typeface="Arial" panose="020B0604020202020204" pitchFamily="34" charset="0"/>
                </a:rPr>
                <a:t>C)</a:t>
              </a:r>
              <a:endParaRPr lang="en-US" altLang="en-US" i="0">
                <a:latin typeface="Arial" panose="020B0604020202020204" pitchFamily="34" charset="0"/>
              </a:endParaRPr>
            </a:p>
          </p:txBody>
        </p:sp>
        <p:sp>
          <p:nvSpPr>
            <p:cNvPr id="45083" name="Rectangle 52">
              <a:extLst>
                <a:ext uri="{FF2B5EF4-FFF2-40B4-BE49-F238E27FC236}">
                  <a16:creationId xmlns:a16="http://schemas.microsoft.com/office/drawing/2014/main" id="{987AB031-BD4D-DD4A-954F-88F9F04CC0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064" y="1286"/>
              <a:ext cx="28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000000"/>
                  </a:solidFill>
                  <a:latin typeface="Arial" panose="020B0604020202020204" pitchFamily="34" charset="0"/>
                </a:rPr>
                <a:t>1500</a:t>
              </a:r>
              <a:endParaRPr lang="en-US" altLang="en-US" sz="1600" i="0">
                <a:latin typeface="Arial" panose="020B0604020202020204" pitchFamily="34" charset="0"/>
              </a:endParaRPr>
            </a:p>
          </p:txBody>
        </p:sp>
        <p:sp>
          <p:nvSpPr>
            <p:cNvPr id="45084" name="Line 53">
              <a:extLst>
                <a:ext uri="{FF2B5EF4-FFF2-40B4-BE49-F238E27FC236}">
                  <a16:creationId xmlns:a16="http://schemas.microsoft.com/office/drawing/2014/main" id="{899DFAC5-5ECC-554C-850F-6944156E2F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4" y="1541"/>
              <a:ext cx="3" cy="6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5" name="Rectangle 57">
              <a:extLst>
                <a:ext uri="{FF2B5EF4-FFF2-40B4-BE49-F238E27FC236}">
                  <a16:creationId xmlns:a16="http://schemas.microsoft.com/office/drawing/2014/main" id="{866C6AED-0A22-374B-8220-B02B1927AF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345" y="1287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000000"/>
                  </a:solidFill>
                  <a:latin typeface="Arial" panose="020B0604020202020204" pitchFamily="34" charset="0"/>
                </a:rPr>
                <a:t>1000</a:t>
              </a:r>
              <a:endParaRPr lang="en-US" altLang="en-US" sz="1600" i="0">
                <a:latin typeface="Arial" panose="020B0604020202020204" pitchFamily="34" charset="0"/>
              </a:endParaRPr>
            </a:p>
          </p:txBody>
        </p:sp>
        <p:sp>
          <p:nvSpPr>
            <p:cNvPr id="45086" name="Rectangle 58">
              <a:extLst>
                <a:ext uri="{FF2B5EF4-FFF2-40B4-BE49-F238E27FC236}">
                  <a16:creationId xmlns:a16="http://schemas.microsoft.com/office/drawing/2014/main" id="{3076AC4A-848F-3943-AD38-CFD677A592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823" y="1312"/>
              <a:ext cx="21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000000"/>
                  </a:solidFill>
                  <a:latin typeface="Arial" panose="020B0604020202020204" pitchFamily="34" charset="0"/>
                </a:rPr>
                <a:t>600</a:t>
              </a:r>
              <a:endParaRPr lang="en-US" altLang="en-US" sz="1600" i="0">
                <a:latin typeface="Arial" panose="020B0604020202020204" pitchFamily="34" charset="0"/>
              </a:endParaRPr>
            </a:p>
          </p:txBody>
        </p:sp>
        <p:sp>
          <p:nvSpPr>
            <p:cNvPr id="45087" name="Rectangle 60">
              <a:extLst>
                <a:ext uri="{FF2B5EF4-FFF2-40B4-BE49-F238E27FC236}">
                  <a16:creationId xmlns:a16="http://schemas.microsoft.com/office/drawing/2014/main" id="{350D6F1E-7190-4945-AF52-4A205CB2C1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583" y="1315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000000"/>
                  </a:solidFill>
                  <a:latin typeface="Arial" panose="020B0604020202020204" pitchFamily="34" charset="0"/>
                </a:rPr>
                <a:t>300</a:t>
              </a:r>
              <a:endParaRPr lang="en-US" altLang="en-US" sz="1600" i="0">
                <a:latin typeface="Arial" panose="020B0604020202020204" pitchFamily="34" charset="0"/>
              </a:endParaRPr>
            </a:p>
          </p:txBody>
        </p:sp>
        <p:sp>
          <p:nvSpPr>
            <p:cNvPr id="45088" name="Line 45">
              <a:extLst>
                <a:ext uri="{FF2B5EF4-FFF2-40B4-BE49-F238E27FC236}">
                  <a16:creationId xmlns:a16="http://schemas.microsoft.com/office/drawing/2014/main" id="{B36EF356-B8C4-3340-B5BC-F84693415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4" y="2640"/>
              <a:ext cx="85" cy="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9" name="Line 46">
              <a:extLst>
                <a:ext uri="{FF2B5EF4-FFF2-40B4-BE49-F238E27FC236}">
                  <a16:creationId xmlns:a16="http://schemas.microsoft.com/office/drawing/2014/main" id="{8A1BFAB1-D4AF-844C-AB74-176D190D3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4" y="2091"/>
              <a:ext cx="8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0" name="Line 48">
              <a:extLst>
                <a:ext uri="{FF2B5EF4-FFF2-40B4-BE49-F238E27FC236}">
                  <a16:creationId xmlns:a16="http://schemas.microsoft.com/office/drawing/2014/main" id="{61030127-8038-0148-BA27-D647DE5BC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4" y="1816"/>
              <a:ext cx="8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Line 49">
              <a:extLst>
                <a:ext uri="{FF2B5EF4-FFF2-40B4-BE49-F238E27FC236}">
                  <a16:creationId xmlns:a16="http://schemas.microsoft.com/office/drawing/2014/main" id="{4CE9696D-2713-544C-B4E6-7C0866299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4" y="2366"/>
              <a:ext cx="8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2" name="Line 50">
              <a:extLst>
                <a:ext uri="{FF2B5EF4-FFF2-40B4-BE49-F238E27FC236}">
                  <a16:creationId xmlns:a16="http://schemas.microsoft.com/office/drawing/2014/main" id="{C3043CDF-2C89-0E4C-AF5C-0559D3728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4" y="2915"/>
              <a:ext cx="8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Line 54">
              <a:extLst>
                <a:ext uri="{FF2B5EF4-FFF2-40B4-BE49-F238E27FC236}">
                  <a16:creationId xmlns:a16="http://schemas.microsoft.com/office/drawing/2014/main" id="{DDA9B628-5713-3B41-87FB-0F68F718E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7" y="1541"/>
              <a:ext cx="1" cy="6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Line 55">
              <a:extLst>
                <a:ext uri="{FF2B5EF4-FFF2-40B4-BE49-F238E27FC236}">
                  <a16:creationId xmlns:a16="http://schemas.microsoft.com/office/drawing/2014/main" id="{8EF8CA16-9B4D-0146-A664-324D7E015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1" y="1541"/>
              <a:ext cx="1" cy="6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5" name="Rectangle 61">
              <a:extLst>
                <a:ext uri="{FF2B5EF4-FFF2-40B4-BE49-F238E27FC236}">
                  <a16:creationId xmlns:a16="http://schemas.microsoft.com/office/drawing/2014/main" id="{39209781-0AC4-AF46-8DFF-4E2D762DC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" y="1542"/>
              <a:ext cx="1554" cy="164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5096" name="Group 79">
              <a:extLst>
                <a:ext uri="{FF2B5EF4-FFF2-40B4-BE49-F238E27FC236}">
                  <a16:creationId xmlns:a16="http://schemas.microsoft.com/office/drawing/2014/main" id="{9F8BF24A-F821-9F47-87EA-AB6843321A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2" y="3098"/>
              <a:ext cx="621" cy="90"/>
              <a:chOff x="1410" y="2889"/>
              <a:chExt cx="474" cy="78"/>
            </a:xfrm>
          </p:grpSpPr>
          <p:sp>
            <p:nvSpPr>
              <p:cNvPr id="45097" name="Line 80">
                <a:extLst>
                  <a:ext uri="{FF2B5EF4-FFF2-40B4-BE49-F238E27FC236}">
                    <a16:creationId xmlns:a16="http://schemas.microsoft.com/office/drawing/2014/main" id="{E0C76133-FF83-E146-AA81-897F77786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0" y="2889"/>
                <a:ext cx="0" cy="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8" name="Line 81">
                <a:extLst>
                  <a:ext uri="{FF2B5EF4-FFF2-40B4-BE49-F238E27FC236}">
                    <a16:creationId xmlns:a16="http://schemas.microsoft.com/office/drawing/2014/main" id="{8CDBDD71-B39D-A041-BC70-00408C17E2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2889"/>
                <a:ext cx="0" cy="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4CAA72-4703-644C-A990-3F811D5E940D}"/>
              </a:ext>
            </a:extLst>
          </p:cNvPr>
          <p:cNvSpPr txBox="1"/>
          <p:nvPr/>
        </p:nvSpPr>
        <p:spPr>
          <a:xfrm>
            <a:off x="1701846" y="562711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7F6A2C-FC4E-1545-876D-1E972CBEA2F2}"/>
              </a:ext>
            </a:extLst>
          </p:cNvPr>
          <p:cNvSpPr txBox="1"/>
          <p:nvPr/>
        </p:nvSpPr>
        <p:spPr>
          <a:xfrm>
            <a:off x="3756050" y="5592117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826C567E-E8FE-FF47-88F0-909F670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BBCAB0CC-24BE-FE4A-8998-81CC6101077E}" type="slidenum">
              <a:rPr lang="en-US" altLang="en-US" sz="1200" i="0">
                <a:latin typeface="Arial" panose="020B0604020202020204" pitchFamily="34" charset="0"/>
              </a:rPr>
              <a:pPr/>
              <a:t>17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46085" name="Rectangle 28">
            <a:extLst>
              <a:ext uri="{FF2B5EF4-FFF2-40B4-BE49-F238E27FC236}">
                <a16:creationId xmlns:a16="http://schemas.microsoft.com/office/drawing/2014/main" id="{407C4C34-0637-5445-A0C8-1485FEEB9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5" y="2251075"/>
            <a:ext cx="928688" cy="3429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86" name="Rectangle 17">
            <a:extLst>
              <a:ext uri="{FF2B5EF4-FFF2-40B4-BE49-F238E27FC236}">
                <a16:creationId xmlns:a16="http://schemas.microsoft.com/office/drawing/2014/main" id="{C4FF46DF-959E-1E4E-A55B-6CF883403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13" y="1323975"/>
            <a:ext cx="1428750" cy="409575"/>
          </a:xfrm>
          <a:prstGeom prst="rect">
            <a:avLst/>
          </a:prstGeom>
          <a:solidFill>
            <a:srgbClr val="FFB3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87" name="Rectangle 16">
            <a:extLst>
              <a:ext uri="{FF2B5EF4-FFF2-40B4-BE49-F238E27FC236}">
                <a16:creationId xmlns:a16="http://schemas.microsoft.com/office/drawing/2014/main" id="{073D5063-ABB2-E846-B547-D48770AF6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414338"/>
            <a:ext cx="914400" cy="342900"/>
          </a:xfrm>
          <a:prstGeom prst="rect">
            <a:avLst/>
          </a:prstGeom>
          <a:solidFill>
            <a:srgbClr val="FFB3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88" name="Rectangle 31">
            <a:extLst>
              <a:ext uri="{FF2B5EF4-FFF2-40B4-BE49-F238E27FC236}">
                <a16:creationId xmlns:a16="http://schemas.microsoft.com/office/drawing/2014/main" id="{1CE92145-AB73-B24A-902B-FD32EDD37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360363"/>
            <a:ext cx="79406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i="0">
                <a:latin typeface="Arial" panose="020B0604020202020204" pitchFamily="34" charset="0"/>
              </a:rPr>
              <a:t>Example: </a:t>
            </a:r>
            <a:r>
              <a:rPr lang="en-US" altLang="en-US" i="0">
                <a:latin typeface="Arial" panose="020B0604020202020204" pitchFamily="34" charset="0"/>
              </a:rPr>
              <a:t>At 300ºC the diffusion coefficient and activation energy for Cu in Si are </a:t>
            </a:r>
          </a:p>
          <a:p>
            <a:endParaRPr lang="en-US" altLang="en-US" sz="1200" i="0">
              <a:latin typeface="Arial" panose="020B0604020202020204" pitchFamily="34" charset="0"/>
            </a:endParaRPr>
          </a:p>
          <a:p>
            <a:r>
              <a:rPr lang="en-US" altLang="en-US" i="0">
                <a:latin typeface="Arial" panose="020B0604020202020204" pitchFamily="34" charset="0"/>
              </a:rPr>
              <a:t>	</a:t>
            </a:r>
            <a:r>
              <a:rPr lang="en-US" altLang="en-US">
                <a:latin typeface="Arial" panose="020B0604020202020204" pitchFamily="34" charset="0"/>
              </a:rPr>
              <a:t>D</a:t>
            </a:r>
            <a:r>
              <a:rPr lang="en-US" altLang="en-US" i="0">
                <a:latin typeface="Arial" panose="020B0604020202020204" pitchFamily="34" charset="0"/>
              </a:rPr>
              <a:t>(300ºC) = 7.8 x 10</a:t>
            </a:r>
            <a:r>
              <a:rPr lang="en-US" altLang="en-US" i="0" baseline="30000">
                <a:latin typeface="Arial" panose="020B0604020202020204" pitchFamily="34" charset="0"/>
              </a:rPr>
              <a:t>-11</a:t>
            </a:r>
            <a:r>
              <a:rPr lang="en-US" altLang="en-US" i="0">
                <a:latin typeface="Arial" panose="020B0604020202020204" pitchFamily="34" charset="0"/>
              </a:rPr>
              <a:t> m</a:t>
            </a:r>
            <a:r>
              <a:rPr lang="en-US" altLang="en-US" i="0" baseline="30000">
                <a:latin typeface="Arial" panose="020B0604020202020204" pitchFamily="34" charset="0"/>
              </a:rPr>
              <a:t>2</a:t>
            </a:r>
            <a:r>
              <a:rPr lang="en-US" altLang="en-US" i="0">
                <a:latin typeface="Arial" panose="020B0604020202020204" pitchFamily="34" charset="0"/>
              </a:rPr>
              <a:t>/s</a:t>
            </a:r>
          </a:p>
          <a:p>
            <a:r>
              <a:rPr lang="en-US" altLang="en-US" i="0">
                <a:latin typeface="Arial" panose="020B0604020202020204" pitchFamily="34" charset="0"/>
              </a:rPr>
              <a:t>	</a:t>
            </a:r>
            <a:r>
              <a:rPr lang="en-US" altLang="en-US">
                <a:latin typeface="Arial" panose="020B0604020202020204" pitchFamily="34" charset="0"/>
              </a:rPr>
              <a:t>Q</a:t>
            </a:r>
            <a:r>
              <a:rPr lang="en-US" altLang="en-US" baseline="-25000">
                <a:latin typeface="Arial" panose="020B0604020202020204" pitchFamily="34" charset="0"/>
              </a:rPr>
              <a:t>d</a:t>
            </a:r>
            <a:r>
              <a:rPr lang="en-US" altLang="en-US" i="0">
                <a:latin typeface="Arial" panose="020B0604020202020204" pitchFamily="34" charset="0"/>
              </a:rPr>
              <a:t> = 41.5 kJ/mol</a:t>
            </a:r>
          </a:p>
          <a:p>
            <a:endParaRPr lang="en-US" altLang="en-US" sz="1200" i="0">
              <a:latin typeface="Arial" panose="020B0604020202020204" pitchFamily="34" charset="0"/>
            </a:endParaRPr>
          </a:p>
          <a:p>
            <a:r>
              <a:rPr lang="en-US" altLang="en-US" i="0">
                <a:latin typeface="Arial" panose="020B0604020202020204" pitchFamily="34" charset="0"/>
              </a:rPr>
              <a:t> What is the diffusion coefficient at 350ºC?</a:t>
            </a:r>
          </a:p>
        </p:txBody>
      </p:sp>
      <p:grpSp>
        <p:nvGrpSpPr>
          <p:cNvPr id="2" name="Group 50">
            <a:extLst>
              <a:ext uri="{FF2B5EF4-FFF2-40B4-BE49-F238E27FC236}">
                <a16:creationId xmlns:a16="http://schemas.microsoft.com/office/drawing/2014/main" id="{C907CCE6-3139-864A-8051-1698C44290BD}"/>
              </a:ext>
            </a:extLst>
          </p:cNvPr>
          <p:cNvGrpSpPr>
            <a:grpSpLocks/>
          </p:cNvGrpSpPr>
          <p:nvPr/>
        </p:nvGrpSpPr>
        <p:grpSpPr bwMode="auto">
          <a:xfrm>
            <a:off x="1058863" y="4630738"/>
            <a:ext cx="6962775" cy="979487"/>
            <a:chOff x="667" y="2917"/>
            <a:chExt cx="4386" cy="617"/>
          </a:xfrm>
        </p:grpSpPr>
        <p:sp>
          <p:nvSpPr>
            <p:cNvPr id="46112" name="Rectangle 19">
              <a:extLst>
                <a:ext uri="{FF2B5EF4-FFF2-40B4-BE49-F238E27FC236}">
                  <a16:creationId xmlns:a16="http://schemas.microsoft.com/office/drawing/2014/main" id="{BBD89F89-EE63-AA40-96AE-75F3A5A79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3240"/>
              <a:ext cx="234" cy="271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3" name="Rectangle 18">
              <a:extLst>
                <a:ext uri="{FF2B5EF4-FFF2-40B4-BE49-F238E27FC236}">
                  <a16:creationId xmlns:a16="http://schemas.microsoft.com/office/drawing/2014/main" id="{4EAC36B3-6453-BC4A-B9EA-04D1D5FF2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3099"/>
              <a:ext cx="243" cy="234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4" name="Rectangle 20">
              <a:extLst>
                <a:ext uri="{FF2B5EF4-FFF2-40B4-BE49-F238E27FC236}">
                  <a16:creationId xmlns:a16="http://schemas.microsoft.com/office/drawing/2014/main" id="{D2418452-8B4A-7E4C-B8B1-3B7F75541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3237"/>
              <a:ext cx="234" cy="272"/>
            </a:xfrm>
            <a:prstGeom prst="rect">
              <a:avLst/>
            </a:prstGeom>
            <a:solidFill>
              <a:srgbClr val="FFB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5" name="Rectangle 21">
              <a:extLst>
                <a:ext uri="{FF2B5EF4-FFF2-40B4-BE49-F238E27FC236}">
                  <a16:creationId xmlns:a16="http://schemas.microsoft.com/office/drawing/2014/main" id="{AF9DCA98-FBE7-324C-A9B4-F667BB3F3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3105"/>
              <a:ext cx="224" cy="234"/>
            </a:xfrm>
            <a:prstGeom prst="rect">
              <a:avLst/>
            </a:prstGeom>
            <a:solidFill>
              <a:srgbClr val="FFB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46083" name="Object 3">
              <a:extLst>
                <a:ext uri="{FF2B5EF4-FFF2-40B4-BE49-F238E27FC236}">
                  <a16:creationId xmlns:a16="http://schemas.microsoft.com/office/drawing/2014/main" id="{B5167F4D-89C8-9B4D-808C-E96CECC7B0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7" y="2917"/>
            <a:ext cx="4386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0" name="Equation" r:id="rId4" imgW="39497000" imgH="5556250" progId="Equation.3">
                    <p:embed/>
                  </p:oleObj>
                </mc:Choice>
                <mc:Fallback>
                  <p:oleObj name="Equation" r:id="rId4" imgW="39497000" imgH="555625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" y="2917"/>
                          <a:ext cx="4386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1">
            <a:extLst>
              <a:ext uri="{FF2B5EF4-FFF2-40B4-BE49-F238E27FC236}">
                <a16:creationId xmlns:a16="http://schemas.microsoft.com/office/drawing/2014/main" id="{5371453B-929B-2943-BE45-8FAF71BABD6B}"/>
              </a:ext>
            </a:extLst>
          </p:cNvPr>
          <p:cNvGrpSpPr>
            <a:grpSpLocks/>
          </p:cNvGrpSpPr>
          <p:nvPr/>
        </p:nvGrpSpPr>
        <p:grpSpPr bwMode="auto">
          <a:xfrm>
            <a:off x="1101725" y="5538788"/>
            <a:ext cx="5024438" cy="946150"/>
            <a:chOff x="694" y="3489"/>
            <a:chExt cx="3165" cy="596"/>
          </a:xfrm>
        </p:grpSpPr>
        <p:sp>
          <p:nvSpPr>
            <p:cNvPr id="46106" name="Rectangle 22">
              <a:extLst>
                <a:ext uri="{FF2B5EF4-FFF2-40B4-BE49-F238E27FC236}">
                  <a16:creationId xmlns:a16="http://schemas.microsoft.com/office/drawing/2014/main" id="{60EC9FCB-43C9-9D4B-A582-5BB865894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" y="3663"/>
              <a:ext cx="233" cy="234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07" name="Rectangle 23">
              <a:extLst>
                <a:ext uri="{FF2B5EF4-FFF2-40B4-BE49-F238E27FC236}">
                  <a16:creationId xmlns:a16="http://schemas.microsoft.com/office/drawing/2014/main" id="{147C9521-0E0E-F54A-A4A8-012B397D9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" y="3660"/>
              <a:ext cx="234" cy="234"/>
            </a:xfrm>
            <a:prstGeom prst="rect">
              <a:avLst/>
            </a:prstGeom>
            <a:solidFill>
              <a:srgbClr val="FFB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08" name="Rectangle 24">
              <a:extLst>
                <a:ext uri="{FF2B5EF4-FFF2-40B4-BE49-F238E27FC236}">
                  <a16:creationId xmlns:a16="http://schemas.microsoft.com/office/drawing/2014/main" id="{B5CD4E9C-E2EE-DF47-954F-79E357678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3813"/>
              <a:ext cx="270" cy="234"/>
            </a:xfrm>
            <a:prstGeom prst="rect">
              <a:avLst/>
            </a:prstGeom>
            <a:solidFill>
              <a:srgbClr val="FFB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09" name="Rectangle 25">
              <a:extLst>
                <a:ext uri="{FF2B5EF4-FFF2-40B4-BE49-F238E27FC236}">
                  <a16:creationId xmlns:a16="http://schemas.microsoft.com/office/drawing/2014/main" id="{4ED11CF8-9320-DF49-A25A-B4AEF527F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534"/>
              <a:ext cx="279" cy="234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0" name="Rectangle 26">
              <a:extLst>
                <a:ext uri="{FF2B5EF4-FFF2-40B4-BE49-F238E27FC236}">
                  <a16:creationId xmlns:a16="http://schemas.microsoft.com/office/drawing/2014/main" id="{4962F32E-FC8E-CA42-A8DD-BD61ED907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3819"/>
              <a:ext cx="234" cy="234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1" name="Rectangle 27">
              <a:extLst>
                <a:ext uri="{FF2B5EF4-FFF2-40B4-BE49-F238E27FC236}">
                  <a16:creationId xmlns:a16="http://schemas.microsoft.com/office/drawing/2014/main" id="{C2844ABC-BFB0-D543-95C8-DF4D2250D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819"/>
              <a:ext cx="243" cy="234"/>
            </a:xfrm>
            <a:prstGeom prst="rect">
              <a:avLst/>
            </a:prstGeom>
            <a:solidFill>
              <a:srgbClr val="FFB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46082" name="Object 2">
              <a:extLst>
                <a:ext uri="{FF2B5EF4-FFF2-40B4-BE49-F238E27FC236}">
                  <a16:creationId xmlns:a16="http://schemas.microsoft.com/office/drawing/2014/main" id="{3A8E78C4-B99F-CE44-A951-0AF6C5E825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4" y="3489"/>
            <a:ext cx="3165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1" name="Equation" r:id="rId6" imgW="29552900" imgH="5556250" progId="Equation.3">
                    <p:embed/>
                  </p:oleObj>
                </mc:Choice>
                <mc:Fallback>
                  <p:oleObj name="Equation" r:id="rId6" imgW="29552900" imgH="555625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" y="3489"/>
                          <a:ext cx="3165" cy="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2">
            <a:extLst>
              <a:ext uri="{FF2B5EF4-FFF2-40B4-BE49-F238E27FC236}">
                <a16:creationId xmlns:a16="http://schemas.microsoft.com/office/drawing/2014/main" id="{57E57D0F-4F49-4341-9E68-C6CD4786AC3B}"/>
              </a:ext>
            </a:extLst>
          </p:cNvPr>
          <p:cNvGrpSpPr>
            <a:grpSpLocks/>
          </p:cNvGrpSpPr>
          <p:nvPr/>
        </p:nvGrpSpPr>
        <p:grpSpPr bwMode="auto">
          <a:xfrm>
            <a:off x="1409700" y="2605088"/>
            <a:ext cx="6080125" cy="1976437"/>
            <a:chOff x="888" y="1641"/>
            <a:chExt cx="3830" cy="1245"/>
          </a:xfrm>
        </p:grpSpPr>
        <p:sp>
          <p:nvSpPr>
            <p:cNvPr id="46092" name="Text Box 15">
              <a:extLst>
                <a:ext uri="{FF2B5EF4-FFF2-40B4-BE49-F238E27FC236}">
                  <a16:creationId xmlns:a16="http://schemas.microsoft.com/office/drawing/2014/main" id="{3F3B52A7-34B5-B144-8B8E-01CDEAE44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890"/>
              <a:ext cx="114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0">
                  <a:latin typeface="Arial" panose="020B0604020202020204" pitchFamily="34" charset="0"/>
                </a:rPr>
                <a:t>transform data</a:t>
              </a:r>
            </a:p>
          </p:txBody>
        </p:sp>
        <p:sp>
          <p:nvSpPr>
            <p:cNvPr id="46093" name="Line 14">
              <a:extLst>
                <a:ext uri="{FF2B5EF4-FFF2-40B4-BE49-F238E27FC236}">
                  <a16:creationId xmlns:a16="http://schemas.microsoft.com/office/drawing/2014/main" id="{E0F2D6CE-598A-9746-B427-09E079DF8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2142"/>
              <a:ext cx="9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094" name="Group 39">
              <a:extLst>
                <a:ext uri="{FF2B5EF4-FFF2-40B4-BE49-F238E27FC236}">
                  <a16:creationId xmlns:a16="http://schemas.microsoft.com/office/drawing/2014/main" id="{9B81FC94-9CED-EE40-AD9D-3153890BAE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" y="1641"/>
              <a:ext cx="1219" cy="1207"/>
              <a:chOff x="888" y="1641"/>
              <a:chExt cx="1219" cy="1207"/>
            </a:xfrm>
          </p:grpSpPr>
          <p:sp>
            <p:nvSpPr>
              <p:cNvPr id="46101" name="Text Box 8">
                <a:extLst>
                  <a:ext uri="{FF2B5EF4-FFF2-40B4-BE49-F238E27FC236}">
                    <a16:creationId xmlns:a16="http://schemas.microsoft.com/office/drawing/2014/main" id="{B026BC68-9CE6-6344-A111-FA3630CF5A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8" y="1934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46102" name="Text Box 9">
                <a:extLst>
                  <a:ext uri="{FF2B5EF4-FFF2-40B4-BE49-F238E27FC236}">
                    <a16:creationId xmlns:a16="http://schemas.microsoft.com/office/drawing/2014/main" id="{ACEC8889-4ADB-204D-ABFC-FF26DB47ED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9" y="2598"/>
                <a:ext cx="8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i="0">
                    <a:latin typeface="Arial" panose="020B0604020202020204" pitchFamily="34" charset="0"/>
                  </a:rPr>
                  <a:t>Temp = </a:t>
                </a:r>
                <a:r>
                  <a:rPr lang="en-US" altLang="en-US" sz="2000">
                    <a:latin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46103" name="Freeform 34">
                <a:extLst>
                  <a:ext uri="{FF2B5EF4-FFF2-40B4-BE49-F238E27FC236}">
                    <a16:creationId xmlns:a16="http://schemas.microsoft.com/office/drawing/2014/main" id="{2C5A4479-629D-044F-BB22-51C4D3B58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" y="1732"/>
                <a:ext cx="844" cy="839"/>
              </a:xfrm>
              <a:custGeom>
                <a:avLst/>
                <a:gdLst>
                  <a:gd name="T0" fmla="*/ 0 w 844"/>
                  <a:gd name="T1" fmla="*/ 836 h 839"/>
                  <a:gd name="T2" fmla="*/ 236 w 844"/>
                  <a:gd name="T3" fmla="*/ 805 h 839"/>
                  <a:gd name="T4" fmla="*/ 528 w 844"/>
                  <a:gd name="T5" fmla="*/ 631 h 839"/>
                  <a:gd name="T6" fmla="*/ 741 w 844"/>
                  <a:gd name="T7" fmla="*/ 324 h 839"/>
                  <a:gd name="T8" fmla="*/ 844 w 844"/>
                  <a:gd name="T9" fmla="*/ 0 h 8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4"/>
                  <a:gd name="T16" fmla="*/ 0 h 839"/>
                  <a:gd name="T17" fmla="*/ 844 w 844"/>
                  <a:gd name="T18" fmla="*/ 839 h 8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4" h="839">
                    <a:moveTo>
                      <a:pt x="0" y="836"/>
                    </a:moveTo>
                    <a:cubicBezTo>
                      <a:pt x="74" y="837"/>
                      <a:pt x="148" y="839"/>
                      <a:pt x="236" y="805"/>
                    </a:cubicBezTo>
                    <a:cubicBezTo>
                      <a:pt x="324" y="771"/>
                      <a:pt x="444" y="711"/>
                      <a:pt x="528" y="631"/>
                    </a:cubicBezTo>
                    <a:cubicBezTo>
                      <a:pt x="612" y="551"/>
                      <a:pt x="688" y="429"/>
                      <a:pt x="741" y="324"/>
                    </a:cubicBezTo>
                    <a:cubicBezTo>
                      <a:pt x="794" y="219"/>
                      <a:pt x="819" y="109"/>
                      <a:pt x="844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104" name="Line 37">
                <a:extLst>
                  <a:ext uri="{FF2B5EF4-FFF2-40B4-BE49-F238E27FC236}">
                    <a16:creationId xmlns:a16="http://schemas.microsoft.com/office/drawing/2014/main" id="{80316CE4-A3AB-5A4D-94F4-E1C0F5201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4" y="1641"/>
                <a:ext cx="0" cy="9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5" name="Line 38">
                <a:extLst>
                  <a:ext uri="{FF2B5EF4-FFF2-40B4-BE49-F238E27FC236}">
                    <a16:creationId xmlns:a16="http://schemas.microsoft.com/office/drawing/2014/main" id="{A324CFA9-576F-8848-BF5B-183DD9221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6" y="2572"/>
                <a:ext cx="9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95" name="Group 46">
              <a:extLst>
                <a:ext uri="{FF2B5EF4-FFF2-40B4-BE49-F238E27FC236}">
                  <a16:creationId xmlns:a16="http://schemas.microsoft.com/office/drawing/2014/main" id="{327DBCAC-E32C-B748-9190-23A2E6CE20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1" y="1669"/>
              <a:ext cx="1427" cy="1217"/>
              <a:chOff x="3291" y="1669"/>
              <a:chExt cx="1427" cy="1217"/>
            </a:xfrm>
          </p:grpSpPr>
          <p:sp>
            <p:nvSpPr>
              <p:cNvPr id="46096" name="Text Box 10">
                <a:extLst>
                  <a:ext uri="{FF2B5EF4-FFF2-40B4-BE49-F238E27FC236}">
                    <a16:creationId xmlns:a16="http://schemas.microsoft.com/office/drawing/2014/main" id="{29DE111C-4BBB-BD49-9CC3-1F6955B62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1" y="1925"/>
                <a:ext cx="40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i="0">
                    <a:latin typeface="Arial" panose="020B0604020202020204" pitchFamily="34" charset="0"/>
                  </a:rPr>
                  <a:t>ln </a:t>
                </a:r>
                <a:r>
                  <a:rPr lang="en-US" altLang="en-US" sz="2000"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46097" name="Text Box 11">
                <a:extLst>
                  <a:ext uri="{FF2B5EF4-FFF2-40B4-BE49-F238E27FC236}">
                    <a16:creationId xmlns:a16="http://schemas.microsoft.com/office/drawing/2014/main" id="{BBA6F469-F0FF-564A-9F96-EA3FE8E931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3" y="2636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i="0">
                    <a:latin typeface="Arial" panose="020B0604020202020204" pitchFamily="34" charset="0"/>
                  </a:rPr>
                  <a:t>1/</a:t>
                </a:r>
                <a:r>
                  <a:rPr lang="en-US" altLang="en-US" sz="2000">
                    <a:latin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46098" name="Line 43">
                <a:extLst>
                  <a:ext uri="{FF2B5EF4-FFF2-40B4-BE49-F238E27FC236}">
                    <a16:creationId xmlns:a16="http://schemas.microsoft.com/office/drawing/2014/main" id="{EEA2AAB7-A67C-C947-B21E-AD51E5399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1" y="1767"/>
                <a:ext cx="741" cy="703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9" name="Line 44">
                <a:extLst>
                  <a:ext uri="{FF2B5EF4-FFF2-40B4-BE49-F238E27FC236}">
                    <a16:creationId xmlns:a16="http://schemas.microsoft.com/office/drawing/2014/main" id="{E2B1B3E0-1D6C-0546-A69D-35172F9B5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6" y="1669"/>
                <a:ext cx="0" cy="8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0" name="Line 45">
                <a:extLst>
                  <a:ext uri="{FF2B5EF4-FFF2-40B4-BE49-F238E27FC236}">
                    <a16:creationId xmlns:a16="http://schemas.microsoft.com/office/drawing/2014/main" id="{2C3AB8CC-A410-B34F-94FB-D1D9D45BB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2572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39473D6F-09AD-7C4D-B113-FCAA3756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F49FFB0D-B1C0-BD45-ACFD-9256891800EA}" type="slidenum">
              <a:rPr lang="en-US" altLang="en-US" sz="1200" i="0">
                <a:latin typeface="Arial" panose="020B0604020202020204" pitchFamily="34" charset="0"/>
              </a:rPr>
              <a:pPr/>
              <a:t>18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12D97093-EF9D-8647-BCFF-20C840EBB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ADAEC9CA-04F0-8943-9710-2991A10302A6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3867150"/>
            <a:ext cx="8150225" cy="901700"/>
            <a:chOff x="363" y="2436"/>
            <a:chExt cx="5134" cy="568"/>
          </a:xfrm>
        </p:grpSpPr>
        <p:sp>
          <p:nvSpPr>
            <p:cNvPr id="48150" name="Rectangle 18">
              <a:extLst>
                <a:ext uri="{FF2B5EF4-FFF2-40B4-BE49-F238E27FC236}">
                  <a16:creationId xmlns:a16="http://schemas.microsoft.com/office/drawing/2014/main" id="{6E6F72D5-18E1-6C4B-9924-2C1A01331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" y="2729"/>
              <a:ext cx="526" cy="234"/>
            </a:xfrm>
            <a:prstGeom prst="rect">
              <a:avLst/>
            </a:prstGeom>
            <a:solidFill>
              <a:srgbClr val="FFB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51" name="Rectangle 19">
              <a:extLst>
                <a:ext uri="{FF2B5EF4-FFF2-40B4-BE49-F238E27FC236}">
                  <a16:creationId xmlns:a16="http://schemas.microsoft.com/office/drawing/2014/main" id="{6CA7DDC4-7767-6D40-B188-978E1F95B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2726"/>
              <a:ext cx="528" cy="234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52" name="Rectangle 13">
              <a:extLst>
                <a:ext uri="{FF2B5EF4-FFF2-40B4-BE49-F238E27FC236}">
                  <a16:creationId xmlns:a16="http://schemas.microsoft.com/office/drawing/2014/main" id="{6A802B4A-E7B4-3649-A112-46D867C93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" y="2603"/>
              <a:ext cx="279" cy="234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48131" name="Object 3">
              <a:extLst>
                <a:ext uri="{FF2B5EF4-FFF2-40B4-BE49-F238E27FC236}">
                  <a16:creationId xmlns:a16="http://schemas.microsoft.com/office/drawing/2014/main" id="{C39C98F3-D141-3340-ADE5-C85051481B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" y="2436"/>
            <a:ext cx="5134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7" name="Equation" r:id="rId4" imgW="47542450" imgH="5264150" progId="Equation.3">
                    <p:embed/>
                  </p:oleObj>
                </mc:Choice>
                <mc:Fallback>
                  <p:oleObj name="Equation" r:id="rId4" imgW="47542450" imgH="526415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2436"/>
                          <a:ext cx="5134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35" name="Group 34">
            <a:extLst>
              <a:ext uri="{FF2B5EF4-FFF2-40B4-BE49-F238E27FC236}">
                <a16:creationId xmlns:a16="http://schemas.microsoft.com/office/drawing/2014/main" id="{412435EE-2584-7149-A7CA-225EBC5ECBC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128713"/>
            <a:ext cx="4152900" cy="1123950"/>
            <a:chOff x="288" y="711"/>
            <a:chExt cx="2616" cy="708"/>
          </a:xfrm>
        </p:grpSpPr>
        <p:sp>
          <p:nvSpPr>
            <p:cNvPr id="48146" name="Rectangle 10">
              <a:extLst>
                <a:ext uri="{FF2B5EF4-FFF2-40B4-BE49-F238E27FC236}">
                  <a16:creationId xmlns:a16="http://schemas.microsoft.com/office/drawing/2014/main" id="{76FBDD79-52C9-144D-A81D-5B343881A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09"/>
              <a:ext cx="297" cy="279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47" name="Rectangle 11">
              <a:extLst>
                <a:ext uri="{FF2B5EF4-FFF2-40B4-BE49-F238E27FC236}">
                  <a16:creationId xmlns:a16="http://schemas.microsoft.com/office/drawing/2014/main" id="{883E0C4E-8571-DC49-8297-8C80F4FB5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914"/>
              <a:ext cx="279" cy="271"/>
            </a:xfrm>
            <a:prstGeom prst="rect">
              <a:avLst/>
            </a:prstGeom>
            <a:solidFill>
              <a:srgbClr val="FFB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48" name="Rectangle 14">
              <a:extLst>
                <a:ext uri="{FF2B5EF4-FFF2-40B4-BE49-F238E27FC236}">
                  <a16:creationId xmlns:a16="http://schemas.microsoft.com/office/drawing/2014/main" id="{10B9BABD-56E5-6545-90D2-CEC2A74DC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1092"/>
              <a:ext cx="251" cy="252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49" name="Rectangle 15">
              <a:extLst>
                <a:ext uri="{FF2B5EF4-FFF2-40B4-BE49-F238E27FC236}">
                  <a16:creationId xmlns:a16="http://schemas.microsoft.com/office/drawing/2014/main" id="{9980867B-1432-9B40-B054-94FCEC832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1092"/>
              <a:ext cx="242" cy="252"/>
            </a:xfrm>
            <a:prstGeom prst="rect">
              <a:avLst/>
            </a:prstGeom>
            <a:solidFill>
              <a:srgbClr val="FFB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48130" name="Object 2">
              <a:extLst>
                <a:ext uri="{FF2B5EF4-FFF2-40B4-BE49-F238E27FC236}">
                  <a16:creationId xmlns:a16="http://schemas.microsoft.com/office/drawing/2014/main" id="{2CA86017-ABBC-E346-AA78-FE770B378D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" y="711"/>
            <a:ext cx="2606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8" name="Equation" r:id="rId6" imgW="21501100" imgH="5848350" progId="Equation.3">
                    <p:embed/>
                  </p:oleObj>
                </mc:Choice>
                <mc:Fallback>
                  <p:oleObj name="Equation" r:id="rId6" imgW="21501100" imgH="584835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" y="711"/>
                          <a:ext cx="2606" cy="7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3">
            <a:extLst>
              <a:ext uri="{FF2B5EF4-FFF2-40B4-BE49-F238E27FC236}">
                <a16:creationId xmlns:a16="http://schemas.microsoft.com/office/drawing/2014/main" id="{7522818A-9E03-F349-BDAF-2A1DC2527E51}"/>
              </a:ext>
            </a:extLst>
          </p:cNvPr>
          <p:cNvGrpSpPr>
            <a:grpSpLocks/>
          </p:cNvGrpSpPr>
          <p:nvPr/>
        </p:nvGrpSpPr>
        <p:grpSpPr bwMode="auto">
          <a:xfrm>
            <a:off x="1027113" y="2500313"/>
            <a:ext cx="3276600" cy="1033462"/>
            <a:chOff x="647" y="1575"/>
            <a:chExt cx="2064" cy="651"/>
          </a:xfrm>
        </p:grpSpPr>
        <p:sp>
          <p:nvSpPr>
            <p:cNvPr id="48142" name="Rectangle 17">
              <a:extLst>
                <a:ext uri="{FF2B5EF4-FFF2-40B4-BE49-F238E27FC236}">
                  <a16:creationId xmlns:a16="http://schemas.microsoft.com/office/drawing/2014/main" id="{9CA9A7B4-C845-8A44-AD26-2A0338CC4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575"/>
              <a:ext cx="2051" cy="306"/>
            </a:xfrm>
            <a:prstGeom prst="rect">
              <a:avLst/>
            </a:prstGeom>
            <a:solidFill>
              <a:srgbClr val="FFB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43" name="Rectangle 20">
              <a:extLst>
                <a:ext uri="{FF2B5EF4-FFF2-40B4-BE49-F238E27FC236}">
                  <a16:creationId xmlns:a16="http://schemas.microsoft.com/office/drawing/2014/main" id="{E704AFD5-CC2A-A744-9815-FE0C069E2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" y="1597"/>
              <a:ext cx="20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i="0">
                  <a:latin typeface="Arial" panose="020B0604020202020204" pitchFamily="34" charset="0"/>
                </a:rPr>
                <a:t>T</a:t>
              </a:r>
              <a:r>
                <a:rPr lang="en-US" altLang="en-US" i="0" baseline="-25000">
                  <a:latin typeface="Arial" panose="020B0604020202020204" pitchFamily="34" charset="0"/>
                </a:rPr>
                <a:t>1 </a:t>
              </a:r>
              <a:r>
                <a:rPr lang="en-US" altLang="en-US" i="0">
                  <a:latin typeface="Arial" panose="020B0604020202020204" pitchFamily="34" charset="0"/>
                </a:rPr>
                <a:t>= 273 + 300 = 573</a:t>
              </a:r>
              <a:r>
                <a:rPr lang="en-US" altLang="en-US" sz="800" i="0">
                  <a:latin typeface="Arial" panose="020B0604020202020204" pitchFamily="34" charset="0"/>
                </a:rPr>
                <a:t> </a:t>
              </a:r>
              <a:r>
                <a:rPr lang="en-US" altLang="en-US" i="0"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48144" name="Rectangle 16">
              <a:extLst>
                <a:ext uri="{FF2B5EF4-FFF2-40B4-BE49-F238E27FC236}">
                  <a16:creationId xmlns:a16="http://schemas.microsoft.com/office/drawing/2014/main" id="{AB67B5C3-E31E-9C4F-B9F2-69429B8D0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1920"/>
              <a:ext cx="2051" cy="30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45" name="Rectangle 21">
              <a:extLst>
                <a:ext uri="{FF2B5EF4-FFF2-40B4-BE49-F238E27FC236}">
                  <a16:creationId xmlns:a16="http://schemas.microsoft.com/office/drawing/2014/main" id="{E9A5A081-CF6B-8643-9420-AD42AC410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" y="1912"/>
              <a:ext cx="20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>
                  <a:latin typeface="Arial" panose="020B0604020202020204" pitchFamily="34" charset="0"/>
                </a:rPr>
                <a:t>T</a:t>
              </a:r>
              <a:r>
                <a:rPr lang="en-US" altLang="en-US" i="0" baseline="-25000">
                  <a:latin typeface="Arial" panose="020B0604020202020204" pitchFamily="34" charset="0"/>
                </a:rPr>
                <a:t>2 </a:t>
              </a:r>
              <a:r>
                <a:rPr lang="en-US" altLang="en-US" i="0">
                  <a:latin typeface="Arial" panose="020B0604020202020204" pitchFamily="34" charset="0"/>
                </a:rPr>
                <a:t>= 273 + 350 = 623</a:t>
              </a:r>
              <a:r>
                <a:rPr lang="en-US" altLang="en-US" sz="800" i="0">
                  <a:latin typeface="Arial" panose="020B0604020202020204" pitchFamily="34" charset="0"/>
                </a:rPr>
                <a:t> </a:t>
              </a:r>
              <a:r>
                <a:rPr lang="en-US" altLang="en-US" i="0">
                  <a:latin typeface="Arial" panose="020B0604020202020204" pitchFamily="34" charset="0"/>
                </a:rPr>
                <a:t>K</a:t>
              </a:r>
            </a:p>
          </p:txBody>
        </p:sp>
      </p:grpSp>
      <p:grpSp>
        <p:nvGrpSpPr>
          <p:cNvPr id="5" name="Group 31">
            <a:extLst>
              <a:ext uri="{FF2B5EF4-FFF2-40B4-BE49-F238E27FC236}">
                <a16:creationId xmlns:a16="http://schemas.microsoft.com/office/drawing/2014/main" id="{62C7A153-9A34-994D-8B41-1D42E8C6A5DF}"/>
              </a:ext>
            </a:extLst>
          </p:cNvPr>
          <p:cNvGrpSpPr>
            <a:grpSpLocks/>
          </p:cNvGrpSpPr>
          <p:nvPr/>
        </p:nvGrpSpPr>
        <p:grpSpPr bwMode="auto">
          <a:xfrm>
            <a:off x="803275" y="5513388"/>
            <a:ext cx="4511675" cy="514350"/>
            <a:chOff x="506" y="3060"/>
            <a:chExt cx="2842" cy="324"/>
          </a:xfrm>
        </p:grpSpPr>
        <p:grpSp>
          <p:nvGrpSpPr>
            <p:cNvPr id="48138" name="Group 30">
              <a:extLst>
                <a:ext uri="{FF2B5EF4-FFF2-40B4-BE49-F238E27FC236}">
                  <a16:creationId xmlns:a16="http://schemas.microsoft.com/office/drawing/2014/main" id="{4FEA53F8-2995-0C4B-BDF0-F2631270CA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4" y="3060"/>
              <a:ext cx="1962" cy="324"/>
              <a:chOff x="1244" y="3060"/>
              <a:chExt cx="1962" cy="324"/>
            </a:xfrm>
          </p:grpSpPr>
          <p:sp>
            <p:nvSpPr>
              <p:cNvPr id="48140" name="Rectangle 12">
                <a:extLst>
                  <a:ext uri="{FF2B5EF4-FFF2-40B4-BE49-F238E27FC236}">
                    <a16:creationId xmlns:a16="http://schemas.microsoft.com/office/drawing/2014/main" id="{1D3F5EAE-660B-DB4F-A19E-E887013DF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" y="3102"/>
                <a:ext cx="270" cy="234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41" name="Rectangle 7">
                <a:extLst>
                  <a:ext uri="{FF2B5EF4-FFF2-40B4-BE49-F238E27FC236}">
                    <a16:creationId xmlns:a16="http://schemas.microsoft.com/office/drawing/2014/main" id="{B8BD9342-C0BD-504F-A4BD-A13CA91CF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" y="3060"/>
                <a:ext cx="1962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8139" name="Text Box 29">
              <a:extLst>
                <a:ext uri="{FF2B5EF4-FFF2-40B4-BE49-F238E27FC236}">
                  <a16:creationId xmlns:a16="http://schemas.microsoft.com/office/drawing/2014/main" id="{422C5D26-2B96-E946-AEC4-A015B1802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" y="3066"/>
              <a:ext cx="28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i="0">
                  <a:latin typeface="Arial" panose="020B0604020202020204" pitchFamily="34" charset="0"/>
                </a:rPr>
                <a:t>	</a:t>
              </a:r>
              <a:r>
                <a:rPr lang="en-US" altLang="en-US">
                  <a:latin typeface="Arial" panose="020B0604020202020204" pitchFamily="34" charset="0"/>
                </a:rPr>
                <a:t>D</a:t>
              </a:r>
              <a:r>
                <a:rPr lang="en-US" altLang="en-US" i="0" baseline="-25000">
                  <a:latin typeface="Arial" panose="020B0604020202020204" pitchFamily="34" charset="0"/>
                </a:rPr>
                <a:t>2 </a:t>
              </a:r>
              <a:r>
                <a:rPr lang="en-US" altLang="en-US" i="0">
                  <a:latin typeface="Arial" panose="020B0604020202020204" pitchFamily="34" charset="0"/>
                </a:rPr>
                <a:t>= 15.7 x 10</a:t>
              </a:r>
              <a:r>
                <a:rPr lang="en-US" altLang="en-US" i="0" baseline="30000">
                  <a:latin typeface="Arial" panose="020B0604020202020204" pitchFamily="34" charset="0"/>
                </a:rPr>
                <a:t>-11 </a:t>
              </a:r>
              <a:r>
                <a:rPr lang="en-US" altLang="en-US" i="0">
                  <a:latin typeface="Arial" panose="020B0604020202020204" pitchFamily="34" charset="0"/>
                </a:rPr>
                <a:t>m</a:t>
              </a:r>
              <a:r>
                <a:rPr lang="en-US" altLang="en-US" i="0" baseline="30000">
                  <a:latin typeface="Arial" panose="020B0604020202020204" pitchFamily="34" charset="0"/>
                </a:rPr>
                <a:t>2</a:t>
              </a:r>
              <a:r>
                <a:rPr lang="en-US" altLang="en-US" i="0">
                  <a:latin typeface="Arial" panose="020B0604020202020204" pitchFamily="34" charset="0"/>
                </a:rPr>
                <a:t>/s</a:t>
              </a:r>
              <a:endParaRPr lang="en-US" altLang="en-US" sz="2000" i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D180A17-3C89-FD4E-B9A6-21D019A3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C86EAF7A-CD37-4948-9D37-CDC402051971}" type="slidenum">
              <a:rPr lang="en-US" altLang="en-US" sz="1200" i="0">
                <a:latin typeface="Arial" panose="020B0604020202020204" pitchFamily="34" charset="0"/>
              </a:rPr>
              <a:pPr/>
              <a:t>19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02D77A2-852E-2C40-8346-FF8F89F8E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6363"/>
            <a:ext cx="3962400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0">
                <a:solidFill>
                  <a:srgbClr val="000000"/>
                </a:solidFill>
                <a:latin typeface="Arial" panose="020B0604020202020204" pitchFamily="34" charset="0"/>
              </a:rPr>
              <a:t>Diffusion </a:t>
            </a:r>
            <a:r>
              <a:rPr lang="en-US" altLang="en-US" i="0">
                <a:solidFill>
                  <a:srgbClr val="006600"/>
                </a:solidFill>
                <a:latin typeface="Arial" panose="020B0604020202020204" pitchFamily="34" charset="0"/>
              </a:rPr>
              <a:t>FASTER</a:t>
            </a:r>
            <a:r>
              <a:rPr lang="en-US" altLang="en-US" i="0">
                <a:solidFill>
                  <a:srgbClr val="000000"/>
                </a:solidFill>
                <a:latin typeface="Arial" panose="020B0604020202020204" pitchFamily="34" charset="0"/>
              </a:rPr>
              <a:t> for...</a:t>
            </a:r>
          </a:p>
          <a:p>
            <a:endParaRPr lang="en-US" altLang="en-US" sz="2200" i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en-US" sz="2200" i="0">
                <a:solidFill>
                  <a:srgbClr val="000000"/>
                </a:solidFill>
                <a:latin typeface="Arial" panose="020B0604020202020204" pitchFamily="34" charset="0"/>
              </a:rPr>
              <a:t>• open crystal structures</a:t>
            </a:r>
          </a:p>
          <a:p>
            <a:endParaRPr lang="en-US" altLang="en-US" sz="2200" i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en-US" sz="2200" i="0">
                <a:solidFill>
                  <a:srgbClr val="000000"/>
                </a:solidFill>
                <a:latin typeface="Arial" panose="020B0604020202020204" pitchFamily="34" charset="0"/>
              </a:rPr>
              <a:t>• materials w/secondary</a:t>
            </a:r>
          </a:p>
          <a:p>
            <a:r>
              <a:rPr lang="en-US" altLang="en-US" sz="2200" i="0">
                <a:solidFill>
                  <a:srgbClr val="000000"/>
                </a:solidFill>
                <a:latin typeface="Arial" panose="020B0604020202020204" pitchFamily="34" charset="0"/>
              </a:rPr>
              <a:t>    bonding</a:t>
            </a:r>
          </a:p>
          <a:p>
            <a:endParaRPr lang="en-US" altLang="en-US" sz="2200" i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en-US" sz="2200" i="0">
                <a:solidFill>
                  <a:srgbClr val="000000"/>
                </a:solidFill>
                <a:latin typeface="Arial" panose="020B0604020202020204" pitchFamily="34" charset="0"/>
              </a:rPr>
              <a:t>• smaller diffusing atoms</a:t>
            </a:r>
          </a:p>
          <a:p>
            <a:endParaRPr lang="en-US" altLang="en-US" sz="2200" i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en-US" sz="2200" i="0">
                <a:solidFill>
                  <a:srgbClr val="000000"/>
                </a:solidFill>
                <a:latin typeface="Arial" panose="020B0604020202020204" pitchFamily="34" charset="0"/>
              </a:rPr>
              <a:t>• lower density materials</a:t>
            </a:r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2ED8D5DE-561B-414F-8ABD-426C55C7D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376363"/>
            <a:ext cx="3962400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0">
                <a:solidFill>
                  <a:srgbClr val="000000"/>
                </a:solidFill>
                <a:latin typeface="Arial" panose="020B0604020202020204" pitchFamily="34" charset="0"/>
              </a:rPr>
              <a:t>Diffusion </a:t>
            </a:r>
            <a:r>
              <a:rPr lang="en-US" altLang="en-US" i="0">
                <a:solidFill>
                  <a:schemeClr val="tx2"/>
                </a:solidFill>
                <a:latin typeface="Arial" panose="020B0604020202020204" pitchFamily="34" charset="0"/>
              </a:rPr>
              <a:t>SLOWER</a:t>
            </a:r>
            <a:r>
              <a:rPr lang="en-US" altLang="en-US" i="0">
                <a:solidFill>
                  <a:srgbClr val="000000"/>
                </a:solidFill>
                <a:latin typeface="Arial" panose="020B0604020202020204" pitchFamily="34" charset="0"/>
              </a:rPr>
              <a:t> for...</a:t>
            </a:r>
          </a:p>
          <a:p>
            <a:endParaRPr lang="en-US" altLang="en-US" sz="2200" i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en-US" sz="2200" i="0">
                <a:solidFill>
                  <a:srgbClr val="000000"/>
                </a:solidFill>
                <a:latin typeface="Arial" panose="020B0604020202020204" pitchFamily="34" charset="0"/>
              </a:rPr>
              <a:t>• close-packed structures</a:t>
            </a:r>
          </a:p>
          <a:p>
            <a:endParaRPr lang="en-US" altLang="en-US" sz="2200" i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en-US" sz="2200" i="0">
                <a:solidFill>
                  <a:srgbClr val="000000"/>
                </a:solidFill>
                <a:latin typeface="Arial" panose="020B0604020202020204" pitchFamily="34" charset="0"/>
              </a:rPr>
              <a:t>• materials w/covalent</a:t>
            </a:r>
          </a:p>
          <a:p>
            <a:r>
              <a:rPr lang="en-US" altLang="en-US" sz="2200" i="0">
                <a:solidFill>
                  <a:srgbClr val="000000"/>
                </a:solidFill>
                <a:latin typeface="Arial" panose="020B0604020202020204" pitchFamily="34" charset="0"/>
              </a:rPr>
              <a:t>    bonding</a:t>
            </a:r>
          </a:p>
          <a:p>
            <a:endParaRPr lang="en-US" altLang="en-US" sz="2200" i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en-US" sz="2200" i="0">
                <a:solidFill>
                  <a:srgbClr val="000000"/>
                </a:solidFill>
                <a:latin typeface="Arial" panose="020B0604020202020204" pitchFamily="34" charset="0"/>
              </a:rPr>
              <a:t>• larger diffusing atoms</a:t>
            </a:r>
          </a:p>
          <a:p>
            <a:endParaRPr lang="en-US" altLang="en-US" sz="2200" i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en-US" sz="2200" i="0">
                <a:solidFill>
                  <a:srgbClr val="000000"/>
                </a:solidFill>
                <a:latin typeface="Arial" panose="020B0604020202020204" pitchFamily="34" charset="0"/>
              </a:rPr>
              <a:t>• higher density materials</a:t>
            </a:r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8FC5FE18-9889-974C-8648-815127D97C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Other factors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4AFBD42-5706-2848-B183-DC1E07E4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4B1A9F8A-ECB9-9440-9485-AA3865DA36FA}" type="slidenum">
              <a:rPr lang="en-US" altLang="en-US" sz="1200" i="0">
                <a:latin typeface="Arial" panose="020B0604020202020204" pitchFamily="34" charset="0"/>
              </a:rPr>
              <a:pPr/>
              <a:t>2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07803C03-ABF1-184F-B22B-8483C65A6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Diffusion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77A9C984-07F4-ED42-AAF3-376B5AB86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2329" y="1574912"/>
            <a:ext cx="7580394" cy="4062564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0" dirty="0">
                <a:solidFill>
                  <a:srgbClr val="FF3300"/>
                </a:solidFill>
              </a:rPr>
              <a:t>Diffusion</a:t>
            </a:r>
            <a:r>
              <a:rPr lang="en-US" altLang="en-US" sz="2400" b="0" dirty="0"/>
              <a:t> -  Mass transport by atomic motion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0" dirty="0">
                <a:solidFill>
                  <a:schemeClr val="accent2"/>
                </a:solidFill>
              </a:rPr>
              <a:t>Mechanisms</a:t>
            </a:r>
          </a:p>
          <a:p>
            <a:pPr>
              <a:lnSpc>
                <a:spcPct val="90000"/>
              </a:lnSpc>
            </a:pPr>
            <a:r>
              <a:rPr lang="en-US" altLang="en-US" sz="2400" b="0" dirty="0"/>
              <a:t>Gases &amp; Liquids – random (Brownian) motion</a:t>
            </a:r>
          </a:p>
          <a:p>
            <a:pPr>
              <a:lnSpc>
                <a:spcPct val="90000"/>
              </a:lnSpc>
            </a:pPr>
            <a:r>
              <a:rPr lang="en-US" altLang="en-US" sz="2400" b="0" dirty="0"/>
              <a:t>Crystalline Solids – vacancy diffusion or interstitial diffusion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29C8CE0-4CC1-834C-948D-397C2056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28A011C5-7105-AA4C-8F0A-BC93F28334D6}" type="slidenum">
              <a:rPr lang="en-US" altLang="en-US" sz="1200" i="0">
                <a:latin typeface="Arial" panose="020B0604020202020204" pitchFamily="34" charset="0"/>
              </a:rPr>
              <a:pPr/>
              <a:t>20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D1194AD0-B88F-144D-819C-947437BFF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Non-steady State Diffusion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19E96756-A5D1-AA41-AEF8-B06281264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5475" y="1490663"/>
            <a:ext cx="7772400" cy="60801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0"/>
              <a:t>The concentration of diffusing species is a function of both time and position </a:t>
            </a:r>
            <a:r>
              <a:rPr lang="en-US" altLang="en-US" sz="2400" b="0" i="1"/>
              <a:t>C </a:t>
            </a:r>
            <a:r>
              <a:rPr lang="en-US" altLang="en-US" sz="2400" b="0"/>
              <a:t>= </a:t>
            </a:r>
            <a:r>
              <a:rPr lang="en-US" altLang="en-US" sz="2400" b="0" i="1"/>
              <a:t>C</a:t>
            </a:r>
            <a:r>
              <a:rPr lang="en-US" altLang="en-US" sz="2400" b="0"/>
              <a:t>(</a:t>
            </a:r>
            <a:r>
              <a:rPr lang="en-US" altLang="en-US" sz="2400" b="0" i="1"/>
              <a:t>x</a:t>
            </a:r>
            <a:r>
              <a:rPr lang="en-US" altLang="en-US" sz="2400" b="0"/>
              <a:t>,</a:t>
            </a:r>
            <a:r>
              <a:rPr lang="en-US" altLang="en-US" sz="2400" b="0" i="1"/>
              <a:t>t</a:t>
            </a:r>
            <a:r>
              <a:rPr lang="en-US" altLang="en-US" sz="2400" b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b="0"/>
              <a:t>In this case </a:t>
            </a:r>
            <a:r>
              <a:rPr lang="en-US" altLang="en-US" sz="2400" b="0">
                <a:solidFill>
                  <a:srgbClr val="0000FF"/>
                </a:solidFill>
              </a:rPr>
              <a:t>Fick’s Second Law</a:t>
            </a:r>
            <a:r>
              <a:rPr lang="en-US" altLang="en-US" sz="2400" b="0"/>
              <a:t> is used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0"/>
              <a:t>		</a:t>
            </a:r>
            <a:endParaRPr lang="en-US" altLang="en-US" sz="2400" b="0" u="sng"/>
          </a:p>
          <a:p>
            <a:pPr>
              <a:lnSpc>
                <a:spcPct val="90000"/>
              </a:lnSpc>
            </a:pPr>
            <a:endParaRPr lang="en-US" altLang="en-US" sz="2400" b="0" u="sng"/>
          </a:p>
        </p:txBody>
      </p:sp>
      <p:grpSp>
        <p:nvGrpSpPr>
          <p:cNvPr id="50182" name="Group 8">
            <a:extLst>
              <a:ext uri="{FF2B5EF4-FFF2-40B4-BE49-F238E27FC236}">
                <a16:creationId xmlns:a16="http://schemas.microsoft.com/office/drawing/2014/main" id="{55C390CB-7A4C-6B42-95B7-80CBBD1969A6}"/>
              </a:ext>
            </a:extLst>
          </p:cNvPr>
          <p:cNvGrpSpPr>
            <a:grpSpLocks/>
          </p:cNvGrpSpPr>
          <p:nvPr/>
        </p:nvGrpSpPr>
        <p:grpSpPr bwMode="auto">
          <a:xfrm>
            <a:off x="4860925" y="3543300"/>
            <a:ext cx="1801813" cy="919163"/>
            <a:chOff x="3347" y="1145"/>
            <a:chExt cx="1135" cy="579"/>
          </a:xfrm>
        </p:grpSpPr>
        <p:graphicFrame>
          <p:nvGraphicFramePr>
            <p:cNvPr id="50178" name="Object 2">
              <a:extLst>
                <a:ext uri="{FF2B5EF4-FFF2-40B4-BE49-F238E27FC236}">
                  <a16:creationId xmlns:a16="http://schemas.microsoft.com/office/drawing/2014/main" id="{5E42E0B4-EB4E-FB44-B1EC-7399BE3823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5" y="1145"/>
            <a:ext cx="1049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4" name="Equation" r:id="rId4" imgW="9505950" imgH="4826000" progId="Equation.3">
                    <p:embed/>
                  </p:oleObj>
                </mc:Choice>
                <mc:Fallback>
                  <p:oleObj name="Equation" r:id="rId4" imgW="9505950" imgH="48260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5" y="1145"/>
                          <a:ext cx="1049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6" name="Rectangle 7">
              <a:extLst>
                <a:ext uri="{FF2B5EF4-FFF2-40B4-BE49-F238E27FC236}">
                  <a16:creationId xmlns:a16="http://schemas.microsoft.com/office/drawing/2014/main" id="{AA9D31DB-1F69-8F42-BB21-32A91208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1145"/>
              <a:ext cx="1135" cy="57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0183" name="Rectangle 9">
            <a:extLst>
              <a:ext uri="{FF2B5EF4-FFF2-40B4-BE49-F238E27FC236}">
                <a16:creationId xmlns:a16="http://schemas.microsoft.com/office/drawing/2014/main" id="{41CF09DC-4AA4-BA46-8643-82FB8CB9C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3684588"/>
            <a:ext cx="2727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Fick’s Second Law</a:t>
            </a:r>
          </a:p>
        </p:txBody>
      </p:sp>
      <p:sp>
        <p:nvSpPr>
          <p:cNvPr id="50184" name="Text Box 10">
            <a:extLst>
              <a:ext uri="{FF2B5EF4-FFF2-40B4-BE49-F238E27FC236}">
                <a16:creationId xmlns:a16="http://schemas.microsoft.com/office/drawing/2014/main" id="{5E415A81-388E-BD4B-AC6D-0C1EBCA39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3289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0185" name="Text Box 11">
            <a:extLst>
              <a:ext uri="{FF2B5EF4-FFF2-40B4-BE49-F238E27FC236}">
                <a16:creationId xmlns:a16="http://schemas.microsoft.com/office/drawing/2014/main" id="{99CB1A08-4E45-9A47-BAC5-3CC982539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866" y="4929271"/>
            <a:ext cx="74190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Note: similar Mathematics also applies for heat transfer</a:t>
            </a:r>
          </a:p>
          <a:p>
            <a:r>
              <a:rPr lang="en-US" altLang="en-US" dirty="0"/>
              <a:t>problems: C becomes temperature T, D becomes </a:t>
            </a:r>
            <a:r>
              <a:rPr lang="en-US" altLang="en-US" dirty="0">
                <a:latin typeface="Symbol" pitchFamily="2" charset="2"/>
              </a:rPr>
              <a:t>k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(thermal diffusivity )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D3D52FD-C1A2-D046-8182-A0DC1507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8A65CA79-FFD0-434C-96C6-6F6141AC09A4}" type="slidenum">
              <a:rPr lang="en-US" altLang="en-US" sz="1200" i="0">
                <a:latin typeface="Arial" panose="020B0604020202020204" pitchFamily="34" charset="0"/>
              </a:rPr>
              <a:pPr/>
              <a:t>21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A1D72A6-F5A8-FE49-9BED-1B160E44B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Non-steady State Diffusion</a:t>
            </a:r>
          </a:p>
        </p:txBody>
      </p:sp>
      <p:sp>
        <p:nvSpPr>
          <p:cNvPr id="52228" name="Rectangle 10">
            <a:extLst>
              <a:ext uri="{FF2B5EF4-FFF2-40B4-BE49-F238E27FC236}">
                <a16:creationId xmlns:a16="http://schemas.microsoft.com/office/drawing/2014/main" id="{37EEBD71-79A7-F045-A44D-2D6358315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0" y="3098800"/>
            <a:ext cx="10668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Adapted from Fig. 5.5, </a:t>
            </a: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Callister 7e</a:t>
            </a:r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2229" name="Rectangle 12">
            <a:extLst>
              <a:ext uri="{FF2B5EF4-FFF2-40B4-BE49-F238E27FC236}">
                <a16:creationId xmlns:a16="http://schemas.microsoft.com/office/drawing/2014/main" id="{441D1A16-7F46-5D41-8991-317B0B989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4814888"/>
            <a:ext cx="80438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0">
                <a:latin typeface="Arial" panose="020B0604020202020204" pitchFamily="34" charset="0"/>
              </a:rPr>
              <a:t>B.C. 	at </a:t>
            </a:r>
            <a:r>
              <a:rPr lang="en-US" altLang="en-US">
                <a:latin typeface="Arial" panose="020B0604020202020204" pitchFamily="34" charset="0"/>
              </a:rPr>
              <a:t>t</a:t>
            </a:r>
            <a:r>
              <a:rPr lang="en-US" altLang="en-US" i="0">
                <a:latin typeface="Arial" panose="020B0604020202020204" pitchFamily="34" charset="0"/>
              </a:rPr>
              <a:t> = 0, </a:t>
            </a:r>
            <a:r>
              <a:rPr lang="en-US" altLang="en-US">
                <a:latin typeface="Arial" panose="020B0604020202020204" pitchFamily="34" charset="0"/>
              </a:rPr>
              <a:t>C</a:t>
            </a:r>
            <a:r>
              <a:rPr lang="en-US" altLang="en-US" i="0">
                <a:latin typeface="Arial" panose="020B0604020202020204" pitchFamily="34" charset="0"/>
              </a:rPr>
              <a:t> = </a:t>
            </a:r>
            <a:r>
              <a:rPr lang="en-US" altLang="en-US">
                <a:latin typeface="Arial" panose="020B0604020202020204" pitchFamily="34" charset="0"/>
              </a:rPr>
              <a:t>C</a:t>
            </a:r>
            <a:r>
              <a:rPr lang="en-US" altLang="en-US" baseline="-25000">
                <a:latin typeface="Arial" panose="020B0604020202020204" pitchFamily="34" charset="0"/>
              </a:rPr>
              <a:t>o</a:t>
            </a:r>
            <a:r>
              <a:rPr lang="en-US" altLang="en-US" i="0">
                <a:latin typeface="Arial" panose="020B0604020202020204" pitchFamily="34" charset="0"/>
              </a:rPr>
              <a:t>  for  0 </a:t>
            </a:r>
            <a:r>
              <a:rPr lang="en-US" altLang="en-US" i="0">
                <a:latin typeface="Arial" panose="020B0604020202020204" pitchFamily="34" charset="0"/>
                <a:sym typeface="Symbol" pitchFamily="2" charset="2"/>
              </a:rPr>
              <a:t> 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lang="en-US" altLang="en-US" i="0">
                <a:latin typeface="Arial" panose="020B0604020202020204" pitchFamily="34" charset="0"/>
                <a:sym typeface="Symbol" pitchFamily="2" charset="2"/>
              </a:rPr>
              <a:t>  </a:t>
            </a:r>
          </a:p>
          <a:p>
            <a:pPr>
              <a:spcBef>
                <a:spcPct val="50000"/>
              </a:spcBef>
            </a:pPr>
            <a:r>
              <a:rPr lang="en-US" altLang="en-US" i="0">
                <a:latin typeface="Arial" panose="020B0604020202020204" pitchFamily="34" charset="0"/>
              </a:rPr>
              <a:t>	at </a:t>
            </a:r>
            <a:r>
              <a:rPr lang="en-US" altLang="en-US">
                <a:latin typeface="Arial" panose="020B0604020202020204" pitchFamily="34" charset="0"/>
              </a:rPr>
              <a:t>t</a:t>
            </a:r>
            <a:r>
              <a:rPr lang="en-US" altLang="en-US" i="0">
                <a:latin typeface="Arial" panose="020B0604020202020204" pitchFamily="34" charset="0"/>
              </a:rPr>
              <a:t> &gt; 0, </a:t>
            </a:r>
            <a:r>
              <a:rPr lang="en-US" altLang="en-US">
                <a:latin typeface="Arial" panose="020B0604020202020204" pitchFamily="34" charset="0"/>
              </a:rPr>
              <a:t>C</a:t>
            </a:r>
            <a:r>
              <a:rPr lang="en-US" altLang="en-US" i="0">
                <a:latin typeface="Arial" panose="020B0604020202020204" pitchFamily="34" charset="0"/>
              </a:rPr>
              <a:t> = </a:t>
            </a:r>
            <a:r>
              <a:rPr lang="en-US" altLang="en-US">
                <a:latin typeface="Arial" panose="020B0604020202020204" pitchFamily="34" charset="0"/>
              </a:rPr>
              <a:t>C</a:t>
            </a:r>
            <a:r>
              <a:rPr lang="en-US" altLang="en-US" baseline="-25000">
                <a:latin typeface="Arial" panose="020B0604020202020204" pitchFamily="34" charset="0"/>
              </a:rPr>
              <a:t>S</a:t>
            </a:r>
            <a:r>
              <a:rPr lang="en-US" altLang="en-US" i="0">
                <a:latin typeface="Arial" panose="020B0604020202020204" pitchFamily="34" charset="0"/>
              </a:rPr>
              <a:t>  for  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x</a:t>
            </a:r>
            <a:r>
              <a:rPr lang="en-US" altLang="en-US" i="0">
                <a:latin typeface="Arial" panose="020B0604020202020204" pitchFamily="34" charset="0"/>
              </a:rPr>
              <a:t> = 0  (const. surf. conc.)</a:t>
            </a:r>
          </a:p>
          <a:p>
            <a:pPr>
              <a:spcBef>
                <a:spcPct val="50000"/>
              </a:spcBef>
            </a:pPr>
            <a:r>
              <a:rPr lang="en-US" altLang="en-US" i="0">
                <a:latin typeface="Arial" panose="020B0604020202020204" pitchFamily="34" charset="0"/>
              </a:rPr>
              <a:t>		   </a:t>
            </a:r>
            <a:r>
              <a:rPr lang="en-US" altLang="en-US">
                <a:latin typeface="Arial" panose="020B0604020202020204" pitchFamily="34" charset="0"/>
              </a:rPr>
              <a:t>C</a:t>
            </a:r>
            <a:r>
              <a:rPr lang="en-US" altLang="en-US" i="0">
                <a:latin typeface="Arial" panose="020B0604020202020204" pitchFamily="34" charset="0"/>
              </a:rPr>
              <a:t> = </a:t>
            </a:r>
            <a:r>
              <a:rPr lang="en-US" altLang="en-US">
                <a:latin typeface="Arial" panose="020B0604020202020204" pitchFamily="34" charset="0"/>
              </a:rPr>
              <a:t>C</a:t>
            </a:r>
            <a:r>
              <a:rPr lang="en-US" altLang="en-US" baseline="-25000">
                <a:latin typeface="Arial" panose="020B0604020202020204" pitchFamily="34" charset="0"/>
              </a:rPr>
              <a:t>o</a:t>
            </a:r>
            <a:r>
              <a:rPr lang="en-US" altLang="en-US" i="0">
                <a:latin typeface="Arial" panose="020B0604020202020204" pitchFamily="34" charset="0"/>
              </a:rPr>
              <a:t>  for  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x</a:t>
            </a:r>
            <a:r>
              <a:rPr lang="en-US" altLang="en-US" i="0">
                <a:latin typeface="Arial" panose="020B0604020202020204" pitchFamily="34" charset="0"/>
              </a:rPr>
              <a:t> = </a:t>
            </a:r>
            <a:r>
              <a:rPr lang="en-US" altLang="en-US" i="0">
                <a:latin typeface="Arial" panose="020B0604020202020204" pitchFamily="34" charset="0"/>
                <a:sym typeface="Symbol" pitchFamily="2" charset="2"/>
              </a:rPr>
              <a:t></a:t>
            </a:r>
          </a:p>
        </p:txBody>
      </p:sp>
      <p:grpSp>
        <p:nvGrpSpPr>
          <p:cNvPr id="52230" name="Group 47">
            <a:extLst>
              <a:ext uri="{FF2B5EF4-FFF2-40B4-BE49-F238E27FC236}">
                <a16:creationId xmlns:a16="http://schemas.microsoft.com/office/drawing/2014/main" id="{2292756B-2B33-AA43-BE38-00BDA682031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990600"/>
            <a:ext cx="8547100" cy="1257300"/>
            <a:chOff x="240" y="624"/>
            <a:chExt cx="5384" cy="792"/>
          </a:xfrm>
        </p:grpSpPr>
        <p:sp>
          <p:nvSpPr>
            <p:cNvPr id="52237" name="Rectangle 7">
              <a:extLst>
                <a:ext uri="{FF2B5EF4-FFF2-40B4-BE49-F238E27FC236}">
                  <a16:creationId xmlns:a16="http://schemas.microsoft.com/office/drawing/2014/main" id="{A7B30A9C-49E5-2F4B-BFD1-C6DCA6062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24"/>
              <a:ext cx="39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>
                  <a:latin typeface="Arial" panose="020B0604020202020204" pitchFamily="34" charset="0"/>
                </a:rPr>
                <a:t>• Copper diffuses into a bar of aluminum.</a:t>
              </a:r>
            </a:p>
          </p:txBody>
        </p:sp>
        <p:sp>
          <p:nvSpPr>
            <p:cNvPr id="52238" name="AutoShape 16">
              <a:extLst>
                <a:ext uri="{FF2B5EF4-FFF2-40B4-BE49-F238E27FC236}">
                  <a16:creationId xmlns:a16="http://schemas.microsoft.com/office/drawing/2014/main" id="{A9C3D46D-D9DD-474C-BC13-1DB9D70731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0" y="864"/>
              <a:ext cx="5384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9" name="Rectangle 18">
              <a:extLst>
                <a:ext uri="{FF2B5EF4-FFF2-40B4-BE49-F238E27FC236}">
                  <a16:creationId xmlns:a16="http://schemas.microsoft.com/office/drawing/2014/main" id="{D66F092C-7EF7-3943-95F3-E6256B263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160"/>
              <a:ext cx="27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0">
                  <a:solidFill>
                    <a:srgbClr val="000000"/>
                  </a:solidFill>
                  <a:latin typeface="Arial" panose="020B0604020202020204" pitchFamily="34" charset="0"/>
                </a:rPr>
                <a:t>pre-existing conc., </a:t>
              </a: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en-US" sz="20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  <a:r>
                <a:rPr lang="en-US" altLang="en-US" sz="2000" i="0">
                  <a:solidFill>
                    <a:srgbClr val="000000"/>
                  </a:solidFill>
                  <a:latin typeface="Arial" panose="020B0604020202020204" pitchFamily="34" charset="0"/>
                </a:rPr>
                <a:t> of copper atoms </a:t>
              </a:r>
              <a:endParaRPr lang="en-US" altLang="en-US" i="0">
                <a:latin typeface="Arial" panose="020B0604020202020204" pitchFamily="34" charset="0"/>
              </a:endParaRPr>
            </a:p>
          </p:txBody>
        </p:sp>
        <p:sp>
          <p:nvSpPr>
            <p:cNvPr id="52240" name="Rectangle 24">
              <a:extLst>
                <a:ext uri="{FF2B5EF4-FFF2-40B4-BE49-F238E27FC236}">
                  <a16:creationId xmlns:a16="http://schemas.microsoft.com/office/drawing/2014/main" id="{444D4D06-6931-A141-9940-FC93BCA24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" y="980"/>
              <a:ext cx="3488" cy="176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41" name="Oval 25">
              <a:extLst>
                <a:ext uri="{FF2B5EF4-FFF2-40B4-BE49-F238E27FC236}">
                  <a16:creationId xmlns:a16="http://schemas.microsoft.com/office/drawing/2014/main" id="{944C796C-27F7-6B45-9DD1-EB17D3CCB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984"/>
              <a:ext cx="72" cy="72"/>
            </a:xfrm>
            <a:prstGeom prst="ellipse">
              <a:avLst/>
            </a:prstGeom>
            <a:solidFill>
              <a:srgbClr val="FF6633"/>
            </a:solidFill>
            <a:ln w="25400">
              <a:solidFill>
                <a:srgbClr val="FF6633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42" name="Oval 26">
              <a:extLst>
                <a:ext uri="{FF2B5EF4-FFF2-40B4-BE49-F238E27FC236}">
                  <a16:creationId xmlns:a16="http://schemas.microsoft.com/office/drawing/2014/main" id="{4DAB7CDD-F652-5A42-AAAB-B6DB33F20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" y="1072"/>
              <a:ext cx="72" cy="72"/>
            </a:xfrm>
            <a:prstGeom prst="ellipse">
              <a:avLst/>
            </a:prstGeom>
            <a:solidFill>
              <a:srgbClr val="FF6633"/>
            </a:solidFill>
            <a:ln w="25400">
              <a:solidFill>
                <a:srgbClr val="FF6633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43" name="Oval 27">
              <a:extLst>
                <a:ext uri="{FF2B5EF4-FFF2-40B4-BE49-F238E27FC236}">
                  <a16:creationId xmlns:a16="http://schemas.microsoft.com/office/drawing/2014/main" id="{5D52C013-CCB3-614E-AA6B-E8D3FC1E9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88"/>
              <a:ext cx="72" cy="72"/>
            </a:xfrm>
            <a:prstGeom prst="ellipse">
              <a:avLst/>
            </a:prstGeom>
            <a:solidFill>
              <a:srgbClr val="FF6633"/>
            </a:solidFill>
            <a:ln w="25400">
              <a:solidFill>
                <a:srgbClr val="FF6633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44" name="Oval 28">
              <a:extLst>
                <a:ext uri="{FF2B5EF4-FFF2-40B4-BE49-F238E27FC236}">
                  <a16:creationId xmlns:a16="http://schemas.microsoft.com/office/drawing/2014/main" id="{09F19E2A-E4B8-B74E-A634-0C6A1D251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936"/>
              <a:ext cx="72" cy="72"/>
            </a:xfrm>
            <a:prstGeom prst="ellipse">
              <a:avLst/>
            </a:prstGeom>
            <a:solidFill>
              <a:srgbClr val="FF6633"/>
            </a:solidFill>
            <a:ln w="25400">
              <a:solidFill>
                <a:srgbClr val="FF6633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45" name="Oval 29">
              <a:extLst>
                <a:ext uri="{FF2B5EF4-FFF2-40B4-BE49-F238E27FC236}">
                  <a16:creationId xmlns:a16="http://schemas.microsoft.com/office/drawing/2014/main" id="{5DBF0BBD-E5E6-5844-8734-49BC3CDEB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1168"/>
              <a:ext cx="72" cy="72"/>
            </a:xfrm>
            <a:prstGeom prst="ellipse">
              <a:avLst/>
            </a:prstGeom>
            <a:solidFill>
              <a:srgbClr val="FF6633"/>
            </a:solidFill>
            <a:ln w="25400">
              <a:solidFill>
                <a:srgbClr val="FF6633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46" name="Oval 30">
              <a:extLst>
                <a:ext uri="{FF2B5EF4-FFF2-40B4-BE49-F238E27FC236}">
                  <a16:creationId xmlns:a16="http://schemas.microsoft.com/office/drawing/2014/main" id="{A2C09297-E029-8C45-BB0F-DEC0CCCCC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1070"/>
              <a:ext cx="72" cy="72"/>
            </a:xfrm>
            <a:prstGeom prst="ellipse">
              <a:avLst/>
            </a:prstGeom>
            <a:solidFill>
              <a:srgbClr val="FF6633"/>
            </a:solidFill>
            <a:ln w="25400">
              <a:solidFill>
                <a:srgbClr val="FF6633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47" name="Oval 31">
              <a:extLst>
                <a:ext uri="{FF2B5EF4-FFF2-40B4-BE49-F238E27FC236}">
                  <a16:creationId xmlns:a16="http://schemas.microsoft.com/office/drawing/2014/main" id="{08E8F4D3-07E7-5147-AB21-F35475972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1016"/>
              <a:ext cx="72" cy="72"/>
            </a:xfrm>
            <a:prstGeom prst="ellipse">
              <a:avLst/>
            </a:prstGeom>
            <a:solidFill>
              <a:srgbClr val="FF6633"/>
            </a:solidFill>
            <a:ln w="25400">
              <a:solidFill>
                <a:srgbClr val="FF6633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48" name="Oval 32">
              <a:extLst>
                <a:ext uri="{FF2B5EF4-FFF2-40B4-BE49-F238E27FC236}">
                  <a16:creationId xmlns:a16="http://schemas.microsoft.com/office/drawing/2014/main" id="{B067A41D-DC6E-F045-AFF0-239985A0B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1072"/>
              <a:ext cx="72" cy="72"/>
            </a:xfrm>
            <a:prstGeom prst="ellipse">
              <a:avLst/>
            </a:prstGeom>
            <a:solidFill>
              <a:srgbClr val="FF6633"/>
            </a:solidFill>
            <a:ln w="25400">
              <a:solidFill>
                <a:srgbClr val="FF6633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49" name="Oval 33">
              <a:extLst>
                <a:ext uri="{FF2B5EF4-FFF2-40B4-BE49-F238E27FC236}">
                  <a16:creationId xmlns:a16="http://schemas.microsoft.com/office/drawing/2014/main" id="{5088F5E6-32C5-AA49-A4FD-2E9DF828B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" y="1008"/>
              <a:ext cx="72" cy="72"/>
            </a:xfrm>
            <a:prstGeom prst="ellipse">
              <a:avLst/>
            </a:prstGeom>
            <a:solidFill>
              <a:srgbClr val="FF6633"/>
            </a:solidFill>
            <a:ln w="25400">
              <a:solidFill>
                <a:srgbClr val="FF6633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50" name="Rectangle 35">
              <a:extLst>
                <a:ext uri="{FF2B5EF4-FFF2-40B4-BE49-F238E27FC236}">
                  <a16:creationId xmlns:a16="http://schemas.microsoft.com/office/drawing/2014/main" id="{172DA0C2-A617-B44B-90FF-32DA05C95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872"/>
              <a:ext cx="10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0">
                  <a:solidFill>
                    <a:srgbClr val="FF6633"/>
                  </a:solidFill>
                  <a:latin typeface="Arial" panose="020B0604020202020204" pitchFamily="34" charset="0"/>
                </a:rPr>
                <a:t>Surface conc., </a:t>
              </a:r>
              <a:endParaRPr lang="en-US" altLang="en-US" i="0">
                <a:latin typeface="Arial" panose="020B0604020202020204" pitchFamily="34" charset="0"/>
              </a:endParaRPr>
            </a:p>
          </p:txBody>
        </p:sp>
        <p:sp>
          <p:nvSpPr>
            <p:cNvPr id="52251" name="Rectangle 36">
              <a:extLst>
                <a:ext uri="{FF2B5EF4-FFF2-40B4-BE49-F238E27FC236}">
                  <a16:creationId xmlns:a16="http://schemas.microsoft.com/office/drawing/2014/main" id="{6A2D0556-4608-8E46-A455-AD9B21BD0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056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FF6633"/>
                  </a:solidFill>
                  <a:latin typeface="Arial" panose="020B0604020202020204" pitchFamily="34" charset="0"/>
                </a:rPr>
                <a:t>C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52252" name="Rectangle 38">
              <a:extLst>
                <a:ext uri="{FF2B5EF4-FFF2-40B4-BE49-F238E27FC236}">
                  <a16:creationId xmlns:a16="http://schemas.microsoft.com/office/drawing/2014/main" id="{7238FFB2-791A-BC48-9F86-CB5870E0F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056"/>
              <a:ext cx="9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0">
                  <a:solidFill>
                    <a:srgbClr val="FF6633"/>
                  </a:solidFill>
                  <a:latin typeface="Arial" panose="020B0604020202020204" pitchFamily="34" charset="0"/>
                </a:rPr>
                <a:t> of Cu atoms</a:t>
              </a:r>
              <a:endParaRPr lang="en-US" altLang="en-US" i="0">
                <a:latin typeface="Arial" panose="020B0604020202020204" pitchFamily="34" charset="0"/>
              </a:endParaRPr>
            </a:p>
          </p:txBody>
        </p:sp>
        <p:sp>
          <p:nvSpPr>
            <p:cNvPr id="52253" name="Rectangle 39">
              <a:extLst>
                <a:ext uri="{FF2B5EF4-FFF2-40B4-BE49-F238E27FC236}">
                  <a16:creationId xmlns:a16="http://schemas.microsoft.com/office/drawing/2014/main" id="{BC1E2CE1-8A67-9745-879F-27AA62816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983"/>
              <a:ext cx="2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0">
                  <a:solidFill>
                    <a:srgbClr val="000000"/>
                  </a:solidFill>
                  <a:latin typeface="Arial" panose="020B0604020202020204" pitchFamily="34" charset="0"/>
                </a:rPr>
                <a:t>bar</a:t>
              </a:r>
              <a:endParaRPr lang="en-US" altLang="en-US" i="0">
                <a:latin typeface="Arial" panose="020B0604020202020204" pitchFamily="34" charset="0"/>
              </a:endParaRPr>
            </a:p>
          </p:txBody>
        </p:sp>
        <p:sp>
          <p:nvSpPr>
            <p:cNvPr id="52254" name="Rectangle 37">
              <a:extLst>
                <a:ext uri="{FF2B5EF4-FFF2-40B4-BE49-F238E27FC236}">
                  <a16:creationId xmlns:a16="http://schemas.microsoft.com/office/drawing/2014/main" id="{AB9E546B-5470-3A44-BCB7-96CAD4278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108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FF6633"/>
                  </a:solidFill>
                  <a:latin typeface="Arial" panose="020B0604020202020204" pitchFamily="34" charset="0"/>
                </a:rPr>
                <a:t>s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52231" name="Group 49">
            <a:extLst>
              <a:ext uri="{FF2B5EF4-FFF2-40B4-BE49-F238E27FC236}">
                <a16:creationId xmlns:a16="http://schemas.microsoft.com/office/drawing/2014/main" id="{73B18921-AA1D-3941-BEED-6A735050A4FB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2270125"/>
            <a:ext cx="4560888" cy="2347913"/>
            <a:chOff x="1386" y="1430"/>
            <a:chExt cx="2873" cy="1479"/>
          </a:xfrm>
        </p:grpSpPr>
        <p:pic>
          <p:nvPicPr>
            <p:cNvPr id="52232" name="Picture 15" descr="Fig 5_5">
              <a:extLst>
                <a:ext uri="{FF2B5EF4-FFF2-40B4-BE49-F238E27FC236}">
                  <a16:creationId xmlns:a16="http://schemas.microsoft.com/office/drawing/2014/main" id="{DDC28692-2D58-D245-A3F2-782DEE5D1B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" y="1430"/>
              <a:ext cx="2873" cy="1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3" name="Rectangle 48">
              <a:extLst>
                <a:ext uri="{FF2B5EF4-FFF2-40B4-BE49-F238E27FC236}">
                  <a16:creationId xmlns:a16="http://schemas.microsoft.com/office/drawing/2014/main" id="{356D1B08-6873-0C4E-854C-E3A782840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550"/>
              <a:ext cx="240" cy="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2234" name="Group 46">
              <a:extLst>
                <a:ext uri="{FF2B5EF4-FFF2-40B4-BE49-F238E27FC236}">
                  <a16:creationId xmlns:a16="http://schemas.microsoft.com/office/drawing/2014/main" id="{9D4955C6-A7EF-0B46-9B52-8A54C79B12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0" y="1494"/>
              <a:ext cx="384" cy="294"/>
              <a:chOff x="335" y="1028"/>
              <a:chExt cx="384" cy="294"/>
            </a:xfrm>
          </p:grpSpPr>
          <p:sp>
            <p:nvSpPr>
              <p:cNvPr id="52235" name="Text Box 44">
                <a:extLst>
                  <a:ext uri="{FF2B5EF4-FFF2-40B4-BE49-F238E27FC236}">
                    <a16:creationId xmlns:a16="http://schemas.microsoft.com/office/drawing/2014/main" id="{6B026D29-BADB-C746-B68E-0CB571479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" y="1028"/>
                <a:ext cx="261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1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52236" name="Text Box 45">
                <a:extLst>
                  <a:ext uri="{FF2B5EF4-FFF2-40B4-BE49-F238E27FC236}">
                    <a16:creationId xmlns:a16="http://schemas.microsoft.com/office/drawing/2014/main" id="{EB89E70A-5B23-C348-92A7-1DE82C2F2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" y="1062"/>
                <a:ext cx="261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100">
                    <a:latin typeface="Arial" panose="020B0604020202020204" pitchFamily="34" charset="0"/>
                  </a:rPr>
                  <a:t>s</a:t>
                </a: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F6EA3B9-06E8-CD4E-A86A-31DA1D37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3F064252-16DC-2248-A392-2856C4B97AAE}" type="slidenum">
              <a:rPr lang="en-US" altLang="en-US" sz="1200" i="0">
                <a:latin typeface="Arial" panose="020B0604020202020204" pitchFamily="34" charset="0"/>
              </a:rPr>
              <a:pPr/>
              <a:t>22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54277" name="Rectangle 26">
            <a:extLst>
              <a:ext uri="{FF2B5EF4-FFF2-40B4-BE49-F238E27FC236}">
                <a16:creationId xmlns:a16="http://schemas.microsoft.com/office/drawing/2014/main" id="{D945364B-F5F8-8440-8420-8110FCF95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2752725"/>
            <a:ext cx="171450" cy="27146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278" name="Rectangle 27">
            <a:extLst>
              <a:ext uri="{FF2B5EF4-FFF2-40B4-BE49-F238E27FC236}">
                <a16:creationId xmlns:a16="http://schemas.microsoft.com/office/drawing/2014/main" id="{1BEEB262-12CD-AB41-ABB4-E3750C58B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2414588"/>
            <a:ext cx="171450" cy="27146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279" name="Rectangle 24">
            <a:extLst>
              <a:ext uri="{FF2B5EF4-FFF2-40B4-BE49-F238E27FC236}">
                <a16:creationId xmlns:a16="http://schemas.microsoft.com/office/drawing/2014/main" id="{21212A0C-6677-0A4B-BCEE-2166F60B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2428875"/>
            <a:ext cx="171450" cy="27146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280" name="Rectangle 25">
            <a:extLst>
              <a:ext uri="{FF2B5EF4-FFF2-40B4-BE49-F238E27FC236}">
                <a16:creationId xmlns:a16="http://schemas.microsoft.com/office/drawing/2014/main" id="{0A4740DC-94DB-A24E-91B4-119C91320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2428875"/>
            <a:ext cx="171450" cy="27146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281" name="Rectangle 20">
            <a:extLst>
              <a:ext uri="{FF2B5EF4-FFF2-40B4-BE49-F238E27FC236}">
                <a16:creationId xmlns:a16="http://schemas.microsoft.com/office/drawing/2014/main" id="{3D9F6DD1-32FE-8F49-9253-9A9F4CFBC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1314450"/>
            <a:ext cx="171450" cy="27146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282" name="Rectangle 21">
            <a:extLst>
              <a:ext uri="{FF2B5EF4-FFF2-40B4-BE49-F238E27FC236}">
                <a16:creationId xmlns:a16="http://schemas.microsoft.com/office/drawing/2014/main" id="{CC4ECA48-8D29-3C42-8766-0CF35022A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1309688"/>
            <a:ext cx="171450" cy="27146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283" name="Rectangle 22">
            <a:extLst>
              <a:ext uri="{FF2B5EF4-FFF2-40B4-BE49-F238E27FC236}">
                <a16:creationId xmlns:a16="http://schemas.microsoft.com/office/drawing/2014/main" id="{82644656-C4B3-9B4C-A737-56771E085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1352550"/>
            <a:ext cx="171450" cy="27146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284" name="Rectangle 23">
            <a:extLst>
              <a:ext uri="{FF2B5EF4-FFF2-40B4-BE49-F238E27FC236}">
                <a16:creationId xmlns:a16="http://schemas.microsoft.com/office/drawing/2014/main" id="{F37D6950-D359-434A-918A-55F8F61FD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724025"/>
            <a:ext cx="171450" cy="27146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285" name="Rectangle 2">
            <a:extLst>
              <a:ext uri="{FF2B5EF4-FFF2-40B4-BE49-F238E27FC236}">
                <a16:creationId xmlns:a16="http://schemas.microsoft.com/office/drawing/2014/main" id="{3CF41891-75EC-754F-AF5E-4AB1BB74C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       </a:t>
            </a:r>
          </a:p>
        </p:txBody>
      </p:sp>
      <p:sp>
        <p:nvSpPr>
          <p:cNvPr id="54286" name="Rectangle 3">
            <a:extLst>
              <a:ext uri="{FF2B5EF4-FFF2-40B4-BE49-F238E27FC236}">
                <a16:creationId xmlns:a16="http://schemas.microsoft.com/office/drawing/2014/main" id="{C54F6AAF-BC58-AE4A-ACAB-520A7EA02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2355850"/>
            <a:ext cx="4111625" cy="32893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0" i="1"/>
              <a:t>C</a:t>
            </a:r>
            <a:r>
              <a:rPr lang="en-US" altLang="en-US" sz="2400" b="0"/>
              <a:t>(</a:t>
            </a:r>
            <a:r>
              <a:rPr lang="en-US" altLang="en-US" sz="2400" b="0" i="1"/>
              <a:t>x</a:t>
            </a:r>
            <a:r>
              <a:rPr lang="en-US" altLang="en-US" sz="2400" b="0"/>
              <a:t>,</a:t>
            </a:r>
            <a:r>
              <a:rPr lang="en-US" altLang="en-US" sz="2400" b="0" i="1"/>
              <a:t>t</a:t>
            </a:r>
            <a:r>
              <a:rPr lang="en-US" altLang="en-US" sz="2400" b="0"/>
              <a:t>) = Conc. at point </a:t>
            </a:r>
            <a:r>
              <a:rPr lang="en-US" altLang="en-US" sz="2400" b="0" i="1"/>
              <a:t>x</a:t>
            </a:r>
            <a:r>
              <a:rPr lang="en-US" altLang="en-US" sz="2400" b="0"/>
              <a:t> at   </a:t>
            </a:r>
            <a:br>
              <a:rPr lang="en-US" altLang="en-US" sz="2400" b="0"/>
            </a:br>
            <a:r>
              <a:rPr lang="en-US" altLang="en-US" sz="2400" b="0"/>
              <a:t>              time </a:t>
            </a:r>
            <a:r>
              <a:rPr lang="en-US" altLang="en-US" sz="2400" b="0" i="1"/>
              <a:t>t</a:t>
            </a:r>
            <a:r>
              <a:rPr lang="en-US" altLang="en-US" sz="2400" b="0"/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0"/>
              <a:t>erf (</a:t>
            </a:r>
            <a:r>
              <a:rPr lang="en-US" altLang="en-US" sz="2400" b="0" i="1"/>
              <a:t>z</a:t>
            </a:r>
            <a:r>
              <a:rPr lang="en-US" altLang="en-US" sz="2400" b="0"/>
              <a:t>)  = error function     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 altLang="en-US" b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0"/>
              <a:t>erf(</a:t>
            </a:r>
            <a:r>
              <a:rPr lang="en-US" altLang="en-US" sz="2400" b="0" i="1"/>
              <a:t>z</a:t>
            </a:r>
            <a:r>
              <a:rPr lang="en-US" altLang="en-US" sz="2400" b="0"/>
              <a:t>) values are given in Table 5.1</a:t>
            </a:r>
          </a:p>
        </p:txBody>
      </p:sp>
      <p:sp>
        <p:nvSpPr>
          <p:cNvPr id="54287" name="Line 6">
            <a:extLst>
              <a:ext uri="{FF2B5EF4-FFF2-40B4-BE49-F238E27FC236}">
                <a16:creationId xmlns:a16="http://schemas.microsoft.com/office/drawing/2014/main" id="{56F36AA3-F6C7-304F-93CB-1F5A95550C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3488" y="2744788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Text Box 7">
            <a:extLst>
              <a:ext uri="{FF2B5EF4-FFF2-40B4-BE49-F238E27FC236}">
                <a16:creationId xmlns:a16="http://schemas.microsoft.com/office/drawing/2014/main" id="{324B08D3-6AC5-9E48-9AA2-7D588702E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2509838"/>
            <a:ext cx="477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>
                <a:latin typeface="Arial" panose="020B0604020202020204" pitchFamily="34" charset="0"/>
              </a:rPr>
              <a:t>C</a:t>
            </a:r>
            <a:r>
              <a:rPr lang="en-US" altLang="en-US" sz="2000" baseline="-25000">
                <a:latin typeface="Arial" panose="020B0604020202020204" pitchFamily="34" charset="0"/>
              </a:rPr>
              <a:t>S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4289" name="Line 8">
            <a:extLst>
              <a:ext uri="{FF2B5EF4-FFF2-40B4-BE49-F238E27FC236}">
                <a16:creationId xmlns:a16="http://schemas.microsoft.com/office/drawing/2014/main" id="{40A963F7-EC3B-2C46-AC33-423B0FFBA4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3488" y="4630738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Text Box 9">
            <a:extLst>
              <a:ext uri="{FF2B5EF4-FFF2-40B4-BE49-F238E27FC236}">
                <a16:creationId xmlns:a16="http://schemas.microsoft.com/office/drawing/2014/main" id="{B076A852-D02E-E746-AB81-4D0F882BC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4414838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>
                <a:latin typeface="Arial" panose="020B0604020202020204" pitchFamily="34" charset="0"/>
              </a:rPr>
              <a:t>C</a:t>
            </a:r>
            <a:r>
              <a:rPr lang="en-US" altLang="en-US" sz="2000" baseline="-25000">
                <a:latin typeface="Arial" panose="020B0604020202020204" pitchFamily="34" charset="0"/>
              </a:rPr>
              <a:t>o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4291" name="Text Box 11">
            <a:extLst>
              <a:ext uri="{FF2B5EF4-FFF2-40B4-BE49-F238E27FC236}">
                <a16:creationId xmlns:a16="http://schemas.microsoft.com/office/drawing/2014/main" id="{FB8D906A-65AA-8149-B3E7-F6AD2CF07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3671888"/>
            <a:ext cx="803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>
                <a:latin typeface="Arial" panose="020B0604020202020204" pitchFamily="34" charset="0"/>
              </a:rPr>
              <a:t>C</a:t>
            </a:r>
            <a:r>
              <a:rPr lang="en-US" altLang="en-US" sz="2000" i="0">
                <a:latin typeface="Arial" panose="020B0604020202020204" pitchFamily="34" charset="0"/>
              </a:rPr>
              <a:t>(</a:t>
            </a:r>
            <a:r>
              <a:rPr lang="en-US" altLang="en-US" sz="2000">
                <a:latin typeface="Arial" panose="020B0604020202020204" pitchFamily="34" charset="0"/>
              </a:rPr>
              <a:t>x</a:t>
            </a:r>
            <a:r>
              <a:rPr lang="en-US" altLang="en-US" sz="2000" i="0">
                <a:latin typeface="Arial" panose="020B0604020202020204" pitchFamily="34" charset="0"/>
              </a:rPr>
              <a:t>,</a:t>
            </a:r>
            <a:r>
              <a:rPr lang="en-US" altLang="en-US" sz="2000">
                <a:latin typeface="Arial" panose="020B0604020202020204" pitchFamily="34" charset="0"/>
              </a:rPr>
              <a:t>t</a:t>
            </a:r>
            <a:r>
              <a:rPr lang="en-US" altLang="en-US" sz="2000" i="0">
                <a:latin typeface="Arial" panose="020B0604020202020204" pitchFamily="34" charset="0"/>
              </a:rPr>
              <a:t>)</a:t>
            </a:r>
          </a:p>
        </p:txBody>
      </p:sp>
      <p:graphicFrame>
        <p:nvGraphicFramePr>
          <p:cNvPr id="54274" name="Object 2">
            <a:extLst>
              <a:ext uri="{FF2B5EF4-FFF2-40B4-BE49-F238E27FC236}">
                <a16:creationId xmlns:a16="http://schemas.microsoft.com/office/drawing/2014/main" id="{FCF8276B-D4FF-7E45-94BA-27DB39B45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4913" y="1241425"/>
          <a:ext cx="352742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name="Equation" r:id="rId4" imgW="21799550" imgH="5264150" progId="Equation.3">
                  <p:embed/>
                </p:oleObj>
              </mc:Choice>
              <mc:Fallback>
                <p:oleObj name="Equation" r:id="rId4" imgW="21799550" imgH="526415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1241425"/>
                        <a:ext cx="352742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2" name="Rectangle 14">
            <a:extLst>
              <a:ext uri="{FF2B5EF4-FFF2-40B4-BE49-F238E27FC236}">
                <a16:creationId xmlns:a16="http://schemas.microsoft.com/office/drawing/2014/main" id="{BD219CC6-B0D7-6A4A-BA31-C77371B41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663" y="1206500"/>
            <a:ext cx="3711575" cy="96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54275" name="Object 3">
            <a:extLst>
              <a:ext uri="{FF2B5EF4-FFF2-40B4-BE49-F238E27FC236}">
                <a16:creationId xmlns:a16="http://schemas.microsoft.com/office/drawing/2014/main" id="{5FE574E4-4F21-144A-A631-849ABC082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1150" y="3678238"/>
          <a:ext cx="21097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name="Equation" r:id="rId6" imgW="11410950" imgH="4826000" progId="Equation.3">
                  <p:embed/>
                </p:oleObj>
              </mc:Choice>
              <mc:Fallback>
                <p:oleObj name="Equation" r:id="rId6" imgW="11410950" imgH="4826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678238"/>
                        <a:ext cx="210978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93" name="Picture 30" descr="Fig 5_5 orig">
            <a:extLst>
              <a:ext uri="{FF2B5EF4-FFF2-40B4-BE49-F238E27FC236}">
                <a16:creationId xmlns:a16="http://schemas.microsoft.com/office/drawing/2014/main" id="{B6DDA3E2-4AD2-2F4B-B53D-883D61595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5" y="2419350"/>
            <a:ext cx="3127375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4" name="Line 10">
            <a:extLst>
              <a:ext uri="{FF2B5EF4-FFF2-40B4-BE49-F238E27FC236}">
                <a16:creationId xmlns:a16="http://schemas.microsoft.com/office/drawing/2014/main" id="{2A33A21B-5CB7-DB43-B9F8-4998065DFA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3488" y="3902075"/>
            <a:ext cx="985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E3EBEB-D3FC-BE44-B459-FA3F81F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B0ADAE56-23CC-1444-86B3-21C0B3852511}" type="slidenum">
              <a:rPr lang="en-US" altLang="en-US" sz="1200" i="0">
                <a:latin typeface="Arial" panose="020B0604020202020204" pitchFamily="34" charset="0"/>
              </a:rPr>
              <a:pPr/>
              <a:t>23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60C35D91-C9A9-3344-8D2F-E998B25A8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Non-steady State Diffusion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BFD6596C-1CA3-C343-8DF3-78A7C1BE9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0"/>
              <a:t>Sample Problem:  An FCC iron-carbon alloy initially containing 0.20 wt% C is carburized at an elevated temperature and in an atmosphere that gives a surface carbon concentration constant at 1.0 wt%. If after 49.5 h the concentration of carbon is 0.35 wt% at a position 4.0 mm below the surface, determine the temperature at which the treatment was carried out.</a:t>
            </a:r>
          </a:p>
          <a:p>
            <a:endParaRPr lang="en-US" altLang="en-US" sz="2400" b="0"/>
          </a:p>
          <a:p>
            <a:r>
              <a:rPr lang="en-US" altLang="en-US" sz="2400" b="0">
                <a:solidFill>
                  <a:srgbClr val="FF3300"/>
                </a:solidFill>
              </a:rPr>
              <a:t>Solution</a:t>
            </a:r>
            <a:r>
              <a:rPr lang="en-US" altLang="en-US" sz="2400" b="0"/>
              <a:t>: use Eqn. 5.5</a:t>
            </a:r>
          </a:p>
        </p:txBody>
      </p:sp>
      <p:graphicFrame>
        <p:nvGraphicFramePr>
          <p:cNvPr id="56322" name="Object 2">
            <a:extLst>
              <a:ext uri="{FF2B5EF4-FFF2-40B4-BE49-F238E27FC236}">
                <a16:creationId xmlns:a16="http://schemas.microsoft.com/office/drawing/2014/main" id="{37D474E9-7945-054C-BF1E-B3DFC5022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2625" y="4427538"/>
          <a:ext cx="3400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Equation" r:id="rId4" imgW="21355050" imgH="5264150" progId="Equation.3">
                  <p:embed/>
                </p:oleObj>
              </mc:Choice>
              <mc:Fallback>
                <p:oleObj name="Equation" r:id="rId4" imgW="21355050" imgH="526415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4427538"/>
                        <a:ext cx="34004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3339D10-52CE-C749-B29B-FF421DBE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77B24B57-62FA-E343-9B3B-8469127B120B}" type="slidenum">
              <a:rPr lang="en-US" altLang="en-US" sz="1200" i="0">
                <a:latin typeface="Arial" panose="020B0604020202020204" pitchFamily="34" charset="0"/>
              </a:rPr>
              <a:pPr/>
              <a:t>24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58373" name="Rectangle 2">
            <a:extLst>
              <a:ext uri="{FF2B5EF4-FFF2-40B4-BE49-F238E27FC236}">
                <a16:creationId xmlns:a16="http://schemas.microsoft.com/office/drawing/2014/main" id="{5AAAB405-F031-4D41-A30A-38DD7C46D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1652588"/>
            <a:ext cx="2085975" cy="42862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22D067E7-D759-5749-AC8E-2174669FD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1657350"/>
            <a:ext cx="1543050" cy="4286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8375" name="Rectangle 4">
            <a:extLst>
              <a:ext uri="{FF2B5EF4-FFF2-40B4-BE49-F238E27FC236}">
                <a16:creationId xmlns:a16="http://schemas.microsoft.com/office/drawing/2014/main" id="{F1D46C86-C0D3-1146-9C09-931F0E6EB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1525" y="652463"/>
            <a:ext cx="7772400" cy="533400"/>
          </a:xfrm>
        </p:spPr>
        <p:txBody>
          <a:bodyPr/>
          <a:lstStyle/>
          <a:p>
            <a:pPr algn="l"/>
            <a:r>
              <a:rPr lang="en-US" altLang="en-US" sz="2800">
                <a:solidFill>
                  <a:srgbClr val="FF3300"/>
                </a:solidFill>
              </a:rPr>
              <a:t>Solution (cont.):</a:t>
            </a:r>
            <a:endParaRPr lang="en-US" altLang="en-US" sz="2800"/>
          </a:p>
        </p:txBody>
      </p:sp>
      <p:sp>
        <p:nvSpPr>
          <p:cNvPr id="58376" name="Rectangle 5">
            <a:extLst>
              <a:ext uri="{FF2B5EF4-FFF2-40B4-BE49-F238E27FC236}">
                <a16:creationId xmlns:a16="http://schemas.microsoft.com/office/drawing/2014/main" id="{46796F26-4DC5-8448-94A3-D9288000A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b="0" i="1">
                <a:ea typeface="ＭＳ Ｐゴシック" panose="020B0600070205080204" pitchFamily="34" charset="-128"/>
              </a:rPr>
              <a:t>t</a:t>
            </a:r>
            <a:r>
              <a:rPr lang="en-US" altLang="en-US" sz="2400" b="0">
                <a:ea typeface="ＭＳ Ｐゴシック" panose="020B0600070205080204" pitchFamily="34" charset="-128"/>
              </a:rPr>
              <a:t>  = 49.5 h 		</a:t>
            </a:r>
            <a:r>
              <a:rPr lang="en-US" altLang="en-US" sz="2400" b="0" i="1">
                <a:ea typeface="ＭＳ Ｐゴシック" panose="020B0600070205080204" pitchFamily="34" charset="-128"/>
              </a:rPr>
              <a:t>x</a:t>
            </a:r>
            <a:r>
              <a:rPr lang="en-US" altLang="en-US" sz="2400" b="0">
                <a:ea typeface="ＭＳ Ｐゴシック" panose="020B0600070205080204" pitchFamily="34" charset="-128"/>
              </a:rPr>
              <a:t>  = 4 x 10</a:t>
            </a:r>
            <a:r>
              <a:rPr lang="en-US" altLang="en-US" sz="2400" b="0" baseline="30000">
                <a:ea typeface="ＭＳ Ｐゴシック" panose="020B0600070205080204" pitchFamily="34" charset="-128"/>
              </a:rPr>
              <a:t>-3 </a:t>
            </a:r>
            <a:r>
              <a:rPr lang="en-US" altLang="en-US" sz="2400" b="0">
                <a:ea typeface="ＭＳ Ｐゴシック" panose="020B0600070205080204" pitchFamily="34" charset="-128"/>
              </a:rPr>
              <a:t>m</a:t>
            </a:r>
          </a:p>
          <a:p>
            <a:pPr lvl="1"/>
            <a:r>
              <a:rPr lang="en-US" altLang="en-US" sz="2400" b="0" i="1">
                <a:ea typeface="ＭＳ Ｐゴシック" panose="020B0600070205080204" pitchFamily="34" charset="-128"/>
              </a:rPr>
              <a:t>C</a:t>
            </a:r>
            <a:r>
              <a:rPr lang="en-US" altLang="en-US" sz="2400" b="0" i="1" baseline="-25000">
                <a:ea typeface="ＭＳ Ｐゴシック" panose="020B0600070205080204" pitchFamily="34" charset="-128"/>
              </a:rPr>
              <a:t>x</a:t>
            </a:r>
            <a:r>
              <a:rPr lang="en-US" altLang="en-US" sz="2400" b="0">
                <a:ea typeface="ＭＳ Ｐゴシック" panose="020B0600070205080204" pitchFamily="34" charset="-128"/>
              </a:rPr>
              <a:t> = 0.35 wt%		</a:t>
            </a:r>
            <a:r>
              <a:rPr lang="en-US" altLang="en-US" sz="2400" b="0" i="1">
                <a:ea typeface="ＭＳ Ｐゴシック" panose="020B0600070205080204" pitchFamily="34" charset="-128"/>
              </a:rPr>
              <a:t>C</a:t>
            </a:r>
            <a:r>
              <a:rPr lang="en-US" altLang="en-US" sz="2400" b="0" i="1" baseline="-25000">
                <a:ea typeface="ＭＳ Ｐゴシック" panose="020B0600070205080204" pitchFamily="34" charset="-128"/>
              </a:rPr>
              <a:t>s</a:t>
            </a:r>
            <a:r>
              <a:rPr lang="en-US" altLang="en-US" sz="2400" b="0">
                <a:ea typeface="ＭＳ Ｐゴシック" panose="020B0600070205080204" pitchFamily="34" charset="-128"/>
              </a:rPr>
              <a:t> = 1.0 wt%</a:t>
            </a:r>
          </a:p>
          <a:p>
            <a:pPr lvl="1"/>
            <a:r>
              <a:rPr lang="en-US" altLang="en-US" sz="2400" b="0" i="1">
                <a:ea typeface="ＭＳ Ｐゴシック" panose="020B0600070205080204" pitchFamily="34" charset="-128"/>
              </a:rPr>
              <a:t>C</a:t>
            </a:r>
            <a:r>
              <a:rPr lang="en-US" altLang="en-US" sz="2400" b="0" i="1" baseline="-25000">
                <a:ea typeface="ＭＳ Ｐゴシック" panose="020B0600070205080204" pitchFamily="34" charset="-128"/>
              </a:rPr>
              <a:t>o</a:t>
            </a:r>
            <a:r>
              <a:rPr lang="en-US" altLang="en-US" sz="2400" b="0">
                <a:ea typeface="ＭＳ Ｐゴシック" panose="020B0600070205080204" pitchFamily="34" charset="-128"/>
              </a:rPr>
              <a:t> = 0.20 wt%	</a:t>
            </a:r>
          </a:p>
          <a:p>
            <a:endParaRPr lang="en-US" altLang="en-US" sz="2400"/>
          </a:p>
        </p:txBody>
      </p:sp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1B268732-4294-E248-AB18-4FB50CABFD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0488" y="555625"/>
          <a:ext cx="34718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4" name="Equation" r:id="rId4" imgW="21799550" imgH="5264150" progId="Equation.3">
                  <p:embed/>
                </p:oleObj>
              </mc:Choice>
              <mc:Fallback>
                <p:oleObj name="Equation" r:id="rId4" imgW="21799550" imgH="526415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555625"/>
                        <a:ext cx="34718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7" name="Object 3">
            <a:extLst>
              <a:ext uri="{FF2B5EF4-FFF2-40B4-BE49-F238E27FC236}">
                <a16:creationId xmlns:a16="http://schemas.microsoft.com/office/drawing/2014/main" id="{CD95C424-D195-E345-BF1D-8AD08DCDAE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2825" y="3530600"/>
          <a:ext cx="64770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5" name="Equation" r:id="rId6" imgW="40665400" imgH="5264150" progId="Equation.3">
                  <p:embed/>
                </p:oleObj>
              </mc:Choice>
              <mc:Fallback>
                <p:oleObj name="Equation" r:id="rId6" imgW="40665400" imgH="52641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530600"/>
                        <a:ext cx="64770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>
            <a:extLst>
              <a:ext uri="{FF2B5EF4-FFF2-40B4-BE49-F238E27FC236}">
                <a16:creationId xmlns:a16="http://schemas.microsoft.com/office/drawing/2014/main" id="{4E392748-B18A-DC47-90FC-BBC460C75B10}"/>
              </a:ext>
            </a:extLst>
          </p:cNvPr>
          <p:cNvGrpSpPr>
            <a:grpSpLocks/>
          </p:cNvGrpSpPr>
          <p:nvPr/>
        </p:nvGrpSpPr>
        <p:grpSpPr bwMode="auto">
          <a:xfrm>
            <a:off x="2740025" y="4859338"/>
            <a:ext cx="2197100" cy="428625"/>
            <a:chOff x="1726" y="3061"/>
            <a:chExt cx="1384" cy="270"/>
          </a:xfrm>
        </p:grpSpPr>
        <p:sp>
          <p:nvSpPr>
            <p:cNvPr id="58378" name="Rectangle 19">
              <a:extLst>
                <a:ext uri="{FF2B5EF4-FFF2-40B4-BE49-F238E27FC236}">
                  <a16:creationId xmlns:a16="http://schemas.microsoft.com/office/drawing/2014/main" id="{1BFE98F1-FCE0-1447-B001-84DD94803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" y="3061"/>
              <a:ext cx="1145" cy="27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379" name="Text Box 10">
              <a:extLst>
                <a:ext uri="{FF2B5EF4-FFF2-40B4-BE49-F238E27FC236}">
                  <a16:creationId xmlns:a16="http://schemas.microsoft.com/office/drawing/2014/main" id="{8B6D72C2-877B-C04C-A0E8-76C1C455C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6" y="3068"/>
              <a:ext cx="1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i="0">
                  <a:latin typeface="Arial" panose="020B0604020202020204" pitchFamily="34" charset="0"/>
                  <a:sym typeface="Symbol" pitchFamily="2" charset="2"/>
                </a:rPr>
                <a:t>  </a:t>
              </a:r>
              <a:r>
                <a:rPr lang="en-US" altLang="en-US" sz="2000" i="0">
                  <a:latin typeface="Arial" panose="020B0604020202020204" pitchFamily="34" charset="0"/>
                </a:rPr>
                <a:t>erf(</a:t>
              </a:r>
              <a:r>
                <a:rPr lang="en-US" altLang="en-US" sz="2000">
                  <a:latin typeface="Arial" panose="020B0604020202020204" pitchFamily="34" charset="0"/>
                </a:rPr>
                <a:t>z</a:t>
              </a:r>
              <a:r>
                <a:rPr lang="en-US" altLang="en-US" sz="2000" i="0">
                  <a:latin typeface="Arial" panose="020B0604020202020204" pitchFamily="34" charset="0"/>
                </a:rPr>
                <a:t>) = 0.8125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B939AA9-B0C9-6C4A-9EC4-C3E72EE4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5ACC39D0-823D-8548-A4F5-0595B01516D2}" type="slidenum">
              <a:rPr lang="en-US" altLang="en-US" sz="1200" i="0">
                <a:latin typeface="Arial" panose="020B0604020202020204" pitchFamily="34" charset="0"/>
              </a:rPr>
              <a:pPr/>
              <a:t>25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60423" name="Rectangle 29">
            <a:extLst>
              <a:ext uri="{FF2B5EF4-FFF2-40B4-BE49-F238E27FC236}">
                <a16:creationId xmlns:a16="http://schemas.microsoft.com/office/drawing/2014/main" id="{598050EA-70A9-454A-996F-E8E8AB583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2982913"/>
            <a:ext cx="1023938" cy="3841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0424" name="Rectangle 2">
            <a:extLst>
              <a:ext uri="{FF2B5EF4-FFF2-40B4-BE49-F238E27FC236}">
                <a16:creationId xmlns:a16="http://schemas.microsoft.com/office/drawing/2014/main" id="{54341DFE-C323-9C4E-BF8D-25B78A1B6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800">
                <a:solidFill>
                  <a:srgbClr val="FF3300"/>
                </a:solidFill>
              </a:rPr>
              <a:t>Solution (cont.):</a:t>
            </a:r>
          </a:p>
        </p:txBody>
      </p:sp>
      <p:sp>
        <p:nvSpPr>
          <p:cNvPr id="60425" name="Text Box 4">
            <a:extLst>
              <a:ext uri="{FF2B5EF4-FFF2-40B4-BE49-F238E27FC236}">
                <a16:creationId xmlns:a16="http://schemas.microsoft.com/office/drawing/2014/main" id="{CA35D8FE-63A4-8148-8F5B-B9B924127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9975"/>
            <a:ext cx="7800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0">
                <a:latin typeface="Arial" panose="020B0604020202020204" pitchFamily="34" charset="0"/>
              </a:rPr>
              <a:t>We must now determine from Table 5.1 the value of </a:t>
            </a:r>
            <a:r>
              <a:rPr lang="en-US" altLang="en-US" sz="2000">
                <a:latin typeface="Arial" panose="020B0604020202020204" pitchFamily="34" charset="0"/>
              </a:rPr>
              <a:t>z</a:t>
            </a:r>
            <a:r>
              <a:rPr lang="en-US" altLang="en-US" sz="2000" i="0">
                <a:latin typeface="Arial" panose="020B0604020202020204" pitchFamily="34" charset="0"/>
              </a:rPr>
              <a:t> for which the error function is 0.8125.  An interpolation is necessary as follows</a:t>
            </a:r>
          </a:p>
        </p:txBody>
      </p:sp>
      <p:grpSp>
        <p:nvGrpSpPr>
          <p:cNvPr id="60426" name="Group 17">
            <a:extLst>
              <a:ext uri="{FF2B5EF4-FFF2-40B4-BE49-F238E27FC236}">
                <a16:creationId xmlns:a16="http://schemas.microsoft.com/office/drawing/2014/main" id="{2F79334D-E284-6E4C-928B-F9FB82DA4739}"/>
              </a:ext>
            </a:extLst>
          </p:cNvPr>
          <p:cNvGrpSpPr>
            <a:grpSpLocks/>
          </p:cNvGrpSpPr>
          <p:nvPr/>
        </p:nvGrpSpPr>
        <p:grpSpPr bwMode="auto">
          <a:xfrm>
            <a:off x="1300163" y="2143125"/>
            <a:ext cx="2052637" cy="1420813"/>
            <a:chOff x="819" y="1465"/>
            <a:chExt cx="1293" cy="895"/>
          </a:xfrm>
        </p:grpSpPr>
        <p:sp>
          <p:nvSpPr>
            <p:cNvPr id="60439" name="Text Box 5">
              <a:extLst>
                <a:ext uri="{FF2B5EF4-FFF2-40B4-BE49-F238E27FC236}">
                  <a16:creationId xmlns:a16="http://schemas.microsoft.com/office/drawing/2014/main" id="{760B684A-E7FE-FD44-8868-C9EF3A47E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7" y="146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latin typeface="Arial" panose="020B0604020202020204" pitchFamily="34" charset="0"/>
                </a:rPr>
                <a:t>z</a:t>
              </a:r>
            </a:p>
          </p:txBody>
        </p:sp>
        <p:sp>
          <p:nvSpPr>
            <p:cNvPr id="60440" name="Text Box 6">
              <a:extLst>
                <a:ext uri="{FF2B5EF4-FFF2-40B4-BE49-F238E27FC236}">
                  <a16:creationId xmlns:a16="http://schemas.microsoft.com/office/drawing/2014/main" id="{4D87178A-20C6-5B47-8554-282018A23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2" y="1465"/>
              <a:ext cx="4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0">
                  <a:latin typeface="Arial" panose="020B0604020202020204" pitchFamily="34" charset="0"/>
                </a:rPr>
                <a:t>erf(</a:t>
              </a:r>
              <a:r>
                <a:rPr lang="en-US" altLang="en-US" sz="2000">
                  <a:latin typeface="Arial" panose="020B0604020202020204" pitchFamily="34" charset="0"/>
                </a:rPr>
                <a:t>z)</a:t>
              </a:r>
            </a:p>
          </p:txBody>
        </p:sp>
        <p:sp>
          <p:nvSpPr>
            <p:cNvPr id="60441" name="Text Box 7">
              <a:extLst>
                <a:ext uri="{FF2B5EF4-FFF2-40B4-BE49-F238E27FC236}">
                  <a16:creationId xmlns:a16="http://schemas.microsoft.com/office/drawing/2014/main" id="{B2DF9573-37B1-104C-AEDB-4968F033B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1711"/>
              <a:ext cx="126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0">
                  <a:latin typeface="Arial" panose="020B0604020202020204" pitchFamily="34" charset="0"/>
                </a:rPr>
                <a:t>0.90	0.7970</a:t>
              </a:r>
            </a:p>
            <a:p>
              <a:r>
                <a:rPr lang="en-US" altLang="en-US" sz="2000">
                  <a:solidFill>
                    <a:srgbClr val="7854FE"/>
                  </a:solidFill>
                  <a:latin typeface="Arial" panose="020B0604020202020204" pitchFamily="34" charset="0"/>
                </a:rPr>
                <a:t>z	</a:t>
              </a:r>
              <a:r>
                <a:rPr lang="en-US" altLang="en-US" sz="2000" i="0">
                  <a:solidFill>
                    <a:srgbClr val="7854FE"/>
                  </a:solidFill>
                  <a:latin typeface="Arial" panose="020B0604020202020204" pitchFamily="34" charset="0"/>
                </a:rPr>
                <a:t>0.8125</a:t>
              </a:r>
            </a:p>
            <a:p>
              <a:r>
                <a:rPr lang="en-US" altLang="en-US" sz="2000" i="0">
                  <a:latin typeface="Arial" panose="020B0604020202020204" pitchFamily="34" charset="0"/>
                </a:rPr>
                <a:t>0.95	0.8209	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0442" name="Line 8">
              <a:extLst>
                <a:ext uri="{FF2B5EF4-FFF2-40B4-BE49-F238E27FC236}">
                  <a16:creationId xmlns:a16="http://schemas.microsoft.com/office/drawing/2014/main" id="{E3A003B0-D895-B349-8819-F3A5FB6CC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" y="1466"/>
              <a:ext cx="119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Line 9">
              <a:extLst>
                <a:ext uri="{FF2B5EF4-FFF2-40B4-BE49-F238E27FC236}">
                  <a16:creationId xmlns:a16="http://schemas.microsoft.com/office/drawing/2014/main" id="{C4866DC6-C39E-4B4F-A2BD-0CD4E7A77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" y="1704"/>
              <a:ext cx="119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Line 10">
              <a:extLst>
                <a:ext uri="{FF2B5EF4-FFF2-40B4-BE49-F238E27FC236}">
                  <a16:creationId xmlns:a16="http://schemas.microsoft.com/office/drawing/2014/main" id="{C371AD20-5082-8749-9201-D5AFE26A9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" y="2360"/>
              <a:ext cx="119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27" name="Rectangle 13">
            <a:extLst>
              <a:ext uri="{FF2B5EF4-FFF2-40B4-BE49-F238E27FC236}">
                <a16:creationId xmlns:a16="http://schemas.microsoft.com/office/drawing/2014/main" id="{B08BAD36-3D64-9942-826F-3AB45C992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054225"/>
            <a:ext cx="185737" cy="3508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60418" name="Object 2">
            <a:extLst>
              <a:ext uri="{FF2B5EF4-FFF2-40B4-BE49-F238E27FC236}">
                <a16:creationId xmlns:a16="http://schemas.microsoft.com/office/drawing/2014/main" id="{8515CC68-0149-B745-A87F-7912ABDF92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5775" y="2100263"/>
          <a:ext cx="33385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5" name="Equation" r:id="rId3" imgW="23844250" imgH="4533900" progId="Equation.3">
                  <p:embed/>
                </p:oleObj>
              </mc:Choice>
              <mc:Fallback>
                <p:oleObj name="Equation" r:id="rId3" imgW="23844250" imgH="4533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2100263"/>
                        <a:ext cx="33385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8" name="Text Box 16">
            <a:extLst>
              <a:ext uri="{FF2B5EF4-FFF2-40B4-BE49-F238E27FC236}">
                <a16:creationId xmlns:a16="http://schemas.microsoft.com/office/drawing/2014/main" id="{20AE0234-46F0-5C43-A904-B1D577022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13" y="2946400"/>
            <a:ext cx="1084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z</a:t>
            </a:r>
            <a:r>
              <a:rPr lang="en-US" altLang="en-US" sz="2000" i="0">
                <a:latin typeface="Arial" panose="020B0604020202020204" pitchFamily="34" charset="0"/>
              </a:rPr>
              <a:t> </a:t>
            </a:r>
            <a:r>
              <a:rPr lang="en-US" altLang="en-US" sz="2000" i="0">
                <a:latin typeface="Symbol" pitchFamily="2" charset="2"/>
              </a:rPr>
              <a:t>=</a:t>
            </a:r>
            <a:r>
              <a:rPr lang="en-US" altLang="en-US" sz="2000" i="0">
                <a:latin typeface="Arial" panose="020B0604020202020204" pitchFamily="34" charset="0"/>
              </a:rPr>
              <a:t> 0.93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grpSp>
        <p:nvGrpSpPr>
          <p:cNvPr id="3" name="Group 30">
            <a:extLst>
              <a:ext uri="{FF2B5EF4-FFF2-40B4-BE49-F238E27FC236}">
                <a16:creationId xmlns:a16="http://schemas.microsoft.com/office/drawing/2014/main" id="{9F5E099F-DDBA-DF41-81EF-A23216FE78AE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3983038"/>
            <a:ext cx="3865562" cy="814387"/>
            <a:chOff x="495" y="2509"/>
            <a:chExt cx="2435" cy="513"/>
          </a:xfrm>
        </p:grpSpPr>
        <p:sp>
          <p:nvSpPr>
            <p:cNvPr id="60438" name="Text Box 18">
              <a:extLst>
                <a:ext uri="{FF2B5EF4-FFF2-40B4-BE49-F238E27FC236}">
                  <a16:creationId xmlns:a16="http://schemas.microsoft.com/office/drawing/2014/main" id="{1ED8466B-E0B6-FB40-AE4E-4EBA83454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" y="2509"/>
              <a:ext cx="12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0">
                  <a:latin typeface="Arial" panose="020B0604020202020204" pitchFamily="34" charset="0"/>
                </a:rPr>
                <a:t>Now solve for</a:t>
              </a:r>
              <a:r>
                <a:rPr lang="en-US" altLang="en-US" sz="2000">
                  <a:latin typeface="Arial" panose="020B0604020202020204" pitchFamily="34" charset="0"/>
                </a:rPr>
                <a:t> D</a:t>
              </a:r>
            </a:p>
          </p:txBody>
        </p:sp>
        <p:graphicFrame>
          <p:nvGraphicFramePr>
            <p:cNvPr id="60421" name="Object 5">
              <a:extLst>
                <a:ext uri="{FF2B5EF4-FFF2-40B4-BE49-F238E27FC236}">
                  <a16:creationId xmlns:a16="http://schemas.microsoft.com/office/drawing/2014/main" id="{3B9931F5-1338-6A45-9AE8-920CD8CFC3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3" y="2539"/>
            <a:ext cx="777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6" name="Equation" r:id="rId5" imgW="7753350" imgH="4826000" progId="Equation.3">
                    <p:embed/>
                  </p:oleObj>
                </mc:Choice>
                <mc:Fallback>
                  <p:oleObj name="Equation" r:id="rId5" imgW="7753350" imgH="4826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3" y="2539"/>
                          <a:ext cx="777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1">
            <a:extLst>
              <a:ext uri="{FF2B5EF4-FFF2-40B4-BE49-F238E27FC236}">
                <a16:creationId xmlns:a16="http://schemas.microsoft.com/office/drawing/2014/main" id="{160DDE36-BF79-3A43-AC5E-E20D8D0A4539}"/>
              </a:ext>
            </a:extLst>
          </p:cNvPr>
          <p:cNvGrpSpPr>
            <a:grpSpLocks/>
          </p:cNvGrpSpPr>
          <p:nvPr/>
        </p:nvGrpSpPr>
        <p:grpSpPr bwMode="auto">
          <a:xfrm>
            <a:off x="4811713" y="3938588"/>
            <a:ext cx="2227262" cy="860425"/>
            <a:chOff x="3031" y="2481"/>
            <a:chExt cx="1403" cy="542"/>
          </a:xfrm>
        </p:grpSpPr>
        <p:sp>
          <p:nvSpPr>
            <p:cNvPr id="60437" name="AutoShape 20">
              <a:extLst>
                <a:ext uri="{FF2B5EF4-FFF2-40B4-BE49-F238E27FC236}">
                  <a16:creationId xmlns:a16="http://schemas.microsoft.com/office/drawing/2014/main" id="{084962B1-B6E2-1344-8A2B-80118D656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2690"/>
              <a:ext cx="407" cy="131"/>
            </a:xfrm>
            <a:prstGeom prst="notchedRightArrow">
              <a:avLst>
                <a:gd name="adj1" fmla="val 50000"/>
                <a:gd name="adj2" fmla="val 77672"/>
              </a:avLst>
            </a:prstGeom>
            <a:solidFill>
              <a:srgbClr val="FF81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60420" name="Object 4">
              <a:extLst>
                <a:ext uri="{FF2B5EF4-FFF2-40B4-BE49-F238E27FC236}">
                  <a16:creationId xmlns:a16="http://schemas.microsoft.com/office/drawing/2014/main" id="{737FD5F5-D364-024C-A951-89B265BA80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6" y="2481"/>
            <a:ext cx="748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7" name="Equation" r:id="rId7" imgW="7461250" imgH="5410200" progId="Equation.3">
                    <p:embed/>
                  </p:oleObj>
                </mc:Choice>
                <mc:Fallback>
                  <p:oleObj name="Equation" r:id="rId7" imgW="7461250" imgH="5410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2481"/>
                          <a:ext cx="748" cy="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3">
            <a:extLst>
              <a:ext uri="{FF2B5EF4-FFF2-40B4-BE49-F238E27FC236}">
                <a16:creationId xmlns:a16="http://schemas.microsoft.com/office/drawing/2014/main" id="{F5E3F165-0408-AE4E-AB0A-7DEF71460395}"/>
              </a:ext>
            </a:extLst>
          </p:cNvPr>
          <p:cNvGrpSpPr>
            <a:grpSpLocks/>
          </p:cNvGrpSpPr>
          <p:nvPr/>
        </p:nvGrpSpPr>
        <p:grpSpPr bwMode="auto">
          <a:xfrm>
            <a:off x="700088" y="5283200"/>
            <a:ext cx="7362825" cy="977900"/>
            <a:chOff x="441" y="3328"/>
            <a:chExt cx="4638" cy="616"/>
          </a:xfrm>
        </p:grpSpPr>
        <p:sp>
          <p:nvSpPr>
            <p:cNvPr id="60432" name="Rectangle 23">
              <a:extLst>
                <a:ext uri="{FF2B5EF4-FFF2-40B4-BE49-F238E27FC236}">
                  <a16:creationId xmlns:a16="http://schemas.microsoft.com/office/drawing/2014/main" id="{F90CEF2F-7A26-C649-A682-C282288C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" y="3429"/>
              <a:ext cx="1309" cy="377"/>
            </a:xfrm>
            <a:prstGeom prst="rect">
              <a:avLst/>
            </a:prstGeom>
            <a:solidFill>
              <a:srgbClr val="FF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33" name="Rectangle 24">
              <a:extLst>
                <a:ext uri="{FF2B5EF4-FFF2-40B4-BE49-F238E27FC236}">
                  <a16:creationId xmlns:a16="http://schemas.microsoft.com/office/drawing/2014/main" id="{6B4AE449-57DC-2C4F-A2DA-2F0613A1A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3495"/>
              <a:ext cx="198" cy="270"/>
            </a:xfrm>
            <a:prstGeom prst="rect">
              <a:avLst/>
            </a:prstGeom>
            <a:solidFill>
              <a:srgbClr val="FF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34" name="Rectangle 25">
              <a:extLst>
                <a:ext uri="{FF2B5EF4-FFF2-40B4-BE49-F238E27FC236}">
                  <a16:creationId xmlns:a16="http://schemas.microsoft.com/office/drawing/2014/main" id="{D7EFA6A3-B1FE-CB47-9FBB-082751808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" y="3654"/>
              <a:ext cx="565" cy="27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35" name="Rectangle 26">
              <a:extLst>
                <a:ext uri="{FF2B5EF4-FFF2-40B4-BE49-F238E27FC236}">
                  <a16:creationId xmlns:a16="http://schemas.microsoft.com/office/drawing/2014/main" id="{B2B2B511-F5A7-1543-80FF-64D60A044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" y="3351"/>
              <a:ext cx="1006" cy="27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36" name="Rectangle 27">
              <a:extLst>
                <a:ext uri="{FF2B5EF4-FFF2-40B4-BE49-F238E27FC236}">
                  <a16:creationId xmlns:a16="http://schemas.microsoft.com/office/drawing/2014/main" id="{970F3164-8A41-6E44-B005-0355EAC54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" y="3654"/>
              <a:ext cx="599" cy="27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60419" name="Object 3">
              <a:extLst>
                <a:ext uri="{FF2B5EF4-FFF2-40B4-BE49-F238E27FC236}">
                  <a16:creationId xmlns:a16="http://schemas.microsoft.com/office/drawing/2014/main" id="{4CC8C927-FC69-5641-BFFB-27612D5053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" y="3328"/>
            <a:ext cx="4635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8" name="Equation" r:id="rId9" imgW="46228000" imgH="6146800" progId="Equation.3">
                    <p:embed/>
                  </p:oleObj>
                </mc:Choice>
                <mc:Fallback>
                  <p:oleObj name="Equation" r:id="rId9" imgW="46228000" imgH="61468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" y="3328"/>
                          <a:ext cx="4635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02657A0-023F-9743-BC0B-07D9F2B9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FAE6C290-5AC9-1E45-8FF1-6B270CB88D9D}" type="slidenum">
              <a:rPr lang="en-US" altLang="en-US" sz="1200" i="0">
                <a:latin typeface="Arial" panose="020B0604020202020204" pitchFamily="34" charset="0"/>
              </a:rPr>
              <a:pPr/>
              <a:t>26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61445" name="Rectangle 13">
            <a:extLst>
              <a:ext uri="{FF2B5EF4-FFF2-40B4-BE49-F238E27FC236}">
                <a16:creationId xmlns:a16="http://schemas.microsoft.com/office/drawing/2014/main" id="{D2358E6F-4595-4445-B01B-ABEAD6599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1476375"/>
            <a:ext cx="282575" cy="428625"/>
          </a:xfrm>
          <a:prstGeom prst="rect">
            <a:avLst/>
          </a:prstGeom>
          <a:solidFill>
            <a:srgbClr val="FF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46" name="Rectangle 16">
            <a:extLst>
              <a:ext uri="{FF2B5EF4-FFF2-40B4-BE49-F238E27FC236}">
                <a16:creationId xmlns:a16="http://schemas.microsoft.com/office/drawing/2014/main" id="{EB613E52-C869-C842-90CA-0490FF22A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1485900"/>
            <a:ext cx="371475" cy="4286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47" name="Rectangle 17">
            <a:extLst>
              <a:ext uri="{FF2B5EF4-FFF2-40B4-BE49-F238E27FC236}">
                <a16:creationId xmlns:a16="http://schemas.microsoft.com/office/drawing/2014/main" id="{CA5E76E2-A863-B444-BBBF-A0C2DF115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3" y="995363"/>
            <a:ext cx="485775" cy="4286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48" name="Rectangle 3">
            <a:extLst>
              <a:ext uri="{FF2B5EF4-FFF2-40B4-BE49-F238E27FC236}">
                <a16:creationId xmlns:a16="http://schemas.microsoft.com/office/drawing/2014/main" id="{DB9B28D8-3606-CB4D-82CA-F82F69E70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913" y="1003300"/>
            <a:ext cx="4900612" cy="1685925"/>
          </a:xfrm>
        </p:spPr>
        <p:txBody>
          <a:bodyPr/>
          <a:lstStyle/>
          <a:p>
            <a:r>
              <a:rPr lang="en-US" altLang="en-US" sz="2400" b="0"/>
              <a:t>To solve for the temperature at which </a:t>
            </a:r>
            <a:r>
              <a:rPr lang="en-US" altLang="en-US" sz="2400" b="0" i="1"/>
              <a:t>D</a:t>
            </a:r>
            <a:r>
              <a:rPr lang="en-US" altLang="en-US" sz="2400" b="0"/>
              <a:t> has above value, we use a rearranged form of Equation (5.9a); </a:t>
            </a:r>
          </a:p>
          <a:p>
            <a:pPr>
              <a:buFontTx/>
              <a:buNone/>
            </a:pPr>
            <a:endParaRPr lang="en-US" altLang="en-US" sz="2400" b="0"/>
          </a:p>
        </p:txBody>
      </p:sp>
      <p:graphicFrame>
        <p:nvGraphicFramePr>
          <p:cNvPr id="61442" name="Object 2">
            <a:extLst>
              <a:ext uri="{FF2B5EF4-FFF2-40B4-BE49-F238E27FC236}">
                <a16:creationId xmlns:a16="http://schemas.microsoft.com/office/drawing/2014/main" id="{4D796035-BA94-7546-8708-DA9811940E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7075" y="985838"/>
          <a:ext cx="2700338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7" name="Equation" r:id="rId4" imgW="14192250" imgH="5118100" progId="Equation.3">
                  <p:embed/>
                </p:oleObj>
              </mc:Choice>
              <mc:Fallback>
                <p:oleObj name="Equation" r:id="rId4" imgW="14192250" imgH="5118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985838"/>
                        <a:ext cx="2700338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>
            <a:extLst>
              <a:ext uri="{FF2B5EF4-FFF2-40B4-BE49-F238E27FC236}">
                <a16:creationId xmlns:a16="http://schemas.microsoft.com/office/drawing/2014/main" id="{213414E3-6F21-C54D-A001-37F94DB50D4F}"/>
              </a:ext>
            </a:extLst>
          </p:cNvPr>
          <p:cNvGrpSpPr>
            <a:grpSpLocks/>
          </p:cNvGrpSpPr>
          <p:nvPr/>
        </p:nvGrpSpPr>
        <p:grpSpPr bwMode="auto">
          <a:xfrm>
            <a:off x="671513" y="2600325"/>
            <a:ext cx="7629525" cy="1055688"/>
            <a:chOff x="423" y="1638"/>
            <a:chExt cx="4806" cy="665"/>
          </a:xfrm>
        </p:grpSpPr>
        <p:sp>
          <p:nvSpPr>
            <p:cNvPr id="61460" name="Rectangle 22">
              <a:extLst>
                <a:ext uri="{FF2B5EF4-FFF2-40B4-BE49-F238E27FC236}">
                  <a16:creationId xmlns:a16="http://schemas.microsoft.com/office/drawing/2014/main" id="{FB955B0E-530F-9140-AA68-46AE0261E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" y="1969"/>
              <a:ext cx="1728" cy="33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61" name="Rectangle 20">
              <a:extLst>
                <a:ext uri="{FF2B5EF4-FFF2-40B4-BE49-F238E27FC236}">
                  <a16:creationId xmlns:a16="http://schemas.microsoft.com/office/drawing/2014/main" id="{D5F36C37-2B20-EF41-94F4-CC3F89FC6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" y="1970"/>
              <a:ext cx="1728" cy="33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62" name="Text Box 6">
              <a:extLst>
                <a:ext uri="{FF2B5EF4-FFF2-40B4-BE49-F238E27FC236}">
                  <a16:creationId xmlns:a16="http://schemas.microsoft.com/office/drawing/2014/main" id="{AA5B1E6F-1648-B64F-984C-6951E9426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" y="1638"/>
              <a:ext cx="4806" cy="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i="0">
                  <a:latin typeface="Arial" panose="020B0604020202020204" pitchFamily="34" charset="0"/>
                </a:rPr>
                <a:t>from Table 5.2, for diffusion of C in FCC Fe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000" i="0">
                  <a:latin typeface="Arial" panose="020B0604020202020204" pitchFamily="34" charset="0"/>
                </a:rPr>
                <a:t>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i="0">
                  <a:latin typeface="Arial" panose="020B0604020202020204" pitchFamily="34" charset="0"/>
                </a:rPr>
                <a:t>	</a:t>
              </a:r>
              <a:r>
                <a:rPr lang="en-US" altLang="en-US">
                  <a:latin typeface="Arial" panose="020B0604020202020204" pitchFamily="34" charset="0"/>
                </a:rPr>
                <a:t>D</a:t>
              </a:r>
              <a:r>
                <a:rPr lang="en-US" altLang="en-US" baseline="-25000">
                  <a:latin typeface="Arial" panose="020B0604020202020204" pitchFamily="34" charset="0"/>
                </a:rPr>
                <a:t>o</a:t>
              </a:r>
              <a:r>
                <a:rPr lang="en-US" altLang="en-US" i="0">
                  <a:latin typeface="Arial" panose="020B0604020202020204" pitchFamily="34" charset="0"/>
                </a:rPr>
                <a:t> = 2.3 x 10</a:t>
              </a:r>
              <a:r>
                <a:rPr lang="en-US" altLang="en-US" i="0" baseline="30000">
                  <a:latin typeface="Arial" panose="020B0604020202020204" pitchFamily="34" charset="0"/>
                </a:rPr>
                <a:t>-5</a:t>
              </a:r>
              <a:r>
                <a:rPr lang="en-US" altLang="en-US" i="0">
                  <a:latin typeface="Arial" panose="020B0604020202020204" pitchFamily="34" charset="0"/>
                </a:rPr>
                <a:t> m</a:t>
              </a:r>
              <a:r>
                <a:rPr lang="en-US" altLang="en-US" i="0" baseline="30000">
                  <a:latin typeface="Arial" panose="020B0604020202020204" pitchFamily="34" charset="0"/>
                </a:rPr>
                <a:t>2</a:t>
              </a:r>
              <a:r>
                <a:rPr lang="en-US" altLang="en-US" i="0">
                  <a:latin typeface="Arial" panose="020B0604020202020204" pitchFamily="34" charset="0"/>
                </a:rPr>
                <a:t>/s   </a:t>
              </a:r>
              <a:r>
                <a:rPr lang="en-US" altLang="en-US">
                  <a:latin typeface="Arial" panose="020B0604020202020204" pitchFamily="34" charset="0"/>
                </a:rPr>
                <a:t>Q</a:t>
              </a:r>
              <a:r>
                <a:rPr lang="en-US" altLang="en-US" baseline="-25000">
                  <a:latin typeface="Arial" panose="020B0604020202020204" pitchFamily="34" charset="0"/>
                </a:rPr>
                <a:t>d</a:t>
              </a:r>
              <a:r>
                <a:rPr lang="en-US" altLang="en-US" i="0">
                  <a:latin typeface="Arial" panose="020B0604020202020204" pitchFamily="34" charset="0"/>
                </a:rPr>
                <a:t> = 148,000 J/mol</a:t>
              </a:r>
            </a:p>
          </p:txBody>
        </p:sp>
      </p:grpSp>
      <p:grpSp>
        <p:nvGrpSpPr>
          <p:cNvPr id="3" name="Group 34">
            <a:extLst>
              <a:ext uri="{FF2B5EF4-FFF2-40B4-BE49-F238E27FC236}">
                <a16:creationId xmlns:a16="http://schemas.microsoft.com/office/drawing/2014/main" id="{4E682594-722A-1D4D-BFA8-38AB81FEA039}"/>
              </a:ext>
            </a:extLst>
          </p:cNvPr>
          <p:cNvGrpSpPr>
            <a:grpSpLocks/>
          </p:cNvGrpSpPr>
          <p:nvPr/>
        </p:nvGrpSpPr>
        <p:grpSpPr bwMode="auto">
          <a:xfrm>
            <a:off x="146050" y="4067175"/>
            <a:ext cx="8393113" cy="914400"/>
            <a:chOff x="92" y="2562"/>
            <a:chExt cx="5287" cy="576"/>
          </a:xfrm>
        </p:grpSpPr>
        <p:grpSp>
          <p:nvGrpSpPr>
            <p:cNvPr id="61455" name="Group 33">
              <a:extLst>
                <a:ext uri="{FF2B5EF4-FFF2-40B4-BE49-F238E27FC236}">
                  <a16:creationId xmlns:a16="http://schemas.microsoft.com/office/drawing/2014/main" id="{BDCCB801-E573-0B41-8B4C-39B321C7E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" y="2562"/>
              <a:ext cx="4691" cy="576"/>
              <a:chOff x="688" y="2562"/>
              <a:chExt cx="4691" cy="576"/>
            </a:xfrm>
          </p:grpSpPr>
          <p:sp>
            <p:nvSpPr>
              <p:cNvPr id="61457" name="Rectangle 30">
                <a:extLst>
                  <a:ext uri="{FF2B5EF4-FFF2-40B4-BE49-F238E27FC236}">
                    <a16:creationId xmlns:a16="http://schemas.microsoft.com/office/drawing/2014/main" id="{CD387EE6-56B8-1E43-9E7C-7A359718C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2853"/>
                <a:ext cx="1212" cy="261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58" name="Rectangle 14">
                <a:extLst>
                  <a:ext uri="{FF2B5EF4-FFF2-40B4-BE49-F238E27FC236}">
                    <a16:creationId xmlns:a16="http://schemas.microsoft.com/office/drawing/2014/main" id="{82D9469D-A230-3F49-8B12-D76AE1CFF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9" y="2853"/>
                <a:ext cx="1238" cy="261"/>
              </a:xfrm>
              <a:prstGeom prst="rect">
                <a:avLst/>
              </a:prstGeom>
              <a:solidFill>
                <a:srgbClr val="FF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59" name="Rectangle 19">
                <a:extLst>
                  <a:ext uri="{FF2B5EF4-FFF2-40B4-BE49-F238E27FC236}">
                    <a16:creationId xmlns:a16="http://schemas.microsoft.com/office/drawing/2014/main" id="{0914173F-4A8A-3746-95B5-F060FC926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2562"/>
                <a:ext cx="1207" cy="2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aphicFrame>
            <p:nvGraphicFramePr>
              <p:cNvPr id="61443" name="Object 3">
                <a:extLst>
                  <a:ext uri="{FF2B5EF4-FFF2-40B4-BE49-F238E27FC236}">
                    <a16:creationId xmlns:a16="http://schemas.microsoft.com/office/drawing/2014/main" id="{6A735EC0-B161-6F45-B57D-C7821D46E8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88" y="2595"/>
              <a:ext cx="4691" cy="5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78" name="Equation" r:id="rId6" imgW="45497750" imgH="5264150" progId="Equation.3">
                      <p:embed/>
                    </p:oleObj>
                  </mc:Choice>
                  <mc:Fallback>
                    <p:oleObj name="Equation" r:id="rId6" imgW="45497750" imgH="526415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8" y="2595"/>
                            <a:ext cx="4691" cy="5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456" name="Text Box 7">
              <a:extLst>
                <a:ext uri="{FF2B5EF4-FFF2-40B4-BE49-F238E27FC236}">
                  <a16:creationId xmlns:a16="http://schemas.microsoft.com/office/drawing/2014/main" id="{E4DE3185-E85D-3B49-AEFD-CDA919BE6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" y="2658"/>
              <a:ext cx="6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i="0">
                  <a:latin typeface="Arial" panose="020B0604020202020204" pitchFamily="34" charset="0"/>
                  <a:sym typeface="Symbol" pitchFamily="2" charset="2"/>
                </a:rPr>
                <a:t></a:t>
              </a:r>
            </a:p>
          </p:txBody>
        </p:sp>
      </p:grpSp>
      <p:sp>
        <p:nvSpPr>
          <p:cNvPr id="61451" name="Rectangle 11">
            <a:extLst>
              <a:ext uri="{FF2B5EF4-FFF2-40B4-BE49-F238E27FC236}">
                <a16:creationId xmlns:a16="http://schemas.microsoft.com/office/drawing/2014/main" id="{9AD1D0DC-87D5-ED42-BD7E-D3E032EC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452438"/>
            <a:ext cx="32718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b="1" i="0">
                <a:solidFill>
                  <a:srgbClr val="FF3300"/>
                </a:solidFill>
                <a:latin typeface="Arial" panose="020B0604020202020204" pitchFamily="34" charset="0"/>
              </a:rPr>
              <a:t>Solution (cont.):</a:t>
            </a:r>
            <a:endParaRPr lang="en-US" altLang="en-US" sz="2800" b="1" i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26">
            <a:extLst>
              <a:ext uri="{FF2B5EF4-FFF2-40B4-BE49-F238E27FC236}">
                <a16:creationId xmlns:a16="http://schemas.microsoft.com/office/drawing/2014/main" id="{7B42C10A-0200-454D-AB6C-FF0FB5875235}"/>
              </a:ext>
            </a:extLst>
          </p:cNvPr>
          <p:cNvGrpSpPr>
            <a:grpSpLocks/>
          </p:cNvGrpSpPr>
          <p:nvPr/>
        </p:nvGrpSpPr>
        <p:grpSpPr bwMode="auto">
          <a:xfrm>
            <a:off x="1171575" y="5472113"/>
            <a:ext cx="4057650" cy="671512"/>
            <a:chOff x="738" y="3447"/>
            <a:chExt cx="2556" cy="423"/>
          </a:xfrm>
        </p:grpSpPr>
        <p:sp>
          <p:nvSpPr>
            <p:cNvPr id="61453" name="Text Box 8">
              <a:extLst>
                <a:ext uri="{FF2B5EF4-FFF2-40B4-BE49-F238E27FC236}">
                  <a16:creationId xmlns:a16="http://schemas.microsoft.com/office/drawing/2014/main" id="{D8513511-6545-B046-9A52-8EEAE735A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" y="3501"/>
              <a:ext cx="25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T</a:t>
              </a:r>
              <a:r>
                <a:rPr lang="en-US" altLang="en-US" i="0">
                  <a:latin typeface="Arial" panose="020B0604020202020204" pitchFamily="34" charset="0"/>
                </a:rPr>
                <a:t> = 1300 K = 1027°C</a:t>
              </a:r>
            </a:p>
          </p:txBody>
        </p:sp>
        <p:sp>
          <p:nvSpPr>
            <p:cNvPr id="61454" name="Rectangle 23">
              <a:extLst>
                <a:ext uri="{FF2B5EF4-FFF2-40B4-BE49-F238E27FC236}">
                  <a16:creationId xmlns:a16="http://schemas.microsoft.com/office/drawing/2014/main" id="{4F941D7E-85C4-DA41-8AD8-468FB20A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" y="3447"/>
              <a:ext cx="2070" cy="4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F7C3BF2-AE3D-0C47-9A6F-E3A709E1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7EFCE6E9-2F19-E74D-BFA9-EB31110C23AA}" type="slidenum">
              <a:rPr lang="en-US" altLang="en-US" sz="1200" i="0">
                <a:latin typeface="Arial" panose="020B0604020202020204" pitchFamily="34" charset="0"/>
              </a:rPr>
              <a:pPr/>
              <a:t>3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pic>
        <p:nvPicPr>
          <p:cNvPr id="31748" name="Picture 105" descr="Fig 5_0">
            <a:extLst>
              <a:ext uri="{FF2B5EF4-FFF2-40B4-BE49-F238E27FC236}">
                <a16:creationId xmlns:a16="http://schemas.microsoft.com/office/drawing/2014/main" id="{6ABE6A3A-21CD-7B4F-AEAC-C130644F5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8" y="1000125"/>
            <a:ext cx="3789362" cy="435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2">
            <a:extLst>
              <a:ext uri="{FF2B5EF4-FFF2-40B4-BE49-F238E27FC236}">
                <a16:creationId xmlns:a16="http://schemas.microsoft.com/office/drawing/2014/main" id="{9F8197AC-FEDF-0547-A848-0A0B6B07A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92" y="1537252"/>
            <a:ext cx="45720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0" dirty="0">
                <a:latin typeface="Arial" panose="020B0604020202020204" pitchFamily="34" charset="0"/>
              </a:rPr>
              <a:t>• </a:t>
            </a:r>
            <a:r>
              <a:rPr lang="en-US" altLang="en-US" i="0" dirty="0">
                <a:solidFill>
                  <a:schemeClr val="accent2"/>
                </a:solidFill>
                <a:latin typeface="Arial" panose="020B0604020202020204" pitchFamily="34" charset="0"/>
              </a:rPr>
              <a:t>Case Hardening</a:t>
            </a:r>
            <a:r>
              <a:rPr lang="en-US" altLang="en-US" i="0" dirty="0">
                <a:latin typeface="Arial" panose="020B0604020202020204" pitchFamily="34" charset="0"/>
              </a:rPr>
              <a:t>:</a:t>
            </a:r>
          </a:p>
          <a:p>
            <a:r>
              <a:rPr lang="en-US" altLang="en-US" sz="2200" i="0" dirty="0">
                <a:latin typeface="Arial" panose="020B0604020202020204" pitchFamily="34" charset="0"/>
              </a:rPr>
              <a:t>   --Diffuse carbon atoms</a:t>
            </a:r>
          </a:p>
          <a:p>
            <a:r>
              <a:rPr lang="en-US" altLang="en-US" sz="2200" i="0" dirty="0">
                <a:latin typeface="Arial" panose="020B0604020202020204" pitchFamily="34" charset="0"/>
              </a:rPr>
              <a:t>      into the host iron atoms</a:t>
            </a:r>
          </a:p>
          <a:p>
            <a:r>
              <a:rPr lang="en-US" altLang="en-US" sz="2200" i="0" dirty="0">
                <a:latin typeface="Arial" panose="020B0604020202020204" pitchFamily="34" charset="0"/>
              </a:rPr>
              <a:t>      at the surface</a:t>
            </a:r>
          </a:p>
          <a:p>
            <a:r>
              <a:rPr lang="en-US" altLang="en-US" sz="2200" i="0" dirty="0">
                <a:latin typeface="Arial" panose="020B0604020202020204" pitchFamily="34" charset="0"/>
              </a:rPr>
              <a:t>   --Example of interstitial</a:t>
            </a:r>
          </a:p>
          <a:p>
            <a:r>
              <a:rPr lang="en-US" altLang="en-US" sz="2200" i="0" dirty="0">
                <a:latin typeface="Arial" panose="020B0604020202020204" pitchFamily="34" charset="0"/>
              </a:rPr>
              <a:t>      diffusion is a case</a:t>
            </a:r>
          </a:p>
          <a:p>
            <a:r>
              <a:rPr lang="en-US" altLang="en-US" sz="2200" i="0" dirty="0">
                <a:latin typeface="Arial" panose="020B0604020202020204" pitchFamily="34" charset="0"/>
              </a:rPr>
              <a:t>      hardened gear</a:t>
            </a:r>
            <a:endParaRPr lang="en-US" altLang="en-US" i="0" dirty="0">
              <a:latin typeface="Arial" panose="020B0604020202020204" pitchFamily="34" charset="0"/>
            </a:endParaRPr>
          </a:p>
        </p:txBody>
      </p:sp>
      <p:sp>
        <p:nvSpPr>
          <p:cNvPr id="31750" name="Rectangle 4">
            <a:extLst>
              <a:ext uri="{FF2B5EF4-FFF2-40B4-BE49-F238E27FC236}">
                <a16:creationId xmlns:a16="http://schemas.microsoft.com/office/drawing/2014/main" id="{36EB2016-1C3F-0149-99E0-C17EE162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665311"/>
            <a:ext cx="485933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0" dirty="0">
                <a:latin typeface="Arial" panose="020B0604020202020204" pitchFamily="34" charset="0"/>
              </a:rPr>
              <a:t>• Result:  The presence of C    </a:t>
            </a:r>
            <a:br>
              <a:rPr lang="en-US" altLang="en-US" i="0" dirty="0">
                <a:latin typeface="Arial" panose="020B0604020202020204" pitchFamily="34" charset="0"/>
              </a:rPr>
            </a:br>
            <a:r>
              <a:rPr lang="en-US" altLang="en-US" i="0" dirty="0">
                <a:latin typeface="Arial" panose="020B0604020202020204" pitchFamily="34" charset="0"/>
              </a:rPr>
              <a:t>   atoms makes iron (steel) harder </a:t>
            </a:r>
            <a:endParaRPr lang="en-US" altLang="en-US" sz="2000" i="0" dirty="0">
              <a:latin typeface="Arial" panose="020B0604020202020204" pitchFamily="34" charset="0"/>
            </a:endParaRPr>
          </a:p>
        </p:txBody>
      </p:sp>
      <p:sp>
        <p:nvSpPr>
          <p:cNvPr id="31751" name="Rectangle 9">
            <a:extLst>
              <a:ext uri="{FF2B5EF4-FFF2-40B4-BE49-F238E27FC236}">
                <a16:creationId xmlns:a16="http://schemas.microsoft.com/office/drawing/2014/main" id="{6E9B2707-A5F2-4A44-8482-3D4369DF48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Processing Using Diffusion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7917F3D0-8230-C74C-8CD9-11EDCF7A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C0144796-D839-D64F-9199-12EA573C2E84}" type="slidenum">
              <a:rPr lang="en-US" altLang="en-US" sz="1200" i="0">
                <a:latin typeface="Arial" panose="020B0604020202020204" pitchFamily="34" charset="0"/>
              </a:rPr>
              <a:pPr/>
              <a:t>4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8BC212F-160C-5F48-8BF9-EC41FEFBF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153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• </a:t>
            </a:r>
            <a:r>
              <a:rPr lang="en-US" altLang="en-US" i="0">
                <a:solidFill>
                  <a:schemeClr val="accent2"/>
                </a:solidFill>
                <a:latin typeface="Arial" panose="020B0604020202020204" pitchFamily="34" charset="0"/>
              </a:rPr>
              <a:t>Doping</a:t>
            </a:r>
            <a:r>
              <a:rPr lang="en-US" altLang="en-US" i="0">
                <a:latin typeface="Arial" panose="020B0604020202020204" pitchFamily="34" charset="0"/>
              </a:rPr>
              <a:t> silicon with phosphorus for </a:t>
            </a:r>
            <a:r>
              <a:rPr lang="en-US" altLang="en-US">
                <a:latin typeface="Arial" panose="020B0604020202020204" pitchFamily="34" charset="0"/>
              </a:rPr>
              <a:t>n</a:t>
            </a:r>
            <a:r>
              <a:rPr lang="en-US" altLang="en-US" i="0">
                <a:latin typeface="Arial" panose="020B0604020202020204" pitchFamily="34" charset="0"/>
              </a:rPr>
              <a:t>-type semiconductors:</a:t>
            </a:r>
          </a:p>
          <a:p>
            <a:r>
              <a:rPr lang="en-US" altLang="en-US" i="0">
                <a:latin typeface="Arial" panose="020B0604020202020204" pitchFamily="34" charset="0"/>
              </a:rPr>
              <a:t>• Process:</a:t>
            </a:r>
          </a:p>
        </p:txBody>
      </p:sp>
      <p:grpSp>
        <p:nvGrpSpPr>
          <p:cNvPr id="2" name="Group 90">
            <a:extLst>
              <a:ext uri="{FF2B5EF4-FFF2-40B4-BE49-F238E27FC236}">
                <a16:creationId xmlns:a16="http://schemas.microsoft.com/office/drawing/2014/main" id="{B0E62185-CE90-054D-AEE6-FF881EDACA0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254500"/>
            <a:ext cx="2895600" cy="2095500"/>
            <a:chOff x="432" y="2680"/>
            <a:chExt cx="1824" cy="1320"/>
          </a:xfrm>
        </p:grpSpPr>
        <p:sp>
          <p:nvSpPr>
            <p:cNvPr id="33834" name="Rectangle 6">
              <a:extLst>
                <a:ext uri="{FF2B5EF4-FFF2-40B4-BE49-F238E27FC236}">
                  <a16:creationId xmlns:a16="http://schemas.microsoft.com/office/drawing/2014/main" id="{5CEA9442-DDD6-EC4E-BE74-941230E7D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680"/>
              <a:ext cx="135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0">
                  <a:latin typeface="Arial" panose="020B0604020202020204" pitchFamily="34" charset="0"/>
                </a:rPr>
                <a:t>3. Result:  Doped</a:t>
              </a:r>
            </a:p>
            <a:p>
              <a:r>
                <a:rPr lang="en-US" altLang="en-US" sz="2000" i="0">
                  <a:latin typeface="Arial" panose="020B0604020202020204" pitchFamily="34" charset="0"/>
                </a:rPr>
                <a:t>    semiconductor</a:t>
              </a:r>
            </a:p>
            <a:p>
              <a:r>
                <a:rPr lang="en-US" altLang="en-US" sz="2000" i="0">
                  <a:latin typeface="Arial" panose="020B0604020202020204" pitchFamily="34" charset="0"/>
                </a:rPr>
                <a:t>    regions.</a:t>
              </a:r>
            </a:p>
          </p:txBody>
        </p:sp>
        <p:grpSp>
          <p:nvGrpSpPr>
            <p:cNvPr id="33835" name="Group 88">
              <a:extLst>
                <a:ext uri="{FF2B5EF4-FFF2-40B4-BE49-F238E27FC236}">
                  <a16:creationId xmlns:a16="http://schemas.microsoft.com/office/drawing/2014/main" id="{402BBFE1-82BB-9640-B21F-FC2C5F17E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" y="3376"/>
              <a:ext cx="1480" cy="624"/>
              <a:chOff x="776" y="3376"/>
              <a:chExt cx="1480" cy="624"/>
            </a:xfrm>
          </p:grpSpPr>
          <p:grpSp>
            <p:nvGrpSpPr>
              <p:cNvPr id="33836" name="Group 74">
                <a:extLst>
                  <a:ext uri="{FF2B5EF4-FFF2-40B4-BE49-F238E27FC236}">
                    <a16:creationId xmlns:a16="http://schemas.microsoft.com/office/drawing/2014/main" id="{EE6D997F-5804-A44C-BCB7-7BEFCD75DD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6" y="3536"/>
                <a:ext cx="1480" cy="464"/>
                <a:chOff x="776" y="3536"/>
                <a:chExt cx="1480" cy="464"/>
              </a:xfrm>
            </p:grpSpPr>
            <p:sp>
              <p:nvSpPr>
                <p:cNvPr id="33850" name="Rectangle 69">
                  <a:extLst>
                    <a:ext uri="{FF2B5EF4-FFF2-40B4-BE49-F238E27FC236}">
                      <a16:creationId xmlns:a16="http://schemas.microsoft.com/office/drawing/2014/main" id="{987E0D17-E1FF-C74E-B9DE-117F77D807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3536"/>
                  <a:ext cx="1480" cy="464"/>
                </a:xfrm>
                <a:prstGeom prst="rect">
                  <a:avLst/>
                </a:prstGeom>
                <a:solidFill>
                  <a:srgbClr val="99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3851" name="Rectangle 70">
                  <a:extLst>
                    <a:ext uri="{FF2B5EF4-FFF2-40B4-BE49-F238E27FC236}">
                      <a16:creationId xmlns:a16="http://schemas.microsoft.com/office/drawing/2014/main" id="{D9160FA6-F267-BA41-AC60-0EBFC7C7B2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" y="3544"/>
                  <a:ext cx="120" cy="104"/>
                </a:xfrm>
                <a:prstGeom prst="rect">
                  <a:avLst/>
                </a:prstGeom>
                <a:solidFill>
                  <a:srgbClr val="99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3852" name="Rectangle 71">
                  <a:extLst>
                    <a:ext uri="{FF2B5EF4-FFF2-40B4-BE49-F238E27FC236}">
                      <a16:creationId xmlns:a16="http://schemas.microsoft.com/office/drawing/2014/main" id="{D05A35DF-5CB1-D742-9178-FF44FB7D8F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0" y="3544"/>
                  <a:ext cx="120" cy="104"/>
                </a:xfrm>
                <a:prstGeom prst="rect">
                  <a:avLst/>
                </a:prstGeom>
                <a:solidFill>
                  <a:srgbClr val="99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3853" name="Rectangle 72">
                  <a:extLst>
                    <a:ext uri="{FF2B5EF4-FFF2-40B4-BE49-F238E27FC236}">
                      <a16:creationId xmlns:a16="http://schemas.microsoft.com/office/drawing/2014/main" id="{3CC9A5C6-3D0F-614C-8C37-039CCE03B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8" y="3544"/>
                  <a:ext cx="120" cy="104"/>
                </a:xfrm>
                <a:prstGeom prst="rect">
                  <a:avLst/>
                </a:prstGeom>
                <a:solidFill>
                  <a:srgbClr val="99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3854" name="Rectangle 73">
                  <a:extLst>
                    <a:ext uri="{FF2B5EF4-FFF2-40B4-BE49-F238E27FC236}">
                      <a16:creationId xmlns:a16="http://schemas.microsoft.com/office/drawing/2014/main" id="{610CE985-E57C-8D4F-931C-A9E204B78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8" y="3544"/>
                  <a:ext cx="128" cy="104"/>
                </a:xfrm>
                <a:prstGeom prst="rect">
                  <a:avLst/>
                </a:prstGeom>
                <a:solidFill>
                  <a:srgbClr val="99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3837" name="Group 77">
                <a:extLst>
                  <a:ext uri="{FF2B5EF4-FFF2-40B4-BE49-F238E27FC236}">
                    <a16:creationId xmlns:a16="http://schemas.microsoft.com/office/drawing/2014/main" id="{DF15F28E-03E9-2D43-BF9D-978E8EBA33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3376"/>
                <a:ext cx="152" cy="152"/>
                <a:chOff x="1248" y="3376"/>
                <a:chExt cx="152" cy="152"/>
              </a:xfrm>
            </p:grpSpPr>
            <p:sp>
              <p:nvSpPr>
                <p:cNvPr id="33848" name="Freeform 75">
                  <a:extLst>
                    <a:ext uri="{FF2B5EF4-FFF2-40B4-BE49-F238E27FC236}">
                      <a16:creationId xmlns:a16="http://schemas.microsoft.com/office/drawing/2014/main" id="{64CDC269-0BE0-9F49-BB8E-D9B51E23D4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3424"/>
                  <a:ext cx="104" cy="104"/>
                </a:xfrm>
                <a:custGeom>
                  <a:avLst/>
                  <a:gdLst>
                    <a:gd name="T0" fmla="*/ 104 w 104"/>
                    <a:gd name="T1" fmla="*/ 104 h 104"/>
                    <a:gd name="T2" fmla="*/ 0 w 104"/>
                    <a:gd name="T3" fmla="*/ 56 h 104"/>
                    <a:gd name="T4" fmla="*/ 32 w 104"/>
                    <a:gd name="T5" fmla="*/ 32 h 104"/>
                    <a:gd name="T6" fmla="*/ 56 w 104"/>
                    <a:gd name="T7" fmla="*/ 0 h 104"/>
                    <a:gd name="T8" fmla="*/ 104 w 104"/>
                    <a:gd name="T9" fmla="*/ 104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104"/>
                    <a:gd name="T17" fmla="*/ 104 w 104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104">
                      <a:moveTo>
                        <a:pt x="104" y="104"/>
                      </a:moveTo>
                      <a:lnTo>
                        <a:pt x="0" y="56"/>
                      </a:lnTo>
                      <a:lnTo>
                        <a:pt x="32" y="32"/>
                      </a:lnTo>
                      <a:lnTo>
                        <a:pt x="56" y="0"/>
                      </a:lnTo>
                      <a:lnTo>
                        <a:pt x="104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3849" name="Line 76">
                  <a:extLst>
                    <a:ext uri="{FF2B5EF4-FFF2-40B4-BE49-F238E27FC236}">
                      <a16:creationId xmlns:a16="http://schemas.microsoft.com/office/drawing/2014/main" id="{70FCD18A-C8EB-904E-84AF-11658BD1DA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3376"/>
                  <a:ext cx="80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38" name="Group 80">
                <a:extLst>
                  <a:ext uri="{FF2B5EF4-FFF2-40B4-BE49-F238E27FC236}">
                    <a16:creationId xmlns:a16="http://schemas.microsoft.com/office/drawing/2014/main" id="{1DF784D4-DA43-354A-9525-66982359F5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6" y="3376"/>
                <a:ext cx="152" cy="152"/>
                <a:chOff x="1496" y="3376"/>
                <a:chExt cx="152" cy="152"/>
              </a:xfrm>
            </p:grpSpPr>
            <p:sp>
              <p:nvSpPr>
                <p:cNvPr id="33846" name="Freeform 78">
                  <a:extLst>
                    <a:ext uri="{FF2B5EF4-FFF2-40B4-BE49-F238E27FC236}">
                      <a16:creationId xmlns:a16="http://schemas.microsoft.com/office/drawing/2014/main" id="{C4D42E2F-1E97-5C43-9664-E2F21599D2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4" y="3424"/>
                  <a:ext cx="104" cy="104"/>
                </a:xfrm>
                <a:custGeom>
                  <a:avLst/>
                  <a:gdLst>
                    <a:gd name="T0" fmla="*/ 104 w 104"/>
                    <a:gd name="T1" fmla="*/ 104 h 104"/>
                    <a:gd name="T2" fmla="*/ 0 w 104"/>
                    <a:gd name="T3" fmla="*/ 56 h 104"/>
                    <a:gd name="T4" fmla="*/ 32 w 104"/>
                    <a:gd name="T5" fmla="*/ 32 h 104"/>
                    <a:gd name="T6" fmla="*/ 56 w 104"/>
                    <a:gd name="T7" fmla="*/ 0 h 104"/>
                    <a:gd name="T8" fmla="*/ 104 w 104"/>
                    <a:gd name="T9" fmla="*/ 104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104"/>
                    <a:gd name="T17" fmla="*/ 104 w 104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104">
                      <a:moveTo>
                        <a:pt x="104" y="104"/>
                      </a:moveTo>
                      <a:lnTo>
                        <a:pt x="0" y="56"/>
                      </a:lnTo>
                      <a:lnTo>
                        <a:pt x="32" y="32"/>
                      </a:lnTo>
                      <a:lnTo>
                        <a:pt x="56" y="0"/>
                      </a:lnTo>
                      <a:lnTo>
                        <a:pt x="104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3847" name="Line 79">
                  <a:extLst>
                    <a:ext uri="{FF2B5EF4-FFF2-40B4-BE49-F238E27FC236}">
                      <a16:creationId xmlns:a16="http://schemas.microsoft.com/office/drawing/2014/main" id="{924178F6-A1A6-CC49-93B5-F1907F1DC8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96" y="3376"/>
                  <a:ext cx="80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39" name="Group 83">
                <a:extLst>
                  <a:ext uri="{FF2B5EF4-FFF2-40B4-BE49-F238E27FC236}">
                    <a16:creationId xmlns:a16="http://schemas.microsoft.com/office/drawing/2014/main" id="{9153F6D7-1FC7-8B4B-9383-9BB7243C8D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3376"/>
                <a:ext cx="152" cy="152"/>
                <a:chOff x="1744" y="3376"/>
                <a:chExt cx="152" cy="152"/>
              </a:xfrm>
            </p:grpSpPr>
            <p:sp>
              <p:nvSpPr>
                <p:cNvPr id="33844" name="Freeform 81">
                  <a:extLst>
                    <a:ext uri="{FF2B5EF4-FFF2-40B4-BE49-F238E27FC236}">
                      <a16:creationId xmlns:a16="http://schemas.microsoft.com/office/drawing/2014/main" id="{7DD6F23F-E49E-3D4C-8CF3-CF7A6FA329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2" y="3424"/>
                  <a:ext cx="104" cy="104"/>
                </a:xfrm>
                <a:custGeom>
                  <a:avLst/>
                  <a:gdLst>
                    <a:gd name="T0" fmla="*/ 104 w 104"/>
                    <a:gd name="T1" fmla="*/ 104 h 104"/>
                    <a:gd name="T2" fmla="*/ 0 w 104"/>
                    <a:gd name="T3" fmla="*/ 56 h 104"/>
                    <a:gd name="T4" fmla="*/ 32 w 104"/>
                    <a:gd name="T5" fmla="*/ 32 h 104"/>
                    <a:gd name="T6" fmla="*/ 56 w 104"/>
                    <a:gd name="T7" fmla="*/ 0 h 104"/>
                    <a:gd name="T8" fmla="*/ 104 w 104"/>
                    <a:gd name="T9" fmla="*/ 104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104"/>
                    <a:gd name="T17" fmla="*/ 104 w 104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104">
                      <a:moveTo>
                        <a:pt x="104" y="104"/>
                      </a:moveTo>
                      <a:lnTo>
                        <a:pt x="0" y="56"/>
                      </a:lnTo>
                      <a:lnTo>
                        <a:pt x="32" y="32"/>
                      </a:lnTo>
                      <a:lnTo>
                        <a:pt x="56" y="0"/>
                      </a:lnTo>
                      <a:lnTo>
                        <a:pt x="104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3845" name="Line 82">
                  <a:extLst>
                    <a:ext uri="{FF2B5EF4-FFF2-40B4-BE49-F238E27FC236}">
                      <a16:creationId xmlns:a16="http://schemas.microsoft.com/office/drawing/2014/main" id="{609DA28A-FC55-FB48-AF71-F288C59EF6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4" y="3376"/>
                  <a:ext cx="80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40" name="Group 86">
                <a:extLst>
                  <a:ext uri="{FF2B5EF4-FFF2-40B4-BE49-F238E27FC236}">
                    <a16:creationId xmlns:a16="http://schemas.microsoft.com/office/drawing/2014/main" id="{A6704E65-8A43-2B4C-BBD3-5511EDFD5E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" y="3376"/>
                <a:ext cx="152" cy="152"/>
                <a:chOff x="1000" y="3376"/>
                <a:chExt cx="152" cy="152"/>
              </a:xfrm>
            </p:grpSpPr>
            <p:sp>
              <p:nvSpPr>
                <p:cNvPr id="33842" name="Freeform 84">
                  <a:extLst>
                    <a:ext uri="{FF2B5EF4-FFF2-40B4-BE49-F238E27FC236}">
                      <a16:creationId xmlns:a16="http://schemas.microsoft.com/office/drawing/2014/main" id="{C3A3C4D4-CAD4-D64C-80BD-D0B38FD786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8" y="3424"/>
                  <a:ext cx="104" cy="104"/>
                </a:xfrm>
                <a:custGeom>
                  <a:avLst/>
                  <a:gdLst>
                    <a:gd name="T0" fmla="*/ 104 w 104"/>
                    <a:gd name="T1" fmla="*/ 104 h 104"/>
                    <a:gd name="T2" fmla="*/ 0 w 104"/>
                    <a:gd name="T3" fmla="*/ 56 h 104"/>
                    <a:gd name="T4" fmla="*/ 32 w 104"/>
                    <a:gd name="T5" fmla="*/ 32 h 104"/>
                    <a:gd name="T6" fmla="*/ 56 w 104"/>
                    <a:gd name="T7" fmla="*/ 0 h 104"/>
                    <a:gd name="T8" fmla="*/ 104 w 104"/>
                    <a:gd name="T9" fmla="*/ 104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104"/>
                    <a:gd name="T17" fmla="*/ 104 w 104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104">
                      <a:moveTo>
                        <a:pt x="104" y="104"/>
                      </a:moveTo>
                      <a:lnTo>
                        <a:pt x="0" y="56"/>
                      </a:lnTo>
                      <a:lnTo>
                        <a:pt x="32" y="32"/>
                      </a:lnTo>
                      <a:lnTo>
                        <a:pt x="56" y="0"/>
                      </a:lnTo>
                      <a:lnTo>
                        <a:pt x="104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3843" name="Line 85">
                  <a:extLst>
                    <a:ext uri="{FF2B5EF4-FFF2-40B4-BE49-F238E27FC236}">
                      <a16:creationId xmlns:a16="http://schemas.microsoft.com/office/drawing/2014/main" id="{F8EB97B6-3A0A-444E-A6E6-D8DE398637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0" y="3376"/>
                  <a:ext cx="80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841" name="Rectangle 87">
                <a:extLst>
                  <a:ext uri="{FF2B5EF4-FFF2-40B4-BE49-F238E27FC236}">
                    <a16:creationId xmlns:a16="http://schemas.microsoft.com/office/drawing/2014/main" id="{0F5D4B5E-715C-6A45-9651-826192C43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" y="3706"/>
                <a:ext cx="53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silicon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3797" name="Rectangle 12">
            <a:extLst>
              <a:ext uri="{FF2B5EF4-FFF2-40B4-BE49-F238E27FC236}">
                <a16:creationId xmlns:a16="http://schemas.microsoft.com/office/drawing/2014/main" id="{E1C74319-CA25-3F4D-AE9C-EACB4CAC44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Processing Using Diffusion</a:t>
            </a:r>
          </a:p>
        </p:txBody>
      </p:sp>
      <p:grpSp>
        <p:nvGrpSpPr>
          <p:cNvPr id="11" name="Group 93">
            <a:extLst>
              <a:ext uri="{FF2B5EF4-FFF2-40B4-BE49-F238E27FC236}">
                <a16:creationId xmlns:a16="http://schemas.microsoft.com/office/drawing/2014/main" id="{3E8399A3-ECEC-F94E-82EE-918F46162F3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670300"/>
            <a:ext cx="1676400" cy="609600"/>
            <a:chOff x="432" y="2312"/>
            <a:chExt cx="1056" cy="384"/>
          </a:xfrm>
        </p:grpSpPr>
        <p:sp>
          <p:nvSpPr>
            <p:cNvPr id="33822" name="Rectangle 5">
              <a:extLst>
                <a:ext uri="{FF2B5EF4-FFF2-40B4-BE49-F238E27FC236}">
                  <a16:creationId xmlns:a16="http://schemas.microsoft.com/office/drawing/2014/main" id="{FD895F1F-4AB7-024C-AF43-0E3BC0F7E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40"/>
              <a:ext cx="8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0">
                  <a:solidFill>
                    <a:schemeClr val="tx2"/>
                  </a:solidFill>
                  <a:latin typeface="Arial" panose="020B0604020202020204" pitchFamily="34" charset="0"/>
                </a:rPr>
                <a:t>2. Heat it.</a:t>
              </a:r>
            </a:p>
          </p:txBody>
        </p:sp>
        <p:sp>
          <p:nvSpPr>
            <p:cNvPr id="33823" name="Line 7">
              <a:extLst>
                <a:ext uri="{FF2B5EF4-FFF2-40B4-BE49-F238E27FC236}">
                  <a16:creationId xmlns:a16="http://schemas.microsoft.com/office/drawing/2014/main" id="{A8D26CEB-AEAC-4F41-A39B-97BEE1F0A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312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2">
            <a:extLst>
              <a:ext uri="{FF2B5EF4-FFF2-40B4-BE49-F238E27FC236}">
                <a16:creationId xmlns:a16="http://schemas.microsoft.com/office/drawing/2014/main" id="{0B0CA776-4EFB-1E4D-9601-F4278F45F26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032000"/>
            <a:ext cx="2895600" cy="1762125"/>
            <a:chOff x="432" y="1280"/>
            <a:chExt cx="1824" cy="1110"/>
          </a:xfrm>
        </p:grpSpPr>
        <p:sp>
          <p:nvSpPr>
            <p:cNvPr id="33802" name="Rectangle 4">
              <a:extLst>
                <a:ext uri="{FF2B5EF4-FFF2-40B4-BE49-F238E27FC236}">
                  <a16:creationId xmlns:a16="http://schemas.microsoft.com/office/drawing/2014/main" id="{38FEB3E0-9CCF-BA45-8CC5-DE21FB8B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280"/>
              <a:ext cx="164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0">
                  <a:latin typeface="Arial" panose="020B0604020202020204" pitchFamily="34" charset="0"/>
                </a:rPr>
                <a:t>1. Deposit </a:t>
              </a:r>
              <a:r>
                <a:rPr lang="en-US" altLang="en-US" sz="2000" i="0">
                  <a:solidFill>
                    <a:schemeClr val="accent2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2000" i="0">
                  <a:latin typeface="Arial" panose="020B0604020202020204" pitchFamily="34" charset="0"/>
                </a:rPr>
                <a:t> rich</a:t>
              </a:r>
            </a:p>
            <a:p>
              <a:r>
                <a:rPr lang="en-US" altLang="en-US" sz="2000" i="0">
                  <a:latin typeface="Arial" panose="020B0604020202020204" pitchFamily="34" charset="0"/>
                </a:rPr>
                <a:t>      layers on surface.</a:t>
              </a:r>
            </a:p>
          </p:txBody>
        </p:sp>
        <p:grpSp>
          <p:nvGrpSpPr>
            <p:cNvPr id="33803" name="Group 91">
              <a:extLst>
                <a:ext uri="{FF2B5EF4-FFF2-40B4-BE49-F238E27FC236}">
                  <a16:creationId xmlns:a16="http://schemas.microsoft.com/office/drawing/2014/main" id="{CFCDD75C-925E-BB4B-8309-92E329988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" y="1734"/>
              <a:ext cx="1480" cy="656"/>
              <a:chOff x="776" y="1734"/>
              <a:chExt cx="1480" cy="656"/>
            </a:xfrm>
          </p:grpSpPr>
          <p:grpSp>
            <p:nvGrpSpPr>
              <p:cNvPr id="33804" name="Group 40">
                <a:extLst>
                  <a:ext uri="{FF2B5EF4-FFF2-40B4-BE49-F238E27FC236}">
                    <a16:creationId xmlns:a16="http://schemas.microsoft.com/office/drawing/2014/main" id="{56A55704-D488-6640-8A3F-51B5A13C1C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4" y="1734"/>
                <a:ext cx="160" cy="160"/>
                <a:chOff x="1144" y="1734"/>
                <a:chExt cx="160" cy="160"/>
              </a:xfrm>
            </p:grpSpPr>
            <p:sp>
              <p:nvSpPr>
                <p:cNvPr id="33820" name="Freeform 38">
                  <a:extLst>
                    <a:ext uri="{FF2B5EF4-FFF2-40B4-BE49-F238E27FC236}">
                      <a16:creationId xmlns:a16="http://schemas.microsoft.com/office/drawing/2014/main" id="{4A46C654-7A87-B242-BA9E-3A1EC2C0C8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0" y="1790"/>
                  <a:ext cx="104" cy="104"/>
                </a:xfrm>
                <a:custGeom>
                  <a:avLst/>
                  <a:gdLst>
                    <a:gd name="T0" fmla="*/ 104 w 104"/>
                    <a:gd name="T1" fmla="*/ 104 h 104"/>
                    <a:gd name="T2" fmla="*/ 0 w 104"/>
                    <a:gd name="T3" fmla="*/ 56 h 104"/>
                    <a:gd name="T4" fmla="*/ 32 w 104"/>
                    <a:gd name="T5" fmla="*/ 32 h 104"/>
                    <a:gd name="T6" fmla="*/ 56 w 104"/>
                    <a:gd name="T7" fmla="*/ 0 h 104"/>
                    <a:gd name="T8" fmla="*/ 104 w 104"/>
                    <a:gd name="T9" fmla="*/ 104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104"/>
                    <a:gd name="T17" fmla="*/ 104 w 104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104">
                      <a:moveTo>
                        <a:pt x="104" y="104"/>
                      </a:moveTo>
                      <a:lnTo>
                        <a:pt x="0" y="56"/>
                      </a:lnTo>
                      <a:lnTo>
                        <a:pt x="32" y="32"/>
                      </a:lnTo>
                      <a:lnTo>
                        <a:pt x="56" y="0"/>
                      </a:lnTo>
                      <a:lnTo>
                        <a:pt x="104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3821" name="Line 39">
                  <a:extLst>
                    <a:ext uri="{FF2B5EF4-FFF2-40B4-BE49-F238E27FC236}">
                      <a16:creationId xmlns:a16="http://schemas.microsoft.com/office/drawing/2014/main" id="{42F472BD-86B8-DA4C-BBBD-73ABBCF2F2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4" y="1734"/>
                  <a:ext cx="88" cy="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05" name="Group 43">
                <a:extLst>
                  <a:ext uri="{FF2B5EF4-FFF2-40B4-BE49-F238E27FC236}">
                    <a16:creationId xmlns:a16="http://schemas.microsoft.com/office/drawing/2014/main" id="{91C35B62-6B31-D548-9E9B-3EE1B2CF30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734"/>
                <a:ext cx="160" cy="160"/>
                <a:chOff x="1392" y="1734"/>
                <a:chExt cx="160" cy="160"/>
              </a:xfrm>
            </p:grpSpPr>
            <p:sp>
              <p:nvSpPr>
                <p:cNvPr id="33818" name="Freeform 41">
                  <a:extLst>
                    <a:ext uri="{FF2B5EF4-FFF2-40B4-BE49-F238E27FC236}">
                      <a16:creationId xmlns:a16="http://schemas.microsoft.com/office/drawing/2014/main" id="{7BE79299-CA6A-AA4C-ABC6-745474EE8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8" y="1790"/>
                  <a:ext cx="104" cy="104"/>
                </a:xfrm>
                <a:custGeom>
                  <a:avLst/>
                  <a:gdLst>
                    <a:gd name="T0" fmla="*/ 104 w 104"/>
                    <a:gd name="T1" fmla="*/ 104 h 104"/>
                    <a:gd name="T2" fmla="*/ 0 w 104"/>
                    <a:gd name="T3" fmla="*/ 56 h 104"/>
                    <a:gd name="T4" fmla="*/ 32 w 104"/>
                    <a:gd name="T5" fmla="*/ 32 h 104"/>
                    <a:gd name="T6" fmla="*/ 56 w 104"/>
                    <a:gd name="T7" fmla="*/ 0 h 104"/>
                    <a:gd name="T8" fmla="*/ 104 w 104"/>
                    <a:gd name="T9" fmla="*/ 104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104"/>
                    <a:gd name="T17" fmla="*/ 104 w 104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104">
                      <a:moveTo>
                        <a:pt x="104" y="104"/>
                      </a:moveTo>
                      <a:lnTo>
                        <a:pt x="0" y="56"/>
                      </a:lnTo>
                      <a:lnTo>
                        <a:pt x="32" y="32"/>
                      </a:lnTo>
                      <a:lnTo>
                        <a:pt x="56" y="0"/>
                      </a:lnTo>
                      <a:lnTo>
                        <a:pt x="104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3819" name="Line 42">
                  <a:extLst>
                    <a:ext uri="{FF2B5EF4-FFF2-40B4-BE49-F238E27FC236}">
                      <a16:creationId xmlns:a16="http://schemas.microsoft.com/office/drawing/2014/main" id="{48E48553-8054-9E4C-BCBF-B47C732F3C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1734"/>
                  <a:ext cx="88" cy="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06" name="Group 46">
                <a:extLst>
                  <a:ext uri="{FF2B5EF4-FFF2-40B4-BE49-F238E27FC236}">
                    <a16:creationId xmlns:a16="http://schemas.microsoft.com/office/drawing/2014/main" id="{4A694AEF-1337-4E4B-B3C0-541F242119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0" y="1734"/>
                <a:ext cx="160" cy="160"/>
                <a:chOff x="1640" y="1734"/>
                <a:chExt cx="160" cy="160"/>
              </a:xfrm>
            </p:grpSpPr>
            <p:sp>
              <p:nvSpPr>
                <p:cNvPr id="33816" name="Freeform 44">
                  <a:extLst>
                    <a:ext uri="{FF2B5EF4-FFF2-40B4-BE49-F238E27FC236}">
                      <a16:creationId xmlns:a16="http://schemas.microsoft.com/office/drawing/2014/main" id="{FBB5E90F-A4D6-454A-A5AD-6171A8D92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6" y="1790"/>
                  <a:ext cx="104" cy="104"/>
                </a:xfrm>
                <a:custGeom>
                  <a:avLst/>
                  <a:gdLst>
                    <a:gd name="T0" fmla="*/ 104 w 104"/>
                    <a:gd name="T1" fmla="*/ 104 h 104"/>
                    <a:gd name="T2" fmla="*/ 0 w 104"/>
                    <a:gd name="T3" fmla="*/ 56 h 104"/>
                    <a:gd name="T4" fmla="*/ 32 w 104"/>
                    <a:gd name="T5" fmla="*/ 32 h 104"/>
                    <a:gd name="T6" fmla="*/ 56 w 104"/>
                    <a:gd name="T7" fmla="*/ 0 h 104"/>
                    <a:gd name="T8" fmla="*/ 104 w 104"/>
                    <a:gd name="T9" fmla="*/ 104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104"/>
                    <a:gd name="T17" fmla="*/ 104 w 104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104">
                      <a:moveTo>
                        <a:pt x="104" y="104"/>
                      </a:moveTo>
                      <a:lnTo>
                        <a:pt x="0" y="56"/>
                      </a:lnTo>
                      <a:lnTo>
                        <a:pt x="32" y="32"/>
                      </a:lnTo>
                      <a:lnTo>
                        <a:pt x="56" y="0"/>
                      </a:lnTo>
                      <a:lnTo>
                        <a:pt x="104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3817" name="Line 45">
                  <a:extLst>
                    <a:ext uri="{FF2B5EF4-FFF2-40B4-BE49-F238E27FC236}">
                      <a16:creationId xmlns:a16="http://schemas.microsoft.com/office/drawing/2014/main" id="{2315CB49-C909-4041-8941-6B7DC0DE0F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40" y="1734"/>
                  <a:ext cx="88" cy="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07" name="Group 49">
                <a:extLst>
                  <a:ext uri="{FF2B5EF4-FFF2-40B4-BE49-F238E27FC236}">
                    <a16:creationId xmlns:a16="http://schemas.microsoft.com/office/drawing/2014/main" id="{83B5AEE8-D92F-9D43-9E1D-4EE91D2ECC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6" y="1734"/>
                <a:ext cx="160" cy="160"/>
                <a:chOff x="896" y="1734"/>
                <a:chExt cx="160" cy="160"/>
              </a:xfrm>
            </p:grpSpPr>
            <p:sp>
              <p:nvSpPr>
                <p:cNvPr id="33814" name="Freeform 47">
                  <a:extLst>
                    <a:ext uri="{FF2B5EF4-FFF2-40B4-BE49-F238E27FC236}">
                      <a16:creationId xmlns:a16="http://schemas.microsoft.com/office/drawing/2014/main" id="{46109A06-2C0C-2843-8E37-7FAAD7BC6C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1790"/>
                  <a:ext cx="104" cy="104"/>
                </a:xfrm>
                <a:custGeom>
                  <a:avLst/>
                  <a:gdLst>
                    <a:gd name="T0" fmla="*/ 104 w 104"/>
                    <a:gd name="T1" fmla="*/ 104 h 104"/>
                    <a:gd name="T2" fmla="*/ 0 w 104"/>
                    <a:gd name="T3" fmla="*/ 56 h 104"/>
                    <a:gd name="T4" fmla="*/ 32 w 104"/>
                    <a:gd name="T5" fmla="*/ 32 h 104"/>
                    <a:gd name="T6" fmla="*/ 56 w 104"/>
                    <a:gd name="T7" fmla="*/ 0 h 104"/>
                    <a:gd name="T8" fmla="*/ 104 w 104"/>
                    <a:gd name="T9" fmla="*/ 104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104"/>
                    <a:gd name="T17" fmla="*/ 104 w 104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104">
                      <a:moveTo>
                        <a:pt x="104" y="104"/>
                      </a:moveTo>
                      <a:lnTo>
                        <a:pt x="0" y="56"/>
                      </a:lnTo>
                      <a:lnTo>
                        <a:pt x="32" y="32"/>
                      </a:lnTo>
                      <a:lnTo>
                        <a:pt x="56" y="0"/>
                      </a:lnTo>
                      <a:lnTo>
                        <a:pt x="104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3815" name="Line 48">
                  <a:extLst>
                    <a:ext uri="{FF2B5EF4-FFF2-40B4-BE49-F238E27FC236}">
                      <a16:creationId xmlns:a16="http://schemas.microsoft.com/office/drawing/2014/main" id="{100E46E4-AA9D-0A4B-93D7-9709583544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96" y="1734"/>
                  <a:ext cx="88" cy="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808" name="Rectangle 53">
                <a:extLst>
                  <a:ext uri="{FF2B5EF4-FFF2-40B4-BE49-F238E27FC236}">
                    <a16:creationId xmlns:a16="http://schemas.microsoft.com/office/drawing/2014/main" id="{188D0C4F-1508-2B40-90F7-B06DCBB50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934"/>
                <a:ext cx="1480" cy="456"/>
              </a:xfrm>
              <a:prstGeom prst="rect">
                <a:avLst/>
              </a:prstGeom>
              <a:solidFill>
                <a:srgbClr val="99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09" name="Rectangle 58">
                <a:extLst>
                  <a:ext uri="{FF2B5EF4-FFF2-40B4-BE49-F238E27FC236}">
                    <a16:creationId xmlns:a16="http://schemas.microsoft.com/office/drawing/2014/main" id="{C5B33AA2-E649-8F49-942D-1006CB657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" y="2074"/>
                <a:ext cx="53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silicon</a:t>
                </a:r>
                <a:endParaRPr lang="en-US" altLang="en-US"/>
              </a:p>
            </p:txBody>
          </p:sp>
          <p:sp>
            <p:nvSpPr>
              <p:cNvPr id="33810" name="Line 60">
                <a:extLst>
                  <a:ext uri="{FF2B5EF4-FFF2-40B4-BE49-F238E27FC236}">
                    <a16:creationId xmlns:a16="http://schemas.microsoft.com/office/drawing/2014/main" id="{BCA0F660-E530-E945-BC5A-FFD903365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922"/>
                <a:ext cx="123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1" name="Line 62">
                <a:extLst>
                  <a:ext uri="{FF2B5EF4-FFF2-40B4-BE49-F238E27FC236}">
                    <a16:creationId xmlns:a16="http://schemas.microsoft.com/office/drawing/2014/main" id="{EBBBD254-0C4E-C145-BFAF-370998D42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3" y="1923"/>
                <a:ext cx="123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2" name="Line 64">
                <a:extLst>
                  <a:ext uri="{FF2B5EF4-FFF2-40B4-BE49-F238E27FC236}">
                    <a16:creationId xmlns:a16="http://schemas.microsoft.com/office/drawing/2014/main" id="{D6BEB939-0FC2-EA45-8251-72D78C1D8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923"/>
                <a:ext cx="123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3" name="Line 66">
                <a:extLst>
                  <a:ext uri="{FF2B5EF4-FFF2-40B4-BE49-F238E27FC236}">
                    <a16:creationId xmlns:a16="http://schemas.microsoft.com/office/drawing/2014/main" id="{2D7E58F5-2E36-234D-BF6B-A52A788EB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3" y="1924"/>
                <a:ext cx="123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0915E03-1F6F-7D4E-9082-2CB76ECDF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2032000"/>
            <a:ext cx="5080000" cy="3365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642EDB-EDD4-C945-9488-C77961601F71}"/>
              </a:ext>
            </a:extLst>
          </p:cNvPr>
          <p:cNvSpPr txBox="1"/>
          <p:nvPr/>
        </p:nvSpPr>
        <p:spPr>
          <a:xfrm>
            <a:off x="4329343" y="5446533"/>
            <a:ext cx="4703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 coded atomic maps of element</a:t>
            </a:r>
          </a:p>
          <a:p>
            <a:r>
              <a:rPr lang="en-US" dirty="0"/>
              <a:t>distribution in a Si device (EDS)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DB70554E-1093-424C-9233-2FB38547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BB072FB1-C0C1-244C-B6DD-F4D5A8483038}" type="slidenum">
              <a:rPr lang="en-US" altLang="en-US" sz="1200" i="0">
                <a:latin typeface="Arial" panose="020B0604020202020204" pitchFamily="34" charset="0"/>
              </a:rPr>
              <a:pPr/>
              <a:t>5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9489276E-DE51-AB44-AA0A-BFC1C25EE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654685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•  </a:t>
            </a:r>
            <a:r>
              <a:rPr lang="en-US" altLang="en-US" i="0">
                <a:solidFill>
                  <a:schemeClr val="accent2"/>
                </a:solidFill>
                <a:latin typeface="Arial" panose="020B0604020202020204" pitchFamily="34" charset="0"/>
              </a:rPr>
              <a:t>Interdiffusion</a:t>
            </a:r>
            <a:r>
              <a:rPr lang="en-US" altLang="en-US" i="0">
                <a:latin typeface="Arial" panose="020B0604020202020204" pitchFamily="34" charset="0"/>
              </a:rPr>
              <a:t>:  </a:t>
            </a:r>
            <a:r>
              <a:rPr lang="en-US" altLang="en-US" sz="2200" i="0">
                <a:latin typeface="Arial" panose="020B0604020202020204" pitchFamily="34" charset="0"/>
              </a:rPr>
              <a:t>In an alloy, atoms tend to migrate</a:t>
            </a:r>
          </a:p>
          <a:p>
            <a:r>
              <a:rPr lang="en-US" altLang="en-US" sz="2200" i="0">
                <a:latin typeface="Arial" panose="020B0604020202020204" pitchFamily="34" charset="0"/>
              </a:rPr>
              <a:t>      from regions of high conc. to regions of low conc.</a:t>
            </a: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C016B5A0-54AE-A240-8986-07979C60F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828800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0">
                <a:latin typeface="Arial" panose="020B0604020202020204" pitchFamily="34" charset="0"/>
              </a:rPr>
              <a:t>Initially</a:t>
            </a:r>
          </a:p>
        </p:txBody>
      </p:sp>
      <p:pic>
        <p:nvPicPr>
          <p:cNvPr id="21509" name="Picture 7">
            <a:extLst>
              <a:ext uri="{FF2B5EF4-FFF2-40B4-BE49-F238E27FC236}">
                <a16:creationId xmlns:a16="http://schemas.microsoft.com/office/drawing/2014/main" id="{7F066307-D9FC-1344-BEDC-9489E915E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260600"/>
            <a:ext cx="27940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Rectangle 11">
            <a:extLst>
              <a:ext uri="{FF2B5EF4-FFF2-40B4-BE49-F238E27FC236}">
                <a16:creationId xmlns:a16="http://schemas.microsoft.com/office/drawing/2014/main" id="{DE4A0289-ABAB-CC43-B752-27037855AE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Solid-state Diffusion</a:t>
            </a:r>
          </a:p>
        </p:txBody>
      </p:sp>
      <p:grpSp>
        <p:nvGrpSpPr>
          <p:cNvPr id="2" name="Group 56">
            <a:extLst>
              <a:ext uri="{FF2B5EF4-FFF2-40B4-BE49-F238E27FC236}">
                <a16:creationId xmlns:a16="http://schemas.microsoft.com/office/drawing/2014/main" id="{306208B6-B9CD-214D-9D01-F33486CBA64E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1828800"/>
            <a:ext cx="4170362" cy="4349750"/>
            <a:chOff x="2917" y="1152"/>
            <a:chExt cx="2627" cy="2740"/>
          </a:xfrm>
        </p:grpSpPr>
        <p:sp>
          <p:nvSpPr>
            <p:cNvPr id="21514" name="Rectangle 6">
              <a:extLst>
                <a:ext uri="{FF2B5EF4-FFF2-40B4-BE49-F238E27FC236}">
                  <a16:creationId xmlns:a16="http://schemas.microsoft.com/office/drawing/2014/main" id="{403220FF-7517-DD4B-96F7-AFD2F578F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152"/>
              <a:ext cx="1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0">
                  <a:latin typeface="Arial" panose="020B0604020202020204" pitchFamily="34" charset="0"/>
                </a:rPr>
                <a:t>After some time</a:t>
              </a:r>
            </a:p>
          </p:txBody>
        </p:sp>
        <p:pic>
          <p:nvPicPr>
            <p:cNvPr id="21515" name="Picture 8">
              <a:extLst>
                <a:ext uri="{FF2B5EF4-FFF2-40B4-BE49-F238E27FC236}">
                  <a16:creationId xmlns:a16="http://schemas.microsoft.com/office/drawing/2014/main" id="{A6074DBC-6B0F-F744-A256-0A497F68D8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" y="1424"/>
              <a:ext cx="1760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6" name="Picture 52">
              <a:extLst>
                <a:ext uri="{FF2B5EF4-FFF2-40B4-BE49-F238E27FC236}">
                  <a16:creationId xmlns:a16="http://schemas.microsoft.com/office/drawing/2014/main" id="{EFB86D66-9282-CF45-B8B6-C19E0A05DF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" y="2612"/>
              <a:ext cx="2627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13" name="Picture 55">
            <a:extLst>
              <a:ext uri="{FF2B5EF4-FFF2-40B4-BE49-F238E27FC236}">
                <a16:creationId xmlns:a16="http://schemas.microsoft.com/office/drawing/2014/main" id="{10CD0F8A-B392-F248-B671-A3A0CD380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4148138"/>
            <a:ext cx="4164013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 Placeholder 3">
            <a:extLst>
              <a:ext uri="{FF2B5EF4-FFF2-40B4-BE49-F238E27FC236}">
                <a16:creationId xmlns:a16="http://schemas.microsoft.com/office/drawing/2014/main" id="{52ED74D9-6E61-C942-A9BB-3C207621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41F95801-A976-8E47-A355-50949CB26C4F}" type="slidenum">
              <a:rPr lang="en-US" altLang="en-US" sz="1200" i="0">
                <a:latin typeface="Arial" panose="020B0604020202020204" pitchFamily="34" charset="0"/>
              </a:rPr>
              <a:pPr/>
              <a:t>6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A12F2F1-0BE7-EA44-880C-7D0C62389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0" y="1432670"/>
            <a:ext cx="76074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0" dirty="0">
                <a:latin typeface="Arial" panose="020B0604020202020204" pitchFamily="34" charset="0"/>
              </a:rPr>
              <a:t>•  </a:t>
            </a:r>
            <a:r>
              <a:rPr lang="en-US" altLang="en-US" i="0" dirty="0">
                <a:solidFill>
                  <a:schemeClr val="accent2"/>
                </a:solidFill>
                <a:latin typeface="Arial" panose="020B0604020202020204" pitchFamily="34" charset="0"/>
              </a:rPr>
              <a:t>Self-diffusion</a:t>
            </a:r>
            <a:r>
              <a:rPr lang="en-US" altLang="en-US" i="0" dirty="0">
                <a:latin typeface="Arial" panose="020B0604020202020204" pitchFamily="34" charset="0"/>
              </a:rPr>
              <a:t>:</a:t>
            </a:r>
            <a:r>
              <a:rPr lang="en-US" altLang="en-US" sz="2200" i="0" dirty="0">
                <a:latin typeface="Arial" panose="020B0604020202020204" pitchFamily="34" charset="0"/>
              </a:rPr>
              <a:t>  In an elemental solid, atoms also migrate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04753CF9-9CE3-294B-BF09-1B8E22C2C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247" y="2436191"/>
            <a:ext cx="225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0" dirty="0">
                <a:latin typeface="Arial" panose="020B0604020202020204" pitchFamily="34" charset="0"/>
              </a:rPr>
              <a:t>Label some atoms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A4A2D611-9D31-2648-A314-E47A83AE4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660" y="2436191"/>
            <a:ext cx="196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0">
                <a:latin typeface="Arial" panose="020B0604020202020204" pitchFamily="34" charset="0"/>
              </a:rPr>
              <a:t>After some time</a:t>
            </a:r>
          </a:p>
        </p:txBody>
      </p:sp>
      <p:sp>
        <p:nvSpPr>
          <p:cNvPr id="23558" name="Rectangle 8">
            <a:extLst>
              <a:ext uri="{FF2B5EF4-FFF2-40B4-BE49-F238E27FC236}">
                <a16:creationId xmlns:a16="http://schemas.microsoft.com/office/drawing/2014/main" id="{0000F408-0856-B24D-977A-6894B5853F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Solid-state Diffusion</a:t>
            </a:r>
          </a:p>
        </p:txBody>
      </p:sp>
      <p:grpSp>
        <p:nvGrpSpPr>
          <p:cNvPr id="23559" name="Group 11">
            <a:extLst>
              <a:ext uri="{FF2B5EF4-FFF2-40B4-BE49-F238E27FC236}">
                <a16:creationId xmlns:a16="http://schemas.microsoft.com/office/drawing/2014/main" id="{0D28DB0C-03AA-7347-8211-E461FA6D82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3613" y="3273425"/>
            <a:ext cx="2794000" cy="1930400"/>
            <a:chOff x="567" y="1482"/>
            <a:chExt cx="1760" cy="1216"/>
          </a:xfrm>
        </p:grpSpPr>
        <p:sp>
          <p:nvSpPr>
            <p:cNvPr id="23662" name="AutoShape 10">
              <a:extLst>
                <a:ext uri="{FF2B5EF4-FFF2-40B4-BE49-F238E27FC236}">
                  <a16:creationId xmlns:a16="http://schemas.microsoft.com/office/drawing/2014/main" id="{4C7A7AD7-4093-A244-8305-C3897CD8895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67" y="1482"/>
              <a:ext cx="1760" cy="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3" name="Oval 12">
              <a:extLst>
                <a:ext uri="{FF2B5EF4-FFF2-40B4-BE49-F238E27FC236}">
                  <a16:creationId xmlns:a16="http://schemas.microsoft.com/office/drawing/2014/main" id="{CAC4F607-1658-A34A-B668-16F918D4E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149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64" name="Oval 13">
              <a:extLst>
                <a:ext uri="{FF2B5EF4-FFF2-40B4-BE49-F238E27FC236}">
                  <a16:creationId xmlns:a16="http://schemas.microsoft.com/office/drawing/2014/main" id="{BD739A95-8FBA-3041-B8CB-3E5CD03B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149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65" name="Oval 14">
              <a:extLst>
                <a:ext uri="{FF2B5EF4-FFF2-40B4-BE49-F238E27FC236}">
                  <a16:creationId xmlns:a16="http://schemas.microsoft.com/office/drawing/2014/main" id="{C356D196-C71E-794E-98E1-0ADE50292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149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66" name="Oval 15">
              <a:extLst>
                <a:ext uri="{FF2B5EF4-FFF2-40B4-BE49-F238E27FC236}">
                  <a16:creationId xmlns:a16="http://schemas.microsoft.com/office/drawing/2014/main" id="{5633C571-62E6-D347-8B8E-A778E7511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" y="149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67" name="Oval 16">
              <a:extLst>
                <a:ext uri="{FF2B5EF4-FFF2-40B4-BE49-F238E27FC236}">
                  <a16:creationId xmlns:a16="http://schemas.microsoft.com/office/drawing/2014/main" id="{95B0161E-2618-BB4C-9FA6-36078D0D0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149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68" name="Oval 17">
              <a:extLst>
                <a:ext uri="{FF2B5EF4-FFF2-40B4-BE49-F238E27FC236}">
                  <a16:creationId xmlns:a16="http://schemas.microsoft.com/office/drawing/2014/main" id="{557725DF-A35C-DB40-A82C-AD3542976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163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69" name="Oval 18">
              <a:extLst>
                <a:ext uri="{FF2B5EF4-FFF2-40B4-BE49-F238E27FC236}">
                  <a16:creationId xmlns:a16="http://schemas.microsoft.com/office/drawing/2014/main" id="{AE53146E-A2ED-F24F-8258-6F697B1BD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163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70" name="Oval 19">
              <a:extLst>
                <a:ext uri="{FF2B5EF4-FFF2-40B4-BE49-F238E27FC236}">
                  <a16:creationId xmlns:a16="http://schemas.microsoft.com/office/drawing/2014/main" id="{26585025-6B08-A146-A4FD-6B4A04CEB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163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71" name="Oval 20">
              <a:extLst>
                <a:ext uri="{FF2B5EF4-FFF2-40B4-BE49-F238E27FC236}">
                  <a16:creationId xmlns:a16="http://schemas.microsoft.com/office/drawing/2014/main" id="{9CD23399-5038-7147-9801-A9D352AD6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" y="163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72" name="Oval 21">
              <a:extLst>
                <a:ext uri="{FF2B5EF4-FFF2-40B4-BE49-F238E27FC236}">
                  <a16:creationId xmlns:a16="http://schemas.microsoft.com/office/drawing/2014/main" id="{458A673A-2165-2944-8966-3F0CC0D3B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163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73" name="Oval 22">
              <a:extLst>
                <a:ext uri="{FF2B5EF4-FFF2-40B4-BE49-F238E27FC236}">
                  <a16:creationId xmlns:a16="http://schemas.microsoft.com/office/drawing/2014/main" id="{5F26F34F-77D9-3C4D-B978-6B6DED63B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178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74" name="Oval 23">
              <a:extLst>
                <a:ext uri="{FF2B5EF4-FFF2-40B4-BE49-F238E27FC236}">
                  <a16:creationId xmlns:a16="http://schemas.microsoft.com/office/drawing/2014/main" id="{D10A0E19-B297-DC47-A060-A05A3EE12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178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75" name="Oval 24">
              <a:extLst>
                <a:ext uri="{FF2B5EF4-FFF2-40B4-BE49-F238E27FC236}">
                  <a16:creationId xmlns:a16="http://schemas.microsoft.com/office/drawing/2014/main" id="{7FE2B77E-B06E-1449-90EC-087168836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178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76" name="Oval 25">
              <a:extLst>
                <a:ext uri="{FF2B5EF4-FFF2-40B4-BE49-F238E27FC236}">
                  <a16:creationId xmlns:a16="http://schemas.microsoft.com/office/drawing/2014/main" id="{9CEFCBD6-75A1-644F-81C4-1861A17DD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" y="178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77" name="Oval 26">
              <a:extLst>
                <a:ext uri="{FF2B5EF4-FFF2-40B4-BE49-F238E27FC236}">
                  <a16:creationId xmlns:a16="http://schemas.microsoft.com/office/drawing/2014/main" id="{1D80F6E8-1148-AB40-9251-D854D881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178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78" name="Oval 27">
              <a:extLst>
                <a:ext uri="{FF2B5EF4-FFF2-40B4-BE49-F238E27FC236}">
                  <a16:creationId xmlns:a16="http://schemas.microsoft.com/office/drawing/2014/main" id="{A3F67AC7-776D-5242-A47A-12E84AFC5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192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79" name="Oval 28">
              <a:extLst>
                <a:ext uri="{FF2B5EF4-FFF2-40B4-BE49-F238E27FC236}">
                  <a16:creationId xmlns:a16="http://schemas.microsoft.com/office/drawing/2014/main" id="{495380C2-6F7E-8E4B-B91B-12EB9C219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192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80" name="Oval 29">
              <a:extLst>
                <a:ext uri="{FF2B5EF4-FFF2-40B4-BE49-F238E27FC236}">
                  <a16:creationId xmlns:a16="http://schemas.microsoft.com/office/drawing/2014/main" id="{88AEC162-C351-7B43-84ED-EEB688A39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192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81" name="Oval 30">
              <a:extLst>
                <a:ext uri="{FF2B5EF4-FFF2-40B4-BE49-F238E27FC236}">
                  <a16:creationId xmlns:a16="http://schemas.microsoft.com/office/drawing/2014/main" id="{26F61645-0BA3-E148-9080-82D121307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" y="192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82" name="Oval 31">
              <a:extLst>
                <a:ext uri="{FF2B5EF4-FFF2-40B4-BE49-F238E27FC236}">
                  <a16:creationId xmlns:a16="http://schemas.microsoft.com/office/drawing/2014/main" id="{2236884C-1892-D445-BE61-F04C199F0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192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83" name="Oval 32">
              <a:extLst>
                <a:ext uri="{FF2B5EF4-FFF2-40B4-BE49-F238E27FC236}">
                  <a16:creationId xmlns:a16="http://schemas.microsoft.com/office/drawing/2014/main" id="{1CA0CBC1-23CF-0C44-8077-1F3F42691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207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84" name="Oval 33">
              <a:extLst>
                <a:ext uri="{FF2B5EF4-FFF2-40B4-BE49-F238E27FC236}">
                  <a16:creationId xmlns:a16="http://schemas.microsoft.com/office/drawing/2014/main" id="{480EBEA0-31FA-0D49-BACE-3C7461042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207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85" name="Oval 34">
              <a:extLst>
                <a:ext uri="{FF2B5EF4-FFF2-40B4-BE49-F238E27FC236}">
                  <a16:creationId xmlns:a16="http://schemas.microsoft.com/office/drawing/2014/main" id="{59449B3E-D794-384C-A30B-14E010829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207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86" name="Oval 35">
              <a:extLst>
                <a:ext uri="{FF2B5EF4-FFF2-40B4-BE49-F238E27FC236}">
                  <a16:creationId xmlns:a16="http://schemas.microsoft.com/office/drawing/2014/main" id="{5A6510B5-FFA3-0C42-B762-7A7C032A5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" y="207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87" name="Oval 36">
              <a:extLst>
                <a:ext uri="{FF2B5EF4-FFF2-40B4-BE49-F238E27FC236}">
                  <a16:creationId xmlns:a16="http://schemas.microsoft.com/office/drawing/2014/main" id="{671D6E8D-03DA-474D-BA1D-4E057AB38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7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88" name="Oval 37">
              <a:extLst>
                <a:ext uri="{FF2B5EF4-FFF2-40B4-BE49-F238E27FC236}">
                  <a16:creationId xmlns:a16="http://schemas.microsoft.com/office/drawing/2014/main" id="{78D3F810-E086-5B4C-81C7-109E5BDA4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221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89" name="Oval 38">
              <a:extLst>
                <a:ext uri="{FF2B5EF4-FFF2-40B4-BE49-F238E27FC236}">
                  <a16:creationId xmlns:a16="http://schemas.microsoft.com/office/drawing/2014/main" id="{5423CD49-E114-D54F-879E-809E7D173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221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90" name="Oval 39">
              <a:extLst>
                <a:ext uri="{FF2B5EF4-FFF2-40B4-BE49-F238E27FC236}">
                  <a16:creationId xmlns:a16="http://schemas.microsoft.com/office/drawing/2014/main" id="{F13CBB34-B88A-EC41-A1B0-607277E58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221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91" name="Oval 40">
              <a:extLst>
                <a:ext uri="{FF2B5EF4-FFF2-40B4-BE49-F238E27FC236}">
                  <a16:creationId xmlns:a16="http://schemas.microsoft.com/office/drawing/2014/main" id="{B2402290-4956-DB48-BC83-B4E005A01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" y="221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92" name="Oval 41">
              <a:extLst>
                <a:ext uri="{FF2B5EF4-FFF2-40B4-BE49-F238E27FC236}">
                  <a16:creationId xmlns:a16="http://schemas.microsoft.com/office/drawing/2014/main" id="{43941CF7-ECEF-934D-8F68-44354004F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21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93" name="Oval 42">
              <a:extLst>
                <a:ext uri="{FF2B5EF4-FFF2-40B4-BE49-F238E27FC236}">
                  <a16:creationId xmlns:a16="http://schemas.microsoft.com/office/drawing/2014/main" id="{FF8E3169-5C13-6149-84BF-F0511730E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235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94" name="Oval 43">
              <a:extLst>
                <a:ext uri="{FF2B5EF4-FFF2-40B4-BE49-F238E27FC236}">
                  <a16:creationId xmlns:a16="http://schemas.microsoft.com/office/drawing/2014/main" id="{7B61EC54-51CE-7640-94A5-49A85CB11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235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95" name="Oval 44">
              <a:extLst>
                <a:ext uri="{FF2B5EF4-FFF2-40B4-BE49-F238E27FC236}">
                  <a16:creationId xmlns:a16="http://schemas.microsoft.com/office/drawing/2014/main" id="{670EAEDD-322D-1344-B730-FC4727074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235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96" name="Oval 45">
              <a:extLst>
                <a:ext uri="{FF2B5EF4-FFF2-40B4-BE49-F238E27FC236}">
                  <a16:creationId xmlns:a16="http://schemas.microsoft.com/office/drawing/2014/main" id="{F8E9FC6C-927E-544E-818D-441EB7174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" y="235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97" name="Oval 46">
              <a:extLst>
                <a:ext uri="{FF2B5EF4-FFF2-40B4-BE49-F238E27FC236}">
                  <a16:creationId xmlns:a16="http://schemas.microsoft.com/office/drawing/2014/main" id="{0A6B7C83-4360-1846-9D54-D2DBE0D38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35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3698" name="Group 95">
              <a:extLst>
                <a:ext uri="{FF2B5EF4-FFF2-40B4-BE49-F238E27FC236}">
                  <a16:creationId xmlns:a16="http://schemas.microsoft.com/office/drawing/2014/main" id="{6C0231CA-8537-0F4A-8ED4-853C74FEA0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" y="1494"/>
              <a:ext cx="864" cy="1152"/>
              <a:chOff x="579" y="1494"/>
              <a:chExt cx="864" cy="1152"/>
            </a:xfrm>
          </p:grpSpPr>
          <p:sp>
            <p:nvSpPr>
              <p:cNvPr id="23716" name="Oval 47">
                <a:extLst>
                  <a:ext uri="{FF2B5EF4-FFF2-40B4-BE49-F238E27FC236}">
                    <a16:creationId xmlns:a16="http://schemas.microsoft.com/office/drawing/2014/main" id="{BA27512D-A926-0C49-BDC6-9E69367D2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1494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17" name="Oval 48">
                <a:extLst>
                  <a:ext uri="{FF2B5EF4-FFF2-40B4-BE49-F238E27FC236}">
                    <a16:creationId xmlns:a16="http://schemas.microsoft.com/office/drawing/2014/main" id="{A592D5EF-9D29-9B4D-9FD4-CB2C2D5FF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1494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18" name="Oval 49">
                <a:extLst>
                  <a:ext uri="{FF2B5EF4-FFF2-40B4-BE49-F238E27FC236}">
                    <a16:creationId xmlns:a16="http://schemas.microsoft.com/office/drawing/2014/main" id="{2D878D42-980A-834B-893D-112192A1A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494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19" name="Oval 50">
                <a:extLst>
                  <a:ext uri="{FF2B5EF4-FFF2-40B4-BE49-F238E27FC236}">
                    <a16:creationId xmlns:a16="http://schemas.microsoft.com/office/drawing/2014/main" id="{2F4F4299-5809-E740-9074-2248D0ED6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" y="1494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20" name="Oval 51">
                <a:extLst>
                  <a:ext uri="{FF2B5EF4-FFF2-40B4-BE49-F238E27FC236}">
                    <a16:creationId xmlns:a16="http://schemas.microsoft.com/office/drawing/2014/main" id="{82CC1200-A1F8-EA45-99AA-93964463D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" y="1494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21" name="Oval 52">
                <a:extLst>
                  <a:ext uri="{FF2B5EF4-FFF2-40B4-BE49-F238E27FC236}">
                    <a16:creationId xmlns:a16="http://schemas.microsoft.com/office/drawing/2014/main" id="{E93E353A-B82F-CF4E-8B26-D0C6CDB2F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1494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22" name="Oval 53">
                <a:extLst>
                  <a:ext uri="{FF2B5EF4-FFF2-40B4-BE49-F238E27FC236}">
                    <a16:creationId xmlns:a16="http://schemas.microsoft.com/office/drawing/2014/main" id="{A753D4DA-14EE-DC42-92FE-9613B34BD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1638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23" name="Oval 54">
                <a:extLst>
                  <a:ext uri="{FF2B5EF4-FFF2-40B4-BE49-F238E27FC236}">
                    <a16:creationId xmlns:a16="http://schemas.microsoft.com/office/drawing/2014/main" id="{EEB65E9A-064B-D94D-982F-0ADAFAD89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1638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24" name="Oval 55">
                <a:extLst>
                  <a:ext uri="{FF2B5EF4-FFF2-40B4-BE49-F238E27FC236}">
                    <a16:creationId xmlns:a16="http://schemas.microsoft.com/office/drawing/2014/main" id="{E403FCBA-F7F4-0542-802D-FBC4169AC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638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25" name="Oval 56">
                <a:extLst>
                  <a:ext uri="{FF2B5EF4-FFF2-40B4-BE49-F238E27FC236}">
                    <a16:creationId xmlns:a16="http://schemas.microsoft.com/office/drawing/2014/main" id="{958A1C6B-3CCA-144C-AF05-4C0879DCE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" y="1638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26" name="Oval 57">
                <a:extLst>
                  <a:ext uri="{FF2B5EF4-FFF2-40B4-BE49-F238E27FC236}">
                    <a16:creationId xmlns:a16="http://schemas.microsoft.com/office/drawing/2014/main" id="{6F00395B-FDAB-E647-B983-D6B9498FA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" y="1638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27" name="Oval 58">
                <a:extLst>
                  <a:ext uri="{FF2B5EF4-FFF2-40B4-BE49-F238E27FC236}">
                    <a16:creationId xmlns:a16="http://schemas.microsoft.com/office/drawing/2014/main" id="{1F5F9FD8-D7FE-2047-B514-EBD8851C8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1638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28" name="Oval 59">
                <a:extLst>
                  <a:ext uri="{FF2B5EF4-FFF2-40B4-BE49-F238E27FC236}">
                    <a16:creationId xmlns:a16="http://schemas.microsoft.com/office/drawing/2014/main" id="{892D73C0-76F3-FA4E-BABC-2A183E77F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1782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29" name="Oval 60">
                <a:extLst>
                  <a:ext uri="{FF2B5EF4-FFF2-40B4-BE49-F238E27FC236}">
                    <a16:creationId xmlns:a16="http://schemas.microsoft.com/office/drawing/2014/main" id="{7E7972B4-9730-794A-BD41-802F82FBF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1782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30" name="Oval 61">
                <a:extLst>
                  <a:ext uri="{FF2B5EF4-FFF2-40B4-BE49-F238E27FC236}">
                    <a16:creationId xmlns:a16="http://schemas.microsoft.com/office/drawing/2014/main" id="{3439435A-FCF6-E84E-9CD4-4BF9190A7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782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31" name="Oval 62">
                <a:extLst>
                  <a:ext uri="{FF2B5EF4-FFF2-40B4-BE49-F238E27FC236}">
                    <a16:creationId xmlns:a16="http://schemas.microsoft.com/office/drawing/2014/main" id="{FAE6F884-B05B-8248-AFE2-9D3FE3A06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" y="1782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32" name="Oval 63">
                <a:extLst>
                  <a:ext uri="{FF2B5EF4-FFF2-40B4-BE49-F238E27FC236}">
                    <a16:creationId xmlns:a16="http://schemas.microsoft.com/office/drawing/2014/main" id="{AA41B8C8-914D-9143-B9C7-619A92996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" y="1782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33" name="Oval 64">
                <a:extLst>
                  <a:ext uri="{FF2B5EF4-FFF2-40B4-BE49-F238E27FC236}">
                    <a16:creationId xmlns:a16="http://schemas.microsoft.com/office/drawing/2014/main" id="{55B19DD3-9A4F-8247-A096-5EF41B528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1782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34" name="Oval 65">
                <a:extLst>
                  <a:ext uri="{FF2B5EF4-FFF2-40B4-BE49-F238E27FC236}">
                    <a16:creationId xmlns:a16="http://schemas.microsoft.com/office/drawing/2014/main" id="{7CE89D83-675A-F449-B284-48F087BBE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1926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35" name="Oval 66">
                <a:extLst>
                  <a:ext uri="{FF2B5EF4-FFF2-40B4-BE49-F238E27FC236}">
                    <a16:creationId xmlns:a16="http://schemas.microsoft.com/office/drawing/2014/main" id="{7647CF51-7316-C34B-8F16-D5C590D7A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1926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36" name="Oval 67">
                <a:extLst>
                  <a:ext uri="{FF2B5EF4-FFF2-40B4-BE49-F238E27FC236}">
                    <a16:creationId xmlns:a16="http://schemas.microsoft.com/office/drawing/2014/main" id="{94DB928C-EBF7-234A-B21F-98F64C1EE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926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37" name="Oval 68">
                <a:extLst>
                  <a:ext uri="{FF2B5EF4-FFF2-40B4-BE49-F238E27FC236}">
                    <a16:creationId xmlns:a16="http://schemas.microsoft.com/office/drawing/2014/main" id="{E47BB46D-E32E-1B4F-B533-A9AAC1780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" y="1926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38" name="Oval 69">
                <a:extLst>
                  <a:ext uri="{FF2B5EF4-FFF2-40B4-BE49-F238E27FC236}">
                    <a16:creationId xmlns:a16="http://schemas.microsoft.com/office/drawing/2014/main" id="{1879FA7B-FE3E-FC43-8F86-31B8B3824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" y="1926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39" name="Oval 70">
                <a:extLst>
                  <a:ext uri="{FF2B5EF4-FFF2-40B4-BE49-F238E27FC236}">
                    <a16:creationId xmlns:a16="http://schemas.microsoft.com/office/drawing/2014/main" id="{EE9056DD-F495-904A-BD36-55595C927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1926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40" name="Oval 71">
                <a:extLst>
                  <a:ext uri="{FF2B5EF4-FFF2-40B4-BE49-F238E27FC236}">
                    <a16:creationId xmlns:a16="http://schemas.microsoft.com/office/drawing/2014/main" id="{662A98CD-4916-B046-BB86-E4F53BA12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2070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41" name="Oval 72">
                <a:extLst>
                  <a:ext uri="{FF2B5EF4-FFF2-40B4-BE49-F238E27FC236}">
                    <a16:creationId xmlns:a16="http://schemas.microsoft.com/office/drawing/2014/main" id="{03AC292B-2C12-0B47-8C47-E689F9450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2070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42" name="Oval 73">
                <a:extLst>
                  <a:ext uri="{FF2B5EF4-FFF2-40B4-BE49-F238E27FC236}">
                    <a16:creationId xmlns:a16="http://schemas.microsoft.com/office/drawing/2014/main" id="{109C5E4F-8AFE-DA4D-9B0E-211C6271E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2070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43" name="Oval 74">
                <a:extLst>
                  <a:ext uri="{FF2B5EF4-FFF2-40B4-BE49-F238E27FC236}">
                    <a16:creationId xmlns:a16="http://schemas.microsoft.com/office/drawing/2014/main" id="{EBEE0174-82F3-5C4A-97A8-739029BCB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" y="2070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44" name="Oval 75">
                <a:extLst>
                  <a:ext uri="{FF2B5EF4-FFF2-40B4-BE49-F238E27FC236}">
                    <a16:creationId xmlns:a16="http://schemas.microsoft.com/office/drawing/2014/main" id="{21F05DBF-A362-BE41-9FA6-C57A208C9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" y="2070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45" name="Oval 76">
                <a:extLst>
                  <a:ext uri="{FF2B5EF4-FFF2-40B4-BE49-F238E27FC236}">
                    <a16:creationId xmlns:a16="http://schemas.microsoft.com/office/drawing/2014/main" id="{E65A7887-2423-9049-87BD-40547ECD7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2070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46" name="Oval 77">
                <a:extLst>
                  <a:ext uri="{FF2B5EF4-FFF2-40B4-BE49-F238E27FC236}">
                    <a16:creationId xmlns:a16="http://schemas.microsoft.com/office/drawing/2014/main" id="{F52A1DD3-98F3-9041-95F3-5CE408ACE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2214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47" name="Oval 78">
                <a:extLst>
                  <a:ext uri="{FF2B5EF4-FFF2-40B4-BE49-F238E27FC236}">
                    <a16:creationId xmlns:a16="http://schemas.microsoft.com/office/drawing/2014/main" id="{1634DE56-878A-9E48-BC55-7CB28B867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2214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48" name="Oval 79">
                <a:extLst>
                  <a:ext uri="{FF2B5EF4-FFF2-40B4-BE49-F238E27FC236}">
                    <a16:creationId xmlns:a16="http://schemas.microsoft.com/office/drawing/2014/main" id="{E60AB1E8-EE4A-6347-BC45-6F8DEC321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2214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49" name="Oval 80">
                <a:extLst>
                  <a:ext uri="{FF2B5EF4-FFF2-40B4-BE49-F238E27FC236}">
                    <a16:creationId xmlns:a16="http://schemas.microsoft.com/office/drawing/2014/main" id="{B45791AB-71BE-D74D-83CD-9AE0A60A4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" y="2214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50" name="Oval 81">
                <a:extLst>
                  <a:ext uri="{FF2B5EF4-FFF2-40B4-BE49-F238E27FC236}">
                    <a16:creationId xmlns:a16="http://schemas.microsoft.com/office/drawing/2014/main" id="{C115EEE4-6B5D-104D-88DC-F113B8C72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" y="2214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51" name="Oval 82">
                <a:extLst>
                  <a:ext uri="{FF2B5EF4-FFF2-40B4-BE49-F238E27FC236}">
                    <a16:creationId xmlns:a16="http://schemas.microsoft.com/office/drawing/2014/main" id="{4FC4A3F2-D5C2-5943-B8F5-600BCCCF1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2214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52" name="Oval 83">
                <a:extLst>
                  <a:ext uri="{FF2B5EF4-FFF2-40B4-BE49-F238E27FC236}">
                    <a16:creationId xmlns:a16="http://schemas.microsoft.com/office/drawing/2014/main" id="{7B00370E-8B81-7741-98BC-BB6482146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2358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53" name="Oval 84">
                <a:extLst>
                  <a:ext uri="{FF2B5EF4-FFF2-40B4-BE49-F238E27FC236}">
                    <a16:creationId xmlns:a16="http://schemas.microsoft.com/office/drawing/2014/main" id="{5DD3B828-F8F9-D64D-B5C1-B30F1362D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2358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54" name="Oval 85">
                <a:extLst>
                  <a:ext uri="{FF2B5EF4-FFF2-40B4-BE49-F238E27FC236}">
                    <a16:creationId xmlns:a16="http://schemas.microsoft.com/office/drawing/2014/main" id="{BE39E0A6-2C76-BD4E-8E7D-005439CA1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2358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55" name="Oval 86">
                <a:extLst>
                  <a:ext uri="{FF2B5EF4-FFF2-40B4-BE49-F238E27FC236}">
                    <a16:creationId xmlns:a16="http://schemas.microsoft.com/office/drawing/2014/main" id="{7134BD90-748A-6D48-8DBD-74DBED05A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" y="2358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56" name="Oval 87">
                <a:extLst>
                  <a:ext uri="{FF2B5EF4-FFF2-40B4-BE49-F238E27FC236}">
                    <a16:creationId xmlns:a16="http://schemas.microsoft.com/office/drawing/2014/main" id="{1FCDFC31-DBCE-E548-8AB8-8163CCB7A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" y="2358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57" name="Oval 88">
                <a:extLst>
                  <a:ext uri="{FF2B5EF4-FFF2-40B4-BE49-F238E27FC236}">
                    <a16:creationId xmlns:a16="http://schemas.microsoft.com/office/drawing/2014/main" id="{506A7A5A-51A2-5443-891B-4AF9F419B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2358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58" name="Oval 89">
                <a:extLst>
                  <a:ext uri="{FF2B5EF4-FFF2-40B4-BE49-F238E27FC236}">
                    <a16:creationId xmlns:a16="http://schemas.microsoft.com/office/drawing/2014/main" id="{CF5E559F-0841-5649-930F-4960DD597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2502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59" name="Oval 90">
                <a:extLst>
                  <a:ext uri="{FF2B5EF4-FFF2-40B4-BE49-F238E27FC236}">
                    <a16:creationId xmlns:a16="http://schemas.microsoft.com/office/drawing/2014/main" id="{1EB976D7-D2DF-974A-AD5A-B3F81C307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2502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60" name="Oval 91">
                <a:extLst>
                  <a:ext uri="{FF2B5EF4-FFF2-40B4-BE49-F238E27FC236}">
                    <a16:creationId xmlns:a16="http://schemas.microsoft.com/office/drawing/2014/main" id="{BCC41EC6-1EF1-774B-8BAE-31E9EAFA3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2502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61" name="Oval 92">
                <a:extLst>
                  <a:ext uri="{FF2B5EF4-FFF2-40B4-BE49-F238E27FC236}">
                    <a16:creationId xmlns:a16="http://schemas.microsoft.com/office/drawing/2014/main" id="{BB35782D-855F-2641-A157-A5D6705BB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" y="2502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62" name="Oval 93">
                <a:extLst>
                  <a:ext uri="{FF2B5EF4-FFF2-40B4-BE49-F238E27FC236}">
                    <a16:creationId xmlns:a16="http://schemas.microsoft.com/office/drawing/2014/main" id="{FB1676FE-CBAD-4144-8DC7-E02701D93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" y="2502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763" name="Oval 94">
                <a:extLst>
                  <a:ext uri="{FF2B5EF4-FFF2-40B4-BE49-F238E27FC236}">
                    <a16:creationId xmlns:a16="http://schemas.microsoft.com/office/drawing/2014/main" id="{4889A17D-6B5C-AF48-B6D5-456EA4805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2502"/>
                <a:ext cx="144" cy="144"/>
              </a:xfrm>
              <a:prstGeom prst="ellipse">
                <a:avLst/>
              </a:prstGeom>
              <a:solidFill>
                <a:srgbClr val="FF99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3699" name="Oval 96">
              <a:extLst>
                <a:ext uri="{FF2B5EF4-FFF2-40B4-BE49-F238E27FC236}">
                  <a16:creationId xmlns:a16="http://schemas.microsoft.com/office/drawing/2014/main" id="{5702B071-F9FD-C54A-94A0-84D2EC85F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250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700" name="Oval 97">
              <a:extLst>
                <a:ext uri="{FF2B5EF4-FFF2-40B4-BE49-F238E27FC236}">
                  <a16:creationId xmlns:a16="http://schemas.microsoft.com/office/drawing/2014/main" id="{55DAEAC8-97AD-4748-8A25-F2777E088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250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701" name="Oval 98">
              <a:extLst>
                <a:ext uri="{FF2B5EF4-FFF2-40B4-BE49-F238E27FC236}">
                  <a16:creationId xmlns:a16="http://schemas.microsoft.com/office/drawing/2014/main" id="{FD5E7554-8363-B94E-A17C-79E3060B6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250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702" name="Oval 99">
              <a:extLst>
                <a:ext uri="{FF2B5EF4-FFF2-40B4-BE49-F238E27FC236}">
                  <a16:creationId xmlns:a16="http://schemas.microsoft.com/office/drawing/2014/main" id="{D886AB97-D51D-0B42-9BEA-2E8128089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" y="250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703" name="Oval 100">
              <a:extLst>
                <a:ext uri="{FF2B5EF4-FFF2-40B4-BE49-F238E27FC236}">
                  <a16:creationId xmlns:a16="http://schemas.microsoft.com/office/drawing/2014/main" id="{2EF73F45-B72E-A64C-922D-8D88791C0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50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704" name="Oval 101">
              <a:extLst>
                <a:ext uri="{FF2B5EF4-FFF2-40B4-BE49-F238E27FC236}">
                  <a16:creationId xmlns:a16="http://schemas.microsoft.com/office/drawing/2014/main" id="{31105AD4-B49A-7248-B3C1-EAD2285E9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149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705" name="Oval 102">
              <a:extLst>
                <a:ext uri="{FF2B5EF4-FFF2-40B4-BE49-F238E27FC236}">
                  <a16:creationId xmlns:a16="http://schemas.microsoft.com/office/drawing/2014/main" id="{2550FEB7-8361-074C-A5D6-345F00308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163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706" name="Oval 103">
              <a:extLst>
                <a:ext uri="{FF2B5EF4-FFF2-40B4-BE49-F238E27FC236}">
                  <a16:creationId xmlns:a16="http://schemas.microsoft.com/office/drawing/2014/main" id="{6CD70069-FBF3-6A47-93FD-D1C50DB3C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178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707" name="Oval 104">
              <a:extLst>
                <a:ext uri="{FF2B5EF4-FFF2-40B4-BE49-F238E27FC236}">
                  <a16:creationId xmlns:a16="http://schemas.microsoft.com/office/drawing/2014/main" id="{E6A065F5-C960-3F40-A9AC-7E3940F3A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192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708" name="Oval 105">
              <a:extLst>
                <a:ext uri="{FF2B5EF4-FFF2-40B4-BE49-F238E27FC236}">
                  <a16:creationId xmlns:a16="http://schemas.microsoft.com/office/drawing/2014/main" id="{0C3CFA3A-7B31-4944-8CA4-D24DCEC98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07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709" name="Oval 106">
              <a:extLst>
                <a:ext uri="{FF2B5EF4-FFF2-40B4-BE49-F238E27FC236}">
                  <a16:creationId xmlns:a16="http://schemas.microsoft.com/office/drawing/2014/main" id="{1A200240-78F9-F84E-9612-A96407274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21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710" name="Oval 107">
              <a:extLst>
                <a:ext uri="{FF2B5EF4-FFF2-40B4-BE49-F238E27FC236}">
                  <a16:creationId xmlns:a16="http://schemas.microsoft.com/office/drawing/2014/main" id="{798C294C-5847-194D-A5A9-AD443F4D3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5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711" name="Oval 108">
              <a:extLst>
                <a:ext uri="{FF2B5EF4-FFF2-40B4-BE49-F238E27FC236}">
                  <a16:creationId xmlns:a16="http://schemas.microsoft.com/office/drawing/2014/main" id="{1B92F85B-FB93-484C-A4D3-7FC94474F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50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712" name="Rectangle 109">
              <a:extLst>
                <a:ext uri="{FF2B5EF4-FFF2-40B4-BE49-F238E27FC236}">
                  <a16:creationId xmlns:a16="http://schemas.microsoft.com/office/drawing/2014/main" id="{FEEE8295-F603-0043-9F7E-63AFBA3A6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" y="1882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en-US" b="1" i="0">
                <a:latin typeface="Arial" panose="020B0604020202020204" pitchFamily="34" charset="0"/>
              </a:endParaRPr>
            </a:p>
          </p:txBody>
        </p:sp>
        <p:sp>
          <p:nvSpPr>
            <p:cNvPr id="23713" name="Rectangle 110">
              <a:extLst>
                <a:ext uri="{FF2B5EF4-FFF2-40B4-BE49-F238E27FC236}">
                  <a16:creationId xmlns:a16="http://schemas.microsoft.com/office/drawing/2014/main" id="{16BBAAE5-3677-F343-BC9D-4A37A20F8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" y="2458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 i="0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endParaRPr lang="en-US" altLang="en-US" b="1" i="0">
                <a:latin typeface="Arial" panose="020B0604020202020204" pitchFamily="34" charset="0"/>
              </a:endParaRPr>
            </a:p>
          </p:txBody>
        </p:sp>
        <p:sp>
          <p:nvSpPr>
            <p:cNvPr id="23714" name="Rectangle 111">
              <a:extLst>
                <a:ext uri="{FF2B5EF4-FFF2-40B4-BE49-F238E27FC236}">
                  <a16:creationId xmlns:a16="http://schemas.microsoft.com/office/drawing/2014/main" id="{E3743A0F-128D-724C-B88E-B3F593D80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1602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 i="0">
                  <a:solidFill>
                    <a:srgbClr val="0000DD"/>
                  </a:solidFill>
                  <a:latin typeface="Arial" panose="020B0604020202020204" pitchFamily="34" charset="0"/>
                </a:rPr>
                <a:t>C</a:t>
              </a:r>
              <a:endParaRPr lang="en-US" altLang="en-US" b="1" i="0">
                <a:latin typeface="Arial" panose="020B0604020202020204" pitchFamily="34" charset="0"/>
              </a:endParaRPr>
            </a:p>
          </p:txBody>
        </p:sp>
        <p:sp>
          <p:nvSpPr>
            <p:cNvPr id="23715" name="Rectangle 112">
              <a:extLst>
                <a:ext uri="{FF2B5EF4-FFF2-40B4-BE49-F238E27FC236}">
                  <a16:creationId xmlns:a16="http://schemas.microsoft.com/office/drawing/2014/main" id="{5BF066E2-7BEE-B343-9CD4-E85110F5D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" y="2170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 i="0">
                  <a:solidFill>
                    <a:srgbClr val="FF0099"/>
                  </a:solidFill>
                  <a:latin typeface="Arial" panose="020B0604020202020204" pitchFamily="34" charset="0"/>
                </a:rPr>
                <a:t>D</a:t>
              </a:r>
              <a:endParaRPr lang="en-US" altLang="en-US" b="1" i="0">
                <a:latin typeface="Arial" panose="020B0604020202020204" pitchFamily="34" charset="0"/>
              </a:endParaRPr>
            </a:p>
          </p:txBody>
        </p:sp>
      </p:grpSp>
      <p:grpSp>
        <p:nvGrpSpPr>
          <p:cNvPr id="23560" name="Group 114">
            <a:extLst>
              <a:ext uri="{FF2B5EF4-FFF2-40B4-BE49-F238E27FC236}">
                <a16:creationId xmlns:a16="http://schemas.microsoft.com/office/drawing/2014/main" id="{CDB5625B-2195-2649-B2F0-37D155DF61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41913" y="3248025"/>
            <a:ext cx="2794000" cy="1955800"/>
            <a:chOff x="3319" y="1434"/>
            <a:chExt cx="1760" cy="1232"/>
          </a:xfrm>
        </p:grpSpPr>
        <p:sp>
          <p:nvSpPr>
            <p:cNvPr id="23561" name="AutoShape 113">
              <a:extLst>
                <a:ext uri="{FF2B5EF4-FFF2-40B4-BE49-F238E27FC236}">
                  <a16:creationId xmlns:a16="http://schemas.microsoft.com/office/drawing/2014/main" id="{7B8AA8FA-6D8A-2B4D-9C8A-5FA6A312D3D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19" y="1434"/>
              <a:ext cx="1760" cy="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Oval 115">
              <a:extLst>
                <a:ext uri="{FF2B5EF4-FFF2-40B4-BE49-F238E27FC236}">
                  <a16:creationId xmlns:a16="http://schemas.microsoft.com/office/drawing/2014/main" id="{1A1B28FC-7642-1745-8BFA-10ACFDCFE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48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3" name="Oval 116">
              <a:extLst>
                <a:ext uri="{FF2B5EF4-FFF2-40B4-BE49-F238E27FC236}">
                  <a16:creationId xmlns:a16="http://schemas.microsoft.com/office/drawing/2014/main" id="{C7A12513-C0AF-6047-BADF-9056B642D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177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4" name="Oval 117">
              <a:extLst>
                <a:ext uri="{FF2B5EF4-FFF2-40B4-BE49-F238E27FC236}">
                  <a16:creationId xmlns:a16="http://schemas.microsoft.com/office/drawing/2014/main" id="{333CFB15-CA5D-6F4F-A512-2F72B6A12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148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5" name="Oval 118">
              <a:extLst>
                <a:ext uri="{FF2B5EF4-FFF2-40B4-BE49-F238E27FC236}">
                  <a16:creationId xmlns:a16="http://schemas.microsoft.com/office/drawing/2014/main" id="{EE321E87-54D6-364B-A734-D324AABDA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148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6" name="Oval 119">
              <a:extLst>
                <a:ext uri="{FF2B5EF4-FFF2-40B4-BE49-F238E27FC236}">
                  <a16:creationId xmlns:a16="http://schemas.microsoft.com/office/drawing/2014/main" id="{0D6DD039-4C05-234F-B137-8356938A2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1" y="148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7" name="Oval 120">
              <a:extLst>
                <a:ext uri="{FF2B5EF4-FFF2-40B4-BE49-F238E27FC236}">
                  <a16:creationId xmlns:a16="http://schemas.microsoft.com/office/drawing/2014/main" id="{FB83B07B-69C6-4747-9513-7AC21A99D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163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8" name="Oval 121">
              <a:extLst>
                <a:ext uri="{FF2B5EF4-FFF2-40B4-BE49-F238E27FC236}">
                  <a16:creationId xmlns:a16="http://schemas.microsoft.com/office/drawing/2014/main" id="{021F8D18-1B3A-A34D-AA68-80BCB99E4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163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9" name="Oval 122">
              <a:extLst>
                <a:ext uri="{FF2B5EF4-FFF2-40B4-BE49-F238E27FC236}">
                  <a16:creationId xmlns:a16="http://schemas.microsoft.com/office/drawing/2014/main" id="{FAC1202E-93B4-C346-9C13-59A4C897C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163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0" name="Oval 123">
              <a:extLst>
                <a:ext uri="{FF2B5EF4-FFF2-40B4-BE49-F238E27FC236}">
                  <a16:creationId xmlns:a16="http://schemas.microsoft.com/office/drawing/2014/main" id="{3AF0FCB5-9289-8749-A171-35C8F5D97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163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1" name="Oval 124">
              <a:extLst>
                <a:ext uri="{FF2B5EF4-FFF2-40B4-BE49-F238E27FC236}">
                  <a16:creationId xmlns:a16="http://schemas.microsoft.com/office/drawing/2014/main" id="{51641D8E-191C-A640-B28C-1F39DA05C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1" y="163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2" name="Oval 125">
              <a:extLst>
                <a:ext uri="{FF2B5EF4-FFF2-40B4-BE49-F238E27FC236}">
                  <a16:creationId xmlns:a16="http://schemas.microsoft.com/office/drawing/2014/main" id="{D0A2C0F1-2146-EE4A-8354-604B3D141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77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3" name="Oval 126">
              <a:extLst>
                <a:ext uri="{FF2B5EF4-FFF2-40B4-BE49-F238E27FC236}">
                  <a16:creationId xmlns:a16="http://schemas.microsoft.com/office/drawing/2014/main" id="{5E440158-DB16-5447-994F-539CB3924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77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4" name="Oval 127">
              <a:extLst>
                <a:ext uri="{FF2B5EF4-FFF2-40B4-BE49-F238E27FC236}">
                  <a16:creationId xmlns:a16="http://schemas.microsoft.com/office/drawing/2014/main" id="{A9C9CB26-DF76-D245-AD1F-F90B58C4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177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5" name="Oval 128">
              <a:extLst>
                <a:ext uri="{FF2B5EF4-FFF2-40B4-BE49-F238E27FC236}">
                  <a16:creationId xmlns:a16="http://schemas.microsoft.com/office/drawing/2014/main" id="{3F5411B0-2D7A-2848-B2BD-7BFB92664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177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6" name="Oval 129">
              <a:extLst>
                <a:ext uri="{FF2B5EF4-FFF2-40B4-BE49-F238E27FC236}">
                  <a16:creationId xmlns:a16="http://schemas.microsoft.com/office/drawing/2014/main" id="{42BEC412-FE6F-C648-8CC7-3089E28C0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1" y="177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7" name="Oval 130">
              <a:extLst>
                <a:ext uri="{FF2B5EF4-FFF2-40B4-BE49-F238E27FC236}">
                  <a16:creationId xmlns:a16="http://schemas.microsoft.com/office/drawing/2014/main" id="{A8D62957-B297-1F4F-939C-B6B627315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191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8" name="Oval 131">
              <a:extLst>
                <a:ext uri="{FF2B5EF4-FFF2-40B4-BE49-F238E27FC236}">
                  <a16:creationId xmlns:a16="http://schemas.microsoft.com/office/drawing/2014/main" id="{2DFF0D31-6AC7-E14D-9F6A-0DA78440C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191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9" name="Oval 132">
              <a:extLst>
                <a:ext uri="{FF2B5EF4-FFF2-40B4-BE49-F238E27FC236}">
                  <a16:creationId xmlns:a16="http://schemas.microsoft.com/office/drawing/2014/main" id="{572D3DC9-B526-C244-9DB4-5F2E3778F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191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0" name="Oval 133">
              <a:extLst>
                <a:ext uri="{FF2B5EF4-FFF2-40B4-BE49-F238E27FC236}">
                  <a16:creationId xmlns:a16="http://schemas.microsoft.com/office/drawing/2014/main" id="{74BCD0BF-B56F-B747-B55F-7FBFF830C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191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1" name="Oval 134">
              <a:extLst>
                <a:ext uri="{FF2B5EF4-FFF2-40B4-BE49-F238E27FC236}">
                  <a16:creationId xmlns:a16="http://schemas.microsoft.com/office/drawing/2014/main" id="{A3DE32D9-2545-A643-B294-D80C06DEB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1" y="191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2" name="Oval 135">
              <a:extLst>
                <a:ext uri="{FF2B5EF4-FFF2-40B4-BE49-F238E27FC236}">
                  <a16:creationId xmlns:a16="http://schemas.microsoft.com/office/drawing/2014/main" id="{70311348-E3F1-164A-AF3B-377CA8E03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06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3" name="Oval 136">
              <a:extLst>
                <a:ext uri="{FF2B5EF4-FFF2-40B4-BE49-F238E27FC236}">
                  <a16:creationId xmlns:a16="http://schemas.microsoft.com/office/drawing/2014/main" id="{28CFC5E5-A56B-E049-8C0F-D7B46042F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35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4" name="Oval 137">
              <a:extLst>
                <a:ext uri="{FF2B5EF4-FFF2-40B4-BE49-F238E27FC236}">
                  <a16:creationId xmlns:a16="http://schemas.microsoft.com/office/drawing/2014/main" id="{628CCC19-DC5C-D843-9181-A3239CE3B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06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5" name="Oval 138">
              <a:extLst>
                <a:ext uri="{FF2B5EF4-FFF2-40B4-BE49-F238E27FC236}">
                  <a16:creationId xmlns:a16="http://schemas.microsoft.com/office/drawing/2014/main" id="{FA991ED1-1460-D64C-A1D6-18A7F93A1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206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6" name="Oval 139">
              <a:extLst>
                <a:ext uri="{FF2B5EF4-FFF2-40B4-BE49-F238E27FC236}">
                  <a16:creationId xmlns:a16="http://schemas.microsoft.com/office/drawing/2014/main" id="{CF6C080A-540B-414F-AD3E-E97935A43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1" y="206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7" name="Oval 140">
              <a:extLst>
                <a:ext uri="{FF2B5EF4-FFF2-40B4-BE49-F238E27FC236}">
                  <a16:creationId xmlns:a16="http://schemas.microsoft.com/office/drawing/2014/main" id="{4A023164-DFD9-A845-A096-7E7884E1F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220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8" name="Oval 141">
              <a:extLst>
                <a:ext uri="{FF2B5EF4-FFF2-40B4-BE49-F238E27FC236}">
                  <a16:creationId xmlns:a16="http://schemas.microsoft.com/office/drawing/2014/main" id="{0E8E1978-35A7-6040-B3A4-E1441A1BC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20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9" name="Oval 142">
              <a:extLst>
                <a:ext uri="{FF2B5EF4-FFF2-40B4-BE49-F238E27FC236}">
                  <a16:creationId xmlns:a16="http://schemas.microsoft.com/office/drawing/2014/main" id="{9316C35A-817D-034F-A035-39405C3DD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20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0" name="Oval 143">
              <a:extLst>
                <a:ext uri="{FF2B5EF4-FFF2-40B4-BE49-F238E27FC236}">
                  <a16:creationId xmlns:a16="http://schemas.microsoft.com/office/drawing/2014/main" id="{DCD72712-8EB4-E440-9DE7-DBDD17520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220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1" name="Oval 144">
              <a:extLst>
                <a:ext uri="{FF2B5EF4-FFF2-40B4-BE49-F238E27FC236}">
                  <a16:creationId xmlns:a16="http://schemas.microsoft.com/office/drawing/2014/main" id="{B13B5D97-D9C1-D548-9158-B23C5199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1" y="220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2" name="Oval 145">
              <a:extLst>
                <a:ext uri="{FF2B5EF4-FFF2-40B4-BE49-F238E27FC236}">
                  <a16:creationId xmlns:a16="http://schemas.microsoft.com/office/drawing/2014/main" id="{CC86314C-99E0-A04A-A9C6-EC1293AB1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35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3" name="Oval 146">
              <a:extLst>
                <a:ext uri="{FF2B5EF4-FFF2-40B4-BE49-F238E27FC236}">
                  <a16:creationId xmlns:a16="http://schemas.microsoft.com/office/drawing/2014/main" id="{0D6A36D4-573D-3B4C-8087-A58FB6761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35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4" name="Oval 147">
              <a:extLst>
                <a:ext uri="{FF2B5EF4-FFF2-40B4-BE49-F238E27FC236}">
                  <a16:creationId xmlns:a16="http://schemas.microsoft.com/office/drawing/2014/main" id="{9BE2ADD4-4516-5D4C-B2DE-62864117B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5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5" name="Oval 148">
              <a:extLst>
                <a:ext uri="{FF2B5EF4-FFF2-40B4-BE49-F238E27FC236}">
                  <a16:creationId xmlns:a16="http://schemas.microsoft.com/office/drawing/2014/main" id="{DE53A9CD-61D3-0844-978B-555099038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235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6" name="Oval 149">
              <a:extLst>
                <a:ext uri="{FF2B5EF4-FFF2-40B4-BE49-F238E27FC236}">
                  <a16:creationId xmlns:a16="http://schemas.microsoft.com/office/drawing/2014/main" id="{A69EF643-A2F4-D740-A4F3-10DD1ECF6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1" y="235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7" name="Oval 150">
              <a:extLst>
                <a:ext uri="{FF2B5EF4-FFF2-40B4-BE49-F238E27FC236}">
                  <a16:creationId xmlns:a16="http://schemas.microsoft.com/office/drawing/2014/main" id="{BD5FD9AA-C1C5-714A-928D-A3A95AAC9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148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8" name="Oval 151">
              <a:extLst>
                <a:ext uri="{FF2B5EF4-FFF2-40B4-BE49-F238E27FC236}">
                  <a16:creationId xmlns:a16="http://schemas.microsoft.com/office/drawing/2014/main" id="{DD0311E4-833B-E34D-BEDA-90827A345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148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9" name="Oval 152">
              <a:extLst>
                <a:ext uri="{FF2B5EF4-FFF2-40B4-BE49-F238E27FC236}">
                  <a16:creationId xmlns:a16="http://schemas.microsoft.com/office/drawing/2014/main" id="{834122F1-B768-C348-97A8-F015812FC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48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0" name="Oval 153">
              <a:extLst>
                <a:ext uri="{FF2B5EF4-FFF2-40B4-BE49-F238E27FC236}">
                  <a16:creationId xmlns:a16="http://schemas.microsoft.com/office/drawing/2014/main" id="{EFD48874-8AFA-9E42-BF49-7BF3FE6CD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148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1" name="Oval 154">
              <a:extLst>
                <a:ext uri="{FF2B5EF4-FFF2-40B4-BE49-F238E27FC236}">
                  <a16:creationId xmlns:a16="http://schemas.microsoft.com/office/drawing/2014/main" id="{F75DD56A-A561-C549-BCA2-AE7174E8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48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2" name="Oval 155">
              <a:extLst>
                <a:ext uri="{FF2B5EF4-FFF2-40B4-BE49-F238E27FC236}">
                  <a16:creationId xmlns:a16="http://schemas.microsoft.com/office/drawing/2014/main" id="{56A479B0-603A-1A47-B371-65E5C8799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148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3" name="Oval 156">
              <a:extLst>
                <a:ext uri="{FF2B5EF4-FFF2-40B4-BE49-F238E27FC236}">
                  <a16:creationId xmlns:a16="http://schemas.microsoft.com/office/drawing/2014/main" id="{81B9102C-7642-E747-809B-D5642F989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163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4" name="Oval 157">
              <a:extLst>
                <a:ext uri="{FF2B5EF4-FFF2-40B4-BE49-F238E27FC236}">
                  <a16:creationId xmlns:a16="http://schemas.microsoft.com/office/drawing/2014/main" id="{3E6A5933-ED4C-5B4B-B18A-19DCECFA8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163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5" name="Oval 158">
              <a:extLst>
                <a:ext uri="{FF2B5EF4-FFF2-40B4-BE49-F238E27FC236}">
                  <a16:creationId xmlns:a16="http://schemas.microsoft.com/office/drawing/2014/main" id="{EB90456F-57EF-8E48-919A-B3ABE66F9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63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6" name="Oval 159">
              <a:extLst>
                <a:ext uri="{FF2B5EF4-FFF2-40B4-BE49-F238E27FC236}">
                  <a16:creationId xmlns:a16="http://schemas.microsoft.com/office/drawing/2014/main" id="{EA947628-9C6F-7243-8BC8-B2D6D41D7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163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7" name="Oval 160">
              <a:extLst>
                <a:ext uri="{FF2B5EF4-FFF2-40B4-BE49-F238E27FC236}">
                  <a16:creationId xmlns:a16="http://schemas.microsoft.com/office/drawing/2014/main" id="{947945DA-5C74-0340-934B-CCA4640E8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3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8" name="Oval 161">
              <a:extLst>
                <a:ext uri="{FF2B5EF4-FFF2-40B4-BE49-F238E27FC236}">
                  <a16:creationId xmlns:a16="http://schemas.microsoft.com/office/drawing/2014/main" id="{AD4419CE-4471-9D47-AC52-DC829DE8B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63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9" name="Oval 162">
              <a:extLst>
                <a:ext uri="{FF2B5EF4-FFF2-40B4-BE49-F238E27FC236}">
                  <a16:creationId xmlns:a16="http://schemas.microsoft.com/office/drawing/2014/main" id="{80D68851-6A13-AE46-9DFA-1D087EEFB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177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0" name="Oval 163">
              <a:extLst>
                <a:ext uri="{FF2B5EF4-FFF2-40B4-BE49-F238E27FC236}">
                  <a16:creationId xmlns:a16="http://schemas.microsoft.com/office/drawing/2014/main" id="{3BDB4CF2-B5E7-274C-B57A-A587B1E8E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177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1" name="Oval 164">
              <a:extLst>
                <a:ext uri="{FF2B5EF4-FFF2-40B4-BE49-F238E27FC236}">
                  <a16:creationId xmlns:a16="http://schemas.microsoft.com/office/drawing/2014/main" id="{328C419D-AE3B-784F-9D7D-F7098BA1D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77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2" name="Oval 165">
              <a:extLst>
                <a:ext uri="{FF2B5EF4-FFF2-40B4-BE49-F238E27FC236}">
                  <a16:creationId xmlns:a16="http://schemas.microsoft.com/office/drawing/2014/main" id="{C96E7C73-395C-D147-B550-E14E050F8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177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3" name="Oval 166">
              <a:extLst>
                <a:ext uri="{FF2B5EF4-FFF2-40B4-BE49-F238E27FC236}">
                  <a16:creationId xmlns:a16="http://schemas.microsoft.com/office/drawing/2014/main" id="{FD04AE0D-396B-1742-849D-0E0A4C2B2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148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4" name="Oval 167">
              <a:extLst>
                <a:ext uri="{FF2B5EF4-FFF2-40B4-BE49-F238E27FC236}">
                  <a16:creationId xmlns:a16="http://schemas.microsoft.com/office/drawing/2014/main" id="{EE985F9D-F087-AC4F-904A-4992874EA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177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5" name="Oval 168">
              <a:extLst>
                <a:ext uri="{FF2B5EF4-FFF2-40B4-BE49-F238E27FC236}">
                  <a16:creationId xmlns:a16="http://schemas.microsoft.com/office/drawing/2014/main" id="{D22E5EBD-CA52-3047-B7B9-B00E8FEE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191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6" name="Oval 169">
              <a:extLst>
                <a:ext uri="{FF2B5EF4-FFF2-40B4-BE49-F238E27FC236}">
                  <a16:creationId xmlns:a16="http://schemas.microsoft.com/office/drawing/2014/main" id="{F1213613-B942-9F45-9B03-45BB81567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191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7" name="Oval 170">
              <a:extLst>
                <a:ext uri="{FF2B5EF4-FFF2-40B4-BE49-F238E27FC236}">
                  <a16:creationId xmlns:a16="http://schemas.microsoft.com/office/drawing/2014/main" id="{54F2A09D-ED3C-064E-8D31-6CDEEE20F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91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8" name="Oval 171">
              <a:extLst>
                <a:ext uri="{FF2B5EF4-FFF2-40B4-BE49-F238E27FC236}">
                  <a16:creationId xmlns:a16="http://schemas.microsoft.com/office/drawing/2014/main" id="{DECB708E-C90F-414D-B7DF-C2BE3C9DB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191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9" name="Oval 172">
              <a:extLst>
                <a:ext uri="{FF2B5EF4-FFF2-40B4-BE49-F238E27FC236}">
                  <a16:creationId xmlns:a16="http://schemas.microsoft.com/office/drawing/2014/main" id="{6967FA96-6F16-6A49-A9A7-66E507836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91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20" name="Oval 173">
              <a:extLst>
                <a:ext uri="{FF2B5EF4-FFF2-40B4-BE49-F238E27FC236}">
                  <a16:creationId xmlns:a16="http://schemas.microsoft.com/office/drawing/2014/main" id="{9158758B-1A79-E040-A5DB-FA288BDE7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91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21" name="Oval 174">
              <a:extLst>
                <a:ext uri="{FF2B5EF4-FFF2-40B4-BE49-F238E27FC236}">
                  <a16:creationId xmlns:a16="http://schemas.microsoft.com/office/drawing/2014/main" id="{A1FC9C8E-88B1-E141-92C0-B56C8EE4F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206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22" name="Oval 175">
              <a:extLst>
                <a:ext uri="{FF2B5EF4-FFF2-40B4-BE49-F238E27FC236}">
                  <a16:creationId xmlns:a16="http://schemas.microsoft.com/office/drawing/2014/main" id="{19C468DB-FA2B-2248-AAB9-483272154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206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23" name="Oval 176">
              <a:extLst>
                <a:ext uri="{FF2B5EF4-FFF2-40B4-BE49-F238E27FC236}">
                  <a16:creationId xmlns:a16="http://schemas.microsoft.com/office/drawing/2014/main" id="{69FCBD1B-5718-E84C-BD01-85D98377D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206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24" name="Oval 177">
              <a:extLst>
                <a:ext uri="{FF2B5EF4-FFF2-40B4-BE49-F238E27FC236}">
                  <a16:creationId xmlns:a16="http://schemas.microsoft.com/office/drawing/2014/main" id="{94776E4B-9009-B449-980D-28892D3A1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06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25" name="Oval 178">
              <a:extLst>
                <a:ext uri="{FF2B5EF4-FFF2-40B4-BE49-F238E27FC236}">
                  <a16:creationId xmlns:a16="http://schemas.microsoft.com/office/drawing/2014/main" id="{51E37C47-A433-8040-A7A9-7AE63D31F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06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26" name="Oval 179">
              <a:extLst>
                <a:ext uri="{FF2B5EF4-FFF2-40B4-BE49-F238E27FC236}">
                  <a16:creationId xmlns:a16="http://schemas.microsoft.com/office/drawing/2014/main" id="{97F7CB27-7A9A-F243-9B12-31C0B8086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206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27" name="Oval 180">
              <a:extLst>
                <a:ext uri="{FF2B5EF4-FFF2-40B4-BE49-F238E27FC236}">
                  <a16:creationId xmlns:a16="http://schemas.microsoft.com/office/drawing/2014/main" id="{A0C9276F-A607-D64F-BFAC-4DCA1E90F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220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28" name="Oval 181">
              <a:extLst>
                <a:ext uri="{FF2B5EF4-FFF2-40B4-BE49-F238E27FC236}">
                  <a16:creationId xmlns:a16="http://schemas.microsoft.com/office/drawing/2014/main" id="{F353DCC1-AC8A-4544-9819-5C7BBE0C0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220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29" name="Oval 182">
              <a:extLst>
                <a:ext uri="{FF2B5EF4-FFF2-40B4-BE49-F238E27FC236}">
                  <a16:creationId xmlns:a16="http://schemas.microsoft.com/office/drawing/2014/main" id="{F7CAC73E-506F-8B41-95F1-75D8FEBD4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220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30" name="Oval 183">
              <a:extLst>
                <a:ext uri="{FF2B5EF4-FFF2-40B4-BE49-F238E27FC236}">
                  <a16:creationId xmlns:a16="http://schemas.microsoft.com/office/drawing/2014/main" id="{A8D04071-820E-4240-AE55-CEE782FA7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20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31" name="Oval 184">
              <a:extLst>
                <a:ext uri="{FF2B5EF4-FFF2-40B4-BE49-F238E27FC236}">
                  <a16:creationId xmlns:a16="http://schemas.microsoft.com/office/drawing/2014/main" id="{811D34A1-F6B4-AE49-A07E-C20F15931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20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32" name="Oval 185">
              <a:extLst>
                <a:ext uri="{FF2B5EF4-FFF2-40B4-BE49-F238E27FC236}">
                  <a16:creationId xmlns:a16="http://schemas.microsoft.com/office/drawing/2014/main" id="{736D2478-25C5-B045-BF8A-013C0E686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20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33" name="Oval 186">
              <a:extLst>
                <a:ext uri="{FF2B5EF4-FFF2-40B4-BE49-F238E27FC236}">
                  <a16:creationId xmlns:a16="http://schemas.microsoft.com/office/drawing/2014/main" id="{A5BC2F75-4E35-8347-AAEC-3C46D71A4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235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34" name="Oval 187">
              <a:extLst>
                <a:ext uri="{FF2B5EF4-FFF2-40B4-BE49-F238E27FC236}">
                  <a16:creationId xmlns:a16="http://schemas.microsoft.com/office/drawing/2014/main" id="{E38A84A2-F6F5-9344-8A92-6FBF35A64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235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35" name="Oval 188">
              <a:extLst>
                <a:ext uri="{FF2B5EF4-FFF2-40B4-BE49-F238E27FC236}">
                  <a16:creationId xmlns:a16="http://schemas.microsoft.com/office/drawing/2014/main" id="{0B745C0A-4ADD-8B44-BD63-BFC4F768A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235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36" name="Oval 189">
              <a:extLst>
                <a:ext uri="{FF2B5EF4-FFF2-40B4-BE49-F238E27FC236}">
                  <a16:creationId xmlns:a16="http://schemas.microsoft.com/office/drawing/2014/main" id="{049C9B5C-66B9-AE4D-B857-063631122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35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37" name="Oval 190">
              <a:extLst>
                <a:ext uri="{FF2B5EF4-FFF2-40B4-BE49-F238E27FC236}">
                  <a16:creationId xmlns:a16="http://schemas.microsoft.com/office/drawing/2014/main" id="{4FAA32BE-A9E5-2A47-A17B-C137CB3F3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06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38" name="Oval 191">
              <a:extLst>
                <a:ext uri="{FF2B5EF4-FFF2-40B4-BE49-F238E27FC236}">
                  <a16:creationId xmlns:a16="http://schemas.microsoft.com/office/drawing/2014/main" id="{35CE108F-BC1C-8046-AE15-739EAEE8C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235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39" name="Oval 192">
              <a:extLst>
                <a:ext uri="{FF2B5EF4-FFF2-40B4-BE49-F238E27FC236}">
                  <a16:creationId xmlns:a16="http://schemas.microsoft.com/office/drawing/2014/main" id="{0D61B1B9-7854-8948-8FD9-A19715972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249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40" name="Oval 193">
              <a:extLst>
                <a:ext uri="{FF2B5EF4-FFF2-40B4-BE49-F238E27FC236}">
                  <a16:creationId xmlns:a16="http://schemas.microsoft.com/office/drawing/2014/main" id="{EBF142EB-CA41-0940-87E2-8DDF76AFD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249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41" name="Oval 194">
              <a:extLst>
                <a:ext uri="{FF2B5EF4-FFF2-40B4-BE49-F238E27FC236}">
                  <a16:creationId xmlns:a16="http://schemas.microsoft.com/office/drawing/2014/main" id="{2533BB01-F4B0-3C4A-A4E2-3F8868B68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249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42" name="Oval 195">
              <a:extLst>
                <a:ext uri="{FF2B5EF4-FFF2-40B4-BE49-F238E27FC236}">
                  <a16:creationId xmlns:a16="http://schemas.microsoft.com/office/drawing/2014/main" id="{1C3D41BA-CAE9-A74C-B471-6D073522D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49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43" name="Oval 196">
              <a:extLst>
                <a:ext uri="{FF2B5EF4-FFF2-40B4-BE49-F238E27FC236}">
                  <a16:creationId xmlns:a16="http://schemas.microsoft.com/office/drawing/2014/main" id="{26F12797-D29E-7E40-8746-8384A6C69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49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44" name="Oval 197">
              <a:extLst>
                <a:ext uri="{FF2B5EF4-FFF2-40B4-BE49-F238E27FC236}">
                  <a16:creationId xmlns:a16="http://schemas.microsoft.com/office/drawing/2014/main" id="{EFD9F8E8-6CB3-274D-89F0-87C669C7D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49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45" name="Oval 198">
              <a:extLst>
                <a:ext uri="{FF2B5EF4-FFF2-40B4-BE49-F238E27FC236}">
                  <a16:creationId xmlns:a16="http://schemas.microsoft.com/office/drawing/2014/main" id="{31B3D2F2-809A-9941-88F5-8BE27C151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249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46" name="Oval 199">
              <a:extLst>
                <a:ext uri="{FF2B5EF4-FFF2-40B4-BE49-F238E27FC236}">
                  <a16:creationId xmlns:a16="http://schemas.microsoft.com/office/drawing/2014/main" id="{3038DB4B-0221-DA4D-8F00-7DBBD5113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49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47" name="Oval 200">
              <a:extLst>
                <a:ext uri="{FF2B5EF4-FFF2-40B4-BE49-F238E27FC236}">
                  <a16:creationId xmlns:a16="http://schemas.microsoft.com/office/drawing/2014/main" id="{F5BB3BF3-EE76-4A4B-8E04-BF323D00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49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48" name="Oval 201">
              <a:extLst>
                <a:ext uri="{FF2B5EF4-FFF2-40B4-BE49-F238E27FC236}">
                  <a16:creationId xmlns:a16="http://schemas.microsoft.com/office/drawing/2014/main" id="{A9A87835-7465-C94E-A64A-B1CFDF7C5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249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49" name="Oval 202">
              <a:extLst>
                <a:ext uri="{FF2B5EF4-FFF2-40B4-BE49-F238E27FC236}">
                  <a16:creationId xmlns:a16="http://schemas.microsoft.com/office/drawing/2014/main" id="{BEB5522A-B95D-D84A-A71C-8B338E12B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1" y="249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50" name="Oval 203">
              <a:extLst>
                <a:ext uri="{FF2B5EF4-FFF2-40B4-BE49-F238E27FC236}">
                  <a16:creationId xmlns:a16="http://schemas.microsoft.com/office/drawing/2014/main" id="{F353167A-48D9-E241-9343-D798A92E9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5" y="148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51" name="Oval 204">
              <a:extLst>
                <a:ext uri="{FF2B5EF4-FFF2-40B4-BE49-F238E27FC236}">
                  <a16:creationId xmlns:a16="http://schemas.microsoft.com/office/drawing/2014/main" id="{3757A1AF-5A79-3C49-8715-C7341E6FD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5" y="163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52" name="Oval 205">
              <a:extLst>
                <a:ext uri="{FF2B5EF4-FFF2-40B4-BE49-F238E27FC236}">
                  <a16:creationId xmlns:a16="http://schemas.microsoft.com/office/drawing/2014/main" id="{A5EAB91D-9582-1D4D-9BF3-AE81DEC22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5" y="177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53" name="Oval 206">
              <a:extLst>
                <a:ext uri="{FF2B5EF4-FFF2-40B4-BE49-F238E27FC236}">
                  <a16:creationId xmlns:a16="http://schemas.microsoft.com/office/drawing/2014/main" id="{00357CC2-AE44-004E-BDD5-5C57BEB67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5" y="1918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54" name="Oval 207">
              <a:extLst>
                <a:ext uri="{FF2B5EF4-FFF2-40B4-BE49-F238E27FC236}">
                  <a16:creationId xmlns:a16="http://schemas.microsoft.com/office/drawing/2014/main" id="{0B5D292F-0A73-4148-A2F8-8FB8BF3BE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5" y="2062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55" name="Oval 208">
              <a:extLst>
                <a:ext uri="{FF2B5EF4-FFF2-40B4-BE49-F238E27FC236}">
                  <a16:creationId xmlns:a16="http://schemas.microsoft.com/office/drawing/2014/main" id="{79C12747-48C8-664A-A99F-5C5156B76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5" y="2206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56" name="Oval 209">
              <a:extLst>
                <a:ext uri="{FF2B5EF4-FFF2-40B4-BE49-F238E27FC236}">
                  <a16:creationId xmlns:a16="http://schemas.microsoft.com/office/drawing/2014/main" id="{A403A486-8838-6D45-8A37-E0C63F5E9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5" y="2350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57" name="Oval 210">
              <a:extLst>
                <a:ext uri="{FF2B5EF4-FFF2-40B4-BE49-F238E27FC236}">
                  <a16:creationId xmlns:a16="http://schemas.microsoft.com/office/drawing/2014/main" id="{D92AC490-C69E-D446-A933-35A0327B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5" y="2494"/>
              <a:ext cx="144" cy="14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58" name="Rectangle 211">
              <a:extLst>
                <a:ext uri="{FF2B5EF4-FFF2-40B4-BE49-F238E27FC236}">
                  <a16:creationId xmlns:a16="http://schemas.microsoft.com/office/drawing/2014/main" id="{59EDEBE5-B427-2847-9D4F-724088DBA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026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 i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en-US" b="1" i="0">
                <a:latin typeface="Arial" panose="020B0604020202020204" pitchFamily="34" charset="0"/>
              </a:endParaRPr>
            </a:p>
          </p:txBody>
        </p:sp>
        <p:sp>
          <p:nvSpPr>
            <p:cNvPr id="23659" name="Rectangle 212">
              <a:extLst>
                <a:ext uri="{FF2B5EF4-FFF2-40B4-BE49-F238E27FC236}">
                  <a16:creationId xmlns:a16="http://schemas.microsoft.com/office/drawing/2014/main" id="{BE208A75-320F-4641-9365-0C62A20EA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" y="2314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 i="0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endParaRPr lang="en-US" altLang="en-US" b="1" i="0">
                <a:latin typeface="Arial" panose="020B0604020202020204" pitchFamily="34" charset="0"/>
              </a:endParaRPr>
            </a:p>
          </p:txBody>
        </p:sp>
        <p:sp>
          <p:nvSpPr>
            <p:cNvPr id="23660" name="Rectangle 213">
              <a:extLst>
                <a:ext uri="{FF2B5EF4-FFF2-40B4-BE49-F238E27FC236}">
                  <a16:creationId xmlns:a16="http://schemas.microsoft.com/office/drawing/2014/main" id="{A70FBF05-A970-E149-AF9F-16321E004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1442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 i="0">
                  <a:solidFill>
                    <a:srgbClr val="0000DD"/>
                  </a:solidFill>
                  <a:latin typeface="Arial" panose="020B0604020202020204" pitchFamily="34" charset="0"/>
                </a:rPr>
                <a:t>C</a:t>
              </a:r>
              <a:endParaRPr lang="en-US" altLang="en-US" b="1" i="0">
                <a:latin typeface="Arial" panose="020B0604020202020204" pitchFamily="34" charset="0"/>
              </a:endParaRPr>
            </a:p>
          </p:txBody>
        </p:sp>
        <p:sp>
          <p:nvSpPr>
            <p:cNvPr id="23661" name="Rectangle 214">
              <a:extLst>
                <a:ext uri="{FF2B5EF4-FFF2-40B4-BE49-F238E27FC236}">
                  <a16:creationId xmlns:a16="http://schemas.microsoft.com/office/drawing/2014/main" id="{0F1E0AEA-FE7A-7548-B69E-ECEDB1235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1874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 i="0">
                  <a:solidFill>
                    <a:srgbClr val="FF0099"/>
                  </a:solidFill>
                  <a:latin typeface="Arial" panose="020B0604020202020204" pitchFamily="34" charset="0"/>
                </a:rPr>
                <a:t>D</a:t>
              </a:r>
              <a:endParaRPr lang="en-US" altLang="en-US" b="1" i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5">
            <a:extLst>
              <a:ext uri="{FF2B5EF4-FFF2-40B4-BE49-F238E27FC236}">
                <a16:creationId xmlns:a16="http://schemas.microsoft.com/office/drawing/2014/main" id="{3DAD09E6-134A-4F4F-968F-CDAFD750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917CC6CB-6ADD-F946-8CA5-0D1EA6E92435}" type="slidenum">
              <a:rPr lang="en-US" altLang="en-US" sz="1200" i="0">
                <a:latin typeface="Arial" panose="020B0604020202020204" pitchFamily="34" charset="0"/>
              </a:rPr>
              <a:pPr/>
              <a:t>7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62E271D-8DC3-4A46-9F89-D67525459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Diffusion Mechanisms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98E711FC-2C2B-EE4E-87C4-8B180236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95400"/>
            <a:ext cx="403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0">
                <a:solidFill>
                  <a:schemeClr val="accent2"/>
                </a:solidFill>
                <a:latin typeface="Arial" panose="020B0604020202020204" pitchFamily="34" charset="0"/>
              </a:rPr>
              <a:t>Vacancy</a:t>
            </a:r>
            <a:r>
              <a:rPr lang="en-US" altLang="en-US" i="0">
                <a:latin typeface="Arial" panose="020B0604020202020204" pitchFamily="34" charset="0"/>
              </a:rPr>
              <a:t> Diffusion: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B2C5F4D0-2230-AB4A-B363-24E1247BB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57150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i="0" dirty="0">
                <a:latin typeface="Arial" panose="020B0604020202020204" pitchFamily="34" charset="0"/>
              </a:rPr>
              <a:t>•  atoms exchange with vacancies</a:t>
            </a:r>
            <a:r>
              <a:rPr lang="en-US" altLang="en-US" dirty="0"/>
              <a:t> </a:t>
            </a:r>
          </a:p>
          <a:p>
            <a:r>
              <a:rPr lang="en-US" altLang="en-US" sz="2200" i="0" dirty="0">
                <a:latin typeface="Arial" panose="020B0604020202020204" pitchFamily="34" charset="0"/>
              </a:rPr>
              <a:t>•  applies to substitutional impurity atoms </a:t>
            </a:r>
          </a:p>
          <a:p>
            <a:r>
              <a:rPr lang="en-US" altLang="en-US" sz="2200" i="0" dirty="0">
                <a:latin typeface="Arial" panose="020B0604020202020204" pitchFamily="34" charset="0"/>
              </a:rPr>
              <a:t>•  rate depends on:</a:t>
            </a:r>
          </a:p>
          <a:p>
            <a:r>
              <a:rPr lang="en-US" altLang="en-US" sz="2200" i="0" dirty="0">
                <a:latin typeface="Arial" panose="020B0604020202020204" pitchFamily="34" charset="0"/>
              </a:rPr>
              <a:t>     --number of vacancies</a:t>
            </a:r>
          </a:p>
          <a:p>
            <a:r>
              <a:rPr lang="en-US" altLang="en-US" sz="2200" i="0" dirty="0">
                <a:latin typeface="Arial" panose="020B0604020202020204" pitchFamily="34" charset="0"/>
              </a:rPr>
              <a:t>     --activation energy to exchange</a:t>
            </a:r>
          </a:p>
        </p:txBody>
      </p:sp>
      <p:grpSp>
        <p:nvGrpSpPr>
          <p:cNvPr id="25606" name="Group 6">
            <a:extLst>
              <a:ext uri="{FF2B5EF4-FFF2-40B4-BE49-F238E27FC236}">
                <a16:creationId xmlns:a16="http://schemas.microsoft.com/office/drawing/2014/main" id="{DFA6B0FD-94B4-5C4B-80F3-DB48ECB06F5C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5854700"/>
            <a:ext cx="6400800" cy="177800"/>
            <a:chOff x="696" y="3592"/>
            <a:chExt cx="4032" cy="112"/>
          </a:xfrm>
        </p:grpSpPr>
        <p:sp>
          <p:nvSpPr>
            <p:cNvPr id="25681" name="Freeform 7">
              <a:extLst>
                <a:ext uri="{FF2B5EF4-FFF2-40B4-BE49-F238E27FC236}">
                  <a16:creationId xmlns:a16="http://schemas.microsoft.com/office/drawing/2014/main" id="{06F92CEA-37EA-164E-BB39-64C9DAD79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0" y="3592"/>
              <a:ext cx="88" cy="112"/>
            </a:xfrm>
            <a:custGeom>
              <a:avLst/>
              <a:gdLst>
                <a:gd name="T0" fmla="*/ 88 w 88"/>
                <a:gd name="T1" fmla="*/ 56 h 112"/>
                <a:gd name="T2" fmla="*/ 0 w 88"/>
                <a:gd name="T3" fmla="*/ 112 h 112"/>
                <a:gd name="T4" fmla="*/ 32 w 88"/>
                <a:gd name="T5" fmla="*/ 56 h 112"/>
                <a:gd name="T6" fmla="*/ 0 w 88"/>
                <a:gd name="T7" fmla="*/ 0 h 112"/>
                <a:gd name="T8" fmla="*/ 88 w 88"/>
                <a:gd name="T9" fmla="*/ 56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12"/>
                <a:gd name="T17" fmla="*/ 88 w 88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12">
                  <a:moveTo>
                    <a:pt x="88" y="56"/>
                  </a:moveTo>
                  <a:lnTo>
                    <a:pt x="0" y="112"/>
                  </a:lnTo>
                  <a:lnTo>
                    <a:pt x="32" y="56"/>
                  </a:lnTo>
                  <a:lnTo>
                    <a:pt x="0" y="0"/>
                  </a:lnTo>
                  <a:lnTo>
                    <a:pt x="88" y="5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82" name="Line 8">
              <a:extLst>
                <a:ext uri="{FF2B5EF4-FFF2-40B4-BE49-F238E27FC236}">
                  <a16:creationId xmlns:a16="http://schemas.microsoft.com/office/drawing/2014/main" id="{B42A2A0C-DBB2-2947-B15E-251F81AFF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3648"/>
              <a:ext cx="397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7" name="Rectangle 9">
            <a:extLst>
              <a:ext uri="{FF2B5EF4-FFF2-40B4-BE49-F238E27FC236}">
                <a16:creationId xmlns:a16="http://schemas.microsoft.com/office/drawing/2014/main" id="{07094528-302D-CA4C-ACD4-8DC315C8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0" y="5994400"/>
            <a:ext cx="2668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0">
                <a:solidFill>
                  <a:srgbClr val="000000"/>
                </a:solidFill>
                <a:latin typeface="Arial" panose="020B0604020202020204" pitchFamily="34" charset="0"/>
              </a:rPr>
              <a:t>increasing elapsed time</a:t>
            </a:r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5608" name="Oval 84">
            <a:extLst>
              <a:ext uri="{FF2B5EF4-FFF2-40B4-BE49-F238E27FC236}">
                <a16:creationId xmlns:a16="http://schemas.microsoft.com/office/drawing/2014/main" id="{2E84FA2B-18A1-7448-94AD-7E4C3EA39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4292600"/>
            <a:ext cx="342900" cy="342900"/>
          </a:xfrm>
          <a:prstGeom prst="ellipse">
            <a:avLst/>
          </a:prstGeom>
          <a:noFill/>
          <a:ln w="25400">
            <a:solidFill>
              <a:srgbClr val="9F9F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5609" name="Group 85">
            <a:extLst>
              <a:ext uri="{FF2B5EF4-FFF2-40B4-BE49-F238E27FC236}">
                <a16:creationId xmlns:a16="http://schemas.microsoft.com/office/drawing/2014/main" id="{395D194F-6093-0F42-A212-2C45B54B9F86}"/>
              </a:ext>
            </a:extLst>
          </p:cNvPr>
          <p:cNvGrpSpPr>
            <a:grpSpLocks/>
          </p:cNvGrpSpPr>
          <p:nvPr/>
        </p:nvGrpSpPr>
        <p:grpSpPr bwMode="auto">
          <a:xfrm>
            <a:off x="5670550" y="3841750"/>
            <a:ext cx="342900" cy="1714500"/>
            <a:chOff x="3572" y="2420"/>
            <a:chExt cx="216" cy="1080"/>
          </a:xfrm>
        </p:grpSpPr>
        <p:sp>
          <p:nvSpPr>
            <p:cNvPr id="25677" name="Oval 86">
              <a:extLst>
                <a:ext uri="{FF2B5EF4-FFF2-40B4-BE49-F238E27FC236}">
                  <a16:creationId xmlns:a16="http://schemas.microsoft.com/office/drawing/2014/main" id="{F4148E98-9699-E244-ADF2-5DBB3CD5B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420"/>
              <a:ext cx="216" cy="216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78" name="Oval 87">
              <a:extLst>
                <a:ext uri="{FF2B5EF4-FFF2-40B4-BE49-F238E27FC236}">
                  <a16:creationId xmlns:a16="http://schemas.microsoft.com/office/drawing/2014/main" id="{85863F92-54A2-054F-A206-C83FFEB52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708"/>
              <a:ext cx="216" cy="216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79" name="Oval 88">
              <a:extLst>
                <a:ext uri="{FF2B5EF4-FFF2-40B4-BE49-F238E27FC236}">
                  <a16:creationId xmlns:a16="http://schemas.microsoft.com/office/drawing/2014/main" id="{408D5604-A921-494F-A8FD-F20EF467D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996"/>
              <a:ext cx="216" cy="216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80" name="Oval 89">
              <a:extLst>
                <a:ext uri="{FF2B5EF4-FFF2-40B4-BE49-F238E27FC236}">
                  <a16:creationId xmlns:a16="http://schemas.microsoft.com/office/drawing/2014/main" id="{1E014227-1718-7C42-A7EA-4974871BE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284"/>
              <a:ext cx="216" cy="216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5610" name="Oval 90">
            <a:extLst>
              <a:ext uri="{FF2B5EF4-FFF2-40B4-BE49-F238E27FC236}">
                <a16:creationId xmlns:a16="http://schemas.microsoft.com/office/drawing/2014/main" id="{D9FD7486-AD68-334B-BE4F-013268FFB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3854450"/>
            <a:ext cx="342900" cy="342900"/>
          </a:xfrm>
          <a:prstGeom prst="ellipse">
            <a:avLst/>
          </a:prstGeom>
          <a:solidFill>
            <a:srgbClr val="FF99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11" name="Oval 91">
            <a:extLst>
              <a:ext uri="{FF2B5EF4-FFF2-40B4-BE49-F238E27FC236}">
                <a16:creationId xmlns:a16="http://schemas.microsoft.com/office/drawing/2014/main" id="{9E0F8ADA-6422-3340-BEC5-5CF752DE1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4730750"/>
            <a:ext cx="342900" cy="342900"/>
          </a:xfrm>
          <a:prstGeom prst="ellipse">
            <a:avLst/>
          </a:prstGeom>
          <a:solidFill>
            <a:srgbClr val="FF99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12" name="Oval 92">
            <a:extLst>
              <a:ext uri="{FF2B5EF4-FFF2-40B4-BE49-F238E27FC236}">
                <a16:creationId xmlns:a16="http://schemas.microsoft.com/office/drawing/2014/main" id="{BA371EB5-3C57-E84B-821B-BFD1BDD24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4768850"/>
            <a:ext cx="342900" cy="342900"/>
          </a:xfrm>
          <a:prstGeom prst="ellipse">
            <a:avLst/>
          </a:prstGeom>
          <a:solidFill>
            <a:srgbClr val="FF99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13" name="Oval 93">
            <a:extLst>
              <a:ext uri="{FF2B5EF4-FFF2-40B4-BE49-F238E27FC236}">
                <a16:creationId xmlns:a16="http://schemas.microsoft.com/office/drawing/2014/main" id="{615A311F-3186-5940-9106-F6043A4F6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5226050"/>
            <a:ext cx="342900" cy="342900"/>
          </a:xfrm>
          <a:prstGeom prst="ellipse">
            <a:avLst/>
          </a:prstGeom>
          <a:solidFill>
            <a:srgbClr val="FF99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14" name="Oval 94">
            <a:extLst>
              <a:ext uri="{FF2B5EF4-FFF2-40B4-BE49-F238E27FC236}">
                <a16:creationId xmlns:a16="http://schemas.microsoft.com/office/drawing/2014/main" id="{D8AFD0A2-B3E7-374F-A6CD-D164843F1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3854450"/>
            <a:ext cx="342900" cy="342900"/>
          </a:xfrm>
          <a:prstGeom prst="ellipse">
            <a:avLst/>
          </a:prstGeom>
          <a:solidFill>
            <a:srgbClr val="555555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15" name="Oval 95">
            <a:extLst>
              <a:ext uri="{FF2B5EF4-FFF2-40B4-BE49-F238E27FC236}">
                <a16:creationId xmlns:a16="http://schemas.microsoft.com/office/drawing/2014/main" id="{824CFBF9-25F7-CE41-94AF-006DC243D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4311650"/>
            <a:ext cx="342900" cy="342900"/>
          </a:xfrm>
          <a:prstGeom prst="ellipse">
            <a:avLst/>
          </a:prstGeom>
          <a:solidFill>
            <a:srgbClr val="555555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16" name="Oval 96">
            <a:extLst>
              <a:ext uri="{FF2B5EF4-FFF2-40B4-BE49-F238E27FC236}">
                <a16:creationId xmlns:a16="http://schemas.microsoft.com/office/drawing/2014/main" id="{87C2A8A1-D11D-D846-895F-570B4D502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5226050"/>
            <a:ext cx="342900" cy="342900"/>
          </a:xfrm>
          <a:prstGeom prst="ellipse">
            <a:avLst/>
          </a:prstGeom>
          <a:solidFill>
            <a:srgbClr val="555555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5617" name="Group 97">
            <a:extLst>
              <a:ext uri="{FF2B5EF4-FFF2-40B4-BE49-F238E27FC236}">
                <a16:creationId xmlns:a16="http://schemas.microsoft.com/office/drawing/2014/main" id="{A9BB059F-8263-174D-88AA-745BA789583C}"/>
              </a:ext>
            </a:extLst>
          </p:cNvPr>
          <p:cNvGrpSpPr>
            <a:grpSpLocks/>
          </p:cNvGrpSpPr>
          <p:nvPr/>
        </p:nvGrpSpPr>
        <p:grpSpPr bwMode="auto">
          <a:xfrm>
            <a:off x="7080250" y="3854450"/>
            <a:ext cx="342900" cy="1714500"/>
            <a:chOff x="4460" y="2428"/>
            <a:chExt cx="216" cy="1080"/>
          </a:xfrm>
        </p:grpSpPr>
        <p:sp>
          <p:nvSpPr>
            <p:cNvPr id="25673" name="Oval 98">
              <a:extLst>
                <a:ext uri="{FF2B5EF4-FFF2-40B4-BE49-F238E27FC236}">
                  <a16:creationId xmlns:a16="http://schemas.microsoft.com/office/drawing/2014/main" id="{3447915A-4614-8D43-9D9A-5B9C9F53D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2428"/>
              <a:ext cx="216" cy="216"/>
            </a:xfrm>
            <a:prstGeom prst="ellipse">
              <a:avLst/>
            </a:prstGeom>
            <a:solidFill>
              <a:srgbClr val="555555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74" name="Oval 99">
              <a:extLst>
                <a:ext uri="{FF2B5EF4-FFF2-40B4-BE49-F238E27FC236}">
                  <a16:creationId xmlns:a16="http://schemas.microsoft.com/office/drawing/2014/main" id="{EEE284DD-2F7D-284E-BE96-8B1FE023B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2716"/>
              <a:ext cx="216" cy="216"/>
            </a:xfrm>
            <a:prstGeom prst="ellipse">
              <a:avLst/>
            </a:prstGeom>
            <a:solidFill>
              <a:srgbClr val="555555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75" name="Oval 100">
              <a:extLst>
                <a:ext uri="{FF2B5EF4-FFF2-40B4-BE49-F238E27FC236}">
                  <a16:creationId xmlns:a16="http://schemas.microsoft.com/office/drawing/2014/main" id="{1BFDF69D-0BEB-7C4C-B419-07254BA81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3004"/>
              <a:ext cx="216" cy="216"/>
            </a:xfrm>
            <a:prstGeom prst="ellipse">
              <a:avLst/>
            </a:prstGeom>
            <a:solidFill>
              <a:srgbClr val="555555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76" name="Oval 101">
              <a:extLst>
                <a:ext uri="{FF2B5EF4-FFF2-40B4-BE49-F238E27FC236}">
                  <a16:creationId xmlns:a16="http://schemas.microsoft.com/office/drawing/2014/main" id="{3A359F17-E863-0241-96C8-D6A05DCB3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3292"/>
              <a:ext cx="216" cy="216"/>
            </a:xfrm>
            <a:prstGeom prst="ellipse">
              <a:avLst/>
            </a:prstGeom>
            <a:solidFill>
              <a:srgbClr val="555555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5618" name="Group 102">
            <a:extLst>
              <a:ext uri="{FF2B5EF4-FFF2-40B4-BE49-F238E27FC236}">
                <a16:creationId xmlns:a16="http://schemas.microsoft.com/office/drawing/2014/main" id="{C497A4F8-25F7-484F-B4A5-23D57EBE338F}"/>
              </a:ext>
            </a:extLst>
          </p:cNvPr>
          <p:cNvGrpSpPr>
            <a:grpSpLocks/>
          </p:cNvGrpSpPr>
          <p:nvPr/>
        </p:nvGrpSpPr>
        <p:grpSpPr bwMode="auto">
          <a:xfrm>
            <a:off x="6311900" y="4381500"/>
            <a:ext cx="469900" cy="114300"/>
            <a:chOff x="3976" y="2760"/>
            <a:chExt cx="296" cy="72"/>
          </a:xfrm>
        </p:grpSpPr>
        <p:sp>
          <p:nvSpPr>
            <p:cNvPr id="25671" name="Arc 103">
              <a:extLst>
                <a:ext uri="{FF2B5EF4-FFF2-40B4-BE49-F238E27FC236}">
                  <a16:creationId xmlns:a16="http://schemas.microsoft.com/office/drawing/2014/main" id="{C5F98F3C-253C-074D-B4B6-B3E4D2C73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0" y="2760"/>
              <a:ext cx="152" cy="72"/>
            </a:xfrm>
            <a:custGeom>
              <a:avLst/>
              <a:gdLst>
                <a:gd name="T0" fmla="*/ 0 w 21600"/>
                <a:gd name="T1" fmla="*/ 0 h 21600"/>
                <a:gd name="T2" fmla="*/ 152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72" name="Arc 104">
              <a:extLst>
                <a:ext uri="{FF2B5EF4-FFF2-40B4-BE49-F238E27FC236}">
                  <a16:creationId xmlns:a16="http://schemas.microsoft.com/office/drawing/2014/main" id="{0A4DC626-DDCF-5549-8BCC-37CF123F0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2760"/>
              <a:ext cx="152" cy="72"/>
            </a:xfrm>
            <a:custGeom>
              <a:avLst/>
              <a:gdLst>
                <a:gd name="T0" fmla="*/ 0 w 21600"/>
                <a:gd name="T1" fmla="*/ 72 h 21600"/>
                <a:gd name="T2" fmla="*/ 152 w 21600"/>
                <a:gd name="T3" fmla="*/ 0 h 21600"/>
                <a:gd name="T4" fmla="*/ 152 w 21600"/>
                <a:gd name="T5" fmla="*/ 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21599"/>
                  </a:moveTo>
                  <a:cubicBezTo>
                    <a:pt x="-1" y="9670"/>
                    <a:pt x="9670" y="-1"/>
                    <a:pt x="21600" y="-1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670"/>
                    <a:pt x="9670" y="-1"/>
                    <a:pt x="21600" y="-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5619" name="Group 105">
            <a:extLst>
              <a:ext uri="{FF2B5EF4-FFF2-40B4-BE49-F238E27FC236}">
                <a16:creationId xmlns:a16="http://schemas.microsoft.com/office/drawing/2014/main" id="{9AA06E08-AFCE-1746-A975-AC80A8CA2A3C}"/>
              </a:ext>
            </a:extLst>
          </p:cNvPr>
          <p:cNvGrpSpPr>
            <a:grpSpLocks/>
          </p:cNvGrpSpPr>
          <p:nvPr/>
        </p:nvGrpSpPr>
        <p:grpSpPr bwMode="auto">
          <a:xfrm>
            <a:off x="6311900" y="4305300"/>
            <a:ext cx="165100" cy="165100"/>
            <a:chOff x="3976" y="2712"/>
            <a:chExt cx="104" cy="104"/>
          </a:xfrm>
        </p:grpSpPr>
        <p:sp>
          <p:nvSpPr>
            <p:cNvPr id="25669" name="Freeform 106">
              <a:extLst>
                <a:ext uri="{FF2B5EF4-FFF2-40B4-BE49-F238E27FC236}">
                  <a16:creationId xmlns:a16="http://schemas.microsoft.com/office/drawing/2014/main" id="{BD17CD83-4CAF-6045-8B11-F86DBCF51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2712"/>
              <a:ext cx="104" cy="104"/>
            </a:xfrm>
            <a:custGeom>
              <a:avLst/>
              <a:gdLst>
                <a:gd name="T0" fmla="*/ 0 w 104"/>
                <a:gd name="T1" fmla="*/ 104 h 104"/>
                <a:gd name="T2" fmla="*/ 32 w 104"/>
                <a:gd name="T3" fmla="*/ 0 h 104"/>
                <a:gd name="T4" fmla="*/ 40 w 104"/>
                <a:gd name="T5" fmla="*/ 64 h 104"/>
                <a:gd name="T6" fmla="*/ 104 w 104"/>
                <a:gd name="T7" fmla="*/ 88 h 104"/>
                <a:gd name="T8" fmla="*/ 0 w 104"/>
                <a:gd name="T9" fmla="*/ 104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04"/>
                <a:gd name="T17" fmla="*/ 104 w 104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04">
                  <a:moveTo>
                    <a:pt x="0" y="104"/>
                  </a:moveTo>
                  <a:lnTo>
                    <a:pt x="32" y="0"/>
                  </a:lnTo>
                  <a:lnTo>
                    <a:pt x="40" y="64"/>
                  </a:lnTo>
                  <a:lnTo>
                    <a:pt x="104" y="88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70" name="Line 107">
              <a:extLst>
                <a:ext uri="{FF2B5EF4-FFF2-40B4-BE49-F238E27FC236}">
                  <a16:creationId xmlns:a16="http://schemas.microsoft.com/office/drawing/2014/main" id="{78E00F89-A5E0-7E4C-9B95-779AF3464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2776"/>
              <a:ext cx="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0" name="Oval 108">
            <a:extLst>
              <a:ext uri="{FF2B5EF4-FFF2-40B4-BE49-F238E27FC236}">
                <a16:creationId xmlns:a16="http://schemas.microsoft.com/office/drawing/2014/main" id="{111FB3D2-0C46-EB4A-9D1F-62F3A225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4775200"/>
            <a:ext cx="342900" cy="342900"/>
          </a:xfrm>
          <a:prstGeom prst="ellipse">
            <a:avLst/>
          </a:prstGeom>
          <a:noFill/>
          <a:ln w="25400">
            <a:solidFill>
              <a:srgbClr val="9F9F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5621" name="Group 115">
            <a:extLst>
              <a:ext uri="{FF2B5EF4-FFF2-40B4-BE49-F238E27FC236}">
                <a16:creationId xmlns:a16="http://schemas.microsoft.com/office/drawing/2014/main" id="{8B79F81D-08DF-EF43-8E66-95BAEADF0C78}"/>
              </a:ext>
            </a:extLst>
          </p:cNvPr>
          <p:cNvGrpSpPr>
            <a:grpSpLocks/>
          </p:cNvGrpSpPr>
          <p:nvPr/>
        </p:nvGrpSpPr>
        <p:grpSpPr bwMode="auto">
          <a:xfrm>
            <a:off x="1073150" y="3841750"/>
            <a:ext cx="342900" cy="1714500"/>
            <a:chOff x="676" y="2420"/>
            <a:chExt cx="216" cy="1080"/>
          </a:xfrm>
        </p:grpSpPr>
        <p:sp>
          <p:nvSpPr>
            <p:cNvPr id="25665" name="Oval 116">
              <a:extLst>
                <a:ext uri="{FF2B5EF4-FFF2-40B4-BE49-F238E27FC236}">
                  <a16:creationId xmlns:a16="http://schemas.microsoft.com/office/drawing/2014/main" id="{47743AD8-C750-EE4E-B160-0E9905BAF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2420"/>
              <a:ext cx="216" cy="216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66" name="Oval 117">
              <a:extLst>
                <a:ext uri="{FF2B5EF4-FFF2-40B4-BE49-F238E27FC236}">
                  <a16:creationId xmlns:a16="http://schemas.microsoft.com/office/drawing/2014/main" id="{5DDBA45F-57FB-2348-8C2C-1E72E0684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2708"/>
              <a:ext cx="216" cy="216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67" name="Oval 118">
              <a:extLst>
                <a:ext uri="{FF2B5EF4-FFF2-40B4-BE49-F238E27FC236}">
                  <a16:creationId xmlns:a16="http://schemas.microsoft.com/office/drawing/2014/main" id="{674486AB-5CCC-AE4B-AABD-29545C747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2996"/>
              <a:ext cx="216" cy="216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68" name="Oval 119">
              <a:extLst>
                <a:ext uri="{FF2B5EF4-FFF2-40B4-BE49-F238E27FC236}">
                  <a16:creationId xmlns:a16="http://schemas.microsoft.com/office/drawing/2014/main" id="{75AF2BA5-740E-F645-9919-6170B869D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3284"/>
              <a:ext cx="216" cy="216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5622" name="Group 120">
            <a:extLst>
              <a:ext uri="{FF2B5EF4-FFF2-40B4-BE49-F238E27FC236}">
                <a16:creationId xmlns:a16="http://schemas.microsoft.com/office/drawing/2014/main" id="{AB5B6456-677C-DC47-B1D2-D44FC8719022}"/>
              </a:ext>
            </a:extLst>
          </p:cNvPr>
          <p:cNvGrpSpPr>
            <a:grpSpLocks/>
          </p:cNvGrpSpPr>
          <p:nvPr/>
        </p:nvGrpSpPr>
        <p:grpSpPr bwMode="auto">
          <a:xfrm>
            <a:off x="1555750" y="3854450"/>
            <a:ext cx="342900" cy="1714500"/>
            <a:chOff x="980" y="2428"/>
            <a:chExt cx="216" cy="1080"/>
          </a:xfrm>
        </p:grpSpPr>
        <p:sp>
          <p:nvSpPr>
            <p:cNvPr id="25661" name="Oval 121">
              <a:extLst>
                <a:ext uri="{FF2B5EF4-FFF2-40B4-BE49-F238E27FC236}">
                  <a16:creationId xmlns:a16="http://schemas.microsoft.com/office/drawing/2014/main" id="{029381E3-EDD2-2942-AF70-3BB99A5A6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2428"/>
              <a:ext cx="216" cy="216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62" name="Oval 122">
              <a:extLst>
                <a:ext uri="{FF2B5EF4-FFF2-40B4-BE49-F238E27FC236}">
                  <a16:creationId xmlns:a16="http://schemas.microsoft.com/office/drawing/2014/main" id="{AF49718E-E119-8D4B-9777-4E32207D0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2716"/>
              <a:ext cx="216" cy="216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63" name="Oval 123">
              <a:extLst>
                <a:ext uri="{FF2B5EF4-FFF2-40B4-BE49-F238E27FC236}">
                  <a16:creationId xmlns:a16="http://schemas.microsoft.com/office/drawing/2014/main" id="{7BBD7714-0DA2-F644-A3E7-D8D00BC3B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3004"/>
              <a:ext cx="216" cy="216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64" name="Oval 124">
              <a:extLst>
                <a:ext uri="{FF2B5EF4-FFF2-40B4-BE49-F238E27FC236}">
                  <a16:creationId xmlns:a16="http://schemas.microsoft.com/office/drawing/2014/main" id="{2FA0A6EE-C86B-A245-8552-7236835B6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3292"/>
              <a:ext cx="216" cy="216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5623" name="Oval 125">
            <a:extLst>
              <a:ext uri="{FF2B5EF4-FFF2-40B4-BE49-F238E27FC236}">
                <a16:creationId xmlns:a16="http://schemas.microsoft.com/office/drawing/2014/main" id="{F69645D4-26BD-1F4E-86DF-C9C91624E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3854450"/>
            <a:ext cx="342900" cy="342900"/>
          </a:xfrm>
          <a:prstGeom prst="ellipse">
            <a:avLst/>
          </a:prstGeom>
          <a:solidFill>
            <a:srgbClr val="555555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24" name="Oval 126">
            <a:extLst>
              <a:ext uri="{FF2B5EF4-FFF2-40B4-BE49-F238E27FC236}">
                <a16:creationId xmlns:a16="http://schemas.microsoft.com/office/drawing/2014/main" id="{FC1FDA05-A9FE-F84B-B72C-CF750F25E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4311650"/>
            <a:ext cx="342900" cy="342900"/>
          </a:xfrm>
          <a:prstGeom prst="ellipse">
            <a:avLst/>
          </a:prstGeom>
          <a:solidFill>
            <a:srgbClr val="555555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25" name="Oval 127">
            <a:extLst>
              <a:ext uri="{FF2B5EF4-FFF2-40B4-BE49-F238E27FC236}">
                <a16:creationId xmlns:a16="http://schemas.microsoft.com/office/drawing/2014/main" id="{B717554B-FA48-9D45-8240-F4421D6E7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5226050"/>
            <a:ext cx="342900" cy="342900"/>
          </a:xfrm>
          <a:prstGeom prst="ellipse">
            <a:avLst/>
          </a:prstGeom>
          <a:solidFill>
            <a:srgbClr val="555555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5626" name="Group 128">
            <a:extLst>
              <a:ext uri="{FF2B5EF4-FFF2-40B4-BE49-F238E27FC236}">
                <a16:creationId xmlns:a16="http://schemas.microsoft.com/office/drawing/2014/main" id="{ACE76403-B5E2-7046-9F52-DD18C88A8FB0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3854450"/>
            <a:ext cx="342900" cy="1714500"/>
            <a:chOff x="1572" y="2428"/>
            <a:chExt cx="216" cy="1080"/>
          </a:xfrm>
        </p:grpSpPr>
        <p:sp>
          <p:nvSpPr>
            <p:cNvPr id="25657" name="Oval 129">
              <a:extLst>
                <a:ext uri="{FF2B5EF4-FFF2-40B4-BE49-F238E27FC236}">
                  <a16:creationId xmlns:a16="http://schemas.microsoft.com/office/drawing/2014/main" id="{94F775D5-00B8-A04B-8FBC-E5EF4DBF8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2428"/>
              <a:ext cx="216" cy="216"/>
            </a:xfrm>
            <a:prstGeom prst="ellipse">
              <a:avLst/>
            </a:prstGeom>
            <a:solidFill>
              <a:srgbClr val="555555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58" name="Oval 130">
              <a:extLst>
                <a:ext uri="{FF2B5EF4-FFF2-40B4-BE49-F238E27FC236}">
                  <a16:creationId xmlns:a16="http://schemas.microsoft.com/office/drawing/2014/main" id="{021E14F9-49BC-D947-83F5-8760744D7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2716"/>
              <a:ext cx="216" cy="216"/>
            </a:xfrm>
            <a:prstGeom prst="ellipse">
              <a:avLst/>
            </a:prstGeom>
            <a:solidFill>
              <a:srgbClr val="555555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59" name="Oval 131">
              <a:extLst>
                <a:ext uri="{FF2B5EF4-FFF2-40B4-BE49-F238E27FC236}">
                  <a16:creationId xmlns:a16="http://schemas.microsoft.com/office/drawing/2014/main" id="{690EF9B7-05A3-B341-89B0-D2BD3F626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3004"/>
              <a:ext cx="216" cy="216"/>
            </a:xfrm>
            <a:prstGeom prst="ellipse">
              <a:avLst/>
            </a:prstGeom>
            <a:solidFill>
              <a:srgbClr val="555555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60" name="Oval 132">
              <a:extLst>
                <a:ext uri="{FF2B5EF4-FFF2-40B4-BE49-F238E27FC236}">
                  <a16:creationId xmlns:a16="http://schemas.microsoft.com/office/drawing/2014/main" id="{ED256836-48E3-7041-AB82-CA39E5A8B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3292"/>
              <a:ext cx="216" cy="216"/>
            </a:xfrm>
            <a:prstGeom prst="ellipse">
              <a:avLst/>
            </a:prstGeom>
            <a:solidFill>
              <a:srgbClr val="555555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5627" name="Oval 133">
            <a:extLst>
              <a:ext uri="{FF2B5EF4-FFF2-40B4-BE49-F238E27FC236}">
                <a16:creationId xmlns:a16="http://schemas.microsoft.com/office/drawing/2014/main" id="{81D90294-0674-7E4F-B928-23569FA59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4762500"/>
            <a:ext cx="342900" cy="342900"/>
          </a:xfrm>
          <a:prstGeom prst="ellipse">
            <a:avLst/>
          </a:prstGeom>
          <a:noFill/>
          <a:ln w="25400">
            <a:solidFill>
              <a:srgbClr val="9F9F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28" name="Oval 142">
            <a:extLst>
              <a:ext uri="{FF2B5EF4-FFF2-40B4-BE49-F238E27FC236}">
                <a16:creationId xmlns:a16="http://schemas.microsoft.com/office/drawing/2014/main" id="{C60425A9-A3EF-7F44-9F01-CFAB1CA0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3854450"/>
            <a:ext cx="342900" cy="342900"/>
          </a:xfrm>
          <a:prstGeom prst="ellipse">
            <a:avLst/>
          </a:prstGeom>
          <a:solidFill>
            <a:srgbClr val="FF99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29" name="Oval 143">
            <a:extLst>
              <a:ext uri="{FF2B5EF4-FFF2-40B4-BE49-F238E27FC236}">
                <a16:creationId xmlns:a16="http://schemas.microsoft.com/office/drawing/2014/main" id="{EE79DD51-2F71-634C-944D-7657F4951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4311650"/>
            <a:ext cx="342900" cy="342900"/>
          </a:xfrm>
          <a:prstGeom prst="ellipse">
            <a:avLst/>
          </a:prstGeom>
          <a:solidFill>
            <a:srgbClr val="FF99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30" name="Oval 144">
            <a:extLst>
              <a:ext uri="{FF2B5EF4-FFF2-40B4-BE49-F238E27FC236}">
                <a16:creationId xmlns:a16="http://schemas.microsoft.com/office/drawing/2014/main" id="{81851ED4-304D-FF42-9436-FD86C1069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4768850"/>
            <a:ext cx="342900" cy="342900"/>
          </a:xfrm>
          <a:prstGeom prst="ellipse">
            <a:avLst/>
          </a:prstGeom>
          <a:solidFill>
            <a:srgbClr val="FF99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31" name="Oval 145">
            <a:extLst>
              <a:ext uri="{FF2B5EF4-FFF2-40B4-BE49-F238E27FC236}">
                <a16:creationId xmlns:a16="http://schemas.microsoft.com/office/drawing/2014/main" id="{62C50D9D-DB64-4340-AB27-EBBA80260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5226050"/>
            <a:ext cx="342900" cy="342900"/>
          </a:xfrm>
          <a:prstGeom prst="ellipse">
            <a:avLst/>
          </a:prstGeom>
          <a:solidFill>
            <a:srgbClr val="FF99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32" name="Oval 146">
            <a:extLst>
              <a:ext uri="{FF2B5EF4-FFF2-40B4-BE49-F238E27FC236}">
                <a16:creationId xmlns:a16="http://schemas.microsoft.com/office/drawing/2014/main" id="{0B5E60A6-2EC9-9641-8B45-59A3BF3C0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3854450"/>
            <a:ext cx="342900" cy="342900"/>
          </a:xfrm>
          <a:prstGeom prst="ellipse">
            <a:avLst/>
          </a:prstGeom>
          <a:solidFill>
            <a:srgbClr val="555555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33" name="Oval 147">
            <a:extLst>
              <a:ext uri="{FF2B5EF4-FFF2-40B4-BE49-F238E27FC236}">
                <a16:creationId xmlns:a16="http://schemas.microsoft.com/office/drawing/2014/main" id="{EBB3E563-7478-884D-9AA6-FF98A0A39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4311650"/>
            <a:ext cx="342900" cy="342900"/>
          </a:xfrm>
          <a:prstGeom prst="ellipse">
            <a:avLst/>
          </a:prstGeom>
          <a:solidFill>
            <a:srgbClr val="555555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34" name="Oval 148">
            <a:extLst>
              <a:ext uri="{FF2B5EF4-FFF2-40B4-BE49-F238E27FC236}">
                <a16:creationId xmlns:a16="http://schemas.microsoft.com/office/drawing/2014/main" id="{0310D7FD-B06C-B342-9863-176B9ADD7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5226050"/>
            <a:ext cx="342900" cy="342900"/>
          </a:xfrm>
          <a:prstGeom prst="ellipse">
            <a:avLst/>
          </a:prstGeom>
          <a:solidFill>
            <a:srgbClr val="555555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5635" name="Group 149">
            <a:extLst>
              <a:ext uri="{FF2B5EF4-FFF2-40B4-BE49-F238E27FC236}">
                <a16:creationId xmlns:a16="http://schemas.microsoft.com/office/drawing/2014/main" id="{EB5A7A9A-3F64-9C4A-B310-1037EBC84283}"/>
              </a:ext>
            </a:extLst>
          </p:cNvPr>
          <p:cNvGrpSpPr>
            <a:grpSpLocks/>
          </p:cNvGrpSpPr>
          <p:nvPr/>
        </p:nvGrpSpPr>
        <p:grpSpPr bwMode="auto">
          <a:xfrm>
            <a:off x="4794250" y="3854450"/>
            <a:ext cx="342900" cy="1714500"/>
            <a:chOff x="3020" y="2428"/>
            <a:chExt cx="216" cy="1080"/>
          </a:xfrm>
        </p:grpSpPr>
        <p:sp>
          <p:nvSpPr>
            <p:cNvPr id="25653" name="Oval 150">
              <a:extLst>
                <a:ext uri="{FF2B5EF4-FFF2-40B4-BE49-F238E27FC236}">
                  <a16:creationId xmlns:a16="http://schemas.microsoft.com/office/drawing/2014/main" id="{4C90AB7E-36F7-B04D-A916-009ACBF0E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2428"/>
              <a:ext cx="216" cy="216"/>
            </a:xfrm>
            <a:prstGeom prst="ellipse">
              <a:avLst/>
            </a:prstGeom>
            <a:solidFill>
              <a:srgbClr val="555555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54" name="Oval 151">
              <a:extLst>
                <a:ext uri="{FF2B5EF4-FFF2-40B4-BE49-F238E27FC236}">
                  <a16:creationId xmlns:a16="http://schemas.microsoft.com/office/drawing/2014/main" id="{324CA991-02B2-0B4D-BEDE-86C333857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2716"/>
              <a:ext cx="216" cy="216"/>
            </a:xfrm>
            <a:prstGeom prst="ellipse">
              <a:avLst/>
            </a:prstGeom>
            <a:solidFill>
              <a:srgbClr val="555555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55" name="Oval 152">
              <a:extLst>
                <a:ext uri="{FF2B5EF4-FFF2-40B4-BE49-F238E27FC236}">
                  <a16:creationId xmlns:a16="http://schemas.microsoft.com/office/drawing/2014/main" id="{386D621A-BA28-4448-87B0-73137698B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3004"/>
              <a:ext cx="216" cy="216"/>
            </a:xfrm>
            <a:prstGeom prst="ellipse">
              <a:avLst/>
            </a:prstGeom>
            <a:solidFill>
              <a:srgbClr val="555555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56" name="Oval 153">
              <a:extLst>
                <a:ext uri="{FF2B5EF4-FFF2-40B4-BE49-F238E27FC236}">
                  <a16:creationId xmlns:a16="http://schemas.microsoft.com/office/drawing/2014/main" id="{00AE55E3-8EE5-7843-B25A-189DE4640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3292"/>
              <a:ext cx="216" cy="216"/>
            </a:xfrm>
            <a:prstGeom prst="ellipse">
              <a:avLst/>
            </a:prstGeom>
            <a:solidFill>
              <a:srgbClr val="555555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5636" name="Group 156">
            <a:extLst>
              <a:ext uri="{FF2B5EF4-FFF2-40B4-BE49-F238E27FC236}">
                <a16:creationId xmlns:a16="http://schemas.microsoft.com/office/drawing/2014/main" id="{098D1E5E-844B-ED40-B81B-1E47510E729E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819525" y="4673600"/>
            <a:ext cx="457200" cy="165100"/>
            <a:chOff x="2232" y="3000"/>
            <a:chExt cx="288" cy="104"/>
          </a:xfrm>
        </p:grpSpPr>
        <p:grpSp>
          <p:nvGrpSpPr>
            <p:cNvPr id="25649" name="Group 134">
              <a:extLst>
                <a:ext uri="{FF2B5EF4-FFF2-40B4-BE49-F238E27FC236}">
                  <a16:creationId xmlns:a16="http://schemas.microsoft.com/office/drawing/2014/main" id="{5AC2C71C-2250-7D43-B18F-4EEA89347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6" y="3000"/>
              <a:ext cx="104" cy="104"/>
              <a:chOff x="2416" y="3000"/>
              <a:chExt cx="104" cy="104"/>
            </a:xfrm>
          </p:grpSpPr>
          <p:sp>
            <p:nvSpPr>
              <p:cNvPr id="25651" name="Freeform 135">
                <a:extLst>
                  <a:ext uri="{FF2B5EF4-FFF2-40B4-BE49-F238E27FC236}">
                    <a16:creationId xmlns:a16="http://schemas.microsoft.com/office/drawing/2014/main" id="{D32B12DB-E8F8-B247-A618-B45D6957A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6" y="3000"/>
                <a:ext cx="104" cy="104"/>
              </a:xfrm>
              <a:custGeom>
                <a:avLst/>
                <a:gdLst>
                  <a:gd name="T0" fmla="*/ 104 w 104"/>
                  <a:gd name="T1" fmla="*/ 104 h 104"/>
                  <a:gd name="T2" fmla="*/ 0 w 104"/>
                  <a:gd name="T3" fmla="*/ 72 h 104"/>
                  <a:gd name="T4" fmla="*/ 64 w 104"/>
                  <a:gd name="T5" fmla="*/ 64 h 104"/>
                  <a:gd name="T6" fmla="*/ 88 w 104"/>
                  <a:gd name="T7" fmla="*/ 0 h 104"/>
                  <a:gd name="T8" fmla="*/ 104 w 104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04"/>
                  <a:gd name="T17" fmla="*/ 104 w 104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04">
                    <a:moveTo>
                      <a:pt x="104" y="104"/>
                    </a:moveTo>
                    <a:lnTo>
                      <a:pt x="0" y="72"/>
                    </a:lnTo>
                    <a:lnTo>
                      <a:pt x="64" y="64"/>
                    </a:lnTo>
                    <a:lnTo>
                      <a:pt x="88" y="0"/>
                    </a:lnTo>
                    <a:lnTo>
                      <a:pt x="104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52" name="Line 136">
                <a:extLst>
                  <a:ext uri="{FF2B5EF4-FFF2-40B4-BE49-F238E27FC236}">
                    <a16:creationId xmlns:a16="http://schemas.microsoft.com/office/drawing/2014/main" id="{027EA55E-9EF3-B244-86D5-E0E337874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0" y="3056"/>
                <a:ext cx="1" cy="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50" name="Freeform 154">
              <a:extLst>
                <a:ext uri="{FF2B5EF4-FFF2-40B4-BE49-F238E27FC236}">
                  <a16:creationId xmlns:a16="http://schemas.microsoft.com/office/drawing/2014/main" id="{CE2ACD6A-A6B7-4842-AEA2-D50390411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" y="3007"/>
              <a:ext cx="280" cy="73"/>
            </a:xfrm>
            <a:custGeom>
              <a:avLst/>
              <a:gdLst>
                <a:gd name="T0" fmla="*/ 0 w 280"/>
                <a:gd name="T1" fmla="*/ 73 h 73"/>
                <a:gd name="T2" fmla="*/ 120 w 280"/>
                <a:gd name="T3" fmla="*/ 1 h 73"/>
                <a:gd name="T4" fmla="*/ 280 w 280"/>
                <a:gd name="T5" fmla="*/ 65 h 73"/>
                <a:gd name="T6" fmla="*/ 0 60000 65536"/>
                <a:gd name="T7" fmla="*/ 0 60000 65536"/>
                <a:gd name="T8" fmla="*/ 0 60000 65536"/>
                <a:gd name="T9" fmla="*/ 0 w 280"/>
                <a:gd name="T10" fmla="*/ 0 h 73"/>
                <a:gd name="T11" fmla="*/ 280 w 280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73">
                  <a:moveTo>
                    <a:pt x="0" y="73"/>
                  </a:moveTo>
                  <a:cubicBezTo>
                    <a:pt x="36" y="37"/>
                    <a:pt x="73" y="2"/>
                    <a:pt x="120" y="1"/>
                  </a:cubicBezTo>
                  <a:cubicBezTo>
                    <a:pt x="167" y="0"/>
                    <a:pt x="253" y="54"/>
                    <a:pt x="280" y="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5637" name="Group 137">
            <a:extLst>
              <a:ext uri="{FF2B5EF4-FFF2-40B4-BE49-F238E27FC236}">
                <a16:creationId xmlns:a16="http://schemas.microsoft.com/office/drawing/2014/main" id="{FAC04C1A-8930-4B4B-8AF6-6445C95E14F2}"/>
              </a:ext>
            </a:extLst>
          </p:cNvPr>
          <p:cNvGrpSpPr>
            <a:grpSpLocks/>
          </p:cNvGrpSpPr>
          <p:nvPr/>
        </p:nvGrpSpPr>
        <p:grpSpPr bwMode="auto">
          <a:xfrm>
            <a:off x="3371850" y="3841750"/>
            <a:ext cx="342900" cy="1714500"/>
            <a:chOff x="2124" y="2420"/>
            <a:chExt cx="216" cy="1080"/>
          </a:xfrm>
        </p:grpSpPr>
        <p:sp>
          <p:nvSpPr>
            <p:cNvPr id="25645" name="Oval 138">
              <a:extLst>
                <a:ext uri="{FF2B5EF4-FFF2-40B4-BE49-F238E27FC236}">
                  <a16:creationId xmlns:a16="http://schemas.microsoft.com/office/drawing/2014/main" id="{93B5EA19-08A1-4049-B415-2B85022EA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2420"/>
              <a:ext cx="216" cy="216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46" name="Oval 139">
              <a:extLst>
                <a:ext uri="{FF2B5EF4-FFF2-40B4-BE49-F238E27FC236}">
                  <a16:creationId xmlns:a16="http://schemas.microsoft.com/office/drawing/2014/main" id="{7589C139-1E4A-444D-97A1-00123651B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2708"/>
              <a:ext cx="216" cy="216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47" name="Oval 140">
              <a:extLst>
                <a:ext uri="{FF2B5EF4-FFF2-40B4-BE49-F238E27FC236}">
                  <a16:creationId xmlns:a16="http://schemas.microsoft.com/office/drawing/2014/main" id="{D4126DD9-C9CF-C044-9B35-DF737DFC5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2996"/>
              <a:ext cx="216" cy="216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48" name="Oval 141">
              <a:extLst>
                <a:ext uri="{FF2B5EF4-FFF2-40B4-BE49-F238E27FC236}">
                  <a16:creationId xmlns:a16="http://schemas.microsoft.com/office/drawing/2014/main" id="{BA6E3330-6147-B945-AD25-65E4E2809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3284"/>
              <a:ext cx="216" cy="216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5638" name="Group 157">
            <a:extLst>
              <a:ext uri="{FF2B5EF4-FFF2-40B4-BE49-F238E27FC236}">
                <a16:creationId xmlns:a16="http://schemas.microsoft.com/office/drawing/2014/main" id="{11177E52-6BA5-A74A-B368-AA49D7D01A13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4749800"/>
            <a:ext cx="469900" cy="190500"/>
            <a:chOff x="1088" y="2992"/>
            <a:chExt cx="296" cy="120"/>
          </a:xfrm>
        </p:grpSpPr>
        <p:grpSp>
          <p:nvGrpSpPr>
            <p:cNvPr id="25639" name="Group 109">
              <a:extLst>
                <a:ext uri="{FF2B5EF4-FFF2-40B4-BE49-F238E27FC236}">
                  <a16:creationId xmlns:a16="http://schemas.microsoft.com/office/drawing/2014/main" id="{83DCA65D-D583-F141-A507-236249A4D7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8" y="3040"/>
              <a:ext cx="296" cy="72"/>
              <a:chOff x="1088" y="3040"/>
              <a:chExt cx="296" cy="72"/>
            </a:xfrm>
          </p:grpSpPr>
          <p:sp>
            <p:nvSpPr>
              <p:cNvPr id="25643" name="Arc 110">
                <a:extLst>
                  <a:ext uri="{FF2B5EF4-FFF2-40B4-BE49-F238E27FC236}">
                    <a16:creationId xmlns:a16="http://schemas.microsoft.com/office/drawing/2014/main" id="{126E5582-8141-A24E-9726-C64FD2701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" y="3040"/>
                <a:ext cx="148" cy="72"/>
              </a:xfrm>
              <a:custGeom>
                <a:avLst/>
                <a:gdLst>
                  <a:gd name="T0" fmla="*/ 0 w 21600"/>
                  <a:gd name="T1" fmla="*/ 72 h 21600"/>
                  <a:gd name="T2" fmla="*/ 147 w 21600"/>
                  <a:gd name="T3" fmla="*/ 0 h 21600"/>
                  <a:gd name="T4" fmla="*/ 148 w 21600"/>
                  <a:gd name="T5" fmla="*/ 7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21599"/>
                    </a:moveTo>
                    <a:cubicBezTo>
                      <a:pt x="-1" y="9711"/>
                      <a:pt x="9606" y="58"/>
                      <a:pt x="21495" y="0"/>
                    </a:cubicBezTo>
                  </a:path>
                  <a:path w="21600" h="21600" stroke="0" extrusionOk="0">
                    <a:moveTo>
                      <a:pt x="-1" y="21599"/>
                    </a:moveTo>
                    <a:cubicBezTo>
                      <a:pt x="-1" y="9711"/>
                      <a:pt x="9606" y="58"/>
                      <a:pt x="21495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44" name="Arc 111">
                <a:extLst>
                  <a:ext uri="{FF2B5EF4-FFF2-40B4-BE49-F238E27FC236}">
                    <a16:creationId xmlns:a16="http://schemas.microsoft.com/office/drawing/2014/main" id="{CC8DA60F-49EF-1246-BF08-5AE7B25CF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2" y="3040"/>
                <a:ext cx="152" cy="72"/>
              </a:xfrm>
              <a:custGeom>
                <a:avLst/>
                <a:gdLst>
                  <a:gd name="T0" fmla="*/ 0 w 21600"/>
                  <a:gd name="T1" fmla="*/ 0 h 21600"/>
                  <a:gd name="T2" fmla="*/ 152 w 21600"/>
                  <a:gd name="T3" fmla="*/ 72 h 21600"/>
                  <a:gd name="T4" fmla="*/ 0 w 21600"/>
                  <a:gd name="T5" fmla="*/ 7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5640" name="Group 112">
              <a:extLst>
                <a:ext uri="{FF2B5EF4-FFF2-40B4-BE49-F238E27FC236}">
                  <a16:creationId xmlns:a16="http://schemas.microsoft.com/office/drawing/2014/main" id="{728A1C1D-F029-6A46-B098-62F8A7FC8D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" y="2992"/>
              <a:ext cx="104" cy="104"/>
              <a:chOff x="1272" y="2992"/>
              <a:chExt cx="104" cy="104"/>
            </a:xfrm>
          </p:grpSpPr>
          <p:sp>
            <p:nvSpPr>
              <p:cNvPr id="25641" name="Freeform 113">
                <a:extLst>
                  <a:ext uri="{FF2B5EF4-FFF2-40B4-BE49-F238E27FC236}">
                    <a16:creationId xmlns:a16="http://schemas.microsoft.com/office/drawing/2014/main" id="{5C68570B-CA35-164D-9DFF-6FA60D37B7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2" y="2992"/>
                <a:ext cx="104" cy="104"/>
              </a:xfrm>
              <a:custGeom>
                <a:avLst/>
                <a:gdLst>
                  <a:gd name="T0" fmla="*/ 104 w 104"/>
                  <a:gd name="T1" fmla="*/ 104 h 104"/>
                  <a:gd name="T2" fmla="*/ 0 w 104"/>
                  <a:gd name="T3" fmla="*/ 88 h 104"/>
                  <a:gd name="T4" fmla="*/ 64 w 104"/>
                  <a:gd name="T5" fmla="*/ 64 h 104"/>
                  <a:gd name="T6" fmla="*/ 72 w 104"/>
                  <a:gd name="T7" fmla="*/ 0 h 104"/>
                  <a:gd name="T8" fmla="*/ 104 w 104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04"/>
                  <a:gd name="T17" fmla="*/ 104 w 104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04">
                    <a:moveTo>
                      <a:pt x="104" y="104"/>
                    </a:moveTo>
                    <a:lnTo>
                      <a:pt x="0" y="88"/>
                    </a:lnTo>
                    <a:lnTo>
                      <a:pt x="64" y="64"/>
                    </a:lnTo>
                    <a:lnTo>
                      <a:pt x="72" y="0"/>
                    </a:lnTo>
                    <a:lnTo>
                      <a:pt x="104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42" name="Line 114">
                <a:extLst>
                  <a:ext uri="{FF2B5EF4-FFF2-40B4-BE49-F238E27FC236}">
                    <a16:creationId xmlns:a16="http://schemas.microsoft.com/office/drawing/2014/main" id="{6361D4B6-6D5B-8140-BCB0-B5F50FC44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6" y="3056"/>
                <a:ext cx="1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8D53ED8-F82B-CF49-9056-D4610105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5A14F829-27E0-7E42-866D-ECB7C212B4C0}" type="slidenum">
              <a:rPr lang="en-US" altLang="en-US" sz="1200" i="0">
                <a:latin typeface="Arial" panose="020B0604020202020204" pitchFamily="34" charset="0"/>
              </a:rPr>
              <a:pPr/>
              <a:t>8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F0A9129-582D-4949-BE5E-51D0F16A0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6213"/>
            <a:ext cx="35052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• Simulation of </a:t>
            </a:r>
          </a:p>
          <a:p>
            <a:r>
              <a:rPr lang="en-US" altLang="en-US" i="0">
                <a:latin typeface="Arial" panose="020B0604020202020204" pitchFamily="34" charset="0"/>
              </a:rPr>
              <a:t>   interdiffusion</a:t>
            </a:r>
          </a:p>
          <a:p>
            <a:r>
              <a:rPr lang="en-US" altLang="en-US" i="0">
                <a:latin typeface="Arial" panose="020B0604020202020204" pitchFamily="34" charset="0"/>
              </a:rPr>
              <a:t>   across an interface: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11BD5EEE-6149-284E-83AB-C8CB1FDC2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790825"/>
            <a:ext cx="42672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•  Rate of substitutional</a:t>
            </a:r>
          </a:p>
          <a:p>
            <a:r>
              <a:rPr lang="en-US" altLang="en-US" i="0">
                <a:latin typeface="Arial" panose="020B0604020202020204" pitchFamily="34" charset="0"/>
              </a:rPr>
              <a:t>    diffusion depends on:</a:t>
            </a:r>
          </a:p>
          <a:p>
            <a:r>
              <a:rPr lang="en-US" altLang="en-US" sz="2200" i="0">
                <a:latin typeface="Arial" panose="020B0604020202020204" pitchFamily="34" charset="0"/>
              </a:rPr>
              <a:t>     --vacancy concentration</a:t>
            </a:r>
          </a:p>
          <a:p>
            <a:r>
              <a:rPr lang="en-US" altLang="en-US" sz="2200" i="0">
                <a:latin typeface="Arial" panose="020B0604020202020204" pitchFamily="34" charset="0"/>
              </a:rPr>
              <a:t>     --frequency of jumping.</a:t>
            </a:r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7653" name="Rectangle 6">
            <a:extLst>
              <a:ext uri="{FF2B5EF4-FFF2-40B4-BE49-F238E27FC236}">
                <a16:creationId xmlns:a16="http://schemas.microsoft.com/office/drawing/2014/main" id="{2BE5BBFA-6068-3D41-8941-A9AE18DDD3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8813" y="381000"/>
            <a:ext cx="7772400" cy="533400"/>
          </a:xfrm>
        </p:spPr>
        <p:txBody>
          <a:bodyPr/>
          <a:lstStyle/>
          <a:p>
            <a:r>
              <a:rPr lang="en-US" altLang="en-US"/>
              <a:t>Diffusion Simulations</a:t>
            </a:r>
          </a:p>
        </p:txBody>
      </p:sp>
      <p:sp>
        <p:nvSpPr>
          <p:cNvPr id="27654" name="Text Box 13">
            <a:extLst>
              <a:ext uri="{FF2B5EF4-FFF2-40B4-BE49-F238E27FC236}">
                <a16:creationId xmlns:a16="http://schemas.microsoft.com/office/drawing/2014/main" id="{207E1FD0-6A06-5441-B958-42060FAD2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263" y="1241425"/>
            <a:ext cx="47577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1. Diffusion couple between A/B</a:t>
            </a:r>
          </a:p>
          <a:p>
            <a:r>
              <a:rPr lang="en-US" altLang="en-US"/>
              <a:t>2. Slice with fixed amount of material</a:t>
            </a:r>
          </a:p>
          <a:p>
            <a:r>
              <a:rPr lang="en-US" altLang="en-US"/>
              <a:t>3. Source at edge of sample</a:t>
            </a:r>
          </a:p>
        </p:txBody>
      </p:sp>
      <p:pic>
        <p:nvPicPr>
          <p:cNvPr id="2" name="Slide_5_6 (Converted).mov">
            <a:hlinkClick r:id="" action="ppaction://media"/>
            <a:extLst>
              <a:ext uri="{FF2B5EF4-FFF2-40B4-BE49-F238E27FC236}">
                <a16:creationId xmlns:a16="http://schemas.microsoft.com/office/drawing/2014/main" id="{8A54AA05-0F1F-FF42-A187-9109B969857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86263" y="2657724"/>
            <a:ext cx="34798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E9D765-F251-A04B-A69D-A469078A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B546C4D2-8E23-4A41-9D73-C39D3CB8788D}" type="slidenum">
              <a:rPr lang="en-US" altLang="en-US" sz="1200" i="0">
                <a:latin typeface="Arial" panose="020B0604020202020204" pitchFamily="34" charset="0"/>
              </a:rPr>
              <a:pPr/>
              <a:t>9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8EB8E14-485A-C54F-9B88-F967D8DDF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Diffusion Mechanisms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09790AF-F18A-A646-83D7-975007E06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b="0">
                <a:solidFill>
                  <a:srgbClr val="FF3300"/>
                </a:solidFill>
              </a:rPr>
              <a:t>Interstitial diffusion</a:t>
            </a:r>
            <a:r>
              <a:rPr lang="en-US" altLang="en-US" sz="3200" b="0"/>
              <a:t> – smaller atoms can diffuse between atoms.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BF6A637C-4880-E24B-A79D-DA5FC3969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41988"/>
            <a:ext cx="7429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i="0">
                <a:latin typeface="Arial" panose="020B0604020202020204" pitchFamily="34" charset="0"/>
              </a:rPr>
              <a:t>More rapid than vacancy diffusion</a:t>
            </a:r>
          </a:p>
        </p:txBody>
      </p:sp>
      <p:pic>
        <p:nvPicPr>
          <p:cNvPr id="29703" name="Picture 7" descr="Fig 5_3b">
            <a:extLst>
              <a:ext uri="{FF2B5EF4-FFF2-40B4-BE49-F238E27FC236}">
                <a16:creationId xmlns:a16="http://schemas.microsoft.com/office/drawing/2014/main" id="{BA431E7E-C51D-E742-97ED-30E36579B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2354263"/>
            <a:ext cx="7007225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1_Chapter_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_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Chapt_19_7th_Ed</Template>
  <TotalTime>2760</TotalTime>
  <Words>1204</Words>
  <Application>Microsoft Office PowerPoint</Application>
  <PresentationFormat>On-screen Show (4:3)</PresentationFormat>
  <Paragraphs>330</Paragraphs>
  <Slides>26</Slides>
  <Notes>22</Notes>
  <HiddenSlides>0</HiddenSlides>
  <MMClips>1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MS PGothic</vt:lpstr>
      <vt:lpstr>Arial</vt:lpstr>
      <vt:lpstr>Symbol</vt:lpstr>
      <vt:lpstr>Times</vt:lpstr>
      <vt:lpstr>Times New Roman</vt:lpstr>
      <vt:lpstr>1_Chapter_06</vt:lpstr>
      <vt:lpstr>Equation</vt:lpstr>
      <vt:lpstr>Chapter 5: Diffusion in Solids</vt:lpstr>
      <vt:lpstr>Diffusion</vt:lpstr>
      <vt:lpstr>Processing Using Diffusion</vt:lpstr>
      <vt:lpstr>Processing Using Diffusion</vt:lpstr>
      <vt:lpstr>Solid-state Diffusion</vt:lpstr>
      <vt:lpstr>Solid-state Diffusion</vt:lpstr>
      <vt:lpstr>Diffusion Mechanisms</vt:lpstr>
      <vt:lpstr>Diffusion Simulations</vt:lpstr>
      <vt:lpstr>Diffusion Mechanisms</vt:lpstr>
      <vt:lpstr>Diffusion</vt:lpstr>
      <vt:lpstr>Steady-State Diffusion</vt:lpstr>
      <vt:lpstr>Diffusion Coefficient</vt:lpstr>
      <vt:lpstr>Example: Chemical Protective Clothing (CPC)</vt:lpstr>
      <vt:lpstr>Example (cont).</vt:lpstr>
      <vt:lpstr>Diffusion and Temperature</vt:lpstr>
      <vt:lpstr>Diffusion and Temperature</vt:lpstr>
      <vt:lpstr>PowerPoint Presentation</vt:lpstr>
      <vt:lpstr>Example (cont.)</vt:lpstr>
      <vt:lpstr>Other factors</vt:lpstr>
      <vt:lpstr>Non-steady State Diffusion</vt:lpstr>
      <vt:lpstr>Non-steady State Diffusion</vt:lpstr>
      <vt:lpstr>Solution:        </vt:lpstr>
      <vt:lpstr>Non-steady State Diffusion</vt:lpstr>
      <vt:lpstr>Solution (cont.):</vt:lpstr>
      <vt:lpstr>Solution (cont.):</vt:lpstr>
      <vt:lpstr>PowerPoint Presentation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David Rethwisch</dc:creator>
  <cp:lastModifiedBy>David Angel Trujillo</cp:lastModifiedBy>
  <cp:revision>94</cp:revision>
  <dcterms:created xsi:type="dcterms:W3CDTF">2001-01-25T20:00:33Z</dcterms:created>
  <dcterms:modified xsi:type="dcterms:W3CDTF">2018-03-06T01:04:33Z</dcterms:modified>
</cp:coreProperties>
</file>