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489" r:id="rId3"/>
    <p:sldId id="497" r:id="rId4"/>
    <p:sldId id="498" r:id="rId5"/>
    <p:sldId id="499" r:id="rId6"/>
    <p:sldId id="500" r:id="rId7"/>
    <p:sldId id="501" r:id="rId8"/>
    <p:sldId id="438" r:id="rId9"/>
    <p:sldId id="453" r:id="rId10"/>
    <p:sldId id="439" r:id="rId11"/>
    <p:sldId id="454" r:id="rId12"/>
    <p:sldId id="441" r:id="rId13"/>
    <p:sldId id="474" r:id="rId14"/>
    <p:sldId id="442" r:id="rId15"/>
    <p:sldId id="457" r:id="rId16"/>
    <p:sldId id="472" r:id="rId17"/>
    <p:sldId id="467" r:id="rId18"/>
    <p:sldId id="436" r:id="rId19"/>
    <p:sldId id="487" r:id="rId20"/>
    <p:sldId id="480" r:id="rId21"/>
    <p:sldId id="404" r:id="rId22"/>
    <p:sldId id="466" r:id="rId23"/>
    <p:sldId id="455" r:id="rId24"/>
    <p:sldId id="488" r:id="rId25"/>
    <p:sldId id="458" r:id="rId26"/>
    <p:sldId id="459" r:id="rId27"/>
    <p:sldId id="484" r:id="rId28"/>
    <p:sldId id="456" r:id="rId29"/>
    <p:sldId id="460" r:id="rId30"/>
    <p:sldId id="482" r:id="rId31"/>
    <p:sldId id="451" r:id="rId32"/>
    <p:sldId id="406" r:id="rId33"/>
    <p:sldId id="490" r:id="rId34"/>
    <p:sldId id="491" r:id="rId35"/>
    <p:sldId id="409" r:id="rId36"/>
    <p:sldId id="464" r:id="rId37"/>
    <p:sldId id="492" r:id="rId38"/>
    <p:sldId id="493" r:id="rId39"/>
    <p:sldId id="494" r:id="rId40"/>
    <p:sldId id="495" r:id="rId41"/>
    <p:sldId id="4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36E33-0148-004E-9B20-F48938CB58A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0FDE9-35C3-1D4F-9BEC-9B1D482B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7F634750-E1C7-4F42-A8AF-EB6A1F017C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9C38399-8CF3-FF4D-8949-FB570B3B84ED}" type="slidenum">
              <a:rPr lang="en-US" altLang="en-US" sz="1200" smtClean="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4C60988-3BC3-A049-9E36-FFC0835D0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EC725D9-EAF1-7243-BD92-AE684189B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Male &amp; female parts to mold</a:t>
            </a:r>
          </a:p>
        </p:txBody>
      </p:sp>
    </p:spTree>
    <p:extLst>
      <p:ext uri="{BB962C8B-B14F-4D97-AF65-F5344CB8AC3E}">
        <p14:creationId xmlns:p14="http://schemas.microsoft.com/office/powerpoint/2010/main" val="194542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198C25F9-9F69-F247-B040-D3B808577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E86D7E67-5E2E-FD4E-A8B2-447B2B1E6BE2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19F020F-C2B9-374B-92B3-226C9DA4B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54A7A4C-3EC5-F542-A619-7F44AFEB9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82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8C6C283F-A1EF-7946-9A80-8BD19D817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2F0E931-B904-F446-9236-FC01D2D52F84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A26EF26-9038-D04C-9C28-D6C36A206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A34328F-0A19-9943-B769-66BBAB0F3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402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814802EE-AD40-344A-9D6F-3C18C6BC9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1279095-460C-8440-8EF8-4B1EB6DD72DA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F37D440-5C31-3244-BF11-0EAC6BD093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0B871A3-05BD-B74D-AADC-A5AEEAC2F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706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0F99A727-58B7-524B-B00F-FBDACF76D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1DBA454D-B6E2-7048-A344-2F7621527323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C1F860F-5E65-3D4E-857D-7580C5C54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07ED9CF-D111-214A-AD43-522FDF35B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0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F7176485-4067-1745-8B80-5470F1DB8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6B8075DD-111A-F94D-90F6-9368F4A02EAD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C4A4B1F-EE6A-2F41-9C7C-7EAA41B71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6C5DDA3-52D4-C748-BD1F-E8E271820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522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226E6A6D-089B-9A46-9C5E-E09E5E368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0C2CDEA-ABB3-4041-AB60-5249F10678B1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B7A8953-3B1D-104B-8319-DA63A9A59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82A6F01-C52A-7740-986D-DB3218586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95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6766C1C6-AB9D-3848-AF12-EB76B67EA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9A33D46-37B8-834D-B1D9-6022106C1B1D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D27AF12-37D6-6F4F-96AB-51B3D98CA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9B07D28-22A0-5340-8020-72981E18B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084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4D23DE29-3300-384B-9C7B-59362112F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163B345-8CD6-434F-BAAF-CBA310D98974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60B9F3B7-6DC4-ED4C-ACBF-0ABC7F9AA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E021EB2-CB3E-A149-AD52-9A37B858E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1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D912553-E9E4-364E-AC93-F1480925A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8A37E5EB-2574-BA44-80CB-4E5E3C9CBA7E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E01F33A-B3FA-4C4D-98BA-63704D71B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6EAA66C-A83F-3742-A691-B1539A78F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755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F2AB934-D538-B84E-B9EC-65960CD6E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7957E70-0133-3C44-9FBB-13F75D6B88BD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159D1F4-AC3E-9F46-82D7-9AF1E76A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9981433-ED88-B343-A317-6D0B79E0D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7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CD48017C-3F58-C445-847F-CF34CEB6E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CEF8A7C-D9DD-A44F-824E-14B3A7C450F1}" type="slidenum">
              <a:rPr lang="en-US" altLang="en-US" sz="1200" smtClean="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53A04FC-8F94-4448-A246-80C570623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6AA43A7-BADA-9648-8ED0-DB8F37FFD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 extruder is a device that used a large screw to melt a polymer, compress it, &amp; force it into a mold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Extremely commonly used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48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0E86D41-A5CA-B64C-83DC-D8D0E7468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A39BEFF-0B41-3743-B82E-48F12C8D3C2D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2E91E1E-3A8F-CB4F-8BB0-8693E04365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943636B-2546-8949-BB7F-5DC07268E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946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CC697CF-E335-FA48-A64D-9D6FA7FB2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ACDC654-EC90-5E40-8FF5-60DB92138087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D4B7382-BD69-F04A-B221-65BB7FBF2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6932451-3403-AC4F-994B-E20F89033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262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7DA195D-FFC2-C749-852C-37DAB58BC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57CB9EE-EE6C-FB45-AE8A-62FCB833F60F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C6DC84A-5EEB-2044-911E-95D45DA45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67E21B0-D2EB-1942-ACAB-E94422DA9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4204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9EEEEDC-4548-FA4B-B02F-78397B062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DA18BBF2-E52C-8849-8641-47BB306049C8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BBCC3B3-98D1-B049-925C-023C68DC2F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286EF76-E11E-1142-B67F-0B2971669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17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3905C32-7E7D-4D42-BED9-0699D41A4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EC8EBCF-8826-8645-A084-EBB30D2E8037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122E8AA-2BB8-8C47-87C3-0A6395479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EB9E41E-7203-2B48-9FE1-1F406CA19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547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EEA4E1E-5E5D-8443-8418-82280D1AB5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B8C8483-C5C9-D941-AD63-C349F44E56F1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94EEFA3-8B83-5840-AFE2-767852AB4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432FB21-5FE6-1547-B811-CB0DD64C8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487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8A3C063-62C5-9245-985F-C416976323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2123BC0E-917E-7140-9CBD-DF309EF4AD0F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C356E99-CF3B-BB4D-B880-E1247C9AC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1F9098C-20A2-8747-9EDE-3D42E780D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760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AA1CAA0-522D-744B-9F75-D82358A3E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C1334B91-7900-0F4C-A62E-3FC449CF4B11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7EFDCD0-649F-E446-B653-67DAF2F99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22A0192-64C2-D446-878D-6CCA10087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871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6B1D90F-AB26-E042-BBD6-92921EA760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849D8415-8E2A-8942-A44B-B8DDE989E2BC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D432416-0768-8D47-8859-8A9796286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50DD3A4-B368-764F-9617-2182E16FA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49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1DB5480F-D5C5-F749-B04B-A8F576016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4E4713C0-F5EB-254E-8D1B-E1CB3F994A20}" type="slidenum">
              <a:rPr lang="en-US" altLang="en-US" sz="1200" smtClean="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C43C5E-46BD-674E-882F-1B856AD0C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2AF504E-A99D-CC44-A476-FE4501FF4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Polymer is melted in chamber &amp; then the molten polymer is forced under pressure into the die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5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AB27FBE5-A418-114D-8D47-B3664D64A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1A5E00F4-1D73-B846-A7CB-A8A4A46FB61E}" type="slidenum">
              <a:rPr lang="en-US" altLang="en-US" sz="1200" smtClean="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2310CCD-702A-644D-A6DF-DB34AC16E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AE2010C-40AE-3D4A-8C70-4B5D6DBDD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57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E09E15DD-819F-8E49-BD91-B5A09F684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268AC10-3897-A94E-8BCC-28377E161623}" type="slidenum">
              <a:rPr lang="en-US" altLang="en-US" sz="1200" smtClean="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A30587C-7E2B-A44E-9B9E-F005954FF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35DB0C2-AC18-C04F-A6E5-FF426BFB0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14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F571045F-4A93-D648-A1DD-B9F43D7E5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FFE1FFF-AF91-9B43-9B58-C0E8A13659E9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CA0C1F5-388F-8547-8925-AA120BF81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03C3D25-403E-E145-A284-53B3FB577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156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ACCEE6FB-E0CA-1A45-8A84-ABC1249F1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BA8C56C-374D-D144-8AD3-4BFDC231368C}" type="slidenum">
              <a:rPr lang="en-US" altLang="en-US" sz="1200" smtClean="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93BECB-1828-3D48-B3B0-7083F3961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6951B8F-C015-A841-9DD1-64AB7CFC4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4207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1890066-59EC-5C4D-BD5B-32F94C4D8B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8C9434BC-DCD3-F649-B0E2-44AC86A1EE9D}" type="slidenum">
              <a:rPr lang="en-US" altLang="en-US" sz="1200" smtClean="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EB90C32-0FA8-6749-9DDD-D54853D20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2F4EBFA-6F05-5F43-83EB-5D2845F5D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47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6F5A1649-5A0D-BB4B-B2C5-23A72A971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26C7E554-7F00-874A-ACB0-5D738D084E46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F21A180-3EF1-6543-8555-2A82CD3239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FB87A9A-D7D1-CB4C-B9B6-CF4A71FB9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6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A6BE-F995-6347-8DBB-8208AED57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B2D33-AB7B-2647-AD0E-7D9221415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E060-ECC3-1342-AF26-AB5580D2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6C9F-111B-AF42-A962-FA720359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9334-D5E5-084C-91DB-EA5F3460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6038-27BB-F646-B790-C3C939F1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F5F7-E4FC-B846-8E87-A7ADCAC0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638D-B361-0042-8AB7-D1A0A4E8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F8B9-8B0E-444F-AB65-2D9C5F7D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78F9-9B9E-CA48-A4CB-8932872A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CE7DD-1600-B046-BA99-1DCC6D7B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FD09C-19EF-8141-A679-CA27E4342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75E8-A73E-D647-95C6-9A102DA5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0FDA-6C79-2F45-B61A-F9FFD0AA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B171-7386-984E-8439-4AFFC6E0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C4C6-B03F-9D4B-B52C-AD613DB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45DE-A92D-1647-9BD6-75BB0CCD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009F-91FD-0A49-87EF-E986E363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2A32-06D2-E74F-A8F0-9EA57870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F48E-F2FA-724A-A60B-0BFBC765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2185-D599-1541-AD5A-B68EDB2C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6E5C0-3404-7949-B52F-2F417E1E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8A76-D730-B14C-AE8F-D4D46E65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A58F-F97C-8449-A9D1-D0B4009E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9E3D-F26B-0945-9B8E-554BF569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C32-5D9A-DF4B-81B9-96C54E5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1C33-D269-754D-9FF0-4EC82E241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30EC-E2F6-274D-910F-EE1C2B577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912A8-62DC-B043-B15F-0751C57D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2596-17A4-4C4C-8BFE-93DAC252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D35D-D73B-2047-85F4-63E8DB04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5D4-F4DF-2848-A8FB-01C98C4C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F7A6-C25C-9946-A0B1-89799BD9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9CAC-7CDF-5B4B-B117-A498184A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706BA-4C8B-7D42-86C6-4A16690F2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BD007-A963-1248-851D-3215BADBF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4C8F0-6D11-AE46-B91F-974312BC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DE473-B2E0-344F-9D19-0291440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B473B-F995-F44B-BE11-9E1E374E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875F-BF7F-A648-83E4-525670C7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8AD47-B9E6-6140-AF4B-2584C4FD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BB1BF-B1E4-FB44-BD39-CE70D219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FABC-4B1A-FF45-8AF3-F8B22A24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1AA8F-D4CE-2E40-9FC4-B59A96FE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7B1D-9A33-6C45-9BB6-7BA97DA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6B97F-04B9-F94E-96F1-6ADDCE1E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513C-8ED7-9844-9EF8-EB8EBCC2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613D-2236-AE48-9294-1D64026D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55FD-992F-9B44-BDD0-3FE0DF31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D0B7-C5AD-E041-BA91-3DDF499E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D9EA-B86A-9044-81AC-504F860B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63ACD-40D0-A446-B838-A8EB9A67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5EEC-262B-CC41-88EA-104C19C6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3BF90-AD68-934F-A768-2959B5FD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1E117-B151-1643-8515-4AB93DA9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CEEBF-215C-2543-B8E2-0DADE3DC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D1B34-5DB3-7E4D-9E3A-91458753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8EBD4-3BFC-5540-BB69-D587BB38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D5C00-C043-8143-986A-8C82BCA1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3DCCA-0055-7C48-9DDA-26B8B805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7CE9-FCCC-7145-A95B-F71072DDE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6D0A-40EF-1043-AC67-11128EEF7F9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25F6C-A8E3-3847-A50B-AB35F067F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D7B3-09FA-C547-B4E0-0B5B7ACBB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C49F-A8DB-4143-B7B4-C4B54650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7C63-A3D6-2347-B526-5BAA046E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 II Review</a:t>
            </a:r>
            <a:br>
              <a:rPr lang="en-US" dirty="0"/>
            </a:br>
            <a:r>
              <a:rPr lang="en-US" dirty="0"/>
              <a:t>Processing Materials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4A550-B9FF-F24C-A9D2-42960072A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4884"/>
            <a:ext cx="9144000" cy="1655762"/>
          </a:xfrm>
        </p:spPr>
        <p:txBody>
          <a:bodyPr/>
          <a:lstStyle/>
          <a:p>
            <a:r>
              <a:rPr lang="en-US" dirty="0"/>
              <a:t>David C. Martin</a:t>
            </a:r>
            <a:br>
              <a:rPr lang="en-US" dirty="0"/>
            </a:br>
            <a:r>
              <a:rPr lang="en-US" dirty="0"/>
              <a:t>MSEG 302</a:t>
            </a:r>
          </a:p>
          <a:p>
            <a:r>
              <a:rPr lang="en-US" dirty="0"/>
              <a:t>The 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29829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2393F549-BD7E-BD4B-8C2D-E3F5CA011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C5F92D-CC44-CA43-B1F5-21373C6B824E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b="0"/>
          </a:p>
        </p:txBody>
      </p:sp>
      <p:pic>
        <p:nvPicPr>
          <p:cNvPr id="48130" name="Picture 7" descr="Fig 15_24">
            <a:extLst>
              <a:ext uri="{FF2B5EF4-FFF2-40B4-BE49-F238E27FC236}">
                <a16:creationId xmlns:a16="http://schemas.microsoft.com/office/drawing/2014/main" id="{4E46B247-16E2-094E-A576-CEA750A1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1" y="2643189"/>
            <a:ext cx="8531225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>
            <a:extLst>
              <a:ext uri="{FF2B5EF4-FFF2-40B4-BE49-F238E27FC236}">
                <a16:creationId xmlns:a16="http://schemas.microsoft.com/office/drawing/2014/main" id="{08E788CC-9CC4-654E-9A7B-84D8A397C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5320" y="91280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Processing Plastics - Molding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B7B3ECB-599D-9D4B-AB03-BC04A9D8B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>
                <a:solidFill>
                  <a:schemeClr val="accent2"/>
                </a:solidFill>
                <a:ea typeface="ＭＳ Ｐゴシック" panose="020B0600070205080204" pitchFamily="34" charset="-128"/>
              </a:rPr>
              <a:t>Injection molding</a:t>
            </a:r>
          </a:p>
          <a:p>
            <a:pPr lvl="1"/>
            <a:r>
              <a:rPr lang="en-US" altLang="en-US" b="0">
                <a:ea typeface="ＭＳ Ｐゴシック" panose="020B0600070205080204" pitchFamily="34" charset="-128"/>
              </a:rPr>
              <a:t>thermoplastic &amp; some thermosets </a:t>
            </a:r>
          </a:p>
        </p:txBody>
      </p:sp>
    </p:spTree>
    <p:extLst>
      <p:ext uri="{BB962C8B-B14F-4D97-AF65-F5344CB8AC3E}">
        <p14:creationId xmlns:p14="http://schemas.microsoft.com/office/powerpoint/2010/main" val="31018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>
            <a:extLst>
              <a:ext uri="{FF2B5EF4-FFF2-40B4-BE49-F238E27FC236}">
                <a16:creationId xmlns:a16="http://schemas.microsoft.com/office/drawing/2014/main" id="{C14A8E81-E6E3-0C49-BE71-008BC5E0E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DA630-3DF3-B444-9EE2-F6B9AE403FE7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b="0"/>
          </a:p>
        </p:txBody>
      </p:sp>
      <p:pic>
        <p:nvPicPr>
          <p:cNvPr id="50178" name="Picture 7" descr="PDMS chem">
            <a:extLst>
              <a:ext uri="{FF2B5EF4-FFF2-40B4-BE49-F238E27FC236}">
                <a16:creationId xmlns:a16="http://schemas.microsoft.com/office/drawing/2014/main" id="{9C7FE24D-4D27-B844-9D4E-8F44F8BE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5005388"/>
            <a:ext cx="1206500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310DA49E-C965-B14E-9BF8-357AAE815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87311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Polymer Types: Elastomers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0A070BA-A066-F643-9C4C-515602077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0913" y="1203326"/>
            <a:ext cx="7772400" cy="2225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Elastomers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– rubber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Crosslinked materials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Natural rubber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Synthetic rubber</a:t>
            </a:r>
            <a:r>
              <a:rPr lang="en-US" altLang="en-US" dirty="0">
                <a:ea typeface="ＭＳ Ｐゴシック" panose="020B0600070205080204" pitchFamily="34" charset="-128"/>
              </a:rPr>
              <a:t> and thermoplastic elastomers</a:t>
            </a:r>
          </a:p>
          <a:p>
            <a:pPr marL="1085850" lvl="2"/>
            <a:r>
              <a:rPr lang="en-US" altLang="en-US" dirty="0">
                <a:ea typeface="ＭＳ Ｐゴシック" panose="020B0600070205080204" pitchFamily="34" charset="-128"/>
              </a:rPr>
              <a:t>SBR- styrene-butadiene rubber</a:t>
            </a:r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888A5635-2BC7-7B45-921B-71B2F0EF9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3505200"/>
            <a:ext cx="46386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 Box 8">
            <a:extLst>
              <a:ext uri="{FF2B5EF4-FFF2-40B4-BE49-F238E27FC236}">
                <a16:creationId xmlns:a16="http://schemas.microsoft.com/office/drawing/2014/main" id="{A810D19C-2736-D948-B9C9-2B241691D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5976" y="3121026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styrene</a:t>
            </a:r>
          </a:p>
        </p:txBody>
      </p:sp>
      <p:sp>
        <p:nvSpPr>
          <p:cNvPr id="50183" name="Line 9">
            <a:extLst>
              <a:ext uri="{FF2B5EF4-FFF2-40B4-BE49-F238E27FC236}">
                <a16:creationId xmlns:a16="http://schemas.microsoft.com/office/drawing/2014/main" id="{87B9011C-915B-8048-8D40-A5BFAB598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4626" y="3352800"/>
            <a:ext cx="708025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Rectangle 11">
            <a:extLst>
              <a:ext uri="{FF2B5EF4-FFF2-40B4-BE49-F238E27FC236}">
                <a16:creationId xmlns:a16="http://schemas.microsoft.com/office/drawing/2014/main" id="{8A6DA846-F356-6A4A-94CB-D8A8AEF3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5267325"/>
            <a:ext cx="247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FF3300"/>
                </a:solidFill>
              </a:rPr>
              <a:t>– </a:t>
            </a:r>
            <a:r>
              <a:rPr lang="en-US" altLang="en-US" sz="2400" b="0">
                <a:solidFill>
                  <a:srgbClr val="FF0000"/>
                </a:solidFill>
              </a:rPr>
              <a:t>Silicone rubber</a:t>
            </a:r>
          </a:p>
        </p:txBody>
      </p:sp>
      <p:sp>
        <p:nvSpPr>
          <p:cNvPr id="50185" name="Text Box 12">
            <a:extLst>
              <a:ext uri="{FF2B5EF4-FFF2-40B4-BE49-F238E27FC236}">
                <a16:creationId xmlns:a16="http://schemas.microsoft.com/office/drawing/2014/main" id="{57228247-EF4F-ED44-99C4-7164D9D9A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9" y="4338639"/>
            <a:ext cx="131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butadiene</a:t>
            </a:r>
          </a:p>
        </p:txBody>
      </p:sp>
      <p:sp>
        <p:nvSpPr>
          <p:cNvPr id="50186" name="Line 13">
            <a:extLst>
              <a:ext uri="{FF2B5EF4-FFF2-40B4-BE49-F238E27FC236}">
                <a16:creationId xmlns:a16="http://schemas.microsoft.com/office/drawing/2014/main" id="{97F839B7-FBF0-6B40-868C-7996F02FA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929064"/>
            <a:ext cx="33338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Comment 14">
            <a:extLst>
              <a:ext uri="{FF2B5EF4-FFF2-40B4-BE49-F238E27FC236}">
                <a16:creationId xmlns:a16="http://schemas.microsoft.com/office/drawing/2014/main" id="{AEB7B4B0-517C-1E46-98DA-F64065701ECF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800851" y="1543051"/>
            <a:ext cx="841375" cy="563563"/>
          </a:xfrm>
          <a:custGeom>
            <a:avLst/>
            <a:gdLst>
              <a:gd name="T0" fmla="*/ 0 w 2337"/>
              <a:gd name="T1" fmla="*/ 2147483646 h 1564"/>
              <a:gd name="T2" fmla="*/ 2147483646 w 2337"/>
              <a:gd name="T3" fmla="*/ 2147483646 h 1564"/>
              <a:gd name="T4" fmla="*/ 2147483646 w 2337"/>
              <a:gd name="T5" fmla="*/ 2147483646 h 1564"/>
              <a:gd name="T6" fmla="*/ 2147483646 w 2337"/>
              <a:gd name="T7" fmla="*/ 2147483646 h 1564"/>
              <a:gd name="T8" fmla="*/ 2147483646 w 2337"/>
              <a:gd name="T9" fmla="*/ 2147483646 h 1564"/>
              <a:gd name="T10" fmla="*/ 2147483646 w 2337"/>
              <a:gd name="T11" fmla="*/ 2147483646 h 1564"/>
              <a:gd name="T12" fmla="*/ 2147483646 w 2337"/>
              <a:gd name="T13" fmla="*/ 2147483646 h 1564"/>
              <a:gd name="T14" fmla="*/ 2147483646 w 2337"/>
              <a:gd name="T15" fmla="*/ 2147483646 h 1564"/>
              <a:gd name="T16" fmla="*/ 2147483646 w 2337"/>
              <a:gd name="T17" fmla="*/ 2147483646 h 1564"/>
              <a:gd name="T18" fmla="*/ 2147483646 w 2337"/>
              <a:gd name="T19" fmla="*/ 2147483646 h 1564"/>
              <a:gd name="T20" fmla="*/ 2147483646 w 2337"/>
              <a:gd name="T21" fmla="*/ 2147483646 h 1564"/>
              <a:gd name="T22" fmla="*/ 2147483646 w 2337"/>
              <a:gd name="T23" fmla="*/ 2147483646 h 1564"/>
              <a:gd name="T24" fmla="*/ 2147483646 w 2337"/>
              <a:gd name="T25" fmla="*/ 2147483646 h 1564"/>
              <a:gd name="T26" fmla="*/ 2147483646 w 2337"/>
              <a:gd name="T27" fmla="*/ 2147483646 h 1564"/>
              <a:gd name="T28" fmla="*/ 2147483646 w 2337"/>
              <a:gd name="T29" fmla="*/ 2147483646 h 1564"/>
              <a:gd name="T30" fmla="*/ 2147483646 w 2337"/>
              <a:gd name="T31" fmla="*/ 2147483646 h 1564"/>
              <a:gd name="T32" fmla="*/ 2147483646 w 2337"/>
              <a:gd name="T33" fmla="*/ 2147483646 h 1564"/>
              <a:gd name="T34" fmla="*/ 2147483646 w 2337"/>
              <a:gd name="T35" fmla="*/ 0 h 1564"/>
              <a:gd name="T36" fmla="*/ 2147483646 w 2337"/>
              <a:gd name="T37" fmla="*/ 2147483646 h 1564"/>
              <a:gd name="T38" fmla="*/ 2147483646 w 2337"/>
              <a:gd name="T39" fmla="*/ 2147483646 h 1564"/>
              <a:gd name="T40" fmla="*/ 2147483646 w 2337"/>
              <a:gd name="T41" fmla="*/ 2147483646 h 1564"/>
              <a:gd name="T42" fmla="*/ 2147483646 w 2337"/>
              <a:gd name="T43" fmla="*/ 2147483646 h 1564"/>
              <a:gd name="T44" fmla="*/ 2147483646 w 2337"/>
              <a:gd name="T45" fmla="*/ 2147483646 h 1564"/>
              <a:gd name="T46" fmla="*/ 2147483646 w 2337"/>
              <a:gd name="T47" fmla="*/ 2147483646 h 1564"/>
              <a:gd name="T48" fmla="*/ 2147483646 w 2337"/>
              <a:gd name="T49" fmla="*/ 2147483646 h 1564"/>
              <a:gd name="T50" fmla="*/ 2147483646 w 2337"/>
              <a:gd name="T51" fmla="*/ 2147483646 h 1564"/>
              <a:gd name="T52" fmla="*/ 2147483646 w 2337"/>
              <a:gd name="T53" fmla="*/ 2147483646 h 1564"/>
              <a:gd name="T54" fmla="*/ 2147483646 w 2337"/>
              <a:gd name="T55" fmla="*/ 2147483646 h 1564"/>
              <a:gd name="T56" fmla="*/ 2147483646 w 2337"/>
              <a:gd name="T57" fmla="*/ 2147483646 h 1564"/>
              <a:gd name="T58" fmla="*/ 2147483646 w 2337"/>
              <a:gd name="T59" fmla="*/ 2147483646 h 1564"/>
              <a:gd name="T60" fmla="*/ 2147483646 w 2337"/>
              <a:gd name="T61" fmla="*/ 2147483646 h 1564"/>
              <a:gd name="T62" fmla="*/ 2147483646 w 2337"/>
              <a:gd name="T63" fmla="*/ 2147483646 h 1564"/>
              <a:gd name="T64" fmla="*/ 2147483646 w 2337"/>
              <a:gd name="T65" fmla="*/ 2147483646 h 1564"/>
              <a:gd name="T66" fmla="*/ 2147483646 w 2337"/>
              <a:gd name="T67" fmla="*/ 2147483646 h 1564"/>
              <a:gd name="T68" fmla="*/ 2147483646 w 2337"/>
              <a:gd name="T69" fmla="*/ 2147483646 h 1564"/>
              <a:gd name="T70" fmla="*/ 2147483646 w 2337"/>
              <a:gd name="T71" fmla="*/ 2147483646 h 1564"/>
              <a:gd name="T72" fmla="*/ 2147483646 w 2337"/>
              <a:gd name="T73" fmla="*/ 2147483646 h 1564"/>
              <a:gd name="T74" fmla="*/ 2147483646 w 2337"/>
              <a:gd name="T75" fmla="*/ 2147483646 h 1564"/>
              <a:gd name="T76" fmla="*/ 2147483646 w 2337"/>
              <a:gd name="T77" fmla="*/ 2147483646 h 1564"/>
              <a:gd name="T78" fmla="*/ 2147483646 w 2337"/>
              <a:gd name="T79" fmla="*/ 2147483646 h 1564"/>
              <a:gd name="T80" fmla="*/ 2147483646 w 2337"/>
              <a:gd name="T81" fmla="*/ 2147483646 h 1564"/>
              <a:gd name="T82" fmla="*/ 2147483646 w 2337"/>
              <a:gd name="T83" fmla="*/ 2147483646 h 1564"/>
              <a:gd name="T84" fmla="*/ 2147483646 w 2337"/>
              <a:gd name="T85" fmla="*/ 2147483646 h 156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37"/>
              <a:gd name="T130" fmla="*/ 0 h 1564"/>
              <a:gd name="T131" fmla="*/ 2337 w 2337"/>
              <a:gd name="T132" fmla="*/ 1564 h 156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37" h="1564" extrusionOk="0">
                <a:moveTo>
                  <a:pt x="0" y="1542"/>
                </a:moveTo>
                <a:cubicBezTo>
                  <a:pt x="23" y="1514"/>
                  <a:pt x="51" y="1484"/>
                  <a:pt x="73" y="1458"/>
                </a:cubicBezTo>
                <a:cubicBezTo>
                  <a:pt x="109" y="1415"/>
                  <a:pt x="132" y="1364"/>
                  <a:pt x="162" y="1316"/>
                </a:cubicBezTo>
                <a:cubicBezTo>
                  <a:pt x="211" y="1238"/>
                  <a:pt x="266" y="1169"/>
                  <a:pt x="325" y="1099"/>
                </a:cubicBezTo>
                <a:cubicBezTo>
                  <a:pt x="369" y="1046"/>
                  <a:pt x="410" y="993"/>
                  <a:pt x="451" y="938"/>
                </a:cubicBezTo>
                <a:cubicBezTo>
                  <a:pt x="475" y="906"/>
                  <a:pt x="500" y="877"/>
                  <a:pt x="522" y="844"/>
                </a:cubicBezTo>
                <a:cubicBezTo>
                  <a:pt x="533" y="827"/>
                  <a:pt x="545" y="811"/>
                  <a:pt x="556" y="794"/>
                </a:cubicBezTo>
                <a:cubicBezTo>
                  <a:pt x="558" y="790"/>
                  <a:pt x="560" y="786"/>
                  <a:pt x="563" y="782"/>
                </a:cubicBezTo>
              </a:path>
              <a:path w="2337" h="1564" extrusionOk="0">
                <a:moveTo>
                  <a:pt x="160" y="1563"/>
                </a:moveTo>
                <a:cubicBezTo>
                  <a:pt x="154" y="1557"/>
                  <a:pt x="160" y="1563"/>
                  <a:pt x="146" y="1556"/>
                </a:cubicBezTo>
                <a:cubicBezTo>
                  <a:pt x="151" y="1552"/>
                  <a:pt x="171" y="1541"/>
                  <a:pt x="176" y="1537"/>
                </a:cubicBezTo>
                <a:cubicBezTo>
                  <a:pt x="221" y="1501"/>
                  <a:pt x="262" y="1456"/>
                  <a:pt x="302" y="1414"/>
                </a:cubicBezTo>
                <a:cubicBezTo>
                  <a:pt x="380" y="1332"/>
                  <a:pt x="451" y="1241"/>
                  <a:pt x="524" y="1154"/>
                </a:cubicBezTo>
                <a:cubicBezTo>
                  <a:pt x="567" y="1103"/>
                  <a:pt x="608" y="1051"/>
                  <a:pt x="652" y="1001"/>
                </a:cubicBezTo>
                <a:cubicBezTo>
                  <a:pt x="677" y="972"/>
                  <a:pt x="703" y="943"/>
                  <a:pt x="725" y="912"/>
                </a:cubicBezTo>
                <a:cubicBezTo>
                  <a:pt x="742" y="888"/>
                  <a:pt x="760" y="864"/>
                  <a:pt x="776" y="839"/>
                </a:cubicBezTo>
                <a:cubicBezTo>
                  <a:pt x="779" y="834"/>
                  <a:pt x="781" y="830"/>
                  <a:pt x="784" y="825"/>
                </a:cubicBezTo>
              </a:path>
              <a:path w="2337" h="1564" extrusionOk="0">
                <a:moveTo>
                  <a:pt x="565" y="0"/>
                </a:moveTo>
                <a:cubicBezTo>
                  <a:pt x="549" y="10"/>
                  <a:pt x="528" y="17"/>
                  <a:pt x="522" y="38"/>
                </a:cubicBezTo>
                <a:cubicBezTo>
                  <a:pt x="512" y="72"/>
                  <a:pt x="535" y="128"/>
                  <a:pt x="544" y="159"/>
                </a:cubicBezTo>
                <a:cubicBezTo>
                  <a:pt x="566" y="233"/>
                  <a:pt x="599" y="304"/>
                  <a:pt x="634" y="373"/>
                </a:cubicBezTo>
                <a:cubicBezTo>
                  <a:pt x="670" y="443"/>
                  <a:pt x="705" y="512"/>
                  <a:pt x="731" y="587"/>
                </a:cubicBezTo>
                <a:cubicBezTo>
                  <a:pt x="755" y="657"/>
                  <a:pt x="764" y="728"/>
                  <a:pt x="766" y="801"/>
                </a:cubicBezTo>
              </a:path>
              <a:path w="2337" h="1564" extrusionOk="0">
                <a:moveTo>
                  <a:pt x="751" y="837"/>
                </a:moveTo>
                <a:cubicBezTo>
                  <a:pt x="756" y="839"/>
                  <a:pt x="758" y="843"/>
                  <a:pt x="772" y="844"/>
                </a:cubicBezTo>
                <a:cubicBezTo>
                  <a:pt x="816" y="847"/>
                  <a:pt x="860" y="848"/>
                  <a:pt x="904" y="849"/>
                </a:cubicBezTo>
                <a:cubicBezTo>
                  <a:pt x="985" y="851"/>
                  <a:pt x="1065" y="854"/>
                  <a:pt x="1146" y="854"/>
                </a:cubicBezTo>
                <a:cubicBezTo>
                  <a:pt x="1240" y="854"/>
                  <a:pt x="1333" y="845"/>
                  <a:pt x="1426" y="839"/>
                </a:cubicBezTo>
                <a:cubicBezTo>
                  <a:pt x="1502" y="834"/>
                  <a:pt x="1577" y="826"/>
                  <a:pt x="1652" y="815"/>
                </a:cubicBezTo>
                <a:cubicBezTo>
                  <a:pt x="1692" y="809"/>
                  <a:pt x="1733" y="800"/>
                  <a:pt x="1773" y="796"/>
                </a:cubicBezTo>
                <a:cubicBezTo>
                  <a:pt x="1784" y="795"/>
                  <a:pt x="1795" y="793"/>
                  <a:pt x="1806" y="791"/>
                </a:cubicBezTo>
              </a:path>
              <a:path w="2337" h="1564" extrusionOk="0">
                <a:moveTo>
                  <a:pt x="1658" y="952"/>
                </a:moveTo>
                <a:cubicBezTo>
                  <a:pt x="1672" y="974"/>
                  <a:pt x="1683" y="997"/>
                  <a:pt x="1696" y="1020"/>
                </a:cubicBezTo>
                <a:cubicBezTo>
                  <a:pt x="1730" y="1082"/>
                  <a:pt x="1770" y="1142"/>
                  <a:pt x="1810" y="1200"/>
                </a:cubicBezTo>
                <a:cubicBezTo>
                  <a:pt x="1870" y="1287"/>
                  <a:pt x="1940" y="1374"/>
                  <a:pt x="2017" y="1446"/>
                </a:cubicBezTo>
                <a:cubicBezTo>
                  <a:pt x="2038" y="1466"/>
                  <a:pt x="2063" y="1483"/>
                  <a:pt x="2086" y="1501"/>
                </a:cubicBezTo>
              </a:path>
              <a:path w="2337" h="1564" extrusionOk="0">
                <a:moveTo>
                  <a:pt x="1897" y="883"/>
                </a:moveTo>
                <a:cubicBezTo>
                  <a:pt x="1891" y="875"/>
                  <a:pt x="1892" y="877"/>
                  <a:pt x="1885" y="866"/>
                </a:cubicBezTo>
                <a:cubicBezTo>
                  <a:pt x="1889" y="867"/>
                  <a:pt x="1910" y="866"/>
                  <a:pt x="1916" y="868"/>
                </a:cubicBezTo>
                <a:cubicBezTo>
                  <a:pt x="1935" y="875"/>
                  <a:pt x="1960" y="897"/>
                  <a:pt x="1973" y="912"/>
                </a:cubicBezTo>
                <a:cubicBezTo>
                  <a:pt x="2017" y="962"/>
                  <a:pt x="2041" y="1021"/>
                  <a:pt x="2074" y="1078"/>
                </a:cubicBezTo>
                <a:cubicBezTo>
                  <a:pt x="2110" y="1139"/>
                  <a:pt x="2146" y="1202"/>
                  <a:pt x="2186" y="1260"/>
                </a:cubicBezTo>
                <a:cubicBezTo>
                  <a:pt x="2227" y="1319"/>
                  <a:pt x="2271" y="1361"/>
                  <a:pt x="2336" y="1390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Comment 16">
            <a:extLst>
              <a:ext uri="{FF2B5EF4-FFF2-40B4-BE49-F238E27FC236}">
                <a16:creationId xmlns:a16="http://schemas.microsoft.com/office/drawing/2014/main" id="{419F0A36-EBCB-7844-842D-9BEC818EBB9C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382001" y="5626100"/>
            <a:ext cx="3175" cy="12700"/>
          </a:xfrm>
          <a:custGeom>
            <a:avLst/>
            <a:gdLst>
              <a:gd name="T0" fmla="*/ 0 w 12"/>
              <a:gd name="T1" fmla="*/ 2147483646 h 35"/>
              <a:gd name="T2" fmla="*/ 2147483646 w 12"/>
              <a:gd name="T3" fmla="*/ 0 h 35"/>
              <a:gd name="T4" fmla="*/ 0 60000 65536"/>
              <a:gd name="T5" fmla="*/ 0 60000 65536"/>
              <a:gd name="T6" fmla="*/ 0 w 12"/>
              <a:gd name="T7" fmla="*/ 0 h 35"/>
              <a:gd name="T8" fmla="*/ 12 w 12"/>
              <a:gd name="T9" fmla="*/ 35 h 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" h="35" extrusionOk="0">
                <a:moveTo>
                  <a:pt x="0" y="34"/>
                </a:moveTo>
                <a:cubicBezTo>
                  <a:pt x="4" y="23"/>
                  <a:pt x="7" y="11"/>
                  <a:pt x="11" y="0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Text Box 8">
            <a:extLst>
              <a:ext uri="{FF2B5EF4-FFF2-40B4-BE49-F238E27FC236}">
                <a16:creationId xmlns:a16="http://schemas.microsoft.com/office/drawing/2014/main" id="{3133F0E2-EB1A-2841-AB33-4E040371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9" y="4430714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0"/>
              <a:t>styrene</a:t>
            </a:r>
          </a:p>
        </p:txBody>
      </p:sp>
      <p:sp>
        <p:nvSpPr>
          <p:cNvPr id="50190" name="Line 9">
            <a:extLst>
              <a:ext uri="{FF2B5EF4-FFF2-40B4-BE49-F238E27FC236}">
                <a16:creationId xmlns:a16="http://schemas.microsoft.com/office/drawing/2014/main" id="{4DC6A865-0D18-C545-B4C6-D97A439B4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3625" y="4098926"/>
            <a:ext cx="56515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6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4018D4AD-90B3-8648-A982-8E16BF1BB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DD98B1-CBE4-2840-8FC6-E8AA660E0469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b="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D8E4B34-2CC9-7C4E-A35B-DB3D372FB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145"/>
            <a:ext cx="6241869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Polymer Types: Fibers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6AF8BF3-418E-7E49-9EB7-463E15D78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1710" y="1719082"/>
            <a:ext cx="5011556" cy="20272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Fibers</a:t>
            </a:r>
            <a:r>
              <a:rPr lang="en-US" altLang="en-US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– have length/diameter &gt;100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Textiles, reinforcements</a:t>
            </a:r>
          </a:p>
        </p:txBody>
      </p:sp>
      <p:sp>
        <p:nvSpPr>
          <p:cNvPr id="339972" name="Rectangle 4">
            <a:extLst>
              <a:ext uri="{FF2B5EF4-FFF2-40B4-BE49-F238E27FC236}">
                <a16:creationId xmlns:a16="http://schemas.microsoft.com/office/drawing/2014/main" id="{174E0C44-AF0D-5F40-90C8-7EB15082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657" y="2960064"/>
            <a:ext cx="4137025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 dirty="0"/>
              <a:t>   Formed by </a:t>
            </a:r>
            <a:r>
              <a:rPr lang="en-US" altLang="en-US" sz="2400" b="0" dirty="0">
                <a:solidFill>
                  <a:srgbClr val="0033CC"/>
                </a:solidFill>
              </a:rPr>
              <a:t>spinning</a:t>
            </a:r>
            <a:endParaRPr lang="en-US" altLang="en-US" sz="2400" b="0" u="sng" dirty="0"/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Extrude polymer through a </a:t>
            </a:r>
            <a:r>
              <a:rPr lang="en-US" altLang="en-US" sz="2400" b="0" dirty="0" err="1">
                <a:solidFill>
                  <a:srgbClr val="0033CC"/>
                </a:solidFill>
              </a:rPr>
              <a:t>spinnerette</a:t>
            </a:r>
            <a:endParaRPr lang="en-US" altLang="en-US" sz="2400" b="0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0" dirty="0">
                <a:solidFill>
                  <a:srgbClr val="0033CC"/>
                </a:solidFill>
              </a:rPr>
              <a:t>May be done from the melt, or from solution</a:t>
            </a:r>
            <a:endParaRPr lang="en-US" altLang="en-US" sz="2400" b="0" dirty="0"/>
          </a:p>
          <a:p>
            <a:pPr lvl="2"/>
            <a:endParaRPr lang="en-US" altLang="en-US" b="0" dirty="0"/>
          </a:p>
        </p:txBody>
      </p:sp>
      <p:pic>
        <p:nvPicPr>
          <p:cNvPr id="52229" name="Picture 5">
            <a:extLst>
              <a:ext uri="{FF2B5EF4-FFF2-40B4-BE49-F238E27FC236}">
                <a16:creationId xmlns:a16="http://schemas.microsoft.com/office/drawing/2014/main" id="{BEC084BF-881A-8E42-B83D-06D45F475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9" y="987426"/>
            <a:ext cx="3768725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3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>
            <a:extLst>
              <a:ext uri="{FF2B5EF4-FFF2-40B4-BE49-F238E27FC236}">
                <a16:creationId xmlns:a16="http://schemas.microsoft.com/office/drawing/2014/main" id="{FA15D54D-EE34-3342-B37B-2D74C24768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BFD11-386B-9049-A1D4-0376BD094019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b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238EA3C-3B96-FE4D-A5CC-435E7A6B4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536" y="252911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Fiber spinning</a:t>
            </a:r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D12B79E2-02E6-504D-B1FE-B7B178168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019" y="1010965"/>
            <a:ext cx="892333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376FC9"/>
                </a:solidFill>
              </a:rPr>
              <a:t>Melt spinning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From the melt, only need to cool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Fastest, requires thermoplastics: PE, PP, PET, Nylons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376FC9"/>
                </a:solidFill>
              </a:rPr>
              <a:t>Wet spinning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From solution, coagulate in non-solvent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Rayon (functionalized cellulose)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376FC9"/>
                </a:solidFill>
              </a:rPr>
              <a:t>Dry spinning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From solution, evaporate solvent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MPDI (Nomex)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376FC9"/>
                </a:solidFill>
              </a:rPr>
              <a:t>Dry-Jet Wet spinning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From liquid crystal solution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PPTA (Kevlar)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376FC9"/>
                </a:solidFill>
              </a:rPr>
              <a:t>Gel spinning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From a solidified (crystallized) dilute solution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b="0" dirty="0"/>
              <a:t>	UHMWPE (Spectra)</a:t>
            </a:r>
          </a:p>
        </p:txBody>
      </p:sp>
    </p:spTree>
    <p:extLst>
      <p:ext uri="{BB962C8B-B14F-4D97-AF65-F5344CB8AC3E}">
        <p14:creationId xmlns:p14="http://schemas.microsoft.com/office/powerpoint/2010/main" val="121367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E151BE54-94E6-254D-B7B8-FE914E683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7A28D5-8486-E643-B5E0-6D1E8D6D4338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b="0"/>
          </a:p>
        </p:txBody>
      </p:sp>
      <p:sp>
        <p:nvSpPr>
          <p:cNvPr id="55298" name="Rectangle 4">
            <a:extLst>
              <a:ext uri="{FF2B5EF4-FFF2-40B4-BE49-F238E27FC236}">
                <a16:creationId xmlns:a16="http://schemas.microsoft.com/office/drawing/2014/main" id="{AC84E88B-9086-4541-9A8C-30BF831CE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9194" y="0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Polymer Types</a:t>
            </a:r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id="{C2B2170B-0EBD-524D-82D1-49D0202D0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1213" y="1312862"/>
            <a:ext cx="8077200" cy="1870075"/>
          </a:xfrm>
        </p:spPr>
        <p:txBody>
          <a:bodyPr/>
          <a:lstStyle/>
          <a:p>
            <a:pPr marL="457200" indent="-457200"/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Coatings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– thin film on surface – i.e. paint, varnish</a:t>
            </a:r>
          </a:p>
          <a:p>
            <a:pPr marL="914400" lvl="1" indent="-457200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protect item</a:t>
            </a:r>
          </a:p>
          <a:p>
            <a:pPr marL="914400" lvl="1" indent="-457200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Improve appearance</a:t>
            </a:r>
          </a:p>
          <a:p>
            <a:pPr marL="914400" lvl="1" indent="-457200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Electrical insulation</a:t>
            </a:r>
          </a:p>
        </p:txBody>
      </p:sp>
      <p:sp>
        <p:nvSpPr>
          <p:cNvPr id="340999" name="Rectangle 7">
            <a:extLst>
              <a:ext uri="{FF2B5EF4-FFF2-40B4-BE49-F238E27FC236}">
                <a16:creationId xmlns:a16="http://schemas.microsoft.com/office/drawing/2014/main" id="{9E05B99E-3671-3A4E-8EE8-4407D85EC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1" y="3368675"/>
            <a:ext cx="8113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 dirty="0">
                <a:solidFill>
                  <a:srgbClr val="3333CC"/>
                </a:solidFill>
              </a:rPr>
              <a:t>    Adhesives </a:t>
            </a:r>
            <a:r>
              <a:rPr lang="en-US" altLang="en-US" sz="2400" b="0" dirty="0"/>
              <a:t>– produce bond between two </a:t>
            </a:r>
            <a:r>
              <a:rPr lang="en-US" altLang="en-US" sz="2400" b="0" dirty="0" err="1"/>
              <a:t>adherands</a:t>
            </a:r>
            <a:endParaRPr lang="en-US" altLang="en-US" sz="2400" b="0" u="sng" dirty="0"/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 </a:t>
            </a:r>
            <a:r>
              <a:rPr lang="en-US" altLang="en-US" sz="1600" b="0" dirty="0"/>
              <a:t>   </a:t>
            </a:r>
            <a:r>
              <a:rPr lang="en-US" altLang="en-US" sz="2400" b="0" dirty="0"/>
              <a:t>Usually bonded by:</a:t>
            </a:r>
          </a:p>
          <a:p>
            <a:pPr lvl="2">
              <a:buFontTx/>
              <a:buAutoNum type="arabicPeriod"/>
            </a:pPr>
            <a:r>
              <a:rPr lang="en-US" altLang="en-US" sz="2000" b="0" dirty="0"/>
              <a:t>   Secondary bonds</a:t>
            </a:r>
          </a:p>
          <a:p>
            <a:pPr lvl="2">
              <a:buFontTx/>
              <a:buAutoNum type="arabicPeriod"/>
            </a:pPr>
            <a:r>
              <a:rPr lang="en-US" altLang="en-US" sz="2000" b="0" dirty="0"/>
              <a:t>   Mechanical bonding</a:t>
            </a:r>
            <a:endParaRPr lang="en-US" altLang="en-US" b="0" u="sng" dirty="0"/>
          </a:p>
        </p:txBody>
      </p:sp>
      <p:sp>
        <p:nvSpPr>
          <p:cNvPr id="341000" name="Rectangle 8">
            <a:extLst>
              <a:ext uri="{FF2B5EF4-FFF2-40B4-BE49-F238E27FC236}">
                <a16:creationId xmlns:a16="http://schemas.microsoft.com/office/drawing/2014/main" id="{227B2D95-E509-1245-BE92-631F19DE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1" y="5756275"/>
            <a:ext cx="81137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solidFill>
                  <a:srgbClr val="3333CC"/>
                </a:solidFill>
              </a:rPr>
              <a:t>    Films </a:t>
            </a:r>
            <a:r>
              <a:rPr lang="en-US" altLang="en-US" sz="2400" b="0"/>
              <a:t>– blown film extrusion</a:t>
            </a:r>
          </a:p>
        </p:txBody>
      </p:sp>
      <p:sp>
        <p:nvSpPr>
          <p:cNvPr id="341001" name="Rectangle 9">
            <a:extLst>
              <a:ext uri="{FF2B5EF4-FFF2-40B4-BE49-F238E27FC236}">
                <a16:creationId xmlns:a16="http://schemas.microsoft.com/office/drawing/2014/main" id="{CFE39F09-1BB5-8343-AFB6-6AEB9545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5108575"/>
            <a:ext cx="81137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solidFill>
                  <a:srgbClr val="3333CC"/>
                </a:solidFill>
              </a:rPr>
              <a:t>    Foams </a:t>
            </a:r>
            <a:r>
              <a:rPr lang="en-US" altLang="en-US" sz="2400" b="0"/>
              <a:t>– gas bubbles in plastic</a:t>
            </a:r>
          </a:p>
        </p:txBody>
      </p:sp>
      <p:sp>
        <p:nvSpPr>
          <p:cNvPr id="55303" name="Comment 10">
            <a:extLst>
              <a:ext uri="{FF2B5EF4-FFF2-40B4-BE49-F238E27FC236}">
                <a16:creationId xmlns:a16="http://schemas.microsoft.com/office/drawing/2014/main" id="{61540385-ED67-EC4A-968D-ECC4AC1AF375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65414" y="6362701"/>
            <a:ext cx="1587" cy="4763"/>
          </a:xfrm>
          <a:custGeom>
            <a:avLst/>
            <a:gdLst>
              <a:gd name="T0" fmla="*/ 2147483646 w 3"/>
              <a:gd name="T1" fmla="*/ 0 h 13"/>
              <a:gd name="T2" fmla="*/ 0 w 3"/>
              <a:gd name="T3" fmla="*/ 2147483646 h 13"/>
              <a:gd name="T4" fmla="*/ 0 60000 65536"/>
              <a:gd name="T5" fmla="*/ 0 60000 65536"/>
              <a:gd name="T6" fmla="*/ 0 w 3"/>
              <a:gd name="T7" fmla="*/ 0 h 13"/>
              <a:gd name="T8" fmla="*/ 3 w 3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3" extrusionOk="0">
                <a:moveTo>
                  <a:pt x="2" y="0"/>
                </a:moveTo>
                <a:cubicBezTo>
                  <a:pt x="2" y="5"/>
                  <a:pt x="1" y="8"/>
                  <a:pt x="0" y="12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/>
      <p:bldP spid="341000" grpId="0"/>
      <p:bldP spid="3410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>
            <a:extLst>
              <a:ext uri="{FF2B5EF4-FFF2-40B4-BE49-F238E27FC236}">
                <a16:creationId xmlns:a16="http://schemas.microsoft.com/office/drawing/2014/main" id="{362B6561-A4CD-E340-8D94-1381C070D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DB275-0BE9-A243-A4B3-14B22F235FB8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b="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CF8602F-D370-194B-AC08-D08210DDB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Blown-Film Extrusion</a:t>
            </a:r>
          </a:p>
        </p:txBody>
      </p:sp>
      <p:sp>
        <p:nvSpPr>
          <p:cNvPr id="57347" name="Line 4">
            <a:extLst>
              <a:ext uri="{FF2B5EF4-FFF2-40B4-BE49-F238E27FC236}">
                <a16:creationId xmlns:a16="http://schemas.microsoft.com/office/drawing/2014/main" id="{5A9095BA-2F56-0E4B-AEAC-656CA63D3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858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48" name="Picture 7" descr="Fig 15_26">
            <a:extLst>
              <a:ext uri="{FF2B5EF4-FFF2-40B4-BE49-F238E27FC236}">
                <a16:creationId xmlns:a16="http://schemas.microsoft.com/office/drawing/2014/main" id="{D4475403-E880-A14B-A6FF-589BDAA2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9" y="1622426"/>
            <a:ext cx="86645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84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>
            <a:extLst>
              <a:ext uri="{FF2B5EF4-FFF2-40B4-BE49-F238E27FC236}">
                <a16:creationId xmlns:a16="http://schemas.microsoft.com/office/drawing/2014/main" id="{BB6ED381-1CD9-7648-928C-87741D8BE8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D00C9-BE6C-2042-99D7-4251923470D6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b="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94920D48-1D96-A64E-B3EA-7C1C4291C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Conjugated, Conducting Polymers</a:t>
            </a:r>
          </a:p>
        </p:txBody>
      </p:sp>
      <p:pic>
        <p:nvPicPr>
          <p:cNvPr id="61443" name="Picture 4">
            <a:extLst>
              <a:ext uri="{FF2B5EF4-FFF2-40B4-BE49-F238E27FC236}">
                <a16:creationId xmlns:a16="http://schemas.microsoft.com/office/drawing/2014/main" id="{E3445F99-3D4F-4D4F-916C-A9293E27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114426"/>
            <a:ext cx="650875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5">
            <a:extLst>
              <a:ext uri="{FF2B5EF4-FFF2-40B4-BE49-F238E27FC236}">
                <a16:creationId xmlns:a16="http://schemas.microsoft.com/office/drawing/2014/main" id="{D1DDCB75-B0DE-7044-9A7D-330CAC9F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289051"/>
            <a:ext cx="2222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cs typeface="Arial" panose="020B0604020202020204" pitchFamily="34" charset="0"/>
              </a:rPr>
              <a:t>Sensors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cs typeface="Arial" panose="020B0604020202020204" pitchFamily="34" charset="0"/>
              </a:rPr>
              <a:t>Actuators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cs typeface="Arial" panose="020B0604020202020204" pitchFamily="34" charset="0"/>
              </a:rPr>
              <a:t>Displays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cs typeface="Arial" panose="020B0604020202020204" pitchFamily="34" charset="0"/>
              </a:rPr>
              <a:t>Both electronic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cs typeface="Arial" panose="020B0604020202020204" pitchFamily="34" charset="0"/>
              </a:rPr>
              <a:t>and ionic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cs typeface="Arial" panose="020B0604020202020204" pitchFamily="34" charset="0"/>
              </a:rPr>
              <a:t>conduction</a:t>
            </a:r>
          </a:p>
        </p:txBody>
      </p:sp>
    </p:spTree>
    <p:extLst>
      <p:ext uri="{BB962C8B-B14F-4D97-AF65-F5344CB8AC3E}">
        <p14:creationId xmlns:p14="http://schemas.microsoft.com/office/powerpoint/2010/main" val="289941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>
            <a:extLst>
              <a:ext uri="{FF2B5EF4-FFF2-40B4-BE49-F238E27FC236}">
                <a16:creationId xmlns:a16="http://schemas.microsoft.com/office/drawing/2014/main" id="{E8454790-68EF-E248-95D1-A6CC144C0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0FD40-DB55-F84F-8489-7F0BD4FFDE73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b="0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0B9DFD95-D3F7-5441-8546-047EDF60E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790" y="1532632"/>
            <a:ext cx="758541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/>
              <a:t>•  General drawbacks to polymers: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0" dirty="0"/>
              <a:t>    -- </a:t>
            </a:r>
            <a:r>
              <a:rPr lang="en-US" altLang="en-US" sz="2200" b="0" i="1" dirty="0"/>
              <a:t>E</a:t>
            </a:r>
            <a:r>
              <a:rPr lang="en-US" altLang="en-US" sz="2200" b="0" dirty="0"/>
              <a:t>, </a:t>
            </a:r>
            <a:r>
              <a:rPr lang="en-US" altLang="en-US" sz="2200" b="0" dirty="0" err="1">
                <a:latin typeface="Symbol" pitchFamily="2" charset="2"/>
              </a:rPr>
              <a:t>s</a:t>
            </a:r>
            <a:r>
              <a:rPr lang="en-US" altLang="en-US" sz="2400" b="0" i="1" baseline="-6000" dirty="0" err="1"/>
              <a:t>y</a:t>
            </a:r>
            <a:r>
              <a:rPr lang="en-US" altLang="en-US" sz="2200" b="0" dirty="0"/>
              <a:t>, </a:t>
            </a:r>
            <a:r>
              <a:rPr lang="en-US" altLang="en-US" sz="2200" b="0" i="1" dirty="0"/>
              <a:t>K</a:t>
            </a:r>
            <a:r>
              <a:rPr lang="en-US" altLang="en-US" sz="2400" b="0" i="1" baseline="-6000" dirty="0"/>
              <a:t>c</a:t>
            </a:r>
            <a:r>
              <a:rPr lang="en-US" altLang="en-US" sz="2200" b="0" dirty="0"/>
              <a:t>, </a:t>
            </a:r>
            <a:r>
              <a:rPr lang="en-US" altLang="en-US" sz="2200" b="0" i="1" dirty="0" err="1"/>
              <a:t>T</a:t>
            </a:r>
            <a:r>
              <a:rPr lang="en-US" altLang="en-US" sz="2400" b="0" baseline="-6000" dirty="0" err="1"/>
              <a:t>application</a:t>
            </a:r>
            <a:r>
              <a:rPr lang="en-US" altLang="en-US" sz="2200" b="0" dirty="0"/>
              <a:t> are generally (but not always) small.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0" dirty="0"/>
              <a:t>    -- Deformation is often </a:t>
            </a:r>
            <a:r>
              <a:rPr lang="en-US" altLang="en-US" sz="2200" b="0" i="1" dirty="0"/>
              <a:t>T</a:t>
            </a:r>
            <a:r>
              <a:rPr lang="en-US" altLang="en-US" sz="2200" b="0" dirty="0"/>
              <a:t> and time dependent.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0" dirty="0"/>
              <a:t>    -- Result:  polymers benefit from composite reinforcement.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/>
              <a:t>•  </a:t>
            </a:r>
            <a:r>
              <a:rPr lang="en-US" altLang="en-US" sz="2400" b="0" dirty="0">
                <a:solidFill>
                  <a:schemeClr val="accent2"/>
                </a:solidFill>
              </a:rPr>
              <a:t>Thermoplastics</a:t>
            </a:r>
            <a:r>
              <a:rPr lang="en-US" altLang="en-US" sz="2200" b="0" dirty="0"/>
              <a:t> (PE, PS, PP, PC):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0" dirty="0"/>
              <a:t>    -- Smaller </a:t>
            </a:r>
            <a:r>
              <a:rPr lang="en-US" altLang="en-US" sz="2200" b="0" i="1" dirty="0"/>
              <a:t>E</a:t>
            </a:r>
            <a:r>
              <a:rPr lang="en-US" altLang="en-US" sz="2200" b="0" dirty="0"/>
              <a:t>, </a:t>
            </a:r>
            <a:r>
              <a:rPr lang="en-US" altLang="en-US" sz="2200" b="0" dirty="0" err="1">
                <a:latin typeface="Symbol" pitchFamily="2" charset="2"/>
              </a:rPr>
              <a:t>s</a:t>
            </a:r>
            <a:r>
              <a:rPr lang="en-US" altLang="en-US" sz="2400" b="0" i="1" baseline="-6000" dirty="0" err="1"/>
              <a:t>y</a:t>
            </a:r>
            <a:r>
              <a:rPr lang="en-US" altLang="en-US" sz="2200" b="0" dirty="0"/>
              <a:t>, </a:t>
            </a:r>
            <a:r>
              <a:rPr lang="en-US" altLang="en-US" sz="2200" b="0" i="1" dirty="0" err="1"/>
              <a:t>T</a:t>
            </a:r>
            <a:r>
              <a:rPr lang="en-US" altLang="en-US" sz="2400" b="0" baseline="-6000" dirty="0" err="1"/>
              <a:t>application</a:t>
            </a:r>
            <a:endParaRPr lang="en-US" altLang="en-US" sz="22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0" dirty="0"/>
              <a:t>    -- Larger </a:t>
            </a:r>
            <a:r>
              <a:rPr lang="en-US" altLang="en-US" sz="2200" b="0" i="1" dirty="0"/>
              <a:t>K</a:t>
            </a:r>
            <a:r>
              <a:rPr lang="en-US" altLang="en-US" sz="2400" b="0" i="1" baseline="-6000" dirty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0" dirty="0"/>
              <a:t>    -- Easier to form and recycle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/>
              <a:t>•  </a:t>
            </a:r>
            <a:r>
              <a:rPr lang="en-US" altLang="en-US" sz="2400" b="0" dirty="0">
                <a:solidFill>
                  <a:schemeClr val="accent2"/>
                </a:solidFill>
              </a:rPr>
              <a:t>Elastomers</a:t>
            </a:r>
            <a:r>
              <a:rPr lang="en-US" altLang="en-US" sz="2200" b="0" dirty="0"/>
              <a:t> (rubber):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0" dirty="0"/>
              <a:t>    -- Large reversible strains!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/>
              <a:t>•  </a:t>
            </a:r>
            <a:r>
              <a:rPr lang="en-US" altLang="en-US" sz="2400" b="0" dirty="0">
                <a:solidFill>
                  <a:schemeClr val="accent2"/>
                </a:solidFill>
              </a:rPr>
              <a:t>Thermosets</a:t>
            </a:r>
            <a:r>
              <a:rPr lang="en-US" altLang="en-US" sz="2200" b="0" dirty="0"/>
              <a:t> (epoxies, polyesters):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0" dirty="0"/>
              <a:t>    -- Larger </a:t>
            </a:r>
            <a:r>
              <a:rPr lang="en-US" altLang="en-US" sz="2200" b="0" i="1" dirty="0"/>
              <a:t>E</a:t>
            </a:r>
            <a:r>
              <a:rPr lang="en-US" altLang="en-US" sz="2200" b="0" dirty="0"/>
              <a:t>, </a:t>
            </a:r>
            <a:r>
              <a:rPr lang="en-US" altLang="en-US" sz="2200" b="0" dirty="0" err="1">
                <a:latin typeface="Symbol" pitchFamily="2" charset="2"/>
              </a:rPr>
              <a:t>s</a:t>
            </a:r>
            <a:r>
              <a:rPr lang="en-US" altLang="en-US" sz="2400" b="0" i="1" baseline="-6000" dirty="0" err="1"/>
              <a:t>y</a:t>
            </a:r>
            <a:r>
              <a:rPr lang="en-US" altLang="en-US" sz="2200" b="0" dirty="0"/>
              <a:t>, </a:t>
            </a:r>
            <a:r>
              <a:rPr lang="en-US" altLang="en-US" sz="2200" b="0" i="1" dirty="0" err="1"/>
              <a:t>T</a:t>
            </a:r>
            <a:r>
              <a:rPr lang="en-US" altLang="en-US" sz="2400" b="0" baseline="-6000" dirty="0" err="1"/>
              <a:t>application</a:t>
            </a:r>
            <a:endParaRPr lang="en-US" altLang="en-US" sz="22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0" dirty="0"/>
              <a:t>    -- Smaller </a:t>
            </a:r>
            <a:r>
              <a:rPr lang="en-US" altLang="en-US" sz="2200" b="0" i="1" dirty="0"/>
              <a:t>K</a:t>
            </a:r>
            <a:r>
              <a:rPr lang="en-US" altLang="en-US" sz="2400" b="0" i="1" baseline="-6000" dirty="0"/>
              <a:t>c</a:t>
            </a:r>
            <a:endParaRPr lang="en-US" altLang="en-US" sz="2200" b="0" i="1" dirty="0"/>
          </a:p>
        </p:txBody>
      </p:sp>
      <p:sp>
        <p:nvSpPr>
          <p:cNvPr id="62467" name="Rectangle 5">
            <a:extLst>
              <a:ext uri="{FF2B5EF4-FFF2-40B4-BE49-F238E27FC236}">
                <a16:creationId xmlns:a16="http://schemas.microsoft.com/office/drawing/2014/main" id="{BEA35576-AE23-9B4A-AEB6-E42B0FA3EB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1445" y="0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3472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22C9F52E-0631-2F4F-90BF-6DCC07EB3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8344B93-FE55-E243-B21E-E3093C407B56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2530" name="Rectangle 4">
            <a:extLst>
              <a:ext uri="{FF2B5EF4-FFF2-40B4-BE49-F238E27FC236}">
                <a16:creationId xmlns:a16="http://schemas.microsoft.com/office/drawing/2014/main" id="{4841B69B-9898-614D-ABBD-B9A65F758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5326" y="7578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Refinement of Iron from Ore</a:t>
            </a:r>
          </a:p>
        </p:txBody>
      </p:sp>
      <p:grpSp>
        <p:nvGrpSpPr>
          <p:cNvPr id="22531" name="Group 125">
            <a:extLst>
              <a:ext uri="{FF2B5EF4-FFF2-40B4-BE49-F238E27FC236}">
                <a16:creationId xmlns:a16="http://schemas.microsoft.com/office/drawing/2014/main" id="{370FA098-BA46-4843-89C9-8EC205EFA981}"/>
              </a:ext>
            </a:extLst>
          </p:cNvPr>
          <p:cNvGrpSpPr>
            <a:grpSpLocks/>
          </p:cNvGrpSpPr>
          <p:nvPr/>
        </p:nvGrpSpPr>
        <p:grpSpPr bwMode="auto">
          <a:xfrm>
            <a:off x="2149475" y="1243014"/>
            <a:ext cx="7943850" cy="4422775"/>
            <a:chOff x="394" y="783"/>
            <a:chExt cx="5004" cy="2786"/>
          </a:xfrm>
        </p:grpSpPr>
        <p:sp>
          <p:nvSpPr>
            <p:cNvPr id="22533" name="Freeform 7">
              <a:extLst>
                <a:ext uri="{FF2B5EF4-FFF2-40B4-BE49-F238E27FC236}">
                  <a16:creationId xmlns:a16="http://schemas.microsoft.com/office/drawing/2014/main" id="{EE2AD896-42BA-C84E-A611-6B37E04E1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" y="1861"/>
              <a:ext cx="857" cy="1474"/>
            </a:xfrm>
            <a:custGeom>
              <a:avLst/>
              <a:gdLst>
                <a:gd name="T0" fmla="*/ 71 w 857"/>
                <a:gd name="T1" fmla="*/ 77 h 1474"/>
                <a:gd name="T2" fmla="*/ 163 w 857"/>
                <a:gd name="T3" fmla="*/ 28 h 1474"/>
                <a:gd name="T4" fmla="*/ 312 w 857"/>
                <a:gd name="T5" fmla="*/ 0 h 1474"/>
                <a:gd name="T6" fmla="*/ 446 w 857"/>
                <a:gd name="T7" fmla="*/ 0 h 1474"/>
                <a:gd name="T8" fmla="*/ 560 w 857"/>
                <a:gd name="T9" fmla="*/ 7 h 1474"/>
                <a:gd name="T10" fmla="*/ 673 w 857"/>
                <a:gd name="T11" fmla="*/ 42 h 1474"/>
                <a:gd name="T12" fmla="*/ 787 w 857"/>
                <a:gd name="T13" fmla="*/ 77 h 1474"/>
                <a:gd name="T14" fmla="*/ 857 w 857"/>
                <a:gd name="T15" fmla="*/ 836 h 1474"/>
                <a:gd name="T16" fmla="*/ 673 w 857"/>
                <a:gd name="T17" fmla="*/ 1211 h 1474"/>
                <a:gd name="T18" fmla="*/ 673 w 857"/>
                <a:gd name="T19" fmla="*/ 1466 h 1474"/>
                <a:gd name="T20" fmla="*/ 177 w 857"/>
                <a:gd name="T21" fmla="*/ 1474 h 1474"/>
                <a:gd name="T22" fmla="*/ 156 w 857"/>
                <a:gd name="T23" fmla="*/ 1133 h 1474"/>
                <a:gd name="T24" fmla="*/ 0 w 857"/>
                <a:gd name="T25" fmla="*/ 765 h 1474"/>
                <a:gd name="T26" fmla="*/ 71 w 857"/>
                <a:gd name="T27" fmla="*/ 77 h 14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7"/>
                <a:gd name="T43" fmla="*/ 0 h 1474"/>
                <a:gd name="T44" fmla="*/ 857 w 857"/>
                <a:gd name="T45" fmla="*/ 1474 h 14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7" h="1474">
                  <a:moveTo>
                    <a:pt x="71" y="77"/>
                  </a:moveTo>
                  <a:lnTo>
                    <a:pt x="163" y="28"/>
                  </a:lnTo>
                  <a:lnTo>
                    <a:pt x="312" y="0"/>
                  </a:lnTo>
                  <a:lnTo>
                    <a:pt x="446" y="0"/>
                  </a:lnTo>
                  <a:lnTo>
                    <a:pt x="560" y="7"/>
                  </a:lnTo>
                  <a:lnTo>
                    <a:pt x="673" y="42"/>
                  </a:lnTo>
                  <a:lnTo>
                    <a:pt x="787" y="77"/>
                  </a:lnTo>
                  <a:lnTo>
                    <a:pt x="857" y="836"/>
                  </a:lnTo>
                  <a:lnTo>
                    <a:pt x="673" y="1211"/>
                  </a:lnTo>
                  <a:lnTo>
                    <a:pt x="673" y="1466"/>
                  </a:lnTo>
                  <a:lnTo>
                    <a:pt x="177" y="1474"/>
                  </a:lnTo>
                  <a:lnTo>
                    <a:pt x="156" y="1133"/>
                  </a:lnTo>
                  <a:lnTo>
                    <a:pt x="0" y="765"/>
                  </a:lnTo>
                  <a:lnTo>
                    <a:pt x="71" y="77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Freeform 8">
              <a:extLst>
                <a:ext uri="{FF2B5EF4-FFF2-40B4-BE49-F238E27FC236}">
                  <a16:creationId xmlns:a16="http://schemas.microsoft.com/office/drawing/2014/main" id="{C19BAAD5-C2E2-CB4E-B062-E2C05D9D3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" y="1868"/>
              <a:ext cx="857" cy="1474"/>
            </a:xfrm>
            <a:custGeom>
              <a:avLst/>
              <a:gdLst>
                <a:gd name="T0" fmla="*/ 71 w 857"/>
                <a:gd name="T1" fmla="*/ 78 h 1474"/>
                <a:gd name="T2" fmla="*/ 170 w 857"/>
                <a:gd name="T3" fmla="*/ 28 h 1474"/>
                <a:gd name="T4" fmla="*/ 312 w 857"/>
                <a:gd name="T5" fmla="*/ 0 h 1474"/>
                <a:gd name="T6" fmla="*/ 454 w 857"/>
                <a:gd name="T7" fmla="*/ 0 h 1474"/>
                <a:gd name="T8" fmla="*/ 560 w 857"/>
                <a:gd name="T9" fmla="*/ 7 h 1474"/>
                <a:gd name="T10" fmla="*/ 673 w 857"/>
                <a:gd name="T11" fmla="*/ 35 h 1474"/>
                <a:gd name="T12" fmla="*/ 787 w 857"/>
                <a:gd name="T13" fmla="*/ 78 h 1474"/>
                <a:gd name="T14" fmla="*/ 857 w 857"/>
                <a:gd name="T15" fmla="*/ 836 h 1474"/>
                <a:gd name="T16" fmla="*/ 673 w 857"/>
                <a:gd name="T17" fmla="*/ 1211 h 1474"/>
                <a:gd name="T18" fmla="*/ 673 w 857"/>
                <a:gd name="T19" fmla="*/ 1459 h 1474"/>
                <a:gd name="T20" fmla="*/ 177 w 857"/>
                <a:gd name="T21" fmla="*/ 1474 h 1474"/>
                <a:gd name="T22" fmla="*/ 156 w 857"/>
                <a:gd name="T23" fmla="*/ 1126 h 1474"/>
                <a:gd name="T24" fmla="*/ 0 w 857"/>
                <a:gd name="T25" fmla="*/ 765 h 1474"/>
                <a:gd name="T26" fmla="*/ 64 w 857"/>
                <a:gd name="T27" fmla="*/ 78 h 14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7"/>
                <a:gd name="T43" fmla="*/ 0 h 1474"/>
                <a:gd name="T44" fmla="*/ 857 w 857"/>
                <a:gd name="T45" fmla="*/ 1474 h 147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7" h="1474">
                  <a:moveTo>
                    <a:pt x="71" y="78"/>
                  </a:moveTo>
                  <a:lnTo>
                    <a:pt x="170" y="28"/>
                  </a:lnTo>
                  <a:lnTo>
                    <a:pt x="312" y="0"/>
                  </a:lnTo>
                  <a:lnTo>
                    <a:pt x="454" y="0"/>
                  </a:lnTo>
                  <a:lnTo>
                    <a:pt x="560" y="7"/>
                  </a:lnTo>
                  <a:lnTo>
                    <a:pt x="673" y="35"/>
                  </a:lnTo>
                  <a:lnTo>
                    <a:pt x="787" y="78"/>
                  </a:lnTo>
                  <a:lnTo>
                    <a:pt x="857" y="836"/>
                  </a:lnTo>
                  <a:lnTo>
                    <a:pt x="673" y="1211"/>
                  </a:lnTo>
                  <a:lnTo>
                    <a:pt x="673" y="1459"/>
                  </a:lnTo>
                  <a:lnTo>
                    <a:pt x="177" y="1474"/>
                  </a:lnTo>
                  <a:lnTo>
                    <a:pt x="156" y="1126"/>
                  </a:lnTo>
                  <a:lnTo>
                    <a:pt x="0" y="765"/>
                  </a:lnTo>
                  <a:lnTo>
                    <a:pt x="64" y="7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Rectangle 9">
              <a:extLst>
                <a:ext uri="{FF2B5EF4-FFF2-40B4-BE49-F238E27FC236}">
                  <a16:creationId xmlns:a16="http://schemas.microsoft.com/office/drawing/2014/main" id="{8725C37F-4FBD-734B-9749-1ED4F4E2A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3101"/>
              <a:ext cx="489" cy="234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6" name="Freeform 10">
              <a:extLst>
                <a:ext uri="{FF2B5EF4-FFF2-40B4-BE49-F238E27FC236}">
                  <a16:creationId xmlns:a16="http://schemas.microsoft.com/office/drawing/2014/main" id="{D83E46DE-6F4C-3944-806F-8A061AB33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1676"/>
              <a:ext cx="666" cy="255"/>
            </a:xfrm>
            <a:custGeom>
              <a:avLst/>
              <a:gdLst>
                <a:gd name="T0" fmla="*/ 28 w 666"/>
                <a:gd name="T1" fmla="*/ 43 h 255"/>
                <a:gd name="T2" fmla="*/ 21 w 666"/>
                <a:gd name="T3" fmla="*/ 255 h 255"/>
                <a:gd name="T4" fmla="*/ 666 w 666"/>
                <a:gd name="T5" fmla="*/ 255 h 255"/>
                <a:gd name="T6" fmla="*/ 645 w 666"/>
                <a:gd name="T7" fmla="*/ 50 h 255"/>
                <a:gd name="T8" fmla="*/ 475 w 666"/>
                <a:gd name="T9" fmla="*/ 0 h 255"/>
                <a:gd name="T10" fmla="*/ 163 w 666"/>
                <a:gd name="T11" fmla="*/ 7 h 255"/>
                <a:gd name="T12" fmla="*/ 0 w 666"/>
                <a:gd name="T13" fmla="*/ 43 h 255"/>
                <a:gd name="T14" fmla="*/ 14 w 666"/>
                <a:gd name="T15" fmla="*/ 248 h 255"/>
                <a:gd name="T16" fmla="*/ 28 w 666"/>
                <a:gd name="T17" fmla="*/ 43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66"/>
                <a:gd name="T28" fmla="*/ 0 h 255"/>
                <a:gd name="T29" fmla="*/ 666 w 666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66" h="255">
                  <a:moveTo>
                    <a:pt x="28" y="43"/>
                  </a:moveTo>
                  <a:lnTo>
                    <a:pt x="21" y="255"/>
                  </a:lnTo>
                  <a:lnTo>
                    <a:pt x="666" y="255"/>
                  </a:lnTo>
                  <a:lnTo>
                    <a:pt x="645" y="50"/>
                  </a:lnTo>
                  <a:lnTo>
                    <a:pt x="475" y="0"/>
                  </a:lnTo>
                  <a:lnTo>
                    <a:pt x="163" y="7"/>
                  </a:lnTo>
                  <a:lnTo>
                    <a:pt x="0" y="43"/>
                  </a:lnTo>
                  <a:lnTo>
                    <a:pt x="14" y="248"/>
                  </a:lnTo>
                  <a:lnTo>
                    <a:pt x="28" y="4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Rectangle 11">
              <a:extLst>
                <a:ext uri="{FF2B5EF4-FFF2-40B4-BE49-F238E27FC236}">
                  <a16:creationId xmlns:a16="http://schemas.microsoft.com/office/drawing/2014/main" id="{00D06288-10CC-D64E-9A68-6BCA48BD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975"/>
              <a:ext cx="61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990000"/>
                  </a:solidFill>
                  <a:latin typeface="Arial" panose="020B0604020202020204" pitchFamily="34" charset="0"/>
                </a:rPr>
                <a:t>Iron Ore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38" name="Rectangle 12">
              <a:extLst>
                <a:ext uri="{FF2B5EF4-FFF2-40B4-BE49-F238E27FC236}">
                  <a16:creationId xmlns:a16="http://schemas.microsoft.com/office/drawing/2014/main" id="{D710DBB6-190A-DB42-AED3-CE9F6A870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783"/>
              <a:ext cx="3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3399"/>
                  </a:solidFill>
                  <a:latin typeface="Arial" panose="020B0604020202020204" pitchFamily="34" charset="0"/>
                </a:rPr>
                <a:t>Coke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39" name="Rectangle 13">
              <a:extLst>
                <a:ext uri="{FF2B5EF4-FFF2-40B4-BE49-F238E27FC236}">
                  <a16:creationId xmlns:a16="http://schemas.microsoft.com/office/drawing/2014/main" id="{3E98C7FF-4BBE-D74F-AE59-525496E9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968"/>
              <a:ext cx="7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9900"/>
                  </a:solidFill>
                  <a:latin typeface="Arial" panose="020B0604020202020204" pitchFamily="34" charset="0"/>
                </a:rPr>
                <a:t>Limestone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22540" name="Group 16">
              <a:extLst>
                <a:ext uri="{FF2B5EF4-FFF2-40B4-BE49-F238E27FC236}">
                  <a16:creationId xmlns:a16="http://schemas.microsoft.com/office/drawing/2014/main" id="{C8CF0186-AAF6-4046-B11A-148678668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1" y="1171"/>
              <a:ext cx="341" cy="496"/>
              <a:chOff x="1783" y="1187"/>
              <a:chExt cx="341" cy="496"/>
            </a:xfrm>
          </p:grpSpPr>
          <p:sp>
            <p:nvSpPr>
              <p:cNvPr id="22627" name="Freeform 14">
                <a:extLst>
                  <a:ext uri="{FF2B5EF4-FFF2-40B4-BE49-F238E27FC236}">
                    <a16:creationId xmlns:a16="http://schemas.microsoft.com/office/drawing/2014/main" id="{8704A45B-2F62-FF44-94C6-B730EF773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" y="1605"/>
                <a:ext cx="85" cy="78"/>
              </a:xfrm>
              <a:custGeom>
                <a:avLst/>
                <a:gdLst>
                  <a:gd name="T0" fmla="*/ 78 w 85"/>
                  <a:gd name="T1" fmla="*/ 78 h 78"/>
                  <a:gd name="T2" fmla="*/ 0 w 85"/>
                  <a:gd name="T3" fmla="*/ 50 h 78"/>
                  <a:gd name="T4" fmla="*/ 56 w 85"/>
                  <a:gd name="T5" fmla="*/ 43 h 78"/>
                  <a:gd name="T6" fmla="*/ 85 w 85"/>
                  <a:gd name="T7" fmla="*/ 0 h 78"/>
                  <a:gd name="T8" fmla="*/ 78 w 85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78"/>
                  <a:gd name="T17" fmla="*/ 85 w 85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78">
                    <a:moveTo>
                      <a:pt x="78" y="78"/>
                    </a:moveTo>
                    <a:lnTo>
                      <a:pt x="0" y="50"/>
                    </a:lnTo>
                    <a:lnTo>
                      <a:pt x="56" y="43"/>
                    </a:lnTo>
                    <a:lnTo>
                      <a:pt x="85" y="0"/>
                    </a:lnTo>
                    <a:lnTo>
                      <a:pt x="78" y="78"/>
                    </a:lnTo>
                    <a:close/>
                  </a:path>
                </a:pathLst>
              </a:custGeom>
              <a:solidFill>
                <a:srgbClr val="AA0000"/>
              </a:solidFill>
              <a:ln w="11113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8" name="Line 15">
                <a:extLst>
                  <a:ext uri="{FF2B5EF4-FFF2-40B4-BE49-F238E27FC236}">
                    <a16:creationId xmlns:a16="http://schemas.microsoft.com/office/drawing/2014/main" id="{C3A6915E-E5BC-F444-A1D7-40BF5FEE7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3" y="1187"/>
                <a:ext cx="312" cy="461"/>
              </a:xfrm>
              <a:prstGeom prst="line">
                <a:avLst/>
              </a:prstGeom>
              <a:noFill/>
              <a:ln w="55563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1" name="Group 19">
              <a:extLst>
                <a:ext uri="{FF2B5EF4-FFF2-40B4-BE49-F238E27FC236}">
                  <a16:creationId xmlns:a16="http://schemas.microsoft.com/office/drawing/2014/main" id="{7C2D06E9-A4AE-EB4E-AB2B-887314106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1046"/>
              <a:ext cx="100" cy="609"/>
              <a:chOff x="2194" y="1046"/>
              <a:chExt cx="100" cy="609"/>
            </a:xfrm>
          </p:grpSpPr>
          <p:sp>
            <p:nvSpPr>
              <p:cNvPr id="22625" name="Freeform 17">
                <a:extLst>
                  <a:ext uri="{FF2B5EF4-FFF2-40B4-BE49-F238E27FC236}">
                    <a16:creationId xmlns:a16="http://schemas.microsoft.com/office/drawing/2014/main" id="{E9DB0A78-B5C5-AB4E-B6A4-F51D67C09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" y="1591"/>
                <a:ext cx="100" cy="64"/>
              </a:xfrm>
              <a:custGeom>
                <a:avLst/>
                <a:gdLst>
                  <a:gd name="T0" fmla="*/ 50 w 100"/>
                  <a:gd name="T1" fmla="*/ 64 h 64"/>
                  <a:gd name="T2" fmla="*/ 0 w 100"/>
                  <a:gd name="T3" fmla="*/ 0 h 64"/>
                  <a:gd name="T4" fmla="*/ 50 w 100"/>
                  <a:gd name="T5" fmla="*/ 21 h 64"/>
                  <a:gd name="T6" fmla="*/ 100 w 100"/>
                  <a:gd name="T7" fmla="*/ 0 h 64"/>
                  <a:gd name="T8" fmla="*/ 50 w 100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64"/>
                  <a:gd name="T17" fmla="*/ 100 w 10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64">
                    <a:moveTo>
                      <a:pt x="50" y="64"/>
                    </a:moveTo>
                    <a:lnTo>
                      <a:pt x="0" y="0"/>
                    </a:lnTo>
                    <a:lnTo>
                      <a:pt x="50" y="21"/>
                    </a:lnTo>
                    <a:lnTo>
                      <a:pt x="100" y="0"/>
                    </a:lnTo>
                    <a:lnTo>
                      <a:pt x="50" y="64"/>
                    </a:lnTo>
                    <a:close/>
                  </a:path>
                </a:pathLst>
              </a:custGeom>
              <a:solidFill>
                <a:srgbClr val="000099"/>
              </a:solidFill>
              <a:ln w="11113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6" name="Line 18">
                <a:extLst>
                  <a:ext uri="{FF2B5EF4-FFF2-40B4-BE49-F238E27FC236}">
                    <a16:creationId xmlns:a16="http://schemas.microsoft.com/office/drawing/2014/main" id="{FCBA8758-14B1-C341-8724-5ACB6B447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4" y="1046"/>
                <a:ext cx="1" cy="566"/>
              </a:xfrm>
              <a:prstGeom prst="line">
                <a:avLst/>
              </a:prstGeom>
              <a:noFill/>
              <a:ln w="444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2" name="Rectangle 20">
              <a:extLst>
                <a:ext uri="{FF2B5EF4-FFF2-40B4-BE49-F238E27FC236}">
                  <a16:creationId xmlns:a16="http://schemas.microsoft.com/office/drawing/2014/main" id="{946F91C1-94F8-A14F-BD41-345C93687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2605"/>
              <a:ext cx="46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3CO</a:t>
              </a:r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43" name="Rectangle 21">
              <a:extLst>
                <a:ext uri="{FF2B5EF4-FFF2-40B4-BE49-F238E27FC236}">
                  <a16:creationId xmlns:a16="http://schemas.microsoft.com/office/drawing/2014/main" id="{D9BFEB94-E902-334E-B1BB-617711077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2605"/>
              <a:ext cx="45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990000"/>
                  </a:solidFill>
                  <a:latin typeface="Arial" panose="020B0604020202020204" pitchFamily="34" charset="0"/>
                </a:rPr>
                <a:t>Fe</a:t>
              </a:r>
              <a:r>
                <a:rPr lang="en-US" altLang="en-US" sz="2100" baseline="-25000">
                  <a:solidFill>
                    <a:srgbClr val="99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100">
                  <a:solidFill>
                    <a:srgbClr val="990000"/>
                  </a:solidFill>
                  <a:latin typeface="Arial" panose="020B0604020202020204" pitchFamily="34" charset="0"/>
                </a:rPr>
                <a:t>O</a:t>
              </a:r>
              <a:r>
                <a:rPr lang="en-US" altLang="en-US" sz="2100" baseline="-25000">
                  <a:solidFill>
                    <a:srgbClr val="990000"/>
                  </a:solidFill>
                  <a:latin typeface="Arial" panose="020B0604020202020204" pitchFamily="34" charset="0"/>
                </a:rPr>
                <a:t>3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44" name="Rectangle 25">
              <a:extLst>
                <a:ext uri="{FF2B5EF4-FFF2-40B4-BE49-F238E27FC236}">
                  <a16:creationId xmlns:a16="http://schemas.microsoft.com/office/drawing/2014/main" id="{F9185609-ACD0-6141-AF94-00A14112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598"/>
              <a:ext cx="16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Symbol" pitchFamily="2" charset="2"/>
                </a:rPr>
                <a:t>®</a:t>
              </a:r>
              <a:endParaRPr lang="en-US" altLang="en-US"/>
            </a:p>
          </p:txBody>
        </p:sp>
        <p:sp>
          <p:nvSpPr>
            <p:cNvPr id="22545" name="Rectangle 26">
              <a:extLst>
                <a:ext uri="{FF2B5EF4-FFF2-40B4-BE49-F238E27FC236}">
                  <a16:creationId xmlns:a16="http://schemas.microsoft.com/office/drawing/2014/main" id="{61BAAF95-EA5C-3744-8E77-F3D34E935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2605"/>
              <a:ext cx="28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FF6666"/>
                  </a:solidFill>
                  <a:latin typeface="Arial" panose="020B0604020202020204" pitchFamily="34" charset="0"/>
                </a:rPr>
                <a:t>2Fe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46" name="Rectangle 27">
              <a:extLst>
                <a:ext uri="{FF2B5EF4-FFF2-40B4-BE49-F238E27FC236}">
                  <a16:creationId xmlns:a16="http://schemas.microsoft.com/office/drawing/2014/main" id="{C3286CBA-C57D-404D-BDC1-719EDA4D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2605"/>
              <a:ext cx="50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+3CO</a:t>
              </a:r>
              <a:r>
                <a:rPr lang="en-US" altLang="en-US" sz="21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47" name="Rectangle 29">
              <a:extLst>
                <a:ext uri="{FF2B5EF4-FFF2-40B4-BE49-F238E27FC236}">
                  <a16:creationId xmlns:a16="http://schemas.microsoft.com/office/drawing/2014/main" id="{3B089700-B3EA-3D42-B0F0-ED078215F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1818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3399"/>
                  </a:solidFill>
                  <a:latin typeface="Arial" panose="020B0604020202020204" pitchFamily="34" charset="0"/>
                </a:rPr>
                <a:t>C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48" name="Rectangle 30">
              <a:extLst>
                <a:ext uri="{FF2B5EF4-FFF2-40B4-BE49-F238E27FC236}">
                  <a16:creationId xmlns:a16="http://schemas.microsoft.com/office/drawing/2014/main" id="{C21CE136-2817-3F47-BAA5-2E0E6D21B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1818"/>
              <a:ext cx="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49" name="Rectangle 31">
              <a:extLst>
                <a:ext uri="{FF2B5EF4-FFF2-40B4-BE49-F238E27FC236}">
                  <a16:creationId xmlns:a16="http://schemas.microsoft.com/office/drawing/2014/main" id="{050D0500-4475-9644-AB50-F220657A7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818"/>
              <a:ext cx="1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99FF"/>
                  </a:solidFill>
                  <a:latin typeface="Arial" panose="020B0604020202020204" pitchFamily="34" charset="0"/>
                </a:rPr>
                <a:t>O</a:t>
              </a:r>
              <a:r>
                <a:rPr lang="en-US" altLang="en-US" sz="2100" baseline="-25000">
                  <a:solidFill>
                    <a:srgbClr val="0099FF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50" name="Rectangle 33">
              <a:extLst>
                <a:ext uri="{FF2B5EF4-FFF2-40B4-BE49-F238E27FC236}">
                  <a16:creationId xmlns:a16="http://schemas.microsoft.com/office/drawing/2014/main" id="{4D3980E9-C6AF-5140-80FF-C4C8F77A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811"/>
              <a:ext cx="16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Symbol" pitchFamily="2" charset="2"/>
                </a:rPr>
                <a:t>®</a:t>
              </a:r>
              <a:endParaRPr lang="en-US" altLang="en-US"/>
            </a:p>
          </p:txBody>
        </p:sp>
        <p:sp>
          <p:nvSpPr>
            <p:cNvPr id="22551" name="Rectangle 34">
              <a:extLst>
                <a:ext uri="{FF2B5EF4-FFF2-40B4-BE49-F238E27FC236}">
                  <a16:creationId xmlns:a16="http://schemas.microsoft.com/office/drawing/2014/main" id="{C9B0277B-50D3-3644-93D4-A71533AB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818"/>
              <a:ext cx="31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r>
                <a:rPr lang="en-US" altLang="en-US" sz="21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52" name="Rectangle 36">
              <a:extLst>
                <a:ext uri="{FF2B5EF4-FFF2-40B4-BE49-F238E27FC236}">
                  <a16:creationId xmlns:a16="http://schemas.microsoft.com/office/drawing/2014/main" id="{47CE9057-95C3-7140-A5ED-8B720CC9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371"/>
              <a:ext cx="31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r>
                <a:rPr lang="en-US" altLang="en-US" sz="21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53" name="Rectangle 39">
              <a:extLst>
                <a:ext uri="{FF2B5EF4-FFF2-40B4-BE49-F238E27FC236}">
                  <a16:creationId xmlns:a16="http://schemas.microsoft.com/office/drawing/2014/main" id="{B9A636A1-6CEF-0D44-8069-60D017E76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371"/>
              <a:ext cx="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54" name="Rectangle 40">
              <a:extLst>
                <a:ext uri="{FF2B5EF4-FFF2-40B4-BE49-F238E27FC236}">
                  <a16:creationId xmlns:a16="http://schemas.microsoft.com/office/drawing/2014/main" id="{7731E770-1E2C-8F44-BB46-E34ADBF2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2371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3399"/>
                  </a:solidFill>
                  <a:latin typeface="Arial" panose="020B0604020202020204" pitchFamily="34" charset="0"/>
                </a:rPr>
                <a:t>C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55" name="Rectangle 41">
              <a:extLst>
                <a:ext uri="{FF2B5EF4-FFF2-40B4-BE49-F238E27FC236}">
                  <a16:creationId xmlns:a16="http://schemas.microsoft.com/office/drawing/2014/main" id="{F2B14432-D1D2-1C4A-AF7F-CE7D0AFAA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2364"/>
              <a:ext cx="16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Symbol" pitchFamily="2" charset="2"/>
                </a:rPr>
                <a:t>®</a:t>
              </a:r>
              <a:endParaRPr lang="en-US" altLang="en-US"/>
            </a:p>
          </p:txBody>
        </p:sp>
        <p:sp>
          <p:nvSpPr>
            <p:cNvPr id="22556" name="Rectangle 42">
              <a:extLst>
                <a:ext uri="{FF2B5EF4-FFF2-40B4-BE49-F238E27FC236}">
                  <a16:creationId xmlns:a16="http://schemas.microsoft.com/office/drawing/2014/main" id="{B8A725EE-C7CA-C34B-B971-CB5D70E97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2371"/>
              <a:ext cx="3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2CO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57" name="Rectangle 43">
              <a:extLst>
                <a:ext uri="{FF2B5EF4-FFF2-40B4-BE49-F238E27FC236}">
                  <a16:creationId xmlns:a16="http://schemas.microsoft.com/office/drawing/2014/main" id="{77C6E393-733A-334E-973D-FB8002E0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3122"/>
              <a:ext cx="52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669900"/>
                  </a:solidFill>
                  <a:latin typeface="Arial" panose="020B0604020202020204" pitchFamily="34" charset="0"/>
                </a:rPr>
                <a:t>CaCO</a:t>
              </a:r>
              <a:r>
                <a:rPr lang="en-US" altLang="en-US" sz="2100" baseline="-25000">
                  <a:solidFill>
                    <a:srgbClr val="669900"/>
                  </a:solidFill>
                  <a:latin typeface="Arial" panose="020B0604020202020204" pitchFamily="34" charset="0"/>
                </a:rPr>
                <a:t>3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58" name="Rectangle 45">
              <a:extLst>
                <a:ext uri="{FF2B5EF4-FFF2-40B4-BE49-F238E27FC236}">
                  <a16:creationId xmlns:a16="http://schemas.microsoft.com/office/drawing/2014/main" id="{455723EE-9F58-6444-95D9-37C60629A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3115"/>
              <a:ext cx="16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Symbol" pitchFamily="2" charset="2"/>
                </a:rPr>
                <a:t>®</a:t>
              </a:r>
              <a:endParaRPr lang="en-US" altLang="en-US"/>
            </a:p>
          </p:txBody>
        </p:sp>
        <p:sp>
          <p:nvSpPr>
            <p:cNvPr id="22559" name="Rectangle 46">
              <a:extLst>
                <a:ext uri="{FF2B5EF4-FFF2-40B4-BE49-F238E27FC236}">
                  <a16:creationId xmlns:a16="http://schemas.microsoft.com/office/drawing/2014/main" id="{5C1FBA86-9DEE-8740-9D5C-9C647A530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3122"/>
              <a:ext cx="75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CaO+CO</a:t>
              </a:r>
              <a:r>
                <a:rPr lang="en-US" altLang="en-US" sz="21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60" name="Rectangle 48">
              <a:extLst>
                <a:ext uri="{FF2B5EF4-FFF2-40B4-BE49-F238E27FC236}">
                  <a16:creationId xmlns:a16="http://schemas.microsoft.com/office/drawing/2014/main" id="{7752C1C6-25C2-7541-9E36-FC0521A7E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313"/>
              <a:ext cx="14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CaO + SiO</a:t>
              </a:r>
              <a:r>
                <a:rPr lang="en-US" altLang="en-US" sz="21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 + Al</a:t>
              </a:r>
              <a:r>
                <a:rPr lang="en-US" altLang="en-US" sz="21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lang="en-US" altLang="en-US" sz="21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61" name="Rectangle 54">
              <a:extLst>
                <a:ext uri="{FF2B5EF4-FFF2-40B4-BE49-F238E27FC236}">
                  <a16:creationId xmlns:a16="http://schemas.microsoft.com/office/drawing/2014/main" id="{72158AA1-A711-EC48-A8A5-389A64195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306"/>
              <a:ext cx="16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Symbol" pitchFamily="2" charset="2"/>
                </a:rPr>
                <a:t>®</a:t>
              </a:r>
              <a:endParaRPr lang="en-US" altLang="en-US"/>
            </a:p>
          </p:txBody>
        </p:sp>
        <p:sp>
          <p:nvSpPr>
            <p:cNvPr id="22562" name="Rectangle 55">
              <a:extLst>
                <a:ext uri="{FF2B5EF4-FFF2-40B4-BE49-F238E27FC236}">
                  <a16:creationId xmlns:a16="http://schemas.microsoft.com/office/drawing/2014/main" id="{6C73D85F-C89C-AD4A-B3C2-A2EFE245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3313"/>
              <a:ext cx="30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slag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63" name="Rectangle 56">
              <a:extLst>
                <a:ext uri="{FF2B5EF4-FFF2-40B4-BE49-F238E27FC236}">
                  <a16:creationId xmlns:a16="http://schemas.microsoft.com/office/drawing/2014/main" id="{3D5E05A0-49FB-0D47-85AE-9926289A8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08"/>
              <a:ext cx="2382" cy="461"/>
            </a:xfrm>
            <a:prstGeom prst="rect">
              <a:avLst/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4" name="Rectangle 57">
              <a:extLst>
                <a:ext uri="{FF2B5EF4-FFF2-40B4-BE49-F238E27FC236}">
                  <a16:creationId xmlns:a16="http://schemas.microsoft.com/office/drawing/2014/main" id="{D9B7AF63-2298-8744-9CFC-C7DC31C7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2909"/>
              <a:ext cx="8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9900"/>
                  </a:solidFill>
                  <a:latin typeface="Arial" panose="020B0604020202020204" pitchFamily="34" charset="0"/>
                </a:rPr>
                <a:t>purification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65" name="Rectangle 58">
              <a:extLst>
                <a:ext uri="{FF2B5EF4-FFF2-40B4-BE49-F238E27FC236}">
                  <a16:creationId xmlns:a16="http://schemas.microsoft.com/office/drawing/2014/main" id="{E7C036F2-BEAA-A646-9C38-1982F1F0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356"/>
              <a:ext cx="2367" cy="483"/>
            </a:xfrm>
            <a:prstGeom prst="rect">
              <a:avLst/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6" name="Rectangle 59">
              <a:extLst>
                <a:ext uri="{FF2B5EF4-FFF2-40B4-BE49-F238E27FC236}">
                  <a16:creationId xmlns:a16="http://schemas.microsoft.com/office/drawing/2014/main" id="{4667A97F-20E7-B74F-9A1A-8735B71D3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2144"/>
              <a:ext cx="213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990000"/>
                  </a:solidFill>
                  <a:latin typeface="Arial" panose="020B0604020202020204" pitchFamily="34" charset="0"/>
                </a:rPr>
                <a:t>reduction of iron ore to metal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67" name="Rectangle 60">
              <a:extLst>
                <a:ext uri="{FF2B5EF4-FFF2-40B4-BE49-F238E27FC236}">
                  <a16:creationId xmlns:a16="http://schemas.microsoft.com/office/drawing/2014/main" id="{74B2B1F2-F3E6-F94A-AAE2-148E5EDF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1818"/>
              <a:ext cx="2367" cy="248"/>
            </a:xfrm>
            <a:prstGeom prst="rect">
              <a:avLst/>
            </a:prstGeom>
            <a:noFill/>
            <a:ln w="44450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68" name="Rectangle 61">
              <a:extLst>
                <a:ext uri="{FF2B5EF4-FFF2-40B4-BE49-F238E27FC236}">
                  <a16:creationId xmlns:a16="http://schemas.microsoft.com/office/drawing/2014/main" id="{F46B9108-9F3D-054C-AADA-69F929419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" y="1598"/>
              <a:ext cx="1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3399"/>
                  </a:solidFill>
                  <a:latin typeface="Arial" panose="020B0604020202020204" pitchFamily="34" charset="0"/>
                </a:rPr>
                <a:t>heat generation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69" name="Rectangle 62">
              <a:extLst>
                <a:ext uri="{FF2B5EF4-FFF2-40B4-BE49-F238E27FC236}">
                  <a16:creationId xmlns:a16="http://schemas.microsoft.com/office/drawing/2014/main" id="{9C8EF924-4C5E-8848-9A2E-2C6E1A024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3136"/>
              <a:ext cx="928" cy="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0" name="Rectangle 63">
              <a:extLst>
                <a:ext uri="{FF2B5EF4-FFF2-40B4-BE49-F238E27FC236}">
                  <a16:creationId xmlns:a16="http://schemas.microsoft.com/office/drawing/2014/main" id="{46F3C6AF-4DCC-FB4C-B93A-B3B17AEC4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3136"/>
              <a:ext cx="83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FF6666"/>
                  </a:solidFill>
                  <a:latin typeface="Arial" panose="020B0604020202020204" pitchFamily="34" charset="0"/>
                </a:rPr>
                <a:t>Molten iron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71" name="Rectangle 64">
              <a:extLst>
                <a:ext uri="{FF2B5EF4-FFF2-40B4-BE49-F238E27FC236}">
                  <a16:creationId xmlns:a16="http://schemas.microsoft.com/office/drawing/2014/main" id="{725154D2-64D2-E844-9987-C1332276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93"/>
              <a:ext cx="2055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2" name="Rectangle 65">
              <a:extLst>
                <a:ext uri="{FF2B5EF4-FFF2-40B4-BE49-F238E27FC236}">
                  <a16:creationId xmlns:a16="http://schemas.microsoft.com/office/drawing/2014/main" id="{7B9B22AD-8AA4-2448-A60A-2AB5A624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93"/>
              <a:ext cx="139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BLAST FURNACE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22573" name="Group 68">
              <a:extLst>
                <a:ext uri="{FF2B5EF4-FFF2-40B4-BE49-F238E27FC236}">
                  <a16:creationId xmlns:a16="http://schemas.microsoft.com/office/drawing/2014/main" id="{1CBE1E2F-0A2D-7747-BE3D-8A2020B62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5" y="1180"/>
              <a:ext cx="340" cy="489"/>
              <a:chOff x="2315" y="1180"/>
              <a:chExt cx="340" cy="489"/>
            </a:xfrm>
          </p:grpSpPr>
          <p:sp>
            <p:nvSpPr>
              <p:cNvPr id="22623" name="Freeform 66">
                <a:extLst>
                  <a:ext uri="{FF2B5EF4-FFF2-40B4-BE49-F238E27FC236}">
                    <a16:creationId xmlns:a16="http://schemas.microsoft.com/office/drawing/2014/main" id="{26C342EA-641F-CE4F-B41D-9336AD7B9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5" y="1591"/>
                <a:ext cx="85" cy="78"/>
              </a:xfrm>
              <a:custGeom>
                <a:avLst/>
                <a:gdLst>
                  <a:gd name="T0" fmla="*/ 7 w 85"/>
                  <a:gd name="T1" fmla="*/ 78 h 78"/>
                  <a:gd name="T2" fmla="*/ 0 w 85"/>
                  <a:gd name="T3" fmla="*/ 0 h 78"/>
                  <a:gd name="T4" fmla="*/ 28 w 85"/>
                  <a:gd name="T5" fmla="*/ 43 h 78"/>
                  <a:gd name="T6" fmla="*/ 85 w 85"/>
                  <a:gd name="T7" fmla="*/ 50 h 78"/>
                  <a:gd name="T8" fmla="*/ 7 w 85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78"/>
                  <a:gd name="T17" fmla="*/ 85 w 85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78">
                    <a:moveTo>
                      <a:pt x="7" y="78"/>
                    </a:moveTo>
                    <a:lnTo>
                      <a:pt x="0" y="0"/>
                    </a:lnTo>
                    <a:lnTo>
                      <a:pt x="28" y="43"/>
                    </a:lnTo>
                    <a:lnTo>
                      <a:pt x="85" y="50"/>
                    </a:lnTo>
                    <a:lnTo>
                      <a:pt x="7" y="78"/>
                    </a:lnTo>
                    <a:close/>
                  </a:path>
                </a:pathLst>
              </a:custGeom>
              <a:solidFill>
                <a:srgbClr val="009900"/>
              </a:solidFill>
              <a:ln w="11113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4" name="Line 67">
                <a:extLst>
                  <a:ext uri="{FF2B5EF4-FFF2-40B4-BE49-F238E27FC236}">
                    <a16:creationId xmlns:a16="http://schemas.microsoft.com/office/drawing/2014/main" id="{92891B7E-EDD0-C446-AA7F-D8E18AAAA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3" y="1180"/>
                <a:ext cx="312" cy="454"/>
              </a:xfrm>
              <a:prstGeom prst="line">
                <a:avLst/>
              </a:prstGeom>
              <a:noFill/>
              <a:ln w="55563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74" name="Rectangle 69">
              <a:extLst>
                <a:ext uri="{FF2B5EF4-FFF2-40B4-BE49-F238E27FC236}">
                  <a16:creationId xmlns:a16="http://schemas.microsoft.com/office/drawing/2014/main" id="{3DD87AD1-445F-6D4B-8B77-CCDD1645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037"/>
              <a:ext cx="426" cy="71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75" name="Rectangle 70">
              <a:extLst>
                <a:ext uri="{FF2B5EF4-FFF2-40B4-BE49-F238E27FC236}">
                  <a16:creationId xmlns:a16="http://schemas.microsoft.com/office/drawing/2014/main" id="{86F67177-1295-FB44-AA4C-A19F570CD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2973"/>
              <a:ext cx="30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444444"/>
                  </a:solidFill>
                  <a:latin typeface="Arial" panose="020B0604020202020204" pitchFamily="34" charset="0"/>
                </a:rPr>
                <a:t>slag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76" name="Rectangle 71">
              <a:extLst>
                <a:ext uri="{FF2B5EF4-FFF2-40B4-BE49-F238E27FC236}">
                  <a16:creationId xmlns:a16="http://schemas.microsoft.com/office/drawing/2014/main" id="{F508ABF6-35B3-2E4F-AA91-CD6D4FE82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2874"/>
              <a:ext cx="18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CCFF"/>
                  </a:solidFill>
                  <a:latin typeface="Arial" panose="020B0604020202020204" pitchFamily="34" charset="0"/>
                </a:rPr>
                <a:t>air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77" name="Rectangle 72">
              <a:extLst>
                <a:ext uri="{FF2B5EF4-FFF2-40B4-BE49-F238E27FC236}">
                  <a16:creationId xmlns:a16="http://schemas.microsoft.com/office/drawing/2014/main" id="{676260EB-D857-6F48-97C4-A162958E5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435"/>
              <a:ext cx="108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layers of </a:t>
              </a:r>
              <a:r>
                <a:rPr lang="en-US" altLang="en-US" sz="2100">
                  <a:solidFill>
                    <a:srgbClr val="0000AA"/>
                  </a:solidFill>
                  <a:latin typeface="Arial" panose="020B0604020202020204" pitchFamily="34" charset="0"/>
                </a:rPr>
                <a:t>coke</a:t>
              </a:r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78" name="Rectangle 74">
              <a:extLst>
                <a:ext uri="{FF2B5EF4-FFF2-40B4-BE49-F238E27FC236}">
                  <a16:creationId xmlns:a16="http://schemas.microsoft.com/office/drawing/2014/main" id="{66D72D99-5D89-7D43-99C6-3ADA496D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43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 </a:t>
              </a:r>
              <a:endParaRPr lang="en-US" altLang="en-US"/>
            </a:p>
          </p:txBody>
        </p:sp>
        <p:sp>
          <p:nvSpPr>
            <p:cNvPr id="22579" name="Rectangle 75">
              <a:extLst>
                <a:ext uri="{FF2B5EF4-FFF2-40B4-BE49-F238E27FC236}">
                  <a16:creationId xmlns:a16="http://schemas.microsoft.com/office/drawing/2014/main" id="{9531E720-9EAD-6F41-8CF8-6BC165BC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633"/>
              <a:ext cx="9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and </a:t>
              </a:r>
              <a:r>
                <a:rPr lang="en-US" altLang="en-US" sz="2100">
                  <a:solidFill>
                    <a:srgbClr val="AA0000"/>
                  </a:solidFill>
                  <a:latin typeface="Arial" panose="020B0604020202020204" pitchFamily="34" charset="0"/>
                </a:rPr>
                <a:t>iron ore</a:t>
              </a:r>
              <a:r>
                <a:rPr lang="en-US" altLang="en-US" sz="21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80" name="Rectangle 77">
              <a:extLst>
                <a:ext uri="{FF2B5EF4-FFF2-40B4-BE49-F238E27FC236}">
                  <a16:creationId xmlns:a16="http://schemas.microsoft.com/office/drawing/2014/main" id="{D0C4578F-016E-7E42-BAC4-A96E969DB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47"/>
              <a:ext cx="27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555555"/>
                  </a:solidFill>
                  <a:latin typeface="Arial" panose="020B0604020202020204" pitchFamily="34" charset="0"/>
                </a:rPr>
                <a:t>gas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81" name="Rectangle 78">
              <a:extLst>
                <a:ext uri="{FF2B5EF4-FFF2-40B4-BE49-F238E27FC236}">
                  <a16:creationId xmlns:a16="http://schemas.microsoft.com/office/drawing/2014/main" id="{820C9594-3608-7545-B7FC-E939E2989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1924"/>
              <a:ext cx="7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3399FF"/>
                  </a:solidFill>
                  <a:latin typeface="Arial" panose="020B0604020202020204" pitchFamily="34" charset="0"/>
                </a:rPr>
                <a:t>refractory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82" name="Rectangle 79">
              <a:extLst>
                <a:ext uri="{FF2B5EF4-FFF2-40B4-BE49-F238E27FC236}">
                  <a16:creationId xmlns:a16="http://schemas.microsoft.com/office/drawing/2014/main" id="{CF1C8E39-596B-AD45-BB23-19293E6E7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123"/>
              <a:ext cx="47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100">
                  <a:solidFill>
                    <a:srgbClr val="3399FF"/>
                  </a:solidFill>
                  <a:latin typeface="Arial" panose="020B0604020202020204" pitchFamily="34" charset="0"/>
                </a:rPr>
                <a:t>vessel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22583" name="Group 86">
              <a:extLst>
                <a:ext uri="{FF2B5EF4-FFF2-40B4-BE49-F238E27FC236}">
                  <a16:creationId xmlns:a16="http://schemas.microsoft.com/office/drawing/2014/main" id="{706FA619-3392-9045-BCB2-60FC725D4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" y="2243"/>
              <a:ext cx="383" cy="142"/>
              <a:chOff x="1358" y="2243"/>
              <a:chExt cx="383" cy="142"/>
            </a:xfrm>
          </p:grpSpPr>
          <p:sp>
            <p:nvSpPr>
              <p:cNvPr id="22621" name="Freeform 84">
                <a:extLst>
                  <a:ext uri="{FF2B5EF4-FFF2-40B4-BE49-F238E27FC236}">
                    <a16:creationId xmlns:a16="http://schemas.microsoft.com/office/drawing/2014/main" id="{272EB774-DAAD-2A48-9E75-BA6C64763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" y="2300"/>
                <a:ext cx="57" cy="85"/>
              </a:xfrm>
              <a:custGeom>
                <a:avLst/>
                <a:gdLst>
                  <a:gd name="T0" fmla="*/ 57 w 57"/>
                  <a:gd name="T1" fmla="*/ 57 h 85"/>
                  <a:gd name="T2" fmla="*/ 0 w 57"/>
                  <a:gd name="T3" fmla="*/ 85 h 85"/>
                  <a:gd name="T4" fmla="*/ 21 w 57"/>
                  <a:gd name="T5" fmla="*/ 49 h 85"/>
                  <a:gd name="T6" fmla="*/ 21 w 57"/>
                  <a:gd name="T7" fmla="*/ 0 h 85"/>
                  <a:gd name="T8" fmla="*/ 57 w 57"/>
                  <a:gd name="T9" fmla="*/ 57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85"/>
                  <a:gd name="T17" fmla="*/ 57 w 57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85">
                    <a:moveTo>
                      <a:pt x="57" y="57"/>
                    </a:moveTo>
                    <a:lnTo>
                      <a:pt x="0" y="85"/>
                    </a:lnTo>
                    <a:lnTo>
                      <a:pt x="21" y="49"/>
                    </a:lnTo>
                    <a:lnTo>
                      <a:pt x="21" y="0"/>
                    </a:lnTo>
                    <a:lnTo>
                      <a:pt x="57" y="5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2" name="Line 85">
                <a:extLst>
                  <a:ext uri="{FF2B5EF4-FFF2-40B4-BE49-F238E27FC236}">
                    <a16:creationId xmlns:a16="http://schemas.microsoft.com/office/drawing/2014/main" id="{623450CC-36DD-834E-840F-46D6AB7C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2243"/>
                <a:ext cx="347" cy="10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84" name="Line 87">
              <a:extLst>
                <a:ext uri="{FF2B5EF4-FFF2-40B4-BE49-F238E27FC236}">
                  <a16:creationId xmlns:a16="http://schemas.microsoft.com/office/drawing/2014/main" id="{32014B8B-C748-1B45-8AB0-0E9823EDE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2640"/>
              <a:ext cx="724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Line 88">
              <a:extLst>
                <a:ext uri="{FF2B5EF4-FFF2-40B4-BE49-F238E27FC236}">
                  <a16:creationId xmlns:a16="http://schemas.microsoft.com/office/drawing/2014/main" id="{8EB0A1B8-F4B3-9341-869B-6F6BCC552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2569"/>
              <a:ext cx="724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Line 89">
              <a:extLst>
                <a:ext uri="{FF2B5EF4-FFF2-40B4-BE49-F238E27FC236}">
                  <a16:creationId xmlns:a16="http://schemas.microsoft.com/office/drawing/2014/main" id="{8DA38247-59D9-DD49-BE44-6F6EB1F9B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2505"/>
              <a:ext cx="720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Line 90">
              <a:extLst>
                <a:ext uri="{FF2B5EF4-FFF2-40B4-BE49-F238E27FC236}">
                  <a16:creationId xmlns:a16="http://schemas.microsoft.com/office/drawing/2014/main" id="{A2984DF9-F788-8F46-9D2B-AEE2C787E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435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Line 91">
              <a:extLst>
                <a:ext uri="{FF2B5EF4-FFF2-40B4-BE49-F238E27FC236}">
                  <a16:creationId xmlns:a16="http://schemas.microsoft.com/office/drawing/2014/main" id="{7FB968A1-530D-5B44-8BCF-BFDAA0D8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364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Line 92">
              <a:extLst>
                <a:ext uri="{FF2B5EF4-FFF2-40B4-BE49-F238E27FC236}">
                  <a16:creationId xmlns:a16="http://schemas.microsoft.com/office/drawing/2014/main" id="{16143DBB-0FAE-B340-A5D5-AED1EDFFC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293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Line 93">
              <a:extLst>
                <a:ext uri="{FF2B5EF4-FFF2-40B4-BE49-F238E27FC236}">
                  <a16:creationId xmlns:a16="http://schemas.microsoft.com/office/drawing/2014/main" id="{691FC143-0DC7-E44E-99CD-7C616E64F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222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1" name="Line 94">
              <a:extLst>
                <a:ext uri="{FF2B5EF4-FFF2-40B4-BE49-F238E27FC236}">
                  <a16:creationId xmlns:a16="http://schemas.microsoft.com/office/drawing/2014/main" id="{1A67ECF4-8219-6B42-B55B-107F123A2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151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2" name="Line 95">
              <a:extLst>
                <a:ext uri="{FF2B5EF4-FFF2-40B4-BE49-F238E27FC236}">
                  <a16:creationId xmlns:a16="http://schemas.microsoft.com/office/drawing/2014/main" id="{1810585F-F137-3C48-9D6A-39242C5F7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087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Line 96">
              <a:extLst>
                <a:ext uri="{FF2B5EF4-FFF2-40B4-BE49-F238E27FC236}">
                  <a16:creationId xmlns:a16="http://schemas.microsoft.com/office/drawing/2014/main" id="{29BF07BC-6366-7844-9D46-0DB08B21E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016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4" name="Line 97">
              <a:extLst>
                <a:ext uri="{FF2B5EF4-FFF2-40B4-BE49-F238E27FC236}">
                  <a16:creationId xmlns:a16="http://schemas.microsoft.com/office/drawing/2014/main" id="{CE43D1B1-05A9-F248-8422-6FA23E072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1946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Line 98">
              <a:extLst>
                <a:ext uri="{FF2B5EF4-FFF2-40B4-BE49-F238E27FC236}">
                  <a16:creationId xmlns:a16="http://schemas.microsoft.com/office/drawing/2014/main" id="{F0FB4523-5A64-2E4C-83E8-E20BB206C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704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99">
              <a:extLst>
                <a:ext uri="{FF2B5EF4-FFF2-40B4-BE49-F238E27FC236}">
                  <a16:creationId xmlns:a16="http://schemas.microsoft.com/office/drawing/2014/main" id="{7B82D842-F971-524F-854A-3E2479D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768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Line 100">
              <a:extLst>
                <a:ext uri="{FF2B5EF4-FFF2-40B4-BE49-F238E27FC236}">
                  <a16:creationId xmlns:a16="http://schemas.microsoft.com/office/drawing/2014/main" id="{1DC67032-40BF-6244-8989-7D8406A4E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831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Line 101">
              <a:extLst>
                <a:ext uri="{FF2B5EF4-FFF2-40B4-BE49-F238E27FC236}">
                  <a16:creationId xmlns:a16="http://schemas.microsoft.com/office/drawing/2014/main" id="{0B09BFB0-FE78-0D49-8041-541C9993C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895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Line 102">
              <a:extLst>
                <a:ext uri="{FF2B5EF4-FFF2-40B4-BE49-F238E27FC236}">
                  <a16:creationId xmlns:a16="http://schemas.microsoft.com/office/drawing/2014/main" id="{C5EA6579-41E0-7741-81AD-69480089A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959"/>
              <a:ext cx="716" cy="1"/>
            </a:xfrm>
            <a:prstGeom prst="line">
              <a:avLst/>
            </a:prstGeom>
            <a:noFill/>
            <a:ln w="22225">
              <a:solidFill>
                <a:srgbClr val="0000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Freeform 103">
              <a:extLst>
                <a:ext uri="{FF2B5EF4-FFF2-40B4-BE49-F238E27FC236}">
                  <a16:creationId xmlns:a16="http://schemas.microsoft.com/office/drawing/2014/main" id="{F11CD4F9-4491-094D-B7B4-C7DC74CAE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1712"/>
              <a:ext cx="1085" cy="1736"/>
            </a:xfrm>
            <a:custGeom>
              <a:avLst/>
              <a:gdLst>
                <a:gd name="T0" fmla="*/ 156 w 1085"/>
                <a:gd name="T1" fmla="*/ 0 h 1736"/>
                <a:gd name="T2" fmla="*/ 0 w 1085"/>
                <a:gd name="T3" fmla="*/ 935 h 1736"/>
                <a:gd name="T4" fmla="*/ 36 w 1085"/>
                <a:gd name="T5" fmla="*/ 1183 h 1736"/>
                <a:gd name="T6" fmla="*/ 185 w 1085"/>
                <a:gd name="T7" fmla="*/ 1382 h 1736"/>
                <a:gd name="T8" fmla="*/ 185 w 1085"/>
                <a:gd name="T9" fmla="*/ 1736 h 1736"/>
                <a:gd name="T10" fmla="*/ 908 w 1085"/>
                <a:gd name="T11" fmla="*/ 1736 h 1736"/>
                <a:gd name="T12" fmla="*/ 908 w 1085"/>
                <a:gd name="T13" fmla="*/ 1396 h 1736"/>
                <a:gd name="T14" fmla="*/ 1035 w 1085"/>
                <a:gd name="T15" fmla="*/ 1197 h 1736"/>
                <a:gd name="T16" fmla="*/ 1085 w 1085"/>
                <a:gd name="T17" fmla="*/ 935 h 1736"/>
                <a:gd name="T18" fmla="*/ 936 w 1085"/>
                <a:gd name="T19" fmla="*/ 7 h 1736"/>
                <a:gd name="T20" fmla="*/ 851 w 1085"/>
                <a:gd name="T21" fmla="*/ 7 h 1736"/>
                <a:gd name="T22" fmla="*/ 915 w 1085"/>
                <a:gd name="T23" fmla="*/ 921 h 1736"/>
                <a:gd name="T24" fmla="*/ 752 w 1085"/>
                <a:gd name="T25" fmla="*/ 1325 h 1736"/>
                <a:gd name="T26" fmla="*/ 752 w 1085"/>
                <a:gd name="T27" fmla="*/ 1573 h 1736"/>
                <a:gd name="T28" fmla="*/ 341 w 1085"/>
                <a:gd name="T29" fmla="*/ 1573 h 1736"/>
                <a:gd name="T30" fmla="*/ 341 w 1085"/>
                <a:gd name="T31" fmla="*/ 1332 h 1736"/>
                <a:gd name="T32" fmla="*/ 178 w 1085"/>
                <a:gd name="T33" fmla="*/ 914 h 1736"/>
                <a:gd name="T34" fmla="*/ 234 w 1085"/>
                <a:gd name="T35" fmla="*/ 7 h 1736"/>
                <a:gd name="T36" fmla="*/ 156 w 1085"/>
                <a:gd name="T37" fmla="*/ 0 h 17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5"/>
                <a:gd name="T58" fmla="*/ 0 h 1736"/>
                <a:gd name="T59" fmla="*/ 1085 w 1085"/>
                <a:gd name="T60" fmla="*/ 1736 h 17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5" h="1736">
                  <a:moveTo>
                    <a:pt x="156" y="0"/>
                  </a:moveTo>
                  <a:lnTo>
                    <a:pt x="0" y="935"/>
                  </a:lnTo>
                  <a:lnTo>
                    <a:pt x="36" y="1183"/>
                  </a:lnTo>
                  <a:lnTo>
                    <a:pt x="185" y="1382"/>
                  </a:lnTo>
                  <a:lnTo>
                    <a:pt x="185" y="1736"/>
                  </a:lnTo>
                  <a:lnTo>
                    <a:pt x="908" y="1736"/>
                  </a:lnTo>
                  <a:lnTo>
                    <a:pt x="908" y="1396"/>
                  </a:lnTo>
                  <a:lnTo>
                    <a:pt x="1035" y="1197"/>
                  </a:lnTo>
                  <a:lnTo>
                    <a:pt x="1085" y="935"/>
                  </a:lnTo>
                  <a:lnTo>
                    <a:pt x="936" y="7"/>
                  </a:lnTo>
                  <a:lnTo>
                    <a:pt x="851" y="7"/>
                  </a:lnTo>
                  <a:lnTo>
                    <a:pt x="915" y="921"/>
                  </a:lnTo>
                  <a:lnTo>
                    <a:pt x="752" y="1325"/>
                  </a:lnTo>
                  <a:lnTo>
                    <a:pt x="752" y="1573"/>
                  </a:lnTo>
                  <a:lnTo>
                    <a:pt x="341" y="1573"/>
                  </a:lnTo>
                  <a:lnTo>
                    <a:pt x="341" y="1332"/>
                  </a:lnTo>
                  <a:lnTo>
                    <a:pt x="178" y="914"/>
                  </a:lnTo>
                  <a:lnTo>
                    <a:pt x="234" y="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1" name="Freeform 104">
              <a:extLst>
                <a:ext uri="{FF2B5EF4-FFF2-40B4-BE49-F238E27FC236}">
                  <a16:creationId xmlns:a16="http://schemas.microsoft.com/office/drawing/2014/main" id="{28E50912-E008-F044-BBA3-30B501191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1712"/>
              <a:ext cx="1085" cy="1736"/>
            </a:xfrm>
            <a:custGeom>
              <a:avLst/>
              <a:gdLst>
                <a:gd name="T0" fmla="*/ 156 w 1085"/>
                <a:gd name="T1" fmla="*/ 0 h 1736"/>
                <a:gd name="T2" fmla="*/ 0 w 1085"/>
                <a:gd name="T3" fmla="*/ 935 h 1736"/>
                <a:gd name="T4" fmla="*/ 36 w 1085"/>
                <a:gd name="T5" fmla="*/ 1183 h 1736"/>
                <a:gd name="T6" fmla="*/ 185 w 1085"/>
                <a:gd name="T7" fmla="*/ 1382 h 1736"/>
                <a:gd name="T8" fmla="*/ 185 w 1085"/>
                <a:gd name="T9" fmla="*/ 1736 h 1736"/>
                <a:gd name="T10" fmla="*/ 908 w 1085"/>
                <a:gd name="T11" fmla="*/ 1736 h 1736"/>
                <a:gd name="T12" fmla="*/ 908 w 1085"/>
                <a:gd name="T13" fmla="*/ 1396 h 1736"/>
                <a:gd name="T14" fmla="*/ 1035 w 1085"/>
                <a:gd name="T15" fmla="*/ 1197 h 1736"/>
                <a:gd name="T16" fmla="*/ 1085 w 1085"/>
                <a:gd name="T17" fmla="*/ 935 h 1736"/>
                <a:gd name="T18" fmla="*/ 936 w 1085"/>
                <a:gd name="T19" fmla="*/ 7 h 1736"/>
                <a:gd name="T20" fmla="*/ 851 w 1085"/>
                <a:gd name="T21" fmla="*/ 7 h 1736"/>
                <a:gd name="T22" fmla="*/ 915 w 1085"/>
                <a:gd name="T23" fmla="*/ 921 h 1736"/>
                <a:gd name="T24" fmla="*/ 752 w 1085"/>
                <a:gd name="T25" fmla="*/ 1325 h 1736"/>
                <a:gd name="T26" fmla="*/ 752 w 1085"/>
                <a:gd name="T27" fmla="*/ 1573 h 1736"/>
                <a:gd name="T28" fmla="*/ 341 w 1085"/>
                <a:gd name="T29" fmla="*/ 1573 h 1736"/>
                <a:gd name="T30" fmla="*/ 341 w 1085"/>
                <a:gd name="T31" fmla="*/ 1332 h 1736"/>
                <a:gd name="T32" fmla="*/ 178 w 1085"/>
                <a:gd name="T33" fmla="*/ 914 h 1736"/>
                <a:gd name="T34" fmla="*/ 234 w 1085"/>
                <a:gd name="T35" fmla="*/ 7 h 1736"/>
                <a:gd name="T36" fmla="*/ 156 w 1085"/>
                <a:gd name="T37" fmla="*/ 0 h 17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5"/>
                <a:gd name="T58" fmla="*/ 0 h 1736"/>
                <a:gd name="T59" fmla="*/ 1085 w 1085"/>
                <a:gd name="T60" fmla="*/ 1736 h 17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5" h="1736">
                  <a:moveTo>
                    <a:pt x="156" y="0"/>
                  </a:moveTo>
                  <a:lnTo>
                    <a:pt x="0" y="935"/>
                  </a:lnTo>
                  <a:lnTo>
                    <a:pt x="36" y="1183"/>
                  </a:lnTo>
                  <a:lnTo>
                    <a:pt x="185" y="1382"/>
                  </a:lnTo>
                  <a:lnTo>
                    <a:pt x="185" y="1736"/>
                  </a:lnTo>
                  <a:lnTo>
                    <a:pt x="908" y="1736"/>
                  </a:lnTo>
                  <a:lnTo>
                    <a:pt x="908" y="1396"/>
                  </a:lnTo>
                  <a:lnTo>
                    <a:pt x="1035" y="1197"/>
                  </a:lnTo>
                  <a:lnTo>
                    <a:pt x="1085" y="935"/>
                  </a:lnTo>
                  <a:lnTo>
                    <a:pt x="936" y="7"/>
                  </a:lnTo>
                  <a:lnTo>
                    <a:pt x="851" y="7"/>
                  </a:lnTo>
                  <a:lnTo>
                    <a:pt x="915" y="921"/>
                  </a:lnTo>
                  <a:lnTo>
                    <a:pt x="752" y="1325"/>
                  </a:lnTo>
                  <a:lnTo>
                    <a:pt x="752" y="1573"/>
                  </a:lnTo>
                  <a:lnTo>
                    <a:pt x="341" y="1573"/>
                  </a:lnTo>
                  <a:lnTo>
                    <a:pt x="341" y="1332"/>
                  </a:lnTo>
                  <a:lnTo>
                    <a:pt x="178" y="914"/>
                  </a:lnTo>
                  <a:lnTo>
                    <a:pt x="234" y="7"/>
                  </a:lnTo>
                  <a:lnTo>
                    <a:pt x="156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Freeform 105">
              <a:extLst>
                <a:ext uri="{FF2B5EF4-FFF2-40B4-BE49-F238E27FC236}">
                  <a16:creationId xmlns:a16="http://schemas.microsoft.com/office/drawing/2014/main" id="{5572211E-C412-6340-8FC5-B8809D16C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" y="1719"/>
              <a:ext cx="1085" cy="1736"/>
            </a:xfrm>
            <a:custGeom>
              <a:avLst/>
              <a:gdLst>
                <a:gd name="T0" fmla="*/ 149 w 1085"/>
                <a:gd name="T1" fmla="*/ 0 h 1736"/>
                <a:gd name="T2" fmla="*/ 0 w 1085"/>
                <a:gd name="T3" fmla="*/ 935 h 1736"/>
                <a:gd name="T4" fmla="*/ 29 w 1085"/>
                <a:gd name="T5" fmla="*/ 1183 h 1736"/>
                <a:gd name="T6" fmla="*/ 178 w 1085"/>
                <a:gd name="T7" fmla="*/ 1382 h 1736"/>
                <a:gd name="T8" fmla="*/ 178 w 1085"/>
                <a:gd name="T9" fmla="*/ 1736 h 1736"/>
                <a:gd name="T10" fmla="*/ 901 w 1085"/>
                <a:gd name="T11" fmla="*/ 1736 h 1736"/>
                <a:gd name="T12" fmla="*/ 901 w 1085"/>
                <a:gd name="T13" fmla="*/ 1389 h 1736"/>
                <a:gd name="T14" fmla="*/ 1028 w 1085"/>
                <a:gd name="T15" fmla="*/ 1197 h 1736"/>
                <a:gd name="T16" fmla="*/ 1085 w 1085"/>
                <a:gd name="T17" fmla="*/ 935 h 1736"/>
                <a:gd name="T18" fmla="*/ 929 w 1085"/>
                <a:gd name="T19" fmla="*/ 7 h 1736"/>
                <a:gd name="T20" fmla="*/ 844 w 1085"/>
                <a:gd name="T21" fmla="*/ 7 h 1736"/>
                <a:gd name="T22" fmla="*/ 915 w 1085"/>
                <a:gd name="T23" fmla="*/ 921 h 1736"/>
                <a:gd name="T24" fmla="*/ 745 w 1085"/>
                <a:gd name="T25" fmla="*/ 1325 h 1736"/>
                <a:gd name="T26" fmla="*/ 745 w 1085"/>
                <a:gd name="T27" fmla="*/ 1573 h 1736"/>
                <a:gd name="T28" fmla="*/ 334 w 1085"/>
                <a:gd name="T29" fmla="*/ 1573 h 1736"/>
                <a:gd name="T30" fmla="*/ 334 w 1085"/>
                <a:gd name="T31" fmla="*/ 1332 h 1736"/>
                <a:gd name="T32" fmla="*/ 171 w 1085"/>
                <a:gd name="T33" fmla="*/ 914 h 1736"/>
                <a:gd name="T34" fmla="*/ 234 w 1085"/>
                <a:gd name="T35" fmla="*/ 7 h 1736"/>
                <a:gd name="T36" fmla="*/ 149 w 1085"/>
                <a:gd name="T37" fmla="*/ 7 h 17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5"/>
                <a:gd name="T58" fmla="*/ 0 h 1736"/>
                <a:gd name="T59" fmla="*/ 1085 w 1085"/>
                <a:gd name="T60" fmla="*/ 1736 h 17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5" h="1736">
                  <a:moveTo>
                    <a:pt x="149" y="0"/>
                  </a:moveTo>
                  <a:lnTo>
                    <a:pt x="0" y="935"/>
                  </a:lnTo>
                  <a:lnTo>
                    <a:pt x="29" y="1183"/>
                  </a:lnTo>
                  <a:lnTo>
                    <a:pt x="178" y="1382"/>
                  </a:lnTo>
                  <a:lnTo>
                    <a:pt x="178" y="1736"/>
                  </a:lnTo>
                  <a:lnTo>
                    <a:pt x="901" y="1736"/>
                  </a:lnTo>
                  <a:lnTo>
                    <a:pt x="901" y="1389"/>
                  </a:lnTo>
                  <a:lnTo>
                    <a:pt x="1028" y="1197"/>
                  </a:lnTo>
                  <a:lnTo>
                    <a:pt x="1085" y="935"/>
                  </a:lnTo>
                  <a:lnTo>
                    <a:pt x="929" y="7"/>
                  </a:lnTo>
                  <a:lnTo>
                    <a:pt x="844" y="7"/>
                  </a:lnTo>
                  <a:lnTo>
                    <a:pt x="915" y="921"/>
                  </a:lnTo>
                  <a:lnTo>
                    <a:pt x="745" y="1325"/>
                  </a:lnTo>
                  <a:lnTo>
                    <a:pt x="745" y="1573"/>
                  </a:lnTo>
                  <a:lnTo>
                    <a:pt x="334" y="1573"/>
                  </a:lnTo>
                  <a:lnTo>
                    <a:pt x="334" y="1332"/>
                  </a:lnTo>
                  <a:lnTo>
                    <a:pt x="171" y="914"/>
                  </a:lnTo>
                  <a:lnTo>
                    <a:pt x="234" y="7"/>
                  </a:lnTo>
                  <a:lnTo>
                    <a:pt x="149" y="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3" name="Group 108">
              <a:extLst>
                <a:ext uri="{FF2B5EF4-FFF2-40B4-BE49-F238E27FC236}">
                  <a16:creationId xmlns:a16="http://schemas.microsoft.com/office/drawing/2014/main" id="{8964909D-F967-BD4A-93FC-9DFD93377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8" y="1790"/>
              <a:ext cx="255" cy="156"/>
              <a:chOff x="1670" y="1790"/>
              <a:chExt cx="255" cy="156"/>
            </a:xfrm>
          </p:grpSpPr>
          <p:sp>
            <p:nvSpPr>
              <p:cNvPr id="22619" name="Freeform 106">
                <a:extLst>
                  <a:ext uri="{FF2B5EF4-FFF2-40B4-BE49-F238E27FC236}">
                    <a16:creationId xmlns:a16="http://schemas.microsoft.com/office/drawing/2014/main" id="{E5A2253A-FCD6-C140-908B-3E18E6648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" y="1790"/>
                <a:ext cx="99" cy="156"/>
              </a:xfrm>
              <a:custGeom>
                <a:avLst/>
                <a:gdLst>
                  <a:gd name="T0" fmla="*/ 0 w 99"/>
                  <a:gd name="T1" fmla="*/ 78 h 156"/>
                  <a:gd name="T2" fmla="*/ 99 w 99"/>
                  <a:gd name="T3" fmla="*/ 0 h 156"/>
                  <a:gd name="T4" fmla="*/ 64 w 99"/>
                  <a:gd name="T5" fmla="*/ 78 h 156"/>
                  <a:gd name="T6" fmla="*/ 99 w 99"/>
                  <a:gd name="T7" fmla="*/ 156 h 156"/>
                  <a:gd name="T8" fmla="*/ 0 w 99"/>
                  <a:gd name="T9" fmla="*/ 78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56"/>
                  <a:gd name="T17" fmla="*/ 99 w 99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56">
                    <a:moveTo>
                      <a:pt x="0" y="78"/>
                    </a:moveTo>
                    <a:lnTo>
                      <a:pt x="99" y="0"/>
                    </a:lnTo>
                    <a:lnTo>
                      <a:pt x="64" y="78"/>
                    </a:lnTo>
                    <a:lnTo>
                      <a:pt x="99" y="156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chemeClr val="bg2"/>
              </a:solidFill>
              <a:ln w="11113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20" name="Line 107">
                <a:extLst>
                  <a:ext uri="{FF2B5EF4-FFF2-40B4-BE49-F238E27FC236}">
                    <a16:creationId xmlns:a16="http://schemas.microsoft.com/office/drawing/2014/main" id="{85D00A96-3341-2B4A-B805-56B217349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4" y="1868"/>
                <a:ext cx="191" cy="1"/>
              </a:xfrm>
              <a:prstGeom prst="line">
                <a:avLst/>
              </a:prstGeom>
              <a:noFill/>
              <a:ln w="90488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4" name="Group 111">
              <a:extLst>
                <a:ext uri="{FF2B5EF4-FFF2-40B4-BE49-F238E27FC236}">
                  <a16:creationId xmlns:a16="http://schemas.microsoft.com/office/drawing/2014/main" id="{EF09EDD3-28DB-0749-B52B-6B336DCBC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1" y="2505"/>
              <a:ext cx="659" cy="170"/>
              <a:chOff x="1521" y="2505"/>
              <a:chExt cx="659" cy="170"/>
            </a:xfrm>
          </p:grpSpPr>
          <p:sp>
            <p:nvSpPr>
              <p:cNvPr id="22617" name="Freeform 109">
                <a:extLst>
                  <a:ext uri="{FF2B5EF4-FFF2-40B4-BE49-F238E27FC236}">
                    <a16:creationId xmlns:a16="http://schemas.microsoft.com/office/drawing/2014/main" id="{12395F46-EE2C-5049-B5B0-65741F5AD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8" y="2505"/>
                <a:ext cx="92" cy="128"/>
              </a:xfrm>
              <a:custGeom>
                <a:avLst/>
                <a:gdLst>
                  <a:gd name="T0" fmla="*/ 92 w 92"/>
                  <a:gd name="T1" fmla="*/ 50 h 128"/>
                  <a:gd name="T2" fmla="*/ 21 w 92"/>
                  <a:gd name="T3" fmla="*/ 128 h 128"/>
                  <a:gd name="T4" fmla="*/ 36 w 92"/>
                  <a:gd name="T5" fmla="*/ 57 h 128"/>
                  <a:gd name="T6" fmla="*/ 0 w 92"/>
                  <a:gd name="T7" fmla="*/ 0 h 128"/>
                  <a:gd name="T8" fmla="*/ 92 w 92"/>
                  <a:gd name="T9" fmla="*/ 50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128"/>
                  <a:gd name="T17" fmla="*/ 92 w 92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128">
                    <a:moveTo>
                      <a:pt x="92" y="50"/>
                    </a:moveTo>
                    <a:lnTo>
                      <a:pt x="21" y="128"/>
                    </a:lnTo>
                    <a:lnTo>
                      <a:pt x="36" y="57"/>
                    </a:lnTo>
                    <a:lnTo>
                      <a:pt x="0" y="0"/>
                    </a:lnTo>
                    <a:lnTo>
                      <a:pt x="92" y="5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8" name="Line 110">
                <a:extLst>
                  <a:ext uri="{FF2B5EF4-FFF2-40B4-BE49-F238E27FC236}">
                    <a16:creationId xmlns:a16="http://schemas.microsoft.com/office/drawing/2014/main" id="{637F6723-FC13-6345-A98F-0A7438059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1" y="2562"/>
                <a:ext cx="603" cy="113"/>
              </a:xfrm>
              <a:prstGeom prst="line">
                <a:avLst/>
              </a:prstGeom>
              <a:noFill/>
              <a:ln w="793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5" name="Group 114">
              <a:extLst>
                <a:ext uri="{FF2B5EF4-FFF2-40B4-BE49-F238E27FC236}">
                  <a16:creationId xmlns:a16="http://schemas.microsoft.com/office/drawing/2014/main" id="{34F0C573-0EFE-6F47-B45B-E2DA4AC46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" y="2916"/>
              <a:ext cx="376" cy="156"/>
              <a:chOff x="1741" y="2916"/>
              <a:chExt cx="376" cy="156"/>
            </a:xfrm>
          </p:grpSpPr>
          <p:sp>
            <p:nvSpPr>
              <p:cNvPr id="22615" name="Freeform 112">
                <a:extLst>
                  <a:ext uri="{FF2B5EF4-FFF2-40B4-BE49-F238E27FC236}">
                    <a16:creationId xmlns:a16="http://schemas.microsoft.com/office/drawing/2014/main" id="{ACB245A6-383D-7341-952E-06F583096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2916"/>
                <a:ext cx="100" cy="156"/>
              </a:xfrm>
              <a:custGeom>
                <a:avLst/>
                <a:gdLst>
                  <a:gd name="T0" fmla="*/ 100 w 100"/>
                  <a:gd name="T1" fmla="*/ 78 h 156"/>
                  <a:gd name="T2" fmla="*/ 0 w 100"/>
                  <a:gd name="T3" fmla="*/ 156 h 156"/>
                  <a:gd name="T4" fmla="*/ 36 w 100"/>
                  <a:gd name="T5" fmla="*/ 78 h 156"/>
                  <a:gd name="T6" fmla="*/ 0 w 100"/>
                  <a:gd name="T7" fmla="*/ 0 h 156"/>
                  <a:gd name="T8" fmla="*/ 100 w 100"/>
                  <a:gd name="T9" fmla="*/ 78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"/>
                  <a:gd name="T16" fmla="*/ 0 h 156"/>
                  <a:gd name="T17" fmla="*/ 100 w 100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" h="156">
                    <a:moveTo>
                      <a:pt x="100" y="78"/>
                    </a:moveTo>
                    <a:lnTo>
                      <a:pt x="0" y="156"/>
                    </a:lnTo>
                    <a:lnTo>
                      <a:pt x="36" y="78"/>
                    </a:lnTo>
                    <a:lnTo>
                      <a:pt x="0" y="0"/>
                    </a:lnTo>
                    <a:lnTo>
                      <a:pt x="100" y="78"/>
                    </a:lnTo>
                    <a:close/>
                  </a:path>
                </a:pathLst>
              </a:custGeom>
              <a:solidFill>
                <a:srgbClr val="00CCFF"/>
              </a:solidFill>
              <a:ln w="11113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6" name="Line 113">
                <a:extLst>
                  <a:ext uri="{FF2B5EF4-FFF2-40B4-BE49-F238E27FC236}">
                    <a16:creationId xmlns:a16="http://schemas.microsoft.com/office/drawing/2014/main" id="{AD3E6712-E9AA-1E40-9080-B4B3AB416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1" y="2994"/>
                <a:ext cx="312" cy="7"/>
              </a:xfrm>
              <a:prstGeom prst="line">
                <a:avLst/>
              </a:prstGeom>
              <a:noFill/>
              <a:ln w="90488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6" name="Group 117">
              <a:extLst>
                <a:ext uri="{FF2B5EF4-FFF2-40B4-BE49-F238E27FC236}">
                  <a16:creationId xmlns:a16="http://schemas.microsoft.com/office/drawing/2014/main" id="{69F5D93C-FA01-CF45-84D8-8B8105379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7" y="3009"/>
              <a:ext cx="369" cy="155"/>
              <a:chOff x="1677" y="3009"/>
              <a:chExt cx="369" cy="155"/>
            </a:xfrm>
          </p:grpSpPr>
          <p:sp>
            <p:nvSpPr>
              <p:cNvPr id="22613" name="Freeform 115">
                <a:extLst>
                  <a:ext uri="{FF2B5EF4-FFF2-40B4-BE49-F238E27FC236}">
                    <a16:creationId xmlns:a16="http://schemas.microsoft.com/office/drawing/2014/main" id="{C51BA747-968D-2045-839E-84B65FAB0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3009"/>
                <a:ext cx="99" cy="155"/>
              </a:xfrm>
              <a:custGeom>
                <a:avLst/>
                <a:gdLst>
                  <a:gd name="T0" fmla="*/ 0 w 99"/>
                  <a:gd name="T1" fmla="*/ 78 h 155"/>
                  <a:gd name="T2" fmla="*/ 99 w 99"/>
                  <a:gd name="T3" fmla="*/ 0 h 155"/>
                  <a:gd name="T4" fmla="*/ 64 w 99"/>
                  <a:gd name="T5" fmla="*/ 78 h 155"/>
                  <a:gd name="T6" fmla="*/ 99 w 99"/>
                  <a:gd name="T7" fmla="*/ 155 h 155"/>
                  <a:gd name="T8" fmla="*/ 0 w 99"/>
                  <a:gd name="T9" fmla="*/ 78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55"/>
                  <a:gd name="T17" fmla="*/ 99 w 99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55">
                    <a:moveTo>
                      <a:pt x="0" y="78"/>
                    </a:moveTo>
                    <a:lnTo>
                      <a:pt x="99" y="0"/>
                    </a:lnTo>
                    <a:lnTo>
                      <a:pt x="64" y="78"/>
                    </a:lnTo>
                    <a:lnTo>
                      <a:pt x="99" y="15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444444"/>
              </a:solidFill>
              <a:ln w="11113">
                <a:solidFill>
                  <a:srgbClr val="44444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4" name="Line 116">
                <a:extLst>
                  <a:ext uri="{FF2B5EF4-FFF2-40B4-BE49-F238E27FC236}">
                    <a16:creationId xmlns:a16="http://schemas.microsoft.com/office/drawing/2014/main" id="{CECA02D9-437A-7342-9389-47BDFF95C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1" y="3087"/>
                <a:ext cx="305" cy="1"/>
              </a:xfrm>
              <a:prstGeom prst="line">
                <a:avLst/>
              </a:prstGeom>
              <a:noFill/>
              <a:ln w="90488">
                <a:solidFill>
                  <a:srgbClr val="44444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7" name="Group 120">
              <a:extLst>
                <a:ext uri="{FF2B5EF4-FFF2-40B4-BE49-F238E27FC236}">
                  <a16:creationId xmlns:a16="http://schemas.microsoft.com/office/drawing/2014/main" id="{020F15B2-03BF-A943-B42C-45D4C598B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3" y="3172"/>
              <a:ext cx="368" cy="155"/>
              <a:chOff x="1663" y="3172"/>
              <a:chExt cx="368" cy="155"/>
            </a:xfrm>
          </p:grpSpPr>
          <p:sp>
            <p:nvSpPr>
              <p:cNvPr id="22611" name="Freeform 118">
                <a:extLst>
                  <a:ext uri="{FF2B5EF4-FFF2-40B4-BE49-F238E27FC236}">
                    <a16:creationId xmlns:a16="http://schemas.microsoft.com/office/drawing/2014/main" id="{B240E4BB-EEAD-4041-9C4B-20EE512D9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" y="3172"/>
                <a:ext cx="99" cy="155"/>
              </a:xfrm>
              <a:custGeom>
                <a:avLst/>
                <a:gdLst>
                  <a:gd name="T0" fmla="*/ 0 w 99"/>
                  <a:gd name="T1" fmla="*/ 78 h 155"/>
                  <a:gd name="T2" fmla="*/ 99 w 99"/>
                  <a:gd name="T3" fmla="*/ 0 h 155"/>
                  <a:gd name="T4" fmla="*/ 64 w 99"/>
                  <a:gd name="T5" fmla="*/ 78 h 155"/>
                  <a:gd name="T6" fmla="*/ 99 w 99"/>
                  <a:gd name="T7" fmla="*/ 155 h 155"/>
                  <a:gd name="T8" fmla="*/ 0 w 99"/>
                  <a:gd name="T9" fmla="*/ 78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"/>
                  <a:gd name="T16" fmla="*/ 0 h 155"/>
                  <a:gd name="T17" fmla="*/ 99 w 99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" h="155">
                    <a:moveTo>
                      <a:pt x="0" y="78"/>
                    </a:moveTo>
                    <a:lnTo>
                      <a:pt x="99" y="0"/>
                    </a:lnTo>
                    <a:lnTo>
                      <a:pt x="64" y="78"/>
                    </a:lnTo>
                    <a:lnTo>
                      <a:pt x="99" y="155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6666"/>
              </a:solidFill>
              <a:ln w="11113">
                <a:solidFill>
                  <a:srgbClr val="FF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2" name="Line 119">
                <a:extLst>
                  <a:ext uri="{FF2B5EF4-FFF2-40B4-BE49-F238E27FC236}">
                    <a16:creationId xmlns:a16="http://schemas.microsoft.com/office/drawing/2014/main" id="{F9305173-59ED-B845-A9FC-973964F5C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7" y="3250"/>
                <a:ext cx="304" cy="1"/>
              </a:xfrm>
              <a:prstGeom prst="line">
                <a:avLst/>
              </a:prstGeom>
              <a:noFill/>
              <a:ln w="90488">
                <a:solidFill>
                  <a:srgbClr val="FF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08" name="Group 123">
              <a:extLst>
                <a:ext uri="{FF2B5EF4-FFF2-40B4-BE49-F238E27FC236}">
                  <a16:creationId xmlns:a16="http://schemas.microsoft.com/office/drawing/2014/main" id="{60A55A00-A175-0549-99E4-25B612548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3" y="1680"/>
              <a:ext cx="614" cy="41"/>
              <a:chOff x="1933" y="1680"/>
              <a:chExt cx="614" cy="41"/>
            </a:xfrm>
          </p:grpSpPr>
          <p:sp>
            <p:nvSpPr>
              <p:cNvPr id="22609" name="Freeform 82">
                <a:extLst>
                  <a:ext uri="{FF2B5EF4-FFF2-40B4-BE49-F238E27FC236}">
                    <a16:creationId xmlns:a16="http://schemas.microsoft.com/office/drawing/2014/main" id="{A8918476-7C8B-A94C-8837-FF0DF3A06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" y="1680"/>
                <a:ext cx="182" cy="41"/>
              </a:xfrm>
              <a:custGeom>
                <a:avLst/>
                <a:gdLst>
                  <a:gd name="T0" fmla="*/ 224 w 170"/>
                  <a:gd name="T1" fmla="*/ 116 h 29"/>
                  <a:gd name="T2" fmla="*/ 82 w 170"/>
                  <a:gd name="T3" fmla="*/ 28 h 29"/>
                  <a:gd name="T4" fmla="*/ 0 w 170"/>
                  <a:gd name="T5" fmla="*/ 0 h 29"/>
                  <a:gd name="T6" fmla="*/ 0 60000 65536"/>
                  <a:gd name="T7" fmla="*/ 0 60000 65536"/>
                  <a:gd name="T8" fmla="*/ 0 60000 65536"/>
                  <a:gd name="T9" fmla="*/ 0 w 170"/>
                  <a:gd name="T10" fmla="*/ 0 h 29"/>
                  <a:gd name="T11" fmla="*/ 170 w 170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0" h="29">
                    <a:moveTo>
                      <a:pt x="170" y="29"/>
                    </a:moveTo>
                    <a:lnTo>
                      <a:pt x="63" y="7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Freeform 122">
                <a:extLst>
                  <a:ext uri="{FF2B5EF4-FFF2-40B4-BE49-F238E27FC236}">
                    <a16:creationId xmlns:a16="http://schemas.microsoft.com/office/drawing/2014/main" id="{38501825-88DC-094E-8C40-5D48385929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33" y="1680"/>
                <a:ext cx="182" cy="41"/>
              </a:xfrm>
              <a:custGeom>
                <a:avLst/>
                <a:gdLst>
                  <a:gd name="T0" fmla="*/ 224 w 170"/>
                  <a:gd name="T1" fmla="*/ 116 h 29"/>
                  <a:gd name="T2" fmla="*/ 82 w 170"/>
                  <a:gd name="T3" fmla="*/ 28 h 29"/>
                  <a:gd name="T4" fmla="*/ 0 w 170"/>
                  <a:gd name="T5" fmla="*/ 0 h 29"/>
                  <a:gd name="T6" fmla="*/ 0 60000 65536"/>
                  <a:gd name="T7" fmla="*/ 0 60000 65536"/>
                  <a:gd name="T8" fmla="*/ 0 60000 65536"/>
                  <a:gd name="T9" fmla="*/ 0 w 170"/>
                  <a:gd name="T10" fmla="*/ 0 h 29"/>
                  <a:gd name="T11" fmla="*/ 170 w 170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0" h="29">
                    <a:moveTo>
                      <a:pt x="170" y="29"/>
                    </a:moveTo>
                    <a:lnTo>
                      <a:pt x="63" y="7"/>
                    </a:lnTo>
                    <a:lnTo>
                      <a:pt x="0" y="0"/>
                    </a:lnTo>
                  </a:path>
                </a:pathLst>
              </a:cu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532" name="Text Box 126">
            <a:extLst>
              <a:ext uri="{FF2B5EF4-FFF2-40B4-BE49-F238E27FC236}">
                <a16:creationId xmlns:a16="http://schemas.microsoft.com/office/drawing/2014/main" id="{CF812947-D3DB-AF46-8518-3354D9611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6" y="6043613"/>
            <a:ext cx="447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Pig Iron: 3.5-4.5%C (near eutectic)</a:t>
            </a:r>
          </a:p>
        </p:txBody>
      </p:sp>
    </p:spTree>
    <p:extLst>
      <p:ext uri="{BB962C8B-B14F-4D97-AF65-F5344CB8AC3E}">
        <p14:creationId xmlns:p14="http://schemas.microsoft.com/office/powerpoint/2010/main" val="358182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>
            <a:extLst>
              <a:ext uri="{FF2B5EF4-FFF2-40B4-BE49-F238E27FC236}">
                <a16:creationId xmlns:a16="http://schemas.microsoft.com/office/drawing/2014/main" id="{39B4AFD4-61FA-264A-9228-E116EC636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71AE7C0B-9565-784D-8ACB-930DC9287BCE}" type="slidenum">
              <a:rPr lang="en-US" altLang="en-US" sz="120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7FD7C7-F8B6-534F-936B-FC6C2F753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558800"/>
            <a:ext cx="8242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 dirty="0">
                <a:ea typeface="ＭＳ Ｐゴシック" panose="020B0600070205080204" pitchFamily="34" charset="-128"/>
              </a:rPr>
              <a:t>Bessemer process: reduce carbon content by blowing air on liquid iron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5CC9DA95-952A-9B46-A917-3465C5D4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2197100"/>
            <a:ext cx="43862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9E74E22D-39E2-5942-9B07-CA934612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2052638"/>
            <a:ext cx="35829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5">
            <a:extLst>
              <a:ext uri="{FF2B5EF4-FFF2-40B4-BE49-F238E27FC236}">
                <a16:creationId xmlns:a16="http://schemas.microsoft.com/office/drawing/2014/main" id="{8A4BA5BA-E3D0-B04E-A0AA-F3F27D6CE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4" y="5307013"/>
            <a:ext cx="7405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Oxidation reactions release heat, remove carbon</a:t>
            </a:r>
          </a:p>
          <a:p>
            <a:r>
              <a:rPr lang="en-US" altLang="en-US"/>
              <a:t>Ladle tipped after conversion to separate from slag (floats)</a:t>
            </a:r>
          </a:p>
        </p:txBody>
      </p:sp>
    </p:spTree>
    <p:extLst>
      <p:ext uri="{BB962C8B-B14F-4D97-AF65-F5344CB8AC3E}">
        <p14:creationId xmlns:p14="http://schemas.microsoft.com/office/powerpoint/2010/main" val="333079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B6A8-BB2D-4448-A243-8547385F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0415-261C-804B-B47F-1A8600E4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63" y="2173968"/>
            <a:ext cx="8619309" cy="4351338"/>
          </a:xfrm>
        </p:spPr>
        <p:txBody>
          <a:bodyPr/>
          <a:lstStyle/>
          <a:p>
            <a:r>
              <a:rPr lang="en-US" dirty="0"/>
              <a:t>Chapter 8: Fracture and Failure: HW #7</a:t>
            </a:r>
          </a:p>
          <a:p>
            <a:r>
              <a:rPr lang="en-US" dirty="0"/>
              <a:t>Chapter 9: Phase Diagrams: </a:t>
            </a:r>
          </a:p>
          <a:p>
            <a:r>
              <a:rPr lang="en-US" dirty="0"/>
              <a:t>Chapter 10: Phase Transformations, Fe-C alloys: HW#8</a:t>
            </a:r>
          </a:p>
          <a:p>
            <a:r>
              <a:rPr lang="en-US" dirty="0"/>
              <a:t>Chapter 12: Ceramics</a:t>
            </a:r>
          </a:p>
          <a:p>
            <a:r>
              <a:rPr lang="en-US" dirty="0"/>
              <a:t>Chapter 15: Polymers: Processing: HW #9</a:t>
            </a:r>
          </a:p>
          <a:p>
            <a:r>
              <a:rPr lang="en-US" dirty="0"/>
              <a:t>Materials Processing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7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5225F9F3-741B-894E-BE82-4851399E3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36DE656-A26C-5B42-A03C-BD9E4106EB03}" type="slidenum">
              <a:rPr lang="en-US" altLang="en-US" sz="120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5352051-84A0-6A4F-90C2-DA4B585C7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Making steel: Basic Oxygen Furnace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BFF3437D-3394-5143-8C54-ECB1E662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171575"/>
            <a:ext cx="7974012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28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B9C03BD8-9AC9-9446-BDC6-4102633F95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03355B6-65A7-5C4F-881B-5BCEF827E7BE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740FCC2-5B29-E841-85EF-D81867798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Metal Fabrication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78E07E8-A110-CC4D-9CFF-2B8A216CD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How do we fabricate metals?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Blacksmith - hammer (forged)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Molding - cast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Forming Operations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Rough stock formed to final shape</a:t>
            </a:r>
          </a:p>
          <a:p>
            <a:pPr lvl="1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Hot working</a:t>
            </a:r>
            <a:r>
              <a:rPr lang="en-US" altLang="en-US" dirty="0">
                <a:ea typeface="ＭＳ Ｐゴシック" panose="020B0600070205080204" pitchFamily="34" charset="-128"/>
              </a:rPr>
              <a:t>                vs.            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Cold working</a:t>
            </a:r>
          </a:p>
          <a:p>
            <a:pPr lvl="1"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sz="2000" dirty="0">
                <a:ea typeface="ＭＳ Ｐゴシック" panose="020B0600070205080204" pitchFamily="34" charset="-128"/>
              </a:rPr>
              <a:t>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 high enough for          	 	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•  </a:t>
            </a:r>
            <a:r>
              <a:rPr lang="en-US" altLang="en-US" sz="2000" dirty="0">
                <a:ea typeface="ＭＳ Ｐゴシック" panose="020B0600070205080204" pitchFamily="34" charset="-128"/>
              </a:rPr>
              <a:t>well below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m</a:t>
            </a:r>
            <a:r>
              <a:rPr lang="en-US" altLang="en-US" sz="2000" dirty="0">
                <a:ea typeface="ＭＳ Ｐゴシック" panose="020B0600070205080204" pitchFamily="34" charset="-128"/>
              </a:rPr>
              <a:t>   recrystallization          		 work hardening</a:t>
            </a:r>
          </a:p>
          <a:p>
            <a:pPr lvl="1"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•</a:t>
            </a:r>
            <a:r>
              <a:rPr lang="en-US" altLang="en-US" sz="2000" dirty="0">
                <a:ea typeface="ＭＳ Ｐゴシック" panose="020B0600070205080204" pitchFamily="34" charset="-128"/>
              </a:rPr>
              <a:t>  Larger deformations	     	 </a:t>
            </a:r>
            <a:r>
              <a:rPr lang="en-US" altLang="en-US" sz="2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• </a:t>
            </a:r>
            <a:r>
              <a:rPr lang="en-US" altLang="en-US" sz="2000" dirty="0">
                <a:ea typeface="ＭＳ Ｐゴシック" panose="020B0600070205080204" pitchFamily="34" charset="-128"/>
              </a:rPr>
              <a:t> smaller deformations</a:t>
            </a:r>
          </a:p>
        </p:txBody>
      </p:sp>
    </p:spTree>
    <p:extLst>
      <p:ext uri="{BB962C8B-B14F-4D97-AF65-F5344CB8AC3E}">
        <p14:creationId xmlns:p14="http://schemas.microsoft.com/office/powerpoint/2010/main" val="407127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FD77B277-5EB9-234E-BD91-575B4EDC00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B10AEA5E-92E5-D64E-BE42-20C8F87A8A0B}" type="slidenum">
              <a:rPr lang="en-US" altLang="en-US" sz="120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6288A3C-DDC7-104B-AB3E-D3D066A1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1608138"/>
            <a:ext cx="1452321" cy="36933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FORMING</a:t>
            </a:r>
          </a:p>
        </p:txBody>
      </p:sp>
      <p:grpSp>
        <p:nvGrpSpPr>
          <p:cNvPr id="2" name="Group 133">
            <a:extLst>
              <a:ext uri="{FF2B5EF4-FFF2-40B4-BE49-F238E27FC236}">
                <a16:creationId xmlns:a16="http://schemas.microsoft.com/office/drawing/2014/main" id="{5534C582-B63D-EA4C-A178-8F0C5917853D}"/>
              </a:ext>
            </a:extLst>
          </p:cNvPr>
          <p:cNvGrpSpPr>
            <a:grpSpLocks/>
          </p:cNvGrpSpPr>
          <p:nvPr/>
        </p:nvGrpSpPr>
        <p:grpSpPr bwMode="auto">
          <a:xfrm>
            <a:off x="6465887" y="2139950"/>
            <a:ext cx="3756024" cy="2103438"/>
            <a:chOff x="3113" y="1402"/>
            <a:chExt cx="2366" cy="1325"/>
          </a:xfrm>
        </p:grpSpPr>
        <p:grpSp>
          <p:nvGrpSpPr>
            <p:cNvPr id="48236" name="Group 105">
              <a:extLst>
                <a:ext uri="{FF2B5EF4-FFF2-40B4-BE49-F238E27FC236}">
                  <a16:creationId xmlns:a16="http://schemas.microsoft.com/office/drawing/2014/main" id="{C50F1CEF-06E9-B541-88B3-E6BD12283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9" y="1871"/>
              <a:ext cx="1408" cy="856"/>
              <a:chOff x="3736" y="1752"/>
              <a:chExt cx="1408" cy="856"/>
            </a:xfrm>
          </p:grpSpPr>
          <p:sp>
            <p:nvSpPr>
              <p:cNvPr id="48238" name="Rectangle 106">
                <a:extLst>
                  <a:ext uri="{FF2B5EF4-FFF2-40B4-BE49-F238E27FC236}">
                    <a16:creationId xmlns:a16="http://schemas.microsoft.com/office/drawing/2014/main" id="{CE7E9683-6305-624E-B36B-3F31B8672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112"/>
                <a:ext cx="656" cy="144"/>
              </a:xfrm>
              <a:prstGeom prst="rect">
                <a:avLst/>
              </a:prstGeom>
              <a:solidFill>
                <a:srgbClr val="BBBBBB"/>
              </a:solidFill>
              <a:ln w="25400">
                <a:solidFill>
                  <a:srgbClr val="BBBBBB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39" name="Oval 107">
                <a:extLst>
                  <a:ext uri="{FF2B5EF4-FFF2-40B4-BE49-F238E27FC236}">
                    <a16:creationId xmlns:a16="http://schemas.microsoft.com/office/drawing/2014/main" id="{9156A4C3-B1F8-BA41-A294-B7AC42EC0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2232"/>
                <a:ext cx="376" cy="376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40" name="Rectangle 108">
                <a:extLst>
                  <a:ext uri="{FF2B5EF4-FFF2-40B4-BE49-F238E27FC236}">
                    <a16:creationId xmlns:a16="http://schemas.microsoft.com/office/drawing/2014/main" id="{0753866B-1EC9-8E48-AA70-BBCC8FF48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2152"/>
                <a:ext cx="640" cy="64"/>
              </a:xfrm>
              <a:prstGeom prst="rect">
                <a:avLst/>
              </a:prstGeom>
              <a:solidFill>
                <a:srgbClr val="BBBBBB"/>
              </a:solidFill>
              <a:ln w="25400">
                <a:solidFill>
                  <a:srgbClr val="BBBBBB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8241" name="Group 109">
                <a:extLst>
                  <a:ext uri="{FF2B5EF4-FFF2-40B4-BE49-F238E27FC236}">
                    <a16:creationId xmlns:a16="http://schemas.microsoft.com/office/drawing/2014/main" id="{5C37C2FC-0EBD-3C45-A158-607D5150BE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6" y="2136"/>
                <a:ext cx="216" cy="96"/>
                <a:chOff x="4296" y="2136"/>
                <a:chExt cx="216" cy="96"/>
              </a:xfrm>
            </p:grpSpPr>
            <p:sp>
              <p:nvSpPr>
                <p:cNvPr id="48263" name="Freeform 110">
                  <a:extLst>
                    <a:ext uri="{FF2B5EF4-FFF2-40B4-BE49-F238E27FC236}">
                      <a16:creationId xmlns:a16="http://schemas.microsoft.com/office/drawing/2014/main" id="{A307F47B-BA9B-E14C-9C69-F1A06C99D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2136"/>
                  <a:ext cx="56" cy="96"/>
                </a:xfrm>
                <a:custGeom>
                  <a:avLst/>
                  <a:gdLst>
                    <a:gd name="T0" fmla="*/ 56 w 56"/>
                    <a:gd name="T1" fmla="*/ 48 h 96"/>
                    <a:gd name="T2" fmla="*/ 0 w 56"/>
                    <a:gd name="T3" fmla="*/ 96 h 96"/>
                    <a:gd name="T4" fmla="*/ 16 w 56"/>
                    <a:gd name="T5" fmla="*/ 48 h 96"/>
                    <a:gd name="T6" fmla="*/ 0 w 56"/>
                    <a:gd name="T7" fmla="*/ 0 h 96"/>
                    <a:gd name="T8" fmla="*/ 56 w 56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96">
                      <a:moveTo>
                        <a:pt x="56" y="48"/>
                      </a:moveTo>
                      <a:lnTo>
                        <a:pt x="0" y="96"/>
                      </a:lnTo>
                      <a:lnTo>
                        <a:pt x="16" y="48"/>
                      </a:lnTo>
                      <a:lnTo>
                        <a:pt x="0" y="0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64" name="Line 111">
                  <a:extLst>
                    <a:ext uri="{FF2B5EF4-FFF2-40B4-BE49-F238E27FC236}">
                      <a16:creationId xmlns:a16="http://schemas.microsoft.com/office/drawing/2014/main" id="{7E34499C-A24F-434A-AF8B-7E3BD0992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96" y="2184"/>
                  <a:ext cx="176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242" name="Rectangle 112">
                <a:extLst>
                  <a:ext uri="{FF2B5EF4-FFF2-40B4-BE49-F238E27FC236}">
                    <a16:creationId xmlns:a16="http://schemas.microsoft.com/office/drawing/2014/main" id="{7490E7A9-CDCB-764F-9D7B-0ED4256ED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328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EEEEEE"/>
                    </a:solidFill>
                    <a:latin typeface="Arial" panose="020B0604020202020204" pitchFamily="34" charset="0"/>
                  </a:rPr>
                  <a:t>roll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243" name="Rectangle 113">
                <a:extLst>
                  <a:ext uri="{FF2B5EF4-FFF2-40B4-BE49-F238E27FC236}">
                    <a16:creationId xmlns:a16="http://schemas.microsoft.com/office/drawing/2014/main" id="{1E72B19E-BD05-AA46-9636-D5F5CB497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2088"/>
                <a:ext cx="9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244" name="Rectangle 114">
                <a:extLst>
                  <a:ext uri="{FF2B5EF4-FFF2-40B4-BE49-F238E27FC236}">
                    <a16:creationId xmlns:a16="http://schemas.microsoft.com/office/drawing/2014/main" id="{76815C4D-012C-2546-BBAF-E5E6FE1B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120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o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245" name="Rectangle 115">
                <a:extLst>
                  <a:ext uri="{FF2B5EF4-FFF2-40B4-BE49-F238E27FC236}">
                    <a16:creationId xmlns:a16="http://schemas.microsoft.com/office/drawing/2014/main" id="{B95F311D-2D07-2F45-B9CC-A0CE306E0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928"/>
                <a:ext cx="9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00AA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246" name="Rectangle 116">
                <a:extLst>
                  <a:ext uri="{FF2B5EF4-FFF2-40B4-BE49-F238E27FC236}">
                    <a16:creationId xmlns:a16="http://schemas.microsoft.com/office/drawing/2014/main" id="{169690F1-DE3F-0A44-9D90-B8484C70D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1960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00AA"/>
                    </a:solidFill>
                    <a:latin typeface="Arial" panose="020B0604020202020204" pitchFamily="34" charset="0"/>
                  </a:rPr>
                  <a:t>d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247" name="Rectangle 117">
                <a:extLst>
                  <a:ext uri="{FF2B5EF4-FFF2-40B4-BE49-F238E27FC236}">
                    <a16:creationId xmlns:a16="http://schemas.microsoft.com/office/drawing/2014/main" id="{A36305F9-6559-E146-B45F-4C5F4CB88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116"/>
                <a:ext cx="16" cy="128"/>
              </a:xfrm>
              <a:prstGeom prst="rect">
                <a:avLst/>
              </a:prstGeom>
              <a:solidFill>
                <a:srgbClr val="009900"/>
              </a:solidFill>
              <a:ln w="381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48" name="Rectangle 118">
                <a:extLst>
                  <a:ext uri="{FF2B5EF4-FFF2-40B4-BE49-F238E27FC236}">
                    <a16:creationId xmlns:a16="http://schemas.microsoft.com/office/drawing/2014/main" id="{58FF2100-E8BC-2B46-8606-A82D5998C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2144"/>
                <a:ext cx="32" cy="8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49" name="Oval 119">
                <a:extLst>
                  <a:ext uri="{FF2B5EF4-FFF2-40B4-BE49-F238E27FC236}">
                    <a16:creationId xmlns:a16="http://schemas.microsoft.com/office/drawing/2014/main" id="{2CCBABA9-BB6F-0A4C-B8C6-8CD9BC111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1752"/>
                <a:ext cx="376" cy="384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50" name="Rectangle 120">
                <a:extLst>
                  <a:ext uri="{FF2B5EF4-FFF2-40B4-BE49-F238E27FC236}">
                    <a16:creationId xmlns:a16="http://schemas.microsoft.com/office/drawing/2014/main" id="{6FB3AAF0-2BDF-084E-9141-53DA87BF4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848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EEEEEE"/>
                    </a:solidFill>
                    <a:latin typeface="Arial" panose="020B0604020202020204" pitchFamily="34" charset="0"/>
                  </a:rPr>
                  <a:t>roll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48251" name="Group 121">
                <a:extLst>
                  <a:ext uri="{FF2B5EF4-FFF2-40B4-BE49-F238E27FC236}">
                    <a16:creationId xmlns:a16="http://schemas.microsoft.com/office/drawing/2014/main" id="{62367298-0220-4D48-A431-B5511A2055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6" y="2232"/>
                <a:ext cx="184" cy="336"/>
                <a:chOff x="4456" y="2232"/>
                <a:chExt cx="184" cy="336"/>
              </a:xfrm>
            </p:grpSpPr>
            <p:sp>
              <p:nvSpPr>
                <p:cNvPr id="48258" name="Freeform 122">
                  <a:extLst>
                    <a:ext uri="{FF2B5EF4-FFF2-40B4-BE49-F238E27FC236}">
                      <a16:creationId xmlns:a16="http://schemas.microsoft.com/office/drawing/2014/main" id="{77ACD63E-2C04-0248-8264-3E9EF771E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2272"/>
                  <a:ext cx="144" cy="144"/>
                </a:xfrm>
                <a:custGeom>
                  <a:avLst/>
                  <a:gdLst>
                    <a:gd name="T0" fmla="*/ 0 w 144"/>
                    <a:gd name="T1" fmla="*/ 144 h 144"/>
                    <a:gd name="T2" fmla="*/ 0 w 144"/>
                    <a:gd name="T3" fmla="*/ 120 h 144"/>
                    <a:gd name="T4" fmla="*/ 8 w 144"/>
                    <a:gd name="T5" fmla="*/ 96 h 144"/>
                    <a:gd name="T6" fmla="*/ 16 w 144"/>
                    <a:gd name="T7" fmla="*/ 72 h 144"/>
                    <a:gd name="T8" fmla="*/ 32 w 144"/>
                    <a:gd name="T9" fmla="*/ 56 h 144"/>
                    <a:gd name="T10" fmla="*/ 48 w 144"/>
                    <a:gd name="T11" fmla="*/ 40 h 144"/>
                    <a:gd name="T12" fmla="*/ 72 w 144"/>
                    <a:gd name="T13" fmla="*/ 24 h 144"/>
                    <a:gd name="T14" fmla="*/ 96 w 144"/>
                    <a:gd name="T15" fmla="*/ 16 h 144"/>
                    <a:gd name="T16" fmla="*/ 120 w 144"/>
                    <a:gd name="T17" fmla="*/ 8 h 144"/>
                    <a:gd name="T18" fmla="*/ 144 w 144"/>
                    <a:gd name="T19" fmla="*/ 0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4"/>
                    <a:gd name="T31" fmla="*/ 0 h 144"/>
                    <a:gd name="T32" fmla="*/ 144 w 144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4" h="144">
                      <a:moveTo>
                        <a:pt x="0" y="144"/>
                      </a:moveTo>
                      <a:lnTo>
                        <a:pt x="0" y="120"/>
                      </a:lnTo>
                      <a:lnTo>
                        <a:pt x="8" y="96"/>
                      </a:lnTo>
                      <a:lnTo>
                        <a:pt x="16" y="72"/>
                      </a:lnTo>
                      <a:lnTo>
                        <a:pt x="32" y="56"/>
                      </a:lnTo>
                      <a:lnTo>
                        <a:pt x="48" y="40"/>
                      </a:lnTo>
                      <a:lnTo>
                        <a:pt x="72" y="24"/>
                      </a:lnTo>
                      <a:lnTo>
                        <a:pt x="96" y="16"/>
                      </a:lnTo>
                      <a:lnTo>
                        <a:pt x="120" y="8"/>
                      </a:lnTo>
                      <a:lnTo>
                        <a:pt x="144" y="0"/>
                      </a:lnTo>
                    </a:path>
                  </a:pathLst>
                </a:cu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59" name="Freeform 123">
                  <a:extLst>
                    <a:ext uri="{FF2B5EF4-FFF2-40B4-BE49-F238E27FC236}">
                      <a16:creationId xmlns:a16="http://schemas.microsoft.com/office/drawing/2014/main" id="{BFE4B664-A485-5646-914A-88FB18932A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2424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20 w 144"/>
                    <a:gd name="T3" fmla="*/ 136 h 144"/>
                    <a:gd name="T4" fmla="*/ 96 w 144"/>
                    <a:gd name="T5" fmla="*/ 128 h 144"/>
                    <a:gd name="T6" fmla="*/ 72 w 144"/>
                    <a:gd name="T7" fmla="*/ 120 h 144"/>
                    <a:gd name="T8" fmla="*/ 48 w 144"/>
                    <a:gd name="T9" fmla="*/ 104 h 144"/>
                    <a:gd name="T10" fmla="*/ 32 w 144"/>
                    <a:gd name="T11" fmla="*/ 88 h 144"/>
                    <a:gd name="T12" fmla="*/ 16 w 144"/>
                    <a:gd name="T13" fmla="*/ 72 h 144"/>
                    <a:gd name="T14" fmla="*/ 8 w 144"/>
                    <a:gd name="T15" fmla="*/ 48 h 144"/>
                    <a:gd name="T16" fmla="*/ 0 w 144"/>
                    <a:gd name="T17" fmla="*/ 24 h 144"/>
                    <a:gd name="T18" fmla="*/ 0 w 144"/>
                    <a:gd name="T19" fmla="*/ 0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4"/>
                    <a:gd name="T31" fmla="*/ 0 h 144"/>
                    <a:gd name="T32" fmla="*/ 144 w 144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4" h="144">
                      <a:moveTo>
                        <a:pt x="144" y="144"/>
                      </a:moveTo>
                      <a:lnTo>
                        <a:pt x="120" y="136"/>
                      </a:lnTo>
                      <a:lnTo>
                        <a:pt x="96" y="128"/>
                      </a:lnTo>
                      <a:lnTo>
                        <a:pt x="72" y="120"/>
                      </a:lnTo>
                      <a:lnTo>
                        <a:pt x="48" y="104"/>
                      </a:lnTo>
                      <a:lnTo>
                        <a:pt x="32" y="88"/>
                      </a:lnTo>
                      <a:lnTo>
                        <a:pt x="16" y="72"/>
                      </a:lnTo>
                      <a:lnTo>
                        <a:pt x="8" y="48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260" name="Group 124">
                  <a:extLst>
                    <a:ext uri="{FF2B5EF4-FFF2-40B4-BE49-F238E27FC236}">
                      <a16:creationId xmlns:a16="http://schemas.microsoft.com/office/drawing/2014/main" id="{4FDDAA21-045B-1B47-9033-3C866CF40F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2" y="2232"/>
                  <a:ext cx="88" cy="96"/>
                  <a:chOff x="4552" y="2232"/>
                  <a:chExt cx="88" cy="96"/>
                </a:xfrm>
              </p:grpSpPr>
              <p:sp>
                <p:nvSpPr>
                  <p:cNvPr id="48261" name="Freeform 125">
                    <a:extLst>
                      <a:ext uri="{FF2B5EF4-FFF2-40B4-BE49-F238E27FC236}">
                        <a16:creationId xmlns:a16="http://schemas.microsoft.com/office/drawing/2014/main" id="{5CEDB43D-B50C-8444-B4FD-7B2EC493FE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4" y="2232"/>
                    <a:ext cx="56" cy="96"/>
                  </a:xfrm>
                  <a:custGeom>
                    <a:avLst/>
                    <a:gdLst>
                      <a:gd name="T0" fmla="*/ 56 w 56"/>
                      <a:gd name="T1" fmla="*/ 48 h 96"/>
                      <a:gd name="T2" fmla="*/ 0 w 56"/>
                      <a:gd name="T3" fmla="*/ 96 h 96"/>
                      <a:gd name="T4" fmla="*/ 16 w 56"/>
                      <a:gd name="T5" fmla="*/ 48 h 96"/>
                      <a:gd name="T6" fmla="*/ 0 w 56"/>
                      <a:gd name="T7" fmla="*/ 0 h 96"/>
                      <a:gd name="T8" fmla="*/ 56 w 56"/>
                      <a:gd name="T9" fmla="*/ 48 h 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6"/>
                      <a:gd name="T16" fmla="*/ 0 h 96"/>
                      <a:gd name="T17" fmla="*/ 56 w 56"/>
                      <a:gd name="T18" fmla="*/ 96 h 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6" h="96">
                        <a:moveTo>
                          <a:pt x="56" y="48"/>
                        </a:moveTo>
                        <a:lnTo>
                          <a:pt x="0" y="96"/>
                        </a:lnTo>
                        <a:lnTo>
                          <a:pt x="16" y="48"/>
                        </a:lnTo>
                        <a:lnTo>
                          <a:pt x="0" y="0"/>
                        </a:lnTo>
                        <a:lnTo>
                          <a:pt x="56" y="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62" name="Line 126">
                    <a:extLst>
                      <a:ext uri="{FF2B5EF4-FFF2-40B4-BE49-F238E27FC236}">
                        <a16:creationId xmlns:a16="http://schemas.microsoft.com/office/drawing/2014/main" id="{60365BF3-9498-A249-803E-329AD3A950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52" y="2280"/>
                    <a:ext cx="48" cy="1"/>
                  </a:xfrm>
                  <a:prstGeom prst="line">
                    <a:avLst/>
                  </a:prstGeom>
                  <a:noFill/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252" name="Group 127">
                <a:extLst>
                  <a:ext uri="{FF2B5EF4-FFF2-40B4-BE49-F238E27FC236}">
                    <a16:creationId xmlns:a16="http://schemas.microsoft.com/office/drawing/2014/main" id="{6646D5CF-072C-0148-86A4-8F2529F9A1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461" y="1788"/>
                <a:ext cx="184" cy="336"/>
                <a:chOff x="4456" y="2232"/>
                <a:chExt cx="184" cy="336"/>
              </a:xfrm>
            </p:grpSpPr>
            <p:sp>
              <p:nvSpPr>
                <p:cNvPr id="48253" name="Freeform 128">
                  <a:extLst>
                    <a:ext uri="{FF2B5EF4-FFF2-40B4-BE49-F238E27FC236}">
                      <a16:creationId xmlns:a16="http://schemas.microsoft.com/office/drawing/2014/main" id="{E1D5BBB0-3E7E-BC48-B270-11737BDF6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2272"/>
                  <a:ext cx="144" cy="144"/>
                </a:xfrm>
                <a:custGeom>
                  <a:avLst/>
                  <a:gdLst>
                    <a:gd name="T0" fmla="*/ 0 w 144"/>
                    <a:gd name="T1" fmla="*/ 144 h 144"/>
                    <a:gd name="T2" fmla="*/ 0 w 144"/>
                    <a:gd name="T3" fmla="*/ 120 h 144"/>
                    <a:gd name="T4" fmla="*/ 8 w 144"/>
                    <a:gd name="T5" fmla="*/ 96 h 144"/>
                    <a:gd name="T6" fmla="*/ 16 w 144"/>
                    <a:gd name="T7" fmla="*/ 72 h 144"/>
                    <a:gd name="T8" fmla="*/ 32 w 144"/>
                    <a:gd name="T9" fmla="*/ 56 h 144"/>
                    <a:gd name="T10" fmla="*/ 48 w 144"/>
                    <a:gd name="T11" fmla="*/ 40 h 144"/>
                    <a:gd name="T12" fmla="*/ 72 w 144"/>
                    <a:gd name="T13" fmla="*/ 24 h 144"/>
                    <a:gd name="T14" fmla="*/ 96 w 144"/>
                    <a:gd name="T15" fmla="*/ 16 h 144"/>
                    <a:gd name="T16" fmla="*/ 120 w 144"/>
                    <a:gd name="T17" fmla="*/ 8 h 144"/>
                    <a:gd name="T18" fmla="*/ 144 w 144"/>
                    <a:gd name="T19" fmla="*/ 0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4"/>
                    <a:gd name="T31" fmla="*/ 0 h 144"/>
                    <a:gd name="T32" fmla="*/ 144 w 144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4" h="144">
                      <a:moveTo>
                        <a:pt x="0" y="144"/>
                      </a:moveTo>
                      <a:lnTo>
                        <a:pt x="0" y="120"/>
                      </a:lnTo>
                      <a:lnTo>
                        <a:pt x="8" y="96"/>
                      </a:lnTo>
                      <a:lnTo>
                        <a:pt x="16" y="72"/>
                      </a:lnTo>
                      <a:lnTo>
                        <a:pt x="32" y="56"/>
                      </a:lnTo>
                      <a:lnTo>
                        <a:pt x="48" y="40"/>
                      </a:lnTo>
                      <a:lnTo>
                        <a:pt x="72" y="24"/>
                      </a:lnTo>
                      <a:lnTo>
                        <a:pt x="96" y="16"/>
                      </a:lnTo>
                      <a:lnTo>
                        <a:pt x="120" y="8"/>
                      </a:lnTo>
                      <a:lnTo>
                        <a:pt x="144" y="0"/>
                      </a:lnTo>
                    </a:path>
                  </a:pathLst>
                </a:cu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54" name="Freeform 129">
                  <a:extLst>
                    <a:ext uri="{FF2B5EF4-FFF2-40B4-BE49-F238E27FC236}">
                      <a16:creationId xmlns:a16="http://schemas.microsoft.com/office/drawing/2014/main" id="{3701D959-64B1-9847-B22A-DB80F43EF7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2424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20 w 144"/>
                    <a:gd name="T3" fmla="*/ 136 h 144"/>
                    <a:gd name="T4" fmla="*/ 96 w 144"/>
                    <a:gd name="T5" fmla="*/ 128 h 144"/>
                    <a:gd name="T6" fmla="*/ 72 w 144"/>
                    <a:gd name="T7" fmla="*/ 120 h 144"/>
                    <a:gd name="T8" fmla="*/ 48 w 144"/>
                    <a:gd name="T9" fmla="*/ 104 h 144"/>
                    <a:gd name="T10" fmla="*/ 32 w 144"/>
                    <a:gd name="T11" fmla="*/ 88 h 144"/>
                    <a:gd name="T12" fmla="*/ 16 w 144"/>
                    <a:gd name="T13" fmla="*/ 72 h 144"/>
                    <a:gd name="T14" fmla="*/ 8 w 144"/>
                    <a:gd name="T15" fmla="*/ 48 h 144"/>
                    <a:gd name="T16" fmla="*/ 0 w 144"/>
                    <a:gd name="T17" fmla="*/ 24 h 144"/>
                    <a:gd name="T18" fmla="*/ 0 w 144"/>
                    <a:gd name="T19" fmla="*/ 0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4"/>
                    <a:gd name="T31" fmla="*/ 0 h 144"/>
                    <a:gd name="T32" fmla="*/ 144 w 144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4" h="144">
                      <a:moveTo>
                        <a:pt x="144" y="144"/>
                      </a:moveTo>
                      <a:lnTo>
                        <a:pt x="120" y="136"/>
                      </a:lnTo>
                      <a:lnTo>
                        <a:pt x="96" y="128"/>
                      </a:lnTo>
                      <a:lnTo>
                        <a:pt x="72" y="120"/>
                      </a:lnTo>
                      <a:lnTo>
                        <a:pt x="48" y="104"/>
                      </a:lnTo>
                      <a:lnTo>
                        <a:pt x="32" y="88"/>
                      </a:lnTo>
                      <a:lnTo>
                        <a:pt x="16" y="72"/>
                      </a:lnTo>
                      <a:lnTo>
                        <a:pt x="8" y="48"/>
                      </a:lnTo>
                      <a:lnTo>
                        <a:pt x="0" y="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255" name="Group 130">
                  <a:extLst>
                    <a:ext uri="{FF2B5EF4-FFF2-40B4-BE49-F238E27FC236}">
                      <a16:creationId xmlns:a16="http://schemas.microsoft.com/office/drawing/2014/main" id="{60A937C2-C403-774A-89FE-160B95F218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2" y="2232"/>
                  <a:ext cx="88" cy="96"/>
                  <a:chOff x="4552" y="2232"/>
                  <a:chExt cx="88" cy="96"/>
                </a:xfrm>
              </p:grpSpPr>
              <p:sp>
                <p:nvSpPr>
                  <p:cNvPr id="48256" name="Freeform 131">
                    <a:extLst>
                      <a:ext uri="{FF2B5EF4-FFF2-40B4-BE49-F238E27FC236}">
                        <a16:creationId xmlns:a16="http://schemas.microsoft.com/office/drawing/2014/main" id="{11B33D1A-1962-0E40-9C1D-DBEF504972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4" y="2232"/>
                    <a:ext cx="56" cy="96"/>
                  </a:xfrm>
                  <a:custGeom>
                    <a:avLst/>
                    <a:gdLst>
                      <a:gd name="T0" fmla="*/ 56 w 56"/>
                      <a:gd name="T1" fmla="*/ 48 h 96"/>
                      <a:gd name="T2" fmla="*/ 0 w 56"/>
                      <a:gd name="T3" fmla="*/ 96 h 96"/>
                      <a:gd name="T4" fmla="*/ 16 w 56"/>
                      <a:gd name="T5" fmla="*/ 48 h 96"/>
                      <a:gd name="T6" fmla="*/ 0 w 56"/>
                      <a:gd name="T7" fmla="*/ 0 h 96"/>
                      <a:gd name="T8" fmla="*/ 56 w 56"/>
                      <a:gd name="T9" fmla="*/ 48 h 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6"/>
                      <a:gd name="T16" fmla="*/ 0 h 96"/>
                      <a:gd name="T17" fmla="*/ 56 w 56"/>
                      <a:gd name="T18" fmla="*/ 96 h 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6" h="96">
                        <a:moveTo>
                          <a:pt x="56" y="48"/>
                        </a:moveTo>
                        <a:lnTo>
                          <a:pt x="0" y="96"/>
                        </a:lnTo>
                        <a:lnTo>
                          <a:pt x="16" y="48"/>
                        </a:lnTo>
                        <a:lnTo>
                          <a:pt x="0" y="0"/>
                        </a:lnTo>
                        <a:lnTo>
                          <a:pt x="56" y="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57" name="Line 132">
                    <a:extLst>
                      <a:ext uri="{FF2B5EF4-FFF2-40B4-BE49-F238E27FC236}">
                        <a16:creationId xmlns:a16="http://schemas.microsoft.com/office/drawing/2014/main" id="{F6A5E359-8595-6B48-8E21-95DD6B04F5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52" y="2280"/>
                    <a:ext cx="48" cy="1"/>
                  </a:xfrm>
                  <a:prstGeom prst="line">
                    <a:avLst/>
                  </a:prstGeom>
                  <a:noFill/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237" name="Rectangle 9">
              <a:extLst>
                <a:ext uri="{FF2B5EF4-FFF2-40B4-BE49-F238E27FC236}">
                  <a16:creationId xmlns:a16="http://schemas.microsoft.com/office/drawing/2014/main" id="{FBE029D7-D415-134D-8314-2564BB95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402"/>
              <a:ext cx="236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•  </a:t>
              </a:r>
              <a:r>
                <a:rPr lang="en-US" alt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Rolling (Hot or Cold Rolling)</a:t>
              </a:r>
              <a:endParaRPr lang="en-US" altLang="en-US" sz="2200">
                <a:latin typeface="Arial" panose="020B0604020202020204" pitchFamily="34" charset="0"/>
              </a:endParaRPr>
            </a:p>
            <a:p>
              <a:r>
                <a:rPr lang="en-US" altLang="en-US" sz="2200">
                  <a:latin typeface="Arial" panose="020B0604020202020204" pitchFamily="34" charset="0"/>
                </a:rPr>
                <a:t>    </a:t>
              </a:r>
              <a:r>
                <a:rPr lang="en-US" altLang="en-US" sz="2000">
                  <a:latin typeface="Arial" panose="020B0604020202020204" pitchFamily="34" charset="0"/>
                </a:rPr>
                <a:t>(I-beams, rails, sheet &amp; plate)</a:t>
              </a:r>
              <a:endParaRPr lang="en-US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104">
            <a:extLst>
              <a:ext uri="{FF2B5EF4-FFF2-40B4-BE49-F238E27FC236}">
                <a16:creationId xmlns:a16="http://schemas.microsoft.com/office/drawing/2014/main" id="{52657374-634C-904A-88CB-C101D7884058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2093914"/>
            <a:ext cx="8134350" cy="2581275"/>
            <a:chOff x="300" y="1373"/>
            <a:chExt cx="5124" cy="1626"/>
          </a:xfrm>
        </p:grpSpPr>
        <p:grpSp>
          <p:nvGrpSpPr>
            <p:cNvPr id="48207" name="Group 103">
              <a:extLst>
                <a:ext uri="{FF2B5EF4-FFF2-40B4-BE49-F238E27FC236}">
                  <a16:creationId xmlns:a16="http://schemas.microsoft.com/office/drawing/2014/main" id="{D176EDD0-7062-BD45-BBFE-1E966705B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373"/>
              <a:ext cx="3019" cy="1484"/>
              <a:chOff x="300" y="1373"/>
              <a:chExt cx="3019" cy="1484"/>
            </a:xfrm>
          </p:grpSpPr>
          <p:grpSp>
            <p:nvGrpSpPr>
              <p:cNvPr id="48209" name="Group 78">
                <a:extLst>
                  <a:ext uri="{FF2B5EF4-FFF2-40B4-BE49-F238E27FC236}">
                    <a16:creationId xmlns:a16="http://schemas.microsoft.com/office/drawing/2014/main" id="{45696F2F-5922-214F-8664-236BCC77D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1748"/>
                <a:ext cx="1776" cy="1109"/>
                <a:chOff x="556" y="1648"/>
                <a:chExt cx="1776" cy="1109"/>
              </a:xfrm>
            </p:grpSpPr>
            <p:sp>
              <p:nvSpPr>
                <p:cNvPr id="48212" name="Rectangle 79">
                  <a:extLst>
                    <a:ext uri="{FF2B5EF4-FFF2-40B4-BE49-F238E27FC236}">
                      <a16:creationId xmlns:a16="http://schemas.microsoft.com/office/drawing/2014/main" id="{0404572C-C27D-4649-A936-ED6B2D32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" y="2128"/>
                  <a:ext cx="504" cy="152"/>
                </a:xfrm>
                <a:prstGeom prst="rect">
                  <a:avLst/>
                </a:pr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13" name="Rectangle 80">
                  <a:extLst>
                    <a:ext uri="{FF2B5EF4-FFF2-40B4-BE49-F238E27FC236}">
                      <a16:creationId xmlns:a16="http://schemas.microsoft.com/office/drawing/2014/main" id="{B44E27A5-2741-E747-99EA-0FBD69817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0" y="2000"/>
                  <a:ext cx="472" cy="424"/>
                </a:xfrm>
                <a:prstGeom prst="rect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14" name="Rectangle 81">
                  <a:extLst>
                    <a:ext uri="{FF2B5EF4-FFF2-40B4-BE49-F238E27FC236}">
                      <a16:creationId xmlns:a16="http://schemas.microsoft.com/office/drawing/2014/main" id="{C8548990-D22D-174F-A91E-D21AB8764B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2120"/>
                  <a:ext cx="9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800" i="1">
                      <a:solidFill>
                        <a:srgbClr val="FF6666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altLang="en-US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15" name="Rectangle 82">
                  <a:extLst>
                    <a:ext uri="{FF2B5EF4-FFF2-40B4-BE49-F238E27FC236}">
                      <a16:creationId xmlns:a16="http://schemas.microsoft.com/office/drawing/2014/main" id="{F4C25B37-88C9-2F48-AB3F-67F0619CE9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2152"/>
                  <a:ext cx="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800" i="1">
                      <a:solidFill>
                        <a:srgbClr val="FF6666"/>
                      </a:solidFill>
                      <a:latin typeface="Arial" panose="020B0604020202020204" pitchFamily="34" charset="0"/>
                    </a:rPr>
                    <a:t>o</a:t>
                  </a:r>
                  <a:endParaRPr lang="en-US" altLang="en-US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16" name="Rectangle 83">
                  <a:extLst>
                    <a:ext uri="{FF2B5EF4-FFF2-40B4-BE49-F238E27FC236}">
                      <a16:creationId xmlns:a16="http://schemas.microsoft.com/office/drawing/2014/main" id="{36C2C6DD-E79A-D545-B08C-8AB2EA551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8" y="2120"/>
                  <a:ext cx="9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800" i="1">
                      <a:solidFill>
                        <a:srgbClr val="AA0000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altLang="en-US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17" name="Rectangle 84">
                  <a:extLst>
                    <a:ext uri="{FF2B5EF4-FFF2-40B4-BE49-F238E27FC236}">
                      <a16:creationId xmlns:a16="http://schemas.microsoft.com/office/drawing/2014/main" id="{E0DC0824-C4EF-6A41-A970-9B63FD2FB9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2" y="2152"/>
                  <a:ext cx="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800" i="1">
                      <a:solidFill>
                        <a:srgbClr val="AA0000"/>
                      </a:solidFill>
                      <a:latin typeface="Arial" panose="020B0604020202020204" pitchFamily="34" charset="0"/>
                    </a:rPr>
                    <a:t>d</a:t>
                  </a:r>
                  <a:endParaRPr lang="en-US" altLang="en-US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18" name="Rectangle 85">
                  <a:extLst>
                    <a:ext uri="{FF2B5EF4-FFF2-40B4-BE49-F238E27FC236}">
                      <a16:creationId xmlns:a16="http://schemas.microsoft.com/office/drawing/2014/main" id="{6320F4D3-1995-3D46-8CCC-5571A8D88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8" y="1960"/>
                  <a:ext cx="472" cy="496"/>
                </a:xfrm>
                <a:prstGeom prst="rect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19" name="Line 86">
                  <a:extLst>
                    <a:ext uri="{FF2B5EF4-FFF2-40B4-BE49-F238E27FC236}">
                      <a16:creationId xmlns:a16="http://schemas.microsoft.com/office/drawing/2014/main" id="{987AF101-BF83-3E49-A7FE-8BD8541718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4" y="2176"/>
                  <a:ext cx="104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20" name="Line 87">
                  <a:extLst>
                    <a:ext uri="{FF2B5EF4-FFF2-40B4-BE49-F238E27FC236}">
                      <a16:creationId xmlns:a16="http://schemas.microsoft.com/office/drawing/2014/main" id="{3E5EA727-12DF-0349-A597-F4C45650D2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4" y="2248"/>
                  <a:ext cx="104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21" name="Oval 88">
                  <a:extLst>
                    <a:ext uri="{FF2B5EF4-FFF2-40B4-BE49-F238E27FC236}">
                      <a16:creationId xmlns:a16="http://schemas.microsoft.com/office/drawing/2014/main" id="{DFB7EE25-BE39-BB4A-B891-9B3EC0E6E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" y="2072"/>
                  <a:ext cx="288" cy="280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22" name="Rectangle 89">
                  <a:extLst>
                    <a:ext uri="{FF2B5EF4-FFF2-40B4-BE49-F238E27FC236}">
                      <a16:creationId xmlns:a16="http://schemas.microsoft.com/office/drawing/2014/main" id="{075B58F6-7B34-F241-853E-CF4DFDC18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144"/>
                  <a:ext cx="496" cy="152"/>
                </a:xfrm>
                <a:prstGeom prst="rect">
                  <a:avLst/>
                </a:prstGeom>
                <a:solidFill>
                  <a:srgbClr val="FF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23" name="Rectangle 90">
                  <a:extLst>
                    <a:ext uri="{FF2B5EF4-FFF2-40B4-BE49-F238E27FC236}">
                      <a16:creationId xmlns:a16="http://schemas.microsoft.com/office/drawing/2014/main" id="{DEB22955-C624-4044-8C00-720C5C81C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2184"/>
                  <a:ext cx="152" cy="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24" name="Oval 91">
                  <a:extLst>
                    <a:ext uri="{FF2B5EF4-FFF2-40B4-BE49-F238E27FC236}">
                      <a16:creationId xmlns:a16="http://schemas.microsoft.com/office/drawing/2014/main" id="{1DE760DC-5A0C-D548-AA0D-4AB32C528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" y="2120"/>
                  <a:ext cx="248" cy="184"/>
                </a:xfrm>
                <a:prstGeom prst="ellipse">
                  <a:avLst/>
                </a:prstGeom>
                <a:solidFill>
                  <a:srgbClr val="AA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225" name="Rectangle 92">
                  <a:extLst>
                    <a:ext uri="{FF2B5EF4-FFF2-40B4-BE49-F238E27FC236}">
                      <a16:creationId xmlns:a16="http://schemas.microsoft.com/office/drawing/2014/main" id="{199507CC-F6E8-E442-ABCA-3EC17258FC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8" y="2184"/>
                  <a:ext cx="168" cy="40"/>
                </a:xfrm>
                <a:prstGeom prst="rect">
                  <a:avLst/>
                </a:prstGeom>
                <a:solidFill>
                  <a:srgbClr val="AA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48226" name="Group 93">
                  <a:extLst>
                    <a:ext uri="{FF2B5EF4-FFF2-40B4-BE49-F238E27FC236}">
                      <a16:creationId xmlns:a16="http://schemas.microsoft.com/office/drawing/2014/main" id="{B78E2EAC-7337-424C-9A73-6599B20DB3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44" y="1824"/>
                  <a:ext cx="96" cy="144"/>
                  <a:chOff x="1844" y="1824"/>
                  <a:chExt cx="96" cy="144"/>
                </a:xfrm>
              </p:grpSpPr>
              <p:sp>
                <p:nvSpPr>
                  <p:cNvPr id="48234" name="Freeform 94">
                    <a:extLst>
                      <a:ext uri="{FF2B5EF4-FFF2-40B4-BE49-F238E27FC236}">
                        <a16:creationId xmlns:a16="http://schemas.microsoft.com/office/drawing/2014/main" id="{13512679-85A4-FF4F-8343-20445A5E9D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4" y="1912"/>
                    <a:ext cx="96" cy="56"/>
                  </a:xfrm>
                  <a:custGeom>
                    <a:avLst/>
                    <a:gdLst>
                      <a:gd name="T0" fmla="*/ 48 w 96"/>
                      <a:gd name="T1" fmla="*/ 56 h 56"/>
                      <a:gd name="T2" fmla="*/ 0 w 96"/>
                      <a:gd name="T3" fmla="*/ 0 h 56"/>
                      <a:gd name="T4" fmla="*/ 48 w 96"/>
                      <a:gd name="T5" fmla="*/ 16 h 56"/>
                      <a:gd name="T6" fmla="*/ 96 w 96"/>
                      <a:gd name="T7" fmla="*/ 0 h 56"/>
                      <a:gd name="T8" fmla="*/ 48 w 96"/>
                      <a:gd name="T9" fmla="*/ 56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"/>
                      <a:gd name="T16" fmla="*/ 0 h 56"/>
                      <a:gd name="T17" fmla="*/ 96 w 96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" h="56">
                        <a:moveTo>
                          <a:pt x="48" y="56"/>
                        </a:moveTo>
                        <a:lnTo>
                          <a:pt x="0" y="0"/>
                        </a:lnTo>
                        <a:lnTo>
                          <a:pt x="48" y="16"/>
                        </a:lnTo>
                        <a:lnTo>
                          <a:pt x="96" y="0"/>
                        </a:lnTo>
                        <a:lnTo>
                          <a:pt x="48" y="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35" name="Line 95">
                    <a:extLst>
                      <a:ext uri="{FF2B5EF4-FFF2-40B4-BE49-F238E27FC236}">
                        <a16:creationId xmlns:a16="http://schemas.microsoft.com/office/drawing/2014/main" id="{59694F0F-8AA6-8B4A-BCB9-EECA755227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2" y="1824"/>
                    <a:ext cx="1" cy="104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227" name="Group 96">
                  <a:extLst>
                    <a:ext uri="{FF2B5EF4-FFF2-40B4-BE49-F238E27FC236}">
                      <a16:creationId xmlns:a16="http://schemas.microsoft.com/office/drawing/2014/main" id="{1D4BF3C8-16AD-C24C-9B0F-F4CF9B6B5B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44" y="2464"/>
                  <a:ext cx="96" cy="144"/>
                  <a:chOff x="1844" y="2464"/>
                  <a:chExt cx="96" cy="144"/>
                </a:xfrm>
              </p:grpSpPr>
              <p:sp>
                <p:nvSpPr>
                  <p:cNvPr id="48232" name="Freeform 97">
                    <a:extLst>
                      <a:ext uri="{FF2B5EF4-FFF2-40B4-BE49-F238E27FC236}">
                        <a16:creationId xmlns:a16="http://schemas.microsoft.com/office/drawing/2014/main" id="{6C7A50B3-7872-1F4A-9089-BA8B9CAE23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4" y="2464"/>
                    <a:ext cx="96" cy="56"/>
                  </a:xfrm>
                  <a:custGeom>
                    <a:avLst/>
                    <a:gdLst>
                      <a:gd name="T0" fmla="*/ 48 w 96"/>
                      <a:gd name="T1" fmla="*/ 0 h 56"/>
                      <a:gd name="T2" fmla="*/ 96 w 96"/>
                      <a:gd name="T3" fmla="*/ 56 h 56"/>
                      <a:gd name="T4" fmla="*/ 48 w 96"/>
                      <a:gd name="T5" fmla="*/ 40 h 56"/>
                      <a:gd name="T6" fmla="*/ 0 w 96"/>
                      <a:gd name="T7" fmla="*/ 56 h 56"/>
                      <a:gd name="T8" fmla="*/ 48 w 96"/>
                      <a:gd name="T9" fmla="*/ 0 h 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"/>
                      <a:gd name="T16" fmla="*/ 0 h 56"/>
                      <a:gd name="T17" fmla="*/ 96 w 96"/>
                      <a:gd name="T18" fmla="*/ 56 h 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" h="56">
                        <a:moveTo>
                          <a:pt x="48" y="0"/>
                        </a:moveTo>
                        <a:lnTo>
                          <a:pt x="96" y="56"/>
                        </a:lnTo>
                        <a:lnTo>
                          <a:pt x="48" y="40"/>
                        </a:lnTo>
                        <a:lnTo>
                          <a:pt x="0" y="56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33" name="Line 98">
                    <a:extLst>
                      <a:ext uri="{FF2B5EF4-FFF2-40B4-BE49-F238E27FC236}">
                        <a16:creationId xmlns:a16="http://schemas.microsoft.com/office/drawing/2014/main" id="{95ED190A-71FD-AB44-89CF-4723D4003C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2" y="2504"/>
                    <a:ext cx="1" cy="104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228" name="Rectangle 99">
                  <a:extLst>
                    <a:ext uri="{FF2B5EF4-FFF2-40B4-BE49-F238E27FC236}">
                      <a16:creationId xmlns:a16="http://schemas.microsoft.com/office/drawing/2014/main" id="{F18DD34A-8677-0A4F-ACD2-9B43E2C31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6" y="1648"/>
                  <a:ext cx="32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force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29" name="Rectangle 100">
                  <a:extLst>
                    <a:ext uri="{FF2B5EF4-FFF2-40B4-BE49-F238E27FC236}">
                      <a16:creationId xmlns:a16="http://schemas.microsoft.com/office/drawing/2014/main" id="{57874FF0-FDA1-CA43-A2AE-269ECBDE1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8" y="1928"/>
                  <a:ext cx="19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EEEEEE"/>
                      </a:solidFill>
                      <a:latin typeface="Arial" panose="020B0604020202020204" pitchFamily="34" charset="0"/>
                    </a:rPr>
                    <a:t>die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30" name="Rectangle 101">
                  <a:extLst>
                    <a:ext uri="{FF2B5EF4-FFF2-40B4-BE49-F238E27FC236}">
                      <a16:creationId xmlns:a16="http://schemas.microsoft.com/office/drawing/2014/main" id="{318EEE3F-0A85-C34F-958C-6F2E6D76F8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4" y="2128"/>
                  <a:ext cx="344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EEEEEE"/>
                      </a:solidFill>
                      <a:latin typeface="Arial" panose="020B0604020202020204" pitchFamily="34" charset="0"/>
                    </a:rPr>
                    <a:t>blank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31" name="Rectangle 102">
                  <a:extLst>
                    <a:ext uri="{FF2B5EF4-FFF2-40B4-BE49-F238E27FC236}">
                      <a16:creationId xmlns:a16="http://schemas.microsoft.com/office/drawing/2014/main" id="{7E46A1AD-0C12-B54F-905C-069702C4E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6" y="2584"/>
                  <a:ext cx="32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force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210" name="Rectangle 6">
                <a:extLst>
                  <a:ext uri="{FF2B5EF4-FFF2-40B4-BE49-F238E27FC236}">
                    <a16:creationId xmlns:a16="http://schemas.microsoft.com/office/drawing/2014/main" id="{3D8F0BE0-6D54-E04C-B2EF-8A51CFCC1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73"/>
                <a:ext cx="2935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•  </a:t>
                </a:r>
                <a:r>
                  <a:rPr lang="en-US" altLang="en-US" sz="22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Forging (Hammering; Stamping)</a:t>
                </a:r>
                <a:endParaRPr lang="en-US" altLang="en-US" sz="2200">
                  <a:latin typeface="Arial" panose="020B0604020202020204" pitchFamily="34" charset="0"/>
                </a:endParaRPr>
              </a:p>
              <a:p>
                <a:r>
                  <a:rPr lang="en-US" altLang="en-US" sz="2200">
                    <a:latin typeface="Arial" panose="020B0604020202020204" pitchFamily="34" charset="0"/>
                  </a:rPr>
                  <a:t>    </a:t>
                </a:r>
                <a:r>
                  <a:rPr lang="en-US" altLang="en-US" sz="2000">
                    <a:latin typeface="Arial" panose="020B0604020202020204" pitchFamily="34" charset="0"/>
                  </a:rPr>
                  <a:t>(wrenches, crankshafts)</a:t>
                </a:r>
                <a:endParaRPr lang="en-US" altLang="en-US" sz="22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11" name="Rectangle 7">
                <a:extLst>
                  <a:ext uri="{FF2B5EF4-FFF2-40B4-BE49-F238E27FC236}">
                    <a16:creationId xmlns:a16="http://schemas.microsoft.com/office/drawing/2014/main" id="{F01C6442-5D2D-F04F-9623-29A31ED9D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65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</a:rPr>
                  <a:t>often at</a:t>
                </a:r>
              </a:p>
              <a:p>
                <a:r>
                  <a:rPr lang="en-US" altLang="en-US" sz="2000">
                    <a:solidFill>
                      <a:schemeClr val="tx2"/>
                    </a:solidFill>
                    <a:latin typeface="Arial" panose="020B0604020202020204" pitchFamily="34" charset="0"/>
                  </a:rPr>
                  <a:t>elev. </a:t>
                </a:r>
                <a:r>
                  <a:rPr lang="en-US" altLang="en-US" sz="2000" i="1">
                    <a:solidFill>
                      <a:schemeClr val="tx2"/>
                    </a:solidFill>
                    <a:latin typeface="Arial" panose="020B0604020202020204" pitchFamily="34" charset="0"/>
                  </a:rPr>
                  <a:t>T</a:t>
                </a:r>
              </a:p>
            </p:txBody>
          </p:sp>
        </p:grpSp>
        <p:sp>
          <p:nvSpPr>
            <p:cNvPr id="48208" name="Rectangle 10">
              <a:extLst>
                <a:ext uri="{FF2B5EF4-FFF2-40B4-BE49-F238E27FC236}">
                  <a16:creationId xmlns:a16="http://schemas.microsoft.com/office/drawing/2014/main" id="{AFDA8076-3103-E54C-8E87-842EEF0F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592"/>
              <a:ext cx="81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Adapted from Fig. 11.8, </a:t>
              </a:r>
              <a:r>
                <a:rPr lang="en-US" altLang="en-US" sz="1200" i="1">
                  <a:solidFill>
                    <a:srgbClr val="000000"/>
                  </a:solidFill>
                  <a:latin typeface="Arial" panose="020B0604020202020204" pitchFamily="34" charset="0"/>
                </a:rPr>
                <a:t>Callister 7e</a:t>
              </a: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. </a:t>
              </a:r>
            </a:p>
          </p:txBody>
        </p:sp>
      </p:grpSp>
      <p:sp>
        <p:nvSpPr>
          <p:cNvPr id="48133" name="Rectangle 12">
            <a:extLst>
              <a:ext uri="{FF2B5EF4-FFF2-40B4-BE49-F238E27FC236}">
                <a16:creationId xmlns:a16="http://schemas.microsoft.com/office/drawing/2014/main" id="{BF16DA5F-B4D4-FC43-93B4-A5573A2FC9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8424" y="-165894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Metal Fabrication Methods - I</a:t>
            </a:r>
          </a:p>
        </p:txBody>
      </p:sp>
      <p:grpSp>
        <p:nvGrpSpPr>
          <p:cNvPr id="14" name="Group 195">
            <a:extLst>
              <a:ext uri="{FF2B5EF4-FFF2-40B4-BE49-F238E27FC236}">
                <a16:creationId xmlns:a16="http://schemas.microsoft.com/office/drawing/2014/main" id="{D8BEE325-C193-1E45-AAA0-EE54A32BA9D3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4273550"/>
            <a:ext cx="4013200" cy="2306638"/>
            <a:chOff x="3008" y="2746"/>
            <a:chExt cx="2528" cy="1453"/>
          </a:xfrm>
        </p:grpSpPr>
        <p:grpSp>
          <p:nvGrpSpPr>
            <p:cNvPr id="48166" name="Group 156">
              <a:extLst>
                <a:ext uri="{FF2B5EF4-FFF2-40B4-BE49-F238E27FC236}">
                  <a16:creationId xmlns:a16="http://schemas.microsoft.com/office/drawing/2014/main" id="{BF821FBF-8DB5-CE41-9D03-00D8DE571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8" y="3137"/>
              <a:ext cx="2528" cy="904"/>
              <a:chOff x="3136" y="2744"/>
              <a:chExt cx="2528" cy="904"/>
            </a:xfrm>
          </p:grpSpPr>
          <p:sp>
            <p:nvSpPr>
              <p:cNvPr id="48169" name="AutoShape 157">
                <a:extLst>
                  <a:ext uri="{FF2B5EF4-FFF2-40B4-BE49-F238E27FC236}">
                    <a16:creationId xmlns:a16="http://schemas.microsoft.com/office/drawing/2014/main" id="{20549FA6-23ED-E14A-96B9-4D14933FB85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36" y="2744"/>
                <a:ext cx="2528" cy="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0" name="Rectangle 158">
                <a:extLst>
                  <a:ext uri="{FF2B5EF4-FFF2-40B4-BE49-F238E27FC236}">
                    <a16:creationId xmlns:a16="http://schemas.microsoft.com/office/drawing/2014/main" id="{29F7492D-0DE1-0C4F-9AA6-61CC6D47E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200"/>
                <a:ext cx="1128" cy="80"/>
              </a:xfrm>
              <a:prstGeom prst="rect">
                <a:avLst/>
              </a:prstGeom>
              <a:solidFill>
                <a:srgbClr val="BBBBBB"/>
              </a:solidFill>
              <a:ln w="25400">
                <a:solidFill>
                  <a:srgbClr val="BBBBBB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1" name="Rectangle 159">
                <a:extLst>
                  <a:ext uri="{FF2B5EF4-FFF2-40B4-BE49-F238E27FC236}">
                    <a16:creationId xmlns:a16="http://schemas.microsoft.com/office/drawing/2014/main" id="{6B15573E-14F1-AA40-A39D-44B5D8D04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3080"/>
                <a:ext cx="424" cy="328"/>
              </a:xfrm>
              <a:prstGeom prst="rect">
                <a:avLst/>
              </a:prstGeom>
              <a:solidFill>
                <a:srgbClr val="BBBBBB"/>
              </a:solidFill>
              <a:ln w="25400">
                <a:solidFill>
                  <a:srgbClr val="BBBBBB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2" name="Rectangle 160">
                <a:extLst>
                  <a:ext uri="{FF2B5EF4-FFF2-40B4-BE49-F238E27FC236}">
                    <a16:creationId xmlns:a16="http://schemas.microsoft.com/office/drawing/2014/main" id="{FC10F339-BFF9-C247-97EB-C8715D1D5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072"/>
                <a:ext cx="96" cy="336"/>
              </a:xfrm>
              <a:prstGeom prst="rect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3" name="Rectangle 161">
                <a:extLst>
                  <a:ext uri="{FF2B5EF4-FFF2-40B4-BE49-F238E27FC236}">
                    <a16:creationId xmlns:a16="http://schemas.microsoft.com/office/drawing/2014/main" id="{4FB03929-38D3-6047-9B05-77054C726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3168"/>
                <a:ext cx="280" cy="136"/>
              </a:xfrm>
              <a:prstGeom prst="rect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4" name="Rectangle 162">
                <a:extLst>
                  <a:ext uri="{FF2B5EF4-FFF2-40B4-BE49-F238E27FC236}">
                    <a16:creationId xmlns:a16="http://schemas.microsoft.com/office/drawing/2014/main" id="{CB566D35-613B-964D-8E00-6C9A9AA37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3384"/>
                <a:ext cx="656" cy="176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5" name="Rectangle 163">
                <a:extLst>
                  <a:ext uri="{FF2B5EF4-FFF2-40B4-BE49-F238E27FC236}">
                    <a16:creationId xmlns:a16="http://schemas.microsoft.com/office/drawing/2014/main" id="{3F73CA1C-3EA6-2A43-954F-D8499A494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2920"/>
                <a:ext cx="656" cy="176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76" name="Freeform 164">
                <a:extLst>
                  <a:ext uri="{FF2B5EF4-FFF2-40B4-BE49-F238E27FC236}">
                    <a16:creationId xmlns:a16="http://schemas.microsoft.com/office/drawing/2014/main" id="{A7B2D515-D9BD-5246-8F9F-6303668C1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3048"/>
                <a:ext cx="136" cy="144"/>
              </a:xfrm>
              <a:custGeom>
                <a:avLst/>
                <a:gdLst>
                  <a:gd name="T0" fmla="*/ 0 w 136"/>
                  <a:gd name="T1" fmla="*/ 56 h 144"/>
                  <a:gd name="T2" fmla="*/ 48 w 136"/>
                  <a:gd name="T3" fmla="*/ 0 h 144"/>
                  <a:gd name="T4" fmla="*/ 136 w 136"/>
                  <a:gd name="T5" fmla="*/ 0 h 144"/>
                  <a:gd name="T6" fmla="*/ 136 w 136"/>
                  <a:gd name="T7" fmla="*/ 144 h 144"/>
                  <a:gd name="T8" fmla="*/ 0 w 136"/>
                  <a:gd name="T9" fmla="*/ 144 h 144"/>
                  <a:gd name="T10" fmla="*/ 0 w 136"/>
                  <a:gd name="T11" fmla="*/ 5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56"/>
                    </a:moveTo>
                    <a:lnTo>
                      <a:pt x="48" y="0"/>
                    </a:lnTo>
                    <a:lnTo>
                      <a:pt x="136" y="0"/>
                    </a:lnTo>
                    <a:lnTo>
                      <a:pt x="136" y="144"/>
                    </a:lnTo>
                    <a:lnTo>
                      <a:pt x="0" y="14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7" name="Freeform 165">
                <a:extLst>
                  <a:ext uri="{FF2B5EF4-FFF2-40B4-BE49-F238E27FC236}">
                    <a16:creationId xmlns:a16="http://schemas.microsoft.com/office/drawing/2014/main" id="{58440164-D030-324B-9F8C-B11191AA2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3048"/>
                <a:ext cx="136" cy="144"/>
              </a:xfrm>
              <a:custGeom>
                <a:avLst/>
                <a:gdLst>
                  <a:gd name="T0" fmla="*/ 0 w 136"/>
                  <a:gd name="T1" fmla="*/ 56 h 144"/>
                  <a:gd name="T2" fmla="*/ 48 w 136"/>
                  <a:gd name="T3" fmla="*/ 0 h 144"/>
                  <a:gd name="T4" fmla="*/ 136 w 136"/>
                  <a:gd name="T5" fmla="*/ 0 h 144"/>
                  <a:gd name="T6" fmla="*/ 136 w 136"/>
                  <a:gd name="T7" fmla="*/ 144 h 144"/>
                  <a:gd name="T8" fmla="*/ 0 w 136"/>
                  <a:gd name="T9" fmla="*/ 144 h 144"/>
                  <a:gd name="T10" fmla="*/ 0 w 136"/>
                  <a:gd name="T11" fmla="*/ 5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56"/>
                    </a:moveTo>
                    <a:lnTo>
                      <a:pt x="48" y="0"/>
                    </a:lnTo>
                    <a:lnTo>
                      <a:pt x="136" y="0"/>
                    </a:lnTo>
                    <a:lnTo>
                      <a:pt x="136" y="144"/>
                    </a:lnTo>
                    <a:lnTo>
                      <a:pt x="0" y="144"/>
                    </a:lnTo>
                    <a:lnTo>
                      <a:pt x="0" y="56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8" name="Freeform 166">
                <a:extLst>
                  <a:ext uri="{FF2B5EF4-FFF2-40B4-BE49-F238E27FC236}">
                    <a16:creationId xmlns:a16="http://schemas.microsoft.com/office/drawing/2014/main" id="{C5EB1E72-B467-4F4B-8930-1F9456FF5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6" y="3056"/>
                <a:ext cx="136" cy="144"/>
              </a:xfrm>
              <a:custGeom>
                <a:avLst/>
                <a:gdLst>
                  <a:gd name="T0" fmla="*/ 0 w 136"/>
                  <a:gd name="T1" fmla="*/ 56 h 144"/>
                  <a:gd name="T2" fmla="*/ 56 w 136"/>
                  <a:gd name="T3" fmla="*/ 0 h 144"/>
                  <a:gd name="T4" fmla="*/ 136 w 136"/>
                  <a:gd name="T5" fmla="*/ 0 h 144"/>
                  <a:gd name="T6" fmla="*/ 136 w 136"/>
                  <a:gd name="T7" fmla="*/ 144 h 144"/>
                  <a:gd name="T8" fmla="*/ 0 w 136"/>
                  <a:gd name="T9" fmla="*/ 144 h 144"/>
                  <a:gd name="T10" fmla="*/ 0 w 136"/>
                  <a:gd name="T11" fmla="*/ 48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56"/>
                    </a:moveTo>
                    <a:lnTo>
                      <a:pt x="56" y="0"/>
                    </a:lnTo>
                    <a:lnTo>
                      <a:pt x="136" y="0"/>
                    </a:lnTo>
                    <a:lnTo>
                      <a:pt x="136" y="144"/>
                    </a:lnTo>
                    <a:lnTo>
                      <a:pt x="0" y="144"/>
                    </a:lnTo>
                    <a:lnTo>
                      <a:pt x="0" y="48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79" name="Freeform 167">
                <a:extLst>
                  <a:ext uri="{FF2B5EF4-FFF2-40B4-BE49-F238E27FC236}">
                    <a16:creationId xmlns:a16="http://schemas.microsoft.com/office/drawing/2014/main" id="{C69A1E80-B09F-D249-9CD0-E309C4CD6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3296"/>
                <a:ext cx="136" cy="144"/>
              </a:xfrm>
              <a:custGeom>
                <a:avLst/>
                <a:gdLst>
                  <a:gd name="T0" fmla="*/ 0 w 136"/>
                  <a:gd name="T1" fmla="*/ 88 h 144"/>
                  <a:gd name="T2" fmla="*/ 48 w 136"/>
                  <a:gd name="T3" fmla="*/ 144 h 144"/>
                  <a:gd name="T4" fmla="*/ 136 w 136"/>
                  <a:gd name="T5" fmla="*/ 144 h 144"/>
                  <a:gd name="T6" fmla="*/ 136 w 136"/>
                  <a:gd name="T7" fmla="*/ 0 h 144"/>
                  <a:gd name="T8" fmla="*/ 0 w 136"/>
                  <a:gd name="T9" fmla="*/ 0 h 144"/>
                  <a:gd name="T10" fmla="*/ 0 w 136"/>
                  <a:gd name="T11" fmla="*/ 88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88"/>
                    </a:moveTo>
                    <a:lnTo>
                      <a:pt x="48" y="144"/>
                    </a:lnTo>
                    <a:lnTo>
                      <a:pt x="136" y="144"/>
                    </a:lnTo>
                    <a:lnTo>
                      <a:pt x="136" y="0"/>
                    </a:lnTo>
                    <a:lnTo>
                      <a:pt x="0" y="0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0" name="Freeform 168">
                <a:extLst>
                  <a:ext uri="{FF2B5EF4-FFF2-40B4-BE49-F238E27FC236}">
                    <a16:creationId xmlns:a16="http://schemas.microsoft.com/office/drawing/2014/main" id="{70420E17-4B82-A745-BF3B-12A85E5A1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3296"/>
                <a:ext cx="136" cy="144"/>
              </a:xfrm>
              <a:custGeom>
                <a:avLst/>
                <a:gdLst>
                  <a:gd name="T0" fmla="*/ 0 w 136"/>
                  <a:gd name="T1" fmla="*/ 88 h 144"/>
                  <a:gd name="T2" fmla="*/ 48 w 136"/>
                  <a:gd name="T3" fmla="*/ 144 h 144"/>
                  <a:gd name="T4" fmla="*/ 136 w 136"/>
                  <a:gd name="T5" fmla="*/ 144 h 144"/>
                  <a:gd name="T6" fmla="*/ 136 w 136"/>
                  <a:gd name="T7" fmla="*/ 0 h 144"/>
                  <a:gd name="T8" fmla="*/ 0 w 136"/>
                  <a:gd name="T9" fmla="*/ 0 h 144"/>
                  <a:gd name="T10" fmla="*/ 0 w 136"/>
                  <a:gd name="T11" fmla="*/ 88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88"/>
                    </a:moveTo>
                    <a:lnTo>
                      <a:pt x="48" y="144"/>
                    </a:lnTo>
                    <a:lnTo>
                      <a:pt x="136" y="144"/>
                    </a:lnTo>
                    <a:lnTo>
                      <a:pt x="136" y="0"/>
                    </a:lnTo>
                    <a:lnTo>
                      <a:pt x="0" y="0"/>
                    </a:lnTo>
                    <a:lnTo>
                      <a:pt x="0" y="88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1" name="Freeform 169">
                <a:extLst>
                  <a:ext uri="{FF2B5EF4-FFF2-40B4-BE49-F238E27FC236}">
                    <a16:creationId xmlns:a16="http://schemas.microsoft.com/office/drawing/2014/main" id="{A64FFFBA-9368-174C-BC2D-EC4D48013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6" y="3304"/>
                <a:ext cx="136" cy="144"/>
              </a:xfrm>
              <a:custGeom>
                <a:avLst/>
                <a:gdLst>
                  <a:gd name="T0" fmla="*/ 0 w 136"/>
                  <a:gd name="T1" fmla="*/ 88 h 144"/>
                  <a:gd name="T2" fmla="*/ 56 w 136"/>
                  <a:gd name="T3" fmla="*/ 144 h 144"/>
                  <a:gd name="T4" fmla="*/ 136 w 136"/>
                  <a:gd name="T5" fmla="*/ 144 h 144"/>
                  <a:gd name="T6" fmla="*/ 136 w 136"/>
                  <a:gd name="T7" fmla="*/ 0 h 144"/>
                  <a:gd name="T8" fmla="*/ 0 w 136"/>
                  <a:gd name="T9" fmla="*/ 0 h 144"/>
                  <a:gd name="T10" fmla="*/ 0 w 136"/>
                  <a:gd name="T11" fmla="*/ 9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88"/>
                    </a:moveTo>
                    <a:lnTo>
                      <a:pt x="56" y="144"/>
                    </a:lnTo>
                    <a:lnTo>
                      <a:pt x="136" y="144"/>
                    </a:lnTo>
                    <a:lnTo>
                      <a:pt x="136" y="0"/>
                    </a:ln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2" name="Rectangle 170">
                <a:extLst>
                  <a:ext uri="{FF2B5EF4-FFF2-40B4-BE49-F238E27FC236}">
                    <a16:creationId xmlns:a16="http://schemas.microsoft.com/office/drawing/2014/main" id="{9B8AB092-0A83-F341-A79B-4F896D266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3144"/>
                <a:ext cx="2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EEEEEE"/>
                    </a:solidFill>
                    <a:latin typeface="Arial" panose="020B0604020202020204" pitchFamily="34" charset="0"/>
                  </a:rPr>
                  <a:t>ram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83" name="Rectangle 171">
                <a:extLst>
                  <a:ext uri="{FF2B5EF4-FFF2-40B4-BE49-F238E27FC236}">
                    <a16:creationId xmlns:a16="http://schemas.microsoft.com/office/drawing/2014/main" id="{9126D8D6-5B53-D941-A9B5-4EF9E938F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168"/>
                <a:ext cx="26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billet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84" name="Rectangle 172">
                <a:extLst>
                  <a:ext uri="{FF2B5EF4-FFF2-40B4-BE49-F238E27FC236}">
                    <a16:creationId xmlns:a16="http://schemas.microsoft.com/office/drawing/2014/main" id="{93A5DA42-D715-9440-8A15-9CDAFFE34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08"/>
                <a:ext cx="52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EEEEEE"/>
                    </a:solidFill>
                    <a:latin typeface="Arial" panose="020B0604020202020204" pitchFamily="34" charset="0"/>
                  </a:rPr>
                  <a:t>container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85" name="Rectangle 173">
                <a:extLst>
                  <a:ext uri="{FF2B5EF4-FFF2-40B4-BE49-F238E27FC236}">
                    <a16:creationId xmlns:a16="http://schemas.microsoft.com/office/drawing/2014/main" id="{95651A2B-BB96-1F4D-9CBE-B930BBB7A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928"/>
                <a:ext cx="52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EEEEEE"/>
                    </a:solidFill>
                    <a:latin typeface="Arial" panose="020B0604020202020204" pitchFamily="34" charset="0"/>
                  </a:rPr>
                  <a:t>container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48186" name="Group 174">
                <a:extLst>
                  <a:ext uri="{FF2B5EF4-FFF2-40B4-BE49-F238E27FC236}">
                    <a16:creationId xmlns:a16="http://schemas.microsoft.com/office/drawing/2014/main" id="{DDD2D0B0-B2AA-7547-B0CF-55C54AD036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2" y="3200"/>
                <a:ext cx="216" cy="96"/>
                <a:chOff x="3472" y="3200"/>
                <a:chExt cx="216" cy="96"/>
              </a:xfrm>
            </p:grpSpPr>
            <p:sp>
              <p:nvSpPr>
                <p:cNvPr id="48205" name="Freeform 175">
                  <a:extLst>
                    <a:ext uri="{FF2B5EF4-FFF2-40B4-BE49-F238E27FC236}">
                      <a16:creationId xmlns:a16="http://schemas.microsoft.com/office/drawing/2014/main" id="{03CD1BB7-0C41-1343-BC16-63FE8D3374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2" y="3200"/>
                  <a:ext cx="56" cy="96"/>
                </a:xfrm>
                <a:custGeom>
                  <a:avLst/>
                  <a:gdLst>
                    <a:gd name="T0" fmla="*/ 56 w 56"/>
                    <a:gd name="T1" fmla="*/ 48 h 96"/>
                    <a:gd name="T2" fmla="*/ 0 w 56"/>
                    <a:gd name="T3" fmla="*/ 96 h 96"/>
                    <a:gd name="T4" fmla="*/ 16 w 56"/>
                    <a:gd name="T5" fmla="*/ 48 h 96"/>
                    <a:gd name="T6" fmla="*/ 0 w 56"/>
                    <a:gd name="T7" fmla="*/ 0 h 96"/>
                    <a:gd name="T8" fmla="*/ 56 w 56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96">
                      <a:moveTo>
                        <a:pt x="56" y="48"/>
                      </a:moveTo>
                      <a:lnTo>
                        <a:pt x="0" y="96"/>
                      </a:lnTo>
                      <a:lnTo>
                        <a:pt x="16" y="48"/>
                      </a:lnTo>
                      <a:lnTo>
                        <a:pt x="0" y="0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6" name="Line 176">
                  <a:extLst>
                    <a:ext uri="{FF2B5EF4-FFF2-40B4-BE49-F238E27FC236}">
                      <a16:creationId xmlns:a16="http://schemas.microsoft.com/office/drawing/2014/main" id="{320E810E-B8C5-3D45-952C-E2644A57F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2" y="3248"/>
                  <a:ext cx="176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87" name="Rectangle 177">
                <a:extLst>
                  <a:ext uri="{FF2B5EF4-FFF2-40B4-BE49-F238E27FC236}">
                    <a16:creationId xmlns:a16="http://schemas.microsoft.com/office/drawing/2014/main" id="{DC6B4CD4-2688-094F-B4EB-5B78158E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3064"/>
                <a:ext cx="3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force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88" name="Rectangle 178">
                <a:extLst>
                  <a:ext uri="{FF2B5EF4-FFF2-40B4-BE49-F238E27FC236}">
                    <a16:creationId xmlns:a16="http://schemas.microsoft.com/office/drawing/2014/main" id="{E1B1A45A-E1CF-924A-81E1-90BF5C7FE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976"/>
                <a:ext cx="6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die holder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89" name="Rectangle 179">
                <a:extLst>
                  <a:ext uri="{FF2B5EF4-FFF2-40B4-BE49-F238E27FC236}">
                    <a16:creationId xmlns:a16="http://schemas.microsoft.com/office/drawing/2014/main" id="{68011930-55C3-B745-A477-7E5A98232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3144"/>
                <a:ext cx="48" cy="48"/>
              </a:xfrm>
              <a:prstGeom prst="rect">
                <a:avLst/>
              </a:prstGeom>
              <a:solidFill>
                <a:srgbClr val="DD0000"/>
              </a:solidFill>
              <a:ln w="25400">
                <a:solidFill>
                  <a:srgbClr val="DD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90" name="Rectangle 180">
                <a:extLst>
                  <a:ext uri="{FF2B5EF4-FFF2-40B4-BE49-F238E27FC236}">
                    <a16:creationId xmlns:a16="http://schemas.microsoft.com/office/drawing/2014/main" id="{AA0680FA-5ADE-F64C-BB44-7A32B6CF5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3296"/>
                <a:ext cx="48" cy="40"/>
              </a:xfrm>
              <a:prstGeom prst="rect">
                <a:avLst/>
              </a:prstGeom>
              <a:solidFill>
                <a:srgbClr val="DD0000"/>
              </a:solidFill>
              <a:ln w="25400">
                <a:solidFill>
                  <a:srgbClr val="DD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91" name="Rectangle 181">
                <a:extLst>
                  <a:ext uri="{FF2B5EF4-FFF2-40B4-BE49-F238E27FC236}">
                    <a16:creationId xmlns:a16="http://schemas.microsoft.com/office/drawing/2014/main" id="{E847D7EE-DBB7-5C45-8319-EF4DAA0BF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3392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DD0000"/>
                    </a:solidFill>
                    <a:latin typeface="Arial" panose="020B0604020202020204" pitchFamily="34" charset="0"/>
                  </a:rPr>
                  <a:t>die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92" name="Rectangle 182">
                <a:extLst>
                  <a:ext uri="{FF2B5EF4-FFF2-40B4-BE49-F238E27FC236}">
                    <a16:creationId xmlns:a16="http://schemas.microsoft.com/office/drawing/2014/main" id="{7E67E64C-9A8D-4E45-9ACC-AA8D62D0A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3116"/>
                <a:ext cx="24" cy="256"/>
              </a:xfrm>
              <a:prstGeom prst="rect">
                <a:avLst/>
              </a:prstGeom>
              <a:solidFill>
                <a:srgbClr val="004400"/>
              </a:solidFill>
              <a:ln w="12700">
                <a:solidFill>
                  <a:srgbClr val="0044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8193" name="Group 183">
                <a:extLst>
                  <a:ext uri="{FF2B5EF4-FFF2-40B4-BE49-F238E27FC236}">
                    <a16:creationId xmlns:a16="http://schemas.microsoft.com/office/drawing/2014/main" id="{7D786D54-3DB8-714D-B382-F455753A7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6" y="2960"/>
                <a:ext cx="456" cy="232"/>
                <a:chOff x="3656" y="2960"/>
                <a:chExt cx="456" cy="232"/>
              </a:xfrm>
            </p:grpSpPr>
            <p:sp>
              <p:nvSpPr>
                <p:cNvPr id="48203" name="Freeform 184">
                  <a:extLst>
                    <a:ext uri="{FF2B5EF4-FFF2-40B4-BE49-F238E27FC236}">
                      <a16:creationId xmlns:a16="http://schemas.microsoft.com/office/drawing/2014/main" id="{FD962D36-58EB-3343-8495-E08018F74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0" y="3104"/>
                  <a:ext cx="72" cy="88"/>
                </a:xfrm>
                <a:custGeom>
                  <a:avLst/>
                  <a:gdLst>
                    <a:gd name="T0" fmla="*/ 72 w 72"/>
                    <a:gd name="T1" fmla="*/ 64 h 88"/>
                    <a:gd name="T2" fmla="*/ 0 w 72"/>
                    <a:gd name="T3" fmla="*/ 88 h 88"/>
                    <a:gd name="T4" fmla="*/ 32 w 72"/>
                    <a:gd name="T5" fmla="*/ 48 h 88"/>
                    <a:gd name="T6" fmla="*/ 40 w 72"/>
                    <a:gd name="T7" fmla="*/ 0 h 88"/>
                    <a:gd name="T8" fmla="*/ 72 w 72"/>
                    <a:gd name="T9" fmla="*/ 64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88"/>
                    <a:gd name="T17" fmla="*/ 72 w 72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88">
                      <a:moveTo>
                        <a:pt x="72" y="64"/>
                      </a:moveTo>
                      <a:lnTo>
                        <a:pt x="0" y="88"/>
                      </a:lnTo>
                      <a:lnTo>
                        <a:pt x="32" y="48"/>
                      </a:lnTo>
                      <a:lnTo>
                        <a:pt x="40" y="0"/>
                      </a:lnTo>
                      <a:lnTo>
                        <a:pt x="72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4" name="Line 185">
                  <a:extLst>
                    <a:ext uri="{FF2B5EF4-FFF2-40B4-BE49-F238E27FC236}">
                      <a16:creationId xmlns:a16="http://schemas.microsoft.com/office/drawing/2014/main" id="{F77AF3E0-20FE-C448-8279-049544BEF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56" y="2960"/>
                  <a:ext cx="416" cy="19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94" name="Rectangle 186">
                <a:extLst>
                  <a:ext uri="{FF2B5EF4-FFF2-40B4-BE49-F238E27FC236}">
                    <a16:creationId xmlns:a16="http://schemas.microsoft.com/office/drawing/2014/main" id="{935A01C2-A893-B940-B97B-F33E11C91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808"/>
                <a:ext cx="9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195" name="Rectangle 187">
                <a:extLst>
                  <a:ext uri="{FF2B5EF4-FFF2-40B4-BE49-F238E27FC236}">
                    <a16:creationId xmlns:a16="http://schemas.microsoft.com/office/drawing/2014/main" id="{0934EC48-4476-C341-B0BB-9D438C267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840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o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196" name="Rectangle 188">
                <a:extLst>
                  <a:ext uri="{FF2B5EF4-FFF2-40B4-BE49-F238E27FC236}">
                    <a16:creationId xmlns:a16="http://schemas.microsoft.com/office/drawing/2014/main" id="{2CEEF136-4B3C-0A49-92CC-3B009D9B5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3200"/>
                <a:ext cx="24" cy="88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97" name="Rectangle 189">
                <a:extLst>
                  <a:ext uri="{FF2B5EF4-FFF2-40B4-BE49-F238E27FC236}">
                    <a16:creationId xmlns:a16="http://schemas.microsoft.com/office/drawing/2014/main" id="{A2B3EFA3-E845-BE41-9BAA-2781903A1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3160"/>
                <a:ext cx="9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00AA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198" name="Rectangle 190">
                <a:extLst>
                  <a:ext uri="{FF2B5EF4-FFF2-40B4-BE49-F238E27FC236}">
                    <a16:creationId xmlns:a16="http://schemas.microsoft.com/office/drawing/2014/main" id="{E370C48F-16F0-A549-9935-87106D542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" y="3192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00AA"/>
                    </a:solidFill>
                    <a:latin typeface="Arial" panose="020B0604020202020204" pitchFamily="34" charset="0"/>
                  </a:rPr>
                  <a:t>d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199" name="Rectangle 191">
                <a:extLst>
                  <a:ext uri="{FF2B5EF4-FFF2-40B4-BE49-F238E27FC236}">
                    <a16:creationId xmlns:a16="http://schemas.microsoft.com/office/drawing/2014/main" id="{60DB5CD5-BD16-7A41-B111-BED4BEEB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3184"/>
                <a:ext cx="39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extrusion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48200" name="Group 192">
                <a:extLst>
                  <a:ext uri="{FF2B5EF4-FFF2-40B4-BE49-F238E27FC236}">
                    <a16:creationId xmlns:a16="http://schemas.microsoft.com/office/drawing/2014/main" id="{D9676B89-5BBF-BE4E-B9B3-B3FC023BC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6" y="3320"/>
                <a:ext cx="280" cy="152"/>
                <a:chOff x="4536" y="3320"/>
                <a:chExt cx="280" cy="152"/>
              </a:xfrm>
            </p:grpSpPr>
            <p:sp>
              <p:nvSpPr>
                <p:cNvPr id="48201" name="Freeform 193">
                  <a:extLst>
                    <a:ext uri="{FF2B5EF4-FFF2-40B4-BE49-F238E27FC236}">
                      <a16:creationId xmlns:a16="http://schemas.microsoft.com/office/drawing/2014/main" id="{9C1810C1-CFA7-4E4B-97FA-10E0BBAEC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6" y="3320"/>
                  <a:ext cx="72" cy="80"/>
                </a:xfrm>
                <a:custGeom>
                  <a:avLst/>
                  <a:gdLst>
                    <a:gd name="T0" fmla="*/ 0 w 72"/>
                    <a:gd name="T1" fmla="*/ 16 h 80"/>
                    <a:gd name="T2" fmla="*/ 72 w 72"/>
                    <a:gd name="T3" fmla="*/ 0 h 80"/>
                    <a:gd name="T4" fmla="*/ 32 w 72"/>
                    <a:gd name="T5" fmla="*/ 32 h 80"/>
                    <a:gd name="T6" fmla="*/ 32 w 72"/>
                    <a:gd name="T7" fmla="*/ 80 h 80"/>
                    <a:gd name="T8" fmla="*/ 0 w 72"/>
                    <a:gd name="T9" fmla="*/ 1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80"/>
                    <a:gd name="T17" fmla="*/ 72 w 72"/>
                    <a:gd name="T18" fmla="*/ 80 h 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80">
                      <a:moveTo>
                        <a:pt x="0" y="16"/>
                      </a:moveTo>
                      <a:lnTo>
                        <a:pt x="72" y="0"/>
                      </a:lnTo>
                      <a:lnTo>
                        <a:pt x="32" y="32"/>
                      </a:lnTo>
                      <a:lnTo>
                        <a:pt x="32" y="8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DD0000"/>
                </a:solidFill>
                <a:ln w="127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2" name="Line 194">
                  <a:extLst>
                    <a:ext uri="{FF2B5EF4-FFF2-40B4-BE49-F238E27FC236}">
                      <a16:creationId xmlns:a16="http://schemas.microsoft.com/office/drawing/2014/main" id="{FAA19B82-130E-D94C-9A09-FC661A8DBC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8" y="3352"/>
                  <a:ext cx="248" cy="120"/>
                </a:xfrm>
                <a:prstGeom prst="line">
                  <a:avLst/>
                </a:prstGeom>
                <a:noFill/>
                <a:ln w="25400">
                  <a:solidFill>
                    <a:srgbClr val="DD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8167" name="Rectangle 14">
              <a:extLst>
                <a:ext uri="{FF2B5EF4-FFF2-40B4-BE49-F238E27FC236}">
                  <a16:creationId xmlns:a16="http://schemas.microsoft.com/office/drawing/2014/main" id="{60975C34-B445-6041-B519-73D5F92B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2746"/>
              <a:ext cx="1148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•  </a:t>
              </a:r>
              <a:r>
                <a:rPr lang="en-US" alt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Extrusion</a:t>
              </a:r>
              <a:endParaRPr lang="en-US" altLang="en-US" sz="2200">
                <a:latin typeface="Arial" panose="020B0604020202020204" pitchFamily="34" charset="0"/>
              </a:endParaRPr>
            </a:p>
            <a:p>
              <a:r>
                <a:rPr lang="en-US" altLang="en-US" sz="2200">
                  <a:latin typeface="Arial" panose="020B0604020202020204" pitchFamily="34" charset="0"/>
                </a:rPr>
                <a:t>    </a:t>
              </a:r>
              <a:r>
                <a:rPr lang="en-US" altLang="en-US" sz="2000">
                  <a:latin typeface="Arial" panose="020B0604020202020204" pitchFamily="34" charset="0"/>
                </a:rPr>
                <a:t>(rods, tubing)</a:t>
              </a:r>
              <a:endParaRPr lang="en-US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68" name="Text Box 16">
              <a:extLst>
                <a:ext uri="{FF2B5EF4-FFF2-40B4-BE49-F238E27FC236}">
                  <a16:creationId xmlns:a16="http://schemas.microsoft.com/office/drawing/2014/main" id="{5BD05CD2-3AD2-D747-A6D3-ADB29F2E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3968"/>
              <a:ext cx="23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ductile metals, e.g. Cu, Al (hot)</a:t>
              </a:r>
            </a:p>
          </p:txBody>
        </p:sp>
      </p:grpSp>
      <p:grpSp>
        <p:nvGrpSpPr>
          <p:cNvPr id="19" name="Group 155">
            <a:extLst>
              <a:ext uri="{FF2B5EF4-FFF2-40B4-BE49-F238E27FC236}">
                <a16:creationId xmlns:a16="http://schemas.microsoft.com/office/drawing/2014/main" id="{1F053DA0-E722-B442-B7A4-D494A966CB67}"/>
              </a:ext>
            </a:extLst>
          </p:cNvPr>
          <p:cNvGrpSpPr>
            <a:grpSpLocks/>
          </p:cNvGrpSpPr>
          <p:nvPr/>
        </p:nvGrpSpPr>
        <p:grpSpPr bwMode="auto">
          <a:xfrm>
            <a:off x="1979614" y="4273550"/>
            <a:ext cx="3703637" cy="2300288"/>
            <a:chOff x="287" y="2746"/>
            <a:chExt cx="2333" cy="1449"/>
          </a:xfrm>
        </p:grpSpPr>
        <p:grpSp>
          <p:nvGrpSpPr>
            <p:cNvPr id="48143" name="Group 134">
              <a:extLst>
                <a:ext uri="{FF2B5EF4-FFF2-40B4-BE49-F238E27FC236}">
                  <a16:creationId xmlns:a16="http://schemas.microsoft.com/office/drawing/2014/main" id="{44B621F7-9A01-214B-A54E-592367BA3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" y="3267"/>
              <a:ext cx="2088" cy="613"/>
              <a:chOff x="500" y="2892"/>
              <a:chExt cx="2088" cy="613"/>
            </a:xfrm>
          </p:grpSpPr>
          <p:sp>
            <p:nvSpPr>
              <p:cNvPr id="48146" name="Rectangle 135">
                <a:extLst>
                  <a:ext uri="{FF2B5EF4-FFF2-40B4-BE49-F238E27FC236}">
                    <a16:creationId xmlns:a16="http://schemas.microsoft.com/office/drawing/2014/main" id="{DC607870-3285-EF46-95EE-43FB371B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3028"/>
                <a:ext cx="4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tensile 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47" name="Rectangle 136">
                <a:extLst>
                  <a:ext uri="{FF2B5EF4-FFF2-40B4-BE49-F238E27FC236}">
                    <a16:creationId xmlns:a16="http://schemas.microsoft.com/office/drawing/2014/main" id="{0F547DE2-0864-174F-A8B0-3EC81F6A8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3196"/>
                <a:ext cx="3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force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48" name="Rectangle 137">
                <a:extLst>
                  <a:ext uri="{FF2B5EF4-FFF2-40B4-BE49-F238E27FC236}">
                    <a16:creationId xmlns:a16="http://schemas.microsoft.com/office/drawing/2014/main" id="{4125A3AE-BDAE-E64D-8231-46FA13FF8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" y="3092"/>
                <a:ext cx="9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149" name="Rectangle 138">
                <a:extLst>
                  <a:ext uri="{FF2B5EF4-FFF2-40B4-BE49-F238E27FC236}">
                    <a16:creationId xmlns:a16="http://schemas.microsoft.com/office/drawing/2014/main" id="{02A3C19E-26F3-AB41-AD6B-E89004FF1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3124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o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150" name="Rectangle 139">
                <a:extLst>
                  <a:ext uri="{FF2B5EF4-FFF2-40B4-BE49-F238E27FC236}">
                    <a16:creationId xmlns:a16="http://schemas.microsoft.com/office/drawing/2014/main" id="{03E0047B-E28B-FB49-924E-6931C12B9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" y="2932"/>
                <a:ext cx="9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00AA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8151" name="Rectangle 140">
                <a:extLst>
                  <a:ext uri="{FF2B5EF4-FFF2-40B4-BE49-F238E27FC236}">
                    <a16:creationId xmlns:a16="http://schemas.microsoft.com/office/drawing/2014/main" id="{59C9EF7F-64FE-B141-A70B-3C14FAB13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2964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00AA"/>
                    </a:solidFill>
                    <a:latin typeface="Arial" panose="020B0604020202020204" pitchFamily="34" charset="0"/>
                  </a:rPr>
                  <a:t>d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grpSp>
            <p:nvGrpSpPr>
              <p:cNvPr id="48152" name="Group 141">
                <a:extLst>
                  <a:ext uri="{FF2B5EF4-FFF2-40B4-BE49-F238E27FC236}">
                    <a16:creationId xmlns:a16="http://schemas.microsoft.com/office/drawing/2014/main" id="{D0979C97-834A-0D44-9789-50DDC9671D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2" y="3120"/>
                <a:ext cx="1368" cy="140"/>
                <a:chOff x="732" y="3120"/>
                <a:chExt cx="1368" cy="140"/>
              </a:xfrm>
            </p:grpSpPr>
            <p:sp>
              <p:nvSpPr>
                <p:cNvPr id="48159" name="Rectangle 142">
                  <a:extLst>
                    <a:ext uri="{FF2B5EF4-FFF2-40B4-BE49-F238E27FC236}">
                      <a16:creationId xmlns:a16="http://schemas.microsoft.com/office/drawing/2014/main" id="{2975BF2A-7B62-F94C-9DDF-F7DE37E68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" y="3156"/>
                  <a:ext cx="640" cy="72"/>
                </a:xfrm>
                <a:prstGeom prst="rect">
                  <a:avLst/>
                </a:prstGeom>
                <a:solidFill>
                  <a:srgbClr val="BBBBBB"/>
                </a:solidFill>
                <a:ln w="25400">
                  <a:solidFill>
                    <a:srgbClr val="BBBBBB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60" name="Rectangle 143">
                  <a:extLst>
                    <a:ext uri="{FF2B5EF4-FFF2-40B4-BE49-F238E27FC236}">
                      <a16:creationId xmlns:a16="http://schemas.microsoft.com/office/drawing/2014/main" id="{9CC85C51-24A8-B04F-A642-C5C105A318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124"/>
                  <a:ext cx="656" cy="136"/>
                </a:xfrm>
                <a:prstGeom prst="rect">
                  <a:avLst/>
                </a:prstGeom>
                <a:solidFill>
                  <a:srgbClr val="BBBBBB"/>
                </a:solidFill>
                <a:ln w="25400">
                  <a:solidFill>
                    <a:srgbClr val="BBBBBB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48161" name="Group 144">
                  <a:extLst>
                    <a:ext uri="{FF2B5EF4-FFF2-40B4-BE49-F238E27FC236}">
                      <a16:creationId xmlns:a16="http://schemas.microsoft.com/office/drawing/2014/main" id="{EE85AB10-C280-0F40-97D1-4F0FA3725A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84" y="3148"/>
                  <a:ext cx="216" cy="96"/>
                  <a:chOff x="1884" y="3148"/>
                  <a:chExt cx="216" cy="96"/>
                </a:xfrm>
              </p:grpSpPr>
              <p:sp>
                <p:nvSpPr>
                  <p:cNvPr id="48164" name="Freeform 145">
                    <a:extLst>
                      <a:ext uri="{FF2B5EF4-FFF2-40B4-BE49-F238E27FC236}">
                        <a16:creationId xmlns:a16="http://schemas.microsoft.com/office/drawing/2014/main" id="{C2C7D795-CF1F-4944-AA39-FBDA6D0196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4" y="3148"/>
                    <a:ext cx="56" cy="96"/>
                  </a:xfrm>
                  <a:custGeom>
                    <a:avLst/>
                    <a:gdLst>
                      <a:gd name="T0" fmla="*/ 56 w 56"/>
                      <a:gd name="T1" fmla="*/ 48 h 96"/>
                      <a:gd name="T2" fmla="*/ 0 w 56"/>
                      <a:gd name="T3" fmla="*/ 96 h 96"/>
                      <a:gd name="T4" fmla="*/ 16 w 56"/>
                      <a:gd name="T5" fmla="*/ 48 h 96"/>
                      <a:gd name="T6" fmla="*/ 0 w 56"/>
                      <a:gd name="T7" fmla="*/ 0 h 96"/>
                      <a:gd name="T8" fmla="*/ 56 w 56"/>
                      <a:gd name="T9" fmla="*/ 48 h 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6"/>
                      <a:gd name="T16" fmla="*/ 0 h 96"/>
                      <a:gd name="T17" fmla="*/ 56 w 56"/>
                      <a:gd name="T18" fmla="*/ 96 h 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6" h="96">
                        <a:moveTo>
                          <a:pt x="56" y="48"/>
                        </a:moveTo>
                        <a:lnTo>
                          <a:pt x="0" y="96"/>
                        </a:lnTo>
                        <a:lnTo>
                          <a:pt x="16" y="48"/>
                        </a:lnTo>
                        <a:lnTo>
                          <a:pt x="0" y="0"/>
                        </a:lnTo>
                        <a:lnTo>
                          <a:pt x="56" y="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65" name="Line 146">
                    <a:extLst>
                      <a:ext uri="{FF2B5EF4-FFF2-40B4-BE49-F238E27FC236}">
                        <a16:creationId xmlns:a16="http://schemas.microsoft.com/office/drawing/2014/main" id="{C88DE91A-409F-1F44-A9DD-E586C98248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84" y="3196"/>
                    <a:ext cx="176" cy="1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162" name="Rectangle 147">
                  <a:extLst>
                    <a:ext uri="{FF2B5EF4-FFF2-40B4-BE49-F238E27FC236}">
                      <a16:creationId xmlns:a16="http://schemas.microsoft.com/office/drawing/2014/main" id="{8D25557D-BD88-C645-A0E2-A30578EC82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2" y="3120"/>
                  <a:ext cx="24" cy="136"/>
                </a:xfrm>
                <a:prstGeom prst="rect">
                  <a:avLst/>
                </a:prstGeom>
                <a:solidFill>
                  <a:srgbClr val="009900"/>
                </a:solidFill>
                <a:ln w="3810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8163" name="Rectangle 148">
                  <a:extLst>
                    <a:ext uri="{FF2B5EF4-FFF2-40B4-BE49-F238E27FC236}">
                      <a16:creationId xmlns:a16="http://schemas.microsoft.com/office/drawing/2014/main" id="{D242019C-3208-8C4D-9BD4-1168BC8528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8" y="3156"/>
                  <a:ext cx="24" cy="80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8153" name="Freeform 149">
                <a:extLst>
                  <a:ext uri="{FF2B5EF4-FFF2-40B4-BE49-F238E27FC236}">
                    <a16:creationId xmlns:a16="http://schemas.microsoft.com/office/drawing/2014/main" id="{8D95AFDD-8FDF-2747-B35D-DE59EB185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" y="2892"/>
                <a:ext cx="360" cy="264"/>
              </a:xfrm>
              <a:custGeom>
                <a:avLst/>
                <a:gdLst>
                  <a:gd name="T0" fmla="*/ 0 w 360"/>
                  <a:gd name="T1" fmla="*/ 0 h 264"/>
                  <a:gd name="T2" fmla="*/ 360 w 360"/>
                  <a:gd name="T3" fmla="*/ 0 h 264"/>
                  <a:gd name="T4" fmla="*/ 360 w 360"/>
                  <a:gd name="T5" fmla="*/ 216 h 264"/>
                  <a:gd name="T6" fmla="*/ 248 w 360"/>
                  <a:gd name="T7" fmla="*/ 264 h 264"/>
                  <a:gd name="T8" fmla="*/ 200 w 360"/>
                  <a:gd name="T9" fmla="*/ 264 h 264"/>
                  <a:gd name="T10" fmla="*/ 160 w 360"/>
                  <a:gd name="T11" fmla="*/ 256 h 264"/>
                  <a:gd name="T12" fmla="*/ 0 w 360"/>
                  <a:gd name="T13" fmla="*/ 184 h 264"/>
                  <a:gd name="T14" fmla="*/ 0 w 360"/>
                  <a:gd name="T15" fmla="*/ 0 h 2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0"/>
                  <a:gd name="T25" fmla="*/ 0 h 264"/>
                  <a:gd name="T26" fmla="*/ 360 w 360"/>
                  <a:gd name="T27" fmla="*/ 264 h 2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0" h="264">
                    <a:moveTo>
                      <a:pt x="0" y="0"/>
                    </a:moveTo>
                    <a:lnTo>
                      <a:pt x="360" y="0"/>
                    </a:lnTo>
                    <a:lnTo>
                      <a:pt x="360" y="216"/>
                    </a:lnTo>
                    <a:lnTo>
                      <a:pt x="248" y="264"/>
                    </a:lnTo>
                    <a:lnTo>
                      <a:pt x="200" y="264"/>
                    </a:lnTo>
                    <a:lnTo>
                      <a:pt x="160" y="256"/>
                    </a:lnTo>
                    <a:lnTo>
                      <a:pt x="0" y="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4" name="Freeform 150">
                <a:extLst>
                  <a:ext uri="{FF2B5EF4-FFF2-40B4-BE49-F238E27FC236}">
                    <a16:creationId xmlns:a16="http://schemas.microsoft.com/office/drawing/2014/main" id="{B8230D5F-1546-424F-A015-95610B1AA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" y="2892"/>
                <a:ext cx="360" cy="264"/>
              </a:xfrm>
              <a:custGeom>
                <a:avLst/>
                <a:gdLst>
                  <a:gd name="T0" fmla="*/ 0 w 360"/>
                  <a:gd name="T1" fmla="*/ 0 h 264"/>
                  <a:gd name="T2" fmla="*/ 360 w 360"/>
                  <a:gd name="T3" fmla="*/ 0 h 264"/>
                  <a:gd name="T4" fmla="*/ 360 w 360"/>
                  <a:gd name="T5" fmla="*/ 216 h 264"/>
                  <a:gd name="T6" fmla="*/ 248 w 360"/>
                  <a:gd name="T7" fmla="*/ 264 h 264"/>
                  <a:gd name="T8" fmla="*/ 200 w 360"/>
                  <a:gd name="T9" fmla="*/ 264 h 264"/>
                  <a:gd name="T10" fmla="*/ 160 w 360"/>
                  <a:gd name="T11" fmla="*/ 256 h 264"/>
                  <a:gd name="T12" fmla="*/ 0 w 360"/>
                  <a:gd name="T13" fmla="*/ 184 h 264"/>
                  <a:gd name="T14" fmla="*/ 0 w 360"/>
                  <a:gd name="T15" fmla="*/ 0 h 2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0"/>
                  <a:gd name="T25" fmla="*/ 0 h 264"/>
                  <a:gd name="T26" fmla="*/ 360 w 360"/>
                  <a:gd name="T27" fmla="*/ 264 h 2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0" h="264">
                    <a:moveTo>
                      <a:pt x="0" y="0"/>
                    </a:moveTo>
                    <a:lnTo>
                      <a:pt x="360" y="0"/>
                    </a:lnTo>
                    <a:lnTo>
                      <a:pt x="360" y="216"/>
                    </a:lnTo>
                    <a:lnTo>
                      <a:pt x="248" y="264"/>
                    </a:lnTo>
                    <a:lnTo>
                      <a:pt x="200" y="264"/>
                    </a:lnTo>
                    <a:lnTo>
                      <a:pt x="160" y="256"/>
                    </a:lnTo>
                    <a:lnTo>
                      <a:pt x="0" y="1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5" name="Freeform 151">
                <a:extLst>
                  <a:ext uri="{FF2B5EF4-FFF2-40B4-BE49-F238E27FC236}">
                    <a16:creationId xmlns:a16="http://schemas.microsoft.com/office/drawing/2014/main" id="{1B7BEF36-3B1E-D046-B9B7-87CBEF0D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" y="3236"/>
                <a:ext cx="360" cy="256"/>
              </a:xfrm>
              <a:custGeom>
                <a:avLst/>
                <a:gdLst>
                  <a:gd name="T0" fmla="*/ 0 w 360"/>
                  <a:gd name="T1" fmla="*/ 256 h 256"/>
                  <a:gd name="T2" fmla="*/ 360 w 360"/>
                  <a:gd name="T3" fmla="*/ 256 h 256"/>
                  <a:gd name="T4" fmla="*/ 360 w 360"/>
                  <a:gd name="T5" fmla="*/ 40 h 256"/>
                  <a:gd name="T6" fmla="*/ 248 w 360"/>
                  <a:gd name="T7" fmla="*/ 0 h 256"/>
                  <a:gd name="T8" fmla="*/ 200 w 360"/>
                  <a:gd name="T9" fmla="*/ 0 h 256"/>
                  <a:gd name="T10" fmla="*/ 160 w 360"/>
                  <a:gd name="T11" fmla="*/ 8 h 256"/>
                  <a:gd name="T12" fmla="*/ 0 w 360"/>
                  <a:gd name="T13" fmla="*/ 80 h 256"/>
                  <a:gd name="T14" fmla="*/ 0 w 360"/>
                  <a:gd name="T15" fmla="*/ 256 h 2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0"/>
                  <a:gd name="T25" fmla="*/ 0 h 256"/>
                  <a:gd name="T26" fmla="*/ 360 w 360"/>
                  <a:gd name="T27" fmla="*/ 256 h 2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0" h="256">
                    <a:moveTo>
                      <a:pt x="0" y="256"/>
                    </a:moveTo>
                    <a:lnTo>
                      <a:pt x="360" y="256"/>
                    </a:lnTo>
                    <a:lnTo>
                      <a:pt x="360" y="40"/>
                    </a:lnTo>
                    <a:lnTo>
                      <a:pt x="248" y="0"/>
                    </a:lnTo>
                    <a:lnTo>
                      <a:pt x="200" y="0"/>
                    </a:lnTo>
                    <a:lnTo>
                      <a:pt x="160" y="8"/>
                    </a:lnTo>
                    <a:lnTo>
                      <a:pt x="0" y="80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6" name="Freeform 152">
                <a:extLst>
                  <a:ext uri="{FF2B5EF4-FFF2-40B4-BE49-F238E27FC236}">
                    <a16:creationId xmlns:a16="http://schemas.microsoft.com/office/drawing/2014/main" id="{B0FBCA5A-261D-9744-8ACB-BA134868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" y="3236"/>
                <a:ext cx="360" cy="256"/>
              </a:xfrm>
              <a:custGeom>
                <a:avLst/>
                <a:gdLst>
                  <a:gd name="T0" fmla="*/ 0 w 360"/>
                  <a:gd name="T1" fmla="*/ 256 h 256"/>
                  <a:gd name="T2" fmla="*/ 360 w 360"/>
                  <a:gd name="T3" fmla="*/ 256 h 256"/>
                  <a:gd name="T4" fmla="*/ 360 w 360"/>
                  <a:gd name="T5" fmla="*/ 40 h 256"/>
                  <a:gd name="T6" fmla="*/ 248 w 360"/>
                  <a:gd name="T7" fmla="*/ 0 h 256"/>
                  <a:gd name="T8" fmla="*/ 200 w 360"/>
                  <a:gd name="T9" fmla="*/ 0 h 256"/>
                  <a:gd name="T10" fmla="*/ 160 w 360"/>
                  <a:gd name="T11" fmla="*/ 8 h 256"/>
                  <a:gd name="T12" fmla="*/ 0 w 360"/>
                  <a:gd name="T13" fmla="*/ 80 h 256"/>
                  <a:gd name="T14" fmla="*/ 0 w 360"/>
                  <a:gd name="T15" fmla="*/ 256 h 2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0"/>
                  <a:gd name="T25" fmla="*/ 0 h 256"/>
                  <a:gd name="T26" fmla="*/ 360 w 360"/>
                  <a:gd name="T27" fmla="*/ 256 h 2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0" h="256">
                    <a:moveTo>
                      <a:pt x="0" y="256"/>
                    </a:moveTo>
                    <a:lnTo>
                      <a:pt x="360" y="256"/>
                    </a:lnTo>
                    <a:lnTo>
                      <a:pt x="360" y="40"/>
                    </a:lnTo>
                    <a:lnTo>
                      <a:pt x="248" y="0"/>
                    </a:lnTo>
                    <a:lnTo>
                      <a:pt x="200" y="0"/>
                    </a:lnTo>
                    <a:lnTo>
                      <a:pt x="160" y="8"/>
                    </a:lnTo>
                    <a:lnTo>
                      <a:pt x="0" y="80"/>
                    </a:lnTo>
                    <a:lnTo>
                      <a:pt x="0" y="256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57" name="Rectangle 153">
                <a:extLst>
                  <a:ext uri="{FF2B5EF4-FFF2-40B4-BE49-F238E27FC236}">
                    <a16:creationId xmlns:a16="http://schemas.microsoft.com/office/drawing/2014/main" id="{BC221E2C-1F14-1E45-B0B8-A899EB48C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2908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EEEEEE"/>
                    </a:solidFill>
                    <a:latin typeface="Arial" panose="020B0604020202020204" pitchFamily="34" charset="0"/>
                  </a:rPr>
                  <a:t>die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58" name="Rectangle 154">
                <a:extLst>
                  <a:ext uri="{FF2B5EF4-FFF2-40B4-BE49-F238E27FC236}">
                    <a16:creationId xmlns:a16="http://schemas.microsoft.com/office/drawing/2014/main" id="{B6939C55-A439-8F46-9A25-920ECE332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3332"/>
                <a:ext cx="1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EEEEEE"/>
                    </a:solidFill>
                    <a:latin typeface="Arial" panose="020B0604020202020204" pitchFamily="34" charset="0"/>
                  </a:rPr>
                  <a:t>die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44" name="Rectangle 18">
              <a:extLst>
                <a:ext uri="{FF2B5EF4-FFF2-40B4-BE49-F238E27FC236}">
                  <a16:creationId xmlns:a16="http://schemas.microsoft.com/office/drawing/2014/main" id="{CB3346A7-F9AA-6B4C-B8C5-508D3D4CF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46"/>
              <a:ext cx="153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•  </a:t>
              </a:r>
              <a:r>
                <a:rPr lang="en-US" alt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Drawing</a:t>
              </a:r>
            </a:p>
            <a:p>
              <a:r>
                <a:rPr lang="en-US" alt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en-US" sz="22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(rods, wire, tubing)</a:t>
              </a:r>
              <a:endParaRPr lang="en-US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45" name="Rectangle 20">
              <a:extLst>
                <a:ext uri="{FF2B5EF4-FFF2-40B4-BE49-F238E27FC236}">
                  <a16:creationId xmlns:a16="http://schemas.microsoft.com/office/drawing/2014/main" id="{388A1269-8593-8A4F-BB7A-37E32A7AC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3964"/>
              <a:ext cx="2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die must be well lubricated &amp; clean</a:t>
              </a:r>
            </a:p>
          </p:txBody>
        </p:sp>
      </p:grpSp>
      <p:sp>
        <p:nvSpPr>
          <p:cNvPr id="48136" name="Rectangle 198">
            <a:extLst>
              <a:ext uri="{FF2B5EF4-FFF2-40B4-BE49-F238E27FC236}">
                <a16:creationId xmlns:a16="http://schemas.microsoft.com/office/drawing/2014/main" id="{3DC5EB93-85DD-3F45-952A-CA27950A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08138"/>
            <a:ext cx="1367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CASTING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7" name="Rectangle 199">
            <a:extLst>
              <a:ext uri="{FF2B5EF4-FFF2-40B4-BE49-F238E27FC236}">
                <a16:creationId xmlns:a16="http://schemas.microsoft.com/office/drawing/2014/main" id="{445DDAA3-960A-804C-8FC8-748F7D16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1608138"/>
            <a:ext cx="1247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JOINING</a:t>
            </a: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48138" name="Group 209">
            <a:extLst>
              <a:ext uri="{FF2B5EF4-FFF2-40B4-BE49-F238E27FC236}">
                <a16:creationId xmlns:a16="http://schemas.microsoft.com/office/drawing/2014/main" id="{70CB9C80-1FD2-354E-96B5-F5EE8F65552B}"/>
              </a:ext>
            </a:extLst>
          </p:cNvPr>
          <p:cNvGrpSpPr>
            <a:grpSpLocks/>
          </p:cNvGrpSpPr>
          <p:nvPr/>
        </p:nvGrpSpPr>
        <p:grpSpPr bwMode="auto">
          <a:xfrm>
            <a:off x="2981326" y="1028700"/>
            <a:ext cx="5534025" cy="546100"/>
            <a:chOff x="918" y="648"/>
            <a:chExt cx="3486" cy="344"/>
          </a:xfrm>
        </p:grpSpPr>
        <p:sp>
          <p:nvSpPr>
            <p:cNvPr id="48139" name="Line 200">
              <a:extLst>
                <a:ext uri="{FF2B5EF4-FFF2-40B4-BE49-F238E27FC236}">
                  <a16:creationId xmlns:a16="http://schemas.microsoft.com/office/drawing/2014/main" id="{A8518F32-E95A-274F-87B9-9A5C6BC00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6" y="648"/>
              <a:ext cx="1" cy="34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201">
              <a:extLst>
                <a:ext uri="{FF2B5EF4-FFF2-40B4-BE49-F238E27FC236}">
                  <a16:creationId xmlns:a16="http://schemas.microsoft.com/office/drawing/2014/main" id="{F3F04AFE-E1FF-F245-AFDA-786925731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" y="832"/>
              <a:ext cx="348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Line 202">
              <a:extLst>
                <a:ext uri="{FF2B5EF4-FFF2-40B4-BE49-F238E27FC236}">
                  <a16:creationId xmlns:a16="http://schemas.microsoft.com/office/drawing/2014/main" id="{071D6AD7-6E55-CE45-9C14-FB96815E6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824"/>
              <a:ext cx="1" cy="1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203">
              <a:extLst>
                <a:ext uri="{FF2B5EF4-FFF2-40B4-BE49-F238E27FC236}">
                  <a16:creationId xmlns:a16="http://schemas.microsoft.com/office/drawing/2014/main" id="{EA4BBF1D-61E8-FC42-866A-28F758310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8" y="832"/>
              <a:ext cx="1" cy="15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24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45C7590A-ED30-EC40-B1D6-5F1B34044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CB503319-ECAD-5D46-9D65-899E7B8E8FD7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8" name="Rectangle 33">
            <a:extLst>
              <a:ext uri="{FF2B5EF4-FFF2-40B4-BE49-F238E27FC236}">
                <a16:creationId xmlns:a16="http://schemas.microsoft.com/office/drawing/2014/main" id="{06CEF108-E9F7-FB46-A705-E34B24E4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1612900"/>
            <a:ext cx="145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FORMING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34">
            <a:extLst>
              <a:ext uri="{FF2B5EF4-FFF2-40B4-BE49-F238E27FC236}">
                <a16:creationId xmlns:a16="http://schemas.microsoft.com/office/drawing/2014/main" id="{AB9EBCDC-0FD7-044A-AF7E-F3F2DCAC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1612900"/>
            <a:ext cx="1367362" cy="36933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CASTING</a:t>
            </a:r>
          </a:p>
        </p:txBody>
      </p:sp>
      <p:sp>
        <p:nvSpPr>
          <p:cNvPr id="50180" name="Rectangle 35">
            <a:extLst>
              <a:ext uri="{FF2B5EF4-FFF2-40B4-BE49-F238E27FC236}">
                <a16:creationId xmlns:a16="http://schemas.microsoft.com/office/drawing/2014/main" id="{BDF935BB-3AA1-C54F-9339-14939365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1612900"/>
            <a:ext cx="1247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JOINING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1" name="Rectangle 15">
            <a:extLst>
              <a:ext uri="{FF2B5EF4-FFF2-40B4-BE49-F238E27FC236}">
                <a16:creationId xmlns:a16="http://schemas.microsoft.com/office/drawing/2014/main" id="{93FA7851-8BC2-9A4E-861D-AA5930727E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4863" y="-144979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Metal Fabrication Methods - II</a:t>
            </a:r>
          </a:p>
        </p:txBody>
      </p:sp>
      <p:sp>
        <p:nvSpPr>
          <p:cNvPr id="50182" name="Rectangle 16">
            <a:extLst>
              <a:ext uri="{FF2B5EF4-FFF2-40B4-BE49-F238E27FC236}">
                <a16:creationId xmlns:a16="http://schemas.microsoft.com/office/drawing/2014/main" id="{D6D19FEC-B5DC-1F4E-95AF-2EFA1C08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2525713"/>
            <a:ext cx="7772400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b="0">
                <a:solidFill>
                  <a:schemeClr val="accent2"/>
                </a:solidFill>
              </a:rPr>
              <a:t>Casting</a:t>
            </a:r>
            <a:r>
              <a:rPr lang="en-US" altLang="en-US" sz="2400" b="0"/>
              <a:t>- mold is filled with metal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metal melted in furnace, perhaps alloying elements added.  Then </a:t>
            </a:r>
            <a:r>
              <a:rPr lang="en-US" altLang="en-US" sz="2400" b="0">
                <a:solidFill>
                  <a:schemeClr val="accent2"/>
                </a:solidFill>
              </a:rPr>
              <a:t>cast</a:t>
            </a:r>
            <a:r>
              <a:rPr lang="en-US" altLang="en-US" sz="2400" b="0"/>
              <a:t> in a mold 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most common, cheapest method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gives good production of shapes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weaker products, internal defects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/>
              <a:t>good option for brittle materials</a:t>
            </a:r>
            <a:endParaRPr lang="en-US" altLang="en-US" sz="1800" b="0"/>
          </a:p>
        </p:txBody>
      </p:sp>
      <p:grpSp>
        <p:nvGrpSpPr>
          <p:cNvPr id="50183" name="Group 36">
            <a:extLst>
              <a:ext uri="{FF2B5EF4-FFF2-40B4-BE49-F238E27FC236}">
                <a16:creationId xmlns:a16="http://schemas.microsoft.com/office/drawing/2014/main" id="{BA4E4637-B8E2-AA4D-9EBE-1E5A0DF01C87}"/>
              </a:ext>
            </a:extLst>
          </p:cNvPr>
          <p:cNvGrpSpPr>
            <a:grpSpLocks/>
          </p:cNvGrpSpPr>
          <p:nvPr/>
        </p:nvGrpSpPr>
        <p:grpSpPr bwMode="auto">
          <a:xfrm>
            <a:off x="2981326" y="1028700"/>
            <a:ext cx="5534025" cy="546100"/>
            <a:chOff x="918" y="648"/>
            <a:chExt cx="3486" cy="344"/>
          </a:xfrm>
        </p:grpSpPr>
        <p:sp>
          <p:nvSpPr>
            <p:cNvPr id="50184" name="Line 37">
              <a:extLst>
                <a:ext uri="{FF2B5EF4-FFF2-40B4-BE49-F238E27FC236}">
                  <a16:creationId xmlns:a16="http://schemas.microsoft.com/office/drawing/2014/main" id="{E1BCBBCD-6D55-824E-B966-C0D01F1E7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6" y="648"/>
              <a:ext cx="1" cy="34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38">
              <a:extLst>
                <a:ext uri="{FF2B5EF4-FFF2-40B4-BE49-F238E27FC236}">
                  <a16:creationId xmlns:a16="http://schemas.microsoft.com/office/drawing/2014/main" id="{FE592DEC-6039-794E-8BB8-E81AF73B7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" y="832"/>
              <a:ext cx="348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Line 39">
              <a:extLst>
                <a:ext uri="{FF2B5EF4-FFF2-40B4-BE49-F238E27FC236}">
                  <a16:creationId xmlns:a16="http://schemas.microsoft.com/office/drawing/2014/main" id="{3A695EE0-B16D-3E44-84FD-D754E3CC7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824"/>
              <a:ext cx="1" cy="1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Line 40">
              <a:extLst>
                <a:ext uri="{FF2B5EF4-FFF2-40B4-BE49-F238E27FC236}">
                  <a16:creationId xmlns:a16="http://schemas.microsoft.com/office/drawing/2014/main" id="{806623AD-182D-A84B-9F8E-E5E860F1E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8" y="832"/>
              <a:ext cx="1" cy="15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21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7F502145-CEF5-1B4D-8338-DD2D34251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1D180969-02B0-A440-8B58-8C88933DEBB9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6" name="Rectangle 6">
            <a:extLst>
              <a:ext uri="{FF2B5EF4-FFF2-40B4-BE49-F238E27FC236}">
                <a16:creationId xmlns:a16="http://schemas.microsoft.com/office/drawing/2014/main" id="{6E1420E8-F7A2-6D49-BD1F-67D56948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49" y="2514601"/>
            <a:ext cx="264655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•  </a:t>
            </a:r>
            <a:r>
              <a:rPr lang="en-US" altLang="en-US" sz="2200" dirty="0">
                <a:solidFill>
                  <a:schemeClr val="accent2"/>
                </a:solidFill>
                <a:latin typeface="Arial" panose="020B0604020202020204" pitchFamily="34" charset="0"/>
              </a:rPr>
              <a:t>Sand Casting</a:t>
            </a:r>
            <a:endParaRPr lang="en-US" altLang="en-US" sz="2200" dirty="0">
              <a:latin typeface="Arial" panose="020B0604020202020204" pitchFamily="34" charset="0"/>
            </a:endParaRPr>
          </a:p>
          <a:p>
            <a:r>
              <a:rPr lang="en-US" altLang="en-US" sz="2200" dirty="0">
                <a:latin typeface="Arial" panose="020B0604020202020204" pitchFamily="34" charset="0"/>
              </a:rPr>
              <a:t>    </a:t>
            </a:r>
            <a:r>
              <a:rPr lang="en-US" altLang="en-US" sz="2000" dirty="0">
                <a:latin typeface="Arial" panose="020B0604020202020204" pitchFamily="34" charset="0"/>
              </a:rPr>
              <a:t>(large parts, e.g.,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      auto engine blocks)</a:t>
            </a:r>
            <a:endParaRPr lang="en-US" alt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15">
            <a:extLst>
              <a:ext uri="{FF2B5EF4-FFF2-40B4-BE49-F238E27FC236}">
                <a16:creationId xmlns:a16="http://schemas.microsoft.com/office/drawing/2014/main" id="{B2453681-ADA0-B745-ACA5-46A35A3D38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-93663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Metal Fabrication Methods - II</a:t>
            </a:r>
          </a:p>
        </p:txBody>
      </p:sp>
      <p:sp>
        <p:nvSpPr>
          <p:cNvPr id="52228" name="Rectangle 16">
            <a:extLst>
              <a:ext uri="{FF2B5EF4-FFF2-40B4-BE49-F238E27FC236}">
                <a16:creationId xmlns:a16="http://schemas.microsoft.com/office/drawing/2014/main" id="{D6EC783E-81CC-4E43-8A71-91DC1E73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2" y="3027363"/>
            <a:ext cx="49276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trying to hold something that is hot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what will withstand &gt;1600ºC?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cheap - easy to mold =&gt; sand!!!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pack sand around form (pattern) of desired shape </a:t>
            </a:r>
          </a:p>
        </p:txBody>
      </p:sp>
      <p:sp>
        <p:nvSpPr>
          <p:cNvPr id="52229" name="AutoShape 17">
            <a:extLst>
              <a:ext uri="{FF2B5EF4-FFF2-40B4-BE49-F238E27FC236}">
                <a16:creationId xmlns:a16="http://schemas.microsoft.com/office/drawing/2014/main" id="{A06CD3B2-EFF4-584F-9A08-A91D062B37F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457449" y="3382962"/>
            <a:ext cx="2438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30" name="Group 99">
            <a:extLst>
              <a:ext uri="{FF2B5EF4-FFF2-40B4-BE49-F238E27FC236}">
                <a16:creationId xmlns:a16="http://schemas.microsoft.com/office/drawing/2014/main" id="{4FED9262-FB98-5B48-A89E-F360973591B6}"/>
              </a:ext>
            </a:extLst>
          </p:cNvPr>
          <p:cNvGrpSpPr>
            <a:grpSpLocks/>
          </p:cNvGrpSpPr>
          <p:nvPr/>
        </p:nvGrpSpPr>
        <p:grpSpPr bwMode="auto">
          <a:xfrm>
            <a:off x="2743199" y="3527425"/>
            <a:ext cx="2152650" cy="1301750"/>
            <a:chOff x="708" y="1915"/>
            <a:chExt cx="1356" cy="820"/>
          </a:xfrm>
        </p:grpSpPr>
        <p:sp>
          <p:nvSpPr>
            <p:cNvPr id="52239" name="Rectangle 53" descr="25%">
              <a:extLst>
                <a:ext uri="{FF2B5EF4-FFF2-40B4-BE49-F238E27FC236}">
                  <a16:creationId xmlns:a16="http://schemas.microsoft.com/office/drawing/2014/main" id="{81B512BD-66EB-1944-A669-0D0489E1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040"/>
              <a:ext cx="1350" cy="6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40" name="Freeform 54">
              <a:extLst>
                <a:ext uri="{FF2B5EF4-FFF2-40B4-BE49-F238E27FC236}">
                  <a16:creationId xmlns:a16="http://schemas.microsoft.com/office/drawing/2014/main" id="{64585195-B3EC-AE41-B922-B1D67F7C3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" y="2040"/>
              <a:ext cx="939" cy="609"/>
            </a:xfrm>
            <a:custGeom>
              <a:avLst/>
              <a:gdLst>
                <a:gd name="T0" fmla="*/ 324 w 939"/>
                <a:gd name="T1" fmla="*/ 0 h 609"/>
                <a:gd name="T2" fmla="*/ 324 w 939"/>
                <a:gd name="T3" fmla="*/ 450 h 609"/>
                <a:gd name="T4" fmla="*/ 0 w 939"/>
                <a:gd name="T5" fmla="*/ 450 h 609"/>
                <a:gd name="T6" fmla="*/ 0 w 939"/>
                <a:gd name="T7" fmla="*/ 609 h 609"/>
                <a:gd name="T8" fmla="*/ 939 w 939"/>
                <a:gd name="T9" fmla="*/ 609 h 609"/>
                <a:gd name="T10" fmla="*/ 939 w 939"/>
                <a:gd name="T11" fmla="*/ 450 h 609"/>
                <a:gd name="T12" fmla="*/ 569 w 939"/>
                <a:gd name="T13" fmla="*/ 450 h 609"/>
                <a:gd name="T14" fmla="*/ 569 w 939"/>
                <a:gd name="T15" fmla="*/ 0 h 6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9"/>
                <a:gd name="T25" fmla="*/ 0 h 609"/>
                <a:gd name="T26" fmla="*/ 939 w 939"/>
                <a:gd name="T27" fmla="*/ 609 h 6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9" h="609">
                  <a:moveTo>
                    <a:pt x="324" y="0"/>
                  </a:moveTo>
                  <a:lnTo>
                    <a:pt x="324" y="450"/>
                  </a:lnTo>
                  <a:lnTo>
                    <a:pt x="0" y="450"/>
                  </a:lnTo>
                  <a:lnTo>
                    <a:pt x="0" y="609"/>
                  </a:lnTo>
                  <a:lnTo>
                    <a:pt x="939" y="609"/>
                  </a:lnTo>
                  <a:lnTo>
                    <a:pt x="939" y="450"/>
                  </a:lnTo>
                  <a:lnTo>
                    <a:pt x="569" y="450"/>
                  </a:lnTo>
                  <a:lnTo>
                    <a:pt x="56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Freeform 55">
              <a:extLst>
                <a:ext uri="{FF2B5EF4-FFF2-40B4-BE49-F238E27FC236}">
                  <a16:creationId xmlns:a16="http://schemas.microsoft.com/office/drawing/2014/main" id="{4FDF5B29-70A1-F445-9B85-852E54BFE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2046"/>
              <a:ext cx="938" cy="614"/>
            </a:xfrm>
            <a:custGeom>
              <a:avLst/>
              <a:gdLst>
                <a:gd name="T0" fmla="*/ 330 w 938"/>
                <a:gd name="T1" fmla="*/ 0 h 614"/>
                <a:gd name="T2" fmla="*/ 330 w 938"/>
                <a:gd name="T3" fmla="*/ 449 h 614"/>
                <a:gd name="T4" fmla="*/ 0 w 938"/>
                <a:gd name="T5" fmla="*/ 449 h 614"/>
                <a:gd name="T6" fmla="*/ 0 w 938"/>
                <a:gd name="T7" fmla="*/ 614 h 614"/>
                <a:gd name="T8" fmla="*/ 938 w 938"/>
                <a:gd name="T9" fmla="*/ 614 h 614"/>
                <a:gd name="T10" fmla="*/ 938 w 938"/>
                <a:gd name="T11" fmla="*/ 449 h 614"/>
                <a:gd name="T12" fmla="*/ 574 w 938"/>
                <a:gd name="T13" fmla="*/ 449 h 614"/>
                <a:gd name="T14" fmla="*/ 574 w 938"/>
                <a:gd name="T15" fmla="*/ 0 h 6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8"/>
                <a:gd name="T25" fmla="*/ 0 h 614"/>
                <a:gd name="T26" fmla="*/ 938 w 938"/>
                <a:gd name="T27" fmla="*/ 614 h 6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8" h="614">
                  <a:moveTo>
                    <a:pt x="330" y="0"/>
                  </a:moveTo>
                  <a:lnTo>
                    <a:pt x="330" y="449"/>
                  </a:lnTo>
                  <a:lnTo>
                    <a:pt x="0" y="449"/>
                  </a:lnTo>
                  <a:lnTo>
                    <a:pt x="0" y="614"/>
                  </a:lnTo>
                  <a:lnTo>
                    <a:pt x="938" y="614"/>
                  </a:lnTo>
                  <a:lnTo>
                    <a:pt x="938" y="449"/>
                  </a:lnTo>
                  <a:lnTo>
                    <a:pt x="574" y="449"/>
                  </a:lnTo>
                  <a:lnTo>
                    <a:pt x="574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Freeform 56">
              <a:extLst>
                <a:ext uri="{FF2B5EF4-FFF2-40B4-BE49-F238E27FC236}">
                  <a16:creationId xmlns:a16="http://schemas.microsoft.com/office/drawing/2014/main" id="{6EB50FEF-B114-4C42-A97A-AAFEF5ABE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2040"/>
              <a:ext cx="85" cy="450"/>
            </a:xfrm>
            <a:custGeom>
              <a:avLst/>
              <a:gdLst>
                <a:gd name="T0" fmla="*/ 85 w 85"/>
                <a:gd name="T1" fmla="*/ 450 h 450"/>
                <a:gd name="T2" fmla="*/ 0 w 85"/>
                <a:gd name="T3" fmla="*/ 450 h 450"/>
                <a:gd name="T4" fmla="*/ 0 w 85"/>
                <a:gd name="T5" fmla="*/ 0 h 450"/>
                <a:gd name="T6" fmla="*/ 85 w 85"/>
                <a:gd name="T7" fmla="*/ 450 h 4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450"/>
                <a:gd name="T14" fmla="*/ 85 w 85"/>
                <a:gd name="T15" fmla="*/ 450 h 4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450">
                  <a:moveTo>
                    <a:pt x="85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85" y="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Freeform 57">
              <a:extLst>
                <a:ext uri="{FF2B5EF4-FFF2-40B4-BE49-F238E27FC236}">
                  <a16:creationId xmlns:a16="http://schemas.microsoft.com/office/drawing/2014/main" id="{C7FF4E00-3750-934A-B303-81CB4A89A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2040"/>
              <a:ext cx="85" cy="450"/>
            </a:xfrm>
            <a:custGeom>
              <a:avLst/>
              <a:gdLst>
                <a:gd name="T0" fmla="*/ 85 w 85"/>
                <a:gd name="T1" fmla="*/ 450 h 450"/>
                <a:gd name="T2" fmla="*/ 0 w 85"/>
                <a:gd name="T3" fmla="*/ 450 h 450"/>
                <a:gd name="T4" fmla="*/ 0 w 85"/>
                <a:gd name="T5" fmla="*/ 0 h 450"/>
                <a:gd name="T6" fmla="*/ 0 60000 65536"/>
                <a:gd name="T7" fmla="*/ 0 60000 65536"/>
                <a:gd name="T8" fmla="*/ 0 60000 65536"/>
                <a:gd name="T9" fmla="*/ 0 w 85"/>
                <a:gd name="T10" fmla="*/ 0 h 450"/>
                <a:gd name="T11" fmla="*/ 85 w 85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50">
                  <a:moveTo>
                    <a:pt x="85" y="450"/>
                  </a:moveTo>
                  <a:lnTo>
                    <a:pt x="0" y="45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4" name="Freeform 58">
              <a:extLst>
                <a:ext uri="{FF2B5EF4-FFF2-40B4-BE49-F238E27FC236}">
                  <a16:creationId xmlns:a16="http://schemas.microsoft.com/office/drawing/2014/main" id="{9D672664-823B-F245-AF2D-CC27197A8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" y="2046"/>
              <a:ext cx="80" cy="449"/>
            </a:xfrm>
            <a:custGeom>
              <a:avLst/>
              <a:gdLst>
                <a:gd name="T0" fmla="*/ 80 w 80"/>
                <a:gd name="T1" fmla="*/ 449 h 449"/>
                <a:gd name="T2" fmla="*/ 0 w 80"/>
                <a:gd name="T3" fmla="*/ 449 h 449"/>
                <a:gd name="T4" fmla="*/ 0 w 80"/>
                <a:gd name="T5" fmla="*/ 0 h 449"/>
                <a:gd name="T6" fmla="*/ 0 60000 65536"/>
                <a:gd name="T7" fmla="*/ 0 60000 65536"/>
                <a:gd name="T8" fmla="*/ 0 60000 65536"/>
                <a:gd name="T9" fmla="*/ 0 w 80"/>
                <a:gd name="T10" fmla="*/ 0 h 449"/>
                <a:gd name="T11" fmla="*/ 80 w 80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49">
                  <a:moveTo>
                    <a:pt x="80" y="449"/>
                  </a:moveTo>
                  <a:lnTo>
                    <a:pt x="0" y="449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Freeform 59">
              <a:extLst>
                <a:ext uri="{FF2B5EF4-FFF2-40B4-BE49-F238E27FC236}">
                  <a16:creationId xmlns:a16="http://schemas.microsoft.com/office/drawing/2014/main" id="{B4BE9F3F-3917-5948-BD06-DDF4A7169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40"/>
              <a:ext cx="125" cy="490"/>
            </a:xfrm>
            <a:custGeom>
              <a:avLst/>
              <a:gdLst>
                <a:gd name="T0" fmla="*/ 125 w 125"/>
                <a:gd name="T1" fmla="*/ 490 h 490"/>
                <a:gd name="T2" fmla="*/ 0 w 125"/>
                <a:gd name="T3" fmla="*/ 490 h 490"/>
                <a:gd name="T4" fmla="*/ 0 w 125"/>
                <a:gd name="T5" fmla="*/ 0 h 490"/>
                <a:gd name="T6" fmla="*/ 0 60000 65536"/>
                <a:gd name="T7" fmla="*/ 0 60000 65536"/>
                <a:gd name="T8" fmla="*/ 0 60000 65536"/>
                <a:gd name="T9" fmla="*/ 0 w 125"/>
                <a:gd name="T10" fmla="*/ 0 h 490"/>
                <a:gd name="T11" fmla="*/ 125 w 125"/>
                <a:gd name="T12" fmla="*/ 490 h 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490">
                  <a:moveTo>
                    <a:pt x="125" y="490"/>
                  </a:moveTo>
                  <a:lnTo>
                    <a:pt x="0" y="49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Freeform 60">
              <a:extLst>
                <a:ext uri="{FF2B5EF4-FFF2-40B4-BE49-F238E27FC236}">
                  <a16:creationId xmlns:a16="http://schemas.microsoft.com/office/drawing/2014/main" id="{05990368-C026-C242-86DB-28E3A87B5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046"/>
              <a:ext cx="125" cy="489"/>
            </a:xfrm>
            <a:custGeom>
              <a:avLst/>
              <a:gdLst>
                <a:gd name="T0" fmla="*/ 125 w 125"/>
                <a:gd name="T1" fmla="*/ 489 h 489"/>
                <a:gd name="T2" fmla="*/ 0 w 125"/>
                <a:gd name="T3" fmla="*/ 489 h 489"/>
                <a:gd name="T4" fmla="*/ 0 w 125"/>
                <a:gd name="T5" fmla="*/ 0 h 489"/>
                <a:gd name="T6" fmla="*/ 0 60000 65536"/>
                <a:gd name="T7" fmla="*/ 0 60000 65536"/>
                <a:gd name="T8" fmla="*/ 0 60000 65536"/>
                <a:gd name="T9" fmla="*/ 0 w 125"/>
                <a:gd name="T10" fmla="*/ 0 h 489"/>
                <a:gd name="T11" fmla="*/ 125 w 125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489">
                  <a:moveTo>
                    <a:pt x="125" y="489"/>
                  </a:moveTo>
                  <a:lnTo>
                    <a:pt x="0" y="489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Freeform 61">
              <a:extLst>
                <a:ext uri="{FF2B5EF4-FFF2-40B4-BE49-F238E27FC236}">
                  <a16:creationId xmlns:a16="http://schemas.microsoft.com/office/drawing/2014/main" id="{D308B44E-78AC-AF47-B53C-CB845A9A7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040"/>
              <a:ext cx="85" cy="450"/>
            </a:xfrm>
            <a:custGeom>
              <a:avLst/>
              <a:gdLst>
                <a:gd name="T0" fmla="*/ 0 w 85"/>
                <a:gd name="T1" fmla="*/ 450 h 450"/>
                <a:gd name="T2" fmla="*/ 85 w 85"/>
                <a:gd name="T3" fmla="*/ 450 h 450"/>
                <a:gd name="T4" fmla="*/ 85 w 85"/>
                <a:gd name="T5" fmla="*/ 0 h 450"/>
                <a:gd name="T6" fmla="*/ 0 60000 65536"/>
                <a:gd name="T7" fmla="*/ 0 60000 65536"/>
                <a:gd name="T8" fmla="*/ 0 60000 65536"/>
                <a:gd name="T9" fmla="*/ 0 w 85"/>
                <a:gd name="T10" fmla="*/ 0 h 450"/>
                <a:gd name="T11" fmla="*/ 85 w 85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50">
                  <a:moveTo>
                    <a:pt x="0" y="450"/>
                  </a:moveTo>
                  <a:lnTo>
                    <a:pt x="85" y="450"/>
                  </a:lnTo>
                  <a:lnTo>
                    <a:pt x="8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Freeform 62">
              <a:extLst>
                <a:ext uri="{FF2B5EF4-FFF2-40B4-BE49-F238E27FC236}">
                  <a16:creationId xmlns:a16="http://schemas.microsoft.com/office/drawing/2014/main" id="{91AB0F31-0D14-3247-A816-56A93B24E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" y="2046"/>
              <a:ext cx="80" cy="449"/>
            </a:xfrm>
            <a:custGeom>
              <a:avLst/>
              <a:gdLst>
                <a:gd name="T0" fmla="*/ 0 w 80"/>
                <a:gd name="T1" fmla="*/ 449 h 449"/>
                <a:gd name="T2" fmla="*/ 80 w 80"/>
                <a:gd name="T3" fmla="*/ 449 h 449"/>
                <a:gd name="T4" fmla="*/ 80 w 80"/>
                <a:gd name="T5" fmla="*/ 0 h 449"/>
                <a:gd name="T6" fmla="*/ 0 60000 65536"/>
                <a:gd name="T7" fmla="*/ 0 60000 65536"/>
                <a:gd name="T8" fmla="*/ 0 60000 65536"/>
                <a:gd name="T9" fmla="*/ 0 w 80"/>
                <a:gd name="T10" fmla="*/ 0 h 449"/>
                <a:gd name="T11" fmla="*/ 80 w 80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49">
                  <a:moveTo>
                    <a:pt x="0" y="449"/>
                  </a:moveTo>
                  <a:lnTo>
                    <a:pt x="80" y="449"/>
                  </a:lnTo>
                  <a:lnTo>
                    <a:pt x="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Freeform 63">
              <a:extLst>
                <a:ext uri="{FF2B5EF4-FFF2-40B4-BE49-F238E27FC236}">
                  <a16:creationId xmlns:a16="http://schemas.microsoft.com/office/drawing/2014/main" id="{41937A16-4063-4D4E-836A-55A37AF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040"/>
              <a:ext cx="125" cy="490"/>
            </a:xfrm>
            <a:custGeom>
              <a:avLst/>
              <a:gdLst>
                <a:gd name="T0" fmla="*/ 0 w 125"/>
                <a:gd name="T1" fmla="*/ 490 h 490"/>
                <a:gd name="T2" fmla="*/ 125 w 125"/>
                <a:gd name="T3" fmla="*/ 490 h 490"/>
                <a:gd name="T4" fmla="*/ 125 w 125"/>
                <a:gd name="T5" fmla="*/ 0 h 490"/>
                <a:gd name="T6" fmla="*/ 0 60000 65536"/>
                <a:gd name="T7" fmla="*/ 0 60000 65536"/>
                <a:gd name="T8" fmla="*/ 0 60000 65536"/>
                <a:gd name="T9" fmla="*/ 0 w 125"/>
                <a:gd name="T10" fmla="*/ 0 h 490"/>
                <a:gd name="T11" fmla="*/ 125 w 125"/>
                <a:gd name="T12" fmla="*/ 490 h 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490">
                  <a:moveTo>
                    <a:pt x="0" y="490"/>
                  </a:moveTo>
                  <a:lnTo>
                    <a:pt x="125" y="490"/>
                  </a:lnTo>
                  <a:lnTo>
                    <a:pt x="12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Freeform 64">
              <a:extLst>
                <a:ext uri="{FF2B5EF4-FFF2-40B4-BE49-F238E27FC236}">
                  <a16:creationId xmlns:a16="http://schemas.microsoft.com/office/drawing/2014/main" id="{B758F483-A013-2C48-9D28-5A4350D51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" y="2046"/>
              <a:ext cx="126" cy="489"/>
            </a:xfrm>
            <a:custGeom>
              <a:avLst/>
              <a:gdLst>
                <a:gd name="T0" fmla="*/ 0 w 126"/>
                <a:gd name="T1" fmla="*/ 489 h 489"/>
                <a:gd name="T2" fmla="*/ 126 w 126"/>
                <a:gd name="T3" fmla="*/ 489 h 489"/>
                <a:gd name="T4" fmla="*/ 126 w 126"/>
                <a:gd name="T5" fmla="*/ 0 h 489"/>
                <a:gd name="T6" fmla="*/ 0 60000 65536"/>
                <a:gd name="T7" fmla="*/ 0 60000 65536"/>
                <a:gd name="T8" fmla="*/ 0 60000 65536"/>
                <a:gd name="T9" fmla="*/ 0 w 126"/>
                <a:gd name="T10" fmla="*/ 0 h 489"/>
                <a:gd name="T11" fmla="*/ 126 w 126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489">
                  <a:moveTo>
                    <a:pt x="0" y="489"/>
                  </a:moveTo>
                  <a:lnTo>
                    <a:pt x="126" y="489"/>
                  </a:lnTo>
                  <a:lnTo>
                    <a:pt x="12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65">
              <a:extLst>
                <a:ext uri="{FF2B5EF4-FFF2-40B4-BE49-F238E27FC236}">
                  <a16:creationId xmlns:a16="http://schemas.microsoft.com/office/drawing/2014/main" id="{4EC1B63B-90F7-804F-AD8C-95766F1B9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" y="2490"/>
              <a:ext cx="1" cy="40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66">
              <a:extLst>
                <a:ext uri="{FF2B5EF4-FFF2-40B4-BE49-F238E27FC236}">
                  <a16:creationId xmlns:a16="http://schemas.microsoft.com/office/drawing/2014/main" id="{F7BFD11E-2898-544A-BE11-66010B073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3" y="2490"/>
              <a:ext cx="1" cy="40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Rectangle 67" descr="25%">
              <a:extLst>
                <a:ext uri="{FF2B5EF4-FFF2-40B4-BE49-F238E27FC236}">
                  <a16:creationId xmlns:a16="http://schemas.microsoft.com/office/drawing/2014/main" id="{14048C1E-E72D-D44D-952D-E1B3FE07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035"/>
              <a:ext cx="409" cy="4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54" name="Rectangle 68" descr="25%">
              <a:extLst>
                <a:ext uri="{FF2B5EF4-FFF2-40B4-BE49-F238E27FC236}">
                  <a16:creationId xmlns:a16="http://schemas.microsoft.com/office/drawing/2014/main" id="{D3BA2414-04C0-9E4B-AA73-98D8D8C1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035"/>
              <a:ext cx="449" cy="4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55" name="Freeform 69">
              <a:extLst>
                <a:ext uri="{FF2B5EF4-FFF2-40B4-BE49-F238E27FC236}">
                  <a16:creationId xmlns:a16="http://schemas.microsoft.com/office/drawing/2014/main" id="{90107614-FAE6-8940-A2C4-B9F1BCBC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40"/>
              <a:ext cx="1189" cy="609"/>
            </a:xfrm>
            <a:custGeom>
              <a:avLst/>
              <a:gdLst>
                <a:gd name="T0" fmla="*/ 0 w 1189"/>
                <a:gd name="T1" fmla="*/ 0 h 609"/>
                <a:gd name="T2" fmla="*/ 0 w 1189"/>
                <a:gd name="T3" fmla="*/ 490 h 609"/>
                <a:gd name="T4" fmla="*/ 125 w 1189"/>
                <a:gd name="T5" fmla="*/ 490 h 609"/>
                <a:gd name="T6" fmla="*/ 125 w 1189"/>
                <a:gd name="T7" fmla="*/ 609 h 609"/>
                <a:gd name="T8" fmla="*/ 1064 w 1189"/>
                <a:gd name="T9" fmla="*/ 609 h 609"/>
                <a:gd name="T10" fmla="*/ 1064 w 1189"/>
                <a:gd name="T11" fmla="*/ 490 h 609"/>
                <a:gd name="T12" fmla="*/ 1189 w 1189"/>
                <a:gd name="T13" fmla="*/ 490 h 609"/>
                <a:gd name="T14" fmla="*/ 1189 w 1189"/>
                <a:gd name="T15" fmla="*/ 0 h 609"/>
                <a:gd name="T16" fmla="*/ 1149 w 1189"/>
                <a:gd name="T17" fmla="*/ 0 h 609"/>
                <a:gd name="T18" fmla="*/ 1149 w 1189"/>
                <a:gd name="T19" fmla="*/ 450 h 609"/>
                <a:gd name="T20" fmla="*/ 694 w 1189"/>
                <a:gd name="T21" fmla="*/ 450 h 609"/>
                <a:gd name="T22" fmla="*/ 694 w 1189"/>
                <a:gd name="T23" fmla="*/ 0 h 609"/>
                <a:gd name="T24" fmla="*/ 449 w 1189"/>
                <a:gd name="T25" fmla="*/ 0 h 609"/>
                <a:gd name="T26" fmla="*/ 449 w 1189"/>
                <a:gd name="T27" fmla="*/ 450 h 609"/>
                <a:gd name="T28" fmla="*/ 40 w 1189"/>
                <a:gd name="T29" fmla="*/ 450 h 609"/>
                <a:gd name="T30" fmla="*/ 40 w 1189"/>
                <a:gd name="T31" fmla="*/ 0 h 609"/>
                <a:gd name="T32" fmla="*/ 0 w 1189"/>
                <a:gd name="T33" fmla="*/ 0 h 6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9"/>
                <a:gd name="T52" fmla="*/ 0 h 609"/>
                <a:gd name="T53" fmla="*/ 1189 w 1189"/>
                <a:gd name="T54" fmla="*/ 609 h 6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9" h="609">
                  <a:moveTo>
                    <a:pt x="0" y="0"/>
                  </a:moveTo>
                  <a:lnTo>
                    <a:pt x="0" y="490"/>
                  </a:lnTo>
                  <a:lnTo>
                    <a:pt x="125" y="490"/>
                  </a:lnTo>
                  <a:lnTo>
                    <a:pt x="125" y="609"/>
                  </a:lnTo>
                  <a:lnTo>
                    <a:pt x="1064" y="609"/>
                  </a:lnTo>
                  <a:lnTo>
                    <a:pt x="1064" y="490"/>
                  </a:lnTo>
                  <a:lnTo>
                    <a:pt x="1189" y="490"/>
                  </a:lnTo>
                  <a:lnTo>
                    <a:pt x="1189" y="0"/>
                  </a:lnTo>
                  <a:lnTo>
                    <a:pt x="1149" y="0"/>
                  </a:lnTo>
                  <a:lnTo>
                    <a:pt x="1149" y="450"/>
                  </a:lnTo>
                  <a:lnTo>
                    <a:pt x="694" y="450"/>
                  </a:lnTo>
                  <a:lnTo>
                    <a:pt x="694" y="0"/>
                  </a:lnTo>
                  <a:lnTo>
                    <a:pt x="449" y="0"/>
                  </a:lnTo>
                  <a:lnTo>
                    <a:pt x="449" y="450"/>
                  </a:lnTo>
                  <a:lnTo>
                    <a:pt x="40" y="45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Freeform 70">
              <a:extLst>
                <a:ext uri="{FF2B5EF4-FFF2-40B4-BE49-F238E27FC236}">
                  <a16:creationId xmlns:a16="http://schemas.microsoft.com/office/drawing/2014/main" id="{F044D0A9-C730-8545-938D-9EB9B0BC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40"/>
              <a:ext cx="1189" cy="609"/>
            </a:xfrm>
            <a:custGeom>
              <a:avLst/>
              <a:gdLst>
                <a:gd name="T0" fmla="*/ 0 w 1189"/>
                <a:gd name="T1" fmla="*/ 0 h 609"/>
                <a:gd name="T2" fmla="*/ 0 w 1189"/>
                <a:gd name="T3" fmla="*/ 490 h 609"/>
                <a:gd name="T4" fmla="*/ 125 w 1189"/>
                <a:gd name="T5" fmla="*/ 490 h 609"/>
                <a:gd name="T6" fmla="*/ 125 w 1189"/>
                <a:gd name="T7" fmla="*/ 609 h 609"/>
                <a:gd name="T8" fmla="*/ 1064 w 1189"/>
                <a:gd name="T9" fmla="*/ 609 h 609"/>
                <a:gd name="T10" fmla="*/ 1064 w 1189"/>
                <a:gd name="T11" fmla="*/ 490 h 609"/>
                <a:gd name="T12" fmla="*/ 1189 w 1189"/>
                <a:gd name="T13" fmla="*/ 490 h 609"/>
                <a:gd name="T14" fmla="*/ 1189 w 1189"/>
                <a:gd name="T15" fmla="*/ 0 h 609"/>
                <a:gd name="T16" fmla="*/ 1149 w 1189"/>
                <a:gd name="T17" fmla="*/ 0 h 609"/>
                <a:gd name="T18" fmla="*/ 1149 w 1189"/>
                <a:gd name="T19" fmla="*/ 450 h 609"/>
                <a:gd name="T20" fmla="*/ 694 w 1189"/>
                <a:gd name="T21" fmla="*/ 450 h 609"/>
                <a:gd name="T22" fmla="*/ 694 w 1189"/>
                <a:gd name="T23" fmla="*/ 0 h 609"/>
                <a:gd name="T24" fmla="*/ 449 w 1189"/>
                <a:gd name="T25" fmla="*/ 0 h 609"/>
                <a:gd name="T26" fmla="*/ 449 w 1189"/>
                <a:gd name="T27" fmla="*/ 450 h 609"/>
                <a:gd name="T28" fmla="*/ 40 w 1189"/>
                <a:gd name="T29" fmla="*/ 450 h 609"/>
                <a:gd name="T30" fmla="*/ 40 w 1189"/>
                <a:gd name="T31" fmla="*/ 0 h 609"/>
                <a:gd name="T32" fmla="*/ 0 w 1189"/>
                <a:gd name="T33" fmla="*/ 0 h 6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9"/>
                <a:gd name="T52" fmla="*/ 0 h 609"/>
                <a:gd name="T53" fmla="*/ 1189 w 1189"/>
                <a:gd name="T54" fmla="*/ 609 h 6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9" h="609">
                  <a:moveTo>
                    <a:pt x="0" y="0"/>
                  </a:moveTo>
                  <a:lnTo>
                    <a:pt x="0" y="490"/>
                  </a:lnTo>
                  <a:lnTo>
                    <a:pt x="125" y="490"/>
                  </a:lnTo>
                  <a:lnTo>
                    <a:pt x="125" y="609"/>
                  </a:lnTo>
                  <a:lnTo>
                    <a:pt x="1064" y="609"/>
                  </a:lnTo>
                  <a:lnTo>
                    <a:pt x="1064" y="490"/>
                  </a:lnTo>
                  <a:lnTo>
                    <a:pt x="1189" y="490"/>
                  </a:lnTo>
                  <a:lnTo>
                    <a:pt x="1189" y="0"/>
                  </a:lnTo>
                  <a:lnTo>
                    <a:pt x="1149" y="0"/>
                  </a:lnTo>
                  <a:lnTo>
                    <a:pt x="1149" y="450"/>
                  </a:lnTo>
                  <a:lnTo>
                    <a:pt x="694" y="450"/>
                  </a:lnTo>
                  <a:lnTo>
                    <a:pt x="694" y="0"/>
                  </a:lnTo>
                  <a:lnTo>
                    <a:pt x="449" y="0"/>
                  </a:lnTo>
                  <a:lnTo>
                    <a:pt x="449" y="450"/>
                  </a:lnTo>
                  <a:lnTo>
                    <a:pt x="40" y="45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Freeform 71">
              <a:extLst>
                <a:ext uri="{FF2B5EF4-FFF2-40B4-BE49-F238E27FC236}">
                  <a16:creationId xmlns:a16="http://schemas.microsoft.com/office/drawing/2014/main" id="{C74E78F2-5E3F-7A49-AC48-73E28AE05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046"/>
              <a:ext cx="1189" cy="614"/>
            </a:xfrm>
            <a:custGeom>
              <a:avLst/>
              <a:gdLst>
                <a:gd name="T0" fmla="*/ 0 w 1189"/>
                <a:gd name="T1" fmla="*/ 0 h 614"/>
                <a:gd name="T2" fmla="*/ 0 w 1189"/>
                <a:gd name="T3" fmla="*/ 489 h 614"/>
                <a:gd name="T4" fmla="*/ 125 w 1189"/>
                <a:gd name="T5" fmla="*/ 489 h 614"/>
                <a:gd name="T6" fmla="*/ 125 w 1189"/>
                <a:gd name="T7" fmla="*/ 614 h 614"/>
                <a:gd name="T8" fmla="*/ 1063 w 1189"/>
                <a:gd name="T9" fmla="*/ 614 h 614"/>
                <a:gd name="T10" fmla="*/ 1063 w 1189"/>
                <a:gd name="T11" fmla="*/ 489 h 614"/>
                <a:gd name="T12" fmla="*/ 1189 w 1189"/>
                <a:gd name="T13" fmla="*/ 489 h 614"/>
                <a:gd name="T14" fmla="*/ 1189 w 1189"/>
                <a:gd name="T15" fmla="*/ 0 h 614"/>
                <a:gd name="T16" fmla="*/ 1143 w 1189"/>
                <a:gd name="T17" fmla="*/ 0 h 614"/>
                <a:gd name="T18" fmla="*/ 1143 w 1189"/>
                <a:gd name="T19" fmla="*/ 449 h 614"/>
                <a:gd name="T20" fmla="*/ 694 w 1189"/>
                <a:gd name="T21" fmla="*/ 449 h 614"/>
                <a:gd name="T22" fmla="*/ 694 w 1189"/>
                <a:gd name="T23" fmla="*/ 0 h 614"/>
                <a:gd name="T24" fmla="*/ 449 w 1189"/>
                <a:gd name="T25" fmla="*/ 0 h 614"/>
                <a:gd name="T26" fmla="*/ 449 w 1189"/>
                <a:gd name="T27" fmla="*/ 449 h 614"/>
                <a:gd name="T28" fmla="*/ 39 w 1189"/>
                <a:gd name="T29" fmla="*/ 449 h 614"/>
                <a:gd name="T30" fmla="*/ 39 w 1189"/>
                <a:gd name="T31" fmla="*/ 0 h 614"/>
                <a:gd name="T32" fmla="*/ 0 w 1189"/>
                <a:gd name="T33" fmla="*/ 0 h 6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9"/>
                <a:gd name="T52" fmla="*/ 0 h 614"/>
                <a:gd name="T53" fmla="*/ 1189 w 1189"/>
                <a:gd name="T54" fmla="*/ 614 h 6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9" h="614">
                  <a:moveTo>
                    <a:pt x="0" y="0"/>
                  </a:moveTo>
                  <a:lnTo>
                    <a:pt x="0" y="489"/>
                  </a:lnTo>
                  <a:lnTo>
                    <a:pt x="125" y="489"/>
                  </a:lnTo>
                  <a:lnTo>
                    <a:pt x="125" y="614"/>
                  </a:lnTo>
                  <a:lnTo>
                    <a:pt x="1063" y="614"/>
                  </a:lnTo>
                  <a:lnTo>
                    <a:pt x="1063" y="489"/>
                  </a:lnTo>
                  <a:lnTo>
                    <a:pt x="1189" y="489"/>
                  </a:lnTo>
                  <a:lnTo>
                    <a:pt x="1189" y="0"/>
                  </a:lnTo>
                  <a:lnTo>
                    <a:pt x="1143" y="0"/>
                  </a:lnTo>
                  <a:lnTo>
                    <a:pt x="1143" y="449"/>
                  </a:lnTo>
                  <a:lnTo>
                    <a:pt x="694" y="449"/>
                  </a:lnTo>
                  <a:lnTo>
                    <a:pt x="694" y="0"/>
                  </a:lnTo>
                  <a:lnTo>
                    <a:pt x="449" y="0"/>
                  </a:lnTo>
                  <a:lnTo>
                    <a:pt x="449" y="449"/>
                  </a:lnTo>
                  <a:lnTo>
                    <a:pt x="39" y="44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Rectangle 72">
              <a:extLst>
                <a:ext uri="{FF2B5EF4-FFF2-40B4-BE49-F238E27FC236}">
                  <a16:creationId xmlns:a16="http://schemas.microsoft.com/office/drawing/2014/main" id="{D26FAFE8-98E1-3D4E-910C-C945008F8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2217"/>
              <a:ext cx="3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Sand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2259" name="Rectangle 73">
              <a:extLst>
                <a:ext uri="{FF2B5EF4-FFF2-40B4-BE49-F238E27FC236}">
                  <a16:creationId xmlns:a16="http://schemas.microsoft.com/office/drawing/2014/main" id="{D2686A35-26F1-FD47-A786-26D1F39D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2217"/>
              <a:ext cx="3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Sand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2260" name="Rectangle 74">
              <a:extLst>
                <a:ext uri="{FF2B5EF4-FFF2-40B4-BE49-F238E27FC236}">
                  <a16:creationId xmlns:a16="http://schemas.microsoft.com/office/drawing/2014/main" id="{4DDAAF98-9B0C-8341-A703-381C53CE7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507"/>
              <a:ext cx="7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FF0000"/>
                  </a:solidFill>
                  <a:latin typeface="Arial" panose="020B0604020202020204" pitchFamily="34" charset="0"/>
                </a:rPr>
                <a:t>molten metal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52261" name="Group 75">
              <a:extLst>
                <a:ext uri="{FF2B5EF4-FFF2-40B4-BE49-F238E27FC236}">
                  <a16:creationId xmlns:a16="http://schemas.microsoft.com/office/drawing/2014/main" id="{D6EAFC25-5F52-1C42-8E9B-0913B2398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051"/>
              <a:ext cx="68" cy="245"/>
              <a:chOff x="676" y="2040"/>
              <a:chExt cx="68" cy="245"/>
            </a:xfrm>
          </p:grpSpPr>
          <p:sp>
            <p:nvSpPr>
              <p:cNvPr id="52269" name="Freeform 76">
                <a:extLst>
                  <a:ext uri="{FF2B5EF4-FFF2-40B4-BE49-F238E27FC236}">
                    <a16:creationId xmlns:a16="http://schemas.microsoft.com/office/drawing/2014/main" id="{42F7CC4C-9E71-0E4E-B318-2B0B5C6EA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" y="2040"/>
                <a:ext cx="68" cy="40"/>
              </a:xfrm>
              <a:custGeom>
                <a:avLst/>
                <a:gdLst>
                  <a:gd name="T0" fmla="*/ 34 w 68"/>
                  <a:gd name="T1" fmla="*/ 0 h 40"/>
                  <a:gd name="T2" fmla="*/ 68 w 68"/>
                  <a:gd name="T3" fmla="*/ 40 h 40"/>
                  <a:gd name="T4" fmla="*/ 34 w 68"/>
                  <a:gd name="T5" fmla="*/ 29 h 40"/>
                  <a:gd name="T6" fmla="*/ 0 w 68"/>
                  <a:gd name="T7" fmla="*/ 40 h 40"/>
                  <a:gd name="T8" fmla="*/ 34 w 6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40"/>
                  <a:gd name="T17" fmla="*/ 68 w 6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40">
                    <a:moveTo>
                      <a:pt x="34" y="0"/>
                    </a:moveTo>
                    <a:lnTo>
                      <a:pt x="68" y="40"/>
                    </a:lnTo>
                    <a:lnTo>
                      <a:pt x="34" y="29"/>
                    </a:lnTo>
                    <a:lnTo>
                      <a:pt x="0" y="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0" name="Line 77">
                <a:extLst>
                  <a:ext uri="{FF2B5EF4-FFF2-40B4-BE49-F238E27FC236}">
                    <a16:creationId xmlns:a16="http://schemas.microsoft.com/office/drawing/2014/main" id="{1037EB41-F096-C444-88DA-9FD1827F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0" y="2069"/>
                <a:ext cx="1" cy="216"/>
              </a:xfrm>
              <a:prstGeom prst="line">
                <a:avLst/>
              </a:prstGeom>
              <a:noFill/>
              <a:ln w="17463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62" name="Group 78">
              <a:extLst>
                <a:ext uri="{FF2B5EF4-FFF2-40B4-BE49-F238E27FC236}">
                  <a16:creationId xmlns:a16="http://schemas.microsoft.com/office/drawing/2014/main" id="{DE8B7F4A-E32E-4447-9E4E-5D660236E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" y="2052"/>
              <a:ext cx="68" cy="244"/>
              <a:chOff x="1825" y="2046"/>
              <a:chExt cx="68" cy="244"/>
            </a:xfrm>
          </p:grpSpPr>
          <p:sp>
            <p:nvSpPr>
              <p:cNvPr id="52267" name="Freeform 79">
                <a:extLst>
                  <a:ext uri="{FF2B5EF4-FFF2-40B4-BE49-F238E27FC236}">
                    <a16:creationId xmlns:a16="http://schemas.microsoft.com/office/drawing/2014/main" id="{4F2C6D3A-1033-5E47-83DF-77984CA5F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2046"/>
                <a:ext cx="68" cy="40"/>
              </a:xfrm>
              <a:custGeom>
                <a:avLst/>
                <a:gdLst>
                  <a:gd name="T0" fmla="*/ 34 w 68"/>
                  <a:gd name="T1" fmla="*/ 0 h 40"/>
                  <a:gd name="T2" fmla="*/ 68 w 68"/>
                  <a:gd name="T3" fmla="*/ 40 h 40"/>
                  <a:gd name="T4" fmla="*/ 34 w 68"/>
                  <a:gd name="T5" fmla="*/ 28 h 40"/>
                  <a:gd name="T6" fmla="*/ 0 w 68"/>
                  <a:gd name="T7" fmla="*/ 40 h 40"/>
                  <a:gd name="T8" fmla="*/ 34 w 6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40"/>
                  <a:gd name="T17" fmla="*/ 68 w 6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40">
                    <a:moveTo>
                      <a:pt x="34" y="0"/>
                    </a:moveTo>
                    <a:lnTo>
                      <a:pt x="68" y="40"/>
                    </a:lnTo>
                    <a:lnTo>
                      <a:pt x="34" y="28"/>
                    </a:lnTo>
                    <a:lnTo>
                      <a:pt x="0" y="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Line 80">
                <a:extLst>
                  <a:ext uri="{FF2B5EF4-FFF2-40B4-BE49-F238E27FC236}">
                    <a16:creationId xmlns:a16="http://schemas.microsoft.com/office/drawing/2014/main" id="{C6F1FFA7-74F5-0B47-A49F-E6091B5A3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9" y="2074"/>
                <a:ext cx="1" cy="216"/>
              </a:xfrm>
              <a:prstGeom prst="line">
                <a:avLst/>
              </a:prstGeom>
              <a:noFill/>
              <a:ln w="17463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63" name="Line 81">
              <a:extLst>
                <a:ext uri="{FF2B5EF4-FFF2-40B4-BE49-F238E27FC236}">
                  <a16:creationId xmlns:a16="http://schemas.microsoft.com/office/drawing/2014/main" id="{F12773AB-F83C-8D4C-873E-379FB52D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" y="2038"/>
              <a:ext cx="13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64" name="Group 82">
              <a:extLst>
                <a:ext uri="{FF2B5EF4-FFF2-40B4-BE49-F238E27FC236}">
                  <a16:creationId xmlns:a16="http://schemas.microsoft.com/office/drawing/2014/main" id="{AD35A739-8C15-F24A-A884-7ACCDB81A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1915"/>
              <a:ext cx="125" cy="370"/>
              <a:chOff x="1205" y="1909"/>
              <a:chExt cx="125" cy="370"/>
            </a:xfrm>
          </p:grpSpPr>
          <p:sp>
            <p:nvSpPr>
              <p:cNvPr id="52265" name="Freeform 83">
                <a:extLst>
                  <a:ext uri="{FF2B5EF4-FFF2-40B4-BE49-F238E27FC236}">
                    <a16:creationId xmlns:a16="http://schemas.microsoft.com/office/drawing/2014/main" id="{E61AB2C4-8CA9-1541-B3DA-B7ABDECAB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" y="2199"/>
                <a:ext cx="125" cy="80"/>
              </a:xfrm>
              <a:custGeom>
                <a:avLst/>
                <a:gdLst>
                  <a:gd name="T0" fmla="*/ 63 w 125"/>
                  <a:gd name="T1" fmla="*/ 80 h 80"/>
                  <a:gd name="T2" fmla="*/ 0 w 125"/>
                  <a:gd name="T3" fmla="*/ 0 h 80"/>
                  <a:gd name="T4" fmla="*/ 63 w 125"/>
                  <a:gd name="T5" fmla="*/ 29 h 80"/>
                  <a:gd name="T6" fmla="*/ 125 w 125"/>
                  <a:gd name="T7" fmla="*/ 0 h 80"/>
                  <a:gd name="T8" fmla="*/ 63 w 125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80"/>
                  <a:gd name="T17" fmla="*/ 125 w 125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80">
                    <a:moveTo>
                      <a:pt x="63" y="8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25" y="0"/>
                    </a:lnTo>
                    <a:lnTo>
                      <a:pt x="63" y="8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6" name="Line 84">
                <a:extLst>
                  <a:ext uri="{FF2B5EF4-FFF2-40B4-BE49-F238E27FC236}">
                    <a16:creationId xmlns:a16="http://schemas.microsoft.com/office/drawing/2014/main" id="{B8F77DE6-0627-5541-AA7F-A02A67E1C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8" y="1909"/>
                <a:ext cx="1" cy="319"/>
              </a:xfrm>
              <a:prstGeom prst="line">
                <a:avLst/>
              </a:prstGeom>
              <a:noFill/>
              <a:ln w="730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231" name="Rectangle 86">
            <a:extLst>
              <a:ext uri="{FF2B5EF4-FFF2-40B4-BE49-F238E27FC236}">
                <a16:creationId xmlns:a16="http://schemas.microsoft.com/office/drawing/2014/main" id="{6A1F8933-59AE-8940-BFB3-FF8EE5CD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2100262"/>
            <a:ext cx="145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FORMING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32" name="Rectangle 87">
            <a:extLst>
              <a:ext uri="{FF2B5EF4-FFF2-40B4-BE49-F238E27FC236}">
                <a16:creationId xmlns:a16="http://schemas.microsoft.com/office/drawing/2014/main" id="{A3B0459B-E35B-9C48-BFCC-D1468B28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4" y="2100262"/>
            <a:ext cx="1367362" cy="36933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CASTING</a:t>
            </a:r>
          </a:p>
        </p:txBody>
      </p:sp>
      <p:sp>
        <p:nvSpPr>
          <p:cNvPr id="52233" name="Rectangle 88">
            <a:extLst>
              <a:ext uri="{FF2B5EF4-FFF2-40B4-BE49-F238E27FC236}">
                <a16:creationId xmlns:a16="http://schemas.microsoft.com/office/drawing/2014/main" id="{50053B1F-E29F-654F-937E-0866931D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49" y="2100262"/>
            <a:ext cx="1247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JOINING</a:t>
            </a: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52234" name="Group 94">
            <a:extLst>
              <a:ext uri="{FF2B5EF4-FFF2-40B4-BE49-F238E27FC236}">
                <a16:creationId xmlns:a16="http://schemas.microsoft.com/office/drawing/2014/main" id="{094D3CFA-FA33-4844-B264-C2E081374A07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1516062"/>
            <a:ext cx="5534025" cy="546100"/>
            <a:chOff x="918" y="648"/>
            <a:chExt cx="3486" cy="344"/>
          </a:xfrm>
        </p:grpSpPr>
        <p:sp>
          <p:nvSpPr>
            <p:cNvPr id="52235" name="Line 95">
              <a:extLst>
                <a:ext uri="{FF2B5EF4-FFF2-40B4-BE49-F238E27FC236}">
                  <a16:creationId xmlns:a16="http://schemas.microsoft.com/office/drawing/2014/main" id="{53C16F20-CBFB-5244-873E-1E36E58CF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6" y="648"/>
              <a:ext cx="1" cy="34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Line 96">
              <a:extLst>
                <a:ext uri="{FF2B5EF4-FFF2-40B4-BE49-F238E27FC236}">
                  <a16:creationId xmlns:a16="http://schemas.microsoft.com/office/drawing/2014/main" id="{496CF607-8FBD-FF48-9BE5-C8EF47F4D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" y="832"/>
              <a:ext cx="348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Line 97">
              <a:extLst>
                <a:ext uri="{FF2B5EF4-FFF2-40B4-BE49-F238E27FC236}">
                  <a16:creationId xmlns:a16="http://schemas.microsoft.com/office/drawing/2014/main" id="{E97E7094-2D83-024E-9E63-43C9EB2B4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824"/>
              <a:ext cx="1" cy="1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Line 98">
              <a:extLst>
                <a:ext uri="{FF2B5EF4-FFF2-40B4-BE49-F238E27FC236}">
                  <a16:creationId xmlns:a16="http://schemas.microsoft.com/office/drawing/2014/main" id="{A246FCBA-8C81-3D41-A47D-A8AD8F283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8" y="832"/>
              <a:ext cx="1" cy="15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881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3E9809EE-159E-6345-B8A9-AC959F09C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223B1C7D-0F35-F44D-8BED-8B67C7C0953D}" type="slidenum">
              <a:rPr lang="en-US" altLang="en-US" sz="120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720921F-C705-2747-B544-2125B2C2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334001"/>
            <a:ext cx="12350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FF6600"/>
                </a:solidFill>
                <a:latin typeface="Arial" panose="020B0604020202020204" pitchFamily="34" charset="0"/>
              </a:rPr>
              <a:t>plaster</a:t>
            </a:r>
          </a:p>
          <a:p>
            <a:r>
              <a:rPr lang="en-US" altLang="en-US" sz="1600">
                <a:solidFill>
                  <a:srgbClr val="FF6600"/>
                </a:solidFill>
                <a:latin typeface="Arial" panose="020B0604020202020204" pitchFamily="34" charset="0"/>
              </a:rPr>
              <a:t>die </a:t>
            </a:r>
            <a:r>
              <a:rPr lang="en-US" altLang="en-US" sz="1600">
                <a:latin typeface="Arial" panose="020B0604020202020204" pitchFamily="34" charset="0"/>
              </a:rPr>
              <a:t>formed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around wax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prototype</a:t>
            </a:r>
            <a:endParaRPr lang="en-US" altLang="en-US" sz="1600">
              <a:solidFill>
                <a:srgbClr val="FF66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6">
            <a:extLst>
              <a:ext uri="{FF2B5EF4-FFF2-40B4-BE49-F238E27FC236}">
                <a16:creationId xmlns:a16="http://schemas.microsoft.com/office/drawing/2014/main" id="{22BB0632-F7BC-1C44-BF26-9616B247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27239"/>
            <a:ext cx="264655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•  </a:t>
            </a:r>
            <a:r>
              <a:rPr lang="en-US" altLang="en-US" sz="2200">
                <a:solidFill>
                  <a:schemeClr val="accent2"/>
                </a:solidFill>
                <a:latin typeface="Arial" panose="020B0604020202020204" pitchFamily="34" charset="0"/>
              </a:rPr>
              <a:t>Sand Casting</a:t>
            </a:r>
            <a:endParaRPr lang="en-US" altLang="en-US" sz="2200">
              <a:latin typeface="Arial" panose="020B0604020202020204" pitchFamily="34" charset="0"/>
            </a:endParaRPr>
          </a:p>
          <a:p>
            <a:r>
              <a:rPr lang="en-US" altLang="en-US" sz="2200">
                <a:latin typeface="Arial" panose="020B0604020202020204" pitchFamily="34" charset="0"/>
              </a:rPr>
              <a:t>    </a:t>
            </a:r>
            <a:r>
              <a:rPr lang="en-US" altLang="en-US" sz="2000">
                <a:latin typeface="Arial" panose="020B0604020202020204" pitchFamily="34" charset="0"/>
              </a:rPr>
              <a:t>(large parts, e.g.,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  auto engine blocks)</a:t>
            </a:r>
            <a:endParaRPr lang="en-US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8">
            <a:extLst>
              <a:ext uri="{FF2B5EF4-FFF2-40B4-BE49-F238E27FC236}">
                <a16:creationId xmlns:a16="http://schemas.microsoft.com/office/drawing/2014/main" id="{D1ED37B0-2095-A84C-9AD5-D5ABD074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4435476"/>
            <a:ext cx="367728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•  </a:t>
            </a:r>
            <a:r>
              <a:rPr lang="en-US" altLang="en-US" sz="2200">
                <a:solidFill>
                  <a:schemeClr val="accent2"/>
                </a:solidFill>
                <a:latin typeface="Arial" panose="020B0604020202020204" pitchFamily="34" charset="0"/>
              </a:rPr>
              <a:t>Investment Casting</a:t>
            </a:r>
            <a:endParaRPr lang="en-US" altLang="en-US" sz="2200">
              <a:latin typeface="Arial" panose="020B0604020202020204" pitchFamily="34" charset="0"/>
            </a:endParaRPr>
          </a:p>
          <a:p>
            <a:r>
              <a:rPr lang="en-US" altLang="en-US" sz="2200">
                <a:latin typeface="Arial" panose="020B0604020202020204" pitchFamily="34" charset="0"/>
              </a:rPr>
              <a:t>    </a:t>
            </a:r>
            <a:r>
              <a:rPr lang="en-US" altLang="en-US" sz="2000">
                <a:latin typeface="Arial" panose="020B0604020202020204" pitchFamily="34" charset="0"/>
              </a:rPr>
              <a:t>(low volume, complex shapes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  e.g., jewelry, turbine blades)</a:t>
            </a:r>
            <a:endParaRPr lang="en-US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Line 10">
            <a:extLst>
              <a:ext uri="{FF2B5EF4-FFF2-40B4-BE49-F238E27FC236}">
                <a16:creationId xmlns:a16="http://schemas.microsoft.com/office/drawing/2014/main" id="{43C87A48-7AAB-2543-8AFF-4C20BE440A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5562600"/>
            <a:ext cx="838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15">
            <a:extLst>
              <a:ext uri="{FF2B5EF4-FFF2-40B4-BE49-F238E27FC236}">
                <a16:creationId xmlns:a16="http://schemas.microsoft.com/office/drawing/2014/main" id="{93D64980-B1A6-CA48-A873-D3D8C06EB7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-133349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Metal Fabrication Methods - II</a:t>
            </a:r>
          </a:p>
        </p:txBody>
      </p:sp>
      <p:sp>
        <p:nvSpPr>
          <p:cNvPr id="54279" name="Rectangle 16">
            <a:extLst>
              <a:ext uri="{FF2B5EF4-FFF2-40B4-BE49-F238E27FC236}">
                <a16:creationId xmlns:a16="http://schemas.microsoft.com/office/drawing/2014/main" id="{337461FE-DC08-864D-A4E6-77D1F5F1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9" y="2714625"/>
            <a:ext cx="40782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  <a:latin typeface="Arial" panose="020B0604020202020204" pitchFamily="34" charset="0"/>
              </a:rPr>
              <a:t>Investment Casting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   pattern is made from paraffin.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   mold made by encasing in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plaster of  paris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   melt the wax &amp; the hollow mold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is left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   pour in metal</a:t>
            </a:r>
          </a:p>
        </p:txBody>
      </p:sp>
      <p:grpSp>
        <p:nvGrpSpPr>
          <p:cNvPr id="54280" name="Group 51">
            <a:extLst>
              <a:ext uri="{FF2B5EF4-FFF2-40B4-BE49-F238E27FC236}">
                <a16:creationId xmlns:a16="http://schemas.microsoft.com/office/drawing/2014/main" id="{7F4188F2-D0A7-EE44-8A10-9E2460361D1E}"/>
              </a:ext>
            </a:extLst>
          </p:cNvPr>
          <p:cNvGrpSpPr>
            <a:grpSpLocks/>
          </p:cNvGrpSpPr>
          <p:nvPr/>
        </p:nvGrpSpPr>
        <p:grpSpPr bwMode="auto">
          <a:xfrm>
            <a:off x="3713163" y="5664200"/>
            <a:ext cx="2957512" cy="717550"/>
            <a:chOff x="1379" y="3568"/>
            <a:chExt cx="1863" cy="452"/>
          </a:xfrm>
        </p:grpSpPr>
        <p:sp>
          <p:nvSpPr>
            <p:cNvPr id="54322" name="Oval 52">
              <a:extLst>
                <a:ext uri="{FF2B5EF4-FFF2-40B4-BE49-F238E27FC236}">
                  <a16:creationId xmlns:a16="http://schemas.microsoft.com/office/drawing/2014/main" id="{7B90E3B0-0F90-FC40-8C9C-A132F1206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3568"/>
              <a:ext cx="441" cy="434"/>
            </a:xfrm>
            <a:prstGeom prst="ellipse">
              <a:avLst/>
            </a:prstGeom>
            <a:solidFill>
              <a:srgbClr val="FFFF00"/>
            </a:solidFill>
            <a:ln w="74613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23" name="Line 53">
              <a:extLst>
                <a:ext uri="{FF2B5EF4-FFF2-40B4-BE49-F238E27FC236}">
                  <a16:creationId xmlns:a16="http://schemas.microsoft.com/office/drawing/2014/main" id="{8595DEBD-AF03-354D-8CA8-296D5B7C7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788"/>
              <a:ext cx="42" cy="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Line 54">
              <a:extLst>
                <a:ext uri="{FF2B5EF4-FFF2-40B4-BE49-F238E27FC236}">
                  <a16:creationId xmlns:a16="http://schemas.microsoft.com/office/drawing/2014/main" id="{8B2A6793-0950-5041-AEC0-0840F0C13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3794"/>
              <a:ext cx="42" cy="1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25" name="Group 55">
              <a:extLst>
                <a:ext uri="{FF2B5EF4-FFF2-40B4-BE49-F238E27FC236}">
                  <a16:creationId xmlns:a16="http://schemas.microsoft.com/office/drawing/2014/main" id="{EBCF2BB4-5760-FE4C-B11F-77F03B17D3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9" y="3747"/>
              <a:ext cx="130" cy="83"/>
              <a:chOff x="1379" y="3747"/>
              <a:chExt cx="130" cy="83"/>
            </a:xfrm>
          </p:grpSpPr>
          <p:sp>
            <p:nvSpPr>
              <p:cNvPr id="54335" name="Freeform 56">
                <a:extLst>
                  <a:ext uri="{FF2B5EF4-FFF2-40B4-BE49-F238E27FC236}">
                    <a16:creationId xmlns:a16="http://schemas.microsoft.com/office/drawing/2014/main" id="{9BAB7FF2-13F0-CB43-AA5B-CBDD7575D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6" y="3747"/>
                <a:ext cx="53" cy="83"/>
              </a:xfrm>
              <a:custGeom>
                <a:avLst/>
                <a:gdLst>
                  <a:gd name="T0" fmla="*/ 53 w 53"/>
                  <a:gd name="T1" fmla="*/ 41 h 83"/>
                  <a:gd name="T2" fmla="*/ 0 w 53"/>
                  <a:gd name="T3" fmla="*/ 83 h 83"/>
                  <a:gd name="T4" fmla="*/ 18 w 53"/>
                  <a:gd name="T5" fmla="*/ 41 h 83"/>
                  <a:gd name="T6" fmla="*/ 0 w 53"/>
                  <a:gd name="T7" fmla="*/ 0 h 83"/>
                  <a:gd name="T8" fmla="*/ 53 w 53"/>
                  <a:gd name="T9" fmla="*/ 41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83"/>
                  <a:gd name="T17" fmla="*/ 53 w 53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83">
                    <a:moveTo>
                      <a:pt x="53" y="41"/>
                    </a:moveTo>
                    <a:lnTo>
                      <a:pt x="0" y="83"/>
                    </a:lnTo>
                    <a:lnTo>
                      <a:pt x="18" y="41"/>
                    </a:lnTo>
                    <a:lnTo>
                      <a:pt x="0" y="0"/>
                    </a:lnTo>
                    <a:lnTo>
                      <a:pt x="53" y="41"/>
                    </a:lnTo>
                    <a:close/>
                  </a:path>
                </a:pathLst>
              </a:custGeom>
              <a:solidFill>
                <a:srgbClr val="666600"/>
              </a:solidFill>
              <a:ln w="9525">
                <a:solidFill>
                  <a:srgbClr val="66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6" name="Line 57">
                <a:extLst>
                  <a:ext uri="{FF2B5EF4-FFF2-40B4-BE49-F238E27FC236}">
                    <a16:creationId xmlns:a16="http://schemas.microsoft.com/office/drawing/2014/main" id="{13E18E25-AB57-FA4E-BEE7-1162E892F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788"/>
                <a:ext cx="95" cy="1"/>
              </a:xfrm>
              <a:prstGeom prst="line">
                <a:avLst/>
              </a:prstGeom>
              <a:noFill/>
              <a:ln w="38100">
                <a:solidFill>
                  <a:srgbClr val="66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26" name="Group 58">
              <a:extLst>
                <a:ext uri="{FF2B5EF4-FFF2-40B4-BE49-F238E27FC236}">
                  <a16:creationId xmlns:a16="http://schemas.microsoft.com/office/drawing/2014/main" id="{FADFEBFE-BD7C-CE43-81C3-14EEFC245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3729"/>
              <a:ext cx="89" cy="130"/>
              <a:chOff x="1984" y="3729"/>
              <a:chExt cx="89" cy="130"/>
            </a:xfrm>
          </p:grpSpPr>
          <p:sp>
            <p:nvSpPr>
              <p:cNvPr id="54333" name="Freeform 59">
                <a:extLst>
                  <a:ext uri="{FF2B5EF4-FFF2-40B4-BE49-F238E27FC236}">
                    <a16:creationId xmlns:a16="http://schemas.microsoft.com/office/drawing/2014/main" id="{3E50FBC5-A448-EC47-A6A6-B0147EA08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3729"/>
                <a:ext cx="83" cy="130"/>
              </a:xfrm>
              <a:custGeom>
                <a:avLst/>
                <a:gdLst>
                  <a:gd name="T0" fmla="*/ 83 w 83"/>
                  <a:gd name="T1" fmla="*/ 65 h 130"/>
                  <a:gd name="T2" fmla="*/ 0 w 83"/>
                  <a:gd name="T3" fmla="*/ 130 h 130"/>
                  <a:gd name="T4" fmla="*/ 30 w 83"/>
                  <a:gd name="T5" fmla="*/ 65 h 130"/>
                  <a:gd name="T6" fmla="*/ 0 w 83"/>
                  <a:gd name="T7" fmla="*/ 0 h 130"/>
                  <a:gd name="T8" fmla="*/ 83 w 83"/>
                  <a:gd name="T9" fmla="*/ 65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30"/>
                  <a:gd name="T17" fmla="*/ 83 w 83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30">
                    <a:moveTo>
                      <a:pt x="83" y="65"/>
                    </a:moveTo>
                    <a:lnTo>
                      <a:pt x="0" y="130"/>
                    </a:lnTo>
                    <a:lnTo>
                      <a:pt x="30" y="65"/>
                    </a:lnTo>
                    <a:lnTo>
                      <a:pt x="0" y="0"/>
                    </a:lnTo>
                    <a:lnTo>
                      <a:pt x="83" y="65"/>
                    </a:lnTo>
                    <a:close/>
                  </a:path>
                </a:pathLst>
              </a:custGeom>
              <a:solidFill>
                <a:srgbClr val="777777"/>
              </a:solidFill>
              <a:ln w="952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4" name="Line 60">
                <a:extLst>
                  <a:ext uri="{FF2B5EF4-FFF2-40B4-BE49-F238E27FC236}">
                    <a16:creationId xmlns:a16="http://schemas.microsoft.com/office/drawing/2014/main" id="{CBAC1709-5B50-C044-B7A1-F1F6FBDEE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4" y="3794"/>
                <a:ext cx="36" cy="1"/>
              </a:xfrm>
              <a:prstGeom prst="line">
                <a:avLst/>
              </a:prstGeom>
              <a:noFill/>
              <a:ln w="74613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27" name="Rectangle 61">
              <a:extLst>
                <a:ext uri="{FF2B5EF4-FFF2-40B4-BE49-F238E27FC236}">
                  <a16:creationId xmlns:a16="http://schemas.microsoft.com/office/drawing/2014/main" id="{6E2A2DDE-F7D3-4A4A-BB59-70E0A3E6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88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555555"/>
                  </a:solidFill>
                  <a:latin typeface="Arial" panose="020B0604020202020204" pitchFamily="34" charset="0"/>
                </a:rPr>
                <a:t>wax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4328" name="Oval 62">
              <a:extLst>
                <a:ext uri="{FF2B5EF4-FFF2-40B4-BE49-F238E27FC236}">
                  <a16:creationId xmlns:a16="http://schemas.microsoft.com/office/drawing/2014/main" id="{93725A3F-CC5B-8644-96FF-732C266BD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" y="3580"/>
              <a:ext cx="440" cy="434"/>
            </a:xfrm>
            <a:prstGeom prst="ellipse">
              <a:avLst/>
            </a:prstGeom>
            <a:noFill/>
            <a:ln w="74613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29" name="Oval 63">
              <a:extLst>
                <a:ext uri="{FF2B5EF4-FFF2-40B4-BE49-F238E27FC236}">
                  <a16:creationId xmlns:a16="http://schemas.microsoft.com/office/drawing/2014/main" id="{B1216A96-82CA-964F-B149-FFB183E2A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580"/>
              <a:ext cx="434" cy="440"/>
            </a:xfrm>
            <a:prstGeom prst="ellipse">
              <a:avLst/>
            </a:prstGeom>
            <a:solidFill>
              <a:srgbClr val="FF6666"/>
            </a:solidFill>
            <a:ln w="74613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4330" name="Group 64">
              <a:extLst>
                <a:ext uri="{FF2B5EF4-FFF2-40B4-BE49-F238E27FC236}">
                  <a16:creationId xmlns:a16="http://schemas.microsoft.com/office/drawing/2014/main" id="{574A7B7A-C749-4B43-A049-308CE649C4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3735"/>
              <a:ext cx="89" cy="130"/>
              <a:chOff x="2648" y="3735"/>
              <a:chExt cx="89" cy="130"/>
            </a:xfrm>
          </p:grpSpPr>
          <p:sp>
            <p:nvSpPr>
              <p:cNvPr id="54331" name="Freeform 65">
                <a:extLst>
                  <a:ext uri="{FF2B5EF4-FFF2-40B4-BE49-F238E27FC236}">
                    <a16:creationId xmlns:a16="http://schemas.microsoft.com/office/drawing/2014/main" id="{7051DB2F-CD84-6A41-84EC-751A60B7D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" y="3735"/>
                <a:ext cx="83" cy="130"/>
              </a:xfrm>
              <a:custGeom>
                <a:avLst/>
                <a:gdLst>
                  <a:gd name="T0" fmla="*/ 83 w 83"/>
                  <a:gd name="T1" fmla="*/ 65 h 130"/>
                  <a:gd name="T2" fmla="*/ 0 w 83"/>
                  <a:gd name="T3" fmla="*/ 130 h 130"/>
                  <a:gd name="T4" fmla="*/ 30 w 83"/>
                  <a:gd name="T5" fmla="*/ 65 h 130"/>
                  <a:gd name="T6" fmla="*/ 0 w 83"/>
                  <a:gd name="T7" fmla="*/ 0 h 130"/>
                  <a:gd name="T8" fmla="*/ 83 w 83"/>
                  <a:gd name="T9" fmla="*/ 65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30"/>
                  <a:gd name="T17" fmla="*/ 83 w 83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30">
                    <a:moveTo>
                      <a:pt x="83" y="65"/>
                    </a:moveTo>
                    <a:lnTo>
                      <a:pt x="0" y="130"/>
                    </a:lnTo>
                    <a:lnTo>
                      <a:pt x="30" y="65"/>
                    </a:lnTo>
                    <a:lnTo>
                      <a:pt x="0" y="0"/>
                    </a:lnTo>
                    <a:lnTo>
                      <a:pt x="83" y="65"/>
                    </a:lnTo>
                    <a:close/>
                  </a:path>
                </a:pathLst>
              </a:custGeom>
              <a:solidFill>
                <a:srgbClr val="777777"/>
              </a:solidFill>
              <a:ln w="952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2" name="Line 66">
                <a:extLst>
                  <a:ext uri="{FF2B5EF4-FFF2-40B4-BE49-F238E27FC236}">
                    <a16:creationId xmlns:a16="http://schemas.microsoft.com/office/drawing/2014/main" id="{F543A1CA-0452-3B47-8DD8-74E3F6DA2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3800"/>
                <a:ext cx="36" cy="1"/>
              </a:xfrm>
              <a:prstGeom prst="line">
                <a:avLst/>
              </a:prstGeom>
              <a:noFill/>
              <a:ln w="74613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4281" name="Rectangle 67">
            <a:extLst>
              <a:ext uri="{FF2B5EF4-FFF2-40B4-BE49-F238E27FC236}">
                <a16:creationId xmlns:a16="http://schemas.microsoft.com/office/drawing/2014/main" id="{AB142249-497A-D84C-9517-5B957E38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1612900"/>
            <a:ext cx="145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FORMING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82" name="Rectangle 68">
            <a:extLst>
              <a:ext uri="{FF2B5EF4-FFF2-40B4-BE49-F238E27FC236}">
                <a16:creationId xmlns:a16="http://schemas.microsoft.com/office/drawing/2014/main" id="{D1F2F9FD-73AD-D548-9E9C-1E3581858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1612900"/>
            <a:ext cx="1367362" cy="36933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CASTING</a:t>
            </a:r>
          </a:p>
        </p:txBody>
      </p:sp>
      <p:sp>
        <p:nvSpPr>
          <p:cNvPr id="54283" name="Rectangle 69">
            <a:extLst>
              <a:ext uri="{FF2B5EF4-FFF2-40B4-BE49-F238E27FC236}">
                <a16:creationId xmlns:a16="http://schemas.microsoft.com/office/drawing/2014/main" id="{C59A239A-A55C-5E44-A5F7-AC4367E82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1612900"/>
            <a:ext cx="1247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JOINING</a:t>
            </a: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54284" name="Group 75">
            <a:extLst>
              <a:ext uri="{FF2B5EF4-FFF2-40B4-BE49-F238E27FC236}">
                <a16:creationId xmlns:a16="http://schemas.microsoft.com/office/drawing/2014/main" id="{5C70997C-F702-A144-AD19-0DD68717BA0F}"/>
              </a:ext>
            </a:extLst>
          </p:cNvPr>
          <p:cNvGrpSpPr>
            <a:grpSpLocks/>
          </p:cNvGrpSpPr>
          <p:nvPr/>
        </p:nvGrpSpPr>
        <p:grpSpPr bwMode="auto">
          <a:xfrm>
            <a:off x="2981326" y="1028700"/>
            <a:ext cx="5534025" cy="546100"/>
            <a:chOff x="918" y="648"/>
            <a:chExt cx="3486" cy="344"/>
          </a:xfrm>
        </p:grpSpPr>
        <p:sp>
          <p:nvSpPr>
            <p:cNvPr id="54318" name="Line 76">
              <a:extLst>
                <a:ext uri="{FF2B5EF4-FFF2-40B4-BE49-F238E27FC236}">
                  <a16:creationId xmlns:a16="http://schemas.microsoft.com/office/drawing/2014/main" id="{D434352F-DB9A-914C-B9AD-98A67D2A8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6" y="648"/>
              <a:ext cx="1" cy="34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Line 77">
              <a:extLst>
                <a:ext uri="{FF2B5EF4-FFF2-40B4-BE49-F238E27FC236}">
                  <a16:creationId xmlns:a16="http://schemas.microsoft.com/office/drawing/2014/main" id="{063B542C-0041-6045-80C8-BDE9704BC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" y="832"/>
              <a:ext cx="348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Line 78">
              <a:extLst>
                <a:ext uri="{FF2B5EF4-FFF2-40B4-BE49-F238E27FC236}">
                  <a16:creationId xmlns:a16="http://schemas.microsoft.com/office/drawing/2014/main" id="{1BC13427-6E3D-AE45-AF23-EFD249E13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824"/>
              <a:ext cx="1" cy="1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Line 79">
              <a:extLst>
                <a:ext uri="{FF2B5EF4-FFF2-40B4-BE49-F238E27FC236}">
                  <a16:creationId xmlns:a16="http://schemas.microsoft.com/office/drawing/2014/main" id="{8C013351-FC36-A547-A8B5-22BA8502B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8" y="832"/>
              <a:ext cx="1" cy="15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5" name="Group 80">
            <a:extLst>
              <a:ext uri="{FF2B5EF4-FFF2-40B4-BE49-F238E27FC236}">
                <a16:creationId xmlns:a16="http://schemas.microsoft.com/office/drawing/2014/main" id="{F6F3A62B-AAC1-3642-A5A0-67A8B91C967E}"/>
              </a:ext>
            </a:extLst>
          </p:cNvPr>
          <p:cNvGrpSpPr>
            <a:grpSpLocks/>
          </p:cNvGrpSpPr>
          <p:nvPr/>
        </p:nvGrpSpPr>
        <p:grpSpPr bwMode="auto">
          <a:xfrm>
            <a:off x="2647950" y="3040063"/>
            <a:ext cx="2152650" cy="1301750"/>
            <a:chOff x="708" y="1915"/>
            <a:chExt cx="1356" cy="820"/>
          </a:xfrm>
        </p:grpSpPr>
        <p:sp>
          <p:nvSpPr>
            <p:cNvPr id="54286" name="Rectangle 81" descr="25%">
              <a:extLst>
                <a:ext uri="{FF2B5EF4-FFF2-40B4-BE49-F238E27FC236}">
                  <a16:creationId xmlns:a16="http://schemas.microsoft.com/office/drawing/2014/main" id="{EE44F593-E7E7-8B4E-992D-93B989B5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040"/>
              <a:ext cx="1350" cy="6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287" name="Freeform 82">
              <a:extLst>
                <a:ext uri="{FF2B5EF4-FFF2-40B4-BE49-F238E27FC236}">
                  <a16:creationId xmlns:a16="http://schemas.microsoft.com/office/drawing/2014/main" id="{8F7D63D3-BBA4-004C-BA50-3C308A61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" y="2040"/>
              <a:ext cx="939" cy="609"/>
            </a:xfrm>
            <a:custGeom>
              <a:avLst/>
              <a:gdLst>
                <a:gd name="T0" fmla="*/ 324 w 939"/>
                <a:gd name="T1" fmla="*/ 0 h 609"/>
                <a:gd name="T2" fmla="*/ 324 w 939"/>
                <a:gd name="T3" fmla="*/ 450 h 609"/>
                <a:gd name="T4" fmla="*/ 0 w 939"/>
                <a:gd name="T5" fmla="*/ 450 h 609"/>
                <a:gd name="T6" fmla="*/ 0 w 939"/>
                <a:gd name="T7" fmla="*/ 609 h 609"/>
                <a:gd name="T8" fmla="*/ 939 w 939"/>
                <a:gd name="T9" fmla="*/ 609 h 609"/>
                <a:gd name="T10" fmla="*/ 939 w 939"/>
                <a:gd name="T11" fmla="*/ 450 h 609"/>
                <a:gd name="T12" fmla="*/ 569 w 939"/>
                <a:gd name="T13" fmla="*/ 450 h 609"/>
                <a:gd name="T14" fmla="*/ 569 w 939"/>
                <a:gd name="T15" fmla="*/ 0 h 6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9"/>
                <a:gd name="T25" fmla="*/ 0 h 609"/>
                <a:gd name="T26" fmla="*/ 939 w 939"/>
                <a:gd name="T27" fmla="*/ 609 h 6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9" h="609">
                  <a:moveTo>
                    <a:pt x="324" y="0"/>
                  </a:moveTo>
                  <a:lnTo>
                    <a:pt x="324" y="450"/>
                  </a:lnTo>
                  <a:lnTo>
                    <a:pt x="0" y="450"/>
                  </a:lnTo>
                  <a:lnTo>
                    <a:pt x="0" y="609"/>
                  </a:lnTo>
                  <a:lnTo>
                    <a:pt x="939" y="609"/>
                  </a:lnTo>
                  <a:lnTo>
                    <a:pt x="939" y="450"/>
                  </a:lnTo>
                  <a:lnTo>
                    <a:pt x="569" y="450"/>
                  </a:lnTo>
                  <a:lnTo>
                    <a:pt x="56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Freeform 83">
              <a:extLst>
                <a:ext uri="{FF2B5EF4-FFF2-40B4-BE49-F238E27FC236}">
                  <a16:creationId xmlns:a16="http://schemas.microsoft.com/office/drawing/2014/main" id="{712E034A-8643-4E49-978A-0DEA94B9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2046"/>
              <a:ext cx="938" cy="614"/>
            </a:xfrm>
            <a:custGeom>
              <a:avLst/>
              <a:gdLst>
                <a:gd name="T0" fmla="*/ 330 w 938"/>
                <a:gd name="T1" fmla="*/ 0 h 614"/>
                <a:gd name="T2" fmla="*/ 330 w 938"/>
                <a:gd name="T3" fmla="*/ 449 h 614"/>
                <a:gd name="T4" fmla="*/ 0 w 938"/>
                <a:gd name="T5" fmla="*/ 449 h 614"/>
                <a:gd name="T6" fmla="*/ 0 w 938"/>
                <a:gd name="T7" fmla="*/ 614 h 614"/>
                <a:gd name="T8" fmla="*/ 938 w 938"/>
                <a:gd name="T9" fmla="*/ 614 h 614"/>
                <a:gd name="T10" fmla="*/ 938 w 938"/>
                <a:gd name="T11" fmla="*/ 449 h 614"/>
                <a:gd name="T12" fmla="*/ 574 w 938"/>
                <a:gd name="T13" fmla="*/ 449 h 614"/>
                <a:gd name="T14" fmla="*/ 574 w 938"/>
                <a:gd name="T15" fmla="*/ 0 h 6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8"/>
                <a:gd name="T25" fmla="*/ 0 h 614"/>
                <a:gd name="T26" fmla="*/ 938 w 938"/>
                <a:gd name="T27" fmla="*/ 614 h 6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8" h="614">
                  <a:moveTo>
                    <a:pt x="330" y="0"/>
                  </a:moveTo>
                  <a:lnTo>
                    <a:pt x="330" y="449"/>
                  </a:lnTo>
                  <a:lnTo>
                    <a:pt x="0" y="449"/>
                  </a:lnTo>
                  <a:lnTo>
                    <a:pt x="0" y="614"/>
                  </a:lnTo>
                  <a:lnTo>
                    <a:pt x="938" y="614"/>
                  </a:lnTo>
                  <a:lnTo>
                    <a:pt x="938" y="449"/>
                  </a:lnTo>
                  <a:lnTo>
                    <a:pt x="574" y="449"/>
                  </a:lnTo>
                  <a:lnTo>
                    <a:pt x="574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Freeform 84">
              <a:extLst>
                <a:ext uri="{FF2B5EF4-FFF2-40B4-BE49-F238E27FC236}">
                  <a16:creationId xmlns:a16="http://schemas.microsoft.com/office/drawing/2014/main" id="{AA0D04F6-5C4B-684E-BF15-CCC13F08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2040"/>
              <a:ext cx="85" cy="450"/>
            </a:xfrm>
            <a:custGeom>
              <a:avLst/>
              <a:gdLst>
                <a:gd name="T0" fmla="*/ 85 w 85"/>
                <a:gd name="T1" fmla="*/ 450 h 450"/>
                <a:gd name="T2" fmla="*/ 0 w 85"/>
                <a:gd name="T3" fmla="*/ 450 h 450"/>
                <a:gd name="T4" fmla="*/ 0 w 85"/>
                <a:gd name="T5" fmla="*/ 0 h 450"/>
                <a:gd name="T6" fmla="*/ 85 w 85"/>
                <a:gd name="T7" fmla="*/ 450 h 4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450"/>
                <a:gd name="T14" fmla="*/ 85 w 85"/>
                <a:gd name="T15" fmla="*/ 450 h 4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450">
                  <a:moveTo>
                    <a:pt x="85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85" y="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Freeform 85">
              <a:extLst>
                <a:ext uri="{FF2B5EF4-FFF2-40B4-BE49-F238E27FC236}">
                  <a16:creationId xmlns:a16="http://schemas.microsoft.com/office/drawing/2014/main" id="{96108425-29CE-B94A-9884-B375CD749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2040"/>
              <a:ext cx="85" cy="450"/>
            </a:xfrm>
            <a:custGeom>
              <a:avLst/>
              <a:gdLst>
                <a:gd name="T0" fmla="*/ 85 w 85"/>
                <a:gd name="T1" fmla="*/ 450 h 450"/>
                <a:gd name="T2" fmla="*/ 0 w 85"/>
                <a:gd name="T3" fmla="*/ 450 h 450"/>
                <a:gd name="T4" fmla="*/ 0 w 85"/>
                <a:gd name="T5" fmla="*/ 0 h 450"/>
                <a:gd name="T6" fmla="*/ 0 60000 65536"/>
                <a:gd name="T7" fmla="*/ 0 60000 65536"/>
                <a:gd name="T8" fmla="*/ 0 60000 65536"/>
                <a:gd name="T9" fmla="*/ 0 w 85"/>
                <a:gd name="T10" fmla="*/ 0 h 450"/>
                <a:gd name="T11" fmla="*/ 85 w 85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50">
                  <a:moveTo>
                    <a:pt x="85" y="450"/>
                  </a:moveTo>
                  <a:lnTo>
                    <a:pt x="0" y="45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Freeform 86">
              <a:extLst>
                <a:ext uri="{FF2B5EF4-FFF2-40B4-BE49-F238E27FC236}">
                  <a16:creationId xmlns:a16="http://schemas.microsoft.com/office/drawing/2014/main" id="{86B76AD8-66FC-8547-B171-189E44567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" y="2046"/>
              <a:ext cx="80" cy="449"/>
            </a:xfrm>
            <a:custGeom>
              <a:avLst/>
              <a:gdLst>
                <a:gd name="T0" fmla="*/ 80 w 80"/>
                <a:gd name="T1" fmla="*/ 449 h 449"/>
                <a:gd name="T2" fmla="*/ 0 w 80"/>
                <a:gd name="T3" fmla="*/ 449 h 449"/>
                <a:gd name="T4" fmla="*/ 0 w 80"/>
                <a:gd name="T5" fmla="*/ 0 h 449"/>
                <a:gd name="T6" fmla="*/ 0 60000 65536"/>
                <a:gd name="T7" fmla="*/ 0 60000 65536"/>
                <a:gd name="T8" fmla="*/ 0 60000 65536"/>
                <a:gd name="T9" fmla="*/ 0 w 80"/>
                <a:gd name="T10" fmla="*/ 0 h 449"/>
                <a:gd name="T11" fmla="*/ 80 w 80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49">
                  <a:moveTo>
                    <a:pt x="80" y="449"/>
                  </a:moveTo>
                  <a:lnTo>
                    <a:pt x="0" y="449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Freeform 87">
              <a:extLst>
                <a:ext uri="{FF2B5EF4-FFF2-40B4-BE49-F238E27FC236}">
                  <a16:creationId xmlns:a16="http://schemas.microsoft.com/office/drawing/2014/main" id="{EE2458BD-AB6A-EF4D-834E-54421BA19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40"/>
              <a:ext cx="125" cy="490"/>
            </a:xfrm>
            <a:custGeom>
              <a:avLst/>
              <a:gdLst>
                <a:gd name="T0" fmla="*/ 125 w 125"/>
                <a:gd name="T1" fmla="*/ 490 h 490"/>
                <a:gd name="T2" fmla="*/ 0 w 125"/>
                <a:gd name="T3" fmla="*/ 490 h 490"/>
                <a:gd name="T4" fmla="*/ 0 w 125"/>
                <a:gd name="T5" fmla="*/ 0 h 490"/>
                <a:gd name="T6" fmla="*/ 0 60000 65536"/>
                <a:gd name="T7" fmla="*/ 0 60000 65536"/>
                <a:gd name="T8" fmla="*/ 0 60000 65536"/>
                <a:gd name="T9" fmla="*/ 0 w 125"/>
                <a:gd name="T10" fmla="*/ 0 h 490"/>
                <a:gd name="T11" fmla="*/ 125 w 125"/>
                <a:gd name="T12" fmla="*/ 490 h 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490">
                  <a:moveTo>
                    <a:pt x="125" y="490"/>
                  </a:moveTo>
                  <a:lnTo>
                    <a:pt x="0" y="49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Freeform 88">
              <a:extLst>
                <a:ext uri="{FF2B5EF4-FFF2-40B4-BE49-F238E27FC236}">
                  <a16:creationId xmlns:a16="http://schemas.microsoft.com/office/drawing/2014/main" id="{235289FA-E03A-9148-A0D0-64349D85E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046"/>
              <a:ext cx="125" cy="489"/>
            </a:xfrm>
            <a:custGeom>
              <a:avLst/>
              <a:gdLst>
                <a:gd name="T0" fmla="*/ 125 w 125"/>
                <a:gd name="T1" fmla="*/ 489 h 489"/>
                <a:gd name="T2" fmla="*/ 0 w 125"/>
                <a:gd name="T3" fmla="*/ 489 h 489"/>
                <a:gd name="T4" fmla="*/ 0 w 125"/>
                <a:gd name="T5" fmla="*/ 0 h 489"/>
                <a:gd name="T6" fmla="*/ 0 60000 65536"/>
                <a:gd name="T7" fmla="*/ 0 60000 65536"/>
                <a:gd name="T8" fmla="*/ 0 60000 65536"/>
                <a:gd name="T9" fmla="*/ 0 w 125"/>
                <a:gd name="T10" fmla="*/ 0 h 489"/>
                <a:gd name="T11" fmla="*/ 125 w 125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489">
                  <a:moveTo>
                    <a:pt x="125" y="489"/>
                  </a:moveTo>
                  <a:lnTo>
                    <a:pt x="0" y="489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Freeform 89">
              <a:extLst>
                <a:ext uri="{FF2B5EF4-FFF2-40B4-BE49-F238E27FC236}">
                  <a16:creationId xmlns:a16="http://schemas.microsoft.com/office/drawing/2014/main" id="{35796D91-3807-0243-A7B5-0EAD8950E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040"/>
              <a:ext cx="85" cy="450"/>
            </a:xfrm>
            <a:custGeom>
              <a:avLst/>
              <a:gdLst>
                <a:gd name="T0" fmla="*/ 0 w 85"/>
                <a:gd name="T1" fmla="*/ 450 h 450"/>
                <a:gd name="T2" fmla="*/ 85 w 85"/>
                <a:gd name="T3" fmla="*/ 450 h 450"/>
                <a:gd name="T4" fmla="*/ 85 w 85"/>
                <a:gd name="T5" fmla="*/ 0 h 450"/>
                <a:gd name="T6" fmla="*/ 0 60000 65536"/>
                <a:gd name="T7" fmla="*/ 0 60000 65536"/>
                <a:gd name="T8" fmla="*/ 0 60000 65536"/>
                <a:gd name="T9" fmla="*/ 0 w 85"/>
                <a:gd name="T10" fmla="*/ 0 h 450"/>
                <a:gd name="T11" fmla="*/ 85 w 85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50">
                  <a:moveTo>
                    <a:pt x="0" y="450"/>
                  </a:moveTo>
                  <a:lnTo>
                    <a:pt x="85" y="450"/>
                  </a:lnTo>
                  <a:lnTo>
                    <a:pt x="8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Freeform 90">
              <a:extLst>
                <a:ext uri="{FF2B5EF4-FFF2-40B4-BE49-F238E27FC236}">
                  <a16:creationId xmlns:a16="http://schemas.microsoft.com/office/drawing/2014/main" id="{65BED387-71BC-4E48-B997-1AB69793F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" y="2046"/>
              <a:ext cx="80" cy="449"/>
            </a:xfrm>
            <a:custGeom>
              <a:avLst/>
              <a:gdLst>
                <a:gd name="T0" fmla="*/ 0 w 80"/>
                <a:gd name="T1" fmla="*/ 449 h 449"/>
                <a:gd name="T2" fmla="*/ 80 w 80"/>
                <a:gd name="T3" fmla="*/ 449 h 449"/>
                <a:gd name="T4" fmla="*/ 80 w 80"/>
                <a:gd name="T5" fmla="*/ 0 h 449"/>
                <a:gd name="T6" fmla="*/ 0 60000 65536"/>
                <a:gd name="T7" fmla="*/ 0 60000 65536"/>
                <a:gd name="T8" fmla="*/ 0 60000 65536"/>
                <a:gd name="T9" fmla="*/ 0 w 80"/>
                <a:gd name="T10" fmla="*/ 0 h 449"/>
                <a:gd name="T11" fmla="*/ 80 w 80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49">
                  <a:moveTo>
                    <a:pt x="0" y="449"/>
                  </a:moveTo>
                  <a:lnTo>
                    <a:pt x="80" y="449"/>
                  </a:lnTo>
                  <a:lnTo>
                    <a:pt x="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Freeform 91">
              <a:extLst>
                <a:ext uri="{FF2B5EF4-FFF2-40B4-BE49-F238E27FC236}">
                  <a16:creationId xmlns:a16="http://schemas.microsoft.com/office/drawing/2014/main" id="{7049C6EF-B482-0745-82C8-1DAB0EA5B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040"/>
              <a:ext cx="125" cy="490"/>
            </a:xfrm>
            <a:custGeom>
              <a:avLst/>
              <a:gdLst>
                <a:gd name="T0" fmla="*/ 0 w 125"/>
                <a:gd name="T1" fmla="*/ 490 h 490"/>
                <a:gd name="T2" fmla="*/ 125 w 125"/>
                <a:gd name="T3" fmla="*/ 490 h 490"/>
                <a:gd name="T4" fmla="*/ 125 w 125"/>
                <a:gd name="T5" fmla="*/ 0 h 490"/>
                <a:gd name="T6" fmla="*/ 0 60000 65536"/>
                <a:gd name="T7" fmla="*/ 0 60000 65536"/>
                <a:gd name="T8" fmla="*/ 0 60000 65536"/>
                <a:gd name="T9" fmla="*/ 0 w 125"/>
                <a:gd name="T10" fmla="*/ 0 h 490"/>
                <a:gd name="T11" fmla="*/ 125 w 125"/>
                <a:gd name="T12" fmla="*/ 490 h 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490">
                  <a:moveTo>
                    <a:pt x="0" y="490"/>
                  </a:moveTo>
                  <a:lnTo>
                    <a:pt x="125" y="490"/>
                  </a:lnTo>
                  <a:lnTo>
                    <a:pt x="12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Freeform 92">
              <a:extLst>
                <a:ext uri="{FF2B5EF4-FFF2-40B4-BE49-F238E27FC236}">
                  <a16:creationId xmlns:a16="http://schemas.microsoft.com/office/drawing/2014/main" id="{4A635866-06F1-984F-8306-6849AC718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" y="2046"/>
              <a:ext cx="126" cy="489"/>
            </a:xfrm>
            <a:custGeom>
              <a:avLst/>
              <a:gdLst>
                <a:gd name="T0" fmla="*/ 0 w 126"/>
                <a:gd name="T1" fmla="*/ 489 h 489"/>
                <a:gd name="T2" fmla="*/ 126 w 126"/>
                <a:gd name="T3" fmla="*/ 489 h 489"/>
                <a:gd name="T4" fmla="*/ 126 w 126"/>
                <a:gd name="T5" fmla="*/ 0 h 489"/>
                <a:gd name="T6" fmla="*/ 0 60000 65536"/>
                <a:gd name="T7" fmla="*/ 0 60000 65536"/>
                <a:gd name="T8" fmla="*/ 0 60000 65536"/>
                <a:gd name="T9" fmla="*/ 0 w 126"/>
                <a:gd name="T10" fmla="*/ 0 h 489"/>
                <a:gd name="T11" fmla="*/ 126 w 126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489">
                  <a:moveTo>
                    <a:pt x="0" y="489"/>
                  </a:moveTo>
                  <a:lnTo>
                    <a:pt x="126" y="489"/>
                  </a:lnTo>
                  <a:lnTo>
                    <a:pt x="12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Line 93">
              <a:extLst>
                <a:ext uri="{FF2B5EF4-FFF2-40B4-BE49-F238E27FC236}">
                  <a16:creationId xmlns:a16="http://schemas.microsoft.com/office/drawing/2014/main" id="{3279D81F-07AF-0E4C-8660-97ACE608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" y="2490"/>
              <a:ext cx="1" cy="40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Line 94">
              <a:extLst>
                <a:ext uri="{FF2B5EF4-FFF2-40B4-BE49-F238E27FC236}">
                  <a16:creationId xmlns:a16="http://schemas.microsoft.com/office/drawing/2014/main" id="{6D0041F8-7F75-744D-8FF9-D2F797C13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3" y="2490"/>
              <a:ext cx="1" cy="40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Rectangle 95" descr="25%">
              <a:extLst>
                <a:ext uri="{FF2B5EF4-FFF2-40B4-BE49-F238E27FC236}">
                  <a16:creationId xmlns:a16="http://schemas.microsoft.com/office/drawing/2014/main" id="{1C560E14-A0C5-0645-8FC5-CBC6C72C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035"/>
              <a:ext cx="409" cy="4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01" name="Rectangle 96" descr="25%">
              <a:extLst>
                <a:ext uri="{FF2B5EF4-FFF2-40B4-BE49-F238E27FC236}">
                  <a16:creationId xmlns:a16="http://schemas.microsoft.com/office/drawing/2014/main" id="{7B3BF676-2F72-5148-8273-6DD2775A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035"/>
              <a:ext cx="449" cy="4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02" name="Freeform 97">
              <a:extLst>
                <a:ext uri="{FF2B5EF4-FFF2-40B4-BE49-F238E27FC236}">
                  <a16:creationId xmlns:a16="http://schemas.microsoft.com/office/drawing/2014/main" id="{9645A7BA-49A2-D449-AF16-3D45F6738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40"/>
              <a:ext cx="1189" cy="609"/>
            </a:xfrm>
            <a:custGeom>
              <a:avLst/>
              <a:gdLst>
                <a:gd name="T0" fmla="*/ 0 w 1189"/>
                <a:gd name="T1" fmla="*/ 0 h 609"/>
                <a:gd name="T2" fmla="*/ 0 w 1189"/>
                <a:gd name="T3" fmla="*/ 490 h 609"/>
                <a:gd name="T4" fmla="*/ 125 w 1189"/>
                <a:gd name="T5" fmla="*/ 490 h 609"/>
                <a:gd name="T6" fmla="*/ 125 w 1189"/>
                <a:gd name="T7" fmla="*/ 609 h 609"/>
                <a:gd name="T8" fmla="*/ 1064 w 1189"/>
                <a:gd name="T9" fmla="*/ 609 h 609"/>
                <a:gd name="T10" fmla="*/ 1064 w 1189"/>
                <a:gd name="T11" fmla="*/ 490 h 609"/>
                <a:gd name="T12" fmla="*/ 1189 w 1189"/>
                <a:gd name="T13" fmla="*/ 490 h 609"/>
                <a:gd name="T14" fmla="*/ 1189 w 1189"/>
                <a:gd name="T15" fmla="*/ 0 h 609"/>
                <a:gd name="T16" fmla="*/ 1149 w 1189"/>
                <a:gd name="T17" fmla="*/ 0 h 609"/>
                <a:gd name="T18" fmla="*/ 1149 w 1189"/>
                <a:gd name="T19" fmla="*/ 450 h 609"/>
                <a:gd name="T20" fmla="*/ 694 w 1189"/>
                <a:gd name="T21" fmla="*/ 450 h 609"/>
                <a:gd name="T22" fmla="*/ 694 w 1189"/>
                <a:gd name="T23" fmla="*/ 0 h 609"/>
                <a:gd name="T24" fmla="*/ 449 w 1189"/>
                <a:gd name="T25" fmla="*/ 0 h 609"/>
                <a:gd name="T26" fmla="*/ 449 w 1189"/>
                <a:gd name="T27" fmla="*/ 450 h 609"/>
                <a:gd name="T28" fmla="*/ 40 w 1189"/>
                <a:gd name="T29" fmla="*/ 450 h 609"/>
                <a:gd name="T30" fmla="*/ 40 w 1189"/>
                <a:gd name="T31" fmla="*/ 0 h 609"/>
                <a:gd name="T32" fmla="*/ 0 w 1189"/>
                <a:gd name="T33" fmla="*/ 0 h 6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9"/>
                <a:gd name="T52" fmla="*/ 0 h 609"/>
                <a:gd name="T53" fmla="*/ 1189 w 1189"/>
                <a:gd name="T54" fmla="*/ 609 h 6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9" h="609">
                  <a:moveTo>
                    <a:pt x="0" y="0"/>
                  </a:moveTo>
                  <a:lnTo>
                    <a:pt x="0" y="490"/>
                  </a:lnTo>
                  <a:lnTo>
                    <a:pt x="125" y="490"/>
                  </a:lnTo>
                  <a:lnTo>
                    <a:pt x="125" y="609"/>
                  </a:lnTo>
                  <a:lnTo>
                    <a:pt x="1064" y="609"/>
                  </a:lnTo>
                  <a:lnTo>
                    <a:pt x="1064" y="490"/>
                  </a:lnTo>
                  <a:lnTo>
                    <a:pt x="1189" y="490"/>
                  </a:lnTo>
                  <a:lnTo>
                    <a:pt x="1189" y="0"/>
                  </a:lnTo>
                  <a:lnTo>
                    <a:pt x="1149" y="0"/>
                  </a:lnTo>
                  <a:lnTo>
                    <a:pt x="1149" y="450"/>
                  </a:lnTo>
                  <a:lnTo>
                    <a:pt x="694" y="450"/>
                  </a:lnTo>
                  <a:lnTo>
                    <a:pt x="694" y="0"/>
                  </a:lnTo>
                  <a:lnTo>
                    <a:pt x="449" y="0"/>
                  </a:lnTo>
                  <a:lnTo>
                    <a:pt x="449" y="450"/>
                  </a:lnTo>
                  <a:lnTo>
                    <a:pt x="40" y="45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Freeform 98">
              <a:extLst>
                <a:ext uri="{FF2B5EF4-FFF2-40B4-BE49-F238E27FC236}">
                  <a16:creationId xmlns:a16="http://schemas.microsoft.com/office/drawing/2014/main" id="{EF2ADC68-59E1-914C-9A4E-77F42B153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40"/>
              <a:ext cx="1189" cy="609"/>
            </a:xfrm>
            <a:custGeom>
              <a:avLst/>
              <a:gdLst>
                <a:gd name="T0" fmla="*/ 0 w 1189"/>
                <a:gd name="T1" fmla="*/ 0 h 609"/>
                <a:gd name="T2" fmla="*/ 0 w 1189"/>
                <a:gd name="T3" fmla="*/ 490 h 609"/>
                <a:gd name="T4" fmla="*/ 125 w 1189"/>
                <a:gd name="T5" fmla="*/ 490 h 609"/>
                <a:gd name="T6" fmla="*/ 125 w 1189"/>
                <a:gd name="T7" fmla="*/ 609 h 609"/>
                <a:gd name="T8" fmla="*/ 1064 w 1189"/>
                <a:gd name="T9" fmla="*/ 609 h 609"/>
                <a:gd name="T10" fmla="*/ 1064 w 1189"/>
                <a:gd name="T11" fmla="*/ 490 h 609"/>
                <a:gd name="T12" fmla="*/ 1189 w 1189"/>
                <a:gd name="T13" fmla="*/ 490 h 609"/>
                <a:gd name="T14" fmla="*/ 1189 w 1189"/>
                <a:gd name="T15" fmla="*/ 0 h 609"/>
                <a:gd name="T16" fmla="*/ 1149 w 1189"/>
                <a:gd name="T17" fmla="*/ 0 h 609"/>
                <a:gd name="T18" fmla="*/ 1149 w 1189"/>
                <a:gd name="T19" fmla="*/ 450 h 609"/>
                <a:gd name="T20" fmla="*/ 694 w 1189"/>
                <a:gd name="T21" fmla="*/ 450 h 609"/>
                <a:gd name="T22" fmla="*/ 694 w 1189"/>
                <a:gd name="T23" fmla="*/ 0 h 609"/>
                <a:gd name="T24" fmla="*/ 449 w 1189"/>
                <a:gd name="T25" fmla="*/ 0 h 609"/>
                <a:gd name="T26" fmla="*/ 449 w 1189"/>
                <a:gd name="T27" fmla="*/ 450 h 609"/>
                <a:gd name="T28" fmla="*/ 40 w 1189"/>
                <a:gd name="T29" fmla="*/ 450 h 609"/>
                <a:gd name="T30" fmla="*/ 40 w 1189"/>
                <a:gd name="T31" fmla="*/ 0 h 609"/>
                <a:gd name="T32" fmla="*/ 0 w 1189"/>
                <a:gd name="T33" fmla="*/ 0 h 6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9"/>
                <a:gd name="T52" fmla="*/ 0 h 609"/>
                <a:gd name="T53" fmla="*/ 1189 w 1189"/>
                <a:gd name="T54" fmla="*/ 609 h 6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9" h="609">
                  <a:moveTo>
                    <a:pt x="0" y="0"/>
                  </a:moveTo>
                  <a:lnTo>
                    <a:pt x="0" y="490"/>
                  </a:lnTo>
                  <a:lnTo>
                    <a:pt x="125" y="490"/>
                  </a:lnTo>
                  <a:lnTo>
                    <a:pt x="125" y="609"/>
                  </a:lnTo>
                  <a:lnTo>
                    <a:pt x="1064" y="609"/>
                  </a:lnTo>
                  <a:lnTo>
                    <a:pt x="1064" y="490"/>
                  </a:lnTo>
                  <a:lnTo>
                    <a:pt x="1189" y="490"/>
                  </a:lnTo>
                  <a:lnTo>
                    <a:pt x="1189" y="0"/>
                  </a:lnTo>
                  <a:lnTo>
                    <a:pt x="1149" y="0"/>
                  </a:lnTo>
                  <a:lnTo>
                    <a:pt x="1149" y="450"/>
                  </a:lnTo>
                  <a:lnTo>
                    <a:pt x="694" y="450"/>
                  </a:lnTo>
                  <a:lnTo>
                    <a:pt x="694" y="0"/>
                  </a:lnTo>
                  <a:lnTo>
                    <a:pt x="449" y="0"/>
                  </a:lnTo>
                  <a:lnTo>
                    <a:pt x="449" y="450"/>
                  </a:lnTo>
                  <a:lnTo>
                    <a:pt x="40" y="45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Freeform 99">
              <a:extLst>
                <a:ext uri="{FF2B5EF4-FFF2-40B4-BE49-F238E27FC236}">
                  <a16:creationId xmlns:a16="http://schemas.microsoft.com/office/drawing/2014/main" id="{55018F84-85D2-0246-AAB8-2BFDF063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046"/>
              <a:ext cx="1189" cy="614"/>
            </a:xfrm>
            <a:custGeom>
              <a:avLst/>
              <a:gdLst>
                <a:gd name="T0" fmla="*/ 0 w 1189"/>
                <a:gd name="T1" fmla="*/ 0 h 614"/>
                <a:gd name="T2" fmla="*/ 0 w 1189"/>
                <a:gd name="T3" fmla="*/ 489 h 614"/>
                <a:gd name="T4" fmla="*/ 125 w 1189"/>
                <a:gd name="T5" fmla="*/ 489 h 614"/>
                <a:gd name="T6" fmla="*/ 125 w 1189"/>
                <a:gd name="T7" fmla="*/ 614 h 614"/>
                <a:gd name="T8" fmla="*/ 1063 w 1189"/>
                <a:gd name="T9" fmla="*/ 614 h 614"/>
                <a:gd name="T10" fmla="*/ 1063 w 1189"/>
                <a:gd name="T11" fmla="*/ 489 h 614"/>
                <a:gd name="T12" fmla="*/ 1189 w 1189"/>
                <a:gd name="T13" fmla="*/ 489 h 614"/>
                <a:gd name="T14" fmla="*/ 1189 w 1189"/>
                <a:gd name="T15" fmla="*/ 0 h 614"/>
                <a:gd name="T16" fmla="*/ 1143 w 1189"/>
                <a:gd name="T17" fmla="*/ 0 h 614"/>
                <a:gd name="T18" fmla="*/ 1143 w 1189"/>
                <a:gd name="T19" fmla="*/ 449 h 614"/>
                <a:gd name="T20" fmla="*/ 694 w 1189"/>
                <a:gd name="T21" fmla="*/ 449 h 614"/>
                <a:gd name="T22" fmla="*/ 694 w 1189"/>
                <a:gd name="T23" fmla="*/ 0 h 614"/>
                <a:gd name="T24" fmla="*/ 449 w 1189"/>
                <a:gd name="T25" fmla="*/ 0 h 614"/>
                <a:gd name="T26" fmla="*/ 449 w 1189"/>
                <a:gd name="T27" fmla="*/ 449 h 614"/>
                <a:gd name="T28" fmla="*/ 39 w 1189"/>
                <a:gd name="T29" fmla="*/ 449 h 614"/>
                <a:gd name="T30" fmla="*/ 39 w 1189"/>
                <a:gd name="T31" fmla="*/ 0 h 614"/>
                <a:gd name="T32" fmla="*/ 0 w 1189"/>
                <a:gd name="T33" fmla="*/ 0 h 6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9"/>
                <a:gd name="T52" fmla="*/ 0 h 614"/>
                <a:gd name="T53" fmla="*/ 1189 w 1189"/>
                <a:gd name="T54" fmla="*/ 614 h 6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9" h="614">
                  <a:moveTo>
                    <a:pt x="0" y="0"/>
                  </a:moveTo>
                  <a:lnTo>
                    <a:pt x="0" y="489"/>
                  </a:lnTo>
                  <a:lnTo>
                    <a:pt x="125" y="489"/>
                  </a:lnTo>
                  <a:lnTo>
                    <a:pt x="125" y="614"/>
                  </a:lnTo>
                  <a:lnTo>
                    <a:pt x="1063" y="614"/>
                  </a:lnTo>
                  <a:lnTo>
                    <a:pt x="1063" y="489"/>
                  </a:lnTo>
                  <a:lnTo>
                    <a:pt x="1189" y="489"/>
                  </a:lnTo>
                  <a:lnTo>
                    <a:pt x="1189" y="0"/>
                  </a:lnTo>
                  <a:lnTo>
                    <a:pt x="1143" y="0"/>
                  </a:lnTo>
                  <a:lnTo>
                    <a:pt x="1143" y="449"/>
                  </a:lnTo>
                  <a:lnTo>
                    <a:pt x="694" y="449"/>
                  </a:lnTo>
                  <a:lnTo>
                    <a:pt x="694" y="0"/>
                  </a:lnTo>
                  <a:lnTo>
                    <a:pt x="449" y="0"/>
                  </a:lnTo>
                  <a:lnTo>
                    <a:pt x="449" y="449"/>
                  </a:lnTo>
                  <a:lnTo>
                    <a:pt x="39" y="44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Rectangle 100">
              <a:extLst>
                <a:ext uri="{FF2B5EF4-FFF2-40B4-BE49-F238E27FC236}">
                  <a16:creationId xmlns:a16="http://schemas.microsoft.com/office/drawing/2014/main" id="{FD5614DD-CD99-7C48-A296-9F641F726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2217"/>
              <a:ext cx="3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Sand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4306" name="Rectangle 101">
              <a:extLst>
                <a:ext uri="{FF2B5EF4-FFF2-40B4-BE49-F238E27FC236}">
                  <a16:creationId xmlns:a16="http://schemas.microsoft.com/office/drawing/2014/main" id="{7E99DA93-7E60-764E-842F-05EF74736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2217"/>
              <a:ext cx="3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Sand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4307" name="Rectangle 102">
              <a:extLst>
                <a:ext uri="{FF2B5EF4-FFF2-40B4-BE49-F238E27FC236}">
                  <a16:creationId xmlns:a16="http://schemas.microsoft.com/office/drawing/2014/main" id="{306E2B82-8365-604C-AB88-8DF993751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507"/>
              <a:ext cx="7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FF0000"/>
                  </a:solidFill>
                  <a:latin typeface="Arial" panose="020B0604020202020204" pitchFamily="34" charset="0"/>
                </a:rPr>
                <a:t>molten metal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54308" name="Group 103">
              <a:extLst>
                <a:ext uri="{FF2B5EF4-FFF2-40B4-BE49-F238E27FC236}">
                  <a16:creationId xmlns:a16="http://schemas.microsoft.com/office/drawing/2014/main" id="{A207FF16-C3EA-524C-9952-F7CC41F3E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051"/>
              <a:ext cx="68" cy="245"/>
              <a:chOff x="676" y="2040"/>
              <a:chExt cx="68" cy="245"/>
            </a:xfrm>
          </p:grpSpPr>
          <p:sp>
            <p:nvSpPr>
              <p:cNvPr id="54316" name="Freeform 104">
                <a:extLst>
                  <a:ext uri="{FF2B5EF4-FFF2-40B4-BE49-F238E27FC236}">
                    <a16:creationId xmlns:a16="http://schemas.microsoft.com/office/drawing/2014/main" id="{6CBD8C62-A31D-0E49-BA01-B9FDF487E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" y="2040"/>
                <a:ext cx="68" cy="40"/>
              </a:xfrm>
              <a:custGeom>
                <a:avLst/>
                <a:gdLst>
                  <a:gd name="T0" fmla="*/ 34 w 68"/>
                  <a:gd name="T1" fmla="*/ 0 h 40"/>
                  <a:gd name="T2" fmla="*/ 68 w 68"/>
                  <a:gd name="T3" fmla="*/ 40 h 40"/>
                  <a:gd name="T4" fmla="*/ 34 w 68"/>
                  <a:gd name="T5" fmla="*/ 29 h 40"/>
                  <a:gd name="T6" fmla="*/ 0 w 68"/>
                  <a:gd name="T7" fmla="*/ 40 h 40"/>
                  <a:gd name="T8" fmla="*/ 34 w 6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40"/>
                  <a:gd name="T17" fmla="*/ 68 w 6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40">
                    <a:moveTo>
                      <a:pt x="34" y="0"/>
                    </a:moveTo>
                    <a:lnTo>
                      <a:pt x="68" y="40"/>
                    </a:lnTo>
                    <a:lnTo>
                      <a:pt x="34" y="29"/>
                    </a:lnTo>
                    <a:lnTo>
                      <a:pt x="0" y="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7" name="Line 105">
                <a:extLst>
                  <a:ext uri="{FF2B5EF4-FFF2-40B4-BE49-F238E27FC236}">
                    <a16:creationId xmlns:a16="http://schemas.microsoft.com/office/drawing/2014/main" id="{71580F70-AF13-D443-BA50-499CF2D57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0" y="2069"/>
                <a:ext cx="1" cy="216"/>
              </a:xfrm>
              <a:prstGeom prst="line">
                <a:avLst/>
              </a:prstGeom>
              <a:noFill/>
              <a:ln w="17463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09" name="Group 106">
              <a:extLst>
                <a:ext uri="{FF2B5EF4-FFF2-40B4-BE49-F238E27FC236}">
                  <a16:creationId xmlns:a16="http://schemas.microsoft.com/office/drawing/2014/main" id="{75B47F30-F7E9-A34C-8167-C796A3671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" y="2052"/>
              <a:ext cx="68" cy="244"/>
              <a:chOff x="1825" y="2046"/>
              <a:chExt cx="68" cy="244"/>
            </a:xfrm>
          </p:grpSpPr>
          <p:sp>
            <p:nvSpPr>
              <p:cNvPr id="54314" name="Freeform 107">
                <a:extLst>
                  <a:ext uri="{FF2B5EF4-FFF2-40B4-BE49-F238E27FC236}">
                    <a16:creationId xmlns:a16="http://schemas.microsoft.com/office/drawing/2014/main" id="{4CE7FB81-EED8-EE46-A7D5-207D8E3C8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2046"/>
                <a:ext cx="68" cy="40"/>
              </a:xfrm>
              <a:custGeom>
                <a:avLst/>
                <a:gdLst>
                  <a:gd name="T0" fmla="*/ 34 w 68"/>
                  <a:gd name="T1" fmla="*/ 0 h 40"/>
                  <a:gd name="T2" fmla="*/ 68 w 68"/>
                  <a:gd name="T3" fmla="*/ 40 h 40"/>
                  <a:gd name="T4" fmla="*/ 34 w 68"/>
                  <a:gd name="T5" fmla="*/ 28 h 40"/>
                  <a:gd name="T6" fmla="*/ 0 w 68"/>
                  <a:gd name="T7" fmla="*/ 40 h 40"/>
                  <a:gd name="T8" fmla="*/ 34 w 6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40"/>
                  <a:gd name="T17" fmla="*/ 68 w 6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40">
                    <a:moveTo>
                      <a:pt x="34" y="0"/>
                    </a:moveTo>
                    <a:lnTo>
                      <a:pt x="68" y="40"/>
                    </a:lnTo>
                    <a:lnTo>
                      <a:pt x="34" y="28"/>
                    </a:lnTo>
                    <a:lnTo>
                      <a:pt x="0" y="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5" name="Line 108">
                <a:extLst>
                  <a:ext uri="{FF2B5EF4-FFF2-40B4-BE49-F238E27FC236}">
                    <a16:creationId xmlns:a16="http://schemas.microsoft.com/office/drawing/2014/main" id="{8B91E103-D4F9-2747-A7A7-006498FB8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9" y="2074"/>
                <a:ext cx="1" cy="216"/>
              </a:xfrm>
              <a:prstGeom prst="line">
                <a:avLst/>
              </a:prstGeom>
              <a:noFill/>
              <a:ln w="17463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10" name="Line 109">
              <a:extLst>
                <a:ext uri="{FF2B5EF4-FFF2-40B4-BE49-F238E27FC236}">
                  <a16:creationId xmlns:a16="http://schemas.microsoft.com/office/drawing/2014/main" id="{185FD200-F4E2-5C4D-857D-7CF99E220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" y="2038"/>
              <a:ext cx="13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11" name="Group 110">
              <a:extLst>
                <a:ext uri="{FF2B5EF4-FFF2-40B4-BE49-F238E27FC236}">
                  <a16:creationId xmlns:a16="http://schemas.microsoft.com/office/drawing/2014/main" id="{22E29461-70E1-4C4B-9FE8-23D4D8C20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1915"/>
              <a:ext cx="125" cy="370"/>
              <a:chOff x="1205" y="1909"/>
              <a:chExt cx="125" cy="370"/>
            </a:xfrm>
          </p:grpSpPr>
          <p:sp>
            <p:nvSpPr>
              <p:cNvPr id="54312" name="Freeform 111">
                <a:extLst>
                  <a:ext uri="{FF2B5EF4-FFF2-40B4-BE49-F238E27FC236}">
                    <a16:creationId xmlns:a16="http://schemas.microsoft.com/office/drawing/2014/main" id="{29BF16F8-4F04-7049-AD51-F7A9B2A2C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" y="2199"/>
                <a:ext cx="125" cy="80"/>
              </a:xfrm>
              <a:custGeom>
                <a:avLst/>
                <a:gdLst>
                  <a:gd name="T0" fmla="*/ 63 w 125"/>
                  <a:gd name="T1" fmla="*/ 80 h 80"/>
                  <a:gd name="T2" fmla="*/ 0 w 125"/>
                  <a:gd name="T3" fmla="*/ 0 h 80"/>
                  <a:gd name="T4" fmla="*/ 63 w 125"/>
                  <a:gd name="T5" fmla="*/ 29 h 80"/>
                  <a:gd name="T6" fmla="*/ 125 w 125"/>
                  <a:gd name="T7" fmla="*/ 0 h 80"/>
                  <a:gd name="T8" fmla="*/ 63 w 125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80"/>
                  <a:gd name="T17" fmla="*/ 125 w 125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80">
                    <a:moveTo>
                      <a:pt x="63" y="8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25" y="0"/>
                    </a:lnTo>
                    <a:lnTo>
                      <a:pt x="63" y="8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3" name="Line 112">
                <a:extLst>
                  <a:ext uri="{FF2B5EF4-FFF2-40B4-BE49-F238E27FC236}">
                    <a16:creationId xmlns:a16="http://schemas.microsoft.com/office/drawing/2014/main" id="{92839A3D-4BD6-EE45-B835-5A34B3259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8" y="1909"/>
                <a:ext cx="1" cy="319"/>
              </a:xfrm>
              <a:prstGeom prst="line">
                <a:avLst/>
              </a:prstGeom>
              <a:noFill/>
              <a:ln w="730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8349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8F228CF0-9939-DB4B-A7B4-BD516E234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4B4FFCF-A8EC-8F4B-A35E-72D8C2A2C60A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3315977-A64F-CD47-B137-33F7CA01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334001"/>
            <a:ext cx="12350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FF6600"/>
                </a:solidFill>
                <a:latin typeface="Arial" panose="020B0604020202020204" pitchFamily="34" charset="0"/>
              </a:rPr>
              <a:t>plaster</a:t>
            </a:r>
          </a:p>
          <a:p>
            <a:r>
              <a:rPr lang="en-US" altLang="en-US" sz="1600">
                <a:solidFill>
                  <a:srgbClr val="FF6600"/>
                </a:solidFill>
                <a:latin typeface="Arial" panose="020B0604020202020204" pitchFamily="34" charset="0"/>
              </a:rPr>
              <a:t>die </a:t>
            </a:r>
            <a:r>
              <a:rPr lang="en-US" altLang="en-US" sz="1600">
                <a:latin typeface="Arial" panose="020B0604020202020204" pitchFamily="34" charset="0"/>
              </a:rPr>
              <a:t>formed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around wax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prototype</a:t>
            </a:r>
            <a:endParaRPr lang="en-US" altLang="en-US" sz="1600">
              <a:solidFill>
                <a:srgbClr val="FF66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6">
            <a:extLst>
              <a:ext uri="{FF2B5EF4-FFF2-40B4-BE49-F238E27FC236}">
                <a16:creationId xmlns:a16="http://schemas.microsoft.com/office/drawing/2014/main" id="{AB062824-C427-5E4F-9963-4B4FE18F5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27239"/>
            <a:ext cx="264655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•  </a:t>
            </a:r>
            <a:r>
              <a:rPr lang="en-US" altLang="en-US" sz="2200">
                <a:solidFill>
                  <a:schemeClr val="accent2"/>
                </a:solidFill>
                <a:latin typeface="Arial" panose="020B0604020202020204" pitchFamily="34" charset="0"/>
              </a:rPr>
              <a:t>Sand Casting</a:t>
            </a:r>
            <a:endParaRPr lang="en-US" altLang="en-US" sz="2200">
              <a:latin typeface="Arial" panose="020B0604020202020204" pitchFamily="34" charset="0"/>
            </a:endParaRPr>
          </a:p>
          <a:p>
            <a:r>
              <a:rPr lang="en-US" altLang="en-US" sz="2200">
                <a:latin typeface="Arial" panose="020B0604020202020204" pitchFamily="34" charset="0"/>
              </a:rPr>
              <a:t>    </a:t>
            </a:r>
            <a:r>
              <a:rPr lang="en-US" altLang="en-US" sz="2000">
                <a:latin typeface="Arial" panose="020B0604020202020204" pitchFamily="34" charset="0"/>
              </a:rPr>
              <a:t>(large parts, e.g.,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  auto engine blocks)</a:t>
            </a:r>
            <a:endParaRPr lang="en-US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8">
            <a:extLst>
              <a:ext uri="{FF2B5EF4-FFF2-40B4-BE49-F238E27FC236}">
                <a16:creationId xmlns:a16="http://schemas.microsoft.com/office/drawing/2014/main" id="{2F6C1626-2861-E34E-93D5-F6AD4D5E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4435476"/>
            <a:ext cx="367728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•  </a:t>
            </a:r>
            <a:r>
              <a:rPr lang="en-US" altLang="en-US" sz="2200">
                <a:solidFill>
                  <a:schemeClr val="accent2"/>
                </a:solidFill>
                <a:latin typeface="Arial" panose="020B0604020202020204" pitchFamily="34" charset="0"/>
              </a:rPr>
              <a:t>Investment Casting</a:t>
            </a:r>
            <a:endParaRPr lang="en-US" altLang="en-US" sz="2200">
              <a:latin typeface="Arial" panose="020B0604020202020204" pitchFamily="34" charset="0"/>
            </a:endParaRPr>
          </a:p>
          <a:p>
            <a:r>
              <a:rPr lang="en-US" altLang="en-US" sz="2200">
                <a:latin typeface="Arial" panose="020B0604020202020204" pitchFamily="34" charset="0"/>
              </a:rPr>
              <a:t>    </a:t>
            </a:r>
            <a:r>
              <a:rPr lang="en-US" altLang="en-US" sz="2000">
                <a:latin typeface="Arial" panose="020B0604020202020204" pitchFamily="34" charset="0"/>
              </a:rPr>
              <a:t>(low volume, complex shapes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  e.g., jewelry, turbine blades)</a:t>
            </a:r>
            <a:endParaRPr lang="en-US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Line 10">
            <a:extLst>
              <a:ext uri="{FF2B5EF4-FFF2-40B4-BE49-F238E27FC236}">
                <a16:creationId xmlns:a16="http://schemas.microsoft.com/office/drawing/2014/main" id="{3651F55A-403F-7742-AAEF-DBBDD50DDF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5562600"/>
            <a:ext cx="838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15">
            <a:extLst>
              <a:ext uri="{FF2B5EF4-FFF2-40B4-BE49-F238E27FC236}">
                <a16:creationId xmlns:a16="http://schemas.microsoft.com/office/drawing/2014/main" id="{9055D064-AB27-E943-A869-003696151D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2074" y="-78582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Metal Fabrication Methods - II</a:t>
            </a:r>
          </a:p>
        </p:txBody>
      </p:sp>
      <p:grpSp>
        <p:nvGrpSpPr>
          <p:cNvPr id="56327" name="Group 51">
            <a:extLst>
              <a:ext uri="{FF2B5EF4-FFF2-40B4-BE49-F238E27FC236}">
                <a16:creationId xmlns:a16="http://schemas.microsoft.com/office/drawing/2014/main" id="{C7623C74-F2F6-8F48-9E03-8AAA94F86A3C}"/>
              </a:ext>
            </a:extLst>
          </p:cNvPr>
          <p:cNvGrpSpPr>
            <a:grpSpLocks/>
          </p:cNvGrpSpPr>
          <p:nvPr/>
        </p:nvGrpSpPr>
        <p:grpSpPr bwMode="auto">
          <a:xfrm>
            <a:off x="3713163" y="5664200"/>
            <a:ext cx="2957512" cy="717550"/>
            <a:chOff x="1379" y="3568"/>
            <a:chExt cx="1863" cy="452"/>
          </a:xfrm>
        </p:grpSpPr>
        <p:sp>
          <p:nvSpPr>
            <p:cNvPr id="56405" name="Oval 52">
              <a:extLst>
                <a:ext uri="{FF2B5EF4-FFF2-40B4-BE49-F238E27FC236}">
                  <a16:creationId xmlns:a16="http://schemas.microsoft.com/office/drawing/2014/main" id="{E4AA4F5B-8F4A-1744-9A73-6F9564DFC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" y="3568"/>
              <a:ext cx="441" cy="434"/>
            </a:xfrm>
            <a:prstGeom prst="ellipse">
              <a:avLst/>
            </a:prstGeom>
            <a:solidFill>
              <a:srgbClr val="FFFF00"/>
            </a:solidFill>
            <a:ln w="74613">
              <a:solidFill>
                <a:srgbClr val="CC66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6" name="Line 53">
              <a:extLst>
                <a:ext uri="{FF2B5EF4-FFF2-40B4-BE49-F238E27FC236}">
                  <a16:creationId xmlns:a16="http://schemas.microsoft.com/office/drawing/2014/main" id="{17F926C4-50AA-D94F-9B94-B058F8B6D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788"/>
              <a:ext cx="42" cy="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7" name="Line 54">
              <a:extLst>
                <a:ext uri="{FF2B5EF4-FFF2-40B4-BE49-F238E27FC236}">
                  <a16:creationId xmlns:a16="http://schemas.microsoft.com/office/drawing/2014/main" id="{BD77381D-780E-7042-B4F7-BBAC2BC95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5" y="3794"/>
              <a:ext cx="42" cy="1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08" name="Group 55">
              <a:extLst>
                <a:ext uri="{FF2B5EF4-FFF2-40B4-BE49-F238E27FC236}">
                  <a16:creationId xmlns:a16="http://schemas.microsoft.com/office/drawing/2014/main" id="{0586B693-D047-9B40-95E5-2B1967818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9" y="3747"/>
              <a:ext cx="130" cy="83"/>
              <a:chOff x="1379" y="3747"/>
              <a:chExt cx="130" cy="83"/>
            </a:xfrm>
          </p:grpSpPr>
          <p:sp>
            <p:nvSpPr>
              <p:cNvPr id="56418" name="Freeform 56">
                <a:extLst>
                  <a:ext uri="{FF2B5EF4-FFF2-40B4-BE49-F238E27FC236}">
                    <a16:creationId xmlns:a16="http://schemas.microsoft.com/office/drawing/2014/main" id="{8E78F9D0-865B-DF4A-BE08-0031F14AE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6" y="3747"/>
                <a:ext cx="53" cy="83"/>
              </a:xfrm>
              <a:custGeom>
                <a:avLst/>
                <a:gdLst>
                  <a:gd name="T0" fmla="*/ 53 w 53"/>
                  <a:gd name="T1" fmla="*/ 41 h 83"/>
                  <a:gd name="T2" fmla="*/ 0 w 53"/>
                  <a:gd name="T3" fmla="*/ 83 h 83"/>
                  <a:gd name="T4" fmla="*/ 18 w 53"/>
                  <a:gd name="T5" fmla="*/ 41 h 83"/>
                  <a:gd name="T6" fmla="*/ 0 w 53"/>
                  <a:gd name="T7" fmla="*/ 0 h 83"/>
                  <a:gd name="T8" fmla="*/ 53 w 53"/>
                  <a:gd name="T9" fmla="*/ 41 h 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83"/>
                  <a:gd name="T17" fmla="*/ 53 w 53"/>
                  <a:gd name="T18" fmla="*/ 83 h 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83">
                    <a:moveTo>
                      <a:pt x="53" y="41"/>
                    </a:moveTo>
                    <a:lnTo>
                      <a:pt x="0" y="83"/>
                    </a:lnTo>
                    <a:lnTo>
                      <a:pt x="18" y="41"/>
                    </a:lnTo>
                    <a:lnTo>
                      <a:pt x="0" y="0"/>
                    </a:lnTo>
                    <a:lnTo>
                      <a:pt x="53" y="41"/>
                    </a:lnTo>
                    <a:close/>
                  </a:path>
                </a:pathLst>
              </a:custGeom>
              <a:solidFill>
                <a:srgbClr val="666600"/>
              </a:solidFill>
              <a:ln w="9525">
                <a:solidFill>
                  <a:srgbClr val="66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19" name="Line 57">
                <a:extLst>
                  <a:ext uri="{FF2B5EF4-FFF2-40B4-BE49-F238E27FC236}">
                    <a16:creationId xmlns:a16="http://schemas.microsoft.com/office/drawing/2014/main" id="{3A0E351C-F43F-274A-9FC2-259C32D12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788"/>
                <a:ext cx="95" cy="1"/>
              </a:xfrm>
              <a:prstGeom prst="line">
                <a:avLst/>
              </a:prstGeom>
              <a:noFill/>
              <a:ln w="38100">
                <a:solidFill>
                  <a:srgbClr val="66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09" name="Group 58">
              <a:extLst>
                <a:ext uri="{FF2B5EF4-FFF2-40B4-BE49-F238E27FC236}">
                  <a16:creationId xmlns:a16="http://schemas.microsoft.com/office/drawing/2014/main" id="{DDFB22E3-A1FA-F245-97F9-45AB0FB2B5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3729"/>
              <a:ext cx="89" cy="130"/>
              <a:chOff x="1984" y="3729"/>
              <a:chExt cx="89" cy="130"/>
            </a:xfrm>
          </p:grpSpPr>
          <p:sp>
            <p:nvSpPr>
              <p:cNvPr id="56416" name="Freeform 59">
                <a:extLst>
                  <a:ext uri="{FF2B5EF4-FFF2-40B4-BE49-F238E27FC236}">
                    <a16:creationId xmlns:a16="http://schemas.microsoft.com/office/drawing/2014/main" id="{F17BB57C-7FDC-F84C-AF86-9398C3250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3729"/>
                <a:ext cx="83" cy="130"/>
              </a:xfrm>
              <a:custGeom>
                <a:avLst/>
                <a:gdLst>
                  <a:gd name="T0" fmla="*/ 83 w 83"/>
                  <a:gd name="T1" fmla="*/ 65 h 130"/>
                  <a:gd name="T2" fmla="*/ 0 w 83"/>
                  <a:gd name="T3" fmla="*/ 130 h 130"/>
                  <a:gd name="T4" fmla="*/ 30 w 83"/>
                  <a:gd name="T5" fmla="*/ 65 h 130"/>
                  <a:gd name="T6" fmla="*/ 0 w 83"/>
                  <a:gd name="T7" fmla="*/ 0 h 130"/>
                  <a:gd name="T8" fmla="*/ 83 w 83"/>
                  <a:gd name="T9" fmla="*/ 65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30"/>
                  <a:gd name="T17" fmla="*/ 83 w 83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30">
                    <a:moveTo>
                      <a:pt x="83" y="65"/>
                    </a:moveTo>
                    <a:lnTo>
                      <a:pt x="0" y="130"/>
                    </a:lnTo>
                    <a:lnTo>
                      <a:pt x="30" y="65"/>
                    </a:lnTo>
                    <a:lnTo>
                      <a:pt x="0" y="0"/>
                    </a:lnTo>
                    <a:lnTo>
                      <a:pt x="83" y="65"/>
                    </a:lnTo>
                    <a:close/>
                  </a:path>
                </a:pathLst>
              </a:custGeom>
              <a:solidFill>
                <a:srgbClr val="777777"/>
              </a:solidFill>
              <a:ln w="952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17" name="Line 60">
                <a:extLst>
                  <a:ext uri="{FF2B5EF4-FFF2-40B4-BE49-F238E27FC236}">
                    <a16:creationId xmlns:a16="http://schemas.microsoft.com/office/drawing/2014/main" id="{4CE5585F-CA58-AC44-9758-B8CF84B61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4" y="3794"/>
                <a:ext cx="36" cy="1"/>
              </a:xfrm>
              <a:prstGeom prst="line">
                <a:avLst/>
              </a:prstGeom>
              <a:noFill/>
              <a:ln w="74613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410" name="Rectangle 61">
              <a:extLst>
                <a:ext uri="{FF2B5EF4-FFF2-40B4-BE49-F238E27FC236}">
                  <a16:creationId xmlns:a16="http://schemas.microsoft.com/office/drawing/2014/main" id="{FCDD8AEF-07B8-4149-87D1-D8F33AC1B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88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555555"/>
                  </a:solidFill>
                  <a:latin typeface="Arial" panose="020B0604020202020204" pitchFamily="34" charset="0"/>
                </a:rPr>
                <a:t>wax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6411" name="Oval 62">
              <a:extLst>
                <a:ext uri="{FF2B5EF4-FFF2-40B4-BE49-F238E27FC236}">
                  <a16:creationId xmlns:a16="http://schemas.microsoft.com/office/drawing/2014/main" id="{92159D6A-1A7D-134C-8FC1-718451F3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" y="3580"/>
              <a:ext cx="440" cy="434"/>
            </a:xfrm>
            <a:prstGeom prst="ellipse">
              <a:avLst/>
            </a:prstGeom>
            <a:noFill/>
            <a:ln w="74613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2" name="Oval 63">
              <a:extLst>
                <a:ext uri="{FF2B5EF4-FFF2-40B4-BE49-F238E27FC236}">
                  <a16:creationId xmlns:a16="http://schemas.microsoft.com/office/drawing/2014/main" id="{20C3BBA5-C6B3-094F-9562-4E6CFCEF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580"/>
              <a:ext cx="434" cy="440"/>
            </a:xfrm>
            <a:prstGeom prst="ellipse">
              <a:avLst/>
            </a:prstGeom>
            <a:solidFill>
              <a:srgbClr val="FF6666"/>
            </a:solidFill>
            <a:ln w="74613">
              <a:solidFill>
                <a:srgbClr val="9933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6413" name="Group 64">
              <a:extLst>
                <a:ext uri="{FF2B5EF4-FFF2-40B4-BE49-F238E27FC236}">
                  <a16:creationId xmlns:a16="http://schemas.microsoft.com/office/drawing/2014/main" id="{6C685D0D-109A-4F46-AACF-0B0870849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3735"/>
              <a:ext cx="89" cy="130"/>
              <a:chOff x="2648" y="3735"/>
              <a:chExt cx="89" cy="130"/>
            </a:xfrm>
          </p:grpSpPr>
          <p:sp>
            <p:nvSpPr>
              <p:cNvPr id="56414" name="Freeform 65">
                <a:extLst>
                  <a:ext uri="{FF2B5EF4-FFF2-40B4-BE49-F238E27FC236}">
                    <a16:creationId xmlns:a16="http://schemas.microsoft.com/office/drawing/2014/main" id="{603281DE-0EC8-FB40-B636-836F6107A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" y="3735"/>
                <a:ext cx="83" cy="130"/>
              </a:xfrm>
              <a:custGeom>
                <a:avLst/>
                <a:gdLst>
                  <a:gd name="T0" fmla="*/ 83 w 83"/>
                  <a:gd name="T1" fmla="*/ 65 h 130"/>
                  <a:gd name="T2" fmla="*/ 0 w 83"/>
                  <a:gd name="T3" fmla="*/ 130 h 130"/>
                  <a:gd name="T4" fmla="*/ 30 w 83"/>
                  <a:gd name="T5" fmla="*/ 65 h 130"/>
                  <a:gd name="T6" fmla="*/ 0 w 83"/>
                  <a:gd name="T7" fmla="*/ 0 h 130"/>
                  <a:gd name="T8" fmla="*/ 83 w 83"/>
                  <a:gd name="T9" fmla="*/ 65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30"/>
                  <a:gd name="T17" fmla="*/ 83 w 83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30">
                    <a:moveTo>
                      <a:pt x="83" y="65"/>
                    </a:moveTo>
                    <a:lnTo>
                      <a:pt x="0" y="130"/>
                    </a:lnTo>
                    <a:lnTo>
                      <a:pt x="30" y="65"/>
                    </a:lnTo>
                    <a:lnTo>
                      <a:pt x="0" y="0"/>
                    </a:lnTo>
                    <a:lnTo>
                      <a:pt x="83" y="65"/>
                    </a:lnTo>
                    <a:close/>
                  </a:path>
                </a:pathLst>
              </a:custGeom>
              <a:solidFill>
                <a:srgbClr val="777777"/>
              </a:solidFill>
              <a:ln w="952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15" name="Line 66">
                <a:extLst>
                  <a:ext uri="{FF2B5EF4-FFF2-40B4-BE49-F238E27FC236}">
                    <a16:creationId xmlns:a16="http://schemas.microsoft.com/office/drawing/2014/main" id="{4F7DD4AD-C03D-2C44-9CA7-A515D001D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3800"/>
                <a:ext cx="36" cy="1"/>
              </a:xfrm>
              <a:prstGeom prst="line">
                <a:avLst/>
              </a:prstGeom>
              <a:noFill/>
              <a:ln w="74613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6328" name="Group 70">
            <a:extLst>
              <a:ext uri="{FF2B5EF4-FFF2-40B4-BE49-F238E27FC236}">
                <a16:creationId xmlns:a16="http://schemas.microsoft.com/office/drawing/2014/main" id="{93453E89-E2EB-D844-98E5-E52EB87C5994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2073276"/>
            <a:ext cx="3341688" cy="1922463"/>
            <a:chOff x="3168" y="1306"/>
            <a:chExt cx="2105" cy="1211"/>
          </a:xfrm>
        </p:grpSpPr>
        <p:sp>
          <p:nvSpPr>
            <p:cNvPr id="56388" name="Rectangle 71">
              <a:extLst>
                <a:ext uri="{FF2B5EF4-FFF2-40B4-BE49-F238E27FC236}">
                  <a16:creationId xmlns:a16="http://schemas.microsoft.com/office/drawing/2014/main" id="{173E017B-A2A6-C64A-B7A9-34C8EF7CE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306"/>
              <a:ext cx="210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•  </a:t>
              </a:r>
              <a:r>
                <a:rPr lang="en-US" alt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Die Casting</a:t>
              </a:r>
              <a:endParaRPr lang="en-US" altLang="en-US" sz="2200">
                <a:latin typeface="Arial" panose="020B0604020202020204" pitchFamily="34" charset="0"/>
              </a:endParaRPr>
            </a:p>
            <a:p>
              <a:r>
                <a:rPr lang="en-US" altLang="en-US" sz="2200">
                  <a:latin typeface="Arial" panose="020B0604020202020204" pitchFamily="34" charset="0"/>
                </a:rPr>
                <a:t>    </a:t>
              </a:r>
              <a:r>
                <a:rPr lang="en-US" altLang="en-US" sz="2000">
                  <a:latin typeface="Arial" panose="020B0604020202020204" pitchFamily="34" charset="0"/>
                </a:rPr>
                <a:t>(high volume, low T alloys)</a:t>
              </a:r>
              <a:endParaRPr lang="en-US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6389" name="Group 72">
              <a:extLst>
                <a:ext uri="{FF2B5EF4-FFF2-40B4-BE49-F238E27FC236}">
                  <a16:creationId xmlns:a16="http://schemas.microsoft.com/office/drawing/2014/main" id="{8912537B-83DE-3F4C-AACD-78C44D9CF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882"/>
              <a:ext cx="1347" cy="635"/>
              <a:chOff x="3444" y="1882"/>
              <a:chExt cx="1347" cy="635"/>
            </a:xfrm>
          </p:grpSpPr>
          <p:sp>
            <p:nvSpPr>
              <p:cNvPr id="56390" name="Oval 73">
                <a:extLst>
                  <a:ext uri="{FF2B5EF4-FFF2-40B4-BE49-F238E27FC236}">
                    <a16:creationId xmlns:a16="http://schemas.microsoft.com/office/drawing/2014/main" id="{E237E708-BF8B-DB4E-B071-4DE06FE81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93"/>
                <a:ext cx="413" cy="413"/>
              </a:xfrm>
              <a:prstGeom prst="ellipse">
                <a:avLst/>
              </a:prstGeom>
              <a:solidFill>
                <a:srgbClr val="FF6666"/>
              </a:solidFill>
              <a:ln w="714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391" name="Line 74">
                <a:extLst>
                  <a:ext uri="{FF2B5EF4-FFF2-40B4-BE49-F238E27FC236}">
                    <a16:creationId xmlns:a16="http://schemas.microsoft.com/office/drawing/2014/main" id="{C104A6D1-848A-7E40-AD35-0455443C9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8" y="2199"/>
                <a:ext cx="39" cy="1"/>
              </a:xfrm>
              <a:prstGeom prst="line">
                <a:avLst/>
              </a:prstGeom>
              <a:noFill/>
              <a:ln w="3492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2" name="Line 75">
                <a:extLst>
                  <a:ext uri="{FF2B5EF4-FFF2-40B4-BE49-F238E27FC236}">
                    <a16:creationId xmlns:a16="http://schemas.microsoft.com/office/drawing/2014/main" id="{CD260C31-A52B-A443-BC41-8D81D5A0A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0" y="2210"/>
                <a:ext cx="39" cy="1"/>
              </a:xfrm>
              <a:prstGeom prst="line">
                <a:avLst/>
              </a:prstGeom>
              <a:noFill/>
              <a:ln w="17463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6393" name="Group 76">
                <a:extLst>
                  <a:ext uri="{FF2B5EF4-FFF2-40B4-BE49-F238E27FC236}">
                    <a16:creationId xmlns:a16="http://schemas.microsoft.com/office/drawing/2014/main" id="{DA8EE12F-E1D9-C944-A7DF-1DF0C6220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4" y="2160"/>
                <a:ext cx="122" cy="78"/>
                <a:chOff x="3444" y="2160"/>
                <a:chExt cx="122" cy="78"/>
              </a:xfrm>
            </p:grpSpPr>
            <p:sp>
              <p:nvSpPr>
                <p:cNvPr id="56403" name="Freeform 77">
                  <a:extLst>
                    <a:ext uri="{FF2B5EF4-FFF2-40B4-BE49-F238E27FC236}">
                      <a16:creationId xmlns:a16="http://schemas.microsoft.com/office/drawing/2014/main" id="{C0F588AB-8D72-754D-B30F-81C228ECF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6" y="2160"/>
                  <a:ext cx="50" cy="78"/>
                </a:xfrm>
                <a:custGeom>
                  <a:avLst/>
                  <a:gdLst>
                    <a:gd name="T0" fmla="*/ 50 w 50"/>
                    <a:gd name="T1" fmla="*/ 39 h 78"/>
                    <a:gd name="T2" fmla="*/ 0 w 50"/>
                    <a:gd name="T3" fmla="*/ 78 h 78"/>
                    <a:gd name="T4" fmla="*/ 17 w 50"/>
                    <a:gd name="T5" fmla="*/ 39 h 78"/>
                    <a:gd name="T6" fmla="*/ 0 w 50"/>
                    <a:gd name="T7" fmla="*/ 0 h 78"/>
                    <a:gd name="T8" fmla="*/ 50 w 50"/>
                    <a:gd name="T9" fmla="*/ 39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"/>
                    <a:gd name="T16" fmla="*/ 0 h 78"/>
                    <a:gd name="T17" fmla="*/ 50 w 50"/>
                    <a:gd name="T18" fmla="*/ 78 h 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" h="78">
                      <a:moveTo>
                        <a:pt x="50" y="39"/>
                      </a:moveTo>
                      <a:lnTo>
                        <a:pt x="0" y="78"/>
                      </a:lnTo>
                      <a:lnTo>
                        <a:pt x="17" y="39"/>
                      </a:lnTo>
                      <a:lnTo>
                        <a:pt x="0" y="0"/>
                      </a:lnTo>
                      <a:lnTo>
                        <a:pt x="50" y="39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952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04" name="Line 78">
                  <a:extLst>
                    <a:ext uri="{FF2B5EF4-FFF2-40B4-BE49-F238E27FC236}">
                      <a16:creationId xmlns:a16="http://schemas.microsoft.com/office/drawing/2014/main" id="{8A115E99-1D88-214E-8649-EC4CFA629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44" y="2199"/>
                  <a:ext cx="89" cy="6"/>
                </a:xfrm>
                <a:prstGeom prst="line">
                  <a:avLst/>
                </a:prstGeom>
                <a:noFill/>
                <a:ln w="349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394" name="Group 79">
                <a:extLst>
                  <a:ext uri="{FF2B5EF4-FFF2-40B4-BE49-F238E27FC236}">
                    <a16:creationId xmlns:a16="http://schemas.microsoft.com/office/drawing/2014/main" id="{8A88F6E9-5F06-AA4E-BABE-BB800FC54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11" y="2149"/>
                <a:ext cx="251" cy="123"/>
                <a:chOff x="4011" y="2149"/>
                <a:chExt cx="251" cy="123"/>
              </a:xfrm>
            </p:grpSpPr>
            <p:sp>
              <p:nvSpPr>
                <p:cNvPr id="56401" name="Freeform 80">
                  <a:extLst>
                    <a:ext uri="{FF2B5EF4-FFF2-40B4-BE49-F238E27FC236}">
                      <a16:creationId xmlns:a16="http://schemas.microsoft.com/office/drawing/2014/main" id="{0058B1B0-1E58-D74D-AF10-0563AA7AB9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4" y="2149"/>
                  <a:ext cx="78" cy="123"/>
                </a:xfrm>
                <a:custGeom>
                  <a:avLst/>
                  <a:gdLst>
                    <a:gd name="T0" fmla="*/ 78 w 78"/>
                    <a:gd name="T1" fmla="*/ 61 h 123"/>
                    <a:gd name="T2" fmla="*/ 0 w 78"/>
                    <a:gd name="T3" fmla="*/ 123 h 123"/>
                    <a:gd name="T4" fmla="*/ 28 w 78"/>
                    <a:gd name="T5" fmla="*/ 61 h 123"/>
                    <a:gd name="T6" fmla="*/ 0 w 78"/>
                    <a:gd name="T7" fmla="*/ 0 h 123"/>
                    <a:gd name="T8" fmla="*/ 78 w 78"/>
                    <a:gd name="T9" fmla="*/ 61 h 1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23"/>
                    <a:gd name="T17" fmla="*/ 78 w 78"/>
                    <a:gd name="T18" fmla="*/ 123 h 1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23">
                      <a:moveTo>
                        <a:pt x="78" y="61"/>
                      </a:moveTo>
                      <a:lnTo>
                        <a:pt x="0" y="123"/>
                      </a:lnTo>
                      <a:lnTo>
                        <a:pt x="28" y="61"/>
                      </a:lnTo>
                      <a:lnTo>
                        <a:pt x="0" y="0"/>
                      </a:lnTo>
                      <a:lnTo>
                        <a:pt x="78" y="61"/>
                      </a:lnTo>
                      <a:close/>
                    </a:path>
                  </a:pathLst>
                </a:custGeom>
                <a:solidFill>
                  <a:srgbClr val="777777"/>
                </a:solidFill>
                <a:ln w="9525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02" name="Line 81">
                  <a:extLst>
                    <a:ext uri="{FF2B5EF4-FFF2-40B4-BE49-F238E27FC236}">
                      <a16:creationId xmlns:a16="http://schemas.microsoft.com/office/drawing/2014/main" id="{386CBBDE-6C4E-3847-B1FF-D5FCDF56D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1" y="2210"/>
                  <a:ext cx="201" cy="1"/>
                </a:xfrm>
                <a:prstGeom prst="line">
                  <a:avLst/>
                </a:prstGeom>
                <a:noFill/>
                <a:ln w="71438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95" name="Arc 82">
                <a:extLst>
                  <a:ext uri="{FF2B5EF4-FFF2-40B4-BE49-F238E27FC236}">
                    <a16:creationId xmlns:a16="http://schemas.microsoft.com/office/drawing/2014/main" id="{3BAC2137-F624-E340-A23A-A85D06C3B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2" y="1882"/>
                <a:ext cx="209" cy="1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715"/>
                      <a:pt x="9600" y="64"/>
                      <a:pt x="21484" y="0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715"/>
                      <a:pt x="9600" y="64"/>
                      <a:pt x="21484" y="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714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6" name="Arc 83">
                <a:extLst>
                  <a:ext uri="{FF2B5EF4-FFF2-40B4-BE49-F238E27FC236}">
                    <a16:creationId xmlns:a16="http://schemas.microsoft.com/office/drawing/2014/main" id="{95FD585D-E20A-764F-B015-A0E436918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4" y="1882"/>
                <a:ext cx="210" cy="184"/>
              </a:xfrm>
              <a:custGeom>
                <a:avLst/>
                <a:gdLst>
                  <a:gd name="T0" fmla="*/ 0 w 21715"/>
                  <a:gd name="T1" fmla="*/ 0 h 21600"/>
                  <a:gd name="T2" fmla="*/ 0 w 21715"/>
                  <a:gd name="T3" fmla="*/ 0 h 21600"/>
                  <a:gd name="T4" fmla="*/ 0 w 2171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15"/>
                  <a:gd name="T10" fmla="*/ 0 h 21600"/>
                  <a:gd name="T11" fmla="*/ 21715 w 2171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15" h="21600" fill="none" extrusionOk="0">
                    <a:moveTo>
                      <a:pt x="0" y="0"/>
                    </a:moveTo>
                    <a:cubicBezTo>
                      <a:pt x="38" y="0"/>
                      <a:pt x="76" y="-1"/>
                      <a:pt x="115" y="-1"/>
                    </a:cubicBezTo>
                    <a:cubicBezTo>
                      <a:pt x="12044" y="-1"/>
                      <a:pt x="21715" y="9670"/>
                      <a:pt x="21715" y="21600"/>
                    </a:cubicBezTo>
                  </a:path>
                  <a:path w="21715" h="21600" stroke="0" extrusionOk="0">
                    <a:moveTo>
                      <a:pt x="0" y="0"/>
                    </a:moveTo>
                    <a:cubicBezTo>
                      <a:pt x="38" y="0"/>
                      <a:pt x="76" y="-1"/>
                      <a:pt x="115" y="-1"/>
                    </a:cubicBezTo>
                    <a:cubicBezTo>
                      <a:pt x="12044" y="-1"/>
                      <a:pt x="21715" y="9670"/>
                      <a:pt x="21715" y="21600"/>
                    </a:cubicBezTo>
                    <a:lnTo>
                      <a:pt x="115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14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6397" name="Group 84">
                <a:extLst>
                  <a:ext uri="{FF2B5EF4-FFF2-40B4-BE49-F238E27FC236}">
                    <a16:creationId xmlns:a16="http://schemas.microsoft.com/office/drawing/2014/main" id="{81E4CC47-C8DB-E942-9D58-3BA956DFE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3" y="2333"/>
                <a:ext cx="418" cy="184"/>
                <a:chOff x="4373" y="2333"/>
                <a:chExt cx="418" cy="184"/>
              </a:xfrm>
            </p:grpSpPr>
            <p:sp>
              <p:nvSpPr>
                <p:cNvPr id="56399" name="Arc 85">
                  <a:extLst>
                    <a:ext uri="{FF2B5EF4-FFF2-40B4-BE49-F238E27FC236}">
                      <a16:creationId xmlns:a16="http://schemas.microsoft.com/office/drawing/2014/main" id="{A771C632-F361-1349-8AF2-825FFEE96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3" y="2333"/>
                  <a:ext cx="212" cy="1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</a:path>
                    <a:path w="21600" h="21600" stroke="0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  <a:lnTo>
                        <a:pt x="21600" y="0"/>
                      </a:ln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714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00" name="Arc 86">
                  <a:extLst>
                    <a:ext uri="{FF2B5EF4-FFF2-40B4-BE49-F238E27FC236}">
                      <a16:creationId xmlns:a16="http://schemas.microsoft.com/office/drawing/2014/main" id="{1F8BF4E6-9516-9F4C-8DF4-641F10AB3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1" y="2333"/>
                  <a:ext cx="210" cy="184"/>
                </a:xfrm>
                <a:custGeom>
                  <a:avLst/>
                  <a:gdLst>
                    <a:gd name="T0" fmla="*/ 0 w 21716"/>
                    <a:gd name="T1" fmla="*/ 0 h 21600"/>
                    <a:gd name="T2" fmla="*/ 0 w 21716"/>
                    <a:gd name="T3" fmla="*/ 0 h 21600"/>
                    <a:gd name="T4" fmla="*/ 0 w 2171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16"/>
                    <a:gd name="T10" fmla="*/ 0 h 21600"/>
                    <a:gd name="T11" fmla="*/ 21716 w 2171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16" h="21600" fill="none" extrusionOk="0">
                      <a:moveTo>
                        <a:pt x="21716" y="0"/>
                      </a:moveTo>
                      <a:cubicBezTo>
                        <a:pt x="21716" y="11929"/>
                        <a:pt x="12045" y="21600"/>
                        <a:pt x="116" y="21600"/>
                      </a:cubicBezTo>
                      <a:cubicBezTo>
                        <a:pt x="77" y="21599"/>
                        <a:pt x="38" y="21599"/>
                        <a:pt x="0" y="21599"/>
                      </a:cubicBezTo>
                    </a:path>
                    <a:path w="21716" h="21600" stroke="0" extrusionOk="0">
                      <a:moveTo>
                        <a:pt x="21716" y="0"/>
                      </a:moveTo>
                      <a:cubicBezTo>
                        <a:pt x="21716" y="11929"/>
                        <a:pt x="12045" y="21600"/>
                        <a:pt x="116" y="21600"/>
                      </a:cubicBezTo>
                      <a:cubicBezTo>
                        <a:pt x="77" y="21599"/>
                        <a:pt x="38" y="21599"/>
                        <a:pt x="0" y="21599"/>
                      </a:cubicBezTo>
                      <a:lnTo>
                        <a:pt x="116" y="0"/>
                      </a:lnTo>
                      <a:lnTo>
                        <a:pt x="21716" y="0"/>
                      </a:lnTo>
                      <a:close/>
                    </a:path>
                  </a:pathLst>
                </a:custGeom>
                <a:noFill/>
                <a:ln w="714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98" name="Oval 87">
                <a:extLst>
                  <a:ext uri="{FF2B5EF4-FFF2-40B4-BE49-F238E27FC236}">
                    <a16:creationId xmlns:a16="http://schemas.microsoft.com/office/drawing/2014/main" id="{54234A01-18D4-E04D-A908-6F2444156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982"/>
                <a:ext cx="406" cy="407"/>
              </a:xfrm>
              <a:prstGeom prst="ellipse">
                <a:avLst/>
              </a:pr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11" name="Group 88">
            <a:extLst>
              <a:ext uri="{FF2B5EF4-FFF2-40B4-BE49-F238E27FC236}">
                <a16:creationId xmlns:a16="http://schemas.microsoft.com/office/drawing/2014/main" id="{DEACEC83-239C-1043-961C-CDD7189B114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30676"/>
            <a:ext cx="3048000" cy="1800225"/>
            <a:chOff x="3168" y="2602"/>
            <a:chExt cx="1920" cy="1134"/>
          </a:xfrm>
        </p:grpSpPr>
        <p:sp>
          <p:nvSpPr>
            <p:cNvPr id="56371" name="Rectangle 89">
              <a:extLst>
                <a:ext uri="{FF2B5EF4-FFF2-40B4-BE49-F238E27FC236}">
                  <a16:creationId xmlns:a16="http://schemas.microsoft.com/office/drawing/2014/main" id="{94946DC2-8A92-234A-9BC4-1E758FACF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02"/>
              <a:ext cx="1714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•  </a:t>
              </a:r>
              <a:r>
                <a:rPr lang="en-US" alt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Continuous Casting</a:t>
              </a:r>
              <a:endParaRPr lang="en-US" altLang="en-US" sz="2200">
                <a:latin typeface="Arial" panose="020B0604020202020204" pitchFamily="34" charset="0"/>
              </a:endParaRPr>
            </a:p>
            <a:p>
              <a:r>
                <a:rPr lang="en-US" altLang="en-US" sz="2200">
                  <a:latin typeface="Arial" panose="020B0604020202020204" pitchFamily="34" charset="0"/>
                </a:rPr>
                <a:t>    </a:t>
              </a:r>
              <a:r>
                <a:rPr lang="en-US" altLang="en-US" sz="2000">
                  <a:latin typeface="Arial" panose="020B0604020202020204" pitchFamily="34" charset="0"/>
                </a:rPr>
                <a:t>(simple slab shapes)</a:t>
              </a:r>
              <a:endParaRPr lang="en-US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6372" name="Group 90">
              <a:extLst>
                <a:ext uri="{FF2B5EF4-FFF2-40B4-BE49-F238E27FC236}">
                  <a16:creationId xmlns:a16="http://schemas.microsoft.com/office/drawing/2014/main" id="{B6B62F17-B5DF-2E4F-AF0C-36F1284B8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1" y="3165"/>
              <a:ext cx="1587" cy="571"/>
              <a:chOff x="3501" y="3165"/>
              <a:chExt cx="1587" cy="571"/>
            </a:xfrm>
          </p:grpSpPr>
          <p:sp>
            <p:nvSpPr>
              <p:cNvPr id="56373" name="Freeform 91">
                <a:extLst>
                  <a:ext uri="{FF2B5EF4-FFF2-40B4-BE49-F238E27FC236}">
                    <a16:creationId xmlns:a16="http://schemas.microsoft.com/office/drawing/2014/main" id="{744378D7-CB13-DD43-B406-E4C4DDF11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3165"/>
                <a:ext cx="1412" cy="566"/>
              </a:xfrm>
              <a:custGeom>
                <a:avLst/>
                <a:gdLst>
                  <a:gd name="T0" fmla="*/ 0 w 1412"/>
                  <a:gd name="T1" fmla="*/ 0 h 566"/>
                  <a:gd name="T2" fmla="*/ 210 w 1412"/>
                  <a:gd name="T3" fmla="*/ 245 h 566"/>
                  <a:gd name="T4" fmla="*/ 210 w 1412"/>
                  <a:gd name="T5" fmla="*/ 351 h 566"/>
                  <a:gd name="T6" fmla="*/ 230 w 1412"/>
                  <a:gd name="T7" fmla="*/ 401 h 566"/>
                  <a:gd name="T8" fmla="*/ 335 w 1412"/>
                  <a:gd name="T9" fmla="*/ 476 h 566"/>
                  <a:gd name="T10" fmla="*/ 561 w 1412"/>
                  <a:gd name="T11" fmla="*/ 521 h 566"/>
                  <a:gd name="T12" fmla="*/ 951 w 1412"/>
                  <a:gd name="T13" fmla="*/ 556 h 566"/>
                  <a:gd name="T14" fmla="*/ 1412 w 1412"/>
                  <a:gd name="T15" fmla="*/ 566 h 566"/>
                  <a:gd name="T16" fmla="*/ 1412 w 1412"/>
                  <a:gd name="T17" fmla="*/ 496 h 566"/>
                  <a:gd name="T18" fmla="*/ 1061 w 1412"/>
                  <a:gd name="T19" fmla="*/ 496 h 566"/>
                  <a:gd name="T20" fmla="*/ 691 w 1412"/>
                  <a:gd name="T21" fmla="*/ 466 h 566"/>
                  <a:gd name="T22" fmla="*/ 411 w 1412"/>
                  <a:gd name="T23" fmla="*/ 426 h 566"/>
                  <a:gd name="T24" fmla="*/ 305 w 1412"/>
                  <a:gd name="T25" fmla="*/ 376 h 566"/>
                  <a:gd name="T26" fmla="*/ 280 w 1412"/>
                  <a:gd name="T27" fmla="*/ 356 h 566"/>
                  <a:gd name="T28" fmla="*/ 265 w 1412"/>
                  <a:gd name="T29" fmla="*/ 296 h 566"/>
                  <a:gd name="T30" fmla="*/ 265 w 1412"/>
                  <a:gd name="T31" fmla="*/ 250 h 566"/>
                  <a:gd name="T32" fmla="*/ 536 w 1412"/>
                  <a:gd name="T33" fmla="*/ 20 h 566"/>
                  <a:gd name="T34" fmla="*/ 0 w 1412"/>
                  <a:gd name="T35" fmla="*/ 0 h 5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12"/>
                  <a:gd name="T55" fmla="*/ 0 h 566"/>
                  <a:gd name="T56" fmla="*/ 1412 w 1412"/>
                  <a:gd name="T57" fmla="*/ 566 h 5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12" h="566">
                    <a:moveTo>
                      <a:pt x="0" y="0"/>
                    </a:moveTo>
                    <a:lnTo>
                      <a:pt x="210" y="245"/>
                    </a:lnTo>
                    <a:lnTo>
                      <a:pt x="210" y="351"/>
                    </a:lnTo>
                    <a:lnTo>
                      <a:pt x="230" y="401"/>
                    </a:lnTo>
                    <a:lnTo>
                      <a:pt x="335" y="476"/>
                    </a:lnTo>
                    <a:lnTo>
                      <a:pt x="561" y="521"/>
                    </a:lnTo>
                    <a:lnTo>
                      <a:pt x="951" y="556"/>
                    </a:lnTo>
                    <a:lnTo>
                      <a:pt x="1412" y="566"/>
                    </a:lnTo>
                    <a:lnTo>
                      <a:pt x="1412" y="496"/>
                    </a:lnTo>
                    <a:lnTo>
                      <a:pt x="1061" y="496"/>
                    </a:lnTo>
                    <a:lnTo>
                      <a:pt x="691" y="466"/>
                    </a:lnTo>
                    <a:lnTo>
                      <a:pt x="411" y="426"/>
                    </a:lnTo>
                    <a:lnTo>
                      <a:pt x="305" y="376"/>
                    </a:lnTo>
                    <a:lnTo>
                      <a:pt x="280" y="356"/>
                    </a:lnTo>
                    <a:lnTo>
                      <a:pt x="265" y="296"/>
                    </a:lnTo>
                    <a:lnTo>
                      <a:pt x="265" y="250"/>
                    </a:lnTo>
                    <a:lnTo>
                      <a:pt x="536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4" name="Freeform 92">
                <a:extLst>
                  <a:ext uri="{FF2B5EF4-FFF2-40B4-BE49-F238E27FC236}">
                    <a16:creationId xmlns:a16="http://schemas.microsoft.com/office/drawing/2014/main" id="{13D8CD7D-5CD0-294B-B43F-66CD69B6D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3165"/>
                <a:ext cx="1412" cy="566"/>
              </a:xfrm>
              <a:custGeom>
                <a:avLst/>
                <a:gdLst>
                  <a:gd name="T0" fmla="*/ 0 w 1412"/>
                  <a:gd name="T1" fmla="*/ 0 h 566"/>
                  <a:gd name="T2" fmla="*/ 210 w 1412"/>
                  <a:gd name="T3" fmla="*/ 245 h 566"/>
                  <a:gd name="T4" fmla="*/ 210 w 1412"/>
                  <a:gd name="T5" fmla="*/ 351 h 566"/>
                  <a:gd name="T6" fmla="*/ 230 w 1412"/>
                  <a:gd name="T7" fmla="*/ 401 h 566"/>
                  <a:gd name="T8" fmla="*/ 335 w 1412"/>
                  <a:gd name="T9" fmla="*/ 476 h 566"/>
                  <a:gd name="T10" fmla="*/ 561 w 1412"/>
                  <a:gd name="T11" fmla="*/ 521 h 566"/>
                  <a:gd name="T12" fmla="*/ 951 w 1412"/>
                  <a:gd name="T13" fmla="*/ 556 h 566"/>
                  <a:gd name="T14" fmla="*/ 1412 w 1412"/>
                  <a:gd name="T15" fmla="*/ 566 h 566"/>
                  <a:gd name="T16" fmla="*/ 1412 w 1412"/>
                  <a:gd name="T17" fmla="*/ 496 h 566"/>
                  <a:gd name="T18" fmla="*/ 1061 w 1412"/>
                  <a:gd name="T19" fmla="*/ 496 h 566"/>
                  <a:gd name="T20" fmla="*/ 691 w 1412"/>
                  <a:gd name="T21" fmla="*/ 466 h 566"/>
                  <a:gd name="T22" fmla="*/ 411 w 1412"/>
                  <a:gd name="T23" fmla="*/ 426 h 566"/>
                  <a:gd name="T24" fmla="*/ 305 w 1412"/>
                  <a:gd name="T25" fmla="*/ 376 h 566"/>
                  <a:gd name="T26" fmla="*/ 280 w 1412"/>
                  <a:gd name="T27" fmla="*/ 356 h 566"/>
                  <a:gd name="T28" fmla="*/ 265 w 1412"/>
                  <a:gd name="T29" fmla="*/ 296 h 566"/>
                  <a:gd name="T30" fmla="*/ 265 w 1412"/>
                  <a:gd name="T31" fmla="*/ 250 h 566"/>
                  <a:gd name="T32" fmla="*/ 536 w 1412"/>
                  <a:gd name="T33" fmla="*/ 20 h 566"/>
                  <a:gd name="T34" fmla="*/ 0 w 1412"/>
                  <a:gd name="T35" fmla="*/ 0 h 5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12"/>
                  <a:gd name="T55" fmla="*/ 0 h 566"/>
                  <a:gd name="T56" fmla="*/ 1412 w 1412"/>
                  <a:gd name="T57" fmla="*/ 566 h 5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12" h="566">
                    <a:moveTo>
                      <a:pt x="0" y="0"/>
                    </a:moveTo>
                    <a:lnTo>
                      <a:pt x="210" y="245"/>
                    </a:lnTo>
                    <a:lnTo>
                      <a:pt x="210" y="351"/>
                    </a:lnTo>
                    <a:lnTo>
                      <a:pt x="230" y="401"/>
                    </a:lnTo>
                    <a:lnTo>
                      <a:pt x="335" y="476"/>
                    </a:lnTo>
                    <a:lnTo>
                      <a:pt x="561" y="521"/>
                    </a:lnTo>
                    <a:lnTo>
                      <a:pt x="951" y="556"/>
                    </a:lnTo>
                    <a:lnTo>
                      <a:pt x="1412" y="566"/>
                    </a:lnTo>
                    <a:lnTo>
                      <a:pt x="1412" y="496"/>
                    </a:lnTo>
                    <a:lnTo>
                      <a:pt x="1061" y="496"/>
                    </a:lnTo>
                    <a:lnTo>
                      <a:pt x="691" y="466"/>
                    </a:lnTo>
                    <a:lnTo>
                      <a:pt x="411" y="426"/>
                    </a:lnTo>
                    <a:lnTo>
                      <a:pt x="305" y="376"/>
                    </a:lnTo>
                    <a:lnTo>
                      <a:pt x="280" y="356"/>
                    </a:lnTo>
                    <a:lnTo>
                      <a:pt x="265" y="296"/>
                    </a:lnTo>
                    <a:lnTo>
                      <a:pt x="265" y="250"/>
                    </a:lnTo>
                    <a:lnTo>
                      <a:pt x="536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5" name="Freeform 93">
                <a:extLst>
                  <a:ext uri="{FF2B5EF4-FFF2-40B4-BE49-F238E27FC236}">
                    <a16:creationId xmlns:a16="http://schemas.microsoft.com/office/drawing/2014/main" id="{690C276A-64FF-6B47-8857-CEDDD1F32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6" y="3170"/>
                <a:ext cx="1412" cy="566"/>
              </a:xfrm>
              <a:custGeom>
                <a:avLst/>
                <a:gdLst>
                  <a:gd name="T0" fmla="*/ 0 w 1412"/>
                  <a:gd name="T1" fmla="*/ 0 h 566"/>
                  <a:gd name="T2" fmla="*/ 210 w 1412"/>
                  <a:gd name="T3" fmla="*/ 240 h 566"/>
                  <a:gd name="T4" fmla="*/ 210 w 1412"/>
                  <a:gd name="T5" fmla="*/ 351 h 566"/>
                  <a:gd name="T6" fmla="*/ 230 w 1412"/>
                  <a:gd name="T7" fmla="*/ 401 h 566"/>
                  <a:gd name="T8" fmla="*/ 330 w 1412"/>
                  <a:gd name="T9" fmla="*/ 471 h 566"/>
                  <a:gd name="T10" fmla="*/ 561 w 1412"/>
                  <a:gd name="T11" fmla="*/ 521 h 566"/>
                  <a:gd name="T12" fmla="*/ 951 w 1412"/>
                  <a:gd name="T13" fmla="*/ 556 h 566"/>
                  <a:gd name="T14" fmla="*/ 1412 w 1412"/>
                  <a:gd name="T15" fmla="*/ 566 h 566"/>
                  <a:gd name="T16" fmla="*/ 1412 w 1412"/>
                  <a:gd name="T17" fmla="*/ 496 h 566"/>
                  <a:gd name="T18" fmla="*/ 1061 w 1412"/>
                  <a:gd name="T19" fmla="*/ 496 h 566"/>
                  <a:gd name="T20" fmla="*/ 691 w 1412"/>
                  <a:gd name="T21" fmla="*/ 466 h 566"/>
                  <a:gd name="T22" fmla="*/ 411 w 1412"/>
                  <a:gd name="T23" fmla="*/ 426 h 566"/>
                  <a:gd name="T24" fmla="*/ 305 w 1412"/>
                  <a:gd name="T25" fmla="*/ 376 h 566"/>
                  <a:gd name="T26" fmla="*/ 280 w 1412"/>
                  <a:gd name="T27" fmla="*/ 356 h 566"/>
                  <a:gd name="T28" fmla="*/ 265 w 1412"/>
                  <a:gd name="T29" fmla="*/ 296 h 566"/>
                  <a:gd name="T30" fmla="*/ 265 w 1412"/>
                  <a:gd name="T31" fmla="*/ 250 h 566"/>
                  <a:gd name="T32" fmla="*/ 536 w 1412"/>
                  <a:gd name="T33" fmla="*/ 20 h 566"/>
                  <a:gd name="T34" fmla="*/ 5 w 1412"/>
                  <a:gd name="T35" fmla="*/ 0 h 5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12"/>
                  <a:gd name="T55" fmla="*/ 0 h 566"/>
                  <a:gd name="T56" fmla="*/ 1412 w 1412"/>
                  <a:gd name="T57" fmla="*/ 566 h 5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12" h="566">
                    <a:moveTo>
                      <a:pt x="0" y="0"/>
                    </a:moveTo>
                    <a:lnTo>
                      <a:pt x="210" y="240"/>
                    </a:lnTo>
                    <a:lnTo>
                      <a:pt x="210" y="351"/>
                    </a:lnTo>
                    <a:lnTo>
                      <a:pt x="230" y="401"/>
                    </a:lnTo>
                    <a:lnTo>
                      <a:pt x="330" y="471"/>
                    </a:lnTo>
                    <a:lnTo>
                      <a:pt x="561" y="521"/>
                    </a:lnTo>
                    <a:lnTo>
                      <a:pt x="951" y="556"/>
                    </a:lnTo>
                    <a:lnTo>
                      <a:pt x="1412" y="566"/>
                    </a:lnTo>
                    <a:lnTo>
                      <a:pt x="1412" y="496"/>
                    </a:lnTo>
                    <a:lnTo>
                      <a:pt x="1061" y="496"/>
                    </a:lnTo>
                    <a:lnTo>
                      <a:pt x="691" y="466"/>
                    </a:lnTo>
                    <a:lnTo>
                      <a:pt x="411" y="426"/>
                    </a:lnTo>
                    <a:lnTo>
                      <a:pt x="305" y="376"/>
                    </a:lnTo>
                    <a:lnTo>
                      <a:pt x="280" y="356"/>
                    </a:lnTo>
                    <a:lnTo>
                      <a:pt x="265" y="296"/>
                    </a:lnTo>
                    <a:lnTo>
                      <a:pt x="265" y="250"/>
                    </a:lnTo>
                    <a:lnTo>
                      <a:pt x="536" y="20"/>
                    </a:lnTo>
                    <a:lnTo>
                      <a:pt x="5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6" name="Freeform 94">
                <a:extLst>
                  <a:ext uri="{FF2B5EF4-FFF2-40B4-BE49-F238E27FC236}">
                    <a16:creationId xmlns:a16="http://schemas.microsoft.com/office/drawing/2014/main" id="{9C675A5A-8806-6341-9D7A-7CF63568C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3165"/>
                <a:ext cx="1352" cy="561"/>
              </a:xfrm>
              <a:custGeom>
                <a:avLst/>
                <a:gdLst>
                  <a:gd name="T0" fmla="*/ 0 w 1352"/>
                  <a:gd name="T1" fmla="*/ 0 h 561"/>
                  <a:gd name="T2" fmla="*/ 210 w 1352"/>
                  <a:gd name="T3" fmla="*/ 240 h 561"/>
                  <a:gd name="T4" fmla="*/ 210 w 1352"/>
                  <a:gd name="T5" fmla="*/ 351 h 561"/>
                  <a:gd name="T6" fmla="*/ 230 w 1352"/>
                  <a:gd name="T7" fmla="*/ 401 h 561"/>
                  <a:gd name="T8" fmla="*/ 330 w 1352"/>
                  <a:gd name="T9" fmla="*/ 471 h 561"/>
                  <a:gd name="T10" fmla="*/ 561 w 1352"/>
                  <a:gd name="T11" fmla="*/ 521 h 561"/>
                  <a:gd name="T12" fmla="*/ 951 w 1352"/>
                  <a:gd name="T13" fmla="*/ 556 h 561"/>
                  <a:gd name="T14" fmla="*/ 1352 w 1352"/>
                  <a:gd name="T15" fmla="*/ 561 h 561"/>
                  <a:gd name="T16" fmla="*/ 1352 w 1352"/>
                  <a:gd name="T17" fmla="*/ 501 h 561"/>
                  <a:gd name="T18" fmla="*/ 1061 w 1352"/>
                  <a:gd name="T19" fmla="*/ 496 h 561"/>
                  <a:gd name="T20" fmla="*/ 691 w 1352"/>
                  <a:gd name="T21" fmla="*/ 466 h 561"/>
                  <a:gd name="T22" fmla="*/ 411 w 1352"/>
                  <a:gd name="T23" fmla="*/ 426 h 561"/>
                  <a:gd name="T24" fmla="*/ 305 w 1352"/>
                  <a:gd name="T25" fmla="*/ 376 h 561"/>
                  <a:gd name="T26" fmla="*/ 280 w 1352"/>
                  <a:gd name="T27" fmla="*/ 356 h 561"/>
                  <a:gd name="T28" fmla="*/ 265 w 1352"/>
                  <a:gd name="T29" fmla="*/ 296 h 561"/>
                  <a:gd name="T30" fmla="*/ 265 w 1352"/>
                  <a:gd name="T31" fmla="*/ 250 h 561"/>
                  <a:gd name="T32" fmla="*/ 536 w 1352"/>
                  <a:gd name="T33" fmla="*/ 20 h 561"/>
                  <a:gd name="T34" fmla="*/ 0 w 1352"/>
                  <a:gd name="T35" fmla="*/ 0 h 5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52"/>
                  <a:gd name="T55" fmla="*/ 0 h 561"/>
                  <a:gd name="T56" fmla="*/ 1352 w 1352"/>
                  <a:gd name="T57" fmla="*/ 561 h 5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52" h="561">
                    <a:moveTo>
                      <a:pt x="0" y="0"/>
                    </a:moveTo>
                    <a:lnTo>
                      <a:pt x="210" y="240"/>
                    </a:lnTo>
                    <a:lnTo>
                      <a:pt x="210" y="351"/>
                    </a:lnTo>
                    <a:lnTo>
                      <a:pt x="230" y="401"/>
                    </a:lnTo>
                    <a:lnTo>
                      <a:pt x="330" y="471"/>
                    </a:lnTo>
                    <a:lnTo>
                      <a:pt x="561" y="521"/>
                    </a:lnTo>
                    <a:lnTo>
                      <a:pt x="951" y="556"/>
                    </a:lnTo>
                    <a:lnTo>
                      <a:pt x="1352" y="561"/>
                    </a:lnTo>
                    <a:lnTo>
                      <a:pt x="1352" y="501"/>
                    </a:lnTo>
                    <a:lnTo>
                      <a:pt x="1061" y="496"/>
                    </a:lnTo>
                    <a:lnTo>
                      <a:pt x="691" y="466"/>
                    </a:lnTo>
                    <a:lnTo>
                      <a:pt x="411" y="426"/>
                    </a:lnTo>
                    <a:lnTo>
                      <a:pt x="305" y="376"/>
                    </a:lnTo>
                    <a:lnTo>
                      <a:pt x="280" y="356"/>
                    </a:lnTo>
                    <a:lnTo>
                      <a:pt x="265" y="296"/>
                    </a:lnTo>
                    <a:lnTo>
                      <a:pt x="265" y="250"/>
                    </a:lnTo>
                    <a:lnTo>
                      <a:pt x="536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7" name="Freeform 95">
                <a:extLst>
                  <a:ext uri="{FF2B5EF4-FFF2-40B4-BE49-F238E27FC236}">
                    <a16:creationId xmlns:a16="http://schemas.microsoft.com/office/drawing/2014/main" id="{F430564E-AD7D-0542-8059-764E712BE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3165"/>
                <a:ext cx="1352" cy="561"/>
              </a:xfrm>
              <a:custGeom>
                <a:avLst/>
                <a:gdLst>
                  <a:gd name="T0" fmla="*/ 0 w 1352"/>
                  <a:gd name="T1" fmla="*/ 0 h 561"/>
                  <a:gd name="T2" fmla="*/ 210 w 1352"/>
                  <a:gd name="T3" fmla="*/ 240 h 561"/>
                  <a:gd name="T4" fmla="*/ 210 w 1352"/>
                  <a:gd name="T5" fmla="*/ 351 h 561"/>
                  <a:gd name="T6" fmla="*/ 230 w 1352"/>
                  <a:gd name="T7" fmla="*/ 401 h 561"/>
                  <a:gd name="T8" fmla="*/ 330 w 1352"/>
                  <a:gd name="T9" fmla="*/ 471 h 561"/>
                  <a:gd name="T10" fmla="*/ 561 w 1352"/>
                  <a:gd name="T11" fmla="*/ 521 h 561"/>
                  <a:gd name="T12" fmla="*/ 951 w 1352"/>
                  <a:gd name="T13" fmla="*/ 556 h 561"/>
                  <a:gd name="T14" fmla="*/ 1352 w 1352"/>
                  <a:gd name="T15" fmla="*/ 561 h 561"/>
                  <a:gd name="T16" fmla="*/ 1352 w 1352"/>
                  <a:gd name="T17" fmla="*/ 501 h 561"/>
                  <a:gd name="T18" fmla="*/ 1061 w 1352"/>
                  <a:gd name="T19" fmla="*/ 496 h 561"/>
                  <a:gd name="T20" fmla="*/ 691 w 1352"/>
                  <a:gd name="T21" fmla="*/ 466 h 561"/>
                  <a:gd name="T22" fmla="*/ 411 w 1352"/>
                  <a:gd name="T23" fmla="*/ 426 h 561"/>
                  <a:gd name="T24" fmla="*/ 305 w 1352"/>
                  <a:gd name="T25" fmla="*/ 376 h 561"/>
                  <a:gd name="T26" fmla="*/ 280 w 1352"/>
                  <a:gd name="T27" fmla="*/ 356 h 561"/>
                  <a:gd name="T28" fmla="*/ 265 w 1352"/>
                  <a:gd name="T29" fmla="*/ 296 h 561"/>
                  <a:gd name="T30" fmla="*/ 265 w 1352"/>
                  <a:gd name="T31" fmla="*/ 250 h 561"/>
                  <a:gd name="T32" fmla="*/ 536 w 1352"/>
                  <a:gd name="T33" fmla="*/ 20 h 561"/>
                  <a:gd name="T34" fmla="*/ 0 w 1352"/>
                  <a:gd name="T35" fmla="*/ 0 h 5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52"/>
                  <a:gd name="T55" fmla="*/ 0 h 561"/>
                  <a:gd name="T56" fmla="*/ 1352 w 1352"/>
                  <a:gd name="T57" fmla="*/ 561 h 5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52" h="561">
                    <a:moveTo>
                      <a:pt x="0" y="0"/>
                    </a:moveTo>
                    <a:lnTo>
                      <a:pt x="210" y="240"/>
                    </a:lnTo>
                    <a:lnTo>
                      <a:pt x="210" y="351"/>
                    </a:lnTo>
                    <a:lnTo>
                      <a:pt x="230" y="401"/>
                    </a:lnTo>
                    <a:lnTo>
                      <a:pt x="330" y="471"/>
                    </a:lnTo>
                    <a:lnTo>
                      <a:pt x="561" y="521"/>
                    </a:lnTo>
                    <a:lnTo>
                      <a:pt x="951" y="556"/>
                    </a:lnTo>
                    <a:lnTo>
                      <a:pt x="1352" y="561"/>
                    </a:lnTo>
                    <a:lnTo>
                      <a:pt x="1352" y="501"/>
                    </a:lnTo>
                    <a:lnTo>
                      <a:pt x="1061" y="496"/>
                    </a:lnTo>
                    <a:lnTo>
                      <a:pt x="691" y="466"/>
                    </a:lnTo>
                    <a:lnTo>
                      <a:pt x="411" y="426"/>
                    </a:lnTo>
                    <a:lnTo>
                      <a:pt x="305" y="376"/>
                    </a:lnTo>
                    <a:lnTo>
                      <a:pt x="280" y="356"/>
                    </a:lnTo>
                    <a:lnTo>
                      <a:pt x="265" y="296"/>
                    </a:lnTo>
                    <a:lnTo>
                      <a:pt x="265" y="250"/>
                    </a:lnTo>
                    <a:lnTo>
                      <a:pt x="536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8" name="Line 96">
                <a:extLst>
                  <a:ext uri="{FF2B5EF4-FFF2-40B4-BE49-F238E27FC236}">
                    <a16:creationId xmlns:a16="http://schemas.microsoft.com/office/drawing/2014/main" id="{F9BE22C2-C08E-534D-8234-57B017029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3" y="3671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FF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6379" name="Group 97">
                <a:extLst>
                  <a:ext uri="{FF2B5EF4-FFF2-40B4-BE49-F238E27FC236}">
                    <a16:creationId xmlns:a16="http://schemas.microsoft.com/office/drawing/2014/main" id="{8204F380-81AD-4E4F-A9E2-20C595FE88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1" y="3250"/>
                <a:ext cx="476" cy="65"/>
                <a:chOff x="3791" y="3250"/>
                <a:chExt cx="476" cy="65"/>
              </a:xfrm>
            </p:grpSpPr>
            <p:sp>
              <p:nvSpPr>
                <p:cNvPr id="56386" name="Freeform 98">
                  <a:extLst>
                    <a:ext uri="{FF2B5EF4-FFF2-40B4-BE49-F238E27FC236}">
                      <a16:creationId xmlns:a16="http://schemas.microsoft.com/office/drawing/2014/main" id="{F984656D-536F-AD43-BDCC-53CF708C2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1" y="3255"/>
                  <a:ext cx="35" cy="60"/>
                </a:xfrm>
                <a:custGeom>
                  <a:avLst/>
                  <a:gdLst>
                    <a:gd name="T0" fmla="*/ 0 w 35"/>
                    <a:gd name="T1" fmla="*/ 35 h 60"/>
                    <a:gd name="T2" fmla="*/ 30 w 35"/>
                    <a:gd name="T3" fmla="*/ 0 h 60"/>
                    <a:gd name="T4" fmla="*/ 25 w 35"/>
                    <a:gd name="T5" fmla="*/ 35 h 60"/>
                    <a:gd name="T6" fmla="*/ 35 w 35"/>
                    <a:gd name="T7" fmla="*/ 60 h 60"/>
                    <a:gd name="T8" fmla="*/ 0 w 35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60"/>
                    <a:gd name="T17" fmla="*/ 35 w 35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60">
                      <a:moveTo>
                        <a:pt x="0" y="35"/>
                      </a:moveTo>
                      <a:lnTo>
                        <a:pt x="30" y="0"/>
                      </a:lnTo>
                      <a:lnTo>
                        <a:pt x="25" y="35"/>
                      </a:lnTo>
                      <a:lnTo>
                        <a:pt x="35" y="6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87" name="Line 99">
                  <a:extLst>
                    <a:ext uri="{FF2B5EF4-FFF2-40B4-BE49-F238E27FC236}">
                      <a16:creationId xmlns:a16="http://schemas.microsoft.com/office/drawing/2014/main" id="{A22826C2-4B77-A14C-BA9A-1073359F6C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16" y="3250"/>
                  <a:ext cx="451" cy="4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80" name="Rectangle 100">
                <a:extLst>
                  <a:ext uri="{FF2B5EF4-FFF2-40B4-BE49-F238E27FC236}">
                    <a16:creationId xmlns:a16="http://schemas.microsoft.com/office/drawing/2014/main" id="{49FB655F-FBF8-634B-AFB6-C0791AECF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" y="3175"/>
                <a:ext cx="36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500">
                    <a:solidFill>
                      <a:srgbClr val="CC0000"/>
                    </a:solidFill>
                    <a:latin typeface="Arial" panose="020B0604020202020204" pitchFamily="34" charset="0"/>
                  </a:rPr>
                  <a:t>molten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6381" name="Rectangle 101">
                <a:extLst>
                  <a:ext uri="{FF2B5EF4-FFF2-40B4-BE49-F238E27FC236}">
                    <a16:creationId xmlns:a16="http://schemas.microsoft.com/office/drawing/2014/main" id="{1723843B-4A3A-E346-B834-957233046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3411"/>
                <a:ext cx="47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500">
                    <a:solidFill>
                      <a:srgbClr val="666666"/>
                    </a:solidFill>
                    <a:latin typeface="Arial" panose="020B0604020202020204" pitchFamily="34" charset="0"/>
                  </a:rPr>
                  <a:t>solidified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6382" name="Rectangle 102">
                <a:extLst>
                  <a:ext uri="{FF2B5EF4-FFF2-40B4-BE49-F238E27FC236}">
                    <a16:creationId xmlns:a16="http://schemas.microsoft.com/office/drawing/2014/main" id="{9022BCD0-1783-0E45-9544-83CE35526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666"/>
                <a:ext cx="240" cy="6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6383" name="Group 103">
                <a:extLst>
                  <a:ext uri="{FF2B5EF4-FFF2-40B4-BE49-F238E27FC236}">
                    <a16:creationId xmlns:a16="http://schemas.microsoft.com/office/drawing/2014/main" id="{611F80A2-6F6F-C945-9196-03BB00F8C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3" y="3531"/>
                <a:ext cx="155" cy="155"/>
                <a:chOff x="4753" y="3531"/>
                <a:chExt cx="155" cy="155"/>
              </a:xfrm>
            </p:grpSpPr>
            <p:sp>
              <p:nvSpPr>
                <p:cNvPr id="56384" name="Freeform 104">
                  <a:extLst>
                    <a:ext uri="{FF2B5EF4-FFF2-40B4-BE49-F238E27FC236}">
                      <a16:creationId xmlns:a16="http://schemas.microsoft.com/office/drawing/2014/main" id="{7F7327BE-73E7-4149-BAF5-67846CAF6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3" y="3641"/>
                  <a:ext cx="45" cy="45"/>
                </a:xfrm>
                <a:custGeom>
                  <a:avLst/>
                  <a:gdLst>
                    <a:gd name="T0" fmla="*/ 45 w 45"/>
                    <a:gd name="T1" fmla="*/ 45 h 45"/>
                    <a:gd name="T2" fmla="*/ 0 w 45"/>
                    <a:gd name="T3" fmla="*/ 40 h 45"/>
                    <a:gd name="T4" fmla="*/ 25 w 45"/>
                    <a:gd name="T5" fmla="*/ 25 h 45"/>
                    <a:gd name="T6" fmla="*/ 40 w 45"/>
                    <a:gd name="T7" fmla="*/ 0 h 45"/>
                    <a:gd name="T8" fmla="*/ 45 w 45"/>
                    <a:gd name="T9" fmla="*/ 45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"/>
                    <a:gd name="T16" fmla="*/ 0 h 45"/>
                    <a:gd name="T17" fmla="*/ 45 w 45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" h="45">
                      <a:moveTo>
                        <a:pt x="45" y="45"/>
                      </a:moveTo>
                      <a:lnTo>
                        <a:pt x="0" y="40"/>
                      </a:lnTo>
                      <a:lnTo>
                        <a:pt x="25" y="25"/>
                      </a:lnTo>
                      <a:lnTo>
                        <a:pt x="40" y="0"/>
                      </a:lnTo>
                      <a:lnTo>
                        <a:pt x="4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85" name="Line 105">
                  <a:extLst>
                    <a:ext uri="{FF2B5EF4-FFF2-40B4-BE49-F238E27FC236}">
                      <a16:creationId xmlns:a16="http://schemas.microsoft.com/office/drawing/2014/main" id="{929B8586-6DF4-FB4E-AAD1-CDF05C9E46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3" y="3531"/>
                  <a:ext cx="135" cy="135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6330" name="Rectangle 106">
            <a:extLst>
              <a:ext uri="{FF2B5EF4-FFF2-40B4-BE49-F238E27FC236}">
                <a16:creationId xmlns:a16="http://schemas.microsoft.com/office/drawing/2014/main" id="{494CF23A-0FDB-8B44-98E0-4723C51D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1612900"/>
            <a:ext cx="145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FORMING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31" name="Rectangle 107">
            <a:extLst>
              <a:ext uri="{FF2B5EF4-FFF2-40B4-BE49-F238E27FC236}">
                <a16:creationId xmlns:a16="http://schemas.microsoft.com/office/drawing/2014/main" id="{850452A3-F1F6-4F40-8B1A-8EBA311D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1612900"/>
            <a:ext cx="1367362" cy="36933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CASTING</a:t>
            </a:r>
          </a:p>
        </p:txBody>
      </p:sp>
      <p:sp>
        <p:nvSpPr>
          <p:cNvPr id="56332" name="Rectangle 108">
            <a:extLst>
              <a:ext uri="{FF2B5EF4-FFF2-40B4-BE49-F238E27FC236}">
                <a16:creationId xmlns:a16="http://schemas.microsoft.com/office/drawing/2014/main" id="{1A32D3D6-7458-2249-BA89-9BF1F4A5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0" y="1612900"/>
            <a:ext cx="1247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JOINING</a:t>
            </a: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56333" name="Group 114">
            <a:extLst>
              <a:ext uri="{FF2B5EF4-FFF2-40B4-BE49-F238E27FC236}">
                <a16:creationId xmlns:a16="http://schemas.microsoft.com/office/drawing/2014/main" id="{5163FA94-6AB2-0942-A2FF-37F525A94709}"/>
              </a:ext>
            </a:extLst>
          </p:cNvPr>
          <p:cNvGrpSpPr>
            <a:grpSpLocks/>
          </p:cNvGrpSpPr>
          <p:nvPr/>
        </p:nvGrpSpPr>
        <p:grpSpPr bwMode="auto">
          <a:xfrm>
            <a:off x="2981326" y="1028700"/>
            <a:ext cx="5534025" cy="546100"/>
            <a:chOff x="918" y="648"/>
            <a:chExt cx="3486" cy="344"/>
          </a:xfrm>
        </p:grpSpPr>
        <p:sp>
          <p:nvSpPr>
            <p:cNvPr id="56367" name="Line 115">
              <a:extLst>
                <a:ext uri="{FF2B5EF4-FFF2-40B4-BE49-F238E27FC236}">
                  <a16:creationId xmlns:a16="http://schemas.microsoft.com/office/drawing/2014/main" id="{4776792E-7D85-C548-B4F1-53648D64A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6" y="648"/>
              <a:ext cx="1" cy="34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8" name="Line 116">
              <a:extLst>
                <a:ext uri="{FF2B5EF4-FFF2-40B4-BE49-F238E27FC236}">
                  <a16:creationId xmlns:a16="http://schemas.microsoft.com/office/drawing/2014/main" id="{1D821A08-1622-ED4D-B635-9B68EA692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" y="832"/>
              <a:ext cx="348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9" name="Line 117">
              <a:extLst>
                <a:ext uri="{FF2B5EF4-FFF2-40B4-BE49-F238E27FC236}">
                  <a16:creationId xmlns:a16="http://schemas.microsoft.com/office/drawing/2014/main" id="{26FC492E-3F09-4F4C-A38E-BDA9E613C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824"/>
              <a:ext cx="1" cy="1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0" name="Line 118">
              <a:extLst>
                <a:ext uri="{FF2B5EF4-FFF2-40B4-BE49-F238E27FC236}">
                  <a16:creationId xmlns:a16="http://schemas.microsoft.com/office/drawing/2014/main" id="{64263725-6CC0-EA42-9A9B-C7FB2E8E7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8" y="832"/>
              <a:ext cx="1" cy="15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34" name="Group 119">
            <a:extLst>
              <a:ext uri="{FF2B5EF4-FFF2-40B4-BE49-F238E27FC236}">
                <a16:creationId xmlns:a16="http://schemas.microsoft.com/office/drawing/2014/main" id="{F40504FE-39AE-6C4B-8AA6-EFF815CD077A}"/>
              </a:ext>
            </a:extLst>
          </p:cNvPr>
          <p:cNvGrpSpPr>
            <a:grpSpLocks/>
          </p:cNvGrpSpPr>
          <p:nvPr/>
        </p:nvGrpSpPr>
        <p:grpSpPr bwMode="auto">
          <a:xfrm>
            <a:off x="2647950" y="3040063"/>
            <a:ext cx="2152650" cy="1301750"/>
            <a:chOff x="708" y="1915"/>
            <a:chExt cx="1356" cy="820"/>
          </a:xfrm>
        </p:grpSpPr>
        <p:sp>
          <p:nvSpPr>
            <p:cNvPr id="56335" name="Rectangle 120" descr="25%">
              <a:extLst>
                <a:ext uri="{FF2B5EF4-FFF2-40B4-BE49-F238E27FC236}">
                  <a16:creationId xmlns:a16="http://schemas.microsoft.com/office/drawing/2014/main" id="{3200501E-74C1-C241-86AA-3BDA37DE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040"/>
              <a:ext cx="1350" cy="6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6" name="Freeform 121">
              <a:extLst>
                <a:ext uri="{FF2B5EF4-FFF2-40B4-BE49-F238E27FC236}">
                  <a16:creationId xmlns:a16="http://schemas.microsoft.com/office/drawing/2014/main" id="{741D021C-AF08-8E4C-A71C-F45ACB628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" y="2040"/>
              <a:ext cx="939" cy="609"/>
            </a:xfrm>
            <a:custGeom>
              <a:avLst/>
              <a:gdLst>
                <a:gd name="T0" fmla="*/ 324 w 939"/>
                <a:gd name="T1" fmla="*/ 0 h 609"/>
                <a:gd name="T2" fmla="*/ 324 w 939"/>
                <a:gd name="T3" fmla="*/ 450 h 609"/>
                <a:gd name="T4" fmla="*/ 0 w 939"/>
                <a:gd name="T5" fmla="*/ 450 h 609"/>
                <a:gd name="T6" fmla="*/ 0 w 939"/>
                <a:gd name="T7" fmla="*/ 609 h 609"/>
                <a:gd name="T8" fmla="*/ 939 w 939"/>
                <a:gd name="T9" fmla="*/ 609 h 609"/>
                <a:gd name="T10" fmla="*/ 939 w 939"/>
                <a:gd name="T11" fmla="*/ 450 h 609"/>
                <a:gd name="T12" fmla="*/ 569 w 939"/>
                <a:gd name="T13" fmla="*/ 450 h 609"/>
                <a:gd name="T14" fmla="*/ 569 w 939"/>
                <a:gd name="T15" fmla="*/ 0 h 6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9"/>
                <a:gd name="T25" fmla="*/ 0 h 609"/>
                <a:gd name="T26" fmla="*/ 939 w 939"/>
                <a:gd name="T27" fmla="*/ 609 h 6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9" h="609">
                  <a:moveTo>
                    <a:pt x="324" y="0"/>
                  </a:moveTo>
                  <a:lnTo>
                    <a:pt x="324" y="450"/>
                  </a:lnTo>
                  <a:lnTo>
                    <a:pt x="0" y="450"/>
                  </a:lnTo>
                  <a:lnTo>
                    <a:pt x="0" y="609"/>
                  </a:lnTo>
                  <a:lnTo>
                    <a:pt x="939" y="609"/>
                  </a:lnTo>
                  <a:lnTo>
                    <a:pt x="939" y="450"/>
                  </a:lnTo>
                  <a:lnTo>
                    <a:pt x="569" y="450"/>
                  </a:lnTo>
                  <a:lnTo>
                    <a:pt x="56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Freeform 122">
              <a:extLst>
                <a:ext uri="{FF2B5EF4-FFF2-40B4-BE49-F238E27FC236}">
                  <a16:creationId xmlns:a16="http://schemas.microsoft.com/office/drawing/2014/main" id="{178CAF42-A76C-B344-A401-33F6C7F12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2046"/>
              <a:ext cx="938" cy="614"/>
            </a:xfrm>
            <a:custGeom>
              <a:avLst/>
              <a:gdLst>
                <a:gd name="T0" fmla="*/ 330 w 938"/>
                <a:gd name="T1" fmla="*/ 0 h 614"/>
                <a:gd name="T2" fmla="*/ 330 w 938"/>
                <a:gd name="T3" fmla="*/ 449 h 614"/>
                <a:gd name="T4" fmla="*/ 0 w 938"/>
                <a:gd name="T5" fmla="*/ 449 h 614"/>
                <a:gd name="T6" fmla="*/ 0 w 938"/>
                <a:gd name="T7" fmla="*/ 614 h 614"/>
                <a:gd name="T8" fmla="*/ 938 w 938"/>
                <a:gd name="T9" fmla="*/ 614 h 614"/>
                <a:gd name="T10" fmla="*/ 938 w 938"/>
                <a:gd name="T11" fmla="*/ 449 h 614"/>
                <a:gd name="T12" fmla="*/ 574 w 938"/>
                <a:gd name="T13" fmla="*/ 449 h 614"/>
                <a:gd name="T14" fmla="*/ 574 w 938"/>
                <a:gd name="T15" fmla="*/ 0 h 6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8"/>
                <a:gd name="T25" fmla="*/ 0 h 614"/>
                <a:gd name="T26" fmla="*/ 938 w 938"/>
                <a:gd name="T27" fmla="*/ 614 h 6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8" h="614">
                  <a:moveTo>
                    <a:pt x="330" y="0"/>
                  </a:moveTo>
                  <a:lnTo>
                    <a:pt x="330" y="449"/>
                  </a:lnTo>
                  <a:lnTo>
                    <a:pt x="0" y="449"/>
                  </a:lnTo>
                  <a:lnTo>
                    <a:pt x="0" y="614"/>
                  </a:lnTo>
                  <a:lnTo>
                    <a:pt x="938" y="614"/>
                  </a:lnTo>
                  <a:lnTo>
                    <a:pt x="938" y="449"/>
                  </a:lnTo>
                  <a:lnTo>
                    <a:pt x="574" y="449"/>
                  </a:lnTo>
                  <a:lnTo>
                    <a:pt x="574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Freeform 123">
              <a:extLst>
                <a:ext uri="{FF2B5EF4-FFF2-40B4-BE49-F238E27FC236}">
                  <a16:creationId xmlns:a16="http://schemas.microsoft.com/office/drawing/2014/main" id="{C387B473-B035-EB41-8F93-CBC87876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2040"/>
              <a:ext cx="85" cy="450"/>
            </a:xfrm>
            <a:custGeom>
              <a:avLst/>
              <a:gdLst>
                <a:gd name="T0" fmla="*/ 85 w 85"/>
                <a:gd name="T1" fmla="*/ 450 h 450"/>
                <a:gd name="T2" fmla="*/ 0 w 85"/>
                <a:gd name="T3" fmla="*/ 450 h 450"/>
                <a:gd name="T4" fmla="*/ 0 w 85"/>
                <a:gd name="T5" fmla="*/ 0 h 450"/>
                <a:gd name="T6" fmla="*/ 85 w 85"/>
                <a:gd name="T7" fmla="*/ 450 h 4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450"/>
                <a:gd name="T14" fmla="*/ 85 w 85"/>
                <a:gd name="T15" fmla="*/ 450 h 4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450">
                  <a:moveTo>
                    <a:pt x="85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85" y="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Freeform 124">
              <a:extLst>
                <a:ext uri="{FF2B5EF4-FFF2-40B4-BE49-F238E27FC236}">
                  <a16:creationId xmlns:a16="http://schemas.microsoft.com/office/drawing/2014/main" id="{2384E400-0B69-CF4C-A8FE-A3C3410B4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2040"/>
              <a:ext cx="85" cy="450"/>
            </a:xfrm>
            <a:custGeom>
              <a:avLst/>
              <a:gdLst>
                <a:gd name="T0" fmla="*/ 85 w 85"/>
                <a:gd name="T1" fmla="*/ 450 h 450"/>
                <a:gd name="T2" fmla="*/ 0 w 85"/>
                <a:gd name="T3" fmla="*/ 450 h 450"/>
                <a:gd name="T4" fmla="*/ 0 w 85"/>
                <a:gd name="T5" fmla="*/ 0 h 450"/>
                <a:gd name="T6" fmla="*/ 0 60000 65536"/>
                <a:gd name="T7" fmla="*/ 0 60000 65536"/>
                <a:gd name="T8" fmla="*/ 0 60000 65536"/>
                <a:gd name="T9" fmla="*/ 0 w 85"/>
                <a:gd name="T10" fmla="*/ 0 h 450"/>
                <a:gd name="T11" fmla="*/ 85 w 85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50">
                  <a:moveTo>
                    <a:pt x="85" y="450"/>
                  </a:moveTo>
                  <a:lnTo>
                    <a:pt x="0" y="45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Freeform 125">
              <a:extLst>
                <a:ext uri="{FF2B5EF4-FFF2-40B4-BE49-F238E27FC236}">
                  <a16:creationId xmlns:a16="http://schemas.microsoft.com/office/drawing/2014/main" id="{E37A33E9-F5D7-CD4C-8DC1-90574F067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" y="2046"/>
              <a:ext cx="80" cy="449"/>
            </a:xfrm>
            <a:custGeom>
              <a:avLst/>
              <a:gdLst>
                <a:gd name="T0" fmla="*/ 80 w 80"/>
                <a:gd name="T1" fmla="*/ 449 h 449"/>
                <a:gd name="T2" fmla="*/ 0 w 80"/>
                <a:gd name="T3" fmla="*/ 449 h 449"/>
                <a:gd name="T4" fmla="*/ 0 w 80"/>
                <a:gd name="T5" fmla="*/ 0 h 449"/>
                <a:gd name="T6" fmla="*/ 0 60000 65536"/>
                <a:gd name="T7" fmla="*/ 0 60000 65536"/>
                <a:gd name="T8" fmla="*/ 0 60000 65536"/>
                <a:gd name="T9" fmla="*/ 0 w 80"/>
                <a:gd name="T10" fmla="*/ 0 h 449"/>
                <a:gd name="T11" fmla="*/ 80 w 80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49">
                  <a:moveTo>
                    <a:pt x="80" y="449"/>
                  </a:moveTo>
                  <a:lnTo>
                    <a:pt x="0" y="449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Freeform 126">
              <a:extLst>
                <a:ext uri="{FF2B5EF4-FFF2-40B4-BE49-F238E27FC236}">
                  <a16:creationId xmlns:a16="http://schemas.microsoft.com/office/drawing/2014/main" id="{68742D75-1B1F-F048-817F-909A43842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40"/>
              <a:ext cx="125" cy="490"/>
            </a:xfrm>
            <a:custGeom>
              <a:avLst/>
              <a:gdLst>
                <a:gd name="T0" fmla="*/ 125 w 125"/>
                <a:gd name="T1" fmla="*/ 490 h 490"/>
                <a:gd name="T2" fmla="*/ 0 w 125"/>
                <a:gd name="T3" fmla="*/ 490 h 490"/>
                <a:gd name="T4" fmla="*/ 0 w 125"/>
                <a:gd name="T5" fmla="*/ 0 h 490"/>
                <a:gd name="T6" fmla="*/ 0 60000 65536"/>
                <a:gd name="T7" fmla="*/ 0 60000 65536"/>
                <a:gd name="T8" fmla="*/ 0 60000 65536"/>
                <a:gd name="T9" fmla="*/ 0 w 125"/>
                <a:gd name="T10" fmla="*/ 0 h 490"/>
                <a:gd name="T11" fmla="*/ 125 w 125"/>
                <a:gd name="T12" fmla="*/ 490 h 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490">
                  <a:moveTo>
                    <a:pt x="125" y="490"/>
                  </a:moveTo>
                  <a:lnTo>
                    <a:pt x="0" y="49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Freeform 127">
              <a:extLst>
                <a:ext uri="{FF2B5EF4-FFF2-40B4-BE49-F238E27FC236}">
                  <a16:creationId xmlns:a16="http://schemas.microsoft.com/office/drawing/2014/main" id="{7C19B908-0836-074B-BC6D-487A1C425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046"/>
              <a:ext cx="125" cy="489"/>
            </a:xfrm>
            <a:custGeom>
              <a:avLst/>
              <a:gdLst>
                <a:gd name="T0" fmla="*/ 125 w 125"/>
                <a:gd name="T1" fmla="*/ 489 h 489"/>
                <a:gd name="T2" fmla="*/ 0 w 125"/>
                <a:gd name="T3" fmla="*/ 489 h 489"/>
                <a:gd name="T4" fmla="*/ 0 w 125"/>
                <a:gd name="T5" fmla="*/ 0 h 489"/>
                <a:gd name="T6" fmla="*/ 0 60000 65536"/>
                <a:gd name="T7" fmla="*/ 0 60000 65536"/>
                <a:gd name="T8" fmla="*/ 0 60000 65536"/>
                <a:gd name="T9" fmla="*/ 0 w 125"/>
                <a:gd name="T10" fmla="*/ 0 h 489"/>
                <a:gd name="T11" fmla="*/ 125 w 125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489">
                  <a:moveTo>
                    <a:pt x="125" y="489"/>
                  </a:moveTo>
                  <a:lnTo>
                    <a:pt x="0" y="489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Freeform 128">
              <a:extLst>
                <a:ext uri="{FF2B5EF4-FFF2-40B4-BE49-F238E27FC236}">
                  <a16:creationId xmlns:a16="http://schemas.microsoft.com/office/drawing/2014/main" id="{1C9F5CED-3B5F-144B-84AD-040B5AE76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040"/>
              <a:ext cx="85" cy="450"/>
            </a:xfrm>
            <a:custGeom>
              <a:avLst/>
              <a:gdLst>
                <a:gd name="T0" fmla="*/ 0 w 85"/>
                <a:gd name="T1" fmla="*/ 450 h 450"/>
                <a:gd name="T2" fmla="*/ 85 w 85"/>
                <a:gd name="T3" fmla="*/ 450 h 450"/>
                <a:gd name="T4" fmla="*/ 85 w 85"/>
                <a:gd name="T5" fmla="*/ 0 h 450"/>
                <a:gd name="T6" fmla="*/ 0 60000 65536"/>
                <a:gd name="T7" fmla="*/ 0 60000 65536"/>
                <a:gd name="T8" fmla="*/ 0 60000 65536"/>
                <a:gd name="T9" fmla="*/ 0 w 85"/>
                <a:gd name="T10" fmla="*/ 0 h 450"/>
                <a:gd name="T11" fmla="*/ 85 w 85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450">
                  <a:moveTo>
                    <a:pt x="0" y="450"/>
                  </a:moveTo>
                  <a:lnTo>
                    <a:pt x="85" y="450"/>
                  </a:lnTo>
                  <a:lnTo>
                    <a:pt x="8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4" name="Freeform 129">
              <a:extLst>
                <a:ext uri="{FF2B5EF4-FFF2-40B4-BE49-F238E27FC236}">
                  <a16:creationId xmlns:a16="http://schemas.microsoft.com/office/drawing/2014/main" id="{64841E89-B1EC-2941-B201-92AD8D346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" y="2046"/>
              <a:ext cx="80" cy="449"/>
            </a:xfrm>
            <a:custGeom>
              <a:avLst/>
              <a:gdLst>
                <a:gd name="T0" fmla="*/ 0 w 80"/>
                <a:gd name="T1" fmla="*/ 449 h 449"/>
                <a:gd name="T2" fmla="*/ 80 w 80"/>
                <a:gd name="T3" fmla="*/ 449 h 449"/>
                <a:gd name="T4" fmla="*/ 80 w 80"/>
                <a:gd name="T5" fmla="*/ 0 h 449"/>
                <a:gd name="T6" fmla="*/ 0 60000 65536"/>
                <a:gd name="T7" fmla="*/ 0 60000 65536"/>
                <a:gd name="T8" fmla="*/ 0 60000 65536"/>
                <a:gd name="T9" fmla="*/ 0 w 80"/>
                <a:gd name="T10" fmla="*/ 0 h 449"/>
                <a:gd name="T11" fmla="*/ 80 w 80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49">
                  <a:moveTo>
                    <a:pt x="0" y="449"/>
                  </a:moveTo>
                  <a:lnTo>
                    <a:pt x="80" y="449"/>
                  </a:lnTo>
                  <a:lnTo>
                    <a:pt x="8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Freeform 130">
              <a:extLst>
                <a:ext uri="{FF2B5EF4-FFF2-40B4-BE49-F238E27FC236}">
                  <a16:creationId xmlns:a16="http://schemas.microsoft.com/office/drawing/2014/main" id="{B4B781F5-A445-3F43-9EC9-880CBA3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040"/>
              <a:ext cx="125" cy="490"/>
            </a:xfrm>
            <a:custGeom>
              <a:avLst/>
              <a:gdLst>
                <a:gd name="T0" fmla="*/ 0 w 125"/>
                <a:gd name="T1" fmla="*/ 490 h 490"/>
                <a:gd name="T2" fmla="*/ 125 w 125"/>
                <a:gd name="T3" fmla="*/ 490 h 490"/>
                <a:gd name="T4" fmla="*/ 125 w 125"/>
                <a:gd name="T5" fmla="*/ 0 h 490"/>
                <a:gd name="T6" fmla="*/ 0 60000 65536"/>
                <a:gd name="T7" fmla="*/ 0 60000 65536"/>
                <a:gd name="T8" fmla="*/ 0 60000 65536"/>
                <a:gd name="T9" fmla="*/ 0 w 125"/>
                <a:gd name="T10" fmla="*/ 0 h 490"/>
                <a:gd name="T11" fmla="*/ 125 w 125"/>
                <a:gd name="T12" fmla="*/ 490 h 4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5" h="490">
                  <a:moveTo>
                    <a:pt x="0" y="490"/>
                  </a:moveTo>
                  <a:lnTo>
                    <a:pt x="125" y="490"/>
                  </a:lnTo>
                  <a:lnTo>
                    <a:pt x="12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6" name="Freeform 131">
              <a:extLst>
                <a:ext uri="{FF2B5EF4-FFF2-40B4-BE49-F238E27FC236}">
                  <a16:creationId xmlns:a16="http://schemas.microsoft.com/office/drawing/2014/main" id="{9B1CD8ED-67A8-2944-AA52-278FCD1FB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8" y="2046"/>
              <a:ext cx="126" cy="489"/>
            </a:xfrm>
            <a:custGeom>
              <a:avLst/>
              <a:gdLst>
                <a:gd name="T0" fmla="*/ 0 w 126"/>
                <a:gd name="T1" fmla="*/ 489 h 489"/>
                <a:gd name="T2" fmla="*/ 126 w 126"/>
                <a:gd name="T3" fmla="*/ 489 h 489"/>
                <a:gd name="T4" fmla="*/ 126 w 126"/>
                <a:gd name="T5" fmla="*/ 0 h 489"/>
                <a:gd name="T6" fmla="*/ 0 60000 65536"/>
                <a:gd name="T7" fmla="*/ 0 60000 65536"/>
                <a:gd name="T8" fmla="*/ 0 60000 65536"/>
                <a:gd name="T9" fmla="*/ 0 w 126"/>
                <a:gd name="T10" fmla="*/ 0 h 489"/>
                <a:gd name="T11" fmla="*/ 126 w 126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489">
                  <a:moveTo>
                    <a:pt x="0" y="489"/>
                  </a:moveTo>
                  <a:lnTo>
                    <a:pt x="126" y="489"/>
                  </a:lnTo>
                  <a:lnTo>
                    <a:pt x="12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Line 132">
              <a:extLst>
                <a:ext uri="{FF2B5EF4-FFF2-40B4-BE49-F238E27FC236}">
                  <a16:creationId xmlns:a16="http://schemas.microsoft.com/office/drawing/2014/main" id="{CFC2161C-8B9A-B24B-8650-0934EFF28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" y="2490"/>
              <a:ext cx="1" cy="40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8" name="Line 133">
              <a:extLst>
                <a:ext uri="{FF2B5EF4-FFF2-40B4-BE49-F238E27FC236}">
                  <a16:creationId xmlns:a16="http://schemas.microsoft.com/office/drawing/2014/main" id="{3D3E8C73-A07B-9643-8B4B-558C7E4DE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3" y="2490"/>
              <a:ext cx="1" cy="40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9" name="Rectangle 134" descr="25%">
              <a:extLst>
                <a:ext uri="{FF2B5EF4-FFF2-40B4-BE49-F238E27FC236}">
                  <a16:creationId xmlns:a16="http://schemas.microsoft.com/office/drawing/2014/main" id="{84D432E5-CB4D-0349-BDDE-FAEC8EFFF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035"/>
              <a:ext cx="409" cy="4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0" name="Rectangle 135" descr="25%">
              <a:extLst>
                <a:ext uri="{FF2B5EF4-FFF2-40B4-BE49-F238E27FC236}">
                  <a16:creationId xmlns:a16="http://schemas.microsoft.com/office/drawing/2014/main" id="{B901A1F7-93C7-DD48-B7A3-0AB782CB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035"/>
              <a:ext cx="449" cy="4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1" name="Freeform 136">
              <a:extLst>
                <a:ext uri="{FF2B5EF4-FFF2-40B4-BE49-F238E27FC236}">
                  <a16:creationId xmlns:a16="http://schemas.microsoft.com/office/drawing/2014/main" id="{0E806ECD-3419-A448-BE78-4C6962D00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40"/>
              <a:ext cx="1189" cy="609"/>
            </a:xfrm>
            <a:custGeom>
              <a:avLst/>
              <a:gdLst>
                <a:gd name="T0" fmla="*/ 0 w 1189"/>
                <a:gd name="T1" fmla="*/ 0 h 609"/>
                <a:gd name="T2" fmla="*/ 0 w 1189"/>
                <a:gd name="T3" fmla="*/ 490 h 609"/>
                <a:gd name="T4" fmla="*/ 125 w 1189"/>
                <a:gd name="T5" fmla="*/ 490 h 609"/>
                <a:gd name="T6" fmla="*/ 125 w 1189"/>
                <a:gd name="T7" fmla="*/ 609 h 609"/>
                <a:gd name="T8" fmla="*/ 1064 w 1189"/>
                <a:gd name="T9" fmla="*/ 609 h 609"/>
                <a:gd name="T10" fmla="*/ 1064 w 1189"/>
                <a:gd name="T11" fmla="*/ 490 h 609"/>
                <a:gd name="T12" fmla="*/ 1189 w 1189"/>
                <a:gd name="T13" fmla="*/ 490 h 609"/>
                <a:gd name="T14" fmla="*/ 1189 w 1189"/>
                <a:gd name="T15" fmla="*/ 0 h 609"/>
                <a:gd name="T16" fmla="*/ 1149 w 1189"/>
                <a:gd name="T17" fmla="*/ 0 h 609"/>
                <a:gd name="T18" fmla="*/ 1149 w 1189"/>
                <a:gd name="T19" fmla="*/ 450 h 609"/>
                <a:gd name="T20" fmla="*/ 694 w 1189"/>
                <a:gd name="T21" fmla="*/ 450 h 609"/>
                <a:gd name="T22" fmla="*/ 694 w 1189"/>
                <a:gd name="T23" fmla="*/ 0 h 609"/>
                <a:gd name="T24" fmla="*/ 449 w 1189"/>
                <a:gd name="T25" fmla="*/ 0 h 609"/>
                <a:gd name="T26" fmla="*/ 449 w 1189"/>
                <a:gd name="T27" fmla="*/ 450 h 609"/>
                <a:gd name="T28" fmla="*/ 40 w 1189"/>
                <a:gd name="T29" fmla="*/ 450 h 609"/>
                <a:gd name="T30" fmla="*/ 40 w 1189"/>
                <a:gd name="T31" fmla="*/ 0 h 609"/>
                <a:gd name="T32" fmla="*/ 0 w 1189"/>
                <a:gd name="T33" fmla="*/ 0 h 6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9"/>
                <a:gd name="T52" fmla="*/ 0 h 609"/>
                <a:gd name="T53" fmla="*/ 1189 w 1189"/>
                <a:gd name="T54" fmla="*/ 609 h 6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9" h="609">
                  <a:moveTo>
                    <a:pt x="0" y="0"/>
                  </a:moveTo>
                  <a:lnTo>
                    <a:pt x="0" y="490"/>
                  </a:lnTo>
                  <a:lnTo>
                    <a:pt x="125" y="490"/>
                  </a:lnTo>
                  <a:lnTo>
                    <a:pt x="125" y="609"/>
                  </a:lnTo>
                  <a:lnTo>
                    <a:pt x="1064" y="609"/>
                  </a:lnTo>
                  <a:lnTo>
                    <a:pt x="1064" y="490"/>
                  </a:lnTo>
                  <a:lnTo>
                    <a:pt x="1189" y="490"/>
                  </a:lnTo>
                  <a:lnTo>
                    <a:pt x="1189" y="0"/>
                  </a:lnTo>
                  <a:lnTo>
                    <a:pt x="1149" y="0"/>
                  </a:lnTo>
                  <a:lnTo>
                    <a:pt x="1149" y="450"/>
                  </a:lnTo>
                  <a:lnTo>
                    <a:pt x="694" y="450"/>
                  </a:lnTo>
                  <a:lnTo>
                    <a:pt x="694" y="0"/>
                  </a:lnTo>
                  <a:lnTo>
                    <a:pt x="449" y="0"/>
                  </a:lnTo>
                  <a:lnTo>
                    <a:pt x="449" y="450"/>
                  </a:lnTo>
                  <a:lnTo>
                    <a:pt x="40" y="45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Freeform 137">
              <a:extLst>
                <a:ext uri="{FF2B5EF4-FFF2-40B4-BE49-F238E27FC236}">
                  <a16:creationId xmlns:a16="http://schemas.microsoft.com/office/drawing/2014/main" id="{C5B3A225-092D-7D43-843C-68C8E0D35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2040"/>
              <a:ext cx="1189" cy="609"/>
            </a:xfrm>
            <a:custGeom>
              <a:avLst/>
              <a:gdLst>
                <a:gd name="T0" fmla="*/ 0 w 1189"/>
                <a:gd name="T1" fmla="*/ 0 h 609"/>
                <a:gd name="T2" fmla="*/ 0 w 1189"/>
                <a:gd name="T3" fmla="*/ 490 h 609"/>
                <a:gd name="T4" fmla="*/ 125 w 1189"/>
                <a:gd name="T5" fmla="*/ 490 h 609"/>
                <a:gd name="T6" fmla="*/ 125 w 1189"/>
                <a:gd name="T7" fmla="*/ 609 h 609"/>
                <a:gd name="T8" fmla="*/ 1064 w 1189"/>
                <a:gd name="T9" fmla="*/ 609 h 609"/>
                <a:gd name="T10" fmla="*/ 1064 w 1189"/>
                <a:gd name="T11" fmla="*/ 490 h 609"/>
                <a:gd name="T12" fmla="*/ 1189 w 1189"/>
                <a:gd name="T13" fmla="*/ 490 h 609"/>
                <a:gd name="T14" fmla="*/ 1189 w 1189"/>
                <a:gd name="T15" fmla="*/ 0 h 609"/>
                <a:gd name="T16" fmla="*/ 1149 w 1189"/>
                <a:gd name="T17" fmla="*/ 0 h 609"/>
                <a:gd name="T18" fmla="*/ 1149 w 1189"/>
                <a:gd name="T19" fmla="*/ 450 h 609"/>
                <a:gd name="T20" fmla="*/ 694 w 1189"/>
                <a:gd name="T21" fmla="*/ 450 h 609"/>
                <a:gd name="T22" fmla="*/ 694 w 1189"/>
                <a:gd name="T23" fmla="*/ 0 h 609"/>
                <a:gd name="T24" fmla="*/ 449 w 1189"/>
                <a:gd name="T25" fmla="*/ 0 h 609"/>
                <a:gd name="T26" fmla="*/ 449 w 1189"/>
                <a:gd name="T27" fmla="*/ 450 h 609"/>
                <a:gd name="T28" fmla="*/ 40 w 1189"/>
                <a:gd name="T29" fmla="*/ 450 h 609"/>
                <a:gd name="T30" fmla="*/ 40 w 1189"/>
                <a:gd name="T31" fmla="*/ 0 h 609"/>
                <a:gd name="T32" fmla="*/ 0 w 1189"/>
                <a:gd name="T33" fmla="*/ 0 h 6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9"/>
                <a:gd name="T52" fmla="*/ 0 h 609"/>
                <a:gd name="T53" fmla="*/ 1189 w 1189"/>
                <a:gd name="T54" fmla="*/ 609 h 6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9" h="609">
                  <a:moveTo>
                    <a:pt x="0" y="0"/>
                  </a:moveTo>
                  <a:lnTo>
                    <a:pt x="0" y="490"/>
                  </a:lnTo>
                  <a:lnTo>
                    <a:pt x="125" y="490"/>
                  </a:lnTo>
                  <a:lnTo>
                    <a:pt x="125" y="609"/>
                  </a:lnTo>
                  <a:lnTo>
                    <a:pt x="1064" y="609"/>
                  </a:lnTo>
                  <a:lnTo>
                    <a:pt x="1064" y="490"/>
                  </a:lnTo>
                  <a:lnTo>
                    <a:pt x="1189" y="490"/>
                  </a:lnTo>
                  <a:lnTo>
                    <a:pt x="1189" y="0"/>
                  </a:lnTo>
                  <a:lnTo>
                    <a:pt x="1149" y="0"/>
                  </a:lnTo>
                  <a:lnTo>
                    <a:pt x="1149" y="450"/>
                  </a:lnTo>
                  <a:lnTo>
                    <a:pt x="694" y="450"/>
                  </a:lnTo>
                  <a:lnTo>
                    <a:pt x="694" y="0"/>
                  </a:lnTo>
                  <a:lnTo>
                    <a:pt x="449" y="0"/>
                  </a:lnTo>
                  <a:lnTo>
                    <a:pt x="449" y="450"/>
                  </a:lnTo>
                  <a:lnTo>
                    <a:pt x="40" y="45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Freeform 138">
              <a:extLst>
                <a:ext uri="{FF2B5EF4-FFF2-40B4-BE49-F238E27FC236}">
                  <a16:creationId xmlns:a16="http://schemas.microsoft.com/office/drawing/2014/main" id="{4BE81744-D639-9842-843C-A24AE2766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" y="2046"/>
              <a:ext cx="1189" cy="614"/>
            </a:xfrm>
            <a:custGeom>
              <a:avLst/>
              <a:gdLst>
                <a:gd name="T0" fmla="*/ 0 w 1189"/>
                <a:gd name="T1" fmla="*/ 0 h 614"/>
                <a:gd name="T2" fmla="*/ 0 w 1189"/>
                <a:gd name="T3" fmla="*/ 489 h 614"/>
                <a:gd name="T4" fmla="*/ 125 w 1189"/>
                <a:gd name="T5" fmla="*/ 489 h 614"/>
                <a:gd name="T6" fmla="*/ 125 w 1189"/>
                <a:gd name="T7" fmla="*/ 614 h 614"/>
                <a:gd name="T8" fmla="*/ 1063 w 1189"/>
                <a:gd name="T9" fmla="*/ 614 h 614"/>
                <a:gd name="T10" fmla="*/ 1063 w 1189"/>
                <a:gd name="T11" fmla="*/ 489 h 614"/>
                <a:gd name="T12" fmla="*/ 1189 w 1189"/>
                <a:gd name="T13" fmla="*/ 489 h 614"/>
                <a:gd name="T14" fmla="*/ 1189 w 1189"/>
                <a:gd name="T15" fmla="*/ 0 h 614"/>
                <a:gd name="T16" fmla="*/ 1143 w 1189"/>
                <a:gd name="T17" fmla="*/ 0 h 614"/>
                <a:gd name="T18" fmla="*/ 1143 w 1189"/>
                <a:gd name="T19" fmla="*/ 449 h 614"/>
                <a:gd name="T20" fmla="*/ 694 w 1189"/>
                <a:gd name="T21" fmla="*/ 449 h 614"/>
                <a:gd name="T22" fmla="*/ 694 w 1189"/>
                <a:gd name="T23" fmla="*/ 0 h 614"/>
                <a:gd name="T24" fmla="*/ 449 w 1189"/>
                <a:gd name="T25" fmla="*/ 0 h 614"/>
                <a:gd name="T26" fmla="*/ 449 w 1189"/>
                <a:gd name="T27" fmla="*/ 449 h 614"/>
                <a:gd name="T28" fmla="*/ 39 w 1189"/>
                <a:gd name="T29" fmla="*/ 449 h 614"/>
                <a:gd name="T30" fmla="*/ 39 w 1189"/>
                <a:gd name="T31" fmla="*/ 0 h 614"/>
                <a:gd name="T32" fmla="*/ 0 w 1189"/>
                <a:gd name="T33" fmla="*/ 0 h 61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89"/>
                <a:gd name="T52" fmla="*/ 0 h 614"/>
                <a:gd name="T53" fmla="*/ 1189 w 1189"/>
                <a:gd name="T54" fmla="*/ 614 h 61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89" h="614">
                  <a:moveTo>
                    <a:pt x="0" y="0"/>
                  </a:moveTo>
                  <a:lnTo>
                    <a:pt x="0" y="489"/>
                  </a:lnTo>
                  <a:lnTo>
                    <a:pt x="125" y="489"/>
                  </a:lnTo>
                  <a:lnTo>
                    <a:pt x="125" y="614"/>
                  </a:lnTo>
                  <a:lnTo>
                    <a:pt x="1063" y="614"/>
                  </a:lnTo>
                  <a:lnTo>
                    <a:pt x="1063" y="489"/>
                  </a:lnTo>
                  <a:lnTo>
                    <a:pt x="1189" y="489"/>
                  </a:lnTo>
                  <a:lnTo>
                    <a:pt x="1189" y="0"/>
                  </a:lnTo>
                  <a:lnTo>
                    <a:pt x="1143" y="0"/>
                  </a:lnTo>
                  <a:lnTo>
                    <a:pt x="1143" y="449"/>
                  </a:lnTo>
                  <a:lnTo>
                    <a:pt x="694" y="449"/>
                  </a:lnTo>
                  <a:lnTo>
                    <a:pt x="694" y="0"/>
                  </a:lnTo>
                  <a:lnTo>
                    <a:pt x="449" y="0"/>
                  </a:lnTo>
                  <a:lnTo>
                    <a:pt x="449" y="449"/>
                  </a:lnTo>
                  <a:lnTo>
                    <a:pt x="39" y="44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Rectangle 139">
              <a:extLst>
                <a:ext uri="{FF2B5EF4-FFF2-40B4-BE49-F238E27FC236}">
                  <a16:creationId xmlns:a16="http://schemas.microsoft.com/office/drawing/2014/main" id="{7969C30A-4CD3-8D49-AA35-F47973118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2217"/>
              <a:ext cx="3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Sand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6355" name="Rectangle 140">
              <a:extLst>
                <a:ext uri="{FF2B5EF4-FFF2-40B4-BE49-F238E27FC236}">
                  <a16:creationId xmlns:a16="http://schemas.microsoft.com/office/drawing/2014/main" id="{F82785E4-32FA-4549-8C19-DA692D26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2217"/>
              <a:ext cx="3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Sand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6356" name="Rectangle 141">
              <a:extLst>
                <a:ext uri="{FF2B5EF4-FFF2-40B4-BE49-F238E27FC236}">
                  <a16:creationId xmlns:a16="http://schemas.microsoft.com/office/drawing/2014/main" id="{69675442-258B-5141-A3FF-BFA07E929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507"/>
              <a:ext cx="7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FF0000"/>
                  </a:solidFill>
                  <a:latin typeface="Arial" panose="020B0604020202020204" pitchFamily="34" charset="0"/>
                </a:rPr>
                <a:t>molten metal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56357" name="Group 142">
              <a:extLst>
                <a:ext uri="{FF2B5EF4-FFF2-40B4-BE49-F238E27FC236}">
                  <a16:creationId xmlns:a16="http://schemas.microsoft.com/office/drawing/2014/main" id="{D82050E5-E02A-3D4D-8530-9F952E85E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051"/>
              <a:ext cx="68" cy="245"/>
              <a:chOff x="676" y="2040"/>
              <a:chExt cx="68" cy="245"/>
            </a:xfrm>
          </p:grpSpPr>
          <p:sp>
            <p:nvSpPr>
              <p:cNvPr id="56365" name="Freeform 143">
                <a:extLst>
                  <a:ext uri="{FF2B5EF4-FFF2-40B4-BE49-F238E27FC236}">
                    <a16:creationId xmlns:a16="http://schemas.microsoft.com/office/drawing/2014/main" id="{BB191976-7493-EA4B-A2FC-D5C782C14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" y="2040"/>
                <a:ext cx="68" cy="40"/>
              </a:xfrm>
              <a:custGeom>
                <a:avLst/>
                <a:gdLst>
                  <a:gd name="T0" fmla="*/ 34 w 68"/>
                  <a:gd name="T1" fmla="*/ 0 h 40"/>
                  <a:gd name="T2" fmla="*/ 68 w 68"/>
                  <a:gd name="T3" fmla="*/ 40 h 40"/>
                  <a:gd name="T4" fmla="*/ 34 w 68"/>
                  <a:gd name="T5" fmla="*/ 29 h 40"/>
                  <a:gd name="T6" fmla="*/ 0 w 68"/>
                  <a:gd name="T7" fmla="*/ 40 h 40"/>
                  <a:gd name="T8" fmla="*/ 34 w 6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40"/>
                  <a:gd name="T17" fmla="*/ 68 w 6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40">
                    <a:moveTo>
                      <a:pt x="34" y="0"/>
                    </a:moveTo>
                    <a:lnTo>
                      <a:pt x="68" y="40"/>
                    </a:lnTo>
                    <a:lnTo>
                      <a:pt x="34" y="29"/>
                    </a:lnTo>
                    <a:lnTo>
                      <a:pt x="0" y="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6" name="Line 144">
                <a:extLst>
                  <a:ext uri="{FF2B5EF4-FFF2-40B4-BE49-F238E27FC236}">
                    <a16:creationId xmlns:a16="http://schemas.microsoft.com/office/drawing/2014/main" id="{F468184A-FAB2-6A4F-9A68-7D7E14A76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0" y="2069"/>
                <a:ext cx="1" cy="216"/>
              </a:xfrm>
              <a:prstGeom prst="line">
                <a:avLst/>
              </a:prstGeom>
              <a:noFill/>
              <a:ln w="17463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58" name="Group 145">
              <a:extLst>
                <a:ext uri="{FF2B5EF4-FFF2-40B4-BE49-F238E27FC236}">
                  <a16:creationId xmlns:a16="http://schemas.microsoft.com/office/drawing/2014/main" id="{A24D061D-72B8-B74E-BF75-89AC9E64D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" y="2052"/>
              <a:ext cx="68" cy="244"/>
              <a:chOff x="1825" y="2046"/>
              <a:chExt cx="68" cy="244"/>
            </a:xfrm>
          </p:grpSpPr>
          <p:sp>
            <p:nvSpPr>
              <p:cNvPr id="56363" name="Freeform 146">
                <a:extLst>
                  <a:ext uri="{FF2B5EF4-FFF2-40B4-BE49-F238E27FC236}">
                    <a16:creationId xmlns:a16="http://schemas.microsoft.com/office/drawing/2014/main" id="{2EFBACBB-C968-4E4C-B8AD-40F81289D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2046"/>
                <a:ext cx="68" cy="40"/>
              </a:xfrm>
              <a:custGeom>
                <a:avLst/>
                <a:gdLst>
                  <a:gd name="T0" fmla="*/ 34 w 68"/>
                  <a:gd name="T1" fmla="*/ 0 h 40"/>
                  <a:gd name="T2" fmla="*/ 68 w 68"/>
                  <a:gd name="T3" fmla="*/ 40 h 40"/>
                  <a:gd name="T4" fmla="*/ 34 w 68"/>
                  <a:gd name="T5" fmla="*/ 28 h 40"/>
                  <a:gd name="T6" fmla="*/ 0 w 68"/>
                  <a:gd name="T7" fmla="*/ 40 h 40"/>
                  <a:gd name="T8" fmla="*/ 34 w 6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"/>
                  <a:gd name="T16" fmla="*/ 0 h 40"/>
                  <a:gd name="T17" fmla="*/ 68 w 6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" h="40">
                    <a:moveTo>
                      <a:pt x="34" y="0"/>
                    </a:moveTo>
                    <a:lnTo>
                      <a:pt x="68" y="40"/>
                    </a:lnTo>
                    <a:lnTo>
                      <a:pt x="34" y="28"/>
                    </a:lnTo>
                    <a:lnTo>
                      <a:pt x="0" y="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4" name="Line 147">
                <a:extLst>
                  <a:ext uri="{FF2B5EF4-FFF2-40B4-BE49-F238E27FC236}">
                    <a16:creationId xmlns:a16="http://schemas.microsoft.com/office/drawing/2014/main" id="{859E1E72-101D-8345-A0A5-D24DA710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9" y="2074"/>
                <a:ext cx="1" cy="216"/>
              </a:xfrm>
              <a:prstGeom prst="line">
                <a:avLst/>
              </a:prstGeom>
              <a:noFill/>
              <a:ln w="17463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59" name="Line 148">
              <a:extLst>
                <a:ext uri="{FF2B5EF4-FFF2-40B4-BE49-F238E27FC236}">
                  <a16:creationId xmlns:a16="http://schemas.microsoft.com/office/drawing/2014/main" id="{81FA87B4-EDDA-7E4B-885E-ABF1588F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" y="2038"/>
              <a:ext cx="13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360" name="Group 149">
              <a:extLst>
                <a:ext uri="{FF2B5EF4-FFF2-40B4-BE49-F238E27FC236}">
                  <a16:creationId xmlns:a16="http://schemas.microsoft.com/office/drawing/2014/main" id="{79A5B35C-0049-9A42-9C96-16BBB5FAF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" y="1915"/>
              <a:ext cx="125" cy="370"/>
              <a:chOff x="1205" y="1909"/>
              <a:chExt cx="125" cy="370"/>
            </a:xfrm>
          </p:grpSpPr>
          <p:sp>
            <p:nvSpPr>
              <p:cNvPr id="56361" name="Freeform 150">
                <a:extLst>
                  <a:ext uri="{FF2B5EF4-FFF2-40B4-BE49-F238E27FC236}">
                    <a16:creationId xmlns:a16="http://schemas.microsoft.com/office/drawing/2014/main" id="{07C82005-8AC2-4747-BB7F-08718683D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" y="2199"/>
                <a:ext cx="125" cy="80"/>
              </a:xfrm>
              <a:custGeom>
                <a:avLst/>
                <a:gdLst>
                  <a:gd name="T0" fmla="*/ 63 w 125"/>
                  <a:gd name="T1" fmla="*/ 80 h 80"/>
                  <a:gd name="T2" fmla="*/ 0 w 125"/>
                  <a:gd name="T3" fmla="*/ 0 h 80"/>
                  <a:gd name="T4" fmla="*/ 63 w 125"/>
                  <a:gd name="T5" fmla="*/ 29 h 80"/>
                  <a:gd name="T6" fmla="*/ 125 w 125"/>
                  <a:gd name="T7" fmla="*/ 0 h 80"/>
                  <a:gd name="T8" fmla="*/ 63 w 125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80"/>
                  <a:gd name="T17" fmla="*/ 125 w 125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80">
                    <a:moveTo>
                      <a:pt x="63" y="8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25" y="0"/>
                    </a:lnTo>
                    <a:lnTo>
                      <a:pt x="63" y="8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2" name="Line 151">
                <a:extLst>
                  <a:ext uri="{FF2B5EF4-FFF2-40B4-BE49-F238E27FC236}">
                    <a16:creationId xmlns:a16="http://schemas.microsoft.com/office/drawing/2014/main" id="{0924F4F4-4EAD-1843-8044-933583A3C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8" y="1909"/>
                <a:ext cx="1" cy="319"/>
              </a:xfrm>
              <a:prstGeom prst="line">
                <a:avLst/>
              </a:prstGeom>
              <a:noFill/>
              <a:ln w="730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0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1">
            <a:extLst>
              <a:ext uri="{FF2B5EF4-FFF2-40B4-BE49-F238E27FC236}">
                <a16:creationId xmlns:a16="http://schemas.microsoft.com/office/drawing/2014/main" id="{FF565E40-B039-8F48-832E-A3B56598A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6AE716F9-3E41-0F44-9A11-DCFA7C9CED1F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0" name="Rectangle 15">
            <a:extLst>
              <a:ext uri="{FF2B5EF4-FFF2-40B4-BE49-F238E27FC236}">
                <a16:creationId xmlns:a16="http://schemas.microsoft.com/office/drawing/2014/main" id="{703E162B-753A-E84C-8A8F-DD8E79DE8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38893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600" b="1" dirty="0" err="1">
                <a:solidFill>
                  <a:schemeClr val="tx2"/>
                </a:solidFill>
                <a:latin typeface="+mj-lt"/>
              </a:rPr>
              <a:t>Thixomolding</a:t>
            </a:r>
            <a:r>
              <a:rPr lang="en-US" altLang="en-US" sz="3600" b="1" dirty="0">
                <a:solidFill>
                  <a:schemeClr val="tx2"/>
                </a:solidFill>
                <a:latin typeface="+mj-lt"/>
              </a:rPr>
              <a:t>: Magnesium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937AA7E2-B5E8-1A4A-BE34-6853D4923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1008063"/>
            <a:ext cx="53340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A34F30C9-E421-8F46-8358-AC782F466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86214"/>
            <a:ext cx="4083050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5">
            <a:extLst>
              <a:ext uri="{FF2B5EF4-FFF2-40B4-BE49-F238E27FC236}">
                <a16:creationId xmlns:a16="http://schemas.microsoft.com/office/drawing/2014/main" id="{DC4BACB3-07DD-444B-BF4B-B2476D61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4030664"/>
            <a:ext cx="47609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Lightweight, high precision</a:t>
            </a:r>
          </a:p>
          <a:p>
            <a:r>
              <a:rPr lang="en-US" altLang="en-US"/>
              <a:t>electronic components (Mg)</a:t>
            </a:r>
          </a:p>
          <a:p>
            <a:r>
              <a:rPr lang="en-US" altLang="en-US"/>
              <a:t>Done from solid + liquid region of the phase diagram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2085DDCB-83E9-B144-A998-AC592A75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64" y="5788026"/>
            <a:ext cx="3430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http://www.thixomat.com/</a:t>
            </a:r>
          </a:p>
        </p:txBody>
      </p:sp>
    </p:spTree>
    <p:extLst>
      <p:ext uri="{BB962C8B-B14F-4D97-AF65-F5344CB8AC3E}">
        <p14:creationId xmlns:p14="http://schemas.microsoft.com/office/powerpoint/2010/main" val="2586558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>
            <a:extLst>
              <a:ext uri="{FF2B5EF4-FFF2-40B4-BE49-F238E27FC236}">
                <a16:creationId xmlns:a16="http://schemas.microsoft.com/office/drawing/2014/main" id="{5E9151F2-5DBA-0C4F-BA35-DEBEFE0A0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21B109C2-C8A6-E640-A77E-77F8C65E4754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4" name="Rectangle 99">
            <a:extLst>
              <a:ext uri="{FF2B5EF4-FFF2-40B4-BE49-F238E27FC236}">
                <a16:creationId xmlns:a16="http://schemas.microsoft.com/office/drawing/2014/main" id="{D28FFF80-99D4-564F-93AF-D4795818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1612900"/>
            <a:ext cx="1367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CASTING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509FA8F4-2632-CC40-BB31-E483305D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612900"/>
            <a:ext cx="1247136" cy="36933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JOINING</a:t>
            </a:r>
          </a:p>
        </p:txBody>
      </p:sp>
      <p:sp>
        <p:nvSpPr>
          <p:cNvPr id="59396" name="Rectangle 11">
            <a:extLst>
              <a:ext uri="{FF2B5EF4-FFF2-40B4-BE49-F238E27FC236}">
                <a16:creationId xmlns:a16="http://schemas.microsoft.com/office/drawing/2014/main" id="{4EDC4292-C41C-F245-AE46-A24A79E103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91030" y="-141288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Metal Fabrication Methods - III</a:t>
            </a:r>
          </a:p>
        </p:txBody>
      </p:sp>
      <p:sp>
        <p:nvSpPr>
          <p:cNvPr id="59397" name="Rectangle 15">
            <a:extLst>
              <a:ext uri="{FF2B5EF4-FFF2-40B4-BE49-F238E27FC236}">
                <a16:creationId xmlns:a16="http://schemas.microsoft.com/office/drawing/2014/main" id="{4C391ADF-7DFA-3F41-9AF9-AA5726FA0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27238"/>
            <a:ext cx="316432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•  </a:t>
            </a:r>
            <a:r>
              <a:rPr lang="en-US" altLang="en-US" sz="2200">
                <a:solidFill>
                  <a:schemeClr val="accent2"/>
                </a:solidFill>
                <a:latin typeface="Arial" panose="020B0604020202020204" pitchFamily="34" charset="0"/>
              </a:rPr>
              <a:t>Powder Metallurgy</a:t>
            </a:r>
            <a:endParaRPr lang="en-US" altLang="en-US" sz="2200">
              <a:latin typeface="Arial" panose="020B0604020202020204" pitchFamily="34" charset="0"/>
            </a:endParaRPr>
          </a:p>
          <a:p>
            <a:r>
              <a:rPr lang="en-US" altLang="en-US" sz="2200">
                <a:latin typeface="Arial" panose="020B0604020202020204" pitchFamily="34" charset="0"/>
              </a:rPr>
              <a:t>    </a:t>
            </a:r>
            <a:r>
              <a:rPr lang="en-US" altLang="en-US" sz="2000">
                <a:latin typeface="Arial" panose="020B0604020202020204" pitchFamily="34" charset="0"/>
              </a:rPr>
              <a:t>(materials w/low ductility)</a:t>
            </a:r>
            <a:endParaRPr lang="en-US" altLang="en-US" sz="2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9398" name="Group 110">
            <a:extLst>
              <a:ext uri="{FF2B5EF4-FFF2-40B4-BE49-F238E27FC236}">
                <a16:creationId xmlns:a16="http://schemas.microsoft.com/office/drawing/2014/main" id="{8FDB33C9-3302-A046-A7F0-B45994045E53}"/>
              </a:ext>
            </a:extLst>
          </p:cNvPr>
          <p:cNvGrpSpPr>
            <a:grpSpLocks/>
          </p:cNvGrpSpPr>
          <p:nvPr/>
        </p:nvGrpSpPr>
        <p:grpSpPr bwMode="auto">
          <a:xfrm>
            <a:off x="2260601" y="2995614"/>
            <a:ext cx="2855913" cy="3047999"/>
            <a:chOff x="464" y="1887"/>
            <a:chExt cx="1799" cy="1920"/>
          </a:xfrm>
        </p:grpSpPr>
        <p:sp>
          <p:nvSpPr>
            <p:cNvPr id="59434" name="Rectangle 18" descr="Large confetti">
              <a:extLst>
                <a:ext uri="{FF2B5EF4-FFF2-40B4-BE49-F238E27FC236}">
                  <a16:creationId xmlns:a16="http://schemas.microsoft.com/office/drawing/2014/main" id="{FCE643E1-7F0A-3F4E-82E3-81418EAC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74"/>
              <a:ext cx="527" cy="6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35" name="Rectangle 19">
              <a:extLst>
                <a:ext uri="{FF2B5EF4-FFF2-40B4-BE49-F238E27FC236}">
                  <a16:creationId xmlns:a16="http://schemas.microsoft.com/office/drawing/2014/main" id="{A4DAB9EA-25E0-6743-974B-5F37AB42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156"/>
              <a:ext cx="508" cy="61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9436" name="Group 20">
              <a:extLst>
                <a:ext uri="{FF2B5EF4-FFF2-40B4-BE49-F238E27FC236}">
                  <a16:creationId xmlns:a16="http://schemas.microsoft.com/office/drawing/2014/main" id="{70355AA7-70A2-5B4F-938D-62D8D0B0D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" y="1929"/>
              <a:ext cx="111" cy="233"/>
              <a:chOff x="1210" y="1929"/>
              <a:chExt cx="111" cy="233"/>
            </a:xfrm>
          </p:grpSpPr>
          <p:sp>
            <p:nvSpPr>
              <p:cNvPr id="59474" name="Freeform 21">
                <a:extLst>
                  <a:ext uri="{FF2B5EF4-FFF2-40B4-BE49-F238E27FC236}">
                    <a16:creationId xmlns:a16="http://schemas.microsoft.com/office/drawing/2014/main" id="{76A8AA5E-6061-A446-8E78-1C7A77ECB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" y="2089"/>
                <a:ext cx="111" cy="73"/>
              </a:xfrm>
              <a:custGeom>
                <a:avLst/>
                <a:gdLst>
                  <a:gd name="T0" fmla="*/ 56 w 111"/>
                  <a:gd name="T1" fmla="*/ 73 h 73"/>
                  <a:gd name="T2" fmla="*/ 0 w 111"/>
                  <a:gd name="T3" fmla="*/ 0 h 73"/>
                  <a:gd name="T4" fmla="*/ 56 w 111"/>
                  <a:gd name="T5" fmla="*/ 24 h 73"/>
                  <a:gd name="T6" fmla="*/ 111 w 111"/>
                  <a:gd name="T7" fmla="*/ 0 h 73"/>
                  <a:gd name="T8" fmla="*/ 56 w 111"/>
                  <a:gd name="T9" fmla="*/ 73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73"/>
                  <a:gd name="T17" fmla="*/ 111 w 111"/>
                  <a:gd name="T18" fmla="*/ 73 h 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73">
                    <a:moveTo>
                      <a:pt x="56" y="73"/>
                    </a:moveTo>
                    <a:lnTo>
                      <a:pt x="0" y="0"/>
                    </a:lnTo>
                    <a:lnTo>
                      <a:pt x="56" y="24"/>
                    </a:lnTo>
                    <a:lnTo>
                      <a:pt x="111" y="0"/>
                    </a:lnTo>
                    <a:lnTo>
                      <a:pt x="56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75" name="Line 22">
                <a:extLst>
                  <a:ext uri="{FF2B5EF4-FFF2-40B4-BE49-F238E27FC236}">
                    <a16:creationId xmlns:a16="http://schemas.microsoft.com/office/drawing/2014/main" id="{777D9DCE-4182-B248-A76A-B3F822D13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6" y="1929"/>
                <a:ext cx="1" cy="184"/>
              </a:xfrm>
              <a:prstGeom prst="line">
                <a:avLst/>
              </a:prstGeom>
              <a:noFill/>
              <a:ln w="587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37" name="Rectangle 23">
              <a:extLst>
                <a:ext uri="{FF2B5EF4-FFF2-40B4-BE49-F238E27FC236}">
                  <a16:creationId xmlns:a16="http://schemas.microsoft.com/office/drawing/2014/main" id="{8103937B-BE7A-0E47-8ECD-2AD124B72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87"/>
              <a:ext cx="4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555555"/>
                  </a:solidFill>
                  <a:latin typeface="Arial" panose="020B0604020202020204" pitchFamily="34" charset="0"/>
                </a:rPr>
                <a:t>pressure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9438" name="Rectangle 24">
              <a:extLst>
                <a:ext uri="{FF2B5EF4-FFF2-40B4-BE49-F238E27FC236}">
                  <a16:creationId xmlns:a16="http://schemas.microsoft.com/office/drawing/2014/main" id="{DEA51B49-B93C-9A45-8FF7-A154F2F51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2389"/>
              <a:ext cx="2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CC0000"/>
                  </a:solidFill>
                  <a:latin typeface="Arial" panose="020B0604020202020204" pitchFamily="34" charset="0"/>
                </a:rPr>
                <a:t>heat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59439" name="Group 25">
              <a:extLst>
                <a:ext uri="{FF2B5EF4-FFF2-40B4-BE49-F238E27FC236}">
                  <a16:creationId xmlns:a16="http://schemas.microsoft.com/office/drawing/2014/main" id="{1581F065-EF5B-0D41-9FAC-431210BB2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" y="2945"/>
              <a:ext cx="459" cy="435"/>
              <a:chOff x="525" y="2945"/>
              <a:chExt cx="459" cy="435"/>
            </a:xfrm>
          </p:grpSpPr>
          <p:sp>
            <p:nvSpPr>
              <p:cNvPr id="59471" name="Oval 26">
                <a:extLst>
                  <a:ext uri="{FF2B5EF4-FFF2-40B4-BE49-F238E27FC236}">
                    <a16:creationId xmlns:a16="http://schemas.microsoft.com/office/drawing/2014/main" id="{B4CDE1BF-2360-CB4B-88B8-0C7954DD6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" y="2952"/>
                <a:ext cx="232" cy="226"/>
              </a:xfrm>
              <a:prstGeom prst="ellipse">
                <a:avLst/>
              </a:pr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472" name="Oval 27">
                <a:extLst>
                  <a:ext uri="{FF2B5EF4-FFF2-40B4-BE49-F238E27FC236}">
                    <a16:creationId xmlns:a16="http://schemas.microsoft.com/office/drawing/2014/main" id="{1F140F7A-843B-8344-BEDF-DE53E8D4D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" y="2945"/>
                <a:ext cx="227" cy="233"/>
              </a:xfrm>
              <a:prstGeom prst="ellipse">
                <a:avLst/>
              </a:pr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473" name="Oval 28">
                <a:extLst>
                  <a:ext uri="{FF2B5EF4-FFF2-40B4-BE49-F238E27FC236}">
                    <a16:creationId xmlns:a16="http://schemas.microsoft.com/office/drawing/2014/main" id="{C4671A60-DF40-6249-9ABD-85FCA21D7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3147"/>
                <a:ext cx="233" cy="233"/>
              </a:xfrm>
              <a:prstGeom prst="ellipse">
                <a:avLst/>
              </a:pr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59440" name="Group 29">
              <a:extLst>
                <a:ext uri="{FF2B5EF4-FFF2-40B4-BE49-F238E27FC236}">
                  <a16:creationId xmlns:a16="http://schemas.microsoft.com/office/drawing/2014/main" id="{CB4ACB66-2351-F048-9B7E-B370D26FC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9" y="2952"/>
              <a:ext cx="435" cy="422"/>
              <a:chOff x="1639" y="2952"/>
              <a:chExt cx="435" cy="422"/>
            </a:xfrm>
          </p:grpSpPr>
          <p:sp>
            <p:nvSpPr>
              <p:cNvPr id="59468" name="Oval 30">
                <a:extLst>
                  <a:ext uri="{FF2B5EF4-FFF2-40B4-BE49-F238E27FC236}">
                    <a16:creationId xmlns:a16="http://schemas.microsoft.com/office/drawing/2014/main" id="{D1285B31-743A-3E49-B610-183B99CED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952"/>
                <a:ext cx="226" cy="232"/>
              </a:xfrm>
              <a:prstGeom prst="ellipse">
                <a:avLst/>
              </a:pr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469" name="Oval 31">
                <a:extLst>
                  <a:ext uri="{FF2B5EF4-FFF2-40B4-BE49-F238E27FC236}">
                    <a16:creationId xmlns:a16="http://schemas.microsoft.com/office/drawing/2014/main" id="{814BA00E-0E33-4B41-A40F-C4C240A2D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2952"/>
                <a:ext cx="227" cy="232"/>
              </a:xfrm>
              <a:prstGeom prst="ellipse">
                <a:avLst/>
              </a:pr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470" name="Oval 32">
                <a:extLst>
                  <a:ext uri="{FF2B5EF4-FFF2-40B4-BE49-F238E27FC236}">
                    <a16:creationId xmlns:a16="http://schemas.microsoft.com/office/drawing/2014/main" id="{44CE6D0C-B08F-4346-BFBA-AA8775DB2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" y="3141"/>
                <a:ext cx="233" cy="233"/>
              </a:xfrm>
              <a:prstGeom prst="ellipse">
                <a:avLst/>
              </a:prstGeom>
              <a:solidFill>
                <a:srgbClr val="F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59441" name="Rectangle 33">
              <a:extLst>
                <a:ext uri="{FF2B5EF4-FFF2-40B4-BE49-F238E27FC236}">
                  <a16:creationId xmlns:a16="http://schemas.microsoft.com/office/drawing/2014/main" id="{5C8FCA21-3A1D-3647-A615-8CE30D150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3386"/>
              <a:ext cx="71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990000"/>
                  </a:solidFill>
                  <a:latin typeface="Arial" panose="020B0604020202020204" pitchFamily="34" charset="0"/>
                </a:rPr>
                <a:t>point contact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9442" name="Rectangle 34">
              <a:extLst>
                <a:ext uri="{FF2B5EF4-FFF2-40B4-BE49-F238E27FC236}">
                  <a16:creationId xmlns:a16="http://schemas.microsoft.com/office/drawing/2014/main" id="{2D739EF5-73D2-5840-8054-205A1AA9A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3527"/>
              <a:ext cx="4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990000"/>
                  </a:solidFill>
                  <a:latin typeface="Arial" panose="020B0604020202020204" pitchFamily="34" charset="0"/>
                </a:rPr>
                <a:t>at low </a:t>
              </a:r>
              <a:r>
                <a:rPr lang="en-US" altLang="en-US" sz="1500" i="1">
                  <a:solidFill>
                    <a:srgbClr val="990000"/>
                  </a:solidFill>
                  <a:latin typeface="Arial" panose="020B0604020202020204" pitchFamily="34" charset="0"/>
                </a:rPr>
                <a:t>T</a:t>
              </a:r>
              <a:endParaRPr lang="en-US" altLang="en-US" i="1">
                <a:latin typeface="Arial" panose="020B0604020202020204" pitchFamily="34" charset="0"/>
              </a:endParaRPr>
            </a:p>
          </p:txBody>
        </p:sp>
        <p:grpSp>
          <p:nvGrpSpPr>
            <p:cNvPr id="59443" name="Group 35">
              <a:extLst>
                <a:ext uri="{FF2B5EF4-FFF2-40B4-BE49-F238E27FC236}">
                  <a16:creationId xmlns:a16="http://schemas.microsoft.com/office/drawing/2014/main" id="{DF2E2495-0E5A-8945-9F50-040B4FCAD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4" y="3141"/>
              <a:ext cx="569" cy="110"/>
              <a:chOff x="1064" y="3141"/>
              <a:chExt cx="569" cy="110"/>
            </a:xfrm>
          </p:grpSpPr>
          <p:sp>
            <p:nvSpPr>
              <p:cNvPr id="59466" name="Freeform 36">
                <a:extLst>
                  <a:ext uri="{FF2B5EF4-FFF2-40B4-BE49-F238E27FC236}">
                    <a16:creationId xmlns:a16="http://schemas.microsoft.com/office/drawing/2014/main" id="{C14472A4-C22F-E343-9188-73DD628C5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3141"/>
                <a:ext cx="74" cy="110"/>
              </a:xfrm>
              <a:custGeom>
                <a:avLst/>
                <a:gdLst>
                  <a:gd name="T0" fmla="*/ 74 w 74"/>
                  <a:gd name="T1" fmla="*/ 55 h 110"/>
                  <a:gd name="T2" fmla="*/ 0 w 74"/>
                  <a:gd name="T3" fmla="*/ 110 h 110"/>
                  <a:gd name="T4" fmla="*/ 25 w 74"/>
                  <a:gd name="T5" fmla="*/ 55 h 110"/>
                  <a:gd name="T6" fmla="*/ 0 w 74"/>
                  <a:gd name="T7" fmla="*/ 0 h 110"/>
                  <a:gd name="T8" fmla="*/ 74 w 74"/>
                  <a:gd name="T9" fmla="*/ 55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110"/>
                  <a:gd name="T17" fmla="*/ 74 w 74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110">
                    <a:moveTo>
                      <a:pt x="74" y="55"/>
                    </a:moveTo>
                    <a:lnTo>
                      <a:pt x="0" y="110"/>
                    </a:lnTo>
                    <a:lnTo>
                      <a:pt x="25" y="55"/>
                    </a:lnTo>
                    <a:lnTo>
                      <a:pt x="0" y="0"/>
                    </a:lnTo>
                    <a:lnTo>
                      <a:pt x="74" y="55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7" name="Line 37">
                <a:extLst>
                  <a:ext uri="{FF2B5EF4-FFF2-40B4-BE49-F238E27FC236}">
                    <a16:creationId xmlns:a16="http://schemas.microsoft.com/office/drawing/2014/main" id="{325AC497-D971-5F42-ADBC-EDC0707BA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4" y="3196"/>
                <a:ext cx="520" cy="1"/>
              </a:xfrm>
              <a:prstGeom prst="line">
                <a:avLst/>
              </a:prstGeom>
              <a:noFill/>
              <a:ln w="58738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44" name="Rectangle 38">
              <a:extLst>
                <a:ext uri="{FF2B5EF4-FFF2-40B4-BE49-F238E27FC236}">
                  <a16:creationId xmlns:a16="http://schemas.microsoft.com/office/drawing/2014/main" id="{C65C95F9-D883-6643-B812-7FF133D62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3380"/>
              <a:ext cx="6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006600"/>
                  </a:solidFill>
                  <a:latin typeface="Arial" panose="020B0604020202020204" pitchFamily="34" charset="0"/>
                </a:rPr>
                <a:t>densification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9445" name="Rectangle 39">
              <a:extLst>
                <a:ext uri="{FF2B5EF4-FFF2-40B4-BE49-F238E27FC236}">
                  <a16:creationId xmlns:a16="http://schemas.microsoft.com/office/drawing/2014/main" id="{5D1CFAED-FDBA-DA4E-A2DC-969D968ED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3380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555555"/>
                  </a:solidFill>
                  <a:latin typeface="Arial Rounded MT Bold" panose="020F0704030504030204" pitchFamily="34" charset="77"/>
                </a:rPr>
                <a:t> </a:t>
              </a:r>
              <a:endParaRPr lang="en-US" altLang="en-US"/>
            </a:p>
          </p:txBody>
        </p:sp>
        <p:sp>
          <p:nvSpPr>
            <p:cNvPr id="59446" name="Rectangle 40">
              <a:extLst>
                <a:ext uri="{FF2B5EF4-FFF2-40B4-BE49-F238E27FC236}">
                  <a16:creationId xmlns:a16="http://schemas.microsoft.com/office/drawing/2014/main" id="{923B256B-20A7-844F-807C-F17B1C10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3521"/>
              <a:ext cx="7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006600"/>
                  </a:solidFill>
                  <a:latin typeface="Arial" panose="020B0604020202020204" pitchFamily="34" charset="0"/>
                </a:rPr>
                <a:t>by diffusion at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9447" name="Rectangle 41">
              <a:extLst>
                <a:ext uri="{FF2B5EF4-FFF2-40B4-BE49-F238E27FC236}">
                  <a16:creationId xmlns:a16="http://schemas.microsoft.com/office/drawing/2014/main" id="{3BB184C4-0214-2546-922C-D8D8610D4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3662"/>
              <a:ext cx="44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006600"/>
                  </a:solidFill>
                  <a:latin typeface="Arial" panose="020B0604020202020204" pitchFamily="34" charset="0"/>
                </a:rPr>
                <a:t>higher </a:t>
              </a:r>
              <a:r>
                <a:rPr lang="en-US" altLang="en-US" sz="1500" i="1">
                  <a:solidFill>
                    <a:srgbClr val="006600"/>
                  </a:solidFill>
                  <a:latin typeface="Arial" panose="020B0604020202020204" pitchFamily="34" charset="0"/>
                </a:rPr>
                <a:t>T</a:t>
              </a:r>
              <a:endParaRPr lang="en-US" altLang="en-US" i="1">
                <a:latin typeface="Arial" panose="020B0604020202020204" pitchFamily="34" charset="0"/>
              </a:endParaRPr>
            </a:p>
          </p:txBody>
        </p:sp>
        <p:sp>
          <p:nvSpPr>
            <p:cNvPr id="59448" name="Line 42">
              <a:extLst>
                <a:ext uri="{FF2B5EF4-FFF2-40B4-BE49-F238E27FC236}">
                  <a16:creationId xmlns:a16="http://schemas.microsoft.com/office/drawing/2014/main" id="{EED0BC59-5CD6-DC4C-9263-6DC3A18DB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5" y="3141"/>
              <a:ext cx="74" cy="37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9" name="Line 43">
              <a:extLst>
                <a:ext uri="{FF2B5EF4-FFF2-40B4-BE49-F238E27FC236}">
                  <a16:creationId xmlns:a16="http://schemas.microsoft.com/office/drawing/2014/main" id="{7F14BE54-13BE-2045-9061-C3769C203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141"/>
              <a:ext cx="55" cy="37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0" name="Line 44">
              <a:extLst>
                <a:ext uri="{FF2B5EF4-FFF2-40B4-BE49-F238E27FC236}">
                  <a16:creationId xmlns:a16="http://schemas.microsoft.com/office/drawing/2014/main" id="{A8B11239-4047-0F44-A334-B66696C89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3" y="3019"/>
              <a:ext cx="1" cy="86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1" name="Rectangle 45">
              <a:extLst>
                <a:ext uri="{FF2B5EF4-FFF2-40B4-BE49-F238E27FC236}">
                  <a16:creationId xmlns:a16="http://schemas.microsoft.com/office/drawing/2014/main" id="{4181D327-BCDE-6A4D-A024-AD949EEC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627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990000"/>
                  </a:solidFill>
                  <a:latin typeface="Arial" panose="020B0604020202020204" pitchFamily="34" charset="0"/>
                </a:rPr>
                <a:t>area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9452" name="Rectangle 46">
              <a:extLst>
                <a:ext uri="{FF2B5EF4-FFF2-40B4-BE49-F238E27FC236}">
                  <a16:creationId xmlns:a16="http://schemas.microsoft.com/office/drawing/2014/main" id="{26F63F50-FD8F-CA47-8177-AD0B84B0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798"/>
              <a:ext cx="4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990000"/>
                  </a:solidFill>
                  <a:latin typeface="Arial" panose="020B0604020202020204" pitchFamily="34" charset="0"/>
                </a:rPr>
                <a:t>contact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59453" name="Group 47">
              <a:extLst>
                <a:ext uri="{FF2B5EF4-FFF2-40B4-BE49-F238E27FC236}">
                  <a16:creationId xmlns:a16="http://schemas.microsoft.com/office/drawing/2014/main" id="{B7AEA58D-10B1-D440-ADC8-12FBAAA76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6" y="3037"/>
              <a:ext cx="135" cy="98"/>
              <a:chOff x="1706" y="3037"/>
              <a:chExt cx="135" cy="98"/>
            </a:xfrm>
          </p:grpSpPr>
          <p:sp>
            <p:nvSpPr>
              <p:cNvPr id="59464" name="Freeform 48">
                <a:extLst>
                  <a:ext uri="{FF2B5EF4-FFF2-40B4-BE49-F238E27FC236}">
                    <a16:creationId xmlns:a16="http://schemas.microsoft.com/office/drawing/2014/main" id="{4A7B7AF4-C329-6B45-9E3D-4E773D51D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6" y="3074"/>
                <a:ext cx="55" cy="61"/>
              </a:xfrm>
              <a:custGeom>
                <a:avLst/>
                <a:gdLst>
                  <a:gd name="T0" fmla="*/ 55 w 55"/>
                  <a:gd name="T1" fmla="*/ 55 h 61"/>
                  <a:gd name="T2" fmla="*/ 0 w 55"/>
                  <a:gd name="T3" fmla="*/ 61 h 61"/>
                  <a:gd name="T4" fmla="*/ 30 w 55"/>
                  <a:gd name="T5" fmla="*/ 37 h 61"/>
                  <a:gd name="T6" fmla="*/ 37 w 55"/>
                  <a:gd name="T7" fmla="*/ 0 h 61"/>
                  <a:gd name="T8" fmla="*/ 55 w 55"/>
                  <a:gd name="T9" fmla="*/ 55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61"/>
                  <a:gd name="T17" fmla="*/ 55 w 55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61">
                    <a:moveTo>
                      <a:pt x="55" y="55"/>
                    </a:moveTo>
                    <a:lnTo>
                      <a:pt x="0" y="61"/>
                    </a:lnTo>
                    <a:lnTo>
                      <a:pt x="30" y="37"/>
                    </a:lnTo>
                    <a:lnTo>
                      <a:pt x="37" y="0"/>
                    </a:lnTo>
                    <a:lnTo>
                      <a:pt x="55" y="55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5" name="Line 49">
                <a:extLst>
                  <a:ext uri="{FF2B5EF4-FFF2-40B4-BE49-F238E27FC236}">
                    <a16:creationId xmlns:a16="http://schemas.microsoft.com/office/drawing/2014/main" id="{068488FC-410C-234C-B9EB-839F24541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3037"/>
                <a:ext cx="110" cy="7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54" name="Oval 50">
              <a:extLst>
                <a:ext uri="{FF2B5EF4-FFF2-40B4-BE49-F238E27FC236}">
                  <a16:creationId xmlns:a16="http://schemas.microsoft.com/office/drawing/2014/main" id="{1B3AFA0F-C670-AB49-AB0C-03DC2864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043"/>
              <a:ext cx="31" cy="31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5" name="Oval 51">
              <a:extLst>
                <a:ext uri="{FF2B5EF4-FFF2-40B4-BE49-F238E27FC236}">
                  <a16:creationId xmlns:a16="http://schemas.microsoft.com/office/drawing/2014/main" id="{48EC9E48-8DD2-FA41-96DC-57F0A8CA6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3141"/>
              <a:ext cx="25" cy="31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56" name="Oval 52">
              <a:extLst>
                <a:ext uri="{FF2B5EF4-FFF2-40B4-BE49-F238E27FC236}">
                  <a16:creationId xmlns:a16="http://schemas.microsoft.com/office/drawing/2014/main" id="{D9FBD7AF-C4B0-1244-B7FF-49CAF3D69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3147"/>
              <a:ext cx="31" cy="31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9457" name="Group 53">
              <a:extLst>
                <a:ext uri="{FF2B5EF4-FFF2-40B4-BE49-F238E27FC236}">
                  <a16:creationId xmlns:a16="http://schemas.microsoft.com/office/drawing/2014/main" id="{C6F8D5BD-EA01-AA4D-A082-BB710D08B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3" y="3154"/>
              <a:ext cx="73" cy="153"/>
              <a:chOff x="1823" y="3154"/>
              <a:chExt cx="73" cy="153"/>
            </a:xfrm>
          </p:grpSpPr>
          <p:sp>
            <p:nvSpPr>
              <p:cNvPr id="59462" name="Freeform 54">
                <a:extLst>
                  <a:ext uri="{FF2B5EF4-FFF2-40B4-BE49-F238E27FC236}">
                    <a16:creationId xmlns:a16="http://schemas.microsoft.com/office/drawing/2014/main" id="{49C00122-F619-9245-BF1B-26BE33B1F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" y="3154"/>
                <a:ext cx="73" cy="42"/>
              </a:xfrm>
              <a:custGeom>
                <a:avLst/>
                <a:gdLst>
                  <a:gd name="T0" fmla="*/ 36 w 73"/>
                  <a:gd name="T1" fmla="*/ 0 h 42"/>
                  <a:gd name="T2" fmla="*/ 73 w 73"/>
                  <a:gd name="T3" fmla="*/ 42 h 42"/>
                  <a:gd name="T4" fmla="*/ 36 w 73"/>
                  <a:gd name="T5" fmla="*/ 30 h 42"/>
                  <a:gd name="T6" fmla="*/ 0 w 73"/>
                  <a:gd name="T7" fmla="*/ 42 h 42"/>
                  <a:gd name="T8" fmla="*/ 36 w 73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42"/>
                  <a:gd name="T17" fmla="*/ 73 w 73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42">
                    <a:moveTo>
                      <a:pt x="36" y="0"/>
                    </a:moveTo>
                    <a:lnTo>
                      <a:pt x="73" y="42"/>
                    </a:lnTo>
                    <a:lnTo>
                      <a:pt x="36" y="30"/>
                    </a:lnTo>
                    <a:lnTo>
                      <a:pt x="0" y="4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3" name="Line 55">
                <a:extLst>
                  <a:ext uri="{FF2B5EF4-FFF2-40B4-BE49-F238E27FC236}">
                    <a16:creationId xmlns:a16="http://schemas.microsoft.com/office/drawing/2014/main" id="{0E91128C-6F8B-9C4E-BCC3-2BDCE40F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9" y="3184"/>
                <a:ext cx="1" cy="123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58" name="Group 56">
              <a:extLst>
                <a:ext uri="{FF2B5EF4-FFF2-40B4-BE49-F238E27FC236}">
                  <a16:creationId xmlns:a16="http://schemas.microsoft.com/office/drawing/2014/main" id="{6466B4FE-3385-1B4A-9062-AA6C31DE6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8" y="3043"/>
              <a:ext cx="134" cy="92"/>
              <a:chOff x="1878" y="3043"/>
              <a:chExt cx="134" cy="92"/>
            </a:xfrm>
          </p:grpSpPr>
          <p:sp>
            <p:nvSpPr>
              <p:cNvPr id="59460" name="Freeform 57">
                <a:extLst>
                  <a:ext uri="{FF2B5EF4-FFF2-40B4-BE49-F238E27FC236}">
                    <a16:creationId xmlns:a16="http://schemas.microsoft.com/office/drawing/2014/main" id="{0CE62872-C6C4-914D-B879-652DA82EF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3074"/>
                <a:ext cx="55" cy="61"/>
              </a:xfrm>
              <a:custGeom>
                <a:avLst/>
                <a:gdLst>
                  <a:gd name="T0" fmla="*/ 0 w 55"/>
                  <a:gd name="T1" fmla="*/ 55 h 61"/>
                  <a:gd name="T2" fmla="*/ 18 w 55"/>
                  <a:gd name="T3" fmla="*/ 0 h 61"/>
                  <a:gd name="T4" fmla="*/ 24 w 55"/>
                  <a:gd name="T5" fmla="*/ 37 h 61"/>
                  <a:gd name="T6" fmla="*/ 55 w 55"/>
                  <a:gd name="T7" fmla="*/ 61 h 61"/>
                  <a:gd name="T8" fmla="*/ 0 w 55"/>
                  <a:gd name="T9" fmla="*/ 55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61"/>
                  <a:gd name="T17" fmla="*/ 55 w 55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61">
                    <a:moveTo>
                      <a:pt x="0" y="55"/>
                    </a:moveTo>
                    <a:lnTo>
                      <a:pt x="18" y="0"/>
                    </a:lnTo>
                    <a:lnTo>
                      <a:pt x="24" y="37"/>
                    </a:lnTo>
                    <a:lnTo>
                      <a:pt x="55" y="61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1" name="Line 58">
                <a:extLst>
                  <a:ext uri="{FF2B5EF4-FFF2-40B4-BE49-F238E27FC236}">
                    <a16:creationId xmlns:a16="http://schemas.microsoft.com/office/drawing/2014/main" id="{A7757AA2-43E3-4F4D-B837-2ED433122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2" y="3043"/>
                <a:ext cx="110" cy="68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59" name="Rectangle 59">
              <a:extLst>
                <a:ext uri="{FF2B5EF4-FFF2-40B4-BE49-F238E27FC236}">
                  <a16:creationId xmlns:a16="http://schemas.microsoft.com/office/drawing/2014/main" id="{DF452BAB-3A1F-D54F-85D0-6DEEC220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001"/>
              <a:ext cx="38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555555"/>
                  </a:solidFill>
                  <a:latin typeface="Arial" panose="020B0604020202020204" pitchFamily="34" charset="0"/>
                </a:rPr>
                <a:t>densify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60">
            <a:extLst>
              <a:ext uri="{FF2B5EF4-FFF2-40B4-BE49-F238E27FC236}">
                <a16:creationId xmlns:a16="http://schemas.microsoft.com/office/drawing/2014/main" id="{1D6010AD-941D-3744-AD7B-ABE93F9839BA}"/>
              </a:ext>
            </a:extLst>
          </p:cNvPr>
          <p:cNvGrpSpPr>
            <a:grpSpLocks/>
          </p:cNvGrpSpPr>
          <p:nvPr/>
        </p:nvGrpSpPr>
        <p:grpSpPr bwMode="auto">
          <a:xfrm>
            <a:off x="5676900" y="2057400"/>
            <a:ext cx="4494213" cy="4279900"/>
            <a:chOff x="2616" y="1296"/>
            <a:chExt cx="2831" cy="2696"/>
          </a:xfrm>
        </p:grpSpPr>
        <p:sp>
          <p:nvSpPr>
            <p:cNvPr id="59406" name="Rectangle 61">
              <a:extLst>
                <a:ext uri="{FF2B5EF4-FFF2-40B4-BE49-F238E27FC236}">
                  <a16:creationId xmlns:a16="http://schemas.microsoft.com/office/drawing/2014/main" id="{726516BB-F479-7F47-B78B-524F8824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96"/>
              <a:ext cx="1840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•  </a:t>
              </a:r>
              <a:r>
                <a:rPr lang="en-US" alt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Welding</a:t>
              </a:r>
              <a:endParaRPr lang="en-US" altLang="en-US" sz="2200">
                <a:latin typeface="Arial" panose="020B0604020202020204" pitchFamily="34" charset="0"/>
              </a:endParaRPr>
            </a:p>
            <a:p>
              <a:r>
                <a:rPr lang="en-US" altLang="en-US" sz="2200">
                  <a:latin typeface="Arial" panose="020B0604020202020204" pitchFamily="34" charset="0"/>
                </a:rPr>
                <a:t>    </a:t>
              </a:r>
              <a:r>
                <a:rPr lang="en-US" altLang="en-US" sz="2000">
                  <a:latin typeface="Arial" panose="020B0604020202020204" pitchFamily="34" charset="0"/>
                </a:rPr>
                <a:t>(when one large part is</a:t>
              </a:r>
            </a:p>
            <a:p>
              <a:r>
                <a:rPr lang="en-US" altLang="en-US" sz="2000">
                  <a:latin typeface="Arial" panose="020B0604020202020204" pitchFamily="34" charset="0"/>
                </a:rPr>
                <a:t>      impractical)</a:t>
              </a:r>
              <a:endParaRPr lang="en-US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07" name="Rectangle 62">
              <a:extLst>
                <a:ext uri="{FF2B5EF4-FFF2-40B4-BE49-F238E27FC236}">
                  <a16:creationId xmlns:a16="http://schemas.microsoft.com/office/drawing/2014/main" id="{1A412108-1D94-BB4C-A39F-E6C30FB1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78"/>
              <a:ext cx="1953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Arial" panose="020B0604020202020204" pitchFamily="34" charset="0"/>
                </a:rPr>
                <a:t>•  </a:t>
              </a:r>
              <a:r>
                <a:rPr lang="en-US" altLang="en-US" sz="2200">
                  <a:solidFill>
                    <a:schemeClr val="accent2"/>
                  </a:solidFill>
                  <a:latin typeface="Arial" panose="020B0604020202020204" pitchFamily="34" charset="0"/>
                </a:rPr>
                <a:t>Heat affected zone:</a:t>
              </a:r>
              <a:endParaRPr lang="en-US" altLang="en-US" sz="2200">
                <a:latin typeface="Arial" panose="020B0604020202020204" pitchFamily="34" charset="0"/>
              </a:endParaRPr>
            </a:p>
            <a:p>
              <a:r>
                <a:rPr lang="en-US" altLang="en-US" sz="2200">
                  <a:latin typeface="Arial" panose="020B0604020202020204" pitchFamily="34" charset="0"/>
                </a:rPr>
                <a:t>    </a:t>
              </a:r>
              <a:r>
                <a:rPr lang="en-US" altLang="en-US" sz="2000">
                  <a:latin typeface="Arial" panose="020B0604020202020204" pitchFamily="34" charset="0"/>
                </a:rPr>
                <a:t>(region in which the</a:t>
              </a:r>
            </a:p>
            <a:p>
              <a:r>
                <a:rPr lang="en-US" altLang="en-US" sz="2000">
                  <a:latin typeface="Arial" panose="020B0604020202020204" pitchFamily="34" charset="0"/>
                </a:rPr>
                <a:t>     microstructure has been</a:t>
              </a:r>
            </a:p>
            <a:p>
              <a:r>
                <a:rPr lang="en-US" altLang="en-US" sz="2000">
                  <a:latin typeface="Arial" panose="020B0604020202020204" pitchFamily="34" charset="0"/>
                </a:rPr>
                <a:t>     changed).</a:t>
              </a:r>
              <a:endParaRPr lang="en-US" altLang="en-US" sz="22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9409" name="Group 64">
              <a:extLst>
                <a:ext uri="{FF2B5EF4-FFF2-40B4-BE49-F238E27FC236}">
                  <a16:creationId xmlns:a16="http://schemas.microsoft.com/office/drawing/2014/main" id="{3792E99F-DEBB-404D-8D30-4D5B4C1A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" y="1992"/>
              <a:ext cx="2831" cy="1024"/>
              <a:chOff x="2616" y="1992"/>
              <a:chExt cx="2831" cy="1024"/>
            </a:xfrm>
          </p:grpSpPr>
          <p:sp>
            <p:nvSpPr>
              <p:cNvPr id="59410" name="Rectangle 65">
                <a:extLst>
                  <a:ext uri="{FF2B5EF4-FFF2-40B4-BE49-F238E27FC236}">
                    <a16:creationId xmlns:a16="http://schemas.microsoft.com/office/drawing/2014/main" id="{E774B219-8753-944F-AA80-0F45FF67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2440"/>
                <a:ext cx="576" cy="576"/>
              </a:xfrm>
              <a:prstGeom prst="rect">
                <a:avLst/>
              </a:prstGeom>
              <a:solidFill>
                <a:srgbClr val="777777"/>
              </a:solidFill>
              <a:ln w="25400">
                <a:solidFill>
                  <a:srgbClr val="777777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411" name="Rectangle 66">
                <a:extLst>
                  <a:ext uri="{FF2B5EF4-FFF2-40B4-BE49-F238E27FC236}">
                    <a16:creationId xmlns:a16="http://schemas.microsoft.com/office/drawing/2014/main" id="{100BDF36-EE02-A644-AAD4-AE0964238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2440"/>
                <a:ext cx="576" cy="576"/>
              </a:xfrm>
              <a:prstGeom prst="rect">
                <a:avLst/>
              </a:prstGeom>
              <a:solidFill>
                <a:srgbClr val="DDDDDD"/>
              </a:solidFill>
              <a:ln w="254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412" name="Freeform 67">
                <a:extLst>
                  <a:ext uri="{FF2B5EF4-FFF2-40B4-BE49-F238E27FC236}">
                    <a16:creationId xmlns:a16="http://schemas.microsoft.com/office/drawing/2014/main" id="{0D681D55-D53F-1147-868F-6458A77E1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" y="2432"/>
                <a:ext cx="848" cy="216"/>
              </a:xfrm>
              <a:custGeom>
                <a:avLst/>
                <a:gdLst>
                  <a:gd name="T0" fmla="*/ 0 w 848"/>
                  <a:gd name="T1" fmla="*/ 0 h 216"/>
                  <a:gd name="T2" fmla="*/ 80 w 848"/>
                  <a:gd name="T3" fmla="*/ 120 h 216"/>
                  <a:gd name="T4" fmla="*/ 232 w 848"/>
                  <a:gd name="T5" fmla="*/ 200 h 216"/>
                  <a:gd name="T6" fmla="*/ 424 w 848"/>
                  <a:gd name="T7" fmla="*/ 216 h 216"/>
                  <a:gd name="T8" fmla="*/ 592 w 848"/>
                  <a:gd name="T9" fmla="*/ 200 h 216"/>
                  <a:gd name="T10" fmla="*/ 712 w 848"/>
                  <a:gd name="T11" fmla="*/ 128 h 216"/>
                  <a:gd name="T12" fmla="*/ 816 w 848"/>
                  <a:gd name="T13" fmla="*/ 32 h 216"/>
                  <a:gd name="T14" fmla="*/ 848 w 848"/>
                  <a:gd name="T15" fmla="*/ 0 h 216"/>
                  <a:gd name="T16" fmla="*/ 0 w 848"/>
                  <a:gd name="T17" fmla="*/ 0 h 2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48"/>
                  <a:gd name="T28" fmla="*/ 0 h 216"/>
                  <a:gd name="T29" fmla="*/ 848 w 848"/>
                  <a:gd name="T30" fmla="*/ 216 h 2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48" h="216">
                    <a:moveTo>
                      <a:pt x="0" y="0"/>
                    </a:moveTo>
                    <a:lnTo>
                      <a:pt x="80" y="120"/>
                    </a:lnTo>
                    <a:lnTo>
                      <a:pt x="232" y="200"/>
                    </a:lnTo>
                    <a:lnTo>
                      <a:pt x="424" y="216"/>
                    </a:lnTo>
                    <a:lnTo>
                      <a:pt x="592" y="200"/>
                    </a:lnTo>
                    <a:lnTo>
                      <a:pt x="712" y="128"/>
                    </a:lnTo>
                    <a:lnTo>
                      <a:pt x="816" y="32"/>
                    </a:lnTo>
                    <a:lnTo>
                      <a:pt x="8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3" name="Freeform 68">
                <a:extLst>
                  <a:ext uri="{FF2B5EF4-FFF2-40B4-BE49-F238E27FC236}">
                    <a16:creationId xmlns:a16="http://schemas.microsoft.com/office/drawing/2014/main" id="{41FA2338-FD7C-3949-A0FB-89C1D4DB0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" y="2432"/>
                <a:ext cx="848" cy="216"/>
              </a:xfrm>
              <a:custGeom>
                <a:avLst/>
                <a:gdLst>
                  <a:gd name="T0" fmla="*/ 0 w 848"/>
                  <a:gd name="T1" fmla="*/ 0 h 216"/>
                  <a:gd name="T2" fmla="*/ 80 w 848"/>
                  <a:gd name="T3" fmla="*/ 120 h 216"/>
                  <a:gd name="T4" fmla="*/ 232 w 848"/>
                  <a:gd name="T5" fmla="*/ 200 h 216"/>
                  <a:gd name="T6" fmla="*/ 424 w 848"/>
                  <a:gd name="T7" fmla="*/ 216 h 216"/>
                  <a:gd name="T8" fmla="*/ 592 w 848"/>
                  <a:gd name="T9" fmla="*/ 200 h 216"/>
                  <a:gd name="T10" fmla="*/ 712 w 848"/>
                  <a:gd name="T11" fmla="*/ 128 h 216"/>
                  <a:gd name="T12" fmla="*/ 816 w 848"/>
                  <a:gd name="T13" fmla="*/ 32 h 216"/>
                  <a:gd name="T14" fmla="*/ 848 w 848"/>
                  <a:gd name="T15" fmla="*/ 0 h 216"/>
                  <a:gd name="T16" fmla="*/ 0 w 848"/>
                  <a:gd name="T17" fmla="*/ 0 h 2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48"/>
                  <a:gd name="T28" fmla="*/ 0 h 216"/>
                  <a:gd name="T29" fmla="*/ 848 w 848"/>
                  <a:gd name="T30" fmla="*/ 216 h 2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48" h="216">
                    <a:moveTo>
                      <a:pt x="0" y="0"/>
                    </a:moveTo>
                    <a:lnTo>
                      <a:pt x="80" y="120"/>
                    </a:lnTo>
                    <a:lnTo>
                      <a:pt x="232" y="200"/>
                    </a:lnTo>
                    <a:lnTo>
                      <a:pt x="424" y="216"/>
                    </a:lnTo>
                    <a:lnTo>
                      <a:pt x="592" y="200"/>
                    </a:lnTo>
                    <a:lnTo>
                      <a:pt x="712" y="128"/>
                    </a:lnTo>
                    <a:lnTo>
                      <a:pt x="816" y="32"/>
                    </a:lnTo>
                    <a:lnTo>
                      <a:pt x="84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CC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4" name="Freeform 69">
                <a:extLst>
                  <a:ext uri="{FF2B5EF4-FFF2-40B4-BE49-F238E27FC236}">
                    <a16:creationId xmlns:a16="http://schemas.microsoft.com/office/drawing/2014/main" id="{B99BFA42-69BA-3A4B-8297-DFC7E4A4B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2440"/>
                <a:ext cx="856" cy="216"/>
              </a:xfrm>
              <a:custGeom>
                <a:avLst/>
                <a:gdLst>
                  <a:gd name="T0" fmla="*/ 0 w 856"/>
                  <a:gd name="T1" fmla="*/ 0 h 216"/>
                  <a:gd name="T2" fmla="*/ 88 w 856"/>
                  <a:gd name="T3" fmla="*/ 120 h 216"/>
                  <a:gd name="T4" fmla="*/ 232 w 856"/>
                  <a:gd name="T5" fmla="*/ 200 h 216"/>
                  <a:gd name="T6" fmla="*/ 424 w 856"/>
                  <a:gd name="T7" fmla="*/ 216 h 216"/>
                  <a:gd name="T8" fmla="*/ 592 w 856"/>
                  <a:gd name="T9" fmla="*/ 200 h 216"/>
                  <a:gd name="T10" fmla="*/ 720 w 856"/>
                  <a:gd name="T11" fmla="*/ 128 h 216"/>
                  <a:gd name="T12" fmla="*/ 824 w 856"/>
                  <a:gd name="T13" fmla="*/ 32 h 216"/>
                  <a:gd name="T14" fmla="*/ 856 w 856"/>
                  <a:gd name="T15" fmla="*/ 0 h 216"/>
                  <a:gd name="T16" fmla="*/ 0 w 856"/>
                  <a:gd name="T17" fmla="*/ 0 h 2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6"/>
                  <a:gd name="T28" fmla="*/ 0 h 216"/>
                  <a:gd name="T29" fmla="*/ 856 w 856"/>
                  <a:gd name="T30" fmla="*/ 216 h 2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6" h="216">
                    <a:moveTo>
                      <a:pt x="0" y="0"/>
                    </a:moveTo>
                    <a:lnTo>
                      <a:pt x="88" y="120"/>
                    </a:lnTo>
                    <a:lnTo>
                      <a:pt x="232" y="200"/>
                    </a:lnTo>
                    <a:lnTo>
                      <a:pt x="424" y="216"/>
                    </a:lnTo>
                    <a:lnTo>
                      <a:pt x="592" y="200"/>
                    </a:lnTo>
                    <a:lnTo>
                      <a:pt x="720" y="128"/>
                    </a:lnTo>
                    <a:lnTo>
                      <a:pt x="824" y="32"/>
                    </a:lnTo>
                    <a:lnTo>
                      <a:pt x="8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CC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5" name="Rectangle 70">
                <a:extLst>
                  <a:ext uri="{FF2B5EF4-FFF2-40B4-BE49-F238E27FC236}">
                    <a16:creationId xmlns:a16="http://schemas.microsoft.com/office/drawing/2014/main" id="{77A2F143-0688-7F4D-8CAB-31399E6DE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2832"/>
                <a:ext cx="4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FFFFFF"/>
                    </a:solidFill>
                    <a:latin typeface="Arial" panose="020B0604020202020204" pitchFamily="34" charset="0"/>
                  </a:rPr>
                  <a:t>piece 1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9416" name="Rectangle 71">
                <a:extLst>
                  <a:ext uri="{FF2B5EF4-FFF2-40B4-BE49-F238E27FC236}">
                    <a16:creationId xmlns:a16="http://schemas.microsoft.com/office/drawing/2014/main" id="{EF9A9777-620C-D542-84E3-D438FABA4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832"/>
                <a:ext cx="4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piece 2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9417" name="Freeform 72">
                <a:extLst>
                  <a:ext uri="{FF2B5EF4-FFF2-40B4-BE49-F238E27FC236}">
                    <a16:creationId xmlns:a16="http://schemas.microsoft.com/office/drawing/2014/main" id="{57BD0C1B-8CCE-A248-9CCE-9DB3C206E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2456"/>
                <a:ext cx="880" cy="208"/>
              </a:xfrm>
              <a:custGeom>
                <a:avLst/>
                <a:gdLst>
                  <a:gd name="T0" fmla="*/ 0 w 880"/>
                  <a:gd name="T1" fmla="*/ 0 h 208"/>
                  <a:gd name="T2" fmla="*/ 80 w 880"/>
                  <a:gd name="T3" fmla="*/ 112 h 208"/>
                  <a:gd name="T4" fmla="*/ 208 w 880"/>
                  <a:gd name="T5" fmla="*/ 176 h 208"/>
                  <a:gd name="T6" fmla="*/ 336 w 880"/>
                  <a:gd name="T7" fmla="*/ 200 h 208"/>
                  <a:gd name="T8" fmla="*/ 496 w 880"/>
                  <a:gd name="T9" fmla="*/ 208 h 208"/>
                  <a:gd name="T10" fmla="*/ 624 w 880"/>
                  <a:gd name="T11" fmla="*/ 184 h 208"/>
                  <a:gd name="T12" fmla="*/ 736 w 880"/>
                  <a:gd name="T13" fmla="*/ 128 h 208"/>
                  <a:gd name="T14" fmla="*/ 840 w 880"/>
                  <a:gd name="T15" fmla="*/ 48 h 208"/>
                  <a:gd name="T16" fmla="*/ 880 w 880"/>
                  <a:gd name="T17" fmla="*/ 0 h 2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0"/>
                  <a:gd name="T28" fmla="*/ 0 h 208"/>
                  <a:gd name="T29" fmla="*/ 880 w 880"/>
                  <a:gd name="T30" fmla="*/ 208 h 2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0" h="208">
                    <a:moveTo>
                      <a:pt x="0" y="0"/>
                    </a:moveTo>
                    <a:lnTo>
                      <a:pt x="80" y="112"/>
                    </a:lnTo>
                    <a:lnTo>
                      <a:pt x="208" y="176"/>
                    </a:lnTo>
                    <a:lnTo>
                      <a:pt x="336" y="200"/>
                    </a:lnTo>
                    <a:lnTo>
                      <a:pt x="496" y="208"/>
                    </a:lnTo>
                    <a:lnTo>
                      <a:pt x="624" y="184"/>
                    </a:lnTo>
                    <a:lnTo>
                      <a:pt x="736" y="128"/>
                    </a:lnTo>
                    <a:lnTo>
                      <a:pt x="840" y="48"/>
                    </a:lnTo>
                    <a:lnTo>
                      <a:pt x="880" y="0"/>
                    </a:lnTo>
                  </a:path>
                </a:pathLst>
              </a:custGeom>
              <a:noFill/>
              <a:ln w="762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8" name="Freeform 73">
                <a:extLst>
                  <a:ext uri="{FF2B5EF4-FFF2-40B4-BE49-F238E27FC236}">
                    <a16:creationId xmlns:a16="http://schemas.microsoft.com/office/drawing/2014/main" id="{337159E4-30E0-4848-8CEE-8E98BFFDE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" y="2480"/>
                <a:ext cx="880" cy="208"/>
              </a:xfrm>
              <a:custGeom>
                <a:avLst/>
                <a:gdLst>
                  <a:gd name="T0" fmla="*/ 0 w 880"/>
                  <a:gd name="T1" fmla="*/ 0 h 208"/>
                  <a:gd name="T2" fmla="*/ 80 w 880"/>
                  <a:gd name="T3" fmla="*/ 112 h 208"/>
                  <a:gd name="T4" fmla="*/ 208 w 880"/>
                  <a:gd name="T5" fmla="*/ 176 h 208"/>
                  <a:gd name="T6" fmla="*/ 336 w 880"/>
                  <a:gd name="T7" fmla="*/ 200 h 208"/>
                  <a:gd name="T8" fmla="*/ 496 w 880"/>
                  <a:gd name="T9" fmla="*/ 208 h 208"/>
                  <a:gd name="T10" fmla="*/ 624 w 880"/>
                  <a:gd name="T11" fmla="*/ 184 h 208"/>
                  <a:gd name="T12" fmla="*/ 736 w 880"/>
                  <a:gd name="T13" fmla="*/ 128 h 208"/>
                  <a:gd name="T14" fmla="*/ 840 w 880"/>
                  <a:gd name="T15" fmla="*/ 48 h 208"/>
                  <a:gd name="T16" fmla="*/ 880 w 880"/>
                  <a:gd name="T17" fmla="*/ 0 h 2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0"/>
                  <a:gd name="T28" fmla="*/ 0 h 208"/>
                  <a:gd name="T29" fmla="*/ 880 w 880"/>
                  <a:gd name="T30" fmla="*/ 208 h 2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0" h="208">
                    <a:moveTo>
                      <a:pt x="0" y="0"/>
                    </a:moveTo>
                    <a:lnTo>
                      <a:pt x="80" y="112"/>
                    </a:lnTo>
                    <a:lnTo>
                      <a:pt x="208" y="176"/>
                    </a:lnTo>
                    <a:lnTo>
                      <a:pt x="336" y="200"/>
                    </a:lnTo>
                    <a:lnTo>
                      <a:pt x="496" y="208"/>
                    </a:lnTo>
                    <a:lnTo>
                      <a:pt x="624" y="184"/>
                    </a:lnTo>
                    <a:lnTo>
                      <a:pt x="736" y="128"/>
                    </a:lnTo>
                    <a:lnTo>
                      <a:pt x="840" y="48"/>
                    </a:lnTo>
                    <a:lnTo>
                      <a:pt x="880" y="0"/>
                    </a:lnTo>
                  </a:path>
                </a:pathLst>
              </a:custGeom>
              <a:noFill/>
              <a:ln w="762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9" name="Freeform 74">
                <a:extLst>
                  <a:ext uri="{FF2B5EF4-FFF2-40B4-BE49-F238E27FC236}">
                    <a16:creationId xmlns:a16="http://schemas.microsoft.com/office/drawing/2014/main" id="{6A47CA6E-6DAE-A846-AF87-7C3B55F64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8" y="2464"/>
                <a:ext cx="992" cy="256"/>
              </a:xfrm>
              <a:custGeom>
                <a:avLst/>
                <a:gdLst>
                  <a:gd name="T0" fmla="*/ 0 w 992"/>
                  <a:gd name="T1" fmla="*/ 0 h 256"/>
                  <a:gd name="T2" fmla="*/ 136 w 992"/>
                  <a:gd name="T3" fmla="*/ 160 h 256"/>
                  <a:gd name="T4" fmla="*/ 264 w 992"/>
                  <a:gd name="T5" fmla="*/ 224 h 256"/>
                  <a:gd name="T6" fmla="*/ 392 w 992"/>
                  <a:gd name="T7" fmla="*/ 248 h 256"/>
                  <a:gd name="T8" fmla="*/ 552 w 992"/>
                  <a:gd name="T9" fmla="*/ 256 h 256"/>
                  <a:gd name="T10" fmla="*/ 680 w 992"/>
                  <a:gd name="T11" fmla="*/ 232 h 256"/>
                  <a:gd name="T12" fmla="*/ 792 w 992"/>
                  <a:gd name="T13" fmla="*/ 176 h 256"/>
                  <a:gd name="T14" fmla="*/ 896 w 992"/>
                  <a:gd name="T15" fmla="*/ 96 h 256"/>
                  <a:gd name="T16" fmla="*/ 992 w 992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92"/>
                  <a:gd name="T28" fmla="*/ 0 h 256"/>
                  <a:gd name="T29" fmla="*/ 992 w 992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92" h="256">
                    <a:moveTo>
                      <a:pt x="0" y="0"/>
                    </a:moveTo>
                    <a:lnTo>
                      <a:pt x="136" y="160"/>
                    </a:lnTo>
                    <a:lnTo>
                      <a:pt x="264" y="224"/>
                    </a:lnTo>
                    <a:lnTo>
                      <a:pt x="392" y="248"/>
                    </a:lnTo>
                    <a:lnTo>
                      <a:pt x="552" y="256"/>
                    </a:lnTo>
                    <a:lnTo>
                      <a:pt x="680" y="232"/>
                    </a:lnTo>
                    <a:lnTo>
                      <a:pt x="792" y="176"/>
                    </a:lnTo>
                    <a:lnTo>
                      <a:pt x="896" y="96"/>
                    </a:lnTo>
                    <a:lnTo>
                      <a:pt x="992" y="0"/>
                    </a:lnTo>
                  </a:path>
                </a:pathLst>
              </a:custGeom>
              <a:noFill/>
              <a:ln w="101600">
                <a:solidFill>
                  <a:srgbClr val="77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0" name="Freeform 75">
                <a:extLst>
                  <a:ext uri="{FF2B5EF4-FFF2-40B4-BE49-F238E27FC236}">
                    <a16:creationId xmlns:a16="http://schemas.microsoft.com/office/drawing/2014/main" id="{7AB1AAEA-D0CE-F841-A6A1-04008DA49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" y="2496"/>
                <a:ext cx="992" cy="256"/>
              </a:xfrm>
              <a:custGeom>
                <a:avLst/>
                <a:gdLst>
                  <a:gd name="T0" fmla="*/ 0 w 992"/>
                  <a:gd name="T1" fmla="*/ 0 h 256"/>
                  <a:gd name="T2" fmla="*/ 136 w 992"/>
                  <a:gd name="T3" fmla="*/ 160 h 256"/>
                  <a:gd name="T4" fmla="*/ 264 w 992"/>
                  <a:gd name="T5" fmla="*/ 224 h 256"/>
                  <a:gd name="T6" fmla="*/ 392 w 992"/>
                  <a:gd name="T7" fmla="*/ 248 h 256"/>
                  <a:gd name="T8" fmla="*/ 552 w 992"/>
                  <a:gd name="T9" fmla="*/ 256 h 256"/>
                  <a:gd name="T10" fmla="*/ 680 w 992"/>
                  <a:gd name="T11" fmla="*/ 232 h 256"/>
                  <a:gd name="T12" fmla="*/ 792 w 992"/>
                  <a:gd name="T13" fmla="*/ 176 h 256"/>
                  <a:gd name="T14" fmla="*/ 896 w 992"/>
                  <a:gd name="T15" fmla="*/ 96 h 256"/>
                  <a:gd name="T16" fmla="*/ 992 w 992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92"/>
                  <a:gd name="T28" fmla="*/ 0 h 256"/>
                  <a:gd name="T29" fmla="*/ 992 w 992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92" h="256">
                    <a:moveTo>
                      <a:pt x="0" y="0"/>
                    </a:moveTo>
                    <a:lnTo>
                      <a:pt x="136" y="160"/>
                    </a:lnTo>
                    <a:lnTo>
                      <a:pt x="264" y="224"/>
                    </a:lnTo>
                    <a:lnTo>
                      <a:pt x="392" y="248"/>
                    </a:lnTo>
                    <a:lnTo>
                      <a:pt x="552" y="256"/>
                    </a:lnTo>
                    <a:lnTo>
                      <a:pt x="680" y="232"/>
                    </a:lnTo>
                    <a:lnTo>
                      <a:pt x="792" y="176"/>
                    </a:lnTo>
                    <a:lnTo>
                      <a:pt x="896" y="96"/>
                    </a:lnTo>
                    <a:lnTo>
                      <a:pt x="992" y="0"/>
                    </a:lnTo>
                  </a:path>
                </a:pathLst>
              </a:custGeom>
              <a:noFill/>
              <a:ln w="101600">
                <a:solidFill>
                  <a:srgbClr val="77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1" name="Rectangle 76">
                <a:extLst>
                  <a:ext uri="{FF2B5EF4-FFF2-40B4-BE49-F238E27FC236}">
                    <a16:creationId xmlns:a16="http://schemas.microsoft.com/office/drawing/2014/main" id="{DFDBBB83-C642-1649-9BE2-BC6091C16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288"/>
                <a:ext cx="109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3300"/>
                    </a:solidFill>
                    <a:latin typeface="Arial" panose="020B0604020202020204" pitchFamily="34" charset="0"/>
                  </a:rPr>
                  <a:t>fused base metal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9422" name="Freeform 77">
                <a:extLst>
                  <a:ext uri="{FF2B5EF4-FFF2-40B4-BE49-F238E27FC236}">
                    <a16:creationId xmlns:a16="http://schemas.microsoft.com/office/drawing/2014/main" id="{B6178591-C13D-6A4B-B9CB-5D95D6349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2336"/>
                <a:ext cx="832" cy="88"/>
              </a:xfrm>
              <a:custGeom>
                <a:avLst/>
                <a:gdLst>
                  <a:gd name="T0" fmla="*/ 0 w 832"/>
                  <a:gd name="T1" fmla="*/ 88 h 88"/>
                  <a:gd name="T2" fmla="*/ 40 w 832"/>
                  <a:gd name="T3" fmla="*/ 56 h 88"/>
                  <a:gd name="T4" fmla="*/ 104 w 832"/>
                  <a:gd name="T5" fmla="*/ 32 h 88"/>
                  <a:gd name="T6" fmla="*/ 240 w 832"/>
                  <a:gd name="T7" fmla="*/ 8 h 88"/>
                  <a:gd name="T8" fmla="*/ 368 w 832"/>
                  <a:gd name="T9" fmla="*/ 0 h 88"/>
                  <a:gd name="T10" fmla="*/ 528 w 832"/>
                  <a:gd name="T11" fmla="*/ 8 h 88"/>
                  <a:gd name="T12" fmla="*/ 640 w 832"/>
                  <a:gd name="T13" fmla="*/ 16 h 88"/>
                  <a:gd name="T14" fmla="*/ 744 w 832"/>
                  <a:gd name="T15" fmla="*/ 32 h 88"/>
                  <a:gd name="T16" fmla="*/ 816 w 832"/>
                  <a:gd name="T17" fmla="*/ 72 h 88"/>
                  <a:gd name="T18" fmla="*/ 832 w 832"/>
                  <a:gd name="T19" fmla="*/ 88 h 88"/>
                  <a:gd name="T20" fmla="*/ 0 w 832"/>
                  <a:gd name="T21" fmla="*/ 88 h 8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32"/>
                  <a:gd name="T34" fmla="*/ 0 h 88"/>
                  <a:gd name="T35" fmla="*/ 832 w 832"/>
                  <a:gd name="T36" fmla="*/ 88 h 8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32" h="88">
                    <a:moveTo>
                      <a:pt x="0" y="88"/>
                    </a:moveTo>
                    <a:lnTo>
                      <a:pt x="40" y="56"/>
                    </a:lnTo>
                    <a:lnTo>
                      <a:pt x="104" y="32"/>
                    </a:lnTo>
                    <a:lnTo>
                      <a:pt x="240" y="8"/>
                    </a:lnTo>
                    <a:lnTo>
                      <a:pt x="368" y="0"/>
                    </a:lnTo>
                    <a:lnTo>
                      <a:pt x="528" y="8"/>
                    </a:lnTo>
                    <a:lnTo>
                      <a:pt x="640" y="16"/>
                    </a:lnTo>
                    <a:lnTo>
                      <a:pt x="744" y="32"/>
                    </a:lnTo>
                    <a:lnTo>
                      <a:pt x="816" y="72"/>
                    </a:lnTo>
                    <a:lnTo>
                      <a:pt x="832" y="88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3" name="Freeform 78">
                <a:extLst>
                  <a:ext uri="{FF2B5EF4-FFF2-40B4-BE49-F238E27FC236}">
                    <a16:creationId xmlns:a16="http://schemas.microsoft.com/office/drawing/2014/main" id="{86D54678-C215-C849-811C-FBA76E079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6" y="2336"/>
                <a:ext cx="832" cy="88"/>
              </a:xfrm>
              <a:custGeom>
                <a:avLst/>
                <a:gdLst>
                  <a:gd name="T0" fmla="*/ 0 w 832"/>
                  <a:gd name="T1" fmla="*/ 88 h 88"/>
                  <a:gd name="T2" fmla="*/ 40 w 832"/>
                  <a:gd name="T3" fmla="*/ 56 h 88"/>
                  <a:gd name="T4" fmla="*/ 104 w 832"/>
                  <a:gd name="T5" fmla="*/ 32 h 88"/>
                  <a:gd name="T6" fmla="*/ 240 w 832"/>
                  <a:gd name="T7" fmla="*/ 8 h 88"/>
                  <a:gd name="T8" fmla="*/ 368 w 832"/>
                  <a:gd name="T9" fmla="*/ 0 h 88"/>
                  <a:gd name="T10" fmla="*/ 528 w 832"/>
                  <a:gd name="T11" fmla="*/ 8 h 88"/>
                  <a:gd name="T12" fmla="*/ 640 w 832"/>
                  <a:gd name="T13" fmla="*/ 16 h 88"/>
                  <a:gd name="T14" fmla="*/ 744 w 832"/>
                  <a:gd name="T15" fmla="*/ 32 h 88"/>
                  <a:gd name="T16" fmla="*/ 816 w 832"/>
                  <a:gd name="T17" fmla="*/ 72 h 88"/>
                  <a:gd name="T18" fmla="*/ 832 w 832"/>
                  <a:gd name="T19" fmla="*/ 88 h 88"/>
                  <a:gd name="T20" fmla="*/ 0 w 832"/>
                  <a:gd name="T21" fmla="*/ 88 h 8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32"/>
                  <a:gd name="T34" fmla="*/ 0 h 88"/>
                  <a:gd name="T35" fmla="*/ 832 w 832"/>
                  <a:gd name="T36" fmla="*/ 88 h 8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32" h="88">
                    <a:moveTo>
                      <a:pt x="0" y="88"/>
                    </a:moveTo>
                    <a:lnTo>
                      <a:pt x="40" y="56"/>
                    </a:lnTo>
                    <a:lnTo>
                      <a:pt x="104" y="32"/>
                    </a:lnTo>
                    <a:lnTo>
                      <a:pt x="240" y="8"/>
                    </a:lnTo>
                    <a:lnTo>
                      <a:pt x="368" y="0"/>
                    </a:lnTo>
                    <a:lnTo>
                      <a:pt x="528" y="8"/>
                    </a:lnTo>
                    <a:lnTo>
                      <a:pt x="640" y="16"/>
                    </a:lnTo>
                    <a:lnTo>
                      <a:pt x="744" y="32"/>
                    </a:lnTo>
                    <a:lnTo>
                      <a:pt x="816" y="72"/>
                    </a:lnTo>
                    <a:lnTo>
                      <a:pt x="832" y="88"/>
                    </a:lnTo>
                    <a:lnTo>
                      <a:pt x="0" y="88"/>
                    </a:lnTo>
                    <a:close/>
                  </a:path>
                </a:pathLst>
              </a:custGeom>
              <a:noFill/>
              <a:ln w="254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4" name="Freeform 79">
                <a:extLst>
                  <a:ext uri="{FF2B5EF4-FFF2-40B4-BE49-F238E27FC236}">
                    <a16:creationId xmlns:a16="http://schemas.microsoft.com/office/drawing/2014/main" id="{D8F87A88-FF17-ED4A-AA26-BF9E22F62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" y="2344"/>
                <a:ext cx="832" cy="96"/>
              </a:xfrm>
              <a:custGeom>
                <a:avLst/>
                <a:gdLst>
                  <a:gd name="T0" fmla="*/ 0 w 832"/>
                  <a:gd name="T1" fmla="*/ 96 h 96"/>
                  <a:gd name="T2" fmla="*/ 48 w 832"/>
                  <a:gd name="T3" fmla="*/ 56 h 96"/>
                  <a:gd name="T4" fmla="*/ 104 w 832"/>
                  <a:gd name="T5" fmla="*/ 32 h 96"/>
                  <a:gd name="T6" fmla="*/ 248 w 832"/>
                  <a:gd name="T7" fmla="*/ 16 h 96"/>
                  <a:gd name="T8" fmla="*/ 368 w 832"/>
                  <a:gd name="T9" fmla="*/ 0 h 96"/>
                  <a:gd name="T10" fmla="*/ 536 w 832"/>
                  <a:gd name="T11" fmla="*/ 8 h 96"/>
                  <a:gd name="T12" fmla="*/ 648 w 832"/>
                  <a:gd name="T13" fmla="*/ 16 h 96"/>
                  <a:gd name="T14" fmla="*/ 744 w 832"/>
                  <a:gd name="T15" fmla="*/ 32 h 96"/>
                  <a:gd name="T16" fmla="*/ 824 w 832"/>
                  <a:gd name="T17" fmla="*/ 72 h 96"/>
                  <a:gd name="T18" fmla="*/ 832 w 832"/>
                  <a:gd name="T19" fmla="*/ 96 h 96"/>
                  <a:gd name="T20" fmla="*/ 8 w 832"/>
                  <a:gd name="T21" fmla="*/ 96 h 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32"/>
                  <a:gd name="T34" fmla="*/ 0 h 96"/>
                  <a:gd name="T35" fmla="*/ 832 w 832"/>
                  <a:gd name="T36" fmla="*/ 96 h 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32" h="96">
                    <a:moveTo>
                      <a:pt x="0" y="96"/>
                    </a:moveTo>
                    <a:lnTo>
                      <a:pt x="48" y="56"/>
                    </a:lnTo>
                    <a:lnTo>
                      <a:pt x="104" y="32"/>
                    </a:lnTo>
                    <a:lnTo>
                      <a:pt x="248" y="16"/>
                    </a:lnTo>
                    <a:lnTo>
                      <a:pt x="368" y="0"/>
                    </a:lnTo>
                    <a:lnTo>
                      <a:pt x="536" y="8"/>
                    </a:lnTo>
                    <a:lnTo>
                      <a:pt x="648" y="16"/>
                    </a:lnTo>
                    <a:lnTo>
                      <a:pt x="744" y="32"/>
                    </a:lnTo>
                    <a:lnTo>
                      <a:pt x="824" y="72"/>
                    </a:lnTo>
                    <a:lnTo>
                      <a:pt x="832" y="96"/>
                    </a:lnTo>
                    <a:lnTo>
                      <a:pt x="8" y="96"/>
                    </a:lnTo>
                  </a:path>
                </a:pathLst>
              </a:custGeom>
              <a:noFill/>
              <a:ln w="254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5" name="Rectangle 80">
                <a:extLst>
                  <a:ext uri="{FF2B5EF4-FFF2-40B4-BE49-F238E27FC236}">
                    <a16:creationId xmlns:a16="http://schemas.microsoft.com/office/drawing/2014/main" id="{54FB9A25-3113-264D-A8B3-EE2C5BF8E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1992"/>
                <a:ext cx="122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996633"/>
                    </a:solidFill>
                    <a:latin typeface="Arial" panose="020B0604020202020204" pitchFamily="34" charset="0"/>
                  </a:rPr>
                  <a:t>filler metal (melted)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9426" name="Rectangle 81">
                <a:extLst>
                  <a:ext uri="{FF2B5EF4-FFF2-40B4-BE49-F238E27FC236}">
                    <a16:creationId xmlns:a16="http://schemas.microsoft.com/office/drawing/2014/main" id="{41EEB9CC-F773-2748-BAD4-1CCA967AF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2136"/>
                <a:ext cx="31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9900"/>
                    </a:solidFill>
                    <a:latin typeface="Arial" panose="020B0604020202020204" pitchFamily="34" charset="0"/>
                  </a:rPr>
                  <a:t>base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9427" name="Rectangle 82">
                <a:extLst>
                  <a:ext uri="{FF2B5EF4-FFF2-40B4-BE49-F238E27FC236}">
                    <a16:creationId xmlns:a16="http://schemas.microsoft.com/office/drawing/2014/main" id="{A1763DF6-200D-5D42-943C-46C28D6BD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2136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CC9900"/>
                    </a:solidFill>
                    <a:latin typeface="Arial" panose="020B0604020202020204" pitchFamily="34" charset="0"/>
                  </a:rPr>
                  <a:t> metal (melted)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9428" name="Rectangle 83">
                <a:extLst>
                  <a:ext uri="{FF2B5EF4-FFF2-40B4-BE49-F238E27FC236}">
                    <a16:creationId xmlns:a16="http://schemas.microsoft.com/office/drawing/2014/main" id="{455BE431-4696-1142-9A71-B6BABA1E2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664"/>
                <a:ext cx="67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444444"/>
                    </a:solidFill>
                    <a:latin typeface="Arial" panose="020B0604020202020204" pitchFamily="34" charset="0"/>
                  </a:rPr>
                  <a:t>unaffected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59429" name="Rectangle 84">
                <a:extLst>
                  <a:ext uri="{FF2B5EF4-FFF2-40B4-BE49-F238E27FC236}">
                    <a16:creationId xmlns:a16="http://schemas.microsoft.com/office/drawing/2014/main" id="{2B2395B6-59D9-E743-9266-5EA8F4691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664"/>
                <a:ext cx="67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unaffected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59430" name="Group 85">
                <a:extLst>
                  <a:ext uri="{FF2B5EF4-FFF2-40B4-BE49-F238E27FC236}">
                    <a16:creationId xmlns:a16="http://schemas.microsoft.com/office/drawing/2014/main" id="{9D9F866A-73B3-434F-9F28-0E9E9C02E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8" y="2224"/>
                <a:ext cx="224" cy="304"/>
                <a:chOff x="3728" y="2224"/>
                <a:chExt cx="224" cy="304"/>
              </a:xfrm>
            </p:grpSpPr>
            <p:sp>
              <p:nvSpPr>
                <p:cNvPr id="59432" name="Freeform 86">
                  <a:extLst>
                    <a:ext uri="{FF2B5EF4-FFF2-40B4-BE49-F238E27FC236}">
                      <a16:creationId xmlns:a16="http://schemas.microsoft.com/office/drawing/2014/main" id="{FFA109DA-9967-9B47-9FD4-3EE2A2A3F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8" y="2440"/>
                  <a:ext cx="88" cy="88"/>
                </a:xfrm>
                <a:custGeom>
                  <a:avLst/>
                  <a:gdLst>
                    <a:gd name="T0" fmla="*/ 8 w 88"/>
                    <a:gd name="T1" fmla="*/ 88 h 88"/>
                    <a:gd name="T2" fmla="*/ 0 w 88"/>
                    <a:gd name="T3" fmla="*/ 0 h 88"/>
                    <a:gd name="T4" fmla="*/ 32 w 88"/>
                    <a:gd name="T5" fmla="*/ 56 h 88"/>
                    <a:gd name="T6" fmla="*/ 88 w 88"/>
                    <a:gd name="T7" fmla="*/ 72 h 88"/>
                    <a:gd name="T8" fmla="*/ 8 w 88"/>
                    <a:gd name="T9" fmla="*/ 88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88"/>
                    <a:gd name="T17" fmla="*/ 88 w 88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88">
                      <a:moveTo>
                        <a:pt x="8" y="88"/>
                      </a:moveTo>
                      <a:lnTo>
                        <a:pt x="0" y="0"/>
                      </a:lnTo>
                      <a:lnTo>
                        <a:pt x="32" y="56"/>
                      </a:lnTo>
                      <a:lnTo>
                        <a:pt x="88" y="72"/>
                      </a:lnTo>
                      <a:lnTo>
                        <a:pt x="8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33" name="Line 87">
                  <a:extLst>
                    <a:ext uri="{FF2B5EF4-FFF2-40B4-BE49-F238E27FC236}">
                      <a16:creationId xmlns:a16="http://schemas.microsoft.com/office/drawing/2014/main" id="{17C0F470-A2EA-E44D-88B0-99276633F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60" y="2224"/>
                  <a:ext cx="192" cy="27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431" name="Rectangle 88">
                <a:extLst>
                  <a:ext uri="{FF2B5EF4-FFF2-40B4-BE49-F238E27FC236}">
                    <a16:creationId xmlns:a16="http://schemas.microsoft.com/office/drawing/2014/main" id="{9BD318ED-E225-494E-8A6B-F48FC46FB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2529"/>
                <a:ext cx="121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770000"/>
                    </a:solidFill>
                    <a:latin typeface="Arial" panose="020B0604020202020204" pitchFamily="34" charset="0"/>
                  </a:rPr>
                  <a:t>heat affected zone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9400" name="Rectangle 89">
            <a:extLst>
              <a:ext uri="{FF2B5EF4-FFF2-40B4-BE49-F238E27FC236}">
                <a16:creationId xmlns:a16="http://schemas.microsoft.com/office/drawing/2014/main" id="{04C0CD3B-BCA8-4C4A-9158-20BF80360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6" y="1612900"/>
            <a:ext cx="1452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FORMING</a:t>
            </a: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59401" name="Group 105">
            <a:extLst>
              <a:ext uri="{FF2B5EF4-FFF2-40B4-BE49-F238E27FC236}">
                <a16:creationId xmlns:a16="http://schemas.microsoft.com/office/drawing/2014/main" id="{668AF971-B877-6042-B324-1D11478F1887}"/>
              </a:ext>
            </a:extLst>
          </p:cNvPr>
          <p:cNvGrpSpPr>
            <a:grpSpLocks/>
          </p:cNvGrpSpPr>
          <p:nvPr/>
        </p:nvGrpSpPr>
        <p:grpSpPr bwMode="auto">
          <a:xfrm>
            <a:off x="2981326" y="1028700"/>
            <a:ext cx="5534025" cy="546100"/>
            <a:chOff x="918" y="648"/>
            <a:chExt cx="3486" cy="344"/>
          </a:xfrm>
        </p:grpSpPr>
        <p:sp>
          <p:nvSpPr>
            <p:cNvPr id="59402" name="Line 106">
              <a:extLst>
                <a:ext uri="{FF2B5EF4-FFF2-40B4-BE49-F238E27FC236}">
                  <a16:creationId xmlns:a16="http://schemas.microsoft.com/office/drawing/2014/main" id="{F21701F0-4E3B-EC45-A0F8-2305D3CFB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6" y="648"/>
              <a:ext cx="1" cy="34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Line 107">
              <a:extLst>
                <a:ext uri="{FF2B5EF4-FFF2-40B4-BE49-F238E27FC236}">
                  <a16:creationId xmlns:a16="http://schemas.microsoft.com/office/drawing/2014/main" id="{9B8637F0-3F57-B54E-96FC-A7919FFEF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" y="832"/>
              <a:ext cx="348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08">
              <a:extLst>
                <a:ext uri="{FF2B5EF4-FFF2-40B4-BE49-F238E27FC236}">
                  <a16:creationId xmlns:a16="http://schemas.microsoft.com/office/drawing/2014/main" id="{3A831B99-9CC7-4A45-AC24-15976009B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824"/>
              <a:ext cx="1" cy="1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09">
              <a:extLst>
                <a:ext uri="{FF2B5EF4-FFF2-40B4-BE49-F238E27FC236}">
                  <a16:creationId xmlns:a16="http://schemas.microsoft.com/office/drawing/2014/main" id="{6B6DDBB9-3BF5-4C48-B473-CF000C77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8" y="832"/>
              <a:ext cx="1" cy="15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57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>
            <a:extLst>
              <a:ext uri="{FF2B5EF4-FFF2-40B4-BE49-F238E27FC236}">
                <a16:creationId xmlns:a16="http://schemas.microsoft.com/office/drawing/2014/main" id="{34EE2F6E-0996-E04D-B981-7267DC3FC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1B6D1412-76E3-794A-86E3-261C58E794BC}" type="slidenum">
              <a:rPr lang="en-US" altLang="en-US" sz="1200">
                <a:latin typeface="Arial" panose="020B0604020202020204" pitchFamily="34" charset="0"/>
              </a:rPr>
              <a:pPr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ED1AB2EA-0A62-6740-8D77-2E0F500AD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61483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Annealing</a:t>
            </a:r>
            <a:r>
              <a:rPr lang="en-US" altLang="en-US" sz="2800">
                <a:latin typeface="Arial" panose="020B0604020202020204" pitchFamily="34" charset="0"/>
              </a:rPr>
              <a:t>:  </a:t>
            </a:r>
            <a:r>
              <a:rPr lang="en-US" altLang="en-US">
                <a:latin typeface="Arial" panose="020B0604020202020204" pitchFamily="34" charset="0"/>
              </a:rPr>
              <a:t>Heat to </a:t>
            </a:r>
            <a:r>
              <a:rPr lang="en-US" altLang="en-US" i="1">
                <a:latin typeface="Arial" panose="020B0604020202020204" pitchFamily="34" charset="0"/>
              </a:rPr>
              <a:t>T</a:t>
            </a:r>
            <a:r>
              <a:rPr lang="en-US" altLang="en-US" baseline="-6000">
                <a:latin typeface="Arial" panose="020B0604020202020204" pitchFamily="34" charset="0"/>
              </a:rPr>
              <a:t>anneal</a:t>
            </a:r>
            <a:r>
              <a:rPr lang="en-US" altLang="en-US">
                <a:latin typeface="Arial" panose="020B0604020202020204" pitchFamily="34" charset="0"/>
              </a:rPr>
              <a:t>, then cool slowly.</a:t>
            </a:r>
            <a:endParaRPr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B4CC087E-AA4B-464C-897E-E27A2F6026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7727" y="-137317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Thermal Processing of Metals</a:t>
            </a:r>
          </a:p>
        </p:txBody>
      </p:sp>
      <p:grpSp>
        <p:nvGrpSpPr>
          <p:cNvPr id="61445" name="Group 71">
            <a:extLst>
              <a:ext uri="{FF2B5EF4-FFF2-40B4-BE49-F238E27FC236}">
                <a16:creationId xmlns:a16="http://schemas.microsoft.com/office/drawing/2014/main" id="{DACCB6AC-7D4C-FD41-B236-C847663E91A8}"/>
              </a:ext>
            </a:extLst>
          </p:cNvPr>
          <p:cNvGrpSpPr>
            <a:grpSpLocks/>
          </p:cNvGrpSpPr>
          <p:nvPr/>
        </p:nvGrpSpPr>
        <p:grpSpPr bwMode="auto">
          <a:xfrm>
            <a:off x="2600326" y="1609725"/>
            <a:ext cx="6888163" cy="4527550"/>
            <a:chOff x="678" y="1014"/>
            <a:chExt cx="4339" cy="2852"/>
          </a:xfrm>
        </p:grpSpPr>
        <p:sp>
          <p:nvSpPr>
            <p:cNvPr id="61487" name="Rectangle 8">
              <a:extLst>
                <a:ext uri="{FF2B5EF4-FFF2-40B4-BE49-F238E27FC236}">
                  <a16:creationId xmlns:a16="http://schemas.microsoft.com/office/drawing/2014/main" id="{B54B5EB1-008A-074D-9CE4-87C19D11A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2992"/>
              <a:ext cx="2252" cy="87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88" name="Rectangle 9">
              <a:extLst>
                <a:ext uri="{FF2B5EF4-FFF2-40B4-BE49-F238E27FC236}">
                  <a16:creationId xmlns:a16="http://schemas.microsoft.com/office/drawing/2014/main" id="{F73392BC-3BBC-7D45-899D-57BEEEB13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391"/>
              <a:ext cx="2184" cy="14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89" name="Rectangle 10">
              <a:extLst>
                <a:ext uri="{FF2B5EF4-FFF2-40B4-BE49-F238E27FC236}">
                  <a16:creationId xmlns:a16="http://schemas.microsoft.com/office/drawing/2014/main" id="{747F4C5F-4E3E-884E-B842-3BB6E56B3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2070"/>
              <a:ext cx="2248" cy="92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90" name="Rectangle 11">
              <a:extLst>
                <a:ext uri="{FF2B5EF4-FFF2-40B4-BE49-F238E27FC236}">
                  <a16:creationId xmlns:a16="http://schemas.microsoft.com/office/drawing/2014/main" id="{1C7C8BF6-1165-594A-8801-39EF33F84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1014"/>
              <a:ext cx="2075" cy="142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91" name="Rectangle 12">
              <a:extLst>
                <a:ext uri="{FF2B5EF4-FFF2-40B4-BE49-F238E27FC236}">
                  <a16:creationId xmlns:a16="http://schemas.microsoft.com/office/drawing/2014/main" id="{4CAF6C29-E5CC-F849-828D-CAA77BFB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014"/>
              <a:ext cx="2263" cy="109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92" name="Oval 13">
              <a:extLst>
                <a:ext uri="{FF2B5EF4-FFF2-40B4-BE49-F238E27FC236}">
                  <a16:creationId xmlns:a16="http://schemas.microsoft.com/office/drawing/2014/main" id="{83265ECC-D757-534C-9495-DFC1F097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775"/>
              <a:ext cx="1329" cy="1329"/>
            </a:xfrm>
            <a:prstGeom prst="ellipse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93" name="Rectangle 14">
              <a:extLst>
                <a:ext uri="{FF2B5EF4-FFF2-40B4-BE49-F238E27FC236}">
                  <a16:creationId xmlns:a16="http://schemas.microsoft.com/office/drawing/2014/main" id="{39D1CF3F-6CF6-D549-A53D-443BDF58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179"/>
              <a:ext cx="94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700">
                  <a:solidFill>
                    <a:srgbClr val="000000"/>
                  </a:solidFill>
                  <a:latin typeface="Arial" panose="020B0604020202020204" pitchFamily="34" charset="0"/>
                </a:rPr>
                <a:t>Types of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94" name="Rectangle 15">
              <a:extLst>
                <a:ext uri="{FF2B5EF4-FFF2-40B4-BE49-F238E27FC236}">
                  <a16:creationId xmlns:a16="http://schemas.microsoft.com/office/drawing/2014/main" id="{3200934F-CB20-D94D-A18B-B1279812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434"/>
              <a:ext cx="96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700">
                  <a:solidFill>
                    <a:srgbClr val="000000"/>
                  </a:solidFill>
                  <a:latin typeface="Arial" panose="020B0604020202020204" pitchFamily="34" charset="0"/>
                </a:rPr>
                <a:t>Annealing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75">
            <a:extLst>
              <a:ext uri="{FF2B5EF4-FFF2-40B4-BE49-F238E27FC236}">
                <a16:creationId xmlns:a16="http://schemas.microsoft.com/office/drawing/2014/main" id="{5C2568A5-9320-964A-874C-499909C870E1}"/>
              </a:ext>
            </a:extLst>
          </p:cNvPr>
          <p:cNvGrpSpPr>
            <a:grpSpLocks/>
          </p:cNvGrpSpPr>
          <p:nvPr/>
        </p:nvGrpSpPr>
        <p:grpSpPr bwMode="auto">
          <a:xfrm>
            <a:off x="2870201" y="4518025"/>
            <a:ext cx="1941513" cy="1303338"/>
            <a:chOff x="848" y="2846"/>
            <a:chExt cx="1223" cy="821"/>
          </a:xfrm>
        </p:grpSpPr>
        <p:sp>
          <p:nvSpPr>
            <p:cNvPr id="61480" name="Rectangle 17">
              <a:extLst>
                <a:ext uri="{FF2B5EF4-FFF2-40B4-BE49-F238E27FC236}">
                  <a16:creationId xmlns:a16="http://schemas.microsoft.com/office/drawing/2014/main" id="{209984F4-C556-2441-992D-2944A34DD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2846"/>
              <a:ext cx="1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•  </a:t>
              </a:r>
              <a:endParaRPr lang="en-US" altLang="en-US"/>
            </a:p>
          </p:txBody>
        </p:sp>
        <p:sp>
          <p:nvSpPr>
            <p:cNvPr id="61481" name="Rectangle 18">
              <a:extLst>
                <a:ext uri="{FF2B5EF4-FFF2-40B4-BE49-F238E27FC236}">
                  <a16:creationId xmlns:a16="http://schemas.microsoft.com/office/drawing/2014/main" id="{92911E26-A75F-8046-ADB4-304E28A2E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846"/>
              <a:ext cx="10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33FF"/>
                  </a:solidFill>
                  <a:latin typeface="Arial" panose="020B0604020202020204" pitchFamily="34" charset="0"/>
                </a:rPr>
                <a:t>Process Anneal</a:t>
              </a:r>
              <a:r>
                <a:rPr lang="en-US" altLang="en-US" sz="1800">
                  <a:latin typeface="Arial" panose="020B0604020202020204" pitchFamily="34" charset="0"/>
                </a:rPr>
                <a:t>: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82" name="Rectangle 20">
              <a:extLst>
                <a:ext uri="{FF2B5EF4-FFF2-40B4-BE49-F238E27FC236}">
                  <a16:creationId xmlns:a16="http://schemas.microsoft.com/office/drawing/2014/main" id="{724CCFDF-DAF9-8F4E-A971-E005258C1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3016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    </a:t>
              </a:r>
              <a:endParaRPr lang="en-US" altLang="en-US"/>
            </a:p>
          </p:txBody>
        </p:sp>
        <p:sp>
          <p:nvSpPr>
            <p:cNvPr id="61483" name="Rectangle 21">
              <a:extLst>
                <a:ext uri="{FF2B5EF4-FFF2-40B4-BE49-F238E27FC236}">
                  <a16:creationId xmlns:a16="http://schemas.microsoft.com/office/drawing/2014/main" id="{E77C8705-8C19-554D-A7D8-58C6F9087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3029"/>
              <a:ext cx="10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Negate effect of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84" name="Rectangle 22">
              <a:extLst>
                <a:ext uri="{FF2B5EF4-FFF2-40B4-BE49-F238E27FC236}">
                  <a16:creationId xmlns:a16="http://schemas.microsoft.com/office/drawing/2014/main" id="{7562F9B0-7EC5-5B4C-9D78-1C1CA1FAC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3187"/>
              <a:ext cx="114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   cold working by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85" name="Rectangle 23">
              <a:extLst>
                <a:ext uri="{FF2B5EF4-FFF2-40B4-BE49-F238E27FC236}">
                  <a16:creationId xmlns:a16="http://schemas.microsoft.com/office/drawing/2014/main" id="{A6A3BA8D-922E-6947-AAD6-075ECCD2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3344"/>
              <a:ext cx="80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   (recovery/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86" name="Rectangle 24">
              <a:extLst>
                <a:ext uri="{FF2B5EF4-FFF2-40B4-BE49-F238E27FC236}">
                  <a16:creationId xmlns:a16="http://schemas.microsoft.com/office/drawing/2014/main" id="{50C2B9D7-548C-9A47-97D4-31A1C8FD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3502"/>
              <a:ext cx="122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     recrystallization)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72">
            <a:extLst>
              <a:ext uri="{FF2B5EF4-FFF2-40B4-BE49-F238E27FC236}">
                <a16:creationId xmlns:a16="http://schemas.microsoft.com/office/drawing/2014/main" id="{EFD0C34B-143B-A249-B384-55A6262B6984}"/>
              </a:ext>
            </a:extLst>
          </p:cNvPr>
          <p:cNvGrpSpPr>
            <a:grpSpLocks/>
          </p:cNvGrpSpPr>
          <p:nvPr/>
        </p:nvGrpSpPr>
        <p:grpSpPr bwMode="auto">
          <a:xfrm>
            <a:off x="2797176" y="1814514"/>
            <a:ext cx="2455863" cy="1285875"/>
            <a:chOff x="802" y="1143"/>
            <a:chExt cx="1547" cy="810"/>
          </a:xfrm>
        </p:grpSpPr>
        <p:sp>
          <p:nvSpPr>
            <p:cNvPr id="61474" name="Rectangle 26">
              <a:extLst>
                <a:ext uri="{FF2B5EF4-FFF2-40B4-BE49-F238E27FC236}">
                  <a16:creationId xmlns:a16="http://schemas.microsoft.com/office/drawing/2014/main" id="{7BBA2F75-EF39-6A49-9E24-96C68EB6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143"/>
              <a:ext cx="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• </a:t>
              </a:r>
              <a:endParaRPr lang="en-US" altLang="en-US"/>
            </a:p>
          </p:txBody>
        </p:sp>
        <p:sp>
          <p:nvSpPr>
            <p:cNvPr id="61475" name="Rectangle 27">
              <a:extLst>
                <a:ext uri="{FF2B5EF4-FFF2-40B4-BE49-F238E27FC236}">
                  <a16:creationId xmlns:a16="http://schemas.microsoft.com/office/drawing/2014/main" id="{DCE89872-0B09-3948-AC73-80C13CC6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1143"/>
              <a:ext cx="14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33FF"/>
                  </a:solidFill>
                  <a:latin typeface="Arial" panose="020B0604020202020204" pitchFamily="34" charset="0"/>
                </a:rPr>
                <a:t>Stress Relief</a:t>
              </a:r>
              <a:r>
                <a:rPr lang="en-US" altLang="en-US" sz="1800">
                  <a:latin typeface="Arial" panose="020B0604020202020204" pitchFamily="34" charset="0"/>
                </a:rPr>
                <a:t>:  Reduce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76" name="Rectangle 31">
              <a:extLst>
                <a:ext uri="{FF2B5EF4-FFF2-40B4-BE49-F238E27FC236}">
                  <a16:creationId xmlns:a16="http://schemas.microsoft.com/office/drawing/2014/main" id="{4AE5EE75-1723-5B46-9B94-904062D07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314"/>
              <a:ext cx="122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  stress caused by: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77" name="Rectangle 33">
              <a:extLst>
                <a:ext uri="{FF2B5EF4-FFF2-40B4-BE49-F238E27FC236}">
                  <a16:creationId xmlns:a16="http://schemas.microsoft.com/office/drawing/2014/main" id="{8B1B38FB-B458-924C-8E01-DAB5F5A1B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472"/>
              <a:ext cx="123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-plastic deformation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78" name="Rectangle 35">
              <a:extLst>
                <a:ext uri="{FF2B5EF4-FFF2-40B4-BE49-F238E27FC236}">
                  <a16:creationId xmlns:a16="http://schemas.microsoft.com/office/drawing/2014/main" id="{2DAE6FA9-C3BF-E84C-80B6-82850EEA1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630"/>
              <a:ext cx="12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-non-uniform cooling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79" name="Rectangle 37">
              <a:extLst>
                <a:ext uri="{FF2B5EF4-FFF2-40B4-BE49-F238E27FC236}">
                  <a16:creationId xmlns:a16="http://schemas.microsoft.com/office/drawing/2014/main" id="{287DE170-B447-2E4A-9B34-C5D8341F1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788"/>
              <a:ext cx="10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-phase transform.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74">
            <a:extLst>
              <a:ext uri="{FF2B5EF4-FFF2-40B4-BE49-F238E27FC236}">
                <a16:creationId xmlns:a16="http://schemas.microsoft.com/office/drawing/2014/main" id="{FD00C34F-4D7E-4748-9D15-67A1C0B61C0C}"/>
              </a:ext>
            </a:extLst>
          </p:cNvPr>
          <p:cNvGrpSpPr>
            <a:grpSpLocks/>
          </p:cNvGrpSpPr>
          <p:nvPr/>
        </p:nvGrpSpPr>
        <p:grpSpPr bwMode="auto">
          <a:xfrm>
            <a:off x="6308725" y="4927601"/>
            <a:ext cx="2293938" cy="1033463"/>
            <a:chOff x="3014" y="3104"/>
            <a:chExt cx="1445" cy="651"/>
          </a:xfrm>
        </p:grpSpPr>
        <p:sp>
          <p:nvSpPr>
            <p:cNvPr id="61468" name="Rectangle 39">
              <a:extLst>
                <a:ext uri="{FF2B5EF4-FFF2-40B4-BE49-F238E27FC236}">
                  <a16:creationId xmlns:a16="http://schemas.microsoft.com/office/drawing/2014/main" id="{C250389B-E21D-9842-83AA-9E16912B0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104"/>
              <a:ext cx="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• </a:t>
              </a:r>
              <a:endParaRPr lang="en-US" altLang="en-US"/>
            </a:p>
          </p:txBody>
        </p:sp>
        <p:sp>
          <p:nvSpPr>
            <p:cNvPr id="61469" name="Rectangle 40">
              <a:extLst>
                <a:ext uri="{FF2B5EF4-FFF2-40B4-BE49-F238E27FC236}">
                  <a16:creationId xmlns:a16="http://schemas.microsoft.com/office/drawing/2014/main" id="{B2C55A8C-A090-3544-9C73-37803B000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3104"/>
              <a:ext cx="6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33FF"/>
                  </a:solidFill>
                  <a:latin typeface="Arial" panose="020B0604020202020204" pitchFamily="34" charset="0"/>
                </a:rPr>
                <a:t>Normalize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70" name="Rectangle 41">
              <a:extLst>
                <a:ext uri="{FF2B5EF4-FFF2-40B4-BE49-F238E27FC236}">
                  <a16:creationId xmlns:a16="http://schemas.microsoft.com/office/drawing/2014/main" id="{69E8FE0A-A4A1-6840-BAC6-C80C7E4BE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3104"/>
              <a:ext cx="5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 (steels):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71" name="Rectangle 42">
              <a:extLst>
                <a:ext uri="{FF2B5EF4-FFF2-40B4-BE49-F238E27FC236}">
                  <a16:creationId xmlns:a16="http://schemas.microsoft.com/office/drawing/2014/main" id="{C11C43CD-09E8-ED4E-AD5C-29E0A2CF7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275"/>
              <a:ext cx="144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Deform steel with </a:t>
              </a:r>
              <a:r>
                <a:rPr lang="en-US" altLang="en-US" sz="1700" u="sng">
                  <a:solidFill>
                    <a:srgbClr val="000000"/>
                  </a:solidFill>
                  <a:latin typeface="Arial" panose="020B0604020202020204" pitchFamily="34" charset="0"/>
                </a:rPr>
                <a:t>large</a:t>
              </a:r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72" name="Rectangle 45">
              <a:extLst>
                <a:ext uri="{FF2B5EF4-FFF2-40B4-BE49-F238E27FC236}">
                  <a16:creationId xmlns:a16="http://schemas.microsoft.com/office/drawing/2014/main" id="{BFAD00B8-4E2F-4B41-9858-B96455D90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433"/>
              <a:ext cx="13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grains, then </a:t>
              </a:r>
              <a:r>
                <a:rPr lang="en-US" altLang="en-US" sz="1700">
                  <a:solidFill>
                    <a:srgbClr val="009900"/>
                  </a:solidFill>
                  <a:latin typeface="Arial" panose="020B0604020202020204" pitchFamily="34" charset="0"/>
                </a:rPr>
                <a:t>normalize</a:t>
              </a:r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73" name="Rectangle 48">
              <a:extLst>
                <a:ext uri="{FF2B5EF4-FFF2-40B4-BE49-F238E27FC236}">
                  <a16:creationId xmlns:a16="http://schemas.microsoft.com/office/drawing/2014/main" id="{4B11D06C-938E-4D48-AB92-7926FE6B7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590"/>
              <a:ext cx="130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to make grains small.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49">
            <a:extLst>
              <a:ext uri="{FF2B5EF4-FFF2-40B4-BE49-F238E27FC236}">
                <a16:creationId xmlns:a16="http://schemas.microsoft.com/office/drawing/2014/main" id="{9A10E712-9609-2D46-B114-24A9BE1BDB4F}"/>
              </a:ext>
            </a:extLst>
          </p:cNvPr>
          <p:cNvGrpSpPr>
            <a:grpSpLocks/>
          </p:cNvGrpSpPr>
          <p:nvPr/>
        </p:nvGrpSpPr>
        <p:grpSpPr bwMode="auto">
          <a:xfrm>
            <a:off x="6934201" y="3352800"/>
            <a:ext cx="2447925" cy="1303338"/>
            <a:chOff x="3408" y="2112"/>
            <a:chExt cx="1542" cy="821"/>
          </a:xfrm>
        </p:grpSpPr>
        <p:sp>
          <p:nvSpPr>
            <p:cNvPr id="61459" name="Rectangle 50">
              <a:extLst>
                <a:ext uri="{FF2B5EF4-FFF2-40B4-BE49-F238E27FC236}">
                  <a16:creationId xmlns:a16="http://schemas.microsoft.com/office/drawing/2014/main" id="{226012DF-D834-6C44-8442-D85138F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12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•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60" name="Rectangle 51">
              <a:extLst>
                <a:ext uri="{FF2B5EF4-FFF2-40B4-BE49-F238E27FC236}">
                  <a16:creationId xmlns:a16="http://schemas.microsoft.com/office/drawing/2014/main" id="{CC9F147F-D389-A246-A44A-ED39AE07B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2112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33FF"/>
                  </a:solidFill>
                  <a:latin typeface="Arial" panose="020B0604020202020204" pitchFamily="34" charset="0"/>
                </a:rPr>
                <a:t>Full Anneal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61" name="Rectangle 52">
              <a:extLst>
                <a:ext uri="{FF2B5EF4-FFF2-40B4-BE49-F238E27FC236}">
                  <a16:creationId xmlns:a16="http://schemas.microsoft.com/office/drawing/2014/main" id="{EBA2AAA6-6629-5B48-ABF4-AB8D55F17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2112"/>
              <a:ext cx="6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 (steels):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62" name="Rectangle 53">
              <a:extLst>
                <a:ext uri="{FF2B5EF4-FFF2-40B4-BE49-F238E27FC236}">
                  <a16:creationId xmlns:a16="http://schemas.microsoft.com/office/drawing/2014/main" id="{1DD6F174-2695-F24E-AA86-621F75415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83"/>
              <a:ext cx="123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Make soft steels for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63" name="Rectangle 54">
              <a:extLst>
                <a:ext uri="{FF2B5EF4-FFF2-40B4-BE49-F238E27FC236}">
                  <a16:creationId xmlns:a16="http://schemas.microsoft.com/office/drawing/2014/main" id="{A2521CD1-71CF-3040-9C53-21277471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40"/>
              <a:ext cx="151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good forming by heating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64" name="Rectangle 55">
              <a:extLst>
                <a:ext uri="{FF2B5EF4-FFF2-40B4-BE49-F238E27FC236}">
                  <a16:creationId xmlns:a16="http://schemas.microsoft.com/office/drawing/2014/main" id="{48204426-AD3B-B149-9F13-FE0AE0BD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98"/>
              <a:ext cx="38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to get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65" name="Rectangle 56">
              <a:extLst>
                <a:ext uri="{FF2B5EF4-FFF2-40B4-BE49-F238E27FC236}">
                  <a16:creationId xmlns:a16="http://schemas.microsoft.com/office/drawing/2014/main" id="{E81BE689-8545-C24B-924A-166471D0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592"/>
              <a:ext cx="5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ymbol" pitchFamily="2" charset="2"/>
                </a:rPr>
                <a:t>g</a:t>
              </a:r>
              <a:endParaRPr lang="en-US" altLang="en-US">
                <a:latin typeface="Symbol" pitchFamily="2" charset="2"/>
              </a:endParaRPr>
            </a:p>
          </p:txBody>
        </p:sp>
        <p:sp>
          <p:nvSpPr>
            <p:cNvPr id="61466" name="Rectangle 57">
              <a:extLst>
                <a:ext uri="{FF2B5EF4-FFF2-40B4-BE49-F238E27FC236}">
                  <a16:creationId xmlns:a16="http://schemas.microsoft.com/office/drawing/2014/main" id="{550EAA36-2F63-7F4E-AFEF-7593E8C4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598"/>
              <a:ext cx="8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, then cool in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67" name="Rectangle 58">
              <a:extLst>
                <a:ext uri="{FF2B5EF4-FFF2-40B4-BE49-F238E27FC236}">
                  <a16:creationId xmlns:a16="http://schemas.microsoft.com/office/drawing/2014/main" id="{2222B520-1305-4844-BD9E-255D11B0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68"/>
              <a:ext cx="14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furnace to get coarse </a:t>
              </a: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.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id="{F4B20E77-A929-FF4A-9581-40CEE6518CD7}"/>
              </a:ext>
            </a:extLst>
          </p:cNvPr>
          <p:cNvGrpSpPr>
            <a:grpSpLocks/>
          </p:cNvGrpSpPr>
          <p:nvPr/>
        </p:nvGrpSpPr>
        <p:grpSpPr bwMode="auto">
          <a:xfrm>
            <a:off x="6105527" y="1814514"/>
            <a:ext cx="2832101" cy="1343025"/>
            <a:chOff x="2886" y="1143"/>
            <a:chExt cx="1784" cy="846"/>
          </a:xfrm>
        </p:grpSpPr>
        <p:sp>
          <p:nvSpPr>
            <p:cNvPr id="61451" name="Rectangle 60">
              <a:extLst>
                <a:ext uri="{FF2B5EF4-FFF2-40B4-BE49-F238E27FC236}">
                  <a16:creationId xmlns:a16="http://schemas.microsoft.com/office/drawing/2014/main" id="{C3C4B7F2-C400-5F40-B178-6255F066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143"/>
              <a:ext cx="1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•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52" name="Rectangle 61">
              <a:extLst>
                <a:ext uri="{FF2B5EF4-FFF2-40B4-BE49-F238E27FC236}">
                  <a16:creationId xmlns:a16="http://schemas.microsoft.com/office/drawing/2014/main" id="{64D617E1-D052-9D4E-BDE6-68EA408CC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1143"/>
              <a:ext cx="76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33FF"/>
                  </a:solidFill>
                  <a:latin typeface="Arial" panose="020B0604020202020204" pitchFamily="34" charset="0"/>
                </a:rPr>
                <a:t>Spheroidize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53" name="Rectangle 62">
              <a:extLst>
                <a:ext uri="{FF2B5EF4-FFF2-40B4-BE49-F238E27FC236}">
                  <a16:creationId xmlns:a16="http://schemas.microsoft.com/office/drawing/2014/main" id="{E85EE466-3202-E546-8783-FC199902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143"/>
              <a:ext cx="5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 (steels):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54" name="Rectangle 63">
              <a:extLst>
                <a:ext uri="{FF2B5EF4-FFF2-40B4-BE49-F238E27FC236}">
                  <a16:creationId xmlns:a16="http://schemas.microsoft.com/office/drawing/2014/main" id="{94B764ED-FB0E-764E-90E0-D43251E6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314"/>
              <a:ext cx="15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 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55" name="Rectangle 64">
              <a:extLst>
                <a:ext uri="{FF2B5EF4-FFF2-40B4-BE49-F238E27FC236}">
                  <a16:creationId xmlns:a16="http://schemas.microsoft.com/office/drawing/2014/main" id="{21DF0CD4-7C8F-FF4B-9EF1-AD2A8A584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1314"/>
              <a:ext cx="153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Make very soft steels for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56" name="Rectangle 65">
              <a:extLst>
                <a:ext uri="{FF2B5EF4-FFF2-40B4-BE49-F238E27FC236}">
                  <a16:creationId xmlns:a16="http://schemas.microsoft.com/office/drawing/2014/main" id="{B2215F61-6705-F247-9233-3BE0B61A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472"/>
              <a:ext cx="178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   good machining. Heat just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61457" name="Rectangle 66">
              <a:extLst>
                <a:ext uri="{FF2B5EF4-FFF2-40B4-BE49-F238E27FC236}">
                  <a16:creationId xmlns:a16="http://schemas.microsoft.com/office/drawing/2014/main" id="{FCD4029C-C3ED-B946-B1AD-1087A902C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630"/>
              <a:ext cx="151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        below </a:t>
              </a: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1700" i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&amp; hold for</a:t>
              </a:r>
              <a:endParaRPr lang="en-US" altLang="en-US" i="1">
                <a:latin typeface="Arial" panose="020B0604020202020204" pitchFamily="34" charset="0"/>
              </a:endParaRPr>
            </a:p>
          </p:txBody>
        </p:sp>
        <p:sp>
          <p:nvSpPr>
            <p:cNvPr id="61458" name="Rectangle 70">
              <a:extLst>
                <a:ext uri="{FF2B5EF4-FFF2-40B4-BE49-F238E27FC236}">
                  <a16:creationId xmlns:a16="http://schemas.microsoft.com/office/drawing/2014/main" id="{2086FCA0-7538-2C44-8BE2-93AA65B3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824"/>
              <a:ext cx="10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               15-25</a:t>
              </a: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h.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7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288-4625-B04E-8502-8EF5257F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8: Fracture and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EBC6-1DD2-5942-AD6E-37A5BA3D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concentrations at cracks</a:t>
            </a:r>
          </a:p>
          <a:p>
            <a:r>
              <a:rPr lang="en-US" dirty="0"/>
              <a:t>Critical stress for crack propagation</a:t>
            </a:r>
          </a:p>
          <a:p>
            <a:r>
              <a:rPr lang="en-US" dirty="0"/>
              <a:t>Fracture toughness</a:t>
            </a:r>
          </a:p>
          <a:p>
            <a:r>
              <a:rPr lang="en-US" dirty="0"/>
              <a:t>Impact testing</a:t>
            </a:r>
          </a:p>
          <a:p>
            <a:r>
              <a:rPr lang="en-US" dirty="0"/>
              <a:t>Fatigue testing: S-N curves, da/</a:t>
            </a:r>
            <a:r>
              <a:rPr lang="en-US" dirty="0" err="1"/>
              <a:t>dN</a:t>
            </a:r>
            <a:r>
              <a:rPr lang="en-US" dirty="0"/>
              <a:t> vs. </a:t>
            </a:r>
            <a:r>
              <a:rPr lang="en-US" dirty="0">
                <a:latin typeface="Symbol" pitchFamily="2" charset="2"/>
              </a:rPr>
              <a:t>D</a:t>
            </a:r>
            <a:r>
              <a:rPr lang="en-US" dirty="0"/>
              <a:t>K </a:t>
            </a:r>
          </a:p>
          <a:p>
            <a:r>
              <a:rPr lang="en-US" dirty="0"/>
              <a:t>Creep</a:t>
            </a:r>
          </a:p>
          <a:p>
            <a:r>
              <a:rPr lang="en-US" dirty="0"/>
              <a:t>Steady-state creep: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17589-2759-DD42-BCCC-8D1AD4F676E0}"/>
                  </a:ext>
                </a:extLst>
              </p:cNvPr>
              <p:cNvSpPr txBox="1"/>
              <p:nvPr/>
            </p:nvSpPr>
            <p:spPr>
              <a:xfrm>
                <a:off x="3983429" y="2895681"/>
                <a:ext cx="3009554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≥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17589-2759-DD42-BCCC-8D1AD4F67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429" y="2895681"/>
                <a:ext cx="3009554" cy="373436"/>
              </a:xfrm>
              <a:prstGeom prst="rect">
                <a:avLst/>
              </a:prstGeom>
              <a:blipFill>
                <a:blip r:embed="rId3"/>
                <a:stretch>
                  <a:fillRect t="-6897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19E26588-7BD7-FD46-AF83-5C5C300F5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034766"/>
              </p:ext>
            </p:extLst>
          </p:nvPr>
        </p:nvGraphicFramePr>
        <p:xfrm>
          <a:off x="4265113" y="4712608"/>
          <a:ext cx="28336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4" imgW="16236950" imgH="4972050" progId="Equation.3">
                  <p:embed/>
                </p:oleObj>
              </mc:Choice>
              <mc:Fallback>
                <p:oleObj name="Equation" r:id="rId4" imgW="16236950" imgH="4972050" progId="Equation.3">
                  <p:embed/>
                  <p:pic>
                    <p:nvPicPr>
                      <p:cNvPr id="68610" name="Object 2">
                        <a:extLst>
                          <a:ext uri="{FF2B5EF4-FFF2-40B4-BE49-F238E27FC236}">
                            <a16:creationId xmlns:a16="http://schemas.microsoft.com/office/drawing/2014/main" id="{A2AA7689-1B18-DF46-9B2C-24691969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113" y="4712608"/>
                        <a:ext cx="28336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363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5">
            <a:extLst>
              <a:ext uri="{FF2B5EF4-FFF2-40B4-BE49-F238E27FC236}">
                <a16:creationId xmlns:a16="http://schemas.microsoft.com/office/drawing/2014/main" id="{2AFAD5B6-8F28-6746-B75C-FC6154DCC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43AB4C5F-7B5E-7C40-AE33-8168643AF2A7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9922524-25FF-904C-927C-159E2873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551" y="-87721"/>
            <a:ext cx="10515600" cy="1325563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Annealing Temperatures</a:t>
            </a:r>
          </a:p>
        </p:txBody>
      </p:sp>
      <p:pic>
        <p:nvPicPr>
          <p:cNvPr id="63491" name="Picture 4">
            <a:extLst>
              <a:ext uri="{FF2B5EF4-FFF2-40B4-BE49-F238E27FC236}">
                <a16:creationId xmlns:a16="http://schemas.microsoft.com/office/drawing/2014/main" id="{0AC1E882-01C4-0444-BB03-0EAE1E2C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4" y="941388"/>
            <a:ext cx="67341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5">
            <a:extLst>
              <a:ext uri="{FF2B5EF4-FFF2-40B4-BE49-F238E27FC236}">
                <a16:creationId xmlns:a16="http://schemas.microsoft.com/office/drawing/2014/main" id="{898D2616-5D8D-8A4E-BC50-6E7A3FF0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6391276"/>
            <a:ext cx="198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www.efunda.com</a:t>
            </a:r>
          </a:p>
        </p:txBody>
      </p:sp>
    </p:spTree>
    <p:extLst>
      <p:ext uri="{BB962C8B-B14F-4D97-AF65-F5344CB8AC3E}">
        <p14:creationId xmlns:p14="http://schemas.microsoft.com/office/powerpoint/2010/main" val="3613661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68B2313B-0CC2-4242-987D-0653F02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340F93F8-5236-6E4E-9719-83432F33298E}" type="slidenum">
              <a:rPr lang="en-US" altLang="en-US" sz="120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34819" name="Group 115">
            <a:extLst>
              <a:ext uri="{FF2B5EF4-FFF2-40B4-BE49-F238E27FC236}">
                <a16:creationId xmlns:a16="http://schemas.microsoft.com/office/drawing/2014/main" id="{48F003EE-ABE9-EE44-85C4-909D6B2D866F}"/>
              </a:ext>
            </a:extLst>
          </p:cNvPr>
          <p:cNvGrpSpPr>
            <a:grpSpLocks/>
          </p:cNvGrpSpPr>
          <p:nvPr/>
        </p:nvGrpSpPr>
        <p:grpSpPr bwMode="auto">
          <a:xfrm>
            <a:off x="2905126" y="1028700"/>
            <a:ext cx="5534025" cy="546100"/>
            <a:chOff x="870" y="648"/>
            <a:chExt cx="3486" cy="344"/>
          </a:xfrm>
        </p:grpSpPr>
        <p:sp>
          <p:nvSpPr>
            <p:cNvPr id="34907" name="Line 102">
              <a:extLst>
                <a:ext uri="{FF2B5EF4-FFF2-40B4-BE49-F238E27FC236}">
                  <a16:creationId xmlns:a16="http://schemas.microsoft.com/office/drawing/2014/main" id="{5C300A37-933C-2944-9601-71B082FEA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8" y="648"/>
              <a:ext cx="1" cy="34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103">
              <a:extLst>
                <a:ext uri="{FF2B5EF4-FFF2-40B4-BE49-F238E27FC236}">
                  <a16:creationId xmlns:a16="http://schemas.microsoft.com/office/drawing/2014/main" id="{9B703D57-3C35-7F43-BA29-30F0BB0C9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832"/>
              <a:ext cx="348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104">
              <a:extLst>
                <a:ext uri="{FF2B5EF4-FFF2-40B4-BE49-F238E27FC236}">
                  <a16:creationId xmlns:a16="http://schemas.microsoft.com/office/drawing/2014/main" id="{496B8A08-D5ED-994A-ACBD-F04D03006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824"/>
              <a:ext cx="1" cy="1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105">
              <a:extLst>
                <a:ext uri="{FF2B5EF4-FFF2-40B4-BE49-F238E27FC236}">
                  <a16:creationId xmlns:a16="http://schemas.microsoft.com/office/drawing/2014/main" id="{39EC37E9-6E30-FE48-AA6C-033BD203E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0" y="832"/>
              <a:ext cx="1" cy="15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B9A8736-A15E-6F4F-981D-17C65B5E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2514600"/>
            <a:ext cx="16462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•  Pressing: 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C2321EC-5298-A54A-A41E-D8FD44289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860" y="1646238"/>
            <a:ext cx="1452321" cy="738664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GLASS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FORMING</a:t>
            </a:r>
          </a:p>
        </p:txBody>
      </p:sp>
      <p:sp>
        <p:nvSpPr>
          <p:cNvPr id="34823" name="Rectangle 11">
            <a:extLst>
              <a:ext uri="{FF2B5EF4-FFF2-40B4-BE49-F238E27FC236}">
                <a16:creationId xmlns:a16="http://schemas.microsoft.com/office/drawing/2014/main" id="{A6A1FF4C-1716-8C47-A933-45A6851F52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5164" y="-261937"/>
            <a:ext cx="10515600" cy="1325563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Ceramic Fabrication Methods-I</a:t>
            </a:r>
          </a:p>
        </p:txBody>
      </p:sp>
      <p:grpSp>
        <p:nvGrpSpPr>
          <p:cNvPr id="34824" name="Group 99">
            <a:extLst>
              <a:ext uri="{FF2B5EF4-FFF2-40B4-BE49-F238E27FC236}">
                <a16:creationId xmlns:a16="http://schemas.microsoft.com/office/drawing/2014/main" id="{CB443580-B76F-AD4F-A183-F1E44B0229C1}"/>
              </a:ext>
            </a:extLst>
          </p:cNvPr>
          <p:cNvGrpSpPr>
            <a:grpSpLocks/>
          </p:cNvGrpSpPr>
          <p:nvPr/>
        </p:nvGrpSpPr>
        <p:grpSpPr bwMode="auto">
          <a:xfrm>
            <a:off x="2676526" y="2892425"/>
            <a:ext cx="4100513" cy="1263650"/>
            <a:chOff x="726" y="1822"/>
            <a:chExt cx="2583" cy="796"/>
          </a:xfrm>
        </p:grpSpPr>
        <p:grpSp>
          <p:nvGrpSpPr>
            <p:cNvPr id="34879" name="Group 14">
              <a:extLst>
                <a:ext uri="{FF2B5EF4-FFF2-40B4-BE49-F238E27FC236}">
                  <a16:creationId xmlns:a16="http://schemas.microsoft.com/office/drawing/2014/main" id="{4525F4EF-64B5-E840-A72E-30E9ED863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3" y="1854"/>
              <a:ext cx="511" cy="764"/>
              <a:chOff x="1205" y="1854"/>
              <a:chExt cx="511" cy="764"/>
            </a:xfrm>
          </p:grpSpPr>
          <p:sp>
            <p:nvSpPr>
              <p:cNvPr id="34899" name="Rectangle 15">
                <a:extLst>
                  <a:ext uri="{FF2B5EF4-FFF2-40B4-BE49-F238E27FC236}">
                    <a16:creationId xmlns:a16="http://schemas.microsoft.com/office/drawing/2014/main" id="{5442E3B7-3D54-5349-8901-845C175C6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" y="2266"/>
                <a:ext cx="369" cy="352"/>
              </a:xfrm>
              <a:prstGeom prst="rect">
                <a:avLst/>
              </a:prstGeom>
              <a:solidFill>
                <a:srgbClr val="9999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900" name="Freeform 16">
                <a:extLst>
                  <a:ext uri="{FF2B5EF4-FFF2-40B4-BE49-F238E27FC236}">
                    <a16:creationId xmlns:a16="http://schemas.microsoft.com/office/drawing/2014/main" id="{396B66C1-B60A-2F4A-B538-79BE4AB41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" y="1854"/>
                <a:ext cx="176" cy="267"/>
              </a:xfrm>
              <a:custGeom>
                <a:avLst/>
                <a:gdLst>
                  <a:gd name="T0" fmla="*/ 0 w 176"/>
                  <a:gd name="T1" fmla="*/ 43 h 267"/>
                  <a:gd name="T2" fmla="*/ 25 w 176"/>
                  <a:gd name="T3" fmla="*/ 18 h 267"/>
                  <a:gd name="T4" fmla="*/ 67 w 176"/>
                  <a:gd name="T5" fmla="*/ 0 h 267"/>
                  <a:gd name="T6" fmla="*/ 97 w 176"/>
                  <a:gd name="T7" fmla="*/ 0 h 267"/>
                  <a:gd name="T8" fmla="*/ 134 w 176"/>
                  <a:gd name="T9" fmla="*/ 6 h 267"/>
                  <a:gd name="T10" fmla="*/ 164 w 176"/>
                  <a:gd name="T11" fmla="*/ 31 h 267"/>
                  <a:gd name="T12" fmla="*/ 176 w 176"/>
                  <a:gd name="T13" fmla="*/ 43 h 267"/>
                  <a:gd name="T14" fmla="*/ 176 w 176"/>
                  <a:gd name="T15" fmla="*/ 225 h 267"/>
                  <a:gd name="T16" fmla="*/ 158 w 176"/>
                  <a:gd name="T17" fmla="*/ 249 h 267"/>
                  <a:gd name="T18" fmla="*/ 110 w 176"/>
                  <a:gd name="T19" fmla="*/ 267 h 267"/>
                  <a:gd name="T20" fmla="*/ 67 w 176"/>
                  <a:gd name="T21" fmla="*/ 267 h 267"/>
                  <a:gd name="T22" fmla="*/ 31 w 176"/>
                  <a:gd name="T23" fmla="*/ 255 h 267"/>
                  <a:gd name="T24" fmla="*/ 13 w 176"/>
                  <a:gd name="T25" fmla="*/ 237 h 267"/>
                  <a:gd name="T26" fmla="*/ 0 w 176"/>
                  <a:gd name="T27" fmla="*/ 218 h 267"/>
                  <a:gd name="T28" fmla="*/ 0 w 176"/>
                  <a:gd name="T29" fmla="*/ 43 h 26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6"/>
                  <a:gd name="T46" fmla="*/ 0 h 267"/>
                  <a:gd name="T47" fmla="*/ 176 w 176"/>
                  <a:gd name="T48" fmla="*/ 267 h 26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6" h="267">
                    <a:moveTo>
                      <a:pt x="0" y="43"/>
                    </a:moveTo>
                    <a:lnTo>
                      <a:pt x="25" y="18"/>
                    </a:lnTo>
                    <a:lnTo>
                      <a:pt x="67" y="0"/>
                    </a:lnTo>
                    <a:lnTo>
                      <a:pt x="97" y="0"/>
                    </a:lnTo>
                    <a:lnTo>
                      <a:pt x="134" y="6"/>
                    </a:lnTo>
                    <a:lnTo>
                      <a:pt x="164" y="31"/>
                    </a:lnTo>
                    <a:lnTo>
                      <a:pt x="176" y="43"/>
                    </a:lnTo>
                    <a:lnTo>
                      <a:pt x="176" y="225"/>
                    </a:lnTo>
                    <a:lnTo>
                      <a:pt x="158" y="249"/>
                    </a:lnTo>
                    <a:lnTo>
                      <a:pt x="110" y="267"/>
                    </a:lnTo>
                    <a:lnTo>
                      <a:pt x="67" y="267"/>
                    </a:lnTo>
                    <a:lnTo>
                      <a:pt x="31" y="255"/>
                    </a:lnTo>
                    <a:lnTo>
                      <a:pt x="13" y="237"/>
                    </a:lnTo>
                    <a:lnTo>
                      <a:pt x="0" y="218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D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901" name="Freeform 17">
                <a:extLst>
                  <a:ext uri="{FF2B5EF4-FFF2-40B4-BE49-F238E27FC236}">
                    <a16:creationId xmlns:a16="http://schemas.microsoft.com/office/drawing/2014/main" id="{BFA46D96-C28F-AA40-B3DD-129456E41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" y="1854"/>
                <a:ext cx="176" cy="267"/>
              </a:xfrm>
              <a:custGeom>
                <a:avLst/>
                <a:gdLst>
                  <a:gd name="T0" fmla="*/ 0 w 176"/>
                  <a:gd name="T1" fmla="*/ 43 h 267"/>
                  <a:gd name="T2" fmla="*/ 25 w 176"/>
                  <a:gd name="T3" fmla="*/ 18 h 267"/>
                  <a:gd name="T4" fmla="*/ 67 w 176"/>
                  <a:gd name="T5" fmla="*/ 0 h 267"/>
                  <a:gd name="T6" fmla="*/ 97 w 176"/>
                  <a:gd name="T7" fmla="*/ 0 h 267"/>
                  <a:gd name="T8" fmla="*/ 134 w 176"/>
                  <a:gd name="T9" fmla="*/ 6 h 267"/>
                  <a:gd name="T10" fmla="*/ 164 w 176"/>
                  <a:gd name="T11" fmla="*/ 31 h 267"/>
                  <a:gd name="T12" fmla="*/ 176 w 176"/>
                  <a:gd name="T13" fmla="*/ 43 h 267"/>
                  <a:gd name="T14" fmla="*/ 176 w 176"/>
                  <a:gd name="T15" fmla="*/ 225 h 267"/>
                  <a:gd name="T16" fmla="*/ 158 w 176"/>
                  <a:gd name="T17" fmla="*/ 249 h 267"/>
                  <a:gd name="T18" fmla="*/ 110 w 176"/>
                  <a:gd name="T19" fmla="*/ 267 h 267"/>
                  <a:gd name="T20" fmla="*/ 67 w 176"/>
                  <a:gd name="T21" fmla="*/ 267 h 267"/>
                  <a:gd name="T22" fmla="*/ 31 w 176"/>
                  <a:gd name="T23" fmla="*/ 255 h 267"/>
                  <a:gd name="T24" fmla="*/ 13 w 176"/>
                  <a:gd name="T25" fmla="*/ 237 h 267"/>
                  <a:gd name="T26" fmla="*/ 0 w 176"/>
                  <a:gd name="T27" fmla="*/ 218 h 267"/>
                  <a:gd name="T28" fmla="*/ 0 w 176"/>
                  <a:gd name="T29" fmla="*/ 43 h 26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6"/>
                  <a:gd name="T46" fmla="*/ 0 h 267"/>
                  <a:gd name="T47" fmla="*/ 176 w 176"/>
                  <a:gd name="T48" fmla="*/ 267 h 26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6" h="267">
                    <a:moveTo>
                      <a:pt x="0" y="43"/>
                    </a:moveTo>
                    <a:lnTo>
                      <a:pt x="25" y="18"/>
                    </a:lnTo>
                    <a:lnTo>
                      <a:pt x="67" y="0"/>
                    </a:lnTo>
                    <a:lnTo>
                      <a:pt x="97" y="0"/>
                    </a:lnTo>
                    <a:lnTo>
                      <a:pt x="134" y="6"/>
                    </a:lnTo>
                    <a:lnTo>
                      <a:pt x="164" y="31"/>
                    </a:lnTo>
                    <a:lnTo>
                      <a:pt x="176" y="43"/>
                    </a:lnTo>
                    <a:lnTo>
                      <a:pt x="176" y="225"/>
                    </a:lnTo>
                    <a:lnTo>
                      <a:pt x="158" y="249"/>
                    </a:lnTo>
                    <a:lnTo>
                      <a:pt x="110" y="267"/>
                    </a:lnTo>
                    <a:lnTo>
                      <a:pt x="67" y="267"/>
                    </a:lnTo>
                    <a:lnTo>
                      <a:pt x="31" y="255"/>
                    </a:lnTo>
                    <a:lnTo>
                      <a:pt x="13" y="237"/>
                    </a:lnTo>
                    <a:lnTo>
                      <a:pt x="0" y="218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19050">
                <a:solidFill>
                  <a:srgbClr val="DD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902" name="Freeform 18">
                <a:extLst>
                  <a:ext uri="{FF2B5EF4-FFF2-40B4-BE49-F238E27FC236}">
                    <a16:creationId xmlns:a16="http://schemas.microsoft.com/office/drawing/2014/main" id="{6C2B314F-F7E3-BD49-9F1E-D25F6E231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1860"/>
                <a:ext cx="175" cy="267"/>
              </a:xfrm>
              <a:custGeom>
                <a:avLst/>
                <a:gdLst>
                  <a:gd name="T0" fmla="*/ 0 w 175"/>
                  <a:gd name="T1" fmla="*/ 43 h 267"/>
                  <a:gd name="T2" fmla="*/ 24 w 175"/>
                  <a:gd name="T3" fmla="*/ 19 h 267"/>
                  <a:gd name="T4" fmla="*/ 66 w 175"/>
                  <a:gd name="T5" fmla="*/ 0 h 267"/>
                  <a:gd name="T6" fmla="*/ 103 w 175"/>
                  <a:gd name="T7" fmla="*/ 0 h 267"/>
                  <a:gd name="T8" fmla="*/ 139 w 175"/>
                  <a:gd name="T9" fmla="*/ 6 h 267"/>
                  <a:gd name="T10" fmla="*/ 169 w 175"/>
                  <a:gd name="T11" fmla="*/ 31 h 267"/>
                  <a:gd name="T12" fmla="*/ 175 w 175"/>
                  <a:gd name="T13" fmla="*/ 43 h 267"/>
                  <a:gd name="T14" fmla="*/ 175 w 175"/>
                  <a:gd name="T15" fmla="*/ 225 h 267"/>
                  <a:gd name="T16" fmla="*/ 157 w 175"/>
                  <a:gd name="T17" fmla="*/ 249 h 267"/>
                  <a:gd name="T18" fmla="*/ 115 w 175"/>
                  <a:gd name="T19" fmla="*/ 267 h 267"/>
                  <a:gd name="T20" fmla="*/ 66 w 175"/>
                  <a:gd name="T21" fmla="*/ 267 h 267"/>
                  <a:gd name="T22" fmla="*/ 36 w 175"/>
                  <a:gd name="T23" fmla="*/ 255 h 267"/>
                  <a:gd name="T24" fmla="*/ 12 w 175"/>
                  <a:gd name="T25" fmla="*/ 237 h 267"/>
                  <a:gd name="T26" fmla="*/ 0 w 175"/>
                  <a:gd name="T27" fmla="*/ 219 h 267"/>
                  <a:gd name="T28" fmla="*/ 0 w 175"/>
                  <a:gd name="T29" fmla="*/ 43 h 26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5"/>
                  <a:gd name="T46" fmla="*/ 0 h 267"/>
                  <a:gd name="T47" fmla="*/ 175 w 175"/>
                  <a:gd name="T48" fmla="*/ 267 h 26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5" h="267">
                    <a:moveTo>
                      <a:pt x="0" y="43"/>
                    </a:moveTo>
                    <a:lnTo>
                      <a:pt x="24" y="19"/>
                    </a:lnTo>
                    <a:lnTo>
                      <a:pt x="66" y="0"/>
                    </a:lnTo>
                    <a:lnTo>
                      <a:pt x="103" y="0"/>
                    </a:lnTo>
                    <a:lnTo>
                      <a:pt x="139" y="6"/>
                    </a:lnTo>
                    <a:lnTo>
                      <a:pt x="169" y="31"/>
                    </a:lnTo>
                    <a:lnTo>
                      <a:pt x="175" y="43"/>
                    </a:lnTo>
                    <a:lnTo>
                      <a:pt x="175" y="225"/>
                    </a:lnTo>
                    <a:lnTo>
                      <a:pt x="157" y="249"/>
                    </a:lnTo>
                    <a:lnTo>
                      <a:pt x="115" y="267"/>
                    </a:lnTo>
                    <a:lnTo>
                      <a:pt x="66" y="267"/>
                    </a:lnTo>
                    <a:lnTo>
                      <a:pt x="36" y="255"/>
                    </a:lnTo>
                    <a:lnTo>
                      <a:pt x="12" y="237"/>
                    </a:lnTo>
                    <a:lnTo>
                      <a:pt x="0" y="219"/>
                    </a:lnTo>
                    <a:lnTo>
                      <a:pt x="0" y="43"/>
                    </a:lnTo>
                    <a:close/>
                  </a:path>
                </a:pathLst>
              </a:custGeom>
              <a:noFill/>
              <a:ln w="19050">
                <a:solidFill>
                  <a:srgbClr val="DD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903" name="Rectangle 19">
                <a:extLst>
                  <a:ext uri="{FF2B5EF4-FFF2-40B4-BE49-F238E27FC236}">
                    <a16:creationId xmlns:a16="http://schemas.microsoft.com/office/drawing/2014/main" id="{202BA93D-0D88-A34C-8E70-FD0EB7E2E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891"/>
                <a:ext cx="22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500">
                    <a:solidFill>
                      <a:srgbClr val="DD0000"/>
                    </a:solidFill>
                    <a:latin typeface="Arial" panose="020B0604020202020204" pitchFamily="34" charset="0"/>
                  </a:rPr>
                  <a:t>Gob</a:t>
                </a:r>
                <a:endParaRPr lang="en-US" altLang="en-US"/>
              </a:p>
            </p:txBody>
          </p:sp>
          <p:sp>
            <p:nvSpPr>
              <p:cNvPr id="34904" name="Rectangle 20">
                <a:extLst>
                  <a:ext uri="{FF2B5EF4-FFF2-40B4-BE49-F238E27FC236}">
                    <a16:creationId xmlns:a16="http://schemas.microsoft.com/office/drawing/2014/main" id="{2476D2F3-4454-AD46-8555-455AAA0E8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" y="2169"/>
                <a:ext cx="315" cy="134"/>
              </a:xfrm>
              <a:prstGeom prst="rect">
                <a:avLst/>
              </a:prstGeom>
              <a:solidFill>
                <a:srgbClr val="444444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905" name="Freeform 21">
                <a:extLst>
                  <a:ext uri="{FF2B5EF4-FFF2-40B4-BE49-F238E27FC236}">
                    <a16:creationId xmlns:a16="http://schemas.microsoft.com/office/drawing/2014/main" id="{38F6845B-D51B-3D40-B78B-964857AF3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2169"/>
                <a:ext cx="224" cy="388"/>
              </a:xfrm>
              <a:custGeom>
                <a:avLst/>
                <a:gdLst>
                  <a:gd name="T0" fmla="*/ 18 w 224"/>
                  <a:gd name="T1" fmla="*/ 128 h 388"/>
                  <a:gd name="T2" fmla="*/ 43 w 224"/>
                  <a:gd name="T3" fmla="*/ 388 h 388"/>
                  <a:gd name="T4" fmla="*/ 43 w 224"/>
                  <a:gd name="T5" fmla="*/ 388 h 388"/>
                  <a:gd name="T6" fmla="*/ 55 w 224"/>
                  <a:gd name="T7" fmla="*/ 388 h 388"/>
                  <a:gd name="T8" fmla="*/ 176 w 224"/>
                  <a:gd name="T9" fmla="*/ 388 h 388"/>
                  <a:gd name="T10" fmla="*/ 182 w 224"/>
                  <a:gd name="T11" fmla="*/ 382 h 388"/>
                  <a:gd name="T12" fmla="*/ 206 w 224"/>
                  <a:gd name="T13" fmla="*/ 134 h 388"/>
                  <a:gd name="T14" fmla="*/ 200 w 224"/>
                  <a:gd name="T15" fmla="*/ 122 h 388"/>
                  <a:gd name="T16" fmla="*/ 218 w 224"/>
                  <a:gd name="T17" fmla="*/ 116 h 388"/>
                  <a:gd name="T18" fmla="*/ 218 w 224"/>
                  <a:gd name="T19" fmla="*/ 103 h 388"/>
                  <a:gd name="T20" fmla="*/ 200 w 224"/>
                  <a:gd name="T21" fmla="*/ 97 h 388"/>
                  <a:gd name="T22" fmla="*/ 194 w 224"/>
                  <a:gd name="T23" fmla="*/ 85 h 388"/>
                  <a:gd name="T24" fmla="*/ 212 w 224"/>
                  <a:gd name="T25" fmla="*/ 85 h 388"/>
                  <a:gd name="T26" fmla="*/ 212 w 224"/>
                  <a:gd name="T27" fmla="*/ 73 h 388"/>
                  <a:gd name="T28" fmla="*/ 200 w 224"/>
                  <a:gd name="T29" fmla="*/ 67 h 388"/>
                  <a:gd name="T30" fmla="*/ 212 w 224"/>
                  <a:gd name="T31" fmla="*/ 49 h 388"/>
                  <a:gd name="T32" fmla="*/ 200 w 224"/>
                  <a:gd name="T33" fmla="*/ 37 h 388"/>
                  <a:gd name="T34" fmla="*/ 200 w 224"/>
                  <a:gd name="T35" fmla="*/ 25 h 388"/>
                  <a:gd name="T36" fmla="*/ 224 w 224"/>
                  <a:gd name="T37" fmla="*/ 25 h 388"/>
                  <a:gd name="T38" fmla="*/ 224 w 224"/>
                  <a:gd name="T39" fmla="*/ 0 h 388"/>
                  <a:gd name="T40" fmla="*/ 0 w 224"/>
                  <a:gd name="T41" fmla="*/ 0 h 388"/>
                  <a:gd name="T42" fmla="*/ 0 w 224"/>
                  <a:gd name="T43" fmla="*/ 25 h 388"/>
                  <a:gd name="T44" fmla="*/ 18 w 224"/>
                  <a:gd name="T45" fmla="*/ 31 h 388"/>
                  <a:gd name="T46" fmla="*/ 18 w 224"/>
                  <a:gd name="T47" fmla="*/ 55 h 388"/>
                  <a:gd name="T48" fmla="*/ 6 w 224"/>
                  <a:gd name="T49" fmla="*/ 67 h 388"/>
                  <a:gd name="T50" fmla="*/ 18 w 224"/>
                  <a:gd name="T51" fmla="*/ 73 h 388"/>
                  <a:gd name="T52" fmla="*/ 0 w 224"/>
                  <a:gd name="T53" fmla="*/ 97 h 388"/>
                  <a:gd name="T54" fmla="*/ 18 w 224"/>
                  <a:gd name="T55" fmla="*/ 109 h 388"/>
                  <a:gd name="T56" fmla="*/ 18 w 224"/>
                  <a:gd name="T57" fmla="*/ 128 h 38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4"/>
                  <a:gd name="T88" fmla="*/ 0 h 388"/>
                  <a:gd name="T89" fmla="*/ 224 w 224"/>
                  <a:gd name="T90" fmla="*/ 388 h 38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4" h="388">
                    <a:moveTo>
                      <a:pt x="18" y="128"/>
                    </a:moveTo>
                    <a:lnTo>
                      <a:pt x="43" y="388"/>
                    </a:lnTo>
                    <a:lnTo>
                      <a:pt x="55" y="388"/>
                    </a:lnTo>
                    <a:lnTo>
                      <a:pt x="176" y="388"/>
                    </a:lnTo>
                    <a:lnTo>
                      <a:pt x="182" y="382"/>
                    </a:lnTo>
                    <a:lnTo>
                      <a:pt x="206" y="134"/>
                    </a:lnTo>
                    <a:lnTo>
                      <a:pt x="200" y="122"/>
                    </a:lnTo>
                    <a:lnTo>
                      <a:pt x="218" y="116"/>
                    </a:lnTo>
                    <a:lnTo>
                      <a:pt x="218" y="103"/>
                    </a:lnTo>
                    <a:lnTo>
                      <a:pt x="200" y="97"/>
                    </a:lnTo>
                    <a:lnTo>
                      <a:pt x="194" y="85"/>
                    </a:lnTo>
                    <a:lnTo>
                      <a:pt x="212" y="85"/>
                    </a:lnTo>
                    <a:lnTo>
                      <a:pt x="212" y="73"/>
                    </a:lnTo>
                    <a:lnTo>
                      <a:pt x="200" y="67"/>
                    </a:lnTo>
                    <a:lnTo>
                      <a:pt x="212" y="49"/>
                    </a:lnTo>
                    <a:lnTo>
                      <a:pt x="200" y="37"/>
                    </a:lnTo>
                    <a:lnTo>
                      <a:pt x="200" y="25"/>
                    </a:lnTo>
                    <a:lnTo>
                      <a:pt x="224" y="25"/>
                    </a:lnTo>
                    <a:lnTo>
                      <a:pt x="22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18" y="31"/>
                    </a:lnTo>
                    <a:lnTo>
                      <a:pt x="18" y="55"/>
                    </a:lnTo>
                    <a:lnTo>
                      <a:pt x="6" y="67"/>
                    </a:lnTo>
                    <a:lnTo>
                      <a:pt x="18" y="73"/>
                    </a:lnTo>
                    <a:lnTo>
                      <a:pt x="0" y="97"/>
                    </a:lnTo>
                    <a:lnTo>
                      <a:pt x="18" y="109"/>
                    </a:lnTo>
                    <a:lnTo>
                      <a:pt x="18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906" name="Freeform 22">
                <a:extLst>
                  <a:ext uri="{FF2B5EF4-FFF2-40B4-BE49-F238E27FC236}">
                    <a16:creationId xmlns:a16="http://schemas.microsoft.com/office/drawing/2014/main" id="{B73480A1-9C55-D146-A3F3-40B75B70E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2" y="2169"/>
                <a:ext cx="224" cy="394"/>
              </a:xfrm>
              <a:custGeom>
                <a:avLst/>
                <a:gdLst>
                  <a:gd name="T0" fmla="*/ 25 w 224"/>
                  <a:gd name="T1" fmla="*/ 134 h 394"/>
                  <a:gd name="T2" fmla="*/ 43 w 224"/>
                  <a:gd name="T3" fmla="*/ 388 h 394"/>
                  <a:gd name="T4" fmla="*/ 49 w 224"/>
                  <a:gd name="T5" fmla="*/ 394 h 394"/>
                  <a:gd name="T6" fmla="*/ 55 w 224"/>
                  <a:gd name="T7" fmla="*/ 394 h 394"/>
                  <a:gd name="T8" fmla="*/ 182 w 224"/>
                  <a:gd name="T9" fmla="*/ 394 h 394"/>
                  <a:gd name="T10" fmla="*/ 188 w 224"/>
                  <a:gd name="T11" fmla="*/ 388 h 394"/>
                  <a:gd name="T12" fmla="*/ 206 w 224"/>
                  <a:gd name="T13" fmla="*/ 134 h 394"/>
                  <a:gd name="T14" fmla="*/ 206 w 224"/>
                  <a:gd name="T15" fmla="*/ 122 h 394"/>
                  <a:gd name="T16" fmla="*/ 218 w 224"/>
                  <a:gd name="T17" fmla="*/ 122 h 394"/>
                  <a:gd name="T18" fmla="*/ 218 w 224"/>
                  <a:gd name="T19" fmla="*/ 103 h 394"/>
                  <a:gd name="T20" fmla="*/ 200 w 224"/>
                  <a:gd name="T21" fmla="*/ 103 h 394"/>
                  <a:gd name="T22" fmla="*/ 200 w 224"/>
                  <a:gd name="T23" fmla="*/ 91 h 394"/>
                  <a:gd name="T24" fmla="*/ 218 w 224"/>
                  <a:gd name="T25" fmla="*/ 85 h 394"/>
                  <a:gd name="T26" fmla="*/ 218 w 224"/>
                  <a:gd name="T27" fmla="*/ 73 h 394"/>
                  <a:gd name="T28" fmla="*/ 200 w 224"/>
                  <a:gd name="T29" fmla="*/ 73 h 394"/>
                  <a:gd name="T30" fmla="*/ 218 w 224"/>
                  <a:gd name="T31" fmla="*/ 55 h 394"/>
                  <a:gd name="T32" fmla="*/ 206 w 224"/>
                  <a:gd name="T33" fmla="*/ 43 h 394"/>
                  <a:gd name="T34" fmla="*/ 200 w 224"/>
                  <a:gd name="T35" fmla="*/ 31 h 394"/>
                  <a:gd name="T36" fmla="*/ 224 w 224"/>
                  <a:gd name="T37" fmla="*/ 31 h 394"/>
                  <a:gd name="T38" fmla="*/ 224 w 224"/>
                  <a:gd name="T39" fmla="*/ 0 h 394"/>
                  <a:gd name="T40" fmla="*/ 6 w 224"/>
                  <a:gd name="T41" fmla="*/ 0 h 394"/>
                  <a:gd name="T42" fmla="*/ 0 w 224"/>
                  <a:gd name="T43" fmla="*/ 31 h 394"/>
                  <a:gd name="T44" fmla="*/ 25 w 224"/>
                  <a:gd name="T45" fmla="*/ 37 h 394"/>
                  <a:gd name="T46" fmla="*/ 25 w 224"/>
                  <a:gd name="T47" fmla="*/ 55 h 394"/>
                  <a:gd name="T48" fmla="*/ 6 w 224"/>
                  <a:gd name="T49" fmla="*/ 73 h 394"/>
                  <a:gd name="T50" fmla="*/ 25 w 224"/>
                  <a:gd name="T51" fmla="*/ 79 h 394"/>
                  <a:gd name="T52" fmla="*/ 6 w 224"/>
                  <a:gd name="T53" fmla="*/ 97 h 394"/>
                  <a:gd name="T54" fmla="*/ 25 w 224"/>
                  <a:gd name="T55" fmla="*/ 116 h 394"/>
                  <a:gd name="T56" fmla="*/ 25 w 224"/>
                  <a:gd name="T57" fmla="*/ 128 h 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4"/>
                  <a:gd name="T88" fmla="*/ 0 h 394"/>
                  <a:gd name="T89" fmla="*/ 224 w 224"/>
                  <a:gd name="T90" fmla="*/ 394 h 39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4" h="394">
                    <a:moveTo>
                      <a:pt x="25" y="134"/>
                    </a:moveTo>
                    <a:lnTo>
                      <a:pt x="43" y="388"/>
                    </a:lnTo>
                    <a:lnTo>
                      <a:pt x="49" y="394"/>
                    </a:lnTo>
                    <a:lnTo>
                      <a:pt x="55" y="394"/>
                    </a:lnTo>
                    <a:lnTo>
                      <a:pt x="182" y="394"/>
                    </a:lnTo>
                    <a:lnTo>
                      <a:pt x="188" y="388"/>
                    </a:lnTo>
                    <a:lnTo>
                      <a:pt x="206" y="134"/>
                    </a:lnTo>
                    <a:lnTo>
                      <a:pt x="206" y="122"/>
                    </a:lnTo>
                    <a:lnTo>
                      <a:pt x="218" y="122"/>
                    </a:lnTo>
                    <a:lnTo>
                      <a:pt x="218" y="103"/>
                    </a:lnTo>
                    <a:lnTo>
                      <a:pt x="200" y="103"/>
                    </a:lnTo>
                    <a:lnTo>
                      <a:pt x="200" y="91"/>
                    </a:lnTo>
                    <a:lnTo>
                      <a:pt x="218" y="85"/>
                    </a:lnTo>
                    <a:lnTo>
                      <a:pt x="218" y="73"/>
                    </a:lnTo>
                    <a:lnTo>
                      <a:pt x="200" y="73"/>
                    </a:lnTo>
                    <a:lnTo>
                      <a:pt x="218" y="55"/>
                    </a:lnTo>
                    <a:lnTo>
                      <a:pt x="206" y="43"/>
                    </a:lnTo>
                    <a:lnTo>
                      <a:pt x="200" y="31"/>
                    </a:lnTo>
                    <a:lnTo>
                      <a:pt x="224" y="31"/>
                    </a:lnTo>
                    <a:lnTo>
                      <a:pt x="224" y="0"/>
                    </a:lnTo>
                    <a:lnTo>
                      <a:pt x="6" y="0"/>
                    </a:lnTo>
                    <a:lnTo>
                      <a:pt x="0" y="31"/>
                    </a:lnTo>
                    <a:lnTo>
                      <a:pt x="25" y="37"/>
                    </a:lnTo>
                    <a:lnTo>
                      <a:pt x="25" y="55"/>
                    </a:lnTo>
                    <a:lnTo>
                      <a:pt x="6" y="73"/>
                    </a:lnTo>
                    <a:lnTo>
                      <a:pt x="25" y="79"/>
                    </a:lnTo>
                    <a:lnTo>
                      <a:pt x="6" y="97"/>
                    </a:lnTo>
                    <a:lnTo>
                      <a:pt x="25" y="116"/>
                    </a:lnTo>
                    <a:lnTo>
                      <a:pt x="25" y="12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4880" name="Rectangle 23">
              <a:extLst>
                <a:ext uri="{FF2B5EF4-FFF2-40B4-BE49-F238E27FC236}">
                  <a16:creationId xmlns:a16="http://schemas.microsoft.com/office/drawing/2014/main" id="{EFFC27F5-72EF-DE45-B219-B451449C9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2273"/>
              <a:ext cx="44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777777"/>
                  </a:solidFill>
                  <a:latin typeface="Arial" panose="020B0604020202020204" pitchFamily="34" charset="0"/>
                </a:rPr>
                <a:t>Parison </a:t>
              </a:r>
              <a:endParaRPr lang="en-US" altLang="en-US"/>
            </a:p>
          </p:txBody>
        </p:sp>
        <p:sp>
          <p:nvSpPr>
            <p:cNvPr id="34881" name="Rectangle 24">
              <a:extLst>
                <a:ext uri="{FF2B5EF4-FFF2-40B4-BE49-F238E27FC236}">
                  <a16:creationId xmlns:a16="http://schemas.microsoft.com/office/drawing/2014/main" id="{07D007DB-3FCB-8042-8F31-CCFE03000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2412"/>
              <a:ext cx="2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777777"/>
                  </a:solidFill>
                  <a:latin typeface="Arial" panose="020B0604020202020204" pitchFamily="34" charset="0"/>
                </a:rPr>
                <a:t>mold</a:t>
              </a:r>
              <a:endParaRPr lang="en-US" altLang="en-US"/>
            </a:p>
          </p:txBody>
        </p:sp>
        <p:sp>
          <p:nvSpPr>
            <p:cNvPr id="34882" name="Rectangle 25">
              <a:extLst>
                <a:ext uri="{FF2B5EF4-FFF2-40B4-BE49-F238E27FC236}">
                  <a16:creationId xmlns:a16="http://schemas.microsoft.com/office/drawing/2014/main" id="{3E6F95AB-ACFA-5544-A7EA-DC6089614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822"/>
              <a:ext cx="50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Pressing </a:t>
              </a:r>
              <a:endParaRPr lang="en-US" altLang="en-US"/>
            </a:p>
          </p:txBody>
        </p:sp>
        <p:sp>
          <p:nvSpPr>
            <p:cNvPr id="34883" name="Rectangle 26">
              <a:extLst>
                <a:ext uri="{FF2B5EF4-FFF2-40B4-BE49-F238E27FC236}">
                  <a16:creationId xmlns:a16="http://schemas.microsoft.com/office/drawing/2014/main" id="{6950D620-A73A-F045-A61C-3B309EDBE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962"/>
              <a:ext cx="50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operation</a:t>
              </a:r>
              <a:endParaRPr lang="en-US" altLang="en-US"/>
            </a:p>
          </p:txBody>
        </p:sp>
        <p:grpSp>
          <p:nvGrpSpPr>
            <p:cNvPr id="34884" name="Group 49">
              <a:extLst>
                <a:ext uri="{FF2B5EF4-FFF2-40B4-BE49-F238E27FC236}">
                  <a16:creationId xmlns:a16="http://schemas.microsoft.com/office/drawing/2014/main" id="{9243878F-2F32-004D-8E93-6E19179FF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169"/>
              <a:ext cx="370" cy="449"/>
              <a:chOff x="1786" y="2169"/>
              <a:chExt cx="370" cy="449"/>
            </a:xfrm>
          </p:grpSpPr>
          <p:sp>
            <p:nvSpPr>
              <p:cNvPr id="34894" name="Rectangle 50">
                <a:extLst>
                  <a:ext uri="{FF2B5EF4-FFF2-40B4-BE49-F238E27FC236}">
                    <a16:creationId xmlns:a16="http://schemas.microsoft.com/office/drawing/2014/main" id="{E453339A-50CB-5E4E-AB51-E72614467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266"/>
                <a:ext cx="370" cy="352"/>
              </a:xfrm>
              <a:prstGeom prst="rect">
                <a:avLst/>
              </a:prstGeom>
              <a:solidFill>
                <a:srgbClr val="9999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5" name="Rectangle 51">
                <a:extLst>
                  <a:ext uri="{FF2B5EF4-FFF2-40B4-BE49-F238E27FC236}">
                    <a16:creationId xmlns:a16="http://schemas.microsoft.com/office/drawing/2014/main" id="{6507CAC8-CBB6-2941-AF6C-B51C18E1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2169"/>
                <a:ext cx="315" cy="134"/>
              </a:xfrm>
              <a:prstGeom prst="rect">
                <a:avLst/>
              </a:prstGeom>
              <a:solidFill>
                <a:srgbClr val="444444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6" name="Freeform 52">
                <a:extLst>
                  <a:ext uri="{FF2B5EF4-FFF2-40B4-BE49-F238E27FC236}">
                    <a16:creationId xmlns:a16="http://schemas.microsoft.com/office/drawing/2014/main" id="{AAE13B6C-8E60-304B-BFB9-DFECE8B92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2169"/>
                <a:ext cx="224" cy="388"/>
              </a:xfrm>
              <a:custGeom>
                <a:avLst/>
                <a:gdLst>
                  <a:gd name="T0" fmla="*/ 18 w 224"/>
                  <a:gd name="T1" fmla="*/ 128 h 388"/>
                  <a:gd name="T2" fmla="*/ 42 w 224"/>
                  <a:gd name="T3" fmla="*/ 388 h 388"/>
                  <a:gd name="T4" fmla="*/ 42 w 224"/>
                  <a:gd name="T5" fmla="*/ 388 h 388"/>
                  <a:gd name="T6" fmla="*/ 54 w 224"/>
                  <a:gd name="T7" fmla="*/ 388 h 388"/>
                  <a:gd name="T8" fmla="*/ 175 w 224"/>
                  <a:gd name="T9" fmla="*/ 388 h 388"/>
                  <a:gd name="T10" fmla="*/ 181 w 224"/>
                  <a:gd name="T11" fmla="*/ 382 h 388"/>
                  <a:gd name="T12" fmla="*/ 206 w 224"/>
                  <a:gd name="T13" fmla="*/ 134 h 388"/>
                  <a:gd name="T14" fmla="*/ 200 w 224"/>
                  <a:gd name="T15" fmla="*/ 122 h 388"/>
                  <a:gd name="T16" fmla="*/ 218 w 224"/>
                  <a:gd name="T17" fmla="*/ 116 h 388"/>
                  <a:gd name="T18" fmla="*/ 218 w 224"/>
                  <a:gd name="T19" fmla="*/ 103 h 388"/>
                  <a:gd name="T20" fmla="*/ 200 w 224"/>
                  <a:gd name="T21" fmla="*/ 97 h 388"/>
                  <a:gd name="T22" fmla="*/ 194 w 224"/>
                  <a:gd name="T23" fmla="*/ 85 h 388"/>
                  <a:gd name="T24" fmla="*/ 212 w 224"/>
                  <a:gd name="T25" fmla="*/ 85 h 388"/>
                  <a:gd name="T26" fmla="*/ 212 w 224"/>
                  <a:gd name="T27" fmla="*/ 73 h 388"/>
                  <a:gd name="T28" fmla="*/ 200 w 224"/>
                  <a:gd name="T29" fmla="*/ 67 h 388"/>
                  <a:gd name="T30" fmla="*/ 212 w 224"/>
                  <a:gd name="T31" fmla="*/ 49 h 388"/>
                  <a:gd name="T32" fmla="*/ 200 w 224"/>
                  <a:gd name="T33" fmla="*/ 37 h 388"/>
                  <a:gd name="T34" fmla="*/ 200 w 224"/>
                  <a:gd name="T35" fmla="*/ 25 h 388"/>
                  <a:gd name="T36" fmla="*/ 224 w 224"/>
                  <a:gd name="T37" fmla="*/ 25 h 388"/>
                  <a:gd name="T38" fmla="*/ 224 w 224"/>
                  <a:gd name="T39" fmla="*/ 0 h 388"/>
                  <a:gd name="T40" fmla="*/ 0 w 224"/>
                  <a:gd name="T41" fmla="*/ 0 h 388"/>
                  <a:gd name="T42" fmla="*/ 0 w 224"/>
                  <a:gd name="T43" fmla="*/ 25 h 388"/>
                  <a:gd name="T44" fmla="*/ 18 w 224"/>
                  <a:gd name="T45" fmla="*/ 31 h 388"/>
                  <a:gd name="T46" fmla="*/ 18 w 224"/>
                  <a:gd name="T47" fmla="*/ 55 h 388"/>
                  <a:gd name="T48" fmla="*/ 6 w 224"/>
                  <a:gd name="T49" fmla="*/ 67 h 388"/>
                  <a:gd name="T50" fmla="*/ 18 w 224"/>
                  <a:gd name="T51" fmla="*/ 73 h 388"/>
                  <a:gd name="T52" fmla="*/ 0 w 224"/>
                  <a:gd name="T53" fmla="*/ 97 h 388"/>
                  <a:gd name="T54" fmla="*/ 18 w 224"/>
                  <a:gd name="T55" fmla="*/ 109 h 388"/>
                  <a:gd name="T56" fmla="*/ 18 w 224"/>
                  <a:gd name="T57" fmla="*/ 128 h 38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4"/>
                  <a:gd name="T88" fmla="*/ 0 h 388"/>
                  <a:gd name="T89" fmla="*/ 224 w 224"/>
                  <a:gd name="T90" fmla="*/ 388 h 38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4" h="388">
                    <a:moveTo>
                      <a:pt x="18" y="128"/>
                    </a:moveTo>
                    <a:lnTo>
                      <a:pt x="42" y="388"/>
                    </a:lnTo>
                    <a:lnTo>
                      <a:pt x="54" y="388"/>
                    </a:lnTo>
                    <a:lnTo>
                      <a:pt x="175" y="388"/>
                    </a:lnTo>
                    <a:lnTo>
                      <a:pt x="181" y="382"/>
                    </a:lnTo>
                    <a:lnTo>
                      <a:pt x="206" y="134"/>
                    </a:lnTo>
                    <a:lnTo>
                      <a:pt x="200" y="122"/>
                    </a:lnTo>
                    <a:lnTo>
                      <a:pt x="218" y="116"/>
                    </a:lnTo>
                    <a:lnTo>
                      <a:pt x="218" y="103"/>
                    </a:lnTo>
                    <a:lnTo>
                      <a:pt x="200" y="97"/>
                    </a:lnTo>
                    <a:lnTo>
                      <a:pt x="194" y="85"/>
                    </a:lnTo>
                    <a:lnTo>
                      <a:pt x="212" y="85"/>
                    </a:lnTo>
                    <a:lnTo>
                      <a:pt x="212" y="73"/>
                    </a:lnTo>
                    <a:lnTo>
                      <a:pt x="200" y="67"/>
                    </a:lnTo>
                    <a:lnTo>
                      <a:pt x="212" y="49"/>
                    </a:lnTo>
                    <a:lnTo>
                      <a:pt x="200" y="37"/>
                    </a:lnTo>
                    <a:lnTo>
                      <a:pt x="200" y="25"/>
                    </a:lnTo>
                    <a:lnTo>
                      <a:pt x="224" y="25"/>
                    </a:lnTo>
                    <a:lnTo>
                      <a:pt x="22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18" y="31"/>
                    </a:lnTo>
                    <a:lnTo>
                      <a:pt x="18" y="55"/>
                    </a:lnTo>
                    <a:lnTo>
                      <a:pt x="6" y="67"/>
                    </a:lnTo>
                    <a:lnTo>
                      <a:pt x="18" y="73"/>
                    </a:lnTo>
                    <a:lnTo>
                      <a:pt x="0" y="97"/>
                    </a:lnTo>
                    <a:lnTo>
                      <a:pt x="18" y="109"/>
                    </a:lnTo>
                    <a:lnTo>
                      <a:pt x="18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7" name="Freeform 53">
                <a:extLst>
                  <a:ext uri="{FF2B5EF4-FFF2-40B4-BE49-F238E27FC236}">
                    <a16:creationId xmlns:a16="http://schemas.microsoft.com/office/drawing/2014/main" id="{AA473C80-A7F2-074B-B9F5-223514D5F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" y="2309"/>
                <a:ext cx="176" cy="248"/>
              </a:xfrm>
              <a:custGeom>
                <a:avLst/>
                <a:gdLst>
                  <a:gd name="T0" fmla="*/ 26 w 170"/>
                  <a:gd name="T1" fmla="*/ 242 h 248"/>
                  <a:gd name="T2" fmla="*/ 169 w 170"/>
                  <a:gd name="T3" fmla="*/ 242 h 248"/>
                  <a:gd name="T4" fmla="*/ 169 w 170"/>
                  <a:gd name="T5" fmla="*/ 230 h 248"/>
                  <a:gd name="T6" fmla="*/ 182 w 170"/>
                  <a:gd name="T7" fmla="*/ 30 h 248"/>
                  <a:gd name="T8" fmla="*/ 182 w 170"/>
                  <a:gd name="T9" fmla="*/ 18 h 248"/>
                  <a:gd name="T10" fmla="*/ 149 w 170"/>
                  <a:gd name="T11" fmla="*/ 6 h 248"/>
                  <a:gd name="T12" fmla="*/ 111 w 170"/>
                  <a:gd name="T13" fmla="*/ 0 h 248"/>
                  <a:gd name="T14" fmla="*/ 85 w 170"/>
                  <a:gd name="T15" fmla="*/ 0 h 248"/>
                  <a:gd name="T16" fmla="*/ 52 w 170"/>
                  <a:gd name="T17" fmla="*/ 0 h 248"/>
                  <a:gd name="T18" fmla="*/ 20 w 170"/>
                  <a:gd name="T19" fmla="*/ 12 h 248"/>
                  <a:gd name="T20" fmla="*/ 0 w 170"/>
                  <a:gd name="T21" fmla="*/ 24 h 248"/>
                  <a:gd name="T22" fmla="*/ 26 w 170"/>
                  <a:gd name="T23" fmla="*/ 248 h 248"/>
                  <a:gd name="T24" fmla="*/ 26 w 170"/>
                  <a:gd name="T25" fmla="*/ 242 h 2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248"/>
                  <a:gd name="T41" fmla="*/ 170 w 170"/>
                  <a:gd name="T42" fmla="*/ 248 h 24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248">
                    <a:moveTo>
                      <a:pt x="24" y="242"/>
                    </a:moveTo>
                    <a:lnTo>
                      <a:pt x="157" y="242"/>
                    </a:lnTo>
                    <a:lnTo>
                      <a:pt x="157" y="230"/>
                    </a:lnTo>
                    <a:lnTo>
                      <a:pt x="170" y="30"/>
                    </a:lnTo>
                    <a:lnTo>
                      <a:pt x="170" y="18"/>
                    </a:lnTo>
                    <a:lnTo>
                      <a:pt x="139" y="6"/>
                    </a:lnTo>
                    <a:lnTo>
                      <a:pt x="103" y="0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18" y="12"/>
                    </a:lnTo>
                    <a:lnTo>
                      <a:pt x="0" y="24"/>
                    </a:lnTo>
                    <a:lnTo>
                      <a:pt x="24" y="248"/>
                    </a:lnTo>
                    <a:lnTo>
                      <a:pt x="24" y="24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8" name="Freeform 54">
                <a:extLst>
                  <a:ext uri="{FF2B5EF4-FFF2-40B4-BE49-F238E27FC236}">
                    <a16:creationId xmlns:a16="http://schemas.microsoft.com/office/drawing/2014/main" id="{BCD8DA74-B148-2F40-83AC-E05A2624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2169"/>
                <a:ext cx="224" cy="388"/>
              </a:xfrm>
              <a:custGeom>
                <a:avLst/>
                <a:gdLst>
                  <a:gd name="T0" fmla="*/ 18 w 224"/>
                  <a:gd name="T1" fmla="*/ 128 h 388"/>
                  <a:gd name="T2" fmla="*/ 42 w 224"/>
                  <a:gd name="T3" fmla="*/ 388 h 388"/>
                  <a:gd name="T4" fmla="*/ 42 w 224"/>
                  <a:gd name="T5" fmla="*/ 388 h 388"/>
                  <a:gd name="T6" fmla="*/ 54 w 224"/>
                  <a:gd name="T7" fmla="*/ 388 h 388"/>
                  <a:gd name="T8" fmla="*/ 175 w 224"/>
                  <a:gd name="T9" fmla="*/ 388 h 388"/>
                  <a:gd name="T10" fmla="*/ 181 w 224"/>
                  <a:gd name="T11" fmla="*/ 382 h 388"/>
                  <a:gd name="T12" fmla="*/ 206 w 224"/>
                  <a:gd name="T13" fmla="*/ 134 h 388"/>
                  <a:gd name="T14" fmla="*/ 200 w 224"/>
                  <a:gd name="T15" fmla="*/ 122 h 388"/>
                  <a:gd name="T16" fmla="*/ 218 w 224"/>
                  <a:gd name="T17" fmla="*/ 116 h 388"/>
                  <a:gd name="T18" fmla="*/ 218 w 224"/>
                  <a:gd name="T19" fmla="*/ 103 h 388"/>
                  <a:gd name="T20" fmla="*/ 200 w 224"/>
                  <a:gd name="T21" fmla="*/ 97 h 388"/>
                  <a:gd name="T22" fmla="*/ 194 w 224"/>
                  <a:gd name="T23" fmla="*/ 85 h 388"/>
                  <a:gd name="T24" fmla="*/ 212 w 224"/>
                  <a:gd name="T25" fmla="*/ 85 h 388"/>
                  <a:gd name="T26" fmla="*/ 212 w 224"/>
                  <a:gd name="T27" fmla="*/ 73 h 388"/>
                  <a:gd name="T28" fmla="*/ 200 w 224"/>
                  <a:gd name="T29" fmla="*/ 67 h 388"/>
                  <a:gd name="T30" fmla="*/ 212 w 224"/>
                  <a:gd name="T31" fmla="*/ 49 h 388"/>
                  <a:gd name="T32" fmla="*/ 200 w 224"/>
                  <a:gd name="T33" fmla="*/ 37 h 388"/>
                  <a:gd name="T34" fmla="*/ 200 w 224"/>
                  <a:gd name="T35" fmla="*/ 25 h 388"/>
                  <a:gd name="T36" fmla="*/ 224 w 224"/>
                  <a:gd name="T37" fmla="*/ 25 h 388"/>
                  <a:gd name="T38" fmla="*/ 224 w 224"/>
                  <a:gd name="T39" fmla="*/ 0 h 388"/>
                  <a:gd name="T40" fmla="*/ 0 w 224"/>
                  <a:gd name="T41" fmla="*/ 0 h 388"/>
                  <a:gd name="T42" fmla="*/ 0 w 224"/>
                  <a:gd name="T43" fmla="*/ 25 h 388"/>
                  <a:gd name="T44" fmla="*/ 18 w 224"/>
                  <a:gd name="T45" fmla="*/ 31 h 388"/>
                  <a:gd name="T46" fmla="*/ 18 w 224"/>
                  <a:gd name="T47" fmla="*/ 55 h 388"/>
                  <a:gd name="T48" fmla="*/ 6 w 224"/>
                  <a:gd name="T49" fmla="*/ 67 h 388"/>
                  <a:gd name="T50" fmla="*/ 18 w 224"/>
                  <a:gd name="T51" fmla="*/ 73 h 388"/>
                  <a:gd name="T52" fmla="*/ 0 w 224"/>
                  <a:gd name="T53" fmla="*/ 97 h 388"/>
                  <a:gd name="T54" fmla="*/ 18 w 224"/>
                  <a:gd name="T55" fmla="*/ 109 h 388"/>
                  <a:gd name="T56" fmla="*/ 18 w 224"/>
                  <a:gd name="T57" fmla="*/ 128 h 38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4"/>
                  <a:gd name="T88" fmla="*/ 0 h 388"/>
                  <a:gd name="T89" fmla="*/ 224 w 224"/>
                  <a:gd name="T90" fmla="*/ 388 h 38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4" h="388">
                    <a:moveTo>
                      <a:pt x="18" y="128"/>
                    </a:moveTo>
                    <a:lnTo>
                      <a:pt x="42" y="388"/>
                    </a:lnTo>
                    <a:lnTo>
                      <a:pt x="54" y="388"/>
                    </a:lnTo>
                    <a:lnTo>
                      <a:pt x="175" y="388"/>
                    </a:lnTo>
                    <a:lnTo>
                      <a:pt x="181" y="382"/>
                    </a:lnTo>
                    <a:lnTo>
                      <a:pt x="206" y="134"/>
                    </a:lnTo>
                    <a:lnTo>
                      <a:pt x="200" y="122"/>
                    </a:lnTo>
                    <a:lnTo>
                      <a:pt x="218" y="116"/>
                    </a:lnTo>
                    <a:lnTo>
                      <a:pt x="218" y="103"/>
                    </a:lnTo>
                    <a:lnTo>
                      <a:pt x="200" y="97"/>
                    </a:lnTo>
                    <a:lnTo>
                      <a:pt x="194" y="85"/>
                    </a:lnTo>
                    <a:lnTo>
                      <a:pt x="212" y="85"/>
                    </a:lnTo>
                    <a:lnTo>
                      <a:pt x="212" y="73"/>
                    </a:lnTo>
                    <a:lnTo>
                      <a:pt x="200" y="67"/>
                    </a:lnTo>
                    <a:lnTo>
                      <a:pt x="212" y="49"/>
                    </a:lnTo>
                    <a:lnTo>
                      <a:pt x="200" y="37"/>
                    </a:lnTo>
                    <a:lnTo>
                      <a:pt x="200" y="25"/>
                    </a:lnTo>
                    <a:lnTo>
                      <a:pt x="224" y="25"/>
                    </a:lnTo>
                    <a:lnTo>
                      <a:pt x="22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18" y="31"/>
                    </a:lnTo>
                    <a:lnTo>
                      <a:pt x="18" y="55"/>
                    </a:lnTo>
                    <a:lnTo>
                      <a:pt x="6" y="67"/>
                    </a:lnTo>
                    <a:lnTo>
                      <a:pt x="18" y="73"/>
                    </a:lnTo>
                    <a:lnTo>
                      <a:pt x="0" y="97"/>
                    </a:lnTo>
                    <a:lnTo>
                      <a:pt x="18" y="109"/>
                    </a:lnTo>
                    <a:lnTo>
                      <a:pt x="18" y="128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4885" name="Group 55">
              <a:extLst>
                <a:ext uri="{FF2B5EF4-FFF2-40B4-BE49-F238E27FC236}">
                  <a16:creationId xmlns:a16="http://schemas.microsoft.com/office/drawing/2014/main" id="{9ACF311B-64AF-434C-A909-D2D0E5A84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2" y="1985"/>
              <a:ext cx="370" cy="633"/>
              <a:chOff x="2367" y="1985"/>
              <a:chExt cx="370" cy="633"/>
            </a:xfrm>
          </p:grpSpPr>
          <p:sp>
            <p:nvSpPr>
              <p:cNvPr id="34886" name="Rectangle 56">
                <a:extLst>
                  <a:ext uri="{FF2B5EF4-FFF2-40B4-BE49-F238E27FC236}">
                    <a16:creationId xmlns:a16="http://schemas.microsoft.com/office/drawing/2014/main" id="{55B23D02-9070-0E4F-877E-D3A3C727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2266"/>
                <a:ext cx="370" cy="352"/>
              </a:xfrm>
              <a:prstGeom prst="rect">
                <a:avLst/>
              </a:prstGeom>
              <a:solidFill>
                <a:srgbClr val="9999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87" name="Rectangle 57">
                <a:extLst>
                  <a:ext uri="{FF2B5EF4-FFF2-40B4-BE49-F238E27FC236}">
                    <a16:creationId xmlns:a16="http://schemas.microsoft.com/office/drawing/2014/main" id="{B1DEFB1E-2E48-D247-A7D5-839E00FE4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169"/>
                <a:ext cx="315" cy="134"/>
              </a:xfrm>
              <a:prstGeom prst="rect">
                <a:avLst/>
              </a:prstGeom>
              <a:solidFill>
                <a:srgbClr val="444444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88" name="Freeform 58">
                <a:extLst>
                  <a:ext uri="{FF2B5EF4-FFF2-40B4-BE49-F238E27FC236}">
                    <a16:creationId xmlns:a16="http://schemas.microsoft.com/office/drawing/2014/main" id="{E91558DC-F331-D648-BF23-2CCA32F3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2169"/>
                <a:ext cx="224" cy="388"/>
              </a:xfrm>
              <a:custGeom>
                <a:avLst/>
                <a:gdLst>
                  <a:gd name="T0" fmla="*/ 18 w 224"/>
                  <a:gd name="T1" fmla="*/ 128 h 388"/>
                  <a:gd name="T2" fmla="*/ 43 w 224"/>
                  <a:gd name="T3" fmla="*/ 388 h 388"/>
                  <a:gd name="T4" fmla="*/ 43 w 224"/>
                  <a:gd name="T5" fmla="*/ 388 h 388"/>
                  <a:gd name="T6" fmla="*/ 55 w 224"/>
                  <a:gd name="T7" fmla="*/ 388 h 388"/>
                  <a:gd name="T8" fmla="*/ 176 w 224"/>
                  <a:gd name="T9" fmla="*/ 388 h 388"/>
                  <a:gd name="T10" fmla="*/ 182 w 224"/>
                  <a:gd name="T11" fmla="*/ 382 h 388"/>
                  <a:gd name="T12" fmla="*/ 206 w 224"/>
                  <a:gd name="T13" fmla="*/ 134 h 388"/>
                  <a:gd name="T14" fmla="*/ 200 w 224"/>
                  <a:gd name="T15" fmla="*/ 122 h 388"/>
                  <a:gd name="T16" fmla="*/ 218 w 224"/>
                  <a:gd name="T17" fmla="*/ 116 h 388"/>
                  <a:gd name="T18" fmla="*/ 218 w 224"/>
                  <a:gd name="T19" fmla="*/ 103 h 388"/>
                  <a:gd name="T20" fmla="*/ 200 w 224"/>
                  <a:gd name="T21" fmla="*/ 97 h 388"/>
                  <a:gd name="T22" fmla="*/ 194 w 224"/>
                  <a:gd name="T23" fmla="*/ 85 h 388"/>
                  <a:gd name="T24" fmla="*/ 212 w 224"/>
                  <a:gd name="T25" fmla="*/ 85 h 388"/>
                  <a:gd name="T26" fmla="*/ 212 w 224"/>
                  <a:gd name="T27" fmla="*/ 73 h 388"/>
                  <a:gd name="T28" fmla="*/ 200 w 224"/>
                  <a:gd name="T29" fmla="*/ 67 h 388"/>
                  <a:gd name="T30" fmla="*/ 212 w 224"/>
                  <a:gd name="T31" fmla="*/ 49 h 388"/>
                  <a:gd name="T32" fmla="*/ 200 w 224"/>
                  <a:gd name="T33" fmla="*/ 37 h 388"/>
                  <a:gd name="T34" fmla="*/ 200 w 224"/>
                  <a:gd name="T35" fmla="*/ 25 h 388"/>
                  <a:gd name="T36" fmla="*/ 224 w 224"/>
                  <a:gd name="T37" fmla="*/ 25 h 388"/>
                  <a:gd name="T38" fmla="*/ 224 w 224"/>
                  <a:gd name="T39" fmla="*/ 0 h 388"/>
                  <a:gd name="T40" fmla="*/ 0 w 224"/>
                  <a:gd name="T41" fmla="*/ 0 h 388"/>
                  <a:gd name="T42" fmla="*/ 0 w 224"/>
                  <a:gd name="T43" fmla="*/ 25 h 388"/>
                  <a:gd name="T44" fmla="*/ 18 w 224"/>
                  <a:gd name="T45" fmla="*/ 31 h 388"/>
                  <a:gd name="T46" fmla="*/ 18 w 224"/>
                  <a:gd name="T47" fmla="*/ 55 h 388"/>
                  <a:gd name="T48" fmla="*/ 6 w 224"/>
                  <a:gd name="T49" fmla="*/ 67 h 388"/>
                  <a:gd name="T50" fmla="*/ 18 w 224"/>
                  <a:gd name="T51" fmla="*/ 73 h 388"/>
                  <a:gd name="T52" fmla="*/ 0 w 224"/>
                  <a:gd name="T53" fmla="*/ 97 h 388"/>
                  <a:gd name="T54" fmla="*/ 18 w 224"/>
                  <a:gd name="T55" fmla="*/ 109 h 388"/>
                  <a:gd name="T56" fmla="*/ 18 w 224"/>
                  <a:gd name="T57" fmla="*/ 128 h 38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4"/>
                  <a:gd name="T88" fmla="*/ 0 h 388"/>
                  <a:gd name="T89" fmla="*/ 224 w 224"/>
                  <a:gd name="T90" fmla="*/ 388 h 38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4" h="388">
                    <a:moveTo>
                      <a:pt x="18" y="128"/>
                    </a:moveTo>
                    <a:lnTo>
                      <a:pt x="43" y="388"/>
                    </a:lnTo>
                    <a:lnTo>
                      <a:pt x="55" y="388"/>
                    </a:lnTo>
                    <a:lnTo>
                      <a:pt x="176" y="388"/>
                    </a:lnTo>
                    <a:lnTo>
                      <a:pt x="182" y="382"/>
                    </a:lnTo>
                    <a:lnTo>
                      <a:pt x="206" y="134"/>
                    </a:lnTo>
                    <a:lnTo>
                      <a:pt x="200" y="122"/>
                    </a:lnTo>
                    <a:lnTo>
                      <a:pt x="218" y="116"/>
                    </a:lnTo>
                    <a:lnTo>
                      <a:pt x="218" y="103"/>
                    </a:lnTo>
                    <a:lnTo>
                      <a:pt x="200" y="97"/>
                    </a:lnTo>
                    <a:lnTo>
                      <a:pt x="194" y="85"/>
                    </a:lnTo>
                    <a:lnTo>
                      <a:pt x="212" y="85"/>
                    </a:lnTo>
                    <a:lnTo>
                      <a:pt x="212" y="73"/>
                    </a:lnTo>
                    <a:lnTo>
                      <a:pt x="200" y="67"/>
                    </a:lnTo>
                    <a:lnTo>
                      <a:pt x="212" y="49"/>
                    </a:lnTo>
                    <a:lnTo>
                      <a:pt x="200" y="37"/>
                    </a:lnTo>
                    <a:lnTo>
                      <a:pt x="200" y="25"/>
                    </a:lnTo>
                    <a:lnTo>
                      <a:pt x="224" y="25"/>
                    </a:lnTo>
                    <a:lnTo>
                      <a:pt x="22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18" y="31"/>
                    </a:lnTo>
                    <a:lnTo>
                      <a:pt x="18" y="55"/>
                    </a:lnTo>
                    <a:lnTo>
                      <a:pt x="6" y="67"/>
                    </a:lnTo>
                    <a:lnTo>
                      <a:pt x="18" y="73"/>
                    </a:lnTo>
                    <a:lnTo>
                      <a:pt x="0" y="97"/>
                    </a:lnTo>
                    <a:lnTo>
                      <a:pt x="18" y="109"/>
                    </a:lnTo>
                    <a:lnTo>
                      <a:pt x="18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89" name="Freeform 59">
                <a:extLst>
                  <a:ext uri="{FF2B5EF4-FFF2-40B4-BE49-F238E27FC236}">
                    <a16:creationId xmlns:a16="http://schemas.microsoft.com/office/drawing/2014/main" id="{2E365603-79B9-7047-9CFC-5E27E3101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8" y="2168"/>
                <a:ext cx="226" cy="388"/>
              </a:xfrm>
              <a:custGeom>
                <a:avLst/>
                <a:gdLst>
                  <a:gd name="T0" fmla="*/ 44 w 226"/>
                  <a:gd name="T1" fmla="*/ 384 h 388"/>
                  <a:gd name="T2" fmla="*/ 18 w 226"/>
                  <a:gd name="T3" fmla="*/ 108 h 388"/>
                  <a:gd name="T4" fmla="*/ 2 w 226"/>
                  <a:gd name="T5" fmla="*/ 98 h 388"/>
                  <a:gd name="T6" fmla="*/ 18 w 226"/>
                  <a:gd name="T7" fmla="*/ 74 h 388"/>
                  <a:gd name="T8" fmla="*/ 8 w 226"/>
                  <a:gd name="T9" fmla="*/ 66 h 388"/>
                  <a:gd name="T10" fmla="*/ 20 w 226"/>
                  <a:gd name="T11" fmla="*/ 54 h 388"/>
                  <a:gd name="T12" fmla="*/ 18 w 226"/>
                  <a:gd name="T13" fmla="*/ 30 h 388"/>
                  <a:gd name="T14" fmla="*/ 0 w 226"/>
                  <a:gd name="T15" fmla="*/ 24 h 388"/>
                  <a:gd name="T16" fmla="*/ 2 w 226"/>
                  <a:gd name="T17" fmla="*/ 0 h 388"/>
                  <a:gd name="T18" fmla="*/ 226 w 226"/>
                  <a:gd name="T19" fmla="*/ 0 h 388"/>
                  <a:gd name="T20" fmla="*/ 224 w 226"/>
                  <a:gd name="T21" fmla="*/ 24 h 388"/>
                  <a:gd name="T22" fmla="*/ 208 w 226"/>
                  <a:gd name="T23" fmla="*/ 26 h 388"/>
                  <a:gd name="T24" fmla="*/ 208 w 226"/>
                  <a:gd name="T25" fmla="*/ 46 h 388"/>
                  <a:gd name="T26" fmla="*/ 208 w 226"/>
                  <a:gd name="T27" fmla="*/ 64 h 388"/>
                  <a:gd name="T28" fmla="*/ 206 w 226"/>
                  <a:gd name="T29" fmla="*/ 70 h 388"/>
                  <a:gd name="T30" fmla="*/ 216 w 226"/>
                  <a:gd name="T31" fmla="*/ 80 h 388"/>
                  <a:gd name="T32" fmla="*/ 214 w 226"/>
                  <a:gd name="T33" fmla="*/ 86 h 388"/>
                  <a:gd name="T34" fmla="*/ 202 w 226"/>
                  <a:gd name="T35" fmla="*/ 90 h 388"/>
                  <a:gd name="T36" fmla="*/ 218 w 226"/>
                  <a:gd name="T37" fmla="*/ 102 h 388"/>
                  <a:gd name="T38" fmla="*/ 216 w 226"/>
                  <a:gd name="T39" fmla="*/ 116 h 388"/>
                  <a:gd name="T40" fmla="*/ 204 w 226"/>
                  <a:gd name="T41" fmla="*/ 130 h 388"/>
                  <a:gd name="T42" fmla="*/ 182 w 226"/>
                  <a:gd name="T43" fmla="*/ 388 h 388"/>
                  <a:gd name="T44" fmla="*/ 44 w 226"/>
                  <a:gd name="T45" fmla="*/ 384 h 38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6"/>
                  <a:gd name="T70" fmla="*/ 0 h 388"/>
                  <a:gd name="T71" fmla="*/ 226 w 226"/>
                  <a:gd name="T72" fmla="*/ 388 h 38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6" h="388">
                    <a:moveTo>
                      <a:pt x="44" y="384"/>
                    </a:moveTo>
                    <a:lnTo>
                      <a:pt x="18" y="108"/>
                    </a:lnTo>
                    <a:lnTo>
                      <a:pt x="2" y="98"/>
                    </a:lnTo>
                    <a:lnTo>
                      <a:pt x="18" y="74"/>
                    </a:lnTo>
                    <a:lnTo>
                      <a:pt x="8" y="66"/>
                    </a:lnTo>
                    <a:lnTo>
                      <a:pt x="20" y="54"/>
                    </a:lnTo>
                    <a:lnTo>
                      <a:pt x="18" y="30"/>
                    </a:lnTo>
                    <a:lnTo>
                      <a:pt x="0" y="24"/>
                    </a:lnTo>
                    <a:lnTo>
                      <a:pt x="2" y="0"/>
                    </a:lnTo>
                    <a:lnTo>
                      <a:pt x="226" y="0"/>
                    </a:lnTo>
                    <a:lnTo>
                      <a:pt x="224" y="24"/>
                    </a:lnTo>
                    <a:lnTo>
                      <a:pt x="208" y="26"/>
                    </a:lnTo>
                    <a:cubicBezTo>
                      <a:pt x="197" y="30"/>
                      <a:pt x="197" y="42"/>
                      <a:pt x="208" y="46"/>
                    </a:cubicBezTo>
                    <a:cubicBezTo>
                      <a:pt x="214" y="56"/>
                      <a:pt x="213" y="50"/>
                      <a:pt x="208" y="64"/>
                    </a:cubicBezTo>
                    <a:cubicBezTo>
                      <a:pt x="207" y="66"/>
                      <a:pt x="206" y="70"/>
                      <a:pt x="206" y="70"/>
                    </a:cubicBezTo>
                    <a:cubicBezTo>
                      <a:pt x="210" y="83"/>
                      <a:pt x="212" y="67"/>
                      <a:pt x="216" y="80"/>
                    </a:cubicBezTo>
                    <a:cubicBezTo>
                      <a:pt x="215" y="82"/>
                      <a:pt x="216" y="85"/>
                      <a:pt x="214" y="86"/>
                    </a:cubicBezTo>
                    <a:cubicBezTo>
                      <a:pt x="211" y="88"/>
                      <a:pt x="202" y="90"/>
                      <a:pt x="202" y="90"/>
                    </a:cubicBezTo>
                    <a:cubicBezTo>
                      <a:pt x="195" y="101"/>
                      <a:pt x="209" y="99"/>
                      <a:pt x="218" y="102"/>
                    </a:cubicBezTo>
                    <a:cubicBezTo>
                      <a:pt x="217" y="107"/>
                      <a:pt x="219" y="112"/>
                      <a:pt x="216" y="116"/>
                    </a:cubicBezTo>
                    <a:cubicBezTo>
                      <a:pt x="202" y="137"/>
                      <a:pt x="204" y="114"/>
                      <a:pt x="204" y="130"/>
                    </a:cubicBezTo>
                    <a:lnTo>
                      <a:pt x="182" y="388"/>
                    </a:lnTo>
                    <a:lnTo>
                      <a:pt x="44" y="384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0" name="Freeform 60">
                <a:extLst>
                  <a:ext uri="{FF2B5EF4-FFF2-40B4-BE49-F238E27FC236}">
                    <a16:creationId xmlns:a16="http://schemas.microsoft.com/office/drawing/2014/main" id="{BA7268F5-D7CD-8042-9903-1AC3933C8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2169"/>
                <a:ext cx="224" cy="388"/>
              </a:xfrm>
              <a:custGeom>
                <a:avLst/>
                <a:gdLst>
                  <a:gd name="T0" fmla="*/ 18 w 224"/>
                  <a:gd name="T1" fmla="*/ 128 h 388"/>
                  <a:gd name="T2" fmla="*/ 43 w 224"/>
                  <a:gd name="T3" fmla="*/ 388 h 388"/>
                  <a:gd name="T4" fmla="*/ 43 w 224"/>
                  <a:gd name="T5" fmla="*/ 388 h 388"/>
                  <a:gd name="T6" fmla="*/ 55 w 224"/>
                  <a:gd name="T7" fmla="*/ 388 h 388"/>
                  <a:gd name="T8" fmla="*/ 176 w 224"/>
                  <a:gd name="T9" fmla="*/ 388 h 388"/>
                  <a:gd name="T10" fmla="*/ 182 w 224"/>
                  <a:gd name="T11" fmla="*/ 382 h 388"/>
                  <a:gd name="T12" fmla="*/ 206 w 224"/>
                  <a:gd name="T13" fmla="*/ 134 h 388"/>
                  <a:gd name="T14" fmla="*/ 200 w 224"/>
                  <a:gd name="T15" fmla="*/ 122 h 388"/>
                  <a:gd name="T16" fmla="*/ 218 w 224"/>
                  <a:gd name="T17" fmla="*/ 116 h 388"/>
                  <a:gd name="T18" fmla="*/ 218 w 224"/>
                  <a:gd name="T19" fmla="*/ 103 h 388"/>
                  <a:gd name="T20" fmla="*/ 200 w 224"/>
                  <a:gd name="T21" fmla="*/ 97 h 388"/>
                  <a:gd name="T22" fmla="*/ 194 w 224"/>
                  <a:gd name="T23" fmla="*/ 85 h 388"/>
                  <a:gd name="T24" fmla="*/ 212 w 224"/>
                  <a:gd name="T25" fmla="*/ 85 h 388"/>
                  <a:gd name="T26" fmla="*/ 212 w 224"/>
                  <a:gd name="T27" fmla="*/ 73 h 388"/>
                  <a:gd name="T28" fmla="*/ 200 w 224"/>
                  <a:gd name="T29" fmla="*/ 67 h 388"/>
                  <a:gd name="T30" fmla="*/ 212 w 224"/>
                  <a:gd name="T31" fmla="*/ 49 h 388"/>
                  <a:gd name="T32" fmla="*/ 200 w 224"/>
                  <a:gd name="T33" fmla="*/ 37 h 388"/>
                  <a:gd name="T34" fmla="*/ 200 w 224"/>
                  <a:gd name="T35" fmla="*/ 25 h 388"/>
                  <a:gd name="T36" fmla="*/ 224 w 224"/>
                  <a:gd name="T37" fmla="*/ 25 h 388"/>
                  <a:gd name="T38" fmla="*/ 224 w 224"/>
                  <a:gd name="T39" fmla="*/ 0 h 388"/>
                  <a:gd name="T40" fmla="*/ 0 w 224"/>
                  <a:gd name="T41" fmla="*/ 0 h 388"/>
                  <a:gd name="T42" fmla="*/ 0 w 224"/>
                  <a:gd name="T43" fmla="*/ 25 h 388"/>
                  <a:gd name="T44" fmla="*/ 18 w 224"/>
                  <a:gd name="T45" fmla="*/ 31 h 388"/>
                  <a:gd name="T46" fmla="*/ 18 w 224"/>
                  <a:gd name="T47" fmla="*/ 55 h 388"/>
                  <a:gd name="T48" fmla="*/ 6 w 224"/>
                  <a:gd name="T49" fmla="*/ 67 h 388"/>
                  <a:gd name="T50" fmla="*/ 18 w 224"/>
                  <a:gd name="T51" fmla="*/ 73 h 388"/>
                  <a:gd name="T52" fmla="*/ 0 w 224"/>
                  <a:gd name="T53" fmla="*/ 97 h 388"/>
                  <a:gd name="T54" fmla="*/ 18 w 224"/>
                  <a:gd name="T55" fmla="*/ 109 h 388"/>
                  <a:gd name="T56" fmla="*/ 18 w 224"/>
                  <a:gd name="T57" fmla="*/ 128 h 38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24"/>
                  <a:gd name="T88" fmla="*/ 0 h 388"/>
                  <a:gd name="T89" fmla="*/ 224 w 224"/>
                  <a:gd name="T90" fmla="*/ 388 h 38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24" h="388">
                    <a:moveTo>
                      <a:pt x="18" y="128"/>
                    </a:moveTo>
                    <a:lnTo>
                      <a:pt x="43" y="388"/>
                    </a:lnTo>
                    <a:lnTo>
                      <a:pt x="55" y="388"/>
                    </a:lnTo>
                    <a:lnTo>
                      <a:pt x="176" y="388"/>
                    </a:lnTo>
                    <a:lnTo>
                      <a:pt x="182" y="382"/>
                    </a:lnTo>
                    <a:lnTo>
                      <a:pt x="206" y="134"/>
                    </a:lnTo>
                    <a:lnTo>
                      <a:pt x="200" y="122"/>
                    </a:lnTo>
                    <a:lnTo>
                      <a:pt x="218" y="116"/>
                    </a:lnTo>
                    <a:lnTo>
                      <a:pt x="218" y="103"/>
                    </a:lnTo>
                    <a:lnTo>
                      <a:pt x="200" y="97"/>
                    </a:lnTo>
                    <a:lnTo>
                      <a:pt x="194" y="85"/>
                    </a:lnTo>
                    <a:lnTo>
                      <a:pt x="212" y="85"/>
                    </a:lnTo>
                    <a:lnTo>
                      <a:pt x="212" y="73"/>
                    </a:lnTo>
                    <a:lnTo>
                      <a:pt x="200" y="67"/>
                    </a:lnTo>
                    <a:lnTo>
                      <a:pt x="212" y="49"/>
                    </a:lnTo>
                    <a:lnTo>
                      <a:pt x="200" y="37"/>
                    </a:lnTo>
                    <a:lnTo>
                      <a:pt x="200" y="25"/>
                    </a:lnTo>
                    <a:lnTo>
                      <a:pt x="224" y="25"/>
                    </a:lnTo>
                    <a:lnTo>
                      <a:pt x="22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18" y="31"/>
                    </a:lnTo>
                    <a:lnTo>
                      <a:pt x="18" y="55"/>
                    </a:lnTo>
                    <a:lnTo>
                      <a:pt x="6" y="67"/>
                    </a:lnTo>
                    <a:lnTo>
                      <a:pt x="18" y="73"/>
                    </a:lnTo>
                    <a:lnTo>
                      <a:pt x="0" y="97"/>
                    </a:lnTo>
                    <a:lnTo>
                      <a:pt x="18" y="109"/>
                    </a:lnTo>
                    <a:lnTo>
                      <a:pt x="18" y="128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1" name="Freeform 61">
                <a:extLst>
                  <a:ext uri="{FF2B5EF4-FFF2-40B4-BE49-F238E27FC236}">
                    <a16:creationId xmlns:a16="http://schemas.microsoft.com/office/drawing/2014/main" id="{2E703DDE-332F-9840-AAF3-E416A113B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1985"/>
                <a:ext cx="133" cy="497"/>
              </a:xfrm>
              <a:custGeom>
                <a:avLst/>
                <a:gdLst>
                  <a:gd name="T0" fmla="*/ 0 w 133"/>
                  <a:gd name="T1" fmla="*/ 24 h 497"/>
                  <a:gd name="T2" fmla="*/ 0 w 133"/>
                  <a:gd name="T3" fmla="*/ 406 h 497"/>
                  <a:gd name="T4" fmla="*/ 6 w 133"/>
                  <a:gd name="T5" fmla="*/ 430 h 497"/>
                  <a:gd name="T6" fmla="*/ 18 w 133"/>
                  <a:gd name="T7" fmla="*/ 467 h 497"/>
                  <a:gd name="T8" fmla="*/ 42 w 133"/>
                  <a:gd name="T9" fmla="*/ 485 h 497"/>
                  <a:gd name="T10" fmla="*/ 54 w 133"/>
                  <a:gd name="T11" fmla="*/ 491 h 497"/>
                  <a:gd name="T12" fmla="*/ 72 w 133"/>
                  <a:gd name="T13" fmla="*/ 497 h 497"/>
                  <a:gd name="T14" fmla="*/ 91 w 133"/>
                  <a:gd name="T15" fmla="*/ 485 h 497"/>
                  <a:gd name="T16" fmla="*/ 109 w 133"/>
                  <a:gd name="T17" fmla="*/ 473 h 497"/>
                  <a:gd name="T18" fmla="*/ 127 w 133"/>
                  <a:gd name="T19" fmla="*/ 442 h 497"/>
                  <a:gd name="T20" fmla="*/ 133 w 133"/>
                  <a:gd name="T21" fmla="*/ 400 h 497"/>
                  <a:gd name="T22" fmla="*/ 127 w 133"/>
                  <a:gd name="T23" fmla="*/ 24 h 497"/>
                  <a:gd name="T24" fmla="*/ 121 w 133"/>
                  <a:gd name="T25" fmla="*/ 6 h 497"/>
                  <a:gd name="T26" fmla="*/ 84 w 133"/>
                  <a:gd name="T27" fmla="*/ 0 h 497"/>
                  <a:gd name="T28" fmla="*/ 42 w 133"/>
                  <a:gd name="T29" fmla="*/ 0 h 497"/>
                  <a:gd name="T30" fmla="*/ 12 w 133"/>
                  <a:gd name="T31" fmla="*/ 12 h 497"/>
                  <a:gd name="T32" fmla="*/ 0 w 133"/>
                  <a:gd name="T33" fmla="*/ 24 h 4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3"/>
                  <a:gd name="T52" fmla="*/ 0 h 497"/>
                  <a:gd name="T53" fmla="*/ 133 w 133"/>
                  <a:gd name="T54" fmla="*/ 497 h 49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3" h="497">
                    <a:moveTo>
                      <a:pt x="0" y="24"/>
                    </a:moveTo>
                    <a:lnTo>
                      <a:pt x="0" y="406"/>
                    </a:lnTo>
                    <a:lnTo>
                      <a:pt x="6" y="430"/>
                    </a:lnTo>
                    <a:lnTo>
                      <a:pt x="18" y="467"/>
                    </a:lnTo>
                    <a:lnTo>
                      <a:pt x="42" y="485"/>
                    </a:lnTo>
                    <a:lnTo>
                      <a:pt x="54" y="491"/>
                    </a:lnTo>
                    <a:lnTo>
                      <a:pt x="72" y="497"/>
                    </a:lnTo>
                    <a:lnTo>
                      <a:pt x="91" y="485"/>
                    </a:lnTo>
                    <a:lnTo>
                      <a:pt x="109" y="473"/>
                    </a:lnTo>
                    <a:lnTo>
                      <a:pt x="127" y="442"/>
                    </a:lnTo>
                    <a:lnTo>
                      <a:pt x="133" y="400"/>
                    </a:lnTo>
                    <a:lnTo>
                      <a:pt x="127" y="24"/>
                    </a:lnTo>
                    <a:lnTo>
                      <a:pt x="121" y="6"/>
                    </a:lnTo>
                    <a:lnTo>
                      <a:pt x="84" y="0"/>
                    </a:lnTo>
                    <a:lnTo>
                      <a:pt x="42" y="0"/>
                    </a:lnTo>
                    <a:lnTo>
                      <a:pt x="12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2" name="Line 62">
                <a:extLst>
                  <a:ext uri="{FF2B5EF4-FFF2-40B4-BE49-F238E27FC236}">
                    <a16:creationId xmlns:a16="http://schemas.microsoft.com/office/drawing/2014/main" id="{FE5EA1A8-311B-3C41-A990-39ECB62F2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06" y="201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93" name="Line 63">
                <a:extLst>
                  <a:ext uri="{FF2B5EF4-FFF2-40B4-BE49-F238E27FC236}">
                    <a16:creationId xmlns:a16="http://schemas.microsoft.com/office/drawing/2014/main" id="{B6FAF9A7-FCC7-BA43-AAAD-19FF3BA4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994"/>
                <a:ext cx="12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00">
            <a:extLst>
              <a:ext uri="{FF2B5EF4-FFF2-40B4-BE49-F238E27FC236}">
                <a16:creationId xmlns:a16="http://schemas.microsoft.com/office/drawing/2014/main" id="{FF32A5FB-37E6-394E-BE67-0DA157A59C3B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4368801"/>
            <a:ext cx="4970463" cy="1960563"/>
            <a:chOff x="336" y="2752"/>
            <a:chExt cx="3131" cy="1235"/>
          </a:xfrm>
        </p:grpSpPr>
        <p:sp>
          <p:nvSpPr>
            <p:cNvPr id="34838" name="Rectangle 7">
              <a:extLst>
                <a:ext uri="{FF2B5EF4-FFF2-40B4-BE49-F238E27FC236}">
                  <a16:creationId xmlns:a16="http://schemas.microsoft.com/office/drawing/2014/main" id="{A324AFBD-1098-A24F-9560-55D869FC4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42"/>
              <a:ext cx="9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•  Blowing: </a:t>
              </a:r>
            </a:p>
          </p:txBody>
        </p:sp>
        <p:grpSp>
          <p:nvGrpSpPr>
            <p:cNvPr id="34839" name="Group 27">
              <a:extLst>
                <a:ext uri="{FF2B5EF4-FFF2-40B4-BE49-F238E27FC236}">
                  <a16:creationId xmlns:a16="http://schemas.microsoft.com/office/drawing/2014/main" id="{F4723D26-4F5C-4740-9AE7-1851D03D2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3" y="3217"/>
              <a:ext cx="333" cy="411"/>
              <a:chOff x="1203" y="3217"/>
              <a:chExt cx="333" cy="411"/>
            </a:xfrm>
          </p:grpSpPr>
          <p:sp>
            <p:nvSpPr>
              <p:cNvPr id="34875" name="Rectangle 28">
                <a:extLst>
                  <a:ext uri="{FF2B5EF4-FFF2-40B4-BE49-F238E27FC236}">
                    <a16:creationId xmlns:a16="http://schemas.microsoft.com/office/drawing/2014/main" id="{4DB14C97-2C45-234C-A979-5E256B6EF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" y="3219"/>
                <a:ext cx="333" cy="141"/>
              </a:xfrm>
              <a:prstGeom prst="rect">
                <a:avLst/>
              </a:prstGeom>
              <a:solidFill>
                <a:srgbClr val="444444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76" name="Freeform 29">
                <a:extLst>
                  <a:ext uri="{FF2B5EF4-FFF2-40B4-BE49-F238E27FC236}">
                    <a16:creationId xmlns:a16="http://schemas.microsoft.com/office/drawing/2014/main" id="{8962DF83-B55C-D040-9E82-359A418CB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3219"/>
                <a:ext cx="236" cy="409"/>
              </a:xfrm>
              <a:custGeom>
                <a:avLst/>
                <a:gdLst>
                  <a:gd name="T0" fmla="*/ 25 w 236"/>
                  <a:gd name="T1" fmla="*/ 134 h 409"/>
                  <a:gd name="T2" fmla="*/ 44 w 236"/>
                  <a:gd name="T3" fmla="*/ 409 h 409"/>
                  <a:gd name="T4" fmla="*/ 51 w 236"/>
                  <a:gd name="T5" fmla="*/ 409 h 409"/>
                  <a:gd name="T6" fmla="*/ 57 w 236"/>
                  <a:gd name="T7" fmla="*/ 409 h 409"/>
                  <a:gd name="T8" fmla="*/ 192 w 236"/>
                  <a:gd name="T9" fmla="*/ 409 h 409"/>
                  <a:gd name="T10" fmla="*/ 198 w 236"/>
                  <a:gd name="T11" fmla="*/ 403 h 409"/>
                  <a:gd name="T12" fmla="*/ 217 w 236"/>
                  <a:gd name="T13" fmla="*/ 141 h 409"/>
                  <a:gd name="T14" fmla="*/ 217 w 236"/>
                  <a:gd name="T15" fmla="*/ 128 h 409"/>
                  <a:gd name="T16" fmla="*/ 230 w 236"/>
                  <a:gd name="T17" fmla="*/ 122 h 409"/>
                  <a:gd name="T18" fmla="*/ 230 w 236"/>
                  <a:gd name="T19" fmla="*/ 109 h 409"/>
                  <a:gd name="T20" fmla="*/ 211 w 236"/>
                  <a:gd name="T21" fmla="*/ 102 h 409"/>
                  <a:gd name="T22" fmla="*/ 211 w 236"/>
                  <a:gd name="T23" fmla="*/ 90 h 409"/>
                  <a:gd name="T24" fmla="*/ 230 w 236"/>
                  <a:gd name="T25" fmla="*/ 90 h 409"/>
                  <a:gd name="T26" fmla="*/ 230 w 236"/>
                  <a:gd name="T27" fmla="*/ 77 h 409"/>
                  <a:gd name="T28" fmla="*/ 211 w 236"/>
                  <a:gd name="T29" fmla="*/ 70 h 409"/>
                  <a:gd name="T30" fmla="*/ 230 w 236"/>
                  <a:gd name="T31" fmla="*/ 51 h 409"/>
                  <a:gd name="T32" fmla="*/ 217 w 236"/>
                  <a:gd name="T33" fmla="*/ 38 h 409"/>
                  <a:gd name="T34" fmla="*/ 211 w 236"/>
                  <a:gd name="T35" fmla="*/ 26 h 409"/>
                  <a:gd name="T36" fmla="*/ 236 w 236"/>
                  <a:gd name="T37" fmla="*/ 26 h 409"/>
                  <a:gd name="T38" fmla="*/ 236 w 236"/>
                  <a:gd name="T39" fmla="*/ 0 h 409"/>
                  <a:gd name="T40" fmla="*/ 6 w 236"/>
                  <a:gd name="T41" fmla="*/ 0 h 409"/>
                  <a:gd name="T42" fmla="*/ 0 w 236"/>
                  <a:gd name="T43" fmla="*/ 26 h 409"/>
                  <a:gd name="T44" fmla="*/ 25 w 236"/>
                  <a:gd name="T45" fmla="*/ 32 h 409"/>
                  <a:gd name="T46" fmla="*/ 25 w 236"/>
                  <a:gd name="T47" fmla="*/ 58 h 409"/>
                  <a:gd name="T48" fmla="*/ 6 w 236"/>
                  <a:gd name="T49" fmla="*/ 70 h 409"/>
                  <a:gd name="T50" fmla="*/ 25 w 236"/>
                  <a:gd name="T51" fmla="*/ 77 h 409"/>
                  <a:gd name="T52" fmla="*/ 6 w 236"/>
                  <a:gd name="T53" fmla="*/ 102 h 409"/>
                  <a:gd name="T54" fmla="*/ 25 w 236"/>
                  <a:gd name="T55" fmla="*/ 115 h 409"/>
                  <a:gd name="T56" fmla="*/ 25 w 236"/>
                  <a:gd name="T57" fmla="*/ 134 h 4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6"/>
                  <a:gd name="T88" fmla="*/ 0 h 409"/>
                  <a:gd name="T89" fmla="*/ 236 w 236"/>
                  <a:gd name="T90" fmla="*/ 409 h 4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6" h="409">
                    <a:moveTo>
                      <a:pt x="25" y="134"/>
                    </a:moveTo>
                    <a:lnTo>
                      <a:pt x="44" y="409"/>
                    </a:lnTo>
                    <a:lnTo>
                      <a:pt x="51" y="409"/>
                    </a:lnTo>
                    <a:lnTo>
                      <a:pt x="57" y="409"/>
                    </a:lnTo>
                    <a:lnTo>
                      <a:pt x="192" y="409"/>
                    </a:lnTo>
                    <a:lnTo>
                      <a:pt x="198" y="403"/>
                    </a:lnTo>
                    <a:lnTo>
                      <a:pt x="217" y="141"/>
                    </a:lnTo>
                    <a:lnTo>
                      <a:pt x="217" y="128"/>
                    </a:lnTo>
                    <a:lnTo>
                      <a:pt x="230" y="122"/>
                    </a:lnTo>
                    <a:lnTo>
                      <a:pt x="230" y="109"/>
                    </a:lnTo>
                    <a:lnTo>
                      <a:pt x="211" y="102"/>
                    </a:lnTo>
                    <a:lnTo>
                      <a:pt x="211" y="90"/>
                    </a:lnTo>
                    <a:lnTo>
                      <a:pt x="230" y="90"/>
                    </a:lnTo>
                    <a:lnTo>
                      <a:pt x="230" y="77"/>
                    </a:lnTo>
                    <a:lnTo>
                      <a:pt x="211" y="70"/>
                    </a:lnTo>
                    <a:lnTo>
                      <a:pt x="230" y="51"/>
                    </a:lnTo>
                    <a:lnTo>
                      <a:pt x="217" y="38"/>
                    </a:lnTo>
                    <a:lnTo>
                      <a:pt x="211" y="26"/>
                    </a:lnTo>
                    <a:lnTo>
                      <a:pt x="236" y="26"/>
                    </a:lnTo>
                    <a:lnTo>
                      <a:pt x="236" y="0"/>
                    </a:lnTo>
                    <a:lnTo>
                      <a:pt x="6" y="0"/>
                    </a:lnTo>
                    <a:lnTo>
                      <a:pt x="0" y="26"/>
                    </a:lnTo>
                    <a:lnTo>
                      <a:pt x="25" y="32"/>
                    </a:lnTo>
                    <a:lnTo>
                      <a:pt x="25" y="58"/>
                    </a:lnTo>
                    <a:lnTo>
                      <a:pt x="6" y="70"/>
                    </a:lnTo>
                    <a:lnTo>
                      <a:pt x="25" y="77"/>
                    </a:lnTo>
                    <a:lnTo>
                      <a:pt x="6" y="102"/>
                    </a:lnTo>
                    <a:lnTo>
                      <a:pt x="25" y="115"/>
                    </a:lnTo>
                    <a:lnTo>
                      <a:pt x="25" y="134"/>
                    </a:lnTo>
                    <a:close/>
                  </a:path>
                </a:pathLst>
              </a:custGeom>
              <a:solidFill>
                <a:srgbClr val="D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77" name="Freeform 30">
                <a:extLst>
                  <a:ext uri="{FF2B5EF4-FFF2-40B4-BE49-F238E27FC236}">
                    <a16:creationId xmlns:a16="http://schemas.microsoft.com/office/drawing/2014/main" id="{AEC6CC85-433F-B34D-9339-337C861D9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3245"/>
                <a:ext cx="128" cy="255"/>
              </a:xfrm>
              <a:custGeom>
                <a:avLst/>
                <a:gdLst>
                  <a:gd name="T0" fmla="*/ 0 w 128"/>
                  <a:gd name="T1" fmla="*/ 6 h 255"/>
                  <a:gd name="T2" fmla="*/ 0 w 128"/>
                  <a:gd name="T3" fmla="*/ 89 h 255"/>
                  <a:gd name="T4" fmla="*/ 0 w 128"/>
                  <a:gd name="T5" fmla="*/ 153 h 255"/>
                  <a:gd name="T6" fmla="*/ 7 w 128"/>
                  <a:gd name="T7" fmla="*/ 191 h 255"/>
                  <a:gd name="T8" fmla="*/ 19 w 128"/>
                  <a:gd name="T9" fmla="*/ 223 h 255"/>
                  <a:gd name="T10" fmla="*/ 39 w 128"/>
                  <a:gd name="T11" fmla="*/ 243 h 255"/>
                  <a:gd name="T12" fmla="*/ 64 w 128"/>
                  <a:gd name="T13" fmla="*/ 255 h 255"/>
                  <a:gd name="T14" fmla="*/ 90 w 128"/>
                  <a:gd name="T15" fmla="*/ 249 h 255"/>
                  <a:gd name="T16" fmla="*/ 109 w 128"/>
                  <a:gd name="T17" fmla="*/ 223 h 255"/>
                  <a:gd name="T18" fmla="*/ 122 w 128"/>
                  <a:gd name="T19" fmla="*/ 191 h 255"/>
                  <a:gd name="T20" fmla="*/ 128 w 128"/>
                  <a:gd name="T21" fmla="*/ 147 h 255"/>
                  <a:gd name="T22" fmla="*/ 128 w 128"/>
                  <a:gd name="T23" fmla="*/ 64 h 255"/>
                  <a:gd name="T24" fmla="*/ 128 w 128"/>
                  <a:gd name="T25" fmla="*/ 0 h 255"/>
                  <a:gd name="T26" fmla="*/ 0 w 128"/>
                  <a:gd name="T27" fmla="*/ 6 h 25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8"/>
                  <a:gd name="T43" fmla="*/ 0 h 255"/>
                  <a:gd name="T44" fmla="*/ 128 w 128"/>
                  <a:gd name="T45" fmla="*/ 255 h 25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8" h="255">
                    <a:moveTo>
                      <a:pt x="0" y="6"/>
                    </a:moveTo>
                    <a:lnTo>
                      <a:pt x="0" y="89"/>
                    </a:lnTo>
                    <a:lnTo>
                      <a:pt x="0" y="153"/>
                    </a:lnTo>
                    <a:lnTo>
                      <a:pt x="7" y="191"/>
                    </a:lnTo>
                    <a:lnTo>
                      <a:pt x="19" y="223"/>
                    </a:lnTo>
                    <a:lnTo>
                      <a:pt x="39" y="243"/>
                    </a:lnTo>
                    <a:lnTo>
                      <a:pt x="64" y="255"/>
                    </a:lnTo>
                    <a:lnTo>
                      <a:pt x="90" y="249"/>
                    </a:lnTo>
                    <a:lnTo>
                      <a:pt x="109" y="223"/>
                    </a:lnTo>
                    <a:lnTo>
                      <a:pt x="122" y="191"/>
                    </a:lnTo>
                    <a:lnTo>
                      <a:pt x="128" y="147"/>
                    </a:lnTo>
                    <a:lnTo>
                      <a:pt x="128" y="64"/>
                    </a:lnTo>
                    <a:lnTo>
                      <a:pt x="128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78" name="Rectangle 31">
                <a:extLst>
                  <a:ext uri="{FF2B5EF4-FFF2-40B4-BE49-F238E27FC236}">
                    <a16:creationId xmlns:a16="http://schemas.microsoft.com/office/drawing/2014/main" id="{8895139D-687C-7545-965C-878528673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3217"/>
                <a:ext cx="237" cy="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4840" name="Rectangle 32">
              <a:extLst>
                <a:ext uri="{FF2B5EF4-FFF2-40B4-BE49-F238E27FC236}">
                  <a16:creationId xmlns:a16="http://schemas.microsoft.com/office/drawing/2014/main" id="{2EA117EB-9870-8243-8EC3-FC4B34FC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327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DD0000"/>
                  </a:solidFill>
                  <a:latin typeface="Arial" panose="020B0604020202020204" pitchFamily="34" charset="0"/>
                </a:rPr>
                <a:t>suspended </a:t>
              </a:r>
              <a:endParaRPr lang="en-US" altLang="en-US"/>
            </a:p>
          </p:txBody>
        </p:sp>
        <p:sp>
          <p:nvSpPr>
            <p:cNvPr id="34841" name="Rectangle 33">
              <a:extLst>
                <a:ext uri="{FF2B5EF4-FFF2-40B4-BE49-F238E27FC236}">
                  <a16:creationId xmlns:a16="http://schemas.microsoft.com/office/drawing/2014/main" id="{1BA54DFC-0550-E644-B89F-695560CE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3417"/>
              <a:ext cx="4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DD0000"/>
                  </a:solidFill>
                  <a:latin typeface="Arial" panose="020B0604020202020204" pitchFamily="34" charset="0"/>
                </a:rPr>
                <a:t>Parison</a:t>
              </a:r>
              <a:endParaRPr lang="en-US" altLang="en-US"/>
            </a:p>
          </p:txBody>
        </p:sp>
        <p:grpSp>
          <p:nvGrpSpPr>
            <p:cNvPr id="34842" name="Group 34">
              <a:extLst>
                <a:ext uri="{FF2B5EF4-FFF2-40B4-BE49-F238E27FC236}">
                  <a16:creationId xmlns:a16="http://schemas.microsoft.com/office/drawing/2014/main" id="{06440EDB-D0C8-7D49-B6BD-55D383E16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353"/>
              <a:ext cx="243" cy="135"/>
              <a:chOff x="1056" y="3353"/>
              <a:chExt cx="243" cy="135"/>
            </a:xfrm>
          </p:grpSpPr>
          <p:sp>
            <p:nvSpPr>
              <p:cNvPr id="34873" name="Freeform 35">
                <a:extLst>
                  <a:ext uri="{FF2B5EF4-FFF2-40B4-BE49-F238E27FC236}">
                    <a16:creationId xmlns:a16="http://schemas.microsoft.com/office/drawing/2014/main" id="{5BC28395-9348-AB44-B338-C162C1DA9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1" y="3424"/>
                <a:ext cx="58" cy="64"/>
              </a:xfrm>
              <a:custGeom>
                <a:avLst/>
                <a:gdLst>
                  <a:gd name="T0" fmla="*/ 58 w 58"/>
                  <a:gd name="T1" fmla="*/ 51 h 64"/>
                  <a:gd name="T2" fmla="*/ 0 w 58"/>
                  <a:gd name="T3" fmla="*/ 64 h 64"/>
                  <a:gd name="T4" fmla="*/ 32 w 58"/>
                  <a:gd name="T5" fmla="*/ 38 h 64"/>
                  <a:gd name="T6" fmla="*/ 32 w 58"/>
                  <a:gd name="T7" fmla="*/ 0 h 64"/>
                  <a:gd name="T8" fmla="*/ 58 w 58"/>
                  <a:gd name="T9" fmla="*/ 51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64"/>
                  <a:gd name="T17" fmla="*/ 58 w 58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64">
                    <a:moveTo>
                      <a:pt x="58" y="51"/>
                    </a:moveTo>
                    <a:lnTo>
                      <a:pt x="0" y="64"/>
                    </a:lnTo>
                    <a:lnTo>
                      <a:pt x="32" y="38"/>
                    </a:lnTo>
                    <a:lnTo>
                      <a:pt x="32" y="0"/>
                    </a:lnTo>
                    <a:lnTo>
                      <a:pt x="58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74" name="Line 36">
                <a:extLst>
                  <a:ext uri="{FF2B5EF4-FFF2-40B4-BE49-F238E27FC236}">
                    <a16:creationId xmlns:a16="http://schemas.microsoft.com/office/drawing/2014/main" id="{A8A66F50-A572-B849-A6A8-1442E62A2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3353"/>
                <a:ext cx="217" cy="10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43" name="Group 37">
              <a:extLst>
                <a:ext uri="{FF2B5EF4-FFF2-40B4-BE49-F238E27FC236}">
                  <a16:creationId xmlns:a16="http://schemas.microsoft.com/office/drawing/2014/main" id="{70EF61D7-C9CD-924B-94A5-6093AB8CC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3215"/>
              <a:ext cx="396" cy="477"/>
              <a:chOff x="1786" y="3215"/>
              <a:chExt cx="396" cy="477"/>
            </a:xfrm>
          </p:grpSpPr>
          <p:sp>
            <p:nvSpPr>
              <p:cNvPr id="34866" name="Rectangle 38">
                <a:extLst>
                  <a:ext uri="{FF2B5EF4-FFF2-40B4-BE49-F238E27FC236}">
                    <a16:creationId xmlns:a16="http://schemas.microsoft.com/office/drawing/2014/main" id="{3B4B502D-F961-084C-BEFE-08C1CA170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" y="3219"/>
                <a:ext cx="333" cy="141"/>
              </a:xfrm>
              <a:prstGeom prst="rect">
                <a:avLst/>
              </a:prstGeom>
              <a:solidFill>
                <a:srgbClr val="444444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67" name="Freeform 39">
                <a:extLst>
                  <a:ext uri="{FF2B5EF4-FFF2-40B4-BE49-F238E27FC236}">
                    <a16:creationId xmlns:a16="http://schemas.microsoft.com/office/drawing/2014/main" id="{8B28E06A-BA23-8A4D-924A-8F568F42A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3219"/>
                <a:ext cx="237" cy="409"/>
              </a:xfrm>
              <a:custGeom>
                <a:avLst/>
                <a:gdLst>
                  <a:gd name="T0" fmla="*/ 20 w 237"/>
                  <a:gd name="T1" fmla="*/ 134 h 409"/>
                  <a:gd name="T2" fmla="*/ 45 w 237"/>
                  <a:gd name="T3" fmla="*/ 409 h 409"/>
                  <a:gd name="T4" fmla="*/ 45 w 237"/>
                  <a:gd name="T5" fmla="*/ 409 h 409"/>
                  <a:gd name="T6" fmla="*/ 58 w 237"/>
                  <a:gd name="T7" fmla="*/ 409 h 409"/>
                  <a:gd name="T8" fmla="*/ 186 w 237"/>
                  <a:gd name="T9" fmla="*/ 409 h 409"/>
                  <a:gd name="T10" fmla="*/ 192 w 237"/>
                  <a:gd name="T11" fmla="*/ 403 h 409"/>
                  <a:gd name="T12" fmla="*/ 218 w 237"/>
                  <a:gd name="T13" fmla="*/ 141 h 409"/>
                  <a:gd name="T14" fmla="*/ 211 w 237"/>
                  <a:gd name="T15" fmla="*/ 128 h 409"/>
                  <a:gd name="T16" fmla="*/ 231 w 237"/>
                  <a:gd name="T17" fmla="*/ 122 h 409"/>
                  <a:gd name="T18" fmla="*/ 231 w 237"/>
                  <a:gd name="T19" fmla="*/ 109 h 409"/>
                  <a:gd name="T20" fmla="*/ 211 w 237"/>
                  <a:gd name="T21" fmla="*/ 102 h 409"/>
                  <a:gd name="T22" fmla="*/ 205 w 237"/>
                  <a:gd name="T23" fmla="*/ 90 h 409"/>
                  <a:gd name="T24" fmla="*/ 224 w 237"/>
                  <a:gd name="T25" fmla="*/ 90 h 409"/>
                  <a:gd name="T26" fmla="*/ 224 w 237"/>
                  <a:gd name="T27" fmla="*/ 77 h 409"/>
                  <a:gd name="T28" fmla="*/ 211 w 237"/>
                  <a:gd name="T29" fmla="*/ 70 h 409"/>
                  <a:gd name="T30" fmla="*/ 224 w 237"/>
                  <a:gd name="T31" fmla="*/ 51 h 409"/>
                  <a:gd name="T32" fmla="*/ 211 w 237"/>
                  <a:gd name="T33" fmla="*/ 38 h 409"/>
                  <a:gd name="T34" fmla="*/ 211 w 237"/>
                  <a:gd name="T35" fmla="*/ 26 h 409"/>
                  <a:gd name="T36" fmla="*/ 237 w 237"/>
                  <a:gd name="T37" fmla="*/ 26 h 409"/>
                  <a:gd name="T38" fmla="*/ 237 w 237"/>
                  <a:gd name="T39" fmla="*/ 0 h 409"/>
                  <a:gd name="T40" fmla="*/ 0 w 237"/>
                  <a:gd name="T41" fmla="*/ 0 h 409"/>
                  <a:gd name="T42" fmla="*/ 0 w 237"/>
                  <a:gd name="T43" fmla="*/ 26 h 409"/>
                  <a:gd name="T44" fmla="*/ 20 w 237"/>
                  <a:gd name="T45" fmla="*/ 32 h 409"/>
                  <a:gd name="T46" fmla="*/ 20 w 237"/>
                  <a:gd name="T47" fmla="*/ 58 h 409"/>
                  <a:gd name="T48" fmla="*/ 7 w 237"/>
                  <a:gd name="T49" fmla="*/ 70 h 409"/>
                  <a:gd name="T50" fmla="*/ 20 w 237"/>
                  <a:gd name="T51" fmla="*/ 77 h 409"/>
                  <a:gd name="T52" fmla="*/ 0 w 237"/>
                  <a:gd name="T53" fmla="*/ 102 h 409"/>
                  <a:gd name="T54" fmla="*/ 20 w 237"/>
                  <a:gd name="T55" fmla="*/ 115 h 409"/>
                  <a:gd name="T56" fmla="*/ 20 w 237"/>
                  <a:gd name="T57" fmla="*/ 134 h 4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7"/>
                  <a:gd name="T88" fmla="*/ 0 h 409"/>
                  <a:gd name="T89" fmla="*/ 237 w 237"/>
                  <a:gd name="T90" fmla="*/ 409 h 40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7" h="409">
                    <a:moveTo>
                      <a:pt x="20" y="134"/>
                    </a:moveTo>
                    <a:lnTo>
                      <a:pt x="45" y="409"/>
                    </a:lnTo>
                    <a:lnTo>
                      <a:pt x="58" y="409"/>
                    </a:lnTo>
                    <a:lnTo>
                      <a:pt x="186" y="409"/>
                    </a:lnTo>
                    <a:lnTo>
                      <a:pt x="192" y="403"/>
                    </a:lnTo>
                    <a:lnTo>
                      <a:pt x="218" y="141"/>
                    </a:lnTo>
                    <a:lnTo>
                      <a:pt x="211" y="128"/>
                    </a:lnTo>
                    <a:lnTo>
                      <a:pt x="231" y="122"/>
                    </a:lnTo>
                    <a:lnTo>
                      <a:pt x="231" y="109"/>
                    </a:lnTo>
                    <a:lnTo>
                      <a:pt x="211" y="102"/>
                    </a:lnTo>
                    <a:lnTo>
                      <a:pt x="205" y="90"/>
                    </a:lnTo>
                    <a:lnTo>
                      <a:pt x="224" y="90"/>
                    </a:lnTo>
                    <a:lnTo>
                      <a:pt x="224" y="77"/>
                    </a:lnTo>
                    <a:lnTo>
                      <a:pt x="211" y="70"/>
                    </a:lnTo>
                    <a:lnTo>
                      <a:pt x="224" y="51"/>
                    </a:lnTo>
                    <a:lnTo>
                      <a:pt x="211" y="38"/>
                    </a:lnTo>
                    <a:lnTo>
                      <a:pt x="211" y="26"/>
                    </a:lnTo>
                    <a:lnTo>
                      <a:pt x="237" y="26"/>
                    </a:lnTo>
                    <a:lnTo>
                      <a:pt x="237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20" y="32"/>
                    </a:lnTo>
                    <a:lnTo>
                      <a:pt x="20" y="58"/>
                    </a:lnTo>
                    <a:lnTo>
                      <a:pt x="7" y="70"/>
                    </a:lnTo>
                    <a:lnTo>
                      <a:pt x="20" y="77"/>
                    </a:lnTo>
                    <a:lnTo>
                      <a:pt x="0" y="102"/>
                    </a:lnTo>
                    <a:lnTo>
                      <a:pt x="20" y="115"/>
                    </a:lnTo>
                    <a:lnTo>
                      <a:pt x="20" y="134"/>
                    </a:lnTo>
                    <a:close/>
                  </a:path>
                </a:pathLst>
              </a:custGeom>
              <a:solidFill>
                <a:srgbClr val="D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68" name="Freeform 40">
                <a:extLst>
                  <a:ext uri="{FF2B5EF4-FFF2-40B4-BE49-F238E27FC236}">
                    <a16:creationId xmlns:a16="http://schemas.microsoft.com/office/drawing/2014/main" id="{C0AF8638-5345-9841-9F22-A399F636A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" y="3245"/>
                <a:ext cx="134" cy="255"/>
              </a:xfrm>
              <a:custGeom>
                <a:avLst/>
                <a:gdLst>
                  <a:gd name="T0" fmla="*/ 0 w 134"/>
                  <a:gd name="T1" fmla="*/ 6 h 255"/>
                  <a:gd name="T2" fmla="*/ 0 w 134"/>
                  <a:gd name="T3" fmla="*/ 89 h 255"/>
                  <a:gd name="T4" fmla="*/ 0 w 134"/>
                  <a:gd name="T5" fmla="*/ 153 h 255"/>
                  <a:gd name="T6" fmla="*/ 6 w 134"/>
                  <a:gd name="T7" fmla="*/ 191 h 255"/>
                  <a:gd name="T8" fmla="*/ 19 w 134"/>
                  <a:gd name="T9" fmla="*/ 223 h 255"/>
                  <a:gd name="T10" fmla="*/ 44 w 134"/>
                  <a:gd name="T11" fmla="*/ 243 h 255"/>
                  <a:gd name="T12" fmla="*/ 63 w 134"/>
                  <a:gd name="T13" fmla="*/ 255 h 255"/>
                  <a:gd name="T14" fmla="*/ 89 w 134"/>
                  <a:gd name="T15" fmla="*/ 249 h 255"/>
                  <a:gd name="T16" fmla="*/ 115 w 134"/>
                  <a:gd name="T17" fmla="*/ 223 h 255"/>
                  <a:gd name="T18" fmla="*/ 127 w 134"/>
                  <a:gd name="T19" fmla="*/ 191 h 255"/>
                  <a:gd name="T20" fmla="*/ 134 w 134"/>
                  <a:gd name="T21" fmla="*/ 147 h 255"/>
                  <a:gd name="T22" fmla="*/ 134 w 134"/>
                  <a:gd name="T23" fmla="*/ 64 h 255"/>
                  <a:gd name="T24" fmla="*/ 134 w 134"/>
                  <a:gd name="T25" fmla="*/ 0 h 255"/>
                  <a:gd name="T26" fmla="*/ 0 w 134"/>
                  <a:gd name="T27" fmla="*/ 6 h 25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4"/>
                  <a:gd name="T43" fmla="*/ 0 h 255"/>
                  <a:gd name="T44" fmla="*/ 134 w 134"/>
                  <a:gd name="T45" fmla="*/ 255 h 25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4" h="255">
                    <a:moveTo>
                      <a:pt x="0" y="6"/>
                    </a:moveTo>
                    <a:lnTo>
                      <a:pt x="0" y="89"/>
                    </a:lnTo>
                    <a:lnTo>
                      <a:pt x="0" y="153"/>
                    </a:lnTo>
                    <a:lnTo>
                      <a:pt x="6" y="191"/>
                    </a:lnTo>
                    <a:lnTo>
                      <a:pt x="19" y="223"/>
                    </a:lnTo>
                    <a:lnTo>
                      <a:pt x="44" y="243"/>
                    </a:lnTo>
                    <a:lnTo>
                      <a:pt x="63" y="255"/>
                    </a:lnTo>
                    <a:lnTo>
                      <a:pt x="89" y="249"/>
                    </a:lnTo>
                    <a:lnTo>
                      <a:pt x="115" y="223"/>
                    </a:lnTo>
                    <a:lnTo>
                      <a:pt x="127" y="191"/>
                    </a:lnTo>
                    <a:lnTo>
                      <a:pt x="134" y="147"/>
                    </a:lnTo>
                    <a:lnTo>
                      <a:pt x="134" y="64"/>
                    </a:lnTo>
                    <a:lnTo>
                      <a:pt x="13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69" name="Rectangle 41">
                <a:extLst>
                  <a:ext uri="{FF2B5EF4-FFF2-40B4-BE49-F238E27FC236}">
                    <a16:creationId xmlns:a16="http://schemas.microsoft.com/office/drawing/2014/main" id="{5A13F63C-3839-1149-BF84-C18140EC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3215"/>
                <a:ext cx="231" cy="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70" name="Freeform 42">
                <a:extLst>
                  <a:ext uri="{FF2B5EF4-FFF2-40B4-BE49-F238E27FC236}">
                    <a16:creationId xmlns:a16="http://schemas.microsoft.com/office/drawing/2014/main" id="{6D709305-7E76-B24F-9EC2-E209AB65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6" y="3309"/>
                <a:ext cx="383" cy="377"/>
              </a:xfrm>
              <a:custGeom>
                <a:avLst/>
                <a:gdLst>
                  <a:gd name="T0" fmla="*/ 96 w 383"/>
                  <a:gd name="T1" fmla="*/ 51 h 377"/>
                  <a:gd name="T2" fmla="*/ 64 w 383"/>
                  <a:gd name="T3" fmla="*/ 76 h 377"/>
                  <a:gd name="T4" fmla="*/ 64 w 383"/>
                  <a:gd name="T5" fmla="*/ 351 h 377"/>
                  <a:gd name="T6" fmla="*/ 89 w 383"/>
                  <a:gd name="T7" fmla="*/ 351 h 377"/>
                  <a:gd name="T8" fmla="*/ 115 w 383"/>
                  <a:gd name="T9" fmla="*/ 339 h 377"/>
                  <a:gd name="T10" fmla="*/ 166 w 383"/>
                  <a:gd name="T11" fmla="*/ 332 h 377"/>
                  <a:gd name="T12" fmla="*/ 217 w 383"/>
                  <a:gd name="T13" fmla="*/ 332 h 377"/>
                  <a:gd name="T14" fmla="*/ 249 w 383"/>
                  <a:gd name="T15" fmla="*/ 339 h 377"/>
                  <a:gd name="T16" fmla="*/ 275 w 383"/>
                  <a:gd name="T17" fmla="*/ 345 h 377"/>
                  <a:gd name="T18" fmla="*/ 300 w 383"/>
                  <a:gd name="T19" fmla="*/ 351 h 377"/>
                  <a:gd name="T20" fmla="*/ 313 w 383"/>
                  <a:gd name="T21" fmla="*/ 345 h 377"/>
                  <a:gd name="T22" fmla="*/ 319 w 383"/>
                  <a:gd name="T23" fmla="*/ 326 h 377"/>
                  <a:gd name="T24" fmla="*/ 319 w 383"/>
                  <a:gd name="T25" fmla="*/ 76 h 377"/>
                  <a:gd name="T26" fmla="*/ 294 w 383"/>
                  <a:gd name="T27" fmla="*/ 51 h 377"/>
                  <a:gd name="T28" fmla="*/ 358 w 383"/>
                  <a:gd name="T29" fmla="*/ 51 h 377"/>
                  <a:gd name="T30" fmla="*/ 358 w 383"/>
                  <a:gd name="T31" fmla="*/ 6 h 377"/>
                  <a:gd name="T32" fmla="*/ 383 w 383"/>
                  <a:gd name="T33" fmla="*/ 6 h 377"/>
                  <a:gd name="T34" fmla="*/ 383 w 383"/>
                  <a:gd name="T35" fmla="*/ 377 h 377"/>
                  <a:gd name="T36" fmla="*/ 0 w 383"/>
                  <a:gd name="T37" fmla="*/ 377 h 377"/>
                  <a:gd name="T38" fmla="*/ 0 w 383"/>
                  <a:gd name="T39" fmla="*/ 0 h 377"/>
                  <a:gd name="T40" fmla="*/ 25 w 383"/>
                  <a:gd name="T41" fmla="*/ 0 h 377"/>
                  <a:gd name="T42" fmla="*/ 25 w 383"/>
                  <a:gd name="T43" fmla="*/ 51 h 377"/>
                  <a:gd name="T44" fmla="*/ 96 w 383"/>
                  <a:gd name="T45" fmla="*/ 51 h 3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83"/>
                  <a:gd name="T70" fmla="*/ 0 h 377"/>
                  <a:gd name="T71" fmla="*/ 383 w 383"/>
                  <a:gd name="T72" fmla="*/ 377 h 37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83" h="377">
                    <a:moveTo>
                      <a:pt x="96" y="51"/>
                    </a:moveTo>
                    <a:lnTo>
                      <a:pt x="64" y="76"/>
                    </a:lnTo>
                    <a:lnTo>
                      <a:pt x="64" y="351"/>
                    </a:lnTo>
                    <a:lnTo>
                      <a:pt x="89" y="351"/>
                    </a:lnTo>
                    <a:lnTo>
                      <a:pt x="115" y="339"/>
                    </a:lnTo>
                    <a:lnTo>
                      <a:pt x="166" y="332"/>
                    </a:lnTo>
                    <a:lnTo>
                      <a:pt x="217" y="332"/>
                    </a:lnTo>
                    <a:lnTo>
                      <a:pt x="249" y="339"/>
                    </a:lnTo>
                    <a:lnTo>
                      <a:pt x="275" y="345"/>
                    </a:lnTo>
                    <a:lnTo>
                      <a:pt x="300" y="351"/>
                    </a:lnTo>
                    <a:lnTo>
                      <a:pt x="313" y="345"/>
                    </a:lnTo>
                    <a:lnTo>
                      <a:pt x="319" y="326"/>
                    </a:lnTo>
                    <a:lnTo>
                      <a:pt x="319" y="76"/>
                    </a:lnTo>
                    <a:lnTo>
                      <a:pt x="294" y="51"/>
                    </a:lnTo>
                    <a:lnTo>
                      <a:pt x="358" y="51"/>
                    </a:lnTo>
                    <a:lnTo>
                      <a:pt x="358" y="6"/>
                    </a:lnTo>
                    <a:lnTo>
                      <a:pt x="383" y="6"/>
                    </a:lnTo>
                    <a:lnTo>
                      <a:pt x="383" y="377"/>
                    </a:lnTo>
                    <a:lnTo>
                      <a:pt x="0" y="377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51"/>
                    </a:lnTo>
                    <a:lnTo>
                      <a:pt x="96" y="51"/>
                    </a:lnTo>
                    <a:close/>
                  </a:path>
                </a:pathLst>
              </a:custGeom>
              <a:solidFill>
                <a:srgbClr val="000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71" name="Freeform 43">
                <a:extLst>
                  <a:ext uri="{FF2B5EF4-FFF2-40B4-BE49-F238E27FC236}">
                    <a16:creationId xmlns:a16="http://schemas.microsoft.com/office/drawing/2014/main" id="{4A6ECD20-52B8-CD41-94A5-F139257F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6" y="3309"/>
                <a:ext cx="383" cy="377"/>
              </a:xfrm>
              <a:custGeom>
                <a:avLst/>
                <a:gdLst>
                  <a:gd name="T0" fmla="*/ 96 w 383"/>
                  <a:gd name="T1" fmla="*/ 51 h 377"/>
                  <a:gd name="T2" fmla="*/ 64 w 383"/>
                  <a:gd name="T3" fmla="*/ 76 h 377"/>
                  <a:gd name="T4" fmla="*/ 64 w 383"/>
                  <a:gd name="T5" fmla="*/ 351 h 377"/>
                  <a:gd name="T6" fmla="*/ 89 w 383"/>
                  <a:gd name="T7" fmla="*/ 351 h 377"/>
                  <a:gd name="T8" fmla="*/ 115 w 383"/>
                  <a:gd name="T9" fmla="*/ 339 h 377"/>
                  <a:gd name="T10" fmla="*/ 166 w 383"/>
                  <a:gd name="T11" fmla="*/ 332 h 377"/>
                  <a:gd name="T12" fmla="*/ 217 w 383"/>
                  <a:gd name="T13" fmla="*/ 332 h 377"/>
                  <a:gd name="T14" fmla="*/ 249 w 383"/>
                  <a:gd name="T15" fmla="*/ 339 h 377"/>
                  <a:gd name="T16" fmla="*/ 275 w 383"/>
                  <a:gd name="T17" fmla="*/ 345 h 377"/>
                  <a:gd name="T18" fmla="*/ 300 w 383"/>
                  <a:gd name="T19" fmla="*/ 351 h 377"/>
                  <a:gd name="T20" fmla="*/ 313 w 383"/>
                  <a:gd name="T21" fmla="*/ 345 h 377"/>
                  <a:gd name="T22" fmla="*/ 319 w 383"/>
                  <a:gd name="T23" fmla="*/ 326 h 377"/>
                  <a:gd name="T24" fmla="*/ 319 w 383"/>
                  <a:gd name="T25" fmla="*/ 76 h 377"/>
                  <a:gd name="T26" fmla="*/ 294 w 383"/>
                  <a:gd name="T27" fmla="*/ 51 h 377"/>
                  <a:gd name="T28" fmla="*/ 358 w 383"/>
                  <a:gd name="T29" fmla="*/ 51 h 377"/>
                  <a:gd name="T30" fmla="*/ 358 w 383"/>
                  <a:gd name="T31" fmla="*/ 6 h 377"/>
                  <a:gd name="T32" fmla="*/ 383 w 383"/>
                  <a:gd name="T33" fmla="*/ 6 h 377"/>
                  <a:gd name="T34" fmla="*/ 383 w 383"/>
                  <a:gd name="T35" fmla="*/ 377 h 377"/>
                  <a:gd name="T36" fmla="*/ 0 w 383"/>
                  <a:gd name="T37" fmla="*/ 377 h 377"/>
                  <a:gd name="T38" fmla="*/ 0 w 383"/>
                  <a:gd name="T39" fmla="*/ 0 h 377"/>
                  <a:gd name="T40" fmla="*/ 25 w 383"/>
                  <a:gd name="T41" fmla="*/ 0 h 377"/>
                  <a:gd name="T42" fmla="*/ 25 w 383"/>
                  <a:gd name="T43" fmla="*/ 51 h 377"/>
                  <a:gd name="T44" fmla="*/ 96 w 383"/>
                  <a:gd name="T45" fmla="*/ 51 h 3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83"/>
                  <a:gd name="T70" fmla="*/ 0 h 377"/>
                  <a:gd name="T71" fmla="*/ 383 w 383"/>
                  <a:gd name="T72" fmla="*/ 377 h 37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83" h="377">
                    <a:moveTo>
                      <a:pt x="96" y="51"/>
                    </a:moveTo>
                    <a:lnTo>
                      <a:pt x="64" y="76"/>
                    </a:lnTo>
                    <a:lnTo>
                      <a:pt x="64" y="351"/>
                    </a:lnTo>
                    <a:lnTo>
                      <a:pt x="89" y="351"/>
                    </a:lnTo>
                    <a:lnTo>
                      <a:pt x="115" y="339"/>
                    </a:lnTo>
                    <a:lnTo>
                      <a:pt x="166" y="332"/>
                    </a:lnTo>
                    <a:lnTo>
                      <a:pt x="217" y="332"/>
                    </a:lnTo>
                    <a:lnTo>
                      <a:pt x="249" y="339"/>
                    </a:lnTo>
                    <a:lnTo>
                      <a:pt x="275" y="345"/>
                    </a:lnTo>
                    <a:lnTo>
                      <a:pt x="300" y="351"/>
                    </a:lnTo>
                    <a:lnTo>
                      <a:pt x="313" y="345"/>
                    </a:lnTo>
                    <a:lnTo>
                      <a:pt x="319" y="326"/>
                    </a:lnTo>
                    <a:lnTo>
                      <a:pt x="319" y="76"/>
                    </a:lnTo>
                    <a:lnTo>
                      <a:pt x="294" y="51"/>
                    </a:lnTo>
                    <a:lnTo>
                      <a:pt x="358" y="51"/>
                    </a:lnTo>
                    <a:lnTo>
                      <a:pt x="358" y="6"/>
                    </a:lnTo>
                    <a:lnTo>
                      <a:pt x="383" y="6"/>
                    </a:lnTo>
                    <a:lnTo>
                      <a:pt x="383" y="377"/>
                    </a:lnTo>
                    <a:lnTo>
                      <a:pt x="0" y="377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25" y="51"/>
                    </a:lnTo>
                    <a:lnTo>
                      <a:pt x="96" y="51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72" name="Freeform 44">
                <a:extLst>
                  <a:ext uri="{FF2B5EF4-FFF2-40B4-BE49-F238E27FC236}">
                    <a16:creationId xmlns:a16="http://schemas.microsoft.com/office/drawing/2014/main" id="{FBB2A0FE-52A8-714E-876C-64E52976F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" y="3315"/>
                <a:ext cx="390" cy="377"/>
              </a:xfrm>
              <a:custGeom>
                <a:avLst/>
                <a:gdLst>
                  <a:gd name="T0" fmla="*/ 96 w 390"/>
                  <a:gd name="T1" fmla="*/ 51 h 377"/>
                  <a:gd name="T2" fmla="*/ 64 w 390"/>
                  <a:gd name="T3" fmla="*/ 77 h 377"/>
                  <a:gd name="T4" fmla="*/ 64 w 390"/>
                  <a:gd name="T5" fmla="*/ 352 h 377"/>
                  <a:gd name="T6" fmla="*/ 96 w 390"/>
                  <a:gd name="T7" fmla="*/ 352 h 377"/>
                  <a:gd name="T8" fmla="*/ 115 w 390"/>
                  <a:gd name="T9" fmla="*/ 339 h 377"/>
                  <a:gd name="T10" fmla="*/ 166 w 390"/>
                  <a:gd name="T11" fmla="*/ 333 h 377"/>
                  <a:gd name="T12" fmla="*/ 217 w 390"/>
                  <a:gd name="T13" fmla="*/ 333 h 377"/>
                  <a:gd name="T14" fmla="*/ 256 w 390"/>
                  <a:gd name="T15" fmla="*/ 339 h 377"/>
                  <a:gd name="T16" fmla="*/ 281 w 390"/>
                  <a:gd name="T17" fmla="*/ 345 h 377"/>
                  <a:gd name="T18" fmla="*/ 307 w 390"/>
                  <a:gd name="T19" fmla="*/ 352 h 377"/>
                  <a:gd name="T20" fmla="*/ 320 w 390"/>
                  <a:gd name="T21" fmla="*/ 345 h 377"/>
                  <a:gd name="T22" fmla="*/ 326 w 390"/>
                  <a:gd name="T23" fmla="*/ 326 h 377"/>
                  <a:gd name="T24" fmla="*/ 326 w 390"/>
                  <a:gd name="T25" fmla="*/ 77 h 377"/>
                  <a:gd name="T26" fmla="*/ 301 w 390"/>
                  <a:gd name="T27" fmla="*/ 51 h 377"/>
                  <a:gd name="T28" fmla="*/ 365 w 390"/>
                  <a:gd name="T29" fmla="*/ 51 h 377"/>
                  <a:gd name="T30" fmla="*/ 365 w 390"/>
                  <a:gd name="T31" fmla="*/ 6 h 377"/>
                  <a:gd name="T32" fmla="*/ 390 w 390"/>
                  <a:gd name="T33" fmla="*/ 6 h 377"/>
                  <a:gd name="T34" fmla="*/ 390 w 390"/>
                  <a:gd name="T35" fmla="*/ 377 h 377"/>
                  <a:gd name="T36" fmla="*/ 0 w 390"/>
                  <a:gd name="T37" fmla="*/ 377 h 377"/>
                  <a:gd name="T38" fmla="*/ 0 w 390"/>
                  <a:gd name="T39" fmla="*/ 0 h 377"/>
                  <a:gd name="T40" fmla="*/ 32 w 390"/>
                  <a:gd name="T41" fmla="*/ 0 h 377"/>
                  <a:gd name="T42" fmla="*/ 32 w 390"/>
                  <a:gd name="T43" fmla="*/ 51 h 377"/>
                  <a:gd name="T44" fmla="*/ 96 w 390"/>
                  <a:gd name="T45" fmla="*/ 51 h 3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90"/>
                  <a:gd name="T70" fmla="*/ 0 h 377"/>
                  <a:gd name="T71" fmla="*/ 390 w 390"/>
                  <a:gd name="T72" fmla="*/ 377 h 37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90" h="377">
                    <a:moveTo>
                      <a:pt x="96" y="51"/>
                    </a:moveTo>
                    <a:lnTo>
                      <a:pt x="64" y="77"/>
                    </a:lnTo>
                    <a:lnTo>
                      <a:pt x="64" y="352"/>
                    </a:lnTo>
                    <a:lnTo>
                      <a:pt x="96" y="352"/>
                    </a:lnTo>
                    <a:lnTo>
                      <a:pt x="115" y="339"/>
                    </a:lnTo>
                    <a:lnTo>
                      <a:pt x="166" y="333"/>
                    </a:lnTo>
                    <a:lnTo>
                      <a:pt x="217" y="333"/>
                    </a:lnTo>
                    <a:lnTo>
                      <a:pt x="256" y="339"/>
                    </a:lnTo>
                    <a:lnTo>
                      <a:pt x="281" y="345"/>
                    </a:lnTo>
                    <a:lnTo>
                      <a:pt x="307" y="352"/>
                    </a:lnTo>
                    <a:lnTo>
                      <a:pt x="320" y="345"/>
                    </a:lnTo>
                    <a:lnTo>
                      <a:pt x="326" y="326"/>
                    </a:lnTo>
                    <a:lnTo>
                      <a:pt x="326" y="77"/>
                    </a:lnTo>
                    <a:lnTo>
                      <a:pt x="301" y="51"/>
                    </a:lnTo>
                    <a:lnTo>
                      <a:pt x="365" y="51"/>
                    </a:lnTo>
                    <a:lnTo>
                      <a:pt x="365" y="6"/>
                    </a:lnTo>
                    <a:lnTo>
                      <a:pt x="390" y="6"/>
                    </a:lnTo>
                    <a:lnTo>
                      <a:pt x="390" y="377"/>
                    </a:lnTo>
                    <a:lnTo>
                      <a:pt x="0" y="377"/>
                    </a:lnTo>
                    <a:lnTo>
                      <a:pt x="0" y="0"/>
                    </a:lnTo>
                    <a:lnTo>
                      <a:pt x="32" y="0"/>
                    </a:lnTo>
                    <a:lnTo>
                      <a:pt x="32" y="51"/>
                    </a:lnTo>
                    <a:lnTo>
                      <a:pt x="96" y="51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4844" name="Rectangle 45">
              <a:extLst>
                <a:ext uri="{FF2B5EF4-FFF2-40B4-BE49-F238E27FC236}">
                  <a16:creationId xmlns:a16="http://schemas.microsoft.com/office/drawing/2014/main" id="{ED8E8287-D20A-5C4D-9940-3245C349C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3686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77"/>
                  </a:solidFill>
                  <a:latin typeface="Arial" panose="020B0604020202020204" pitchFamily="34" charset="0"/>
                </a:rPr>
                <a:t>Finishing </a:t>
              </a:r>
              <a:endParaRPr lang="en-US" altLang="en-US"/>
            </a:p>
          </p:txBody>
        </p:sp>
        <p:sp>
          <p:nvSpPr>
            <p:cNvPr id="34845" name="Rectangle 46">
              <a:extLst>
                <a:ext uri="{FF2B5EF4-FFF2-40B4-BE49-F238E27FC236}">
                  <a16:creationId xmlns:a16="http://schemas.microsoft.com/office/drawing/2014/main" id="{E881F8F6-DB23-9B4C-958D-F8EF6FDE3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3833"/>
              <a:ext cx="2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77"/>
                  </a:solidFill>
                  <a:latin typeface="Arial" panose="020B0604020202020204" pitchFamily="34" charset="0"/>
                </a:rPr>
                <a:t>mold</a:t>
              </a:r>
              <a:endParaRPr lang="en-US" altLang="en-US"/>
            </a:p>
          </p:txBody>
        </p:sp>
        <p:sp>
          <p:nvSpPr>
            <p:cNvPr id="34846" name="Rectangle 47">
              <a:extLst>
                <a:ext uri="{FF2B5EF4-FFF2-40B4-BE49-F238E27FC236}">
                  <a16:creationId xmlns:a16="http://schemas.microsoft.com/office/drawing/2014/main" id="{854C81DE-65A6-1343-90C5-313A44F9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2784"/>
              <a:ext cx="7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3366FF"/>
                  </a:solidFill>
                  <a:latin typeface="Arial" panose="020B0604020202020204" pitchFamily="34" charset="0"/>
                </a:rPr>
                <a:t>Compressed </a:t>
              </a:r>
              <a:endParaRPr lang="en-US" altLang="en-US"/>
            </a:p>
          </p:txBody>
        </p:sp>
        <p:sp>
          <p:nvSpPr>
            <p:cNvPr id="34847" name="Rectangle 48">
              <a:extLst>
                <a:ext uri="{FF2B5EF4-FFF2-40B4-BE49-F238E27FC236}">
                  <a16:creationId xmlns:a16="http://schemas.microsoft.com/office/drawing/2014/main" id="{9C759FAE-79CC-8444-B519-92775B1E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931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3366FF"/>
                  </a:solidFill>
                  <a:latin typeface="Arial" panose="020B0604020202020204" pitchFamily="34" charset="0"/>
                </a:rPr>
                <a:t>air</a:t>
              </a:r>
              <a:endParaRPr lang="en-US" altLang="en-US"/>
            </a:p>
          </p:txBody>
        </p:sp>
        <p:grpSp>
          <p:nvGrpSpPr>
            <p:cNvPr id="34848" name="Group 64">
              <a:extLst>
                <a:ext uri="{FF2B5EF4-FFF2-40B4-BE49-F238E27FC236}">
                  <a16:creationId xmlns:a16="http://schemas.microsoft.com/office/drawing/2014/main" id="{612B7CE9-F144-1B41-983D-BB9E2B4B6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2" y="2752"/>
              <a:ext cx="397" cy="940"/>
              <a:chOff x="2412" y="2752"/>
              <a:chExt cx="397" cy="940"/>
            </a:xfrm>
          </p:grpSpPr>
          <p:sp>
            <p:nvSpPr>
              <p:cNvPr id="34849" name="Rectangle 65">
                <a:extLst>
                  <a:ext uri="{FF2B5EF4-FFF2-40B4-BE49-F238E27FC236}">
                    <a16:creationId xmlns:a16="http://schemas.microsoft.com/office/drawing/2014/main" id="{BA76CE75-E46B-9A4C-8CF2-ABAE42253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7" y="3219"/>
                <a:ext cx="84" cy="141"/>
              </a:xfrm>
              <a:prstGeom prst="rect">
                <a:avLst/>
              </a:prstGeom>
              <a:solidFill>
                <a:srgbClr val="444444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0" name="Rectangle 66">
                <a:extLst>
                  <a:ext uri="{FF2B5EF4-FFF2-40B4-BE49-F238E27FC236}">
                    <a16:creationId xmlns:a16="http://schemas.microsoft.com/office/drawing/2014/main" id="{212CBE0F-DABC-254B-A578-49D709C91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3219"/>
                <a:ext cx="84" cy="141"/>
              </a:xfrm>
              <a:prstGeom prst="rect">
                <a:avLst/>
              </a:prstGeom>
              <a:solidFill>
                <a:srgbClr val="444444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1" name="Rectangle 67">
                <a:extLst>
                  <a:ext uri="{FF2B5EF4-FFF2-40B4-BE49-F238E27FC236}">
                    <a16:creationId xmlns:a16="http://schemas.microsoft.com/office/drawing/2014/main" id="{78A7D11D-F574-7145-B7EF-A71046D1A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" y="3209"/>
                <a:ext cx="230" cy="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2" name="Freeform 68">
                <a:extLst>
                  <a:ext uri="{FF2B5EF4-FFF2-40B4-BE49-F238E27FC236}">
                    <a16:creationId xmlns:a16="http://schemas.microsoft.com/office/drawing/2014/main" id="{6F0E867A-CFCB-F543-A52A-120247936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" y="3309"/>
                <a:ext cx="384" cy="377"/>
              </a:xfrm>
              <a:custGeom>
                <a:avLst/>
                <a:gdLst>
                  <a:gd name="T0" fmla="*/ 96 w 384"/>
                  <a:gd name="T1" fmla="*/ 51 h 377"/>
                  <a:gd name="T2" fmla="*/ 64 w 384"/>
                  <a:gd name="T3" fmla="*/ 76 h 377"/>
                  <a:gd name="T4" fmla="*/ 64 w 384"/>
                  <a:gd name="T5" fmla="*/ 351 h 377"/>
                  <a:gd name="T6" fmla="*/ 90 w 384"/>
                  <a:gd name="T7" fmla="*/ 351 h 377"/>
                  <a:gd name="T8" fmla="*/ 115 w 384"/>
                  <a:gd name="T9" fmla="*/ 339 h 377"/>
                  <a:gd name="T10" fmla="*/ 167 w 384"/>
                  <a:gd name="T11" fmla="*/ 332 h 377"/>
                  <a:gd name="T12" fmla="*/ 218 w 384"/>
                  <a:gd name="T13" fmla="*/ 332 h 377"/>
                  <a:gd name="T14" fmla="*/ 250 w 384"/>
                  <a:gd name="T15" fmla="*/ 339 h 377"/>
                  <a:gd name="T16" fmla="*/ 275 w 384"/>
                  <a:gd name="T17" fmla="*/ 345 h 377"/>
                  <a:gd name="T18" fmla="*/ 301 w 384"/>
                  <a:gd name="T19" fmla="*/ 351 h 377"/>
                  <a:gd name="T20" fmla="*/ 314 w 384"/>
                  <a:gd name="T21" fmla="*/ 345 h 377"/>
                  <a:gd name="T22" fmla="*/ 320 w 384"/>
                  <a:gd name="T23" fmla="*/ 326 h 377"/>
                  <a:gd name="T24" fmla="*/ 320 w 384"/>
                  <a:gd name="T25" fmla="*/ 76 h 377"/>
                  <a:gd name="T26" fmla="*/ 294 w 384"/>
                  <a:gd name="T27" fmla="*/ 51 h 377"/>
                  <a:gd name="T28" fmla="*/ 358 w 384"/>
                  <a:gd name="T29" fmla="*/ 51 h 377"/>
                  <a:gd name="T30" fmla="*/ 358 w 384"/>
                  <a:gd name="T31" fmla="*/ 6 h 377"/>
                  <a:gd name="T32" fmla="*/ 384 w 384"/>
                  <a:gd name="T33" fmla="*/ 6 h 377"/>
                  <a:gd name="T34" fmla="*/ 384 w 384"/>
                  <a:gd name="T35" fmla="*/ 377 h 377"/>
                  <a:gd name="T36" fmla="*/ 0 w 384"/>
                  <a:gd name="T37" fmla="*/ 377 h 377"/>
                  <a:gd name="T38" fmla="*/ 0 w 384"/>
                  <a:gd name="T39" fmla="*/ 0 h 377"/>
                  <a:gd name="T40" fmla="*/ 26 w 384"/>
                  <a:gd name="T41" fmla="*/ 0 h 377"/>
                  <a:gd name="T42" fmla="*/ 26 w 384"/>
                  <a:gd name="T43" fmla="*/ 51 h 377"/>
                  <a:gd name="T44" fmla="*/ 96 w 384"/>
                  <a:gd name="T45" fmla="*/ 51 h 3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84"/>
                  <a:gd name="T70" fmla="*/ 0 h 377"/>
                  <a:gd name="T71" fmla="*/ 384 w 384"/>
                  <a:gd name="T72" fmla="*/ 377 h 37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84" h="377">
                    <a:moveTo>
                      <a:pt x="96" y="51"/>
                    </a:moveTo>
                    <a:lnTo>
                      <a:pt x="64" y="76"/>
                    </a:lnTo>
                    <a:lnTo>
                      <a:pt x="64" y="351"/>
                    </a:lnTo>
                    <a:lnTo>
                      <a:pt x="90" y="351"/>
                    </a:lnTo>
                    <a:lnTo>
                      <a:pt x="115" y="339"/>
                    </a:lnTo>
                    <a:lnTo>
                      <a:pt x="167" y="332"/>
                    </a:lnTo>
                    <a:lnTo>
                      <a:pt x="218" y="332"/>
                    </a:lnTo>
                    <a:lnTo>
                      <a:pt x="250" y="339"/>
                    </a:lnTo>
                    <a:lnTo>
                      <a:pt x="275" y="345"/>
                    </a:lnTo>
                    <a:lnTo>
                      <a:pt x="301" y="351"/>
                    </a:lnTo>
                    <a:lnTo>
                      <a:pt x="314" y="345"/>
                    </a:lnTo>
                    <a:lnTo>
                      <a:pt x="320" y="326"/>
                    </a:lnTo>
                    <a:lnTo>
                      <a:pt x="320" y="76"/>
                    </a:lnTo>
                    <a:lnTo>
                      <a:pt x="294" y="51"/>
                    </a:lnTo>
                    <a:lnTo>
                      <a:pt x="358" y="51"/>
                    </a:lnTo>
                    <a:lnTo>
                      <a:pt x="358" y="6"/>
                    </a:lnTo>
                    <a:lnTo>
                      <a:pt x="384" y="6"/>
                    </a:lnTo>
                    <a:lnTo>
                      <a:pt x="384" y="377"/>
                    </a:lnTo>
                    <a:lnTo>
                      <a:pt x="0" y="377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51"/>
                    </a:lnTo>
                    <a:lnTo>
                      <a:pt x="96" y="51"/>
                    </a:lnTo>
                    <a:close/>
                  </a:path>
                </a:pathLst>
              </a:custGeom>
              <a:solidFill>
                <a:srgbClr val="0000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3" name="Freeform 69">
                <a:extLst>
                  <a:ext uri="{FF2B5EF4-FFF2-40B4-BE49-F238E27FC236}">
                    <a16:creationId xmlns:a16="http://schemas.microsoft.com/office/drawing/2014/main" id="{852F563B-2D04-8841-8725-4A4CCB9DC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" y="3309"/>
                <a:ext cx="384" cy="377"/>
              </a:xfrm>
              <a:custGeom>
                <a:avLst/>
                <a:gdLst>
                  <a:gd name="T0" fmla="*/ 96 w 384"/>
                  <a:gd name="T1" fmla="*/ 51 h 377"/>
                  <a:gd name="T2" fmla="*/ 64 w 384"/>
                  <a:gd name="T3" fmla="*/ 76 h 377"/>
                  <a:gd name="T4" fmla="*/ 64 w 384"/>
                  <a:gd name="T5" fmla="*/ 351 h 377"/>
                  <a:gd name="T6" fmla="*/ 90 w 384"/>
                  <a:gd name="T7" fmla="*/ 351 h 377"/>
                  <a:gd name="T8" fmla="*/ 115 w 384"/>
                  <a:gd name="T9" fmla="*/ 339 h 377"/>
                  <a:gd name="T10" fmla="*/ 167 w 384"/>
                  <a:gd name="T11" fmla="*/ 332 h 377"/>
                  <a:gd name="T12" fmla="*/ 218 w 384"/>
                  <a:gd name="T13" fmla="*/ 332 h 377"/>
                  <a:gd name="T14" fmla="*/ 250 w 384"/>
                  <a:gd name="T15" fmla="*/ 339 h 377"/>
                  <a:gd name="T16" fmla="*/ 275 w 384"/>
                  <a:gd name="T17" fmla="*/ 345 h 377"/>
                  <a:gd name="T18" fmla="*/ 301 w 384"/>
                  <a:gd name="T19" fmla="*/ 351 h 377"/>
                  <a:gd name="T20" fmla="*/ 314 w 384"/>
                  <a:gd name="T21" fmla="*/ 345 h 377"/>
                  <a:gd name="T22" fmla="*/ 320 w 384"/>
                  <a:gd name="T23" fmla="*/ 326 h 377"/>
                  <a:gd name="T24" fmla="*/ 320 w 384"/>
                  <a:gd name="T25" fmla="*/ 76 h 377"/>
                  <a:gd name="T26" fmla="*/ 294 w 384"/>
                  <a:gd name="T27" fmla="*/ 51 h 377"/>
                  <a:gd name="T28" fmla="*/ 358 w 384"/>
                  <a:gd name="T29" fmla="*/ 51 h 377"/>
                  <a:gd name="T30" fmla="*/ 358 w 384"/>
                  <a:gd name="T31" fmla="*/ 6 h 377"/>
                  <a:gd name="T32" fmla="*/ 384 w 384"/>
                  <a:gd name="T33" fmla="*/ 6 h 377"/>
                  <a:gd name="T34" fmla="*/ 384 w 384"/>
                  <a:gd name="T35" fmla="*/ 377 h 377"/>
                  <a:gd name="T36" fmla="*/ 0 w 384"/>
                  <a:gd name="T37" fmla="*/ 377 h 377"/>
                  <a:gd name="T38" fmla="*/ 0 w 384"/>
                  <a:gd name="T39" fmla="*/ 0 h 377"/>
                  <a:gd name="T40" fmla="*/ 26 w 384"/>
                  <a:gd name="T41" fmla="*/ 0 h 377"/>
                  <a:gd name="T42" fmla="*/ 26 w 384"/>
                  <a:gd name="T43" fmla="*/ 51 h 377"/>
                  <a:gd name="T44" fmla="*/ 96 w 384"/>
                  <a:gd name="T45" fmla="*/ 51 h 3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84"/>
                  <a:gd name="T70" fmla="*/ 0 h 377"/>
                  <a:gd name="T71" fmla="*/ 384 w 384"/>
                  <a:gd name="T72" fmla="*/ 377 h 37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84" h="377">
                    <a:moveTo>
                      <a:pt x="96" y="51"/>
                    </a:moveTo>
                    <a:lnTo>
                      <a:pt x="64" y="76"/>
                    </a:lnTo>
                    <a:lnTo>
                      <a:pt x="64" y="351"/>
                    </a:lnTo>
                    <a:lnTo>
                      <a:pt x="90" y="351"/>
                    </a:lnTo>
                    <a:lnTo>
                      <a:pt x="115" y="339"/>
                    </a:lnTo>
                    <a:lnTo>
                      <a:pt x="167" y="332"/>
                    </a:lnTo>
                    <a:lnTo>
                      <a:pt x="218" y="332"/>
                    </a:lnTo>
                    <a:lnTo>
                      <a:pt x="250" y="339"/>
                    </a:lnTo>
                    <a:lnTo>
                      <a:pt x="275" y="345"/>
                    </a:lnTo>
                    <a:lnTo>
                      <a:pt x="301" y="351"/>
                    </a:lnTo>
                    <a:lnTo>
                      <a:pt x="314" y="345"/>
                    </a:lnTo>
                    <a:lnTo>
                      <a:pt x="320" y="326"/>
                    </a:lnTo>
                    <a:lnTo>
                      <a:pt x="320" y="76"/>
                    </a:lnTo>
                    <a:lnTo>
                      <a:pt x="294" y="51"/>
                    </a:lnTo>
                    <a:lnTo>
                      <a:pt x="358" y="51"/>
                    </a:lnTo>
                    <a:lnTo>
                      <a:pt x="358" y="6"/>
                    </a:lnTo>
                    <a:lnTo>
                      <a:pt x="384" y="6"/>
                    </a:lnTo>
                    <a:lnTo>
                      <a:pt x="384" y="377"/>
                    </a:lnTo>
                    <a:lnTo>
                      <a:pt x="0" y="377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51"/>
                    </a:lnTo>
                    <a:lnTo>
                      <a:pt x="96" y="51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4" name="Freeform 70">
                <a:extLst>
                  <a:ext uri="{FF2B5EF4-FFF2-40B4-BE49-F238E27FC236}">
                    <a16:creationId xmlns:a16="http://schemas.microsoft.com/office/drawing/2014/main" id="{E1CB8DBE-65B6-F64A-B3EF-FF02FF589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" y="3315"/>
                <a:ext cx="390" cy="377"/>
              </a:xfrm>
              <a:custGeom>
                <a:avLst/>
                <a:gdLst>
                  <a:gd name="T0" fmla="*/ 96 w 390"/>
                  <a:gd name="T1" fmla="*/ 51 h 377"/>
                  <a:gd name="T2" fmla="*/ 64 w 390"/>
                  <a:gd name="T3" fmla="*/ 77 h 377"/>
                  <a:gd name="T4" fmla="*/ 64 w 390"/>
                  <a:gd name="T5" fmla="*/ 352 h 377"/>
                  <a:gd name="T6" fmla="*/ 96 w 390"/>
                  <a:gd name="T7" fmla="*/ 352 h 377"/>
                  <a:gd name="T8" fmla="*/ 115 w 390"/>
                  <a:gd name="T9" fmla="*/ 339 h 377"/>
                  <a:gd name="T10" fmla="*/ 166 w 390"/>
                  <a:gd name="T11" fmla="*/ 333 h 377"/>
                  <a:gd name="T12" fmla="*/ 217 w 390"/>
                  <a:gd name="T13" fmla="*/ 333 h 377"/>
                  <a:gd name="T14" fmla="*/ 255 w 390"/>
                  <a:gd name="T15" fmla="*/ 339 h 377"/>
                  <a:gd name="T16" fmla="*/ 281 w 390"/>
                  <a:gd name="T17" fmla="*/ 345 h 377"/>
                  <a:gd name="T18" fmla="*/ 307 w 390"/>
                  <a:gd name="T19" fmla="*/ 352 h 377"/>
                  <a:gd name="T20" fmla="*/ 319 w 390"/>
                  <a:gd name="T21" fmla="*/ 345 h 377"/>
                  <a:gd name="T22" fmla="*/ 326 w 390"/>
                  <a:gd name="T23" fmla="*/ 326 h 377"/>
                  <a:gd name="T24" fmla="*/ 326 w 390"/>
                  <a:gd name="T25" fmla="*/ 77 h 377"/>
                  <a:gd name="T26" fmla="*/ 300 w 390"/>
                  <a:gd name="T27" fmla="*/ 51 h 377"/>
                  <a:gd name="T28" fmla="*/ 364 w 390"/>
                  <a:gd name="T29" fmla="*/ 51 h 377"/>
                  <a:gd name="T30" fmla="*/ 364 w 390"/>
                  <a:gd name="T31" fmla="*/ 6 h 377"/>
                  <a:gd name="T32" fmla="*/ 390 w 390"/>
                  <a:gd name="T33" fmla="*/ 6 h 377"/>
                  <a:gd name="T34" fmla="*/ 390 w 390"/>
                  <a:gd name="T35" fmla="*/ 377 h 377"/>
                  <a:gd name="T36" fmla="*/ 0 w 390"/>
                  <a:gd name="T37" fmla="*/ 377 h 377"/>
                  <a:gd name="T38" fmla="*/ 0 w 390"/>
                  <a:gd name="T39" fmla="*/ 0 h 377"/>
                  <a:gd name="T40" fmla="*/ 32 w 390"/>
                  <a:gd name="T41" fmla="*/ 0 h 377"/>
                  <a:gd name="T42" fmla="*/ 32 w 390"/>
                  <a:gd name="T43" fmla="*/ 51 h 377"/>
                  <a:gd name="T44" fmla="*/ 96 w 390"/>
                  <a:gd name="T45" fmla="*/ 51 h 3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90"/>
                  <a:gd name="T70" fmla="*/ 0 h 377"/>
                  <a:gd name="T71" fmla="*/ 390 w 390"/>
                  <a:gd name="T72" fmla="*/ 377 h 37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90" h="377">
                    <a:moveTo>
                      <a:pt x="96" y="51"/>
                    </a:moveTo>
                    <a:lnTo>
                      <a:pt x="64" y="77"/>
                    </a:lnTo>
                    <a:lnTo>
                      <a:pt x="64" y="352"/>
                    </a:lnTo>
                    <a:lnTo>
                      <a:pt x="96" y="352"/>
                    </a:lnTo>
                    <a:lnTo>
                      <a:pt x="115" y="339"/>
                    </a:lnTo>
                    <a:lnTo>
                      <a:pt x="166" y="333"/>
                    </a:lnTo>
                    <a:lnTo>
                      <a:pt x="217" y="333"/>
                    </a:lnTo>
                    <a:lnTo>
                      <a:pt x="255" y="339"/>
                    </a:lnTo>
                    <a:lnTo>
                      <a:pt x="281" y="345"/>
                    </a:lnTo>
                    <a:lnTo>
                      <a:pt x="307" y="352"/>
                    </a:lnTo>
                    <a:lnTo>
                      <a:pt x="319" y="345"/>
                    </a:lnTo>
                    <a:lnTo>
                      <a:pt x="326" y="326"/>
                    </a:lnTo>
                    <a:lnTo>
                      <a:pt x="326" y="77"/>
                    </a:lnTo>
                    <a:lnTo>
                      <a:pt x="300" y="51"/>
                    </a:lnTo>
                    <a:lnTo>
                      <a:pt x="364" y="51"/>
                    </a:lnTo>
                    <a:lnTo>
                      <a:pt x="364" y="6"/>
                    </a:lnTo>
                    <a:lnTo>
                      <a:pt x="390" y="6"/>
                    </a:lnTo>
                    <a:lnTo>
                      <a:pt x="390" y="377"/>
                    </a:lnTo>
                    <a:lnTo>
                      <a:pt x="0" y="377"/>
                    </a:lnTo>
                    <a:lnTo>
                      <a:pt x="0" y="0"/>
                    </a:lnTo>
                    <a:lnTo>
                      <a:pt x="32" y="0"/>
                    </a:lnTo>
                    <a:lnTo>
                      <a:pt x="32" y="51"/>
                    </a:lnTo>
                    <a:lnTo>
                      <a:pt x="96" y="51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5" name="Rectangle 71">
                <a:extLst>
                  <a:ext uri="{FF2B5EF4-FFF2-40B4-BE49-F238E27FC236}">
                    <a16:creationId xmlns:a16="http://schemas.microsoft.com/office/drawing/2014/main" id="{98C5DFC0-F469-374F-8C2B-FED817865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7" y="3097"/>
                <a:ext cx="327" cy="142"/>
              </a:xfrm>
              <a:prstGeom prst="rect">
                <a:avLst/>
              </a:prstGeom>
              <a:solidFill>
                <a:srgbClr val="0000AA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6" name="Rectangle 72">
                <a:extLst>
                  <a:ext uri="{FF2B5EF4-FFF2-40B4-BE49-F238E27FC236}">
                    <a16:creationId xmlns:a16="http://schemas.microsoft.com/office/drawing/2014/main" id="{0CC009BB-AB8C-A944-84F9-D758CCC48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3135"/>
                <a:ext cx="238" cy="78"/>
              </a:xfrm>
              <a:prstGeom prst="rect">
                <a:avLst/>
              </a:prstGeom>
              <a:solidFill>
                <a:srgbClr val="FFFFFF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7" name="Rectangle 73">
                <a:extLst>
                  <a:ext uri="{FF2B5EF4-FFF2-40B4-BE49-F238E27FC236}">
                    <a16:creationId xmlns:a16="http://schemas.microsoft.com/office/drawing/2014/main" id="{91CAC71F-93D9-184F-9227-9A74C35A9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3007"/>
                <a:ext cx="58" cy="129"/>
              </a:xfrm>
              <a:prstGeom prst="rect">
                <a:avLst/>
              </a:prstGeom>
              <a:solidFill>
                <a:srgbClr val="3366FF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8" name="Freeform 74">
                <a:extLst>
                  <a:ext uri="{FF2B5EF4-FFF2-40B4-BE49-F238E27FC236}">
                    <a16:creationId xmlns:a16="http://schemas.microsoft.com/office/drawing/2014/main" id="{70584555-E541-494E-A9E7-FE9B55F30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" y="3238"/>
                <a:ext cx="243" cy="410"/>
              </a:xfrm>
              <a:custGeom>
                <a:avLst/>
                <a:gdLst>
                  <a:gd name="T0" fmla="*/ 32 w 243"/>
                  <a:gd name="T1" fmla="*/ 0 h 410"/>
                  <a:gd name="T2" fmla="*/ 39 w 243"/>
                  <a:gd name="T3" fmla="*/ 26 h 410"/>
                  <a:gd name="T4" fmla="*/ 13 w 243"/>
                  <a:gd name="T5" fmla="*/ 32 h 410"/>
                  <a:gd name="T6" fmla="*/ 32 w 243"/>
                  <a:gd name="T7" fmla="*/ 45 h 410"/>
                  <a:gd name="T8" fmla="*/ 39 w 243"/>
                  <a:gd name="T9" fmla="*/ 64 h 410"/>
                  <a:gd name="T10" fmla="*/ 19 w 243"/>
                  <a:gd name="T11" fmla="*/ 71 h 410"/>
                  <a:gd name="T12" fmla="*/ 32 w 243"/>
                  <a:gd name="T13" fmla="*/ 83 h 410"/>
                  <a:gd name="T14" fmla="*/ 32 w 243"/>
                  <a:gd name="T15" fmla="*/ 103 h 410"/>
                  <a:gd name="T16" fmla="*/ 26 w 243"/>
                  <a:gd name="T17" fmla="*/ 128 h 410"/>
                  <a:gd name="T18" fmla="*/ 0 w 243"/>
                  <a:gd name="T19" fmla="*/ 141 h 410"/>
                  <a:gd name="T20" fmla="*/ 0 w 243"/>
                  <a:gd name="T21" fmla="*/ 211 h 410"/>
                  <a:gd name="T22" fmla="*/ 0 w 243"/>
                  <a:gd name="T23" fmla="*/ 294 h 410"/>
                  <a:gd name="T24" fmla="*/ 7 w 243"/>
                  <a:gd name="T25" fmla="*/ 371 h 410"/>
                  <a:gd name="T26" fmla="*/ 7 w 243"/>
                  <a:gd name="T27" fmla="*/ 403 h 410"/>
                  <a:gd name="T28" fmla="*/ 13 w 243"/>
                  <a:gd name="T29" fmla="*/ 410 h 410"/>
                  <a:gd name="T30" fmla="*/ 58 w 243"/>
                  <a:gd name="T31" fmla="*/ 390 h 410"/>
                  <a:gd name="T32" fmla="*/ 96 w 243"/>
                  <a:gd name="T33" fmla="*/ 378 h 410"/>
                  <a:gd name="T34" fmla="*/ 128 w 243"/>
                  <a:gd name="T35" fmla="*/ 384 h 410"/>
                  <a:gd name="T36" fmla="*/ 179 w 243"/>
                  <a:gd name="T37" fmla="*/ 390 h 410"/>
                  <a:gd name="T38" fmla="*/ 237 w 243"/>
                  <a:gd name="T39" fmla="*/ 403 h 410"/>
                  <a:gd name="T40" fmla="*/ 243 w 243"/>
                  <a:gd name="T41" fmla="*/ 397 h 410"/>
                  <a:gd name="T42" fmla="*/ 243 w 243"/>
                  <a:gd name="T43" fmla="*/ 358 h 410"/>
                  <a:gd name="T44" fmla="*/ 243 w 243"/>
                  <a:gd name="T45" fmla="*/ 141 h 410"/>
                  <a:gd name="T46" fmla="*/ 224 w 243"/>
                  <a:gd name="T47" fmla="*/ 122 h 410"/>
                  <a:gd name="T48" fmla="*/ 205 w 243"/>
                  <a:gd name="T49" fmla="*/ 103 h 410"/>
                  <a:gd name="T50" fmla="*/ 205 w 243"/>
                  <a:gd name="T51" fmla="*/ 83 h 410"/>
                  <a:gd name="T52" fmla="*/ 218 w 243"/>
                  <a:gd name="T53" fmla="*/ 83 h 410"/>
                  <a:gd name="T54" fmla="*/ 198 w 243"/>
                  <a:gd name="T55" fmla="*/ 71 h 410"/>
                  <a:gd name="T56" fmla="*/ 224 w 243"/>
                  <a:gd name="T57" fmla="*/ 51 h 410"/>
                  <a:gd name="T58" fmla="*/ 205 w 243"/>
                  <a:gd name="T59" fmla="*/ 39 h 410"/>
                  <a:gd name="T60" fmla="*/ 218 w 243"/>
                  <a:gd name="T61" fmla="*/ 32 h 410"/>
                  <a:gd name="T62" fmla="*/ 198 w 243"/>
                  <a:gd name="T63" fmla="*/ 19 h 410"/>
                  <a:gd name="T64" fmla="*/ 205 w 243"/>
                  <a:gd name="T65" fmla="*/ 0 h 410"/>
                  <a:gd name="T66" fmla="*/ 32 w 243"/>
                  <a:gd name="T67" fmla="*/ 0 h 41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43"/>
                  <a:gd name="T103" fmla="*/ 0 h 410"/>
                  <a:gd name="T104" fmla="*/ 243 w 243"/>
                  <a:gd name="T105" fmla="*/ 410 h 41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43" h="410">
                    <a:moveTo>
                      <a:pt x="32" y="0"/>
                    </a:moveTo>
                    <a:lnTo>
                      <a:pt x="39" y="26"/>
                    </a:lnTo>
                    <a:lnTo>
                      <a:pt x="13" y="32"/>
                    </a:lnTo>
                    <a:lnTo>
                      <a:pt x="32" y="45"/>
                    </a:lnTo>
                    <a:lnTo>
                      <a:pt x="39" y="64"/>
                    </a:lnTo>
                    <a:lnTo>
                      <a:pt x="19" y="71"/>
                    </a:lnTo>
                    <a:lnTo>
                      <a:pt x="32" y="83"/>
                    </a:lnTo>
                    <a:lnTo>
                      <a:pt x="32" y="103"/>
                    </a:lnTo>
                    <a:lnTo>
                      <a:pt x="26" y="128"/>
                    </a:lnTo>
                    <a:lnTo>
                      <a:pt x="0" y="141"/>
                    </a:lnTo>
                    <a:lnTo>
                      <a:pt x="0" y="211"/>
                    </a:lnTo>
                    <a:lnTo>
                      <a:pt x="0" y="294"/>
                    </a:lnTo>
                    <a:lnTo>
                      <a:pt x="7" y="371"/>
                    </a:lnTo>
                    <a:lnTo>
                      <a:pt x="7" y="403"/>
                    </a:lnTo>
                    <a:lnTo>
                      <a:pt x="13" y="410"/>
                    </a:lnTo>
                    <a:lnTo>
                      <a:pt x="58" y="390"/>
                    </a:lnTo>
                    <a:lnTo>
                      <a:pt x="96" y="378"/>
                    </a:lnTo>
                    <a:lnTo>
                      <a:pt x="128" y="384"/>
                    </a:lnTo>
                    <a:lnTo>
                      <a:pt x="179" y="390"/>
                    </a:lnTo>
                    <a:lnTo>
                      <a:pt x="237" y="403"/>
                    </a:lnTo>
                    <a:lnTo>
                      <a:pt x="243" y="397"/>
                    </a:lnTo>
                    <a:lnTo>
                      <a:pt x="243" y="358"/>
                    </a:lnTo>
                    <a:lnTo>
                      <a:pt x="243" y="141"/>
                    </a:lnTo>
                    <a:lnTo>
                      <a:pt x="224" y="122"/>
                    </a:lnTo>
                    <a:lnTo>
                      <a:pt x="205" y="103"/>
                    </a:lnTo>
                    <a:lnTo>
                      <a:pt x="205" y="83"/>
                    </a:lnTo>
                    <a:lnTo>
                      <a:pt x="218" y="83"/>
                    </a:lnTo>
                    <a:lnTo>
                      <a:pt x="198" y="71"/>
                    </a:lnTo>
                    <a:lnTo>
                      <a:pt x="224" y="51"/>
                    </a:lnTo>
                    <a:lnTo>
                      <a:pt x="205" y="39"/>
                    </a:lnTo>
                    <a:lnTo>
                      <a:pt x="218" y="32"/>
                    </a:lnTo>
                    <a:lnTo>
                      <a:pt x="198" y="19"/>
                    </a:lnTo>
                    <a:lnTo>
                      <a:pt x="205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59" name="Freeform 75">
                <a:extLst>
                  <a:ext uri="{FF2B5EF4-FFF2-40B4-BE49-F238E27FC236}">
                    <a16:creationId xmlns:a16="http://schemas.microsoft.com/office/drawing/2014/main" id="{D1C16004-15E3-E341-B404-8DAF6F917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" y="3238"/>
                <a:ext cx="243" cy="410"/>
              </a:xfrm>
              <a:custGeom>
                <a:avLst/>
                <a:gdLst>
                  <a:gd name="T0" fmla="*/ 32 w 243"/>
                  <a:gd name="T1" fmla="*/ 0 h 410"/>
                  <a:gd name="T2" fmla="*/ 39 w 243"/>
                  <a:gd name="T3" fmla="*/ 26 h 410"/>
                  <a:gd name="T4" fmla="*/ 13 w 243"/>
                  <a:gd name="T5" fmla="*/ 32 h 410"/>
                  <a:gd name="T6" fmla="*/ 32 w 243"/>
                  <a:gd name="T7" fmla="*/ 45 h 410"/>
                  <a:gd name="T8" fmla="*/ 39 w 243"/>
                  <a:gd name="T9" fmla="*/ 64 h 410"/>
                  <a:gd name="T10" fmla="*/ 19 w 243"/>
                  <a:gd name="T11" fmla="*/ 71 h 410"/>
                  <a:gd name="T12" fmla="*/ 32 w 243"/>
                  <a:gd name="T13" fmla="*/ 83 h 410"/>
                  <a:gd name="T14" fmla="*/ 32 w 243"/>
                  <a:gd name="T15" fmla="*/ 103 h 410"/>
                  <a:gd name="T16" fmla="*/ 26 w 243"/>
                  <a:gd name="T17" fmla="*/ 128 h 410"/>
                  <a:gd name="T18" fmla="*/ 0 w 243"/>
                  <a:gd name="T19" fmla="*/ 141 h 410"/>
                  <a:gd name="T20" fmla="*/ 0 w 243"/>
                  <a:gd name="T21" fmla="*/ 211 h 410"/>
                  <a:gd name="T22" fmla="*/ 0 w 243"/>
                  <a:gd name="T23" fmla="*/ 294 h 410"/>
                  <a:gd name="T24" fmla="*/ 7 w 243"/>
                  <a:gd name="T25" fmla="*/ 371 h 410"/>
                  <a:gd name="T26" fmla="*/ 7 w 243"/>
                  <a:gd name="T27" fmla="*/ 403 h 410"/>
                  <a:gd name="T28" fmla="*/ 13 w 243"/>
                  <a:gd name="T29" fmla="*/ 410 h 410"/>
                  <a:gd name="T30" fmla="*/ 58 w 243"/>
                  <a:gd name="T31" fmla="*/ 390 h 410"/>
                  <a:gd name="T32" fmla="*/ 96 w 243"/>
                  <a:gd name="T33" fmla="*/ 378 h 410"/>
                  <a:gd name="T34" fmla="*/ 128 w 243"/>
                  <a:gd name="T35" fmla="*/ 384 h 410"/>
                  <a:gd name="T36" fmla="*/ 179 w 243"/>
                  <a:gd name="T37" fmla="*/ 390 h 410"/>
                  <a:gd name="T38" fmla="*/ 237 w 243"/>
                  <a:gd name="T39" fmla="*/ 403 h 410"/>
                  <a:gd name="T40" fmla="*/ 243 w 243"/>
                  <a:gd name="T41" fmla="*/ 397 h 410"/>
                  <a:gd name="T42" fmla="*/ 243 w 243"/>
                  <a:gd name="T43" fmla="*/ 358 h 410"/>
                  <a:gd name="T44" fmla="*/ 243 w 243"/>
                  <a:gd name="T45" fmla="*/ 141 h 410"/>
                  <a:gd name="T46" fmla="*/ 224 w 243"/>
                  <a:gd name="T47" fmla="*/ 122 h 410"/>
                  <a:gd name="T48" fmla="*/ 205 w 243"/>
                  <a:gd name="T49" fmla="*/ 103 h 410"/>
                  <a:gd name="T50" fmla="*/ 205 w 243"/>
                  <a:gd name="T51" fmla="*/ 83 h 410"/>
                  <a:gd name="T52" fmla="*/ 218 w 243"/>
                  <a:gd name="T53" fmla="*/ 83 h 410"/>
                  <a:gd name="T54" fmla="*/ 198 w 243"/>
                  <a:gd name="T55" fmla="*/ 71 h 410"/>
                  <a:gd name="T56" fmla="*/ 224 w 243"/>
                  <a:gd name="T57" fmla="*/ 51 h 410"/>
                  <a:gd name="T58" fmla="*/ 205 w 243"/>
                  <a:gd name="T59" fmla="*/ 39 h 410"/>
                  <a:gd name="T60" fmla="*/ 218 w 243"/>
                  <a:gd name="T61" fmla="*/ 32 h 410"/>
                  <a:gd name="T62" fmla="*/ 198 w 243"/>
                  <a:gd name="T63" fmla="*/ 19 h 410"/>
                  <a:gd name="T64" fmla="*/ 205 w 243"/>
                  <a:gd name="T65" fmla="*/ 0 h 4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3"/>
                  <a:gd name="T100" fmla="*/ 0 h 410"/>
                  <a:gd name="T101" fmla="*/ 243 w 243"/>
                  <a:gd name="T102" fmla="*/ 410 h 4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3" h="410">
                    <a:moveTo>
                      <a:pt x="32" y="0"/>
                    </a:moveTo>
                    <a:lnTo>
                      <a:pt x="39" y="26"/>
                    </a:lnTo>
                    <a:lnTo>
                      <a:pt x="13" y="32"/>
                    </a:lnTo>
                    <a:lnTo>
                      <a:pt x="32" y="45"/>
                    </a:lnTo>
                    <a:lnTo>
                      <a:pt x="39" y="64"/>
                    </a:lnTo>
                    <a:lnTo>
                      <a:pt x="19" y="71"/>
                    </a:lnTo>
                    <a:lnTo>
                      <a:pt x="32" y="83"/>
                    </a:lnTo>
                    <a:lnTo>
                      <a:pt x="32" y="103"/>
                    </a:lnTo>
                    <a:lnTo>
                      <a:pt x="26" y="128"/>
                    </a:lnTo>
                    <a:lnTo>
                      <a:pt x="0" y="141"/>
                    </a:lnTo>
                    <a:lnTo>
                      <a:pt x="0" y="211"/>
                    </a:lnTo>
                    <a:lnTo>
                      <a:pt x="0" y="294"/>
                    </a:lnTo>
                    <a:lnTo>
                      <a:pt x="7" y="371"/>
                    </a:lnTo>
                    <a:lnTo>
                      <a:pt x="7" y="403"/>
                    </a:lnTo>
                    <a:lnTo>
                      <a:pt x="13" y="410"/>
                    </a:lnTo>
                    <a:lnTo>
                      <a:pt x="58" y="390"/>
                    </a:lnTo>
                    <a:lnTo>
                      <a:pt x="96" y="378"/>
                    </a:lnTo>
                    <a:lnTo>
                      <a:pt x="128" y="384"/>
                    </a:lnTo>
                    <a:lnTo>
                      <a:pt x="179" y="390"/>
                    </a:lnTo>
                    <a:lnTo>
                      <a:pt x="237" y="403"/>
                    </a:lnTo>
                    <a:lnTo>
                      <a:pt x="243" y="397"/>
                    </a:lnTo>
                    <a:lnTo>
                      <a:pt x="243" y="358"/>
                    </a:lnTo>
                    <a:lnTo>
                      <a:pt x="243" y="141"/>
                    </a:lnTo>
                    <a:lnTo>
                      <a:pt x="224" y="122"/>
                    </a:lnTo>
                    <a:lnTo>
                      <a:pt x="205" y="103"/>
                    </a:lnTo>
                    <a:lnTo>
                      <a:pt x="205" y="83"/>
                    </a:lnTo>
                    <a:lnTo>
                      <a:pt x="218" y="83"/>
                    </a:lnTo>
                    <a:lnTo>
                      <a:pt x="198" y="71"/>
                    </a:lnTo>
                    <a:lnTo>
                      <a:pt x="224" y="51"/>
                    </a:lnTo>
                    <a:lnTo>
                      <a:pt x="205" y="39"/>
                    </a:lnTo>
                    <a:lnTo>
                      <a:pt x="218" y="32"/>
                    </a:lnTo>
                    <a:lnTo>
                      <a:pt x="198" y="19"/>
                    </a:lnTo>
                    <a:lnTo>
                      <a:pt x="205" y="0"/>
                    </a:lnTo>
                  </a:path>
                </a:pathLst>
              </a:custGeom>
              <a:noFill/>
              <a:ln w="30163">
                <a:solidFill>
                  <a:srgbClr val="DD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60" name="Freeform 76">
                <a:extLst>
                  <a:ext uri="{FF2B5EF4-FFF2-40B4-BE49-F238E27FC236}">
                    <a16:creationId xmlns:a16="http://schemas.microsoft.com/office/drawing/2014/main" id="{ED4BC062-0C75-7D48-9F33-7F0CCBBE7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3251"/>
                <a:ext cx="243" cy="409"/>
              </a:xfrm>
              <a:custGeom>
                <a:avLst/>
                <a:gdLst>
                  <a:gd name="T0" fmla="*/ 32 w 243"/>
                  <a:gd name="T1" fmla="*/ 0 h 409"/>
                  <a:gd name="T2" fmla="*/ 32 w 243"/>
                  <a:gd name="T3" fmla="*/ 26 h 409"/>
                  <a:gd name="T4" fmla="*/ 6 w 243"/>
                  <a:gd name="T5" fmla="*/ 32 h 409"/>
                  <a:gd name="T6" fmla="*/ 32 w 243"/>
                  <a:gd name="T7" fmla="*/ 45 h 409"/>
                  <a:gd name="T8" fmla="*/ 32 w 243"/>
                  <a:gd name="T9" fmla="*/ 64 h 409"/>
                  <a:gd name="T10" fmla="*/ 13 w 243"/>
                  <a:gd name="T11" fmla="*/ 70 h 409"/>
                  <a:gd name="T12" fmla="*/ 26 w 243"/>
                  <a:gd name="T13" fmla="*/ 83 h 409"/>
                  <a:gd name="T14" fmla="*/ 32 w 243"/>
                  <a:gd name="T15" fmla="*/ 102 h 409"/>
                  <a:gd name="T16" fmla="*/ 26 w 243"/>
                  <a:gd name="T17" fmla="*/ 128 h 409"/>
                  <a:gd name="T18" fmla="*/ 0 w 243"/>
                  <a:gd name="T19" fmla="*/ 141 h 409"/>
                  <a:gd name="T20" fmla="*/ 0 w 243"/>
                  <a:gd name="T21" fmla="*/ 211 h 409"/>
                  <a:gd name="T22" fmla="*/ 0 w 243"/>
                  <a:gd name="T23" fmla="*/ 294 h 409"/>
                  <a:gd name="T24" fmla="*/ 0 w 243"/>
                  <a:gd name="T25" fmla="*/ 371 h 409"/>
                  <a:gd name="T26" fmla="*/ 0 w 243"/>
                  <a:gd name="T27" fmla="*/ 403 h 409"/>
                  <a:gd name="T28" fmla="*/ 13 w 243"/>
                  <a:gd name="T29" fmla="*/ 409 h 409"/>
                  <a:gd name="T30" fmla="*/ 51 w 243"/>
                  <a:gd name="T31" fmla="*/ 390 h 409"/>
                  <a:gd name="T32" fmla="*/ 90 w 243"/>
                  <a:gd name="T33" fmla="*/ 377 h 409"/>
                  <a:gd name="T34" fmla="*/ 128 w 243"/>
                  <a:gd name="T35" fmla="*/ 384 h 409"/>
                  <a:gd name="T36" fmla="*/ 179 w 243"/>
                  <a:gd name="T37" fmla="*/ 390 h 409"/>
                  <a:gd name="T38" fmla="*/ 237 w 243"/>
                  <a:gd name="T39" fmla="*/ 403 h 409"/>
                  <a:gd name="T40" fmla="*/ 237 w 243"/>
                  <a:gd name="T41" fmla="*/ 397 h 409"/>
                  <a:gd name="T42" fmla="*/ 243 w 243"/>
                  <a:gd name="T43" fmla="*/ 358 h 409"/>
                  <a:gd name="T44" fmla="*/ 243 w 243"/>
                  <a:gd name="T45" fmla="*/ 141 h 409"/>
                  <a:gd name="T46" fmla="*/ 217 w 243"/>
                  <a:gd name="T47" fmla="*/ 122 h 409"/>
                  <a:gd name="T48" fmla="*/ 198 w 243"/>
                  <a:gd name="T49" fmla="*/ 102 h 409"/>
                  <a:gd name="T50" fmla="*/ 198 w 243"/>
                  <a:gd name="T51" fmla="*/ 83 h 409"/>
                  <a:gd name="T52" fmla="*/ 217 w 243"/>
                  <a:gd name="T53" fmla="*/ 83 h 409"/>
                  <a:gd name="T54" fmla="*/ 198 w 243"/>
                  <a:gd name="T55" fmla="*/ 70 h 409"/>
                  <a:gd name="T56" fmla="*/ 224 w 243"/>
                  <a:gd name="T57" fmla="*/ 51 h 409"/>
                  <a:gd name="T58" fmla="*/ 198 w 243"/>
                  <a:gd name="T59" fmla="*/ 38 h 409"/>
                  <a:gd name="T60" fmla="*/ 217 w 243"/>
                  <a:gd name="T61" fmla="*/ 32 h 409"/>
                  <a:gd name="T62" fmla="*/ 198 w 243"/>
                  <a:gd name="T63" fmla="*/ 19 h 409"/>
                  <a:gd name="T64" fmla="*/ 205 w 243"/>
                  <a:gd name="T65" fmla="*/ 0 h 40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3"/>
                  <a:gd name="T100" fmla="*/ 0 h 409"/>
                  <a:gd name="T101" fmla="*/ 243 w 243"/>
                  <a:gd name="T102" fmla="*/ 409 h 40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3" h="409">
                    <a:moveTo>
                      <a:pt x="32" y="0"/>
                    </a:moveTo>
                    <a:lnTo>
                      <a:pt x="32" y="26"/>
                    </a:lnTo>
                    <a:lnTo>
                      <a:pt x="6" y="32"/>
                    </a:lnTo>
                    <a:lnTo>
                      <a:pt x="32" y="45"/>
                    </a:lnTo>
                    <a:lnTo>
                      <a:pt x="32" y="64"/>
                    </a:lnTo>
                    <a:lnTo>
                      <a:pt x="13" y="70"/>
                    </a:lnTo>
                    <a:lnTo>
                      <a:pt x="26" y="83"/>
                    </a:lnTo>
                    <a:lnTo>
                      <a:pt x="32" y="102"/>
                    </a:lnTo>
                    <a:lnTo>
                      <a:pt x="26" y="128"/>
                    </a:lnTo>
                    <a:lnTo>
                      <a:pt x="0" y="141"/>
                    </a:lnTo>
                    <a:lnTo>
                      <a:pt x="0" y="211"/>
                    </a:lnTo>
                    <a:lnTo>
                      <a:pt x="0" y="294"/>
                    </a:lnTo>
                    <a:lnTo>
                      <a:pt x="0" y="371"/>
                    </a:lnTo>
                    <a:lnTo>
                      <a:pt x="0" y="403"/>
                    </a:lnTo>
                    <a:lnTo>
                      <a:pt x="13" y="409"/>
                    </a:lnTo>
                    <a:lnTo>
                      <a:pt x="51" y="390"/>
                    </a:lnTo>
                    <a:lnTo>
                      <a:pt x="90" y="377"/>
                    </a:lnTo>
                    <a:lnTo>
                      <a:pt x="128" y="384"/>
                    </a:lnTo>
                    <a:lnTo>
                      <a:pt x="179" y="390"/>
                    </a:lnTo>
                    <a:lnTo>
                      <a:pt x="237" y="403"/>
                    </a:lnTo>
                    <a:lnTo>
                      <a:pt x="237" y="397"/>
                    </a:lnTo>
                    <a:lnTo>
                      <a:pt x="243" y="358"/>
                    </a:lnTo>
                    <a:lnTo>
                      <a:pt x="243" y="141"/>
                    </a:lnTo>
                    <a:lnTo>
                      <a:pt x="217" y="122"/>
                    </a:lnTo>
                    <a:lnTo>
                      <a:pt x="198" y="102"/>
                    </a:lnTo>
                    <a:lnTo>
                      <a:pt x="198" y="83"/>
                    </a:lnTo>
                    <a:lnTo>
                      <a:pt x="217" y="83"/>
                    </a:lnTo>
                    <a:lnTo>
                      <a:pt x="198" y="70"/>
                    </a:lnTo>
                    <a:lnTo>
                      <a:pt x="224" y="51"/>
                    </a:lnTo>
                    <a:lnTo>
                      <a:pt x="198" y="38"/>
                    </a:lnTo>
                    <a:lnTo>
                      <a:pt x="217" y="32"/>
                    </a:lnTo>
                    <a:lnTo>
                      <a:pt x="198" y="19"/>
                    </a:lnTo>
                    <a:lnTo>
                      <a:pt x="205" y="0"/>
                    </a:lnTo>
                  </a:path>
                </a:pathLst>
              </a:custGeom>
              <a:noFill/>
              <a:ln w="30226">
                <a:solidFill>
                  <a:srgbClr val="D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61" name="Rectangle 77">
                <a:extLst>
                  <a:ext uri="{FF2B5EF4-FFF2-40B4-BE49-F238E27FC236}">
                    <a16:creationId xmlns:a16="http://schemas.microsoft.com/office/drawing/2014/main" id="{9E65CA00-E243-2345-9B02-65CFCFE48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" y="3209"/>
                <a:ext cx="230" cy="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4862" name="Group 78">
                <a:extLst>
                  <a:ext uri="{FF2B5EF4-FFF2-40B4-BE49-F238E27FC236}">
                    <a16:creationId xmlns:a16="http://schemas.microsoft.com/office/drawing/2014/main" id="{624826FB-0FED-6440-BF2E-9BEBAC317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9" y="2752"/>
                <a:ext cx="90" cy="243"/>
                <a:chOff x="2559" y="2752"/>
                <a:chExt cx="90" cy="243"/>
              </a:xfrm>
            </p:grpSpPr>
            <p:sp>
              <p:nvSpPr>
                <p:cNvPr id="34864" name="Freeform 79">
                  <a:extLst>
                    <a:ext uri="{FF2B5EF4-FFF2-40B4-BE49-F238E27FC236}">
                      <a16:creationId xmlns:a16="http://schemas.microsoft.com/office/drawing/2014/main" id="{2E306D24-A50E-1740-A685-A9A71EEFA0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9" y="2937"/>
                  <a:ext cx="90" cy="58"/>
                </a:xfrm>
                <a:custGeom>
                  <a:avLst/>
                  <a:gdLst>
                    <a:gd name="T0" fmla="*/ 45 w 90"/>
                    <a:gd name="T1" fmla="*/ 58 h 58"/>
                    <a:gd name="T2" fmla="*/ 0 w 90"/>
                    <a:gd name="T3" fmla="*/ 0 h 58"/>
                    <a:gd name="T4" fmla="*/ 45 w 90"/>
                    <a:gd name="T5" fmla="*/ 20 h 58"/>
                    <a:gd name="T6" fmla="*/ 90 w 90"/>
                    <a:gd name="T7" fmla="*/ 0 h 58"/>
                    <a:gd name="T8" fmla="*/ 45 w 90"/>
                    <a:gd name="T9" fmla="*/ 58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58"/>
                    <a:gd name="T17" fmla="*/ 90 w 90"/>
                    <a:gd name="T18" fmla="*/ 58 h 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58">
                      <a:moveTo>
                        <a:pt x="45" y="58"/>
                      </a:moveTo>
                      <a:lnTo>
                        <a:pt x="0" y="0"/>
                      </a:lnTo>
                      <a:lnTo>
                        <a:pt x="45" y="20"/>
                      </a:lnTo>
                      <a:lnTo>
                        <a:pt x="90" y="0"/>
                      </a:lnTo>
                      <a:lnTo>
                        <a:pt x="45" y="58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solidFill>
                    <a:srgbClr val="3366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4865" name="Line 80">
                  <a:extLst>
                    <a:ext uri="{FF2B5EF4-FFF2-40B4-BE49-F238E27FC236}">
                      <a16:creationId xmlns:a16="http://schemas.microsoft.com/office/drawing/2014/main" id="{0D08468C-A1AC-094C-9E84-85A8D6A451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04" y="2752"/>
                  <a:ext cx="1" cy="205"/>
                </a:xfrm>
                <a:prstGeom prst="line">
                  <a:avLst/>
                </a:prstGeom>
                <a:noFill/>
                <a:ln w="41275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63" name="Freeform 81">
                <a:extLst>
                  <a:ext uri="{FF2B5EF4-FFF2-40B4-BE49-F238E27FC236}">
                    <a16:creationId xmlns:a16="http://schemas.microsoft.com/office/drawing/2014/main" id="{185788C1-3485-D14D-80F1-2FD031650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7" y="3530"/>
                <a:ext cx="73" cy="139"/>
              </a:xfrm>
              <a:custGeom>
                <a:avLst/>
                <a:gdLst>
                  <a:gd name="T0" fmla="*/ 1 w 73"/>
                  <a:gd name="T1" fmla="*/ 0 h 139"/>
                  <a:gd name="T2" fmla="*/ 1 w 73"/>
                  <a:gd name="T3" fmla="*/ 100 h 139"/>
                  <a:gd name="T4" fmla="*/ 5 w 73"/>
                  <a:gd name="T5" fmla="*/ 112 h 139"/>
                  <a:gd name="T6" fmla="*/ 13 w 73"/>
                  <a:gd name="T7" fmla="*/ 126 h 139"/>
                  <a:gd name="T8" fmla="*/ 31 w 73"/>
                  <a:gd name="T9" fmla="*/ 138 h 139"/>
                  <a:gd name="T10" fmla="*/ 45 w 73"/>
                  <a:gd name="T11" fmla="*/ 134 h 139"/>
                  <a:gd name="T12" fmla="*/ 73 w 73"/>
                  <a:gd name="T13" fmla="*/ 118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139"/>
                  <a:gd name="T23" fmla="*/ 73 w 73"/>
                  <a:gd name="T24" fmla="*/ 139 h 1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139">
                    <a:moveTo>
                      <a:pt x="1" y="0"/>
                    </a:moveTo>
                    <a:cubicBezTo>
                      <a:pt x="0" y="40"/>
                      <a:pt x="0" y="81"/>
                      <a:pt x="1" y="100"/>
                    </a:cubicBezTo>
                    <a:cubicBezTo>
                      <a:pt x="2" y="119"/>
                      <a:pt x="3" y="108"/>
                      <a:pt x="5" y="112"/>
                    </a:cubicBezTo>
                    <a:cubicBezTo>
                      <a:pt x="7" y="116"/>
                      <a:pt x="9" y="122"/>
                      <a:pt x="13" y="126"/>
                    </a:cubicBezTo>
                    <a:cubicBezTo>
                      <a:pt x="17" y="130"/>
                      <a:pt x="26" y="137"/>
                      <a:pt x="31" y="138"/>
                    </a:cubicBezTo>
                    <a:cubicBezTo>
                      <a:pt x="36" y="139"/>
                      <a:pt x="38" y="137"/>
                      <a:pt x="45" y="134"/>
                    </a:cubicBezTo>
                    <a:cubicBezTo>
                      <a:pt x="52" y="131"/>
                      <a:pt x="62" y="124"/>
                      <a:pt x="73" y="118"/>
                    </a:cubicBezTo>
                  </a:path>
                </a:pathLst>
              </a:custGeom>
              <a:noFill/>
              <a:ln w="9525">
                <a:solidFill>
                  <a:srgbClr val="D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1107" name="Text Box 83">
            <a:extLst>
              <a:ext uri="{FF2B5EF4-FFF2-40B4-BE49-F238E27FC236}">
                <a16:creationId xmlns:a16="http://schemas.microsoft.com/office/drawing/2014/main" id="{0E8A41FD-5056-A74A-9FF3-27B71EB1F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2917825"/>
            <a:ext cx="3338512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plates, dishes, cheap glasses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   --mold is steel with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      graphite lining</a:t>
            </a:r>
          </a:p>
        </p:txBody>
      </p:sp>
      <p:grpSp>
        <p:nvGrpSpPr>
          <p:cNvPr id="13" name="Group 98">
            <a:extLst>
              <a:ext uri="{FF2B5EF4-FFF2-40B4-BE49-F238E27FC236}">
                <a16:creationId xmlns:a16="http://schemas.microsoft.com/office/drawing/2014/main" id="{8651572B-EA01-BB40-8965-09F6C428D76C}"/>
              </a:ext>
            </a:extLst>
          </p:cNvPr>
          <p:cNvGrpSpPr>
            <a:grpSpLocks/>
          </p:cNvGrpSpPr>
          <p:nvPr/>
        </p:nvGrpSpPr>
        <p:grpSpPr bwMode="auto">
          <a:xfrm>
            <a:off x="7206707" y="4031457"/>
            <a:ext cx="2747963" cy="2462213"/>
            <a:chOff x="3455" y="2571"/>
            <a:chExt cx="1731" cy="1551"/>
          </a:xfrm>
        </p:grpSpPr>
        <p:sp>
          <p:nvSpPr>
            <p:cNvPr id="34830" name="Rectangle 85">
              <a:extLst>
                <a:ext uri="{FF2B5EF4-FFF2-40B4-BE49-F238E27FC236}">
                  <a16:creationId xmlns:a16="http://schemas.microsoft.com/office/drawing/2014/main" id="{BCBC14C8-CEE9-CE4E-9E5E-027E97DBD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571"/>
              <a:ext cx="14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•  Fiber drawing: </a:t>
              </a:r>
            </a:p>
          </p:txBody>
        </p:sp>
        <p:sp>
          <p:nvSpPr>
            <p:cNvPr id="34831" name="AutoShape 87">
              <a:extLst>
                <a:ext uri="{FF2B5EF4-FFF2-40B4-BE49-F238E27FC236}">
                  <a16:creationId xmlns:a16="http://schemas.microsoft.com/office/drawing/2014/main" id="{FEB3AB4F-0603-FD46-869D-EB75A840F6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70" y="2898"/>
              <a:ext cx="1216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Oval 89">
              <a:extLst>
                <a:ext uri="{FF2B5EF4-FFF2-40B4-BE49-F238E27FC236}">
                  <a16:creationId xmlns:a16="http://schemas.microsoft.com/office/drawing/2014/main" id="{17F6C5AC-F459-B947-9CAD-B9C87928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3850"/>
              <a:ext cx="248" cy="24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3" name="Freeform 91">
              <a:extLst>
                <a:ext uri="{FF2B5EF4-FFF2-40B4-BE49-F238E27FC236}">
                  <a16:creationId xmlns:a16="http://schemas.microsoft.com/office/drawing/2014/main" id="{83A229CE-57CC-2947-AD3A-CC62C2DA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" y="2954"/>
              <a:ext cx="515" cy="352"/>
            </a:xfrm>
            <a:custGeom>
              <a:avLst/>
              <a:gdLst>
                <a:gd name="T0" fmla="*/ 0 w 496"/>
                <a:gd name="T1" fmla="*/ 0 h 352"/>
                <a:gd name="T2" fmla="*/ 0 w 496"/>
                <a:gd name="T3" fmla="*/ 176 h 352"/>
                <a:gd name="T4" fmla="*/ 268 w 496"/>
                <a:gd name="T5" fmla="*/ 352 h 352"/>
                <a:gd name="T6" fmla="*/ 535 w 496"/>
                <a:gd name="T7" fmla="*/ 168 h 352"/>
                <a:gd name="T8" fmla="*/ 535 w 496"/>
                <a:gd name="T9" fmla="*/ 0 h 352"/>
                <a:gd name="T10" fmla="*/ 0 w 496"/>
                <a:gd name="T11" fmla="*/ 0 h 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6"/>
                <a:gd name="T19" fmla="*/ 0 h 352"/>
                <a:gd name="T20" fmla="*/ 496 w 496"/>
                <a:gd name="T21" fmla="*/ 352 h 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6" h="352">
                  <a:moveTo>
                    <a:pt x="0" y="0"/>
                  </a:moveTo>
                  <a:lnTo>
                    <a:pt x="0" y="176"/>
                  </a:lnTo>
                  <a:lnTo>
                    <a:pt x="248" y="352"/>
                  </a:lnTo>
                  <a:lnTo>
                    <a:pt x="496" y="168"/>
                  </a:lnTo>
                  <a:lnTo>
                    <a:pt x="4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4" name="Line 92">
              <a:extLst>
                <a:ext uri="{FF2B5EF4-FFF2-40B4-BE49-F238E27FC236}">
                  <a16:creationId xmlns:a16="http://schemas.microsoft.com/office/drawing/2014/main" id="{9B5B2D21-319A-CD45-A2CF-710C4A181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271"/>
              <a:ext cx="2" cy="70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Rectangle 93">
              <a:extLst>
                <a:ext uri="{FF2B5EF4-FFF2-40B4-BE49-F238E27FC236}">
                  <a16:creationId xmlns:a16="http://schemas.microsoft.com/office/drawing/2014/main" id="{9945F698-2643-494E-B713-3C7D9A23D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3850"/>
              <a:ext cx="6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wind up</a:t>
              </a:r>
              <a:endParaRPr lang="en-US" altLang="en-US"/>
            </a:p>
          </p:txBody>
        </p:sp>
        <p:sp>
          <p:nvSpPr>
            <p:cNvPr id="34836" name="Freeform 94">
              <a:extLst>
                <a:ext uri="{FF2B5EF4-FFF2-40B4-BE49-F238E27FC236}">
                  <a16:creationId xmlns:a16="http://schemas.microsoft.com/office/drawing/2014/main" id="{B53911B2-77D7-5347-A1C5-75D6567A9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2914"/>
              <a:ext cx="232" cy="384"/>
            </a:xfrm>
            <a:custGeom>
              <a:avLst/>
              <a:gdLst>
                <a:gd name="T0" fmla="*/ 0 w 232"/>
                <a:gd name="T1" fmla="*/ 0 h 384"/>
                <a:gd name="T2" fmla="*/ 0 w 232"/>
                <a:gd name="T3" fmla="*/ 216 h 384"/>
                <a:gd name="T4" fmla="*/ 232 w 232"/>
                <a:gd name="T5" fmla="*/ 384 h 384"/>
                <a:gd name="T6" fmla="*/ 0 60000 65536"/>
                <a:gd name="T7" fmla="*/ 0 60000 65536"/>
                <a:gd name="T8" fmla="*/ 0 60000 65536"/>
                <a:gd name="T9" fmla="*/ 0 w 232"/>
                <a:gd name="T10" fmla="*/ 0 h 384"/>
                <a:gd name="T11" fmla="*/ 232 w 2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384">
                  <a:moveTo>
                    <a:pt x="0" y="0"/>
                  </a:moveTo>
                  <a:lnTo>
                    <a:pt x="0" y="216"/>
                  </a:lnTo>
                  <a:lnTo>
                    <a:pt x="232" y="38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7" name="Freeform 96">
              <a:extLst>
                <a:ext uri="{FF2B5EF4-FFF2-40B4-BE49-F238E27FC236}">
                  <a16:creationId xmlns:a16="http://schemas.microsoft.com/office/drawing/2014/main" id="{93068694-3B53-7844-8B1F-CA8F969AC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2914"/>
              <a:ext cx="232" cy="384"/>
            </a:xfrm>
            <a:custGeom>
              <a:avLst/>
              <a:gdLst>
                <a:gd name="T0" fmla="*/ 232 w 232"/>
                <a:gd name="T1" fmla="*/ 0 h 384"/>
                <a:gd name="T2" fmla="*/ 232 w 232"/>
                <a:gd name="T3" fmla="*/ 216 h 384"/>
                <a:gd name="T4" fmla="*/ 0 w 232"/>
                <a:gd name="T5" fmla="*/ 384 h 384"/>
                <a:gd name="T6" fmla="*/ 0 60000 65536"/>
                <a:gd name="T7" fmla="*/ 0 60000 65536"/>
                <a:gd name="T8" fmla="*/ 0 60000 65536"/>
                <a:gd name="T9" fmla="*/ 0 w 232"/>
                <a:gd name="T10" fmla="*/ 0 h 384"/>
                <a:gd name="T11" fmla="*/ 232 w 2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384">
                  <a:moveTo>
                    <a:pt x="232" y="0"/>
                  </a:moveTo>
                  <a:lnTo>
                    <a:pt x="232" y="216"/>
                  </a:lnTo>
                  <a:lnTo>
                    <a:pt x="0" y="38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4828" name="Rectangle 108">
            <a:extLst>
              <a:ext uri="{FF2B5EF4-FFF2-40B4-BE49-F238E27FC236}">
                <a16:creationId xmlns:a16="http://schemas.microsoft.com/office/drawing/2014/main" id="{621F1D31-943D-0849-A8E0-74CDABED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87" y="1574800"/>
            <a:ext cx="206954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PARTICULATE</a:t>
            </a:r>
            <a:b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FORMING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9" name="Rectangle 114">
            <a:extLst>
              <a:ext uri="{FF2B5EF4-FFF2-40B4-BE49-F238E27FC236}">
                <a16:creationId xmlns:a16="http://schemas.microsoft.com/office/drawing/2014/main" id="{7E1D84AB-B047-2945-BF95-A9B57CCA9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5" y="1574800"/>
            <a:ext cx="2193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CEMENTATION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0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B6EE-62FC-F64C-A7B1-4D52DBF9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9AB81787-2210-8840-B8CC-64ECEE8DA92D}" type="slidenum">
              <a:rPr lang="en-US" altLang="en-US" sz="1200">
                <a:latin typeface="Arial" panose="020B0604020202020204" pitchFamily="34" charset="0"/>
              </a:rPr>
              <a:pPr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36867" name="Picture 7" descr="Fig 13_8">
            <a:extLst>
              <a:ext uri="{FF2B5EF4-FFF2-40B4-BE49-F238E27FC236}">
                <a16:creationId xmlns:a16="http://schemas.microsoft.com/office/drawing/2014/main" id="{39F2D874-DAB4-5A4B-BA5B-491908F0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25" y="2820262"/>
            <a:ext cx="6913563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2">
            <a:extLst>
              <a:ext uri="{FF2B5EF4-FFF2-40B4-BE49-F238E27FC236}">
                <a16:creationId xmlns:a16="http://schemas.microsoft.com/office/drawing/2014/main" id="{480094E5-D87B-5A42-8936-F12B6F000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154" y="0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Sheet Glass Forming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86A57065-9E7A-4C45-8BF9-5FD9F8799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94699"/>
            <a:ext cx="10515600" cy="4351338"/>
          </a:xfrm>
        </p:spPr>
        <p:txBody>
          <a:bodyPr/>
          <a:lstStyle/>
          <a:p>
            <a:r>
              <a:rPr lang="en-US" altLang="en-US" sz="24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Sheet forming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– continuous draw</a:t>
            </a:r>
            <a:endParaRPr lang="en-US" altLang="en-US" sz="2400" u="sng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originally sheet glass was made by “floating” glass on a pool of mercury</a:t>
            </a:r>
          </a:p>
        </p:txBody>
      </p:sp>
    </p:spTree>
    <p:extLst>
      <p:ext uri="{BB962C8B-B14F-4D97-AF65-F5344CB8AC3E}">
        <p14:creationId xmlns:p14="http://schemas.microsoft.com/office/powerpoint/2010/main" val="3592101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EEDB2559-BA2B-6346-AACB-CC9C1FBA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57BC45A5-92F3-BE40-BCDD-8330A25F76EB}" type="slidenum">
              <a:rPr lang="en-US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0E55F50-5F3D-7A4F-BC90-D832D98A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143000"/>
            <a:ext cx="6357510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• 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Annealing</a:t>
            </a:r>
            <a:r>
              <a:rPr lang="en-US" altLang="en-US">
                <a:latin typeface="Arial" panose="020B0604020202020204" pitchFamily="34" charset="0"/>
              </a:rPr>
              <a:t>: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--removes internal stress caused by uneven cooling.</a:t>
            </a:r>
          </a:p>
          <a:p>
            <a:r>
              <a:rPr lang="en-US" altLang="en-US">
                <a:latin typeface="Arial" panose="020B0604020202020204" pitchFamily="34" charset="0"/>
              </a:rPr>
              <a:t>• 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Tempering</a:t>
            </a:r>
            <a:r>
              <a:rPr lang="en-US" altLang="en-US">
                <a:latin typeface="Arial" panose="020B0604020202020204" pitchFamily="34" charset="0"/>
              </a:rPr>
              <a:t>: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--puts surface of glass part into compression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--suppresses growth of cracks from surface scratches.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--sequence:</a:t>
            </a:r>
          </a:p>
        </p:txBody>
      </p:sp>
      <p:sp>
        <p:nvSpPr>
          <p:cNvPr id="38916" name="Rectangle 8">
            <a:extLst>
              <a:ext uri="{FF2B5EF4-FFF2-40B4-BE49-F238E27FC236}">
                <a16:creationId xmlns:a16="http://schemas.microsoft.com/office/drawing/2014/main" id="{4DDE2D03-6406-2346-AAA9-EA61662E7D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5626" y="-103982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Heat Treating Glass</a:t>
            </a:r>
          </a:p>
        </p:txBody>
      </p:sp>
      <p:grpSp>
        <p:nvGrpSpPr>
          <p:cNvPr id="2" name="Group 85">
            <a:extLst>
              <a:ext uri="{FF2B5EF4-FFF2-40B4-BE49-F238E27FC236}">
                <a16:creationId xmlns:a16="http://schemas.microsoft.com/office/drawing/2014/main" id="{7F32036B-E0E4-D148-8B59-52A70D575E31}"/>
              </a:ext>
            </a:extLst>
          </p:cNvPr>
          <p:cNvGrpSpPr>
            <a:grpSpLocks/>
          </p:cNvGrpSpPr>
          <p:nvPr/>
        </p:nvGrpSpPr>
        <p:grpSpPr bwMode="auto">
          <a:xfrm>
            <a:off x="7175501" y="3209926"/>
            <a:ext cx="2320925" cy="1044575"/>
            <a:chOff x="3560" y="2022"/>
            <a:chExt cx="1462" cy="658"/>
          </a:xfrm>
        </p:grpSpPr>
        <p:sp>
          <p:nvSpPr>
            <p:cNvPr id="38963" name="Rectangle 11">
              <a:extLst>
                <a:ext uri="{FF2B5EF4-FFF2-40B4-BE49-F238E27FC236}">
                  <a16:creationId xmlns:a16="http://schemas.microsoft.com/office/drawing/2014/main" id="{2D756130-CED6-D742-8052-2D606B5DD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2022"/>
              <a:ext cx="8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further cooled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8964" name="Rectangle 19">
              <a:extLst>
                <a:ext uri="{FF2B5EF4-FFF2-40B4-BE49-F238E27FC236}">
                  <a16:creationId xmlns:a16="http://schemas.microsoft.com/office/drawing/2014/main" id="{032302CE-FC58-8D42-AC0C-8C7754404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236"/>
              <a:ext cx="930" cy="103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5" name="Rectangle 20">
              <a:extLst>
                <a:ext uri="{FF2B5EF4-FFF2-40B4-BE49-F238E27FC236}">
                  <a16:creationId xmlns:a16="http://schemas.microsoft.com/office/drawing/2014/main" id="{570D8D5E-5266-904C-9782-D0F41C23C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72"/>
              <a:ext cx="930" cy="96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6" name="Freeform 21">
              <a:extLst>
                <a:ext uri="{FF2B5EF4-FFF2-40B4-BE49-F238E27FC236}">
                  <a16:creationId xmlns:a16="http://schemas.microsoft.com/office/drawing/2014/main" id="{ADCF1510-E380-7A4C-A67D-73799D600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" y="2333"/>
              <a:ext cx="924" cy="239"/>
            </a:xfrm>
            <a:custGeom>
              <a:avLst/>
              <a:gdLst>
                <a:gd name="T0" fmla="*/ 0 w 924"/>
                <a:gd name="T1" fmla="*/ 0 h 239"/>
                <a:gd name="T2" fmla="*/ 7 w 924"/>
                <a:gd name="T3" fmla="*/ 19 h 239"/>
                <a:gd name="T4" fmla="*/ 20 w 924"/>
                <a:gd name="T5" fmla="*/ 38 h 239"/>
                <a:gd name="T6" fmla="*/ 39 w 924"/>
                <a:gd name="T7" fmla="*/ 64 h 239"/>
                <a:gd name="T8" fmla="*/ 46 w 924"/>
                <a:gd name="T9" fmla="*/ 90 h 239"/>
                <a:gd name="T10" fmla="*/ 46 w 924"/>
                <a:gd name="T11" fmla="*/ 129 h 239"/>
                <a:gd name="T12" fmla="*/ 39 w 924"/>
                <a:gd name="T13" fmla="*/ 161 h 239"/>
                <a:gd name="T14" fmla="*/ 26 w 924"/>
                <a:gd name="T15" fmla="*/ 180 h 239"/>
                <a:gd name="T16" fmla="*/ 7 w 924"/>
                <a:gd name="T17" fmla="*/ 206 h 239"/>
                <a:gd name="T18" fmla="*/ 0 w 924"/>
                <a:gd name="T19" fmla="*/ 232 h 239"/>
                <a:gd name="T20" fmla="*/ 0 w 924"/>
                <a:gd name="T21" fmla="*/ 239 h 239"/>
                <a:gd name="T22" fmla="*/ 924 w 924"/>
                <a:gd name="T23" fmla="*/ 239 h 239"/>
                <a:gd name="T24" fmla="*/ 924 w 924"/>
                <a:gd name="T25" fmla="*/ 219 h 239"/>
                <a:gd name="T26" fmla="*/ 917 w 924"/>
                <a:gd name="T27" fmla="*/ 206 h 239"/>
                <a:gd name="T28" fmla="*/ 898 w 924"/>
                <a:gd name="T29" fmla="*/ 174 h 239"/>
                <a:gd name="T30" fmla="*/ 891 w 924"/>
                <a:gd name="T31" fmla="*/ 155 h 239"/>
                <a:gd name="T32" fmla="*/ 879 w 924"/>
                <a:gd name="T33" fmla="*/ 122 h 239"/>
                <a:gd name="T34" fmla="*/ 879 w 924"/>
                <a:gd name="T35" fmla="*/ 84 h 239"/>
                <a:gd name="T36" fmla="*/ 891 w 924"/>
                <a:gd name="T37" fmla="*/ 51 h 239"/>
                <a:gd name="T38" fmla="*/ 904 w 924"/>
                <a:gd name="T39" fmla="*/ 32 h 239"/>
                <a:gd name="T40" fmla="*/ 924 w 924"/>
                <a:gd name="T41" fmla="*/ 12 h 239"/>
                <a:gd name="T42" fmla="*/ 924 w 924"/>
                <a:gd name="T43" fmla="*/ 6 h 239"/>
                <a:gd name="T44" fmla="*/ 0 w 924"/>
                <a:gd name="T45" fmla="*/ 0 h 2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24"/>
                <a:gd name="T70" fmla="*/ 0 h 239"/>
                <a:gd name="T71" fmla="*/ 924 w 924"/>
                <a:gd name="T72" fmla="*/ 239 h 2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24" h="239">
                  <a:moveTo>
                    <a:pt x="0" y="0"/>
                  </a:moveTo>
                  <a:lnTo>
                    <a:pt x="7" y="19"/>
                  </a:lnTo>
                  <a:lnTo>
                    <a:pt x="20" y="38"/>
                  </a:lnTo>
                  <a:lnTo>
                    <a:pt x="39" y="64"/>
                  </a:lnTo>
                  <a:lnTo>
                    <a:pt x="46" y="90"/>
                  </a:lnTo>
                  <a:lnTo>
                    <a:pt x="46" y="129"/>
                  </a:lnTo>
                  <a:lnTo>
                    <a:pt x="39" y="161"/>
                  </a:lnTo>
                  <a:lnTo>
                    <a:pt x="26" y="180"/>
                  </a:lnTo>
                  <a:lnTo>
                    <a:pt x="7" y="206"/>
                  </a:lnTo>
                  <a:lnTo>
                    <a:pt x="0" y="232"/>
                  </a:lnTo>
                  <a:lnTo>
                    <a:pt x="0" y="239"/>
                  </a:lnTo>
                  <a:lnTo>
                    <a:pt x="924" y="239"/>
                  </a:lnTo>
                  <a:lnTo>
                    <a:pt x="924" y="219"/>
                  </a:lnTo>
                  <a:lnTo>
                    <a:pt x="917" y="206"/>
                  </a:lnTo>
                  <a:lnTo>
                    <a:pt x="898" y="174"/>
                  </a:lnTo>
                  <a:lnTo>
                    <a:pt x="891" y="155"/>
                  </a:lnTo>
                  <a:lnTo>
                    <a:pt x="879" y="122"/>
                  </a:lnTo>
                  <a:lnTo>
                    <a:pt x="879" y="84"/>
                  </a:lnTo>
                  <a:lnTo>
                    <a:pt x="891" y="51"/>
                  </a:lnTo>
                  <a:lnTo>
                    <a:pt x="904" y="32"/>
                  </a:lnTo>
                  <a:lnTo>
                    <a:pt x="924" y="12"/>
                  </a:lnTo>
                  <a:lnTo>
                    <a:pt x="924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7" name="Rectangle 22">
              <a:extLst>
                <a:ext uri="{FF2B5EF4-FFF2-40B4-BE49-F238E27FC236}">
                  <a16:creationId xmlns:a16="http://schemas.microsoft.com/office/drawing/2014/main" id="{85B00B35-750E-4546-B965-C95ED370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365"/>
              <a:ext cx="4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FF66CC"/>
                  </a:solidFill>
                  <a:latin typeface="Arial" panose="020B0604020202020204" pitchFamily="34" charset="0"/>
                </a:rPr>
                <a:t>tension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8968" name="Rectangle 23">
              <a:extLst>
                <a:ext uri="{FF2B5EF4-FFF2-40B4-BE49-F238E27FC236}">
                  <a16:creationId xmlns:a16="http://schemas.microsoft.com/office/drawing/2014/main" id="{4F715C0C-3696-E14B-9E8E-41BC3AB85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2197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CCCC"/>
                  </a:solidFill>
                  <a:latin typeface="Arial" panose="020B0604020202020204" pitchFamily="34" charset="0"/>
                </a:rPr>
                <a:t>compression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38969" name="Group 31">
              <a:extLst>
                <a:ext uri="{FF2B5EF4-FFF2-40B4-BE49-F238E27FC236}">
                  <a16:creationId xmlns:a16="http://schemas.microsoft.com/office/drawing/2014/main" id="{F61E3DA8-0403-434C-B414-7440AC195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8" y="2249"/>
              <a:ext cx="490" cy="64"/>
              <a:chOff x="3748" y="2249"/>
              <a:chExt cx="490" cy="64"/>
            </a:xfrm>
          </p:grpSpPr>
          <p:sp>
            <p:nvSpPr>
              <p:cNvPr id="38987" name="Rectangle 24">
                <a:extLst>
                  <a:ext uri="{FF2B5EF4-FFF2-40B4-BE49-F238E27FC236}">
                    <a16:creationId xmlns:a16="http://schemas.microsoft.com/office/drawing/2014/main" id="{BBB966DA-8F46-C748-9899-04586EDC3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2264"/>
                <a:ext cx="168" cy="40"/>
              </a:xfrm>
              <a:prstGeom prst="rect">
                <a:avLst/>
              </a:prstGeom>
              <a:solidFill>
                <a:srgbClr val="00CCCC"/>
              </a:solidFill>
              <a:ln w="9525">
                <a:solidFill>
                  <a:srgbClr val="00CC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8988" name="Group 27">
                <a:extLst>
                  <a:ext uri="{FF2B5EF4-FFF2-40B4-BE49-F238E27FC236}">
                    <a16:creationId xmlns:a16="http://schemas.microsoft.com/office/drawing/2014/main" id="{60226C21-B774-8A41-98E1-DF8B0C013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8" y="2249"/>
                <a:ext cx="161" cy="64"/>
                <a:chOff x="3748" y="2249"/>
                <a:chExt cx="161" cy="64"/>
              </a:xfrm>
            </p:grpSpPr>
            <p:sp>
              <p:nvSpPr>
                <p:cNvPr id="38992" name="Freeform 25">
                  <a:extLst>
                    <a:ext uri="{FF2B5EF4-FFF2-40B4-BE49-F238E27FC236}">
                      <a16:creationId xmlns:a16="http://schemas.microsoft.com/office/drawing/2014/main" id="{4B239DAA-770D-9A42-B5B0-8E0A5DBA4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0" y="2249"/>
                  <a:ext cx="39" cy="64"/>
                </a:xfrm>
                <a:custGeom>
                  <a:avLst/>
                  <a:gdLst>
                    <a:gd name="T0" fmla="*/ 39 w 39"/>
                    <a:gd name="T1" fmla="*/ 32 h 64"/>
                    <a:gd name="T2" fmla="*/ 0 w 39"/>
                    <a:gd name="T3" fmla="*/ 64 h 64"/>
                    <a:gd name="T4" fmla="*/ 13 w 39"/>
                    <a:gd name="T5" fmla="*/ 32 h 64"/>
                    <a:gd name="T6" fmla="*/ 0 w 39"/>
                    <a:gd name="T7" fmla="*/ 0 h 64"/>
                    <a:gd name="T8" fmla="*/ 39 w 39"/>
                    <a:gd name="T9" fmla="*/ 32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4"/>
                    <a:gd name="T17" fmla="*/ 39 w 3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4">
                      <a:moveTo>
                        <a:pt x="39" y="32"/>
                      </a:moveTo>
                      <a:lnTo>
                        <a:pt x="0" y="64"/>
                      </a:lnTo>
                      <a:lnTo>
                        <a:pt x="13" y="32"/>
                      </a:lnTo>
                      <a:lnTo>
                        <a:pt x="0" y="0"/>
                      </a:lnTo>
                      <a:lnTo>
                        <a:pt x="39" y="32"/>
                      </a:lnTo>
                      <a:close/>
                    </a:path>
                  </a:pathLst>
                </a:custGeom>
                <a:solidFill>
                  <a:srgbClr val="00CCCC"/>
                </a:solidFill>
                <a:ln w="9525">
                  <a:solidFill>
                    <a:srgbClr val="00CCCC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993" name="Line 26">
                  <a:extLst>
                    <a:ext uri="{FF2B5EF4-FFF2-40B4-BE49-F238E27FC236}">
                      <a16:creationId xmlns:a16="http://schemas.microsoft.com/office/drawing/2014/main" id="{C1038928-AFC9-6346-A80D-911D18327E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8" y="2281"/>
                  <a:ext cx="135" cy="1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89" name="Group 30">
                <a:extLst>
                  <a:ext uri="{FF2B5EF4-FFF2-40B4-BE49-F238E27FC236}">
                    <a16:creationId xmlns:a16="http://schemas.microsoft.com/office/drawing/2014/main" id="{AC15DEEE-1CE7-CD4D-A9E5-7E3405739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7" y="2249"/>
                <a:ext cx="161" cy="64"/>
                <a:chOff x="4077" y="2249"/>
                <a:chExt cx="161" cy="64"/>
              </a:xfrm>
            </p:grpSpPr>
            <p:sp>
              <p:nvSpPr>
                <p:cNvPr id="38990" name="Freeform 28">
                  <a:extLst>
                    <a:ext uri="{FF2B5EF4-FFF2-40B4-BE49-F238E27FC236}">
                      <a16:creationId xmlns:a16="http://schemas.microsoft.com/office/drawing/2014/main" id="{F41EE371-A985-CE46-8CF5-2B8050D0D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2249"/>
                  <a:ext cx="39" cy="64"/>
                </a:xfrm>
                <a:custGeom>
                  <a:avLst/>
                  <a:gdLst>
                    <a:gd name="T0" fmla="*/ 0 w 39"/>
                    <a:gd name="T1" fmla="*/ 32 h 64"/>
                    <a:gd name="T2" fmla="*/ 39 w 39"/>
                    <a:gd name="T3" fmla="*/ 0 h 64"/>
                    <a:gd name="T4" fmla="*/ 26 w 39"/>
                    <a:gd name="T5" fmla="*/ 32 h 64"/>
                    <a:gd name="T6" fmla="*/ 39 w 39"/>
                    <a:gd name="T7" fmla="*/ 64 h 64"/>
                    <a:gd name="T8" fmla="*/ 0 w 39"/>
                    <a:gd name="T9" fmla="*/ 32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4"/>
                    <a:gd name="T17" fmla="*/ 39 w 3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4">
                      <a:moveTo>
                        <a:pt x="0" y="32"/>
                      </a:moveTo>
                      <a:lnTo>
                        <a:pt x="39" y="0"/>
                      </a:lnTo>
                      <a:lnTo>
                        <a:pt x="26" y="32"/>
                      </a:lnTo>
                      <a:lnTo>
                        <a:pt x="39" y="6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CCCC"/>
                </a:solidFill>
                <a:ln w="9525">
                  <a:solidFill>
                    <a:srgbClr val="00CCCC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991" name="Line 29">
                  <a:extLst>
                    <a:ext uri="{FF2B5EF4-FFF2-40B4-BE49-F238E27FC236}">
                      <a16:creationId xmlns:a16="http://schemas.microsoft.com/office/drawing/2014/main" id="{A87FD5CE-DFFA-484E-B097-DF37BE9F04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3" y="2281"/>
                  <a:ext cx="135" cy="1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70" name="Group 39">
              <a:extLst>
                <a:ext uri="{FF2B5EF4-FFF2-40B4-BE49-F238E27FC236}">
                  <a16:creationId xmlns:a16="http://schemas.microsoft.com/office/drawing/2014/main" id="{3635740B-02E7-0E4E-8B72-21017C9C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8" y="2578"/>
              <a:ext cx="490" cy="65"/>
              <a:chOff x="3748" y="2578"/>
              <a:chExt cx="490" cy="65"/>
            </a:xfrm>
          </p:grpSpPr>
          <p:sp>
            <p:nvSpPr>
              <p:cNvPr id="38980" name="Rectangle 32">
                <a:extLst>
                  <a:ext uri="{FF2B5EF4-FFF2-40B4-BE49-F238E27FC236}">
                    <a16:creationId xmlns:a16="http://schemas.microsoft.com/office/drawing/2014/main" id="{AC739FCB-FD3D-CE40-BBA5-A3155E948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2594"/>
                <a:ext cx="168" cy="33"/>
              </a:xfrm>
              <a:prstGeom prst="rect">
                <a:avLst/>
              </a:prstGeom>
              <a:solidFill>
                <a:srgbClr val="00CCCC"/>
              </a:solidFill>
              <a:ln w="9525">
                <a:solidFill>
                  <a:srgbClr val="00CC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8981" name="Group 35">
                <a:extLst>
                  <a:ext uri="{FF2B5EF4-FFF2-40B4-BE49-F238E27FC236}">
                    <a16:creationId xmlns:a16="http://schemas.microsoft.com/office/drawing/2014/main" id="{12BB2141-4AC3-8C41-ACE8-1319BB0271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8" y="2578"/>
                <a:ext cx="161" cy="65"/>
                <a:chOff x="3748" y="2578"/>
                <a:chExt cx="161" cy="65"/>
              </a:xfrm>
            </p:grpSpPr>
            <p:sp>
              <p:nvSpPr>
                <p:cNvPr id="38985" name="Freeform 33">
                  <a:extLst>
                    <a:ext uri="{FF2B5EF4-FFF2-40B4-BE49-F238E27FC236}">
                      <a16:creationId xmlns:a16="http://schemas.microsoft.com/office/drawing/2014/main" id="{CA94B4DE-0B58-C244-ABAD-2B0CA2944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0" y="2578"/>
                  <a:ext cx="39" cy="65"/>
                </a:xfrm>
                <a:custGeom>
                  <a:avLst/>
                  <a:gdLst>
                    <a:gd name="T0" fmla="*/ 39 w 39"/>
                    <a:gd name="T1" fmla="*/ 32 h 65"/>
                    <a:gd name="T2" fmla="*/ 0 w 39"/>
                    <a:gd name="T3" fmla="*/ 65 h 65"/>
                    <a:gd name="T4" fmla="*/ 13 w 39"/>
                    <a:gd name="T5" fmla="*/ 32 h 65"/>
                    <a:gd name="T6" fmla="*/ 0 w 39"/>
                    <a:gd name="T7" fmla="*/ 0 h 65"/>
                    <a:gd name="T8" fmla="*/ 39 w 39"/>
                    <a:gd name="T9" fmla="*/ 32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5"/>
                    <a:gd name="T17" fmla="*/ 39 w 39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5">
                      <a:moveTo>
                        <a:pt x="39" y="32"/>
                      </a:moveTo>
                      <a:lnTo>
                        <a:pt x="0" y="65"/>
                      </a:lnTo>
                      <a:lnTo>
                        <a:pt x="13" y="32"/>
                      </a:lnTo>
                      <a:lnTo>
                        <a:pt x="0" y="0"/>
                      </a:lnTo>
                      <a:lnTo>
                        <a:pt x="39" y="32"/>
                      </a:lnTo>
                      <a:close/>
                    </a:path>
                  </a:pathLst>
                </a:custGeom>
                <a:solidFill>
                  <a:srgbClr val="00CCCC"/>
                </a:solidFill>
                <a:ln w="9525">
                  <a:solidFill>
                    <a:srgbClr val="00CCCC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986" name="Line 34">
                  <a:extLst>
                    <a:ext uri="{FF2B5EF4-FFF2-40B4-BE49-F238E27FC236}">
                      <a16:creationId xmlns:a16="http://schemas.microsoft.com/office/drawing/2014/main" id="{259C1953-6712-E04C-AD17-E2D20AF4E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8" y="2610"/>
                  <a:ext cx="135" cy="1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82" name="Group 38">
                <a:extLst>
                  <a:ext uri="{FF2B5EF4-FFF2-40B4-BE49-F238E27FC236}">
                    <a16:creationId xmlns:a16="http://schemas.microsoft.com/office/drawing/2014/main" id="{6C2833ED-2061-0D43-81E1-BD6274076E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7" y="2578"/>
                <a:ext cx="161" cy="65"/>
                <a:chOff x="4077" y="2578"/>
                <a:chExt cx="161" cy="65"/>
              </a:xfrm>
            </p:grpSpPr>
            <p:sp>
              <p:nvSpPr>
                <p:cNvPr id="38983" name="Freeform 36">
                  <a:extLst>
                    <a:ext uri="{FF2B5EF4-FFF2-40B4-BE49-F238E27FC236}">
                      <a16:creationId xmlns:a16="http://schemas.microsoft.com/office/drawing/2014/main" id="{FA466C90-D9D2-6944-B0BE-CCDC5C89C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7" y="2578"/>
                  <a:ext cx="39" cy="65"/>
                </a:xfrm>
                <a:custGeom>
                  <a:avLst/>
                  <a:gdLst>
                    <a:gd name="T0" fmla="*/ 0 w 39"/>
                    <a:gd name="T1" fmla="*/ 32 h 65"/>
                    <a:gd name="T2" fmla="*/ 39 w 39"/>
                    <a:gd name="T3" fmla="*/ 0 h 65"/>
                    <a:gd name="T4" fmla="*/ 26 w 39"/>
                    <a:gd name="T5" fmla="*/ 32 h 65"/>
                    <a:gd name="T6" fmla="*/ 39 w 39"/>
                    <a:gd name="T7" fmla="*/ 65 h 65"/>
                    <a:gd name="T8" fmla="*/ 0 w 39"/>
                    <a:gd name="T9" fmla="*/ 32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5"/>
                    <a:gd name="T17" fmla="*/ 39 w 39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5">
                      <a:moveTo>
                        <a:pt x="0" y="32"/>
                      </a:moveTo>
                      <a:lnTo>
                        <a:pt x="39" y="0"/>
                      </a:lnTo>
                      <a:lnTo>
                        <a:pt x="26" y="32"/>
                      </a:lnTo>
                      <a:lnTo>
                        <a:pt x="39" y="65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CCCC"/>
                </a:solidFill>
                <a:ln w="9525">
                  <a:solidFill>
                    <a:srgbClr val="00CCCC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984" name="Line 37">
                  <a:extLst>
                    <a:ext uri="{FF2B5EF4-FFF2-40B4-BE49-F238E27FC236}">
                      <a16:creationId xmlns:a16="http://schemas.microsoft.com/office/drawing/2014/main" id="{FE9E9F1F-5806-BC4B-A7C4-846809ED5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3" y="2610"/>
                  <a:ext cx="135" cy="1"/>
                </a:xfrm>
                <a:prstGeom prst="line">
                  <a:avLst/>
                </a:prstGeom>
                <a:noFill/>
                <a:ln w="9525">
                  <a:solidFill>
                    <a:srgbClr val="00CC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71" name="Group 47">
              <a:extLst>
                <a:ext uri="{FF2B5EF4-FFF2-40B4-BE49-F238E27FC236}">
                  <a16:creationId xmlns:a16="http://schemas.microsoft.com/office/drawing/2014/main" id="{CE359E2D-B507-8C4F-8966-3007124FB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8" y="2423"/>
              <a:ext cx="490" cy="65"/>
              <a:chOff x="3748" y="2423"/>
              <a:chExt cx="490" cy="65"/>
            </a:xfrm>
          </p:grpSpPr>
          <p:sp>
            <p:nvSpPr>
              <p:cNvPr id="38973" name="Rectangle 40">
                <a:extLst>
                  <a:ext uri="{FF2B5EF4-FFF2-40B4-BE49-F238E27FC236}">
                    <a16:creationId xmlns:a16="http://schemas.microsoft.com/office/drawing/2014/main" id="{DECEC347-502A-D142-9057-54EAC210E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2439"/>
                <a:ext cx="168" cy="33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rgbClr val="FF66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8974" name="Group 43">
                <a:extLst>
                  <a:ext uri="{FF2B5EF4-FFF2-40B4-BE49-F238E27FC236}">
                    <a16:creationId xmlns:a16="http://schemas.microsoft.com/office/drawing/2014/main" id="{60E2314F-34FF-5349-B7FA-FDD27AC3EC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7" y="2423"/>
                <a:ext cx="161" cy="65"/>
                <a:chOff x="4077" y="2423"/>
                <a:chExt cx="161" cy="65"/>
              </a:xfrm>
            </p:grpSpPr>
            <p:sp>
              <p:nvSpPr>
                <p:cNvPr id="38978" name="Freeform 41">
                  <a:extLst>
                    <a:ext uri="{FF2B5EF4-FFF2-40B4-BE49-F238E27FC236}">
                      <a16:creationId xmlns:a16="http://schemas.microsoft.com/office/drawing/2014/main" id="{904045F7-CE0B-A540-93DB-1FF6FF7F4D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0" y="2423"/>
                  <a:ext cx="38" cy="65"/>
                </a:xfrm>
                <a:custGeom>
                  <a:avLst/>
                  <a:gdLst>
                    <a:gd name="T0" fmla="*/ 38 w 38"/>
                    <a:gd name="T1" fmla="*/ 32 h 65"/>
                    <a:gd name="T2" fmla="*/ 0 w 38"/>
                    <a:gd name="T3" fmla="*/ 65 h 65"/>
                    <a:gd name="T4" fmla="*/ 13 w 38"/>
                    <a:gd name="T5" fmla="*/ 32 h 65"/>
                    <a:gd name="T6" fmla="*/ 0 w 38"/>
                    <a:gd name="T7" fmla="*/ 0 h 65"/>
                    <a:gd name="T8" fmla="*/ 38 w 38"/>
                    <a:gd name="T9" fmla="*/ 32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65"/>
                    <a:gd name="T17" fmla="*/ 38 w 38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65">
                      <a:moveTo>
                        <a:pt x="38" y="32"/>
                      </a:moveTo>
                      <a:lnTo>
                        <a:pt x="0" y="65"/>
                      </a:lnTo>
                      <a:lnTo>
                        <a:pt x="13" y="32"/>
                      </a:lnTo>
                      <a:lnTo>
                        <a:pt x="0" y="0"/>
                      </a:lnTo>
                      <a:lnTo>
                        <a:pt x="38" y="32"/>
                      </a:lnTo>
                      <a:close/>
                    </a:path>
                  </a:pathLst>
                </a:custGeom>
                <a:solidFill>
                  <a:srgbClr val="FF66CC"/>
                </a:solidFill>
                <a:ln w="9525">
                  <a:solidFill>
                    <a:srgbClr val="FF66CC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979" name="Line 42">
                  <a:extLst>
                    <a:ext uri="{FF2B5EF4-FFF2-40B4-BE49-F238E27FC236}">
                      <a16:creationId xmlns:a16="http://schemas.microsoft.com/office/drawing/2014/main" id="{B0513B32-1E6E-E74E-996F-ABF1B9C03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7" y="2455"/>
                  <a:ext cx="136" cy="1"/>
                </a:xfrm>
                <a:prstGeom prst="line">
                  <a:avLst/>
                </a:prstGeom>
                <a:noFill/>
                <a:ln w="9525">
                  <a:solidFill>
                    <a:srgbClr val="FF66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75" name="Group 46">
                <a:extLst>
                  <a:ext uri="{FF2B5EF4-FFF2-40B4-BE49-F238E27FC236}">
                    <a16:creationId xmlns:a16="http://schemas.microsoft.com/office/drawing/2014/main" id="{B586710A-00DB-774D-99FA-D98BA090B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8" y="2423"/>
                <a:ext cx="161" cy="65"/>
                <a:chOff x="3748" y="2423"/>
                <a:chExt cx="161" cy="65"/>
              </a:xfrm>
            </p:grpSpPr>
            <p:sp>
              <p:nvSpPr>
                <p:cNvPr id="38976" name="Freeform 44">
                  <a:extLst>
                    <a:ext uri="{FF2B5EF4-FFF2-40B4-BE49-F238E27FC236}">
                      <a16:creationId xmlns:a16="http://schemas.microsoft.com/office/drawing/2014/main" id="{849FAC55-DA54-2149-B61C-B7E196BC1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8" y="2423"/>
                  <a:ext cx="38" cy="65"/>
                </a:xfrm>
                <a:custGeom>
                  <a:avLst/>
                  <a:gdLst>
                    <a:gd name="T0" fmla="*/ 0 w 38"/>
                    <a:gd name="T1" fmla="*/ 32 h 65"/>
                    <a:gd name="T2" fmla="*/ 38 w 38"/>
                    <a:gd name="T3" fmla="*/ 0 h 65"/>
                    <a:gd name="T4" fmla="*/ 25 w 38"/>
                    <a:gd name="T5" fmla="*/ 32 h 65"/>
                    <a:gd name="T6" fmla="*/ 38 w 38"/>
                    <a:gd name="T7" fmla="*/ 65 h 65"/>
                    <a:gd name="T8" fmla="*/ 0 w 38"/>
                    <a:gd name="T9" fmla="*/ 32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65"/>
                    <a:gd name="T17" fmla="*/ 38 w 38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65">
                      <a:moveTo>
                        <a:pt x="0" y="32"/>
                      </a:moveTo>
                      <a:lnTo>
                        <a:pt x="38" y="0"/>
                      </a:lnTo>
                      <a:lnTo>
                        <a:pt x="25" y="32"/>
                      </a:lnTo>
                      <a:lnTo>
                        <a:pt x="38" y="65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66CC"/>
                </a:solidFill>
                <a:ln w="9525">
                  <a:solidFill>
                    <a:srgbClr val="FF66CC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977" name="Line 45">
                  <a:extLst>
                    <a:ext uri="{FF2B5EF4-FFF2-40B4-BE49-F238E27FC236}">
                      <a16:creationId xmlns:a16="http://schemas.microsoft.com/office/drawing/2014/main" id="{86F3F018-3B46-1E43-8A6B-D0C690A7C5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3" y="2455"/>
                  <a:ext cx="136" cy="1"/>
                </a:xfrm>
                <a:prstGeom prst="line">
                  <a:avLst/>
                </a:prstGeom>
                <a:noFill/>
                <a:ln w="9525">
                  <a:solidFill>
                    <a:srgbClr val="FF66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972" name="Rectangle 48">
              <a:extLst>
                <a:ext uri="{FF2B5EF4-FFF2-40B4-BE49-F238E27FC236}">
                  <a16:creationId xmlns:a16="http://schemas.microsoft.com/office/drawing/2014/main" id="{F7A44F74-15BF-0A4A-8F5D-5D0C1B97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526"/>
              <a:ext cx="7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CCCC"/>
                  </a:solidFill>
                  <a:latin typeface="Arial" panose="020B0604020202020204" pitchFamily="34" charset="0"/>
                </a:rPr>
                <a:t>compression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83">
            <a:extLst>
              <a:ext uri="{FF2B5EF4-FFF2-40B4-BE49-F238E27FC236}">
                <a16:creationId xmlns:a16="http://schemas.microsoft.com/office/drawing/2014/main" id="{A2A56139-4897-B446-8E0C-23A51D750241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3209926"/>
            <a:ext cx="1754188" cy="1025525"/>
            <a:chOff x="486" y="2022"/>
            <a:chExt cx="1105" cy="646"/>
          </a:xfrm>
        </p:grpSpPr>
        <p:sp>
          <p:nvSpPr>
            <p:cNvPr id="38960" name="Rectangle 12">
              <a:extLst>
                <a:ext uri="{FF2B5EF4-FFF2-40B4-BE49-F238E27FC236}">
                  <a16:creationId xmlns:a16="http://schemas.microsoft.com/office/drawing/2014/main" id="{CFF410F7-4195-7B49-81CC-09795DA4E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2022"/>
              <a:ext cx="9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before cooling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8961" name="Rectangle 15">
              <a:extLst>
                <a:ext uri="{FF2B5EF4-FFF2-40B4-BE49-F238E27FC236}">
                  <a16:creationId xmlns:a16="http://schemas.microsoft.com/office/drawing/2014/main" id="{2B13F5FE-4B7D-3D4A-B055-4E0DB756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2229"/>
              <a:ext cx="1105" cy="4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2" name="Rectangle 49">
              <a:extLst>
                <a:ext uri="{FF2B5EF4-FFF2-40B4-BE49-F238E27FC236}">
                  <a16:creationId xmlns:a16="http://schemas.microsoft.com/office/drawing/2014/main" id="{677D5D84-C31C-D443-B516-EAB8B4A8C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2345"/>
              <a:ext cx="21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900">
                  <a:solidFill>
                    <a:srgbClr val="FFFFFF"/>
                  </a:solidFill>
                  <a:latin typeface="Arial" panose="020B0604020202020204" pitchFamily="34" charset="0"/>
                </a:rPr>
                <a:t>hot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84">
            <a:extLst>
              <a:ext uri="{FF2B5EF4-FFF2-40B4-BE49-F238E27FC236}">
                <a16:creationId xmlns:a16="http://schemas.microsoft.com/office/drawing/2014/main" id="{7FA57245-EA1F-3C42-8590-742E076FBF65}"/>
              </a:ext>
            </a:extLst>
          </p:cNvPr>
          <p:cNvGrpSpPr>
            <a:grpSpLocks/>
          </p:cNvGrpSpPr>
          <p:nvPr/>
        </p:nvGrpSpPr>
        <p:grpSpPr bwMode="auto">
          <a:xfrm>
            <a:off x="4767263" y="3209926"/>
            <a:ext cx="1568450" cy="1133475"/>
            <a:chOff x="2043" y="2022"/>
            <a:chExt cx="988" cy="714"/>
          </a:xfrm>
        </p:grpSpPr>
        <p:sp>
          <p:nvSpPr>
            <p:cNvPr id="38953" name="Rectangle 13">
              <a:extLst>
                <a:ext uri="{FF2B5EF4-FFF2-40B4-BE49-F238E27FC236}">
                  <a16:creationId xmlns:a16="http://schemas.microsoft.com/office/drawing/2014/main" id="{8A1A4F73-705D-3B47-9B01-E267C9245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022"/>
              <a:ext cx="9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surface cooling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8954" name="Rectangle 16">
              <a:extLst>
                <a:ext uri="{FF2B5EF4-FFF2-40B4-BE49-F238E27FC236}">
                  <a16:creationId xmlns:a16="http://schemas.microsoft.com/office/drawing/2014/main" id="{1979AC5F-4976-7246-ABCD-0F282CFE9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326"/>
              <a:ext cx="988" cy="2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5" name="Rectangle 17">
              <a:extLst>
                <a:ext uri="{FF2B5EF4-FFF2-40B4-BE49-F238E27FC236}">
                  <a16:creationId xmlns:a16="http://schemas.microsoft.com/office/drawing/2014/main" id="{1C4B6AD4-A693-474A-8755-52ED8C16B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236"/>
              <a:ext cx="988" cy="97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6" name="Rectangle 18">
              <a:extLst>
                <a:ext uri="{FF2B5EF4-FFF2-40B4-BE49-F238E27FC236}">
                  <a16:creationId xmlns:a16="http://schemas.microsoft.com/office/drawing/2014/main" id="{76E3BB1B-DBFD-0C4A-B027-9FF19AC6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604"/>
              <a:ext cx="988" cy="103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7" name="Rectangle 50">
              <a:extLst>
                <a:ext uri="{FF2B5EF4-FFF2-40B4-BE49-F238E27FC236}">
                  <a16:creationId xmlns:a16="http://schemas.microsoft.com/office/drawing/2014/main" id="{C7134698-F184-1442-B014-FD819A394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364"/>
              <a:ext cx="21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900">
                  <a:solidFill>
                    <a:srgbClr val="FFFFFF"/>
                  </a:solidFill>
                  <a:latin typeface="Arial" panose="020B0604020202020204" pitchFamily="34" charset="0"/>
                </a:rPr>
                <a:t>hot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8958" name="Rectangle 51">
              <a:extLst>
                <a:ext uri="{FF2B5EF4-FFF2-40B4-BE49-F238E27FC236}">
                  <a16:creationId xmlns:a16="http://schemas.microsoft.com/office/drawing/2014/main" id="{DE35806A-8EF3-B54B-B5DB-A57962E70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2552"/>
              <a:ext cx="42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900">
                  <a:solidFill>
                    <a:srgbClr val="FFFFFF"/>
                  </a:solidFill>
                  <a:latin typeface="Arial" panose="020B0604020202020204" pitchFamily="34" charset="0"/>
                </a:rPr>
                <a:t>cooler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8959" name="Rectangle 52">
              <a:extLst>
                <a:ext uri="{FF2B5EF4-FFF2-40B4-BE49-F238E27FC236}">
                  <a16:creationId xmlns:a16="http://schemas.microsoft.com/office/drawing/2014/main" id="{CF51BCB1-D763-5B45-8028-2DA9FB573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2198"/>
              <a:ext cx="42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900">
                  <a:solidFill>
                    <a:srgbClr val="FFFFFF"/>
                  </a:solidFill>
                  <a:latin typeface="Arial" panose="020B0604020202020204" pitchFamily="34" charset="0"/>
                </a:rPr>
                <a:t>cooler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88">
            <a:extLst>
              <a:ext uri="{FF2B5EF4-FFF2-40B4-BE49-F238E27FC236}">
                <a16:creationId xmlns:a16="http://schemas.microsoft.com/office/drawing/2014/main" id="{44E54433-3D15-F648-B336-454AF94D7FF4}"/>
              </a:ext>
            </a:extLst>
          </p:cNvPr>
          <p:cNvGrpSpPr>
            <a:grpSpLocks/>
          </p:cNvGrpSpPr>
          <p:nvPr/>
        </p:nvGrpSpPr>
        <p:grpSpPr bwMode="auto">
          <a:xfrm>
            <a:off x="2100264" y="4395789"/>
            <a:ext cx="5407025" cy="2009775"/>
            <a:chOff x="363" y="2769"/>
            <a:chExt cx="3406" cy="1266"/>
          </a:xfrm>
        </p:grpSpPr>
        <p:grpSp>
          <p:nvGrpSpPr>
            <p:cNvPr id="38921" name="Group 86">
              <a:extLst>
                <a:ext uri="{FF2B5EF4-FFF2-40B4-BE49-F238E27FC236}">
                  <a16:creationId xmlns:a16="http://schemas.microsoft.com/office/drawing/2014/main" id="{466B828F-A711-6045-8F39-B812FB07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" y="3216"/>
              <a:ext cx="2783" cy="819"/>
              <a:chOff x="848" y="3216"/>
              <a:chExt cx="2783" cy="819"/>
            </a:xfrm>
          </p:grpSpPr>
          <p:grpSp>
            <p:nvGrpSpPr>
              <p:cNvPr id="38923" name="Group 55">
                <a:extLst>
                  <a:ext uri="{FF2B5EF4-FFF2-40B4-BE49-F238E27FC236}">
                    <a16:creationId xmlns:a16="http://schemas.microsoft.com/office/drawing/2014/main" id="{B8C3A248-610F-3C4F-9F01-DCD33165973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48" y="3256"/>
                <a:ext cx="976" cy="488"/>
                <a:chOff x="848" y="3256"/>
                <a:chExt cx="976" cy="488"/>
              </a:xfrm>
            </p:grpSpPr>
            <p:sp>
              <p:nvSpPr>
                <p:cNvPr id="38940" name="AutoShape 54">
                  <a:extLst>
                    <a:ext uri="{FF2B5EF4-FFF2-40B4-BE49-F238E27FC236}">
                      <a16:creationId xmlns:a16="http://schemas.microsoft.com/office/drawing/2014/main" id="{70CC4446-9985-094A-B7BC-C4022DF913BD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848" y="3256"/>
                  <a:ext cx="976" cy="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1" name="Rectangle 56">
                  <a:extLst>
                    <a:ext uri="{FF2B5EF4-FFF2-40B4-BE49-F238E27FC236}">
                      <a16:creationId xmlns:a16="http://schemas.microsoft.com/office/drawing/2014/main" id="{91057410-9056-124D-8BD0-E6938D674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2" y="3272"/>
                  <a:ext cx="736" cy="352"/>
                </a:xfrm>
                <a:prstGeom prst="rect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38942" name="Group 66">
                  <a:extLst>
                    <a:ext uri="{FF2B5EF4-FFF2-40B4-BE49-F238E27FC236}">
                      <a16:creationId xmlns:a16="http://schemas.microsoft.com/office/drawing/2014/main" id="{CE3DCA8D-8F25-EC44-8028-240CD0CD51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3264"/>
                  <a:ext cx="608" cy="120"/>
                  <a:chOff x="1008" y="3264"/>
                  <a:chExt cx="608" cy="120"/>
                </a:xfrm>
              </p:grpSpPr>
              <p:grpSp>
                <p:nvGrpSpPr>
                  <p:cNvPr id="38944" name="Group 64">
                    <a:extLst>
                      <a:ext uri="{FF2B5EF4-FFF2-40B4-BE49-F238E27FC236}">
                        <a16:creationId xmlns:a16="http://schemas.microsoft.com/office/drawing/2014/main" id="{52CBE6D5-431A-034C-B129-1F229F93FBB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08" y="3296"/>
                    <a:ext cx="608" cy="80"/>
                    <a:chOff x="1008" y="3296"/>
                    <a:chExt cx="608" cy="80"/>
                  </a:xfrm>
                </p:grpSpPr>
                <p:sp>
                  <p:nvSpPr>
                    <p:cNvPr id="38946" name="Rectangle 57">
                      <a:extLst>
                        <a:ext uri="{FF2B5EF4-FFF2-40B4-BE49-F238E27FC236}">
                          <a16:creationId xmlns:a16="http://schemas.microsoft.com/office/drawing/2014/main" id="{512F2493-4277-9C41-92E7-99FE48E7E7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2" y="3316"/>
                      <a:ext cx="208" cy="48"/>
                    </a:xfrm>
                    <a:prstGeom prst="rect">
                      <a:avLst/>
                    </a:prstGeom>
                    <a:solidFill>
                      <a:srgbClr val="00CCCC"/>
                    </a:solidFill>
                    <a:ln w="12700">
                      <a:solidFill>
                        <a:srgbClr val="00CCCC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grpSp>
                  <p:nvGrpSpPr>
                    <p:cNvPr id="38947" name="Group 60">
                      <a:extLst>
                        <a:ext uri="{FF2B5EF4-FFF2-40B4-BE49-F238E27FC236}">
                          <a16:creationId xmlns:a16="http://schemas.microsoft.com/office/drawing/2014/main" id="{DA5305C5-A596-334E-93C9-1936F8AB9B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08" y="3296"/>
                      <a:ext cx="200" cy="80"/>
                      <a:chOff x="1008" y="3296"/>
                      <a:chExt cx="200" cy="80"/>
                    </a:xfrm>
                  </p:grpSpPr>
                  <p:sp>
                    <p:nvSpPr>
                      <p:cNvPr id="38951" name="Freeform 58">
                        <a:extLst>
                          <a:ext uri="{FF2B5EF4-FFF2-40B4-BE49-F238E27FC236}">
                            <a16:creationId xmlns:a16="http://schemas.microsoft.com/office/drawing/2014/main" id="{C6D39FDD-F89D-5449-AB3A-2D1ADE0BA9E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60" y="3296"/>
                        <a:ext cx="48" cy="80"/>
                      </a:xfrm>
                      <a:custGeom>
                        <a:avLst/>
                        <a:gdLst>
                          <a:gd name="T0" fmla="*/ 48 w 48"/>
                          <a:gd name="T1" fmla="*/ 40 h 80"/>
                          <a:gd name="T2" fmla="*/ 0 w 48"/>
                          <a:gd name="T3" fmla="*/ 80 h 80"/>
                          <a:gd name="T4" fmla="*/ 16 w 48"/>
                          <a:gd name="T5" fmla="*/ 40 h 80"/>
                          <a:gd name="T6" fmla="*/ 0 w 48"/>
                          <a:gd name="T7" fmla="*/ 0 h 80"/>
                          <a:gd name="T8" fmla="*/ 48 w 48"/>
                          <a:gd name="T9" fmla="*/ 40 h 8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8"/>
                          <a:gd name="T16" fmla="*/ 0 h 80"/>
                          <a:gd name="T17" fmla="*/ 48 w 48"/>
                          <a:gd name="T18" fmla="*/ 80 h 8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8" h="80">
                            <a:moveTo>
                              <a:pt x="48" y="40"/>
                            </a:moveTo>
                            <a:lnTo>
                              <a:pt x="0" y="80"/>
                            </a:lnTo>
                            <a:lnTo>
                              <a:pt x="16" y="40"/>
                            </a:lnTo>
                            <a:lnTo>
                              <a:pt x="0" y="0"/>
                            </a:lnTo>
                            <a:lnTo>
                              <a:pt x="48" y="40"/>
                            </a:lnTo>
                            <a:close/>
                          </a:path>
                        </a:pathLst>
                      </a:custGeom>
                      <a:solidFill>
                        <a:srgbClr val="00CCCC"/>
                      </a:solidFill>
                      <a:ln w="12700">
                        <a:solidFill>
                          <a:srgbClr val="00CCCC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1pPr>
                        <a:lvl2pPr marL="37931725" indent="-37474525"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2pPr>
                        <a:lvl3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3pPr>
                        <a:lvl4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4pPr>
                        <a:lvl5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5pPr>
                        <a:lvl6pPr marL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6pPr>
                        <a:lvl7pPr marL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7pPr>
                        <a:lvl8pPr marL="1371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8pPr>
                        <a:lvl9pPr marL="1828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38952" name="Line 59">
                        <a:extLst>
                          <a:ext uri="{FF2B5EF4-FFF2-40B4-BE49-F238E27FC236}">
                            <a16:creationId xmlns:a16="http://schemas.microsoft.com/office/drawing/2014/main" id="{7E3CBAF8-E416-9D48-9365-AA34776F053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08" y="3336"/>
                        <a:ext cx="168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CCCC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8948" name="Group 63">
                      <a:extLst>
                        <a:ext uri="{FF2B5EF4-FFF2-40B4-BE49-F238E27FC236}">
                          <a16:creationId xmlns:a16="http://schemas.microsoft.com/office/drawing/2014/main" id="{8926F12B-F01D-7846-B257-0CEA92D59BA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16" y="3296"/>
                      <a:ext cx="200" cy="80"/>
                      <a:chOff x="1416" y="3296"/>
                      <a:chExt cx="200" cy="80"/>
                    </a:xfrm>
                  </p:grpSpPr>
                  <p:sp>
                    <p:nvSpPr>
                      <p:cNvPr id="38949" name="Freeform 61">
                        <a:extLst>
                          <a:ext uri="{FF2B5EF4-FFF2-40B4-BE49-F238E27FC236}">
                            <a16:creationId xmlns:a16="http://schemas.microsoft.com/office/drawing/2014/main" id="{93012B6D-59A1-C44E-A7F6-18556974453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16" y="3296"/>
                        <a:ext cx="48" cy="80"/>
                      </a:xfrm>
                      <a:custGeom>
                        <a:avLst/>
                        <a:gdLst>
                          <a:gd name="T0" fmla="*/ 0 w 48"/>
                          <a:gd name="T1" fmla="*/ 40 h 80"/>
                          <a:gd name="T2" fmla="*/ 48 w 48"/>
                          <a:gd name="T3" fmla="*/ 0 h 80"/>
                          <a:gd name="T4" fmla="*/ 32 w 48"/>
                          <a:gd name="T5" fmla="*/ 40 h 80"/>
                          <a:gd name="T6" fmla="*/ 48 w 48"/>
                          <a:gd name="T7" fmla="*/ 80 h 80"/>
                          <a:gd name="T8" fmla="*/ 0 w 48"/>
                          <a:gd name="T9" fmla="*/ 40 h 8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8"/>
                          <a:gd name="T16" fmla="*/ 0 h 80"/>
                          <a:gd name="T17" fmla="*/ 48 w 48"/>
                          <a:gd name="T18" fmla="*/ 80 h 8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8" h="80">
                            <a:moveTo>
                              <a:pt x="0" y="40"/>
                            </a:moveTo>
                            <a:lnTo>
                              <a:pt x="48" y="0"/>
                            </a:lnTo>
                            <a:lnTo>
                              <a:pt x="32" y="40"/>
                            </a:lnTo>
                            <a:lnTo>
                              <a:pt x="48" y="80"/>
                            </a:lnTo>
                            <a:lnTo>
                              <a:pt x="0" y="40"/>
                            </a:lnTo>
                            <a:close/>
                          </a:path>
                        </a:pathLst>
                      </a:custGeom>
                      <a:solidFill>
                        <a:srgbClr val="00CCCC"/>
                      </a:solidFill>
                      <a:ln w="12700">
                        <a:solidFill>
                          <a:srgbClr val="00CCCC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1pPr>
                        <a:lvl2pPr marL="37931725" indent="-37474525"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2pPr>
                        <a:lvl3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3pPr>
                        <a:lvl4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4pPr>
                        <a:lvl5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5pPr>
                        <a:lvl6pPr marL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6pPr>
                        <a:lvl7pPr marL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7pPr>
                        <a:lvl8pPr marL="1371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8pPr>
                        <a:lvl9pPr marL="1828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38950" name="Line 62">
                        <a:extLst>
                          <a:ext uri="{FF2B5EF4-FFF2-40B4-BE49-F238E27FC236}">
                            <a16:creationId xmlns:a16="http://schemas.microsoft.com/office/drawing/2014/main" id="{DE6787D1-1E46-CF43-9F4F-1604F7BBBF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48" y="3336"/>
                        <a:ext cx="168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CCCC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38945" name="Freeform 65">
                    <a:extLst>
                      <a:ext uri="{FF2B5EF4-FFF2-40B4-BE49-F238E27FC236}">
                        <a16:creationId xmlns:a16="http://schemas.microsoft.com/office/drawing/2014/main" id="{155B236A-7730-5D46-9A89-FE1CCF436E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0" y="3264"/>
                    <a:ext cx="64" cy="120"/>
                  </a:xfrm>
                  <a:custGeom>
                    <a:avLst/>
                    <a:gdLst>
                      <a:gd name="T0" fmla="*/ 0 w 64"/>
                      <a:gd name="T1" fmla="*/ 0 h 120"/>
                      <a:gd name="T2" fmla="*/ 32 w 64"/>
                      <a:gd name="T3" fmla="*/ 120 h 120"/>
                      <a:gd name="T4" fmla="*/ 64 w 64"/>
                      <a:gd name="T5" fmla="*/ 0 h 120"/>
                      <a:gd name="T6" fmla="*/ 16 w 64"/>
                      <a:gd name="T7" fmla="*/ 0 h 120"/>
                      <a:gd name="T8" fmla="*/ 0 w 64"/>
                      <a:gd name="T9" fmla="*/ 0 h 1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120"/>
                      <a:gd name="T17" fmla="*/ 64 w 64"/>
                      <a:gd name="T18" fmla="*/ 120 h 1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120">
                        <a:moveTo>
                          <a:pt x="0" y="0"/>
                        </a:moveTo>
                        <a:lnTo>
                          <a:pt x="32" y="120"/>
                        </a:lnTo>
                        <a:lnTo>
                          <a:pt x="64" y="0"/>
                        </a:lnTo>
                        <a:lnTo>
                          <a:pt x="1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38943" name="Freeform 67">
                  <a:extLst>
                    <a:ext uri="{FF2B5EF4-FFF2-40B4-BE49-F238E27FC236}">
                      <a16:creationId xmlns:a16="http://schemas.microsoft.com/office/drawing/2014/main" id="{6E9A0DA4-24A5-A643-B899-3A7B13C45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6" y="3272"/>
                  <a:ext cx="952" cy="456"/>
                </a:xfrm>
                <a:custGeom>
                  <a:avLst/>
                  <a:gdLst>
                    <a:gd name="T0" fmla="*/ 104 w 952"/>
                    <a:gd name="T1" fmla="*/ 0 h 456"/>
                    <a:gd name="T2" fmla="*/ 144 w 952"/>
                    <a:gd name="T3" fmla="*/ 160 h 456"/>
                    <a:gd name="T4" fmla="*/ 208 w 952"/>
                    <a:gd name="T5" fmla="*/ 208 h 456"/>
                    <a:gd name="T6" fmla="*/ 288 w 952"/>
                    <a:gd name="T7" fmla="*/ 232 h 456"/>
                    <a:gd name="T8" fmla="*/ 352 w 952"/>
                    <a:gd name="T9" fmla="*/ 232 h 456"/>
                    <a:gd name="T10" fmla="*/ 432 w 952"/>
                    <a:gd name="T11" fmla="*/ 248 h 456"/>
                    <a:gd name="T12" fmla="*/ 544 w 952"/>
                    <a:gd name="T13" fmla="*/ 272 h 456"/>
                    <a:gd name="T14" fmla="*/ 608 w 952"/>
                    <a:gd name="T15" fmla="*/ 232 h 456"/>
                    <a:gd name="T16" fmla="*/ 672 w 952"/>
                    <a:gd name="T17" fmla="*/ 200 h 456"/>
                    <a:gd name="T18" fmla="*/ 744 w 952"/>
                    <a:gd name="T19" fmla="*/ 176 h 456"/>
                    <a:gd name="T20" fmla="*/ 784 w 952"/>
                    <a:gd name="T21" fmla="*/ 136 h 456"/>
                    <a:gd name="T22" fmla="*/ 816 w 952"/>
                    <a:gd name="T23" fmla="*/ 96 h 456"/>
                    <a:gd name="T24" fmla="*/ 832 w 952"/>
                    <a:gd name="T25" fmla="*/ 32 h 456"/>
                    <a:gd name="T26" fmla="*/ 832 w 952"/>
                    <a:gd name="T27" fmla="*/ 16 h 456"/>
                    <a:gd name="T28" fmla="*/ 928 w 952"/>
                    <a:gd name="T29" fmla="*/ 56 h 456"/>
                    <a:gd name="T30" fmla="*/ 952 w 952"/>
                    <a:gd name="T31" fmla="*/ 176 h 456"/>
                    <a:gd name="T32" fmla="*/ 920 w 952"/>
                    <a:gd name="T33" fmla="*/ 408 h 456"/>
                    <a:gd name="T34" fmla="*/ 704 w 952"/>
                    <a:gd name="T35" fmla="*/ 456 h 456"/>
                    <a:gd name="T36" fmla="*/ 192 w 952"/>
                    <a:gd name="T37" fmla="*/ 448 h 456"/>
                    <a:gd name="T38" fmla="*/ 0 w 952"/>
                    <a:gd name="T39" fmla="*/ 352 h 456"/>
                    <a:gd name="T40" fmla="*/ 0 w 952"/>
                    <a:gd name="T41" fmla="*/ 168 h 456"/>
                    <a:gd name="T42" fmla="*/ 48 w 952"/>
                    <a:gd name="T43" fmla="*/ 0 h 456"/>
                    <a:gd name="T44" fmla="*/ 104 w 952"/>
                    <a:gd name="T45" fmla="*/ 0 h 45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52"/>
                    <a:gd name="T70" fmla="*/ 0 h 456"/>
                    <a:gd name="T71" fmla="*/ 952 w 952"/>
                    <a:gd name="T72" fmla="*/ 456 h 45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52" h="456">
                      <a:moveTo>
                        <a:pt x="104" y="0"/>
                      </a:moveTo>
                      <a:lnTo>
                        <a:pt x="144" y="160"/>
                      </a:lnTo>
                      <a:lnTo>
                        <a:pt x="208" y="208"/>
                      </a:lnTo>
                      <a:lnTo>
                        <a:pt x="288" y="232"/>
                      </a:lnTo>
                      <a:lnTo>
                        <a:pt x="352" y="232"/>
                      </a:lnTo>
                      <a:lnTo>
                        <a:pt x="432" y="248"/>
                      </a:lnTo>
                      <a:lnTo>
                        <a:pt x="544" y="272"/>
                      </a:lnTo>
                      <a:lnTo>
                        <a:pt x="608" y="232"/>
                      </a:lnTo>
                      <a:lnTo>
                        <a:pt x="672" y="200"/>
                      </a:lnTo>
                      <a:lnTo>
                        <a:pt x="744" y="176"/>
                      </a:lnTo>
                      <a:lnTo>
                        <a:pt x="784" y="136"/>
                      </a:lnTo>
                      <a:lnTo>
                        <a:pt x="816" y="96"/>
                      </a:lnTo>
                      <a:lnTo>
                        <a:pt x="832" y="32"/>
                      </a:lnTo>
                      <a:lnTo>
                        <a:pt x="832" y="16"/>
                      </a:lnTo>
                      <a:lnTo>
                        <a:pt x="928" y="56"/>
                      </a:lnTo>
                      <a:lnTo>
                        <a:pt x="952" y="176"/>
                      </a:lnTo>
                      <a:lnTo>
                        <a:pt x="920" y="408"/>
                      </a:lnTo>
                      <a:lnTo>
                        <a:pt x="704" y="456"/>
                      </a:lnTo>
                      <a:lnTo>
                        <a:pt x="192" y="448"/>
                      </a:lnTo>
                      <a:lnTo>
                        <a:pt x="0" y="352"/>
                      </a:lnTo>
                      <a:lnTo>
                        <a:pt x="0" y="168"/>
                      </a:lnTo>
                      <a:lnTo>
                        <a:pt x="48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38924" name="Group 69">
                <a:extLst>
                  <a:ext uri="{FF2B5EF4-FFF2-40B4-BE49-F238E27FC236}">
                    <a16:creationId xmlns:a16="http://schemas.microsoft.com/office/drawing/2014/main" id="{3931C72D-CABE-A94D-ACC5-9E24C8B593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00" y="3216"/>
                <a:ext cx="1231" cy="819"/>
                <a:chOff x="2400" y="3216"/>
                <a:chExt cx="1231" cy="819"/>
              </a:xfrm>
            </p:grpSpPr>
            <p:sp>
              <p:nvSpPr>
                <p:cNvPr id="38926" name="AutoShape 68">
                  <a:extLst>
                    <a:ext uri="{FF2B5EF4-FFF2-40B4-BE49-F238E27FC236}">
                      <a16:creationId xmlns:a16="http://schemas.microsoft.com/office/drawing/2014/main" id="{FE907F25-006A-5B45-8B9B-5893CC7E056C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00" y="3216"/>
                  <a:ext cx="1231" cy="8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27" name="Rectangle 70">
                  <a:extLst>
                    <a:ext uri="{FF2B5EF4-FFF2-40B4-BE49-F238E27FC236}">
                      <a16:creationId xmlns:a16="http://schemas.microsoft.com/office/drawing/2014/main" id="{A74FED74-FF69-3B49-B878-B86D567CA5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4" y="3220"/>
                  <a:ext cx="1218" cy="191"/>
                </a:xfrm>
                <a:prstGeom prst="rect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928" name="Rectangle 71">
                  <a:extLst>
                    <a:ext uri="{FF2B5EF4-FFF2-40B4-BE49-F238E27FC236}">
                      <a16:creationId xmlns:a16="http://schemas.microsoft.com/office/drawing/2014/main" id="{BBDCCDA1-E41B-1F4E-B428-32A74C00B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4" y="3836"/>
                  <a:ext cx="1218" cy="186"/>
                </a:xfrm>
                <a:prstGeom prst="rect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929" name="Freeform 72">
                  <a:extLst>
                    <a:ext uri="{FF2B5EF4-FFF2-40B4-BE49-F238E27FC236}">
                      <a16:creationId xmlns:a16="http://schemas.microsoft.com/office/drawing/2014/main" id="{6E84D102-D8A1-114E-A1F5-A76325444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4" y="3389"/>
                  <a:ext cx="1214" cy="455"/>
                </a:xfrm>
                <a:custGeom>
                  <a:avLst/>
                  <a:gdLst>
                    <a:gd name="T0" fmla="*/ 5 w 1214"/>
                    <a:gd name="T1" fmla="*/ 0 h 455"/>
                    <a:gd name="T2" fmla="*/ 13 w 1214"/>
                    <a:gd name="T3" fmla="*/ 35 h 455"/>
                    <a:gd name="T4" fmla="*/ 26 w 1214"/>
                    <a:gd name="T5" fmla="*/ 74 h 455"/>
                    <a:gd name="T6" fmla="*/ 52 w 1214"/>
                    <a:gd name="T7" fmla="*/ 122 h 455"/>
                    <a:gd name="T8" fmla="*/ 65 w 1214"/>
                    <a:gd name="T9" fmla="*/ 174 h 455"/>
                    <a:gd name="T10" fmla="*/ 65 w 1214"/>
                    <a:gd name="T11" fmla="*/ 247 h 455"/>
                    <a:gd name="T12" fmla="*/ 52 w 1214"/>
                    <a:gd name="T13" fmla="*/ 312 h 455"/>
                    <a:gd name="T14" fmla="*/ 35 w 1214"/>
                    <a:gd name="T15" fmla="*/ 351 h 455"/>
                    <a:gd name="T16" fmla="*/ 13 w 1214"/>
                    <a:gd name="T17" fmla="*/ 399 h 455"/>
                    <a:gd name="T18" fmla="*/ 0 w 1214"/>
                    <a:gd name="T19" fmla="*/ 447 h 455"/>
                    <a:gd name="T20" fmla="*/ 0 w 1214"/>
                    <a:gd name="T21" fmla="*/ 455 h 455"/>
                    <a:gd name="T22" fmla="*/ 1214 w 1214"/>
                    <a:gd name="T23" fmla="*/ 455 h 455"/>
                    <a:gd name="T24" fmla="*/ 1214 w 1214"/>
                    <a:gd name="T25" fmla="*/ 429 h 455"/>
                    <a:gd name="T26" fmla="*/ 1205 w 1214"/>
                    <a:gd name="T27" fmla="*/ 395 h 455"/>
                    <a:gd name="T28" fmla="*/ 1184 w 1214"/>
                    <a:gd name="T29" fmla="*/ 343 h 455"/>
                    <a:gd name="T30" fmla="*/ 1171 w 1214"/>
                    <a:gd name="T31" fmla="*/ 304 h 455"/>
                    <a:gd name="T32" fmla="*/ 1158 w 1214"/>
                    <a:gd name="T33" fmla="*/ 234 h 455"/>
                    <a:gd name="T34" fmla="*/ 1158 w 1214"/>
                    <a:gd name="T35" fmla="*/ 165 h 455"/>
                    <a:gd name="T36" fmla="*/ 1171 w 1214"/>
                    <a:gd name="T37" fmla="*/ 100 h 455"/>
                    <a:gd name="T38" fmla="*/ 1188 w 1214"/>
                    <a:gd name="T39" fmla="*/ 57 h 455"/>
                    <a:gd name="T40" fmla="*/ 1210 w 1214"/>
                    <a:gd name="T41" fmla="*/ 31 h 455"/>
                    <a:gd name="T42" fmla="*/ 1214 w 1214"/>
                    <a:gd name="T43" fmla="*/ 9 h 455"/>
                    <a:gd name="T44" fmla="*/ 5 w 1214"/>
                    <a:gd name="T45" fmla="*/ 9 h 455"/>
                    <a:gd name="T46" fmla="*/ 5 w 1214"/>
                    <a:gd name="T47" fmla="*/ 0 h 45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4"/>
                    <a:gd name="T73" fmla="*/ 0 h 455"/>
                    <a:gd name="T74" fmla="*/ 1214 w 1214"/>
                    <a:gd name="T75" fmla="*/ 455 h 45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4" h="455">
                      <a:moveTo>
                        <a:pt x="5" y="0"/>
                      </a:moveTo>
                      <a:lnTo>
                        <a:pt x="13" y="35"/>
                      </a:lnTo>
                      <a:lnTo>
                        <a:pt x="26" y="74"/>
                      </a:lnTo>
                      <a:lnTo>
                        <a:pt x="52" y="122"/>
                      </a:lnTo>
                      <a:lnTo>
                        <a:pt x="65" y="174"/>
                      </a:lnTo>
                      <a:lnTo>
                        <a:pt x="65" y="247"/>
                      </a:lnTo>
                      <a:lnTo>
                        <a:pt x="52" y="312"/>
                      </a:lnTo>
                      <a:lnTo>
                        <a:pt x="35" y="351"/>
                      </a:lnTo>
                      <a:lnTo>
                        <a:pt x="13" y="399"/>
                      </a:lnTo>
                      <a:lnTo>
                        <a:pt x="0" y="447"/>
                      </a:lnTo>
                      <a:lnTo>
                        <a:pt x="0" y="455"/>
                      </a:lnTo>
                      <a:lnTo>
                        <a:pt x="1214" y="455"/>
                      </a:lnTo>
                      <a:lnTo>
                        <a:pt x="1214" y="429"/>
                      </a:lnTo>
                      <a:lnTo>
                        <a:pt x="1205" y="395"/>
                      </a:lnTo>
                      <a:lnTo>
                        <a:pt x="1184" y="343"/>
                      </a:lnTo>
                      <a:lnTo>
                        <a:pt x="1171" y="304"/>
                      </a:lnTo>
                      <a:lnTo>
                        <a:pt x="1158" y="234"/>
                      </a:lnTo>
                      <a:lnTo>
                        <a:pt x="1158" y="165"/>
                      </a:lnTo>
                      <a:lnTo>
                        <a:pt x="1171" y="100"/>
                      </a:lnTo>
                      <a:lnTo>
                        <a:pt x="1188" y="57"/>
                      </a:lnTo>
                      <a:lnTo>
                        <a:pt x="1210" y="31"/>
                      </a:lnTo>
                      <a:lnTo>
                        <a:pt x="1214" y="9"/>
                      </a:lnTo>
                      <a:lnTo>
                        <a:pt x="5" y="9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99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38930" name="Group 82">
                  <a:extLst>
                    <a:ext uri="{FF2B5EF4-FFF2-40B4-BE49-F238E27FC236}">
                      <a16:creationId xmlns:a16="http://schemas.microsoft.com/office/drawing/2014/main" id="{FEAD0B54-5141-2B45-B1CB-CACE62156E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99" y="3220"/>
                  <a:ext cx="329" cy="70"/>
                  <a:chOff x="2799" y="3220"/>
                  <a:chExt cx="329" cy="70"/>
                </a:xfrm>
              </p:grpSpPr>
              <p:grpSp>
                <p:nvGrpSpPr>
                  <p:cNvPr id="38931" name="Group 80">
                    <a:extLst>
                      <a:ext uri="{FF2B5EF4-FFF2-40B4-BE49-F238E27FC236}">
                        <a16:creationId xmlns:a16="http://schemas.microsoft.com/office/drawing/2014/main" id="{6D05F161-FAB6-E246-BE4E-88D0CB5849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99" y="3238"/>
                    <a:ext cx="329" cy="43"/>
                    <a:chOff x="2799" y="3238"/>
                    <a:chExt cx="329" cy="43"/>
                  </a:xfrm>
                </p:grpSpPr>
                <p:sp>
                  <p:nvSpPr>
                    <p:cNvPr id="38933" name="Rectangle 73">
                      <a:extLst>
                        <a:ext uri="{FF2B5EF4-FFF2-40B4-BE49-F238E27FC236}">
                          <a16:creationId xmlns:a16="http://schemas.microsoft.com/office/drawing/2014/main" id="{0A9A2345-1E9D-5D45-A508-1C41B53E7C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9" y="3253"/>
                      <a:ext cx="113" cy="22"/>
                    </a:xfrm>
                    <a:prstGeom prst="rect">
                      <a:avLst/>
                    </a:prstGeom>
                    <a:solidFill>
                      <a:srgbClr val="00CCCC"/>
                    </a:solidFill>
                    <a:ln w="6350">
                      <a:solidFill>
                        <a:srgbClr val="00CCCC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grpSp>
                  <p:nvGrpSpPr>
                    <p:cNvPr id="38934" name="Group 76">
                      <a:extLst>
                        <a:ext uri="{FF2B5EF4-FFF2-40B4-BE49-F238E27FC236}">
                          <a16:creationId xmlns:a16="http://schemas.microsoft.com/office/drawing/2014/main" id="{5855C73C-F728-1944-A20F-C3F99A47871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99" y="3238"/>
                      <a:ext cx="104" cy="43"/>
                      <a:chOff x="2799" y="3238"/>
                      <a:chExt cx="104" cy="43"/>
                    </a:xfrm>
                  </p:grpSpPr>
                  <p:sp>
                    <p:nvSpPr>
                      <p:cNvPr id="38938" name="Freeform 74">
                        <a:extLst>
                          <a:ext uri="{FF2B5EF4-FFF2-40B4-BE49-F238E27FC236}">
                            <a16:creationId xmlns:a16="http://schemas.microsoft.com/office/drawing/2014/main" id="{4D684E07-D4DC-624F-8148-05FC467EDA7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7" y="3238"/>
                        <a:ext cx="26" cy="43"/>
                      </a:xfrm>
                      <a:custGeom>
                        <a:avLst/>
                        <a:gdLst>
                          <a:gd name="T0" fmla="*/ 26 w 26"/>
                          <a:gd name="T1" fmla="*/ 21 h 43"/>
                          <a:gd name="T2" fmla="*/ 0 w 26"/>
                          <a:gd name="T3" fmla="*/ 43 h 43"/>
                          <a:gd name="T4" fmla="*/ 8 w 26"/>
                          <a:gd name="T5" fmla="*/ 21 h 43"/>
                          <a:gd name="T6" fmla="*/ 0 w 26"/>
                          <a:gd name="T7" fmla="*/ 0 h 43"/>
                          <a:gd name="T8" fmla="*/ 26 w 26"/>
                          <a:gd name="T9" fmla="*/ 21 h 4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6"/>
                          <a:gd name="T16" fmla="*/ 0 h 43"/>
                          <a:gd name="T17" fmla="*/ 26 w 26"/>
                          <a:gd name="T18" fmla="*/ 43 h 4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6" h="43">
                            <a:moveTo>
                              <a:pt x="26" y="21"/>
                            </a:moveTo>
                            <a:lnTo>
                              <a:pt x="0" y="43"/>
                            </a:lnTo>
                            <a:lnTo>
                              <a:pt x="8" y="21"/>
                            </a:lnTo>
                            <a:lnTo>
                              <a:pt x="0" y="0"/>
                            </a:lnTo>
                            <a:lnTo>
                              <a:pt x="26" y="21"/>
                            </a:lnTo>
                            <a:close/>
                          </a:path>
                        </a:pathLst>
                      </a:custGeom>
                      <a:solidFill>
                        <a:srgbClr val="00CCCC"/>
                      </a:solidFill>
                      <a:ln w="6350">
                        <a:solidFill>
                          <a:srgbClr val="00CCCC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1pPr>
                        <a:lvl2pPr marL="37931725" indent="-37474525"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2pPr>
                        <a:lvl3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3pPr>
                        <a:lvl4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4pPr>
                        <a:lvl5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5pPr>
                        <a:lvl6pPr marL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6pPr>
                        <a:lvl7pPr marL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7pPr>
                        <a:lvl8pPr marL="1371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8pPr>
                        <a:lvl9pPr marL="1828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38939" name="Line 75">
                        <a:extLst>
                          <a:ext uri="{FF2B5EF4-FFF2-40B4-BE49-F238E27FC236}">
                            <a16:creationId xmlns:a16="http://schemas.microsoft.com/office/drawing/2014/main" id="{B4ADC157-2AE3-C94D-B585-50C301C2CC0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99" y="3259"/>
                        <a:ext cx="86" cy="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CCCC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8935" name="Group 79">
                      <a:extLst>
                        <a:ext uri="{FF2B5EF4-FFF2-40B4-BE49-F238E27FC236}">
                          <a16:creationId xmlns:a16="http://schemas.microsoft.com/office/drawing/2014/main" id="{89AC2B1D-512C-E84D-AB54-A9540F469C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20" y="3238"/>
                      <a:ext cx="108" cy="43"/>
                      <a:chOff x="3020" y="3238"/>
                      <a:chExt cx="108" cy="43"/>
                    </a:xfrm>
                  </p:grpSpPr>
                  <p:sp>
                    <p:nvSpPr>
                      <p:cNvPr id="38936" name="Freeform 77">
                        <a:extLst>
                          <a:ext uri="{FF2B5EF4-FFF2-40B4-BE49-F238E27FC236}">
                            <a16:creationId xmlns:a16="http://schemas.microsoft.com/office/drawing/2014/main" id="{9B7271EE-ABAC-BF47-B431-0089D056986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20" y="3238"/>
                        <a:ext cx="26" cy="43"/>
                      </a:xfrm>
                      <a:custGeom>
                        <a:avLst/>
                        <a:gdLst>
                          <a:gd name="T0" fmla="*/ 0 w 26"/>
                          <a:gd name="T1" fmla="*/ 21 h 43"/>
                          <a:gd name="T2" fmla="*/ 26 w 26"/>
                          <a:gd name="T3" fmla="*/ 0 h 43"/>
                          <a:gd name="T4" fmla="*/ 17 w 26"/>
                          <a:gd name="T5" fmla="*/ 21 h 43"/>
                          <a:gd name="T6" fmla="*/ 26 w 26"/>
                          <a:gd name="T7" fmla="*/ 43 h 43"/>
                          <a:gd name="T8" fmla="*/ 0 w 26"/>
                          <a:gd name="T9" fmla="*/ 21 h 4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6"/>
                          <a:gd name="T16" fmla="*/ 0 h 43"/>
                          <a:gd name="T17" fmla="*/ 26 w 26"/>
                          <a:gd name="T18" fmla="*/ 43 h 4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6" h="43">
                            <a:moveTo>
                              <a:pt x="0" y="21"/>
                            </a:moveTo>
                            <a:lnTo>
                              <a:pt x="26" y="0"/>
                            </a:lnTo>
                            <a:lnTo>
                              <a:pt x="17" y="21"/>
                            </a:lnTo>
                            <a:lnTo>
                              <a:pt x="26" y="43"/>
                            </a:lnTo>
                            <a:lnTo>
                              <a:pt x="0" y="21"/>
                            </a:lnTo>
                            <a:close/>
                          </a:path>
                        </a:pathLst>
                      </a:custGeom>
                      <a:solidFill>
                        <a:srgbClr val="00CCCC"/>
                      </a:solidFill>
                      <a:ln w="6350">
                        <a:solidFill>
                          <a:srgbClr val="00CCCC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1pPr>
                        <a:lvl2pPr marL="37931725" indent="-37474525"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2pPr>
                        <a:lvl3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3pPr>
                        <a:lvl4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4pPr>
                        <a:lvl5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5pPr>
                        <a:lvl6pPr marL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6pPr>
                        <a:lvl7pPr marL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7pPr>
                        <a:lvl8pPr marL="1371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8pPr>
                        <a:lvl9pPr marL="1828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38937" name="Line 78">
                        <a:extLst>
                          <a:ext uri="{FF2B5EF4-FFF2-40B4-BE49-F238E27FC236}">
                            <a16:creationId xmlns:a16="http://schemas.microsoft.com/office/drawing/2014/main" id="{4D340434-AD7B-A141-BAC7-04247307303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37" y="3259"/>
                        <a:ext cx="91" cy="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CCCC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38932" name="Freeform 81">
                    <a:extLst>
                      <a:ext uri="{FF2B5EF4-FFF2-40B4-BE49-F238E27FC236}">
                        <a16:creationId xmlns:a16="http://schemas.microsoft.com/office/drawing/2014/main" id="{E425DD81-EA03-9043-A3B8-7C1B25B6D1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3220"/>
                    <a:ext cx="30" cy="70"/>
                  </a:xfrm>
                  <a:custGeom>
                    <a:avLst/>
                    <a:gdLst>
                      <a:gd name="T0" fmla="*/ 0 w 30"/>
                      <a:gd name="T1" fmla="*/ 0 h 70"/>
                      <a:gd name="T2" fmla="*/ 17 w 30"/>
                      <a:gd name="T3" fmla="*/ 70 h 70"/>
                      <a:gd name="T4" fmla="*/ 30 w 30"/>
                      <a:gd name="T5" fmla="*/ 0 h 70"/>
                      <a:gd name="T6" fmla="*/ 0 w 30"/>
                      <a:gd name="T7" fmla="*/ 0 h 7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0"/>
                      <a:gd name="T13" fmla="*/ 0 h 70"/>
                      <a:gd name="T14" fmla="*/ 30 w 30"/>
                      <a:gd name="T15" fmla="*/ 70 h 7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0" h="70">
                        <a:moveTo>
                          <a:pt x="0" y="0"/>
                        </a:moveTo>
                        <a:lnTo>
                          <a:pt x="17" y="70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sp>
            <p:nvSpPr>
              <p:cNvPr id="38925" name="Line 6">
                <a:extLst>
                  <a:ext uri="{FF2B5EF4-FFF2-40B4-BE49-F238E27FC236}">
                    <a16:creationId xmlns:a16="http://schemas.microsoft.com/office/drawing/2014/main" id="{9A330171-C5E0-F74A-B9FD-74DCC0936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3264"/>
                <a:ext cx="105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2" name="Rectangle 87">
              <a:extLst>
                <a:ext uri="{FF2B5EF4-FFF2-40B4-BE49-F238E27FC236}">
                  <a16:creationId xmlns:a16="http://schemas.microsoft.com/office/drawing/2014/main" id="{9E96CB80-0E12-D84A-8AF6-0C878208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2769"/>
              <a:ext cx="34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Arial" panose="020B0604020202020204" pitchFamily="34" charset="0"/>
                </a:rPr>
                <a:t> --Result:  surface crack growth is suppressed.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22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 Placeholder 3">
            <a:extLst>
              <a:ext uri="{FF2B5EF4-FFF2-40B4-BE49-F238E27FC236}">
                <a16:creationId xmlns:a16="http://schemas.microsoft.com/office/drawing/2014/main" id="{F0ECCEAF-7D81-E348-AC85-D531489C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64C40B78-4124-5744-9F42-4259397A7228}" type="slidenum">
              <a:rPr lang="en-US" altLang="en-US" sz="120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41ECC43-2164-2E4A-84A7-334718C3C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0"/>
            <a:ext cx="55624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•  Milling and screening: desired particle size</a:t>
            </a: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1A4115E9-1E8A-5F48-AF26-77AA05BA6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5572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•  Mixing particles &amp; water:  produces a "</a:t>
            </a:r>
            <a:r>
              <a:rPr lang="en-US" altLang="en-US" sz="2200">
                <a:solidFill>
                  <a:srgbClr val="0000FF"/>
                </a:solidFill>
                <a:latin typeface="Arial" panose="020B0604020202020204" pitchFamily="34" charset="0"/>
              </a:rPr>
              <a:t>slip</a:t>
            </a:r>
            <a:r>
              <a:rPr lang="en-US" altLang="en-US" sz="2200">
                <a:latin typeface="Arial" panose="020B0604020202020204" pitchFamily="34" charset="0"/>
              </a:rPr>
              <a:t>"</a:t>
            </a:r>
          </a:p>
        </p:txBody>
      </p:sp>
      <p:sp>
        <p:nvSpPr>
          <p:cNvPr id="40965" name="Rectangle 9">
            <a:extLst>
              <a:ext uri="{FF2B5EF4-FFF2-40B4-BE49-F238E27FC236}">
                <a16:creationId xmlns:a16="http://schemas.microsoft.com/office/drawing/2014/main" id="{3E58908A-C740-1841-A7BD-B135CDD4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987675"/>
            <a:ext cx="36291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•  Form a "</a:t>
            </a:r>
            <a:r>
              <a:rPr lang="en-US" altLang="en-US" sz="2200">
                <a:solidFill>
                  <a:srgbClr val="006600"/>
                </a:solidFill>
                <a:latin typeface="Arial" panose="020B0604020202020204" pitchFamily="34" charset="0"/>
              </a:rPr>
              <a:t>green</a:t>
            </a:r>
            <a:r>
              <a:rPr lang="en-US" altLang="en-US" sz="2200">
                <a:latin typeface="Arial" panose="020B0604020202020204" pitchFamily="34" charset="0"/>
              </a:rPr>
              <a:t>" component</a:t>
            </a:r>
            <a:endParaRPr lang="en-US" altLang="en-US" sz="22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67629" name="Rectangle 13">
            <a:extLst>
              <a:ext uri="{FF2B5EF4-FFF2-40B4-BE49-F238E27FC236}">
                <a16:creationId xmlns:a16="http://schemas.microsoft.com/office/drawing/2014/main" id="{C55E4DF8-CC03-8C4A-A87A-288E3B5B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6126164"/>
            <a:ext cx="38491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latin typeface="Arial" panose="020B0604020202020204" pitchFamily="34" charset="0"/>
              </a:rPr>
              <a:t>•  </a:t>
            </a:r>
            <a:r>
              <a:rPr lang="en-US" altLang="en-US" sz="2200">
                <a:solidFill>
                  <a:srgbClr val="0000FF"/>
                </a:solidFill>
                <a:latin typeface="Arial" panose="020B0604020202020204" pitchFamily="34" charset="0"/>
              </a:rPr>
              <a:t>Dry</a:t>
            </a:r>
            <a:r>
              <a:rPr lang="en-US" altLang="en-US" sz="2200">
                <a:latin typeface="Arial" panose="020B0604020202020204" pitchFamily="34" charset="0"/>
              </a:rPr>
              <a:t> and </a:t>
            </a:r>
            <a:r>
              <a:rPr lang="en-US" altLang="en-US" sz="2200">
                <a:solidFill>
                  <a:srgbClr val="0000FF"/>
                </a:solidFill>
                <a:latin typeface="Arial" panose="020B0604020202020204" pitchFamily="34" charset="0"/>
              </a:rPr>
              <a:t>fire</a:t>
            </a:r>
            <a:r>
              <a:rPr lang="en-US" altLang="en-US" sz="2200">
                <a:latin typeface="Arial" panose="020B0604020202020204" pitchFamily="34" charset="0"/>
              </a:rPr>
              <a:t> the component</a:t>
            </a:r>
          </a:p>
        </p:txBody>
      </p:sp>
      <p:grpSp>
        <p:nvGrpSpPr>
          <p:cNvPr id="2" name="Group 248">
            <a:extLst>
              <a:ext uri="{FF2B5EF4-FFF2-40B4-BE49-F238E27FC236}">
                <a16:creationId xmlns:a16="http://schemas.microsoft.com/office/drawing/2014/main" id="{C0C3F501-1856-F749-808C-92525CF5CFD2}"/>
              </a:ext>
            </a:extLst>
          </p:cNvPr>
          <p:cNvGrpSpPr>
            <a:grpSpLocks/>
          </p:cNvGrpSpPr>
          <p:nvPr/>
        </p:nvGrpSpPr>
        <p:grpSpPr bwMode="auto">
          <a:xfrm>
            <a:off x="2376488" y="2873375"/>
            <a:ext cx="7229475" cy="1379538"/>
            <a:chOff x="537" y="1810"/>
            <a:chExt cx="4554" cy="869"/>
          </a:xfrm>
        </p:grpSpPr>
        <p:grpSp>
          <p:nvGrpSpPr>
            <p:cNvPr id="41090" name="Group 207">
              <a:extLst>
                <a:ext uri="{FF2B5EF4-FFF2-40B4-BE49-F238E27FC236}">
                  <a16:creationId xmlns:a16="http://schemas.microsoft.com/office/drawing/2014/main" id="{BE718727-D8C9-D646-A2CE-30B6083BE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1" y="1810"/>
              <a:ext cx="2430" cy="869"/>
              <a:chOff x="3136" y="2744"/>
              <a:chExt cx="2528" cy="904"/>
            </a:xfrm>
          </p:grpSpPr>
          <p:sp>
            <p:nvSpPr>
              <p:cNvPr id="41093" name="AutoShape 208">
                <a:extLst>
                  <a:ext uri="{FF2B5EF4-FFF2-40B4-BE49-F238E27FC236}">
                    <a16:creationId xmlns:a16="http://schemas.microsoft.com/office/drawing/2014/main" id="{7FEEE862-2CB1-7C46-995A-FB6D13BC839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36" y="2744"/>
                <a:ext cx="2528" cy="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Rectangle 209">
                <a:extLst>
                  <a:ext uri="{FF2B5EF4-FFF2-40B4-BE49-F238E27FC236}">
                    <a16:creationId xmlns:a16="http://schemas.microsoft.com/office/drawing/2014/main" id="{C066C28B-31B3-6B4F-98F2-031F620D7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200"/>
                <a:ext cx="1128" cy="80"/>
              </a:xfrm>
              <a:prstGeom prst="rect">
                <a:avLst/>
              </a:prstGeom>
              <a:solidFill>
                <a:srgbClr val="BBBBBB"/>
              </a:solidFill>
              <a:ln w="25400">
                <a:solidFill>
                  <a:srgbClr val="BBBBBB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095" name="Rectangle 210">
                <a:extLst>
                  <a:ext uri="{FF2B5EF4-FFF2-40B4-BE49-F238E27FC236}">
                    <a16:creationId xmlns:a16="http://schemas.microsoft.com/office/drawing/2014/main" id="{A72912C9-9EF7-3F43-9358-51A862D18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3080"/>
                <a:ext cx="424" cy="328"/>
              </a:xfrm>
              <a:prstGeom prst="rect">
                <a:avLst/>
              </a:prstGeom>
              <a:solidFill>
                <a:srgbClr val="BBBBBB"/>
              </a:solidFill>
              <a:ln w="25400">
                <a:solidFill>
                  <a:srgbClr val="BBBBBB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096" name="Rectangle 211">
                <a:extLst>
                  <a:ext uri="{FF2B5EF4-FFF2-40B4-BE49-F238E27FC236}">
                    <a16:creationId xmlns:a16="http://schemas.microsoft.com/office/drawing/2014/main" id="{050FF1B2-8760-5541-A593-16F476548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072"/>
                <a:ext cx="96" cy="336"/>
              </a:xfrm>
              <a:prstGeom prst="rect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097" name="Rectangle 212">
                <a:extLst>
                  <a:ext uri="{FF2B5EF4-FFF2-40B4-BE49-F238E27FC236}">
                    <a16:creationId xmlns:a16="http://schemas.microsoft.com/office/drawing/2014/main" id="{F4AA3943-DFED-C941-A293-724B6EFF5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3168"/>
                <a:ext cx="280" cy="136"/>
              </a:xfrm>
              <a:prstGeom prst="rect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098" name="Rectangle 213">
                <a:extLst>
                  <a:ext uri="{FF2B5EF4-FFF2-40B4-BE49-F238E27FC236}">
                    <a16:creationId xmlns:a16="http://schemas.microsoft.com/office/drawing/2014/main" id="{85169E07-F2EE-5641-BFEE-35DD41162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3384"/>
                <a:ext cx="656" cy="176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099" name="Rectangle 214">
                <a:extLst>
                  <a:ext uri="{FF2B5EF4-FFF2-40B4-BE49-F238E27FC236}">
                    <a16:creationId xmlns:a16="http://schemas.microsoft.com/office/drawing/2014/main" id="{6AB65F6E-DE88-EE41-A4B8-8135C7294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0" y="2920"/>
                <a:ext cx="656" cy="176"/>
              </a:xfrm>
              <a:prstGeom prst="rect">
                <a:avLst/>
              </a:prstGeom>
              <a:solidFill>
                <a:srgbClr val="3366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00" name="Freeform 215">
                <a:extLst>
                  <a:ext uri="{FF2B5EF4-FFF2-40B4-BE49-F238E27FC236}">
                    <a16:creationId xmlns:a16="http://schemas.microsoft.com/office/drawing/2014/main" id="{3C148E69-C245-5F4E-92A4-04BD3C67B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3048"/>
                <a:ext cx="136" cy="144"/>
              </a:xfrm>
              <a:custGeom>
                <a:avLst/>
                <a:gdLst>
                  <a:gd name="T0" fmla="*/ 0 w 136"/>
                  <a:gd name="T1" fmla="*/ 56 h 144"/>
                  <a:gd name="T2" fmla="*/ 48 w 136"/>
                  <a:gd name="T3" fmla="*/ 0 h 144"/>
                  <a:gd name="T4" fmla="*/ 136 w 136"/>
                  <a:gd name="T5" fmla="*/ 0 h 144"/>
                  <a:gd name="T6" fmla="*/ 136 w 136"/>
                  <a:gd name="T7" fmla="*/ 144 h 144"/>
                  <a:gd name="T8" fmla="*/ 0 w 136"/>
                  <a:gd name="T9" fmla="*/ 144 h 144"/>
                  <a:gd name="T10" fmla="*/ 0 w 136"/>
                  <a:gd name="T11" fmla="*/ 5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56"/>
                    </a:moveTo>
                    <a:lnTo>
                      <a:pt x="48" y="0"/>
                    </a:lnTo>
                    <a:lnTo>
                      <a:pt x="136" y="0"/>
                    </a:lnTo>
                    <a:lnTo>
                      <a:pt x="136" y="144"/>
                    </a:lnTo>
                    <a:lnTo>
                      <a:pt x="0" y="14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01" name="Freeform 216">
                <a:extLst>
                  <a:ext uri="{FF2B5EF4-FFF2-40B4-BE49-F238E27FC236}">
                    <a16:creationId xmlns:a16="http://schemas.microsoft.com/office/drawing/2014/main" id="{B6FB1A8B-0B3D-0548-89CF-22ACBAE2B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3048"/>
                <a:ext cx="136" cy="144"/>
              </a:xfrm>
              <a:custGeom>
                <a:avLst/>
                <a:gdLst>
                  <a:gd name="T0" fmla="*/ 0 w 136"/>
                  <a:gd name="T1" fmla="*/ 56 h 144"/>
                  <a:gd name="T2" fmla="*/ 48 w 136"/>
                  <a:gd name="T3" fmla="*/ 0 h 144"/>
                  <a:gd name="T4" fmla="*/ 136 w 136"/>
                  <a:gd name="T5" fmla="*/ 0 h 144"/>
                  <a:gd name="T6" fmla="*/ 136 w 136"/>
                  <a:gd name="T7" fmla="*/ 144 h 144"/>
                  <a:gd name="T8" fmla="*/ 0 w 136"/>
                  <a:gd name="T9" fmla="*/ 144 h 144"/>
                  <a:gd name="T10" fmla="*/ 0 w 136"/>
                  <a:gd name="T11" fmla="*/ 5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56"/>
                    </a:moveTo>
                    <a:lnTo>
                      <a:pt x="48" y="0"/>
                    </a:lnTo>
                    <a:lnTo>
                      <a:pt x="136" y="0"/>
                    </a:lnTo>
                    <a:lnTo>
                      <a:pt x="136" y="144"/>
                    </a:lnTo>
                    <a:lnTo>
                      <a:pt x="0" y="144"/>
                    </a:lnTo>
                    <a:lnTo>
                      <a:pt x="0" y="56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02" name="Freeform 217">
                <a:extLst>
                  <a:ext uri="{FF2B5EF4-FFF2-40B4-BE49-F238E27FC236}">
                    <a16:creationId xmlns:a16="http://schemas.microsoft.com/office/drawing/2014/main" id="{70770EA7-E8A1-EB48-B923-5A6E3C0C9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6" y="3056"/>
                <a:ext cx="136" cy="144"/>
              </a:xfrm>
              <a:custGeom>
                <a:avLst/>
                <a:gdLst>
                  <a:gd name="T0" fmla="*/ 0 w 136"/>
                  <a:gd name="T1" fmla="*/ 56 h 144"/>
                  <a:gd name="T2" fmla="*/ 56 w 136"/>
                  <a:gd name="T3" fmla="*/ 0 h 144"/>
                  <a:gd name="T4" fmla="*/ 136 w 136"/>
                  <a:gd name="T5" fmla="*/ 0 h 144"/>
                  <a:gd name="T6" fmla="*/ 136 w 136"/>
                  <a:gd name="T7" fmla="*/ 144 h 144"/>
                  <a:gd name="T8" fmla="*/ 0 w 136"/>
                  <a:gd name="T9" fmla="*/ 144 h 144"/>
                  <a:gd name="T10" fmla="*/ 0 w 136"/>
                  <a:gd name="T11" fmla="*/ 48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56"/>
                    </a:moveTo>
                    <a:lnTo>
                      <a:pt x="56" y="0"/>
                    </a:lnTo>
                    <a:lnTo>
                      <a:pt x="136" y="0"/>
                    </a:lnTo>
                    <a:lnTo>
                      <a:pt x="136" y="144"/>
                    </a:lnTo>
                    <a:lnTo>
                      <a:pt x="0" y="144"/>
                    </a:lnTo>
                    <a:lnTo>
                      <a:pt x="0" y="48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03" name="Freeform 218">
                <a:extLst>
                  <a:ext uri="{FF2B5EF4-FFF2-40B4-BE49-F238E27FC236}">
                    <a16:creationId xmlns:a16="http://schemas.microsoft.com/office/drawing/2014/main" id="{AF6ED113-3472-5548-BF5A-459DD3808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3296"/>
                <a:ext cx="136" cy="144"/>
              </a:xfrm>
              <a:custGeom>
                <a:avLst/>
                <a:gdLst>
                  <a:gd name="T0" fmla="*/ 0 w 136"/>
                  <a:gd name="T1" fmla="*/ 88 h 144"/>
                  <a:gd name="T2" fmla="*/ 48 w 136"/>
                  <a:gd name="T3" fmla="*/ 144 h 144"/>
                  <a:gd name="T4" fmla="*/ 136 w 136"/>
                  <a:gd name="T5" fmla="*/ 144 h 144"/>
                  <a:gd name="T6" fmla="*/ 136 w 136"/>
                  <a:gd name="T7" fmla="*/ 0 h 144"/>
                  <a:gd name="T8" fmla="*/ 0 w 136"/>
                  <a:gd name="T9" fmla="*/ 0 h 144"/>
                  <a:gd name="T10" fmla="*/ 0 w 136"/>
                  <a:gd name="T11" fmla="*/ 88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88"/>
                    </a:moveTo>
                    <a:lnTo>
                      <a:pt x="48" y="144"/>
                    </a:lnTo>
                    <a:lnTo>
                      <a:pt x="136" y="144"/>
                    </a:lnTo>
                    <a:lnTo>
                      <a:pt x="136" y="0"/>
                    </a:lnTo>
                    <a:lnTo>
                      <a:pt x="0" y="0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04" name="Freeform 219">
                <a:extLst>
                  <a:ext uri="{FF2B5EF4-FFF2-40B4-BE49-F238E27FC236}">
                    <a16:creationId xmlns:a16="http://schemas.microsoft.com/office/drawing/2014/main" id="{FA972D14-C2B2-3744-896B-3F0772EEE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3296"/>
                <a:ext cx="136" cy="144"/>
              </a:xfrm>
              <a:custGeom>
                <a:avLst/>
                <a:gdLst>
                  <a:gd name="T0" fmla="*/ 0 w 136"/>
                  <a:gd name="T1" fmla="*/ 88 h 144"/>
                  <a:gd name="T2" fmla="*/ 48 w 136"/>
                  <a:gd name="T3" fmla="*/ 144 h 144"/>
                  <a:gd name="T4" fmla="*/ 136 w 136"/>
                  <a:gd name="T5" fmla="*/ 144 h 144"/>
                  <a:gd name="T6" fmla="*/ 136 w 136"/>
                  <a:gd name="T7" fmla="*/ 0 h 144"/>
                  <a:gd name="T8" fmla="*/ 0 w 136"/>
                  <a:gd name="T9" fmla="*/ 0 h 144"/>
                  <a:gd name="T10" fmla="*/ 0 w 136"/>
                  <a:gd name="T11" fmla="*/ 88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88"/>
                    </a:moveTo>
                    <a:lnTo>
                      <a:pt x="48" y="144"/>
                    </a:lnTo>
                    <a:lnTo>
                      <a:pt x="136" y="144"/>
                    </a:lnTo>
                    <a:lnTo>
                      <a:pt x="136" y="0"/>
                    </a:lnTo>
                    <a:lnTo>
                      <a:pt x="0" y="0"/>
                    </a:lnTo>
                    <a:lnTo>
                      <a:pt x="0" y="88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05" name="Freeform 220">
                <a:extLst>
                  <a:ext uri="{FF2B5EF4-FFF2-40B4-BE49-F238E27FC236}">
                    <a16:creationId xmlns:a16="http://schemas.microsoft.com/office/drawing/2014/main" id="{E6CE199E-B942-E246-8DB9-72AEF9463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6" y="3304"/>
                <a:ext cx="136" cy="144"/>
              </a:xfrm>
              <a:custGeom>
                <a:avLst/>
                <a:gdLst>
                  <a:gd name="T0" fmla="*/ 0 w 136"/>
                  <a:gd name="T1" fmla="*/ 88 h 144"/>
                  <a:gd name="T2" fmla="*/ 56 w 136"/>
                  <a:gd name="T3" fmla="*/ 144 h 144"/>
                  <a:gd name="T4" fmla="*/ 136 w 136"/>
                  <a:gd name="T5" fmla="*/ 144 h 144"/>
                  <a:gd name="T6" fmla="*/ 136 w 136"/>
                  <a:gd name="T7" fmla="*/ 0 h 144"/>
                  <a:gd name="T8" fmla="*/ 0 w 136"/>
                  <a:gd name="T9" fmla="*/ 0 h 144"/>
                  <a:gd name="T10" fmla="*/ 0 w 136"/>
                  <a:gd name="T11" fmla="*/ 96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144"/>
                  <a:gd name="T20" fmla="*/ 136 w 136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144">
                    <a:moveTo>
                      <a:pt x="0" y="88"/>
                    </a:moveTo>
                    <a:lnTo>
                      <a:pt x="56" y="144"/>
                    </a:lnTo>
                    <a:lnTo>
                      <a:pt x="136" y="144"/>
                    </a:lnTo>
                    <a:lnTo>
                      <a:pt x="136" y="0"/>
                    </a:ln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06" name="Rectangle 221">
                <a:extLst>
                  <a:ext uri="{FF2B5EF4-FFF2-40B4-BE49-F238E27FC236}">
                    <a16:creationId xmlns:a16="http://schemas.microsoft.com/office/drawing/2014/main" id="{906817B3-B55B-B741-835B-42E25C8C2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3145"/>
                <a:ext cx="26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EEEEEE"/>
                    </a:solidFill>
                    <a:latin typeface="Arial" panose="020B0604020202020204" pitchFamily="34" charset="0"/>
                  </a:rPr>
                  <a:t>ram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1107" name="Rectangle 222">
                <a:extLst>
                  <a:ext uri="{FF2B5EF4-FFF2-40B4-BE49-F238E27FC236}">
                    <a16:creationId xmlns:a16="http://schemas.microsoft.com/office/drawing/2014/main" id="{4D439969-08F2-7546-AAF9-EFAB031C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168"/>
                <a:ext cx="262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billet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1108" name="Rectangle 223">
                <a:extLst>
                  <a:ext uri="{FF2B5EF4-FFF2-40B4-BE49-F238E27FC236}">
                    <a16:creationId xmlns:a16="http://schemas.microsoft.com/office/drawing/2014/main" id="{C2D10DF8-F9BC-B647-AE42-1F14015CB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08"/>
                <a:ext cx="548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EEEEEE"/>
                    </a:solidFill>
                    <a:latin typeface="Arial" panose="020B0604020202020204" pitchFamily="34" charset="0"/>
                  </a:rPr>
                  <a:t>container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1109" name="Rectangle 224">
                <a:extLst>
                  <a:ext uri="{FF2B5EF4-FFF2-40B4-BE49-F238E27FC236}">
                    <a16:creationId xmlns:a16="http://schemas.microsoft.com/office/drawing/2014/main" id="{6E7F04BC-C930-704C-9E3F-C4A7BB92D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928"/>
                <a:ext cx="548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EEEEEE"/>
                    </a:solidFill>
                    <a:latin typeface="Arial" panose="020B0604020202020204" pitchFamily="34" charset="0"/>
                  </a:rPr>
                  <a:t>container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41110" name="Group 225">
                <a:extLst>
                  <a:ext uri="{FF2B5EF4-FFF2-40B4-BE49-F238E27FC236}">
                    <a16:creationId xmlns:a16="http://schemas.microsoft.com/office/drawing/2014/main" id="{C19E7D00-A38C-2140-8DC4-D96480FA54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2" y="3200"/>
                <a:ext cx="216" cy="96"/>
                <a:chOff x="3472" y="3200"/>
                <a:chExt cx="216" cy="96"/>
              </a:xfrm>
            </p:grpSpPr>
            <p:sp>
              <p:nvSpPr>
                <p:cNvPr id="41129" name="Freeform 226">
                  <a:extLst>
                    <a:ext uri="{FF2B5EF4-FFF2-40B4-BE49-F238E27FC236}">
                      <a16:creationId xmlns:a16="http://schemas.microsoft.com/office/drawing/2014/main" id="{1E7BA542-EE05-D940-A9C1-E3D2DACCE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2" y="3200"/>
                  <a:ext cx="56" cy="96"/>
                </a:xfrm>
                <a:custGeom>
                  <a:avLst/>
                  <a:gdLst>
                    <a:gd name="T0" fmla="*/ 56 w 56"/>
                    <a:gd name="T1" fmla="*/ 48 h 96"/>
                    <a:gd name="T2" fmla="*/ 0 w 56"/>
                    <a:gd name="T3" fmla="*/ 96 h 96"/>
                    <a:gd name="T4" fmla="*/ 16 w 56"/>
                    <a:gd name="T5" fmla="*/ 48 h 96"/>
                    <a:gd name="T6" fmla="*/ 0 w 56"/>
                    <a:gd name="T7" fmla="*/ 0 h 96"/>
                    <a:gd name="T8" fmla="*/ 56 w 56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96">
                      <a:moveTo>
                        <a:pt x="56" y="48"/>
                      </a:moveTo>
                      <a:lnTo>
                        <a:pt x="0" y="96"/>
                      </a:lnTo>
                      <a:lnTo>
                        <a:pt x="16" y="48"/>
                      </a:lnTo>
                      <a:lnTo>
                        <a:pt x="0" y="0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30" name="Line 227">
                  <a:extLst>
                    <a:ext uri="{FF2B5EF4-FFF2-40B4-BE49-F238E27FC236}">
                      <a16:creationId xmlns:a16="http://schemas.microsoft.com/office/drawing/2014/main" id="{28EEBD97-A361-9445-A45D-207C11232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2" y="3248"/>
                  <a:ext cx="176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11" name="Rectangle 228">
                <a:extLst>
                  <a:ext uri="{FF2B5EF4-FFF2-40B4-BE49-F238E27FC236}">
                    <a16:creationId xmlns:a16="http://schemas.microsoft.com/office/drawing/2014/main" id="{9FA107BF-39C5-D14A-A301-7DA2D1CAB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1" y="3064"/>
                <a:ext cx="33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force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1112" name="Rectangle 229">
                <a:extLst>
                  <a:ext uri="{FF2B5EF4-FFF2-40B4-BE49-F238E27FC236}">
                    <a16:creationId xmlns:a16="http://schemas.microsoft.com/office/drawing/2014/main" id="{0AD9A014-244D-5449-858D-B46358220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976"/>
                <a:ext cx="658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die holder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1113" name="Rectangle 230">
                <a:extLst>
                  <a:ext uri="{FF2B5EF4-FFF2-40B4-BE49-F238E27FC236}">
                    <a16:creationId xmlns:a16="http://schemas.microsoft.com/office/drawing/2014/main" id="{420C7F8E-806B-F44B-BD03-83FF187F6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3144"/>
                <a:ext cx="48" cy="48"/>
              </a:xfrm>
              <a:prstGeom prst="rect">
                <a:avLst/>
              </a:prstGeom>
              <a:solidFill>
                <a:srgbClr val="DD0000"/>
              </a:solidFill>
              <a:ln w="25400">
                <a:solidFill>
                  <a:srgbClr val="DD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14" name="Rectangle 231">
                <a:extLst>
                  <a:ext uri="{FF2B5EF4-FFF2-40B4-BE49-F238E27FC236}">
                    <a16:creationId xmlns:a16="http://schemas.microsoft.com/office/drawing/2014/main" id="{0BAF24E0-C9D1-D946-82B6-2368FD614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3296"/>
                <a:ext cx="48" cy="40"/>
              </a:xfrm>
              <a:prstGeom prst="rect">
                <a:avLst/>
              </a:prstGeom>
              <a:solidFill>
                <a:srgbClr val="DD0000"/>
              </a:solidFill>
              <a:ln w="25400">
                <a:solidFill>
                  <a:srgbClr val="DD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15" name="Rectangle 232">
                <a:extLst>
                  <a:ext uri="{FF2B5EF4-FFF2-40B4-BE49-F238E27FC236}">
                    <a16:creationId xmlns:a16="http://schemas.microsoft.com/office/drawing/2014/main" id="{C60C26C7-D3B6-664D-8613-ECAA415E2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3392"/>
                <a:ext cx="200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DD0000"/>
                    </a:solidFill>
                    <a:latin typeface="Arial" panose="020B0604020202020204" pitchFamily="34" charset="0"/>
                  </a:rPr>
                  <a:t>die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1116" name="Rectangle 233">
                <a:extLst>
                  <a:ext uri="{FF2B5EF4-FFF2-40B4-BE49-F238E27FC236}">
                    <a16:creationId xmlns:a16="http://schemas.microsoft.com/office/drawing/2014/main" id="{3BD21A0D-D8F8-F942-A308-CFC7CA023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3116"/>
                <a:ext cx="24" cy="256"/>
              </a:xfrm>
              <a:prstGeom prst="rect">
                <a:avLst/>
              </a:prstGeom>
              <a:solidFill>
                <a:srgbClr val="004400"/>
              </a:solidFill>
              <a:ln w="12700">
                <a:solidFill>
                  <a:srgbClr val="0044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1117" name="Group 234">
                <a:extLst>
                  <a:ext uri="{FF2B5EF4-FFF2-40B4-BE49-F238E27FC236}">
                    <a16:creationId xmlns:a16="http://schemas.microsoft.com/office/drawing/2014/main" id="{793E48A6-92CF-7449-8DFD-A079A9AAC5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6" y="2960"/>
                <a:ext cx="456" cy="232"/>
                <a:chOff x="3656" y="2960"/>
                <a:chExt cx="456" cy="232"/>
              </a:xfrm>
            </p:grpSpPr>
            <p:sp>
              <p:nvSpPr>
                <p:cNvPr id="41127" name="Freeform 235">
                  <a:extLst>
                    <a:ext uri="{FF2B5EF4-FFF2-40B4-BE49-F238E27FC236}">
                      <a16:creationId xmlns:a16="http://schemas.microsoft.com/office/drawing/2014/main" id="{76DB572D-ABB8-854E-AC38-A41E99F99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0" y="3104"/>
                  <a:ext cx="72" cy="88"/>
                </a:xfrm>
                <a:custGeom>
                  <a:avLst/>
                  <a:gdLst>
                    <a:gd name="T0" fmla="*/ 72 w 72"/>
                    <a:gd name="T1" fmla="*/ 64 h 88"/>
                    <a:gd name="T2" fmla="*/ 0 w 72"/>
                    <a:gd name="T3" fmla="*/ 88 h 88"/>
                    <a:gd name="T4" fmla="*/ 32 w 72"/>
                    <a:gd name="T5" fmla="*/ 48 h 88"/>
                    <a:gd name="T6" fmla="*/ 40 w 72"/>
                    <a:gd name="T7" fmla="*/ 0 h 88"/>
                    <a:gd name="T8" fmla="*/ 72 w 72"/>
                    <a:gd name="T9" fmla="*/ 64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88"/>
                    <a:gd name="T17" fmla="*/ 72 w 72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88">
                      <a:moveTo>
                        <a:pt x="72" y="64"/>
                      </a:moveTo>
                      <a:lnTo>
                        <a:pt x="0" y="88"/>
                      </a:lnTo>
                      <a:lnTo>
                        <a:pt x="32" y="48"/>
                      </a:lnTo>
                      <a:lnTo>
                        <a:pt x="40" y="0"/>
                      </a:lnTo>
                      <a:lnTo>
                        <a:pt x="72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28" name="Line 236">
                  <a:extLst>
                    <a:ext uri="{FF2B5EF4-FFF2-40B4-BE49-F238E27FC236}">
                      <a16:creationId xmlns:a16="http://schemas.microsoft.com/office/drawing/2014/main" id="{0BB9A65E-AED9-064C-BCFD-3BB0339333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56" y="2960"/>
                  <a:ext cx="416" cy="19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18" name="Rectangle 237">
                <a:extLst>
                  <a:ext uri="{FF2B5EF4-FFF2-40B4-BE49-F238E27FC236}">
                    <a16:creationId xmlns:a16="http://schemas.microsoft.com/office/drawing/2014/main" id="{B4667106-BC3A-754F-8F80-539E383C2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808"/>
                <a:ext cx="100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1119" name="Rectangle 238">
                <a:extLst>
                  <a:ext uri="{FF2B5EF4-FFF2-40B4-BE49-F238E27FC236}">
                    <a16:creationId xmlns:a16="http://schemas.microsoft.com/office/drawing/2014/main" id="{85481B45-9C97-034C-89AE-EECA9DD25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840"/>
                <a:ext cx="84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o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1120" name="Rectangle 239">
                <a:extLst>
                  <a:ext uri="{FF2B5EF4-FFF2-40B4-BE49-F238E27FC236}">
                    <a16:creationId xmlns:a16="http://schemas.microsoft.com/office/drawing/2014/main" id="{C9DF601C-8F98-7843-A123-BAFB512AD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3200"/>
                <a:ext cx="24" cy="88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121" name="Rectangle 240">
                <a:extLst>
                  <a:ext uri="{FF2B5EF4-FFF2-40B4-BE49-F238E27FC236}">
                    <a16:creationId xmlns:a16="http://schemas.microsoft.com/office/drawing/2014/main" id="{1A1253DE-7BA7-964A-B893-FED398235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3160"/>
                <a:ext cx="100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00AA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1122" name="Rectangle 241">
                <a:extLst>
                  <a:ext uri="{FF2B5EF4-FFF2-40B4-BE49-F238E27FC236}">
                    <a16:creationId xmlns:a16="http://schemas.microsoft.com/office/drawing/2014/main" id="{F87CC389-55CE-A443-9019-28C07607D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" y="3192"/>
                <a:ext cx="8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 i="1">
                    <a:solidFill>
                      <a:srgbClr val="0000AA"/>
                    </a:solidFill>
                    <a:latin typeface="Arial" panose="020B0604020202020204" pitchFamily="34" charset="0"/>
                  </a:rPr>
                  <a:t>d</a:t>
                </a:r>
                <a:endParaRPr lang="en-US" altLang="en-US" i="1">
                  <a:latin typeface="Arial" panose="020B0604020202020204" pitchFamily="34" charset="0"/>
                </a:endParaRPr>
              </a:p>
            </p:txBody>
          </p:sp>
          <p:sp>
            <p:nvSpPr>
              <p:cNvPr id="41123" name="Rectangle 242">
                <a:extLst>
                  <a:ext uri="{FF2B5EF4-FFF2-40B4-BE49-F238E27FC236}">
                    <a16:creationId xmlns:a16="http://schemas.microsoft.com/office/drawing/2014/main" id="{D1965253-7654-8D4F-8717-6C51DEE00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3184"/>
                <a:ext cx="406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extrusion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41124" name="Group 243">
                <a:extLst>
                  <a:ext uri="{FF2B5EF4-FFF2-40B4-BE49-F238E27FC236}">
                    <a16:creationId xmlns:a16="http://schemas.microsoft.com/office/drawing/2014/main" id="{0B7E095B-2751-C645-938C-541A043FEF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6" y="3320"/>
                <a:ext cx="280" cy="152"/>
                <a:chOff x="4536" y="3320"/>
                <a:chExt cx="280" cy="152"/>
              </a:xfrm>
            </p:grpSpPr>
            <p:sp>
              <p:nvSpPr>
                <p:cNvPr id="41125" name="Freeform 244">
                  <a:extLst>
                    <a:ext uri="{FF2B5EF4-FFF2-40B4-BE49-F238E27FC236}">
                      <a16:creationId xmlns:a16="http://schemas.microsoft.com/office/drawing/2014/main" id="{D1AF8B32-5C8A-784B-A6D4-D3FDE5EDF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6" y="3320"/>
                  <a:ext cx="72" cy="80"/>
                </a:xfrm>
                <a:custGeom>
                  <a:avLst/>
                  <a:gdLst>
                    <a:gd name="T0" fmla="*/ 0 w 72"/>
                    <a:gd name="T1" fmla="*/ 16 h 80"/>
                    <a:gd name="T2" fmla="*/ 72 w 72"/>
                    <a:gd name="T3" fmla="*/ 0 h 80"/>
                    <a:gd name="T4" fmla="*/ 32 w 72"/>
                    <a:gd name="T5" fmla="*/ 32 h 80"/>
                    <a:gd name="T6" fmla="*/ 32 w 72"/>
                    <a:gd name="T7" fmla="*/ 80 h 80"/>
                    <a:gd name="T8" fmla="*/ 0 w 72"/>
                    <a:gd name="T9" fmla="*/ 16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80"/>
                    <a:gd name="T17" fmla="*/ 72 w 72"/>
                    <a:gd name="T18" fmla="*/ 80 h 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80">
                      <a:moveTo>
                        <a:pt x="0" y="16"/>
                      </a:moveTo>
                      <a:lnTo>
                        <a:pt x="72" y="0"/>
                      </a:lnTo>
                      <a:lnTo>
                        <a:pt x="32" y="32"/>
                      </a:lnTo>
                      <a:lnTo>
                        <a:pt x="32" y="8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DD0000"/>
                </a:solidFill>
                <a:ln w="127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26" name="Line 245">
                  <a:extLst>
                    <a:ext uri="{FF2B5EF4-FFF2-40B4-BE49-F238E27FC236}">
                      <a16:creationId xmlns:a16="http://schemas.microsoft.com/office/drawing/2014/main" id="{5060ED33-EB22-0C42-B3B6-30C92526D7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8" y="3352"/>
                  <a:ext cx="248" cy="120"/>
                </a:xfrm>
                <a:prstGeom prst="line">
                  <a:avLst/>
                </a:prstGeom>
                <a:noFill/>
                <a:ln w="25400">
                  <a:solidFill>
                    <a:srgbClr val="DD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091" name="Rectangle 7">
              <a:extLst>
                <a:ext uri="{FF2B5EF4-FFF2-40B4-BE49-F238E27FC236}">
                  <a16:creationId xmlns:a16="http://schemas.microsoft.com/office/drawing/2014/main" id="{D00396C6-1E0F-9C44-9F59-10968C168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2112"/>
              <a:ext cx="22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Arial" panose="020B0604020202020204" pitchFamily="34" charset="0"/>
                </a:rPr>
                <a:t>--</a:t>
              </a:r>
              <a:r>
                <a:rPr lang="en-US" altLang="en-US" sz="2000">
                  <a:solidFill>
                    <a:srgbClr val="0000FF"/>
                  </a:solidFill>
                  <a:latin typeface="Arial" panose="020B0604020202020204" pitchFamily="34" charset="0"/>
                </a:rPr>
                <a:t>Hydroplastic forming:</a:t>
              </a:r>
            </a:p>
            <a:p>
              <a:r>
                <a:rPr lang="en-US" altLang="en-US" sz="1800">
                  <a:latin typeface="Arial" panose="020B0604020202020204" pitchFamily="34" charset="0"/>
                </a:rPr>
                <a:t>     extrude the slip (e.g., into a pipe)</a:t>
              </a:r>
              <a:endParaRPr lang="en-US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0968" name="Rectangle 19">
            <a:extLst>
              <a:ext uri="{FF2B5EF4-FFF2-40B4-BE49-F238E27FC236}">
                <a16:creationId xmlns:a16="http://schemas.microsoft.com/office/drawing/2014/main" id="{08A16948-77D0-4A4F-BC8C-DB7394D4BF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81000"/>
            <a:ext cx="8686800" cy="685800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Ceramic Fabrication Methods-IIA</a:t>
            </a:r>
          </a:p>
        </p:txBody>
      </p:sp>
      <p:grpSp>
        <p:nvGrpSpPr>
          <p:cNvPr id="7" name="Group 251">
            <a:extLst>
              <a:ext uri="{FF2B5EF4-FFF2-40B4-BE49-F238E27FC236}">
                <a16:creationId xmlns:a16="http://schemas.microsoft.com/office/drawing/2014/main" id="{FC0D5D37-67D7-7841-8BB6-7EE6CAD2DD0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78276"/>
            <a:ext cx="6148388" cy="2278063"/>
            <a:chOff x="528" y="2506"/>
            <a:chExt cx="3873" cy="1435"/>
          </a:xfrm>
        </p:grpSpPr>
        <p:sp>
          <p:nvSpPr>
            <p:cNvPr id="40979" name="Rectangle 252">
              <a:extLst>
                <a:ext uri="{FF2B5EF4-FFF2-40B4-BE49-F238E27FC236}">
                  <a16:creationId xmlns:a16="http://schemas.microsoft.com/office/drawing/2014/main" id="{293E95B4-7EE8-8A4B-885F-168DB5838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3656"/>
              <a:ext cx="11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solid component</a:t>
              </a:r>
            </a:p>
          </p:txBody>
        </p:sp>
        <p:grpSp>
          <p:nvGrpSpPr>
            <p:cNvPr id="40980" name="Group 253">
              <a:extLst>
                <a:ext uri="{FF2B5EF4-FFF2-40B4-BE49-F238E27FC236}">
                  <a16:creationId xmlns:a16="http://schemas.microsoft.com/office/drawing/2014/main" id="{13BFE632-7231-C749-B37D-5C1834260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506"/>
              <a:ext cx="3873" cy="1435"/>
              <a:chOff x="528" y="2506"/>
              <a:chExt cx="3873" cy="1435"/>
            </a:xfrm>
          </p:grpSpPr>
          <p:sp>
            <p:nvSpPr>
              <p:cNvPr id="40981" name="Rectangle 254">
                <a:extLst>
                  <a:ext uri="{FF2B5EF4-FFF2-40B4-BE49-F238E27FC236}">
                    <a16:creationId xmlns:a16="http://schemas.microsoft.com/office/drawing/2014/main" id="{66D8C48D-7E42-3647-B655-D77772609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06"/>
                <a:ext cx="96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latin typeface="Arial" panose="020B0604020202020204" pitchFamily="34" charset="0"/>
                  </a:rPr>
                  <a:t>--</a:t>
                </a:r>
                <a:r>
                  <a:rPr lang="en-US" altLang="en-US" sz="2000">
                    <a:solidFill>
                      <a:srgbClr val="0000FF"/>
                    </a:solidFill>
                    <a:latin typeface="Arial" panose="020B0604020202020204" pitchFamily="34" charset="0"/>
                  </a:rPr>
                  <a:t>Slip casting:</a:t>
                </a:r>
              </a:p>
            </p:txBody>
          </p:sp>
          <p:grpSp>
            <p:nvGrpSpPr>
              <p:cNvPr id="40983" name="Group 256">
                <a:extLst>
                  <a:ext uri="{FF2B5EF4-FFF2-40B4-BE49-F238E27FC236}">
                    <a16:creationId xmlns:a16="http://schemas.microsoft.com/office/drawing/2014/main" id="{1EB3A53C-7157-EB49-AB1F-53FB882102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3" y="2642"/>
                <a:ext cx="1798" cy="1299"/>
                <a:chOff x="2603" y="2642"/>
                <a:chExt cx="1798" cy="1299"/>
              </a:xfrm>
            </p:grpSpPr>
            <p:sp>
              <p:nvSpPr>
                <p:cNvPr id="41030" name="Rectangle 257">
                  <a:extLst>
                    <a:ext uri="{FF2B5EF4-FFF2-40B4-BE49-F238E27FC236}">
                      <a16:creationId xmlns:a16="http://schemas.microsoft.com/office/drawing/2014/main" id="{A076A2B6-4D60-0642-A858-38ADF17CA6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3710"/>
                  <a:ext cx="127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800">
                      <a:latin typeface="Arial" panose="020B0604020202020204" pitchFamily="34" charset="0"/>
                    </a:rPr>
                    <a:t>hollow component</a:t>
                  </a:r>
                </a:p>
              </p:txBody>
            </p:sp>
            <p:sp>
              <p:nvSpPr>
                <p:cNvPr id="41031" name="Rectangle 258">
                  <a:extLst>
                    <a:ext uri="{FF2B5EF4-FFF2-40B4-BE49-F238E27FC236}">
                      <a16:creationId xmlns:a16="http://schemas.microsoft.com/office/drawing/2014/main" id="{26E8BA20-6F8C-0F45-985E-5753B77A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6" y="2649"/>
                  <a:ext cx="493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5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pour slip 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032" name="Rectangle 259">
                  <a:extLst>
                    <a:ext uri="{FF2B5EF4-FFF2-40B4-BE49-F238E27FC236}">
                      <a16:creationId xmlns:a16="http://schemas.microsoft.com/office/drawing/2014/main" id="{79F5D32D-576A-E34E-B49C-E21A15B89E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6" y="2791"/>
                  <a:ext cx="493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5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into mold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033" name="Rectangle 260">
                  <a:extLst>
                    <a:ext uri="{FF2B5EF4-FFF2-40B4-BE49-F238E27FC236}">
                      <a16:creationId xmlns:a16="http://schemas.microsoft.com/office/drawing/2014/main" id="{A22E948F-D079-2A4B-9E2F-54C2A11BD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3" y="2642"/>
                  <a:ext cx="304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5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drain 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034" name="Rectangle 261">
                  <a:extLst>
                    <a:ext uri="{FF2B5EF4-FFF2-40B4-BE49-F238E27FC236}">
                      <a16:creationId xmlns:a16="http://schemas.microsoft.com/office/drawing/2014/main" id="{598A9F49-39C5-794D-BEA7-0B408A0EA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3" y="2784"/>
                  <a:ext cx="264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5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mold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035" name="Rectangle 262">
                  <a:extLst>
                    <a:ext uri="{FF2B5EF4-FFF2-40B4-BE49-F238E27FC236}">
                      <a16:creationId xmlns:a16="http://schemas.microsoft.com/office/drawing/2014/main" id="{B6D2C4ED-6739-364F-98E9-DD3F240F6E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5" y="2696"/>
                  <a:ext cx="38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5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“green 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036" name="Rectangle 263">
                  <a:extLst>
                    <a:ext uri="{FF2B5EF4-FFF2-40B4-BE49-F238E27FC236}">
                      <a16:creationId xmlns:a16="http://schemas.microsoft.com/office/drawing/2014/main" id="{122274D5-1168-5C40-8996-C6A18AEE24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5" y="2838"/>
                  <a:ext cx="466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5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ceramic”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1037" name="Group 264">
                  <a:extLst>
                    <a:ext uri="{FF2B5EF4-FFF2-40B4-BE49-F238E27FC236}">
                      <a16:creationId xmlns:a16="http://schemas.microsoft.com/office/drawing/2014/main" id="{15718EE2-38C7-BE4E-B059-7668A8BAEB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15" y="3122"/>
                  <a:ext cx="245" cy="448"/>
                  <a:chOff x="4568" y="3172"/>
                  <a:chExt cx="452" cy="752"/>
                </a:xfrm>
              </p:grpSpPr>
              <p:sp>
                <p:nvSpPr>
                  <p:cNvPr id="41080" name="Freeform 265">
                    <a:extLst>
                      <a:ext uri="{FF2B5EF4-FFF2-40B4-BE49-F238E27FC236}">
                        <a16:creationId xmlns:a16="http://schemas.microsoft.com/office/drawing/2014/main" id="{8646CE97-97FC-5F43-ABD9-E438AF1B97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8" y="3172"/>
                    <a:ext cx="182" cy="712"/>
                  </a:xfrm>
                  <a:custGeom>
                    <a:avLst/>
                    <a:gdLst>
                      <a:gd name="T0" fmla="*/ 50 w 182"/>
                      <a:gd name="T1" fmla="*/ 708 h 712"/>
                      <a:gd name="T2" fmla="*/ 86 w 182"/>
                      <a:gd name="T3" fmla="*/ 704 h 712"/>
                      <a:gd name="T4" fmla="*/ 130 w 182"/>
                      <a:gd name="T5" fmla="*/ 660 h 712"/>
                      <a:gd name="T6" fmla="*/ 166 w 182"/>
                      <a:gd name="T7" fmla="*/ 596 h 712"/>
                      <a:gd name="T8" fmla="*/ 182 w 182"/>
                      <a:gd name="T9" fmla="*/ 504 h 712"/>
                      <a:gd name="T10" fmla="*/ 166 w 182"/>
                      <a:gd name="T11" fmla="*/ 428 h 712"/>
                      <a:gd name="T12" fmla="*/ 126 w 182"/>
                      <a:gd name="T13" fmla="*/ 352 h 712"/>
                      <a:gd name="T14" fmla="*/ 66 w 182"/>
                      <a:gd name="T15" fmla="*/ 292 h 712"/>
                      <a:gd name="T16" fmla="*/ 42 w 182"/>
                      <a:gd name="T17" fmla="*/ 236 h 712"/>
                      <a:gd name="T18" fmla="*/ 14 w 182"/>
                      <a:gd name="T19" fmla="*/ 136 h 712"/>
                      <a:gd name="T20" fmla="*/ 2 w 182"/>
                      <a:gd name="T21" fmla="*/ 60 h 712"/>
                      <a:gd name="T22" fmla="*/ 2 w 182"/>
                      <a:gd name="T23" fmla="*/ 0 h 7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82"/>
                      <a:gd name="T37" fmla="*/ 0 h 712"/>
                      <a:gd name="T38" fmla="*/ 182 w 182"/>
                      <a:gd name="T39" fmla="*/ 712 h 7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82" h="712">
                        <a:moveTo>
                          <a:pt x="50" y="708"/>
                        </a:moveTo>
                        <a:cubicBezTo>
                          <a:pt x="61" y="710"/>
                          <a:pt x="73" y="712"/>
                          <a:pt x="86" y="704"/>
                        </a:cubicBezTo>
                        <a:cubicBezTo>
                          <a:pt x="99" y="696"/>
                          <a:pt x="117" y="678"/>
                          <a:pt x="130" y="660"/>
                        </a:cubicBezTo>
                        <a:cubicBezTo>
                          <a:pt x="143" y="642"/>
                          <a:pt x="157" y="622"/>
                          <a:pt x="166" y="596"/>
                        </a:cubicBezTo>
                        <a:cubicBezTo>
                          <a:pt x="175" y="570"/>
                          <a:pt x="182" y="532"/>
                          <a:pt x="182" y="504"/>
                        </a:cubicBezTo>
                        <a:cubicBezTo>
                          <a:pt x="182" y="476"/>
                          <a:pt x="175" y="453"/>
                          <a:pt x="166" y="428"/>
                        </a:cubicBezTo>
                        <a:cubicBezTo>
                          <a:pt x="157" y="403"/>
                          <a:pt x="143" y="375"/>
                          <a:pt x="126" y="352"/>
                        </a:cubicBezTo>
                        <a:cubicBezTo>
                          <a:pt x="109" y="329"/>
                          <a:pt x="80" y="311"/>
                          <a:pt x="66" y="292"/>
                        </a:cubicBezTo>
                        <a:cubicBezTo>
                          <a:pt x="52" y="273"/>
                          <a:pt x="51" y="262"/>
                          <a:pt x="42" y="236"/>
                        </a:cubicBezTo>
                        <a:cubicBezTo>
                          <a:pt x="33" y="210"/>
                          <a:pt x="21" y="165"/>
                          <a:pt x="14" y="136"/>
                        </a:cubicBezTo>
                        <a:cubicBezTo>
                          <a:pt x="7" y="107"/>
                          <a:pt x="4" y="83"/>
                          <a:pt x="2" y="60"/>
                        </a:cubicBezTo>
                        <a:cubicBezTo>
                          <a:pt x="0" y="37"/>
                          <a:pt x="1" y="18"/>
                          <a:pt x="2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081" name="Line 266">
                    <a:extLst>
                      <a:ext uri="{FF2B5EF4-FFF2-40B4-BE49-F238E27FC236}">
                        <a16:creationId xmlns:a16="http://schemas.microsoft.com/office/drawing/2014/main" id="{F148B09F-5937-CB45-822C-14F85BB37E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96" y="3922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82" name="Line 267">
                    <a:extLst>
                      <a:ext uri="{FF2B5EF4-FFF2-40B4-BE49-F238E27FC236}">
                        <a16:creationId xmlns:a16="http://schemas.microsoft.com/office/drawing/2014/main" id="{A130EA37-B9F9-6F4D-B8A4-C1936F5CA4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34" y="3902"/>
                    <a:ext cx="0" cy="22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83" name="Line 268">
                    <a:extLst>
                      <a:ext uri="{FF2B5EF4-FFF2-40B4-BE49-F238E27FC236}">
                        <a16:creationId xmlns:a16="http://schemas.microsoft.com/office/drawing/2014/main" id="{35C82226-3FEA-0543-8B09-78F996311B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36" y="3902"/>
                    <a:ext cx="1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84" name="Line 269">
                    <a:extLst>
                      <a:ext uri="{FF2B5EF4-FFF2-40B4-BE49-F238E27FC236}">
                        <a16:creationId xmlns:a16="http://schemas.microsoft.com/office/drawing/2014/main" id="{A9226869-DE4F-F94A-996E-1DAAE56DD6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54" y="3902"/>
                    <a:ext cx="0" cy="18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85" name="Line 270">
                    <a:extLst>
                      <a:ext uri="{FF2B5EF4-FFF2-40B4-BE49-F238E27FC236}">
                        <a16:creationId xmlns:a16="http://schemas.microsoft.com/office/drawing/2014/main" id="{B37F7024-6D71-8141-97CB-6589775695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56" y="3920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86" name="Line 271">
                    <a:extLst>
                      <a:ext uri="{FF2B5EF4-FFF2-40B4-BE49-F238E27FC236}">
                        <a16:creationId xmlns:a16="http://schemas.microsoft.com/office/drawing/2014/main" id="{D7A628D4-F6AB-4F46-AE0B-F956F97160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92" y="3880"/>
                    <a:ext cx="0" cy="4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87" name="Freeform 272">
                    <a:extLst>
                      <a:ext uri="{FF2B5EF4-FFF2-40B4-BE49-F238E27FC236}">
                        <a16:creationId xmlns:a16="http://schemas.microsoft.com/office/drawing/2014/main" id="{A7BE8FD9-FB57-1D40-BF9E-6ED1B8C670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568" y="3174"/>
                    <a:ext cx="182" cy="712"/>
                  </a:xfrm>
                  <a:custGeom>
                    <a:avLst/>
                    <a:gdLst>
                      <a:gd name="T0" fmla="*/ 50 w 182"/>
                      <a:gd name="T1" fmla="*/ 708 h 712"/>
                      <a:gd name="T2" fmla="*/ 86 w 182"/>
                      <a:gd name="T3" fmla="*/ 704 h 712"/>
                      <a:gd name="T4" fmla="*/ 130 w 182"/>
                      <a:gd name="T5" fmla="*/ 660 h 712"/>
                      <a:gd name="T6" fmla="*/ 166 w 182"/>
                      <a:gd name="T7" fmla="*/ 596 h 712"/>
                      <a:gd name="T8" fmla="*/ 182 w 182"/>
                      <a:gd name="T9" fmla="*/ 504 h 712"/>
                      <a:gd name="T10" fmla="*/ 166 w 182"/>
                      <a:gd name="T11" fmla="*/ 428 h 712"/>
                      <a:gd name="T12" fmla="*/ 126 w 182"/>
                      <a:gd name="T13" fmla="*/ 352 h 712"/>
                      <a:gd name="T14" fmla="*/ 66 w 182"/>
                      <a:gd name="T15" fmla="*/ 292 h 712"/>
                      <a:gd name="T16" fmla="*/ 42 w 182"/>
                      <a:gd name="T17" fmla="*/ 236 h 712"/>
                      <a:gd name="T18" fmla="*/ 14 w 182"/>
                      <a:gd name="T19" fmla="*/ 136 h 712"/>
                      <a:gd name="T20" fmla="*/ 2 w 182"/>
                      <a:gd name="T21" fmla="*/ 60 h 712"/>
                      <a:gd name="T22" fmla="*/ 2 w 182"/>
                      <a:gd name="T23" fmla="*/ 0 h 7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82"/>
                      <a:gd name="T37" fmla="*/ 0 h 712"/>
                      <a:gd name="T38" fmla="*/ 182 w 182"/>
                      <a:gd name="T39" fmla="*/ 712 h 7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82" h="712">
                        <a:moveTo>
                          <a:pt x="50" y="708"/>
                        </a:moveTo>
                        <a:cubicBezTo>
                          <a:pt x="61" y="710"/>
                          <a:pt x="73" y="712"/>
                          <a:pt x="86" y="704"/>
                        </a:cubicBezTo>
                        <a:cubicBezTo>
                          <a:pt x="99" y="696"/>
                          <a:pt x="117" y="678"/>
                          <a:pt x="130" y="660"/>
                        </a:cubicBezTo>
                        <a:cubicBezTo>
                          <a:pt x="143" y="642"/>
                          <a:pt x="157" y="622"/>
                          <a:pt x="166" y="596"/>
                        </a:cubicBezTo>
                        <a:cubicBezTo>
                          <a:pt x="175" y="570"/>
                          <a:pt x="182" y="532"/>
                          <a:pt x="182" y="504"/>
                        </a:cubicBezTo>
                        <a:cubicBezTo>
                          <a:pt x="182" y="476"/>
                          <a:pt x="175" y="453"/>
                          <a:pt x="166" y="428"/>
                        </a:cubicBezTo>
                        <a:cubicBezTo>
                          <a:pt x="157" y="403"/>
                          <a:pt x="143" y="375"/>
                          <a:pt x="126" y="352"/>
                        </a:cubicBezTo>
                        <a:cubicBezTo>
                          <a:pt x="109" y="329"/>
                          <a:pt x="80" y="311"/>
                          <a:pt x="66" y="292"/>
                        </a:cubicBezTo>
                        <a:cubicBezTo>
                          <a:pt x="52" y="273"/>
                          <a:pt x="51" y="262"/>
                          <a:pt x="42" y="236"/>
                        </a:cubicBezTo>
                        <a:cubicBezTo>
                          <a:pt x="33" y="210"/>
                          <a:pt x="21" y="165"/>
                          <a:pt x="14" y="136"/>
                        </a:cubicBezTo>
                        <a:cubicBezTo>
                          <a:pt x="7" y="107"/>
                          <a:pt x="4" y="83"/>
                          <a:pt x="2" y="60"/>
                        </a:cubicBezTo>
                        <a:cubicBezTo>
                          <a:pt x="0" y="37"/>
                          <a:pt x="1" y="18"/>
                          <a:pt x="2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088" name="Line 273">
                    <a:extLst>
                      <a:ext uri="{FF2B5EF4-FFF2-40B4-BE49-F238E27FC236}">
                        <a16:creationId xmlns:a16="http://schemas.microsoft.com/office/drawing/2014/main" id="{1F198D0E-CB41-C84B-8248-F99057DAE5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96" y="3880"/>
                    <a:ext cx="0" cy="38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89" name="Line 274">
                    <a:extLst>
                      <a:ext uri="{FF2B5EF4-FFF2-40B4-BE49-F238E27FC236}">
                        <a16:creationId xmlns:a16="http://schemas.microsoft.com/office/drawing/2014/main" id="{DF854EB3-F8B4-9E40-8754-D80B823C99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48" y="3172"/>
                    <a:ext cx="9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038" name="Rectangle 275">
                  <a:extLst>
                    <a:ext uri="{FF2B5EF4-FFF2-40B4-BE49-F238E27FC236}">
                      <a16:creationId xmlns:a16="http://schemas.microsoft.com/office/drawing/2014/main" id="{CF2DD0B8-8397-554C-AEAB-5B7B367C63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4" y="3020"/>
                  <a:ext cx="467" cy="686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41039" name="Group 276">
                  <a:extLst>
                    <a:ext uri="{FF2B5EF4-FFF2-40B4-BE49-F238E27FC236}">
                      <a16:creationId xmlns:a16="http://schemas.microsoft.com/office/drawing/2014/main" id="{A24A9C4A-EA97-B54F-A7F1-23CE3A2B5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5" y="2996"/>
                  <a:ext cx="245" cy="590"/>
                  <a:chOff x="1365" y="2931"/>
                  <a:chExt cx="452" cy="991"/>
                </a:xfrm>
              </p:grpSpPr>
              <p:sp>
                <p:nvSpPr>
                  <p:cNvPr id="41078" name="Freeform 277">
                    <a:extLst>
                      <a:ext uri="{FF2B5EF4-FFF2-40B4-BE49-F238E27FC236}">
                        <a16:creationId xmlns:a16="http://schemas.microsoft.com/office/drawing/2014/main" id="{695FEA8E-B1AA-B04A-8B74-BC9E540FD5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5" y="2948"/>
                    <a:ext cx="452" cy="974"/>
                  </a:xfrm>
                  <a:custGeom>
                    <a:avLst/>
                    <a:gdLst>
                      <a:gd name="T0" fmla="*/ 130 w 452"/>
                      <a:gd name="T1" fmla="*/ 4 h 974"/>
                      <a:gd name="T2" fmla="*/ 150 w 452"/>
                      <a:gd name="T3" fmla="*/ 42 h 974"/>
                      <a:gd name="T4" fmla="*/ 164 w 452"/>
                      <a:gd name="T5" fmla="*/ 78 h 974"/>
                      <a:gd name="T6" fmla="*/ 178 w 452"/>
                      <a:gd name="T7" fmla="*/ 110 h 974"/>
                      <a:gd name="T8" fmla="*/ 180 w 452"/>
                      <a:gd name="T9" fmla="*/ 182 h 974"/>
                      <a:gd name="T10" fmla="*/ 180 w 452"/>
                      <a:gd name="T11" fmla="*/ 252 h 974"/>
                      <a:gd name="T12" fmla="*/ 174 w 452"/>
                      <a:gd name="T13" fmla="*/ 334 h 974"/>
                      <a:gd name="T14" fmla="*/ 148 w 452"/>
                      <a:gd name="T15" fmla="*/ 430 h 974"/>
                      <a:gd name="T16" fmla="*/ 118 w 452"/>
                      <a:gd name="T17" fmla="*/ 516 h 974"/>
                      <a:gd name="T18" fmla="*/ 94 w 452"/>
                      <a:gd name="T19" fmla="*/ 540 h 974"/>
                      <a:gd name="T20" fmla="*/ 58 w 452"/>
                      <a:gd name="T21" fmla="*/ 570 h 974"/>
                      <a:gd name="T22" fmla="*/ 32 w 452"/>
                      <a:gd name="T23" fmla="*/ 610 h 974"/>
                      <a:gd name="T24" fmla="*/ 10 w 452"/>
                      <a:gd name="T25" fmla="*/ 672 h 974"/>
                      <a:gd name="T26" fmla="*/ 0 w 452"/>
                      <a:gd name="T27" fmla="*/ 718 h 974"/>
                      <a:gd name="T28" fmla="*/ 0 w 452"/>
                      <a:gd name="T29" fmla="*/ 776 h 974"/>
                      <a:gd name="T30" fmla="*/ 14 w 452"/>
                      <a:gd name="T31" fmla="*/ 828 h 974"/>
                      <a:gd name="T32" fmla="*/ 40 w 452"/>
                      <a:gd name="T33" fmla="*/ 880 h 974"/>
                      <a:gd name="T34" fmla="*/ 76 w 452"/>
                      <a:gd name="T35" fmla="*/ 920 h 974"/>
                      <a:gd name="T36" fmla="*/ 110 w 452"/>
                      <a:gd name="T37" fmla="*/ 938 h 974"/>
                      <a:gd name="T38" fmla="*/ 128 w 452"/>
                      <a:gd name="T39" fmla="*/ 942 h 974"/>
                      <a:gd name="T40" fmla="*/ 128 w 452"/>
                      <a:gd name="T41" fmla="*/ 960 h 974"/>
                      <a:gd name="T42" fmla="*/ 134 w 452"/>
                      <a:gd name="T43" fmla="*/ 974 h 974"/>
                      <a:gd name="T44" fmla="*/ 158 w 452"/>
                      <a:gd name="T45" fmla="*/ 974 h 974"/>
                      <a:gd name="T46" fmla="*/ 174 w 452"/>
                      <a:gd name="T47" fmla="*/ 956 h 974"/>
                      <a:gd name="T48" fmla="*/ 276 w 452"/>
                      <a:gd name="T49" fmla="*/ 956 h 974"/>
                      <a:gd name="T50" fmla="*/ 300 w 452"/>
                      <a:gd name="T51" fmla="*/ 974 h 974"/>
                      <a:gd name="T52" fmla="*/ 314 w 452"/>
                      <a:gd name="T53" fmla="*/ 970 h 974"/>
                      <a:gd name="T54" fmla="*/ 324 w 452"/>
                      <a:gd name="T55" fmla="*/ 948 h 974"/>
                      <a:gd name="T56" fmla="*/ 324 w 452"/>
                      <a:gd name="T57" fmla="*/ 934 h 974"/>
                      <a:gd name="T58" fmla="*/ 358 w 452"/>
                      <a:gd name="T59" fmla="*/ 928 h 974"/>
                      <a:gd name="T60" fmla="*/ 376 w 452"/>
                      <a:gd name="T61" fmla="*/ 910 h 974"/>
                      <a:gd name="T62" fmla="*/ 404 w 452"/>
                      <a:gd name="T63" fmla="*/ 874 h 974"/>
                      <a:gd name="T64" fmla="*/ 432 w 452"/>
                      <a:gd name="T65" fmla="*/ 826 h 974"/>
                      <a:gd name="T66" fmla="*/ 448 w 452"/>
                      <a:gd name="T67" fmla="*/ 770 h 974"/>
                      <a:gd name="T68" fmla="*/ 452 w 452"/>
                      <a:gd name="T69" fmla="*/ 704 h 974"/>
                      <a:gd name="T70" fmla="*/ 430 w 452"/>
                      <a:gd name="T71" fmla="*/ 638 h 974"/>
                      <a:gd name="T72" fmla="*/ 394 w 452"/>
                      <a:gd name="T73" fmla="*/ 576 h 974"/>
                      <a:gd name="T74" fmla="*/ 360 w 452"/>
                      <a:gd name="T75" fmla="*/ 544 h 974"/>
                      <a:gd name="T76" fmla="*/ 328 w 452"/>
                      <a:gd name="T77" fmla="*/ 508 h 974"/>
                      <a:gd name="T78" fmla="*/ 304 w 452"/>
                      <a:gd name="T79" fmla="*/ 438 h 974"/>
                      <a:gd name="T80" fmla="*/ 284 w 452"/>
                      <a:gd name="T81" fmla="*/ 366 h 974"/>
                      <a:gd name="T82" fmla="*/ 270 w 452"/>
                      <a:gd name="T83" fmla="*/ 288 h 974"/>
                      <a:gd name="T84" fmla="*/ 272 w 452"/>
                      <a:gd name="T85" fmla="*/ 238 h 974"/>
                      <a:gd name="T86" fmla="*/ 276 w 452"/>
                      <a:gd name="T87" fmla="*/ 104 h 974"/>
                      <a:gd name="T88" fmla="*/ 290 w 452"/>
                      <a:gd name="T89" fmla="*/ 70 h 974"/>
                      <a:gd name="T90" fmla="*/ 310 w 452"/>
                      <a:gd name="T91" fmla="*/ 38 h 974"/>
                      <a:gd name="T92" fmla="*/ 320 w 452"/>
                      <a:gd name="T93" fmla="*/ 20 h 974"/>
                      <a:gd name="T94" fmla="*/ 328 w 452"/>
                      <a:gd name="T95" fmla="*/ 0 h 974"/>
                      <a:gd name="T96" fmla="*/ 130 w 452"/>
                      <a:gd name="T97" fmla="*/ 4 h 974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452"/>
                      <a:gd name="T148" fmla="*/ 0 h 974"/>
                      <a:gd name="T149" fmla="*/ 452 w 452"/>
                      <a:gd name="T150" fmla="*/ 974 h 974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452" h="974">
                        <a:moveTo>
                          <a:pt x="130" y="4"/>
                        </a:moveTo>
                        <a:lnTo>
                          <a:pt x="150" y="42"/>
                        </a:lnTo>
                        <a:lnTo>
                          <a:pt x="164" y="78"/>
                        </a:lnTo>
                        <a:lnTo>
                          <a:pt x="178" y="110"/>
                        </a:lnTo>
                        <a:lnTo>
                          <a:pt x="180" y="182"/>
                        </a:lnTo>
                        <a:lnTo>
                          <a:pt x="180" y="252"/>
                        </a:lnTo>
                        <a:lnTo>
                          <a:pt x="174" y="334"/>
                        </a:lnTo>
                        <a:lnTo>
                          <a:pt x="148" y="430"/>
                        </a:lnTo>
                        <a:lnTo>
                          <a:pt x="118" y="516"/>
                        </a:lnTo>
                        <a:lnTo>
                          <a:pt x="94" y="540"/>
                        </a:lnTo>
                        <a:lnTo>
                          <a:pt x="58" y="570"/>
                        </a:lnTo>
                        <a:lnTo>
                          <a:pt x="32" y="610"/>
                        </a:lnTo>
                        <a:lnTo>
                          <a:pt x="10" y="672"/>
                        </a:lnTo>
                        <a:lnTo>
                          <a:pt x="0" y="718"/>
                        </a:lnTo>
                        <a:lnTo>
                          <a:pt x="0" y="776"/>
                        </a:lnTo>
                        <a:lnTo>
                          <a:pt x="14" y="828"/>
                        </a:lnTo>
                        <a:lnTo>
                          <a:pt x="40" y="880"/>
                        </a:lnTo>
                        <a:lnTo>
                          <a:pt x="76" y="920"/>
                        </a:lnTo>
                        <a:lnTo>
                          <a:pt x="110" y="938"/>
                        </a:lnTo>
                        <a:lnTo>
                          <a:pt x="128" y="942"/>
                        </a:lnTo>
                        <a:lnTo>
                          <a:pt x="128" y="960"/>
                        </a:lnTo>
                        <a:lnTo>
                          <a:pt x="134" y="974"/>
                        </a:lnTo>
                        <a:lnTo>
                          <a:pt x="158" y="974"/>
                        </a:lnTo>
                        <a:lnTo>
                          <a:pt x="174" y="956"/>
                        </a:lnTo>
                        <a:lnTo>
                          <a:pt x="276" y="956"/>
                        </a:lnTo>
                        <a:lnTo>
                          <a:pt x="300" y="974"/>
                        </a:lnTo>
                        <a:lnTo>
                          <a:pt x="314" y="970"/>
                        </a:lnTo>
                        <a:lnTo>
                          <a:pt x="324" y="948"/>
                        </a:lnTo>
                        <a:lnTo>
                          <a:pt x="324" y="934"/>
                        </a:lnTo>
                        <a:lnTo>
                          <a:pt x="358" y="928"/>
                        </a:lnTo>
                        <a:lnTo>
                          <a:pt x="376" y="910"/>
                        </a:lnTo>
                        <a:lnTo>
                          <a:pt x="404" y="874"/>
                        </a:lnTo>
                        <a:lnTo>
                          <a:pt x="432" y="826"/>
                        </a:lnTo>
                        <a:lnTo>
                          <a:pt x="448" y="770"/>
                        </a:lnTo>
                        <a:lnTo>
                          <a:pt x="452" y="704"/>
                        </a:lnTo>
                        <a:lnTo>
                          <a:pt x="430" y="638"/>
                        </a:lnTo>
                        <a:lnTo>
                          <a:pt x="394" y="576"/>
                        </a:lnTo>
                        <a:lnTo>
                          <a:pt x="360" y="544"/>
                        </a:lnTo>
                        <a:lnTo>
                          <a:pt x="328" y="508"/>
                        </a:lnTo>
                        <a:lnTo>
                          <a:pt x="304" y="438"/>
                        </a:lnTo>
                        <a:lnTo>
                          <a:pt x="284" y="366"/>
                        </a:lnTo>
                        <a:lnTo>
                          <a:pt x="270" y="288"/>
                        </a:lnTo>
                        <a:lnTo>
                          <a:pt x="272" y="238"/>
                        </a:lnTo>
                        <a:lnTo>
                          <a:pt x="276" y="104"/>
                        </a:lnTo>
                        <a:lnTo>
                          <a:pt x="290" y="70"/>
                        </a:lnTo>
                        <a:lnTo>
                          <a:pt x="310" y="38"/>
                        </a:lnTo>
                        <a:lnTo>
                          <a:pt x="320" y="20"/>
                        </a:lnTo>
                        <a:lnTo>
                          <a:pt x="328" y="0"/>
                        </a:lnTo>
                        <a:lnTo>
                          <a:pt x="130" y="4"/>
                        </a:lnTo>
                        <a:close/>
                      </a:path>
                    </a:pathLst>
                  </a:custGeom>
                  <a:solidFill>
                    <a:srgbClr val="99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079" name="Freeform 278">
                    <a:extLst>
                      <a:ext uri="{FF2B5EF4-FFF2-40B4-BE49-F238E27FC236}">
                        <a16:creationId xmlns:a16="http://schemas.microsoft.com/office/drawing/2014/main" id="{61D6E21E-175E-404F-AEBF-357D7A7DA1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97" y="2931"/>
                    <a:ext cx="195" cy="21"/>
                  </a:xfrm>
                  <a:custGeom>
                    <a:avLst/>
                    <a:gdLst>
                      <a:gd name="T0" fmla="*/ 0 w 195"/>
                      <a:gd name="T1" fmla="*/ 21 h 21"/>
                      <a:gd name="T2" fmla="*/ 24 w 195"/>
                      <a:gd name="T3" fmla="*/ 9 h 21"/>
                      <a:gd name="T4" fmla="*/ 60 w 195"/>
                      <a:gd name="T5" fmla="*/ 0 h 21"/>
                      <a:gd name="T6" fmla="*/ 114 w 195"/>
                      <a:gd name="T7" fmla="*/ 0 h 21"/>
                      <a:gd name="T8" fmla="*/ 153 w 195"/>
                      <a:gd name="T9" fmla="*/ 9 h 21"/>
                      <a:gd name="T10" fmla="*/ 195 w 195"/>
                      <a:gd name="T11" fmla="*/ 21 h 21"/>
                      <a:gd name="T12" fmla="*/ 0 w 195"/>
                      <a:gd name="T13" fmla="*/ 21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5"/>
                      <a:gd name="T22" fmla="*/ 0 h 21"/>
                      <a:gd name="T23" fmla="*/ 195 w 195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5" h="21">
                        <a:moveTo>
                          <a:pt x="0" y="21"/>
                        </a:moveTo>
                        <a:lnTo>
                          <a:pt x="24" y="9"/>
                        </a:lnTo>
                        <a:lnTo>
                          <a:pt x="60" y="0"/>
                        </a:lnTo>
                        <a:lnTo>
                          <a:pt x="114" y="0"/>
                        </a:lnTo>
                        <a:lnTo>
                          <a:pt x="153" y="9"/>
                        </a:lnTo>
                        <a:lnTo>
                          <a:pt x="195" y="21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99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41040" name="Group 279">
                  <a:extLst>
                    <a:ext uri="{FF2B5EF4-FFF2-40B4-BE49-F238E27FC236}">
                      <a16:creationId xmlns:a16="http://schemas.microsoft.com/office/drawing/2014/main" id="{1B6AC1E2-709A-BB4E-AD88-A60ED29968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4" y="3139"/>
                  <a:ext cx="245" cy="448"/>
                  <a:chOff x="3608" y="3176"/>
                  <a:chExt cx="452" cy="752"/>
                </a:xfrm>
              </p:grpSpPr>
              <p:sp>
                <p:nvSpPr>
                  <p:cNvPr id="41069" name="Freeform 280">
                    <a:extLst>
                      <a:ext uri="{FF2B5EF4-FFF2-40B4-BE49-F238E27FC236}">
                        <a16:creationId xmlns:a16="http://schemas.microsoft.com/office/drawing/2014/main" id="{6296C3C5-1D7C-CA48-B406-0BB514D425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" y="3176"/>
                    <a:ext cx="182" cy="712"/>
                  </a:xfrm>
                  <a:custGeom>
                    <a:avLst/>
                    <a:gdLst>
                      <a:gd name="T0" fmla="*/ 50 w 182"/>
                      <a:gd name="T1" fmla="*/ 708 h 712"/>
                      <a:gd name="T2" fmla="*/ 86 w 182"/>
                      <a:gd name="T3" fmla="*/ 704 h 712"/>
                      <a:gd name="T4" fmla="*/ 130 w 182"/>
                      <a:gd name="T5" fmla="*/ 660 h 712"/>
                      <a:gd name="T6" fmla="*/ 166 w 182"/>
                      <a:gd name="T7" fmla="*/ 596 h 712"/>
                      <a:gd name="T8" fmla="*/ 182 w 182"/>
                      <a:gd name="T9" fmla="*/ 504 h 712"/>
                      <a:gd name="T10" fmla="*/ 166 w 182"/>
                      <a:gd name="T11" fmla="*/ 428 h 712"/>
                      <a:gd name="T12" fmla="*/ 126 w 182"/>
                      <a:gd name="T13" fmla="*/ 352 h 712"/>
                      <a:gd name="T14" fmla="*/ 66 w 182"/>
                      <a:gd name="T15" fmla="*/ 292 h 712"/>
                      <a:gd name="T16" fmla="*/ 42 w 182"/>
                      <a:gd name="T17" fmla="*/ 236 h 712"/>
                      <a:gd name="T18" fmla="*/ 14 w 182"/>
                      <a:gd name="T19" fmla="*/ 136 h 712"/>
                      <a:gd name="T20" fmla="*/ 2 w 182"/>
                      <a:gd name="T21" fmla="*/ 60 h 712"/>
                      <a:gd name="T22" fmla="*/ 2 w 182"/>
                      <a:gd name="T23" fmla="*/ 0 h 7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82"/>
                      <a:gd name="T37" fmla="*/ 0 h 712"/>
                      <a:gd name="T38" fmla="*/ 182 w 182"/>
                      <a:gd name="T39" fmla="*/ 712 h 7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82" h="712">
                        <a:moveTo>
                          <a:pt x="50" y="708"/>
                        </a:moveTo>
                        <a:cubicBezTo>
                          <a:pt x="61" y="710"/>
                          <a:pt x="73" y="712"/>
                          <a:pt x="86" y="704"/>
                        </a:cubicBezTo>
                        <a:cubicBezTo>
                          <a:pt x="99" y="696"/>
                          <a:pt x="117" y="678"/>
                          <a:pt x="130" y="660"/>
                        </a:cubicBezTo>
                        <a:cubicBezTo>
                          <a:pt x="143" y="642"/>
                          <a:pt x="157" y="622"/>
                          <a:pt x="166" y="596"/>
                        </a:cubicBezTo>
                        <a:cubicBezTo>
                          <a:pt x="175" y="570"/>
                          <a:pt x="182" y="532"/>
                          <a:pt x="182" y="504"/>
                        </a:cubicBezTo>
                        <a:cubicBezTo>
                          <a:pt x="182" y="476"/>
                          <a:pt x="175" y="453"/>
                          <a:pt x="166" y="428"/>
                        </a:cubicBezTo>
                        <a:cubicBezTo>
                          <a:pt x="157" y="403"/>
                          <a:pt x="143" y="375"/>
                          <a:pt x="126" y="352"/>
                        </a:cubicBezTo>
                        <a:cubicBezTo>
                          <a:pt x="109" y="329"/>
                          <a:pt x="80" y="311"/>
                          <a:pt x="66" y="292"/>
                        </a:cubicBezTo>
                        <a:cubicBezTo>
                          <a:pt x="52" y="273"/>
                          <a:pt x="51" y="262"/>
                          <a:pt x="42" y="236"/>
                        </a:cubicBezTo>
                        <a:cubicBezTo>
                          <a:pt x="33" y="210"/>
                          <a:pt x="21" y="165"/>
                          <a:pt x="14" y="136"/>
                        </a:cubicBezTo>
                        <a:cubicBezTo>
                          <a:pt x="7" y="107"/>
                          <a:pt x="4" y="83"/>
                          <a:pt x="2" y="60"/>
                        </a:cubicBezTo>
                        <a:cubicBezTo>
                          <a:pt x="0" y="37"/>
                          <a:pt x="1" y="18"/>
                          <a:pt x="2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070" name="Line 281">
                    <a:extLst>
                      <a:ext uri="{FF2B5EF4-FFF2-40B4-BE49-F238E27FC236}">
                        <a16:creationId xmlns:a16="http://schemas.microsoft.com/office/drawing/2014/main" id="{0C410CEB-7224-F84E-B36F-1BDAA1C62A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36" y="3926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71" name="Line 282">
                    <a:extLst>
                      <a:ext uri="{FF2B5EF4-FFF2-40B4-BE49-F238E27FC236}">
                        <a16:creationId xmlns:a16="http://schemas.microsoft.com/office/drawing/2014/main" id="{201143EC-5828-094F-B804-6C21B6F4B7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74" y="3906"/>
                    <a:ext cx="0" cy="22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72" name="Line 283">
                    <a:extLst>
                      <a:ext uri="{FF2B5EF4-FFF2-40B4-BE49-F238E27FC236}">
                        <a16:creationId xmlns:a16="http://schemas.microsoft.com/office/drawing/2014/main" id="{D404ED4E-295F-3247-AE35-81DBD8FBEC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6" y="3906"/>
                    <a:ext cx="1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73" name="Line 284">
                    <a:extLst>
                      <a:ext uri="{FF2B5EF4-FFF2-40B4-BE49-F238E27FC236}">
                        <a16:creationId xmlns:a16="http://schemas.microsoft.com/office/drawing/2014/main" id="{16148956-72C4-4F40-9411-63C87BA379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94" y="3906"/>
                    <a:ext cx="0" cy="18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74" name="Line 285">
                    <a:extLst>
                      <a:ext uri="{FF2B5EF4-FFF2-40B4-BE49-F238E27FC236}">
                        <a16:creationId xmlns:a16="http://schemas.microsoft.com/office/drawing/2014/main" id="{A22178A3-0735-3346-A106-F75F8BA46A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96" y="3924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75" name="Line 286">
                    <a:extLst>
                      <a:ext uri="{FF2B5EF4-FFF2-40B4-BE49-F238E27FC236}">
                        <a16:creationId xmlns:a16="http://schemas.microsoft.com/office/drawing/2014/main" id="{63B20D1B-9B4A-A141-A489-E5C258C95B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32" y="3884"/>
                    <a:ext cx="0" cy="4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76" name="Freeform 287">
                    <a:extLst>
                      <a:ext uri="{FF2B5EF4-FFF2-40B4-BE49-F238E27FC236}">
                        <a16:creationId xmlns:a16="http://schemas.microsoft.com/office/drawing/2014/main" id="{1719FD8D-508E-AB44-8421-AE59A8C07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08" y="3178"/>
                    <a:ext cx="182" cy="712"/>
                  </a:xfrm>
                  <a:custGeom>
                    <a:avLst/>
                    <a:gdLst>
                      <a:gd name="T0" fmla="*/ 50 w 182"/>
                      <a:gd name="T1" fmla="*/ 708 h 712"/>
                      <a:gd name="T2" fmla="*/ 86 w 182"/>
                      <a:gd name="T3" fmla="*/ 704 h 712"/>
                      <a:gd name="T4" fmla="*/ 130 w 182"/>
                      <a:gd name="T5" fmla="*/ 660 h 712"/>
                      <a:gd name="T6" fmla="*/ 166 w 182"/>
                      <a:gd name="T7" fmla="*/ 596 h 712"/>
                      <a:gd name="T8" fmla="*/ 182 w 182"/>
                      <a:gd name="T9" fmla="*/ 504 h 712"/>
                      <a:gd name="T10" fmla="*/ 166 w 182"/>
                      <a:gd name="T11" fmla="*/ 428 h 712"/>
                      <a:gd name="T12" fmla="*/ 126 w 182"/>
                      <a:gd name="T13" fmla="*/ 352 h 712"/>
                      <a:gd name="T14" fmla="*/ 66 w 182"/>
                      <a:gd name="T15" fmla="*/ 292 h 712"/>
                      <a:gd name="T16" fmla="*/ 42 w 182"/>
                      <a:gd name="T17" fmla="*/ 236 h 712"/>
                      <a:gd name="T18" fmla="*/ 14 w 182"/>
                      <a:gd name="T19" fmla="*/ 136 h 712"/>
                      <a:gd name="T20" fmla="*/ 2 w 182"/>
                      <a:gd name="T21" fmla="*/ 60 h 712"/>
                      <a:gd name="T22" fmla="*/ 2 w 182"/>
                      <a:gd name="T23" fmla="*/ 0 h 7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82"/>
                      <a:gd name="T37" fmla="*/ 0 h 712"/>
                      <a:gd name="T38" fmla="*/ 182 w 182"/>
                      <a:gd name="T39" fmla="*/ 712 h 7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82" h="712">
                        <a:moveTo>
                          <a:pt x="50" y="708"/>
                        </a:moveTo>
                        <a:cubicBezTo>
                          <a:pt x="61" y="710"/>
                          <a:pt x="73" y="712"/>
                          <a:pt x="86" y="704"/>
                        </a:cubicBezTo>
                        <a:cubicBezTo>
                          <a:pt x="99" y="696"/>
                          <a:pt x="117" y="678"/>
                          <a:pt x="130" y="660"/>
                        </a:cubicBezTo>
                        <a:cubicBezTo>
                          <a:pt x="143" y="642"/>
                          <a:pt x="157" y="622"/>
                          <a:pt x="166" y="596"/>
                        </a:cubicBezTo>
                        <a:cubicBezTo>
                          <a:pt x="175" y="570"/>
                          <a:pt x="182" y="532"/>
                          <a:pt x="182" y="504"/>
                        </a:cubicBezTo>
                        <a:cubicBezTo>
                          <a:pt x="182" y="476"/>
                          <a:pt x="175" y="453"/>
                          <a:pt x="166" y="428"/>
                        </a:cubicBezTo>
                        <a:cubicBezTo>
                          <a:pt x="157" y="403"/>
                          <a:pt x="143" y="375"/>
                          <a:pt x="126" y="352"/>
                        </a:cubicBezTo>
                        <a:cubicBezTo>
                          <a:pt x="109" y="329"/>
                          <a:pt x="80" y="311"/>
                          <a:pt x="66" y="292"/>
                        </a:cubicBezTo>
                        <a:cubicBezTo>
                          <a:pt x="52" y="273"/>
                          <a:pt x="51" y="262"/>
                          <a:pt x="42" y="236"/>
                        </a:cubicBezTo>
                        <a:cubicBezTo>
                          <a:pt x="33" y="210"/>
                          <a:pt x="21" y="165"/>
                          <a:pt x="14" y="136"/>
                        </a:cubicBezTo>
                        <a:cubicBezTo>
                          <a:pt x="7" y="107"/>
                          <a:pt x="4" y="83"/>
                          <a:pt x="2" y="60"/>
                        </a:cubicBezTo>
                        <a:cubicBezTo>
                          <a:pt x="0" y="37"/>
                          <a:pt x="1" y="18"/>
                          <a:pt x="2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077" name="Line 288">
                    <a:extLst>
                      <a:ext uri="{FF2B5EF4-FFF2-40B4-BE49-F238E27FC236}">
                        <a16:creationId xmlns:a16="http://schemas.microsoft.com/office/drawing/2014/main" id="{CB2DE576-A353-CF47-BEB5-4ABB2EDAFF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36" y="3884"/>
                    <a:ext cx="0" cy="38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041" name="Group 289">
                  <a:extLst>
                    <a:ext uri="{FF2B5EF4-FFF2-40B4-BE49-F238E27FC236}">
                      <a16:creationId xmlns:a16="http://schemas.microsoft.com/office/drawing/2014/main" id="{07F64C1A-D8CA-6444-AD2E-A5928E2327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996"/>
                  <a:ext cx="109" cy="147"/>
                  <a:chOff x="1488" y="2931"/>
                  <a:chExt cx="201" cy="246"/>
                </a:xfrm>
              </p:grpSpPr>
              <p:grpSp>
                <p:nvGrpSpPr>
                  <p:cNvPr id="41062" name="Group 290">
                    <a:extLst>
                      <a:ext uri="{FF2B5EF4-FFF2-40B4-BE49-F238E27FC236}">
                        <a16:creationId xmlns:a16="http://schemas.microsoft.com/office/drawing/2014/main" id="{194DF519-5A4B-F44B-B605-9E68AE5E30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5" y="2955"/>
                    <a:ext cx="54" cy="219"/>
                    <a:chOff x="1635" y="2955"/>
                    <a:chExt cx="54" cy="219"/>
                  </a:xfrm>
                </p:grpSpPr>
                <p:sp>
                  <p:nvSpPr>
                    <p:cNvPr id="41067" name="Line 291">
                      <a:extLst>
                        <a:ext uri="{FF2B5EF4-FFF2-40B4-BE49-F238E27FC236}">
                          <a16:creationId xmlns:a16="http://schemas.microsoft.com/office/drawing/2014/main" id="{A116A6DE-095E-0545-B00B-36EF85240F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35" y="3048"/>
                      <a:ext cx="0" cy="12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68" name="Line 292">
                      <a:extLst>
                        <a:ext uri="{FF2B5EF4-FFF2-40B4-BE49-F238E27FC236}">
                          <a16:creationId xmlns:a16="http://schemas.microsoft.com/office/drawing/2014/main" id="{1B5FA083-CDF5-9743-A346-2347517682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35" y="2955"/>
                      <a:ext cx="54" cy="9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1063" name="Group 293">
                    <a:extLst>
                      <a:ext uri="{FF2B5EF4-FFF2-40B4-BE49-F238E27FC236}">
                        <a16:creationId xmlns:a16="http://schemas.microsoft.com/office/drawing/2014/main" id="{E5BE470F-5161-3746-B4CA-1579CED6E9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491" y="2958"/>
                    <a:ext cx="54" cy="219"/>
                    <a:chOff x="1635" y="2955"/>
                    <a:chExt cx="54" cy="219"/>
                  </a:xfrm>
                </p:grpSpPr>
                <p:sp>
                  <p:nvSpPr>
                    <p:cNvPr id="41065" name="Line 294">
                      <a:extLst>
                        <a:ext uri="{FF2B5EF4-FFF2-40B4-BE49-F238E27FC236}">
                          <a16:creationId xmlns:a16="http://schemas.microsoft.com/office/drawing/2014/main" id="{2B789DFC-68A7-5249-ACA2-D93DA98A8E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35" y="3048"/>
                      <a:ext cx="0" cy="12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66" name="Line 295">
                      <a:extLst>
                        <a:ext uri="{FF2B5EF4-FFF2-40B4-BE49-F238E27FC236}">
                          <a16:creationId xmlns:a16="http://schemas.microsoft.com/office/drawing/2014/main" id="{BC52A164-984B-D440-B830-1729EFECC8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35" y="2955"/>
                      <a:ext cx="54" cy="9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1064" name="Freeform 296">
                    <a:extLst>
                      <a:ext uri="{FF2B5EF4-FFF2-40B4-BE49-F238E27FC236}">
                        <a16:creationId xmlns:a16="http://schemas.microsoft.com/office/drawing/2014/main" id="{F7EE49C5-B4E5-9D41-A43C-A356188C22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88" y="2931"/>
                    <a:ext cx="201" cy="27"/>
                  </a:xfrm>
                  <a:custGeom>
                    <a:avLst/>
                    <a:gdLst>
                      <a:gd name="T0" fmla="*/ 0 w 201"/>
                      <a:gd name="T1" fmla="*/ 27 h 27"/>
                      <a:gd name="T2" fmla="*/ 99 w 201"/>
                      <a:gd name="T3" fmla="*/ 0 h 27"/>
                      <a:gd name="T4" fmla="*/ 201 w 201"/>
                      <a:gd name="T5" fmla="*/ 27 h 27"/>
                      <a:gd name="T6" fmla="*/ 0 60000 65536"/>
                      <a:gd name="T7" fmla="*/ 0 60000 65536"/>
                      <a:gd name="T8" fmla="*/ 0 60000 65536"/>
                      <a:gd name="T9" fmla="*/ 0 w 201"/>
                      <a:gd name="T10" fmla="*/ 0 h 27"/>
                      <a:gd name="T11" fmla="*/ 201 w 201"/>
                      <a:gd name="T12" fmla="*/ 27 h 2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1" h="27">
                        <a:moveTo>
                          <a:pt x="0" y="27"/>
                        </a:moveTo>
                        <a:cubicBezTo>
                          <a:pt x="33" y="13"/>
                          <a:pt x="66" y="0"/>
                          <a:pt x="99" y="0"/>
                        </a:cubicBezTo>
                        <a:cubicBezTo>
                          <a:pt x="132" y="0"/>
                          <a:pt x="166" y="13"/>
                          <a:pt x="201" y="27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41042" name="Rectangle 297">
                  <a:extLst>
                    <a:ext uri="{FF2B5EF4-FFF2-40B4-BE49-F238E27FC236}">
                      <a16:creationId xmlns:a16="http://schemas.microsoft.com/office/drawing/2014/main" id="{5539BDC4-8030-AA47-BBC3-F4EF6C878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292" y="3015"/>
                  <a:ext cx="466" cy="686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41043" name="Group 298">
                  <a:extLst>
                    <a:ext uri="{FF2B5EF4-FFF2-40B4-BE49-F238E27FC236}">
                      <a16:creationId xmlns:a16="http://schemas.microsoft.com/office/drawing/2014/main" id="{3643BE50-C59B-E24A-AFD6-099568184F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403" y="3135"/>
                  <a:ext cx="244" cy="590"/>
                  <a:chOff x="1365" y="2931"/>
                  <a:chExt cx="452" cy="991"/>
                </a:xfrm>
              </p:grpSpPr>
              <p:sp>
                <p:nvSpPr>
                  <p:cNvPr id="41060" name="Freeform 299">
                    <a:extLst>
                      <a:ext uri="{FF2B5EF4-FFF2-40B4-BE49-F238E27FC236}">
                        <a16:creationId xmlns:a16="http://schemas.microsoft.com/office/drawing/2014/main" id="{B11E0A0C-07D8-0F4C-BE7D-02461B6ED2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5" y="2948"/>
                    <a:ext cx="452" cy="974"/>
                  </a:xfrm>
                  <a:custGeom>
                    <a:avLst/>
                    <a:gdLst>
                      <a:gd name="T0" fmla="*/ 130 w 452"/>
                      <a:gd name="T1" fmla="*/ 4 h 974"/>
                      <a:gd name="T2" fmla="*/ 150 w 452"/>
                      <a:gd name="T3" fmla="*/ 42 h 974"/>
                      <a:gd name="T4" fmla="*/ 164 w 452"/>
                      <a:gd name="T5" fmla="*/ 78 h 974"/>
                      <a:gd name="T6" fmla="*/ 178 w 452"/>
                      <a:gd name="T7" fmla="*/ 110 h 974"/>
                      <a:gd name="T8" fmla="*/ 180 w 452"/>
                      <a:gd name="T9" fmla="*/ 182 h 974"/>
                      <a:gd name="T10" fmla="*/ 180 w 452"/>
                      <a:gd name="T11" fmla="*/ 252 h 974"/>
                      <a:gd name="T12" fmla="*/ 174 w 452"/>
                      <a:gd name="T13" fmla="*/ 334 h 974"/>
                      <a:gd name="T14" fmla="*/ 148 w 452"/>
                      <a:gd name="T15" fmla="*/ 430 h 974"/>
                      <a:gd name="T16" fmla="*/ 118 w 452"/>
                      <a:gd name="T17" fmla="*/ 516 h 974"/>
                      <a:gd name="T18" fmla="*/ 94 w 452"/>
                      <a:gd name="T19" fmla="*/ 540 h 974"/>
                      <a:gd name="T20" fmla="*/ 58 w 452"/>
                      <a:gd name="T21" fmla="*/ 570 h 974"/>
                      <a:gd name="T22" fmla="*/ 32 w 452"/>
                      <a:gd name="T23" fmla="*/ 610 h 974"/>
                      <a:gd name="T24" fmla="*/ 10 w 452"/>
                      <a:gd name="T25" fmla="*/ 672 h 974"/>
                      <a:gd name="T26" fmla="*/ 0 w 452"/>
                      <a:gd name="T27" fmla="*/ 718 h 974"/>
                      <a:gd name="T28" fmla="*/ 0 w 452"/>
                      <a:gd name="T29" fmla="*/ 776 h 974"/>
                      <a:gd name="T30" fmla="*/ 14 w 452"/>
                      <a:gd name="T31" fmla="*/ 828 h 974"/>
                      <a:gd name="T32" fmla="*/ 40 w 452"/>
                      <a:gd name="T33" fmla="*/ 880 h 974"/>
                      <a:gd name="T34" fmla="*/ 76 w 452"/>
                      <a:gd name="T35" fmla="*/ 920 h 974"/>
                      <a:gd name="T36" fmla="*/ 110 w 452"/>
                      <a:gd name="T37" fmla="*/ 938 h 974"/>
                      <a:gd name="T38" fmla="*/ 128 w 452"/>
                      <a:gd name="T39" fmla="*/ 942 h 974"/>
                      <a:gd name="T40" fmla="*/ 128 w 452"/>
                      <a:gd name="T41" fmla="*/ 960 h 974"/>
                      <a:gd name="T42" fmla="*/ 134 w 452"/>
                      <a:gd name="T43" fmla="*/ 974 h 974"/>
                      <a:gd name="T44" fmla="*/ 158 w 452"/>
                      <a:gd name="T45" fmla="*/ 974 h 974"/>
                      <a:gd name="T46" fmla="*/ 174 w 452"/>
                      <a:gd name="T47" fmla="*/ 956 h 974"/>
                      <a:gd name="T48" fmla="*/ 276 w 452"/>
                      <a:gd name="T49" fmla="*/ 956 h 974"/>
                      <a:gd name="T50" fmla="*/ 300 w 452"/>
                      <a:gd name="T51" fmla="*/ 974 h 974"/>
                      <a:gd name="T52" fmla="*/ 314 w 452"/>
                      <a:gd name="T53" fmla="*/ 970 h 974"/>
                      <a:gd name="T54" fmla="*/ 324 w 452"/>
                      <a:gd name="T55" fmla="*/ 948 h 974"/>
                      <a:gd name="T56" fmla="*/ 324 w 452"/>
                      <a:gd name="T57" fmla="*/ 934 h 974"/>
                      <a:gd name="T58" fmla="*/ 358 w 452"/>
                      <a:gd name="T59" fmla="*/ 928 h 974"/>
                      <a:gd name="T60" fmla="*/ 376 w 452"/>
                      <a:gd name="T61" fmla="*/ 910 h 974"/>
                      <a:gd name="T62" fmla="*/ 404 w 452"/>
                      <a:gd name="T63" fmla="*/ 874 h 974"/>
                      <a:gd name="T64" fmla="*/ 432 w 452"/>
                      <a:gd name="T65" fmla="*/ 826 h 974"/>
                      <a:gd name="T66" fmla="*/ 448 w 452"/>
                      <a:gd name="T67" fmla="*/ 770 h 974"/>
                      <a:gd name="T68" fmla="*/ 452 w 452"/>
                      <a:gd name="T69" fmla="*/ 704 h 974"/>
                      <a:gd name="T70" fmla="*/ 430 w 452"/>
                      <a:gd name="T71" fmla="*/ 638 h 974"/>
                      <a:gd name="T72" fmla="*/ 394 w 452"/>
                      <a:gd name="T73" fmla="*/ 576 h 974"/>
                      <a:gd name="T74" fmla="*/ 360 w 452"/>
                      <a:gd name="T75" fmla="*/ 544 h 974"/>
                      <a:gd name="T76" fmla="*/ 328 w 452"/>
                      <a:gd name="T77" fmla="*/ 508 h 974"/>
                      <a:gd name="T78" fmla="*/ 304 w 452"/>
                      <a:gd name="T79" fmla="*/ 438 h 974"/>
                      <a:gd name="T80" fmla="*/ 284 w 452"/>
                      <a:gd name="T81" fmla="*/ 366 h 974"/>
                      <a:gd name="T82" fmla="*/ 270 w 452"/>
                      <a:gd name="T83" fmla="*/ 288 h 974"/>
                      <a:gd name="T84" fmla="*/ 272 w 452"/>
                      <a:gd name="T85" fmla="*/ 238 h 974"/>
                      <a:gd name="T86" fmla="*/ 276 w 452"/>
                      <a:gd name="T87" fmla="*/ 104 h 974"/>
                      <a:gd name="T88" fmla="*/ 290 w 452"/>
                      <a:gd name="T89" fmla="*/ 70 h 974"/>
                      <a:gd name="T90" fmla="*/ 310 w 452"/>
                      <a:gd name="T91" fmla="*/ 38 h 974"/>
                      <a:gd name="T92" fmla="*/ 320 w 452"/>
                      <a:gd name="T93" fmla="*/ 20 h 974"/>
                      <a:gd name="T94" fmla="*/ 328 w 452"/>
                      <a:gd name="T95" fmla="*/ 0 h 974"/>
                      <a:gd name="T96" fmla="*/ 130 w 452"/>
                      <a:gd name="T97" fmla="*/ 4 h 974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452"/>
                      <a:gd name="T148" fmla="*/ 0 h 974"/>
                      <a:gd name="T149" fmla="*/ 452 w 452"/>
                      <a:gd name="T150" fmla="*/ 974 h 974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452" h="974">
                        <a:moveTo>
                          <a:pt x="130" y="4"/>
                        </a:moveTo>
                        <a:lnTo>
                          <a:pt x="150" y="42"/>
                        </a:lnTo>
                        <a:lnTo>
                          <a:pt x="164" y="78"/>
                        </a:lnTo>
                        <a:lnTo>
                          <a:pt x="178" y="110"/>
                        </a:lnTo>
                        <a:lnTo>
                          <a:pt x="180" y="182"/>
                        </a:lnTo>
                        <a:lnTo>
                          <a:pt x="180" y="252"/>
                        </a:lnTo>
                        <a:lnTo>
                          <a:pt x="174" y="334"/>
                        </a:lnTo>
                        <a:lnTo>
                          <a:pt x="148" y="430"/>
                        </a:lnTo>
                        <a:lnTo>
                          <a:pt x="118" y="516"/>
                        </a:lnTo>
                        <a:lnTo>
                          <a:pt x="94" y="540"/>
                        </a:lnTo>
                        <a:lnTo>
                          <a:pt x="58" y="570"/>
                        </a:lnTo>
                        <a:lnTo>
                          <a:pt x="32" y="610"/>
                        </a:lnTo>
                        <a:lnTo>
                          <a:pt x="10" y="672"/>
                        </a:lnTo>
                        <a:lnTo>
                          <a:pt x="0" y="718"/>
                        </a:lnTo>
                        <a:lnTo>
                          <a:pt x="0" y="776"/>
                        </a:lnTo>
                        <a:lnTo>
                          <a:pt x="14" y="828"/>
                        </a:lnTo>
                        <a:lnTo>
                          <a:pt x="40" y="880"/>
                        </a:lnTo>
                        <a:lnTo>
                          <a:pt x="76" y="920"/>
                        </a:lnTo>
                        <a:lnTo>
                          <a:pt x="110" y="938"/>
                        </a:lnTo>
                        <a:lnTo>
                          <a:pt x="128" y="942"/>
                        </a:lnTo>
                        <a:lnTo>
                          <a:pt x="128" y="960"/>
                        </a:lnTo>
                        <a:lnTo>
                          <a:pt x="134" y="974"/>
                        </a:lnTo>
                        <a:lnTo>
                          <a:pt x="158" y="974"/>
                        </a:lnTo>
                        <a:lnTo>
                          <a:pt x="174" y="956"/>
                        </a:lnTo>
                        <a:lnTo>
                          <a:pt x="276" y="956"/>
                        </a:lnTo>
                        <a:lnTo>
                          <a:pt x="300" y="974"/>
                        </a:lnTo>
                        <a:lnTo>
                          <a:pt x="314" y="970"/>
                        </a:lnTo>
                        <a:lnTo>
                          <a:pt x="324" y="948"/>
                        </a:lnTo>
                        <a:lnTo>
                          <a:pt x="324" y="934"/>
                        </a:lnTo>
                        <a:lnTo>
                          <a:pt x="358" y="928"/>
                        </a:lnTo>
                        <a:lnTo>
                          <a:pt x="376" y="910"/>
                        </a:lnTo>
                        <a:lnTo>
                          <a:pt x="404" y="874"/>
                        </a:lnTo>
                        <a:lnTo>
                          <a:pt x="432" y="826"/>
                        </a:lnTo>
                        <a:lnTo>
                          <a:pt x="448" y="770"/>
                        </a:lnTo>
                        <a:lnTo>
                          <a:pt x="452" y="704"/>
                        </a:lnTo>
                        <a:lnTo>
                          <a:pt x="430" y="638"/>
                        </a:lnTo>
                        <a:lnTo>
                          <a:pt x="394" y="576"/>
                        </a:lnTo>
                        <a:lnTo>
                          <a:pt x="360" y="544"/>
                        </a:lnTo>
                        <a:lnTo>
                          <a:pt x="328" y="508"/>
                        </a:lnTo>
                        <a:lnTo>
                          <a:pt x="304" y="438"/>
                        </a:lnTo>
                        <a:lnTo>
                          <a:pt x="284" y="366"/>
                        </a:lnTo>
                        <a:lnTo>
                          <a:pt x="270" y="288"/>
                        </a:lnTo>
                        <a:lnTo>
                          <a:pt x="272" y="238"/>
                        </a:lnTo>
                        <a:lnTo>
                          <a:pt x="276" y="104"/>
                        </a:lnTo>
                        <a:lnTo>
                          <a:pt x="290" y="70"/>
                        </a:lnTo>
                        <a:lnTo>
                          <a:pt x="310" y="38"/>
                        </a:lnTo>
                        <a:lnTo>
                          <a:pt x="320" y="20"/>
                        </a:lnTo>
                        <a:lnTo>
                          <a:pt x="328" y="0"/>
                        </a:lnTo>
                        <a:lnTo>
                          <a:pt x="130" y="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061" name="Freeform 300">
                    <a:extLst>
                      <a:ext uri="{FF2B5EF4-FFF2-40B4-BE49-F238E27FC236}">
                        <a16:creationId xmlns:a16="http://schemas.microsoft.com/office/drawing/2014/main" id="{AF20DA59-3D22-9D49-A25D-985ED86170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97" y="2931"/>
                    <a:ext cx="195" cy="21"/>
                  </a:xfrm>
                  <a:custGeom>
                    <a:avLst/>
                    <a:gdLst>
                      <a:gd name="T0" fmla="*/ 0 w 195"/>
                      <a:gd name="T1" fmla="*/ 21 h 21"/>
                      <a:gd name="T2" fmla="*/ 24 w 195"/>
                      <a:gd name="T3" fmla="*/ 9 h 21"/>
                      <a:gd name="T4" fmla="*/ 60 w 195"/>
                      <a:gd name="T5" fmla="*/ 0 h 21"/>
                      <a:gd name="T6" fmla="*/ 114 w 195"/>
                      <a:gd name="T7" fmla="*/ 0 h 21"/>
                      <a:gd name="T8" fmla="*/ 153 w 195"/>
                      <a:gd name="T9" fmla="*/ 9 h 21"/>
                      <a:gd name="T10" fmla="*/ 195 w 195"/>
                      <a:gd name="T11" fmla="*/ 21 h 21"/>
                      <a:gd name="T12" fmla="*/ 0 w 195"/>
                      <a:gd name="T13" fmla="*/ 21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5"/>
                      <a:gd name="T22" fmla="*/ 0 h 21"/>
                      <a:gd name="T23" fmla="*/ 195 w 195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5" h="21">
                        <a:moveTo>
                          <a:pt x="0" y="21"/>
                        </a:moveTo>
                        <a:lnTo>
                          <a:pt x="24" y="9"/>
                        </a:lnTo>
                        <a:lnTo>
                          <a:pt x="60" y="0"/>
                        </a:lnTo>
                        <a:lnTo>
                          <a:pt x="114" y="0"/>
                        </a:lnTo>
                        <a:lnTo>
                          <a:pt x="153" y="9"/>
                        </a:lnTo>
                        <a:lnTo>
                          <a:pt x="195" y="21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41044" name="Group 301">
                  <a:extLst>
                    <a:ext uri="{FF2B5EF4-FFF2-40B4-BE49-F238E27FC236}">
                      <a16:creationId xmlns:a16="http://schemas.microsoft.com/office/drawing/2014/main" id="{39348055-E98A-0A44-8311-64F849E132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401" y="3134"/>
                  <a:ext cx="245" cy="448"/>
                  <a:chOff x="3608" y="3176"/>
                  <a:chExt cx="452" cy="752"/>
                </a:xfrm>
              </p:grpSpPr>
              <p:sp>
                <p:nvSpPr>
                  <p:cNvPr id="41051" name="Freeform 302">
                    <a:extLst>
                      <a:ext uri="{FF2B5EF4-FFF2-40B4-BE49-F238E27FC236}">
                        <a16:creationId xmlns:a16="http://schemas.microsoft.com/office/drawing/2014/main" id="{9FCA4A7B-7188-8A41-AB51-711C19D603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8" y="3176"/>
                    <a:ext cx="182" cy="712"/>
                  </a:xfrm>
                  <a:custGeom>
                    <a:avLst/>
                    <a:gdLst>
                      <a:gd name="T0" fmla="*/ 50 w 182"/>
                      <a:gd name="T1" fmla="*/ 708 h 712"/>
                      <a:gd name="T2" fmla="*/ 86 w 182"/>
                      <a:gd name="T3" fmla="*/ 704 h 712"/>
                      <a:gd name="T4" fmla="*/ 130 w 182"/>
                      <a:gd name="T5" fmla="*/ 660 h 712"/>
                      <a:gd name="T6" fmla="*/ 166 w 182"/>
                      <a:gd name="T7" fmla="*/ 596 h 712"/>
                      <a:gd name="T8" fmla="*/ 182 w 182"/>
                      <a:gd name="T9" fmla="*/ 504 h 712"/>
                      <a:gd name="T10" fmla="*/ 166 w 182"/>
                      <a:gd name="T11" fmla="*/ 428 h 712"/>
                      <a:gd name="T12" fmla="*/ 126 w 182"/>
                      <a:gd name="T13" fmla="*/ 352 h 712"/>
                      <a:gd name="T14" fmla="*/ 66 w 182"/>
                      <a:gd name="T15" fmla="*/ 292 h 712"/>
                      <a:gd name="T16" fmla="*/ 42 w 182"/>
                      <a:gd name="T17" fmla="*/ 236 h 712"/>
                      <a:gd name="T18" fmla="*/ 14 w 182"/>
                      <a:gd name="T19" fmla="*/ 136 h 712"/>
                      <a:gd name="T20" fmla="*/ 2 w 182"/>
                      <a:gd name="T21" fmla="*/ 60 h 712"/>
                      <a:gd name="T22" fmla="*/ 2 w 182"/>
                      <a:gd name="T23" fmla="*/ 0 h 7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82"/>
                      <a:gd name="T37" fmla="*/ 0 h 712"/>
                      <a:gd name="T38" fmla="*/ 182 w 182"/>
                      <a:gd name="T39" fmla="*/ 712 h 7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82" h="712">
                        <a:moveTo>
                          <a:pt x="50" y="708"/>
                        </a:moveTo>
                        <a:cubicBezTo>
                          <a:pt x="61" y="710"/>
                          <a:pt x="73" y="712"/>
                          <a:pt x="86" y="704"/>
                        </a:cubicBezTo>
                        <a:cubicBezTo>
                          <a:pt x="99" y="696"/>
                          <a:pt x="117" y="678"/>
                          <a:pt x="130" y="660"/>
                        </a:cubicBezTo>
                        <a:cubicBezTo>
                          <a:pt x="143" y="642"/>
                          <a:pt x="157" y="622"/>
                          <a:pt x="166" y="596"/>
                        </a:cubicBezTo>
                        <a:cubicBezTo>
                          <a:pt x="175" y="570"/>
                          <a:pt x="182" y="532"/>
                          <a:pt x="182" y="504"/>
                        </a:cubicBezTo>
                        <a:cubicBezTo>
                          <a:pt x="182" y="476"/>
                          <a:pt x="175" y="453"/>
                          <a:pt x="166" y="428"/>
                        </a:cubicBezTo>
                        <a:cubicBezTo>
                          <a:pt x="157" y="403"/>
                          <a:pt x="143" y="375"/>
                          <a:pt x="126" y="352"/>
                        </a:cubicBezTo>
                        <a:cubicBezTo>
                          <a:pt x="109" y="329"/>
                          <a:pt x="80" y="311"/>
                          <a:pt x="66" y="292"/>
                        </a:cubicBezTo>
                        <a:cubicBezTo>
                          <a:pt x="52" y="273"/>
                          <a:pt x="51" y="262"/>
                          <a:pt x="42" y="236"/>
                        </a:cubicBezTo>
                        <a:cubicBezTo>
                          <a:pt x="33" y="210"/>
                          <a:pt x="21" y="165"/>
                          <a:pt x="14" y="136"/>
                        </a:cubicBezTo>
                        <a:cubicBezTo>
                          <a:pt x="7" y="107"/>
                          <a:pt x="4" y="83"/>
                          <a:pt x="2" y="60"/>
                        </a:cubicBezTo>
                        <a:cubicBezTo>
                          <a:pt x="0" y="37"/>
                          <a:pt x="1" y="18"/>
                          <a:pt x="2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052" name="Line 303">
                    <a:extLst>
                      <a:ext uri="{FF2B5EF4-FFF2-40B4-BE49-F238E27FC236}">
                        <a16:creationId xmlns:a16="http://schemas.microsoft.com/office/drawing/2014/main" id="{F8CE1EF1-15D5-F049-87BA-959CF11A5A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36" y="3926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53" name="Line 304">
                    <a:extLst>
                      <a:ext uri="{FF2B5EF4-FFF2-40B4-BE49-F238E27FC236}">
                        <a16:creationId xmlns:a16="http://schemas.microsoft.com/office/drawing/2014/main" id="{466D871B-FC63-B348-9193-7AD70DF426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74" y="3906"/>
                    <a:ext cx="0" cy="22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54" name="Line 305">
                    <a:extLst>
                      <a:ext uri="{FF2B5EF4-FFF2-40B4-BE49-F238E27FC236}">
                        <a16:creationId xmlns:a16="http://schemas.microsoft.com/office/drawing/2014/main" id="{3AC33A91-4CBF-D14F-A678-BFF2BCD3D9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76" y="3906"/>
                    <a:ext cx="1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55" name="Line 306">
                    <a:extLst>
                      <a:ext uri="{FF2B5EF4-FFF2-40B4-BE49-F238E27FC236}">
                        <a16:creationId xmlns:a16="http://schemas.microsoft.com/office/drawing/2014/main" id="{76BCCB2D-229B-A741-9304-B6CCFFA5FE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94" y="3906"/>
                    <a:ext cx="0" cy="18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56" name="Line 307">
                    <a:extLst>
                      <a:ext uri="{FF2B5EF4-FFF2-40B4-BE49-F238E27FC236}">
                        <a16:creationId xmlns:a16="http://schemas.microsoft.com/office/drawing/2014/main" id="{2A7C0E64-F806-1340-88DB-5CEE1F10FC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96" y="3924"/>
                    <a:ext cx="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57" name="Line 308">
                    <a:extLst>
                      <a:ext uri="{FF2B5EF4-FFF2-40B4-BE49-F238E27FC236}">
                        <a16:creationId xmlns:a16="http://schemas.microsoft.com/office/drawing/2014/main" id="{20FE0E9F-278B-E84F-A8AF-44EBC9CEDE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32" y="3884"/>
                    <a:ext cx="0" cy="40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58" name="Freeform 309">
                    <a:extLst>
                      <a:ext uri="{FF2B5EF4-FFF2-40B4-BE49-F238E27FC236}">
                        <a16:creationId xmlns:a16="http://schemas.microsoft.com/office/drawing/2014/main" id="{E3BA70A6-0B03-E64C-8195-A823B66C93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08" y="3178"/>
                    <a:ext cx="182" cy="712"/>
                  </a:xfrm>
                  <a:custGeom>
                    <a:avLst/>
                    <a:gdLst>
                      <a:gd name="T0" fmla="*/ 50 w 182"/>
                      <a:gd name="T1" fmla="*/ 708 h 712"/>
                      <a:gd name="T2" fmla="*/ 86 w 182"/>
                      <a:gd name="T3" fmla="*/ 704 h 712"/>
                      <a:gd name="T4" fmla="*/ 130 w 182"/>
                      <a:gd name="T5" fmla="*/ 660 h 712"/>
                      <a:gd name="T6" fmla="*/ 166 w 182"/>
                      <a:gd name="T7" fmla="*/ 596 h 712"/>
                      <a:gd name="T8" fmla="*/ 182 w 182"/>
                      <a:gd name="T9" fmla="*/ 504 h 712"/>
                      <a:gd name="T10" fmla="*/ 166 w 182"/>
                      <a:gd name="T11" fmla="*/ 428 h 712"/>
                      <a:gd name="T12" fmla="*/ 126 w 182"/>
                      <a:gd name="T13" fmla="*/ 352 h 712"/>
                      <a:gd name="T14" fmla="*/ 66 w 182"/>
                      <a:gd name="T15" fmla="*/ 292 h 712"/>
                      <a:gd name="T16" fmla="*/ 42 w 182"/>
                      <a:gd name="T17" fmla="*/ 236 h 712"/>
                      <a:gd name="T18" fmla="*/ 14 w 182"/>
                      <a:gd name="T19" fmla="*/ 136 h 712"/>
                      <a:gd name="T20" fmla="*/ 2 w 182"/>
                      <a:gd name="T21" fmla="*/ 60 h 712"/>
                      <a:gd name="T22" fmla="*/ 2 w 182"/>
                      <a:gd name="T23" fmla="*/ 0 h 7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82"/>
                      <a:gd name="T37" fmla="*/ 0 h 712"/>
                      <a:gd name="T38" fmla="*/ 182 w 182"/>
                      <a:gd name="T39" fmla="*/ 712 h 7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82" h="712">
                        <a:moveTo>
                          <a:pt x="50" y="708"/>
                        </a:moveTo>
                        <a:cubicBezTo>
                          <a:pt x="61" y="710"/>
                          <a:pt x="73" y="712"/>
                          <a:pt x="86" y="704"/>
                        </a:cubicBezTo>
                        <a:cubicBezTo>
                          <a:pt x="99" y="696"/>
                          <a:pt x="117" y="678"/>
                          <a:pt x="130" y="660"/>
                        </a:cubicBezTo>
                        <a:cubicBezTo>
                          <a:pt x="143" y="642"/>
                          <a:pt x="157" y="622"/>
                          <a:pt x="166" y="596"/>
                        </a:cubicBezTo>
                        <a:cubicBezTo>
                          <a:pt x="175" y="570"/>
                          <a:pt x="182" y="532"/>
                          <a:pt x="182" y="504"/>
                        </a:cubicBezTo>
                        <a:cubicBezTo>
                          <a:pt x="182" y="476"/>
                          <a:pt x="175" y="453"/>
                          <a:pt x="166" y="428"/>
                        </a:cubicBezTo>
                        <a:cubicBezTo>
                          <a:pt x="157" y="403"/>
                          <a:pt x="143" y="375"/>
                          <a:pt x="126" y="352"/>
                        </a:cubicBezTo>
                        <a:cubicBezTo>
                          <a:pt x="109" y="329"/>
                          <a:pt x="80" y="311"/>
                          <a:pt x="66" y="292"/>
                        </a:cubicBezTo>
                        <a:cubicBezTo>
                          <a:pt x="52" y="273"/>
                          <a:pt x="51" y="262"/>
                          <a:pt x="42" y="236"/>
                        </a:cubicBezTo>
                        <a:cubicBezTo>
                          <a:pt x="33" y="210"/>
                          <a:pt x="21" y="165"/>
                          <a:pt x="14" y="136"/>
                        </a:cubicBezTo>
                        <a:cubicBezTo>
                          <a:pt x="7" y="107"/>
                          <a:pt x="4" y="83"/>
                          <a:pt x="2" y="60"/>
                        </a:cubicBezTo>
                        <a:cubicBezTo>
                          <a:pt x="0" y="37"/>
                          <a:pt x="1" y="18"/>
                          <a:pt x="2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059" name="Line 310">
                    <a:extLst>
                      <a:ext uri="{FF2B5EF4-FFF2-40B4-BE49-F238E27FC236}">
                        <a16:creationId xmlns:a16="http://schemas.microsoft.com/office/drawing/2014/main" id="{BCA44EB6-7F7E-1741-A12A-0C5C7739E2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36" y="3884"/>
                    <a:ext cx="0" cy="38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045" name="Group 311">
                  <a:extLst>
                    <a:ext uri="{FF2B5EF4-FFF2-40B4-BE49-F238E27FC236}">
                      <a16:creationId xmlns:a16="http://schemas.microsoft.com/office/drawing/2014/main" id="{2C8A3D84-7556-3142-8B4E-65F09D7E98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549" y="3580"/>
                  <a:ext cx="29" cy="131"/>
                  <a:chOff x="1635" y="2955"/>
                  <a:chExt cx="54" cy="219"/>
                </a:xfrm>
              </p:grpSpPr>
              <p:sp>
                <p:nvSpPr>
                  <p:cNvPr id="41049" name="Line 312">
                    <a:extLst>
                      <a:ext uri="{FF2B5EF4-FFF2-40B4-BE49-F238E27FC236}">
                        <a16:creationId xmlns:a16="http://schemas.microsoft.com/office/drawing/2014/main" id="{8F79455B-523B-8848-B2EA-D5BCC6065F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5" y="3048"/>
                    <a:ext cx="0" cy="126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50" name="Line 313">
                    <a:extLst>
                      <a:ext uri="{FF2B5EF4-FFF2-40B4-BE49-F238E27FC236}">
                        <a16:creationId xmlns:a16="http://schemas.microsoft.com/office/drawing/2014/main" id="{782A6ACA-A82D-4647-98FA-B6654C4E54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5" y="2955"/>
                    <a:ext cx="54" cy="93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046" name="Group 314">
                  <a:extLst>
                    <a:ext uri="{FF2B5EF4-FFF2-40B4-BE49-F238E27FC236}">
                      <a16:creationId xmlns:a16="http://schemas.microsoft.com/office/drawing/2014/main" id="{7F7C31F1-0858-B04F-8740-2D8F0E8593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 flipV="1">
                  <a:off x="3471" y="3579"/>
                  <a:ext cx="29" cy="130"/>
                  <a:chOff x="1635" y="2955"/>
                  <a:chExt cx="54" cy="219"/>
                </a:xfrm>
              </p:grpSpPr>
              <p:sp>
                <p:nvSpPr>
                  <p:cNvPr id="41047" name="Line 315">
                    <a:extLst>
                      <a:ext uri="{FF2B5EF4-FFF2-40B4-BE49-F238E27FC236}">
                        <a16:creationId xmlns:a16="http://schemas.microsoft.com/office/drawing/2014/main" id="{68910E39-6D68-0D42-AD3D-F936BE7FF4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5" y="3048"/>
                    <a:ext cx="0" cy="126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48" name="Line 316">
                    <a:extLst>
                      <a:ext uri="{FF2B5EF4-FFF2-40B4-BE49-F238E27FC236}">
                        <a16:creationId xmlns:a16="http://schemas.microsoft.com/office/drawing/2014/main" id="{EBB39D44-6ECC-364B-96EC-B4F2F20C59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35" y="2955"/>
                    <a:ext cx="54" cy="93"/>
                  </a:xfrm>
                  <a:prstGeom prst="line">
                    <a:avLst/>
                  </a:pr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984" name="Group 317">
                <a:extLst>
                  <a:ext uri="{FF2B5EF4-FFF2-40B4-BE49-F238E27FC236}">
                    <a16:creationId xmlns:a16="http://schemas.microsoft.com/office/drawing/2014/main" id="{20856DED-627E-424D-8160-5797CEA8E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8" y="2694"/>
                <a:ext cx="1636" cy="978"/>
                <a:chOff x="678" y="2694"/>
                <a:chExt cx="1636" cy="978"/>
              </a:xfrm>
            </p:grpSpPr>
            <p:grpSp>
              <p:nvGrpSpPr>
                <p:cNvPr id="40985" name="Group 318">
                  <a:extLst>
                    <a:ext uri="{FF2B5EF4-FFF2-40B4-BE49-F238E27FC236}">
                      <a16:creationId xmlns:a16="http://schemas.microsoft.com/office/drawing/2014/main" id="{4762017D-056D-F847-87C0-B00CFC6B68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7" y="2925"/>
                  <a:ext cx="1469" cy="747"/>
                  <a:chOff x="864" y="2230"/>
                  <a:chExt cx="3580" cy="1816"/>
                </a:xfrm>
              </p:grpSpPr>
              <p:grpSp>
                <p:nvGrpSpPr>
                  <p:cNvPr id="40992" name="Group 319">
                    <a:extLst>
                      <a:ext uri="{FF2B5EF4-FFF2-40B4-BE49-F238E27FC236}">
                        <a16:creationId xmlns:a16="http://schemas.microsoft.com/office/drawing/2014/main" id="{BF4B6A6A-1706-CC4B-86D8-BC6A8188A3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4" y="2333"/>
                    <a:ext cx="1088" cy="1713"/>
                    <a:chOff x="1143" y="363"/>
                    <a:chExt cx="1088" cy="1713"/>
                  </a:xfrm>
                </p:grpSpPr>
                <p:sp>
                  <p:nvSpPr>
                    <p:cNvPr id="41017" name="Rectangle 320">
                      <a:extLst>
                        <a:ext uri="{FF2B5EF4-FFF2-40B4-BE49-F238E27FC236}">
                          <a16:creationId xmlns:a16="http://schemas.microsoft.com/office/drawing/2014/main" id="{C530C515-C4C9-DE4B-BAAB-C4D3EAC3DC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3" y="439"/>
                      <a:ext cx="1088" cy="1637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41018" name="Freeform 321">
                      <a:extLst>
                        <a:ext uri="{FF2B5EF4-FFF2-40B4-BE49-F238E27FC236}">
                          <a16:creationId xmlns:a16="http://schemas.microsoft.com/office/drawing/2014/main" id="{E5637237-907D-3C4F-BE02-9DFB61DF19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52" y="364"/>
                      <a:ext cx="468" cy="1396"/>
                    </a:xfrm>
                    <a:custGeom>
                      <a:avLst/>
                      <a:gdLst>
                        <a:gd name="T0" fmla="*/ 20 w 468"/>
                        <a:gd name="T1" fmla="*/ 1392 h 1396"/>
                        <a:gd name="T2" fmla="*/ 16 w 468"/>
                        <a:gd name="T3" fmla="*/ 1232 h 1396"/>
                        <a:gd name="T4" fmla="*/ 68 w 468"/>
                        <a:gd name="T5" fmla="*/ 1180 h 1396"/>
                        <a:gd name="T6" fmla="*/ 92 w 468"/>
                        <a:gd name="T7" fmla="*/ 1116 h 1396"/>
                        <a:gd name="T8" fmla="*/ 112 w 468"/>
                        <a:gd name="T9" fmla="*/ 1028 h 1396"/>
                        <a:gd name="T10" fmla="*/ 100 w 468"/>
                        <a:gd name="T11" fmla="*/ 960 h 1396"/>
                        <a:gd name="T12" fmla="*/ 52 w 468"/>
                        <a:gd name="T13" fmla="*/ 896 h 1396"/>
                        <a:gd name="T14" fmla="*/ 4 w 468"/>
                        <a:gd name="T15" fmla="*/ 820 h 1396"/>
                        <a:gd name="T16" fmla="*/ 0 w 468"/>
                        <a:gd name="T17" fmla="*/ 732 h 1396"/>
                        <a:gd name="T18" fmla="*/ 16 w 468"/>
                        <a:gd name="T19" fmla="*/ 632 h 1396"/>
                        <a:gd name="T20" fmla="*/ 60 w 468"/>
                        <a:gd name="T21" fmla="*/ 568 h 1396"/>
                        <a:gd name="T22" fmla="*/ 116 w 468"/>
                        <a:gd name="T23" fmla="*/ 532 h 1396"/>
                        <a:gd name="T24" fmla="*/ 160 w 468"/>
                        <a:gd name="T25" fmla="*/ 504 h 1396"/>
                        <a:gd name="T26" fmla="*/ 132 w 468"/>
                        <a:gd name="T27" fmla="*/ 412 h 1396"/>
                        <a:gd name="T28" fmla="*/ 40 w 468"/>
                        <a:gd name="T29" fmla="*/ 80 h 1396"/>
                        <a:gd name="T30" fmla="*/ 72 w 468"/>
                        <a:gd name="T31" fmla="*/ 48 h 1396"/>
                        <a:gd name="T32" fmla="*/ 136 w 468"/>
                        <a:gd name="T33" fmla="*/ 8 h 1396"/>
                        <a:gd name="T34" fmla="*/ 224 w 468"/>
                        <a:gd name="T35" fmla="*/ 0 h 1396"/>
                        <a:gd name="T36" fmla="*/ 312 w 468"/>
                        <a:gd name="T37" fmla="*/ 4 h 1396"/>
                        <a:gd name="T38" fmla="*/ 360 w 468"/>
                        <a:gd name="T39" fmla="*/ 20 h 1396"/>
                        <a:gd name="T40" fmla="*/ 416 w 468"/>
                        <a:gd name="T41" fmla="*/ 56 h 1396"/>
                        <a:gd name="T42" fmla="*/ 424 w 468"/>
                        <a:gd name="T43" fmla="*/ 80 h 1396"/>
                        <a:gd name="T44" fmla="*/ 308 w 468"/>
                        <a:gd name="T45" fmla="*/ 504 h 1396"/>
                        <a:gd name="T46" fmla="*/ 368 w 468"/>
                        <a:gd name="T47" fmla="*/ 536 h 1396"/>
                        <a:gd name="T48" fmla="*/ 432 w 468"/>
                        <a:gd name="T49" fmla="*/ 592 h 1396"/>
                        <a:gd name="T50" fmla="*/ 464 w 468"/>
                        <a:gd name="T51" fmla="*/ 680 h 1396"/>
                        <a:gd name="T52" fmla="*/ 468 w 468"/>
                        <a:gd name="T53" fmla="*/ 776 h 1396"/>
                        <a:gd name="T54" fmla="*/ 444 w 468"/>
                        <a:gd name="T55" fmla="*/ 840 h 1396"/>
                        <a:gd name="T56" fmla="*/ 404 w 468"/>
                        <a:gd name="T57" fmla="*/ 912 h 1396"/>
                        <a:gd name="T58" fmla="*/ 364 w 468"/>
                        <a:gd name="T59" fmla="*/ 964 h 1396"/>
                        <a:gd name="T60" fmla="*/ 352 w 468"/>
                        <a:gd name="T61" fmla="*/ 1024 h 1396"/>
                        <a:gd name="T62" fmla="*/ 364 w 468"/>
                        <a:gd name="T63" fmla="*/ 1104 h 1396"/>
                        <a:gd name="T64" fmla="*/ 392 w 468"/>
                        <a:gd name="T65" fmla="*/ 1176 h 1396"/>
                        <a:gd name="T66" fmla="*/ 448 w 468"/>
                        <a:gd name="T67" fmla="*/ 1244 h 1396"/>
                        <a:gd name="T68" fmla="*/ 448 w 468"/>
                        <a:gd name="T69" fmla="*/ 1396 h 1396"/>
                        <a:gd name="T70" fmla="*/ 408 w 468"/>
                        <a:gd name="T71" fmla="*/ 1384 h 1396"/>
                        <a:gd name="T72" fmla="*/ 348 w 468"/>
                        <a:gd name="T73" fmla="*/ 1364 h 1396"/>
                        <a:gd name="T74" fmla="*/ 124 w 468"/>
                        <a:gd name="T75" fmla="*/ 1364 h 1396"/>
                        <a:gd name="T76" fmla="*/ 68 w 468"/>
                        <a:gd name="T77" fmla="*/ 1380 h 1396"/>
                        <a:gd name="T78" fmla="*/ 20 w 468"/>
                        <a:gd name="T79" fmla="*/ 1392 h 139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w 468"/>
                        <a:gd name="T121" fmla="*/ 0 h 1396"/>
                        <a:gd name="T122" fmla="*/ 468 w 468"/>
                        <a:gd name="T123" fmla="*/ 1396 h 1396"/>
                      </a:gdLst>
                      <a:ahLst/>
                      <a:cxnLst>
                        <a:cxn ang="T80">
                          <a:pos x="T0" y="T1"/>
                        </a:cxn>
                        <a:cxn ang="T81">
                          <a:pos x="T2" y="T3"/>
                        </a:cxn>
                        <a:cxn ang="T82">
                          <a:pos x="T4" y="T5"/>
                        </a:cxn>
                        <a:cxn ang="T83">
                          <a:pos x="T6" y="T7"/>
                        </a:cxn>
                        <a:cxn ang="T84">
                          <a:pos x="T8" y="T9"/>
                        </a:cxn>
                        <a:cxn ang="T85">
                          <a:pos x="T10" y="T11"/>
                        </a:cxn>
                        <a:cxn ang="T86">
                          <a:pos x="T12" y="T13"/>
                        </a:cxn>
                        <a:cxn ang="T87">
                          <a:pos x="T14" y="T15"/>
                        </a:cxn>
                        <a:cxn ang="T88">
                          <a:pos x="T16" y="T17"/>
                        </a:cxn>
                        <a:cxn ang="T89">
                          <a:pos x="T18" y="T19"/>
                        </a:cxn>
                        <a:cxn ang="T90">
                          <a:pos x="T20" y="T21"/>
                        </a:cxn>
                        <a:cxn ang="T91">
                          <a:pos x="T22" y="T23"/>
                        </a:cxn>
                        <a:cxn ang="T92">
                          <a:pos x="T24" y="T25"/>
                        </a:cxn>
                        <a:cxn ang="T93">
                          <a:pos x="T26" y="T27"/>
                        </a:cxn>
                        <a:cxn ang="T94">
                          <a:pos x="T28" y="T29"/>
                        </a:cxn>
                        <a:cxn ang="T95">
                          <a:pos x="T30" y="T31"/>
                        </a:cxn>
                        <a:cxn ang="T96">
                          <a:pos x="T32" y="T33"/>
                        </a:cxn>
                        <a:cxn ang="T97">
                          <a:pos x="T34" y="T35"/>
                        </a:cxn>
                        <a:cxn ang="T98">
                          <a:pos x="T36" y="T37"/>
                        </a:cxn>
                        <a:cxn ang="T99">
                          <a:pos x="T38" y="T39"/>
                        </a:cxn>
                        <a:cxn ang="T100">
                          <a:pos x="T40" y="T41"/>
                        </a:cxn>
                        <a:cxn ang="T101">
                          <a:pos x="T42" y="T43"/>
                        </a:cxn>
                        <a:cxn ang="T102">
                          <a:pos x="T44" y="T45"/>
                        </a:cxn>
                        <a:cxn ang="T103">
                          <a:pos x="T46" y="T47"/>
                        </a:cxn>
                        <a:cxn ang="T104">
                          <a:pos x="T48" y="T49"/>
                        </a:cxn>
                        <a:cxn ang="T105">
                          <a:pos x="T50" y="T51"/>
                        </a:cxn>
                        <a:cxn ang="T106">
                          <a:pos x="T52" y="T53"/>
                        </a:cxn>
                        <a:cxn ang="T107">
                          <a:pos x="T54" y="T55"/>
                        </a:cxn>
                        <a:cxn ang="T108">
                          <a:pos x="T56" y="T57"/>
                        </a:cxn>
                        <a:cxn ang="T109">
                          <a:pos x="T58" y="T59"/>
                        </a:cxn>
                        <a:cxn ang="T110">
                          <a:pos x="T60" y="T61"/>
                        </a:cxn>
                        <a:cxn ang="T111">
                          <a:pos x="T62" y="T63"/>
                        </a:cxn>
                        <a:cxn ang="T112">
                          <a:pos x="T64" y="T65"/>
                        </a:cxn>
                        <a:cxn ang="T113">
                          <a:pos x="T66" y="T67"/>
                        </a:cxn>
                        <a:cxn ang="T114">
                          <a:pos x="T68" y="T69"/>
                        </a:cxn>
                        <a:cxn ang="T115">
                          <a:pos x="T70" y="T71"/>
                        </a:cxn>
                        <a:cxn ang="T116">
                          <a:pos x="T72" y="T73"/>
                        </a:cxn>
                        <a:cxn ang="T117">
                          <a:pos x="T74" y="T75"/>
                        </a:cxn>
                        <a:cxn ang="T118">
                          <a:pos x="T76" y="T77"/>
                        </a:cxn>
                        <a:cxn ang="T119">
                          <a:pos x="T78" y="T79"/>
                        </a:cxn>
                      </a:cxnLst>
                      <a:rect l="T120" t="T121" r="T122" b="T123"/>
                      <a:pathLst>
                        <a:path w="468" h="1396">
                          <a:moveTo>
                            <a:pt x="20" y="1392"/>
                          </a:moveTo>
                          <a:lnTo>
                            <a:pt x="16" y="1232"/>
                          </a:lnTo>
                          <a:lnTo>
                            <a:pt x="68" y="1180"/>
                          </a:lnTo>
                          <a:lnTo>
                            <a:pt x="92" y="1116"/>
                          </a:lnTo>
                          <a:lnTo>
                            <a:pt x="112" y="1028"/>
                          </a:lnTo>
                          <a:lnTo>
                            <a:pt x="100" y="960"/>
                          </a:lnTo>
                          <a:lnTo>
                            <a:pt x="52" y="896"/>
                          </a:lnTo>
                          <a:lnTo>
                            <a:pt x="4" y="820"/>
                          </a:lnTo>
                          <a:lnTo>
                            <a:pt x="0" y="732"/>
                          </a:lnTo>
                          <a:lnTo>
                            <a:pt x="16" y="632"/>
                          </a:lnTo>
                          <a:lnTo>
                            <a:pt x="60" y="568"/>
                          </a:lnTo>
                          <a:lnTo>
                            <a:pt x="116" y="532"/>
                          </a:lnTo>
                          <a:lnTo>
                            <a:pt x="160" y="504"/>
                          </a:lnTo>
                          <a:lnTo>
                            <a:pt x="132" y="412"/>
                          </a:lnTo>
                          <a:lnTo>
                            <a:pt x="40" y="80"/>
                          </a:lnTo>
                          <a:lnTo>
                            <a:pt x="72" y="48"/>
                          </a:lnTo>
                          <a:lnTo>
                            <a:pt x="136" y="8"/>
                          </a:lnTo>
                          <a:lnTo>
                            <a:pt x="224" y="0"/>
                          </a:lnTo>
                          <a:lnTo>
                            <a:pt x="312" y="4"/>
                          </a:lnTo>
                          <a:lnTo>
                            <a:pt x="360" y="20"/>
                          </a:lnTo>
                          <a:lnTo>
                            <a:pt x="416" y="56"/>
                          </a:lnTo>
                          <a:lnTo>
                            <a:pt x="424" y="80"/>
                          </a:lnTo>
                          <a:lnTo>
                            <a:pt x="308" y="504"/>
                          </a:lnTo>
                          <a:lnTo>
                            <a:pt x="368" y="536"/>
                          </a:lnTo>
                          <a:lnTo>
                            <a:pt x="432" y="592"/>
                          </a:lnTo>
                          <a:lnTo>
                            <a:pt x="464" y="680"/>
                          </a:lnTo>
                          <a:lnTo>
                            <a:pt x="468" y="776"/>
                          </a:lnTo>
                          <a:lnTo>
                            <a:pt x="444" y="840"/>
                          </a:lnTo>
                          <a:lnTo>
                            <a:pt x="404" y="912"/>
                          </a:lnTo>
                          <a:lnTo>
                            <a:pt x="364" y="964"/>
                          </a:lnTo>
                          <a:lnTo>
                            <a:pt x="352" y="1024"/>
                          </a:lnTo>
                          <a:lnTo>
                            <a:pt x="364" y="1104"/>
                          </a:lnTo>
                          <a:lnTo>
                            <a:pt x="392" y="1176"/>
                          </a:lnTo>
                          <a:lnTo>
                            <a:pt x="448" y="1244"/>
                          </a:lnTo>
                          <a:lnTo>
                            <a:pt x="448" y="1396"/>
                          </a:lnTo>
                          <a:lnTo>
                            <a:pt x="408" y="1384"/>
                          </a:lnTo>
                          <a:lnTo>
                            <a:pt x="348" y="1364"/>
                          </a:lnTo>
                          <a:lnTo>
                            <a:pt x="124" y="1364"/>
                          </a:lnTo>
                          <a:lnTo>
                            <a:pt x="68" y="1380"/>
                          </a:lnTo>
                          <a:lnTo>
                            <a:pt x="20" y="1392"/>
                          </a:lnTo>
                          <a:close/>
                        </a:path>
                      </a:pathLst>
                    </a:custGeom>
                    <a:solidFill>
                      <a:srgbClr val="99FF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grpSp>
                  <p:nvGrpSpPr>
                    <p:cNvPr id="41019" name="Group 322">
                      <a:extLst>
                        <a:ext uri="{FF2B5EF4-FFF2-40B4-BE49-F238E27FC236}">
                          <a16:creationId xmlns:a16="http://schemas.microsoft.com/office/drawing/2014/main" id="{F44C3E2B-E2CB-A24A-9EC8-7304CEBD76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7" y="363"/>
                      <a:ext cx="473" cy="1405"/>
                      <a:chOff x="1447" y="363"/>
                      <a:chExt cx="473" cy="1405"/>
                    </a:xfrm>
                  </p:grpSpPr>
                  <p:sp>
                    <p:nvSpPr>
                      <p:cNvPr id="41020" name="Freeform 323">
                        <a:extLst>
                          <a:ext uri="{FF2B5EF4-FFF2-40B4-BE49-F238E27FC236}">
                            <a16:creationId xmlns:a16="http://schemas.microsoft.com/office/drawing/2014/main" id="{D3643A9D-D246-9341-A0F7-2208C30B1EA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4" y="1727"/>
                        <a:ext cx="432" cy="41"/>
                      </a:xfrm>
                      <a:custGeom>
                        <a:avLst/>
                        <a:gdLst>
                          <a:gd name="T0" fmla="*/ 0 w 432"/>
                          <a:gd name="T1" fmla="*/ 37 h 41"/>
                          <a:gd name="T2" fmla="*/ 76 w 432"/>
                          <a:gd name="T3" fmla="*/ 9 h 41"/>
                          <a:gd name="T4" fmla="*/ 228 w 432"/>
                          <a:gd name="T5" fmla="*/ 1 h 41"/>
                          <a:gd name="T6" fmla="*/ 388 w 432"/>
                          <a:gd name="T7" fmla="*/ 13 h 41"/>
                          <a:gd name="T8" fmla="*/ 432 w 432"/>
                          <a:gd name="T9" fmla="*/ 41 h 4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32"/>
                          <a:gd name="T16" fmla="*/ 0 h 41"/>
                          <a:gd name="T17" fmla="*/ 432 w 432"/>
                          <a:gd name="T18" fmla="*/ 41 h 4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32" h="41">
                            <a:moveTo>
                              <a:pt x="0" y="37"/>
                            </a:moveTo>
                            <a:cubicBezTo>
                              <a:pt x="19" y="26"/>
                              <a:pt x="38" y="15"/>
                              <a:pt x="76" y="9"/>
                            </a:cubicBezTo>
                            <a:cubicBezTo>
                              <a:pt x="114" y="3"/>
                              <a:pt x="176" y="0"/>
                              <a:pt x="228" y="1"/>
                            </a:cubicBezTo>
                            <a:cubicBezTo>
                              <a:pt x="280" y="2"/>
                              <a:pt x="354" y="6"/>
                              <a:pt x="388" y="13"/>
                            </a:cubicBezTo>
                            <a:cubicBezTo>
                              <a:pt x="422" y="20"/>
                              <a:pt x="427" y="30"/>
                              <a:pt x="432" y="41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rgbClr val="0099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1pPr>
                        <a:lvl2pPr marL="37931725" indent="-37474525"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2pPr>
                        <a:lvl3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3pPr>
                        <a:lvl4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4pPr>
                        <a:lvl5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5pPr>
                        <a:lvl6pPr marL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6pPr>
                        <a:lvl7pPr marL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7pPr>
                        <a:lvl8pPr marL="1371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8pPr>
                        <a:lvl9pPr marL="1828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41021" name="Freeform 324">
                        <a:extLst>
                          <a:ext uri="{FF2B5EF4-FFF2-40B4-BE49-F238E27FC236}">
                            <a16:creationId xmlns:a16="http://schemas.microsoft.com/office/drawing/2014/main" id="{1CCFE5F7-2BA6-284A-9886-4705684DB0E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92" y="363"/>
                        <a:ext cx="384" cy="77"/>
                      </a:xfrm>
                      <a:custGeom>
                        <a:avLst/>
                        <a:gdLst>
                          <a:gd name="T0" fmla="*/ 0 w 384"/>
                          <a:gd name="T1" fmla="*/ 77 h 77"/>
                          <a:gd name="T2" fmla="*/ 60 w 384"/>
                          <a:gd name="T3" fmla="*/ 29 h 77"/>
                          <a:gd name="T4" fmla="*/ 128 w 384"/>
                          <a:gd name="T5" fmla="*/ 5 h 77"/>
                          <a:gd name="T6" fmla="*/ 260 w 384"/>
                          <a:gd name="T7" fmla="*/ 5 h 77"/>
                          <a:gd name="T8" fmla="*/ 340 w 384"/>
                          <a:gd name="T9" fmla="*/ 33 h 77"/>
                          <a:gd name="T10" fmla="*/ 384 w 384"/>
                          <a:gd name="T11" fmla="*/ 77 h 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384"/>
                          <a:gd name="T19" fmla="*/ 0 h 77"/>
                          <a:gd name="T20" fmla="*/ 384 w 384"/>
                          <a:gd name="T21" fmla="*/ 77 h 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384" h="77">
                            <a:moveTo>
                              <a:pt x="0" y="77"/>
                            </a:moveTo>
                            <a:cubicBezTo>
                              <a:pt x="19" y="59"/>
                              <a:pt x="39" y="41"/>
                              <a:pt x="60" y="29"/>
                            </a:cubicBezTo>
                            <a:cubicBezTo>
                              <a:pt x="81" y="17"/>
                              <a:pt x="95" y="9"/>
                              <a:pt x="128" y="5"/>
                            </a:cubicBezTo>
                            <a:cubicBezTo>
                              <a:pt x="161" y="1"/>
                              <a:pt x="225" y="0"/>
                              <a:pt x="260" y="5"/>
                            </a:cubicBezTo>
                            <a:cubicBezTo>
                              <a:pt x="295" y="10"/>
                              <a:pt x="319" y="21"/>
                              <a:pt x="340" y="33"/>
                            </a:cubicBezTo>
                            <a:cubicBezTo>
                              <a:pt x="361" y="45"/>
                              <a:pt x="372" y="61"/>
                              <a:pt x="384" y="77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rgbClr val="0099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1pPr>
                        <a:lvl2pPr marL="37931725" indent="-37474525"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2pPr>
                        <a:lvl3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3pPr>
                        <a:lvl4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4pPr>
                        <a:lvl5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5pPr>
                        <a:lvl6pPr marL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6pPr>
                        <a:lvl7pPr marL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7pPr>
                        <a:lvl8pPr marL="1371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8pPr>
                        <a:lvl9pPr marL="1828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grpSp>
                    <p:nvGrpSpPr>
                      <p:cNvPr id="41022" name="Group 325">
                        <a:extLst>
                          <a:ext uri="{FF2B5EF4-FFF2-40B4-BE49-F238E27FC236}">
                            <a16:creationId xmlns:a16="http://schemas.microsoft.com/office/drawing/2014/main" id="{C3E13F0C-32EE-F54F-BFF4-45282152412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47" y="440"/>
                        <a:ext cx="169" cy="1328"/>
                        <a:chOff x="1447" y="440"/>
                        <a:chExt cx="169" cy="1328"/>
                      </a:xfrm>
                    </p:grpSpPr>
                    <p:sp>
                      <p:nvSpPr>
                        <p:cNvPr id="41027" name="Line 326">
                          <a:extLst>
                            <a:ext uri="{FF2B5EF4-FFF2-40B4-BE49-F238E27FC236}">
                              <a16:creationId xmlns:a16="http://schemas.microsoft.com/office/drawing/2014/main" id="{29CA3AEE-CDCE-4B4D-9B7C-F56F189F18B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68" y="1596"/>
                          <a:ext cx="0" cy="17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99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028" name="Freeform 327">
                          <a:extLst>
                            <a:ext uri="{FF2B5EF4-FFF2-40B4-BE49-F238E27FC236}">
                              <a16:creationId xmlns:a16="http://schemas.microsoft.com/office/drawing/2014/main" id="{7BD838BB-9342-B74C-A46A-6A0669B74B8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47" y="869"/>
                          <a:ext cx="169" cy="731"/>
                        </a:xfrm>
                        <a:custGeom>
                          <a:avLst/>
                          <a:gdLst>
                            <a:gd name="T0" fmla="*/ 21 w 169"/>
                            <a:gd name="T1" fmla="*/ 731 h 731"/>
                            <a:gd name="T2" fmla="*/ 53 w 169"/>
                            <a:gd name="T3" fmla="*/ 699 h 731"/>
                            <a:gd name="T4" fmla="*/ 89 w 169"/>
                            <a:gd name="T5" fmla="*/ 627 h 731"/>
                            <a:gd name="T6" fmla="*/ 105 w 169"/>
                            <a:gd name="T7" fmla="*/ 587 h 731"/>
                            <a:gd name="T8" fmla="*/ 117 w 169"/>
                            <a:gd name="T9" fmla="*/ 519 h 731"/>
                            <a:gd name="T10" fmla="*/ 109 w 169"/>
                            <a:gd name="T11" fmla="*/ 471 h 731"/>
                            <a:gd name="T12" fmla="*/ 65 w 169"/>
                            <a:gd name="T13" fmla="*/ 399 h 731"/>
                            <a:gd name="T14" fmla="*/ 21 w 169"/>
                            <a:gd name="T15" fmla="*/ 339 h 731"/>
                            <a:gd name="T16" fmla="*/ 1 w 169"/>
                            <a:gd name="T17" fmla="*/ 215 h 731"/>
                            <a:gd name="T18" fmla="*/ 29 w 169"/>
                            <a:gd name="T19" fmla="*/ 107 h 731"/>
                            <a:gd name="T20" fmla="*/ 85 w 169"/>
                            <a:gd name="T21" fmla="*/ 43 h 731"/>
                            <a:gd name="T22" fmla="*/ 141 w 169"/>
                            <a:gd name="T23" fmla="*/ 7 h 731"/>
                            <a:gd name="T24" fmla="*/ 169 w 169"/>
                            <a:gd name="T25" fmla="*/ 3 h 731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169"/>
                            <a:gd name="T40" fmla="*/ 0 h 731"/>
                            <a:gd name="T41" fmla="*/ 169 w 169"/>
                            <a:gd name="T42" fmla="*/ 731 h 731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169" h="731">
                              <a:moveTo>
                                <a:pt x="21" y="731"/>
                              </a:moveTo>
                              <a:cubicBezTo>
                                <a:pt x="31" y="723"/>
                                <a:pt x="42" y="716"/>
                                <a:pt x="53" y="699"/>
                              </a:cubicBezTo>
                              <a:cubicBezTo>
                                <a:pt x="64" y="682"/>
                                <a:pt x="80" y="646"/>
                                <a:pt x="89" y="627"/>
                              </a:cubicBezTo>
                              <a:cubicBezTo>
                                <a:pt x="98" y="608"/>
                                <a:pt x="100" y="605"/>
                                <a:pt x="105" y="587"/>
                              </a:cubicBezTo>
                              <a:cubicBezTo>
                                <a:pt x="110" y="569"/>
                                <a:pt x="116" y="538"/>
                                <a:pt x="117" y="519"/>
                              </a:cubicBezTo>
                              <a:cubicBezTo>
                                <a:pt x="118" y="500"/>
                                <a:pt x="118" y="491"/>
                                <a:pt x="109" y="471"/>
                              </a:cubicBezTo>
                              <a:cubicBezTo>
                                <a:pt x="100" y="451"/>
                                <a:pt x="80" y="421"/>
                                <a:pt x="65" y="399"/>
                              </a:cubicBezTo>
                              <a:cubicBezTo>
                                <a:pt x="50" y="377"/>
                                <a:pt x="32" y="370"/>
                                <a:pt x="21" y="339"/>
                              </a:cubicBezTo>
                              <a:cubicBezTo>
                                <a:pt x="10" y="308"/>
                                <a:pt x="0" y="254"/>
                                <a:pt x="1" y="215"/>
                              </a:cubicBezTo>
                              <a:cubicBezTo>
                                <a:pt x="2" y="176"/>
                                <a:pt x="15" y="136"/>
                                <a:pt x="29" y="107"/>
                              </a:cubicBezTo>
                              <a:cubicBezTo>
                                <a:pt x="43" y="78"/>
                                <a:pt x="66" y="60"/>
                                <a:pt x="85" y="43"/>
                              </a:cubicBezTo>
                              <a:cubicBezTo>
                                <a:pt x="104" y="26"/>
                                <a:pt x="127" y="14"/>
                                <a:pt x="141" y="7"/>
                              </a:cubicBezTo>
                              <a:cubicBezTo>
                                <a:pt x="155" y="0"/>
                                <a:pt x="162" y="1"/>
                                <a:pt x="169" y="3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99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5pPr>
                          <a:lvl6pPr marL="4572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6pPr>
                          <a:lvl7pPr marL="9144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7pPr>
                          <a:lvl8pPr marL="1371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8pPr>
                          <a:lvl9pPr marL="18288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endParaRPr lang="en-US" altLang="en-US"/>
                        </a:p>
                      </p:txBody>
                    </p:sp>
                    <p:sp>
                      <p:nvSpPr>
                        <p:cNvPr id="41029" name="Line 328">
                          <a:extLst>
                            <a:ext uri="{FF2B5EF4-FFF2-40B4-BE49-F238E27FC236}">
                              <a16:creationId xmlns:a16="http://schemas.microsoft.com/office/drawing/2014/main" id="{BF36A54F-F610-9C43-B5A3-C3F9159FB63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1488" y="440"/>
                          <a:ext cx="120" cy="428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99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41023" name="Group 329">
                        <a:extLst>
                          <a:ext uri="{FF2B5EF4-FFF2-40B4-BE49-F238E27FC236}">
                            <a16:creationId xmlns:a16="http://schemas.microsoft.com/office/drawing/2014/main" id="{D4C8BBF0-BFE8-0041-A0D8-20EE70A10BF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 flipH="1">
                        <a:off x="1751" y="440"/>
                        <a:ext cx="169" cy="1328"/>
                        <a:chOff x="1447" y="440"/>
                        <a:chExt cx="169" cy="1328"/>
                      </a:xfrm>
                    </p:grpSpPr>
                    <p:sp>
                      <p:nvSpPr>
                        <p:cNvPr id="41024" name="Line 330">
                          <a:extLst>
                            <a:ext uri="{FF2B5EF4-FFF2-40B4-BE49-F238E27FC236}">
                              <a16:creationId xmlns:a16="http://schemas.microsoft.com/office/drawing/2014/main" id="{CEC5BE48-09AB-BD43-B81C-D6617C98168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68" y="1596"/>
                          <a:ext cx="0" cy="17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99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41025" name="Freeform 331">
                          <a:extLst>
                            <a:ext uri="{FF2B5EF4-FFF2-40B4-BE49-F238E27FC236}">
                              <a16:creationId xmlns:a16="http://schemas.microsoft.com/office/drawing/2014/main" id="{BAED45E0-8132-A64D-9CCF-6420370CA32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47" y="869"/>
                          <a:ext cx="169" cy="731"/>
                        </a:xfrm>
                        <a:custGeom>
                          <a:avLst/>
                          <a:gdLst>
                            <a:gd name="T0" fmla="*/ 21 w 169"/>
                            <a:gd name="T1" fmla="*/ 731 h 731"/>
                            <a:gd name="T2" fmla="*/ 53 w 169"/>
                            <a:gd name="T3" fmla="*/ 699 h 731"/>
                            <a:gd name="T4" fmla="*/ 89 w 169"/>
                            <a:gd name="T5" fmla="*/ 627 h 731"/>
                            <a:gd name="T6" fmla="*/ 105 w 169"/>
                            <a:gd name="T7" fmla="*/ 587 h 731"/>
                            <a:gd name="T8" fmla="*/ 117 w 169"/>
                            <a:gd name="T9" fmla="*/ 519 h 731"/>
                            <a:gd name="T10" fmla="*/ 109 w 169"/>
                            <a:gd name="T11" fmla="*/ 471 h 731"/>
                            <a:gd name="T12" fmla="*/ 65 w 169"/>
                            <a:gd name="T13" fmla="*/ 399 h 731"/>
                            <a:gd name="T14" fmla="*/ 21 w 169"/>
                            <a:gd name="T15" fmla="*/ 339 h 731"/>
                            <a:gd name="T16" fmla="*/ 1 w 169"/>
                            <a:gd name="T17" fmla="*/ 215 h 731"/>
                            <a:gd name="T18" fmla="*/ 29 w 169"/>
                            <a:gd name="T19" fmla="*/ 107 h 731"/>
                            <a:gd name="T20" fmla="*/ 85 w 169"/>
                            <a:gd name="T21" fmla="*/ 43 h 731"/>
                            <a:gd name="T22" fmla="*/ 141 w 169"/>
                            <a:gd name="T23" fmla="*/ 7 h 731"/>
                            <a:gd name="T24" fmla="*/ 169 w 169"/>
                            <a:gd name="T25" fmla="*/ 3 h 731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169"/>
                            <a:gd name="T40" fmla="*/ 0 h 731"/>
                            <a:gd name="T41" fmla="*/ 169 w 169"/>
                            <a:gd name="T42" fmla="*/ 731 h 731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169" h="731">
                              <a:moveTo>
                                <a:pt x="21" y="731"/>
                              </a:moveTo>
                              <a:cubicBezTo>
                                <a:pt x="31" y="723"/>
                                <a:pt x="42" y="716"/>
                                <a:pt x="53" y="699"/>
                              </a:cubicBezTo>
                              <a:cubicBezTo>
                                <a:pt x="64" y="682"/>
                                <a:pt x="80" y="646"/>
                                <a:pt x="89" y="627"/>
                              </a:cubicBezTo>
                              <a:cubicBezTo>
                                <a:pt x="98" y="608"/>
                                <a:pt x="100" y="605"/>
                                <a:pt x="105" y="587"/>
                              </a:cubicBezTo>
                              <a:cubicBezTo>
                                <a:pt x="110" y="569"/>
                                <a:pt x="116" y="538"/>
                                <a:pt x="117" y="519"/>
                              </a:cubicBezTo>
                              <a:cubicBezTo>
                                <a:pt x="118" y="500"/>
                                <a:pt x="118" y="491"/>
                                <a:pt x="109" y="471"/>
                              </a:cubicBezTo>
                              <a:cubicBezTo>
                                <a:pt x="100" y="451"/>
                                <a:pt x="80" y="421"/>
                                <a:pt x="65" y="399"/>
                              </a:cubicBezTo>
                              <a:cubicBezTo>
                                <a:pt x="50" y="377"/>
                                <a:pt x="32" y="370"/>
                                <a:pt x="21" y="339"/>
                              </a:cubicBezTo>
                              <a:cubicBezTo>
                                <a:pt x="10" y="308"/>
                                <a:pt x="0" y="254"/>
                                <a:pt x="1" y="215"/>
                              </a:cubicBezTo>
                              <a:cubicBezTo>
                                <a:pt x="2" y="176"/>
                                <a:pt x="15" y="136"/>
                                <a:pt x="29" y="107"/>
                              </a:cubicBezTo>
                              <a:cubicBezTo>
                                <a:pt x="43" y="78"/>
                                <a:pt x="66" y="60"/>
                                <a:pt x="85" y="43"/>
                              </a:cubicBezTo>
                              <a:cubicBezTo>
                                <a:pt x="104" y="26"/>
                                <a:pt x="127" y="14"/>
                                <a:pt x="141" y="7"/>
                              </a:cubicBezTo>
                              <a:cubicBezTo>
                                <a:pt x="155" y="0"/>
                                <a:pt x="162" y="1"/>
                                <a:pt x="169" y="3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rgbClr val="0099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5pPr>
                          <a:lvl6pPr marL="4572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6pPr>
                          <a:lvl7pPr marL="9144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7pPr>
                          <a:lvl8pPr marL="1371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8pPr>
                          <a:lvl9pPr marL="18288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Times" pitchFamily="2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endParaRPr lang="en-US" altLang="en-US"/>
                        </a:p>
                      </p:txBody>
                    </p:sp>
                    <p:sp>
                      <p:nvSpPr>
                        <p:cNvPr id="41026" name="Line 332">
                          <a:extLst>
                            <a:ext uri="{FF2B5EF4-FFF2-40B4-BE49-F238E27FC236}">
                              <a16:creationId xmlns:a16="http://schemas.microsoft.com/office/drawing/2014/main" id="{A9D677B9-8DC7-8B4D-A6C8-411438B73EE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1488" y="440"/>
                          <a:ext cx="120" cy="428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99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40993" name="Rectangle 333">
                    <a:extLst>
                      <a:ext uri="{FF2B5EF4-FFF2-40B4-BE49-F238E27FC236}">
                        <a16:creationId xmlns:a16="http://schemas.microsoft.com/office/drawing/2014/main" id="{2B378CEC-E9D5-2C4E-A1D3-72966A320B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5" y="2404"/>
                    <a:ext cx="1088" cy="1637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0994" name="Freeform 334">
                    <a:extLst>
                      <a:ext uri="{FF2B5EF4-FFF2-40B4-BE49-F238E27FC236}">
                        <a16:creationId xmlns:a16="http://schemas.microsoft.com/office/drawing/2014/main" id="{AC643645-0796-7C42-8787-278056C6EE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4" y="2329"/>
                    <a:ext cx="468" cy="1396"/>
                  </a:xfrm>
                  <a:custGeom>
                    <a:avLst/>
                    <a:gdLst>
                      <a:gd name="T0" fmla="*/ 20 w 468"/>
                      <a:gd name="T1" fmla="*/ 1392 h 1396"/>
                      <a:gd name="T2" fmla="*/ 16 w 468"/>
                      <a:gd name="T3" fmla="*/ 1232 h 1396"/>
                      <a:gd name="T4" fmla="*/ 68 w 468"/>
                      <a:gd name="T5" fmla="*/ 1180 h 1396"/>
                      <a:gd name="T6" fmla="*/ 92 w 468"/>
                      <a:gd name="T7" fmla="*/ 1116 h 1396"/>
                      <a:gd name="T8" fmla="*/ 112 w 468"/>
                      <a:gd name="T9" fmla="*/ 1028 h 1396"/>
                      <a:gd name="T10" fmla="*/ 100 w 468"/>
                      <a:gd name="T11" fmla="*/ 960 h 1396"/>
                      <a:gd name="T12" fmla="*/ 52 w 468"/>
                      <a:gd name="T13" fmla="*/ 896 h 1396"/>
                      <a:gd name="T14" fmla="*/ 4 w 468"/>
                      <a:gd name="T15" fmla="*/ 820 h 1396"/>
                      <a:gd name="T16" fmla="*/ 0 w 468"/>
                      <a:gd name="T17" fmla="*/ 732 h 1396"/>
                      <a:gd name="T18" fmla="*/ 16 w 468"/>
                      <a:gd name="T19" fmla="*/ 632 h 1396"/>
                      <a:gd name="T20" fmla="*/ 60 w 468"/>
                      <a:gd name="T21" fmla="*/ 568 h 1396"/>
                      <a:gd name="T22" fmla="*/ 116 w 468"/>
                      <a:gd name="T23" fmla="*/ 532 h 1396"/>
                      <a:gd name="T24" fmla="*/ 160 w 468"/>
                      <a:gd name="T25" fmla="*/ 504 h 1396"/>
                      <a:gd name="T26" fmla="*/ 132 w 468"/>
                      <a:gd name="T27" fmla="*/ 412 h 1396"/>
                      <a:gd name="T28" fmla="*/ 40 w 468"/>
                      <a:gd name="T29" fmla="*/ 80 h 1396"/>
                      <a:gd name="T30" fmla="*/ 72 w 468"/>
                      <a:gd name="T31" fmla="*/ 48 h 1396"/>
                      <a:gd name="T32" fmla="*/ 136 w 468"/>
                      <a:gd name="T33" fmla="*/ 8 h 1396"/>
                      <a:gd name="T34" fmla="*/ 224 w 468"/>
                      <a:gd name="T35" fmla="*/ 0 h 1396"/>
                      <a:gd name="T36" fmla="*/ 312 w 468"/>
                      <a:gd name="T37" fmla="*/ 4 h 1396"/>
                      <a:gd name="T38" fmla="*/ 360 w 468"/>
                      <a:gd name="T39" fmla="*/ 20 h 1396"/>
                      <a:gd name="T40" fmla="*/ 416 w 468"/>
                      <a:gd name="T41" fmla="*/ 56 h 1396"/>
                      <a:gd name="T42" fmla="*/ 424 w 468"/>
                      <a:gd name="T43" fmla="*/ 80 h 1396"/>
                      <a:gd name="T44" fmla="*/ 308 w 468"/>
                      <a:gd name="T45" fmla="*/ 504 h 1396"/>
                      <a:gd name="T46" fmla="*/ 368 w 468"/>
                      <a:gd name="T47" fmla="*/ 536 h 1396"/>
                      <a:gd name="T48" fmla="*/ 432 w 468"/>
                      <a:gd name="T49" fmla="*/ 592 h 1396"/>
                      <a:gd name="T50" fmla="*/ 464 w 468"/>
                      <a:gd name="T51" fmla="*/ 680 h 1396"/>
                      <a:gd name="T52" fmla="*/ 468 w 468"/>
                      <a:gd name="T53" fmla="*/ 776 h 1396"/>
                      <a:gd name="T54" fmla="*/ 444 w 468"/>
                      <a:gd name="T55" fmla="*/ 840 h 1396"/>
                      <a:gd name="T56" fmla="*/ 404 w 468"/>
                      <a:gd name="T57" fmla="*/ 912 h 1396"/>
                      <a:gd name="T58" fmla="*/ 364 w 468"/>
                      <a:gd name="T59" fmla="*/ 964 h 1396"/>
                      <a:gd name="T60" fmla="*/ 352 w 468"/>
                      <a:gd name="T61" fmla="*/ 1024 h 1396"/>
                      <a:gd name="T62" fmla="*/ 364 w 468"/>
                      <a:gd name="T63" fmla="*/ 1104 h 1396"/>
                      <a:gd name="T64" fmla="*/ 392 w 468"/>
                      <a:gd name="T65" fmla="*/ 1176 h 1396"/>
                      <a:gd name="T66" fmla="*/ 448 w 468"/>
                      <a:gd name="T67" fmla="*/ 1244 h 1396"/>
                      <a:gd name="T68" fmla="*/ 448 w 468"/>
                      <a:gd name="T69" fmla="*/ 1396 h 1396"/>
                      <a:gd name="T70" fmla="*/ 408 w 468"/>
                      <a:gd name="T71" fmla="*/ 1384 h 1396"/>
                      <a:gd name="T72" fmla="*/ 348 w 468"/>
                      <a:gd name="T73" fmla="*/ 1364 h 1396"/>
                      <a:gd name="T74" fmla="*/ 124 w 468"/>
                      <a:gd name="T75" fmla="*/ 1364 h 1396"/>
                      <a:gd name="T76" fmla="*/ 68 w 468"/>
                      <a:gd name="T77" fmla="*/ 1380 h 1396"/>
                      <a:gd name="T78" fmla="*/ 20 w 468"/>
                      <a:gd name="T79" fmla="*/ 1392 h 139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468"/>
                      <a:gd name="T121" fmla="*/ 0 h 1396"/>
                      <a:gd name="T122" fmla="*/ 468 w 468"/>
                      <a:gd name="T123" fmla="*/ 1396 h 139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468" h="1396">
                        <a:moveTo>
                          <a:pt x="20" y="1392"/>
                        </a:moveTo>
                        <a:lnTo>
                          <a:pt x="16" y="1232"/>
                        </a:lnTo>
                        <a:lnTo>
                          <a:pt x="68" y="1180"/>
                        </a:lnTo>
                        <a:lnTo>
                          <a:pt x="92" y="1116"/>
                        </a:lnTo>
                        <a:lnTo>
                          <a:pt x="112" y="1028"/>
                        </a:lnTo>
                        <a:lnTo>
                          <a:pt x="100" y="960"/>
                        </a:lnTo>
                        <a:lnTo>
                          <a:pt x="52" y="896"/>
                        </a:lnTo>
                        <a:lnTo>
                          <a:pt x="4" y="820"/>
                        </a:lnTo>
                        <a:lnTo>
                          <a:pt x="0" y="732"/>
                        </a:lnTo>
                        <a:lnTo>
                          <a:pt x="16" y="632"/>
                        </a:lnTo>
                        <a:lnTo>
                          <a:pt x="60" y="568"/>
                        </a:lnTo>
                        <a:lnTo>
                          <a:pt x="116" y="532"/>
                        </a:lnTo>
                        <a:lnTo>
                          <a:pt x="160" y="504"/>
                        </a:lnTo>
                        <a:lnTo>
                          <a:pt x="132" y="412"/>
                        </a:lnTo>
                        <a:lnTo>
                          <a:pt x="40" y="80"/>
                        </a:lnTo>
                        <a:lnTo>
                          <a:pt x="72" y="48"/>
                        </a:lnTo>
                        <a:lnTo>
                          <a:pt x="136" y="8"/>
                        </a:lnTo>
                        <a:lnTo>
                          <a:pt x="224" y="0"/>
                        </a:lnTo>
                        <a:lnTo>
                          <a:pt x="312" y="4"/>
                        </a:lnTo>
                        <a:lnTo>
                          <a:pt x="360" y="20"/>
                        </a:lnTo>
                        <a:lnTo>
                          <a:pt x="416" y="56"/>
                        </a:lnTo>
                        <a:lnTo>
                          <a:pt x="424" y="80"/>
                        </a:lnTo>
                        <a:lnTo>
                          <a:pt x="308" y="504"/>
                        </a:lnTo>
                        <a:lnTo>
                          <a:pt x="368" y="536"/>
                        </a:lnTo>
                        <a:lnTo>
                          <a:pt x="432" y="592"/>
                        </a:lnTo>
                        <a:lnTo>
                          <a:pt x="464" y="680"/>
                        </a:lnTo>
                        <a:lnTo>
                          <a:pt x="468" y="776"/>
                        </a:lnTo>
                        <a:lnTo>
                          <a:pt x="444" y="840"/>
                        </a:lnTo>
                        <a:lnTo>
                          <a:pt x="404" y="912"/>
                        </a:lnTo>
                        <a:lnTo>
                          <a:pt x="364" y="964"/>
                        </a:lnTo>
                        <a:lnTo>
                          <a:pt x="352" y="1024"/>
                        </a:lnTo>
                        <a:lnTo>
                          <a:pt x="364" y="1104"/>
                        </a:lnTo>
                        <a:lnTo>
                          <a:pt x="392" y="1176"/>
                        </a:lnTo>
                        <a:lnTo>
                          <a:pt x="448" y="1244"/>
                        </a:lnTo>
                        <a:lnTo>
                          <a:pt x="448" y="1396"/>
                        </a:lnTo>
                        <a:lnTo>
                          <a:pt x="408" y="1384"/>
                        </a:lnTo>
                        <a:lnTo>
                          <a:pt x="348" y="1364"/>
                        </a:lnTo>
                        <a:lnTo>
                          <a:pt x="124" y="1364"/>
                        </a:lnTo>
                        <a:lnTo>
                          <a:pt x="68" y="1380"/>
                        </a:lnTo>
                        <a:lnTo>
                          <a:pt x="20" y="1392"/>
                        </a:lnTo>
                        <a:close/>
                      </a:path>
                    </a:pathLst>
                  </a:custGeom>
                  <a:solidFill>
                    <a:srgbClr val="99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0995" name="Freeform 335">
                    <a:extLst>
                      <a:ext uri="{FF2B5EF4-FFF2-40B4-BE49-F238E27FC236}">
                        <a16:creationId xmlns:a16="http://schemas.microsoft.com/office/drawing/2014/main" id="{2A75ABA9-DDDC-1049-B115-E3AB2F412D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9" y="2230"/>
                    <a:ext cx="420" cy="504"/>
                  </a:xfrm>
                  <a:custGeom>
                    <a:avLst/>
                    <a:gdLst>
                      <a:gd name="T0" fmla="*/ 0 w 420"/>
                      <a:gd name="T1" fmla="*/ 144 h 504"/>
                      <a:gd name="T2" fmla="*/ 184 w 420"/>
                      <a:gd name="T3" fmla="*/ 504 h 504"/>
                      <a:gd name="T4" fmla="*/ 248 w 420"/>
                      <a:gd name="T5" fmla="*/ 500 h 504"/>
                      <a:gd name="T6" fmla="*/ 420 w 420"/>
                      <a:gd name="T7" fmla="*/ 136 h 504"/>
                      <a:gd name="T8" fmla="*/ 340 w 420"/>
                      <a:gd name="T9" fmla="*/ 0 h 504"/>
                      <a:gd name="T10" fmla="*/ 88 w 420"/>
                      <a:gd name="T11" fmla="*/ 0 h 504"/>
                      <a:gd name="T12" fmla="*/ 0 w 420"/>
                      <a:gd name="T13" fmla="*/ 144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20"/>
                      <a:gd name="T22" fmla="*/ 0 h 504"/>
                      <a:gd name="T23" fmla="*/ 420 w 420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20" h="504">
                        <a:moveTo>
                          <a:pt x="0" y="144"/>
                        </a:moveTo>
                        <a:lnTo>
                          <a:pt x="184" y="504"/>
                        </a:lnTo>
                        <a:lnTo>
                          <a:pt x="248" y="500"/>
                        </a:lnTo>
                        <a:lnTo>
                          <a:pt x="420" y="136"/>
                        </a:lnTo>
                        <a:lnTo>
                          <a:pt x="340" y="0"/>
                        </a:lnTo>
                        <a:lnTo>
                          <a:pt x="88" y="0"/>
                        </a:lnTo>
                        <a:lnTo>
                          <a:pt x="0" y="14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grpSp>
                <p:nvGrpSpPr>
                  <p:cNvPr id="40996" name="Group 336">
                    <a:extLst>
                      <a:ext uri="{FF2B5EF4-FFF2-40B4-BE49-F238E27FC236}">
                        <a16:creationId xmlns:a16="http://schemas.microsoft.com/office/drawing/2014/main" id="{530E68E2-00F7-3A4C-B2DB-EE8AA15809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99" y="2405"/>
                    <a:ext cx="473" cy="1328"/>
                    <a:chOff x="2878" y="435"/>
                    <a:chExt cx="473" cy="1328"/>
                  </a:xfrm>
                </p:grpSpPr>
                <p:sp>
                  <p:nvSpPr>
                    <p:cNvPr id="41005" name="Freeform 337">
                      <a:extLst>
                        <a:ext uri="{FF2B5EF4-FFF2-40B4-BE49-F238E27FC236}">
                          <a16:creationId xmlns:a16="http://schemas.microsoft.com/office/drawing/2014/main" id="{0ED2B2B5-68B5-A24B-9AAA-5863CB4B6B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95" y="1722"/>
                      <a:ext cx="432" cy="41"/>
                    </a:xfrm>
                    <a:custGeom>
                      <a:avLst/>
                      <a:gdLst>
                        <a:gd name="T0" fmla="*/ 0 w 432"/>
                        <a:gd name="T1" fmla="*/ 37 h 41"/>
                        <a:gd name="T2" fmla="*/ 76 w 432"/>
                        <a:gd name="T3" fmla="*/ 9 h 41"/>
                        <a:gd name="T4" fmla="*/ 228 w 432"/>
                        <a:gd name="T5" fmla="*/ 1 h 41"/>
                        <a:gd name="T6" fmla="*/ 388 w 432"/>
                        <a:gd name="T7" fmla="*/ 13 h 41"/>
                        <a:gd name="T8" fmla="*/ 432 w 432"/>
                        <a:gd name="T9" fmla="*/ 41 h 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32"/>
                        <a:gd name="T16" fmla="*/ 0 h 41"/>
                        <a:gd name="T17" fmla="*/ 432 w 432"/>
                        <a:gd name="T18" fmla="*/ 41 h 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32" h="41">
                          <a:moveTo>
                            <a:pt x="0" y="37"/>
                          </a:moveTo>
                          <a:cubicBezTo>
                            <a:pt x="19" y="26"/>
                            <a:pt x="38" y="15"/>
                            <a:pt x="76" y="9"/>
                          </a:cubicBezTo>
                          <a:cubicBezTo>
                            <a:pt x="114" y="3"/>
                            <a:pt x="176" y="0"/>
                            <a:pt x="228" y="1"/>
                          </a:cubicBezTo>
                          <a:cubicBezTo>
                            <a:pt x="280" y="2"/>
                            <a:pt x="354" y="6"/>
                            <a:pt x="388" y="13"/>
                          </a:cubicBezTo>
                          <a:cubicBezTo>
                            <a:pt x="422" y="20"/>
                            <a:pt x="427" y="30"/>
                            <a:pt x="432" y="41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grpSp>
                  <p:nvGrpSpPr>
                    <p:cNvPr id="41006" name="Group 338">
                      <a:extLst>
                        <a:ext uri="{FF2B5EF4-FFF2-40B4-BE49-F238E27FC236}">
                          <a16:creationId xmlns:a16="http://schemas.microsoft.com/office/drawing/2014/main" id="{2696965F-42E4-4B4F-A222-7F00F217D0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78" y="435"/>
                      <a:ext cx="169" cy="1328"/>
                      <a:chOff x="1447" y="440"/>
                      <a:chExt cx="169" cy="1328"/>
                    </a:xfrm>
                  </p:grpSpPr>
                  <p:sp>
                    <p:nvSpPr>
                      <p:cNvPr id="41014" name="Line 339">
                        <a:extLst>
                          <a:ext uri="{FF2B5EF4-FFF2-40B4-BE49-F238E27FC236}">
                            <a16:creationId xmlns:a16="http://schemas.microsoft.com/office/drawing/2014/main" id="{CDEC191C-BAF0-364B-A75A-D7B997F9B2F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68" y="1596"/>
                        <a:ext cx="0" cy="17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99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015" name="Freeform 340">
                        <a:extLst>
                          <a:ext uri="{FF2B5EF4-FFF2-40B4-BE49-F238E27FC236}">
                            <a16:creationId xmlns:a16="http://schemas.microsoft.com/office/drawing/2014/main" id="{4EFDA793-B8A8-EF49-876F-F8B46F57A33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47" y="869"/>
                        <a:ext cx="169" cy="731"/>
                      </a:xfrm>
                      <a:custGeom>
                        <a:avLst/>
                        <a:gdLst>
                          <a:gd name="T0" fmla="*/ 21 w 169"/>
                          <a:gd name="T1" fmla="*/ 731 h 731"/>
                          <a:gd name="T2" fmla="*/ 53 w 169"/>
                          <a:gd name="T3" fmla="*/ 699 h 731"/>
                          <a:gd name="T4" fmla="*/ 89 w 169"/>
                          <a:gd name="T5" fmla="*/ 627 h 731"/>
                          <a:gd name="T6" fmla="*/ 105 w 169"/>
                          <a:gd name="T7" fmla="*/ 587 h 731"/>
                          <a:gd name="T8" fmla="*/ 117 w 169"/>
                          <a:gd name="T9" fmla="*/ 519 h 731"/>
                          <a:gd name="T10" fmla="*/ 109 w 169"/>
                          <a:gd name="T11" fmla="*/ 471 h 731"/>
                          <a:gd name="T12" fmla="*/ 65 w 169"/>
                          <a:gd name="T13" fmla="*/ 399 h 731"/>
                          <a:gd name="T14" fmla="*/ 21 w 169"/>
                          <a:gd name="T15" fmla="*/ 339 h 731"/>
                          <a:gd name="T16" fmla="*/ 1 w 169"/>
                          <a:gd name="T17" fmla="*/ 215 h 731"/>
                          <a:gd name="T18" fmla="*/ 29 w 169"/>
                          <a:gd name="T19" fmla="*/ 107 h 731"/>
                          <a:gd name="T20" fmla="*/ 85 w 169"/>
                          <a:gd name="T21" fmla="*/ 43 h 731"/>
                          <a:gd name="T22" fmla="*/ 141 w 169"/>
                          <a:gd name="T23" fmla="*/ 7 h 731"/>
                          <a:gd name="T24" fmla="*/ 169 w 169"/>
                          <a:gd name="T25" fmla="*/ 3 h 731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69"/>
                          <a:gd name="T40" fmla="*/ 0 h 731"/>
                          <a:gd name="T41" fmla="*/ 169 w 169"/>
                          <a:gd name="T42" fmla="*/ 731 h 731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69" h="731">
                            <a:moveTo>
                              <a:pt x="21" y="731"/>
                            </a:moveTo>
                            <a:cubicBezTo>
                              <a:pt x="31" y="723"/>
                              <a:pt x="42" y="716"/>
                              <a:pt x="53" y="699"/>
                            </a:cubicBezTo>
                            <a:cubicBezTo>
                              <a:pt x="64" y="682"/>
                              <a:pt x="80" y="646"/>
                              <a:pt x="89" y="627"/>
                            </a:cubicBezTo>
                            <a:cubicBezTo>
                              <a:pt x="98" y="608"/>
                              <a:pt x="100" y="605"/>
                              <a:pt x="105" y="587"/>
                            </a:cubicBezTo>
                            <a:cubicBezTo>
                              <a:pt x="110" y="569"/>
                              <a:pt x="116" y="538"/>
                              <a:pt x="117" y="519"/>
                            </a:cubicBezTo>
                            <a:cubicBezTo>
                              <a:pt x="118" y="500"/>
                              <a:pt x="118" y="491"/>
                              <a:pt x="109" y="471"/>
                            </a:cubicBezTo>
                            <a:cubicBezTo>
                              <a:pt x="100" y="451"/>
                              <a:pt x="80" y="421"/>
                              <a:pt x="65" y="399"/>
                            </a:cubicBezTo>
                            <a:cubicBezTo>
                              <a:pt x="50" y="377"/>
                              <a:pt x="32" y="370"/>
                              <a:pt x="21" y="339"/>
                            </a:cubicBezTo>
                            <a:cubicBezTo>
                              <a:pt x="10" y="308"/>
                              <a:pt x="0" y="254"/>
                              <a:pt x="1" y="215"/>
                            </a:cubicBezTo>
                            <a:cubicBezTo>
                              <a:pt x="2" y="176"/>
                              <a:pt x="15" y="136"/>
                              <a:pt x="29" y="107"/>
                            </a:cubicBezTo>
                            <a:cubicBezTo>
                              <a:pt x="43" y="78"/>
                              <a:pt x="66" y="60"/>
                              <a:pt x="85" y="43"/>
                            </a:cubicBezTo>
                            <a:cubicBezTo>
                              <a:pt x="104" y="26"/>
                              <a:pt x="127" y="14"/>
                              <a:pt x="141" y="7"/>
                            </a:cubicBezTo>
                            <a:cubicBezTo>
                              <a:pt x="155" y="0"/>
                              <a:pt x="162" y="1"/>
                              <a:pt x="169" y="3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rgbClr val="0099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1pPr>
                        <a:lvl2pPr marL="37931725" indent="-37474525"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2pPr>
                        <a:lvl3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3pPr>
                        <a:lvl4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4pPr>
                        <a:lvl5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5pPr>
                        <a:lvl6pPr marL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6pPr>
                        <a:lvl7pPr marL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7pPr>
                        <a:lvl8pPr marL="1371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8pPr>
                        <a:lvl9pPr marL="1828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41016" name="Line 341">
                        <a:extLst>
                          <a:ext uri="{FF2B5EF4-FFF2-40B4-BE49-F238E27FC236}">
                            <a16:creationId xmlns:a16="http://schemas.microsoft.com/office/drawing/2014/main" id="{9BEB681A-13D0-7F44-B562-C2B40D40BCB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488" y="440"/>
                        <a:ext cx="120" cy="4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99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41007" name="Group 342">
                      <a:extLst>
                        <a:ext uri="{FF2B5EF4-FFF2-40B4-BE49-F238E27FC236}">
                          <a16:creationId xmlns:a16="http://schemas.microsoft.com/office/drawing/2014/main" id="{86716A7A-F3B1-A749-83BF-40A2D6DD9FF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3182" y="435"/>
                      <a:ext cx="169" cy="1328"/>
                      <a:chOff x="1447" y="440"/>
                      <a:chExt cx="169" cy="1328"/>
                    </a:xfrm>
                  </p:grpSpPr>
                  <p:sp>
                    <p:nvSpPr>
                      <p:cNvPr id="41011" name="Line 343">
                        <a:extLst>
                          <a:ext uri="{FF2B5EF4-FFF2-40B4-BE49-F238E27FC236}">
                            <a16:creationId xmlns:a16="http://schemas.microsoft.com/office/drawing/2014/main" id="{10970FBE-7F82-AE4C-9F51-C662A2F05E0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68" y="1596"/>
                        <a:ext cx="0" cy="17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99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012" name="Freeform 344">
                        <a:extLst>
                          <a:ext uri="{FF2B5EF4-FFF2-40B4-BE49-F238E27FC236}">
                            <a16:creationId xmlns:a16="http://schemas.microsoft.com/office/drawing/2014/main" id="{39C7D783-757F-9042-A225-5113D5279C0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47" y="869"/>
                        <a:ext cx="169" cy="731"/>
                      </a:xfrm>
                      <a:custGeom>
                        <a:avLst/>
                        <a:gdLst>
                          <a:gd name="T0" fmla="*/ 21 w 169"/>
                          <a:gd name="T1" fmla="*/ 731 h 731"/>
                          <a:gd name="T2" fmla="*/ 53 w 169"/>
                          <a:gd name="T3" fmla="*/ 699 h 731"/>
                          <a:gd name="T4" fmla="*/ 89 w 169"/>
                          <a:gd name="T5" fmla="*/ 627 h 731"/>
                          <a:gd name="T6" fmla="*/ 105 w 169"/>
                          <a:gd name="T7" fmla="*/ 587 h 731"/>
                          <a:gd name="T8" fmla="*/ 117 w 169"/>
                          <a:gd name="T9" fmla="*/ 519 h 731"/>
                          <a:gd name="T10" fmla="*/ 109 w 169"/>
                          <a:gd name="T11" fmla="*/ 471 h 731"/>
                          <a:gd name="T12" fmla="*/ 65 w 169"/>
                          <a:gd name="T13" fmla="*/ 399 h 731"/>
                          <a:gd name="T14" fmla="*/ 21 w 169"/>
                          <a:gd name="T15" fmla="*/ 339 h 731"/>
                          <a:gd name="T16" fmla="*/ 1 w 169"/>
                          <a:gd name="T17" fmla="*/ 215 h 731"/>
                          <a:gd name="T18" fmla="*/ 29 w 169"/>
                          <a:gd name="T19" fmla="*/ 107 h 731"/>
                          <a:gd name="T20" fmla="*/ 85 w 169"/>
                          <a:gd name="T21" fmla="*/ 43 h 731"/>
                          <a:gd name="T22" fmla="*/ 141 w 169"/>
                          <a:gd name="T23" fmla="*/ 7 h 731"/>
                          <a:gd name="T24" fmla="*/ 169 w 169"/>
                          <a:gd name="T25" fmla="*/ 3 h 731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w 169"/>
                          <a:gd name="T40" fmla="*/ 0 h 731"/>
                          <a:gd name="T41" fmla="*/ 169 w 169"/>
                          <a:gd name="T42" fmla="*/ 731 h 731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T39" t="T40" r="T41" b="T42"/>
                        <a:pathLst>
                          <a:path w="169" h="731">
                            <a:moveTo>
                              <a:pt x="21" y="731"/>
                            </a:moveTo>
                            <a:cubicBezTo>
                              <a:pt x="31" y="723"/>
                              <a:pt x="42" y="716"/>
                              <a:pt x="53" y="699"/>
                            </a:cubicBezTo>
                            <a:cubicBezTo>
                              <a:pt x="64" y="682"/>
                              <a:pt x="80" y="646"/>
                              <a:pt x="89" y="627"/>
                            </a:cubicBezTo>
                            <a:cubicBezTo>
                              <a:pt x="98" y="608"/>
                              <a:pt x="100" y="605"/>
                              <a:pt x="105" y="587"/>
                            </a:cubicBezTo>
                            <a:cubicBezTo>
                              <a:pt x="110" y="569"/>
                              <a:pt x="116" y="538"/>
                              <a:pt x="117" y="519"/>
                            </a:cubicBezTo>
                            <a:cubicBezTo>
                              <a:pt x="118" y="500"/>
                              <a:pt x="118" y="491"/>
                              <a:pt x="109" y="471"/>
                            </a:cubicBezTo>
                            <a:cubicBezTo>
                              <a:pt x="100" y="451"/>
                              <a:pt x="80" y="421"/>
                              <a:pt x="65" y="399"/>
                            </a:cubicBezTo>
                            <a:cubicBezTo>
                              <a:pt x="50" y="377"/>
                              <a:pt x="32" y="370"/>
                              <a:pt x="21" y="339"/>
                            </a:cubicBezTo>
                            <a:cubicBezTo>
                              <a:pt x="10" y="308"/>
                              <a:pt x="0" y="254"/>
                              <a:pt x="1" y="215"/>
                            </a:cubicBezTo>
                            <a:cubicBezTo>
                              <a:pt x="2" y="176"/>
                              <a:pt x="15" y="136"/>
                              <a:pt x="29" y="107"/>
                            </a:cubicBezTo>
                            <a:cubicBezTo>
                              <a:pt x="43" y="78"/>
                              <a:pt x="66" y="60"/>
                              <a:pt x="85" y="43"/>
                            </a:cubicBezTo>
                            <a:cubicBezTo>
                              <a:pt x="104" y="26"/>
                              <a:pt x="127" y="14"/>
                              <a:pt x="141" y="7"/>
                            </a:cubicBezTo>
                            <a:cubicBezTo>
                              <a:pt x="155" y="0"/>
                              <a:pt x="162" y="1"/>
                              <a:pt x="169" y="3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rgbClr val="0099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1pPr>
                        <a:lvl2pPr marL="37931725" indent="-37474525"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2pPr>
                        <a:lvl3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3pPr>
                        <a:lvl4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4pPr>
                        <a:lvl5pPr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5pPr>
                        <a:lvl6pPr marL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6pPr>
                        <a:lvl7pPr marL="9144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7pPr>
                        <a:lvl8pPr marL="1371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8pPr>
                        <a:lvl9pPr marL="1828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" pitchFamily="2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en-US" altLang="en-US"/>
                      </a:p>
                    </p:txBody>
                  </p:sp>
                  <p:sp>
                    <p:nvSpPr>
                      <p:cNvPr id="41013" name="Line 345">
                        <a:extLst>
                          <a:ext uri="{FF2B5EF4-FFF2-40B4-BE49-F238E27FC236}">
                            <a16:creationId xmlns:a16="http://schemas.microsoft.com/office/drawing/2014/main" id="{A037D8FC-372C-8D4A-A9DA-6ABEB37CFF2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488" y="440"/>
                        <a:ext cx="120" cy="4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99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1008" name="Line 346">
                      <a:extLst>
                        <a:ext uri="{FF2B5EF4-FFF2-40B4-BE49-F238E27FC236}">
                          <a16:creationId xmlns:a16="http://schemas.microsoft.com/office/drawing/2014/main" id="{847C0920-4C50-964B-B51A-8B9034EEB6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20" y="440"/>
                      <a:ext cx="168" cy="3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09" name="Line 347">
                      <a:extLst>
                        <a:ext uri="{FF2B5EF4-FFF2-40B4-BE49-F238E27FC236}">
                          <a16:creationId xmlns:a16="http://schemas.microsoft.com/office/drawing/2014/main" id="{2178AD2B-75BE-6647-B587-D1B492E34CE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52" y="440"/>
                      <a:ext cx="152" cy="3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10" name="Line 348">
                      <a:extLst>
                        <a:ext uri="{FF2B5EF4-FFF2-40B4-BE49-F238E27FC236}">
                          <a16:creationId xmlns:a16="http://schemas.microsoft.com/office/drawing/2014/main" id="{997E1462-8373-BF47-9C79-154C9602C4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88" y="764"/>
                      <a:ext cx="68" cy="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0997" name="Group 349">
                    <a:extLst>
                      <a:ext uri="{FF2B5EF4-FFF2-40B4-BE49-F238E27FC236}">
                        <a16:creationId xmlns:a16="http://schemas.microsoft.com/office/drawing/2014/main" id="{4490F89F-E3C0-184B-8168-0B805CE8D6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71" y="2829"/>
                    <a:ext cx="473" cy="912"/>
                    <a:chOff x="4250" y="859"/>
                    <a:chExt cx="473" cy="912"/>
                  </a:xfrm>
                </p:grpSpPr>
                <p:sp>
                  <p:nvSpPr>
                    <p:cNvPr id="40999" name="Freeform 350">
                      <a:extLst>
                        <a:ext uri="{FF2B5EF4-FFF2-40B4-BE49-F238E27FC236}">
                          <a16:creationId xmlns:a16="http://schemas.microsoft.com/office/drawing/2014/main" id="{34C3CBD9-24A9-3641-8B0C-5E63F848BA4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67" y="1730"/>
                      <a:ext cx="432" cy="41"/>
                    </a:xfrm>
                    <a:custGeom>
                      <a:avLst/>
                      <a:gdLst>
                        <a:gd name="T0" fmla="*/ 0 w 432"/>
                        <a:gd name="T1" fmla="*/ 37 h 41"/>
                        <a:gd name="T2" fmla="*/ 76 w 432"/>
                        <a:gd name="T3" fmla="*/ 9 h 41"/>
                        <a:gd name="T4" fmla="*/ 228 w 432"/>
                        <a:gd name="T5" fmla="*/ 1 h 41"/>
                        <a:gd name="T6" fmla="*/ 388 w 432"/>
                        <a:gd name="T7" fmla="*/ 13 h 41"/>
                        <a:gd name="T8" fmla="*/ 432 w 432"/>
                        <a:gd name="T9" fmla="*/ 41 h 4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32"/>
                        <a:gd name="T16" fmla="*/ 0 h 41"/>
                        <a:gd name="T17" fmla="*/ 432 w 432"/>
                        <a:gd name="T18" fmla="*/ 41 h 4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32" h="41">
                          <a:moveTo>
                            <a:pt x="0" y="37"/>
                          </a:moveTo>
                          <a:cubicBezTo>
                            <a:pt x="19" y="26"/>
                            <a:pt x="38" y="15"/>
                            <a:pt x="76" y="9"/>
                          </a:cubicBezTo>
                          <a:cubicBezTo>
                            <a:pt x="114" y="3"/>
                            <a:pt x="176" y="0"/>
                            <a:pt x="228" y="1"/>
                          </a:cubicBezTo>
                          <a:cubicBezTo>
                            <a:pt x="280" y="2"/>
                            <a:pt x="354" y="6"/>
                            <a:pt x="388" y="13"/>
                          </a:cubicBezTo>
                          <a:cubicBezTo>
                            <a:pt x="422" y="20"/>
                            <a:pt x="427" y="30"/>
                            <a:pt x="432" y="41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41000" name="Line 351">
                      <a:extLst>
                        <a:ext uri="{FF2B5EF4-FFF2-40B4-BE49-F238E27FC236}">
                          <a16:creationId xmlns:a16="http://schemas.microsoft.com/office/drawing/2014/main" id="{EE3320A5-9BB9-A144-B470-7718BDECE16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1" y="1599"/>
                      <a:ext cx="0" cy="1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01" name="Freeform 352">
                      <a:extLst>
                        <a:ext uri="{FF2B5EF4-FFF2-40B4-BE49-F238E27FC236}">
                          <a16:creationId xmlns:a16="http://schemas.microsoft.com/office/drawing/2014/main" id="{5FBEFE4D-3CB8-9A46-A310-8010B4B206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50" y="872"/>
                      <a:ext cx="169" cy="731"/>
                    </a:xfrm>
                    <a:custGeom>
                      <a:avLst/>
                      <a:gdLst>
                        <a:gd name="T0" fmla="*/ 21 w 169"/>
                        <a:gd name="T1" fmla="*/ 731 h 731"/>
                        <a:gd name="T2" fmla="*/ 53 w 169"/>
                        <a:gd name="T3" fmla="*/ 699 h 731"/>
                        <a:gd name="T4" fmla="*/ 89 w 169"/>
                        <a:gd name="T5" fmla="*/ 627 h 731"/>
                        <a:gd name="T6" fmla="*/ 105 w 169"/>
                        <a:gd name="T7" fmla="*/ 587 h 731"/>
                        <a:gd name="T8" fmla="*/ 117 w 169"/>
                        <a:gd name="T9" fmla="*/ 519 h 731"/>
                        <a:gd name="T10" fmla="*/ 109 w 169"/>
                        <a:gd name="T11" fmla="*/ 471 h 731"/>
                        <a:gd name="T12" fmla="*/ 65 w 169"/>
                        <a:gd name="T13" fmla="*/ 399 h 731"/>
                        <a:gd name="T14" fmla="*/ 21 w 169"/>
                        <a:gd name="T15" fmla="*/ 339 h 731"/>
                        <a:gd name="T16" fmla="*/ 1 w 169"/>
                        <a:gd name="T17" fmla="*/ 215 h 731"/>
                        <a:gd name="T18" fmla="*/ 29 w 169"/>
                        <a:gd name="T19" fmla="*/ 107 h 731"/>
                        <a:gd name="T20" fmla="*/ 85 w 169"/>
                        <a:gd name="T21" fmla="*/ 43 h 731"/>
                        <a:gd name="T22" fmla="*/ 141 w 169"/>
                        <a:gd name="T23" fmla="*/ 7 h 731"/>
                        <a:gd name="T24" fmla="*/ 169 w 169"/>
                        <a:gd name="T25" fmla="*/ 3 h 731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69"/>
                        <a:gd name="T40" fmla="*/ 0 h 731"/>
                        <a:gd name="T41" fmla="*/ 169 w 169"/>
                        <a:gd name="T42" fmla="*/ 731 h 731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69" h="731">
                          <a:moveTo>
                            <a:pt x="21" y="731"/>
                          </a:moveTo>
                          <a:cubicBezTo>
                            <a:pt x="31" y="723"/>
                            <a:pt x="42" y="716"/>
                            <a:pt x="53" y="699"/>
                          </a:cubicBezTo>
                          <a:cubicBezTo>
                            <a:pt x="64" y="682"/>
                            <a:pt x="80" y="646"/>
                            <a:pt x="89" y="627"/>
                          </a:cubicBezTo>
                          <a:cubicBezTo>
                            <a:pt x="98" y="608"/>
                            <a:pt x="100" y="605"/>
                            <a:pt x="105" y="587"/>
                          </a:cubicBezTo>
                          <a:cubicBezTo>
                            <a:pt x="110" y="569"/>
                            <a:pt x="116" y="538"/>
                            <a:pt x="117" y="519"/>
                          </a:cubicBezTo>
                          <a:cubicBezTo>
                            <a:pt x="118" y="500"/>
                            <a:pt x="118" y="491"/>
                            <a:pt x="109" y="471"/>
                          </a:cubicBezTo>
                          <a:cubicBezTo>
                            <a:pt x="100" y="451"/>
                            <a:pt x="80" y="421"/>
                            <a:pt x="65" y="399"/>
                          </a:cubicBezTo>
                          <a:cubicBezTo>
                            <a:pt x="50" y="377"/>
                            <a:pt x="32" y="370"/>
                            <a:pt x="21" y="339"/>
                          </a:cubicBezTo>
                          <a:cubicBezTo>
                            <a:pt x="10" y="308"/>
                            <a:pt x="0" y="254"/>
                            <a:pt x="1" y="215"/>
                          </a:cubicBezTo>
                          <a:cubicBezTo>
                            <a:pt x="2" y="176"/>
                            <a:pt x="15" y="136"/>
                            <a:pt x="29" y="107"/>
                          </a:cubicBezTo>
                          <a:cubicBezTo>
                            <a:pt x="43" y="78"/>
                            <a:pt x="66" y="60"/>
                            <a:pt x="85" y="43"/>
                          </a:cubicBezTo>
                          <a:cubicBezTo>
                            <a:pt x="104" y="26"/>
                            <a:pt x="127" y="14"/>
                            <a:pt x="141" y="7"/>
                          </a:cubicBezTo>
                          <a:cubicBezTo>
                            <a:pt x="155" y="0"/>
                            <a:pt x="162" y="1"/>
                            <a:pt x="169" y="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41002" name="Line 353">
                      <a:extLst>
                        <a:ext uri="{FF2B5EF4-FFF2-40B4-BE49-F238E27FC236}">
                          <a16:creationId xmlns:a16="http://schemas.microsoft.com/office/drawing/2014/main" id="{E878CEED-0F09-5746-9CFA-404BCA54BA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702" y="1599"/>
                      <a:ext cx="0" cy="1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03" name="Freeform 354">
                      <a:extLst>
                        <a:ext uri="{FF2B5EF4-FFF2-40B4-BE49-F238E27FC236}">
                          <a16:creationId xmlns:a16="http://schemas.microsoft.com/office/drawing/2014/main" id="{A40ECB6F-AF95-7843-952D-610ABABD67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4554" y="872"/>
                      <a:ext cx="169" cy="731"/>
                    </a:xfrm>
                    <a:custGeom>
                      <a:avLst/>
                      <a:gdLst>
                        <a:gd name="T0" fmla="*/ 21 w 169"/>
                        <a:gd name="T1" fmla="*/ 731 h 731"/>
                        <a:gd name="T2" fmla="*/ 53 w 169"/>
                        <a:gd name="T3" fmla="*/ 699 h 731"/>
                        <a:gd name="T4" fmla="*/ 89 w 169"/>
                        <a:gd name="T5" fmla="*/ 627 h 731"/>
                        <a:gd name="T6" fmla="*/ 105 w 169"/>
                        <a:gd name="T7" fmla="*/ 587 h 731"/>
                        <a:gd name="T8" fmla="*/ 117 w 169"/>
                        <a:gd name="T9" fmla="*/ 519 h 731"/>
                        <a:gd name="T10" fmla="*/ 109 w 169"/>
                        <a:gd name="T11" fmla="*/ 471 h 731"/>
                        <a:gd name="T12" fmla="*/ 65 w 169"/>
                        <a:gd name="T13" fmla="*/ 399 h 731"/>
                        <a:gd name="T14" fmla="*/ 21 w 169"/>
                        <a:gd name="T15" fmla="*/ 339 h 731"/>
                        <a:gd name="T16" fmla="*/ 1 w 169"/>
                        <a:gd name="T17" fmla="*/ 215 h 731"/>
                        <a:gd name="T18" fmla="*/ 29 w 169"/>
                        <a:gd name="T19" fmla="*/ 107 h 731"/>
                        <a:gd name="T20" fmla="*/ 85 w 169"/>
                        <a:gd name="T21" fmla="*/ 43 h 731"/>
                        <a:gd name="T22" fmla="*/ 141 w 169"/>
                        <a:gd name="T23" fmla="*/ 7 h 731"/>
                        <a:gd name="T24" fmla="*/ 169 w 169"/>
                        <a:gd name="T25" fmla="*/ 3 h 731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69"/>
                        <a:gd name="T40" fmla="*/ 0 h 731"/>
                        <a:gd name="T41" fmla="*/ 169 w 169"/>
                        <a:gd name="T42" fmla="*/ 731 h 731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69" h="731">
                          <a:moveTo>
                            <a:pt x="21" y="731"/>
                          </a:moveTo>
                          <a:cubicBezTo>
                            <a:pt x="31" y="723"/>
                            <a:pt x="42" y="716"/>
                            <a:pt x="53" y="699"/>
                          </a:cubicBezTo>
                          <a:cubicBezTo>
                            <a:pt x="64" y="682"/>
                            <a:pt x="80" y="646"/>
                            <a:pt x="89" y="627"/>
                          </a:cubicBezTo>
                          <a:cubicBezTo>
                            <a:pt x="98" y="608"/>
                            <a:pt x="100" y="605"/>
                            <a:pt x="105" y="587"/>
                          </a:cubicBezTo>
                          <a:cubicBezTo>
                            <a:pt x="110" y="569"/>
                            <a:pt x="116" y="538"/>
                            <a:pt x="117" y="519"/>
                          </a:cubicBezTo>
                          <a:cubicBezTo>
                            <a:pt x="118" y="500"/>
                            <a:pt x="118" y="491"/>
                            <a:pt x="109" y="471"/>
                          </a:cubicBezTo>
                          <a:cubicBezTo>
                            <a:pt x="100" y="451"/>
                            <a:pt x="80" y="421"/>
                            <a:pt x="65" y="399"/>
                          </a:cubicBezTo>
                          <a:cubicBezTo>
                            <a:pt x="50" y="377"/>
                            <a:pt x="32" y="370"/>
                            <a:pt x="21" y="339"/>
                          </a:cubicBezTo>
                          <a:cubicBezTo>
                            <a:pt x="10" y="308"/>
                            <a:pt x="0" y="254"/>
                            <a:pt x="1" y="215"/>
                          </a:cubicBezTo>
                          <a:cubicBezTo>
                            <a:pt x="2" y="176"/>
                            <a:pt x="15" y="136"/>
                            <a:pt x="29" y="107"/>
                          </a:cubicBezTo>
                          <a:cubicBezTo>
                            <a:pt x="43" y="78"/>
                            <a:pt x="66" y="60"/>
                            <a:pt x="85" y="43"/>
                          </a:cubicBezTo>
                          <a:cubicBezTo>
                            <a:pt x="104" y="26"/>
                            <a:pt x="127" y="14"/>
                            <a:pt x="141" y="7"/>
                          </a:cubicBezTo>
                          <a:cubicBezTo>
                            <a:pt x="155" y="0"/>
                            <a:pt x="162" y="1"/>
                            <a:pt x="169" y="3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41004" name="Freeform 355">
                      <a:extLst>
                        <a:ext uri="{FF2B5EF4-FFF2-40B4-BE49-F238E27FC236}">
                          <a16:creationId xmlns:a16="http://schemas.microsoft.com/office/drawing/2014/main" id="{778DB01E-8AAD-9E4F-9760-E35B4E703C0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408" y="859"/>
                      <a:ext cx="164" cy="17"/>
                    </a:xfrm>
                    <a:custGeom>
                      <a:avLst/>
                      <a:gdLst>
                        <a:gd name="T0" fmla="*/ 0 w 164"/>
                        <a:gd name="T1" fmla="*/ 13 h 17"/>
                        <a:gd name="T2" fmla="*/ 88 w 164"/>
                        <a:gd name="T3" fmla="*/ 1 h 17"/>
                        <a:gd name="T4" fmla="*/ 164 w 164"/>
                        <a:gd name="T5" fmla="*/ 17 h 17"/>
                        <a:gd name="T6" fmla="*/ 0 60000 65536"/>
                        <a:gd name="T7" fmla="*/ 0 60000 65536"/>
                        <a:gd name="T8" fmla="*/ 0 60000 65536"/>
                        <a:gd name="T9" fmla="*/ 0 w 164"/>
                        <a:gd name="T10" fmla="*/ 0 h 17"/>
                        <a:gd name="T11" fmla="*/ 164 w 164"/>
                        <a:gd name="T12" fmla="*/ 17 h 1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64" h="17">
                          <a:moveTo>
                            <a:pt x="0" y="13"/>
                          </a:moveTo>
                          <a:cubicBezTo>
                            <a:pt x="30" y="6"/>
                            <a:pt x="61" y="0"/>
                            <a:pt x="88" y="1"/>
                          </a:cubicBezTo>
                          <a:cubicBezTo>
                            <a:pt x="115" y="2"/>
                            <a:pt x="139" y="9"/>
                            <a:pt x="164" y="17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0099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sp>
                <p:nvSpPr>
                  <p:cNvPr id="40998" name="Freeform 356">
                    <a:extLst>
                      <a:ext uri="{FF2B5EF4-FFF2-40B4-BE49-F238E27FC236}">
                        <a16:creationId xmlns:a16="http://schemas.microsoft.com/office/drawing/2014/main" id="{1983F879-33F5-F742-833A-74394DCECB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9" y="2831"/>
                    <a:ext cx="468" cy="900"/>
                  </a:xfrm>
                  <a:custGeom>
                    <a:avLst/>
                    <a:gdLst>
                      <a:gd name="T0" fmla="*/ 24 w 468"/>
                      <a:gd name="T1" fmla="*/ 900 h 900"/>
                      <a:gd name="T2" fmla="*/ 24 w 468"/>
                      <a:gd name="T3" fmla="*/ 741 h 900"/>
                      <a:gd name="T4" fmla="*/ 69 w 468"/>
                      <a:gd name="T5" fmla="*/ 687 h 900"/>
                      <a:gd name="T6" fmla="*/ 111 w 468"/>
                      <a:gd name="T7" fmla="*/ 579 h 900"/>
                      <a:gd name="T8" fmla="*/ 117 w 468"/>
                      <a:gd name="T9" fmla="*/ 504 h 900"/>
                      <a:gd name="T10" fmla="*/ 84 w 468"/>
                      <a:gd name="T11" fmla="*/ 426 h 900"/>
                      <a:gd name="T12" fmla="*/ 33 w 468"/>
                      <a:gd name="T13" fmla="*/ 372 h 900"/>
                      <a:gd name="T14" fmla="*/ 9 w 468"/>
                      <a:gd name="T15" fmla="*/ 288 h 900"/>
                      <a:gd name="T16" fmla="*/ 0 w 468"/>
                      <a:gd name="T17" fmla="*/ 186 h 900"/>
                      <a:gd name="T18" fmla="*/ 33 w 468"/>
                      <a:gd name="T19" fmla="*/ 111 h 900"/>
                      <a:gd name="T20" fmla="*/ 84 w 468"/>
                      <a:gd name="T21" fmla="*/ 57 h 900"/>
                      <a:gd name="T22" fmla="*/ 144 w 468"/>
                      <a:gd name="T23" fmla="*/ 12 h 900"/>
                      <a:gd name="T24" fmla="*/ 207 w 468"/>
                      <a:gd name="T25" fmla="*/ 0 h 900"/>
                      <a:gd name="T26" fmla="*/ 267 w 468"/>
                      <a:gd name="T27" fmla="*/ 3 h 900"/>
                      <a:gd name="T28" fmla="*/ 360 w 468"/>
                      <a:gd name="T29" fmla="*/ 27 h 900"/>
                      <a:gd name="T30" fmla="*/ 429 w 468"/>
                      <a:gd name="T31" fmla="*/ 93 h 900"/>
                      <a:gd name="T32" fmla="*/ 468 w 468"/>
                      <a:gd name="T33" fmla="*/ 183 h 900"/>
                      <a:gd name="T34" fmla="*/ 468 w 468"/>
                      <a:gd name="T35" fmla="*/ 270 h 900"/>
                      <a:gd name="T36" fmla="*/ 456 w 468"/>
                      <a:gd name="T37" fmla="*/ 351 h 900"/>
                      <a:gd name="T38" fmla="*/ 426 w 468"/>
                      <a:gd name="T39" fmla="*/ 390 h 900"/>
                      <a:gd name="T40" fmla="*/ 381 w 468"/>
                      <a:gd name="T41" fmla="*/ 450 h 900"/>
                      <a:gd name="T42" fmla="*/ 360 w 468"/>
                      <a:gd name="T43" fmla="*/ 492 h 900"/>
                      <a:gd name="T44" fmla="*/ 357 w 468"/>
                      <a:gd name="T45" fmla="*/ 555 h 900"/>
                      <a:gd name="T46" fmla="*/ 381 w 468"/>
                      <a:gd name="T47" fmla="*/ 639 h 900"/>
                      <a:gd name="T48" fmla="*/ 426 w 468"/>
                      <a:gd name="T49" fmla="*/ 708 h 900"/>
                      <a:gd name="T50" fmla="*/ 447 w 468"/>
                      <a:gd name="T51" fmla="*/ 756 h 900"/>
                      <a:gd name="T52" fmla="*/ 444 w 468"/>
                      <a:gd name="T53" fmla="*/ 900 h 900"/>
                      <a:gd name="T54" fmla="*/ 417 w 468"/>
                      <a:gd name="T55" fmla="*/ 882 h 900"/>
                      <a:gd name="T56" fmla="*/ 333 w 468"/>
                      <a:gd name="T57" fmla="*/ 870 h 900"/>
                      <a:gd name="T58" fmla="*/ 216 w 468"/>
                      <a:gd name="T59" fmla="*/ 870 h 900"/>
                      <a:gd name="T60" fmla="*/ 108 w 468"/>
                      <a:gd name="T61" fmla="*/ 876 h 900"/>
                      <a:gd name="T62" fmla="*/ 63 w 468"/>
                      <a:gd name="T63" fmla="*/ 885 h 900"/>
                      <a:gd name="T64" fmla="*/ 24 w 468"/>
                      <a:gd name="T65" fmla="*/ 900 h 900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468"/>
                      <a:gd name="T100" fmla="*/ 0 h 900"/>
                      <a:gd name="T101" fmla="*/ 468 w 468"/>
                      <a:gd name="T102" fmla="*/ 900 h 900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468" h="900">
                        <a:moveTo>
                          <a:pt x="24" y="900"/>
                        </a:moveTo>
                        <a:lnTo>
                          <a:pt x="24" y="741"/>
                        </a:lnTo>
                        <a:lnTo>
                          <a:pt x="69" y="687"/>
                        </a:lnTo>
                        <a:lnTo>
                          <a:pt x="111" y="579"/>
                        </a:lnTo>
                        <a:lnTo>
                          <a:pt x="117" y="504"/>
                        </a:lnTo>
                        <a:lnTo>
                          <a:pt x="84" y="426"/>
                        </a:lnTo>
                        <a:lnTo>
                          <a:pt x="33" y="372"/>
                        </a:lnTo>
                        <a:lnTo>
                          <a:pt x="9" y="288"/>
                        </a:lnTo>
                        <a:lnTo>
                          <a:pt x="0" y="186"/>
                        </a:lnTo>
                        <a:lnTo>
                          <a:pt x="33" y="111"/>
                        </a:lnTo>
                        <a:lnTo>
                          <a:pt x="84" y="57"/>
                        </a:lnTo>
                        <a:lnTo>
                          <a:pt x="144" y="12"/>
                        </a:lnTo>
                        <a:lnTo>
                          <a:pt x="207" y="0"/>
                        </a:lnTo>
                        <a:lnTo>
                          <a:pt x="267" y="3"/>
                        </a:lnTo>
                        <a:lnTo>
                          <a:pt x="360" y="27"/>
                        </a:lnTo>
                        <a:lnTo>
                          <a:pt x="429" y="93"/>
                        </a:lnTo>
                        <a:lnTo>
                          <a:pt x="468" y="183"/>
                        </a:lnTo>
                        <a:lnTo>
                          <a:pt x="468" y="270"/>
                        </a:lnTo>
                        <a:lnTo>
                          <a:pt x="456" y="351"/>
                        </a:lnTo>
                        <a:lnTo>
                          <a:pt x="426" y="390"/>
                        </a:lnTo>
                        <a:lnTo>
                          <a:pt x="381" y="450"/>
                        </a:lnTo>
                        <a:lnTo>
                          <a:pt x="360" y="492"/>
                        </a:lnTo>
                        <a:lnTo>
                          <a:pt x="357" y="555"/>
                        </a:lnTo>
                        <a:lnTo>
                          <a:pt x="381" y="639"/>
                        </a:lnTo>
                        <a:lnTo>
                          <a:pt x="426" y="708"/>
                        </a:lnTo>
                        <a:lnTo>
                          <a:pt x="447" y="756"/>
                        </a:lnTo>
                        <a:lnTo>
                          <a:pt x="444" y="900"/>
                        </a:lnTo>
                        <a:lnTo>
                          <a:pt x="417" y="882"/>
                        </a:lnTo>
                        <a:lnTo>
                          <a:pt x="333" y="870"/>
                        </a:lnTo>
                        <a:lnTo>
                          <a:pt x="216" y="870"/>
                        </a:lnTo>
                        <a:lnTo>
                          <a:pt x="108" y="876"/>
                        </a:lnTo>
                        <a:lnTo>
                          <a:pt x="63" y="885"/>
                        </a:lnTo>
                        <a:lnTo>
                          <a:pt x="24" y="900"/>
                        </a:lnTo>
                        <a:close/>
                      </a:path>
                    </a:pathLst>
                  </a:custGeom>
                  <a:solidFill>
                    <a:srgbClr val="009900"/>
                  </a:solidFill>
                  <a:ln w="9525">
                    <a:solidFill>
                      <a:srgbClr val="0099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itchFamily="2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sp>
              <p:nvSpPr>
                <p:cNvPr id="40986" name="Rectangle 357">
                  <a:extLst>
                    <a:ext uri="{FF2B5EF4-FFF2-40B4-BE49-F238E27FC236}">
                      <a16:creationId xmlns:a16="http://schemas.microsoft.com/office/drawing/2014/main" id="{2AEF5BD0-C574-EE44-B0CC-DE2952C9F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" y="2694"/>
                  <a:ext cx="4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pour slip 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987" name="Rectangle 358">
                  <a:extLst>
                    <a:ext uri="{FF2B5EF4-FFF2-40B4-BE49-F238E27FC236}">
                      <a16:creationId xmlns:a16="http://schemas.microsoft.com/office/drawing/2014/main" id="{C7BE4343-86B9-244A-8063-54F38BD11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" y="2822"/>
                  <a:ext cx="4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into mold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988" name="Rectangle 359">
                  <a:extLst>
                    <a:ext uri="{FF2B5EF4-FFF2-40B4-BE49-F238E27FC236}">
                      <a16:creationId xmlns:a16="http://schemas.microsoft.com/office/drawing/2014/main" id="{C1DF1452-4787-A846-AFA9-D56EF03CDD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" y="2700"/>
                  <a:ext cx="683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absorb water 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989" name="Rectangle 360">
                  <a:extLst>
                    <a:ext uri="{FF2B5EF4-FFF2-40B4-BE49-F238E27FC236}">
                      <a16:creationId xmlns:a16="http://schemas.microsoft.com/office/drawing/2014/main" id="{4BCD92A6-E2CB-2B4B-ADAD-BD542E237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" y="2828"/>
                  <a:ext cx="4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into mold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990" name="Rectangle 361">
                  <a:extLst>
                    <a:ext uri="{FF2B5EF4-FFF2-40B4-BE49-F238E27FC236}">
                      <a16:creationId xmlns:a16="http://schemas.microsoft.com/office/drawing/2014/main" id="{ABEBA3FA-B5DA-4F4F-B0F7-86FEBFB4C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2890"/>
                  <a:ext cx="356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“green 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991" name="Rectangle 362">
                  <a:extLst>
                    <a:ext uri="{FF2B5EF4-FFF2-40B4-BE49-F238E27FC236}">
                      <a16:creationId xmlns:a16="http://schemas.microsoft.com/office/drawing/2014/main" id="{70D53D2A-E172-C14B-A55C-D7A938D09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2" y="3018"/>
                  <a:ext cx="43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ceramic”</a:t>
                  </a:r>
                  <a:endParaRPr lang="en-US" altLang="en-US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40970" name="Group 381">
            <a:extLst>
              <a:ext uri="{FF2B5EF4-FFF2-40B4-BE49-F238E27FC236}">
                <a16:creationId xmlns:a16="http://schemas.microsoft.com/office/drawing/2014/main" id="{8C09F5BB-60A8-1F4F-A954-377BBF068053}"/>
              </a:ext>
            </a:extLst>
          </p:cNvPr>
          <p:cNvGrpSpPr>
            <a:grpSpLocks/>
          </p:cNvGrpSpPr>
          <p:nvPr/>
        </p:nvGrpSpPr>
        <p:grpSpPr bwMode="auto">
          <a:xfrm>
            <a:off x="2403475" y="942976"/>
            <a:ext cx="7321550" cy="1370013"/>
            <a:chOff x="554" y="594"/>
            <a:chExt cx="4612" cy="863"/>
          </a:xfrm>
        </p:grpSpPr>
        <p:sp>
          <p:nvSpPr>
            <p:cNvPr id="40971" name="Rectangle 382">
              <a:extLst>
                <a:ext uri="{FF2B5EF4-FFF2-40B4-BE49-F238E27FC236}">
                  <a16:creationId xmlns:a16="http://schemas.microsoft.com/office/drawing/2014/main" id="{76F6ECF6-951A-DF45-859F-01F9625E7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992"/>
              <a:ext cx="96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BBBBBB"/>
                  </a:solidFill>
                  <a:latin typeface="Arial" panose="020B0604020202020204" pitchFamily="34" charset="0"/>
                </a:rPr>
                <a:t>GLASS</a:t>
              </a:r>
              <a:br>
                <a:rPr lang="en-US" altLang="en-US">
                  <a:solidFill>
                    <a:srgbClr val="BBBBBB"/>
                  </a:solidFill>
                  <a:latin typeface="Arial" panose="020B0604020202020204" pitchFamily="34" charset="0"/>
                </a:rPr>
              </a:br>
              <a:r>
                <a:rPr lang="en-US" altLang="en-US">
                  <a:solidFill>
                    <a:srgbClr val="BBBBBB"/>
                  </a:solidFill>
                  <a:latin typeface="Arial" panose="020B0604020202020204" pitchFamily="34" charset="0"/>
                </a:rPr>
                <a:t>FORMING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0972" name="Rectangle 383">
              <a:extLst>
                <a:ext uri="{FF2B5EF4-FFF2-40B4-BE49-F238E27FC236}">
                  <a16:creationId xmlns:a16="http://schemas.microsoft.com/office/drawing/2014/main" id="{F4BDF2F7-D9F9-9449-AF09-BBB42BB2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992"/>
              <a:ext cx="1304" cy="46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</a:rPr>
                <a:t>PARTICULATE</a:t>
              </a:r>
            </a:p>
            <a:p>
              <a:pPr algn="ctr"/>
              <a:r>
                <a:rPr lang="en-US" altLang="en-US">
                  <a:latin typeface="Arial" panose="020B0604020202020204" pitchFamily="34" charset="0"/>
                </a:rPr>
                <a:t>FORMING</a:t>
              </a:r>
            </a:p>
          </p:txBody>
        </p:sp>
        <p:grpSp>
          <p:nvGrpSpPr>
            <p:cNvPr id="40973" name="Group 384">
              <a:extLst>
                <a:ext uri="{FF2B5EF4-FFF2-40B4-BE49-F238E27FC236}">
                  <a16:creationId xmlns:a16="http://schemas.microsoft.com/office/drawing/2014/main" id="{CC736B9B-ABC8-3F42-ACB1-7E8B5FCBB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594"/>
              <a:ext cx="3486" cy="344"/>
              <a:chOff x="870" y="648"/>
              <a:chExt cx="3486" cy="344"/>
            </a:xfrm>
          </p:grpSpPr>
          <p:sp>
            <p:nvSpPr>
              <p:cNvPr id="40975" name="Line 385">
                <a:extLst>
                  <a:ext uri="{FF2B5EF4-FFF2-40B4-BE49-F238E27FC236}">
                    <a16:creationId xmlns:a16="http://schemas.microsoft.com/office/drawing/2014/main" id="{CC6F000D-E317-954D-B53C-A9E1B0678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8" y="648"/>
                <a:ext cx="1" cy="3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6" name="Line 386">
                <a:extLst>
                  <a:ext uri="{FF2B5EF4-FFF2-40B4-BE49-F238E27FC236}">
                    <a16:creationId xmlns:a16="http://schemas.microsoft.com/office/drawing/2014/main" id="{71610594-7CE0-044C-8615-F2C52F43E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0" y="832"/>
                <a:ext cx="3486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7" name="Line 387">
                <a:extLst>
                  <a:ext uri="{FF2B5EF4-FFF2-40B4-BE49-F238E27FC236}">
                    <a16:creationId xmlns:a16="http://schemas.microsoft.com/office/drawing/2014/main" id="{94333BAD-8FFE-F34A-A882-E72898FE1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5" y="824"/>
                <a:ext cx="1" cy="16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78" name="Line 388">
                <a:extLst>
                  <a:ext uri="{FF2B5EF4-FFF2-40B4-BE49-F238E27FC236}">
                    <a16:creationId xmlns:a16="http://schemas.microsoft.com/office/drawing/2014/main" id="{B9988E33-8E3C-4B4B-9FE8-0C943D925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0" y="832"/>
                <a:ext cx="1" cy="15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4" name="Rectangle 389">
              <a:extLst>
                <a:ext uri="{FF2B5EF4-FFF2-40B4-BE49-F238E27FC236}">
                  <a16:creationId xmlns:a16="http://schemas.microsoft.com/office/drawing/2014/main" id="{1212CC77-BDE2-DE4A-BD66-06B842BAC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992"/>
              <a:ext cx="13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BBBBBB"/>
                  </a:solidFill>
                  <a:latin typeface="Arial" panose="020B0604020202020204" pitchFamily="34" charset="0"/>
                </a:rPr>
                <a:t>CEMENTATION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9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753EDE-0489-154C-B0AB-179D0D4F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EEF79FAA-B87F-6540-A9F6-1B3D61CCF7C3}" type="slidenum">
              <a:rPr lang="en-US" altLang="en-US" sz="1200">
                <a:latin typeface="Arial" panose="020B0604020202020204" pitchFamily="34" charset="0"/>
              </a:rPr>
              <a:pPr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7">
            <a:extLst>
              <a:ext uri="{FF2B5EF4-FFF2-40B4-BE49-F238E27FC236}">
                <a16:creationId xmlns:a16="http://schemas.microsoft.com/office/drawing/2014/main" id="{C73766CE-3205-B64C-9DED-C76B16127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Clay Composition</a:t>
            </a:r>
          </a:p>
        </p:txBody>
      </p:sp>
      <p:sp>
        <p:nvSpPr>
          <p:cNvPr id="43012" name="Rectangle 8">
            <a:extLst>
              <a:ext uri="{FF2B5EF4-FFF2-40B4-BE49-F238E27FC236}">
                <a16:creationId xmlns:a16="http://schemas.microsoft.com/office/drawing/2014/main" id="{B2CD45FB-AC0C-C74F-B41B-0C25DB609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8153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 mixture of components used</a:t>
            </a:r>
          </a:p>
          <a:p>
            <a:pPr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(50%)  1.  </a:t>
            </a:r>
            <a:r>
              <a:rPr lang="en-US" altLang="en-US" sz="2400">
                <a:solidFill>
                  <a:srgbClr val="0000FF"/>
                </a:solidFill>
                <a:ea typeface="ＭＳ Ｐゴシック" panose="020B0600070205080204" pitchFamily="34" charset="-128"/>
              </a:rPr>
              <a:t>Clay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(25%)  2.  </a:t>
            </a:r>
            <a:r>
              <a:rPr lang="en-US" altLang="en-US" sz="2400">
                <a:solidFill>
                  <a:schemeClr val="tx2"/>
                </a:solidFill>
                <a:ea typeface="ＭＳ Ｐゴシック" panose="020B0600070205080204" pitchFamily="34" charset="-128"/>
              </a:rPr>
              <a:t>Filler</a:t>
            </a:r>
            <a:r>
              <a:rPr lang="en-US" altLang="en-US" sz="2400">
                <a:ea typeface="ＭＳ Ｐゴシック" panose="020B0600070205080204" pitchFamily="34" charset="-128"/>
              </a:rPr>
              <a:t> – e.g. quartz (finely ground)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(25%)  3.  </a:t>
            </a:r>
            <a:r>
              <a:rPr lang="en-US" altLang="en-US" sz="2400">
                <a:solidFill>
                  <a:srgbClr val="336600"/>
                </a:solidFill>
                <a:ea typeface="ＭＳ Ｐゴシック" panose="020B0600070205080204" pitchFamily="34" charset="-128"/>
              </a:rPr>
              <a:t>Fluxing agent</a:t>
            </a:r>
            <a:r>
              <a:rPr lang="en-US" altLang="en-US" sz="2400">
                <a:ea typeface="ＭＳ Ｐゴシック" panose="020B0600070205080204" pitchFamily="34" charset="-128"/>
              </a:rPr>
              <a:t> (Feldspar)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             binds it together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				</a:t>
            </a:r>
          </a:p>
          <a:p>
            <a:pPr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			 aluminosilicates + K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+</a:t>
            </a:r>
            <a:r>
              <a:rPr lang="en-US" altLang="en-US" sz="2400">
                <a:ea typeface="ＭＳ Ｐゴシック" panose="020B0600070205080204" pitchFamily="34" charset="-128"/>
              </a:rPr>
              <a:t>, Na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+</a:t>
            </a:r>
            <a:r>
              <a:rPr lang="en-US" altLang="en-US" sz="2400">
                <a:ea typeface="ＭＳ Ｐゴシック" panose="020B0600070205080204" pitchFamily="34" charset="-128"/>
              </a:rPr>
              <a:t>, Ca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+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3013" name="Line 11">
            <a:extLst>
              <a:ext uri="{FF2B5EF4-FFF2-40B4-BE49-F238E27FC236}">
                <a16:creationId xmlns:a16="http://schemas.microsoft.com/office/drawing/2014/main" id="{F8ACBCD6-30C8-174C-A7C7-E50B3A3A26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80226" y="3338513"/>
            <a:ext cx="43497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48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 Placeholder 3">
            <a:extLst>
              <a:ext uri="{FF2B5EF4-FFF2-40B4-BE49-F238E27FC236}">
                <a16:creationId xmlns:a16="http://schemas.microsoft.com/office/drawing/2014/main" id="{8488AA01-D07B-7F4B-8546-CE4FD022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8FAC3E87-7CA4-4F42-A7E2-384B48A681C6}" type="slidenum">
              <a:rPr lang="en-US" altLang="en-US" sz="1200">
                <a:latin typeface="Arial" panose="020B0604020202020204" pitchFamily="34" charset="0"/>
              </a:rPr>
              <a:pPr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581F9B2-3634-8748-9C2A-184D658FA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327150"/>
            <a:ext cx="4724400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•  Clay is inexpensive</a:t>
            </a:r>
          </a:p>
          <a:p>
            <a:r>
              <a:rPr lang="en-US" altLang="en-US">
                <a:latin typeface="Arial" panose="020B0604020202020204" pitchFamily="34" charset="0"/>
              </a:rPr>
              <a:t>•  Adding water to clay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-- allows material to shear easily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    along weak van der Waals bonds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-- enables extrusion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-- enables slip casting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A326866-D380-2F48-BF98-58E2CBEE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4343400"/>
            <a:ext cx="19700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•  Structure of</a:t>
            </a:r>
          </a:p>
          <a:p>
            <a:r>
              <a:rPr lang="en-US" altLang="en-US">
                <a:latin typeface="Arial" panose="020B0604020202020204" pitchFamily="34" charset="0"/>
              </a:rPr>
              <a:t>Kaolinite Clay: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9B6BE81F-0867-6642-8043-8DC28A5338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-54769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Features of a Slip</a:t>
            </a:r>
          </a:p>
        </p:txBody>
      </p:sp>
      <p:grpSp>
        <p:nvGrpSpPr>
          <p:cNvPr id="45063" name="Group 263">
            <a:extLst>
              <a:ext uri="{FF2B5EF4-FFF2-40B4-BE49-F238E27FC236}">
                <a16:creationId xmlns:a16="http://schemas.microsoft.com/office/drawing/2014/main" id="{0F1C587C-AF2F-7040-95FB-E4C839E64D61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1028700"/>
            <a:ext cx="4610100" cy="5653088"/>
            <a:chOff x="2664" y="648"/>
            <a:chExt cx="2904" cy="3561"/>
          </a:xfrm>
        </p:grpSpPr>
        <p:sp>
          <p:nvSpPr>
            <p:cNvPr id="45064" name="Rectangle 9">
              <a:extLst>
                <a:ext uri="{FF2B5EF4-FFF2-40B4-BE49-F238E27FC236}">
                  <a16:creationId xmlns:a16="http://schemas.microsoft.com/office/drawing/2014/main" id="{47762701-1C07-834E-BD78-630A2577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960"/>
              <a:ext cx="2344" cy="1256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65" name="Rectangle 10">
              <a:extLst>
                <a:ext uri="{FF2B5EF4-FFF2-40B4-BE49-F238E27FC236}">
                  <a16:creationId xmlns:a16="http://schemas.microsoft.com/office/drawing/2014/main" id="{50CF2894-45A5-F047-A049-1FA958C53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2592"/>
              <a:ext cx="2344" cy="1256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5066" name="Group 15">
              <a:extLst>
                <a:ext uri="{FF2B5EF4-FFF2-40B4-BE49-F238E27FC236}">
                  <a16:creationId xmlns:a16="http://schemas.microsoft.com/office/drawing/2014/main" id="{0E3638F3-99DD-A54A-8FAB-26E868ECF2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" y="2232"/>
              <a:ext cx="568" cy="296"/>
              <a:chOff x="3624" y="2232"/>
              <a:chExt cx="568" cy="296"/>
            </a:xfrm>
          </p:grpSpPr>
          <p:sp>
            <p:nvSpPr>
              <p:cNvPr id="45312" name="Line 11">
                <a:extLst>
                  <a:ext uri="{FF2B5EF4-FFF2-40B4-BE49-F238E27FC236}">
                    <a16:creationId xmlns:a16="http://schemas.microsoft.com/office/drawing/2014/main" id="{B17CA7DA-A00A-1141-9192-E7840ECAA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4" y="2232"/>
                <a:ext cx="168" cy="296"/>
              </a:xfrm>
              <a:prstGeom prst="line">
                <a:avLst/>
              </a:prstGeom>
              <a:noFill/>
              <a:ln w="254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3" name="Line 12">
                <a:extLst>
                  <a:ext uri="{FF2B5EF4-FFF2-40B4-BE49-F238E27FC236}">
                    <a16:creationId xmlns:a16="http://schemas.microsoft.com/office/drawing/2014/main" id="{FC8380AF-564B-C04A-A824-2CF3E8A46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0" y="2232"/>
                <a:ext cx="168" cy="296"/>
              </a:xfrm>
              <a:prstGeom prst="line">
                <a:avLst/>
              </a:prstGeom>
              <a:noFill/>
              <a:ln w="254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4" name="Line 13">
                <a:extLst>
                  <a:ext uri="{FF2B5EF4-FFF2-40B4-BE49-F238E27FC236}">
                    <a16:creationId xmlns:a16="http://schemas.microsoft.com/office/drawing/2014/main" id="{758D80D5-4E5F-9148-A692-2614D9B53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232"/>
                <a:ext cx="168" cy="296"/>
              </a:xfrm>
              <a:prstGeom prst="line">
                <a:avLst/>
              </a:prstGeom>
              <a:noFill/>
              <a:ln w="254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5" name="Line 14">
                <a:extLst>
                  <a:ext uri="{FF2B5EF4-FFF2-40B4-BE49-F238E27FC236}">
                    <a16:creationId xmlns:a16="http://schemas.microsoft.com/office/drawing/2014/main" id="{DD44F8B6-C1C2-6A45-9717-020AAF5B0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6" y="2232"/>
                <a:ext cx="176" cy="296"/>
              </a:xfrm>
              <a:prstGeom prst="line">
                <a:avLst/>
              </a:prstGeom>
              <a:noFill/>
              <a:ln w="254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67" name="Rectangle 16">
              <a:extLst>
                <a:ext uri="{FF2B5EF4-FFF2-40B4-BE49-F238E27FC236}">
                  <a16:creationId xmlns:a16="http://schemas.microsoft.com/office/drawing/2014/main" id="{A26CF829-36FA-D44D-83F4-BCD92CC84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2232"/>
              <a:ext cx="8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99FF"/>
                  </a:solidFill>
                  <a:latin typeface="Arial" panose="020B0604020202020204" pitchFamily="34" charset="0"/>
                </a:rPr>
                <a:t>weak van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5068" name="Rectangle 17">
              <a:extLst>
                <a:ext uri="{FF2B5EF4-FFF2-40B4-BE49-F238E27FC236}">
                  <a16:creationId xmlns:a16="http://schemas.microsoft.com/office/drawing/2014/main" id="{49C819E0-815E-6040-AB0C-3F2A693FB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2456"/>
              <a:ext cx="9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99FF"/>
                  </a:solidFill>
                  <a:latin typeface="Arial" panose="020B0604020202020204" pitchFamily="34" charset="0"/>
                </a:rPr>
                <a:t>der Waals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5069" name="Rectangle 18">
              <a:extLst>
                <a:ext uri="{FF2B5EF4-FFF2-40B4-BE49-F238E27FC236}">
                  <a16:creationId xmlns:a16="http://schemas.microsoft.com/office/drawing/2014/main" id="{340DFE41-F7CD-994C-9B78-B87D78DF2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2680"/>
              <a:ext cx="6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99FF"/>
                  </a:solidFill>
                  <a:latin typeface="Arial" panose="020B0604020202020204" pitchFamily="34" charset="0"/>
                </a:rPr>
                <a:t>bonding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45070" name="Group 21">
              <a:extLst>
                <a:ext uri="{FF2B5EF4-FFF2-40B4-BE49-F238E27FC236}">
                  <a16:creationId xmlns:a16="http://schemas.microsoft.com/office/drawing/2014/main" id="{1840A3CE-6BC9-0E44-B247-6E0F63006F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2" y="800"/>
              <a:ext cx="744" cy="112"/>
              <a:chOff x="3632" y="800"/>
              <a:chExt cx="744" cy="112"/>
            </a:xfrm>
          </p:grpSpPr>
          <p:sp>
            <p:nvSpPr>
              <p:cNvPr id="45310" name="Freeform 19">
                <a:extLst>
                  <a:ext uri="{FF2B5EF4-FFF2-40B4-BE49-F238E27FC236}">
                    <a16:creationId xmlns:a16="http://schemas.microsoft.com/office/drawing/2014/main" id="{8C33BC5E-39DB-AB46-A9F5-EDF7A6B6B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800"/>
                <a:ext cx="64" cy="112"/>
              </a:xfrm>
              <a:custGeom>
                <a:avLst/>
                <a:gdLst>
                  <a:gd name="T0" fmla="*/ 64 w 64"/>
                  <a:gd name="T1" fmla="*/ 56 h 112"/>
                  <a:gd name="T2" fmla="*/ 0 w 64"/>
                  <a:gd name="T3" fmla="*/ 112 h 112"/>
                  <a:gd name="T4" fmla="*/ 24 w 64"/>
                  <a:gd name="T5" fmla="*/ 56 h 112"/>
                  <a:gd name="T6" fmla="*/ 0 w 64"/>
                  <a:gd name="T7" fmla="*/ 0 h 112"/>
                  <a:gd name="T8" fmla="*/ 64 w 64"/>
                  <a:gd name="T9" fmla="*/ 56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12"/>
                  <a:gd name="T17" fmla="*/ 64 w 6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12">
                    <a:moveTo>
                      <a:pt x="64" y="56"/>
                    </a:moveTo>
                    <a:lnTo>
                      <a:pt x="0" y="112"/>
                    </a:lnTo>
                    <a:lnTo>
                      <a:pt x="24" y="56"/>
                    </a:lnTo>
                    <a:lnTo>
                      <a:pt x="0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311" name="Line 20">
                <a:extLst>
                  <a:ext uri="{FF2B5EF4-FFF2-40B4-BE49-F238E27FC236}">
                    <a16:creationId xmlns:a16="http://schemas.microsoft.com/office/drawing/2014/main" id="{9CA2AF04-0842-8D41-802A-D77D6381D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856"/>
                <a:ext cx="70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71" name="Freeform 22">
              <a:extLst>
                <a:ext uri="{FF2B5EF4-FFF2-40B4-BE49-F238E27FC236}">
                  <a16:creationId xmlns:a16="http://schemas.microsoft.com/office/drawing/2014/main" id="{3EC98BDC-F7B1-2444-BDB4-5FB86AE55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976"/>
              <a:ext cx="416" cy="1104"/>
            </a:xfrm>
            <a:custGeom>
              <a:avLst/>
              <a:gdLst>
                <a:gd name="T0" fmla="*/ 48 w 416"/>
                <a:gd name="T1" fmla="*/ 0 h 1104"/>
                <a:gd name="T2" fmla="*/ 416 w 416"/>
                <a:gd name="T3" fmla="*/ 584 h 1104"/>
                <a:gd name="T4" fmla="*/ 0 w 416"/>
                <a:gd name="T5" fmla="*/ 1104 h 1104"/>
                <a:gd name="T6" fmla="*/ 0 60000 65536"/>
                <a:gd name="T7" fmla="*/ 0 60000 65536"/>
                <a:gd name="T8" fmla="*/ 0 60000 65536"/>
                <a:gd name="T9" fmla="*/ 0 w 416"/>
                <a:gd name="T10" fmla="*/ 0 h 1104"/>
                <a:gd name="T11" fmla="*/ 416 w 416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1104">
                  <a:moveTo>
                    <a:pt x="48" y="0"/>
                  </a:moveTo>
                  <a:lnTo>
                    <a:pt x="416" y="584"/>
                  </a:lnTo>
                  <a:lnTo>
                    <a:pt x="0" y="1104"/>
                  </a:lnTo>
                </a:path>
              </a:pathLst>
            </a:custGeom>
            <a:noFill/>
            <a:ln w="38100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2" name="Freeform 24">
              <a:extLst>
                <a:ext uri="{FF2B5EF4-FFF2-40B4-BE49-F238E27FC236}">
                  <a16:creationId xmlns:a16="http://schemas.microsoft.com/office/drawing/2014/main" id="{AD9F98EF-AEEB-7C46-8946-C6EC30E57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2688"/>
              <a:ext cx="448" cy="1104"/>
            </a:xfrm>
            <a:custGeom>
              <a:avLst/>
              <a:gdLst>
                <a:gd name="T0" fmla="*/ 400 w 448"/>
                <a:gd name="T1" fmla="*/ 0 h 1104"/>
                <a:gd name="T2" fmla="*/ 0 w 448"/>
                <a:gd name="T3" fmla="*/ 568 h 1104"/>
                <a:gd name="T4" fmla="*/ 448 w 448"/>
                <a:gd name="T5" fmla="*/ 1104 h 1104"/>
                <a:gd name="T6" fmla="*/ 0 60000 65536"/>
                <a:gd name="T7" fmla="*/ 0 60000 65536"/>
                <a:gd name="T8" fmla="*/ 0 60000 65536"/>
                <a:gd name="T9" fmla="*/ 0 w 448"/>
                <a:gd name="T10" fmla="*/ 0 h 1104"/>
                <a:gd name="T11" fmla="*/ 448 w 448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8" h="1104">
                  <a:moveTo>
                    <a:pt x="400" y="0"/>
                  </a:moveTo>
                  <a:lnTo>
                    <a:pt x="0" y="568"/>
                  </a:lnTo>
                  <a:lnTo>
                    <a:pt x="448" y="1104"/>
                  </a:lnTo>
                </a:path>
              </a:pathLst>
            </a:custGeom>
            <a:noFill/>
            <a:ln w="38100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073" name="Rectangle 26">
              <a:extLst>
                <a:ext uri="{FF2B5EF4-FFF2-40B4-BE49-F238E27FC236}">
                  <a16:creationId xmlns:a16="http://schemas.microsoft.com/office/drawing/2014/main" id="{3C800357-BFEF-0E49-AC96-552E33F2F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296"/>
              <a:ext cx="6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222222"/>
                  </a:solidFill>
                  <a:latin typeface="Arial" panose="020B0604020202020204" pitchFamily="34" charset="0"/>
                </a:rPr>
                <a:t>charge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5074" name="Rectangle 27">
              <a:extLst>
                <a:ext uri="{FF2B5EF4-FFF2-40B4-BE49-F238E27FC236}">
                  <a16:creationId xmlns:a16="http://schemas.microsoft.com/office/drawing/2014/main" id="{1156BDF9-65DA-974B-964D-AAC589182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520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222222"/>
                  </a:solidFill>
                  <a:latin typeface="Arial" panose="020B0604020202020204" pitchFamily="34" charset="0"/>
                </a:rPr>
                <a:t>neutral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5075" name="Rectangle 28">
              <a:extLst>
                <a:ext uri="{FF2B5EF4-FFF2-40B4-BE49-F238E27FC236}">
                  <a16:creationId xmlns:a16="http://schemas.microsoft.com/office/drawing/2014/main" id="{963FFB60-EC04-5647-BC35-D9F88E90C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3016"/>
              <a:ext cx="6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222222"/>
                  </a:solidFill>
                  <a:latin typeface="Arial" panose="020B0604020202020204" pitchFamily="34" charset="0"/>
                </a:rPr>
                <a:t>charge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5076" name="Rectangle 29">
              <a:extLst>
                <a:ext uri="{FF2B5EF4-FFF2-40B4-BE49-F238E27FC236}">
                  <a16:creationId xmlns:a16="http://schemas.microsoft.com/office/drawing/2014/main" id="{937EDAD7-2C02-6348-BD4B-EE90C0B4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3240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222222"/>
                  </a:solidFill>
                  <a:latin typeface="Arial" panose="020B0604020202020204" pitchFamily="34" charset="0"/>
                </a:rPr>
                <a:t>neutral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45077" name="Group 32">
              <a:extLst>
                <a:ext uri="{FF2B5EF4-FFF2-40B4-BE49-F238E27FC236}">
                  <a16:creationId xmlns:a16="http://schemas.microsoft.com/office/drawing/2014/main" id="{F33C2DF1-87C4-9D46-9F13-D8030365F1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896"/>
              <a:ext cx="744" cy="112"/>
              <a:chOff x="3496" y="3896"/>
              <a:chExt cx="744" cy="112"/>
            </a:xfrm>
          </p:grpSpPr>
          <p:sp>
            <p:nvSpPr>
              <p:cNvPr id="45308" name="Freeform 30">
                <a:extLst>
                  <a:ext uri="{FF2B5EF4-FFF2-40B4-BE49-F238E27FC236}">
                    <a16:creationId xmlns:a16="http://schemas.microsoft.com/office/drawing/2014/main" id="{D36FC9B9-0C1D-E54C-AA3F-EC982BAF4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" y="3896"/>
                <a:ext cx="64" cy="112"/>
              </a:xfrm>
              <a:custGeom>
                <a:avLst/>
                <a:gdLst>
                  <a:gd name="T0" fmla="*/ 0 w 64"/>
                  <a:gd name="T1" fmla="*/ 56 h 112"/>
                  <a:gd name="T2" fmla="*/ 64 w 64"/>
                  <a:gd name="T3" fmla="*/ 0 h 112"/>
                  <a:gd name="T4" fmla="*/ 40 w 64"/>
                  <a:gd name="T5" fmla="*/ 56 h 112"/>
                  <a:gd name="T6" fmla="*/ 64 w 64"/>
                  <a:gd name="T7" fmla="*/ 112 h 112"/>
                  <a:gd name="T8" fmla="*/ 0 w 64"/>
                  <a:gd name="T9" fmla="*/ 56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12"/>
                  <a:gd name="T17" fmla="*/ 64 w 6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12">
                    <a:moveTo>
                      <a:pt x="0" y="56"/>
                    </a:moveTo>
                    <a:lnTo>
                      <a:pt x="64" y="0"/>
                    </a:lnTo>
                    <a:lnTo>
                      <a:pt x="40" y="56"/>
                    </a:lnTo>
                    <a:lnTo>
                      <a:pt x="64" y="112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309" name="Line 31">
                <a:extLst>
                  <a:ext uri="{FF2B5EF4-FFF2-40B4-BE49-F238E27FC236}">
                    <a16:creationId xmlns:a16="http://schemas.microsoft.com/office/drawing/2014/main" id="{93CB123F-114F-5B43-AA7E-93C9C0B8B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6" y="3952"/>
                <a:ext cx="70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8" name="Group 139">
              <a:extLst>
                <a:ext uri="{FF2B5EF4-FFF2-40B4-BE49-F238E27FC236}">
                  <a16:creationId xmlns:a16="http://schemas.microsoft.com/office/drawing/2014/main" id="{3726C6A2-6E10-B84D-8354-17269A4CA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4" y="2540"/>
              <a:ext cx="568" cy="1344"/>
              <a:chOff x="3524" y="2540"/>
              <a:chExt cx="568" cy="1344"/>
            </a:xfrm>
          </p:grpSpPr>
          <p:grpSp>
            <p:nvGrpSpPr>
              <p:cNvPr id="45202" name="Group 49">
                <a:extLst>
                  <a:ext uri="{FF2B5EF4-FFF2-40B4-BE49-F238E27FC236}">
                    <a16:creationId xmlns:a16="http://schemas.microsoft.com/office/drawing/2014/main" id="{4A32D766-7C96-3243-B671-F6148AE44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8" y="3564"/>
                <a:ext cx="528" cy="320"/>
                <a:chOff x="3548" y="3564"/>
                <a:chExt cx="528" cy="320"/>
              </a:xfrm>
            </p:grpSpPr>
            <p:sp>
              <p:nvSpPr>
                <p:cNvPr id="45292" name="Oval 33">
                  <a:extLst>
                    <a:ext uri="{FF2B5EF4-FFF2-40B4-BE49-F238E27FC236}">
                      <a16:creationId xmlns:a16="http://schemas.microsoft.com/office/drawing/2014/main" id="{CDE92BAC-283F-1D45-BD2E-7A23832C5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6" y="3572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93" name="Oval 34">
                  <a:extLst>
                    <a:ext uri="{FF2B5EF4-FFF2-40B4-BE49-F238E27FC236}">
                      <a16:creationId xmlns:a16="http://schemas.microsoft.com/office/drawing/2014/main" id="{2F94D6F4-FF9A-6C43-AC9A-CF0D7FE0B1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8" y="3604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94" name="Oval 35">
                  <a:extLst>
                    <a:ext uri="{FF2B5EF4-FFF2-40B4-BE49-F238E27FC236}">
                      <a16:creationId xmlns:a16="http://schemas.microsoft.com/office/drawing/2014/main" id="{088DEF26-A6BE-7B45-A2C5-15ED17FF9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3652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95" name="Oval 36">
                  <a:extLst>
                    <a:ext uri="{FF2B5EF4-FFF2-40B4-BE49-F238E27FC236}">
                      <a16:creationId xmlns:a16="http://schemas.microsoft.com/office/drawing/2014/main" id="{FD4CDF16-8349-404A-B603-0B109FCEF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8" y="3644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96" name="Oval 37">
                  <a:extLst>
                    <a:ext uri="{FF2B5EF4-FFF2-40B4-BE49-F238E27FC236}">
                      <a16:creationId xmlns:a16="http://schemas.microsoft.com/office/drawing/2014/main" id="{88647E25-182A-CD4B-9669-5221129CB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0" y="3676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97" name="Oval 38">
                  <a:extLst>
                    <a:ext uri="{FF2B5EF4-FFF2-40B4-BE49-F238E27FC236}">
                      <a16:creationId xmlns:a16="http://schemas.microsoft.com/office/drawing/2014/main" id="{483BAD08-6A42-4F41-A3B7-26D666CF0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2" y="3724"/>
                  <a:ext cx="120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98" name="Oval 39">
                  <a:extLst>
                    <a:ext uri="{FF2B5EF4-FFF2-40B4-BE49-F238E27FC236}">
                      <a16:creationId xmlns:a16="http://schemas.microsoft.com/office/drawing/2014/main" id="{3C2535F9-0AB7-9746-A281-D12BC3EF4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2" y="3564"/>
                  <a:ext cx="120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99" name="Oval 40">
                  <a:extLst>
                    <a:ext uri="{FF2B5EF4-FFF2-40B4-BE49-F238E27FC236}">
                      <a16:creationId xmlns:a16="http://schemas.microsoft.com/office/drawing/2014/main" id="{FB2D0605-2BFC-FE40-8B87-D8D6C9E51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8" y="3636"/>
                  <a:ext cx="120" cy="104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300" name="Oval 41">
                  <a:extLst>
                    <a:ext uri="{FF2B5EF4-FFF2-40B4-BE49-F238E27FC236}">
                      <a16:creationId xmlns:a16="http://schemas.microsoft.com/office/drawing/2014/main" id="{6EFDD452-73C9-CE43-BC9A-1C71E9DF28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0" y="3724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301" name="Oval 42">
                  <a:extLst>
                    <a:ext uri="{FF2B5EF4-FFF2-40B4-BE49-F238E27FC236}">
                      <a16:creationId xmlns:a16="http://schemas.microsoft.com/office/drawing/2014/main" id="{FD0B97D2-AAB8-6A4E-9A7C-61CDEC4EA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6" y="3604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302" name="Oval 43">
                  <a:extLst>
                    <a:ext uri="{FF2B5EF4-FFF2-40B4-BE49-F238E27FC236}">
                      <a16:creationId xmlns:a16="http://schemas.microsoft.com/office/drawing/2014/main" id="{F4FD88A3-FBDE-AC4F-AFD4-75E7D3B27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" y="3636"/>
                  <a:ext cx="112" cy="104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303" name="Oval 44">
                  <a:extLst>
                    <a:ext uri="{FF2B5EF4-FFF2-40B4-BE49-F238E27FC236}">
                      <a16:creationId xmlns:a16="http://schemas.microsoft.com/office/drawing/2014/main" id="{CCA54EE4-BFB9-1F4B-9158-3A411C9D3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6" y="3676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304" name="Oval 45">
                  <a:extLst>
                    <a:ext uri="{FF2B5EF4-FFF2-40B4-BE49-F238E27FC236}">
                      <a16:creationId xmlns:a16="http://schemas.microsoft.com/office/drawing/2014/main" id="{54F54EE0-0FEC-C447-A723-04C5FC2C2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0" y="3724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305" name="Oval 46">
                  <a:extLst>
                    <a:ext uri="{FF2B5EF4-FFF2-40B4-BE49-F238E27FC236}">
                      <a16:creationId xmlns:a16="http://schemas.microsoft.com/office/drawing/2014/main" id="{B9E2E7B2-5216-1B45-963E-AE9CC59919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2" y="3772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306" name="Oval 47">
                  <a:extLst>
                    <a:ext uri="{FF2B5EF4-FFF2-40B4-BE49-F238E27FC236}">
                      <a16:creationId xmlns:a16="http://schemas.microsoft.com/office/drawing/2014/main" id="{64B1E7BD-4D15-634E-86C4-C8A885BD7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8" y="3628"/>
                  <a:ext cx="120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307" name="Oval 48">
                  <a:extLst>
                    <a:ext uri="{FF2B5EF4-FFF2-40B4-BE49-F238E27FC236}">
                      <a16:creationId xmlns:a16="http://schemas.microsoft.com/office/drawing/2014/main" id="{E46D936F-6E97-3241-8918-30350CA540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8" y="3716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5203" name="Group 57">
                <a:extLst>
                  <a:ext uri="{FF2B5EF4-FFF2-40B4-BE49-F238E27FC236}">
                    <a16:creationId xmlns:a16="http://schemas.microsoft.com/office/drawing/2014/main" id="{AA053958-4A25-2A45-B87C-0AA0896130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2" y="3504"/>
                <a:ext cx="344" cy="144"/>
                <a:chOff x="3632" y="3504"/>
                <a:chExt cx="344" cy="144"/>
              </a:xfrm>
            </p:grpSpPr>
            <p:sp>
              <p:nvSpPr>
                <p:cNvPr id="45285" name="Oval 50">
                  <a:extLst>
                    <a:ext uri="{FF2B5EF4-FFF2-40B4-BE49-F238E27FC236}">
                      <a16:creationId xmlns:a16="http://schemas.microsoft.com/office/drawing/2014/main" id="{39EECF40-992F-FC48-B6B0-DCCF25F82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3536"/>
                  <a:ext cx="40" cy="40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86" name="Oval 51">
                  <a:extLst>
                    <a:ext uri="{FF2B5EF4-FFF2-40B4-BE49-F238E27FC236}">
                      <a16:creationId xmlns:a16="http://schemas.microsoft.com/office/drawing/2014/main" id="{B48D19BB-8FDC-DD4D-9E7B-E132FD47E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4" y="3584"/>
                  <a:ext cx="40" cy="32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87" name="Oval 52">
                  <a:extLst>
                    <a:ext uri="{FF2B5EF4-FFF2-40B4-BE49-F238E27FC236}">
                      <a16:creationId xmlns:a16="http://schemas.microsoft.com/office/drawing/2014/main" id="{477F19EC-2DF8-0542-9B11-D59F657F6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3520"/>
                  <a:ext cx="40" cy="32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88" name="Oval 53">
                  <a:extLst>
                    <a:ext uri="{FF2B5EF4-FFF2-40B4-BE49-F238E27FC236}">
                      <a16:creationId xmlns:a16="http://schemas.microsoft.com/office/drawing/2014/main" id="{664F3BC4-A6D4-A145-B45F-930F617A3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0" y="3616"/>
                  <a:ext cx="40" cy="32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89" name="Oval 54">
                  <a:extLst>
                    <a:ext uri="{FF2B5EF4-FFF2-40B4-BE49-F238E27FC236}">
                      <a16:creationId xmlns:a16="http://schemas.microsoft.com/office/drawing/2014/main" id="{CED326A9-7F06-CC46-A5B5-C7D6AC3F21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6" y="3528"/>
                  <a:ext cx="32" cy="40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90" name="Oval 55">
                  <a:extLst>
                    <a:ext uri="{FF2B5EF4-FFF2-40B4-BE49-F238E27FC236}">
                      <a16:creationId xmlns:a16="http://schemas.microsoft.com/office/drawing/2014/main" id="{CAD899BB-9452-1543-A1E0-5F3697224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3576"/>
                  <a:ext cx="40" cy="40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291" name="Oval 56">
                  <a:extLst>
                    <a:ext uri="{FF2B5EF4-FFF2-40B4-BE49-F238E27FC236}">
                      <a16:creationId xmlns:a16="http://schemas.microsoft.com/office/drawing/2014/main" id="{B93AA85E-7C6D-4842-85A8-D7A86AE2B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2" y="3504"/>
                  <a:ext cx="32" cy="32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5204" name="Oval 58">
                <a:extLst>
                  <a:ext uri="{FF2B5EF4-FFF2-40B4-BE49-F238E27FC236}">
                    <a16:creationId xmlns:a16="http://schemas.microsoft.com/office/drawing/2014/main" id="{A0FC24FD-31CD-CA4B-BD84-2E088C3D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3148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05" name="Oval 59">
                <a:extLst>
                  <a:ext uri="{FF2B5EF4-FFF2-40B4-BE49-F238E27FC236}">
                    <a16:creationId xmlns:a16="http://schemas.microsoft.com/office/drawing/2014/main" id="{BA5EBD58-8A22-7947-B26B-ADB54F2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3164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06" name="Oval 60">
                <a:extLst>
                  <a:ext uri="{FF2B5EF4-FFF2-40B4-BE49-F238E27FC236}">
                    <a16:creationId xmlns:a16="http://schemas.microsoft.com/office/drawing/2014/main" id="{C3C5FD26-0860-6E43-B70F-A0F3D51AD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172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07" name="Oval 61">
                <a:extLst>
                  <a:ext uri="{FF2B5EF4-FFF2-40B4-BE49-F238E27FC236}">
                    <a16:creationId xmlns:a16="http://schemas.microsoft.com/office/drawing/2014/main" id="{12913A56-99E0-7347-B69B-8946FC50C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3188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08" name="Oval 62">
                <a:extLst>
                  <a:ext uri="{FF2B5EF4-FFF2-40B4-BE49-F238E27FC236}">
                    <a16:creationId xmlns:a16="http://schemas.microsoft.com/office/drawing/2014/main" id="{86E1929E-13C8-5445-A050-CCAF5104F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3148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09" name="Oval 63">
                <a:extLst>
                  <a:ext uri="{FF2B5EF4-FFF2-40B4-BE49-F238E27FC236}">
                    <a16:creationId xmlns:a16="http://schemas.microsoft.com/office/drawing/2014/main" id="{9DCEA8D5-E87F-8945-8A5D-ECE19B8AA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172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0" name="Oval 64">
                <a:extLst>
                  <a:ext uri="{FF2B5EF4-FFF2-40B4-BE49-F238E27FC236}">
                    <a16:creationId xmlns:a16="http://schemas.microsoft.com/office/drawing/2014/main" id="{A7319B24-D5BA-114B-BBDE-97364FA97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3188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1" name="Oval 65">
                <a:extLst>
                  <a:ext uri="{FF2B5EF4-FFF2-40B4-BE49-F238E27FC236}">
                    <a16:creationId xmlns:a16="http://schemas.microsoft.com/office/drawing/2014/main" id="{55FB3DB5-F9F3-174C-8AE1-D29E75A7C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3220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2" name="Oval 66">
                <a:extLst>
                  <a:ext uri="{FF2B5EF4-FFF2-40B4-BE49-F238E27FC236}">
                    <a16:creationId xmlns:a16="http://schemas.microsoft.com/office/drawing/2014/main" id="{DF9F054C-04E6-B44B-9827-71B9B26A3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3140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3" name="Oval 67">
                <a:extLst>
                  <a:ext uri="{FF2B5EF4-FFF2-40B4-BE49-F238E27FC236}">
                    <a16:creationId xmlns:a16="http://schemas.microsoft.com/office/drawing/2014/main" id="{8D0D8431-DE0F-AD4C-BBAC-12EDA2718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196"/>
                <a:ext cx="120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4" name="Oval 68">
                <a:extLst>
                  <a:ext uri="{FF2B5EF4-FFF2-40B4-BE49-F238E27FC236}">
                    <a16:creationId xmlns:a16="http://schemas.microsoft.com/office/drawing/2014/main" id="{5B5CB704-FEA4-A945-B696-9E1ACA3B3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3220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5" name="Oval 69">
                <a:extLst>
                  <a:ext uri="{FF2B5EF4-FFF2-40B4-BE49-F238E27FC236}">
                    <a16:creationId xmlns:a16="http://schemas.microsoft.com/office/drawing/2014/main" id="{F24911BE-485B-5D41-AF29-AADED3ED2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244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6" name="Oval 70">
                <a:extLst>
                  <a:ext uri="{FF2B5EF4-FFF2-40B4-BE49-F238E27FC236}">
                    <a16:creationId xmlns:a16="http://schemas.microsoft.com/office/drawing/2014/main" id="{14D446C4-C7FB-2A43-98FB-501739D26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8" y="3180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7" name="Oval 71">
                <a:extLst>
                  <a:ext uri="{FF2B5EF4-FFF2-40B4-BE49-F238E27FC236}">
                    <a16:creationId xmlns:a16="http://schemas.microsoft.com/office/drawing/2014/main" id="{C13473D4-93DA-C743-9D61-B1F5B1AA5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928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8" name="Oval 72">
                <a:extLst>
                  <a:ext uri="{FF2B5EF4-FFF2-40B4-BE49-F238E27FC236}">
                    <a16:creationId xmlns:a16="http://schemas.microsoft.com/office/drawing/2014/main" id="{53DF3BA4-4BE8-AF48-A451-CACC7EF00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2928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19" name="Oval 73">
                <a:extLst>
                  <a:ext uri="{FF2B5EF4-FFF2-40B4-BE49-F238E27FC236}">
                    <a16:creationId xmlns:a16="http://schemas.microsoft.com/office/drawing/2014/main" id="{DE143023-9065-C443-98E0-7C8E87BF2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2920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0" name="Oval 74">
                <a:extLst>
                  <a:ext uri="{FF2B5EF4-FFF2-40B4-BE49-F238E27FC236}">
                    <a16:creationId xmlns:a16="http://schemas.microsoft.com/office/drawing/2014/main" id="{53C7DF52-139F-7C48-9974-D5FFD53A5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2912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1" name="Oval 75">
                <a:extLst>
                  <a:ext uri="{FF2B5EF4-FFF2-40B4-BE49-F238E27FC236}">
                    <a16:creationId xmlns:a16="http://schemas.microsoft.com/office/drawing/2014/main" id="{7511945D-1301-F243-A3D0-676DC1936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2936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2" name="Oval 76">
                <a:extLst>
                  <a:ext uri="{FF2B5EF4-FFF2-40B4-BE49-F238E27FC236}">
                    <a16:creationId xmlns:a16="http://schemas.microsoft.com/office/drawing/2014/main" id="{88C52064-8497-F746-A608-472571D8D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2668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3" name="Oval 77">
                <a:extLst>
                  <a:ext uri="{FF2B5EF4-FFF2-40B4-BE49-F238E27FC236}">
                    <a16:creationId xmlns:a16="http://schemas.microsoft.com/office/drawing/2014/main" id="{C68B6E77-1620-7F4B-8F31-329327603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668"/>
                <a:ext cx="120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4" name="Oval 78">
                <a:extLst>
                  <a:ext uri="{FF2B5EF4-FFF2-40B4-BE49-F238E27FC236}">
                    <a16:creationId xmlns:a16="http://schemas.microsoft.com/office/drawing/2014/main" id="{3F72BFEC-FF18-B845-97AF-CB1A496C2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2668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5" name="Oval 79">
                <a:extLst>
                  <a:ext uri="{FF2B5EF4-FFF2-40B4-BE49-F238E27FC236}">
                    <a16:creationId xmlns:a16="http://schemas.microsoft.com/office/drawing/2014/main" id="{B9EC089C-73F3-724E-AF09-DB7705A7D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" y="2636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6" name="Oval 80">
                <a:extLst>
                  <a:ext uri="{FF2B5EF4-FFF2-40B4-BE49-F238E27FC236}">
                    <a16:creationId xmlns:a16="http://schemas.microsoft.com/office/drawing/2014/main" id="{5EF249D3-3547-D34B-BA02-407C84822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2604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7" name="Oval 81">
                <a:extLst>
                  <a:ext uri="{FF2B5EF4-FFF2-40B4-BE49-F238E27FC236}">
                    <a16:creationId xmlns:a16="http://schemas.microsoft.com/office/drawing/2014/main" id="{A8900BAC-4701-8941-B82A-03DF7E372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2620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8" name="Oval 82">
                <a:extLst>
                  <a:ext uri="{FF2B5EF4-FFF2-40B4-BE49-F238E27FC236}">
                    <a16:creationId xmlns:a16="http://schemas.microsoft.com/office/drawing/2014/main" id="{5B8DEE45-A0EC-EB4F-BF16-53ACB4C05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8" y="2620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29" name="Oval 83">
                <a:extLst>
                  <a:ext uri="{FF2B5EF4-FFF2-40B4-BE49-F238E27FC236}">
                    <a16:creationId xmlns:a16="http://schemas.microsoft.com/office/drawing/2014/main" id="{A02386CE-DC18-9947-819D-800EEA9E5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2580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30" name="Oval 84">
                <a:extLst>
                  <a:ext uri="{FF2B5EF4-FFF2-40B4-BE49-F238E27FC236}">
                    <a16:creationId xmlns:a16="http://schemas.microsoft.com/office/drawing/2014/main" id="{E768B396-8F58-C545-BF83-DD19A71A4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2604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31" name="Oval 85">
                <a:extLst>
                  <a:ext uri="{FF2B5EF4-FFF2-40B4-BE49-F238E27FC236}">
                    <a16:creationId xmlns:a16="http://schemas.microsoft.com/office/drawing/2014/main" id="{428E3994-F144-1C4A-877A-D977DA4A8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2572"/>
                <a:ext cx="120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32" name="Oval 86">
                <a:extLst>
                  <a:ext uri="{FF2B5EF4-FFF2-40B4-BE49-F238E27FC236}">
                    <a16:creationId xmlns:a16="http://schemas.microsoft.com/office/drawing/2014/main" id="{56F5EBE7-30BB-324B-B5C5-852050017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2564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33" name="Oval 87">
                <a:extLst>
                  <a:ext uri="{FF2B5EF4-FFF2-40B4-BE49-F238E27FC236}">
                    <a16:creationId xmlns:a16="http://schemas.microsoft.com/office/drawing/2014/main" id="{58805140-ED00-B04B-A6F6-763B705FE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2540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234" name="Line 88">
                <a:extLst>
                  <a:ext uri="{FF2B5EF4-FFF2-40B4-BE49-F238E27FC236}">
                    <a16:creationId xmlns:a16="http://schemas.microsoft.com/office/drawing/2014/main" id="{8BBDDB8D-DC31-9D43-B6A0-22EBA4A13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2" y="2704"/>
                <a:ext cx="64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5" name="Line 89">
                <a:extLst>
                  <a:ext uri="{FF2B5EF4-FFF2-40B4-BE49-F238E27FC236}">
                    <a16:creationId xmlns:a16="http://schemas.microsoft.com/office/drawing/2014/main" id="{F885C96B-B072-164D-9366-C5438162C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6" y="2744"/>
                <a:ext cx="16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6" name="Line 90">
                <a:extLst>
                  <a:ext uri="{FF2B5EF4-FFF2-40B4-BE49-F238E27FC236}">
                    <a16:creationId xmlns:a16="http://schemas.microsoft.com/office/drawing/2014/main" id="{5D2DFA35-63D1-9B44-86EA-CC55538DF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6" y="2744"/>
                <a:ext cx="48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7" name="Line 91">
                <a:extLst>
                  <a:ext uri="{FF2B5EF4-FFF2-40B4-BE49-F238E27FC236}">
                    <a16:creationId xmlns:a16="http://schemas.microsoft.com/office/drawing/2014/main" id="{381CD5D4-D972-604E-ACD4-C401EC01B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744"/>
                <a:ext cx="4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8" name="Line 92">
                <a:extLst>
                  <a:ext uri="{FF2B5EF4-FFF2-40B4-BE49-F238E27FC236}">
                    <a16:creationId xmlns:a16="http://schemas.microsoft.com/office/drawing/2014/main" id="{8A825796-74C3-0F4E-AAF2-12F784CB5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2" y="2760"/>
                <a:ext cx="16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39" name="Line 93">
                <a:extLst>
                  <a:ext uri="{FF2B5EF4-FFF2-40B4-BE49-F238E27FC236}">
                    <a16:creationId xmlns:a16="http://schemas.microsoft.com/office/drawing/2014/main" id="{152897FB-8204-834E-A85A-A73C7DA7D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0" y="2768"/>
                <a:ext cx="32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0" name="Line 94">
                <a:extLst>
                  <a:ext uri="{FF2B5EF4-FFF2-40B4-BE49-F238E27FC236}">
                    <a16:creationId xmlns:a16="http://schemas.microsoft.com/office/drawing/2014/main" id="{8A867712-7AB6-2A4E-920A-61A8E0C95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2776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1" name="Line 95">
                <a:extLst>
                  <a:ext uri="{FF2B5EF4-FFF2-40B4-BE49-F238E27FC236}">
                    <a16:creationId xmlns:a16="http://schemas.microsoft.com/office/drawing/2014/main" id="{1529AFA4-F7D0-8A4E-86EB-F9ADE37D0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2" y="2776"/>
                <a:ext cx="8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2" name="Line 96">
                <a:extLst>
                  <a:ext uri="{FF2B5EF4-FFF2-40B4-BE49-F238E27FC236}">
                    <a16:creationId xmlns:a16="http://schemas.microsoft.com/office/drawing/2014/main" id="{7A366E44-56FE-404C-A327-19A9777BB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0" y="2776"/>
                <a:ext cx="16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3" name="Line 97">
                <a:extLst>
                  <a:ext uri="{FF2B5EF4-FFF2-40B4-BE49-F238E27FC236}">
                    <a16:creationId xmlns:a16="http://schemas.microsoft.com/office/drawing/2014/main" id="{B79F90E0-BD1D-1C41-889D-EAA0D94E2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776"/>
                <a:ext cx="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4" name="Line 98">
                <a:extLst>
                  <a:ext uri="{FF2B5EF4-FFF2-40B4-BE49-F238E27FC236}">
                    <a16:creationId xmlns:a16="http://schemas.microsoft.com/office/drawing/2014/main" id="{3D5446B4-540B-4242-AA47-D35D5F94E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768"/>
                <a:ext cx="40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5" name="Line 99">
                <a:extLst>
                  <a:ext uri="{FF2B5EF4-FFF2-40B4-BE49-F238E27FC236}">
                    <a16:creationId xmlns:a16="http://schemas.microsoft.com/office/drawing/2014/main" id="{DBFFF1D0-3E15-D449-AF3F-17EC4A420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2" y="2768"/>
                <a:ext cx="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6" name="Line 100">
                <a:extLst>
                  <a:ext uri="{FF2B5EF4-FFF2-40B4-BE49-F238E27FC236}">
                    <a16:creationId xmlns:a16="http://schemas.microsoft.com/office/drawing/2014/main" id="{0DB2328A-6752-2043-BE25-06F55528F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6" y="2776"/>
                <a:ext cx="1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7" name="Line 101">
                <a:extLst>
                  <a:ext uri="{FF2B5EF4-FFF2-40B4-BE49-F238E27FC236}">
                    <a16:creationId xmlns:a16="http://schemas.microsoft.com/office/drawing/2014/main" id="{89BCB609-E0F9-6E41-BD13-70EB447AD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6" y="2784"/>
                <a:ext cx="16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8" name="Line 102">
                <a:extLst>
                  <a:ext uri="{FF2B5EF4-FFF2-40B4-BE49-F238E27FC236}">
                    <a16:creationId xmlns:a16="http://schemas.microsoft.com/office/drawing/2014/main" id="{BB6CF9D5-E93C-7941-B5EE-70781B78C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6" y="2976"/>
                <a:ext cx="32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49" name="Line 103">
                <a:extLst>
                  <a:ext uri="{FF2B5EF4-FFF2-40B4-BE49-F238E27FC236}">
                    <a16:creationId xmlns:a16="http://schemas.microsoft.com/office/drawing/2014/main" id="{D6BAC7F0-FED3-6A40-8F6D-BFE7E18BA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2976"/>
                <a:ext cx="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0" name="Line 104">
                <a:extLst>
                  <a:ext uri="{FF2B5EF4-FFF2-40B4-BE49-F238E27FC236}">
                    <a16:creationId xmlns:a16="http://schemas.microsoft.com/office/drawing/2014/main" id="{EFA1A6B1-B660-1C47-BF97-4AE54AEEE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2976"/>
                <a:ext cx="56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1" name="Line 105">
                <a:extLst>
                  <a:ext uri="{FF2B5EF4-FFF2-40B4-BE49-F238E27FC236}">
                    <a16:creationId xmlns:a16="http://schemas.microsoft.com/office/drawing/2014/main" id="{AA46AAED-75E8-604D-8379-0D22996DA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976"/>
                <a:ext cx="48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2" name="Line 106">
                <a:extLst>
                  <a:ext uri="{FF2B5EF4-FFF2-40B4-BE49-F238E27FC236}">
                    <a16:creationId xmlns:a16="http://schemas.microsoft.com/office/drawing/2014/main" id="{FB8B486C-708E-974C-9BAF-197730130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984"/>
                <a:ext cx="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3" name="Line 107">
                <a:extLst>
                  <a:ext uri="{FF2B5EF4-FFF2-40B4-BE49-F238E27FC236}">
                    <a16:creationId xmlns:a16="http://schemas.microsoft.com/office/drawing/2014/main" id="{A669D66F-4AE1-E741-9423-00DB3F5A7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2976"/>
                <a:ext cx="4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4" name="Line 108">
                <a:extLst>
                  <a:ext uri="{FF2B5EF4-FFF2-40B4-BE49-F238E27FC236}">
                    <a16:creationId xmlns:a16="http://schemas.microsoft.com/office/drawing/2014/main" id="{B61756A2-28E4-3C42-B7F4-136238FA1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4" y="2968"/>
                <a:ext cx="3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5" name="Line 109">
                <a:extLst>
                  <a:ext uri="{FF2B5EF4-FFF2-40B4-BE49-F238E27FC236}">
                    <a16:creationId xmlns:a16="http://schemas.microsoft.com/office/drawing/2014/main" id="{241A3C86-FA64-CF46-B670-BC1BB420A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8" y="2976"/>
                <a:ext cx="8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6" name="Line 110">
                <a:extLst>
                  <a:ext uri="{FF2B5EF4-FFF2-40B4-BE49-F238E27FC236}">
                    <a16:creationId xmlns:a16="http://schemas.microsoft.com/office/drawing/2014/main" id="{E928B3A5-A53E-1646-9F0A-1E425B782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2968"/>
                <a:ext cx="56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7" name="Line 111">
                <a:extLst>
                  <a:ext uri="{FF2B5EF4-FFF2-40B4-BE49-F238E27FC236}">
                    <a16:creationId xmlns:a16="http://schemas.microsoft.com/office/drawing/2014/main" id="{3DC23891-8EF8-E54B-99DF-EDE1D306D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4" y="2984"/>
                <a:ext cx="4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8" name="Line 112">
                <a:extLst>
                  <a:ext uri="{FF2B5EF4-FFF2-40B4-BE49-F238E27FC236}">
                    <a16:creationId xmlns:a16="http://schemas.microsoft.com/office/drawing/2014/main" id="{8DD03601-1360-9F47-8B0D-F0F0508B2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8" y="2984"/>
                <a:ext cx="32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9" name="Line 113">
                <a:extLst>
                  <a:ext uri="{FF2B5EF4-FFF2-40B4-BE49-F238E27FC236}">
                    <a16:creationId xmlns:a16="http://schemas.microsoft.com/office/drawing/2014/main" id="{68D21407-21F4-7B4C-94E2-540B6B6CA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4" y="2976"/>
                <a:ext cx="16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0" name="Line 114">
                <a:extLst>
                  <a:ext uri="{FF2B5EF4-FFF2-40B4-BE49-F238E27FC236}">
                    <a16:creationId xmlns:a16="http://schemas.microsoft.com/office/drawing/2014/main" id="{0F5FB862-275F-2C48-ACD0-96406E268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984"/>
                <a:ext cx="32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" name="Line 115">
                <a:extLst>
                  <a:ext uri="{FF2B5EF4-FFF2-40B4-BE49-F238E27FC236}">
                    <a16:creationId xmlns:a16="http://schemas.microsoft.com/office/drawing/2014/main" id="{6E45B850-6C6F-5B48-B30D-5F7B7C4D8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8" y="2976"/>
                <a:ext cx="56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2" name="Line 116">
                <a:extLst>
                  <a:ext uri="{FF2B5EF4-FFF2-40B4-BE49-F238E27FC236}">
                    <a16:creationId xmlns:a16="http://schemas.microsoft.com/office/drawing/2014/main" id="{017F2208-EF7C-6549-A440-8D8FDA187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2" y="3304"/>
                <a:ext cx="1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3" name="Line 117">
                <a:extLst>
                  <a:ext uri="{FF2B5EF4-FFF2-40B4-BE49-F238E27FC236}">
                    <a16:creationId xmlns:a16="http://schemas.microsoft.com/office/drawing/2014/main" id="{9869F231-1EDC-1F4A-851D-786D3F63B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8" y="3344"/>
                <a:ext cx="1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4" name="Line 118">
                <a:extLst>
                  <a:ext uri="{FF2B5EF4-FFF2-40B4-BE49-F238E27FC236}">
                    <a16:creationId xmlns:a16="http://schemas.microsoft.com/office/drawing/2014/main" id="{D9B9E229-C565-2C47-A61A-B1F118159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3352"/>
                <a:ext cx="1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5" name="Line 119">
                <a:extLst>
                  <a:ext uri="{FF2B5EF4-FFF2-40B4-BE49-F238E27FC236}">
                    <a16:creationId xmlns:a16="http://schemas.microsoft.com/office/drawing/2014/main" id="{D588C9EC-9EDD-4140-BAA9-561BD0AC3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328"/>
                <a:ext cx="16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6" name="Line 120">
                <a:extLst>
                  <a:ext uri="{FF2B5EF4-FFF2-40B4-BE49-F238E27FC236}">
                    <a16:creationId xmlns:a16="http://schemas.microsoft.com/office/drawing/2014/main" id="{88C43614-8E93-E241-831A-88AF37033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312"/>
                <a:ext cx="1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7" name="Line 121">
                <a:extLst>
                  <a:ext uri="{FF2B5EF4-FFF2-40B4-BE49-F238E27FC236}">
                    <a16:creationId xmlns:a16="http://schemas.microsoft.com/office/drawing/2014/main" id="{31C84474-215D-7649-8CD2-F169A837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0" y="3304"/>
                <a:ext cx="8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8" name="Line 122">
                <a:extLst>
                  <a:ext uri="{FF2B5EF4-FFF2-40B4-BE49-F238E27FC236}">
                    <a16:creationId xmlns:a16="http://schemas.microsoft.com/office/drawing/2014/main" id="{00661B45-E4BF-2649-96B9-6B534425A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0" y="3288"/>
                <a:ext cx="8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9" name="Line 123">
                <a:extLst>
                  <a:ext uri="{FF2B5EF4-FFF2-40B4-BE49-F238E27FC236}">
                    <a16:creationId xmlns:a16="http://schemas.microsoft.com/office/drawing/2014/main" id="{C6F42863-83CE-1447-8FBA-A78662F14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6" y="3544"/>
                <a:ext cx="3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0" name="Line 124">
                <a:extLst>
                  <a:ext uri="{FF2B5EF4-FFF2-40B4-BE49-F238E27FC236}">
                    <a16:creationId xmlns:a16="http://schemas.microsoft.com/office/drawing/2014/main" id="{1206A4E9-7D32-E64A-9DE1-CED4E5ABE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0" y="3536"/>
                <a:ext cx="24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1" name="Line 125">
                <a:extLst>
                  <a:ext uri="{FF2B5EF4-FFF2-40B4-BE49-F238E27FC236}">
                    <a16:creationId xmlns:a16="http://schemas.microsoft.com/office/drawing/2014/main" id="{43F78379-DCC2-7542-8E20-9E7033FD6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552"/>
                <a:ext cx="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2" name="Line 126">
                <a:extLst>
                  <a:ext uri="{FF2B5EF4-FFF2-40B4-BE49-F238E27FC236}">
                    <a16:creationId xmlns:a16="http://schemas.microsoft.com/office/drawing/2014/main" id="{13EAA8D7-4837-FE48-84A0-BA1409666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3560"/>
                <a:ext cx="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3" name="Line 127">
                <a:extLst>
                  <a:ext uri="{FF2B5EF4-FFF2-40B4-BE49-F238E27FC236}">
                    <a16:creationId xmlns:a16="http://schemas.microsoft.com/office/drawing/2014/main" id="{16CE455A-EDE4-FE44-B48F-46D76BCEC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3576"/>
                <a:ext cx="4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4" name="Line 128">
                <a:extLst>
                  <a:ext uri="{FF2B5EF4-FFF2-40B4-BE49-F238E27FC236}">
                    <a16:creationId xmlns:a16="http://schemas.microsoft.com/office/drawing/2014/main" id="{1EEE2F26-EFD2-374A-94F2-FA175C52F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3608"/>
                <a:ext cx="32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5" name="Line 129">
                <a:extLst>
                  <a:ext uri="{FF2B5EF4-FFF2-40B4-BE49-F238E27FC236}">
                    <a16:creationId xmlns:a16="http://schemas.microsoft.com/office/drawing/2014/main" id="{F15AF7B4-F235-F34B-90B9-AE095EA27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616"/>
                <a:ext cx="16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6" name="Line 130">
                <a:extLst>
                  <a:ext uri="{FF2B5EF4-FFF2-40B4-BE49-F238E27FC236}">
                    <a16:creationId xmlns:a16="http://schemas.microsoft.com/office/drawing/2014/main" id="{43D6580A-0457-7645-8CA8-14E507B35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608"/>
                <a:ext cx="4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7" name="Line 131">
                <a:extLst>
                  <a:ext uri="{FF2B5EF4-FFF2-40B4-BE49-F238E27FC236}">
                    <a16:creationId xmlns:a16="http://schemas.microsoft.com/office/drawing/2014/main" id="{7A62C646-DF60-9C43-8A79-A2936BC77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2" y="3568"/>
                <a:ext cx="24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8" name="Line 132">
                <a:extLst>
                  <a:ext uri="{FF2B5EF4-FFF2-40B4-BE49-F238E27FC236}">
                    <a16:creationId xmlns:a16="http://schemas.microsoft.com/office/drawing/2014/main" id="{7E96E580-047A-2C48-9253-2FFA8092C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36" y="3576"/>
                <a:ext cx="8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79" name="Line 133">
                <a:extLst>
                  <a:ext uri="{FF2B5EF4-FFF2-40B4-BE49-F238E27FC236}">
                    <a16:creationId xmlns:a16="http://schemas.microsoft.com/office/drawing/2014/main" id="{9A6435DB-596C-3A4F-8EE4-D002AA5A9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3568"/>
                <a:ext cx="4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0" name="Line 134">
                <a:extLst>
                  <a:ext uri="{FF2B5EF4-FFF2-40B4-BE49-F238E27FC236}">
                    <a16:creationId xmlns:a16="http://schemas.microsoft.com/office/drawing/2014/main" id="{BCE2DF41-77C3-7A47-96E9-8110E0238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3648"/>
                <a:ext cx="1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1" name="Line 135">
                <a:extLst>
                  <a:ext uri="{FF2B5EF4-FFF2-40B4-BE49-F238E27FC236}">
                    <a16:creationId xmlns:a16="http://schemas.microsoft.com/office/drawing/2014/main" id="{63BAC111-3540-6948-AD7F-CE76ADAE2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2" y="3552"/>
                <a:ext cx="1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2" name="Line 136">
                <a:extLst>
                  <a:ext uri="{FF2B5EF4-FFF2-40B4-BE49-F238E27FC236}">
                    <a16:creationId xmlns:a16="http://schemas.microsoft.com/office/drawing/2014/main" id="{EAB55379-71A2-264B-83E6-3B78988E3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3552"/>
                <a:ext cx="32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3" name="Line 137">
                <a:extLst>
                  <a:ext uri="{FF2B5EF4-FFF2-40B4-BE49-F238E27FC236}">
                    <a16:creationId xmlns:a16="http://schemas.microsoft.com/office/drawing/2014/main" id="{75BC6E66-CDE6-7044-978C-2FE80B5AF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624"/>
                <a:ext cx="1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84" name="Line 138">
                <a:extLst>
                  <a:ext uri="{FF2B5EF4-FFF2-40B4-BE49-F238E27FC236}">
                    <a16:creationId xmlns:a16="http://schemas.microsoft.com/office/drawing/2014/main" id="{9EB96066-0E3C-4B4D-895E-5E797D1A4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8" y="3616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79" name="Group 153">
              <a:extLst>
                <a:ext uri="{FF2B5EF4-FFF2-40B4-BE49-F238E27FC236}">
                  <a16:creationId xmlns:a16="http://schemas.microsoft.com/office/drawing/2014/main" id="{EDE07226-EDEE-C14A-93BB-3D068C340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6" y="2960"/>
              <a:ext cx="487" cy="888"/>
              <a:chOff x="4316" y="2960"/>
              <a:chExt cx="487" cy="888"/>
            </a:xfrm>
          </p:grpSpPr>
          <p:sp>
            <p:nvSpPr>
              <p:cNvPr id="45189" name="Rectangle 140">
                <a:extLst>
                  <a:ext uri="{FF2B5EF4-FFF2-40B4-BE49-F238E27FC236}">
                    <a16:creationId xmlns:a16="http://schemas.microsoft.com/office/drawing/2014/main" id="{1B01FCC5-FCD9-2440-A9DD-089BB315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032"/>
                <a:ext cx="14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DD0000"/>
                    </a:solidFill>
                    <a:latin typeface="Arial" panose="020B0604020202020204" pitchFamily="34" charset="0"/>
                  </a:rPr>
                  <a:t>Si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190" name="Rectangle 141">
                <a:extLst>
                  <a:ext uri="{FF2B5EF4-FFF2-40B4-BE49-F238E27FC236}">
                    <a16:creationId xmlns:a16="http://schemas.microsoft.com/office/drawing/2014/main" id="{802ACB52-033E-6644-9087-0DF5C5B5D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2960"/>
                <a:ext cx="14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DD0000"/>
                    </a:solidFill>
                    <a:latin typeface="Arial" panose="020B0604020202020204" pitchFamily="34" charset="0"/>
                  </a:rPr>
                  <a:t>4+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191" name="Oval 142">
                <a:extLst>
                  <a:ext uri="{FF2B5EF4-FFF2-40B4-BE49-F238E27FC236}">
                    <a16:creationId xmlns:a16="http://schemas.microsoft.com/office/drawing/2014/main" id="{21358DEF-E386-244F-B718-80E1519D7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3112"/>
                <a:ext cx="40" cy="40"/>
              </a:xfrm>
              <a:prstGeom prst="ellipse">
                <a:avLst/>
              </a:prstGeom>
              <a:solidFill>
                <a:srgbClr val="DD0000"/>
              </a:solidFill>
              <a:ln w="25400">
                <a:solidFill>
                  <a:srgbClr val="DD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92" name="Oval 143">
                <a:extLst>
                  <a:ext uri="{FF2B5EF4-FFF2-40B4-BE49-F238E27FC236}">
                    <a16:creationId xmlns:a16="http://schemas.microsoft.com/office/drawing/2014/main" id="{708F84CC-7CFF-7340-92F8-E9917B942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3468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93" name="Oval 144">
                <a:extLst>
                  <a:ext uri="{FF2B5EF4-FFF2-40B4-BE49-F238E27FC236}">
                    <a16:creationId xmlns:a16="http://schemas.microsoft.com/office/drawing/2014/main" id="{5C9F7EAC-22D7-C145-B90D-F8FCDB5DA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3684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94" name="Oval 145">
                <a:extLst>
                  <a:ext uri="{FF2B5EF4-FFF2-40B4-BE49-F238E27FC236}">
                    <a16:creationId xmlns:a16="http://schemas.microsoft.com/office/drawing/2014/main" id="{8F2D8BB2-63CF-394E-888E-C256A07D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3304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95" name="Rectangle 146">
                <a:extLst>
                  <a:ext uri="{FF2B5EF4-FFF2-40B4-BE49-F238E27FC236}">
                    <a16:creationId xmlns:a16="http://schemas.microsoft.com/office/drawing/2014/main" id="{93C758AC-74EC-674C-A889-3C87B00F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240"/>
                <a:ext cx="14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4400"/>
                    </a:solidFill>
                    <a:latin typeface="Arial" panose="020B0604020202020204" pitchFamily="34" charset="0"/>
                  </a:rPr>
                  <a:t>Al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196" name="Rectangle 147">
                <a:extLst>
                  <a:ext uri="{FF2B5EF4-FFF2-40B4-BE49-F238E27FC236}">
                    <a16:creationId xmlns:a16="http://schemas.microsoft.com/office/drawing/2014/main" id="{5D52BF99-F88A-8B43-B742-142450418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3176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44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197" name="Rectangle 148">
                <a:extLst>
                  <a:ext uri="{FF2B5EF4-FFF2-40B4-BE49-F238E27FC236}">
                    <a16:creationId xmlns:a16="http://schemas.microsoft.com/office/drawing/2014/main" id="{4C779D54-8FA8-8F4D-8A03-3BF6AC70E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" y="3176"/>
                <a:ext cx="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4400"/>
                    </a:solidFill>
                    <a:latin typeface="Arial" panose="020B0604020202020204" pitchFamily="34" charset="0"/>
                  </a:rPr>
                  <a:t>+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198" name="Rectangle 149">
                <a:extLst>
                  <a:ext uri="{FF2B5EF4-FFF2-40B4-BE49-F238E27FC236}">
                    <a16:creationId xmlns:a16="http://schemas.microsoft.com/office/drawing/2014/main" id="{808015DD-F53B-754B-B7EA-98362AA17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3384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444444"/>
                    </a:solidFill>
                    <a:latin typeface="Arial" panose="020B0604020202020204" pitchFamily="34" charset="0"/>
                  </a:rPr>
                  <a:t>-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199" name="Rectangle 150">
                <a:extLst>
                  <a:ext uri="{FF2B5EF4-FFF2-40B4-BE49-F238E27FC236}">
                    <a16:creationId xmlns:a16="http://schemas.microsoft.com/office/drawing/2014/main" id="{DF7C2D25-1E45-5A42-900C-5464E9C70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4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444444"/>
                    </a:solidFill>
                    <a:latin typeface="Arial" panose="020B0604020202020204" pitchFamily="34" charset="0"/>
                  </a:rPr>
                  <a:t>OH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200" name="Rectangle 151">
                <a:extLst>
                  <a:ext uri="{FF2B5EF4-FFF2-40B4-BE49-F238E27FC236}">
                    <a16:creationId xmlns:a16="http://schemas.microsoft.com/office/drawing/2014/main" id="{075EDE62-421B-F446-829A-E1AB397A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656"/>
                <a:ext cx="1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77"/>
                    </a:solidFill>
                    <a:latin typeface="Arial" panose="020B0604020202020204" pitchFamily="34" charset="0"/>
                  </a:rPr>
                  <a:t>O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5201" name="Rectangle 152">
                <a:extLst>
                  <a:ext uri="{FF2B5EF4-FFF2-40B4-BE49-F238E27FC236}">
                    <a16:creationId xmlns:a16="http://schemas.microsoft.com/office/drawing/2014/main" id="{C0FE1849-A154-D842-92BD-704FC4788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2" y="3600"/>
                <a:ext cx="11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0077"/>
                    </a:solidFill>
                    <a:latin typeface="Arial" panose="020B0604020202020204" pitchFamily="34" charset="0"/>
                  </a:rPr>
                  <a:t>2-</a:t>
                </a:r>
                <a:endParaRPr lang="en-US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5080" name="Group 260">
              <a:extLst>
                <a:ext uri="{FF2B5EF4-FFF2-40B4-BE49-F238E27FC236}">
                  <a16:creationId xmlns:a16="http://schemas.microsoft.com/office/drawing/2014/main" id="{6A05D6AE-156A-2F46-9840-8E96EFECA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2" y="932"/>
              <a:ext cx="568" cy="1344"/>
              <a:chOff x="3692" y="932"/>
              <a:chExt cx="568" cy="1344"/>
            </a:xfrm>
          </p:grpSpPr>
          <p:grpSp>
            <p:nvGrpSpPr>
              <p:cNvPr id="45083" name="Group 170">
                <a:extLst>
                  <a:ext uri="{FF2B5EF4-FFF2-40B4-BE49-F238E27FC236}">
                    <a16:creationId xmlns:a16="http://schemas.microsoft.com/office/drawing/2014/main" id="{CC96B8C3-F2DF-B74D-8FC8-490377B360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6" y="1956"/>
                <a:ext cx="528" cy="320"/>
                <a:chOff x="3716" y="1956"/>
                <a:chExt cx="528" cy="320"/>
              </a:xfrm>
            </p:grpSpPr>
            <p:sp>
              <p:nvSpPr>
                <p:cNvPr id="45173" name="Oval 154">
                  <a:extLst>
                    <a:ext uri="{FF2B5EF4-FFF2-40B4-BE49-F238E27FC236}">
                      <a16:creationId xmlns:a16="http://schemas.microsoft.com/office/drawing/2014/main" id="{CE671D7E-28E8-914C-835C-4398ADAC20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1964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74" name="Oval 155">
                  <a:extLst>
                    <a:ext uri="{FF2B5EF4-FFF2-40B4-BE49-F238E27FC236}">
                      <a16:creationId xmlns:a16="http://schemas.microsoft.com/office/drawing/2014/main" id="{E4D07C65-762F-E949-9D0C-DE859C011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" y="1996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75" name="Oval 156">
                  <a:extLst>
                    <a:ext uri="{FF2B5EF4-FFF2-40B4-BE49-F238E27FC236}">
                      <a16:creationId xmlns:a16="http://schemas.microsoft.com/office/drawing/2014/main" id="{8D73275D-B9C1-D147-89F8-92CBF70DD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2" y="2044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76" name="Oval 157">
                  <a:extLst>
                    <a:ext uri="{FF2B5EF4-FFF2-40B4-BE49-F238E27FC236}">
                      <a16:creationId xmlns:a16="http://schemas.microsoft.com/office/drawing/2014/main" id="{FC88898A-6DFE-E541-A88F-526DEB88E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6" y="2036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77" name="Oval 158">
                  <a:extLst>
                    <a:ext uri="{FF2B5EF4-FFF2-40B4-BE49-F238E27FC236}">
                      <a16:creationId xmlns:a16="http://schemas.microsoft.com/office/drawing/2014/main" id="{E12256AE-9D86-9847-86A1-80357216BE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8" y="2068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78" name="Oval 159">
                  <a:extLst>
                    <a:ext uri="{FF2B5EF4-FFF2-40B4-BE49-F238E27FC236}">
                      <a16:creationId xmlns:a16="http://schemas.microsoft.com/office/drawing/2014/main" id="{4F63D361-1946-FA48-9BDB-97305A53D1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2116"/>
                  <a:ext cx="120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79" name="Oval 160">
                  <a:extLst>
                    <a:ext uri="{FF2B5EF4-FFF2-40B4-BE49-F238E27FC236}">
                      <a16:creationId xmlns:a16="http://schemas.microsoft.com/office/drawing/2014/main" id="{F4ACFFEF-59F8-1D43-A1ED-E202321F2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0" y="1956"/>
                  <a:ext cx="120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80" name="Oval 161">
                  <a:extLst>
                    <a:ext uri="{FF2B5EF4-FFF2-40B4-BE49-F238E27FC236}">
                      <a16:creationId xmlns:a16="http://schemas.microsoft.com/office/drawing/2014/main" id="{6708D4F5-3E69-2A4C-96BD-35A81A9A6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6" y="2028"/>
                  <a:ext cx="120" cy="104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81" name="Oval 162">
                  <a:extLst>
                    <a:ext uri="{FF2B5EF4-FFF2-40B4-BE49-F238E27FC236}">
                      <a16:creationId xmlns:a16="http://schemas.microsoft.com/office/drawing/2014/main" id="{BA348F0C-0B5B-B249-8700-A4D7907FB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8" y="2116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82" name="Oval 163">
                  <a:extLst>
                    <a:ext uri="{FF2B5EF4-FFF2-40B4-BE49-F238E27FC236}">
                      <a16:creationId xmlns:a16="http://schemas.microsoft.com/office/drawing/2014/main" id="{73C5D4D1-0566-AA4E-9402-EEC0CC418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4" y="1996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83" name="Oval 164">
                  <a:extLst>
                    <a:ext uri="{FF2B5EF4-FFF2-40B4-BE49-F238E27FC236}">
                      <a16:creationId xmlns:a16="http://schemas.microsoft.com/office/drawing/2014/main" id="{B06D5CC7-2658-5249-B766-E47DFDADD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0" y="2028"/>
                  <a:ext cx="112" cy="104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84" name="Oval 165">
                  <a:extLst>
                    <a:ext uri="{FF2B5EF4-FFF2-40B4-BE49-F238E27FC236}">
                      <a16:creationId xmlns:a16="http://schemas.microsoft.com/office/drawing/2014/main" id="{701F460E-C7B8-5549-87DA-8BAD88B88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4" y="2068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85" name="Oval 166">
                  <a:extLst>
                    <a:ext uri="{FF2B5EF4-FFF2-40B4-BE49-F238E27FC236}">
                      <a16:creationId xmlns:a16="http://schemas.microsoft.com/office/drawing/2014/main" id="{93489C82-1822-FE4E-A0F3-A7FD3D78B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8" y="2116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86" name="Oval 167">
                  <a:extLst>
                    <a:ext uri="{FF2B5EF4-FFF2-40B4-BE49-F238E27FC236}">
                      <a16:creationId xmlns:a16="http://schemas.microsoft.com/office/drawing/2014/main" id="{57945E5B-7F48-2F48-A53D-9E7CAB2DB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0" y="2164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87" name="Oval 168">
                  <a:extLst>
                    <a:ext uri="{FF2B5EF4-FFF2-40B4-BE49-F238E27FC236}">
                      <a16:creationId xmlns:a16="http://schemas.microsoft.com/office/drawing/2014/main" id="{EFA252D3-24E6-1345-B024-FB3158252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6" y="2020"/>
                  <a:ext cx="120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88" name="Oval 169">
                  <a:extLst>
                    <a:ext uri="{FF2B5EF4-FFF2-40B4-BE49-F238E27FC236}">
                      <a16:creationId xmlns:a16="http://schemas.microsoft.com/office/drawing/2014/main" id="{D6389BB7-EE7E-D548-9FA8-EA79F11E4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6" y="2108"/>
                  <a:ext cx="112" cy="112"/>
                </a:xfrm>
                <a:prstGeom prst="ellipse">
                  <a:avLst/>
                </a:prstGeom>
                <a:solidFill>
                  <a:srgbClr val="0000DD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5084" name="Group 178">
                <a:extLst>
                  <a:ext uri="{FF2B5EF4-FFF2-40B4-BE49-F238E27FC236}">
                    <a16:creationId xmlns:a16="http://schemas.microsoft.com/office/drawing/2014/main" id="{8197F840-D5A3-EF46-9B14-6EF6FFCBF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00" y="1896"/>
                <a:ext cx="344" cy="144"/>
                <a:chOff x="3800" y="1896"/>
                <a:chExt cx="344" cy="144"/>
              </a:xfrm>
            </p:grpSpPr>
            <p:sp>
              <p:nvSpPr>
                <p:cNvPr id="45166" name="Oval 171">
                  <a:extLst>
                    <a:ext uri="{FF2B5EF4-FFF2-40B4-BE49-F238E27FC236}">
                      <a16:creationId xmlns:a16="http://schemas.microsoft.com/office/drawing/2014/main" id="{E777ED9B-587C-B342-8D56-E3FA2833D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4" y="1928"/>
                  <a:ext cx="40" cy="40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67" name="Oval 172">
                  <a:extLst>
                    <a:ext uri="{FF2B5EF4-FFF2-40B4-BE49-F238E27FC236}">
                      <a16:creationId xmlns:a16="http://schemas.microsoft.com/office/drawing/2014/main" id="{3C1606F1-EEBE-EC41-A871-9557B823B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2" y="1976"/>
                  <a:ext cx="40" cy="32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68" name="Oval 173">
                  <a:extLst>
                    <a:ext uri="{FF2B5EF4-FFF2-40B4-BE49-F238E27FC236}">
                      <a16:creationId xmlns:a16="http://schemas.microsoft.com/office/drawing/2014/main" id="{897EF771-9BEC-704C-8517-34BB61D3C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8" y="1912"/>
                  <a:ext cx="40" cy="32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69" name="Oval 174">
                  <a:extLst>
                    <a:ext uri="{FF2B5EF4-FFF2-40B4-BE49-F238E27FC236}">
                      <a16:creationId xmlns:a16="http://schemas.microsoft.com/office/drawing/2014/main" id="{F4FA7F31-E43E-7141-8B24-C1FDA87F6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8" y="2008"/>
                  <a:ext cx="40" cy="32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70" name="Oval 175">
                  <a:extLst>
                    <a:ext uri="{FF2B5EF4-FFF2-40B4-BE49-F238E27FC236}">
                      <a16:creationId xmlns:a16="http://schemas.microsoft.com/office/drawing/2014/main" id="{0160D66D-0E59-2B47-9CFB-B39316DC2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4" y="1920"/>
                  <a:ext cx="32" cy="40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71" name="Oval 176">
                  <a:extLst>
                    <a:ext uri="{FF2B5EF4-FFF2-40B4-BE49-F238E27FC236}">
                      <a16:creationId xmlns:a16="http://schemas.microsoft.com/office/drawing/2014/main" id="{90F0EECB-D869-564E-8B0E-946402A9D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1968"/>
                  <a:ext cx="40" cy="40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5172" name="Oval 177">
                  <a:extLst>
                    <a:ext uri="{FF2B5EF4-FFF2-40B4-BE49-F238E27FC236}">
                      <a16:creationId xmlns:a16="http://schemas.microsoft.com/office/drawing/2014/main" id="{A280992F-9156-274F-9BB7-2A43B71C1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0" y="1896"/>
                  <a:ext cx="32" cy="32"/>
                </a:xfrm>
                <a:prstGeom prst="ellipse">
                  <a:avLst/>
                </a:prstGeom>
                <a:solidFill>
                  <a:srgbClr val="DD0000"/>
                </a:solidFill>
                <a:ln w="25400">
                  <a:solidFill>
                    <a:srgbClr val="DD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pitchFamily="2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45085" name="Oval 179">
                <a:extLst>
                  <a:ext uri="{FF2B5EF4-FFF2-40B4-BE49-F238E27FC236}">
                    <a16:creationId xmlns:a16="http://schemas.microsoft.com/office/drawing/2014/main" id="{20177D3B-7D54-0043-AC9B-027ABDB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1540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6" name="Oval 180">
                <a:extLst>
                  <a:ext uri="{FF2B5EF4-FFF2-40B4-BE49-F238E27FC236}">
                    <a16:creationId xmlns:a16="http://schemas.microsoft.com/office/drawing/2014/main" id="{883F09A6-B605-D745-BC28-1AF442675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1556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7" name="Oval 181">
                <a:extLst>
                  <a:ext uri="{FF2B5EF4-FFF2-40B4-BE49-F238E27FC236}">
                    <a16:creationId xmlns:a16="http://schemas.microsoft.com/office/drawing/2014/main" id="{46EB3DF3-DE41-4944-892A-A18A75FB9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564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8" name="Oval 182">
                <a:extLst>
                  <a:ext uri="{FF2B5EF4-FFF2-40B4-BE49-F238E27FC236}">
                    <a16:creationId xmlns:a16="http://schemas.microsoft.com/office/drawing/2014/main" id="{DDD3F3D1-AB8C-3641-961B-4EE245632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1580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9" name="Oval 183">
                <a:extLst>
                  <a:ext uri="{FF2B5EF4-FFF2-40B4-BE49-F238E27FC236}">
                    <a16:creationId xmlns:a16="http://schemas.microsoft.com/office/drawing/2014/main" id="{6340A577-A3E0-4941-9116-A427A3CE5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1540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0" name="Oval 184">
                <a:extLst>
                  <a:ext uri="{FF2B5EF4-FFF2-40B4-BE49-F238E27FC236}">
                    <a16:creationId xmlns:a16="http://schemas.microsoft.com/office/drawing/2014/main" id="{7DD8E4F4-AAA8-2648-B892-305171739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1564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1" name="Oval 185">
                <a:extLst>
                  <a:ext uri="{FF2B5EF4-FFF2-40B4-BE49-F238E27FC236}">
                    <a16:creationId xmlns:a16="http://schemas.microsoft.com/office/drawing/2014/main" id="{B47C16D2-9B4E-474C-AA0C-BC9987340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1580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2" name="Oval 186">
                <a:extLst>
                  <a:ext uri="{FF2B5EF4-FFF2-40B4-BE49-F238E27FC236}">
                    <a16:creationId xmlns:a16="http://schemas.microsoft.com/office/drawing/2014/main" id="{F9CD955F-69A3-984E-9E36-A2237DE45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1612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3" name="Oval 187">
                <a:extLst>
                  <a:ext uri="{FF2B5EF4-FFF2-40B4-BE49-F238E27FC236}">
                    <a16:creationId xmlns:a16="http://schemas.microsoft.com/office/drawing/2014/main" id="{DF6E25F9-144E-C24A-BB16-AC46A5D22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1532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4" name="Oval 188">
                <a:extLst>
                  <a:ext uri="{FF2B5EF4-FFF2-40B4-BE49-F238E27FC236}">
                    <a16:creationId xmlns:a16="http://schemas.microsoft.com/office/drawing/2014/main" id="{49A50C9A-86AA-484D-A68B-14687CCA9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88"/>
                <a:ext cx="120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5" name="Oval 189">
                <a:extLst>
                  <a:ext uri="{FF2B5EF4-FFF2-40B4-BE49-F238E27FC236}">
                    <a16:creationId xmlns:a16="http://schemas.microsoft.com/office/drawing/2014/main" id="{0D7972DA-E49D-4E48-8CB5-62F44483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1612"/>
                <a:ext cx="112" cy="112"/>
              </a:xfrm>
              <a:prstGeom prst="ellipse">
                <a:avLst/>
              </a:prstGeom>
              <a:solidFill>
                <a:srgbClr val="000077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6" name="Oval 190">
                <a:extLst>
                  <a:ext uri="{FF2B5EF4-FFF2-40B4-BE49-F238E27FC236}">
                    <a16:creationId xmlns:a16="http://schemas.microsoft.com/office/drawing/2014/main" id="{D9A64DC5-BCB9-5F4C-AA0E-F8B691AB0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636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7" name="Oval 191">
                <a:extLst>
                  <a:ext uri="{FF2B5EF4-FFF2-40B4-BE49-F238E27FC236}">
                    <a16:creationId xmlns:a16="http://schemas.microsoft.com/office/drawing/2014/main" id="{DE7E3AC5-B52F-A44E-B9E2-4D3797964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" y="1572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8" name="Oval 192">
                <a:extLst>
                  <a:ext uri="{FF2B5EF4-FFF2-40B4-BE49-F238E27FC236}">
                    <a16:creationId xmlns:a16="http://schemas.microsoft.com/office/drawing/2014/main" id="{3973A228-8EA9-E94E-A5D2-3CA750FFC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1320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99" name="Oval 193">
                <a:extLst>
                  <a:ext uri="{FF2B5EF4-FFF2-40B4-BE49-F238E27FC236}">
                    <a16:creationId xmlns:a16="http://schemas.microsoft.com/office/drawing/2014/main" id="{0B7B3C42-3968-2045-BD7D-0A36C167C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1320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0" name="Oval 194">
                <a:extLst>
                  <a:ext uri="{FF2B5EF4-FFF2-40B4-BE49-F238E27FC236}">
                    <a16:creationId xmlns:a16="http://schemas.microsoft.com/office/drawing/2014/main" id="{CDDF9666-3F6F-F745-B52E-9D1F9FB9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1312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1" name="Oval 195">
                <a:extLst>
                  <a:ext uri="{FF2B5EF4-FFF2-40B4-BE49-F238E27FC236}">
                    <a16:creationId xmlns:a16="http://schemas.microsoft.com/office/drawing/2014/main" id="{A4BD79D4-6A85-5B40-BC72-B450B3FF2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304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2" name="Oval 196">
                <a:extLst>
                  <a:ext uri="{FF2B5EF4-FFF2-40B4-BE49-F238E27FC236}">
                    <a16:creationId xmlns:a16="http://schemas.microsoft.com/office/drawing/2014/main" id="{EC790AFF-197F-6242-B026-9435EE5D6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1328"/>
                <a:ext cx="48" cy="48"/>
              </a:xfrm>
              <a:prstGeom prst="ellipse">
                <a:avLst/>
              </a:prstGeom>
              <a:solidFill>
                <a:srgbClr val="004400"/>
              </a:solidFill>
              <a:ln w="254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3" name="Oval 197">
                <a:extLst>
                  <a:ext uri="{FF2B5EF4-FFF2-40B4-BE49-F238E27FC236}">
                    <a16:creationId xmlns:a16="http://schemas.microsoft.com/office/drawing/2014/main" id="{DF60830B-C916-0342-AB0B-763947B3A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1060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4" name="Oval 198">
                <a:extLst>
                  <a:ext uri="{FF2B5EF4-FFF2-40B4-BE49-F238E27FC236}">
                    <a16:creationId xmlns:a16="http://schemas.microsoft.com/office/drawing/2014/main" id="{F022CC7A-DE6D-BE49-8C75-722130FA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060"/>
                <a:ext cx="120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5" name="Oval 199">
                <a:extLst>
                  <a:ext uri="{FF2B5EF4-FFF2-40B4-BE49-F238E27FC236}">
                    <a16:creationId xmlns:a16="http://schemas.microsoft.com/office/drawing/2014/main" id="{515DEFA2-8187-BA40-B2C1-91BB33337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1060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6" name="Oval 200">
                <a:extLst>
                  <a:ext uri="{FF2B5EF4-FFF2-40B4-BE49-F238E27FC236}">
                    <a16:creationId xmlns:a16="http://schemas.microsoft.com/office/drawing/2014/main" id="{11AFA4C0-7289-F94F-BA33-191D5B7BA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1028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7" name="Oval 201">
                <a:extLst>
                  <a:ext uri="{FF2B5EF4-FFF2-40B4-BE49-F238E27FC236}">
                    <a16:creationId xmlns:a16="http://schemas.microsoft.com/office/drawing/2014/main" id="{FF0F52CD-713A-2847-8DAE-DCB85877A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996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8" name="Oval 202">
                <a:extLst>
                  <a:ext uri="{FF2B5EF4-FFF2-40B4-BE49-F238E27FC236}">
                    <a16:creationId xmlns:a16="http://schemas.microsoft.com/office/drawing/2014/main" id="{FD58834D-C28F-0948-85E3-28B75A00B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012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09" name="Oval 203">
                <a:extLst>
                  <a:ext uri="{FF2B5EF4-FFF2-40B4-BE49-F238E27FC236}">
                    <a16:creationId xmlns:a16="http://schemas.microsoft.com/office/drawing/2014/main" id="{9DB4C0E2-C6ED-C34E-B832-CD58C85DA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1012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0" name="Oval 204">
                <a:extLst>
                  <a:ext uri="{FF2B5EF4-FFF2-40B4-BE49-F238E27FC236}">
                    <a16:creationId xmlns:a16="http://schemas.microsoft.com/office/drawing/2014/main" id="{AA9EE82F-C456-E046-BF5F-8925676D6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972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1" name="Oval 205">
                <a:extLst>
                  <a:ext uri="{FF2B5EF4-FFF2-40B4-BE49-F238E27FC236}">
                    <a16:creationId xmlns:a16="http://schemas.microsoft.com/office/drawing/2014/main" id="{B37C0BFD-9826-CE49-A1DB-8290EB58E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996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2" name="Oval 206">
                <a:extLst>
                  <a:ext uri="{FF2B5EF4-FFF2-40B4-BE49-F238E27FC236}">
                    <a16:creationId xmlns:a16="http://schemas.microsoft.com/office/drawing/2014/main" id="{E00749EA-E02D-0144-B5B2-46831A2E8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964"/>
                <a:ext cx="120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3" name="Oval 207">
                <a:extLst>
                  <a:ext uri="{FF2B5EF4-FFF2-40B4-BE49-F238E27FC236}">
                    <a16:creationId xmlns:a16="http://schemas.microsoft.com/office/drawing/2014/main" id="{9978F22F-21D0-3E47-9112-0FAF47051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956"/>
                <a:ext cx="112" cy="104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4" name="Oval 208">
                <a:extLst>
                  <a:ext uri="{FF2B5EF4-FFF2-40B4-BE49-F238E27FC236}">
                    <a16:creationId xmlns:a16="http://schemas.microsoft.com/office/drawing/2014/main" id="{D6F78AD8-839A-E34C-842F-EA249D29E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932"/>
                <a:ext cx="112" cy="112"/>
              </a:xfrm>
              <a:prstGeom prst="ellipse">
                <a:avLst/>
              </a:prstGeom>
              <a:solidFill>
                <a:srgbClr val="55555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115" name="Line 209">
                <a:extLst>
                  <a:ext uri="{FF2B5EF4-FFF2-40B4-BE49-F238E27FC236}">
                    <a16:creationId xmlns:a16="http://schemas.microsoft.com/office/drawing/2014/main" id="{688C2D54-F23A-1845-AE96-5BDCD6649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0" y="1096"/>
                <a:ext cx="64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6" name="Line 210">
                <a:extLst>
                  <a:ext uri="{FF2B5EF4-FFF2-40B4-BE49-F238E27FC236}">
                    <a16:creationId xmlns:a16="http://schemas.microsoft.com/office/drawing/2014/main" id="{ECE628AE-464C-1340-931E-41751CB03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4" y="1136"/>
                <a:ext cx="16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7" name="Line 211">
                <a:extLst>
                  <a:ext uri="{FF2B5EF4-FFF2-40B4-BE49-F238E27FC236}">
                    <a16:creationId xmlns:a16="http://schemas.microsoft.com/office/drawing/2014/main" id="{D3F7A12B-A5DD-FE48-862B-D3D114C47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4" y="1136"/>
                <a:ext cx="48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8" name="Line 212">
                <a:extLst>
                  <a:ext uri="{FF2B5EF4-FFF2-40B4-BE49-F238E27FC236}">
                    <a16:creationId xmlns:a16="http://schemas.microsoft.com/office/drawing/2014/main" id="{27B1E441-50FD-EA4F-92A9-FC4A1B571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0" y="1136"/>
                <a:ext cx="4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9" name="Line 213">
                <a:extLst>
                  <a:ext uri="{FF2B5EF4-FFF2-40B4-BE49-F238E27FC236}">
                    <a16:creationId xmlns:a16="http://schemas.microsoft.com/office/drawing/2014/main" id="{614BECFC-8A76-3B42-9648-DCADDB4BC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0" y="1152"/>
                <a:ext cx="16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0" name="Line 214">
                <a:extLst>
                  <a:ext uri="{FF2B5EF4-FFF2-40B4-BE49-F238E27FC236}">
                    <a16:creationId xmlns:a16="http://schemas.microsoft.com/office/drawing/2014/main" id="{E25C97AF-212B-C84D-9C75-7F77EBE32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8" y="1160"/>
                <a:ext cx="32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1" name="Line 215">
                <a:extLst>
                  <a:ext uri="{FF2B5EF4-FFF2-40B4-BE49-F238E27FC236}">
                    <a16:creationId xmlns:a16="http://schemas.microsoft.com/office/drawing/2014/main" id="{58490ADC-7E63-5A43-AA5C-D8F281E18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2" y="1168"/>
                <a:ext cx="32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2" name="Line 216">
                <a:extLst>
                  <a:ext uri="{FF2B5EF4-FFF2-40B4-BE49-F238E27FC236}">
                    <a16:creationId xmlns:a16="http://schemas.microsoft.com/office/drawing/2014/main" id="{EED305C6-8ADE-A44E-80DB-0633E69EB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0" y="1168"/>
                <a:ext cx="8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3" name="Line 217">
                <a:extLst>
                  <a:ext uri="{FF2B5EF4-FFF2-40B4-BE49-F238E27FC236}">
                    <a16:creationId xmlns:a16="http://schemas.microsoft.com/office/drawing/2014/main" id="{30D2C925-86F6-9A41-814E-872920C39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8" y="1168"/>
                <a:ext cx="16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4" name="Line 218">
                <a:extLst>
                  <a:ext uri="{FF2B5EF4-FFF2-40B4-BE49-F238E27FC236}">
                    <a16:creationId xmlns:a16="http://schemas.microsoft.com/office/drawing/2014/main" id="{14D655B2-F917-564B-9FA8-5F091632C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168"/>
                <a:ext cx="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5" name="Line 219">
                <a:extLst>
                  <a:ext uri="{FF2B5EF4-FFF2-40B4-BE49-F238E27FC236}">
                    <a16:creationId xmlns:a16="http://schemas.microsoft.com/office/drawing/2014/main" id="{F8652B6C-DC86-6244-B887-B71F6C266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160"/>
                <a:ext cx="40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6" name="Line 220">
                <a:extLst>
                  <a:ext uri="{FF2B5EF4-FFF2-40B4-BE49-F238E27FC236}">
                    <a16:creationId xmlns:a16="http://schemas.microsoft.com/office/drawing/2014/main" id="{44CA081A-D3FC-F54F-A1C1-B817711FF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0" y="1160"/>
                <a:ext cx="24" cy="1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7" name="Line 221">
                <a:extLst>
                  <a:ext uri="{FF2B5EF4-FFF2-40B4-BE49-F238E27FC236}">
                    <a16:creationId xmlns:a16="http://schemas.microsoft.com/office/drawing/2014/main" id="{40523DFD-3EA8-9443-99F9-CBD7EC0F7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4" y="1168"/>
                <a:ext cx="1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8" name="Line 222">
                <a:extLst>
                  <a:ext uri="{FF2B5EF4-FFF2-40B4-BE49-F238E27FC236}">
                    <a16:creationId xmlns:a16="http://schemas.microsoft.com/office/drawing/2014/main" id="{22CBF357-6822-E142-944F-9F938D83B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4" y="1176"/>
                <a:ext cx="16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9" name="Line 223">
                <a:extLst>
                  <a:ext uri="{FF2B5EF4-FFF2-40B4-BE49-F238E27FC236}">
                    <a16:creationId xmlns:a16="http://schemas.microsoft.com/office/drawing/2014/main" id="{C4ADAD1F-A4F1-D74B-86C6-B88D6C4EB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368"/>
                <a:ext cx="32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0" name="Line 224">
                <a:extLst>
                  <a:ext uri="{FF2B5EF4-FFF2-40B4-BE49-F238E27FC236}">
                    <a16:creationId xmlns:a16="http://schemas.microsoft.com/office/drawing/2014/main" id="{3A8199D6-EF4E-E04F-8597-F48214C78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1368"/>
                <a:ext cx="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1" name="Line 225">
                <a:extLst>
                  <a:ext uri="{FF2B5EF4-FFF2-40B4-BE49-F238E27FC236}">
                    <a16:creationId xmlns:a16="http://schemas.microsoft.com/office/drawing/2014/main" id="{37F0EBED-1F22-4849-9DD0-EB57DD0C3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368"/>
                <a:ext cx="56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2" name="Line 226">
                <a:extLst>
                  <a:ext uri="{FF2B5EF4-FFF2-40B4-BE49-F238E27FC236}">
                    <a16:creationId xmlns:a16="http://schemas.microsoft.com/office/drawing/2014/main" id="{14334F53-29E9-3448-BDDF-71E9345C6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4" y="1368"/>
                <a:ext cx="48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3" name="Line 227">
                <a:extLst>
                  <a:ext uri="{FF2B5EF4-FFF2-40B4-BE49-F238E27FC236}">
                    <a16:creationId xmlns:a16="http://schemas.microsoft.com/office/drawing/2014/main" id="{D4F28495-48CE-D745-A4DF-34C928DDD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2" y="1376"/>
                <a:ext cx="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4" name="Line 228">
                <a:extLst>
                  <a:ext uri="{FF2B5EF4-FFF2-40B4-BE49-F238E27FC236}">
                    <a16:creationId xmlns:a16="http://schemas.microsoft.com/office/drawing/2014/main" id="{20DE9B41-4D70-6D4A-847B-DBB62C349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8" y="1368"/>
                <a:ext cx="4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5" name="Line 229">
                <a:extLst>
                  <a:ext uri="{FF2B5EF4-FFF2-40B4-BE49-F238E27FC236}">
                    <a16:creationId xmlns:a16="http://schemas.microsoft.com/office/drawing/2014/main" id="{93836725-4DDB-8349-9CB6-8E835B8FA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2" y="1360"/>
                <a:ext cx="3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6" name="Line 230">
                <a:extLst>
                  <a:ext uri="{FF2B5EF4-FFF2-40B4-BE49-F238E27FC236}">
                    <a16:creationId xmlns:a16="http://schemas.microsoft.com/office/drawing/2014/main" id="{1202F0EA-BED7-E647-AE99-76882720C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6" y="1368"/>
                <a:ext cx="8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7" name="Line 231">
                <a:extLst>
                  <a:ext uri="{FF2B5EF4-FFF2-40B4-BE49-F238E27FC236}">
                    <a16:creationId xmlns:a16="http://schemas.microsoft.com/office/drawing/2014/main" id="{7890BD30-4F26-E241-BE5D-145AE367D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1360"/>
                <a:ext cx="56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8" name="Line 232">
                <a:extLst>
                  <a:ext uri="{FF2B5EF4-FFF2-40B4-BE49-F238E27FC236}">
                    <a16:creationId xmlns:a16="http://schemas.microsoft.com/office/drawing/2014/main" id="{5E1A0AF7-D360-6A45-B64A-6CA68D9F4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2" y="1376"/>
                <a:ext cx="4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9" name="Line 233">
                <a:extLst>
                  <a:ext uri="{FF2B5EF4-FFF2-40B4-BE49-F238E27FC236}">
                    <a16:creationId xmlns:a16="http://schemas.microsoft.com/office/drawing/2014/main" id="{7E1336B1-17E2-7745-816B-BE221EB31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6" y="1376"/>
                <a:ext cx="32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0" name="Line 234">
                <a:extLst>
                  <a:ext uri="{FF2B5EF4-FFF2-40B4-BE49-F238E27FC236}">
                    <a16:creationId xmlns:a16="http://schemas.microsoft.com/office/drawing/2014/main" id="{FCE01DFB-47D3-C546-9CA9-FB45340A6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2" y="1368"/>
                <a:ext cx="16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1" name="Line 235">
                <a:extLst>
                  <a:ext uri="{FF2B5EF4-FFF2-40B4-BE49-F238E27FC236}">
                    <a16:creationId xmlns:a16="http://schemas.microsoft.com/office/drawing/2014/main" id="{3332D1CE-ED46-A949-9798-CD4628E21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376"/>
                <a:ext cx="32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2" name="Line 236">
                <a:extLst>
                  <a:ext uri="{FF2B5EF4-FFF2-40B4-BE49-F238E27FC236}">
                    <a16:creationId xmlns:a16="http://schemas.microsoft.com/office/drawing/2014/main" id="{7FDA88EE-09EB-674D-AEA3-E220D18B8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6" y="1368"/>
                <a:ext cx="56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3" name="Line 237">
                <a:extLst>
                  <a:ext uri="{FF2B5EF4-FFF2-40B4-BE49-F238E27FC236}">
                    <a16:creationId xmlns:a16="http://schemas.microsoft.com/office/drawing/2014/main" id="{2D5E17B2-B212-044D-A13E-842F914A6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0" y="1696"/>
                <a:ext cx="1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4" name="Line 238">
                <a:extLst>
                  <a:ext uri="{FF2B5EF4-FFF2-40B4-BE49-F238E27FC236}">
                    <a16:creationId xmlns:a16="http://schemas.microsoft.com/office/drawing/2014/main" id="{853BD95A-811B-484B-9E95-9C2C4D875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6" y="1736"/>
                <a:ext cx="1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5" name="Line 239">
                <a:extLst>
                  <a:ext uri="{FF2B5EF4-FFF2-40B4-BE49-F238E27FC236}">
                    <a16:creationId xmlns:a16="http://schemas.microsoft.com/office/drawing/2014/main" id="{178175F9-1130-9740-8132-29E53CC25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8" y="1744"/>
                <a:ext cx="1" cy="2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6" name="Line 240">
                <a:extLst>
                  <a:ext uri="{FF2B5EF4-FFF2-40B4-BE49-F238E27FC236}">
                    <a16:creationId xmlns:a16="http://schemas.microsoft.com/office/drawing/2014/main" id="{3506F998-14D1-4C4A-A20F-47ED1CF46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1720"/>
                <a:ext cx="16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7" name="Line 241">
                <a:extLst>
                  <a:ext uri="{FF2B5EF4-FFF2-40B4-BE49-F238E27FC236}">
                    <a16:creationId xmlns:a16="http://schemas.microsoft.com/office/drawing/2014/main" id="{10BBC627-AE94-6F4B-90E8-D3D5E6977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1704"/>
                <a:ext cx="1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8" name="Line 242">
                <a:extLst>
                  <a:ext uri="{FF2B5EF4-FFF2-40B4-BE49-F238E27FC236}">
                    <a16:creationId xmlns:a16="http://schemas.microsoft.com/office/drawing/2014/main" id="{6CAA3ECA-6441-4944-AF70-70C386DFF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8" y="1696"/>
                <a:ext cx="8" cy="2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9" name="Line 243">
                <a:extLst>
                  <a:ext uri="{FF2B5EF4-FFF2-40B4-BE49-F238E27FC236}">
                    <a16:creationId xmlns:a16="http://schemas.microsoft.com/office/drawing/2014/main" id="{0E07FF21-B1CA-124A-B7F8-7B2276C8B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1680"/>
                <a:ext cx="8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0" name="Line 244">
                <a:extLst>
                  <a:ext uri="{FF2B5EF4-FFF2-40B4-BE49-F238E27FC236}">
                    <a16:creationId xmlns:a16="http://schemas.microsoft.com/office/drawing/2014/main" id="{D836ACD1-7DFD-9D4E-BCDD-69BF9E7F0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936"/>
                <a:ext cx="3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1" name="Line 245">
                <a:extLst>
                  <a:ext uri="{FF2B5EF4-FFF2-40B4-BE49-F238E27FC236}">
                    <a16:creationId xmlns:a16="http://schemas.microsoft.com/office/drawing/2014/main" id="{CCCAFBB9-D8CF-064E-AFD8-CFABC7A53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8" y="1928"/>
                <a:ext cx="24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2" name="Line 246">
                <a:extLst>
                  <a:ext uri="{FF2B5EF4-FFF2-40B4-BE49-F238E27FC236}">
                    <a16:creationId xmlns:a16="http://schemas.microsoft.com/office/drawing/2014/main" id="{18998377-A640-5D45-A969-020AF1F7C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8" y="1944"/>
                <a:ext cx="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3" name="Line 247">
                <a:extLst>
                  <a:ext uri="{FF2B5EF4-FFF2-40B4-BE49-F238E27FC236}">
                    <a16:creationId xmlns:a16="http://schemas.microsoft.com/office/drawing/2014/main" id="{3C9060B4-FA30-9446-9BFF-DBAB0180A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4" y="1952"/>
                <a:ext cx="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4" name="Line 248">
                <a:extLst>
                  <a:ext uri="{FF2B5EF4-FFF2-40B4-BE49-F238E27FC236}">
                    <a16:creationId xmlns:a16="http://schemas.microsoft.com/office/drawing/2014/main" id="{4D795F6F-D8DB-2847-8CD7-109AC18CB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4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5" name="Line 249">
                <a:extLst>
                  <a:ext uri="{FF2B5EF4-FFF2-40B4-BE49-F238E27FC236}">
                    <a16:creationId xmlns:a16="http://schemas.microsoft.com/office/drawing/2014/main" id="{18DCC0E2-223E-0047-963F-878B86DCA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2000"/>
                <a:ext cx="32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6" name="Line 250">
                <a:extLst>
                  <a:ext uri="{FF2B5EF4-FFF2-40B4-BE49-F238E27FC236}">
                    <a16:creationId xmlns:a16="http://schemas.microsoft.com/office/drawing/2014/main" id="{38895D4E-7F49-CD41-ACE2-E8DF93E5E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008"/>
                <a:ext cx="16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7" name="Line 251">
                <a:extLst>
                  <a:ext uri="{FF2B5EF4-FFF2-40B4-BE49-F238E27FC236}">
                    <a16:creationId xmlns:a16="http://schemas.microsoft.com/office/drawing/2014/main" id="{6D600E57-E94D-BB47-A487-F2B4B6282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000"/>
                <a:ext cx="4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8" name="Line 252">
                <a:extLst>
                  <a:ext uri="{FF2B5EF4-FFF2-40B4-BE49-F238E27FC236}">
                    <a16:creationId xmlns:a16="http://schemas.microsoft.com/office/drawing/2014/main" id="{FF434E1E-426D-9749-A483-D745D4AED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0" y="1960"/>
                <a:ext cx="24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" name="Line 253">
                <a:extLst>
                  <a:ext uri="{FF2B5EF4-FFF2-40B4-BE49-F238E27FC236}">
                    <a16:creationId xmlns:a16="http://schemas.microsoft.com/office/drawing/2014/main" id="{8A9BF67B-37EF-6D41-A863-C6CDB65F7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4" y="1968"/>
                <a:ext cx="8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" name="Line 254">
                <a:extLst>
                  <a:ext uri="{FF2B5EF4-FFF2-40B4-BE49-F238E27FC236}">
                    <a16:creationId xmlns:a16="http://schemas.microsoft.com/office/drawing/2014/main" id="{96622226-BA3B-7245-896E-D95C97E8B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1960"/>
                <a:ext cx="4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1" name="Line 255">
                <a:extLst>
                  <a:ext uri="{FF2B5EF4-FFF2-40B4-BE49-F238E27FC236}">
                    <a16:creationId xmlns:a16="http://schemas.microsoft.com/office/drawing/2014/main" id="{080691EF-8F95-714B-8D7C-3A2A7E41E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2040"/>
                <a:ext cx="1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2" name="Line 256">
                <a:extLst>
                  <a:ext uri="{FF2B5EF4-FFF2-40B4-BE49-F238E27FC236}">
                    <a16:creationId xmlns:a16="http://schemas.microsoft.com/office/drawing/2014/main" id="{2A44E408-9FF3-0A4F-B7A9-0324DEF4A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0" y="1944"/>
                <a:ext cx="16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3" name="Line 257">
                <a:extLst>
                  <a:ext uri="{FF2B5EF4-FFF2-40B4-BE49-F238E27FC236}">
                    <a16:creationId xmlns:a16="http://schemas.microsoft.com/office/drawing/2014/main" id="{136AC632-3022-8045-8CCC-85D09A180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4" y="1944"/>
                <a:ext cx="32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4" name="Line 258">
                <a:extLst>
                  <a:ext uri="{FF2B5EF4-FFF2-40B4-BE49-F238E27FC236}">
                    <a16:creationId xmlns:a16="http://schemas.microsoft.com/office/drawing/2014/main" id="{AEA19788-483E-0A4F-BB8E-4D3F1FC6C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4" y="2016"/>
                <a:ext cx="16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5" name="Line 259">
                <a:extLst>
                  <a:ext uri="{FF2B5EF4-FFF2-40B4-BE49-F238E27FC236}">
                    <a16:creationId xmlns:a16="http://schemas.microsoft.com/office/drawing/2014/main" id="{56E6B827-0E69-FE4B-8F52-B80DC0A1D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008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81" name="Rectangle 261">
              <a:extLst>
                <a:ext uri="{FF2B5EF4-FFF2-40B4-BE49-F238E27FC236}">
                  <a16:creationId xmlns:a16="http://schemas.microsoft.com/office/drawing/2014/main" id="{BD23FC8B-1CA7-2C4E-852E-07E759F87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976"/>
              <a:ext cx="5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Shear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5082" name="Rectangle 262">
              <a:extLst>
                <a:ext uri="{FF2B5EF4-FFF2-40B4-BE49-F238E27FC236}">
                  <a16:creationId xmlns:a16="http://schemas.microsoft.com/office/drawing/2014/main" id="{8B00C8A7-CCB4-3C4F-BB5C-D8270E25B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648"/>
              <a:ext cx="5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Shear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109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F9696776-E508-2B4C-8B9C-8FD5218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C2610E6E-64F9-A145-BB03-157603BFC754}" type="slidenum">
              <a:rPr lang="en-US" altLang="en-US" sz="1200">
                <a:latin typeface="Arial" panose="020B0604020202020204" pitchFamily="34" charset="0"/>
              </a:rPr>
              <a:pPr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D865B73A-B037-234E-8374-F5964812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758825"/>
            <a:ext cx="5517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•  </a:t>
            </a:r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</a:rPr>
              <a:t>Drying</a:t>
            </a:r>
            <a:r>
              <a:rPr lang="en-US" altLang="en-US" sz="2200">
                <a:latin typeface="Arial" panose="020B0604020202020204" pitchFamily="34" charset="0"/>
              </a:rPr>
              <a:t>:  layer size and spacing decrease.</a:t>
            </a:r>
            <a:endParaRPr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7110" name="Rectangle 9">
            <a:extLst>
              <a:ext uri="{FF2B5EF4-FFF2-40B4-BE49-F238E27FC236}">
                <a16:creationId xmlns:a16="http://schemas.microsoft.com/office/drawing/2014/main" id="{35C5DD4E-E494-C84A-A166-858622E0CC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6938" y="153986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Drying and Firing</a:t>
            </a:r>
          </a:p>
        </p:txBody>
      </p:sp>
      <p:sp>
        <p:nvSpPr>
          <p:cNvPr id="47111" name="Rectangle 10">
            <a:extLst>
              <a:ext uri="{FF2B5EF4-FFF2-40B4-BE49-F238E27FC236}">
                <a16:creationId xmlns:a16="http://schemas.microsoft.com/office/drawing/2014/main" id="{7E414C00-E6E7-9A4B-A218-55C84A37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2854326"/>
            <a:ext cx="796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Drying too fast causes sample to warp or crack due to non-uniform shrinkage</a:t>
            </a:r>
          </a:p>
        </p:txBody>
      </p:sp>
      <p:sp>
        <p:nvSpPr>
          <p:cNvPr id="47112" name="AutoShape 12">
            <a:extLst>
              <a:ext uri="{FF2B5EF4-FFF2-40B4-BE49-F238E27FC236}">
                <a16:creationId xmlns:a16="http://schemas.microsoft.com/office/drawing/2014/main" id="{A7950220-E250-C940-BC92-AFDD2401CB2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732088" y="990600"/>
            <a:ext cx="6350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3" name="Group 20">
            <a:extLst>
              <a:ext uri="{FF2B5EF4-FFF2-40B4-BE49-F238E27FC236}">
                <a16:creationId xmlns:a16="http://schemas.microsoft.com/office/drawing/2014/main" id="{460F98C3-40F8-1F4C-B8A1-E3CD36E9A943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1128714"/>
            <a:ext cx="5765800" cy="1741487"/>
            <a:chOff x="910" y="711"/>
            <a:chExt cx="3632" cy="1097"/>
          </a:xfrm>
        </p:grpSpPr>
        <p:pic>
          <p:nvPicPr>
            <p:cNvPr id="47137" name="Picture 11" descr="Fig 13_13">
              <a:extLst>
                <a:ext uri="{FF2B5EF4-FFF2-40B4-BE49-F238E27FC236}">
                  <a16:creationId xmlns:a16="http://schemas.microsoft.com/office/drawing/2014/main" id="{D5BB93AF-651F-A848-B9D6-2CAC66FAC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" y="711"/>
              <a:ext cx="3591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8" name="Rectangle 15">
              <a:extLst>
                <a:ext uri="{FF2B5EF4-FFF2-40B4-BE49-F238E27FC236}">
                  <a16:creationId xmlns:a16="http://schemas.microsoft.com/office/drawing/2014/main" id="{F3B7657B-443F-4F4B-8E24-1D94C5CA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1616"/>
              <a:ext cx="5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wet slip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7139" name="Rectangle 16">
              <a:extLst>
                <a:ext uri="{FF2B5EF4-FFF2-40B4-BE49-F238E27FC236}">
                  <a16:creationId xmlns:a16="http://schemas.microsoft.com/office/drawing/2014/main" id="{CFE429BF-4955-DF4A-92DC-3007ABE26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1616"/>
              <a:ext cx="8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partially dry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7140" name="Rectangle 18">
              <a:extLst>
                <a:ext uri="{FF2B5EF4-FFF2-40B4-BE49-F238E27FC236}">
                  <a16:creationId xmlns:a16="http://schemas.microsoft.com/office/drawing/2014/main" id="{6EE75AE9-B50F-294F-B208-DD6759DB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1616"/>
              <a:ext cx="1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6600"/>
                  </a:solidFill>
                  <a:latin typeface="Arial" panose="020B0604020202020204" pitchFamily="34" charset="0"/>
                </a:rPr>
                <a:t>“green</a:t>
              </a:r>
              <a:r>
                <a:rPr lang="en-US" altLang="en-US" sz="2000">
                  <a:solidFill>
                    <a:srgbClr val="004400"/>
                  </a:solidFill>
                  <a:latin typeface="Arial" panose="020B0604020202020204" pitchFamily="34" charset="0"/>
                </a:rPr>
                <a:t>”</a:t>
              </a:r>
              <a:r>
                <a:rPr lang="en-US" altLang="en-US" sz="2000">
                  <a:latin typeface="Arial" panose="020B0604020202020204" pitchFamily="34" charset="0"/>
                </a:rPr>
                <a:t> ceramic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52">
            <a:extLst>
              <a:ext uri="{FF2B5EF4-FFF2-40B4-BE49-F238E27FC236}">
                <a16:creationId xmlns:a16="http://schemas.microsoft.com/office/drawing/2014/main" id="{9CDB06EA-0943-6847-B9CB-AC05BE92E24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276601"/>
            <a:ext cx="7294563" cy="3332163"/>
            <a:chOff x="336" y="2064"/>
            <a:chExt cx="4595" cy="2099"/>
          </a:xfrm>
        </p:grpSpPr>
        <p:graphicFrame>
          <p:nvGraphicFramePr>
            <p:cNvPr id="47106" name="Object 2">
              <a:extLst>
                <a:ext uri="{FF2B5EF4-FFF2-40B4-BE49-F238E27FC236}">
                  <a16:creationId xmlns:a16="http://schemas.microsoft.com/office/drawing/2014/main" id="{E8294AD8-B6C7-B24D-BB22-0735F3820B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3" y="2906"/>
            <a:ext cx="1688" cy="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2" name="Image" r:id="rId5" imgW="1936750" imgH="1320800" progId="Photoshop.Image.9">
                    <p:embed/>
                  </p:oleObj>
                </mc:Choice>
                <mc:Fallback>
                  <p:oleObj name="Image" r:id="rId5" imgW="1936750" imgH="1320800" progId="Photoshop.Image.9">
                    <p:embed/>
                    <p:pic>
                      <p:nvPicPr>
                        <p:cNvPr id="47106" name="Object 2">
                          <a:extLst>
                            <a:ext uri="{FF2B5EF4-FFF2-40B4-BE49-F238E27FC236}">
                              <a16:creationId xmlns:a16="http://schemas.microsoft.com/office/drawing/2014/main" id="{E8294AD8-B6C7-B24D-BB22-0735F3820B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2906"/>
                          <a:ext cx="1688" cy="1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5" name="Rectangle 4">
              <a:extLst>
                <a:ext uri="{FF2B5EF4-FFF2-40B4-BE49-F238E27FC236}">
                  <a16:creationId xmlns:a16="http://schemas.microsoft.com/office/drawing/2014/main" id="{9157CA9F-5D44-554F-BC93-DE883AB5E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4595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•  </a:t>
              </a:r>
              <a:r>
                <a:rPr lang="en-US" altLang="en-US">
                  <a:solidFill>
                    <a:srgbClr val="0033CC"/>
                  </a:solidFill>
                  <a:latin typeface="Arial" panose="020B0604020202020204" pitchFamily="34" charset="0"/>
                </a:rPr>
                <a:t>Firing</a:t>
              </a:r>
              <a:r>
                <a:rPr lang="en-US" altLang="en-US" sz="2200">
                  <a:latin typeface="Arial" panose="020B0604020202020204" pitchFamily="34" charset="0"/>
                </a:rPr>
                <a:t>:</a:t>
              </a:r>
            </a:p>
            <a:p>
              <a:r>
                <a:rPr lang="en-US" altLang="en-US" sz="2000">
                  <a:latin typeface="Arial" panose="020B0604020202020204" pitchFamily="34" charset="0"/>
                </a:rPr>
                <a:t>    --</a:t>
              </a:r>
              <a:r>
                <a:rPr lang="en-US" altLang="en-US" sz="2000" i="1">
                  <a:latin typeface="Arial" panose="020B0604020202020204" pitchFamily="34" charset="0"/>
                </a:rPr>
                <a:t>T</a:t>
              </a:r>
              <a:r>
                <a:rPr lang="en-US" altLang="en-US" sz="2000">
                  <a:latin typeface="Arial" panose="020B0604020202020204" pitchFamily="34" charset="0"/>
                </a:rPr>
                <a:t> raised to (900-1400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°C)</a:t>
              </a:r>
            </a:p>
            <a:p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    --</a:t>
              </a:r>
              <a:r>
                <a:rPr lang="en-US" altLang="en-US" sz="20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vitrification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:  liquid glass forms from clay and flows between</a:t>
              </a:r>
            </a:p>
            <a:p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       SiO</a:t>
              </a:r>
              <a:r>
                <a:rPr lang="en-US" altLang="en-US" sz="2200" baseline="-4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 particles. Flux melts at lower </a:t>
              </a:r>
              <a:r>
                <a:rPr lang="en-US" altLang="en-US" sz="2000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47117" name="Rectangle 24">
              <a:extLst>
                <a:ext uri="{FF2B5EF4-FFF2-40B4-BE49-F238E27FC236}">
                  <a16:creationId xmlns:a16="http://schemas.microsoft.com/office/drawing/2014/main" id="{5636D732-1742-9947-860D-4C8CFA10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2958"/>
              <a:ext cx="6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Si0</a:t>
              </a:r>
              <a:r>
                <a:rPr lang="en-US" altLang="en-US" sz="14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 particle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7118" name="Rectangle 27">
              <a:extLst>
                <a:ext uri="{FF2B5EF4-FFF2-40B4-BE49-F238E27FC236}">
                  <a16:creationId xmlns:a16="http://schemas.microsoft.com/office/drawing/2014/main" id="{4E3CBDC8-9384-6F44-BD14-8C85971AC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118"/>
              <a:ext cx="3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(quartz)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7119" name="Freeform 28">
              <a:extLst>
                <a:ext uri="{FF2B5EF4-FFF2-40B4-BE49-F238E27FC236}">
                  <a16:creationId xmlns:a16="http://schemas.microsoft.com/office/drawing/2014/main" id="{14D27C27-AF2F-3D42-A1C2-71596093C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2936"/>
              <a:ext cx="332" cy="259"/>
            </a:xfrm>
            <a:custGeom>
              <a:avLst/>
              <a:gdLst>
                <a:gd name="T0" fmla="*/ 0 w 332"/>
                <a:gd name="T1" fmla="*/ 0 h 259"/>
                <a:gd name="T2" fmla="*/ 66 w 332"/>
                <a:gd name="T3" fmla="*/ 11 h 259"/>
                <a:gd name="T4" fmla="*/ 160 w 332"/>
                <a:gd name="T5" fmla="*/ 33 h 259"/>
                <a:gd name="T6" fmla="*/ 199 w 332"/>
                <a:gd name="T7" fmla="*/ 44 h 259"/>
                <a:gd name="T8" fmla="*/ 265 w 332"/>
                <a:gd name="T9" fmla="*/ 49 h 259"/>
                <a:gd name="T10" fmla="*/ 288 w 332"/>
                <a:gd name="T11" fmla="*/ 55 h 259"/>
                <a:gd name="T12" fmla="*/ 310 w 332"/>
                <a:gd name="T13" fmla="*/ 60 h 259"/>
                <a:gd name="T14" fmla="*/ 310 w 332"/>
                <a:gd name="T15" fmla="*/ 94 h 259"/>
                <a:gd name="T16" fmla="*/ 326 w 332"/>
                <a:gd name="T17" fmla="*/ 110 h 259"/>
                <a:gd name="T18" fmla="*/ 332 w 332"/>
                <a:gd name="T19" fmla="*/ 121 h 259"/>
                <a:gd name="T20" fmla="*/ 321 w 332"/>
                <a:gd name="T21" fmla="*/ 132 h 259"/>
                <a:gd name="T22" fmla="*/ 326 w 332"/>
                <a:gd name="T23" fmla="*/ 149 h 259"/>
                <a:gd name="T24" fmla="*/ 332 w 332"/>
                <a:gd name="T25" fmla="*/ 210 h 259"/>
                <a:gd name="T26" fmla="*/ 326 w 332"/>
                <a:gd name="T27" fmla="*/ 237 h 259"/>
                <a:gd name="T28" fmla="*/ 315 w 332"/>
                <a:gd name="T29" fmla="*/ 248 h 259"/>
                <a:gd name="T30" fmla="*/ 288 w 332"/>
                <a:gd name="T31" fmla="*/ 259 h 259"/>
                <a:gd name="T32" fmla="*/ 232 w 332"/>
                <a:gd name="T33" fmla="*/ 248 h 259"/>
                <a:gd name="T34" fmla="*/ 199 w 332"/>
                <a:gd name="T35" fmla="*/ 243 h 259"/>
                <a:gd name="T36" fmla="*/ 205 w 332"/>
                <a:gd name="T37" fmla="*/ 248 h 259"/>
                <a:gd name="T38" fmla="*/ 194 w 332"/>
                <a:gd name="T39" fmla="*/ 243 h 259"/>
                <a:gd name="T40" fmla="*/ 177 w 332"/>
                <a:gd name="T41" fmla="*/ 232 h 259"/>
                <a:gd name="T42" fmla="*/ 160 w 332"/>
                <a:gd name="T43" fmla="*/ 232 h 259"/>
                <a:gd name="T44" fmla="*/ 149 w 332"/>
                <a:gd name="T45" fmla="*/ 221 h 259"/>
                <a:gd name="T46" fmla="*/ 127 w 332"/>
                <a:gd name="T47" fmla="*/ 215 h 259"/>
                <a:gd name="T48" fmla="*/ 100 w 332"/>
                <a:gd name="T49" fmla="*/ 193 h 259"/>
                <a:gd name="T50" fmla="*/ 100 w 332"/>
                <a:gd name="T51" fmla="*/ 176 h 259"/>
                <a:gd name="T52" fmla="*/ 111 w 332"/>
                <a:gd name="T53" fmla="*/ 149 h 259"/>
                <a:gd name="T54" fmla="*/ 94 w 332"/>
                <a:gd name="T55" fmla="*/ 160 h 259"/>
                <a:gd name="T56" fmla="*/ 83 w 332"/>
                <a:gd name="T57" fmla="*/ 160 h 259"/>
                <a:gd name="T58" fmla="*/ 66 w 332"/>
                <a:gd name="T59" fmla="*/ 138 h 259"/>
                <a:gd name="T60" fmla="*/ 50 w 332"/>
                <a:gd name="T61" fmla="*/ 121 h 259"/>
                <a:gd name="T62" fmla="*/ 33 w 332"/>
                <a:gd name="T63" fmla="*/ 99 h 259"/>
                <a:gd name="T64" fmla="*/ 33 w 332"/>
                <a:gd name="T65" fmla="*/ 88 h 259"/>
                <a:gd name="T66" fmla="*/ 28 w 332"/>
                <a:gd name="T67" fmla="*/ 66 h 259"/>
                <a:gd name="T68" fmla="*/ 22 w 332"/>
                <a:gd name="T69" fmla="*/ 33 h 259"/>
                <a:gd name="T70" fmla="*/ 11 w 332"/>
                <a:gd name="T71" fmla="*/ 11 h 259"/>
                <a:gd name="T72" fmla="*/ 0 w 332"/>
                <a:gd name="T73" fmla="*/ 0 h 2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2"/>
                <a:gd name="T112" fmla="*/ 0 h 259"/>
                <a:gd name="T113" fmla="*/ 332 w 332"/>
                <a:gd name="T114" fmla="*/ 259 h 25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2" h="259">
                  <a:moveTo>
                    <a:pt x="0" y="0"/>
                  </a:moveTo>
                  <a:lnTo>
                    <a:pt x="66" y="11"/>
                  </a:lnTo>
                  <a:lnTo>
                    <a:pt x="160" y="33"/>
                  </a:lnTo>
                  <a:lnTo>
                    <a:pt x="199" y="44"/>
                  </a:lnTo>
                  <a:lnTo>
                    <a:pt x="265" y="49"/>
                  </a:lnTo>
                  <a:lnTo>
                    <a:pt x="288" y="55"/>
                  </a:lnTo>
                  <a:lnTo>
                    <a:pt x="310" y="60"/>
                  </a:lnTo>
                  <a:lnTo>
                    <a:pt x="310" y="94"/>
                  </a:lnTo>
                  <a:lnTo>
                    <a:pt x="326" y="110"/>
                  </a:lnTo>
                  <a:lnTo>
                    <a:pt x="332" y="121"/>
                  </a:lnTo>
                  <a:lnTo>
                    <a:pt x="321" y="132"/>
                  </a:lnTo>
                  <a:lnTo>
                    <a:pt x="326" y="149"/>
                  </a:lnTo>
                  <a:lnTo>
                    <a:pt x="332" y="210"/>
                  </a:lnTo>
                  <a:lnTo>
                    <a:pt x="326" y="237"/>
                  </a:lnTo>
                  <a:lnTo>
                    <a:pt x="315" y="248"/>
                  </a:lnTo>
                  <a:lnTo>
                    <a:pt x="288" y="259"/>
                  </a:lnTo>
                  <a:lnTo>
                    <a:pt x="232" y="248"/>
                  </a:lnTo>
                  <a:lnTo>
                    <a:pt x="199" y="243"/>
                  </a:lnTo>
                  <a:lnTo>
                    <a:pt x="205" y="248"/>
                  </a:lnTo>
                  <a:lnTo>
                    <a:pt x="194" y="243"/>
                  </a:lnTo>
                  <a:lnTo>
                    <a:pt x="177" y="232"/>
                  </a:lnTo>
                  <a:lnTo>
                    <a:pt x="160" y="232"/>
                  </a:lnTo>
                  <a:lnTo>
                    <a:pt x="149" y="221"/>
                  </a:lnTo>
                  <a:lnTo>
                    <a:pt x="127" y="215"/>
                  </a:lnTo>
                  <a:lnTo>
                    <a:pt x="100" y="193"/>
                  </a:lnTo>
                  <a:lnTo>
                    <a:pt x="100" y="176"/>
                  </a:lnTo>
                  <a:lnTo>
                    <a:pt x="111" y="149"/>
                  </a:lnTo>
                  <a:lnTo>
                    <a:pt x="94" y="160"/>
                  </a:lnTo>
                  <a:lnTo>
                    <a:pt x="83" y="160"/>
                  </a:lnTo>
                  <a:lnTo>
                    <a:pt x="66" y="138"/>
                  </a:lnTo>
                  <a:lnTo>
                    <a:pt x="50" y="121"/>
                  </a:lnTo>
                  <a:lnTo>
                    <a:pt x="33" y="99"/>
                  </a:lnTo>
                  <a:lnTo>
                    <a:pt x="33" y="88"/>
                  </a:lnTo>
                  <a:lnTo>
                    <a:pt x="28" y="66"/>
                  </a:lnTo>
                  <a:lnTo>
                    <a:pt x="22" y="33"/>
                  </a:lnTo>
                  <a:lnTo>
                    <a:pt x="11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988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7120" name="Group 32">
              <a:extLst>
                <a:ext uri="{FF2B5EF4-FFF2-40B4-BE49-F238E27FC236}">
                  <a16:creationId xmlns:a16="http://schemas.microsoft.com/office/drawing/2014/main" id="{DE3C208E-4106-A64F-A1B5-14CC4B919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6" y="3046"/>
              <a:ext cx="647" cy="78"/>
              <a:chOff x="2526" y="3046"/>
              <a:chExt cx="647" cy="78"/>
            </a:xfrm>
          </p:grpSpPr>
          <p:sp>
            <p:nvSpPr>
              <p:cNvPr id="47135" name="Freeform 30">
                <a:extLst>
                  <a:ext uri="{FF2B5EF4-FFF2-40B4-BE49-F238E27FC236}">
                    <a16:creationId xmlns:a16="http://schemas.microsoft.com/office/drawing/2014/main" id="{CD095417-73E4-5B4E-B43E-346DBC61E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3046"/>
                <a:ext cx="44" cy="78"/>
              </a:xfrm>
              <a:custGeom>
                <a:avLst/>
                <a:gdLst>
                  <a:gd name="T0" fmla="*/ 0 w 44"/>
                  <a:gd name="T1" fmla="*/ 44 h 78"/>
                  <a:gd name="T2" fmla="*/ 44 w 44"/>
                  <a:gd name="T3" fmla="*/ 0 h 78"/>
                  <a:gd name="T4" fmla="*/ 28 w 44"/>
                  <a:gd name="T5" fmla="*/ 44 h 78"/>
                  <a:gd name="T6" fmla="*/ 44 w 44"/>
                  <a:gd name="T7" fmla="*/ 78 h 78"/>
                  <a:gd name="T8" fmla="*/ 0 w 44"/>
                  <a:gd name="T9" fmla="*/ 44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78"/>
                  <a:gd name="T17" fmla="*/ 44 w 44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78">
                    <a:moveTo>
                      <a:pt x="0" y="44"/>
                    </a:moveTo>
                    <a:lnTo>
                      <a:pt x="44" y="0"/>
                    </a:lnTo>
                    <a:lnTo>
                      <a:pt x="28" y="44"/>
                    </a:lnTo>
                    <a:lnTo>
                      <a:pt x="44" y="78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36" name="Line 31">
                <a:extLst>
                  <a:ext uri="{FF2B5EF4-FFF2-40B4-BE49-F238E27FC236}">
                    <a16:creationId xmlns:a16="http://schemas.microsoft.com/office/drawing/2014/main" id="{83F4268D-6AD4-F246-9DD9-4BBE7A7F6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4" y="3046"/>
                <a:ext cx="619" cy="44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121" name="Group 35">
              <a:extLst>
                <a:ext uri="{FF2B5EF4-FFF2-40B4-BE49-F238E27FC236}">
                  <a16:creationId xmlns:a16="http://schemas.microsoft.com/office/drawing/2014/main" id="{A1C6ED39-CBC0-5440-B7E1-4BDF39617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7" y="3157"/>
              <a:ext cx="553" cy="238"/>
              <a:chOff x="2587" y="3157"/>
              <a:chExt cx="553" cy="238"/>
            </a:xfrm>
          </p:grpSpPr>
          <p:sp>
            <p:nvSpPr>
              <p:cNvPr id="47133" name="Freeform 33">
                <a:extLst>
                  <a:ext uri="{FF2B5EF4-FFF2-40B4-BE49-F238E27FC236}">
                    <a16:creationId xmlns:a16="http://schemas.microsoft.com/office/drawing/2014/main" id="{200A7735-D831-8445-B839-9369119E3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" y="3157"/>
                <a:ext cx="55" cy="72"/>
              </a:xfrm>
              <a:custGeom>
                <a:avLst/>
                <a:gdLst>
                  <a:gd name="T0" fmla="*/ 0 w 55"/>
                  <a:gd name="T1" fmla="*/ 22 h 72"/>
                  <a:gd name="T2" fmla="*/ 55 w 55"/>
                  <a:gd name="T3" fmla="*/ 0 h 72"/>
                  <a:gd name="T4" fmla="*/ 27 w 55"/>
                  <a:gd name="T5" fmla="*/ 33 h 72"/>
                  <a:gd name="T6" fmla="*/ 27 w 55"/>
                  <a:gd name="T7" fmla="*/ 72 h 72"/>
                  <a:gd name="T8" fmla="*/ 0 w 55"/>
                  <a:gd name="T9" fmla="*/ 2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72"/>
                  <a:gd name="T17" fmla="*/ 55 w 5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72">
                    <a:moveTo>
                      <a:pt x="0" y="22"/>
                    </a:moveTo>
                    <a:lnTo>
                      <a:pt x="55" y="0"/>
                    </a:lnTo>
                    <a:lnTo>
                      <a:pt x="27" y="33"/>
                    </a:lnTo>
                    <a:lnTo>
                      <a:pt x="27" y="7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99FF"/>
              </a:solidFill>
              <a:ln w="9525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34" name="Line 34">
                <a:extLst>
                  <a:ext uri="{FF2B5EF4-FFF2-40B4-BE49-F238E27FC236}">
                    <a16:creationId xmlns:a16="http://schemas.microsoft.com/office/drawing/2014/main" id="{B633F7AE-8979-6148-A07B-B4C179F5A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4" y="3190"/>
                <a:ext cx="526" cy="205"/>
              </a:xfrm>
              <a:prstGeom prst="line">
                <a:avLst/>
              </a:prstGeom>
              <a:noFill/>
              <a:ln w="26988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22" name="Rectangle 36">
              <a:extLst>
                <a:ext uri="{FF2B5EF4-FFF2-40B4-BE49-F238E27FC236}">
                  <a16:creationId xmlns:a16="http://schemas.microsoft.com/office/drawing/2014/main" id="{77369638-8F00-A748-B777-AF878987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3328"/>
              <a:ext cx="6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glass formed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7123" name="Rectangle 37">
              <a:extLst>
                <a:ext uri="{FF2B5EF4-FFF2-40B4-BE49-F238E27FC236}">
                  <a16:creationId xmlns:a16="http://schemas.microsoft.com/office/drawing/2014/main" id="{8C174FBC-0D39-6342-AADD-B4CC7636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3455"/>
              <a:ext cx="38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around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7124" name="Rectangle 38">
              <a:extLst>
                <a:ext uri="{FF2B5EF4-FFF2-40B4-BE49-F238E27FC236}">
                  <a16:creationId xmlns:a16="http://schemas.microsoft.com/office/drawing/2014/main" id="{C4870E85-84FD-9F4D-8F80-F41DCF72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3583"/>
              <a:ext cx="5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the particle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47125" name="Group 43">
              <a:extLst>
                <a:ext uri="{FF2B5EF4-FFF2-40B4-BE49-F238E27FC236}">
                  <a16:creationId xmlns:a16="http://schemas.microsoft.com/office/drawing/2014/main" id="{3D2208DD-CFA5-E045-9939-8EAEA0F0D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9" y="4080"/>
              <a:ext cx="1682" cy="67"/>
              <a:chOff x="1309" y="4080"/>
              <a:chExt cx="1682" cy="67"/>
            </a:xfrm>
          </p:grpSpPr>
          <p:sp>
            <p:nvSpPr>
              <p:cNvPr id="47130" name="Freeform 40">
                <a:extLst>
                  <a:ext uri="{FF2B5EF4-FFF2-40B4-BE49-F238E27FC236}">
                    <a16:creationId xmlns:a16="http://schemas.microsoft.com/office/drawing/2014/main" id="{2138002B-01D4-6F43-99DE-95B3BD458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" y="4080"/>
                <a:ext cx="39" cy="67"/>
              </a:xfrm>
              <a:custGeom>
                <a:avLst/>
                <a:gdLst>
                  <a:gd name="T0" fmla="*/ 0 w 39"/>
                  <a:gd name="T1" fmla="*/ 33 h 67"/>
                  <a:gd name="T2" fmla="*/ 39 w 39"/>
                  <a:gd name="T3" fmla="*/ 0 h 67"/>
                  <a:gd name="T4" fmla="*/ 28 w 39"/>
                  <a:gd name="T5" fmla="*/ 33 h 67"/>
                  <a:gd name="T6" fmla="*/ 39 w 39"/>
                  <a:gd name="T7" fmla="*/ 67 h 67"/>
                  <a:gd name="T8" fmla="*/ 0 w 39"/>
                  <a:gd name="T9" fmla="*/ 33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7"/>
                  <a:gd name="T17" fmla="*/ 39 w 3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7">
                    <a:moveTo>
                      <a:pt x="0" y="33"/>
                    </a:moveTo>
                    <a:lnTo>
                      <a:pt x="39" y="0"/>
                    </a:lnTo>
                    <a:lnTo>
                      <a:pt x="28" y="33"/>
                    </a:lnTo>
                    <a:lnTo>
                      <a:pt x="39" y="67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31" name="Freeform 41">
                <a:extLst>
                  <a:ext uri="{FF2B5EF4-FFF2-40B4-BE49-F238E27FC236}">
                    <a16:creationId xmlns:a16="http://schemas.microsoft.com/office/drawing/2014/main" id="{6D5D762D-D4E3-F949-A01B-54DBD054E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080"/>
                <a:ext cx="39" cy="67"/>
              </a:xfrm>
              <a:custGeom>
                <a:avLst/>
                <a:gdLst>
                  <a:gd name="T0" fmla="*/ 39 w 39"/>
                  <a:gd name="T1" fmla="*/ 33 h 67"/>
                  <a:gd name="T2" fmla="*/ 0 w 39"/>
                  <a:gd name="T3" fmla="*/ 67 h 67"/>
                  <a:gd name="T4" fmla="*/ 11 w 39"/>
                  <a:gd name="T5" fmla="*/ 33 h 67"/>
                  <a:gd name="T6" fmla="*/ 0 w 39"/>
                  <a:gd name="T7" fmla="*/ 0 h 67"/>
                  <a:gd name="T8" fmla="*/ 39 w 39"/>
                  <a:gd name="T9" fmla="*/ 33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7"/>
                  <a:gd name="T17" fmla="*/ 39 w 39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7">
                    <a:moveTo>
                      <a:pt x="39" y="33"/>
                    </a:moveTo>
                    <a:lnTo>
                      <a:pt x="0" y="67"/>
                    </a:lnTo>
                    <a:lnTo>
                      <a:pt x="11" y="33"/>
                    </a:lnTo>
                    <a:lnTo>
                      <a:pt x="0" y="0"/>
                    </a:lnTo>
                    <a:lnTo>
                      <a:pt x="39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132" name="Line 42">
                <a:extLst>
                  <a:ext uri="{FF2B5EF4-FFF2-40B4-BE49-F238E27FC236}">
                    <a16:creationId xmlns:a16="http://schemas.microsoft.com/office/drawing/2014/main" id="{4D71D090-BE57-F74E-A541-6FEB2173F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4113"/>
                <a:ext cx="162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26" name="Rectangle 44">
              <a:extLst>
                <a:ext uri="{FF2B5EF4-FFF2-40B4-BE49-F238E27FC236}">
                  <a16:creationId xmlns:a16="http://schemas.microsoft.com/office/drawing/2014/main" id="{AA1CC94D-0E8A-9142-B330-F7956B48A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" y="3317"/>
              <a:ext cx="7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micrograph of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7127" name="Rectangle 45">
              <a:extLst>
                <a:ext uri="{FF2B5EF4-FFF2-40B4-BE49-F238E27FC236}">
                  <a16:creationId xmlns:a16="http://schemas.microsoft.com/office/drawing/2014/main" id="{54B77043-0D7B-CC44-B53C-7F19EF02E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" y="3444"/>
              <a:ext cx="4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porcelain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7128" name="Rectangle 46">
              <a:extLst>
                <a:ext uri="{FF2B5EF4-FFF2-40B4-BE49-F238E27FC236}">
                  <a16:creationId xmlns:a16="http://schemas.microsoft.com/office/drawing/2014/main" id="{6A36B777-BE4E-0944-B71C-E87968BF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4025"/>
              <a:ext cx="299" cy="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29" name="Rectangle 47">
              <a:extLst>
                <a:ext uri="{FF2B5EF4-FFF2-40B4-BE49-F238E27FC236}">
                  <a16:creationId xmlns:a16="http://schemas.microsoft.com/office/drawing/2014/main" id="{205B4C17-5AF2-114C-8E5C-D350A6CB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4025"/>
              <a:ext cx="29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70</a:t>
              </a:r>
              <a:r>
                <a:rPr lang="en-US" altLang="en-US" sz="4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400">
                  <a:solidFill>
                    <a:srgbClr val="000000"/>
                  </a:solidFill>
                  <a:latin typeface="Symbol" pitchFamily="2" charset="2"/>
                </a:rPr>
                <a:t>m</a:t>
              </a: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7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80EC8ED-8A5A-8E45-8D1C-9C4DE68A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E497F06B-BCBB-9D42-8C68-6C1C665140AF}" type="slidenum">
              <a:rPr lang="en-US" altLang="en-US" sz="1200">
                <a:latin typeface="Arial" panose="020B0604020202020204" pitchFamily="34" charset="0"/>
              </a:rPr>
              <a:pPr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4822622-585C-924D-B734-AE57C763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286000"/>
            <a:ext cx="7258397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Sintering</a:t>
            </a:r>
            <a:r>
              <a:rPr lang="en-US" altLang="en-US">
                <a:latin typeface="Arial" panose="020B0604020202020204" pitchFamily="34" charset="0"/>
              </a:rPr>
              <a:t>: </a:t>
            </a:r>
            <a:r>
              <a:rPr lang="en-US" altLang="en-US" sz="2200">
                <a:latin typeface="Arial" panose="020B0604020202020204" pitchFamily="34" charset="0"/>
              </a:rPr>
              <a:t>useful for both clay and non-clay compositions.</a:t>
            </a:r>
          </a:p>
          <a:p>
            <a:r>
              <a:rPr lang="en-US" altLang="en-US">
                <a:latin typeface="Arial" panose="020B0604020202020204" pitchFamily="34" charset="0"/>
              </a:rPr>
              <a:t>•  Procedure: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-- produce ceramic and/or glass particles by grinding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-- place particles in mold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-- press at elevated </a:t>
            </a:r>
            <a:r>
              <a:rPr lang="en-US" altLang="en-US" sz="2000" i="1">
                <a:latin typeface="Arial" panose="020B0604020202020204" pitchFamily="34" charset="0"/>
              </a:rPr>
              <a:t>T</a:t>
            </a:r>
            <a:r>
              <a:rPr lang="en-US" altLang="en-US" sz="2000">
                <a:latin typeface="Arial" panose="020B0604020202020204" pitchFamily="34" charset="0"/>
              </a:rPr>
              <a:t> to reduce pore size.</a:t>
            </a:r>
          </a:p>
          <a:p>
            <a:r>
              <a:rPr lang="en-US" altLang="en-US">
                <a:latin typeface="Arial" panose="020B0604020202020204" pitchFamily="34" charset="0"/>
              </a:rPr>
              <a:t>•  Aluminum oxide powder: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    -- sintered at 1700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°C</a:t>
            </a:r>
          </a:p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for 6 minutes.</a:t>
            </a:r>
          </a:p>
        </p:txBody>
      </p:sp>
      <p:sp>
        <p:nvSpPr>
          <p:cNvPr id="49157" name="Rectangle 8">
            <a:extLst>
              <a:ext uri="{FF2B5EF4-FFF2-40B4-BE49-F238E27FC236}">
                <a16:creationId xmlns:a16="http://schemas.microsoft.com/office/drawing/2014/main" id="{45A0400A-491E-0B40-AEBD-07EB35691F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4425" y="172246"/>
            <a:ext cx="8610600" cy="6858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Ceramic Fabrication Methods-IIB</a:t>
            </a:r>
          </a:p>
        </p:txBody>
      </p:sp>
      <p:grpSp>
        <p:nvGrpSpPr>
          <p:cNvPr id="49158" name="Group 26">
            <a:extLst>
              <a:ext uri="{FF2B5EF4-FFF2-40B4-BE49-F238E27FC236}">
                <a16:creationId xmlns:a16="http://schemas.microsoft.com/office/drawing/2014/main" id="{DA9E27FE-29C0-FB44-8566-57C94BCDF53E}"/>
              </a:ext>
            </a:extLst>
          </p:cNvPr>
          <p:cNvGrpSpPr>
            <a:grpSpLocks/>
          </p:cNvGrpSpPr>
          <p:nvPr/>
        </p:nvGrpSpPr>
        <p:grpSpPr bwMode="auto">
          <a:xfrm>
            <a:off x="4830763" y="4432300"/>
            <a:ext cx="2082800" cy="2230438"/>
            <a:chOff x="2083" y="2792"/>
            <a:chExt cx="1312" cy="1405"/>
          </a:xfrm>
        </p:grpSpPr>
        <p:pic>
          <p:nvPicPr>
            <p:cNvPr id="49168" name="Picture 9">
              <a:extLst>
                <a:ext uri="{FF2B5EF4-FFF2-40B4-BE49-F238E27FC236}">
                  <a16:creationId xmlns:a16="http://schemas.microsoft.com/office/drawing/2014/main" id="{17C80F74-3A61-3142-86FF-B8796F95D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" y="2792"/>
              <a:ext cx="1312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69" name="Group 18">
              <a:extLst>
                <a:ext uri="{FF2B5EF4-FFF2-40B4-BE49-F238E27FC236}">
                  <a16:creationId xmlns:a16="http://schemas.microsoft.com/office/drawing/2014/main" id="{25874294-D6D7-E74D-8D9F-94D21135A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9" y="4029"/>
              <a:ext cx="1284" cy="66"/>
              <a:chOff x="2304" y="4080"/>
              <a:chExt cx="1193" cy="66"/>
            </a:xfrm>
          </p:grpSpPr>
          <p:sp>
            <p:nvSpPr>
              <p:cNvPr id="49173" name="Freeform 19">
                <a:extLst>
                  <a:ext uri="{FF2B5EF4-FFF2-40B4-BE49-F238E27FC236}">
                    <a16:creationId xmlns:a16="http://schemas.microsoft.com/office/drawing/2014/main" id="{9021AB07-87EB-6748-90A6-962D02602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4080"/>
                <a:ext cx="39" cy="66"/>
              </a:xfrm>
              <a:custGeom>
                <a:avLst/>
                <a:gdLst>
                  <a:gd name="T0" fmla="*/ 0 w 39"/>
                  <a:gd name="T1" fmla="*/ 33 h 66"/>
                  <a:gd name="T2" fmla="*/ 39 w 39"/>
                  <a:gd name="T3" fmla="*/ 0 h 66"/>
                  <a:gd name="T4" fmla="*/ 28 w 39"/>
                  <a:gd name="T5" fmla="*/ 33 h 66"/>
                  <a:gd name="T6" fmla="*/ 39 w 39"/>
                  <a:gd name="T7" fmla="*/ 66 h 66"/>
                  <a:gd name="T8" fmla="*/ 0 w 39"/>
                  <a:gd name="T9" fmla="*/ 33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6"/>
                  <a:gd name="T17" fmla="*/ 39 w 39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6">
                    <a:moveTo>
                      <a:pt x="0" y="33"/>
                    </a:moveTo>
                    <a:lnTo>
                      <a:pt x="39" y="0"/>
                    </a:lnTo>
                    <a:lnTo>
                      <a:pt x="28" y="33"/>
                    </a:lnTo>
                    <a:lnTo>
                      <a:pt x="39" y="66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74" name="Freeform 20">
                <a:extLst>
                  <a:ext uri="{FF2B5EF4-FFF2-40B4-BE49-F238E27FC236}">
                    <a16:creationId xmlns:a16="http://schemas.microsoft.com/office/drawing/2014/main" id="{9D20627A-84A6-894F-BCC4-DD500A90E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8" y="4080"/>
                <a:ext cx="39" cy="66"/>
              </a:xfrm>
              <a:custGeom>
                <a:avLst/>
                <a:gdLst>
                  <a:gd name="T0" fmla="*/ 39 w 39"/>
                  <a:gd name="T1" fmla="*/ 33 h 66"/>
                  <a:gd name="T2" fmla="*/ 0 w 39"/>
                  <a:gd name="T3" fmla="*/ 66 h 66"/>
                  <a:gd name="T4" fmla="*/ 11 w 39"/>
                  <a:gd name="T5" fmla="*/ 33 h 66"/>
                  <a:gd name="T6" fmla="*/ 0 w 39"/>
                  <a:gd name="T7" fmla="*/ 0 h 66"/>
                  <a:gd name="T8" fmla="*/ 39 w 39"/>
                  <a:gd name="T9" fmla="*/ 33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"/>
                  <a:gd name="T16" fmla="*/ 0 h 66"/>
                  <a:gd name="T17" fmla="*/ 39 w 39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" h="66">
                    <a:moveTo>
                      <a:pt x="39" y="33"/>
                    </a:moveTo>
                    <a:lnTo>
                      <a:pt x="0" y="66"/>
                    </a:lnTo>
                    <a:lnTo>
                      <a:pt x="11" y="33"/>
                    </a:lnTo>
                    <a:lnTo>
                      <a:pt x="0" y="0"/>
                    </a:lnTo>
                    <a:lnTo>
                      <a:pt x="39" y="3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75" name="Line 21">
                <a:extLst>
                  <a:ext uri="{FF2B5EF4-FFF2-40B4-BE49-F238E27FC236}">
                    <a16:creationId xmlns:a16="http://schemas.microsoft.com/office/drawing/2014/main" id="{D0E01BCB-EC35-5C4D-A93F-505317C96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4113"/>
                <a:ext cx="1137" cy="1"/>
              </a:xfrm>
              <a:prstGeom prst="line">
                <a:avLst/>
              </a:prstGeom>
              <a:noFill/>
              <a:ln w="174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70" name="Group 25">
              <a:extLst>
                <a:ext uri="{FF2B5EF4-FFF2-40B4-BE49-F238E27FC236}">
                  <a16:creationId xmlns:a16="http://schemas.microsoft.com/office/drawing/2014/main" id="{20646F1F-8823-A643-908A-93B60CF1A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7" y="3971"/>
              <a:ext cx="373" cy="165"/>
              <a:chOff x="2477" y="3890"/>
              <a:chExt cx="373" cy="165"/>
            </a:xfrm>
          </p:grpSpPr>
          <p:sp>
            <p:nvSpPr>
              <p:cNvPr id="49171" name="Rectangle 24">
                <a:extLst>
                  <a:ext uri="{FF2B5EF4-FFF2-40B4-BE49-F238E27FC236}">
                    <a16:creationId xmlns:a16="http://schemas.microsoft.com/office/drawing/2014/main" id="{F1F26B9D-4977-F641-821C-312492C48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3904"/>
                <a:ext cx="356" cy="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72" name="Rectangle 22">
                <a:extLst>
                  <a:ext uri="{FF2B5EF4-FFF2-40B4-BE49-F238E27FC236}">
                    <a16:creationId xmlns:a16="http://schemas.microsoft.com/office/drawing/2014/main" id="{380FCDF0-2444-6445-BB46-01B28E1D1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3890"/>
                <a:ext cx="37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7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15</a:t>
                </a:r>
                <a:r>
                  <a:rPr lang="en-US" altLang="en-US" sz="8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700" b="1">
                    <a:solidFill>
                      <a:srgbClr val="FF0000"/>
                    </a:solidFill>
                    <a:latin typeface="Symbol" pitchFamily="2" charset="2"/>
                    <a:sym typeface="Symbol" pitchFamily="2" charset="2"/>
                  </a:rPr>
                  <a:t></a:t>
                </a:r>
                <a:r>
                  <a:rPr lang="en-US" altLang="en-US" sz="1700" b="1">
                    <a:solidFill>
                      <a:srgbClr val="FF0000"/>
                    </a:solidFill>
                    <a:latin typeface="Arial" panose="020B0604020202020204" pitchFamily="34" charset="0"/>
                    <a:sym typeface="Symbol" pitchFamily="2" charset="2"/>
                  </a:rPr>
                  <a:t>m</a:t>
                </a:r>
                <a:endParaRPr lang="en-US" altLang="en-US" b="1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9159" name="Group 44">
            <a:extLst>
              <a:ext uri="{FF2B5EF4-FFF2-40B4-BE49-F238E27FC236}">
                <a16:creationId xmlns:a16="http://schemas.microsoft.com/office/drawing/2014/main" id="{0F36169E-F9B2-7246-94F1-65BED1006FEE}"/>
              </a:ext>
            </a:extLst>
          </p:cNvPr>
          <p:cNvGrpSpPr>
            <a:grpSpLocks/>
          </p:cNvGrpSpPr>
          <p:nvPr/>
        </p:nvGrpSpPr>
        <p:grpSpPr bwMode="auto">
          <a:xfrm>
            <a:off x="2403475" y="942976"/>
            <a:ext cx="7321550" cy="1370013"/>
            <a:chOff x="554" y="594"/>
            <a:chExt cx="4612" cy="863"/>
          </a:xfrm>
        </p:grpSpPr>
        <p:sp>
          <p:nvSpPr>
            <p:cNvPr id="49160" name="Rectangle 37">
              <a:extLst>
                <a:ext uri="{FF2B5EF4-FFF2-40B4-BE49-F238E27FC236}">
                  <a16:creationId xmlns:a16="http://schemas.microsoft.com/office/drawing/2014/main" id="{C38BAF38-87DF-5842-B109-0DC949620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992"/>
              <a:ext cx="96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rgbClr val="BBBBBB"/>
                  </a:solidFill>
                  <a:latin typeface="Arial" panose="020B0604020202020204" pitchFamily="34" charset="0"/>
                </a:rPr>
                <a:t>GLASS</a:t>
              </a:r>
              <a:br>
                <a:rPr lang="en-US" altLang="en-US">
                  <a:solidFill>
                    <a:srgbClr val="BBBBBB"/>
                  </a:solidFill>
                  <a:latin typeface="Arial" panose="020B0604020202020204" pitchFamily="34" charset="0"/>
                </a:rPr>
              </a:br>
              <a:r>
                <a:rPr lang="en-US" altLang="en-US">
                  <a:solidFill>
                    <a:srgbClr val="BBBBBB"/>
                  </a:solidFill>
                  <a:latin typeface="Arial" panose="020B0604020202020204" pitchFamily="34" charset="0"/>
                </a:rPr>
                <a:t>FORMING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49161" name="Rectangle 4">
              <a:extLst>
                <a:ext uri="{FF2B5EF4-FFF2-40B4-BE49-F238E27FC236}">
                  <a16:creationId xmlns:a16="http://schemas.microsoft.com/office/drawing/2014/main" id="{FFE8614E-BA39-B341-8D9B-31BF4EF6B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992"/>
              <a:ext cx="1304" cy="46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Arial" panose="020B0604020202020204" pitchFamily="34" charset="0"/>
                </a:rPr>
                <a:t>PARTICULATE</a:t>
              </a:r>
            </a:p>
            <a:p>
              <a:pPr algn="ctr"/>
              <a:r>
                <a:rPr lang="en-US" altLang="en-US">
                  <a:latin typeface="Arial" panose="020B0604020202020204" pitchFamily="34" charset="0"/>
                </a:rPr>
                <a:t>FORMING</a:t>
              </a:r>
            </a:p>
          </p:txBody>
        </p:sp>
        <p:grpSp>
          <p:nvGrpSpPr>
            <p:cNvPr id="49162" name="Group 27">
              <a:extLst>
                <a:ext uri="{FF2B5EF4-FFF2-40B4-BE49-F238E27FC236}">
                  <a16:creationId xmlns:a16="http://schemas.microsoft.com/office/drawing/2014/main" id="{39EE5CDF-27FF-DD47-ADCE-5CD067994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594"/>
              <a:ext cx="3486" cy="344"/>
              <a:chOff x="870" y="648"/>
              <a:chExt cx="3486" cy="344"/>
            </a:xfrm>
          </p:grpSpPr>
          <p:sp>
            <p:nvSpPr>
              <p:cNvPr id="49164" name="Line 28">
                <a:extLst>
                  <a:ext uri="{FF2B5EF4-FFF2-40B4-BE49-F238E27FC236}">
                    <a16:creationId xmlns:a16="http://schemas.microsoft.com/office/drawing/2014/main" id="{3BC2D149-A48D-3E4D-9D2F-11887C9E3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8" y="648"/>
                <a:ext cx="1" cy="34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5" name="Line 29">
                <a:extLst>
                  <a:ext uri="{FF2B5EF4-FFF2-40B4-BE49-F238E27FC236}">
                    <a16:creationId xmlns:a16="http://schemas.microsoft.com/office/drawing/2014/main" id="{944D65CB-88E6-2C43-8BC2-3314BF722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0" y="832"/>
                <a:ext cx="3486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6" name="Line 30">
                <a:extLst>
                  <a:ext uri="{FF2B5EF4-FFF2-40B4-BE49-F238E27FC236}">
                    <a16:creationId xmlns:a16="http://schemas.microsoft.com/office/drawing/2014/main" id="{0155AEF8-BC1A-9D48-BA41-CC1DCF3BF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5" y="824"/>
                <a:ext cx="1" cy="16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7" name="Line 31">
                <a:extLst>
                  <a:ext uri="{FF2B5EF4-FFF2-40B4-BE49-F238E27FC236}">
                    <a16:creationId xmlns:a16="http://schemas.microsoft.com/office/drawing/2014/main" id="{B0D5A5A9-96BC-B045-A1C6-CC5F9F3EC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0" y="832"/>
                <a:ext cx="1" cy="15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63" name="Rectangle 34">
              <a:extLst>
                <a:ext uri="{FF2B5EF4-FFF2-40B4-BE49-F238E27FC236}">
                  <a16:creationId xmlns:a16="http://schemas.microsoft.com/office/drawing/2014/main" id="{36930F3D-FC90-7645-B13E-F8A64637A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992"/>
              <a:ext cx="13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BBBBBB"/>
                  </a:solidFill>
                  <a:latin typeface="Arial" panose="020B0604020202020204" pitchFamily="34" charset="0"/>
                </a:rPr>
                <a:t>CEMENTATION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803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D35879-9076-4947-8FD4-A1A7D169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087A27DC-512D-D145-AECE-DDB51F787AA7}" type="slidenum">
              <a:rPr lang="en-US" altLang="en-US" sz="1200">
                <a:latin typeface="Arial" panose="020B0604020202020204" pitchFamily="34" charset="0"/>
              </a:rPr>
              <a:pPr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E78CDAD-A04C-F34C-AC3D-662053234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15094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Powder Pressing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B7C2BE8-6F0D-524E-8AA6-37FEF9D0C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0913" y="1203326"/>
            <a:ext cx="7904162" cy="17240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Sintering</a:t>
            </a:r>
            <a:r>
              <a:rPr lang="en-US" altLang="en-US" sz="2400">
                <a:ea typeface="ＭＳ Ｐゴシック" panose="020B0600070205080204" pitchFamily="34" charset="-128"/>
              </a:rPr>
              <a:t> - </a:t>
            </a:r>
            <a:r>
              <a:rPr lang="en-US" altLang="en-US" sz="2000">
                <a:ea typeface="ＭＳ Ｐゴシック" panose="020B0600070205080204" pitchFamily="34" charset="-128"/>
              </a:rPr>
              <a:t>powder touches - forms neck &amp; gradually neck thickens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add processing aids to help form neck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little or no plastic deformation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F1486D4F-298A-124B-9A8E-593F5784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1" y="4713288"/>
            <a:ext cx="17240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6">
            <a:extLst>
              <a:ext uri="{FF2B5EF4-FFF2-40B4-BE49-F238E27FC236}">
                <a16:creationId xmlns:a16="http://schemas.microsoft.com/office/drawing/2014/main" id="{4FE21C5F-104F-3E47-B590-B1525775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4513264"/>
            <a:ext cx="31623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7">
            <a:extLst>
              <a:ext uri="{FF2B5EF4-FFF2-40B4-BE49-F238E27FC236}">
                <a16:creationId xmlns:a16="http://schemas.microsoft.com/office/drawing/2014/main" id="{8C7754FA-D91B-FA44-AC46-A52EBFF6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4652964"/>
            <a:ext cx="17335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9">
            <a:extLst>
              <a:ext uri="{FF2B5EF4-FFF2-40B4-BE49-F238E27FC236}">
                <a16:creationId xmlns:a16="http://schemas.microsoft.com/office/drawing/2014/main" id="{51FEE017-71CA-A54F-899E-5DABDC2C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2443164"/>
            <a:ext cx="80772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Uniaxial</a:t>
            </a: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 compression </a:t>
            </a:r>
            <a:r>
              <a:rPr lang="en-US" altLang="en-US">
                <a:latin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</a:rPr>
              <a:t>compacted in single direction</a:t>
            </a:r>
          </a:p>
          <a:p>
            <a:pPr lvl="1">
              <a:spcBef>
                <a:spcPct val="50000"/>
              </a:spcBef>
            </a:pP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Isostatic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3333CC"/>
                </a:solidFill>
                <a:latin typeface="Arial" panose="020B0604020202020204" pitchFamily="34" charset="0"/>
              </a:rPr>
              <a:t>(hydrostatic) compression</a:t>
            </a:r>
            <a:r>
              <a:rPr lang="en-US" altLang="en-US">
                <a:latin typeface="Arial" panose="020B0604020202020204" pitchFamily="34" charset="0"/>
              </a:rPr>
              <a:t> - </a:t>
            </a:r>
            <a:r>
              <a:rPr lang="en-US" altLang="en-US" sz="2000">
                <a:latin typeface="Arial" panose="020B0604020202020204" pitchFamily="34" charset="0"/>
              </a:rPr>
              <a:t>pressure applied by 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     fluid - powder in rubber envelope</a:t>
            </a:r>
          </a:p>
          <a:p>
            <a:pPr lvl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Hot pressing</a:t>
            </a:r>
            <a:r>
              <a:rPr lang="en-US" altLang="en-US">
                <a:latin typeface="Arial" panose="020B0604020202020204" pitchFamily="34" charset="0"/>
              </a:rPr>
              <a:t> - </a:t>
            </a:r>
            <a:r>
              <a:rPr lang="en-US" altLang="en-US" sz="2000">
                <a:latin typeface="Arial" panose="020B0604020202020204" pitchFamily="34" charset="0"/>
              </a:rPr>
              <a:t>pressure + heat</a:t>
            </a:r>
          </a:p>
        </p:txBody>
      </p:sp>
    </p:spTree>
    <p:extLst>
      <p:ext uri="{BB962C8B-B14F-4D97-AF65-F5344CB8AC3E}">
        <p14:creationId xmlns:p14="http://schemas.microsoft.com/office/powerpoint/2010/main" val="78743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7C8F-D7BD-5D49-80B4-37722078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9: Phase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6C49-A9B5-8E47-8732-409D8B9F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stable phases at composition, temperature</a:t>
            </a:r>
          </a:p>
          <a:p>
            <a:r>
              <a:rPr lang="en-US" dirty="0"/>
              <a:t>Solubility limits, relative amounts, melting, precipitation, transitions</a:t>
            </a:r>
          </a:p>
          <a:p>
            <a:r>
              <a:rPr lang="en-US" dirty="0"/>
              <a:t>Single phase solutions, two-phase mixtures</a:t>
            </a:r>
          </a:p>
          <a:p>
            <a:r>
              <a:rPr lang="en-US" dirty="0"/>
              <a:t>Compositions, lever rule for amounts in two-phase regions</a:t>
            </a:r>
          </a:p>
          <a:p>
            <a:r>
              <a:rPr lang="en-US" dirty="0"/>
              <a:t>Eutectic, eutectoid, </a:t>
            </a:r>
            <a:r>
              <a:rPr lang="en-US" dirty="0" err="1"/>
              <a:t>peretectic</a:t>
            </a:r>
            <a:r>
              <a:rPr lang="en-US" dirty="0"/>
              <a:t>, peritectoid</a:t>
            </a:r>
          </a:p>
          <a:p>
            <a:r>
              <a:rPr lang="en-US" dirty="0"/>
              <a:t>Composition variations (coring) during cooling</a:t>
            </a:r>
          </a:p>
          <a:p>
            <a:r>
              <a:rPr lang="en-US" dirty="0"/>
              <a:t>Phase transformations, Fe-C phase diagram near eutectoid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97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9953-7CD3-8542-80DE-F2864494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A29B6965-7BA8-5940-849F-A0BC9F703663}" type="slidenum">
              <a:rPr lang="en-US" altLang="en-US" sz="1200">
                <a:latin typeface="Arial" panose="020B0604020202020204" pitchFamily="34" charset="0"/>
              </a:rPr>
              <a:pPr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53251" name="Picture 6" descr="Fig 13_18">
            <a:extLst>
              <a:ext uri="{FF2B5EF4-FFF2-40B4-BE49-F238E27FC236}">
                <a16:creationId xmlns:a16="http://schemas.microsoft.com/office/drawing/2014/main" id="{A048B0B1-B104-5845-9272-C14499DC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4" y="2551114"/>
            <a:ext cx="6327775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2">
            <a:extLst>
              <a:ext uri="{FF2B5EF4-FFF2-40B4-BE49-F238E27FC236}">
                <a16:creationId xmlns:a16="http://schemas.microsoft.com/office/drawing/2014/main" id="{645C57F0-C153-0241-ACD1-FBF0D2C8A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Tape Casting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FEF07347-4987-A84C-943E-1308E4F32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thin sheets of green ceramic cast as flexible tape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used for integrated circuits and capacitors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cast from liquid slip (ceramic + organic solvent)</a:t>
            </a:r>
          </a:p>
        </p:txBody>
      </p:sp>
    </p:spTree>
    <p:extLst>
      <p:ext uri="{BB962C8B-B14F-4D97-AF65-F5344CB8AC3E}">
        <p14:creationId xmlns:p14="http://schemas.microsoft.com/office/powerpoint/2010/main" val="2755211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AD40D22-8C80-2B4D-9E8C-A05FAC08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fld id="{4B1BED71-8ADF-AC44-B2B6-7EC991AB56B3}" type="slidenum">
              <a:rPr lang="en-US" altLang="en-US" sz="1200">
                <a:latin typeface="Arial" panose="020B0604020202020204" pitchFamily="34" charset="0"/>
              </a:rPr>
              <a:pPr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6CD75379-D558-2546-A97F-5735A560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209801"/>
            <a:ext cx="837329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•  Produced in extremely large quantities.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•  Portland cement: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    -- mix clay and lime bearing materials</a:t>
            </a:r>
          </a:p>
          <a:p>
            <a:r>
              <a:rPr lang="en-US" altLang="en-US" sz="2200" dirty="0">
                <a:latin typeface="Arial" panose="020B0604020202020204" pitchFamily="34" charset="0"/>
              </a:rPr>
              <a:t>    -- calcinate limestone (heat to 1400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C: CaCO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H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</a:p>
          <a:p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-- primary constituents:</a:t>
            </a:r>
          </a:p>
          <a:p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tri-calcium silicate  (3CaO-SiO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di-calcium silicate (2CaO-SiO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•  Adding water</a:t>
            </a:r>
          </a:p>
          <a:p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-- produces a paste which hardens</a:t>
            </a:r>
          </a:p>
          <a:p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-- hardening occurs due to hydration (chemical reactions</a:t>
            </a:r>
          </a:p>
          <a:p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with the water </a:t>
            </a:r>
            <a:r>
              <a:rPr lang="en-US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H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 -&gt; Ca(OH)</a:t>
            </a:r>
            <a:r>
              <a:rPr lang="en-US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•  Forming: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done usually minutes after hydration begins.</a:t>
            </a:r>
          </a:p>
          <a:p>
            <a:pPr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Concrete: cement plus aggregate (gravel)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6AB061DB-FA26-6642-8B60-DFFDCDC580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7240" y="-161717"/>
            <a:ext cx="10515600" cy="1325563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Ceramic Fabrication Methods-III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19DF2501-4DF9-014A-B7B5-A73CCD94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185" y="1450975"/>
            <a:ext cx="15372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GLASS</a:t>
            </a:r>
            <a:b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FORMING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2" name="Rectangle 8">
            <a:extLst>
              <a:ext uri="{FF2B5EF4-FFF2-40B4-BE49-F238E27FC236}">
                <a16:creationId xmlns:a16="http://schemas.microsoft.com/office/drawing/2014/main" id="{19D86BD0-0FD5-C943-A40B-3273E170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274" y="1450975"/>
            <a:ext cx="206954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PARTICULATE</a:t>
            </a:r>
          </a:p>
          <a:p>
            <a:pPr algn="ctr"/>
            <a:r>
              <a:rPr lang="en-US" altLang="en-US">
                <a:solidFill>
                  <a:srgbClr val="BBBBBB"/>
                </a:solidFill>
                <a:latin typeface="Arial" panose="020B0604020202020204" pitchFamily="34" charset="0"/>
              </a:rPr>
              <a:t>FORMING</a:t>
            </a:r>
          </a:p>
        </p:txBody>
      </p:sp>
      <p:grpSp>
        <p:nvGrpSpPr>
          <p:cNvPr id="55303" name="Group 9">
            <a:extLst>
              <a:ext uri="{FF2B5EF4-FFF2-40B4-BE49-F238E27FC236}">
                <a16:creationId xmlns:a16="http://schemas.microsoft.com/office/drawing/2014/main" id="{CBCAF971-6DF0-6A42-A2BF-6B93ED707709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819150"/>
            <a:ext cx="5534025" cy="546100"/>
            <a:chOff x="870" y="648"/>
            <a:chExt cx="3486" cy="344"/>
          </a:xfrm>
        </p:grpSpPr>
        <p:sp>
          <p:nvSpPr>
            <p:cNvPr id="55305" name="Line 10">
              <a:extLst>
                <a:ext uri="{FF2B5EF4-FFF2-40B4-BE49-F238E27FC236}">
                  <a16:creationId xmlns:a16="http://schemas.microsoft.com/office/drawing/2014/main" id="{002C076E-0476-3840-B7B5-4BC3AF530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8" y="648"/>
              <a:ext cx="1" cy="34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Line 11">
              <a:extLst>
                <a:ext uri="{FF2B5EF4-FFF2-40B4-BE49-F238E27FC236}">
                  <a16:creationId xmlns:a16="http://schemas.microsoft.com/office/drawing/2014/main" id="{3428D23D-7A4D-8949-9B13-BBCF712C4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832"/>
              <a:ext cx="348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Line 12">
              <a:extLst>
                <a:ext uri="{FF2B5EF4-FFF2-40B4-BE49-F238E27FC236}">
                  <a16:creationId xmlns:a16="http://schemas.microsoft.com/office/drawing/2014/main" id="{50AABE91-5E13-654B-AFD3-9D9139E3A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824"/>
              <a:ext cx="1" cy="16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Line 13">
              <a:extLst>
                <a:ext uri="{FF2B5EF4-FFF2-40B4-BE49-F238E27FC236}">
                  <a16:creationId xmlns:a16="http://schemas.microsoft.com/office/drawing/2014/main" id="{B8D83827-FBE3-0F44-8AFD-455E46535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0" y="832"/>
              <a:ext cx="1" cy="158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4" name="Rectangle 14">
            <a:extLst>
              <a:ext uri="{FF2B5EF4-FFF2-40B4-BE49-F238E27FC236}">
                <a16:creationId xmlns:a16="http://schemas.microsoft.com/office/drawing/2014/main" id="{12CA0C2E-1306-144E-8BB5-E42851BE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1450975"/>
            <a:ext cx="2193742" cy="36933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CEMENTATION</a:t>
            </a:r>
          </a:p>
        </p:txBody>
      </p:sp>
    </p:spTree>
    <p:extLst>
      <p:ext uri="{BB962C8B-B14F-4D97-AF65-F5344CB8AC3E}">
        <p14:creationId xmlns:p14="http://schemas.microsoft.com/office/powerpoint/2010/main" val="211102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784-F576-E84C-B4B9-1C2408F2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86450"/>
            <a:ext cx="10515600" cy="1325563"/>
          </a:xfrm>
        </p:spPr>
        <p:txBody>
          <a:bodyPr/>
          <a:lstStyle/>
          <a:p>
            <a:r>
              <a:rPr lang="en-US" dirty="0"/>
              <a:t>Chapter 10: Phase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4BFD-6BC2-A14D-BF75-7E7A223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5" y="153393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Fastest rates at optimal amounts of undercooling</a:t>
            </a:r>
          </a:p>
          <a:p>
            <a:r>
              <a:rPr lang="en-US" dirty="0"/>
              <a:t>Larger structures at higher temperatures, but takes longer</a:t>
            </a:r>
          </a:p>
          <a:p>
            <a:r>
              <a:rPr lang="en-US" dirty="0"/>
              <a:t>Fe-C (steel):</a:t>
            </a:r>
          </a:p>
          <a:p>
            <a:pPr lvl="1"/>
            <a:r>
              <a:rPr lang="en-US" dirty="0"/>
              <a:t>Austenite (FCC above eutectoid)</a:t>
            </a:r>
          </a:p>
          <a:p>
            <a:pPr lvl="1"/>
            <a:r>
              <a:rPr lang="en-US" dirty="0"/>
              <a:t>Coarse Pearlite (ferrite + cementite layers, large)</a:t>
            </a:r>
          </a:p>
          <a:p>
            <a:pPr lvl="1"/>
            <a:r>
              <a:rPr lang="en-US" dirty="0"/>
              <a:t>Fine Pearlite (ferrite + cementite layers, small)</a:t>
            </a:r>
          </a:p>
          <a:p>
            <a:pPr lvl="1"/>
            <a:r>
              <a:rPr lang="en-US" dirty="0"/>
              <a:t>Bainite (lath or needle shaped ferrite + cementite)</a:t>
            </a:r>
          </a:p>
          <a:p>
            <a:pPr lvl="1"/>
            <a:r>
              <a:rPr lang="en-US" dirty="0"/>
              <a:t>Martensite (BCT, </a:t>
            </a:r>
            <a:r>
              <a:rPr lang="en-US" dirty="0" err="1"/>
              <a:t>diffusionless</a:t>
            </a:r>
            <a:r>
              <a:rPr lang="en-US" dirty="0"/>
              <a:t>, hard and brittle)</a:t>
            </a:r>
          </a:p>
          <a:p>
            <a:pPr lvl="1"/>
            <a:r>
              <a:rPr lang="en-US" dirty="0"/>
              <a:t>Tempered Martensite</a:t>
            </a:r>
          </a:p>
          <a:p>
            <a:pPr lvl="1"/>
            <a:r>
              <a:rPr lang="en-US" dirty="0" err="1"/>
              <a:t>Spheroidite</a:t>
            </a:r>
            <a:r>
              <a:rPr lang="en-US" dirty="0"/>
              <a:t> (after extended annealing)</a:t>
            </a:r>
          </a:p>
          <a:p>
            <a:r>
              <a:rPr lang="en-US" dirty="0" err="1"/>
              <a:t>Hypoeutectoid</a:t>
            </a:r>
            <a:r>
              <a:rPr lang="en-US" dirty="0"/>
              <a:t>: pro-eutectoid ferrite</a:t>
            </a:r>
          </a:p>
          <a:p>
            <a:r>
              <a:rPr lang="en-US" dirty="0"/>
              <a:t>Hypereutectoid: pro-eutectoid cementite </a:t>
            </a:r>
          </a:p>
        </p:txBody>
      </p:sp>
    </p:spTree>
    <p:extLst>
      <p:ext uri="{BB962C8B-B14F-4D97-AF65-F5344CB8AC3E}">
        <p14:creationId xmlns:p14="http://schemas.microsoft.com/office/powerpoint/2010/main" val="136595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7948-BDA6-0F47-AC07-1A4B104D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12: Ceramics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1BFB-A4CD-F047-B0C8-7809E2C7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Anions and cations, strong bonds, brittle and hard</a:t>
            </a:r>
          </a:p>
          <a:p>
            <a:r>
              <a:rPr lang="en-US" dirty="0"/>
              <a:t>Coordination, relative sizes</a:t>
            </a:r>
          </a:p>
          <a:p>
            <a:r>
              <a:rPr lang="en-US" dirty="0"/>
              <a:t>Density, structure</a:t>
            </a:r>
          </a:p>
          <a:p>
            <a:r>
              <a:rPr lang="en-US" dirty="0"/>
              <a:t>Crystals, layers, other structures possible</a:t>
            </a:r>
          </a:p>
          <a:p>
            <a:r>
              <a:rPr lang="en-US" dirty="0"/>
              <a:t>Defects: need to maintain charge neutrality</a:t>
            </a:r>
          </a:p>
          <a:p>
            <a:r>
              <a:rPr lang="en-US" dirty="0"/>
              <a:t>Phase diagrams to describe stability, structures</a:t>
            </a:r>
          </a:p>
        </p:txBody>
      </p:sp>
    </p:spTree>
    <p:extLst>
      <p:ext uri="{BB962C8B-B14F-4D97-AF65-F5344CB8AC3E}">
        <p14:creationId xmlns:p14="http://schemas.microsoft.com/office/powerpoint/2010/main" val="239155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6BA6-FC2B-5E40-A417-924C5540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Polymer properties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6A48-FF06-4B47-BDEC-49C607B2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Time-temperature dependent properties</a:t>
            </a:r>
          </a:p>
          <a:p>
            <a:r>
              <a:rPr lang="en-US" dirty="0"/>
              <a:t>Molecular weight, crystallinity, crosslinking</a:t>
            </a:r>
          </a:p>
          <a:p>
            <a:r>
              <a:rPr lang="en-US" dirty="0"/>
              <a:t>Orientation, drawing</a:t>
            </a:r>
          </a:p>
          <a:p>
            <a:r>
              <a:rPr lang="en-US" dirty="0"/>
              <a:t>Additives</a:t>
            </a:r>
          </a:p>
          <a:p>
            <a:r>
              <a:rPr lang="en-US" dirty="0"/>
              <a:t>Processing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92607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6168B99B-193E-1C40-9E43-2A5E34DD4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8E651E-8818-9D47-8DF1-79A8AEBFC619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b="0"/>
          </a:p>
        </p:txBody>
      </p:sp>
      <p:pic>
        <p:nvPicPr>
          <p:cNvPr id="44034" name="Picture 9" descr="Fig 15_23">
            <a:extLst>
              <a:ext uri="{FF2B5EF4-FFF2-40B4-BE49-F238E27FC236}">
                <a16:creationId xmlns:a16="http://schemas.microsoft.com/office/drawing/2014/main" id="{144D087A-9EA1-FB4E-BB24-457A5156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282825"/>
            <a:ext cx="726281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5">
            <a:extLst>
              <a:ext uri="{FF2B5EF4-FFF2-40B4-BE49-F238E27FC236}">
                <a16:creationId xmlns:a16="http://schemas.microsoft.com/office/drawing/2014/main" id="{63BC21C3-BFE8-614E-AC51-66FD9E204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Processing Plastics - Molding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BC6ACCA6-0B7F-C44D-A923-90573278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0913" y="1203326"/>
            <a:ext cx="7772400" cy="930275"/>
          </a:xfrm>
        </p:spPr>
        <p:txBody>
          <a:bodyPr/>
          <a:lstStyle/>
          <a:p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Compression and transfer molding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thermoplastic or thermoset</a:t>
            </a:r>
          </a:p>
        </p:txBody>
      </p:sp>
    </p:spTree>
    <p:extLst>
      <p:ext uri="{BB962C8B-B14F-4D97-AF65-F5344CB8AC3E}">
        <p14:creationId xmlns:p14="http://schemas.microsoft.com/office/powerpoint/2010/main" val="43133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E3A06C72-15DE-9145-A3B1-BACC6938F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912375-5DDF-4B4D-94A2-A3B850EEAC89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b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31BAF6A-827F-7045-AC1D-AE67A1BCC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9034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Processing Plastics – Extrusion</a:t>
            </a:r>
          </a:p>
        </p:txBody>
      </p:sp>
      <p:pic>
        <p:nvPicPr>
          <p:cNvPr id="46083" name="Picture 7" descr="Fig 15_25">
            <a:extLst>
              <a:ext uri="{FF2B5EF4-FFF2-40B4-BE49-F238E27FC236}">
                <a16:creationId xmlns:a16="http://schemas.microsoft.com/office/drawing/2014/main" id="{C2E74F97-F1C7-4349-B284-90740962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4" y="2003425"/>
            <a:ext cx="8696325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31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2126</Words>
  <Application>Microsoft Macintosh PowerPoint</Application>
  <PresentationFormat>Widescreen</PresentationFormat>
  <Paragraphs>626</Paragraphs>
  <Slides>41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Arial</vt:lpstr>
      <vt:lpstr>Arial Rounded MT Bold</vt:lpstr>
      <vt:lpstr>Calibri</vt:lpstr>
      <vt:lpstr>Calibri Light</vt:lpstr>
      <vt:lpstr>Cambria Math</vt:lpstr>
      <vt:lpstr>Symbol</vt:lpstr>
      <vt:lpstr>Times</vt:lpstr>
      <vt:lpstr>Times New Roman</vt:lpstr>
      <vt:lpstr>Office Theme</vt:lpstr>
      <vt:lpstr>Image</vt:lpstr>
      <vt:lpstr>Equation</vt:lpstr>
      <vt:lpstr>Exam II Review Processing Materials </vt:lpstr>
      <vt:lpstr>Exam II</vt:lpstr>
      <vt:lpstr>Chapter 8: Fracture and Failure</vt:lpstr>
      <vt:lpstr>Chapter 9: Phase Diagrams</vt:lpstr>
      <vt:lpstr>Chapter 10: Phase Transformations</vt:lpstr>
      <vt:lpstr>Chapter 12: Ceramics</vt:lpstr>
      <vt:lpstr>Polymer properties and processing</vt:lpstr>
      <vt:lpstr>Processing Plastics - Molding</vt:lpstr>
      <vt:lpstr>Processing Plastics – Extrusion</vt:lpstr>
      <vt:lpstr>Processing Plastics - Molding</vt:lpstr>
      <vt:lpstr>Polymer Types: Elastomers</vt:lpstr>
      <vt:lpstr>Polymer Types: Fibers</vt:lpstr>
      <vt:lpstr>Fiber spinning</vt:lpstr>
      <vt:lpstr>Polymer Types</vt:lpstr>
      <vt:lpstr>Blown-Film Extrusion</vt:lpstr>
      <vt:lpstr>Conjugated, Conducting Polymers</vt:lpstr>
      <vt:lpstr>Summary</vt:lpstr>
      <vt:lpstr>Refinement of Iron from Ore</vt:lpstr>
      <vt:lpstr>PowerPoint Presentation</vt:lpstr>
      <vt:lpstr>Making steel: Basic Oxygen Furnace</vt:lpstr>
      <vt:lpstr>Metal Fabrication</vt:lpstr>
      <vt:lpstr>Metal Fabrication Methods - I</vt:lpstr>
      <vt:lpstr>Metal Fabrication Methods - II</vt:lpstr>
      <vt:lpstr>Metal Fabrication Methods - II</vt:lpstr>
      <vt:lpstr>Metal Fabrication Methods - II</vt:lpstr>
      <vt:lpstr>Metal Fabrication Methods - II</vt:lpstr>
      <vt:lpstr>PowerPoint Presentation</vt:lpstr>
      <vt:lpstr>Metal Fabrication Methods - III</vt:lpstr>
      <vt:lpstr>Thermal Processing of Metals</vt:lpstr>
      <vt:lpstr>Annealing Temperatures</vt:lpstr>
      <vt:lpstr>Ceramic Fabrication Methods-I</vt:lpstr>
      <vt:lpstr>Sheet Glass Forming</vt:lpstr>
      <vt:lpstr>Heat Treating Glass</vt:lpstr>
      <vt:lpstr>Ceramic Fabrication Methods-IIA</vt:lpstr>
      <vt:lpstr>Clay Composition</vt:lpstr>
      <vt:lpstr>Features of a Slip</vt:lpstr>
      <vt:lpstr>Drying and Firing</vt:lpstr>
      <vt:lpstr>Ceramic Fabrication Methods-IIB</vt:lpstr>
      <vt:lpstr>Powder Pressing</vt:lpstr>
      <vt:lpstr>Tape Casting</vt:lpstr>
      <vt:lpstr>Ceramic Fabrication Methods-III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Materials Exam II Review</dc:title>
  <dc:creator>Microsoft Office User</dc:creator>
  <cp:lastModifiedBy>Microsoft Office User</cp:lastModifiedBy>
  <cp:revision>10</cp:revision>
  <dcterms:created xsi:type="dcterms:W3CDTF">2018-04-23T17:23:38Z</dcterms:created>
  <dcterms:modified xsi:type="dcterms:W3CDTF">2018-04-24T16:14:58Z</dcterms:modified>
</cp:coreProperties>
</file>