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6611-4732-5B48-A0CC-5B67E494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A8867-7CC8-3A49-BEB8-28EDD704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BCE5-91C4-A14B-BAC4-6A394E65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1524-B701-B14F-91FC-8224E056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FC3A-648B-784B-BB1E-A68C6478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5A51-2BB1-0C43-ADE8-A718B285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ECA9-A60E-914E-B5D1-12D8437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6549-EF39-9243-823D-CE52CE9C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6B2D-4736-7B45-A42E-3E99145B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BAE4-6EBB-3C4B-8F8C-321DEC4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F8421-2C04-3544-8E44-FDBB36434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F967B-1ECA-9946-8FB7-D9A877B54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4AF9-8176-3F47-90D6-FB620BA3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C2D1-B85C-3644-8EA2-72A649C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DD17-629B-9646-B6D5-E7599A1C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4E64-9121-7041-A213-9A74FE3C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A48E-E909-2F42-B228-726634E1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10FA-784B-5B4D-8547-79CEE3D9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A659-D3BA-6342-8CE2-3EA0B916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E458-24B4-9F42-A238-27D28B0A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2A90-DD53-A54E-9208-7136054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0AEE2-9601-0144-BFA0-CA2DD4A3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7FF7-71C7-1444-AA3D-7D7A13C8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AC0-7488-DC48-B2DD-9F98C97B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1516-858E-E345-B3F2-8FC9FAE9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4F06-09F8-D346-B9ED-934A73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6774-76B0-7748-BE92-FBB6846B1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7827-B833-774B-843E-816F310D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70E0-4A13-984D-85B9-CFF76C2D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761AA-5884-D84D-835E-4C67FF1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E613-1A7C-A147-8F11-9A7855DE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5773-3D23-8F42-A451-9CF842C0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0C00-7988-BE4C-9252-DF1CDE11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C153-A6F0-7943-8D63-1D83F706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CD77C-71C5-5848-93D2-D50AF26EA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7C5D8-422F-0141-A2B7-425BDAE2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3EC99-2DDF-A14C-9C38-69EF8AEC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583E4-9140-EC40-8C85-F887F94D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344DC-1C96-D141-830C-FB5BDB1F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DA2-CF79-6647-8277-4B75EB49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AC3E-B3DA-DC48-AA85-38ACDC6D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E0A43-2659-6F44-8605-786CEA19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8F8BE-DE93-6F4B-B38A-08F77838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8C9FC-CD49-2D42-A00C-4FEC712C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381D-C163-324E-8C66-98F6D21E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BDE6-D47E-5649-8867-4D11079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9B2D-EB63-A64F-8238-18D74C72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3F27-B853-674B-B963-98E25F5E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E43E7-F062-8F43-B618-777445A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1BCC-10BB-ED4E-99A5-671F71F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677E-1DEA-004D-9BD9-4766CB07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8BE9-702E-F946-A153-56CC3AC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51E0-E1C4-C246-A70F-3AB92499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EB3FA-C66C-9E47-AA50-5A4182EE4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CFEC8-2125-5B4A-BDC0-CD5F8E4C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6968-6E01-EC4C-8E09-5ACBE6EF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A633-8703-0B46-B228-AA7F99B4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8093E-31D2-9C4D-A6CD-17631C98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3CDAA-D2FC-3847-8712-DEE0980D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701C-C55B-404F-92ED-2DC71E75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D579-3A52-C04D-9257-D07FDFEBF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23C2-194B-054F-B641-4F2C5679D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7824-B670-6140-A968-684A90CA4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E53D-7BB1-8B49-8FAA-874E6B5CE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EC61-A2C2-0A4C-8D22-BD69052C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I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9AF8D-C6E5-C546-8D37-A0FD3D9FC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MSEG 302 Spring 2018</a:t>
            </a:r>
          </a:p>
          <a:p>
            <a:r>
              <a:rPr lang="en-US" dirty="0"/>
              <a:t>Prof. David C. Martin</a:t>
            </a:r>
          </a:p>
        </p:txBody>
      </p:sp>
    </p:spTree>
    <p:extLst>
      <p:ext uri="{BB962C8B-B14F-4D97-AF65-F5344CB8AC3E}">
        <p14:creationId xmlns:p14="http://schemas.microsoft.com/office/powerpoint/2010/main" val="272773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7A98-519C-064D-9C84-730FECE3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 Deformation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17BF-ECD9-AE46-98B8-4E9B904A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886585"/>
            <a:ext cx="9525000" cy="4351338"/>
          </a:xfrm>
        </p:spPr>
        <p:txBody>
          <a:bodyPr/>
          <a:lstStyle/>
          <a:p>
            <a:r>
              <a:rPr lang="en-US" dirty="0"/>
              <a:t>Dislocations and slip</a:t>
            </a:r>
          </a:p>
          <a:p>
            <a:r>
              <a:rPr lang="en-US" dirty="0"/>
              <a:t>Critical resolved shear stress</a:t>
            </a:r>
          </a:p>
          <a:p>
            <a:r>
              <a:rPr lang="en-US" dirty="0"/>
              <a:t>Grain size</a:t>
            </a:r>
          </a:p>
          <a:p>
            <a:r>
              <a:rPr lang="en-US" dirty="0"/>
              <a:t>Alloying</a:t>
            </a:r>
          </a:p>
          <a:p>
            <a:r>
              <a:rPr lang="en-US" dirty="0"/>
              <a:t>Precipitates</a:t>
            </a:r>
          </a:p>
          <a:p>
            <a:r>
              <a:rPr lang="en-US" dirty="0"/>
              <a:t>Cold working</a:t>
            </a:r>
          </a:p>
          <a:p>
            <a:r>
              <a:rPr lang="en-US" dirty="0"/>
              <a:t>Annealing: Recovery, Recrystallization, Grain-Growth</a:t>
            </a:r>
          </a:p>
        </p:txBody>
      </p:sp>
    </p:spTree>
    <p:extLst>
      <p:ext uri="{BB962C8B-B14F-4D97-AF65-F5344CB8AC3E}">
        <p14:creationId xmlns:p14="http://schemas.microsoft.com/office/powerpoint/2010/main" val="187449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1CE-6440-BE42-9000-7AB597F6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17A2-FA45-EE4D-8D91-D1EA7FC9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Materials Science and Engineering</a:t>
            </a:r>
          </a:p>
          <a:p>
            <a:r>
              <a:rPr lang="en-US" dirty="0"/>
              <a:t>Metals, Polymers, Ceramics</a:t>
            </a:r>
          </a:p>
          <a:p>
            <a:r>
              <a:rPr lang="en-US" dirty="0"/>
              <a:t>Application: Hip Implant</a:t>
            </a:r>
          </a:p>
          <a:p>
            <a:r>
              <a:rPr lang="en-US" dirty="0"/>
              <a:t>Mechanical Properties vs. Density</a:t>
            </a:r>
          </a:p>
          <a:p>
            <a:r>
              <a:rPr lang="en-US" dirty="0"/>
              <a:t>Electrical, Magnetic, Optical Properties</a:t>
            </a:r>
          </a:p>
          <a:p>
            <a:r>
              <a:rPr lang="en-US" dirty="0"/>
              <a:t>Deterioration</a:t>
            </a:r>
          </a:p>
          <a:p>
            <a:r>
              <a:rPr lang="en-US" dirty="0"/>
              <a:t>Selection: Application </a:t>
            </a:r>
            <a:r>
              <a:rPr lang="en-US" dirty="0">
                <a:sym typeface="Wingdings" pitchFamily="2" charset="2"/>
              </a:rPr>
              <a:t>-&gt; Properties -&gt; Materials -&gt; 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D1FA-77F2-2940-9091-2B9BBA5D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5379-C2C9-3947-A1C2-F602AECC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Atoms: protons, mass, electrons</a:t>
            </a:r>
          </a:p>
          <a:p>
            <a:r>
              <a:rPr lang="en-US" dirty="0"/>
              <a:t>Wave functions, energy levels</a:t>
            </a:r>
          </a:p>
          <a:p>
            <a:r>
              <a:rPr lang="en-US" dirty="0"/>
              <a:t>Electronic structure</a:t>
            </a:r>
          </a:p>
          <a:p>
            <a:r>
              <a:rPr lang="en-US" dirty="0"/>
              <a:t>Periodic table, electronegativity</a:t>
            </a:r>
          </a:p>
          <a:p>
            <a:r>
              <a:rPr lang="en-US" dirty="0"/>
              <a:t>Ionic bonds, potential energy of interactions</a:t>
            </a:r>
          </a:p>
          <a:p>
            <a:r>
              <a:rPr lang="en-US" dirty="0"/>
              <a:t>Metallic bonds</a:t>
            </a:r>
          </a:p>
          <a:p>
            <a:r>
              <a:rPr lang="en-US" dirty="0"/>
              <a:t>Covalent bonds</a:t>
            </a:r>
          </a:p>
          <a:p>
            <a:r>
              <a:rPr lang="en-US" dirty="0"/>
              <a:t>sp</a:t>
            </a:r>
            <a:r>
              <a:rPr lang="en-US" baseline="30000" dirty="0"/>
              <a:t>3</a:t>
            </a:r>
            <a:r>
              <a:rPr lang="en-US" dirty="0"/>
              <a:t>, sp</a:t>
            </a:r>
            <a:r>
              <a:rPr lang="en-US" baseline="30000" dirty="0"/>
              <a:t>2</a:t>
            </a:r>
            <a:r>
              <a:rPr lang="en-US" dirty="0"/>
              <a:t> hybridization, chirality</a:t>
            </a:r>
          </a:p>
          <a:p>
            <a:r>
              <a:rPr lang="en-US" dirty="0"/>
              <a:t>Structure, properties from bond energy curves: r</a:t>
            </a:r>
            <a:r>
              <a:rPr lang="en-US" baseline="-25000" dirty="0"/>
              <a:t>0</a:t>
            </a:r>
            <a:r>
              <a:rPr lang="en-US" dirty="0"/>
              <a:t>, 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, E</a:t>
            </a:r>
          </a:p>
        </p:txBody>
      </p:sp>
    </p:spTree>
    <p:extLst>
      <p:ext uri="{BB962C8B-B14F-4D97-AF65-F5344CB8AC3E}">
        <p14:creationId xmlns:p14="http://schemas.microsoft.com/office/powerpoint/2010/main" val="6066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A72-23B3-F940-9047-E190323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Crystals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F858-1C0E-2444-9761-82E5C6CC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/>
          <a:lstStyle/>
          <a:p>
            <a:r>
              <a:rPr lang="en-US" dirty="0"/>
              <a:t>Unit cell: a, b, c, </a:t>
            </a:r>
            <a:r>
              <a:rPr lang="en-US" dirty="0">
                <a:latin typeface="Symbol" pitchFamily="2" charset="2"/>
              </a:rPr>
              <a:t>a, b, 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SC, BCC, FCC, HCP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Density = mass / volume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crystals,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polycrystals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Polymorphism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Crystal point coordinates x, y, z; directions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hkl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], planes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hkl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and planar densities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X-ray diffraction</a:t>
            </a:r>
          </a:p>
        </p:txBody>
      </p:sp>
    </p:spTree>
    <p:extLst>
      <p:ext uri="{BB962C8B-B14F-4D97-AF65-F5344CB8AC3E}">
        <p14:creationId xmlns:p14="http://schemas.microsoft.com/office/powerpoint/2010/main" val="330915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20E2-F9D1-F541-ADFA-BC17EC5E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14: Molecules and 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8F64-1050-264F-805E-872E7CA4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Long-chain molecules</a:t>
            </a:r>
          </a:p>
          <a:p>
            <a:r>
              <a:rPr lang="en-US" dirty="0"/>
              <a:t>Molecular weights, </a:t>
            </a:r>
            <a:r>
              <a:rPr lang="en-US" dirty="0" err="1"/>
              <a:t>Mn</a:t>
            </a:r>
            <a:r>
              <a:rPr lang="en-US" dirty="0"/>
              <a:t>, Mw</a:t>
            </a:r>
          </a:p>
          <a:p>
            <a:r>
              <a:rPr lang="en-US" dirty="0"/>
              <a:t>Hydrocarbons, sp</a:t>
            </a:r>
            <a:r>
              <a:rPr lang="en-US" baseline="30000" dirty="0"/>
              <a:t>2</a:t>
            </a:r>
            <a:r>
              <a:rPr lang="en-US" dirty="0"/>
              <a:t> -&gt; sp</a:t>
            </a:r>
            <a:r>
              <a:rPr lang="en-US" baseline="30000" dirty="0"/>
              <a:t>3</a:t>
            </a:r>
          </a:p>
          <a:p>
            <a:r>
              <a:rPr lang="en-US" dirty="0"/>
              <a:t>Chain-growth, step-growth polymerizations</a:t>
            </a:r>
          </a:p>
          <a:p>
            <a:r>
              <a:rPr lang="en-US" dirty="0"/>
              <a:t>Common reactions, molecular structures</a:t>
            </a:r>
          </a:p>
          <a:p>
            <a:r>
              <a:rPr lang="en-US" dirty="0" err="1"/>
              <a:t>Tacticity</a:t>
            </a:r>
            <a:endParaRPr lang="en-US" dirty="0"/>
          </a:p>
          <a:p>
            <a:r>
              <a:rPr lang="en-US" dirty="0"/>
              <a:t>Copolymers</a:t>
            </a:r>
          </a:p>
          <a:p>
            <a:r>
              <a:rPr lang="en-US" dirty="0"/>
              <a:t>Amorphous vs. Semi-crystalline materials</a:t>
            </a:r>
          </a:p>
          <a:p>
            <a:r>
              <a:rPr lang="en-US" dirty="0"/>
              <a:t>Degree of Crystallinity</a:t>
            </a:r>
          </a:p>
        </p:txBody>
      </p:sp>
    </p:spTree>
    <p:extLst>
      <p:ext uri="{BB962C8B-B14F-4D97-AF65-F5344CB8AC3E}">
        <p14:creationId xmlns:p14="http://schemas.microsoft.com/office/powerpoint/2010/main" val="30134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80CF-E272-CC46-9015-9C9A0B1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1A4D-4C9B-8E4E-879E-1A30B151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Defects: vacancies, interstitials, substitutions</a:t>
            </a:r>
          </a:p>
          <a:p>
            <a:r>
              <a:rPr lang="en-US" dirty="0"/>
              <a:t>Line Defects: dislocations: edge, screw</a:t>
            </a:r>
          </a:p>
          <a:p>
            <a:r>
              <a:rPr lang="en-US" dirty="0"/>
              <a:t>Area Defects: grain boundaries, surfaces</a:t>
            </a:r>
          </a:p>
          <a:p>
            <a:r>
              <a:rPr lang="en-US" dirty="0"/>
              <a:t>Structure, energetics, mobility, influence on properties</a:t>
            </a:r>
          </a:p>
          <a:p>
            <a:r>
              <a:rPr lang="en-US" dirty="0"/>
              <a:t>Composition by weight/mass, mole/number, volume</a:t>
            </a:r>
          </a:p>
          <a:p>
            <a:r>
              <a:rPr lang="en-US" dirty="0"/>
              <a:t>Microscopy: optical, electron, scanned probe</a:t>
            </a:r>
          </a:p>
        </p:txBody>
      </p:sp>
    </p:spTree>
    <p:extLst>
      <p:ext uri="{BB962C8B-B14F-4D97-AF65-F5344CB8AC3E}">
        <p14:creationId xmlns:p14="http://schemas.microsoft.com/office/powerpoint/2010/main" val="11086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765F-D83E-B245-90F5-5F83E6C7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E1E0-F387-9544-9FDA-556AC6F0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coefficient D = x</a:t>
            </a:r>
            <a:r>
              <a:rPr lang="en-US" baseline="30000" dirty="0"/>
              <a:t>2</a:t>
            </a:r>
            <a:r>
              <a:rPr lang="en-US" dirty="0"/>
              <a:t>/t</a:t>
            </a:r>
          </a:p>
          <a:p>
            <a:r>
              <a:rPr lang="en-US" dirty="0"/>
              <a:t>Temperature dependence: D= D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(-</a:t>
            </a:r>
            <a:r>
              <a:rPr lang="en-US" dirty="0" err="1"/>
              <a:t>Q</a:t>
            </a:r>
            <a:r>
              <a:rPr lang="en-US" baseline="-25000" dirty="0" err="1"/>
              <a:t>d</a:t>
            </a:r>
            <a:r>
              <a:rPr lang="en-US" dirty="0"/>
              <a:t>/RT)</a:t>
            </a:r>
          </a:p>
          <a:p>
            <a:r>
              <a:rPr lang="en-US" dirty="0"/>
              <a:t>Mechanisms of Diffusion</a:t>
            </a:r>
          </a:p>
          <a:p>
            <a:r>
              <a:rPr lang="en-US" dirty="0"/>
              <a:t>Fick’s 1</a:t>
            </a:r>
            <a:r>
              <a:rPr lang="en-US" baseline="30000" dirty="0"/>
              <a:t>st</a:t>
            </a:r>
            <a:r>
              <a:rPr lang="en-US" dirty="0"/>
              <a:t> law: J = -D dc/dx (steady-state)</a:t>
            </a:r>
          </a:p>
          <a:p>
            <a:r>
              <a:rPr lang="en-US" dirty="0"/>
              <a:t>Fick’s 2</a:t>
            </a:r>
            <a:r>
              <a:rPr lang="en-US" baseline="30000" dirty="0"/>
              <a:t>nd</a:t>
            </a:r>
            <a:r>
              <a:rPr lang="en-US" dirty="0"/>
              <a:t> law: dc/</a:t>
            </a:r>
            <a:r>
              <a:rPr lang="en-US" dirty="0" err="1"/>
              <a:t>dt</a:t>
            </a:r>
            <a:r>
              <a:rPr lang="en-US" dirty="0"/>
              <a:t> = D d</a:t>
            </a:r>
            <a:r>
              <a:rPr lang="en-US" baseline="30000" dirty="0"/>
              <a:t>2</a:t>
            </a:r>
            <a:r>
              <a:rPr lang="en-US" dirty="0"/>
              <a:t>c/dx</a:t>
            </a:r>
            <a:r>
              <a:rPr lang="en-US" baseline="30000" dirty="0"/>
              <a:t>2 </a:t>
            </a:r>
            <a:r>
              <a:rPr lang="en-US" dirty="0"/>
              <a:t>(non-steady-state)</a:t>
            </a:r>
            <a:endParaRPr lang="en-US" baseline="30000" dirty="0"/>
          </a:p>
          <a:p>
            <a:r>
              <a:rPr lang="en-US" dirty="0"/>
              <a:t>Dependence of D on structure, bonding, density, temperature, atom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6248-801D-CE44-A684-6CA31921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8FC8-C10B-154B-901D-33610D06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1" y="1764665"/>
            <a:ext cx="8001000" cy="4351338"/>
          </a:xfrm>
        </p:spPr>
        <p:txBody>
          <a:bodyPr>
            <a:normAutofit/>
          </a:bodyPr>
          <a:lstStyle/>
          <a:p>
            <a:r>
              <a:rPr lang="en-US" dirty="0"/>
              <a:t>Engineering stress, strain</a:t>
            </a:r>
          </a:p>
          <a:p>
            <a:r>
              <a:rPr lang="en-US" dirty="0"/>
              <a:t>Linear, non-linear deformation</a:t>
            </a:r>
          </a:p>
          <a:p>
            <a:r>
              <a:rPr lang="en-US" dirty="0"/>
              <a:t>Elastic, plastic deformation</a:t>
            </a:r>
          </a:p>
          <a:p>
            <a:r>
              <a:rPr lang="en-US" dirty="0"/>
              <a:t>Tensile modulus E, Poisson’s ratio v</a:t>
            </a:r>
          </a:p>
          <a:p>
            <a:r>
              <a:rPr lang="en-US" dirty="0"/>
              <a:t>Shear modulus G, Bulk modulus K</a:t>
            </a:r>
          </a:p>
          <a:p>
            <a:r>
              <a:rPr lang="en-US" dirty="0"/>
              <a:t>Yield strength (0.2% plastic strain, 0.5% total strain)</a:t>
            </a:r>
          </a:p>
          <a:p>
            <a:r>
              <a:rPr lang="en-US" dirty="0"/>
              <a:t>Tensile strength</a:t>
            </a:r>
          </a:p>
          <a:p>
            <a:r>
              <a:rPr lang="en-US" dirty="0"/>
              <a:t>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6248-801D-CE44-A684-6CA31921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Mechanics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8FC8-C10B-154B-901D-33610D06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1" y="1764665"/>
            <a:ext cx="8001000" cy="4351338"/>
          </a:xfrm>
        </p:spPr>
        <p:txBody>
          <a:bodyPr>
            <a:normAutofit/>
          </a:bodyPr>
          <a:lstStyle/>
          <a:p>
            <a:r>
              <a:rPr lang="en-US" dirty="0"/>
              <a:t>Ductility</a:t>
            </a:r>
          </a:p>
          <a:p>
            <a:r>
              <a:rPr lang="en-US" dirty="0"/>
              <a:t>Energy to Failure</a:t>
            </a:r>
          </a:p>
          <a:p>
            <a:r>
              <a:rPr lang="en-US" dirty="0"/>
              <a:t>Hardness testing</a:t>
            </a:r>
          </a:p>
          <a:p>
            <a:r>
              <a:rPr lang="en-US" dirty="0"/>
              <a:t>True stress, strain</a:t>
            </a:r>
          </a:p>
          <a:p>
            <a:r>
              <a:rPr lang="en-US" dirty="0"/>
              <a:t>Hardening</a:t>
            </a:r>
          </a:p>
          <a:p>
            <a:r>
              <a:rPr lang="en-US" dirty="0"/>
              <a:t>Variability: means, standard deviations</a:t>
            </a:r>
          </a:p>
          <a:p>
            <a:r>
              <a:rPr lang="en-US" dirty="0"/>
              <a:t>Safety factors in design</a:t>
            </a:r>
          </a:p>
        </p:txBody>
      </p:sp>
    </p:spTree>
    <p:extLst>
      <p:ext uri="{BB962C8B-B14F-4D97-AF65-F5344CB8AC3E}">
        <p14:creationId xmlns:p14="http://schemas.microsoft.com/office/powerpoint/2010/main" val="378535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424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 Theme</vt:lpstr>
      <vt:lpstr>Exam I Review</vt:lpstr>
      <vt:lpstr>Chapter 1: Overview</vt:lpstr>
      <vt:lpstr>Chapter 2: Bonding</vt:lpstr>
      <vt:lpstr>Chapter 3: Crystals</vt:lpstr>
      <vt:lpstr>Chapter 14: Molecules and Polymers</vt:lpstr>
      <vt:lpstr>Chapter 4: Defects</vt:lpstr>
      <vt:lpstr>Chapter 5: Diffusion</vt:lpstr>
      <vt:lpstr>Chapter 6: Mechanics</vt:lpstr>
      <vt:lpstr>Chapter 6: Mechanics continued</vt:lpstr>
      <vt:lpstr>Chapter 7: Deformation Mechanisms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 Review</dc:title>
  <dc:creator>Microsoft Office User</dc:creator>
  <cp:lastModifiedBy>Microsoft Office User</cp:lastModifiedBy>
  <cp:revision>4</cp:revision>
  <dcterms:created xsi:type="dcterms:W3CDTF">2018-03-15T12:49:40Z</dcterms:created>
  <dcterms:modified xsi:type="dcterms:W3CDTF">2018-03-15T13:28:52Z</dcterms:modified>
</cp:coreProperties>
</file>