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5"/>
  </p:notesMasterIdLst>
  <p:sldIdLst>
    <p:sldId id="416" r:id="rId2"/>
    <p:sldId id="417" r:id="rId3"/>
    <p:sldId id="418" r:id="rId4"/>
    <p:sldId id="420" r:id="rId5"/>
    <p:sldId id="421" r:id="rId6"/>
    <p:sldId id="422" r:id="rId7"/>
    <p:sldId id="419" r:id="rId8"/>
    <p:sldId id="423" r:id="rId9"/>
    <p:sldId id="447" r:id="rId10"/>
    <p:sldId id="448" r:id="rId11"/>
    <p:sldId id="449" r:id="rId12"/>
    <p:sldId id="452" r:id="rId13"/>
    <p:sldId id="410" r:id="rId14"/>
    <p:sldId id="426" r:id="rId15"/>
    <p:sldId id="427" r:id="rId16"/>
    <p:sldId id="429" r:id="rId17"/>
    <p:sldId id="430" r:id="rId18"/>
    <p:sldId id="451" r:id="rId19"/>
    <p:sldId id="431" r:id="rId20"/>
    <p:sldId id="442" r:id="rId21"/>
    <p:sldId id="443" r:id="rId22"/>
    <p:sldId id="434" r:id="rId23"/>
    <p:sldId id="435" r:id="rId24"/>
    <p:sldId id="391" r:id="rId25"/>
    <p:sldId id="415" r:id="rId26"/>
    <p:sldId id="444" r:id="rId27"/>
    <p:sldId id="393" r:id="rId28"/>
    <p:sldId id="414" r:id="rId29"/>
    <p:sldId id="440" r:id="rId30"/>
    <p:sldId id="441" r:id="rId31"/>
    <p:sldId id="395" r:id="rId32"/>
    <p:sldId id="438" r:id="rId33"/>
    <p:sldId id="43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0"/>
  </p:normalViewPr>
  <p:slideViewPr>
    <p:cSldViewPr snapToGrid="0">
      <p:cViewPr varScale="1">
        <p:scale>
          <a:sx n="160" d="100"/>
          <a:sy n="160" d="100"/>
        </p:scale>
        <p:origin x="11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2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D2BB92E-D1A7-F349-B614-AE55C32BEC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BD73876-8E09-664B-8BAF-975022DB6C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8A0FC8D-B9B2-6245-8564-1BA164FB079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B7D87829-88B5-EF49-AE5B-2A48170E4C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4B5B2F69-0DC2-E245-A6FF-905FF048D5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1339A0C0-DB61-164F-8321-3C0E8B1E10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B4FE05C-4DC5-C140-8AC8-44F98205D2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71D5C3D8-4BB1-6446-88FD-256062EDB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C40E2F-E6CB-AC40-88DE-F178FD7A8FCA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C01E5A6-02A7-D149-BE33-B30AA7DBFD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625037D-8837-B648-8A07-62CCF6E97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765752E-0F6A-494D-A2F9-3466BEAB8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27E1B6-7715-7C43-971D-4A41D7B7D56A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16B60E6-162F-3045-8791-224628E48C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D902A19-9D6A-BD4C-9C76-6F609E477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048B750-0D6D-3343-A130-68C71076D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86D3AFF-E8F3-DA44-AB54-75AD0FAD0B93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23D70DF-EB48-0C4E-A96D-59F868252B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83D2C1D-70B2-384C-83D5-BA3AD566D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8525933-5EAB-8649-AFE4-E17103FE6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8DA844-E768-F642-AA7D-0CD016BBCF4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E016FCB-9BCF-0449-B3D0-C1704FA6A9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6759623-FF17-064B-ACFB-9BD50314A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5353961-A4B9-2F4A-AA86-307243E78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18523C-589C-3146-830B-B49E656BF103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C59BD92-6E7E-CB43-ABFB-34BDE3A4F5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C8A1F15-E98B-1944-A620-7D80F0ED5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0AD419D-2C24-B043-86FE-03C2E86A87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93B50B-A256-BF4F-AE1A-51F1F8F5928A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503508D-2FE2-FA43-ACFF-B7820109B5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C7D852F-F815-FF40-BD8C-701140BFC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2E1D759-CCCB-B543-8736-7597ADD36D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4302C-62AF-7940-B7C3-9601BF19445B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DD45C72-657C-124D-B145-4F6A186B63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34A55B5-B47E-B945-84FF-B0387EEFF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6B7632C-BA2A-5A49-8C31-FE9C21D75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C9C9D2-05CB-6D4E-821F-1DC5D5661EC6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5373706-433D-444D-A336-5F034D1417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3D62816-56D9-3140-A381-D5F186B90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CBDD8FB-BEBB-4343-B125-401ECC21C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1636FD5-EC35-574B-9A1F-3B3F8C1D0F05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75D6978-D6E2-264C-A7EA-BF19CFA944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52E7D80-1FF5-EB40-925D-722AA9D29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D174B56-003B-324D-9D91-112E52D35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8D259F-02AE-6443-BD91-3F9AB359540F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E7BCB66-B0C9-3F4F-86D5-433B026B72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39B8D8B-F9A0-1942-BDDD-2578C5D99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CDD9D8E-90A7-A448-807F-B40334D55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6531B9-A3DE-C542-AA14-B3FFC74FD7A2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565BAFC-36A7-5345-BB33-3CDF670BC8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147701E-974B-3F45-BDDD-57876B98B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E6C4EE8-FDF6-1F48-AD8B-A53C40E63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217A1D-628E-AA4F-B9FE-ED56068BB2CF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365063C-AC64-7546-B4FA-1B911755CB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76156A0-8B1D-FC4F-B9D5-0A97623B2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42B92D0-4BFF-D84A-A30B-54C8B1E97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2D22CC-E5E1-D84C-A6BE-26CF95B466C6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7C5F98C-37A5-EE4F-BF56-36A4C61524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F531BA9-2CE7-C049-98DB-D82DDFBC9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7BF91D8-FCF0-824F-A856-3DE36FFD7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F5FDBC-4D62-664F-9B88-069AB7507F1D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3D8F2651-563C-D142-BDF9-DDE1A21DF2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6B1EDB2-B5F8-A040-962D-3B08EA86F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D2D0AB8-C320-4A40-9B68-1EF95FA74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193850-6EC0-A84A-92B3-845E0A03DC4B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2AC5289-63B9-AB4D-B137-A9E5009146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0D4DB64-1D9D-9C4B-A666-A1B5440C5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0789098-161E-BB4C-8B96-C8037922EB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2D59CC-CA90-A642-AD4F-352548489276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B530562-D7E4-EA4B-AA14-60D860C988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EE5511D-B9DB-084E-A286-CF866118C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54558CD-37C4-D141-A899-359C9B380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CF6DC-3453-7C43-9954-53FC3EBF38F4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146D533-63E5-A948-9877-6CAD934462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4B30D86-769C-1348-82B8-AB1CD313C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C438B92-3A9D-0B46-85AD-AD4091851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721289-5DD5-4640-8892-DBC8EEB3A79F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BEA5816-3A03-AB41-9482-80EA2CA4B0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5FBCD32-A744-C54F-A23C-9AA6E1DBB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F9B338C-506C-BE48-9446-A02CCEEC70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121C58-9BA9-6F4E-B8F0-5FA36B2E0406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801D270-AA98-C245-9025-B2F4CD1AC5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9C33DA6-FDE5-BF48-BEDF-512C4C50B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B26AF2B-F4A4-BB4D-B453-518CCC034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280F8D4-EEE5-9A4F-AF84-FC4101C10E90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D469D3B-AE53-794F-98C2-A062F279E4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2786D71-8BD8-9A4D-8BD7-63910BF9C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 samples have same value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Because of large variability must have safety margin in engineering specifications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C1112E0-E5E5-9B48-A836-26A00C179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D771A4-5B51-204C-883C-0168FE504FA3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8F18219-A2D7-7644-B7E2-8C5A279067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8AF4DEE-DC54-3B45-A63C-96CB97DED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648550B-0A6B-0C49-B9F3-96C40724A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721DD7-90A2-7F4E-A285-98F7F90AA631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50186EFF-CE73-9147-8E94-65C28B020F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DA4079C-F051-9145-86A4-C5692442C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785FBBFB-A593-2347-925A-0162D8F5C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0F1D89-6DE8-2A43-86C1-44C9D75F9146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369BA41-83F3-114B-9488-6050FDDA39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17A1950-2DEE-E541-8DCB-302DBDEF5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1D09C90-FAF7-1740-B147-51374BDB0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FEAC40-3EDF-0F4B-B84E-828666750B25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32F5734-1DB6-F140-8C81-EE90C82513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71B8B43-D917-594C-9819-254CA6A89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9D1F4FE-9ECC-884D-BF7C-5F78E19209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154FA8-D7D1-C845-9839-4F1842E3EC0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C734CE3-E6A8-A549-A136-1943FEA2A1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97F9FF8-76B1-F649-AC34-D58CB83F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D0EE462-37A1-224E-B8E4-1FFF2F900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447942-31F4-E845-A367-C956199E2DE0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4B4BA3A-6C60-C346-AE10-7499F7138B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3ED140B-E3DD-FC42-9B32-0533A2DD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F88E9B3-A67C-A341-ADBB-364DF0CB5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01B816-D5C8-C140-BAB9-CF6A68DDBF03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FEB4B46-4BCD-194C-87D0-F9D2D5D7BA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D070749-2E3A-CA41-945D-CFFF6DAC6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4160E82-5F35-6E4B-B718-2A3E455C4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20310D-FC9B-DF42-94FA-14ECECD0F425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809C705-6E4C-664D-A1BD-AE8E2CEE68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E5A0107-C662-864F-8F72-2A95580FC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EE69F73-BA7F-2B45-B982-F58CB7ECA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868A5F-BB3F-6540-A48B-049E4CDDF16B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A69B974-6446-2042-92A8-790039467E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23D7717-D0DE-DA41-858C-2C5AF9C9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063C01-AE17-7B4C-AAF8-9C0F7C10C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D7BC22-3E57-1149-8628-E156096AA8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09388F8-3AEB-064D-AA4C-6610F3A156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360C8-9C25-BF45-9A55-7270C999D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75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A481C3-5AE7-4B4C-A10A-C841369743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F4B425-BD9C-8349-9507-2C2264A70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18EDFBC-1E25-DA4C-9DE2-59D5481DF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0F7FD-23C5-544E-992C-BF2833C743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0F7AF-3DF2-2B4C-AAA6-A884888BAB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86671B-976D-204D-BD78-830241A624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AB165EC-1368-9942-996C-685D6A105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0100E-9480-9343-B3F3-6904870739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8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9313" y="1203325"/>
            <a:ext cx="3810000" cy="2370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9313" y="3725863"/>
            <a:ext cx="3810000" cy="2370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D89FA14-079F-4549-B260-48475FFE6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782EFEB-2D7E-3845-AB49-560D8C7126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C509032-21B7-BA45-9EC8-E582711CB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2B1130-0022-D747-B379-8535417811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31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009452-350D-AD4A-AB20-039B243379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634641-032E-014F-863C-A0201AF263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B47BE42-87EB-424D-B15E-5632FA75C2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31C40-0651-0948-BE78-DCF9962FF2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44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1BCBA-0EEE-EC42-A10E-DAF552C17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B46841-E47E-FF46-B441-C7CFB5194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C775A74-C672-F642-A1C8-C04A6604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7DF75-04BA-5C4D-BA0A-5EA7B2B975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8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AC1C9-4BAD-5D48-BCB1-785C33C7C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0A9DF-F33E-FE49-A46F-7045329C30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037C529-53F8-B94F-A2C8-74A3E47D5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7E949-4FF6-5E4B-AB60-FB53E114CA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59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63C0DC-AEB2-0446-AFB8-00B5BC5F4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3EAB97-819B-1A45-982E-BF3F0B252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3F01CE-B824-3A47-B3BF-04C0C5DF6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63A1DE-FA42-9841-A690-2663B65333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9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2AD1EC-21DE-DD41-8A29-C49BA824EE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808BCA-66A0-904E-AB60-B18AF8B49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744ECD9-9F46-EF4E-B161-804A4F47BD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563A6-909D-6A4A-A945-527D0BCF9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31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27CDEF7-9A32-5341-B4B5-9E9303CDE5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01E2892-9DAF-6E4B-BC8E-7C7AB51BB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AAFACD7-E96C-DD4C-88EF-1261C9F75C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7F2DB1-140D-D849-B6F4-2B47C2458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3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A34B2-2420-894B-B1E6-807F28504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FBDA3-7B1B-E843-921A-15E195ED2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9C0729C-113B-764D-8F84-472161A59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7964D-DEB6-9340-AA86-268594EF1C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89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EB3D7-75E1-BF42-BB8D-07A77CB80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26C43-0FA5-8B46-872E-A1D298283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9603B9C-2476-4744-A47F-3DEEC68CE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46E7C-CA70-5844-96BE-8291470E8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21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8D8835-2601-2648-BDAE-93A6E7C5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B3F03D9-2DB9-4941-A460-5A058E7F4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3716" name="Rectangle 4">
            <a:extLst>
              <a:ext uri="{FF2B5EF4-FFF2-40B4-BE49-F238E27FC236}">
                <a16:creationId xmlns:a16="http://schemas.microsoft.com/office/drawing/2014/main" id="{219F7D37-4DC8-1B4F-92D7-068A1FB6CB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7" name="Rectangle 5">
            <a:extLst>
              <a:ext uri="{FF2B5EF4-FFF2-40B4-BE49-F238E27FC236}">
                <a16:creationId xmlns:a16="http://schemas.microsoft.com/office/drawing/2014/main" id="{A489B644-EEFA-7B41-AAA4-4C5ABBA88C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B7F639-CB14-A34C-A3AB-CE76A1E4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719" name="Rectangle 7">
            <a:extLst>
              <a:ext uri="{FF2B5EF4-FFF2-40B4-BE49-F238E27FC236}">
                <a16:creationId xmlns:a16="http://schemas.microsoft.com/office/drawing/2014/main" id="{5DE0E3F7-CE11-3C4D-BED2-0D312D828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+mn-ea"/>
              </a:rPr>
              <a:t>Chapter 6 -</a:t>
            </a:r>
          </a:p>
        </p:txBody>
      </p:sp>
      <p:sp>
        <p:nvSpPr>
          <p:cNvPr id="243720" name="Rectangle 8">
            <a:extLst>
              <a:ext uri="{FF2B5EF4-FFF2-40B4-BE49-F238E27FC236}">
                <a16:creationId xmlns:a16="http://schemas.microsoft.com/office/drawing/2014/main" id="{37D6E79C-6E61-C44E-AD41-EEC01D40C4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fld id="{F73D03C9-5CEF-9240-9309-BB46F5BDE3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1.e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12970B32-A2E8-8E46-A84B-13EE3F9F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1BC098-E6D2-544A-9A32-BA9899C39DFD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9FD16BF-D694-B84C-BF32-620691CB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1725613"/>
            <a:ext cx="40116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4D4D4D"/>
                </a:solidFill>
              </a:rPr>
              <a:t>ISSUES TO ADDRESS...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1F408D1-8A1E-B043-850F-EA659F3A3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2305050"/>
            <a:ext cx="59213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•  </a:t>
            </a:r>
            <a:r>
              <a:rPr lang="en-US" altLang="en-US" sz="2200">
                <a:solidFill>
                  <a:schemeClr val="accent2"/>
                </a:solidFill>
              </a:rPr>
              <a:t>Stress</a:t>
            </a:r>
            <a:r>
              <a:rPr lang="en-US" altLang="en-US" sz="2200">
                <a:solidFill>
                  <a:srgbClr val="000000"/>
                </a:solidFill>
              </a:rPr>
              <a:t> and </a:t>
            </a:r>
            <a:r>
              <a:rPr lang="en-US" altLang="en-US" sz="2200">
                <a:solidFill>
                  <a:schemeClr val="accent2"/>
                </a:solidFill>
              </a:rPr>
              <a:t>strain</a:t>
            </a:r>
            <a:r>
              <a:rPr lang="en-US" altLang="en-US" sz="2200">
                <a:solidFill>
                  <a:srgbClr val="000000"/>
                </a:solidFill>
              </a:rPr>
              <a:t>:  What are they and why are</a:t>
            </a:r>
          </a:p>
          <a:p>
            <a:r>
              <a:rPr lang="en-US" altLang="en-US" sz="2200">
                <a:solidFill>
                  <a:srgbClr val="000000"/>
                </a:solidFill>
              </a:rPr>
              <a:t>     they used instead of load and deformation?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D6B56DDD-A864-8E4C-A3B6-F1FC9A90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3087688"/>
            <a:ext cx="67087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•  </a:t>
            </a:r>
            <a:r>
              <a:rPr lang="en-US" altLang="en-US" sz="2200">
                <a:solidFill>
                  <a:schemeClr val="accent2"/>
                </a:solidFill>
              </a:rPr>
              <a:t>Elastic</a:t>
            </a:r>
            <a:r>
              <a:rPr lang="en-US" altLang="en-US" sz="2200">
                <a:solidFill>
                  <a:srgbClr val="000000"/>
                </a:solidFill>
              </a:rPr>
              <a:t> behavior:  When loads are small, how much </a:t>
            </a:r>
          </a:p>
          <a:p>
            <a:r>
              <a:rPr lang="en-US" altLang="en-US" sz="2200">
                <a:solidFill>
                  <a:srgbClr val="000000"/>
                </a:solidFill>
              </a:rPr>
              <a:t>     deformation occurs?  What materials deform least?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CBEAFE4C-9FFB-9A42-9451-371380C96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3870325"/>
            <a:ext cx="666115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•  </a:t>
            </a:r>
            <a:r>
              <a:rPr lang="en-US" altLang="en-US" sz="2200">
                <a:solidFill>
                  <a:schemeClr val="accent2"/>
                </a:solidFill>
              </a:rPr>
              <a:t>Plastic</a:t>
            </a:r>
            <a:r>
              <a:rPr lang="en-US" altLang="en-US" sz="2200">
                <a:solidFill>
                  <a:srgbClr val="000000"/>
                </a:solidFill>
              </a:rPr>
              <a:t> behavior:  At what point does permanent     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     deformation occur?  What materials are most </a:t>
            </a:r>
            <a:br>
              <a:rPr lang="en-US" altLang="en-US" sz="2200">
                <a:solidFill>
                  <a:srgbClr val="000000"/>
                </a:solidFill>
              </a:rPr>
            </a:br>
            <a:r>
              <a:rPr lang="en-US" altLang="en-US" sz="2200">
                <a:solidFill>
                  <a:srgbClr val="000000"/>
                </a:solidFill>
              </a:rPr>
              <a:t>     resistant to permanent deformation?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ADFE8252-58AF-8446-8B6E-A454EB94F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4987925"/>
            <a:ext cx="62944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•  </a:t>
            </a:r>
            <a:r>
              <a:rPr lang="en-US" altLang="en-US" sz="2200">
                <a:solidFill>
                  <a:schemeClr val="accent2"/>
                </a:solidFill>
              </a:rPr>
              <a:t>Toughness</a:t>
            </a:r>
            <a:r>
              <a:rPr lang="en-US" altLang="en-US" sz="2200">
                <a:solidFill>
                  <a:srgbClr val="000000"/>
                </a:solidFill>
              </a:rPr>
              <a:t> and </a:t>
            </a:r>
            <a:r>
              <a:rPr lang="en-US" altLang="en-US" sz="2200">
                <a:solidFill>
                  <a:schemeClr val="accent2"/>
                </a:solidFill>
              </a:rPr>
              <a:t>ductility</a:t>
            </a:r>
            <a:r>
              <a:rPr lang="en-US" altLang="en-US" sz="2200">
                <a:solidFill>
                  <a:srgbClr val="000000"/>
                </a:solidFill>
              </a:rPr>
              <a:t>:  What are they and how</a:t>
            </a:r>
          </a:p>
          <a:p>
            <a:r>
              <a:rPr lang="en-US" altLang="en-US" sz="2200">
                <a:solidFill>
                  <a:srgbClr val="000000"/>
                </a:solidFill>
              </a:rPr>
              <a:t>     do we measure them?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72ED6124-1815-A142-81AF-7614DABA00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581025"/>
            <a:ext cx="7772400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Chapter 6: 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 Mechanical Properties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1DB45253-55E3-B341-947D-5862FDB4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6CFE8A-B545-DD46-ACBF-E6177BAEE9E6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6A035AB-A61B-4E4D-8B0C-E92276C1B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Linear Elastic Properties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86DB90D-0FBD-AE4D-9677-8F020A5B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</a:t>
            </a:r>
            <a:r>
              <a:rPr lang="en-US" altLang="en-US" b="1">
                <a:solidFill>
                  <a:schemeClr val="accent2"/>
                </a:solidFill>
              </a:rPr>
              <a:t>Modulus of Elasticity, </a:t>
            </a:r>
            <a:r>
              <a:rPr lang="en-US" altLang="en-US" b="1" i="1">
                <a:solidFill>
                  <a:schemeClr val="accent2"/>
                </a:solidFill>
              </a:rPr>
              <a:t>E</a:t>
            </a:r>
            <a:r>
              <a:rPr lang="en-US" altLang="en-US" b="1"/>
              <a:t>:</a:t>
            </a:r>
            <a:endParaRPr lang="en-US" altLang="en-US" sz="1800" b="1"/>
          </a:p>
          <a:p>
            <a:r>
              <a:rPr lang="en-US" altLang="en-US" sz="1800" b="1"/>
              <a:t>    (also known as Young's modulus)</a:t>
            </a:r>
            <a:endParaRPr lang="en-US" altLang="en-US" b="1"/>
          </a:p>
        </p:txBody>
      </p:sp>
      <p:grpSp>
        <p:nvGrpSpPr>
          <p:cNvPr id="32773" name="Group 51">
            <a:extLst>
              <a:ext uri="{FF2B5EF4-FFF2-40B4-BE49-F238E27FC236}">
                <a16:creationId xmlns:a16="http://schemas.microsoft.com/office/drawing/2014/main" id="{5A6176D1-C6F0-9049-A360-4FD76E1D107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47875"/>
            <a:ext cx="4191000" cy="946150"/>
            <a:chOff x="391" y="1290"/>
            <a:chExt cx="2640" cy="596"/>
          </a:xfrm>
        </p:grpSpPr>
        <p:sp>
          <p:nvSpPr>
            <p:cNvPr id="32808" name="Rectangle 5">
              <a:extLst>
                <a:ext uri="{FF2B5EF4-FFF2-40B4-BE49-F238E27FC236}">
                  <a16:creationId xmlns:a16="http://schemas.microsoft.com/office/drawing/2014/main" id="{89143A4A-1942-A64D-AC62-712294FE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1290"/>
              <a:ext cx="26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/>
                <a:t>• </a:t>
              </a:r>
              <a:r>
                <a:rPr lang="en-US" altLang="en-US" b="1">
                  <a:solidFill>
                    <a:schemeClr val="accent2"/>
                  </a:solidFill>
                </a:rPr>
                <a:t>Hooke's Law</a:t>
              </a:r>
              <a:r>
                <a:rPr lang="en-US" altLang="en-US" b="1"/>
                <a:t>:</a:t>
              </a:r>
            </a:p>
          </p:txBody>
        </p:sp>
        <p:sp>
          <p:nvSpPr>
            <p:cNvPr id="32809" name="Rectangle 6">
              <a:extLst>
                <a:ext uri="{FF2B5EF4-FFF2-40B4-BE49-F238E27FC236}">
                  <a16:creationId xmlns:a16="http://schemas.microsoft.com/office/drawing/2014/main" id="{6C78A218-C909-8D46-B43E-5D017AAD7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1559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latin typeface="Symbol" pitchFamily="2" charset="2"/>
                </a:rPr>
                <a:t>s</a:t>
              </a:r>
              <a:r>
                <a:rPr lang="en-US" altLang="en-US" sz="2800"/>
                <a:t> = </a:t>
              </a:r>
              <a:r>
                <a:rPr lang="en-US" altLang="en-US" sz="2800" i="1">
                  <a:solidFill>
                    <a:schemeClr val="accent2"/>
                  </a:solidFill>
                </a:rPr>
                <a:t>E</a:t>
              </a:r>
              <a:r>
                <a:rPr lang="en-US" altLang="en-US" sz="2800"/>
                <a:t> </a:t>
              </a:r>
              <a:r>
                <a:rPr lang="en-US" altLang="en-US" sz="2800">
                  <a:latin typeface="Symbol" pitchFamily="2" charset="2"/>
                </a:rPr>
                <a:t>e</a:t>
              </a:r>
            </a:p>
          </p:txBody>
        </p:sp>
      </p:grpSp>
      <p:grpSp>
        <p:nvGrpSpPr>
          <p:cNvPr id="32774" name="Group 57">
            <a:extLst>
              <a:ext uri="{FF2B5EF4-FFF2-40B4-BE49-F238E27FC236}">
                <a16:creationId xmlns:a16="http://schemas.microsoft.com/office/drawing/2014/main" id="{BC4CDA31-5D90-AB4E-928B-9C394BD00B92}"/>
              </a:ext>
            </a:extLst>
          </p:cNvPr>
          <p:cNvGrpSpPr>
            <a:grpSpLocks/>
          </p:cNvGrpSpPr>
          <p:nvPr/>
        </p:nvGrpSpPr>
        <p:grpSpPr bwMode="auto">
          <a:xfrm>
            <a:off x="2489200" y="2570163"/>
            <a:ext cx="3719513" cy="3400425"/>
            <a:chOff x="1568" y="1619"/>
            <a:chExt cx="2343" cy="2142"/>
          </a:xfrm>
        </p:grpSpPr>
        <p:sp>
          <p:nvSpPr>
            <p:cNvPr id="32789" name="Line 52">
              <a:extLst>
                <a:ext uri="{FF2B5EF4-FFF2-40B4-BE49-F238E27FC236}">
                  <a16:creationId xmlns:a16="http://schemas.microsoft.com/office/drawing/2014/main" id="{90866AB3-9ED6-674F-972E-EF9539067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" y="2676"/>
              <a:ext cx="5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54">
              <a:extLst>
                <a:ext uri="{FF2B5EF4-FFF2-40B4-BE49-F238E27FC236}">
                  <a16:creationId xmlns:a16="http://schemas.microsoft.com/office/drawing/2014/main" id="{727FDFE9-8520-2347-809B-5A382DAEE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" y="1992"/>
              <a:ext cx="0" cy="6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1" name="Rectangle 8">
              <a:extLst>
                <a:ext uri="{FF2B5EF4-FFF2-40B4-BE49-F238E27FC236}">
                  <a16:creationId xmlns:a16="http://schemas.microsoft.com/office/drawing/2014/main" id="{A4E79506-271C-0D4C-8A02-803A99F6D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1619"/>
              <a:ext cx="13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 sz="2800">
                <a:latin typeface="Times" pitchFamily="2" charset="0"/>
              </a:endParaRPr>
            </a:p>
          </p:txBody>
        </p:sp>
        <p:grpSp>
          <p:nvGrpSpPr>
            <p:cNvPr id="32792" name="Group 9">
              <a:extLst>
                <a:ext uri="{FF2B5EF4-FFF2-40B4-BE49-F238E27FC236}">
                  <a16:creationId xmlns:a16="http://schemas.microsoft.com/office/drawing/2014/main" id="{344F6523-17B0-1F45-8AB4-06A312384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" y="1895"/>
              <a:ext cx="156" cy="1793"/>
              <a:chOff x="3304" y="960"/>
              <a:chExt cx="80" cy="976"/>
            </a:xfrm>
          </p:grpSpPr>
          <p:sp>
            <p:nvSpPr>
              <p:cNvPr id="32806" name="Freeform 10">
                <a:extLst>
                  <a:ext uri="{FF2B5EF4-FFF2-40B4-BE49-F238E27FC236}">
                    <a16:creationId xmlns:a16="http://schemas.microsoft.com/office/drawing/2014/main" id="{6860BA0B-8A01-4D44-9D05-C021F6016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" y="960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807" name="Line 11">
                <a:extLst>
                  <a:ext uri="{FF2B5EF4-FFF2-40B4-BE49-F238E27FC236}">
                    <a16:creationId xmlns:a16="http://schemas.microsoft.com/office/drawing/2014/main" id="{3F208250-D40E-7A4C-A054-0C6D026BB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4" y="1016"/>
                <a:ext cx="1" cy="9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93" name="Group 12">
              <a:extLst>
                <a:ext uri="{FF2B5EF4-FFF2-40B4-BE49-F238E27FC236}">
                  <a16:creationId xmlns:a16="http://schemas.microsoft.com/office/drawing/2014/main" id="{CCCD88CC-4A33-CF4B-A75E-525A14AAD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2747"/>
              <a:ext cx="2157" cy="147"/>
              <a:chOff x="2976" y="1424"/>
              <a:chExt cx="1104" cy="80"/>
            </a:xfrm>
          </p:grpSpPr>
          <p:sp>
            <p:nvSpPr>
              <p:cNvPr id="32804" name="Freeform 13">
                <a:extLst>
                  <a:ext uri="{FF2B5EF4-FFF2-40B4-BE49-F238E27FC236}">
                    <a16:creationId xmlns:a16="http://schemas.microsoft.com/office/drawing/2014/main" id="{01D39B08-0D9B-BA43-BC22-1DB9025A0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1424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805" name="Line 14">
                <a:extLst>
                  <a:ext uri="{FF2B5EF4-FFF2-40B4-BE49-F238E27FC236}">
                    <a16:creationId xmlns:a16="http://schemas.microsoft.com/office/drawing/2014/main" id="{1C05C1F6-90E5-6748-92B3-2CC56F62F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464"/>
                <a:ext cx="104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94" name="Group 15">
              <a:extLst>
                <a:ext uri="{FF2B5EF4-FFF2-40B4-BE49-F238E27FC236}">
                  <a16:creationId xmlns:a16="http://schemas.microsoft.com/office/drawing/2014/main" id="{EED7B581-9D49-BB40-973F-44AF0B052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2262"/>
              <a:ext cx="1141" cy="1499"/>
              <a:chOff x="2976" y="1160"/>
              <a:chExt cx="584" cy="816"/>
            </a:xfrm>
          </p:grpSpPr>
          <p:sp>
            <p:nvSpPr>
              <p:cNvPr id="32802" name="Freeform 16">
                <a:extLst>
                  <a:ext uri="{FF2B5EF4-FFF2-40B4-BE49-F238E27FC236}">
                    <a16:creationId xmlns:a16="http://schemas.microsoft.com/office/drawing/2014/main" id="{5B5D1743-6AB9-1C42-A73B-F8E326D30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4" y="1160"/>
                <a:ext cx="96" cy="112"/>
              </a:xfrm>
              <a:custGeom>
                <a:avLst/>
                <a:gdLst>
                  <a:gd name="T0" fmla="*/ 96 w 96"/>
                  <a:gd name="T1" fmla="*/ 0 h 112"/>
                  <a:gd name="T2" fmla="*/ 72 w 96"/>
                  <a:gd name="T3" fmla="*/ 112 h 112"/>
                  <a:gd name="T4" fmla="*/ 56 w 96"/>
                  <a:gd name="T5" fmla="*/ 56 h 112"/>
                  <a:gd name="T6" fmla="*/ 0 w 96"/>
                  <a:gd name="T7" fmla="*/ 56 h 112"/>
                  <a:gd name="T8" fmla="*/ 96 w 96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96" y="0"/>
                    </a:moveTo>
                    <a:lnTo>
                      <a:pt x="72" y="112"/>
                    </a:lnTo>
                    <a:lnTo>
                      <a:pt x="56" y="56"/>
                    </a:lnTo>
                    <a:lnTo>
                      <a:pt x="0" y="5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803" name="Line 17">
                <a:extLst>
                  <a:ext uri="{FF2B5EF4-FFF2-40B4-BE49-F238E27FC236}">
                    <a16:creationId xmlns:a16="http://schemas.microsoft.com/office/drawing/2014/main" id="{C2873C72-68A1-7B42-87A0-1FF500885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1216"/>
                <a:ext cx="544" cy="76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95" name="Group 18">
              <a:extLst>
                <a:ext uri="{FF2B5EF4-FFF2-40B4-BE49-F238E27FC236}">
                  <a16:creationId xmlns:a16="http://schemas.microsoft.com/office/drawing/2014/main" id="{64482B44-54C8-924F-B911-AEBECA36C5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9" y="1741"/>
              <a:ext cx="1141" cy="1513"/>
              <a:chOff x="3176" y="880"/>
              <a:chExt cx="584" cy="824"/>
            </a:xfrm>
          </p:grpSpPr>
          <p:sp>
            <p:nvSpPr>
              <p:cNvPr id="32800" name="Freeform 19">
                <a:extLst>
                  <a:ext uri="{FF2B5EF4-FFF2-40B4-BE49-F238E27FC236}">
                    <a16:creationId xmlns:a16="http://schemas.microsoft.com/office/drawing/2014/main" id="{2833C145-AC7F-334B-8954-93B1C593A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6" y="1592"/>
                <a:ext cx="96" cy="112"/>
              </a:xfrm>
              <a:custGeom>
                <a:avLst/>
                <a:gdLst>
                  <a:gd name="T0" fmla="*/ 0 w 96"/>
                  <a:gd name="T1" fmla="*/ 112 h 112"/>
                  <a:gd name="T2" fmla="*/ 24 w 96"/>
                  <a:gd name="T3" fmla="*/ 0 h 112"/>
                  <a:gd name="T4" fmla="*/ 40 w 96"/>
                  <a:gd name="T5" fmla="*/ 56 h 112"/>
                  <a:gd name="T6" fmla="*/ 96 w 96"/>
                  <a:gd name="T7" fmla="*/ 56 h 112"/>
                  <a:gd name="T8" fmla="*/ 0 w 96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0" y="112"/>
                    </a:moveTo>
                    <a:lnTo>
                      <a:pt x="24" y="0"/>
                    </a:lnTo>
                    <a:lnTo>
                      <a:pt x="40" y="56"/>
                    </a:lnTo>
                    <a:lnTo>
                      <a:pt x="96" y="56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801" name="Line 20">
                <a:extLst>
                  <a:ext uri="{FF2B5EF4-FFF2-40B4-BE49-F238E27FC236}">
                    <a16:creationId xmlns:a16="http://schemas.microsoft.com/office/drawing/2014/main" id="{058FA7F4-47E9-A242-AF44-D4CC43376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880"/>
                <a:ext cx="544" cy="76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96" name="Rectangle 21">
              <a:extLst>
                <a:ext uri="{FF2B5EF4-FFF2-40B4-BE49-F238E27FC236}">
                  <a16:creationId xmlns:a16="http://schemas.microsoft.com/office/drawing/2014/main" id="{3A1FDC29-AFA2-C841-988F-9EFA46779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865"/>
              <a:ext cx="65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</a:rPr>
                <a:t>Linear-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32797" name="Rectangle 22">
              <a:extLst>
                <a:ext uri="{FF2B5EF4-FFF2-40B4-BE49-F238E27FC236}">
                  <a16:creationId xmlns:a16="http://schemas.microsoft.com/office/drawing/2014/main" id="{F666AA3A-EA07-1D48-93F1-1B8FF261E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3096"/>
              <a:ext cx="54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</a:rPr>
                <a:t>elastic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32798" name="Rectangle 35">
              <a:extLst>
                <a:ext uri="{FF2B5EF4-FFF2-40B4-BE49-F238E27FC236}">
                  <a16:creationId xmlns:a16="http://schemas.microsoft.com/office/drawing/2014/main" id="{1115C5DD-27A3-1B44-B153-A14D3CB33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130"/>
              <a:ext cx="14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33FF"/>
                  </a:solidFill>
                </a:rPr>
                <a:t>E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32799" name="Rectangle 36">
              <a:extLst>
                <a:ext uri="{FF2B5EF4-FFF2-40B4-BE49-F238E27FC236}">
                  <a16:creationId xmlns:a16="http://schemas.microsoft.com/office/drawing/2014/main" id="{0409FB27-F51E-DE41-9385-2C4163C46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2632"/>
              <a:ext cx="9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 sz="2800">
                <a:latin typeface="Times" pitchFamily="2" charset="0"/>
              </a:endParaRPr>
            </a:p>
          </p:txBody>
        </p:sp>
      </p:grpSp>
      <p:grpSp>
        <p:nvGrpSpPr>
          <p:cNvPr id="32775" name="Group 37">
            <a:extLst>
              <a:ext uri="{FF2B5EF4-FFF2-40B4-BE49-F238E27FC236}">
                <a16:creationId xmlns:a16="http://schemas.microsoft.com/office/drawing/2014/main" id="{A438FAC4-F077-D047-8BDB-CDE0B11B50BC}"/>
              </a:ext>
            </a:extLst>
          </p:cNvPr>
          <p:cNvGrpSpPr>
            <a:grpSpLocks/>
          </p:cNvGrpSpPr>
          <p:nvPr/>
        </p:nvGrpSpPr>
        <p:grpSpPr bwMode="auto">
          <a:xfrm>
            <a:off x="6921500" y="2743200"/>
            <a:ext cx="1006475" cy="3267075"/>
            <a:chOff x="4504" y="944"/>
            <a:chExt cx="728" cy="2365"/>
          </a:xfrm>
        </p:grpSpPr>
        <p:grpSp>
          <p:nvGrpSpPr>
            <p:cNvPr id="32776" name="Group 38">
              <a:extLst>
                <a:ext uri="{FF2B5EF4-FFF2-40B4-BE49-F238E27FC236}">
                  <a16:creationId xmlns:a16="http://schemas.microsoft.com/office/drawing/2014/main" id="{3A59683E-551F-DA49-949E-33460B782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8" y="1016"/>
              <a:ext cx="112" cy="288"/>
              <a:chOff x="4808" y="1008"/>
              <a:chExt cx="112" cy="288"/>
            </a:xfrm>
          </p:grpSpPr>
          <p:sp>
            <p:nvSpPr>
              <p:cNvPr id="32787" name="Freeform 39">
                <a:extLst>
                  <a:ext uri="{FF2B5EF4-FFF2-40B4-BE49-F238E27FC236}">
                    <a16:creationId xmlns:a16="http://schemas.microsoft.com/office/drawing/2014/main" id="{DE8DE180-B680-474E-B2F7-9A2AC1EFA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" y="1008"/>
                <a:ext cx="112" cy="120"/>
              </a:xfrm>
              <a:custGeom>
                <a:avLst/>
                <a:gdLst>
                  <a:gd name="T0" fmla="*/ 56 w 112"/>
                  <a:gd name="T1" fmla="*/ 0 h 120"/>
                  <a:gd name="T2" fmla="*/ 112 w 112"/>
                  <a:gd name="T3" fmla="*/ 120 h 120"/>
                  <a:gd name="T4" fmla="*/ 56 w 112"/>
                  <a:gd name="T5" fmla="*/ 80 h 120"/>
                  <a:gd name="T6" fmla="*/ 0 w 112"/>
                  <a:gd name="T7" fmla="*/ 120 h 120"/>
                  <a:gd name="T8" fmla="*/ 56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0"/>
                    </a:moveTo>
                    <a:lnTo>
                      <a:pt x="112" y="120"/>
                    </a:lnTo>
                    <a:lnTo>
                      <a:pt x="56" y="80"/>
                    </a:lnTo>
                    <a:lnTo>
                      <a:pt x="0" y="12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555555"/>
              </a:solidFill>
              <a:ln w="12700">
                <a:solidFill>
                  <a:srgbClr val="555555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788" name="Line 40">
                <a:extLst>
                  <a:ext uri="{FF2B5EF4-FFF2-40B4-BE49-F238E27FC236}">
                    <a16:creationId xmlns:a16="http://schemas.microsoft.com/office/drawing/2014/main" id="{F23C26A3-4DE1-EC47-A36A-E71F0B88A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4" y="1088"/>
                <a:ext cx="1" cy="208"/>
              </a:xfrm>
              <a:prstGeom prst="line">
                <a:avLst/>
              </a:prstGeom>
              <a:noFill/>
              <a:ln w="38100">
                <a:solidFill>
                  <a:srgbClr val="5555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77" name="Group 41">
              <a:extLst>
                <a:ext uri="{FF2B5EF4-FFF2-40B4-BE49-F238E27FC236}">
                  <a16:creationId xmlns:a16="http://schemas.microsoft.com/office/drawing/2014/main" id="{ED496CDF-A0A1-F440-B782-3FC757455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352"/>
              <a:ext cx="112" cy="288"/>
              <a:chOff x="4800" y="2352"/>
              <a:chExt cx="112" cy="288"/>
            </a:xfrm>
          </p:grpSpPr>
          <p:sp>
            <p:nvSpPr>
              <p:cNvPr id="32785" name="Freeform 42">
                <a:extLst>
                  <a:ext uri="{FF2B5EF4-FFF2-40B4-BE49-F238E27FC236}">
                    <a16:creationId xmlns:a16="http://schemas.microsoft.com/office/drawing/2014/main" id="{BBE606FD-4DE3-C342-8DB4-EB57BEF55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" y="2520"/>
                <a:ext cx="112" cy="120"/>
              </a:xfrm>
              <a:custGeom>
                <a:avLst/>
                <a:gdLst>
                  <a:gd name="T0" fmla="*/ 56 w 112"/>
                  <a:gd name="T1" fmla="*/ 120 h 120"/>
                  <a:gd name="T2" fmla="*/ 0 w 112"/>
                  <a:gd name="T3" fmla="*/ 0 h 120"/>
                  <a:gd name="T4" fmla="*/ 56 w 112"/>
                  <a:gd name="T5" fmla="*/ 40 h 120"/>
                  <a:gd name="T6" fmla="*/ 112 w 112"/>
                  <a:gd name="T7" fmla="*/ 0 h 120"/>
                  <a:gd name="T8" fmla="*/ 56 w 112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120"/>
                    </a:moveTo>
                    <a:lnTo>
                      <a:pt x="0" y="0"/>
                    </a:lnTo>
                    <a:lnTo>
                      <a:pt x="56" y="40"/>
                    </a:lnTo>
                    <a:lnTo>
                      <a:pt x="112" y="0"/>
                    </a:lnTo>
                    <a:lnTo>
                      <a:pt x="56" y="120"/>
                    </a:lnTo>
                    <a:close/>
                  </a:path>
                </a:pathLst>
              </a:custGeom>
              <a:solidFill>
                <a:srgbClr val="555555"/>
              </a:solidFill>
              <a:ln w="12700">
                <a:solidFill>
                  <a:srgbClr val="555555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786" name="Line 43">
                <a:extLst>
                  <a:ext uri="{FF2B5EF4-FFF2-40B4-BE49-F238E27FC236}">
                    <a16:creationId xmlns:a16="http://schemas.microsoft.com/office/drawing/2014/main" id="{A7FC1CA4-FD1D-1C4A-81D6-BC594B77E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6" y="2352"/>
                <a:ext cx="1" cy="208"/>
              </a:xfrm>
              <a:prstGeom prst="line">
                <a:avLst/>
              </a:prstGeom>
              <a:noFill/>
              <a:ln w="38100">
                <a:solidFill>
                  <a:srgbClr val="5555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8" name="Rectangle 44">
              <a:extLst>
                <a:ext uri="{FF2B5EF4-FFF2-40B4-BE49-F238E27FC236}">
                  <a16:creationId xmlns:a16="http://schemas.microsoft.com/office/drawing/2014/main" id="{62400683-50E2-6046-80FA-0D9B8C3E4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1472"/>
              <a:ext cx="728" cy="7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9" name="Rectangle 45">
              <a:extLst>
                <a:ext uri="{FF2B5EF4-FFF2-40B4-BE49-F238E27FC236}">
                  <a16:creationId xmlns:a16="http://schemas.microsoft.com/office/drawing/2014/main" id="{D46DE1E8-8E63-2C4B-8545-6B96AF871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312"/>
              <a:ext cx="528" cy="1040"/>
            </a:xfrm>
            <a:prstGeom prst="rect">
              <a:avLst/>
            </a:prstGeom>
            <a:noFill/>
            <a:ln w="25400">
              <a:solidFill>
                <a:srgbClr val="55555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80" name="Rectangle 46">
              <a:extLst>
                <a:ext uri="{FF2B5EF4-FFF2-40B4-BE49-F238E27FC236}">
                  <a16:creationId xmlns:a16="http://schemas.microsoft.com/office/drawing/2014/main" id="{6DC3AFDA-D1B0-FD4D-9A14-8DAB5FEA7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" y="944"/>
              <a:ext cx="157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555555"/>
                  </a:solidFill>
                </a:rPr>
                <a:t>F</a:t>
              </a:r>
              <a:endParaRPr lang="en-US" altLang="en-US" i="1"/>
            </a:p>
          </p:txBody>
        </p:sp>
        <p:sp>
          <p:nvSpPr>
            <p:cNvPr id="32781" name="Rectangle 47">
              <a:extLst>
                <a:ext uri="{FF2B5EF4-FFF2-40B4-BE49-F238E27FC236}">
                  <a16:creationId xmlns:a16="http://schemas.microsoft.com/office/drawing/2014/main" id="{79268037-6C1A-9745-8CAF-B3E840BE0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2456"/>
              <a:ext cx="157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555555"/>
                  </a:solidFill>
                </a:rPr>
                <a:t>F</a:t>
              </a:r>
              <a:endParaRPr lang="en-US" altLang="en-US" i="1"/>
            </a:p>
          </p:txBody>
        </p:sp>
        <p:sp>
          <p:nvSpPr>
            <p:cNvPr id="32782" name="Rectangle 48">
              <a:extLst>
                <a:ext uri="{FF2B5EF4-FFF2-40B4-BE49-F238E27FC236}">
                  <a16:creationId xmlns:a16="http://schemas.microsoft.com/office/drawing/2014/main" id="{8B1DC130-52AD-4E44-A955-82E056E42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19"/>
              <a:ext cx="5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555555"/>
                  </a:solidFill>
                </a:rPr>
                <a:t>simple </a:t>
              </a:r>
              <a:endParaRPr lang="en-US" altLang="en-US"/>
            </a:p>
          </p:txBody>
        </p:sp>
        <p:sp>
          <p:nvSpPr>
            <p:cNvPr id="32783" name="Rectangle 49">
              <a:extLst>
                <a:ext uri="{FF2B5EF4-FFF2-40B4-BE49-F238E27FC236}">
                  <a16:creationId xmlns:a16="http://schemas.microsoft.com/office/drawing/2014/main" id="{E2022FD8-FA2B-404B-BFBF-353C373D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04"/>
              <a:ext cx="64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555555"/>
                  </a:solidFill>
                </a:rPr>
                <a:t>tension </a:t>
              </a:r>
              <a:endParaRPr lang="en-US" altLang="en-US"/>
            </a:p>
          </p:txBody>
        </p:sp>
        <p:sp>
          <p:nvSpPr>
            <p:cNvPr id="32784" name="Rectangle 50">
              <a:extLst>
                <a:ext uri="{FF2B5EF4-FFF2-40B4-BE49-F238E27FC236}">
                  <a16:creationId xmlns:a16="http://schemas.microsoft.com/office/drawing/2014/main" id="{F07F17C8-8362-D94F-A9F5-FF06204A5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88"/>
              <a:ext cx="29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555555"/>
                  </a:solidFill>
                </a:rPr>
                <a:t>test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0A0AD592-B3B6-E144-9241-FF7895E2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DFA0A8-3260-5842-919D-8CA866133856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C7B3DCF-30BD-1245-AAE7-C87E0403D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Poisson's ratio, </a:t>
            </a:r>
            <a:r>
              <a:rPr lang="en-US" altLang="en-US" sz="3200">
                <a:latin typeface="Symbol" pitchFamily="2" charset="2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48202155-BC7F-E440-947F-BEC9B1AB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03325"/>
            <a:ext cx="419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</a:t>
            </a:r>
            <a:r>
              <a:rPr lang="en-US" altLang="en-US" b="1">
                <a:solidFill>
                  <a:schemeClr val="accent2"/>
                </a:solidFill>
              </a:rPr>
              <a:t>Poisson's ratio, </a:t>
            </a:r>
            <a:r>
              <a:rPr lang="en-US" altLang="en-US" b="1">
                <a:solidFill>
                  <a:schemeClr val="accent2"/>
                </a:solidFill>
                <a:latin typeface="Symbol" pitchFamily="2" charset="2"/>
              </a:rPr>
              <a:t>n</a:t>
            </a:r>
            <a:r>
              <a:rPr lang="en-US" altLang="en-US" b="1"/>
              <a:t>: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DE337913-999D-154E-94AB-6EB46D5D6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4838700"/>
            <a:ext cx="2528888" cy="118745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Units:</a:t>
            </a:r>
          </a:p>
          <a:p>
            <a:r>
              <a:rPr lang="en-US" altLang="en-US" i="1"/>
              <a:t>E</a:t>
            </a:r>
            <a:r>
              <a:rPr lang="en-US" altLang="en-US"/>
              <a:t>:  [GPa] or [psi]</a:t>
            </a:r>
          </a:p>
          <a:p>
            <a:r>
              <a:rPr lang="en-US" altLang="en-US">
                <a:latin typeface="Symbol" pitchFamily="2" charset="2"/>
              </a:rPr>
              <a:t>n</a:t>
            </a:r>
            <a:r>
              <a:rPr lang="en-US" altLang="en-US"/>
              <a:t>:  dimensionless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60AE47AD-9D76-DB46-807E-A0D8AFD10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4891088"/>
            <a:ext cx="5186362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</a:t>
            </a:r>
            <a:r>
              <a:rPr lang="en-US" altLang="en-US" sz="2200"/>
              <a:t> &gt; 0.50  density increases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</a:t>
            </a:r>
            <a:r>
              <a:rPr lang="en-US" altLang="en-US" sz="2200"/>
              <a:t> &lt; 0.50  density decreases  </a:t>
            </a:r>
            <a:br>
              <a:rPr lang="en-US" altLang="en-US" sz="2200"/>
            </a:br>
            <a:r>
              <a:rPr lang="en-US" altLang="en-US" sz="2200"/>
              <a:t>                    (voids form)</a:t>
            </a:r>
          </a:p>
        </p:txBody>
      </p:sp>
      <p:grpSp>
        <p:nvGrpSpPr>
          <p:cNvPr id="33799" name="Group 38">
            <a:extLst>
              <a:ext uri="{FF2B5EF4-FFF2-40B4-BE49-F238E27FC236}">
                <a16:creationId xmlns:a16="http://schemas.microsoft.com/office/drawing/2014/main" id="{0740FA0C-E5D9-4046-B691-5EC2ED697326}"/>
              </a:ext>
            </a:extLst>
          </p:cNvPr>
          <p:cNvGrpSpPr>
            <a:grpSpLocks/>
          </p:cNvGrpSpPr>
          <p:nvPr/>
        </p:nvGrpSpPr>
        <p:grpSpPr bwMode="auto">
          <a:xfrm>
            <a:off x="4268788" y="976313"/>
            <a:ext cx="3471862" cy="3355975"/>
            <a:chOff x="2689" y="615"/>
            <a:chExt cx="2187" cy="2114"/>
          </a:xfrm>
        </p:grpSpPr>
        <p:grpSp>
          <p:nvGrpSpPr>
            <p:cNvPr id="33809" name="Group 8">
              <a:extLst>
                <a:ext uri="{FF2B5EF4-FFF2-40B4-BE49-F238E27FC236}">
                  <a16:creationId xmlns:a16="http://schemas.microsoft.com/office/drawing/2014/main" id="{4CEEAF6B-68CB-2F4C-978C-EF556A72D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933"/>
              <a:ext cx="147" cy="1796"/>
              <a:chOff x="3288" y="2120"/>
              <a:chExt cx="80" cy="976"/>
            </a:xfrm>
          </p:grpSpPr>
          <p:sp>
            <p:nvSpPr>
              <p:cNvPr id="33826" name="Freeform 9">
                <a:extLst>
                  <a:ext uri="{FF2B5EF4-FFF2-40B4-BE49-F238E27FC236}">
                    <a16:creationId xmlns:a16="http://schemas.microsoft.com/office/drawing/2014/main" id="{FB617528-0308-6545-9B12-D35F300D8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" y="2120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7" name="Line 10">
                <a:extLst>
                  <a:ext uri="{FF2B5EF4-FFF2-40B4-BE49-F238E27FC236}">
                    <a16:creationId xmlns:a16="http://schemas.microsoft.com/office/drawing/2014/main" id="{DB37A06C-77F9-C249-AD54-545ED62A6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28" y="2176"/>
                <a:ext cx="1" cy="9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0" name="Group 11">
              <a:extLst>
                <a:ext uri="{FF2B5EF4-FFF2-40B4-BE49-F238E27FC236}">
                  <a16:creationId xmlns:a16="http://schemas.microsoft.com/office/drawing/2014/main" id="{FDC415D4-B681-2646-8D63-5BD2C2D80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9" y="1758"/>
              <a:ext cx="2046" cy="147"/>
              <a:chOff x="2776" y="2568"/>
              <a:chExt cx="1112" cy="80"/>
            </a:xfrm>
          </p:grpSpPr>
          <p:sp>
            <p:nvSpPr>
              <p:cNvPr id="33824" name="Freeform 12">
                <a:extLst>
                  <a:ext uri="{FF2B5EF4-FFF2-40B4-BE49-F238E27FC236}">
                    <a16:creationId xmlns:a16="http://schemas.microsoft.com/office/drawing/2014/main" id="{2C2FF9FB-F31B-2844-9CED-5CDE2054B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" y="2568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5" name="Line 13">
                <a:extLst>
                  <a:ext uri="{FF2B5EF4-FFF2-40B4-BE49-F238E27FC236}">
                    <a16:creationId xmlns:a16="http://schemas.microsoft.com/office/drawing/2014/main" id="{E91C3CAE-9B98-5F44-974E-A4AD2FCCF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6" y="2608"/>
                <a:ext cx="105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11" name="Rectangle 14">
              <a:extLst>
                <a:ext uri="{FF2B5EF4-FFF2-40B4-BE49-F238E27FC236}">
                  <a16:creationId xmlns:a16="http://schemas.microsoft.com/office/drawing/2014/main" id="{7322936F-E50F-2B4A-A208-D5B5AD6C7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615"/>
              <a:ext cx="18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r>
                <a:rPr lang="en-US" altLang="en-US" sz="2800" i="1" baseline="-25000">
                  <a:solidFill>
                    <a:srgbClr val="000000"/>
                  </a:solidFill>
                </a:rPr>
                <a:t>L</a:t>
              </a:r>
              <a:endParaRPr lang="en-US" altLang="en-US" sz="2800" i="1">
                <a:latin typeface="Times" pitchFamily="2" charset="0"/>
              </a:endParaRPr>
            </a:p>
          </p:txBody>
        </p:sp>
        <p:sp>
          <p:nvSpPr>
            <p:cNvPr id="33812" name="Rectangle 16">
              <a:extLst>
                <a:ext uri="{FF2B5EF4-FFF2-40B4-BE49-F238E27FC236}">
                  <a16:creationId xmlns:a16="http://schemas.microsoft.com/office/drawing/2014/main" id="{9DA19EC8-9C00-9942-8D8E-F4386C69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" y="1570"/>
              <a:ext cx="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 sz="2800">
                <a:latin typeface="Times" pitchFamily="2" charset="0"/>
              </a:endParaRPr>
            </a:p>
          </p:txBody>
        </p:sp>
        <p:grpSp>
          <p:nvGrpSpPr>
            <p:cNvPr id="33813" name="Group 18">
              <a:extLst>
                <a:ext uri="{FF2B5EF4-FFF2-40B4-BE49-F238E27FC236}">
                  <a16:creationId xmlns:a16="http://schemas.microsoft.com/office/drawing/2014/main" id="{F1E9608D-5CE9-4446-9CB7-2341B7716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7" y="1301"/>
              <a:ext cx="1633" cy="942"/>
              <a:chOff x="2840" y="2320"/>
              <a:chExt cx="888" cy="512"/>
            </a:xfrm>
          </p:grpSpPr>
          <p:sp>
            <p:nvSpPr>
              <p:cNvPr id="33822" name="Freeform 19">
                <a:extLst>
                  <a:ext uri="{FF2B5EF4-FFF2-40B4-BE49-F238E27FC236}">
                    <a16:creationId xmlns:a16="http://schemas.microsoft.com/office/drawing/2014/main" id="{E4605788-6C6B-C44D-8441-B90181DF6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" y="2736"/>
                <a:ext cx="112" cy="96"/>
              </a:xfrm>
              <a:custGeom>
                <a:avLst/>
                <a:gdLst>
                  <a:gd name="T0" fmla="*/ 112 w 112"/>
                  <a:gd name="T1" fmla="*/ 96 h 96"/>
                  <a:gd name="T2" fmla="*/ 0 w 112"/>
                  <a:gd name="T3" fmla="*/ 88 h 96"/>
                  <a:gd name="T4" fmla="*/ 48 w 112"/>
                  <a:gd name="T5" fmla="*/ 64 h 96"/>
                  <a:gd name="T6" fmla="*/ 48 w 112"/>
                  <a:gd name="T7" fmla="*/ 0 h 96"/>
                  <a:gd name="T8" fmla="*/ 112 w 112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112" y="96"/>
                    </a:moveTo>
                    <a:lnTo>
                      <a:pt x="0" y="88"/>
                    </a:lnTo>
                    <a:lnTo>
                      <a:pt x="48" y="64"/>
                    </a:lnTo>
                    <a:lnTo>
                      <a:pt x="48" y="0"/>
                    </a:lnTo>
                    <a:lnTo>
                      <a:pt x="112" y="96"/>
                    </a:lnTo>
                    <a:close/>
                  </a:path>
                </a:pathLst>
              </a:custGeom>
              <a:solidFill>
                <a:srgbClr val="CC0000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3" name="Line 20">
                <a:extLst>
                  <a:ext uri="{FF2B5EF4-FFF2-40B4-BE49-F238E27FC236}">
                    <a16:creationId xmlns:a16="http://schemas.microsoft.com/office/drawing/2014/main" id="{49655AF6-9234-1D42-AA3C-94E8E0B00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0" y="2320"/>
                <a:ext cx="824" cy="48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4" name="Group 21">
              <a:extLst>
                <a:ext uri="{FF2B5EF4-FFF2-40B4-BE49-F238E27FC236}">
                  <a16:creationId xmlns:a16="http://schemas.microsoft.com/office/drawing/2014/main" id="{2DD5FF43-7B84-2844-9521-428AFC418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6" y="1463"/>
              <a:ext cx="1633" cy="942"/>
              <a:chOff x="2992" y="2408"/>
              <a:chExt cx="888" cy="512"/>
            </a:xfrm>
          </p:grpSpPr>
          <p:sp>
            <p:nvSpPr>
              <p:cNvPr id="33820" name="Freeform 22">
                <a:extLst>
                  <a:ext uri="{FF2B5EF4-FFF2-40B4-BE49-F238E27FC236}">
                    <a16:creationId xmlns:a16="http://schemas.microsoft.com/office/drawing/2014/main" id="{8F13B4E5-2253-354F-BF63-AADCFBCEA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2" y="2408"/>
                <a:ext cx="112" cy="96"/>
              </a:xfrm>
              <a:custGeom>
                <a:avLst/>
                <a:gdLst>
                  <a:gd name="T0" fmla="*/ 0 w 112"/>
                  <a:gd name="T1" fmla="*/ 0 h 96"/>
                  <a:gd name="T2" fmla="*/ 112 w 112"/>
                  <a:gd name="T3" fmla="*/ 8 h 96"/>
                  <a:gd name="T4" fmla="*/ 64 w 112"/>
                  <a:gd name="T5" fmla="*/ 32 h 96"/>
                  <a:gd name="T6" fmla="*/ 64 w 112"/>
                  <a:gd name="T7" fmla="*/ 96 h 96"/>
                  <a:gd name="T8" fmla="*/ 0 w 112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0" y="0"/>
                    </a:moveTo>
                    <a:lnTo>
                      <a:pt x="112" y="8"/>
                    </a:lnTo>
                    <a:lnTo>
                      <a:pt x="64" y="32"/>
                    </a:lnTo>
                    <a:lnTo>
                      <a:pt x="64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0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21" name="Line 23">
                <a:extLst>
                  <a:ext uri="{FF2B5EF4-FFF2-40B4-BE49-F238E27FC236}">
                    <a16:creationId xmlns:a16="http://schemas.microsoft.com/office/drawing/2014/main" id="{5F47F26A-44AC-244E-A05D-123AD7F41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6" y="2440"/>
                <a:ext cx="824" cy="480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15" name="Rectangle 24">
              <a:extLst>
                <a:ext uri="{FF2B5EF4-FFF2-40B4-BE49-F238E27FC236}">
                  <a16:creationId xmlns:a16="http://schemas.microsoft.com/office/drawing/2014/main" id="{709BA866-9327-0041-9C41-9BD36818F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2047"/>
              <a:ext cx="7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33FF"/>
                  </a:solidFill>
                </a:rPr>
                <a:t>-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33816" name="Rectangle 25">
              <a:extLst>
                <a:ext uri="{FF2B5EF4-FFF2-40B4-BE49-F238E27FC236}">
                  <a16:creationId xmlns:a16="http://schemas.microsoft.com/office/drawing/2014/main" id="{16922985-7A4C-DB4E-A975-70E6FB7AC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033"/>
              <a:ext cx="1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33FF"/>
                  </a:solidFill>
                  <a:latin typeface="Symbol" pitchFamily="2" charset="2"/>
                </a:rPr>
                <a:t>n</a:t>
              </a:r>
              <a:endParaRPr lang="en-US" altLang="en-US" sz="2800">
                <a:latin typeface="Times" pitchFamily="2" charset="0"/>
              </a:endParaRPr>
            </a:p>
          </p:txBody>
        </p:sp>
        <p:grpSp>
          <p:nvGrpSpPr>
            <p:cNvPr id="33817" name="Group 28">
              <a:extLst>
                <a:ext uri="{FF2B5EF4-FFF2-40B4-BE49-F238E27FC236}">
                  <a16:creationId xmlns:a16="http://schemas.microsoft.com/office/drawing/2014/main" id="{73B9BBF2-17A2-7F4D-850E-5588D1501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7" y="2010"/>
              <a:ext cx="638" cy="366"/>
              <a:chOff x="4161" y="2089"/>
              <a:chExt cx="539" cy="309"/>
            </a:xfrm>
          </p:grpSpPr>
          <p:sp>
            <p:nvSpPr>
              <p:cNvPr id="33818" name="Line 26">
                <a:extLst>
                  <a:ext uri="{FF2B5EF4-FFF2-40B4-BE49-F238E27FC236}">
                    <a16:creationId xmlns:a16="http://schemas.microsoft.com/office/drawing/2014/main" id="{7EFE135A-0F42-EF4F-9803-C4F6E9FA4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5" y="2398"/>
                <a:ext cx="5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27">
                <a:extLst>
                  <a:ext uri="{FF2B5EF4-FFF2-40B4-BE49-F238E27FC236}">
                    <a16:creationId xmlns:a16="http://schemas.microsoft.com/office/drawing/2014/main" id="{9FBC1022-4C93-D44E-8E05-81076FD28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1" y="2089"/>
                <a:ext cx="0" cy="3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800" name="Group 29">
            <a:extLst>
              <a:ext uri="{FF2B5EF4-FFF2-40B4-BE49-F238E27FC236}">
                <a16:creationId xmlns:a16="http://schemas.microsoft.com/office/drawing/2014/main" id="{81860F85-1469-EB45-9F69-D0F4E59CE2A6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1943100"/>
            <a:ext cx="1181100" cy="858838"/>
            <a:chOff x="1016" y="2008"/>
            <a:chExt cx="744" cy="541"/>
          </a:xfrm>
        </p:grpSpPr>
        <p:sp>
          <p:nvSpPr>
            <p:cNvPr id="33802" name="Rectangle 30">
              <a:extLst>
                <a:ext uri="{FF2B5EF4-FFF2-40B4-BE49-F238E27FC236}">
                  <a16:creationId xmlns:a16="http://schemas.microsoft.com/office/drawing/2014/main" id="{CAB43E7B-86BA-324D-B4CC-C674273B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008"/>
              <a:ext cx="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33803" name="Rectangle 31">
              <a:extLst>
                <a:ext uri="{FF2B5EF4-FFF2-40B4-BE49-F238E27FC236}">
                  <a16:creationId xmlns:a16="http://schemas.microsoft.com/office/drawing/2014/main" id="{AF9AB3AB-D5F8-5645-82FE-2232A67B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2172"/>
              <a:ext cx="11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33FF"/>
                  </a:solidFill>
                  <a:latin typeface="Symbol" pitchFamily="2" charset="2"/>
                </a:rPr>
                <a:t>n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33804" name="Rectangle 32">
              <a:extLst>
                <a:ext uri="{FF2B5EF4-FFF2-40B4-BE49-F238E27FC236}">
                  <a16:creationId xmlns:a16="http://schemas.microsoft.com/office/drawing/2014/main" id="{37260256-1922-BA44-92B4-4A2E9E08D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17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33805" name="Rectangle 33">
              <a:extLst>
                <a:ext uri="{FF2B5EF4-FFF2-40B4-BE49-F238E27FC236}">
                  <a16:creationId xmlns:a16="http://schemas.microsoft.com/office/drawing/2014/main" id="{53E382E3-AA95-B947-8A16-4FF46E2A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17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33806" name="Rectangle 34">
              <a:extLst>
                <a:ext uri="{FF2B5EF4-FFF2-40B4-BE49-F238E27FC236}">
                  <a16:creationId xmlns:a16="http://schemas.microsoft.com/office/drawing/2014/main" id="{3B91AB81-4824-AD41-A5CF-FC418019A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14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i="1">
                  <a:solidFill>
                    <a:srgbClr val="000000"/>
                  </a:solidFill>
                </a:rPr>
                <a:t>L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33807" name="Rectangle 35">
              <a:extLst>
                <a:ext uri="{FF2B5EF4-FFF2-40B4-BE49-F238E27FC236}">
                  <a16:creationId xmlns:a16="http://schemas.microsoft.com/office/drawing/2014/main" id="{139EAED0-DE61-4140-B078-797DD699F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80"/>
              <a:ext cx="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33808" name="Line 36">
              <a:extLst>
                <a:ext uri="{FF2B5EF4-FFF2-40B4-BE49-F238E27FC236}">
                  <a16:creationId xmlns:a16="http://schemas.microsoft.com/office/drawing/2014/main" id="{9149E268-5C9E-0F4B-8B62-0E421E57F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312"/>
              <a:ext cx="2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1" name="Rectangle 37">
            <a:extLst>
              <a:ext uri="{FF2B5EF4-FFF2-40B4-BE49-F238E27FC236}">
                <a16:creationId xmlns:a16="http://schemas.microsoft.com/office/drawing/2014/main" id="{0BF59467-DB5D-D94A-B42F-6BEAD5EA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3281363"/>
            <a:ext cx="31321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rgbClr val="CC0000"/>
                </a:solidFill>
              </a:rPr>
              <a:t>metals</a:t>
            </a:r>
            <a:r>
              <a:rPr lang="en-US" altLang="en-US" sz="2200"/>
              <a:t>:  </a:t>
            </a:r>
            <a:r>
              <a:rPr lang="en-US" altLang="en-US">
                <a:solidFill>
                  <a:srgbClr val="CC0000"/>
                </a:solidFill>
                <a:latin typeface="Symbol" pitchFamily="2" charset="2"/>
              </a:rPr>
              <a:t>n</a:t>
            </a:r>
            <a:r>
              <a:rPr lang="en-US" altLang="en-US" sz="2200"/>
              <a:t> ~ 0.33</a:t>
            </a:r>
            <a:br>
              <a:rPr lang="en-US" altLang="en-US" sz="2200"/>
            </a:br>
            <a:r>
              <a:rPr lang="en-US" altLang="en-US" sz="2200">
                <a:solidFill>
                  <a:srgbClr val="3333CC"/>
                </a:solidFill>
              </a:rPr>
              <a:t>ceramics</a:t>
            </a:r>
            <a:r>
              <a:rPr lang="en-US" altLang="en-US" sz="2200"/>
              <a:t>: </a:t>
            </a:r>
            <a:r>
              <a:rPr lang="en-US" altLang="en-US">
                <a:solidFill>
                  <a:srgbClr val="3333CC"/>
                </a:solidFill>
                <a:latin typeface="Symbol" pitchFamily="2" charset="2"/>
              </a:rPr>
              <a:t>n</a:t>
            </a:r>
            <a:r>
              <a:rPr lang="en-US" altLang="en-US"/>
              <a:t> </a:t>
            </a:r>
            <a:r>
              <a:rPr lang="en-US" altLang="en-US" sz="2200"/>
              <a:t>~ 0.25</a:t>
            </a:r>
            <a:br>
              <a:rPr lang="en-US" altLang="en-US" sz="2200"/>
            </a:br>
            <a:r>
              <a:rPr lang="en-US" altLang="en-US" sz="2200">
                <a:solidFill>
                  <a:srgbClr val="006600"/>
                </a:solidFill>
              </a:rPr>
              <a:t>polymers</a:t>
            </a:r>
            <a:r>
              <a:rPr lang="en-US" altLang="en-US" sz="2200"/>
              <a:t>: </a:t>
            </a:r>
            <a:r>
              <a:rPr lang="en-US" altLang="en-US">
                <a:solidFill>
                  <a:srgbClr val="006600"/>
                </a:solidFill>
                <a:latin typeface="Symbol" pitchFamily="2" charset="2"/>
              </a:rPr>
              <a:t>n</a:t>
            </a:r>
            <a:r>
              <a:rPr lang="en-US" altLang="en-US" sz="2200"/>
              <a:t> ~ 0.40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52DD8BC4-7EB6-934C-92FB-EFF9CE78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1E2F5D1-A9F7-6A4D-A447-4798ECA93AC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C3BB9A1-833B-0D48-AC5E-DD1A51785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175" y="2962275"/>
            <a:ext cx="2655888" cy="533400"/>
          </a:xfrm>
        </p:spPr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Energies and Forces</a:t>
            </a:r>
          </a:p>
        </p:txBody>
      </p:sp>
      <p:pic>
        <p:nvPicPr>
          <p:cNvPr id="34820" name="Picture 4" descr="f08_02_pg25">
            <a:extLst>
              <a:ext uri="{FF2B5EF4-FFF2-40B4-BE49-F238E27FC236}">
                <a16:creationId xmlns:a16="http://schemas.microsoft.com/office/drawing/2014/main" id="{78BDC9D6-0296-8F4E-8BAB-77F0551E64CF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284163"/>
            <a:ext cx="46164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3F9E4C8D-7F5E-2643-A568-15E16C7D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8A3D7A-28C3-5E4D-A1CF-58DAFBE07E81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pic>
        <p:nvPicPr>
          <p:cNvPr id="35843" name="Picture 27" descr="Fig 6_7">
            <a:extLst>
              <a:ext uri="{FF2B5EF4-FFF2-40B4-BE49-F238E27FC236}">
                <a16:creationId xmlns:a16="http://schemas.microsoft.com/office/drawing/2014/main" id="{6DE91547-44BF-6E4D-ADCF-DD96E016F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2368550"/>
            <a:ext cx="713105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>
            <a:extLst>
              <a:ext uri="{FF2B5EF4-FFF2-40B4-BE49-F238E27FC236}">
                <a16:creationId xmlns:a16="http://schemas.microsoft.com/office/drawing/2014/main" id="{4FD3172B-B446-2945-A120-2FC626B0A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Mechanical Properties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C39B16C7-C804-8943-ADFB-FB1C2793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5488" y="1003300"/>
            <a:ext cx="7772400" cy="4892675"/>
          </a:xfrm>
        </p:spPr>
        <p:txBody>
          <a:bodyPr/>
          <a:lstStyle/>
          <a:p>
            <a:r>
              <a:rPr lang="en-US" altLang="en-US" b="0">
                <a:ea typeface="ＭＳ Ｐゴシック" panose="020B0600070205080204" pitchFamily="34" charset="-128"/>
              </a:rPr>
              <a:t>Slope of stress strain plot (which is proportional to the elastic modulus) depends on bond strength</a:t>
            </a:r>
          </a:p>
        </p:txBody>
      </p:sp>
      <p:sp>
        <p:nvSpPr>
          <p:cNvPr id="35846" name="Rectangle 28">
            <a:extLst>
              <a:ext uri="{FF2B5EF4-FFF2-40B4-BE49-F238E27FC236}">
                <a16:creationId xmlns:a16="http://schemas.microsoft.com/office/drawing/2014/main" id="{0DD68723-49C6-514F-8778-5633DC037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5610225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Adapted from Fig. 6.7,</a:t>
            </a:r>
          </a:p>
          <a:p>
            <a:r>
              <a:rPr lang="en-US" altLang="en-US" sz="1200">
                <a:solidFill>
                  <a:srgbClr val="000000"/>
                </a:solidFill>
              </a:rPr>
              <a:t> </a:t>
            </a:r>
            <a:r>
              <a:rPr lang="en-US" altLang="en-US" sz="1200" i="1">
                <a:solidFill>
                  <a:srgbClr val="000000"/>
                </a:solidFill>
              </a:rPr>
              <a:t>Callister 7e.</a:t>
            </a:r>
            <a:r>
              <a:rPr lang="en-US" altLang="en-US" sz="12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EA2B800E-5E7A-9240-8411-1321ED21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55696E-853D-594D-884B-6843A364F4E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A1C49FE-DD55-874D-977D-71C102D5B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3048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Elastic </a:t>
            </a:r>
            <a:r>
              <a:rPr lang="en-US" altLang="en-US" b="1">
                <a:solidFill>
                  <a:schemeClr val="accent2"/>
                </a:solidFill>
              </a:rPr>
              <a:t>Shear</a:t>
            </a:r>
          </a:p>
          <a:p>
            <a:r>
              <a:rPr lang="en-US" altLang="en-US" b="1">
                <a:solidFill>
                  <a:schemeClr val="accent2"/>
                </a:solidFill>
              </a:rPr>
              <a:t>    modulus, </a:t>
            </a:r>
            <a:r>
              <a:rPr lang="en-US" altLang="en-US" b="1" i="1">
                <a:solidFill>
                  <a:schemeClr val="accent2"/>
                </a:solidFill>
              </a:rPr>
              <a:t>G</a:t>
            </a:r>
            <a:r>
              <a:rPr lang="en-US" altLang="en-US" b="1">
                <a:solidFill>
                  <a:schemeClr val="accent2"/>
                </a:solidFill>
              </a:rPr>
              <a:t>:</a:t>
            </a:r>
            <a:endParaRPr lang="en-US" altLang="en-US" b="1"/>
          </a:p>
        </p:txBody>
      </p:sp>
      <p:grpSp>
        <p:nvGrpSpPr>
          <p:cNvPr id="37892" name="Group 79">
            <a:extLst>
              <a:ext uri="{FF2B5EF4-FFF2-40B4-BE49-F238E27FC236}">
                <a16:creationId xmlns:a16="http://schemas.microsoft.com/office/drawing/2014/main" id="{9CD9EF08-71BF-5B48-B5A4-3EC10356EE59}"/>
              </a:ext>
            </a:extLst>
          </p:cNvPr>
          <p:cNvGrpSpPr>
            <a:grpSpLocks/>
          </p:cNvGrpSpPr>
          <p:nvPr/>
        </p:nvGrpSpPr>
        <p:grpSpPr bwMode="auto">
          <a:xfrm>
            <a:off x="3835400" y="1066800"/>
            <a:ext cx="1911350" cy="1930400"/>
            <a:chOff x="2416" y="672"/>
            <a:chExt cx="1204" cy="1216"/>
          </a:xfrm>
        </p:grpSpPr>
        <p:sp>
          <p:nvSpPr>
            <p:cNvPr id="37984" name="Rectangle 50">
              <a:extLst>
                <a:ext uri="{FF2B5EF4-FFF2-40B4-BE49-F238E27FC236}">
                  <a16:creationId xmlns:a16="http://schemas.microsoft.com/office/drawing/2014/main" id="{67BF40F4-A662-4C45-B5F8-893DCBB97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672"/>
              <a:ext cx="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t</a:t>
              </a:r>
              <a:endParaRPr lang="en-US" altLang="en-US">
                <a:latin typeface="Times" pitchFamily="2" charset="0"/>
              </a:endParaRPr>
            </a:p>
          </p:txBody>
        </p:sp>
        <p:grpSp>
          <p:nvGrpSpPr>
            <p:cNvPr id="37985" name="Group 53">
              <a:extLst>
                <a:ext uri="{FF2B5EF4-FFF2-40B4-BE49-F238E27FC236}">
                  <a16:creationId xmlns:a16="http://schemas.microsoft.com/office/drawing/2014/main" id="{2482CB1B-36A6-2048-9CFF-906C50121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872"/>
              <a:ext cx="80" cy="968"/>
              <a:chOff x="2744" y="872"/>
              <a:chExt cx="80" cy="968"/>
            </a:xfrm>
          </p:grpSpPr>
          <p:sp>
            <p:nvSpPr>
              <p:cNvPr id="38009" name="Freeform 51">
                <a:extLst>
                  <a:ext uri="{FF2B5EF4-FFF2-40B4-BE49-F238E27FC236}">
                    <a16:creationId xmlns:a16="http://schemas.microsoft.com/office/drawing/2014/main" id="{5FCCE948-3B74-4E42-8D86-E96D93556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872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10" name="Line 52">
                <a:extLst>
                  <a:ext uri="{FF2B5EF4-FFF2-40B4-BE49-F238E27FC236}">
                    <a16:creationId xmlns:a16="http://schemas.microsoft.com/office/drawing/2014/main" id="{22DAA808-DCB6-BD4B-B962-EF53945B2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928"/>
                <a:ext cx="1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86" name="Group 78">
              <a:extLst>
                <a:ext uri="{FF2B5EF4-FFF2-40B4-BE49-F238E27FC236}">
                  <a16:creationId xmlns:a16="http://schemas.microsoft.com/office/drawing/2014/main" id="{10307B92-5A68-B143-A798-499772C60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6" y="1344"/>
              <a:ext cx="1104" cy="80"/>
              <a:chOff x="2416" y="1344"/>
              <a:chExt cx="1104" cy="80"/>
            </a:xfrm>
          </p:grpSpPr>
          <p:sp>
            <p:nvSpPr>
              <p:cNvPr id="38007" name="Freeform 54">
                <a:extLst>
                  <a:ext uri="{FF2B5EF4-FFF2-40B4-BE49-F238E27FC236}">
                    <a16:creationId xmlns:a16="http://schemas.microsoft.com/office/drawing/2014/main" id="{4E70AD57-7463-C64A-8A0A-9E8FB76AC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" y="1344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8" name="Line 55">
                <a:extLst>
                  <a:ext uri="{FF2B5EF4-FFF2-40B4-BE49-F238E27FC236}">
                    <a16:creationId xmlns:a16="http://schemas.microsoft.com/office/drawing/2014/main" id="{69313D53-F49E-804C-9AA6-E0109D444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6" y="1384"/>
                <a:ext cx="104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87" name="Group 59">
              <a:extLst>
                <a:ext uri="{FF2B5EF4-FFF2-40B4-BE49-F238E27FC236}">
                  <a16:creationId xmlns:a16="http://schemas.microsoft.com/office/drawing/2014/main" id="{BAC4D645-DEEB-264E-B0BD-4899ED749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6" y="1072"/>
              <a:ext cx="584" cy="816"/>
              <a:chOff x="2416" y="1072"/>
              <a:chExt cx="584" cy="816"/>
            </a:xfrm>
          </p:grpSpPr>
          <p:sp>
            <p:nvSpPr>
              <p:cNvPr id="38005" name="Freeform 57">
                <a:extLst>
                  <a:ext uri="{FF2B5EF4-FFF2-40B4-BE49-F238E27FC236}">
                    <a16:creationId xmlns:a16="http://schemas.microsoft.com/office/drawing/2014/main" id="{2DD2D628-33FA-1B44-96CA-C21B5339D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072"/>
                <a:ext cx="96" cy="112"/>
              </a:xfrm>
              <a:custGeom>
                <a:avLst/>
                <a:gdLst>
                  <a:gd name="T0" fmla="*/ 96 w 96"/>
                  <a:gd name="T1" fmla="*/ 0 h 112"/>
                  <a:gd name="T2" fmla="*/ 72 w 96"/>
                  <a:gd name="T3" fmla="*/ 112 h 112"/>
                  <a:gd name="T4" fmla="*/ 56 w 96"/>
                  <a:gd name="T5" fmla="*/ 56 h 112"/>
                  <a:gd name="T6" fmla="*/ 0 w 96"/>
                  <a:gd name="T7" fmla="*/ 56 h 112"/>
                  <a:gd name="T8" fmla="*/ 96 w 96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96" y="0"/>
                    </a:moveTo>
                    <a:lnTo>
                      <a:pt x="72" y="112"/>
                    </a:lnTo>
                    <a:lnTo>
                      <a:pt x="56" y="56"/>
                    </a:lnTo>
                    <a:lnTo>
                      <a:pt x="0" y="5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6" name="Line 58">
                <a:extLst>
                  <a:ext uri="{FF2B5EF4-FFF2-40B4-BE49-F238E27FC236}">
                    <a16:creationId xmlns:a16="http://schemas.microsoft.com/office/drawing/2014/main" id="{0C19382D-ECC4-434A-9019-6174E955F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6" y="1128"/>
                <a:ext cx="544" cy="7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88" name="Group 62">
              <a:extLst>
                <a:ext uri="{FF2B5EF4-FFF2-40B4-BE49-F238E27FC236}">
                  <a16:creationId xmlns:a16="http://schemas.microsoft.com/office/drawing/2014/main" id="{DB8FAA91-78D7-4145-A41A-03FE7E6726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" y="792"/>
              <a:ext cx="584" cy="824"/>
              <a:chOff x="2616" y="792"/>
              <a:chExt cx="584" cy="824"/>
            </a:xfrm>
          </p:grpSpPr>
          <p:sp>
            <p:nvSpPr>
              <p:cNvPr id="38003" name="Freeform 60">
                <a:extLst>
                  <a:ext uri="{FF2B5EF4-FFF2-40B4-BE49-F238E27FC236}">
                    <a16:creationId xmlns:a16="http://schemas.microsoft.com/office/drawing/2014/main" id="{6410EF15-B7A4-1A4A-B1AF-2834652C9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6" y="1504"/>
                <a:ext cx="96" cy="112"/>
              </a:xfrm>
              <a:custGeom>
                <a:avLst/>
                <a:gdLst>
                  <a:gd name="T0" fmla="*/ 0 w 96"/>
                  <a:gd name="T1" fmla="*/ 112 h 112"/>
                  <a:gd name="T2" fmla="*/ 24 w 96"/>
                  <a:gd name="T3" fmla="*/ 0 h 112"/>
                  <a:gd name="T4" fmla="*/ 40 w 96"/>
                  <a:gd name="T5" fmla="*/ 56 h 112"/>
                  <a:gd name="T6" fmla="*/ 96 w 96"/>
                  <a:gd name="T7" fmla="*/ 56 h 112"/>
                  <a:gd name="T8" fmla="*/ 0 w 96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12"/>
                  <a:gd name="T17" fmla="*/ 96 w 96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12">
                    <a:moveTo>
                      <a:pt x="0" y="112"/>
                    </a:moveTo>
                    <a:lnTo>
                      <a:pt x="24" y="0"/>
                    </a:lnTo>
                    <a:lnTo>
                      <a:pt x="40" y="56"/>
                    </a:lnTo>
                    <a:lnTo>
                      <a:pt x="96" y="56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004" name="Line 61">
                <a:extLst>
                  <a:ext uri="{FF2B5EF4-FFF2-40B4-BE49-F238E27FC236}">
                    <a16:creationId xmlns:a16="http://schemas.microsoft.com/office/drawing/2014/main" id="{405D4A80-650D-E641-B484-CA5A7A134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6" y="792"/>
                <a:ext cx="544" cy="7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89" name="Line 63">
              <a:extLst>
                <a:ext uri="{FF2B5EF4-FFF2-40B4-BE49-F238E27FC236}">
                  <a16:creationId xmlns:a16="http://schemas.microsoft.com/office/drawing/2014/main" id="{06FFEDD1-5014-564F-9BC4-35D62FFC0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808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Line 64">
              <a:extLst>
                <a:ext uri="{FF2B5EF4-FFF2-40B4-BE49-F238E27FC236}">
                  <a16:creationId xmlns:a16="http://schemas.microsoft.com/office/drawing/2014/main" id="{6C545C32-C671-B749-A8A5-099DDA816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864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1" name="Line 65">
              <a:extLst>
                <a:ext uri="{FF2B5EF4-FFF2-40B4-BE49-F238E27FC236}">
                  <a16:creationId xmlns:a16="http://schemas.microsoft.com/office/drawing/2014/main" id="{325C124F-133C-4648-97FA-1F3C287B2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920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Line 66">
              <a:extLst>
                <a:ext uri="{FF2B5EF4-FFF2-40B4-BE49-F238E27FC236}">
                  <a16:creationId xmlns:a16="http://schemas.microsoft.com/office/drawing/2014/main" id="{DB5D2BAF-978E-264C-8D7F-677678A6D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976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Line 67">
              <a:extLst>
                <a:ext uri="{FF2B5EF4-FFF2-40B4-BE49-F238E27FC236}">
                  <a16:creationId xmlns:a16="http://schemas.microsoft.com/office/drawing/2014/main" id="{2605F917-38FC-0E4C-817C-E743564D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032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4" name="Line 68">
              <a:extLst>
                <a:ext uri="{FF2B5EF4-FFF2-40B4-BE49-F238E27FC236}">
                  <a16:creationId xmlns:a16="http://schemas.microsoft.com/office/drawing/2014/main" id="{4DB3F1B9-DC04-9748-9B67-7B1A9177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088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5" name="Line 69">
              <a:extLst>
                <a:ext uri="{FF2B5EF4-FFF2-40B4-BE49-F238E27FC236}">
                  <a16:creationId xmlns:a16="http://schemas.microsoft.com/office/drawing/2014/main" id="{8BB06A3A-FBDF-4E49-A869-55FF542E0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144"/>
              <a:ext cx="1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Line 70">
              <a:extLst>
                <a:ext uri="{FF2B5EF4-FFF2-40B4-BE49-F238E27FC236}">
                  <a16:creationId xmlns:a16="http://schemas.microsoft.com/office/drawing/2014/main" id="{53747E1F-F406-BF4F-A66B-4068A3BED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7" name="Line 71">
              <a:extLst>
                <a:ext uri="{FF2B5EF4-FFF2-40B4-BE49-F238E27FC236}">
                  <a16:creationId xmlns:a16="http://schemas.microsoft.com/office/drawing/2014/main" id="{790A0B0D-6421-444E-82AF-13D3E9105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4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8" name="Line 72">
              <a:extLst>
                <a:ext uri="{FF2B5EF4-FFF2-40B4-BE49-F238E27FC236}">
                  <a16:creationId xmlns:a16="http://schemas.microsoft.com/office/drawing/2014/main" id="{07D922EE-2C0D-6C49-87D6-BFA2FB2EE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Line 73">
              <a:extLst>
                <a:ext uri="{FF2B5EF4-FFF2-40B4-BE49-F238E27FC236}">
                  <a16:creationId xmlns:a16="http://schemas.microsoft.com/office/drawing/2014/main" id="{08871C2E-0A52-1542-87B5-C14CCFD0A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2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0" name="Line 74">
              <a:extLst>
                <a:ext uri="{FF2B5EF4-FFF2-40B4-BE49-F238E27FC236}">
                  <a16:creationId xmlns:a16="http://schemas.microsoft.com/office/drawing/2014/main" id="{493D922D-8FBC-0643-819D-56DEAA812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6" y="1168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1" name="Rectangle 76">
              <a:extLst>
                <a:ext uri="{FF2B5EF4-FFF2-40B4-BE49-F238E27FC236}">
                  <a16:creationId xmlns:a16="http://schemas.microsoft.com/office/drawing/2014/main" id="{ACFB0C10-7348-4541-B76C-D61E7D31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872"/>
              <a:ext cx="1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33FF"/>
                  </a:solidFill>
                </a:rPr>
                <a:t>G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38002" name="Rectangle 77">
              <a:extLst>
                <a:ext uri="{FF2B5EF4-FFF2-40B4-BE49-F238E27FC236}">
                  <a16:creationId xmlns:a16="http://schemas.microsoft.com/office/drawing/2014/main" id="{73BFA261-6EC2-1844-81E3-D58A843EE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128"/>
              <a:ext cx="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g</a:t>
              </a:r>
              <a:endParaRPr lang="en-US" altLang="en-US">
                <a:latin typeface="Times" pitchFamily="2" charset="0"/>
              </a:endParaRPr>
            </a:p>
          </p:txBody>
        </p:sp>
      </p:grp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4E0BBF0-0B90-4243-BBC8-1B8232E02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57400"/>
            <a:ext cx="1266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>
                <a:latin typeface="Symbol" pitchFamily="2" charset="2"/>
              </a:rPr>
              <a:t>t</a:t>
            </a:r>
            <a:r>
              <a:rPr lang="en-US" altLang="en-US" sz="2800" b="1"/>
              <a:t> = </a:t>
            </a:r>
            <a:r>
              <a:rPr lang="en-US" altLang="en-US" sz="2800" b="1" i="1">
                <a:solidFill>
                  <a:schemeClr val="accent2"/>
                </a:solidFill>
              </a:rPr>
              <a:t>G</a:t>
            </a:r>
            <a:r>
              <a:rPr lang="en-US" altLang="en-US" sz="2800" b="1"/>
              <a:t> </a:t>
            </a:r>
            <a:r>
              <a:rPr lang="en-US" altLang="en-US" sz="2800" b="1">
                <a:latin typeface="Symbol" pitchFamily="2" charset="2"/>
              </a:rPr>
              <a:t>g</a:t>
            </a:r>
          </a:p>
        </p:txBody>
      </p:sp>
      <p:sp>
        <p:nvSpPr>
          <p:cNvPr id="37894" name="Rectangle 16">
            <a:extLst>
              <a:ext uri="{FF2B5EF4-FFF2-40B4-BE49-F238E27FC236}">
                <a16:creationId xmlns:a16="http://schemas.microsoft.com/office/drawing/2014/main" id="{85379F55-4B63-3044-B81B-B730E03318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Elastic Properties</a:t>
            </a:r>
          </a:p>
        </p:txBody>
      </p:sp>
      <p:sp>
        <p:nvSpPr>
          <p:cNvPr id="37895" name="AutoShape 142">
            <a:extLst>
              <a:ext uri="{FF2B5EF4-FFF2-40B4-BE49-F238E27FC236}">
                <a16:creationId xmlns:a16="http://schemas.microsoft.com/office/drawing/2014/main" id="{3ACEAA55-0315-3F47-9F91-DA8FFFCFB2C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16000" y="5568950"/>
            <a:ext cx="1728788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896" name="Group 168">
            <a:extLst>
              <a:ext uri="{FF2B5EF4-FFF2-40B4-BE49-F238E27FC236}">
                <a16:creationId xmlns:a16="http://schemas.microsoft.com/office/drawing/2014/main" id="{851B9C99-9DAF-7C46-A9A4-FF06D72B3E6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1860550" cy="2565400"/>
            <a:chOff x="3984" y="480"/>
            <a:chExt cx="1172" cy="1616"/>
          </a:xfrm>
        </p:grpSpPr>
        <p:sp>
          <p:nvSpPr>
            <p:cNvPr id="37964" name="Rectangle 14">
              <a:extLst>
                <a:ext uri="{FF2B5EF4-FFF2-40B4-BE49-F238E27FC236}">
                  <a16:creationId xmlns:a16="http://schemas.microsoft.com/office/drawing/2014/main" id="{BCDE3B63-6A04-A245-966E-34278EF8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975"/>
              <a:ext cx="54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simple</a:t>
              </a:r>
            </a:p>
            <a:p>
              <a:r>
                <a:rPr lang="en-US" altLang="en-US" sz="1800"/>
                <a:t>torsion</a:t>
              </a:r>
            </a:p>
            <a:p>
              <a:r>
                <a:rPr lang="en-US" altLang="en-US" sz="1800"/>
                <a:t>test</a:t>
              </a:r>
            </a:p>
          </p:txBody>
        </p:sp>
        <p:sp>
          <p:nvSpPr>
            <p:cNvPr id="37965" name="AutoShape 80">
              <a:extLst>
                <a:ext uri="{FF2B5EF4-FFF2-40B4-BE49-F238E27FC236}">
                  <a16:creationId xmlns:a16="http://schemas.microsoft.com/office/drawing/2014/main" id="{140B6554-D455-D448-B02E-5CA0CD5A2EC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984" y="480"/>
              <a:ext cx="86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6" name="Oval 82">
              <a:extLst>
                <a:ext uri="{FF2B5EF4-FFF2-40B4-BE49-F238E27FC236}">
                  <a16:creationId xmlns:a16="http://schemas.microsoft.com/office/drawing/2014/main" id="{8582368E-8899-1C46-B501-C3DF060E6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548"/>
              <a:ext cx="320" cy="13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7" name="Rectangle 83">
              <a:extLst>
                <a:ext uri="{FF2B5EF4-FFF2-40B4-BE49-F238E27FC236}">
                  <a16:creationId xmlns:a16="http://schemas.microsoft.com/office/drawing/2014/main" id="{38F2F16D-3278-E54B-9CE6-706DEF82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924"/>
              <a:ext cx="320" cy="6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8" name="Oval 84">
              <a:extLst>
                <a:ext uri="{FF2B5EF4-FFF2-40B4-BE49-F238E27FC236}">
                  <a16:creationId xmlns:a16="http://schemas.microsoft.com/office/drawing/2014/main" id="{C43D2D39-A33C-9D4E-A077-66347716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860"/>
              <a:ext cx="32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9" name="Line 85">
              <a:extLst>
                <a:ext uri="{FF2B5EF4-FFF2-40B4-BE49-F238E27FC236}">
                  <a16:creationId xmlns:a16="http://schemas.microsoft.com/office/drawing/2014/main" id="{33FF6319-30FE-EA4E-84D7-F9F637306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1616"/>
              <a:ext cx="288" cy="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0" name="Oval 86">
              <a:extLst>
                <a:ext uri="{FF2B5EF4-FFF2-40B4-BE49-F238E27FC236}">
                  <a16:creationId xmlns:a16="http://schemas.microsoft.com/office/drawing/2014/main" id="{A2EC2388-C8D2-1243-B559-A68D4B44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680"/>
              <a:ext cx="312" cy="14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71" name="Freeform 87">
              <a:extLst>
                <a:ext uri="{FF2B5EF4-FFF2-40B4-BE49-F238E27FC236}">
                  <a16:creationId xmlns:a16="http://schemas.microsoft.com/office/drawing/2014/main" id="{1B0A5748-37FF-4E4C-99F2-DA269607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624"/>
              <a:ext cx="184" cy="232"/>
            </a:xfrm>
            <a:custGeom>
              <a:avLst/>
              <a:gdLst>
                <a:gd name="T0" fmla="*/ 184 w 184"/>
                <a:gd name="T1" fmla="*/ 0 h 232"/>
                <a:gd name="T2" fmla="*/ 0 w 184"/>
                <a:gd name="T3" fmla="*/ 112 h 232"/>
                <a:gd name="T4" fmla="*/ 184 w 184"/>
                <a:gd name="T5" fmla="*/ 232 h 232"/>
                <a:gd name="T6" fmla="*/ 184 w 184"/>
                <a:gd name="T7" fmla="*/ 0 h 2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32"/>
                <a:gd name="T14" fmla="*/ 184 w 184"/>
                <a:gd name="T15" fmla="*/ 232 h 2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32">
                  <a:moveTo>
                    <a:pt x="184" y="0"/>
                  </a:moveTo>
                  <a:lnTo>
                    <a:pt x="0" y="112"/>
                  </a:lnTo>
                  <a:lnTo>
                    <a:pt x="184" y="23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7972" name="Group 90">
              <a:extLst>
                <a:ext uri="{FF2B5EF4-FFF2-40B4-BE49-F238E27FC236}">
                  <a16:creationId xmlns:a16="http://schemas.microsoft.com/office/drawing/2014/main" id="{E8719286-5104-8848-BD30-CA255146D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" y="784"/>
              <a:ext cx="112" cy="96"/>
              <a:chOff x="4392" y="784"/>
              <a:chExt cx="112" cy="96"/>
            </a:xfrm>
          </p:grpSpPr>
          <p:sp>
            <p:nvSpPr>
              <p:cNvPr id="37982" name="Freeform 88">
                <a:extLst>
                  <a:ext uri="{FF2B5EF4-FFF2-40B4-BE49-F238E27FC236}">
                    <a16:creationId xmlns:a16="http://schemas.microsoft.com/office/drawing/2014/main" id="{CEDF69D5-E549-2142-8214-4B112D654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2" y="784"/>
                <a:ext cx="112" cy="96"/>
              </a:xfrm>
              <a:custGeom>
                <a:avLst/>
                <a:gdLst>
                  <a:gd name="T0" fmla="*/ 112 w 112"/>
                  <a:gd name="T1" fmla="*/ 24 h 96"/>
                  <a:gd name="T2" fmla="*/ 24 w 112"/>
                  <a:gd name="T3" fmla="*/ 96 h 96"/>
                  <a:gd name="T4" fmla="*/ 40 w 112"/>
                  <a:gd name="T5" fmla="*/ 40 h 96"/>
                  <a:gd name="T6" fmla="*/ 0 w 112"/>
                  <a:gd name="T7" fmla="*/ 0 h 96"/>
                  <a:gd name="T8" fmla="*/ 112 w 112"/>
                  <a:gd name="T9" fmla="*/ 24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112" y="24"/>
                    </a:moveTo>
                    <a:lnTo>
                      <a:pt x="24" y="96"/>
                    </a:lnTo>
                    <a:lnTo>
                      <a:pt x="40" y="40"/>
                    </a:lnTo>
                    <a:lnTo>
                      <a:pt x="0" y="0"/>
                    </a:lnTo>
                    <a:lnTo>
                      <a:pt x="112" y="24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3" name="Line 89">
                <a:extLst>
                  <a:ext uri="{FF2B5EF4-FFF2-40B4-BE49-F238E27FC236}">
                    <a16:creationId xmlns:a16="http://schemas.microsoft.com/office/drawing/2014/main" id="{3223F369-97BF-3443-AFCF-A44B522E5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2" y="824"/>
                <a:ext cx="8" cy="1"/>
              </a:xfrm>
              <a:prstGeom prst="line">
                <a:avLst/>
              </a:prstGeom>
              <a:noFill/>
              <a:ln w="254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73" name="Line 91">
              <a:extLst>
                <a:ext uri="{FF2B5EF4-FFF2-40B4-BE49-F238E27FC236}">
                  <a16:creationId xmlns:a16="http://schemas.microsoft.com/office/drawing/2014/main" id="{4379C6F3-AD1D-C242-9764-F68E5105B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008"/>
              <a:ext cx="8" cy="6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4" name="Oval 105">
              <a:extLst>
                <a:ext uri="{FF2B5EF4-FFF2-40B4-BE49-F238E27FC236}">
                  <a16:creationId xmlns:a16="http://schemas.microsoft.com/office/drawing/2014/main" id="{1DFB55E6-3588-5240-8A48-C0480240F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1720"/>
              <a:ext cx="320" cy="14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88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75" name="Freeform 106">
              <a:extLst>
                <a:ext uri="{FF2B5EF4-FFF2-40B4-BE49-F238E27FC236}">
                  <a16:creationId xmlns:a16="http://schemas.microsoft.com/office/drawing/2014/main" id="{14C6A964-F766-3846-A56D-764DDBEFD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1720"/>
              <a:ext cx="184" cy="224"/>
            </a:xfrm>
            <a:custGeom>
              <a:avLst/>
              <a:gdLst>
                <a:gd name="T0" fmla="*/ 0 w 184"/>
                <a:gd name="T1" fmla="*/ 0 h 224"/>
                <a:gd name="T2" fmla="*/ 184 w 184"/>
                <a:gd name="T3" fmla="*/ 112 h 224"/>
                <a:gd name="T4" fmla="*/ 0 w 184"/>
                <a:gd name="T5" fmla="*/ 224 h 224"/>
                <a:gd name="T6" fmla="*/ 0 w 184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224"/>
                <a:gd name="T14" fmla="*/ 184 w 184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224">
                  <a:moveTo>
                    <a:pt x="0" y="0"/>
                  </a:moveTo>
                  <a:lnTo>
                    <a:pt x="184" y="112"/>
                  </a:lnTo>
                  <a:lnTo>
                    <a:pt x="0" y="2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7976" name="Group 109">
              <a:extLst>
                <a:ext uri="{FF2B5EF4-FFF2-40B4-BE49-F238E27FC236}">
                  <a16:creationId xmlns:a16="http://schemas.microsoft.com/office/drawing/2014/main" id="{B35F8BDD-5DFB-3240-8360-FA7D9BAE4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6" y="1824"/>
              <a:ext cx="112" cy="96"/>
              <a:chOff x="4296" y="1824"/>
              <a:chExt cx="112" cy="96"/>
            </a:xfrm>
          </p:grpSpPr>
          <p:sp>
            <p:nvSpPr>
              <p:cNvPr id="37980" name="Freeform 107">
                <a:extLst>
                  <a:ext uri="{FF2B5EF4-FFF2-40B4-BE49-F238E27FC236}">
                    <a16:creationId xmlns:a16="http://schemas.microsoft.com/office/drawing/2014/main" id="{B0EE779A-9286-1C45-AB8B-0ADEAF0E1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" y="1824"/>
                <a:ext cx="112" cy="96"/>
              </a:xfrm>
              <a:custGeom>
                <a:avLst/>
                <a:gdLst>
                  <a:gd name="T0" fmla="*/ 0 w 112"/>
                  <a:gd name="T1" fmla="*/ 24 h 96"/>
                  <a:gd name="T2" fmla="*/ 112 w 112"/>
                  <a:gd name="T3" fmla="*/ 0 h 96"/>
                  <a:gd name="T4" fmla="*/ 72 w 112"/>
                  <a:gd name="T5" fmla="*/ 40 h 96"/>
                  <a:gd name="T6" fmla="*/ 88 w 112"/>
                  <a:gd name="T7" fmla="*/ 96 h 96"/>
                  <a:gd name="T8" fmla="*/ 0 w 112"/>
                  <a:gd name="T9" fmla="*/ 24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0" y="24"/>
                    </a:moveTo>
                    <a:lnTo>
                      <a:pt x="112" y="0"/>
                    </a:lnTo>
                    <a:lnTo>
                      <a:pt x="72" y="40"/>
                    </a:lnTo>
                    <a:lnTo>
                      <a:pt x="88" y="96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81" name="Line 108">
                <a:extLst>
                  <a:ext uri="{FF2B5EF4-FFF2-40B4-BE49-F238E27FC236}">
                    <a16:creationId xmlns:a16="http://schemas.microsoft.com/office/drawing/2014/main" id="{B99DFC8F-9069-EF44-A458-302E840D5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0" y="1864"/>
                <a:ext cx="8" cy="1"/>
              </a:xfrm>
              <a:prstGeom prst="line">
                <a:avLst/>
              </a:prstGeom>
              <a:noFill/>
              <a:ln w="254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77" name="Rectangle 110">
              <a:extLst>
                <a:ext uri="{FF2B5EF4-FFF2-40B4-BE49-F238E27FC236}">
                  <a16:creationId xmlns:a16="http://schemas.microsoft.com/office/drawing/2014/main" id="{65D1CBAF-6E2D-7B4C-A6BF-C296D4A15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" y="592"/>
              <a:ext cx="1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8800"/>
                  </a:solidFill>
                </a:rPr>
                <a:t>M</a:t>
              </a:r>
              <a:endParaRPr lang="en-US" altLang="en-US" i="1"/>
            </a:p>
          </p:txBody>
        </p:sp>
        <p:sp>
          <p:nvSpPr>
            <p:cNvPr id="37978" name="Rectangle 111">
              <a:extLst>
                <a:ext uri="{FF2B5EF4-FFF2-40B4-BE49-F238E27FC236}">
                  <a16:creationId xmlns:a16="http://schemas.microsoft.com/office/drawing/2014/main" id="{4B4AD8E7-D2EA-F348-BB46-EC38F5E0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768"/>
              <a:ext cx="1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8800"/>
                  </a:solidFill>
                </a:rPr>
                <a:t>M</a:t>
              </a:r>
              <a:endParaRPr lang="en-US" altLang="en-US" i="1"/>
            </a:p>
          </p:txBody>
        </p:sp>
        <p:sp>
          <p:nvSpPr>
            <p:cNvPr id="37979" name="Line 167">
              <a:extLst>
                <a:ext uri="{FF2B5EF4-FFF2-40B4-BE49-F238E27FC236}">
                  <a16:creationId xmlns:a16="http://schemas.microsoft.com/office/drawing/2014/main" id="{A8F7A5AC-98DA-7646-88C1-DADA0AA13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8" y="1000"/>
              <a:ext cx="152" cy="672"/>
            </a:xfrm>
            <a:prstGeom prst="line">
              <a:avLst/>
            </a:prstGeom>
            <a:noFill/>
            <a:ln w="19050">
              <a:solidFill>
                <a:srgbClr val="0088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84">
            <a:extLst>
              <a:ext uri="{FF2B5EF4-FFF2-40B4-BE49-F238E27FC236}">
                <a16:creationId xmlns:a16="http://schemas.microsoft.com/office/drawing/2014/main" id="{3B2E7F10-594C-4646-A314-880AEBEB690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105400"/>
            <a:ext cx="6553200" cy="1308100"/>
            <a:chOff x="288" y="3216"/>
            <a:chExt cx="4128" cy="824"/>
          </a:xfrm>
        </p:grpSpPr>
        <p:sp>
          <p:nvSpPr>
            <p:cNvPr id="37950" name="Rectangle 9">
              <a:extLst>
                <a:ext uri="{FF2B5EF4-FFF2-40B4-BE49-F238E27FC236}">
                  <a16:creationId xmlns:a16="http://schemas.microsoft.com/office/drawing/2014/main" id="{1072245C-C9AA-314B-AC27-0D86DFBD8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216"/>
              <a:ext cx="4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/>
                <a:t>• Special relations for isotropic materials:</a:t>
              </a:r>
            </a:p>
          </p:txBody>
        </p:sp>
        <p:grpSp>
          <p:nvGrpSpPr>
            <p:cNvPr id="37951" name="Group 179">
              <a:extLst>
                <a:ext uri="{FF2B5EF4-FFF2-40B4-BE49-F238E27FC236}">
                  <a16:creationId xmlns:a16="http://schemas.microsoft.com/office/drawing/2014/main" id="{7514C77A-9B3C-9741-BF3D-70D5D08E1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" y="3550"/>
              <a:ext cx="1013" cy="490"/>
              <a:chOff x="664" y="3545"/>
              <a:chExt cx="1013" cy="490"/>
            </a:xfrm>
          </p:grpSpPr>
          <p:sp>
            <p:nvSpPr>
              <p:cNvPr id="37959" name="Rectangle 148">
                <a:extLst>
                  <a:ext uri="{FF2B5EF4-FFF2-40B4-BE49-F238E27FC236}">
                    <a16:creationId xmlns:a16="http://schemas.microsoft.com/office/drawing/2014/main" id="{70A3B074-409F-6247-B7DE-03F0E61BC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805"/>
                <a:ext cx="60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</a:rPr>
                  <a:t>2(1</a:t>
                </a:r>
                <a:r>
                  <a:rPr lang="en-US" altLang="en-US" sz="1200" b="1">
                    <a:solidFill>
                      <a:srgbClr val="000000"/>
                    </a:solidFill>
                  </a:rPr>
                  <a:t> </a:t>
                </a:r>
                <a:r>
                  <a:rPr lang="en-US" altLang="en-US" b="1">
                    <a:solidFill>
                      <a:srgbClr val="000000"/>
                    </a:solidFill>
                    <a:latin typeface="Symbol" pitchFamily="2" charset="2"/>
                  </a:rPr>
                  <a:t>+</a:t>
                </a:r>
                <a:r>
                  <a:rPr lang="en-US" altLang="en-US" sz="1200" b="1">
                    <a:solidFill>
                      <a:srgbClr val="000000"/>
                    </a:solidFill>
                  </a:rPr>
                  <a:t> </a:t>
                </a:r>
                <a:r>
                  <a:rPr lang="en-US" altLang="en-US">
                    <a:solidFill>
                      <a:srgbClr val="000000"/>
                    </a:solidFill>
                    <a:latin typeface="Symbol" pitchFamily="2" charset="2"/>
                  </a:rPr>
                  <a:t>n</a:t>
                </a:r>
                <a:r>
                  <a:rPr lang="en-US" altLang="en-US" b="1">
                    <a:solidFill>
                      <a:srgbClr val="000000"/>
                    </a:solidFill>
                  </a:rPr>
                  <a:t>)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37960" name="Rectangle 149">
                <a:extLst>
                  <a:ext uri="{FF2B5EF4-FFF2-40B4-BE49-F238E27FC236}">
                    <a16:creationId xmlns:a16="http://schemas.microsoft.com/office/drawing/2014/main" id="{E212CE55-FB6F-0044-84E7-B242091D1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545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1" i="1">
                    <a:solidFill>
                      <a:srgbClr val="000000"/>
                    </a:solidFill>
                  </a:rPr>
                  <a:t>E</a:t>
                </a:r>
                <a:endParaRPr lang="en-US" altLang="en-US" i="1">
                  <a:latin typeface="Times" pitchFamily="2" charset="0"/>
                </a:endParaRPr>
              </a:p>
            </p:txBody>
          </p:sp>
          <p:sp>
            <p:nvSpPr>
              <p:cNvPr id="37961" name="Rectangle 150">
                <a:extLst>
                  <a:ext uri="{FF2B5EF4-FFF2-40B4-BE49-F238E27FC236}">
                    <a16:creationId xmlns:a16="http://schemas.microsoft.com/office/drawing/2014/main" id="{FA17FC5D-1C3B-2245-ACE4-F4336B3A0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" y="3646"/>
                <a:ext cx="14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1" i="1">
                    <a:solidFill>
                      <a:srgbClr val="000000"/>
                    </a:solidFill>
                  </a:rPr>
                  <a:t>G</a:t>
                </a:r>
                <a:endParaRPr lang="en-US" altLang="en-US" i="1">
                  <a:latin typeface="Times" pitchFamily="2" charset="0"/>
                </a:endParaRPr>
              </a:p>
            </p:txBody>
          </p:sp>
          <p:sp>
            <p:nvSpPr>
              <p:cNvPr id="37962" name="Rectangle 153">
                <a:extLst>
                  <a:ext uri="{FF2B5EF4-FFF2-40B4-BE49-F238E27FC236}">
                    <a16:creationId xmlns:a16="http://schemas.microsoft.com/office/drawing/2014/main" id="{005014DB-43C5-B845-A38A-35B928573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" y="3626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600">
                    <a:solidFill>
                      <a:srgbClr val="000000"/>
                    </a:solidFill>
                    <a:latin typeface="Symbol" pitchFamily="2" charset="2"/>
                  </a:rPr>
                  <a:t>=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37963" name="Line 174">
                <a:extLst>
                  <a:ext uri="{FF2B5EF4-FFF2-40B4-BE49-F238E27FC236}">
                    <a16:creationId xmlns:a16="http://schemas.microsoft.com/office/drawing/2014/main" id="{DD181FBA-EC79-DF40-924F-D71FDA49E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3784"/>
                <a:ext cx="6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52" name="Group 178">
              <a:extLst>
                <a:ext uri="{FF2B5EF4-FFF2-40B4-BE49-F238E27FC236}">
                  <a16:creationId xmlns:a16="http://schemas.microsoft.com/office/drawing/2014/main" id="{2F651D7C-4FBD-4344-A040-3FA5388EA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2" y="3515"/>
              <a:ext cx="1113" cy="525"/>
              <a:chOff x="2232" y="3515"/>
              <a:chExt cx="1113" cy="525"/>
            </a:xfrm>
          </p:grpSpPr>
          <p:sp>
            <p:nvSpPr>
              <p:cNvPr id="37953" name="AutoShape 154">
                <a:extLst>
                  <a:ext uri="{FF2B5EF4-FFF2-40B4-BE49-F238E27FC236}">
                    <a16:creationId xmlns:a16="http://schemas.microsoft.com/office/drawing/2014/main" id="{EA83A601-B661-504C-8ED7-5EFDB1DE999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32" y="3515"/>
                <a:ext cx="1113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4" name="Rectangle 161">
                <a:extLst>
                  <a:ext uri="{FF2B5EF4-FFF2-40B4-BE49-F238E27FC236}">
                    <a16:creationId xmlns:a16="http://schemas.microsoft.com/office/drawing/2014/main" id="{5EE596A3-BA4A-2646-8A92-2728A4B10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3793"/>
                <a:ext cx="7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</a:rPr>
                  <a:t>3(1</a:t>
                </a:r>
                <a:r>
                  <a:rPr lang="en-US" altLang="en-US" sz="1200" b="1">
                    <a:solidFill>
                      <a:srgbClr val="000000"/>
                    </a:solidFill>
                  </a:rPr>
                  <a:t> </a:t>
                </a:r>
                <a:r>
                  <a:rPr lang="en-US" altLang="en-US" b="1">
                    <a:solidFill>
                      <a:srgbClr val="000000"/>
                    </a:solidFill>
                    <a:latin typeface="Symbol" pitchFamily="2" charset="2"/>
                  </a:rPr>
                  <a:t>-</a:t>
                </a:r>
                <a:r>
                  <a:rPr lang="en-US" altLang="en-US" sz="1200" b="1">
                    <a:solidFill>
                      <a:srgbClr val="000000"/>
                    </a:solidFill>
                  </a:rPr>
                  <a:t> </a:t>
                </a:r>
                <a:r>
                  <a:rPr lang="en-US" altLang="en-US" b="1">
                    <a:solidFill>
                      <a:srgbClr val="000000"/>
                    </a:solidFill>
                  </a:rPr>
                  <a:t>2</a:t>
                </a:r>
                <a:r>
                  <a:rPr lang="en-US" altLang="en-US">
                    <a:solidFill>
                      <a:srgbClr val="000000"/>
                    </a:solidFill>
                    <a:latin typeface="Symbol" pitchFamily="2" charset="2"/>
                  </a:rPr>
                  <a:t>n</a:t>
                </a:r>
                <a:r>
                  <a:rPr lang="en-US" altLang="en-US" b="1">
                    <a:solidFill>
                      <a:srgbClr val="000000"/>
                    </a:solidFill>
                  </a:rPr>
                  <a:t>)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37955" name="Rectangle 162">
                <a:extLst>
                  <a:ext uri="{FF2B5EF4-FFF2-40B4-BE49-F238E27FC236}">
                    <a16:creationId xmlns:a16="http://schemas.microsoft.com/office/drawing/2014/main" id="{7B1A9A3F-A0EF-2344-A312-DB035745E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3" y="3524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1" i="1">
                    <a:solidFill>
                      <a:srgbClr val="000000"/>
                    </a:solidFill>
                  </a:rPr>
                  <a:t>E</a:t>
                </a:r>
                <a:endParaRPr lang="en-US" altLang="en-US" i="1">
                  <a:latin typeface="Times" pitchFamily="2" charset="0"/>
                </a:endParaRPr>
              </a:p>
            </p:txBody>
          </p:sp>
          <p:sp>
            <p:nvSpPr>
              <p:cNvPr id="37956" name="Rectangle 163">
                <a:extLst>
                  <a:ext uri="{FF2B5EF4-FFF2-40B4-BE49-F238E27FC236}">
                    <a16:creationId xmlns:a16="http://schemas.microsoft.com/office/drawing/2014/main" id="{5E35AC94-F2C1-E84F-8401-F76976628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644"/>
                <a:ext cx="13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b="1" i="1">
                    <a:solidFill>
                      <a:srgbClr val="000000"/>
                    </a:solidFill>
                  </a:rPr>
                  <a:t>K</a:t>
                </a:r>
                <a:endParaRPr lang="en-US" altLang="en-US" i="1">
                  <a:latin typeface="Times" pitchFamily="2" charset="0"/>
                </a:endParaRPr>
              </a:p>
            </p:txBody>
          </p:sp>
          <p:sp>
            <p:nvSpPr>
              <p:cNvPr id="37957" name="Rectangle 166">
                <a:extLst>
                  <a:ext uri="{FF2B5EF4-FFF2-40B4-BE49-F238E27FC236}">
                    <a16:creationId xmlns:a16="http://schemas.microsoft.com/office/drawing/2014/main" id="{E3C48A59-A783-CA4F-92A8-F646A2C2F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3625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rgbClr val="000000"/>
                    </a:solidFill>
                    <a:latin typeface="Symbol" pitchFamily="2" charset="2"/>
                  </a:rPr>
                  <a:t>=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37958" name="Line 177">
                <a:extLst>
                  <a:ext uri="{FF2B5EF4-FFF2-40B4-BE49-F238E27FC236}">
                    <a16:creationId xmlns:a16="http://schemas.microsoft.com/office/drawing/2014/main" id="{D80B6385-ECCD-A743-8846-8FFAFF215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2" y="3770"/>
                <a:ext cx="6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188">
            <a:extLst>
              <a:ext uri="{FF2B5EF4-FFF2-40B4-BE49-F238E27FC236}">
                <a16:creationId xmlns:a16="http://schemas.microsoft.com/office/drawing/2014/main" id="{F0F2E662-E987-8441-8DA1-488B2047D8A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971800"/>
            <a:ext cx="8132763" cy="2784475"/>
            <a:chOff x="288" y="1872"/>
            <a:chExt cx="5123" cy="1754"/>
          </a:xfrm>
        </p:grpSpPr>
        <p:sp>
          <p:nvSpPr>
            <p:cNvPr id="37899" name="Rectangle 6">
              <a:extLst>
                <a:ext uri="{FF2B5EF4-FFF2-40B4-BE49-F238E27FC236}">
                  <a16:creationId xmlns:a16="http://schemas.microsoft.com/office/drawing/2014/main" id="{079CD1BD-FB28-A54A-A4E6-A2199A6CD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90"/>
              <a:ext cx="192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/>
                <a:t>• Elastic </a:t>
              </a:r>
              <a:r>
                <a:rPr lang="en-US" altLang="en-US" b="1">
                  <a:solidFill>
                    <a:schemeClr val="accent2"/>
                  </a:solidFill>
                </a:rPr>
                <a:t>Bulk</a:t>
              </a:r>
            </a:p>
            <a:p>
              <a:r>
                <a:rPr lang="en-US" altLang="en-US" b="1">
                  <a:solidFill>
                    <a:schemeClr val="accent2"/>
                  </a:solidFill>
                </a:rPr>
                <a:t>    modulus, K:</a:t>
              </a:r>
              <a:endParaRPr lang="en-US" altLang="en-US" b="1"/>
            </a:p>
          </p:txBody>
        </p:sp>
        <p:sp>
          <p:nvSpPr>
            <p:cNvPr id="37900" name="Rectangle 15">
              <a:extLst>
                <a:ext uri="{FF2B5EF4-FFF2-40B4-BE49-F238E27FC236}">
                  <a16:creationId xmlns:a16="http://schemas.microsoft.com/office/drawing/2014/main" id="{72A80BB8-35CE-9343-B05B-CBD744587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03"/>
              <a:ext cx="707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/>
                <a:t>pressure</a:t>
              </a:r>
            </a:p>
            <a:p>
              <a:r>
                <a:rPr lang="en-US" altLang="en-US" sz="1800"/>
                <a:t>test: Init.</a:t>
              </a:r>
            </a:p>
            <a:p>
              <a:r>
                <a:rPr lang="en-US" altLang="en-US" sz="1800"/>
                <a:t>vol =</a:t>
              </a:r>
              <a:r>
                <a:rPr lang="en-US" altLang="en-US" sz="1800" i="1"/>
                <a:t>V</a:t>
              </a:r>
              <a:r>
                <a:rPr lang="en-US" altLang="en-US" sz="2200" i="1" baseline="-10000"/>
                <a:t>o</a:t>
              </a:r>
              <a:r>
                <a:rPr lang="en-US" altLang="en-US" sz="1800"/>
                <a:t>.  </a:t>
              </a:r>
            </a:p>
            <a:p>
              <a:r>
                <a:rPr lang="en-US" altLang="en-US" sz="1800"/>
                <a:t>Vol chg.</a:t>
              </a:r>
            </a:p>
            <a:p>
              <a:r>
                <a:rPr lang="en-US" altLang="en-US" sz="1800"/>
                <a:t> = </a:t>
              </a:r>
              <a:r>
                <a:rPr lang="en-US" altLang="en-US" sz="1800">
                  <a:latin typeface="Symbol" pitchFamily="2" charset="2"/>
                </a:rPr>
                <a:t>D</a:t>
              </a:r>
              <a:r>
                <a:rPr lang="en-US" altLang="en-US" sz="1800" i="1"/>
                <a:t>V</a:t>
              </a:r>
            </a:p>
          </p:txBody>
        </p:sp>
        <p:grpSp>
          <p:nvGrpSpPr>
            <p:cNvPr id="37901" name="Group 114">
              <a:extLst>
                <a:ext uri="{FF2B5EF4-FFF2-40B4-BE49-F238E27FC236}">
                  <a16:creationId xmlns:a16="http://schemas.microsoft.com/office/drawing/2014/main" id="{5D2DD838-DA51-8542-BFDA-9B188B324D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44" y="1872"/>
              <a:ext cx="1392" cy="1360"/>
              <a:chOff x="3744" y="1872"/>
              <a:chExt cx="1392" cy="1360"/>
            </a:xfrm>
          </p:grpSpPr>
          <p:sp>
            <p:nvSpPr>
              <p:cNvPr id="37932" name="AutoShape 113">
                <a:extLst>
                  <a:ext uri="{FF2B5EF4-FFF2-40B4-BE49-F238E27FC236}">
                    <a16:creationId xmlns:a16="http://schemas.microsoft.com/office/drawing/2014/main" id="{9940DF9D-843C-0843-B109-29405B58113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44" y="1872"/>
                <a:ext cx="1392" cy="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3" name="Rectangle 115">
                <a:extLst>
                  <a:ext uri="{FF2B5EF4-FFF2-40B4-BE49-F238E27FC236}">
                    <a16:creationId xmlns:a16="http://schemas.microsoft.com/office/drawing/2014/main" id="{FAFBF490-5A87-1143-9BD3-59BB1E73E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2336"/>
                <a:ext cx="560" cy="5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34" name="Rectangle 116">
                <a:extLst>
                  <a:ext uri="{FF2B5EF4-FFF2-40B4-BE49-F238E27FC236}">
                    <a16:creationId xmlns:a16="http://schemas.microsoft.com/office/drawing/2014/main" id="{92F1AAD7-61AA-3842-A3B3-0D271121A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400"/>
                <a:ext cx="448" cy="44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88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7935" name="Group 119">
                <a:extLst>
                  <a:ext uri="{FF2B5EF4-FFF2-40B4-BE49-F238E27FC236}">
                    <a16:creationId xmlns:a16="http://schemas.microsoft.com/office/drawing/2014/main" id="{99018049-FC71-B74B-98E4-37395AAEDB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4" y="2576"/>
                <a:ext cx="264" cy="96"/>
                <a:chOff x="3904" y="2576"/>
                <a:chExt cx="264" cy="96"/>
              </a:xfrm>
            </p:grpSpPr>
            <p:sp>
              <p:nvSpPr>
                <p:cNvPr id="37948" name="Freeform 117">
                  <a:extLst>
                    <a:ext uri="{FF2B5EF4-FFF2-40B4-BE49-F238E27FC236}">
                      <a16:creationId xmlns:a16="http://schemas.microsoft.com/office/drawing/2014/main" id="{799C2BF1-6A10-4246-A887-DF249E68C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4" y="2576"/>
                  <a:ext cx="104" cy="96"/>
                </a:xfrm>
                <a:custGeom>
                  <a:avLst/>
                  <a:gdLst>
                    <a:gd name="T0" fmla="*/ 104 w 104"/>
                    <a:gd name="T1" fmla="*/ 48 h 96"/>
                    <a:gd name="T2" fmla="*/ 0 w 104"/>
                    <a:gd name="T3" fmla="*/ 96 h 96"/>
                    <a:gd name="T4" fmla="*/ 32 w 104"/>
                    <a:gd name="T5" fmla="*/ 48 h 96"/>
                    <a:gd name="T6" fmla="*/ 0 w 104"/>
                    <a:gd name="T7" fmla="*/ 0 h 96"/>
                    <a:gd name="T8" fmla="*/ 104 w 104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6"/>
                    <a:gd name="T17" fmla="*/ 104 w 104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6">
                      <a:moveTo>
                        <a:pt x="104" y="48"/>
                      </a:moveTo>
                      <a:lnTo>
                        <a:pt x="0" y="96"/>
                      </a:lnTo>
                      <a:lnTo>
                        <a:pt x="32" y="48"/>
                      </a:lnTo>
                      <a:lnTo>
                        <a:pt x="0" y="0"/>
                      </a:lnTo>
                      <a:lnTo>
                        <a:pt x="104" y="48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49" name="Line 118">
                  <a:extLst>
                    <a:ext uri="{FF2B5EF4-FFF2-40B4-BE49-F238E27FC236}">
                      <a16:creationId xmlns:a16="http://schemas.microsoft.com/office/drawing/2014/main" id="{4C953758-0658-F141-9D74-C27D3C3D8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04" y="2624"/>
                  <a:ext cx="192" cy="1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936" name="Group 122">
                <a:extLst>
                  <a:ext uri="{FF2B5EF4-FFF2-40B4-BE49-F238E27FC236}">
                    <a16:creationId xmlns:a16="http://schemas.microsoft.com/office/drawing/2014/main" id="{DCECC75C-129E-AE4B-8774-4F5E56DB4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4" y="2576"/>
                <a:ext cx="264" cy="96"/>
                <a:chOff x="4624" y="2576"/>
                <a:chExt cx="264" cy="96"/>
              </a:xfrm>
            </p:grpSpPr>
            <p:sp>
              <p:nvSpPr>
                <p:cNvPr id="37946" name="Freeform 120">
                  <a:extLst>
                    <a:ext uri="{FF2B5EF4-FFF2-40B4-BE49-F238E27FC236}">
                      <a16:creationId xmlns:a16="http://schemas.microsoft.com/office/drawing/2014/main" id="{69AF308D-8D27-3941-929C-25439F018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" y="2576"/>
                  <a:ext cx="104" cy="96"/>
                </a:xfrm>
                <a:custGeom>
                  <a:avLst/>
                  <a:gdLst>
                    <a:gd name="T0" fmla="*/ 0 w 104"/>
                    <a:gd name="T1" fmla="*/ 48 h 96"/>
                    <a:gd name="T2" fmla="*/ 104 w 104"/>
                    <a:gd name="T3" fmla="*/ 0 h 96"/>
                    <a:gd name="T4" fmla="*/ 72 w 104"/>
                    <a:gd name="T5" fmla="*/ 48 h 96"/>
                    <a:gd name="T6" fmla="*/ 104 w 104"/>
                    <a:gd name="T7" fmla="*/ 96 h 96"/>
                    <a:gd name="T8" fmla="*/ 0 w 104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6"/>
                    <a:gd name="T17" fmla="*/ 104 w 104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6">
                      <a:moveTo>
                        <a:pt x="0" y="48"/>
                      </a:moveTo>
                      <a:lnTo>
                        <a:pt x="104" y="0"/>
                      </a:lnTo>
                      <a:lnTo>
                        <a:pt x="72" y="48"/>
                      </a:lnTo>
                      <a:lnTo>
                        <a:pt x="104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47" name="Line 121">
                  <a:extLst>
                    <a:ext uri="{FF2B5EF4-FFF2-40B4-BE49-F238E27FC236}">
                      <a16:creationId xmlns:a16="http://schemas.microsoft.com/office/drawing/2014/main" id="{9DA3E86C-D74E-6D41-9268-1DB207271D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6" y="2624"/>
                  <a:ext cx="192" cy="1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937" name="Group 125">
                <a:extLst>
                  <a:ext uri="{FF2B5EF4-FFF2-40B4-BE49-F238E27FC236}">
                    <a16:creationId xmlns:a16="http://schemas.microsoft.com/office/drawing/2014/main" id="{B50B97E0-1B38-5D4D-ACEC-E2C7F97D59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2144"/>
                <a:ext cx="96" cy="248"/>
                <a:chOff x="4344" y="2144"/>
                <a:chExt cx="96" cy="248"/>
              </a:xfrm>
            </p:grpSpPr>
            <p:sp>
              <p:nvSpPr>
                <p:cNvPr id="37944" name="Freeform 123">
                  <a:extLst>
                    <a:ext uri="{FF2B5EF4-FFF2-40B4-BE49-F238E27FC236}">
                      <a16:creationId xmlns:a16="http://schemas.microsoft.com/office/drawing/2014/main" id="{C8471B42-76F0-E244-A0E2-ECD972CA01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4" y="2288"/>
                  <a:ext cx="96" cy="104"/>
                </a:xfrm>
                <a:custGeom>
                  <a:avLst/>
                  <a:gdLst>
                    <a:gd name="T0" fmla="*/ 48 w 96"/>
                    <a:gd name="T1" fmla="*/ 104 h 104"/>
                    <a:gd name="T2" fmla="*/ 0 w 96"/>
                    <a:gd name="T3" fmla="*/ 0 h 104"/>
                    <a:gd name="T4" fmla="*/ 48 w 96"/>
                    <a:gd name="T5" fmla="*/ 32 h 104"/>
                    <a:gd name="T6" fmla="*/ 96 w 96"/>
                    <a:gd name="T7" fmla="*/ 0 h 104"/>
                    <a:gd name="T8" fmla="*/ 48 w 96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104"/>
                      </a:moveTo>
                      <a:lnTo>
                        <a:pt x="0" y="0"/>
                      </a:lnTo>
                      <a:lnTo>
                        <a:pt x="48" y="32"/>
                      </a:lnTo>
                      <a:lnTo>
                        <a:pt x="96" y="0"/>
                      </a:lnTo>
                      <a:lnTo>
                        <a:pt x="48" y="104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45" name="Line 124">
                  <a:extLst>
                    <a:ext uri="{FF2B5EF4-FFF2-40B4-BE49-F238E27FC236}">
                      <a16:creationId xmlns:a16="http://schemas.microsoft.com/office/drawing/2014/main" id="{BD6CF1B5-8A60-8F45-8A81-94F68976B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92" y="2144"/>
                  <a:ext cx="1" cy="176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938" name="Group 128">
                <a:extLst>
                  <a:ext uri="{FF2B5EF4-FFF2-40B4-BE49-F238E27FC236}">
                    <a16:creationId xmlns:a16="http://schemas.microsoft.com/office/drawing/2014/main" id="{EF64F0DB-2B70-FB4A-9E7B-6032ABF2B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2856"/>
                <a:ext cx="96" cy="248"/>
                <a:chOff x="4344" y="2856"/>
                <a:chExt cx="96" cy="248"/>
              </a:xfrm>
            </p:grpSpPr>
            <p:sp>
              <p:nvSpPr>
                <p:cNvPr id="37942" name="Freeform 126">
                  <a:extLst>
                    <a:ext uri="{FF2B5EF4-FFF2-40B4-BE49-F238E27FC236}">
                      <a16:creationId xmlns:a16="http://schemas.microsoft.com/office/drawing/2014/main" id="{55056AE3-F4C7-D54A-A860-CBDEE12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4" y="2856"/>
                  <a:ext cx="96" cy="104"/>
                </a:xfrm>
                <a:custGeom>
                  <a:avLst/>
                  <a:gdLst>
                    <a:gd name="T0" fmla="*/ 48 w 96"/>
                    <a:gd name="T1" fmla="*/ 0 h 104"/>
                    <a:gd name="T2" fmla="*/ 96 w 96"/>
                    <a:gd name="T3" fmla="*/ 104 h 104"/>
                    <a:gd name="T4" fmla="*/ 48 w 96"/>
                    <a:gd name="T5" fmla="*/ 72 h 104"/>
                    <a:gd name="T6" fmla="*/ 0 w 96"/>
                    <a:gd name="T7" fmla="*/ 104 h 104"/>
                    <a:gd name="T8" fmla="*/ 48 w 96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0"/>
                      </a:moveTo>
                      <a:lnTo>
                        <a:pt x="96" y="104"/>
                      </a:lnTo>
                      <a:lnTo>
                        <a:pt x="48" y="72"/>
                      </a:lnTo>
                      <a:lnTo>
                        <a:pt x="0" y="10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43" name="Line 127">
                  <a:extLst>
                    <a:ext uri="{FF2B5EF4-FFF2-40B4-BE49-F238E27FC236}">
                      <a16:creationId xmlns:a16="http://schemas.microsoft.com/office/drawing/2014/main" id="{C01AED04-E2F0-3541-A01B-BFBEF91828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92" y="2928"/>
                  <a:ext cx="1" cy="176"/>
                </a:xfrm>
                <a:prstGeom prst="line">
                  <a:avLst/>
                </a:prstGeom>
                <a:noFill/>
                <a:ln w="25400">
                  <a:solidFill>
                    <a:srgbClr val="0088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939" name="Rectangle 129">
                <a:extLst>
                  <a:ext uri="{FF2B5EF4-FFF2-40B4-BE49-F238E27FC236}">
                    <a16:creationId xmlns:a16="http://schemas.microsoft.com/office/drawing/2014/main" id="{4D8B69C2-224F-9A4A-9606-FF7A8665A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1984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8800"/>
                    </a:solidFill>
                  </a:rPr>
                  <a:t>P</a:t>
                </a:r>
                <a:endParaRPr lang="en-US" altLang="en-US" i="1"/>
              </a:p>
            </p:txBody>
          </p:sp>
          <p:sp>
            <p:nvSpPr>
              <p:cNvPr id="37940" name="Rectangle 130">
                <a:extLst>
                  <a:ext uri="{FF2B5EF4-FFF2-40B4-BE49-F238E27FC236}">
                    <a16:creationId xmlns:a16="http://schemas.microsoft.com/office/drawing/2014/main" id="{A31C2858-5886-6D43-8483-56357D0B1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8" y="2352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8800"/>
                    </a:solidFill>
                  </a:rPr>
                  <a:t>P</a:t>
                </a:r>
                <a:endParaRPr lang="en-US" altLang="en-US" i="1"/>
              </a:p>
            </p:txBody>
          </p:sp>
          <p:sp>
            <p:nvSpPr>
              <p:cNvPr id="37941" name="Rectangle 131">
                <a:extLst>
                  <a:ext uri="{FF2B5EF4-FFF2-40B4-BE49-F238E27FC236}">
                    <a16:creationId xmlns:a16="http://schemas.microsoft.com/office/drawing/2014/main" id="{F7145D3F-FD0E-634B-9417-B86607B1F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2352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8800"/>
                    </a:solidFill>
                  </a:rPr>
                  <a:t>P</a:t>
                </a:r>
                <a:endParaRPr lang="en-US" altLang="en-US" i="1"/>
              </a:p>
            </p:txBody>
          </p:sp>
        </p:grpSp>
        <p:grpSp>
          <p:nvGrpSpPr>
            <p:cNvPr id="37902" name="Group 141">
              <a:extLst>
                <a:ext uri="{FF2B5EF4-FFF2-40B4-BE49-F238E27FC236}">
                  <a16:creationId xmlns:a16="http://schemas.microsoft.com/office/drawing/2014/main" id="{C6FD5543-8B8B-3144-9548-A1F5CD90A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2440"/>
              <a:ext cx="972" cy="573"/>
              <a:chOff x="657" y="2440"/>
              <a:chExt cx="972" cy="573"/>
            </a:xfrm>
          </p:grpSpPr>
          <p:sp>
            <p:nvSpPr>
              <p:cNvPr id="37925" name="Rectangle 134">
                <a:extLst>
                  <a:ext uri="{FF2B5EF4-FFF2-40B4-BE49-F238E27FC236}">
                    <a16:creationId xmlns:a16="http://schemas.microsoft.com/office/drawing/2014/main" id="{C18FC481-5559-A847-91F4-3C4629EC3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2576"/>
                <a:ext cx="47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0000"/>
                    </a:solidFill>
                  </a:rPr>
                  <a:t>P</a:t>
                </a:r>
                <a:r>
                  <a:rPr lang="en-US" altLang="en-US" sz="2800">
                    <a:solidFill>
                      <a:srgbClr val="000000"/>
                    </a:solidFill>
                  </a:rPr>
                  <a:t> = -</a:t>
                </a:r>
                <a:endParaRPr lang="en-US" altLang="en-US"/>
              </a:p>
            </p:txBody>
          </p:sp>
          <p:sp>
            <p:nvSpPr>
              <p:cNvPr id="37926" name="Rectangle 135">
                <a:extLst>
                  <a:ext uri="{FF2B5EF4-FFF2-40B4-BE49-F238E27FC236}">
                    <a16:creationId xmlns:a16="http://schemas.microsoft.com/office/drawing/2014/main" id="{5F83C7B1-43F8-874F-8AAD-475323641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" y="2576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33FF"/>
                    </a:solidFill>
                  </a:rPr>
                  <a:t>K</a:t>
                </a:r>
                <a:endParaRPr lang="en-US" altLang="en-US" i="1"/>
              </a:p>
            </p:txBody>
          </p:sp>
          <p:sp>
            <p:nvSpPr>
              <p:cNvPr id="37927" name="Rectangle 136">
                <a:extLst>
                  <a:ext uri="{FF2B5EF4-FFF2-40B4-BE49-F238E27FC236}">
                    <a16:creationId xmlns:a16="http://schemas.microsoft.com/office/drawing/2014/main" id="{159CB077-DDFF-2549-9F42-A991F3327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2440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  <a:latin typeface="Symbol" pitchFamily="2" charset="2"/>
                  </a:rPr>
                  <a:t>D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37928" name="Rectangle 137">
                <a:extLst>
                  <a:ext uri="{FF2B5EF4-FFF2-40B4-BE49-F238E27FC236}">
                    <a16:creationId xmlns:a16="http://schemas.microsoft.com/office/drawing/2014/main" id="{B2850EC4-307A-8849-9705-8C2B4B786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456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0000"/>
                    </a:solidFill>
                  </a:rPr>
                  <a:t>V</a:t>
                </a:r>
                <a:endParaRPr lang="en-US" altLang="en-US" i="1"/>
              </a:p>
            </p:txBody>
          </p:sp>
          <p:sp>
            <p:nvSpPr>
              <p:cNvPr id="37929" name="Line 138">
                <a:extLst>
                  <a:ext uri="{FF2B5EF4-FFF2-40B4-BE49-F238E27FC236}">
                    <a16:creationId xmlns:a16="http://schemas.microsoft.com/office/drawing/2014/main" id="{274943BC-B31D-B540-9906-184FA9E1A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8" y="2712"/>
                <a:ext cx="25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0" name="Rectangle 139">
                <a:extLst>
                  <a:ext uri="{FF2B5EF4-FFF2-40B4-BE49-F238E27FC236}">
                    <a16:creationId xmlns:a16="http://schemas.microsoft.com/office/drawing/2014/main" id="{10D41CDD-F469-D54E-A72E-1D8DED901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696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0000"/>
                    </a:solidFill>
                  </a:rPr>
                  <a:t>V</a:t>
                </a:r>
                <a:endParaRPr lang="en-US" altLang="en-US" i="1"/>
              </a:p>
            </p:txBody>
          </p:sp>
          <p:sp>
            <p:nvSpPr>
              <p:cNvPr id="37931" name="Rectangle 140">
                <a:extLst>
                  <a:ext uri="{FF2B5EF4-FFF2-40B4-BE49-F238E27FC236}">
                    <a16:creationId xmlns:a16="http://schemas.microsoft.com/office/drawing/2014/main" id="{71626E0A-53F0-3040-BBF1-927142529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2744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0000"/>
                    </a:solidFill>
                  </a:rPr>
                  <a:t>o</a:t>
                </a:r>
                <a:endParaRPr lang="en-US" altLang="en-US" i="1"/>
              </a:p>
            </p:txBody>
          </p:sp>
        </p:grpSp>
        <p:grpSp>
          <p:nvGrpSpPr>
            <p:cNvPr id="37903" name="Group 19">
              <a:extLst>
                <a:ext uri="{FF2B5EF4-FFF2-40B4-BE49-F238E27FC236}">
                  <a16:creationId xmlns:a16="http://schemas.microsoft.com/office/drawing/2014/main" id="{045CFEC4-AE1E-F749-BB51-1FE52FA08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0" y="2152"/>
              <a:ext cx="80" cy="976"/>
              <a:chOff x="2760" y="2152"/>
              <a:chExt cx="80" cy="976"/>
            </a:xfrm>
          </p:grpSpPr>
          <p:sp>
            <p:nvSpPr>
              <p:cNvPr id="37923" name="Freeform 17">
                <a:extLst>
                  <a:ext uri="{FF2B5EF4-FFF2-40B4-BE49-F238E27FC236}">
                    <a16:creationId xmlns:a16="http://schemas.microsoft.com/office/drawing/2014/main" id="{3FE2B33D-D8E6-484F-9579-A6BD42DD3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2152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24" name="Line 18">
                <a:extLst>
                  <a:ext uri="{FF2B5EF4-FFF2-40B4-BE49-F238E27FC236}">
                    <a16:creationId xmlns:a16="http://schemas.microsoft.com/office/drawing/2014/main" id="{0E08AF08-2C3F-6348-952B-72440D7F1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0" y="2208"/>
                <a:ext cx="1" cy="9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04" name="Group 22">
              <a:extLst>
                <a:ext uri="{FF2B5EF4-FFF2-40B4-BE49-F238E27FC236}">
                  <a16:creationId xmlns:a16="http://schemas.microsoft.com/office/drawing/2014/main" id="{3DF0EC89-1A0C-0B48-B8AC-B5617D4E6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8" y="2600"/>
              <a:ext cx="1112" cy="80"/>
              <a:chOff x="2248" y="2600"/>
              <a:chExt cx="1112" cy="80"/>
            </a:xfrm>
          </p:grpSpPr>
          <p:sp>
            <p:nvSpPr>
              <p:cNvPr id="37921" name="Freeform 20">
                <a:extLst>
                  <a:ext uri="{FF2B5EF4-FFF2-40B4-BE49-F238E27FC236}">
                    <a16:creationId xmlns:a16="http://schemas.microsoft.com/office/drawing/2014/main" id="{24CC03C1-F5B2-3F40-AFEC-D1BB16A4A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2600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922" name="Line 21">
                <a:extLst>
                  <a:ext uri="{FF2B5EF4-FFF2-40B4-BE49-F238E27FC236}">
                    <a16:creationId xmlns:a16="http://schemas.microsoft.com/office/drawing/2014/main" id="{66C22B6F-3D82-6948-B789-E534951C1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8" y="2640"/>
                <a:ext cx="105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5" name="Rectangle 23">
              <a:extLst>
                <a:ext uri="{FF2B5EF4-FFF2-40B4-BE49-F238E27FC236}">
                  <a16:creationId xmlns:a16="http://schemas.microsoft.com/office/drawing/2014/main" id="{2C449C9A-AA66-9242-9F74-6B624A61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00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P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37906" name="Rectangle 24">
              <a:extLst>
                <a:ext uri="{FF2B5EF4-FFF2-40B4-BE49-F238E27FC236}">
                  <a16:creationId xmlns:a16="http://schemas.microsoft.com/office/drawing/2014/main" id="{C17E0850-9F91-5147-862D-4F516793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368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D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37907" name="Rectangle 25">
              <a:extLst>
                <a:ext uri="{FF2B5EF4-FFF2-40B4-BE49-F238E27FC236}">
                  <a16:creationId xmlns:a16="http://schemas.microsoft.com/office/drawing/2014/main" id="{963FB197-D39C-CB46-8224-BF72D848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38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V</a:t>
              </a:r>
              <a:endParaRPr lang="en-US" altLang="en-US" i="1">
                <a:latin typeface="Times" pitchFamily="2" charset="0"/>
              </a:endParaRPr>
            </a:p>
          </p:txBody>
        </p:sp>
        <p:grpSp>
          <p:nvGrpSpPr>
            <p:cNvPr id="37908" name="Group 32">
              <a:extLst>
                <a:ext uri="{FF2B5EF4-FFF2-40B4-BE49-F238E27FC236}">
                  <a16:creationId xmlns:a16="http://schemas.microsoft.com/office/drawing/2014/main" id="{33A77A51-1105-6242-B454-4D403F409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2352"/>
              <a:ext cx="1040" cy="600"/>
              <a:chOff x="2312" y="2352"/>
              <a:chExt cx="1040" cy="600"/>
            </a:xfrm>
          </p:grpSpPr>
          <p:grpSp>
            <p:nvGrpSpPr>
              <p:cNvPr id="37915" name="Group 28">
                <a:extLst>
                  <a:ext uri="{FF2B5EF4-FFF2-40B4-BE49-F238E27FC236}">
                    <a16:creationId xmlns:a16="http://schemas.microsoft.com/office/drawing/2014/main" id="{B30A20E2-9B76-8348-979F-C2019C2880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2" y="2352"/>
                <a:ext cx="888" cy="512"/>
                <a:chOff x="2312" y="2352"/>
                <a:chExt cx="888" cy="512"/>
              </a:xfrm>
            </p:grpSpPr>
            <p:sp>
              <p:nvSpPr>
                <p:cNvPr id="37919" name="Freeform 26">
                  <a:extLst>
                    <a:ext uri="{FF2B5EF4-FFF2-40B4-BE49-F238E27FC236}">
                      <a16:creationId xmlns:a16="http://schemas.microsoft.com/office/drawing/2014/main" id="{4101D91C-D02D-0E46-8418-E721A618C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8" y="2768"/>
                  <a:ext cx="112" cy="96"/>
                </a:xfrm>
                <a:custGeom>
                  <a:avLst/>
                  <a:gdLst>
                    <a:gd name="T0" fmla="*/ 112 w 112"/>
                    <a:gd name="T1" fmla="*/ 96 h 96"/>
                    <a:gd name="T2" fmla="*/ 0 w 112"/>
                    <a:gd name="T3" fmla="*/ 88 h 96"/>
                    <a:gd name="T4" fmla="*/ 48 w 112"/>
                    <a:gd name="T5" fmla="*/ 64 h 96"/>
                    <a:gd name="T6" fmla="*/ 48 w 112"/>
                    <a:gd name="T7" fmla="*/ 0 h 96"/>
                    <a:gd name="T8" fmla="*/ 112 w 112"/>
                    <a:gd name="T9" fmla="*/ 96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96"/>
                    <a:gd name="T17" fmla="*/ 112 w 112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96">
                      <a:moveTo>
                        <a:pt x="112" y="96"/>
                      </a:moveTo>
                      <a:lnTo>
                        <a:pt x="0" y="88"/>
                      </a:lnTo>
                      <a:lnTo>
                        <a:pt x="48" y="64"/>
                      </a:lnTo>
                      <a:lnTo>
                        <a:pt x="48" y="0"/>
                      </a:lnTo>
                      <a:lnTo>
                        <a:pt x="112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20" name="Line 27">
                  <a:extLst>
                    <a:ext uri="{FF2B5EF4-FFF2-40B4-BE49-F238E27FC236}">
                      <a16:creationId xmlns:a16="http://schemas.microsoft.com/office/drawing/2014/main" id="{F4B82EFD-A9C7-6C42-8493-5927ED36B5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2352"/>
                  <a:ext cx="824" cy="4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916" name="Group 31">
                <a:extLst>
                  <a:ext uri="{FF2B5EF4-FFF2-40B4-BE49-F238E27FC236}">
                    <a16:creationId xmlns:a16="http://schemas.microsoft.com/office/drawing/2014/main" id="{0EC722A6-B662-C34D-8BA7-011CBBDF9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4" y="2440"/>
                <a:ext cx="888" cy="512"/>
                <a:chOff x="2464" y="2440"/>
                <a:chExt cx="888" cy="512"/>
              </a:xfrm>
            </p:grpSpPr>
            <p:sp>
              <p:nvSpPr>
                <p:cNvPr id="37917" name="Freeform 29">
                  <a:extLst>
                    <a:ext uri="{FF2B5EF4-FFF2-40B4-BE49-F238E27FC236}">
                      <a16:creationId xmlns:a16="http://schemas.microsoft.com/office/drawing/2014/main" id="{D1AB0C20-5B59-644C-8190-5D10AB0736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4" y="2440"/>
                  <a:ext cx="112" cy="96"/>
                </a:xfrm>
                <a:custGeom>
                  <a:avLst/>
                  <a:gdLst>
                    <a:gd name="T0" fmla="*/ 0 w 112"/>
                    <a:gd name="T1" fmla="*/ 0 h 96"/>
                    <a:gd name="T2" fmla="*/ 112 w 112"/>
                    <a:gd name="T3" fmla="*/ 8 h 96"/>
                    <a:gd name="T4" fmla="*/ 64 w 112"/>
                    <a:gd name="T5" fmla="*/ 32 h 96"/>
                    <a:gd name="T6" fmla="*/ 64 w 112"/>
                    <a:gd name="T7" fmla="*/ 96 h 96"/>
                    <a:gd name="T8" fmla="*/ 0 w 112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96"/>
                    <a:gd name="T17" fmla="*/ 112 w 112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96">
                      <a:moveTo>
                        <a:pt x="0" y="0"/>
                      </a:moveTo>
                      <a:lnTo>
                        <a:pt x="112" y="8"/>
                      </a:lnTo>
                      <a:lnTo>
                        <a:pt x="64" y="32"/>
                      </a:lnTo>
                      <a:lnTo>
                        <a:pt x="64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7918" name="Line 30">
                  <a:extLst>
                    <a:ext uri="{FF2B5EF4-FFF2-40B4-BE49-F238E27FC236}">
                      <a16:creationId xmlns:a16="http://schemas.microsoft.com/office/drawing/2014/main" id="{567503CF-7978-644C-897F-EDB32FC2A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8" y="2472"/>
                  <a:ext cx="824" cy="4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Rectangle 35">
              <a:extLst>
                <a:ext uri="{FF2B5EF4-FFF2-40B4-BE49-F238E27FC236}">
                  <a16:creationId xmlns:a16="http://schemas.microsoft.com/office/drawing/2014/main" id="{9C252A73-AA58-A348-BA1C-92ED7F57C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" y="273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33FF"/>
                  </a:solidFill>
                </a:rPr>
                <a:t>K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37910" name="Rectangle 47">
              <a:extLst>
                <a:ext uri="{FF2B5EF4-FFF2-40B4-BE49-F238E27FC236}">
                  <a16:creationId xmlns:a16="http://schemas.microsoft.com/office/drawing/2014/main" id="{21DC8805-43E7-AA49-B36D-CEEC399BC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624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V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37911" name="Rectangle 48">
              <a:extLst>
                <a:ext uri="{FF2B5EF4-FFF2-40B4-BE49-F238E27FC236}">
                  <a16:creationId xmlns:a16="http://schemas.microsoft.com/office/drawing/2014/main" id="{C6FC15C0-3B88-6C45-BCF8-C369645A1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267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</a:rPr>
                <a:t>o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37912" name="Line 181">
              <a:extLst>
                <a:ext uri="{FF2B5EF4-FFF2-40B4-BE49-F238E27FC236}">
                  <a16:creationId xmlns:a16="http://schemas.microsoft.com/office/drawing/2014/main" id="{FFB3E072-14C3-D343-AE21-811F6A32F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639"/>
              <a:ext cx="2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3" name="Line 185">
              <a:extLst>
                <a:ext uri="{FF2B5EF4-FFF2-40B4-BE49-F238E27FC236}">
                  <a16:creationId xmlns:a16="http://schemas.microsoft.com/office/drawing/2014/main" id="{46C4E2B0-316C-B74F-BC8D-E4A0AD453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2956"/>
              <a:ext cx="2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186">
              <a:extLst>
                <a:ext uri="{FF2B5EF4-FFF2-40B4-BE49-F238E27FC236}">
                  <a16:creationId xmlns:a16="http://schemas.microsoft.com/office/drawing/2014/main" id="{F2CE02DE-896C-C244-9129-9B01C4401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6" y="2770"/>
              <a:ext cx="0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81908698-0E0F-894C-977C-856293CF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692A4D-D227-FD4A-8A53-7C4DAA966064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0EFBF6B3-7186-1744-861E-3C06D1A0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1225550"/>
            <a:ext cx="708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chemeClr val="tx2"/>
                </a:solidFill>
              </a:rPr>
              <a:t>Metals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Alloys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B34BE17E-165A-AB49-9C22-D0476191A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1119188"/>
            <a:ext cx="9747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FF"/>
                </a:solidFill>
              </a:rPr>
              <a:t>Graphite</a:t>
            </a:r>
          </a:p>
          <a:p>
            <a:r>
              <a:rPr lang="en-US" altLang="en-US" sz="1400">
                <a:solidFill>
                  <a:srgbClr val="0000FF"/>
                </a:solidFill>
              </a:rPr>
              <a:t>Ceramics</a:t>
            </a:r>
          </a:p>
          <a:p>
            <a:r>
              <a:rPr lang="en-US" altLang="en-US" sz="1400">
                <a:solidFill>
                  <a:srgbClr val="0000FF"/>
                </a:solidFill>
              </a:rPr>
              <a:t>Semicond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653C8F55-1AA8-B442-B02D-07810EE9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1331913"/>
            <a:ext cx="92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6600"/>
                </a:solidFill>
              </a:rPr>
              <a:t>Polymers</a:t>
            </a:r>
          </a:p>
        </p:txBody>
      </p:sp>
      <p:sp>
        <p:nvSpPr>
          <p:cNvPr id="39942" name="Rectangle 8">
            <a:extLst>
              <a:ext uri="{FF2B5EF4-FFF2-40B4-BE49-F238E27FC236}">
                <a16:creationId xmlns:a16="http://schemas.microsoft.com/office/drawing/2014/main" id="{820C651E-314B-1946-9844-EED901AFC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1225550"/>
            <a:ext cx="11223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>
                <a:solidFill>
                  <a:srgbClr val="D60093"/>
                </a:solidFill>
              </a:rPr>
              <a:t>Composites</a:t>
            </a:r>
          </a:p>
          <a:p>
            <a:pPr algn="ctr"/>
            <a:r>
              <a:rPr lang="en-US" altLang="en-US" sz="1400">
                <a:solidFill>
                  <a:srgbClr val="D60093"/>
                </a:solidFill>
              </a:rPr>
              <a:t>/fibers</a:t>
            </a:r>
          </a:p>
        </p:txBody>
      </p:sp>
      <p:sp>
        <p:nvSpPr>
          <p:cNvPr id="39943" name="Rectangle 9">
            <a:extLst>
              <a:ext uri="{FF2B5EF4-FFF2-40B4-BE49-F238E27FC236}">
                <a16:creationId xmlns:a16="http://schemas.microsoft.com/office/drawing/2014/main" id="{B9659A85-8918-B74F-AC66-A73AF1F4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11160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i="1"/>
              <a:t>E</a:t>
            </a:r>
            <a:r>
              <a:rPr lang="en-US" altLang="en-US" sz="2200"/>
              <a:t>(GPa)</a:t>
            </a:r>
          </a:p>
        </p:txBody>
      </p:sp>
      <p:sp>
        <p:nvSpPr>
          <p:cNvPr id="39944" name="Line 11">
            <a:extLst>
              <a:ext uri="{FF2B5EF4-FFF2-40B4-BE49-F238E27FC236}">
                <a16:creationId xmlns:a16="http://schemas.microsoft.com/office/drawing/2014/main" id="{8B9F6535-79F4-1942-B703-251A2315C4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2971800"/>
            <a:ext cx="3048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13">
            <a:extLst>
              <a:ext uri="{FF2B5EF4-FFF2-40B4-BE49-F238E27FC236}">
                <a16:creationId xmlns:a16="http://schemas.microsoft.com/office/drawing/2014/main" id="{21962D43-C07F-4E4F-9EC3-1260C28D8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25463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Based on data in Table B2,</a:t>
            </a:r>
          </a:p>
          <a:p>
            <a:r>
              <a:rPr lang="en-US" altLang="en-US" sz="1400" i="1"/>
              <a:t>Callister 7e</a:t>
            </a:r>
            <a:r>
              <a:rPr lang="en-US" altLang="en-US" sz="1400"/>
              <a:t>.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Composite data based on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reinforced epoxy with 60 vol%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of aligned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carbon (CFRE),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aramid (AFRE), or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glass (GFRE)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fibers.</a:t>
            </a:r>
            <a:endParaRPr lang="en-US" altLang="en-US" sz="1400"/>
          </a:p>
        </p:txBody>
      </p:sp>
      <p:sp>
        <p:nvSpPr>
          <p:cNvPr id="39946" name="Rectangle 14">
            <a:extLst>
              <a:ext uri="{FF2B5EF4-FFF2-40B4-BE49-F238E27FC236}">
                <a16:creationId xmlns:a16="http://schemas.microsoft.com/office/drawing/2014/main" id="{CCD7736E-7E10-E04B-ADBA-14BBA7DB86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Young’s Moduli:  Comparison</a:t>
            </a:r>
          </a:p>
        </p:txBody>
      </p:sp>
      <p:sp>
        <p:nvSpPr>
          <p:cNvPr id="39947" name="AutoShape 15">
            <a:extLst>
              <a:ext uri="{FF2B5EF4-FFF2-40B4-BE49-F238E27FC236}">
                <a16:creationId xmlns:a16="http://schemas.microsoft.com/office/drawing/2014/main" id="{ADAE5466-54B4-B141-B5A4-29EF54591CD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81000" y="3810000"/>
            <a:ext cx="10668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Rectangle 17">
            <a:extLst>
              <a:ext uri="{FF2B5EF4-FFF2-40B4-BE49-F238E27FC236}">
                <a16:creationId xmlns:a16="http://schemas.microsoft.com/office/drawing/2014/main" id="{18E8BAA2-17DF-994D-8753-4EBD483CC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911600"/>
            <a:ext cx="9096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10</a:t>
            </a:r>
            <a:r>
              <a:rPr lang="en-US" altLang="en-US" baseline="30000">
                <a:solidFill>
                  <a:srgbClr val="000000"/>
                </a:solidFill>
              </a:rPr>
              <a:t>9</a:t>
            </a:r>
            <a:r>
              <a:rPr lang="en-US" altLang="en-US">
                <a:solidFill>
                  <a:srgbClr val="000000"/>
                </a:solidFill>
              </a:rPr>
              <a:t> Pa</a:t>
            </a:r>
            <a:endParaRPr lang="en-US" altLang="en-US"/>
          </a:p>
        </p:txBody>
      </p:sp>
      <p:grpSp>
        <p:nvGrpSpPr>
          <p:cNvPr id="39949" name="Group 35">
            <a:extLst>
              <a:ext uri="{FF2B5EF4-FFF2-40B4-BE49-F238E27FC236}">
                <a16:creationId xmlns:a16="http://schemas.microsoft.com/office/drawing/2014/main" id="{C1FEBFF7-E42A-8848-B049-86E5324B41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84300" y="1727200"/>
            <a:ext cx="4559300" cy="4978400"/>
            <a:chOff x="872" y="1088"/>
            <a:chExt cx="2872" cy="3136"/>
          </a:xfrm>
        </p:grpSpPr>
        <p:sp>
          <p:nvSpPr>
            <p:cNvPr id="39950" name="AutoShape 34">
              <a:extLst>
                <a:ext uri="{FF2B5EF4-FFF2-40B4-BE49-F238E27FC236}">
                  <a16:creationId xmlns:a16="http://schemas.microsoft.com/office/drawing/2014/main" id="{68DFF4C8-6A14-8140-B57E-920BC9DD886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72" y="1088"/>
              <a:ext cx="2872" cy="3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Rectangle 36">
              <a:extLst>
                <a:ext uri="{FF2B5EF4-FFF2-40B4-BE49-F238E27FC236}">
                  <a16:creationId xmlns:a16="http://schemas.microsoft.com/office/drawing/2014/main" id="{8447D070-FB70-CF4A-9984-9542D61C4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676"/>
              <a:ext cx="663" cy="2163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2" name="Rectangle 37">
              <a:extLst>
                <a:ext uri="{FF2B5EF4-FFF2-40B4-BE49-F238E27FC236}">
                  <a16:creationId xmlns:a16="http://schemas.microsoft.com/office/drawing/2014/main" id="{11C3B231-0E3D-FD4F-8757-0579AE51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" y="3048"/>
              <a:ext cx="514" cy="106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3" name="Rectangle 38">
              <a:extLst>
                <a:ext uri="{FF2B5EF4-FFF2-40B4-BE49-F238E27FC236}">
                  <a16:creationId xmlns:a16="http://schemas.microsoft.com/office/drawing/2014/main" id="{E833E3F0-8B72-F846-AF47-E0B9CA3EA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1189"/>
              <a:ext cx="514" cy="165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4" name="Rectangle 39">
              <a:extLst>
                <a:ext uri="{FF2B5EF4-FFF2-40B4-BE49-F238E27FC236}">
                  <a16:creationId xmlns:a16="http://schemas.microsoft.com/office/drawing/2014/main" id="{5DB0B59C-3836-3646-BF93-A1CB7D7B0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" y="1541"/>
              <a:ext cx="513" cy="85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5" name="Rectangle 40">
              <a:extLst>
                <a:ext uri="{FF2B5EF4-FFF2-40B4-BE49-F238E27FC236}">
                  <a16:creationId xmlns:a16="http://schemas.microsoft.com/office/drawing/2014/main" id="{FD0F99A4-2325-2948-A00F-684C5785A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196"/>
              <a:ext cx="2290" cy="292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56" name="Line 41">
              <a:extLst>
                <a:ext uri="{FF2B5EF4-FFF2-40B4-BE49-F238E27FC236}">
                  <a16:creationId xmlns:a16="http://schemas.microsoft.com/office/drawing/2014/main" id="{DC4A59BE-A3CE-8B41-BD85-4FC95AE6D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4123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42">
              <a:extLst>
                <a:ext uri="{FF2B5EF4-FFF2-40B4-BE49-F238E27FC236}">
                  <a16:creationId xmlns:a16="http://schemas.microsoft.com/office/drawing/2014/main" id="{A821245C-1361-404E-B0A8-400E24E70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196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Rectangle 43">
              <a:extLst>
                <a:ext uri="{FF2B5EF4-FFF2-40B4-BE49-F238E27FC236}">
                  <a16:creationId xmlns:a16="http://schemas.microsoft.com/office/drawing/2014/main" id="{5E9B879C-30B3-B141-9C3B-5FB9591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4055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0.2</a:t>
              </a:r>
              <a:endParaRPr lang="en-US" altLang="en-US"/>
            </a:p>
          </p:txBody>
        </p:sp>
        <p:sp>
          <p:nvSpPr>
            <p:cNvPr id="39959" name="Rectangle 44">
              <a:extLst>
                <a:ext uri="{FF2B5EF4-FFF2-40B4-BE49-F238E27FC236}">
                  <a16:creationId xmlns:a16="http://schemas.microsoft.com/office/drawing/2014/main" id="{DBDF35C1-29B0-E64A-985E-801CB758A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8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39960" name="Line 45">
              <a:extLst>
                <a:ext uri="{FF2B5EF4-FFF2-40B4-BE49-F238E27FC236}">
                  <a16:creationId xmlns:a16="http://schemas.microsoft.com/office/drawing/2014/main" id="{C126301E-2B74-2A49-913F-8EC301B95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893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46">
              <a:extLst>
                <a:ext uri="{FF2B5EF4-FFF2-40B4-BE49-F238E27FC236}">
                  <a16:creationId xmlns:a16="http://schemas.microsoft.com/office/drawing/2014/main" id="{C77161EC-A963-A24A-A03D-08818EE10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588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47">
              <a:extLst>
                <a:ext uri="{FF2B5EF4-FFF2-40B4-BE49-F238E27FC236}">
                  <a16:creationId xmlns:a16="http://schemas.microsoft.com/office/drawing/2014/main" id="{638B629A-03E4-7141-91D1-BC4E04E9C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352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48">
              <a:extLst>
                <a:ext uri="{FF2B5EF4-FFF2-40B4-BE49-F238E27FC236}">
                  <a16:creationId xmlns:a16="http://schemas.microsoft.com/office/drawing/2014/main" id="{009B36EA-93C9-2941-BE50-FEFFAC2C8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217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49">
              <a:extLst>
                <a:ext uri="{FF2B5EF4-FFF2-40B4-BE49-F238E27FC236}">
                  <a16:creationId xmlns:a16="http://schemas.microsoft.com/office/drawing/2014/main" id="{90A7F3B9-3AAD-374F-A560-959235EEA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122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50">
              <a:extLst>
                <a:ext uri="{FF2B5EF4-FFF2-40B4-BE49-F238E27FC236}">
                  <a16:creationId xmlns:a16="http://schemas.microsoft.com/office/drawing/2014/main" id="{42861987-8445-2342-AF8B-EF5A638D1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048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51">
              <a:extLst>
                <a:ext uri="{FF2B5EF4-FFF2-40B4-BE49-F238E27FC236}">
                  <a16:creationId xmlns:a16="http://schemas.microsoft.com/office/drawing/2014/main" id="{09397F1D-7D32-EC4D-BA7E-BC047871D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764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52">
              <a:extLst>
                <a:ext uri="{FF2B5EF4-FFF2-40B4-BE49-F238E27FC236}">
                  <a16:creationId xmlns:a16="http://schemas.microsoft.com/office/drawing/2014/main" id="{95CDFA82-8F3F-904E-ADD2-E0D9B63F3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122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53">
              <a:extLst>
                <a:ext uri="{FF2B5EF4-FFF2-40B4-BE49-F238E27FC236}">
                  <a16:creationId xmlns:a16="http://schemas.microsoft.com/office/drawing/2014/main" id="{4A1C3229-FE99-BE44-B094-0A47EE018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589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54">
              <a:extLst>
                <a:ext uri="{FF2B5EF4-FFF2-40B4-BE49-F238E27FC236}">
                  <a16:creationId xmlns:a16="http://schemas.microsoft.com/office/drawing/2014/main" id="{5BD89084-A023-714E-9238-6F2DD168C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359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55">
              <a:extLst>
                <a:ext uri="{FF2B5EF4-FFF2-40B4-BE49-F238E27FC236}">
                  <a16:creationId xmlns:a16="http://schemas.microsoft.com/office/drawing/2014/main" id="{AE78A91E-1BCE-6C48-BFFF-C59EA08FD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987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Rectangle 56">
              <a:extLst>
                <a:ext uri="{FF2B5EF4-FFF2-40B4-BE49-F238E27FC236}">
                  <a16:creationId xmlns:a16="http://schemas.microsoft.com/office/drawing/2014/main" id="{777DEE48-3BBE-5A4F-9193-44F335BC5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3710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0.6</a:t>
              </a:r>
              <a:endParaRPr lang="en-US" altLang="en-US"/>
            </a:p>
          </p:txBody>
        </p:sp>
        <p:sp>
          <p:nvSpPr>
            <p:cNvPr id="39972" name="Rectangle 57">
              <a:extLst>
                <a:ext uri="{FF2B5EF4-FFF2-40B4-BE49-F238E27FC236}">
                  <a16:creationId xmlns:a16="http://schemas.microsoft.com/office/drawing/2014/main" id="{5EE41276-682B-C646-9FE2-80C89B4C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35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39973" name="Rectangle 58">
              <a:extLst>
                <a:ext uri="{FF2B5EF4-FFF2-40B4-BE49-F238E27FC236}">
                  <a16:creationId xmlns:a16="http://schemas.microsoft.com/office/drawing/2014/main" id="{69743633-0C2C-2244-94D8-09CE553F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2237"/>
              <a:ext cx="43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Magnesium,</a:t>
              </a:r>
              <a:endParaRPr lang="en-US" altLang="en-US"/>
            </a:p>
          </p:txBody>
        </p:sp>
        <p:sp>
          <p:nvSpPr>
            <p:cNvPr id="39974" name="Rectangle 59">
              <a:extLst>
                <a:ext uri="{FF2B5EF4-FFF2-40B4-BE49-F238E27FC236}">
                  <a16:creationId xmlns:a16="http://schemas.microsoft.com/office/drawing/2014/main" id="{B2BBB2BA-1988-444B-A9B4-2B2B910FF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2136"/>
              <a:ext cx="35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Aluminum</a:t>
              </a:r>
              <a:endParaRPr lang="en-US" altLang="en-US"/>
            </a:p>
          </p:txBody>
        </p:sp>
        <p:sp>
          <p:nvSpPr>
            <p:cNvPr id="39975" name="Rectangle 60">
              <a:extLst>
                <a:ext uri="{FF2B5EF4-FFF2-40B4-BE49-F238E27FC236}">
                  <a16:creationId xmlns:a16="http://schemas.microsoft.com/office/drawing/2014/main" id="{96E9C771-18E3-A540-851A-995FD14F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1859"/>
              <a:ext cx="3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Platinum</a:t>
              </a:r>
              <a:endParaRPr lang="en-US" altLang="en-US"/>
            </a:p>
          </p:txBody>
        </p:sp>
        <p:sp>
          <p:nvSpPr>
            <p:cNvPr id="39976" name="Rectangle 61">
              <a:extLst>
                <a:ext uri="{FF2B5EF4-FFF2-40B4-BE49-F238E27FC236}">
                  <a16:creationId xmlns:a16="http://schemas.microsoft.com/office/drawing/2014/main" id="{5819F4A0-AE92-0741-825D-0101C59BE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2075"/>
              <a:ext cx="41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Silver, Gold</a:t>
              </a:r>
              <a:endParaRPr lang="en-US" altLang="en-US"/>
            </a:p>
          </p:txBody>
        </p:sp>
        <p:sp>
          <p:nvSpPr>
            <p:cNvPr id="39977" name="Rectangle 62">
              <a:extLst>
                <a:ext uri="{FF2B5EF4-FFF2-40B4-BE49-F238E27FC236}">
                  <a16:creationId xmlns:a16="http://schemas.microsoft.com/office/drawing/2014/main" id="{6B15F8BF-E33B-E440-9982-BC5D9B2D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1791"/>
              <a:ext cx="33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Tantalum</a:t>
              </a:r>
              <a:endParaRPr lang="en-US" altLang="en-US"/>
            </a:p>
          </p:txBody>
        </p:sp>
        <p:sp>
          <p:nvSpPr>
            <p:cNvPr id="39978" name="Rectangle 63">
              <a:extLst>
                <a:ext uri="{FF2B5EF4-FFF2-40B4-BE49-F238E27FC236}">
                  <a16:creationId xmlns:a16="http://schemas.microsoft.com/office/drawing/2014/main" id="{B4C83D60-3D07-D241-A211-3375113D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2014"/>
              <a:ext cx="2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Zinc, Ti</a:t>
              </a:r>
              <a:endParaRPr lang="en-US" altLang="en-US"/>
            </a:p>
          </p:txBody>
        </p:sp>
        <p:sp>
          <p:nvSpPr>
            <p:cNvPr id="39979" name="Rectangle 64">
              <a:extLst>
                <a:ext uri="{FF2B5EF4-FFF2-40B4-BE49-F238E27FC236}">
                  <a16:creationId xmlns:a16="http://schemas.microsoft.com/office/drawing/2014/main" id="{B5A481A3-D2C1-7649-816C-8149F8051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1724"/>
              <a:ext cx="30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Steel, Ni</a:t>
              </a:r>
              <a:endParaRPr lang="en-US" altLang="en-US"/>
            </a:p>
          </p:txBody>
        </p:sp>
        <p:sp>
          <p:nvSpPr>
            <p:cNvPr id="39980" name="Rectangle 65">
              <a:extLst>
                <a:ext uri="{FF2B5EF4-FFF2-40B4-BE49-F238E27FC236}">
                  <a16:creationId xmlns:a16="http://schemas.microsoft.com/office/drawing/2014/main" id="{91B6A0FE-8E29-A24C-A214-56D15FD2C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1616"/>
              <a:ext cx="4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Molybdenum</a:t>
              </a:r>
              <a:endParaRPr lang="en-US" altLang="en-US"/>
            </a:p>
          </p:txBody>
        </p:sp>
        <p:sp>
          <p:nvSpPr>
            <p:cNvPr id="39981" name="Oval 66">
              <a:extLst>
                <a:ext uri="{FF2B5EF4-FFF2-40B4-BE49-F238E27FC236}">
                  <a16:creationId xmlns:a16="http://schemas.microsoft.com/office/drawing/2014/main" id="{B8DE3059-FAB4-E241-9CF5-3BBB08CD5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298"/>
              <a:ext cx="34" cy="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2" name="Oval 67">
              <a:extLst>
                <a:ext uri="{FF2B5EF4-FFF2-40B4-BE49-F238E27FC236}">
                  <a16:creationId xmlns:a16="http://schemas.microsoft.com/office/drawing/2014/main" id="{890640EC-817A-4741-A6A7-2B22E7070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2764"/>
              <a:ext cx="40" cy="34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3" name="Rectangle 68">
              <a:extLst>
                <a:ext uri="{FF2B5EF4-FFF2-40B4-BE49-F238E27FC236}">
                  <a16:creationId xmlns:a16="http://schemas.microsoft.com/office/drawing/2014/main" id="{C9FA87D0-5AD8-614B-A51B-209F01F7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2731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39984" name="Rectangle 69">
              <a:extLst>
                <a:ext uri="{FF2B5EF4-FFF2-40B4-BE49-F238E27FC236}">
                  <a16:creationId xmlns:a16="http://schemas.microsoft.com/office/drawing/2014/main" id="{DDFC8908-82CC-BC4F-841E-BBCA71111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731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raphite</a:t>
              </a:r>
              <a:endParaRPr lang="en-US" altLang="en-US"/>
            </a:p>
          </p:txBody>
        </p:sp>
        <p:sp>
          <p:nvSpPr>
            <p:cNvPr id="39985" name="Rectangle 70">
              <a:extLst>
                <a:ext uri="{FF2B5EF4-FFF2-40B4-BE49-F238E27FC236}">
                  <a16:creationId xmlns:a16="http://schemas.microsoft.com/office/drawing/2014/main" id="{D411C5E3-3FCA-C147-A575-804D58553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845"/>
              <a:ext cx="32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Si crystal</a:t>
              </a:r>
              <a:endParaRPr lang="en-US" altLang="en-US"/>
            </a:p>
          </p:txBody>
        </p:sp>
        <p:sp>
          <p:nvSpPr>
            <p:cNvPr id="39986" name="Rectangle 71">
              <a:extLst>
                <a:ext uri="{FF2B5EF4-FFF2-40B4-BE49-F238E27FC236}">
                  <a16:creationId xmlns:a16="http://schemas.microsoft.com/office/drawing/2014/main" id="{5D28CAAD-7948-F64E-83FD-906FBECA2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2116"/>
              <a:ext cx="20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Glass</a:t>
              </a:r>
              <a:endParaRPr lang="en-US" altLang="en-US"/>
            </a:p>
          </p:txBody>
        </p:sp>
        <p:sp>
          <p:nvSpPr>
            <p:cNvPr id="39987" name="Rectangle 72">
              <a:extLst>
                <a:ext uri="{FF2B5EF4-FFF2-40B4-BE49-F238E27FC236}">
                  <a16:creationId xmlns:a16="http://schemas.microsoft.com/office/drawing/2014/main" id="{130F5842-DDEA-5341-A2FA-DE18BD353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116"/>
              <a:ext cx="2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-</a:t>
              </a:r>
              <a:endParaRPr lang="en-US" altLang="en-US"/>
            </a:p>
          </p:txBody>
        </p:sp>
        <p:sp>
          <p:nvSpPr>
            <p:cNvPr id="39988" name="Rectangle 73">
              <a:extLst>
                <a:ext uri="{FF2B5EF4-FFF2-40B4-BE49-F238E27FC236}">
                  <a16:creationId xmlns:a16="http://schemas.microsoft.com/office/drawing/2014/main" id="{3E1EC736-FDE8-B04F-B622-9D0921D77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116"/>
              <a:ext cx="17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soda</a:t>
              </a:r>
              <a:endParaRPr lang="en-US" altLang="en-US"/>
            </a:p>
          </p:txBody>
        </p:sp>
        <p:sp>
          <p:nvSpPr>
            <p:cNvPr id="39989" name="Rectangle 74">
              <a:extLst>
                <a:ext uri="{FF2B5EF4-FFF2-40B4-BE49-F238E27FC236}">
                  <a16:creationId xmlns:a16="http://schemas.microsoft.com/office/drawing/2014/main" id="{2C0248D3-1F00-9445-BAC4-90EA3B63F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2393"/>
              <a:ext cx="32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Concrete</a:t>
              </a:r>
              <a:endParaRPr lang="en-US" altLang="en-US"/>
            </a:p>
          </p:txBody>
        </p:sp>
        <p:sp>
          <p:nvSpPr>
            <p:cNvPr id="39990" name="Rectangle 75">
              <a:extLst>
                <a:ext uri="{FF2B5EF4-FFF2-40B4-BE49-F238E27FC236}">
                  <a16:creationId xmlns:a16="http://schemas.microsoft.com/office/drawing/2014/main" id="{AAF2FC09-7CFF-5D4F-9B2B-6615CC8BE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629"/>
              <a:ext cx="3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Si nitride</a:t>
              </a:r>
              <a:endParaRPr lang="en-US" altLang="en-US"/>
            </a:p>
          </p:txBody>
        </p:sp>
        <p:sp>
          <p:nvSpPr>
            <p:cNvPr id="39991" name="Rectangle 76">
              <a:extLst>
                <a:ext uri="{FF2B5EF4-FFF2-40B4-BE49-F238E27FC236}">
                  <a16:creationId xmlns:a16="http://schemas.microsoft.com/office/drawing/2014/main" id="{33573E00-36CA-0740-AF62-2A655305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548"/>
              <a:ext cx="2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Al oxide</a:t>
              </a:r>
              <a:endParaRPr lang="en-US" altLang="en-US"/>
            </a:p>
          </p:txBody>
        </p:sp>
        <p:sp>
          <p:nvSpPr>
            <p:cNvPr id="39992" name="Rectangle 77">
              <a:extLst>
                <a:ext uri="{FF2B5EF4-FFF2-40B4-BE49-F238E27FC236}">
                  <a16:creationId xmlns:a16="http://schemas.microsoft.com/office/drawing/2014/main" id="{198B1DD8-C8AB-C348-85E7-2DC6697E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285"/>
              <a:ext cx="1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PC</a:t>
              </a:r>
              <a:endParaRPr lang="en-US" altLang="en-US"/>
            </a:p>
          </p:txBody>
        </p:sp>
        <p:sp>
          <p:nvSpPr>
            <p:cNvPr id="39993" name="Rectangle 78">
              <a:extLst>
                <a:ext uri="{FF2B5EF4-FFF2-40B4-BE49-F238E27FC236}">
                  <a16:creationId xmlns:a16="http://schemas.microsoft.com/office/drawing/2014/main" id="{F5C189FE-EEA7-C74F-88DC-8FE9E8BE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711"/>
              <a:ext cx="52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Wood(    grain)</a:t>
              </a:r>
              <a:endParaRPr lang="en-US" altLang="en-US"/>
            </a:p>
          </p:txBody>
        </p:sp>
        <p:sp>
          <p:nvSpPr>
            <p:cNvPr id="39994" name="Rectangle 79">
              <a:extLst>
                <a:ext uri="{FF2B5EF4-FFF2-40B4-BE49-F238E27FC236}">
                  <a16:creationId xmlns:a16="http://schemas.microsoft.com/office/drawing/2014/main" id="{78460CF6-5330-614B-A1DC-ABA4C21B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974"/>
              <a:ext cx="52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AFRE(   fibers)</a:t>
              </a:r>
              <a:endParaRPr lang="en-US" altLang="en-US"/>
            </a:p>
          </p:txBody>
        </p:sp>
        <p:sp>
          <p:nvSpPr>
            <p:cNvPr id="39995" name="Rectangle 80">
              <a:extLst>
                <a:ext uri="{FF2B5EF4-FFF2-40B4-BE49-F238E27FC236}">
                  <a16:creationId xmlns:a16="http://schemas.microsoft.com/office/drawing/2014/main" id="{0F81FD03-9514-6342-ACFD-D64B254A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2974"/>
              <a:ext cx="3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*</a:t>
              </a:r>
              <a:endParaRPr lang="en-US" altLang="en-US"/>
            </a:p>
          </p:txBody>
        </p:sp>
        <p:sp>
          <p:nvSpPr>
            <p:cNvPr id="39996" name="Rectangle 81">
              <a:extLst>
                <a:ext uri="{FF2B5EF4-FFF2-40B4-BE49-F238E27FC236}">
                  <a16:creationId xmlns:a16="http://schemas.microsoft.com/office/drawing/2014/main" id="{8606931F-DD68-E243-B013-8B2CA0978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636"/>
              <a:ext cx="21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CFRE</a:t>
              </a:r>
              <a:endParaRPr lang="en-US" altLang="en-US"/>
            </a:p>
          </p:txBody>
        </p:sp>
        <p:sp>
          <p:nvSpPr>
            <p:cNvPr id="39997" name="Rectangle 82">
              <a:extLst>
                <a:ext uri="{FF2B5EF4-FFF2-40B4-BE49-F238E27FC236}">
                  <a16:creationId xmlns:a16="http://schemas.microsoft.com/office/drawing/2014/main" id="{EA7397B8-7907-204A-B4CA-858599266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2636"/>
              <a:ext cx="3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*</a:t>
              </a:r>
              <a:endParaRPr lang="en-US" altLang="en-US"/>
            </a:p>
          </p:txBody>
        </p:sp>
        <p:sp>
          <p:nvSpPr>
            <p:cNvPr id="39998" name="Rectangle 83">
              <a:extLst>
                <a:ext uri="{FF2B5EF4-FFF2-40B4-BE49-F238E27FC236}">
                  <a16:creationId xmlns:a16="http://schemas.microsoft.com/office/drawing/2014/main" id="{7DCAC455-8124-4442-9550-7BEC2EFB0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508"/>
              <a:ext cx="2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GFRE*</a:t>
              </a:r>
              <a:endParaRPr lang="en-US" altLang="en-US"/>
            </a:p>
          </p:txBody>
        </p:sp>
        <p:sp>
          <p:nvSpPr>
            <p:cNvPr id="39999" name="Oval 84">
              <a:extLst>
                <a:ext uri="{FF2B5EF4-FFF2-40B4-BE49-F238E27FC236}">
                  <a16:creationId xmlns:a16="http://schemas.microsoft.com/office/drawing/2014/main" id="{5BA0B8D6-2485-774A-AE00-872963B8F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142"/>
              <a:ext cx="41" cy="34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00" name="Rectangle 85">
              <a:extLst>
                <a:ext uri="{FF2B5EF4-FFF2-40B4-BE49-F238E27FC236}">
                  <a16:creationId xmlns:a16="http://schemas.microsoft.com/office/drawing/2014/main" id="{490EDC74-C14A-F249-AF8C-224592B06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162"/>
              <a:ext cx="53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900">
                  <a:solidFill>
                    <a:srgbClr val="0000DD"/>
                  </a:solidFill>
                </a:rPr>
                <a:t>Glass fibers only</a:t>
              </a:r>
              <a:endParaRPr lang="en-US" altLang="en-US"/>
            </a:p>
          </p:txBody>
        </p:sp>
        <p:sp>
          <p:nvSpPr>
            <p:cNvPr id="40001" name="Rectangle 86">
              <a:extLst>
                <a:ext uri="{FF2B5EF4-FFF2-40B4-BE49-F238E27FC236}">
                  <a16:creationId xmlns:a16="http://schemas.microsoft.com/office/drawing/2014/main" id="{B5B22F05-063E-254F-9F4D-0FBFC871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541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900">
                  <a:solidFill>
                    <a:srgbClr val="0000DD"/>
                  </a:solidFill>
                </a:rPr>
                <a:t>Carbon </a:t>
              </a:r>
              <a:endParaRPr lang="en-US" altLang="en-US"/>
            </a:p>
          </p:txBody>
        </p:sp>
        <p:sp>
          <p:nvSpPr>
            <p:cNvPr id="40002" name="Rectangle 87">
              <a:extLst>
                <a:ext uri="{FF2B5EF4-FFF2-40B4-BE49-F238E27FC236}">
                  <a16:creationId xmlns:a16="http://schemas.microsoft.com/office/drawing/2014/main" id="{5C5C8B9D-E605-C44A-B919-58F852916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1541"/>
              <a:ext cx="32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900">
                  <a:solidFill>
                    <a:srgbClr val="0000DD"/>
                  </a:solidFill>
                </a:rPr>
                <a:t>fibers only</a:t>
              </a:r>
              <a:endParaRPr lang="en-US" altLang="en-US"/>
            </a:p>
          </p:txBody>
        </p:sp>
        <p:sp>
          <p:nvSpPr>
            <p:cNvPr id="40003" name="Rectangle 88">
              <a:extLst>
                <a:ext uri="{FF2B5EF4-FFF2-40B4-BE49-F238E27FC236}">
                  <a16:creationId xmlns:a16="http://schemas.microsoft.com/office/drawing/2014/main" id="{899FA520-C4D8-F244-B07C-395C0B3C0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919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900">
                  <a:solidFill>
                    <a:srgbClr val="0088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40004" name="Rectangle 89">
              <a:extLst>
                <a:ext uri="{FF2B5EF4-FFF2-40B4-BE49-F238E27FC236}">
                  <a16:creationId xmlns:a16="http://schemas.microsoft.com/office/drawing/2014/main" id="{4C147D72-4FC3-284D-ABEB-3AA9EB96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919"/>
              <a:ext cx="52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900">
                  <a:solidFill>
                    <a:srgbClr val="008800"/>
                  </a:solidFill>
                </a:rPr>
                <a:t>ramid fibers only</a:t>
              </a:r>
              <a:endParaRPr lang="en-US" altLang="en-US"/>
            </a:p>
          </p:txBody>
        </p:sp>
        <p:sp>
          <p:nvSpPr>
            <p:cNvPr id="40005" name="Oval 90">
              <a:extLst>
                <a:ext uri="{FF2B5EF4-FFF2-40B4-BE49-F238E27FC236}">
                  <a16:creationId xmlns:a16="http://schemas.microsoft.com/office/drawing/2014/main" id="{80E7C2E5-C60E-9843-8324-ABE90537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1933"/>
              <a:ext cx="34" cy="40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06" name="Rectangle 91">
              <a:extLst>
                <a:ext uri="{FF2B5EF4-FFF2-40B4-BE49-F238E27FC236}">
                  <a16:creationId xmlns:a16="http://schemas.microsoft.com/office/drawing/2014/main" id="{5E87E719-76D6-FF40-B294-07127EB22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78"/>
              <a:ext cx="3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900">
                  <a:solidFill>
                    <a:srgbClr val="008800"/>
                  </a:solidFill>
                </a:rPr>
                <a:t>Epoxy only</a:t>
              </a:r>
              <a:endParaRPr lang="en-US" altLang="en-US"/>
            </a:p>
          </p:txBody>
        </p:sp>
        <p:sp>
          <p:nvSpPr>
            <p:cNvPr id="40007" name="Line 92">
              <a:extLst>
                <a:ext uri="{FF2B5EF4-FFF2-40B4-BE49-F238E27FC236}">
                  <a16:creationId xmlns:a16="http://schemas.microsoft.com/office/drawing/2014/main" id="{C0EBB47E-C8E2-2E43-AB3B-67058B847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900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Line 93">
              <a:extLst>
                <a:ext uri="{FF2B5EF4-FFF2-40B4-BE49-F238E27FC236}">
                  <a16:creationId xmlns:a16="http://schemas.microsoft.com/office/drawing/2014/main" id="{443F4C17-AA2A-A648-860A-4E73B4BCA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3663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9" name="Rectangle 94">
              <a:extLst>
                <a:ext uri="{FF2B5EF4-FFF2-40B4-BE49-F238E27FC236}">
                  <a16:creationId xmlns:a16="http://schemas.microsoft.com/office/drawing/2014/main" id="{E4BB88AA-4537-8C46-A90A-A0494FF7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3845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0.4</a:t>
              </a:r>
              <a:endParaRPr lang="en-US" altLang="en-US"/>
            </a:p>
          </p:txBody>
        </p:sp>
        <p:sp>
          <p:nvSpPr>
            <p:cNvPr id="40010" name="Rectangle 95">
              <a:extLst>
                <a:ext uri="{FF2B5EF4-FFF2-40B4-BE49-F238E27FC236}">
                  <a16:creationId xmlns:a16="http://schemas.microsoft.com/office/drawing/2014/main" id="{A3B71A7F-72F3-7B44-9D0E-9DD1FDF12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360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0.8</a:t>
              </a:r>
              <a:endParaRPr lang="en-US" altLang="en-US"/>
            </a:p>
          </p:txBody>
        </p:sp>
        <p:sp>
          <p:nvSpPr>
            <p:cNvPr id="40011" name="Rectangle 96">
              <a:extLst>
                <a:ext uri="{FF2B5EF4-FFF2-40B4-BE49-F238E27FC236}">
                  <a16:creationId xmlns:a16="http://schemas.microsoft.com/office/drawing/2014/main" id="{0DFCD3DB-83F1-8141-A8A0-B6B89BE63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330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40012" name="Rectangle 97">
              <a:extLst>
                <a:ext uri="{FF2B5EF4-FFF2-40B4-BE49-F238E27FC236}">
                  <a16:creationId xmlns:a16="http://schemas.microsoft.com/office/drawing/2014/main" id="{593B71C4-9A01-CA46-8910-25A03E539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306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40013" name="Rectangle 98">
              <a:extLst>
                <a:ext uri="{FF2B5EF4-FFF2-40B4-BE49-F238E27FC236}">
                  <a16:creationId xmlns:a16="http://schemas.microsoft.com/office/drawing/2014/main" id="{1B4E1FA7-818A-104D-AA5D-C380B375A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93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40014" name="Line 99">
              <a:extLst>
                <a:ext uri="{FF2B5EF4-FFF2-40B4-BE49-F238E27FC236}">
                  <a16:creationId xmlns:a16="http://schemas.microsoft.com/office/drawing/2014/main" id="{CD896FE4-6C96-6B42-97EB-972CCC444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818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15" name="Rectangle 100">
              <a:extLst>
                <a:ext uri="{FF2B5EF4-FFF2-40B4-BE49-F238E27FC236}">
                  <a16:creationId xmlns:a16="http://schemas.microsoft.com/office/drawing/2014/main" id="{A69270D8-B688-A446-928F-B5FEB6EE0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764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0016" name="Rectangle 101">
              <a:extLst>
                <a:ext uri="{FF2B5EF4-FFF2-40B4-BE49-F238E27FC236}">
                  <a16:creationId xmlns:a16="http://schemas.microsoft.com/office/drawing/2014/main" id="{5A248E47-5A3E-CB40-9FD9-39F005D02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5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40017" name="Rectangle 102">
              <a:extLst>
                <a:ext uri="{FF2B5EF4-FFF2-40B4-BE49-F238E27FC236}">
                  <a16:creationId xmlns:a16="http://schemas.microsoft.com/office/drawing/2014/main" id="{9663B947-E184-B240-9F60-A06B1483B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53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40018" name="Rectangle 103">
              <a:extLst>
                <a:ext uri="{FF2B5EF4-FFF2-40B4-BE49-F238E27FC236}">
                  <a16:creationId xmlns:a16="http://schemas.microsoft.com/office/drawing/2014/main" id="{B5A61F0B-B9FC-EA4D-918D-4B233D7E3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29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40019" name="Rectangle 104">
              <a:extLst>
                <a:ext uri="{FF2B5EF4-FFF2-40B4-BE49-F238E27FC236}">
                  <a16:creationId xmlns:a16="http://schemas.microsoft.com/office/drawing/2014/main" id="{64A5BC7D-A249-8247-AE60-83C801CEB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29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40020" name="Rectangle 105">
              <a:extLst>
                <a:ext uri="{FF2B5EF4-FFF2-40B4-BE49-F238E27FC236}">
                  <a16:creationId xmlns:a16="http://schemas.microsoft.com/office/drawing/2014/main" id="{25A3A67F-209C-E64B-AB41-09358E3ED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16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40021" name="Rectangle 106">
              <a:extLst>
                <a:ext uri="{FF2B5EF4-FFF2-40B4-BE49-F238E27FC236}">
                  <a16:creationId xmlns:a16="http://schemas.microsoft.com/office/drawing/2014/main" id="{7160BBF5-6DB8-2040-9A1D-2F2DFCB6B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16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40022" name="Rectangle 107">
              <a:extLst>
                <a:ext uri="{FF2B5EF4-FFF2-40B4-BE49-F238E27FC236}">
                  <a16:creationId xmlns:a16="http://schemas.microsoft.com/office/drawing/2014/main" id="{92ACAB03-3E7D-674A-B4E9-EC490EB78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206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40023" name="Rectangle 108">
              <a:extLst>
                <a:ext uri="{FF2B5EF4-FFF2-40B4-BE49-F238E27FC236}">
                  <a16:creationId xmlns:a16="http://schemas.microsoft.com/office/drawing/2014/main" id="{F9292C5C-16AA-D34F-80A2-32736D8C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06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40024" name="Rectangle 109">
              <a:extLst>
                <a:ext uri="{FF2B5EF4-FFF2-40B4-BE49-F238E27FC236}">
                  <a16:creationId xmlns:a16="http://schemas.microsoft.com/office/drawing/2014/main" id="{D8C90315-C9B4-804B-B646-B6B313FE0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1994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0025" name="Rectangle 110">
              <a:extLst>
                <a:ext uri="{FF2B5EF4-FFF2-40B4-BE49-F238E27FC236}">
                  <a16:creationId xmlns:a16="http://schemas.microsoft.com/office/drawing/2014/main" id="{5462E385-714A-394A-A51B-D0EC34B5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199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40026" name="Rectangle 111">
              <a:extLst>
                <a:ext uri="{FF2B5EF4-FFF2-40B4-BE49-F238E27FC236}">
                  <a16:creationId xmlns:a16="http://schemas.microsoft.com/office/drawing/2014/main" id="{33F7520E-A810-924A-B086-80EBFE786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176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40027" name="Rectangle 112">
              <a:extLst>
                <a:ext uri="{FF2B5EF4-FFF2-40B4-BE49-F238E27FC236}">
                  <a16:creationId xmlns:a16="http://schemas.microsoft.com/office/drawing/2014/main" id="{1ECD7D67-5121-AD4C-B64B-CCF84B9E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764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0028" name="Rectangle 113">
              <a:extLst>
                <a:ext uri="{FF2B5EF4-FFF2-40B4-BE49-F238E27FC236}">
                  <a16:creationId xmlns:a16="http://schemas.microsoft.com/office/drawing/2014/main" id="{68F1849C-D096-9443-A373-5AD67E07B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138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40029" name="Rectangle 114">
              <a:extLst>
                <a:ext uri="{FF2B5EF4-FFF2-40B4-BE49-F238E27FC236}">
                  <a16:creationId xmlns:a16="http://schemas.microsoft.com/office/drawing/2014/main" id="{6469EFD4-4FBE-1E4E-B427-C3F409068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385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0030" name="Rectangle 115">
              <a:extLst>
                <a:ext uri="{FF2B5EF4-FFF2-40B4-BE49-F238E27FC236}">
                  <a16:creationId xmlns:a16="http://schemas.microsoft.com/office/drawing/2014/main" id="{131AF702-0FFD-F84F-AF7C-8A3B5C164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129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8</a:t>
              </a:r>
              <a:endParaRPr lang="en-US" altLang="en-US"/>
            </a:p>
          </p:txBody>
        </p:sp>
        <p:sp>
          <p:nvSpPr>
            <p:cNvPr id="40031" name="Rectangle 116">
              <a:extLst>
                <a:ext uri="{FF2B5EF4-FFF2-40B4-BE49-F238E27FC236}">
                  <a16:creationId xmlns:a16="http://schemas.microsoft.com/office/drawing/2014/main" id="{F5D55364-1D9F-524C-988D-5709BE596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291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0032" name="Rectangle 117">
              <a:extLst>
                <a:ext uri="{FF2B5EF4-FFF2-40B4-BE49-F238E27FC236}">
                  <a16:creationId xmlns:a16="http://schemas.microsoft.com/office/drawing/2014/main" id="{3CFE3B15-980B-7640-A9CB-76482D109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1216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0033" name="Rectangle 118">
              <a:extLst>
                <a:ext uri="{FF2B5EF4-FFF2-40B4-BE49-F238E27FC236}">
                  <a16:creationId xmlns:a16="http://schemas.microsoft.com/office/drawing/2014/main" id="{354ED25D-8578-9442-BB71-7B6765893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216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0034" name="Rectangle 119">
              <a:extLst>
                <a:ext uri="{FF2B5EF4-FFF2-40B4-BE49-F238E27FC236}">
                  <a16:creationId xmlns:a16="http://schemas.microsoft.com/office/drawing/2014/main" id="{744E37C5-5BCB-2943-806B-E396DA7F5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1135"/>
              <a:ext cx="21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1200</a:t>
              </a:r>
              <a:endParaRPr lang="en-US" altLang="en-US"/>
            </a:p>
          </p:txBody>
        </p:sp>
        <p:sp>
          <p:nvSpPr>
            <p:cNvPr id="40035" name="Line 120">
              <a:extLst>
                <a:ext uri="{FF2B5EF4-FFF2-40B4-BE49-F238E27FC236}">
                  <a16:creationId xmlns:a16="http://schemas.microsoft.com/office/drawing/2014/main" id="{FE0F126E-2D46-0E48-9DF8-BC506D92E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811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6" name="Line 121">
              <a:extLst>
                <a:ext uri="{FF2B5EF4-FFF2-40B4-BE49-F238E27FC236}">
                  <a16:creationId xmlns:a16="http://schemas.microsoft.com/office/drawing/2014/main" id="{D6D89D32-D559-A84B-90EA-AB22692A2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581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7" name="Line 122">
              <a:extLst>
                <a:ext uri="{FF2B5EF4-FFF2-40B4-BE49-F238E27FC236}">
                  <a16:creationId xmlns:a16="http://schemas.microsoft.com/office/drawing/2014/main" id="{EADC1FC2-4698-C043-94E5-ED0487965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439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8" name="Line 123">
              <a:extLst>
                <a:ext uri="{FF2B5EF4-FFF2-40B4-BE49-F238E27FC236}">
                  <a16:creationId xmlns:a16="http://schemas.microsoft.com/office/drawing/2014/main" id="{4B4BE246-A757-3241-9B94-85DB50D45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345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9" name="Line 124">
              <a:extLst>
                <a:ext uri="{FF2B5EF4-FFF2-40B4-BE49-F238E27FC236}">
                  <a16:creationId xmlns:a16="http://schemas.microsoft.com/office/drawing/2014/main" id="{B2211C71-74AB-4144-86EE-22632CCDE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270"/>
              <a:ext cx="1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0" name="Rectangle 125">
              <a:extLst>
                <a:ext uri="{FF2B5EF4-FFF2-40B4-BE49-F238E27FC236}">
                  <a16:creationId xmlns:a16="http://schemas.microsoft.com/office/drawing/2014/main" id="{D7DA0D60-233E-F84F-A152-1F9C1DCDA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" y="15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40041" name="Rectangle 126">
              <a:extLst>
                <a:ext uri="{FF2B5EF4-FFF2-40B4-BE49-F238E27FC236}">
                  <a16:creationId xmlns:a16="http://schemas.microsoft.com/office/drawing/2014/main" id="{3A0D0A5B-D9C7-3F43-A278-6E55F6E9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" y="1520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0042" name="Oval 127">
              <a:extLst>
                <a:ext uri="{FF2B5EF4-FFF2-40B4-BE49-F238E27FC236}">
                  <a16:creationId xmlns:a16="http://schemas.microsoft.com/office/drawing/2014/main" id="{E6AD450F-73E0-0642-8217-CFB7F4B26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149"/>
              <a:ext cx="34" cy="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43" name="Oval 128">
              <a:extLst>
                <a:ext uri="{FF2B5EF4-FFF2-40B4-BE49-F238E27FC236}">
                  <a16:creationId xmlns:a16="http://schemas.microsoft.com/office/drawing/2014/main" id="{D0A48629-BB2A-374B-BAA5-C854086CD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115"/>
              <a:ext cx="34" cy="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44" name="Rectangle 129">
              <a:extLst>
                <a:ext uri="{FF2B5EF4-FFF2-40B4-BE49-F238E27FC236}">
                  <a16:creationId xmlns:a16="http://schemas.microsoft.com/office/drawing/2014/main" id="{43C13A42-C4D4-EE44-8DE1-652E91C5C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2298"/>
              <a:ext cx="1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Tin</a:t>
              </a:r>
              <a:endParaRPr lang="en-US" altLang="en-US"/>
            </a:p>
          </p:txBody>
        </p:sp>
        <p:sp>
          <p:nvSpPr>
            <p:cNvPr id="40045" name="Oval 130">
              <a:extLst>
                <a:ext uri="{FF2B5EF4-FFF2-40B4-BE49-F238E27FC236}">
                  <a16:creationId xmlns:a16="http://schemas.microsoft.com/office/drawing/2014/main" id="{602E60FE-F0BE-5645-92C8-234E16BD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021"/>
              <a:ext cx="34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46" name="Rectangle 131">
              <a:extLst>
                <a:ext uri="{FF2B5EF4-FFF2-40B4-BE49-F238E27FC236}">
                  <a16:creationId xmlns:a16="http://schemas.microsoft.com/office/drawing/2014/main" id="{ABB79011-11EB-5D4A-930F-33A06EED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1926"/>
              <a:ext cx="32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Cu alloys</a:t>
              </a:r>
              <a:endParaRPr lang="en-US" altLang="en-US"/>
            </a:p>
          </p:txBody>
        </p:sp>
        <p:grpSp>
          <p:nvGrpSpPr>
            <p:cNvPr id="40047" name="Group 135">
              <a:extLst>
                <a:ext uri="{FF2B5EF4-FFF2-40B4-BE49-F238E27FC236}">
                  <a16:creationId xmlns:a16="http://schemas.microsoft.com/office/drawing/2014/main" id="{3EDFC7B1-3F59-9E40-BF84-E8EC59059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906"/>
              <a:ext cx="27" cy="135"/>
              <a:chOff x="1338" y="1906"/>
              <a:chExt cx="27" cy="135"/>
            </a:xfrm>
          </p:grpSpPr>
          <p:sp>
            <p:nvSpPr>
              <p:cNvPr id="40132" name="Freeform 132">
                <a:extLst>
                  <a:ext uri="{FF2B5EF4-FFF2-40B4-BE49-F238E27FC236}">
                    <a16:creationId xmlns:a16="http://schemas.microsoft.com/office/drawing/2014/main" id="{1443ABAA-88D2-A945-A35C-63015C9D3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2000"/>
                <a:ext cx="27" cy="41"/>
              </a:xfrm>
              <a:custGeom>
                <a:avLst/>
                <a:gdLst>
                  <a:gd name="T0" fmla="*/ 14 w 27"/>
                  <a:gd name="T1" fmla="*/ 41 h 41"/>
                  <a:gd name="T2" fmla="*/ 0 w 27"/>
                  <a:gd name="T3" fmla="*/ 0 h 41"/>
                  <a:gd name="T4" fmla="*/ 14 w 27"/>
                  <a:gd name="T5" fmla="*/ 14 h 41"/>
                  <a:gd name="T6" fmla="*/ 27 w 27"/>
                  <a:gd name="T7" fmla="*/ 0 h 41"/>
                  <a:gd name="T8" fmla="*/ 14 w 2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4" y="41"/>
                    </a:moveTo>
                    <a:lnTo>
                      <a:pt x="0" y="0"/>
                    </a:lnTo>
                    <a:lnTo>
                      <a:pt x="14" y="14"/>
                    </a:lnTo>
                    <a:lnTo>
                      <a:pt x="27" y="0"/>
                    </a:lnTo>
                    <a:lnTo>
                      <a:pt x="14" y="41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33" name="Freeform 133">
                <a:extLst>
                  <a:ext uri="{FF2B5EF4-FFF2-40B4-BE49-F238E27FC236}">
                    <a16:creationId xmlns:a16="http://schemas.microsoft.com/office/drawing/2014/main" id="{74A463C6-8916-8249-85AC-8B1656786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1906"/>
                <a:ext cx="27" cy="40"/>
              </a:xfrm>
              <a:custGeom>
                <a:avLst/>
                <a:gdLst>
                  <a:gd name="T0" fmla="*/ 14 w 27"/>
                  <a:gd name="T1" fmla="*/ 0 h 40"/>
                  <a:gd name="T2" fmla="*/ 27 w 27"/>
                  <a:gd name="T3" fmla="*/ 40 h 40"/>
                  <a:gd name="T4" fmla="*/ 14 w 27"/>
                  <a:gd name="T5" fmla="*/ 27 h 40"/>
                  <a:gd name="T6" fmla="*/ 0 w 27"/>
                  <a:gd name="T7" fmla="*/ 40 h 40"/>
                  <a:gd name="T8" fmla="*/ 14 w 2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4" y="0"/>
                    </a:moveTo>
                    <a:lnTo>
                      <a:pt x="27" y="40"/>
                    </a:lnTo>
                    <a:lnTo>
                      <a:pt x="14" y="27"/>
                    </a:lnTo>
                    <a:lnTo>
                      <a:pt x="0" y="4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34" name="Line 134">
                <a:extLst>
                  <a:ext uri="{FF2B5EF4-FFF2-40B4-BE49-F238E27FC236}">
                    <a16:creationId xmlns:a16="http://schemas.microsoft.com/office/drawing/2014/main" id="{ADD0D8BB-BAF8-064E-B0FA-F60B66D0A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2" y="1933"/>
                <a:ext cx="1" cy="81"/>
              </a:xfrm>
              <a:prstGeom prst="line">
                <a:avLst/>
              </a:prstGeom>
              <a:noFill/>
              <a:ln w="1111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48" name="Oval 136">
              <a:extLst>
                <a:ext uri="{FF2B5EF4-FFF2-40B4-BE49-F238E27FC236}">
                  <a16:creationId xmlns:a16="http://schemas.microsoft.com/office/drawing/2014/main" id="{EECD18D5-21D2-4E4A-AF76-6DD9EC21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845"/>
              <a:ext cx="34" cy="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49" name="Oval 137">
              <a:extLst>
                <a:ext uri="{FF2B5EF4-FFF2-40B4-BE49-F238E27FC236}">
                  <a16:creationId xmlns:a16="http://schemas.microsoft.com/office/drawing/2014/main" id="{38A8163C-BD83-CA45-AFCB-2175B0C5D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818"/>
              <a:ext cx="34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50" name="Oval 138">
              <a:extLst>
                <a:ext uri="{FF2B5EF4-FFF2-40B4-BE49-F238E27FC236}">
                  <a16:creationId xmlns:a16="http://schemas.microsoft.com/office/drawing/2014/main" id="{9F5579E6-F0B7-D64B-81A4-117903A2C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784"/>
              <a:ext cx="34" cy="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51" name="Oval 139">
              <a:extLst>
                <a:ext uri="{FF2B5EF4-FFF2-40B4-BE49-F238E27FC236}">
                  <a16:creationId xmlns:a16="http://schemas.microsoft.com/office/drawing/2014/main" id="{7A30F859-E83A-A94A-BEBD-BE187C630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35"/>
              <a:ext cx="34" cy="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52" name="Oval 140">
              <a:extLst>
                <a:ext uri="{FF2B5EF4-FFF2-40B4-BE49-F238E27FC236}">
                  <a16:creationId xmlns:a16="http://schemas.microsoft.com/office/drawing/2014/main" id="{BA773BE3-4AD0-F446-8EE0-99240ABDD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561"/>
              <a:ext cx="34" cy="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53" name="Rectangle 141">
              <a:extLst>
                <a:ext uri="{FF2B5EF4-FFF2-40B4-BE49-F238E27FC236}">
                  <a16:creationId xmlns:a16="http://schemas.microsoft.com/office/drawing/2014/main" id="{FB1F3FED-F488-D34E-8618-92E96D52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" y="1534"/>
              <a:ext cx="33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Tungsten</a:t>
              </a:r>
              <a:endParaRPr lang="en-US" altLang="en-US"/>
            </a:p>
          </p:txBody>
        </p:sp>
        <p:sp>
          <p:nvSpPr>
            <p:cNvPr id="40054" name="Oval 142">
              <a:extLst>
                <a:ext uri="{FF2B5EF4-FFF2-40B4-BE49-F238E27FC236}">
                  <a16:creationId xmlns:a16="http://schemas.microsoft.com/office/drawing/2014/main" id="{E9B35747-3B19-044E-ACCD-165060A0C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2419"/>
              <a:ext cx="40" cy="41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55" name="Oval 143">
              <a:extLst>
                <a:ext uri="{FF2B5EF4-FFF2-40B4-BE49-F238E27FC236}">
                  <a16:creationId xmlns:a16="http://schemas.microsoft.com/office/drawing/2014/main" id="{3CB81B26-D27C-6548-A5F3-9CFAD12F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2142"/>
              <a:ext cx="40" cy="41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0056" name="Group 147">
              <a:extLst>
                <a:ext uri="{FF2B5EF4-FFF2-40B4-BE49-F238E27FC236}">
                  <a16:creationId xmlns:a16="http://schemas.microsoft.com/office/drawing/2014/main" id="{E34728A9-B0AE-3F48-9CD7-284DC350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825"/>
              <a:ext cx="27" cy="135"/>
              <a:chOff x="1892" y="1825"/>
              <a:chExt cx="27" cy="135"/>
            </a:xfrm>
          </p:grpSpPr>
          <p:sp>
            <p:nvSpPr>
              <p:cNvPr id="40129" name="Freeform 144">
                <a:extLst>
                  <a:ext uri="{FF2B5EF4-FFF2-40B4-BE49-F238E27FC236}">
                    <a16:creationId xmlns:a16="http://schemas.microsoft.com/office/drawing/2014/main" id="{1C56CE5C-F67B-D348-A571-23C2A2BD6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" y="1919"/>
                <a:ext cx="27" cy="41"/>
              </a:xfrm>
              <a:custGeom>
                <a:avLst/>
                <a:gdLst>
                  <a:gd name="T0" fmla="*/ 14 w 27"/>
                  <a:gd name="T1" fmla="*/ 41 h 41"/>
                  <a:gd name="T2" fmla="*/ 0 w 27"/>
                  <a:gd name="T3" fmla="*/ 0 h 41"/>
                  <a:gd name="T4" fmla="*/ 14 w 27"/>
                  <a:gd name="T5" fmla="*/ 14 h 41"/>
                  <a:gd name="T6" fmla="*/ 27 w 27"/>
                  <a:gd name="T7" fmla="*/ 0 h 41"/>
                  <a:gd name="T8" fmla="*/ 14 w 2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4" y="41"/>
                    </a:moveTo>
                    <a:lnTo>
                      <a:pt x="0" y="0"/>
                    </a:lnTo>
                    <a:lnTo>
                      <a:pt x="14" y="14"/>
                    </a:lnTo>
                    <a:lnTo>
                      <a:pt x="27" y="0"/>
                    </a:lnTo>
                    <a:lnTo>
                      <a:pt x="14" y="41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30" name="Freeform 145">
                <a:extLst>
                  <a:ext uri="{FF2B5EF4-FFF2-40B4-BE49-F238E27FC236}">
                    <a16:creationId xmlns:a16="http://schemas.microsoft.com/office/drawing/2014/main" id="{CCED9D9A-BF05-9740-99BE-58E6B9895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" y="1825"/>
                <a:ext cx="27" cy="40"/>
              </a:xfrm>
              <a:custGeom>
                <a:avLst/>
                <a:gdLst>
                  <a:gd name="T0" fmla="*/ 14 w 27"/>
                  <a:gd name="T1" fmla="*/ 0 h 40"/>
                  <a:gd name="T2" fmla="*/ 27 w 27"/>
                  <a:gd name="T3" fmla="*/ 40 h 40"/>
                  <a:gd name="T4" fmla="*/ 14 w 27"/>
                  <a:gd name="T5" fmla="*/ 27 h 40"/>
                  <a:gd name="T6" fmla="*/ 0 w 27"/>
                  <a:gd name="T7" fmla="*/ 40 h 40"/>
                  <a:gd name="T8" fmla="*/ 14 w 2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4" y="0"/>
                    </a:moveTo>
                    <a:lnTo>
                      <a:pt x="27" y="40"/>
                    </a:lnTo>
                    <a:lnTo>
                      <a:pt x="14" y="27"/>
                    </a:lnTo>
                    <a:lnTo>
                      <a:pt x="0" y="4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31" name="Line 146">
                <a:extLst>
                  <a:ext uri="{FF2B5EF4-FFF2-40B4-BE49-F238E27FC236}">
                    <a16:creationId xmlns:a16="http://schemas.microsoft.com/office/drawing/2014/main" id="{AA66B30B-85EE-CF43-AA54-7E8728E1E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06" y="1852"/>
                <a:ext cx="1" cy="81"/>
              </a:xfrm>
              <a:prstGeom prst="line">
                <a:avLst/>
              </a:prstGeom>
              <a:noFill/>
              <a:ln w="11113">
                <a:solidFill>
                  <a:srgbClr val="0000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57" name="Rectangle 148">
              <a:extLst>
                <a:ext uri="{FF2B5EF4-FFF2-40B4-BE49-F238E27FC236}">
                  <a16:creationId xmlns:a16="http://schemas.microsoft.com/office/drawing/2014/main" id="{E3FBBAE1-C38D-8248-875D-665E355A1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926"/>
              <a:ext cx="2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900">
                  <a:solidFill>
                    <a:srgbClr val="0000DD"/>
                  </a:solidFill>
                </a:rPr>
                <a:t>&lt;100&gt;</a:t>
              </a:r>
              <a:endParaRPr lang="en-US" altLang="en-US"/>
            </a:p>
          </p:txBody>
        </p:sp>
        <p:sp>
          <p:nvSpPr>
            <p:cNvPr id="40058" name="Rectangle 149">
              <a:extLst>
                <a:ext uri="{FF2B5EF4-FFF2-40B4-BE49-F238E27FC236}">
                  <a16:creationId xmlns:a16="http://schemas.microsoft.com/office/drawing/2014/main" id="{69436E1D-DD7A-4C46-A301-7D54F75FA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797"/>
              <a:ext cx="20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900">
                  <a:solidFill>
                    <a:srgbClr val="0000DD"/>
                  </a:solidFill>
                </a:rPr>
                <a:t>&lt;111&gt;</a:t>
              </a:r>
              <a:endParaRPr lang="en-US" altLang="en-US"/>
            </a:p>
          </p:txBody>
        </p:sp>
        <p:sp>
          <p:nvSpPr>
            <p:cNvPr id="40059" name="Oval 150">
              <a:extLst>
                <a:ext uri="{FF2B5EF4-FFF2-40B4-BE49-F238E27FC236}">
                  <a16:creationId xmlns:a16="http://schemas.microsoft.com/office/drawing/2014/main" id="{A134A64B-77DB-3A42-8226-A85313875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1649"/>
              <a:ext cx="40" cy="41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60" name="Oval 151">
              <a:extLst>
                <a:ext uri="{FF2B5EF4-FFF2-40B4-BE49-F238E27FC236}">
                  <a16:creationId xmlns:a16="http://schemas.microsoft.com/office/drawing/2014/main" id="{FD5480BD-1D73-3541-87A9-25ED7985E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1568"/>
              <a:ext cx="40" cy="40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0061" name="Group 155">
              <a:extLst>
                <a:ext uri="{FF2B5EF4-FFF2-40B4-BE49-F238E27FC236}">
                  <a16:creationId xmlns:a16="http://schemas.microsoft.com/office/drawing/2014/main" id="{A1C9AD0F-ABF4-464F-A8FD-B75615B14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6" y="1507"/>
              <a:ext cx="27" cy="277"/>
              <a:chOff x="1886" y="1507"/>
              <a:chExt cx="27" cy="277"/>
            </a:xfrm>
          </p:grpSpPr>
          <p:sp>
            <p:nvSpPr>
              <p:cNvPr id="40126" name="Freeform 152">
                <a:extLst>
                  <a:ext uri="{FF2B5EF4-FFF2-40B4-BE49-F238E27FC236}">
                    <a16:creationId xmlns:a16="http://schemas.microsoft.com/office/drawing/2014/main" id="{0C4E0BE8-A36A-7849-A9C2-55A5D6804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6" y="1744"/>
                <a:ext cx="27" cy="40"/>
              </a:xfrm>
              <a:custGeom>
                <a:avLst/>
                <a:gdLst>
                  <a:gd name="T0" fmla="*/ 13 w 27"/>
                  <a:gd name="T1" fmla="*/ 40 h 40"/>
                  <a:gd name="T2" fmla="*/ 0 w 27"/>
                  <a:gd name="T3" fmla="*/ 0 h 40"/>
                  <a:gd name="T4" fmla="*/ 13 w 27"/>
                  <a:gd name="T5" fmla="*/ 13 h 40"/>
                  <a:gd name="T6" fmla="*/ 27 w 27"/>
                  <a:gd name="T7" fmla="*/ 0 h 40"/>
                  <a:gd name="T8" fmla="*/ 13 w 27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3" y="40"/>
                    </a:moveTo>
                    <a:lnTo>
                      <a:pt x="0" y="0"/>
                    </a:lnTo>
                    <a:lnTo>
                      <a:pt x="13" y="13"/>
                    </a:lnTo>
                    <a:lnTo>
                      <a:pt x="27" y="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27" name="Freeform 153">
                <a:extLst>
                  <a:ext uri="{FF2B5EF4-FFF2-40B4-BE49-F238E27FC236}">
                    <a16:creationId xmlns:a16="http://schemas.microsoft.com/office/drawing/2014/main" id="{E99CE71C-EF4D-0E44-8416-6EF08CFAE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6" y="1507"/>
                <a:ext cx="27" cy="41"/>
              </a:xfrm>
              <a:custGeom>
                <a:avLst/>
                <a:gdLst>
                  <a:gd name="T0" fmla="*/ 13 w 27"/>
                  <a:gd name="T1" fmla="*/ 0 h 41"/>
                  <a:gd name="T2" fmla="*/ 27 w 27"/>
                  <a:gd name="T3" fmla="*/ 41 h 41"/>
                  <a:gd name="T4" fmla="*/ 13 w 27"/>
                  <a:gd name="T5" fmla="*/ 27 h 41"/>
                  <a:gd name="T6" fmla="*/ 0 w 27"/>
                  <a:gd name="T7" fmla="*/ 41 h 41"/>
                  <a:gd name="T8" fmla="*/ 13 w 2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3" y="0"/>
                    </a:moveTo>
                    <a:lnTo>
                      <a:pt x="27" y="41"/>
                    </a:lnTo>
                    <a:lnTo>
                      <a:pt x="13" y="27"/>
                    </a:lnTo>
                    <a:lnTo>
                      <a:pt x="0" y="4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28" name="Line 154">
                <a:extLst>
                  <a:ext uri="{FF2B5EF4-FFF2-40B4-BE49-F238E27FC236}">
                    <a16:creationId xmlns:a16="http://schemas.microsoft.com/office/drawing/2014/main" id="{DD428168-EB83-F34C-B7AB-B072890D8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9" y="1534"/>
                <a:ext cx="1" cy="223"/>
              </a:xfrm>
              <a:prstGeom prst="line">
                <a:avLst/>
              </a:prstGeom>
              <a:noFill/>
              <a:ln w="11113">
                <a:solidFill>
                  <a:srgbClr val="0000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62" name="Rectangle 156">
              <a:extLst>
                <a:ext uri="{FF2B5EF4-FFF2-40B4-BE49-F238E27FC236}">
                  <a16:creationId xmlns:a16="http://schemas.microsoft.com/office/drawing/2014/main" id="{A0436C22-E55D-AF4D-8124-B8D87013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467"/>
              <a:ext cx="35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Si carbide</a:t>
              </a:r>
              <a:endParaRPr lang="en-US" altLang="en-US"/>
            </a:p>
          </p:txBody>
        </p:sp>
        <p:grpSp>
          <p:nvGrpSpPr>
            <p:cNvPr id="40063" name="Group 160">
              <a:extLst>
                <a:ext uri="{FF2B5EF4-FFF2-40B4-BE49-F238E27FC236}">
                  <a16:creationId xmlns:a16="http://schemas.microsoft.com/office/drawing/2014/main" id="{EDA8AED6-68A8-B54C-B1CB-494BB1D39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6" y="1203"/>
              <a:ext cx="27" cy="182"/>
              <a:chOff x="1886" y="1203"/>
              <a:chExt cx="27" cy="182"/>
            </a:xfrm>
          </p:grpSpPr>
          <p:sp>
            <p:nvSpPr>
              <p:cNvPr id="40123" name="Freeform 157">
                <a:extLst>
                  <a:ext uri="{FF2B5EF4-FFF2-40B4-BE49-F238E27FC236}">
                    <a16:creationId xmlns:a16="http://schemas.microsoft.com/office/drawing/2014/main" id="{15B10509-C450-6947-817C-591B420E2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6" y="1345"/>
                <a:ext cx="27" cy="40"/>
              </a:xfrm>
              <a:custGeom>
                <a:avLst/>
                <a:gdLst>
                  <a:gd name="T0" fmla="*/ 13 w 27"/>
                  <a:gd name="T1" fmla="*/ 40 h 40"/>
                  <a:gd name="T2" fmla="*/ 0 w 27"/>
                  <a:gd name="T3" fmla="*/ 0 h 40"/>
                  <a:gd name="T4" fmla="*/ 13 w 27"/>
                  <a:gd name="T5" fmla="*/ 13 h 40"/>
                  <a:gd name="T6" fmla="*/ 27 w 27"/>
                  <a:gd name="T7" fmla="*/ 0 h 40"/>
                  <a:gd name="T8" fmla="*/ 13 w 27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3" y="40"/>
                    </a:moveTo>
                    <a:lnTo>
                      <a:pt x="0" y="0"/>
                    </a:lnTo>
                    <a:lnTo>
                      <a:pt x="13" y="13"/>
                    </a:lnTo>
                    <a:lnTo>
                      <a:pt x="27" y="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24" name="Freeform 158">
                <a:extLst>
                  <a:ext uri="{FF2B5EF4-FFF2-40B4-BE49-F238E27FC236}">
                    <a16:creationId xmlns:a16="http://schemas.microsoft.com/office/drawing/2014/main" id="{DC5B979A-6A7C-1A41-9BB5-4C425D2F2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6" y="1203"/>
                <a:ext cx="27" cy="40"/>
              </a:xfrm>
              <a:custGeom>
                <a:avLst/>
                <a:gdLst>
                  <a:gd name="T0" fmla="*/ 13 w 27"/>
                  <a:gd name="T1" fmla="*/ 0 h 40"/>
                  <a:gd name="T2" fmla="*/ 27 w 27"/>
                  <a:gd name="T3" fmla="*/ 40 h 40"/>
                  <a:gd name="T4" fmla="*/ 13 w 27"/>
                  <a:gd name="T5" fmla="*/ 27 h 40"/>
                  <a:gd name="T6" fmla="*/ 0 w 27"/>
                  <a:gd name="T7" fmla="*/ 40 h 40"/>
                  <a:gd name="T8" fmla="*/ 13 w 2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3" y="0"/>
                    </a:moveTo>
                    <a:lnTo>
                      <a:pt x="27" y="40"/>
                    </a:lnTo>
                    <a:lnTo>
                      <a:pt x="13" y="27"/>
                    </a:lnTo>
                    <a:lnTo>
                      <a:pt x="0" y="4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DD"/>
              </a:solidFill>
              <a:ln w="11113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25" name="Line 159">
                <a:extLst>
                  <a:ext uri="{FF2B5EF4-FFF2-40B4-BE49-F238E27FC236}">
                    <a16:creationId xmlns:a16="http://schemas.microsoft.com/office/drawing/2014/main" id="{056575E4-84D2-3649-A427-FA8416452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9" y="1230"/>
                <a:ext cx="1" cy="128"/>
              </a:xfrm>
              <a:prstGeom prst="line">
                <a:avLst/>
              </a:prstGeom>
              <a:noFill/>
              <a:ln w="11113">
                <a:solidFill>
                  <a:srgbClr val="0000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64" name="Rectangle 161">
              <a:extLst>
                <a:ext uri="{FF2B5EF4-FFF2-40B4-BE49-F238E27FC236}">
                  <a16:creationId xmlns:a16="http://schemas.microsoft.com/office/drawing/2014/main" id="{77D4A54F-B2F9-DE41-89BF-D2DA2264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257"/>
              <a:ext cx="32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Diamond</a:t>
              </a:r>
              <a:endParaRPr lang="en-US" altLang="en-US"/>
            </a:p>
          </p:txBody>
        </p:sp>
        <p:sp>
          <p:nvSpPr>
            <p:cNvPr id="40065" name="Oval 162">
              <a:extLst>
                <a:ext uri="{FF2B5EF4-FFF2-40B4-BE49-F238E27FC236}">
                  <a16:creationId xmlns:a16="http://schemas.microsoft.com/office/drawing/2014/main" id="{0F7C220B-F572-4E4F-857F-7234A859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805"/>
              <a:ext cx="40" cy="34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66" name="Rectangle 163">
              <a:extLst>
                <a:ext uri="{FF2B5EF4-FFF2-40B4-BE49-F238E27FC236}">
                  <a16:creationId xmlns:a16="http://schemas.microsoft.com/office/drawing/2014/main" id="{52B7D832-2438-364D-82AC-B4B248C05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778"/>
              <a:ext cx="15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PTF</a:t>
              </a:r>
              <a:endParaRPr lang="en-US" altLang="en-US"/>
            </a:p>
          </p:txBody>
        </p:sp>
        <p:sp>
          <p:nvSpPr>
            <p:cNvPr id="40067" name="Rectangle 164">
              <a:extLst>
                <a:ext uri="{FF2B5EF4-FFF2-40B4-BE49-F238E27FC236}">
                  <a16:creationId xmlns:a16="http://schemas.microsoft.com/office/drawing/2014/main" id="{FE87455D-7C22-5A40-9839-73D00CA6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3778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40068" name="Rectangle 165">
              <a:extLst>
                <a:ext uri="{FF2B5EF4-FFF2-40B4-BE49-F238E27FC236}">
                  <a16:creationId xmlns:a16="http://schemas.microsoft.com/office/drawing/2014/main" id="{812D09B9-E3FF-2344-9CCD-F3CA1DCA5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515"/>
              <a:ext cx="16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HDP</a:t>
              </a:r>
              <a:endParaRPr lang="en-US" altLang="en-US"/>
            </a:p>
          </p:txBody>
        </p:sp>
        <p:sp>
          <p:nvSpPr>
            <p:cNvPr id="40069" name="Rectangle 166">
              <a:extLst>
                <a:ext uri="{FF2B5EF4-FFF2-40B4-BE49-F238E27FC236}">
                  <a16:creationId xmlns:a16="http://schemas.microsoft.com/office/drawing/2014/main" id="{EF203E3D-7930-734D-8E08-207D0CA39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3515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40070" name="Oval 167">
              <a:extLst>
                <a:ext uri="{FF2B5EF4-FFF2-40B4-BE49-F238E27FC236}">
                  <a16:creationId xmlns:a16="http://schemas.microsoft.com/office/drawing/2014/main" id="{C040E9C9-9E47-9742-865F-45F092EB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535"/>
              <a:ext cx="40" cy="40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71" name="Oval 168">
              <a:extLst>
                <a:ext uri="{FF2B5EF4-FFF2-40B4-BE49-F238E27FC236}">
                  <a16:creationId xmlns:a16="http://schemas.microsoft.com/office/drawing/2014/main" id="{01A690A4-F999-164D-9050-402BB5B5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4069"/>
              <a:ext cx="40" cy="33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72" name="Rectangle 169">
              <a:extLst>
                <a:ext uri="{FF2B5EF4-FFF2-40B4-BE49-F238E27FC236}">
                  <a16:creationId xmlns:a16="http://schemas.microsoft.com/office/drawing/2014/main" id="{6DC8FA88-28E9-A94E-AEB9-7D0FDB5AF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4042"/>
              <a:ext cx="20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LDPE</a:t>
              </a:r>
              <a:endParaRPr lang="en-US" altLang="en-US"/>
            </a:p>
          </p:txBody>
        </p:sp>
        <p:sp>
          <p:nvSpPr>
            <p:cNvPr id="40073" name="Oval 170">
              <a:extLst>
                <a:ext uri="{FF2B5EF4-FFF2-40B4-BE49-F238E27FC236}">
                  <a16:creationId xmlns:a16="http://schemas.microsoft.com/office/drawing/2014/main" id="{630D1D07-8236-9646-8464-1A47EFB6C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474"/>
              <a:ext cx="40" cy="40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74" name="Rectangle 171">
              <a:extLst>
                <a:ext uri="{FF2B5EF4-FFF2-40B4-BE49-F238E27FC236}">
                  <a16:creationId xmlns:a16="http://schemas.microsoft.com/office/drawing/2014/main" id="{9FC7FBAA-F993-FE41-8303-E01BCFAA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454"/>
              <a:ext cx="1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PP</a:t>
              </a:r>
              <a:endParaRPr lang="en-US" altLang="en-US"/>
            </a:p>
          </p:txBody>
        </p:sp>
        <p:grpSp>
          <p:nvGrpSpPr>
            <p:cNvPr id="40075" name="Group 175">
              <a:extLst>
                <a:ext uri="{FF2B5EF4-FFF2-40B4-BE49-F238E27FC236}">
                  <a16:creationId xmlns:a16="http://schemas.microsoft.com/office/drawing/2014/main" id="{0F507018-DFDD-C64B-B094-C9BEBF5101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" y="3082"/>
              <a:ext cx="28" cy="277"/>
              <a:chOff x="2392" y="3082"/>
              <a:chExt cx="28" cy="277"/>
            </a:xfrm>
          </p:grpSpPr>
          <p:sp>
            <p:nvSpPr>
              <p:cNvPr id="40120" name="Freeform 172">
                <a:extLst>
                  <a:ext uri="{FF2B5EF4-FFF2-40B4-BE49-F238E27FC236}">
                    <a16:creationId xmlns:a16="http://schemas.microsoft.com/office/drawing/2014/main" id="{050209E7-DEFF-D546-AE56-707116A33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" y="3318"/>
                <a:ext cx="28" cy="41"/>
              </a:xfrm>
              <a:custGeom>
                <a:avLst/>
                <a:gdLst>
                  <a:gd name="T0" fmla="*/ 14 w 28"/>
                  <a:gd name="T1" fmla="*/ 41 h 41"/>
                  <a:gd name="T2" fmla="*/ 0 w 28"/>
                  <a:gd name="T3" fmla="*/ 0 h 41"/>
                  <a:gd name="T4" fmla="*/ 14 w 28"/>
                  <a:gd name="T5" fmla="*/ 14 h 41"/>
                  <a:gd name="T6" fmla="*/ 28 w 28"/>
                  <a:gd name="T7" fmla="*/ 0 h 41"/>
                  <a:gd name="T8" fmla="*/ 14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1"/>
                  <a:gd name="T17" fmla="*/ 28 w 28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1">
                    <a:moveTo>
                      <a:pt x="14" y="41"/>
                    </a:moveTo>
                    <a:lnTo>
                      <a:pt x="0" y="0"/>
                    </a:lnTo>
                    <a:lnTo>
                      <a:pt x="14" y="14"/>
                    </a:lnTo>
                    <a:lnTo>
                      <a:pt x="28" y="0"/>
                    </a:lnTo>
                    <a:lnTo>
                      <a:pt x="14" y="41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21" name="Freeform 173">
                <a:extLst>
                  <a:ext uri="{FF2B5EF4-FFF2-40B4-BE49-F238E27FC236}">
                    <a16:creationId xmlns:a16="http://schemas.microsoft.com/office/drawing/2014/main" id="{4D78601A-D679-6B49-9009-C987510AA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" y="3082"/>
                <a:ext cx="28" cy="40"/>
              </a:xfrm>
              <a:custGeom>
                <a:avLst/>
                <a:gdLst>
                  <a:gd name="T0" fmla="*/ 14 w 28"/>
                  <a:gd name="T1" fmla="*/ 0 h 40"/>
                  <a:gd name="T2" fmla="*/ 28 w 28"/>
                  <a:gd name="T3" fmla="*/ 40 h 40"/>
                  <a:gd name="T4" fmla="*/ 14 w 28"/>
                  <a:gd name="T5" fmla="*/ 27 h 40"/>
                  <a:gd name="T6" fmla="*/ 0 w 28"/>
                  <a:gd name="T7" fmla="*/ 40 h 40"/>
                  <a:gd name="T8" fmla="*/ 14 w 28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40"/>
                  <a:gd name="T17" fmla="*/ 28 w 2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40">
                    <a:moveTo>
                      <a:pt x="14" y="0"/>
                    </a:moveTo>
                    <a:lnTo>
                      <a:pt x="28" y="40"/>
                    </a:lnTo>
                    <a:lnTo>
                      <a:pt x="14" y="27"/>
                    </a:lnTo>
                    <a:lnTo>
                      <a:pt x="0" y="4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22" name="Line 174">
                <a:extLst>
                  <a:ext uri="{FF2B5EF4-FFF2-40B4-BE49-F238E27FC236}">
                    <a16:creationId xmlns:a16="http://schemas.microsoft.com/office/drawing/2014/main" id="{4B750FDA-DFBD-124D-B9C0-138FAE8BA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6" y="3109"/>
                <a:ext cx="1" cy="223"/>
              </a:xfrm>
              <a:prstGeom prst="line">
                <a:avLst/>
              </a:prstGeom>
              <a:noFill/>
              <a:ln w="11113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76" name="Rectangle 176">
              <a:extLst>
                <a:ext uri="{FF2B5EF4-FFF2-40B4-BE49-F238E27FC236}">
                  <a16:creationId xmlns:a16="http://schemas.microsoft.com/office/drawing/2014/main" id="{5FCE967C-5944-F147-B25A-7CAD91DAE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028"/>
              <a:ext cx="33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Polyester</a:t>
              </a:r>
              <a:endParaRPr lang="en-US" altLang="en-US"/>
            </a:p>
          </p:txBody>
        </p:sp>
        <p:sp>
          <p:nvSpPr>
            <p:cNvPr id="40077" name="Oval 177">
              <a:extLst>
                <a:ext uri="{FF2B5EF4-FFF2-40B4-BE49-F238E27FC236}">
                  <a16:creationId xmlns:a16="http://schemas.microsoft.com/office/drawing/2014/main" id="{AFCF8D45-11BB-1C4B-BD8B-F33D514E1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291"/>
              <a:ext cx="40" cy="41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0078" name="Group 181">
              <a:extLst>
                <a:ext uri="{FF2B5EF4-FFF2-40B4-BE49-F238E27FC236}">
                  <a16:creationId xmlns:a16="http://schemas.microsoft.com/office/drawing/2014/main" id="{F7E1F2BD-92D5-CE48-9F53-6C211BA81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4" y="3176"/>
              <a:ext cx="27" cy="115"/>
              <a:chOff x="2494" y="3176"/>
              <a:chExt cx="27" cy="115"/>
            </a:xfrm>
          </p:grpSpPr>
          <p:sp>
            <p:nvSpPr>
              <p:cNvPr id="40117" name="Freeform 178">
                <a:extLst>
                  <a:ext uri="{FF2B5EF4-FFF2-40B4-BE49-F238E27FC236}">
                    <a16:creationId xmlns:a16="http://schemas.microsoft.com/office/drawing/2014/main" id="{A377659D-1681-8A40-BB11-46BE02ED5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4" y="3251"/>
                <a:ext cx="27" cy="40"/>
              </a:xfrm>
              <a:custGeom>
                <a:avLst/>
                <a:gdLst>
                  <a:gd name="T0" fmla="*/ 13 w 27"/>
                  <a:gd name="T1" fmla="*/ 40 h 40"/>
                  <a:gd name="T2" fmla="*/ 0 w 27"/>
                  <a:gd name="T3" fmla="*/ 0 h 40"/>
                  <a:gd name="T4" fmla="*/ 13 w 27"/>
                  <a:gd name="T5" fmla="*/ 13 h 40"/>
                  <a:gd name="T6" fmla="*/ 27 w 27"/>
                  <a:gd name="T7" fmla="*/ 0 h 40"/>
                  <a:gd name="T8" fmla="*/ 13 w 27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3" y="40"/>
                    </a:moveTo>
                    <a:lnTo>
                      <a:pt x="0" y="0"/>
                    </a:lnTo>
                    <a:lnTo>
                      <a:pt x="13" y="13"/>
                    </a:lnTo>
                    <a:lnTo>
                      <a:pt x="27" y="0"/>
                    </a:lnTo>
                    <a:lnTo>
                      <a:pt x="13" y="40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18" name="Freeform 179">
                <a:extLst>
                  <a:ext uri="{FF2B5EF4-FFF2-40B4-BE49-F238E27FC236}">
                    <a16:creationId xmlns:a16="http://schemas.microsoft.com/office/drawing/2014/main" id="{E718339D-5240-074E-BA15-DEED63663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4" y="3176"/>
                <a:ext cx="27" cy="41"/>
              </a:xfrm>
              <a:custGeom>
                <a:avLst/>
                <a:gdLst>
                  <a:gd name="T0" fmla="*/ 13 w 27"/>
                  <a:gd name="T1" fmla="*/ 0 h 41"/>
                  <a:gd name="T2" fmla="*/ 27 w 27"/>
                  <a:gd name="T3" fmla="*/ 41 h 41"/>
                  <a:gd name="T4" fmla="*/ 13 w 27"/>
                  <a:gd name="T5" fmla="*/ 27 h 41"/>
                  <a:gd name="T6" fmla="*/ 0 w 27"/>
                  <a:gd name="T7" fmla="*/ 41 h 41"/>
                  <a:gd name="T8" fmla="*/ 13 w 2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3" y="0"/>
                    </a:moveTo>
                    <a:lnTo>
                      <a:pt x="27" y="41"/>
                    </a:lnTo>
                    <a:lnTo>
                      <a:pt x="13" y="27"/>
                    </a:lnTo>
                    <a:lnTo>
                      <a:pt x="0" y="4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19" name="Line 180">
                <a:extLst>
                  <a:ext uri="{FF2B5EF4-FFF2-40B4-BE49-F238E27FC236}">
                    <a16:creationId xmlns:a16="http://schemas.microsoft.com/office/drawing/2014/main" id="{54B47963-F7DC-C341-A07A-A77002266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7" y="3203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79" name="Rectangle 182">
              <a:extLst>
                <a:ext uri="{FF2B5EF4-FFF2-40B4-BE49-F238E27FC236}">
                  <a16:creationId xmlns:a16="http://schemas.microsoft.com/office/drawing/2014/main" id="{86581BA7-64C6-0647-9F55-2EF4279E3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3197"/>
              <a:ext cx="1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PS</a:t>
              </a:r>
              <a:endParaRPr lang="en-US" altLang="en-US"/>
            </a:p>
          </p:txBody>
        </p:sp>
        <p:grpSp>
          <p:nvGrpSpPr>
            <p:cNvPr id="40080" name="Group 186">
              <a:extLst>
                <a:ext uri="{FF2B5EF4-FFF2-40B4-BE49-F238E27FC236}">
                  <a16:creationId xmlns:a16="http://schemas.microsoft.com/office/drawing/2014/main" id="{6F99A931-E393-3845-AA47-590F58854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" y="3109"/>
              <a:ext cx="27" cy="115"/>
              <a:chOff x="2460" y="3109"/>
              <a:chExt cx="27" cy="115"/>
            </a:xfrm>
          </p:grpSpPr>
          <p:sp>
            <p:nvSpPr>
              <p:cNvPr id="40114" name="Freeform 183">
                <a:extLst>
                  <a:ext uri="{FF2B5EF4-FFF2-40B4-BE49-F238E27FC236}">
                    <a16:creationId xmlns:a16="http://schemas.microsoft.com/office/drawing/2014/main" id="{C068564B-E2BE-5F49-B2FC-85C9EB9C9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" y="3183"/>
                <a:ext cx="27" cy="41"/>
              </a:xfrm>
              <a:custGeom>
                <a:avLst/>
                <a:gdLst>
                  <a:gd name="T0" fmla="*/ 14 w 27"/>
                  <a:gd name="T1" fmla="*/ 41 h 41"/>
                  <a:gd name="T2" fmla="*/ 0 w 27"/>
                  <a:gd name="T3" fmla="*/ 0 h 41"/>
                  <a:gd name="T4" fmla="*/ 14 w 27"/>
                  <a:gd name="T5" fmla="*/ 14 h 41"/>
                  <a:gd name="T6" fmla="*/ 27 w 27"/>
                  <a:gd name="T7" fmla="*/ 0 h 41"/>
                  <a:gd name="T8" fmla="*/ 14 w 2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1"/>
                  <a:gd name="T17" fmla="*/ 27 w 2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1">
                    <a:moveTo>
                      <a:pt x="14" y="41"/>
                    </a:moveTo>
                    <a:lnTo>
                      <a:pt x="0" y="0"/>
                    </a:lnTo>
                    <a:lnTo>
                      <a:pt x="14" y="14"/>
                    </a:lnTo>
                    <a:lnTo>
                      <a:pt x="27" y="0"/>
                    </a:lnTo>
                    <a:lnTo>
                      <a:pt x="14" y="41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15" name="Freeform 184">
                <a:extLst>
                  <a:ext uri="{FF2B5EF4-FFF2-40B4-BE49-F238E27FC236}">
                    <a16:creationId xmlns:a16="http://schemas.microsoft.com/office/drawing/2014/main" id="{FBB449A4-E0F0-F24F-B3BA-03954B424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" y="3109"/>
                <a:ext cx="27" cy="40"/>
              </a:xfrm>
              <a:custGeom>
                <a:avLst/>
                <a:gdLst>
                  <a:gd name="T0" fmla="*/ 14 w 27"/>
                  <a:gd name="T1" fmla="*/ 0 h 40"/>
                  <a:gd name="T2" fmla="*/ 27 w 27"/>
                  <a:gd name="T3" fmla="*/ 40 h 40"/>
                  <a:gd name="T4" fmla="*/ 14 w 27"/>
                  <a:gd name="T5" fmla="*/ 27 h 40"/>
                  <a:gd name="T6" fmla="*/ 0 w 27"/>
                  <a:gd name="T7" fmla="*/ 40 h 40"/>
                  <a:gd name="T8" fmla="*/ 14 w 2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40"/>
                  <a:gd name="T17" fmla="*/ 27 w 2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40">
                    <a:moveTo>
                      <a:pt x="14" y="0"/>
                    </a:moveTo>
                    <a:lnTo>
                      <a:pt x="27" y="40"/>
                    </a:lnTo>
                    <a:lnTo>
                      <a:pt x="14" y="27"/>
                    </a:lnTo>
                    <a:lnTo>
                      <a:pt x="0" y="4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8800"/>
              </a:solidFill>
              <a:ln w="11113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116" name="Line 185">
                <a:extLst>
                  <a:ext uri="{FF2B5EF4-FFF2-40B4-BE49-F238E27FC236}">
                    <a16:creationId xmlns:a16="http://schemas.microsoft.com/office/drawing/2014/main" id="{AE6571DF-4CE2-F444-BCFC-60DF08C02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74" y="3136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81" name="Rectangle 187">
              <a:extLst>
                <a:ext uri="{FF2B5EF4-FFF2-40B4-BE49-F238E27FC236}">
                  <a16:creationId xmlns:a16="http://schemas.microsoft.com/office/drawing/2014/main" id="{7B563707-FDB4-1644-8EDA-6199DBAA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123"/>
              <a:ext cx="15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PET</a:t>
              </a:r>
              <a:endParaRPr lang="en-US" altLang="en-US"/>
            </a:p>
          </p:txBody>
        </p:sp>
        <p:sp>
          <p:nvSpPr>
            <p:cNvPr id="40082" name="Oval 188">
              <a:extLst>
                <a:ext uri="{FF2B5EF4-FFF2-40B4-BE49-F238E27FC236}">
                  <a16:creationId xmlns:a16="http://schemas.microsoft.com/office/drawing/2014/main" id="{45F9D09F-71EA-694F-ACE6-8D8E423F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737"/>
              <a:ext cx="41" cy="41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0083" name="Group 191">
              <a:extLst>
                <a:ext uri="{FF2B5EF4-FFF2-40B4-BE49-F238E27FC236}">
                  <a16:creationId xmlns:a16="http://schemas.microsoft.com/office/drawing/2014/main" id="{4EFF404B-770D-4449-9D3E-6A826DCF0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7" y="3724"/>
              <a:ext cx="61" cy="62"/>
              <a:chOff x="3237" y="3724"/>
              <a:chExt cx="61" cy="62"/>
            </a:xfrm>
          </p:grpSpPr>
          <p:sp>
            <p:nvSpPr>
              <p:cNvPr id="40112" name="Line 189">
                <a:extLst>
                  <a:ext uri="{FF2B5EF4-FFF2-40B4-BE49-F238E27FC236}">
                    <a16:creationId xmlns:a16="http://schemas.microsoft.com/office/drawing/2014/main" id="{8F88D9E7-27AD-C246-8B04-DB8651FD5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724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3" name="Line 190">
                <a:extLst>
                  <a:ext uri="{FF2B5EF4-FFF2-40B4-BE49-F238E27FC236}">
                    <a16:creationId xmlns:a16="http://schemas.microsoft.com/office/drawing/2014/main" id="{7442841B-4188-5D49-A29C-B44045B1A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7" y="3785"/>
                <a:ext cx="61" cy="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84" name="Oval 192">
              <a:extLst>
                <a:ext uri="{FF2B5EF4-FFF2-40B4-BE49-F238E27FC236}">
                  <a16:creationId xmlns:a16="http://schemas.microsoft.com/office/drawing/2014/main" id="{7D9812D4-0354-0844-A59A-EC5C5133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994"/>
              <a:ext cx="41" cy="4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0085" name="Group 195">
              <a:extLst>
                <a:ext uri="{FF2B5EF4-FFF2-40B4-BE49-F238E27FC236}">
                  <a16:creationId xmlns:a16="http://schemas.microsoft.com/office/drawing/2014/main" id="{2CD72DB4-14D3-3543-8B0D-C7FF4BA42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" y="2987"/>
              <a:ext cx="61" cy="62"/>
              <a:chOff x="3217" y="2987"/>
              <a:chExt cx="61" cy="62"/>
            </a:xfrm>
          </p:grpSpPr>
          <p:sp>
            <p:nvSpPr>
              <p:cNvPr id="40110" name="Line 193">
                <a:extLst>
                  <a:ext uri="{FF2B5EF4-FFF2-40B4-BE49-F238E27FC236}">
                    <a16:creationId xmlns:a16="http://schemas.microsoft.com/office/drawing/2014/main" id="{B150F8C9-4326-8645-95C3-DC40DA259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4" y="2987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11" name="Line 194">
                <a:extLst>
                  <a:ext uri="{FF2B5EF4-FFF2-40B4-BE49-F238E27FC236}">
                    <a16:creationId xmlns:a16="http://schemas.microsoft.com/office/drawing/2014/main" id="{3FFCF1D4-56A6-8D44-9E39-62D05024B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048"/>
                <a:ext cx="61" cy="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86" name="Oval 196">
              <a:extLst>
                <a:ext uri="{FF2B5EF4-FFF2-40B4-BE49-F238E27FC236}">
                  <a16:creationId xmlns:a16="http://schemas.microsoft.com/office/drawing/2014/main" id="{20B01F11-BD15-7F4A-8C85-19237EE05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920"/>
              <a:ext cx="41" cy="40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87" name="Rectangle 197">
              <a:extLst>
                <a:ext uri="{FF2B5EF4-FFF2-40B4-BE49-F238E27FC236}">
                  <a16:creationId xmlns:a16="http://schemas.microsoft.com/office/drawing/2014/main" id="{D8FFA0E8-5297-6446-AE16-C2CDA113D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893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40088" name="Rectangle 198">
              <a:extLst>
                <a:ext uri="{FF2B5EF4-FFF2-40B4-BE49-F238E27FC236}">
                  <a16:creationId xmlns:a16="http://schemas.microsoft.com/office/drawing/2014/main" id="{9DD52669-0B16-3246-B484-04C72D170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2893"/>
              <a:ext cx="47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FRE(   fibers)</a:t>
              </a:r>
              <a:endParaRPr lang="en-US" altLang="en-US"/>
            </a:p>
          </p:txBody>
        </p:sp>
        <p:sp>
          <p:nvSpPr>
            <p:cNvPr id="40089" name="Rectangle 199">
              <a:extLst>
                <a:ext uri="{FF2B5EF4-FFF2-40B4-BE49-F238E27FC236}">
                  <a16:creationId xmlns:a16="http://schemas.microsoft.com/office/drawing/2014/main" id="{5DBBA653-8336-684F-A5AE-0BD19CBA4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2893"/>
              <a:ext cx="3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*</a:t>
              </a:r>
              <a:endParaRPr lang="en-US" altLang="en-US"/>
            </a:p>
          </p:txBody>
        </p:sp>
        <p:sp>
          <p:nvSpPr>
            <p:cNvPr id="40090" name="Oval 200">
              <a:extLst>
                <a:ext uri="{FF2B5EF4-FFF2-40B4-BE49-F238E27FC236}">
                  <a16:creationId xmlns:a16="http://schemas.microsoft.com/office/drawing/2014/main" id="{EB9A3DAF-4D56-3147-9C81-02B4E55F9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737"/>
              <a:ext cx="41" cy="41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91" name="Rectangle 201">
              <a:extLst>
                <a:ext uri="{FF2B5EF4-FFF2-40B4-BE49-F238E27FC236}">
                  <a16:creationId xmlns:a16="http://schemas.microsoft.com/office/drawing/2014/main" id="{9C38C837-B13A-CE48-90F1-142322383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710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40092" name="Rectangle 202">
              <a:extLst>
                <a:ext uri="{FF2B5EF4-FFF2-40B4-BE49-F238E27FC236}">
                  <a16:creationId xmlns:a16="http://schemas.microsoft.com/office/drawing/2014/main" id="{E2C11760-C4B2-8749-9DE4-617C5A86C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2710"/>
              <a:ext cx="50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FRE(   fibers)*</a:t>
              </a:r>
              <a:endParaRPr lang="en-US" altLang="en-US"/>
            </a:p>
          </p:txBody>
        </p:sp>
        <p:grpSp>
          <p:nvGrpSpPr>
            <p:cNvPr id="40093" name="Group 205">
              <a:extLst>
                <a:ext uri="{FF2B5EF4-FFF2-40B4-BE49-F238E27FC236}">
                  <a16:creationId xmlns:a16="http://schemas.microsoft.com/office/drawing/2014/main" id="{23BACD11-0732-FE4B-8223-AB6A20CB5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" y="2906"/>
              <a:ext cx="61" cy="62"/>
              <a:chOff x="3217" y="2906"/>
              <a:chExt cx="61" cy="62"/>
            </a:xfrm>
          </p:grpSpPr>
          <p:sp>
            <p:nvSpPr>
              <p:cNvPr id="40108" name="Line 203">
                <a:extLst>
                  <a:ext uri="{FF2B5EF4-FFF2-40B4-BE49-F238E27FC236}">
                    <a16:creationId xmlns:a16="http://schemas.microsoft.com/office/drawing/2014/main" id="{25AFBD21-996C-A245-BA63-4369B7E84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4" y="2906"/>
                <a:ext cx="1" cy="6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9" name="Line 204">
                <a:extLst>
                  <a:ext uri="{FF2B5EF4-FFF2-40B4-BE49-F238E27FC236}">
                    <a16:creationId xmlns:a16="http://schemas.microsoft.com/office/drawing/2014/main" id="{A6EA7E75-632F-0A47-927E-432021ADA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2967"/>
                <a:ext cx="61" cy="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94" name="Group 208">
              <a:extLst>
                <a:ext uri="{FF2B5EF4-FFF2-40B4-BE49-F238E27FC236}">
                  <a16:creationId xmlns:a16="http://schemas.microsoft.com/office/drawing/2014/main" id="{9B82BEBC-69B7-854A-8D30-CA3532278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" y="2724"/>
              <a:ext cx="61" cy="61"/>
              <a:chOff x="3217" y="2724"/>
              <a:chExt cx="61" cy="61"/>
            </a:xfrm>
          </p:grpSpPr>
          <p:sp>
            <p:nvSpPr>
              <p:cNvPr id="40106" name="Line 206">
                <a:extLst>
                  <a:ext uri="{FF2B5EF4-FFF2-40B4-BE49-F238E27FC236}">
                    <a16:creationId xmlns:a16="http://schemas.microsoft.com/office/drawing/2014/main" id="{80DD645B-0779-C64D-A5BB-DF98469EB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4" y="2724"/>
                <a:ext cx="1" cy="60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07" name="Line 207">
                <a:extLst>
                  <a:ext uri="{FF2B5EF4-FFF2-40B4-BE49-F238E27FC236}">
                    <a16:creationId xmlns:a16="http://schemas.microsoft.com/office/drawing/2014/main" id="{08586D71-27CF-C54E-8464-418DA2CD5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2784"/>
                <a:ext cx="61" cy="1"/>
              </a:xfrm>
              <a:prstGeom prst="line">
                <a:avLst/>
              </a:prstGeom>
              <a:noFill/>
              <a:ln w="11113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95" name="Oval 209">
              <a:extLst>
                <a:ext uri="{FF2B5EF4-FFF2-40B4-BE49-F238E27FC236}">
                  <a16:creationId xmlns:a16="http://schemas.microsoft.com/office/drawing/2014/main" id="{0C70B447-A3A1-7240-B37F-26985BEC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298"/>
              <a:ext cx="41" cy="34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96" name="Rectangle 210">
              <a:extLst>
                <a:ext uri="{FF2B5EF4-FFF2-40B4-BE49-F238E27FC236}">
                  <a16:creationId xmlns:a16="http://schemas.microsoft.com/office/drawing/2014/main" id="{16EBD84E-0A3F-7F4E-B3ED-019EDAE2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271"/>
              <a:ext cx="6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40097" name="Rectangle 211">
              <a:extLst>
                <a:ext uri="{FF2B5EF4-FFF2-40B4-BE49-F238E27FC236}">
                  <a16:creationId xmlns:a16="http://schemas.microsoft.com/office/drawing/2014/main" id="{06D4145E-51BC-4647-B23D-ABC127986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2271"/>
              <a:ext cx="50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FRE(|| fibers)*</a:t>
              </a:r>
              <a:endParaRPr lang="en-US" altLang="en-US"/>
            </a:p>
          </p:txBody>
        </p:sp>
        <p:sp>
          <p:nvSpPr>
            <p:cNvPr id="40098" name="Oval 212">
              <a:extLst>
                <a:ext uri="{FF2B5EF4-FFF2-40B4-BE49-F238E27FC236}">
                  <a16:creationId xmlns:a16="http://schemas.microsoft.com/office/drawing/2014/main" id="{D09EB6A4-14BA-FB4A-95BE-DE3DEFFC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115"/>
              <a:ext cx="41" cy="34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099" name="Rectangle 213">
              <a:extLst>
                <a:ext uri="{FF2B5EF4-FFF2-40B4-BE49-F238E27FC236}">
                  <a16:creationId xmlns:a16="http://schemas.microsoft.com/office/drawing/2014/main" id="{73AF75FC-50DF-3A4A-A08D-AF10B9BE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089"/>
              <a:ext cx="5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40100" name="Rectangle 214">
              <a:extLst>
                <a:ext uri="{FF2B5EF4-FFF2-40B4-BE49-F238E27FC236}">
                  <a16:creationId xmlns:a16="http://schemas.microsoft.com/office/drawing/2014/main" id="{C9439DCD-45F5-674D-B386-7AF38C16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2089"/>
              <a:ext cx="50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FRE(|| fibers)*</a:t>
              </a:r>
              <a:endParaRPr lang="en-US" altLang="en-US"/>
            </a:p>
          </p:txBody>
        </p:sp>
        <p:sp>
          <p:nvSpPr>
            <p:cNvPr id="40101" name="Rectangle 215">
              <a:extLst>
                <a:ext uri="{FF2B5EF4-FFF2-40B4-BE49-F238E27FC236}">
                  <a16:creationId xmlns:a16="http://schemas.microsoft.com/office/drawing/2014/main" id="{7D06475F-6676-8C4B-9C80-A1E848360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730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40102" name="Rectangle 216">
              <a:extLst>
                <a:ext uri="{FF2B5EF4-FFF2-40B4-BE49-F238E27FC236}">
                  <a16:creationId xmlns:a16="http://schemas.microsoft.com/office/drawing/2014/main" id="{8CD00735-68F0-D64F-BC7C-0EDDA5F24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730"/>
              <a:ext cx="50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33CC"/>
                  </a:solidFill>
                </a:rPr>
                <a:t>FRE(|| fibers)*</a:t>
              </a:r>
              <a:endParaRPr lang="en-US" altLang="en-US"/>
            </a:p>
          </p:txBody>
        </p:sp>
        <p:sp>
          <p:nvSpPr>
            <p:cNvPr id="40103" name="Oval 217">
              <a:extLst>
                <a:ext uri="{FF2B5EF4-FFF2-40B4-BE49-F238E27FC236}">
                  <a16:creationId xmlns:a16="http://schemas.microsoft.com/office/drawing/2014/main" id="{5C7743E2-ADD3-1D4D-B1D2-AE6EC1CF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757"/>
              <a:ext cx="41" cy="41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104" name="Oval 218">
              <a:extLst>
                <a:ext uri="{FF2B5EF4-FFF2-40B4-BE49-F238E27FC236}">
                  <a16:creationId xmlns:a16="http://schemas.microsoft.com/office/drawing/2014/main" id="{DFC1AC89-42CC-0849-92A1-382506CB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554"/>
              <a:ext cx="41" cy="41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105" name="Oval 219">
              <a:extLst>
                <a:ext uri="{FF2B5EF4-FFF2-40B4-BE49-F238E27FC236}">
                  <a16:creationId xmlns:a16="http://schemas.microsoft.com/office/drawing/2014/main" id="{2060398D-A6C1-AD44-B5F8-AF05E241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3291"/>
              <a:ext cx="41" cy="41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E047F1A9-2A2C-8749-A6C9-02ABD5D2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979854-B3D5-1943-8EC9-4FFBB1FD3B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1D0C211D-C1C2-1042-8BF9-824DFD3E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838200"/>
            <a:ext cx="49307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/>
              <a:t>(at lower temperatures, i.e. </a:t>
            </a:r>
            <a:r>
              <a:rPr lang="en-US" altLang="en-US" sz="2200" i="1"/>
              <a:t>T</a:t>
            </a:r>
            <a:r>
              <a:rPr lang="en-US" altLang="en-US" sz="2200"/>
              <a:t> &lt; </a:t>
            </a:r>
            <a:r>
              <a:rPr lang="en-US" altLang="en-US" sz="2200" i="1"/>
              <a:t>T</a:t>
            </a:r>
            <a:r>
              <a:rPr lang="en-US" altLang="en-US" sz="2200" i="1" baseline="-10000"/>
              <a:t>melt</a:t>
            </a:r>
            <a:r>
              <a:rPr lang="en-US" altLang="en-US" sz="2200"/>
              <a:t>/3)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F945DFD8-677C-0D4D-A325-76F2BC6454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Plastic (Permanent) Deformation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56E0E0B9-40ED-BF42-BDE7-D9BB9D0E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4038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Simple tension test:</a:t>
            </a:r>
          </a:p>
        </p:txBody>
      </p:sp>
      <p:sp>
        <p:nvSpPr>
          <p:cNvPr id="41990" name="Rectangle 9">
            <a:extLst>
              <a:ext uri="{FF2B5EF4-FFF2-40B4-BE49-F238E27FC236}">
                <a16:creationId xmlns:a16="http://schemas.microsoft.com/office/drawing/2014/main" id="{340340F0-53BA-D142-885C-FFB405DD1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281238"/>
            <a:ext cx="2366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engineering stress, </a:t>
            </a:r>
            <a:r>
              <a:rPr lang="en-US" altLang="en-US" sz="2000">
                <a:solidFill>
                  <a:srgbClr val="000000"/>
                </a:solidFill>
                <a:latin typeface="Symbol" pitchFamily="2" charset="2"/>
              </a:rPr>
              <a:t>s</a:t>
            </a:r>
            <a:endParaRPr lang="en-US" altLang="en-US" sz="2000"/>
          </a:p>
        </p:txBody>
      </p:sp>
      <p:sp>
        <p:nvSpPr>
          <p:cNvPr id="41991" name="Rectangle 11">
            <a:extLst>
              <a:ext uri="{FF2B5EF4-FFF2-40B4-BE49-F238E27FC236}">
                <a16:creationId xmlns:a16="http://schemas.microsoft.com/office/drawing/2014/main" id="{627D8CD4-9B0F-8746-976F-B37427D5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5080000"/>
            <a:ext cx="233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engineering strain, </a:t>
            </a:r>
            <a:r>
              <a:rPr lang="en-US" altLang="en-US" sz="2000">
                <a:solidFill>
                  <a:srgbClr val="000000"/>
                </a:solidFill>
                <a:latin typeface="Symbol" pitchFamily="2" charset="2"/>
              </a:rPr>
              <a:t>e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endParaRPr lang="en-US" altLang="en-US" sz="2000"/>
          </a:p>
        </p:txBody>
      </p:sp>
      <p:sp>
        <p:nvSpPr>
          <p:cNvPr id="41992" name="Freeform 16">
            <a:extLst>
              <a:ext uri="{FF2B5EF4-FFF2-40B4-BE49-F238E27FC236}">
                <a16:creationId xmlns:a16="http://schemas.microsoft.com/office/drawing/2014/main" id="{A7C2E260-BB6D-6442-8492-32CC19DDB3AE}"/>
              </a:ext>
            </a:extLst>
          </p:cNvPr>
          <p:cNvSpPr>
            <a:spLocks/>
          </p:cNvSpPr>
          <p:nvPr/>
        </p:nvSpPr>
        <p:spPr bwMode="auto">
          <a:xfrm>
            <a:off x="6472238" y="4940300"/>
            <a:ext cx="165100" cy="152400"/>
          </a:xfrm>
          <a:custGeom>
            <a:avLst/>
            <a:gdLst>
              <a:gd name="T0" fmla="*/ 262096250 w 104"/>
              <a:gd name="T1" fmla="*/ 120967500 h 96"/>
              <a:gd name="T2" fmla="*/ 0 w 104"/>
              <a:gd name="T3" fmla="*/ 241935000 h 96"/>
              <a:gd name="T4" fmla="*/ 80645000 w 104"/>
              <a:gd name="T5" fmla="*/ 120967500 h 96"/>
              <a:gd name="T6" fmla="*/ 0 w 104"/>
              <a:gd name="T7" fmla="*/ 0 h 96"/>
              <a:gd name="T8" fmla="*/ 262096250 w 104"/>
              <a:gd name="T9" fmla="*/ 1209675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96"/>
              <a:gd name="T17" fmla="*/ 104 w 104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96">
                <a:moveTo>
                  <a:pt x="104" y="48"/>
                </a:moveTo>
                <a:lnTo>
                  <a:pt x="0" y="96"/>
                </a:lnTo>
                <a:lnTo>
                  <a:pt x="32" y="48"/>
                </a:lnTo>
                <a:lnTo>
                  <a:pt x="0" y="0"/>
                </a:lnTo>
                <a:lnTo>
                  <a:pt x="104" y="48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3" name="Line 17">
            <a:extLst>
              <a:ext uri="{FF2B5EF4-FFF2-40B4-BE49-F238E27FC236}">
                <a16:creationId xmlns:a16="http://schemas.microsoft.com/office/drawing/2014/main" id="{F6A218F6-1695-514B-BF5C-992EA791C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5016500"/>
            <a:ext cx="33909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94" name="Group 21">
            <a:extLst>
              <a:ext uri="{FF2B5EF4-FFF2-40B4-BE49-F238E27FC236}">
                <a16:creationId xmlns:a16="http://schemas.microsoft.com/office/drawing/2014/main" id="{73EE1022-89A7-E24E-8854-6F9AA3998941}"/>
              </a:ext>
            </a:extLst>
          </p:cNvPr>
          <p:cNvGrpSpPr>
            <a:grpSpLocks/>
          </p:cNvGrpSpPr>
          <p:nvPr/>
        </p:nvGrpSpPr>
        <p:grpSpPr bwMode="auto">
          <a:xfrm>
            <a:off x="3144838" y="3517900"/>
            <a:ext cx="736600" cy="1473200"/>
            <a:chOff x="1973" y="2224"/>
            <a:chExt cx="464" cy="928"/>
          </a:xfrm>
        </p:grpSpPr>
        <p:sp>
          <p:nvSpPr>
            <p:cNvPr id="42100" name="Freeform 19">
              <a:extLst>
                <a:ext uri="{FF2B5EF4-FFF2-40B4-BE49-F238E27FC236}">
                  <a16:creationId xmlns:a16="http://schemas.microsoft.com/office/drawing/2014/main" id="{456D2B36-2F29-B940-B279-BE7C03780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224"/>
              <a:ext cx="88" cy="112"/>
            </a:xfrm>
            <a:custGeom>
              <a:avLst/>
              <a:gdLst>
                <a:gd name="T0" fmla="*/ 88 w 88"/>
                <a:gd name="T1" fmla="*/ 0 h 112"/>
                <a:gd name="T2" fmla="*/ 88 w 88"/>
                <a:gd name="T3" fmla="*/ 112 h 112"/>
                <a:gd name="T4" fmla="*/ 56 w 88"/>
                <a:gd name="T5" fmla="*/ 64 h 112"/>
                <a:gd name="T6" fmla="*/ 0 w 88"/>
                <a:gd name="T7" fmla="*/ 72 h 112"/>
                <a:gd name="T8" fmla="*/ 88 w 88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12"/>
                <a:gd name="T17" fmla="*/ 88 w 88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12">
                  <a:moveTo>
                    <a:pt x="88" y="0"/>
                  </a:moveTo>
                  <a:lnTo>
                    <a:pt x="88" y="112"/>
                  </a:lnTo>
                  <a:lnTo>
                    <a:pt x="56" y="64"/>
                  </a:lnTo>
                  <a:lnTo>
                    <a:pt x="0" y="7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9999"/>
            </a:solidFill>
            <a:ln w="38100">
              <a:solidFill>
                <a:srgbClr val="FF99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101" name="Line 20">
              <a:extLst>
                <a:ext uri="{FF2B5EF4-FFF2-40B4-BE49-F238E27FC236}">
                  <a16:creationId xmlns:a16="http://schemas.microsoft.com/office/drawing/2014/main" id="{16A264F3-3C40-4E4B-8079-F2B622E19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2288"/>
              <a:ext cx="432" cy="864"/>
            </a:xfrm>
            <a:prstGeom prst="line">
              <a:avLst/>
            </a:prstGeom>
            <a:noFill/>
            <a:ln w="38100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5" name="Group 24">
            <a:extLst>
              <a:ext uri="{FF2B5EF4-FFF2-40B4-BE49-F238E27FC236}">
                <a16:creationId xmlns:a16="http://schemas.microsoft.com/office/drawing/2014/main" id="{3D75AFB4-E682-4B46-B19F-C0A3AC9EBC52}"/>
              </a:ext>
            </a:extLst>
          </p:cNvPr>
          <p:cNvGrpSpPr>
            <a:grpSpLocks/>
          </p:cNvGrpSpPr>
          <p:nvPr/>
        </p:nvGrpSpPr>
        <p:grpSpPr bwMode="auto">
          <a:xfrm>
            <a:off x="3271838" y="3276600"/>
            <a:ext cx="736600" cy="1473200"/>
            <a:chOff x="2053" y="2072"/>
            <a:chExt cx="464" cy="928"/>
          </a:xfrm>
        </p:grpSpPr>
        <p:sp>
          <p:nvSpPr>
            <p:cNvPr id="42098" name="Freeform 22">
              <a:extLst>
                <a:ext uri="{FF2B5EF4-FFF2-40B4-BE49-F238E27FC236}">
                  <a16:creationId xmlns:a16="http://schemas.microsoft.com/office/drawing/2014/main" id="{F9C5BA63-E044-4743-91B0-A291D655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2888"/>
              <a:ext cx="88" cy="112"/>
            </a:xfrm>
            <a:custGeom>
              <a:avLst/>
              <a:gdLst>
                <a:gd name="T0" fmla="*/ 0 w 88"/>
                <a:gd name="T1" fmla="*/ 112 h 112"/>
                <a:gd name="T2" fmla="*/ 0 w 88"/>
                <a:gd name="T3" fmla="*/ 0 h 112"/>
                <a:gd name="T4" fmla="*/ 32 w 88"/>
                <a:gd name="T5" fmla="*/ 48 h 112"/>
                <a:gd name="T6" fmla="*/ 88 w 88"/>
                <a:gd name="T7" fmla="*/ 40 h 112"/>
                <a:gd name="T8" fmla="*/ 0 w 88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12"/>
                <a:gd name="T17" fmla="*/ 88 w 88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12">
                  <a:moveTo>
                    <a:pt x="0" y="112"/>
                  </a:moveTo>
                  <a:lnTo>
                    <a:pt x="0" y="0"/>
                  </a:lnTo>
                  <a:lnTo>
                    <a:pt x="32" y="48"/>
                  </a:lnTo>
                  <a:lnTo>
                    <a:pt x="88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FF9999"/>
            </a:solidFill>
            <a:ln w="38100">
              <a:solidFill>
                <a:srgbClr val="FF99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9" name="Line 23">
              <a:extLst>
                <a:ext uri="{FF2B5EF4-FFF2-40B4-BE49-F238E27FC236}">
                  <a16:creationId xmlns:a16="http://schemas.microsoft.com/office/drawing/2014/main" id="{D4341200-3878-DF40-855E-E4F6746BD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2072"/>
              <a:ext cx="432" cy="864"/>
            </a:xfrm>
            <a:prstGeom prst="line">
              <a:avLst/>
            </a:prstGeom>
            <a:noFill/>
            <a:ln w="38100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6" name="Freeform 26">
            <a:extLst>
              <a:ext uri="{FF2B5EF4-FFF2-40B4-BE49-F238E27FC236}">
                <a16:creationId xmlns:a16="http://schemas.microsoft.com/office/drawing/2014/main" id="{283C5848-568C-D543-B782-5844705003D1}"/>
              </a:ext>
            </a:extLst>
          </p:cNvPr>
          <p:cNvSpPr>
            <a:spLocks/>
          </p:cNvSpPr>
          <p:nvPr/>
        </p:nvSpPr>
        <p:spPr bwMode="auto">
          <a:xfrm>
            <a:off x="3741738" y="4813300"/>
            <a:ext cx="139700" cy="177800"/>
          </a:xfrm>
          <a:custGeom>
            <a:avLst/>
            <a:gdLst>
              <a:gd name="T0" fmla="*/ 0 w 88"/>
              <a:gd name="T1" fmla="*/ 282257500 h 112"/>
              <a:gd name="T2" fmla="*/ 0 w 88"/>
              <a:gd name="T3" fmla="*/ 0 h 112"/>
              <a:gd name="T4" fmla="*/ 80645000 w 88"/>
              <a:gd name="T5" fmla="*/ 120967500 h 112"/>
              <a:gd name="T6" fmla="*/ 221773750 w 88"/>
              <a:gd name="T7" fmla="*/ 100806250 h 112"/>
              <a:gd name="T8" fmla="*/ 0 w 88"/>
              <a:gd name="T9" fmla="*/ 28225750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12"/>
              <a:gd name="T17" fmla="*/ 88 w 88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12">
                <a:moveTo>
                  <a:pt x="0" y="112"/>
                </a:moveTo>
                <a:lnTo>
                  <a:pt x="0" y="0"/>
                </a:lnTo>
                <a:lnTo>
                  <a:pt x="32" y="48"/>
                </a:lnTo>
                <a:lnTo>
                  <a:pt x="88" y="40"/>
                </a:lnTo>
                <a:lnTo>
                  <a:pt x="0" y="112"/>
                </a:lnTo>
                <a:close/>
              </a:path>
            </a:pathLst>
          </a:custGeom>
          <a:solidFill>
            <a:srgbClr val="660000"/>
          </a:solidFill>
          <a:ln w="38100">
            <a:solidFill>
              <a:srgbClr val="66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7" name="Line 27">
            <a:extLst>
              <a:ext uri="{FF2B5EF4-FFF2-40B4-BE49-F238E27FC236}">
                <a16:creationId xmlns:a16="http://schemas.microsoft.com/office/drawing/2014/main" id="{4D2672BB-D37C-484F-98A8-9E9149A22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2538" y="2755900"/>
            <a:ext cx="1066800" cy="2133600"/>
          </a:xfrm>
          <a:prstGeom prst="line">
            <a:avLst/>
          </a:prstGeom>
          <a:noFill/>
          <a:ln w="38100">
            <a:solidFill>
              <a:srgbClr val="66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29">
            <a:extLst>
              <a:ext uri="{FF2B5EF4-FFF2-40B4-BE49-F238E27FC236}">
                <a16:creationId xmlns:a16="http://schemas.microsoft.com/office/drawing/2014/main" id="{710C706E-E629-CE4E-A2FB-6908458A5571}"/>
              </a:ext>
            </a:extLst>
          </p:cNvPr>
          <p:cNvSpPr>
            <a:spLocks/>
          </p:cNvSpPr>
          <p:nvPr/>
        </p:nvSpPr>
        <p:spPr bwMode="auto">
          <a:xfrm>
            <a:off x="4006850" y="2755900"/>
            <a:ext cx="850900" cy="520700"/>
          </a:xfrm>
          <a:custGeom>
            <a:avLst/>
            <a:gdLst>
              <a:gd name="T0" fmla="*/ 0 w 536"/>
              <a:gd name="T1" fmla="*/ 826611250 h 328"/>
              <a:gd name="T2" fmla="*/ 141128750 w 536"/>
              <a:gd name="T3" fmla="*/ 604837500 h 328"/>
              <a:gd name="T4" fmla="*/ 342741250 w 536"/>
              <a:gd name="T5" fmla="*/ 403225000 h 328"/>
              <a:gd name="T6" fmla="*/ 584676250 w 536"/>
              <a:gd name="T7" fmla="*/ 241935000 h 328"/>
              <a:gd name="T8" fmla="*/ 947578750 w 536"/>
              <a:gd name="T9" fmla="*/ 100806250 h 328"/>
              <a:gd name="T10" fmla="*/ 1350803750 w 536"/>
              <a:gd name="T11" fmla="*/ 0 h 3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328"/>
              <a:gd name="T20" fmla="*/ 536 w 536"/>
              <a:gd name="T21" fmla="*/ 328 h 3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328">
                <a:moveTo>
                  <a:pt x="0" y="328"/>
                </a:moveTo>
                <a:lnTo>
                  <a:pt x="56" y="240"/>
                </a:lnTo>
                <a:lnTo>
                  <a:pt x="136" y="160"/>
                </a:lnTo>
                <a:lnTo>
                  <a:pt x="232" y="96"/>
                </a:lnTo>
                <a:lnTo>
                  <a:pt x="376" y="40"/>
                </a:lnTo>
                <a:lnTo>
                  <a:pt x="536" y="0"/>
                </a:ln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999" name="Rectangle 33">
            <a:extLst>
              <a:ext uri="{FF2B5EF4-FFF2-40B4-BE49-F238E27FC236}">
                <a16:creationId xmlns:a16="http://schemas.microsoft.com/office/drawing/2014/main" id="{C2AC100B-B4F8-7749-B72D-475D1204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1955800"/>
            <a:ext cx="171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Elastic+Plastic </a:t>
            </a:r>
            <a:endParaRPr lang="en-US" altLang="en-US"/>
          </a:p>
        </p:txBody>
      </p:sp>
      <p:sp>
        <p:nvSpPr>
          <p:cNvPr id="42000" name="Rectangle 34">
            <a:extLst>
              <a:ext uri="{FF2B5EF4-FFF2-40B4-BE49-F238E27FC236}">
                <a16:creationId xmlns:a16="http://schemas.microsoft.com/office/drawing/2014/main" id="{30D515DB-585F-0D47-BE7C-7E46D10D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588" y="2247900"/>
            <a:ext cx="167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at larger stress</a:t>
            </a:r>
            <a:endParaRPr lang="en-US" altLang="en-US"/>
          </a:p>
        </p:txBody>
      </p:sp>
      <p:sp>
        <p:nvSpPr>
          <p:cNvPr id="42001" name="Oval 35">
            <a:extLst>
              <a:ext uri="{FF2B5EF4-FFF2-40B4-BE49-F238E27FC236}">
                <a16:creationId xmlns:a16="http://schemas.microsoft.com/office/drawing/2014/main" id="{7EE26B5F-7783-5D4D-B41E-1BFD69D2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28067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2" name="Oval 36">
            <a:extLst>
              <a:ext uri="{FF2B5EF4-FFF2-40B4-BE49-F238E27FC236}">
                <a16:creationId xmlns:a16="http://schemas.microsoft.com/office/drawing/2014/main" id="{B600ED05-F852-EB44-9200-45728096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25527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3" name="Oval 37">
            <a:extLst>
              <a:ext uri="{FF2B5EF4-FFF2-40B4-BE49-F238E27FC236}">
                <a16:creationId xmlns:a16="http://schemas.microsoft.com/office/drawing/2014/main" id="{96DB0B14-A745-A549-B0E4-BCED6EE4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22987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4" name="Oval 38">
            <a:extLst>
              <a:ext uri="{FF2B5EF4-FFF2-40B4-BE49-F238E27FC236}">
                <a16:creationId xmlns:a16="http://schemas.microsoft.com/office/drawing/2014/main" id="{23DACE12-B683-A348-8FF7-C063D832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42005" name="Group 45">
            <a:extLst>
              <a:ext uri="{FF2B5EF4-FFF2-40B4-BE49-F238E27FC236}">
                <a16:creationId xmlns:a16="http://schemas.microsoft.com/office/drawing/2014/main" id="{336D946A-15A3-7541-A518-D939DBD0D2F6}"/>
              </a:ext>
            </a:extLst>
          </p:cNvPr>
          <p:cNvGrpSpPr>
            <a:grpSpLocks/>
          </p:cNvGrpSpPr>
          <p:nvPr/>
        </p:nvGrpSpPr>
        <p:grpSpPr bwMode="auto">
          <a:xfrm>
            <a:off x="6624638" y="2298700"/>
            <a:ext cx="520700" cy="990600"/>
            <a:chOff x="4173" y="1448"/>
            <a:chExt cx="328" cy="624"/>
          </a:xfrm>
        </p:grpSpPr>
        <p:sp>
          <p:nvSpPr>
            <p:cNvPr id="42092" name="Oval 39">
              <a:extLst>
                <a:ext uri="{FF2B5EF4-FFF2-40B4-BE49-F238E27FC236}">
                  <a16:creationId xmlns:a16="http://schemas.microsoft.com/office/drawing/2014/main" id="{12D0FF25-C4D4-564C-B84E-C891953F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92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3" name="Oval 40">
              <a:extLst>
                <a:ext uri="{FF2B5EF4-FFF2-40B4-BE49-F238E27FC236}">
                  <a16:creationId xmlns:a16="http://schemas.microsoft.com/office/drawing/2014/main" id="{00173586-B96C-D044-B69F-4727ACE1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192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4" name="Oval 41">
              <a:extLst>
                <a:ext uri="{FF2B5EF4-FFF2-40B4-BE49-F238E27FC236}">
                  <a16:creationId xmlns:a16="http://schemas.microsoft.com/office/drawing/2014/main" id="{8A6BF7D3-9701-F345-AB75-444658299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76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5" name="Oval 42">
              <a:extLst>
                <a:ext uri="{FF2B5EF4-FFF2-40B4-BE49-F238E27FC236}">
                  <a16:creationId xmlns:a16="http://schemas.microsoft.com/office/drawing/2014/main" id="{B3AAE230-76D1-D548-A0F1-6B318CE9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176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6" name="Oval 43">
              <a:extLst>
                <a:ext uri="{FF2B5EF4-FFF2-40B4-BE49-F238E27FC236}">
                  <a16:creationId xmlns:a16="http://schemas.microsoft.com/office/drawing/2014/main" id="{A556C3FF-4508-6548-9F83-BD24585F5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160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7" name="Oval 44">
              <a:extLst>
                <a:ext uri="{FF2B5EF4-FFF2-40B4-BE49-F238E27FC236}">
                  <a16:creationId xmlns:a16="http://schemas.microsoft.com/office/drawing/2014/main" id="{6B0BE897-D1C8-E740-9351-93A6D1AC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144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2006" name="Group 55">
            <a:extLst>
              <a:ext uri="{FF2B5EF4-FFF2-40B4-BE49-F238E27FC236}">
                <a16:creationId xmlns:a16="http://schemas.microsoft.com/office/drawing/2014/main" id="{DE13A477-100B-DC49-9E30-6D53B5EF637C}"/>
              </a:ext>
            </a:extLst>
          </p:cNvPr>
          <p:cNvGrpSpPr>
            <a:grpSpLocks/>
          </p:cNvGrpSpPr>
          <p:nvPr/>
        </p:nvGrpSpPr>
        <p:grpSpPr bwMode="auto">
          <a:xfrm>
            <a:off x="6421438" y="1549400"/>
            <a:ext cx="622300" cy="1231900"/>
            <a:chOff x="4045" y="976"/>
            <a:chExt cx="392" cy="776"/>
          </a:xfrm>
        </p:grpSpPr>
        <p:sp>
          <p:nvSpPr>
            <p:cNvPr id="42083" name="Oval 46">
              <a:extLst>
                <a:ext uri="{FF2B5EF4-FFF2-40B4-BE49-F238E27FC236}">
                  <a16:creationId xmlns:a16="http://schemas.microsoft.com/office/drawing/2014/main" id="{53D2BDEC-F775-B94E-8AEB-FBEE14259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60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84" name="Oval 47">
              <a:extLst>
                <a:ext uri="{FF2B5EF4-FFF2-40B4-BE49-F238E27FC236}">
                  <a16:creationId xmlns:a16="http://schemas.microsoft.com/office/drawing/2014/main" id="{7D6B9287-2E41-7340-BF18-F92C4616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44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85" name="Oval 48">
              <a:extLst>
                <a:ext uri="{FF2B5EF4-FFF2-40B4-BE49-F238E27FC236}">
                  <a16:creationId xmlns:a16="http://schemas.microsoft.com/office/drawing/2014/main" id="{D4851882-E057-C248-A63D-012DE0C0C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28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86" name="Oval 49">
              <a:extLst>
                <a:ext uri="{FF2B5EF4-FFF2-40B4-BE49-F238E27FC236}">
                  <a16:creationId xmlns:a16="http://schemas.microsoft.com/office/drawing/2014/main" id="{0CC7680E-9D2E-194D-B113-185666636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128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87" name="Oval 50">
              <a:extLst>
                <a:ext uri="{FF2B5EF4-FFF2-40B4-BE49-F238E27FC236}">
                  <a16:creationId xmlns:a16="http://schemas.microsoft.com/office/drawing/2014/main" id="{B9351261-6517-ED43-80F7-A643D5398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1136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88" name="Oval 51">
              <a:extLst>
                <a:ext uri="{FF2B5EF4-FFF2-40B4-BE49-F238E27FC236}">
                  <a16:creationId xmlns:a16="http://schemas.microsoft.com/office/drawing/2014/main" id="{4FAF6F9B-8464-C949-959D-1A358A5F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136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89" name="Oval 52">
              <a:extLst>
                <a:ext uri="{FF2B5EF4-FFF2-40B4-BE49-F238E27FC236}">
                  <a16:creationId xmlns:a16="http://schemas.microsoft.com/office/drawing/2014/main" id="{04ED9C3F-630B-8341-A640-83701E8D2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976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0" name="Oval 53">
              <a:extLst>
                <a:ext uri="{FF2B5EF4-FFF2-40B4-BE49-F238E27FC236}">
                  <a16:creationId xmlns:a16="http://schemas.microsoft.com/office/drawing/2014/main" id="{B5E898F5-678F-2643-9B90-0B6C36F48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976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91" name="Oval 54">
              <a:extLst>
                <a:ext uri="{FF2B5EF4-FFF2-40B4-BE49-F238E27FC236}">
                  <a16:creationId xmlns:a16="http://schemas.microsoft.com/office/drawing/2014/main" id="{48B4BEBF-CF9D-5744-AAF4-D70FD88B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3" y="976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2007" name="Oval 56">
            <a:extLst>
              <a:ext uri="{FF2B5EF4-FFF2-40B4-BE49-F238E27FC236}">
                <a16:creationId xmlns:a16="http://schemas.microsoft.com/office/drawing/2014/main" id="{0F4E8261-8BBF-F645-A2CC-D6282FF1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1803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8" name="Freeform 57">
            <a:extLst>
              <a:ext uri="{FF2B5EF4-FFF2-40B4-BE49-F238E27FC236}">
                <a16:creationId xmlns:a16="http://schemas.microsoft.com/office/drawing/2014/main" id="{0626D94D-A857-5F4E-960C-F9F79958A6B3}"/>
              </a:ext>
            </a:extLst>
          </p:cNvPr>
          <p:cNvSpPr>
            <a:spLocks/>
          </p:cNvSpPr>
          <p:nvPr/>
        </p:nvSpPr>
        <p:spPr bwMode="auto">
          <a:xfrm>
            <a:off x="6592888" y="2044700"/>
            <a:ext cx="546100" cy="1231900"/>
          </a:xfrm>
          <a:custGeom>
            <a:avLst/>
            <a:gdLst>
              <a:gd name="T0" fmla="*/ 766127500 w 344"/>
              <a:gd name="T1" fmla="*/ 0 h 776"/>
              <a:gd name="T2" fmla="*/ 866933750 w 344"/>
              <a:gd name="T3" fmla="*/ 0 h 776"/>
              <a:gd name="T4" fmla="*/ 866933750 w 344"/>
              <a:gd name="T5" fmla="*/ 1955641250 h 776"/>
              <a:gd name="T6" fmla="*/ 0 w 344"/>
              <a:gd name="T7" fmla="*/ 1955641250 h 776"/>
              <a:gd name="T8" fmla="*/ 766127500 w 344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"/>
              <a:gd name="T16" fmla="*/ 0 h 776"/>
              <a:gd name="T17" fmla="*/ 344 w 344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" h="776">
                <a:moveTo>
                  <a:pt x="304" y="0"/>
                </a:moveTo>
                <a:lnTo>
                  <a:pt x="344" y="0"/>
                </a:lnTo>
                <a:lnTo>
                  <a:pt x="344" y="776"/>
                </a:lnTo>
                <a:lnTo>
                  <a:pt x="0" y="776"/>
                </a:lnTo>
                <a:lnTo>
                  <a:pt x="304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09" name="Freeform 59">
            <a:extLst>
              <a:ext uri="{FF2B5EF4-FFF2-40B4-BE49-F238E27FC236}">
                <a16:creationId xmlns:a16="http://schemas.microsoft.com/office/drawing/2014/main" id="{CDD036E4-45B2-9941-9B7F-41DD03FDDC14}"/>
              </a:ext>
            </a:extLst>
          </p:cNvPr>
          <p:cNvSpPr>
            <a:spLocks/>
          </p:cNvSpPr>
          <p:nvPr/>
        </p:nvSpPr>
        <p:spPr bwMode="auto">
          <a:xfrm>
            <a:off x="6408738" y="1536700"/>
            <a:ext cx="660400" cy="1231900"/>
          </a:xfrm>
          <a:custGeom>
            <a:avLst/>
            <a:gdLst>
              <a:gd name="T0" fmla="*/ 282257500 w 416"/>
              <a:gd name="T1" fmla="*/ 1955641250 h 776"/>
              <a:gd name="T2" fmla="*/ 0 w 416"/>
              <a:gd name="T3" fmla="*/ 1955641250 h 776"/>
              <a:gd name="T4" fmla="*/ 0 w 416"/>
              <a:gd name="T5" fmla="*/ 0 h 776"/>
              <a:gd name="T6" fmla="*/ 1048385000 w 416"/>
              <a:gd name="T7" fmla="*/ 0 h 776"/>
              <a:gd name="T8" fmla="*/ 282257500 w 416"/>
              <a:gd name="T9" fmla="*/ 195564125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776"/>
              <a:gd name="T17" fmla="*/ 416 w 416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776">
                <a:moveTo>
                  <a:pt x="112" y="776"/>
                </a:moveTo>
                <a:lnTo>
                  <a:pt x="0" y="776"/>
                </a:lnTo>
                <a:lnTo>
                  <a:pt x="0" y="0"/>
                </a:lnTo>
                <a:lnTo>
                  <a:pt x="416" y="0"/>
                </a:lnTo>
                <a:lnTo>
                  <a:pt x="112" y="776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10" name="Freeform 61">
            <a:extLst>
              <a:ext uri="{FF2B5EF4-FFF2-40B4-BE49-F238E27FC236}">
                <a16:creationId xmlns:a16="http://schemas.microsoft.com/office/drawing/2014/main" id="{98D4DCB7-7C35-2C43-8B7D-986B626A00C5}"/>
              </a:ext>
            </a:extLst>
          </p:cNvPr>
          <p:cNvSpPr>
            <a:spLocks/>
          </p:cNvSpPr>
          <p:nvPr/>
        </p:nvSpPr>
        <p:spPr bwMode="auto">
          <a:xfrm>
            <a:off x="6478588" y="1803400"/>
            <a:ext cx="698500" cy="1231900"/>
          </a:xfrm>
          <a:custGeom>
            <a:avLst/>
            <a:gdLst>
              <a:gd name="T0" fmla="*/ 766127500 w 440"/>
              <a:gd name="T1" fmla="*/ 0 h 776"/>
              <a:gd name="T2" fmla="*/ 1108868750 w 440"/>
              <a:gd name="T3" fmla="*/ 0 h 776"/>
              <a:gd name="T4" fmla="*/ 322580000 w 440"/>
              <a:gd name="T5" fmla="*/ 1955641250 h 776"/>
              <a:gd name="T6" fmla="*/ 0 w 440"/>
              <a:gd name="T7" fmla="*/ 1955641250 h 776"/>
              <a:gd name="T8" fmla="*/ 766127500 w 440"/>
              <a:gd name="T9" fmla="*/ 0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0"/>
              <a:gd name="T16" fmla="*/ 0 h 776"/>
              <a:gd name="T17" fmla="*/ 440 w 440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0" h="776">
                <a:moveTo>
                  <a:pt x="304" y="0"/>
                </a:moveTo>
                <a:lnTo>
                  <a:pt x="440" y="0"/>
                </a:lnTo>
                <a:lnTo>
                  <a:pt x="128" y="776"/>
                </a:lnTo>
                <a:lnTo>
                  <a:pt x="0" y="776"/>
                </a:lnTo>
                <a:lnTo>
                  <a:pt x="304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42011" name="Group 89">
            <a:extLst>
              <a:ext uri="{FF2B5EF4-FFF2-40B4-BE49-F238E27FC236}">
                <a16:creationId xmlns:a16="http://schemas.microsoft.com/office/drawing/2014/main" id="{A8D0A1D2-BAC2-784B-90B0-D0262AAB0BCB}"/>
              </a:ext>
            </a:extLst>
          </p:cNvPr>
          <p:cNvGrpSpPr>
            <a:grpSpLocks/>
          </p:cNvGrpSpPr>
          <p:nvPr/>
        </p:nvGrpSpPr>
        <p:grpSpPr bwMode="auto">
          <a:xfrm>
            <a:off x="1417638" y="3086100"/>
            <a:ext cx="914400" cy="1231900"/>
            <a:chOff x="893" y="1944"/>
            <a:chExt cx="576" cy="776"/>
          </a:xfrm>
        </p:grpSpPr>
        <p:grpSp>
          <p:nvGrpSpPr>
            <p:cNvPr id="42058" name="Group 68">
              <a:extLst>
                <a:ext uri="{FF2B5EF4-FFF2-40B4-BE49-F238E27FC236}">
                  <a16:creationId xmlns:a16="http://schemas.microsoft.com/office/drawing/2014/main" id="{30DF2F67-4BA6-6F41-A8C0-C40683898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2576"/>
              <a:ext cx="520" cy="144"/>
              <a:chOff x="893" y="2576"/>
              <a:chExt cx="520" cy="144"/>
            </a:xfrm>
          </p:grpSpPr>
          <p:sp>
            <p:nvSpPr>
              <p:cNvPr id="42079" name="Oval 64">
                <a:extLst>
                  <a:ext uri="{FF2B5EF4-FFF2-40B4-BE49-F238E27FC236}">
                    <a16:creationId xmlns:a16="http://schemas.microsoft.com/office/drawing/2014/main" id="{880CC064-0776-D940-B8E2-98F4CEB0F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257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80" name="Oval 65">
                <a:extLst>
                  <a:ext uri="{FF2B5EF4-FFF2-40B4-BE49-F238E27FC236}">
                    <a16:creationId xmlns:a16="http://schemas.microsoft.com/office/drawing/2014/main" id="{A9532E60-6F33-E74F-9024-89F9C3944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257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81" name="Oval 66">
                <a:extLst>
                  <a:ext uri="{FF2B5EF4-FFF2-40B4-BE49-F238E27FC236}">
                    <a16:creationId xmlns:a16="http://schemas.microsoft.com/office/drawing/2014/main" id="{BA4E3F39-5016-7147-BCAC-F4924E87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257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82" name="Oval 67">
                <a:extLst>
                  <a:ext uri="{FF2B5EF4-FFF2-40B4-BE49-F238E27FC236}">
                    <a16:creationId xmlns:a16="http://schemas.microsoft.com/office/drawing/2014/main" id="{C6E07C02-5DBA-3044-B13D-746593598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257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2059" name="Group 73">
              <a:extLst>
                <a:ext uri="{FF2B5EF4-FFF2-40B4-BE49-F238E27FC236}">
                  <a16:creationId xmlns:a16="http://schemas.microsoft.com/office/drawing/2014/main" id="{477009A5-5C93-4648-8690-AA0412E79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7" y="2416"/>
              <a:ext cx="512" cy="144"/>
              <a:chOff x="957" y="2416"/>
              <a:chExt cx="512" cy="144"/>
            </a:xfrm>
          </p:grpSpPr>
          <p:sp>
            <p:nvSpPr>
              <p:cNvPr id="42075" name="Oval 69">
                <a:extLst>
                  <a:ext uri="{FF2B5EF4-FFF2-40B4-BE49-F238E27FC236}">
                    <a16:creationId xmlns:a16="http://schemas.microsoft.com/office/drawing/2014/main" id="{91A1B25E-3241-D044-AD44-5F9FA80A0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" y="241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76" name="Oval 70">
                <a:extLst>
                  <a:ext uri="{FF2B5EF4-FFF2-40B4-BE49-F238E27FC236}">
                    <a16:creationId xmlns:a16="http://schemas.microsoft.com/office/drawing/2014/main" id="{844768B1-DF61-BC47-9741-40E41156E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" y="241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77" name="Oval 71">
                <a:extLst>
                  <a:ext uri="{FF2B5EF4-FFF2-40B4-BE49-F238E27FC236}">
                    <a16:creationId xmlns:a16="http://schemas.microsoft.com/office/drawing/2014/main" id="{C004114B-0F92-D04E-9229-3D08DC2BD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" y="241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78" name="Oval 72">
                <a:extLst>
                  <a:ext uri="{FF2B5EF4-FFF2-40B4-BE49-F238E27FC236}">
                    <a16:creationId xmlns:a16="http://schemas.microsoft.com/office/drawing/2014/main" id="{D657018A-8F8C-F248-A9EA-46B8A1AEF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" y="241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2060" name="Group 78">
              <a:extLst>
                <a:ext uri="{FF2B5EF4-FFF2-40B4-BE49-F238E27FC236}">
                  <a16:creationId xmlns:a16="http://schemas.microsoft.com/office/drawing/2014/main" id="{3647E1A2-D5EE-334E-9E1E-ED4F167EC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2256"/>
              <a:ext cx="520" cy="144"/>
              <a:chOff x="893" y="2256"/>
              <a:chExt cx="520" cy="144"/>
            </a:xfrm>
          </p:grpSpPr>
          <p:sp>
            <p:nvSpPr>
              <p:cNvPr id="42071" name="Oval 74">
                <a:extLst>
                  <a:ext uri="{FF2B5EF4-FFF2-40B4-BE49-F238E27FC236}">
                    <a16:creationId xmlns:a16="http://schemas.microsoft.com/office/drawing/2014/main" id="{4E22D2FA-35EE-2A42-8750-1E17360CE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225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72" name="Oval 75">
                <a:extLst>
                  <a:ext uri="{FF2B5EF4-FFF2-40B4-BE49-F238E27FC236}">
                    <a16:creationId xmlns:a16="http://schemas.microsoft.com/office/drawing/2014/main" id="{761B7AC0-C88E-AF48-B106-ABE57F07A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225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73" name="Oval 76">
                <a:extLst>
                  <a:ext uri="{FF2B5EF4-FFF2-40B4-BE49-F238E27FC236}">
                    <a16:creationId xmlns:a16="http://schemas.microsoft.com/office/drawing/2014/main" id="{B4FB48CC-E3BB-7C4E-87E9-CF1927A7B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225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74" name="Oval 77">
                <a:extLst>
                  <a:ext uri="{FF2B5EF4-FFF2-40B4-BE49-F238E27FC236}">
                    <a16:creationId xmlns:a16="http://schemas.microsoft.com/office/drawing/2014/main" id="{3D1D5397-BBBA-A945-B897-609C7DEE4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2256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2061" name="Group 83">
              <a:extLst>
                <a:ext uri="{FF2B5EF4-FFF2-40B4-BE49-F238E27FC236}">
                  <a16:creationId xmlns:a16="http://schemas.microsoft.com/office/drawing/2014/main" id="{99838605-8B3D-4445-81DA-7058F2A51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7" y="2104"/>
              <a:ext cx="512" cy="144"/>
              <a:chOff x="957" y="2104"/>
              <a:chExt cx="512" cy="144"/>
            </a:xfrm>
          </p:grpSpPr>
          <p:sp>
            <p:nvSpPr>
              <p:cNvPr id="42067" name="Oval 79">
                <a:extLst>
                  <a:ext uri="{FF2B5EF4-FFF2-40B4-BE49-F238E27FC236}">
                    <a16:creationId xmlns:a16="http://schemas.microsoft.com/office/drawing/2014/main" id="{29440FB2-88E9-574B-BE73-701BF05F9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" y="210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68" name="Oval 80">
                <a:extLst>
                  <a:ext uri="{FF2B5EF4-FFF2-40B4-BE49-F238E27FC236}">
                    <a16:creationId xmlns:a16="http://schemas.microsoft.com/office/drawing/2014/main" id="{54CCA148-D989-B947-A451-07443AB4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" y="210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69" name="Oval 81">
                <a:extLst>
                  <a:ext uri="{FF2B5EF4-FFF2-40B4-BE49-F238E27FC236}">
                    <a16:creationId xmlns:a16="http://schemas.microsoft.com/office/drawing/2014/main" id="{3FA4EB67-C919-5045-8E4A-4AD1ED118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" y="210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70" name="Oval 82">
                <a:extLst>
                  <a:ext uri="{FF2B5EF4-FFF2-40B4-BE49-F238E27FC236}">
                    <a16:creationId xmlns:a16="http://schemas.microsoft.com/office/drawing/2014/main" id="{3E41CCEA-F5C2-0F4E-8054-2F28B617C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" y="210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42062" name="Group 88">
              <a:extLst>
                <a:ext uri="{FF2B5EF4-FFF2-40B4-BE49-F238E27FC236}">
                  <a16:creationId xmlns:a16="http://schemas.microsoft.com/office/drawing/2014/main" id="{D59DD5D3-C8E4-9D44-BBA5-D074019CF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1944"/>
              <a:ext cx="520" cy="144"/>
              <a:chOff x="893" y="1944"/>
              <a:chExt cx="520" cy="144"/>
            </a:xfrm>
          </p:grpSpPr>
          <p:sp>
            <p:nvSpPr>
              <p:cNvPr id="42063" name="Oval 84">
                <a:extLst>
                  <a:ext uri="{FF2B5EF4-FFF2-40B4-BE49-F238E27FC236}">
                    <a16:creationId xmlns:a16="http://schemas.microsoft.com/office/drawing/2014/main" id="{EDF18E9C-19A8-F641-9584-B4AEEBD4F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194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64" name="Oval 85">
                <a:extLst>
                  <a:ext uri="{FF2B5EF4-FFF2-40B4-BE49-F238E27FC236}">
                    <a16:creationId xmlns:a16="http://schemas.microsoft.com/office/drawing/2014/main" id="{C0EAD08D-B8C4-7A46-BB1A-D1A9D7B9B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94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65" name="Oval 86">
                <a:extLst>
                  <a:ext uri="{FF2B5EF4-FFF2-40B4-BE49-F238E27FC236}">
                    <a16:creationId xmlns:a16="http://schemas.microsoft.com/office/drawing/2014/main" id="{15EA091B-EE8D-1047-BFBE-563A53A6F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94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66" name="Oval 87">
                <a:extLst>
                  <a:ext uri="{FF2B5EF4-FFF2-40B4-BE49-F238E27FC236}">
                    <a16:creationId xmlns:a16="http://schemas.microsoft.com/office/drawing/2014/main" id="{58B2A38C-79B0-4247-9E21-42E6DFD7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944"/>
                <a:ext cx="144" cy="144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42012" name="Rectangle 90">
            <a:extLst>
              <a:ext uri="{FF2B5EF4-FFF2-40B4-BE49-F238E27FC236}">
                <a16:creationId xmlns:a16="http://schemas.microsoft.com/office/drawing/2014/main" id="{B1E6A7B8-58BD-264E-A843-FFE72A87C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3079750"/>
            <a:ext cx="901700" cy="1231900"/>
          </a:xfrm>
          <a:prstGeom prst="rect">
            <a:avLst/>
          </a:prstGeom>
          <a:noFill/>
          <a:ln w="12700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13" name="Rectangle 119">
            <a:extLst>
              <a:ext uri="{FF2B5EF4-FFF2-40B4-BE49-F238E27FC236}">
                <a16:creationId xmlns:a16="http://schemas.microsoft.com/office/drawing/2014/main" id="{2AB95D67-9018-4A41-9BA3-AF399E8A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3975100"/>
            <a:ext cx="2244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990000"/>
                </a:solidFill>
              </a:rPr>
              <a:t>permanent (plastic) </a:t>
            </a:r>
            <a:endParaRPr lang="en-US" altLang="en-US"/>
          </a:p>
        </p:txBody>
      </p:sp>
      <p:sp>
        <p:nvSpPr>
          <p:cNvPr id="42014" name="Rectangle 120">
            <a:extLst>
              <a:ext uri="{FF2B5EF4-FFF2-40B4-BE49-F238E27FC236}">
                <a16:creationId xmlns:a16="http://schemas.microsoft.com/office/drawing/2014/main" id="{C915C583-FEC1-5243-99BB-77CFAC4C5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38" y="4267200"/>
            <a:ext cx="2371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990000"/>
                </a:solidFill>
              </a:rPr>
              <a:t>after load is removed</a:t>
            </a:r>
            <a:endParaRPr lang="en-US" altLang="en-US"/>
          </a:p>
        </p:txBody>
      </p:sp>
      <p:sp>
        <p:nvSpPr>
          <p:cNvPr id="42015" name="Freeform 121">
            <a:extLst>
              <a:ext uri="{FF2B5EF4-FFF2-40B4-BE49-F238E27FC236}">
                <a16:creationId xmlns:a16="http://schemas.microsoft.com/office/drawing/2014/main" id="{EB8762CB-EEBB-C64E-84C8-10C90D2482DB}"/>
              </a:ext>
            </a:extLst>
          </p:cNvPr>
          <p:cNvSpPr>
            <a:spLocks/>
          </p:cNvSpPr>
          <p:nvPr/>
        </p:nvSpPr>
        <p:spPr bwMode="auto">
          <a:xfrm>
            <a:off x="3779838" y="4876800"/>
            <a:ext cx="152400" cy="114300"/>
          </a:xfrm>
          <a:custGeom>
            <a:avLst/>
            <a:gdLst>
              <a:gd name="T0" fmla="*/ 0 w 96"/>
              <a:gd name="T1" fmla="*/ 181451250 h 72"/>
              <a:gd name="T2" fmla="*/ 161290000 w 96"/>
              <a:gd name="T3" fmla="*/ 0 h 72"/>
              <a:gd name="T4" fmla="*/ 120967500 w 96"/>
              <a:gd name="T5" fmla="*/ 120967500 h 72"/>
              <a:gd name="T6" fmla="*/ 241935000 w 96"/>
              <a:gd name="T7" fmla="*/ 181451250 h 72"/>
              <a:gd name="T8" fmla="*/ 0 w 96"/>
              <a:gd name="T9" fmla="*/ 181451250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72"/>
              <a:gd name="T17" fmla="*/ 96 w 96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72">
                <a:moveTo>
                  <a:pt x="0" y="72"/>
                </a:moveTo>
                <a:lnTo>
                  <a:pt x="64" y="0"/>
                </a:lnTo>
                <a:lnTo>
                  <a:pt x="48" y="48"/>
                </a:lnTo>
                <a:lnTo>
                  <a:pt x="96" y="72"/>
                </a:lnTo>
                <a:lnTo>
                  <a:pt x="0" y="72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16" name="Line 122">
            <a:extLst>
              <a:ext uri="{FF2B5EF4-FFF2-40B4-BE49-F238E27FC236}">
                <a16:creationId xmlns:a16="http://schemas.microsoft.com/office/drawing/2014/main" id="{ACC840AE-48FD-684D-98AB-212E3E48DB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6038" y="4648200"/>
            <a:ext cx="647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Oval 124">
            <a:extLst>
              <a:ext uri="{FF2B5EF4-FFF2-40B4-BE49-F238E27FC236}">
                <a16:creationId xmlns:a16="http://schemas.microsoft.com/office/drawing/2014/main" id="{4FCB9BF2-CCF4-E340-B97B-9F884A9E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4965700"/>
            <a:ext cx="101600" cy="1143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18" name="Freeform 125">
            <a:extLst>
              <a:ext uri="{FF2B5EF4-FFF2-40B4-BE49-F238E27FC236}">
                <a16:creationId xmlns:a16="http://schemas.microsoft.com/office/drawing/2014/main" id="{5C2B3F58-6154-7A4D-A0A3-B0F85A526E0A}"/>
              </a:ext>
            </a:extLst>
          </p:cNvPr>
          <p:cNvSpPr>
            <a:spLocks/>
          </p:cNvSpPr>
          <p:nvPr/>
        </p:nvSpPr>
        <p:spPr bwMode="auto">
          <a:xfrm>
            <a:off x="4287838" y="2743200"/>
            <a:ext cx="127000" cy="152400"/>
          </a:xfrm>
          <a:custGeom>
            <a:avLst/>
            <a:gdLst>
              <a:gd name="T0" fmla="*/ 60483750 w 80"/>
              <a:gd name="T1" fmla="*/ 241935000 h 96"/>
              <a:gd name="T2" fmla="*/ 0 w 80"/>
              <a:gd name="T3" fmla="*/ 0 h 96"/>
              <a:gd name="T4" fmla="*/ 80645000 w 80"/>
              <a:gd name="T5" fmla="*/ 100806250 h 96"/>
              <a:gd name="T6" fmla="*/ 201612500 w 80"/>
              <a:gd name="T7" fmla="*/ 40322500 h 96"/>
              <a:gd name="T8" fmla="*/ 60483750 w 80"/>
              <a:gd name="T9" fmla="*/ 24193500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96"/>
              <a:gd name="T17" fmla="*/ 80 w 80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96">
                <a:moveTo>
                  <a:pt x="24" y="96"/>
                </a:moveTo>
                <a:lnTo>
                  <a:pt x="0" y="0"/>
                </a:lnTo>
                <a:lnTo>
                  <a:pt x="32" y="40"/>
                </a:lnTo>
                <a:lnTo>
                  <a:pt x="80" y="16"/>
                </a:lnTo>
                <a:lnTo>
                  <a:pt x="24" y="96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19" name="Line 126">
            <a:extLst>
              <a:ext uri="{FF2B5EF4-FFF2-40B4-BE49-F238E27FC236}">
                <a16:creationId xmlns:a16="http://schemas.microsoft.com/office/drawing/2014/main" id="{DD70118A-0D42-0545-80E5-7DF0FA927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8638" y="2324100"/>
            <a:ext cx="762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128">
            <a:extLst>
              <a:ext uri="{FF2B5EF4-FFF2-40B4-BE49-F238E27FC236}">
                <a16:creationId xmlns:a16="http://schemas.microsoft.com/office/drawing/2014/main" id="{FC3AEBA5-2393-B744-A094-91918769E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5080000"/>
            <a:ext cx="1587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130">
            <a:extLst>
              <a:ext uri="{FF2B5EF4-FFF2-40B4-BE49-F238E27FC236}">
                <a16:creationId xmlns:a16="http://schemas.microsoft.com/office/drawing/2014/main" id="{25862430-4B24-7040-885A-FD254B631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338" y="5080000"/>
            <a:ext cx="1587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Freeform 132">
            <a:extLst>
              <a:ext uri="{FF2B5EF4-FFF2-40B4-BE49-F238E27FC236}">
                <a16:creationId xmlns:a16="http://schemas.microsoft.com/office/drawing/2014/main" id="{CF10E623-851A-864C-95E7-7CE34D616790}"/>
              </a:ext>
            </a:extLst>
          </p:cNvPr>
          <p:cNvSpPr>
            <a:spLocks/>
          </p:cNvSpPr>
          <p:nvPr/>
        </p:nvSpPr>
        <p:spPr bwMode="auto">
          <a:xfrm>
            <a:off x="2992438" y="5219700"/>
            <a:ext cx="139700" cy="127000"/>
          </a:xfrm>
          <a:custGeom>
            <a:avLst/>
            <a:gdLst>
              <a:gd name="T0" fmla="*/ 221773750 w 88"/>
              <a:gd name="T1" fmla="*/ 100806250 h 80"/>
              <a:gd name="T2" fmla="*/ 0 w 88"/>
              <a:gd name="T3" fmla="*/ 201612500 h 80"/>
              <a:gd name="T4" fmla="*/ 80645000 w 88"/>
              <a:gd name="T5" fmla="*/ 100806250 h 80"/>
              <a:gd name="T6" fmla="*/ 0 w 88"/>
              <a:gd name="T7" fmla="*/ 0 h 80"/>
              <a:gd name="T8" fmla="*/ 221773750 w 88"/>
              <a:gd name="T9" fmla="*/ 10080625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80"/>
              <a:gd name="T17" fmla="*/ 88 w 88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80">
                <a:moveTo>
                  <a:pt x="88" y="40"/>
                </a:moveTo>
                <a:lnTo>
                  <a:pt x="0" y="80"/>
                </a:lnTo>
                <a:lnTo>
                  <a:pt x="32" y="40"/>
                </a:lnTo>
                <a:lnTo>
                  <a:pt x="0" y="0"/>
                </a:lnTo>
                <a:lnTo>
                  <a:pt x="88" y="4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23" name="Line 133">
            <a:extLst>
              <a:ext uri="{FF2B5EF4-FFF2-40B4-BE49-F238E27FC236}">
                <a16:creationId xmlns:a16="http://schemas.microsoft.com/office/drawing/2014/main" id="{347B239F-D506-324A-A6A4-7A30908F7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8" y="5283200"/>
            <a:ext cx="2413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Freeform 135">
            <a:extLst>
              <a:ext uri="{FF2B5EF4-FFF2-40B4-BE49-F238E27FC236}">
                <a16:creationId xmlns:a16="http://schemas.microsoft.com/office/drawing/2014/main" id="{50C8968F-4FD7-AF45-A4AE-3CB9D18D95FE}"/>
              </a:ext>
            </a:extLst>
          </p:cNvPr>
          <p:cNvSpPr>
            <a:spLocks/>
          </p:cNvSpPr>
          <p:nvPr/>
        </p:nvSpPr>
        <p:spPr bwMode="auto">
          <a:xfrm>
            <a:off x="3716338" y="5219700"/>
            <a:ext cx="139700" cy="127000"/>
          </a:xfrm>
          <a:custGeom>
            <a:avLst/>
            <a:gdLst>
              <a:gd name="T0" fmla="*/ 0 w 88"/>
              <a:gd name="T1" fmla="*/ 100806250 h 80"/>
              <a:gd name="T2" fmla="*/ 221773750 w 88"/>
              <a:gd name="T3" fmla="*/ 0 h 80"/>
              <a:gd name="T4" fmla="*/ 141128750 w 88"/>
              <a:gd name="T5" fmla="*/ 100806250 h 80"/>
              <a:gd name="T6" fmla="*/ 221773750 w 88"/>
              <a:gd name="T7" fmla="*/ 201612500 h 80"/>
              <a:gd name="T8" fmla="*/ 0 w 88"/>
              <a:gd name="T9" fmla="*/ 100806250 h 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80"/>
              <a:gd name="T17" fmla="*/ 88 w 88"/>
              <a:gd name="T18" fmla="*/ 80 h 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80">
                <a:moveTo>
                  <a:pt x="0" y="40"/>
                </a:moveTo>
                <a:lnTo>
                  <a:pt x="88" y="0"/>
                </a:lnTo>
                <a:lnTo>
                  <a:pt x="56" y="40"/>
                </a:lnTo>
                <a:lnTo>
                  <a:pt x="88" y="8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25" name="Line 136">
            <a:extLst>
              <a:ext uri="{FF2B5EF4-FFF2-40B4-BE49-F238E27FC236}">
                <a16:creationId xmlns:a16="http://schemas.microsoft.com/office/drawing/2014/main" id="{78470E3B-16CD-2144-8076-8186564FC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238" y="5283200"/>
            <a:ext cx="2413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Rectangle 138">
            <a:extLst>
              <a:ext uri="{FF2B5EF4-FFF2-40B4-BE49-F238E27FC236}">
                <a16:creationId xmlns:a16="http://schemas.microsoft.com/office/drawing/2014/main" id="{6120FB68-4384-9943-87E6-D61A9167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5014913"/>
            <a:ext cx="2905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9999"/>
                </a:solidFill>
                <a:latin typeface="Symbol" pitchFamily="2" charset="2"/>
              </a:rPr>
              <a:t>e</a:t>
            </a:r>
            <a:r>
              <a:rPr lang="en-US" altLang="en-US" sz="2800" i="1" baseline="-25000">
                <a:solidFill>
                  <a:srgbClr val="009999"/>
                </a:solidFill>
              </a:rPr>
              <a:t>p</a:t>
            </a:r>
            <a:endParaRPr lang="en-US" altLang="en-US">
              <a:latin typeface="Times" pitchFamily="2" charset="0"/>
            </a:endParaRPr>
          </a:p>
        </p:txBody>
      </p:sp>
      <p:sp>
        <p:nvSpPr>
          <p:cNvPr id="42027" name="Rectangle 141">
            <a:extLst>
              <a:ext uri="{FF2B5EF4-FFF2-40B4-BE49-F238E27FC236}">
                <a16:creationId xmlns:a16="http://schemas.microsoft.com/office/drawing/2014/main" id="{325417C1-0D5B-AA43-93E4-45E6977A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5662613"/>
            <a:ext cx="141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9999"/>
                </a:solidFill>
              </a:rPr>
              <a:t>plastic strain</a:t>
            </a:r>
            <a:endParaRPr lang="en-US" altLang="en-US"/>
          </a:p>
        </p:txBody>
      </p:sp>
      <p:sp>
        <p:nvSpPr>
          <p:cNvPr id="42028" name="Freeform 142">
            <a:extLst>
              <a:ext uri="{FF2B5EF4-FFF2-40B4-BE49-F238E27FC236}">
                <a16:creationId xmlns:a16="http://schemas.microsoft.com/office/drawing/2014/main" id="{959D1673-3A80-5641-B0C7-19E23ED0BE1D}"/>
              </a:ext>
            </a:extLst>
          </p:cNvPr>
          <p:cNvSpPr>
            <a:spLocks/>
          </p:cNvSpPr>
          <p:nvPr/>
        </p:nvSpPr>
        <p:spPr bwMode="auto">
          <a:xfrm>
            <a:off x="3525838" y="5522913"/>
            <a:ext cx="139700" cy="139700"/>
          </a:xfrm>
          <a:custGeom>
            <a:avLst/>
            <a:gdLst>
              <a:gd name="T0" fmla="*/ 20161250 w 88"/>
              <a:gd name="T1" fmla="*/ 0 h 88"/>
              <a:gd name="T2" fmla="*/ 221773750 w 88"/>
              <a:gd name="T3" fmla="*/ 100806250 h 88"/>
              <a:gd name="T4" fmla="*/ 80645000 w 88"/>
              <a:gd name="T5" fmla="*/ 100806250 h 88"/>
              <a:gd name="T6" fmla="*/ 0 w 88"/>
              <a:gd name="T7" fmla="*/ 221773750 h 88"/>
              <a:gd name="T8" fmla="*/ 20161250 w 88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88"/>
              <a:gd name="T17" fmla="*/ 88 w 88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88">
                <a:moveTo>
                  <a:pt x="8" y="0"/>
                </a:moveTo>
                <a:lnTo>
                  <a:pt x="88" y="40"/>
                </a:lnTo>
                <a:lnTo>
                  <a:pt x="32" y="40"/>
                </a:lnTo>
                <a:lnTo>
                  <a:pt x="0" y="88"/>
                </a:lnTo>
                <a:lnTo>
                  <a:pt x="8" y="0"/>
                </a:lnTo>
                <a:close/>
              </a:path>
            </a:pathLst>
          </a:custGeom>
          <a:solidFill>
            <a:srgbClr val="009999"/>
          </a:solidFill>
          <a:ln w="12700">
            <a:solidFill>
              <a:srgbClr val="009999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29" name="Line 143">
            <a:extLst>
              <a:ext uri="{FF2B5EF4-FFF2-40B4-BE49-F238E27FC236}">
                <a16:creationId xmlns:a16="http://schemas.microsoft.com/office/drawing/2014/main" id="{FABF4DDA-692E-9445-81F6-0540DE9A1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638" y="5586413"/>
            <a:ext cx="88900" cy="177800"/>
          </a:xfrm>
          <a:prstGeom prst="line">
            <a:avLst/>
          </a:prstGeom>
          <a:noFill/>
          <a:ln w="12700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Freeform 13">
            <a:extLst>
              <a:ext uri="{FF2B5EF4-FFF2-40B4-BE49-F238E27FC236}">
                <a16:creationId xmlns:a16="http://schemas.microsoft.com/office/drawing/2014/main" id="{F7CD696A-AAEB-5D47-9A82-B1A75BC3A9CF}"/>
              </a:ext>
            </a:extLst>
          </p:cNvPr>
          <p:cNvSpPr>
            <a:spLocks/>
          </p:cNvSpPr>
          <p:nvPr/>
        </p:nvSpPr>
        <p:spPr bwMode="auto">
          <a:xfrm>
            <a:off x="3068638" y="2222500"/>
            <a:ext cx="152400" cy="165100"/>
          </a:xfrm>
          <a:custGeom>
            <a:avLst/>
            <a:gdLst>
              <a:gd name="T0" fmla="*/ 120967500 w 96"/>
              <a:gd name="T1" fmla="*/ 0 h 104"/>
              <a:gd name="T2" fmla="*/ 241935000 w 96"/>
              <a:gd name="T3" fmla="*/ 262096250 h 104"/>
              <a:gd name="T4" fmla="*/ 120967500 w 96"/>
              <a:gd name="T5" fmla="*/ 181451250 h 104"/>
              <a:gd name="T6" fmla="*/ 0 w 96"/>
              <a:gd name="T7" fmla="*/ 262096250 h 104"/>
              <a:gd name="T8" fmla="*/ 120967500 w 96"/>
              <a:gd name="T9" fmla="*/ 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04"/>
              <a:gd name="T17" fmla="*/ 96 w 96"/>
              <a:gd name="T18" fmla="*/ 104 h 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04">
                <a:moveTo>
                  <a:pt x="48" y="0"/>
                </a:moveTo>
                <a:lnTo>
                  <a:pt x="96" y="104"/>
                </a:lnTo>
                <a:lnTo>
                  <a:pt x="48" y="72"/>
                </a:lnTo>
                <a:lnTo>
                  <a:pt x="0" y="104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31" name="Line 14">
            <a:extLst>
              <a:ext uri="{FF2B5EF4-FFF2-40B4-BE49-F238E27FC236}">
                <a16:creationId xmlns:a16="http://schemas.microsoft.com/office/drawing/2014/main" id="{512C93C8-A244-A74F-A4CE-093513DD2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4838" y="2336800"/>
            <a:ext cx="1587" cy="266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Rectangle 31">
            <a:extLst>
              <a:ext uri="{FF2B5EF4-FFF2-40B4-BE49-F238E27FC236}">
                <a16:creationId xmlns:a16="http://schemas.microsoft.com/office/drawing/2014/main" id="{022EF44B-E60C-2D4E-8FE6-A6A991540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187700"/>
            <a:ext cx="1146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9999"/>
                </a:solidFill>
              </a:rPr>
              <a:t>Elastic </a:t>
            </a:r>
            <a:endParaRPr lang="en-US" altLang="en-US"/>
          </a:p>
        </p:txBody>
      </p:sp>
      <p:sp>
        <p:nvSpPr>
          <p:cNvPr id="42033" name="Rectangle 32">
            <a:extLst>
              <a:ext uri="{FF2B5EF4-FFF2-40B4-BE49-F238E27FC236}">
                <a16:creationId xmlns:a16="http://schemas.microsoft.com/office/drawing/2014/main" id="{FA213FE9-1F95-E144-A942-0D153153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3594100"/>
            <a:ext cx="1066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9999"/>
                </a:solidFill>
              </a:rPr>
              <a:t>initially</a:t>
            </a:r>
            <a:endParaRPr lang="en-US" altLang="en-US"/>
          </a:p>
        </p:txBody>
      </p:sp>
      <p:sp>
        <p:nvSpPr>
          <p:cNvPr id="42035" name="Oval 92">
            <a:extLst>
              <a:ext uri="{FF2B5EF4-FFF2-40B4-BE49-F238E27FC236}">
                <a16:creationId xmlns:a16="http://schemas.microsoft.com/office/drawing/2014/main" id="{EC37A772-707C-B140-9528-0F66A8F41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538" y="46736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36" name="Oval 93">
            <a:extLst>
              <a:ext uri="{FF2B5EF4-FFF2-40B4-BE49-F238E27FC236}">
                <a16:creationId xmlns:a16="http://schemas.microsoft.com/office/drawing/2014/main" id="{DD246AD7-1DA1-EF40-8CC6-21129889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44704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37" name="Oval 94">
            <a:extLst>
              <a:ext uri="{FF2B5EF4-FFF2-40B4-BE49-F238E27FC236}">
                <a16:creationId xmlns:a16="http://schemas.microsoft.com/office/drawing/2014/main" id="{AC603FAF-BB1E-8B40-8308-219DB130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8" y="42799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38" name="Oval 95">
            <a:extLst>
              <a:ext uri="{FF2B5EF4-FFF2-40B4-BE49-F238E27FC236}">
                <a16:creationId xmlns:a16="http://schemas.microsoft.com/office/drawing/2014/main" id="{BC880DEE-09C0-424F-89A6-8148357F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40767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39" name="Oval 96">
            <a:extLst>
              <a:ext uri="{FF2B5EF4-FFF2-40B4-BE49-F238E27FC236}">
                <a16:creationId xmlns:a16="http://schemas.microsoft.com/office/drawing/2014/main" id="{EA0DC5A0-A8B9-B742-9673-2063A3032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48768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0" name="Oval 97">
            <a:extLst>
              <a:ext uri="{FF2B5EF4-FFF2-40B4-BE49-F238E27FC236}">
                <a16:creationId xmlns:a16="http://schemas.microsoft.com/office/drawing/2014/main" id="{D5FE0C3B-3178-4640-878A-1ED5BD19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48768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1" name="Oval 98">
            <a:extLst>
              <a:ext uri="{FF2B5EF4-FFF2-40B4-BE49-F238E27FC236}">
                <a16:creationId xmlns:a16="http://schemas.microsoft.com/office/drawing/2014/main" id="{24604D70-8369-9141-A34A-5FC4B847B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038" y="46736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2" name="Oval 99">
            <a:extLst>
              <a:ext uri="{FF2B5EF4-FFF2-40B4-BE49-F238E27FC236}">
                <a16:creationId xmlns:a16="http://schemas.microsoft.com/office/drawing/2014/main" id="{8D46DFC4-A6F6-454C-9B86-290AACC20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46736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3" name="Oval 100">
            <a:extLst>
              <a:ext uri="{FF2B5EF4-FFF2-40B4-BE49-F238E27FC236}">
                <a16:creationId xmlns:a16="http://schemas.microsoft.com/office/drawing/2014/main" id="{941510C1-8624-204A-BB82-9FA851DE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44704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4" name="Oval 101">
            <a:extLst>
              <a:ext uri="{FF2B5EF4-FFF2-40B4-BE49-F238E27FC236}">
                <a16:creationId xmlns:a16="http://schemas.microsoft.com/office/drawing/2014/main" id="{050E8731-B1F3-E446-AEC5-61D5C7EF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42672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5" name="Oval 102">
            <a:extLst>
              <a:ext uri="{FF2B5EF4-FFF2-40B4-BE49-F238E27FC236}">
                <a16:creationId xmlns:a16="http://schemas.microsoft.com/office/drawing/2014/main" id="{38738277-EC47-1345-A17B-6A69EE109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4704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6" name="Oval 103">
            <a:extLst>
              <a:ext uri="{FF2B5EF4-FFF2-40B4-BE49-F238E27FC236}">
                <a16:creationId xmlns:a16="http://schemas.microsoft.com/office/drawing/2014/main" id="{D09CE88D-BCC5-5840-8EA0-C54C6A216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42799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7" name="Oval 104">
            <a:extLst>
              <a:ext uri="{FF2B5EF4-FFF2-40B4-BE49-F238E27FC236}">
                <a16:creationId xmlns:a16="http://schemas.microsoft.com/office/drawing/2014/main" id="{264D09E3-F044-5440-A606-5461394A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40767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8" name="Oval 105">
            <a:extLst>
              <a:ext uri="{FF2B5EF4-FFF2-40B4-BE49-F238E27FC236}">
                <a16:creationId xmlns:a16="http://schemas.microsoft.com/office/drawing/2014/main" id="{2BC518EF-9F9F-BB4A-9132-71E8FA2F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40767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49" name="Oval 106">
            <a:extLst>
              <a:ext uri="{FF2B5EF4-FFF2-40B4-BE49-F238E27FC236}">
                <a16:creationId xmlns:a16="http://schemas.microsoft.com/office/drawing/2014/main" id="{E058C361-331F-3040-B2B2-4FB0AA632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38735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50" name="Oval 107">
            <a:extLst>
              <a:ext uri="{FF2B5EF4-FFF2-40B4-BE49-F238E27FC236}">
                <a16:creationId xmlns:a16="http://schemas.microsoft.com/office/drawing/2014/main" id="{E4BEE6B7-2EBB-0946-8C24-B5E2B27C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38735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51" name="Oval 108">
            <a:extLst>
              <a:ext uri="{FF2B5EF4-FFF2-40B4-BE49-F238E27FC236}">
                <a16:creationId xmlns:a16="http://schemas.microsoft.com/office/drawing/2014/main" id="{16F06D9A-A86C-5440-881B-DAEC340BC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38" y="38735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52" name="Oval 111">
            <a:extLst>
              <a:ext uri="{FF2B5EF4-FFF2-40B4-BE49-F238E27FC236}">
                <a16:creationId xmlns:a16="http://schemas.microsoft.com/office/drawing/2014/main" id="{0D6D66F0-D5EB-7547-A1CA-A733382AB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938" y="36576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53" name="Oval 112">
            <a:extLst>
              <a:ext uri="{FF2B5EF4-FFF2-40B4-BE49-F238E27FC236}">
                <a16:creationId xmlns:a16="http://schemas.microsoft.com/office/drawing/2014/main" id="{3E788EA9-C23A-3240-B5FC-01DB3925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36576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54" name="Oval 113">
            <a:extLst>
              <a:ext uri="{FF2B5EF4-FFF2-40B4-BE49-F238E27FC236}">
                <a16:creationId xmlns:a16="http://schemas.microsoft.com/office/drawing/2014/main" id="{2B2CD3ED-B328-004F-B6BD-F746A931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3657600"/>
            <a:ext cx="228600" cy="228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55" name="Freeform 159">
            <a:extLst>
              <a:ext uri="{FF2B5EF4-FFF2-40B4-BE49-F238E27FC236}">
                <a16:creationId xmlns:a16="http://schemas.microsoft.com/office/drawing/2014/main" id="{45A1B87E-77B3-DE4E-BF23-0F117AFDAE59}"/>
              </a:ext>
            </a:extLst>
          </p:cNvPr>
          <p:cNvSpPr>
            <a:spLocks/>
          </p:cNvSpPr>
          <p:nvPr/>
        </p:nvSpPr>
        <p:spPr bwMode="auto">
          <a:xfrm>
            <a:off x="7346950" y="3644900"/>
            <a:ext cx="685800" cy="1092200"/>
          </a:xfrm>
          <a:custGeom>
            <a:avLst/>
            <a:gdLst>
              <a:gd name="T0" fmla="*/ 0 w 432"/>
              <a:gd name="T1" fmla="*/ 0 h 688"/>
              <a:gd name="T2" fmla="*/ 0 w 432"/>
              <a:gd name="T3" fmla="*/ 1733867500 h 688"/>
              <a:gd name="T4" fmla="*/ 211693125 w 432"/>
              <a:gd name="T5" fmla="*/ 1733867500 h 688"/>
              <a:gd name="T6" fmla="*/ 1088707500 w 432"/>
              <a:gd name="T7" fmla="*/ 0 h 688"/>
              <a:gd name="T8" fmla="*/ 0 w 432"/>
              <a:gd name="T9" fmla="*/ 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2"/>
              <a:gd name="T16" fmla="*/ 0 h 688"/>
              <a:gd name="T17" fmla="*/ 432 w 432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2" h="688">
                <a:moveTo>
                  <a:pt x="0" y="0"/>
                </a:moveTo>
                <a:lnTo>
                  <a:pt x="0" y="688"/>
                </a:lnTo>
                <a:lnTo>
                  <a:pt x="84" y="688"/>
                </a:lnTo>
                <a:lnTo>
                  <a:pt x="432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66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56" name="Freeform 163">
            <a:extLst>
              <a:ext uri="{FF2B5EF4-FFF2-40B4-BE49-F238E27FC236}">
                <a16:creationId xmlns:a16="http://schemas.microsoft.com/office/drawing/2014/main" id="{49EE2A21-95D2-A14C-94FA-98C1600B028C}"/>
              </a:ext>
            </a:extLst>
          </p:cNvPr>
          <p:cNvSpPr>
            <a:spLocks/>
          </p:cNvSpPr>
          <p:nvPr/>
        </p:nvSpPr>
        <p:spPr bwMode="auto">
          <a:xfrm>
            <a:off x="7512050" y="4019550"/>
            <a:ext cx="603250" cy="1092200"/>
          </a:xfrm>
          <a:custGeom>
            <a:avLst/>
            <a:gdLst>
              <a:gd name="T0" fmla="*/ 0 w 380"/>
              <a:gd name="T1" fmla="*/ 1733867500 h 688"/>
              <a:gd name="T2" fmla="*/ 957659375 w 380"/>
              <a:gd name="T3" fmla="*/ 1733867500 h 688"/>
              <a:gd name="T4" fmla="*/ 957659375 w 380"/>
              <a:gd name="T5" fmla="*/ 0 h 688"/>
              <a:gd name="T6" fmla="*/ 877014375 w 380"/>
              <a:gd name="T7" fmla="*/ 0 h 688"/>
              <a:gd name="T8" fmla="*/ 0 w 380"/>
              <a:gd name="T9" fmla="*/ 173386750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0"/>
              <a:gd name="T16" fmla="*/ 0 h 688"/>
              <a:gd name="T17" fmla="*/ 380 w 380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0" h="688">
                <a:moveTo>
                  <a:pt x="0" y="688"/>
                </a:moveTo>
                <a:lnTo>
                  <a:pt x="380" y="688"/>
                </a:lnTo>
                <a:lnTo>
                  <a:pt x="380" y="0"/>
                </a:lnTo>
                <a:lnTo>
                  <a:pt x="348" y="0"/>
                </a:lnTo>
                <a:lnTo>
                  <a:pt x="0" y="688"/>
                </a:lnTo>
                <a:close/>
              </a:path>
            </a:pathLst>
          </a:custGeom>
          <a:noFill/>
          <a:ln w="19050">
            <a:solidFill>
              <a:srgbClr val="66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057" name="Freeform 164">
            <a:extLst>
              <a:ext uri="{FF2B5EF4-FFF2-40B4-BE49-F238E27FC236}">
                <a16:creationId xmlns:a16="http://schemas.microsoft.com/office/drawing/2014/main" id="{2B474C21-AFD6-8446-85A4-653F3B6B3C26}"/>
              </a:ext>
            </a:extLst>
          </p:cNvPr>
          <p:cNvSpPr>
            <a:spLocks/>
          </p:cNvSpPr>
          <p:nvPr/>
        </p:nvSpPr>
        <p:spPr bwMode="auto">
          <a:xfrm>
            <a:off x="7404100" y="3854450"/>
            <a:ext cx="750888" cy="1041400"/>
          </a:xfrm>
          <a:custGeom>
            <a:avLst/>
            <a:gdLst>
              <a:gd name="T0" fmla="*/ 797565681 w 496"/>
              <a:gd name="T1" fmla="*/ 0 h 688"/>
              <a:gd name="T2" fmla="*/ 1136759654 w 496"/>
              <a:gd name="T3" fmla="*/ 0 h 688"/>
              <a:gd name="T4" fmla="*/ 339193973 w 496"/>
              <a:gd name="T5" fmla="*/ 1576328430 h 688"/>
              <a:gd name="T6" fmla="*/ 0 w 496"/>
              <a:gd name="T7" fmla="*/ 1576328430 h 688"/>
              <a:gd name="T8" fmla="*/ 797565681 w 496"/>
              <a:gd name="T9" fmla="*/ 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688"/>
              <a:gd name="T17" fmla="*/ 496 w 496"/>
              <a:gd name="T18" fmla="*/ 688 h 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688">
                <a:moveTo>
                  <a:pt x="348" y="0"/>
                </a:moveTo>
                <a:lnTo>
                  <a:pt x="496" y="0"/>
                </a:lnTo>
                <a:lnTo>
                  <a:pt x="148" y="688"/>
                </a:lnTo>
                <a:lnTo>
                  <a:pt x="0" y="688"/>
                </a:lnTo>
                <a:lnTo>
                  <a:pt x="348" y="0"/>
                </a:lnTo>
                <a:close/>
              </a:path>
            </a:pathLst>
          </a:custGeom>
          <a:noFill/>
          <a:ln w="19050">
            <a:solidFill>
              <a:srgbClr val="66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24539AEA-0902-1D42-98C9-3F21178F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43F8BE-C92C-BB40-A4E0-5DCCFAA8A9F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F423BE5-8B45-2A4D-9CF7-FC2DA0F9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382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Stress at which </a:t>
            </a:r>
            <a:r>
              <a:rPr lang="en-US" altLang="en-US" b="1" i="1">
                <a:solidFill>
                  <a:schemeClr val="accent2"/>
                </a:solidFill>
              </a:rPr>
              <a:t>noticeable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en-US" b="1"/>
              <a:t>plastic deformation has</a:t>
            </a:r>
          </a:p>
          <a:p>
            <a:r>
              <a:rPr lang="en-US" altLang="en-US" b="1"/>
              <a:t>    occurred.</a:t>
            </a:r>
          </a:p>
        </p:txBody>
      </p:sp>
      <p:sp>
        <p:nvSpPr>
          <p:cNvPr id="44036" name="Line 4">
            <a:extLst>
              <a:ext uri="{FF2B5EF4-FFF2-40B4-BE49-F238E27FC236}">
                <a16:creationId xmlns:a16="http://schemas.microsoft.com/office/drawing/2014/main" id="{58035B0A-BD6F-EC48-B637-58CCEFA84E6F}"/>
              </a:ext>
            </a:extLst>
          </p:cNvPr>
          <p:cNvSpPr>
            <a:spLocks noChangeShapeType="1"/>
          </p:cNvSpPr>
          <p:nvPr/>
        </p:nvSpPr>
        <p:spPr bwMode="auto">
          <a:xfrm rot="-1083381" flipH="1" flipV="1">
            <a:off x="4046538" y="157003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221FE665-E792-B442-8153-7946C7F05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1760538"/>
            <a:ext cx="2544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when </a:t>
            </a:r>
            <a:r>
              <a:rPr lang="en-US" altLang="en-US">
                <a:latin typeface="Symbol" pitchFamily="2" charset="2"/>
              </a:rPr>
              <a:t>e</a:t>
            </a:r>
            <a:r>
              <a:rPr lang="en-US" altLang="en-US" sz="2800" i="1" baseline="-25000"/>
              <a:t>p</a:t>
            </a:r>
            <a:r>
              <a:rPr lang="en-US" altLang="en-US"/>
              <a:t>  = 0.002 </a:t>
            </a:r>
          </a:p>
        </p:txBody>
      </p:sp>
      <p:sp>
        <p:nvSpPr>
          <p:cNvPr id="44038" name="Rectangle 7">
            <a:extLst>
              <a:ext uri="{FF2B5EF4-FFF2-40B4-BE49-F238E27FC236}">
                <a16:creationId xmlns:a16="http://schemas.microsoft.com/office/drawing/2014/main" id="{8CF32A6D-A47D-C84E-8DAF-8727B14373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Yield Strength,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</a:rPr>
              <a:t>s</a:t>
            </a:r>
            <a:r>
              <a:rPr lang="en-US" altLang="en-US" baseline="-15000">
                <a:ea typeface="ＭＳ Ｐゴシック" panose="020B0600070205080204" pitchFamily="34" charset="-128"/>
              </a:rPr>
              <a:t>y</a:t>
            </a:r>
          </a:p>
        </p:txBody>
      </p:sp>
      <p:sp>
        <p:nvSpPr>
          <p:cNvPr id="44039" name="Text Box 8">
            <a:extLst>
              <a:ext uri="{FF2B5EF4-FFF2-40B4-BE49-F238E27FC236}">
                <a16:creationId xmlns:a16="http://schemas.microsoft.com/office/drawing/2014/main" id="{69EE5F17-D0AE-CD4B-914B-99B4A09D6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462213"/>
            <a:ext cx="3494087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ym typeface="Symbol" pitchFamily="2" charset="2"/>
              </a:rPr>
              <a:t></a:t>
            </a:r>
            <a:r>
              <a:rPr lang="en-US" altLang="en-US" sz="2800" i="1" baseline="-25000">
                <a:sym typeface="Symbol" pitchFamily="2" charset="2"/>
              </a:rPr>
              <a:t>y</a:t>
            </a:r>
            <a:r>
              <a:rPr lang="en-US" altLang="en-US" sz="2800">
                <a:sym typeface="Symbol" pitchFamily="2" charset="2"/>
              </a:rPr>
              <a:t> = yield strength</a:t>
            </a:r>
          </a:p>
          <a:p>
            <a:pPr eaLnBrk="1" hangingPunct="1">
              <a:spcBef>
                <a:spcPct val="50000"/>
              </a:spcBef>
            </a:pPr>
            <a:endParaRPr lang="en-US" altLang="en-US"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Note: for 2 inch sample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	 = 0.002 = </a:t>
            </a:r>
            <a:r>
              <a:rPr lang="en-US" altLang="en-US" i="1">
                <a:sym typeface="Symbol" pitchFamily="2" charset="2"/>
              </a:rPr>
              <a:t>z</a:t>
            </a:r>
            <a:r>
              <a:rPr lang="en-US" altLang="en-US">
                <a:sym typeface="Symbol" pitchFamily="2" charset="2"/>
              </a:rPr>
              <a:t>/</a:t>
            </a:r>
            <a:r>
              <a:rPr lang="en-US" altLang="en-US" i="1">
                <a:sym typeface="Symbol" pitchFamily="2" charset="2"/>
              </a:rPr>
              <a:t>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ym typeface="Symbol" pitchFamily="2" charset="2"/>
              </a:rPr>
              <a:t>	 </a:t>
            </a:r>
            <a:r>
              <a:rPr lang="en-US" altLang="en-US" i="1">
                <a:sym typeface="Symbol" pitchFamily="2" charset="2"/>
              </a:rPr>
              <a:t>z</a:t>
            </a:r>
            <a:r>
              <a:rPr lang="en-US" altLang="en-US">
                <a:sym typeface="Symbol" pitchFamily="2" charset="2"/>
              </a:rPr>
              <a:t> = 0.004 in</a:t>
            </a:r>
          </a:p>
        </p:txBody>
      </p:sp>
      <p:sp>
        <p:nvSpPr>
          <p:cNvPr id="44040" name="Rectangle 57">
            <a:extLst>
              <a:ext uri="{FF2B5EF4-FFF2-40B4-BE49-F238E27FC236}">
                <a16:creationId xmlns:a16="http://schemas.microsoft.com/office/drawing/2014/main" id="{85816D4B-7943-6140-ABE4-75085D79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5972175"/>
            <a:ext cx="2005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Adapted from Fig. 6.10 (a),</a:t>
            </a:r>
          </a:p>
          <a:p>
            <a:r>
              <a:rPr lang="en-US" altLang="en-US" sz="1200">
                <a:solidFill>
                  <a:srgbClr val="000000"/>
                </a:solidFill>
              </a:rPr>
              <a:t> </a:t>
            </a:r>
            <a:r>
              <a:rPr lang="en-US" altLang="en-US" sz="1200" i="1">
                <a:solidFill>
                  <a:srgbClr val="000000"/>
                </a:solidFill>
              </a:rPr>
              <a:t>Callister 7e.</a:t>
            </a:r>
            <a:r>
              <a:rPr lang="en-US" altLang="en-US" sz="120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44041" name="Group 61">
            <a:extLst>
              <a:ext uri="{FF2B5EF4-FFF2-40B4-BE49-F238E27FC236}">
                <a16:creationId xmlns:a16="http://schemas.microsoft.com/office/drawing/2014/main" id="{165B4BB1-2543-504F-8F01-FBD57FB2FDD7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2352675"/>
            <a:ext cx="4090988" cy="3933825"/>
            <a:chOff x="622" y="1482"/>
            <a:chExt cx="2577" cy="2478"/>
          </a:xfrm>
        </p:grpSpPr>
        <p:grpSp>
          <p:nvGrpSpPr>
            <p:cNvPr id="44043" name="Group 13">
              <a:extLst>
                <a:ext uri="{FF2B5EF4-FFF2-40B4-BE49-F238E27FC236}">
                  <a16:creationId xmlns:a16="http://schemas.microsoft.com/office/drawing/2014/main" id="{1E040509-33D8-5549-AA36-FBFA73D2B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" y="1650"/>
              <a:ext cx="96" cy="1752"/>
              <a:chOff x="886" y="1650"/>
              <a:chExt cx="96" cy="1752"/>
            </a:xfrm>
          </p:grpSpPr>
          <p:sp>
            <p:nvSpPr>
              <p:cNvPr id="44080" name="Freeform 11">
                <a:extLst>
                  <a:ext uri="{FF2B5EF4-FFF2-40B4-BE49-F238E27FC236}">
                    <a16:creationId xmlns:a16="http://schemas.microsoft.com/office/drawing/2014/main" id="{B529956B-4522-2343-B3B2-52434EB7E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" y="1650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81" name="Line 12">
                <a:extLst>
                  <a:ext uri="{FF2B5EF4-FFF2-40B4-BE49-F238E27FC236}">
                    <a16:creationId xmlns:a16="http://schemas.microsoft.com/office/drawing/2014/main" id="{F2D8F70D-BB5E-7240-ADF9-FC353D784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4" y="1722"/>
                <a:ext cx="1" cy="16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44" name="Group 16">
              <a:extLst>
                <a:ext uri="{FF2B5EF4-FFF2-40B4-BE49-F238E27FC236}">
                  <a16:creationId xmlns:a16="http://schemas.microsoft.com/office/drawing/2014/main" id="{6852BA69-FF40-EB4D-9443-21A5B1A87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4" y="3362"/>
              <a:ext cx="2200" cy="96"/>
              <a:chOff x="934" y="3362"/>
              <a:chExt cx="2200" cy="96"/>
            </a:xfrm>
          </p:grpSpPr>
          <p:sp>
            <p:nvSpPr>
              <p:cNvPr id="44078" name="Freeform 14">
                <a:extLst>
                  <a:ext uri="{FF2B5EF4-FFF2-40B4-BE49-F238E27FC236}">
                    <a16:creationId xmlns:a16="http://schemas.microsoft.com/office/drawing/2014/main" id="{C6E9D176-D642-6F43-A1F7-BB2950BD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" y="3362"/>
                <a:ext cx="104" cy="96"/>
              </a:xfrm>
              <a:custGeom>
                <a:avLst/>
                <a:gdLst>
                  <a:gd name="T0" fmla="*/ 104 w 104"/>
                  <a:gd name="T1" fmla="*/ 48 h 96"/>
                  <a:gd name="T2" fmla="*/ 0 w 104"/>
                  <a:gd name="T3" fmla="*/ 96 h 96"/>
                  <a:gd name="T4" fmla="*/ 32 w 104"/>
                  <a:gd name="T5" fmla="*/ 48 h 96"/>
                  <a:gd name="T6" fmla="*/ 0 w 104"/>
                  <a:gd name="T7" fmla="*/ 0 h 96"/>
                  <a:gd name="T8" fmla="*/ 104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48"/>
                    </a:moveTo>
                    <a:lnTo>
                      <a:pt x="0" y="96"/>
                    </a:lnTo>
                    <a:lnTo>
                      <a:pt x="32" y="48"/>
                    </a:lnTo>
                    <a:lnTo>
                      <a:pt x="0" y="0"/>
                    </a:lnTo>
                    <a:lnTo>
                      <a:pt x="104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79" name="Line 15">
                <a:extLst>
                  <a:ext uri="{FF2B5EF4-FFF2-40B4-BE49-F238E27FC236}">
                    <a16:creationId xmlns:a16="http://schemas.microsoft.com/office/drawing/2014/main" id="{382A1C7E-F8E3-3E40-81CD-CB95617FF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3410"/>
                <a:ext cx="212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45" name="Group 23">
              <a:extLst>
                <a:ext uri="{FF2B5EF4-FFF2-40B4-BE49-F238E27FC236}">
                  <a16:creationId xmlns:a16="http://schemas.microsoft.com/office/drawing/2014/main" id="{FA6BCBAF-FA89-7D45-BF71-DCABC750F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4" y="2322"/>
              <a:ext cx="536" cy="1088"/>
              <a:chOff x="934" y="2322"/>
              <a:chExt cx="536" cy="1088"/>
            </a:xfrm>
          </p:grpSpPr>
          <p:grpSp>
            <p:nvGrpSpPr>
              <p:cNvPr id="44072" name="Group 19">
                <a:extLst>
                  <a:ext uri="{FF2B5EF4-FFF2-40B4-BE49-F238E27FC236}">
                    <a16:creationId xmlns:a16="http://schemas.microsoft.com/office/drawing/2014/main" id="{EEF72451-FE9E-4A44-ADAF-A7430807D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74"/>
                <a:ext cx="456" cy="936"/>
                <a:chOff x="934" y="2474"/>
                <a:chExt cx="456" cy="936"/>
              </a:xfrm>
            </p:grpSpPr>
            <p:sp>
              <p:nvSpPr>
                <p:cNvPr id="44076" name="Freeform 17">
                  <a:extLst>
                    <a:ext uri="{FF2B5EF4-FFF2-40B4-BE49-F238E27FC236}">
                      <a16:creationId xmlns:a16="http://schemas.microsoft.com/office/drawing/2014/main" id="{E2BE8802-1E5F-A749-8459-67D169C0E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" y="2474"/>
                  <a:ext cx="88" cy="112"/>
                </a:xfrm>
                <a:custGeom>
                  <a:avLst/>
                  <a:gdLst>
                    <a:gd name="T0" fmla="*/ 88 w 88"/>
                    <a:gd name="T1" fmla="*/ 0 h 112"/>
                    <a:gd name="T2" fmla="*/ 88 w 88"/>
                    <a:gd name="T3" fmla="*/ 112 h 112"/>
                    <a:gd name="T4" fmla="*/ 56 w 88"/>
                    <a:gd name="T5" fmla="*/ 64 h 112"/>
                    <a:gd name="T6" fmla="*/ 0 w 88"/>
                    <a:gd name="T7" fmla="*/ 72 h 112"/>
                    <a:gd name="T8" fmla="*/ 88 w 88"/>
                    <a:gd name="T9" fmla="*/ 0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112"/>
                    <a:gd name="T17" fmla="*/ 88 w 88"/>
                    <a:gd name="T18" fmla="*/ 112 h 1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112">
                      <a:moveTo>
                        <a:pt x="88" y="0"/>
                      </a:moveTo>
                      <a:lnTo>
                        <a:pt x="88" y="112"/>
                      </a:lnTo>
                      <a:lnTo>
                        <a:pt x="56" y="64"/>
                      </a:lnTo>
                      <a:lnTo>
                        <a:pt x="0" y="7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9999"/>
                </a:solidFill>
                <a:ln w="38100">
                  <a:solidFill>
                    <a:srgbClr val="FF9999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77" name="Line 18">
                  <a:extLst>
                    <a:ext uri="{FF2B5EF4-FFF2-40B4-BE49-F238E27FC236}">
                      <a16:creationId xmlns:a16="http://schemas.microsoft.com/office/drawing/2014/main" id="{4D382D96-074B-6740-A5D9-969CFE56E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34" y="2538"/>
                  <a:ext cx="424" cy="872"/>
                </a:xfrm>
                <a:prstGeom prst="line">
                  <a:avLst/>
                </a:prstGeom>
                <a:noFill/>
                <a:ln w="38100">
                  <a:solidFill>
                    <a:srgbClr val="FF99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73" name="Group 22">
                <a:extLst>
                  <a:ext uri="{FF2B5EF4-FFF2-40B4-BE49-F238E27FC236}">
                    <a16:creationId xmlns:a16="http://schemas.microsoft.com/office/drawing/2014/main" id="{9AD4326C-9215-9147-B5C4-B368E868AB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4" y="2322"/>
                <a:ext cx="456" cy="936"/>
                <a:chOff x="1014" y="2322"/>
                <a:chExt cx="456" cy="936"/>
              </a:xfrm>
            </p:grpSpPr>
            <p:sp>
              <p:nvSpPr>
                <p:cNvPr id="44074" name="Freeform 20">
                  <a:extLst>
                    <a:ext uri="{FF2B5EF4-FFF2-40B4-BE49-F238E27FC236}">
                      <a16:creationId xmlns:a16="http://schemas.microsoft.com/office/drawing/2014/main" id="{3299F738-42F8-F549-9A29-EB088CEB05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" y="3146"/>
                  <a:ext cx="88" cy="112"/>
                </a:xfrm>
                <a:custGeom>
                  <a:avLst/>
                  <a:gdLst>
                    <a:gd name="T0" fmla="*/ 0 w 88"/>
                    <a:gd name="T1" fmla="*/ 112 h 112"/>
                    <a:gd name="T2" fmla="*/ 0 w 88"/>
                    <a:gd name="T3" fmla="*/ 0 h 112"/>
                    <a:gd name="T4" fmla="*/ 32 w 88"/>
                    <a:gd name="T5" fmla="*/ 48 h 112"/>
                    <a:gd name="T6" fmla="*/ 88 w 88"/>
                    <a:gd name="T7" fmla="*/ 40 h 112"/>
                    <a:gd name="T8" fmla="*/ 0 w 88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112"/>
                    <a:gd name="T17" fmla="*/ 88 w 88"/>
                    <a:gd name="T18" fmla="*/ 112 h 1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112">
                      <a:moveTo>
                        <a:pt x="0" y="112"/>
                      </a:moveTo>
                      <a:lnTo>
                        <a:pt x="0" y="0"/>
                      </a:lnTo>
                      <a:lnTo>
                        <a:pt x="32" y="48"/>
                      </a:lnTo>
                      <a:lnTo>
                        <a:pt x="88" y="40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FF9999"/>
                </a:solidFill>
                <a:ln w="38100">
                  <a:solidFill>
                    <a:srgbClr val="FF9999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4075" name="Line 21">
                  <a:extLst>
                    <a:ext uri="{FF2B5EF4-FFF2-40B4-BE49-F238E27FC236}">
                      <a16:creationId xmlns:a16="http://schemas.microsoft.com/office/drawing/2014/main" id="{C3456C4D-904A-CC48-BB8C-3DECFEE24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46" y="2322"/>
                  <a:ext cx="424" cy="872"/>
                </a:xfrm>
                <a:prstGeom prst="line">
                  <a:avLst/>
                </a:prstGeom>
                <a:noFill/>
                <a:ln w="38100">
                  <a:solidFill>
                    <a:srgbClr val="FF99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46" name="Group 26">
              <a:extLst>
                <a:ext uri="{FF2B5EF4-FFF2-40B4-BE49-F238E27FC236}">
                  <a16:creationId xmlns:a16="http://schemas.microsoft.com/office/drawing/2014/main" id="{E5AB4CE0-A4E2-A648-8033-7E9417EA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0" y="1986"/>
              <a:ext cx="704" cy="1416"/>
              <a:chOff x="1310" y="1986"/>
              <a:chExt cx="704" cy="1416"/>
            </a:xfrm>
          </p:grpSpPr>
          <p:sp>
            <p:nvSpPr>
              <p:cNvPr id="44070" name="Freeform 24">
                <a:extLst>
                  <a:ext uri="{FF2B5EF4-FFF2-40B4-BE49-F238E27FC236}">
                    <a16:creationId xmlns:a16="http://schemas.microsoft.com/office/drawing/2014/main" id="{4FCA0D6D-4FC9-9946-A392-178AB7DF0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" y="3290"/>
                <a:ext cx="88" cy="112"/>
              </a:xfrm>
              <a:custGeom>
                <a:avLst/>
                <a:gdLst>
                  <a:gd name="T0" fmla="*/ 0 w 88"/>
                  <a:gd name="T1" fmla="*/ 112 h 112"/>
                  <a:gd name="T2" fmla="*/ 0 w 88"/>
                  <a:gd name="T3" fmla="*/ 0 h 112"/>
                  <a:gd name="T4" fmla="*/ 32 w 88"/>
                  <a:gd name="T5" fmla="*/ 48 h 112"/>
                  <a:gd name="T6" fmla="*/ 88 w 88"/>
                  <a:gd name="T7" fmla="*/ 40 h 112"/>
                  <a:gd name="T8" fmla="*/ 0 w 88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112"/>
                  <a:gd name="T17" fmla="*/ 88 w 8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112">
                    <a:moveTo>
                      <a:pt x="0" y="112"/>
                    </a:moveTo>
                    <a:lnTo>
                      <a:pt x="0" y="0"/>
                    </a:lnTo>
                    <a:lnTo>
                      <a:pt x="32" y="48"/>
                    </a:lnTo>
                    <a:lnTo>
                      <a:pt x="88" y="40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660000"/>
              </a:solidFill>
              <a:ln w="38100">
                <a:solidFill>
                  <a:srgbClr val="66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71" name="Line 25">
                <a:extLst>
                  <a:ext uri="{FF2B5EF4-FFF2-40B4-BE49-F238E27FC236}">
                    <a16:creationId xmlns:a16="http://schemas.microsoft.com/office/drawing/2014/main" id="{60889E8A-92A0-DE43-AAF9-5720C9F75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2" y="1986"/>
                <a:ext cx="672" cy="1352"/>
              </a:xfrm>
              <a:prstGeom prst="line">
                <a:avLst/>
              </a:prstGeom>
              <a:noFill/>
              <a:ln w="38100">
                <a:solidFill>
                  <a:srgbClr val="66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47" name="Oval 29">
              <a:extLst>
                <a:ext uri="{FF2B5EF4-FFF2-40B4-BE49-F238E27FC236}">
                  <a16:creationId xmlns:a16="http://schemas.microsoft.com/office/drawing/2014/main" id="{5834CC70-BDE4-1A47-847C-91C01F8A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3386"/>
              <a:ext cx="72" cy="64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8" name="Rectangle 30">
              <a:extLst>
                <a:ext uri="{FF2B5EF4-FFF2-40B4-BE49-F238E27FC236}">
                  <a16:creationId xmlns:a16="http://schemas.microsoft.com/office/drawing/2014/main" id="{C5836124-61C6-C84C-8950-3B821D086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1490"/>
              <a:ext cx="11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tensile stress, </a:t>
              </a:r>
              <a:endParaRPr lang="en-US" altLang="en-US"/>
            </a:p>
          </p:txBody>
        </p:sp>
        <p:sp>
          <p:nvSpPr>
            <p:cNvPr id="44049" name="Rectangle 31">
              <a:extLst>
                <a:ext uri="{FF2B5EF4-FFF2-40B4-BE49-F238E27FC236}">
                  <a16:creationId xmlns:a16="http://schemas.microsoft.com/office/drawing/2014/main" id="{BA874CE0-A57B-D141-9C13-77176D46D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1482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44050" name="Rectangle 32">
              <a:extLst>
                <a:ext uri="{FF2B5EF4-FFF2-40B4-BE49-F238E27FC236}">
                  <a16:creationId xmlns:a16="http://schemas.microsoft.com/office/drawing/2014/main" id="{BA24C575-E220-D042-A9A8-976B0B897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3434"/>
              <a:ext cx="14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engineering strain, </a:t>
              </a:r>
              <a:endParaRPr lang="en-US" altLang="en-US"/>
            </a:p>
          </p:txBody>
        </p:sp>
        <p:sp>
          <p:nvSpPr>
            <p:cNvPr id="44051" name="Rectangle 33">
              <a:extLst>
                <a:ext uri="{FF2B5EF4-FFF2-40B4-BE49-F238E27FC236}">
                  <a16:creationId xmlns:a16="http://schemas.microsoft.com/office/drawing/2014/main" id="{D24E6FEA-7275-FE4D-BD53-5AE0281AD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3426"/>
              <a:ext cx="7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44052" name="Line 34">
              <a:extLst>
                <a:ext uri="{FF2B5EF4-FFF2-40B4-BE49-F238E27FC236}">
                  <a16:creationId xmlns:a16="http://schemas.microsoft.com/office/drawing/2014/main" id="{5E833D10-3861-6D48-BD93-73C31C765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3458"/>
              <a:ext cx="1" cy="184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36">
              <a:extLst>
                <a:ext uri="{FF2B5EF4-FFF2-40B4-BE49-F238E27FC236}">
                  <a16:creationId xmlns:a16="http://schemas.microsoft.com/office/drawing/2014/main" id="{1BAE01E1-BB43-2D41-99E1-C6EEF81D7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3458"/>
              <a:ext cx="1" cy="184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54" name="Group 40">
              <a:extLst>
                <a:ext uri="{FF2B5EF4-FFF2-40B4-BE49-F238E27FC236}">
                  <a16:creationId xmlns:a16="http://schemas.microsoft.com/office/drawing/2014/main" id="{57ED1656-756C-BB46-B69A-FD47FD20F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3546"/>
              <a:ext cx="208" cy="80"/>
              <a:chOff x="718" y="3546"/>
              <a:chExt cx="208" cy="80"/>
            </a:xfrm>
          </p:grpSpPr>
          <p:sp>
            <p:nvSpPr>
              <p:cNvPr id="44068" name="Freeform 38">
                <a:extLst>
                  <a:ext uri="{FF2B5EF4-FFF2-40B4-BE49-F238E27FC236}">
                    <a16:creationId xmlns:a16="http://schemas.microsoft.com/office/drawing/2014/main" id="{3B1B05C7-DC13-6A46-84F8-CC235FEBB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" y="3546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99"/>
              </a:solidFill>
              <a:ln w="1270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9" name="Line 39">
                <a:extLst>
                  <a:ext uri="{FF2B5EF4-FFF2-40B4-BE49-F238E27FC236}">
                    <a16:creationId xmlns:a16="http://schemas.microsoft.com/office/drawing/2014/main" id="{8A997826-A0FB-C44C-B1CA-447BC6A5C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" y="3586"/>
                <a:ext cx="152" cy="1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55" name="Group 43">
              <a:extLst>
                <a:ext uri="{FF2B5EF4-FFF2-40B4-BE49-F238E27FC236}">
                  <a16:creationId xmlns:a16="http://schemas.microsoft.com/office/drawing/2014/main" id="{A84A385B-2733-D043-911F-3E5AFB91B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2" y="3546"/>
              <a:ext cx="208" cy="80"/>
              <a:chOff x="1302" y="3546"/>
              <a:chExt cx="208" cy="80"/>
            </a:xfrm>
          </p:grpSpPr>
          <p:sp>
            <p:nvSpPr>
              <p:cNvPr id="44066" name="Freeform 41">
                <a:extLst>
                  <a:ext uri="{FF2B5EF4-FFF2-40B4-BE49-F238E27FC236}">
                    <a16:creationId xmlns:a16="http://schemas.microsoft.com/office/drawing/2014/main" id="{152B994E-292F-5A4E-9801-C39D2519E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3546"/>
                <a:ext cx="88" cy="80"/>
              </a:xfrm>
              <a:custGeom>
                <a:avLst/>
                <a:gdLst>
                  <a:gd name="T0" fmla="*/ 0 w 88"/>
                  <a:gd name="T1" fmla="*/ 40 h 80"/>
                  <a:gd name="T2" fmla="*/ 88 w 88"/>
                  <a:gd name="T3" fmla="*/ 0 h 80"/>
                  <a:gd name="T4" fmla="*/ 56 w 88"/>
                  <a:gd name="T5" fmla="*/ 40 h 80"/>
                  <a:gd name="T6" fmla="*/ 88 w 88"/>
                  <a:gd name="T7" fmla="*/ 80 h 80"/>
                  <a:gd name="T8" fmla="*/ 0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0" y="40"/>
                    </a:moveTo>
                    <a:lnTo>
                      <a:pt x="88" y="0"/>
                    </a:lnTo>
                    <a:lnTo>
                      <a:pt x="56" y="40"/>
                    </a:lnTo>
                    <a:lnTo>
                      <a:pt x="88" y="8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99"/>
              </a:solidFill>
              <a:ln w="1270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67" name="Line 42">
                <a:extLst>
                  <a:ext uri="{FF2B5EF4-FFF2-40B4-BE49-F238E27FC236}">
                    <a16:creationId xmlns:a16="http://schemas.microsoft.com/office/drawing/2014/main" id="{E84B19F4-DD1F-4F46-A1AB-AD525C99E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3586"/>
                <a:ext cx="152" cy="1"/>
              </a:xfrm>
              <a:prstGeom prst="line">
                <a:avLst/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56" name="Line 44">
              <a:extLst>
                <a:ext uri="{FF2B5EF4-FFF2-40B4-BE49-F238E27FC236}">
                  <a16:creationId xmlns:a16="http://schemas.microsoft.com/office/drawing/2014/main" id="{C53CE86C-4744-F041-BFDB-2C081F19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6" y="1978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45">
              <a:extLst>
                <a:ext uri="{FF2B5EF4-FFF2-40B4-BE49-F238E27FC236}">
                  <a16:creationId xmlns:a16="http://schemas.microsoft.com/office/drawing/2014/main" id="{188AB883-77BD-494E-9BB2-CDCDB6D62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6" y="1978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46">
              <a:extLst>
                <a:ext uri="{FF2B5EF4-FFF2-40B4-BE49-F238E27FC236}">
                  <a16:creationId xmlns:a16="http://schemas.microsoft.com/office/drawing/2014/main" id="{B88A76E1-311A-3841-845D-51CC550BF2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6" y="1978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47">
              <a:extLst>
                <a:ext uri="{FF2B5EF4-FFF2-40B4-BE49-F238E27FC236}">
                  <a16:creationId xmlns:a16="http://schemas.microsoft.com/office/drawing/2014/main" id="{7E1F3ED7-FC5B-0541-A884-AAB17FD32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6" y="1978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48">
              <a:extLst>
                <a:ext uri="{FF2B5EF4-FFF2-40B4-BE49-F238E27FC236}">
                  <a16:creationId xmlns:a16="http://schemas.microsoft.com/office/drawing/2014/main" id="{72D12EF3-2B0B-5E41-BDAD-7241B2678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" y="1978"/>
              <a:ext cx="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Rectangle 49">
              <a:extLst>
                <a:ext uri="{FF2B5EF4-FFF2-40B4-BE49-F238E27FC236}">
                  <a16:creationId xmlns:a16="http://schemas.microsoft.com/office/drawing/2014/main" id="{36654F57-50A7-F145-994D-E2CFFC2F4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778"/>
              <a:ext cx="2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r>
                <a:rPr lang="en-US" altLang="en-US" sz="2800" i="1" baseline="-25000">
                  <a:solidFill>
                    <a:srgbClr val="000000"/>
                  </a:solidFill>
                </a:rPr>
                <a:t>y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44062" name="Rectangle 51">
              <a:extLst>
                <a:ext uri="{FF2B5EF4-FFF2-40B4-BE49-F238E27FC236}">
                  <a16:creationId xmlns:a16="http://schemas.microsoft.com/office/drawing/2014/main" id="{62CB7129-AF17-0B47-9921-9E3DD805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3682"/>
              <a:ext cx="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44063" name="Rectangle 52">
              <a:extLst>
                <a:ext uri="{FF2B5EF4-FFF2-40B4-BE49-F238E27FC236}">
                  <a16:creationId xmlns:a16="http://schemas.microsoft.com/office/drawing/2014/main" id="{48A04FB2-D1B6-8848-A488-FC392A91A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3730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99"/>
                  </a:solidFill>
                </a:rPr>
                <a:t>p</a:t>
              </a:r>
              <a:endParaRPr lang="en-US" altLang="en-US" i="1"/>
            </a:p>
          </p:txBody>
        </p:sp>
        <p:sp>
          <p:nvSpPr>
            <p:cNvPr id="44064" name="Rectangle 53">
              <a:extLst>
                <a:ext uri="{FF2B5EF4-FFF2-40B4-BE49-F238E27FC236}">
                  <a16:creationId xmlns:a16="http://schemas.microsoft.com/office/drawing/2014/main" id="{32FDF4E4-E221-3A4B-B9A8-92BD0F9B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3690"/>
              <a:ext cx="6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99"/>
                  </a:solidFill>
                </a:rPr>
                <a:t> = 0.002</a:t>
              </a:r>
              <a:endParaRPr lang="en-US" altLang="en-US"/>
            </a:p>
          </p:txBody>
        </p:sp>
        <p:sp>
          <p:nvSpPr>
            <p:cNvPr id="44065" name="Freeform 60">
              <a:extLst>
                <a:ext uri="{FF2B5EF4-FFF2-40B4-BE49-F238E27FC236}">
                  <a16:creationId xmlns:a16="http://schemas.microsoft.com/office/drawing/2014/main" id="{6E77DDF8-4A82-BA4B-BA9F-C6E72C635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1990"/>
              <a:ext cx="532" cy="329"/>
            </a:xfrm>
            <a:custGeom>
              <a:avLst/>
              <a:gdLst>
                <a:gd name="T0" fmla="*/ 0 w 532"/>
                <a:gd name="T1" fmla="*/ 329 h 329"/>
                <a:gd name="T2" fmla="*/ 131 w 532"/>
                <a:gd name="T3" fmla="*/ 161 h 329"/>
                <a:gd name="T4" fmla="*/ 372 w 532"/>
                <a:gd name="T5" fmla="*/ 37 h 329"/>
                <a:gd name="T6" fmla="*/ 532 w 532"/>
                <a:gd name="T7" fmla="*/ 0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2"/>
                <a:gd name="T13" fmla="*/ 0 h 329"/>
                <a:gd name="T14" fmla="*/ 532 w 53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2" h="329">
                  <a:moveTo>
                    <a:pt x="0" y="329"/>
                  </a:moveTo>
                  <a:cubicBezTo>
                    <a:pt x="34" y="269"/>
                    <a:pt x="69" y="210"/>
                    <a:pt x="131" y="161"/>
                  </a:cubicBezTo>
                  <a:cubicBezTo>
                    <a:pt x="193" y="112"/>
                    <a:pt x="305" y="64"/>
                    <a:pt x="372" y="37"/>
                  </a:cubicBezTo>
                  <a:cubicBezTo>
                    <a:pt x="439" y="10"/>
                    <a:pt x="485" y="5"/>
                    <a:pt x="532" y="0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4042" name="Comment 62">
            <a:extLst>
              <a:ext uri="{FF2B5EF4-FFF2-40B4-BE49-F238E27FC236}">
                <a16:creationId xmlns:a16="http://schemas.microsoft.com/office/drawing/2014/main" id="{DA7FA473-119B-3240-B00E-64EC2D0A33BC}"/>
              </a:ext>
            </a:extLst>
          </p:cNvPr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506663" y="2076450"/>
            <a:ext cx="1003300" cy="1271588"/>
          </a:xfrm>
          <a:custGeom>
            <a:avLst/>
            <a:gdLst>
              <a:gd name="T0" fmla="*/ 0 w 2785"/>
              <a:gd name="T1" fmla="*/ 457537014 h 3533"/>
              <a:gd name="T2" fmla="*/ 3763546 w 2785"/>
              <a:gd name="T3" fmla="*/ 447173914 h 3533"/>
              <a:gd name="T4" fmla="*/ 37766229 w 2785"/>
              <a:gd name="T5" fmla="*/ 384217171 h 3533"/>
              <a:gd name="T6" fmla="*/ 69692424 w 2785"/>
              <a:gd name="T7" fmla="*/ 325664736 h 3533"/>
              <a:gd name="T8" fmla="*/ 105252474 w 2785"/>
              <a:gd name="T9" fmla="*/ 254935578 h 3533"/>
              <a:gd name="T10" fmla="*/ 156905312 w 2785"/>
              <a:gd name="T11" fmla="*/ 149360302 h 3533"/>
              <a:gd name="T12" fmla="*/ 179097876 w 2785"/>
              <a:gd name="T13" fmla="*/ 103502872 h 3533"/>
              <a:gd name="T14" fmla="*/ 209077273 w 2785"/>
              <a:gd name="T15" fmla="*/ 42748463 h 3533"/>
              <a:gd name="T16" fmla="*/ 220757702 w 2785"/>
              <a:gd name="T17" fmla="*/ 18135515 h 3533"/>
              <a:gd name="T18" fmla="*/ 228933606 w 2785"/>
              <a:gd name="T19" fmla="*/ 0 h 3533"/>
              <a:gd name="T20" fmla="*/ 59309980 w 2785"/>
              <a:gd name="T21" fmla="*/ 381108205 h 3533"/>
              <a:gd name="T22" fmla="*/ 63073526 w 2785"/>
              <a:gd name="T23" fmla="*/ 374242421 h 3533"/>
              <a:gd name="T24" fmla="*/ 75402768 w 2785"/>
              <a:gd name="T25" fmla="*/ 353775001 h 3533"/>
              <a:gd name="T26" fmla="*/ 108626589 w 2785"/>
              <a:gd name="T27" fmla="*/ 316985689 h 3533"/>
              <a:gd name="T28" fmla="*/ 143797207 w 2785"/>
              <a:gd name="T29" fmla="*/ 308176712 h 3533"/>
              <a:gd name="T30" fmla="*/ 175593711 w 2785"/>
              <a:gd name="T31" fmla="*/ 299238525 h 3533"/>
              <a:gd name="T32" fmla="*/ 214917307 w 2785"/>
              <a:gd name="T33" fmla="*/ 284600326 h 3533"/>
              <a:gd name="T34" fmla="*/ 250217976 w 2785"/>
              <a:gd name="T35" fmla="*/ 280196017 h 3533"/>
              <a:gd name="T36" fmla="*/ 361310485 w 2785"/>
              <a:gd name="T37" fmla="*/ 98450712 h 3533"/>
              <a:gd name="T38" fmla="*/ 357287198 w 2785"/>
              <a:gd name="T39" fmla="*/ 107907181 h 3533"/>
              <a:gd name="T40" fmla="*/ 349110934 w 2785"/>
              <a:gd name="T41" fmla="*/ 129022452 h 3533"/>
              <a:gd name="T42" fmla="*/ 321208026 w 2785"/>
              <a:gd name="T43" fmla="*/ 207912376 h 3533"/>
              <a:gd name="T44" fmla="*/ 304336375 w 2785"/>
              <a:gd name="T45" fmla="*/ 254288087 h 3533"/>
              <a:gd name="T46" fmla="*/ 282143811 w 2785"/>
              <a:gd name="T47" fmla="*/ 301052148 h 3533"/>
              <a:gd name="T48" fmla="*/ 262676909 w 2785"/>
              <a:gd name="T49" fmla="*/ 342764050 h 3533"/>
              <a:gd name="T50" fmla="*/ 244767013 w 2785"/>
              <a:gd name="T51" fmla="*/ 382403547 h 3533"/>
              <a:gd name="T52" fmla="*/ 225170061 w 2785"/>
              <a:gd name="T53" fmla="*/ 418804508 h 3533"/>
              <a:gd name="T54" fmla="*/ 244247891 w 2785"/>
              <a:gd name="T55" fmla="*/ 369967683 h 3533"/>
              <a:gd name="T56" fmla="*/ 242560834 w 2785"/>
              <a:gd name="T57" fmla="*/ 371781306 h 3533"/>
              <a:gd name="T58" fmla="*/ 242560834 w 2785"/>
              <a:gd name="T59" fmla="*/ 377351387 h 3533"/>
              <a:gd name="T60" fmla="*/ 248141488 w 2785"/>
              <a:gd name="T61" fmla="*/ 371133455 h 3533"/>
              <a:gd name="T62" fmla="*/ 244767013 w 2785"/>
              <a:gd name="T63" fmla="*/ 372687938 h 3533"/>
              <a:gd name="T64" fmla="*/ 238148115 w 2785"/>
              <a:gd name="T65" fmla="*/ 381755696 h 3533"/>
              <a:gd name="T66" fmla="*/ 243209647 w 2785"/>
              <a:gd name="T67" fmla="*/ 382662688 h 3533"/>
              <a:gd name="T68" fmla="*/ 248141488 w 2785"/>
              <a:gd name="T69" fmla="*/ 376185615 h 3533"/>
              <a:gd name="T70" fmla="*/ 240743726 w 2785"/>
              <a:gd name="T71" fmla="*/ 380460353 h 3533"/>
              <a:gd name="T72" fmla="*/ 241781971 w 2785"/>
              <a:gd name="T73" fmla="*/ 382403547 h 3533"/>
              <a:gd name="T74" fmla="*/ 246064999 w 2785"/>
              <a:gd name="T75" fmla="*/ 388362339 h 3533"/>
              <a:gd name="T76" fmla="*/ 247881746 w 2785"/>
              <a:gd name="T77" fmla="*/ 384217171 h 3533"/>
              <a:gd name="T78" fmla="*/ 247103243 w 2785"/>
              <a:gd name="T79" fmla="*/ 380849064 h 3533"/>
              <a:gd name="T80" fmla="*/ 242820215 w 2785"/>
              <a:gd name="T81" fmla="*/ 383958030 h 353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785"/>
              <a:gd name="T124" fmla="*/ 0 h 3533"/>
              <a:gd name="T125" fmla="*/ 2785 w 2785"/>
              <a:gd name="T126" fmla="*/ 3533 h 353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785" h="3533" extrusionOk="0">
                <a:moveTo>
                  <a:pt x="29" y="3515"/>
                </a:moveTo>
                <a:cubicBezTo>
                  <a:pt x="21" y="3519"/>
                  <a:pt x="9" y="3527"/>
                  <a:pt x="0" y="3532"/>
                </a:cubicBezTo>
                <a:cubicBezTo>
                  <a:pt x="2" y="3528"/>
                  <a:pt x="7" y="3529"/>
                  <a:pt x="8" y="3527"/>
                </a:cubicBezTo>
                <a:cubicBezTo>
                  <a:pt x="16" y="3502"/>
                  <a:pt x="17" y="3478"/>
                  <a:pt x="29" y="3452"/>
                </a:cubicBezTo>
                <a:cubicBezTo>
                  <a:pt x="59" y="3390"/>
                  <a:pt x="86" y="3324"/>
                  <a:pt x="118" y="3262"/>
                </a:cubicBezTo>
                <a:cubicBezTo>
                  <a:pt x="170" y="3161"/>
                  <a:pt x="236" y="3065"/>
                  <a:pt x="291" y="2966"/>
                </a:cubicBezTo>
                <a:cubicBezTo>
                  <a:pt x="312" y="2928"/>
                  <a:pt x="328" y="2890"/>
                  <a:pt x="348" y="2851"/>
                </a:cubicBezTo>
                <a:cubicBezTo>
                  <a:pt x="407" y="2736"/>
                  <a:pt x="482" y="2632"/>
                  <a:pt x="537" y="2514"/>
                </a:cubicBezTo>
                <a:cubicBezTo>
                  <a:pt x="582" y="2417"/>
                  <a:pt x="639" y="2332"/>
                  <a:pt x="685" y="2237"/>
                </a:cubicBezTo>
                <a:cubicBezTo>
                  <a:pt x="728" y="2148"/>
                  <a:pt x="767" y="2057"/>
                  <a:pt x="811" y="1968"/>
                </a:cubicBezTo>
                <a:cubicBezTo>
                  <a:pt x="885" y="1818"/>
                  <a:pt x="981" y="1691"/>
                  <a:pt x="1061" y="1549"/>
                </a:cubicBezTo>
                <a:cubicBezTo>
                  <a:pt x="1130" y="1425"/>
                  <a:pt x="1149" y="1280"/>
                  <a:pt x="1209" y="1153"/>
                </a:cubicBezTo>
                <a:cubicBezTo>
                  <a:pt x="1242" y="1084"/>
                  <a:pt x="1277" y="1017"/>
                  <a:pt x="1305" y="946"/>
                </a:cubicBezTo>
                <a:cubicBezTo>
                  <a:pt x="1326" y="892"/>
                  <a:pt x="1350" y="850"/>
                  <a:pt x="1380" y="799"/>
                </a:cubicBezTo>
                <a:cubicBezTo>
                  <a:pt x="1419" y="734"/>
                  <a:pt x="1440" y="678"/>
                  <a:pt x="1467" y="609"/>
                </a:cubicBezTo>
                <a:cubicBezTo>
                  <a:pt x="1506" y="509"/>
                  <a:pt x="1563" y="422"/>
                  <a:pt x="1611" y="330"/>
                </a:cubicBezTo>
                <a:cubicBezTo>
                  <a:pt x="1620" y="313"/>
                  <a:pt x="1622" y="290"/>
                  <a:pt x="1632" y="272"/>
                </a:cubicBezTo>
                <a:cubicBezTo>
                  <a:pt x="1655" y="228"/>
                  <a:pt x="1679" y="184"/>
                  <a:pt x="1701" y="140"/>
                </a:cubicBezTo>
                <a:cubicBezTo>
                  <a:pt x="1711" y="120"/>
                  <a:pt x="1723" y="101"/>
                  <a:pt x="1733" y="80"/>
                </a:cubicBezTo>
                <a:cubicBezTo>
                  <a:pt x="1745" y="54"/>
                  <a:pt x="1753" y="25"/>
                  <a:pt x="1764" y="0"/>
                </a:cubicBezTo>
                <a:cubicBezTo>
                  <a:pt x="1765" y="0"/>
                  <a:pt x="1765" y="0"/>
                  <a:pt x="1766" y="0"/>
                </a:cubicBezTo>
              </a:path>
              <a:path w="2785" h="3533" extrusionOk="0">
                <a:moveTo>
                  <a:pt x="457" y="2942"/>
                </a:moveTo>
                <a:cubicBezTo>
                  <a:pt x="460" y="2934"/>
                  <a:pt x="462" y="2926"/>
                  <a:pt x="467" y="2918"/>
                </a:cubicBezTo>
                <a:cubicBezTo>
                  <a:pt x="473" y="2908"/>
                  <a:pt x="480" y="2899"/>
                  <a:pt x="486" y="2889"/>
                </a:cubicBezTo>
              </a:path>
              <a:path w="2785" h="3533" extrusionOk="0">
                <a:moveTo>
                  <a:pt x="606" y="2702"/>
                </a:moveTo>
                <a:cubicBezTo>
                  <a:pt x="588" y="2708"/>
                  <a:pt x="595" y="2708"/>
                  <a:pt x="581" y="2731"/>
                </a:cubicBezTo>
              </a:path>
              <a:path w="2785" h="3533" extrusionOk="0">
                <a:moveTo>
                  <a:pt x="791" y="2565"/>
                </a:moveTo>
                <a:cubicBezTo>
                  <a:pt x="805" y="2526"/>
                  <a:pt x="822" y="2483"/>
                  <a:pt x="837" y="2447"/>
                </a:cubicBezTo>
              </a:path>
              <a:path w="2785" h="3533" extrusionOk="0">
                <a:moveTo>
                  <a:pt x="1112" y="2401"/>
                </a:moveTo>
                <a:cubicBezTo>
                  <a:pt x="1110" y="2394"/>
                  <a:pt x="1109" y="2387"/>
                  <a:pt x="1108" y="2379"/>
                </a:cubicBezTo>
              </a:path>
              <a:path w="2785" h="3533" extrusionOk="0">
                <a:moveTo>
                  <a:pt x="1359" y="2269"/>
                </a:moveTo>
                <a:cubicBezTo>
                  <a:pt x="1356" y="2283"/>
                  <a:pt x="1355" y="2296"/>
                  <a:pt x="1353" y="2310"/>
                </a:cubicBezTo>
              </a:path>
              <a:path w="2785" h="3533" extrusionOk="0">
                <a:moveTo>
                  <a:pt x="1652" y="2204"/>
                </a:moveTo>
                <a:cubicBezTo>
                  <a:pt x="1652" y="2199"/>
                  <a:pt x="1652" y="2198"/>
                  <a:pt x="1656" y="2197"/>
                </a:cubicBezTo>
              </a:path>
              <a:path w="2785" h="3533" extrusionOk="0">
                <a:moveTo>
                  <a:pt x="1930" y="2153"/>
                </a:moveTo>
                <a:cubicBezTo>
                  <a:pt x="1927" y="2155"/>
                  <a:pt x="1928" y="2158"/>
                  <a:pt x="1928" y="2163"/>
                </a:cubicBezTo>
                <a:cubicBezTo>
                  <a:pt x="1936" y="2163"/>
                  <a:pt x="1935" y="2163"/>
                  <a:pt x="1943" y="2158"/>
                </a:cubicBezTo>
              </a:path>
              <a:path w="2785" h="3533" extrusionOk="0">
                <a:moveTo>
                  <a:pt x="2784" y="760"/>
                </a:moveTo>
                <a:cubicBezTo>
                  <a:pt x="2780" y="770"/>
                  <a:pt x="2770" y="767"/>
                  <a:pt x="2767" y="777"/>
                </a:cubicBezTo>
                <a:cubicBezTo>
                  <a:pt x="2761" y="794"/>
                  <a:pt x="2759" y="815"/>
                  <a:pt x="2753" y="833"/>
                </a:cubicBezTo>
                <a:cubicBezTo>
                  <a:pt x="2745" y="856"/>
                  <a:pt x="2732" y="879"/>
                  <a:pt x="2723" y="902"/>
                </a:cubicBezTo>
                <a:cubicBezTo>
                  <a:pt x="2710" y="934"/>
                  <a:pt x="2700" y="965"/>
                  <a:pt x="2690" y="996"/>
                </a:cubicBezTo>
                <a:cubicBezTo>
                  <a:pt x="2665" y="1075"/>
                  <a:pt x="2650" y="1157"/>
                  <a:pt x="2625" y="1237"/>
                </a:cubicBezTo>
                <a:cubicBezTo>
                  <a:pt x="2585" y="1364"/>
                  <a:pt x="2517" y="1479"/>
                  <a:pt x="2475" y="1605"/>
                </a:cubicBezTo>
                <a:cubicBezTo>
                  <a:pt x="2456" y="1661"/>
                  <a:pt x="2438" y="1717"/>
                  <a:pt x="2418" y="1773"/>
                </a:cubicBezTo>
                <a:cubicBezTo>
                  <a:pt x="2395" y="1837"/>
                  <a:pt x="2369" y="1900"/>
                  <a:pt x="2345" y="1963"/>
                </a:cubicBezTo>
                <a:cubicBezTo>
                  <a:pt x="2324" y="2019"/>
                  <a:pt x="2307" y="2078"/>
                  <a:pt x="2282" y="2132"/>
                </a:cubicBezTo>
                <a:cubicBezTo>
                  <a:pt x="2251" y="2198"/>
                  <a:pt x="2209" y="2260"/>
                  <a:pt x="2174" y="2324"/>
                </a:cubicBezTo>
                <a:cubicBezTo>
                  <a:pt x="2153" y="2362"/>
                  <a:pt x="2137" y="2402"/>
                  <a:pt x="2119" y="2442"/>
                </a:cubicBezTo>
                <a:cubicBezTo>
                  <a:pt x="2088" y="2510"/>
                  <a:pt x="2056" y="2579"/>
                  <a:pt x="2024" y="2646"/>
                </a:cubicBezTo>
                <a:cubicBezTo>
                  <a:pt x="2007" y="2682"/>
                  <a:pt x="1992" y="2719"/>
                  <a:pt x="1975" y="2755"/>
                </a:cubicBezTo>
                <a:cubicBezTo>
                  <a:pt x="1945" y="2819"/>
                  <a:pt x="1921" y="2891"/>
                  <a:pt x="1886" y="2952"/>
                </a:cubicBezTo>
                <a:cubicBezTo>
                  <a:pt x="1849" y="3017"/>
                  <a:pt x="1807" y="3083"/>
                  <a:pt x="1774" y="3149"/>
                </a:cubicBezTo>
                <a:cubicBezTo>
                  <a:pt x="1760" y="3177"/>
                  <a:pt x="1749" y="3206"/>
                  <a:pt x="1735" y="3233"/>
                </a:cubicBezTo>
                <a:cubicBezTo>
                  <a:pt x="1732" y="3239"/>
                  <a:pt x="1730" y="3243"/>
                  <a:pt x="1727" y="3248"/>
                </a:cubicBezTo>
              </a:path>
              <a:path w="2785" h="3533" extrusionOk="0">
                <a:moveTo>
                  <a:pt x="1882" y="2856"/>
                </a:moveTo>
                <a:cubicBezTo>
                  <a:pt x="1882" y="2847"/>
                  <a:pt x="1881" y="2841"/>
                  <a:pt x="1880" y="2832"/>
                </a:cubicBezTo>
                <a:cubicBezTo>
                  <a:pt x="1874" y="2844"/>
                  <a:pt x="1873" y="2857"/>
                  <a:pt x="1869" y="2870"/>
                </a:cubicBezTo>
                <a:cubicBezTo>
                  <a:pt x="1865" y="2882"/>
                  <a:pt x="1860" y="2893"/>
                  <a:pt x="1863" y="2906"/>
                </a:cubicBezTo>
                <a:cubicBezTo>
                  <a:pt x="1865" y="2911"/>
                  <a:pt x="1865" y="2912"/>
                  <a:pt x="1869" y="2913"/>
                </a:cubicBezTo>
                <a:cubicBezTo>
                  <a:pt x="1882" y="2909"/>
                  <a:pt x="1888" y="2901"/>
                  <a:pt x="1896" y="2889"/>
                </a:cubicBezTo>
                <a:cubicBezTo>
                  <a:pt x="1901" y="2881"/>
                  <a:pt x="1906" y="2873"/>
                  <a:pt x="1912" y="2865"/>
                </a:cubicBezTo>
                <a:cubicBezTo>
                  <a:pt x="1915" y="2849"/>
                  <a:pt x="1910" y="2865"/>
                  <a:pt x="1906" y="2870"/>
                </a:cubicBezTo>
                <a:cubicBezTo>
                  <a:pt x="1899" y="2879"/>
                  <a:pt x="1895" y="2874"/>
                  <a:pt x="1886" y="2877"/>
                </a:cubicBezTo>
                <a:cubicBezTo>
                  <a:pt x="1872" y="2881"/>
                  <a:pt x="1873" y="2886"/>
                  <a:pt x="1863" y="2897"/>
                </a:cubicBezTo>
                <a:cubicBezTo>
                  <a:pt x="1851" y="2910"/>
                  <a:pt x="1838" y="2928"/>
                  <a:pt x="1835" y="2947"/>
                </a:cubicBezTo>
                <a:cubicBezTo>
                  <a:pt x="1835" y="2959"/>
                  <a:pt x="1835" y="2962"/>
                  <a:pt x="1835" y="2969"/>
                </a:cubicBezTo>
                <a:cubicBezTo>
                  <a:pt x="1851" y="2971"/>
                  <a:pt x="1862" y="2965"/>
                  <a:pt x="1874" y="2954"/>
                </a:cubicBezTo>
                <a:cubicBezTo>
                  <a:pt x="1887" y="2942"/>
                  <a:pt x="1901" y="2926"/>
                  <a:pt x="1910" y="2911"/>
                </a:cubicBezTo>
                <a:cubicBezTo>
                  <a:pt x="1912" y="2907"/>
                  <a:pt x="1912" y="2907"/>
                  <a:pt x="1912" y="2904"/>
                </a:cubicBezTo>
                <a:cubicBezTo>
                  <a:pt x="1902" y="2909"/>
                  <a:pt x="1892" y="2918"/>
                  <a:pt x="1882" y="2923"/>
                </a:cubicBezTo>
                <a:cubicBezTo>
                  <a:pt x="1874" y="2927"/>
                  <a:pt x="1863" y="2934"/>
                  <a:pt x="1855" y="2937"/>
                </a:cubicBezTo>
                <a:cubicBezTo>
                  <a:pt x="1854" y="2937"/>
                  <a:pt x="1852" y="2937"/>
                  <a:pt x="1851" y="2937"/>
                </a:cubicBezTo>
                <a:cubicBezTo>
                  <a:pt x="1854" y="2942"/>
                  <a:pt x="1859" y="2946"/>
                  <a:pt x="1863" y="2952"/>
                </a:cubicBezTo>
                <a:cubicBezTo>
                  <a:pt x="1870" y="2962"/>
                  <a:pt x="1873" y="2972"/>
                  <a:pt x="1878" y="2983"/>
                </a:cubicBezTo>
                <a:cubicBezTo>
                  <a:pt x="1882" y="2992"/>
                  <a:pt x="1886" y="2997"/>
                  <a:pt x="1896" y="2998"/>
                </a:cubicBezTo>
                <a:cubicBezTo>
                  <a:pt x="1897" y="2998"/>
                  <a:pt x="1899" y="2998"/>
                  <a:pt x="1900" y="2998"/>
                </a:cubicBezTo>
                <a:cubicBezTo>
                  <a:pt x="1908" y="2987"/>
                  <a:pt x="1910" y="2980"/>
                  <a:pt x="1910" y="2966"/>
                </a:cubicBezTo>
                <a:cubicBezTo>
                  <a:pt x="1910" y="2960"/>
                  <a:pt x="1913" y="2947"/>
                  <a:pt x="1908" y="2942"/>
                </a:cubicBezTo>
                <a:cubicBezTo>
                  <a:pt x="1907" y="2941"/>
                  <a:pt x="1905" y="2941"/>
                  <a:pt x="1904" y="2940"/>
                </a:cubicBezTo>
                <a:cubicBezTo>
                  <a:pt x="1889" y="2940"/>
                  <a:pt x="1885" y="2940"/>
                  <a:pt x="1876" y="2952"/>
                </a:cubicBezTo>
                <a:cubicBezTo>
                  <a:pt x="1875" y="2953"/>
                  <a:pt x="1868" y="2959"/>
                  <a:pt x="1871" y="2964"/>
                </a:cubicBezTo>
                <a:cubicBezTo>
                  <a:pt x="1874" y="2969"/>
                  <a:pt x="1883" y="2972"/>
                  <a:pt x="1888" y="2976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81789EC4-9AD1-074B-9F1D-BFB740F1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8E722F-D123-5242-A003-73671FAA4E08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8E99328-0F27-4143-98EE-506490CB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52550"/>
            <a:ext cx="838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Stress at which </a:t>
            </a:r>
            <a:r>
              <a:rPr lang="en-US" altLang="en-US" b="1">
                <a:latin typeface="Symbol" pitchFamily="2" charset="2"/>
              </a:rPr>
              <a:t>e</a:t>
            </a:r>
            <a:r>
              <a:rPr lang="en-US" altLang="en-US" b="1" baseline="-25000"/>
              <a:t>t</a:t>
            </a:r>
            <a:r>
              <a:rPr lang="en-US" altLang="en-US" b="1"/>
              <a:t>=0.005</a:t>
            </a:r>
            <a:r>
              <a:rPr lang="en-US" altLang="en-US" b="1" i="1">
                <a:solidFill>
                  <a:schemeClr val="accent2"/>
                </a:solidFill>
              </a:rPr>
              <a:t> </a:t>
            </a:r>
            <a:r>
              <a:rPr lang="en-US" altLang="en-US" b="1"/>
              <a:t>total strain occurs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72B1F235-6341-4140-8FF1-F45779435E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Alternative Definition of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Yield Strength,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</a:rPr>
              <a:t>s</a:t>
            </a:r>
            <a:r>
              <a:rPr lang="en-US" altLang="en-US" baseline="-15000">
                <a:ea typeface="ＭＳ Ｐゴシック" panose="020B0600070205080204" pitchFamily="34" charset="-128"/>
              </a:rPr>
              <a:t>y</a:t>
            </a:r>
          </a:p>
        </p:txBody>
      </p:sp>
      <p:sp>
        <p:nvSpPr>
          <p:cNvPr id="46085" name="Text Box 6">
            <a:extLst>
              <a:ext uri="{FF2B5EF4-FFF2-40B4-BE49-F238E27FC236}">
                <a16:creationId xmlns:a16="http://schemas.microsoft.com/office/drawing/2014/main" id="{88820178-228A-F648-B776-D20B3125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2640013"/>
            <a:ext cx="3494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ym typeface="Symbol" pitchFamily="2" charset="2"/>
              </a:rPr>
              <a:t></a:t>
            </a:r>
            <a:r>
              <a:rPr lang="en-US" altLang="en-US" sz="2800" i="1" baseline="-25000">
                <a:sym typeface="Symbol" pitchFamily="2" charset="2"/>
              </a:rPr>
              <a:t>y</a:t>
            </a:r>
            <a:r>
              <a:rPr lang="en-US" altLang="en-US" sz="2800">
                <a:sym typeface="Symbol" pitchFamily="2" charset="2"/>
              </a:rPr>
              <a:t> = yield strength</a:t>
            </a:r>
          </a:p>
        </p:txBody>
      </p:sp>
      <p:grpSp>
        <p:nvGrpSpPr>
          <p:cNvPr id="46086" name="Group 9">
            <a:extLst>
              <a:ext uri="{FF2B5EF4-FFF2-40B4-BE49-F238E27FC236}">
                <a16:creationId xmlns:a16="http://schemas.microsoft.com/office/drawing/2014/main" id="{11381E11-2468-AB41-9F2C-BD0F55246431}"/>
              </a:ext>
            </a:extLst>
          </p:cNvPr>
          <p:cNvGrpSpPr>
            <a:grpSpLocks/>
          </p:cNvGrpSpPr>
          <p:nvPr/>
        </p:nvGrpSpPr>
        <p:grpSpPr bwMode="auto">
          <a:xfrm>
            <a:off x="1406525" y="2635250"/>
            <a:ext cx="152400" cy="2781300"/>
            <a:chOff x="886" y="1650"/>
            <a:chExt cx="96" cy="1752"/>
          </a:xfrm>
        </p:grpSpPr>
        <p:sp>
          <p:nvSpPr>
            <p:cNvPr id="46124" name="Freeform 10">
              <a:extLst>
                <a:ext uri="{FF2B5EF4-FFF2-40B4-BE49-F238E27FC236}">
                  <a16:creationId xmlns:a16="http://schemas.microsoft.com/office/drawing/2014/main" id="{166F753D-C916-F049-AB5D-F67AD5244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" y="1650"/>
              <a:ext cx="96" cy="104"/>
            </a:xfrm>
            <a:custGeom>
              <a:avLst/>
              <a:gdLst>
                <a:gd name="T0" fmla="*/ 48 w 96"/>
                <a:gd name="T1" fmla="*/ 0 h 104"/>
                <a:gd name="T2" fmla="*/ 96 w 96"/>
                <a:gd name="T3" fmla="*/ 104 h 104"/>
                <a:gd name="T4" fmla="*/ 48 w 96"/>
                <a:gd name="T5" fmla="*/ 72 h 104"/>
                <a:gd name="T6" fmla="*/ 0 w 96"/>
                <a:gd name="T7" fmla="*/ 104 h 104"/>
                <a:gd name="T8" fmla="*/ 48 w 96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04"/>
                <a:gd name="T17" fmla="*/ 96 w 96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04">
                  <a:moveTo>
                    <a:pt x="48" y="0"/>
                  </a:moveTo>
                  <a:lnTo>
                    <a:pt x="96" y="104"/>
                  </a:lnTo>
                  <a:lnTo>
                    <a:pt x="48" y="72"/>
                  </a:lnTo>
                  <a:lnTo>
                    <a:pt x="0" y="10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5" name="Line 11">
              <a:extLst>
                <a:ext uri="{FF2B5EF4-FFF2-40B4-BE49-F238E27FC236}">
                  <a16:creationId xmlns:a16="http://schemas.microsoft.com/office/drawing/2014/main" id="{328C4291-E0C8-CD46-B704-C75147E28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722"/>
              <a:ext cx="1" cy="16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7" name="Group 12">
            <a:extLst>
              <a:ext uri="{FF2B5EF4-FFF2-40B4-BE49-F238E27FC236}">
                <a16:creationId xmlns:a16="http://schemas.microsoft.com/office/drawing/2014/main" id="{8301A5C7-3A08-D040-AC67-DB5719237496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5353050"/>
            <a:ext cx="3492500" cy="152400"/>
            <a:chOff x="934" y="3362"/>
            <a:chExt cx="2200" cy="96"/>
          </a:xfrm>
        </p:grpSpPr>
        <p:sp>
          <p:nvSpPr>
            <p:cNvPr id="46122" name="Freeform 13">
              <a:extLst>
                <a:ext uri="{FF2B5EF4-FFF2-40B4-BE49-F238E27FC236}">
                  <a16:creationId xmlns:a16="http://schemas.microsoft.com/office/drawing/2014/main" id="{7BE586E1-759F-1440-A40F-352A978C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362"/>
              <a:ext cx="104" cy="96"/>
            </a:xfrm>
            <a:custGeom>
              <a:avLst/>
              <a:gdLst>
                <a:gd name="T0" fmla="*/ 104 w 104"/>
                <a:gd name="T1" fmla="*/ 48 h 96"/>
                <a:gd name="T2" fmla="*/ 0 w 104"/>
                <a:gd name="T3" fmla="*/ 96 h 96"/>
                <a:gd name="T4" fmla="*/ 32 w 104"/>
                <a:gd name="T5" fmla="*/ 48 h 96"/>
                <a:gd name="T6" fmla="*/ 0 w 104"/>
                <a:gd name="T7" fmla="*/ 0 h 96"/>
                <a:gd name="T8" fmla="*/ 104 w 104"/>
                <a:gd name="T9" fmla="*/ 48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96"/>
                <a:gd name="T17" fmla="*/ 104 w 104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96">
                  <a:moveTo>
                    <a:pt x="104" y="48"/>
                  </a:moveTo>
                  <a:lnTo>
                    <a:pt x="0" y="96"/>
                  </a:lnTo>
                  <a:lnTo>
                    <a:pt x="32" y="48"/>
                  </a:lnTo>
                  <a:lnTo>
                    <a:pt x="0" y="0"/>
                  </a:lnTo>
                  <a:lnTo>
                    <a:pt x="104" y="4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3" name="Line 14">
              <a:extLst>
                <a:ext uri="{FF2B5EF4-FFF2-40B4-BE49-F238E27FC236}">
                  <a16:creationId xmlns:a16="http://schemas.microsoft.com/office/drawing/2014/main" id="{7944F0BD-96A3-3F42-BE8C-62D31ED2E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3410"/>
              <a:ext cx="212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8" name="Group 15">
            <a:extLst>
              <a:ext uri="{FF2B5EF4-FFF2-40B4-BE49-F238E27FC236}">
                <a16:creationId xmlns:a16="http://schemas.microsoft.com/office/drawing/2014/main" id="{A12F6182-0AE9-834A-98C7-50B204FDD50B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3702050"/>
            <a:ext cx="850900" cy="1727200"/>
            <a:chOff x="934" y="2322"/>
            <a:chExt cx="536" cy="1088"/>
          </a:xfrm>
        </p:grpSpPr>
        <p:grpSp>
          <p:nvGrpSpPr>
            <p:cNvPr id="46116" name="Group 16">
              <a:extLst>
                <a:ext uri="{FF2B5EF4-FFF2-40B4-BE49-F238E27FC236}">
                  <a16:creationId xmlns:a16="http://schemas.microsoft.com/office/drawing/2014/main" id="{62183D00-6B49-9B47-B545-94479E480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4" y="2474"/>
              <a:ext cx="456" cy="936"/>
              <a:chOff x="934" y="2474"/>
              <a:chExt cx="456" cy="936"/>
            </a:xfrm>
          </p:grpSpPr>
          <p:sp>
            <p:nvSpPr>
              <p:cNvPr id="46120" name="Freeform 17">
                <a:extLst>
                  <a:ext uri="{FF2B5EF4-FFF2-40B4-BE49-F238E27FC236}">
                    <a16:creationId xmlns:a16="http://schemas.microsoft.com/office/drawing/2014/main" id="{FD47FD33-4D8F-A64F-AAAA-B78FD8D6B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2474"/>
                <a:ext cx="88" cy="112"/>
              </a:xfrm>
              <a:custGeom>
                <a:avLst/>
                <a:gdLst>
                  <a:gd name="T0" fmla="*/ 88 w 88"/>
                  <a:gd name="T1" fmla="*/ 0 h 112"/>
                  <a:gd name="T2" fmla="*/ 88 w 88"/>
                  <a:gd name="T3" fmla="*/ 112 h 112"/>
                  <a:gd name="T4" fmla="*/ 56 w 88"/>
                  <a:gd name="T5" fmla="*/ 64 h 112"/>
                  <a:gd name="T6" fmla="*/ 0 w 88"/>
                  <a:gd name="T7" fmla="*/ 72 h 112"/>
                  <a:gd name="T8" fmla="*/ 88 w 88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112"/>
                  <a:gd name="T17" fmla="*/ 88 w 8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112">
                    <a:moveTo>
                      <a:pt x="88" y="0"/>
                    </a:moveTo>
                    <a:lnTo>
                      <a:pt x="88" y="112"/>
                    </a:lnTo>
                    <a:lnTo>
                      <a:pt x="56" y="64"/>
                    </a:lnTo>
                    <a:lnTo>
                      <a:pt x="0" y="72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FF9999"/>
              </a:solidFill>
              <a:ln w="38100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21" name="Line 18">
                <a:extLst>
                  <a:ext uri="{FF2B5EF4-FFF2-40B4-BE49-F238E27FC236}">
                    <a16:creationId xmlns:a16="http://schemas.microsoft.com/office/drawing/2014/main" id="{CD4D0F77-1546-1E4D-8ECC-6C8EF210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4" y="2538"/>
                <a:ext cx="424" cy="872"/>
              </a:xfrm>
              <a:prstGeom prst="line">
                <a:avLst/>
              </a:prstGeom>
              <a:noFill/>
              <a:ln w="38100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17" name="Group 19">
              <a:extLst>
                <a:ext uri="{FF2B5EF4-FFF2-40B4-BE49-F238E27FC236}">
                  <a16:creationId xmlns:a16="http://schemas.microsoft.com/office/drawing/2014/main" id="{7047FBF5-2A3C-B24D-BE71-C72FCBB37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4" y="2322"/>
              <a:ext cx="456" cy="936"/>
              <a:chOff x="1014" y="2322"/>
              <a:chExt cx="456" cy="936"/>
            </a:xfrm>
          </p:grpSpPr>
          <p:sp>
            <p:nvSpPr>
              <p:cNvPr id="46118" name="Freeform 20">
                <a:extLst>
                  <a:ext uri="{FF2B5EF4-FFF2-40B4-BE49-F238E27FC236}">
                    <a16:creationId xmlns:a16="http://schemas.microsoft.com/office/drawing/2014/main" id="{5F15F63A-FD4C-4642-AB2F-5A906B4CC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4" y="3146"/>
                <a:ext cx="88" cy="112"/>
              </a:xfrm>
              <a:custGeom>
                <a:avLst/>
                <a:gdLst>
                  <a:gd name="T0" fmla="*/ 0 w 88"/>
                  <a:gd name="T1" fmla="*/ 112 h 112"/>
                  <a:gd name="T2" fmla="*/ 0 w 88"/>
                  <a:gd name="T3" fmla="*/ 0 h 112"/>
                  <a:gd name="T4" fmla="*/ 32 w 88"/>
                  <a:gd name="T5" fmla="*/ 48 h 112"/>
                  <a:gd name="T6" fmla="*/ 88 w 88"/>
                  <a:gd name="T7" fmla="*/ 40 h 112"/>
                  <a:gd name="T8" fmla="*/ 0 w 88"/>
                  <a:gd name="T9" fmla="*/ 112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112"/>
                  <a:gd name="T17" fmla="*/ 88 w 8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112">
                    <a:moveTo>
                      <a:pt x="0" y="112"/>
                    </a:moveTo>
                    <a:lnTo>
                      <a:pt x="0" y="0"/>
                    </a:lnTo>
                    <a:lnTo>
                      <a:pt x="32" y="48"/>
                    </a:lnTo>
                    <a:lnTo>
                      <a:pt x="88" y="40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FF9999"/>
              </a:solidFill>
              <a:ln w="38100">
                <a:solidFill>
                  <a:srgbClr val="FF99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119" name="Line 21">
                <a:extLst>
                  <a:ext uri="{FF2B5EF4-FFF2-40B4-BE49-F238E27FC236}">
                    <a16:creationId xmlns:a16="http://schemas.microsoft.com/office/drawing/2014/main" id="{8C03D53A-7617-A44C-8980-FD33A695D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6" y="2322"/>
                <a:ext cx="424" cy="872"/>
              </a:xfrm>
              <a:prstGeom prst="line">
                <a:avLst/>
              </a:prstGeom>
              <a:noFill/>
              <a:ln w="38100">
                <a:solidFill>
                  <a:srgbClr val="FF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6089" name="Group 22">
            <a:extLst>
              <a:ext uri="{FF2B5EF4-FFF2-40B4-BE49-F238E27FC236}">
                <a16:creationId xmlns:a16="http://schemas.microsoft.com/office/drawing/2014/main" id="{EA141956-7853-D049-91E4-0C0672CDA8C8}"/>
              </a:ext>
            </a:extLst>
          </p:cNvPr>
          <p:cNvGrpSpPr>
            <a:grpSpLocks/>
          </p:cNvGrpSpPr>
          <p:nvPr/>
        </p:nvGrpSpPr>
        <p:grpSpPr bwMode="auto">
          <a:xfrm>
            <a:off x="3154363" y="3168650"/>
            <a:ext cx="42862" cy="2232025"/>
            <a:chOff x="1310" y="1986"/>
            <a:chExt cx="704" cy="1416"/>
          </a:xfrm>
        </p:grpSpPr>
        <p:sp>
          <p:nvSpPr>
            <p:cNvPr id="46114" name="Freeform 23">
              <a:extLst>
                <a:ext uri="{FF2B5EF4-FFF2-40B4-BE49-F238E27FC236}">
                  <a16:creationId xmlns:a16="http://schemas.microsoft.com/office/drawing/2014/main" id="{8FDD4ADB-FC54-864A-ADB1-23F66EF95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" y="3290"/>
              <a:ext cx="88" cy="112"/>
            </a:xfrm>
            <a:custGeom>
              <a:avLst/>
              <a:gdLst>
                <a:gd name="T0" fmla="*/ 0 w 88"/>
                <a:gd name="T1" fmla="*/ 112 h 112"/>
                <a:gd name="T2" fmla="*/ 0 w 88"/>
                <a:gd name="T3" fmla="*/ 0 h 112"/>
                <a:gd name="T4" fmla="*/ 32 w 88"/>
                <a:gd name="T5" fmla="*/ 48 h 112"/>
                <a:gd name="T6" fmla="*/ 88 w 88"/>
                <a:gd name="T7" fmla="*/ 40 h 112"/>
                <a:gd name="T8" fmla="*/ 0 w 88"/>
                <a:gd name="T9" fmla="*/ 112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112"/>
                <a:gd name="T17" fmla="*/ 88 w 88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112">
                  <a:moveTo>
                    <a:pt x="0" y="112"/>
                  </a:moveTo>
                  <a:lnTo>
                    <a:pt x="0" y="0"/>
                  </a:lnTo>
                  <a:lnTo>
                    <a:pt x="32" y="48"/>
                  </a:lnTo>
                  <a:lnTo>
                    <a:pt x="88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660000"/>
            </a:solidFill>
            <a:ln w="38100">
              <a:solidFill>
                <a:srgbClr val="66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5" name="Line 24">
              <a:extLst>
                <a:ext uri="{FF2B5EF4-FFF2-40B4-BE49-F238E27FC236}">
                  <a16:creationId xmlns:a16="http://schemas.microsoft.com/office/drawing/2014/main" id="{8D06C2E4-B07D-9741-9314-DB3D93D72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2" y="1986"/>
              <a:ext cx="672" cy="1352"/>
            </a:xfrm>
            <a:prstGeom prst="line">
              <a:avLst/>
            </a:prstGeom>
            <a:noFill/>
            <a:ln w="38100">
              <a:solidFill>
                <a:srgbClr val="66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0" name="Oval 25">
            <a:extLst>
              <a:ext uri="{FF2B5EF4-FFF2-40B4-BE49-F238E27FC236}">
                <a16:creationId xmlns:a16="http://schemas.microsoft.com/office/drawing/2014/main" id="{AD27F6AE-2FE9-8044-B2F9-DCBEA8C9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5362575"/>
            <a:ext cx="114300" cy="101600"/>
          </a:xfrm>
          <a:prstGeom prst="ellipse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091" name="Rectangle 26">
            <a:extLst>
              <a:ext uri="{FF2B5EF4-FFF2-40B4-BE49-F238E27FC236}">
                <a16:creationId xmlns:a16="http://schemas.microsoft.com/office/drawing/2014/main" id="{6853CB58-3215-6C48-82B6-236A27A3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2381250"/>
            <a:ext cx="17859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tensile stress, </a:t>
            </a:r>
            <a:endParaRPr lang="en-US" altLang="en-US"/>
          </a:p>
        </p:txBody>
      </p:sp>
      <p:sp>
        <p:nvSpPr>
          <p:cNvPr id="46092" name="Rectangle 27">
            <a:extLst>
              <a:ext uri="{FF2B5EF4-FFF2-40B4-BE49-F238E27FC236}">
                <a16:creationId xmlns:a16="http://schemas.microsoft.com/office/drawing/2014/main" id="{79B76500-C158-194A-B1DE-0908571C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2368550"/>
            <a:ext cx="168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ymbol" pitchFamily="2" charset="2"/>
              </a:rPr>
              <a:t>s</a:t>
            </a:r>
            <a:endParaRPr lang="en-US" altLang="en-US">
              <a:latin typeface="Times" pitchFamily="2" charset="0"/>
            </a:endParaRPr>
          </a:p>
        </p:txBody>
      </p:sp>
      <p:sp>
        <p:nvSpPr>
          <p:cNvPr id="46093" name="Rectangle 28">
            <a:extLst>
              <a:ext uri="{FF2B5EF4-FFF2-40B4-BE49-F238E27FC236}">
                <a16:creationId xmlns:a16="http://schemas.microsoft.com/office/drawing/2014/main" id="{DFDDDFEB-4C8D-BC41-AD85-AB35F9E7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5791200"/>
            <a:ext cx="23018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engineering strain </a:t>
            </a:r>
            <a:endParaRPr lang="en-US" altLang="en-US"/>
          </a:p>
        </p:txBody>
      </p:sp>
      <p:sp>
        <p:nvSpPr>
          <p:cNvPr id="46094" name="Rectangle 29">
            <a:extLst>
              <a:ext uri="{FF2B5EF4-FFF2-40B4-BE49-F238E27FC236}">
                <a16:creationId xmlns:a16="http://schemas.microsoft.com/office/drawing/2014/main" id="{37D7FED3-974A-E749-AF3D-24B7A40D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5454650"/>
            <a:ext cx="1222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ymbol" pitchFamily="2" charset="2"/>
              </a:rPr>
              <a:t>e</a:t>
            </a:r>
            <a:endParaRPr lang="en-US" altLang="en-US">
              <a:latin typeface="Times" pitchFamily="2" charset="0"/>
            </a:endParaRPr>
          </a:p>
        </p:txBody>
      </p:sp>
      <p:sp>
        <p:nvSpPr>
          <p:cNvPr id="46095" name="Line 30">
            <a:extLst>
              <a:ext uri="{FF2B5EF4-FFF2-40B4-BE49-F238E27FC236}">
                <a16:creationId xmlns:a16="http://schemas.microsoft.com/office/drawing/2014/main" id="{634D8704-0839-B040-AF20-AD7596B64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5505450"/>
            <a:ext cx="1588" cy="2921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Line 31">
            <a:extLst>
              <a:ext uri="{FF2B5EF4-FFF2-40B4-BE49-F238E27FC236}">
                <a16:creationId xmlns:a16="http://schemas.microsoft.com/office/drawing/2014/main" id="{79E1D81F-48D0-584B-876A-5C3E50526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5519738"/>
            <a:ext cx="1587" cy="2921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097" name="Group 32">
            <a:extLst>
              <a:ext uri="{FF2B5EF4-FFF2-40B4-BE49-F238E27FC236}">
                <a16:creationId xmlns:a16="http://schemas.microsoft.com/office/drawing/2014/main" id="{3FC436C0-DBA1-3246-9974-7715C521D2C9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5645150"/>
            <a:ext cx="330200" cy="127000"/>
            <a:chOff x="718" y="3546"/>
            <a:chExt cx="208" cy="80"/>
          </a:xfrm>
        </p:grpSpPr>
        <p:sp>
          <p:nvSpPr>
            <p:cNvPr id="46112" name="Freeform 33">
              <a:extLst>
                <a:ext uri="{FF2B5EF4-FFF2-40B4-BE49-F238E27FC236}">
                  <a16:creationId xmlns:a16="http://schemas.microsoft.com/office/drawing/2014/main" id="{8EFD0787-1C0D-E944-A0E8-C48B95B72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" y="3546"/>
              <a:ext cx="88" cy="80"/>
            </a:xfrm>
            <a:custGeom>
              <a:avLst/>
              <a:gdLst>
                <a:gd name="T0" fmla="*/ 88 w 88"/>
                <a:gd name="T1" fmla="*/ 40 h 80"/>
                <a:gd name="T2" fmla="*/ 0 w 88"/>
                <a:gd name="T3" fmla="*/ 80 h 80"/>
                <a:gd name="T4" fmla="*/ 32 w 88"/>
                <a:gd name="T5" fmla="*/ 40 h 80"/>
                <a:gd name="T6" fmla="*/ 0 w 88"/>
                <a:gd name="T7" fmla="*/ 0 h 80"/>
                <a:gd name="T8" fmla="*/ 88 w 88"/>
                <a:gd name="T9" fmla="*/ 4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0"/>
                <a:gd name="T17" fmla="*/ 88 w 8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0">
                  <a:moveTo>
                    <a:pt x="88" y="40"/>
                  </a:moveTo>
                  <a:lnTo>
                    <a:pt x="0" y="80"/>
                  </a:lnTo>
                  <a:lnTo>
                    <a:pt x="32" y="40"/>
                  </a:lnTo>
                  <a:lnTo>
                    <a:pt x="0" y="0"/>
                  </a:lnTo>
                  <a:lnTo>
                    <a:pt x="88" y="40"/>
                  </a:lnTo>
                  <a:close/>
                </a:path>
              </a:pathLst>
            </a:custGeom>
            <a:solidFill>
              <a:srgbClr val="000099"/>
            </a:solidFill>
            <a:ln w="12700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3" name="Line 34">
              <a:extLst>
                <a:ext uri="{FF2B5EF4-FFF2-40B4-BE49-F238E27FC236}">
                  <a16:creationId xmlns:a16="http://schemas.microsoft.com/office/drawing/2014/main" id="{8CF55E4D-848E-A44B-929A-9D62F8751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" y="3586"/>
              <a:ext cx="152" cy="1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8" name="Group 35">
            <a:extLst>
              <a:ext uri="{FF2B5EF4-FFF2-40B4-BE49-F238E27FC236}">
                <a16:creationId xmlns:a16="http://schemas.microsoft.com/office/drawing/2014/main" id="{54417749-33FF-0745-9197-028C54B1221F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5600700"/>
            <a:ext cx="330200" cy="127000"/>
            <a:chOff x="1302" y="3546"/>
            <a:chExt cx="208" cy="80"/>
          </a:xfrm>
        </p:grpSpPr>
        <p:sp>
          <p:nvSpPr>
            <p:cNvPr id="46110" name="Freeform 36">
              <a:extLst>
                <a:ext uri="{FF2B5EF4-FFF2-40B4-BE49-F238E27FC236}">
                  <a16:creationId xmlns:a16="http://schemas.microsoft.com/office/drawing/2014/main" id="{8409F8E8-435B-E246-B3D1-997D2E976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3546"/>
              <a:ext cx="88" cy="80"/>
            </a:xfrm>
            <a:custGeom>
              <a:avLst/>
              <a:gdLst>
                <a:gd name="T0" fmla="*/ 0 w 88"/>
                <a:gd name="T1" fmla="*/ 40 h 80"/>
                <a:gd name="T2" fmla="*/ 88 w 88"/>
                <a:gd name="T3" fmla="*/ 0 h 80"/>
                <a:gd name="T4" fmla="*/ 56 w 88"/>
                <a:gd name="T5" fmla="*/ 40 h 80"/>
                <a:gd name="T6" fmla="*/ 88 w 88"/>
                <a:gd name="T7" fmla="*/ 80 h 80"/>
                <a:gd name="T8" fmla="*/ 0 w 88"/>
                <a:gd name="T9" fmla="*/ 40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0"/>
                <a:gd name="T17" fmla="*/ 88 w 8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0">
                  <a:moveTo>
                    <a:pt x="0" y="40"/>
                  </a:moveTo>
                  <a:lnTo>
                    <a:pt x="88" y="0"/>
                  </a:lnTo>
                  <a:lnTo>
                    <a:pt x="56" y="40"/>
                  </a:lnTo>
                  <a:lnTo>
                    <a:pt x="88" y="8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99"/>
            </a:solidFill>
            <a:ln w="12700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1" name="Line 37">
              <a:extLst>
                <a:ext uri="{FF2B5EF4-FFF2-40B4-BE49-F238E27FC236}">
                  <a16:creationId xmlns:a16="http://schemas.microsoft.com/office/drawing/2014/main" id="{B937BE73-E0AE-5F41-9C86-1F1A4FCEC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8" y="3586"/>
              <a:ext cx="152" cy="1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9" name="Line 38">
            <a:extLst>
              <a:ext uri="{FF2B5EF4-FFF2-40B4-BE49-F238E27FC236}">
                <a16:creationId xmlns:a16="http://schemas.microsoft.com/office/drawing/2014/main" id="{0CAEE5A9-C5C3-2847-9E0B-AD6DB2CF2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7025" y="3155950"/>
            <a:ext cx="292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Line 39">
            <a:extLst>
              <a:ext uri="{FF2B5EF4-FFF2-40B4-BE49-F238E27FC236}">
                <a16:creationId xmlns:a16="http://schemas.microsoft.com/office/drawing/2014/main" id="{C15AA9BC-D404-DF4D-AA23-FBA8415F8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6025" y="3155950"/>
            <a:ext cx="292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1" name="Line 40">
            <a:extLst>
              <a:ext uri="{FF2B5EF4-FFF2-40B4-BE49-F238E27FC236}">
                <a16:creationId xmlns:a16="http://schemas.microsoft.com/office/drawing/2014/main" id="{4D89F1CE-E9F9-034E-B20C-8338FCF88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5025" y="3155950"/>
            <a:ext cx="292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41">
            <a:extLst>
              <a:ext uri="{FF2B5EF4-FFF2-40B4-BE49-F238E27FC236}">
                <a16:creationId xmlns:a16="http://schemas.microsoft.com/office/drawing/2014/main" id="{F2E97924-1DD7-2442-A2F1-595EAD1145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4025" y="3155950"/>
            <a:ext cx="292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Line 42">
            <a:extLst>
              <a:ext uri="{FF2B5EF4-FFF2-40B4-BE49-F238E27FC236}">
                <a16:creationId xmlns:a16="http://schemas.microsoft.com/office/drawing/2014/main" id="{4192B7EC-99A6-5C47-A044-3A62FA763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2725" y="3155950"/>
            <a:ext cx="1524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4" name="Rectangle 43">
            <a:extLst>
              <a:ext uri="{FF2B5EF4-FFF2-40B4-BE49-F238E27FC236}">
                <a16:creationId xmlns:a16="http://schemas.microsoft.com/office/drawing/2014/main" id="{F4FEAA2D-6387-6940-A3C0-3BD873D9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2838450"/>
            <a:ext cx="3349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latin typeface="Symbol" pitchFamily="2" charset="2"/>
              </a:rPr>
              <a:t>s</a:t>
            </a:r>
            <a:r>
              <a:rPr lang="en-US" altLang="en-US" sz="2800" i="1" baseline="-25000">
                <a:solidFill>
                  <a:srgbClr val="000000"/>
                </a:solidFill>
              </a:rPr>
              <a:t>y</a:t>
            </a:r>
            <a:endParaRPr lang="en-US" altLang="en-US" i="1">
              <a:latin typeface="Times" pitchFamily="2" charset="0"/>
            </a:endParaRPr>
          </a:p>
        </p:txBody>
      </p:sp>
      <p:sp>
        <p:nvSpPr>
          <p:cNvPr id="46105" name="Rectangle 44">
            <a:extLst>
              <a:ext uri="{FF2B5EF4-FFF2-40B4-BE49-F238E27FC236}">
                <a16:creationId xmlns:a16="http://schemas.microsoft.com/office/drawing/2014/main" id="{0F638A5B-37B8-524A-B9AD-44A84E9EF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5565775"/>
            <a:ext cx="133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  <a:latin typeface="Symbol" pitchFamily="2" charset="2"/>
              </a:rPr>
              <a:t>e</a:t>
            </a:r>
            <a:endParaRPr lang="en-US" altLang="en-US">
              <a:latin typeface="Times" pitchFamily="2" charset="0"/>
            </a:endParaRPr>
          </a:p>
        </p:txBody>
      </p:sp>
      <p:sp>
        <p:nvSpPr>
          <p:cNvPr id="46106" name="Rectangle 45">
            <a:extLst>
              <a:ext uri="{FF2B5EF4-FFF2-40B4-BE49-F238E27FC236}">
                <a16:creationId xmlns:a16="http://schemas.microsoft.com/office/drawing/2014/main" id="{9D0FEFCA-2A9A-F54D-BD62-CF31D38A6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5641975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rgbClr val="000099"/>
                </a:solidFill>
              </a:rPr>
              <a:t>t</a:t>
            </a:r>
            <a:endParaRPr lang="en-US" altLang="en-US" i="1"/>
          </a:p>
        </p:txBody>
      </p:sp>
      <p:sp>
        <p:nvSpPr>
          <p:cNvPr id="46107" name="Rectangle 46">
            <a:extLst>
              <a:ext uri="{FF2B5EF4-FFF2-40B4-BE49-F238E27FC236}">
                <a16:creationId xmlns:a16="http://schemas.microsoft.com/office/drawing/2014/main" id="{8FF86DDA-50D7-C246-A456-9D6F629E8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5578475"/>
            <a:ext cx="1109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000099"/>
                </a:solidFill>
              </a:rPr>
              <a:t> = 0.005</a:t>
            </a:r>
            <a:endParaRPr lang="en-US" altLang="en-US"/>
          </a:p>
        </p:txBody>
      </p:sp>
      <p:sp>
        <p:nvSpPr>
          <p:cNvPr id="46108" name="Freeform 47">
            <a:extLst>
              <a:ext uri="{FF2B5EF4-FFF2-40B4-BE49-F238E27FC236}">
                <a16:creationId xmlns:a16="http://schemas.microsoft.com/office/drawing/2014/main" id="{A3F54822-7E59-BE42-913A-0CB2E37F843E}"/>
              </a:ext>
            </a:extLst>
          </p:cNvPr>
          <p:cNvSpPr>
            <a:spLocks/>
          </p:cNvSpPr>
          <p:nvPr/>
        </p:nvSpPr>
        <p:spPr bwMode="auto">
          <a:xfrm>
            <a:off x="2338388" y="3175000"/>
            <a:ext cx="844550" cy="522288"/>
          </a:xfrm>
          <a:custGeom>
            <a:avLst/>
            <a:gdLst>
              <a:gd name="T0" fmla="*/ 0 w 532"/>
              <a:gd name="T1" fmla="*/ 829132994 h 329"/>
              <a:gd name="T2" fmla="*/ 330141263 w 532"/>
              <a:gd name="T3" fmla="*/ 405746338 h 329"/>
              <a:gd name="T4" fmla="*/ 937498125 w 532"/>
              <a:gd name="T5" fmla="*/ 93246664 h 329"/>
              <a:gd name="T6" fmla="*/ 1340723125 w 532"/>
              <a:gd name="T7" fmla="*/ 0 h 329"/>
              <a:gd name="T8" fmla="*/ 0 60000 65536"/>
              <a:gd name="T9" fmla="*/ 0 60000 65536"/>
              <a:gd name="T10" fmla="*/ 0 60000 65536"/>
              <a:gd name="T11" fmla="*/ 0 60000 65536"/>
              <a:gd name="T12" fmla="*/ 0 w 532"/>
              <a:gd name="T13" fmla="*/ 0 h 329"/>
              <a:gd name="T14" fmla="*/ 532 w 532"/>
              <a:gd name="T15" fmla="*/ 329 h 3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2" h="329">
                <a:moveTo>
                  <a:pt x="0" y="329"/>
                </a:moveTo>
                <a:cubicBezTo>
                  <a:pt x="34" y="269"/>
                  <a:pt x="69" y="210"/>
                  <a:pt x="131" y="161"/>
                </a:cubicBezTo>
                <a:cubicBezTo>
                  <a:pt x="193" y="112"/>
                  <a:pt x="305" y="64"/>
                  <a:pt x="372" y="37"/>
                </a:cubicBezTo>
                <a:cubicBezTo>
                  <a:pt x="439" y="10"/>
                  <a:pt x="485" y="5"/>
                  <a:pt x="532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09" name="Text Box 48">
            <a:extLst>
              <a:ext uri="{FF2B5EF4-FFF2-40B4-BE49-F238E27FC236}">
                <a16:creationId xmlns:a16="http://schemas.microsoft.com/office/drawing/2014/main" id="{09D2C4EA-3B0B-9E42-A151-D35A23E0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567113"/>
            <a:ext cx="44386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Particularly useful for materials </a:t>
            </a:r>
          </a:p>
          <a:p>
            <a:r>
              <a:rPr lang="en-US" altLang="en-US"/>
              <a:t>with no well-defined initial</a:t>
            </a:r>
          </a:p>
          <a:p>
            <a:r>
              <a:rPr lang="en-US" altLang="en-US"/>
              <a:t>linear regime (some plastics)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D984CB77-7022-CE47-B41C-FE142906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119FC7-37D2-B349-AF84-6F2B30C293A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C461498C-1F15-A943-8873-430886E8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76600"/>
            <a:ext cx="223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Room </a:t>
            </a:r>
            <a:r>
              <a:rPr lang="en-US" altLang="en-US" i="1"/>
              <a:t>T</a:t>
            </a:r>
            <a:r>
              <a:rPr lang="en-US" altLang="en-US"/>
              <a:t> values</a:t>
            </a:r>
          </a:p>
        </p:txBody>
      </p:sp>
      <p:sp>
        <p:nvSpPr>
          <p:cNvPr id="48132" name="Rectangle 7">
            <a:extLst>
              <a:ext uri="{FF2B5EF4-FFF2-40B4-BE49-F238E27FC236}">
                <a16:creationId xmlns:a16="http://schemas.microsoft.com/office/drawing/2014/main" id="{B00CAAA5-020F-D747-B87B-2C34AED0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3937000"/>
            <a:ext cx="23749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Based on data in Table B4,</a:t>
            </a:r>
          </a:p>
          <a:p>
            <a:r>
              <a:rPr lang="en-US" altLang="en-US" sz="1400" i="1"/>
              <a:t>Callister 7e</a:t>
            </a:r>
            <a:r>
              <a:rPr lang="en-US" altLang="en-US" sz="1400"/>
              <a:t>.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a     = annealed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hr   = hot rolled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ag  = aged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cd  = cold drawn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cw = cold worked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qt   = quenched &amp; tempered</a:t>
            </a:r>
            <a:endParaRPr lang="en-US" altLang="en-US" sz="1400"/>
          </a:p>
        </p:txBody>
      </p:sp>
      <p:sp>
        <p:nvSpPr>
          <p:cNvPr id="48133" name="Rectangle 8">
            <a:extLst>
              <a:ext uri="{FF2B5EF4-FFF2-40B4-BE49-F238E27FC236}">
                <a16:creationId xmlns:a16="http://schemas.microsoft.com/office/drawing/2014/main" id="{CC9E400E-73B6-4742-A640-6DDB637918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Yield Strength : Comparison</a:t>
            </a:r>
          </a:p>
        </p:txBody>
      </p:sp>
      <p:grpSp>
        <p:nvGrpSpPr>
          <p:cNvPr id="48134" name="Group 351">
            <a:extLst>
              <a:ext uri="{FF2B5EF4-FFF2-40B4-BE49-F238E27FC236}">
                <a16:creationId xmlns:a16="http://schemas.microsoft.com/office/drawing/2014/main" id="{91266110-2AA0-0340-9EAB-FC8AE6348111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901700"/>
            <a:ext cx="5514975" cy="5851525"/>
            <a:chOff x="262" y="568"/>
            <a:chExt cx="3474" cy="3686"/>
          </a:xfrm>
        </p:grpSpPr>
        <p:sp>
          <p:nvSpPr>
            <p:cNvPr id="48136" name="Rectangle 190">
              <a:extLst>
                <a:ext uri="{FF2B5EF4-FFF2-40B4-BE49-F238E27FC236}">
                  <a16:creationId xmlns:a16="http://schemas.microsoft.com/office/drawing/2014/main" id="{FA8A2071-347B-9841-A834-FDA8445C8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2856"/>
              <a:ext cx="608" cy="132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7" name="Rectangle 191">
              <a:extLst>
                <a:ext uri="{FF2B5EF4-FFF2-40B4-BE49-F238E27FC236}">
                  <a16:creationId xmlns:a16="http://schemas.microsoft.com/office/drawing/2014/main" id="{ACCA3014-211B-0B46-980E-62F6EA49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072"/>
              <a:ext cx="696" cy="311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38" name="Rectangle 192">
              <a:extLst>
                <a:ext uri="{FF2B5EF4-FFF2-40B4-BE49-F238E27FC236}">
                  <a16:creationId xmlns:a16="http://schemas.microsoft.com/office/drawing/2014/main" id="{11F8B4C5-BA2A-1D44-8C86-93A4ECC48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984"/>
              <a:ext cx="2704" cy="3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8139" name="Group 350">
              <a:extLst>
                <a:ext uri="{FF2B5EF4-FFF2-40B4-BE49-F238E27FC236}">
                  <a16:creationId xmlns:a16="http://schemas.microsoft.com/office/drawing/2014/main" id="{6462265C-3D96-D946-BEC9-740949026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568"/>
              <a:ext cx="534" cy="390"/>
              <a:chOff x="1688" y="568"/>
              <a:chExt cx="534" cy="390"/>
            </a:xfrm>
          </p:grpSpPr>
          <p:sp>
            <p:nvSpPr>
              <p:cNvPr id="48292" name="Rectangle 193">
                <a:extLst>
                  <a:ext uri="{FF2B5EF4-FFF2-40B4-BE49-F238E27FC236}">
                    <a16:creationId xmlns:a16="http://schemas.microsoft.com/office/drawing/2014/main" id="{84B2530F-3682-E043-B101-F033463DD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568"/>
                <a:ext cx="490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0000DD"/>
                    </a:solidFill>
                  </a:rPr>
                  <a:t>Graphite/ </a:t>
                </a:r>
                <a:endParaRPr lang="en-US" altLang="en-US"/>
              </a:p>
            </p:txBody>
          </p:sp>
          <p:sp>
            <p:nvSpPr>
              <p:cNvPr id="48293" name="Rectangle 194">
                <a:extLst>
                  <a:ext uri="{FF2B5EF4-FFF2-40B4-BE49-F238E27FC236}">
                    <a16:creationId xmlns:a16="http://schemas.microsoft.com/office/drawing/2014/main" id="{6388217A-F906-3649-A79D-98C08772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696"/>
                <a:ext cx="53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0000DD"/>
                    </a:solidFill>
                  </a:rPr>
                  <a:t>Ceramics/ </a:t>
                </a:r>
                <a:endParaRPr lang="en-US" altLang="en-US"/>
              </a:p>
            </p:txBody>
          </p:sp>
          <p:sp>
            <p:nvSpPr>
              <p:cNvPr id="48294" name="Rectangle 195">
                <a:extLst>
                  <a:ext uri="{FF2B5EF4-FFF2-40B4-BE49-F238E27FC236}">
                    <a16:creationId xmlns:a16="http://schemas.microsoft.com/office/drawing/2014/main" id="{B29CF5BA-FC15-A74E-96A7-77A66C0D6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" y="824"/>
                <a:ext cx="49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0000DD"/>
                    </a:solidFill>
                  </a:rPr>
                  <a:t>Semicond</a:t>
                </a:r>
                <a:endParaRPr lang="en-US" altLang="en-US"/>
              </a:p>
            </p:txBody>
          </p:sp>
        </p:grpSp>
        <p:grpSp>
          <p:nvGrpSpPr>
            <p:cNvPr id="48140" name="Group 349">
              <a:extLst>
                <a:ext uri="{FF2B5EF4-FFF2-40B4-BE49-F238E27FC236}">
                  <a16:creationId xmlns:a16="http://schemas.microsoft.com/office/drawing/2014/main" id="{0D5CBB98-DB09-5741-A992-3772C2F33A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" y="632"/>
              <a:ext cx="391" cy="262"/>
              <a:chOff x="1191" y="632"/>
              <a:chExt cx="391" cy="262"/>
            </a:xfrm>
          </p:grpSpPr>
          <p:sp>
            <p:nvSpPr>
              <p:cNvPr id="48290" name="Rectangle 196">
                <a:extLst>
                  <a:ext uri="{FF2B5EF4-FFF2-40B4-BE49-F238E27FC236}">
                    <a16:creationId xmlns:a16="http://schemas.microsoft.com/office/drawing/2014/main" id="{1B4B3B99-C201-AB42-B9A9-78A59FCB3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632"/>
                <a:ext cx="39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FF0000"/>
                    </a:solidFill>
                  </a:rPr>
                  <a:t>Metals/ </a:t>
                </a:r>
                <a:endParaRPr lang="en-US" altLang="en-US"/>
              </a:p>
            </p:txBody>
          </p:sp>
          <p:sp>
            <p:nvSpPr>
              <p:cNvPr id="48291" name="Rectangle 197">
                <a:extLst>
                  <a:ext uri="{FF2B5EF4-FFF2-40B4-BE49-F238E27FC236}">
                    <a16:creationId xmlns:a16="http://schemas.microsoft.com/office/drawing/2014/main" id="{0650B0C4-62DB-724D-A199-56F13333B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" y="760"/>
                <a:ext cx="299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FF0000"/>
                    </a:solidFill>
                  </a:rPr>
                  <a:t>Alloys</a:t>
                </a:r>
                <a:endParaRPr lang="en-US" altLang="en-US"/>
              </a:p>
            </p:txBody>
          </p:sp>
        </p:grpSp>
        <p:sp>
          <p:nvSpPr>
            <p:cNvPr id="48141" name="Rectangle 198">
              <a:extLst>
                <a:ext uri="{FF2B5EF4-FFF2-40B4-BE49-F238E27FC236}">
                  <a16:creationId xmlns:a16="http://schemas.microsoft.com/office/drawing/2014/main" id="{B24AE2FB-5BC8-A644-90B5-BF4A02C0A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32"/>
              <a:ext cx="6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FF33CC"/>
                  </a:solidFill>
                </a:rPr>
                <a:t>Composites/ </a:t>
              </a:r>
              <a:endParaRPr lang="en-US" altLang="en-US"/>
            </a:p>
          </p:txBody>
        </p:sp>
        <p:sp>
          <p:nvSpPr>
            <p:cNvPr id="48142" name="Rectangle 199">
              <a:extLst>
                <a:ext uri="{FF2B5EF4-FFF2-40B4-BE49-F238E27FC236}">
                  <a16:creationId xmlns:a16="http://schemas.microsoft.com/office/drawing/2014/main" id="{CE2F1B93-C553-3249-B45D-94F3FBF32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760"/>
              <a:ext cx="2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FF33CC"/>
                  </a:solidFill>
                </a:rPr>
                <a:t>fibers</a:t>
              </a:r>
              <a:endParaRPr lang="en-US" altLang="en-US"/>
            </a:p>
          </p:txBody>
        </p:sp>
        <p:sp>
          <p:nvSpPr>
            <p:cNvPr id="48143" name="Rectangle 200">
              <a:extLst>
                <a:ext uri="{FF2B5EF4-FFF2-40B4-BE49-F238E27FC236}">
                  <a16:creationId xmlns:a16="http://schemas.microsoft.com/office/drawing/2014/main" id="{809D9ACB-7258-7746-9C4D-AA946E562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696"/>
              <a:ext cx="4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8800"/>
                  </a:solidFill>
                </a:rPr>
                <a:t>Polymers</a:t>
              </a:r>
              <a:endParaRPr lang="en-US" altLang="en-US"/>
            </a:p>
          </p:txBody>
        </p:sp>
        <p:sp>
          <p:nvSpPr>
            <p:cNvPr id="48144" name="Rectangle 201">
              <a:extLst>
                <a:ext uri="{FF2B5EF4-FFF2-40B4-BE49-F238E27FC236}">
                  <a16:creationId xmlns:a16="http://schemas.microsoft.com/office/drawing/2014/main" id="{D4FA3A9A-41BD-DC45-BF24-C095A4741F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331" y="2891"/>
              <a:ext cx="14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</a:rPr>
                <a:t>Yield strength,</a:t>
              </a:r>
              <a:r>
                <a:rPr lang="en-US" altLang="en-US" sz="28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48145" name="Rectangle 202">
              <a:extLst>
                <a:ext uri="{FF2B5EF4-FFF2-40B4-BE49-F238E27FC236}">
                  <a16:creationId xmlns:a16="http://schemas.microsoft.com/office/drawing/2014/main" id="{B86E5E3A-BE51-5649-910E-99DF52C419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29" y="2054"/>
              <a:ext cx="1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48146" name="Rectangle 203">
              <a:extLst>
                <a:ext uri="{FF2B5EF4-FFF2-40B4-BE49-F238E27FC236}">
                  <a16:creationId xmlns:a16="http://schemas.microsoft.com/office/drawing/2014/main" id="{1602AD43-E1B3-5448-A84B-E93279178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0" y="1962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y</a:t>
              </a:r>
              <a:r>
                <a:rPr lang="en-US" altLang="en-US" sz="20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48147" name="Rectangle 204">
              <a:extLst>
                <a:ext uri="{FF2B5EF4-FFF2-40B4-BE49-F238E27FC236}">
                  <a16:creationId xmlns:a16="http://schemas.microsoft.com/office/drawing/2014/main" id="{03DFD791-BCD9-8441-84F7-0133AEDE52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08" y="1552"/>
              <a:ext cx="6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</a:rPr>
                <a:t>(MPa)</a:t>
              </a:r>
              <a:endParaRPr lang="en-US" altLang="en-US"/>
            </a:p>
          </p:txBody>
        </p:sp>
        <p:sp>
          <p:nvSpPr>
            <p:cNvPr id="48148" name="Rectangle 205">
              <a:extLst>
                <a:ext uri="{FF2B5EF4-FFF2-40B4-BE49-F238E27FC236}">
                  <a16:creationId xmlns:a16="http://schemas.microsoft.com/office/drawing/2014/main" id="{7D95F821-13A0-514D-BDB5-CD1389C8D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256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PVC</a:t>
              </a:r>
              <a:endParaRPr lang="en-US" altLang="en-US"/>
            </a:p>
          </p:txBody>
        </p:sp>
        <p:sp>
          <p:nvSpPr>
            <p:cNvPr id="48149" name="Oval 206">
              <a:extLst>
                <a:ext uri="{FF2B5EF4-FFF2-40B4-BE49-F238E27FC236}">
                  <a16:creationId xmlns:a16="http://schemas.microsoft.com/office/drawing/2014/main" id="{E381A5E3-6FA8-BE48-BAE0-F5CF5384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104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50" name="Rectangle 207">
              <a:extLst>
                <a:ext uri="{FF2B5EF4-FFF2-40B4-BE49-F238E27FC236}">
                  <a16:creationId xmlns:a16="http://schemas.microsoft.com/office/drawing/2014/main" id="{0844C0EA-DA3C-9144-BAA5-576168053F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547" y="2596"/>
              <a:ext cx="8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DD"/>
                  </a:solidFill>
                </a:rPr>
                <a:t>Hard to measure</a:t>
              </a:r>
              <a:endParaRPr lang="en-US" altLang="en-US"/>
            </a:p>
          </p:txBody>
        </p:sp>
        <p:sp>
          <p:nvSpPr>
            <p:cNvPr id="48151" name="Rectangle 208">
              <a:extLst>
                <a:ext uri="{FF2B5EF4-FFF2-40B4-BE49-F238E27FC236}">
                  <a16:creationId xmlns:a16="http://schemas.microsoft.com/office/drawing/2014/main" id="{AC14269B-0C57-8743-9E98-9B4A5B432B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9" y="2077"/>
              <a:ext cx="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,  </a:t>
              </a:r>
              <a:endParaRPr lang="en-US" altLang="en-US"/>
            </a:p>
          </p:txBody>
        </p:sp>
        <p:sp>
          <p:nvSpPr>
            <p:cNvPr id="48152" name="Rectangle 209">
              <a:extLst>
                <a:ext uri="{FF2B5EF4-FFF2-40B4-BE49-F238E27FC236}">
                  <a16:creationId xmlns:a16="http://schemas.microsoft.com/office/drawing/2014/main" id="{A65C61F1-CE61-6846-8688-6F83A77E1F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72" y="2664"/>
              <a:ext cx="22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since in tension, fracture usually occurs before yield.</a:t>
              </a:r>
              <a:endParaRPr lang="en-US" altLang="en-US"/>
            </a:p>
          </p:txBody>
        </p:sp>
        <p:sp>
          <p:nvSpPr>
            <p:cNvPr id="48153" name="Oval 210">
              <a:extLst>
                <a:ext uri="{FF2B5EF4-FFF2-40B4-BE49-F238E27FC236}">
                  <a16:creationId xmlns:a16="http://schemas.microsoft.com/office/drawing/2014/main" id="{D9E1A55E-5863-9D4E-A149-DE51566A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064"/>
              <a:ext cx="40" cy="48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54" name="Rectangle 211">
              <a:extLst>
                <a:ext uri="{FF2B5EF4-FFF2-40B4-BE49-F238E27FC236}">
                  <a16:creationId xmlns:a16="http://schemas.microsoft.com/office/drawing/2014/main" id="{FDADE3BF-CAEE-2D4C-96C3-193CEC5C3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064"/>
              <a:ext cx="4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Nylon 6,6</a:t>
              </a:r>
              <a:endParaRPr lang="en-US" altLang="en-US"/>
            </a:p>
          </p:txBody>
        </p:sp>
        <p:grpSp>
          <p:nvGrpSpPr>
            <p:cNvPr id="48155" name="Group 212">
              <a:extLst>
                <a:ext uri="{FF2B5EF4-FFF2-40B4-BE49-F238E27FC236}">
                  <a16:creationId xmlns:a16="http://schemas.microsoft.com/office/drawing/2014/main" id="{0B2AAD41-56A2-524F-9803-B29518FC6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8" y="2896"/>
              <a:ext cx="32" cy="400"/>
              <a:chOff x="2888" y="2896"/>
              <a:chExt cx="32" cy="400"/>
            </a:xfrm>
          </p:grpSpPr>
          <p:sp>
            <p:nvSpPr>
              <p:cNvPr id="48287" name="Freeform 213">
                <a:extLst>
                  <a:ext uri="{FF2B5EF4-FFF2-40B4-BE49-F238E27FC236}">
                    <a16:creationId xmlns:a16="http://schemas.microsoft.com/office/drawing/2014/main" id="{772067C5-EA02-8946-9D0A-F62F73454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8" y="3248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88" name="Freeform 214">
                <a:extLst>
                  <a:ext uri="{FF2B5EF4-FFF2-40B4-BE49-F238E27FC236}">
                    <a16:creationId xmlns:a16="http://schemas.microsoft.com/office/drawing/2014/main" id="{F5CC326F-93C6-CB45-904A-A8C2BEC54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8" y="289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89" name="Line 215">
                <a:extLst>
                  <a:ext uri="{FF2B5EF4-FFF2-40B4-BE49-F238E27FC236}">
                    <a16:creationId xmlns:a16="http://schemas.microsoft.com/office/drawing/2014/main" id="{D4F99615-8D95-9846-BF16-43550A431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04" y="2928"/>
                <a:ext cx="1" cy="336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56" name="Rectangle 216">
              <a:extLst>
                <a:ext uri="{FF2B5EF4-FFF2-40B4-BE49-F238E27FC236}">
                  <a16:creationId xmlns:a16="http://schemas.microsoft.com/office/drawing/2014/main" id="{2F0F3C56-9614-684A-8581-74309BAAF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4008"/>
              <a:ext cx="25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LDPE</a:t>
              </a:r>
              <a:endParaRPr lang="en-US" altLang="en-US"/>
            </a:p>
          </p:txBody>
        </p:sp>
        <p:grpSp>
          <p:nvGrpSpPr>
            <p:cNvPr id="48157" name="Group 217">
              <a:extLst>
                <a:ext uri="{FF2B5EF4-FFF2-40B4-BE49-F238E27FC236}">
                  <a16:creationId xmlns:a16="http://schemas.microsoft.com/office/drawing/2014/main" id="{838AFE28-3DC2-E549-9701-35CA367BC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3936"/>
              <a:ext cx="32" cy="232"/>
              <a:chOff x="2360" y="3936"/>
              <a:chExt cx="32" cy="232"/>
            </a:xfrm>
          </p:grpSpPr>
          <p:sp>
            <p:nvSpPr>
              <p:cNvPr id="48284" name="Freeform 218">
                <a:extLst>
                  <a:ext uri="{FF2B5EF4-FFF2-40B4-BE49-F238E27FC236}">
                    <a16:creationId xmlns:a16="http://schemas.microsoft.com/office/drawing/2014/main" id="{91819765-E338-364B-BEDF-F546C5F26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" y="412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85" name="Freeform 219">
                <a:extLst>
                  <a:ext uri="{FF2B5EF4-FFF2-40B4-BE49-F238E27FC236}">
                    <a16:creationId xmlns:a16="http://schemas.microsoft.com/office/drawing/2014/main" id="{41E16A30-576C-E44F-8EEF-C737361D3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" y="393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86" name="Line 220">
                <a:extLst>
                  <a:ext uri="{FF2B5EF4-FFF2-40B4-BE49-F238E27FC236}">
                    <a16:creationId xmlns:a16="http://schemas.microsoft.com/office/drawing/2014/main" id="{ACA7D07F-A480-274E-A7D8-C1E80E18A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3968"/>
                <a:ext cx="1" cy="168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58" name="Rectangle 221">
              <a:extLst>
                <a:ext uri="{FF2B5EF4-FFF2-40B4-BE49-F238E27FC236}">
                  <a16:creationId xmlns:a16="http://schemas.microsoft.com/office/drawing/2014/main" id="{E8D2742B-55F1-F044-97EF-E53C85E71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2944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70</a:t>
              </a:r>
              <a:endParaRPr lang="en-US" altLang="en-US"/>
            </a:p>
          </p:txBody>
        </p:sp>
        <p:sp>
          <p:nvSpPr>
            <p:cNvPr id="48159" name="Line 222">
              <a:extLst>
                <a:ext uri="{FF2B5EF4-FFF2-40B4-BE49-F238E27FC236}">
                  <a16:creationId xmlns:a16="http://schemas.microsoft.com/office/drawing/2014/main" id="{33707E73-6640-5740-800E-321754E10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21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Rectangle 223">
              <a:extLst>
                <a:ext uri="{FF2B5EF4-FFF2-40B4-BE49-F238E27FC236}">
                  <a16:creationId xmlns:a16="http://schemas.microsoft.com/office/drawing/2014/main" id="{482DED35-31A3-864C-A546-3BC987B3F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8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20</a:t>
              </a:r>
              <a:endParaRPr lang="en-US" altLang="en-US"/>
            </a:p>
          </p:txBody>
        </p:sp>
        <p:sp>
          <p:nvSpPr>
            <p:cNvPr id="48161" name="Line 224">
              <a:extLst>
                <a:ext uri="{FF2B5EF4-FFF2-40B4-BE49-F238E27FC236}">
                  <a16:creationId xmlns:a16="http://schemas.microsoft.com/office/drawing/2014/main" id="{60950583-B580-6F48-8112-7E0EF7F49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418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25">
              <a:extLst>
                <a:ext uri="{FF2B5EF4-FFF2-40B4-BE49-F238E27FC236}">
                  <a16:creationId xmlns:a16="http://schemas.microsoft.com/office/drawing/2014/main" id="{61538DEB-E638-C646-B686-4ACDAF28E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80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40</a:t>
              </a:r>
              <a:endParaRPr lang="en-US" altLang="en-US"/>
            </a:p>
          </p:txBody>
        </p:sp>
        <p:sp>
          <p:nvSpPr>
            <p:cNvPr id="48163" name="Rectangle 226">
              <a:extLst>
                <a:ext uri="{FF2B5EF4-FFF2-40B4-BE49-F238E27FC236}">
                  <a16:creationId xmlns:a16="http://schemas.microsoft.com/office/drawing/2014/main" id="{6D5D8AFE-A72C-7348-B81B-1DB7CF065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3040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60</a:t>
              </a:r>
              <a:endParaRPr lang="en-US" altLang="en-US"/>
            </a:p>
          </p:txBody>
        </p:sp>
        <p:sp>
          <p:nvSpPr>
            <p:cNvPr id="48164" name="Rectangle 227">
              <a:extLst>
                <a:ext uri="{FF2B5EF4-FFF2-40B4-BE49-F238E27FC236}">
                  <a16:creationId xmlns:a16="http://schemas.microsoft.com/office/drawing/2014/main" id="{CEB24687-FD37-D24A-B83C-3E41E1C8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315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50</a:t>
              </a:r>
              <a:endParaRPr lang="en-US" altLang="en-US"/>
            </a:p>
          </p:txBody>
        </p:sp>
        <p:sp>
          <p:nvSpPr>
            <p:cNvPr id="48165" name="Rectangle 228">
              <a:extLst>
                <a:ext uri="{FF2B5EF4-FFF2-40B4-BE49-F238E27FC236}">
                  <a16:creationId xmlns:a16="http://schemas.microsoft.com/office/drawing/2014/main" id="{CE78B9E6-4782-A040-B2B7-8F600D59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2736"/>
              <a:ext cx="1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48166" name="Line 229">
              <a:extLst>
                <a:ext uri="{FF2B5EF4-FFF2-40B4-BE49-F238E27FC236}">
                  <a16:creationId xmlns:a16="http://schemas.microsoft.com/office/drawing/2014/main" id="{DCBA3010-6659-214F-AAAE-658FBC8AF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76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Line 230">
              <a:extLst>
                <a:ext uri="{FF2B5EF4-FFF2-40B4-BE49-F238E27FC236}">
                  <a16:creationId xmlns:a16="http://schemas.microsoft.com/office/drawing/2014/main" id="{DF1C78A1-1F9C-1F4C-9AC9-BCB7728E9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01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Line 231">
              <a:extLst>
                <a:ext uri="{FF2B5EF4-FFF2-40B4-BE49-F238E27FC236}">
                  <a16:creationId xmlns:a16="http://schemas.microsoft.com/office/drawing/2014/main" id="{F9124CAE-9C9F-1C49-BD16-4D606B0F3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293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Line 232">
              <a:extLst>
                <a:ext uri="{FF2B5EF4-FFF2-40B4-BE49-F238E27FC236}">
                  <a16:creationId xmlns:a16="http://schemas.microsoft.com/office/drawing/2014/main" id="{6C7EC589-D9EF-A44B-9C8F-AB6B1F83E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528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Line 233">
              <a:extLst>
                <a:ext uri="{FF2B5EF4-FFF2-40B4-BE49-F238E27FC236}">
                  <a16:creationId xmlns:a16="http://schemas.microsoft.com/office/drawing/2014/main" id="{BD91C586-927C-E847-971F-1904D7353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35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Line 234">
              <a:extLst>
                <a:ext uri="{FF2B5EF4-FFF2-40B4-BE49-F238E27FC236}">
                  <a16:creationId xmlns:a16="http://schemas.microsoft.com/office/drawing/2014/main" id="{C8792E4E-E71A-3241-88EA-E6FA084D7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310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2" name="Rectangle 235">
              <a:extLst>
                <a:ext uri="{FF2B5EF4-FFF2-40B4-BE49-F238E27FC236}">
                  <a16:creationId xmlns:a16="http://schemas.microsoft.com/office/drawing/2014/main" id="{373630A2-9120-014B-A4C3-EAE80B26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4120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8173" name="Line 236">
              <a:extLst>
                <a:ext uri="{FF2B5EF4-FFF2-40B4-BE49-F238E27FC236}">
                  <a16:creationId xmlns:a16="http://schemas.microsoft.com/office/drawing/2014/main" id="{5DC6AB75-9F60-894D-BC33-FEFA715F2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286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Line 237">
              <a:extLst>
                <a:ext uri="{FF2B5EF4-FFF2-40B4-BE49-F238E27FC236}">
                  <a16:creationId xmlns:a16="http://schemas.microsoft.com/office/drawing/2014/main" id="{EE507542-E271-E94E-A6E1-AAE5FC194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280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Rectangle 238">
              <a:extLst>
                <a:ext uri="{FF2B5EF4-FFF2-40B4-BE49-F238E27FC236}">
                  <a16:creationId xmlns:a16="http://schemas.microsoft.com/office/drawing/2014/main" id="{B6D1081B-F31E-3045-AA11-C337E4021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47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30</a:t>
              </a:r>
              <a:endParaRPr lang="en-US" altLang="en-US"/>
            </a:p>
          </p:txBody>
        </p:sp>
        <p:sp>
          <p:nvSpPr>
            <p:cNvPr id="48176" name="Line 239">
              <a:extLst>
                <a:ext uri="{FF2B5EF4-FFF2-40B4-BE49-F238E27FC236}">
                  <a16:creationId xmlns:a16="http://schemas.microsoft.com/office/drawing/2014/main" id="{9E863A66-BE3E-534F-9097-C101F9FF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83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Line 240">
              <a:extLst>
                <a:ext uri="{FF2B5EF4-FFF2-40B4-BE49-F238E27FC236}">
                  <a16:creationId xmlns:a16="http://schemas.microsoft.com/office/drawing/2014/main" id="{2F756B9A-9822-CE48-9C5F-85F9EB5EA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280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Line 241">
              <a:extLst>
                <a:ext uri="{FF2B5EF4-FFF2-40B4-BE49-F238E27FC236}">
                  <a16:creationId xmlns:a16="http://schemas.microsoft.com/office/drawing/2014/main" id="{22871843-E564-1646-986E-44BA62EF0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237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Line 242">
              <a:extLst>
                <a:ext uri="{FF2B5EF4-FFF2-40B4-BE49-F238E27FC236}">
                  <a16:creationId xmlns:a16="http://schemas.microsoft.com/office/drawing/2014/main" id="{4E2BCFDF-1709-6043-9EA3-B726579B3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63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Line 243">
              <a:extLst>
                <a:ext uri="{FF2B5EF4-FFF2-40B4-BE49-F238E27FC236}">
                  <a16:creationId xmlns:a16="http://schemas.microsoft.com/office/drawing/2014/main" id="{18DBCE7B-43B3-D144-99D1-C0F03CBA2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55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Line 244">
              <a:extLst>
                <a:ext uri="{FF2B5EF4-FFF2-40B4-BE49-F238E27FC236}">
                  <a16:creationId xmlns:a16="http://schemas.microsoft.com/office/drawing/2014/main" id="{532D68E9-7A0C-544D-A1CD-0F88A401E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2144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Line 245">
              <a:extLst>
                <a:ext uri="{FF2B5EF4-FFF2-40B4-BE49-F238E27FC236}">
                  <a16:creationId xmlns:a16="http://schemas.microsoft.com/office/drawing/2014/main" id="{15DBA79A-AB6F-EA40-B78D-F9991B646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968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Line 246">
              <a:extLst>
                <a:ext uri="{FF2B5EF4-FFF2-40B4-BE49-F238E27FC236}">
                  <a16:creationId xmlns:a16="http://schemas.microsoft.com/office/drawing/2014/main" id="{42D6048C-19CE-6447-9EBE-7B2FE34F5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72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Line 247">
              <a:extLst>
                <a:ext uri="{FF2B5EF4-FFF2-40B4-BE49-F238E27FC236}">
                  <a16:creationId xmlns:a16="http://schemas.microsoft.com/office/drawing/2014/main" id="{703D731F-AFBF-124A-B28B-913155D1C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480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Line 248">
              <a:extLst>
                <a:ext uri="{FF2B5EF4-FFF2-40B4-BE49-F238E27FC236}">
                  <a16:creationId xmlns:a16="http://schemas.microsoft.com/office/drawing/2014/main" id="{CC945308-6B15-7547-85B9-288F23AF0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1416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86" name="Rectangle 249">
              <a:extLst>
                <a:ext uri="{FF2B5EF4-FFF2-40B4-BE49-F238E27FC236}">
                  <a16:creationId xmlns:a16="http://schemas.microsoft.com/office/drawing/2014/main" id="{5A689985-C521-6A40-8E14-D6EB4A7D0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231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48187" name="Rectangle 250">
              <a:extLst>
                <a:ext uri="{FF2B5EF4-FFF2-40B4-BE49-F238E27FC236}">
                  <a16:creationId xmlns:a16="http://schemas.microsoft.com/office/drawing/2014/main" id="{95F465BA-6B94-AA40-B212-DAB20A097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312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8188" name="Rectangle 251">
              <a:extLst>
                <a:ext uri="{FF2B5EF4-FFF2-40B4-BE49-F238E27FC236}">
                  <a16:creationId xmlns:a16="http://schemas.microsoft.com/office/drawing/2014/main" id="{74F65CE1-7474-784B-BDD3-453504F16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208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48189" name="Rectangle 252">
              <a:extLst>
                <a:ext uri="{FF2B5EF4-FFF2-40B4-BE49-F238E27FC236}">
                  <a16:creationId xmlns:a16="http://schemas.microsoft.com/office/drawing/2014/main" id="{49C73BF4-B996-3542-8295-6175287A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08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8190" name="Rectangle 253">
              <a:extLst>
                <a:ext uri="{FF2B5EF4-FFF2-40B4-BE49-F238E27FC236}">
                  <a16:creationId xmlns:a16="http://schemas.microsoft.com/office/drawing/2014/main" id="{2D1ACA21-9E13-E74F-8968-83C9792C5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190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48191" name="Rectangle 254">
              <a:extLst>
                <a:ext uri="{FF2B5EF4-FFF2-40B4-BE49-F238E27FC236}">
                  <a16:creationId xmlns:a16="http://schemas.microsoft.com/office/drawing/2014/main" id="{F8BC8318-E7C8-3240-B01B-DBFEF2B3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04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8192" name="Rectangle 255">
              <a:extLst>
                <a:ext uri="{FF2B5EF4-FFF2-40B4-BE49-F238E27FC236}">
                  <a16:creationId xmlns:a16="http://schemas.microsoft.com/office/drawing/2014/main" id="{F7DFE2DB-AA51-3B4B-8D08-26E8E586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176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48193" name="Rectangle 256">
              <a:extLst>
                <a:ext uri="{FF2B5EF4-FFF2-40B4-BE49-F238E27FC236}">
                  <a16:creationId xmlns:a16="http://schemas.microsoft.com/office/drawing/2014/main" id="{940E8B80-5008-AD41-AE7B-68766118C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760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8194" name="Rectangle 257">
              <a:extLst>
                <a:ext uri="{FF2B5EF4-FFF2-40B4-BE49-F238E27FC236}">
                  <a16:creationId xmlns:a16="http://schemas.microsoft.com/office/drawing/2014/main" id="{5263B4BB-BAA4-ED49-B878-523A4C65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166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6</a:t>
              </a:r>
              <a:endParaRPr lang="en-US" altLang="en-US"/>
            </a:p>
          </p:txBody>
        </p:sp>
        <p:sp>
          <p:nvSpPr>
            <p:cNvPr id="48195" name="Rectangle 258">
              <a:extLst>
                <a:ext uri="{FF2B5EF4-FFF2-40B4-BE49-F238E27FC236}">
                  <a16:creationId xmlns:a16="http://schemas.microsoft.com/office/drawing/2014/main" id="{D7820256-6B3D-0045-9DC2-BC8730D04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664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8196" name="Rectangle 259">
              <a:extLst>
                <a:ext uri="{FF2B5EF4-FFF2-40B4-BE49-F238E27FC236}">
                  <a16:creationId xmlns:a16="http://schemas.microsoft.com/office/drawing/2014/main" id="{18534CDB-79B4-0249-A4AC-86028B49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156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48197" name="Rectangle 260">
              <a:extLst>
                <a:ext uri="{FF2B5EF4-FFF2-40B4-BE49-F238E27FC236}">
                  <a16:creationId xmlns:a16="http://schemas.microsoft.com/office/drawing/2014/main" id="{948E6EAD-6A90-6143-9CBB-79D9D1A2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56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8198" name="Rectangle 261">
              <a:extLst>
                <a:ext uri="{FF2B5EF4-FFF2-40B4-BE49-F238E27FC236}">
                  <a16:creationId xmlns:a16="http://schemas.microsoft.com/office/drawing/2014/main" id="{C1C55EA8-65CA-FF49-9DE6-49DA1B2E7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1344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48199" name="Rectangle 262">
              <a:extLst>
                <a:ext uri="{FF2B5EF4-FFF2-40B4-BE49-F238E27FC236}">
                  <a16:creationId xmlns:a16="http://schemas.microsoft.com/office/drawing/2014/main" id="{BD4ED604-FAD7-1044-AAC6-9C69A1A1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344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8200" name="Line 263">
              <a:extLst>
                <a:ext uri="{FF2B5EF4-FFF2-40B4-BE49-F238E27FC236}">
                  <a16:creationId xmlns:a16="http://schemas.microsoft.com/office/drawing/2014/main" id="{5C0EC676-CAD7-DD44-A93F-CD9642C40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8" y="992"/>
              <a:ext cx="1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201" name="Rectangle 264">
              <a:extLst>
                <a:ext uri="{FF2B5EF4-FFF2-40B4-BE49-F238E27FC236}">
                  <a16:creationId xmlns:a16="http://schemas.microsoft.com/office/drawing/2014/main" id="{61167BC9-0925-9347-8D4F-E6CC1663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93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48202" name="Rectangle 265">
              <a:extLst>
                <a:ext uri="{FF2B5EF4-FFF2-40B4-BE49-F238E27FC236}">
                  <a16:creationId xmlns:a16="http://schemas.microsoft.com/office/drawing/2014/main" id="{382E394E-1394-BC46-B2F6-2F1113D94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93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48203" name="Rectangle 266">
              <a:extLst>
                <a:ext uri="{FF2B5EF4-FFF2-40B4-BE49-F238E27FC236}">
                  <a16:creationId xmlns:a16="http://schemas.microsoft.com/office/drawing/2014/main" id="{4E0F5A67-22B1-C14B-9643-A69EB67B1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936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00</a:t>
              </a:r>
              <a:endParaRPr lang="en-US" altLang="en-US"/>
            </a:p>
          </p:txBody>
        </p:sp>
        <p:sp>
          <p:nvSpPr>
            <p:cNvPr id="48204" name="Oval 267">
              <a:extLst>
                <a:ext uri="{FF2B5EF4-FFF2-40B4-BE49-F238E27FC236}">
                  <a16:creationId xmlns:a16="http://schemas.microsoft.com/office/drawing/2014/main" id="{8245B292-8B3C-1842-8562-43A4598A1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4104"/>
              <a:ext cx="40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05" name="Rectangle 268">
              <a:extLst>
                <a:ext uri="{FF2B5EF4-FFF2-40B4-BE49-F238E27FC236}">
                  <a16:creationId xmlns:a16="http://schemas.microsoft.com/office/drawing/2014/main" id="{4AE141B4-26FB-5842-8246-F4907AA2C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064"/>
              <a:ext cx="4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Tin (pure)</a:t>
              </a:r>
              <a:endParaRPr lang="en-US" altLang="en-US"/>
            </a:p>
          </p:txBody>
        </p:sp>
        <p:sp>
          <p:nvSpPr>
            <p:cNvPr id="48206" name="Oval 269">
              <a:extLst>
                <a:ext uri="{FF2B5EF4-FFF2-40B4-BE49-F238E27FC236}">
                  <a16:creationId xmlns:a16="http://schemas.microsoft.com/office/drawing/2014/main" id="{19F77A3F-36ED-6548-B758-259AA179C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3136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07" name="Rectangle 270">
              <a:extLst>
                <a:ext uri="{FF2B5EF4-FFF2-40B4-BE49-F238E27FC236}">
                  <a16:creationId xmlns:a16="http://schemas.microsoft.com/office/drawing/2014/main" id="{2AE56EB2-E7E7-A04A-83E7-6B1EE4B6A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04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Al</a:t>
              </a:r>
              <a:endParaRPr lang="en-US" altLang="en-US"/>
            </a:p>
          </p:txBody>
        </p:sp>
        <p:sp>
          <p:nvSpPr>
            <p:cNvPr id="48208" name="Rectangle 271">
              <a:extLst>
                <a:ext uri="{FF2B5EF4-FFF2-40B4-BE49-F238E27FC236}">
                  <a16:creationId xmlns:a16="http://schemas.microsoft.com/office/drawing/2014/main" id="{FC3FA265-F851-AB48-9A64-DD1644E72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0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48209" name="Rectangle 272">
              <a:extLst>
                <a:ext uri="{FF2B5EF4-FFF2-40B4-BE49-F238E27FC236}">
                  <a16:creationId xmlns:a16="http://schemas.microsoft.com/office/drawing/2014/main" id="{04626307-7C3A-004B-B807-E960D1CA2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120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(6061)</a:t>
              </a:r>
              <a:endParaRPr lang="en-US" altLang="en-US"/>
            </a:p>
          </p:txBody>
        </p:sp>
        <p:sp>
          <p:nvSpPr>
            <p:cNvPr id="48210" name="Rectangle 273">
              <a:extLst>
                <a:ext uri="{FF2B5EF4-FFF2-40B4-BE49-F238E27FC236}">
                  <a16:creationId xmlns:a16="http://schemas.microsoft.com/office/drawing/2014/main" id="{AEFEC101-BD2A-4142-B583-A13F60BF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308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48211" name="Rectangle 274">
              <a:extLst>
                <a:ext uri="{FF2B5EF4-FFF2-40B4-BE49-F238E27FC236}">
                  <a16:creationId xmlns:a16="http://schemas.microsoft.com/office/drawing/2014/main" id="{4EFFA2E5-04CC-4445-ACC3-728D0A76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68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Al</a:t>
              </a:r>
              <a:endParaRPr lang="en-US" altLang="en-US"/>
            </a:p>
          </p:txBody>
        </p:sp>
        <p:sp>
          <p:nvSpPr>
            <p:cNvPr id="48212" name="Rectangle 275">
              <a:extLst>
                <a:ext uri="{FF2B5EF4-FFF2-40B4-BE49-F238E27FC236}">
                  <a16:creationId xmlns:a16="http://schemas.microsoft.com/office/drawing/2014/main" id="{AC89B439-EF81-484C-B8EE-A5917FB15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6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48213" name="Rectangle 276">
              <a:extLst>
                <a:ext uri="{FF2B5EF4-FFF2-40B4-BE49-F238E27FC236}">
                  <a16:creationId xmlns:a16="http://schemas.microsoft.com/office/drawing/2014/main" id="{A38C7BD0-400A-5C4A-8C26-07F06ED15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184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(6061)</a:t>
              </a:r>
              <a:endParaRPr lang="en-US" altLang="en-US"/>
            </a:p>
          </p:txBody>
        </p:sp>
        <p:sp>
          <p:nvSpPr>
            <p:cNvPr id="48214" name="Rectangle 277">
              <a:extLst>
                <a:ext uri="{FF2B5EF4-FFF2-40B4-BE49-F238E27FC236}">
                  <a16:creationId xmlns:a16="http://schemas.microsoft.com/office/drawing/2014/main" id="{06B05A58-B5BC-E646-A6B3-CF436ECC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14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ag</a:t>
              </a:r>
              <a:endParaRPr lang="en-US" altLang="en-US"/>
            </a:p>
          </p:txBody>
        </p:sp>
        <p:sp>
          <p:nvSpPr>
            <p:cNvPr id="48215" name="Oval 278">
              <a:extLst>
                <a:ext uri="{FF2B5EF4-FFF2-40B4-BE49-F238E27FC236}">
                  <a16:creationId xmlns:a16="http://schemas.microsoft.com/office/drawing/2014/main" id="{3DBDB116-1070-6144-AC25-C0DA4D054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200"/>
              <a:ext cx="40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16" name="Oval 279">
              <a:extLst>
                <a:ext uri="{FF2B5EF4-FFF2-40B4-BE49-F238E27FC236}">
                  <a16:creationId xmlns:a16="http://schemas.microsoft.com/office/drawing/2014/main" id="{35C65183-2824-794C-81C0-EF014847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560"/>
              <a:ext cx="40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17" name="Rectangle 280">
              <a:extLst>
                <a:ext uri="{FF2B5EF4-FFF2-40B4-BE49-F238E27FC236}">
                  <a16:creationId xmlns:a16="http://schemas.microsoft.com/office/drawing/2014/main" id="{3E77CADB-33C5-D04F-88D7-2247D7BA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4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Cu</a:t>
              </a:r>
              <a:endParaRPr lang="en-US" altLang="en-US"/>
            </a:p>
          </p:txBody>
        </p:sp>
        <p:sp>
          <p:nvSpPr>
            <p:cNvPr id="48218" name="Rectangle 281">
              <a:extLst>
                <a:ext uri="{FF2B5EF4-FFF2-40B4-BE49-F238E27FC236}">
                  <a16:creationId xmlns:a16="http://schemas.microsoft.com/office/drawing/2014/main" id="{AA29AC85-1B55-A74A-8ED1-A8867FA6C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54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48219" name="Rectangle 282">
              <a:extLst>
                <a:ext uri="{FF2B5EF4-FFF2-40B4-BE49-F238E27FC236}">
                  <a16:creationId xmlns:a16="http://schemas.microsoft.com/office/drawing/2014/main" id="{60BBA7A7-A776-0349-85FA-7AE34859D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2560"/>
              <a:ext cx="27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(71500)</a:t>
              </a:r>
              <a:endParaRPr lang="en-US" altLang="en-US"/>
            </a:p>
          </p:txBody>
        </p:sp>
        <p:sp>
          <p:nvSpPr>
            <p:cNvPr id="48220" name="Rectangle 283">
              <a:extLst>
                <a:ext uri="{FF2B5EF4-FFF2-40B4-BE49-F238E27FC236}">
                  <a16:creationId xmlns:a16="http://schemas.microsoft.com/office/drawing/2014/main" id="{8A9AA5C7-04CE-384D-B963-145E14757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2520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hr</a:t>
              </a:r>
              <a:endParaRPr lang="en-US" altLang="en-US"/>
            </a:p>
          </p:txBody>
        </p:sp>
        <p:sp>
          <p:nvSpPr>
            <p:cNvPr id="48221" name="Oval 284">
              <a:extLst>
                <a:ext uri="{FF2B5EF4-FFF2-40B4-BE49-F238E27FC236}">
                  <a16:creationId xmlns:a16="http://schemas.microsoft.com/office/drawing/2014/main" id="{BC0BA402-2D26-3447-936F-8B1DC70D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472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22" name="Rectangle 285">
              <a:extLst>
                <a:ext uri="{FF2B5EF4-FFF2-40B4-BE49-F238E27FC236}">
                  <a16:creationId xmlns:a16="http://schemas.microsoft.com/office/drawing/2014/main" id="{41DDFF3F-9D2C-564A-BEF4-593407EEB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64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Ta</a:t>
              </a:r>
              <a:endParaRPr lang="en-US" altLang="en-US"/>
            </a:p>
          </p:txBody>
        </p:sp>
        <p:sp>
          <p:nvSpPr>
            <p:cNvPr id="48223" name="Rectangle 286">
              <a:extLst>
                <a:ext uri="{FF2B5EF4-FFF2-40B4-BE49-F238E27FC236}">
                  <a16:creationId xmlns:a16="http://schemas.microsoft.com/office/drawing/2014/main" id="{32FA244A-B604-8A44-A05C-D045EC22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464"/>
              <a:ext cx="28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(pure)</a:t>
              </a:r>
              <a:endParaRPr lang="en-US" altLang="en-US"/>
            </a:p>
          </p:txBody>
        </p:sp>
        <p:sp>
          <p:nvSpPr>
            <p:cNvPr id="48224" name="Rectangle 287">
              <a:extLst>
                <a:ext uri="{FF2B5EF4-FFF2-40B4-BE49-F238E27FC236}">
                  <a16:creationId xmlns:a16="http://schemas.microsoft.com/office/drawing/2014/main" id="{109EB897-9A46-354E-9F6A-57225B05C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92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Ti </a:t>
              </a:r>
              <a:endParaRPr lang="en-US" altLang="en-US"/>
            </a:p>
          </p:txBody>
        </p:sp>
        <p:sp>
          <p:nvSpPr>
            <p:cNvPr id="48225" name="Rectangle 288">
              <a:extLst>
                <a:ext uri="{FF2B5EF4-FFF2-40B4-BE49-F238E27FC236}">
                  <a16:creationId xmlns:a16="http://schemas.microsoft.com/office/drawing/2014/main" id="{19C81884-CE1F-084A-A97A-A1DB7AE9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392"/>
              <a:ext cx="2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(pure)</a:t>
              </a:r>
              <a:endParaRPr lang="en-US" altLang="en-US"/>
            </a:p>
          </p:txBody>
        </p:sp>
        <p:sp>
          <p:nvSpPr>
            <p:cNvPr id="48226" name="Rectangle 289">
              <a:extLst>
                <a:ext uri="{FF2B5EF4-FFF2-40B4-BE49-F238E27FC236}">
                  <a16:creationId xmlns:a16="http://schemas.microsoft.com/office/drawing/2014/main" id="{1C027294-DE8A-494E-B2BB-8E409BC5E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36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48227" name="Oval 290">
              <a:extLst>
                <a:ext uri="{FF2B5EF4-FFF2-40B4-BE49-F238E27FC236}">
                  <a16:creationId xmlns:a16="http://schemas.microsoft.com/office/drawing/2014/main" id="{E59D1EC5-B4CF-B34B-822D-557377926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440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28" name="Oval 291">
              <a:extLst>
                <a:ext uri="{FF2B5EF4-FFF2-40B4-BE49-F238E27FC236}">
                  <a16:creationId xmlns:a16="http://schemas.microsoft.com/office/drawing/2014/main" id="{E70129F3-99BE-C94E-A556-60FB485FF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320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29" name="Rectangle 292">
              <a:extLst>
                <a:ext uri="{FF2B5EF4-FFF2-40B4-BE49-F238E27FC236}">
                  <a16:creationId xmlns:a16="http://schemas.microsoft.com/office/drawing/2014/main" id="{48E7EA2E-CB93-BB45-8783-9479B2B1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88"/>
              <a:ext cx="2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Steel</a:t>
              </a:r>
              <a:endParaRPr lang="en-US" altLang="en-US"/>
            </a:p>
          </p:txBody>
        </p:sp>
        <p:sp>
          <p:nvSpPr>
            <p:cNvPr id="48230" name="Rectangle 293">
              <a:extLst>
                <a:ext uri="{FF2B5EF4-FFF2-40B4-BE49-F238E27FC236}">
                  <a16:creationId xmlns:a16="http://schemas.microsoft.com/office/drawing/2014/main" id="{DFE32084-3F4D-9E4C-BF8B-5820BCCB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8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48231" name="Rectangle 294">
              <a:extLst>
                <a:ext uri="{FF2B5EF4-FFF2-40B4-BE49-F238E27FC236}">
                  <a16:creationId xmlns:a16="http://schemas.microsoft.com/office/drawing/2014/main" id="{EB5FDDEA-32E1-B045-82B9-AA2CF8EA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304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(1020)</a:t>
              </a:r>
              <a:endParaRPr lang="en-US" altLang="en-US"/>
            </a:p>
          </p:txBody>
        </p:sp>
        <p:sp>
          <p:nvSpPr>
            <p:cNvPr id="48232" name="Rectangle 295">
              <a:extLst>
                <a:ext uri="{FF2B5EF4-FFF2-40B4-BE49-F238E27FC236}">
                  <a16:creationId xmlns:a16="http://schemas.microsoft.com/office/drawing/2014/main" id="{4D94EB0F-DC4F-3E4B-B216-E3291FA21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264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hr</a:t>
              </a:r>
              <a:endParaRPr lang="en-US" altLang="en-US"/>
            </a:p>
          </p:txBody>
        </p:sp>
        <p:sp>
          <p:nvSpPr>
            <p:cNvPr id="48233" name="Oval 296">
              <a:extLst>
                <a:ext uri="{FF2B5EF4-FFF2-40B4-BE49-F238E27FC236}">
                  <a16:creationId xmlns:a16="http://schemas.microsoft.com/office/drawing/2014/main" id="{24A9CEA4-EC2F-464C-AF7B-BF56274CA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016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34" name="Rectangle 297">
              <a:extLst>
                <a:ext uri="{FF2B5EF4-FFF2-40B4-BE49-F238E27FC236}">
                  <a16:creationId xmlns:a16="http://schemas.microsoft.com/office/drawing/2014/main" id="{428FCEB1-AA12-614F-985C-55821529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4"/>
              <a:ext cx="2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Steel</a:t>
              </a:r>
              <a:endParaRPr lang="en-US" altLang="en-US"/>
            </a:p>
          </p:txBody>
        </p:sp>
        <p:sp>
          <p:nvSpPr>
            <p:cNvPr id="48235" name="Rectangle 298">
              <a:extLst>
                <a:ext uri="{FF2B5EF4-FFF2-40B4-BE49-F238E27FC236}">
                  <a16:creationId xmlns:a16="http://schemas.microsoft.com/office/drawing/2014/main" id="{C4F7B17E-DA12-574B-9A63-7668D3D27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8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48236" name="Rectangle 299">
              <a:extLst>
                <a:ext uri="{FF2B5EF4-FFF2-40B4-BE49-F238E27FC236}">
                  <a16:creationId xmlns:a16="http://schemas.microsoft.com/office/drawing/2014/main" id="{81A79B69-209E-0D49-B66A-E1671F33C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2000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(1020)</a:t>
              </a:r>
              <a:endParaRPr lang="en-US" altLang="en-US"/>
            </a:p>
          </p:txBody>
        </p:sp>
        <p:sp>
          <p:nvSpPr>
            <p:cNvPr id="48237" name="Rectangle 300">
              <a:extLst>
                <a:ext uri="{FF2B5EF4-FFF2-40B4-BE49-F238E27FC236}">
                  <a16:creationId xmlns:a16="http://schemas.microsoft.com/office/drawing/2014/main" id="{4170525A-1DDF-3D4C-9E33-C48A3FE5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960"/>
              <a:ext cx="1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cd</a:t>
              </a:r>
              <a:endParaRPr lang="en-US" altLang="en-US"/>
            </a:p>
          </p:txBody>
        </p:sp>
        <p:sp>
          <p:nvSpPr>
            <p:cNvPr id="48238" name="Oval 301">
              <a:extLst>
                <a:ext uri="{FF2B5EF4-FFF2-40B4-BE49-F238E27FC236}">
                  <a16:creationId xmlns:a16="http://schemas.microsoft.com/office/drawing/2014/main" id="{34FFB7A0-D769-7D4F-A342-34FF4A73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904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39" name="Rectangle 302">
              <a:extLst>
                <a:ext uri="{FF2B5EF4-FFF2-40B4-BE49-F238E27FC236}">
                  <a16:creationId xmlns:a16="http://schemas.microsoft.com/office/drawing/2014/main" id="{C73259B3-4B52-A447-A762-5A58075F8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2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Steel</a:t>
              </a:r>
              <a:endParaRPr lang="en-US" altLang="en-US"/>
            </a:p>
          </p:txBody>
        </p:sp>
        <p:sp>
          <p:nvSpPr>
            <p:cNvPr id="48240" name="Rectangle 303">
              <a:extLst>
                <a:ext uri="{FF2B5EF4-FFF2-40B4-BE49-F238E27FC236}">
                  <a16:creationId xmlns:a16="http://schemas.microsoft.com/office/drawing/2014/main" id="{7907CF16-2153-6440-AA2B-FE950D972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48241" name="Rectangle 304">
              <a:extLst>
                <a:ext uri="{FF2B5EF4-FFF2-40B4-BE49-F238E27FC236}">
                  <a16:creationId xmlns:a16="http://schemas.microsoft.com/office/drawing/2014/main" id="{E60DF5C3-7654-F345-A606-4504D52AD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888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(4140)</a:t>
              </a:r>
              <a:endParaRPr lang="en-US" altLang="en-US"/>
            </a:p>
          </p:txBody>
        </p:sp>
        <p:sp>
          <p:nvSpPr>
            <p:cNvPr id="48242" name="Rectangle 305">
              <a:extLst>
                <a:ext uri="{FF2B5EF4-FFF2-40B4-BE49-F238E27FC236}">
                  <a16:creationId xmlns:a16="http://schemas.microsoft.com/office/drawing/2014/main" id="{E49149E9-6373-1C4B-A43F-CAF39B515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84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48243" name="Rectangle 306">
              <a:extLst>
                <a:ext uri="{FF2B5EF4-FFF2-40B4-BE49-F238E27FC236}">
                  <a16:creationId xmlns:a16="http://schemas.microsoft.com/office/drawing/2014/main" id="{4435726B-F97F-D14C-8943-E12E6C10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72"/>
              <a:ext cx="2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Steel</a:t>
              </a:r>
              <a:endParaRPr lang="en-US" altLang="en-US"/>
            </a:p>
          </p:txBody>
        </p:sp>
        <p:sp>
          <p:nvSpPr>
            <p:cNvPr id="48244" name="Rectangle 307">
              <a:extLst>
                <a:ext uri="{FF2B5EF4-FFF2-40B4-BE49-F238E27FC236}">
                  <a16:creationId xmlns:a16="http://schemas.microsoft.com/office/drawing/2014/main" id="{213E5C9F-0C48-3440-87A8-F25CDD048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072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48245" name="Rectangle 308">
              <a:extLst>
                <a:ext uri="{FF2B5EF4-FFF2-40B4-BE49-F238E27FC236}">
                  <a16:creationId xmlns:a16="http://schemas.microsoft.com/office/drawing/2014/main" id="{2A94D4A2-11A5-8748-AAAD-F9A088250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088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(4140)</a:t>
              </a:r>
              <a:endParaRPr lang="en-US" altLang="en-US"/>
            </a:p>
          </p:txBody>
        </p:sp>
        <p:sp>
          <p:nvSpPr>
            <p:cNvPr id="48246" name="Rectangle 309">
              <a:extLst>
                <a:ext uri="{FF2B5EF4-FFF2-40B4-BE49-F238E27FC236}">
                  <a16:creationId xmlns:a16="http://schemas.microsoft.com/office/drawing/2014/main" id="{E0806385-C905-5144-BE19-A5943B21C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048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qt</a:t>
              </a:r>
              <a:endParaRPr lang="en-US" altLang="en-US"/>
            </a:p>
          </p:txBody>
        </p:sp>
        <p:sp>
          <p:nvSpPr>
            <p:cNvPr id="48247" name="Oval 310">
              <a:extLst>
                <a:ext uri="{FF2B5EF4-FFF2-40B4-BE49-F238E27FC236}">
                  <a16:creationId xmlns:a16="http://schemas.microsoft.com/office/drawing/2014/main" id="{BFAB146A-260A-554E-9792-1C6BF2E7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536"/>
              <a:ext cx="40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48" name="Rectangle 311">
              <a:extLst>
                <a:ext uri="{FF2B5EF4-FFF2-40B4-BE49-F238E27FC236}">
                  <a16:creationId xmlns:a16="http://schemas.microsoft.com/office/drawing/2014/main" id="{765F200A-9B5E-0A40-87A4-A0DBB3A4D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64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Ti </a:t>
              </a:r>
              <a:endParaRPr lang="en-US" altLang="en-US"/>
            </a:p>
          </p:txBody>
        </p:sp>
        <p:sp>
          <p:nvSpPr>
            <p:cNvPr id="48249" name="Rectangle 312">
              <a:extLst>
                <a:ext uri="{FF2B5EF4-FFF2-40B4-BE49-F238E27FC236}">
                  <a16:creationId xmlns:a16="http://schemas.microsoft.com/office/drawing/2014/main" id="{0F2090A6-890A-204B-8E54-91BA10F5E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1480"/>
              <a:ext cx="40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(5Al-2.5Sn)</a:t>
              </a:r>
              <a:endParaRPr lang="en-US" altLang="en-US"/>
            </a:p>
          </p:txBody>
        </p:sp>
        <p:sp>
          <p:nvSpPr>
            <p:cNvPr id="48250" name="Rectangle 313">
              <a:extLst>
                <a:ext uri="{FF2B5EF4-FFF2-40B4-BE49-F238E27FC236}">
                  <a16:creationId xmlns:a16="http://schemas.microsoft.com/office/drawing/2014/main" id="{220B9366-F77D-C345-94BA-E2A704BD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144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48251" name="Rectangle 314">
              <a:extLst>
                <a:ext uri="{FF2B5EF4-FFF2-40B4-BE49-F238E27FC236}">
                  <a16:creationId xmlns:a16="http://schemas.microsoft.com/office/drawing/2014/main" id="{62EB10D8-90A8-0249-B633-498E4F2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36"/>
              <a:ext cx="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W</a:t>
              </a:r>
              <a:endParaRPr lang="en-US" altLang="en-US"/>
            </a:p>
          </p:txBody>
        </p:sp>
        <p:sp>
          <p:nvSpPr>
            <p:cNvPr id="48252" name="Rectangle 315">
              <a:extLst>
                <a:ext uri="{FF2B5EF4-FFF2-40B4-BE49-F238E27FC236}">
                  <a16:creationId xmlns:a16="http://schemas.microsoft.com/office/drawing/2014/main" id="{DFFAB1AB-AB33-3E4E-AC0D-6385F327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1536"/>
              <a:ext cx="28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(pure)</a:t>
              </a:r>
              <a:endParaRPr lang="en-US" altLang="en-US"/>
            </a:p>
          </p:txBody>
        </p:sp>
        <p:sp>
          <p:nvSpPr>
            <p:cNvPr id="48253" name="Rectangle 316">
              <a:extLst>
                <a:ext uri="{FF2B5EF4-FFF2-40B4-BE49-F238E27FC236}">
                  <a16:creationId xmlns:a16="http://schemas.microsoft.com/office/drawing/2014/main" id="{A05E401E-4F29-A949-93C0-8D47F140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68"/>
              <a:ext cx="4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Mo (pure)</a:t>
              </a:r>
              <a:endParaRPr lang="en-US" altLang="en-US"/>
            </a:p>
          </p:txBody>
        </p:sp>
        <p:sp>
          <p:nvSpPr>
            <p:cNvPr id="48254" name="Oval 317">
              <a:extLst>
                <a:ext uri="{FF2B5EF4-FFF2-40B4-BE49-F238E27FC236}">
                  <a16:creationId xmlns:a16="http://schemas.microsoft.com/office/drawing/2014/main" id="{CB7AC4FB-1A96-6C45-97F3-3D0FCC46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792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55" name="Rectangle 318">
              <a:extLst>
                <a:ext uri="{FF2B5EF4-FFF2-40B4-BE49-F238E27FC236}">
                  <a16:creationId xmlns:a16="http://schemas.microsoft.com/office/drawing/2014/main" id="{C9D9A2F2-B2A5-DE4D-8B2A-79121DF37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9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Cu</a:t>
              </a:r>
              <a:endParaRPr lang="en-US" altLang="en-US"/>
            </a:p>
          </p:txBody>
        </p:sp>
        <p:sp>
          <p:nvSpPr>
            <p:cNvPr id="48256" name="Rectangle 319">
              <a:extLst>
                <a:ext uri="{FF2B5EF4-FFF2-40B4-BE49-F238E27FC236}">
                  <a16:creationId xmlns:a16="http://schemas.microsoft.com/office/drawing/2014/main" id="{B35F5568-65E0-5341-9E8C-27BD56E2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69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48257" name="Rectangle 320">
              <a:extLst>
                <a:ext uri="{FF2B5EF4-FFF2-40B4-BE49-F238E27FC236}">
                  <a16:creationId xmlns:a16="http://schemas.microsoft.com/office/drawing/2014/main" id="{1FFC7580-65C7-0B4E-A106-72887CD27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1712"/>
              <a:ext cx="27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(71500)</a:t>
              </a:r>
              <a:endParaRPr lang="en-US" altLang="en-US"/>
            </a:p>
          </p:txBody>
        </p:sp>
        <p:sp>
          <p:nvSpPr>
            <p:cNvPr id="48258" name="Rectangle 321">
              <a:extLst>
                <a:ext uri="{FF2B5EF4-FFF2-40B4-BE49-F238E27FC236}">
                  <a16:creationId xmlns:a16="http://schemas.microsoft.com/office/drawing/2014/main" id="{7EB37F3E-3DB1-CD44-8F7C-0D62A7662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167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cw</a:t>
              </a:r>
              <a:endParaRPr lang="en-US" altLang="en-US"/>
            </a:p>
          </p:txBody>
        </p:sp>
        <p:sp>
          <p:nvSpPr>
            <p:cNvPr id="48259" name="Oval 322">
              <a:extLst>
                <a:ext uri="{FF2B5EF4-FFF2-40B4-BE49-F238E27FC236}">
                  <a16:creationId xmlns:a16="http://schemas.microsoft.com/office/drawing/2014/main" id="{09D53ECC-94EE-F445-9B3B-6DB5E2966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744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60" name="Rectangle 323">
              <a:extLst>
                <a:ext uri="{FF2B5EF4-FFF2-40B4-BE49-F238E27FC236}">
                  <a16:creationId xmlns:a16="http://schemas.microsoft.com/office/drawing/2014/main" id="{C8181AAF-5823-774E-BFBC-51CD831019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47" y="2517"/>
              <a:ext cx="8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FF33CC"/>
                  </a:solidFill>
                </a:rPr>
                <a:t>Hard to measure, </a:t>
              </a:r>
              <a:endParaRPr lang="en-US" altLang="en-US"/>
            </a:p>
          </p:txBody>
        </p:sp>
        <p:sp>
          <p:nvSpPr>
            <p:cNvPr id="48261" name="Rectangle 324">
              <a:extLst>
                <a:ext uri="{FF2B5EF4-FFF2-40B4-BE49-F238E27FC236}">
                  <a16:creationId xmlns:a16="http://schemas.microsoft.com/office/drawing/2014/main" id="{D7ADBF49-147A-1A42-A3C4-07B0E6D24D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179" y="2607"/>
              <a:ext cx="22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in ceramic matrix and epoxy matrix composites, since</a:t>
              </a:r>
              <a:endParaRPr lang="en-US" altLang="en-US"/>
            </a:p>
          </p:txBody>
        </p:sp>
        <p:sp>
          <p:nvSpPr>
            <p:cNvPr id="48262" name="Rectangle 325">
              <a:extLst>
                <a:ext uri="{FF2B5EF4-FFF2-40B4-BE49-F238E27FC236}">
                  <a16:creationId xmlns:a16="http://schemas.microsoft.com/office/drawing/2014/main" id="{3CB8844F-B26D-3B49-A8CC-DFFE267472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40" y="2604"/>
              <a:ext cx="19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in tension, fracture usually occurs before yield.</a:t>
              </a:r>
              <a:endParaRPr lang="en-US" altLang="en-US"/>
            </a:p>
          </p:txBody>
        </p:sp>
        <p:grpSp>
          <p:nvGrpSpPr>
            <p:cNvPr id="48263" name="Group 326">
              <a:extLst>
                <a:ext uri="{FF2B5EF4-FFF2-40B4-BE49-F238E27FC236}">
                  <a16:creationId xmlns:a16="http://schemas.microsoft.com/office/drawing/2014/main" id="{7EC31531-654E-9D41-99EE-9BE10FF87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3488"/>
              <a:ext cx="32" cy="120"/>
              <a:chOff x="2360" y="3488"/>
              <a:chExt cx="32" cy="120"/>
            </a:xfrm>
          </p:grpSpPr>
          <p:sp>
            <p:nvSpPr>
              <p:cNvPr id="48281" name="Freeform 327">
                <a:extLst>
                  <a:ext uri="{FF2B5EF4-FFF2-40B4-BE49-F238E27FC236}">
                    <a16:creationId xmlns:a16="http://schemas.microsoft.com/office/drawing/2014/main" id="{F28536A1-47DC-2D45-82C0-A84C0B2C7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" y="356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82" name="Freeform 328">
                <a:extLst>
                  <a:ext uri="{FF2B5EF4-FFF2-40B4-BE49-F238E27FC236}">
                    <a16:creationId xmlns:a16="http://schemas.microsoft.com/office/drawing/2014/main" id="{1FE1DA5E-30D6-9D43-9357-0380B888E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" y="348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83" name="Line 329">
                <a:extLst>
                  <a:ext uri="{FF2B5EF4-FFF2-40B4-BE49-F238E27FC236}">
                    <a16:creationId xmlns:a16="http://schemas.microsoft.com/office/drawing/2014/main" id="{AED663B2-D2D5-7C46-B570-539FD19D3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3520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264" name="Rectangle 330">
              <a:extLst>
                <a:ext uri="{FF2B5EF4-FFF2-40B4-BE49-F238E27FC236}">
                  <a16:creationId xmlns:a16="http://schemas.microsoft.com/office/drawing/2014/main" id="{CC8BD034-2950-8C41-BCED-07311B385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50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H</a:t>
              </a:r>
              <a:endParaRPr lang="en-US" altLang="en-US"/>
            </a:p>
          </p:txBody>
        </p:sp>
        <p:sp>
          <p:nvSpPr>
            <p:cNvPr id="48265" name="Rectangle 331">
              <a:extLst>
                <a:ext uri="{FF2B5EF4-FFF2-40B4-BE49-F238E27FC236}">
                  <a16:creationId xmlns:a16="http://schemas.microsoft.com/office/drawing/2014/main" id="{8A572D2D-FA71-8543-960C-2D87DF8D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04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DPE</a:t>
              </a:r>
              <a:endParaRPr lang="en-US" altLang="en-US"/>
            </a:p>
          </p:txBody>
        </p:sp>
        <p:grpSp>
          <p:nvGrpSpPr>
            <p:cNvPr id="48266" name="Group 332">
              <a:extLst>
                <a:ext uri="{FF2B5EF4-FFF2-40B4-BE49-F238E27FC236}">
                  <a16:creationId xmlns:a16="http://schemas.microsoft.com/office/drawing/2014/main" id="{1F0BDB50-D402-1443-991A-08179CA4B3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3368"/>
              <a:ext cx="32" cy="144"/>
              <a:chOff x="2360" y="3368"/>
              <a:chExt cx="32" cy="144"/>
            </a:xfrm>
          </p:grpSpPr>
          <p:sp>
            <p:nvSpPr>
              <p:cNvPr id="48278" name="Freeform 333">
                <a:extLst>
                  <a:ext uri="{FF2B5EF4-FFF2-40B4-BE49-F238E27FC236}">
                    <a16:creationId xmlns:a16="http://schemas.microsoft.com/office/drawing/2014/main" id="{F7401229-DD67-EB4D-A779-C1BE144F8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" y="346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79" name="Freeform 334">
                <a:extLst>
                  <a:ext uri="{FF2B5EF4-FFF2-40B4-BE49-F238E27FC236}">
                    <a16:creationId xmlns:a16="http://schemas.microsoft.com/office/drawing/2014/main" id="{A2F40753-6F9F-FC47-A75C-845480A28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" y="336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80" name="Line 335">
                <a:extLst>
                  <a:ext uri="{FF2B5EF4-FFF2-40B4-BE49-F238E27FC236}">
                    <a16:creationId xmlns:a16="http://schemas.microsoft.com/office/drawing/2014/main" id="{03C295D5-951C-8E47-ADB2-CEE92E65F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3400"/>
                <a:ext cx="1" cy="80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267" name="Rectangle 336">
              <a:extLst>
                <a:ext uri="{FF2B5EF4-FFF2-40B4-BE49-F238E27FC236}">
                  <a16:creationId xmlns:a16="http://schemas.microsoft.com/office/drawing/2014/main" id="{6C7CD40C-7C5A-6743-8A60-F20E25DB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40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PP</a:t>
              </a:r>
              <a:endParaRPr lang="en-US" altLang="en-US"/>
            </a:p>
          </p:txBody>
        </p:sp>
        <p:grpSp>
          <p:nvGrpSpPr>
            <p:cNvPr id="48268" name="Group 337">
              <a:extLst>
                <a:ext uri="{FF2B5EF4-FFF2-40B4-BE49-F238E27FC236}">
                  <a16:creationId xmlns:a16="http://schemas.microsoft.com/office/drawing/2014/main" id="{7826CA8F-E837-7F43-B9B2-164227677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3256"/>
              <a:ext cx="32" cy="88"/>
              <a:chOff x="2360" y="3256"/>
              <a:chExt cx="32" cy="88"/>
            </a:xfrm>
          </p:grpSpPr>
          <p:sp>
            <p:nvSpPr>
              <p:cNvPr id="48275" name="Freeform 338">
                <a:extLst>
                  <a:ext uri="{FF2B5EF4-FFF2-40B4-BE49-F238E27FC236}">
                    <a16:creationId xmlns:a16="http://schemas.microsoft.com/office/drawing/2014/main" id="{9AE6611B-F570-8E44-A3CC-0660EE985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" y="3296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76" name="Freeform 339">
                <a:extLst>
                  <a:ext uri="{FF2B5EF4-FFF2-40B4-BE49-F238E27FC236}">
                    <a16:creationId xmlns:a16="http://schemas.microsoft.com/office/drawing/2014/main" id="{66269AE9-A26B-F546-B67D-783CE9BAC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" y="325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277" name="Line 340">
                <a:extLst>
                  <a:ext uri="{FF2B5EF4-FFF2-40B4-BE49-F238E27FC236}">
                    <a16:creationId xmlns:a16="http://schemas.microsoft.com/office/drawing/2014/main" id="{3829D80F-0D45-AC4E-869D-89297087A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76" y="3288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269" name="Rectangle 341">
              <a:extLst>
                <a:ext uri="{FF2B5EF4-FFF2-40B4-BE49-F238E27FC236}">
                  <a16:creationId xmlns:a16="http://schemas.microsoft.com/office/drawing/2014/main" id="{096D24B9-E30B-3A4C-878C-E26884465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3224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humid</a:t>
              </a:r>
              <a:endParaRPr lang="en-US" altLang="en-US"/>
            </a:p>
          </p:txBody>
        </p:sp>
        <p:sp>
          <p:nvSpPr>
            <p:cNvPr id="48270" name="Rectangle 342">
              <a:extLst>
                <a:ext uri="{FF2B5EF4-FFF2-40B4-BE49-F238E27FC236}">
                  <a16:creationId xmlns:a16="http://schemas.microsoft.com/office/drawing/2014/main" id="{3B61E284-1A47-4240-9B3A-58087939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880"/>
              <a:ext cx="11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8800"/>
                  </a:solidFill>
                </a:rPr>
                <a:t>dry</a:t>
              </a:r>
              <a:endParaRPr lang="en-US" altLang="en-US"/>
            </a:p>
          </p:txBody>
        </p:sp>
        <p:sp>
          <p:nvSpPr>
            <p:cNvPr id="48271" name="Rectangle 343">
              <a:extLst>
                <a:ext uri="{FF2B5EF4-FFF2-40B4-BE49-F238E27FC236}">
                  <a16:creationId xmlns:a16="http://schemas.microsoft.com/office/drawing/2014/main" id="{B8772177-CDD7-494B-B7D4-15A3442E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2976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PC</a:t>
              </a:r>
              <a:endParaRPr lang="en-US" altLang="en-US"/>
            </a:p>
          </p:txBody>
        </p:sp>
        <p:sp>
          <p:nvSpPr>
            <p:cNvPr id="48272" name="Oval 344">
              <a:extLst>
                <a:ext uri="{FF2B5EF4-FFF2-40B4-BE49-F238E27FC236}">
                  <a16:creationId xmlns:a16="http://schemas.microsoft.com/office/drawing/2014/main" id="{DDC5CF94-5CAF-C74B-BF42-6EA2752C1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112"/>
              <a:ext cx="40" cy="48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273" name="Rectangle 345">
              <a:extLst>
                <a:ext uri="{FF2B5EF4-FFF2-40B4-BE49-F238E27FC236}">
                  <a16:creationId xmlns:a16="http://schemas.microsoft.com/office/drawing/2014/main" id="{5853CCF2-D346-4743-A89D-3BE9F6A1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144"/>
              <a:ext cx="1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PET</a:t>
              </a:r>
              <a:endParaRPr lang="en-US" altLang="en-US"/>
            </a:p>
          </p:txBody>
        </p:sp>
        <p:sp>
          <p:nvSpPr>
            <p:cNvPr id="48274" name="Rectangle 346">
              <a:extLst>
                <a:ext uri="{FF2B5EF4-FFF2-40B4-BE49-F238E27FC236}">
                  <a16:creationId xmlns:a16="http://schemas.microsoft.com/office/drawing/2014/main" id="{FD9B43D2-C8F0-9448-9145-0EDC5D123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233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¨</a:t>
              </a:r>
              <a:endParaRPr lang="en-US" altLang="en-US"/>
            </a:p>
          </p:txBody>
        </p:sp>
      </p:grpSp>
      <p:sp>
        <p:nvSpPr>
          <p:cNvPr id="48135" name="Text Box 352">
            <a:extLst>
              <a:ext uri="{FF2B5EF4-FFF2-40B4-BE49-F238E27FC236}">
                <a16:creationId xmlns:a16="http://schemas.microsoft.com/office/drawing/2014/main" id="{C628622A-8CC6-F041-893E-019D1ACC4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1665288"/>
            <a:ext cx="1612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Typically</a:t>
            </a:r>
          </a:p>
          <a:p>
            <a:r>
              <a:rPr lang="en-US" altLang="en-US">
                <a:latin typeface="Symbol" pitchFamily="2" charset="2"/>
              </a:rPr>
              <a:t>s</a:t>
            </a:r>
            <a:r>
              <a:rPr lang="en-US" altLang="en-US" baseline="-25000"/>
              <a:t>y</a:t>
            </a:r>
            <a:r>
              <a:rPr lang="en-US" altLang="en-US"/>
              <a:t> ~ E/100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4CD1C74A-C9E0-4148-89DC-ED510B5A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A239F8-5122-B347-8DEF-92492572194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91F7E7D0-C5E1-E343-B46D-D93090A97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5029200"/>
            <a:ext cx="3387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Elastic means </a:t>
            </a:r>
            <a:r>
              <a:rPr lang="en-US" altLang="en-US">
                <a:solidFill>
                  <a:schemeClr val="accent2"/>
                </a:solidFill>
              </a:rPr>
              <a:t>reversible</a:t>
            </a:r>
            <a:r>
              <a:rPr lang="en-US" altLang="en-US"/>
              <a:t>!</a:t>
            </a:r>
          </a:p>
        </p:txBody>
      </p:sp>
      <p:sp>
        <p:nvSpPr>
          <p:cNvPr id="17412" name="Rectangle 9">
            <a:extLst>
              <a:ext uri="{FF2B5EF4-FFF2-40B4-BE49-F238E27FC236}">
                <a16:creationId xmlns:a16="http://schemas.microsoft.com/office/drawing/2014/main" id="{6C883D27-E816-F64B-B7F6-12650EF721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Elastic Deformation</a:t>
            </a:r>
          </a:p>
        </p:txBody>
      </p:sp>
      <p:grpSp>
        <p:nvGrpSpPr>
          <p:cNvPr id="17413" name="Group 262">
            <a:extLst>
              <a:ext uri="{FF2B5EF4-FFF2-40B4-BE49-F238E27FC236}">
                <a16:creationId xmlns:a16="http://schemas.microsoft.com/office/drawing/2014/main" id="{71688F56-2656-4143-87A2-FF3EBAD19C22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1143000"/>
            <a:ext cx="7578725" cy="3386138"/>
            <a:chOff x="512" y="720"/>
            <a:chExt cx="4774" cy="2133"/>
          </a:xfrm>
        </p:grpSpPr>
        <p:grpSp>
          <p:nvGrpSpPr>
            <p:cNvPr id="17443" name="Group 261">
              <a:extLst>
                <a:ext uri="{FF2B5EF4-FFF2-40B4-BE49-F238E27FC236}">
                  <a16:creationId xmlns:a16="http://schemas.microsoft.com/office/drawing/2014/main" id="{7B7D5872-0131-F843-884D-F4E14A164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8" y="728"/>
              <a:ext cx="264" cy="80"/>
              <a:chOff x="2368" y="728"/>
              <a:chExt cx="264" cy="80"/>
            </a:xfrm>
          </p:grpSpPr>
          <p:sp>
            <p:nvSpPr>
              <p:cNvPr id="17578" name="Line 221">
                <a:extLst>
                  <a:ext uri="{FF2B5EF4-FFF2-40B4-BE49-F238E27FC236}">
                    <a16:creationId xmlns:a16="http://schemas.microsoft.com/office/drawing/2014/main" id="{C6A84CBA-1599-8F47-8810-9F28B6F7B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8" y="728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9" name="Line 222">
                <a:extLst>
                  <a:ext uri="{FF2B5EF4-FFF2-40B4-BE49-F238E27FC236}">
                    <a16:creationId xmlns:a16="http://schemas.microsoft.com/office/drawing/2014/main" id="{43BAF39A-229E-A744-9F3F-C14CDC159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9" y="728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0" name="Line 223">
                <a:extLst>
                  <a:ext uri="{FF2B5EF4-FFF2-40B4-BE49-F238E27FC236}">
                    <a16:creationId xmlns:a16="http://schemas.microsoft.com/office/drawing/2014/main" id="{C5FA5155-B7D7-864F-BF0D-9A6C5AF7B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70" y="728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1" name="Line 224">
                <a:extLst>
                  <a:ext uri="{FF2B5EF4-FFF2-40B4-BE49-F238E27FC236}">
                    <a16:creationId xmlns:a16="http://schemas.microsoft.com/office/drawing/2014/main" id="{F9641227-07D1-F441-9D1A-2F3739426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20" y="728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44" name="Rectangle 4">
              <a:extLst>
                <a:ext uri="{FF2B5EF4-FFF2-40B4-BE49-F238E27FC236}">
                  <a16:creationId xmlns:a16="http://schemas.microsoft.com/office/drawing/2014/main" id="{3B05519C-89F3-4F4D-99C9-6844F439D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20"/>
              <a:ext cx="66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1. Initial</a:t>
              </a:r>
            </a:p>
          </p:txBody>
        </p:sp>
        <p:sp>
          <p:nvSpPr>
            <p:cNvPr id="17445" name="Rectangle 5">
              <a:extLst>
                <a:ext uri="{FF2B5EF4-FFF2-40B4-BE49-F238E27FC236}">
                  <a16:creationId xmlns:a16="http://schemas.microsoft.com/office/drawing/2014/main" id="{7587801A-FCE4-D24D-B7E2-345E4679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720"/>
              <a:ext cx="11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2. Small load</a:t>
              </a:r>
            </a:p>
          </p:txBody>
        </p:sp>
        <p:sp>
          <p:nvSpPr>
            <p:cNvPr id="17446" name="Rectangle 6">
              <a:extLst>
                <a:ext uri="{FF2B5EF4-FFF2-40B4-BE49-F238E27FC236}">
                  <a16:creationId xmlns:a16="http://schemas.microsoft.com/office/drawing/2014/main" id="{C8627618-E898-7440-A553-1BDFA1CB8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720"/>
              <a:ext cx="82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3. Unload</a:t>
              </a:r>
            </a:p>
          </p:txBody>
        </p:sp>
        <p:sp>
          <p:nvSpPr>
            <p:cNvPr id="17447" name="Rectangle 124">
              <a:extLst>
                <a:ext uri="{FF2B5EF4-FFF2-40B4-BE49-F238E27FC236}">
                  <a16:creationId xmlns:a16="http://schemas.microsoft.com/office/drawing/2014/main" id="{BFC93CC9-356C-FD49-942A-8BEEA016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800"/>
              <a:ext cx="160" cy="163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448" name="Group 127">
              <a:extLst>
                <a:ext uri="{FF2B5EF4-FFF2-40B4-BE49-F238E27FC236}">
                  <a16:creationId xmlns:a16="http://schemas.microsoft.com/office/drawing/2014/main" id="{DF7512B8-49E6-C549-BC0A-99187B645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4" y="2464"/>
              <a:ext cx="112" cy="248"/>
              <a:chOff x="2384" y="2464"/>
              <a:chExt cx="112" cy="248"/>
            </a:xfrm>
          </p:grpSpPr>
          <p:sp>
            <p:nvSpPr>
              <p:cNvPr id="17576" name="Freeform 125">
                <a:extLst>
                  <a:ext uri="{FF2B5EF4-FFF2-40B4-BE49-F238E27FC236}">
                    <a16:creationId xmlns:a16="http://schemas.microsoft.com/office/drawing/2014/main" id="{1A9D6762-AAEF-DD45-BF96-B78A96F95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4" y="2592"/>
                <a:ext cx="112" cy="120"/>
              </a:xfrm>
              <a:custGeom>
                <a:avLst/>
                <a:gdLst>
                  <a:gd name="T0" fmla="*/ 56 w 112"/>
                  <a:gd name="T1" fmla="*/ 120 h 120"/>
                  <a:gd name="T2" fmla="*/ 0 w 112"/>
                  <a:gd name="T3" fmla="*/ 0 h 120"/>
                  <a:gd name="T4" fmla="*/ 56 w 112"/>
                  <a:gd name="T5" fmla="*/ 40 h 120"/>
                  <a:gd name="T6" fmla="*/ 112 w 112"/>
                  <a:gd name="T7" fmla="*/ 0 h 120"/>
                  <a:gd name="T8" fmla="*/ 56 w 112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120"/>
                    </a:moveTo>
                    <a:lnTo>
                      <a:pt x="0" y="0"/>
                    </a:lnTo>
                    <a:lnTo>
                      <a:pt x="56" y="40"/>
                    </a:lnTo>
                    <a:lnTo>
                      <a:pt x="112" y="0"/>
                    </a:lnTo>
                    <a:lnTo>
                      <a:pt x="56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77" name="Line 126">
                <a:extLst>
                  <a:ext uri="{FF2B5EF4-FFF2-40B4-BE49-F238E27FC236}">
                    <a16:creationId xmlns:a16="http://schemas.microsoft.com/office/drawing/2014/main" id="{AA59001C-49C3-9341-8A5F-1BBE88EF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0" y="2464"/>
                <a:ext cx="1" cy="16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9" name="Group 153">
              <a:extLst>
                <a:ext uri="{FF2B5EF4-FFF2-40B4-BE49-F238E27FC236}">
                  <a16:creationId xmlns:a16="http://schemas.microsoft.com/office/drawing/2014/main" id="{452EB64A-5CE7-674F-B732-0F0E8CB16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" y="1088"/>
              <a:ext cx="576" cy="776"/>
              <a:chOff x="2632" y="1088"/>
              <a:chExt cx="576" cy="776"/>
            </a:xfrm>
          </p:grpSpPr>
          <p:grpSp>
            <p:nvGrpSpPr>
              <p:cNvPr id="17551" name="Group 132">
                <a:extLst>
                  <a:ext uri="{FF2B5EF4-FFF2-40B4-BE49-F238E27FC236}">
                    <a16:creationId xmlns:a16="http://schemas.microsoft.com/office/drawing/2014/main" id="{51575A7B-9F60-1143-94FB-3E2981D9A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2" y="1720"/>
                <a:ext cx="512" cy="144"/>
                <a:chOff x="2632" y="1720"/>
                <a:chExt cx="512" cy="144"/>
              </a:xfrm>
            </p:grpSpPr>
            <p:sp>
              <p:nvSpPr>
                <p:cNvPr id="17572" name="Oval 128">
                  <a:extLst>
                    <a:ext uri="{FF2B5EF4-FFF2-40B4-BE49-F238E27FC236}">
                      <a16:creationId xmlns:a16="http://schemas.microsoft.com/office/drawing/2014/main" id="{67290606-C417-3C42-A308-254A1691D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2" y="172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73" name="Oval 129">
                  <a:extLst>
                    <a:ext uri="{FF2B5EF4-FFF2-40B4-BE49-F238E27FC236}">
                      <a16:creationId xmlns:a16="http://schemas.microsoft.com/office/drawing/2014/main" id="{66BD5819-6144-8E41-8914-306404B44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2" y="172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74" name="Oval 130">
                  <a:extLst>
                    <a:ext uri="{FF2B5EF4-FFF2-40B4-BE49-F238E27FC236}">
                      <a16:creationId xmlns:a16="http://schemas.microsoft.com/office/drawing/2014/main" id="{727AED52-47EA-1E45-AB64-B0D5BF828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72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75" name="Oval 131">
                  <a:extLst>
                    <a:ext uri="{FF2B5EF4-FFF2-40B4-BE49-F238E27FC236}">
                      <a16:creationId xmlns:a16="http://schemas.microsoft.com/office/drawing/2014/main" id="{43451FFB-2D86-C24E-9054-0A5168F41C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" y="172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7552" name="Group 137">
                <a:extLst>
                  <a:ext uri="{FF2B5EF4-FFF2-40B4-BE49-F238E27FC236}">
                    <a16:creationId xmlns:a16="http://schemas.microsoft.com/office/drawing/2014/main" id="{2211B325-E42F-B34C-A4B5-81E56872AA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560"/>
                <a:ext cx="520" cy="144"/>
                <a:chOff x="2688" y="1560"/>
                <a:chExt cx="520" cy="144"/>
              </a:xfrm>
            </p:grpSpPr>
            <p:sp>
              <p:nvSpPr>
                <p:cNvPr id="17568" name="Oval 133">
                  <a:extLst>
                    <a:ext uri="{FF2B5EF4-FFF2-40B4-BE49-F238E27FC236}">
                      <a16:creationId xmlns:a16="http://schemas.microsoft.com/office/drawing/2014/main" id="{4895C8EF-5D56-664E-A636-00F637EF7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56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69" name="Oval 134">
                  <a:extLst>
                    <a:ext uri="{FF2B5EF4-FFF2-40B4-BE49-F238E27FC236}">
                      <a16:creationId xmlns:a16="http://schemas.microsoft.com/office/drawing/2014/main" id="{571D9510-66FD-2443-99B1-17A4A5D6D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6" y="156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70" name="Oval 135">
                  <a:extLst>
                    <a:ext uri="{FF2B5EF4-FFF2-40B4-BE49-F238E27FC236}">
                      <a16:creationId xmlns:a16="http://schemas.microsoft.com/office/drawing/2014/main" id="{3A3108CA-BBD8-FD43-8AA9-806EA05AD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" y="156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71" name="Oval 136">
                  <a:extLst>
                    <a:ext uri="{FF2B5EF4-FFF2-40B4-BE49-F238E27FC236}">
                      <a16:creationId xmlns:a16="http://schemas.microsoft.com/office/drawing/2014/main" id="{04B5F53A-45F7-1448-9906-9EF1E6AD66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4" y="156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7553" name="Group 142">
                <a:extLst>
                  <a:ext uri="{FF2B5EF4-FFF2-40B4-BE49-F238E27FC236}">
                    <a16:creationId xmlns:a16="http://schemas.microsoft.com/office/drawing/2014/main" id="{D28E2954-875C-BC48-8065-AA5085D7D6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2" y="1400"/>
                <a:ext cx="512" cy="144"/>
                <a:chOff x="2632" y="1400"/>
                <a:chExt cx="512" cy="144"/>
              </a:xfrm>
            </p:grpSpPr>
            <p:sp>
              <p:nvSpPr>
                <p:cNvPr id="17564" name="Oval 138">
                  <a:extLst>
                    <a:ext uri="{FF2B5EF4-FFF2-40B4-BE49-F238E27FC236}">
                      <a16:creationId xmlns:a16="http://schemas.microsoft.com/office/drawing/2014/main" id="{306BE002-9C34-E749-8FEA-F01CB0DE72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2" y="140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65" name="Oval 139">
                  <a:extLst>
                    <a:ext uri="{FF2B5EF4-FFF2-40B4-BE49-F238E27FC236}">
                      <a16:creationId xmlns:a16="http://schemas.microsoft.com/office/drawing/2014/main" id="{3B23E40F-6A69-9848-85C6-6DD5FB5F02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2" y="140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66" name="Oval 140">
                  <a:extLst>
                    <a:ext uri="{FF2B5EF4-FFF2-40B4-BE49-F238E27FC236}">
                      <a16:creationId xmlns:a16="http://schemas.microsoft.com/office/drawing/2014/main" id="{90C9920D-2A19-E940-B310-52BD68768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40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67" name="Oval 141">
                  <a:extLst>
                    <a:ext uri="{FF2B5EF4-FFF2-40B4-BE49-F238E27FC236}">
                      <a16:creationId xmlns:a16="http://schemas.microsoft.com/office/drawing/2014/main" id="{B4BAC64A-13CC-AD49-85ED-673AAE9B6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" y="1400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7554" name="Group 147">
                <a:extLst>
                  <a:ext uri="{FF2B5EF4-FFF2-40B4-BE49-F238E27FC236}">
                    <a16:creationId xmlns:a16="http://schemas.microsoft.com/office/drawing/2014/main" id="{18AF4E9A-1F6A-994C-AC5C-1E66D790B4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248"/>
                <a:ext cx="520" cy="144"/>
                <a:chOff x="2688" y="1248"/>
                <a:chExt cx="520" cy="144"/>
              </a:xfrm>
            </p:grpSpPr>
            <p:sp>
              <p:nvSpPr>
                <p:cNvPr id="17560" name="Oval 143">
                  <a:extLst>
                    <a:ext uri="{FF2B5EF4-FFF2-40B4-BE49-F238E27FC236}">
                      <a16:creationId xmlns:a16="http://schemas.microsoft.com/office/drawing/2014/main" id="{FC08867B-587D-8E4C-97AF-60BA661027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61" name="Oval 144">
                  <a:extLst>
                    <a:ext uri="{FF2B5EF4-FFF2-40B4-BE49-F238E27FC236}">
                      <a16:creationId xmlns:a16="http://schemas.microsoft.com/office/drawing/2014/main" id="{15B0AB06-64BC-9F49-BBAB-AFF96D4C5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6" y="1248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62" name="Oval 145">
                  <a:extLst>
                    <a:ext uri="{FF2B5EF4-FFF2-40B4-BE49-F238E27FC236}">
                      <a16:creationId xmlns:a16="http://schemas.microsoft.com/office/drawing/2014/main" id="{C1CD9C72-26B8-F14B-80C1-0ADA8A47F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" y="1248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63" name="Oval 146">
                  <a:extLst>
                    <a:ext uri="{FF2B5EF4-FFF2-40B4-BE49-F238E27FC236}">
                      <a16:creationId xmlns:a16="http://schemas.microsoft.com/office/drawing/2014/main" id="{18378FA0-72F4-8F49-89F3-A10108A366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4" y="1248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7555" name="Group 152">
                <a:extLst>
                  <a:ext uri="{FF2B5EF4-FFF2-40B4-BE49-F238E27FC236}">
                    <a16:creationId xmlns:a16="http://schemas.microsoft.com/office/drawing/2014/main" id="{00E55D45-54AF-A446-B3C6-71B422A35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2" y="1088"/>
                <a:ext cx="512" cy="144"/>
                <a:chOff x="2632" y="1088"/>
                <a:chExt cx="512" cy="144"/>
              </a:xfrm>
            </p:grpSpPr>
            <p:sp>
              <p:nvSpPr>
                <p:cNvPr id="17556" name="Oval 148">
                  <a:extLst>
                    <a:ext uri="{FF2B5EF4-FFF2-40B4-BE49-F238E27FC236}">
                      <a16:creationId xmlns:a16="http://schemas.microsoft.com/office/drawing/2014/main" id="{F41C2A58-8EAE-524A-A53A-A5268B5D4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2" y="1088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57" name="Oval 149">
                  <a:extLst>
                    <a:ext uri="{FF2B5EF4-FFF2-40B4-BE49-F238E27FC236}">
                      <a16:creationId xmlns:a16="http://schemas.microsoft.com/office/drawing/2014/main" id="{1D33876C-4F41-7140-AE67-3A58E88F6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2" y="1088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58" name="Oval 150">
                  <a:extLst>
                    <a:ext uri="{FF2B5EF4-FFF2-40B4-BE49-F238E27FC236}">
                      <a16:creationId xmlns:a16="http://schemas.microsoft.com/office/drawing/2014/main" id="{6C356DEA-748C-EA45-9CDB-21F5D64D3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1088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59" name="Oval 151">
                  <a:extLst>
                    <a:ext uri="{FF2B5EF4-FFF2-40B4-BE49-F238E27FC236}">
                      <a16:creationId xmlns:a16="http://schemas.microsoft.com/office/drawing/2014/main" id="{7BF4D384-3F83-6D4A-B83D-977EED764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0" y="1088"/>
                  <a:ext cx="144" cy="144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7450" name="Rectangle 154">
              <a:extLst>
                <a:ext uri="{FF2B5EF4-FFF2-40B4-BE49-F238E27FC236}">
                  <a16:creationId xmlns:a16="http://schemas.microsoft.com/office/drawing/2014/main" id="{62C32BDE-9A5C-4849-A038-129A6C8BD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84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F</a:t>
              </a:r>
              <a:endParaRPr lang="en-US" altLang="en-US" i="1"/>
            </a:p>
          </p:txBody>
        </p:sp>
        <p:sp>
          <p:nvSpPr>
            <p:cNvPr id="17451" name="Rectangle 155">
              <a:extLst>
                <a:ext uri="{FF2B5EF4-FFF2-40B4-BE49-F238E27FC236}">
                  <a16:creationId xmlns:a16="http://schemas.microsoft.com/office/drawing/2014/main" id="{6B1320BE-43B5-C245-A99D-17AE6C2F5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460"/>
              <a:ext cx="80" cy="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52" name="Line 156">
              <a:extLst>
                <a:ext uri="{FF2B5EF4-FFF2-40B4-BE49-F238E27FC236}">
                  <a16:creationId xmlns:a16="http://schemas.microsoft.com/office/drawing/2014/main" id="{96C2824D-0BD8-914D-8AAB-2DA940DE1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0" y="242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ine 157">
              <a:extLst>
                <a:ext uri="{FF2B5EF4-FFF2-40B4-BE49-F238E27FC236}">
                  <a16:creationId xmlns:a16="http://schemas.microsoft.com/office/drawing/2014/main" id="{627D9156-88F5-164A-8A17-D07B22F16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42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158">
              <a:extLst>
                <a:ext uri="{FF2B5EF4-FFF2-40B4-BE49-F238E27FC236}">
                  <a16:creationId xmlns:a16="http://schemas.microsoft.com/office/drawing/2014/main" id="{258233C9-5718-C642-8C59-1B49BE468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2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159">
              <a:extLst>
                <a:ext uri="{FF2B5EF4-FFF2-40B4-BE49-F238E27FC236}">
                  <a16:creationId xmlns:a16="http://schemas.microsoft.com/office/drawing/2014/main" id="{B1A5EC1B-28A5-4944-8055-AE0731D62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242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160">
              <a:extLst>
                <a:ext uri="{FF2B5EF4-FFF2-40B4-BE49-F238E27FC236}">
                  <a16:creationId xmlns:a16="http://schemas.microsoft.com/office/drawing/2014/main" id="{DB90CE44-D7AE-DE47-8080-603A6D2E2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242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Line 161">
              <a:extLst>
                <a:ext uri="{FF2B5EF4-FFF2-40B4-BE49-F238E27FC236}">
                  <a16:creationId xmlns:a16="http://schemas.microsoft.com/office/drawing/2014/main" id="{A7D7BE5A-92B3-3641-8D65-C32C31EFC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42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Line 162">
              <a:extLst>
                <a:ext uri="{FF2B5EF4-FFF2-40B4-BE49-F238E27FC236}">
                  <a16:creationId xmlns:a16="http://schemas.microsoft.com/office/drawing/2014/main" id="{104D867F-A833-4548-A9CB-1E95AF07D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2424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59" name="Group 165">
              <a:extLst>
                <a:ext uri="{FF2B5EF4-FFF2-40B4-BE49-F238E27FC236}">
                  <a16:creationId xmlns:a16="http://schemas.microsoft.com/office/drawing/2014/main" id="{2A328A19-D1F1-B242-84AE-3573BF92D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016"/>
              <a:ext cx="80" cy="280"/>
              <a:chOff x="2200" y="2016"/>
              <a:chExt cx="80" cy="280"/>
            </a:xfrm>
          </p:grpSpPr>
          <p:sp>
            <p:nvSpPr>
              <p:cNvPr id="17549" name="Freeform 163">
                <a:extLst>
                  <a:ext uri="{FF2B5EF4-FFF2-40B4-BE49-F238E27FC236}">
                    <a16:creationId xmlns:a16="http://schemas.microsoft.com/office/drawing/2014/main" id="{F0ABD2D5-510F-3B4E-AA5C-BC5B528D4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0" y="2208"/>
                <a:ext cx="80" cy="88"/>
              </a:xfrm>
              <a:custGeom>
                <a:avLst/>
                <a:gdLst>
                  <a:gd name="T0" fmla="*/ 40 w 80"/>
                  <a:gd name="T1" fmla="*/ 88 h 88"/>
                  <a:gd name="T2" fmla="*/ 0 w 80"/>
                  <a:gd name="T3" fmla="*/ 0 h 88"/>
                  <a:gd name="T4" fmla="*/ 40 w 80"/>
                  <a:gd name="T5" fmla="*/ 32 h 88"/>
                  <a:gd name="T6" fmla="*/ 80 w 80"/>
                  <a:gd name="T7" fmla="*/ 0 h 88"/>
                  <a:gd name="T8" fmla="*/ 40 w 80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88"/>
                    </a:moveTo>
                    <a:lnTo>
                      <a:pt x="0" y="0"/>
                    </a:lnTo>
                    <a:lnTo>
                      <a:pt x="40" y="32"/>
                    </a:lnTo>
                    <a:lnTo>
                      <a:pt x="80" y="0"/>
                    </a:lnTo>
                    <a:lnTo>
                      <a:pt x="40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50" name="Line 164">
                <a:extLst>
                  <a:ext uri="{FF2B5EF4-FFF2-40B4-BE49-F238E27FC236}">
                    <a16:creationId xmlns:a16="http://schemas.microsoft.com/office/drawing/2014/main" id="{07718F39-F419-A94D-9C18-754A1318E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0" y="2016"/>
                <a:ext cx="1" cy="2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60" name="Group 168">
              <a:extLst>
                <a:ext uri="{FF2B5EF4-FFF2-40B4-BE49-F238E27FC236}">
                  <a16:creationId xmlns:a16="http://schemas.microsoft.com/office/drawing/2014/main" id="{2907310A-3306-2741-A0CB-F4C373139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432"/>
              <a:ext cx="80" cy="280"/>
              <a:chOff x="2192" y="2432"/>
              <a:chExt cx="80" cy="280"/>
            </a:xfrm>
          </p:grpSpPr>
          <p:sp>
            <p:nvSpPr>
              <p:cNvPr id="17547" name="Freeform 166">
                <a:extLst>
                  <a:ext uri="{FF2B5EF4-FFF2-40B4-BE49-F238E27FC236}">
                    <a16:creationId xmlns:a16="http://schemas.microsoft.com/office/drawing/2014/main" id="{5668D7CD-57F6-7D44-A46B-E8F671A47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2" y="2432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48" name="Line 167">
                <a:extLst>
                  <a:ext uri="{FF2B5EF4-FFF2-40B4-BE49-F238E27FC236}">
                    <a16:creationId xmlns:a16="http://schemas.microsoft.com/office/drawing/2014/main" id="{E981CCF9-A2C0-C54D-8332-4A0B59C41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32" y="2488"/>
                <a:ext cx="1" cy="2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61" name="Rectangle 169">
              <a:extLst>
                <a:ext uri="{FF2B5EF4-FFF2-40B4-BE49-F238E27FC236}">
                  <a16:creationId xmlns:a16="http://schemas.microsoft.com/office/drawing/2014/main" id="{BEF2429B-C7D9-AF4C-8301-C50E4C781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d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7462" name="Rectangle 170">
              <a:extLst>
                <a:ext uri="{FF2B5EF4-FFF2-40B4-BE49-F238E27FC236}">
                  <a16:creationId xmlns:a16="http://schemas.microsoft.com/office/drawing/2014/main" id="{82AA2003-2004-AB47-A894-C51F08FD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084"/>
              <a:ext cx="560" cy="776"/>
            </a:xfrm>
            <a:prstGeom prst="rect">
              <a:avLst/>
            </a:prstGeom>
            <a:noFill/>
            <a:ln w="12700">
              <a:solidFill>
                <a:srgbClr val="FF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463" name="Group 173">
              <a:extLst>
                <a:ext uri="{FF2B5EF4-FFF2-40B4-BE49-F238E27FC236}">
                  <a16:creationId xmlns:a16="http://schemas.microsoft.com/office/drawing/2014/main" id="{7D0417E9-ED99-1144-B01B-2E4CDD28D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" y="1448"/>
              <a:ext cx="240" cy="104"/>
              <a:chOff x="2480" y="1448"/>
              <a:chExt cx="240" cy="104"/>
            </a:xfrm>
          </p:grpSpPr>
          <p:sp>
            <p:nvSpPr>
              <p:cNvPr id="17545" name="Freeform 171">
                <a:extLst>
                  <a:ext uri="{FF2B5EF4-FFF2-40B4-BE49-F238E27FC236}">
                    <a16:creationId xmlns:a16="http://schemas.microsoft.com/office/drawing/2014/main" id="{16210956-17A2-4945-A026-DC46F98C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1448"/>
                <a:ext cx="128" cy="104"/>
              </a:xfrm>
              <a:custGeom>
                <a:avLst/>
                <a:gdLst>
                  <a:gd name="T0" fmla="*/ 0 w 128"/>
                  <a:gd name="T1" fmla="*/ 80 h 104"/>
                  <a:gd name="T2" fmla="*/ 104 w 128"/>
                  <a:gd name="T3" fmla="*/ 0 h 104"/>
                  <a:gd name="T4" fmla="*/ 80 w 128"/>
                  <a:gd name="T5" fmla="*/ 64 h 104"/>
                  <a:gd name="T6" fmla="*/ 128 w 128"/>
                  <a:gd name="T7" fmla="*/ 104 h 104"/>
                  <a:gd name="T8" fmla="*/ 0 w 128"/>
                  <a:gd name="T9" fmla="*/ 8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104"/>
                  <a:gd name="T17" fmla="*/ 128 w 128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104">
                    <a:moveTo>
                      <a:pt x="0" y="80"/>
                    </a:moveTo>
                    <a:lnTo>
                      <a:pt x="104" y="0"/>
                    </a:lnTo>
                    <a:lnTo>
                      <a:pt x="80" y="64"/>
                    </a:lnTo>
                    <a:lnTo>
                      <a:pt x="128" y="10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46" name="Line 172">
                <a:extLst>
                  <a:ext uri="{FF2B5EF4-FFF2-40B4-BE49-F238E27FC236}">
                    <a16:creationId xmlns:a16="http://schemas.microsoft.com/office/drawing/2014/main" id="{D0BF5597-6BAD-8D42-91CB-8A96777F8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0" y="1472"/>
                <a:ext cx="160" cy="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64" name="Rectangle 207">
              <a:extLst>
                <a:ext uri="{FF2B5EF4-FFF2-40B4-BE49-F238E27FC236}">
                  <a16:creationId xmlns:a16="http://schemas.microsoft.com/office/drawing/2014/main" id="{63C8CA6E-749D-F343-AAAF-75FE6C003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200"/>
              <a:ext cx="5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990000"/>
                  </a:solidFill>
                </a:rPr>
                <a:t>bonds </a:t>
              </a:r>
              <a:endParaRPr lang="en-US" altLang="en-US"/>
            </a:p>
          </p:txBody>
        </p:sp>
        <p:sp>
          <p:nvSpPr>
            <p:cNvPr id="17465" name="Rectangle 208">
              <a:extLst>
                <a:ext uri="{FF2B5EF4-FFF2-40B4-BE49-F238E27FC236}">
                  <a16:creationId xmlns:a16="http://schemas.microsoft.com/office/drawing/2014/main" id="{7EF4AA50-C3FF-4C4B-A47D-EAE8DBE07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408"/>
              <a:ext cx="52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990000"/>
                  </a:solidFill>
                </a:rPr>
                <a:t>stretch</a:t>
              </a:r>
              <a:endParaRPr lang="en-US" altLang="en-US"/>
            </a:p>
          </p:txBody>
        </p:sp>
        <p:sp>
          <p:nvSpPr>
            <p:cNvPr id="17466" name="Rectangle 209">
              <a:extLst>
                <a:ext uri="{FF2B5EF4-FFF2-40B4-BE49-F238E27FC236}">
                  <a16:creationId xmlns:a16="http://schemas.microsoft.com/office/drawing/2014/main" id="{0A4850A9-4023-9645-ABB5-7219A936A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768"/>
              <a:ext cx="7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770000"/>
                  </a:solidFill>
                </a:rPr>
                <a:t>return to </a:t>
              </a:r>
              <a:endParaRPr lang="en-US" altLang="en-US"/>
            </a:p>
          </p:txBody>
        </p:sp>
        <p:sp>
          <p:nvSpPr>
            <p:cNvPr id="17467" name="Rectangle 210">
              <a:extLst>
                <a:ext uri="{FF2B5EF4-FFF2-40B4-BE49-F238E27FC236}">
                  <a16:creationId xmlns:a16="http://schemas.microsoft.com/office/drawing/2014/main" id="{11DAB618-4AF4-EA4A-A326-F4D3356C0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1976"/>
              <a:ext cx="40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770000"/>
                  </a:solidFill>
                </a:rPr>
                <a:t>initial</a:t>
              </a:r>
              <a:endParaRPr lang="en-US" altLang="en-US"/>
            </a:p>
          </p:txBody>
        </p:sp>
        <p:grpSp>
          <p:nvGrpSpPr>
            <p:cNvPr id="17468" name="Group 215">
              <a:extLst>
                <a:ext uri="{FF2B5EF4-FFF2-40B4-BE49-F238E27FC236}">
                  <a16:creationId xmlns:a16="http://schemas.microsoft.com/office/drawing/2014/main" id="{C7C55123-4947-C740-981B-98BC2AB69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720"/>
              <a:ext cx="320" cy="80"/>
              <a:chOff x="712" y="720"/>
              <a:chExt cx="320" cy="80"/>
            </a:xfrm>
          </p:grpSpPr>
          <p:sp>
            <p:nvSpPr>
              <p:cNvPr id="17541" name="Line 211">
                <a:extLst>
                  <a:ext uri="{FF2B5EF4-FFF2-40B4-BE49-F238E27FC236}">
                    <a16:creationId xmlns:a16="http://schemas.microsoft.com/office/drawing/2014/main" id="{E00880AB-333F-674F-B1C8-CD911B985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2" y="720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212">
                <a:extLst>
                  <a:ext uri="{FF2B5EF4-FFF2-40B4-BE49-F238E27FC236}">
                    <a16:creationId xmlns:a16="http://schemas.microsoft.com/office/drawing/2014/main" id="{D7D0ADA4-D07F-0548-A3AD-A368929B0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4" y="720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Line 213">
                <a:extLst>
                  <a:ext uri="{FF2B5EF4-FFF2-40B4-BE49-F238E27FC236}">
                    <a16:creationId xmlns:a16="http://schemas.microsoft.com/office/drawing/2014/main" id="{9E94AB71-EB4B-484C-8995-0E8CB31B0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" y="720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4" name="Line 214">
                <a:extLst>
                  <a:ext uri="{FF2B5EF4-FFF2-40B4-BE49-F238E27FC236}">
                    <a16:creationId xmlns:a16="http://schemas.microsoft.com/office/drawing/2014/main" id="{F6101972-C1F2-3C4B-B201-04B76D142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0" y="720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69" name="Group 220">
              <a:extLst>
                <a:ext uri="{FF2B5EF4-FFF2-40B4-BE49-F238E27FC236}">
                  <a16:creationId xmlns:a16="http://schemas.microsoft.com/office/drawing/2014/main" id="{BC6C2A60-9A12-3449-A3A1-FCE937B58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4" y="726"/>
              <a:ext cx="320" cy="72"/>
              <a:chOff x="4136" y="728"/>
              <a:chExt cx="320" cy="72"/>
            </a:xfrm>
          </p:grpSpPr>
          <p:sp>
            <p:nvSpPr>
              <p:cNvPr id="17537" name="Line 216">
                <a:extLst>
                  <a:ext uri="{FF2B5EF4-FFF2-40B4-BE49-F238E27FC236}">
                    <a16:creationId xmlns:a16="http://schemas.microsoft.com/office/drawing/2014/main" id="{92E55F70-5181-3343-9B7E-AE2F00995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8"/>
                <a:ext cx="120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8" name="Line 217">
                <a:extLst>
                  <a:ext uri="{FF2B5EF4-FFF2-40B4-BE49-F238E27FC236}">
                    <a16:creationId xmlns:a16="http://schemas.microsoft.com/office/drawing/2014/main" id="{2D221730-6808-CF40-9DF3-3B725DFD1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8" y="728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9" name="Line 218">
                <a:extLst>
                  <a:ext uri="{FF2B5EF4-FFF2-40B4-BE49-F238E27FC236}">
                    <a16:creationId xmlns:a16="http://schemas.microsoft.com/office/drawing/2014/main" id="{DBF4848C-2D52-1F4F-AF9B-C38CE7387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0" y="728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0" name="Line 219">
                <a:extLst>
                  <a:ext uri="{FF2B5EF4-FFF2-40B4-BE49-F238E27FC236}">
                    <a16:creationId xmlns:a16="http://schemas.microsoft.com/office/drawing/2014/main" id="{CB478B76-3038-BE47-BD18-F54176D7E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4" y="728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70" name="Line 227">
              <a:extLst>
                <a:ext uri="{FF2B5EF4-FFF2-40B4-BE49-F238E27FC236}">
                  <a16:creationId xmlns:a16="http://schemas.microsoft.com/office/drawing/2014/main" id="{702DE2B3-12FC-8643-9185-AD356A10B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2303"/>
              <a:ext cx="4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71" name="Group 123">
              <a:extLst>
                <a:ext uri="{FF2B5EF4-FFF2-40B4-BE49-F238E27FC236}">
                  <a16:creationId xmlns:a16="http://schemas.microsoft.com/office/drawing/2014/main" id="{98E6C8EE-155E-184E-A42F-3ABDA7D65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" y="791"/>
              <a:ext cx="968" cy="1512"/>
              <a:chOff x="704" y="800"/>
              <a:chExt cx="968" cy="1512"/>
            </a:xfrm>
          </p:grpSpPr>
          <p:sp>
            <p:nvSpPr>
              <p:cNvPr id="17505" name="Rectangle 91">
                <a:extLst>
                  <a:ext uri="{FF2B5EF4-FFF2-40B4-BE49-F238E27FC236}">
                    <a16:creationId xmlns:a16="http://schemas.microsoft.com/office/drawing/2014/main" id="{EC74347F-340C-9648-9994-F8B79FDFD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800"/>
                <a:ext cx="216" cy="1512"/>
              </a:xfrm>
              <a:prstGeom prst="rect">
                <a:avLst/>
              </a:prstGeom>
              <a:solidFill>
                <a:srgbClr val="6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506" name="Group 117">
                <a:extLst>
                  <a:ext uri="{FF2B5EF4-FFF2-40B4-BE49-F238E27FC236}">
                    <a16:creationId xmlns:a16="http://schemas.microsoft.com/office/drawing/2014/main" id="{AB692EC8-2FC6-AC40-8AEC-832C310C1D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4" y="1144"/>
                <a:ext cx="648" cy="648"/>
                <a:chOff x="1024" y="1144"/>
                <a:chExt cx="648" cy="648"/>
              </a:xfrm>
            </p:grpSpPr>
            <p:grpSp>
              <p:nvGrpSpPr>
                <p:cNvPr id="17512" name="Group 96">
                  <a:extLst>
                    <a:ext uri="{FF2B5EF4-FFF2-40B4-BE49-F238E27FC236}">
                      <a16:creationId xmlns:a16="http://schemas.microsoft.com/office/drawing/2014/main" id="{2BA84501-3361-F849-A116-9F7A145DB4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4" y="1144"/>
                  <a:ext cx="576" cy="144"/>
                  <a:chOff x="1024" y="1144"/>
                  <a:chExt cx="576" cy="144"/>
                </a:xfrm>
              </p:grpSpPr>
              <p:sp>
                <p:nvSpPr>
                  <p:cNvPr id="17533" name="Oval 92">
                    <a:extLst>
                      <a:ext uri="{FF2B5EF4-FFF2-40B4-BE49-F238E27FC236}">
                        <a16:creationId xmlns:a16="http://schemas.microsoft.com/office/drawing/2014/main" id="{BF5EBB40-A050-DB42-B100-333F13C91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1144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34" name="Oval 93">
                    <a:extLst>
                      <a:ext uri="{FF2B5EF4-FFF2-40B4-BE49-F238E27FC236}">
                        <a16:creationId xmlns:a16="http://schemas.microsoft.com/office/drawing/2014/main" id="{BA352EA6-22D4-1D42-A0A8-A349E44B8F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8" y="1144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35" name="Oval 94">
                    <a:extLst>
                      <a:ext uri="{FF2B5EF4-FFF2-40B4-BE49-F238E27FC236}">
                        <a16:creationId xmlns:a16="http://schemas.microsoft.com/office/drawing/2014/main" id="{A8499F3A-1904-BC43-A784-CFCD94D922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2" y="1144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36" name="Oval 95">
                    <a:extLst>
                      <a:ext uri="{FF2B5EF4-FFF2-40B4-BE49-F238E27FC236}">
                        <a16:creationId xmlns:a16="http://schemas.microsoft.com/office/drawing/2014/main" id="{90A1D1FD-7E2B-624D-ABBE-3BF60264DF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1144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7513" name="Group 101">
                  <a:extLst>
                    <a:ext uri="{FF2B5EF4-FFF2-40B4-BE49-F238E27FC236}">
                      <a16:creationId xmlns:a16="http://schemas.microsoft.com/office/drawing/2014/main" id="{B7AFA6EB-6AC5-BA45-B65D-3BE48B7F38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6" y="1272"/>
                  <a:ext cx="576" cy="144"/>
                  <a:chOff x="1096" y="1272"/>
                  <a:chExt cx="576" cy="144"/>
                </a:xfrm>
              </p:grpSpPr>
              <p:sp>
                <p:nvSpPr>
                  <p:cNvPr id="17529" name="Oval 97">
                    <a:extLst>
                      <a:ext uri="{FF2B5EF4-FFF2-40B4-BE49-F238E27FC236}">
                        <a16:creationId xmlns:a16="http://schemas.microsoft.com/office/drawing/2014/main" id="{9B0BF433-1CE1-9B4B-B4D0-D806E1E340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6" y="127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30" name="Oval 98">
                    <a:extLst>
                      <a:ext uri="{FF2B5EF4-FFF2-40B4-BE49-F238E27FC236}">
                        <a16:creationId xmlns:a16="http://schemas.microsoft.com/office/drawing/2014/main" id="{3593C21A-A103-0A40-BE20-04676292D1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0" y="127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31" name="Oval 99">
                    <a:extLst>
                      <a:ext uri="{FF2B5EF4-FFF2-40B4-BE49-F238E27FC236}">
                        <a16:creationId xmlns:a16="http://schemas.microsoft.com/office/drawing/2014/main" id="{74DDCE40-7B89-9B4E-BE2B-9DBE0942CB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84" y="127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32" name="Oval 100">
                    <a:extLst>
                      <a:ext uri="{FF2B5EF4-FFF2-40B4-BE49-F238E27FC236}">
                        <a16:creationId xmlns:a16="http://schemas.microsoft.com/office/drawing/2014/main" id="{3854F7C2-C0A2-944B-8A09-2971FBAF23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127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7514" name="Group 106">
                  <a:extLst>
                    <a:ext uri="{FF2B5EF4-FFF2-40B4-BE49-F238E27FC236}">
                      <a16:creationId xmlns:a16="http://schemas.microsoft.com/office/drawing/2014/main" id="{83153DFA-D125-3C4B-9B03-975321A6EB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4" y="1392"/>
                  <a:ext cx="576" cy="144"/>
                  <a:chOff x="1024" y="1392"/>
                  <a:chExt cx="576" cy="144"/>
                </a:xfrm>
              </p:grpSpPr>
              <p:sp>
                <p:nvSpPr>
                  <p:cNvPr id="17525" name="Oval 102">
                    <a:extLst>
                      <a:ext uri="{FF2B5EF4-FFF2-40B4-BE49-F238E27FC236}">
                        <a16:creationId xmlns:a16="http://schemas.microsoft.com/office/drawing/2014/main" id="{D231ED26-372E-7447-AF8C-0E49CE1FF2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139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26" name="Oval 103">
                    <a:extLst>
                      <a:ext uri="{FF2B5EF4-FFF2-40B4-BE49-F238E27FC236}">
                        <a16:creationId xmlns:a16="http://schemas.microsoft.com/office/drawing/2014/main" id="{2F165EA3-8F37-B044-B1A2-7D594A97F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8" y="139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27" name="Oval 104">
                    <a:extLst>
                      <a:ext uri="{FF2B5EF4-FFF2-40B4-BE49-F238E27FC236}">
                        <a16:creationId xmlns:a16="http://schemas.microsoft.com/office/drawing/2014/main" id="{894CD5C0-7BC0-CE4B-8805-82779CD024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2" y="139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28" name="Oval 105">
                    <a:extLst>
                      <a:ext uri="{FF2B5EF4-FFF2-40B4-BE49-F238E27FC236}">
                        <a16:creationId xmlns:a16="http://schemas.microsoft.com/office/drawing/2014/main" id="{4114924D-69E8-594F-BAD8-15870A7968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139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7515" name="Group 111">
                  <a:extLst>
                    <a:ext uri="{FF2B5EF4-FFF2-40B4-BE49-F238E27FC236}">
                      <a16:creationId xmlns:a16="http://schemas.microsoft.com/office/drawing/2014/main" id="{1F7A7157-D3F2-B041-9554-75475EEC92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96" y="1520"/>
                  <a:ext cx="576" cy="144"/>
                  <a:chOff x="1096" y="1520"/>
                  <a:chExt cx="576" cy="144"/>
                </a:xfrm>
              </p:grpSpPr>
              <p:sp>
                <p:nvSpPr>
                  <p:cNvPr id="17521" name="Oval 107">
                    <a:extLst>
                      <a:ext uri="{FF2B5EF4-FFF2-40B4-BE49-F238E27FC236}">
                        <a16:creationId xmlns:a16="http://schemas.microsoft.com/office/drawing/2014/main" id="{BDB6F25A-E11A-954E-A0BB-A9C5B15CEF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6" y="152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22" name="Oval 108">
                    <a:extLst>
                      <a:ext uri="{FF2B5EF4-FFF2-40B4-BE49-F238E27FC236}">
                        <a16:creationId xmlns:a16="http://schemas.microsoft.com/office/drawing/2014/main" id="{66B4D2FA-48C0-7744-ADEF-10F315A150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0" y="152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23" name="Oval 109">
                    <a:extLst>
                      <a:ext uri="{FF2B5EF4-FFF2-40B4-BE49-F238E27FC236}">
                        <a16:creationId xmlns:a16="http://schemas.microsoft.com/office/drawing/2014/main" id="{75335A70-EEE7-1F4D-8391-70F5895837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84" y="152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24" name="Oval 110">
                    <a:extLst>
                      <a:ext uri="{FF2B5EF4-FFF2-40B4-BE49-F238E27FC236}">
                        <a16:creationId xmlns:a16="http://schemas.microsoft.com/office/drawing/2014/main" id="{390DA6B3-152F-3643-8B8E-DED4C406B9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8" y="152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7516" name="Group 116">
                  <a:extLst>
                    <a:ext uri="{FF2B5EF4-FFF2-40B4-BE49-F238E27FC236}">
                      <a16:creationId xmlns:a16="http://schemas.microsoft.com/office/drawing/2014/main" id="{719B9C01-37EF-6249-9E8E-C4716AA998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4" y="1648"/>
                  <a:ext cx="576" cy="144"/>
                  <a:chOff x="1024" y="1648"/>
                  <a:chExt cx="576" cy="144"/>
                </a:xfrm>
              </p:grpSpPr>
              <p:sp>
                <p:nvSpPr>
                  <p:cNvPr id="17517" name="Oval 112">
                    <a:extLst>
                      <a:ext uri="{FF2B5EF4-FFF2-40B4-BE49-F238E27FC236}">
                        <a16:creationId xmlns:a16="http://schemas.microsoft.com/office/drawing/2014/main" id="{0288008E-695F-8A47-82B9-0F9371512A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1648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18" name="Oval 113">
                    <a:extLst>
                      <a:ext uri="{FF2B5EF4-FFF2-40B4-BE49-F238E27FC236}">
                        <a16:creationId xmlns:a16="http://schemas.microsoft.com/office/drawing/2014/main" id="{00C43A01-6D5B-9547-A204-428968AEBA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8" y="1648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19" name="Oval 114">
                    <a:extLst>
                      <a:ext uri="{FF2B5EF4-FFF2-40B4-BE49-F238E27FC236}">
                        <a16:creationId xmlns:a16="http://schemas.microsoft.com/office/drawing/2014/main" id="{6C37466A-4F53-C745-972D-4014ABA8AA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2" y="1648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20" name="Oval 115">
                    <a:extLst>
                      <a:ext uri="{FF2B5EF4-FFF2-40B4-BE49-F238E27FC236}">
                        <a16:creationId xmlns:a16="http://schemas.microsoft.com/office/drawing/2014/main" id="{459455B4-6A6F-074A-8A86-353DD3D0E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56" y="1648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17507" name="Group 120">
                <a:extLst>
                  <a:ext uri="{FF2B5EF4-FFF2-40B4-BE49-F238E27FC236}">
                    <a16:creationId xmlns:a16="http://schemas.microsoft.com/office/drawing/2014/main" id="{81D7C684-172D-EE49-8F16-E49199A62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6" y="1408"/>
                <a:ext cx="240" cy="104"/>
                <a:chOff x="896" y="1408"/>
                <a:chExt cx="240" cy="104"/>
              </a:xfrm>
            </p:grpSpPr>
            <p:sp>
              <p:nvSpPr>
                <p:cNvPr id="17510" name="Freeform 118">
                  <a:extLst>
                    <a:ext uri="{FF2B5EF4-FFF2-40B4-BE49-F238E27FC236}">
                      <a16:creationId xmlns:a16="http://schemas.microsoft.com/office/drawing/2014/main" id="{06AED114-E362-7441-A134-2134D43D2E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" y="1408"/>
                  <a:ext cx="128" cy="104"/>
                </a:xfrm>
                <a:custGeom>
                  <a:avLst/>
                  <a:gdLst>
                    <a:gd name="T0" fmla="*/ 0 w 128"/>
                    <a:gd name="T1" fmla="*/ 80 h 104"/>
                    <a:gd name="T2" fmla="*/ 104 w 128"/>
                    <a:gd name="T3" fmla="*/ 0 h 104"/>
                    <a:gd name="T4" fmla="*/ 80 w 128"/>
                    <a:gd name="T5" fmla="*/ 64 h 104"/>
                    <a:gd name="T6" fmla="*/ 128 w 128"/>
                    <a:gd name="T7" fmla="*/ 104 h 104"/>
                    <a:gd name="T8" fmla="*/ 0 w 128"/>
                    <a:gd name="T9" fmla="*/ 8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104"/>
                    <a:gd name="T17" fmla="*/ 128 w 128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104">
                      <a:moveTo>
                        <a:pt x="0" y="80"/>
                      </a:moveTo>
                      <a:lnTo>
                        <a:pt x="104" y="0"/>
                      </a:lnTo>
                      <a:lnTo>
                        <a:pt x="80" y="64"/>
                      </a:lnTo>
                      <a:lnTo>
                        <a:pt x="128" y="104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11" name="Line 119">
                  <a:extLst>
                    <a:ext uri="{FF2B5EF4-FFF2-40B4-BE49-F238E27FC236}">
                      <a16:creationId xmlns:a16="http://schemas.microsoft.com/office/drawing/2014/main" id="{03BA0914-9FDE-D94C-9B3A-659E93465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76" y="1432"/>
                  <a:ext cx="160" cy="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08" name="Rectangle 121">
                <a:extLst>
                  <a:ext uri="{FF2B5EF4-FFF2-40B4-BE49-F238E27FC236}">
                    <a16:creationId xmlns:a16="http://schemas.microsoft.com/office/drawing/2014/main" id="{8F355147-0304-C540-91BE-3285F8F17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" y="1444"/>
                <a:ext cx="112" cy="1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09" name="Rectangle 122">
                <a:extLst>
                  <a:ext uri="{FF2B5EF4-FFF2-40B4-BE49-F238E27FC236}">
                    <a16:creationId xmlns:a16="http://schemas.microsoft.com/office/drawing/2014/main" id="{830923AE-2731-C940-A6F1-2CB7CA0D9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1140"/>
                <a:ext cx="640" cy="648"/>
              </a:xfrm>
              <a:prstGeom prst="rect">
                <a:avLst/>
              </a:prstGeom>
              <a:noFill/>
              <a:ln w="12700">
                <a:solidFill>
                  <a:srgbClr val="66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7472" name="Group 206">
              <a:extLst>
                <a:ext uri="{FF2B5EF4-FFF2-40B4-BE49-F238E27FC236}">
                  <a16:creationId xmlns:a16="http://schemas.microsoft.com/office/drawing/2014/main" id="{55365EF1-78E2-684C-AE1F-11C5CF02B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4" y="790"/>
              <a:ext cx="968" cy="1512"/>
              <a:chOff x="4144" y="808"/>
              <a:chExt cx="968" cy="1512"/>
            </a:xfrm>
          </p:grpSpPr>
          <p:sp>
            <p:nvSpPr>
              <p:cNvPr id="17473" name="Rectangle 174">
                <a:extLst>
                  <a:ext uri="{FF2B5EF4-FFF2-40B4-BE49-F238E27FC236}">
                    <a16:creationId xmlns:a16="http://schemas.microsoft.com/office/drawing/2014/main" id="{0EE40B74-1A9E-9145-86BB-7F24DFD22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4" y="808"/>
                <a:ext cx="216" cy="1512"/>
              </a:xfrm>
              <a:prstGeom prst="rect">
                <a:avLst/>
              </a:prstGeom>
              <a:solidFill>
                <a:srgbClr val="66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7474" name="Group 200">
                <a:extLst>
                  <a:ext uri="{FF2B5EF4-FFF2-40B4-BE49-F238E27FC236}">
                    <a16:creationId xmlns:a16="http://schemas.microsoft.com/office/drawing/2014/main" id="{4C246966-5F4B-5549-8323-FB97BE8B6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4" y="1152"/>
                <a:ext cx="648" cy="640"/>
                <a:chOff x="4464" y="1152"/>
                <a:chExt cx="648" cy="640"/>
              </a:xfrm>
            </p:grpSpPr>
            <p:grpSp>
              <p:nvGrpSpPr>
                <p:cNvPr id="17480" name="Group 179">
                  <a:extLst>
                    <a:ext uri="{FF2B5EF4-FFF2-40B4-BE49-F238E27FC236}">
                      <a16:creationId xmlns:a16="http://schemas.microsoft.com/office/drawing/2014/main" id="{AF419C59-F8C3-3A48-976B-A1AFA228DA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4" y="1152"/>
                  <a:ext cx="576" cy="144"/>
                  <a:chOff x="4464" y="1152"/>
                  <a:chExt cx="576" cy="144"/>
                </a:xfrm>
              </p:grpSpPr>
              <p:sp>
                <p:nvSpPr>
                  <p:cNvPr id="17501" name="Oval 175">
                    <a:extLst>
                      <a:ext uri="{FF2B5EF4-FFF2-40B4-BE49-F238E27FC236}">
                        <a16:creationId xmlns:a16="http://schemas.microsoft.com/office/drawing/2014/main" id="{256C6F3F-3918-6643-B53D-C42C519112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15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02" name="Oval 176">
                    <a:extLst>
                      <a:ext uri="{FF2B5EF4-FFF2-40B4-BE49-F238E27FC236}">
                        <a16:creationId xmlns:a16="http://schemas.microsoft.com/office/drawing/2014/main" id="{0651E160-BE0C-644E-BC39-CC448696D1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15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03" name="Oval 177">
                    <a:extLst>
                      <a:ext uri="{FF2B5EF4-FFF2-40B4-BE49-F238E27FC236}">
                        <a16:creationId xmlns:a16="http://schemas.microsoft.com/office/drawing/2014/main" id="{730277CB-1492-9F4C-BD50-68D072E579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115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04" name="Oval 178">
                    <a:extLst>
                      <a:ext uri="{FF2B5EF4-FFF2-40B4-BE49-F238E27FC236}">
                        <a16:creationId xmlns:a16="http://schemas.microsoft.com/office/drawing/2014/main" id="{A894A64D-6370-854C-9E99-27093F284D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15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7481" name="Group 184">
                  <a:extLst>
                    <a:ext uri="{FF2B5EF4-FFF2-40B4-BE49-F238E27FC236}">
                      <a16:creationId xmlns:a16="http://schemas.microsoft.com/office/drawing/2014/main" id="{89DC75EE-B26B-9144-824A-9C0792037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6" y="1272"/>
                  <a:ext cx="576" cy="144"/>
                  <a:chOff x="4536" y="1272"/>
                  <a:chExt cx="576" cy="144"/>
                </a:xfrm>
              </p:grpSpPr>
              <p:sp>
                <p:nvSpPr>
                  <p:cNvPr id="17497" name="Oval 180">
                    <a:extLst>
                      <a:ext uri="{FF2B5EF4-FFF2-40B4-BE49-F238E27FC236}">
                        <a16:creationId xmlns:a16="http://schemas.microsoft.com/office/drawing/2014/main" id="{EC4A3235-7DD9-7A44-8705-1CCF9896BB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6" y="127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98" name="Oval 181">
                    <a:extLst>
                      <a:ext uri="{FF2B5EF4-FFF2-40B4-BE49-F238E27FC236}">
                        <a16:creationId xmlns:a16="http://schemas.microsoft.com/office/drawing/2014/main" id="{2324390F-AC78-DD40-9504-13054871FB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27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99" name="Oval 182">
                    <a:extLst>
                      <a:ext uri="{FF2B5EF4-FFF2-40B4-BE49-F238E27FC236}">
                        <a16:creationId xmlns:a16="http://schemas.microsoft.com/office/drawing/2014/main" id="{2F50BD25-A4B9-D44E-9761-F71456228B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27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00" name="Oval 183">
                    <a:extLst>
                      <a:ext uri="{FF2B5EF4-FFF2-40B4-BE49-F238E27FC236}">
                        <a16:creationId xmlns:a16="http://schemas.microsoft.com/office/drawing/2014/main" id="{EB1FB90E-7743-E745-BBD4-3FCE221370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8" y="1272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7482" name="Group 189">
                  <a:extLst>
                    <a:ext uri="{FF2B5EF4-FFF2-40B4-BE49-F238E27FC236}">
                      <a16:creationId xmlns:a16="http://schemas.microsoft.com/office/drawing/2014/main" id="{AA0C8A8D-6B6C-B84E-AF08-50D61331C2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4" y="1400"/>
                  <a:ext cx="576" cy="144"/>
                  <a:chOff x="4464" y="1400"/>
                  <a:chExt cx="576" cy="144"/>
                </a:xfrm>
              </p:grpSpPr>
              <p:sp>
                <p:nvSpPr>
                  <p:cNvPr id="17493" name="Oval 185">
                    <a:extLst>
                      <a:ext uri="{FF2B5EF4-FFF2-40B4-BE49-F238E27FC236}">
                        <a16:creationId xmlns:a16="http://schemas.microsoft.com/office/drawing/2014/main" id="{CC42FA8B-5C63-5B42-B99E-3AD11809BB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40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94" name="Oval 186">
                    <a:extLst>
                      <a:ext uri="{FF2B5EF4-FFF2-40B4-BE49-F238E27FC236}">
                        <a16:creationId xmlns:a16="http://schemas.microsoft.com/office/drawing/2014/main" id="{E47F0822-C123-8A41-A102-FD47696E69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40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95" name="Oval 187">
                    <a:extLst>
                      <a:ext uri="{FF2B5EF4-FFF2-40B4-BE49-F238E27FC236}">
                        <a16:creationId xmlns:a16="http://schemas.microsoft.com/office/drawing/2014/main" id="{3B2B26EF-E902-0840-8A33-2726D088EE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140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96" name="Oval 188">
                    <a:extLst>
                      <a:ext uri="{FF2B5EF4-FFF2-40B4-BE49-F238E27FC236}">
                        <a16:creationId xmlns:a16="http://schemas.microsoft.com/office/drawing/2014/main" id="{1B7E4A1F-9393-744C-B16B-7DEF1B2D5E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40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7483" name="Group 194">
                  <a:extLst>
                    <a:ext uri="{FF2B5EF4-FFF2-40B4-BE49-F238E27FC236}">
                      <a16:creationId xmlns:a16="http://schemas.microsoft.com/office/drawing/2014/main" id="{1891BCBA-3836-4D4C-B3FF-206D45B99B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6" y="1520"/>
                  <a:ext cx="576" cy="144"/>
                  <a:chOff x="4536" y="1520"/>
                  <a:chExt cx="576" cy="144"/>
                </a:xfrm>
              </p:grpSpPr>
              <p:sp>
                <p:nvSpPr>
                  <p:cNvPr id="17489" name="Oval 190">
                    <a:extLst>
                      <a:ext uri="{FF2B5EF4-FFF2-40B4-BE49-F238E27FC236}">
                        <a16:creationId xmlns:a16="http://schemas.microsoft.com/office/drawing/2014/main" id="{FD0337C8-D09F-854B-B2D6-3AFF93C5D7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36" y="152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90" name="Oval 191">
                    <a:extLst>
                      <a:ext uri="{FF2B5EF4-FFF2-40B4-BE49-F238E27FC236}">
                        <a16:creationId xmlns:a16="http://schemas.microsoft.com/office/drawing/2014/main" id="{9045D8A4-F553-9A4B-AF68-DE021388A2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52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91" name="Oval 192">
                    <a:extLst>
                      <a:ext uri="{FF2B5EF4-FFF2-40B4-BE49-F238E27FC236}">
                        <a16:creationId xmlns:a16="http://schemas.microsoft.com/office/drawing/2014/main" id="{55CA2039-B2D0-234E-A134-EADEC1E48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24" y="152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92" name="Oval 193">
                    <a:extLst>
                      <a:ext uri="{FF2B5EF4-FFF2-40B4-BE49-F238E27FC236}">
                        <a16:creationId xmlns:a16="http://schemas.microsoft.com/office/drawing/2014/main" id="{58F70993-1028-5C4A-A1D2-BDD4FB16B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8" y="1520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  <p:grpSp>
              <p:nvGrpSpPr>
                <p:cNvPr id="17484" name="Group 199">
                  <a:extLst>
                    <a:ext uri="{FF2B5EF4-FFF2-40B4-BE49-F238E27FC236}">
                      <a16:creationId xmlns:a16="http://schemas.microsoft.com/office/drawing/2014/main" id="{E3019E29-9EEB-4E48-B940-B327AABF98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4" y="1648"/>
                  <a:ext cx="576" cy="144"/>
                  <a:chOff x="4464" y="1648"/>
                  <a:chExt cx="576" cy="144"/>
                </a:xfrm>
              </p:grpSpPr>
              <p:sp>
                <p:nvSpPr>
                  <p:cNvPr id="17485" name="Oval 195">
                    <a:extLst>
                      <a:ext uri="{FF2B5EF4-FFF2-40B4-BE49-F238E27FC236}">
                        <a16:creationId xmlns:a16="http://schemas.microsoft.com/office/drawing/2014/main" id="{839E4519-EBD7-E341-93AA-B5DFC1DC4F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648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86" name="Oval 196">
                    <a:extLst>
                      <a:ext uri="{FF2B5EF4-FFF2-40B4-BE49-F238E27FC236}">
                        <a16:creationId xmlns:a16="http://schemas.microsoft.com/office/drawing/2014/main" id="{DFE95E3C-5445-5A42-A2EB-BCDF181CD2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648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87" name="Oval 197">
                    <a:extLst>
                      <a:ext uri="{FF2B5EF4-FFF2-40B4-BE49-F238E27FC236}">
                        <a16:creationId xmlns:a16="http://schemas.microsoft.com/office/drawing/2014/main" id="{B74EC9F4-1E17-F949-9F9A-0F4C1C6AEF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52" y="1648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88" name="Oval 198">
                    <a:extLst>
                      <a:ext uri="{FF2B5EF4-FFF2-40B4-BE49-F238E27FC236}">
                        <a16:creationId xmlns:a16="http://schemas.microsoft.com/office/drawing/2014/main" id="{73E1D8EA-5518-D94A-827D-F5D1774A7E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96" y="1648"/>
                    <a:ext cx="144" cy="144"/>
                  </a:xfrm>
                  <a:prstGeom prst="ellipse">
                    <a:avLst/>
                  </a:prstGeom>
                  <a:solidFill>
                    <a:srgbClr val="66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</p:grpSp>
          </p:grpSp>
          <p:grpSp>
            <p:nvGrpSpPr>
              <p:cNvPr id="17475" name="Group 203">
                <a:extLst>
                  <a:ext uri="{FF2B5EF4-FFF2-40B4-BE49-F238E27FC236}">
                    <a16:creationId xmlns:a16="http://schemas.microsoft.com/office/drawing/2014/main" id="{060C2518-B814-C447-874F-25F9A5E39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6" y="1416"/>
                <a:ext cx="240" cy="104"/>
                <a:chOff x="4336" y="1416"/>
                <a:chExt cx="240" cy="104"/>
              </a:xfrm>
            </p:grpSpPr>
            <p:sp>
              <p:nvSpPr>
                <p:cNvPr id="17478" name="Freeform 201">
                  <a:extLst>
                    <a:ext uri="{FF2B5EF4-FFF2-40B4-BE49-F238E27FC236}">
                      <a16:creationId xmlns:a16="http://schemas.microsoft.com/office/drawing/2014/main" id="{EF7DDA2E-3A2C-5A4D-8CE0-42DDF266CC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6" y="1416"/>
                  <a:ext cx="128" cy="104"/>
                </a:xfrm>
                <a:custGeom>
                  <a:avLst/>
                  <a:gdLst>
                    <a:gd name="T0" fmla="*/ 0 w 128"/>
                    <a:gd name="T1" fmla="*/ 80 h 104"/>
                    <a:gd name="T2" fmla="*/ 104 w 128"/>
                    <a:gd name="T3" fmla="*/ 0 h 104"/>
                    <a:gd name="T4" fmla="*/ 80 w 128"/>
                    <a:gd name="T5" fmla="*/ 64 h 104"/>
                    <a:gd name="T6" fmla="*/ 128 w 128"/>
                    <a:gd name="T7" fmla="*/ 104 h 104"/>
                    <a:gd name="T8" fmla="*/ 0 w 128"/>
                    <a:gd name="T9" fmla="*/ 8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104"/>
                    <a:gd name="T17" fmla="*/ 128 w 128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104">
                      <a:moveTo>
                        <a:pt x="0" y="80"/>
                      </a:moveTo>
                      <a:lnTo>
                        <a:pt x="104" y="0"/>
                      </a:lnTo>
                      <a:lnTo>
                        <a:pt x="80" y="64"/>
                      </a:lnTo>
                      <a:lnTo>
                        <a:pt x="128" y="104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479" name="Line 202">
                  <a:extLst>
                    <a:ext uri="{FF2B5EF4-FFF2-40B4-BE49-F238E27FC236}">
                      <a16:creationId xmlns:a16="http://schemas.microsoft.com/office/drawing/2014/main" id="{82576652-0FB9-484E-A9ED-F9FDFDFEB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16" y="1440"/>
                  <a:ext cx="160" cy="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76" name="Rectangle 204">
                <a:extLst>
                  <a:ext uri="{FF2B5EF4-FFF2-40B4-BE49-F238E27FC236}">
                    <a16:creationId xmlns:a16="http://schemas.microsoft.com/office/drawing/2014/main" id="{D18F97D9-6BED-DC47-B502-CAD84ECAC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4" y="1452"/>
                <a:ext cx="104" cy="9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477" name="Rectangle 205">
                <a:extLst>
                  <a:ext uri="{FF2B5EF4-FFF2-40B4-BE49-F238E27FC236}">
                    <a16:creationId xmlns:a16="http://schemas.microsoft.com/office/drawing/2014/main" id="{241089A2-9977-7F4A-8703-E26619E8F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140"/>
                <a:ext cx="640" cy="656"/>
              </a:xfrm>
              <a:prstGeom prst="rect">
                <a:avLst/>
              </a:prstGeom>
              <a:noFill/>
              <a:ln w="12700">
                <a:solidFill>
                  <a:srgbClr val="66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17414" name="Group 260">
            <a:extLst>
              <a:ext uri="{FF2B5EF4-FFF2-40B4-BE49-F238E27FC236}">
                <a16:creationId xmlns:a16="http://schemas.microsoft.com/office/drawing/2014/main" id="{765409FE-69C8-804D-A727-0CB1F4BACBCD}"/>
              </a:ext>
            </a:extLst>
          </p:cNvPr>
          <p:cNvGrpSpPr>
            <a:grpSpLocks/>
          </p:cNvGrpSpPr>
          <p:nvPr/>
        </p:nvGrpSpPr>
        <p:grpSpPr bwMode="auto">
          <a:xfrm>
            <a:off x="4711700" y="4229100"/>
            <a:ext cx="3652838" cy="1900238"/>
            <a:chOff x="2968" y="2664"/>
            <a:chExt cx="2301" cy="1197"/>
          </a:xfrm>
        </p:grpSpPr>
        <p:grpSp>
          <p:nvGrpSpPr>
            <p:cNvPr id="17415" name="Group 233">
              <a:extLst>
                <a:ext uri="{FF2B5EF4-FFF2-40B4-BE49-F238E27FC236}">
                  <a16:creationId xmlns:a16="http://schemas.microsoft.com/office/drawing/2014/main" id="{462915C5-F6D6-AB46-99C4-75E1B53BD0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8" y="2800"/>
              <a:ext cx="96" cy="968"/>
              <a:chOff x="3128" y="2800"/>
              <a:chExt cx="96" cy="968"/>
            </a:xfrm>
          </p:grpSpPr>
          <p:sp>
            <p:nvSpPr>
              <p:cNvPr id="17441" name="Freeform 231">
                <a:extLst>
                  <a:ext uri="{FF2B5EF4-FFF2-40B4-BE49-F238E27FC236}">
                    <a16:creationId xmlns:a16="http://schemas.microsoft.com/office/drawing/2014/main" id="{159CC3E5-0CF3-374D-8885-60FF7EF87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" y="2800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442" name="Line 232">
                <a:extLst>
                  <a:ext uri="{FF2B5EF4-FFF2-40B4-BE49-F238E27FC236}">
                    <a16:creationId xmlns:a16="http://schemas.microsoft.com/office/drawing/2014/main" id="{DAF8EB75-8B6C-F845-99E4-9E33EEDD7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6" y="2872"/>
                <a:ext cx="1" cy="89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16" name="Group 236">
              <a:extLst>
                <a:ext uri="{FF2B5EF4-FFF2-40B4-BE49-F238E27FC236}">
                  <a16:creationId xmlns:a16="http://schemas.microsoft.com/office/drawing/2014/main" id="{BB0C8C10-B80C-0949-BC0E-389C70CA5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720"/>
              <a:ext cx="1104" cy="96"/>
              <a:chOff x="3168" y="3720"/>
              <a:chExt cx="1104" cy="96"/>
            </a:xfrm>
          </p:grpSpPr>
          <p:sp>
            <p:nvSpPr>
              <p:cNvPr id="17439" name="Freeform 234">
                <a:extLst>
                  <a:ext uri="{FF2B5EF4-FFF2-40B4-BE49-F238E27FC236}">
                    <a16:creationId xmlns:a16="http://schemas.microsoft.com/office/drawing/2014/main" id="{E69AE558-AA34-6E48-80FC-F10701830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" y="3720"/>
                <a:ext cx="104" cy="96"/>
              </a:xfrm>
              <a:custGeom>
                <a:avLst/>
                <a:gdLst>
                  <a:gd name="T0" fmla="*/ 104 w 104"/>
                  <a:gd name="T1" fmla="*/ 48 h 96"/>
                  <a:gd name="T2" fmla="*/ 0 w 104"/>
                  <a:gd name="T3" fmla="*/ 96 h 96"/>
                  <a:gd name="T4" fmla="*/ 32 w 104"/>
                  <a:gd name="T5" fmla="*/ 48 h 96"/>
                  <a:gd name="T6" fmla="*/ 0 w 104"/>
                  <a:gd name="T7" fmla="*/ 0 h 96"/>
                  <a:gd name="T8" fmla="*/ 104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48"/>
                    </a:moveTo>
                    <a:lnTo>
                      <a:pt x="0" y="96"/>
                    </a:lnTo>
                    <a:lnTo>
                      <a:pt x="32" y="48"/>
                    </a:lnTo>
                    <a:lnTo>
                      <a:pt x="0" y="0"/>
                    </a:lnTo>
                    <a:lnTo>
                      <a:pt x="104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440" name="Line 235">
                <a:extLst>
                  <a:ext uri="{FF2B5EF4-FFF2-40B4-BE49-F238E27FC236}">
                    <a16:creationId xmlns:a16="http://schemas.microsoft.com/office/drawing/2014/main" id="{3FB7864D-F9C1-7940-9600-45F6FD505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768"/>
                <a:ext cx="1032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7" name="Rectangle 237">
              <a:extLst>
                <a:ext uri="{FF2B5EF4-FFF2-40B4-BE49-F238E27FC236}">
                  <a16:creationId xmlns:a16="http://schemas.microsoft.com/office/drawing/2014/main" id="{69BA6862-7B81-8C48-9703-03A57168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2720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F</a:t>
              </a:r>
              <a:endParaRPr lang="en-US" altLang="en-US" i="1"/>
            </a:p>
          </p:txBody>
        </p:sp>
        <p:grpSp>
          <p:nvGrpSpPr>
            <p:cNvPr id="17418" name="Group 240">
              <a:extLst>
                <a:ext uri="{FF2B5EF4-FFF2-40B4-BE49-F238E27FC236}">
                  <a16:creationId xmlns:a16="http://schemas.microsoft.com/office/drawing/2014/main" id="{6C5EBD27-657C-F94B-80ED-8B35A32F9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2950"/>
              <a:ext cx="555" cy="776"/>
              <a:chOff x="3168" y="2944"/>
              <a:chExt cx="584" cy="816"/>
            </a:xfrm>
          </p:grpSpPr>
          <p:sp>
            <p:nvSpPr>
              <p:cNvPr id="17437" name="Freeform 238">
                <a:extLst>
                  <a:ext uri="{FF2B5EF4-FFF2-40B4-BE49-F238E27FC236}">
                    <a16:creationId xmlns:a16="http://schemas.microsoft.com/office/drawing/2014/main" id="{C7607F48-5E11-9F46-9AD1-D7DAF68A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2944"/>
                <a:ext cx="112" cy="128"/>
              </a:xfrm>
              <a:custGeom>
                <a:avLst/>
                <a:gdLst>
                  <a:gd name="T0" fmla="*/ 112 w 112"/>
                  <a:gd name="T1" fmla="*/ 0 h 128"/>
                  <a:gd name="T2" fmla="*/ 88 w 112"/>
                  <a:gd name="T3" fmla="*/ 128 h 128"/>
                  <a:gd name="T4" fmla="*/ 64 w 112"/>
                  <a:gd name="T5" fmla="*/ 64 h 128"/>
                  <a:gd name="T6" fmla="*/ 0 w 112"/>
                  <a:gd name="T7" fmla="*/ 64 h 128"/>
                  <a:gd name="T8" fmla="*/ 112 w 112"/>
                  <a:gd name="T9" fmla="*/ 0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8"/>
                  <a:gd name="T17" fmla="*/ 112 w 112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8">
                    <a:moveTo>
                      <a:pt x="112" y="0"/>
                    </a:moveTo>
                    <a:lnTo>
                      <a:pt x="88" y="128"/>
                    </a:lnTo>
                    <a:lnTo>
                      <a:pt x="64" y="64"/>
                    </a:lnTo>
                    <a:lnTo>
                      <a:pt x="0" y="64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660000"/>
              </a:solidFill>
              <a:ln w="12700">
                <a:solidFill>
                  <a:srgbClr val="66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438" name="Line 239">
                <a:extLst>
                  <a:ext uri="{FF2B5EF4-FFF2-40B4-BE49-F238E27FC236}">
                    <a16:creationId xmlns:a16="http://schemas.microsoft.com/office/drawing/2014/main" id="{041696EF-D762-C942-95BE-39ADE2EE7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3008"/>
                <a:ext cx="536" cy="752"/>
              </a:xfrm>
              <a:prstGeom prst="line">
                <a:avLst/>
              </a:prstGeom>
              <a:noFill/>
              <a:ln w="50800">
                <a:solidFill>
                  <a:srgbClr val="66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19" name="Rectangle 241">
              <a:extLst>
                <a:ext uri="{FF2B5EF4-FFF2-40B4-BE49-F238E27FC236}">
                  <a16:creationId xmlns:a16="http://schemas.microsoft.com/office/drawing/2014/main" id="{37BA7898-9971-8741-9675-F8340C26B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92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d</a:t>
              </a:r>
              <a:endParaRPr lang="en-US" altLang="en-US">
                <a:latin typeface="Times" pitchFamily="2" charset="0"/>
              </a:endParaRPr>
            </a:p>
          </p:txBody>
        </p:sp>
        <p:grpSp>
          <p:nvGrpSpPr>
            <p:cNvPr id="17420" name="Group 251">
              <a:extLst>
                <a:ext uri="{FF2B5EF4-FFF2-40B4-BE49-F238E27FC236}">
                  <a16:creationId xmlns:a16="http://schemas.microsoft.com/office/drawing/2014/main" id="{09F169B1-B621-FF4E-BACA-7C149F001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3256"/>
              <a:ext cx="1248" cy="504"/>
              <a:chOff x="3180" y="3256"/>
              <a:chExt cx="1248" cy="504"/>
            </a:xfrm>
          </p:grpSpPr>
          <p:grpSp>
            <p:nvGrpSpPr>
              <p:cNvPr id="17428" name="Group 247">
                <a:extLst>
                  <a:ext uri="{FF2B5EF4-FFF2-40B4-BE49-F238E27FC236}">
                    <a16:creationId xmlns:a16="http://schemas.microsoft.com/office/drawing/2014/main" id="{D477399B-8080-904F-AC08-A657816599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0" y="3256"/>
                <a:ext cx="1248" cy="504"/>
                <a:chOff x="3180" y="3256"/>
                <a:chExt cx="1248" cy="504"/>
              </a:xfrm>
            </p:grpSpPr>
            <p:sp>
              <p:nvSpPr>
                <p:cNvPr id="17432" name="Arc 242">
                  <a:extLst>
                    <a:ext uri="{FF2B5EF4-FFF2-40B4-BE49-F238E27FC236}">
                      <a16:creationId xmlns:a16="http://schemas.microsoft.com/office/drawing/2014/main" id="{C70DF54B-FC73-B745-8676-FAAC9604D4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0" y="3508"/>
                  <a:ext cx="624" cy="252"/>
                </a:xfrm>
                <a:custGeom>
                  <a:avLst/>
                  <a:gdLst>
                    <a:gd name="T0" fmla="*/ 0 w 21600"/>
                    <a:gd name="T1" fmla="*/ 0 h 21600"/>
                    <a:gd name="T2" fmla="*/ 1 w 21600"/>
                    <a:gd name="T3" fmla="*/ 0 h 21600"/>
                    <a:gd name="T4" fmla="*/ 1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21599"/>
                      </a:moveTo>
                      <a:cubicBezTo>
                        <a:pt x="-1" y="9712"/>
                        <a:pt x="9606" y="58"/>
                        <a:pt x="21494" y="0"/>
                      </a:cubicBezTo>
                    </a:path>
                    <a:path w="21600" h="21600" stroke="0" extrusionOk="0">
                      <a:moveTo>
                        <a:pt x="-1" y="21599"/>
                      </a:moveTo>
                      <a:cubicBezTo>
                        <a:pt x="-1" y="9712"/>
                        <a:pt x="9606" y="58"/>
                        <a:pt x="21494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433" name="Arc 243">
                  <a:extLst>
                    <a:ext uri="{FF2B5EF4-FFF2-40B4-BE49-F238E27FC236}">
                      <a16:creationId xmlns:a16="http://schemas.microsoft.com/office/drawing/2014/main" id="{A11746E5-4CEB-B34C-A1F2-8B9F103361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1" y="3256"/>
                  <a:ext cx="627" cy="252"/>
                </a:xfrm>
                <a:custGeom>
                  <a:avLst/>
                  <a:gdLst>
                    <a:gd name="T0" fmla="*/ 1 w 21706"/>
                    <a:gd name="T1" fmla="*/ 0 h 21600"/>
                    <a:gd name="T2" fmla="*/ 0 w 21706"/>
                    <a:gd name="T3" fmla="*/ 0 h 21600"/>
                    <a:gd name="T4" fmla="*/ 0 w 2170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706"/>
                    <a:gd name="T10" fmla="*/ 0 h 21600"/>
                    <a:gd name="T11" fmla="*/ 21706 w 2170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706" h="21600" fill="none" extrusionOk="0">
                      <a:moveTo>
                        <a:pt x="21706" y="0"/>
                      </a:moveTo>
                      <a:cubicBezTo>
                        <a:pt x="21706" y="11929"/>
                        <a:pt x="12035" y="21600"/>
                        <a:pt x="106" y="21600"/>
                      </a:cubicBezTo>
                      <a:cubicBezTo>
                        <a:pt x="70" y="21599"/>
                        <a:pt x="35" y="21599"/>
                        <a:pt x="0" y="21599"/>
                      </a:cubicBezTo>
                    </a:path>
                    <a:path w="21706" h="21600" stroke="0" extrusionOk="0">
                      <a:moveTo>
                        <a:pt x="21706" y="0"/>
                      </a:moveTo>
                      <a:cubicBezTo>
                        <a:pt x="21706" y="11929"/>
                        <a:pt x="12035" y="21600"/>
                        <a:pt x="106" y="21600"/>
                      </a:cubicBezTo>
                      <a:cubicBezTo>
                        <a:pt x="70" y="21599"/>
                        <a:pt x="35" y="21599"/>
                        <a:pt x="0" y="21599"/>
                      </a:cubicBezTo>
                      <a:lnTo>
                        <a:pt x="106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7434" name="Group 246">
                  <a:extLst>
                    <a:ext uri="{FF2B5EF4-FFF2-40B4-BE49-F238E27FC236}">
                      <a16:creationId xmlns:a16="http://schemas.microsoft.com/office/drawing/2014/main" id="{4DC61E81-F304-B441-81D8-51F5FAEE78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0" y="3424"/>
                  <a:ext cx="176" cy="88"/>
                  <a:chOff x="4080" y="3424"/>
                  <a:chExt cx="176" cy="88"/>
                </a:xfrm>
              </p:grpSpPr>
              <p:sp>
                <p:nvSpPr>
                  <p:cNvPr id="17435" name="Freeform 244">
                    <a:extLst>
                      <a:ext uri="{FF2B5EF4-FFF2-40B4-BE49-F238E27FC236}">
                        <a16:creationId xmlns:a16="http://schemas.microsoft.com/office/drawing/2014/main" id="{8EB6E4C5-FE43-7342-977F-0BF992931F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44" y="3424"/>
                    <a:ext cx="112" cy="88"/>
                  </a:xfrm>
                  <a:custGeom>
                    <a:avLst/>
                    <a:gdLst>
                      <a:gd name="T0" fmla="*/ 112 w 112"/>
                      <a:gd name="T1" fmla="*/ 16 h 88"/>
                      <a:gd name="T2" fmla="*/ 24 w 112"/>
                      <a:gd name="T3" fmla="*/ 88 h 88"/>
                      <a:gd name="T4" fmla="*/ 40 w 112"/>
                      <a:gd name="T5" fmla="*/ 32 h 88"/>
                      <a:gd name="T6" fmla="*/ 0 w 112"/>
                      <a:gd name="T7" fmla="*/ 0 h 88"/>
                      <a:gd name="T8" fmla="*/ 112 w 112"/>
                      <a:gd name="T9" fmla="*/ 16 h 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2"/>
                      <a:gd name="T16" fmla="*/ 0 h 88"/>
                      <a:gd name="T17" fmla="*/ 112 w 112"/>
                      <a:gd name="T18" fmla="*/ 88 h 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2" h="88">
                        <a:moveTo>
                          <a:pt x="112" y="16"/>
                        </a:moveTo>
                        <a:lnTo>
                          <a:pt x="24" y="88"/>
                        </a:lnTo>
                        <a:lnTo>
                          <a:pt x="40" y="32"/>
                        </a:lnTo>
                        <a:lnTo>
                          <a:pt x="0" y="0"/>
                        </a:lnTo>
                        <a:lnTo>
                          <a:pt x="112" y="16"/>
                        </a:lnTo>
                        <a:close/>
                      </a:path>
                    </a:pathLst>
                  </a:custGeom>
                  <a:solidFill>
                    <a:srgbClr val="006600"/>
                  </a:solidFill>
                  <a:ln w="12700">
                    <a:solidFill>
                      <a:srgbClr val="0066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436" name="Line 245">
                    <a:extLst>
                      <a:ext uri="{FF2B5EF4-FFF2-40B4-BE49-F238E27FC236}">
                        <a16:creationId xmlns:a16="http://schemas.microsoft.com/office/drawing/2014/main" id="{4C83F6CF-7746-6347-9449-0B0FA1008A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3456"/>
                    <a:ext cx="104" cy="32"/>
                  </a:xfrm>
                  <a:prstGeom prst="line">
                    <a:avLst/>
                  </a:prstGeom>
                  <a:noFill/>
                  <a:ln w="25400">
                    <a:solidFill>
                      <a:srgbClr val="0066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29" name="Group 250">
                <a:extLst>
                  <a:ext uri="{FF2B5EF4-FFF2-40B4-BE49-F238E27FC236}">
                    <a16:creationId xmlns:a16="http://schemas.microsoft.com/office/drawing/2014/main" id="{2C59DB56-7FA1-364E-9C5F-9198EA545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6" y="3512"/>
                <a:ext cx="176" cy="88"/>
                <a:chOff x="3376" y="3512"/>
                <a:chExt cx="176" cy="88"/>
              </a:xfrm>
            </p:grpSpPr>
            <p:sp>
              <p:nvSpPr>
                <p:cNvPr id="17430" name="Freeform 248">
                  <a:extLst>
                    <a:ext uri="{FF2B5EF4-FFF2-40B4-BE49-F238E27FC236}">
                      <a16:creationId xmlns:a16="http://schemas.microsoft.com/office/drawing/2014/main" id="{C65215EE-3704-DA4F-9441-D58A560D1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6" y="3512"/>
                  <a:ext cx="112" cy="88"/>
                </a:xfrm>
                <a:custGeom>
                  <a:avLst/>
                  <a:gdLst>
                    <a:gd name="T0" fmla="*/ 0 w 112"/>
                    <a:gd name="T1" fmla="*/ 72 h 88"/>
                    <a:gd name="T2" fmla="*/ 88 w 112"/>
                    <a:gd name="T3" fmla="*/ 0 h 88"/>
                    <a:gd name="T4" fmla="*/ 72 w 112"/>
                    <a:gd name="T5" fmla="*/ 56 h 88"/>
                    <a:gd name="T6" fmla="*/ 112 w 112"/>
                    <a:gd name="T7" fmla="*/ 88 h 88"/>
                    <a:gd name="T8" fmla="*/ 0 w 112"/>
                    <a:gd name="T9" fmla="*/ 72 h 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88"/>
                    <a:gd name="T17" fmla="*/ 112 w 112"/>
                    <a:gd name="T18" fmla="*/ 88 h 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88">
                      <a:moveTo>
                        <a:pt x="0" y="72"/>
                      </a:moveTo>
                      <a:lnTo>
                        <a:pt x="88" y="0"/>
                      </a:lnTo>
                      <a:lnTo>
                        <a:pt x="72" y="56"/>
                      </a:lnTo>
                      <a:lnTo>
                        <a:pt x="112" y="88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6600"/>
                </a:solidFill>
                <a:ln w="12700">
                  <a:solidFill>
                    <a:srgbClr val="0066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431" name="Line 249">
                  <a:extLst>
                    <a:ext uri="{FF2B5EF4-FFF2-40B4-BE49-F238E27FC236}">
                      <a16:creationId xmlns:a16="http://schemas.microsoft.com/office/drawing/2014/main" id="{4417700A-75BE-A54F-B822-BC138B929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48" y="3536"/>
                  <a:ext cx="104" cy="32"/>
                </a:xfrm>
                <a:prstGeom prst="line">
                  <a:avLst/>
                </a:prstGeom>
                <a:noFill/>
                <a:ln w="254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421" name="Group 254">
              <a:extLst>
                <a:ext uri="{FF2B5EF4-FFF2-40B4-BE49-F238E27FC236}">
                  <a16:creationId xmlns:a16="http://schemas.microsoft.com/office/drawing/2014/main" id="{DD586320-B157-B04A-BABF-660FCE768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664"/>
              <a:ext cx="584" cy="824"/>
              <a:chOff x="3360" y="2664"/>
              <a:chExt cx="584" cy="824"/>
            </a:xfrm>
          </p:grpSpPr>
          <p:sp>
            <p:nvSpPr>
              <p:cNvPr id="17426" name="Freeform 252">
                <a:extLst>
                  <a:ext uri="{FF2B5EF4-FFF2-40B4-BE49-F238E27FC236}">
                    <a16:creationId xmlns:a16="http://schemas.microsoft.com/office/drawing/2014/main" id="{763EC21F-E4C3-C042-9717-11BFCD22C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3360"/>
                <a:ext cx="112" cy="128"/>
              </a:xfrm>
              <a:custGeom>
                <a:avLst/>
                <a:gdLst>
                  <a:gd name="T0" fmla="*/ 0 w 112"/>
                  <a:gd name="T1" fmla="*/ 128 h 128"/>
                  <a:gd name="T2" fmla="*/ 24 w 112"/>
                  <a:gd name="T3" fmla="*/ 0 h 128"/>
                  <a:gd name="T4" fmla="*/ 48 w 112"/>
                  <a:gd name="T5" fmla="*/ 64 h 128"/>
                  <a:gd name="T6" fmla="*/ 112 w 112"/>
                  <a:gd name="T7" fmla="*/ 64 h 128"/>
                  <a:gd name="T8" fmla="*/ 0 w 112"/>
                  <a:gd name="T9" fmla="*/ 128 h 1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8"/>
                  <a:gd name="T17" fmla="*/ 112 w 112"/>
                  <a:gd name="T18" fmla="*/ 128 h 1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8">
                    <a:moveTo>
                      <a:pt x="0" y="128"/>
                    </a:moveTo>
                    <a:lnTo>
                      <a:pt x="24" y="0"/>
                    </a:lnTo>
                    <a:lnTo>
                      <a:pt x="48" y="64"/>
                    </a:lnTo>
                    <a:lnTo>
                      <a:pt x="112" y="64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660000"/>
              </a:solidFill>
              <a:ln w="12700">
                <a:solidFill>
                  <a:srgbClr val="66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427" name="Line 253">
                <a:extLst>
                  <a:ext uri="{FF2B5EF4-FFF2-40B4-BE49-F238E27FC236}">
                    <a16:creationId xmlns:a16="http://schemas.microsoft.com/office/drawing/2014/main" id="{36982329-0FB7-3643-B2DA-1B415F720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664"/>
                <a:ext cx="536" cy="760"/>
              </a:xfrm>
              <a:prstGeom prst="line">
                <a:avLst/>
              </a:prstGeom>
              <a:noFill/>
              <a:ln w="50800">
                <a:solidFill>
                  <a:srgbClr val="66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2" name="Rectangle 255">
              <a:extLst>
                <a:ext uri="{FF2B5EF4-FFF2-40B4-BE49-F238E27FC236}">
                  <a16:creationId xmlns:a16="http://schemas.microsoft.com/office/drawing/2014/main" id="{28C47587-4DE9-9740-A2C4-ADC345DF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2800"/>
              <a:ext cx="5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660000"/>
                  </a:solidFill>
                </a:rPr>
                <a:t>Linear- </a:t>
              </a:r>
              <a:endParaRPr lang="en-US" altLang="en-US"/>
            </a:p>
          </p:txBody>
        </p:sp>
        <p:sp>
          <p:nvSpPr>
            <p:cNvPr id="17423" name="Rectangle 256">
              <a:extLst>
                <a:ext uri="{FF2B5EF4-FFF2-40B4-BE49-F238E27FC236}">
                  <a16:creationId xmlns:a16="http://schemas.microsoft.com/office/drawing/2014/main" id="{5C04CDE5-D507-C045-8CD5-704601C9D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2984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660000"/>
                  </a:solidFill>
                </a:rPr>
                <a:t>elastic</a:t>
              </a:r>
              <a:endParaRPr lang="en-US" altLang="en-US"/>
            </a:p>
          </p:txBody>
        </p:sp>
        <p:sp>
          <p:nvSpPr>
            <p:cNvPr id="17424" name="Rectangle 257">
              <a:extLst>
                <a:ext uri="{FF2B5EF4-FFF2-40B4-BE49-F238E27FC236}">
                  <a16:creationId xmlns:a16="http://schemas.microsoft.com/office/drawing/2014/main" id="{DA7E7A37-5BF5-D64C-88D3-715218D70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3288"/>
              <a:ext cx="8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6600"/>
                  </a:solidFill>
                </a:rPr>
                <a:t>Non-Linear-</a:t>
              </a:r>
              <a:endParaRPr lang="en-US" altLang="en-US"/>
            </a:p>
          </p:txBody>
        </p:sp>
        <p:sp>
          <p:nvSpPr>
            <p:cNvPr id="17425" name="Rectangle 258">
              <a:extLst>
                <a:ext uri="{FF2B5EF4-FFF2-40B4-BE49-F238E27FC236}">
                  <a16:creationId xmlns:a16="http://schemas.microsoft.com/office/drawing/2014/main" id="{9240BA66-876E-A245-AE21-D1C11E92D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3472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6600"/>
                  </a:solidFill>
                </a:rPr>
                <a:t>elastic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47145F32-8885-8141-8B89-293AE3A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9185AD-AE60-FE4A-9BAB-F3CFFFFB314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4E2F1F-3A05-7940-A3FA-7F95D05DF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Tensile Strength, TS</a:t>
            </a:r>
          </a:p>
        </p:txBody>
      </p:sp>
      <p:sp>
        <p:nvSpPr>
          <p:cNvPr id="50180" name="Rectangle 46">
            <a:extLst>
              <a:ext uri="{FF2B5EF4-FFF2-40B4-BE49-F238E27FC236}">
                <a16:creationId xmlns:a16="http://schemas.microsoft.com/office/drawing/2014/main" id="{34A19C73-A6BF-C247-B43F-6A6F8B3D0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8138"/>
            <a:ext cx="8027988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 </a:t>
            </a:r>
            <a:r>
              <a:rPr lang="en-US" altLang="en-US">
                <a:solidFill>
                  <a:srgbClr val="CC0000"/>
                </a:solidFill>
              </a:rPr>
              <a:t>Metals</a:t>
            </a:r>
            <a:r>
              <a:rPr lang="en-US" altLang="en-US"/>
              <a:t>:</a:t>
            </a:r>
            <a:r>
              <a:rPr lang="en-US" altLang="en-US" sz="2200"/>
              <a:t>  occurs when noticeable </a:t>
            </a:r>
            <a:r>
              <a:rPr lang="en-US" altLang="en-US" sz="2200">
                <a:solidFill>
                  <a:schemeClr val="accent2"/>
                </a:solidFill>
              </a:rPr>
              <a:t>necking</a:t>
            </a:r>
            <a:r>
              <a:rPr lang="en-US" altLang="en-US" sz="2200"/>
              <a:t> starts.</a:t>
            </a:r>
          </a:p>
          <a:p>
            <a:r>
              <a:rPr lang="en-US" altLang="en-US"/>
              <a:t>•  </a:t>
            </a:r>
            <a:r>
              <a:rPr lang="en-US" altLang="en-US">
                <a:solidFill>
                  <a:srgbClr val="009933"/>
                </a:solidFill>
              </a:rPr>
              <a:t>Polymers</a:t>
            </a:r>
            <a:r>
              <a:rPr lang="en-US" altLang="en-US"/>
              <a:t>:</a:t>
            </a:r>
            <a:r>
              <a:rPr lang="en-US" altLang="en-US" sz="2200"/>
              <a:t>  occurs when </a:t>
            </a:r>
            <a:r>
              <a:rPr lang="en-US" altLang="en-US" sz="2200">
                <a:solidFill>
                  <a:schemeClr val="accent2"/>
                </a:solidFill>
              </a:rPr>
              <a:t>polymer backbone</a:t>
            </a:r>
            <a:r>
              <a:rPr lang="en-US" altLang="en-US" sz="2200"/>
              <a:t> </a:t>
            </a:r>
            <a:r>
              <a:rPr lang="en-US" altLang="en-US" sz="2200">
                <a:solidFill>
                  <a:srgbClr val="3333CC"/>
                </a:solidFill>
              </a:rPr>
              <a:t>chains</a:t>
            </a:r>
            <a:r>
              <a:rPr lang="en-US" altLang="en-US" sz="2200"/>
              <a:t> are</a:t>
            </a:r>
          </a:p>
          <a:p>
            <a:r>
              <a:rPr lang="en-US" altLang="en-US" sz="2200"/>
              <a:t>    aligned and slip past one another.</a:t>
            </a:r>
          </a:p>
        </p:txBody>
      </p:sp>
      <p:grpSp>
        <p:nvGrpSpPr>
          <p:cNvPr id="50182" name="Group 57">
            <a:extLst>
              <a:ext uri="{FF2B5EF4-FFF2-40B4-BE49-F238E27FC236}">
                <a16:creationId xmlns:a16="http://schemas.microsoft.com/office/drawing/2014/main" id="{192FB568-CE90-704A-B073-4C063EA56E75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1362075"/>
            <a:ext cx="7672388" cy="3873500"/>
            <a:chOff x="792" y="858"/>
            <a:chExt cx="4833" cy="2440"/>
          </a:xfrm>
        </p:grpSpPr>
        <p:sp>
          <p:nvSpPr>
            <p:cNvPr id="50184" name="Line 5">
              <a:extLst>
                <a:ext uri="{FF2B5EF4-FFF2-40B4-BE49-F238E27FC236}">
                  <a16:creationId xmlns:a16="http://schemas.microsoft.com/office/drawing/2014/main" id="{62E5B1E6-E61A-E24A-843A-902527C27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" y="1593"/>
              <a:ext cx="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Text Box 6">
              <a:extLst>
                <a:ext uri="{FF2B5EF4-FFF2-40B4-BE49-F238E27FC236}">
                  <a16:creationId xmlns:a16="http://schemas.microsoft.com/office/drawing/2014/main" id="{E62BCCB6-A185-3F47-BC55-EEEAE49C0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" y="1449"/>
              <a:ext cx="3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  <a:sym typeface="Symbol" pitchFamily="2" charset="2"/>
                </a:rPr>
                <a:t></a:t>
              </a:r>
              <a:r>
                <a:rPr lang="en-US" altLang="en-US" sz="2000" b="1" baseline="-25000">
                  <a:sym typeface="Symbol" pitchFamily="2" charset="2"/>
                </a:rPr>
                <a:t>y</a:t>
              </a:r>
              <a:endParaRPr lang="en-US" altLang="en-US" sz="2000" b="1"/>
            </a:p>
          </p:txBody>
        </p:sp>
        <p:sp>
          <p:nvSpPr>
            <p:cNvPr id="50186" name="Rectangle 10">
              <a:extLst>
                <a:ext uri="{FF2B5EF4-FFF2-40B4-BE49-F238E27FC236}">
                  <a16:creationId xmlns:a16="http://schemas.microsoft.com/office/drawing/2014/main" id="{3D2326C4-539E-D448-9351-3E1CB75C6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2921"/>
              <a:ext cx="570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7" name="Rectangle 11">
              <a:extLst>
                <a:ext uri="{FF2B5EF4-FFF2-40B4-BE49-F238E27FC236}">
                  <a16:creationId xmlns:a16="http://schemas.microsoft.com/office/drawing/2014/main" id="{559DBA6A-AEA9-7A42-B1B7-EFFC851B4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2922"/>
              <a:ext cx="4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>
                  <a:solidFill>
                    <a:srgbClr val="555555"/>
                  </a:solidFill>
                </a:rPr>
                <a:t>strain</a:t>
              </a:r>
              <a:endParaRPr lang="en-US" altLang="en-US"/>
            </a:p>
          </p:txBody>
        </p:sp>
        <p:sp>
          <p:nvSpPr>
            <p:cNvPr id="50188" name="Rectangle 12">
              <a:extLst>
                <a:ext uri="{FF2B5EF4-FFF2-40B4-BE49-F238E27FC236}">
                  <a16:creationId xmlns:a16="http://schemas.microsoft.com/office/drawing/2014/main" id="{57135431-AC86-644A-A862-517B6EB6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388"/>
              <a:ext cx="464" cy="15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89" name="Rectangle 15">
              <a:extLst>
                <a:ext uri="{FF2B5EF4-FFF2-40B4-BE49-F238E27FC236}">
                  <a16:creationId xmlns:a16="http://schemas.microsoft.com/office/drawing/2014/main" id="{5D040E2E-12F2-8841-9BE3-E8BC8E97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068"/>
              <a:ext cx="271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90" name="Rectangle 17">
              <a:extLst>
                <a:ext uri="{FF2B5EF4-FFF2-40B4-BE49-F238E27FC236}">
                  <a16:creationId xmlns:a16="http://schemas.microsoft.com/office/drawing/2014/main" id="{9D7B9C5C-C6A3-444A-B83E-4C2B79B0C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2408"/>
              <a:ext cx="17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Typical response of  a metal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0191" name="Text Box 47">
              <a:extLst>
                <a:ext uri="{FF2B5EF4-FFF2-40B4-BE49-F238E27FC236}">
                  <a16:creationId xmlns:a16="http://schemas.microsoft.com/office/drawing/2014/main" id="{BD192EC4-FE1B-0446-85BE-B6031CFC7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1357"/>
              <a:ext cx="1292" cy="1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 i="1"/>
                <a:t>F</a:t>
              </a:r>
              <a:r>
                <a:rPr lang="en-US" altLang="en-US" sz="2000"/>
                <a:t> = fracture or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       ultimate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       strength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en-US" sz="2000"/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000"/>
                <a:t>Neck – acts </a:t>
              </a:r>
              <a:br>
                <a:rPr lang="en-US" altLang="en-US" sz="2000"/>
              </a:br>
              <a:r>
                <a:rPr lang="en-US" altLang="en-US" sz="2000"/>
                <a:t>as stress concentrator</a:t>
              </a:r>
            </a:p>
          </p:txBody>
        </p:sp>
        <p:pic>
          <p:nvPicPr>
            <p:cNvPr id="50192" name="Picture 52">
              <a:extLst>
                <a:ext uri="{FF2B5EF4-FFF2-40B4-BE49-F238E27FC236}">
                  <a16:creationId xmlns:a16="http://schemas.microsoft.com/office/drawing/2014/main" id="{E4426535-DA2C-4C4D-8B9E-A6C2B27B6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" y="858"/>
              <a:ext cx="2847" cy="2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3" name="Line 48">
              <a:extLst>
                <a:ext uri="{FF2B5EF4-FFF2-40B4-BE49-F238E27FC236}">
                  <a16:creationId xmlns:a16="http://schemas.microsoft.com/office/drawing/2014/main" id="{F704256D-C7B0-E64D-9428-5AF255CF6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1" y="2046"/>
              <a:ext cx="794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49">
              <a:extLst>
                <a:ext uri="{FF2B5EF4-FFF2-40B4-BE49-F238E27FC236}">
                  <a16:creationId xmlns:a16="http://schemas.microsoft.com/office/drawing/2014/main" id="{8E7CA9E6-A905-F140-AC74-00B9C035B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7" y="1491"/>
              <a:ext cx="764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Rectangle 13">
              <a:extLst>
                <a:ext uri="{FF2B5EF4-FFF2-40B4-BE49-F238E27FC236}">
                  <a16:creationId xmlns:a16="http://schemas.microsoft.com/office/drawing/2014/main" id="{C8262F6E-BE0D-0D41-9D89-32F8F7BCC3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4" y="2066"/>
              <a:ext cx="11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>
                  <a:solidFill>
                    <a:srgbClr val="555555"/>
                  </a:solidFill>
                </a:rPr>
                <a:t> engineering </a:t>
              </a:r>
              <a:endParaRPr lang="en-US" altLang="en-US"/>
            </a:p>
          </p:txBody>
        </p:sp>
        <p:sp>
          <p:nvSpPr>
            <p:cNvPr id="50196" name="Rectangle 16">
              <a:extLst>
                <a:ext uri="{FF2B5EF4-FFF2-40B4-BE49-F238E27FC236}">
                  <a16:creationId xmlns:a16="http://schemas.microsoft.com/office/drawing/2014/main" id="{41455BA6-85B5-9647-8151-611F0E29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068"/>
              <a:ext cx="25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 i="1">
                  <a:solidFill>
                    <a:srgbClr val="0033FF"/>
                  </a:solidFill>
                </a:rPr>
                <a:t>TS</a:t>
              </a:r>
              <a:endParaRPr lang="en-US" altLang="en-US" i="1"/>
            </a:p>
          </p:txBody>
        </p:sp>
        <p:sp>
          <p:nvSpPr>
            <p:cNvPr id="50197" name="Rectangle 53">
              <a:extLst>
                <a:ext uri="{FF2B5EF4-FFF2-40B4-BE49-F238E27FC236}">
                  <a16:creationId xmlns:a16="http://schemas.microsoft.com/office/drawing/2014/main" id="{3014C735-311B-A943-B53D-A602E3963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792"/>
              <a:ext cx="165" cy="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98" name="Rectangle 14">
              <a:extLst>
                <a:ext uri="{FF2B5EF4-FFF2-40B4-BE49-F238E27FC236}">
                  <a16:creationId xmlns:a16="http://schemas.microsoft.com/office/drawing/2014/main" id="{296F1127-F7F7-9546-9D32-EB3CC59932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44" y="2063"/>
              <a:ext cx="59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>
                  <a:solidFill>
                    <a:srgbClr val="555555"/>
                  </a:solidFill>
                </a:rPr>
                <a:t> stress</a:t>
              </a:r>
              <a:endParaRPr lang="en-US" altLang="en-US"/>
            </a:p>
          </p:txBody>
        </p:sp>
        <p:sp>
          <p:nvSpPr>
            <p:cNvPr id="50199" name="Rectangle 55">
              <a:extLst>
                <a:ext uri="{FF2B5EF4-FFF2-40B4-BE49-F238E27FC236}">
                  <a16:creationId xmlns:a16="http://schemas.microsoft.com/office/drawing/2014/main" id="{F6CD443C-BFC5-444E-8CB9-0C60690A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054"/>
              <a:ext cx="338" cy="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00" name="Rectangle 54">
              <a:extLst>
                <a:ext uri="{FF2B5EF4-FFF2-40B4-BE49-F238E27FC236}">
                  <a16:creationId xmlns:a16="http://schemas.microsoft.com/office/drawing/2014/main" id="{31CE6783-B52E-5D4F-8083-063A9EE2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3058"/>
              <a:ext cx="17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500">
                  <a:solidFill>
                    <a:srgbClr val="555555"/>
                  </a:solidFill>
                </a:rPr>
                <a:t> engineering strain </a:t>
              </a:r>
              <a:endParaRPr lang="en-US" altLang="en-US"/>
            </a:p>
          </p:txBody>
        </p:sp>
        <p:sp>
          <p:nvSpPr>
            <p:cNvPr id="50201" name="Rectangle 56">
              <a:extLst>
                <a:ext uri="{FF2B5EF4-FFF2-40B4-BE49-F238E27FC236}">
                  <a16:creationId xmlns:a16="http://schemas.microsoft.com/office/drawing/2014/main" id="{4EA0AAB3-7600-6348-83D0-7C824149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134"/>
              <a:ext cx="101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183" name="Rectangle 51">
            <a:extLst>
              <a:ext uri="{FF2B5EF4-FFF2-40B4-BE49-F238E27FC236}">
                <a16:creationId xmlns:a16="http://schemas.microsoft.com/office/drawing/2014/main" id="{21E0572E-1F76-2E47-BDA8-7D4B2489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38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Maximum stress on engineering stress-strain curve.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FBE51BE9-51CD-624D-854E-D8C77CD9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84FB24-0CB6-AC4C-9029-8F2F07CF927D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320C616-C082-E348-BE0B-92C3FB29C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Tensile Strength : Comparison</a:t>
            </a:r>
          </a:p>
        </p:txBody>
      </p:sp>
      <p:grpSp>
        <p:nvGrpSpPr>
          <p:cNvPr id="52228" name="Group 253">
            <a:extLst>
              <a:ext uri="{FF2B5EF4-FFF2-40B4-BE49-F238E27FC236}">
                <a16:creationId xmlns:a16="http://schemas.microsoft.com/office/drawing/2014/main" id="{0BB2A2C2-11C8-FF43-B8D5-6D0C98A48E67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850900"/>
            <a:ext cx="5564187" cy="5851525"/>
            <a:chOff x="263" y="536"/>
            <a:chExt cx="3505" cy="3686"/>
          </a:xfrm>
        </p:grpSpPr>
        <p:sp>
          <p:nvSpPr>
            <p:cNvPr id="52231" name="Rectangle 6">
              <a:extLst>
                <a:ext uri="{FF2B5EF4-FFF2-40B4-BE49-F238E27FC236}">
                  <a16:creationId xmlns:a16="http://schemas.microsoft.com/office/drawing/2014/main" id="{60D2B64A-0953-784F-B371-28FB994F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384"/>
              <a:ext cx="744" cy="248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2" name="Rectangle 7">
              <a:extLst>
                <a:ext uri="{FF2B5EF4-FFF2-40B4-BE49-F238E27FC236}">
                  <a16:creationId xmlns:a16="http://schemas.microsoft.com/office/drawing/2014/main" id="{5644C6E8-DD08-3B4E-B130-5D9A1D524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472"/>
              <a:ext cx="608" cy="178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3" name="Rectangle 8">
              <a:extLst>
                <a:ext uri="{FF2B5EF4-FFF2-40B4-BE49-F238E27FC236}">
                  <a16:creationId xmlns:a16="http://schemas.microsoft.com/office/drawing/2014/main" id="{8BB93C53-4B8C-7940-8AFC-85071552E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336"/>
              <a:ext cx="3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Si crystal</a:t>
              </a:r>
              <a:endParaRPr lang="en-US" altLang="en-US"/>
            </a:p>
          </p:txBody>
        </p:sp>
        <p:sp>
          <p:nvSpPr>
            <p:cNvPr id="52234" name="Rectangle 9">
              <a:extLst>
                <a:ext uri="{FF2B5EF4-FFF2-40B4-BE49-F238E27FC236}">
                  <a16:creationId xmlns:a16="http://schemas.microsoft.com/office/drawing/2014/main" id="{3B74E0CF-42E8-0F45-B308-0C62DB3F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424"/>
              <a:ext cx="22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DD"/>
                  </a:solidFill>
                </a:rPr>
                <a:t>&lt;100&gt;</a:t>
              </a:r>
              <a:endParaRPr lang="en-US" altLang="en-US"/>
            </a:p>
          </p:txBody>
        </p:sp>
        <p:sp>
          <p:nvSpPr>
            <p:cNvPr id="52235" name="Rectangle 10">
              <a:extLst>
                <a:ext uri="{FF2B5EF4-FFF2-40B4-BE49-F238E27FC236}">
                  <a16:creationId xmlns:a16="http://schemas.microsoft.com/office/drawing/2014/main" id="{202EF080-224A-0147-9112-905AABAB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2416"/>
              <a:ext cx="576" cy="98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6" name="Rectangle 11">
              <a:extLst>
                <a:ext uri="{FF2B5EF4-FFF2-40B4-BE49-F238E27FC236}">
                  <a16:creationId xmlns:a16="http://schemas.microsoft.com/office/drawing/2014/main" id="{E38C3E80-5DDA-8640-806C-93047EF2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280"/>
              <a:ext cx="664" cy="1152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7" name="Rectangle 12">
              <a:extLst>
                <a:ext uri="{FF2B5EF4-FFF2-40B4-BE49-F238E27FC236}">
                  <a16:creationId xmlns:a16="http://schemas.microsoft.com/office/drawing/2014/main" id="{E62B3881-265D-494E-89A0-C4278A5F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952"/>
              <a:ext cx="2704" cy="31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38" name="Rectangle 13">
              <a:extLst>
                <a:ext uri="{FF2B5EF4-FFF2-40B4-BE49-F238E27FC236}">
                  <a16:creationId xmlns:a16="http://schemas.microsoft.com/office/drawing/2014/main" id="{3D72733F-48B3-374F-8376-B615D3279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536"/>
              <a:ext cx="49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DD"/>
                  </a:solidFill>
                </a:rPr>
                <a:t>Graphite/ </a:t>
              </a:r>
              <a:endParaRPr lang="en-US" altLang="en-US"/>
            </a:p>
          </p:txBody>
        </p:sp>
        <p:sp>
          <p:nvSpPr>
            <p:cNvPr id="52239" name="Rectangle 14">
              <a:extLst>
                <a:ext uri="{FF2B5EF4-FFF2-40B4-BE49-F238E27FC236}">
                  <a16:creationId xmlns:a16="http://schemas.microsoft.com/office/drawing/2014/main" id="{F7AE52CD-04EE-7740-A02C-308D7EAA0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664"/>
              <a:ext cx="53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DD"/>
                  </a:solidFill>
                </a:rPr>
                <a:t>Ceramics/ </a:t>
              </a:r>
              <a:endParaRPr lang="en-US" altLang="en-US"/>
            </a:p>
          </p:txBody>
        </p:sp>
        <p:sp>
          <p:nvSpPr>
            <p:cNvPr id="52240" name="Rectangle 15">
              <a:extLst>
                <a:ext uri="{FF2B5EF4-FFF2-40B4-BE49-F238E27FC236}">
                  <a16:creationId xmlns:a16="http://schemas.microsoft.com/office/drawing/2014/main" id="{0A549DE8-E0B5-0742-BF21-3BF9643B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92"/>
              <a:ext cx="49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DD"/>
                  </a:solidFill>
                </a:rPr>
                <a:t>Semicond</a:t>
              </a:r>
              <a:endParaRPr lang="en-US" altLang="en-US"/>
            </a:p>
          </p:txBody>
        </p:sp>
        <p:sp>
          <p:nvSpPr>
            <p:cNvPr id="52241" name="Rectangle 16">
              <a:extLst>
                <a:ext uri="{FF2B5EF4-FFF2-40B4-BE49-F238E27FC236}">
                  <a16:creationId xmlns:a16="http://schemas.microsoft.com/office/drawing/2014/main" id="{3F821C79-1B04-4946-A621-338621B7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600"/>
              <a:ext cx="39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Metals/ </a:t>
              </a:r>
              <a:endParaRPr lang="en-US" altLang="en-US"/>
            </a:p>
          </p:txBody>
        </p:sp>
        <p:sp>
          <p:nvSpPr>
            <p:cNvPr id="52242" name="Rectangle 17">
              <a:extLst>
                <a:ext uri="{FF2B5EF4-FFF2-40B4-BE49-F238E27FC236}">
                  <a16:creationId xmlns:a16="http://schemas.microsoft.com/office/drawing/2014/main" id="{102949B0-0E2C-1F46-933C-14665753C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728"/>
              <a:ext cx="29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Alloys</a:t>
              </a:r>
              <a:endParaRPr lang="en-US" altLang="en-US"/>
            </a:p>
          </p:txBody>
        </p:sp>
        <p:sp>
          <p:nvSpPr>
            <p:cNvPr id="52243" name="Rectangle 18">
              <a:extLst>
                <a:ext uri="{FF2B5EF4-FFF2-40B4-BE49-F238E27FC236}">
                  <a16:creationId xmlns:a16="http://schemas.microsoft.com/office/drawing/2014/main" id="{FBACF2AC-4C9D-A045-BA71-F9E5CADA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600"/>
              <a:ext cx="6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FF33CC"/>
                  </a:solidFill>
                </a:rPr>
                <a:t>Composites/ </a:t>
              </a:r>
              <a:endParaRPr lang="en-US" altLang="en-US"/>
            </a:p>
          </p:txBody>
        </p:sp>
        <p:sp>
          <p:nvSpPr>
            <p:cNvPr id="52244" name="Rectangle 19">
              <a:extLst>
                <a:ext uri="{FF2B5EF4-FFF2-40B4-BE49-F238E27FC236}">
                  <a16:creationId xmlns:a16="http://schemas.microsoft.com/office/drawing/2014/main" id="{C39733EB-A596-544D-9308-BC3611F8B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728"/>
              <a:ext cx="2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FF33CC"/>
                  </a:solidFill>
                </a:rPr>
                <a:t>fibers</a:t>
              </a:r>
              <a:endParaRPr lang="en-US" altLang="en-US"/>
            </a:p>
          </p:txBody>
        </p:sp>
        <p:sp>
          <p:nvSpPr>
            <p:cNvPr id="52245" name="Rectangle 20">
              <a:extLst>
                <a:ext uri="{FF2B5EF4-FFF2-40B4-BE49-F238E27FC236}">
                  <a16:creationId xmlns:a16="http://schemas.microsoft.com/office/drawing/2014/main" id="{483DF3C3-D237-1749-931F-462E76EF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664"/>
              <a:ext cx="46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8800"/>
                  </a:solidFill>
                </a:rPr>
                <a:t>Polymers</a:t>
              </a:r>
              <a:endParaRPr lang="en-US" altLang="en-US"/>
            </a:p>
          </p:txBody>
        </p:sp>
        <p:sp>
          <p:nvSpPr>
            <p:cNvPr id="52246" name="Rectangle 21">
              <a:extLst>
                <a:ext uri="{FF2B5EF4-FFF2-40B4-BE49-F238E27FC236}">
                  <a16:creationId xmlns:a16="http://schemas.microsoft.com/office/drawing/2014/main" id="{F587D17C-3AD2-D545-A82A-BC86189241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" y="3519"/>
              <a:ext cx="7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</a:rPr>
                <a:t>Tensile</a:t>
              </a:r>
              <a:endParaRPr lang="en-US" altLang="en-US"/>
            </a:p>
          </p:txBody>
        </p:sp>
        <p:sp>
          <p:nvSpPr>
            <p:cNvPr id="52247" name="Rectangle 22">
              <a:extLst>
                <a:ext uri="{FF2B5EF4-FFF2-40B4-BE49-F238E27FC236}">
                  <a16:creationId xmlns:a16="http://schemas.microsoft.com/office/drawing/2014/main" id="{A3082619-7461-8443-97A3-DE9639224A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269" y="2431"/>
              <a:ext cx="133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 </a:t>
              </a:r>
              <a:r>
                <a:rPr lang="en-US" altLang="en-US" sz="2800">
                  <a:solidFill>
                    <a:srgbClr val="000000"/>
                  </a:solidFill>
                </a:rPr>
                <a:t>strength, </a:t>
              </a:r>
              <a:r>
                <a:rPr lang="en-US" altLang="en-US" sz="2800" i="1">
                  <a:solidFill>
                    <a:srgbClr val="000000"/>
                  </a:solidFill>
                </a:rPr>
                <a:t>TS</a:t>
              </a:r>
              <a:r>
                <a:rPr lang="en-US" altLang="en-US" sz="2800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2248" name="Rectangle 23">
              <a:extLst>
                <a:ext uri="{FF2B5EF4-FFF2-40B4-BE49-F238E27FC236}">
                  <a16:creationId xmlns:a16="http://schemas.microsoft.com/office/drawing/2014/main" id="{25E5C05A-4259-1246-B22D-DEF34B99B1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2" y="1352"/>
              <a:ext cx="6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</a:rPr>
                <a:t>(MPa)</a:t>
              </a:r>
              <a:endParaRPr lang="en-US" altLang="en-US"/>
            </a:p>
          </p:txBody>
        </p:sp>
        <p:sp>
          <p:nvSpPr>
            <p:cNvPr id="52249" name="Rectangle 24">
              <a:extLst>
                <a:ext uri="{FF2B5EF4-FFF2-40B4-BE49-F238E27FC236}">
                  <a16:creationId xmlns:a16="http://schemas.microsoft.com/office/drawing/2014/main" id="{9362350A-3E67-BB4F-8C55-B3344293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600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PVC</a:t>
              </a:r>
              <a:endParaRPr lang="en-US" altLang="en-US"/>
            </a:p>
          </p:txBody>
        </p:sp>
        <p:sp>
          <p:nvSpPr>
            <p:cNvPr id="52250" name="Oval 25">
              <a:extLst>
                <a:ext uri="{FF2B5EF4-FFF2-40B4-BE49-F238E27FC236}">
                  <a16:creationId xmlns:a16="http://schemas.microsoft.com/office/drawing/2014/main" id="{BA4B5B39-6811-0149-83AB-499B9A5F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36"/>
              <a:ext cx="40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51" name="Oval 26">
              <a:extLst>
                <a:ext uri="{FF2B5EF4-FFF2-40B4-BE49-F238E27FC236}">
                  <a16:creationId xmlns:a16="http://schemas.microsoft.com/office/drawing/2014/main" id="{58E76091-4EF4-0244-85A2-600B56B18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552"/>
              <a:ext cx="48" cy="48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52" name="Rectangle 27">
              <a:extLst>
                <a:ext uri="{FF2B5EF4-FFF2-40B4-BE49-F238E27FC236}">
                  <a16:creationId xmlns:a16="http://schemas.microsoft.com/office/drawing/2014/main" id="{6CB11004-B54E-794B-9375-9AF9772F5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432"/>
              <a:ext cx="4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Nylon 6,6</a:t>
              </a:r>
              <a:endParaRPr lang="en-US" altLang="en-US"/>
            </a:p>
          </p:txBody>
        </p:sp>
        <p:grpSp>
          <p:nvGrpSpPr>
            <p:cNvPr id="52253" name="Group 28">
              <a:extLst>
                <a:ext uri="{FF2B5EF4-FFF2-40B4-BE49-F238E27FC236}">
                  <a16:creationId xmlns:a16="http://schemas.microsoft.com/office/drawing/2014/main" id="{FF5D2121-435A-4741-8E8A-1280EE007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6" y="2448"/>
              <a:ext cx="32" cy="80"/>
              <a:chOff x="2416" y="2448"/>
              <a:chExt cx="32" cy="80"/>
            </a:xfrm>
          </p:grpSpPr>
          <p:sp>
            <p:nvSpPr>
              <p:cNvPr id="52450" name="Freeform 29">
                <a:extLst>
                  <a:ext uri="{FF2B5EF4-FFF2-40B4-BE49-F238E27FC236}">
                    <a16:creationId xmlns:a16="http://schemas.microsoft.com/office/drawing/2014/main" id="{F0ECFDE9-9608-4546-9DF9-F29BAB53C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248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51" name="Freeform 30">
                <a:extLst>
                  <a:ext uri="{FF2B5EF4-FFF2-40B4-BE49-F238E27FC236}">
                    <a16:creationId xmlns:a16="http://schemas.microsoft.com/office/drawing/2014/main" id="{512584D9-146A-7641-8EAE-C968FCDAD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244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52" name="Line 31">
                <a:extLst>
                  <a:ext uri="{FF2B5EF4-FFF2-40B4-BE49-F238E27FC236}">
                    <a16:creationId xmlns:a16="http://schemas.microsoft.com/office/drawing/2014/main" id="{2788DCA1-DAAA-E741-ABB3-48A1428A0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2" y="2480"/>
                <a:ext cx="1" cy="16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254" name="Group 32">
              <a:extLst>
                <a:ext uri="{FF2B5EF4-FFF2-40B4-BE49-F238E27FC236}">
                  <a16:creationId xmlns:a16="http://schemas.microsoft.com/office/drawing/2014/main" id="{3BDA7108-132F-DF4A-968A-6C3D1A2A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6" y="2760"/>
              <a:ext cx="32" cy="608"/>
              <a:chOff x="2416" y="2760"/>
              <a:chExt cx="32" cy="608"/>
            </a:xfrm>
          </p:grpSpPr>
          <p:sp>
            <p:nvSpPr>
              <p:cNvPr id="52447" name="Freeform 33">
                <a:extLst>
                  <a:ext uri="{FF2B5EF4-FFF2-40B4-BE49-F238E27FC236}">
                    <a16:creationId xmlns:a16="http://schemas.microsoft.com/office/drawing/2014/main" id="{94C3146B-B30F-EB40-9C4C-24083CB29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332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48" name="Freeform 34">
                <a:extLst>
                  <a:ext uri="{FF2B5EF4-FFF2-40B4-BE49-F238E27FC236}">
                    <a16:creationId xmlns:a16="http://schemas.microsoft.com/office/drawing/2014/main" id="{803EBFFF-F6FF-6040-97D4-92585E42A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276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49" name="Line 35">
                <a:extLst>
                  <a:ext uri="{FF2B5EF4-FFF2-40B4-BE49-F238E27FC236}">
                    <a16:creationId xmlns:a16="http://schemas.microsoft.com/office/drawing/2014/main" id="{D1E2FB84-6772-C944-A50F-F1422FCED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2" y="2792"/>
                <a:ext cx="1" cy="54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55" name="Rectangle 36">
              <a:extLst>
                <a:ext uri="{FF2B5EF4-FFF2-40B4-BE49-F238E27FC236}">
                  <a16:creationId xmlns:a16="http://schemas.microsoft.com/office/drawing/2014/main" id="{D4DBFCA4-3984-C140-A7D4-7D571FD14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3248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52256" name="Rectangle 37">
              <a:extLst>
                <a:ext uri="{FF2B5EF4-FFF2-40B4-BE49-F238E27FC236}">
                  <a16:creationId xmlns:a16="http://schemas.microsoft.com/office/drawing/2014/main" id="{2BFE6C14-920C-0B4C-9194-B52037FFF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360"/>
              <a:ext cx="1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100</a:t>
              </a:r>
              <a:endParaRPr lang="en-US" altLang="en-US"/>
            </a:p>
          </p:txBody>
        </p:sp>
        <p:sp>
          <p:nvSpPr>
            <p:cNvPr id="52257" name="Rectangle 38">
              <a:extLst>
                <a:ext uri="{FF2B5EF4-FFF2-40B4-BE49-F238E27FC236}">
                  <a16:creationId xmlns:a16="http://schemas.microsoft.com/office/drawing/2014/main" id="{46CF3373-D98A-724C-BCFA-178293AF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104"/>
              <a:ext cx="1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200</a:t>
              </a:r>
              <a:endParaRPr lang="en-US" altLang="en-US"/>
            </a:p>
          </p:txBody>
        </p:sp>
        <p:sp>
          <p:nvSpPr>
            <p:cNvPr id="52258" name="Rectangle 39">
              <a:extLst>
                <a:ext uri="{FF2B5EF4-FFF2-40B4-BE49-F238E27FC236}">
                  <a16:creationId xmlns:a16="http://schemas.microsoft.com/office/drawing/2014/main" id="{96EFDFC5-CABD-0C4B-A4D9-D84520684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952"/>
              <a:ext cx="1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300</a:t>
              </a:r>
              <a:endParaRPr lang="en-US" altLang="en-US"/>
            </a:p>
          </p:txBody>
        </p:sp>
        <p:sp>
          <p:nvSpPr>
            <p:cNvPr id="52259" name="Rectangle 40">
              <a:extLst>
                <a:ext uri="{FF2B5EF4-FFF2-40B4-BE49-F238E27FC236}">
                  <a16:creationId xmlns:a16="http://schemas.microsoft.com/office/drawing/2014/main" id="{83AB7CF6-7EAB-A943-84D9-E1362D4D0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496"/>
              <a:ext cx="2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1000</a:t>
              </a:r>
              <a:endParaRPr lang="en-US" altLang="en-US"/>
            </a:p>
          </p:txBody>
        </p:sp>
        <p:sp>
          <p:nvSpPr>
            <p:cNvPr id="52260" name="Oval 41">
              <a:extLst>
                <a:ext uri="{FF2B5EF4-FFF2-40B4-BE49-F238E27FC236}">
                  <a16:creationId xmlns:a16="http://schemas.microsoft.com/office/drawing/2014/main" id="{A98F1D8B-6C67-5B49-9B67-46D1144CD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320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61" name="Rectangle 42">
              <a:extLst>
                <a:ext uri="{FF2B5EF4-FFF2-40B4-BE49-F238E27FC236}">
                  <a16:creationId xmlns:a16="http://schemas.microsoft.com/office/drawing/2014/main" id="{791CCECE-A258-5E49-8406-8EBE7478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88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Al</a:t>
              </a:r>
              <a:endParaRPr lang="en-US" altLang="en-US"/>
            </a:p>
          </p:txBody>
        </p:sp>
        <p:sp>
          <p:nvSpPr>
            <p:cNvPr id="52262" name="Rectangle 43">
              <a:extLst>
                <a:ext uri="{FF2B5EF4-FFF2-40B4-BE49-F238E27FC236}">
                  <a16:creationId xmlns:a16="http://schemas.microsoft.com/office/drawing/2014/main" id="{CAED715E-6A31-A84E-AD2F-33552B67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28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52263" name="Rectangle 44">
              <a:extLst>
                <a:ext uri="{FF2B5EF4-FFF2-40B4-BE49-F238E27FC236}">
                  <a16:creationId xmlns:a16="http://schemas.microsoft.com/office/drawing/2014/main" id="{913B0082-6548-3E4A-A853-2D1B6A9A0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304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(6061)</a:t>
              </a:r>
              <a:endParaRPr lang="en-US" altLang="en-US"/>
            </a:p>
          </p:txBody>
        </p:sp>
        <p:sp>
          <p:nvSpPr>
            <p:cNvPr id="52264" name="Rectangle 45">
              <a:extLst>
                <a:ext uri="{FF2B5EF4-FFF2-40B4-BE49-F238E27FC236}">
                  <a16:creationId xmlns:a16="http://schemas.microsoft.com/office/drawing/2014/main" id="{25ED1348-E3AB-0145-9BDD-52955592E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226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52265" name="Rectangle 46">
              <a:extLst>
                <a:ext uri="{FF2B5EF4-FFF2-40B4-BE49-F238E27FC236}">
                  <a16:creationId xmlns:a16="http://schemas.microsoft.com/office/drawing/2014/main" id="{5987DB4B-8FAF-E44B-A633-5C9527147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76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Al</a:t>
              </a:r>
              <a:endParaRPr lang="en-US" altLang="en-US"/>
            </a:p>
          </p:txBody>
        </p:sp>
        <p:sp>
          <p:nvSpPr>
            <p:cNvPr id="52266" name="Rectangle 47">
              <a:extLst>
                <a:ext uri="{FF2B5EF4-FFF2-40B4-BE49-F238E27FC236}">
                  <a16:creationId xmlns:a16="http://schemas.microsoft.com/office/drawing/2014/main" id="{DCAAD26B-E948-0641-BA51-B1F00A8D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7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52267" name="Rectangle 48">
              <a:extLst>
                <a:ext uri="{FF2B5EF4-FFF2-40B4-BE49-F238E27FC236}">
                  <a16:creationId xmlns:a16="http://schemas.microsoft.com/office/drawing/2014/main" id="{83CAD70E-18D3-1246-99F9-3FE29FAC0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992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(6061)</a:t>
              </a:r>
              <a:endParaRPr lang="en-US" altLang="en-US"/>
            </a:p>
          </p:txBody>
        </p:sp>
        <p:sp>
          <p:nvSpPr>
            <p:cNvPr id="52268" name="Rectangle 49">
              <a:extLst>
                <a:ext uri="{FF2B5EF4-FFF2-40B4-BE49-F238E27FC236}">
                  <a16:creationId xmlns:a16="http://schemas.microsoft.com/office/drawing/2014/main" id="{61350F5F-9D83-C841-A4B3-7C505C150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952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ag</a:t>
              </a:r>
              <a:endParaRPr lang="en-US" altLang="en-US"/>
            </a:p>
          </p:txBody>
        </p:sp>
        <p:sp>
          <p:nvSpPr>
            <p:cNvPr id="52269" name="Oval 50">
              <a:extLst>
                <a:ext uri="{FF2B5EF4-FFF2-40B4-BE49-F238E27FC236}">
                  <a16:creationId xmlns:a16="http://schemas.microsoft.com/office/drawing/2014/main" id="{BD641C97-62D0-2D42-BD1D-EA72CBA0A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984"/>
              <a:ext cx="48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70" name="Rectangle 51">
              <a:extLst>
                <a:ext uri="{FF2B5EF4-FFF2-40B4-BE49-F238E27FC236}">
                  <a16:creationId xmlns:a16="http://schemas.microsoft.com/office/drawing/2014/main" id="{E498A032-C01B-D14B-82CA-CCD46975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24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Cu</a:t>
              </a:r>
              <a:endParaRPr lang="en-US" altLang="en-US"/>
            </a:p>
          </p:txBody>
        </p:sp>
        <p:sp>
          <p:nvSpPr>
            <p:cNvPr id="52271" name="Rectangle 52">
              <a:extLst>
                <a:ext uri="{FF2B5EF4-FFF2-40B4-BE49-F238E27FC236}">
                  <a16:creationId xmlns:a16="http://schemas.microsoft.com/office/drawing/2014/main" id="{678E5B3C-3FD8-8B4D-AEA7-D6E32AF92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82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52272" name="Rectangle 53">
              <a:extLst>
                <a:ext uri="{FF2B5EF4-FFF2-40B4-BE49-F238E27FC236}">
                  <a16:creationId xmlns:a16="http://schemas.microsoft.com/office/drawing/2014/main" id="{6708C542-BF76-1F4F-8FF0-31AEFE429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1840"/>
              <a:ext cx="27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(71500)</a:t>
              </a:r>
              <a:endParaRPr lang="en-US" altLang="en-US"/>
            </a:p>
          </p:txBody>
        </p:sp>
        <p:sp>
          <p:nvSpPr>
            <p:cNvPr id="52273" name="Rectangle 54">
              <a:extLst>
                <a:ext uri="{FF2B5EF4-FFF2-40B4-BE49-F238E27FC236}">
                  <a16:creationId xmlns:a16="http://schemas.microsoft.com/office/drawing/2014/main" id="{8E18B250-44BA-4241-AA4B-F2643FB6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1800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hr</a:t>
              </a:r>
              <a:endParaRPr lang="en-US" altLang="en-US"/>
            </a:p>
          </p:txBody>
        </p:sp>
        <p:sp>
          <p:nvSpPr>
            <p:cNvPr id="52274" name="Oval 55">
              <a:extLst>
                <a:ext uri="{FF2B5EF4-FFF2-40B4-BE49-F238E27FC236}">
                  <a16:creationId xmlns:a16="http://schemas.microsoft.com/office/drawing/2014/main" id="{DE488E2F-912D-0346-BA50-3787AA815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136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75" name="Rectangle 56">
              <a:extLst>
                <a:ext uri="{FF2B5EF4-FFF2-40B4-BE49-F238E27FC236}">
                  <a16:creationId xmlns:a16="http://schemas.microsoft.com/office/drawing/2014/main" id="{0292601D-4131-BD40-A75D-476ACF421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28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Ta</a:t>
              </a:r>
              <a:endParaRPr lang="en-US" altLang="en-US"/>
            </a:p>
          </p:txBody>
        </p:sp>
        <p:sp>
          <p:nvSpPr>
            <p:cNvPr id="52276" name="Rectangle 57">
              <a:extLst>
                <a:ext uri="{FF2B5EF4-FFF2-40B4-BE49-F238E27FC236}">
                  <a16:creationId xmlns:a16="http://schemas.microsoft.com/office/drawing/2014/main" id="{FF2B034A-D318-0D48-9348-B14AC07A6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128"/>
              <a:ext cx="28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(pure)</a:t>
              </a:r>
              <a:endParaRPr lang="en-US" altLang="en-US"/>
            </a:p>
          </p:txBody>
        </p:sp>
        <p:sp>
          <p:nvSpPr>
            <p:cNvPr id="52277" name="Rectangle 58">
              <a:extLst>
                <a:ext uri="{FF2B5EF4-FFF2-40B4-BE49-F238E27FC236}">
                  <a16:creationId xmlns:a16="http://schemas.microsoft.com/office/drawing/2014/main" id="{D2C2ACE5-561D-6545-B606-B046282A8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48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Ti </a:t>
              </a:r>
              <a:endParaRPr lang="en-US" altLang="en-US"/>
            </a:p>
          </p:txBody>
        </p:sp>
        <p:sp>
          <p:nvSpPr>
            <p:cNvPr id="52278" name="Rectangle 59">
              <a:extLst>
                <a:ext uri="{FF2B5EF4-FFF2-40B4-BE49-F238E27FC236}">
                  <a16:creationId xmlns:a16="http://schemas.microsoft.com/office/drawing/2014/main" id="{4C54F396-3516-FE46-B1FE-83F42785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048"/>
              <a:ext cx="2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(pure)</a:t>
              </a:r>
              <a:endParaRPr lang="en-US" altLang="en-US"/>
            </a:p>
          </p:txBody>
        </p:sp>
        <p:sp>
          <p:nvSpPr>
            <p:cNvPr id="52279" name="Rectangle 60">
              <a:extLst>
                <a:ext uri="{FF2B5EF4-FFF2-40B4-BE49-F238E27FC236}">
                  <a16:creationId xmlns:a16="http://schemas.microsoft.com/office/drawing/2014/main" id="{FD23E3B1-E558-494B-A6F5-63535BE8B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202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52280" name="Oval 61">
              <a:extLst>
                <a:ext uri="{FF2B5EF4-FFF2-40B4-BE49-F238E27FC236}">
                  <a16:creationId xmlns:a16="http://schemas.microsoft.com/office/drawing/2014/main" id="{E03F720C-DF5C-A64D-924B-3711893A7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2080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81" name="Oval 62">
              <a:extLst>
                <a:ext uri="{FF2B5EF4-FFF2-40B4-BE49-F238E27FC236}">
                  <a16:creationId xmlns:a16="http://schemas.microsoft.com/office/drawing/2014/main" id="{AF3EC7DA-5523-644D-8EA7-F35650F5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560"/>
              <a:ext cx="48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82" name="Oval 63">
              <a:extLst>
                <a:ext uri="{FF2B5EF4-FFF2-40B4-BE49-F238E27FC236}">
                  <a16:creationId xmlns:a16="http://schemas.microsoft.com/office/drawing/2014/main" id="{04C6FC9C-9BAD-5B45-BFFA-32A6CE40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896"/>
              <a:ext cx="48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83" name="Rectangle 64">
              <a:extLst>
                <a:ext uri="{FF2B5EF4-FFF2-40B4-BE49-F238E27FC236}">
                  <a16:creationId xmlns:a16="http://schemas.microsoft.com/office/drawing/2014/main" id="{BB733CAE-F101-3E4F-9FF2-BE6A2292E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96"/>
              <a:ext cx="2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Steel</a:t>
              </a:r>
              <a:endParaRPr lang="en-US" altLang="en-US"/>
            </a:p>
          </p:txBody>
        </p:sp>
        <p:sp>
          <p:nvSpPr>
            <p:cNvPr id="52284" name="Rectangle 65">
              <a:extLst>
                <a:ext uri="{FF2B5EF4-FFF2-40B4-BE49-F238E27FC236}">
                  <a16:creationId xmlns:a16="http://schemas.microsoft.com/office/drawing/2014/main" id="{CA9FD4A3-EE34-7B4E-9FE4-D308888F9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9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52285" name="Rectangle 66">
              <a:extLst>
                <a:ext uri="{FF2B5EF4-FFF2-40B4-BE49-F238E27FC236}">
                  <a16:creationId xmlns:a16="http://schemas.microsoft.com/office/drawing/2014/main" id="{B3856BFB-4FB1-654F-82D6-E165F75C3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912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(1020)</a:t>
              </a:r>
              <a:endParaRPr lang="en-US" altLang="en-US"/>
            </a:p>
          </p:txBody>
        </p:sp>
        <p:sp>
          <p:nvSpPr>
            <p:cNvPr id="52286" name="Oval 67">
              <a:extLst>
                <a:ext uri="{FF2B5EF4-FFF2-40B4-BE49-F238E27FC236}">
                  <a16:creationId xmlns:a16="http://schemas.microsoft.com/office/drawing/2014/main" id="{8BF96B1F-9682-6D4E-96C9-9BCFC4E14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696"/>
              <a:ext cx="48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87" name="Rectangle 68">
              <a:extLst>
                <a:ext uri="{FF2B5EF4-FFF2-40B4-BE49-F238E27FC236}">
                  <a16:creationId xmlns:a16="http://schemas.microsoft.com/office/drawing/2014/main" id="{4774A5C9-46CD-6847-8614-6A43A6AD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64"/>
              <a:ext cx="2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Steel</a:t>
              </a:r>
              <a:endParaRPr lang="en-US" altLang="en-US"/>
            </a:p>
          </p:txBody>
        </p:sp>
        <p:sp>
          <p:nvSpPr>
            <p:cNvPr id="52288" name="Rectangle 69">
              <a:extLst>
                <a:ext uri="{FF2B5EF4-FFF2-40B4-BE49-F238E27FC236}">
                  <a16:creationId xmlns:a16="http://schemas.microsoft.com/office/drawing/2014/main" id="{095D70EB-A240-3847-BF96-373641A16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6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52289" name="Rectangle 70">
              <a:extLst>
                <a:ext uri="{FF2B5EF4-FFF2-40B4-BE49-F238E27FC236}">
                  <a16:creationId xmlns:a16="http://schemas.microsoft.com/office/drawing/2014/main" id="{F3DAE527-2EAA-FE4E-9ABE-CE10BFD1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680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(4140)</a:t>
              </a:r>
              <a:endParaRPr lang="en-US" altLang="en-US"/>
            </a:p>
          </p:txBody>
        </p:sp>
        <p:sp>
          <p:nvSpPr>
            <p:cNvPr id="52290" name="Rectangle 71">
              <a:extLst>
                <a:ext uri="{FF2B5EF4-FFF2-40B4-BE49-F238E27FC236}">
                  <a16:creationId xmlns:a16="http://schemas.microsoft.com/office/drawing/2014/main" id="{B466290C-7165-1147-BF41-09E5CBF5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64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52291" name="Rectangle 72">
              <a:extLst>
                <a:ext uri="{FF2B5EF4-FFF2-40B4-BE49-F238E27FC236}">
                  <a16:creationId xmlns:a16="http://schemas.microsoft.com/office/drawing/2014/main" id="{6082929D-2B43-6145-9989-A984E54BD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04"/>
              <a:ext cx="2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Steel</a:t>
              </a:r>
              <a:endParaRPr lang="en-US" altLang="en-US"/>
            </a:p>
          </p:txBody>
        </p:sp>
        <p:sp>
          <p:nvSpPr>
            <p:cNvPr id="52292" name="Rectangle 73">
              <a:extLst>
                <a:ext uri="{FF2B5EF4-FFF2-40B4-BE49-F238E27FC236}">
                  <a16:creationId xmlns:a16="http://schemas.microsoft.com/office/drawing/2014/main" id="{64E6DFB5-CA1D-9745-B61B-E96C40D28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04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52293" name="Rectangle 74">
              <a:extLst>
                <a:ext uri="{FF2B5EF4-FFF2-40B4-BE49-F238E27FC236}">
                  <a16:creationId xmlns:a16="http://schemas.microsoft.com/office/drawing/2014/main" id="{EC74FD17-0029-0649-94F4-033C1B189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320"/>
              <a:ext cx="23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(4140)</a:t>
              </a:r>
              <a:endParaRPr lang="en-US" altLang="en-US"/>
            </a:p>
          </p:txBody>
        </p:sp>
        <p:sp>
          <p:nvSpPr>
            <p:cNvPr id="52294" name="Rectangle 75">
              <a:extLst>
                <a:ext uri="{FF2B5EF4-FFF2-40B4-BE49-F238E27FC236}">
                  <a16:creationId xmlns:a16="http://schemas.microsoft.com/office/drawing/2014/main" id="{D46EB816-2174-7A4E-A0F5-2D8D2CBDA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280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qt</a:t>
              </a:r>
              <a:endParaRPr lang="en-US" altLang="en-US"/>
            </a:p>
          </p:txBody>
        </p:sp>
        <p:sp>
          <p:nvSpPr>
            <p:cNvPr id="52295" name="Oval 76">
              <a:extLst>
                <a:ext uri="{FF2B5EF4-FFF2-40B4-BE49-F238E27FC236}">
                  <a16:creationId xmlns:a16="http://schemas.microsoft.com/office/drawing/2014/main" id="{58664F52-2ED4-5D4A-AAC9-50542D848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632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296" name="Rectangle 77">
              <a:extLst>
                <a:ext uri="{FF2B5EF4-FFF2-40B4-BE49-F238E27FC236}">
                  <a16:creationId xmlns:a16="http://schemas.microsoft.com/office/drawing/2014/main" id="{77CAFD6C-12C1-6E42-99F7-96EBF73B5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92"/>
              <a:ext cx="10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Ti </a:t>
              </a:r>
              <a:endParaRPr lang="en-US" altLang="en-US"/>
            </a:p>
          </p:txBody>
        </p:sp>
        <p:sp>
          <p:nvSpPr>
            <p:cNvPr id="52297" name="Rectangle 78">
              <a:extLst>
                <a:ext uri="{FF2B5EF4-FFF2-40B4-BE49-F238E27FC236}">
                  <a16:creationId xmlns:a16="http://schemas.microsoft.com/office/drawing/2014/main" id="{246544C4-C3FF-1C45-B990-A7EAD32F6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1608"/>
              <a:ext cx="40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(5Al-2.5Sn)</a:t>
              </a:r>
              <a:endParaRPr lang="en-US" altLang="en-US"/>
            </a:p>
          </p:txBody>
        </p:sp>
        <p:sp>
          <p:nvSpPr>
            <p:cNvPr id="52298" name="Rectangle 79">
              <a:extLst>
                <a:ext uri="{FF2B5EF4-FFF2-40B4-BE49-F238E27FC236}">
                  <a16:creationId xmlns:a16="http://schemas.microsoft.com/office/drawing/2014/main" id="{5BE98CBE-0F0E-794E-B056-5F49326A9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156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52299" name="Rectangle 80">
              <a:extLst>
                <a:ext uri="{FF2B5EF4-FFF2-40B4-BE49-F238E27FC236}">
                  <a16:creationId xmlns:a16="http://schemas.microsoft.com/office/drawing/2014/main" id="{F9DF142F-4D89-7949-9F39-4703AF4EC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04"/>
              <a:ext cx="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W</a:t>
              </a:r>
              <a:endParaRPr lang="en-US" altLang="en-US"/>
            </a:p>
          </p:txBody>
        </p:sp>
        <p:sp>
          <p:nvSpPr>
            <p:cNvPr id="52300" name="Rectangle 81">
              <a:extLst>
                <a:ext uri="{FF2B5EF4-FFF2-40B4-BE49-F238E27FC236}">
                  <a16:creationId xmlns:a16="http://schemas.microsoft.com/office/drawing/2014/main" id="{EA462BB7-9D62-2941-AF0E-55CCFF791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1504"/>
              <a:ext cx="28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(pure)</a:t>
              </a:r>
              <a:endParaRPr lang="en-US" altLang="en-US"/>
            </a:p>
          </p:txBody>
        </p:sp>
        <p:sp>
          <p:nvSpPr>
            <p:cNvPr id="52301" name="Oval 82">
              <a:extLst>
                <a:ext uri="{FF2B5EF4-FFF2-40B4-BE49-F238E27FC236}">
                  <a16:creationId xmlns:a16="http://schemas.microsoft.com/office/drawing/2014/main" id="{A4BB2433-F03E-CF46-A622-AC776984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60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02" name="Rectangle 83">
              <a:extLst>
                <a:ext uri="{FF2B5EF4-FFF2-40B4-BE49-F238E27FC236}">
                  <a16:creationId xmlns:a16="http://schemas.microsoft.com/office/drawing/2014/main" id="{90BAEF22-BB96-0443-AEB7-2C333A4EB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36"/>
              <a:ext cx="1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Cu</a:t>
              </a:r>
              <a:endParaRPr lang="en-US" altLang="en-US"/>
            </a:p>
          </p:txBody>
        </p:sp>
        <p:sp>
          <p:nvSpPr>
            <p:cNvPr id="52303" name="Rectangle 84">
              <a:extLst>
                <a:ext uri="{FF2B5EF4-FFF2-40B4-BE49-F238E27FC236}">
                  <a16:creationId xmlns:a16="http://schemas.microsoft.com/office/drawing/2014/main" id="{C7E4C578-C766-B94F-85BB-529A5ACDA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73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52304" name="Rectangle 85">
              <a:extLst>
                <a:ext uri="{FF2B5EF4-FFF2-40B4-BE49-F238E27FC236}">
                  <a16:creationId xmlns:a16="http://schemas.microsoft.com/office/drawing/2014/main" id="{5E9B1E92-2016-C149-B2B4-66C3A1AA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1752"/>
              <a:ext cx="27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FF0000"/>
                  </a:solidFill>
                </a:rPr>
                <a:t>(71500)</a:t>
              </a:r>
              <a:endParaRPr lang="en-US" altLang="en-US"/>
            </a:p>
          </p:txBody>
        </p:sp>
        <p:sp>
          <p:nvSpPr>
            <p:cNvPr id="52305" name="Rectangle 86">
              <a:extLst>
                <a:ext uri="{FF2B5EF4-FFF2-40B4-BE49-F238E27FC236}">
                  <a16:creationId xmlns:a16="http://schemas.microsoft.com/office/drawing/2014/main" id="{F2CDC73A-EE22-E74D-A2E7-5F026DF6C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1712"/>
              <a:ext cx="11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0000"/>
                  </a:solidFill>
                </a:rPr>
                <a:t>cw</a:t>
              </a:r>
              <a:endParaRPr lang="en-US" altLang="en-US"/>
            </a:p>
          </p:txBody>
        </p:sp>
        <p:sp>
          <p:nvSpPr>
            <p:cNvPr id="52306" name="Oval 87">
              <a:extLst>
                <a:ext uri="{FF2B5EF4-FFF2-40B4-BE49-F238E27FC236}">
                  <a16:creationId xmlns:a16="http://schemas.microsoft.com/office/drawing/2014/main" id="{B59E9AD9-8666-A642-9AAE-08FAFCD3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60"/>
              <a:ext cx="40" cy="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07" name="Rectangle 88">
              <a:extLst>
                <a:ext uri="{FF2B5EF4-FFF2-40B4-BE49-F238E27FC236}">
                  <a16:creationId xmlns:a16="http://schemas.microsoft.com/office/drawing/2014/main" id="{E049E693-031C-0248-910B-24D44C9F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304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52308" name="Rectangle 89">
              <a:extLst>
                <a:ext uri="{FF2B5EF4-FFF2-40B4-BE49-F238E27FC236}">
                  <a16:creationId xmlns:a16="http://schemas.microsoft.com/office/drawing/2014/main" id="{6087A154-CCC3-4640-935E-7A140D39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3040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DPE</a:t>
              </a:r>
              <a:endParaRPr lang="en-US" altLang="en-US"/>
            </a:p>
          </p:txBody>
        </p:sp>
        <p:grpSp>
          <p:nvGrpSpPr>
            <p:cNvPr id="52309" name="Group 90">
              <a:extLst>
                <a:ext uri="{FF2B5EF4-FFF2-40B4-BE49-F238E27FC236}">
                  <a16:creationId xmlns:a16="http://schemas.microsoft.com/office/drawing/2014/main" id="{C77CE160-0BC9-444A-8CE3-0F53BF898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6" y="2680"/>
              <a:ext cx="32" cy="88"/>
              <a:chOff x="2416" y="2680"/>
              <a:chExt cx="32" cy="88"/>
            </a:xfrm>
          </p:grpSpPr>
          <p:sp>
            <p:nvSpPr>
              <p:cNvPr id="52444" name="Freeform 91">
                <a:extLst>
                  <a:ext uri="{FF2B5EF4-FFF2-40B4-BE49-F238E27FC236}">
                    <a16:creationId xmlns:a16="http://schemas.microsoft.com/office/drawing/2014/main" id="{500B5255-B554-DF48-BE32-B26FF9A2C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272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45" name="Freeform 92">
                <a:extLst>
                  <a:ext uri="{FF2B5EF4-FFF2-40B4-BE49-F238E27FC236}">
                    <a16:creationId xmlns:a16="http://schemas.microsoft.com/office/drawing/2014/main" id="{4324A2ED-121A-BE48-B087-E2BB8325C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268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46" name="Line 93">
                <a:extLst>
                  <a:ext uri="{FF2B5EF4-FFF2-40B4-BE49-F238E27FC236}">
                    <a16:creationId xmlns:a16="http://schemas.microsoft.com/office/drawing/2014/main" id="{E63AB02A-E6CD-5748-A7AE-C73289519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2" y="2712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10" name="Rectangle 94">
              <a:extLst>
                <a:ext uri="{FF2B5EF4-FFF2-40B4-BE49-F238E27FC236}">
                  <a16:creationId xmlns:a16="http://schemas.microsoft.com/office/drawing/2014/main" id="{683E06B5-3DE2-8640-87F8-EEBE6A0E4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680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PP</a:t>
              </a:r>
              <a:endParaRPr lang="en-US" altLang="en-US"/>
            </a:p>
          </p:txBody>
        </p:sp>
        <p:grpSp>
          <p:nvGrpSpPr>
            <p:cNvPr id="52311" name="Group 95">
              <a:extLst>
                <a:ext uri="{FF2B5EF4-FFF2-40B4-BE49-F238E27FC236}">
                  <a16:creationId xmlns:a16="http://schemas.microsoft.com/office/drawing/2014/main" id="{BE6048D0-10AF-0C4C-A49E-3667AD56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6" y="2600"/>
              <a:ext cx="32" cy="80"/>
              <a:chOff x="2416" y="2600"/>
              <a:chExt cx="32" cy="80"/>
            </a:xfrm>
          </p:grpSpPr>
          <p:sp>
            <p:nvSpPr>
              <p:cNvPr id="52441" name="Freeform 96">
                <a:extLst>
                  <a:ext uri="{FF2B5EF4-FFF2-40B4-BE49-F238E27FC236}">
                    <a16:creationId xmlns:a16="http://schemas.microsoft.com/office/drawing/2014/main" id="{DA993EB0-ECED-F94D-90B1-56B118F77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2632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42" name="Freeform 97">
                <a:extLst>
                  <a:ext uri="{FF2B5EF4-FFF2-40B4-BE49-F238E27FC236}">
                    <a16:creationId xmlns:a16="http://schemas.microsoft.com/office/drawing/2014/main" id="{5F2A76E5-CEE7-404A-B406-E8447894E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" y="260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43" name="Line 98">
                <a:extLst>
                  <a:ext uri="{FF2B5EF4-FFF2-40B4-BE49-F238E27FC236}">
                    <a16:creationId xmlns:a16="http://schemas.microsoft.com/office/drawing/2014/main" id="{8266F5BB-7D18-8042-8D73-2E962036A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2" y="2632"/>
                <a:ext cx="1" cy="16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12" name="Rectangle 99">
              <a:extLst>
                <a:ext uri="{FF2B5EF4-FFF2-40B4-BE49-F238E27FC236}">
                  <a16:creationId xmlns:a16="http://schemas.microsoft.com/office/drawing/2014/main" id="{CD836F45-F8F3-8D41-9AED-0B57B57D4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252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PC</a:t>
              </a:r>
              <a:endParaRPr lang="en-US" altLang="en-US"/>
            </a:p>
          </p:txBody>
        </p:sp>
        <p:sp>
          <p:nvSpPr>
            <p:cNvPr id="52313" name="Rectangle 100">
              <a:extLst>
                <a:ext uri="{FF2B5EF4-FFF2-40B4-BE49-F238E27FC236}">
                  <a16:creationId xmlns:a16="http://schemas.microsoft.com/office/drawing/2014/main" id="{7FDCDE22-FA28-3446-AF93-C94B09F1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520"/>
              <a:ext cx="1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PET</a:t>
              </a:r>
              <a:endParaRPr lang="en-US" altLang="en-US"/>
            </a:p>
          </p:txBody>
        </p:sp>
        <p:grpSp>
          <p:nvGrpSpPr>
            <p:cNvPr id="52314" name="Group 101">
              <a:extLst>
                <a:ext uri="{FF2B5EF4-FFF2-40B4-BE49-F238E27FC236}">
                  <a16:creationId xmlns:a16="http://schemas.microsoft.com/office/drawing/2014/main" id="{13A5A0AC-70B0-6A42-9DA5-86FB554FB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2432"/>
              <a:ext cx="136" cy="865"/>
              <a:chOff x="920" y="2432"/>
              <a:chExt cx="136" cy="865"/>
            </a:xfrm>
          </p:grpSpPr>
          <p:sp>
            <p:nvSpPr>
              <p:cNvPr id="52431" name="Line 102">
                <a:extLst>
                  <a:ext uri="{FF2B5EF4-FFF2-40B4-BE49-F238E27FC236}">
                    <a16:creationId xmlns:a16="http://schemas.microsoft.com/office/drawing/2014/main" id="{43B91612-02CE-624E-B4F9-71CEC8454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688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2" name="Line 103">
                <a:extLst>
                  <a:ext uri="{FF2B5EF4-FFF2-40B4-BE49-F238E27FC236}">
                    <a16:creationId xmlns:a16="http://schemas.microsoft.com/office/drawing/2014/main" id="{728A528E-0DA4-5540-8145-643B286FE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3296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3" name="Line 104">
                <a:extLst>
                  <a:ext uri="{FF2B5EF4-FFF2-40B4-BE49-F238E27FC236}">
                    <a16:creationId xmlns:a16="http://schemas.microsoft.com/office/drawing/2014/main" id="{54E4124B-7930-0448-93EC-35FA396FB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303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4" name="Line 105">
                <a:extLst>
                  <a:ext uri="{FF2B5EF4-FFF2-40B4-BE49-F238E27FC236}">
                    <a16:creationId xmlns:a16="http://schemas.microsoft.com/office/drawing/2014/main" id="{28CEEE68-2B69-0D4D-859F-548521999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568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5" name="Line 106">
                <a:extLst>
                  <a:ext uri="{FF2B5EF4-FFF2-40B4-BE49-F238E27FC236}">
                    <a16:creationId xmlns:a16="http://schemas.microsoft.com/office/drawing/2014/main" id="{27D1326E-11E7-1345-9441-5B21EEE39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880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6" name="Line 107">
                <a:extLst>
                  <a:ext uri="{FF2B5EF4-FFF2-40B4-BE49-F238E27FC236}">
                    <a16:creationId xmlns:a16="http://schemas.microsoft.com/office/drawing/2014/main" id="{2A98B51B-C42F-6F49-9B9D-2D971075E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776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7" name="Line 108">
                <a:extLst>
                  <a:ext uri="{FF2B5EF4-FFF2-40B4-BE49-F238E27FC236}">
                    <a16:creationId xmlns:a16="http://schemas.microsoft.com/office/drawing/2014/main" id="{D39FEC67-5CB1-6446-BBC0-2BEAD62F0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624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8" name="Line 109">
                <a:extLst>
                  <a:ext uri="{FF2B5EF4-FFF2-40B4-BE49-F238E27FC236}">
                    <a16:creationId xmlns:a16="http://schemas.microsoft.com/office/drawing/2014/main" id="{7EA0709D-5C02-2649-A829-CCB3675B4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51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9" name="Line 110">
                <a:extLst>
                  <a:ext uri="{FF2B5EF4-FFF2-40B4-BE49-F238E27FC236}">
                    <a16:creationId xmlns:a16="http://schemas.microsoft.com/office/drawing/2014/main" id="{2652C4C3-E2C8-C742-9528-19B52C641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47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40" name="Line 111">
                <a:extLst>
                  <a:ext uri="{FF2B5EF4-FFF2-40B4-BE49-F238E27FC236}">
                    <a16:creationId xmlns:a16="http://schemas.microsoft.com/office/drawing/2014/main" id="{D380E5B0-5C43-7142-B7C6-3AD75B655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43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15" name="Rectangle 112">
              <a:extLst>
                <a:ext uri="{FF2B5EF4-FFF2-40B4-BE49-F238E27FC236}">
                  <a16:creationId xmlns:a16="http://schemas.microsoft.com/office/drawing/2014/main" id="{7A0FEBE8-5E59-0947-951A-2ED0886F2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976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20</a:t>
              </a:r>
              <a:endParaRPr lang="en-US" altLang="en-US"/>
            </a:p>
          </p:txBody>
        </p:sp>
        <p:sp>
          <p:nvSpPr>
            <p:cNvPr id="52316" name="Rectangle 113">
              <a:extLst>
                <a:ext uri="{FF2B5EF4-FFF2-40B4-BE49-F238E27FC236}">
                  <a16:creationId xmlns:a16="http://schemas.microsoft.com/office/drawing/2014/main" id="{232F1C7E-188E-7A4F-BC8C-8E7230E30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721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30</a:t>
              </a:r>
              <a:endParaRPr lang="en-US" altLang="en-US"/>
            </a:p>
          </p:txBody>
        </p:sp>
        <p:sp>
          <p:nvSpPr>
            <p:cNvPr id="52317" name="Rectangle 114">
              <a:extLst>
                <a:ext uri="{FF2B5EF4-FFF2-40B4-BE49-F238E27FC236}">
                  <a16:creationId xmlns:a16="http://schemas.microsoft.com/office/drawing/2014/main" id="{61FD46C7-779F-8849-AD4E-19B6991A1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2614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40</a:t>
              </a:r>
              <a:endParaRPr lang="en-US" altLang="en-US"/>
            </a:p>
          </p:txBody>
        </p:sp>
        <p:sp>
          <p:nvSpPr>
            <p:cNvPr id="52318" name="Line 115">
              <a:extLst>
                <a:ext uri="{FF2B5EF4-FFF2-40B4-BE49-F238E27FC236}">
                  <a16:creationId xmlns:a16="http://schemas.microsoft.com/office/drawing/2014/main" id="{56FEEADA-6255-F642-BEC1-D2A7DCF4F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560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19" name="Line 116">
              <a:extLst>
                <a:ext uri="{FF2B5EF4-FFF2-40B4-BE49-F238E27FC236}">
                  <a16:creationId xmlns:a16="http://schemas.microsoft.com/office/drawing/2014/main" id="{016C8EDB-E9AC-8547-AF55-331C9A527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414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0" name="Line 117">
              <a:extLst>
                <a:ext uri="{FF2B5EF4-FFF2-40B4-BE49-F238E27FC236}">
                  <a16:creationId xmlns:a16="http://schemas.microsoft.com/office/drawing/2014/main" id="{678DC87A-81AC-924C-9985-7E5C6FEF2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90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1" name="Line 118">
              <a:extLst>
                <a:ext uri="{FF2B5EF4-FFF2-40B4-BE49-F238E27FC236}">
                  <a16:creationId xmlns:a16="http://schemas.microsoft.com/office/drawing/2014/main" id="{9A2A0BD2-2500-FD4F-8196-C5307F56B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440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2" name="Line 119">
              <a:extLst>
                <a:ext uri="{FF2B5EF4-FFF2-40B4-BE49-F238E27FC236}">
                  <a16:creationId xmlns:a16="http://schemas.microsoft.com/office/drawing/2014/main" id="{45F64AC0-43F5-E347-8F33-DC44F6040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752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3" name="Line 120">
              <a:extLst>
                <a:ext uri="{FF2B5EF4-FFF2-40B4-BE49-F238E27FC236}">
                  <a16:creationId xmlns:a16="http://schemas.microsoft.com/office/drawing/2014/main" id="{F1385AB8-B50C-5949-9C2E-0BE8AF239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648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4" name="Line 121">
              <a:extLst>
                <a:ext uri="{FF2B5EF4-FFF2-40B4-BE49-F238E27FC236}">
                  <a16:creationId xmlns:a16="http://schemas.microsoft.com/office/drawing/2014/main" id="{02B6DFE2-E5EC-B443-8466-654DC4DEF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496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5" name="Line 122">
              <a:extLst>
                <a:ext uri="{FF2B5EF4-FFF2-40B4-BE49-F238E27FC236}">
                  <a16:creationId xmlns:a16="http://schemas.microsoft.com/office/drawing/2014/main" id="{701178ED-3217-F44F-B54E-A0C3DF0BB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38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6" name="Line 123">
              <a:extLst>
                <a:ext uri="{FF2B5EF4-FFF2-40B4-BE49-F238E27FC236}">
                  <a16:creationId xmlns:a16="http://schemas.microsoft.com/office/drawing/2014/main" id="{565542EF-91E4-B246-8F6B-697BF0CD8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34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27" name="Line 124">
              <a:extLst>
                <a:ext uri="{FF2B5EF4-FFF2-40B4-BE49-F238E27FC236}">
                  <a16:creationId xmlns:a16="http://schemas.microsoft.com/office/drawing/2014/main" id="{181C8A03-EB0F-0142-801D-227EC1631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330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328" name="Group 125">
              <a:extLst>
                <a:ext uri="{FF2B5EF4-FFF2-40B4-BE49-F238E27FC236}">
                  <a16:creationId xmlns:a16="http://schemas.microsoft.com/office/drawing/2014/main" id="{D718D250-4001-4E48-B767-5938C6D53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1560"/>
              <a:ext cx="136" cy="873"/>
              <a:chOff x="920" y="1560"/>
              <a:chExt cx="136" cy="873"/>
            </a:xfrm>
          </p:grpSpPr>
          <p:sp>
            <p:nvSpPr>
              <p:cNvPr id="52421" name="Line 126">
                <a:extLst>
                  <a:ext uri="{FF2B5EF4-FFF2-40B4-BE49-F238E27FC236}">
                    <a16:creationId xmlns:a16="http://schemas.microsoft.com/office/drawing/2014/main" id="{CFDF8885-1C20-6341-B531-7A6A245BA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1824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2" name="Line 127">
                <a:extLst>
                  <a:ext uri="{FF2B5EF4-FFF2-40B4-BE49-F238E27FC236}">
                    <a16:creationId xmlns:a16="http://schemas.microsoft.com/office/drawing/2014/main" id="{815DECE3-349D-F94B-82F3-3ED03AA4F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43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3" name="Line 128">
                <a:extLst>
                  <a:ext uri="{FF2B5EF4-FFF2-40B4-BE49-F238E27FC236}">
                    <a16:creationId xmlns:a16="http://schemas.microsoft.com/office/drawing/2014/main" id="{1D22D1E3-089D-0C49-A886-477A75833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168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4" name="Line 129">
                <a:extLst>
                  <a:ext uri="{FF2B5EF4-FFF2-40B4-BE49-F238E27FC236}">
                    <a16:creationId xmlns:a16="http://schemas.microsoft.com/office/drawing/2014/main" id="{55DE645F-F6FC-BC4F-AFD7-67887CB26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1696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5" name="Line 130">
                <a:extLst>
                  <a:ext uri="{FF2B5EF4-FFF2-40B4-BE49-F238E27FC236}">
                    <a16:creationId xmlns:a16="http://schemas.microsoft.com/office/drawing/2014/main" id="{D5FD1730-FC25-0B49-968C-C5AD65FF9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2008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6" name="Line 131">
                <a:extLst>
                  <a:ext uri="{FF2B5EF4-FFF2-40B4-BE49-F238E27FC236}">
                    <a16:creationId xmlns:a16="http://schemas.microsoft.com/office/drawing/2014/main" id="{387DC541-DBD2-E749-8CCA-8C4CE1915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1904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7" name="Line 132">
                <a:extLst>
                  <a:ext uri="{FF2B5EF4-FFF2-40B4-BE49-F238E27FC236}">
                    <a16:creationId xmlns:a16="http://schemas.microsoft.com/office/drawing/2014/main" id="{3AD671D4-0499-3644-B1DE-3DCDA9F4A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1752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8" name="Line 133">
                <a:extLst>
                  <a:ext uri="{FF2B5EF4-FFF2-40B4-BE49-F238E27FC236}">
                    <a16:creationId xmlns:a16="http://schemas.microsoft.com/office/drawing/2014/main" id="{DA666FAF-1916-4747-A32B-99E05C931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1640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29" name="Line 134">
                <a:extLst>
                  <a:ext uri="{FF2B5EF4-FFF2-40B4-BE49-F238E27FC236}">
                    <a16:creationId xmlns:a16="http://schemas.microsoft.com/office/drawing/2014/main" id="{74909BD8-ED31-E642-9748-AE620DC3C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1600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30" name="Line 135">
                <a:extLst>
                  <a:ext uri="{FF2B5EF4-FFF2-40B4-BE49-F238E27FC236}">
                    <a16:creationId xmlns:a16="http://schemas.microsoft.com/office/drawing/2014/main" id="{00CE1D05-46D8-C541-9935-A385AF6FB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0" y="1560"/>
                <a:ext cx="136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29" name="Line 136">
              <a:extLst>
                <a:ext uri="{FF2B5EF4-FFF2-40B4-BE49-F238E27FC236}">
                  <a16:creationId xmlns:a16="http://schemas.microsoft.com/office/drawing/2014/main" id="{ED8CE62C-A969-E946-85B9-A208E1888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952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0" name="Line 137">
              <a:extLst>
                <a:ext uri="{FF2B5EF4-FFF2-40B4-BE49-F238E27FC236}">
                  <a16:creationId xmlns:a16="http://schemas.microsoft.com/office/drawing/2014/main" id="{F2E55996-71DA-5847-8674-B6BEA96A8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560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1" name="Line 138">
              <a:extLst>
                <a:ext uri="{FF2B5EF4-FFF2-40B4-BE49-F238E27FC236}">
                  <a16:creationId xmlns:a16="http://schemas.microsoft.com/office/drawing/2014/main" id="{2CFC3998-C1EF-A74E-A49A-2F5EC0D9E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296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2" name="Line 139">
              <a:extLst>
                <a:ext uri="{FF2B5EF4-FFF2-40B4-BE49-F238E27FC236}">
                  <a16:creationId xmlns:a16="http://schemas.microsoft.com/office/drawing/2014/main" id="{9DC0C2BF-494C-B84F-8F22-C04A431E5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144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3" name="Line 140">
              <a:extLst>
                <a:ext uri="{FF2B5EF4-FFF2-40B4-BE49-F238E27FC236}">
                  <a16:creationId xmlns:a16="http://schemas.microsoft.com/office/drawing/2014/main" id="{CB270CAB-DB27-DF42-9748-A5DF31CA6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" y="1040"/>
              <a:ext cx="136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34" name="Rectangle 141">
              <a:extLst>
                <a:ext uri="{FF2B5EF4-FFF2-40B4-BE49-F238E27FC236}">
                  <a16:creationId xmlns:a16="http://schemas.microsoft.com/office/drawing/2014/main" id="{83EB5359-C7C8-A148-8933-241EACB6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240"/>
              <a:ext cx="2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2000</a:t>
              </a:r>
              <a:endParaRPr lang="en-US" altLang="en-US"/>
            </a:p>
          </p:txBody>
        </p:sp>
        <p:sp>
          <p:nvSpPr>
            <p:cNvPr id="52335" name="Rectangle 142">
              <a:extLst>
                <a:ext uri="{FF2B5EF4-FFF2-40B4-BE49-F238E27FC236}">
                  <a16:creationId xmlns:a16="http://schemas.microsoft.com/office/drawing/2014/main" id="{1C7D2210-7A31-A543-986B-AC1C2670F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088"/>
              <a:ext cx="2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3000</a:t>
              </a:r>
              <a:endParaRPr lang="en-US" altLang="en-US"/>
            </a:p>
          </p:txBody>
        </p:sp>
        <p:sp>
          <p:nvSpPr>
            <p:cNvPr id="52336" name="Rectangle 143">
              <a:extLst>
                <a:ext uri="{FF2B5EF4-FFF2-40B4-BE49-F238E27FC236}">
                  <a16:creationId xmlns:a16="http://schemas.microsoft.com/office/drawing/2014/main" id="{4ED2969F-A313-B24A-AA50-E7BF7A5D8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888"/>
              <a:ext cx="24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5000</a:t>
              </a:r>
              <a:endParaRPr lang="en-US" altLang="en-US"/>
            </a:p>
          </p:txBody>
        </p:sp>
        <p:grpSp>
          <p:nvGrpSpPr>
            <p:cNvPr id="52337" name="Group 144">
              <a:extLst>
                <a:ext uri="{FF2B5EF4-FFF2-40B4-BE49-F238E27FC236}">
                  <a16:creationId xmlns:a16="http://schemas.microsoft.com/office/drawing/2014/main" id="{1E290B46-201A-9848-B8CF-173DAE9B9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824"/>
              <a:ext cx="32" cy="344"/>
              <a:chOff x="1800" y="2824"/>
              <a:chExt cx="32" cy="344"/>
            </a:xfrm>
          </p:grpSpPr>
          <p:sp>
            <p:nvSpPr>
              <p:cNvPr id="52418" name="Freeform 145">
                <a:extLst>
                  <a:ext uri="{FF2B5EF4-FFF2-40B4-BE49-F238E27FC236}">
                    <a16:creationId xmlns:a16="http://schemas.microsoft.com/office/drawing/2014/main" id="{73D52E37-5FEB-D94B-AA45-389ED5D37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312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19" name="Freeform 146">
                <a:extLst>
                  <a:ext uri="{FF2B5EF4-FFF2-40B4-BE49-F238E27FC236}">
                    <a16:creationId xmlns:a16="http://schemas.microsoft.com/office/drawing/2014/main" id="{034CC742-5DE1-BA44-B463-7AD6EC672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2824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20" name="Line 147">
                <a:extLst>
                  <a:ext uri="{FF2B5EF4-FFF2-40B4-BE49-F238E27FC236}">
                    <a16:creationId xmlns:a16="http://schemas.microsoft.com/office/drawing/2014/main" id="{25931E84-EA18-2248-AD8B-E97BDC88F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" y="2856"/>
                <a:ext cx="1" cy="280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38" name="Rectangle 148">
              <a:extLst>
                <a:ext uri="{FF2B5EF4-FFF2-40B4-BE49-F238E27FC236}">
                  <a16:creationId xmlns:a16="http://schemas.microsoft.com/office/drawing/2014/main" id="{D211ABAE-8471-8D4C-926D-811480C80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952"/>
              <a:ext cx="3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Graphite</a:t>
              </a:r>
              <a:endParaRPr lang="en-US" altLang="en-US"/>
            </a:p>
          </p:txBody>
        </p:sp>
        <p:grpSp>
          <p:nvGrpSpPr>
            <p:cNvPr id="52339" name="Group 149">
              <a:extLst>
                <a:ext uri="{FF2B5EF4-FFF2-40B4-BE49-F238E27FC236}">
                  <a16:creationId xmlns:a16="http://schemas.microsoft.com/office/drawing/2014/main" id="{B3817863-7B15-904B-989F-028A0880C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1784"/>
              <a:ext cx="32" cy="224"/>
              <a:chOff x="1800" y="1784"/>
              <a:chExt cx="32" cy="224"/>
            </a:xfrm>
          </p:grpSpPr>
          <p:sp>
            <p:nvSpPr>
              <p:cNvPr id="52415" name="Freeform 150">
                <a:extLst>
                  <a:ext uri="{FF2B5EF4-FFF2-40B4-BE49-F238E27FC236}">
                    <a16:creationId xmlns:a16="http://schemas.microsoft.com/office/drawing/2014/main" id="{873BCBE9-052D-C84C-9661-A1CB83984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1960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16" name="Freeform 151">
                <a:extLst>
                  <a:ext uri="{FF2B5EF4-FFF2-40B4-BE49-F238E27FC236}">
                    <a16:creationId xmlns:a16="http://schemas.microsoft.com/office/drawing/2014/main" id="{82D7B16F-8712-654A-9B9C-D3754AE9E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1784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17" name="Line 152">
                <a:extLst>
                  <a:ext uri="{FF2B5EF4-FFF2-40B4-BE49-F238E27FC236}">
                    <a16:creationId xmlns:a16="http://schemas.microsoft.com/office/drawing/2014/main" id="{732B3161-2D70-A944-894B-DEFD75C79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" y="1816"/>
                <a:ext cx="1" cy="160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40" name="Rectangle 153">
              <a:extLst>
                <a:ext uri="{FF2B5EF4-FFF2-40B4-BE49-F238E27FC236}">
                  <a16:creationId xmlns:a16="http://schemas.microsoft.com/office/drawing/2014/main" id="{B63135D9-0319-8C42-88F8-B55FDAB6B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185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Al oxide</a:t>
              </a:r>
              <a:endParaRPr lang="en-US" altLang="en-US"/>
            </a:p>
          </p:txBody>
        </p:sp>
        <p:sp>
          <p:nvSpPr>
            <p:cNvPr id="52341" name="Oval 154">
              <a:extLst>
                <a:ext uri="{FF2B5EF4-FFF2-40B4-BE49-F238E27FC236}">
                  <a16:creationId xmlns:a16="http://schemas.microsoft.com/office/drawing/2014/main" id="{5A6B84B1-82CA-5F40-AD0A-96AA51B1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680"/>
              <a:ext cx="48" cy="48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42" name="Rectangle 155">
              <a:extLst>
                <a:ext uri="{FF2B5EF4-FFF2-40B4-BE49-F238E27FC236}">
                  <a16:creationId xmlns:a16="http://schemas.microsoft.com/office/drawing/2014/main" id="{F858F5A3-DEB1-3C4A-80AF-63B0870C6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648"/>
              <a:ext cx="3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Concrete</a:t>
              </a:r>
              <a:endParaRPr lang="en-US" altLang="en-US"/>
            </a:p>
          </p:txBody>
        </p:sp>
        <p:sp>
          <p:nvSpPr>
            <p:cNvPr id="52343" name="Oval 156">
              <a:extLst>
                <a:ext uri="{FF2B5EF4-FFF2-40B4-BE49-F238E27FC236}">
                  <a16:creationId xmlns:a16="http://schemas.microsoft.com/office/drawing/2014/main" id="{995E9C3F-A733-0842-8C73-1275219B2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528"/>
              <a:ext cx="48" cy="48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44" name="Rectangle 157">
              <a:extLst>
                <a:ext uri="{FF2B5EF4-FFF2-40B4-BE49-F238E27FC236}">
                  <a16:creationId xmlns:a16="http://schemas.microsoft.com/office/drawing/2014/main" id="{DBDABD87-DF8C-3A45-A5A1-87C72178C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1496"/>
              <a:ext cx="38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Diamond</a:t>
              </a:r>
              <a:endParaRPr lang="en-US" altLang="en-US"/>
            </a:p>
          </p:txBody>
        </p:sp>
        <p:sp>
          <p:nvSpPr>
            <p:cNvPr id="52345" name="Rectangle 158">
              <a:extLst>
                <a:ext uri="{FF2B5EF4-FFF2-40B4-BE49-F238E27FC236}">
                  <a16:creationId xmlns:a16="http://schemas.microsoft.com/office/drawing/2014/main" id="{BF300079-26D3-2644-8C8D-3B65C9F9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2520"/>
              <a:ext cx="48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Glass-soda</a:t>
              </a:r>
              <a:endParaRPr lang="en-US" altLang="en-US"/>
            </a:p>
          </p:txBody>
        </p:sp>
        <p:sp>
          <p:nvSpPr>
            <p:cNvPr id="52346" name="Oval 159">
              <a:extLst>
                <a:ext uri="{FF2B5EF4-FFF2-40B4-BE49-F238E27FC236}">
                  <a16:creationId xmlns:a16="http://schemas.microsoft.com/office/drawing/2014/main" id="{1F97D9D2-38A7-B843-AC7F-751CC94E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2552"/>
              <a:ext cx="48" cy="48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2347" name="Group 160">
              <a:extLst>
                <a:ext uri="{FF2B5EF4-FFF2-40B4-BE49-F238E27FC236}">
                  <a16:creationId xmlns:a16="http://schemas.microsoft.com/office/drawing/2014/main" id="{266B2789-07DB-1343-A88B-E68FC988A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320"/>
              <a:ext cx="32" cy="176"/>
              <a:chOff x="1800" y="2320"/>
              <a:chExt cx="32" cy="176"/>
            </a:xfrm>
          </p:grpSpPr>
          <p:sp>
            <p:nvSpPr>
              <p:cNvPr id="52412" name="Freeform 161">
                <a:extLst>
                  <a:ext uri="{FF2B5EF4-FFF2-40B4-BE49-F238E27FC236}">
                    <a16:creationId xmlns:a16="http://schemas.microsoft.com/office/drawing/2014/main" id="{E3E66EA6-1375-9547-AD6C-AFEAA2A38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2448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13" name="Freeform 162">
                <a:extLst>
                  <a:ext uri="{FF2B5EF4-FFF2-40B4-BE49-F238E27FC236}">
                    <a16:creationId xmlns:a16="http://schemas.microsoft.com/office/drawing/2014/main" id="{0B50B706-F981-734A-91F1-48E4AFDB7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232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14" name="Line 163">
                <a:extLst>
                  <a:ext uri="{FF2B5EF4-FFF2-40B4-BE49-F238E27FC236}">
                    <a16:creationId xmlns:a16="http://schemas.microsoft.com/office/drawing/2014/main" id="{1BFE8F1C-4D0C-5B44-8000-DDC2459DD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6" y="2352"/>
                <a:ext cx="1" cy="112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348" name="Group 164">
              <a:extLst>
                <a:ext uri="{FF2B5EF4-FFF2-40B4-BE49-F238E27FC236}">
                  <a16:creationId xmlns:a16="http://schemas.microsoft.com/office/drawing/2014/main" id="{C8BA1F0C-AF0D-0743-9460-4F728F787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616"/>
              <a:ext cx="32" cy="488"/>
              <a:chOff x="2304" y="1616"/>
              <a:chExt cx="32" cy="488"/>
            </a:xfrm>
          </p:grpSpPr>
          <p:sp>
            <p:nvSpPr>
              <p:cNvPr id="52409" name="Freeform 165">
                <a:extLst>
                  <a:ext uri="{FF2B5EF4-FFF2-40B4-BE49-F238E27FC236}">
                    <a16:creationId xmlns:a16="http://schemas.microsoft.com/office/drawing/2014/main" id="{BFBF3F5C-FE44-6342-AC20-B303A1999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2056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10" name="Freeform 166">
                <a:extLst>
                  <a:ext uri="{FF2B5EF4-FFF2-40B4-BE49-F238E27FC236}">
                    <a16:creationId xmlns:a16="http://schemas.microsoft.com/office/drawing/2014/main" id="{E0551440-4DC8-0440-9DE0-5DEE25D75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1616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11" name="Line 167">
                <a:extLst>
                  <a:ext uri="{FF2B5EF4-FFF2-40B4-BE49-F238E27FC236}">
                    <a16:creationId xmlns:a16="http://schemas.microsoft.com/office/drawing/2014/main" id="{F3D0ABE7-A194-294C-AA35-6B77F5C67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0" y="1648"/>
                <a:ext cx="1" cy="424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49" name="Rectangle 168">
              <a:extLst>
                <a:ext uri="{FF2B5EF4-FFF2-40B4-BE49-F238E27FC236}">
                  <a16:creationId xmlns:a16="http://schemas.microsoft.com/office/drawing/2014/main" id="{16C25892-C78A-8745-8B53-D05DF416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712"/>
              <a:ext cx="3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Si nitride</a:t>
              </a:r>
              <a:endParaRPr lang="en-US" altLang="en-US"/>
            </a:p>
          </p:txBody>
        </p:sp>
        <p:grpSp>
          <p:nvGrpSpPr>
            <p:cNvPr id="52350" name="Group 169">
              <a:extLst>
                <a:ext uri="{FF2B5EF4-FFF2-40B4-BE49-F238E27FC236}">
                  <a16:creationId xmlns:a16="http://schemas.microsoft.com/office/drawing/2014/main" id="{A9D48003-9CC9-7747-BE63-A7F2AB5C0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0" y="2488"/>
              <a:ext cx="32" cy="144"/>
              <a:chOff x="2920" y="2488"/>
              <a:chExt cx="32" cy="144"/>
            </a:xfrm>
          </p:grpSpPr>
          <p:sp>
            <p:nvSpPr>
              <p:cNvPr id="52406" name="Freeform 170">
                <a:extLst>
                  <a:ext uri="{FF2B5EF4-FFF2-40B4-BE49-F238E27FC236}">
                    <a16:creationId xmlns:a16="http://schemas.microsoft.com/office/drawing/2014/main" id="{7ECBC6B1-440C-0C46-94F9-BAEF24E0E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0" y="2584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07" name="Freeform 171">
                <a:extLst>
                  <a:ext uri="{FF2B5EF4-FFF2-40B4-BE49-F238E27FC236}">
                    <a16:creationId xmlns:a16="http://schemas.microsoft.com/office/drawing/2014/main" id="{32A05B25-ED4C-1348-804B-C3F272B7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0" y="2488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08" name="Line 172">
                <a:extLst>
                  <a:ext uri="{FF2B5EF4-FFF2-40B4-BE49-F238E27FC236}">
                    <a16:creationId xmlns:a16="http://schemas.microsoft.com/office/drawing/2014/main" id="{016A5002-5832-8B46-939D-19FBDBF5E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6" y="2520"/>
                <a:ext cx="1" cy="80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351" name="Group 173">
              <a:extLst>
                <a:ext uri="{FF2B5EF4-FFF2-40B4-BE49-F238E27FC236}">
                  <a16:creationId xmlns:a16="http://schemas.microsoft.com/office/drawing/2014/main" id="{6FE23C78-61F7-DC4A-B962-7494482AB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0" y="2760"/>
              <a:ext cx="32" cy="264"/>
              <a:chOff x="2920" y="2760"/>
              <a:chExt cx="32" cy="264"/>
            </a:xfrm>
          </p:grpSpPr>
          <p:sp>
            <p:nvSpPr>
              <p:cNvPr id="52403" name="Freeform 174">
                <a:extLst>
                  <a:ext uri="{FF2B5EF4-FFF2-40B4-BE49-F238E27FC236}">
                    <a16:creationId xmlns:a16="http://schemas.microsoft.com/office/drawing/2014/main" id="{909FA4D6-BD5D-884B-B798-BACABCC13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0" y="2976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04" name="Freeform 175">
                <a:extLst>
                  <a:ext uri="{FF2B5EF4-FFF2-40B4-BE49-F238E27FC236}">
                    <a16:creationId xmlns:a16="http://schemas.microsoft.com/office/drawing/2014/main" id="{6B3437C4-7316-F948-972B-98D8E05BD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0" y="2760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405" name="Line 176">
                <a:extLst>
                  <a:ext uri="{FF2B5EF4-FFF2-40B4-BE49-F238E27FC236}">
                    <a16:creationId xmlns:a16="http://schemas.microsoft.com/office/drawing/2014/main" id="{2D70158C-3B76-494D-8293-1D25D1F06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36" y="2792"/>
                <a:ext cx="1" cy="200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52" name="Rectangle 177">
              <a:extLst>
                <a:ext uri="{FF2B5EF4-FFF2-40B4-BE49-F238E27FC236}">
                  <a16:creationId xmlns:a16="http://schemas.microsoft.com/office/drawing/2014/main" id="{5005C779-34B5-1A49-AB49-994129B7C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2856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H</a:t>
              </a:r>
              <a:endParaRPr lang="en-US" altLang="en-US"/>
            </a:p>
          </p:txBody>
        </p:sp>
        <p:sp>
          <p:nvSpPr>
            <p:cNvPr id="52353" name="Rectangle 178">
              <a:extLst>
                <a:ext uri="{FF2B5EF4-FFF2-40B4-BE49-F238E27FC236}">
                  <a16:creationId xmlns:a16="http://schemas.microsoft.com/office/drawing/2014/main" id="{C213365E-D5B0-804D-AFD1-6708A98F8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856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DPE</a:t>
              </a:r>
              <a:endParaRPr lang="en-US" altLang="en-US"/>
            </a:p>
          </p:txBody>
        </p:sp>
        <p:sp>
          <p:nvSpPr>
            <p:cNvPr id="52354" name="Oval 179">
              <a:extLst>
                <a:ext uri="{FF2B5EF4-FFF2-40B4-BE49-F238E27FC236}">
                  <a16:creationId xmlns:a16="http://schemas.microsoft.com/office/drawing/2014/main" id="{7E02BBCC-F5C0-6C4F-89B6-2C6EBD0E5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" y="3800"/>
              <a:ext cx="48" cy="48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55" name="Rectangle 180">
              <a:extLst>
                <a:ext uri="{FF2B5EF4-FFF2-40B4-BE49-F238E27FC236}">
                  <a16:creationId xmlns:a16="http://schemas.microsoft.com/office/drawing/2014/main" id="{B7F56024-95F2-924F-9193-0ED40F330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3760"/>
              <a:ext cx="2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wood</a:t>
              </a:r>
              <a:endParaRPr lang="en-US" altLang="en-US"/>
            </a:p>
          </p:txBody>
        </p:sp>
        <p:sp>
          <p:nvSpPr>
            <p:cNvPr id="52356" name="Rectangle 181">
              <a:extLst>
                <a:ext uri="{FF2B5EF4-FFF2-40B4-BE49-F238E27FC236}">
                  <a16:creationId xmlns:a16="http://schemas.microsoft.com/office/drawing/2014/main" id="{9F91287B-77DB-CB4C-9F6C-89076550C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760"/>
              <a:ext cx="35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(    fiber)</a:t>
              </a:r>
              <a:endParaRPr lang="en-US" altLang="en-US"/>
            </a:p>
          </p:txBody>
        </p:sp>
        <p:grpSp>
          <p:nvGrpSpPr>
            <p:cNvPr id="52357" name="Group 182">
              <a:extLst>
                <a:ext uri="{FF2B5EF4-FFF2-40B4-BE49-F238E27FC236}">
                  <a16:creationId xmlns:a16="http://schemas.microsoft.com/office/drawing/2014/main" id="{72C621D2-521E-7A4B-9B32-B705D9564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" y="3768"/>
              <a:ext cx="72" cy="73"/>
              <a:chOff x="3392" y="3768"/>
              <a:chExt cx="72" cy="73"/>
            </a:xfrm>
          </p:grpSpPr>
          <p:sp>
            <p:nvSpPr>
              <p:cNvPr id="52401" name="Line 183">
                <a:extLst>
                  <a:ext uri="{FF2B5EF4-FFF2-40B4-BE49-F238E27FC236}">
                    <a16:creationId xmlns:a16="http://schemas.microsoft.com/office/drawing/2014/main" id="{C0C9770F-AD79-D44F-873C-0C32F35ED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3768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2" name="Line 184">
                <a:extLst>
                  <a:ext uri="{FF2B5EF4-FFF2-40B4-BE49-F238E27FC236}">
                    <a16:creationId xmlns:a16="http://schemas.microsoft.com/office/drawing/2014/main" id="{F0D9A67E-D488-5647-954D-35068B5D1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3840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58" name="Oval 185">
              <a:extLst>
                <a:ext uri="{FF2B5EF4-FFF2-40B4-BE49-F238E27FC236}">
                  <a16:creationId xmlns:a16="http://schemas.microsoft.com/office/drawing/2014/main" id="{1CC8D8DE-2DE4-414A-A1D9-E6887ED1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368"/>
              <a:ext cx="48" cy="48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59" name="Rectangle 186">
              <a:extLst>
                <a:ext uri="{FF2B5EF4-FFF2-40B4-BE49-F238E27FC236}">
                  <a16:creationId xmlns:a16="http://schemas.microsoft.com/office/drawing/2014/main" id="{66DF4D74-CFF9-B043-BF69-2F94308EA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344"/>
              <a:ext cx="55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wood(|| fiber)</a:t>
              </a:r>
              <a:endParaRPr lang="en-US" altLang="en-US"/>
            </a:p>
          </p:txBody>
        </p:sp>
        <p:sp>
          <p:nvSpPr>
            <p:cNvPr id="52360" name="Rectangle 187">
              <a:extLst>
                <a:ext uri="{FF2B5EF4-FFF2-40B4-BE49-F238E27FC236}">
                  <a16:creationId xmlns:a16="http://schemas.microsoft.com/office/drawing/2014/main" id="{7301C30B-95AB-BA4C-8046-EC252FF5E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408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52361" name="Rectangle 188">
              <a:extLst>
                <a:ext uri="{FF2B5EF4-FFF2-40B4-BE49-F238E27FC236}">
                  <a16:creationId xmlns:a16="http://schemas.microsoft.com/office/drawing/2014/main" id="{4C6B58A2-AA02-F941-BE0D-3342D12DF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512"/>
              <a:ext cx="2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GFRE</a:t>
              </a:r>
              <a:endParaRPr lang="en-US" altLang="en-US"/>
            </a:p>
          </p:txBody>
        </p:sp>
        <p:sp>
          <p:nvSpPr>
            <p:cNvPr id="52362" name="Rectangle 189">
              <a:extLst>
                <a:ext uri="{FF2B5EF4-FFF2-40B4-BE49-F238E27FC236}">
                  <a16:creationId xmlns:a16="http://schemas.microsoft.com/office/drawing/2014/main" id="{B954D959-9AE2-5E40-A3DB-1D9D47611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512"/>
              <a:ext cx="3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(|| fiber)</a:t>
              </a:r>
              <a:endParaRPr lang="en-US" altLang="en-US"/>
            </a:p>
          </p:txBody>
        </p:sp>
        <p:sp>
          <p:nvSpPr>
            <p:cNvPr id="52363" name="Oval 190">
              <a:extLst>
                <a:ext uri="{FF2B5EF4-FFF2-40B4-BE49-F238E27FC236}">
                  <a16:creationId xmlns:a16="http://schemas.microsoft.com/office/drawing/2014/main" id="{5689FE5D-4590-CC45-AA76-0AF9C19F3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536"/>
              <a:ext cx="48" cy="48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64" name="Rectangle 191">
              <a:extLst>
                <a:ext uri="{FF2B5EF4-FFF2-40B4-BE49-F238E27FC236}">
                  <a16:creationId xmlns:a16="http://schemas.microsoft.com/office/drawing/2014/main" id="{998D28C4-303C-B148-AABF-F07A8A97F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608"/>
              <a:ext cx="26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GFRE</a:t>
              </a:r>
              <a:endParaRPr lang="en-US" altLang="en-US"/>
            </a:p>
          </p:txBody>
        </p:sp>
        <p:sp>
          <p:nvSpPr>
            <p:cNvPr id="52365" name="Rectangle 192">
              <a:extLst>
                <a:ext uri="{FF2B5EF4-FFF2-40B4-BE49-F238E27FC236}">
                  <a16:creationId xmlns:a16="http://schemas.microsoft.com/office/drawing/2014/main" id="{8881615A-6CBF-6243-A2D8-3AAF18749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2608"/>
              <a:ext cx="33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(   fiber)</a:t>
              </a:r>
              <a:endParaRPr lang="en-US" altLang="en-US"/>
            </a:p>
          </p:txBody>
        </p:sp>
        <p:grpSp>
          <p:nvGrpSpPr>
            <p:cNvPr id="52366" name="Group 193">
              <a:extLst>
                <a:ext uri="{FF2B5EF4-FFF2-40B4-BE49-F238E27FC236}">
                  <a16:creationId xmlns:a16="http://schemas.microsoft.com/office/drawing/2014/main" id="{3393BC06-C816-4D48-A089-804FF806B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" y="2624"/>
              <a:ext cx="72" cy="73"/>
              <a:chOff x="3392" y="2624"/>
              <a:chExt cx="72" cy="73"/>
            </a:xfrm>
          </p:grpSpPr>
          <p:sp>
            <p:nvSpPr>
              <p:cNvPr id="52399" name="Line 194">
                <a:extLst>
                  <a:ext uri="{FF2B5EF4-FFF2-40B4-BE49-F238E27FC236}">
                    <a16:creationId xmlns:a16="http://schemas.microsoft.com/office/drawing/2014/main" id="{47871C83-8092-594C-A596-8970355AB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2624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00" name="Line 195">
                <a:extLst>
                  <a:ext uri="{FF2B5EF4-FFF2-40B4-BE49-F238E27FC236}">
                    <a16:creationId xmlns:a16="http://schemas.microsoft.com/office/drawing/2014/main" id="{BD00E32E-33FD-8B41-8BDE-AE9B66F71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96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67" name="Oval 196">
              <a:extLst>
                <a:ext uri="{FF2B5EF4-FFF2-40B4-BE49-F238E27FC236}">
                  <a16:creationId xmlns:a16="http://schemas.microsoft.com/office/drawing/2014/main" id="{184B206C-2C70-FB4D-B198-7311FECF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648"/>
              <a:ext cx="48" cy="48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68" name="Rectangle 197">
              <a:extLst>
                <a:ext uri="{FF2B5EF4-FFF2-40B4-BE49-F238E27FC236}">
                  <a16:creationId xmlns:a16="http://schemas.microsoft.com/office/drawing/2014/main" id="{EAD038EC-5758-CE44-B784-F78FDBE1B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62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52369" name="Rectangle 198">
              <a:extLst>
                <a:ext uri="{FF2B5EF4-FFF2-40B4-BE49-F238E27FC236}">
                  <a16:creationId xmlns:a16="http://schemas.microsoft.com/office/drawing/2014/main" id="{3E8A453C-317C-8041-B647-86C304704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1624"/>
              <a:ext cx="1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FRE</a:t>
              </a:r>
              <a:endParaRPr lang="en-US" altLang="en-US"/>
            </a:p>
          </p:txBody>
        </p:sp>
        <p:sp>
          <p:nvSpPr>
            <p:cNvPr id="52370" name="Rectangle 199">
              <a:extLst>
                <a:ext uri="{FF2B5EF4-FFF2-40B4-BE49-F238E27FC236}">
                  <a16:creationId xmlns:a16="http://schemas.microsoft.com/office/drawing/2014/main" id="{82126072-7F07-234B-8663-EA5561FF8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624"/>
              <a:ext cx="3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(|| fiber)</a:t>
              </a:r>
              <a:endParaRPr lang="en-US" altLang="en-US"/>
            </a:p>
          </p:txBody>
        </p:sp>
        <p:sp>
          <p:nvSpPr>
            <p:cNvPr id="52371" name="Oval 200">
              <a:extLst>
                <a:ext uri="{FF2B5EF4-FFF2-40B4-BE49-F238E27FC236}">
                  <a16:creationId xmlns:a16="http://schemas.microsoft.com/office/drawing/2014/main" id="{A481BBA2-140F-7A45-878B-D9CFC51FD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744"/>
              <a:ext cx="48" cy="48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72" name="Oval 201">
              <a:extLst>
                <a:ext uri="{FF2B5EF4-FFF2-40B4-BE49-F238E27FC236}">
                  <a16:creationId xmlns:a16="http://schemas.microsoft.com/office/drawing/2014/main" id="{FA8844FC-480C-9D48-9CD4-1D3366A3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672"/>
              <a:ext cx="48" cy="48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73" name="Rectangle 202">
              <a:extLst>
                <a:ext uri="{FF2B5EF4-FFF2-40B4-BE49-F238E27FC236}">
                  <a16:creationId xmlns:a16="http://schemas.microsoft.com/office/drawing/2014/main" id="{7A5C6533-8410-DC46-B276-09973AE4A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70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52374" name="Rectangle 203">
              <a:extLst>
                <a:ext uri="{FF2B5EF4-FFF2-40B4-BE49-F238E27FC236}">
                  <a16:creationId xmlns:a16="http://schemas.microsoft.com/office/drawing/2014/main" id="{DE1D4654-DFF9-A040-9EAA-861637F46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704"/>
              <a:ext cx="1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FRE</a:t>
              </a:r>
              <a:endParaRPr lang="en-US" altLang="en-US"/>
            </a:p>
          </p:txBody>
        </p:sp>
        <p:sp>
          <p:nvSpPr>
            <p:cNvPr id="52375" name="Rectangle 204">
              <a:extLst>
                <a:ext uri="{FF2B5EF4-FFF2-40B4-BE49-F238E27FC236}">
                  <a16:creationId xmlns:a16="http://schemas.microsoft.com/office/drawing/2014/main" id="{857CAAE4-B291-AE4C-BE08-814B2343F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2704"/>
              <a:ext cx="33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(   fiber)</a:t>
              </a:r>
              <a:endParaRPr lang="en-US" altLang="en-US"/>
            </a:p>
          </p:txBody>
        </p:sp>
        <p:grpSp>
          <p:nvGrpSpPr>
            <p:cNvPr id="52376" name="Group 205">
              <a:extLst>
                <a:ext uri="{FF2B5EF4-FFF2-40B4-BE49-F238E27FC236}">
                  <a16:creationId xmlns:a16="http://schemas.microsoft.com/office/drawing/2014/main" id="{45AABEE1-4DFA-7E4C-9230-4143E7CB1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" y="2720"/>
              <a:ext cx="72" cy="73"/>
              <a:chOff x="3392" y="2720"/>
              <a:chExt cx="72" cy="73"/>
            </a:xfrm>
          </p:grpSpPr>
          <p:sp>
            <p:nvSpPr>
              <p:cNvPr id="52397" name="Line 206">
                <a:extLst>
                  <a:ext uri="{FF2B5EF4-FFF2-40B4-BE49-F238E27FC236}">
                    <a16:creationId xmlns:a16="http://schemas.microsoft.com/office/drawing/2014/main" id="{DB2842EB-FD9E-1E48-B5B2-4C94058C8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2720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98" name="Line 207">
                <a:extLst>
                  <a:ext uri="{FF2B5EF4-FFF2-40B4-BE49-F238E27FC236}">
                    <a16:creationId xmlns:a16="http://schemas.microsoft.com/office/drawing/2014/main" id="{89687DEF-5C2E-9F48-829F-6D8DAABB1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792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77" name="Oval 208">
              <a:extLst>
                <a:ext uri="{FF2B5EF4-FFF2-40B4-BE49-F238E27FC236}">
                  <a16:creationId xmlns:a16="http://schemas.microsoft.com/office/drawing/2014/main" id="{32EC351E-03AF-A34E-B296-1D5F7DB25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416"/>
              <a:ext cx="48" cy="48"/>
            </a:xfrm>
            <a:prstGeom prst="ellipse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78" name="Rectangle 209">
              <a:extLst>
                <a:ext uri="{FF2B5EF4-FFF2-40B4-BE49-F238E27FC236}">
                  <a16:creationId xmlns:a16="http://schemas.microsoft.com/office/drawing/2014/main" id="{8193B4D7-1A33-1343-99AE-019F1554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400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52379" name="Rectangle 210">
              <a:extLst>
                <a:ext uri="{FF2B5EF4-FFF2-40B4-BE49-F238E27FC236}">
                  <a16:creationId xmlns:a16="http://schemas.microsoft.com/office/drawing/2014/main" id="{43813DF4-4637-F040-94C7-110CF78FC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1400"/>
              <a:ext cx="1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FRE</a:t>
              </a:r>
              <a:endParaRPr lang="en-US" altLang="en-US"/>
            </a:p>
          </p:txBody>
        </p:sp>
        <p:sp>
          <p:nvSpPr>
            <p:cNvPr id="52380" name="Rectangle 211">
              <a:extLst>
                <a:ext uri="{FF2B5EF4-FFF2-40B4-BE49-F238E27FC236}">
                  <a16:creationId xmlns:a16="http://schemas.microsoft.com/office/drawing/2014/main" id="{1EEB701D-0E82-9642-BBDB-C490216E4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400"/>
              <a:ext cx="3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(|| fiber)</a:t>
              </a:r>
              <a:endParaRPr lang="en-US" altLang="en-US"/>
            </a:p>
          </p:txBody>
        </p:sp>
        <p:sp>
          <p:nvSpPr>
            <p:cNvPr id="52381" name="Rectangle 212">
              <a:extLst>
                <a:ext uri="{FF2B5EF4-FFF2-40B4-BE49-F238E27FC236}">
                  <a16:creationId xmlns:a16="http://schemas.microsoft.com/office/drawing/2014/main" id="{24BD6523-5188-2848-A9CE-EEEF4AC2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2800"/>
              <a:ext cx="6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52382" name="Rectangle 213">
              <a:extLst>
                <a:ext uri="{FF2B5EF4-FFF2-40B4-BE49-F238E27FC236}">
                  <a16:creationId xmlns:a16="http://schemas.microsoft.com/office/drawing/2014/main" id="{E3C9899A-4716-524A-A438-A585DCDFE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800"/>
              <a:ext cx="52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FF33CC"/>
                  </a:solidFill>
                </a:rPr>
                <a:t>FRE(   fiber)</a:t>
              </a:r>
              <a:endParaRPr lang="en-US" altLang="en-US"/>
            </a:p>
          </p:txBody>
        </p:sp>
        <p:grpSp>
          <p:nvGrpSpPr>
            <p:cNvPr id="52383" name="Group 214">
              <a:extLst>
                <a:ext uri="{FF2B5EF4-FFF2-40B4-BE49-F238E27FC236}">
                  <a16:creationId xmlns:a16="http://schemas.microsoft.com/office/drawing/2014/main" id="{1DC3F2C9-6593-D34A-9937-455C9FD96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" y="2816"/>
              <a:ext cx="72" cy="73"/>
              <a:chOff x="3392" y="2816"/>
              <a:chExt cx="72" cy="73"/>
            </a:xfrm>
          </p:grpSpPr>
          <p:sp>
            <p:nvSpPr>
              <p:cNvPr id="52395" name="Line 215">
                <a:extLst>
                  <a:ext uri="{FF2B5EF4-FFF2-40B4-BE49-F238E27FC236}">
                    <a16:creationId xmlns:a16="http://schemas.microsoft.com/office/drawing/2014/main" id="{478AF1FC-12E1-F54F-B988-7A734EFE3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2816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96" name="Line 216">
                <a:extLst>
                  <a:ext uri="{FF2B5EF4-FFF2-40B4-BE49-F238E27FC236}">
                    <a16:creationId xmlns:a16="http://schemas.microsoft.com/office/drawing/2014/main" id="{8F49EEA0-CCED-5E49-AB34-8B98274C5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888"/>
                <a:ext cx="72" cy="1"/>
              </a:xfrm>
              <a:prstGeom prst="line">
                <a:avLst/>
              </a:prstGeom>
              <a:noFill/>
              <a:ln w="127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84" name="Rectangle 217">
              <a:extLst>
                <a:ext uri="{FF2B5EF4-FFF2-40B4-BE49-F238E27FC236}">
                  <a16:creationId xmlns:a16="http://schemas.microsoft.com/office/drawing/2014/main" id="{5B0B0299-A6CF-2B43-8134-25009AFE2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088"/>
              <a:ext cx="44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E-glass fib</a:t>
              </a:r>
              <a:endParaRPr lang="en-US" altLang="en-US"/>
            </a:p>
          </p:txBody>
        </p:sp>
        <p:sp>
          <p:nvSpPr>
            <p:cNvPr id="52385" name="Oval 218">
              <a:extLst>
                <a:ext uri="{FF2B5EF4-FFF2-40B4-BE49-F238E27FC236}">
                  <a16:creationId xmlns:a16="http://schemas.microsoft.com/office/drawing/2014/main" id="{B9E3ED19-32BE-334C-8039-269E2AE5A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064"/>
              <a:ext cx="48" cy="48"/>
            </a:xfrm>
            <a:prstGeom prst="ellipse">
              <a:avLst/>
            </a:prstGeom>
            <a:solidFill>
              <a:srgbClr val="0000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86" name="Rectangle 219">
              <a:extLst>
                <a:ext uri="{FF2B5EF4-FFF2-40B4-BE49-F238E27FC236}">
                  <a16:creationId xmlns:a16="http://schemas.microsoft.com/office/drawing/2014/main" id="{68D09F6D-DEB4-2F40-9D90-03F08874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936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52387" name="Rectangle 220">
              <a:extLst>
                <a:ext uri="{FF2B5EF4-FFF2-40B4-BE49-F238E27FC236}">
                  <a16:creationId xmlns:a16="http://schemas.microsoft.com/office/drawing/2014/main" id="{995F3CDB-2675-6A4E-B075-1F8697331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936"/>
              <a:ext cx="2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DD"/>
                  </a:solidFill>
                </a:rPr>
                <a:t> fibers</a:t>
              </a:r>
              <a:endParaRPr lang="en-US" altLang="en-US"/>
            </a:p>
          </p:txBody>
        </p:sp>
        <p:grpSp>
          <p:nvGrpSpPr>
            <p:cNvPr id="52388" name="Group 221">
              <a:extLst>
                <a:ext uri="{FF2B5EF4-FFF2-40B4-BE49-F238E27FC236}">
                  <a16:creationId xmlns:a16="http://schemas.microsoft.com/office/drawing/2014/main" id="{A46BB48E-C7C6-D242-8473-88E558B8B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0" y="992"/>
              <a:ext cx="32" cy="224"/>
              <a:chOff x="3640" y="992"/>
              <a:chExt cx="32" cy="224"/>
            </a:xfrm>
          </p:grpSpPr>
          <p:sp>
            <p:nvSpPr>
              <p:cNvPr id="52392" name="Freeform 222">
                <a:extLst>
                  <a:ext uri="{FF2B5EF4-FFF2-40B4-BE49-F238E27FC236}">
                    <a16:creationId xmlns:a16="http://schemas.microsoft.com/office/drawing/2014/main" id="{061C26E4-A2CE-724E-A3F3-B2E487128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1168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16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16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393" name="Freeform 223">
                <a:extLst>
                  <a:ext uri="{FF2B5EF4-FFF2-40B4-BE49-F238E27FC236}">
                    <a16:creationId xmlns:a16="http://schemas.microsoft.com/office/drawing/2014/main" id="{A5E80A6C-A988-084B-8555-EEE1874CD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0" y="992"/>
                <a:ext cx="32" cy="48"/>
              </a:xfrm>
              <a:custGeom>
                <a:avLst/>
                <a:gdLst>
                  <a:gd name="T0" fmla="*/ 16 w 32"/>
                  <a:gd name="T1" fmla="*/ 0 h 48"/>
                  <a:gd name="T2" fmla="*/ 32 w 32"/>
                  <a:gd name="T3" fmla="*/ 48 h 48"/>
                  <a:gd name="T4" fmla="*/ 16 w 32"/>
                  <a:gd name="T5" fmla="*/ 32 h 48"/>
                  <a:gd name="T6" fmla="*/ 0 w 32"/>
                  <a:gd name="T7" fmla="*/ 48 h 48"/>
                  <a:gd name="T8" fmla="*/ 16 w 32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48"/>
                  <a:gd name="T17" fmla="*/ 32 w 32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48">
                    <a:moveTo>
                      <a:pt x="16" y="0"/>
                    </a:moveTo>
                    <a:lnTo>
                      <a:pt x="32" y="48"/>
                    </a:lnTo>
                    <a:lnTo>
                      <a:pt x="16" y="32"/>
                    </a:lnTo>
                    <a:lnTo>
                      <a:pt x="0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DD"/>
              </a:solidFill>
              <a:ln w="12700">
                <a:solidFill>
                  <a:srgbClr val="0000D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394" name="Line 224">
                <a:extLst>
                  <a:ext uri="{FF2B5EF4-FFF2-40B4-BE49-F238E27FC236}">
                    <a16:creationId xmlns:a16="http://schemas.microsoft.com/office/drawing/2014/main" id="{945CECCF-95DE-E441-AEA6-47FE4823D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6" y="1024"/>
                <a:ext cx="1" cy="160"/>
              </a:xfrm>
              <a:prstGeom prst="line">
                <a:avLst/>
              </a:prstGeom>
              <a:noFill/>
              <a:ln w="12700">
                <a:solidFill>
                  <a:srgbClr val="0000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89" name="Oval 225">
              <a:extLst>
                <a:ext uri="{FF2B5EF4-FFF2-40B4-BE49-F238E27FC236}">
                  <a16:creationId xmlns:a16="http://schemas.microsoft.com/office/drawing/2014/main" id="{9B18271A-D092-6D4F-B2D2-1AFCC8C99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032"/>
              <a:ext cx="48" cy="48"/>
            </a:xfrm>
            <a:prstGeom prst="ellipse">
              <a:avLst/>
            </a:prstGeom>
            <a:solidFill>
              <a:srgbClr val="008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390" name="Rectangle 226">
              <a:extLst>
                <a:ext uri="{FF2B5EF4-FFF2-40B4-BE49-F238E27FC236}">
                  <a16:creationId xmlns:a16="http://schemas.microsoft.com/office/drawing/2014/main" id="{7A93F5EC-B212-354A-82DE-57BECA25B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016"/>
              <a:ext cx="30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Aramid</a:t>
              </a:r>
              <a:endParaRPr lang="en-US" altLang="en-US"/>
            </a:p>
          </p:txBody>
        </p:sp>
        <p:sp>
          <p:nvSpPr>
            <p:cNvPr id="52391" name="Rectangle 227">
              <a:extLst>
                <a:ext uri="{FF2B5EF4-FFF2-40B4-BE49-F238E27FC236}">
                  <a16:creationId xmlns:a16="http://schemas.microsoft.com/office/drawing/2014/main" id="{0688A6B9-D9D9-D744-A769-F3465D137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1016"/>
              <a:ext cx="12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8800"/>
                  </a:solidFill>
                </a:rPr>
                <a:t> fib</a:t>
              </a:r>
              <a:endParaRPr lang="en-US" altLang="en-US"/>
            </a:p>
          </p:txBody>
        </p:sp>
      </p:grpSp>
      <p:sp>
        <p:nvSpPr>
          <p:cNvPr id="52229" name="Rectangle 245">
            <a:extLst>
              <a:ext uri="{FF2B5EF4-FFF2-40B4-BE49-F238E27FC236}">
                <a16:creationId xmlns:a16="http://schemas.microsoft.com/office/drawing/2014/main" id="{1C19DA0D-57F2-3043-8FC3-50CB223F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3200400"/>
            <a:ext cx="291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Room Temp. values</a:t>
            </a:r>
          </a:p>
        </p:txBody>
      </p:sp>
      <p:sp>
        <p:nvSpPr>
          <p:cNvPr id="52230" name="Rectangle 246">
            <a:extLst>
              <a:ext uri="{FF2B5EF4-FFF2-40B4-BE49-F238E27FC236}">
                <a16:creationId xmlns:a16="http://schemas.microsoft.com/office/drawing/2014/main" id="{D645F874-9964-FB4A-9CEC-8BAE56B1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3657600"/>
            <a:ext cx="23749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Based on data in Table B4,</a:t>
            </a:r>
          </a:p>
          <a:p>
            <a:r>
              <a:rPr lang="en-US" altLang="en-US" sz="1400" i="1"/>
              <a:t>Callister 7e</a:t>
            </a:r>
            <a:r>
              <a:rPr lang="en-US" altLang="en-US" sz="1400"/>
              <a:t>.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a     = annealed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hr   = hot rolled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ag  = aged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cd  = cold drawn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cw = cold worked</a:t>
            </a:r>
          </a:p>
          <a:p>
            <a:r>
              <a:rPr lang="en-US" altLang="en-US" sz="1400">
                <a:solidFill>
                  <a:schemeClr val="tx2"/>
                </a:solidFill>
              </a:rPr>
              <a:t>qt   = quenched &amp; tempered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AFRE, GFRE, &amp; CFRE =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aramid, glass, &amp; carbon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fiber-reinforced epoxy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composites, with 60 vol%</a:t>
            </a:r>
          </a:p>
          <a:p>
            <a:r>
              <a:rPr lang="en-US" altLang="en-US" sz="1400">
                <a:solidFill>
                  <a:srgbClr val="D60093"/>
                </a:solidFill>
              </a:rPr>
              <a:t>fibers.</a:t>
            </a:r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99688EFC-4FEA-434C-B82F-87F87CCB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B07EA6-DF00-E846-9CF6-BC5116AFB8E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92B86A6-2F13-6E40-BB0F-77941210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5075"/>
            <a:ext cx="5029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 Plastic tensile strain at failure:</a:t>
            </a:r>
          </a:p>
        </p:txBody>
      </p:sp>
      <p:sp>
        <p:nvSpPr>
          <p:cNvPr id="54276" name="Rectangle 10">
            <a:extLst>
              <a:ext uri="{FF2B5EF4-FFF2-40B4-BE49-F238E27FC236}">
                <a16:creationId xmlns:a16="http://schemas.microsoft.com/office/drawing/2014/main" id="{4D06ED91-FEB2-4546-B6E4-57FEBF0FB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Adapted from Fig. 6.13, </a:t>
            </a:r>
            <a:r>
              <a:rPr lang="en-US" altLang="en-US" sz="1200" i="1">
                <a:solidFill>
                  <a:srgbClr val="000000"/>
                </a:solidFill>
              </a:rPr>
              <a:t>Callister 7e.</a:t>
            </a: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4277" name="Rectangle 11">
            <a:extLst>
              <a:ext uri="{FF2B5EF4-FFF2-40B4-BE49-F238E27FC236}">
                <a16:creationId xmlns:a16="http://schemas.microsoft.com/office/drawing/2014/main" id="{8A3691A4-EB0A-A043-9B52-96D67AA5E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Ductility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grpSp>
        <p:nvGrpSpPr>
          <p:cNvPr id="2" name="Group 118">
            <a:extLst>
              <a:ext uri="{FF2B5EF4-FFF2-40B4-BE49-F238E27FC236}">
                <a16:creationId xmlns:a16="http://schemas.microsoft.com/office/drawing/2014/main" id="{16AAA975-DB23-734A-BED3-E2BB8370A81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157788"/>
            <a:ext cx="7407275" cy="852487"/>
            <a:chOff x="288" y="2864"/>
            <a:chExt cx="4666" cy="537"/>
          </a:xfrm>
        </p:grpSpPr>
        <p:sp>
          <p:nvSpPr>
            <p:cNvPr id="54353" name="Rectangle 5">
              <a:extLst>
                <a:ext uri="{FF2B5EF4-FFF2-40B4-BE49-F238E27FC236}">
                  <a16:creationId xmlns:a16="http://schemas.microsoft.com/office/drawing/2014/main" id="{E8AAEF72-9336-D243-9970-FB7F559E5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56"/>
              <a:ext cx="31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•  Another ductility measure:</a:t>
              </a:r>
            </a:p>
          </p:txBody>
        </p:sp>
        <p:grpSp>
          <p:nvGrpSpPr>
            <p:cNvPr id="54354" name="Group 116">
              <a:extLst>
                <a:ext uri="{FF2B5EF4-FFF2-40B4-BE49-F238E27FC236}">
                  <a16:creationId xmlns:a16="http://schemas.microsoft.com/office/drawing/2014/main" id="{E99F7E31-72C0-DB43-A9DF-1AA4D959E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3" y="2864"/>
              <a:ext cx="1821" cy="537"/>
              <a:chOff x="3133" y="2864"/>
              <a:chExt cx="1821" cy="537"/>
            </a:xfrm>
          </p:grpSpPr>
          <p:sp>
            <p:nvSpPr>
              <p:cNvPr id="54355" name="AutoShape 84">
                <a:extLst>
                  <a:ext uri="{FF2B5EF4-FFF2-40B4-BE49-F238E27FC236}">
                    <a16:creationId xmlns:a16="http://schemas.microsoft.com/office/drawing/2014/main" id="{1BF0EEB3-EF3F-764D-9FB0-7F46ABBD77C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33" y="2874"/>
                <a:ext cx="1821" cy="527"/>
              </a:xfrm>
              <a:prstGeom prst="rect">
                <a:avLst/>
              </a:prstGeom>
              <a:solidFill>
                <a:srgbClr val="D7D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6" name="Line 86">
                <a:extLst>
                  <a:ext uri="{FF2B5EF4-FFF2-40B4-BE49-F238E27FC236}">
                    <a16:creationId xmlns:a16="http://schemas.microsoft.com/office/drawing/2014/main" id="{81959068-ADF0-D34A-8CAF-975739860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3122"/>
                <a:ext cx="64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7" name="Rectangle 87">
                <a:extLst>
                  <a:ext uri="{FF2B5EF4-FFF2-40B4-BE49-F238E27FC236}">
                    <a16:creationId xmlns:a16="http://schemas.microsoft.com/office/drawing/2014/main" id="{A33057A5-C371-4F47-9AEE-8A9F440E9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3000"/>
                <a:ext cx="307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300">
                    <a:solidFill>
                      <a:srgbClr val="000000"/>
                    </a:solidFill>
                  </a:rPr>
                  <a:t>100</a:t>
                </a:r>
                <a:endParaRPr lang="en-US" altLang="en-US"/>
              </a:p>
            </p:txBody>
          </p:sp>
          <p:sp>
            <p:nvSpPr>
              <p:cNvPr id="54358" name="Rectangle 88">
                <a:extLst>
                  <a:ext uri="{FF2B5EF4-FFF2-40B4-BE49-F238E27FC236}">
                    <a16:creationId xmlns:a16="http://schemas.microsoft.com/office/drawing/2014/main" id="{D449CC7E-C6FA-6D46-B070-2974B98B3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3000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300">
                    <a:solidFill>
                      <a:srgbClr val="000000"/>
                    </a:solidFill>
                  </a:rPr>
                  <a:t>x</a:t>
                </a:r>
                <a:endParaRPr lang="en-US" altLang="en-US"/>
              </a:p>
            </p:txBody>
          </p:sp>
          <p:sp>
            <p:nvSpPr>
              <p:cNvPr id="54359" name="Rectangle 89">
                <a:extLst>
                  <a:ext uri="{FF2B5EF4-FFF2-40B4-BE49-F238E27FC236}">
                    <a16:creationId xmlns:a16="http://schemas.microsoft.com/office/drawing/2014/main" id="{5E8B34FD-D6F9-9346-8E5D-1B7563EC9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3145"/>
                <a:ext cx="12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300" i="1">
                    <a:solidFill>
                      <a:srgbClr val="000000"/>
                    </a:solidFill>
                  </a:rPr>
                  <a:t>A</a:t>
                </a:r>
                <a:endParaRPr lang="en-US" altLang="en-US" i="1"/>
              </a:p>
            </p:txBody>
          </p:sp>
          <p:sp>
            <p:nvSpPr>
              <p:cNvPr id="54360" name="Rectangle 90">
                <a:extLst>
                  <a:ext uri="{FF2B5EF4-FFF2-40B4-BE49-F238E27FC236}">
                    <a16:creationId xmlns:a16="http://schemas.microsoft.com/office/drawing/2014/main" id="{0DFA2B2A-975E-F84E-ACD6-F68EC786B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882"/>
                <a:ext cx="12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300" i="1">
                    <a:solidFill>
                      <a:srgbClr val="000000"/>
                    </a:solidFill>
                  </a:rPr>
                  <a:t>A</a:t>
                </a:r>
                <a:endParaRPr lang="en-US" altLang="en-US" i="1"/>
              </a:p>
            </p:txBody>
          </p:sp>
          <p:sp>
            <p:nvSpPr>
              <p:cNvPr id="54361" name="Rectangle 91">
                <a:extLst>
                  <a:ext uri="{FF2B5EF4-FFF2-40B4-BE49-F238E27FC236}">
                    <a16:creationId xmlns:a16="http://schemas.microsoft.com/office/drawing/2014/main" id="{413CCA7E-8E52-5C44-B85B-61436CCF3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2882"/>
                <a:ext cx="12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300" i="1">
                    <a:solidFill>
                      <a:srgbClr val="000000"/>
                    </a:solidFill>
                  </a:rPr>
                  <a:t>A</a:t>
                </a:r>
                <a:endParaRPr lang="en-US" altLang="en-US" i="1"/>
              </a:p>
            </p:txBody>
          </p:sp>
          <p:sp>
            <p:nvSpPr>
              <p:cNvPr id="54362" name="Rectangle 92">
                <a:extLst>
                  <a:ext uri="{FF2B5EF4-FFF2-40B4-BE49-F238E27FC236}">
                    <a16:creationId xmlns:a16="http://schemas.microsoft.com/office/drawing/2014/main" id="{314E438B-E6C2-AD44-BA5B-A586D66C6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00"/>
                <a:ext cx="25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300" i="1">
                    <a:solidFill>
                      <a:srgbClr val="000000"/>
                    </a:solidFill>
                  </a:rPr>
                  <a:t>RA</a:t>
                </a:r>
                <a:endParaRPr lang="en-US" altLang="en-US" i="1"/>
              </a:p>
            </p:txBody>
          </p:sp>
          <p:sp>
            <p:nvSpPr>
              <p:cNvPr id="54363" name="Rectangle 93">
                <a:extLst>
                  <a:ext uri="{FF2B5EF4-FFF2-40B4-BE49-F238E27FC236}">
                    <a16:creationId xmlns:a16="http://schemas.microsoft.com/office/drawing/2014/main" id="{E2E7C259-E9B0-6A48-80EE-F0A746A9E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3000"/>
                <a:ext cx="16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300">
                    <a:solidFill>
                      <a:srgbClr val="000000"/>
                    </a:solidFill>
                  </a:rPr>
                  <a:t>%</a:t>
                </a:r>
                <a:endParaRPr lang="en-US" altLang="en-US"/>
              </a:p>
            </p:txBody>
          </p:sp>
          <p:sp>
            <p:nvSpPr>
              <p:cNvPr id="54364" name="Rectangle 94">
                <a:extLst>
                  <a:ext uri="{FF2B5EF4-FFF2-40B4-BE49-F238E27FC236}">
                    <a16:creationId xmlns:a16="http://schemas.microsoft.com/office/drawing/2014/main" id="{32CB97E7-12C5-2042-AE5F-0494F11ED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325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</a:rPr>
                  <a:t>o</a:t>
                </a:r>
                <a:endParaRPr lang="en-US" altLang="en-US" i="1"/>
              </a:p>
            </p:txBody>
          </p:sp>
          <p:sp>
            <p:nvSpPr>
              <p:cNvPr id="54365" name="Rectangle 95">
                <a:extLst>
                  <a:ext uri="{FF2B5EF4-FFF2-40B4-BE49-F238E27FC236}">
                    <a16:creationId xmlns:a16="http://schemas.microsoft.com/office/drawing/2014/main" id="{1F0D5E29-BBCB-9A42-A8D7-5864DC0D0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996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54366" name="Rectangle 96">
                <a:extLst>
                  <a:ext uri="{FF2B5EF4-FFF2-40B4-BE49-F238E27FC236}">
                    <a16:creationId xmlns:a16="http://schemas.microsoft.com/office/drawing/2014/main" id="{ADC4F065-3709-B94A-8C04-DDD21154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2996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 i="1">
                    <a:solidFill>
                      <a:srgbClr val="000000"/>
                    </a:solidFill>
                  </a:rPr>
                  <a:t>o</a:t>
                </a:r>
                <a:endParaRPr lang="en-US" altLang="en-US" i="1"/>
              </a:p>
            </p:txBody>
          </p:sp>
          <p:sp>
            <p:nvSpPr>
              <p:cNvPr id="54367" name="Rectangle 97">
                <a:extLst>
                  <a:ext uri="{FF2B5EF4-FFF2-40B4-BE49-F238E27FC236}">
                    <a16:creationId xmlns:a16="http://schemas.microsoft.com/office/drawing/2014/main" id="{8320750D-F88A-F244-AD0E-A30D53E94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864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300">
                    <a:solidFill>
                      <a:srgbClr val="000000"/>
                    </a:solidFill>
                  </a:rPr>
                  <a:t>-</a:t>
                </a:r>
                <a:endParaRPr lang="en-US" altLang="en-US"/>
              </a:p>
            </p:txBody>
          </p:sp>
          <p:sp>
            <p:nvSpPr>
              <p:cNvPr id="54368" name="Rectangle 98">
                <a:extLst>
                  <a:ext uri="{FF2B5EF4-FFF2-40B4-BE49-F238E27FC236}">
                    <a16:creationId xmlns:a16="http://schemas.microsoft.com/office/drawing/2014/main" id="{93E16CE2-1D42-E940-98E9-D475DDD9F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2" y="2982"/>
                <a:ext cx="107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300">
                    <a:solidFill>
                      <a:srgbClr val="000000"/>
                    </a:solidFill>
                  </a:rPr>
                  <a:t>=</a:t>
                </a:r>
                <a:endParaRPr lang="en-US" altLang="en-US"/>
              </a:p>
            </p:txBody>
          </p:sp>
        </p:grpSp>
      </p:grpSp>
      <p:grpSp>
        <p:nvGrpSpPr>
          <p:cNvPr id="54279" name="Group 132">
            <a:extLst>
              <a:ext uri="{FF2B5EF4-FFF2-40B4-BE49-F238E27FC236}">
                <a16:creationId xmlns:a16="http://schemas.microsoft.com/office/drawing/2014/main" id="{EB125F7D-0FD9-824C-A44B-C3FDD1B631B2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1011238"/>
            <a:ext cx="2921000" cy="884237"/>
            <a:chOff x="3468" y="637"/>
            <a:chExt cx="1840" cy="557"/>
          </a:xfrm>
        </p:grpSpPr>
        <p:sp>
          <p:nvSpPr>
            <p:cNvPr id="54340" name="AutoShape 99">
              <a:extLst>
                <a:ext uri="{FF2B5EF4-FFF2-40B4-BE49-F238E27FC236}">
                  <a16:creationId xmlns:a16="http://schemas.microsoft.com/office/drawing/2014/main" id="{24A36868-42C8-D64E-8AA1-374D2169BEA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68" y="647"/>
              <a:ext cx="1840" cy="547"/>
            </a:xfrm>
            <a:prstGeom prst="rect">
              <a:avLst/>
            </a:prstGeom>
            <a:solidFill>
              <a:srgbClr val="D7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Line 101">
              <a:extLst>
                <a:ext uri="{FF2B5EF4-FFF2-40B4-BE49-F238E27FC236}">
                  <a16:creationId xmlns:a16="http://schemas.microsoft.com/office/drawing/2014/main" id="{DB79DC42-95FC-4441-98AB-CEFF646C8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2" y="904"/>
              <a:ext cx="58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Rectangle 103">
              <a:extLst>
                <a:ext uri="{FF2B5EF4-FFF2-40B4-BE49-F238E27FC236}">
                  <a16:creationId xmlns:a16="http://schemas.microsoft.com/office/drawing/2014/main" id="{9EFB2E42-37BB-FC49-81F4-9F7248B16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760"/>
              <a:ext cx="47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x 100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4343" name="Rectangle 104">
              <a:extLst>
                <a:ext uri="{FF2B5EF4-FFF2-40B4-BE49-F238E27FC236}">
                  <a16:creationId xmlns:a16="http://schemas.microsoft.com/office/drawing/2014/main" id="{AC086AEA-A396-834A-A8D1-025157D90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92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</a:rPr>
                <a:t>L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4344" name="Rectangle 105">
              <a:extLst>
                <a:ext uri="{FF2B5EF4-FFF2-40B4-BE49-F238E27FC236}">
                  <a16:creationId xmlns:a16="http://schemas.microsoft.com/office/drawing/2014/main" id="{38D5B016-C1C3-EF43-A069-8C26DCC2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65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</a:rPr>
                <a:t>L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4345" name="Rectangle 106">
              <a:extLst>
                <a:ext uri="{FF2B5EF4-FFF2-40B4-BE49-F238E27FC236}">
                  <a16:creationId xmlns:a16="http://schemas.microsoft.com/office/drawing/2014/main" id="{23BFF16D-9209-DE48-913F-DEAFB40AE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65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</a:rPr>
                <a:t>L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4346" name="Rectangle 107">
              <a:extLst>
                <a:ext uri="{FF2B5EF4-FFF2-40B4-BE49-F238E27FC236}">
                  <a16:creationId xmlns:a16="http://schemas.microsoft.com/office/drawing/2014/main" id="{C6BE82C8-98C1-1549-A930-680768DF6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778"/>
              <a:ext cx="23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</a:rPr>
                <a:t>EL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4347" name="Rectangle 108">
              <a:extLst>
                <a:ext uri="{FF2B5EF4-FFF2-40B4-BE49-F238E27FC236}">
                  <a16:creationId xmlns:a16="http://schemas.microsoft.com/office/drawing/2014/main" id="{7CDCFDF0-E123-9549-9975-2DEFEEA95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778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%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4348" name="Rectangle 109">
              <a:extLst>
                <a:ext uri="{FF2B5EF4-FFF2-40B4-BE49-F238E27FC236}">
                  <a16:creationId xmlns:a16="http://schemas.microsoft.com/office/drawing/2014/main" id="{FD5C4F60-6F41-0F48-AC8B-A10AA05DA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104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</a:rPr>
                <a:t>o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4349" name="Rectangle 110">
              <a:extLst>
                <a:ext uri="{FF2B5EF4-FFF2-40B4-BE49-F238E27FC236}">
                  <a16:creationId xmlns:a16="http://schemas.microsoft.com/office/drawing/2014/main" id="{DD166703-9258-9942-AE64-A91FEEF09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774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</a:rPr>
                <a:t>o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4350" name="Rectangle 111">
              <a:extLst>
                <a:ext uri="{FF2B5EF4-FFF2-40B4-BE49-F238E27FC236}">
                  <a16:creationId xmlns:a16="http://schemas.microsoft.com/office/drawing/2014/main" id="{468FCDA4-66C8-F549-BB58-DE0F75339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7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i="1">
                  <a:solidFill>
                    <a:srgbClr val="000000"/>
                  </a:solidFill>
                </a:rPr>
                <a:t>f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4351" name="Rectangle 112">
              <a:extLst>
                <a:ext uri="{FF2B5EF4-FFF2-40B4-BE49-F238E27FC236}">
                  <a16:creationId xmlns:a16="http://schemas.microsoft.com/office/drawing/2014/main" id="{14F5A602-18D2-3944-BDE3-16EB5D618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" y="63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itchFamily="2" charset="2"/>
                </a:rPr>
                <a:t>-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4352" name="Rectangle 113">
              <a:extLst>
                <a:ext uri="{FF2B5EF4-FFF2-40B4-BE49-F238E27FC236}">
                  <a16:creationId xmlns:a16="http://schemas.microsoft.com/office/drawing/2014/main" id="{B6914D29-E23E-8A44-B18A-1294FBABB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759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>
                <a:latin typeface="Times" pitchFamily="2" charset="0"/>
              </a:endParaRPr>
            </a:p>
          </p:txBody>
        </p:sp>
      </p:grpSp>
      <p:grpSp>
        <p:nvGrpSpPr>
          <p:cNvPr id="54280" name="Group 126">
            <a:extLst>
              <a:ext uri="{FF2B5EF4-FFF2-40B4-BE49-F238E27FC236}">
                <a16:creationId xmlns:a16="http://schemas.microsoft.com/office/drawing/2014/main" id="{8249EAAB-39A8-6B45-A29D-689CD3A89D6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74850"/>
            <a:ext cx="5607050" cy="2765425"/>
            <a:chOff x="576" y="1104"/>
            <a:chExt cx="3532" cy="1742"/>
          </a:xfrm>
        </p:grpSpPr>
        <p:sp>
          <p:nvSpPr>
            <p:cNvPr id="54309" name="Rectangle 20">
              <a:extLst>
                <a:ext uri="{FF2B5EF4-FFF2-40B4-BE49-F238E27FC236}">
                  <a16:creationId xmlns:a16="http://schemas.microsoft.com/office/drawing/2014/main" id="{E1CCC3B1-89F6-784C-81B7-2C90D07B2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624"/>
              <a:ext cx="20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444444"/>
                  </a:solidFill>
                </a:rPr>
                <a:t>Engineering tensile strain, </a:t>
              </a:r>
              <a:endParaRPr lang="en-US" altLang="en-US"/>
            </a:p>
          </p:txBody>
        </p:sp>
        <p:grpSp>
          <p:nvGrpSpPr>
            <p:cNvPr id="54310" name="Group 16">
              <a:extLst>
                <a:ext uri="{FF2B5EF4-FFF2-40B4-BE49-F238E27FC236}">
                  <a16:creationId xmlns:a16="http://schemas.microsoft.com/office/drawing/2014/main" id="{3B4E0377-E7C8-334C-94F5-92A4DCCAB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168"/>
              <a:ext cx="80" cy="1440"/>
              <a:chOff x="1584" y="1168"/>
              <a:chExt cx="80" cy="1440"/>
            </a:xfrm>
          </p:grpSpPr>
          <p:sp>
            <p:nvSpPr>
              <p:cNvPr id="54338" name="Freeform 14">
                <a:extLst>
                  <a:ext uri="{FF2B5EF4-FFF2-40B4-BE49-F238E27FC236}">
                    <a16:creationId xmlns:a16="http://schemas.microsoft.com/office/drawing/2014/main" id="{50ACA06F-7B1E-FD46-A140-089FFFF56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1168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339" name="Line 15">
                <a:extLst>
                  <a:ext uri="{FF2B5EF4-FFF2-40B4-BE49-F238E27FC236}">
                    <a16:creationId xmlns:a16="http://schemas.microsoft.com/office/drawing/2014/main" id="{472A696A-D14E-5045-8305-1D663A865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4" y="1224"/>
                <a:ext cx="1" cy="13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11" name="Group 19">
              <a:extLst>
                <a:ext uri="{FF2B5EF4-FFF2-40B4-BE49-F238E27FC236}">
                  <a16:creationId xmlns:a16="http://schemas.microsoft.com/office/drawing/2014/main" id="{009630A9-0A71-264B-8034-196CAC3155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4" y="2576"/>
              <a:ext cx="2312" cy="80"/>
              <a:chOff x="1624" y="2576"/>
              <a:chExt cx="2312" cy="80"/>
            </a:xfrm>
          </p:grpSpPr>
          <p:sp>
            <p:nvSpPr>
              <p:cNvPr id="54336" name="Freeform 17">
                <a:extLst>
                  <a:ext uri="{FF2B5EF4-FFF2-40B4-BE49-F238E27FC236}">
                    <a16:creationId xmlns:a16="http://schemas.microsoft.com/office/drawing/2014/main" id="{D46E75E6-3A4A-1C44-B066-E10A168BD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2576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337" name="Line 18">
                <a:extLst>
                  <a:ext uri="{FF2B5EF4-FFF2-40B4-BE49-F238E27FC236}">
                    <a16:creationId xmlns:a16="http://schemas.microsoft.com/office/drawing/2014/main" id="{E8F9A2FD-81E0-9C4B-B9D3-46B7A8367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4" y="2616"/>
                <a:ext cx="225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12" name="Rectangle 21">
              <a:extLst>
                <a:ext uri="{FF2B5EF4-FFF2-40B4-BE49-F238E27FC236}">
                  <a16:creationId xmlns:a16="http://schemas.microsoft.com/office/drawing/2014/main" id="{7FCA74E9-35F3-1A4A-938B-FB00A9FF2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616"/>
              <a:ext cx="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444444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4313" name="Rectangle 22">
              <a:extLst>
                <a:ext uri="{FF2B5EF4-FFF2-40B4-BE49-F238E27FC236}">
                  <a16:creationId xmlns:a16="http://schemas.microsoft.com/office/drawing/2014/main" id="{A8247EA1-B331-6F4D-91C4-B947D5589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296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444444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54314" name="Rectangle 23">
              <a:extLst>
                <a:ext uri="{FF2B5EF4-FFF2-40B4-BE49-F238E27FC236}">
                  <a16:creationId xmlns:a16="http://schemas.microsoft.com/office/drawing/2014/main" id="{29A99278-5B29-F54B-A3CF-46119BA5E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296"/>
              <a:ext cx="8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444444"/>
                  </a:solidFill>
                </a:rPr>
                <a:t>ngineering </a:t>
              </a:r>
              <a:endParaRPr lang="en-US" altLang="en-US"/>
            </a:p>
          </p:txBody>
        </p:sp>
        <p:sp>
          <p:nvSpPr>
            <p:cNvPr id="54315" name="Rectangle 24">
              <a:extLst>
                <a:ext uri="{FF2B5EF4-FFF2-40B4-BE49-F238E27FC236}">
                  <a16:creationId xmlns:a16="http://schemas.microsoft.com/office/drawing/2014/main" id="{AEB16B6D-237B-7041-947C-7848A406F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04"/>
              <a:ext cx="5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444444"/>
                  </a:solidFill>
                </a:rPr>
                <a:t>tensile </a:t>
              </a:r>
              <a:endParaRPr lang="en-US" altLang="en-US"/>
            </a:p>
          </p:txBody>
        </p:sp>
        <p:sp>
          <p:nvSpPr>
            <p:cNvPr id="54316" name="Rectangle 25">
              <a:extLst>
                <a:ext uri="{FF2B5EF4-FFF2-40B4-BE49-F238E27FC236}">
                  <a16:creationId xmlns:a16="http://schemas.microsoft.com/office/drawing/2014/main" id="{9A360DF8-48DE-BB48-BDFF-BA6D73C4B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12"/>
              <a:ext cx="56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444444"/>
                  </a:solidFill>
                </a:rPr>
                <a:t>stress, </a:t>
              </a:r>
              <a:endParaRPr lang="en-US" altLang="en-US"/>
            </a:p>
          </p:txBody>
        </p:sp>
        <p:sp>
          <p:nvSpPr>
            <p:cNvPr id="54317" name="Rectangle 26">
              <a:extLst>
                <a:ext uri="{FF2B5EF4-FFF2-40B4-BE49-F238E27FC236}">
                  <a16:creationId xmlns:a16="http://schemas.microsoft.com/office/drawing/2014/main" id="{C74BCF94-4393-6844-AF80-8A27CCC71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1704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444444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4318" name="Freeform 27">
              <a:extLst>
                <a:ext uri="{FF2B5EF4-FFF2-40B4-BE49-F238E27FC236}">
                  <a16:creationId xmlns:a16="http://schemas.microsoft.com/office/drawing/2014/main" id="{31D967DA-9C2A-634B-9B60-91BFC73F9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288"/>
              <a:ext cx="368" cy="1336"/>
            </a:xfrm>
            <a:custGeom>
              <a:avLst/>
              <a:gdLst>
                <a:gd name="T0" fmla="*/ 0 w 368"/>
                <a:gd name="T1" fmla="*/ 1336 h 1336"/>
                <a:gd name="T2" fmla="*/ 192 w 368"/>
                <a:gd name="T3" fmla="*/ 320 h 1336"/>
                <a:gd name="T4" fmla="*/ 216 w 368"/>
                <a:gd name="T5" fmla="*/ 240 h 1336"/>
                <a:gd name="T6" fmla="*/ 256 w 368"/>
                <a:gd name="T7" fmla="*/ 144 h 1336"/>
                <a:gd name="T8" fmla="*/ 312 w 368"/>
                <a:gd name="T9" fmla="*/ 64 h 1336"/>
                <a:gd name="T10" fmla="*/ 368 w 368"/>
                <a:gd name="T11" fmla="*/ 0 h 1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8"/>
                <a:gd name="T19" fmla="*/ 0 h 1336"/>
                <a:gd name="T20" fmla="*/ 368 w 368"/>
                <a:gd name="T21" fmla="*/ 1336 h 1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8" h="1336">
                  <a:moveTo>
                    <a:pt x="0" y="1336"/>
                  </a:moveTo>
                  <a:lnTo>
                    <a:pt x="192" y="320"/>
                  </a:lnTo>
                  <a:lnTo>
                    <a:pt x="216" y="240"/>
                  </a:lnTo>
                  <a:lnTo>
                    <a:pt x="256" y="144"/>
                  </a:lnTo>
                  <a:lnTo>
                    <a:pt x="312" y="64"/>
                  </a:ln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19" name="Rectangle 29">
              <a:extLst>
                <a:ext uri="{FF2B5EF4-FFF2-40B4-BE49-F238E27FC236}">
                  <a16:creationId xmlns:a16="http://schemas.microsoft.com/office/drawing/2014/main" id="{5B913D2B-A226-4442-8BB5-465DAB3B9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1104"/>
              <a:ext cx="10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99"/>
                  </a:solidFill>
                </a:rPr>
                <a:t>smaller %</a:t>
              </a:r>
              <a:r>
                <a:rPr lang="en-US" altLang="en-US" sz="2200" i="1">
                  <a:solidFill>
                    <a:srgbClr val="000099"/>
                  </a:solidFill>
                </a:rPr>
                <a:t>EL</a:t>
              </a:r>
              <a:r>
                <a:rPr lang="en-US" altLang="en-US" sz="2200">
                  <a:solidFill>
                    <a:srgbClr val="000099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54320" name="Rectangle 30">
              <a:extLst>
                <a:ext uri="{FF2B5EF4-FFF2-40B4-BE49-F238E27FC236}">
                  <a16:creationId xmlns:a16="http://schemas.microsoft.com/office/drawing/2014/main" id="{CF1539D2-BE87-C647-A756-B1ED283E1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1312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21" name="Line 33">
              <a:extLst>
                <a:ext uri="{FF2B5EF4-FFF2-40B4-BE49-F238E27FC236}">
                  <a16:creationId xmlns:a16="http://schemas.microsoft.com/office/drawing/2014/main" id="{E54A9E88-264F-CD4E-BBB4-5A4BDC395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416"/>
              <a:ext cx="32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Line 34">
              <a:extLst>
                <a:ext uri="{FF2B5EF4-FFF2-40B4-BE49-F238E27FC236}">
                  <a16:creationId xmlns:a16="http://schemas.microsoft.com/office/drawing/2014/main" id="{F2F432DE-1867-D149-8E3C-E024A86E6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0" y="2184"/>
              <a:ext cx="32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Line 35">
              <a:extLst>
                <a:ext uri="{FF2B5EF4-FFF2-40B4-BE49-F238E27FC236}">
                  <a16:creationId xmlns:a16="http://schemas.microsoft.com/office/drawing/2014/main" id="{40C92C36-CF40-CB4C-97FB-55E3370F8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0" y="1944"/>
              <a:ext cx="40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Line 36">
              <a:extLst>
                <a:ext uri="{FF2B5EF4-FFF2-40B4-BE49-F238E27FC236}">
                  <a16:creationId xmlns:a16="http://schemas.microsoft.com/office/drawing/2014/main" id="{12E4BAFD-BB61-1844-881F-F41C63999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8" y="1712"/>
              <a:ext cx="32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Line 37">
              <a:extLst>
                <a:ext uri="{FF2B5EF4-FFF2-40B4-BE49-F238E27FC236}">
                  <a16:creationId xmlns:a16="http://schemas.microsoft.com/office/drawing/2014/main" id="{6BD3FCE9-F743-D84B-BBAE-E045F83B3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" y="1472"/>
              <a:ext cx="40" cy="192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Line 38">
              <a:extLst>
                <a:ext uri="{FF2B5EF4-FFF2-40B4-BE49-F238E27FC236}">
                  <a16:creationId xmlns:a16="http://schemas.microsoft.com/office/drawing/2014/main" id="{F1BDDF3E-749E-2249-BDF3-277FA46F2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6" y="1288"/>
              <a:ext cx="24" cy="144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Line 39">
              <a:extLst>
                <a:ext uri="{FF2B5EF4-FFF2-40B4-BE49-F238E27FC236}">
                  <a16:creationId xmlns:a16="http://schemas.microsoft.com/office/drawing/2014/main" id="{07FFDEE3-5024-604F-AFD8-7B817669C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8" y="2432"/>
              <a:ext cx="80" cy="176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Line 40">
              <a:extLst>
                <a:ext uri="{FF2B5EF4-FFF2-40B4-BE49-F238E27FC236}">
                  <a16:creationId xmlns:a16="http://schemas.microsoft.com/office/drawing/2014/main" id="{1FEAE695-E44B-1D47-A150-161B1C3BE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216"/>
              <a:ext cx="80" cy="176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Line 41">
              <a:extLst>
                <a:ext uri="{FF2B5EF4-FFF2-40B4-BE49-F238E27FC236}">
                  <a16:creationId xmlns:a16="http://schemas.microsoft.com/office/drawing/2014/main" id="{48773559-F576-0944-B1C0-E24664C8C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6" y="2000"/>
              <a:ext cx="88" cy="176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Line 42">
              <a:extLst>
                <a:ext uri="{FF2B5EF4-FFF2-40B4-BE49-F238E27FC236}">
                  <a16:creationId xmlns:a16="http://schemas.microsoft.com/office/drawing/2014/main" id="{8DC6098E-9C83-5D42-B82B-2E0276A67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0" y="1896"/>
              <a:ext cx="32" cy="64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1" name="Rectangle 43">
              <a:extLst>
                <a:ext uri="{FF2B5EF4-FFF2-40B4-BE49-F238E27FC236}">
                  <a16:creationId xmlns:a16="http://schemas.microsoft.com/office/drawing/2014/main" id="{83562586-E21E-BE46-A846-0A5C6062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736"/>
              <a:ext cx="8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9900"/>
                  </a:solidFill>
                </a:rPr>
                <a:t>larger %</a:t>
              </a:r>
              <a:r>
                <a:rPr lang="en-US" altLang="en-US" sz="2200" i="1">
                  <a:solidFill>
                    <a:srgbClr val="009900"/>
                  </a:solidFill>
                </a:rPr>
                <a:t>EL</a:t>
              </a:r>
              <a:endParaRPr lang="en-US" altLang="en-US" i="1"/>
            </a:p>
          </p:txBody>
        </p:sp>
        <p:sp>
          <p:nvSpPr>
            <p:cNvPr id="54332" name="Rectangle 45">
              <a:extLst>
                <a:ext uri="{FF2B5EF4-FFF2-40B4-BE49-F238E27FC236}">
                  <a16:creationId xmlns:a16="http://schemas.microsoft.com/office/drawing/2014/main" id="{F9AC39D0-3A6E-424E-A5F3-5970BC0DA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944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33" name="Rectangle 46">
              <a:extLst>
                <a:ext uri="{FF2B5EF4-FFF2-40B4-BE49-F238E27FC236}">
                  <a16:creationId xmlns:a16="http://schemas.microsoft.com/office/drawing/2014/main" id="{EB4759C6-6E04-DD49-AFE0-93D4E1D61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2152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334" name="Line 122">
              <a:extLst>
                <a:ext uri="{FF2B5EF4-FFF2-40B4-BE49-F238E27FC236}">
                  <a16:creationId xmlns:a16="http://schemas.microsoft.com/office/drawing/2014/main" id="{E631E5C1-13F5-DB4B-8102-5E7595709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6" y="1932"/>
              <a:ext cx="350" cy="678"/>
            </a:xfrm>
            <a:prstGeom prst="line">
              <a:avLst/>
            </a:prstGeom>
            <a:noFill/>
            <a:ln w="38100">
              <a:solidFill>
                <a:srgbClr val="00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Freeform 124">
              <a:extLst>
                <a:ext uri="{FF2B5EF4-FFF2-40B4-BE49-F238E27FC236}">
                  <a16:creationId xmlns:a16="http://schemas.microsoft.com/office/drawing/2014/main" id="{47A5BA5A-D064-A14B-9F45-419E4C4F1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6" y="1628"/>
              <a:ext cx="1699" cy="304"/>
            </a:xfrm>
            <a:custGeom>
              <a:avLst/>
              <a:gdLst>
                <a:gd name="T0" fmla="*/ 0 w 1699"/>
                <a:gd name="T1" fmla="*/ 304 h 304"/>
                <a:gd name="T2" fmla="*/ 117 w 1699"/>
                <a:gd name="T3" fmla="*/ 187 h 304"/>
                <a:gd name="T4" fmla="*/ 415 w 1699"/>
                <a:gd name="T5" fmla="*/ 71 h 304"/>
                <a:gd name="T6" fmla="*/ 991 w 1699"/>
                <a:gd name="T7" fmla="*/ 5 h 304"/>
                <a:gd name="T8" fmla="*/ 1407 w 1699"/>
                <a:gd name="T9" fmla="*/ 100 h 304"/>
                <a:gd name="T10" fmla="*/ 1699 w 1699"/>
                <a:gd name="T11" fmla="*/ 253 h 3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9"/>
                <a:gd name="T19" fmla="*/ 0 h 304"/>
                <a:gd name="T20" fmla="*/ 1699 w 1699"/>
                <a:gd name="T21" fmla="*/ 304 h 3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9" h="304">
                  <a:moveTo>
                    <a:pt x="0" y="304"/>
                  </a:moveTo>
                  <a:cubicBezTo>
                    <a:pt x="24" y="265"/>
                    <a:pt x="48" y="226"/>
                    <a:pt x="117" y="187"/>
                  </a:cubicBezTo>
                  <a:cubicBezTo>
                    <a:pt x="186" y="148"/>
                    <a:pt x="270" y="101"/>
                    <a:pt x="415" y="71"/>
                  </a:cubicBezTo>
                  <a:cubicBezTo>
                    <a:pt x="560" y="41"/>
                    <a:pt x="826" y="0"/>
                    <a:pt x="991" y="5"/>
                  </a:cubicBezTo>
                  <a:cubicBezTo>
                    <a:pt x="1156" y="10"/>
                    <a:pt x="1289" y="59"/>
                    <a:pt x="1407" y="100"/>
                  </a:cubicBezTo>
                  <a:cubicBezTo>
                    <a:pt x="1525" y="141"/>
                    <a:pt x="1612" y="197"/>
                    <a:pt x="1699" y="253"/>
                  </a:cubicBezTo>
                </a:path>
              </a:pathLst>
            </a:custGeom>
            <a:noFill/>
            <a:ln w="38100">
              <a:solidFill>
                <a:srgbClr val="00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4281" name="Group 134">
            <a:extLst>
              <a:ext uri="{FF2B5EF4-FFF2-40B4-BE49-F238E27FC236}">
                <a16:creationId xmlns:a16="http://schemas.microsoft.com/office/drawing/2014/main" id="{2B7827D2-1D6A-794F-8FE1-4996AB3EB1A8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2466975"/>
            <a:ext cx="2333625" cy="1879600"/>
            <a:chOff x="3917" y="1554"/>
            <a:chExt cx="1470" cy="1184"/>
          </a:xfrm>
        </p:grpSpPr>
        <p:grpSp>
          <p:nvGrpSpPr>
            <p:cNvPr id="54282" name="Group 133">
              <a:extLst>
                <a:ext uri="{FF2B5EF4-FFF2-40B4-BE49-F238E27FC236}">
                  <a16:creationId xmlns:a16="http://schemas.microsoft.com/office/drawing/2014/main" id="{B873E998-711E-0140-BBDE-8149E68CA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0" y="1555"/>
              <a:ext cx="184" cy="1"/>
              <a:chOff x="5072" y="1296"/>
              <a:chExt cx="184" cy="1"/>
            </a:xfrm>
          </p:grpSpPr>
          <p:sp>
            <p:nvSpPr>
              <p:cNvPr id="54306" name="Line 72">
                <a:extLst>
                  <a:ext uri="{FF2B5EF4-FFF2-40B4-BE49-F238E27FC236}">
                    <a16:creationId xmlns:a16="http://schemas.microsoft.com/office/drawing/2014/main" id="{95CCB11F-4B88-5143-B97B-1B3531FD4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2" y="1296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7" name="Line 73">
                <a:extLst>
                  <a:ext uri="{FF2B5EF4-FFF2-40B4-BE49-F238E27FC236}">
                    <a16:creationId xmlns:a16="http://schemas.microsoft.com/office/drawing/2014/main" id="{09C34F33-F528-704E-9B03-3143B40CA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2" y="1296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8" name="Line 74">
                <a:extLst>
                  <a:ext uri="{FF2B5EF4-FFF2-40B4-BE49-F238E27FC236}">
                    <a16:creationId xmlns:a16="http://schemas.microsoft.com/office/drawing/2014/main" id="{B4EF1900-B25A-5142-9DF7-DD9546FF8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1296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83" name="Group 131">
              <a:extLst>
                <a:ext uri="{FF2B5EF4-FFF2-40B4-BE49-F238E27FC236}">
                  <a16:creationId xmlns:a16="http://schemas.microsoft.com/office/drawing/2014/main" id="{D5C07E4D-F72D-9A45-893A-9DF1223FCB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1554"/>
              <a:ext cx="1470" cy="1184"/>
              <a:chOff x="3888" y="1296"/>
              <a:chExt cx="1470" cy="1184"/>
            </a:xfrm>
          </p:grpSpPr>
          <p:sp>
            <p:nvSpPr>
              <p:cNvPr id="54284" name="Rectangle 50">
                <a:extLst>
                  <a:ext uri="{FF2B5EF4-FFF2-40B4-BE49-F238E27FC236}">
                    <a16:creationId xmlns:a16="http://schemas.microsoft.com/office/drawing/2014/main" id="{5C9F74B9-3FB9-E641-88CF-5A43DCE0E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1412"/>
                <a:ext cx="248" cy="94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4285" name="Group 54">
                <a:extLst>
                  <a:ext uri="{FF2B5EF4-FFF2-40B4-BE49-F238E27FC236}">
                    <a16:creationId xmlns:a16="http://schemas.microsoft.com/office/drawing/2014/main" id="{AC18EAAA-298F-314A-B8D3-FFFB63520D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4" y="1416"/>
                <a:ext cx="32" cy="936"/>
                <a:chOff x="4104" y="1416"/>
                <a:chExt cx="32" cy="936"/>
              </a:xfrm>
            </p:grpSpPr>
            <p:sp>
              <p:nvSpPr>
                <p:cNvPr id="54303" name="Freeform 51">
                  <a:extLst>
                    <a:ext uri="{FF2B5EF4-FFF2-40B4-BE49-F238E27FC236}">
                      <a16:creationId xmlns:a16="http://schemas.microsoft.com/office/drawing/2014/main" id="{05A29055-7C26-0E4E-A400-10E78A9F7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4" y="2312"/>
                  <a:ext cx="32" cy="40"/>
                </a:xfrm>
                <a:custGeom>
                  <a:avLst/>
                  <a:gdLst>
                    <a:gd name="T0" fmla="*/ 16 w 32"/>
                    <a:gd name="T1" fmla="*/ 40 h 40"/>
                    <a:gd name="T2" fmla="*/ 0 w 32"/>
                    <a:gd name="T3" fmla="*/ 0 h 40"/>
                    <a:gd name="T4" fmla="*/ 16 w 32"/>
                    <a:gd name="T5" fmla="*/ 16 h 40"/>
                    <a:gd name="T6" fmla="*/ 32 w 32"/>
                    <a:gd name="T7" fmla="*/ 0 h 40"/>
                    <a:gd name="T8" fmla="*/ 16 w 32"/>
                    <a:gd name="T9" fmla="*/ 4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40"/>
                      </a:moveTo>
                      <a:lnTo>
                        <a:pt x="0" y="0"/>
                      </a:lnTo>
                      <a:lnTo>
                        <a:pt x="16" y="16"/>
                      </a:lnTo>
                      <a:lnTo>
                        <a:pt x="32" y="0"/>
                      </a:lnTo>
                      <a:lnTo>
                        <a:pt x="16" y="4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127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04" name="Freeform 52">
                  <a:extLst>
                    <a:ext uri="{FF2B5EF4-FFF2-40B4-BE49-F238E27FC236}">
                      <a16:creationId xmlns:a16="http://schemas.microsoft.com/office/drawing/2014/main" id="{355F66E1-BB7D-5240-AF28-A91CB8502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4" y="1416"/>
                  <a:ext cx="32" cy="40"/>
                </a:xfrm>
                <a:custGeom>
                  <a:avLst/>
                  <a:gdLst>
                    <a:gd name="T0" fmla="*/ 16 w 32"/>
                    <a:gd name="T1" fmla="*/ 0 h 40"/>
                    <a:gd name="T2" fmla="*/ 32 w 32"/>
                    <a:gd name="T3" fmla="*/ 40 h 40"/>
                    <a:gd name="T4" fmla="*/ 16 w 32"/>
                    <a:gd name="T5" fmla="*/ 24 h 40"/>
                    <a:gd name="T6" fmla="*/ 0 w 32"/>
                    <a:gd name="T7" fmla="*/ 40 h 40"/>
                    <a:gd name="T8" fmla="*/ 16 w 32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0"/>
                      </a:moveTo>
                      <a:lnTo>
                        <a:pt x="32" y="40"/>
                      </a:lnTo>
                      <a:lnTo>
                        <a:pt x="16" y="24"/>
                      </a:lnTo>
                      <a:lnTo>
                        <a:pt x="0" y="4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12700">
                  <a:solidFill>
                    <a:srgbClr val="555555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05" name="Line 53">
                  <a:extLst>
                    <a:ext uri="{FF2B5EF4-FFF2-40B4-BE49-F238E27FC236}">
                      <a16:creationId xmlns:a16="http://schemas.microsoft.com/office/drawing/2014/main" id="{D207F7CB-3511-ED44-97C8-EBDE8B85C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20" y="1440"/>
                  <a:ext cx="1" cy="888"/>
                </a:xfrm>
                <a:prstGeom prst="line">
                  <a:avLst/>
                </a:prstGeom>
                <a:noFill/>
                <a:ln w="12700">
                  <a:solidFill>
                    <a:srgbClr val="55555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4286" name="Freeform 61">
                <a:extLst>
                  <a:ext uri="{FF2B5EF4-FFF2-40B4-BE49-F238E27FC236}">
                    <a16:creationId xmlns:a16="http://schemas.microsoft.com/office/drawing/2014/main" id="{C8A64405-4778-4E4D-B83D-12DE95339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" y="1296"/>
                <a:ext cx="144" cy="488"/>
              </a:xfrm>
              <a:custGeom>
                <a:avLst/>
                <a:gdLst>
                  <a:gd name="T0" fmla="*/ 0 w 144"/>
                  <a:gd name="T1" fmla="*/ 488 h 488"/>
                  <a:gd name="T2" fmla="*/ 0 w 144"/>
                  <a:gd name="T3" fmla="*/ 0 h 488"/>
                  <a:gd name="T4" fmla="*/ 144 w 144"/>
                  <a:gd name="T5" fmla="*/ 0 h 488"/>
                  <a:gd name="T6" fmla="*/ 144 w 144"/>
                  <a:gd name="T7" fmla="*/ 488 h 4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488"/>
                  <a:gd name="T14" fmla="*/ 144 w 144"/>
                  <a:gd name="T15" fmla="*/ 488 h 4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488">
                    <a:moveTo>
                      <a:pt x="0" y="488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48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54287" name="Group 69">
                <a:extLst>
                  <a:ext uri="{FF2B5EF4-FFF2-40B4-BE49-F238E27FC236}">
                    <a16:creationId xmlns:a16="http://schemas.microsoft.com/office/drawing/2014/main" id="{D96F5B92-D6E6-2640-9685-D2F0970B89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6" y="1296"/>
                <a:ext cx="32" cy="1184"/>
                <a:chOff x="5176" y="1296"/>
                <a:chExt cx="32" cy="1184"/>
              </a:xfrm>
            </p:grpSpPr>
            <p:sp>
              <p:nvSpPr>
                <p:cNvPr id="54300" name="Freeform 66">
                  <a:extLst>
                    <a:ext uri="{FF2B5EF4-FFF2-40B4-BE49-F238E27FC236}">
                      <a16:creationId xmlns:a16="http://schemas.microsoft.com/office/drawing/2014/main" id="{367A4E88-2540-7B43-A751-A6FF82139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6" y="1296"/>
                  <a:ext cx="32" cy="40"/>
                </a:xfrm>
                <a:custGeom>
                  <a:avLst/>
                  <a:gdLst>
                    <a:gd name="T0" fmla="*/ 16 w 32"/>
                    <a:gd name="T1" fmla="*/ 0 h 40"/>
                    <a:gd name="T2" fmla="*/ 32 w 32"/>
                    <a:gd name="T3" fmla="*/ 40 h 40"/>
                    <a:gd name="T4" fmla="*/ 16 w 32"/>
                    <a:gd name="T5" fmla="*/ 24 h 40"/>
                    <a:gd name="T6" fmla="*/ 0 w 32"/>
                    <a:gd name="T7" fmla="*/ 40 h 40"/>
                    <a:gd name="T8" fmla="*/ 16 w 32"/>
                    <a:gd name="T9" fmla="*/ 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0"/>
                      </a:moveTo>
                      <a:lnTo>
                        <a:pt x="32" y="40"/>
                      </a:lnTo>
                      <a:lnTo>
                        <a:pt x="16" y="24"/>
                      </a:lnTo>
                      <a:lnTo>
                        <a:pt x="0" y="4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01" name="Freeform 67">
                  <a:extLst>
                    <a:ext uri="{FF2B5EF4-FFF2-40B4-BE49-F238E27FC236}">
                      <a16:creationId xmlns:a16="http://schemas.microsoft.com/office/drawing/2014/main" id="{A2EEFCD0-3DEE-3247-ACE1-D5FF7B716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6" y="2440"/>
                  <a:ext cx="32" cy="40"/>
                </a:xfrm>
                <a:custGeom>
                  <a:avLst/>
                  <a:gdLst>
                    <a:gd name="T0" fmla="*/ 16 w 32"/>
                    <a:gd name="T1" fmla="*/ 40 h 40"/>
                    <a:gd name="T2" fmla="*/ 0 w 32"/>
                    <a:gd name="T3" fmla="*/ 0 h 40"/>
                    <a:gd name="T4" fmla="*/ 16 w 32"/>
                    <a:gd name="T5" fmla="*/ 16 h 40"/>
                    <a:gd name="T6" fmla="*/ 32 w 32"/>
                    <a:gd name="T7" fmla="*/ 0 h 40"/>
                    <a:gd name="T8" fmla="*/ 16 w 32"/>
                    <a:gd name="T9" fmla="*/ 40 h 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"/>
                    <a:gd name="T16" fmla="*/ 0 h 40"/>
                    <a:gd name="T17" fmla="*/ 32 w 32"/>
                    <a:gd name="T18" fmla="*/ 40 h 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" h="40">
                      <a:moveTo>
                        <a:pt x="16" y="40"/>
                      </a:moveTo>
                      <a:lnTo>
                        <a:pt x="0" y="0"/>
                      </a:lnTo>
                      <a:lnTo>
                        <a:pt x="16" y="16"/>
                      </a:lnTo>
                      <a:lnTo>
                        <a:pt x="32" y="0"/>
                      </a:lnTo>
                      <a:lnTo>
                        <a:pt x="16" y="40"/>
                      </a:lnTo>
                      <a:close/>
                    </a:path>
                  </a:pathLst>
                </a:custGeom>
                <a:solidFill>
                  <a:srgbClr val="0066FF"/>
                </a:solidFill>
                <a:ln w="127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54302" name="Line 68">
                  <a:extLst>
                    <a:ext uri="{FF2B5EF4-FFF2-40B4-BE49-F238E27FC236}">
                      <a16:creationId xmlns:a16="http://schemas.microsoft.com/office/drawing/2014/main" id="{C5DAD46E-A0B6-2C4B-83F8-FB7C022C75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92" y="1320"/>
                  <a:ext cx="1" cy="1136"/>
                </a:xfrm>
                <a:prstGeom prst="line">
                  <a:avLst/>
                </a:prstGeom>
                <a:noFill/>
                <a:ln w="127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4288" name="Rectangle 70">
                <a:extLst>
                  <a:ext uri="{FF2B5EF4-FFF2-40B4-BE49-F238E27FC236}">
                    <a16:creationId xmlns:a16="http://schemas.microsoft.com/office/drawing/2014/main" id="{E0838301-1147-A742-B3B8-FEED58DD9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760"/>
                <a:ext cx="14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0066FF"/>
                    </a:solidFill>
                  </a:rPr>
                  <a:t>L</a:t>
                </a:r>
                <a:r>
                  <a:rPr lang="en-US" altLang="en-US" i="1" baseline="-25000">
                    <a:solidFill>
                      <a:srgbClr val="0066FF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54289" name="Line 75">
                <a:extLst>
                  <a:ext uri="{FF2B5EF4-FFF2-40B4-BE49-F238E27FC236}">
                    <a16:creationId xmlns:a16="http://schemas.microsoft.com/office/drawing/2014/main" id="{B0208431-58ED-004B-B04D-D1E2394B4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4" y="247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0" name="Line 76">
                <a:extLst>
                  <a:ext uri="{FF2B5EF4-FFF2-40B4-BE49-F238E27FC236}">
                    <a16:creationId xmlns:a16="http://schemas.microsoft.com/office/drawing/2014/main" id="{64D77C37-DCD1-9147-AB5A-A830065D7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4" y="247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1" name="Line 77">
                <a:extLst>
                  <a:ext uri="{FF2B5EF4-FFF2-40B4-BE49-F238E27FC236}">
                    <a16:creationId xmlns:a16="http://schemas.microsoft.com/office/drawing/2014/main" id="{E12A5FD8-FE11-F747-A5A0-A9DC4A962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4" y="247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2" name="Line 78">
                <a:extLst>
                  <a:ext uri="{FF2B5EF4-FFF2-40B4-BE49-F238E27FC236}">
                    <a16:creationId xmlns:a16="http://schemas.microsoft.com/office/drawing/2014/main" id="{85011986-1F98-744C-B86D-81049EFFC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0" y="1880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7777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3" name="Rectangle 79">
                <a:extLst>
                  <a:ext uri="{FF2B5EF4-FFF2-40B4-BE49-F238E27FC236}">
                    <a16:creationId xmlns:a16="http://schemas.microsoft.com/office/drawing/2014/main" id="{A292F90D-24FC-6844-92D8-D18B0329E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08"/>
                <a:ext cx="19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555555"/>
                    </a:solidFill>
                  </a:rPr>
                  <a:t>A</a:t>
                </a:r>
                <a:r>
                  <a:rPr lang="en-US" altLang="en-US" i="1" baseline="-25000">
                    <a:solidFill>
                      <a:srgbClr val="555555"/>
                    </a:solidFill>
                  </a:rPr>
                  <a:t>o</a:t>
                </a:r>
                <a:endParaRPr lang="en-US" altLang="en-US" i="1"/>
              </a:p>
            </p:txBody>
          </p:sp>
          <p:sp>
            <p:nvSpPr>
              <p:cNvPr id="54294" name="Line 81">
                <a:extLst>
                  <a:ext uri="{FF2B5EF4-FFF2-40B4-BE49-F238E27FC236}">
                    <a16:creationId xmlns:a16="http://schemas.microsoft.com/office/drawing/2014/main" id="{E251C9BC-1A1D-8C45-BA71-EB9E6324E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" y="1885"/>
                <a:ext cx="80" cy="1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5" name="Rectangle 82">
                <a:extLst>
                  <a:ext uri="{FF2B5EF4-FFF2-40B4-BE49-F238E27FC236}">
                    <a16:creationId xmlns:a16="http://schemas.microsoft.com/office/drawing/2014/main" id="{FDCDD2DF-7FA9-5B41-8B33-792D56B1B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752"/>
                <a:ext cx="1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0066FF"/>
                    </a:solidFill>
                  </a:rPr>
                  <a:t>A</a:t>
                </a:r>
                <a:r>
                  <a:rPr lang="en-US" altLang="en-US" i="1" baseline="-25000">
                    <a:solidFill>
                      <a:srgbClr val="0066FF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54296" name="Rectangle 55">
                <a:extLst>
                  <a:ext uri="{FF2B5EF4-FFF2-40B4-BE49-F238E27FC236}">
                    <a16:creationId xmlns:a16="http://schemas.microsoft.com/office/drawing/2014/main" id="{ABA7CBC3-4A47-EC47-8349-0E68422A3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712"/>
                <a:ext cx="1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555555"/>
                    </a:solidFill>
                  </a:rPr>
                  <a:t>L</a:t>
                </a:r>
                <a:r>
                  <a:rPr lang="en-US" altLang="en-US" i="1" baseline="-25000">
                    <a:solidFill>
                      <a:srgbClr val="555555"/>
                    </a:solidFill>
                  </a:rPr>
                  <a:t>o</a:t>
                </a:r>
                <a:endParaRPr lang="en-US" altLang="en-US" i="1"/>
              </a:p>
            </p:txBody>
          </p:sp>
          <p:sp>
            <p:nvSpPr>
              <p:cNvPr id="54297" name="Freeform 127">
                <a:extLst>
                  <a:ext uri="{FF2B5EF4-FFF2-40B4-BE49-F238E27FC236}">
                    <a16:creationId xmlns:a16="http://schemas.microsoft.com/office/drawing/2014/main" id="{052F1772-63B0-A641-B9A9-81214859C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" y="1776"/>
                <a:ext cx="144" cy="104"/>
              </a:xfrm>
              <a:custGeom>
                <a:avLst/>
                <a:gdLst>
                  <a:gd name="T0" fmla="*/ 0 w 144"/>
                  <a:gd name="T1" fmla="*/ 8 h 104"/>
                  <a:gd name="T2" fmla="*/ 0 w 144"/>
                  <a:gd name="T3" fmla="*/ 48 h 104"/>
                  <a:gd name="T4" fmla="*/ 16 w 144"/>
                  <a:gd name="T5" fmla="*/ 88 h 104"/>
                  <a:gd name="T6" fmla="*/ 24 w 144"/>
                  <a:gd name="T7" fmla="*/ 104 h 104"/>
                  <a:gd name="T8" fmla="*/ 32 w 144"/>
                  <a:gd name="T9" fmla="*/ 96 h 104"/>
                  <a:gd name="T10" fmla="*/ 32 w 144"/>
                  <a:gd name="T11" fmla="*/ 104 h 104"/>
                  <a:gd name="T12" fmla="*/ 48 w 144"/>
                  <a:gd name="T13" fmla="*/ 88 h 104"/>
                  <a:gd name="T14" fmla="*/ 56 w 144"/>
                  <a:gd name="T15" fmla="*/ 104 h 104"/>
                  <a:gd name="T16" fmla="*/ 64 w 144"/>
                  <a:gd name="T17" fmla="*/ 96 h 104"/>
                  <a:gd name="T18" fmla="*/ 72 w 144"/>
                  <a:gd name="T19" fmla="*/ 104 h 104"/>
                  <a:gd name="T20" fmla="*/ 88 w 144"/>
                  <a:gd name="T21" fmla="*/ 96 h 104"/>
                  <a:gd name="T22" fmla="*/ 96 w 144"/>
                  <a:gd name="T23" fmla="*/ 104 h 104"/>
                  <a:gd name="T24" fmla="*/ 104 w 144"/>
                  <a:gd name="T25" fmla="*/ 96 h 104"/>
                  <a:gd name="T26" fmla="*/ 112 w 144"/>
                  <a:gd name="T27" fmla="*/ 104 h 104"/>
                  <a:gd name="T28" fmla="*/ 128 w 144"/>
                  <a:gd name="T29" fmla="*/ 88 h 104"/>
                  <a:gd name="T30" fmla="*/ 136 w 144"/>
                  <a:gd name="T31" fmla="*/ 56 h 104"/>
                  <a:gd name="T32" fmla="*/ 144 w 144"/>
                  <a:gd name="T33" fmla="*/ 24 h 104"/>
                  <a:gd name="T34" fmla="*/ 144 w 144"/>
                  <a:gd name="T35" fmla="*/ 0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4"/>
                  <a:gd name="T55" fmla="*/ 0 h 104"/>
                  <a:gd name="T56" fmla="*/ 144 w 144"/>
                  <a:gd name="T57" fmla="*/ 104 h 10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4" h="104">
                    <a:moveTo>
                      <a:pt x="0" y="8"/>
                    </a:moveTo>
                    <a:lnTo>
                      <a:pt x="0" y="48"/>
                    </a:lnTo>
                    <a:lnTo>
                      <a:pt x="16" y="88"/>
                    </a:lnTo>
                    <a:lnTo>
                      <a:pt x="24" y="104"/>
                    </a:lnTo>
                    <a:lnTo>
                      <a:pt x="32" y="96"/>
                    </a:lnTo>
                    <a:lnTo>
                      <a:pt x="32" y="104"/>
                    </a:lnTo>
                    <a:lnTo>
                      <a:pt x="48" y="88"/>
                    </a:lnTo>
                    <a:lnTo>
                      <a:pt x="56" y="104"/>
                    </a:lnTo>
                    <a:lnTo>
                      <a:pt x="64" y="96"/>
                    </a:lnTo>
                    <a:lnTo>
                      <a:pt x="72" y="104"/>
                    </a:lnTo>
                    <a:lnTo>
                      <a:pt x="88" y="96"/>
                    </a:lnTo>
                    <a:lnTo>
                      <a:pt x="96" y="104"/>
                    </a:lnTo>
                    <a:lnTo>
                      <a:pt x="104" y="96"/>
                    </a:lnTo>
                    <a:lnTo>
                      <a:pt x="112" y="104"/>
                    </a:lnTo>
                    <a:lnTo>
                      <a:pt x="128" y="88"/>
                    </a:lnTo>
                    <a:lnTo>
                      <a:pt x="136" y="56"/>
                    </a:lnTo>
                    <a:lnTo>
                      <a:pt x="144" y="24"/>
                    </a:lnTo>
                    <a:lnTo>
                      <a:pt x="14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298" name="Freeform 129">
                <a:extLst>
                  <a:ext uri="{FF2B5EF4-FFF2-40B4-BE49-F238E27FC236}">
                    <a16:creationId xmlns:a16="http://schemas.microsoft.com/office/drawing/2014/main" id="{3101F7CC-DB57-284F-96EF-71DF6C6B3B3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896" y="1983"/>
                <a:ext cx="144" cy="488"/>
              </a:xfrm>
              <a:custGeom>
                <a:avLst/>
                <a:gdLst>
                  <a:gd name="T0" fmla="*/ 0 w 144"/>
                  <a:gd name="T1" fmla="*/ 488 h 488"/>
                  <a:gd name="T2" fmla="*/ 0 w 144"/>
                  <a:gd name="T3" fmla="*/ 0 h 488"/>
                  <a:gd name="T4" fmla="*/ 144 w 144"/>
                  <a:gd name="T5" fmla="*/ 0 h 488"/>
                  <a:gd name="T6" fmla="*/ 144 w 144"/>
                  <a:gd name="T7" fmla="*/ 488 h 4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488"/>
                  <a:gd name="T14" fmla="*/ 144 w 144"/>
                  <a:gd name="T15" fmla="*/ 488 h 4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488">
                    <a:moveTo>
                      <a:pt x="0" y="488"/>
                    </a:moveTo>
                    <a:lnTo>
                      <a:pt x="0" y="0"/>
                    </a:lnTo>
                    <a:lnTo>
                      <a:pt x="144" y="0"/>
                    </a:lnTo>
                    <a:lnTo>
                      <a:pt x="144" y="48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299" name="Freeform 57">
                <a:extLst>
                  <a:ext uri="{FF2B5EF4-FFF2-40B4-BE49-F238E27FC236}">
                    <a16:creationId xmlns:a16="http://schemas.microsoft.com/office/drawing/2014/main" id="{61A5F1A5-628C-CA41-B19E-B9FAAD0C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" y="1888"/>
                <a:ext cx="144" cy="104"/>
              </a:xfrm>
              <a:custGeom>
                <a:avLst/>
                <a:gdLst>
                  <a:gd name="T0" fmla="*/ 0 w 144"/>
                  <a:gd name="T1" fmla="*/ 96 h 104"/>
                  <a:gd name="T2" fmla="*/ 0 w 144"/>
                  <a:gd name="T3" fmla="*/ 56 h 104"/>
                  <a:gd name="T4" fmla="*/ 16 w 144"/>
                  <a:gd name="T5" fmla="*/ 24 h 104"/>
                  <a:gd name="T6" fmla="*/ 24 w 144"/>
                  <a:gd name="T7" fmla="*/ 0 h 104"/>
                  <a:gd name="T8" fmla="*/ 32 w 144"/>
                  <a:gd name="T9" fmla="*/ 16 h 104"/>
                  <a:gd name="T10" fmla="*/ 40 w 144"/>
                  <a:gd name="T11" fmla="*/ 8 h 104"/>
                  <a:gd name="T12" fmla="*/ 48 w 144"/>
                  <a:gd name="T13" fmla="*/ 16 h 104"/>
                  <a:gd name="T14" fmla="*/ 56 w 144"/>
                  <a:gd name="T15" fmla="*/ 0 h 104"/>
                  <a:gd name="T16" fmla="*/ 64 w 144"/>
                  <a:gd name="T17" fmla="*/ 8 h 104"/>
                  <a:gd name="T18" fmla="*/ 80 w 144"/>
                  <a:gd name="T19" fmla="*/ 0 h 104"/>
                  <a:gd name="T20" fmla="*/ 88 w 144"/>
                  <a:gd name="T21" fmla="*/ 8 h 104"/>
                  <a:gd name="T22" fmla="*/ 96 w 144"/>
                  <a:gd name="T23" fmla="*/ 0 h 104"/>
                  <a:gd name="T24" fmla="*/ 104 w 144"/>
                  <a:gd name="T25" fmla="*/ 8 h 104"/>
                  <a:gd name="T26" fmla="*/ 112 w 144"/>
                  <a:gd name="T27" fmla="*/ 0 h 104"/>
                  <a:gd name="T28" fmla="*/ 128 w 144"/>
                  <a:gd name="T29" fmla="*/ 24 h 104"/>
                  <a:gd name="T30" fmla="*/ 136 w 144"/>
                  <a:gd name="T31" fmla="*/ 56 h 104"/>
                  <a:gd name="T32" fmla="*/ 144 w 144"/>
                  <a:gd name="T33" fmla="*/ 80 h 104"/>
                  <a:gd name="T34" fmla="*/ 144 w 144"/>
                  <a:gd name="T35" fmla="*/ 104 h 10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4"/>
                  <a:gd name="T55" fmla="*/ 0 h 104"/>
                  <a:gd name="T56" fmla="*/ 144 w 144"/>
                  <a:gd name="T57" fmla="*/ 104 h 104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4" h="104">
                    <a:moveTo>
                      <a:pt x="0" y="96"/>
                    </a:moveTo>
                    <a:lnTo>
                      <a:pt x="0" y="56"/>
                    </a:lnTo>
                    <a:lnTo>
                      <a:pt x="16" y="24"/>
                    </a:lnTo>
                    <a:lnTo>
                      <a:pt x="24" y="0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48" y="16"/>
                    </a:lnTo>
                    <a:lnTo>
                      <a:pt x="56" y="0"/>
                    </a:lnTo>
                    <a:lnTo>
                      <a:pt x="64" y="8"/>
                    </a:lnTo>
                    <a:lnTo>
                      <a:pt x="80" y="0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8"/>
                    </a:lnTo>
                    <a:lnTo>
                      <a:pt x="112" y="0"/>
                    </a:lnTo>
                    <a:lnTo>
                      <a:pt x="128" y="24"/>
                    </a:lnTo>
                    <a:lnTo>
                      <a:pt x="136" y="56"/>
                    </a:lnTo>
                    <a:lnTo>
                      <a:pt x="144" y="80"/>
                    </a:lnTo>
                    <a:lnTo>
                      <a:pt x="144" y="10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6D91E46D-FDC8-204C-B0A8-4607767F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25E5A6-5C2D-5448-BDB7-4D47ACAA66A4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4E14BE2-5FA7-4E42-9466-12DD5284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5075"/>
            <a:ext cx="8001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 Energy to break a unit volume of material</a:t>
            </a:r>
          </a:p>
          <a:p>
            <a:r>
              <a:rPr lang="en-US" altLang="en-US"/>
              <a:t>•  Approximate by the area under the stress-strain</a:t>
            </a:r>
          </a:p>
          <a:p>
            <a:r>
              <a:rPr lang="en-US" altLang="en-US"/>
              <a:t>     curve.</a:t>
            </a:r>
          </a:p>
        </p:txBody>
      </p:sp>
      <p:sp>
        <p:nvSpPr>
          <p:cNvPr id="56324" name="Rectangle 5">
            <a:extLst>
              <a:ext uri="{FF2B5EF4-FFF2-40B4-BE49-F238E27FC236}">
                <a16:creationId xmlns:a16="http://schemas.microsoft.com/office/drawing/2014/main" id="{4003E2EE-7881-9B40-AEDD-C84E9E1833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Toughness</a:t>
            </a:r>
          </a:p>
        </p:txBody>
      </p:sp>
      <p:sp>
        <p:nvSpPr>
          <p:cNvPr id="56325" name="Rectangle 98">
            <a:extLst>
              <a:ext uri="{FF2B5EF4-FFF2-40B4-BE49-F238E27FC236}">
                <a16:creationId xmlns:a16="http://schemas.microsoft.com/office/drawing/2014/main" id="{65C58938-B071-234A-8882-7482A667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5513388"/>
            <a:ext cx="6532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Brittle fracture:    elastic energy</a:t>
            </a:r>
            <a:br>
              <a:rPr lang="en-US" altLang="en-US" sz="2000"/>
            </a:br>
            <a:r>
              <a:rPr lang="en-US" altLang="en-US" sz="2000"/>
              <a:t>Ductile fracture:  elastic + plastic energy</a:t>
            </a:r>
          </a:p>
        </p:txBody>
      </p:sp>
      <p:grpSp>
        <p:nvGrpSpPr>
          <p:cNvPr id="56326" name="Group 110">
            <a:extLst>
              <a:ext uri="{FF2B5EF4-FFF2-40B4-BE49-F238E27FC236}">
                <a16:creationId xmlns:a16="http://schemas.microsoft.com/office/drawing/2014/main" id="{3452A343-43B3-2B4D-9662-21A24780A5B6}"/>
              </a:ext>
            </a:extLst>
          </p:cNvPr>
          <p:cNvGrpSpPr>
            <a:grpSpLocks/>
          </p:cNvGrpSpPr>
          <p:nvPr/>
        </p:nvGrpSpPr>
        <p:grpSpPr bwMode="auto">
          <a:xfrm>
            <a:off x="585787" y="2352675"/>
            <a:ext cx="8280400" cy="2836863"/>
            <a:chOff x="369" y="1482"/>
            <a:chExt cx="5216" cy="1787"/>
          </a:xfrm>
        </p:grpSpPr>
        <p:sp>
          <p:nvSpPr>
            <p:cNvPr id="56327" name="Freeform 50">
              <a:extLst>
                <a:ext uri="{FF2B5EF4-FFF2-40B4-BE49-F238E27FC236}">
                  <a16:creationId xmlns:a16="http://schemas.microsoft.com/office/drawing/2014/main" id="{257AC8F4-0906-B346-A72E-056C1691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1690"/>
              <a:ext cx="368" cy="1320"/>
            </a:xfrm>
            <a:custGeom>
              <a:avLst/>
              <a:gdLst>
                <a:gd name="T0" fmla="*/ 0 w 368"/>
                <a:gd name="T1" fmla="*/ 1280 h 1336"/>
                <a:gd name="T2" fmla="*/ 184 w 368"/>
                <a:gd name="T3" fmla="*/ 328 h 1336"/>
                <a:gd name="T4" fmla="*/ 208 w 368"/>
                <a:gd name="T5" fmla="*/ 242 h 1336"/>
                <a:gd name="T6" fmla="*/ 240 w 368"/>
                <a:gd name="T7" fmla="*/ 156 h 1336"/>
                <a:gd name="T8" fmla="*/ 256 w 368"/>
                <a:gd name="T9" fmla="*/ 132 h 1336"/>
                <a:gd name="T10" fmla="*/ 296 w 368"/>
                <a:gd name="T11" fmla="*/ 78 h 1336"/>
                <a:gd name="T12" fmla="*/ 328 w 368"/>
                <a:gd name="T13" fmla="*/ 32 h 1336"/>
                <a:gd name="T14" fmla="*/ 368 w 368"/>
                <a:gd name="T15" fmla="*/ 0 h 1336"/>
                <a:gd name="T16" fmla="*/ 112 w 368"/>
                <a:gd name="T17" fmla="*/ 1304 h 1336"/>
                <a:gd name="T18" fmla="*/ 0 w 368"/>
                <a:gd name="T19" fmla="*/ 1304 h 1336"/>
                <a:gd name="T20" fmla="*/ 0 w 368"/>
                <a:gd name="T21" fmla="*/ 1280 h 13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8"/>
                <a:gd name="T34" fmla="*/ 0 h 1336"/>
                <a:gd name="T35" fmla="*/ 368 w 368"/>
                <a:gd name="T36" fmla="*/ 1336 h 13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8" h="1336">
                  <a:moveTo>
                    <a:pt x="0" y="1312"/>
                  </a:moveTo>
                  <a:lnTo>
                    <a:pt x="184" y="336"/>
                  </a:lnTo>
                  <a:lnTo>
                    <a:pt x="208" y="248"/>
                  </a:lnTo>
                  <a:lnTo>
                    <a:pt x="240" y="160"/>
                  </a:lnTo>
                  <a:lnTo>
                    <a:pt x="256" y="136"/>
                  </a:lnTo>
                  <a:lnTo>
                    <a:pt x="296" y="80"/>
                  </a:lnTo>
                  <a:lnTo>
                    <a:pt x="328" y="32"/>
                  </a:lnTo>
                  <a:lnTo>
                    <a:pt x="368" y="0"/>
                  </a:lnTo>
                  <a:lnTo>
                    <a:pt x="112" y="1336"/>
                  </a:lnTo>
                  <a:lnTo>
                    <a:pt x="0" y="133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28" name="Freeform 51">
              <a:extLst>
                <a:ext uri="{FF2B5EF4-FFF2-40B4-BE49-F238E27FC236}">
                  <a16:creationId xmlns:a16="http://schemas.microsoft.com/office/drawing/2014/main" id="{F95BF071-5F2E-E54C-A4DA-4B4E6846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" y="1706"/>
              <a:ext cx="276" cy="1304"/>
            </a:xfrm>
            <a:custGeom>
              <a:avLst/>
              <a:gdLst>
                <a:gd name="T0" fmla="*/ 200 w 276"/>
                <a:gd name="T1" fmla="*/ 80 h 1304"/>
                <a:gd name="T2" fmla="*/ 276 w 276"/>
                <a:gd name="T3" fmla="*/ 0 h 1304"/>
                <a:gd name="T4" fmla="*/ 276 w 276"/>
                <a:gd name="T5" fmla="*/ 1304 h 1304"/>
                <a:gd name="T6" fmla="*/ 0 w 276"/>
                <a:gd name="T7" fmla="*/ 1304 h 1304"/>
                <a:gd name="T8" fmla="*/ 200 w 276"/>
                <a:gd name="T9" fmla="*/ 80 h 1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1304"/>
                <a:gd name="T17" fmla="*/ 276 w 276"/>
                <a:gd name="T18" fmla="*/ 1304 h 1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1304">
                  <a:moveTo>
                    <a:pt x="200" y="80"/>
                  </a:moveTo>
                  <a:lnTo>
                    <a:pt x="276" y="0"/>
                  </a:lnTo>
                  <a:lnTo>
                    <a:pt x="276" y="1304"/>
                  </a:lnTo>
                  <a:lnTo>
                    <a:pt x="0" y="1304"/>
                  </a:lnTo>
                  <a:lnTo>
                    <a:pt x="200" y="8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29" name="Freeform 53">
              <a:extLst>
                <a:ext uri="{FF2B5EF4-FFF2-40B4-BE49-F238E27FC236}">
                  <a16:creationId xmlns:a16="http://schemas.microsoft.com/office/drawing/2014/main" id="{6B84936F-7B17-9B41-A109-D04DAA825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110"/>
              <a:ext cx="376" cy="900"/>
            </a:xfrm>
            <a:custGeom>
              <a:avLst/>
              <a:gdLst>
                <a:gd name="T0" fmla="*/ 68 w 376"/>
                <a:gd name="T1" fmla="*/ 24 h 900"/>
                <a:gd name="T2" fmla="*/ 196 w 376"/>
                <a:gd name="T3" fmla="*/ 76 h 900"/>
                <a:gd name="T4" fmla="*/ 264 w 376"/>
                <a:gd name="T5" fmla="*/ 116 h 900"/>
                <a:gd name="T6" fmla="*/ 376 w 376"/>
                <a:gd name="T7" fmla="*/ 192 h 900"/>
                <a:gd name="T8" fmla="*/ 376 w 376"/>
                <a:gd name="T9" fmla="*/ 900 h 900"/>
                <a:gd name="T10" fmla="*/ 0 w 376"/>
                <a:gd name="T11" fmla="*/ 900 h 900"/>
                <a:gd name="T12" fmla="*/ 0 w 376"/>
                <a:gd name="T13" fmla="*/ 0 h 900"/>
                <a:gd name="T14" fmla="*/ 68 w 376"/>
                <a:gd name="T15" fmla="*/ 24 h 9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6"/>
                <a:gd name="T25" fmla="*/ 0 h 900"/>
                <a:gd name="T26" fmla="*/ 376 w 376"/>
                <a:gd name="T27" fmla="*/ 900 h 9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6" h="900">
                  <a:moveTo>
                    <a:pt x="68" y="24"/>
                  </a:moveTo>
                  <a:lnTo>
                    <a:pt x="196" y="76"/>
                  </a:lnTo>
                  <a:lnTo>
                    <a:pt x="264" y="116"/>
                  </a:lnTo>
                  <a:lnTo>
                    <a:pt x="376" y="192"/>
                  </a:lnTo>
                  <a:lnTo>
                    <a:pt x="376" y="900"/>
                  </a:lnTo>
                  <a:lnTo>
                    <a:pt x="0" y="900"/>
                  </a:lnTo>
                  <a:lnTo>
                    <a:pt x="0" y="0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0" name="Rectangle 54">
              <a:extLst>
                <a:ext uri="{FF2B5EF4-FFF2-40B4-BE49-F238E27FC236}">
                  <a16:creationId xmlns:a16="http://schemas.microsoft.com/office/drawing/2014/main" id="{486587AE-CB34-0642-B63E-8B94099E7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2846"/>
              <a:ext cx="252" cy="168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1" name="Rectangle 55">
              <a:extLst>
                <a:ext uri="{FF2B5EF4-FFF2-40B4-BE49-F238E27FC236}">
                  <a16:creationId xmlns:a16="http://schemas.microsoft.com/office/drawing/2014/main" id="{5C670FE6-A712-7948-A135-26986FFD6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250"/>
              <a:ext cx="1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FF99CC"/>
                  </a:solidFill>
                </a:rPr>
                <a:t>very small toughness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32" name="Rectangle 56">
              <a:extLst>
                <a:ext uri="{FF2B5EF4-FFF2-40B4-BE49-F238E27FC236}">
                  <a16:creationId xmlns:a16="http://schemas.microsoft.com/office/drawing/2014/main" id="{8F6ECBAC-E069-6146-8E5B-5B1E3628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418"/>
              <a:ext cx="15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FF99CC"/>
                  </a:solidFill>
                </a:rPr>
                <a:t>(unreinforced polymers)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33" name="Rectangle 57">
              <a:extLst>
                <a:ext uri="{FF2B5EF4-FFF2-40B4-BE49-F238E27FC236}">
                  <a16:creationId xmlns:a16="http://schemas.microsoft.com/office/drawing/2014/main" id="{E5F4C276-6035-4A41-8077-47CD7859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2586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34" name="Freeform 58">
              <a:extLst>
                <a:ext uri="{FF2B5EF4-FFF2-40B4-BE49-F238E27FC236}">
                  <a16:creationId xmlns:a16="http://schemas.microsoft.com/office/drawing/2014/main" id="{69AE7D75-7DC6-AC4C-8251-048250FE5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2050"/>
              <a:ext cx="2040" cy="968"/>
            </a:xfrm>
            <a:custGeom>
              <a:avLst/>
              <a:gdLst>
                <a:gd name="T0" fmla="*/ 0 w 2040"/>
                <a:gd name="T1" fmla="*/ 968 h 968"/>
                <a:gd name="T2" fmla="*/ 336 w 2040"/>
                <a:gd name="T3" fmla="*/ 272 h 968"/>
                <a:gd name="T4" fmla="*/ 400 w 2040"/>
                <a:gd name="T5" fmla="*/ 208 h 968"/>
                <a:gd name="T6" fmla="*/ 488 w 2040"/>
                <a:gd name="T7" fmla="*/ 160 h 968"/>
                <a:gd name="T8" fmla="*/ 648 w 2040"/>
                <a:gd name="T9" fmla="*/ 104 h 968"/>
                <a:gd name="T10" fmla="*/ 800 w 2040"/>
                <a:gd name="T11" fmla="*/ 56 h 968"/>
                <a:gd name="T12" fmla="*/ 936 w 2040"/>
                <a:gd name="T13" fmla="*/ 24 h 968"/>
                <a:gd name="T14" fmla="*/ 1112 w 2040"/>
                <a:gd name="T15" fmla="*/ 8 h 968"/>
                <a:gd name="T16" fmla="*/ 1280 w 2040"/>
                <a:gd name="T17" fmla="*/ 0 h 968"/>
                <a:gd name="T18" fmla="*/ 1440 w 2040"/>
                <a:gd name="T19" fmla="*/ 0 h 968"/>
                <a:gd name="T20" fmla="*/ 1544 w 2040"/>
                <a:gd name="T21" fmla="*/ 24 h 968"/>
                <a:gd name="T22" fmla="*/ 1680 w 2040"/>
                <a:gd name="T23" fmla="*/ 56 h 968"/>
                <a:gd name="T24" fmla="*/ 1808 w 2040"/>
                <a:gd name="T25" fmla="*/ 104 h 968"/>
                <a:gd name="T26" fmla="*/ 1912 w 2040"/>
                <a:gd name="T27" fmla="*/ 152 h 968"/>
                <a:gd name="T28" fmla="*/ 1992 w 2040"/>
                <a:gd name="T29" fmla="*/ 216 h 968"/>
                <a:gd name="T30" fmla="*/ 2040 w 2040"/>
                <a:gd name="T31" fmla="*/ 248 h 968"/>
                <a:gd name="T32" fmla="*/ 1688 w 2040"/>
                <a:gd name="T33" fmla="*/ 968 h 968"/>
                <a:gd name="T34" fmla="*/ 0 w 2040"/>
                <a:gd name="T35" fmla="*/ 968 h 9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40"/>
                <a:gd name="T55" fmla="*/ 0 h 968"/>
                <a:gd name="T56" fmla="*/ 2040 w 2040"/>
                <a:gd name="T57" fmla="*/ 968 h 9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40" h="968">
                  <a:moveTo>
                    <a:pt x="0" y="968"/>
                  </a:moveTo>
                  <a:lnTo>
                    <a:pt x="336" y="272"/>
                  </a:lnTo>
                  <a:lnTo>
                    <a:pt x="400" y="208"/>
                  </a:lnTo>
                  <a:lnTo>
                    <a:pt x="488" y="160"/>
                  </a:lnTo>
                  <a:lnTo>
                    <a:pt x="648" y="104"/>
                  </a:lnTo>
                  <a:lnTo>
                    <a:pt x="800" y="56"/>
                  </a:lnTo>
                  <a:lnTo>
                    <a:pt x="936" y="24"/>
                  </a:lnTo>
                  <a:lnTo>
                    <a:pt x="1112" y="8"/>
                  </a:lnTo>
                  <a:lnTo>
                    <a:pt x="1280" y="0"/>
                  </a:lnTo>
                  <a:lnTo>
                    <a:pt x="1440" y="0"/>
                  </a:lnTo>
                  <a:lnTo>
                    <a:pt x="1544" y="24"/>
                  </a:lnTo>
                  <a:lnTo>
                    <a:pt x="1680" y="56"/>
                  </a:lnTo>
                  <a:lnTo>
                    <a:pt x="1808" y="104"/>
                  </a:lnTo>
                  <a:lnTo>
                    <a:pt x="1912" y="152"/>
                  </a:lnTo>
                  <a:lnTo>
                    <a:pt x="1992" y="216"/>
                  </a:lnTo>
                  <a:lnTo>
                    <a:pt x="2040" y="248"/>
                  </a:lnTo>
                  <a:lnTo>
                    <a:pt x="1688" y="968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35" name="Rectangle 62">
              <a:extLst>
                <a:ext uri="{FF2B5EF4-FFF2-40B4-BE49-F238E27FC236}">
                  <a16:creationId xmlns:a16="http://schemas.microsoft.com/office/drawing/2014/main" id="{6D7F2578-D6B4-2645-A97D-2F851F40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3058"/>
              <a:ext cx="207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Engineering tensile strain,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36" name="Rectangle 63">
              <a:extLst>
                <a:ext uri="{FF2B5EF4-FFF2-40B4-BE49-F238E27FC236}">
                  <a16:creationId xmlns:a16="http://schemas.microsoft.com/office/drawing/2014/main" id="{4231CFC2-8D1D-1A42-9921-EDBC05D22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3050"/>
              <a:ext cx="7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37" name="Rectangle 64">
              <a:extLst>
                <a:ext uri="{FF2B5EF4-FFF2-40B4-BE49-F238E27FC236}">
                  <a16:creationId xmlns:a16="http://schemas.microsoft.com/office/drawing/2014/main" id="{E7E9A02C-361D-BC4C-9ADA-A77F6753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149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38" name="Rectangle 65">
              <a:extLst>
                <a:ext uri="{FF2B5EF4-FFF2-40B4-BE49-F238E27FC236}">
                  <a16:creationId xmlns:a16="http://schemas.microsoft.com/office/drawing/2014/main" id="{147D7DF5-3AA4-534C-AF53-3CBDA972A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1498"/>
              <a:ext cx="8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ngineering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39" name="Rectangle 66">
              <a:extLst>
                <a:ext uri="{FF2B5EF4-FFF2-40B4-BE49-F238E27FC236}">
                  <a16:creationId xmlns:a16="http://schemas.microsoft.com/office/drawing/2014/main" id="{AE546413-5B25-AB40-B094-7D41C7629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1706"/>
              <a:ext cx="55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tensile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40" name="Rectangle 67">
              <a:extLst>
                <a:ext uri="{FF2B5EF4-FFF2-40B4-BE49-F238E27FC236}">
                  <a16:creationId xmlns:a16="http://schemas.microsoft.com/office/drawing/2014/main" id="{6AB9B1C3-AC27-4C4E-B5E9-FE8B99240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1914"/>
              <a:ext cx="56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stress,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41" name="Rectangle 68">
              <a:extLst>
                <a:ext uri="{FF2B5EF4-FFF2-40B4-BE49-F238E27FC236}">
                  <a16:creationId xmlns:a16="http://schemas.microsoft.com/office/drawing/2014/main" id="{364CF0DE-23E8-3246-9D92-2E1E038CD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1906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42" name="Freeform 69">
              <a:extLst>
                <a:ext uri="{FF2B5EF4-FFF2-40B4-BE49-F238E27FC236}">
                  <a16:creationId xmlns:a16="http://schemas.microsoft.com/office/drawing/2014/main" id="{39C9456E-56E2-9D44-ABD5-0BDB6DCA5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1690"/>
              <a:ext cx="368" cy="1316"/>
            </a:xfrm>
            <a:custGeom>
              <a:avLst/>
              <a:gdLst>
                <a:gd name="T0" fmla="*/ 0 w 368"/>
                <a:gd name="T1" fmla="*/ 1296 h 1336"/>
                <a:gd name="T2" fmla="*/ 192 w 368"/>
                <a:gd name="T3" fmla="*/ 310 h 1336"/>
                <a:gd name="T4" fmla="*/ 216 w 368"/>
                <a:gd name="T5" fmla="*/ 226 h 1336"/>
                <a:gd name="T6" fmla="*/ 256 w 368"/>
                <a:gd name="T7" fmla="*/ 132 h 1336"/>
                <a:gd name="T8" fmla="*/ 312 w 368"/>
                <a:gd name="T9" fmla="*/ 62 h 1336"/>
                <a:gd name="T10" fmla="*/ 368 w 368"/>
                <a:gd name="T11" fmla="*/ 0 h 13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8"/>
                <a:gd name="T19" fmla="*/ 0 h 1336"/>
                <a:gd name="T20" fmla="*/ 368 w 368"/>
                <a:gd name="T21" fmla="*/ 1336 h 13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8" h="1336">
                  <a:moveTo>
                    <a:pt x="0" y="1336"/>
                  </a:moveTo>
                  <a:lnTo>
                    <a:pt x="192" y="320"/>
                  </a:lnTo>
                  <a:lnTo>
                    <a:pt x="216" y="232"/>
                  </a:lnTo>
                  <a:lnTo>
                    <a:pt x="256" y="136"/>
                  </a:lnTo>
                  <a:lnTo>
                    <a:pt x="312" y="64"/>
                  </a:lnTo>
                  <a:lnTo>
                    <a:pt x="368" y="0"/>
                  </a:lnTo>
                </a:path>
              </a:pathLst>
            </a:cu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3" name="Rectangle 71">
              <a:extLst>
                <a:ext uri="{FF2B5EF4-FFF2-40B4-BE49-F238E27FC236}">
                  <a16:creationId xmlns:a16="http://schemas.microsoft.com/office/drawing/2014/main" id="{2C60EFDE-2060-5345-A1A1-2D4FA1E43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1482"/>
              <a:ext cx="17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99"/>
                  </a:solidFill>
                </a:rPr>
                <a:t>small toughness (ceramics)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44" name="Freeform 72">
              <a:extLst>
                <a:ext uri="{FF2B5EF4-FFF2-40B4-BE49-F238E27FC236}">
                  <a16:creationId xmlns:a16="http://schemas.microsoft.com/office/drawing/2014/main" id="{CB2EC952-892C-9642-8336-141CC6426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2050"/>
              <a:ext cx="2060" cy="956"/>
            </a:xfrm>
            <a:custGeom>
              <a:avLst/>
              <a:gdLst>
                <a:gd name="T0" fmla="*/ 0 w 2056"/>
                <a:gd name="T1" fmla="*/ 936 h 976"/>
                <a:gd name="T2" fmla="*/ 346 w 2056"/>
                <a:gd name="T3" fmla="*/ 276 h 976"/>
                <a:gd name="T4" fmla="*/ 402 w 2056"/>
                <a:gd name="T5" fmla="*/ 215 h 976"/>
                <a:gd name="T6" fmla="*/ 466 w 2056"/>
                <a:gd name="T7" fmla="*/ 168 h 976"/>
                <a:gd name="T8" fmla="*/ 586 w 2056"/>
                <a:gd name="T9" fmla="*/ 122 h 976"/>
                <a:gd name="T10" fmla="*/ 722 w 2056"/>
                <a:gd name="T11" fmla="*/ 76 h 976"/>
                <a:gd name="T12" fmla="*/ 892 w 2056"/>
                <a:gd name="T13" fmla="*/ 38 h 976"/>
                <a:gd name="T14" fmla="*/ 1060 w 2056"/>
                <a:gd name="T15" fmla="*/ 16 h 976"/>
                <a:gd name="T16" fmla="*/ 1236 w 2056"/>
                <a:gd name="T17" fmla="*/ 0 h 976"/>
                <a:gd name="T18" fmla="*/ 1454 w 2056"/>
                <a:gd name="T19" fmla="*/ 0 h 976"/>
                <a:gd name="T20" fmla="*/ 1638 w 2056"/>
                <a:gd name="T21" fmla="*/ 38 h 976"/>
                <a:gd name="T22" fmla="*/ 1790 w 2056"/>
                <a:gd name="T23" fmla="*/ 84 h 976"/>
                <a:gd name="T24" fmla="*/ 1928 w 2056"/>
                <a:gd name="T25" fmla="*/ 146 h 976"/>
                <a:gd name="T26" fmla="*/ 2064 w 2056"/>
                <a:gd name="T27" fmla="*/ 238 h 9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56"/>
                <a:gd name="T43" fmla="*/ 0 h 976"/>
                <a:gd name="T44" fmla="*/ 2056 w 2056"/>
                <a:gd name="T45" fmla="*/ 976 h 97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56" h="976">
                  <a:moveTo>
                    <a:pt x="0" y="976"/>
                  </a:moveTo>
                  <a:lnTo>
                    <a:pt x="344" y="288"/>
                  </a:lnTo>
                  <a:lnTo>
                    <a:pt x="400" y="224"/>
                  </a:lnTo>
                  <a:lnTo>
                    <a:pt x="464" y="176"/>
                  </a:lnTo>
                  <a:lnTo>
                    <a:pt x="584" y="128"/>
                  </a:lnTo>
                  <a:lnTo>
                    <a:pt x="720" y="80"/>
                  </a:lnTo>
                  <a:lnTo>
                    <a:pt x="888" y="40"/>
                  </a:lnTo>
                  <a:lnTo>
                    <a:pt x="1056" y="16"/>
                  </a:lnTo>
                  <a:lnTo>
                    <a:pt x="1232" y="0"/>
                  </a:lnTo>
                  <a:lnTo>
                    <a:pt x="1448" y="0"/>
                  </a:lnTo>
                  <a:lnTo>
                    <a:pt x="1632" y="40"/>
                  </a:lnTo>
                  <a:lnTo>
                    <a:pt x="1784" y="88"/>
                  </a:lnTo>
                  <a:lnTo>
                    <a:pt x="1920" y="152"/>
                  </a:lnTo>
                  <a:lnTo>
                    <a:pt x="2056" y="248"/>
                  </a:lnTo>
                </a:path>
              </a:pathLst>
            </a:custGeom>
            <a:noFill/>
            <a:ln w="38100">
              <a:solidFill>
                <a:srgbClr val="00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5" name="Rectangle 75">
              <a:extLst>
                <a:ext uri="{FF2B5EF4-FFF2-40B4-BE49-F238E27FC236}">
                  <a16:creationId xmlns:a16="http://schemas.microsoft.com/office/drawing/2014/main" id="{A3C2EAB3-3312-A24D-AB0E-5F5BAC20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778"/>
              <a:ext cx="16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9900"/>
                  </a:solidFill>
                </a:rPr>
                <a:t>large toughness (metals)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6346" name="Freeform 77">
              <a:extLst>
                <a:ext uri="{FF2B5EF4-FFF2-40B4-BE49-F238E27FC236}">
                  <a16:creationId xmlns:a16="http://schemas.microsoft.com/office/drawing/2014/main" id="{8D944138-E6DE-CE48-AF0E-1747555E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2850"/>
              <a:ext cx="2856" cy="168"/>
            </a:xfrm>
            <a:custGeom>
              <a:avLst/>
              <a:gdLst>
                <a:gd name="T0" fmla="*/ 0 w 2856"/>
                <a:gd name="T1" fmla="*/ 168 h 168"/>
                <a:gd name="T2" fmla="*/ 288 w 2856"/>
                <a:gd name="T3" fmla="*/ 24 h 168"/>
                <a:gd name="T4" fmla="*/ 376 w 2856"/>
                <a:gd name="T5" fmla="*/ 8 h 168"/>
                <a:gd name="T6" fmla="*/ 528 w 2856"/>
                <a:gd name="T7" fmla="*/ 0 h 168"/>
                <a:gd name="T8" fmla="*/ 688 w 2856"/>
                <a:gd name="T9" fmla="*/ 0 h 168"/>
                <a:gd name="T10" fmla="*/ 968 w 2856"/>
                <a:gd name="T11" fmla="*/ 0 h 168"/>
                <a:gd name="T12" fmla="*/ 1176 w 2856"/>
                <a:gd name="T13" fmla="*/ 0 h 168"/>
                <a:gd name="T14" fmla="*/ 1432 w 2856"/>
                <a:gd name="T15" fmla="*/ 0 h 168"/>
                <a:gd name="T16" fmla="*/ 1920 w 2856"/>
                <a:gd name="T17" fmla="*/ 0 h 168"/>
                <a:gd name="T18" fmla="*/ 2488 w 2856"/>
                <a:gd name="T19" fmla="*/ 0 h 168"/>
                <a:gd name="T20" fmla="*/ 2856 w 2856"/>
                <a:gd name="T21" fmla="*/ 0 h 168"/>
                <a:gd name="T22" fmla="*/ 2608 w 2856"/>
                <a:gd name="T23" fmla="*/ 168 h 168"/>
                <a:gd name="T24" fmla="*/ 0 w 2856"/>
                <a:gd name="T25" fmla="*/ 168 h 1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56"/>
                <a:gd name="T40" fmla="*/ 0 h 168"/>
                <a:gd name="T41" fmla="*/ 2856 w 2856"/>
                <a:gd name="T42" fmla="*/ 168 h 1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56" h="168">
                  <a:moveTo>
                    <a:pt x="0" y="168"/>
                  </a:moveTo>
                  <a:lnTo>
                    <a:pt x="288" y="24"/>
                  </a:lnTo>
                  <a:lnTo>
                    <a:pt x="376" y="8"/>
                  </a:lnTo>
                  <a:lnTo>
                    <a:pt x="528" y="0"/>
                  </a:lnTo>
                  <a:lnTo>
                    <a:pt x="688" y="0"/>
                  </a:lnTo>
                  <a:lnTo>
                    <a:pt x="968" y="0"/>
                  </a:lnTo>
                  <a:lnTo>
                    <a:pt x="1176" y="0"/>
                  </a:lnTo>
                  <a:lnTo>
                    <a:pt x="1432" y="0"/>
                  </a:lnTo>
                  <a:lnTo>
                    <a:pt x="1920" y="0"/>
                  </a:lnTo>
                  <a:lnTo>
                    <a:pt x="2488" y="0"/>
                  </a:lnTo>
                  <a:lnTo>
                    <a:pt x="2856" y="0"/>
                  </a:lnTo>
                  <a:lnTo>
                    <a:pt x="2608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47" name="Freeform 87">
              <a:extLst>
                <a:ext uri="{FF2B5EF4-FFF2-40B4-BE49-F238E27FC236}">
                  <a16:creationId xmlns:a16="http://schemas.microsoft.com/office/drawing/2014/main" id="{F7DAFD81-A875-B840-989B-F6C9435E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" y="2842"/>
              <a:ext cx="2864" cy="172"/>
            </a:xfrm>
            <a:custGeom>
              <a:avLst/>
              <a:gdLst>
                <a:gd name="T0" fmla="*/ 0 w 2848"/>
                <a:gd name="T1" fmla="*/ 168 h 176"/>
                <a:gd name="T2" fmla="*/ 284 w 2848"/>
                <a:gd name="T3" fmla="*/ 30 h 176"/>
                <a:gd name="T4" fmla="*/ 356 w 2848"/>
                <a:gd name="T5" fmla="*/ 16 h 176"/>
                <a:gd name="T6" fmla="*/ 566 w 2848"/>
                <a:gd name="T7" fmla="*/ 8 h 176"/>
                <a:gd name="T8" fmla="*/ 970 w 2848"/>
                <a:gd name="T9" fmla="*/ 0 h 176"/>
                <a:gd name="T10" fmla="*/ 2880 w 2848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48"/>
                <a:gd name="T19" fmla="*/ 0 h 176"/>
                <a:gd name="T20" fmla="*/ 2848 w 2848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48" h="176">
                  <a:moveTo>
                    <a:pt x="0" y="176"/>
                  </a:moveTo>
                  <a:lnTo>
                    <a:pt x="280" y="32"/>
                  </a:lnTo>
                  <a:lnTo>
                    <a:pt x="352" y="16"/>
                  </a:lnTo>
                  <a:lnTo>
                    <a:pt x="560" y="8"/>
                  </a:lnTo>
                  <a:lnTo>
                    <a:pt x="960" y="0"/>
                  </a:lnTo>
                  <a:lnTo>
                    <a:pt x="2848" y="0"/>
                  </a:lnTo>
                </a:path>
              </a:pathLst>
            </a:custGeom>
            <a:noFill/>
            <a:ln w="38100">
              <a:solidFill>
                <a:srgbClr val="99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56348" name="Group 94">
              <a:extLst>
                <a:ext uri="{FF2B5EF4-FFF2-40B4-BE49-F238E27FC236}">
                  <a16:creationId xmlns:a16="http://schemas.microsoft.com/office/drawing/2014/main" id="{21FC3DA5-B3EA-CF4D-83F7-F3972C6F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1" y="2970"/>
              <a:ext cx="3624" cy="80"/>
              <a:chOff x="1481" y="3080"/>
              <a:chExt cx="3624" cy="80"/>
            </a:xfrm>
          </p:grpSpPr>
          <p:sp>
            <p:nvSpPr>
              <p:cNvPr id="56356" name="Freeform 95">
                <a:extLst>
                  <a:ext uri="{FF2B5EF4-FFF2-40B4-BE49-F238E27FC236}">
                    <a16:creationId xmlns:a16="http://schemas.microsoft.com/office/drawing/2014/main" id="{54922948-4448-4A4E-B9E4-C71A681A2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7" y="3080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357" name="Line 96">
                <a:extLst>
                  <a:ext uri="{FF2B5EF4-FFF2-40B4-BE49-F238E27FC236}">
                    <a16:creationId xmlns:a16="http://schemas.microsoft.com/office/drawing/2014/main" id="{C2930430-1175-0A43-A16E-6555D8C4B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1" y="3120"/>
                <a:ext cx="356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50" name="Group 59">
              <a:extLst>
                <a:ext uri="{FF2B5EF4-FFF2-40B4-BE49-F238E27FC236}">
                  <a16:creationId xmlns:a16="http://schemas.microsoft.com/office/drawing/2014/main" id="{75B4B9BD-5A0E-8142-A097-0F5FE6D41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" y="1578"/>
              <a:ext cx="80" cy="1440"/>
              <a:chOff x="1441" y="1672"/>
              <a:chExt cx="80" cy="1440"/>
            </a:xfrm>
          </p:grpSpPr>
          <p:sp>
            <p:nvSpPr>
              <p:cNvPr id="56354" name="Freeform 60">
                <a:extLst>
                  <a:ext uri="{FF2B5EF4-FFF2-40B4-BE49-F238E27FC236}">
                    <a16:creationId xmlns:a16="http://schemas.microsoft.com/office/drawing/2014/main" id="{7F6B4921-1B37-9D46-8DE8-255F311CF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1672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355" name="Line 61">
                <a:extLst>
                  <a:ext uri="{FF2B5EF4-FFF2-40B4-BE49-F238E27FC236}">
                    <a16:creationId xmlns:a16="http://schemas.microsoft.com/office/drawing/2014/main" id="{F913D910-27E9-7144-87A0-209CB983E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1" y="1728"/>
                <a:ext cx="1" cy="13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51" name="Line 105">
              <a:extLst>
                <a:ext uri="{FF2B5EF4-FFF2-40B4-BE49-F238E27FC236}">
                  <a16:creationId xmlns:a16="http://schemas.microsoft.com/office/drawing/2014/main" id="{9747354F-E5F1-894A-8215-24F463338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1696"/>
              <a:ext cx="0" cy="130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107">
              <a:extLst>
                <a:ext uri="{FF2B5EF4-FFF2-40B4-BE49-F238E27FC236}">
                  <a16:creationId xmlns:a16="http://schemas.microsoft.com/office/drawing/2014/main" id="{19CECB56-1EC4-0E49-AF54-ADBB505FD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3" y="2288"/>
              <a:ext cx="0" cy="723"/>
            </a:xfrm>
            <a:prstGeom prst="line">
              <a:avLst/>
            </a:prstGeom>
            <a:noFill/>
            <a:ln w="19050">
              <a:solidFill>
                <a:srgbClr val="009933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109">
              <a:extLst>
                <a:ext uri="{FF2B5EF4-FFF2-40B4-BE49-F238E27FC236}">
                  <a16:creationId xmlns:a16="http://schemas.microsoft.com/office/drawing/2014/main" id="{F0CCD8B2-7BD0-704B-A058-93CDC450F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2837"/>
              <a:ext cx="0" cy="176"/>
            </a:xfrm>
            <a:prstGeom prst="line">
              <a:avLst/>
            </a:prstGeom>
            <a:noFill/>
            <a:ln w="19050">
              <a:solidFill>
                <a:srgbClr val="99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7">
            <a:extLst>
              <a:ext uri="{FF2B5EF4-FFF2-40B4-BE49-F238E27FC236}">
                <a16:creationId xmlns:a16="http://schemas.microsoft.com/office/drawing/2014/main" id="{77996E96-4DD0-9543-9726-FF893579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802A82-5BCA-EF47-B0BF-4726CD5B4AF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pic>
        <p:nvPicPr>
          <p:cNvPr id="58373" name="Picture 36" descr="Fig 6_15">
            <a:extLst>
              <a:ext uri="{FF2B5EF4-FFF2-40B4-BE49-F238E27FC236}">
                <a16:creationId xmlns:a16="http://schemas.microsoft.com/office/drawing/2014/main" id="{7638C7AC-0761-FD4E-BD92-FD21A184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879725"/>
            <a:ext cx="2347913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2">
            <a:extLst>
              <a:ext uri="{FF2B5EF4-FFF2-40B4-BE49-F238E27FC236}">
                <a16:creationId xmlns:a16="http://schemas.microsoft.com/office/drawing/2014/main" id="{512CFA23-DA58-2940-ACA6-494D971AE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Resilience, </a:t>
            </a:r>
            <a:r>
              <a:rPr lang="en-US" altLang="en-US" i="1">
                <a:ea typeface="ＭＳ Ｐゴシック" panose="020B0600070205080204" pitchFamily="34" charset="-128"/>
              </a:rPr>
              <a:t>U</a:t>
            </a:r>
            <a:r>
              <a:rPr lang="en-US" altLang="en-US" i="1" baseline="-25000">
                <a:ea typeface="ＭＳ Ｐゴシック" panose="020B0600070205080204" pitchFamily="34" charset="-128"/>
              </a:rPr>
              <a:t>r</a:t>
            </a:r>
            <a:endParaRPr lang="en-US" altLang="en-US" i="1">
              <a:ea typeface="ＭＳ Ｐゴシック" panose="020B0600070205080204" pitchFamily="34" charset="-128"/>
            </a:endParaRPr>
          </a:p>
        </p:txBody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696E4FDE-3228-9945-99CE-0F1E7BD3F9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b="0">
                <a:ea typeface="ＭＳ Ｐゴシック" panose="020B0600070205080204" pitchFamily="34" charset="-128"/>
              </a:rPr>
              <a:t>Ability of a material to store energy </a:t>
            </a:r>
          </a:p>
          <a:p>
            <a:pPr lvl="1"/>
            <a:r>
              <a:rPr lang="en-US" altLang="en-US" sz="2400" b="0">
                <a:ea typeface="ＭＳ Ｐゴシック" panose="020B0600070205080204" pitchFamily="34" charset="-128"/>
              </a:rPr>
              <a:t>Energy stored best in elastic region</a:t>
            </a: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1C0EF1DD-E44D-B648-B251-552EAB04178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173663" y="1598613"/>
          <a:ext cx="3011487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5" imgW="9950450" imgH="4241800" progId="Equation.3">
                  <p:embed/>
                </p:oleObj>
              </mc:Choice>
              <mc:Fallback>
                <p:oleObj name="Equation" r:id="rId5" imgW="9950450" imgH="424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1598613"/>
                        <a:ext cx="3011487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7">
            <a:extLst>
              <a:ext uri="{FF2B5EF4-FFF2-40B4-BE49-F238E27FC236}">
                <a16:creationId xmlns:a16="http://schemas.microsoft.com/office/drawing/2014/main" id="{6F9F1523-6E1A-B744-8053-476906011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3448050"/>
            <a:ext cx="36433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If we assume a linear stress-strain curve this simplifies to</a:t>
            </a:r>
          </a:p>
        </p:txBody>
      </p:sp>
      <p:sp>
        <p:nvSpPr>
          <p:cNvPr id="58377" name="Rectangle 8">
            <a:extLst>
              <a:ext uri="{FF2B5EF4-FFF2-40B4-BE49-F238E27FC236}">
                <a16:creationId xmlns:a16="http://schemas.microsoft.com/office/drawing/2014/main" id="{68222801-8CE0-A14C-87D1-845A0FE8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6400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Adapted from Fig. 6.15, </a:t>
            </a:r>
            <a:r>
              <a:rPr lang="en-US" altLang="en-US" sz="1200" i="1">
                <a:solidFill>
                  <a:srgbClr val="000000"/>
                </a:solidFill>
              </a:rPr>
              <a:t>Callister 7e.</a:t>
            </a:r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58378" name="Group 35">
            <a:extLst>
              <a:ext uri="{FF2B5EF4-FFF2-40B4-BE49-F238E27FC236}">
                <a16:creationId xmlns:a16="http://schemas.microsoft.com/office/drawing/2014/main" id="{CB50FAA2-A387-894A-BB1F-A7AF3F025D79}"/>
              </a:ext>
            </a:extLst>
          </p:cNvPr>
          <p:cNvGrpSpPr>
            <a:grpSpLocks/>
          </p:cNvGrpSpPr>
          <p:nvPr/>
        </p:nvGrpSpPr>
        <p:grpSpPr bwMode="auto">
          <a:xfrm>
            <a:off x="4829175" y="4864100"/>
            <a:ext cx="2047875" cy="1123950"/>
            <a:chOff x="3042" y="2812"/>
            <a:chExt cx="1290" cy="708"/>
          </a:xfrm>
        </p:grpSpPr>
        <p:sp>
          <p:nvSpPr>
            <p:cNvPr id="58379" name="Line 25">
              <a:extLst>
                <a:ext uri="{FF2B5EF4-FFF2-40B4-BE49-F238E27FC236}">
                  <a16:creationId xmlns:a16="http://schemas.microsoft.com/office/drawing/2014/main" id="{4EB95663-9B81-3149-AE15-105C47046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3160"/>
              <a:ext cx="17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Rectangle 26">
              <a:extLst>
                <a:ext uri="{FF2B5EF4-FFF2-40B4-BE49-F238E27FC236}">
                  <a16:creationId xmlns:a16="http://schemas.microsoft.com/office/drawing/2014/main" id="{A6237C14-C446-564A-8D58-35055D3E7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314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y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8381" name="Rectangle 27">
              <a:extLst>
                <a:ext uri="{FF2B5EF4-FFF2-40B4-BE49-F238E27FC236}">
                  <a16:creationId xmlns:a16="http://schemas.microsoft.com/office/drawing/2014/main" id="{1B243B4F-E184-7840-AF08-CC3331276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314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y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8382" name="Rectangle 28">
              <a:extLst>
                <a:ext uri="{FF2B5EF4-FFF2-40B4-BE49-F238E27FC236}">
                  <a16:creationId xmlns:a16="http://schemas.microsoft.com/office/drawing/2014/main" id="{6C3222D7-8FD5-8A4C-9C38-640E12A3D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3148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r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8383" name="Rectangle 29">
              <a:extLst>
                <a:ext uri="{FF2B5EF4-FFF2-40B4-BE49-F238E27FC236}">
                  <a16:creationId xmlns:a16="http://schemas.microsoft.com/office/drawing/2014/main" id="{BF537CE5-973D-254A-8B43-AA6E7A161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3194"/>
              <a:ext cx="1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400">
                  <a:solidFill>
                    <a:srgbClr val="000000"/>
                  </a:solidFill>
                </a:rPr>
                <a:t>2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8384" name="Rectangle 30">
              <a:extLst>
                <a:ext uri="{FF2B5EF4-FFF2-40B4-BE49-F238E27FC236}">
                  <a16:creationId xmlns:a16="http://schemas.microsoft.com/office/drawing/2014/main" id="{5282744A-9DF8-1148-8108-E53ADF8F6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2812"/>
              <a:ext cx="1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400">
                  <a:solidFill>
                    <a:srgbClr val="000000"/>
                  </a:solidFill>
                </a:rPr>
                <a:t>1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8385" name="Rectangle 31">
              <a:extLst>
                <a:ext uri="{FF2B5EF4-FFF2-40B4-BE49-F238E27FC236}">
                  <a16:creationId xmlns:a16="http://schemas.microsoft.com/office/drawing/2014/main" id="{5E2B67A1-FCA9-8543-AF72-7062414C9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982"/>
              <a:ext cx="19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400" i="1">
                  <a:solidFill>
                    <a:srgbClr val="000000"/>
                  </a:solidFill>
                </a:rPr>
                <a:t>U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58386" name="Rectangle 32">
              <a:extLst>
                <a:ext uri="{FF2B5EF4-FFF2-40B4-BE49-F238E27FC236}">
                  <a16:creationId xmlns:a16="http://schemas.microsoft.com/office/drawing/2014/main" id="{63D576F4-53C9-D34C-B34B-4BA43F40B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2955"/>
              <a:ext cx="11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4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8387" name="Rectangle 33">
              <a:extLst>
                <a:ext uri="{FF2B5EF4-FFF2-40B4-BE49-F238E27FC236}">
                  <a16:creationId xmlns:a16="http://schemas.microsoft.com/office/drawing/2014/main" id="{E9268993-B54C-104D-97AD-E04E1E3B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955"/>
              <a:ext cx="1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4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58388" name="Rectangle 34">
              <a:extLst>
                <a:ext uri="{FF2B5EF4-FFF2-40B4-BE49-F238E27FC236}">
                  <a16:creationId xmlns:a16="http://schemas.microsoft.com/office/drawing/2014/main" id="{A5C755A4-A0AD-ED4F-BF90-EE5B67A29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2955"/>
              <a:ext cx="14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400">
                  <a:solidFill>
                    <a:srgbClr val="000000"/>
                  </a:solidFill>
                  <a:latin typeface="Symbol" pitchFamily="2" charset="2"/>
                </a:rPr>
                <a:t>@</a:t>
              </a:r>
              <a:endParaRPr lang="en-US" altLang="en-US">
                <a:latin typeface="Times" pitchFamily="2" charset="0"/>
              </a:endParaRPr>
            </a:p>
          </p:txBody>
        </p:sp>
      </p:grpSp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D259D7C6-971C-654C-AF3D-22A86A7A41F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7040563" y="4768850"/>
          <a:ext cx="12065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7" imgW="4679950" imgH="4972050" progId="Equation.DSMT4">
                  <p:embed/>
                </p:oleObj>
              </mc:Choice>
              <mc:Fallback>
                <p:oleObj name="Equation" r:id="rId7" imgW="4679950" imgH="49720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4768850"/>
                        <a:ext cx="12065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7B0F02E3-4485-7C42-98F5-7C84DD84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B7E640-B812-C647-8526-88F709DCE5D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pic>
        <p:nvPicPr>
          <p:cNvPr id="60419" name="Picture 6" descr="Fig 6_17">
            <a:extLst>
              <a:ext uri="{FF2B5EF4-FFF2-40B4-BE49-F238E27FC236}">
                <a16:creationId xmlns:a16="http://schemas.microsoft.com/office/drawing/2014/main" id="{35B7D9C5-5CC6-0849-8F49-E4AFE4438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35075"/>
            <a:ext cx="5038725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>
            <a:extLst>
              <a:ext uri="{FF2B5EF4-FFF2-40B4-BE49-F238E27FC236}">
                <a16:creationId xmlns:a16="http://schemas.microsoft.com/office/drawing/2014/main" id="{C0856959-7F2E-0A40-98DB-FA511F69B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Elastic Strain Recovery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E2198165-25F6-DC43-91C7-3168D272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6F32DF7-BA30-E040-9B91-E0B4EDB1FB7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04FC695-1528-5641-9BF8-E0019BC7A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Hardness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0D4DEE74-21A5-9046-A4F4-169206DA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0010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 Resistance to permanently indenting the surface.</a:t>
            </a:r>
          </a:p>
          <a:p>
            <a:r>
              <a:rPr lang="en-US" altLang="en-US"/>
              <a:t>•  Large hardness means:</a:t>
            </a:r>
          </a:p>
          <a:p>
            <a:r>
              <a:rPr lang="en-US" altLang="en-US" sz="2200"/>
              <a:t>    --resistance to plastic deformation or cracking in</a:t>
            </a:r>
          </a:p>
          <a:p>
            <a:r>
              <a:rPr lang="en-US" altLang="en-US" sz="2200"/>
              <a:t>       compression.</a:t>
            </a:r>
          </a:p>
          <a:p>
            <a:r>
              <a:rPr lang="en-US" altLang="en-US" sz="2200"/>
              <a:t>    --better wear properties.</a:t>
            </a:r>
            <a:endParaRPr lang="en-US" altLang="en-US"/>
          </a:p>
        </p:txBody>
      </p:sp>
      <p:grpSp>
        <p:nvGrpSpPr>
          <p:cNvPr id="62469" name="Group 671">
            <a:extLst>
              <a:ext uri="{FF2B5EF4-FFF2-40B4-BE49-F238E27FC236}">
                <a16:creationId xmlns:a16="http://schemas.microsoft.com/office/drawing/2014/main" id="{391DCE01-9D99-1E4B-A430-E62C5A54528C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743200"/>
            <a:ext cx="7518400" cy="3424238"/>
            <a:chOff x="380" y="1728"/>
            <a:chExt cx="4736" cy="2157"/>
          </a:xfrm>
        </p:grpSpPr>
        <p:sp>
          <p:nvSpPr>
            <p:cNvPr id="62470" name="AutoShape 6">
              <a:extLst>
                <a:ext uri="{FF2B5EF4-FFF2-40B4-BE49-F238E27FC236}">
                  <a16:creationId xmlns:a16="http://schemas.microsoft.com/office/drawing/2014/main" id="{8299BBCC-4164-564A-BAA9-60F4CA19585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4" y="1728"/>
              <a:ext cx="4452" cy="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1" name="Rectangle 7">
              <a:extLst>
                <a:ext uri="{FF2B5EF4-FFF2-40B4-BE49-F238E27FC236}">
                  <a16:creationId xmlns:a16="http://schemas.microsoft.com/office/drawing/2014/main" id="{2E4A04FA-35F8-EF49-B766-FBC7F91DD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2476"/>
              <a:ext cx="983" cy="4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2" name="Oval 8">
              <a:extLst>
                <a:ext uri="{FF2B5EF4-FFF2-40B4-BE49-F238E27FC236}">
                  <a16:creationId xmlns:a16="http://schemas.microsoft.com/office/drawing/2014/main" id="{0FA0BBB9-66EF-7B4B-BB95-FCC553DD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2277"/>
              <a:ext cx="312" cy="312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2473" name="Group 9">
              <a:extLst>
                <a:ext uri="{FF2B5EF4-FFF2-40B4-BE49-F238E27FC236}">
                  <a16:creationId xmlns:a16="http://schemas.microsoft.com/office/drawing/2014/main" id="{9453E321-4914-6F45-B4F2-B7098516F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6" y="1884"/>
              <a:ext cx="81" cy="393"/>
              <a:chOff x="1576" y="1884"/>
              <a:chExt cx="81" cy="393"/>
            </a:xfrm>
          </p:grpSpPr>
          <p:sp>
            <p:nvSpPr>
              <p:cNvPr id="63098" name="Freeform 10">
                <a:extLst>
                  <a:ext uri="{FF2B5EF4-FFF2-40B4-BE49-F238E27FC236}">
                    <a16:creationId xmlns:a16="http://schemas.microsoft.com/office/drawing/2014/main" id="{F901FED5-D651-3049-8826-DD0427A82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2189"/>
                <a:ext cx="81" cy="88"/>
              </a:xfrm>
              <a:custGeom>
                <a:avLst/>
                <a:gdLst>
                  <a:gd name="T0" fmla="*/ 40 w 81"/>
                  <a:gd name="T1" fmla="*/ 88 h 88"/>
                  <a:gd name="T2" fmla="*/ 0 w 81"/>
                  <a:gd name="T3" fmla="*/ 0 h 88"/>
                  <a:gd name="T4" fmla="*/ 40 w 81"/>
                  <a:gd name="T5" fmla="*/ 27 h 88"/>
                  <a:gd name="T6" fmla="*/ 81 w 81"/>
                  <a:gd name="T7" fmla="*/ 0 h 88"/>
                  <a:gd name="T8" fmla="*/ 40 w 81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88"/>
                  <a:gd name="T17" fmla="*/ 81 w 81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88">
                    <a:moveTo>
                      <a:pt x="40" y="88"/>
                    </a:moveTo>
                    <a:lnTo>
                      <a:pt x="0" y="0"/>
                    </a:lnTo>
                    <a:lnTo>
                      <a:pt x="40" y="27"/>
                    </a:lnTo>
                    <a:lnTo>
                      <a:pt x="81" y="0"/>
                    </a:lnTo>
                    <a:lnTo>
                      <a:pt x="40" y="88"/>
                    </a:lnTo>
                    <a:close/>
                  </a:path>
                </a:pathLst>
              </a:custGeom>
              <a:solidFill>
                <a:srgbClr val="AA0000"/>
              </a:solidFill>
              <a:ln w="11113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099" name="Line 11">
                <a:extLst>
                  <a:ext uri="{FF2B5EF4-FFF2-40B4-BE49-F238E27FC236}">
                    <a16:creationId xmlns:a16="http://schemas.microsoft.com/office/drawing/2014/main" id="{03C23E71-92CB-7C48-B5BD-604415209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6" y="1884"/>
                <a:ext cx="1" cy="332"/>
              </a:xfrm>
              <a:prstGeom prst="line">
                <a:avLst/>
              </a:prstGeom>
              <a:noFill/>
              <a:ln w="22225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74" name="Rectangle 12">
              <a:extLst>
                <a:ext uri="{FF2B5EF4-FFF2-40B4-BE49-F238E27FC236}">
                  <a16:creationId xmlns:a16="http://schemas.microsoft.com/office/drawing/2014/main" id="{481726E3-624C-1E44-BADD-9910ADD35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965"/>
              <a:ext cx="34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555555"/>
                  </a:solidFill>
                </a:rPr>
                <a:t>e.g.,  </a:t>
              </a:r>
              <a:endParaRPr lang="en-US" altLang="en-US"/>
            </a:p>
          </p:txBody>
        </p:sp>
        <p:sp>
          <p:nvSpPr>
            <p:cNvPr id="62475" name="Rectangle 13">
              <a:extLst>
                <a:ext uri="{FF2B5EF4-FFF2-40B4-BE49-F238E27FC236}">
                  <a16:creationId xmlns:a16="http://schemas.microsoft.com/office/drawing/2014/main" id="{527F68E9-6391-264A-9F7B-6113B715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121"/>
              <a:ext cx="90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555555"/>
                  </a:solidFill>
                </a:rPr>
                <a:t>10 mm sphere</a:t>
              </a:r>
              <a:endParaRPr lang="en-US" altLang="en-US"/>
            </a:p>
          </p:txBody>
        </p:sp>
        <p:sp>
          <p:nvSpPr>
            <p:cNvPr id="62476" name="Rectangle 14">
              <a:extLst>
                <a:ext uri="{FF2B5EF4-FFF2-40B4-BE49-F238E27FC236}">
                  <a16:creationId xmlns:a16="http://schemas.microsoft.com/office/drawing/2014/main" id="{7427D5D9-7316-BB47-8E6C-F9C12B3C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823"/>
              <a:ext cx="11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AA0000"/>
                  </a:solidFill>
                </a:rPr>
                <a:t>apply known force </a:t>
              </a:r>
              <a:endParaRPr lang="en-US" altLang="en-US"/>
            </a:p>
          </p:txBody>
        </p:sp>
        <p:sp>
          <p:nvSpPr>
            <p:cNvPr id="62477" name="Rectangle 15">
              <a:extLst>
                <a:ext uri="{FF2B5EF4-FFF2-40B4-BE49-F238E27FC236}">
                  <a16:creationId xmlns:a16="http://schemas.microsoft.com/office/drawing/2014/main" id="{6DFACC3F-98BD-1B40-BD9A-38BCB5753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1979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8" name="Rectangle 16">
              <a:extLst>
                <a:ext uri="{FF2B5EF4-FFF2-40B4-BE49-F238E27FC236}">
                  <a16:creationId xmlns:a16="http://schemas.microsoft.com/office/drawing/2014/main" id="{D36C7DF4-8ED2-6C4D-9F75-A93B0E5DD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490"/>
              <a:ext cx="977" cy="4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79" name="Line 19">
              <a:extLst>
                <a:ext uri="{FF2B5EF4-FFF2-40B4-BE49-F238E27FC236}">
                  <a16:creationId xmlns:a16="http://schemas.microsoft.com/office/drawing/2014/main" id="{E08D2F88-26FF-404A-A02D-D8C7072B0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91"/>
              <a:ext cx="233" cy="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Oval 20">
              <a:extLst>
                <a:ext uri="{FF2B5EF4-FFF2-40B4-BE49-F238E27FC236}">
                  <a16:creationId xmlns:a16="http://schemas.microsoft.com/office/drawing/2014/main" id="{E675C7FB-5C53-2043-8B27-D87BD129F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1979"/>
              <a:ext cx="312" cy="312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481" name="Rectangle 21">
              <a:extLst>
                <a:ext uri="{FF2B5EF4-FFF2-40B4-BE49-F238E27FC236}">
                  <a16:creationId xmlns:a16="http://schemas.microsoft.com/office/drawing/2014/main" id="{A6A57DE7-57FB-A245-969C-9F364788E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1863"/>
              <a:ext cx="84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CC"/>
                  </a:solidFill>
                </a:rPr>
                <a:t>measure size </a:t>
              </a:r>
              <a:endParaRPr lang="en-US" altLang="en-US"/>
            </a:p>
          </p:txBody>
        </p:sp>
        <p:sp>
          <p:nvSpPr>
            <p:cNvPr id="62482" name="Rectangle 22">
              <a:extLst>
                <a:ext uri="{FF2B5EF4-FFF2-40B4-BE49-F238E27FC236}">
                  <a16:creationId xmlns:a16="http://schemas.microsoft.com/office/drawing/2014/main" id="{8B780475-45C2-3A42-933E-913B4A1D4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019"/>
              <a:ext cx="86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CC"/>
                  </a:solidFill>
                </a:rPr>
                <a:t>of indent after </a:t>
              </a:r>
              <a:endParaRPr lang="en-US" altLang="en-US"/>
            </a:p>
          </p:txBody>
        </p:sp>
        <p:sp>
          <p:nvSpPr>
            <p:cNvPr id="62483" name="Rectangle 23">
              <a:extLst>
                <a:ext uri="{FF2B5EF4-FFF2-40B4-BE49-F238E27FC236}">
                  <a16:creationId xmlns:a16="http://schemas.microsoft.com/office/drawing/2014/main" id="{656595EA-67F6-8B42-9595-EE0C9364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175"/>
              <a:ext cx="85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CC"/>
                  </a:solidFill>
                </a:rPr>
                <a:t>removing load</a:t>
              </a:r>
              <a:endParaRPr lang="en-US" altLang="en-US"/>
            </a:p>
          </p:txBody>
        </p:sp>
        <p:sp>
          <p:nvSpPr>
            <p:cNvPr id="62484" name="Line 24">
              <a:extLst>
                <a:ext uri="{FF2B5EF4-FFF2-40B4-BE49-F238E27FC236}">
                  <a16:creationId xmlns:a16="http://schemas.microsoft.com/office/drawing/2014/main" id="{D349F050-1533-C248-BDB2-83A7F79DC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518"/>
              <a:ext cx="1" cy="1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5" name="Line 25">
              <a:extLst>
                <a:ext uri="{FF2B5EF4-FFF2-40B4-BE49-F238E27FC236}">
                  <a16:creationId xmlns:a16="http://schemas.microsoft.com/office/drawing/2014/main" id="{41D108C0-7FD4-A145-9C7E-1D2CEAE10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9" y="2519"/>
              <a:ext cx="1" cy="15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6" name="Rectangle 26">
              <a:extLst>
                <a:ext uri="{FF2B5EF4-FFF2-40B4-BE49-F238E27FC236}">
                  <a16:creationId xmlns:a16="http://schemas.microsoft.com/office/drawing/2014/main" id="{3DFD567D-B0F7-B941-9E63-03268D6C4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616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CC"/>
                  </a:solidFill>
                </a:rPr>
                <a:t>d</a:t>
              </a:r>
              <a:endParaRPr lang="en-US" altLang="en-US" i="1"/>
            </a:p>
          </p:txBody>
        </p:sp>
        <p:grpSp>
          <p:nvGrpSpPr>
            <p:cNvPr id="62487" name="Group 27">
              <a:extLst>
                <a:ext uri="{FF2B5EF4-FFF2-40B4-BE49-F238E27FC236}">
                  <a16:creationId xmlns:a16="http://schemas.microsoft.com/office/drawing/2014/main" id="{78C8A5F4-EF01-C34E-8A34-E2280FD66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7" y="2616"/>
              <a:ext cx="298" cy="54"/>
              <a:chOff x="1467" y="2616"/>
              <a:chExt cx="298" cy="54"/>
            </a:xfrm>
          </p:grpSpPr>
          <p:sp>
            <p:nvSpPr>
              <p:cNvPr id="63095" name="Freeform 28">
                <a:extLst>
                  <a:ext uri="{FF2B5EF4-FFF2-40B4-BE49-F238E27FC236}">
                    <a16:creationId xmlns:a16="http://schemas.microsoft.com/office/drawing/2014/main" id="{89941A25-1A85-2E42-88B5-A8D476718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7" y="2616"/>
                <a:ext cx="48" cy="54"/>
              </a:xfrm>
              <a:custGeom>
                <a:avLst/>
                <a:gdLst>
                  <a:gd name="T0" fmla="*/ 0 w 48"/>
                  <a:gd name="T1" fmla="*/ 27 h 54"/>
                  <a:gd name="T2" fmla="*/ 48 w 48"/>
                  <a:gd name="T3" fmla="*/ 0 h 54"/>
                  <a:gd name="T4" fmla="*/ 34 w 48"/>
                  <a:gd name="T5" fmla="*/ 27 h 54"/>
                  <a:gd name="T6" fmla="*/ 48 w 48"/>
                  <a:gd name="T7" fmla="*/ 54 h 54"/>
                  <a:gd name="T8" fmla="*/ 0 w 48"/>
                  <a:gd name="T9" fmla="*/ 27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54"/>
                  <a:gd name="T17" fmla="*/ 48 w 48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54">
                    <a:moveTo>
                      <a:pt x="0" y="27"/>
                    </a:moveTo>
                    <a:lnTo>
                      <a:pt x="48" y="0"/>
                    </a:lnTo>
                    <a:lnTo>
                      <a:pt x="34" y="27"/>
                    </a:lnTo>
                    <a:lnTo>
                      <a:pt x="48" y="5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096" name="Freeform 29">
                <a:extLst>
                  <a:ext uri="{FF2B5EF4-FFF2-40B4-BE49-F238E27FC236}">
                    <a16:creationId xmlns:a16="http://schemas.microsoft.com/office/drawing/2014/main" id="{D19BFEE6-05E8-B14D-9B3E-B97459312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" y="2616"/>
                <a:ext cx="47" cy="54"/>
              </a:xfrm>
              <a:custGeom>
                <a:avLst/>
                <a:gdLst>
                  <a:gd name="T0" fmla="*/ 47 w 47"/>
                  <a:gd name="T1" fmla="*/ 27 h 54"/>
                  <a:gd name="T2" fmla="*/ 0 w 47"/>
                  <a:gd name="T3" fmla="*/ 54 h 54"/>
                  <a:gd name="T4" fmla="*/ 13 w 47"/>
                  <a:gd name="T5" fmla="*/ 27 h 54"/>
                  <a:gd name="T6" fmla="*/ 0 w 47"/>
                  <a:gd name="T7" fmla="*/ 0 h 54"/>
                  <a:gd name="T8" fmla="*/ 47 w 47"/>
                  <a:gd name="T9" fmla="*/ 27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54"/>
                  <a:gd name="T17" fmla="*/ 47 w 47"/>
                  <a:gd name="T18" fmla="*/ 54 h 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54">
                    <a:moveTo>
                      <a:pt x="47" y="27"/>
                    </a:moveTo>
                    <a:lnTo>
                      <a:pt x="0" y="54"/>
                    </a:lnTo>
                    <a:lnTo>
                      <a:pt x="13" y="27"/>
                    </a:lnTo>
                    <a:lnTo>
                      <a:pt x="0" y="0"/>
                    </a:lnTo>
                    <a:lnTo>
                      <a:pt x="47" y="27"/>
                    </a:lnTo>
                    <a:close/>
                  </a:path>
                </a:pathLst>
              </a:custGeom>
              <a:solidFill>
                <a:srgbClr val="000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097" name="Line 30">
                <a:extLst>
                  <a:ext uri="{FF2B5EF4-FFF2-40B4-BE49-F238E27FC236}">
                    <a16:creationId xmlns:a16="http://schemas.microsoft.com/office/drawing/2014/main" id="{4C9024D4-E2BB-5A4D-A274-E1DF071EC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1" y="2643"/>
                <a:ext cx="230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88" name="Rectangle 31">
              <a:extLst>
                <a:ext uri="{FF2B5EF4-FFF2-40B4-BE49-F238E27FC236}">
                  <a16:creationId xmlns:a16="http://schemas.microsoft.com/office/drawing/2014/main" id="{7F9A951D-807A-A547-8519-947824F50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63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555555"/>
                  </a:solidFill>
                </a:rPr>
                <a:t>D</a:t>
              </a:r>
              <a:endParaRPr lang="en-US" altLang="en-US" i="1"/>
            </a:p>
          </p:txBody>
        </p:sp>
        <p:sp>
          <p:nvSpPr>
            <p:cNvPr id="62489" name="Rectangle 32">
              <a:extLst>
                <a:ext uri="{FF2B5EF4-FFF2-40B4-BE49-F238E27FC236}">
                  <a16:creationId xmlns:a16="http://schemas.microsoft.com/office/drawing/2014/main" id="{4D123F93-CBB6-5D4E-BE22-5DE902086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2500"/>
              <a:ext cx="9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</a:rPr>
                <a:t>Smaller indents </a:t>
              </a:r>
              <a:endParaRPr lang="en-US" altLang="en-US"/>
            </a:p>
          </p:txBody>
        </p:sp>
        <p:sp>
          <p:nvSpPr>
            <p:cNvPr id="62490" name="Rectangle 33">
              <a:extLst>
                <a:ext uri="{FF2B5EF4-FFF2-40B4-BE49-F238E27FC236}">
                  <a16:creationId xmlns:a16="http://schemas.microsoft.com/office/drawing/2014/main" id="{F57C4C8F-5917-2646-83E1-9A5E59A3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2656"/>
              <a:ext cx="76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</a:rPr>
                <a:t>mean larger </a:t>
              </a:r>
              <a:endParaRPr lang="en-US" altLang="en-US"/>
            </a:p>
          </p:txBody>
        </p:sp>
        <p:sp>
          <p:nvSpPr>
            <p:cNvPr id="62491" name="Rectangle 34">
              <a:extLst>
                <a:ext uri="{FF2B5EF4-FFF2-40B4-BE49-F238E27FC236}">
                  <a16:creationId xmlns:a16="http://schemas.microsoft.com/office/drawing/2014/main" id="{DDBF98C4-3611-8B40-9B78-4BD91EADD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2812"/>
              <a:ext cx="5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</a:rPr>
                <a:t>hardness.</a:t>
              </a:r>
              <a:endParaRPr lang="en-US" altLang="en-US"/>
            </a:p>
          </p:txBody>
        </p:sp>
        <p:grpSp>
          <p:nvGrpSpPr>
            <p:cNvPr id="62492" name="Group 667">
              <a:extLst>
                <a:ext uri="{FF2B5EF4-FFF2-40B4-BE49-F238E27FC236}">
                  <a16:creationId xmlns:a16="http://schemas.microsoft.com/office/drawing/2014/main" id="{7D4D28AC-9551-0748-9ABF-428AAF3E1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" y="3144"/>
              <a:ext cx="4736" cy="741"/>
              <a:chOff x="380" y="3144"/>
              <a:chExt cx="4736" cy="741"/>
            </a:xfrm>
          </p:grpSpPr>
          <p:sp>
            <p:nvSpPr>
              <p:cNvPr id="62494" name="Rectangle 37">
                <a:extLst>
                  <a:ext uri="{FF2B5EF4-FFF2-40B4-BE49-F238E27FC236}">
                    <a16:creationId xmlns:a16="http://schemas.microsoft.com/office/drawing/2014/main" id="{5D7A62EF-E8EA-734E-9300-4778BD7C5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3674"/>
                <a:ext cx="157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>
                    <a:solidFill>
                      <a:srgbClr val="000000"/>
                    </a:solidFill>
                  </a:rPr>
                  <a:t>increasing hardness</a:t>
                </a:r>
                <a:endParaRPr lang="en-US" altLang="en-US"/>
              </a:p>
            </p:txBody>
          </p:sp>
          <p:grpSp>
            <p:nvGrpSpPr>
              <p:cNvPr id="62495" name="Group 38">
                <a:extLst>
                  <a:ext uri="{FF2B5EF4-FFF2-40B4-BE49-F238E27FC236}">
                    <a16:creationId xmlns:a16="http://schemas.microsoft.com/office/drawing/2014/main" id="{02413D00-8A1F-1149-B76B-FC7A51E36D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4" y="3528"/>
                <a:ext cx="272" cy="176"/>
                <a:chOff x="4844" y="3528"/>
                <a:chExt cx="272" cy="176"/>
              </a:xfrm>
            </p:grpSpPr>
            <p:sp>
              <p:nvSpPr>
                <p:cNvPr id="63093" name="Freeform 39">
                  <a:extLst>
                    <a:ext uri="{FF2B5EF4-FFF2-40B4-BE49-F238E27FC236}">
                      <a16:creationId xmlns:a16="http://schemas.microsoft.com/office/drawing/2014/main" id="{246A054D-D9CA-CF4D-AA35-FE774F013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" y="3528"/>
                  <a:ext cx="200" cy="176"/>
                </a:xfrm>
                <a:custGeom>
                  <a:avLst/>
                  <a:gdLst>
                    <a:gd name="T0" fmla="*/ 200 w 200"/>
                    <a:gd name="T1" fmla="*/ 88 h 176"/>
                    <a:gd name="T2" fmla="*/ 0 w 200"/>
                    <a:gd name="T3" fmla="*/ 176 h 176"/>
                    <a:gd name="T4" fmla="*/ 64 w 200"/>
                    <a:gd name="T5" fmla="*/ 88 h 176"/>
                    <a:gd name="T6" fmla="*/ 0 w 200"/>
                    <a:gd name="T7" fmla="*/ 0 h 176"/>
                    <a:gd name="T8" fmla="*/ 200 w 200"/>
                    <a:gd name="T9" fmla="*/ 88 h 1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"/>
                    <a:gd name="T16" fmla="*/ 0 h 176"/>
                    <a:gd name="T17" fmla="*/ 200 w 200"/>
                    <a:gd name="T18" fmla="*/ 176 h 1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" h="176">
                      <a:moveTo>
                        <a:pt x="200" y="88"/>
                      </a:moveTo>
                      <a:lnTo>
                        <a:pt x="0" y="176"/>
                      </a:lnTo>
                      <a:lnTo>
                        <a:pt x="64" y="88"/>
                      </a:lnTo>
                      <a:lnTo>
                        <a:pt x="0" y="0"/>
                      </a:lnTo>
                      <a:lnTo>
                        <a:pt x="200" y="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3094" name="Line 40">
                  <a:extLst>
                    <a:ext uri="{FF2B5EF4-FFF2-40B4-BE49-F238E27FC236}">
                      <a16:creationId xmlns:a16="http://schemas.microsoft.com/office/drawing/2014/main" id="{B2F2113C-77A2-5C40-80C2-66180FE5A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4" y="3616"/>
                  <a:ext cx="136" cy="1"/>
                </a:xfrm>
                <a:prstGeom prst="line">
                  <a:avLst/>
                </a:prstGeom>
                <a:noFill/>
                <a:ln w="1016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496" name="Group 41">
                <a:extLst>
                  <a:ext uri="{FF2B5EF4-FFF2-40B4-BE49-F238E27FC236}">
                    <a16:creationId xmlns:a16="http://schemas.microsoft.com/office/drawing/2014/main" id="{15A80B9D-D9AD-CD45-BB04-74F9DB03B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4" y="3568"/>
                <a:ext cx="1593" cy="104"/>
                <a:chOff x="3364" y="3568"/>
                <a:chExt cx="1593" cy="104"/>
              </a:xfrm>
            </p:grpSpPr>
            <p:sp>
              <p:nvSpPr>
                <p:cNvPr id="62893" name="Line 42">
                  <a:extLst>
                    <a:ext uri="{FF2B5EF4-FFF2-40B4-BE49-F238E27FC236}">
                      <a16:creationId xmlns:a16="http://schemas.microsoft.com/office/drawing/2014/main" id="{2080FBA7-CE61-3849-ABA4-F6D46216D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4" name="Line 43">
                  <a:extLst>
                    <a:ext uri="{FF2B5EF4-FFF2-40B4-BE49-F238E27FC236}">
                      <a16:creationId xmlns:a16="http://schemas.microsoft.com/office/drawing/2014/main" id="{E062CD3E-1D19-FB41-8FAB-6AB3131EA9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5" name="Line 44">
                  <a:extLst>
                    <a:ext uri="{FF2B5EF4-FFF2-40B4-BE49-F238E27FC236}">
                      <a16:creationId xmlns:a16="http://schemas.microsoft.com/office/drawing/2014/main" id="{9A00C5B6-C031-4F46-9C40-E7B1C620E8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6" name="Line 45">
                  <a:extLst>
                    <a:ext uri="{FF2B5EF4-FFF2-40B4-BE49-F238E27FC236}">
                      <a16:creationId xmlns:a16="http://schemas.microsoft.com/office/drawing/2014/main" id="{CA1B216D-4B36-2B48-8857-D7A23D1B1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1010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7" name="Line 46">
                  <a:extLst>
                    <a:ext uri="{FF2B5EF4-FFF2-40B4-BE49-F238E27FC236}">
                      <a16:creationId xmlns:a16="http://schemas.microsoft.com/office/drawing/2014/main" id="{AFAB493A-998B-BB42-A185-138AAC2B3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1010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8" name="Line 47">
                  <a:extLst>
                    <a:ext uri="{FF2B5EF4-FFF2-40B4-BE49-F238E27FC236}">
                      <a16:creationId xmlns:a16="http://schemas.microsoft.com/office/drawing/2014/main" id="{B74A3F6A-A735-6B45-8D11-DABDB8587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2020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9" name="Line 48">
                  <a:extLst>
                    <a:ext uri="{FF2B5EF4-FFF2-40B4-BE49-F238E27FC236}">
                      <a16:creationId xmlns:a16="http://schemas.microsoft.com/office/drawing/2014/main" id="{C687FC50-AEC7-964C-8269-E5E8A51DC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2020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0" name="Line 49">
                  <a:extLst>
                    <a:ext uri="{FF2B5EF4-FFF2-40B4-BE49-F238E27FC236}">
                      <a16:creationId xmlns:a16="http://schemas.microsoft.com/office/drawing/2014/main" id="{0A08825C-DC56-1949-BB24-488C7265E6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3030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1" name="Line 50">
                  <a:extLst>
                    <a:ext uri="{FF2B5EF4-FFF2-40B4-BE49-F238E27FC236}">
                      <a16:creationId xmlns:a16="http://schemas.microsoft.com/office/drawing/2014/main" id="{EE31FDD0-5B10-CF45-AB48-6F90090E19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3030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2" name="Line 51">
                  <a:extLst>
                    <a:ext uri="{FF2B5EF4-FFF2-40B4-BE49-F238E27FC236}">
                      <a16:creationId xmlns:a16="http://schemas.microsoft.com/office/drawing/2014/main" id="{C1CC60F2-D650-8642-A305-DCEC4E5BB1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4040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3" name="Line 52">
                  <a:extLst>
                    <a:ext uri="{FF2B5EF4-FFF2-40B4-BE49-F238E27FC236}">
                      <a16:creationId xmlns:a16="http://schemas.microsoft.com/office/drawing/2014/main" id="{D81D7239-3675-3C47-8473-F9B6BB82F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4040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4" name="Line 53">
                  <a:extLst>
                    <a:ext uri="{FF2B5EF4-FFF2-40B4-BE49-F238E27FC236}">
                      <a16:creationId xmlns:a16="http://schemas.microsoft.com/office/drawing/2014/main" id="{D3E2A21A-948E-7643-AE6C-DE048FE108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4040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5" name="Line 54">
                  <a:extLst>
                    <a:ext uri="{FF2B5EF4-FFF2-40B4-BE49-F238E27FC236}">
                      <a16:creationId xmlns:a16="http://schemas.microsoft.com/office/drawing/2014/main" id="{2180FA74-AEFF-B942-A375-40AFCF40A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5050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6" name="Line 55">
                  <a:extLst>
                    <a:ext uri="{FF2B5EF4-FFF2-40B4-BE49-F238E27FC236}">
                      <a16:creationId xmlns:a16="http://schemas.microsoft.com/office/drawing/2014/main" id="{70E81DEB-2EF6-A548-956A-C31BBEB930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5050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7" name="Line 56">
                  <a:extLst>
                    <a:ext uri="{FF2B5EF4-FFF2-40B4-BE49-F238E27FC236}">
                      <a16:creationId xmlns:a16="http://schemas.microsoft.com/office/drawing/2014/main" id="{C1935E76-406D-084C-835D-2D7029EEB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6060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8" name="Line 57">
                  <a:extLst>
                    <a:ext uri="{FF2B5EF4-FFF2-40B4-BE49-F238E27FC236}">
                      <a16:creationId xmlns:a16="http://schemas.microsoft.com/office/drawing/2014/main" id="{3EA5B236-D666-0341-912A-02CD204C5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6060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09" name="Line 58">
                  <a:extLst>
                    <a:ext uri="{FF2B5EF4-FFF2-40B4-BE49-F238E27FC236}">
                      <a16:creationId xmlns:a16="http://schemas.microsoft.com/office/drawing/2014/main" id="{7C8E67FD-1AD9-9C44-9406-7501C8A1E5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7070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0" name="Line 59">
                  <a:extLst>
                    <a:ext uri="{FF2B5EF4-FFF2-40B4-BE49-F238E27FC236}">
                      <a16:creationId xmlns:a16="http://schemas.microsoft.com/office/drawing/2014/main" id="{B7B1F178-6A44-AB41-8EF7-0DE9BF03C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7070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1" name="Line 60">
                  <a:extLst>
                    <a:ext uri="{FF2B5EF4-FFF2-40B4-BE49-F238E27FC236}">
                      <a16:creationId xmlns:a16="http://schemas.microsoft.com/office/drawing/2014/main" id="{2544300F-7138-E745-BE0C-527B7F53BE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8080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2" name="Line 61">
                  <a:extLst>
                    <a:ext uri="{FF2B5EF4-FFF2-40B4-BE49-F238E27FC236}">
                      <a16:creationId xmlns:a16="http://schemas.microsoft.com/office/drawing/2014/main" id="{1693BDB3-365E-C140-84FF-4C452B74A2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8080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3" name="Line 62">
                  <a:extLst>
                    <a:ext uri="{FF2B5EF4-FFF2-40B4-BE49-F238E27FC236}">
                      <a16:creationId xmlns:a16="http://schemas.microsoft.com/office/drawing/2014/main" id="{93A71289-6BA7-9D47-8ABA-C4F36C65D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8080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4" name="Line 63">
                  <a:extLst>
                    <a:ext uri="{FF2B5EF4-FFF2-40B4-BE49-F238E27FC236}">
                      <a16:creationId xmlns:a16="http://schemas.microsoft.com/office/drawing/2014/main" id="{23768C39-2CBD-F24A-8BB4-36995D95E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9090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5" name="Line 64">
                  <a:extLst>
                    <a:ext uri="{FF2B5EF4-FFF2-40B4-BE49-F238E27FC236}">
                      <a16:creationId xmlns:a16="http://schemas.microsoft.com/office/drawing/2014/main" id="{D4748C3C-5149-B449-8904-4137D2BBD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9090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6" name="Line 65">
                  <a:extLst>
                    <a:ext uri="{FF2B5EF4-FFF2-40B4-BE49-F238E27FC236}">
                      <a16:creationId xmlns:a16="http://schemas.microsoft.com/office/drawing/2014/main" id="{8B3C0747-1234-0B41-8D7E-BF3EC0D0FC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A0A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7" name="Line 66">
                  <a:extLst>
                    <a:ext uri="{FF2B5EF4-FFF2-40B4-BE49-F238E27FC236}">
                      <a16:creationId xmlns:a16="http://schemas.microsoft.com/office/drawing/2014/main" id="{AA725745-3718-8140-B649-A942E157AB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A0A0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8" name="Line 67">
                  <a:extLst>
                    <a:ext uri="{FF2B5EF4-FFF2-40B4-BE49-F238E27FC236}">
                      <a16:creationId xmlns:a16="http://schemas.microsoft.com/office/drawing/2014/main" id="{01492101-6354-E24C-8700-DB720041E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B0B0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19" name="Line 68">
                  <a:extLst>
                    <a:ext uri="{FF2B5EF4-FFF2-40B4-BE49-F238E27FC236}">
                      <a16:creationId xmlns:a16="http://schemas.microsoft.com/office/drawing/2014/main" id="{CF337394-B8E2-A041-BD81-15619EE381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B0B0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0" name="Line 69">
                  <a:extLst>
                    <a:ext uri="{FF2B5EF4-FFF2-40B4-BE49-F238E27FC236}">
                      <a16:creationId xmlns:a16="http://schemas.microsoft.com/office/drawing/2014/main" id="{36C2648C-A7B4-784E-A1A6-2BB005C30D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C0C0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1" name="Line 70">
                  <a:extLst>
                    <a:ext uri="{FF2B5EF4-FFF2-40B4-BE49-F238E27FC236}">
                      <a16:creationId xmlns:a16="http://schemas.microsoft.com/office/drawing/2014/main" id="{B3E3A780-5D08-E749-A6D5-CC0180DC19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C0C0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2" name="Line 71">
                  <a:extLst>
                    <a:ext uri="{FF2B5EF4-FFF2-40B4-BE49-F238E27FC236}">
                      <a16:creationId xmlns:a16="http://schemas.microsoft.com/office/drawing/2014/main" id="{76AFA4EC-4045-DE40-AC83-686D59FBC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C0C0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3" name="Line 72">
                  <a:extLst>
                    <a:ext uri="{FF2B5EF4-FFF2-40B4-BE49-F238E27FC236}">
                      <a16:creationId xmlns:a16="http://schemas.microsoft.com/office/drawing/2014/main" id="{7F2E972C-8B8E-C747-AB7C-4A82EE0E8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D0D0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4" name="Line 73">
                  <a:extLst>
                    <a:ext uri="{FF2B5EF4-FFF2-40B4-BE49-F238E27FC236}">
                      <a16:creationId xmlns:a16="http://schemas.microsoft.com/office/drawing/2014/main" id="{1686B85F-2DC4-B44B-B5CD-B622B19483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D0D0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5" name="Line 74">
                  <a:extLst>
                    <a:ext uri="{FF2B5EF4-FFF2-40B4-BE49-F238E27FC236}">
                      <a16:creationId xmlns:a16="http://schemas.microsoft.com/office/drawing/2014/main" id="{955E82B7-110F-1D46-95B1-EB56FF04AB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E0E0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6" name="Line 75">
                  <a:extLst>
                    <a:ext uri="{FF2B5EF4-FFF2-40B4-BE49-F238E27FC236}">
                      <a16:creationId xmlns:a16="http://schemas.microsoft.com/office/drawing/2014/main" id="{EEF8A33C-BE03-6F49-95E8-DB574BA7B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E0E0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7" name="Line 76">
                  <a:extLst>
                    <a:ext uri="{FF2B5EF4-FFF2-40B4-BE49-F238E27FC236}">
                      <a16:creationId xmlns:a16="http://schemas.microsoft.com/office/drawing/2014/main" id="{BD6CEAD0-1A4E-5543-8943-3724264D3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F0F0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8" name="Line 77">
                  <a:extLst>
                    <a:ext uri="{FF2B5EF4-FFF2-40B4-BE49-F238E27FC236}">
                      <a16:creationId xmlns:a16="http://schemas.microsoft.com/office/drawing/2014/main" id="{1C100768-BAD8-F44F-8FCE-842C0B9D2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0F0F0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29" name="Line 78">
                  <a:extLst>
                    <a:ext uri="{FF2B5EF4-FFF2-40B4-BE49-F238E27FC236}">
                      <a16:creationId xmlns:a16="http://schemas.microsoft.com/office/drawing/2014/main" id="{4FD303E8-DF38-754B-8CBE-BA03793AB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010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0" name="Line 79">
                  <a:extLst>
                    <a:ext uri="{FF2B5EF4-FFF2-40B4-BE49-F238E27FC236}">
                      <a16:creationId xmlns:a16="http://schemas.microsoft.com/office/drawing/2014/main" id="{16382631-DB79-E34D-97B6-74BD9A563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0101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1" name="Line 80">
                  <a:extLst>
                    <a:ext uri="{FF2B5EF4-FFF2-40B4-BE49-F238E27FC236}">
                      <a16:creationId xmlns:a16="http://schemas.microsoft.com/office/drawing/2014/main" id="{EC8095E2-7312-2342-B913-87B17741D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1111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2" name="Line 81">
                  <a:extLst>
                    <a:ext uri="{FF2B5EF4-FFF2-40B4-BE49-F238E27FC236}">
                      <a16:creationId xmlns:a16="http://schemas.microsoft.com/office/drawing/2014/main" id="{22CA8B93-4E66-1E41-8E03-23113BF9A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1111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3" name="Line 82">
                  <a:extLst>
                    <a:ext uri="{FF2B5EF4-FFF2-40B4-BE49-F238E27FC236}">
                      <a16:creationId xmlns:a16="http://schemas.microsoft.com/office/drawing/2014/main" id="{69A00B0C-FFBD-5945-83C6-279F3F8C1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1111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4" name="Line 83">
                  <a:extLst>
                    <a:ext uri="{FF2B5EF4-FFF2-40B4-BE49-F238E27FC236}">
                      <a16:creationId xmlns:a16="http://schemas.microsoft.com/office/drawing/2014/main" id="{37E9A529-3DE4-534C-AA27-560B18FCC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2121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5" name="Line 84">
                  <a:extLst>
                    <a:ext uri="{FF2B5EF4-FFF2-40B4-BE49-F238E27FC236}">
                      <a16:creationId xmlns:a16="http://schemas.microsoft.com/office/drawing/2014/main" id="{5AF8E82A-BBDF-0344-9FA5-8484987D9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2121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6" name="Line 85">
                  <a:extLst>
                    <a:ext uri="{FF2B5EF4-FFF2-40B4-BE49-F238E27FC236}">
                      <a16:creationId xmlns:a16="http://schemas.microsoft.com/office/drawing/2014/main" id="{3CC255B4-773C-FB4D-8A67-60FF017688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3131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7" name="Line 86">
                  <a:extLst>
                    <a:ext uri="{FF2B5EF4-FFF2-40B4-BE49-F238E27FC236}">
                      <a16:creationId xmlns:a16="http://schemas.microsoft.com/office/drawing/2014/main" id="{8A48C33D-9904-BA41-9A6D-3D980FD47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3131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8" name="Line 87">
                  <a:extLst>
                    <a:ext uri="{FF2B5EF4-FFF2-40B4-BE49-F238E27FC236}">
                      <a16:creationId xmlns:a16="http://schemas.microsoft.com/office/drawing/2014/main" id="{4AA888A9-349D-CB44-813F-634D08307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4141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39" name="Line 88">
                  <a:extLst>
                    <a:ext uri="{FF2B5EF4-FFF2-40B4-BE49-F238E27FC236}">
                      <a16:creationId xmlns:a16="http://schemas.microsoft.com/office/drawing/2014/main" id="{6144650D-E546-A14E-AF50-DDD4B10CA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4141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0" name="Line 89">
                  <a:extLst>
                    <a:ext uri="{FF2B5EF4-FFF2-40B4-BE49-F238E27FC236}">
                      <a16:creationId xmlns:a16="http://schemas.microsoft.com/office/drawing/2014/main" id="{669A0575-10D5-9C49-8648-3C5A4D95D3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5151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1" name="Line 90">
                  <a:extLst>
                    <a:ext uri="{FF2B5EF4-FFF2-40B4-BE49-F238E27FC236}">
                      <a16:creationId xmlns:a16="http://schemas.microsoft.com/office/drawing/2014/main" id="{FA850D01-5282-414C-BEAF-13C72985F1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5151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2" name="Line 91">
                  <a:extLst>
                    <a:ext uri="{FF2B5EF4-FFF2-40B4-BE49-F238E27FC236}">
                      <a16:creationId xmlns:a16="http://schemas.microsoft.com/office/drawing/2014/main" id="{F72B333F-E6EC-4440-9E43-E64F81F931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5151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3" name="Line 92">
                  <a:extLst>
                    <a:ext uri="{FF2B5EF4-FFF2-40B4-BE49-F238E27FC236}">
                      <a16:creationId xmlns:a16="http://schemas.microsoft.com/office/drawing/2014/main" id="{FFD26650-F03C-A844-A3A1-0C9469541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6161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4" name="Line 93">
                  <a:extLst>
                    <a:ext uri="{FF2B5EF4-FFF2-40B4-BE49-F238E27FC236}">
                      <a16:creationId xmlns:a16="http://schemas.microsoft.com/office/drawing/2014/main" id="{C5215A71-337B-C943-A957-19A046289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6161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5" name="Line 94">
                  <a:extLst>
                    <a:ext uri="{FF2B5EF4-FFF2-40B4-BE49-F238E27FC236}">
                      <a16:creationId xmlns:a16="http://schemas.microsoft.com/office/drawing/2014/main" id="{68AB7420-A299-F642-9DDC-6CE6B72B54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7171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6" name="Line 95">
                  <a:extLst>
                    <a:ext uri="{FF2B5EF4-FFF2-40B4-BE49-F238E27FC236}">
                      <a16:creationId xmlns:a16="http://schemas.microsoft.com/office/drawing/2014/main" id="{6ED4A8DF-F3E2-AE43-B326-01F3C3F42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7171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7" name="Line 96">
                  <a:extLst>
                    <a:ext uri="{FF2B5EF4-FFF2-40B4-BE49-F238E27FC236}">
                      <a16:creationId xmlns:a16="http://schemas.microsoft.com/office/drawing/2014/main" id="{8E759335-1DE5-7C4B-8F12-D59CDC032E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818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8" name="Line 97">
                  <a:extLst>
                    <a:ext uri="{FF2B5EF4-FFF2-40B4-BE49-F238E27FC236}">
                      <a16:creationId xmlns:a16="http://schemas.microsoft.com/office/drawing/2014/main" id="{7B428A59-DAD7-6347-A501-EF78ABD5E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818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49" name="Line 98">
                  <a:extLst>
                    <a:ext uri="{FF2B5EF4-FFF2-40B4-BE49-F238E27FC236}">
                      <a16:creationId xmlns:a16="http://schemas.microsoft.com/office/drawing/2014/main" id="{A8EF72E9-C978-7749-8CB8-F31B490F8E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919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0" name="Line 99">
                  <a:extLst>
                    <a:ext uri="{FF2B5EF4-FFF2-40B4-BE49-F238E27FC236}">
                      <a16:creationId xmlns:a16="http://schemas.microsoft.com/office/drawing/2014/main" id="{08F1C1C5-264F-F04F-AC39-B796FDFC8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919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1" name="Line 100">
                  <a:extLst>
                    <a:ext uri="{FF2B5EF4-FFF2-40B4-BE49-F238E27FC236}">
                      <a16:creationId xmlns:a16="http://schemas.microsoft.com/office/drawing/2014/main" id="{45F07983-09DC-3B4A-8F5E-85899CF90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9191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2" name="Line 101">
                  <a:extLst>
                    <a:ext uri="{FF2B5EF4-FFF2-40B4-BE49-F238E27FC236}">
                      <a16:creationId xmlns:a16="http://schemas.microsoft.com/office/drawing/2014/main" id="{4FCA1360-13F9-814C-B1A2-33C3504815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A1A1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3" name="Line 102">
                  <a:extLst>
                    <a:ext uri="{FF2B5EF4-FFF2-40B4-BE49-F238E27FC236}">
                      <a16:creationId xmlns:a16="http://schemas.microsoft.com/office/drawing/2014/main" id="{206D0B6F-4B14-9343-AAF5-FB9FD97649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A1A1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4" name="Line 103">
                  <a:extLst>
                    <a:ext uri="{FF2B5EF4-FFF2-40B4-BE49-F238E27FC236}">
                      <a16:creationId xmlns:a16="http://schemas.microsoft.com/office/drawing/2014/main" id="{44CC7AF1-A8DA-0F4D-B223-12578C030A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B1B1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5" name="Line 104">
                  <a:extLst>
                    <a:ext uri="{FF2B5EF4-FFF2-40B4-BE49-F238E27FC236}">
                      <a16:creationId xmlns:a16="http://schemas.microsoft.com/office/drawing/2014/main" id="{AB10B37C-071A-2D42-8C55-3F23ACABB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B1B1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6" name="Line 105">
                  <a:extLst>
                    <a:ext uri="{FF2B5EF4-FFF2-40B4-BE49-F238E27FC236}">
                      <a16:creationId xmlns:a16="http://schemas.microsoft.com/office/drawing/2014/main" id="{887D798B-8939-F64F-8001-FB8A5E20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C1C1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7" name="Line 106">
                  <a:extLst>
                    <a:ext uri="{FF2B5EF4-FFF2-40B4-BE49-F238E27FC236}">
                      <a16:creationId xmlns:a16="http://schemas.microsoft.com/office/drawing/2014/main" id="{B0EA1593-5990-B64C-8A6F-8AA96050D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C1C1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8" name="Line 107">
                  <a:extLst>
                    <a:ext uri="{FF2B5EF4-FFF2-40B4-BE49-F238E27FC236}">
                      <a16:creationId xmlns:a16="http://schemas.microsoft.com/office/drawing/2014/main" id="{D4746A2D-5BFB-A547-AAF3-93429E3831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D1D1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59" name="Line 108">
                  <a:extLst>
                    <a:ext uri="{FF2B5EF4-FFF2-40B4-BE49-F238E27FC236}">
                      <a16:creationId xmlns:a16="http://schemas.microsoft.com/office/drawing/2014/main" id="{D7EBD37E-F694-1247-9442-FB1BD159A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D1D1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0" name="Line 109">
                  <a:extLst>
                    <a:ext uri="{FF2B5EF4-FFF2-40B4-BE49-F238E27FC236}">
                      <a16:creationId xmlns:a16="http://schemas.microsoft.com/office/drawing/2014/main" id="{4E9EB99B-07B6-B34F-AFAD-205C59277C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D1D1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1" name="Line 110">
                  <a:extLst>
                    <a:ext uri="{FF2B5EF4-FFF2-40B4-BE49-F238E27FC236}">
                      <a16:creationId xmlns:a16="http://schemas.microsoft.com/office/drawing/2014/main" id="{CE58015E-2584-0144-BAA6-5124B91A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E1E1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2" name="Line 111">
                  <a:extLst>
                    <a:ext uri="{FF2B5EF4-FFF2-40B4-BE49-F238E27FC236}">
                      <a16:creationId xmlns:a16="http://schemas.microsoft.com/office/drawing/2014/main" id="{313F5FB2-EBEE-5344-AEB6-526B82B9B7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E1E1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3" name="Line 112">
                  <a:extLst>
                    <a:ext uri="{FF2B5EF4-FFF2-40B4-BE49-F238E27FC236}">
                      <a16:creationId xmlns:a16="http://schemas.microsoft.com/office/drawing/2014/main" id="{307B0145-E265-F046-8BB7-0861B02B2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F1F1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4" name="Line 113">
                  <a:extLst>
                    <a:ext uri="{FF2B5EF4-FFF2-40B4-BE49-F238E27FC236}">
                      <a16:creationId xmlns:a16="http://schemas.microsoft.com/office/drawing/2014/main" id="{A612FB69-DB72-2743-AD18-3A477C20C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1F1F1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5" name="Line 114">
                  <a:extLst>
                    <a:ext uri="{FF2B5EF4-FFF2-40B4-BE49-F238E27FC236}">
                      <a16:creationId xmlns:a16="http://schemas.microsoft.com/office/drawing/2014/main" id="{CD580964-9D2C-0440-A8F4-D4C742F026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020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6" name="Line 115">
                  <a:extLst>
                    <a:ext uri="{FF2B5EF4-FFF2-40B4-BE49-F238E27FC236}">
                      <a16:creationId xmlns:a16="http://schemas.microsoft.com/office/drawing/2014/main" id="{AB46CA4F-CC77-834D-B35F-2A1D53E4BF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020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7" name="Line 116">
                  <a:extLst>
                    <a:ext uri="{FF2B5EF4-FFF2-40B4-BE49-F238E27FC236}">
                      <a16:creationId xmlns:a16="http://schemas.microsoft.com/office/drawing/2014/main" id="{33A8A087-C871-514F-92D0-9492E85544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1212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8" name="Line 117">
                  <a:extLst>
                    <a:ext uri="{FF2B5EF4-FFF2-40B4-BE49-F238E27FC236}">
                      <a16:creationId xmlns:a16="http://schemas.microsoft.com/office/drawing/2014/main" id="{9A2F3794-DBA7-714C-9462-CC4392B3F7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1212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69" name="Line 118">
                  <a:extLst>
                    <a:ext uri="{FF2B5EF4-FFF2-40B4-BE49-F238E27FC236}">
                      <a16:creationId xmlns:a16="http://schemas.microsoft.com/office/drawing/2014/main" id="{95AB785B-C6FD-5946-816A-87FAF95E0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2222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0" name="Line 119">
                  <a:extLst>
                    <a:ext uri="{FF2B5EF4-FFF2-40B4-BE49-F238E27FC236}">
                      <a16:creationId xmlns:a16="http://schemas.microsoft.com/office/drawing/2014/main" id="{AD6C80E3-40DB-294D-BD6D-27E07F87C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2222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1" name="Line 120">
                  <a:extLst>
                    <a:ext uri="{FF2B5EF4-FFF2-40B4-BE49-F238E27FC236}">
                      <a16:creationId xmlns:a16="http://schemas.microsoft.com/office/drawing/2014/main" id="{61EF75A9-5B74-AD4E-9DF7-B79A73690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2222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2" name="Line 121">
                  <a:extLst>
                    <a:ext uri="{FF2B5EF4-FFF2-40B4-BE49-F238E27FC236}">
                      <a16:creationId xmlns:a16="http://schemas.microsoft.com/office/drawing/2014/main" id="{C0C19039-C890-BF4F-B051-92EB146ED0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3232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3" name="Line 122">
                  <a:extLst>
                    <a:ext uri="{FF2B5EF4-FFF2-40B4-BE49-F238E27FC236}">
                      <a16:creationId xmlns:a16="http://schemas.microsoft.com/office/drawing/2014/main" id="{581D5B16-85BE-9244-A32A-0EB298839C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3232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4" name="Line 123">
                  <a:extLst>
                    <a:ext uri="{FF2B5EF4-FFF2-40B4-BE49-F238E27FC236}">
                      <a16:creationId xmlns:a16="http://schemas.microsoft.com/office/drawing/2014/main" id="{D6F9AC78-4D29-4B4D-91B5-73B499904F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4242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5" name="Line 124">
                  <a:extLst>
                    <a:ext uri="{FF2B5EF4-FFF2-40B4-BE49-F238E27FC236}">
                      <a16:creationId xmlns:a16="http://schemas.microsoft.com/office/drawing/2014/main" id="{5B83999F-D43B-D44E-912E-985AC89151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4242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6" name="Line 125">
                  <a:extLst>
                    <a:ext uri="{FF2B5EF4-FFF2-40B4-BE49-F238E27FC236}">
                      <a16:creationId xmlns:a16="http://schemas.microsoft.com/office/drawing/2014/main" id="{80D80F00-2E93-D646-BC8E-2C14EF962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5252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7" name="Line 126">
                  <a:extLst>
                    <a:ext uri="{FF2B5EF4-FFF2-40B4-BE49-F238E27FC236}">
                      <a16:creationId xmlns:a16="http://schemas.microsoft.com/office/drawing/2014/main" id="{445876F2-CD94-C54F-A792-F69C94219D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5252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8" name="Line 127">
                  <a:extLst>
                    <a:ext uri="{FF2B5EF4-FFF2-40B4-BE49-F238E27FC236}">
                      <a16:creationId xmlns:a16="http://schemas.microsoft.com/office/drawing/2014/main" id="{ED81010E-F0B0-714E-895D-56770BFB2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6262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79" name="Line 128">
                  <a:extLst>
                    <a:ext uri="{FF2B5EF4-FFF2-40B4-BE49-F238E27FC236}">
                      <a16:creationId xmlns:a16="http://schemas.microsoft.com/office/drawing/2014/main" id="{C7F0E118-9A5E-7C41-9172-1F95F5C5AE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6262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0" name="Line 129">
                  <a:extLst>
                    <a:ext uri="{FF2B5EF4-FFF2-40B4-BE49-F238E27FC236}">
                      <a16:creationId xmlns:a16="http://schemas.microsoft.com/office/drawing/2014/main" id="{DCF16CD3-E688-8845-B81A-34667CDBB8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6262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1" name="Line 130">
                  <a:extLst>
                    <a:ext uri="{FF2B5EF4-FFF2-40B4-BE49-F238E27FC236}">
                      <a16:creationId xmlns:a16="http://schemas.microsoft.com/office/drawing/2014/main" id="{D2CCF440-A8A7-6C4E-BE32-0AB3D34F1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7272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2" name="Line 131">
                  <a:extLst>
                    <a:ext uri="{FF2B5EF4-FFF2-40B4-BE49-F238E27FC236}">
                      <a16:creationId xmlns:a16="http://schemas.microsoft.com/office/drawing/2014/main" id="{1E5F3C85-F94D-1741-9DEF-779D499E0E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7272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3" name="Line 132">
                  <a:extLst>
                    <a:ext uri="{FF2B5EF4-FFF2-40B4-BE49-F238E27FC236}">
                      <a16:creationId xmlns:a16="http://schemas.microsoft.com/office/drawing/2014/main" id="{35CA5B8E-28DA-8D4D-ADE5-F3B8B77D4C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828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4" name="Line 133">
                  <a:extLst>
                    <a:ext uri="{FF2B5EF4-FFF2-40B4-BE49-F238E27FC236}">
                      <a16:creationId xmlns:a16="http://schemas.microsoft.com/office/drawing/2014/main" id="{F100BAFC-8B3D-5E4F-A8C2-346B94C34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8282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5" name="Line 134">
                  <a:extLst>
                    <a:ext uri="{FF2B5EF4-FFF2-40B4-BE49-F238E27FC236}">
                      <a16:creationId xmlns:a16="http://schemas.microsoft.com/office/drawing/2014/main" id="{8C49D180-06F8-5E46-9EF2-0468B8A14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9292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6" name="Line 135">
                  <a:extLst>
                    <a:ext uri="{FF2B5EF4-FFF2-40B4-BE49-F238E27FC236}">
                      <a16:creationId xmlns:a16="http://schemas.microsoft.com/office/drawing/2014/main" id="{D7C250BE-01F9-E94A-B01B-E7E808952B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9292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7" name="Line 136">
                  <a:extLst>
                    <a:ext uri="{FF2B5EF4-FFF2-40B4-BE49-F238E27FC236}">
                      <a16:creationId xmlns:a16="http://schemas.microsoft.com/office/drawing/2014/main" id="{0504F53B-83EC-5B4E-84A6-6490756C5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A2A2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8" name="Line 137">
                  <a:extLst>
                    <a:ext uri="{FF2B5EF4-FFF2-40B4-BE49-F238E27FC236}">
                      <a16:creationId xmlns:a16="http://schemas.microsoft.com/office/drawing/2014/main" id="{E66CB24A-EF67-314B-A7BC-9D1C012CB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A2A2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89" name="Line 138">
                  <a:extLst>
                    <a:ext uri="{FF2B5EF4-FFF2-40B4-BE49-F238E27FC236}">
                      <a16:creationId xmlns:a16="http://schemas.microsoft.com/office/drawing/2014/main" id="{C26C55EB-6F0C-584F-9C53-7AB5D6ECA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A2A2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0" name="Line 139">
                  <a:extLst>
                    <a:ext uri="{FF2B5EF4-FFF2-40B4-BE49-F238E27FC236}">
                      <a16:creationId xmlns:a16="http://schemas.microsoft.com/office/drawing/2014/main" id="{16338620-A4DD-C14C-8D42-B55862095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B2B2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1" name="Line 140">
                  <a:extLst>
                    <a:ext uri="{FF2B5EF4-FFF2-40B4-BE49-F238E27FC236}">
                      <a16:creationId xmlns:a16="http://schemas.microsoft.com/office/drawing/2014/main" id="{4D5662D6-3449-6446-B24B-ABEC597E90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B2B2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2" name="Line 141">
                  <a:extLst>
                    <a:ext uri="{FF2B5EF4-FFF2-40B4-BE49-F238E27FC236}">
                      <a16:creationId xmlns:a16="http://schemas.microsoft.com/office/drawing/2014/main" id="{46A54FA2-CD7D-2A4B-BAF9-13CE607A65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C2C2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3" name="Line 142">
                  <a:extLst>
                    <a:ext uri="{FF2B5EF4-FFF2-40B4-BE49-F238E27FC236}">
                      <a16:creationId xmlns:a16="http://schemas.microsoft.com/office/drawing/2014/main" id="{EFF19793-61C0-AB47-BAAB-3FE16E4A9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C2C2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4" name="Line 143">
                  <a:extLst>
                    <a:ext uri="{FF2B5EF4-FFF2-40B4-BE49-F238E27FC236}">
                      <a16:creationId xmlns:a16="http://schemas.microsoft.com/office/drawing/2014/main" id="{CA48E287-FF8D-6649-B379-45CEFC1C61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D2D2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5" name="Line 144">
                  <a:extLst>
                    <a:ext uri="{FF2B5EF4-FFF2-40B4-BE49-F238E27FC236}">
                      <a16:creationId xmlns:a16="http://schemas.microsoft.com/office/drawing/2014/main" id="{1C19A57C-4C22-5747-A748-BB0F1CB5AB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D2D2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6" name="Line 145">
                  <a:extLst>
                    <a:ext uri="{FF2B5EF4-FFF2-40B4-BE49-F238E27FC236}">
                      <a16:creationId xmlns:a16="http://schemas.microsoft.com/office/drawing/2014/main" id="{D6CDDB75-4AE3-E046-ABFB-08C8E515A1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E2E2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7" name="Line 146">
                  <a:extLst>
                    <a:ext uri="{FF2B5EF4-FFF2-40B4-BE49-F238E27FC236}">
                      <a16:creationId xmlns:a16="http://schemas.microsoft.com/office/drawing/2014/main" id="{865D30E6-E50C-4941-8E5D-09DD34E462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E2E2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8" name="Line 147">
                  <a:extLst>
                    <a:ext uri="{FF2B5EF4-FFF2-40B4-BE49-F238E27FC236}">
                      <a16:creationId xmlns:a16="http://schemas.microsoft.com/office/drawing/2014/main" id="{84817A1C-9080-1D45-B037-A3144390D5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E2E2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99" name="Line 148">
                  <a:extLst>
                    <a:ext uri="{FF2B5EF4-FFF2-40B4-BE49-F238E27FC236}">
                      <a16:creationId xmlns:a16="http://schemas.microsoft.com/office/drawing/2014/main" id="{0BDFCB1A-950B-2946-BD58-AB333FE2D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F2F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0" name="Line 149">
                  <a:extLst>
                    <a:ext uri="{FF2B5EF4-FFF2-40B4-BE49-F238E27FC236}">
                      <a16:creationId xmlns:a16="http://schemas.microsoft.com/office/drawing/2014/main" id="{A9E6849A-95BE-1C47-9044-7F05C69DD7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2F2F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1" name="Line 150">
                  <a:extLst>
                    <a:ext uri="{FF2B5EF4-FFF2-40B4-BE49-F238E27FC236}">
                      <a16:creationId xmlns:a16="http://schemas.microsoft.com/office/drawing/2014/main" id="{C130242E-9916-014C-8AEC-68852D4D62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0303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2" name="Line 151">
                  <a:extLst>
                    <a:ext uri="{FF2B5EF4-FFF2-40B4-BE49-F238E27FC236}">
                      <a16:creationId xmlns:a16="http://schemas.microsoft.com/office/drawing/2014/main" id="{58368967-BF4E-B442-8312-C5C8AEDA2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0303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3" name="Line 152">
                  <a:extLst>
                    <a:ext uri="{FF2B5EF4-FFF2-40B4-BE49-F238E27FC236}">
                      <a16:creationId xmlns:a16="http://schemas.microsoft.com/office/drawing/2014/main" id="{0EC91D58-D388-6D45-8E7E-27FD35A49F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1313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4" name="Line 153">
                  <a:extLst>
                    <a:ext uri="{FF2B5EF4-FFF2-40B4-BE49-F238E27FC236}">
                      <a16:creationId xmlns:a16="http://schemas.microsoft.com/office/drawing/2014/main" id="{1736E4AB-B8B5-DC48-BF7C-136995616D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1313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5" name="Line 154">
                  <a:extLst>
                    <a:ext uri="{FF2B5EF4-FFF2-40B4-BE49-F238E27FC236}">
                      <a16:creationId xmlns:a16="http://schemas.microsoft.com/office/drawing/2014/main" id="{37C1F5C8-92F1-804B-8F40-95C2B47B4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2323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6" name="Line 155">
                  <a:extLst>
                    <a:ext uri="{FF2B5EF4-FFF2-40B4-BE49-F238E27FC236}">
                      <a16:creationId xmlns:a16="http://schemas.microsoft.com/office/drawing/2014/main" id="{70C7952C-F7E7-A247-A9F8-60188453E7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2323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7" name="Line 156">
                  <a:extLst>
                    <a:ext uri="{FF2B5EF4-FFF2-40B4-BE49-F238E27FC236}">
                      <a16:creationId xmlns:a16="http://schemas.microsoft.com/office/drawing/2014/main" id="{11FB218E-7A0E-6644-B523-2440DCC92C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8" name="Line 157">
                  <a:extLst>
                    <a:ext uri="{FF2B5EF4-FFF2-40B4-BE49-F238E27FC236}">
                      <a16:creationId xmlns:a16="http://schemas.microsoft.com/office/drawing/2014/main" id="{DB0F42BD-3BD0-094C-82C1-25827E547C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09" name="Line 158">
                  <a:extLst>
                    <a:ext uri="{FF2B5EF4-FFF2-40B4-BE49-F238E27FC236}">
                      <a16:creationId xmlns:a16="http://schemas.microsoft.com/office/drawing/2014/main" id="{2558D0BB-D8B1-934D-B384-19973AAA48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3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0" name="Line 159">
                  <a:extLst>
                    <a:ext uri="{FF2B5EF4-FFF2-40B4-BE49-F238E27FC236}">
                      <a16:creationId xmlns:a16="http://schemas.microsoft.com/office/drawing/2014/main" id="{5E3DE056-780A-3942-9F4F-880741CF7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4343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1" name="Line 160">
                  <a:extLst>
                    <a:ext uri="{FF2B5EF4-FFF2-40B4-BE49-F238E27FC236}">
                      <a16:creationId xmlns:a16="http://schemas.microsoft.com/office/drawing/2014/main" id="{8CDCA68D-6C3D-C646-9D0E-E270427F0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4343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2" name="Line 161">
                  <a:extLst>
                    <a:ext uri="{FF2B5EF4-FFF2-40B4-BE49-F238E27FC236}">
                      <a16:creationId xmlns:a16="http://schemas.microsoft.com/office/drawing/2014/main" id="{25660EF5-14B7-2843-A86D-D8E0738CC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5353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3" name="Line 162">
                  <a:extLst>
                    <a:ext uri="{FF2B5EF4-FFF2-40B4-BE49-F238E27FC236}">
                      <a16:creationId xmlns:a16="http://schemas.microsoft.com/office/drawing/2014/main" id="{DB94588F-3D45-FF41-B7BD-E72BDD9BA4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5353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4" name="Line 163">
                  <a:extLst>
                    <a:ext uri="{FF2B5EF4-FFF2-40B4-BE49-F238E27FC236}">
                      <a16:creationId xmlns:a16="http://schemas.microsoft.com/office/drawing/2014/main" id="{4F4FAC7D-6E03-B140-9C22-EB03FAEFDA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636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5" name="Line 164">
                  <a:extLst>
                    <a:ext uri="{FF2B5EF4-FFF2-40B4-BE49-F238E27FC236}">
                      <a16:creationId xmlns:a16="http://schemas.microsoft.com/office/drawing/2014/main" id="{F28D38FC-2FE4-3046-80B5-B4538B3FC1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6363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6" name="Line 165">
                  <a:extLst>
                    <a:ext uri="{FF2B5EF4-FFF2-40B4-BE49-F238E27FC236}">
                      <a16:creationId xmlns:a16="http://schemas.microsoft.com/office/drawing/2014/main" id="{CC2A6D5F-7056-8E46-B462-51C02CB53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7373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7" name="Line 166">
                  <a:extLst>
                    <a:ext uri="{FF2B5EF4-FFF2-40B4-BE49-F238E27FC236}">
                      <a16:creationId xmlns:a16="http://schemas.microsoft.com/office/drawing/2014/main" id="{28F34EED-0E12-124B-8D1D-58C0AAC83B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7373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8" name="Line 167">
                  <a:extLst>
                    <a:ext uri="{FF2B5EF4-FFF2-40B4-BE49-F238E27FC236}">
                      <a16:creationId xmlns:a16="http://schemas.microsoft.com/office/drawing/2014/main" id="{5340C9C0-D908-BF46-A778-EF5CD6D77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7373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19" name="Line 168">
                  <a:extLst>
                    <a:ext uri="{FF2B5EF4-FFF2-40B4-BE49-F238E27FC236}">
                      <a16:creationId xmlns:a16="http://schemas.microsoft.com/office/drawing/2014/main" id="{D6DF5FA2-6142-EA43-8BB8-A4541B6B2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838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0" name="Line 169">
                  <a:extLst>
                    <a:ext uri="{FF2B5EF4-FFF2-40B4-BE49-F238E27FC236}">
                      <a16:creationId xmlns:a16="http://schemas.microsoft.com/office/drawing/2014/main" id="{866E8AFD-620E-574D-9A54-E8586956E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8383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1" name="Line 170">
                  <a:extLst>
                    <a:ext uri="{FF2B5EF4-FFF2-40B4-BE49-F238E27FC236}">
                      <a16:creationId xmlns:a16="http://schemas.microsoft.com/office/drawing/2014/main" id="{6C579009-CC64-844E-AB07-67212756F6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9393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2" name="Line 171">
                  <a:extLst>
                    <a:ext uri="{FF2B5EF4-FFF2-40B4-BE49-F238E27FC236}">
                      <a16:creationId xmlns:a16="http://schemas.microsoft.com/office/drawing/2014/main" id="{3E034802-CD03-8C40-91D7-C208CEBD3D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9393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3" name="Line 172">
                  <a:extLst>
                    <a:ext uri="{FF2B5EF4-FFF2-40B4-BE49-F238E27FC236}">
                      <a16:creationId xmlns:a16="http://schemas.microsoft.com/office/drawing/2014/main" id="{C54A8380-7773-5443-8150-9F3A7182F9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A3A3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4" name="Line 173">
                  <a:extLst>
                    <a:ext uri="{FF2B5EF4-FFF2-40B4-BE49-F238E27FC236}">
                      <a16:creationId xmlns:a16="http://schemas.microsoft.com/office/drawing/2014/main" id="{E878A908-B9FA-424D-825D-6CC397B5A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A3A3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5" name="Line 174">
                  <a:extLst>
                    <a:ext uri="{FF2B5EF4-FFF2-40B4-BE49-F238E27FC236}">
                      <a16:creationId xmlns:a16="http://schemas.microsoft.com/office/drawing/2014/main" id="{5DC9AC55-84BD-3442-8EC6-2CAE261018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B3B3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6" name="Line 175">
                  <a:extLst>
                    <a:ext uri="{FF2B5EF4-FFF2-40B4-BE49-F238E27FC236}">
                      <a16:creationId xmlns:a16="http://schemas.microsoft.com/office/drawing/2014/main" id="{B0CD5B44-8405-B342-B83F-862159A9A1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B3B3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7" name="Line 176">
                  <a:extLst>
                    <a:ext uri="{FF2B5EF4-FFF2-40B4-BE49-F238E27FC236}">
                      <a16:creationId xmlns:a16="http://schemas.microsoft.com/office/drawing/2014/main" id="{FE8C318B-EFC7-714B-B32F-3146B2D8BE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B3B3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8" name="Line 177">
                  <a:extLst>
                    <a:ext uri="{FF2B5EF4-FFF2-40B4-BE49-F238E27FC236}">
                      <a16:creationId xmlns:a16="http://schemas.microsoft.com/office/drawing/2014/main" id="{542AD7DD-C5A7-B24E-96B4-521E30E04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C3C3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29" name="Line 178">
                  <a:extLst>
                    <a:ext uri="{FF2B5EF4-FFF2-40B4-BE49-F238E27FC236}">
                      <a16:creationId xmlns:a16="http://schemas.microsoft.com/office/drawing/2014/main" id="{4C48FF9A-365F-EB4F-904B-9DD24E4A5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C3C3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0" name="Line 179">
                  <a:extLst>
                    <a:ext uri="{FF2B5EF4-FFF2-40B4-BE49-F238E27FC236}">
                      <a16:creationId xmlns:a16="http://schemas.microsoft.com/office/drawing/2014/main" id="{99401897-A0D2-D840-9A25-594D71465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D3D3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1" name="Line 180">
                  <a:extLst>
                    <a:ext uri="{FF2B5EF4-FFF2-40B4-BE49-F238E27FC236}">
                      <a16:creationId xmlns:a16="http://schemas.microsoft.com/office/drawing/2014/main" id="{54F45C93-076C-2B43-82DF-7A35574220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D3D3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2" name="Line 181">
                  <a:extLst>
                    <a:ext uri="{FF2B5EF4-FFF2-40B4-BE49-F238E27FC236}">
                      <a16:creationId xmlns:a16="http://schemas.microsoft.com/office/drawing/2014/main" id="{681FBD73-84FE-8940-92BB-1B098C0CA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E3E3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3" name="Line 182">
                  <a:extLst>
                    <a:ext uri="{FF2B5EF4-FFF2-40B4-BE49-F238E27FC236}">
                      <a16:creationId xmlns:a16="http://schemas.microsoft.com/office/drawing/2014/main" id="{BD5F4F0F-265B-5A44-9188-42641B5C52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E3E3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4" name="Line 183">
                  <a:extLst>
                    <a:ext uri="{FF2B5EF4-FFF2-40B4-BE49-F238E27FC236}">
                      <a16:creationId xmlns:a16="http://schemas.microsoft.com/office/drawing/2014/main" id="{43685722-63F5-1A43-AAF9-0F3833F27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F3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5" name="Line 184">
                  <a:extLst>
                    <a:ext uri="{FF2B5EF4-FFF2-40B4-BE49-F238E27FC236}">
                      <a16:creationId xmlns:a16="http://schemas.microsoft.com/office/drawing/2014/main" id="{6F821D38-6208-BB42-B6D9-FE28845EB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3F3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6" name="Line 185">
                  <a:extLst>
                    <a:ext uri="{FF2B5EF4-FFF2-40B4-BE49-F238E27FC236}">
                      <a16:creationId xmlns:a16="http://schemas.microsoft.com/office/drawing/2014/main" id="{090825CC-1313-9642-B976-FDA93D3F2D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7" name="Line 186">
                  <a:extLst>
                    <a:ext uri="{FF2B5EF4-FFF2-40B4-BE49-F238E27FC236}">
                      <a16:creationId xmlns:a16="http://schemas.microsoft.com/office/drawing/2014/main" id="{2231F45F-DF7E-9446-983D-ACDFC5189C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8" name="Line 187">
                  <a:extLst>
                    <a:ext uri="{FF2B5EF4-FFF2-40B4-BE49-F238E27FC236}">
                      <a16:creationId xmlns:a16="http://schemas.microsoft.com/office/drawing/2014/main" id="{2B767377-8E39-E94A-BAA9-B343065BA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0404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39" name="Line 188">
                  <a:extLst>
                    <a:ext uri="{FF2B5EF4-FFF2-40B4-BE49-F238E27FC236}">
                      <a16:creationId xmlns:a16="http://schemas.microsoft.com/office/drawing/2014/main" id="{9A65387A-8106-B54D-B40F-2346030AE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1414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0" name="Line 189">
                  <a:extLst>
                    <a:ext uri="{FF2B5EF4-FFF2-40B4-BE49-F238E27FC236}">
                      <a16:creationId xmlns:a16="http://schemas.microsoft.com/office/drawing/2014/main" id="{15BFD4E2-143E-EF40-9B58-B320FA8B3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1414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1" name="Line 190">
                  <a:extLst>
                    <a:ext uri="{FF2B5EF4-FFF2-40B4-BE49-F238E27FC236}">
                      <a16:creationId xmlns:a16="http://schemas.microsoft.com/office/drawing/2014/main" id="{29C936C1-F081-7C49-8C37-766199A6F8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2424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2" name="Line 191">
                  <a:extLst>
                    <a:ext uri="{FF2B5EF4-FFF2-40B4-BE49-F238E27FC236}">
                      <a16:creationId xmlns:a16="http://schemas.microsoft.com/office/drawing/2014/main" id="{0687F82C-1E20-5E46-8A6A-B6ABBAEDFF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2424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3" name="Line 192">
                  <a:extLst>
                    <a:ext uri="{FF2B5EF4-FFF2-40B4-BE49-F238E27FC236}">
                      <a16:creationId xmlns:a16="http://schemas.microsoft.com/office/drawing/2014/main" id="{350BCA0A-1DCF-6049-8BED-ED9F3326BA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3434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4" name="Line 193">
                  <a:extLst>
                    <a:ext uri="{FF2B5EF4-FFF2-40B4-BE49-F238E27FC236}">
                      <a16:creationId xmlns:a16="http://schemas.microsoft.com/office/drawing/2014/main" id="{1227CE16-59B0-E840-BE59-CCFCA0FED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3434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5" name="Line 194">
                  <a:extLst>
                    <a:ext uri="{FF2B5EF4-FFF2-40B4-BE49-F238E27FC236}">
                      <a16:creationId xmlns:a16="http://schemas.microsoft.com/office/drawing/2014/main" id="{6F43479D-815C-A744-A9CD-A9673A287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4444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6" name="Line 195">
                  <a:extLst>
                    <a:ext uri="{FF2B5EF4-FFF2-40B4-BE49-F238E27FC236}">
                      <a16:creationId xmlns:a16="http://schemas.microsoft.com/office/drawing/2014/main" id="{7D7372C2-4F64-3541-ADB6-C0575F36DF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4444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7" name="Line 196">
                  <a:extLst>
                    <a:ext uri="{FF2B5EF4-FFF2-40B4-BE49-F238E27FC236}">
                      <a16:creationId xmlns:a16="http://schemas.microsoft.com/office/drawing/2014/main" id="{257294CE-BA35-3E4F-A784-52246D62D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4444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8" name="Line 197">
                  <a:extLst>
                    <a:ext uri="{FF2B5EF4-FFF2-40B4-BE49-F238E27FC236}">
                      <a16:creationId xmlns:a16="http://schemas.microsoft.com/office/drawing/2014/main" id="{BBE247E5-C32B-914E-BB3B-8C38F36AD5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5454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49" name="Line 198">
                  <a:extLst>
                    <a:ext uri="{FF2B5EF4-FFF2-40B4-BE49-F238E27FC236}">
                      <a16:creationId xmlns:a16="http://schemas.microsoft.com/office/drawing/2014/main" id="{4590CC3E-AFE9-864C-BB72-4F823A4504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5454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0" name="Line 199">
                  <a:extLst>
                    <a:ext uri="{FF2B5EF4-FFF2-40B4-BE49-F238E27FC236}">
                      <a16:creationId xmlns:a16="http://schemas.microsoft.com/office/drawing/2014/main" id="{E8E08DE1-CAC0-324F-87B4-991F03957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6464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1" name="Line 200">
                  <a:extLst>
                    <a:ext uri="{FF2B5EF4-FFF2-40B4-BE49-F238E27FC236}">
                      <a16:creationId xmlns:a16="http://schemas.microsoft.com/office/drawing/2014/main" id="{9ED59E5D-E0CA-B344-B0B2-006F902E10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6464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2" name="Line 201">
                  <a:extLst>
                    <a:ext uri="{FF2B5EF4-FFF2-40B4-BE49-F238E27FC236}">
                      <a16:creationId xmlns:a16="http://schemas.microsoft.com/office/drawing/2014/main" id="{ABE6837E-6572-DD47-A7C7-7DE6BA2A2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7474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3" name="Line 202">
                  <a:extLst>
                    <a:ext uri="{FF2B5EF4-FFF2-40B4-BE49-F238E27FC236}">
                      <a16:creationId xmlns:a16="http://schemas.microsoft.com/office/drawing/2014/main" id="{B6769BB1-07E9-2F42-A78E-0E83FA5BC5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7474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4" name="Line 203">
                  <a:extLst>
                    <a:ext uri="{FF2B5EF4-FFF2-40B4-BE49-F238E27FC236}">
                      <a16:creationId xmlns:a16="http://schemas.microsoft.com/office/drawing/2014/main" id="{1091BEAC-C1EB-F140-9153-99193F6C0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8484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5" name="Line 204">
                  <a:extLst>
                    <a:ext uri="{FF2B5EF4-FFF2-40B4-BE49-F238E27FC236}">
                      <a16:creationId xmlns:a16="http://schemas.microsoft.com/office/drawing/2014/main" id="{C5FF8506-51E7-C349-A699-D9F2DE4E6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8484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6" name="Line 205">
                  <a:extLst>
                    <a:ext uri="{FF2B5EF4-FFF2-40B4-BE49-F238E27FC236}">
                      <a16:creationId xmlns:a16="http://schemas.microsoft.com/office/drawing/2014/main" id="{D8304DE0-7C40-C04A-AC06-55C9E0C302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8484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7" name="Line 206">
                  <a:extLst>
                    <a:ext uri="{FF2B5EF4-FFF2-40B4-BE49-F238E27FC236}">
                      <a16:creationId xmlns:a16="http://schemas.microsoft.com/office/drawing/2014/main" id="{7145DF4E-6090-814F-A63D-5471CE794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9494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8" name="Line 207">
                  <a:extLst>
                    <a:ext uri="{FF2B5EF4-FFF2-40B4-BE49-F238E27FC236}">
                      <a16:creationId xmlns:a16="http://schemas.microsoft.com/office/drawing/2014/main" id="{83616497-C61A-7B44-B9B1-B1A2D47FE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9494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59" name="Line 208">
                  <a:extLst>
                    <a:ext uri="{FF2B5EF4-FFF2-40B4-BE49-F238E27FC236}">
                      <a16:creationId xmlns:a16="http://schemas.microsoft.com/office/drawing/2014/main" id="{2C6C3434-AE02-0340-8461-DAA7CF9ED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A4A4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0" name="Line 209">
                  <a:extLst>
                    <a:ext uri="{FF2B5EF4-FFF2-40B4-BE49-F238E27FC236}">
                      <a16:creationId xmlns:a16="http://schemas.microsoft.com/office/drawing/2014/main" id="{AF41E398-45AF-FE4C-B98F-8F2C3225E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A4A4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1" name="Line 210">
                  <a:extLst>
                    <a:ext uri="{FF2B5EF4-FFF2-40B4-BE49-F238E27FC236}">
                      <a16:creationId xmlns:a16="http://schemas.microsoft.com/office/drawing/2014/main" id="{C5F2CCF6-B29F-6947-BCF1-DF7C9B5F0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B4B4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2" name="Line 211">
                  <a:extLst>
                    <a:ext uri="{FF2B5EF4-FFF2-40B4-BE49-F238E27FC236}">
                      <a16:creationId xmlns:a16="http://schemas.microsoft.com/office/drawing/2014/main" id="{91C7CC7F-38D8-354F-A751-B1F25C8224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B4B4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3" name="Line 212">
                  <a:extLst>
                    <a:ext uri="{FF2B5EF4-FFF2-40B4-BE49-F238E27FC236}">
                      <a16:creationId xmlns:a16="http://schemas.microsoft.com/office/drawing/2014/main" id="{C84E865A-BF28-7D4E-92D7-9705949B1A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C4C4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4" name="Line 213">
                  <a:extLst>
                    <a:ext uri="{FF2B5EF4-FFF2-40B4-BE49-F238E27FC236}">
                      <a16:creationId xmlns:a16="http://schemas.microsoft.com/office/drawing/2014/main" id="{55C71DD3-AB9E-0149-A12C-C5EEF766C3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C4C4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5" name="Line 214">
                  <a:extLst>
                    <a:ext uri="{FF2B5EF4-FFF2-40B4-BE49-F238E27FC236}">
                      <a16:creationId xmlns:a16="http://schemas.microsoft.com/office/drawing/2014/main" id="{ADAE278A-5A21-224C-A468-304D4920A9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C4C4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6" name="Line 215">
                  <a:extLst>
                    <a:ext uri="{FF2B5EF4-FFF2-40B4-BE49-F238E27FC236}">
                      <a16:creationId xmlns:a16="http://schemas.microsoft.com/office/drawing/2014/main" id="{3E87D422-F59C-4A48-AA93-417C8B1CFC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D4D4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7" name="Line 216">
                  <a:extLst>
                    <a:ext uri="{FF2B5EF4-FFF2-40B4-BE49-F238E27FC236}">
                      <a16:creationId xmlns:a16="http://schemas.microsoft.com/office/drawing/2014/main" id="{88052D99-CA53-FF49-8A6C-F390CFC2CB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D4D4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8" name="Line 217">
                  <a:extLst>
                    <a:ext uri="{FF2B5EF4-FFF2-40B4-BE49-F238E27FC236}">
                      <a16:creationId xmlns:a16="http://schemas.microsoft.com/office/drawing/2014/main" id="{19FD9853-FAFD-E548-B49A-43C59AAF0A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E4E4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69" name="Line 218">
                  <a:extLst>
                    <a:ext uri="{FF2B5EF4-FFF2-40B4-BE49-F238E27FC236}">
                      <a16:creationId xmlns:a16="http://schemas.microsoft.com/office/drawing/2014/main" id="{9D054462-9B7B-8F48-9269-19DAFEEB6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E4E4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0" name="Line 219">
                  <a:extLst>
                    <a:ext uri="{FF2B5EF4-FFF2-40B4-BE49-F238E27FC236}">
                      <a16:creationId xmlns:a16="http://schemas.microsoft.com/office/drawing/2014/main" id="{4E32FF27-3F09-234F-9642-CFD6E6DF1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F4F4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1" name="Line 220">
                  <a:extLst>
                    <a:ext uri="{FF2B5EF4-FFF2-40B4-BE49-F238E27FC236}">
                      <a16:creationId xmlns:a16="http://schemas.microsoft.com/office/drawing/2014/main" id="{8876C806-2FA9-3C46-8FBD-F8E90BDEAA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4F4F4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2" name="Line 221">
                  <a:extLst>
                    <a:ext uri="{FF2B5EF4-FFF2-40B4-BE49-F238E27FC236}">
                      <a16:creationId xmlns:a16="http://schemas.microsoft.com/office/drawing/2014/main" id="{8F0F82E4-D4CF-4E4F-A3D5-D82A0FA207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0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3" name="Line 222">
                  <a:extLst>
                    <a:ext uri="{FF2B5EF4-FFF2-40B4-BE49-F238E27FC236}">
                      <a16:creationId xmlns:a16="http://schemas.microsoft.com/office/drawing/2014/main" id="{7334BA40-3556-3840-82C7-300C9E7CFF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05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4" name="Line 223">
                  <a:extLst>
                    <a:ext uri="{FF2B5EF4-FFF2-40B4-BE49-F238E27FC236}">
                      <a16:creationId xmlns:a16="http://schemas.microsoft.com/office/drawing/2014/main" id="{3A875E5A-1036-AF47-8B06-E270F481A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1515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5" name="Line 224">
                  <a:extLst>
                    <a:ext uri="{FF2B5EF4-FFF2-40B4-BE49-F238E27FC236}">
                      <a16:creationId xmlns:a16="http://schemas.microsoft.com/office/drawing/2014/main" id="{4419BAC2-68DD-BF48-8674-295653CAA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1515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6" name="Line 225">
                  <a:extLst>
                    <a:ext uri="{FF2B5EF4-FFF2-40B4-BE49-F238E27FC236}">
                      <a16:creationId xmlns:a16="http://schemas.microsoft.com/office/drawing/2014/main" id="{8E6142D4-4BD4-D44B-A9AC-FD1EECE0A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1515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7" name="Line 226">
                  <a:extLst>
                    <a:ext uri="{FF2B5EF4-FFF2-40B4-BE49-F238E27FC236}">
                      <a16:creationId xmlns:a16="http://schemas.microsoft.com/office/drawing/2014/main" id="{B7D3971F-B5C8-4143-98D9-A0F02EF93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2525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8" name="Line 227">
                  <a:extLst>
                    <a:ext uri="{FF2B5EF4-FFF2-40B4-BE49-F238E27FC236}">
                      <a16:creationId xmlns:a16="http://schemas.microsoft.com/office/drawing/2014/main" id="{AE2D2DB3-C378-BA41-970D-1275DC276F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2525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79" name="Line 228">
                  <a:extLst>
                    <a:ext uri="{FF2B5EF4-FFF2-40B4-BE49-F238E27FC236}">
                      <a16:creationId xmlns:a16="http://schemas.microsoft.com/office/drawing/2014/main" id="{E1724ABA-B892-0B41-AEA1-8D9A0CD9C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3535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0" name="Line 229">
                  <a:extLst>
                    <a:ext uri="{FF2B5EF4-FFF2-40B4-BE49-F238E27FC236}">
                      <a16:creationId xmlns:a16="http://schemas.microsoft.com/office/drawing/2014/main" id="{2FD88187-B615-D14A-BD14-C9898C15A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3535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1" name="Line 230">
                  <a:extLst>
                    <a:ext uri="{FF2B5EF4-FFF2-40B4-BE49-F238E27FC236}">
                      <a16:creationId xmlns:a16="http://schemas.microsoft.com/office/drawing/2014/main" id="{BDE7FADF-BEA8-4442-87BE-FC5094A44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4545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2" name="Line 231">
                  <a:extLst>
                    <a:ext uri="{FF2B5EF4-FFF2-40B4-BE49-F238E27FC236}">
                      <a16:creationId xmlns:a16="http://schemas.microsoft.com/office/drawing/2014/main" id="{57A8335C-D991-814A-BFAC-78A7AE56DF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4545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3" name="Line 232">
                  <a:extLst>
                    <a:ext uri="{FF2B5EF4-FFF2-40B4-BE49-F238E27FC236}">
                      <a16:creationId xmlns:a16="http://schemas.microsoft.com/office/drawing/2014/main" id="{DFCAC8F6-87CB-8A4C-A724-A5F10D2A1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5555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4" name="Line 233">
                  <a:extLst>
                    <a:ext uri="{FF2B5EF4-FFF2-40B4-BE49-F238E27FC236}">
                      <a16:creationId xmlns:a16="http://schemas.microsoft.com/office/drawing/2014/main" id="{7D3FDF83-4D2C-BB40-9FD9-3E18A39F66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5555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5" name="Line 234">
                  <a:extLst>
                    <a:ext uri="{FF2B5EF4-FFF2-40B4-BE49-F238E27FC236}">
                      <a16:creationId xmlns:a16="http://schemas.microsoft.com/office/drawing/2014/main" id="{F4D4D31F-93B1-0A4A-B6BB-F3F4D5FB3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5555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6" name="Line 235">
                  <a:extLst>
                    <a:ext uri="{FF2B5EF4-FFF2-40B4-BE49-F238E27FC236}">
                      <a16:creationId xmlns:a16="http://schemas.microsoft.com/office/drawing/2014/main" id="{B6401A94-C892-F34C-B8E6-74BD830180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6565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7" name="Line 236">
                  <a:extLst>
                    <a:ext uri="{FF2B5EF4-FFF2-40B4-BE49-F238E27FC236}">
                      <a16:creationId xmlns:a16="http://schemas.microsoft.com/office/drawing/2014/main" id="{274E382C-90D4-7A48-8623-1A4C4994D7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6565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8" name="Line 237">
                  <a:extLst>
                    <a:ext uri="{FF2B5EF4-FFF2-40B4-BE49-F238E27FC236}">
                      <a16:creationId xmlns:a16="http://schemas.microsoft.com/office/drawing/2014/main" id="{DAA81223-6B4A-D341-9ABA-357B458735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757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89" name="Line 238">
                  <a:extLst>
                    <a:ext uri="{FF2B5EF4-FFF2-40B4-BE49-F238E27FC236}">
                      <a16:creationId xmlns:a16="http://schemas.microsoft.com/office/drawing/2014/main" id="{A25640C8-1D9C-FB4D-BE4F-14F7FEA1F7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7575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90" name="Line 239">
                  <a:extLst>
                    <a:ext uri="{FF2B5EF4-FFF2-40B4-BE49-F238E27FC236}">
                      <a16:creationId xmlns:a16="http://schemas.microsoft.com/office/drawing/2014/main" id="{02904509-258F-2448-9F96-E5C3B1EAB5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8585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91" name="Line 240">
                  <a:extLst>
                    <a:ext uri="{FF2B5EF4-FFF2-40B4-BE49-F238E27FC236}">
                      <a16:creationId xmlns:a16="http://schemas.microsoft.com/office/drawing/2014/main" id="{9F52CFEE-9F43-8849-8728-E46A0F56C1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8585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92" name="Line 241">
                  <a:extLst>
                    <a:ext uri="{FF2B5EF4-FFF2-40B4-BE49-F238E27FC236}">
                      <a16:creationId xmlns:a16="http://schemas.microsoft.com/office/drawing/2014/main" id="{7193023E-47E4-A946-A68B-083431A2B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9595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497" name="Group 242">
                <a:extLst>
                  <a:ext uri="{FF2B5EF4-FFF2-40B4-BE49-F238E27FC236}">
                    <a16:creationId xmlns:a16="http://schemas.microsoft.com/office/drawing/2014/main" id="{9181F11C-A7B6-9445-BEA9-6082C84057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4" y="3568"/>
                <a:ext cx="1593" cy="104"/>
                <a:chOff x="1764" y="3568"/>
                <a:chExt cx="1593" cy="104"/>
              </a:xfrm>
            </p:grpSpPr>
            <p:sp>
              <p:nvSpPr>
                <p:cNvPr id="62693" name="Line 243">
                  <a:extLst>
                    <a:ext uri="{FF2B5EF4-FFF2-40B4-BE49-F238E27FC236}">
                      <a16:creationId xmlns:a16="http://schemas.microsoft.com/office/drawing/2014/main" id="{EFE5B4F9-CA4E-B549-B0A4-C9EBD42A7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9595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4" name="Line 244">
                  <a:extLst>
                    <a:ext uri="{FF2B5EF4-FFF2-40B4-BE49-F238E27FC236}">
                      <a16:creationId xmlns:a16="http://schemas.microsoft.com/office/drawing/2014/main" id="{D2B6B379-561D-414F-A36B-28B0CB858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9595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5" name="Line 245">
                  <a:extLst>
                    <a:ext uri="{FF2B5EF4-FFF2-40B4-BE49-F238E27FC236}">
                      <a16:creationId xmlns:a16="http://schemas.microsoft.com/office/drawing/2014/main" id="{33D7AA20-D0F0-6340-BFFD-10E0160D5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A5A5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6" name="Line 246">
                  <a:extLst>
                    <a:ext uri="{FF2B5EF4-FFF2-40B4-BE49-F238E27FC236}">
                      <a16:creationId xmlns:a16="http://schemas.microsoft.com/office/drawing/2014/main" id="{62CF4005-20C1-BC4D-B9C9-E16FDD719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A5A5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7" name="Line 247">
                  <a:extLst>
                    <a:ext uri="{FF2B5EF4-FFF2-40B4-BE49-F238E27FC236}">
                      <a16:creationId xmlns:a16="http://schemas.microsoft.com/office/drawing/2014/main" id="{FBCA9731-B353-C04D-B1F3-917A830858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B5B5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8" name="Line 248">
                  <a:extLst>
                    <a:ext uri="{FF2B5EF4-FFF2-40B4-BE49-F238E27FC236}">
                      <a16:creationId xmlns:a16="http://schemas.microsoft.com/office/drawing/2014/main" id="{00E97D3C-BB80-C44E-97B4-0FF3A7EEE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B5B5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9" name="Line 249">
                  <a:extLst>
                    <a:ext uri="{FF2B5EF4-FFF2-40B4-BE49-F238E27FC236}">
                      <a16:creationId xmlns:a16="http://schemas.microsoft.com/office/drawing/2014/main" id="{47B8A386-03B1-F74E-8D85-F328EA251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C5C5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0" name="Line 250">
                  <a:extLst>
                    <a:ext uri="{FF2B5EF4-FFF2-40B4-BE49-F238E27FC236}">
                      <a16:creationId xmlns:a16="http://schemas.microsoft.com/office/drawing/2014/main" id="{8A617F19-E569-8641-93A9-62A6702809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C5C5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1" name="Line 251">
                  <a:extLst>
                    <a:ext uri="{FF2B5EF4-FFF2-40B4-BE49-F238E27FC236}">
                      <a16:creationId xmlns:a16="http://schemas.microsoft.com/office/drawing/2014/main" id="{9B76A771-5034-A045-B559-92C419DAF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D5D5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2" name="Line 252">
                  <a:extLst>
                    <a:ext uri="{FF2B5EF4-FFF2-40B4-BE49-F238E27FC236}">
                      <a16:creationId xmlns:a16="http://schemas.microsoft.com/office/drawing/2014/main" id="{26DF19C8-49C8-534A-AAEF-143B7C5F6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D5D5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3" name="Line 253">
                  <a:extLst>
                    <a:ext uri="{FF2B5EF4-FFF2-40B4-BE49-F238E27FC236}">
                      <a16:creationId xmlns:a16="http://schemas.microsoft.com/office/drawing/2014/main" id="{C35F0836-B930-5944-9222-67B2C93EE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D5D5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4" name="Line 254">
                  <a:extLst>
                    <a:ext uri="{FF2B5EF4-FFF2-40B4-BE49-F238E27FC236}">
                      <a16:creationId xmlns:a16="http://schemas.microsoft.com/office/drawing/2014/main" id="{A8C351CC-B0F4-654E-8B02-0D4D6AFFB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E5E5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5" name="Line 255">
                  <a:extLst>
                    <a:ext uri="{FF2B5EF4-FFF2-40B4-BE49-F238E27FC236}">
                      <a16:creationId xmlns:a16="http://schemas.microsoft.com/office/drawing/2014/main" id="{F00A57F1-E792-2345-8DAC-95E47846E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E5E5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6" name="Line 256">
                  <a:extLst>
                    <a:ext uri="{FF2B5EF4-FFF2-40B4-BE49-F238E27FC236}">
                      <a16:creationId xmlns:a16="http://schemas.microsoft.com/office/drawing/2014/main" id="{9AE292C9-8ADC-1841-B09A-E520A97D8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F5F5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7" name="Line 257">
                  <a:extLst>
                    <a:ext uri="{FF2B5EF4-FFF2-40B4-BE49-F238E27FC236}">
                      <a16:creationId xmlns:a16="http://schemas.microsoft.com/office/drawing/2014/main" id="{76F6DF92-D3FF-F648-8592-375362271C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5F5F5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8" name="Line 258">
                  <a:extLst>
                    <a:ext uri="{FF2B5EF4-FFF2-40B4-BE49-F238E27FC236}">
                      <a16:creationId xmlns:a16="http://schemas.microsoft.com/office/drawing/2014/main" id="{3B82D704-7925-5B49-A0F4-3945011A3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06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09" name="Line 259">
                  <a:extLst>
                    <a:ext uri="{FF2B5EF4-FFF2-40B4-BE49-F238E27FC236}">
                      <a16:creationId xmlns:a16="http://schemas.microsoft.com/office/drawing/2014/main" id="{DA1226C3-D179-5E4A-A296-0B3AFD7372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06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0" name="Line 260">
                  <a:extLst>
                    <a:ext uri="{FF2B5EF4-FFF2-40B4-BE49-F238E27FC236}">
                      <a16:creationId xmlns:a16="http://schemas.microsoft.com/office/drawing/2014/main" id="{96E70DA2-B7D8-BC4F-8F82-7F24AA9A7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1616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1" name="Line 261">
                  <a:extLst>
                    <a:ext uri="{FF2B5EF4-FFF2-40B4-BE49-F238E27FC236}">
                      <a16:creationId xmlns:a16="http://schemas.microsoft.com/office/drawing/2014/main" id="{4F0216BE-4F6C-DD44-B219-B5BA81322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1616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2" name="Line 262">
                  <a:extLst>
                    <a:ext uri="{FF2B5EF4-FFF2-40B4-BE49-F238E27FC236}">
                      <a16:creationId xmlns:a16="http://schemas.microsoft.com/office/drawing/2014/main" id="{DC186C07-AF80-C849-92C3-E6D8C8440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2626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3" name="Line 263">
                  <a:extLst>
                    <a:ext uri="{FF2B5EF4-FFF2-40B4-BE49-F238E27FC236}">
                      <a16:creationId xmlns:a16="http://schemas.microsoft.com/office/drawing/2014/main" id="{09D90C95-7EE8-2E4F-AB97-2C549FCA1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2626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4" name="Line 264">
                  <a:extLst>
                    <a:ext uri="{FF2B5EF4-FFF2-40B4-BE49-F238E27FC236}">
                      <a16:creationId xmlns:a16="http://schemas.microsoft.com/office/drawing/2014/main" id="{8D302560-3B47-D642-9538-07B82C8F9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2626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5" name="Line 265">
                  <a:extLst>
                    <a:ext uri="{FF2B5EF4-FFF2-40B4-BE49-F238E27FC236}">
                      <a16:creationId xmlns:a16="http://schemas.microsoft.com/office/drawing/2014/main" id="{FA651E92-249F-ED47-B1F6-1CE7406AED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3636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6" name="Line 266">
                  <a:extLst>
                    <a:ext uri="{FF2B5EF4-FFF2-40B4-BE49-F238E27FC236}">
                      <a16:creationId xmlns:a16="http://schemas.microsoft.com/office/drawing/2014/main" id="{1C2B81FC-B685-804D-8343-0047EF74BE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3636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7" name="Line 267">
                  <a:extLst>
                    <a:ext uri="{FF2B5EF4-FFF2-40B4-BE49-F238E27FC236}">
                      <a16:creationId xmlns:a16="http://schemas.microsoft.com/office/drawing/2014/main" id="{0E370E85-7E43-EC4F-995F-AEDC0BFE4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4646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8" name="Line 268">
                  <a:extLst>
                    <a:ext uri="{FF2B5EF4-FFF2-40B4-BE49-F238E27FC236}">
                      <a16:creationId xmlns:a16="http://schemas.microsoft.com/office/drawing/2014/main" id="{1616FE8C-6CA1-6D46-A96F-FA9FB8415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4646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19" name="Line 269">
                  <a:extLst>
                    <a:ext uri="{FF2B5EF4-FFF2-40B4-BE49-F238E27FC236}">
                      <a16:creationId xmlns:a16="http://schemas.microsoft.com/office/drawing/2014/main" id="{FC55762B-0C69-1B49-85DB-51FF27968D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5656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0" name="Line 270">
                  <a:extLst>
                    <a:ext uri="{FF2B5EF4-FFF2-40B4-BE49-F238E27FC236}">
                      <a16:creationId xmlns:a16="http://schemas.microsoft.com/office/drawing/2014/main" id="{6911D6B9-C6DB-ED47-ADD4-EB503D46AF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5656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1" name="Line 271">
                  <a:extLst>
                    <a:ext uri="{FF2B5EF4-FFF2-40B4-BE49-F238E27FC236}">
                      <a16:creationId xmlns:a16="http://schemas.microsoft.com/office/drawing/2014/main" id="{F66670D2-F58E-CB47-B9D8-07CF6A411C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666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2" name="Line 272">
                  <a:extLst>
                    <a:ext uri="{FF2B5EF4-FFF2-40B4-BE49-F238E27FC236}">
                      <a16:creationId xmlns:a16="http://schemas.microsoft.com/office/drawing/2014/main" id="{5B0849FB-41ED-5549-ABF4-B35A809332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666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3" name="Line 273">
                  <a:extLst>
                    <a:ext uri="{FF2B5EF4-FFF2-40B4-BE49-F238E27FC236}">
                      <a16:creationId xmlns:a16="http://schemas.microsoft.com/office/drawing/2014/main" id="{03A8C3FA-E171-D84B-B719-3107ED1EB9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666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4" name="Line 274">
                  <a:extLst>
                    <a:ext uri="{FF2B5EF4-FFF2-40B4-BE49-F238E27FC236}">
                      <a16:creationId xmlns:a16="http://schemas.microsoft.com/office/drawing/2014/main" id="{04A577AC-306B-0E47-89B9-5366A4926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5" name="Line 275">
                  <a:extLst>
                    <a:ext uri="{FF2B5EF4-FFF2-40B4-BE49-F238E27FC236}">
                      <a16:creationId xmlns:a16="http://schemas.microsoft.com/office/drawing/2014/main" id="{C4010FCA-6D77-094C-8A46-732C760D34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7676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6" name="Line 276">
                  <a:extLst>
                    <a:ext uri="{FF2B5EF4-FFF2-40B4-BE49-F238E27FC236}">
                      <a16:creationId xmlns:a16="http://schemas.microsoft.com/office/drawing/2014/main" id="{4D95AB74-F347-C34E-A42A-828EC540B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8686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7" name="Line 277">
                  <a:extLst>
                    <a:ext uri="{FF2B5EF4-FFF2-40B4-BE49-F238E27FC236}">
                      <a16:creationId xmlns:a16="http://schemas.microsoft.com/office/drawing/2014/main" id="{9F685968-CD97-BA47-96F4-B211BD96E7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8686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8" name="Line 278">
                  <a:extLst>
                    <a:ext uri="{FF2B5EF4-FFF2-40B4-BE49-F238E27FC236}">
                      <a16:creationId xmlns:a16="http://schemas.microsoft.com/office/drawing/2014/main" id="{56C0AF4D-43E1-1F4A-A67E-89355907C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9696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29" name="Line 279">
                  <a:extLst>
                    <a:ext uri="{FF2B5EF4-FFF2-40B4-BE49-F238E27FC236}">
                      <a16:creationId xmlns:a16="http://schemas.microsoft.com/office/drawing/2014/main" id="{70252BB0-BE2D-8247-829A-2E0D772174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9696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0" name="Line 280">
                  <a:extLst>
                    <a:ext uri="{FF2B5EF4-FFF2-40B4-BE49-F238E27FC236}">
                      <a16:creationId xmlns:a16="http://schemas.microsoft.com/office/drawing/2014/main" id="{9CC149B7-09CA-2C42-9033-A7C9B141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A6A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1" name="Line 281">
                  <a:extLst>
                    <a:ext uri="{FF2B5EF4-FFF2-40B4-BE49-F238E27FC236}">
                      <a16:creationId xmlns:a16="http://schemas.microsoft.com/office/drawing/2014/main" id="{7B3F85E5-8691-1445-8D6B-04558BC3C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A6A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2" name="Line 282">
                  <a:extLst>
                    <a:ext uri="{FF2B5EF4-FFF2-40B4-BE49-F238E27FC236}">
                      <a16:creationId xmlns:a16="http://schemas.microsoft.com/office/drawing/2014/main" id="{E1F1A3D8-9FAB-D046-8DB9-25D33BB83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A6A6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3" name="Line 283">
                  <a:extLst>
                    <a:ext uri="{FF2B5EF4-FFF2-40B4-BE49-F238E27FC236}">
                      <a16:creationId xmlns:a16="http://schemas.microsoft.com/office/drawing/2014/main" id="{035A8745-AE5C-644B-A27A-6E43BC914D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B6B6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4" name="Line 284">
                  <a:extLst>
                    <a:ext uri="{FF2B5EF4-FFF2-40B4-BE49-F238E27FC236}">
                      <a16:creationId xmlns:a16="http://schemas.microsoft.com/office/drawing/2014/main" id="{F28F4BAA-A58C-224C-931C-57EA68399D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B6B6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5" name="Line 285">
                  <a:extLst>
                    <a:ext uri="{FF2B5EF4-FFF2-40B4-BE49-F238E27FC236}">
                      <a16:creationId xmlns:a16="http://schemas.microsoft.com/office/drawing/2014/main" id="{2E544200-0E0F-9C4A-A10E-41FEB3D74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C6C6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6" name="Line 286">
                  <a:extLst>
                    <a:ext uri="{FF2B5EF4-FFF2-40B4-BE49-F238E27FC236}">
                      <a16:creationId xmlns:a16="http://schemas.microsoft.com/office/drawing/2014/main" id="{03885DB2-AD89-6747-BD02-DD33897F1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C6C6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7" name="Line 287">
                  <a:extLst>
                    <a:ext uri="{FF2B5EF4-FFF2-40B4-BE49-F238E27FC236}">
                      <a16:creationId xmlns:a16="http://schemas.microsoft.com/office/drawing/2014/main" id="{A98E08D6-A17F-1644-BE81-2052C3F7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D6D6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8" name="Line 288">
                  <a:extLst>
                    <a:ext uri="{FF2B5EF4-FFF2-40B4-BE49-F238E27FC236}">
                      <a16:creationId xmlns:a16="http://schemas.microsoft.com/office/drawing/2014/main" id="{6428C694-42E3-2146-8E06-2FA3DDEA8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D6D6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39" name="Line 289">
                  <a:extLst>
                    <a:ext uri="{FF2B5EF4-FFF2-40B4-BE49-F238E27FC236}">
                      <a16:creationId xmlns:a16="http://schemas.microsoft.com/office/drawing/2014/main" id="{586FD6B6-F624-FC42-BE6E-600B480CD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E6E6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0" name="Line 290">
                  <a:extLst>
                    <a:ext uri="{FF2B5EF4-FFF2-40B4-BE49-F238E27FC236}">
                      <a16:creationId xmlns:a16="http://schemas.microsoft.com/office/drawing/2014/main" id="{F88BB932-EB93-2044-BDE3-23C9F63D4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E6E6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1" name="Line 291">
                  <a:extLst>
                    <a:ext uri="{FF2B5EF4-FFF2-40B4-BE49-F238E27FC236}">
                      <a16:creationId xmlns:a16="http://schemas.microsoft.com/office/drawing/2014/main" id="{83175D8C-0A1E-1945-BCB1-A1B2FA27B2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E6E6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2" name="Line 292">
                  <a:extLst>
                    <a:ext uri="{FF2B5EF4-FFF2-40B4-BE49-F238E27FC236}">
                      <a16:creationId xmlns:a16="http://schemas.microsoft.com/office/drawing/2014/main" id="{A3C1BB8F-F27B-C44B-BDA6-B79B51F86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F6F6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3" name="Line 293">
                  <a:extLst>
                    <a:ext uri="{FF2B5EF4-FFF2-40B4-BE49-F238E27FC236}">
                      <a16:creationId xmlns:a16="http://schemas.microsoft.com/office/drawing/2014/main" id="{6C48186B-1E35-8A48-97A9-2C0E2795D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6F6F6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4" name="Line 294">
                  <a:extLst>
                    <a:ext uri="{FF2B5EF4-FFF2-40B4-BE49-F238E27FC236}">
                      <a16:creationId xmlns:a16="http://schemas.microsoft.com/office/drawing/2014/main" id="{8219659B-43F3-DB40-B6CE-15FF6E37B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0707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5" name="Line 295">
                  <a:extLst>
                    <a:ext uri="{FF2B5EF4-FFF2-40B4-BE49-F238E27FC236}">
                      <a16:creationId xmlns:a16="http://schemas.microsoft.com/office/drawing/2014/main" id="{CCA746CB-070F-D644-888E-401444BC84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0707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6" name="Line 296">
                  <a:extLst>
                    <a:ext uri="{FF2B5EF4-FFF2-40B4-BE49-F238E27FC236}">
                      <a16:creationId xmlns:a16="http://schemas.microsoft.com/office/drawing/2014/main" id="{DCE73FDD-802C-AB42-AC81-4EB6386C0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1717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7" name="Line 297">
                  <a:extLst>
                    <a:ext uri="{FF2B5EF4-FFF2-40B4-BE49-F238E27FC236}">
                      <a16:creationId xmlns:a16="http://schemas.microsoft.com/office/drawing/2014/main" id="{C1CFAA04-4F51-A94C-A489-3FB098D7C8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1717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8" name="Line 298">
                  <a:extLst>
                    <a:ext uri="{FF2B5EF4-FFF2-40B4-BE49-F238E27FC236}">
                      <a16:creationId xmlns:a16="http://schemas.microsoft.com/office/drawing/2014/main" id="{855628A2-A39E-A44C-ADBD-6464EC93B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2727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49" name="Line 299">
                  <a:extLst>
                    <a:ext uri="{FF2B5EF4-FFF2-40B4-BE49-F238E27FC236}">
                      <a16:creationId xmlns:a16="http://schemas.microsoft.com/office/drawing/2014/main" id="{33B3C22D-D613-2046-BBEB-1C0947A4F5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2727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0" name="Line 300">
                  <a:extLst>
                    <a:ext uri="{FF2B5EF4-FFF2-40B4-BE49-F238E27FC236}">
                      <a16:creationId xmlns:a16="http://schemas.microsoft.com/office/drawing/2014/main" id="{2B732BAD-477B-0940-BBCE-7072C7CB5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3737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1" name="Line 301">
                  <a:extLst>
                    <a:ext uri="{FF2B5EF4-FFF2-40B4-BE49-F238E27FC236}">
                      <a16:creationId xmlns:a16="http://schemas.microsoft.com/office/drawing/2014/main" id="{3E2C2B39-1CA9-384A-A172-772ABD49A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3737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2" name="Line 302">
                  <a:extLst>
                    <a:ext uri="{FF2B5EF4-FFF2-40B4-BE49-F238E27FC236}">
                      <a16:creationId xmlns:a16="http://schemas.microsoft.com/office/drawing/2014/main" id="{EA0A7D6E-7928-824D-A202-22C410E5B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3737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3" name="Line 303">
                  <a:extLst>
                    <a:ext uri="{FF2B5EF4-FFF2-40B4-BE49-F238E27FC236}">
                      <a16:creationId xmlns:a16="http://schemas.microsoft.com/office/drawing/2014/main" id="{CE742CD6-2941-6148-9414-735565FF13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4747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4" name="Line 304">
                  <a:extLst>
                    <a:ext uri="{FF2B5EF4-FFF2-40B4-BE49-F238E27FC236}">
                      <a16:creationId xmlns:a16="http://schemas.microsoft.com/office/drawing/2014/main" id="{FC1D7F60-8E7F-4741-B9C5-15061E332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4747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5" name="Line 305">
                  <a:extLst>
                    <a:ext uri="{FF2B5EF4-FFF2-40B4-BE49-F238E27FC236}">
                      <a16:creationId xmlns:a16="http://schemas.microsoft.com/office/drawing/2014/main" id="{4F2FFE1D-9D36-AF4A-BC97-2DD6C1230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5757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6" name="Line 306">
                  <a:extLst>
                    <a:ext uri="{FF2B5EF4-FFF2-40B4-BE49-F238E27FC236}">
                      <a16:creationId xmlns:a16="http://schemas.microsoft.com/office/drawing/2014/main" id="{06713A98-3755-7841-ACE8-820C3000C5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5757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7" name="Line 307">
                  <a:extLst>
                    <a:ext uri="{FF2B5EF4-FFF2-40B4-BE49-F238E27FC236}">
                      <a16:creationId xmlns:a16="http://schemas.microsoft.com/office/drawing/2014/main" id="{C5B93A76-A874-5E43-9D78-A14A05A4FA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6767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8" name="Line 308">
                  <a:extLst>
                    <a:ext uri="{FF2B5EF4-FFF2-40B4-BE49-F238E27FC236}">
                      <a16:creationId xmlns:a16="http://schemas.microsoft.com/office/drawing/2014/main" id="{B8FA99BC-0937-1240-ADA2-64417C3C5E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6767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59" name="Line 309">
                  <a:extLst>
                    <a:ext uri="{FF2B5EF4-FFF2-40B4-BE49-F238E27FC236}">
                      <a16:creationId xmlns:a16="http://schemas.microsoft.com/office/drawing/2014/main" id="{7B113118-C649-EF4D-BCFD-DCB9DD51A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0" name="Line 310">
                  <a:extLst>
                    <a:ext uri="{FF2B5EF4-FFF2-40B4-BE49-F238E27FC236}">
                      <a16:creationId xmlns:a16="http://schemas.microsoft.com/office/drawing/2014/main" id="{137B63C2-FFC4-894E-B5A5-E058E1106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1" name="Line 311">
                  <a:extLst>
                    <a:ext uri="{FF2B5EF4-FFF2-40B4-BE49-F238E27FC236}">
                      <a16:creationId xmlns:a16="http://schemas.microsoft.com/office/drawing/2014/main" id="{4D4F6670-C41C-8A4E-A94F-D800BE080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7777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2" name="Line 312">
                  <a:extLst>
                    <a:ext uri="{FF2B5EF4-FFF2-40B4-BE49-F238E27FC236}">
                      <a16:creationId xmlns:a16="http://schemas.microsoft.com/office/drawing/2014/main" id="{A0B654D8-ED3A-A545-93F5-733D5508E5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8787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3" name="Line 313">
                  <a:extLst>
                    <a:ext uri="{FF2B5EF4-FFF2-40B4-BE49-F238E27FC236}">
                      <a16:creationId xmlns:a16="http://schemas.microsoft.com/office/drawing/2014/main" id="{0B381FBF-DE33-E44E-B625-B63B7A932C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8787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4" name="Line 314">
                  <a:extLst>
                    <a:ext uri="{FF2B5EF4-FFF2-40B4-BE49-F238E27FC236}">
                      <a16:creationId xmlns:a16="http://schemas.microsoft.com/office/drawing/2014/main" id="{594A1289-F16C-5544-A8F5-15D1721CD2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9797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5" name="Line 315">
                  <a:extLst>
                    <a:ext uri="{FF2B5EF4-FFF2-40B4-BE49-F238E27FC236}">
                      <a16:creationId xmlns:a16="http://schemas.microsoft.com/office/drawing/2014/main" id="{38F28274-FB13-554B-8826-791714EDD6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9797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6" name="Line 316">
                  <a:extLst>
                    <a:ext uri="{FF2B5EF4-FFF2-40B4-BE49-F238E27FC236}">
                      <a16:creationId xmlns:a16="http://schemas.microsoft.com/office/drawing/2014/main" id="{4F78ED9B-7DE3-CA48-A564-E68922601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A7A7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7" name="Line 317">
                  <a:extLst>
                    <a:ext uri="{FF2B5EF4-FFF2-40B4-BE49-F238E27FC236}">
                      <a16:creationId xmlns:a16="http://schemas.microsoft.com/office/drawing/2014/main" id="{755314F7-47EC-FB47-B49E-8B7C6652A6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A7A7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8" name="Line 318">
                  <a:extLst>
                    <a:ext uri="{FF2B5EF4-FFF2-40B4-BE49-F238E27FC236}">
                      <a16:creationId xmlns:a16="http://schemas.microsoft.com/office/drawing/2014/main" id="{1F837A07-A49D-A14E-9801-91A9E168E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B7B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69" name="Line 319">
                  <a:extLst>
                    <a:ext uri="{FF2B5EF4-FFF2-40B4-BE49-F238E27FC236}">
                      <a16:creationId xmlns:a16="http://schemas.microsoft.com/office/drawing/2014/main" id="{C0C02AF9-55D8-8047-994D-43698875C8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B7B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0" name="Line 320">
                  <a:extLst>
                    <a:ext uri="{FF2B5EF4-FFF2-40B4-BE49-F238E27FC236}">
                      <a16:creationId xmlns:a16="http://schemas.microsoft.com/office/drawing/2014/main" id="{379B824C-7A97-314E-93D6-AAC1B056A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B7B7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1" name="Line 321">
                  <a:extLst>
                    <a:ext uri="{FF2B5EF4-FFF2-40B4-BE49-F238E27FC236}">
                      <a16:creationId xmlns:a16="http://schemas.microsoft.com/office/drawing/2014/main" id="{1E857211-993E-8549-A50D-600A762646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C7C7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2" name="Line 322">
                  <a:extLst>
                    <a:ext uri="{FF2B5EF4-FFF2-40B4-BE49-F238E27FC236}">
                      <a16:creationId xmlns:a16="http://schemas.microsoft.com/office/drawing/2014/main" id="{76116737-218A-5745-8EF8-6EDD8DDF8A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C7C7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3" name="Line 323">
                  <a:extLst>
                    <a:ext uri="{FF2B5EF4-FFF2-40B4-BE49-F238E27FC236}">
                      <a16:creationId xmlns:a16="http://schemas.microsoft.com/office/drawing/2014/main" id="{6BEC0C78-6285-4D46-9A92-60052A0D0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D7D7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4" name="Line 324">
                  <a:extLst>
                    <a:ext uri="{FF2B5EF4-FFF2-40B4-BE49-F238E27FC236}">
                      <a16:creationId xmlns:a16="http://schemas.microsoft.com/office/drawing/2014/main" id="{1697C622-CEF6-B241-BC4F-AEE74CD13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D7D7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5" name="Line 325">
                  <a:extLst>
                    <a:ext uri="{FF2B5EF4-FFF2-40B4-BE49-F238E27FC236}">
                      <a16:creationId xmlns:a16="http://schemas.microsoft.com/office/drawing/2014/main" id="{AE263756-FAE3-104A-8F1B-0797C4C0FE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E7E7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6" name="Line 326">
                  <a:extLst>
                    <a:ext uri="{FF2B5EF4-FFF2-40B4-BE49-F238E27FC236}">
                      <a16:creationId xmlns:a16="http://schemas.microsoft.com/office/drawing/2014/main" id="{5EA6FC06-1AE8-6141-9BB9-27DF506F2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E7E7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7" name="Line 327">
                  <a:extLst>
                    <a:ext uri="{FF2B5EF4-FFF2-40B4-BE49-F238E27FC236}">
                      <a16:creationId xmlns:a16="http://schemas.microsoft.com/office/drawing/2014/main" id="{7A47849E-859A-A644-8E7E-EBE2AD471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8" name="Line 328">
                  <a:extLst>
                    <a:ext uri="{FF2B5EF4-FFF2-40B4-BE49-F238E27FC236}">
                      <a16:creationId xmlns:a16="http://schemas.microsoft.com/office/drawing/2014/main" id="{C4B7721C-2B77-0641-835F-2F0687A4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7F7F7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79" name="Line 329">
                  <a:extLst>
                    <a:ext uri="{FF2B5EF4-FFF2-40B4-BE49-F238E27FC236}">
                      <a16:creationId xmlns:a16="http://schemas.microsoft.com/office/drawing/2014/main" id="{BD3BF4C7-6787-FF4A-B623-C109B52439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0" name="Line 330">
                  <a:extLst>
                    <a:ext uri="{FF2B5EF4-FFF2-40B4-BE49-F238E27FC236}">
                      <a16:creationId xmlns:a16="http://schemas.microsoft.com/office/drawing/2014/main" id="{E33BF585-1D7F-4940-9FBB-AD5DF634F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1" name="Line 331">
                  <a:extLst>
                    <a:ext uri="{FF2B5EF4-FFF2-40B4-BE49-F238E27FC236}">
                      <a16:creationId xmlns:a16="http://schemas.microsoft.com/office/drawing/2014/main" id="{CA57CF77-9A6B-4241-9999-2F5CE220BC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2" name="Line 332">
                  <a:extLst>
                    <a:ext uri="{FF2B5EF4-FFF2-40B4-BE49-F238E27FC236}">
                      <a16:creationId xmlns:a16="http://schemas.microsoft.com/office/drawing/2014/main" id="{426BB517-5319-3842-B7AF-6C977FB3A4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1818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3" name="Line 333">
                  <a:extLst>
                    <a:ext uri="{FF2B5EF4-FFF2-40B4-BE49-F238E27FC236}">
                      <a16:creationId xmlns:a16="http://schemas.microsoft.com/office/drawing/2014/main" id="{3D0C7232-62BB-A44C-A6DD-F8923C3FFE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1818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4" name="Line 334">
                  <a:extLst>
                    <a:ext uri="{FF2B5EF4-FFF2-40B4-BE49-F238E27FC236}">
                      <a16:creationId xmlns:a16="http://schemas.microsoft.com/office/drawing/2014/main" id="{DF0565ED-56DA-304C-A03A-AF8D082F0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2828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5" name="Line 335">
                  <a:extLst>
                    <a:ext uri="{FF2B5EF4-FFF2-40B4-BE49-F238E27FC236}">
                      <a16:creationId xmlns:a16="http://schemas.microsoft.com/office/drawing/2014/main" id="{EDAC1DF4-81B3-C64B-A93A-ED4B647EA1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2828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6" name="Line 336">
                  <a:extLst>
                    <a:ext uri="{FF2B5EF4-FFF2-40B4-BE49-F238E27FC236}">
                      <a16:creationId xmlns:a16="http://schemas.microsoft.com/office/drawing/2014/main" id="{94D39E3F-1579-6545-90C6-0038F5D382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3838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7" name="Line 337">
                  <a:extLst>
                    <a:ext uri="{FF2B5EF4-FFF2-40B4-BE49-F238E27FC236}">
                      <a16:creationId xmlns:a16="http://schemas.microsoft.com/office/drawing/2014/main" id="{6171839F-2606-9D4A-BED0-FAC4968851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3838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8" name="Line 338">
                  <a:extLst>
                    <a:ext uri="{FF2B5EF4-FFF2-40B4-BE49-F238E27FC236}">
                      <a16:creationId xmlns:a16="http://schemas.microsoft.com/office/drawing/2014/main" id="{B3BED033-5B6A-564B-BCAD-3809E53DB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4848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89" name="Line 339">
                  <a:extLst>
                    <a:ext uri="{FF2B5EF4-FFF2-40B4-BE49-F238E27FC236}">
                      <a16:creationId xmlns:a16="http://schemas.microsoft.com/office/drawing/2014/main" id="{14640122-CFA8-D349-9B96-401B29F82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4848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0" name="Line 340">
                  <a:extLst>
                    <a:ext uri="{FF2B5EF4-FFF2-40B4-BE49-F238E27FC236}">
                      <a16:creationId xmlns:a16="http://schemas.microsoft.com/office/drawing/2014/main" id="{03BE5B77-098A-754F-805C-456EB216B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4848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1" name="Line 341">
                  <a:extLst>
                    <a:ext uri="{FF2B5EF4-FFF2-40B4-BE49-F238E27FC236}">
                      <a16:creationId xmlns:a16="http://schemas.microsoft.com/office/drawing/2014/main" id="{D6F9372E-5F9C-9643-9B3D-13F175C6C5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5858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2" name="Line 342">
                  <a:extLst>
                    <a:ext uri="{FF2B5EF4-FFF2-40B4-BE49-F238E27FC236}">
                      <a16:creationId xmlns:a16="http://schemas.microsoft.com/office/drawing/2014/main" id="{41275DA7-955F-F349-8158-00DE82325C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5858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3" name="Line 343">
                  <a:extLst>
                    <a:ext uri="{FF2B5EF4-FFF2-40B4-BE49-F238E27FC236}">
                      <a16:creationId xmlns:a16="http://schemas.microsoft.com/office/drawing/2014/main" id="{EAA44F4C-D584-3545-A0A0-B76867D8A3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6868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4" name="Line 344">
                  <a:extLst>
                    <a:ext uri="{FF2B5EF4-FFF2-40B4-BE49-F238E27FC236}">
                      <a16:creationId xmlns:a16="http://schemas.microsoft.com/office/drawing/2014/main" id="{1C9BF30E-1EEF-0045-A5C8-B551BEB596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6868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5" name="Line 345">
                  <a:extLst>
                    <a:ext uri="{FF2B5EF4-FFF2-40B4-BE49-F238E27FC236}">
                      <a16:creationId xmlns:a16="http://schemas.microsoft.com/office/drawing/2014/main" id="{F27C66A3-F7D0-B644-8188-729D1EB4E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7878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6" name="Line 346">
                  <a:extLst>
                    <a:ext uri="{FF2B5EF4-FFF2-40B4-BE49-F238E27FC236}">
                      <a16:creationId xmlns:a16="http://schemas.microsoft.com/office/drawing/2014/main" id="{0352FEB7-DB92-534F-B8E4-BE78D0F3F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7878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7" name="Line 347">
                  <a:extLst>
                    <a:ext uri="{FF2B5EF4-FFF2-40B4-BE49-F238E27FC236}">
                      <a16:creationId xmlns:a16="http://schemas.microsoft.com/office/drawing/2014/main" id="{A43110C9-3A79-CA4F-892B-958B83CA0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8888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8" name="Line 348">
                  <a:extLst>
                    <a:ext uri="{FF2B5EF4-FFF2-40B4-BE49-F238E27FC236}">
                      <a16:creationId xmlns:a16="http://schemas.microsoft.com/office/drawing/2014/main" id="{5912309D-9A56-5F46-8764-4EEBABD749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8888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99" name="Line 349">
                  <a:extLst>
                    <a:ext uri="{FF2B5EF4-FFF2-40B4-BE49-F238E27FC236}">
                      <a16:creationId xmlns:a16="http://schemas.microsoft.com/office/drawing/2014/main" id="{451B1FC3-1D14-7240-B661-77C2D7455D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8888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0" name="Line 350">
                  <a:extLst>
                    <a:ext uri="{FF2B5EF4-FFF2-40B4-BE49-F238E27FC236}">
                      <a16:creationId xmlns:a16="http://schemas.microsoft.com/office/drawing/2014/main" id="{0F532F3A-892B-884E-A626-1F65634F7B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9898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1" name="Line 351">
                  <a:extLst>
                    <a:ext uri="{FF2B5EF4-FFF2-40B4-BE49-F238E27FC236}">
                      <a16:creationId xmlns:a16="http://schemas.microsoft.com/office/drawing/2014/main" id="{D0332994-2A86-0146-B280-67012011B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9898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2" name="Line 352">
                  <a:extLst>
                    <a:ext uri="{FF2B5EF4-FFF2-40B4-BE49-F238E27FC236}">
                      <a16:creationId xmlns:a16="http://schemas.microsoft.com/office/drawing/2014/main" id="{61194216-020E-8540-9E69-3EBCFADFF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A8A8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3" name="Line 353">
                  <a:extLst>
                    <a:ext uri="{FF2B5EF4-FFF2-40B4-BE49-F238E27FC236}">
                      <a16:creationId xmlns:a16="http://schemas.microsoft.com/office/drawing/2014/main" id="{F16C0DED-6D8C-9142-8462-C4994A86F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A8A8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4" name="Line 354">
                  <a:extLst>
                    <a:ext uri="{FF2B5EF4-FFF2-40B4-BE49-F238E27FC236}">
                      <a16:creationId xmlns:a16="http://schemas.microsoft.com/office/drawing/2014/main" id="{DDC1E53B-A863-D545-8928-017A02F5D8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B8B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5" name="Line 355">
                  <a:extLst>
                    <a:ext uri="{FF2B5EF4-FFF2-40B4-BE49-F238E27FC236}">
                      <a16:creationId xmlns:a16="http://schemas.microsoft.com/office/drawing/2014/main" id="{CED7FA07-609A-0644-9787-AA115FFB4A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B8B8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6" name="Line 356">
                  <a:extLst>
                    <a:ext uri="{FF2B5EF4-FFF2-40B4-BE49-F238E27FC236}">
                      <a16:creationId xmlns:a16="http://schemas.microsoft.com/office/drawing/2014/main" id="{2F3FF97F-7211-984D-BE4F-7A4B316D3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C8C8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7" name="Line 357">
                  <a:extLst>
                    <a:ext uri="{FF2B5EF4-FFF2-40B4-BE49-F238E27FC236}">
                      <a16:creationId xmlns:a16="http://schemas.microsoft.com/office/drawing/2014/main" id="{DE84C7DE-D83A-8048-9B0A-27D2E76AD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C8C8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8" name="Line 358">
                  <a:extLst>
                    <a:ext uri="{FF2B5EF4-FFF2-40B4-BE49-F238E27FC236}">
                      <a16:creationId xmlns:a16="http://schemas.microsoft.com/office/drawing/2014/main" id="{AF995A40-153B-3741-96FC-1F2B709F6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C8C8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09" name="Line 359">
                  <a:extLst>
                    <a:ext uri="{FF2B5EF4-FFF2-40B4-BE49-F238E27FC236}">
                      <a16:creationId xmlns:a16="http://schemas.microsoft.com/office/drawing/2014/main" id="{19BE1E12-C925-824A-8A75-F10A94F192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D8D8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0" name="Line 360">
                  <a:extLst>
                    <a:ext uri="{FF2B5EF4-FFF2-40B4-BE49-F238E27FC236}">
                      <a16:creationId xmlns:a16="http://schemas.microsoft.com/office/drawing/2014/main" id="{9FC22A56-AA1F-F84C-B9BF-90698D5AB2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D8D8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1" name="Line 361">
                  <a:extLst>
                    <a:ext uri="{FF2B5EF4-FFF2-40B4-BE49-F238E27FC236}">
                      <a16:creationId xmlns:a16="http://schemas.microsoft.com/office/drawing/2014/main" id="{5FEDBBED-B0A8-A643-9331-21CAC7124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E8E8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2" name="Line 362">
                  <a:extLst>
                    <a:ext uri="{FF2B5EF4-FFF2-40B4-BE49-F238E27FC236}">
                      <a16:creationId xmlns:a16="http://schemas.microsoft.com/office/drawing/2014/main" id="{715203CA-3376-1248-A524-99A667FE0F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E8E8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3" name="Line 363">
                  <a:extLst>
                    <a:ext uri="{FF2B5EF4-FFF2-40B4-BE49-F238E27FC236}">
                      <a16:creationId xmlns:a16="http://schemas.microsoft.com/office/drawing/2014/main" id="{38A3E0B2-D188-1F4E-A5A6-6AB844BA75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F8F8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4" name="Line 364">
                  <a:extLst>
                    <a:ext uri="{FF2B5EF4-FFF2-40B4-BE49-F238E27FC236}">
                      <a16:creationId xmlns:a16="http://schemas.microsoft.com/office/drawing/2014/main" id="{4F421680-6B26-534A-91BC-8BDD7A724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8F8F8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5" name="Line 365">
                  <a:extLst>
                    <a:ext uri="{FF2B5EF4-FFF2-40B4-BE49-F238E27FC236}">
                      <a16:creationId xmlns:a16="http://schemas.microsoft.com/office/drawing/2014/main" id="{3541F3F8-DBC7-CB48-85AA-904B4C76CD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0909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6" name="Line 366">
                  <a:extLst>
                    <a:ext uri="{FF2B5EF4-FFF2-40B4-BE49-F238E27FC236}">
                      <a16:creationId xmlns:a16="http://schemas.microsoft.com/office/drawing/2014/main" id="{C54EC232-BD40-0E4C-A4F9-3CBEC4CE9D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0909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7" name="Line 367">
                  <a:extLst>
                    <a:ext uri="{FF2B5EF4-FFF2-40B4-BE49-F238E27FC236}">
                      <a16:creationId xmlns:a16="http://schemas.microsoft.com/office/drawing/2014/main" id="{414DF49A-5D66-544B-A1BD-FC33ED95B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8" name="Line 368">
                  <a:extLst>
                    <a:ext uri="{FF2B5EF4-FFF2-40B4-BE49-F238E27FC236}">
                      <a16:creationId xmlns:a16="http://schemas.microsoft.com/office/drawing/2014/main" id="{894D5A6B-1B68-ED46-A229-A20A32E9B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19" name="Line 369">
                  <a:extLst>
                    <a:ext uri="{FF2B5EF4-FFF2-40B4-BE49-F238E27FC236}">
                      <a16:creationId xmlns:a16="http://schemas.microsoft.com/office/drawing/2014/main" id="{4029F18C-39A2-9D41-A5A5-AC2DB463C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1919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0" name="Line 370">
                  <a:extLst>
                    <a:ext uri="{FF2B5EF4-FFF2-40B4-BE49-F238E27FC236}">
                      <a16:creationId xmlns:a16="http://schemas.microsoft.com/office/drawing/2014/main" id="{D7A15E44-F454-424B-82A9-4E9DB47606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2929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1" name="Line 371">
                  <a:extLst>
                    <a:ext uri="{FF2B5EF4-FFF2-40B4-BE49-F238E27FC236}">
                      <a16:creationId xmlns:a16="http://schemas.microsoft.com/office/drawing/2014/main" id="{E689545C-63DA-9E4B-8BB8-41697E1166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2929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2" name="Line 372">
                  <a:extLst>
                    <a:ext uri="{FF2B5EF4-FFF2-40B4-BE49-F238E27FC236}">
                      <a16:creationId xmlns:a16="http://schemas.microsoft.com/office/drawing/2014/main" id="{CBE3607A-D1F0-9747-BA2C-6C1195B0F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393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3" name="Line 373">
                  <a:extLst>
                    <a:ext uri="{FF2B5EF4-FFF2-40B4-BE49-F238E27FC236}">
                      <a16:creationId xmlns:a16="http://schemas.microsoft.com/office/drawing/2014/main" id="{F19B4B1E-A172-474A-AF67-BF4AC43F61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3939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4" name="Line 374">
                  <a:extLst>
                    <a:ext uri="{FF2B5EF4-FFF2-40B4-BE49-F238E27FC236}">
                      <a16:creationId xmlns:a16="http://schemas.microsoft.com/office/drawing/2014/main" id="{8507DD6C-16E7-1F4F-9956-843D40185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494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5" name="Line 375">
                  <a:extLst>
                    <a:ext uri="{FF2B5EF4-FFF2-40B4-BE49-F238E27FC236}">
                      <a16:creationId xmlns:a16="http://schemas.microsoft.com/office/drawing/2014/main" id="{ABAE8895-9F3B-0048-8CBB-AFC0EE9A2A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4949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6" name="Line 376">
                  <a:extLst>
                    <a:ext uri="{FF2B5EF4-FFF2-40B4-BE49-F238E27FC236}">
                      <a16:creationId xmlns:a16="http://schemas.microsoft.com/office/drawing/2014/main" id="{62B4277A-51EF-C240-8D8B-C43568FD1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5959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7" name="Line 377">
                  <a:extLst>
                    <a:ext uri="{FF2B5EF4-FFF2-40B4-BE49-F238E27FC236}">
                      <a16:creationId xmlns:a16="http://schemas.microsoft.com/office/drawing/2014/main" id="{84F84C74-8D82-1C4A-9E7C-DFA317CBB2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5959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8" name="Line 378">
                  <a:extLst>
                    <a:ext uri="{FF2B5EF4-FFF2-40B4-BE49-F238E27FC236}">
                      <a16:creationId xmlns:a16="http://schemas.microsoft.com/office/drawing/2014/main" id="{FC6D38EA-FAA5-1F4A-AA15-B747EDB5A1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5959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29" name="Line 379">
                  <a:extLst>
                    <a:ext uri="{FF2B5EF4-FFF2-40B4-BE49-F238E27FC236}">
                      <a16:creationId xmlns:a16="http://schemas.microsoft.com/office/drawing/2014/main" id="{16227E65-E585-5E46-B9CE-326DB323F0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0" name="Line 380">
                  <a:extLst>
                    <a:ext uri="{FF2B5EF4-FFF2-40B4-BE49-F238E27FC236}">
                      <a16:creationId xmlns:a16="http://schemas.microsoft.com/office/drawing/2014/main" id="{475B28EB-1EBF-7C4E-8615-F0E435C21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1" name="Line 381">
                  <a:extLst>
                    <a:ext uri="{FF2B5EF4-FFF2-40B4-BE49-F238E27FC236}">
                      <a16:creationId xmlns:a16="http://schemas.microsoft.com/office/drawing/2014/main" id="{EAD47BE5-2EB5-1F48-8C32-1B64E8D46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7979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2" name="Line 382">
                  <a:extLst>
                    <a:ext uri="{FF2B5EF4-FFF2-40B4-BE49-F238E27FC236}">
                      <a16:creationId xmlns:a16="http://schemas.microsoft.com/office/drawing/2014/main" id="{4F35BDEB-ED3C-6443-9DDC-A88772F4D1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7979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3" name="Line 383">
                  <a:extLst>
                    <a:ext uri="{FF2B5EF4-FFF2-40B4-BE49-F238E27FC236}">
                      <a16:creationId xmlns:a16="http://schemas.microsoft.com/office/drawing/2014/main" id="{4FDDF10C-C96C-AC4E-9778-E50CF2DD82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8989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4" name="Line 384">
                  <a:extLst>
                    <a:ext uri="{FF2B5EF4-FFF2-40B4-BE49-F238E27FC236}">
                      <a16:creationId xmlns:a16="http://schemas.microsoft.com/office/drawing/2014/main" id="{E161BDD3-5FA1-5441-87BF-5DB5699195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8989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5" name="Line 385">
                  <a:extLst>
                    <a:ext uri="{FF2B5EF4-FFF2-40B4-BE49-F238E27FC236}">
                      <a16:creationId xmlns:a16="http://schemas.microsoft.com/office/drawing/2014/main" id="{1ADCDDC9-4275-484C-8C3F-C971FFE15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999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6" name="Line 386">
                  <a:extLst>
                    <a:ext uri="{FF2B5EF4-FFF2-40B4-BE49-F238E27FC236}">
                      <a16:creationId xmlns:a16="http://schemas.microsoft.com/office/drawing/2014/main" id="{F477D6DE-56ED-2743-8687-0BF5AACF6F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999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7" name="Line 387">
                  <a:extLst>
                    <a:ext uri="{FF2B5EF4-FFF2-40B4-BE49-F238E27FC236}">
                      <a16:creationId xmlns:a16="http://schemas.microsoft.com/office/drawing/2014/main" id="{F0F11240-5DE5-2D4F-B540-93EBFFA6CC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999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8" name="Line 388">
                  <a:extLst>
                    <a:ext uri="{FF2B5EF4-FFF2-40B4-BE49-F238E27FC236}">
                      <a16:creationId xmlns:a16="http://schemas.microsoft.com/office/drawing/2014/main" id="{81B96709-222F-9546-B7C0-44D9CC5640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A9A9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39" name="Line 389">
                  <a:extLst>
                    <a:ext uri="{FF2B5EF4-FFF2-40B4-BE49-F238E27FC236}">
                      <a16:creationId xmlns:a16="http://schemas.microsoft.com/office/drawing/2014/main" id="{A3F76813-77A4-0F46-91F7-B19A05779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A9A9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0" name="Line 390">
                  <a:extLst>
                    <a:ext uri="{FF2B5EF4-FFF2-40B4-BE49-F238E27FC236}">
                      <a16:creationId xmlns:a16="http://schemas.microsoft.com/office/drawing/2014/main" id="{C0E46219-1CBF-AA44-AEB6-AC3A91BFA5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B9B9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1" name="Line 391">
                  <a:extLst>
                    <a:ext uri="{FF2B5EF4-FFF2-40B4-BE49-F238E27FC236}">
                      <a16:creationId xmlns:a16="http://schemas.microsoft.com/office/drawing/2014/main" id="{F5DA802E-2F2D-D841-8B5D-2EC4124CC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B9B9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2" name="Line 392">
                  <a:extLst>
                    <a:ext uri="{FF2B5EF4-FFF2-40B4-BE49-F238E27FC236}">
                      <a16:creationId xmlns:a16="http://schemas.microsoft.com/office/drawing/2014/main" id="{B5F5B13F-6424-964B-8126-E29B768E5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C9C9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3" name="Line 393">
                  <a:extLst>
                    <a:ext uri="{FF2B5EF4-FFF2-40B4-BE49-F238E27FC236}">
                      <a16:creationId xmlns:a16="http://schemas.microsoft.com/office/drawing/2014/main" id="{F869D37F-47BC-314B-80D9-07A04D58A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C9C9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4" name="Line 394">
                  <a:extLst>
                    <a:ext uri="{FF2B5EF4-FFF2-40B4-BE49-F238E27FC236}">
                      <a16:creationId xmlns:a16="http://schemas.microsoft.com/office/drawing/2014/main" id="{A74C2F5A-361B-9F43-A1D7-0B35790CDC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D9D9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5" name="Line 395">
                  <a:extLst>
                    <a:ext uri="{FF2B5EF4-FFF2-40B4-BE49-F238E27FC236}">
                      <a16:creationId xmlns:a16="http://schemas.microsoft.com/office/drawing/2014/main" id="{356DFADA-F161-D04C-A101-D09175CC9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D9D9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6" name="Line 396">
                  <a:extLst>
                    <a:ext uri="{FF2B5EF4-FFF2-40B4-BE49-F238E27FC236}">
                      <a16:creationId xmlns:a16="http://schemas.microsoft.com/office/drawing/2014/main" id="{84ABDFFC-00C3-F945-B426-5AE5887E6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D9D9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7" name="Line 397">
                  <a:extLst>
                    <a:ext uri="{FF2B5EF4-FFF2-40B4-BE49-F238E27FC236}">
                      <a16:creationId xmlns:a16="http://schemas.microsoft.com/office/drawing/2014/main" id="{34C4E952-68CB-9544-BD1E-B423AA6AF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E9E9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8" name="Line 398">
                  <a:extLst>
                    <a:ext uri="{FF2B5EF4-FFF2-40B4-BE49-F238E27FC236}">
                      <a16:creationId xmlns:a16="http://schemas.microsoft.com/office/drawing/2014/main" id="{F1DB3074-AF5F-AE46-9F1F-29A1C632C7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E9E9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49" name="Line 399">
                  <a:extLst>
                    <a:ext uri="{FF2B5EF4-FFF2-40B4-BE49-F238E27FC236}">
                      <a16:creationId xmlns:a16="http://schemas.microsoft.com/office/drawing/2014/main" id="{51312AD4-2216-AD45-8154-DE72F4AE86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F9F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0" name="Line 400">
                  <a:extLst>
                    <a:ext uri="{FF2B5EF4-FFF2-40B4-BE49-F238E27FC236}">
                      <a16:creationId xmlns:a16="http://schemas.microsoft.com/office/drawing/2014/main" id="{6D81A8E8-7970-3D43-B736-C55D43CDC5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9F9F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1" name="Line 401">
                  <a:extLst>
                    <a:ext uri="{FF2B5EF4-FFF2-40B4-BE49-F238E27FC236}">
                      <a16:creationId xmlns:a16="http://schemas.microsoft.com/office/drawing/2014/main" id="{97B5D1EB-56B8-4E42-9303-F2EDFDF7C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0A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2" name="Line 402">
                  <a:extLst>
                    <a:ext uri="{FF2B5EF4-FFF2-40B4-BE49-F238E27FC236}">
                      <a16:creationId xmlns:a16="http://schemas.microsoft.com/office/drawing/2014/main" id="{5751749F-601E-1841-9E52-A4565C31F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0A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3" name="Line 403">
                  <a:extLst>
                    <a:ext uri="{FF2B5EF4-FFF2-40B4-BE49-F238E27FC236}">
                      <a16:creationId xmlns:a16="http://schemas.microsoft.com/office/drawing/2014/main" id="{D8187147-C8EF-2140-9FF6-E06F904F0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1A1A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4" name="Line 404">
                  <a:extLst>
                    <a:ext uri="{FF2B5EF4-FFF2-40B4-BE49-F238E27FC236}">
                      <a16:creationId xmlns:a16="http://schemas.microsoft.com/office/drawing/2014/main" id="{6C49B2DD-9B31-264C-8E00-EE74CA6C1E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1A1A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5" name="Line 405">
                  <a:extLst>
                    <a:ext uri="{FF2B5EF4-FFF2-40B4-BE49-F238E27FC236}">
                      <a16:creationId xmlns:a16="http://schemas.microsoft.com/office/drawing/2014/main" id="{6399CCCC-F249-3B4A-BA4F-C63D7B48BC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2A2A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6" name="Line 406">
                  <a:extLst>
                    <a:ext uri="{FF2B5EF4-FFF2-40B4-BE49-F238E27FC236}">
                      <a16:creationId xmlns:a16="http://schemas.microsoft.com/office/drawing/2014/main" id="{EB790DC8-B24B-4644-8FD8-5855FE56C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2A2A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7" name="Line 407">
                  <a:extLst>
                    <a:ext uri="{FF2B5EF4-FFF2-40B4-BE49-F238E27FC236}">
                      <a16:creationId xmlns:a16="http://schemas.microsoft.com/office/drawing/2014/main" id="{FA4A9D0F-1216-BF4C-83F3-B0190FDD0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2A2A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8" name="Line 408">
                  <a:extLst>
                    <a:ext uri="{FF2B5EF4-FFF2-40B4-BE49-F238E27FC236}">
                      <a16:creationId xmlns:a16="http://schemas.microsoft.com/office/drawing/2014/main" id="{B84B8C10-98B0-BF46-9A2D-324CA8ACB2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3A3A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59" name="Line 409">
                  <a:extLst>
                    <a:ext uri="{FF2B5EF4-FFF2-40B4-BE49-F238E27FC236}">
                      <a16:creationId xmlns:a16="http://schemas.microsoft.com/office/drawing/2014/main" id="{F7D1C9F1-ECF1-B843-979E-7C3A61DFC9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3A3A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0" name="Line 410">
                  <a:extLst>
                    <a:ext uri="{FF2B5EF4-FFF2-40B4-BE49-F238E27FC236}">
                      <a16:creationId xmlns:a16="http://schemas.microsoft.com/office/drawing/2014/main" id="{66EF3867-EA78-6C44-9710-CD27CBA5F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4A4A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1" name="Line 411">
                  <a:extLst>
                    <a:ext uri="{FF2B5EF4-FFF2-40B4-BE49-F238E27FC236}">
                      <a16:creationId xmlns:a16="http://schemas.microsoft.com/office/drawing/2014/main" id="{373CC9D5-F3A1-F44B-B11C-C35E5E607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4A4A4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2" name="Line 412">
                  <a:extLst>
                    <a:ext uri="{FF2B5EF4-FFF2-40B4-BE49-F238E27FC236}">
                      <a16:creationId xmlns:a16="http://schemas.microsoft.com/office/drawing/2014/main" id="{527891F3-ED18-E74D-8B2F-005B7D4A89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5A5A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3" name="Line 413">
                  <a:extLst>
                    <a:ext uri="{FF2B5EF4-FFF2-40B4-BE49-F238E27FC236}">
                      <a16:creationId xmlns:a16="http://schemas.microsoft.com/office/drawing/2014/main" id="{26B4A8EE-9FC6-9447-B60A-82D65DA26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5A5A5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4" name="Line 414">
                  <a:extLst>
                    <a:ext uri="{FF2B5EF4-FFF2-40B4-BE49-F238E27FC236}">
                      <a16:creationId xmlns:a16="http://schemas.microsoft.com/office/drawing/2014/main" id="{9FEBD12A-BE8C-0E42-A166-221D0CED3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6A6A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5" name="Line 415">
                  <a:extLst>
                    <a:ext uri="{FF2B5EF4-FFF2-40B4-BE49-F238E27FC236}">
                      <a16:creationId xmlns:a16="http://schemas.microsoft.com/office/drawing/2014/main" id="{0485E073-4C7D-694B-A7AA-FBDAD7510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6A6A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6" name="Line 416">
                  <a:extLst>
                    <a:ext uri="{FF2B5EF4-FFF2-40B4-BE49-F238E27FC236}">
                      <a16:creationId xmlns:a16="http://schemas.microsoft.com/office/drawing/2014/main" id="{156F66DA-8FA0-A54A-A082-F9F41C11A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6A6A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7" name="Line 417">
                  <a:extLst>
                    <a:ext uri="{FF2B5EF4-FFF2-40B4-BE49-F238E27FC236}">
                      <a16:creationId xmlns:a16="http://schemas.microsoft.com/office/drawing/2014/main" id="{B6D6A9C1-1A34-124A-AC8F-6B57697CD1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7A7A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8" name="Line 418">
                  <a:extLst>
                    <a:ext uri="{FF2B5EF4-FFF2-40B4-BE49-F238E27FC236}">
                      <a16:creationId xmlns:a16="http://schemas.microsoft.com/office/drawing/2014/main" id="{B008986C-6AA8-8D44-91D3-18E631C2A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5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7A7A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69" name="Line 419">
                  <a:extLst>
                    <a:ext uri="{FF2B5EF4-FFF2-40B4-BE49-F238E27FC236}">
                      <a16:creationId xmlns:a16="http://schemas.microsoft.com/office/drawing/2014/main" id="{9BD57F74-ACE3-BF48-9B74-4662B2127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4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8A8A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0" name="Line 420">
                  <a:extLst>
                    <a:ext uri="{FF2B5EF4-FFF2-40B4-BE49-F238E27FC236}">
                      <a16:creationId xmlns:a16="http://schemas.microsoft.com/office/drawing/2014/main" id="{89ADC315-C67E-0D4E-825A-6A01F1EAF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4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8A8A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1" name="Line 421">
                  <a:extLst>
                    <a:ext uri="{FF2B5EF4-FFF2-40B4-BE49-F238E27FC236}">
                      <a16:creationId xmlns:a16="http://schemas.microsoft.com/office/drawing/2014/main" id="{4B708D8C-092C-D148-B4FE-C5AFC2DAD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3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9A9A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2" name="Line 422">
                  <a:extLst>
                    <a:ext uri="{FF2B5EF4-FFF2-40B4-BE49-F238E27FC236}">
                      <a16:creationId xmlns:a16="http://schemas.microsoft.com/office/drawing/2014/main" id="{B0A475A1-25EE-3644-9CA2-593BDCFD9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2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9A9A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3" name="Line 423">
                  <a:extLst>
                    <a:ext uri="{FF2B5EF4-FFF2-40B4-BE49-F238E27FC236}">
                      <a16:creationId xmlns:a16="http://schemas.microsoft.com/office/drawing/2014/main" id="{21CE1C56-87EC-8E4C-82A8-7F1B59DC9E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1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4" name="Line 424">
                  <a:extLst>
                    <a:ext uri="{FF2B5EF4-FFF2-40B4-BE49-F238E27FC236}">
                      <a16:creationId xmlns:a16="http://schemas.microsoft.com/office/drawing/2014/main" id="{D6EB7291-6717-FC4C-B87F-C7B2FB4285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0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5" name="Line 425">
                  <a:extLst>
                    <a:ext uri="{FF2B5EF4-FFF2-40B4-BE49-F238E27FC236}">
                      <a16:creationId xmlns:a16="http://schemas.microsoft.com/office/drawing/2014/main" id="{8B4BAA2C-2E28-654F-A139-B48A02724C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0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AAAA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6" name="Line 426">
                  <a:extLst>
                    <a:ext uri="{FF2B5EF4-FFF2-40B4-BE49-F238E27FC236}">
                      <a16:creationId xmlns:a16="http://schemas.microsoft.com/office/drawing/2014/main" id="{6E5F4665-168B-F245-9380-2028420F6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BABA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7" name="Line 427">
                  <a:extLst>
                    <a:ext uri="{FF2B5EF4-FFF2-40B4-BE49-F238E27FC236}">
                      <a16:creationId xmlns:a16="http://schemas.microsoft.com/office/drawing/2014/main" id="{42637E46-7AA1-7F42-99CB-04EFF5D04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8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BABA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8" name="Line 428">
                  <a:extLst>
                    <a:ext uri="{FF2B5EF4-FFF2-40B4-BE49-F238E27FC236}">
                      <a16:creationId xmlns:a16="http://schemas.microsoft.com/office/drawing/2014/main" id="{3A7483EA-C474-144C-B6D4-253A315F5F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CACA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79" name="Line 429">
                  <a:extLst>
                    <a:ext uri="{FF2B5EF4-FFF2-40B4-BE49-F238E27FC236}">
                      <a16:creationId xmlns:a16="http://schemas.microsoft.com/office/drawing/2014/main" id="{6BFA4CB7-EDDF-3C4E-BC29-6FD88AC16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CACA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0" name="Line 430">
                  <a:extLst>
                    <a:ext uri="{FF2B5EF4-FFF2-40B4-BE49-F238E27FC236}">
                      <a16:creationId xmlns:a16="http://schemas.microsoft.com/office/drawing/2014/main" id="{6D768A37-AD9D-1344-9ED0-EC69EE51A3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6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DADA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1" name="Line 431">
                  <a:extLst>
                    <a:ext uri="{FF2B5EF4-FFF2-40B4-BE49-F238E27FC236}">
                      <a16:creationId xmlns:a16="http://schemas.microsoft.com/office/drawing/2014/main" id="{3F3FFE74-DD0E-AD43-89C8-5D7DE1981A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5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DADA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2" name="Line 432">
                  <a:extLst>
                    <a:ext uri="{FF2B5EF4-FFF2-40B4-BE49-F238E27FC236}">
                      <a16:creationId xmlns:a16="http://schemas.microsoft.com/office/drawing/2014/main" id="{9CA51D71-CC03-9C4D-9998-2284E06AD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4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EAEA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3" name="Line 433">
                  <a:extLst>
                    <a:ext uri="{FF2B5EF4-FFF2-40B4-BE49-F238E27FC236}">
                      <a16:creationId xmlns:a16="http://schemas.microsoft.com/office/drawing/2014/main" id="{CA3B52FB-E767-4D41-9F4F-DDCB94BEF6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3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EAEA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4" name="Line 434">
                  <a:extLst>
                    <a:ext uri="{FF2B5EF4-FFF2-40B4-BE49-F238E27FC236}">
                      <a16:creationId xmlns:a16="http://schemas.microsoft.com/office/drawing/2014/main" id="{D13A8A21-A92F-6542-8812-7B0F57A65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2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EAEAE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5" name="Line 435">
                  <a:extLst>
                    <a:ext uri="{FF2B5EF4-FFF2-40B4-BE49-F238E27FC236}">
                      <a16:creationId xmlns:a16="http://schemas.microsoft.com/office/drawing/2014/main" id="{09597F42-E39A-3C4A-AC6C-5E19FB61A3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2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FAFA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6" name="Line 436">
                  <a:extLst>
                    <a:ext uri="{FF2B5EF4-FFF2-40B4-BE49-F238E27FC236}">
                      <a16:creationId xmlns:a16="http://schemas.microsoft.com/office/drawing/2014/main" id="{6C3B68E3-0462-D74B-922A-87856E49A0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1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AFAFA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7" name="Line 437">
                  <a:extLst>
                    <a:ext uri="{FF2B5EF4-FFF2-40B4-BE49-F238E27FC236}">
                      <a16:creationId xmlns:a16="http://schemas.microsoft.com/office/drawing/2014/main" id="{8511295A-BC04-4347-A0A2-E0AA48C32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0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0B0B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8" name="Line 438">
                  <a:extLst>
                    <a:ext uri="{FF2B5EF4-FFF2-40B4-BE49-F238E27FC236}">
                      <a16:creationId xmlns:a16="http://schemas.microsoft.com/office/drawing/2014/main" id="{23557F31-A894-1F4A-820B-912F93E885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96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0B0B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89" name="Line 439">
                  <a:extLst>
                    <a:ext uri="{FF2B5EF4-FFF2-40B4-BE49-F238E27FC236}">
                      <a16:creationId xmlns:a16="http://schemas.microsoft.com/office/drawing/2014/main" id="{A6982AFC-4EB7-E341-B3EB-BC1B5ECC31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88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1B1B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0" name="Line 440">
                  <a:extLst>
                    <a:ext uri="{FF2B5EF4-FFF2-40B4-BE49-F238E27FC236}">
                      <a16:creationId xmlns:a16="http://schemas.microsoft.com/office/drawing/2014/main" id="{50B39603-5F50-624E-A3EE-1FDBE3D86E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80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1B1B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1" name="Line 441">
                  <a:extLst>
                    <a:ext uri="{FF2B5EF4-FFF2-40B4-BE49-F238E27FC236}">
                      <a16:creationId xmlns:a16="http://schemas.microsoft.com/office/drawing/2014/main" id="{CBDDFE49-589E-274B-AB3D-41C1FF825F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72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2B2B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92" name="Line 442">
                  <a:extLst>
                    <a:ext uri="{FF2B5EF4-FFF2-40B4-BE49-F238E27FC236}">
                      <a16:creationId xmlns:a16="http://schemas.microsoft.com/office/drawing/2014/main" id="{EEDCA59B-0DBA-0D4F-A864-26DC5D9CF8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64" y="3568"/>
                  <a:ext cx="1" cy="104"/>
                </a:xfrm>
                <a:prstGeom prst="line">
                  <a:avLst/>
                </a:prstGeom>
                <a:noFill/>
                <a:ln w="25400">
                  <a:solidFill>
                    <a:srgbClr val="B2B2B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498" name="Line 444">
                <a:extLst>
                  <a:ext uri="{FF2B5EF4-FFF2-40B4-BE49-F238E27FC236}">
                    <a16:creationId xmlns:a16="http://schemas.microsoft.com/office/drawing/2014/main" id="{59FE5B10-7D2F-E947-93F5-A3F9539F7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9" name="Line 445">
                <a:extLst>
                  <a:ext uri="{FF2B5EF4-FFF2-40B4-BE49-F238E27FC236}">
                    <a16:creationId xmlns:a16="http://schemas.microsoft.com/office/drawing/2014/main" id="{EBEB0AB6-9F32-DE40-BB95-EAF975539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0" name="Line 446">
                <a:extLst>
                  <a:ext uri="{FF2B5EF4-FFF2-40B4-BE49-F238E27FC236}">
                    <a16:creationId xmlns:a16="http://schemas.microsoft.com/office/drawing/2014/main" id="{FC530BB9-5C29-DB46-8871-AB0F3A95E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3B3B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1" name="Line 447">
                <a:extLst>
                  <a:ext uri="{FF2B5EF4-FFF2-40B4-BE49-F238E27FC236}">
                    <a16:creationId xmlns:a16="http://schemas.microsoft.com/office/drawing/2014/main" id="{DDAB8EDC-0200-6140-A1D5-CEFABE5BC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4B4B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2" name="Line 448">
                <a:extLst>
                  <a:ext uri="{FF2B5EF4-FFF2-40B4-BE49-F238E27FC236}">
                    <a16:creationId xmlns:a16="http://schemas.microsoft.com/office/drawing/2014/main" id="{9C7BBEE9-A69F-1448-8BC2-8AB22DB97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4B4B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3" name="Line 449">
                <a:extLst>
                  <a:ext uri="{FF2B5EF4-FFF2-40B4-BE49-F238E27FC236}">
                    <a16:creationId xmlns:a16="http://schemas.microsoft.com/office/drawing/2014/main" id="{AFDFA111-07EC-AC41-A659-E055AFDDB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5B5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4" name="Line 450">
                <a:extLst>
                  <a:ext uri="{FF2B5EF4-FFF2-40B4-BE49-F238E27FC236}">
                    <a16:creationId xmlns:a16="http://schemas.microsoft.com/office/drawing/2014/main" id="{DA7778B9-D8F4-7D42-B584-7714761A0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5B5B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5" name="Line 451">
                <a:extLst>
                  <a:ext uri="{FF2B5EF4-FFF2-40B4-BE49-F238E27FC236}">
                    <a16:creationId xmlns:a16="http://schemas.microsoft.com/office/drawing/2014/main" id="{BF92D8DF-F965-114B-9313-ECB6961DB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6B6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6" name="Line 452">
                <a:extLst>
                  <a:ext uri="{FF2B5EF4-FFF2-40B4-BE49-F238E27FC236}">
                    <a16:creationId xmlns:a16="http://schemas.microsoft.com/office/drawing/2014/main" id="{B37173CC-CCC1-DA46-83C3-F8B8D7441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6B6B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7" name="Line 453">
                <a:extLst>
                  <a:ext uri="{FF2B5EF4-FFF2-40B4-BE49-F238E27FC236}">
                    <a16:creationId xmlns:a16="http://schemas.microsoft.com/office/drawing/2014/main" id="{E8543641-B3B3-614D-9CE6-E8E01C3C0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7B7B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8" name="Line 454">
                <a:extLst>
                  <a:ext uri="{FF2B5EF4-FFF2-40B4-BE49-F238E27FC236}">
                    <a16:creationId xmlns:a16="http://schemas.microsoft.com/office/drawing/2014/main" id="{FBAAB386-9E38-4649-8EBE-4ABBEA1F7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7B7B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9" name="Line 455">
                <a:extLst>
                  <a:ext uri="{FF2B5EF4-FFF2-40B4-BE49-F238E27FC236}">
                    <a16:creationId xmlns:a16="http://schemas.microsoft.com/office/drawing/2014/main" id="{43B958B8-7CDE-8E4E-8C14-A471C406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7B7B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0" name="Line 456">
                <a:extLst>
                  <a:ext uri="{FF2B5EF4-FFF2-40B4-BE49-F238E27FC236}">
                    <a16:creationId xmlns:a16="http://schemas.microsoft.com/office/drawing/2014/main" id="{B2EB226A-2D5A-1248-814F-941E52EF7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8B8B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1" name="Line 457">
                <a:extLst>
                  <a:ext uri="{FF2B5EF4-FFF2-40B4-BE49-F238E27FC236}">
                    <a16:creationId xmlns:a16="http://schemas.microsoft.com/office/drawing/2014/main" id="{705B498E-A532-774F-B486-6A224A5DF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8B8B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2" name="Line 458">
                <a:extLst>
                  <a:ext uri="{FF2B5EF4-FFF2-40B4-BE49-F238E27FC236}">
                    <a16:creationId xmlns:a16="http://schemas.microsoft.com/office/drawing/2014/main" id="{DCEF823B-0AB2-D245-97D2-1F5FFBB6AB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9B9B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3" name="Line 459">
                <a:extLst>
                  <a:ext uri="{FF2B5EF4-FFF2-40B4-BE49-F238E27FC236}">
                    <a16:creationId xmlns:a16="http://schemas.microsoft.com/office/drawing/2014/main" id="{F06595C0-9875-5641-A996-D2F3737D1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9B9B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4" name="Line 460">
                <a:extLst>
                  <a:ext uri="{FF2B5EF4-FFF2-40B4-BE49-F238E27FC236}">
                    <a16:creationId xmlns:a16="http://schemas.microsoft.com/office/drawing/2014/main" id="{610E5304-A44D-CC41-AFE0-6F816EF71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ABAB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5" name="Line 461">
                <a:extLst>
                  <a:ext uri="{FF2B5EF4-FFF2-40B4-BE49-F238E27FC236}">
                    <a16:creationId xmlns:a16="http://schemas.microsoft.com/office/drawing/2014/main" id="{839823A5-BF39-DF41-8C18-ECC6D5E4C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ABAB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6" name="Line 462">
                <a:extLst>
                  <a:ext uri="{FF2B5EF4-FFF2-40B4-BE49-F238E27FC236}">
                    <a16:creationId xmlns:a16="http://schemas.microsoft.com/office/drawing/2014/main" id="{03272182-0C45-E94C-82E2-FFC534BA1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BBB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7" name="Line 463">
                <a:extLst>
                  <a:ext uri="{FF2B5EF4-FFF2-40B4-BE49-F238E27FC236}">
                    <a16:creationId xmlns:a16="http://schemas.microsoft.com/office/drawing/2014/main" id="{AD4CB711-3CD6-0547-B07B-97B478D24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BBB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8" name="Line 464">
                <a:extLst>
                  <a:ext uri="{FF2B5EF4-FFF2-40B4-BE49-F238E27FC236}">
                    <a16:creationId xmlns:a16="http://schemas.microsoft.com/office/drawing/2014/main" id="{0A240B64-206F-B44F-97B0-B267A764E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BBB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19" name="Line 465">
                <a:extLst>
                  <a:ext uri="{FF2B5EF4-FFF2-40B4-BE49-F238E27FC236}">
                    <a16:creationId xmlns:a16="http://schemas.microsoft.com/office/drawing/2014/main" id="{C22C6FE3-C80F-DE42-BE48-461BD3F00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CBCB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0" name="Line 466">
                <a:extLst>
                  <a:ext uri="{FF2B5EF4-FFF2-40B4-BE49-F238E27FC236}">
                    <a16:creationId xmlns:a16="http://schemas.microsoft.com/office/drawing/2014/main" id="{ED091746-E701-DA49-9D5D-6FB3A1ED7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CBCB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1" name="Line 467">
                <a:extLst>
                  <a:ext uri="{FF2B5EF4-FFF2-40B4-BE49-F238E27FC236}">
                    <a16:creationId xmlns:a16="http://schemas.microsoft.com/office/drawing/2014/main" id="{05330499-03C3-A249-9333-2D1C5AE18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DBD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2" name="Line 468">
                <a:extLst>
                  <a:ext uri="{FF2B5EF4-FFF2-40B4-BE49-F238E27FC236}">
                    <a16:creationId xmlns:a16="http://schemas.microsoft.com/office/drawing/2014/main" id="{B6ADBE37-7A9B-0840-B199-D3E3DC3B5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DBDB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3" name="Line 469">
                <a:extLst>
                  <a:ext uri="{FF2B5EF4-FFF2-40B4-BE49-F238E27FC236}">
                    <a16:creationId xmlns:a16="http://schemas.microsoft.com/office/drawing/2014/main" id="{52445EAB-0B13-634C-941E-F0FA23212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EBEB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4" name="Line 470">
                <a:extLst>
                  <a:ext uri="{FF2B5EF4-FFF2-40B4-BE49-F238E27FC236}">
                    <a16:creationId xmlns:a16="http://schemas.microsoft.com/office/drawing/2014/main" id="{6536FA69-3F27-6245-B107-66B71EEAB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EBEB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5" name="Line 471">
                <a:extLst>
                  <a:ext uri="{FF2B5EF4-FFF2-40B4-BE49-F238E27FC236}">
                    <a16:creationId xmlns:a16="http://schemas.microsoft.com/office/drawing/2014/main" id="{49FE569A-4D09-8146-9D97-D0088307C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FBFB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6" name="Line 472">
                <a:extLst>
                  <a:ext uri="{FF2B5EF4-FFF2-40B4-BE49-F238E27FC236}">
                    <a16:creationId xmlns:a16="http://schemas.microsoft.com/office/drawing/2014/main" id="{4D3B15C1-7C68-AA49-B16B-F7F356856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FBFB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7" name="Line 473">
                <a:extLst>
                  <a:ext uri="{FF2B5EF4-FFF2-40B4-BE49-F238E27FC236}">
                    <a16:creationId xmlns:a16="http://schemas.microsoft.com/office/drawing/2014/main" id="{47722077-4685-1D45-9C2C-CADDB33BA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BFBFB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8" name="Line 474">
                <a:extLst>
                  <a:ext uri="{FF2B5EF4-FFF2-40B4-BE49-F238E27FC236}">
                    <a16:creationId xmlns:a16="http://schemas.microsoft.com/office/drawing/2014/main" id="{F3B91CBF-F8B1-8447-9066-2AFEDC9BF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29" name="Line 475">
                <a:extLst>
                  <a:ext uri="{FF2B5EF4-FFF2-40B4-BE49-F238E27FC236}">
                    <a16:creationId xmlns:a16="http://schemas.microsoft.com/office/drawing/2014/main" id="{8D88D269-C518-6F4A-A7EA-304DD6E21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0" name="Line 476">
                <a:extLst>
                  <a:ext uri="{FF2B5EF4-FFF2-40B4-BE49-F238E27FC236}">
                    <a16:creationId xmlns:a16="http://schemas.microsoft.com/office/drawing/2014/main" id="{461F9314-E0CD-B243-85DB-27A24A2CE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1C1C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1" name="Line 477">
                <a:extLst>
                  <a:ext uri="{FF2B5EF4-FFF2-40B4-BE49-F238E27FC236}">
                    <a16:creationId xmlns:a16="http://schemas.microsoft.com/office/drawing/2014/main" id="{E5907AAC-566F-2D49-91B3-F97B60DDB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1C1C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2" name="Line 478">
                <a:extLst>
                  <a:ext uri="{FF2B5EF4-FFF2-40B4-BE49-F238E27FC236}">
                    <a16:creationId xmlns:a16="http://schemas.microsoft.com/office/drawing/2014/main" id="{AEFB628D-55B1-4249-AED5-CAA2C449A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2C2C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3" name="Line 479">
                <a:extLst>
                  <a:ext uri="{FF2B5EF4-FFF2-40B4-BE49-F238E27FC236}">
                    <a16:creationId xmlns:a16="http://schemas.microsoft.com/office/drawing/2014/main" id="{7FE66536-E3C2-8646-A2F8-E0DA85740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2C2C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4" name="Line 480">
                <a:extLst>
                  <a:ext uri="{FF2B5EF4-FFF2-40B4-BE49-F238E27FC236}">
                    <a16:creationId xmlns:a16="http://schemas.microsoft.com/office/drawing/2014/main" id="{F2532B78-3E8C-F346-94E8-7023825B8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3C3C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5" name="Line 481">
                <a:extLst>
                  <a:ext uri="{FF2B5EF4-FFF2-40B4-BE49-F238E27FC236}">
                    <a16:creationId xmlns:a16="http://schemas.microsoft.com/office/drawing/2014/main" id="{16766717-83E5-804B-B51D-873335B3F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3C3C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6" name="Line 482">
                <a:extLst>
                  <a:ext uri="{FF2B5EF4-FFF2-40B4-BE49-F238E27FC236}">
                    <a16:creationId xmlns:a16="http://schemas.microsoft.com/office/drawing/2014/main" id="{8AE89904-B8B0-B446-8ECD-B6E9499A6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4C4C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7" name="Line 483">
                <a:extLst>
                  <a:ext uri="{FF2B5EF4-FFF2-40B4-BE49-F238E27FC236}">
                    <a16:creationId xmlns:a16="http://schemas.microsoft.com/office/drawing/2014/main" id="{DF848384-89EB-F047-B131-13DD2F0B4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4C4C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8" name="Line 484">
                <a:extLst>
                  <a:ext uri="{FF2B5EF4-FFF2-40B4-BE49-F238E27FC236}">
                    <a16:creationId xmlns:a16="http://schemas.microsoft.com/office/drawing/2014/main" id="{F7603B93-A281-0648-BFEA-AE4F90954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4C4C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39" name="Line 485">
                <a:extLst>
                  <a:ext uri="{FF2B5EF4-FFF2-40B4-BE49-F238E27FC236}">
                    <a16:creationId xmlns:a16="http://schemas.microsoft.com/office/drawing/2014/main" id="{3ED1BB09-E548-C449-BA56-80234D14E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5C5C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0" name="Line 486">
                <a:extLst>
                  <a:ext uri="{FF2B5EF4-FFF2-40B4-BE49-F238E27FC236}">
                    <a16:creationId xmlns:a16="http://schemas.microsoft.com/office/drawing/2014/main" id="{FCA221D3-6E39-1A4A-88B5-2F35175F4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5C5C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1" name="Line 487">
                <a:extLst>
                  <a:ext uri="{FF2B5EF4-FFF2-40B4-BE49-F238E27FC236}">
                    <a16:creationId xmlns:a16="http://schemas.microsoft.com/office/drawing/2014/main" id="{F69FCDEE-CD46-A542-8C4F-3B19C41C1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6C6C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2" name="Line 488">
                <a:extLst>
                  <a:ext uri="{FF2B5EF4-FFF2-40B4-BE49-F238E27FC236}">
                    <a16:creationId xmlns:a16="http://schemas.microsoft.com/office/drawing/2014/main" id="{A38DA46F-1D9F-4D41-96EA-8D80EAE4B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6C6C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3" name="Line 489">
                <a:extLst>
                  <a:ext uri="{FF2B5EF4-FFF2-40B4-BE49-F238E27FC236}">
                    <a16:creationId xmlns:a16="http://schemas.microsoft.com/office/drawing/2014/main" id="{9CBC5E89-49FA-114E-B1CA-744AAEC80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7C7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4" name="Line 490">
                <a:extLst>
                  <a:ext uri="{FF2B5EF4-FFF2-40B4-BE49-F238E27FC236}">
                    <a16:creationId xmlns:a16="http://schemas.microsoft.com/office/drawing/2014/main" id="{B96BB6FC-559B-D34B-8ABC-B2178E9F9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7C7C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5" name="Line 491">
                <a:extLst>
                  <a:ext uri="{FF2B5EF4-FFF2-40B4-BE49-F238E27FC236}">
                    <a16:creationId xmlns:a16="http://schemas.microsoft.com/office/drawing/2014/main" id="{3773EF88-F5B3-4943-847F-2F7F8445C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8C8C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6" name="Line 492">
                <a:extLst>
                  <a:ext uri="{FF2B5EF4-FFF2-40B4-BE49-F238E27FC236}">
                    <a16:creationId xmlns:a16="http://schemas.microsoft.com/office/drawing/2014/main" id="{70DAC1FA-4FEE-504B-8668-182232613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8C8C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7" name="Line 493">
                <a:extLst>
                  <a:ext uri="{FF2B5EF4-FFF2-40B4-BE49-F238E27FC236}">
                    <a16:creationId xmlns:a16="http://schemas.microsoft.com/office/drawing/2014/main" id="{F61C0D64-23F4-6C4A-B702-33EB40B09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8C8C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8" name="Line 494">
                <a:extLst>
                  <a:ext uri="{FF2B5EF4-FFF2-40B4-BE49-F238E27FC236}">
                    <a16:creationId xmlns:a16="http://schemas.microsoft.com/office/drawing/2014/main" id="{AA993343-0862-D648-9646-7B007E848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9C9C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9" name="Line 495">
                <a:extLst>
                  <a:ext uri="{FF2B5EF4-FFF2-40B4-BE49-F238E27FC236}">
                    <a16:creationId xmlns:a16="http://schemas.microsoft.com/office/drawing/2014/main" id="{1940F9EE-B911-374B-95B3-0457F2FF2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9C9C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0" name="Line 496">
                <a:extLst>
                  <a:ext uri="{FF2B5EF4-FFF2-40B4-BE49-F238E27FC236}">
                    <a16:creationId xmlns:a16="http://schemas.microsoft.com/office/drawing/2014/main" id="{622F0C12-44EC-EA45-9AAB-D4B02ABB8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ACA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1" name="Line 497">
                <a:extLst>
                  <a:ext uri="{FF2B5EF4-FFF2-40B4-BE49-F238E27FC236}">
                    <a16:creationId xmlns:a16="http://schemas.microsoft.com/office/drawing/2014/main" id="{8109FFEB-DF87-7544-8ADA-FED474840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ACAC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2" name="Line 498">
                <a:extLst>
                  <a:ext uri="{FF2B5EF4-FFF2-40B4-BE49-F238E27FC236}">
                    <a16:creationId xmlns:a16="http://schemas.microsoft.com/office/drawing/2014/main" id="{0B1C864A-1ECE-A44E-B630-E6C66AFB3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BCBC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3" name="Line 499">
                <a:extLst>
                  <a:ext uri="{FF2B5EF4-FFF2-40B4-BE49-F238E27FC236}">
                    <a16:creationId xmlns:a16="http://schemas.microsoft.com/office/drawing/2014/main" id="{54AB264A-1CCA-C241-B926-093F91D94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BCBC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4" name="Line 500">
                <a:extLst>
                  <a:ext uri="{FF2B5EF4-FFF2-40B4-BE49-F238E27FC236}">
                    <a16:creationId xmlns:a16="http://schemas.microsoft.com/office/drawing/2014/main" id="{EE22FE9C-03E0-6947-8776-52EF22C50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C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5" name="Line 501">
                <a:extLst>
                  <a:ext uri="{FF2B5EF4-FFF2-40B4-BE49-F238E27FC236}">
                    <a16:creationId xmlns:a16="http://schemas.microsoft.com/office/drawing/2014/main" id="{482F4598-6C36-8743-9DBA-4E5430413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C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6" name="Line 502">
                <a:extLst>
                  <a:ext uri="{FF2B5EF4-FFF2-40B4-BE49-F238E27FC236}">
                    <a16:creationId xmlns:a16="http://schemas.microsoft.com/office/drawing/2014/main" id="{4A02ACD7-83EA-4146-8C67-6DCE842C2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C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7" name="Line 503">
                <a:extLst>
                  <a:ext uri="{FF2B5EF4-FFF2-40B4-BE49-F238E27FC236}">
                    <a16:creationId xmlns:a16="http://schemas.microsoft.com/office/drawing/2014/main" id="{F9DAC8DD-D6AC-CC4B-B773-ED0B25BAF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8" name="Line 504">
                <a:extLst>
                  <a:ext uri="{FF2B5EF4-FFF2-40B4-BE49-F238E27FC236}">
                    <a16:creationId xmlns:a16="http://schemas.microsoft.com/office/drawing/2014/main" id="{0219B276-DABF-FA44-A5E6-EAC3227AB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9" name="Line 505">
                <a:extLst>
                  <a:ext uri="{FF2B5EF4-FFF2-40B4-BE49-F238E27FC236}">
                    <a16:creationId xmlns:a16="http://schemas.microsoft.com/office/drawing/2014/main" id="{55FD84C1-E048-DD45-899E-0977B9079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ECEC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0" name="Line 506">
                <a:extLst>
                  <a:ext uri="{FF2B5EF4-FFF2-40B4-BE49-F238E27FC236}">
                    <a16:creationId xmlns:a16="http://schemas.microsoft.com/office/drawing/2014/main" id="{A4760657-11B0-AC40-A157-70C7BA26A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ECEC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1" name="Line 507">
                <a:extLst>
                  <a:ext uri="{FF2B5EF4-FFF2-40B4-BE49-F238E27FC236}">
                    <a16:creationId xmlns:a16="http://schemas.microsoft.com/office/drawing/2014/main" id="{C1A4B1CD-4AAD-F949-B968-87B243198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FCFC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2" name="Line 508">
                <a:extLst>
                  <a:ext uri="{FF2B5EF4-FFF2-40B4-BE49-F238E27FC236}">
                    <a16:creationId xmlns:a16="http://schemas.microsoft.com/office/drawing/2014/main" id="{7ECFAF03-2A06-A644-9CD5-80A1FBC3D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CFCFC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3" name="Line 509">
                <a:extLst>
                  <a:ext uri="{FF2B5EF4-FFF2-40B4-BE49-F238E27FC236}">
                    <a16:creationId xmlns:a16="http://schemas.microsoft.com/office/drawing/2014/main" id="{3F4CE2E1-8B24-C84C-91D0-AF58A7413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0D0D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4" name="Line 510">
                <a:extLst>
                  <a:ext uri="{FF2B5EF4-FFF2-40B4-BE49-F238E27FC236}">
                    <a16:creationId xmlns:a16="http://schemas.microsoft.com/office/drawing/2014/main" id="{2F55729D-FD74-A448-A98A-0B18934BC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0D0D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5" name="Line 511">
                <a:extLst>
                  <a:ext uri="{FF2B5EF4-FFF2-40B4-BE49-F238E27FC236}">
                    <a16:creationId xmlns:a16="http://schemas.microsoft.com/office/drawing/2014/main" id="{3F1876D9-1106-6347-8B13-FE31736F5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1D1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6" name="Line 512">
                <a:extLst>
                  <a:ext uri="{FF2B5EF4-FFF2-40B4-BE49-F238E27FC236}">
                    <a16:creationId xmlns:a16="http://schemas.microsoft.com/office/drawing/2014/main" id="{E0917B05-0C88-0745-8F8E-62570D3FE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1D1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7" name="Line 513">
                <a:extLst>
                  <a:ext uri="{FF2B5EF4-FFF2-40B4-BE49-F238E27FC236}">
                    <a16:creationId xmlns:a16="http://schemas.microsoft.com/office/drawing/2014/main" id="{10E129E6-12A6-5645-B7FD-9720EB1F0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1D1D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8" name="Line 514">
                <a:extLst>
                  <a:ext uri="{FF2B5EF4-FFF2-40B4-BE49-F238E27FC236}">
                    <a16:creationId xmlns:a16="http://schemas.microsoft.com/office/drawing/2014/main" id="{8D2C8AC6-FBAE-D84D-84D1-E2575D749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2D2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9" name="Line 515">
                <a:extLst>
                  <a:ext uri="{FF2B5EF4-FFF2-40B4-BE49-F238E27FC236}">
                    <a16:creationId xmlns:a16="http://schemas.microsoft.com/office/drawing/2014/main" id="{A2E91B3F-6A12-3346-BD74-ED156D42D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2D2D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0" name="Line 516">
                <a:extLst>
                  <a:ext uri="{FF2B5EF4-FFF2-40B4-BE49-F238E27FC236}">
                    <a16:creationId xmlns:a16="http://schemas.microsoft.com/office/drawing/2014/main" id="{ACC5517F-C708-A941-9C44-766EE8444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3D3D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1" name="Line 517">
                <a:extLst>
                  <a:ext uri="{FF2B5EF4-FFF2-40B4-BE49-F238E27FC236}">
                    <a16:creationId xmlns:a16="http://schemas.microsoft.com/office/drawing/2014/main" id="{6033D931-2BEE-FB40-A07A-BE103615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3D3D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2" name="Line 518">
                <a:extLst>
                  <a:ext uri="{FF2B5EF4-FFF2-40B4-BE49-F238E27FC236}">
                    <a16:creationId xmlns:a16="http://schemas.microsoft.com/office/drawing/2014/main" id="{44BCC385-7EAB-5546-9FC8-5788F7D7A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4D4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3" name="Line 519">
                <a:extLst>
                  <a:ext uri="{FF2B5EF4-FFF2-40B4-BE49-F238E27FC236}">
                    <a16:creationId xmlns:a16="http://schemas.microsoft.com/office/drawing/2014/main" id="{A55A1F8D-C926-FE4B-8438-7A6FBED19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4D4D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4" name="Line 520">
                <a:extLst>
                  <a:ext uri="{FF2B5EF4-FFF2-40B4-BE49-F238E27FC236}">
                    <a16:creationId xmlns:a16="http://schemas.microsoft.com/office/drawing/2014/main" id="{A7B8EBE6-66AE-1D4E-B55F-E3C88B283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5D5D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5" name="Line 521">
                <a:extLst>
                  <a:ext uri="{FF2B5EF4-FFF2-40B4-BE49-F238E27FC236}">
                    <a16:creationId xmlns:a16="http://schemas.microsoft.com/office/drawing/2014/main" id="{21486773-E659-7646-9FA5-94F9DEAC1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5D5D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6" name="Line 522">
                <a:extLst>
                  <a:ext uri="{FF2B5EF4-FFF2-40B4-BE49-F238E27FC236}">
                    <a16:creationId xmlns:a16="http://schemas.microsoft.com/office/drawing/2014/main" id="{A6E898D7-551F-844A-B82F-363BB1010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5D5D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7" name="Line 523">
                <a:extLst>
                  <a:ext uri="{FF2B5EF4-FFF2-40B4-BE49-F238E27FC236}">
                    <a16:creationId xmlns:a16="http://schemas.microsoft.com/office/drawing/2014/main" id="{AEAB37E7-B983-0E44-97D1-1923354F9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6D6D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8" name="Line 524">
                <a:extLst>
                  <a:ext uri="{FF2B5EF4-FFF2-40B4-BE49-F238E27FC236}">
                    <a16:creationId xmlns:a16="http://schemas.microsoft.com/office/drawing/2014/main" id="{A287E49A-B4AE-154A-AD87-1F5CE7CE4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6D6D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79" name="Line 525">
                <a:extLst>
                  <a:ext uri="{FF2B5EF4-FFF2-40B4-BE49-F238E27FC236}">
                    <a16:creationId xmlns:a16="http://schemas.microsoft.com/office/drawing/2014/main" id="{306DC9C6-6B35-674E-97F0-314657D41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7D7D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0" name="Line 526">
                <a:extLst>
                  <a:ext uri="{FF2B5EF4-FFF2-40B4-BE49-F238E27FC236}">
                    <a16:creationId xmlns:a16="http://schemas.microsoft.com/office/drawing/2014/main" id="{61FD86B0-191F-7D43-8A03-4DEF99C36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7D7D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1" name="Line 527">
                <a:extLst>
                  <a:ext uri="{FF2B5EF4-FFF2-40B4-BE49-F238E27FC236}">
                    <a16:creationId xmlns:a16="http://schemas.microsoft.com/office/drawing/2014/main" id="{12A3564D-E58E-E44C-B8AE-05B3BC4A8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8D8D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2" name="Line 528">
                <a:extLst>
                  <a:ext uri="{FF2B5EF4-FFF2-40B4-BE49-F238E27FC236}">
                    <a16:creationId xmlns:a16="http://schemas.microsoft.com/office/drawing/2014/main" id="{D227D6D5-1E29-E443-9C73-2CCDF265B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8D8D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3" name="Line 529">
                <a:extLst>
                  <a:ext uri="{FF2B5EF4-FFF2-40B4-BE49-F238E27FC236}">
                    <a16:creationId xmlns:a16="http://schemas.microsoft.com/office/drawing/2014/main" id="{8D66F247-4D84-BE4B-A1A9-41328E52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4" name="Line 530">
                <a:extLst>
                  <a:ext uri="{FF2B5EF4-FFF2-40B4-BE49-F238E27FC236}">
                    <a16:creationId xmlns:a16="http://schemas.microsoft.com/office/drawing/2014/main" id="{E79E1D64-B2F7-5F46-81E1-63CE4E419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5" name="Line 531">
                <a:extLst>
                  <a:ext uri="{FF2B5EF4-FFF2-40B4-BE49-F238E27FC236}">
                    <a16:creationId xmlns:a16="http://schemas.microsoft.com/office/drawing/2014/main" id="{9C471EF5-1615-6242-A20E-9B2CBF80D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6" name="Line 532">
                <a:extLst>
                  <a:ext uri="{FF2B5EF4-FFF2-40B4-BE49-F238E27FC236}">
                    <a16:creationId xmlns:a16="http://schemas.microsoft.com/office/drawing/2014/main" id="{5498BDAB-E6D7-BB4B-B0A9-4E2006B68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ADA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7" name="Line 533">
                <a:extLst>
                  <a:ext uri="{FF2B5EF4-FFF2-40B4-BE49-F238E27FC236}">
                    <a16:creationId xmlns:a16="http://schemas.microsoft.com/office/drawing/2014/main" id="{87FC511B-2A9C-1A4C-BDB9-72410FC23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ADA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8" name="Line 534">
                <a:extLst>
                  <a:ext uri="{FF2B5EF4-FFF2-40B4-BE49-F238E27FC236}">
                    <a16:creationId xmlns:a16="http://schemas.microsoft.com/office/drawing/2014/main" id="{20F39375-7C4E-CE46-8E20-78F95A11C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BDBD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89" name="Line 535">
                <a:extLst>
                  <a:ext uri="{FF2B5EF4-FFF2-40B4-BE49-F238E27FC236}">
                    <a16:creationId xmlns:a16="http://schemas.microsoft.com/office/drawing/2014/main" id="{46CF81C5-5FF8-5D4A-81A2-1E88CB983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BDBD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0" name="Line 536">
                <a:extLst>
                  <a:ext uri="{FF2B5EF4-FFF2-40B4-BE49-F238E27FC236}">
                    <a16:creationId xmlns:a16="http://schemas.microsoft.com/office/drawing/2014/main" id="{82B5E4FF-E303-8C4F-BD26-8CE3B0E53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CDC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1" name="Line 537">
                <a:extLst>
                  <a:ext uri="{FF2B5EF4-FFF2-40B4-BE49-F238E27FC236}">
                    <a16:creationId xmlns:a16="http://schemas.microsoft.com/office/drawing/2014/main" id="{DB6BE68A-6981-D44E-9C76-2E11AB34E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CDCD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2" name="Line 538">
                <a:extLst>
                  <a:ext uri="{FF2B5EF4-FFF2-40B4-BE49-F238E27FC236}">
                    <a16:creationId xmlns:a16="http://schemas.microsoft.com/office/drawing/2014/main" id="{E74C80CC-0145-964F-9670-F80C7F843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3" name="Line 539">
                <a:extLst>
                  <a:ext uri="{FF2B5EF4-FFF2-40B4-BE49-F238E27FC236}">
                    <a16:creationId xmlns:a16="http://schemas.microsoft.com/office/drawing/2014/main" id="{B9C9C9B6-C8BE-6B46-87D1-EBD213E62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4" name="Line 540">
                <a:extLst>
                  <a:ext uri="{FF2B5EF4-FFF2-40B4-BE49-F238E27FC236}">
                    <a16:creationId xmlns:a16="http://schemas.microsoft.com/office/drawing/2014/main" id="{32748AD2-8990-ED4F-993C-39F94E609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5" name="Line 541">
                <a:extLst>
                  <a:ext uri="{FF2B5EF4-FFF2-40B4-BE49-F238E27FC236}">
                    <a16:creationId xmlns:a16="http://schemas.microsoft.com/office/drawing/2014/main" id="{4A997645-5FED-BF49-9C3C-63906BA0B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EDED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6" name="Line 542">
                <a:extLst>
                  <a:ext uri="{FF2B5EF4-FFF2-40B4-BE49-F238E27FC236}">
                    <a16:creationId xmlns:a16="http://schemas.microsoft.com/office/drawing/2014/main" id="{75E83AB0-8A7F-7E4F-AE79-F9F34FFDC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EDED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7" name="Line 543">
                <a:extLst>
                  <a:ext uri="{FF2B5EF4-FFF2-40B4-BE49-F238E27FC236}">
                    <a16:creationId xmlns:a16="http://schemas.microsoft.com/office/drawing/2014/main" id="{9695C8F4-3052-7E49-9616-05723D249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FDFD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8" name="Line 544">
                <a:extLst>
                  <a:ext uri="{FF2B5EF4-FFF2-40B4-BE49-F238E27FC236}">
                    <a16:creationId xmlns:a16="http://schemas.microsoft.com/office/drawing/2014/main" id="{E8E555A2-E764-CD40-BDFE-E96C8F2B3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DFDFD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99" name="Line 545">
                <a:extLst>
                  <a:ext uri="{FF2B5EF4-FFF2-40B4-BE49-F238E27FC236}">
                    <a16:creationId xmlns:a16="http://schemas.microsoft.com/office/drawing/2014/main" id="{DCF2F7A8-8E69-0A42-977B-41C573E01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0E0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0" name="Line 546">
                <a:extLst>
                  <a:ext uri="{FF2B5EF4-FFF2-40B4-BE49-F238E27FC236}">
                    <a16:creationId xmlns:a16="http://schemas.microsoft.com/office/drawing/2014/main" id="{2DBBDACA-7666-2A4C-8C91-5BF926B98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0E0E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1" name="Line 547">
                <a:extLst>
                  <a:ext uri="{FF2B5EF4-FFF2-40B4-BE49-F238E27FC236}">
                    <a16:creationId xmlns:a16="http://schemas.microsoft.com/office/drawing/2014/main" id="{D34C24F7-8D86-3441-8E3B-F49D5CF38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1E1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2" name="Line 548">
                <a:extLst>
                  <a:ext uri="{FF2B5EF4-FFF2-40B4-BE49-F238E27FC236}">
                    <a16:creationId xmlns:a16="http://schemas.microsoft.com/office/drawing/2014/main" id="{27DF35B7-3857-5D4C-8F6E-168C154A8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1E1E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3" name="Line 549">
                <a:extLst>
                  <a:ext uri="{FF2B5EF4-FFF2-40B4-BE49-F238E27FC236}">
                    <a16:creationId xmlns:a16="http://schemas.microsoft.com/office/drawing/2014/main" id="{D369513F-DB89-264B-8AE7-AF6C07D41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2E2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4" name="Line 550">
                <a:extLst>
                  <a:ext uri="{FF2B5EF4-FFF2-40B4-BE49-F238E27FC236}">
                    <a16:creationId xmlns:a16="http://schemas.microsoft.com/office/drawing/2014/main" id="{D751BAEE-195D-9545-8980-191136912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2E2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5" name="Line 551">
                <a:extLst>
                  <a:ext uri="{FF2B5EF4-FFF2-40B4-BE49-F238E27FC236}">
                    <a16:creationId xmlns:a16="http://schemas.microsoft.com/office/drawing/2014/main" id="{4C7476CB-3D35-8C45-B07B-D1EA98BEB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2E2E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6" name="Line 552">
                <a:extLst>
                  <a:ext uri="{FF2B5EF4-FFF2-40B4-BE49-F238E27FC236}">
                    <a16:creationId xmlns:a16="http://schemas.microsoft.com/office/drawing/2014/main" id="{9E2CDD76-34A5-1043-B465-05D8172DC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3E3E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7" name="Line 553">
                <a:extLst>
                  <a:ext uri="{FF2B5EF4-FFF2-40B4-BE49-F238E27FC236}">
                    <a16:creationId xmlns:a16="http://schemas.microsoft.com/office/drawing/2014/main" id="{39005EC3-A46C-5A4D-8F18-14820BB53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3E3E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8" name="Line 554">
                <a:extLst>
                  <a:ext uri="{FF2B5EF4-FFF2-40B4-BE49-F238E27FC236}">
                    <a16:creationId xmlns:a16="http://schemas.microsoft.com/office/drawing/2014/main" id="{039611E6-E2D0-4642-9347-3DC7F5531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4E4E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09" name="Line 555">
                <a:extLst>
                  <a:ext uri="{FF2B5EF4-FFF2-40B4-BE49-F238E27FC236}">
                    <a16:creationId xmlns:a16="http://schemas.microsoft.com/office/drawing/2014/main" id="{A818F16C-8619-534B-9889-E6E1A9331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4E4E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0" name="Line 556">
                <a:extLst>
                  <a:ext uri="{FF2B5EF4-FFF2-40B4-BE49-F238E27FC236}">
                    <a16:creationId xmlns:a16="http://schemas.microsoft.com/office/drawing/2014/main" id="{E8F8C580-1A94-3844-A2B0-7817A6BBD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5E5E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1" name="Line 557">
                <a:extLst>
                  <a:ext uri="{FF2B5EF4-FFF2-40B4-BE49-F238E27FC236}">
                    <a16:creationId xmlns:a16="http://schemas.microsoft.com/office/drawing/2014/main" id="{8D3CCF90-D16C-3F49-87BA-03A5E5B3F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5E5E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2" name="Line 558">
                <a:extLst>
                  <a:ext uri="{FF2B5EF4-FFF2-40B4-BE49-F238E27FC236}">
                    <a16:creationId xmlns:a16="http://schemas.microsoft.com/office/drawing/2014/main" id="{049C2832-04FC-6746-8D1F-4E462F050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3" name="Line 559">
                <a:extLst>
                  <a:ext uri="{FF2B5EF4-FFF2-40B4-BE49-F238E27FC236}">
                    <a16:creationId xmlns:a16="http://schemas.microsoft.com/office/drawing/2014/main" id="{5376975C-F057-5C42-835E-1A680F3C6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4" name="Line 560">
                <a:extLst>
                  <a:ext uri="{FF2B5EF4-FFF2-40B4-BE49-F238E27FC236}">
                    <a16:creationId xmlns:a16="http://schemas.microsoft.com/office/drawing/2014/main" id="{A6E9D48E-1ACE-6C42-99AD-12A044C36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6E6E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5" name="Line 561">
                <a:extLst>
                  <a:ext uri="{FF2B5EF4-FFF2-40B4-BE49-F238E27FC236}">
                    <a16:creationId xmlns:a16="http://schemas.microsoft.com/office/drawing/2014/main" id="{892D9AE8-CC82-D54F-976A-7C14366A7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7E7E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6" name="Line 562">
                <a:extLst>
                  <a:ext uri="{FF2B5EF4-FFF2-40B4-BE49-F238E27FC236}">
                    <a16:creationId xmlns:a16="http://schemas.microsoft.com/office/drawing/2014/main" id="{805742D7-AF50-BB43-9370-48B25AEC6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7E7E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7" name="Line 563">
                <a:extLst>
                  <a:ext uri="{FF2B5EF4-FFF2-40B4-BE49-F238E27FC236}">
                    <a16:creationId xmlns:a16="http://schemas.microsoft.com/office/drawing/2014/main" id="{FF5F92D8-0C87-2944-804F-2BC1ADDF5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8E8E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8" name="Line 564">
                <a:extLst>
                  <a:ext uri="{FF2B5EF4-FFF2-40B4-BE49-F238E27FC236}">
                    <a16:creationId xmlns:a16="http://schemas.microsoft.com/office/drawing/2014/main" id="{19B205A5-51F2-DB4E-95DB-7908D7AFE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8E8E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19" name="Line 565">
                <a:extLst>
                  <a:ext uri="{FF2B5EF4-FFF2-40B4-BE49-F238E27FC236}">
                    <a16:creationId xmlns:a16="http://schemas.microsoft.com/office/drawing/2014/main" id="{BEB3B977-05C0-0B43-81EC-059493493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9E9E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0" name="Line 566">
                <a:extLst>
                  <a:ext uri="{FF2B5EF4-FFF2-40B4-BE49-F238E27FC236}">
                    <a16:creationId xmlns:a16="http://schemas.microsoft.com/office/drawing/2014/main" id="{F2DDA522-52BB-DF42-A8E7-571D129BB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9E9E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1" name="Line 567">
                <a:extLst>
                  <a:ext uri="{FF2B5EF4-FFF2-40B4-BE49-F238E27FC236}">
                    <a16:creationId xmlns:a16="http://schemas.microsoft.com/office/drawing/2014/main" id="{581DF3D2-881E-4C47-8E84-194E799CA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2" name="Line 568">
                <a:extLst>
                  <a:ext uri="{FF2B5EF4-FFF2-40B4-BE49-F238E27FC236}">
                    <a16:creationId xmlns:a16="http://schemas.microsoft.com/office/drawing/2014/main" id="{7CAE37F2-D441-AE48-8834-751EDBC65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3" name="Line 569">
                <a:extLst>
                  <a:ext uri="{FF2B5EF4-FFF2-40B4-BE49-F238E27FC236}">
                    <a16:creationId xmlns:a16="http://schemas.microsoft.com/office/drawing/2014/main" id="{CD4F0E68-CC88-8847-ABF3-2E9E921E4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4" name="Line 570">
                <a:extLst>
                  <a:ext uri="{FF2B5EF4-FFF2-40B4-BE49-F238E27FC236}">
                    <a16:creationId xmlns:a16="http://schemas.microsoft.com/office/drawing/2014/main" id="{E50331BE-BD38-D54D-9159-132A6E0A9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BEBE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5" name="Line 571">
                <a:extLst>
                  <a:ext uri="{FF2B5EF4-FFF2-40B4-BE49-F238E27FC236}">
                    <a16:creationId xmlns:a16="http://schemas.microsoft.com/office/drawing/2014/main" id="{4CEF1033-8135-AE45-BEDB-575E8A20D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BEBE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6" name="Line 572">
                <a:extLst>
                  <a:ext uri="{FF2B5EF4-FFF2-40B4-BE49-F238E27FC236}">
                    <a16:creationId xmlns:a16="http://schemas.microsoft.com/office/drawing/2014/main" id="{71CAF787-579D-CC4F-AC51-B664E6898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CECE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7" name="Line 573">
                <a:extLst>
                  <a:ext uri="{FF2B5EF4-FFF2-40B4-BE49-F238E27FC236}">
                    <a16:creationId xmlns:a16="http://schemas.microsoft.com/office/drawing/2014/main" id="{95BA8ED8-BF93-4243-9052-E6E5EBBEE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CECE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8" name="Line 574">
                <a:extLst>
                  <a:ext uri="{FF2B5EF4-FFF2-40B4-BE49-F238E27FC236}">
                    <a16:creationId xmlns:a16="http://schemas.microsoft.com/office/drawing/2014/main" id="{8FB0CAA1-1A1A-874F-B4DB-AB15D048D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29" name="Line 575">
                <a:extLst>
                  <a:ext uri="{FF2B5EF4-FFF2-40B4-BE49-F238E27FC236}">
                    <a16:creationId xmlns:a16="http://schemas.microsoft.com/office/drawing/2014/main" id="{9B20ED0A-AE2C-1E44-A4BB-477ED5837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DEDE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0" name="Line 576">
                <a:extLst>
                  <a:ext uri="{FF2B5EF4-FFF2-40B4-BE49-F238E27FC236}">
                    <a16:creationId xmlns:a16="http://schemas.microsoft.com/office/drawing/2014/main" id="{C6E3F308-E7AC-434B-B49E-57A8FE436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EEEE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1" name="Line 577">
                <a:extLst>
                  <a:ext uri="{FF2B5EF4-FFF2-40B4-BE49-F238E27FC236}">
                    <a16:creationId xmlns:a16="http://schemas.microsoft.com/office/drawing/2014/main" id="{9A938A36-1D54-D24A-A68F-35B22630F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EEEE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2" name="Line 578">
                <a:extLst>
                  <a:ext uri="{FF2B5EF4-FFF2-40B4-BE49-F238E27FC236}">
                    <a16:creationId xmlns:a16="http://schemas.microsoft.com/office/drawing/2014/main" id="{33A8FC8F-DB34-294C-B72B-DAAF5B19A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EEEE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3" name="Line 579">
                <a:extLst>
                  <a:ext uri="{FF2B5EF4-FFF2-40B4-BE49-F238E27FC236}">
                    <a16:creationId xmlns:a16="http://schemas.microsoft.com/office/drawing/2014/main" id="{FCA2BBEA-1C30-A54A-801E-F51A6C1E8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FEFE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4" name="Line 580">
                <a:extLst>
                  <a:ext uri="{FF2B5EF4-FFF2-40B4-BE49-F238E27FC236}">
                    <a16:creationId xmlns:a16="http://schemas.microsoft.com/office/drawing/2014/main" id="{C855265C-5BFC-D948-B839-CCC6BBD53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EFEFE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5" name="Line 581">
                <a:extLst>
                  <a:ext uri="{FF2B5EF4-FFF2-40B4-BE49-F238E27FC236}">
                    <a16:creationId xmlns:a16="http://schemas.microsoft.com/office/drawing/2014/main" id="{B5C70938-0AC0-B64A-809B-210BE90E5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0F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6" name="Line 582">
                <a:extLst>
                  <a:ext uri="{FF2B5EF4-FFF2-40B4-BE49-F238E27FC236}">
                    <a16:creationId xmlns:a16="http://schemas.microsoft.com/office/drawing/2014/main" id="{28C9C4E4-A9EC-2241-A80B-F7161D2D6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0F0F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7" name="Line 583">
                <a:extLst>
                  <a:ext uri="{FF2B5EF4-FFF2-40B4-BE49-F238E27FC236}">
                    <a16:creationId xmlns:a16="http://schemas.microsoft.com/office/drawing/2014/main" id="{FE2F685E-8DB3-9546-B571-C88435C70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1F1F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8" name="Line 584">
                <a:extLst>
                  <a:ext uri="{FF2B5EF4-FFF2-40B4-BE49-F238E27FC236}">
                    <a16:creationId xmlns:a16="http://schemas.microsoft.com/office/drawing/2014/main" id="{088CFDD8-325A-6D47-AFD7-6DA992492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1F1F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39" name="Line 585">
                <a:extLst>
                  <a:ext uri="{FF2B5EF4-FFF2-40B4-BE49-F238E27FC236}">
                    <a16:creationId xmlns:a16="http://schemas.microsoft.com/office/drawing/2014/main" id="{2C891FBE-F260-C349-82D3-B1DC1D817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2F2F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0" name="Line 586">
                <a:extLst>
                  <a:ext uri="{FF2B5EF4-FFF2-40B4-BE49-F238E27FC236}">
                    <a16:creationId xmlns:a16="http://schemas.microsoft.com/office/drawing/2014/main" id="{28E27B76-4593-E94C-8855-155C0FDB0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2F2F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1" name="Line 587">
                <a:extLst>
                  <a:ext uri="{FF2B5EF4-FFF2-40B4-BE49-F238E27FC236}">
                    <a16:creationId xmlns:a16="http://schemas.microsoft.com/office/drawing/2014/main" id="{6278746C-84F5-254B-A7B4-2016755F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3F3F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2" name="Line 588">
                <a:extLst>
                  <a:ext uri="{FF2B5EF4-FFF2-40B4-BE49-F238E27FC236}">
                    <a16:creationId xmlns:a16="http://schemas.microsoft.com/office/drawing/2014/main" id="{B996F77F-5363-7B40-BFF9-263EDBB58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3F3F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3" name="Line 589">
                <a:extLst>
                  <a:ext uri="{FF2B5EF4-FFF2-40B4-BE49-F238E27FC236}">
                    <a16:creationId xmlns:a16="http://schemas.microsoft.com/office/drawing/2014/main" id="{761816A8-10A8-894F-B5F2-44F692BAC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3F3F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4" name="Line 590">
                <a:extLst>
                  <a:ext uri="{FF2B5EF4-FFF2-40B4-BE49-F238E27FC236}">
                    <a16:creationId xmlns:a16="http://schemas.microsoft.com/office/drawing/2014/main" id="{0BB545FB-5621-1240-B995-D5FB44390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4F4F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5" name="Line 591">
                <a:extLst>
                  <a:ext uri="{FF2B5EF4-FFF2-40B4-BE49-F238E27FC236}">
                    <a16:creationId xmlns:a16="http://schemas.microsoft.com/office/drawing/2014/main" id="{049FB870-02F8-CA48-90F5-943D073FF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4F4F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6" name="Line 592">
                <a:extLst>
                  <a:ext uri="{FF2B5EF4-FFF2-40B4-BE49-F238E27FC236}">
                    <a16:creationId xmlns:a16="http://schemas.microsoft.com/office/drawing/2014/main" id="{7392132E-0EBC-B44E-899C-40D4402F9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5F5F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7" name="Line 593">
                <a:extLst>
                  <a:ext uri="{FF2B5EF4-FFF2-40B4-BE49-F238E27FC236}">
                    <a16:creationId xmlns:a16="http://schemas.microsoft.com/office/drawing/2014/main" id="{D98F822F-A95D-A648-9D5C-7A217CE90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5F5F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8" name="Line 594">
                <a:extLst>
                  <a:ext uri="{FF2B5EF4-FFF2-40B4-BE49-F238E27FC236}">
                    <a16:creationId xmlns:a16="http://schemas.microsoft.com/office/drawing/2014/main" id="{3AFC29C2-6073-194B-B123-75BA36C09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6F6F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49" name="Line 595">
                <a:extLst>
                  <a:ext uri="{FF2B5EF4-FFF2-40B4-BE49-F238E27FC236}">
                    <a16:creationId xmlns:a16="http://schemas.microsoft.com/office/drawing/2014/main" id="{23729CB7-6121-8349-B7A7-229C2602C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6F6F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0" name="Line 596">
                <a:extLst>
                  <a:ext uri="{FF2B5EF4-FFF2-40B4-BE49-F238E27FC236}">
                    <a16:creationId xmlns:a16="http://schemas.microsoft.com/office/drawing/2014/main" id="{0F448A7C-9121-9D48-9BC8-1AC6A8B15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7F7F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1" name="Line 597">
                <a:extLst>
                  <a:ext uri="{FF2B5EF4-FFF2-40B4-BE49-F238E27FC236}">
                    <a16:creationId xmlns:a16="http://schemas.microsoft.com/office/drawing/2014/main" id="{9C71C2E8-8D18-DA4B-8C5B-9086C7714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7F7F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2" name="Line 598">
                <a:extLst>
                  <a:ext uri="{FF2B5EF4-FFF2-40B4-BE49-F238E27FC236}">
                    <a16:creationId xmlns:a16="http://schemas.microsoft.com/office/drawing/2014/main" id="{C5B792A1-F06A-8F4F-9E2A-F5199A3EC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7F7F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3" name="Line 599">
                <a:extLst>
                  <a:ext uri="{FF2B5EF4-FFF2-40B4-BE49-F238E27FC236}">
                    <a16:creationId xmlns:a16="http://schemas.microsoft.com/office/drawing/2014/main" id="{E8293EC9-27F9-194E-9846-11C552252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4" name="Line 600">
                <a:extLst>
                  <a:ext uri="{FF2B5EF4-FFF2-40B4-BE49-F238E27FC236}">
                    <a16:creationId xmlns:a16="http://schemas.microsoft.com/office/drawing/2014/main" id="{5F8A8109-61A5-F349-B326-431467720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8F8F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5" name="Line 601">
                <a:extLst>
                  <a:ext uri="{FF2B5EF4-FFF2-40B4-BE49-F238E27FC236}">
                    <a16:creationId xmlns:a16="http://schemas.microsoft.com/office/drawing/2014/main" id="{AD7EE235-993B-2242-87E4-AD832ABC3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9F9F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6" name="Line 602">
                <a:extLst>
                  <a:ext uri="{FF2B5EF4-FFF2-40B4-BE49-F238E27FC236}">
                    <a16:creationId xmlns:a16="http://schemas.microsoft.com/office/drawing/2014/main" id="{2DECCC05-622B-EA49-A288-2151EA702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9F9F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7" name="Line 603">
                <a:extLst>
                  <a:ext uri="{FF2B5EF4-FFF2-40B4-BE49-F238E27FC236}">
                    <a16:creationId xmlns:a16="http://schemas.microsoft.com/office/drawing/2014/main" id="{4CBE2799-C706-974A-9A9A-164254C7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AFAF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8" name="Line 604">
                <a:extLst>
                  <a:ext uri="{FF2B5EF4-FFF2-40B4-BE49-F238E27FC236}">
                    <a16:creationId xmlns:a16="http://schemas.microsoft.com/office/drawing/2014/main" id="{D89330E7-049D-1846-A86C-25579F926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AFAF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59" name="Line 605">
                <a:extLst>
                  <a:ext uri="{FF2B5EF4-FFF2-40B4-BE49-F238E27FC236}">
                    <a16:creationId xmlns:a16="http://schemas.microsoft.com/office/drawing/2014/main" id="{73687005-9108-FE4D-9600-B924DFFC1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BFBF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0" name="Line 606">
                <a:extLst>
                  <a:ext uri="{FF2B5EF4-FFF2-40B4-BE49-F238E27FC236}">
                    <a16:creationId xmlns:a16="http://schemas.microsoft.com/office/drawing/2014/main" id="{DDCE40B4-518F-3F44-937D-50C4C7FD3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BFBF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1" name="Line 607">
                <a:extLst>
                  <a:ext uri="{FF2B5EF4-FFF2-40B4-BE49-F238E27FC236}">
                    <a16:creationId xmlns:a16="http://schemas.microsoft.com/office/drawing/2014/main" id="{0F2EA000-644F-EB44-A8D8-F78A964B6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BFBF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2" name="Line 608">
                <a:extLst>
                  <a:ext uri="{FF2B5EF4-FFF2-40B4-BE49-F238E27FC236}">
                    <a16:creationId xmlns:a16="http://schemas.microsoft.com/office/drawing/2014/main" id="{FDA0D7EA-ED29-414D-9130-C93CA3881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CFCF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3" name="Line 609">
                <a:extLst>
                  <a:ext uri="{FF2B5EF4-FFF2-40B4-BE49-F238E27FC236}">
                    <a16:creationId xmlns:a16="http://schemas.microsoft.com/office/drawing/2014/main" id="{90D540A9-473A-1B4E-BAC0-78B7E9A9B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CFCF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4" name="Line 610">
                <a:extLst>
                  <a:ext uri="{FF2B5EF4-FFF2-40B4-BE49-F238E27FC236}">
                    <a16:creationId xmlns:a16="http://schemas.microsoft.com/office/drawing/2014/main" id="{8D1F8EA5-4A89-F049-A7A4-BAE83645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DFDF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5" name="Line 611">
                <a:extLst>
                  <a:ext uri="{FF2B5EF4-FFF2-40B4-BE49-F238E27FC236}">
                    <a16:creationId xmlns:a16="http://schemas.microsoft.com/office/drawing/2014/main" id="{748AA1EE-FD8D-844A-B884-1930E4F2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DFDF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6" name="Line 612">
                <a:extLst>
                  <a:ext uri="{FF2B5EF4-FFF2-40B4-BE49-F238E27FC236}">
                    <a16:creationId xmlns:a16="http://schemas.microsoft.com/office/drawing/2014/main" id="{AD29E54E-D3FD-134A-9842-FA55AEBEA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EFE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7" name="Line 613">
                <a:extLst>
                  <a:ext uri="{FF2B5EF4-FFF2-40B4-BE49-F238E27FC236}">
                    <a16:creationId xmlns:a16="http://schemas.microsoft.com/office/drawing/2014/main" id="{D17962D0-CBA3-1946-8944-60581F8F1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EFE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8" name="Line 614">
                <a:extLst>
                  <a:ext uri="{FF2B5EF4-FFF2-40B4-BE49-F238E27FC236}">
                    <a16:creationId xmlns:a16="http://schemas.microsoft.com/office/drawing/2014/main" id="{F2DA98D5-14D5-5441-9F8A-14A417462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69" name="Line 615">
                <a:extLst>
                  <a:ext uri="{FF2B5EF4-FFF2-40B4-BE49-F238E27FC236}">
                    <a16:creationId xmlns:a16="http://schemas.microsoft.com/office/drawing/2014/main" id="{BA9C9476-DEE0-9145-BA37-F900D5F5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70" name="Line 616">
                <a:extLst>
                  <a:ext uri="{FF2B5EF4-FFF2-40B4-BE49-F238E27FC236}">
                    <a16:creationId xmlns:a16="http://schemas.microsoft.com/office/drawing/2014/main" id="{B704450D-F309-9F4A-A010-83E1A3127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71" name="Line 617">
                <a:extLst>
                  <a:ext uri="{FF2B5EF4-FFF2-40B4-BE49-F238E27FC236}">
                    <a16:creationId xmlns:a16="http://schemas.microsoft.com/office/drawing/2014/main" id="{EB88B3E9-DF65-6F42-82F8-73D0FEE54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" y="3568"/>
                <a:ext cx="1" cy="104"/>
              </a:xfrm>
              <a:prstGeom prst="line">
                <a:avLst/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72" name="Rectangle 644">
                <a:extLst>
                  <a:ext uri="{FF2B5EF4-FFF2-40B4-BE49-F238E27FC236}">
                    <a16:creationId xmlns:a16="http://schemas.microsoft.com/office/drawing/2014/main" id="{539EF887-2C11-414F-8045-B409C62E0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564"/>
                <a:ext cx="4568" cy="1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673" name="Rectangle 645">
                <a:extLst>
                  <a:ext uri="{FF2B5EF4-FFF2-40B4-BE49-F238E27FC236}">
                    <a16:creationId xmlns:a16="http://schemas.microsoft.com/office/drawing/2014/main" id="{218FCA48-6EC7-8C41-BA2A-EFA53B0BC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3144"/>
                <a:ext cx="31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most </a:t>
                </a:r>
                <a:endParaRPr lang="en-US" altLang="en-US"/>
              </a:p>
            </p:txBody>
          </p:sp>
          <p:sp>
            <p:nvSpPr>
              <p:cNvPr id="62674" name="Rectangle 646">
                <a:extLst>
                  <a:ext uri="{FF2B5EF4-FFF2-40B4-BE49-F238E27FC236}">
                    <a16:creationId xmlns:a16="http://schemas.microsoft.com/office/drawing/2014/main" id="{A2407086-D591-4244-9B9D-9EE99E8C9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" y="3288"/>
                <a:ext cx="42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plastics</a:t>
                </a:r>
                <a:endParaRPr lang="en-US" altLang="en-US"/>
              </a:p>
            </p:txBody>
          </p:sp>
          <p:sp>
            <p:nvSpPr>
              <p:cNvPr id="62675" name="Rectangle 647">
                <a:extLst>
                  <a:ext uri="{FF2B5EF4-FFF2-40B4-BE49-F238E27FC236}">
                    <a16:creationId xmlns:a16="http://schemas.microsoft.com/office/drawing/2014/main" id="{69A10D6D-B198-4343-82F0-D0FC42A6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144"/>
                <a:ext cx="4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brasses </a:t>
                </a:r>
                <a:endParaRPr lang="en-US" altLang="en-US"/>
              </a:p>
            </p:txBody>
          </p:sp>
          <p:sp>
            <p:nvSpPr>
              <p:cNvPr id="62676" name="Rectangle 648">
                <a:extLst>
                  <a:ext uri="{FF2B5EF4-FFF2-40B4-BE49-F238E27FC236}">
                    <a16:creationId xmlns:a16="http://schemas.microsoft.com/office/drawing/2014/main" id="{69A17953-99D2-B64A-B063-3575528C7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3288"/>
                <a:ext cx="4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Al alloys</a:t>
                </a:r>
                <a:endParaRPr lang="en-US" altLang="en-US"/>
              </a:p>
            </p:txBody>
          </p:sp>
          <p:sp>
            <p:nvSpPr>
              <p:cNvPr id="62677" name="Rectangle 649">
                <a:extLst>
                  <a:ext uri="{FF2B5EF4-FFF2-40B4-BE49-F238E27FC236}">
                    <a16:creationId xmlns:a16="http://schemas.microsoft.com/office/drawing/2014/main" id="{B598CABC-4D5E-9144-AB0D-CF20A0F15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3144"/>
                <a:ext cx="96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easy to machine </a:t>
                </a:r>
                <a:endParaRPr lang="en-US" altLang="en-US"/>
              </a:p>
            </p:txBody>
          </p:sp>
          <p:sp>
            <p:nvSpPr>
              <p:cNvPr id="62678" name="Rectangle 650">
                <a:extLst>
                  <a:ext uri="{FF2B5EF4-FFF2-40B4-BE49-F238E27FC236}">
                    <a16:creationId xmlns:a16="http://schemas.microsoft.com/office/drawing/2014/main" id="{52948927-988B-8B4D-AF04-6519DE05D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3288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steels</a:t>
                </a:r>
                <a:endParaRPr lang="en-US" altLang="en-US"/>
              </a:p>
            </p:txBody>
          </p:sp>
          <p:sp>
            <p:nvSpPr>
              <p:cNvPr id="62679" name="Rectangle 651">
                <a:extLst>
                  <a:ext uri="{FF2B5EF4-FFF2-40B4-BE49-F238E27FC236}">
                    <a16:creationId xmlns:a16="http://schemas.microsoft.com/office/drawing/2014/main" id="{D27AF529-AEEB-4D41-8C40-D939BACAF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288"/>
                <a:ext cx="4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file hard</a:t>
                </a:r>
                <a:endParaRPr lang="en-US" altLang="en-US"/>
              </a:p>
            </p:txBody>
          </p:sp>
          <p:sp>
            <p:nvSpPr>
              <p:cNvPr id="62680" name="Rectangle 652">
                <a:extLst>
                  <a:ext uri="{FF2B5EF4-FFF2-40B4-BE49-F238E27FC236}">
                    <a16:creationId xmlns:a16="http://schemas.microsoft.com/office/drawing/2014/main" id="{1A0F2109-6E2A-4C43-9C48-BAE40DD26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3144"/>
                <a:ext cx="41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cutting </a:t>
                </a:r>
                <a:endParaRPr lang="en-US" altLang="en-US"/>
              </a:p>
            </p:txBody>
          </p:sp>
          <p:sp>
            <p:nvSpPr>
              <p:cNvPr id="62681" name="Rectangle 653">
                <a:extLst>
                  <a:ext uri="{FF2B5EF4-FFF2-40B4-BE49-F238E27FC236}">
                    <a16:creationId xmlns:a16="http://schemas.microsoft.com/office/drawing/2014/main" id="{EDD25680-21C7-D94B-858D-3733DDB2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3288"/>
                <a:ext cx="3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 tools</a:t>
                </a:r>
                <a:endParaRPr lang="en-US" altLang="en-US"/>
              </a:p>
            </p:txBody>
          </p:sp>
          <p:sp>
            <p:nvSpPr>
              <p:cNvPr id="62682" name="Rectangle 654">
                <a:extLst>
                  <a:ext uri="{FF2B5EF4-FFF2-40B4-BE49-F238E27FC236}">
                    <a16:creationId xmlns:a16="http://schemas.microsoft.com/office/drawing/2014/main" id="{BCADE050-4EFC-4A4B-A9AD-D2F0991FB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3144"/>
                <a:ext cx="4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nitrided </a:t>
                </a:r>
                <a:endParaRPr lang="en-US" altLang="en-US"/>
              </a:p>
            </p:txBody>
          </p:sp>
          <p:sp>
            <p:nvSpPr>
              <p:cNvPr id="62683" name="Rectangle 655">
                <a:extLst>
                  <a:ext uri="{FF2B5EF4-FFF2-40B4-BE49-F238E27FC236}">
                    <a16:creationId xmlns:a16="http://schemas.microsoft.com/office/drawing/2014/main" id="{FDC36406-BED8-504C-A9AC-622D3A93B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8" y="3288"/>
                <a:ext cx="33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steels</a:t>
                </a:r>
                <a:endParaRPr lang="en-US" altLang="en-US"/>
              </a:p>
            </p:txBody>
          </p:sp>
          <p:sp>
            <p:nvSpPr>
              <p:cNvPr id="62684" name="Rectangle 656">
                <a:extLst>
                  <a:ext uri="{FF2B5EF4-FFF2-40B4-BE49-F238E27FC236}">
                    <a16:creationId xmlns:a16="http://schemas.microsoft.com/office/drawing/2014/main" id="{50BE5E25-51D0-A04F-AC86-DA0EA26AA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" y="3288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>
                    <a:solidFill>
                      <a:srgbClr val="0066FF"/>
                    </a:solidFill>
                  </a:rPr>
                  <a:t>diamond</a:t>
                </a:r>
                <a:endParaRPr lang="en-US" altLang="en-US"/>
              </a:p>
            </p:txBody>
          </p:sp>
          <p:grpSp>
            <p:nvGrpSpPr>
              <p:cNvPr id="62685" name="Group 657">
                <a:extLst>
                  <a:ext uri="{FF2B5EF4-FFF2-40B4-BE49-F238E27FC236}">
                    <a16:creationId xmlns:a16="http://schemas.microsoft.com/office/drawing/2014/main" id="{C026C114-A648-9C45-AC89-F9E85FA849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" y="3488"/>
                <a:ext cx="4193" cy="152"/>
                <a:chOff x="596" y="3488"/>
                <a:chExt cx="4193" cy="152"/>
              </a:xfrm>
            </p:grpSpPr>
            <p:sp>
              <p:nvSpPr>
                <p:cNvPr id="62686" name="Line 658">
                  <a:extLst>
                    <a:ext uri="{FF2B5EF4-FFF2-40B4-BE49-F238E27FC236}">
                      <a16:creationId xmlns:a16="http://schemas.microsoft.com/office/drawing/2014/main" id="{D262BF48-60DF-DE4B-953E-45D59BE1E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6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87" name="Line 659">
                  <a:extLst>
                    <a:ext uri="{FF2B5EF4-FFF2-40B4-BE49-F238E27FC236}">
                      <a16:creationId xmlns:a16="http://schemas.microsoft.com/office/drawing/2014/main" id="{4826255C-2AA1-E44D-8332-558383256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8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88" name="Line 660">
                  <a:extLst>
                    <a:ext uri="{FF2B5EF4-FFF2-40B4-BE49-F238E27FC236}">
                      <a16:creationId xmlns:a16="http://schemas.microsoft.com/office/drawing/2014/main" id="{682E024A-719D-9A4C-8ABF-FD641CE93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2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89" name="Line 661">
                  <a:extLst>
                    <a:ext uri="{FF2B5EF4-FFF2-40B4-BE49-F238E27FC236}">
                      <a16:creationId xmlns:a16="http://schemas.microsoft.com/office/drawing/2014/main" id="{F480E0E8-C493-EE42-BE3B-C272CEE6A6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08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0" name="Line 662">
                  <a:extLst>
                    <a:ext uri="{FF2B5EF4-FFF2-40B4-BE49-F238E27FC236}">
                      <a16:creationId xmlns:a16="http://schemas.microsoft.com/office/drawing/2014/main" id="{453BE39C-2A88-D341-B356-A0C3FE1073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32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1" name="Line 663">
                  <a:extLst>
                    <a:ext uri="{FF2B5EF4-FFF2-40B4-BE49-F238E27FC236}">
                      <a16:creationId xmlns:a16="http://schemas.microsoft.com/office/drawing/2014/main" id="{863DF442-822C-ED41-8898-92DC5CABC2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56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92" name="Line 664">
                  <a:extLst>
                    <a:ext uri="{FF2B5EF4-FFF2-40B4-BE49-F238E27FC236}">
                      <a16:creationId xmlns:a16="http://schemas.microsoft.com/office/drawing/2014/main" id="{81ED1BDC-B427-6B47-B9E6-BF7AFA2F87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88" y="3488"/>
                  <a:ext cx="1" cy="152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493" name="Freeform 670">
              <a:extLst>
                <a:ext uri="{FF2B5EF4-FFF2-40B4-BE49-F238E27FC236}">
                  <a16:creationId xmlns:a16="http://schemas.microsoft.com/office/drawing/2014/main" id="{C810213E-89FC-6B40-BAEB-EE1FA7B8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" y="2489"/>
              <a:ext cx="235" cy="54"/>
            </a:xfrm>
            <a:custGeom>
              <a:avLst/>
              <a:gdLst>
                <a:gd name="T0" fmla="*/ 0 w 235"/>
                <a:gd name="T1" fmla="*/ 1 h 54"/>
                <a:gd name="T2" fmla="*/ 51 w 235"/>
                <a:gd name="T3" fmla="*/ 39 h 54"/>
                <a:gd name="T4" fmla="*/ 117 w 235"/>
                <a:gd name="T5" fmla="*/ 54 h 54"/>
                <a:gd name="T6" fmla="*/ 187 w 235"/>
                <a:gd name="T7" fmla="*/ 37 h 54"/>
                <a:gd name="T8" fmla="*/ 235 w 235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"/>
                <a:gd name="T16" fmla="*/ 0 h 54"/>
                <a:gd name="T17" fmla="*/ 235 w 2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" h="54">
                  <a:moveTo>
                    <a:pt x="0" y="1"/>
                  </a:moveTo>
                  <a:cubicBezTo>
                    <a:pt x="16" y="15"/>
                    <a:pt x="32" y="30"/>
                    <a:pt x="51" y="39"/>
                  </a:cubicBezTo>
                  <a:cubicBezTo>
                    <a:pt x="70" y="48"/>
                    <a:pt x="94" y="54"/>
                    <a:pt x="117" y="54"/>
                  </a:cubicBezTo>
                  <a:cubicBezTo>
                    <a:pt x="140" y="54"/>
                    <a:pt x="167" y="46"/>
                    <a:pt x="187" y="37"/>
                  </a:cubicBezTo>
                  <a:cubicBezTo>
                    <a:pt x="207" y="28"/>
                    <a:pt x="221" y="14"/>
                    <a:pt x="2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EFD84BCD-909B-1549-BFDF-9619626F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14623D-4DB4-3940-AECB-1FC00D3940B0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AB6E893-EF2F-CC4E-9E58-CADAF6E03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Hardness: Measurement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1D8C1A6-F4E0-904F-BE76-1AB13237F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>
                <a:solidFill>
                  <a:schemeClr val="accent2"/>
                </a:solidFill>
                <a:ea typeface="ＭＳ Ｐゴシック" panose="020B0600070205080204" pitchFamily="34" charset="-128"/>
              </a:rPr>
              <a:t>Rockwell</a:t>
            </a:r>
          </a:p>
          <a:p>
            <a:pPr lvl="1"/>
            <a:r>
              <a:rPr lang="en-US" altLang="en-US" sz="2400" b="0">
                <a:ea typeface="ＭＳ Ｐゴシック" panose="020B0600070205080204" pitchFamily="34" charset="-128"/>
              </a:rPr>
              <a:t>No major sample damage</a:t>
            </a:r>
          </a:p>
          <a:p>
            <a:pPr lvl="1"/>
            <a:r>
              <a:rPr lang="en-US" altLang="en-US" sz="2400" b="0">
                <a:ea typeface="ＭＳ Ｐゴシック" panose="020B0600070205080204" pitchFamily="34" charset="-128"/>
              </a:rPr>
              <a:t>Each scale runs to 130 but only useful in range 20-100.  </a:t>
            </a:r>
            <a:endParaRPr lang="en-US" altLang="en-US" sz="2000" b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0">
                <a:ea typeface="ＭＳ Ｐゴシック" panose="020B0600070205080204" pitchFamily="34" charset="-128"/>
              </a:rPr>
              <a:t>Minor load     10 kg</a:t>
            </a:r>
          </a:p>
          <a:p>
            <a:pPr lvl="1"/>
            <a:r>
              <a:rPr lang="en-US" altLang="en-US" sz="2400" b="0">
                <a:ea typeface="ＭＳ Ｐゴシック" panose="020B0600070205080204" pitchFamily="34" charset="-128"/>
              </a:rPr>
              <a:t>Major load     60 (A), 100 (B) &amp; 150 (C) kg</a:t>
            </a:r>
          </a:p>
          <a:p>
            <a:pPr marL="1085850" lvl="2"/>
            <a:r>
              <a:rPr lang="en-US" altLang="en-US" sz="2000" b="0">
                <a:ea typeface="ＭＳ Ｐゴシック" panose="020B0600070205080204" pitchFamily="34" charset="-128"/>
              </a:rPr>
              <a:t>A = diamond,  B = 1/16 in. ball,  C = diamond</a:t>
            </a:r>
          </a:p>
          <a:p>
            <a:pPr marL="1085850" lvl="2"/>
            <a:endParaRPr lang="en-US" altLang="en-US" sz="2000" b="0">
              <a:ea typeface="ＭＳ Ｐゴシック" panose="020B0600070205080204" pitchFamily="34" charset="-128"/>
            </a:endParaRPr>
          </a:p>
          <a:p>
            <a:r>
              <a:rPr lang="en-US" altLang="en-US" b="0">
                <a:solidFill>
                  <a:schemeClr val="accent2"/>
                </a:solidFill>
                <a:ea typeface="ＭＳ Ｐゴシック" panose="020B0600070205080204" pitchFamily="34" charset="-128"/>
              </a:rPr>
              <a:t>HB = Brinell Hardness</a:t>
            </a:r>
          </a:p>
          <a:p>
            <a:pPr lvl="1"/>
            <a:r>
              <a:rPr lang="en-US" altLang="en-US" sz="2400" b="0" i="1">
                <a:ea typeface="ＭＳ Ｐゴシック" panose="020B0600070205080204" pitchFamily="34" charset="-128"/>
              </a:rPr>
              <a:t>TS</a:t>
            </a:r>
            <a:r>
              <a:rPr lang="en-US" altLang="en-US" sz="2400" b="0">
                <a:ea typeface="ＭＳ Ｐゴシック" panose="020B0600070205080204" pitchFamily="34" charset="-128"/>
              </a:rPr>
              <a:t> (psi) = 500 x HB</a:t>
            </a:r>
          </a:p>
          <a:p>
            <a:pPr lvl="1"/>
            <a:r>
              <a:rPr lang="en-US" altLang="en-US" sz="2400" b="0" i="1">
                <a:ea typeface="ＭＳ Ｐゴシック" panose="020B0600070205080204" pitchFamily="34" charset="-128"/>
              </a:rPr>
              <a:t>TS </a:t>
            </a:r>
            <a:r>
              <a:rPr lang="en-US" altLang="en-US" sz="2400" b="0">
                <a:ea typeface="ＭＳ Ｐゴシック" panose="020B0600070205080204" pitchFamily="34" charset="-128"/>
              </a:rPr>
              <a:t>(MPa) = 3.45 x HB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62A5E5FB-C65D-FA44-AC4B-8FF40765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934AC8-29D7-C44B-A4B8-33B820B195DF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E05B57D-3357-3445-BCC1-AE78296F2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Hardness: Measurement</a:t>
            </a:r>
          </a:p>
        </p:txBody>
      </p:sp>
      <p:pic>
        <p:nvPicPr>
          <p:cNvPr id="66564" name="Picture 4">
            <a:extLst>
              <a:ext uri="{FF2B5EF4-FFF2-40B4-BE49-F238E27FC236}">
                <a16:creationId xmlns:a16="http://schemas.microsoft.com/office/drawing/2014/main" id="{B35AF7C9-16CA-0844-8A78-639EEB54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60095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6">
            <a:extLst>
              <a:ext uri="{FF2B5EF4-FFF2-40B4-BE49-F238E27FC236}">
                <a16:creationId xmlns:a16="http://schemas.microsoft.com/office/drawing/2014/main" id="{295FAE39-A281-9940-AD0F-33F1F75FC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957263"/>
            <a:ext cx="841375" cy="40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id="{94AD71CB-88D2-9647-A420-E751543D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117600"/>
            <a:ext cx="855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FF5050"/>
                </a:solidFill>
                <a:latin typeface="Times New Roman" panose="02020603050405020304" pitchFamily="18" charset="0"/>
              </a:rPr>
              <a:t>Table 6.5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Slide Number Placeholder 5">
            <a:extLst>
              <a:ext uri="{FF2B5EF4-FFF2-40B4-BE49-F238E27FC236}">
                <a16:creationId xmlns:a16="http://schemas.microsoft.com/office/drawing/2014/main" id="{F9D8E663-5D6C-0E41-A04B-D632C7A2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EA055B-3F8C-BD46-BF39-E862833AF0E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pic>
        <p:nvPicPr>
          <p:cNvPr id="68614" name="Picture 42" descr="Fig 6_16">
            <a:extLst>
              <a:ext uri="{FF2B5EF4-FFF2-40B4-BE49-F238E27FC236}">
                <a16:creationId xmlns:a16="http://schemas.microsoft.com/office/drawing/2014/main" id="{009CB826-937C-C44B-9712-6EF15AFF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3051175"/>
            <a:ext cx="5299075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2">
            <a:extLst>
              <a:ext uri="{FF2B5EF4-FFF2-40B4-BE49-F238E27FC236}">
                <a16:creationId xmlns:a16="http://schemas.microsoft.com/office/drawing/2014/main" id="{50121FD8-2F12-2747-8289-8671E0D1A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True Stress &amp; Strain</a:t>
            </a:r>
          </a:p>
        </p:txBody>
      </p:sp>
      <p:sp>
        <p:nvSpPr>
          <p:cNvPr id="68616" name="Rectangle 3">
            <a:extLst>
              <a:ext uri="{FF2B5EF4-FFF2-40B4-BE49-F238E27FC236}">
                <a16:creationId xmlns:a16="http://schemas.microsoft.com/office/drawing/2014/main" id="{0919A0DC-5F81-8643-AF9F-604BBD328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575" y="971550"/>
            <a:ext cx="7772400" cy="4892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0">
                <a:ea typeface="ＭＳ Ｐゴシック" panose="020B0600070205080204" pitchFamily="34" charset="-128"/>
              </a:rPr>
              <a:t>Note: S.A. changes when sample stretched</a:t>
            </a:r>
          </a:p>
          <a:p>
            <a:pPr>
              <a:buFontTx/>
              <a:buNone/>
            </a:pPr>
            <a:endParaRPr lang="en-US" altLang="en-US" sz="1200" b="0">
              <a:ea typeface="ＭＳ Ｐゴシック" panose="020B0600070205080204" pitchFamily="34" charset="-128"/>
            </a:endParaRPr>
          </a:p>
          <a:p>
            <a:r>
              <a:rPr lang="en-US" altLang="en-US" b="0">
                <a:ea typeface="ＭＳ Ｐゴシック" panose="020B0600070205080204" pitchFamily="34" charset="-128"/>
              </a:rPr>
              <a:t>True stress</a:t>
            </a:r>
          </a:p>
          <a:p>
            <a:endParaRPr lang="en-US" altLang="en-US" sz="900" b="0">
              <a:ea typeface="ＭＳ Ｐゴシック" panose="020B0600070205080204" pitchFamily="34" charset="-128"/>
            </a:endParaRPr>
          </a:p>
          <a:p>
            <a:r>
              <a:rPr lang="en-US" altLang="en-US" b="0">
                <a:ea typeface="ＭＳ Ｐゴシック" panose="020B0600070205080204" pitchFamily="34" charset="-128"/>
              </a:rPr>
              <a:t>True Strain</a:t>
            </a: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4A9D4662-1FD9-F540-8871-A980167B4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4850" y="1827213"/>
          <a:ext cx="1511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5" imgW="7899400" imgH="2489200" progId="Equation.3">
                  <p:embed/>
                </p:oleObj>
              </mc:Choice>
              <mc:Fallback>
                <p:oleObj name="Equation" r:id="rId5" imgW="7899400" imgH="2489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827213"/>
                        <a:ext cx="15113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3BDBBA19-9DAA-4C42-80E7-B64C6AAC8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8813" y="2317750"/>
          <a:ext cx="2432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Equation" r:id="rId7" imgW="10972800" imgH="2635250" progId="Equation.3">
                  <p:embed/>
                </p:oleObj>
              </mc:Choice>
              <mc:Fallback>
                <p:oleObj name="Equation" r:id="rId7" imgW="10972800" imgH="26352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317750"/>
                        <a:ext cx="24320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ACDCDA5B-79BC-4744-9E7E-CAAC22749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811338"/>
          <a:ext cx="19129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Equation" r:id="rId9" imgW="9505950" imgH="5264150" progId="Equation.3">
                  <p:embed/>
                </p:oleObj>
              </mc:Choice>
              <mc:Fallback>
                <p:oleObj name="Equation" r:id="rId9" imgW="9505950" imgH="52641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811338"/>
                        <a:ext cx="19129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Rectangle 14">
            <a:extLst>
              <a:ext uri="{FF2B5EF4-FFF2-40B4-BE49-F238E27FC236}">
                <a16:creationId xmlns:a16="http://schemas.microsoft.com/office/drawing/2014/main" id="{34A99AF0-02E5-E741-B75A-1CBB37A1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36245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Adapted from Fig. 6.16, </a:t>
            </a:r>
            <a:r>
              <a:rPr lang="en-US" altLang="en-US" sz="1200" i="1">
                <a:solidFill>
                  <a:srgbClr val="000000"/>
                </a:solidFill>
              </a:rPr>
              <a:t>Callister 7e.</a:t>
            </a: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68618" name="Rectangle 8">
            <a:extLst>
              <a:ext uri="{FF2B5EF4-FFF2-40B4-BE49-F238E27FC236}">
                <a16:creationId xmlns:a16="http://schemas.microsoft.com/office/drawing/2014/main" id="{E6AC3377-DAA5-9E41-A10E-3EA88536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1736725"/>
            <a:ext cx="2016125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042CBDD6-8ABB-3149-A7C1-CBF4873E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BB9E272-A8DF-DB4F-93BF-8BCC85B0F65B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188F7D8B-1C14-4546-BA0C-AA33BD79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5321300"/>
            <a:ext cx="3524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Plastic means </a:t>
            </a:r>
            <a:r>
              <a:rPr lang="en-US" altLang="en-US">
                <a:solidFill>
                  <a:schemeClr val="accent2"/>
                </a:solidFill>
              </a:rPr>
              <a:t>permanent</a:t>
            </a:r>
            <a:r>
              <a:rPr lang="en-US" altLang="en-US"/>
              <a:t>!</a:t>
            </a:r>
          </a:p>
        </p:txBody>
      </p:sp>
      <p:sp>
        <p:nvSpPr>
          <p:cNvPr id="19460" name="Rectangle 9">
            <a:extLst>
              <a:ext uri="{FF2B5EF4-FFF2-40B4-BE49-F238E27FC236}">
                <a16:creationId xmlns:a16="http://schemas.microsoft.com/office/drawing/2014/main" id="{6A3067ED-CA41-064E-AB0C-5188163BDD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Plastic Deformation (Metals)</a:t>
            </a:r>
          </a:p>
        </p:txBody>
      </p:sp>
      <p:grpSp>
        <p:nvGrpSpPr>
          <p:cNvPr id="19461" name="Group 279">
            <a:extLst>
              <a:ext uri="{FF2B5EF4-FFF2-40B4-BE49-F238E27FC236}">
                <a16:creationId xmlns:a16="http://schemas.microsoft.com/office/drawing/2014/main" id="{F31CECA0-3AA9-F344-877D-77D6C789982E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4292600"/>
            <a:ext cx="3568700" cy="2565400"/>
            <a:chOff x="2984" y="2704"/>
            <a:chExt cx="2248" cy="1616"/>
          </a:xfrm>
        </p:grpSpPr>
        <p:sp>
          <p:nvSpPr>
            <p:cNvPr id="19608" name="AutoShape 249">
              <a:extLst>
                <a:ext uri="{FF2B5EF4-FFF2-40B4-BE49-F238E27FC236}">
                  <a16:creationId xmlns:a16="http://schemas.microsoft.com/office/drawing/2014/main" id="{A3DE4DAA-E351-2A4E-A5B9-E403A168ACB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84" y="2704"/>
              <a:ext cx="2248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9" name="Line 251">
              <a:extLst>
                <a:ext uri="{FF2B5EF4-FFF2-40B4-BE49-F238E27FC236}">
                  <a16:creationId xmlns:a16="http://schemas.microsoft.com/office/drawing/2014/main" id="{F9911305-60F3-7B43-91AE-ADD6DDF6C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" y="3456"/>
              <a:ext cx="88" cy="304"/>
            </a:xfrm>
            <a:prstGeom prst="line">
              <a:avLst/>
            </a:prstGeom>
            <a:noFill/>
            <a:ln w="38100">
              <a:solidFill>
                <a:srgbClr val="66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0" name="Freeform 252">
              <a:extLst>
                <a:ext uri="{FF2B5EF4-FFF2-40B4-BE49-F238E27FC236}">
                  <a16:creationId xmlns:a16="http://schemas.microsoft.com/office/drawing/2014/main" id="{C4AB8F30-47E8-6048-AFAC-1DB329E39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952"/>
              <a:ext cx="912" cy="520"/>
            </a:xfrm>
            <a:custGeom>
              <a:avLst/>
              <a:gdLst>
                <a:gd name="T0" fmla="*/ 0 w 912"/>
                <a:gd name="T1" fmla="*/ 520 h 520"/>
                <a:gd name="T2" fmla="*/ 32 w 912"/>
                <a:gd name="T3" fmla="*/ 472 h 520"/>
                <a:gd name="T4" fmla="*/ 72 w 912"/>
                <a:gd name="T5" fmla="*/ 408 h 520"/>
                <a:gd name="T6" fmla="*/ 120 w 912"/>
                <a:gd name="T7" fmla="*/ 344 h 520"/>
                <a:gd name="T8" fmla="*/ 176 w 912"/>
                <a:gd name="T9" fmla="*/ 288 h 520"/>
                <a:gd name="T10" fmla="*/ 232 w 912"/>
                <a:gd name="T11" fmla="*/ 240 h 520"/>
                <a:gd name="T12" fmla="*/ 296 w 912"/>
                <a:gd name="T13" fmla="*/ 192 h 520"/>
                <a:gd name="T14" fmla="*/ 368 w 912"/>
                <a:gd name="T15" fmla="*/ 152 h 520"/>
                <a:gd name="T16" fmla="*/ 456 w 912"/>
                <a:gd name="T17" fmla="*/ 104 h 520"/>
                <a:gd name="T18" fmla="*/ 536 w 912"/>
                <a:gd name="T19" fmla="*/ 72 h 520"/>
                <a:gd name="T20" fmla="*/ 624 w 912"/>
                <a:gd name="T21" fmla="*/ 48 h 520"/>
                <a:gd name="T22" fmla="*/ 728 w 912"/>
                <a:gd name="T23" fmla="*/ 24 h 520"/>
                <a:gd name="T24" fmla="*/ 816 w 912"/>
                <a:gd name="T25" fmla="*/ 8 h 520"/>
                <a:gd name="T26" fmla="*/ 880 w 912"/>
                <a:gd name="T27" fmla="*/ 0 h 520"/>
                <a:gd name="T28" fmla="*/ 912 w 912"/>
                <a:gd name="T29" fmla="*/ 0 h 5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12"/>
                <a:gd name="T46" fmla="*/ 0 h 520"/>
                <a:gd name="T47" fmla="*/ 912 w 912"/>
                <a:gd name="T48" fmla="*/ 520 h 5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12" h="520">
                  <a:moveTo>
                    <a:pt x="0" y="520"/>
                  </a:moveTo>
                  <a:lnTo>
                    <a:pt x="32" y="472"/>
                  </a:lnTo>
                  <a:lnTo>
                    <a:pt x="72" y="408"/>
                  </a:lnTo>
                  <a:lnTo>
                    <a:pt x="120" y="344"/>
                  </a:lnTo>
                  <a:lnTo>
                    <a:pt x="176" y="288"/>
                  </a:lnTo>
                  <a:lnTo>
                    <a:pt x="232" y="240"/>
                  </a:lnTo>
                  <a:lnTo>
                    <a:pt x="296" y="192"/>
                  </a:lnTo>
                  <a:lnTo>
                    <a:pt x="368" y="152"/>
                  </a:lnTo>
                  <a:lnTo>
                    <a:pt x="456" y="104"/>
                  </a:lnTo>
                  <a:lnTo>
                    <a:pt x="536" y="72"/>
                  </a:lnTo>
                  <a:lnTo>
                    <a:pt x="624" y="48"/>
                  </a:lnTo>
                  <a:lnTo>
                    <a:pt x="728" y="24"/>
                  </a:lnTo>
                  <a:lnTo>
                    <a:pt x="816" y="8"/>
                  </a:lnTo>
                  <a:lnTo>
                    <a:pt x="880" y="0"/>
                  </a:lnTo>
                  <a:lnTo>
                    <a:pt x="912" y="0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611" name="Freeform 253">
              <a:extLst>
                <a:ext uri="{FF2B5EF4-FFF2-40B4-BE49-F238E27FC236}">
                  <a16:creationId xmlns:a16="http://schemas.microsoft.com/office/drawing/2014/main" id="{BFDBF902-EC21-9444-824F-F7FB21EC3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" y="2968"/>
              <a:ext cx="904" cy="512"/>
            </a:xfrm>
            <a:custGeom>
              <a:avLst/>
              <a:gdLst>
                <a:gd name="T0" fmla="*/ 0 w 904"/>
                <a:gd name="T1" fmla="*/ 512 h 512"/>
                <a:gd name="T2" fmla="*/ 24 w 904"/>
                <a:gd name="T3" fmla="*/ 464 h 512"/>
                <a:gd name="T4" fmla="*/ 64 w 904"/>
                <a:gd name="T5" fmla="*/ 400 h 512"/>
                <a:gd name="T6" fmla="*/ 112 w 904"/>
                <a:gd name="T7" fmla="*/ 336 h 512"/>
                <a:gd name="T8" fmla="*/ 168 w 904"/>
                <a:gd name="T9" fmla="*/ 280 h 512"/>
                <a:gd name="T10" fmla="*/ 224 w 904"/>
                <a:gd name="T11" fmla="*/ 232 h 512"/>
                <a:gd name="T12" fmla="*/ 288 w 904"/>
                <a:gd name="T13" fmla="*/ 184 h 512"/>
                <a:gd name="T14" fmla="*/ 360 w 904"/>
                <a:gd name="T15" fmla="*/ 144 h 512"/>
                <a:gd name="T16" fmla="*/ 448 w 904"/>
                <a:gd name="T17" fmla="*/ 96 h 512"/>
                <a:gd name="T18" fmla="*/ 528 w 904"/>
                <a:gd name="T19" fmla="*/ 64 h 512"/>
                <a:gd name="T20" fmla="*/ 616 w 904"/>
                <a:gd name="T21" fmla="*/ 40 h 512"/>
                <a:gd name="T22" fmla="*/ 720 w 904"/>
                <a:gd name="T23" fmla="*/ 16 h 512"/>
                <a:gd name="T24" fmla="*/ 808 w 904"/>
                <a:gd name="T25" fmla="*/ 0 h 512"/>
                <a:gd name="T26" fmla="*/ 872 w 904"/>
                <a:gd name="T27" fmla="*/ 0 h 512"/>
                <a:gd name="T28" fmla="*/ 904 w 904"/>
                <a:gd name="T29" fmla="*/ 0 h 5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4"/>
                <a:gd name="T46" fmla="*/ 0 h 512"/>
                <a:gd name="T47" fmla="*/ 904 w 904"/>
                <a:gd name="T48" fmla="*/ 512 h 5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4" h="512">
                  <a:moveTo>
                    <a:pt x="0" y="512"/>
                  </a:moveTo>
                  <a:lnTo>
                    <a:pt x="24" y="464"/>
                  </a:lnTo>
                  <a:lnTo>
                    <a:pt x="64" y="400"/>
                  </a:lnTo>
                  <a:lnTo>
                    <a:pt x="112" y="336"/>
                  </a:lnTo>
                  <a:lnTo>
                    <a:pt x="168" y="280"/>
                  </a:lnTo>
                  <a:lnTo>
                    <a:pt x="224" y="232"/>
                  </a:lnTo>
                  <a:lnTo>
                    <a:pt x="288" y="184"/>
                  </a:lnTo>
                  <a:lnTo>
                    <a:pt x="360" y="144"/>
                  </a:lnTo>
                  <a:lnTo>
                    <a:pt x="448" y="96"/>
                  </a:lnTo>
                  <a:lnTo>
                    <a:pt x="528" y="64"/>
                  </a:lnTo>
                  <a:lnTo>
                    <a:pt x="616" y="40"/>
                  </a:lnTo>
                  <a:lnTo>
                    <a:pt x="720" y="16"/>
                  </a:lnTo>
                  <a:lnTo>
                    <a:pt x="808" y="0"/>
                  </a:lnTo>
                  <a:lnTo>
                    <a:pt x="872" y="0"/>
                  </a:lnTo>
                  <a:lnTo>
                    <a:pt x="904" y="0"/>
                  </a:lnTo>
                </a:path>
              </a:pathLst>
            </a:cu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9612" name="Group 256">
              <a:extLst>
                <a:ext uri="{FF2B5EF4-FFF2-40B4-BE49-F238E27FC236}">
                  <a16:creationId xmlns:a16="http://schemas.microsoft.com/office/drawing/2014/main" id="{A7FF7F98-AE83-B742-9F9E-425B8D194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8" y="2792"/>
              <a:ext cx="80" cy="968"/>
              <a:chOff x="3528" y="2792"/>
              <a:chExt cx="80" cy="968"/>
            </a:xfrm>
          </p:grpSpPr>
          <p:sp>
            <p:nvSpPr>
              <p:cNvPr id="19635" name="Freeform 254">
                <a:extLst>
                  <a:ext uri="{FF2B5EF4-FFF2-40B4-BE49-F238E27FC236}">
                    <a16:creationId xmlns:a16="http://schemas.microsoft.com/office/drawing/2014/main" id="{CCF90511-D361-954C-81C9-76B94CB4D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8" y="2792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636" name="Line 255">
                <a:extLst>
                  <a:ext uri="{FF2B5EF4-FFF2-40B4-BE49-F238E27FC236}">
                    <a16:creationId xmlns:a16="http://schemas.microsoft.com/office/drawing/2014/main" id="{9D3512D8-C746-154B-B59B-07AAF3735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8" y="2848"/>
                <a:ext cx="1" cy="9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613" name="Group 259">
              <a:extLst>
                <a:ext uri="{FF2B5EF4-FFF2-40B4-BE49-F238E27FC236}">
                  <a16:creationId xmlns:a16="http://schemas.microsoft.com/office/drawing/2014/main" id="{E2EDBBBD-739A-5442-8888-DB38E526E2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3720"/>
              <a:ext cx="1424" cy="80"/>
              <a:chOff x="3560" y="3720"/>
              <a:chExt cx="1424" cy="80"/>
            </a:xfrm>
          </p:grpSpPr>
          <p:sp>
            <p:nvSpPr>
              <p:cNvPr id="19633" name="Freeform 257">
                <a:extLst>
                  <a:ext uri="{FF2B5EF4-FFF2-40B4-BE49-F238E27FC236}">
                    <a16:creationId xmlns:a16="http://schemas.microsoft.com/office/drawing/2014/main" id="{29865FA3-3BEB-544A-A586-348B440BA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" y="3720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634" name="Line 258">
                <a:extLst>
                  <a:ext uri="{FF2B5EF4-FFF2-40B4-BE49-F238E27FC236}">
                    <a16:creationId xmlns:a16="http://schemas.microsoft.com/office/drawing/2014/main" id="{9D7B13C7-A774-7D43-908F-71877394C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0" y="3760"/>
                <a:ext cx="136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14" name="Rectangle 260">
              <a:extLst>
                <a:ext uri="{FF2B5EF4-FFF2-40B4-BE49-F238E27FC236}">
                  <a16:creationId xmlns:a16="http://schemas.microsoft.com/office/drawing/2014/main" id="{639B89C9-BFBF-7641-BE03-94112120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2720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F</a:t>
              </a:r>
              <a:endParaRPr lang="en-US" altLang="en-US" i="1"/>
            </a:p>
          </p:txBody>
        </p:sp>
        <p:sp>
          <p:nvSpPr>
            <p:cNvPr id="19615" name="Rectangle 261">
              <a:extLst>
                <a:ext uri="{FF2B5EF4-FFF2-40B4-BE49-F238E27FC236}">
                  <a16:creationId xmlns:a16="http://schemas.microsoft.com/office/drawing/2014/main" id="{20F92A30-2E22-7E48-A111-F5431F525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" y="3616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d</a:t>
              </a:r>
              <a:endParaRPr lang="en-US" altLang="en-US">
                <a:latin typeface="Times" pitchFamily="2" charset="0"/>
              </a:endParaRPr>
            </a:p>
          </p:txBody>
        </p:sp>
        <p:grpSp>
          <p:nvGrpSpPr>
            <p:cNvPr id="19616" name="Group 264">
              <a:extLst>
                <a:ext uri="{FF2B5EF4-FFF2-40B4-BE49-F238E27FC236}">
                  <a16:creationId xmlns:a16="http://schemas.microsoft.com/office/drawing/2014/main" id="{31EED2B0-1823-1C43-9710-151330CFB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0" y="3160"/>
              <a:ext cx="128" cy="112"/>
              <a:chOff x="3800" y="3160"/>
              <a:chExt cx="128" cy="112"/>
            </a:xfrm>
          </p:grpSpPr>
          <p:sp>
            <p:nvSpPr>
              <p:cNvPr id="19631" name="Freeform 262">
                <a:extLst>
                  <a:ext uri="{FF2B5EF4-FFF2-40B4-BE49-F238E27FC236}">
                    <a16:creationId xmlns:a16="http://schemas.microsoft.com/office/drawing/2014/main" id="{559BE08F-A178-0E4B-8767-0682C77B7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3160"/>
                <a:ext cx="112" cy="104"/>
              </a:xfrm>
              <a:custGeom>
                <a:avLst/>
                <a:gdLst>
                  <a:gd name="T0" fmla="*/ 112 w 112"/>
                  <a:gd name="T1" fmla="*/ 0 h 104"/>
                  <a:gd name="T2" fmla="*/ 64 w 112"/>
                  <a:gd name="T3" fmla="*/ 104 h 104"/>
                  <a:gd name="T4" fmla="*/ 56 w 112"/>
                  <a:gd name="T5" fmla="*/ 48 h 104"/>
                  <a:gd name="T6" fmla="*/ 0 w 112"/>
                  <a:gd name="T7" fmla="*/ 32 h 104"/>
                  <a:gd name="T8" fmla="*/ 112 w 112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4"/>
                  <a:gd name="T17" fmla="*/ 112 w 11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4">
                    <a:moveTo>
                      <a:pt x="112" y="0"/>
                    </a:moveTo>
                    <a:lnTo>
                      <a:pt x="64" y="104"/>
                    </a:lnTo>
                    <a:lnTo>
                      <a:pt x="56" y="48"/>
                    </a:lnTo>
                    <a:lnTo>
                      <a:pt x="0" y="32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CC0000"/>
              </a:solidFill>
              <a:ln w="127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632" name="Line 263">
                <a:extLst>
                  <a:ext uri="{FF2B5EF4-FFF2-40B4-BE49-F238E27FC236}">
                    <a16:creationId xmlns:a16="http://schemas.microsoft.com/office/drawing/2014/main" id="{0C60D4A8-434D-EC46-B752-0FBC7036E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0" y="3208"/>
                <a:ext cx="72" cy="64"/>
              </a:xfrm>
              <a:prstGeom prst="line">
                <a:avLst/>
              </a:prstGeom>
              <a:noFill/>
              <a:ln w="254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617" name="Group 278">
              <a:extLst>
                <a:ext uri="{FF2B5EF4-FFF2-40B4-BE49-F238E27FC236}">
                  <a16:creationId xmlns:a16="http://schemas.microsoft.com/office/drawing/2014/main" id="{6A650303-2C82-944D-8413-E2CA9365A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8" y="2940"/>
              <a:ext cx="234" cy="828"/>
              <a:chOff x="4328" y="2960"/>
              <a:chExt cx="224" cy="792"/>
            </a:xfrm>
          </p:grpSpPr>
          <p:sp>
            <p:nvSpPr>
              <p:cNvPr id="19627" name="Line 265">
                <a:extLst>
                  <a:ext uri="{FF2B5EF4-FFF2-40B4-BE49-F238E27FC236}">
                    <a16:creationId xmlns:a16="http://schemas.microsoft.com/office/drawing/2014/main" id="{0385B885-EC44-6C4B-93B9-0AFCCAE91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8" y="2960"/>
                <a:ext cx="224" cy="792"/>
              </a:xfrm>
              <a:prstGeom prst="line">
                <a:avLst/>
              </a:prstGeom>
              <a:noFill/>
              <a:ln w="38100">
                <a:solidFill>
                  <a:srgbClr val="66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628" name="Group 268">
                <a:extLst>
                  <a:ext uri="{FF2B5EF4-FFF2-40B4-BE49-F238E27FC236}">
                    <a16:creationId xmlns:a16="http://schemas.microsoft.com/office/drawing/2014/main" id="{E769A481-6645-B54A-A51C-DDBF6FA13E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0" y="3160"/>
                <a:ext cx="96" cy="144"/>
                <a:chOff x="4456" y="3160"/>
                <a:chExt cx="96" cy="144"/>
              </a:xfrm>
            </p:grpSpPr>
            <p:sp>
              <p:nvSpPr>
                <p:cNvPr id="19629" name="Freeform 266">
                  <a:extLst>
                    <a:ext uri="{FF2B5EF4-FFF2-40B4-BE49-F238E27FC236}">
                      <a16:creationId xmlns:a16="http://schemas.microsoft.com/office/drawing/2014/main" id="{F849E942-3095-9644-A0A1-629ABAD93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3192"/>
                  <a:ext cx="96" cy="112"/>
                </a:xfrm>
                <a:custGeom>
                  <a:avLst/>
                  <a:gdLst>
                    <a:gd name="T0" fmla="*/ 24 w 96"/>
                    <a:gd name="T1" fmla="*/ 112 h 112"/>
                    <a:gd name="T2" fmla="*/ 0 w 96"/>
                    <a:gd name="T3" fmla="*/ 0 h 112"/>
                    <a:gd name="T4" fmla="*/ 40 w 96"/>
                    <a:gd name="T5" fmla="*/ 40 h 112"/>
                    <a:gd name="T6" fmla="*/ 96 w 96"/>
                    <a:gd name="T7" fmla="*/ 24 h 112"/>
                    <a:gd name="T8" fmla="*/ 24 w 96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12"/>
                    <a:gd name="T17" fmla="*/ 96 w 96"/>
                    <a:gd name="T18" fmla="*/ 112 h 1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12">
                      <a:moveTo>
                        <a:pt x="24" y="112"/>
                      </a:moveTo>
                      <a:lnTo>
                        <a:pt x="0" y="0"/>
                      </a:lnTo>
                      <a:lnTo>
                        <a:pt x="40" y="40"/>
                      </a:lnTo>
                      <a:lnTo>
                        <a:pt x="96" y="24"/>
                      </a:lnTo>
                      <a:lnTo>
                        <a:pt x="24" y="112"/>
                      </a:lnTo>
                      <a:close/>
                    </a:path>
                  </a:pathLst>
                </a:custGeom>
                <a:solidFill>
                  <a:srgbClr val="660000"/>
                </a:solidFill>
                <a:ln w="12700">
                  <a:solidFill>
                    <a:srgbClr val="66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630" name="Line 267">
                  <a:extLst>
                    <a:ext uri="{FF2B5EF4-FFF2-40B4-BE49-F238E27FC236}">
                      <a16:creationId xmlns:a16="http://schemas.microsoft.com/office/drawing/2014/main" id="{4CC67A2C-0731-4F45-A1A6-20CDE93521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6" y="3160"/>
                  <a:ext cx="16" cy="72"/>
                </a:xfrm>
                <a:prstGeom prst="line">
                  <a:avLst/>
                </a:prstGeom>
                <a:noFill/>
                <a:ln w="25400">
                  <a:solidFill>
                    <a:srgbClr val="66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618" name="Rectangle 269">
              <a:extLst>
                <a:ext uri="{FF2B5EF4-FFF2-40B4-BE49-F238E27FC236}">
                  <a16:creationId xmlns:a16="http://schemas.microsoft.com/office/drawing/2014/main" id="{5D639292-7AE4-C347-B905-8770AF63C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432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660000"/>
                  </a:solidFill>
                </a:rPr>
                <a:t>linear </a:t>
              </a:r>
              <a:endParaRPr lang="en-US" altLang="en-US"/>
            </a:p>
          </p:txBody>
        </p:sp>
        <p:sp>
          <p:nvSpPr>
            <p:cNvPr id="19619" name="Rectangle 270">
              <a:extLst>
                <a:ext uri="{FF2B5EF4-FFF2-40B4-BE49-F238E27FC236}">
                  <a16:creationId xmlns:a16="http://schemas.microsoft.com/office/drawing/2014/main" id="{8194EE81-15FC-1941-8538-A5AEEEAD4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3600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660000"/>
                  </a:solidFill>
                </a:rPr>
                <a:t>elastic</a:t>
              </a:r>
              <a:endParaRPr lang="en-US" altLang="en-US"/>
            </a:p>
          </p:txBody>
        </p:sp>
        <p:sp>
          <p:nvSpPr>
            <p:cNvPr id="19620" name="Rectangle 271">
              <a:extLst>
                <a:ext uri="{FF2B5EF4-FFF2-40B4-BE49-F238E27FC236}">
                  <a16:creationId xmlns:a16="http://schemas.microsoft.com/office/drawing/2014/main" id="{F24A7605-7E0E-4840-A093-B854C0DF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3440"/>
              <a:ext cx="3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660000"/>
                  </a:solidFill>
                </a:rPr>
                <a:t>linear </a:t>
              </a:r>
              <a:endParaRPr lang="en-US" altLang="en-US"/>
            </a:p>
          </p:txBody>
        </p:sp>
        <p:sp>
          <p:nvSpPr>
            <p:cNvPr id="19621" name="Rectangle 272">
              <a:extLst>
                <a:ext uri="{FF2B5EF4-FFF2-40B4-BE49-F238E27FC236}">
                  <a16:creationId xmlns:a16="http://schemas.microsoft.com/office/drawing/2014/main" id="{B47696C5-22BA-A846-9DEB-175A10A1D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3608"/>
              <a:ext cx="4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660000"/>
                  </a:solidFill>
                </a:rPr>
                <a:t>elastic</a:t>
              </a:r>
              <a:endParaRPr lang="en-US" altLang="en-US"/>
            </a:p>
          </p:txBody>
        </p:sp>
        <p:sp>
          <p:nvSpPr>
            <p:cNvPr id="19622" name="Rectangle 273">
              <a:extLst>
                <a:ext uri="{FF2B5EF4-FFF2-40B4-BE49-F238E27FC236}">
                  <a16:creationId xmlns:a16="http://schemas.microsoft.com/office/drawing/2014/main" id="{82E8AFA5-99A4-AC4E-89A4-FA19DAAB7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3832"/>
              <a:ext cx="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9999"/>
                  </a:solidFill>
                  <a:latin typeface="Symbol" pitchFamily="2" charset="2"/>
                </a:rPr>
                <a:t>d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9623" name="Rectangle 274">
              <a:extLst>
                <a:ext uri="{FF2B5EF4-FFF2-40B4-BE49-F238E27FC236}">
                  <a16:creationId xmlns:a16="http://schemas.microsoft.com/office/drawing/2014/main" id="{E18DC897-4FA3-DD42-9E03-15F13AF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80"/>
              <a:ext cx="49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9999"/>
                  </a:solidFill>
                </a:rPr>
                <a:t>plastic</a:t>
              </a:r>
              <a:endParaRPr lang="en-US" altLang="en-US"/>
            </a:p>
          </p:txBody>
        </p:sp>
        <p:grpSp>
          <p:nvGrpSpPr>
            <p:cNvPr id="19624" name="Group 277">
              <a:extLst>
                <a:ext uri="{FF2B5EF4-FFF2-40B4-BE49-F238E27FC236}">
                  <a16:creationId xmlns:a16="http://schemas.microsoft.com/office/drawing/2014/main" id="{4B7A32B6-7229-B742-B25B-9AFCD793B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" y="3784"/>
              <a:ext cx="768" cy="80"/>
              <a:chOff x="3568" y="3784"/>
              <a:chExt cx="768" cy="80"/>
            </a:xfrm>
          </p:grpSpPr>
          <p:sp>
            <p:nvSpPr>
              <p:cNvPr id="19625" name="Freeform 275">
                <a:extLst>
                  <a:ext uri="{FF2B5EF4-FFF2-40B4-BE49-F238E27FC236}">
                    <a16:creationId xmlns:a16="http://schemas.microsoft.com/office/drawing/2014/main" id="{CCE44BA9-CA19-2446-9B5A-8CCA1B0D2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" y="3784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9999"/>
              </a:solidFill>
              <a:ln w="12700">
                <a:solidFill>
                  <a:srgbClr val="0099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626" name="Line 276">
                <a:extLst>
                  <a:ext uri="{FF2B5EF4-FFF2-40B4-BE49-F238E27FC236}">
                    <a16:creationId xmlns:a16="http://schemas.microsoft.com/office/drawing/2014/main" id="{373E2FE1-A5F4-5642-880E-CC6957FD3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8" y="3824"/>
                <a:ext cx="712" cy="1"/>
              </a:xfrm>
              <a:prstGeom prst="line">
                <a:avLst/>
              </a:prstGeom>
              <a:noFill/>
              <a:ln w="12700">
                <a:solidFill>
                  <a:srgbClr val="00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62" name="Group 287">
            <a:extLst>
              <a:ext uri="{FF2B5EF4-FFF2-40B4-BE49-F238E27FC236}">
                <a16:creationId xmlns:a16="http://schemas.microsoft.com/office/drawing/2014/main" id="{06D2D2B4-3D77-574E-A30E-6CCA761F8EE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003300"/>
            <a:ext cx="8150225" cy="4148138"/>
            <a:chOff x="288" y="632"/>
            <a:chExt cx="5134" cy="2613"/>
          </a:xfrm>
        </p:grpSpPr>
        <p:sp>
          <p:nvSpPr>
            <p:cNvPr id="19463" name="Line 286">
              <a:extLst>
                <a:ext uri="{FF2B5EF4-FFF2-40B4-BE49-F238E27FC236}">
                  <a16:creationId xmlns:a16="http://schemas.microsoft.com/office/drawing/2014/main" id="{2DD3A8A4-DFE7-4846-A3B8-627E28EC2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285">
              <a:extLst>
                <a:ext uri="{FF2B5EF4-FFF2-40B4-BE49-F238E27FC236}">
                  <a16:creationId xmlns:a16="http://schemas.microsoft.com/office/drawing/2014/main" id="{FC136801-172E-1C43-A2FB-659586802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2464"/>
              <a:ext cx="4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65" name="Group 281">
              <a:extLst>
                <a:ext uri="{FF2B5EF4-FFF2-40B4-BE49-F238E27FC236}">
                  <a16:creationId xmlns:a16="http://schemas.microsoft.com/office/drawing/2014/main" id="{B1DCBAB8-5578-6F4B-B591-82B9F7113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" y="672"/>
              <a:ext cx="248" cy="72"/>
              <a:chOff x="3976" y="672"/>
              <a:chExt cx="248" cy="72"/>
            </a:xfrm>
          </p:grpSpPr>
          <p:sp>
            <p:nvSpPr>
              <p:cNvPr id="19604" name="Line 238">
                <a:extLst>
                  <a:ext uri="{FF2B5EF4-FFF2-40B4-BE49-F238E27FC236}">
                    <a16:creationId xmlns:a16="http://schemas.microsoft.com/office/drawing/2014/main" id="{E99CCB69-3AEA-3144-9E12-7E56B5509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6" y="672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5" name="Line 239">
                <a:extLst>
                  <a:ext uri="{FF2B5EF4-FFF2-40B4-BE49-F238E27FC236}">
                    <a16:creationId xmlns:a16="http://schemas.microsoft.com/office/drawing/2014/main" id="{FE27E2C6-8BEB-1642-B49A-2CA77CFB3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22" y="672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6" name="Line 240">
                <a:extLst>
                  <a:ext uri="{FF2B5EF4-FFF2-40B4-BE49-F238E27FC236}">
                    <a16:creationId xmlns:a16="http://schemas.microsoft.com/office/drawing/2014/main" id="{FC64B654-426D-C14C-A6E3-08F2B7CFE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" y="672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7" name="Line 241">
                <a:extLst>
                  <a:ext uri="{FF2B5EF4-FFF2-40B4-BE49-F238E27FC236}">
                    <a16:creationId xmlns:a16="http://schemas.microsoft.com/office/drawing/2014/main" id="{11BA7EB1-F211-1E4C-B823-52E33D54E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12" y="672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6" name="Group 280">
              <a:extLst>
                <a:ext uri="{FF2B5EF4-FFF2-40B4-BE49-F238E27FC236}">
                  <a16:creationId xmlns:a16="http://schemas.microsoft.com/office/drawing/2014/main" id="{F6552DFA-92BA-1D46-87CB-7025D3115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4" y="632"/>
              <a:ext cx="240" cy="80"/>
              <a:chOff x="1944" y="632"/>
              <a:chExt cx="240" cy="80"/>
            </a:xfrm>
          </p:grpSpPr>
          <p:sp>
            <p:nvSpPr>
              <p:cNvPr id="19600" name="Line 243">
                <a:extLst>
                  <a:ext uri="{FF2B5EF4-FFF2-40B4-BE49-F238E27FC236}">
                    <a16:creationId xmlns:a16="http://schemas.microsoft.com/office/drawing/2014/main" id="{96193334-C968-6049-A058-664F09D72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44" y="632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1" name="Line 244">
                <a:extLst>
                  <a:ext uri="{FF2B5EF4-FFF2-40B4-BE49-F238E27FC236}">
                    <a16:creationId xmlns:a16="http://schemas.microsoft.com/office/drawing/2014/main" id="{ACA794CF-9390-8241-804F-B31EA497F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7" y="632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Line 245">
                <a:extLst>
                  <a:ext uri="{FF2B5EF4-FFF2-40B4-BE49-F238E27FC236}">
                    <a16:creationId xmlns:a16="http://schemas.microsoft.com/office/drawing/2014/main" id="{65DEF86F-1945-324C-8898-E18869F9F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30" y="632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3" name="Line 246">
                <a:extLst>
                  <a:ext uri="{FF2B5EF4-FFF2-40B4-BE49-F238E27FC236}">
                    <a16:creationId xmlns:a16="http://schemas.microsoft.com/office/drawing/2014/main" id="{77F7D6EF-96E3-B94E-9647-F10EF99CC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72" y="632"/>
                <a:ext cx="112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7" name="Group 237">
              <a:extLst>
                <a:ext uri="{FF2B5EF4-FFF2-40B4-BE49-F238E27FC236}">
                  <a16:creationId xmlns:a16="http://schemas.microsoft.com/office/drawing/2014/main" id="{8898EC40-10C6-8843-BC6A-82A4A009B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656"/>
              <a:ext cx="320" cy="72"/>
              <a:chOff x="712" y="632"/>
              <a:chExt cx="320" cy="72"/>
            </a:xfrm>
          </p:grpSpPr>
          <p:sp>
            <p:nvSpPr>
              <p:cNvPr id="19596" name="Line 233">
                <a:extLst>
                  <a:ext uri="{FF2B5EF4-FFF2-40B4-BE49-F238E27FC236}">
                    <a16:creationId xmlns:a16="http://schemas.microsoft.com/office/drawing/2014/main" id="{E4E4FAAE-FF6D-604A-AC6A-AAC71C66E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2" y="632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7" name="Line 234">
                <a:extLst>
                  <a:ext uri="{FF2B5EF4-FFF2-40B4-BE49-F238E27FC236}">
                    <a16:creationId xmlns:a16="http://schemas.microsoft.com/office/drawing/2014/main" id="{B409BF09-F26E-4B42-8A5A-70D128C32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6" y="632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8" name="Line 235">
                <a:extLst>
                  <a:ext uri="{FF2B5EF4-FFF2-40B4-BE49-F238E27FC236}">
                    <a16:creationId xmlns:a16="http://schemas.microsoft.com/office/drawing/2014/main" id="{C5CBA0B3-81F4-1443-A5C8-D2F1AB057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" y="632"/>
                <a:ext cx="112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99" name="Line 236">
                <a:extLst>
                  <a:ext uri="{FF2B5EF4-FFF2-40B4-BE49-F238E27FC236}">
                    <a16:creationId xmlns:a16="http://schemas.microsoft.com/office/drawing/2014/main" id="{0FF2A77B-E9A5-D241-BC1E-8248F7929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632"/>
                <a:ext cx="120" cy="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8" name="Rectangle 3">
              <a:extLst>
                <a:ext uri="{FF2B5EF4-FFF2-40B4-BE49-F238E27FC236}">
                  <a16:creationId xmlns:a16="http://schemas.microsoft.com/office/drawing/2014/main" id="{03C7FEAB-C058-2A42-BB15-7A78185EC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2"/>
              <a:ext cx="66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1. Initial</a:t>
              </a:r>
            </a:p>
          </p:txBody>
        </p:sp>
        <p:sp>
          <p:nvSpPr>
            <p:cNvPr id="19469" name="Rectangle 4">
              <a:extLst>
                <a:ext uri="{FF2B5EF4-FFF2-40B4-BE49-F238E27FC236}">
                  <a16:creationId xmlns:a16="http://schemas.microsoft.com/office/drawing/2014/main" id="{90A30042-AF73-114B-8937-44880BBA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72"/>
              <a:ext cx="11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2. Small load</a:t>
              </a:r>
            </a:p>
          </p:txBody>
        </p:sp>
        <p:sp>
          <p:nvSpPr>
            <p:cNvPr id="19470" name="Rectangle 5">
              <a:extLst>
                <a:ext uri="{FF2B5EF4-FFF2-40B4-BE49-F238E27FC236}">
                  <a16:creationId xmlns:a16="http://schemas.microsoft.com/office/drawing/2014/main" id="{34E4B62E-4325-614F-8816-536127AA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672"/>
              <a:ext cx="82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3. Unload</a:t>
              </a:r>
            </a:p>
          </p:txBody>
        </p:sp>
        <p:grpSp>
          <p:nvGrpSpPr>
            <p:cNvPr id="19471" name="Group 91">
              <a:extLst>
                <a:ext uri="{FF2B5EF4-FFF2-40B4-BE49-F238E27FC236}">
                  <a16:creationId xmlns:a16="http://schemas.microsoft.com/office/drawing/2014/main" id="{CEFAC32F-7860-F148-AA87-EF1417BC7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" y="2704"/>
              <a:ext cx="112" cy="536"/>
              <a:chOff x="1952" y="2704"/>
              <a:chExt cx="112" cy="536"/>
            </a:xfrm>
          </p:grpSpPr>
          <p:sp>
            <p:nvSpPr>
              <p:cNvPr id="19594" name="Freeform 89">
                <a:extLst>
                  <a:ext uri="{FF2B5EF4-FFF2-40B4-BE49-F238E27FC236}">
                    <a16:creationId xmlns:a16="http://schemas.microsoft.com/office/drawing/2014/main" id="{541927D3-86E8-5F41-8C33-EA8895394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120"/>
                <a:ext cx="112" cy="120"/>
              </a:xfrm>
              <a:custGeom>
                <a:avLst/>
                <a:gdLst>
                  <a:gd name="T0" fmla="*/ 56 w 112"/>
                  <a:gd name="T1" fmla="*/ 120 h 120"/>
                  <a:gd name="T2" fmla="*/ 0 w 112"/>
                  <a:gd name="T3" fmla="*/ 0 h 120"/>
                  <a:gd name="T4" fmla="*/ 56 w 112"/>
                  <a:gd name="T5" fmla="*/ 40 h 120"/>
                  <a:gd name="T6" fmla="*/ 112 w 112"/>
                  <a:gd name="T7" fmla="*/ 0 h 120"/>
                  <a:gd name="T8" fmla="*/ 56 w 112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120"/>
                    </a:moveTo>
                    <a:lnTo>
                      <a:pt x="0" y="0"/>
                    </a:lnTo>
                    <a:lnTo>
                      <a:pt x="56" y="40"/>
                    </a:lnTo>
                    <a:lnTo>
                      <a:pt x="112" y="0"/>
                    </a:lnTo>
                    <a:lnTo>
                      <a:pt x="56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95" name="Line 90">
                <a:extLst>
                  <a:ext uri="{FF2B5EF4-FFF2-40B4-BE49-F238E27FC236}">
                    <a16:creationId xmlns:a16="http://schemas.microsoft.com/office/drawing/2014/main" id="{D5C6337A-832C-3046-8BEC-E51A8F648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8" y="2704"/>
                <a:ext cx="1" cy="4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2" name="Rectangle 92">
              <a:extLst>
                <a:ext uri="{FF2B5EF4-FFF2-40B4-BE49-F238E27FC236}">
                  <a16:creationId xmlns:a16="http://schemas.microsoft.com/office/drawing/2014/main" id="{06FD0C8E-42AB-F14E-A7E2-8DF3C0BD2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08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</a:rPr>
                <a:t>p</a:t>
              </a:r>
              <a:endParaRPr lang="en-US" altLang="en-US"/>
            </a:p>
          </p:txBody>
        </p:sp>
        <p:sp>
          <p:nvSpPr>
            <p:cNvPr id="19473" name="Rectangle 93">
              <a:extLst>
                <a:ext uri="{FF2B5EF4-FFF2-40B4-BE49-F238E27FC236}">
                  <a16:creationId xmlns:a16="http://schemas.microsoft.com/office/drawing/2014/main" id="{26288317-722D-9241-B30C-36C319D4A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088"/>
              <a:ext cx="5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</a:rPr>
                <a:t>lanes </a:t>
              </a:r>
              <a:endParaRPr lang="en-US" altLang="en-US"/>
            </a:p>
          </p:txBody>
        </p:sp>
        <p:sp>
          <p:nvSpPr>
            <p:cNvPr id="19474" name="Rectangle 94">
              <a:extLst>
                <a:ext uri="{FF2B5EF4-FFF2-40B4-BE49-F238E27FC236}">
                  <a16:creationId xmlns:a16="http://schemas.microsoft.com/office/drawing/2014/main" id="{37DEC2D0-99BA-0548-A4A9-B2B412EA0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312"/>
              <a:ext cx="33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</a:rPr>
                <a:t>still </a:t>
              </a:r>
              <a:endParaRPr lang="en-US" altLang="en-US"/>
            </a:p>
          </p:txBody>
        </p:sp>
        <p:sp>
          <p:nvSpPr>
            <p:cNvPr id="19475" name="Rectangle 95">
              <a:extLst>
                <a:ext uri="{FF2B5EF4-FFF2-40B4-BE49-F238E27FC236}">
                  <a16:creationId xmlns:a16="http://schemas.microsoft.com/office/drawing/2014/main" id="{1A6B1A61-D7EC-DE49-9FF5-A800D7A5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1536"/>
              <a:ext cx="69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</a:rPr>
                <a:t>sheared</a:t>
              </a:r>
              <a:endParaRPr lang="en-US" altLang="en-US"/>
            </a:p>
          </p:txBody>
        </p:sp>
        <p:sp>
          <p:nvSpPr>
            <p:cNvPr id="19476" name="Rectangle 96">
              <a:extLst>
                <a:ext uri="{FF2B5EF4-FFF2-40B4-BE49-F238E27FC236}">
                  <a16:creationId xmlns:a16="http://schemas.microsoft.com/office/drawing/2014/main" id="{FDAE5E0A-8EEB-B646-B830-34A96077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720"/>
              <a:ext cx="216" cy="1512"/>
            </a:xfrm>
            <a:prstGeom prst="rect">
              <a:avLst/>
            </a:prstGeom>
            <a:solidFill>
              <a:srgbClr val="66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9477" name="Group 122">
              <a:extLst>
                <a:ext uri="{FF2B5EF4-FFF2-40B4-BE49-F238E27FC236}">
                  <a16:creationId xmlns:a16="http://schemas.microsoft.com/office/drawing/2014/main" id="{FCB51572-8D6B-184E-BD70-0AA8FA44E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2" y="1064"/>
              <a:ext cx="648" cy="648"/>
              <a:chOff x="1072" y="1064"/>
              <a:chExt cx="648" cy="648"/>
            </a:xfrm>
          </p:grpSpPr>
          <p:grpSp>
            <p:nvGrpSpPr>
              <p:cNvPr id="19569" name="Group 101">
                <a:extLst>
                  <a:ext uri="{FF2B5EF4-FFF2-40B4-BE49-F238E27FC236}">
                    <a16:creationId xmlns:a16="http://schemas.microsoft.com/office/drawing/2014/main" id="{8344D412-DDB3-E54C-942D-59845F5DB3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1064"/>
                <a:ext cx="576" cy="144"/>
                <a:chOff x="1072" y="1064"/>
                <a:chExt cx="576" cy="144"/>
              </a:xfrm>
            </p:grpSpPr>
            <p:sp>
              <p:nvSpPr>
                <p:cNvPr id="19590" name="Oval 97">
                  <a:extLst>
                    <a:ext uri="{FF2B5EF4-FFF2-40B4-BE49-F238E27FC236}">
                      <a16:creationId xmlns:a16="http://schemas.microsoft.com/office/drawing/2014/main" id="{0A709AE8-FE17-F943-A1DB-F021B190B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" y="1064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91" name="Oval 98">
                  <a:extLst>
                    <a:ext uri="{FF2B5EF4-FFF2-40B4-BE49-F238E27FC236}">
                      <a16:creationId xmlns:a16="http://schemas.microsoft.com/office/drawing/2014/main" id="{325AF0AF-CCC0-5C40-8242-0BD2FB0E0B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1064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92" name="Oval 99">
                  <a:extLst>
                    <a:ext uri="{FF2B5EF4-FFF2-40B4-BE49-F238E27FC236}">
                      <a16:creationId xmlns:a16="http://schemas.microsoft.com/office/drawing/2014/main" id="{438D10DE-0B03-CE47-AE84-89D9BD5B3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1064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93" name="Oval 100">
                  <a:extLst>
                    <a:ext uri="{FF2B5EF4-FFF2-40B4-BE49-F238E27FC236}">
                      <a16:creationId xmlns:a16="http://schemas.microsoft.com/office/drawing/2014/main" id="{55A31083-17AE-A34B-8FF9-406714E92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064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9570" name="Group 106">
                <a:extLst>
                  <a:ext uri="{FF2B5EF4-FFF2-40B4-BE49-F238E27FC236}">
                    <a16:creationId xmlns:a16="http://schemas.microsoft.com/office/drawing/2014/main" id="{C8906E53-C7AD-0E4A-BD59-ABE465AB0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4" y="1192"/>
                <a:ext cx="576" cy="144"/>
                <a:chOff x="1144" y="1192"/>
                <a:chExt cx="576" cy="144"/>
              </a:xfrm>
            </p:grpSpPr>
            <p:sp>
              <p:nvSpPr>
                <p:cNvPr id="19586" name="Oval 102">
                  <a:extLst>
                    <a:ext uri="{FF2B5EF4-FFF2-40B4-BE49-F238E27FC236}">
                      <a16:creationId xmlns:a16="http://schemas.microsoft.com/office/drawing/2014/main" id="{2D5FD1B9-5DD8-3F4A-BFD8-CFC9519581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4" y="1192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87" name="Oval 103">
                  <a:extLst>
                    <a:ext uri="{FF2B5EF4-FFF2-40B4-BE49-F238E27FC236}">
                      <a16:creationId xmlns:a16="http://schemas.microsoft.com/office/drawing/2014/main" id="{C2F0F5B3-75EE-924A-9A5B-08B45CD9E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8" y="1192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88" name="Oval 104">
                  <a:extLst>
                    <a:ext uri="{FF2B5EF4-FFF2-40B4-BE49-F238E27FC236}">
                      <a16:creationId xmlns:a16="http://schemas.microsoft.com/office/drawing/2014/main" id="{1B29CAA9-DB01-C643-B438-61FAB07889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2" y="1192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89" name="Oval 105">
                  <a:extLst>
                    <a:ext uri="{FF2B5EF4-FFF2-40B4-BE49-F238E27FC236}">
                      <a16:creationId xmlns:a16="http://schemas.microsoft.com/office/drawing/2014/main" id="{15073B20-10E9-9B4D-8FFF-037906EE8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1192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9571" name="Group 111">
                <a:extLst>
                  <a:ext uri="{FF2B5EF4-FFF2-40B4-BE49-F238E27FC236}">
                    <a16:creationId xmlns:a16="http://schemas.microsoft.com/office/drawing/2014/main" id="{7B7E6551-6B67-4A4A-8A73-BA85344F73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1312"/>
                <a:ext cx="576" cy="144"/>
                <a:chOff x="1072" y="1312"/>
                <a:chExt cx="576" cy="144"/>
              </a:xfrm>
            </p:grpSpPr>
            <p:sp>
              <p:nvSpPr>
                <p:cNvPr id="19582" name="Oval 107">
                  <a:extLst>
                    <a:ext uri="{FF2B5EF4-FFF2-40B4-BE49-F238E27FC236}">
                      <a16:creationId xmlns:a16="http://schemas.microsoft.com/office/drawing/2014/main" id="{0C8D69FD-2803-2F41-99B8-B205E37CBF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" y="1312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83" name="Oval 108">
                  <a:extLst>
                    <a:ext uri="{FF2B5EF4-FFF2-40B4-BE49-F238E27FC236}">
                      <a16:creationId xmlns:a16="http://schemas.microsoft.com/office/drawing/2014/main" id="{605A2980-86C3-3B4E-ACFD-1F392CA41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1312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84" name="Oval 109">
                  <a:extLst>
                    <a:ext uri="{FF2B5EF4-FFF2-40B4-BE49-F238E27FC236}">
                      <a16:creationId xmlns:a16="http://schemas.microsoft.com/office/drawing/2014/main" id="{683131D0-4637-414C-BFF8-EAB6B0131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1312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85" name="Oval 110">
                  <a:extLst>
                    <a:ext uri="{FF2B5EF4-FFF2-40B4-BE49-F238E27FC236}">
                      <a16:creationId xmlns:a16="http://schemas.microsoft.com/office/drawing/2014/main" id="{82CE26CE-B762-D740-99A9-F0B950C31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312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9572" name="Group 116">
                <a:extLst>
                  <a:ext uri="{FF2B5EF4-FFF2-40B4-BE49-F238E27FC236}">
                    <a16:creationId xmlns:a16="http://schemas.microsoft.com/office/drawing/2014/main" id="{2C52ACFE-CCCD-2C4A-86AF-513ED0D050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4" y="1440"/>
                <a:ext cx="576" cy="144"/>
                <a:chOff x="1144" y="1440"/>
                <a:chExt cx="576" cy="144"/>
              </a:xfrm>
            </p:grpSpPr>
            <p:sp>
              <p:nvSpPr>
                <p:cNvPr id="19578" name="Oval 112">
                  <a:extLst>
                    <a:ext uri="{FF2B5EF4-FFF2-40B4-BE49-F238E27FC236}">
                      <a16:creationId xmlns:a16="http://schemas.microsoft.com/office/drawing/2014/main" id="{0FAEB3A9-C118-8A4A-A8BE-F728D54BB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4" y="1440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79" name="Oval 113">
                  <a:extLst>
                    <a:ext uri="{FF2B5EF4-FFF2-40B4-BE49-F238E27FC236}">
                      <a16:creationId xmlns:a16="http://schemas.microsoft.com/office/drawing/2014/main" id="{089DE025-6711-9D4B-A978-A7B3F9CD1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8" y="1440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80" name="Oval 114">
                  <a:extLst>
                    <a:ext uri="{FF2B5EF4-FFF2-40B4-BE49-F238E27FC236}">
                      <a16:creationId xmlns:a16="http://schemas.microsoft.com/office/drawing/2014/main" id="{F8A478FD-B472-E34F-AEA8-A048095E2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2" y="1440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81" name="Oval 115">
                  <a:extLst>
                    <a:ext uri="{FF2B5EF4-FFF2-40B4-BE49-F238E27FC236}">
                      <a16:creationId xmlns:a16="http://schemas.microsoft.com/office/drawing/2014/main" id="{B1711C54-72A1-BE43-805B-79A3C30A6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6" y="1440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9573" name="Group 121">
                <a:extLst>
                  <a:ext uri="{FF2B5EF4-FFF2-40B4-BE49-F238E27FC236}">
                    <a16:creationId xmlns:a16="http://schemas.microsoft.com/office/drawing/2014/main" id="{A1FF1350-3A4A-C54E-8048-8A97EF72BE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1568"/>
                <a:ext cx="576" cy="144"/>
                <a:chOff x="1072" y="1568"/>
                <a:chExt cx="576" cy="144"/>
              </a:xfrm>
            </p:grpSpPr>
            <p:sp>
              <p:nvSpPr>
                <p:cNvPr id="19574" name="Oval 117">
                  <a:extLst>
                    <a:ext uri="{FF2B5EF4-FFF2-40B4-BE49-F238E27FC236}">
                      <a16:creationId xmlns:a16="http://schemas.microsoft.com/office/drawing/2014/main" id="{05148885-63C4-C54C-84E8-F1002F71D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" y="1568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75" name="Oval 118">
                  <a:extLst>
                    <a:ext uri="{FF2B5EF4-FFF2-40B4-BE49-F238E27FC236}">
                      <a16:creationId xmlns:a16="http://schemas.microsoft.com/office/drawing/2014/main" id="{36AD2339-2740-7345-A18D-DB01FDC49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1568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76" name="Oval 119">
                  <a:extLst>
                    <a:ext uri="{FF2B5EF4-FFF2-40B4-BE49-F238E27FC236}">
                      <a16:creationId xmlns:a16="http://schemas.microsoft.com/office/drawing/2014/main" id="{BDCE2F78-5CAA-D24B-B153-A833E6198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0" y="1568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77" name="Oval 120">
                  <a:extLst>
                    <a:ext uri="{FF2B5EF4-FFF2-40B4-BE49-F238E27FC236}">
                      <a16:creationId xmlns:a16="http://schemas.microsoft.com/office/drawing/2014/main" id="{1171D86D-6636-5C4C-B16C-1E56940232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568"/>
                  <a:ext cx="144" cy="144"/>
                </a:xfrm>
                <a:prstGeom prst="ellipse">
                  <a:avLst/>
                </a:prstGeom>
                <a:solidFill>
                  <a:srgbClr val="66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grpSp>
          <p:nvGrpSpPr>
            <p:cNvPr id="19478" name="Group 125">
              <a:extLst>
                <a:ext uri="{FF2B5EF4-FFF2-40B4-BE49-F238E27FC236}">
                  <a16:creationId xmlns:a16="http://schemas.microsoft.com/office/drawing/2014/main" id="{D47AE9F1-F48D-C749-B35D-BD57473E86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4" y="1336"/>
              <a:ext cx="240" cy="104"/>
              <a:chOff x="944" y="1336"/>
              <a:chExt cx="240" cy="104"/>
            </a:xfrm>
          </p:grpSpPr>
          <p:sp>
            <p:nvSpPr>
              <p:cNvPr id="19567" name="Freeform 123">
                <a:extLst>
                  <a:ext uri="{FF2B5EF4-FFF2-40B4-BE49-F238E27FC236}">
                    <a16:creationId xmlns:a16="http://schemas.microsoft.com/office/drawing/2014/main" id="{E1CF57DA-3A0D-7242-9676-251DF2DBF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" y="1336"/>
                <a:ext cx="128" cy="104"/>
              </a:xfrm>
              <a:custGeom>
                <a:avLst/>
                <a:gdLst>
                  <a:gd name="T0" fmla="*/ 0 w 128"/>
                  <a:gd name="T1" fmla="*/ 80 h 104"/>
                  <a:gd name="T2" fmla="*/ 104 w 128"/>
                  <a:gd name="T3" fmla="*/ 0 h 104"/>
                  <a:gd name="T4" fmla="*/ 80 w 128"/>
                  <a:gd name="T5" fmla="*/ 64 h 104"/>
                  <a:gd name="T6" fmla="*/ 128 w 128"/>
                  <a:gd name="T7" fmla="*/ 104 h 104"/>
                  <a:gd name="T8" fmla="*/ 0 w 128"/>
                  <a:gd name="T9" fmla="*/ 8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104"/>
                  <a:gd name="T17" fmla="*/ 128 w 128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104">
                    <a:moveTo>
                      <a:pt x="0" y="80"/>
                    </a:moveTo>
                    <a:lnTo>
                      <a:pt x="104" y="0"/>
                    </a:lnTo>
                    <a:lnTo>
                      <a:pt x="80" y="64"/>
                    </a:lnTo>
                    <a:lnTo>
                      <a:pt x="128" y="10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68" name="Line 124">
                <a:extLst>
                  <a:ext uri="{FF2B5EF4-FFF2-40B4-BE49-F238E27FC236}">
                    <a16:creationId xmlns:a16="http://schemas.microsoft.com/office/drawing/2014/main" id="{3FB79666-5035-CA47-9313-FC91446A3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4" y="1352"/>
                <a:ext cx="160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9" name="Rectangle 126">
              <a:extLst>
                <a:ext uri="{FF2B5EF4-FFF2-40B4-BE49-F238E27FC236}">
                  <a16:creationId xmlns:a16="http://schemas.microsoft.com/office/drawing/2014/main" id="{D023CC15-48E2-F84A-B5F9-85C9178F4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364"/>
              <a:ext cx="104" cy="1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0" name="Rectangle 127">
              <a:extLst>
                <a:ext uri="{FF2B5EF4-FFF2-40B4-BE49-F238E27FC236}">
                  <a16:creationId xmlns:a16="http://schemas.microsoft.com/office/drawing/2014/main" id="{48DEB008-C063-C543-8FCB-95BE1A2EA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1060"/>
              <a:ext cx="640" cy="656"/>
            </a:xfrm>
            <a:prstGeom prst="rect">
              <a:avLst/>
            </a:prstGeom>
            <a:noFill/>
            <a:ln w="12700">
              <a:solidFill>
                <a:srgbClr val="66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1" name="Rectangle 128">
              <a:extLst>
                <a:ext uri="{FF2B5EF4-FFF2-40B4-BE49-F238E27FC236}">
                  <a16:creationId xmlns:a16="http://schemas.microsoft.com/office/drawing/2014/main" id="{549533C6-EEE1-6046-B3DD-3DC910D4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704"/>
              <a:ext cx="136" cy="19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2" name="Oval 129">
              <a:extLst>
                <a:ext uri="{FF2B5EF4-FFF2-40B4-BE49-F238E27FC236}">
                  <a16:creationId xmlns:a16="http://schemas.microsoft.com/office/drawing/2014/main" id="{CF8A6228-05A9-184E-85BC-9C142257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168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3" name="Oval 130">
              <a:extLst>
                <a:ext uri="{FF2B5EF4-FFF2-40B4-BE49-F238E27FC236}">
                  <a16:creationId xmlns:a16="http://schemas.microsoft.com/office/drawing/2014/main" id="{FC502E9E-0046-D045-AE5D-13D043AD2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152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4" name="Oval 131">
              <a:extLst>
                <a:ext uri="{FF2B5EF4-FFF2-40B4-BE49-F238E27FC236}">
                  <a16:creationId xmlns:a16="http://schemas.microsoft.com/office/drawing/2014/main" id="{785737C7-1A62-A34D-A09F-24E105B1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368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5" name="Oval 132">
              <a:extLst>
                <a:ext uri="{FF2B5EF4-FFF2-40B4-BE49-F238E27FC236}">
                  <a16:creationId xmlns:a16="http://schemas.microsoft.com/office/drawing/2014/main" id="{EF55828B-A1B1-3B42-A1D1-E6858CC55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1216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9486" name="Group 139">
              <a:extLst>
                <a:ext uri="{FF2B5EF4-FFF2-40B4-BE49-F238E27FC236}">
                  <a16:creationId xmlns:a16="http://schemas.microsoft.com/office/drawing/2014/main" id="{4F5FD26A-B563-8D4E-82BE-8F972F34A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6" y="1368"/>
              <a:ext cx="328" cy="624"/>
              <a:chOff x="2296" y="1368"/>
              <a:chExt cx="328" cy="624"/>
            </a:xfrm>
          </p:grpSpPr>
          <p:sp>
            <p:nvSpPr>
              <p:cNvPr id="19561" name="Oval 133">
                <a:extLst>
                  <a:ext uri="{FF2B5EF4-FFF2-40B4-BE49-F238E27FC236}">
                    <a16:creationId xmlns:a16="http://schemas.microsoft.com/office/drawing/2014/main" id="{0B867CF1-1F08-B941-97F1-FC54BFD9E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184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62" name="Oval 134">
                <a:extLst>
                  <a:ext uri="{FF2B5EF4-FFF2-40B4-BE49-F238E27FC236}">
                    <a16:creationId xmlns:a16="http://schemas.microsoft.com/office/drawing/2014/main" id="{C4BA8539-0629-8C46-90EE-EE13E3DC0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184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63" name="Oval 135">
                <a:extLst>
                  <a:ext uri="{FF2B5EF4-FFF2-40B4-BE49-F238E27FC236}">
                    <a16:creationId xmlns:a16="http://schemas.microsoft.com/office/drawing/2014/main" id="{D3D13641-E5E3-964F-AE47-8B6C1BB29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168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64" name="Oval 136">
                <a:extLst>
                  <a:ext uri="{FF2B5EF4-FFF2-40B4-BE49-F238E27FC236}">
                    <a16:creationId xmlns:a16="http://schemas.microsoft.com/office/drawing/2014/main" id="{A0FFDB7E-AAD7-6440-AF5A-B679AC87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168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65" name="Oval 137">
                <a:extLst>
                  <a:ext uri="{FF2B5EF4-FFF2-40B4-BE49-F238E27FC236}">
                    <a16:creationId xmlns:a16="http://schemas.microsoft.com/office/drawing/2014/main" id="{F3F61781-3BA1-AB45-A4B4-5D7990F9B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152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66" name="Oval 138">
                <a:extLst>
                  <a:ext uri="{FF2B5EF4-FFF2-40B4-BE49-F238E27FC236}">
                    <a16:creationId xmlns:a16="http://schemas.microsoft.com/office/drawing/2014/main" id="{83D4E1F7-4AD8-C746-B874-6C00F7E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136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9487" name="Group 149">
              <a:extLst>
                <a:ext uri="{FF2B5EF4-FFF2-40B4-BE49-F238E27FC236}">
                  <a16:creationId xmlns:a16="http://schemas.microsoft.com/office/drawing/2014/main" id="{FE4B0F95-9A23-F741-A8F3-738432ADC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8" y="896"/>
              <a:ext cx="392" cy="776"/>
              <a:chOff x="2168" y="896"/>
              <a:chExt cx="392" cy="776"/>
            </a:xfrm>
          </p:grpSpPr>
          <p:sp>
            <p:nvSpPr>
              <p:cNvPr id="19552" name="Oval 140">
                <a:extLst>
                  <a:ext uri="{FF2B5EF4-FFF2-40B4-BE49-F238E27FC236}">
                    <a16:creationId xmlns:a16="http://schemas.microsoft.com/office/drawing/2014/main" id="{CC892BC3-5854-BE4C-852E-B27CE563C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52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53" name="Oval 141">
                <a:extLst>
                  <a:ext uri="{FF2B5EF4-FFF2-40B4-BE49-F238E27FC236}">
                    <a16:creationId xmlns:a16="http://schemas.microsoft.com/office/drawing/2014/main" id="{3AD19A71-A40A-0540-84F2-34AF32D62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136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54" name="Oval 142">
                <a:extLst>
                  <a:ext uri="{FF2B5EF4-FFF2-40B4-BE49-F238E27FC236}">
                    <a16:creationId xmlns:a16="http://schemas.microsoft.com/office/drawing/2014/main" id="{B7B844CB-FFA7-5446-9974-42508C9F5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55" name="Oval 143">
                <a:extLst>
                  <a:ext uri="{FF2B5EF4-FFF2-40B4-BE49-F238E27FC236}">
                    <a16:creationId xmlns:a16="http://schemas.microsoft.com/office/drawing/2014/main" id="{D5E4DD21-F159-E040-8BD2-23DA76046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1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56" name="Oval 144">
                <a:extLst>
                  <a:ext uri="{FF2B5EF4-FFF2-40B4-BE49-F238E27FC236}">
                    <a16:creationId xmlns:a16="http://schemas.microsoft.com/office/drawing/2014/main" id="{AEC2A232-5EB5-624B-86F5-4F5EA5CC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105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57" name="Oval 145">
                <a:extLst>
                  <a:ext uri="{FF2B5EF4-FFF2-40B4-BE49-F238E27FC236}">
                    <a16:creationId xmlns:a16="http://schemas.microsoft.com/office/drawing/2014/main" id="{83407F29-7397-8244-90C1-A87AF5CCB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58" name="Oval 146">
                <a:extLst>
                  <a:ext uri="{FF2B5EF4-FFF2-40B4-BE49-F238E27FC236}">
                    <a16:creationId xmlns:a16="http://schemas.microsoft.com/office/drawing/2014/main" id="{732EC677-800F-334A-A35D-061177C40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8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59" name="Oval 147">
                <a:extLst>
                  <a:ext uri="{FF2B5EF4-FFF2-40B4-BE49-F238E27FC236}">
                    <a16:creationId xmlns:a16="http://schemas.microsoft.com/office/drawing/2014/main" id="{C3D0D7DE-15AA-FB4A-8E80-E6EE659F6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8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60" name="Oval 148">
                <a:extLst>
                  <a:ext uri="{FF2B5EF4-FFF2-40B4-BE49-F238E27FC236}">
                    <a16:creationId xmlns:a16="http://schemas.microsoft.com/office/drawing/2014/main" id="{A5221498-91A2-8B42-B3A9-31B2A814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8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9488" name="Oval 150">
              <a:extLst>
                <a:ext uri="{FF2B5EF4-FFF2-40B4-BE49-F238E27FC236}">
                  <a16:creationId xmlns:a16="http://schemas.microsoft.com/office/drawing/2014/main" id="{4A2E1055-7576-914E-858B-0EA60443B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056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89" name="Rectangle 151">
              <a:extLst>
                <a:ext uri="{FF2B5EF4-FFF2-40B4-BE49-F238E27FC236}">
                  <a16:creationId xmlns:a16="http://schemas.microsoft.com/office/drawing/2014/main" id="{3FAF72A4-7542-F845-ABFF-C9496080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396"/>
              <a:ext cx="56" cy="2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0" name="Freeform 152">
              <a:extLst>
                <a:ext uri="{FF2B5EF4-FFF2-40B4-BE49-F238E27FC236}">
                  <a16:creationId xmlns:a16="http://schemas.microsoft.com/office/drawing/2014/main" id="{FB48E611-4060-E249-88BE-A635FC14F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1208"/>
              <a:ext cx="352" cy="776"/>
            </a:xfrm>
            <a:custGeom>
              <a:avLst/>
              <a:gdLst>
                <a:gd name="T0" fmla="*/ 304 w 352"/>
                <a:gd name="T1" fmla="*/ 0 h 776"/>
                <a:gd name="T2" fmla="*/ 352 w 352"/>
                <a:gd name="T3" fmla="*/ 0 h 776"/>
                <a:gd name="T4" fmla="*/ 352 w 352"/>
                <a:gd name="T5" fmla="*/ 776 h 776"/>
                <a:gd name="T6" fmla="*/ 0 w 352"/>
                <a:gd name="T7" fmla="*/ 776 h 776"/>
                <a:gd name="T8" fmla="*/ 304 w 352"/>
                <a:gd name="T9" fmla="*/ 0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776"/>
                <a:gd name="T17" fmla="*/ 352 w 3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776">
                  <a:moveTo>
                    <a:pt x="304" y="0"/>
                  </a:moveTo>
                  <a:lnTo>
                    <a:pt x="352" y="0"/>
                  </a:lnTo>
                  <a:lnTo>
                    <a:pt x="352" y="776"/>
                  </a:lnTo>
                  <a:lnTo>
                    <a:pt x="0" y="776"/>
                  </a:lnTo>
                  <a:lnTo>
                    <a:pt x="304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1" name="Freeform 154">
              <a:extLst>
                <a:ext uri="{FF2B5EF4-FFF2-40B4-BE49-F238E27FC236}">
                  <a16:creationId xmlns:a16="http://schemas.microsoft.com/office/drawing/2014/main" id="{016FB864-4CD3-CB48-82E2-3261B8F3B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888"/>
              <a:ext cx="416" cy="776"/>
            </a:xfrm>
            <a:custGeom>
              <a:avLst/>
              <a:gdLst>
                <a:gd name="T0" fmla="*/ 112 w 416"/>
                <a:gd name="T1" fmla="*/ 776 h 776"/>
                <a:gd name="T2" fmla="*/ 0 w 416"/>
                <a:gd name="T3" fmla="*/ 776 h 776"/>
                <a:gd name="T4" fmla="*/ 0 w 416"/>
                <a:gd name="T5" fmla="*/ 0 h 776"/>
                <a:gd name="T6" fmla="*/ 416 w 416"/>
                <a:gd name="T7" fmla="*/ 0 h 776"/>
                <a:gd name="T8" fmla="*/ 112 w 416"/>
                <a:gd name="T9" fmla="*/ 776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"/>
                <a:gd name="T16" fmla="*/ 0 h 776"/>
                <a:gd name="T17" fmla="*/ 416 w 416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" h="776">
                  <a:moveTo>
                    <a:pt x="112" y="776"/>
                  </a:moveTo>
                  <a:lnTo>
                    <a:pt x="0" y="776"/>
                  </a:lnTo>
                  <a:lnTo>
                    <a:pt x="0" y="0"/>
                  </a:lnTo>
                  <a:lnTo>
                    <a:pt x="416" y="0"/>
                  </a:lnTo>
                  <a:lnTo>
                    <a:pt x="112" y="776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2" name="Freeform 156">
              <a:extLst>
                <a:ext uri="{FF2B5EF4-FFF2-40B4-BE49-F238E27FC236}">
                  <a16:creationId xmlns:a16="http://schemas.microsoft.com/office/drawing/2014/main" id="{677FC134-F51E-3442-B912-BE29E7093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056"/>
              <a:ext cx="440" cy="776"/>
            </a:xfrm>
            <a:custGeom>
              <a:avLst/>
              <a:gdLst>
                <a:gd name="T0" fmla="*/ 312 w 440"/>
                <a:gd name="T1" fmla="*/ 0 h 776"/>
                <a:gd name="T2" fmla="*/ 440 w 440"/>
                <a:gd name="T3" fmla="*/ 0 h 776"/>
                <a:gd name="T4" fmla="*/ 128 w 440"/>
                <a:gd name="T5" fmla="*/ 776 h 776"/>
                <a:gd name="T6" fmla="*/ 0 w 440"/>
                <a:gd name="T7" fmla="*/ 776 h 776"/>
                <a:gd name="T8" fmla="*/ 312 w 440"/>
                <a:gd name="T9" fmla="*/ 0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0"/>
                <a:gd name="T16" fmla="*/ 0 h 776"/>
                <a:gd name="T17" fmla="*/ 440 w 440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0" h="776">
                  <a:moveTo>
                    <a:pt x="312" y="0"/>
                  </a:moveTo>
                  <a:lnTo>
                    <a:pt x="440" y="0"/>
                  </a:lnTo>
                  <a:lnTo>
                    <a:pt x="128" y="776"/>
                  </a:lnTo>
                  <a:lnTo>
                    <a:pt x="0" y="776"/>
                  </a:lnTo>
                  <a:lnTo>
                    <a:pt x="312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93" name="Rectangle 158">
              <a:extLst>
                <a:ext uri="{FF2B5EF4-FFF2-40B4-BE49-F238E27FC236}">
                  <a16:creationId xmlns:a16="http://schemas.microsoft.com/office/drawing/2014/main" id="{088F5DBE-2CDD-4E43-9748-8F96AFF2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976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F</a:t>
              </a:r>
              <a:endParaRPr lang="en-US" altLang="en-US" i="1"/>
            </a:p>
          </p:txBody>
        </p:sp>
        <p:grpSp>
          <p:nvGrpSpPr>
            <p:cNvPr id="19494" name="Group 168">
              <a:extLst>
                <a:ext uri="{FF2B5EF4-FFF2-40B4-BE49-F238E27FC236}">
                  <a16:creationId xmlns:a16="http://schemas.microsoft.com/office/drawing/2014/main" id="{133E1347-9826-474C-8632-9F916D81C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8" y="1936"/>
              <a:ext cx="80" cy="280"/>
              <a:chOff x="2168" y="1936"/>
              <a:chExt cx="80" cy="280"/>
            </a:xfrm>
          </p:grpSpPr>
          <p:sp>
            <p:nvSpPr>
              <p:cNvPr id="19550" name="Freeform 166">
                <a:extLst>
                  <a:ext uri="{FF2B5EF4-FFF2-40B4-BE49-F238E27FC236}">
                    <a16:creationId xmlns:a16="http://schemas.microsoft.com/office/drawing/2014/main" id="{6A516791-A44E-B043-A7BA-A16C42482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" y="2128"/>
                <a:ext cx="80" cy="88"/>
              </a:xfrm>
              <a:custGeom>
                <a:avLst/>
                <a:gdLst>
                  <a:gd name="T0" fmla="*/ 40 w 80"/>
                  <a:gd name="T1" fmla="*/ 88 h 88"/>
                  <a:gd name="T2" fmla="*/ 0 w 80"/>
                  <a:gd name="T3" fmla="*/ 0 h 88"/>
                  <a:gd name="T4" fmla="*/ 40 w 80"/>
                  <a:gd name="T5" fmla="*/ 32 h 88"/>
                  <a:gd name="T6" fmla="*/ 80 w 80"/>
                  <a:gd name="T7" fmla="*/ 0 h 88"/>
                  <a:gd name="T8" fmla="*/ 40 w 80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88"/>
                    </a:moveTo>
                    <a:lnTo>
                      <a:pt x="0" y="0"/>
                    </a:lnTo>
                    <a:lnTo>
                      <a:pt x="40" y="32"/>
                    </a:lnTo>
                    <a:lnTo>
                      <a:pt x="80" y="0"/>
                    </a:lnTo>
                    <a:lnTo>
                      <a:pt x="40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51" name="Line 167">
                <a:extLst>
                  <a:ext uri="{FF2B5EF4-FFF2-40B4-BE49-F238E27FC236}">
                    <a16:creationId xmlns:a16="http://schemas.microsoft.com/office/drawing/2014/main" id="{4676CD31-0F83-524A-BC81-2DAC7F940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1936"/>
                <a:ext cx="1" cy="2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95" name="Group 171">
              <a:extLst>
                <a:ext uri="{FF2B5EF4-FFF2-40B4-BE49-F238E27FC236}">
                  <a16:creationId xmlns:a16="http://schemas.microsoft.com/office/drawing/2014/main" id="{20FAF5F2-8BD5-7A42-B92B-019799D96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8" y="2696"/>
              <a:ext cx="80" cy="280"/>
              <a:chOff x="2168" y="2696"/>
              <a:chExt cx="80" cy="280"/>
            </a:xfrm>
          </p:grpSpPr>
          <p:sp>
            <p:nvSpPr>
              <p:cNvPr id="19548" name="Freeform 169">
                <a:extLst>
                  <a:ext uri="{FF2B5EF4-FFF2-40B4-BE49-F238E27FC236}">
                    <a16:creationId xmlns:a16="http://schemas.microsoft.com/office/drawing/2014/main" id="{A098EAF7-7DB1-4140-AAF0-9E32EE5C4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" y="2696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9" name="Line 170">
                <a:extLst>
                  <a:ext uri="{FF2B5EF4-FFF2-40B4-BE49-F238E27FC236}">
                    <a16:creationId xmlns:a16="http://schemas.microsoft.com/office/drawing/2014/main" id="{C2094D4E-0E4A-C747-80F5-9BA5CB004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2752"/>
                <a:ext cx="1" cy="2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96" name="Rectangle 172">
              <a:extLst>
                <a:ext uri="{FF2B5EF4-FFF2-40B4-BE49-F238E27FC236}">
                  <a16:creationId xmlns:a16="http://schemas.microsoft.com/office/drawing/2014/main" id="{4566C954-A349-3643-87EB-95017E496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2296"/>
              <a:ext cx="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itchFamily="2" charset="2"/>
                </a:rPr>
                <a:t>d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9497" name="Rectangle 173">
              <a:extLst>
                <a:ext uri="{FF2B5EF4-FFF2-40B4-BE49-F238E27FC236}">
                  <a16:creationId xmlns:a16="http://schemas.microsoft.com/office/drawing/2014/main" id="{7BA26910-D64C-BC4E-B7CA-D1DE7408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2344"/>
              <a:ext cx="13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</a:rPr>
                <a:t>elastic + plastic</a:t>
              </a:r>
              <a:endParaRPr lang="en-US" altLang="en-US"/>
            </a:p>
          </p:txBody>
        </p:sp>
        <p:grpSp>
          <p:nvGrpSpPr>
            <p:cNvPr id="19498" name="Group 176">
              <a:extLst>
                <a:ext uri="{FF2B5EF4-FFF2-40B4-BE49-F238E27FC236}">
                  <a16:creationId xmlns:a16="http://schemas.microsoft.com/office/drawing/2014/main" id="{1A4834D6-67AC-2D41-9549-5E3EB00CC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2" y="1408"/>
              <a:ext cx="240" cy="104"/>
              <a:chOff x="2032" y="1408"/>
              <a:chExt cx="240" cy="104"/>
            </a:xfrm>
          </p:grpSpPr>
          <p:sp>
            <p:nvSpPr>
              <p:cNvPr id="19546" name="Freeform 174">
                <a:extLst>
                  <a:ext uri="{FF2B5EF4-FFF2-40B4-BE49-F238E27FC236}">
                    <a16:creationId xmlns:a16="http://schemas.microsoft.com/office/drawing/2014/main" id="{749DC0B6-DDE9-D946-88CD-66014100F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1408"/>
                <a:ext cx="128" cy="104"/>
              </a:xfrm>
              <a:custGeom>
                <a:avLst/>
                <a:gdLst>
                  <a:gd name="T0" fmla="*/ 0 w 128"/>
                  <a:gd name="T1" fmla="*/ 80 h 104"/>
                  <a:gd name="T2" fmla="*/ 104 w 128"/>
                  <a:gd name="T3" fmla="*/ 0 h 104"/>
                  <a:gd name="T4" fmla="*/ 80 w 128"/>
                  <a:gd name="T5" fmla="*/ 64 h 104"/>
                  <a:gd name="T6" fmla="*/ 128 w 128"/>
                  <a:gd name="T7" fmla="*/ 104 h 104"/>
                  <a:gd name="T8" fmla="*/ 0 w 128"/>
                  <a:gd name="T9" fmla="*/ 8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104"/>
                  <a:gd name="T17" fmla="*/ 128 w 128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104">
                    <a:moveTo>
                      <a:pt x="0" y="80"/>
                    </a:moveTo>
                    <a:lnTo>
                      <a:pt x="104" y="0"/>
                    </a:lnTo>
                    <a:lnTo>
                      <a:pt x="80" y="64"/>
                    </a:lnTo>
                    <a:lnTo>
                      <a:pt x="128" y="10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7" name="Line 175">
                <a:extLst>
                  <a:ext uri="{FF2B5EF4-FFF2-40B4-BE49-F238E27FC236}">
                    <a16:creationId xmlns:a16="http://schemas.microsoft.com/office/drawing/2014/main" id="{80EFDCBE-39FA-D84C-855B-B79DF8415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424"/>
                <a:ext cx="160" cy="4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99" name="Rectangle 177">
              <a:extLst>
                <a:ext uri="{FF2B5EF4-FFF2-40B4-BE49-F238E27FC236}">
                  <a16:creationId xmlns:a16="http://schemas.microsoft.com/office/drawing/2014/main" id="{2D2AC0A0-B917-8644-87AD-4D9EA905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936"/>
              <a:ext cx="5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bonds </a:t>
              </a:r>
              <a:endParaRPr lang="en-US" altLang="en-US"/>
            </a:p>
          </p:txBody>
        </p:sp>
        <p:sp>
          <p:nvSpPr>
            <p:cNvPr id="19500" name="Rectangle 178">
              <a:extLst>
                <a:ext uri="{FF2B5EF4-FFF2-40B4-BE49-F238E27FC236}">
                  <a16:creationId xmlns:a16="http://schemas.microsoft.com/office/drawing/2014/main" id="{C058A99E-FE7C-3940-A3B3-12BE37670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160"/>
              <a:ext cx="63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stretch </a:t>
              </a:r>
              <a:endParaRPr lang="en-US" altLang="en-US"/>
            </a:p>
          </p:txBody>
        </p:sp>
        <p:sp>
          <p:nvSpPr>
            <p:cNvPr id="19501" name="Rectangle 179">
              <a:extLst>
                <a:ext uri="{FF2B5EF4-FFF2-40B4-BE49-F238E27FC236}">
                  <a16:creationId xmlns:a16="http://schemas.microsoft.com/office/drawing/2014/main" id="{FE0FAA61-4B01-604C-A7F3-4D7F1E8B2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384"/>
              <a:ext cx="8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&amp; planes </a:t>
              </a:r>
              <a:endParaRPr lang="en-US" altLang="en-US"/>
            </a:p>
          </p:txBody>
        </p:sp>
        <p:sp>
          <p:nvSpPr>
            <p:cNvPr id="19502" name="Rectangle 180">
              <a:extLst>
                <a:ext uri="{FF2B5EF4-FFF2-40B4-BE49-F238E27FC236}">
                  <a16:creationId xmlns:a16="http://schemas.microsoft.com/office/drawing/2014/main" id="{EE94A7EB-30FB-2145-9CBC-811CB3D1B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608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shear</a:t>
              </a:r>
              <a:endParaRPr lang="en-US" altLang="en-US"/>
            </a:p>
          </p:txBody>
        </p:sp>
        <p:sp>
          <p:nvSpPr>
            <p:cNvPr id="19503" name="Rectangle 181">
              <a:extLst>
                <a:ext uri="{FF2B5EF4-FFF2-40B4-BE49-F238E27FC236}">
                  <a16:creationId xmlns:a16="http://schemas.microsoft.com/office/drawing/2014/main" id="{6BACE01F-6CA3-B34D-9A31-545352B9B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736"/>
              <a:ext cx="152" cy="17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04" name="Rectangle 182">
              <a:extLst>
                <a:ext uri="{FF2B5EF4-FFF2-40B4-BE49-F238E27FC236}">
                  <a16:creationId xmlns:a16="http://schemas.microsoft.com/office/drawing/2014/main" id="{B6F437E4-1131-6A4B-9455-82DB5B6FE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1380"/>
              <a:ext cx="72" cy="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9505" name="Group 186">
              <a:extLst>
                <a:ext uri="{FF2B5EF4-FFF2-40B4-BE49-F238E27FC236}">
                  <a16:creationId xmlns:a16="http://schemas.microsoft.com/office/drawing/2014/main" id="{5CD59A4D-9AE2-F14B-AE6D-46B871285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" y="984"/>
              <a:ext cx="432" cy="144"/>
              <a:chOff x="4216" y="984"/>
              <a:chExt cx="432" cy="144"/>
            </a:xfrm>
          </p:grpSpPr>
          <p:sp>
            <p:nvSpPr>
              <p:cNvPr id="19543" name="Oval 183">
                <a:extLst>
                  <a:ext uri="{FF2B5EF4-FFF2-40B4-BE49-F238E27FC236}">
                    <a16:creationId xmlns:a16="http://schemas.microsoft.com/office/drawing/2014/main" id="{3B68994C-4F23-8040-8D76-930739BAE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984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4" name="Oval 184">
                <a:extLst>
                  <a:ext uri="{FF2B5EF4-FFF2-40B4-BE49-F238E27FC236}">
                    <a16:creationId xmlns:a16="http://schemas.microsoft.com/office/drawing/2014/main" id="{409ADE46-461E-2941-AF85-F27F9D07D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984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5" name="Oval 185">
                <a:extLst>
                  <a:ext uri="{FF2B5EF4-FFF2-40B4-BE49-F238E27FC236}">
                    <a16:creationId xmlns:a16="http://schemas.microsoft.com/office/drawing/2014/main" id="{9EF217E3-F3D0-674E-BB48-8FDF03386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984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9506" name="Group 196">
              <a:extLst>
                <a:ext uri="{FF2B5EF4-FFF2-40B4-BE49-F238E27FC236}">
                  <a16:creationId xmlns:a16="http://schemas.microsoft.com/office/drawing/2014/main" id="{EE6EF881-785F-C040-B587-EB044D418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4" y="1944"/>
              <a:ext cx="80" cy="280"/>
              <a:chOff x="4144" y="1944"/>
              <a:chExt cx="80" cy="280"/>
            </a:xfrm>
          </p:grpSpPr>
          <p:sp>
            <p:nvSpPr>
              <p:cNvPr id="19541" name="Freeform 194">
                <a:extLst>
                  <a:ext uri="{FF2B5EF4-FFF2-40B4-BE49-F238E27FC236}">
                    <a16:creationId xmlns:a16="http://schemas.microsoft.com/office/drawing/2014/main" id="{68A8C7B7-819A-764D-8046-8B656AB9E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2136"/>
                <a:ext cx="80" cy="88"/>
              </a:xfrm>
              <a:custGeom>
                <a:avLst/>
                <a:gdLst>
                  <a:gd name="T0" fmla="*/ 40 w 80"/>
                  <a:gd name="T1" fmla="*/ 88 h 88"/>
                  <a:gd name="T2" fmla="*/ 0 w 80"/>
                  <a:gd name="T3" fmla="*/ 0 h 88"/>
                  <a:gd name="T4" fmla="*/ 40 w 80"/>
                  <a:gd name="T5" fmla="*/ 32 h 88"/>
                  <a:gd name="T6" fmla="*/ 80 w 80"/>
                  <a:gd name="T7" fmla="*/ 0 h 88"/>
                  <a:gd name="T8" fmla="*/ 40 w 80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88"/>
                    </a:moveTo>
                    <a:lnTo>
                      <a:pt x="0" y="0"/>
                    </a:lnTo>
                    <a:lnTo>
                      <a:pt x="40" y="32"/>
                    </a:lnTo>
                    <a:lnTo>
                      <a:pt x="80" y="0"/>
                    </a:lnTo>
                    <a:lnTo>
                      <a:pt x="40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2" name="Line 195">
                <a:extLst>
                  <a:ext uri="{FF2B5EF4-FFF2-40B4-BE49-F238E27FC236}">
                    <a16:creationId xmlns:a16="http://schemas.microsoft.com/office/drawing/2014/main" id="{BBC12722-C6EB-FF44-A771-30F676FD1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4" y="1944"/>
                <a:ext cx="1" cy="2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07" name="Group 199">
              <a:extLst>
                <a:ext uri="{FF2B5EF4-FFF2-40B4-BE49-F238E27FC236}">
                  <a16:creationId xmlns:a16="http://schemas.microsoft.com/office/drawing/2014/main" id="{23FC8E1E-F8A5-DB4C-BEE9-A7852912DA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2" y="2472"/>
              <a:ext cx="80" cy="288"/>
              <a:chOff x="4152" y="2472"/>
              <a:chExt cx="80" cy="288"/>
            </a:xfrm>
          </p:grpSpPr>
          <p:sp>
            <p:nvSpPr>
              <p:cNvPr id="19539" name="Freeform 197">
                <a:extLst>
                  <a:ext uri="{FF2B5EF4-FFF2-40B4-BE49-F238E27FC236}">
                    <a16:creationId xmlns:a16="http://schemas.microsoft.com/office/drawing/2014/main" id="{137BDE0C-BD42-9244-B027-C99BDE797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2" y="2472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40" name="Line 198">
                <a:extLst>
                  <a:ext uri="{FF2B5EF4-FFF2-40B4-BE49-F238E27FC236}">
                    <a16:creationId xmlns:a16="http://schemas.microsoft.com/office/drawing/2014/main" id="{B3D6E896-1DD2-CB41-9091-D81207FE7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2" y="2528"/>
                <a:ext cx="1" cy="2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08" name="Rectangle 200">
              <a:extLst>
                <a:ext uri="{FF2B5EF4-FFF2-40B4-BE49-F238E27FC236}">
                  <a16:creationId xmlns:a16="http://schemas.microsoft.com/office/drawing/2014/main" id="{17A2CF61-9BD6-ED48-AA55-4B6CA5D30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2200"/>
              <a:ext cx="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9999"/>
                  </a:solidFill>
                  <a:latin typeface="Symbol" pitchFamily="2" charset="2"/>
                </a:rPr>
                <a:t>d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9509" name="Rectangle 201">
              <a:extLst>
                <a:ext uri="{FF2B5EF4-FFF2-40B4-BE49-F238E27FC236}">
                  <a16:creationId xmlns:a16="http://schemas.microsoft.com/office/drawing/2014/main" id="{D8B3227E-B00B-F74C-98B1-37BCFFB62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248"/>
              <a:ext cx="5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9999"/>
                  </a:solidFill>
                </a:rPr>
                <a:t>plastic</a:t>
              </a:r>
              <a:endParaRPr lang="en-US" altLang="en-US"/>
            </a:p>
          </p:txBody>
        </p:sp>
        <p:grpSp>
          <p:nvGrpSpPr>
            <p:cNvPr id="19510" name="Group 205">
              <a:extLst>
                <a:ext uri="{FF2B5EF4-FFF2-40B4-BE49-F238E27FC236}">
                  <a16:creationId xmlns:a16="http://schemas.microsoft.com/office/drawing/2014/main" id="{36A25551-BE27-D248-BCE6-549FA4275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8" y="1104"/>
              <a:ext cx="432" cy="144"/>
              <a:chOff x="4288" y="1104"/>
              <a:chExt cx="432" cy="144"/>
            </a:xfrm>
          </p:grpSpPr>
          <p:sp>
            <p:nvSpPr>
              <p:cNvPr id="19536" name="Oval 202">
                <a:extLst>
                  <a:ext uri="{FF2B5EF4-FFF2-40B4-BE49-F238E27FC236}">
                    <a16:creationId xmlns:a16="http://schemas.microsoft.com/office/drawing/2014/main" id="{3F8D4707-291E-FB44-B1A8-62CD2C918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104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37" name="Oval 203">
                <a:extLst>
                  <a:ext uri="{FF2B5EF4-FFF2-40B4-BE49-F238E27FC236}">
                    <a16:creationId xmlns:a16="http://schemas.microsoft.com/office/drawing/2014/main" id="{D0876F84-D765-F648-9306-86B0A97D6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1104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38" name="Oval 204">
                <a:extLst>
                  <a:ext uri="{FF2B5EF4-FFF2-40B4-BE49-F238E27FC236}">
                    <a16:creationId xmlns:a16="http://schemas.microsoft.com/office/drawing/2014/main" id="{C1D46D1D-B1E6-094D-96BC-6881A1CCE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" y="1104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9511" name="Group 209">
              <a:extLst>
                <a:ext uri="{FF2B5EF4-FFF2-40B4-BE49-F238E27FC236}">
                  <a16:creationId xmlns:a16="http://schemas.microsoft.com/office/drawing/2014/main" id="{87F2F563-DB81-7544-8043-42D09E502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" y="1232"/>
              <a:ext cx="432" cy="144"/>
              <a:chOff x="4216" y="1232"/>
              <a:chExt cx="432" cy="144"/>
            </a:xfrm>
          </p:grpSpPr>
          <p:sp>
            <p:nvSpPr>
              <p:cNvPr id="19533" name="Oval 206">
                <a:extLst>
                  <a:ext uri="{FF2B5EF4-FFF2-40B4-BE49-F238E27FC236}">
                    <a16:creationId xmlns:a16="http://schemas.microsoft.com/office/drawing/2014/main" id="{080A97D8-C4EA-EF48-9425-A24516A1B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232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34" name="Oval 207">
                <a:extLst>
                  <a:ext uri="{FF2B5EF4-FFF2-40B4-BE49-F238E27FC236}">
                    <a16:creationId xmlns:a16="http://schemas.microsoft.com/office/drawing/2014/main" id="{2EE2BD90-B157-6943-ABB6-345F7FCCC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232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35" name="Oval 208">
                <a:extLst>
                  <a:ext uri="{FF2B5EF4-FFF2-40B4-BE49-F238E27FC236}">
                    <a16:creationId xmlns:a16="http://schemas.microsoft.com/office/drawing/2014/main" id="{00BC5849-084C-8A44-BEB6-89EE450ED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1232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9512" name="Group 213">
              <a:extLst>
                <a:ext uri="{FF2B5EF4-FFF2-40B4-BE49-F238E27FC236}">
                  <a16:creationId xmlns:a16="http://schemas.microsoft.com/office/drawing/2014/main" id="{9829C747-EA9C-DA4A-9424-50C7ADD27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8" y="1352"/>
              <a:ext cx="432" cy="144"/>
              <a:chOff x="4288" y="1352"/>
              <a:chExt cx="432" cy="144"/>
            </a:xfrm>
          </p:grpSpPr>
          <p:sp>
            <p:nvSpPr>
              <p:cNvPr id="19530" name="Oval 210">
                <a:extLst>
                  <a:ext uri="{FF2B5EF4-FFF2-40B4-BE49-F238E27FC236}">
                    <a16:creationId xmlns:a16="http://schemas.microsoft.com/office/drawing/2014/main" id="{26A5CA58-955E-2345-9ABC-975FE8AD9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352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31" name="Oval 211">
                <a:extLst>
                  <a:ext uri="{FF2B5EF4-FFF2-40B4-BE49-F238E27FC236}">
                    <a16:creationId xmlns:a16="http://schemas.microsoft.com/office/drawing/2014/main" id="{CCECBE8C-3323-3E4D-B490-20F4C7D30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1352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32" name="Oval 212">
                <a:extLst>
                  <a:ext uri="{FF2B5EF4-FFF2-40B4-BE49-F238E27FC236}">
                    <a16:creationId xmlns:a16="http://schemas.microsoft.com/office/drawing/2014/main" id="{774F4511-9B06-F34B-9DAF-DB7DF8896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" y="1352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9513" name="Group 217">
              <a:extLst>
                <a:ext uri="{FF2B5EF4-FFF2-40B4-BE49-F238E27FC236}">
                  <a16:creationId xmlns:a16="http://schemas.microsoft.com/office/drawing/2014/main" id="{3DAE6FFA-AF03-FD4C-AA2C-17F3C052A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" y="1472"/>
              <a:ext cx="432" cy="144"/>
              <a:chOff x="4216" y="1472"/>
              <a:chExt cx="432" cy="144"/>
            </a:xfrm>
          </p:grpSpPr>
          <p:sp>
            <p:nvSpPr>
              <p:cNvPr id="19527" name="Oval 214">
                <a:extLst>
                  <a:ext uri="{FF2B5EF4-FFF2-40B4-BE49-F238E27FC236}">
                    <a16:creationId xmlns:a16="http://schemas.microsoft.com/office/drawing/2014/main" id="{49BAF22A-F246-4642-89E2-27E46EDFF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472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28" name="Oval 215">
                <a:extLst>
                  <a:ext uri="{FF2B5EF4-FFF2-40B4-BE49-F238E27FC236}">
                    <a16:creationId xmlns:a16="http://schemas.microsoft.com/office/drawing/2014/main" id="{9B382F8C-5917-3A4E-A64D-ECDD15EFD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1472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29" name="Oval 216">
                <a:extLst>
                  <a:ext uri="{FF2B5EF4-FFF2-40B4-BE49-F238E27FC236}">
                    <a16:creationId xmlns:a16="http://schemas.microsoft.com/office/drawing/2014/main" id="{9A7A62FD-DA05-3C45-83F4-F01D82EB1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1472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9514" name="Group 221">
              <a:extLst>
                <a:ext uri="{FF2B5EF4-FFF2-40B4-BE49-F238E27FC236}">
                  <a16:creationId xmlns:a16="http://schemas.microsoft.com/office/drawing/2014/main" id="{F10BFAA1-047A-0040-80EB-997D0B244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8" y="1600"/>
              <a:ext cx="424" cy="144"/>
              <a:chOff x="4288" y="1600"/>
              <a:chExt cx="424" cy="144"/>
            </a:xfrm>
          </p:grpSpPr>
          <p:sp>
            <p:nvSpPr>
              <p:cNvPr id="19524" name="Oval 218">
                <a:extLst>
                  <a:ext uri="{FF2B5EF4-FFF2-40B4-BE49-F238E27FC236}">
                    <a16:creationId xmlns:a16="http://schemas.microsoft.com/office/drawing/2014/main" id="{E2EA2242-85F5-8040-8F3B-69256E760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600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25" name="Oval 219">
                <a:extLst>
                  <a:ext uri="{FF2B5EF4-FFF2-40B4-BE49-F238E27FC236}">
                    <a16:creationId xmlns:a16="http://schemas.microsoft.com/office/drawing/2014/main" id="{9237EE19-D8D6-D548-AD2B-B2C3CD707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1600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26" name="Oval 220">
                <a:extLst>
                  <a:ext uri="{FF2B5EF4-FFF2-40B4-BE49-F238E27FC236}">
                    <a16:creationId xmlns:a16="http://schemas.microsoft.com/office/drawing/2014/main" id="{3E23E479-AC73-304D-BCB7-365670254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" y="1600"/>
                <a:ext cx="144" cy="144"/>
              </a:xfrm>
              <a:prstGeom prst="ellipse">
                <a:avLst/>
              </a:prstGeom>
              <a:solidFill>
                <a:srgbClr val="9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9515" name="Oval 222">
              <a:extLst>
                <a:ext uri="{FF2B5EF4-FFF2-40B4-BE49-F238E27FC236}">
                  <a16:creationId xmlns:a16="http://schemas.microsoft.com/office/drawing/2014/main" id="{AE7AF3A6-EDC8-C240-954C-42275423C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1720"/>
              <a:ext cx="144" cy="144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6" name="Oval 223">
              <a:extLst>
                <a:ext uri="{FF2B5EF4-FFF2-40B4-BE49-F238E27FC236}">
                  <a16:creationId xmlns:a16="http://schemas.microsoft.com/office/drawing/2014/main" id="{6BB4B4FB-3330-794C-9843-9352C4925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1720"/>
              <a:ext cx="144" cy="144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7" name="Freeform 225">
              <a:extLst>
                <a:ext uri="{FF2B5EF4-FFF2-40B4-BE49-F238E27FC236}">
                  <a16:creationId xmlns:a16="http://schemas.microsoft.com/office/drawing/2014/main" id="{D6D5678B-12F3-4040-9150-D672B40B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4"/>
              <a:ext cx="392" cy="680"/>
            </a:xfrm>
            <a:custGeom>
              <a:avLst/>
              <a:gdLst>
                <a:gd name="T0" fmla="*/ 384 w 392"/>
                <a:gd name="T1" fmla="*/ 0 h 680"/>
                <a:gd name="T2" fmla="*/ 392 w 392"/>
                <a:gd name="T3" fmla="*/ 0 h 680"/>
                <a:gd name="T4" fmla="*/ 392 w 392"/>
                <a:gd name="T5" fmla="*/ 680 h 680"/>
                <a:gd name="T6" fmla="*/ 0 w 392"/>
                <a:gd name="T7" fmla="*/ 680 h 680"/>
                <a:gd name="T8" fmla="*/ 384 w 392"/>
                <a:gd name="T9" fmla="*/ 0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2"/>
                <a:gd name="T16" fmla="*/ 0 h 680"/>
                <a:gd name="T17" fmla="*/ 392 w 39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2" h="680">
                  <a:moveTo>
                    <a:pt x="384" y="0"/>
                  </a:moveTo>
                  <a:lnTo>
                    <a:pt x="392" y="0"/>
                  </a:lnTo>
                  <a:lnTo>
                    <a:pt x="392" y="680"/>
                  </a:lnTo>
                  <a:lnTo>
                    <a:pt x="0" y="680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8" name="Freeform 226">
              <a:extLst>
                <a:ext uri="{FF2B5EF4-FFF2-40B4-BE49-F238E27FC236}">
                  <a16:creationId xmlns:a16="http://schemas.microsoft.com/office/drawing/2014/main" id="{317AB3DD-8E0B-AF42-A3E5-5AE2A564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6" y="968"/>
              <a:ext cx="472" cy="656"/>
            </a:xfrm>
            <a:custGeom>
              <a:avLst/>
              <a:gdLst>
                <a:gd name="T0" fmla="*/ 88 w 472"/>
                <a:gd name="T1" fmla="*/ 656 h 656"/>
                <a:gd name="T2" fmla="*/ 0 w 472"/>
                <a:gd name="T3" fmla="*/ 656 h 656"/>
                <a:gd name="T4" fmla="*/ 0 w 472"/>
                <a:gd name="T5" fmla="*/ 0 h 656"/>
                <a:gd name="T6" fmla="*/ 472 w 472"/>
                <a:gd name="T7" fmla="*/ 0 h 656"/>
                <a:gd name="T8" fmla="*/ 88 w 472"/>
                <a:gd name="T9" fmla="*/ 656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2"/>
                <a:gd name="T16" fmla="*/ 0 h 656"/>
                <a:gd name="T17" fmla="*/ 472 w 472"/>
                <a:gd name="T18" fmla="*/ 656 h 6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2" h="656">
                  <a:moveTo>
                    <a:pt x="88" y="656"/>
                  </a:moveTo>
                  <a:lnTo>
                    <a:pt x="0" y="656"/>
                  </a:lnTo>
                  <a:lnTo>
                    <a:pt x="0" y="0"/>
                  </a:lnTo>
                  <a:lnTo>
                    <a:pt x="472" y="0"/>
                  </a:lnTo>
                  <a:lnTo>
                    <a:pt x="88" y="656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9" name="Freeform 229">
              <a:extLst>
                <a:ext uri="{FF2B5EF4-FFF2-40B4-BE49-F238E27FC236}">
                  <a16:creationId xmlns:a16="http://schemas.microsoft.com/office/drawing/2014/main" id="{6317FF72-A45A-7745-BEAA-39C4FE7F0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" y="1096"/>
              <a:ext cx="512" cy="656"/>
            </a:xfrm>
            <a:custGeom>
              <a:avLst/>
              <a:gdLst>
                <a:gd name="T0" fmla="*/ 368 w 512"/>
                <a:gd name="T1" fmla="*/ 0 h 656"/>
                <a:gd name="T2" fmla="*/ 512 w 512"/>
                <a:gd name="T3" fmla="*/ 0 h 656"/>
                <a:gd name="T4" fmla="*/ 136 w 512"/>
                <a:gd name="T5" fmla="*/ 656 h 656"/>
                <a:gd name="T6" fmla="*/ 0 w 512"/>
                <a:gd name="T7" fmla="*/ 656 h 656"/>
                <a:gd name="T8" fmla="*/ 368 w 512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56"/>
                <a:gd name="T17" fmla="*/ 512 w 512"/>
                <a:gd name="T18" fmla="*/ 656 h 6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56">
                  <a:moveTo>
                    <a:pt x="368" y="0"/>
                  </a:moveTo>
                  <a:lnTo>
                    <a:pt x="512" y="0"/>
                  </a:lnTo>
                  <a:lnTo>
                    <a:pt x="136" y="656"/>
                  </a:lnTo>
                  <a:lnTo>
                    <a:pt x="0" y="656"/>
                  </a:lnTo>
                  <a:lnTo>
                    <a:pt x="368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9520" name="Group 232">
              <a:extLst>
                <a:ext uri="{FF2B5EF4-FFF2-40B4-BE49-F238E27FC236}">
                  <a16:creationId xmlns:a16="http://schemas.microsoft.com/office/drawing/2014/main" id="{E6230E09-5009-F141-BC36-99C55BFD6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6" y="1344"/>
              <a:ext cx="240" cy="104"/>
              <a:chOff x="4096" y="1344"/>
              <a:chExt cx="240" cy="104"/>
            </a:xfrm>
          </p:grpSpPr>
          <p:sp>
            <p:nvSpPr>
              <p:cNvPr id="19522" name="Freeform 230">
                <a:extLst>
                  <a:ext uri="{FF2B5EF4-FFF2-40B4-BE49-F238E27FC236}">
                    <a16:creationId xmlns:a16="http://schemas.microsoft.com/office/drawing/2014/main" id="{5CB51C60-E05A-B043-924B-EF562E879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6" y="1344"/>
                <a:ext cx="128" cy="104"/>
              </a:xfrm>
              <a:custGeom>
                <a:avLst/>
                <a:gdLst>
                  <a:gd name="T0" fmla="*/ 0 w 128"/>
                  <a:gd name="T1" fmla="*/ 80 h 104"/>
                  <a:gd name="T2" fmla="*/ 104 w 128"/>
                  <a:gd name="T3" fmla="*/ 0 h 104"/>
                  <a:gd name="T4" fmla="*/ 80 w 128"/>
                  <a:gd name="T5" fmla="*/ 64 h 104"/>
                  <a:gd name="T6" fmla="*/ 128 w 128"/>
                  <a:gd name="T7" fmla="*/ 104 h 104"/>
                  <a:gd name="T8" fmla="*/ 0 w 128"/>
                  <a:gd name="T9" fmla="*/ 8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8"/>
                  <a:gd name="T16" fmla="*/ 0 h 104"/>
                  <a:gd name="T17" fmla="*/ 128 w 128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8" h="104">
                    <a:moveTo>
                      <a:pt x="0" y="80"/>
                    </a:moveTo>
                    <a:lnTo>
                      <a:pt x="104" y="0"/>
                    </a:lnTo>
                    <a:lnTo>
                      <a:pt x="80" y="64"/>
                    </a:lnTo>
                    <a:lnTo>
                      <a:pt x="128" y="10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23" name="Line 231">
                <a:extLst>
                  <a:ext uri="{FF2B5EF4-FFF2-40B4-BE49-F238E27FC236}">
                    <a16:creationId xmlns:a16="http://schemas.microsoft.com/office/drawing/2014/main" id="{F4A77C80-EF33-6D49-84E2-8E1AE0499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1368"/>
                <a:ext cx="160" cy="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21" name="Line 284">
              <a:extLst>
                <a:ext uri="{FF2B5EF4-FFF2-40B4-BE49-F238E27FC236}">
                  <a16:creationId xmlns:a16="http://schemas.microsoft.com/office/drawing/2014/main" id="{A7E731B0-65BE-694E-A617-6C7C02747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224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>
            <a:extLst>
              <a:ext uri="{FF2B5EF4-FFF2-40B4-BE49-F238E27FC236}">
                <a16:creationId xmlns:a16="http://schemas.microsoft.com/office/drawing/2014/main" id="{90BD9B65-0CAB-EC4A-BE88-70DC6C17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DD310C-B895-C642-BA75-4B3F0D88E1D6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EAFA628-1B7E-FB4C-9272-7CE1B9259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Hardening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814054F8-D956-B146-A8EE-5841E8202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11675"/>
            <a:ext cx="800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 Curve fit to the stress-strain response:</a:t>
            </a:r>
          </a:p>
        </p:txBody>
      </p:sp>
      <p:grpSp>
        <p:nvGrpSpPr>
          <p:cNvPr id="70661" name="Group 77">
            <a:extLst>
              <a:ext uri="{FF2B5EF4-FFF2-40B4-BE49-F238E27FC236}">
                <a16:creationId xmlns:a16="http://schemas.microsoft.com/office/drawing/2014/main" id="{8AB01A6D-72D0-5444-9BE1-48710A8859F8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5016500"/>
            <a:ext cx="6815138" cy="1333500"/>
            <a:chOff x="856" y="3160"/>
            <a:chExt cx="4293" cy="840"/>
          </a:xfrm>
        </p:grpSpPr>
        <p:sp>
          <p:nvSpPr>
            <p:cNvPr id="70691" name="Rectangle 40">
              <a:extLst>
                <a:ext uri="{FF2B5EF4-FFF2-40B4-BE49-F238E27FC236}">
                  <a16:creationId xmlns:a16="http://schemas.microsoft.com/office/drawing/2014/main" id="{D239F599-221C-AF4D-9445-A9F5FDA38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424"/>
              <a:ext cx="288" cy="288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692" name="Rectangle 41">
              <a:extLst>
                <a:ext uri="{FF2B5EF4-FFF2-40B4-BE49-F238E27FC236}">
                  <a16:creationId xmlns:a16="http://schemas.microsoft.com/office/drawing/2014/main" id="{AD858AEC-D648-AC45-9A54-4C4AA2E9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52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 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70693" name="Rectangle 42">
              <a:extLst>
                <a:ext uri="{FF2B5EF4-FFF2-40B4-BE49-F238E27FC236}">
                  <a16:creationId xmlns:a16="http://schemas.microsoft.com/office/drawing/2014/main" id="{9755926C-D491-BB40-9AE0-4FD304E49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341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70694" name="Rectangle 43">
              <a:extLst>
                <a:ext uri="{FF2B5EF4-FFF2-40B4-BE49-F238E27FC236}">
                  <a16:creationId xmlns:a16="http://schemas.microsoft.com/office/drawing/2014/main" id="{B58D81B0-AFB8-F846-B2FA-62896150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504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T</a:t>
              </a:r>
              <a:endParaRPr lang="en-US" altLang="en-US" i="1"/>
            </a:p>
          </p:txBody>
        </p:sp>
        <p:sp>
          <p:nvSpPr>
            <p:cNvPr id="70695" name="Rectangle 44">
              <a:extLst>
                <a:ext uri="{FF2B5EF4-FFF2-40B4-BE49-F238E27FC236}">
                  <a16:creationId xmlns:a16="http://schemas.microsoft.com/office/drawing/2014/main" id="{9D4BD31F-E102-CC41-8411-B15E8AEDD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3416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70696" name="Rectangle 45">
              <a:extLst>
                <a:ext uri="{FF2B5EF4-FFF2-40B4-BE49-F238E27FC236}">
                  <a16:creationId xmlns:a16="http://schemas.microsoft.com/office/drawing/2014/main" id="{FD468AAB-1B3E-4E4F-9EE6-402CFBA1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" y="3424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</a:rPr>
                <a:t>K</a:t>
              </a:r>
              <a:endParaRPr lang="en-US" altLang="en-US" i="1"/>
            </a:p>
          </p:txBody>
        </p:sp>
        <p:grpSp>
          <p:nvGrpSpPr>
            <p:cNvPr id="70697" name="Group 75">
              <a:extLst>
                <a:ext uri="{FF2B5EF4-FFF2-40B4-BE49-F238E27FC236}">
                  <a16:creationId xmlns:a16="http://schemas.microsoft.com/office/drawing/2014/main" id="{300FB48E-869C-224C-9C2D-8147804CB1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" y="3416"/>
              <a:ext cx="216" cy="296"/>
              <a:chOff x="2336" y="3416"/>
              <a:chExt cx="216" cy="296"/>
            </a:xfrm>
          </p:grpSpPr>
          <p:sp>
            <p:nvSpPr>
              <p:cNvPr id="70717" name="Rectangle 39">
                <a:extLst>
                  <a:ext uri="{FF2B5EF4-FFF2-40B4-BE49-F238E27FC236}">
                    <a16:creationId xmlns:a16="http://schemas.microsoft.com/office/drawing/2014/main" id="{EB1B48C2-4CC8-4F49-A2B4-5C5A18ED1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424"/>
                <a:ext cx="216" cy="288"/>
              </a:xfrm>
              <a:prstGeom prst="rect">
                <a:avLst/>
              </a:prstGeom>
              <a:solidFill>
                <a:srgbClr val="66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718" name="Rectangle 46">
                <a:extLst>
                  <a:ext uri="{FF2B5EF4-FFF2-40B4-BE49-F238E27FC236}">
                    <a16:creationId xmlns:a16="http://schemas.microsoft.com/office/drawing/2014/main" id="{CBCCB171-C5F0-A84D-8460-C08D5BC5A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416"/>
                <a:ext cx="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rgbClr val="000000"/>
                    </a:solidFill>
                    <a:latin typeface="Symbol" pitchFamily="2" charset="2"/>
                  </a:rPr>
                  <a:t>e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70719" name="Rectangle 47">
                <a:extLst>
                  <a:ext uri="{FF2B5EF4-FFF2-40B4-BE49-F238E27FC236}">
                    <a16:creationId xmlns:a16="http://schemas.microsoft.com/office/drawing/2014/main" id="{60274D9A-5B57-9F44-B43D-8237496F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9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solidFill>
                      <a:srgbClr val="000000"/>
                    </a:solidFill>
                  </a:rPr>
                  <a:t>T</a:t>
                </a:r>
                <a:endParaRPr lang="en-US" altLang="en-US" i="1"/>
              </a:p>
            </p:txBody>
          </p:sp>
        </p:grpSp>
        <p:sp>
          <p:nvSpPr>
            <p:cNvPr id="70698" name="Rectangle 48">
              <a:extLst>
                <a:ext uri="{FF2B5EF4-FFF2-40B4-BE49-F238E27FC236}">
                  <a16:creationId xmlns:a16="http://schemas.microsoft.com/office/drawing/2014/main" id="{592C0BD9-B021-BA41-A677-05BF2C9AB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312"/>
              <a:ext cx="10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4000">
                  <a:solidFill>
                    <a:srgbClr val="000000"/>
                  </a:solidFill>
                  <a:latin typeface="Symbol" pitchFamily="2" charset="2"/>
                </a:rPr>
                <a:t>(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70699" name="Rectangle 49">
              <a:extLst>
                <a:ext uri="{FF2B5EF4-FFF2-40B4-BE49-F238E27FC236}">
                  <a16:creationId xmlns:a16="http://schemas.microsoft.com/office/drawing/2014/main" id="{400FF3EB-752E-D241-8842-70CE3E15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3312"/>
              <a:ext cx="10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4000">
                  <a:solidFill>
                    <a:srgbClr val="000000"/>
                  </a:solidFill>
                  <a:latin typeface="Symbol" pitchFamily="2" charset="2"/>
                </a:rPr>
                <a:t>)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70700" name="Rectangle 50">
              <a:extLst>
                <a:ext uri="{FF2B5EF4-FFF2-40B4-BE49-F238E27FC236}">
                  <a16:creationId xmlns:a16="http://schemas.microsoft.com/office/drawing/2014/main" id="{C537A1D6-0203-C146-A387-38AAA626F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332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n</a:t>
              </a:r>
              <a:endParaRPr lang="en-US" altLang="en-US" i="1"/>
            </a:p>
          </p:txBody>
        </p:sp>
        <p:grpSp>
          <p:nvGrpSpPr>
            <p:cNvPr id="70701" name="Group 54">
              <a:extLst>
                <a:ext uri="{FF2B5EF4-FFF2-40B4-BE49-F238E27FC236}">
                  <a16:creationId xmlns:a16="http://schemas.microsoft.com/office/drawing/2014/main" id="{D07D0224-EB44-E846-BC59-60B96FD8C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" y="3608"/>
              <a:ext cx="368" cy="168"/>
              <a:chOff x="1320" y="3608"/>
              <a:chExt cx="368" cy="168"/>
            </a:xfrm>
          </p:grpSpPr>
          <p:sp>
            <p:nvSpPr>
              <p:cNvPr id="70715" name="Freeform 52">
                <a:extLst>
                  <a:ext uri="{FF2B5EF4-FFF2-40B4-BE49-F238E27FC236}">
                    <a16:creationId xmlns:a16="http://schemas.microsoft.com/office/drawing/2014/main" id="{AF018113-D6C0-3242-82AF-824BC5B15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" y="3608"/>
                <a:ext cx="96" cy="72"/>
              </a:xfrm>
              <a:custGeom>
                <a:avLst/>
                <a:gdLst>
                  <a:gd name="T0" fmla="*/ 96 w 96"/>
                  <a:gd name="T1" fmla="*/ 0 h 72"/>
                  <a:gd name="T2" fmla="*/ 32 w 96"/>
                  <a:gd name="T3" fmla="*/ 72 h 72"/>
                  <a:gd name="T4" fmla="*/ 48 w 96"/>
                  <a:gd name="T5" fmla="*/ 24 h 72"/>
                  <a:gd name="T6" fmla="*/ 0 w 96"/>
                  <a:gd name="T7" fmla="*/ 0 h 72"/>
                  <a:gd name="T8" fmla="*/ 96 w 96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2"/>
                  <a:gd name="T17" fmla="*/ 96 w 9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2">
                    <a:moveTo>
                      <a:pt x="96" y="0"/>
                    </a:moveTo>
                    <a:lnTo>
                      <a:pt x="32" y="72"/>
                    </a:lnTo>
                    <a:lnTo>
                      <a:pt x="48" y="24"/>
                    </a:lnTo>
                    <a:lnTo>
                      <a:pt x="0" y="0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990066"/>
              </a:solidFill>
              <a:ln w="12700">
                <a:solidFill>
                  <a:srgbClr val="990066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716" name="Line 53">
                <a:extLst>
                  <a:ext uri="{FF2B5EF4-FFF2-40B4-BE49-F238E27FC236}">
                    <a16:creationId xmlns:a16="http://schemas.microsoft.com/office/drawing/2014/main" id="{E7FD8A9C-9C7E-0C4B-9FEB-56FD9922A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0" y="3632"/>
                <a:ext cx="320" cy="144"/>
              </a:xfrm>
              <a:prstGeom prst="line">
                <a:avLst/>
              </a:prstGeom>
              <a:noFill/>
              <a:ln w="12700">
                <a:solidFill>
                  <a:srgbClr val="99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02" name="Rectangle 55">
              <a:extLst>
                <a:ext uri="{FF2B5EF4-FFF2-40B4-BE49-F238E27FC236}">
                  <a16:creationId xmlns:a16="http://schemas.microsoft.com/office/drawing/2014/main" id="{A7810935-0A9D-814B-82F1-8E7F0047F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808"/>
              <a:ext cx="13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990066"/>
                  </a:solidFill>
                </a:rPr>
                <a:t>“true” stress (</a:t>
              </a:r>
              <a:r>
                <a:rPr lang="en-US" altLang="en-US" sz="2000" i="1">
                  <a:solidFill>
                    <a:srgbClr val="990066"/>
                  </a:solidFill>
                </a:rPr>
                <a:t>F</a:t>
              </a:r>
              <a:r>
                <a:rPr lang="en-US" altLang="en-US" sz="2000">
                  <a:solidFill>
                    <a:srgbClr val="990066"/>
                  </a:solidFill>
                </a:rPr>
                <a:t>/</a:t>
              </a:r>
              <a:r>
                <a:rPr lang="en-US" altLang="en-US" sz="2000" i="1">
                  <a:solidFill>
                    <a:srgbClr val="990066"/>
                  </a:solidFill>
                </a:rPr>
                <a:t>A</a:t>
              </a:r>
              <a:r>
                <a:rPr lang="en-US" altLang="en-US" sz="2000">
                  <a:solidFill>
                    <a:srgbClr val="990066"/>
                  </a:solidFill>
                </a:rPr>
                <a:t>)</a:t>
              </a:r>
              <a:endParaRPr lang="en-US" altLang="en-US"/>
            </a:p>
          </p:txBody>
        </p:sp>
        <p:grpSp>
          <p:nvGrpSpPr>
            <p:cNvPr id="70703" name="Group 58">
              <a:extLst>
                <a:ext uri="{FF2B5EF4-FFF2-40B4-BE49-F238E27FC236}">
                  <a16:creationId xmlns:a16="http://schemas.microsoft.com/office/drawing/2014/main" id="{2F7CEA6F-3BFA-214C-8A3D-E647496B5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0" y="3704"/>
              <a:ext cx="360" cy="152"/>
              <a:chOff x="2560" y="3704"/>
              <a:chExt cx="360" cy="152"/>
            </a:xfrm>
          </p:grpSpPr>
          <p:sp>
            <p:nvSpPr>
              <p:cNvPr id="70713" name="Freeform 56">
                <a:extLst>
                  <a:ext uri="{FF2B5EF4-FFF2-40B4-BE49-F238E27FC236}">
                    <a16:creationId xmlns:a16="http://schemas.microsoft.com/office/drawing/2014/main" id="{A1CC66EA-5840-084F-B3EE-4FE3C52B5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" y="3704"/>
                <a:ext cx="96" cy="72"/>
              </a:xfrm>
              <a:custGeom>
                <a:avLst/>
                <a:gdLst>
                  <a:gd name="T0" fmla="*/ 0 w 96"/>
                  <a:gd name="T1" fmla="*/ 0 h 72"/>
                  <a:gd name="T2" fmla="*/ 96 w 96"/>
                  <a:gd name="T3" fmla="*/ 0 h 72"/>
                  <a:gd name="T4" fmla="*/ 48 w 96"/>
                  <a:gd name="T5" fmla="*/ 24 h 72"/>
                  <a:gd name="T6" fmla="*/ 64 w 96"/>
                  <a:gd name="T7" fmla="*/ 72 h 72"/>
                  <a:gd name="T8" fmla="*/ 0 w 96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2"/>
                  <a:gd name="T17" fmla="*/ 96 w 9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2">
                    <a:moveTo>
                      <a:pt x="0" y="0"/>
                    </a:moveTo>
                    <a:lnTo>
                      <a:pt x="96" y="0"/>
                    </a:lnTo>
                    <a:lnTo>
                      <a:pt x="48" y="24"/>
                    </a:lnTo>
                    <a:lnTo>
                      <a:pt x="64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714" name="Line 57">
                <a:extLst>
                  <a:ext uri="{FF2B5EF4-FFF2-40B4-BE49-F238E27FC236}">
                    <a16:creationId xmlns:a16="http://schemas.microsoft.com/office/drawing/2014/main" id="{7122BCD9-64BC-554C-86BF-26BAC88CA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3728"/>
                <a:ext cx="312" cy="128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04" name="Rectangle 59">
              <a:extLst>
                <a:ext uri="{FF2B5EF4-FFF2-40B4-BE49-F238E27FC236}">
                  <a16:creationId xmlns:a16="http://schemas.microsoft.com/office/drawing/2014/main" id="{8805CCB0-91C7-EC4D-BA1F-4574A4C8F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3784"/>
              <a:ext cx="14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9900"/>
                  </a:solidFill>
                </a:rPr>
                <a:t>“true” strain:  ln(</a:t>
              </a:r>
              <a:r>
                <a:rPr lang="en-US" altLang="en-US" sz="2000" i="1">
                  <a:solidFill>
                    <a:srgbClr val="009900"/>
                  </a:solidFill>
                </a:rPr>
                <a:t>L</a:t>
              </a:r>
              <a:r>
                <a:rPr lang="en-US" altLang="en-US" sz="2000">
                  <a:solidFill>
                    <a:srgbClr val="009900"/>
                  </a:solidFill>
                </a:rPr>
                <a:t>/</a:t>
              </a:r>
              <a:r>
                <a:rPr lang="en-US" altLang="en-US" sz="2000" i="1">
                  <a:solidFill>
                    <a:srgbClr val="009900"/>
                  </a:solidFill>
                </a:rPr>
                <a:t>L</a:t>
              </a:r>
              <a:r>
                <a:rPr lang="en-US" altLang="en-US" sz="2000" i="1" baseline="-25000">
                  <a:solidFill>
                    <a:srgbClr val="009900"/>
                  </a:solidFill>
                </a:rPr>
                <a:t>o</a:t>
              </a:r>
              <a:r>
                <a:rPr lang="en-US" altLang="en-US" sz="2000">
                  <a:solidFill>
                    <a:srgbClr val="009900"/>
                  </a:solidFill>
                </a:rPr>
                <a:t>)</a:t>
              </a:r>
              <a:endParaRPr lang="en-US" altLang="en-US"/>
            </a:p>
          </p:txBody>
        </p:sp>
        <p:grpSp>
          <p:nvGrpSpPr>
            <p:cNvPr id="70705" name="Group 64">
              <a:extLst>
                <a:ext uri="{FF2B5EF4-FFF2-40B4-BE49-F238E27FC236}">
                  <a16:creationId xmlns:a16="http://schemas.microsoft.com/office/drawing/2014/main" id="{B5722254-8C5E-F441-BDB0-9377FB65D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2" y="3264"/>
              <a:ext cx="474" cy="144"/>
              <a:chOff x="2736" y="3264"/>
              <a:chExt cx="520" cy="144"/>
            </a:xfrm>
          </p:grpSpPr>
          <p:sp>
            <p:nvSpPr>
              <p:cNvPr id="70711" name="Freeform 62">
                <a:extLst>
                  <a:ext uri="{FF2B5EF4-FFF2-40B4-BE49-F238E27FC236}">
                    <a16:creationId xmlns:a16="http://schemas.microsoft.com/office/drawing/2014/main" id="{011F20BB-7063-294F-8E23-6962557F5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6" y="3336"/>
                <a:ext cx="96" cy="72"/>
              </a:xfrm>
              <a:custGeom>
                <a:avLst/>
                <a:gdLst>
                  <a:gd name="T0" fmla="*/ 0 w 96"/>
                  <a:gd name="T1" fmla="*/ 56 h 72"/>
                  <a:gd name="T2" fmla="*/ 80 w 96"/>
                  <a:gd name="T3" fmla="*/ 0 h 72"/>
                  <a:gd name="T4" fmla="*/ 56 w 96"/>
                  <a:gd name="T5" fmla="*/ 40 h 72"/>
                  <a:gd name="T6" fmla="*/ 96 w 96"/>
                  <a:gd name="T7" fmla="*/ 72 h 72"/>
                  <a:gd name="T8" fmla="*/ 0 w 96"/>
                  <a:gd name="T9" fmla="*/ 56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2"/>
                  <a:gd name="T17" fmla="*/ 96 w 9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2">
                    <a:moveTo>
                      <a:pt x="0" y="56"/>
                    </a:moveTo>
                    <a:lnTo>
                      <a:pt x="80" y="0"/>
                    </a:lnTo>
                    <a:lnTo>
                      <a:pt x="56" y="40"/>
                    </a:lnTo>
                    <a:lnTo>
                      <a:pt x="96" y="72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712" name="Line 63">
                <a:extLst>
                  <a:ext uri="{FF2B5EF4-FFF2-40B4-BE49-F238E27FC236}">
                    <a16:creationId xmlns:a16="http://schemas.microsoft.com/office/drawing/2014/main" id="{3D08F77D-58B9-784D-BEE6-A82EFFD45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2" y="3264"/>
                <a:ext cx="464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06" name="Rectangle 65">
              <a:extLst>
                <a:ext uri="{FF2B5EF4-FFF2-40B4-BE49-F238E27FC236}">
                  <a16:creationId xmlns:a16="http://schemas.microsoft.com/office/drawing/2014/main" id="{F0D502BA-E3C7-6C40-9C81-259AD984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0"/>
              <a:ext cx="14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hardening exponent:</a:t>
              </a:r>
              <a:endParaRPr lang="en-US" altLang="en-US"/>
            </a:p>
          </p:txBody>
        </p:sp>
        <p:sp>
          <p:nvSpPr>
            <p:cNvPr id="70707" name="Rectangle 67">
              <a:extLst>
                <a:ext uri="{FF2B5EF4-FFF2-40B4-BE49-F238E27FC236}">
                  <a16:creationId xmlns:a16="http://schemas.microsoft.com/office/drawing/2014/main" id="{73D6C18B-0A93-074E-A7FE-8161FE3F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344"/>
              <a:ext cx="2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n </a:t>
              </a:r>
              <a:r>
                <a:rPr lang="en-US" altLang="en-US" sz="2000">
                  <a:solidFill>
                    <a:srgbClr val="000000"/>
                  </a:solidFill>
                </a:rPr>
                <a:t>= </a:t>
              </a:r>
              <a:endParaRPr lang="en-US" altLang="en-US"/>
            </a:p>
          </p:txBody>
        </p:sp>
        <p:sp>
          <p:nvSpPr>
            <p:cNvPr id="70708" name="Rectangle 68">
              <a:extLst>
                <a:ext uri="{FF2B5EF4-FFF2-40B4-BE49-F238E27FC236}">
                  <a16:creationId xmlns:a16="http://schemas.microsoft.com/office/drawing/2014/main" id="{FEC56EF4-65EE-344E-9686-C90133AD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3344"/>
              <a:ext cx="13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CC"/>
                  </a:solidFill>
                </a:rPr>
                <a:t>0.15 (some steels) </a:t>
              </a:r>
              <a:endParaRPr lang="en-US" altLang="en-US"/>
            </a:p>
          </p:txBody>
        </p:sp>
        <p:sp>
          <p:nvSpPr>
            <p:cNvPr id="70709" name="Rectangle 71">
              <a:extLst>
                <a:ext uri="{FF2B5EF4-FFF2-40B4-BE49-F238E27FC236}">
                  <a16:creationId xmlns:a16="http://schemas.microsoft.com/office/drawing/2014/main" id="{40A271C1-B468-AA43-93BB-CB22DEAAA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28"/>
              <a:ext cx="4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to </a:t>
              </a:r>
              <a:r>
                <a:rPr lang="en-US" altLang="en-US" sz="2000" i="1">
                  <a:solidFill>
                    <a:srgbClr val="000000"/>
                  </a:solidFill>
                </a:rPr>
                <a:t>n </a:t>
              </a:r>
              <a:r>
                <a:rPr lang="en-US" altLang="en-US" sz="2000">
                  <a:solidFill>
                    <a:srgbClr val="000000"/>
                  </a:solidFill>
                </a:rPr>
                <a:t>=</a:t>
              </a:r>
              <a:endParaRPr lang="en-US" altLang="en-US"/>
            </a:p>
          </p:txBody>
        </p:sp>
        <p:sp>
          <p:nvSpPr>
            <p:cNvPr id="70710" name="Rectangle 72">
              <a:extLst>
                <a:ext uri="{FF2B5EF4-FFF2-40B4-BE49-F238E27FC236}">
                  <a16:creationId xmlns:a16="http://schemas.microsoft.com/office/drawing/2014/main" id="{A5BEADF1-DA46-7640-BED9-C319CCD4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3528"/>
              <a:ext cx="14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990000"/>
                  </a:solidFill>
                </a:rPr>
                <a:t>0.5 (some coppers) </a:t>
              </a:r>
              <a:endParaRPr lang="en-US" altLang="en-US"/>
            </a:p>
          </p:txBody>
        </p:sp>
      </p:grpSp>
      <p:sp>
        <p:nvSpPr>
          <p:cNvPr id="70662" name="Rectangle 3">
            <a:extLst>
              <a:ext uri="{FF2B5EF4-FFF2-40B4-BE49-F238E27FC236}">
                <a16:creationId xmlns:a16="http://schemas.microsoft.com/office/drawing/2014/main" id="{BB14EAA8-63A7-1442-B50F-844E3A35C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1027113"/>
            <a:ext cx="800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•  An increase in </a:t>
            </a:r>
            <a:r>
              <a:rPr lang="en-US" altLang="en-US">
                <a:latin typeface="Symbol" pitchFamily="2" charset="2"/>
              </a:rPr>
              <a:t>s</a:t>
            </a:r>
            <a:r>
              <a:rPr lang="en-US" altLang="en-US" sz="2800" i="1" baseline="-25000"/>
              <a:t>y</a:t>
            </a:r>
            <a:r>
              <a:rPr lang="en-US" altLang="en-US"/>
              <a:t> due to plastic deformation.</a:t>
            </a:r>
          </a:p>
        </p:txBody>
      </p:sp>
      <p:grpSp>
        <p:nvGrpSpPr>
          <p:cNvPr id="70663" name="Group 80">
            <a:extLst>
              <a:ext uri="{FF2B5EF4-FFF2-40B4-BE49-F238E27FC236}">
                <a16:creationId xmlns:a16="http://schemas.microsoft.com/office/drawing/2014/main" id="{8EE67743-C5E6-234E-9FB7-610FDFFC0F75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1231900"/>
            <a:ext cx="6049963" cy="3254375"/>
            <a:chOff x="990" y="776"/>
            <a:chExt cx="3811" cy="2050"/>
          </a:xfrm>
        </p:grpSpPr>
        <p:grpSp>
          <p:nvGrpSpPr>
            <p:cNvPr id="70664" name="Group 6">
              <a:extLst>
                <a:ext uri="{FF2B5EF4-FFF2-40B4-BE49-F238E27FC236}">
                  <a16:creationId xmlns:a16="http://schemas.microsoft.com/office/drawing/2014/main" id="{B96D58EE-61F3-0245-B5D2-004C64E13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8" y="1024"/>
              <a:ext cx="80" cy="1712"/>
              <a:chOff x="1262" y="928"/>
              <a:chExt cx="80" cy="1712"/>
            </a:xfrm>
          </p:grpSpPr>
          <p:sp>
            <p:nvSpPr>
              <p:cNvPr id="70689" name="Freeform 7">
                <a:extLst>
                  <a:ext uri="{FF2B5EF4-FFF2-40B4-BE49-F238E27FC236}">
                    <a16:creationId xmlns:a16="http://schemas.microsoft.com/office/drawing/2014/main" id="{47354441-E9D5-454B-A56D-5F8DD28DF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928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690" name="Line 8">
                <a:extLst>
                  <a:ext uri="{FF2B5EF4-FFF2-40B4-BE49-F238E27FC236}">
                    <a16:creationId xmlns:a16="http://schemas.microsoft.com/office/drawing/2014/main" id="{7AD25224-F6C7-2A4E-90F1-8DBED7AFF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2" y="984"/>
                <a:ext cx="1" cy="16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665" name="Group 9">
              <a:extLst>
                <a:ext uri="{FF2B5EF4-FFF2-40B4-BE49-F238E27FC236}">
                  <a16:creationId xmlns:a16="http://schemas.microsoft.com/office/drawing/2014/main" id="{7DDEB717-66A2-8649-BE85-B6C1B329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8" y="2696"/>
              <a:ext cx="2336" cy="80"/>
              <a:chOff x="1302" y="2600"/>
              <a:chExt cx="2336" cy="80"/>
            </a:xfrm>
          </p:grpSpPr>
          <p:sp>
            <p:nvSpPr>
              <p:cNvPr id="70687" name="Freeform 10">
                <a:extLst>
                  <a:ext uri="{FF2B5EF4-FFF2-40B4-BE49-F238E27FC236}">
                    <a16:creationId xmlns:a16="http://schemas.microsoft.com/office/drawing/2014/main" id="{62B910AA-5CC4-1D41-9496-A4E8B9469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600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688" name="Line 11">
                <a:extLst>
                  <a:ext uri="{FF2B5EF4-FFF2-40B4-BE49-F238E27FC236}">
                    <a16:creationId xmlns:a16="http://schemas.microsoft.com/office/drawing/2014/main" id="{B1F364AC-53D4-D44D-A19A-D2D6C50D0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2" y="2640"/>
                <a:ext cx="228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666" name="Rectangle 12">
              <a:extLst>
                <a:ext uri="{FF2B5EF4-FFF2-40B4-BE49-F238E27FC236}">
                  <a16:creationId xmlns:a16="http://schemas.microsoft.com/office/drawing/2014/main" id="{910A9BFC-4D68-F941-A6CF-BFD1B3153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776"/>
              <a:ext cx="17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600" i="1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 i="1">
                <a:latin typeface="Times" pitchFamily="2" charset="0"/>
              </a:endParaRPr>
            </a:p>
          </p:txBody>
        </p:sp>
        <p:sp>
          <p:nvSpPr>
            <p:cNvPr id="70667" name="Rectangle 13">
              <a:extLst>
                <a:ext uri="{FF2B5EF4-FFF2-40B4-BE49-F238E27FC236}">
                  <a16:creationId xmlns:a16="http://schemas.microsoft.com/office/drawing/2014/main" id="{34A5A11F-FF71-6D42-B0C7-A4EA95936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2480"/>
              <a:ext cx="1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6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70668" name="Rectangle 18">
              <a:extLst>
                <a:ext uri="{FF2B5EF4-FFF2-40B4-BE49-F238E27FC236}">
                  <a16:creationId xmlns:a16="http://schemas.microsoft.com/office/drawing/2014/main" id="{AAB04BC5-A704-F945-8DE4-0DD5702A4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232"/>
              <a:ext cx="13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990000"/>
                  </a:solidFill>
                </a:rPr>
                <a:t>large hardening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70669" name="Rectangle 19">
              <a:extLst>
                <a:ext uri="{FF2B5EF4-FFF2-40B4-BE49-F238E27FC236}">
                  <a16:creationId xmlns:a16="http://schemas.microsoft.com/office/drawing/2014/main" id="{93E2F01A-C2AB-DF44-B163-D4FD4268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1712"/>
              <a:ext cx="135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CC"/>
                  </a:solidFill>
                </a:rPr>
                <a:t>small hardening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70670" name="Line 20">
              <a:extLst>
                <a:ext uri="{FF2B5EF4-FFF2-40B4-BE49-F238E27FC236}">
                  <a16:creationId xmlns:a16="http://schemas.microsoft.com/office/drawing/2014/main" id="{9A95B55F-320A-7C41-BBB8-A4171BB38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8" y="1824"/>
              <a:ext cx="1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1" name="Line 21">
              <a:extLst>
                <a:ext uri="{FF2B5EF4-FFF2-40B4-BE49-F238E27FC236}">
                  <a16:creationId xmlns:a16="http://schemas.microsoft.com/office/drawing/2014/main" id="{E2EC6F28-0137-4740-9C85-23BB26C4B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6" y="1548"/>
              <a:ext cx="1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2" name="Line 22">
              <a:extLst>
                <a:ext uri="{FF2B5EF4-FFF2-40B4-BE49-F238E27FC236}">
                  <a16:creationId xmlns:a16="http://schemas.microsoft.com/office/drawing/2014/main" id="{E56E859F-1265-5A4C-94E3-9D01C0624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6" y="1548"/>
              <a:ext cx="1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3" name="Line 23">
              <a:extLst>
                <a:ext uri="{FF2B5EF4-FFF2-40B4-BE49-F238E27FC236}">
                  <a16:creationId xmlns:a16="http://schemas.microsoft.com/office/drawing/2014/main" id="{FEDE0B22-5B4E-E84C-B9FE-B6C7A246C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6" y="1548"/>
              <a:ext cx="1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4" name="Line 24">
              <a:extLst>
                <a:ext uri="{FF2B5EF4-FFF2-40B4-BE49-F238E27FC236}">
                  <a16:creationId xmlns:a16="http://schemas.microsoft.com/office/drawing/2014/main" id="{206FC867-A0D1-EB40-B9E0-D89428325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548"/>
              <a:ext cx="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675" name="Group 26">
              <a:extLst>
                <a:ext uri="{FF2B5EF4-FFF2-40B4-BE49-F238E27FC236}">
                  <a16:creationId xmlns:a16="http://schemas.microsoft.com/office/drawing/2014/main" id="{D015382B-1A3F-7F43-825F-3AE9C0939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4" y="1648"/>
              <a:ext cx="304" cy="381"/>
              <a:chOff x="918" y="1552"/>
              <a:chExt cx="304" cy="381"/>
            </a:xfrm>
          </p:grpSpPr>
          <p:sp>
            <p:nvSpPr>
              <p:cNvPr id="70683" name="Rectangle 27">
                <a:extLst>
                  <a:ext uri="{FF2B5EF4-FFF2-40B4-BE49-F238E27FC236}">
                    <a16:creationId xmlns:a16="http://schemas.microsoft.com/office/drawing/2014/main" id="{96BD747A-829F-3449-BC33-D459962E2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" y="1552"/>
                <a:ext cx="13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  <a:latin typeface="Symbol" pitchFamily="2" charset="2"/>
                  </a:rPr>
                  <a:t>s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70684" name="Rectangle 28">
                <a:extLst>
                  <a:ext uri="{FF2B5EF4-FFF2-40B4-BE49-F238E27FC236}">
                    <a16:creationId xmlns:a16="http://schemas.microsoft.com/office/drawing/2014/main" id="{5D248F54-FC1F-5A4A-91F4-A648F6762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163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000000"/>
                    </a:solidFill>
                  </a:rPr>
                  <a:t>y</a:t>
                </a:r>
                <a:endParaRPr lang="en-US" altLang="en-US" i="1">
                  <a:latin typeface="Times" pitchFamily="2" charset="0"/>
                </a:endParaRPr>
              </a:p>
            </p:txBody>
          </p:sp>
          <p:sp>
            <p:nvSpPr>
              <p:cNvPr id="70685" name="Rectangle 29">
                <a:extLst>
                  <a:ext uri="{FF2B5EF4-FFF2-40B4-BE49-F238E27FC236}">
                    <a16:creationId xmlns:a16="http://schemas.microsoft.com/office/drawing/2014/main" id="{CC4DCB3C-6003-E94A-A754-17FACE062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" y="1616"/>
                <a:ext cx="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</a:rPr>
                  <a:t> 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70686" name="Rectangle 30">
                <a:extLst>
                  <a:ext uri="{FF2B5EF4-FFF2-40B4-BE49-F238E27FC236}">
                    <a16:creationId xmlns:a16="http://schemas.microsoft.com/office/drawing/2014/main" id="{57F0E4D0-39E3-3C47-BBE6-5821D292F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1760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</a:rPr>
                  <a:t>0</a:t>
                </a:r>
                <a:endParaRPr lang="en-US" altLang="en-US">
                  <a:latin typeface="Times" pitchFamily="2" charset="0"/>
                </a:endParaRPr>
              </a:p>
            </p:txBody>
          </p:sp>
        </p:grpSp>
        <p:grpSp>
          <p:nvGrpSpPr>
            <p:cNvPr id="70676" name="Group 31">
              <a:extLst>
                <a:ext uri="{FF2B5EF4-FFF2-40B4-BE49-F238E27FC236}">
                  <a16:creationId xmlns:a16="http://schemas.microsoft.com/office/drawing/2014/main" id="{B9DEE1DB-9C4B-C049-8A40-F145A7FCA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0" y="1320"/>
              <a:ext cx="312" cy="397"/>
              <a:chOff x="894" y="1224"/>
              <a:chExt cx="312" cy="397"/>
            </a:xfrm>
          </p:grpSpPr>
          <p:sp>
            <p:nvSpPr>
              <p:cNvPr id="70679" name="Rectangle 32">
                <a:extLst>
                  <a:ext uri="{FF2B5EF4-FFF2-40B4-BE49-F238E27FC236}">
                    <a16:creationId xmlns:a16="http://schemas.microsoft.com/office/drawing/2014/main" id="{0591631E-6BA7-274C-800F-4F2F02589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" y="1224"/>
                <a:ext cx="13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  <a:latin typeface="Symbol" pitchFamily="2" charset="2"/>
                  </a:rPr>
                  <a:t>s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70680" name="Rectangle 33">
                <a:extLst>
                  <a:ext uri="{FF2B5EF4-FFF2-40B4-BE49-F238E27FC236}">
                    <a16:creationId xmlns:a16="http://schemas.microsoft.com/office/drawing/2014/main" id="{99A8BD2B-193B-9A48-BDFD-77EEE9B4D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" y="130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000000"/>
                    </a:solidFill>
                  </a:rPr>
                  <a:t>y</a:t>
                </a:r>
                <a:endParaRPr lang="en-US" altLang="en-US" i="1">
                  <a:latin typeface="Times" pitchFamily="2" charset="0"/>
                </a:endParaRPr>
              </a:p>
            </p:txBody>
          </p:sp>
          <p:sp>
            <p:nvSpPr>
              <p:cNvPr id="70681" name="Rectangle 34">
                <a:extLst>
                  <a:ext uri="{FF2B5EF4-FFF2-40B4-BE49-F238E27FC236}">
                    <a16:creationId xmlns:a16="http://schemas.microsoft.com/office/drawing/2014/main" id="{DD07A919-28BF-B146-912C-00D25679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" y="1288"/>
                <a:ext cx="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</a:rPr>
                  <a:t> 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70682" name="Rectangle 35">
                <a:extLst>
                  <a:ext uri="{FF2B5EF4-FFF2-40B4-BE49-F238E27FC236}">
                    <a16:creationId xmlns:a16="http://schemas.microsoft.com/office/drawing/2014/main" id="{593E76F9-A4EE-314A-8366-7C0E529AA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1448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0000"/>
                    </a:solidFill>
                  </a:rPr>
                  <a:t>1</a:t>
                </a:r>
                <a:endParaRPr lang="en-US" altLang="en-US">
                  <a:latin typeface="Times" pitchFamily="2" charset="0"/>
                </a:endParaRPr>
              </a:p>
            </p:txBody>
          </p:sp>
        </p:grpSp>
        <p:sp>
          <p:nvSpPr>
            <p:cNvPr id="70677" name="Freeform 79">
              <a:extLst>
                <a:ext uri="{FF2B5EF4-FFF2-40B4-BE49-F238E27FC236}">
                  <a16:creationId xmlns:a16="http://schemas.microsoft.com/office/drawing/2014/main" id="{4729B09F-C3BF-4A4C-9D62-6FDD0CDC3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" y="1396"/>
              <a:ext cx="1996" cy="1344"/>
            </a:xfrm>
            <a:custGeom>
              <a:avLst/>
              <a:gdLst>
                <a:gd name="T0" fmla="*/ 0 w 1996"/>
                <a:gd name="T1" fmla="*/ 1344 h 1344"/>
                <a:gd name="T2" fmla="*/ 104 w 1996"/>
                <a:gd name="T3" fmla="*/ 588 h 1344"/>
                <a:gd name="T4" fmla="*/ 112 w 1996"/>
                <a:gd name="T5" fmla="*/ 544 h 1344"/>
                <a:gd name="T6" fmla="*/ 140 w 1996"/>
                <a:gd name="T7" fmla="*/ 468 h 1344"/>
                <a:gd name="T8" fmla="*/ 236 w 1996"/>
                <a:gd name="T9" fmla="*/ 376 h 1344"/>
                <a:gd name="T10" fmla="*/ 336 w 1996"/>
                <a:gd name="T11" fmla="*/ 316 h 1344"/>
                <a:gd name="T12" fmla="*/ 588 w 1996"/>
                <a:gd name="T13" fmla="*/ 236 h 1344"/>
                <a:gd name="T14" fmla="*/ 1428 w 1996"/>
                <a:gd name="T15" fmla="*/ 80 h 1344"/>
                <a:gd name="T16" fmla="*/ 1996 w 1996"/>
                <a:gd name="T17" fmla="*/ 0 h 13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96"/>
                <a:gd name="T28" fmla="*/ 0 h 1344"/>
                <a:gd name="T29" fmla="*/ 1996 w 1996"/>
                <a:gd name="T30" fmla="*/ 1344 h 13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96" h="1344">
                  <a:moveTo>
                    <a:pt x="0" y="1344"/>
                  </a:moveTo>
                  <a:cubicBezTo>
                    <a:pt x="42" y="1032"/>
                    <a:pt x="85" y="721"/>
                    <a:pt x="104" y="588"/>
                  </a:cubicBezTo>
                  <a:cubicBezTo>
                    <a:pt x="123" y="455"/>
                    <a:pt x="106" y="564"/>
                    <a:pt x="112" y="544"/>
                  </a:cubicBezTo>
                  <a:cubicBezTo>
                    <a:pt x="118" y="524"/>
                    <a:pt x="119" y="496"/>
                    <a:pt x="140" y="468"/>
                  </a:cubicBezTo>
                  <a:cubicBezTo>
                    <a:pt x="161" y="440"/>
                    <a:pt x="203" y="401"/>
                    <a:pt x="236" y="376"/>
                  </a:cubicBezTo>
                  <a:cubicBezTo>
                    <a:pt x="269" y="351"/>
                    <a:pt x="277" y="339"/>
                    <a:pt x="336" y="316"/>
                  </a:cubicBezTo>
                  <a:cubicBezTo>
                    <a:pt x="395" y="293"/>
                    <a:pt x="406" y="275"/>
                    <a:pt x="588" y="236"/>
                  </a:cubicBezTo>
                  <a:cubicBezTo>
                    <a:pt x="770" y="197"/>
                    <a:pt x="1193" y="119"/>
                    <a:pt x="1428" y="80"/>
                  </a:cubicBezTo>
                  <a:cubicBezTo>
                    <a:pt x="1663" y="41"/>
                    <a:pt x="1829" y="20"/>
                    <a:pt x="1996" y="0"/>
                  </a:cubicBezTo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678" name="Freeform 16">
              <a:extLst>
                <a:ext uri="{FF2B5EF4-FFF2-40B4-BE49-F238E27FC236}">
                  <a16:creationId xmlns:a16="http://schemas.microsoft.com/office/drawing/2014/main" id="{254581B6-F1B5-6E44-A428-C323D720F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856"/>
              <a:ext cx="1992" cy="896"/>
            </a:xfrm>
            <a:custGeom>
              <a:avLst/>
              <a:gdLst>
                <a:gd name="T0" fmla="*/ 0 w 1992"/>
                <a:gd name="T1" fmla="*/ 896 h 896"/>
                <a:gd name="T2" fmla="*/ 112 w 1992"/>
                <a:gd name="T3" fmla="*/ 96 h 896"/>
                <a:gd name="T4" fmla="*/ 160 w 1992"/>
                <a:gd name="T5" fmla="*/ 48 h 896"/>
                <a:gd name="T6" fmla="*/ 232 w 1992"/>
                <a:gd name="T7" fmla="*/ 32 h 896"/>
                <a:gd name="T8" fmla="*/ 360 w 1992"/>
                <a:gd name="T9" fmla="*/ 32 h 896"/>
                <a:gd name="T10" fmla="*/ 1992 w 1992"/>
                <a:gd name="T11" fmla="*/ 0 h 8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92"/>
                <a:gd name="T19" fmla="*/ 0 h 896"/>
                <a:gd name="T20" fmla="*/ 1992 w 1992"/>
                <a:gd name="T21" fmla="*/ 896 h 8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92" h="896">
                  <a:moveTo>
                    <a:pt x="0" y="896"/>
                  </a:moveTo>
                  <a:lnTo>
                    <a:pt x="112" y="96"/>
                  </a:lnTo>
                  <a:lnTo>
                    <a:pt x="160" y="48"/>
                  </a:lnTo>
                  <a:lnTo>
                    <a:pt x="232" y="32"/>
                  </a:lnTo>
                  <a:lnTo>
                    <a:pt x="360" y="32"/>
                  </a:lnTo>
                  <a:lnTo>
                    <a:pt x="1992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Slide Number Placeholder 5">
            <a:extLst>
              <a:ext uri="{FF2B5EF4-FFF2-40B4-BE49-F238E27FC236}">
                <a16:creationId xmlns:a16="http://schemas.microsoft.com/office/drawing/2014/main" id="{6DCE9951-C291-054B-8601-7BDB82B3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988741-8B67-D541-9249-0794A72EDAB6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E5A50E35-9D4A-8645-9607-62088D4AA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6286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Variability in Material Properties</a:t>
            </a:r>
          </a:p>
        </p:txBody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1E5420F-2DF5-114D-BF48-312D98053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31888"/>
            <a:ext cx="7772400" cy="5391150"/>
          </a:xfrm>
        </p:spPr>
        <p:txBody>
          <a:bodyPr/>
          <a:lstStyle/>
          <a:p>
            <a:r>
              <a:rPr lang="en-US" altLang="en-US" sz="2400" b="0" dirty="0">
                <a:ea typeface="ＭＳ Ｐゴシック" panose="020B0600070205080204" pitchFamily="34" charset="-128"/>
              </a:rPr>
              <a:t>Elastic modulus is material property</a:t>
            </a:r>
          </a:p>
          <a:p>
            <a:r>
              <a:rPr lang="en-US" altLang="en-US" sz="2400" b="0" dirty="0">
                <a:ea typeface="ＭＳ Ｐゴシック" panose="020B0600070205080204" pitchFamily="34" charset="-128"/>
              </a:rPr>
              <a:t>Critical properties depend largely on sample flaws (defects, etc.); large sample to sample variability  </a:t>
            </a:r>
          </a:p>
          <a:p>
            <a:r>
              <a:rPr lang="en-US" altLang="en-US" sz="2400" b="0" dirty="0">
                <a:ea typeface="ＭＳ Ｐゴシック" panose="020B0600070205080204" pitchFamily="34" charset="-128"/>
              </a:rPr>
              <a:t>Statistics</a:t>
            </a:r>
          </a:p>
          <a:p>
            <a:endParaRPr lang="en-US" altLang="en-US" sz="1600" b="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Mean</a:t>
            </a:r>
          </a:p>
          <a:p>
            <a:endParaRPr lang="en-US" altLang="en-US" sz="2400" b="0" dirty="0">
              <a:ea typeface="ＭＳ Ｐゴシック" panose="020B0600070205080204" pitchFamily="34" charset="-128"/>
            </a:endParaRPr>
          </a:p>
          <a:p>
            <a:endParaRPr lang="en-US" altLang="en-US" sz="2400" b="0" dirty="0">
              <a:ea typeface="ＭＳ Ｐゴシック" panose="020B0600070205080204" pitchFamily="34" charset="-128"/>
            </a:endParaRPr>
          </a:p>
          <a:p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Standard Deviation</a:t>
            </a:r>
          </a:p>
        </p:txBody>
      </p:sp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7F139026-D084-6E4C-B09E-EB28EFEC2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4" imgW="1314450" imgH="2489200" progId="Equation.3">
                  <p:embed/>
                </p:oleObj>
              </mc:Choice>
              <mc:Fallback>
                <p:oleObj name="Equation" r:id="rId4" imgW="1314450" imgH="2489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1DEA5F43-6078-7E42-93D6-1DECF4CCC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5050" y="4232275"/>
          <a:ext cx="23844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Equation" r:id="rId6" imgW="13163550" imgH="8045450" progId="Equation.3">
                  <p:embed/>
                </p:oleObj>
              </mc:Choice>
              <mc:Fallback>
                <p:oleObj name="Equation" r:id="rId6" imgW="13163550" imgH="80454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4232275"/>
                        <a:ext cx="238442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E8EFE490-6FE1-5D48-825C-E615CAB1E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9225" y="2754313"/>
          <a:ext cx="139858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Equation" r:id="rId8" imgW="6877050" imgH="5556250" progId="Equation.3">
                  <p:embed/>
                </p:oleObj>
              </mc:Choice>
              <mc:Fallback>
                <p:oleObj name="Equation" r:id="rId8" imgW="6877050" imgH="55562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2754313"/>
                        <a:ext cx="1398588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Text Box 7">
            <a:extLst>
              <a:ext uri="{FF2B5EF4-FFF2-40B4-BE49-F238E27FC236}">
                <a16:creationId xmlns:a16="http://schemas.microsoft.com/office/drawing/2014/main" id="{EDCBE3CE-868C-AE4B-AB33-0A875F32C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5818188"/>
            <a:ext cx="49103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/>
              <a:t>where here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is the number of data points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Slide Number Placeholder 3">
            <a:extLst>
              <a:ext uri="{FF2B5EF4-FFF2-40B4-BE49-F238E27FC236}">
                <a16:creationId xmlns:a16="http://schemas.microsoft.com/office/drawing/2014/main" id="{3BE706D3-7374-1347-BD50-AC5BAC0F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4BDF8B-B63B-E245-ABC6-345A49C4E90C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F62FD3F4-279C-8746-A07F-4C882172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2286000"/>
            <a:ext cx="304800" cy="381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333333"/>
              </a:solidFill>
              <a:latin typeface="Times" pitchFamily="2" charset="0"/>
            </a:endParaRPr>
          </a:p>
        </p:txBody>
      </p:sp>
      <p:sp>
        <p:nvSpPr>
          <p:cNvPr id="74759" name="Rectangle 4">
            <a:extLst>
              <a:ext uri="{FF2B5EF4-FFF2-40B4-BE49-F238E27FC236}">
                <a16:creationId xmlns:a16="http://schemas.microsoft.com/office/drawing/2014/main" id="{6EA05FDA-F58E-C143-8544-A6E822FC5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001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•  Design uncertainties mean we do not push the limit</a:t>
            </a:r>
          </a:p>
          <a:p>
            <a:r>
              <a:rPr lang="en-US" altLang="en-US" dirty="0"/>
              <a:t>•  </a:t>
            </a:r>
            <a:r>
              <a:rPr lang="en-US" altLang="en-US" dirty="0">
                <a:solidFill>
                  <a:schemeClr val="accent2"/>
                </a:solidFill>
              </a:rPr>
              <a:t>Factor of safety, </a:t>
            </a:r>
            <a:r>
              <a:rPr lang="en-US" altLang="en-US" i="1" dirty="0">
                <a:solidFill>
                  <a:schemeClr val="accent2"/>
                </a:solidFill>
              </a:rPr>
              <a:t>N</a:t>
            </a:r>
            <a:endParaRPr lang="en-US" altLang="en-US" i="1" dirty="0"/>
          </a:p>
        </p:txBody>
      </p:sp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6DC307B0-3533-8B4A-9A4E-A7AF18B8E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213" y="1665288"/>
          <a:ext cx="2062162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Equation" r:id="rId4" imgW="9505950" imgH="4826000" progId="Equation.3">
                  <p:embed/>
                </p:oleObj>
              </mc:Choice>
              <mc:Fallback>
                <p:oleObj name="Equation" r:id="rId4" imgW="9505950" imgH="482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1665288"/>
                        <a:ext cx="2062162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1" name="Rectangle 9">
            <a:extLst>
              <a:ext uri="{FF2B5EF4-FFF2-40B4-BE49-F238E27FC236}">
                <a16:creationId xmlns:a16="http://schemas.microsoft.com/office/drawing/2014/main" id="{CE281937-ACB6-B34F-991A-7265D31D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51150"/>
            <a:ext cx="81534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•  Example:</a:t>
            </a:r>
            <a:r>
              <a:rPr lang="en-US" altLang="en-US" sz="2200" dirty="0"/>
              <a:t>  Calculate a diameter, </a:t>
            </a:r>
            <a:r>
              <a:rPr lang="en-US" altLang="en-US" sz="2200" i="1" dirty="0"/>
              <a:t>d</a:t>
            </a:r>
            <a:r>
              <a:rPr lang="en-US" altLang="en-US" sz="2200" dirty="0"/>
              <a:t>, to ensure that yield does</a:t>
            </a:r>
          </a:p>
          <a:p>
            <a:r>
              <a:rPr lang="en-US" altLang="en-US" sz="2200" dirty="0"/>
              <a:t>     not occur in the 1045 carbon steel rod below.  Use a </a:t>
            </a:r>
          </a:p>
          <a:p>
            <a:r>
              <a:rPr lang="en-US" altLang="en-US" sz="2200" dirty="0"/>
              <a:t>     factor of safety of 5.</a:t>
            </a:r>
          </a:p>
        </p:txBody>
      </p:sp>
      <p:sp>
        <p:nvSpPr>
          <p:cNvPr id="238609" name="Line 17">
            <a:extLst>
              <a:ext uri="{FF2B5EF4-FFF2-40B4-BE49-F238E27FC236}">
                <a16:creationId xmlns:a16="http://schemas.microsoft.com/office/drawing/2014/main" id="{EA478FCA-9EB9-DD41-82BA-992EE19012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267200"/>
            <a:ext cx="12192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8">
            <a:extLst>
              <a:ext uri="{FF2B5EF4-FFF2-40B4-BE49-F238E27FC236}">
                <a16:creationId xmlns:a16="http://schemas.microsoft.com/office/drawing/2014/main" id="{C1F45B73-26B2-6743-BCB4-4278A00B2A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or Safety Factors</a:t>
            </a:r>
          </a:p>
        </p:txBody>
      </p:sp>
      <p:grpSp>
        <p:nvGrpSpPr>
          <p:cNvPr id="2" name="Group 74">
            <a:extLst>
              <a:ext uri="{FF2B5EF4-FFF2-40B4-BE49-F238E27FC236}">
                <a16:creationId xmlns:a16="http://schemas.microsoft.com/office/drawing/2014/main" id="{0A46114A-2CA4-9F4C-B109-4B6ABADFE2E2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4724400"/>
            <a:ext cx="1601787" cy="1176338"/>
            <a:chOff x="407" y="2976"/>
            <a:chExt cx="1009" cy="741"/>
          </a:xfrm>
        </p:grpSpPr>
        <p:graphicFrame>
          <p:nvGraphicFramePr>
            <p:cNvPr id="74756" name="Object 4">
              <a:extLst>
                <a:ext uri="{FF2B5EF4-FFF2-40B4-BE49-F238E27FC236}">
                  <a16:creationId xmlns:a16="http://schemas.microsoft.com/office/drawing/2014/main" id="{9C8AB51A-3A69-5D45-9501-C1A5B4DA08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" y="3143"/>
            <a:ext cx="1009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3" name="Equation" r:id="rId6" imgW="8483600" imgH="4826000" progId="Equation.3">
                    <p:embed/>
                  </p:oleObj>
                </mc:Choice>
                <mc:Fallback>
                  <p:oleObj name="Equation" r:id="rId6" imgW="8483600" imgH="4826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3143"/>
                          <a:ext cx="1009" cy="574"/>
                        </a:xfrm>
                        <a:prstGeom prst="rect">
                          <a:avLst/>
                        </a:prstGeom>
                        <a:solidFill>
                          <a:srgbClr val="FFCC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02" name="Line 14">
              <a:extLst>
                <a:ext uri="{FF2B5EF4-FFF2-40B4-BE49-F238E27FC236}">
                  <a16:creationId xmlns:a16="http://schemas.microsoft.com/office/drawing/2014/main" id="{891FAD0B-8246-9F4E-92E5-29DF02E9C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976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3">
            <a:extLst>
              <a:ext uri="{FF2B5EF4-FFF2-40B4-BE49-F238E27FC236}">
                <a16:creationId xmlns:a16="http://schemas.microsoft.com/office/drawing/2014/main" id="{645D4FDD-AA5E-B44E-80B9-F962DF44FDF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876800"/>
            <a:ext cx="685800" cy="685800"/>
            <a:chOff x="1728" y="3072"/>
            <a:chExt cx="432" cy="432"/>
          </a:xfrm>
        </p:grpSpPr>
        <p:sp>
          <p:nvSpPr>
            <p:cNvPr id="74800" name="Line 15">
              <a:extLst>
                <a:ext uri="{FF2B5EF4-FFF2-40B4-BE49-F238E27FC236}">
                  <a16:creationId xmlns:a16="http://schemas.microsoft.com/office/drawing/2014/main" id="{33D44B18-EF8C-2B48-A875-299ABBCDE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072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01" name="Rectangle 16">
              <a:extLst>
                <a:ext uri="{FF2B5EF4-FFF2-40B4-BE49-F238E27FC236}">
                  <a16:creationId xmlns:a16="http://schemas.microsoft.com/office/drawing/2014/main" id="{3E624C7A-5326-B04C-B87A-27A181AFB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5</a:t>
              </a:r>
            </a:p>
          </p:txBody>
        </p:sp>
      </p:grpSp>
      <p:grpSp>
        <p:nvGrpSpPr>
          <p:cNvPr id="4" name="Group 72">
            <a:extLst>
              <a:ext uri="{FF2B5EF4-FFF2-40B4-BE49-F238E27FC236}">
                <a16:creationId xmlns:a16="http://schemas.microsoft.com/office/drawing/2014/main" id="{15023378-BD7D-0344-9726-DD91B6822637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3879850"/>
            <a:ext cx="2074862" cy="1046163"/>
            <a:chOff x="1105" y="2444"/>
            <a:chExt cx="1307" cy="659"/>
          </a:xfrm>
        </p:grpSpPr>
        <p:sp>
          <p:nvSpPr>
            <p:cNvPr id="74798" name="Rectangle 2">
              <a:extLst>
                <a:ext uri="{FF2B5EF4-FFF2-40B4-BE49-F238E27FC236}">
                  <a16:creationId xmlns:a16="http://schemas.microsoft.com/office/drawing/2014/main" id="{313E2887-A6B4-F143-8609-57C217F9F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2678"/>
              <a:ext cx="7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333333"/>
                </a:solidFill>
                <a:latin typeface="Times" pitchFamily="2" charset="0"/>
              </a:endParaRPr>
            </a:p>
          </p:txBody>
        </p:sp>
        <p:sp>
          <p:nvSpPr>
            <p:cNvPr id="74799" name="Rectangle 11">
              <a:extLst>
                <a:ext uri="{FF2B5EF4-FFF2-40B4-BE49-F238E27FC236}">
                  <a16:creationId xmlns:a16="http://schemas.microsoft.com/office/drawing/2014/main" id="{8EA9CB80-A22E-4344-A2F6-CC8419DDA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832"/>
              <a:ext cx="192" cy="24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333333"/>
                </a:solidFill>
                <a:latin typeface="Times" pitchFamily="2" charset="0"/>
              </a:endParaRPr>
            </a:p>
          </p:txBody>
        </p:sp>
        <p:graphicFrame>
          <p:nvGraphicFramePr>
            <p:cNvPr id="74755" name="Object 3">
              <a:extLst>
                <a:ext uri="{FF2B5EF4-FFF2-40B4-BE49-F238E27FC236}">
                  <a16:creationId xmlns:a16="http://schemas.microsoft.com/office/drawing/2014/main" id="{3CAACDC5-104A-E141-8C6E-8E29B0348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3" y="2444"/>
            <a:ext cx="1299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4" name="Equation" r:id="rId8" imgW="9505950" imgH="4826000" progId="Equation.3">
                    <p:embed/>
                  </p:oleObj>
                </mc:Choice>
                <mc:Fallback>
                  <p:oleObj name="Equation" r:id="rId8" imgW="9505950" imgH="4826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2444"/>
                          <a:ext cx="1299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1">
            <a:extLst>
              <a:ext uri="{FF2B5EF4-FFF2-40B4-BE49-F238E27FC236}">
                <a16:creationId xmlns:a16="http://schemas.microsoft.com/office/drawing/2014/main" id="{99B958C7-E4C0-4446-9F36-062519D3241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79838"/>
            <a:ext cx="3446463" cy="2417762"/>
            <a:chOff x="3216" y="2381"/>
            <a:chExt cx="2171" cy="1523"/>
          </a:xfrm>
        </p:grpSpPr>
        <p:sp>
          <p:nvSpPr>
            <p:cNvPr id="74768" name="AutoShape 65">
              <a:extLst>
                <a:ext uri="{FF2B5EF4-FFF2-40B4-BE49-F238E27FC236}">
                  <a16:creationId xmlns:a16="http://schemas.microsoft.com/office/drawing/2014/main" id="{AD23F6F4-A559-9644-AA2A-8B5CF5CD51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72" y="2590"/>
              <a:ext cx="319" cy="931"/>
            </a:xfrm>
            <a:prstGeom prst="can">
              <a:avLst>
                <a:gd name="adj" fmla="val 55803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769" name="Rectangle 22">
              <a:extLst>
                <a:ext uri="{FF2B5EF4-FFF2-40B4-BE49-F238E27FC236}">
                  <a16:creationId xmlns:a16="http://schemas.microsoft.com/office/drawing/2014/main" id="{FD2ABBC1-2584-D543-8C12-FE96A246D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32"/>
              <a:ext cx="7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1045 plain </a:t>
              </a:r>
              <a:endParaRPr lang="en-US" altLang="en-US"/>
            </a:p>
          </p:txBody>
        </p:sp>
        <p:sp>
          <p:nvSpPr>
            <p:cNvPr id="74770" name="Rectangle 23">
              <a:extLst>
                <a:ext uri="{FF2B5EF4-FFF2-40B4-BE49-F238E27FC236}">
                  <a16:creationId xmlns:a16="http://schemas.microsoft.com/office/drawing/2014/main" id="{C03D98CB-637C-354B-B868-E17192578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16"/>
              <a:ext cx="12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    carbon steel: </a:t>
              </a:r>
              <a:endParaRPr lang="en-US" altLang="en-US"/>
            </a:p>
          </p:txBody>
        </p:sp>
        <p:sp>
          <p:nvSpPr>
            <p:cNvPr id="74771" name="Rectangle 24">
              <a:extLst>
                <a:ext uri="{FF2B5EF4-FFF2-40B4-BE49-F238E27FC236}">
                  <a16:creationId xmlns:a16="http://schemas.microsoft.com/office/drawing/2014/main" id="{606C0170-8CDD-F24E-8D2B-D6F82D948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992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74772" name="Rectangle 25">
              <a:extLst>
                <a:ext uri="{FF2B5EF4-FFF2-40B4-BE49-F238E27FC236}">
                  <a16:creationId xmlns:a16="http://schemas.microsoft.com/office/drawing/2014/main" id="{2C419EBB-98D2-C841-8E0F-2FED34C5C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032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y</a:t>
              </a:r>
              <a:endParaRPr lang="en-US" altLang="en-US" i="1"/>
            </a:p>
          </p:txBody>
        </p:sp>
        <p:sp>
          <p:nvSpPr>
            <p:cNvPr id="74773" name="Rectangle 26">
              <a:extLst>
                <a:ext uri="{FF2B5EF4-FFF2-40B4-BE49-F238E27FC236}">
                  <a16:creationId xmlns:a16="http://schemas.microsoft.com/office/drawing/2014/main" id="{8D45DFAE-A556-C84C-97AB-266FC6208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3000"/>
              <a:ext cx="8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= 310 MPa </a:t>
              </a:r>
              <a:endParaRPr lang="en-US" altLang="en-US"/>
            </a:p>
          </p:txBody>
        </p:sp>
        <p:sp>
          <p:nvSpPr>
            <p:cNvPr id="74774" name="Rectangle 27">
              <a:extLst>
                <a:ext uri="{FF2B5EF4-FFF2-40B4-BE49-F238E27FC236}">
                  <a16:creationId xmlns:a16="http://schemas.microsoft.com/office/drawing/2014/main" id="{B900E4FE-C875-4046-AE7F-1B1510860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32"/>
              <a:ext cx="10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TS </a:t>
              </a:r>
              <a:r>
                <a:rPr lang="en-US" altLang="en-US" sz="2000">
                  <a:solidFill>
                    <a:srgbClr val="000000"/>
                  </a:solidFill>
                </a:rPr>
                <a:t>= 565 MPa</a:t>
              </a:r>
              <a:endParaRPr lang="en-US" altLang="en-US"/>
            </a:p>
          </p:txBody>
        </p:sp>
        <p:sp>
          <p:nvSpPr>
            <p:cNvPr id="74775" name="Rectangle 28">
              <a:extLst>
                <a:ext uri="{FF2B5EF4-FFF2-40B4-BE49-F238E27FC236}">
                  <a16:creationId xmlns:a16="http://schemas.microsoft.com/office/drawing/2014/main" id="{5F775D0E-C0F1-8547-B9CD-3F0C51A7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3664"/>
              <a:ext cx="9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F</a:t>
              </a:r>
              <a:r>
                <a:rPr lang="en-US" altLang="en-US" sz="2000">
                  <a:solidFill>
                    <a:srgbClr val="000000"/>
                  </a:solidFill>
                </a:rPr>
                <a:t> = 220,000N</a:t>
              </a:r>
              <a:endParaRPr lang="en-US" altLang="en-US"/>
            </a:p>
          </p:txBody>
        </p:sp>
        <p:sp>
          <p:nvSpPr>
            <p:cNvPr id="74776" name="Line 34">
              <a:extLst>
                <a:ext uri="{FF2B5EF4-FFF2-40B4-BE49-F238E27FC236}">
                  <a16:creationId xmlns:a16="http://schemas.microsoft.com/office/drawing/2014/main" id="{FCA28569-27D4-9E43-A27E-758B48E71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1" y="2466"/>
              <a:ext cx="1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36">
              <a:extLst>
                <a:ext uri="{FF2B5EF4-FFF2-40B4-BE49-F238E27FC236}">
                  <a16:creationId xmlns:a16="http://schemas.microsoft.com/office/drawing/2014/main" id="{B3DF9A42-B7D5-454F-AE7B-A37B53AFA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" y="2458"/>
              <a:ext cx="1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778" name="Group 40">
              <a:extLst>
                <a:ext uri="{FF2B5EF4-FFF2-40B4-BE49-F238E27FC236}">
                  <a16:creationId xmlns:a16="http://schemas.microsoft.com/office/drawing/2014/main" id="{0903755B-95FB-3841-86B0-B0E824323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3" y="2483"/>
              <a:ext cx="288" cy="80"/>
              <a:chOff x="4352" y="2416"/>
              <a:chExt cx="288" cy="80"/>
            </a:xfrm>
          </p:grpSpPr>
          <p:sp>
            <p:nvSpPr>
              <p:cNvPr id="74796" name="Freeform 38">
                <a:extLst>
                  <a:ext uri="{FF2B5EF4-FFF2-40B4-BE49-F238E27FC236}">
                    <a16:creationId xmlns:a16="http://schemas.microsoft.com/office/drawing/2014/main" id="{9D735F2B-5FAE-D740-A037-5A24549F4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2416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797" name="Line 39">
                <a:extLst>
                  <a:ext uri="{FF2B5EF4-FFF2-40B4-BE49-F238E27FC236}">
                    <a16:creationId xmlns:a16="http://schemas.microsoft.com/office/drawing/2014/main" id="{E048B3D0-4014-8A47-8ABB-168C10235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2" y="2456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779" name="Group 43">
              <a:extLst>
                <a:ext uri="{FF2B5EF4-FFF2-40B4-BE49-F238E27FC236}">
                  <a16:creationId xmlns:a16="http://schemas.microsoft.com/office/drawing/2014/main" id="{1C126476-9102-7F49-9F6B-C5AE63B3A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7" y="2483"/>
              <a:ext cx="288" cy="80"/>
              <a:chOff x="4976" y="2424"/>
              <a:chExt cx="288" cy="80"/>
            </a:xfrm>
          </p:grpSpPr>
          <p:sp>
            <p:nvSpPr>
              <p:cNvPr id="74794" name="Freeform 41">
                <a:extLst>
                  <a:ext uri="{FF2B5EF4-FFF2-40B4-BE49-F238E27FC236}">
                    <a16:creationId xmlns:a16="http://schemas.microsoft.com/office/drawing/2014/main" id="{60BCF5A4-E287-394C-AA6A-035CD0FA6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6" y="2424"/>
                <a:ext cx="88" cy="80"/>
              </a:xfrm>
              <a:custGeom>
                <a:avLst/>
                <a:gdLst>
                  <a:gd name="T0" fmla="*/ 0 w 88"/>
                  <a:gd name="T1" fmla="*/ 40 h 80"/>
                  <a:gd name="T2" fmla="*/ 88 w 88"/>
                  <a:gd name="T3" fmla="*/ 0 h 80"/>
                  <a:gd name="T4" fmla="*/ 56 w 88"/>
                  <a:gd name="T5" fmla="*/ 40 h 80"/>
                  <a:gd name="T6" fmla="*/ 88 w 88"/>
                  <a:gd name="T7" fmla="*/ 80 h 80"/>
                  <a:gd name="T8" fmla="*/ 0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0" y="40"/>
                    </a:moveTo>
                    <a:lnTo>
                      <a:pt x="88" y="0"/>
                    </a:lnTo>
                    <a:lnTo>
                      <a:pt x="56" y="40"/>
                    </a:lnTo>
                    <a:lnTo>
                      <a:pt x="88" y="8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795" name="Line 42">
                <a:extLst>
                  <a:ext uri="{FF2B5EF4-FFF2-40B4-BE49-F238E27FC236}">
                    <a16:creationId xmlns:a16="http://schemas.microsoft.com/office/drawing/2014/main" id="{59E7CE4A-0836-AE47-8C59-7928FDAE3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2" y="2464"/>
                <a:ext cx="23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780" name="Rectangle 44">
              <a:extLst>
                <a:ext uri="{FF2B5EF4-FFF2-40B4-BE49-F238E27FC236}">
                  <a16:creationId xmlns:a16="http://schemas.microsoft.com/office/drawing/2014/main" id="{2FFA6F35-1958-604C-BA76-0D481A29B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381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</a:rPr>
                <a:t>d</a:t>
              </a:r>
              <a:endParaRPr lang="en-US" altLang="en-US" i="1"/>
            </a:p>
          </p:txBody>
        </p:sp>
        <p:sp>
          <p:nvSpPr>
            <p:cNvPr id="74781" name="Freeform 47">
              <a:extLst>
                <a:ext uri="{FF2B5EF4-FFF2-40B4-BE49-F238E27FC236}">
                  <a16:creationId xmlns:a16="http://schemas.microsoft.com/office/drawing/2014/main" id="{73987452-3C3B-2A45-B1E6-D5E714273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3364"/>
              <a:ext cx="80" cy="88"/>
            </a:xfrm>
            <a:custGeom>
              <a:avLst/>
              <a:gdLst>
                <a:gd name="T0" fmla="*/ 40 w 80"/>
                <a:gd name="T1" fmla="*/ 88 h 88"/>
                <a:gd name="T2" fmla="*/ 0 w 80"/>
                <a:gd name="T3" fmla="*/ 0 h 88"/>
                <a:gd name="T4" fmla="*/ 40 w 80"/>
                <a:gd name="T5" fmla="*/ 32 h 88"/>
                <a:gd name="T6" fmla="*/ 80 w 80"/>
                <a:gd name="T7" fmla="*/ 0 h 88"/>
                <a:gd name="T8" fmla="*/ 40 w 80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88"/>
                  </a:moveTo>
                  <a:lnTo>
                    <a:pt x="0" y="0"/>
                  </a:lnTo>
                  <a:lnTo>
                    <a:pt x="40" y="32"/>
                  </a:lnTo>
                  <a:lnTo>
                    <a:pt x="80" y="0"/>
                  </a:lnTo>
                  <a:lnTo>
                    <a:pt x="40" y="8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782" name="Freeform 48">
              <a:extLst>
                <a:ext uri="{FF2B5EF4-FFF2-40B4-BE49-F238E27FC236}">
                  <a16:creationId xmlns:a16="http://schemas.microsoft.com/office/drawing/2014/main" id="{EF07B51D-8FAE-B84C-AFE2-B55356B7A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2660"/>
              <a:ext cx="80" cy="88"/>
            </a:xfrm>
            <a:custGeom>
              <a:avLst/>
              <a:gdLst>
                <a:gd name="T0" fmla="*/ 40 w 80"/>
                <a:gd name="T1" fmla="*/ 0 h 88"/>
                <a:gd name="T2" fmla="*/ 80 w 80"/>
                <a:gd name="T3" fmla="*/ 88 h 88"/>
                <a:gd name="T4" fmla="*/ 40 w 80"/>
                <a:gd name="T5" fmla="*/ 56 h 88"/>
                <a:gd name="T6" fmla="*/ 0 w 80"/>
                <a:gd name="T7" fmla="*/ 88 h 88"/>
                <a:gd name="T8" fmla="*/ 40 w 8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0"/>
                  </a:moveTo>
                  <a:lnTo>
                    <a:pt x="80" y="88"/>
                  </a:lnTo>
                  <a:lnTo>
                    <a:pt x="40" y="56"/>
                  </a:lnTo>
                  <a:lnTo>
                    <a:pt x="0" y="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783" name="Rectangle 53">
              <a:extLst>
                <a:ext uri="{FF2B5EF4-FFF2-40B4-BE49-F238E27FC236}">
                  <a16:creationId xmlns:a16="http://schemas.microsoft.com/office/drawing/2014/main" id="{C0E754B1-C20A-5A4D-A9E8-835434AF4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" y="290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</a:rPr>
                <a:t>L</a:t>
              </a:r>
              <a:endParaRPr lang="en-US" altLang="en-US" i="1"/>
            </a:p>
          </p:txBody>
        </p:sp>
        <p:sp>
          <p:nvSpPr>
            <p:cNvPr id="74784" name="Rectangle 54">
              <a:extLst>
                <a:ext uri="{FF2B5EF4-FFF2-40B4-BE49-F238E27FC236}">
                  <a16:creationId xmlns:a16="http://schemas.microsoft.com/office/drawing/2014/main" id="{B8766B9E-D3BC-EA4F-BC31-58D6E5193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94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</a:rPr>
                <a:t>o</a:t>
              </a:r>
              <a:endParaRPr lang="en-US" altLang="en-US" i="1"/>
            </a:p>
          </p:txBody>
        </p:sp>
        <p:grpSp>
          <p:nvGrpSpPr>
            <p:cNvPr id="74785" name="Group 57">
              <a:extLst>
                <a:ext uri="{FF2B5EF4-FFF2-40B4-BE49-F238E27FC236}">
                  <a16:creationId xmlns:a16="http://schemas.microsoft.com/office/drawing/2014/main" id="{274AEFE1-7A4E-F842-B762-1276BA4D4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4" y="3448"/>
              <a:ext cx="96" cy="456"/>
              <a:chOff x="4784" y="3448"/>
              <a:chExt cx="96" cy="456"/>
            </a:xfrm>
          </p:grpSpPr>
          <p:sp>
            <p:nvSpPr>
              <p:cNvPr id="74792" name="Freeform 55">
                <a:extLst>
                  <a:ext uri="{FF2B5EF4-FFF2-40B4-BE49-F238E27FC236}">
                    <a16:creationId xmlns:a16="http://schemas.microsoft.com/office/drawing/2014/main" id="{B87CB493-CFF0-B048-A224-6DA5F9926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800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793" name="Line 56">
                <a:extLst>
                  <a:ext uri="{FF2B5EF4-FFF2-40B4-BE49-F238E27FC236}">
                    <a16:creationId xmlns:a16="http://schemas.microsoft.com/office/drawing/2014/main" id="{F2AFBE37-0787-C74F-9E6C-6E0B62202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448"/>
                <a:ext cx="1" cy="38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786" name="Group 60">
              <a:extLst>
                <a:ext uri="{FF2B5EF4-FFF2-40B4-BE49-F238E27FC236}">
                  <a16:creationId xmlns:a16="http://schemas.microsoft.com/office/drawing/2014/main" id="{8B2EFBB9-F0CB-E247-A96E-6B5ABA408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968"/>
              <a:ext cx="336" cy="96"/>
              <a:chOff x="4464" y="2968"/>
              <a:chExt cx="336" cy="96"/>
            </a:xfrm>
          </p:grpSpPr>
          <p:sp>
            <p:nvSpPr>
              <p:cNvPr id="74790" name="Freeform 58">
                <a:extLst>
                  <a:ext uri="{FF2B5EF4-FFF2-40B4-BE49-F238E27FC236}">
                    <a16:creationId xmlns:a16="http://schemas.microsoft.com/office/drawing/2014/main" id="{AEDC8969-F177-4449-9C75-6A70E176C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" y="2984"/>
                <a:ext cx="96" cy="80"/>
              </a:xfrm>
              <a:custGeom>
                <a:avLst/>
                <a:gdLst>
                  <a:gd name="T0" fmla="*/ 96 w 96"/>
                  <a:gd name="T1" fmla="*/ 64 h 80"/>
                  <a:gd name="T2" fmla="*/ 0 w 96"/>
                  <a:gd name="T3" fmla="*/ 80 h 80"/>
                  <a:gd name="T4" fmla="*/ 40 w 96"/>
                  <a:gd name="T5" fmla="*/ 48 h 80"/>
                  <a:gd name="T6" fmla="*/ 24 w 96"/>
                  <a:gd name="T7" fmla="*/ 0 h 80"/>
                  <a:gd name="T8" fmla="*/ 96 w 96"/>
                  <a:gd name="T9" fmla="*/ 64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0"/>
                  <a:gd name="T17" fmla="*/ 96 w 9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0">
                    <a:moveTo>
                      <a:pt x="96" y="64"/>
                    </a:moveTo>
                    <a:lnTo>
                      <a:pt x="0" y="80"/>
                    </a:lnTo>
                    <a:lnTo>
                      <a:pt x="40" y="48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791" name="Line 59">
                <a:extLst>
                  <a:ext uri="{FF2B5EF4-FFF2-40B4-BE49-F238E27FC236}">
                    <a16:creationId xmlns:a16="http://schemas.microsoft.com/office/drawing/2014/main" id="{969FFD20-D0B3-A144-9374-A2716B368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2968"/>
                <a:ext cx="28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787" name="Line 66">
              <a:extLst>
                <a:ext uri="{FF2B5EF4-FFF2-40B4-BE49-F238E27FC236}">
                  <a16:creationId xmlns:a16="http://schemas.microsoft.com/office/drawing/2014/main" id="{7310F864-2CA0-A641-BEB3-B6645D4CC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2691"/>
              <a:ext cx="0" cy="7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8" name="Line 69">
              <a:extLst>
                <a:ext uri="{FF2B5EF4-FFF2-40B4-BE49-F238E27FC236}">
                  <a16:creationId xmlns:a16="http://schemas.microsoft.com/office/drawing/2014/main" id="{910A2CA3-0BB5-E049-B247-802C3335F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2657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9" name="Line 70">
              <a:extLst>
                <a:ext uri="{FF2B5EF4-FFF2-40B4-BE49-F238E27FC236}">
                  <a16:creationId xmlns:a16="http://schemas.microsoft.com/office/drawing/2014/main" id="{D7F35190-935F-A34A-8CAE-F36AA1B13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3451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67" name="Text Box 75">
            <a:extLst>
              <a:ext uri="{FF2B5EF4-FFF2-40B4-BE49-F238E27FC236}">
                <a16:creationId xmlns:a16="http://schemas.microsoft.com/office/drawing/2014/main" id="{0A5EA8CE-A8BB-7049-844D-F5768F16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5951538"/>
            <a:ext cx="3082925" cy="47625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d</a:t>
            </a:r>
            <a:r>
              <a:rPr lang="en-US" altLang="en-US"/>
              <a:t> = 0.067 m = 6.7 cm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1" grpId="0"/>
      <p:bldP spid="2386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>
            <a:extLst>
              <a:ext uri="{FF2B5EF4-FFF2-40B4-BE49-F238E27FC236}">
                <a16:creationId xmlns:a16="http://schemas.microsoft.com/office/drawing/2014/main" id="{133AFDE8-A508-3044-8D1D-EB93AA9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C534-0891-D749-8172-65C39A8BDA5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56ED453-DC91-3843-BAA1-DDC7B1475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41438"/>
            <a:ext cx="657872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•  </a:t>
            </a:r>
            <a:r>
              <a:rPr lang="en-US" altLang="en-US" sz="2200" dirty="0">
                <a:solidFill>
                  <a:schemeClr val="accent2"/>
                </a:solidFill>
              </a:rPr>
              <a:t>Stress</a:t>
            </a:r>
            <a:r>
              <a:rPr lang="en-US" altLang="en-US" sz="2200" dirty="0">
                <a:solidFill>
                  <a:srgbClr val="000000"/>
                </a:solidFill>
              </a:rPr>
              <a:t> and </a:t>
            </a:r>
            <a:r>
              <a:rPr lang="en-US" altLang="en-US" sz="2200" dirty="0">
                <a:solidFill>
                  <a:schemeClr val="accent2"/>
                </a:solidFill>
              </a:rPr>
              <a:t>strain</a:t>
            </a:r>
            <a:r>
              <a:rPr lang="en-US" altLang="en-US" sz="2200" dirty="0">
                <a:solidFill>
                  <a:srgbClr val="000000"/>
                </a:solidFill>
              </a:rPr>
              <a:t>:  These are size-independent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      measures of load and displacement, respectively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22950C0-7943-0E46-8E65-D52303EF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73275"/>
            <a:ext cx="657872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•  </a:t>
            </a:r>
            <a:r>
              <a:rPr lang="en-US" altLang="en-US" sz="2200" dirty="0">
                <a:solidFill>
                  <a:schemeClr val="accent2"/>
                </a:solidFill>
              </a:rPr>
              <a:t>Elastic</a:t>
            </a:r>
            <a:r>
              <a:rPr lang="en-US" altLang="en-US" sz="2200" dirty="0">
                <a:solidFill>
                  <a:srgbClr val="000000"/>
                </a:solidFill>
              </a:rPr>
              <a:t> behavior:  This reversible behavior often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      shows a linear relation between stress and strain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      To minimize deformation, select a material with a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      large elastic modulus (</a:t>
            </a:r>
            <a:r>
              <a:rPr lang="en-US" altLang="en-US" sz="2200" i="1" dirty="0">
                <a:solidFill>
                  <a:srgbClr val="000000"/>
                </a:solidFill>
              </a:rPr>
              <a:t>E</a:t>
            </a:r>
            <a:r>
              <a:rPr lang="en-US" altLang="en-US" sz="2200" dirty="0">
                <a:solidFill>
                  <a:srgbClr val="000000"/>
                </a:solidFill>
              </a:rPr>
              <a:t> or </a:t>
            </a:r>
            <a:r>
              <a:rPr lang="en-US" altLang="en-US" sz="2200" i="1" dirty="0">
                <a:solidFill>
                  <a:srgbClr val="000000"/>
                </a:solidFill>
              </a:rPr>
              <a:t>G</a:t>
            </a:r>
            <a:r>
              <a:rPr lang="en-US" altLang="en-US" sz="22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6805" name="Rectangle 6">
            <a:extLst>
              <a:ext uri="{FF2B5EF4-FFF2-40B4-BE49-F238E27FC236}">
                <a16:creationId xmlns:a16="http://schemas.microsoft.com/office/drawing/2014/main" id="{AE33F689-596C-B540-9936-303F3707F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41838"/>
            <a:ext cx="616861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•  </a:t>
            </a:r>
            <a:r>
              <a:rPr lang="en-US" altLang="en-US" sz="2200" dirty="0">
                <a:solidFill>
                  <a:schemeClr val="accent2"/>
                </a:solidFill>
              </a:rPr>
              <a:t>Toughness</a:t>
            </a:r>
            <a:r>
              <a:rPr lang="en-US" altLang="en-US" sz="2200" dirty="0">
                <a:solidFill>
                  <a:srgbClr val="000000"/>
                </a:solidFill>
              </a:rPr>
              <a:t>:  The energy needed to break a unit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      volume of material</a:t>
            </a:r>
          </a:p>
        </p:txBody>
      </p:sp>
      <p:sp>
        <p:nvSpPr>
          <p:cNvPr id="76806" name="Rectangle 7">
            <a:extLst>
              <a:ext uri="{FF2B5EF4-FFF2-40B4-BE49-F238E27FC236}">
                <a16:creationId xmlns:a16="http://schemas.microsoft.com/office/drawing/2014/main" id="{FE302C1A-B9A6-D84E-8C4D-34407E59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73675"/>
            <a:ext cx="47718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•  </a:t>
            </a:r>
            <a:r>
              <a:rPr lang="en-US" altLang="en-US" sz="2200" dirty="0">
                <a:solidFill>
                  <a:schemeClr val="accent2"/>
                </a:solidFill>
              </a:rPr>
              <a:t>Ductility</a:t>
            </a:r>
            <a:r>
              <a:rPr lang="en-US" altLang="en-US" sz="2200" dirty="0">
                <a:solidFill>
                  <a:srgbClr val="000000"/>
                </a:solidFill>
              </a:rPr>
              <a:t>:  The plastic strain at failure</a:t>
            </a:r>
          </a:p>
        </p:txBody>
      </p:sp>
      <p:sp>
        <p:nvSpPr>
          <p:cNvPr id="76807" name="Rectangle 9">
            <a:extLst>
              <a:ext uri="{FF2B5EF4-FFF2-40B4-BE49-F238E27FC236}">
                <a16:creationId xmlns:a16="http://schemas.microsoft.com/office/drawing/2014/main" id="{3C3F18EC-6977-124F-AD1A-6B8DDAD822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76808" name="Rectangle 4">
            <a:extLst>
              <a:ext uri="{FF2B5EF4-FFF2-40B4-BE49-F238E27FC236}">
                <a16:creationId xmlns:a16="http://schemas.microsoft.com/office/drawing/2014/main" id="{0C22AFFD-5B9B-3B45-B55D-E57C1DDAB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75038"/>
            <a:ext cx="7218363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•  </a:t>
            </a:r>
            <a:r>
              <a:rPr lang="en-US" altLang="en-US" sz="2200" dirty="0">
                <a:solidFill>
                  <a:schemeClr val="accent2"/>
                </a:solidFill>
              </a:rPr>
              <a:t>Plastic</a:t>
            </a:r>
            <a:r>
              <a:rPr lang="en-US" altLang="en-US" sz="2200" dirty="0">
                <a:solidFill>
                  <a:srgbClr val="000000"/>
                </a:solidFill>
              </a:rPr>
              <a:t> behavior:  This permanent deformation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      behavior occurs when the tensile (or compressive)</a:t>
            </a:r>
          </a:p>
          <a:p>
            <a:r>
              <a:rPr lang="en-US" altLang="en-US" sz="2200" dirty="0">
                <a:solidFill>
                  <a:srgbClr val="000000"/>
                </a:solidFill>
              </a:rPr>
              <a:t>      uniaxial stress reaches </a:t>
            </a:r>
            <a:r>
              <a:rPr lang="en-US" altLang="en-US" dirty="0" err="1">
                <a:solidFill>
                  <a:srgbClr val="000000"/>
                </a:solidFill>
                <a:latin typeface="Symbol" pitchFamily="2" charset="2"/>
              </a:rPr>
              <a:t>s</a:t>
            </a:r>
            <a:r>
              <a:rPr lang="en-US" altLang="en-US" i="1" baseline="-25000" dirty="0" err="1">
                <a:solidFill>
                  <a:srgbClr val="000000"/>
                </a:solidFill>
              </a:rPr>
              <a:t>y</a:t>
            </a:r>
            <a:endParaRPr lang="en-US" altLang="en-US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D334F17-B8A2-A14E-A695-38EAD241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B149C0-7C17-334C-9A95-1FD1484E41B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996AB0E1-BD80-1941-B784-153E587B5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1085850"/>
          <a:ext cx="423227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Image" r:id="rId4" imgW="2216150" imgH="1409700" progId="Photoshop.Image.9">
                  <p:embed/>
                </p:oleObj>
              </mc:Choice>
              <mc:Fallback>
                <p:oleObj name="Image" r:id="rId4" imgW="2216150" imgH="1409700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085850"/>
                        <a:ext cx="423227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3">
            <a:extLst>
              <a:ext uri="{FF2B5EF4-FFF2-40B4-BE49-F238E27FC236}">
                <a16:creationId xmlns:a16="http://schemas.microsoft.com/office/drawing/2014/main" id="{3C7206C0-A570-9A40-BABB-8C522201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96963"/>
            <a:ext cx="3494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 </a:t>
            </a:r>
            <a:r>
              <a:rPr lang="en-US" altLang="en-US" b="1">
                <a:solidFill>
                  <a:schemeClr val="accent2"/>
                </a:solidFill>
              </a:rPr>
              <a:t>Simple</a:t>
            </a:r>
            <a:r>
              <a:rPr lang="en-US" altLang="en-US" b="1"/>
              <a:t> tension:  cable</a:t>
            </a:r>
          </a:p>
        </p:txBody>
      </p:sp>
      <p:pic>
        <p:nvPicPr>
          <p:cNvPr id="21509" name="Picture 14">
            <a:extLst>
              <a:ext uri="{FF2B5EF4-FFF2-40B4-BE49-F238E27FC236}">
                <a16:creationId xmlns:a16="http://schemas.microsoft.com/office/drawing/2014/main" id="{9BEA829F-61FC-3B42-A037-8F22A3F8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08500"/>
            <a:ext cx="11938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17">
            <a:extLst>
              <a:ext uri="{FF2B5EF4-FFF2-40B4-BE49-F238E27FC236}">
                <a16:creationId xmlns:a16="http://schemas.microsoft.com/office/drawing/2014/main" id="{CB966A0E-3621-8742-9237-192957666C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Common States of Stress</a:t>
            </a:r>
          </a:p>
        </p:txBody>
      </p:sp>
      <p:grpSp>
        <p:nvGrpSpPr>
          <p:cNvPr id="21511" name="Group 117">
            <a:extLst>
              <a:ext uri="{FF2B5EF4-FFF2-40B4-BE49-F238E27FC236}">
                <a16:creationId xmlns:a16="http://schemas.microsoft.com/office/drawing/2014/main" id="{5DF215E8-5196-8F44-BE29-E2FF4F79094E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1625600"/>
            <a:ext cx="2643188" cy="1130300"/>
            <a:chOff x="400" y="1024"/>
            <a:chExt cx="1665" cy="712"/>
          </a:xfrm>
        </p:grpSpPr>
        <p:sp>
          <p:nvSpPr>
            <p:cNvPr id="21620" name="Rectangle 21">
              <a:extLst>
                <a:ext uri="{FF2B5EF4-FFF2-40B4-BE49-F238E27FC236}">
                  <a16:creationId xmlns:a16="http://schemas.microsoft.com/office/drawing/2014/main" id="{8480A7A4-30E1-E142-8DE3-EDACB19E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31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444444"/>
                  </a:solidFill>
                </a:rPr>
                <a:t>A</a:t>
              </a:r>
              <a:endParaRPr lang="en-US" altLang="en-US" i="1"/>
            </a:p>
          </p:txBody>
        </p:sp>
        <p:sp>
          <p:nvSpPr>
            <p:cNvPr id="21621" name="Rectangle 22">
              <a:extLst>
                <a:ext uri="{FF2B5EF4-FFF2-40B4-BE49-F238E27FC236}">
                  <a16:creationId xmlns:a16="http://schemas.microsoft.com/office/drawing/2014/main" id="{94AFD091-54D1-DA41-9C63-9F861BEC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34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444444"/>
                  </a:solidFill>
                </a:rPr>
                <a:t>o</a:t>
              </a:r>
              <a:endParaRPr lang="en-US" altLang="en-US" i="1"/>
            </a:p>
          </p:txBody>
        </p:sp>
        <p:sp>
          <p:nvSpPr>
            <p:cNvPr id="21622" name="Rectangle 23">
              <a:extLst>
                <a:ext uri="{FF2B5EF4-FFF2-40B4-BE49-F238E27FC236}">
                  <a16:creationId xmlns:a16="http://schemas.microsoft.com/office/drawing/2014/main" id="{381A1CC9-E72F-A747-AD97-15E88C0E9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1312"/>
              <a:ext cx="1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444444"/>
                  </a:solidFill>
                </a:rPr>
                <a:t> = cross sectional </a:t>
              </a:r>
              <a:endParaRPr lang="en-US" altLang="en-US"/>
            </a:p>
          </p:txBody>
        </p:sp>
        <p:sp>
          <p:nvSpPr>
            <p:cNvPr id="21623" name="Rectangle 24">
              <a:extLst>
                <a:ext uri="{FF2B5EF4-FFF2-40B4-BE49-F238E27FC236}">
                  <a16:creationId xmlns:a16="http://schemas.microsoft.com/office/drawing/2014/main" id="{0BD6636C-A9E0-C747-9917-47B6C507D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44"/>
              <a:ext cx="15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444444"/>
                  </a:solidFill>
                </a:rPr>
                <a:t>area (when unloaded)</a:t>
              </a:r>
              <a:endParaRPr lang="en-US" altLang="en-US"/>
            </a:p>
          </p:txBody>
        </p:sp>
        <p:sp>
          <p:nvSpPr>
            <p:cNvPr id="21624" name="Rectangle 25">
              <a:extLst>
                <a:ext uri="{FF2B5EF4-FFF2-40B4-BE49-F238E27FC236}">
                  <a16:creationId xmlns:a16="http://schemas.microsoft.com/office/drawing/2014/main" id="{DEA6B630-A5BE-0341-9055-2C2B4A5A0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024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AA0000"/>
                  </a:solidFill>
                </a:rPr>
                <a:t>F</a:t>
              </a:r>
              <a:endParaRPr lang="en-US" altLang="en-US" i="1"/>
            </a:p>
          </p:txBody>
        </p:sp>
        <p:grpSp>
          <p:nvGrpSpPr>
            <p:cNvPr id="21625" name="Group 28">
              <a:extLst>
                <a:ext uri="{FF2B5EF4-FFF2-40B4-BE49-F238E27FC236}">
                  <a16:creationId xmlns:a16="http://schemas.microsoft.com/office/drawing/2014/main" id="{7DEC9AD2-9B84-A34A-AFC6-E14E2F721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4" y="1096"/>
              <a:ext cx="168" cy="96"/>
              <a:chOff x="1704" y="1096"/>
              <a:chExt cx="168" cy="96"/>
            </a:xfrm>
          </p:grpSpPr>
          <p:sp>
            <p:nvSpPr>
              <p:cNvPr id="21638" name="Freeform 26">
                <a:extLst>
                  <a:ext uri="{FF2B5EF4-FFF2-40B4-BE49-F238E27FC236}">
                    <a16:creationId xmlns:a16="http://schemas.microsoft.com/office/drawing/2014/main" id="{C13B60EF-BE12-0144-A3B8-37C8A2EBA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" y="1096"/>
                <a:ext cx="104" cy="96"/>
              </a:xfrm>
              <a:custGeom>
                <a:avLst/>
                <a:gdLst>
                  <a:gd name="T0" fmla="*/ 104 w 104"/>
                  <a:gd name="T1" fmla="*/ 48 h 96"/>
                  <a:gd name="T2" fmla="*/ 0 w 104"/>
                  <a:gd name="T3" fmla="*/ 96 h 96"/>
                  <a:gd name="T4" fmla="*/ 32 w 104"/>
                  <a:gd name="T5" fmla="*/ 48 h 96"/>
                  <a:gd name="T6" fmla="*/ 0 w 104"/>
                  <a:gd name="T7" fmla="*/ 0 h 96"/>
                  <a:gd name="T8" fmla="*/ 104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48"/>
                    </a:moveTo>
                    <a:lnTo>
                      <a:pt x="0" y="96"/>
                    </a:lnTo>
                    <a:lnTo>
                      <a:pt x="32" y="48"/>
                    </a:lnTo>
                    <a:lnTo>
                      <a:pt x="0" y="0"/>
                    </a:lnTo>
                    <a:lnTo>
                      <a:pt x="104" y="48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39" name="Line 27">
                <a:extLst>
                  <a:ext uri="{FF2B5EF4-FFF2-40B4-BE49-F238E27FC236}">
                    <a16:creationId xmlns:a16="http://schemas.microsoft.com/office/drawing/2014/main" id="{B0CF9B13-F3D9-2548-8720-945840794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4" y="1144"/>
                <a:ext cx="96" cy="1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26" name="Oval 29">
              <a:extLst>
                <a:ext uri="{FF2B5EF4-FFF2-40B4-BE49-F238E27FC236}">
                  <a16:creationId xmlns:a16="http://schemas.microsoft.com/office/drawing/2014/main" id="{29C680CA-6914-D048-84A8-8750103B8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052"/>
              <a:ext cx="72" cy="1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7" name="Line 30">
              <a:extLst>
                <a:ext uri="{FF2B5EF4-FFF2-40B4-BE49-F238E27FC236}">
                  <a16:creationId xmlns:a16="http://schemas.microsoft.com/office/drawing/2014/main" id="{64A00AB8-750A-8644-BEF1-FF88C4582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" y="1048"/>
              <a:ext cx="9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Line 31">
              <a:extLst>
                <a:ext uri="{FF2B5EF4-FFF2-40B4-BE49-F238E27FC236}">
                  <a16:creationId xmlns:a16="http://schemas.microsoft.com/office/drawing/2014/main" id="{A77048BE-0672-B04E-924F-BE3F4A174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232"/>
              <a:ext cx="9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32">
              <a:extLst>
                <a:ext uri="{FF2B5EF4-FFF2-40B4-BE49-F238E27FC236}">
                  <a16:creationId xmlns:a16="http://schemas.microsoft.com/office/drawing/2014/main" id="{AA987CAA-7538-5446-B432-B901DBE77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1048"/>
              <a:ext cx="40" cy="184"/>
            </a:xfrm>
            <a:custGeom>
              <a:avLst/>
              <a:gdLst>
                <a:gd name="T0" fmla="*/ 40 w 40"/>
                <a:gd name="T1" fmla="*/ 0 h 184"/>
                <a:gd name="T2" fmla="*/ 24 w 40"/>
                <a:gd name="T3" fmla="*/ 8 h 184"/>
                <a:gd name="T4" fmla="*/ 8 w 40"/>
                <a:gd name="T5" fmla="*/ 40 h 184"/>
                <a:gd name="T6" fmla="*/ 0 w 40"/>
                <a:gd name="T7" fmla="*/ 72 h 184"/>
                <a:gd name="T8" fmla="*/ 0 w 40"/>
                <a:gd name="T9" fmla="*/ 104 h 184"/>
                <a:gd name="T10" fmla="*/ 8 w 40"/>
                <a:gd name="T11" fmla="*/ 136 h 184"/>
                <a:gd name="T12" fmla="*/ 8 w 40"/>
                <a:gd name="T13" fmla="*/ 152 h 184"/>
                <a:gd name="T14" fmla="*/ 16 w 40"/>
                <a:gd name="T15" fmla="*/ 168 h 184"/>
                <a:gd name="T16" fmla="*/ 32 w 40"/>
                <a:gd name="T17" fmla="*/ 176 h 184"/>
                <a:gd name="T18" fmla="*/ 40 w 40"/>
                <a:gd name="T19" fmla="*/ 184 h 1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184"/>
                <a:gd name="T32" fmla="*/ 40 w 40"/>
                <a:gd name="T33" fmla="*/ 184 h 1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184">
                  <a:moveTo>
                    <a:pt x="40" y="0"/>
                  </a:moveTo>
                  <a:lnTo>
                    <a:pt x="24" y="8"/>
                  </a:lnTo>
                  <a:lnTo>
                    <a:pt x="8" y="40"/>
                  </a:lnTo>
                  <a:lnTo>
                    <a:pt x="0" y="72"/>
                  </a:lnTo>
                  <a:lnTo>
                    <a:pt x="0" y="104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32" y="176"/>
                  </a:lnTo>
                  <a:lnTo>
                    <a:pt x="40" y="18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0" name="Oval 33">
              <a:extLst>
                <a:ext uri="{FF2B5EF4-FFF2-40B4-BE49-F238E27FC236}">
                  <a16:creationId xmlns:a16="http://schemas.microsoft.com/office/drawing/2014/main" id="{2A9F5DB8-555F-8E48-816F-0304007B5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052"/>
              <a:ext cx="72" cy="184"/>
            </a:xfrm>
            <a:prstGeom prst="ellipse">
              <a:avLst/>
            </a:prstGeom>
            <a:solidFill>
              <a:srgbClr val="444444"/>
            </a:solidFill>
            <a:ln w="12700">
              <a:solidFill>
                <a:srgbClr val="444444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631" name="Group 36">
              <a:extLst>
                <a:ext uri="{FF2B5EF4-FFF2-40B4-BE49-F238E27FC236}">
                  <a16:creationId xmlns:a16="http://schemas.microsoft.com/office/drawing/2014/main" id="{25911F61-620A-C148-BE39-8E7A4EB00A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152"/>
              <a:ext cx="616" cy="240"/>
              <a:chOff x="576" y="1152"/>
              <a:chExt cx="616" cy="240"/>
            </a:xfrm>
          </p:grpSpPr>
          <p:sp>
            <p:nvSpPr>
              <p:cNvPr id="21636" name="Freeform 34">
                <a:extLst>
                  <a:ext uri="{FF2B5EF4-FFF2-40B4-BE49-F238E27FC236}">
                    <a16:creationId xmlns:a16="http://schemas.microsoft.com/office/drawing/2014/main" id="{17A32715-3A57-244A-9FFF-F51F69C49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" y="1152"/>
                <a:ext cx="104" cy="104"/>
              </a:xfrm>
              <a:custGeom>
                <a:avLst/>
                <a:gdLst>
                  <a:gd name="T0" fmla="*/ 104 w 104"/>
                  <a:gd name="T1" fmla="*/ 24 h 104"/>
                  <a:gd name="T2" fmla="*/ 40 w 104"/>
                  <a:gd name="T3" fmla="*/ 104 h 104"/>
                  <a:gd name="T4" fmla="*/ 48 w 104"/>
                  <a:gd name="T5" fmla="*/ 40 h 104"/>
                  <a:gd name="T6" fmla="*/ 0 w 104"/>
                  <a:gd name="T7" fmla="*/ 0 h 104"/>
                  <a:gd name="T8" fmla="*/ 104 w 104"/>
                  <a:gd name="T9" fmla="*/ 2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04"/>
                  <a:gd name="T17" fmla="*/ 104 w 104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04">
                    <a:moveTo>
                      <a:pt x="104" y="24"/>
                    </a:moveTo>
                    <a:lnTo>
                      <a:pt x="40" y="104"/>
                    </a:lnTo>
                    <a:lnTo>
                      <a:pt x="48" y="40"/>
                    </a:lnTo>
                    <a:lnTo>
                      <a:pt x="0" y="0"/>
                    </a:lnTo>
                    <a:lnTo>
                      <a:pt x="104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37" name="Line 35">
                <a:extLst>
                  <a:ext uri="{FF2B5EF4-FFF2-40B4-BE49-F238E27FC236}">
                    <a16:creationId xmlns:a16="http://schemas.microsoft.com/office/drawing/2014/main" id="{9C365C73-2DC1-8447-B9B1-3513D4994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1192"/>
                <a:ext cx="560" cy="20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632" name="Group 39">
              <a:extLst>
                <a:ext uri="{FF2B5EF4-FFF2-40B4-BE49-F238E27FC236}">
                  <a16:creationId xmlns:a16="http://schemas.microsoft.com/office/drawing/2014/main" id="{7AFDB411-5135-D94D-91CD-39EF4B597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1096"/>
              <a:ext cx="168" cy="96"/>
              <a:chOff x="584" y="1096"/>
              <a:chExt cx="168" cy="96"/>
            </a:xfrm>
          </p:grpSpPr>
          <p:sp>
            <p:nvSpPr>
              <p:cNvPr id="21634" name="Freeform 37">
                <a:extLst>
                  <a:ext uri="{FF2B5EF4-FFF2-40B4-BE49-F238E27FC236}">
                    <a16:creationId xmlns:a16="http://schemas.microsoft.com/office/drawing/2014/main" id="{CF1E9518-3447-3249-A467-AA777C3EE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" y="1096"/>
                <a:ext cx="104" cy="96"/>
              </a:xfrm>
              <a:custGeom>
                <a:avLst/>
                <a:gdLst>
                  <a:gd name="T0" fmla="*/ 0 w 104"/>
                  <a:gd name="T1" fmla="*/ 48 h 96"/>
                  <a:gd name="T2" fmla="*/ 104 w 104"/>
                  <a:gd name="T3" fmla="*/ 0 h 96"/>
                  <a:gd name="T4" fmla="*/ 72 w 104"/>
                  <a:gd name="T5" fmla="*/ 48 h 96"/>
                  <a:gd name="T6" fmla="*/ 104 w 104"/>
                  <a:gd name="T7" fmla="*/ 96 h 96"/>
                  <a:gd name="T8" fmla="*/ 0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0" y="48"/>
                    </a:moveTo>
                    <a:lnTo>
                      <a:pt x="104" y="0"/>
                    </a:lnTo>
                    <a:lnTo>
                      <a:pt x="72" y="48"/>
                    </a:lnTo>
                    <a:lnTo>
                      <a:pt x="104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35" name="Line 38">
                <a:extLst>
                  <a:ext uri="{FF2B5EF4-FFF2-40B4-BE49-F238E27FC236}">
                    <a16:creationId xmlns:a16="http://schemas.microsoft.com/office/drawing/2014/main" id="{A372B757-462B-5642-9560-66E09A74B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1144"/>
                <a:ext cx="96" cy="1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33" name="Rectangle 40">
              <a:extLst>
                <a:ext uri="{FF2B5EF4-FFF2-40B4-BE49-F238E27FC236}">
                  <a16:creationId xmlns:a16="http://schemas.microsoft.com/office/drawing/2014/main" id="{9CD5035B-C57E-EB4D-85EB-E23F3897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024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AA0000"/>
                  </a:solidFill>
                </a:rPr>
                <a:t>F</a:t>
              </a:r>
              <a:endParaRPr lang="en-US" altLang="en-US" i="1"/>
            </a:p>
          </p:txBody>
        </p:sp>
      </p:grpSp>
      <p:grpSp>
        <p:nvGrpSpPr>
          <p:cNvPr id="21512" name="Group 42">
            <a:extLst>
              <a:ext uri="{FF2B5EF4-FFF2-40B4-BE49-F238E27FC236}">
                <a16:creationId xmlns:a16="http://schemas.microsoft.com/office/drawing/2014/main" id="{C40FB601-144C-3147-9E9E-E90D5BDB5E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00" y="2743200"/>
            <a:ext cx="1358900" cy="1054100"/>
            <a:chOff x="384" y="1728"/>
            <a:chExt cx="856" cy="664"/>
          </a:xfrm>
        </p:grpSpPr>
        <p:sp>
          <p:nvSpPr>
            <p:cNvPr id="21611" name="AutoShape 41">
              <a:extLst>
                <a:ext uri="{FF2B5EF4-FFF2-40B4-BE49-F238E27FC236}">
                  <a16:creationId xmlns:a16="http://schemas.microsoft.com/office/drawing/2014/main" id="{286A50DF-4FFE-2144-BCD6-AEFC76F5BDB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" y="1728"/>
              <a:ext cx="856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Rectangle 43">
              <a:extLst>
                <a:ext uri="{FF2B5EF4-FFF2-40B4-BE49-F238E27FC236}">
                  <a16:creationId xmlns:a16="http://schemas.microsoft.com/office/drawing/2014/main" id="{4AF84522-EFE4-6045-A2E9-DCA18217F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1736"/>
              <a:ext cx="832" cy="60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613" name="Group 50">
              <a:extLst>
                <a:ext uri="{FF2B5EF4-FFF2-40B4-BE49-F238E27FC236}">
                  <a16:creationId xmlns:a16="http://schemas.microsoft.com/office/drawing/2014/main" id="{B022B702-FD1B-604E-8DDE-EACFA4231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" y="1736"/>
              <a:ext cx="672" cy="638"/>
              <a:chOff x="472" y="1736"/>
              <a:chExt cx="672" cy="638"/>
            </a:xfrm>
          </p:grpSpPr>
          <p:sp>
            <p:nvSpPr>
              <p:cNvPr id="21614" name="Rectangle 44">
                <a:extLst>
                  <a:ext uri="{FF2B5EF4-FFF2-40B4-BE49-F238E27FC236}">
                    <a16:creationId xmlns:a16="http://schemas.microsoft.com/office/drawing/2014/main" id="{DBDF4381-9BAA-3540-BB4A-858F06C7D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144"/>
                <a:ext cx="1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444444"/>
                    </a:solidFill>
                  </a:rPr>
                  <a:t>o</a:t>
                </a:r>
                <a:endParaRPr lang="en-US" altLang="en-US" i="1"/>
              </a:p>
            </p:txBody>
          </p:sp>
          <p:sp>
            <p:nvSpPr>
              <p:cNvPr id="21615" name="Rectangle 45">
                <a:extLst>
                  <a:ext uri="{FF2B5EF4-FFF2-40B4-BE49-F238E27FC236}">
                    <a16:creationId xmlns:a16="http://schemas.microsoft.com/office/drawing/2014/main" id="{C8C1EB05-5C68-D241-9036-E1843CB7B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" y="1872"/>
                <a:ext cx="13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  <a:latin typeface="Symbol" pitchFamily="2" charset="2"/>
                  </a:rPr>
                  <a:t>s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21616" name="Rectangle 46">
                <a:extLst>
                  <a:ext uri="{FF2B5EF4-FFF2-40B4-BE49-F238E27FC236}">
                    <a16:creationId xmlns:a16="http://schemas.microsoft.com/office/drawing/2014/main" id="{DFDA7E58-CD65-1A43-8AA2-975855651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" y="1864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  <a:latin typeface="Symbol" pitchFamily="2" charset="2"/>
                  </a:rPr>
                  <a:t>=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21617" name="Rectangle 47">
                <a:extLst>
                  <a:ext uri="{FF2B5EF4-FFF2-40B4-BE49-F238E27FC236}">
                    <a16:creationId xmlns:a16="http://schemas.microsoft.com/office/drawing/2014/main" id="{B421805A-5BF1-874B-ACE4-EFEE0505A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" y="1736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AA00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21618" name="Rectangle 48">
                <a:extLst>
                  <a:ext uri="{FF2B5EF4-FFF2-40B4-BE49-F238E27FC236}">
                    <a16:creationId xmlns:a16="http://schemas.microsoft.com/office/drawing/2014/main" id="{AB075C8C-2094-9F41-A33A-02DCE2839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2056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444444"/>
                    </a:solidFill>
                  </a:rPr>
                  <a:t>A</a:t>
                </a:r>
                <a:endParaRPr lang="en-US" altLang="en-US" i="1"/>
              </a:p>
            </p:txBody>
          </p:sp>
          <p:sp>
            <p:nvSpPr>
              <p:cNvPr id="21619" name="Line 49">
                <a:extLst>
                  <a:ext uri="{FF2B5EF4-FFF2-40B4-BE49-F238E27FC236}">
                    <a16:creationId xmlns:a16="http://schemas.microsoft.com/office/drawing/2014/main" id="{58B511CD-B0F9-F34F-BDF0-C3DF2E561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8" y="2024"/>
                <a:ext cx="29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13" name="Group 120">
            <a:extLst>
              <a:ext uri="{FF2B5EF4-FFF2-40B4-BE49-F238E27FC236}">
                <a16:creationId xmlns:a16="http://schemas.microsoft.com/office/drawing/2014/main" id="{83A3E06B-CCA4-364D-A21B-3D364DE0EF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00600" y="4953000"/>
            <a:ext cx="1397000" cy="1054100"/>
            <a:chOff x="3024" y="3120"/>
            <a:chExt cx="880" cy="664"/>
          </a:xfrm>
        </p:grpSpPr>
        <p:sp>
          <p:nvSpPr>
            <p:cNvPr id="21601" name="AutoShape 119">
              <a:extLst>
                <a:ext uri="{FF2B5EF4-FFF2-40B4-BE49-F238E27FC236}">
                  <a16:creationId xmlns:a16="http://schemas.microsoft.com/office/drawing/2014/main" id="{76E4CC7E-6765-2F47-86B4-F4538BF2CD0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24" y="3120"/>
              <a:ext cx="880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Rectangle 121">
              <a:extLst>
                <a:ext uri="{FF2B5EF4-FFF2-40B4-BE49-F238E27FC236}">
                  <a16:creationId xmlns:a16="http://schemas.microsoft.com/office/drawing/2014/main" id="{3E225D54-F5B4-2149-9DDD-C6C17F991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3136"/>
              <a:ext cx="832" cy="60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603" name="Group 129">
              <a:extLst>
                <a:ext uri="{FF2B5EF4-FFF2-40B4-BE49-F238E27FC236}">
                  <a16:creationId xmlns:a16="http://schemas.microsoft.com/office/drawing/2014/main" id="{01EBE642-93FD-6141-B916-61E73444D8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3128"/>
              <a:ext cx="672" cy="646"/>
              <a:chOff x="3112" y="3128"/>
              <a:chExt cx="672" cy="646"/>
            </a:xfrm>
          </p:grpSpPr>
          <p:sp>
            <p:nvSpPr>
              <p:cNvPr id="21604" name="Rectangle 122">
                <a:extLst>
                  <a:ext uri="{FF2B5EF4-FFF2-40B4-BE49-F238E27FC236}">
                    <a16:creationId xmlns:a16="http://schemas.microsoft.com/office/drawing/2014/main" id="{745BF455-1A6C-C048-BFBB-DEAD20089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544"/>
                <a:ext cx="1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444444"/>
                    </a:solidFill>
                  </a:rPr>
                  <a:t>o</a:t>
                </a:r>
                <a:endParaRPr lang="en-US" altLang="en-US" i="1"/>
              </a:p>
            </p:txBody>
          </p:sp>
          <p:sp>
            <p:nvSpPr>
              <p:cNvPr id="21605" name="Rectangle 123">
                <a:extLst>
                  <a:ext uri="{FF2B5EF4-FFF2-40B4-BE49-F238E27FC236}">
                    <a16:creationId xmlns:a16="http://schemas.microsoft.com/office/drawing/2014/main" id="{0615D7B1-F827-1646-8025-F417DC133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3280"/>
                <a:ext cx="9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  <a:latin typeface="Symbol" pitchFamily="2" charset="2"/>
                  </a:rPr>
                  <a:t>t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21606" name="Rectangle 124">
                <a:extLst>
                  <a:ext uri="{FF2B5EF4-FFF2-40B4-BE49-F238E27FC236}">
                    <a16:creationId xmlns:a16="http://schemas.microsoft.com/office/drawing/2014/main" id="{923F738D-6C25-B44E-8E55-CD23122A4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3272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  <a:latin typeface="Symbol" pitchFamily="2" charset="2"/>
                  </a:rPr>
                  <a:t>=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21607" name="Rectangle 125">
                <a:extLst>
                  <a:ext uri="{FF2B5EF4-FFF2-40B4-BE49-F238E27FC236}">
                    <a16:creationId xmlns:a16="http://schemas.microsoft.com/office/drawing/2014/main" id="{A8F03F5C-B65F-5B46-BD3A-078CF71CE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" y="3128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AA00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21608" name="Rectangle 126">
                <a:extLst>
                  <a:ext uri="{FF2B5EF4-FFF2-40B4-BE49-F238E27FC236}">
                    <a16:creationId xmlns:a16="http://schemas.microsoft.com/office/drawing/2014/main" id="{D5EF4677-F688-8041-8E94-D5B2B6EDC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3176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AA0000"/>
                    </a:solidFill>
                  </a:rPr>
                  <a:t>s</a:t>
                </a:r>
                <a:endParaRPr lang="en-US" altLang="en-US" i="1"/>
              </a:p>
            </p:txBody>
          </p:sp>
          <p:sp>
            <p:nvSpPr>
              <p:cNvPr id="21609" name="Rectangle 127">
                <a:extLst>
                  <a:ext uri="{FF2B5EF4-FFF2-40B4-BE49-F238E27FC236}">
                    <a16:creationId xmlns:a16="http://schemas.microsoft.com/office/drawing/2014/main" id="{D5AB8BC8-5A3B-6F40-9B29-8B8C58156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" y="3456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444444"/>
                    </a:solidFill>
                  </a:rPr>
                  <a:t>A</a:t>
                </a:r>
                <a:endParaRPr lang="en-US" altLang="en-US" i="1"/>
              </a:p>
            </p:txBody>
          </p:sp>
          <p:sp>
            <p:nvSpPr>
              <p:cNvPr id="21610" name="Line 128">
                <a:extLst>
                  <a:ext uri="{FF2B5EF4-FFF2-40B4-BE49-F238E27FC236}">
                    <a16:creationId xmlns:a16="http://schemas.microsoft.com/office/drawing/2014/main" id="{2D1E91BE-F2D7-0B4E-AF7D-E97A7E95D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8" y="3416"/>
                <a:ext cx="29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514" name="Group 141">
            <a:extLst>
              <a:ext uri="{FF2B5EF4-FFF2-40B4-BE49-F238E27FC236}">
                <a16:creationId xmlns:a16="http://schemas.microsoft.com/office/drawing/2014/main" id="{9429A223-F2BC-4448-8F7B-9FF74B1CB2ED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2971800"/>
            <a:ext cx="1662113" cy="438150"/>
            <a:chOff x="1312" y="1872"/>
            <a:chExt cx="1047" cy="276"/>
          </a:xfrm>
        </p:grpSpPr>
        <p:sp>
          <p:nvSpPr>
            <p:cNvPr id="21592" name="Rectangle 132">
              <a:extLst>
                <a:ext uri="{FF2B5EF4-FFF2-40B4-BE49-F238E27FC236}">
                  <a16:creationId xmlns:a16="http://schemas.microsoft.com/office/drawing/2014/main" id="{67B595A0-BA7D-0942-9040-9DF1CB879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932"/>
              <a:ext cx="352" cy="216"/>
            </a:xfrm>
            <a:prstGeom prst="rect">
              <a:avLst/>
            </a:prstGeom>
            <a:solidFill>
              <a:srgbClr val="444444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593" name="Group 135">
              <a:extLst>
                <a:ext uri="{FF2B5EF4-FFF2-40B4-BE49-F238E27FC236}">
                  <a16:creationId xmlns:a16="http://schemas.microsoft.com/office/drawing/2014/main" id="{6A62DD3C-82ED-E94E-B423-0E7D128D8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992"/>
              <a:ext cx="160" cy="96"/>
              <a:chOff x="2024" y="1992"/>
              <a:chExt cx="160" cy="96"/>
            </a:xfrm>
          </p:grpSpPr>
          <p:sp>
            <p:nvSpPr>
              <p:cNvPr id="21599" name="Freeform 133">
                <a:extLst>
                  <a:ext uri="{FF2B5EF4-FFF2-40B4-BE49-F238E27FC236}">
                    <a16:creationId xmlns:a16="http://schemas.microsoft.com/office/drawing/2014/main" id="{0310C2FB-65A4-564A-8BB6-B42FC4F6B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0" y="1992"/>
                <a:ext cx="104" cy="96"/>
              </a:xfrm>
              <a:custGeom>
                <a:avLst/>
                <a:gdLst>
                  <a:gd name="T0" fmla="*/ 104 w 104"/>
                  <a:gd name="T1" fmla="*/ 48 h 96"/>
                  <a:gd name="T2" fmla="*/ 0 w 104"/>
                  <a:gd name="T3" fmla="*/ 96 h 96"/>
                  <a:gd name="T4" fmla="*/ 32 w 104"/>
                  <a:gd name="T5" fmla="*/ 48 h 96"/>
                  <a:gd name="T6" fmla="*/ 0 w 104"/>
                  <a:gd name="T7" fmla="*/ 0 h 96"/>
                  <a:gd name="T8" fmla="*/ 104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48"/>
                    </a:moveTo>
                    <a:lnTo>
                      <a:pt x="0" y="96"/>
                    </a:lnTo>
                    <a:lnTo>
                      <a:pt x="32" y="48"/>
                    </a:lnTo>
                    <a:lnTo>
                      <a:pt x="0" y="0"/>
                    </a:lnTo>
                    <a:lnTo>
                      <a:pt x="104" y="48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00" name="Line 134">
                <a:extLst>
                  <a:ext uri="{FF2B5EF4-FFF2-40B4-BE49-F238E27FC236}">
                    <a16:creationId xmlns:a16="http://schemas.microsoft.com/office/drawing/2014/main" id="{23E81468-E6EA-094E-84A8-4070AE07A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4" y="2040"/>
                <a:ext cx="88" cy="1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94" name="Group 138">
              <a:extLst>
                <a:ext uri="{FF2B5EF4-FFF2-40B4-BE49-F238E27FC236}">
                  <a16:creationId xmlns:a16="http://schemas.microsoft.com/office/drawing/2014/main" id="{6E379AEA-1C15-C743-ABEA-DCC74BE3DE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2000"/>
              <a:ext cx="160" cy="96"/>
              <a:chOff x="1488" y="2000"/>
              <a:chExt cx="160" cy="96"/>
            </a:xfrm>
          </p:grpSpPr>
          <p:sp>
            <p:nvSpPr>
              <p:cNvPr id="21597" name="Freeform 136">
                <a:extLst>
                  <a:ext uri="{FF2B5EF4-FFF2-40B4-BE49-F238E27FC236}">
                    <a16:creationId xmlns:a16="http://schemas.microsoft.com/office/drawing/2014/main" id="{776C656B-4689-CF4F-8A6C-6A3B8A865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2000"/>
                <a:ext cx="104" cy="96"/>
              </a:xfrm>
              <a:custGeom>
                <a:avLst/>
                <a:gdLst>
                  <a:gd name="T0" fmla="*/ 0 w 104"/>
                  <a:gd name="T1" fmla="*/ 48 h 96"/>
                  <a:gd name="T2" fmla="*/ 104 w 104"/>
                  <a:gd name="T3" fmla="*/ 0 h 96"/>
                  <a:gd name="T4" fmla="*/ 72 w 104"/>
                  <a:gd name="T5" fmla="*/ 48 h 96"/>
                  <a:gd name="T6" fmla="*/ 104 w 104"/>
                  <a:gd name="T7" fmla="*/ 96 h 96"/>
                  <a:gd name="T8" fmla="*/ 0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0" y="48"/>
                    </a:moveTo>
                    <a:lnTo>
                      <a:pt x="104" y="0"/>
                    </a:lnTo>
                    <a:lnTo>
                      <a:pt x="72" y="48"/>
                    </a:lnTo>
                    <a:lnTo>
                      <a:pt x="104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98" name="Line 137">
                <a:extLst>
                  <a:ext uri="{FF2B5EF4-FFF2-40B4-BE49-F238E27FC236}">
                    <a16:creationId xmlns:a16="http://schemas.microsoft.com/office/drawing/2014/main" id="{5D1D8F8D-F347-9F4B-8063-50E1149D9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0" y="2048"/>
                <a:ext cx="88" cy="1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95" name="Rectangle 139">
              <a:extLst>
                <a:ext uri="{FF2B5EF4-FFF2-40B4-BE49-F238E27FC236}">
                  <a16:creationId xmlns:a16="http://schemas.microsoft.com/office/drawing/2014/main" id="{B02E9D4D-08AF-FC4C-96BA-837655AA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872"/>
              <a:ext cx="1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1596" name="Rectangle 140">
              <a:extLst>
                <a:ext uri="{FF2B5EF4-FFF2-40B4-BE49-F238E27FC236}">
                  <a16:creationId xmlns:a16="http://schemas.microsoft.com/office/drawing/2014/main" id="{D49898D9-7ADB-0549-94D7-CDC0D846D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872"/>
              <a:ext cx="1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</p:grpSp>
      <p:grpSp>
        <p:nvGrpSpPr>
          <p:cNvPr id="21515" name="Group 169">
            <a:extLst>
              <a:ext uri="{FF2B5EF4-FFF2-40B4-BE49-F238E27FC236}">
                <a16:creationId xmlns:a16="http://schemas.microsoft.com/office/drawing/2014/main" id="{781606D9-D2D4-B740-8671-ACD0D04E16DA}"/>
              </a:ext>
            </a:extLst>
          </p:cNvPr>
          <p:cNvGrpSpPr>
            <a:grpSpLocks/>
          </p:cNvGrpSpPr>
          <p:nvPr/>
        </p:nvGrpSpPr>
        <p:grpSpPr bwMode="auto">
          <a:xfrm>
            <a:off x="660400" y="4254500"/>
            <a:ext cx="3929063" cy="2286000"/>
            <a:chOff x="416" y="2680"/>
            <a:chExt cx="2475" cy="1440"/>
          </a:xfrm>
        </p:grpSpPr>
        <p:grpSp>
          <p:nvGrpSpPr>
            <p:cNvPr id="21523" name="Group 153">
              <a:extLst>
                <a:ext uri="{FF2B5EF4-FFF2-40B4-BE49-F238E27FC236}">
                  <a16:creationId xmlns:a16="http://schemas.microsoft.com/office/drawing/2014/main" id="{68193927-8A49-E64E-8606-53A420C6EF0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4" y="2680"/>
              <a:ext cx="616" cy="304"/>
              <a:chOff x="1620" y="3908"/>
              <a:chExt cx="616" cy="304"/>
            </a:xfrm>
          </p:grpSpPr>
          <p:sp>
            <p:nvSpPr>
              <p:cNvPr id="21586" name="Oval 154">
                <a:extLst>
                  <a:ext uri="{FF2B5EF4-FFF2-40B4-BE49-F238E27FC236}">
                    <a16:creationId xmlns:a16="http://schemas.microsoft.com/office/drawing/2014/main" id="{9248CA42-EA2D-5144-8AE9-DC54CD652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4032"/>
                <a:ext cx="464" cy="168"/>
              </a:xfrm>
              <a:prstGeom prst="ellipse">
                <a:avLst/>
              </a:prstGeom>
              <a:noFill/>
              <a:ln w="5715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87" name="Rectangle 155">
                <a:extLst>
                  <a:ext uri="{FF2B5EF4-FFF2-40B4-BE49-F238E27FC236}">
                    <a16:creationId xmlns:a16="http://schemas.microsoft.com/office/drawing/2014/main" id="{68E129CA-614C-D84B-B9C2-71D7218DD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3908"/>
                <a:ext cx="616" cy="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88" name="Rectangle 156">
                <a:extLst>
                  <a:ext uri="{FF2B5EF4-FFF2-40B4-BE49-F238E27FC236}">
                    <a16:creationId xmlns:a16="http://schemas.microsoft.com/office/drawing/2014/main" id="{31307746-1FAC-F541-BAD2-9E24FC26B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01960">
                <a:off x="2132" y="4080"/>
                <a:ext cx="88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89" name="Group 157">
                <a:extLst>
                  <a:ext uri="{FF2B5EF4-FFF2-40B4-BE49-F238E27FC236}">
                    <a16:creationId xmlns:a16="http://schemas.microsoft.com/office/drawing/2014/main" id="{226EA13E-38A5-3344-B24B-1DECE47F1C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0" y="4076"/>
                <a:ext cx="136" cy="136"/>
                <a:chOff x="776" y="3608"/>
                <a:chExt cx="136" cy="136"/>
              </a:xfrm>
            </p:grpSpPr>
            <p:sp>
              <p:nvSpPr>
                <p:cNvPr id="21590" name="Freeform 158">
                  <a:extLst>
                    <a:ext uri="{FF2B5EF4-FFF2-40B4-BE49-F238E27FC236}">
                      <a16:creationId xmlns:a16="http://schemas.microsoft.com/office/drawing/2014/main" id="{7273E429-FD5E-7C41-BF54-5F6A2CBE8D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" y="3608"/>
                  <a:ext cx="136" cy="136"/>
                </a:xfrm>
                <a:custGeom>
                  <a:avLst/>
                  <a:gdLst>
                    <a:gd name="T0" fmla="*/ 0 w 136"/>
                    <a:gd name="T1" fmla="*/ 0 h 136"/>
                    <a:gd name="T2" fmla="*/ 136 w 136"/>
                    <a:gd name="T3" fmla="*/ 32 h 136"/>
                    <a:gd name="T4" fmla="*/ 56 w 136"/>
                    <a:gd name="T5" fmla="*/ 56 h 136"/>
                    <a:gd name="T6" fmla="*/ 32 w 136"/>
                    <a:gd name="T7" fmla="*/ 136 h 136"/>
                    <a:gd name="T8" fmla="*/ 0 w 136"/>
                    <a:gd name="T9" fmla="*/ 0 h 1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136"/>
                    <a:gd name="T17" fmla="*/ 136 w 136"/>
                    <a:gd name="T18" fmla="*/ 136 h 1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136">
                      <a:moveTo>
                        <a:pt x="0" y="0"/>
                      </a:moveTo>
                      <a:lnTo>
                        <a:pt x="136" y="32"/>
                      </a:lnTo>
                      <a:lnTo>
                        <a:pt x="56" y="56"/>
                      </a:lnTo>
                      <a:lnTo>
                        <a:pt x="32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2700">
                  <a:solidFill>
                    <a:srgbClr val="AA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91" name="Line 159">
                  <a:extLst>
                    <a:ext uri="{FF2B5EF4-FFF2-40B4-BE49-F238E27FC236}">
                      <a16:creationId xmlns:a16="http://schemas.microsoft.com/office/drawing/2014/main" id="{351721E0-EB99-3F4E-8489-88BE654AA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2" y="3664"/>
                  <a:ext cx="16" cy="16"/>
                </a:xfrm>
                <a:prstGeom prst="line">
                  <a:avLst/>
                </a:prstGeom>
                <a:noFill/>
                <a:ln w="63500">
                  <a:solidFill>
                    <a:srgbClr val="AA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1524" name="Group 168">
              <a:extLst>
                <a:ext uri="{FF2B5EF4-FFF2-40B4-BE49-F238E27FC236}">
                  <a16:creationId xmlns:a16="http://schemas.microsoft.com/office/drawing/2014/main" id="{C9A915AD-C82D-F349-A654-8B5B1319B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" y="2796"/>
              <a:ext cx="2475" cy="1324"/>
              <a:chOff x="416" y="2764"/>
              <a:chExt cx="2475" cy="1324"/>
            </a:xfrm>
          </p:grpSpPr>
          <p:grpSp>
            <p:nvGrpSpPr>
              <p:cNvPr id="21525" name="Group 152">
                <a:extLst>
                  <a:ext uri="{FF2B5EF4-FFF2-40B4-BE49-F238E27FC236}">
                    <a16:creationId xmlns:a16="http://schemas.microsoft.com/office/drawing/2014/main" id="{A48D8D36-7599-514D-9F76-75AA994418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4" y="3444"/>
                <a:ext cx="616" cy="304"/>
                <a:chOff x="1620" y="3908"/>
                <a:chExt cx="616" cy="304"/>
              </a:xfrm>
            </p:grpSpPr>
            <p:sp>
              <p:nvSpPr>
                <p:cNvPr id="21580" name="Oval 146">
                  <a:extLst>
                    <a:ext uri="{FF2B5EF4-FFF2-40B4-BE49-F238E27FC236}">
                      <a16:creationId xmlns:a16="http://schemas.microsoft.com/office/drawing/2014/main" id="{A4D9A019-2036-5548-8FD8-16F9DE7EF5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2" y="4032"/>
                  <a:ext cx="464" cy="168"/>
                </a:xfrm>
                <a:prstGeom prst="ellipse">
                  <a:avLst/>
                </a:prstGeom>
                <a:noFill/>
                <a:ln w="57150">
                  <a:solidFill>
                    <a:srgbClr val="AA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81" name="Rectangle 147">
                  <a:extLst>
                    <a:ext uri="{FF2B5EF4-FFF2-40B4-BE49-F238E27FC236}">
                      <a16:creationId xmlns:a16="http://schemas.microsoft.com/office/drawing/2014/main" id="{3AAD4A0A-0784-2D49-AAD8-40EFEA950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0" y="3908"/>
                  <a:ext cx="616" cy="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82" name="Rectangle 148">
                  <a:extLst>
                    <a:ext uri="{FF2B5EF4-FFF2-40B4-BE49-F238E27FC236}">
                      <a16:creationId xmlns:a16="http://schemas.microsoft.com/office/drawing/2014/main" id="{ADF71AE4-C82A-E745-BE01-50E4753A7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01960">
                  <a:off x="2132" y="4080"/>
                  <a:ext cx="88" cy="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21583" name="Group 149">
                  <a:extLst>
                    <a:ext uri="{FF2B5EF4-FFF2-40B4-BE49-F238E27FC236}">
                      <a16:creationId xmlns:a16="http://schemas.microsoft.com/office/drawing/2014/main" id="{63DCB0CA-2226-2A4F-9088-3461FCABF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40" y="4076"/>
                  <a:ext cx="136" cy="136"/>
                  <a:chOff x="776" y="3608"/>
                  <a:chExt cx="136" cy="136"/>
                </a:xfrm>
              </p:grpSpPr>
              <p:sp>
                <p:nvSpPr>
                  <p:cNvPr id="21584" name="Freeform 150">
                    <a:extLst>
                      <a:ext uri="{FF2B5EF4-FFF2-40B4-BE49-F238E27FC236}">
                        <a16:creationId xmlns:a16="http://schemas.microsoft.com/office/drawing/2014/main" id="{C4C0CC80-20EE-F84A-B4D5-F386C2C9CA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" y="3608"/>
                    <a:ext cx="136" cy="136"/>
                  </a:xfrm>
                  <a:custGeom>
                    <a:avLst/>
                    <a:gdLst>
                      <a:gd name="T0" fmla="*/ 0 w 136"/>
                      <a:gd name="T1" fmla="*/ 0 h 136"/>
                      <a:gd name="T2" fmla="*/ 136 w 136"/>
                      <a:gd name="T3" fmla="*/ 32 h 136"/>
                      <a:gd name="T4" fmla="*/ 56 w 136"/>
                      <a:gd name="T5" fmla="*/ 56 h 136"/>
                      <a:gd name="T6" fmla="*/ 32 w 136"/>
                      <a:gd name="T7" fmla="*/ 136 h 136"/>
                      <a:gd name="T8" fmla="*/ 0 w 136"/>
                      <a:gd name="T9" fmla="*/ 0 h 1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36"/>
                      <a:gd name="T16" fmla="*/ 0 h 136"/>
                      <a:gd name="T17" fmla="*/ 136 w 136"/>
                      <a:gd name="T18" fmla="*/ 136 h 1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36" h="136">
                        <a:moveTo>
                          <a:pt x="0" y="0"/>
                        </a:moveTo>
                        <a:lnTo>
                          <a:pt x="136" y="32"/>
                        </a:lnTo>
                        <a:lnTo>
                          <a:pt x="56" y="56"/>
                        </a:lnTo>
                        <a:lnTo>
                          <a:pt x="32" y="1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A0000"/>
                  </a:solidFill>
                  <a:ln w="12700">
                    <a:solidFill>
                      <a:srgbClr val="AA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1585" name="Line 151">
                    <a:extLst>
                      <a:ext uri="{FF2B5EF4-FFF2-40B4-BE49-F238E27FC236}">
                        <a16:creationId xmlns:a16="http://schemas.microsoft.com/office/drawing/2014/main" id="{5062CE78-6FB9-DE41-A323-4D0B488A49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2" y="3664"/>
                    <a:ext cx="16" cy="16"/>
                  </a:xfrm>
                  <a:prstGeom prst="line">
                    <a:avLst/>
                  </a:prstGeom>
                  <a:noFill/>
                  <a:ln w="63500">
                    <a:solidFill>
                      <a:srgbClr val="AA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26" name="Oval 53">
                <a:extLst>
                  <a:ext uri="{FF2B5EF4-FFF2-40B4-BE49-F238E27FC236}">
                    <a16:creationId xmlns:a16="http://schemas.microsoft.com/office/drawing/2014/main" id="{93AA3804-CC5D-6449-81BE-3AF0753BB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3000"/>
                <a:ext cx="432" cy="144"/>
              </a:xfrm>
              <a:prstGeom prst="ellipse">
                <a:avLst/>
              </a:prstGeom>
              <a:noFill/>
              <a:ln w="762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27" name="Line 54">
                <a:extLst>
                  <a:ext uri="{FF2B5EF4-FFF2-40B4-BE49-F238E27FC236}">
                    <a16:creationId xmlns:a16="http://schemas.microsoft.com/office/drawing/2014/main" id="{6E7287A5-3B76-4649-A929-523A4E77D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0" y="3080"/>
                <a:ext cx="1" cy="4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Line 55">
                <a:extLst>
                  <a:ext uri="{FF2B5EF4-FFF2-40B4-BE49-F238E27FC236}">
                    <a16:creationId xmlns:a16="http://schemas.microsoft.com/office/drawing/2014/main" id="{4CB50AFC-F2AB-D147-A6BF-1F72819F0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2" y="3088"/>
                <a:ext cx="1" cy="4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Oval 56">
                <a:extLst>
                  <a:ext uri="{FF2B5EF4-FFF2-40B4-BE49-F238E27FC236}">
                    <a16:creationId xmlns:a16="http://schemas.microsoft.com/office/drawing/2014/main" id="{C3A86CE8-D47C-8443-A7DE-632DD751D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3448"/>
                <a:ext cx="464" cy="16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0" name="Line 58">
                <a:extLst>
                  <a:ext uri="{FF2B5EF4-FFF2-40B4-BE49-F238E27FC236}">
                    <a16:creationId xmlns:a16="http://schemas.microsoft.com/office/drawing/2014/main" id="{0D9E7AD8-F48C-D34A-828C-9122F7EA0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80" y="3664"/>
                <a:ext cx="16" cy="16"/>
              </a:xfrm>
              <a:prstGeom prst="line">
                <a:avLst/>
              </a:prstGeom>
              <a:noFill/>
              <a:ln w="508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Line 63">
                <a:extLst>
                  <a:ext uri="{FF2B5EF4-FFF2-40B4-BE49-F238E27FC236}">
                    <a16:creationId xmlns:a16="http://schemas.microsoft.com/office/drawing/2014/main" id="{A1DF5C6D-4C45-6947-B7BB-E99D8B6F1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80" y="2872"/>
                <a:ext cx="16" cy="16"/>
              </a:xfrm>
              <a:prstGeom prst="line">
                <a:avLst/>
              </a:prstGeom>
              <a:noFill/>
              <a:ln w="508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2" name="Rectangle 67">
                <a:extLst>
                  <a:ext uri="{FF2B5EF4-FFF2-40B4-BE49-F238E27FC236}">
                    <a16:creationId xmlns:a16="http://schemas.microsoft.com/office/drawing/2014/main" id="{91CAACD0-4683-8F4B-A8EC-24FB5042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" y="3560"/>
                <a:ext cx="1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AA0000"/>
                    </a:solidFill>
                  </a:rPr>
                  <a:t>M</a:t>
                </a:r>
                <a:endParaRPr lang="en-US" altLang="en-US" i="1"/>
              </a:p>
            </p:txBody>
          </p:sp>
          <p:sp>
            <p:nvSpPr>
              <p:cNvPr id="21533" name="Rectangle 68">
                <a:extLst>
                  <a:ext uri="{FF2B5EF4-FFF2-40B4-BE49-F238E27FC236}">
                    <a16:creationId xmlns:a16="http://schemas.microsoft.com/office/drawing/2014/main" id="{31CDD66D-4ACF-BD41-8381-8369DB10D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64"/>
                <a:ext cx="1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AA0000"/>
                    </a:solidFill>
                  </a:rPr>
                  <a:t>M</a:t>
                </a:r>
                <a:endParaRPr lang="en-US" altLang="en-US" i="1">
                  <a:solidFill>
                    <a:srgbClr val="AA0000"/>
                  </a:solidFill>
                </a:endParaRPr>
              </a:p>
            </p:txBody>
          </p:sp>
          <p:sp>
            <p:nvSpPr>
              <p:cNvPr id="21534" name="Oval 69">
                <a:extLst>
                  <a:ext uri="{FF2B5EF4-FFF2-40B4-BE49-F238E27FC236}">
                    <a16:creationId xmlns:a16="http://schemas.microsoft.com/office/drawing/2014/main" id="{CA8256A3-A40C-1742-B3A0-C2F8B27B3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" y="3216"/>
                <a:ext cx="432" cy="144"/>
              </a:xfrm>
              <a:prstGeom prst="ellipse">
                <a:avLst/>
              </a:prstGeom>
              <a:noFill/>
              <a:ln w="76200">
                <a:solidFill>
                  <a:srgbClr val="44444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35" name="Rectangle 70">
                <a:extLst>
                  <a:ext uri="{FF2B5EF4-FFF2-40B4-BE49-F238E27FC236}">
                    <a16:creationId xmlns:a16="http://schemas.microsoft.com/office/drawing/2014/main" id="{F0A03C07-2627-8340-A843-0F08C424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" y="2856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444444"/>
                    </a:solidFill>
                  </a:rPr>
                  <a:t>A</a:t>
                </a:r>
                <a:endParaRPr lang="en-US" altLang="en-US" i="1"/>
              </a:p>
            </p:txBody>
          </p:sp>
          <p:sp>
            <p:nvSpPr>
              <p:cNvPr id="21536" name="Rectangle 71">
                <a:extLst>
                  <a:ext uri="{FF2B5EF4-FFF2-40B4-BE49-F238E27FC236}">
                    <a16:creationId xmlns:a16="http://schemas.microsoft.com/office/drawing/2014/main" id="{4B7A6491-7701-0944-8D1C-544A31472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920"/>
                <a:ext cx="1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444444"/>
                    </a:solidFill>
                  </a:rPr>
                  <a:t>o</a:t>
                </a:r>
                <a:endParaRPr lang="en-US" altLang="en-US" i="1"/>
              </a:p>
            </p:txBody>
          </p:sp>
          <p:grpSp>
            <p:nvGrpSpPr>
              <p:cNvPr id="21537" name="Group 77">
                <a:extLst>
                  <a:ext uri="{FF2B5EF4-FFF2-40B4-BE49-F238E27FC236}">
                    <a16:creationId xmlns:a16="http://schemas.microsoft.com/office/drawing/2014/main" id="{CB343B85-172E-9945-A5E8-91FD6147DB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0" y="3400"/>
                <a:ext cx="360" cy="104"/>
                <a:chOff x="880" y="3400"/>
                <a:chExt cx="360" cy="104"/>
              </a:xfrm>
            </p:grpSpPr>
            <p:sp>
              <p:nvSpPr>
                <p:cNvPr id="21575" name="Line 72">
                  <a:extLst>
                    <a:ext uri="{FF2B5EF4-FFF2-40B4-BE49-F238E27FC236}">
                      <a16:creationId xmlns:a16="http://schemas.microsoft.com/office/drawing/2014/main" id="{FCD70010-5EC3-7B46-ABF5-21EF0B161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0" y="3424"/>
                  <a:ext cx="48" cy="72"/>
                </a:xfrm>
                <a:prstGeom prst="line">
                  <a:avLst/>
                </a:prstGeom>
                <a:noFill/>
                <a:ln w="508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6" name="Line 73">
                  <a:extLst>
                    <a:ext uri="{FF2B5EF4-FFF2-40B4-BE49-F238E27FC236}">
                      <a16:creationId xmlns:a16="http://schemas.microsoft.com/office/drawing/2014/main" id="{1D592645-E962-4349-BC25-B039BB9C8A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76" y="3400"/>
                  <a:ext cx="32" cy="8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7" name="Line 74">
                  <a:extLst>
                    <a:ext uri="{FF2B5EF4-FFF2-40B4-BE49-F238E27FC236}">
                      <a16:creationId xmlns:a16="http://schemas.microsoft.com/office/drawing/2014/main" id="{1ABCE56F-9524-6B49-857D-67E795BBEA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2" y="3400"/>
                  <a:ext cx="24" cy="88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8" name="Line 75">
                  <a:extLst>
                    <a:ext uri="{FF2B5EF4-FFF2-40B4-BE49-F238E27FC236}">
                      <a16:creationId xmlns:a16="http://schemas.microsoft.com/office/drawing/2014/main" id="{B089CDDE-DAC9-2C44-83FD-30BB1F47E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0" y="3416"/>
                  <a:ext cx="1" cy="8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9" name="Line 76">
                  <a:extLst>
                    <a:ext uri="{FF2B5EF4-FFF2-40B4-BE49-F238E27FC236}">
                      <a16:creationId xmlns:a16="http://schemas.microsoft.com/office/drawing/2014/main" id="{279CC2B6-483C-FC4E-A10A-9E3CFDE5FC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16" y="3432"/>
                  <a:ext cx="24" cy="72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38" name="Group 85">
                <a:extLst>
                  <a:ext uri="{FF2B5EF4-FFF2-40B4-BE49-F238E27FC236}">
                    <a16:creationId xmlns:a16="http://schemas.microsoft.com/office/drawing/2014/main" id="{7A68B721-5814-EA48-AEF3-D5E107E77D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4" y="3768"/>
                <a:ext cx="425" cy="320"/>
                <a:chOff x="824" y="3768"/>
                <a:chExt cx="425" cy="320"/>
              </a:xfrm>
            </p:grpSpPr>
            <p:sp>
              <p:nvSpPr>
                <p:cNvPr id="21568" name="Line 78">
                  <a:extLst>
                    <a:ext uri="{FF2B5EF4-FFF2-40B4-BE49-F238E27FC236}">
                      <a16:creationId xmlns:a16="http://schemas.microsoft.com/office/drawing/2014/main" id="{24445DA7-ACF2-F44A-9A7F-E31F5CA016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4" y="3928"/>
                  <a:ext cx="1" cy="16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69" name="Line 79">
                  <a:extLst>
                    <a:ext uri="{FF2B5EF4-FFF2-40B4-BE49-F238E27FC236}">
                      <a16:creationId xmlns:a16="http://schemas.microsoft.com/office/drawing/2014/main" id="{E412FA20-D2CA-2547-8DEE-A23472BFDC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8" y="3920"/>
                  <a:ext cx="1" cy="16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570" name="Group 83">
                  <a:extLst>
                    <a:ext uri="{FF2B5EF4-FFF2-40B4-BE49-F238E27FC236}">
                      <a16:creationId xmlns:a16="http://schemas.microsoft.com/office/drawing/2014/main" id="{06EEA195-DAC1-C64A-B1C4-236994B399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4" y="3944"/>
                  <a:ext cx="424" cy="96"/>
                  <a:chOff x="824" y="3944"/>
                  <a:chExt cx="424" cy="96"/>
                </a:xfrm>
              </p:grpSpPr>
              <p:sp>
                <p:nvSpPr>
                  <p:cNvPr id="21572" name="Freeform 80">
                    <a:extLst>
                      <a:ext uri="{FF2B5EF4-FFF2-40B4-BE49-F238E27FC236}">
                        <a16:creationId xmlns:a16="http://schemas.microsoft.com/office/drawing/2014/main" id="{989ED4DE-94F0-F14A-80C9-A3F4EB0272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4" y="3944"/>
                    <a:ext cx="72" cy="96"/>
                  </a:xfrm>
                  <a:custGeom>
                    <a:avLst/>
                    <a:gdLst>
                      <a:gd name="T0" fmla="*/ 0 w 72"/>
                      <a:gd name="T1" fmla="*/ 48 h 96"/>
                      <a:gd name="T2" fmla="*/ 72 w 72"/>
                      <a:gd name="T3" fmla="*/ 0 h 96"/>
                      <a:gd name="T4" fmla="*/ 48 w 72"/>
                      <a:gd name="T5" fmla="*/ 48 h 96"/>
                      <a:gd name="T6" fmla="*/ 72 w 72"/>
                      <a:gd name="T7" fmla="*/ 96 h 96"/>
                      <a:gd name="T8" fmla="*/ 0 w 72"/>
                      <a:gd name="T9" fmla="*/ 48 h 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"/>
                      <a:gd name="T16" fmla="*/ 0 h 96"/>
                      <a:gd name="T17" fmla="*/ 72 w 72"/>
                      <a:gd name="T18" fmla="*/ 96 h 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" h="96">
                        <a:moveTo>
                          <a:pt x="0" y="48"/>
                        </a:moveTo>
                        <a:lnTo>
                          <a:pt x="72" y="0"/>
                        </a:lnTo>
                        <a:lnTo>
                          <a:pt x="48" y="48"/>
                        </a:lnTo>
                        <a:lnTo>
                          <a:pt x="72" y="9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1573" name="Freeform 81">
                    <a:extLst>
                      <a:ext uri="{FF2B5EF4-FFF2-40B4-BE49-F238E27FC236}">
                        <a16:creationId xmlns:a16="http://schemas.microsoft.com/office/drawing/2014/main" id="{7D987849-B525-874E-8C3B-E3E8F1636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6" y="3944"/>
                    <a:ext cx="72" cy="96"/>
                  </a:xfrm>
                  <a:custGeom>
                    <a:avLst/>
                    <a:gdLst>
                      <a:gd name="T0" fmla="*/ 72 w 72"/>
                      <a:gd name="T1" fmla="*/ 48 h 96"/>
                      <a:gd name="T2" fmla="*/ 0 w 72"/>
                      <a:gd name="T3" fmla="*/ 96 h 96"/>
                      <a:gd name="T4" fmla="*/ 24 w 72"/>
                      <a:gd name="T5" fmla="*/ 48 h 96"/>
                      <a:gd name="T6" fmla="*/ 0 w 72"/>
                      <a:gd name="T7" fmla="*/ 0 h 96"/>
                      <a:gd name="T8" fmla="*/ 72 w 72"/>
                      <a:gd name="T9" fmla="*/ 48 h 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"/>
                      <a:gd name="T16" fmla="*/ 0 h 96"/>
                      <a:gd name="T17" fmla="*/ 72 w 72"/>
                      <a:gd name="T18" fmla="*/ 96 h 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" h="96">
                        <a:moveTo>
                          <a:pt x="72" y="48"/>
                        </a:moveTo>
                        <a:lnTo>
                          <a:pt x="0" y="96"/>
                        </a:lnTo>
                        <a:lnTo>
                          <a:pt x="24" y="48"/>
                        </a:lnTo>
                        <a:lnTo>
                          <a:pt x="0" y="0"/>
                        </a:lnTo>
                        <a:lnTo>
                          <a:pt x="72" y="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21574" name="Line 82">
                    <a:extLst>
                      <a:ext uri="{FF2B5EF4-FFF2-40B4-BE49-F238E27FC236}">
                        <a16:creationId xmlns:a16="http://schemas.microsoft.com/office/drawing/2014/main" id="{72CEA6D7-8E75-1A44-BFD3-CADF42E445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2" y="3992"/>
                    <a:ext cx="328" cy="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571" name="Rectangle 84">
                  <a:extLst>
                    <a:ext uri="{FF2B5EF4-FFF2-40B4-BE49-F238E27FC236}">
                      <a16:creationId xmlns:a16="http://schemas.microsoft.com/office/drawing/2014/main" id="{6986A954-4A89-7A4D-BE74-EFC87A038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" y="3768"/>
                  <a:ext cx="245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>
                      <a:solidFill>
                        <a:srgbClr val="0000AA"/>
                      </a:solidFill>
                    </a:rPr>
                    <a:t>2</a:t>
                  </a:r>
                  <a:r>
                    <a:rPr lang="en-US" altLang="en-US" i="1">
                      <a:solidFill>
                        <a:srgbClr val="0000AA"/>
                      </a:solidFill>
                    </a:rPr>
                    <a:t>R</a:t>
                  </a:r>
                  <a:endParaRPr lang="en-US" altLang="en-US" i="1"/>
                </a:p>
              </p:txBody>
            </p:sp>
          </p:grpSp>
          <p:sp>
            <p:nvSpPr>
              <p:cNvPr id="21539" name="Rectangle 86">
                <a:extLst>
                  <a:ext uri="{FF2B5EF4-FFF2-40B4-BE49-F238E27FC236}">
                    <a16:creationId xmlns:a16="http://schemas.microsoft.com/office/drawing/2014/main" id="{77548697-705C-0B4F-9EF6-62E35D574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3272"/>
                <a:ext cx="128" cy="136"/>
              </a:xfrm>
              <a:prstGeom prst="rect">
                <a:avLst/>
              </a:prstGeom>
              <a:noFill/>
              <a:ln w="25400">
                <a:solidFill>
                  <a:srgbClr val="44444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40" name="Group 89">
                <a:extLst>
                  <a:ext uri="{FF2B5EF4-FFF2-40B4-BE49-F238E27FC236}">
                    <a16:creationId xmlns:a16="http://schemas.microsoft.com/office/drawing/2014/main" id="{57AD7DEA-0261-0D4F-952F-7104C45A60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8" y="3176"/>
                <a:ext cx="744" cy="152"/>
                <a:chOff x="1128" y="3176"/>
                <a:chExt cx="744" cy="152"/>
              </a:xfrm>
            </p:grpSpPr>
            <p:sp>
              <p:nvSpPr>
                <p:cNvPr id="21566" name="Freeform 87">
                  <a:extLst>
                    <a:ext uri="{FF2B5EF4-FFF2-40B4-BE49-F238E27FC236}">
                      <a16:creationId xmlns:a16="http://schemas.microsoft.com/office/drawing/2014/main" id="{4552D929-F2AB-664A-9B05-875182EFAD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" y="3216"/>
                  <a:ext cx="96" cy="112"/>
                </a:xfrm>
                <a:custGeom>
                  <a:avLst/>
                  <a:gdLst>
                    <a:gd name="T0" fmla="*/ 0 w 96"/>
                    <a:gd name="T1" fmla="*/ 72 h 112"/>
                    <a:gd name="T2" fmla="*/ 80 w 96"/>
                    <a:gd name="T3" fmla="*/ 0 h 112"/>
                    <a:gd name="T4" fmla="*/ 56 w 96"/>
                    <a:gd name="T5" fmla="*/ 64 h 112"/>
                    <a:gd name="T6" fmla="*/ 96 w 96"/>
                    <a:gd name="T7" fmla="*/ 112 h 112"/>
                    <a:gd name="T8" fmla="*/ 0 w 96"/>
                    <a:gd name="T9" fmla="*/ 7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12"/>
                    <a:gd name="T17" fmla="*/ 96 w 96"/>
                    <a:gd name="T18" fmla="*/ 112 h 1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12">
                      <a:moveTo>
                        <a:pt x="0" y="72"/>
                      </a:moveTo>
                      <a:lnTo>
                        <a:pt x="80" y="0"/>
                      </a:lnTo>
                      <a:lnTo>
                        <a:pt x="56" y="64"/>
                      </a:lnTo>
                      <a:lnTo>
                        <a:pt x="96" y="112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67" name="Line 88">
                  <a:extLst>
                    <a:ext uri="{FF2B5EF4-FFF2-40B4-BE49-F238E27FC236}">
                      <a16:creationId xmlns:a16="http://schemas.microsoft.com/office/drawing/2014/main" id="{33C19617-4E30-904F-AD58-2DCE031AD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84" y="3176"/>
                  <a:ext cx="688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41" name="Rectangle 90">
                <a:extLst>
                  <a:ext uri="{FF2B5EF4-FFF2-40B4-BE49-F238E27FC236}">
                    <a16:creationId xmlns:a16="http://schemas.microsoft.com/office/drawing/2014/main" id="{676ECA1A-699F-4C4B-A14F-F3BD85B96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3232"/>
                <a:ext cx="464" cy="488"/>
              </a:xfrm>
              <a:prstGeom prst="rect">
                <a:avLst/>
              </a:prstGeom>
              <a:noFill/>
              <a:ln w="25400">
                <a:solidFill>
                  <a:srgbClr val="44444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2" name="Rectangle 98">
                <a:extLst>
                  <a:ext uri="{FF2B5EF4-FFF2-40B4-BE49-F238E27FC236}">
                    <a16:creationId xmlns:a16="http://schemas.microsoft.com/office/drawing/2014/main" id="{8860AF12-A600-3748-BDBA-C5553DB09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776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AA00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21543" name="Rectangle 99">
                <a:extLst>
                  <a:ext uri="{FF2B5EF4-FFF2-40B4-BE49-F238E27FC236}">
                    <a16:creationId xmlns:a16="http://schemas.microsoft.com/office/drawing/2014/main" id="{EB4C32EE-9BF7-2141-A97B-5FEF87192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824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AA0000"/>
                    </a:solidFill>
                  </a:rPr>
                  <a:t>s</a:t>
                </a:r>
                <a:endParaRPr lang="en-US" altLang="en-US" i="1"/>
              </a:p>
            </p:txBody>
          </p:sp>
          <p:grpSp>
            <p:nvGrpSpPr>
              <p:cNvPr id="21544" name="Group 102">
                <a:extLst>
                  <a:ext uri="{FF2B5EF4-FFF2-40B4-BE49-F238E27FC236}">
                    <a16:creationId xmlns:a16="http://schemas.microsoft.com/office/drawing/2014/main" id="{29672BD2-CE2D-C747-916E-539593F4F4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3040"/>
                <a:ext cx="224" cy="96"/>
                <a:chOff x="2104" y="3040"/>
                <a:chExt cx="224" cy="96"/>
              </a:xfrm>
            </p:grpSpPr>
            <p:sp>
              <p:nvSpPr>
                <p:cNvPr id="21564" name="Freeform 100">
                  <a:extLst>
                    <a:ext uri="{FF2B5EF4-FFF2-40B4-BE49-F238E27FC236}">
                      <a16:creationId xmlns:a16="http://schemas.microsoft.com/office/drawing/2014/main" id="{69CDD268-B687-CA48-B1C5-93DAFF523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4" y="3040"/>
                  <a:ext cx="104" cy="96"/>
                </a:xfrm>
                <a:custGeom>
                  <a:avLst/>
                  <a:gdLst>
                    <a:gd name="T0" fmla="*/ 104 w 104"/>
                    <a:gd name="T1" fmla="*/ 48 h 96"/>
                    <a:gd name="T2" fmla="*/ 0 w 104"/>
                    <a:gd name="T3" fmla="*/ 96 h 96"/>
                    <a:gd name="T4" fmla="*/ 32 w 104"/>
                    <a:gd name="T5" fmla="*/ 48 h 96"/>
                    <a:gd name="T6" fmla="*/ 0 w 104"/>
                    <a:gd name="T7" fmla="*/ 0 h 96"/>
                    <a:gd name="T8" fmla="*/ 104 w 104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6"/>
                    <a:gd name="T17" fmla="*/ 104 w 104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6">
                      <a:moveTo>
                        <a:pt x="104" y="48"/>
                      </a:moveTo>
                      <a:lnTo>
                        <a:pt x="0" y="96"/>
                      </a:lnTo>
                      <a:lnTo>
                        <a:pt x="32" y="48"/>
                      </a:lnTo>
                      <a:lnTo>
                        <a:pt x="0" y="0"/>
                      </a:lnTo>
                      <a:lnTo>
                        <a:pt x="104" y="48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2700">
                  <a:solidFill>
                    <a:srgbClr val="AA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65" name="Line 101">
                  <a:extLst>
                    <a:ext uri="{FF2B5EF4-FFF2-40B4-BE49-F238E27FC236}">
                      <a16:creationId xmlns:a16="http://schemas.microsoft.com/office/drawing/2014/main" id="{FBB70490-11F8-C944-840E-51BADDBCF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4" y="3088"/>
                  <a:ext cx="152" cy="1"/>
                </a:xfrm>
                <a:prstGeom prst="line">
                  <a:avLst/>
                </a:prstGeom>
                <a:noFill/>
                <a:ln w="25400">
                  <a:solidFill>
                    <a:srgbClr val="AA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45" name="Group 105">
                <a:extLst>
                  <a:ext uri="{FF2B5EF4-FFF2-40B4-BE49-F238E27FC236}">
                    <a16:creationId xmlns:a16="http://schemas.microsoft.com/office/drawing/2014/main" id="{1C9CC730-ECE6-A241-8032-29AB508569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4" y="3752"/>
                <a:ext cx="224" cy="96"/>
                <a:chOff x="2104" y="3752"/>
                <a:chExt cx="224" cy="96"/>
              </a:xfrm>
            </p:grpSpPr>
            <p:sp>
              <p:nvSpPr>
                <p:cNvPr id="21562" name="Freeform 103">
                  <a:extLst>
                    <a:ext uri="{FF2B5EF4-FFF2-40B4-BE49-F238E27FC236}">
                      <a16:creationId xmlns:a16="http://schemas.microsoft.com/office/drawing/2014/main" id="{A05D142D-B0A1-8645-9792-5636521216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4" y="3752"/>
                  <a:ext cx="104" cy="96"/>
                </a:xfrm>
                <a:custGeom>
                  <a:avLst/>
                  <a:gdLst>
                    <a:gd name="T0" fmla="*/ 0 w 104"/>
                    <a:gd name="T1" fmla="*/ 48 h 96"/>
                    <a:gd name="T2" fmla="*/ 104 w 104"/>
                    <a:gd name="T3" fmla="*/ 0 h 96"/>
                    <a:gd name="T4" fmla="*/ 72 w 104"/>
                    <a:gd name="T5" fmla="*/ 48 h 96"/>
                    <a:gd name="T6" fmla="*/ 104 w 104"/>
                    <a:gd name="T7" fmla="*/ 96 h 96"/>
                    <a:gd name="T8" fmla="*/ 0 w 104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6"/>
                    <a:gd name="T17" fmla="*/ 104 w 104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6">
                      <a:moveTo>
                        <a:pt x="0" y="48"/>
                      </a:moveTo>
                      <a:lnTo>
                        <a:pt x="104" y="0"/>
                      </a:lnTo>
                      <a:lnTo>
                        <a:pt x="72" y="48"/>
                      </a:lnTo>
                      <a:lnTo>
                        <a:pt x="104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2700">
                  <a:solidFill>
                    <a:srgbClr val="AA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63" name="Line 104">
                  <a:extLst>
                    <a:ext uri="{FF2B5EF4-FFF2-40B4-BE49-F238E27FC236}">
                      <a16:creationId xmlns:a16="http://schemas.microsoft.com/office/drawing/2014/main" id="{29F1F014-BD6D-BB45-9940-86F29EFBF5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76" y="3800"/>
                  <a:ext cx="152" cy="1"/>
                </a:xfrm>
                <a:prstGeom prst="line">
                  <a:avLst/>
                </a:prstGeom>
                <a:noFill/>
                <a:ln w="25400">
                  <a:solidFill>
                    <a:srgbClr val="AA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46" name="Group 108">
                <a:extLst>
                  <a:ext uri="{FF2B5EF4-FFF2-40B4-BE49-F238E27FC236}">
                    <a16:creationId xmlns:a16="http://schemas.microsoft.com/office/drawing/2014/main" id="{4591BA60-64B0-F74F-9B0A-3CCE9FD5A6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0" y="3336"/>
                <a:ext cx="96" cy="224"/>
                <a:chOff x="2504" y="3336"/>
                <a:chExt cx="96" cy="224"/>
              </a:xfrm>
            </p:grpSpPr>
            <p:sp>
              <p:nvSpPr>
                <p:cNvPr id="21560" name="Freeform 106">
                  <a:extLst>
                    <a:ext uri="{FF2B5EF4-FFF2-40B4-BE49-F238E27FC236}">
                      <a16:creationId xmlns:a16="http://schemas.microsoft.com/office/drawing/2014/main" id="{9B1E229D-534E-6341-B614-DFCB3C3F2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4" y="3336"/>
                  <a:ext cx="96" cy="104"/>
                </a:xfrm>
                <a:custGeom>
                  <a:avLst/>
                  <a:gdLst>
                    <a:gd name="T0" fmla="*/ 48 w 96"/>
                    <a:gd name="T1" fmla="*/ 0 h 104"/>
                    <a:gd name="T2" fmla="*/ 96 w 96"/>
                    <a:gd name="T3" fmla="*/ 104 h 104"/>
                    <a:gd name="T4" fmla="*/ 48 w 96"/>
                    <a:gd name="T5" fmla="*/ 72 h 104"/>
                    <a:gd name="T6" fmla="*/ 0 w 96"/>
                    <a:gd name="T7" fmla="*/ 104 h 104"/>
                    <a:gd name="T8" fmla="*/ 48 w 96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0"/>
                      </a:moveTo>
                      <a:lnTo>
                        <a:pt x="96" y="104"/>
                      </a:lnTo>
                      <a:lnTo>
                        <a:pt x="48" y="72"/>
                      </a:lnTo>
                      <a:lnTo>
                        <a:pt x="0" y="10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2700">
                  <a:solidFill>
                    <a:srgbClr val="AA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61" name="Line 107">
                  <a:extLst>
                    <a:ext uri="{FF2B5EF4-FFF2-40B4-BE49-F238E27FC236}">
                      <a16:creationId xmlns:a16="http://schemas.microsoft.com/office/drawing/2014/main" id="{4B10FE38-1AF9-1B42-B619-377B0F6ADB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52" y="3408"/>
                  <a:ext cx="1" cy="152"/>
                </a:xfrm>
                <a:prstGeom prst="line">
                  <a:avLst/>
                </a:prstGeom>
                <a:noFill/>
                <a:ln w="25400">
                  <a:solidFill>
                    <a:srgbClr val="AA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47" name="Group 111">
                <a:extLst>
                  <a:ext uri="{FF2B5EF4-FFF2-40B4-BE49-F238E27FC236}">
                    <a16:creationId xmlns:a16="http://schemas.microsoft.com/office/drawing/2014/main" id="{081427AD-9578-B04B-A54C-4DBE4BBA3C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3336"/>
                <a:ext cx="96" cy="224"/>
                <a:chOff x="1848" y="3336"/>
                <a:chExt cx="96" cy="224"/>
              </a:xfrm>
            </p:grpSpPr>
            <p:sp>
              <p:nvSpPr>
                <p:cNvPr id="21558" name="Freeform 109">
                  <a:extLst>
                    <a:ext uri="{FF2B5EF4-FFF2-40B4-BE49-F238E27FC236}">
                      <a16:creationId xmlns:a16="http://schemas.microsoft.com/office/drawing/2014/main" id="{E4E997CD-AB5F-3D4F-8715-1B434643E0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" y="3456"/>
                  <a:ext cx="96" cy="104"/>
                </a:xfrm>
                <a:custGeom>
                  <a:avLst/>
                  <a:gdLst>
                    <a:gd name="T0" fmla="*/ 48 w 96"/>
                    <a:gd name="T1" fmla="*/ 104 h 104"/>
                    <a:gd name="T2" fmla="*/ 0 w 96"/>
                    <a:gd name="T3" fmla="*/ 0 h 104"/>
                    <a:gd name="T4" fmla="*/ 48 w 96"/>
                    <a:gd name="T5" fmla="*/ 32 h 104"/>
                    <a:gd name="T6" fmla="*/ 96 w 96"/>
                    <a:gd name="T7" fmla="*/ 0 h 104"/>
                    <a:gd name="T8" fmla="*/ 48 w 96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104"/>
                    <a:gd name="T17" fmla="*/ 96 w 96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104">
                      <a:moveTo>
                        <a:pt x="48" y="104"/>
                      </a:moveTo>
                      <a:lnTo>
                        <a:pt x="0" y="0"/>
                      </a:lnTo>
                      <a:lnTo>
                        <a:pt x="48" y="32"/>
                      </a:lnTo>
                      <a:lnTo>
                        <a:pt x="96" y="0"/>
                      </a:lnTo>
                      <a:lnTo>
                        <a:pt x="48" y="104"/>
                      </a:lnTo>
                      <a:close/>
                    </a:path>
                  </a:pathLst>
                </a:custGeom>
                <a:solidFill>
                  <a:srgbClr val="AA0000"/>
                </a:solidFill>
                <a:ln w="12700">
                  <a:solidFill>
                    <a:srgbClr val="AA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59" name="Line 110">
                  <a:extLst>
                    <a:ext uri="{FF2B5EF4-FFF2-40B4-BE49-F238E27FC236}">
                      <a16:creationId xmlns:a16="http://schemas.microsoft.com/office/drawing/2014/main" id="{5C5E94AE-30DB-6045-83D8-D8DA24B046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3336"/>
                  <a:ext cx="1" cy="152"/>
                </a:xfrm>
                <a:prstGeom prst="line">
                  <a:avLst/>
                </a:prstGeom>
                <a:noFill/>
                <a:ln w="25400">
                  <a:solidFill>
                    <a:srgbClr val="AA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48" name="Rectangle 112">
                <a:extLst>
                  <a:ext uri="{FF2B5EF4-FFF2-40B4-BE49-F238E27FC236}">
                    <a16:creationId xmlns:a16="http://schemas.microsoft.com/office/drawing/2014/main" id="{B50E12A3-B7FA-844B-94DD-57417162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" y="2952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444444"/>
                    </a:solidFill>
                  </a:rPr>
                  <a:t>A</a:t>
                </a:r>
                <a:endParaRPr lang="en-US" altLang="en-US" i="1"/>
              </a:p>
            </p:txBody>
          </p:sp>
          <p:sp>
            <p:nvSpPr>
              <p:cNvPr id="21549" name="Rectangle 113">
                <a:extLst>
                  <a:ext uri="{FF2B5EF4-FFF2-40B4-BE49-F238E27FC236}">
                    <a16:creationId xmlns:a16="http://schemas.microsoft.com/office/drawing/2014/main" id="{EB16C4CE-AB5F-484B-8F8D-AB01BEE80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01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444444"/>
                    </a:solidFill>
                  </a:rPr>
                  <a:t>c</a:t>
                </a:r>
                <a:endParaRPr lang="en-US" altLang="en-US" i="1"/>
              </a:p>
            </p:txBody>
          </p:sp>
          <p:grpSp>
            <p:nvGrpSpPr>
              <p:cNvPr id="21550" name="Group 116">
                <a:extLst>
                  <a:ext uri="{FF2B5EF4-FFF2-40B4-BE49-F238E27FC236}">
                    <a16:creationId xmlns:a16="http://schemas.microsoft.com/office/drawing/2014/main" id="{8E566F9D-1C62-F047-80C6-6660F90B8D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" y="3152"/>
                <a:ext cx="144" cy="120"/>
                <a:chOff x="688" y="3152"/>
                <a:chExt cx="144" cy="120"/>
              </a:xfrm>
            </p:grpSpPr>
            <p:sp>
              <p:nvSpPr>
                <p:cNvPr id="21556" name="Freeform 114">
                  <a:extLst>
                    <a:ext uri="{FF2B5EF4-FFF2-40B4-BE49-F238E27FC236}">
                      <a16:creationId xmlns:a16="http://schemas.microsoft.com/office/drawing/2014/main" id="{C9E63F45-31D5-8B46-B5A1-40A1716E1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8" y="3176"/>
                  <a:ext cx="104" cy="96"/>
                </a:xfrm>
                <a:custGeom>
                  <a:avLst/>
                  <a:gdLst>
                    <a:gd name="T0" fmla="*/ 104 w 104"/>
                    <a:gd name="T1" fmla="*/ 96 h 96"/>
                    <a:gd name="T2" fmla="*/ 0 w 104"/>
                    <a:gd name="T3" fmla="*/ 80 h 96"/>
                    <a:gd name="T4" fmla="*/ 64 w 104"/>
                    <a:gd name="T5" fmla="*/ 56 h 96"/>
                    <a:gd name="T6" fmla="*/ 72 w 104"/>
                    <a:gd name="T7" fmla="*/ 0 h 96"/>
                    <a:gd name="T8" fmla="*/ 104 w 104"/>
                    <a:gd name="T9" fmla="*/ 96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96"/>
                    <a:gd name="T17" fmla="*/ 104 w 104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96">
                      <a:moveTo>
                        <a:pt x="104" y="96"/>
                      </a:moveTo>
                      <a:lnTo>
                        <a:pt x="0" y="80"/>
                      </a:lnTo>
                      <a:lnTo>
                        <a:pt x="64" y="56"/>
                      </a:lnTo>
                      <a:lnTo>
                        <a:pt x="72" y="0"/>
                      </a:lnTo>
                      <a:lnTo>
                        <a:pt x="104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57" name="Line 115">
                  <a:extLst>
                    <a:ext uri="{FF2B5EF4-FFF2-40B4-BE49-F238E27FC236}">
                      <a16:creationId xmlns:a16="http://schemas.microsoft.com/office/drawing/2014/main" id="{CC346EDB-11D6-4A41-B780-E177142EC8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8" y="3152"/>
                  <a:ext cx="104" cy="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51" name="Freeform 160">
                <a:extLst>
                  <a:ext uri="{FF2B5EF4-FFF2-40B4-BE49-F238E27FC236}">
                    <a16:creationId xmlns:a16="http://schemas.microsoft.com/office/drawing/2014/main" id="{9ED190FF-1BB9-494F-953A-50F7A0793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4" y="3152"/>
                <a:ext cx="80" cy="567"/>
              </a:xfrm>
              <a:custGeom>
                <a:avLst/>
                <a:gdLst>
                  <a:gd name="T0" fmla="*/ 0 w 79"/>
                  <a:gd name="T1" fmla="*/ 82 h 559"/>
                  <a:gd name="T2" fmla="*/ 0 w 79"/>
                  <a:gd name="T3" fmla="*/ 575 h 559"/>
                  <a:gd name="T4" fmla="*/ 81 w 79"/>
                  <a:gd name="T5" fmla="*/ 494 h 559"/>
                  <a:gd name="T6" fmla="*/ 81 w 79"/>
                  <a:gd name="T7" fmla="*/ 0 h 559"/>
                  <a:gd name="T8" fmla="*/ 0 w 79"/>
                  <a:gd name="T9" fmla="*/ 82 h 5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559"/>
                  <a:gd name="T17" fmla="*/ 79 w 79"/>
                  <a:gd name="T18" fmla="*/ 559 h 5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559">
                    <a:moveTo>
                      <a:pt x="0" y="80"/>
                    </a:moveTo>
                    <a:lnTo>
                      <a:pt x="0" y="559"/>
                    </a:lnTo>
                    <a:lnTo>
                      <a:pt x="79" y="480"/>
                    </a:lnTo>
                    <a:lnTo>
                      <a:pt x="79" y="0"/>
                    </a:lnTo>
                    <a:lnTo>
                      <a:pt x="0" y="8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52" name="Freeform 167">
                <a:extLst>
                  <a:ext uri="{FF2B5EF4-FFF2-40B4-BE49-F238E27FC236}">
                    <a16:creationId xmlns:a16="http://schemas.microsoft.com/office/drawing/2014/main" id="{B2FD9A55-626B-F042-B5A6-914338C67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" y="3152"/>
                <a:ext cx="548" cy="80"/>
              </a:xfrm>
              <a:custGeom>
                <a:avLst/>
                <a:gdLst>
                  <a:gd name="T0" fmla="*/ 464 w 548"/>
                  <a:gd name="T1" fmla="*/ 80 h 80"/>
                  <a:gd name="T2" fmla="*/ 0 w 548"/>
                  <a:gd name="T3" fmla="*/ 80 h 80"/>
                  <a:gd name="T4" fmla="*/ 80 w 548"/>
                  <a:gd name="T5" fmla="*/ 0 h 80"/>
                  <a:gd name="T6" fmla="*/ 548 w 548"/>
                  <a:gd name="T7" fmla="*/ 0 h 80"/>
                  <a:gd name="T8" fmla="*/ 464 w 548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8"/>
                  <a:gd name="T16" fmla="*/ 0 h 80"/>
                  <a:gd name="T17" fmla="*/ 548 w 54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8" h="80">
                    <a:moveTo>
                      <a:pt x="464" y="80"/>
                    </a:moveTo>
                    <a:lnTo>
                      <a:pt x="0" y="80"/>
                    </a:lnTo>
                    <a:lnTo>
                      <a:pt x="80" y="0"/>
                    </a:lnTo>
                    <a:cubicBezTo>
                      <a:pt x="236" y="0"/>
                      <a:pt x="392" y="0"/>
                      <a:pt x="548" y="0"/>
                    </a:cubicBezTo>
                    <a:lnTo>
                      <a:pt x="464" y="80"/>
                    </a:lnTo>
                    <a:close/>
                  </a:path>
                </a:pathLst>
              </a:custGeom>
              <a:solidFill>
                <a:srgbClr val="444444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53" name="Group 97">
                <a:extLst>
                  <a:ext uri="{FF2B5EF4-FFF2-40B4-BE49-F238E27FC236}">
                    <a16:creationId xmlns:a16="http://schemas.microsoft.com/office/drawing/2014/main" id="{880A6FA7-2FF4-7840-BB87-468F20BD7D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60" y="3040"/>
                <a:ext cx="240" cy="144"/>
                <a:chOff x="2360" y="3040"/>
                <a:chExt cx="240" cy="144"/>
              </a:xfrm>
            </p:grpSpPr>
            <p:sp>
              <p:nvSpPr>
                <p:cNvPr id="21554" name="Freeform 95">
                  <a:extLst>
                    <a:ext uri="{FF2B5EF4-FFF2-40B4-BE49-F238E27FC236}">
                      <a16:creationId xmlns:a16="http://schemas.microsoft.com/office/drawing/2014/main" id="{15F024E6-34E9-B048-8A07-7ADA0E639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0" y="3080"/>
                  <a:ext cx="104" cy="104"/>
                </a:xfrm>
                <a:custGeom>
                  <a:avLst/>
                  <a:gdLst>
                    <a:gd name="T0" fmla="*/ 0 w 104"/>
                    <a:gd name="T1" fmla="*/ 96 h 104"/>
                    <a:gd name="T2" fmla="*/ 48 w 104"/>
                    <a:gd name="T3" fmla="*/ 0 h 104"/>
                    <a:gd name="T4" fmla="*/ 48 w 104"/>
                    <a:gd name="T5" fmla="*/ 64 h 104"/>
                    <a:gd name="T6" fmla="*/ 104 w 104"/>
                    <a:gd name="T7" fmla="*/ 104 h 104"/>
                    <a:gd name="T8" fmla="*/ 0 w 104"/>
                    <a:gd name="T9" fmla="*/ 96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4"/>
                    <a:gd name="T17" fmla="*/ 104 w 104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4">
                      <a:moveTo>
                        <a:pt x="0" y="96"/>
                      </a:moveTo>
                      <a:lnTo>
                        <a:pt x="48" y="0"/>
                      </a:lnTo>
                      <a:lnTo>
                        <a:pt x="48" y="64"/>
                      </a:lnTo>
                      <a:lnTo>
                        <a:pt x="104" y="104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555" name="Line 96">
                  <a:extLst>
                    <a:ext uri="{FF2B5EF4-FFF2-40B4-BE49-F238E27FC236}">
                      <a16:creationId xmlns:a16="http://schemas.microsoft.com/office/drawing/2014/main" id="{DFC2AD0A-0D29-584F-A075-952E95EA2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08" y="3040"/>
                  <a:ext cx="192" cy="10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516" name="Rectangle 8">
            <a:extLst>
              <a:ext uri="{FF2B5EF4-FFF2-40B4-BE49-F238E27FC236}">
                <a16:creationId xmlns:a16="http://schemas.microsoft.com/office/drawing/2014/main" id="{3411CD0A-727A-A143-A718-BF6472047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3951288"/>
            <a:ext cx="6092825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 </a:t>
            </a:r>
            <a:r>
              <a:rPr lang="en-US" altLang="en-US" b="1">
                <a:solidFill>
                  <a:schemeClr val="accent2"/>
                </a:solidFill>
              </a:rPr>
              <a:t>Torsion</a:t>
            </a:r>
            <a:r>
              <a:rPr lang="en-US" altLang="en-US" b="1"/>
              <a:t> (a form of shear):  drive shaft</a:t>
            </a:r>
          </a:p>
        </p:txBody>
      </p:sp>
      <p:sp>
        <p:nvSpPr>
          <p:cNvPr id="21517" name="Line 173">
            <a:extLst>
              <a:ext uri="{FF2B5EF4-FFF2-40B4-BE49-F238E27FC236}">
                <a16:creationId xmlns:a16="http://schemas.microsoft.com/office/drawing/2014/main" id="{77088645-3F50-FD43-B494-7C1B817CD9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1295400"/>
            <a:ext cx="1752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74">
            <a:extLst>
              <a:ext uri="{FF2B5EF4-FFF2-40B4-BE49-F238E27FC236}">
                <a16:creationId xmlns:a16="http://schemas.microsoft.com/office/drawing/2014/main" id="{ED0EB536-C290-6644-B082-D4FB48F2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240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9" name="Rectangle 175">
            <a:extLst>
              <a:ext uri="{FF2B5EF4-FFF2-40B4-BE49-F238E27FC236}">
                <a16:creationId xmlns:a16="http://schemas.microsoft.com/office/drawing/2014/main" id="{0CF3D7AE-305B-7349-B6C7-CC9722E0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124200"/>
            <a:ext cx="30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20" name="Line 176">
            <a:extLst>
              <a:ext uri="{FF2B5EF4-FFF2-40B4-BE49-F238E27FC236}">
                <a16:creationId xmlns:a16="http://schemas.microsoft.com/office/drawing/2014/main" id="{F98AA616-E173-0943-A65B-A934A0CABD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725" y="3429000"/>
            <a:ext cx="1870075" cy="628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7">
            <a:extLst>
              <a:ext uri="{FF2B5EF4-FFF2-40B4-BE49-F238E27FC236}">
                <a16:creationId xmlns:a16="http://schemas.microsoft.com/office/drawing/2014/main" id="{A117B2BE-0ED7-2442-A71A-F106AF930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844925"/>
            <a:ext cx="1957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FF"/>
                </a:solidFill>
              </a:rPr>
              <a:t>Ski lift</a:t>
            </a:r>
            <a:r>
              <a:rPr lang="en-US" altLang="en-US" sz="1600"/>
              <a:t>  </a:t>
            </a:r>
            <a:r>
              <a:rPr lang="en-US" altLang="en-US" sz="1200"/>
              <a:t>(photo courtesy P.M. Anderson)</a:t>
            </a:r>
            <a:endParaRPr lang="en-US" altLang="en-US" sz="1600"/>
          </a:p>
        </p:txBody>
      </p:sp>
      <p:sp>
        <p:nvSpPr>
          <p:cNvPr id="21522" name="Text Box 185">
            <a:extLst>
              <a:ext uri="{FF2B5EF4-FFF2-40B4-BE49-F238E27FC236}">
                <a16:creationId xmlns:a16="http://schemas.microsoft.com/office/drawing/2014/main" id="{935021FF-764A-AA44-AA42-639BC91CA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5964238"/>
            <a:ext cx="4049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In this case stress varies from center to surface of rod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515C4FF-4997-BB4C-BB3F-3734D842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C8A8571-55E5-7F40-979F-17190D199B0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grpSp>
        <p:nvGrpSpPr>
          <p:cNvPr id="23557" name="Group 50">
            <a:extLst>
              <a:ext uri="{FF2B5EF4-FFF2-40B4-BE49-F238E27FC236}">
                <a16:creationId xmlns:a16="http://schemas.microsoft.com/office/drawing/2014/main" id="{E0799288-0796-A342-A837-994CAF144DC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524000"/>
            <a:ext cx="5397500" cy="2743200"/>
            <a:chOff x="2112" y="960"/>
            <a:chExt cx="3400" cy="1728"/>
          </a:xfrm>
        </p:grpSpPr>
        <p:graphicFrame>
          <p:nvGraphicFramePr>
            <p:cNvPr id="23555" name="Object 3">
              <a:extLst>
                <a:ext uri="{FF2B5EF4-FFF2-40B4-BE49-F238E27FC236}">
                  <a16:creationId xmlns:a16="http://schemas.microsoft.com/office/drawing/2014/main" id="{8E851CCC-FA36-364E-A131-0B506F762B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1" y="965"/>
            <a:ext cx="3358" cy="1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8" name="Image" r:id="rId4" imgW="4457700" imgH="1905000" progId="Photoshop.Image.9">
                    <p:embed/>
                  </p:oleObj>
                </mc:Choice>
                <mc:Fallback>
                  <p:oleObj name="Image" r:id="rId4" imgW="4457700" imgH="1905000" progId="Photoshop.Image.9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1" y="965"/>
                          <a:ext cx="3358" cy="1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8" name="Rectangle 11">
              <a:extLst>
                <a:ext uri="{FF2B5EF4-FFF2-40B4-BE49-F238E27FC236}">
                  <a16:creationId xmlns:a16="http://schemas.microsoft.com/office/drawing/2014/main" id="{CF90387F-7959-234B-9EBA-6C93A2D2E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40"/>
              <a:ext cx="14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3589" name="Rectangle 12">
              <a:extLst>
                <a:ext uri="{FF2B5EF4-FFF2-40B4-BE49-F238E27FC236}">
                  <a16:creationId xmlns:a16="http://schemas.microsoft.com/office/drawing/2014/main" id="{3300413B-5FF0-684B-96D6-6E8C1DDFB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515"/>
              <a:ext cx="15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/>
                <a:t>(photo courtesy P.M. Anderson)</a:t>
              </a:r>
            </a:p>
          </p:txBody>
        </p:sp>
        <p:sp>
          <p:nvSpPr>
            <p:cNvPr id="23590" name="AutoShape 43">
              <a:extLst>
                <a:ext uri="{FF2B5EF4-FFF2-40B4-BE49-F238E27FC236}">
                  <a16:creationId xmlns:a16="http://schemas.microsoft.com/office/drawing/2014/main" id="{BD1A4E41-EE32-E540-9F38-E25B980F14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12" y="960"/>
              <a:ext cx="3400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Rectangle 46">
              <a:extLst>
                <a:ext uri="{FF2B5EF4-FFF2-40B4-BE49-F238E27FC236}">
                  <a16:creationId xmlns:a16="http://schemas.microsoft.com/office/drawing/2014/main" id="{14488250-F82A-4D48-B0E9-E88D4C89E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432"/>
              <a:ext cx="162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AA"/>
                  </a:solidFill>
                </a:rPr>
                <a:t>Canyon Bridge, Los Alamos, NM</a:t>
              </a:r>
              <a:endParaRPr lang="en-US" altLang="en-US"/>
            </a:p>
          </p:txBody>
        </p:sp>
      </p:grpSp>
      <p:grpSp>
        <p:nvGrpSpPr>
          <p:cNvPr id="23558" name="Group 42">
            <a:extLst>
              <a:ext uri="{FF2B5EF4-FFF2-40B4-BE49-F238E27FC236}">
                <a16:creationId xmlns:a16="http://schemas.microsoft.com/office/drawing/2014/main" id="{D9DE1C2F-FE3C-434A-A512-C64F133B76E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419600"/>
            <a:ext cx="1358900" cy="1054100"/>
            <a:chOff x="2256" y="2784"/>
            <a:chExt cx="856" cy="664"/>
          </a:xfrm>
        </p:grpSpPr>
        <p:sp>
          <p:nvSpPr>
            <p:cNvPr id="23580" name="AutoShape 30">
              <a:extLst>
                <a:ext uri="{FF2B5EF4-FFF2-40B4-BE49-F238E27FC236}">
                  <a16:creationId xmlns:a16="http://schemas.microsoft.com/office/drawing/2014/main" id="{FA3A15F7-7A39-314F-BD5F-F84CBE9265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6" y="2784"/>
              <a:ext cx="856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Rectangle 32">
              <a:extLst>
                <a:ext uri="{FF2B5EF4-FFF2-40B4-BE49-F238E27FC236}">
                  <a16:creationId xmlns:a16="http://schemas.microsoft.com/office/drawing/2014/main" id="{DAF11E66-9F4F-804B-ABDE-A42A1241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792"/>
              <a:ext cx="832" cy="60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82" name="Rectangle 33">
              <a:extLst>
                <a:ext uri="{FF2B5EF4-FFF2-40B4-BE49-F238E27FC236}">
                  <a16:creationId xmlns:a16="http://schemas.microsoft.com/office/drawing/2014/main" id="{1570A7CB-20DC-2E45-AEC1-513E51733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00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444444"/>
                  </a:solidFill>
                </a:rPr>
                <a:t>o</a:t>
              </a:r>
              <a:endParaRPr lang="en-US" altLang="en-US" i="1"/>
            </a:p>
          </p:txBody>
        </p:sp>
        <p:sp>
          <p:nvSpPr>
            <p:cNvPr id="23583" name="Rectangle 34">
              <a:extLst>
                <a:ext uri="{FF2B5EF4-FFF2-40B4-BE49-F238E27FC236}">
                  <a16:creationId xmlns:a16="http://schemas.microsoft.com/office/drawing/2014/main" id="{E210B348-5CAE-0D41-B26D-3613FC6B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2928"/>
              <a:ext cx="13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3584" name="Rectangle 35">
              <a:extLst>
                <a:ext uri="{FF2B5EF4-FFF2-40B4-BE49-F238E27FC236}">
                  <a16:creationId xmlns:a16="http://schemas.microsoft.com/office/drawing/2014/main" id="{5B32513E-D06F-E146-8A6E-31C54BE5A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292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3585" name="Rectangle 36">
              <a:extLst>
                <a:ext uri="{FF2B5EF4-FFF2-40B4-BE49-F238E27FC236}">
                  <a16:creationId xmlns:a16="http://schemas.microsoft.com/office/drawing/2014/main" id="{96F8968E-9C72-7E45-BECE-243800F04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792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AA0000"/>
                  </a:solidFill>
                </a:rPr>
                <a:t>F</a:t>
              </a:r>
              <a:endParaRPr lang="en-US" altLang="en-US" i="1"/>
            </a:p>
          </p:txBody>
        </p:sp>
        <p:sp>
          <p:nvSpPr>
            <p:cNvPr id="23586" name="Rectangle 37">
              <a:extLst>
                <a:ext uri="{FF2B5EF4-FFF2-40B4-BE49-F238E27FC236}">
                  <a16:creationId xmlns:a16="http://schemas.microsoft.com/office/drawing/2014/main" id="{D5F40E28-CA25-FD40-AEB5-AA2AEB576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11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444444"/>
                  </a:solidFill>
                </a:rPr>
                <a:t>A</a:t>
              </a:r>
              <a:endParaRPr lang="en-US" altLang="en-US" i="1"/>
            </a:p>
          </p:txBody>
        </p:sp>
        <p:sp>
          <p:nvSpPr>
            <p:cNvPr id="23587" name="Line 41">
              <a:extLst>
                <a:ext uri="{FF2B5EF4-FFF2-40B4-BE49-F238E27FC236}">
                  <a16:creationId xmlns:a16="http://schemas.microsoft.com/office/drawing/2014/main" id="{616C4E80-4F25-EB4A-B738-C10C9BC3A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3077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9" name="Rectangle 4">
            <a:extLst>
              <a:ext uri="{FF2B5EF4-FFF2-40B4-BE49-F238E27FC236}">
                <a16:creationId xmlns:a16="http://schemas.microsoft.com/office/drawing/2014/main" id="{3CB3B5DF-3922-A249-8AA7-4783A61B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3355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 </a:t>
            </a:r>
            <a:r>
              <a:rPr lang="en-US" altLang="en-US" b="1">
                <a:solidFill>
                  <a:schemeClr val="accent2"/>
                </a:solidFill>
              </a:rPr>
              <a:t>Simple</a:t>
            </a:r>
            <a:r>
              <a:rPr lang="en-US" altLang="en-US" b="1"/>
              <a:t> compression:</a:t>
            </a:r>
          </a:p>
        </p:txBody>
      </p:sp>
      <p:pic>
        <p:nvPicPr>
          <p:cNvPr id="23560" name="Picture 7">
            <a:extLst>
              <a:ext uri="{FF2B5EF4-FFF2-40B4-BE49-F238E27FC236}">
                <a16:creationId xmlns:a16="http://schemas.microsoft.com/office/drawing/2014/main" id="{349443A8-B3BA-2D4E-A4BD-C987CC0C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6477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Line 8">
            <a:extLst>
              <a:ext uri="{FF2B5EF4-FFF2-40B4-BE49-F238E27FC236}">
                <a16:creationId xmlns:a16="http://schemas.microsoft.com/office/drawing/2014/main" id="{9A2BB9DC-A15C-6D41-B696-21F302870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667000"/>
            <a:ext cx="1143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CADE83BF-315F-584F-8710-0C57EB45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19613"/>
            <a:ext cx="23558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Note:  compressive</a:t>
            </a:r>
          </a:p>
          <a:p>
            <a:r>
              <a:rPr lang="en-US" altLang="en-US" sz="2000"/>
              <a:t>structure member</a:t>
            </a:r>
          </a:p>
          <a:p>
            <a:r>
              <a:rPr lang="en-US" altLang="en-US" sz="2000"/>
              <a:t>(</a:t>
            </a:r>
            <a:r>
              <a:rPr lang="en-US" altLang="en-US" sz="2000">
                <a:latin typeface="Symbol" pitchFamily="2" charset="2"/>
              </a:rPr>
              <a:t>s</a:t>
            </a:r>
            <a:r>
              <a:rPr lang="en-US" altLang="en-US" sz="2000"/>
              <a:t> &lt; 0 here).</a:t>
            </a:r>
          </a:p>
        </p:txBody>
      </p:sp>
      <p:sp>
        <p:nvSpPr>
          <p:cNvPr id="23563" name="Rectangle 13">
            <a:extLst>
              <a:ext uri="{FF2B5EF4-FFF2-40B4-BE49-F238E27FC236}">
                <a16:creationId xmlns:a16="http://schemas.microsoft.com/office/drawing/2014/main" id="{B1E52AA7-9D55-4848-982D-815B9139E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11763"/>
            <a:ext cx="2527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(photo courtesy P.M. Anderson)</a:t>
            </a:r>
          </a:p>
        </p:txBody>
      </p:sp>
      <p:sp>
        <p:nvSpPr>
          <p:cNvPr id="23564" name="Rectangle 14">
            <a:extLst>
              <a:ext uri="{FF2B5EF4-FFF2-40B4-BE49-F238E27FC236}">
                <a16:creationId xmlns:a16="http://schemas.microsoft.com/office/drawing/2014/main" id="{3B9810D3-048F-CC4D-9D52-B8ABB08727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OTHER COMMON STRESS STATES (1)</a:t>
            </a:r>
          </a:p>
        </p:txBody>
      </p:sp>
      <p:sp>
        <p:nvSpPr>
          <p:cNvPr id="23565" name="AutoShape 15">
            <a:extLst>
              <a:ext uri="{FF2B5EF4-FFF2-40B4-BE49-F238E27FC236}">
                <a16:creationId xmlns:a16="http://schemas.microsoft.com/office/drawing/2014/main" id="{1A14E659-7AC0-8941-B088-7FADF005521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09600" y="1341438"/>
            <a:ext cx="28194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66" name="Group 49">
            <a:extLst>
              <a:ext uri="{FF2B5EF4-FFF2-40B4-BE49-F238E27FC236}">
                <a16:creationId xmlns:a16="http://schemas.microsoft.com/office/drawing/2014/main" id="{53615171-D9C3-7347-95AC-0168E0341057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1517650"/>
            <a:ext cx="2441575" cy="3770313"/>
            <a:chOff x="496" y="956"/>
            <a:chExt cx="1538" cy="2375"/>
          </a:xfrm>
        </p:grpSpPr>
        <p:graphicFrame>
          <p:nvGraphicFramePr>
            <p:cNvPr id="23554" name="Object 2">
              <a:extLst>
                <a:ext uri="{FF2B5EF4-FFF2-40B4-BE49-F238E27FC236}">
                  <a16:creationId xmlns:a16="http://schemas.microsoft.com/office/drawing/2014/main" id="{0E06831A-58DB-4C48-8BBF-B9ACE07725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8" y="956"/>
            <a:ext cx="1466" cy="2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name="Image" r:id="rId7" imgW="1905000" imgH="2762250" progId="Photoshop.Image.9">
                    <p:embed/>
                  </p:oleObj>
                </mc:Choice>
                <mc:Fallback>
                  <p:oleObj name="Image" r:id="rId7" imgW="1905000" imgH="2762250" progId="Photoshop.Image.9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956"/>
                          <a:ext cx="1466" cy="2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prstDash val="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Line 18">
              <a:extLst>
                <a:ext uri="{FF2B5EF4-FFF2-40B4-BE49-F238E27FC236}">
                  <a16:creationId xmlns:a16="http://schemas.microsoft.com/office/drawing/2014/main" id="{D14C2B2F-28B4-0045-B6F2-10A443ED8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41"/>
              <a:ext cx="504" cy="1"/>
            </a:xfrm>
            <a:prstGeom prst="line">
              <a:avLst/>
            </a:prstGeom>
            <a:noFill/>
            <a:ln w="38100">
              <a:solidFill>
                <a:srgbClr val="44444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Rectangle 19">
              <a:extLst>
                <a:ext uri="{FF2B5EF4-FFF2-40B4-BE49-F238E27FC236}">
                  <a16:creationId xmlns:a16="http://schemas.microsoft.com/office/drawing/2014/main" id="{13CDA029-FD20-334D-9F68-0AFE1E869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" y="1533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444444"/>
                  </a:solidFill>
                </a:rPr>
                <a:t>A</a:t>
              </a:r>
              <a:endParaRPr lang="en-US" altLang="en-US" i="1"/>
            </a:p>
          </p:txBody>
        </p:sp>
        <p:sp>
          <p:nvSpPr>
            <p:cNvPr id="23570" name="Rectangle 20">
              <a:extLst>
                <a:ext uri="{FF2B5EF4-FFF2-40B4-BE49-F238E27FC236}">
                  <a16:creationId xmlns:a16="http://schemas.microsoft.com/office/drawing/2014/main" id="{5474244A-14DA-594F-A9DA-6600E2C3D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1597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solidFill>
                    <a:srgbClr val="444444"/>
                  </a:solidFill>
                </a:rPr>
                <a:t>o</a:t>
              </a:r>
              <a:endParaRPr lang="en-US" altLang="en-US" i="1"/>
            </a:p>
          </p:txBody>
        </p:sp>
        <p:grpSp>
          <p:nvGrpSpPr>
            <p:cNvPr id="23571" name="Group 23">
              <a:extLst>
                <a:ext uri="{FF2B5EF4-FFF2-40B4-BE49-F238E27FC236}">
                  <a16:creationId xmlns:a16="http://schemas.microsoft.com/office/drawing/2014/main" id="{6EB63C2C-ACD1-BF4D-AF8C-3CE1A7244B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1741"/>
              <a:ext cx="168" cy="176"/>
              <a:chOff x="808" y="1741"/>
              <a:chExt cx="168" cy="176"/>
            </a:xfrm>
          </p:grpSpPr>
          <p:sp>
            <p:nvSpPr>
              <p:cNvPr id="23578" name="Freeform 21">
                <a:extLst>
                  <a:ext uri="{FF2B5EF4-FFF2-40B4-BE49-F238E27FC236}">
                    <a16:creationId xmlns:a16="http://schemas.microsoft.com/office/drawing/2014/main" id="{EC62B209-97C5-114D-894B-1201FB548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" y="1813"/>
                <a:ext cx="104" cy="104"/>
              </a:xfrm>
              <a:custGeom>
                <a:avLst/>
                <a:gdLst>
                  <a:gd name="T0" fmla="*/ 104 w 104"/>
                  <a:gd name="T1" fmla="*/ 104 h 104"/>
                  <a:gd name="T2" fmla="*/ 0 w 104"/>
                  <a:gd name="T3" fmla="*/ 80 h 104"/>
                  <a:gd name="T4" fmla="*/ 64 w 104"/>
                  <a:gd name="T5" fmla="*/ 64 h 104"/>
                  <a:gd name="T6" fmla="*/ 80 w 104"/>
                  <a:gd name="T7" fmla="*/ 0 h 104"/>
                  <a:gd name="T8" fmla="*/ 104 w 104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04"/>
                  <a:gd name="T17" fmla="*/ 104 w 104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04">
                    <a:moveTo>
                      <a:pt x="104" y="104"/>
                    </a:moveTo>
                    <a:lnTo>
                      <a:pt x="0" y="80"/>
                    </a:lnTo>
                    <a:lnTo>
                      <a:pt x="64" y="64"/>
                    </a:lnTo>
                    <a:lnTo>
                      <a:pt x="80" y="0"/>
                    </a:lnTo>
                    <a:lnTo>
                      <a:pt x="104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9" name="Line 22">
                <a:extLst>
                  <a:ext uri="{FF2B5EF4-FFF2-40B4-BE49-F238E27FC236}">
                    <a16:creationId xmlns:a16="http://schemas.microsoft.com/office/drawing/2014/main" id="{4192B0B7-FDFB-4644-A683-40F42846B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8" y="1741"/>
                <a:ext cx="128" cy="13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2" name="Group 26">
              <a:extLst>
                <a:ext uri="{FF2B5EF4-FFF2-40B4-BE49-F238E27FC236}">
                  <a16:creationId xmlns:a16="http://schemas.microsoft.com/office/drawing/2014/main" id="{4B842E30-25F0-E345-A898-0794689B0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" y="1429"/>
              <a:ext cx="96" cy="224"/>
              <a:chOff x="1216" y="1429"/>
              <a:chExt cx="96" cy="224"/>
            </a:xfrm>
          </p:grpSpPr>
          <p:sp>
            <p:nvSpPr>
              <p:cNvPr id="23576" name="Freeform 24">
                <a:extLst>
                  <a:ext uri="{FF2B5EF4-FFF2-40B4-BE49-F238E27FC236}">
                    <a16:creationId xmlns:a16="http://schemas.microsoft.com/office/drawing/2014/main" id="{E3AEAFEF-7A4B-A648-92D2-84637AC2F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" y="1549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77" name="Line 25">
                <a:extLst>
                  <a:ext uri="{FF2B5EF4-FFF2-40B4-BE49-F238E27FC236}">
                    <a16:creationId xmlns:a16="http://schemas.microsoft.com/office/drawing/2014/main" id="{D7D08C2C-B7A3-BB44-BC67-30A3BB070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4" y="1429"/>
                <a:ext cx="1" cy="152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3" name="Rectangle 27">
              <a:extLst>
                <a:ext uri="{FF2B5EF4-FFF2-40B4-BE49-F238E27FC236}">
                  <a16:creationId xmlns:a16="http://schemas.microsoft.com/office/drawing/2014/main" id="{0FC923AC-F89B-5B46-B991-BA0D67CC1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069"/>
              <a:ext cx="11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AA"/>
                  </a:solidFill>
                </a:rPr>
                <a:t>Balanced Rock, Arches </a:t>
              </a:r>
              <a:endParaRPr lang="en-US" altLang="en-US"/>
            </a:p>
          </p:txBody>
        </p:sp>
        <p:sp>
          <p:nvSpPr>
            <p:cNvPr id="23574" name="Rectangle 28">
              <a:extLst>
                <a:ext uri="{FF2B5EF4-FFF2-40B4-BE49-F238E27FC236}">
                  <a16:creationId xmlns:a16="http://schemas.microsoft.com/office/drawing/2014/main" id="{B1FC3214-BAAE-E747-92EE-A7469F963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197"/>
              <a:ext cx="67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AA"/>
                  </a:solidFill>
                </a:rPr>
                <a:t>National Park</a:t>
              </a:r>
              <a:endParaRPr lang="en-US" altLang="en-US"/>
            </a:p>
          </p:txBody>
        </p:sp>
        <p:sp>
          <p:nvSpPr>
            <p:cNvPr id="23575" name="Rectangle 29">
              <a:extLst>
                <a:ext uri="{FF2B5EF4-FFF2-40B4-BE49-F238E27FC236}">
                  <a16:creationId xmlns:a16="http://schemas.microsoft.com/office/drawing/2014/main" id="{BFC95C06-3D8A-F740-B69C-91B7474F7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1841"/>
              <a:ext cx="72" cy="2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3567" name="Line 9">
            <a:extLst>
              <a:ext uri="{FF2B5EF4-FFF2-40B4-BE49-F238E27FC236}">
                <a16:creationId xmlns:a16="http://schemas.microsoft.com/office/drawing/2014/main" id="{CD68B46B-A83D-1544-A368-C7287C006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76600"/>
            <a:ext cx="32766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2E7E5FDC-CC4A-BA4F-8544-A4AA2A4F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1315C4-50D6-1140-BFF2-A6916CF5DFF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2BF6ACA-454A-1A41-9D86-32883665A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990600"/>
            <a:ext cx="2627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 </a:t>
            </a:r>
            <a:r>
              <a:rPr lang="en-US" altLang="en-US" b="1">
                <a:solidFill>
                  <a:schemeClr val="accent2"/>
                </a:solidFill>
              </a:rPr>
              <a:t>Bi-axial</a:t>
            </a:r>
            <a:r>
              <a:rPr lang="en-US" altLang="en-US" b="1"/>
              <a:t> tension: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AA9A53F8-4515-CC46-958D-14E21D26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990600"/>
            <a:ext cx="4035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 </a:t>
            </a:r>
            <a:r>
              <a:rPr lang="en-US" altLang="en-US" b="1">
                <a:solidFill>
                  <a:schemeClr val="accent2"/>
                </a:solidFill>
              </a:rPr>
              <a:t>Hydrostatic</a:t>
            </a:r>
            <a:r>
              <a:rPr lang="en-US" altLang="en-US" b="1"/>
              <a:t> compression:</a:t>
            </a:r>
          </a:p>
        </p:txBody>
      </p:sp>
      <p:pic>
        <p:nvPicPr>
          <p:cNvPr id="25605" name="Picture 6">
            <a:extLst>
              <a:ext uri="{FF2B5EF4-FFF2-40B4-BE49-F238E27FC236}">
                <a16:creationId xmlns:a16="http://schemas.microsoft.com/office/drawing/2014/main" id="{BAF92242-F01C-CE44-ABB2-5401726E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0500"/>
            <a:ext cx="42672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8">
            <a:extLst>
              <a:ext uri="{FF2B5EF4-FFF2-40B4-BE49-F238E27FC236}">
                <a16:creationId xmlns:a16="http://schemas.microsoft.com/office/drawing/2014/main" id="{61F1017E-D002-C540-92C1-9D69734B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164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FF"/>
                </a:solidFill>
              </a:rPr>
              <a:t>Pressurized tank</a:t>
            </a:r>
          </a:p>
        </p:txBody>
      </p:sp>
      <p:sp>
        <p:nvSpPr>
          <p:cNvPr id="25607" name="Line 9">
            <a:extLst>
              <a:ext uri="{FF2B5EF4-FFF2-40B4-BE49-F238E27FC236}">
                <a16:creationId xmlns:a16="http://schemas.microsoft.com/office/drawing/2014/main" id="{9D9B388B-A83C-F446-8BAF-0D72F90CC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3733800"/>
            <a:ext cx="457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8" name="Group 70">
            <a:extLst>
              <a:ext uri="{FF2B5EF4-FFF2-40B4-BE49-F238E27FC236}">
                <a16:creationId xmlns:a16="http://schemas.microsoft.com/office/drawing/2014/main" id="{F6E4E896-5CE9-C44E-A73C-1A99A4FEBF24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5435600"/>
            <a:ext cx="1058863" cy="569913"/>
            <a:chOff x="3408" y="3424"/>
            <a:chExt cx="667" cy="359"/>
          </a:xfrm>
        </p:grpSpPr>
        <p:sp>
          <p:nvSpPr>
            <p:cNvPr id="25672" name="Rectangle 12">
              <a:extLst>
                <a:ext uri="{FF2B5EF4-FFF2-40B4-BE49-F238E27FC236}">
                  <a16:creationId xmlns:a16="http://schemas.microsoft.com/office/drawing/2014/main" id="{F2ED5415-A8ED-A447-B8E0-22DE3A8C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24"/>
              <a:ext cx="6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latin typeface="Symbol" pitchFamily="2" charset="2"/>
                </a:rPr>
                <a:t>s</a:t>
              </a:r>
              <a:r>
                <a:rPr lang="en-US" altLang="en-US" sz="2800" baseline="-2000"/>
                <a:t> </a:t>
              </a:r>
              <a:r>
                <a:rPr lang="en-US" altLang="en-US" sz="2800">
                  <a:latin typeface="Symbol" pitchFamily="2" charset="2"/>
                </a:rPr>
                <a:t> </a:t>
              </a:r>
              <a:r>
                <a:rPr lang="en-US" altLang="en-US" sz="2800"/>
                <a:t>&lt; 0</a:t>
              </a:r>
              <a:endParaRPr lang="en-US" altLang="en-US" sz="2800">
                <a:latin typeface="Symbol" pitchFamily="2" charset="2"/>
              </a:endParaRPr>
            </a:p>
          </p:txBody>
        </p:sp>
        <p:sp>
          <p:nvSpPr>
            <p:cNvPr id="25673" name="Rectangle 13">
              <a:extLst>
                <a:ext uri="{FF2B5EF4-FFF2-40B4-BE49-F238E27FC236}">
                  <a16:creationId xmlns:a16="http://schemas.microsoft.com/office/drawing/2014/main" id="{939429D2-3FDA-4347-BB51-7B20167E3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i="1"/>
                <a:t>h</a:t>
              </a:r>
            </a:p>
          </p:txBody>
        </p:sp>
      </p:grpSp>
      <p:sp>
        <p:nvSpPr>
          <p:cNvPr id="25609" name="Rectangle 14">
            <a:extLst>
              <a:ext uri="{FF2B5EF4-FFF2-40B4-BE49-F238E27FC236}">
                <a16:creationId xmlns:a16="http://schemas.microsoft.com/office/drawing/2014/main" id="{A3D143E6-6676-564D-9890-AB849257F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78363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(photo courtesy</a:t>
            </a:r>
          </a:p>
          <a:p>
            <a:r>
              <a:rPr lang="en-US" altLang="en-US" sz="1200"/>
              <a:t>P.M. Anderson)</a:t>
            </a:r>
          </a:p>
        </p:txBody>
      </p:sp>
      <p:sp>
        <p:nvSpPr>
          <p:cNvPr id="25610" name="Rectangle 15">
            <a:extLst>
              <a:ext uri="{FF2B5EF4-FFF2-40B4-BE49-F238E27FC236}">
                <a16:creationId xmlns:a16="http://schemas.microsoft.com/office/drawing/2014/main" id="{430E3187-4750-0B42-8E67-C7F7DD74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4495800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(photo courtesy</a:t>
            </a:r>
          </a:p>
          <a:p>
            <a:r>
              <a:rPr lang="en-US" altLang="en-US" sz="1200"/>
              <a:t>P.M. Anderson)</a:t>
            </a:r>
          </a:p>
        </p:txBody>
      </p:sp>
      <p:sp>
        <p:nvSpPr>
          <p:cNvPr id="25611" name="Rectangle 16">
            <a:extLst>
              <a:ext uri="{FF2B5EF4-FFF2-40B4-BE49-F238E27FC236}">
                <a16:creationId xmlns:a16="http://schemas.microsoft.com/office/drawing/2014/main" id="{CB56B631-A5C4-8347-A43E-E864E74672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OTHER COMMON STRESS STATES (2)</a:t>
            </a:r>
          </a:p>
        </p:txBody>
      </p:sp>
      <p:grpSp>
        <p:nvGrpSpPr>
          <p:cNvPr id="25612" name="Group 18">
            <a:extLst>
              <a:ext uri="{FF2B5EF4-FFF2-40B4-BE49-F238E27FC236}">
                <a16:creationId xmlns:a16="http://schemas.microsoft.com/office/drawing/2014/main" id="{ED269BAF-E0F8-3943-8EBE-6A6333FE7A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49900" y="1447800"/>
            <a:ext cx="3136900" cy="3352800"/>
            <a:chOff x="3496" y="912"/>
            <a:chExt cx="1976" cy="2112"/>
          </a:xfrm>
        </p:grpSpPr>
        <p:sp>
          <p:nvSpPr>
            <p:cNvPr id="25669" name="AutoShape 17">
              <a:extLst>
                <a:ext uri="{FF2B5EF4-FFF2-40B4-BE49-F238E27FC236}">
                  <a16:creationId xmlns:a16="http://schemas.microsoft.com/office/drawing/2014/main" id="{F11961F0-A2BA-284F-9440-1D5F38555E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96" y="912"/>
              <a:ext cx="1976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5670" name="Picture 19">
              <a:extLst>
                <a:ext uri="{FF2B5EF4-FFF2-40B4-BE49-F238E27FC236}">
                  <a16:creationId xmlns:a16="http://schemas.microsoft.com/office/drawing/2014/main" id="{73675F64-FD88-524F-B1FF-160373D7F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" y="920"/>
              <a:ext cx="1816" cy="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71" name="Rectangle 20">
              <a:extLst>
                <a:ext uri="{FF2B5EF4-FFF2-40B4-BE49-F238E27FC236}">
                  <a16:creationId xmlns:a16="http://schemas.microsoft.com/office/drawing/2014/main" id="{BA9BF5CD-60F9-B649-9A71-4E3DC49A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80"/>
              <a:ext cx="8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AA"/>
                  </a:solidFill>
                </a:rPr>
                <a:t>Fish under water</a:t>
              </a:r>
              <a:endParaRPr lang="en-US" altLang="en-US"/>
            </a:p>
          </p:txBody>
        </p:sp>
      </p:grpSp>
      <p:sp>
        <p:nvSpPr>
          <p:cNvPr id="25613" name="Line 10">
            <a:extLst>
              <a:ext uri="{FF2B5EF4-FFF2-40B4-BE49-F238E27FC236}">
                <a16:creationId xmlns:a16="http://schemas.microsoft.com/office/drawing/2014/main" id="{4D7454D5-C4C5-0740-B223-91A34A8E9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581400"/>
            <a:ext cx="5334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14" name="Group 69">
            <a:extLst>
              <a:ext uri="{FF2B5EF4-FFF2-40B4-BE49-F238E27FC236}">
                <a16:creationId xmlns:a16="http://schemas.microsoft.com/office/drawing/2014/main" id="{71A645B8-2633-3445-9C24-5DD88297B174}"/>
              </a:ext>
            </a:extLst>
          </p:cNvPr>
          <p:cNvGrpSpPr>
            <a:grpSpLocks/>
          </p:cNvGrpSpPr>
          <p:nvPr/>
        </p:nvGrpSpPr>
        <p:grpSpPr bwMode="auto">
          <a:xfrm>
            <a:off x="6183313" y="5072063"/>
            <a:ext cx="1062037" cy="920750"/>
            <a:chOff x="3999" y="3243"/>
            <a:chExt cx="521" cy="452"/>
          </a:xfrm>
        </p:grpSpPr>
        <p:grpSp>
          <p:nvGrpSpPr>
            <p:cNvPr id="25635" name="Group 38">
              <a:extLst>
                <a:ext uri="{FF2B5EF4-FFF2-40B4-BE49-F238E27FC236}">
                  <a16:creationId xmlns:a16="http://schemas.microsoft.com/office/drawing/2014/main" id="{174DDCC8-16AD-8641-B6DB-B59C2CD67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3328"/>
              <a:ext cx="168" cy="104"/>
              <a:chOff x="4352" y="3328"/>
              <a:chExt cx="168" cy="104"/>
            </a:xfrm>
          </p:grpSpPr>
          <p:sp>
            <p:nvSpPr>
              <p:cNvPr id="25667" name="Freeform 36">
                <a:extLst>
                  <a:ext uri="{FF2B5EF4-FFF2-40B4-BE49-F238E27FC236}">
                    <a16:creationId xmlns:a16="http://schemas.microsoft.com/office/drawing/2014/main" id="{62CE8702-1A09-134B-85D9-93513299C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" y="3352"/>
                <a:ext cx="96" cy="80"/>
              </a:xfrm>
              <a:custGeom>
                <a:avLst/>
                <a:gdLst>
                  <a:gd name="T0" fmla="*/ 0 w 96"/>
                  <a:gd name="T1" fmla="*/ 80 h 80"/>
                  <a:gd name="T2" fmla="*/ 56 w 96"/>
                  <a:gd name="T3" fmla="*/ 0 h 80"/>
                  <a:gd name="T4" fmla="*/ 48 w 96"/>
                  <a:gd name="T5" fmla="*/ 48 h 80"/>
                  <a:gd name="T6" fmla="*/ 96 w 96"/>
                  <a:gd name="T7" fmla="*/ 72 h 80"/>
                  <a:gd name="T8" fmla="*/ 0 w 96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0"/>
                  <a:gd name="T17" fmla="*/ 96 w 9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0">
                    <a:moveTo>
                      <a:pt x="0" y="80"/>
                    </a:moveTo>
                    <a:lnTo>
                      <a:pt x="56" y="0"/>
                    </a:lnTo>
                    <a:lnTo>
                      <a:pt x="48" y="48"/>
                    </a:lnTo>
                    <a:lnTo>
                      <a:pt x="96" y="72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68" name="Line 37">
                <a:extLst>
                  <a:ext uri="{FF2B5EF4-FFF2-40B4-BE49-F238E27FC236}">
                    <a16:creationId xmlns:a16="http://schemas.microsoft.com/office/drawing/2014/main" id="{943A5B10-8137-7E4E-95AE-43233236D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0" y="3328"/>
                <a:ext cx="120" cy="72"/>
              </a:xfrm>
              <a:prstGeom prst="line">
                <a:avLst/>
              </a:prstGeom>
              <a:noFill/>
              <a:ln w="127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6" name="Group 65">
              <a:extLst>
                <a:ext uri="{FF2B5EF4-FFF2-40B4-BE49-F238E27FC236}">
                  <a16:creationId xmlns:a16="http://schemas.microsoft.com/office/drawing/2014/main" id="{12B03A36-CD43-614A-B5E1-00202624F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" y="3354"/>
              <a:ext cx="220" cy="214"/>
              <a:chOff x="4164" y="3354"/>
              <a:chExt cx="220" cy="214"/>
            </a:xfrm>
          </p:grpSpPr>
          <p:sp>
            <p:nvSpPr>
              <p:cNvPr id="25651" name="Freeform 64">
                <a:extLst>
                  <a:ext uri="{FF2B5EF4-FFF2-40B4-BE49-F238E27FC236}">
                    <a16:creationId xmlns:a16="http://schemas.microsoft.com/office/drawing/2014/main" id="{5020828B-C3DD-AD4E-8436-50011684F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3354"/>
                <a:ext cx="218" cy="214"/>
              </a:xfrm>
              <a:custGeom>
                <a:avLst/>
                <a:gdLst>
                  <a:gd name="T0" fmla="*/ 0 w 218"/>
                  <a:gd name="T1" fmla="*/ 50 h 214"/>
                  <a:gd name="T2" fmla="*/ 80 w 218"/>
                  <a:gd name="T3" fmla="*/ 0 h 214"/>
                  <a:gd name="T4" fmla="*/ 218 w 218"/>
                  <a:gd name="T5" fmla="*/ 24 h 214"/>
                  <a:gd name="T6" fmla="*/ 216 w 218"/>
                  <a:gd name="T7" fmla="*/ 162 h 214"/>
                  <a:gd name="T8" fmla="*/ 138 w 218"/>
                  <a:gd name="T9" fmla="*/ 214 h 214"/>
                  <a:gd name="T10" fmla="*/ 0 w 218"/>
                  <a:gd name="T11" fmla="*/ 188 h 214"/>
                  <a:gd name="T12" fmla="*/ 0 w 218"/>
                  <a:gd name="T13" fmla="*/ 50 h 2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8"/>
                  <a:gd name="T22" fmla="*/ 0 h 214"/>
                  <a:gd name="T23" fmla="*/ 218 w 218"/>
                  <a:gd name="T24" fmla="*/ 214 h 2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8" h="214">
                    <a:moveTo>
                      <a:pt x="0" y="50"/>
                    </a:moveTo>
                    <a:lnTo>
                      <a:pt x="80" y="0"/>
                    </a:lnTo>
                    <a:lnTo>
                      <a:pt x="218" y="24"/>
                    </a:lnTo>
                    <a:lnTo>
                      <a:pt x="216" y="162"/>
                    </a:lnTo>
                    <a:lnTo>
                      <a:pt x="138" y="214"/>
                    </a:lnTo>
                    <a:lnTo>
                      <a:pt x="0" y="188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52" name="Line 26">
                <a:extLst>
                  <a:ext uri="{FF2B5EF4-FFF2-40B4-BE49-F238E27FC236}">
                    <a16:creationId xmlns:a16="http://schemas.microsoft.com/office/drawing/2014/main" id="{1A6D2901-9631-6849-B363-6B2A4B428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8" y="3408"/>
                <a:ext cx="136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3" name="Line 27">
                <a:extLst>
                  <a:ext uri="{FF2B5EF4-FFF2-40B4-BE49-F238E27FC236}">
                    <a16:creationId xmlns:a16="http://schemas.microsoft.com/office/drawing/2014/main" id="{537EE9DE-D1C2-F045-AAEC-96232160F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4" y="3432"/>
                <a:ext cx="1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Line 28">
                <a:extLst>
                  <a:ext uri="{FF2B5EF4-FFF2-40B4-BE49-F238E27FC236}">
                    <a16:creationId xmlns:a16="http://schemas.microsoft.com/office/drawing/2014/main" id="{B386B25D-0B3A-4242-9802-164CFFF50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4" y="3384"/>
                <a:ext cx="64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Line 31">
                <a:extLst>
                  <a:ext uri="{FF2B5EF4-FFF2-40B4-BE49-F238E27FC236}">
                    <a16:creationId xmlns:a16="http://schemas.microsoft.com/office/drawing/2014/main" id="{D5E47AF4-5B41-274A-A4C3-9FD1A096E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3520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Line 32">
                <a:extLst>
                  <a:ext uri="{FF2B5EF4-FFF2-40B4-BE49-F238E27FC236}">
                    <a16:creationId xmlns:a16="http://schemas.microsoft.com/office/drawing/2014/main" id="{025C9A0C-6C4E-E746-B668-040272F6E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488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7" name="Line 33">
                <a:extLst>
                  <a:ext uri="{FF2B5EF4-FFF2-40B4-BE49-F238E27FC236}">
                    <a16:creationId xmlns:a16="http://schemas.microsoft.com/office/drawing/2014/main" id="{446220BD-ED96-4643-B266-4A4C808BE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8" y="3456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8" name="Line 34">
                <a:extLst>
                  <a:ext uri="{FF2B5EF4-FFF2-40B4-BE49-F238E27FC236}">
                    <a16:creationId xmlns:a16="http://schemas.microsoft.com/office/drawing/2014/main" id="{B41C343D-2D15-EA4B-9FD4-09D32FFF8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8" y="3376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9" name="Freeform 57">
                <a:extLst>
                  <a:ext uri="{FF2B5EF4-FFF2-40B4-BE49-F238E27FC236}">
                    <a16:creationId xmlns:a16="http://schemas.microsoft.com/office/drawing/2014/main" id="{C4DF24D9-4E9F-4342-89CB-17712233B9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3354"/>
                <a:ext cx="138" cy="162"/>
              </a:xfrm>
              <a:custGeom>
                <a:avLst/>
                <a:gdLst>
                  <a:gd name="T0" fmla="*/ 0 w 138"/>
                  <a:gd name="T1" fmla="*/ 0 h 162"/>
                  <a:gd name="T2" fmla="*/ 0 w 138"/>
                  <a:gd name="T3" fmla="*/ 138 h 162"/>
                  <a:gd name="T4" fmla="*/ 138 w 138"/>
                  <a:gd name="T5" fmla="*/ 162 h 162"/>
                  <a:gd name="T6" fmla="*/ 138 w 138"/>
                  <a:gd name="T7" fmla="*/ 24 h 162"/>
                  <a:gd name="T8" fmla="*/ 0 w 13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162"/>
                  <a:gd name="T17" fmla="*/ 138 w 13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162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62"/>
                    </a:lnTo>
                    <a:lnTo>
                      <a:pt x="138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60" name="Freeform 56">
                <a:extLst>
                  <a:ext uri="{FF2B5EF4-FFF2-40B4-BE49-F238E27FC236}">
                    <a16:creationId xmlns:a16="http://schemas.microsoft.com/office/drawing/2014/main" id="{D953FCFA-EB2A-2C41-874B-FC6FEA017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3406"/>
                <a:ext cx="138" cy="162"/>
              </a:xfrm>
              <a:custGeom>
                <a:avLst/>
                <a:gdLst>
                  <a:gd name="T0" fmla="*/ 0 w 138"/>
                  <a:gd name="T1" fmla="*/ 0 h 162"/>
                  <a:gd name="T2" fmla="*/ 0 w 138"/>
                  <a:gd name="T3" fmla="*/ 138 h 162"/>
                  <a:gd name="T4" fmla="*/ 138 w 138"/>
                  <a:gd name="T5" fmla="*/ 162 h 162"/>
                  <a:gd name="T6" fmla="*/ 138 w 138"/>
                  <a:gd name="T7" fmla="*/ 24 h 162"/>
                  <a:gd name="T8" fmla="*/ 0 w 138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8"/>
                  <a:gd name="T16" fmla="*/ 0 h 162"/>
                  <a:gd name="T17" fmla="*/ 138 w 138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8" h="162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62"/>
                    </a:lnTo>
                    <a:lnTo>
                      <a:pt x="138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61" name="Line 58">
                <a:extLst>
                  <a:ext uri="{FF2B5EF4-FFF2-40B4-BE49-F238E27FC236}">
                    <a16:creationId xmlns:a16="http://schemas.microsoft.com/office/drawing/2014/main" id="{849048E5-014B-1A43-B63B-09621946A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4" y="3354"/>
                <a:ext cx="80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Line 59">
                <a:extLst>
                  <a:ext uri="{FF2B5EF4-FFF2-40B4-BE49-F238E27FC236}">
                    <a16:creationId xmlns:a16="http://schemas.microsoft.com/office/drawing/2014/main" id="{3D65C7B1-B789-2F44-8F5C-31C124283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2" y="3376"/>
                <a:ext cx="80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3" name="Line 60">
                <a:extLst>
                  <a:ext uri="{FF2B5EF4-FFF2-40B4-BE49-F238E27FC236}">
                    <a16:creationId xmlns:a16="http://schemas.microsoft.com/office/drawing/2014/main" id="{9D6B9DAD-CA37-024B-944E-C15B64F79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4" y="3516"/>
                <a:ext cx="80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4" name="Line 61">
                <a:extLst>
                  <a:ext uri="{FF2B5EF4-FFF2-40B4-BE49-F238E27FC236}">
                    <a16:creationId xmlns:a16="http://schemas.microsoft.com/office/drawing/2014/main" id="{6B3F6370-E176-3F43-8F83-F415341A0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8" y="3488"/>
                <a:ext cx="80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5" name="Line 62">
                <a:extLst>
                  <a:ext uri="{FF2B5EF4-FFF2-40B4-BE49-F238E27FC236}">
                    <a16:creationId xmlns:a16="http://schemas.microsoft.com/office/drawing/2014/main" id="{90218C99-FAA5-9F4A-BE62-F1EEE6DEA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4" y="3416"/>
                <a:ext cx="0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Line 63">
                <a:extLst>
                  <a:ext uri="{FF2B5EF4-FFF2-40B4-BE49-F238E27FC236}">
                    <a16:creationId xmlns:a16="http://schemas.microsoft.com/office/drawing/2014/main" id="{96A7A803-A30F-B242-BDC4-43B4FCFEE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4" y="3488"/>
                <a:ext cx="70" cy="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7" name="Group 41">
              <a:extLst>
                <a:ext uri="{FF2B5EF4-FFF2-40B4-BE49-F238E27FC236}">
                  <a16:creationId xmlns:a16="http://schemas.microsoft.com/office/drawing/2014/main" id="{759F301B-6BEE-8C4D-B83F-204713F372D5}"/>
                </a:ext>
              </a:extLst>
            </p:cNvPr>
            <p:cNvGrpSpPr>
              <a:grpSpLocks/>
            </p:cNvGrpSpPr>
            <p:nvPr/>
          </p:nvGrpSpPr>
          <p:grpSpPr bwMode="auto">
            <a:xfrm rot="-236711">
              <a:off x="4059" y="3514"/>
              <a:ext cx="168" cy="96"/>
              <a:chOff x="4056" y="3496"/>
              <a:chExt cx="168" cy="96"/>
            </a:xfrm>
          </p:grpSpPr>
          <p:sp>
            <p:nvSpPr>
              <p:cNvPr id="25649" name="Freeform 39">
                <a:extLst>
                  <a:ext uri="{FF2B5EF4-FFF2-40B4-BE49-F238E27FC236}">
                    <a16:creationId xmlns:a16="http://schemas.microsoft.com/office/drawing/2014/main" id="{8B3EE73D-DC50-2345-8AAF-C5D0468DA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3496"/>
                <a:ext cx="96" cy="80"/>
              </a:xfrm>
              <a:custGeom>
                <a:avLst/>
                <a:gdLst>
                  <a:gd name="T0" fmla="*/ 96 w 96"/>
                  <a:gd name="T1" fmla="*/ 0 h 80"/>
                  <a:gd name="T2" fmla="*/ 40 w 96"/>
                  <a:gd name="T3" fmla="*/ 80 h 80"/>
                  <a:gd name="T4" fmla="*/ 48 w 96"/>
                  <a:gd name="T5" fmla="*/ 32 h 80"/>
                  <a:gd name="T6" fmla="*/ 0 w 96"/>
                  <a:gd name="T7" fmla="*/ 8 h 80"/>
                  <a:gd name="T8" fmla="*/ 96 w 96"/>
                  <a:gd name="T9" fmla="*/ 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0"/>
                  <a:gd name="T17" fmla="*/ 96 w 9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0">
                    <a:moveTo>
                      <a:pt x="96" y="0"/>
                    </a:moveTo>
                    <a:lnTo>
                      <a:pt x="40" y="80"/>
                    </a:lnTo>
                    <a:lnTo>
                      <a:pt x="48" y="32"/>
                    </a:lnTo>
                    <a:lnTo>
                      <a:pt x="0" y="8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50" name="Line 40">
                <a:extLst>
                  <a:ext uri="{FF2B5EF4-FFF2-40B4-BE49-F238E27FC236}">
                    <a16:creationId xmlns:a16="http://schemas.microsoft.com/office/drawing/2014/main" id="{BE9D0332-9EE6-1747-97C5-9F0643F32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6" y="3528"/>
                <a:ext cx="120" cy="64"/>
              </a:xfrm>
              <a:prstGeom prst="line">
                <a:avLst/>
              </a:prstGeom>
              <a:noFill/>
              <a:ln w="127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8" name="Freeform 42">
              <a:extLst>
                <a:ext uri="{FF2B5EF4-FFF2-40B4-BE49-F238E27FC236}">
                  <a16:creationId xmlns:a16="http://schemas.microsoft.com/office/drawing/2014/main" id="{75ED4A68-4052-5041-B38E-76523FDFE61D}"/>
                </a:ext>
              </a:extLst>
            </p:cNvPr>
            <p:cNvSpPr>
              <a:spLocks/>
            </p:cNvSpPr>
            <p:nvPr/>
          </p:nvSpPr>
          <p:spPr bwMode="auto">
            <a:xfrm rot="-243101">
              <a:off x="4344" y="3464"/>
              <a:ext cx="96" cy="80"/>
            </a:xfrm>
            <a:custGeom>
              <a:avLst/>
              <a:gdLst>
                <a:gd name="T0" fmla="*/ 0 w 96"/>
                <a:gd name="T1" fmla="*/ 16 h 80"/>
                <a:gd name="T2" fmla="*/ 96 w 96"/>
                <a:gd name="T3" fmla="*/ 0 h 80"/>
                <a:gd name="T4" fmla="*/ 56 w 96"/>
                <a:gd name="T5" fmla="*/ 32 h 80"/>
                <a:gd name="T6" fmla="*/ 72 w 96"/>
                <a:gd name="T7" fmla="*/ 80 h 80"/>
                <a:gd name="T8" fmla="*/ 0 w 96"/>
                <a:gd name="T9" fmla="*/ 1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80"/>
                <a:gd name="T17" fmla="*/ 96 w 96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80">
                  <a:moveTo>
                    <a:pt x="0" y="16"/>
                  </a:moveTo>
                  <a:lnTo>
                    <a:pt x="96" y="0"/>
                  </a:lnTo>
                  <a:lnTo>
                    <a:pt x="56" y="32"/>
                  </a:lnTo>
                  <a:lnTo>
                    <a:pt x="72" y="8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0000"/>
            </a:solidFill>
            <a:ln w="12700">
              <a:solidFill>
                <a:srgbClr val="AA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39" name="Line 43">
              <a:extLst>
                <a:ext uri="{FF2B5EF4-FFF2-40B4-BE49-F238E27FC236}">
                  <a16:creationId xmlns:a16="http://schemas.microsoft.com/office/drawing/2014/main" id="{4E153504-45E0-674C-97C0-1670E6FE5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3493"/>
              <a:ext cx="104" cy="21"/>
            </a:xfrm>
            <a:prstGeom prst="line">
              <a:avLst/>
            </a:prstGeom>
            <a:noFill/>
            <a:ln w="12700">
              <a:solidFill>
                <a:srgbClr val="A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40" name="Group 47">
              <a:extLst>
                <a:ext uri="{FF2B5EF4-FFF2-40B4-BE49-F238E27FC236}">
                  <a16:creationId xmlns:a16="http://schemas.microsoft.com/office/drawing/2014/main" id="{5B103F25-E23A-564B-BDB9-A6FBA721FD03}"/>
                </a:ext>
              </a:extLst>
            </p:cNvPr>
            <p:cNvGrpSpPr>
              <a:grpSpLocks/>
            </p:cNvGrpSpPr>
            <p:nvPr/>
          </p:nvGrpSpPr>
          <p:grpSpPr bwMode="auto">
            <a:xfrm rot="-494058">
              <a:off x="3999" y="3399"/>
              <a:ext cx="160" cy="80"/>
              <a:chOff x="3984" y="3384"/>
              <a:chExt cx="160" cy="80"/>
            </a:xfrm>
          </p:grpSpPr>
          <p:sp>
            <p:nvSpPr>
              <p:cNvPr id="25647" name="Freeform 45">
                <a:extLst>
                  <a:ext uri="{FF2B5EF4-FFF2-40B4-BE49-F238E27FC236}">
                    <a16:creationId xmlns:a16="http://schemas.microsoft.com/office/drawing/2014/main" id="{4BE423EB-C8CC-4C48-961D-36AF520D3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8" y="3384"/>
                <a:ext cx="96" cy="80"/>
              </a:xfrm>
              <a:custGeom>
                <a:avLst/>
                <a:gdLst>
                  <a:gd name="T0" fmla="*/ 96 w 96"/>
                  <a:gd name="T1" fmla="*/ 64 h 80"/>
                  <a:gd name="T2" fmla="*/ 0 w 96"/>
                  <a:gd name="T3" fmla="*/ 80 h 80"/>
                  <a:gd name="T4" fmla="*/ 40 w 96"/>
                  <a:gd name="T5" fmla="*/ 48 h 80"/>
                  <a:gd name="T6" fmla="*/ 24 w 96"/>
                  <a:gd name="T7" fmla="*/ 0 h 80"/>
                  <a:gd name="T8" fmla="*/ 96 w 96"/>
                  <a:gd name="T9" fmla="*/ 64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0"/>
                  <a:gd name="T17" fmla="*/ 96 w 9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0">
                    <a:moveTo>
                      <a:pt x="96" y="64"/>
                    </a:moveTo>
                    <a:lnTo>
                      <a:pt x="0" y="80"/>
                    </a:lnTo>
                    <a:lnTo>
                      <a:pt x="40" y="48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48" name="Line 46">
                <a:extLst>
                  <a:ext uri="{FF2B5EF4-FFF2-40B4-BE49-F238E27FC236}">
                    <a16:creationId xmlns:a16="http://schemas.microsoft.com/office/drawing/2014/main" id="{86FC7257-03A4-1840-944A-7153A8044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400"/>
                <a:ext cx="104" cy="32"/>
              </a:xfrm>
              <a:prstGeom prst="line">
                <a:avLst/>
              </a:prstGeom>
              <a:noFill/>
              <a:ln w="127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41" name="Group 50">
              <a:extLst>
                <a:ext uri="{FF2B5EF4-FFF2-40B4-BE49-F238E27FC236}">
                  <a16:creationId xmlns:a16="http://schemas.microsoft.com/office/drawing/2014/main" id="{172EA44E-9593-8D45-9EA3-CC7AACDAF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1" y="3567"/>
              <a:ext cx="80" cy="128"/>
              <a:chOff x="4216" y="3576"/>
              <a:chExt cx="80" cy="128"/>
            </a:xfrm>
          </p:grpSpPr>
          <p:sp>
            <p:nvSpPr>
              <p:cNvPr id="25645" name="Freeform 48">
                <a:extLst>
                  <a:ext uri="{FF2B5EF4-FFF2-40B4-BE49-F238E27FC236}">
                    <a16:creationId xmlns:a16="http://schemas.microsoft.com/office/drawing/2014/main" id="{71EEC3CA-5536-7849-9A72-F6E9E2EC9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576"/>
                <a:ext cx="80" cy="88"/>
              </a:xfrm>
              <a:custGeom>
                <a:avLst/>
                <a:gdLst>
                  <a:gd name="T0" fmla="*/ 40 w 80"/>
                  <a:gd name="T1" fmla="*/ 0 h 88"/>
                  <a:gd name="T2" fmla="*/ 80 w 80"/>
                  <a:gd name="T3" fmla="*/ 88 h 88"/>
                  <a:gd name="T4" fmla="*/ 40 w 80"/>
                  <a:gd name="T5" fmla="*/ 56 h 88"/>
                  <a:gd name="T6" fmla="*/ 0 w 80"/>
                  <a:gd name="T7" fmla="*/ 88 h 88"/>
                  <a:gd name="T8" fmla="*/ 40 w 8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0"/>
                    </a:moveTo>
                    <a:lnTo>
                      <a:pt x="80" y="88"/>
                    </a:lnTo>
                    <a:lnTo>
                      <a:pt x="40" y="56"/>
                    </a:lnTo>
                    <a:lnTo>
                      <a:pt x="0" y="8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46" name="Line 49">
                <a:extLst>
                  <a:ext uri="{FF2B5EF4-FFF2-40B4-BE49-F238E27FC236}">
                    <a16:creationId xmlns:a16="http://schemas.microsoft.com/office/drawing/2014/main" id="{ABA2CFCF-6D8C-544B-A26B-287BBE5DD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3632"/>
                <a:ext cx="1" cy="72"/>
              </a:xfrm>
              <a:prstGeom prst="line">
                <a:avLst/>
              </a:prstGeom>
              <a:noFill/>
              <a:ln w="127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42" name="Group 53">
              <a:extLst>
                <a:ext uri="{FF2B5EF4-FFF2-40B4-BE49-F238E27FC236}">
                  <a16:creationId xmlns:a16="http://schemas.microsoft.com/office/drawing/2014/main" id="{68BBC33D-99AE-4B40-A992-38AD9FBB1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3243"/>
              <a:ext cx="80" cy="136"/>
              <a:chOff x="4224" y="3264"/>
              <a:chExt cx="80" cy="136"/>
            </a:xfrm>
          </p:grpSpPr>
          <p:sp>
            <p:nvSpPr>
              <p:cNvPr id="25643" name="Freeform 51">
                <a:extLst>
                  <a:ext uri="{FF2B5EF4-FFF2-40B4-BE49-F238E27FC236}">
                    <a16:creationId xmlns:a16="http://schemas.microsoft.com/office/drawing/2014/main" id="{6998B6B7-11E4-BA47-92F7-BC391CA9D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3312"/>
                <a:ext cx="80" cy="88"/>
              </a:xfrm>
              <a:custGeom>
                <a:avLst/>
                <a:gdLst>
                  <a:gd name="T0" fmla="*/ 40 w 80"/>
                  <a:gd name="T1" fmla="*/ 88 h 88"/>
                  <a:gd name="T2" fmla="*/ 0 w 80"/>
                  <a:gd name="T3" fmla="*/ 0 h 88"/>
                  <a:gd name="T4" fmla="*/ 40 w 80"/>
                  <a:gd name="T5" fmla="*/ 32 h 88"/>
                  <a:gd name="T6" fmla="*/ 80 w 80"/>
                  <a:gd name="T7" fmla="*/ 0 h 88"/>
                  <a:gd name="T8" fmla="*/ 40 w 80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88"/>
                  <a:gd name="T17" fmla="*/ 80 w 80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88">
                    <a:moveTo>
                      <a:pt x="40" y="88"/>
                    </a:moveTo>
                    <a:lnTo>
                      <a:pt x="0" y="0"/>
                    </a:lnTo>
                    <a:lnTo>
                      <a:pt x="40" y="32"/>
                    </a:lnTo>
                    <a:lnTo>
                      <a:pt x="80" y="0"/>
                    </a:lnTo>
                    <a:lnTo>
                      <a:pt x="40" y="88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44" name="Line 52">
                <a:extLst>
                  <a:ext uri="{FF2B5EF4-FFF2-40B4-BE49-F238E27FC236}">
                    <a16:creationId xmlns:a16="http://schemas.microsoft.com/office/drawing/2014/main" id="{920B5CDF-88E1-CB41-A5D0-1694BD9B8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4" y="3264"/>
                <a:ext cx="1" cy="80"/>
              </a:xfrm>
              <a:prstGeom prst="line">
                <a:avLst/>
              </a:prstGeom>
              <a:noFill/>
              <a:ln w="127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15" name="Group 93">
            <a:extLst>
              <a:ext uri="{FF2B5EF4-FFF2-40B4-BE49-F238E27FC236}">
                <a16:creationId xmlns:a16="http://schemas.microsoft.com/office/drawing/2014/main" id="{BE3F70BA-E710-1D45-BA28-3CC245046A26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4889500"/>
            <a:ext cx="1768475" cy="1422400"/>
            <a:chOff x="1408" y="3080"/>
            <a:chExt cx="1114" cy="896"/>
          </a:xfrm>
        </p:grpSpPr>
        <p:grpSp>
          <p:nvGrpSpPr>
            <p:cNvPr id="25616" name="Group 75">
              <a:extLst>
                <a:ext uri="{FF2B5EF4-FFF2-40B4-BE49-F238E27FC236}">
                  <a16:creationId xmlns:a16="http://schemas.microsoft.com/office/drawing/2014/main" id="{5560DBE2-F5FD-324B-86BE-310B2B4BA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3576"/>
              <a:ext cx="160" cy="96"/>
              <a:chOff x="1808" y="3576"/>
              <a:chExt cx="160" cy="96"/>
            </a:xfrm>
          </p:grpSpPr>
          <p:sp>
            <p:nvSpPr>
              <p:cNvPr id="25633" name="Freeform 73">
                <a:extLst>
                  <a:ext uri="{FF2B5EF4-FFF2-40B4-BE49-F238E27FC236}">
                    <a16:creationId xmlns:a16="http://schemas.microsoft.com/office/drawing/2014/main" id="{B6A6E087-450C-6B44-8A5F-9D2F59A8A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" y="3576"/>
                <a:ext cx="104" cy="96"/>
              </a:xfrm>
              <a:custGeom>
                <a:avLst/>
                <a:gdLst>
                  <a:gd name="T0" fmla="*/ 104 w 104"/>
                  <a:gd name="T1" fmla="*/ 48 h 96"/>
                  <a:gd name="T2" fmla="*/ 0 w 104"/>
                  <a:gd name="T3" fmla="*/ 96 h 96"/>
                  <a:gd name="T4" fmla="*/ 32 w 104"/>
                  <a:gd name="T5" fmla="*/ 48 h 96"/>
                  <a:gd name="T6" fmla="*/ 0 w 104"/>
                  <a:gd name="T7" fmla="*/ 0 h 96"/>
                  <a:gd name="T8" fmla="*/ 104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104" y="48"/>
                    </a:moveTo>
                    <a:lnTo>
                      <a:pt x="0" y="96"/>
                    </a:lnTo>
                    <a:lnTo>
                      <a:pt x="32" y="48"/>
                    </a:lnTo>
                    <a:lnTo>
                      <a:pt x="0" y="0"/>
                    </a:lnTo>
                    <a:lnTo>
                      <a:pt x="104" y="48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34" name="Line 74">
                <a:extLst>
                  <a:ext uri="{FF2B5EF4-FFF2-40B4-BE49-F238E27FC236}">
                    <a16:creationId xmlns:a16="http://schemas.microsoft.com/office/drawing/2014/main" id="{1FEB1081-65F0-5445-B902-C3A12E7BE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3624"/>
                <a:ext cx="88" cy="1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7" name="Group 78">
              <a:extLst>
                <a:ext uri="{FF2B5EF4-FFF2-40B4-BE49-F238E27FC236}">
                  <a16:creationId xmlns:a16="http://schemas.microsoft.com/office/drawing/2014/main" id="{26C700AB-E5C9-7149-A7F2-EC4CBDDCE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8" y="3584"/>
              <a:ext cx="168" cy="96"/>
              <a:chOff x="1408" y="3584"/>
              <a:chExt cx="168" cy="96"/>
            </a:xfrm>
          </p:grpSpPr>
          <p:sp>
            <p:nvSpPr>
              <p:cNvPr id="25631" name="Freeform 76">
                <a:extLst>
                  <a:ext uri="{FF2B5EF4-FFF2-40B4-BE49-F238E27FC236}">
                    <a16:creationId xmlns:a16="http://schemas.microsoft.com/office/drawing/2014/main" id="{5EF47AFC-76DD-0C48-9DCF-4D9842DFB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3584"/>
                <a:ext cx="104" cy="96"/>
              </a:xfrm>
              <a:custGeom>
                <a:avLst/>
                <a:gdLst>
                  <a:gd name="T0" fmla="*/ 0 w 104"/>
                  <a:gd name="T1" fmla="*/ 48 h 96"/>
                  <a:gd name="T2" fmla="*/ 104 w 104"/>
                  <a:gd name="T3" fmla="*/ 0 h 96"/>
                  <a:gd name="T4" fmla="*/ 72 w 104"/>
                  <a:gd name="T5" fmla="*/ 48 h 96"/>
                  <a:gd name="T6" fmla="*/ 104 w 104"/>
                  <a:gd name="T7" fmla="*/ 96 h 96"/>
                  <a:gd name="T8" fmla="*/ 0 w 104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96"/>
                  <a:gd name="T17" fmla="*/ 104 w 104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96">
                    <a:moveTo>
                      <a:pt x="0" y="48"/>
                    </a:moveTo>
                    <a:lnTo>
                      <a:pt x="104" y="0"/>
                    </a:lnTo>
                    <a:lnTo>
                      <a:pt x="72" y="48"/>
                    </a:lnTo>
                    <a:lnTo>
                      <a:pt x="104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32" name="Line 77">
                <a:extLst>
                  <a:ext uri="{FF2B5EF4-FFF2-40B4-BE49-F238E27FC236}">
                    <a16:creationId xmlns:a16="http://schemas.microsoft.com/office/drawing/2014/main" id="{0EC62D4B-9525-3A43-9079-FAB06E382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0" y="3632"/>
                <a:ext cx="96" cy="1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8" name="Group 81">
              <a:extLst>
                <a:ext uri="{FF2B5EF4-FFF2-40B4-BE49-F238E27FC236}">
                  <a16:creationId xmlns:a16="http://schemas.microsoft.com/office/drawing/2014/main" id="{CD6934A4-126C-E14C-B71B-3E8FBDEA3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0" y="3240"/>
              <a:ext cx="96" cy="320"/>
              <a:chOff x="1640" y="3240"/>
              <a:chExt cx="96" cy="320"/>
            </a:xfrm>
          </p:grpSpPr>
          <p:sp>
            <p:nvSpPr>
              <p:cNvPr id="25629" name="Freeform 79">
                <a:extLst>
                  <a:ext uri="{FF2B5EF4-FFF2-40B4-BE49-F238E27FC236}">
                    <a16:creationId xmlns:a16="http://schemas.microsoft.com/office/drawing/2014/main" id="{2E1EA89A-07A6-9341-B216-150D05D41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3240"/>
                <a:ext cx="96" cy="104"/>
              </a:xfrm>
              <a:custGeom>
                <a:avLst/>
                <a:gdLst>
                  <a:gd name="T0" fmla="*/ 48 w 96"/>
                  <a:gd name="T1" fmla="*/ 0 h 104"/>
                  <a:gd name="T2" fmla="*/ 96 w 96"/>
                  <a:gd name="T3" fmla="*/ 104 h 104"/>
                  <a:gd name="T4" fmla="*/ 48 w 96"/>
                  <a:gd name="T5" fmla="*/ 72 h 104"/>
                  <a:gd name="T6" fmla="*/ 0 w 96"/>
                  <a:gd name="T7" fmla="*/ 104 h 104"/>
                  <a:gd name="T8" fmla="*/ 48 w 9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0"/>
                    </a:moveTo>
                    <a:lnTo>
                      <a:pt x="96" y="104"/>
                    </a:lnTo>
                    <a:lnTo>
                      <a:pt x="48" y="72"/>
                    </a:lnTo>
                    <a:lnTo>
                      <a:pt x="0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30" name="Line 80">
                <a:extLst>
                  <a:ext uri="{FF2B5EF4-FFF2-40B4-BE49-F238E27FC236}">
                    <a16:creationId xmlns:a16="http://schemas.microsoft.com/office/drawing/2014/main" id="{86C24C14-2844-B641-ACF4-AC7827D8B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8" y="3312"/>
                <a:ext cx="1" cy="248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9" name="Group 84">
              <a:extLst>
                <a:ext uri="{FF2B5EF4-FFF2-40B4-BE49-F238E27FC236}">
                  <a16:creationId xmlns:a16="http://schemas.microsoft.com/office/drawing/2014/main" id="{C3A71D2B-E223-9949-AE0B-31E08193B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0" y="3664"/>
              <a:ext cx="96" cy="312"/>
              <a:chOff x="1640" y="3664"/>
              <a:chExt cx="96" cy="312"/>
            </a:xfrm>
          </p:grpSpPr>
          <p:sp>
            <p:nvSpPr>
              <p:cNvPr id="25627" name="Freeform 82">
                <a:extLst>
                  <a:ext uri="{FF2B5EF4-FFF2-40B4-BE49-F238E27FC236}">
                    <a16:creationId xmlns:a16="http://schemas.microsoft.com/office/drawing/2014/main" id="{A4D9D8BA-FBA1-9A43-BE2F-BC811C714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3872"/>
                <a:ext cx="96" cy="104"/>
              </a:xfrm>
              <a:custGeom>
                <a:avLst/>
                <a:gdLst>
                  <a:gd name="T0" fmla="*/ 48 w 96"/>
                  <a:gd name="T1" fmla="*/ 104 h 104"/>
                  <a:gd name="T2" fmla="*/ 0 w 96"/>
                  <a:gd name="T3" fmla="*/ 0 h 104"/>
                  <a:gd name="T4" fmla="*/ 48 w 96"/>
                  <a:gd name="T5" fmla="*/ 32 h 104"/>
                  <a:gd name="T6" fmla="*/ 96 w 96"/>
                  <a:gd name="T7" fmla="*/ 0 h 104"/>
                  <a:gd name="T8" fmla="*/ 48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04"/>
                  <a:gd name="T17" fmla="*/ 96 w 96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04">
                    <a:moveTo>
                      <a:pt x="48" y="104"/>
                    </a:moveTo>
                    <a:lnTo>
                      <a:pt x="0" y="0"/>
                    </a:lnTo>
                    <a:lnTo>
                      <a:pt x="48" y="32"/>
                    </a:lnTo>
                    <a:lnTo>
                      <a:pt x="96" y="0"/>
                    </a:lnTo>
                    <a:lnTo>
                      <a:pt x="48" y="104"/>
                    </a:lnTo>
                    <a:close/>
                  </a:path>
                </a:pathLst>
              </a:custGeom>
              <a:solidFill>
                <a:srgbClr val="AA0000"/>
              </a:solidFill>
              <a:ln w="12700">
                <a:solidFill>
                  <a:srgbClr val="AA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28" name="Line 83">
                <a:extLst>
                  <a:ext uri="{FF2B5EF4-FFF2-40B4-BE49-F238E27FC236}">
                    <a16:creationId xmlns:a16="http://schemas.microsoft.com/office/drawing/2014/main" id="{C2AACF4C-310A-D94A-B901-214E49171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8" y="3664"/>
                <a:ext cx="1" cy="240"/>
              </a:xfrm>
              <a:prstGeom prst="line">
                <a:avLst/>
              </a:prstGeom>
              <a:noFill/>
              <a:ln w="25400">
                <a:solidFill>
                  <a:srgbClr val="AA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0" name="Rectangle 85">
              <a:extLst>
                <a:ext uri="{FF2B5EF4-FFF2-40B4-BE49-F238E27FC236}">
                  <a16:creationId xmlns:a16="http://schemas.microsoft.com/office/drawing/2014/main" id="{F0F34C92-3F92-5A48-B3B5-5C2A76DB9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492"/>
              <a:ext cx="240" cy="232"/>
            </a:xfrm>
            <a:prstGeom prst="rect">
              <a:avLst/>
            </a:prstGeom>
            <a:solidFill>
              <a:srgbClr val="BBBBB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21" name="Rectangle 86">
              <a:extLst>
                <a:ext uri="{FF2B5EF4-FFF2-40B4-BE49-F238E27FC236}">
                  <a16:creationId xmlns:a16="http://schemas.microsoft.com/office/drawing/2014/main" id="{C5532564-72DB-8445-9628-1750DBE40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3472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5622" name="Rectangle 87">
              <a:extLst>
                <a:ext uri="{FF2B5EF4-FFF2-40B4-BE49-F238E27FC236}">
                  <a16:creationId xmlns:a16="http://schemas.microsoft.com/office/drawing/2014/main" id="{0DD1AD2C-DED3-5740-BB86-FBF34D3C6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3520"/>
              <a:ext cx="1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i="1">
                  <a:solidFill>
                    <a:srgbClr val="000000"/>
                  </a:solidFill>
                </a:rPr>
                <a:t>z</a:t>
              </a:r>
              <a:r>
                <a:rPr lang="en-US" altLang="en-US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 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5623" name="Rectangle 88">
              <a:extLst>
                <a:ext uri="{FF2B5EF4-FFF2-40B4-BE49-F238E27FC236}">
                  <a16:creationId xmlns:a16="http://schemas.microsoft.com/office/drawing/2014/main" id="{C1A81283-528B-0F49-B0B2-044ABDE6F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480"/>
              <a:ext cx="2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&gt; 0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5624" name="Rectangle 89">
              <a:extLst>
                <a:ext uri="{FF2B5EF4-FFF2-40B4-BE49-F238E27FC236}">
                  <a16:creationId xmlns:a16="http://schemas.microsoft.com/office/drawing/2014/main" id="{440B25F0-B9CD-9A4B-B38F-459091CD9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080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itchFamily="2" charset="2"/>
                </a:rPr>
                <a:t>s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5625" name="Rectangle 90">
              <a:extLst>
                <a:ext uri="{FF2B5EF4-FFF2-40B4-BE49-F238E27FC236}">
                  <a16:creationId xmlns:a16="http://schemas.microsoft.com/office/drawing/2014/main" id="{8C69F37E-1A38-6F40-9392-CC75DA1B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3175"/>
              <a:ext cx="7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Symbol" pitchFamily="2" charset="2"/>
                </a:rPr>
                <a:t>q</a:t>
              </a:r>
              <a:endParaRPr lang="en-US" altLang="en-US" sz="1800">
                <a:latin typeface="Times" pitchFamily="2" charset="0"/>
              </a:endParaRPr>
            </a:p>
          </p:txBody>
        </p:sp>
        <p:sp>
          <p:nvSpPr>
            <p:cNvPr id="25626" name="Rectangle 91">
              <a:extLst>
                <a:ext uri="{FF2B5EF4-FFF2-40B4-BE49-F238E27FC236}">
                  <a16:creationId xmlns:a16="http://schemas.microsoft.com/office/drawing/2014/main" id="{6862C247-606F-484A-9000-677D9CAEA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3088"/>
              <a:ext cx="32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Arial Rounded MT Bold" panose="020F0704030504030204" pitchFamily="34" charset="77"/>
                </a:rPr>
                <a:t> &gt; 0</a:t>
              </a:r>
              <a:endParaRPr lang="en-US" altLang="en-US">
                <a:latin typeface="Times" pitchFamily="2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2C1EC05A-CA7C-2D40-AF05-6CA2CF3D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4E604C-5354-6B41-B59F-7C869C6FF37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7651" name="Rectangle 9">
            <a:extLst>
              <a:ext uri="{FF2B5EF4-FFF2-40B4-BE49-F238E27FC236}">
                <a16:creationId xmlns:a16="http://schemas.microsoft.com/office/drawing/2014/main" id="{7B16EA7D-6615-8649-A24D-9EE9A0FA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5641975"/>
            <a:ext cx="2868612" cy="88423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ym typeface="Symbol" pitchFamily="2" charset="2"/>
              </a:rPr>
              <a:t>  </a:t>
            </a:r>
            <a:r>
              <a:rPr lang="en-US" altLang="en-US"/>
              <a:t>Stress has units:</a:t>
            </a:r>
            <a:br>
              <a:rPr lang="en-US" altLang="en-US"/>
            </a:br>
            <a:r>
              <a:rPr lang="en-US" altLang="en-US"/>
              <a:t>     N/m</a:t>
            </a:r>
            <a:r>
              <a:rPr lang="en-US" altLang="en-US" sz="2800" baseline="20000"/>
              <a:t>2</a:t>
            </a:r>
            <a:r>
              <a:rPr lang="en-US" altLang="en-US"/>
              <a:t> or lb</a:t>
            </a:r>
            <a:r>
              <a:rPr lang="en-US" altLang="en-US" baseline="-25000"/>
              <a:t>f</a:t>
            </a:r>
            <a:r>
              <a:rPr lang="en-US" altLang="en-US"/>
              <a:t>/in</a:t>
            </a:r>
            <a:r>
              <a:rPr lang="en-US" altLang="en-US" sz="2800"/>
              <a:t>2</a:t>
            </a:r>
          </a:p>
        </p:txBody>
      </p:sp>
      <p:sp>
        <p:nvSpPr>
          <p:cNvPr id="27652" name="Rectangle 10">
            <a:extLst>
              <a:ext uri="{FF2B5EF4-FFF2-40B4-BE49-F238E27FC236}">
                <a16:creationId xmlns:a16="http://schemas.microsoft.com/office/drawing/2014/main" id="{058A7431-3E1B-4840-B85D-B0E2682D7D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Engineering Stress</a:t>
            </a:r>
          </a:p>
        </p:txBody>
      </p:sp>
      <p:grpSp>
        <p:nvGrpSpPr>
          <p:cNvPr id="2" name="Group 252">
            <a:extLst>
              <a:ext uri="{FF2B5EF4-FFF2-40B4-BE49-F238E27FC236}">
                <a16:creationId xmlns:a16="http://schemas.microsoft.com/office/drawing/2014/main" id="{160F961B-831F-C14A-95F5-45C379D55301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096963"/>
            <a:ext cx="3189288" cy="4122737"/>
            <a:chOff x="3120" y="691"/>
            <a:chExt cx="2009" cy="2597"/>
          </a:xfrm>
        </p:grpSpPr>
        <p:sp>
          <p:nvSpPr>
            <p:cNvPr id="27705" name="Rectangle 4">
              <a:extLst>
                <a:ext uri="{FF2B5EF4-FFF2-40B4-BE49-F238E27FC236}">
                  <a16:creationId xmlns:a16="http://schemas.microsoft.com/office/drawing/2014/main" id="{BF5097DA-DE88-9D4F-89AE-07A1DF698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691"/>
              <a:ext cx="14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•  </a:t>
              </a:r>
              <a:r>
                <a:rPr lang="en-US" altLang="en-US">
                  <a:solidFill>
                    <a:schemeClr val="accent2"/>
                  </a:solidFill>
                </a:rPr>
                <a:t>Shear</a:t>
              </a:r>
              <a:r>
                <a:rPr lang="en-US" altLang="en-US"/>
                <a:t> stress, </a:t>
              </a:r>
              <a:r>
                <a:rPr lang="en-US" altLang="en-US">
                  <a:latin typeface="Symbol" pitchFamily="2" charset="2"/>
                </a:rPr>
                <a:t>t</a:t>
              </a:r>
              <a:r>
                <a:rPr lang="en-US" altLang="en-US"/>
                <a:t>:</a:t>
              </a:r>
            </a:p>
          </p:txBody>
        </p:sp>
        <p:grpSp>
          <p:nvGrpSpPr>
            <p:cNvPr id="27706" name="Group 251">
              <a:extLst>
                <a:ext uri="{FF2B5EF4-FFF2-40B4-BE49-F238E27FC236}">
                  <a16:creationId xmlns:a16="http://schemas.microsoft.com/office/drawing/2014/main" id="{80FCC659-5774-A042-A860-8D9FE6971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896"/>
              <a:ext cx="2009" cy="2392"/>
              <a:chOff x="3120" y="896"/>
              <a:chExt cx="2009" cy="2392"/>
            </a:xfrm>
          </p:grpSpPr>
          <p:grpSp>
            <p:nvGrpSpPr>
              <p:cNvPr id="27707" name="Group 242">
                <a:extLst>
                  <a:ext uri="{FF2B5EF4-FFF2-40B4-BE49-F238E27FC236}">
                    <a16:creationId xmlns:a16="http://schemas.microsoft.com/office/drawing/2014/main" id="{3678F87D-0236-CB4F-B54C-93A4B4422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1" y="1290"/>
                <a:ext cx="1038" cy="1134"/>
                <a:chOff x="1229" y="1208"/>
                <a:chExt cx="1038" cy="1134"/>
              </a:xfrm>
            </p:grpSpPr>
            <p:sp>
              <p:nvSpPr>
                <p:cNvPr id="27755" name="Freeform 243">
                  <a:extLst>
                    <a:ext uri="{FF2B5EF4-FFF2-40B4-BE49-F238E27FC236}">
                      <a16:creationId xmlns:a16="http://schemas.microsoft.com/office/drawing/2014/main" id="{E2DF6C29-9C2B-6741-B5CF-D19930A85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4" y="1624"/>
                  <a:ext cx="1029" cy="400"/>
                </a:xfrm>
                <a:custGeom>
                  <a:avLst/>
                  <a:gdLst>
                    <a:gd name="T0" fmla="*/ 0 w 1024"/>
                    <a:gd name="T1" fmla="*/ 264 h 400"/>
                    <a:gd name="T2" fmla="*/ 582 w 1024"/>
                    <a:gd name="T3" fmla="*/ 400 h 400"/>
                    <a:gd name="T4" fmla="*/ 1034 w 1024"/>
                    <a:gd name="T5" fmla="*/ 136 h 400"/>
                    <a:gd name="T6" fmla="*/ 460 w 1024"/>
                    <a:gd name="T7" fmla="*/ 0 h 400"/>
                    <a:gd name="T8" fmla="*/ 0 w 1024"/>
                    <a:gd name="T9" fmla="*/ 264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24"/>
                    <a:gd name="T16" fmla="*/ 0 h 400"/>
                    <a:gd name="T17" fmla="*/ 1024 w 1024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24" h="400">
                      <a:moveTo>
                        <a:pt x="0" y="264"/>
                      </a:moveTo>
                      <a:lnTo>
                        <a:pt x="576" y="400"/>
                      </a:lnTo>
                      <a:lnTo>
                        <a:pt x="1024" y="136"/>
                      </a:lnTo>
                      <a:lnTo>
                        <a:pt x="456" y="0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66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56" name="Freeform 244">
                  <a:extLst>
                    <a:ext uri="{FF2B5EF4-FFF2-40B4-BE49-F238E27FC236}">
                      <a16:creationId xmlns:a16="http://schemas.microsoft.com/office/drawing/2014/main" id="{76D46027-536C-4A42-92BA-E82A146B2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9" y="1470"/>
                  <a:ext cx="1032" cy="872"/>
                </a:xfrm>
                <a:custGeom>
                  <a:avLst/>
                  <a:gdLst>
                    <a:gd name="T0" fmla="*/ 0 w 1032"/>
                    <a:gd name="T1" fmla="*/ 0 h 872"/>
                    <a:gd name="T2" fmla="*/ 0 w 1032"/>
                    <a:gd name="T3" fmla="*/ 736 h 872"/>
                    <a:gd name="T4" fmla="*/ 576 w 1032"/>
                    <a:gd name="T5" fmla="*/ 872 h 872"/>
                    <a:gd name="T6" fmla="*/ 1032 w 1032"/>
                    <a:gd name="T7" fmla="*/ 608 h 8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872"/>
                    <a:gd name="T14" fmla="*/ 1032 w 1032"/>
                    <a:gd name="T15" fmla="*/ 872 h 8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872">
                      <a:moveTo>
                        <a:pt x="0" y="0"/>
                      </a:moveTo>
                      <a:lnTo>
                        <a:pt x="0" y="736"/>
                      </a:lnTo>
                      <a:lnTo>
                        <a:pt x="576" y="872"/>
                      </a:lnTo>
                      <a:lnTo>
                        <a:pt x="1032" y="608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57" name="Freeform 245">
                  <a:extLst>
                    <a:ext uri="{FF2B5EF4-FFF2-40B4-BE49-F238E27FC236}">
                      <a16:creationId xmlns:a16="http://schemas.microsoft.com/office/drawing/2014/main" id="{E61343D5-0C05-3C44-A917-645DD744E0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1210"/>
                  <a:ext cx="1032" cy="869"/>
                </a:xfrm>
                <a:custGeom>
                  <a:avLst/>
                  <a:gdLst>
                    <a:gd name="T0" fmla="*/ 1032 w 1032"/>
                    <a:gd name="T1" fmla="*/ 858 h 880"/>
                    <a:gd name="T2" fmla="*/ 1032 w 1032"/>
                    <a:gd name="T3" fmla="*/ 132 h 880"/>
                    <a:gd name="T4" fmla="*/ 464 w 1032"/>
                    <a:gd name="T5" fmla="*/ 0 h 880"/>
                    <a:gd name="T6" fmla="*/ 0 w 1032"/>
                    <a:gd name="T7" fmla="*/ 258 h 8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880"/>
                    <a:gd name="T14" fmla="*/ 1032 w 1032"/>
                    <a:gd name="T15" fmla="*/ 880 h 8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880">
                      <a:moveTo>
                        <a:pt x="1032" y="880"/>
                      </a:moveTo>
                      <a:lnTo>
                        <a:pt x="1032" y="136"/>
                      </a:lnTo>
                      <a:lnTo>
                        <a:pt x="464" y="0"/>
                      </a:lnTo>
                      <a:lnTo>
                        <a:pt x="0" y="264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58" name="Freeform 246">
                  <a:extLst>
                    <a:ext uri="{FF2B5EF4-FFF2-40B4-BE49-F238E27FC236}">
                      <a16:creationId xmlns:a16="http://schemas.microsoft.com/office/drawing/2014/main" id="{1AAAEB0A-E8D3-0B4D-B10B-96E4514218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4" y="1346"/>
                  <a:ext cx="1032" cy="264"/>
                </a:xfrm>
                <a:custGeom>
                  <a:avLst/>
                  <a:gdLst>
                    <a:gd name="T0" fmla="*/ 0 w 1032"/>
                    <a:gd name="T1" fmla="*/ 128 h 264"/>
                    <a:gd name="T2" fmla="*/ 568 w 1032"/>
                    <a:gd name="T3" fmla="*/ 264 h 264"/>
                    <a:gd name="T4" fmla="*/ 1032 w 1032"/>
                    <a:gd name="T5" fmla="*/ 0 h 264"/>
                    <a:gd name="T6" fmla="*/ 0 60000 65536"/>
                    <a:gd name="T7" fmla="*/ 0 60000 65536"/>
                    <a:gd name="T8" fmla="*/ 0 60000 65536"/>
                    <a:gd name="T9" fmla="*/ 0 w 1032"/>
                    <a:gd name="T10" fmla="*/ 0 h 264"/>
                    <a:gd name="T11" fmla="*/ 1032 w 1032"/>
                    <a:gd name="T12" fmla="*/ 264 h 2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32" h="264">
                      <a:moveTo>
                        <a:pt x="0" y="128"/>
                      </a:moveTo>
                      <a:lnTo>
                        <a:pt x="568" y="264"/>
                      </a:lnTo>
                      <a:lnTo>
                        <a:pt x="1032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59" name="Line 247">
                  <a:extLst>
                    <a:ext uri="{FF2B5EF4-FFF2-40B4-BE49-F238E27FC236}">
                      <a16:creationId xmlns:a16="http://schemas.microsoft.com/office/drawing/2014/main" id="{F199D04D-D935-114F-A1AD-F7CD8969D4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02" y="1606"/>
                  <a:ext cx="1" cy="73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Line 248">
                  <a:extLst>
                    <a:ext uri="{FF2B5EF4-FFF2-40B4-BE49-F238E27FC236}">
                      <a16:creationId xmlns:a16="http://schemas.microsoft.com/office/drawing/2014/main" id="{556606F9-36B5-7E4C-A118-99AF7FE08C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1208"/>
                  <a:ext cx="0" cy="7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61" name="Line 249">
                  <a:extLst>
                    <a:ext uri="{FF2B5EF4-FFF2-40B4-BE49-F238E27FC236}">
                      <a16:creationId xmlns:a16="http://schemas.microsoft.com/office/drawing/2014/main" id="{F72D4D68-9B9B-5D4D-883A-4A1EAD8B8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29" y="1936"/>
                  <a:ext cx="475" cy="2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62" name="Line 250">
                  <a:extLst>
                    <a:ext uri="{FF2B5EF4-FFF2-40B4-BE49-F238E27FC236}">
                      <a16:creationId xmlns:a16="http://schemas.microsoft.com/office/drawing/2014/main" id="{B98FFF86-7218-6042-86AE-6F3DF089E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699" y="1933"/>
                  <a:ext cx="568" cy="1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08" name="Rectangle 12">
                <a:extLst>
                  <a:ext uri="{FF2B5EF4-FFF2-40B4-BE49-F238E27FC236}">
                    <a16:creationId xmlns:a16="http://schemas.microsoft.com/office/drawing/2014/main" id="{E7CAAF54-6128-D044-AFA2-8CFEE608E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598"/>
                <a:ext cx="927" cy="6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09" name="Rectangle 135">
                <a:extLst>
                  <a:ext uri="{FF2B5EF4-FFF2-40B4-BE49-F238E27FC236}">
                    <a16:creationId xmlns:a16="http://schemas.microsoft.com/office/drawing/2014/main" id="{A362437D-F51E-754A-99A4-E891ED71A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1480"/>
                <a:ext cx="58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200">
                    <a:solidFill>
                      <a:srgbClr val="0099FF"/>
                    </a:solidFill>
                  </a:rPr>
                  <a:t>Area, </a:t>
                </a:r>
                <a:r>
                  <a:rPr lang="en-US" altLang="en-US" sz="2200" i="1">
                    <a:solidFill>
                      <a:srgbClr val="0099FF"/>
                    </a:solidFill>
                  </a:rPr>
                  <a:t>A</a:t>
                </a:r>
                <a:endParaRPr lang="en-US" altLang="en-US" i="1"/>
              </a:p>
            </p:txBody>
          </p:sp>
          <p:grpSp>
            <p:nvGrpSpPr>
              <p:cNvPr id="27710" name="Group 138">
                <a:extLst>
                  <a:ext uri="{FF2B5EF4-FFF2-40B4-BE49-F238E27FC236}">
                    <a16:creationId xmlns:a16="http://schemas.microsoft.com/office/drawing/2014/main" id="{6088E71D-A2E0-5D4A-A656-BFDA4F8DE0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4" y="1008"/>
                <a:ext cx="112" cy="408"/>
                <a:chOff x="4560" y="1008"/>
                <a:chExt cx="112" cy="408"/>
              </a:xfrm>
            </p:grpSpPr>
            <p:sp>
              <p:nvSpPr>
                <p:cNvPr id="27753" name="Freeform 136">
                  <a:extLst>
                    <a:ext uri="{FF2B5EF4-FFF2-40B4-BE49-F238E27FC236}">
                      <a16:creationId xmlns:a16="http://schemas.microsoft.com/office/drawing/2014/main" id="{ED741466-9346-D342-9CD7-93C214EA75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0" y="1008"/>
                  <a:ext cx="112" cy="120"/>
                </a:xfrm>
                <a:custGeom>
                  <a:avLst/>
                  <a:gdLst>
                    <a:gd name="T0" fmla="*/ 56 w 112"/>
                    <a:gd name="T1" fmla="*/ 0 h 120"/>
                    <a:gd name="T2" fmla="*/ 112 w 112"/>
                    <a:gd name="T3" fmla="*/ 120 h 120"/>
                    <a:gd name="T4" fmla="*/ 56 w 112"/>
                    <a:gd name="T5" fmla="*/ 80 h 120"/>
                    <a:gd name="T6" fmla="*/ 0 w 112"/>
                    <a:gd name="T7" fmla="*/ 120 h 120"/>
                    <a:gd name="T8" fmla="*/ 56 w 112"/>
                    <a:gd name="T9" fmla="*/ 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120"/>
                    <a:gd name="T17" fmla="*/ 112 w 112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120">
                      <a:moveTo>
                        <a:pt x="56" y="0"/>
                      </a:moveTo>
                      <a:lnTo>
                        <a:pt x="112" y="120"/>
                      </a:lnTo>
                      <a:lnTo>
                        <a:pt x="56" y="80"/>
                      </a:lnTo>
                      <a:lnTo>
                        <a:pt x="0" y="120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54" name="Line 137">
                  <a:extLst>
                    <a:ext uri="{FF2B5EF4-FFF2-40B4-BE49-F238E27FC236}">
                      <a16:creationId xmlns:a16="http://schemas.microsoft.com/office/drawing/2014/main" id="{1D42F2D0-DF56-CC44-A0B5-B94845343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16" y="1088"/>
                  <a:ext cx="1" cy="328"/>
                </a:xfrm>
                <a:prstGeom prst="line">
                  <a:avLst/>
                </a:prstGeom>
                <a:noFill/>
                <a:ln w="38100">
                  <a:solidFill>
                    <a:srgbClr val="0088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11" name="Group 205">
                <a:extLst>
                  <a:ext uri="{FF2B5EF4-FFF2-40B4-BE49-F238E27FC236}">
                    <a16:creationId xmlns:a16="http://schemas.microsoft.com/office/drawing/2014/main" id="{F1A8E2CF-5632-9F48-B98C-2F98CAA57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88" y="2648"/>
                <a:ext cx="198" cy="317"/>
                <a:chOff x="4672" y="2648"/>
                <a:chExt cx="198" cy="317"/>
              </a:xfrm>
            </p:grpSpPr>
            <p:sp>
              <p:nvSpPr>
                <p:cNvPr id="27751" name="Rectangle 139">
                  <a:extLst>
                    <a:ext uri="{FF2B5EF4-FFF2-40B4-BE49-F238E27FC236}">
                      <a16:creationId xmlns:a16="http://schemas.microsoft.com/office/drawing/2014/main" id="{F3A44E15-B4C7-B44F-A845-7CE50CB0FE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2" y="2648"/>
                  <a:ext cx="137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800" i="1">
                      <a:solidFill>
                        <a:srgbClr val="008800"/>
                      </a:solidFill>
                    </a:rPr>
                    <a:t>F</a:t>
                  </a:r>
                  <a:endParaRPr lang="en-US" altLang="en-US" i="1"/>
                </a:p>
              </p:txBody>
            </p:sp>
            <p:sp>
              <p:nvSpPr>
                <p:cNvPr id="27752" name="Rectangle 140">
                  <a:extLst>
                    <a:ext uri="{FF2B5EF4-FFF2-40B4-BE49-F238E27FC236}">
                      <a16:creationId xmlns:a16="http://schemas.microsoft.com/office/drawing/2014/main" id="{916675B4-A084-B94F-B1B5-F9B43F84D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696"/>
                  <a:ext cx="62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800" i="1">
                      <a:solidFill>
                        <a:srgbClr val="008800"/>
                      </a:solidFill>
                    </a:rPr>
                    <a:t>t</a:t>
                  </a:r>
                  <a:endParaRPr lang="en-US" altLang="en-US" i="1"/>
                </a:p>
              </p:txBody>
            </p:sp>
          </p:grpSp>
          <p:sp>
            <p:nvSpPr>
              <p:cNvPr id="27712" name="Rectangle 141">
                <a:extLst>
                  <a:ext uri="{FF2B5EF4-FFF2-40B4-BE49-F238E27FC236}">
                    <a16:creationId xmlns:a16="http://schemas.microsoft.com/office/drawing/2014/main" id="{C2445F3A-FA53-0A4F-A927-5BAE272D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896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88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27713" name="Rectangle 142">
                <a:extLst>
                  <a:ext uri="{FF2B5EF4-FFF2-40B4-BE49-F238E27FC236}">
                    <a16:creationId xmlns:a16="http://schemas.microsoft.com/office/drawing/2014/main" id="{CD433AD5-058B-B147-8E56-9F8CB85B4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" y="944"/>
                <a:ext cx="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8800"/>
                    </a:solidFill>
                  </a:rPr>
                  <a:t>t</a:t>
                </a:r>
                <a:endParaRPr lang="en-US" altLang="en-US" i="1"/>
              </a:p>
            </p:txBody>
          </p:sp>
          <p:grpSp>
            <p:nvGrpSpPr>
              <p:cNvPr id="27714" name="Group 145">
                <a:extLst>
                  <a:ext uri="{FF2B5EF4-FFF2-40B4-BE49-F238E27FC236}">
                    <a16:creationId xmlns:a16="http://schemas.microsoft.com/office/drawing/2014/main" id="{F8429084-62E5-6349-A93D-4858825D0E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6" y="1056"/>
                <a:ext cx="264" cy="368"/>
                <a:chOff x="4632" y="1056"/>
                <a:chExt cx="264" cy="368"/>
              </a:xfrm>
            </p:grpSpPr>
            <p:sp>
              <p:nvSpPr>
                <p:cNvPr id="27749" name="Freeform 143">
                  <a:extLst>
                    <a:ext uri="{FF2B5EF4-FFF2-40B4-BE49-F238E27FC236}">
                      <a16:creationId xmlns:a16="http://schemas.microsoft.com/office/drawing/2014/main" id="{656EB593-94DD-3D49-BA79-71188912D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4" y="1056"/>
                  <a:ext cx="112" cy="128"/>
                </a:xfrm>
                <a:custGeom>
                  <a:avLst/>
                  <a:gdLst>
                    <a:gd name="T0" fmla="*/ 112 w 112"/>
                    <a:gd name="T1" fmla="*/ 0 h 128"/>
                    <a:gd name="T2" fmla="*/ 88 w 112"/>
                    <a:gd name="T3" fmla="*/ 128 h 128"/>
                    <a:gd name="T4" fmla="*/ 64 w 112"/>
                    <a:gd name="T5" fmla="*/ 64 h 128"/>
                    <a:gd name="T6" fmla="*/ 0 w 112"/>
                    <a:gd name="T7" fmla="*/ 64 h 128"/>
                    <a:gd name="T8" fmla="*/ 112 w 112"/>
                    <a:gd name="T9" fmla="*/ 0 h 1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128"/>
                    <a:gd name="T17" fmla="*/ 112 w 112"/>
                    <a:gd name="T18" fmla="*/ 128 h 1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128">
                      <a:moveTo>
                        <a:pt x="112" y="0"/>
                      </a:moveTo>
                      <a:lnTo>
                        <a:pt x="88" y="128"/>
                      </a:lnTo>
                      <a:lnTo>
                        <a:pt x="64" y="64"/>
                      </a:lnTo>
                      <a:lnTo>
                        <a:pt x="0" y="64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50" name="Line 144">
                  <a:extLst>
                    <a:ext uri="{FF2B5EF4-FFF2-40B4-BE49-F238E27FC236}">
                      <a16:creationId xmlns:a16="http://schemas.microsoft.com/office/drawing/2014/main" id="{E7AD3382-435C-774B-BCE6-5C57E0606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32" y="1120"/>
                  <a:ext cx="216" cy="304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15" name="Group 148">
                <a:extLst>
                  <a:ext uri="{FF2B5EF4-FFF2-40B4-BE49-F238E27FC236}">
                    <a16:creationId xmlns:a16="http://schemas.microsoft.com/office/drawing/2014/main" id="{718D6DE0-01DF-9342-B00D-53BA8FBD71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08" y="1408"/>
                <a:ext cx="256" cy="104"/>
                <a:chOff x="4624" y="1408"/>
                <a:chExt cx="256" cy="104"/>
              </a:xfrm>
            </p:grpSpPr>
            <p:sp>
              <p:nvSpPr>
                <p:cNvPr id="27747" name="Freeform 146">
                  <a:extLst>
                    <a:ext uri="{FF2B5EF4-FFF2-40B4-BE49-F238E27FC236}">
                      <a16:creationId xmlns:a16="http://schemas.microsoft.com/office/drawing/2014/main" id="{670B2C2C-2452-0545-9970-BB737487E7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408"/>
                  <a:ext cx="128" cy="104"/>
                </a:xfrm>
                <a:custGeom>
                  <a:avLst/>
                  <a:gdLst>
                    <a:gd name="T0" fmla="*/ 128 w 128"/>
                    <a:gd name="T1" fmla="*/ 80 h 104"/>
                    <a:gd name="T2" fmla="*/ 0 w 128"/>
                    <a:gd name="T3" fmla="*/ 104 h 104"/>
                    <a:gd name="T4" fmla="*/ 48 w 128"/>
                    <a:gd name="T5" fmla="*/ 64 h 104"/>
                    <a:gd name="T6" fmla="*/ 24 w 128"/>
                    <a:gd name="T7" fmla="*/ 0 h 104"/>
                    <a:gd name="T8" fmla="*/ 128 w 128"/>
                    <a:gd name="T9" fmla="*/ 8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104"/>
                    <a:gd name="T17" fmla="*/ 128 w 128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104">
                      <a:moveTo>
                        <a:pt x="128" y="80"/>
                      </a:moveTo>
                      <a:lnTo>
                        <a:pt x="0" y="104"/>
                      </a:lnTo>
                      <a:lnTo>
                        <a:pt x="48" y="64"/>
                      </a:lnTo>
                      <a:lnTo>
                        <a:pt x="24" y="0"/>
                      </a:lnTo>
                      <a:lnTo>
                        <a:pt x="128" y="80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27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48" name="Line 147">
                  <a:extLst>
                    <a:ext uri="{FF2B5EF4-FFF2-40B4-BE49-F238E27FC236}">
                      <a16:creationId xmlns:a16="http://schemas.microsoft.com/office/drawing/2014/main" id="{B034B962-20D2-6443-BDB3-B86702CA71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4" y="1424"/>
                  <a:ext cx="176" cy="48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6" name="Line 149">
                <a:extLst>
                  <a:ext uri="{FF2B5EF4-FFF2-40B4-BE49-F238E27FC236}">
                    <a16:creationId xmlns:a16="http://schemas.microsoft.com/office/drawing/2014/main" id="{767E5644-9D26-E642-8099-F306003D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064"/>
                <a:ext cx="1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Line 150">
                <a:extLst>
                  <a:ext uri="{FF2B5EF4-FFF2-40B4-BE49-F238E27FC236}">
                    <a16:creationId xmlns:a16="http://schemas.microsoft.com/office/drawing/2014/main" id="{5733C38C-2B93-5947-B26E-C1DE42DF0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304"/>
                <a:ext cx="1" cy="1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151">
                <a:extLst>
                  <a:ext uri="{FF2B5EF4-FFF2-40B4-BE49-F238E27FC236}">
                    <a16:creationId xmlns:a16="http://schemas.microsoft.com/office/drawing/2014/main" id="{FAF07AFC-81C2-754A-9765-82DC3244A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6" y="1016"/>
                <a:ext cx="184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152">
                <a:extLst>
                  <a:ext uri="{FF2B5EF4-FFF2-40B4-BE49-F238E27FC236}">
                    <a16:creationId xmlns:a16="http://schemas.microsoft.com/office/drawing/2014/main" id="{345FD1EE-5671-4F4E-8575-574091629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072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Rectangle 153">
                <a:extLst>
                  <a:ext uri="{FF2B5EF4-FFF2-40B4-BE49-F238E27FC236}">
                    <a16:creationId xmlns:a16="http://schemas.microsoft.com/office/drawing/2014/main" id="{7EE69AA9-2A18-F841-8103-CB131DA1B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6" y="1480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DD00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27721" name="Rectangle 154">
                <a:extLst>
                  <a:ext uri="{FF2B5EF4-FFF2-40B4-BE49-F238E27FC236}">
                    <a16:creationId xmlns:a16="http://schemas.microsoft.com/office/drawing/2014/main" id="{6846B2C0-03D1-0241-8D8F-B32123394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2" y="152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DD0000"/>
                    </a:solidFill>
                  </a:rPr>
                  <a:t>s</a:t>
                </a:r>
                <a:endParaRPr lang="en-US" altLang="en-US" i="1"/>
              </a:p>
            </p:txBody>
          </p:sp>
          <p:grpSp>
            <p:nvGrpSpPr>
              <p:cNvPr id="27722" name="Group 157">
                <a:extLst>
                  <a:ext uri="{FF2B5EF4-FFF2-40B4-BE49-F238E27FC236}">
                    <a16:creationId xmlns:a16="http://schemas.microsoft.com/office/drawing/2014/main" id="{D5DCB1E8-4131-484A-B5B4-3A5159B01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2" y="2440"/>
                <a:ext cx="112" cy="408"/>
                <a:chOff x="4528" y="2440"/>
                <a:chExt cx="112" cy="408"/>
              </a:xfrm>
            </p:grpSpPr>
            <p:sp>
              <p:nvSpPr>
                <p:cNvPr id="27745" name="Freeform 155">
                  <a:extLst>
                    <a:ext uri="{FF2B5EF4-FFF2-40B4-BE49-F238E27FC236}">
                      <a16:creationId xmlns:a16="http://schemas.microsoft.com/office/drawing/2014/main" id="{E6EBFB12-11EF-E44B-8067-24DD256E5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8" y="2728"/>
                  <a:ext cx="112" cy="120"/>
                </a:xfrm>
                <a:custGeom>
                  <a:avLst/>
                  <a:gdLst>
                    <a:gd name="T0" fmla="*/ 56 w 112"/>
                    <a:gd name="T1" fmla="*/ 120 h 120"/>
                    <a:gd name="T2" fmla="*/ 0 w 112"/>
                    <a:gd name="T3" fmla="*/ 0 h 120"/>
                    <a:gd name="T4" fmla="*/ 56 w 112"/>
                    <a:gd name="T5" fmla="*/ 40 h 120"/>
                    <a:gd name="T6" fmla="*/ 112 w 112"/>
                    <a:gd name="T7" fmla="*/ 0 h 120"/>
                    <a:gd name="T8" fmla="*/ 56 w 112"/>
                    <a:gd name="T9" fmla="*/ 120 h 1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120"/>
                    <a:gd name="T17" fmla="*/ 112 w 112"/>
                    <a:gd name="T18" fmla="*/ 120 h 1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120">
                      <a:moveTo>
                        <a:pt x="56" y="120"/>
                      </a:moveTo>
                      <a:lnTo>
                        <a:pt x="0" y="0"/>
                      </a:lnTo>
                      <a:lnTo>
                        <a:pt x="56" y="40"/>
                      </a:lnTo>
                      <a:lnTo>
                        <a:pt x="112" y="0"/>
                      </a:lnTo>
                      <a:lnTo>
                        <a:pt x="56" y="120"/>
                      </a:lnTo>
                      <a:close/>
                    </a:path>
                  </a:pathLst>
                </a:custGeom>
                <a:solidFill>
                  <a:srgbClr val="008800"/>
                </a:solidFill>
                <a:ln w="12700">
                  <a:solidFill>
                    <a:srgbClr val="0088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46" name="Line 156">
                  <a:extLst>
                    <a:ext uri="{FF2B5EF4-FFF2-40B4-BE49-F238E27FC236}">
                      <a16:creationId xmlns:a16="http://schemas.microsoft.com/office/drawing/2014/main" id="{217667C6-9326-4041-82F5-0972951D2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4" y="2440"/>
                  <a:ext cx="1" cy="328"/>
                </a:xfrm>
                <a:prstGeom prst="line">
                  <a:avLst/>
                </a:prstGeom>
                <a:noFill/>
                <a:ln w="38100">
                  <a:solidFill>
                    <a:srgbClr val="0088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3" name="Group 160">
                <a:extLst>
                  <a:ext uri="{FF2B5EF4-FFF2-40B4-BE49-F238E27FC236}">
                    <a16:creationId xmlns:a16="http://schemas.microsoft.com/office/drawing/2014/main" id="{3C291DF4-1A4B-2342-B9A5-93D8E424E0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6" y="2432"/>
                <a:ext cx="264" cy="368"/>
                <a:chOff x="4312" y="2432"/>
                <a:chExt cx="264" cy="368"/>
              </a:xfrm>
            </p:grpSpPr>
            <p:sp>
              <p:nvSpPr>
                <p:cNvPr id="27743" name="Freeform 158">
                  <a:extLst>
                    <a:ext uri="{FF2B5EF4-FFF2-40B4-BE49-F238E27FC236}">
                      <a16:creationId xmlns:a16="http://schemas.microsoft.com/office/drawing/2014/main" id="{14B80B4C-2B80-9245-BD95-B9227EDF23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2672"/>
                  <a:ext cx="112" cy="128"/>
                </a:xfrm>
                <a:custGeom>
                  <a:avLst/>
                  <a:gdLst>
                    <a:gd name="T0" fmla="*/ 0 w 112"/>
                    <a:gd name="T1" fmla="*/ 128 h 128"/>
                    <a:gd name="T2" fmla="*/ 24 w 112"/>
                    <a:gd name="T3" fmla="*/ 0 h 128"/>
                    <a:gd name="T4" fmla="*/ 48 w 112"/>
                    <a:gd name="T5" fmla="*/ 64 h 128"/>
                    <a:gd name="T6" fmla="*/ 112 w 112"/>
                    <a:gd name="T7" fmla="*/ 64 h 128"/>
                    <a:gd name="T8" fmla="*/ 0 w 112"/>
                    <a:gd name="T9" fmla="*/ 128 h 1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128"/>
                    <a:gd name="T17" fmla="*/ 112 w 112"/>
                    <a:gd name="T18" fmla="*/ 128 h 1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128">
                      <a:moveTo>
                        <a:pt x="0" y="128"/>
                      </a:moveTo>
                      <a:lnTo>
                        <a:pt x="24" y="0"/>
                      </a:lnTo>
                      <a:lnTo>
                        <a:pt x="48" y="64"/>
                      </a:lnTo>
                      <a:lnTo>
                        <a:pt x="112" y="64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44" name="Line 159">
                  <a:extLst>
                    <a:ext uri="{FF2B5EF4-FFF2-40B4-BE49-F238E27FC236}">
                      <a16:creationId xmlns:a16="http://schemas.microsoft.com/office/drawing/2014/main" id="{2706FF02-0C27-C14E-830F-9D4291668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0" y="2432"/>
                  <a:ext cx="216" cy="304"/>
                </a:xfrm>
                <a:prstGeom prst="line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4" name="Group 163">
                <a:extLst>
                  <a:ext uri="{FF2B5EF4-FFF2-40B4-BE49-F238E27FC236}">
                    <a16:creationId xmlns:a16="http://schemas.microsoft.com/office/drawing/2014/main" id="{3F608538-6473-D649-88A8-05DD4C9CA7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6" y="2352"/>
                <a:ext cx="256" cy="104"/>
                <a:chOff x="4312" y="2352"/>
                <a:chExt cx="256" cy="104"/>
              </a:xfrm>
            </p:grpSpPr>
            <p:sp>
              <p:nvSpPr>
                <p:cNvPr id="27741" name="Freeform 161">
                  <a:extLst>
                    <a:ext uri="{FF2B5EF4-FFF2-40B4-BE49-F238E27FC236}">
                      <a16:creationId xmlns:a16="http://schemas.microsoft.com/office/drawing/2014/main" id="{CE6D0C5C-6962-1045-8975-A3A333F4E5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2352"/>
                  <a:ext cx="128" cy="104"/>
                </a:xfrm>
                <a:custGeom>
                  <a:avLst/>
                  <a:gdLst>
                    <a:gd name="T0" fmla="*/ 0 w 128"/>
                    <a:gd name="T1" fmla="*/ 24 h 104"/>
                    <a:gd name="T2" fmla="*/ 128 w 128"/>
                    <a:gd name="T3" fmla="*/ 0 h 104"/>
                    <a:gd name="T4" fmla="*/ 80 w 128"/>
                    <a:gd name="T5" fmla="*/ 40 h 104"/>
                    <a:gd name="T6" fmla="*/ 104 w 128"/>
                    <a:gd name="T7" fmla="*/ 104 h 104"/>
                    <a:gd name="T8" fmla="*/ 0 w 128"/>
                    <a:gd name="T9" fmla="*/ 2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104"/>
                    <a:gd name="T17" fmla="*/ 128 w 128"/>
                    <a:gd name="T18" fmla="*/ 104 h 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104">
                      <a:moveTo>
                        <a:pt x="0" y="24"/>
                      </a:moveTo>
                      <a:lnTo>
                        <a:pt x="128" y="0"/>
                      </a:lnTo>
                      <a:lnTo>
                        <a:pt x="80" y="40"/>
                      </a:lnTo>
                      <a:lnTo>
                        <a:pt x="104" y="10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1270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42" name="Line 162">
                  <a:extLst>
                    <a:ext uri="{FF2B5EF4-FFF2-40B4-BE49-F238E27FC236}">
                      <a16:creationId xmlns:a16="http://schemas.microsoft.com/office/drawing/2014/main" id="{DB93F9D0-F369-2A4B-9A08-3F7225047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2" y="2392"/>
                  <a:ext cx="176" cy="48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25" name="Rectangle 164">
                <a:extLst>
                  <a:ext uri="{FF2B5EF4-FFF2-40B4-BE49-F238E27FC236}">
                    <a16:creationId xmlns:a16="http://schemas.microsoft.com/office/drawing/2014/main" id="{E5DDEB03-6AB1-CB41-8564-BACC5C6FD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8" y="928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00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27726" name="Rectangle 165">
                <a:extLst>
                  <a:ext uri="{FF2B5EF4-FFF2-40B4-BE49-F238E27FC236}">
                    <a16:creationId xmlns:a16="http://schemas.microsoft.com/office/drawing/2014/main" id="{7C819B96-F1FF-704E-8279-C146E02B4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752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00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27727" name="Rectangle 166">
                <a:extLst>
                  <a:ext uri="{FF2B5EF4-FFF2-40B4-BE49-F238E27FC236}">
                    <a16:creationId xmlns:a16="http://schemas.microsoft.com/office/drawing/2014/main" id="{45B84A83-E2D7-7D4E-ADDF-9E2255B30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280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DD00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27728" name="Rectangle 167">
                <a:extLst>
                  <a:ext uri="{FF2B5EF4-FFF2-40B4-BE49-F238E27FC236}">
                    <a16:creationId xmlns:a16="http://schemas.microsoft.com/office/drawing/2014/main" id="{7518C6AB-67B1-E44D-A27C-AD2CBDACC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32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DD0000"/>
                    </a:solidFill>
                  </a:rPr>
                  <a:t>s</a:t>
                </a:r>
                <a:endParaRPr lang="en-US" altLang="en-US" i="1"/>
              </a:p>
            </p:txBody>
          </p:sp>
          <p:grpSp>
            <p:nvGrpSpPr>
              <p:cNvPr id="27729" name="Group 170">
                <a:extLst>
                  <a:ext uri="{FF2B5EF4-FFF2-40B4-BE49-F238E27FC236}">
                    <a16:creationId xmlns:a16="http://schemas.microsoft.com/office/drawing/2014/main" id="{E09C0A5D-9386-9E4F-A517-FB76E39073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632"/>
                <a:ext cx="656" cy="208"/>
                <a:chOff x="3840" y="1632"/>
                <a:chExt cx="656" cy="208"/>
              </a:xfrm>
            </p:grpSpPr>
            <p:sp>
              <p:nvSpPr>
                <p:cNvPr id="27739" name="Freeform 168">
                  <a:extLst>
                    <a:ext uri="{FF2B5EF4-FFF2-40B4-BE49-F238E27FC236}">
                      <a16:creationId xmlns:a16="http://schemas.microsoft.com/office/drawing/2014/main" id="{87182B5E-ABB8-9840-B4F8-DCA5F0CF0C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0" y="1760"/>
                  <a:ext cx="96" cy="80"/>
                </a:xfrm>
                <a:custGeom>
                  <a:avLst/>
                  <a:gdLst>
                    <a:gd name="T0" fmla="*/ 96 w 96"/>
                    <a:gd name="T1" fmla="*/ 64 h 80"/>
                    <a:gd name="T2" fmla="*/ 0 w 96"/>
                    <a:gd name="T3" fmla="*/ 80 h 80"/>
                    <a:gd name="T4" fmla="*/ 40 w 96"/>
                    <a:gd name="T5" fmla="*/ 48 h 80"/>
                    <a:gd name="T6" fmla="*/ 24 w 96"/>
                    <a:gd name="T7" fmla="*/ 0 h 80"/>
                    <a:gd name="T8" fmla="*/ 96 w 96"/>
                    <a:gd name="T9" fmla="*/ 64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80"/>
                    <a:gd name="T17" fmla="*/ 96 w 96"/>
                    <a:gd name="T18" fmla="*/ 80 h 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80">
                      <a:moveTo>
                        <a:pt x="96" y="64"/>
                      </a:moveTo>
                      <a:lnTo>
                        <a:pt x="0" y="80"/>
                      </a:lnTo>
                      <a:lnTo>
                        <a:pt x="40" y="48"/>
                      </a:lnTo>
                      <a:lnTo>
                        <a:pt x="24" y="0"/>
                      </a:lnTo>
                      <a:lnTo>
                        <a:pt x="96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7740" name="Line 169">
                  <a:extLst>
                    <a:ext uri="{FF2B5EF4-FFF2-40B4-BE49-F238E27FC236}">
                      <a16:creationId xmlns:a16="http://schemas.microsoft.com/office/drawing/2014/main" id="{B167D804-3DEF-214D-98B2-30F56BE143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600" cy="1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30" name="Group 173">
                <a:extLst>
                  <a:ext uri="{FF2B5EF4-FFF2-40B4-BE49-F238E27FC236}">
                    <a16:creationId xmlns:a16="http://schemas.microsoft.com/office/drawing/2014/main" id="{48E4D4F0-9A5A-104C-BC1D-B27CA3A8F9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16" y="2640"/>
                <a:ext cx="696" cy="648"/>
                <a:chOff x="3216" y="2640"/>
                <a:chExt cx="696" cy="648"/>
              </a:xfrm>
            </p:grpSpPr>
            <p:sp>
              <p:nvSpPr>
                <p:cNvPr id="27731" name="AutoShape 172">
                  <a:extLst>
                    <a:ext uri="{FF2B5EF4-FFF2-40B4-BE49-F238E27FC236}">
                      <a16:creationId xmlns:a16="http://schemas.microsoft.com/office/drawing/2014/main" id="{A6F15311-D661-B445-9970-97B758E5E59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16" y="2640"/>
                  <a:ext cx="696" cy="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Rectangle 174">
                  <a:extLst>
                    <a:ext uri="{FF2B5EF4-FFF2-40B4-BE49-F238E27FC236}">
                      <a16:creationId xmlns:a16="http://schemas.microsoft.com/office/drawing/2014/main" id="{5A76ACE5-F160-A248-AA97-B205FBA80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4" y="2760"/>
                  <a:ext cx="9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800">
                      <a:solidFill>
                        <a:srgbClr val="000000"/>
                      </a:solidFill>
                      <a:latin typeface="Symbol" pitchFamily="2" charset="2"/>
                    </a:rPr>
                    <a:t>t</a:t>
                  </a:r>
                  <a:endParaRPr lang="en-US" altLang="en-US">
                    <a:latin typeface="Symbol" pitchFamily="2" charset="2"/>
                  </a:endParaRPr>
                </a:p>
              </p:txBody>
            </p:sp>
            <p:sp>
              <p:nvSpPr>
                <p:cNvPr id="27733" name="Rectangle 175">
                  <a:extLst>
                    <a:ext uri="{FF2B5EF4-FFF2-40B4-BE49-F238E27FC236}">
                      <a16:creationId xmlns:a16="http://schemas.microsoft.com/office/drawing/2014/main" id="{47C3C4CB-9E8A-EA4A-9070-AB7BF69B6D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0" y="2760"/>
                  <a:ext cx="13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800">
                      <a:solidFill>
                        <a:srgbClr val="000000"/>
                      </a:solidFill>
                    </a:rPr>
                    <a:t>=</a:t>
                  </a:r>
                  <a:endParaRPr lang="en-US" altLang="en-US"/>
                </a:p>
              </p:txBody>
            </p:sp>
            <p:sp>
              <p:nvSpPr>
                <p:cNvPr id="27734" name="Rectangle 176">
                  <a:extLst>
                    <a:ext uri="{FF2B5EF4-FFF2-40B4-BE49-F238E27FC236}">
                      <a16:creationId xmlns:a16="http://schemas.microsoft.com/office/drawing/2014/main" id="{BA3D2085-ECE5-6C41-8D2B-E673F2C30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2" y="2648"/>
                  <a:ext cx="137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800" i="1">
                      <a:solidFill>
                        <a:srgbClr val="DD0000"/>
                      </a:solidFill>
                    </a:rPr>
                    <a:t>F</a:t>
                  </a:r>
                  <a:endParaRPr lang="en-US" altLang="en-US" i="1"/>
                </a:p>
              </p:txBody>
            </p:sp>
            <p:sp>
              <p:nvSpPr>
                <p:cNvPr id="27735" name="Rectangle 177">
                  <a:extLst>
                    <a:ext uri="{FF2B5EF4-FFF2-40B4-BE49-F238E27FC236}">
                      <a16:creationId xmlns:a16="http://schemas.microsoft.com/office/drawing/2014/main" id="{49BE2788-0CB4-C84B-A01E-1FA3A5C9D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728"/>
                  <a:ext cx="96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i="1">
                      <a:solidFill>
                        <a:srgbClr val="DD0000"/>
                      </a:solidFill>
                    </a:rPr>
                    <a:t>s</a:t>
                  </a:r>
                  <a:endParaRPr lang="en-US" altLang="en-US" i="1"/>
                </a:p>
              </p:txBody>
            </p:sp>
            <p:sp>
              <p:nvSpPr>
                <p:cNvPr id="27736" name="Rectangle 178">
                  <a:extLst>
                    <a:ext uri="{FF2B5EF4-FFF2-40B4-BE49-F238E27FC236}">
                      <a16:creationId xmlns:a16="http://schemas.microsoft.com/office/drawing/2014/main" id="{B5DA8B4C-9B67-FB42-9468-68C74D6B6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2" y="2968"/>
                  <a:ext cx="149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800" i="1">
                      <a:solidFill>
                        <a:srgbClr val="0099FF"/>
                      </a:solidFill>
                    </a:rPr>
                    <a:t>A</a:t>
                  </a:r>
                  <a:endParaRPr lang="en-US" altLang="en-US" i="1"/>
                </a:p>
              </p:txBody>
            </p:sp>
            <p:sp>
              <p:nvSpPr>
                <p:cNvPr id="27737" name="Rectangle 179">
                  <a:extLst>
                    <a:ext uri="{FF2B5EF4-FFF2-40B4-BE49-F238E27FC236}">
                      <a16:creationId xmlns:a16="http://schemas.microsoft.com/office/drawing/2014/main" id="{DEBFA3E4-C4BE-6F44-8569-B397C6498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0" y="3048"/>
                  <a:ext cx="107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i="1">
                      <a:solidFill>
                        <a:srgbClr val="0099FF"/>
                      </a:solidFill>
                    </a:rPr>
                    <a:t>o</a:t>
                  </a:r>
                  <a:endParaRPr lang="en-US" altLang="en-US" i="1"/>
                </a:p>
              </p:txBody>
            </p:sp>
            <p:sp>
              <p:nvSpPr>
                <p:cNvPr id="27738" name="Line 180">
                  <a:extLst>
                    <a:ext uri="{FF2B5EF4-FFF2-40B4-BE49-F238E27FC236}">
                      <a16:creationId xmlns:a16="http://schemas.microsoft.com/office/drawing/2014/main" id="{B7046D7A-2883-724B-B7CC-374366B435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4" y="2936"/>
                  <a:ext cx="29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654" name="Group 253">
            <a:extLst>
              <a:ext uri="{FF2B5EF4-FFF2-40B4-BE49-F238E27FC236}">
                <a16:creationId xmlns:a16="http://schemas.microsoft.com/office/drawing/2014/main" id="{C8D6F9B0-5BE3-1640-A0C7-6B85065D1F0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96963"/>
            <a:ext cx="3781425" cy="5102225"/>
            <a:chOff x="336" y="691"/>
            <a:chExt cx="2382" cy="3214"/>
          </a:xfrm>
        </p:grpSpPr>
        <p:sp>
          <p:nvSpPr>
            <p:cNvPr id="27655" name="Rectangle 3">
              <a:extLst>
                <a:ext uri="{FF2B5EF4-FFF2-40B4-BE49-F238E27FC236}">
                  <a16:creationId xmlns:a16="http://schemas.microsoft.com/office/drawing/2014/main" id="{4C27B1AC-F39C-1E49-A6D4-39C3AC103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91"/>
              <a:ext cx="16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•  </a:t>
              </a:r>
              <a:r>
                <a:rPr lang="en-US" altLang="en-US">
                  <a:solidFill>
                    <a:schemeClr val="accent2"/>
                  </a:solidFill>
                </a:rPr>
                <a:t>Tensile</a:t>
              </a:r>
              <a:r>
                <a:rPr lang="en-US" altLang="en-US"/>
                <a:t> stress, </a:t>
              </a:r>
              <a:r>
                <a:rPr lang="en-US" altLang="en-US">
                  <a:latin typeface="Symbol" pitchFamily="2" charset="2"/>
                </a:rPr>
                <a:t>s</a:t>
              </a:r>
              <a:r>
                <a:rPr lang="en-US" altLang="en-US"/>
                <a:t>:</a:t>
              </a:r>
            </a:p>
          </p:txBody>
        </p:sp>
        <p:sp>
          <p:nvSpPr>
            <p:cNvPr id="27656" name="Rectangle 21">
              <a:extLst>
                <a:ext uri="{FF2B5EF4-FFF2-40B4-BE49-F238E27FC236}">
                  <a16:creationId xmlns:a16="http://schemas.microsoft.com/office/drawing/2014/main" id="{581F1E06-7DBE-8B43-8427-ABA54920B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3486"/>
              <a:ext cx="101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99FF"/>
                  </a:solidFill>
                </a:rPr>
                <a:t>original area </a:t>
              </a:r>
              <a:endParaRPr lang="en-US" altLang="en-US"/>
            </a:p>
          </p:txBody>
        </p:sp>
        <p:sp>
          <p:nvSpPr>
            <p:cNvPr id="27657" name="Rectangle 22">
              <a:extLst>
                <a:ext uri="{FF2B5EF4-FFF2-40B4-BE49-F238E27FC236}">
                  <a16:creationId xmlns:a16="http://schemas.microsoft.com/office/drawing/2014/main" id="{77422D20-BBEE-0B47-A518-893A32E34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3694"/>
              <a:ext cx="111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99FF"/>
                  </a:solidFill>
                </a:rPr>
                <a:t>before loading</a:t>
              </a:r>
              <a:endParaRPr lang="en-US" altLang="en-US"/>
            </a:p>
          </p:txBody>
        </p:sp>
        <p:grpSp>
          <p:nvGrpSpPr>
            <p:cNvPr id="27658" name="Group 25">
              <a:extLst>
                <a:ext uri="{FF2B5EF4-FFF2-40B4-BE49-F238E27FC236}">
                  <a16:creationId xmlns:a16="http://schemas.microsoft.com/office/drawing/2014/main" id="{C68D844E-ED0C-ED40-80DF-EFE007205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7" y="3358"/>
              <a:ext cx="192" cy="144"/>
              <a:chOff x="847" y="3358"/>
              <a:chExt cx="192" cy="144"/>
            </a:xfrm>
          </p:grpSpPr>
          <p:sp>
            <p:nvSpPr>
              <p:cNvPr id="27703" name="Freeform 23">
                <a:extLst>
                  <a:ext uri="{FF2B5EF4-FFF2-40B4-BE49-F238E27FC236}">
                    <a16:creationId xmlns:a16="http://schemas.microsoft.com/office/drawing/2014/main" id="{7329FDB9-F20C-EA4C-8785-CF1A5B63A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" y="3358"/>
                <a:ext cx="96" cy="88"/>
              </a:xfrm>
              <a:custGeom>
                <a:avLst/>
                <a:gdLst>
                  <a:gd name="T0" fmla="*/ 96 w 96"/>
                  <a:gd name="T1" fmla="*/ 0 h 88"/>
                  <a:gd name="T2" fmla="*/ 48 w 96"/>
                  <a:gd name="T3" fmla="*/ 88 h 88"/>
                  <a:gd name="T4" fmla="*/ 48 w 96"/>
                  <a:gd name="T5" fmla="*/ 32 h 88"/>
                  <a:gd name="T6" fmla="*/ 0 w 96"/>
                  <a:gd name="T7" fmla="*/ 24 h 88"/>
                  <a:gd name="T8" fmla="*/ 96 w 96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8"/>
                  <a:gd name="T17" fmla="*/ 96 w 96"/>
                  <a:gd name="T18" fmla="*/ 88 h 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8">
                    <a:moveTo>
                      <a:pt x="96" y="0"/>
                    </a:moveTo>
                    <a:lnTo>
                      <a:pt x="48" y="88"/>
                    </a:lnTo>
                    <a:lnTo>
                      <a:pt x="48" y="32"/>
                    </a:lnTo>
                    <a:lnTo>
                      <a:pt x="0" y="2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04" name="Line 24">
                <a:extLst>
                  <a:ext uri="{FF2B5EF4-FFF2-40B4-BE49-F238E27FC236}">
                    <a16:creationId xmlns:a16="http://schemas.microsoft.com/office/drawing/2014/main" id="{9A58F6E0-FCEA-D940-9B4D-ADC1AF71B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7" y="3390"/>
                <a:ext cx="144" cy="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9" name="Rectangle 73">
              <a:extLst>
                <a:ext uri="{FF2B5EF4-FFF2-40B4-BE49-F238E27FC236}">
                  <a16:creationId xmlns:a16="http://schemas.microsoft.com/office/drawing/2014/main" id="{5879ADD7-DFBE-F746-81DB-9EF01CF55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1544"/>
              <a:ext cx="5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99FF"/>
                  </a:solidFill>
                </a:rPr>
                <a:t>Area, </a:t>
              </a:r>
              <a:r>
                <a:rPr lang="en-US" altLang="en-US" sz="2200" i="1">
                  <a:solidFill>
                    <a:srgbClr val="0099FF"/>
                  </a:solidFill>
                </a:rPr>
                <a:t>A</a:t>
              </a:r>
              <a:endParaRPr lang="en-US" altLang="en-US" i="1"/>
            </a:p>
          </p:txBody>
        </p:sp>
        <p:grpSp>
          <p:nvGrpSpPr>
            <p:cNvPr id="27660" name="Group 219">
              <a:extLst>
                <a:ext uri="{FF2B5EF4-FFF2-40B4-BE49-F238E27FC236}">
                  <a16:creationId xmlns:a16="http://schemas.microsoft.com/office/drawing/2014/main" id="{21A29E2F-5ED3-B54D-9076-17936434C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" y="1712"/>
              <a:ext cx="568" cy="152"/>
              <a:chOff x="1024" y="1712"/>
              <a:chExt cx="568" cy="152"/>
            </a:xfrm>
          </p:grpSpPr>
          <p:sp>
            <p:nvSpPr>
              <p:cNvPr id="27701" name="Freeform 74">
                <a:extLst>
                  <a:ext uri="{FF2B5EF4-FFF2-40B4-BE49-F238E27FC236}">
                    <a16:creationId xmlns:a16="http://schemas.microsoft.com/office/drawing/2014/main" id="{224344DE-418D-D049-B4D5-099DFB317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1784"/>
                <a:ext cx="96" cy="80"/>
              </a:xfrm>
              <a:custGeom>
                <a:avLst/>
                <a:gdLst>
                  <a:gd name="T0" fmla="*/ 96 w 96"/>
                  <a:gd name="T1" fmla="*/ 64 h 80"/>
                  <a:gd name="T2" fmla="*/ 0 w 96"/>
                  <a:gd name="T3" fmla="*/ 80 h 80"/>
                  <a:gd name="T4" fmla="*/ 40 w 96"/>
                  <a:gd name="T5" fmla="*/ 48 h 80"/>
                  <a:gd name="T6" fmla="*/ 24 w 96"/>
                  <a:gd name="T7" fmla="*/ 0 h 80"/>
                  <a:gd name="T8" fmla="*/ 96 w 96"/>
                  <a:gd name="T9" fmla="*/ 64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80"/>
                  <a:gd name="T17" fmla="*/ 96 w 9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80">
                    <a:moveTo>
                      <a:pt x="96" y="64"/>
                    </a:moveTo>
                    <a:lnTo>
                      <a:pt x="0" y="80"/>
                    </a:lnTo>
                    <a:lnTo>
                      <a:pt x="40" y="48"/>
                    </a:lnTo>
                    <a:lnTo>
                      <a:pt x="24" y="0"/>
                    </a:lnTo>
                    <a:lnTo>
                      <a:pt x="96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02" name="Line 75">
                <a:extLst>
                  <a:ext uri="{FF2B5EF4-FFF2-40B4-BE49-F238E27FC236}">
                    <a16:creationId xmlns:a16="http://schemas.microsoft.com/office/drawing/2014/main" id="{F650627D-E2E9-6347-B268-598519101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1712"/>
                <a:ext cx="512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61" name="Group 220">
              <a:extLst>
                <a:ext uri="{FF2B5EF4-FFF2-40B4-BE49-F238E27FC236}">
                  <a16:creationId xmlns:a16="http://schemas.microsoft.com/office/drawing/2014/main" id="{3AEA4EAC-2B35-3C4B-A577-6276DA8FA7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8" y="1048"/>
              <a:ext cx="112" cy="280"/>
              <a:chOff x="1688" y="1048"/>
              <a:chExt cx="112" cy="280"/>
            </a:xfrm>
          </p:grpSpPr>
          <p:sp>
            <p:nvSpPr>
              <p:cNvPr id="27699" name="Freeform 77">
                <a:extLst>
                  <a:ext uri="{FF2B5EF4-FFF2-40B4-BE49-F238E27FC236}">
                    <a16:creationId xmlns:a16="http://schemas.microsoft.com/office/drawing/2014/main" id="{3598EDAF-A0C4-A548-9D4C-74140A751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8" y="1048"/>
                <a:ext cx="112" cy="120"/>
              </a:xfrm>
              <a:custGeom>
                <a:avLst/>
                <a:gdLst>
                  <a:gd name="T0" fmla="*/ 56 w 112"/>
                  <a:gd name="T1" fmla="*/ 0 h 120"/>
                  <a:gd name="T2" fmla="*/ 112 w 112"/>
                  <a:gd name="T3" fmla="*/ 120 h 120"/>
                  <a:gd name="T4" fmla="*/ 56 w 112"/>
                  <a:gd name="T5" fmla="*/ 80 h 120"/>
                  <a:gd name="T6" fmla="*/ 0 w 112"/>
                  <a:gd name="T7" fmla="*/ 120 h 120"/>
                  <a:gd name="T8" fmla="*/ 56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0"/>
                    </a:moveTo>
                    <a:lnTo>
                      <a:pt x="112" y="120"/>
                    </a:lnTo>
                    <a:lnTo>
                      <a:pt x="56" y="80"/>
                    </a:lnTo>
                    <a:lnTo>
                      <a:pt x="0" y="12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00" name="Line 78">
                <a:extLst>
                  <a:ext uri="{FF2B5EF4-FFF2-40B4-BE49-F238E27FC236}">
                    <a16:creationId xmlns:a16="http://schemas.microsoft.com/office/drawing/2014/main" id="{6B80AD82-6F7C-454E-B225-BA140630F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4" y="1128"/>
                <a:ext cx="1" cy="200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62" name="Group 222">
              <a:extLst>
                <a:ext uri="{FF2B5EF4-FFF2-40B4-BE49-F238E27FC236}">
                  <a16:creationId xmlns:a16="http://schemas.microsoft.com/office/drawing/2014/main" id="{DBDCA212-C85A-C040-B5CB-35F61F6B3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8" y="2368"/>
              <a:ext cx="112" cy="280"/>
              <a:chOff x="1688" y="2368"/>
              <a:chExt cx="112" cy="280"/>
            </a:xfrm>
          </p:grpSpPr>
          <p:sp>
            <p:nvSpPr>
              <p:cNvPr id="27697" name="Freeform 80">
                <a:extLst>
                  <a:ext uri="{FF2B5EF4-FFF2-40B4-BE49-F238E27FC236}">
                    <a16:creationId xmlns:a16="http://schemas.microsoft.com/office/drawing/2014/main" id="{5BEC41EF-B8F5-2044-8F84-7C1C1CF10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8" y="2528"/>
                <a:ext cx="112" cy="120"/>
              </a:xfrm>
              <a:custGeom>
                <a:avLst/>
                <a:gdLst>
                  <a:gd name="T0" fmla="*/ 56 w 112"/>
                  <a:gd name="T1" fmla="*/ 120 h 120"/>
                  <a:gd name="T2" fmla="*/ 0 w 112"/>
                  <a:gd name="T3" fmla="*/ 0 h 120"/>
                  <a:gd name="T4" fmla="*/ 56 w 112"/>
                  <a:gd name="T5" fmla="*/ 40 h 120"/>
                  <a:gd name="T6" fmla="*/ 112 w 112"/>
                  <a:gd name="T7" fmla="*/ 0 h 120"/>
                  <a:gd name="T8" fmla="*/ 56 w 112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120"/>
                    </a:moveTo>
                    <a:lnTo>
                      <a:pt x="0" y="0"/>
                    </a:lnTo>
                    <a:lnTo>
                      <a:pt x="56" y="40"/>
                    </a:lnTo>
                    <a:lnTo>
                      <a:pt x="112" y="0"/>
                    </a:lnTo>
                    <a:lnTo>
                      <a:pt x="56" y="12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98" name="Line 81">
                <a:extLst>
                  <a:ext uri="{FF2B5EF4-FFF2-40B4-BE49-F238E27FC236}">
                    <a16:creationId xmlns:a16="http://schemas.microsoft.com/office/drawing/2014/main" id="{AB6FAE8B-C7DD-CC4D-A99C-6FE90AD29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4" y="2368"/>
                <a:ext cx="1" cy="200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63" name="Rectangle 83">
              <a:extLst>
                <a:ext uri="{FF2B5EF4-FFF2-40B4-BE49-F238E27FC236}">
                  <a16:creationId xmlns:a16="http://schemas.microsoft.com/office/drawing/2014/main" id="{C049E929-CD0C-3244-907B-ECF76B3C7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2480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8800"/>
                  </a:solidFill>
                </a:rPr>
                <a:t>F</a:t>
              </a:r>
              <a:endParaRPr lang="en-US" altLang="en-US" i="1"/>
            </a:p>
          </p:txBody>
        </p:sp>
        <p:sp>
          <p:nvSpPr>
            <p:cNvPr id="27664" name="Rectangle 84">
              <a:extLst>
                <a:ext uri="{FF2B5EF4-FFF2-40B4-BE49-F238E27FC236}">
                  <a16:creationId xmlns:a16="http://schemas.microsoft.com/office/drawing/2014/main" id="{42C5674B-096F-1D4C-9EE8-D5D26587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528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8800"/>
                  </a:solidFill>
                </a:rPr>
                <a:t>t</a:t>
              </a:r>
              <a:endParaRPr lang="en-US" altLang="en-US" i="1"/>
            </a:p>
          </p:txBody>
        </p:sp>
        <p:sp>
          <p:nvSpPr>
            <p:cNvPr id="27665" name="Rectangle 85">
              <a:extLst>
                <a:ext uri="{FF2B5EF4-FFF2-40B4-BE49-F238E27FC236}">
                  <a16:creationId xmlns:a16="http://schemas.microsoft.com/office/drawing/2014/main" id="{BC27C289-C0A3-B847-B2E8-E5233A5FB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896"/>
              <a:ext cx="13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8800"/>
                  </a:solidFill>
                </a:rPr>
                <a:t>F</a:t>
              </a:r>
              <a:endParaRPr lang="en-US" altLang="en-US" i="1"/>
            </a:p>
          </p:txBody>
        </p:sp>
        <p:sp>
          <p:nvSpPr>
            <p:cNvPr id="27666" name="Rectangle 86">
              <a:extLst>
                <a:ext uri="{FF2B5EF4-FFF2-40B4-BE49-F238E27FC236}">
                  <a16:creationId xmlns:a16="http://schemas.microsoft.com/office/drawing/2014/main" id="{DCBECB7B-33E4-2846-84A0-A8FC5CCB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944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8800"/>
                  </a:solidFill>
                </a:rPr>
                <a:t>t</a:t>
              </a:r>
              <a:endParaRPr lang="en-US" altLang="en-US" i="1"/>
            </a:p>
          </p:txBody>
        </p:sp>
        <p:grpSp>
          <p:nvGrpSpPr>
            <p:cNvPr id="27667" name="Group 203">
              <a:extLst>
                <a:ext uri="{FF2B5EF4-FFF2-40B4-BE49-F238E27FC236}">
                  <a16:creationId xmlns:a16="http://schemas.microsoft.com/office/drawing/2014/main" id="{FE839E60-B087-5A4D-B248-C1210A95B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2782"/>
              <a:ext cx="2124" cy="686"/>
              <a:chOff x="594" y="2782"/>
              <a:chExt cx="2124" cy="686"/>
            </a:xfrm>
          </p:grpSpPr>
          <p:sp>
            <p:nvSpPr>
              <p:cNvPr id="27677" name="Rectangle 14">
                <a:extLst>
                  <a:ext uri="{FF2B5EF4-FFF2-40B4-BE49-F238E27FC236}">
                    <a16:creationId xmlns:a16="http://schemas.microsoft.com/office/drawing/2014/main" id="{C2ACF456-13F8-2D45-BA67-F7A262944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" y="2966"/>
                <a:ext cx="13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  <a:latin typeface="Symbol" pitchFamily="2" charset="2"/>
                  </a:rPr>
                  <a:t>s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27678" name="Rectangle 15">
                <a:extLst>
                  <a:ext uri="{FF2B5EF4-FFF2-40B4-BE49-F238E27FC236}">
                    <a16:creationId xmlns:a16="http://schemas.microsoft.com/office/drawing/2014/main" id="{01367176-1BAB-D946-B4EE-3E69A2C25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2966"/>
                <a:ext cx="13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>
                    <a:solidFill>
                      <a:srgbClr val="000000"/>
                    </a:solidFill>
                  </a:rPr>
                  <a:t>=</a:t>
                </a:r>
                <a:endParaRPr lang="en-US" altLang="en-US"/>
              </a:p>
            </p:txBody>
          </p:sp>
          <p:sp>
            <p:nvSpPr>
              <p:cNvPr id="27679" name="Rectangle 16">
                <a:extLst>
                  <a:ext uri="{FF2B5EF4-FFF2-40B4-BE49-F238E27FC236}">
                    <a16:creationId xmlns:a16="http://schemas.microsoft.com/office/drawing/2014/main" id="{8E031361-CE3D-9641-9040-EF78C4BB8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838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8800"/>
                    </a:solidFill>
                  </a:rPr>
                  <a:t>F</a:t>
                </a:r>
                <a:endParaRPr lang="en-US" altLang="en-US" i="1"/>
              </a:p>
            </p:txBody>
          </p:sp>
          <p:sp>
            <p:nvSpPr>
              <p:cNvPr id="27680" name="Rectangle 17">
                <a:extLst>
                  <a:ext uri="{FF2B5EF4-FFF2-40B4-BE49-F238E27FC236}">
                    <a16:creationId xmlns:a16="http://schemas.microsoft.com/office/drawing/2014/main" id="{DB1C5918-CB43-4143-8E93-45B6D6532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2918"/>
                <a:ext cx="5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008800"/>
                    </a:solidFill>
                  </a:rPr>
                  <a:t>t</a:t>
                </a:r>
                <a:endParaRPr lang="en-US" altLang="en-US" i="1"/>
              </a:p>
            </p:txBody>
          </p:sp>
          <p:sp>
            <p:nvSpPr>
              <p:cNvPr id="27681" name="Rectangle 18">
                <a:extLst>
                  <a:ext uri="{FF2B5EF4-FFF2-40B4-BE49-F238E27FC236}">
                    <a16:creationId xmlns:a16="http://schemas.microsoft.com/office/drawing/2014/main" id="{A97DF0F1-165C-EB4E-A046-CAD46A448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3158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800" i="1">
                    <a:solidFill>
                      <a:srgbClr val="0099FF"/>
                    </a:solidFill>
                  </a:rPr>
                  <a:t>A</a:t>
                </a:r>
                <a:endParaRPr lang="en-US" altLang="en-US" i="1"/>
              </a:p>
            </p:txBody>
          </p:sp>
          <p:sp>
            <p:nvSpPr>
              <p:cNvPr id="27682" name="Rectangle 19">
                <a:extLst>
                  <a:ext uri="{FF2B5EF4-FFF2-40B4-BE49-F238E27FC236}">
                    <a16:creationId xmlns:a16="http://schemas.microsoft.com/office/drawing/2014/main" id="{53DA85BF-C93E-D941-A10F-482D58F1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9" y="3238"/>
                <a:ext cx="1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i="1">
                    <a:solidFill>
                      <a:srgbClr val="0099FF"/>
                    </a:solidFill>
                  </a:rPr>
                  <a:t>o</a:t>
                </a:r>
                <a:endParaRPr lang="en-US" altLang="en-US" i="1"/>
              </a:p>
            </p:txBody>
          </p:sp>
          <p:sp>
            <p:nvSpPr>
              <p:cNvPr id="27683" name="Rectangle 11">
                <a:extLst>
                  <a:ext uri="{FF2B5EF4-FFF2-40B4-BE49-F238E27FC236}">
                    <a16:creationId xmlns:a16="http://schemas.microsoft.com/office/drawing/2014/main" id="{0DAD94EC-2657-3941-88EE-8C9033D85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" y="2782"/>
                <a:ext cx="2124" cy="6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84" name="Line 183">
                <a:extLst>
                  <a:ext uri="{FF2B5EF4-FFF2-40B4-BE49-F238E27FC236}">
                    <a16:creationId xmlns:a16="http://schemas.microsoft.com/office/drawing/2014/main" id="{933D39B7-6DFA-BE4E-859F-602F8CE84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9" y="3130"/>
                <a:ext cx="22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184">
                <a:extLst>
                  <a:ext uri="{FF2B5EF4-FFF2-40B4-BE49-F238E27FC236}">
                    <a16:creationId xmlns:a16="http://schemas.microsoft.com/office/drawing/2014/main" id="{8E6466C2-5DE3-D447-8793-45A8D3F29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2" y="3130"/>
                <a:ext cx="27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Rectangle 186">
                <a:extLst>
                  <a:ext uri="{FF2B5EF4-FFF2-40B4-BE49-F238E27FC236}">
                    <a16:creationId xmlns:a16="http://schemas.microsoft.com/office/drawing/2014/main" id="{C54B908D-5600-4847-8589-742587D11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3140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500">
                    <a:solidFill>
                      <a:srgbClr val="000000"/>
                    </a:solidFill>
                  </a:rPr>
                  <a:t>2</a:t>
                </a:r>
                <a:endParaRPr lang="en-US" altLang="en-US"/>
              </a:p>
            </p:txBody>
          </p:sp>
          <p:sp>
            <p:nvSpPr>
              <p:cNvPr id="27687" name="Rectangle 187">
                <a:extLst>
                  <a:ext uri="{FF2B5EF4-FFF2-40B4-BE49-F238E27FC236}">
                    <a16:creationId xmlns:a16="http://schemas.microsoft.com/office/drawing/2014/main" id="{99B646D4-D7A2-D942-A639-F7AF6E7F3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" y="2997"/>
                <a:ext cx="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500">
                    <a:solidFill>
                      <a:srgbClr val="000000"/>
                    </a:solidFill>
                  </a:rPr>
                  <a:t>f</a:t>
                </a:r>
                <a:endParaRPr lang="en-US" altLang="en-US"/>
              </a:p>
            </p:txBody>
          </p:sp>
          <p:grpSp>
            <p:nvGrpSpPr>
              <p:cNvPr id="27688" name="Group 201">
                <a:extLst>
                  <a:ext uri="{FF2B5EF4-FFF2-40B4-BE49-F238E27FC236}">
                    <a16:creationId xmlns:a16="http://schemas.microsoft.com/office/drawing/2014/main" id="{27A3D7FB-2580-8D47-A0E2-3F107F0E3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8" y="3140"/>
                <a:ext cx="246" cy="256"/>
                <a:chOff x="2326" y="3140"/>
                <a:chExt cx="246" cy="256"/>
              </a:xfrm>
            </p:grpSpPr>
            <p:sp>
              <p:nvSpPr>
                <p:cNvPr id="27695" name="Rectangle 185">
                  <a:extLst>
                    <a:ext uri="{FF2B5EF4-FFF2-40B4-BE49-F238E27FC236}">
                      <a16:creationId xmlns:a16="http://schemas.microsoft.com/office/drawing/2014/main" id="{E258A946-5F83-3746-A8DD-EDF246AFE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5" y="3140"/>
                  <a:ext cx="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500">
                      <a:solidFill>
                        <a:srgbClr val="000000"/>
                      </a:solidFill>
                    </a:rPr>
                    <a:t>2</a:t>
                  </a:r>
                  <a:endParaRPr lang="en-US" altLang="en-US"/>
                </a:p>
              </p:txBody>
            </p:sp>
            <p:sp>
              <p:nvSpPr>
                <p:cNvPr id="27696" name="Rectangle 188">
                  <a:extLst>
                    <a:ext uri="{FF2B5EF4-FFF2-40B4-BE49-F238E27FC236}">
                      <a16:creationId xmlns:a16="http://schemas.microsoft.com/office/drawing/2014/main" id="{13527D17-12C3-2E47-B0B7-FE71A37ACF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6" y="3156"/>
                  <a:ext cx="167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2500">
                      <a:solidFill>
                        <a:srgbClr val="000000"/>
                      </a:solidFill>
                    </a:rPr>
                    <a:t>m</a:t>
                  </a:r>
                  <a:endParaRPr lang="en-US" altLang="en-US"/>
                </a:p>
              </p:txBody>
            </p:sp>
          </p:grpSp>
          <p:sp>
            <p:nvSpPr>
              <p:cNvPr id="27689" name="Rectangle 189">
                <a:extLst>
                  <a:ext uri="{FF2B5EF4-FFF2-40B4-BE49-F238E27FC236}">
                    <a16:creationId xmlns:a16="http://schemas.microsoft.com/office/drawing/2014/main" id="{96043C73-C8D3-AB41-A3FD-6C67DD39D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9" y="2874"/>
                <a:ext cx="14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500">
                    <a:solidFill>
                      <a:srgbClr val="000000"/>
                    </a:solidFill>
                  </a:rPr>
                  <a:t>N</a:t>
                </a:r>
                <a:endParaRPr lang="en-US" altLang="en-US"/>
              </a:p>
            </p:txBody>
          </p:sp>
          <p:sp>
            <p:nvSpPr>
              <p:cNvPr id="27690" name="Rectangle 191">
                <a:extLst>
                  <a:ext uri="{FF2B5EF4-FFF2-40B4-BE49-F238E27FC236}">
                    <a16:creationId xmlns:a16="http://schemas.microsoft.com/office/drawing/2014/main" id="{0FF2D565-27F7-934C-BF88-F6996FDE7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" y="3000"/>
                <a:ext cx="17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500">
                    <a:solidFill>
                      <a:srgbClr val="000000"/>
                    </a:solidFill>
                  </a:rPr>
                  <a:t>or</a:t>
                </a:r>
                <a:endParaRPr lang="en-US" altLang="en-US"/>
              </a:p>
            </p:txBody>
          </p:sp>
          <p:sp>
            <p:nvSpPr>
              <p:cNvPr id="27691" name="Rectangle 193">
                <a:extLst>
                  <a:ext uri="{FF2B5EF4-FFF2-40B4-BE49-F238E27FC236}">
                    <a16:creationId xmlns:a16="http://schemas.microsoft.com/office/drawing/2014/main" id="{E7FD7525-CE48-A749-A84C-158E88EB3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3156"/>
                <a:ext cx="1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500">
                    <a:solidFill>
                      <a:srgbClr val="000000"/>
                    </a:solidFill>
                  </a:rPr>
                  <a:t>in</a:t>
                </a:r>
                <a:endParaRPr lang="en-US" altLang="en-US"/>
              </a:p>
            </p:txBody>
          </p:sp>
          <p:sp>
            <p:nvSpPr>
              <p:cNvPr id="27692" name="Rectangle 194">
                <a:extLst>
                  <a:ext uri="{FF2B5EF4-FFF2-40B4-BE49-F238E27FC236}">
                    <a16:creationId xmlns:a16="http://schemas.microsoft.com/office/drawing/2014/main" id="{1A544FE3-90AA-AC43-BD26-0ECB47F1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" y="2874"/>
                <a:ext cx="15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500">
                    <a:solidFill>
                      <a:srgbClr val="000000"/>
                    </a:solidFill>
                  </a:rPr>
                  <a:t>lb</a:t>
                </a:r>
                <a:endParaRPr lang="en-US" altLang="en-US"/>
              </a:p>
            </p:txBody>
          </p:sp>
          <p:sp>
            <p:nvSpPr>
              <p:cNvPr id="27693" name="Rectangle 196">
                <a:extLst>
                  <a:ext uri="{FF2B5EF4-FFF2-40B4-BE49-F238E27FC236}">
                    <a16:creationId xmlns:a16="http://schemas.microsoft.com/office/drawing/2014/main" id="{A3120D18-929A-0747-97A3-5E1233593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3" y="2980"/>
                <a:ext cx="11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500">
                    <a:solidFill>
                      <a:srgbClr val="000000"/>
                    </a:solidFill>
                  </a:rPr>
                  <a:t>=</a:t>
                </a:r>
                <a:endParaRPr lang="en-US" altLang="en-US"/>
              </a:p>
            </p:txBody>
          </p:sp>
          <p:sp>
            <p:nvSpPr>
              <p:cNvPr id="27694" name="Line 202">
                <a:extLst>
                  <a:ext uri="{FF2B5EF4-FFF2-40B4-BE49-F238E27FC236}">
                    <a16:creationId xmlns:a16="http://schemas.microsoft.com/office/drawing/2014/main" id="{B5F06910-2F58-4E44-8F8A-6961F5538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2" y="3130"/>
                <a:ext cx="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68" name="Group 223">
              <a:extLst>
                <a:ext uri="{FF2B5EF4-FFF2-40B4-BE49-F238E27FC236}">
                  <a16:creationId xmlns:a16="http://schemas.microsoft.com/office/drawing/2014/main" id="{54A318A3-4810-B148-BFDD-59FB5A034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9" y="1208"/>
              <a:ext cx="1038" cy="1134"/>
              <a:chOff x="1229" y="1208"/>
              <a:chExt cx="1038" cy="1134"/>
            </a:xfrm>
          </p:grpSpPr>
          <p:sp>
            <p:nvSpPr>
              <p:cNvPr id="27669" name="Freeform 28">
                <a:extLst>
                  <a:ext uri="{FF2B5EF4-FFF2-40B4-BE49-F238E27FC236}">
                    <a16:creationId xmlns:a16="http://schemas.microsoft.com/office/drawing/2014/main" id="{34C59519-B005-3B48-8207-87EEB0078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624"/>
                <a:ext cx="1029" cy="400"/>
              </a:xfrm>
              <a:custGeom>
                <a:avLst/>
                <a:gdLst>
                  <a:gd name="T0" fmla="*/ 0 w 1024"/>
                  <a:gd name="T1" fmla="*/ 264 h 400"/>
                  <a:gd name="T2" fmla="*/ 582 w 1024"/>
                  <a:gd name="T3" fmla="*/ 400 h 400"/>
                  <a:gd name="T4" fmla="*/ 1034 w 1024"/>
                  <a:gd name="T5" fmla="*/ 136 h 400"/>
                  <a:gd name="T6" fmla="*/ 460 w 1024"/>
                  <a:gd name="T7" fmla="*/ 0 h 400"/>
                  <a:gd name="T8" fmla="*/ 0 w 1024"/>
                  <a:gd name="T9" fmla="*/ 264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4"/>
                  <a:gd name="T16" fmla="*/ 0 h 400"/>
                  <a:gd name="T17" fmla="*/ 1024 w 1024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4" h="400">
                    <a:moveTo>
                      <a:pt x="0" y="264"/>
                    </a:moveTo>
                    <a:lnTo>
                      <a:pt x="576" y="400"/>
                    </a:lnTo>
                    <a:lnTo>
                      <a:pt x="1024" y="136"/>
                    </a:lnTo>
                    <a:lnTo>
                      <a:pt x="456" y="0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70" name="Freeform 29">
                <a:extLst>
                  <a:ext uri="{FF2B5EF4-FFF2-40B4-BE49-F238E27FC236}">
                    <a16:creationId xmlns:a16="http://schemas.microsoft.com/office/drawing/2014/main" id="{1A60B2CD-EF1E-664D-8CFC-664AEBC04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" y="1470"/>
                <a:ext cx="1032" cy="872"/>
              </a:xfrm>
              <a:custGeom>
                <a:avLst/>
                <a:gdLst>
                  <a:gd name="T0" fmla="*/ 0 w 1032"/>
                  <a:gd name="T1" fmla="*/ 0 h 872"/>
                  <a:gd name="T2" fmla="*/ 0 w 1032"/>
                  <a:gd name="T3" fmla="*/ 736 h 872"/>
                  <a:gd name="T4" fmla="*/ 576 w 1032"/>
                  <a:gd name="T5" fmla="*/ 872 h 872"/>
                  <a:gd name="T6" fmla="*/ 1032 w 1032"/>
                  <a:gd name="T7" fmla="*/ 608 h 8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872"/>
                  <a:gd name="T14" fmla="*/ 1032 w 1032"/>
                  <a:gd name="T15" fmla="*/ 872 h 8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872">
                    <a:moveTo>
                      <a:pt x="0" y="0"/>
                    </a:moveTo>
                    <a:lnTo>
                      <a:pt x="0" y="736"/>
                    </a:lnTo>
                    <a:lnTo>
                      <a:pt x="576" y="872"/>
                    </a:lnTo>
                    <a:lnTo>
                      <a:pt x="1032" y="60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71" name="Freeform 32">
                <a:extLst>
                  <a:ext uri="{FF2B5EF4-FFF2-40B4-BE49-F238E27FC236}">
                    <a16:creationId xmlns:a16="http://schemas.microsoft.com/office/drawing/2014/main" id="{5569A4D9-810D-EA4B-BE2E-F9A7CB3D9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2" y="1210"/>
                <a:ext cx="1032" cy="869"/>
              </a:xfrm>
              <a:custGeom>
                <a:avLst/>
                <a:gdLst>
                  <a:gd name="T0" fmla="*/ 1032 w 1032"/>
                  <a:gd name="T1" fmla="*/ 858 h 880"/>
                  <a:gd name="T2" fmla="*/ 1032 w 1032"/>
                  <a:gd name="T3" fmla="*/ 132 h 880"/>
                  <a:gd name="T4" fmla="*/ 464 w 1032"/>
                  <a:gd name="T5" fmla="*/ 0 h 880"/>
                  <a:gd name="T6" fmla="*/ 0 w 1032"/>
                  <a:gd name="T7" fmla="*/ 258 h 8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2"/>
                  <a:gd name="T13" fmla="*/ 0 h 880"/>
                  <a:gd name="T14" fmla="*/ 1032 w 1032"/>
                  <a:gd name="T15" fmla="*/ 880 h 8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2" h="880">
                    <a:moveTo>
                      <a:pt x="1032" y="880"/>
                    </a:moveTo>
                    <a:lnTo>
                      <a:pt x="1032" y="136"/>
                    </a:lnTo>
                    <a:lnTo>
                      <a:pt x="464" y="0"/>
                    </a:lnTo>
                    <a:lnTo>
                      <a:pt x="0" y="26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72" name="Freeform 33">
                <a:extLst>
                  <a:ext uri="{FF2B5EF4-FFF2-40B4-BE49-F238E27FC236}">
                    <a16:creationId xmlns:a16="http://schemas.microsoft.com/office/drawing/2014/main" id="{E395E02F-E0FF-FD45-A04B-2DDC62B6C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346"/>
                <a:ext cx="1032" cy="264"/>
              </a:xfrm>
              <a:custGeom>
                <a:avLst/>
                <a:gdLst>
                  <a:gd name="T0" fmla="*/ 0 w 1032"/>
                  <a:gd name="T1" fmla="*/ 128 h 264"/>
                  <a:gd name="T2" fmla="*/ 568 w 1032"/>
                  <a:gd name="T3" fmla="*/ 264 h 264"/>
                  <a:gd name="T4" fmla="*/ 1032 w 1032"/>
                  <a:gd name="T5" fmla="*/ 0 h 264"/>
                  <a:gd name="T6" fmla="*/ 0 60000 65536"/>
                  <a:gd name="T7" fmla="*/ 0 60000 65536"/>
                  <a:gd name="T8" fmla="*/ 0 60000 65536"/>
                  <a:gd name="T9" fmla="*/ 0 w 1032"/>
                  <a:gd name="T10" fmla="*/ 0 h 264"/>
                  <a:gd name="T11" fmla="*/ 1032 w 1032"/>
                  <a:gd name="T12" fmla="*/ 264 h 2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2" h="264">
                    <a:moveTo>
                      <a:pt x="0" y="128"/>
                    </a:moveTo>
                    <a:lnTo>
                      <a:pt x="568" y="264"/>
                    </a:lnTo>
                    <a:lnTo>
                      <a:pt x="1032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73" name="Line 35">
                <a:extLst>
                  <a:ext uri="{FF2B5EF4-FFF2-40B4-BE49-F238E27FC236}">
                    <a16:creationId xmlns:a16="http://schemas.microsoft.com/office/drawing/2014/main" id="{1785968C-340B-5A49-B7C2-A701D26D5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2" y="1606"/>
                <a:ext cx="1" cy="7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207">
                <a:extLst>
                  <a:ext uri="{FF2B5EF4-FFF2-40B4-BE49-F238E27FC236}">
                    <a16:creationId xmlns:a16="http://schemas.microsoft.com/office/drawing/2014/main" id="{5D76ABF5-DB2F-A24A-9BAC-15AAFCC3C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9" y="1208"/>
                <a:ext cx="0" cy="7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Line 208">
                <a:extLst>
                  <a:ext uri="{FF2B5EF4-FFF2-40B4-BE49-F238E27FC236}">
                    <a16:creationId xmlns:a16="http://schemas.microsoft.com/office/drawing/2014/main" id="{CAAB00C1-13D2-4E41-A2A0-197F40B3C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9" y="1936"/>
                <a:ext cx="475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Line 209">
                <a:extLst>
                  <a:ext uri="{FF2B5EF4-FFF2-40B4-BE49-F238E27FC236}">
                    <a16:creationId xmlns:a16="http://schemas.microsoft.com/office/drawing/2014/main" id="{84151462-4638-CF44-8D1C-50B4B4D24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99" y="1933"/>
                <a:ext cx="568" cy="1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F048E01A-6108-A243-A83C-5509E891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DF608E3-4AF5-494B-8645-CDA0177541B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BE87D1B-21D0-6E4F-984A-F70F5D64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2339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 </a:t>
            </a:r>
            <a:r>
              <a:rPr lang="en-US" altLang="en-US" b="1">
                <a:solidFill>
                  <a:schemeClr val="accent2"/>
                </a:solidFill>
              </a:rPr>
              <a:t>Tensile</a:t>
            </a:r>
            <a:r>
              <a:rPr lang="en-US" altLang="en-US" b="1"/>
              <a:t> strain: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894F669-144C-314E-BC24-2E5401A0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990600"/>
            <a:ext cx="2290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 </a:t>
            </a:r>
            <a:r>
              <a:rPr lang="en-US" altLang="en-US" b="1">
                <a:solidFill>
                  <a:schemeClr val="accent2"/>
                </a:solidFill>
              </a:rPr>
              <a:t>Lateral</a:t>
            </a:r>
            <a:r>
              <a:rPr lang="en-US" altLang="en-US" b="1"/>
              <a:t> strain: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43D78558-111D-8B41-A1F8-A96E90AA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35363"/>
            <a:ext cx="2138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 </a:t>
            </a:r>
            <a:r>
              <a:rPr lang="en-US" altLang="en-US" b="1">
                <a:solidFill>
                  <a:schemeClr val="accent2"/>
                </a:solidFill>
              </a:rPr>
              <a:t>Shear</a:t>
            </a:r>
            <a:r>
              <a:rPr lang="en-US" altLang="en-US" b="1"/>
              <a:t> strain:</a:t>
            </a:r>
          </a:p>
        </p:txBody>
      </p:sp>
      <p:sp>
        <p:nvSpPr>
          <p:cNvPr id="29702" name="Rectangle 11">
            <a:extLst>
              <a:ext uri="{FF2B5EF4-FFF2-40B4-BE49-F238E27FC236}">
                <a16:creationId xmlns:a16="http://schemas.microsoft.com/office/drawing/2014/main" id="{DC45C687-39A0-7F44-AC2A-F2AA889F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5521325"/>
            <a:ext cx="2470150" cy="8223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Strain is always</a:t>
            </a:r>
          </a:p>
          <a:p>
            <a:r>
              <a:rPr lang="en-US" altLang="en-US" b="1"/>
              <a:t>dimensionless.</a:t>
            </a:r>
          </a:p>
        </p:txBody>
      </p:sp>
      <p:sp>
        <p:nvSpPr>
          <p:cNvPr id="29703" name="Rectangle 12">
            <a:extLst>
              <a:ext uri="{FF2B5EF4-FFF2-40B4-BE49-F238E27FC236}">
                <a16:creationId xmlns:a16="http://schemas.microsoft.com/office/drawing/2014/main" id="{138218DE-D703-3E42-BAAB-99C20A067E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Engineering Strain</a:t>
            </a:r>
          </a:p>
        </p:txBody>
      </p:sp>
      <p:sp>
        <p:nvSpPr>
          <p:cNvPr id="29704" name="Freeform 67">
            <a:extLst>
              <a:ext uri="{FF2B5EF4-FFF2-40B4-BE49-F238E27FC236}">
                <a16:creationId xmlns:a16="http://schemas.microsoft.com/office/drawing/2014/main" id="{BC22EFE6-00CC-1A43-85AB-AB99BEED6EA2}"/>
              </a:ext>
            </a:extLst>
          </p:cNvPr>
          <p:cNvSpPr>
            <a:spLocks/>
          </p:cNvSpPr>
          <p:nvPr/>
        </p:nvSpPr>
        <p:spPr bwMode="auto">
          <a:xfrm>
            <a:off x="1185863" y="4414838"/>
            <a:ext cx="657225" cy="214312"/>
          </a:xfrm>
          <a:custGeom>
            <a:avLst/>
            <a:gdLst>
              <a:gd name="T0" fmla="*/ 0 w 414"/>
              <a:gd name="T1" fmla="*/ 0 h 135"/>
              <a:gd name="T2" fmla="*/ 567035950 w 414"/>
              <a:gd name="T3" fmla="*/ 68043266 h 135"/>
              <a:gd name="T4" fmla="*/ 1043344688 w 414"/>
              <a:gd name="T5" fmla="*/ 340219506 h 135"/>
              <a:gd name="T6" fmla="*/ 0 60000 65536"/>
              <a:gd name="T7" fmla="*/ 0 60000 65536"/>
              <a:gd name="T8" fmla="*/ 0 60000 65536"/>
              <a:gd name="T9" fmla="*/ 0 w 414"/>
              <a:gd name="T10" fmla="*/ 0 h 135"/>
              <a:gd name="T11" fmla="*/ 414 w 414"/>
              <a:gd name="T12" fmla="*/ 135 h 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4" h="135">
                <a:moveTo>
                  <a:pt x="0" y="0"/>
                </a:moveTo>
                <a:cubicBezTo>
                  <a:pt x="78" y="2"/>
                  <a:pt x="156" y="5"/>
                  <a:pt x="225" y="27"/>
                </a:cubicBezTo>
                <a:cubicBezTo>
                  <a:pt x="294" y="49"/>
                  <a:pt x="383" y="117"/>
                  <a:pt x="414" y="1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5" name="Rectangle 13">
            <a:extLst>
              <a:ext uri="{FF2B5EF4-FFF2-40B4-BE49-F238E27FC236}">
                <a16:creationId xmlns:a16="http://schemas.microsoft.com/office/drawing/2014/main" id="{1979BF4E-C93A-C343-93D5-E6572606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5118100"/>
            <a:ext cx="1143000" cy="11557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9706" name="Group 18">
            <a:extLst>
              <a:ext uri="{FF2B5EF4-FFF2-40B4-BE49-F238E27FC236}">
                <a16:creationId xmlns:a16="http://schemas.microsoft.com/office/drawing/2014/main" id="{57DF85AF-F19F-7A48-9EA2-3E63CC1E21EE}"/>
              </a:ext>
            </a:extLst>
          </p:cNvPr>
          <p:cNvGrpSpPr>
            <a:grpSpLocks/>
          </p:cNvGrpSpPr>
          <p:nvPr/>
        </p:nvGrpSpPr>
        <p:grpSpPr bwMode="auto">
          <a:xfrm rot="661948">
            <a:off x="1322388" y="4994275"/>
            <a:ext cx="1341437" cy="1416050"/>
            <a:chOff x="616" y="3096"/>
            <a:chExt cx="992" cy="984"/>
          </a:xfrm>
        </p:grpSpPr>
        <p:sp>
          <p:nvSpPr>
            <p:cNvPr id="29818" name="Line 14">
              <a:extLst>
                <a:ext uri="{FF2B5EF4-FFF2-40B4-BE49-F238E27FC236}">
                  <a16:creationId xmlns:a16="http://schemas.microsoft.com/office/drawing/2014/main" id="{FB50F0D5-9954-8C46-9085-0B5F33BA3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6" y="3256"/>
              <a:ext cx="160" cy="816"/>
            </a:xfrm>
            <a:prstGeom prst="line">
              <a:avLst/>
            </a:prstGeom>
            <a:noFill/>
            <a:ln w="25400">
              <a:solidFill>
                <a:srgbClr val="A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9" name="Line 15">
              <a:extLst>
                <a:ext uri="{FF2B5EF4-FFF2-40B4-BE49-F238E27FC236}">
                  <a16:creationId xmlns:a16="http://schemas.microsoft.com/office/drawing/2014/main" id="{E5623F63-4553-BE4E-849C-2F3AE493D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8" y="3096"/>
              <a:ext cx="160" cy="824"/>
            </a:xfrm>
            <a:prstGeom prst="line">
              <a:avLst/>
            </a:prstGeom>
            <a:noFill/>
            <a:ln w="25400">
              <a:solidFill>
                <a:srgbClr val="A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0" name="Line 16">
              <a:extLst>
                <a:ext uri="{FF2B5EF4-FFF2-40B4-BE49-F238E27FC236}">
                  <a16:creationId xmlns:a16="http://schemas.microsoft.com/office/drawing/2014/main" id="{B8F6BBE5-D514-B147-92B3-AC11443B8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" y="3104"/>
              <a:ext cx="824" cy="152"/>
            </a:xfrm>
            <a:prstGeom prst="line">
              <a:avLst/>
            </a:prstGeom>
            <a:noFill/>
            <a:ln w="25400">
              <a:solidFill>
                <a:srgbClr val="A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1" name="Line 17">
              <a:extLst>
                <a:ext uri="{FF2B5EF4-FFF2-40B4-BE49-F238E27FC236}">
                  <a16:creationId xmlns:a16="http://schemas.microsoft.com/office/drawing/2014/main" id="{9A1FEF65-5F47-0D47-A19E-8CD43CC5A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3920"/>
              <a:ext cx="816" cy="160"/>
            </a:xfrm>
            <a:prstGeom prst="line">
              <a:avLst/>
            </a:prstGeom>
            <a:noFill/>
            <a:ln w="25400">
              <a:solidFill>
                <a:srgbClr val="A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7" name="Line 19">
            <a:extLst>
              <a:ext uri="{FF2B5EF4-FFF2-40B4-BE49-F238E27FC236}">
                <a16:creationId xmlns:a16="http://schemas.microsoft.com/office/drawing/2014/main" id="{C91EF8D8-1931-5941-A2FE-49C58A6CF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1100" y="4737100"/>
            <a:ext cx="1588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20">
            <a:extLst>
              <a:ext uri="{FF2B5EF4-FFF2-40B4-BE49-F238E27FC236}">
                <a16:creationId xmlns:a16="http://schemas.microsoft.com/office/drawing/2014/main" id="{8C6763FF-F05A-D243-A16E-0FF246B07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1100" y="4356100"/>
            <a:ext cx="1588" cy="292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9" name="Group 63">
            <a:extLst>
              <a:ext uri="{FF2B5EF4-FFF2-40B4-BE49-F238E27FC236}">
                <a16:creationId xmlns:a16="http://schemas.microsoft.com/office/drawing/2014/main" id="{5390AB28-D6F9-6E46-A97B-D669FB83AD45}"/>
              </a:ext>
            </a:extLst>
          </p:cNvPr>
          <p:cNvGrpSpPr>
            <a:grpSpLocks/>
          </p:cNvGrpSpPr>
          <p:nvPr/>
        </p:nvGrpSpPr>
        <p:grpSpPr bwMode="auto">
          <a:xfrm rot="653266">
            <a:off x="1681163" y="4241800"/>
            <a:ext cx="217487" cy="1117600"/>
            <a:chOff x="744" y="2672"/>
            <a:chExt cx="137" cy="704"/>
          </a:xfrm>
        </p:grpSpPr>
        <p:sp>
          <p:nvSpPr>
            <p:cNvPr id="29814" name="Line 22">
              <a:extLst>
                <a:ext uri="{FF2B5EF4-FFF2-40B4-BE49-F238E27FC236}">
                  <a16:creationId xmlns:a16="http://schemas.microsoft.com/office/drawing/2014/main" id="{E83F48AA-6C5B-0C49-B91E-65BB152AD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" y="3184"/>
              <a:ext cx="40" cy="192"/>
            </a:xfrm>
            <a:prstGeom prst="line">
              <a:avLst/>
            </a:prstGeom>
            <a:noFill/>
            <a:ln w="12700">
              <a:solidFill>
                <a:srgbClr val="DD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5" name="Line 23">
              <a:extLst>
                <a:ext uri="{FF2B5EF4-FFF2-40B4-BE49-F238E27FC236}">
                  <a16:creationId xmlns:a16="http://schemas.microsoft.com/office/drawing/2014/main" id="{9298BF9A-46BF-0E41-A84F-699D684EB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" y="2952"/>
              <a:ext cx="32" cy="192"/>
            </a:xfrm>
            <a:prstGeom prst="line">
              <a:avLst/>
            </a:prstGeom>
            <a:noFill/>
            <a:ln w="12700">
              <a:solidFill>
                <a:srgbClr val="DD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6" name="Line 24">
              <a:extLst>
                <a:ext uri="{FF2B5EF4-FFF2-40B4-BE49-F238E27FC236}">
                  <a16:creationId xmlns:a16="http://schemas.microsoft.com/office/drawing/2014/main" id="{E1791E22-BB55-014B-935E-4B26B3A56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0" y="2720"/>
              <a:ext cx="32" cy="184"/>
            </a:xfrm>
            <a:prstGeom prst="line">
              <a:avLst/>
            </a:prstGeom>
            <a:noFill/>
            <a:ln w="12700">
              <a:solidFill>
                <a:srgbClr val="DD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17" name="Line 25">
              <a:extLst>
                <a:ext uri="{FF2B5EF4-FFF2-40B4-BE49-F238E27FC236}">
                  <a16:creationId xmlns:a16="http://schemas.microsoft.com/office/drawing/2014/main" id="{2D770C5B-8991-E04E-86D4-0642C4906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672"/>
              <a:ext cx="1" cy="16"/>
            </a:xfrm>
            <a:prstGeom prst="line">
              <a:avLst/>
            </a:prstGeom>
            <a:noFill/>
            <a:ln w="12700">
              <a:solidFill>
                <a:srgbClr val="DD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0" name="Line 21">
            <a:extLst>
              <a:ext uri="{FF2B5EF4-FFF2-40B4-BE49-F238E27FC236}">
                <a16:creationId xmlns:a16="http://schemas.microsoft.com/office/drawing/2014/main" id="{CFC9E867-1066-B94A-9C2F-702E8DD4E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138" y="4367213"/>
            <a:ext cx="1587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Rectangle 26">
            <a:extLst>
              <a:ext uri="{FF2B5EF4-FFF2-40B4-BE49-F238E27FC236}">
                <a16:creationId xmlns:a16="http://schemas.microsoft.com/office/drawing/2014/main" id="{B2761624-48A3-2B46-9333-E4481EBBB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4006850"/>
            <a:ext cx="1857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DD0000"/>
                </a:solidFill>
                <a:latin typeface="Symbol" pitchFamily="2" charset="2"/>
              </a:rPr>
              <a:t>q</a:t>
            </a:r>
            <a:endParaRPr lang="en-US" altLang="en-US">
              <a:latin typeface="Times" pitchFamily="2" charset="0"/>
            </a:endParaRPr>
          </a:p>
        </p:txBody>
      </p:sp>
      <p:grpSp>
        <p:nvGrpSpPr>
          <p:cNvPr id="29712" name="Group 30">
            <a:extLst>
              <a:ext uri="{FF2B5EF4-FFF2-40B4-BE49-F238E27FC236}">
                <a16:creationId xmlns:a16="http://schemas.microsoft.com/office/drawing/2014/main" id="{52174FEB-A9B7-564B-A86F-803E9377D91C}"/>
              </a:ext>
            </a:extLst>
          </p:cNvPr>
          <p:cNvGrpSpPr>
            <a:grpSpLocks/>
          </p:cNvGrpSpPr>
          <p:nvPr/>
        </p:nvGrpSpPr>
        <p:grpSpPr bwMode="auto">
          <a:xfrm>
            <a:off x="2074863" y="4824413"/>
            <a:ext cx="444500" cy="177800"/>
            <a:chOff x="992" y="3048"/>
            <a:chExt cx="280" cy="112"/>
          </a:xfrm>
        </p:grpSpPr>
        <p:sp>
          <p:nvSpPr>
            <p:cNvPr id="29812" name="Freeform 28">
              <a:extLst>
                <a:ext uri="{FF2B5EF4-FFF2-40B4-BE49-F238E27FC236}">
                  <a16:creationId xmlns:a16="http://schemas.microsoft.com/office/drawing/2014/main" id="{12A8B70C-2F08-E642-B39D-8E11FAE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048"/>
              <a:ext cx="120" cy="112"/>
            </a:xfrm>
            <a:custGeom>
              <a:avLst/>
              <a:gdLst>
                <a:gd name="T0" fmla="*/ 120 w 120"/>
                <a:gd name="T1" fmla="*/ 56 h 112"/>
                <a:gd name="T2" fmla="*/ 0 w 120"/>
                <a:gd name="T3" fmla="*/ 112 h 112"/>
                <a:gd name="T4" fmla="*/ 40 w 120"/>
                <a:gd name="T5" fmla="*/ 56 h 112"/>
                <a:gd name="T6" fmla="*/ 0 w 120"/>
                <a:gd name="T7" fmla="*/ 0 h 112"/>
                <a:gd name="T8" fmla="*/ 120 w 120"/>
                <a:gd name="T9" fmla="*/ 56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12"/>
                <a:gd name="T17" fmla="*/ 120 w 120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12">
                  <a:moveTo>
                    <a:pt x="120" y="56"/>
                  </a:moveTo>
                  <a:lnTo>
                    <a:pt x="0" y="112"/>
                  </a:lnTo>
                  <a:lnTo>
                    <a:pt x="40" y="56"/>
                  </a:lnTo>
                  <a:lnTo>
                    <a:pt x="0" y="0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rgbClr val="DD0000"/>
            </a:solidFill>
            <a:ln w="12700">
              <a:solidFill>
                <a:srgbClr val="DD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813" name="Line 29">
              <a:extLst>
                <a:ext uri="{FF2B5EF4-FFF2-40B4-BE49-F238E27FC236}">
                  <a16:creationId xmlns:a16="http://schemas.microsoft.com/office/drawing/2014/main" id="{BC0C013F-1878-C849-A2F2-E4CD679FA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3104"/>
              <a:ext cx="200" cy="1"/>
            </a:xfrm>
            <a:prstGeom prst="line">
              <a:avLst/>
            </a:prstGeom>
            <a:noFill/>
            <a:ln w="38100">
              <a:solidFill>
                <a:srgbClr val="DD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3" name="Group 33">
            <a:extLst>
              <a:ext uri="{FF2B5EF4-FFF2-40B4-BE49-F238E27FC236}">
                <a16:creationId xmlns:a16="http://schemas.microsoft.com/office/drawing/2014/main" id="{97735EA8-E652-C543-B22A-D0618DECC1BB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6362700"/>
            <a:ext cx="444500" cy="177800"/>
            <a:chOff x="960" y="4008"/>
            <a:chExt cx="280" cy="112"/>
          </a:xfrm>
        </p:grpSpPr>
        <p:sp>
          <p:nvSpPr>
            <p:cNvPr id="29810" name="Freeform 31">
              <a:extLst>
                <a:ext uri="{FF2B5EF4-FFF2-40B4-BE49-F238E27FC236}">
                  <a16:creationId xmlns:a16="http://schemas.microsoft.com/office/drawing/2014/main" id="{C9E12419-26DD-154D-93F2-FCCB5F703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4008"/>
              <a:ext cx="120" cy="112"/>
            </a:xfrm>
            <a:custGeom>
              <a:avLst/>
              <a:gdLst>
                <a:gd name="T0" fmla="*/ 0 w 120"/>
                <a:gd name="T1" fmla="*/ 56 h 112"/>
                <a:gd name="T2" fmla="*/ 120 w 120"/>
                <a:gd name="T3" fmla="*/ 0 h 112"/>
                <a:gd name="T4" fmla="*/ 80 w 120"/>
                <a:gd name="T5" fmla="*/ 56 h 112"/>
                <a:gd name="T6" fmla="*/ 120 w 120"/>
                <a:gd name="T7" fmla="*/ 112 h 112"/>
                <a:gd name="T8" fmla="*/ 0 w 120"/>
                <a:gd name="T9" fmla="*/ 56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12"/>
                <a:gd name="T17" fmla="*/ 120 w 120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12">
                  <a:moveTo>
                    <a:pt x="0" y="56"/>
                  </a:moveTo>
                  <a:lnTo>
                    <a:pt x="120" y="0"/>
                  </a:lnTo>
                  <a:lnTo>
                    <a:pt x="80" y="56"/>
                  </a:lnTo>
                  <a:lnTo>
                    <a:pt x="120" y="11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DD0000"/>
            </a:solidFill>
            <a:ln w="12700">
              <a:solidFill>
                <a:srgbClr val="DD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811" name="Line 32">
              <a:extLst>
                <a:ext uri="{FF2B5EF4-FFF2-40B4-BE49-F238E27FC236}">
                  <a16:creationId xmlns:a16="http://schemas.microsoft.com/office/drawing/2014/main" id="{425E0630-1770-F948-9EC6-7FA29ABA7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" y="4064"/>
              <a:ext cx="200" cy="1"/>
            </a:xfrm>
            <a:prstGeom prst="line">
              <a:avLst/>
            </a:prstGeom>
            <a:noFill/>
            <a:ln w="38100">
              <a:solidFill>
                <a:srgbClr val="DD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4" name="Freeform 41">
            <a:extLst>
              <a:ext uri="{FF2B5EF4-FFF2-40B4-BE49-F238E27FC236}">
                <a16:creationId xmlns:a16="http://schemas.microsoft.com/office/drawing/2014/main" id="{320A82B4-12BF-2448-93E9-1DE6F2ABADF0}"/>
              </a:ext>
            </a:extLst>
          </p:cNvPr>
          <p:cNvSpPr>
            <a:spLocks/>
          </p:cNvSpPr>
          <p:nvPr/>
        </p:nvSpPr>
        <p:spPr bwMode="auto">
          <a:xfrm>
            <a:off x="1181100" y="5880100"/>
            <a:ext cx="393700" cy="368300"/>
          </a:xfrm>
          <a:custGeom>
            <a:avLst/>
            <a:gdLst>
              <a:gd name="T0" fmla="*/ 0 w 248"/>
              <a:gd name="T1" fmla="*/ 0 h 232"/>
              <a:gd name="T2" fmla="*/ 624998750 w 248"/>
              <a:gd name="T3" fmla="*/ 0 h 232"/>
              <a:gd name="T4" fmla="*/ 624998750 w 248"/>
              <a:gd name="T5" fmla="*/ 584676250 h 232"/>
              <a:gd name="T6" fmla="*/ 0 60000 65536"/>
              <a:gd name="T7" fmla="*/ 0 60000 65536"/>
              <a:gd name="T8" fmla="*/ 0 60000 65536"/>
              <a:gd name="T9" fmla="*/ 0 w 248"/>
              <a:gd name="T10" fmla="*/ 0 h 232"/>
              <a:gd name="T11" fmla="*/ 248 w 248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232">
                <a:moveTo>
                  <a:pt x="0" y="0"/>
                </a:moveTo>
                <a:lnTo>
                  <a:pt x="248" y="0"/>
                </a:lnTo>
                <a:lnTo>
                  <a:pt x="248" y="23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15" name="Freeform 42">
            <a:extLst>
              <a:ext uri="{FF2B5EF4-FFF2-40B4-BE49-F238E27FC236}">
                <a16:creationId xmlns:a16="http://schemas.microsoft.com/office/drawing/2014/main" id="{4C5CEABA-40AF-8F4F-8306-310421B5D541}"/>
              </a:ext>
            </a:extLst>
          </p:cNvPr>
          <p:cNvSpPr>
            <a:spLocks/>
          </p:cNvSpPr>
          <p:nvPr/>
        </p:nvSpPr>
        <p:spPr bwMode="auto">
          <a:xfrm>
            <a:off x="1193800" y="5892800"/>
            <a:ext cx="393700" cy="355600"/>
          </a:xfrm>
          <a:custGeom>
            <a:avLst/>
            <a:gdLst>
              <a:gd name="T0" fmla="*/ 0 w 248"/>
              <a:gd name="T1" fmla="*/ 0 h 224"/>
              <a:gd name="T2" fmla="*/ 624998750 w 248"/>
              <a:gd name="T3" fmla="*/ 0 h 224"/>
              <a:gd name="T4" fmla="*/ 624998750 w 248"/>
              <a:gd name="T5" fmla="*/ 564515000 h 224"/>
              <a:gd name="T6" fmla="*/ 0 60000 65536"/>
              <a:gd name="T7" fmla="*/ 0 60000 65536"/>
              <a:gd name="T8" fmla="*/ 0 60000 65536"/>
              <a:gd name="T9" fmla="*/ 0 w 248"/>
              <a:gd name="T10" fmla="*/ 0 h 224"/>
              <a:gd name="T11" fmla="*/ 248 w 248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224">
                <a:moveTo>
                  <a:pt x="0" y="0"/>
                </a:moveTo>
                <a:lnTo>
                  <a:pt x="248" y="0"/>
                </a:lnTo>
                <a:lnTo>
                  <a:pt x="248" y="22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16" name="Line 46">
            <a:extLst>
              <a:ext uri="{FF2B5EF4-FFF2-40B4-BE49-F238E27FC236}">
                <a16:creationId xmlns:a16="http://schemas.microsoft.com/office/drawing/2014/main" id="{F25CB8AE-4506-0841-B894-65C3730C5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6248400"/>
            <a:ext cx="292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47">
            <a:extLst>
              <a:ext uri="{FF2B5EF4-FFF2-40B4-BE49-F238E27FC236}">
                <a16:creationId xmlns:a16="http://schemas.microsoft.com/office/drawing/2014/main" id="{1BB83704-4E78-4E48-9E03-7F7A4D337D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6248400"/>
            <a:ext cx="2921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48">
            <a:extLst>
              <a:ext uri="{FF2B5EF4-FFF2-40B4-BE49-F238E27FC236}">
                <a16:creationId xmlns:a16="http://schemas.microsoft.com/office/drawing/2014/main" id="{ECF7642F-4135-7B45-853D-06BB5B53A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0" y="6248400"/>
            <a:ext cx="127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49">
            <a:extLst>
              <a:ext uri="{FF2B5EF4-FFF2-40B4-BE49-F238E27FC236}">
                <a16:creationId xmlns:a16="http://schemas.microsoft.com/office/drawing/2014/main" id="{20B8D682-5F05-A44F-8FD0-F94A687E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892800"/>
            <a:ext cx="374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solidFill>
                  <a:srgbClr val="000000"/>
                </a:solidFill>
              </a:rPr>
              <a:t>90</a:t>
            </a: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º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9720" name="Freeform 51">
            <a:extLst>
              <a:ext uri="{FF2B5EF4-FFF2-40B4-BE49-F238E27FC236}">
                <a16:creationId xmlns:a16="http://schemas.microsoft.com/office/drawing/2014/main" id="{35F27B60-6028-B445-AF6E-253AB52D9D6E}"/>
              </a:ext>
            </a:extLst>
          </p:cNvPr>
          <p:cNvSpPr>
            <a:spLocks/>
          </p:cNvSpPr>
          <p:nvPr/>
        </p:nvSpPr>
        <p:spPr bwMode="auto">
          <a:xfrm>
            <a:off x="1493838" y="5502275"/>
            <a:ext cx="739775" cy="750888"/>
          </a:xfrm>
          <a:custGeom>
            <a:avLst/>
            <a:gdLst>
              <a:gd name="T0" fmla="*/ 0 w 520"/>
              <a:gd name="T1" fmla="*/ 0 h 464"/>
              <a:gd name="T2" fmla="*/ 97148107 w 520"/>
              <a:gd name="T3" fmla="*/ 20950423 h 464"/>
              <a:gd name="T4" fmla="*/ 210487327 w 520"/>
              <a:gd name="T5" fmla="*/ 62852886 h 464"/>
              <a:gd name="T6" fmla="*/ 372401312 w 520"/>
              <a:gd name="T7" fmla="*/ 125705772 h 464"/>
              <a:gd name="T8" fmla="*/ 534313875 w 520"/>
              <a:gd name="T9" fmla="*/ 230461121 h 464"/>
              <a:gd name="T10" fmla="*/ 680035323 w 520"/>
              <a:gd name="T11" fmla="*/ 377117315 h 464"/>
              <a:gd name="T12" fmla="*/ 744801202 w 520"/>
              <a:gd name="T13" fmla="*/ 460922242 h 464"/>
              <a:gd name="T14" fmla="*/ 809567081 w 520"/>
              <a:gd name="T15" fmla="*/ 565675973 h 464"/>
              <a:gd name="T16" fmla="*/ 922906301 w 520"/>
              <a:gd name="T17" fmla="*/ 754234630 h 464"/>
              <a:gd name="T18" fmla="*/ 1003863294 w 520"/>
              <a:gd name="T19" fmla="*/ 963745328 h 464"/>
              <a:gd name="T20" fmla="*/ 1052436636 w 520"/>
              <a:gd name="T21" fmla="*/ 1215156872 h 4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20"/>
              <a:gd name="T34" fmla="*/ 0 h 464"/>
              <a:gd name="T35" fmla="*/ 520 w 520"/>
              <a:gd name="T36" fmla="*/ 464 h 4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20" h="464">
                <a:moveTo>
                  <a:pt x="0" y="0"/>
                </a:moveTo>
                <a:lnTo>
                  <a:pt x="48" y="8"/>
                </a:lnTo>
                <a:lnTo>
                  <a:pt x="104" y="24"/>
                </a:lnTo>
                <a:lnTo>
                  <a:pt x="184" y="48"/>
                </a:lnTo>
                <a:lnTo>
                  <a:pt x="264" y="88"/>
                </a:lnTo>
                <a:lnTo>
                  <a:pt x="336" y="144"/>
                </a:lnTo>
                <a:lnTo>
                  <a:pt x="368" y="176"/>
                </a:lnTo>
                <a:lnTo>
                  <a:pt x="400" y="216"/>
                </a:lnTo>
                <a:lnTo>
                  <a:pt x="456" y="288"/>
                </a:lnTo>
                <a:lnTo>
                  <a:pt x="496" y="368"/>
                </a:lnTo>
                <a:lnTo>
                  <a:pt x="520" y="46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21" name="Rectangle 52">
            <a:extLst>
              <a:ext uri="{FF2B5EF4-FFF2-40B4-BE49-F238E27FC236}">
                <a16:creationId xmlns:a16="http://schemas.microsoft.com/office/drawing/2014/main" id="{70C5F824-2DAD-EE40-8F3E-86AA473B9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3" y="5384800"/>
            <a:ext cx="730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90</a:t>
            </a:r>
            <a:r>
              <a:rPr lang="en-US" altLang="en-US" sz="2000">
                <a:cs typeface="Arial" panose="020B0604020202020204" pitchFamily="34" charset="0"/>
              </a:rPr>
              <a:t>º - </a:t>
            </a:r>
            <a:r>
              <a:rPr lang="en-US" altLang="en-US" sz="2000">
                <a:latin typeface="Symbol" pitchFamily="2" charset="2"/>
                <a:cs typeface="Arial" panose="020B0604020202020204" pitchFamily="34" charset="0"/>
              </a:rPr>
              <a:t>q</a:t>
            </a:r>
            <a:endParaRPr lang="en-US" altLang="en-US" sz="2000">
              <a:cs typeface="Arial" panose="020B0604020202020204" pitchFamily="34" charset="0"/>
            </a:endParaRPr>
          </a:p>
        </p:txBody>
      </p:sp>
      <p:grpSp>
        <p:nvGrpSpPr>
          <p:cNvPr id="29722" name="Group 57">
            <a:extLst>
              <a:ext uri="{FF2B5EF4-FFF2-40B4-BE49-F238E27FC236}">
                <a16:creationId xmlns:a16="http://schemas.microsoft.com/office/drawing/2014/main" id="{A1EDC938-B0FE-5341-971A-811053BB7A70}"/>
              </a:ext>
            </a:extLst>
          </p:cNvPr>
          <p:cNvGrpSpPr>
            <a:grpSpLocks/>
          </p:cNvGrpSpPr>
          <p:nvPr/>
        </p:nvGrpSpPr>
        <p:grpSpPr bwMode="auto">
          <a:xfrm rot="1049110">
            <a:off x="1666875" y="4498975"/>
            <a:ext cx="190500" cy="114300"/>
            <a:chOff x="744" y="2672"/>
            <a:chExt cx="120" cy="72"/>
          </a:xfrm>
        </p:grpSpPr>
        <p:sp>
          <p:nvSpPr>
            <p:cNvPr id="29808" name="Freeform 55">
              <a:extLst>
                <a:ext uri="{FF2B5EF4-FFF2-40B4-BE49-F238E27FC236}">
                  <a16:creationId xmlns:a16="http://schemas.microsoft.com/office/drawing/2014/main" id="{A4F23B88-938A-3C41-8ECC-73E0BFA19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672"/>
              <a:ext cx="96" cy="72"/>
            </a:xfrm>
            <a:custGeom>
              <a:avLst/>
              <a:gdLst>
                <a:gd name="T0" fmla="*/ 96 w 96"/>
                <a:gd name="T1" fmla="*/ 56 h 72"/>
                <a:gd name="T2" fmla="*/ 0 w 96"/>
                <a:gd name="T3" fmla="*/ 72 h 72"/>
                <a:gd name="T4" fmla="*/ 40 w 96"/>
                <a:gd name="T5" fmla="*/ 40 h 72"/>
                <a:gd name="T6" fmla="*/ 16 w 96"/>
                <a:gd name="T7" fmla="*/ 0 h 72"/>
                <a:gd name="T8" fmla="*/ 96 w 96"/>
                <a:gd name="T9" fmla="*/ 56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72"/>
                <a:gd name="T17" fmla="*/ 96 w 9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72">
                  <a:moveTo>
                    <a:pt x="96" y="56"/>
                  </a:moveTo>
                  <a:lnTo>
                    <a:pt x="0" y="72"/>
                  </a:lnTo>
                  <a:lnTo>
                    <a:pt x="40" y="40"/>
                  </a:lnTo>
                  <a:lnTo>
                    <a:pt x="16" y="0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809" name="Line 56">
              <a:extLst>
                <a:ext uri="{FF2B5EF4-FFF2-40B4-BE49-F238E27FC236}">
                  <a16:creationId xmlns:a16="http://schemas.microsoft.com/office/drawing/2014/main" id="{13D6454A-67D3-514C-A850-4332B3CCE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" y="2696"/>
              <a:ext cx="6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723" name="AutoShape 64">
            <a:extLst>
              <a:ext uri="{FF2B5EF4-FFF2-40B4-BE49-F238E27FC236}">
                <a16:creationId xmlns:a16="http://schemas.microsoft.com/office/drawing/2014/main" id="{81D01B00-DCFB-2A44-9D32-B9505338167E}"/>
              </a:ext>
            </a:extLst>
          </p:cNvPr>
          <p:cNvCxnSpPr>
            <a:cxnSpLocks noChangeShapeType="1"/>
            <a:stCxn id="29720" idx="8"/>
            <a:endCxn id="29721" idx="2"/>
          </p:cNvCxnSpPr>
          <p:nvPr/>
        </p:nvCxnSpPr>
        <p:spPr bwMode="auto">
          <a:xfrm flipV="1">
            <a:off x="2143125" y="5689600"/>
            <a:ext cx="1096963" cy="279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4" name="Line 69">
            <a:extLst>
              <a:ext uri="{FF2B5EF4-FFF2-40B4-BE49-F238E27FC236}">
                <a16:creationId xmlns:a16="http://schemas.microsoft.com/office/drawing/2014/main" id="{CF5A3B77-975F-1140-BAA7-FE434D8FE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700" y="511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Rectangle 71">
            <a:extLst>
              <a:ext uri="{FF2B5EF4-FFF2-40B4-BE49-F238E27FC236}">
                <a16:creationId xmlns:a16="http://schemas.microsoft.com/office/drawing/2014/main" id="{6C807661-4046-3B41-9A33-028B20F3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5514975"/>
            <a:ext cx="185738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26" name="Text Box 70">
            <a:extLst>
              <a:ext uri="{FF2B5EF4-FFF2-40B4-BE49-F238E27FC236}">
                <a16:creationId xmlns:a16="http://schemas.microsoft.com/office/drawing/2014/main" id="{7F50B6E1-2676-0A4E-92FF-C170B8B1D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5372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y</a:t>
            </a:r>
          </a:p>
        </p:txBody>
      </p:sp>
      <p:sp>
        <p:nvSpPr>
          <p:cNvPr id="29727" name="Line 72">
            <a:extLst>
              <a:ext uri="{FF2B5EF4-FFF2-40B4-BE49-F238E27FC236}">
                <a16:creationId xmlns:a16="http://schemas.microsoft.com/office/drawing/2014/main" id="{4D31754E-76BD-F840-AB16-9255C90AE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4914900"/>
            <a:ext cx="471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8" name="Text Box 73">
            <a:extLst>
              <a:ext uri="{FF2B5EF4-FFF2-40B4-BE49-F238E27FC236}">
                <a16:creationId xmlns:a16="http://schemas.microsoft.com/office/drawing/2014/main" id="{F82DB2BA-B968-D848-92B4-A3B529E31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514850"/>
            <a:ext cx="60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" pitchFamily="2" charset="0"/>
                <a:sym typeface="Symbol" pitchFamily="2" charset="2"/>
              </a:rPr>
              <a:t></a:t>
            </a:r>
            <a:r>
              <a:rPr lang="en-US" altLang="en-US" b="1" i="1">
                <a:sym typeface="Symbol" pitchFamily="2" charset="2"/>
              </a:rPr>
              <a:t>x</a:t>
            </a:r>
            <a:endParaRPr lang="en-US" altLang="en-US" b="1" i="1"/>
          </a:p>
        </p:txBody>
      </p:sp>
      <p:grpSp>
        <p:nvGrpSpPr>
          <p:cNvPr id="29729" name="Group 229">
            <a:extLst>
              <a:ext uri="{FF2B5EF4-FFF2-40B4-BE49-F238E27FC236}">
                <a16:creationId xmlns:a16="http://schemas.microsoft.com/office/drawing/2014/main" id="{09CF9CAC-6548-6145-8BB0-05AD09418C1C}"/>
              </a:ext>
            </a:extLst>
          </p:cNvPr>
          <p:cNvGrpSpPr>
            <a:grpSpLocks/>
          </p:cNvGrpSpPr>
          <p:nvPr/>
        </p:nvGrpSpPr>
        <p:grpSpPr bwMode="auto">
          <a:xfrm>
            <a:off x="3756025" y="4513263"/>
            <a:ext cx="2439988" cy="519112"/>
            <a:chOff x="2366" y="2843"/>
            <a:chExt cx="1537" cy="327"/>
          </a:xfrm>
        </p:grpSpPr>
        <p:sp>
          <p:nvSpPr>
            <p:cNvPr id="29806" name="Rectangle 76">
              <a:extLst>
                <a:ext uri="{FF2B5EF4-FFF2-40B4-BE49-F238E27FC236}">
                  <a16:creationId xmlns:a16="http://schemas.microsoft.com/office/drawing/2014/main" id="{C57B3213-EB56-1942-81C2-4AC36BF1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874"/>
              <a:ext cx="11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AA0000"/>
                  </a:solidFill>
                  <a:latin typeface="Symbol" pitchFamily="2" charset="2"/>
                </a:rPr>
                <a:t>q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9807" name="Rectangle 77">
              <a:extLst>
                <a:ext uri="{FF2B5EF4-FFF2-40B4-BE49-F238E27FC236}">
                  <a16:creationId xmlns:a16="http://schemas.microsoft.com/office/drawing/2014/main" id="{CEC7A021-F163-CE48-BEB7-0866916E1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2843"/>
              <a:ext cx="15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g</a:t>
              </a:r>
              <a:r>
                <a:rPr lang="en-US" altLang="en-US" sz="2800">
                  <a:sym typeface="Symbol" pitchFamily="2" charset="2"/>
                </a:rPr>
                <a:t> = </a:t>
              </a:r>
              <a:r>
                <a:rPr lang="en-US" altLang="en-US" sz="2800">
                  <a:latin typeface="Symbol" pitchFamily="2" charset="2"/>
                  <a:sym typeface="Symbol" pitchFamily="2" charset="2"/>
                </a:rPr>
                <a:t>D</a:t>
              </a:r>
              <a:r>
                <a:rPr lang="en-US" altLang="en-US" sz="2800" i="1">
                  <a:sym typeface="Symbol" pitchFamily="2" charset="2"/>
                </a:rPr>
                <a:t>x</a:t>
              </a:r>
              <a:r>
                <a:rPr lang="en-US" altLang="en-US" sz="2800">
                  <a:sym typeface="Symbol" pitchFamily="2" charset="2"/>
                </a:rPr>
                <a:t>/</a:t>
              </a:r>
              <a:r>
                <a:rPr lang="en-US" altLang="en-US" sz="2800" i="1">
                  <a:sym typeface="Symbol" pitchFamily="2" charset="2"/>
                </a:rPr>
                <a:t>y</a:t>
              </a:r>
              <a:r>
                <a:rPr lang="en-US" altLang="en-US" sz="2800">
                  <a:sym typeface="Symbol" pitchFamily="2" charset="2"/>
                </a:rPr>
                <a:t> </a:t>
              </a:r>
              <a:r>
                <a:rPr lang="en-US" altLang="en-US" sz="2800">
                  <a:solidFill>
                    <a:srgbClr val="000000"/>
                  </a:solidFill>
                </a:rPr>
                <a:t>= tan </a:t>
              </a:r>
            </a:p>
          </p:txBody>
        </p:sp>
      </p:grpSp>
      <p:grpSp>
        <p:nvGrpSpPr>
          <p:cNvPr id="29730" name="Group 98">
            <a:extLst>
              <a:ext uri="{FF2B5EF4-FFF2-40B4-BE49-F238E27FC236}">
                <a16:creationId xmlns:a16="http://schemas.microsoft.com/office/drawing/2014/main" id="{457CE86C-943A-2C46-8F94-07A6C5FCC44C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1739900"/>
            <a:ext cx="1066800" cy="965200"/>
            <a:chOff x="872" y="1096"/>
            <a:chExt cx="672" cy="608"/>
          </a:xfrm>
        </p:grpSpPr>
        <p:sp>
          <p:nvSpPr>
            <p:cNvPr id="29800" name="Rectangle 80">
              <a:extLst>
                <a:ext uri="{FF2B5EF4-FFF2-40B4-BE49-F238E27FC236}">
                  <a16:creationId xmlns:a16="http://schemas.microsoft.com/office/drawing/2014/main" id="{9F129F4C-E41E-E946-AA26-F3CCE2E16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00"/>
              <a:ext cx="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9801" name="Rectangle 81">
              <a:extLst>
                <a:ext uri="{FF2B5EF4-FFF2-40B4-BE49-F238E27FC236}">
                  <a16:creationId xmlns:a16="http://schemas.microsoft.com/office/drawing/2014/main" id="{70CEE501-C8F2-1548-A5CB-082692AE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20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9802" name="Line 82">
              <a:extLst>
                <a:ext uri="{FF2B5EF4-FFF2-40B4-BE49-F238E27FC236}">
                  <a16:creationId xmlns:a16="http://schemas.microsoft.com/office/drawing/2014/main" id="{9248B6DF-6ABF-6A43-BE01-74836A4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24"/>
              <a:ext cx="2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Rectangle 83">
              <a:extLst>
                <a:ext uri="{FF2B5EF4-FFF2-40B4-BE49-F238E27FC236}">
                  <a16:creationId xmlns:a16="http://schemas.microsoft.com/office/drawing/2014/main" id="{1D0AFE90-FF28-8345-945B-3B4AD98E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1096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8800"/>
                  </a:solidFill>
                  <a:latin typeface="Symbol" pitchFamily="2" charset="2"/>
                </a:rPr>
                <a:t>d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9804" name="Rectangle 84">
              <a:extLst>
                <a:ext uri="{FF2B5EF4-FFF2-40B4-BE49-F238E27FC236}">
                  <a16:creationId xmlns:a16="http://schemas.microsoft.com/office/drawing/2014/main" id="{A9FC19D0-0390-BD44-917C-8ACE5F697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24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L</a:t>
              </a:r>
              <a:endParaRPr lang="en-US" altLang="en-US" i="1"/>
            </a:p>
          </p:txBody>
        </p:sp>
        <p:sp>
          <p:nvSpPr>
            <p:cNvPr id="29805" name="Rectangle 85">
              <a:extLst>
                <a:ext uri="{FF2B5EF4-FFF2-40B4-BE49-F238E27FC236}">
                  <a16:creationId xmlns:a16="http://schemas.microsoft.com/office/drawing/2014/main" id="{13A0EF6C-3C7D-3C4E-AB1C-660EA8AF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51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o</a:t>
              </a:r>
              <a:endParaRPr lang="en-US" altLang="en-US" i="1"/>
            </a:p>
          </p:txBody>
        </p:sp>
      </p:grpSp>
      <p:sp>
        <p:nvSpPr>
          <p:cNvPr id="29731" name="Rectangle 92">
            <a:extLst>
              <a:ext uri="{FF2B5EF4-FFF2-40B4-BE49-F238E27FC236}">
                <a16:creationId xmlns:a16="http://schemas.microsoft.com/office/drawing/2014/main" id="{05E8FD9F-1F9A-E440-AE75-C3FEAB09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1714500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  <a:latin typeface="Symbol" pitchFamily="2" charset="2"/>
              </a:rPr>
              <a:t>-</a:t>
            </a:r>
            <a:endParaRPr lang="en-US" altLang="en-US">
              <a:latin typeface="Times" pitchFamily="2" charset="0"/>
            </a:endParaRPr>
          </a:p>
        </p:txBody>
      </p:sp>
      <p:sp>
        <p:nvSpPr>
          <p:cNvPr id="29732" name="Rectangle 93">
            <a:extLst>
              <a:ext uri="{FF2B5EF4-FFF2-40B4-BE49-F238E27FC236}">
                <a16:creationId xmlns:a16="http://schemas.microsoft.com/office/drawing/2014/main" id="{3E5FF3D6-27DC-7044-A8A0-20DFBD2DC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1714500"/>
            <a:ext cx="1762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004400"/>
                </a:solidFill>
                <a:latin typeface="Symbol" pitchFamily="2" charset="2"/>
              </a:rPr>
              <a:t>d</a:t>
            </a:r>
            <a:endParaRPr lang="en-US" altLang="en-US">
              <a:latin typeface="Times" pitchFamily="2" charset="0"/>
            </a:endParaRPr>
          </a:p>
        </p:txBody>
      </p:sp>
      <p:grpSp>
        <p:nvGrpSpPr>
          <p:cNvPr id="29733" name="Group 97">
            <a:extLst>
              <a:ext uri="{FF2B5EF4-FFF2-40B4-BE49-F238E27FC236}">
                <a16:creationId xmlns:a16="http://schemas.microsoft.com/office/drawing/2014/main" id="{9B26A2A4-FBFF-8049-A298-C24992325EF0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1879600"/>
            <a:ext cx="1130300" cy="812800"/>
            <a:chOff x="3960" y="1184"/>
            <a:chExt cx="712" cy="512"/>
          </a:xfrm>
        </p:grpSpPr>
        <p:sp>
          <p:nvSpPr>
            <p:cNvPr id="29793" name="Rectangle 88">
              <a:extLst>
                <a:ext uri="{FF2B5EF4-FFF2-40B4-BE49-F238E27FC236}">
                  <a16:creationId xmlns:a16="http://schemas.microsoft.com/office/drawing/2014/main" id="{4B840561-EEA4-2042-8BEF-840D6896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200"/>
              <a:ext cx="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e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9794" name="Rectangle 89">
              <a:extLst>
                <a:ext uri="{FF2B5EF4-FFF2-40B4-BE49-F238E27FC236}">
                  <a16:creationId xmlns:a16="http://schemas.microsoft.com/office/drawing/2014/main" id="{22DB1D9F-E22A-6A4F-835C-EF0A1FC2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30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L</a:t>
              </a:r>
              <a:endParaRPr lang="en-US" altLang="en-US" i="1"/>
            </a:p>
          </p:txBody>
        </p:sp>
        <p:sp>
          <p:nvSpPr>
            <p:cNvPr id="29795" name="Rectangle 90">
              <a:extLst>
                <a:ext uri="{FF2B5EF4-FFF2-40B4-BE49-F238E27FC236}">
                  <a16:creationId xmlns:a16="http://schemas.microsoft.com/office/drawing/2014/main" id="{BE72F403-1B06-F14B-BF76-BEED260FF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20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9796" name="Line 91">
              <a:extLst>
                <a:ext uri="{FF2B5EF4-FFF2-40B4-BE49-F238E27FC236}">
                  <a16:creationId xmlns:a16="http://schemas.microsoft.com/office/drawing/2014/main" id="{E9C169AB-A092-C94E-90D7-0F85C93D9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1416"/>
              <a:ext cx="29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Rectangle 94">
              <a:extLst>
                <a:ext uri="{FF2B5EF4-FFF2-40B4-BE49-F238E27FC236}">
                  <a16:creationId xmlns:a16="http://schemas.microsoft.com/office/drawing/2014/main" id="{6C16F0D9-970A-2E4D-8B2F-CA4371E98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118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4400"/>
                  </a:solidFill>
                </a:rPr>
                <a:t>L</a:t>
              </a:r>
              <a:endParaRPr lang="en-US" altLang="en-US" i="1"/>
            </a:p>
          </p:txBody>
        </p:sp>
        <p:sp>
          <p:nvSpPr>
            <p:cNvPr id="29798" name="Rectangle 95">
              <a:extLst>
                <a:ext uri="{FF2B5EF4-FFF2-40B4-BE49-F238E27FC236}">
                  <a16:creationId xmlns:a16="http://schemas.microsoft.com/office/drawing/2014/main" id="{8163938B-3DE2-9B49-9A1E-F1F10386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141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w</a:t>
              </a:r>
              <a:endParaRPr lang="en-US" altLang="en-US" i="1"/>
            </a:p>
          </p:txBody>
        </p:sp>
        <p:sp>
          <p:nvSpPr>
            <p:cNvPr id="29799" name="Rectangle 96">
              <a:extLst>
                <a:ext uri="{FF2B5EF4-FFF2-40B4-BE49-F238E27FC236}">
                  <a16:creationId xmlns:a16="http://schemas.microsoft.com/office/drawing/2014/main" id="{23DB1166-6BB1-4241-BFF3-1772F156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50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o</a:t>
              </a:r>
              <a:endParaRPr lang="en-US" altLang="en-US" i="1"/>
            </a:p>
          </p:txBody>
        </p:sp>
      </p:grpSp>
      <p:grpSp>
        <p:nvGrpSpPr>
          <p:cNvPr id="29735" name="Group 230">
            <a:extLst>
              <a:ext uri="{FF2B5EF4-FFF2-40B4-BE49-F238E27FC236}">
                <a16:creationId xmlns:a16="http://schemas.microsoft.com/office/drawing/2014/main" id="{CC1813C9-FEA4-354B-AC53-326067E7FDB1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028700"/>
            <a:ext cx="2211388" cy="2740025"/>
            <a:chOff x="2096" y="648"/>
            <a:chExt cx="1393" cy="1726"/>
          </a:xfrm>
        </p:grpSpPr>
        <p:sp>
          <p:nvSpPr>
            <p:cNvPr id="29736" name="Rectangle 103">
              <a:extLst>
                <a:ext uri="{FF2B5EF4-FFF2-40B4-BE49-F238E27FC236}">
                  <a16:creationId xmlns:a16="http://schemas.microsoft.com/office/drawing/2014/main" id="{938B8647-3D45-224E-B653-F754DB3F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12"/>
              <a:ext cx="728" cy="7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9737" name="Group 107">
              <a:extLst>
                <a:ext uri="{FF2B5EF4-FFF2-40B4-BE49-F238E27FC236}">
                  <a16:creationId xmlns:a16="http://schemas.microsoft.com/office/drawing/2014/main" id="{17A7C81A-E9A4-5A40-867C-D91A703D0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" y="648"/>
              <a:ext cx="112" cy="288"/>
              <a:chOff x="2656" y="648"/>
              <a:chExt cx="112" cy="288"/>
            </a:xfrm>
          </p:grpSpPr>
          <p:sp>
            <p:nvSpPr>
              <p:cNvPr id="29791" name="Freeform 105">
                <a:extLst>
                  <a:ext uri="{FF2B5EF4-FFF2-40B4-BE49-F238E27FC236}">
                    <a16:creationId xmlns:a16="http://schemas.microsoft.com/office/drawing/2014/main" id="{22EF965C-8954-D14C-B668-19AB4116D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648"/>
                <a:ext cx="112" cy="120"/>
              </a:xfrm>
              <a:custGeom>
                <a:avLst/>
                <a:gdLst>
                  <a:gd name="T0" fmla="*/ 56 w 112"/>
                  <a:gd name="T1" fmla="*/ 0 h 120"/>
                  <a:gd name="T2" fmla="*/ 112 w 112"/>
                  <a:gd name="T3" fmla="*/ 120 h 120"/>
                  <a:gd name="T4" fmla="*/ 56 w 112"/>
                  <a:gd name="T5" fmla="*/ 80 h 120"/>
                  <a:gd name="T6" fmla="*/ 0 w 112"/>
                  <a:gd name="T7" fmla="*/ 120 h 120"/>
                  <a:gd name="T8" fmla="*/ 56 w 112"/>
                  <a:gd name="T9" fmla="*/ 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0"/>
                    </a:moveTo>
                    <a:lnTo>
                      <a:pt x="112" y="120"/>
                    </a:lnTo>
                    <a:lnTo>
                      <a:pt x="56" y="80"/>
                    </a:lnTo>
                    <a:lnTo>
                      <a:pt x="0" y="12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792" name="Line 106">
                <a:extLst>
                  <a:ext uri="{FF2B5EF4-FFF2-40B4-BE49-F238E27FC236}">
                    <a16:creationId xmlns:a16="http://schemas.microsoft.com/office/drawing/2014/main" id="{01063A99-3CA2-4E49-8A9C-EF6AAFF15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728"/>
                <a:ext cx="1" cy="208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38" name="Group 110">
              <a:extLst>
                <a:ext uri="{FF2B5EF4-FFF2-40B4-BE49-F238E27FC236}">
                  <a16:creationId xmlns:a16="http://schemas.microsoft.com/office/drawing/2014/main" id="{8C990588-E28D-D348-801D-5BE574A61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2000"/>
              <a:ext cx="112" cy="288"/>
              <a:chOff x="2648" y="2000"/>
              <a:chExt cx="112" cy="288"/>
            </a:xfrm>
          </p:grpSpPr>
          <p:sp>
            <p:nvSpPr>
              <p:cNvPr id="29789" name="Freeform 108">
                <a:extLst>
                  <a:ext uri="{FF2B5EF4-FFF2-40B4-BE49-F238E27FC236}">
                    <a16:creationId xmlns:a16="http://schemas.microsoft.com/office/drawing/2014/main" id="{C0D42A7F-F854-C24E-986B-594F77751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2168"/>
                <a:ext cx="112" cy="120"/>
              </a:xfrm>
              <a:custGeom>
                <a:avLst/>
                <a:gdLst>
                  <a:gd name="T0" fmla="*/ 56 w 112"/>
                  <a:gd name="T1" fmla="*/ 120 h 120"/>
                  <a:gd name="T2" fmla="*/ 0 w 112"/>
                  <a:gd name="T3" fmla="*/ 0 h 120"/>
                  <a:gd name="T4" fmla="*/ 56 w 112"/>
                  <a:gd name="T5" fmla="*/ 40 h 120"/>
                  <a:gd name="T6" fmla="*/ 112 w 112"/>
                  <a:gd name="T7" fmla="*/ 0 h 120"/>
                  <a:gd name="T8" fmla="*/ 56 w 112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20"/>
                  <a:gd name="T17" fmla="*/ 112 w 112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20">
                    <a:moveTo>
                      <a:pt x="56" y="120"/>
                    </a:moveTo>
                    <a:lnTo>
                      <a:pt x="0" y="0"/>
                    </a:lnTo>
                    <a:lnTo>
                      <a:pt x="56" y="40"/>
                    </a:lnTo>
                    <a:lnTo>
                      <a:pt x="112" y="0"/>
                    </a:lnTo>
                    <a:lnTo>
                      <a:pt x="56" y="12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790" name="Line 109">
                <a:extLst>
                  <a:ext uri="{FF2B5EF4-FFF2-40B4-BE49-F238E27FC236}">
                    <a16:creationId xmlns:a16="http://schemas.microsoft.com/office/drawing/2014/main" id="{E7409B1E-5443-AE4F-8177-7A40E4C7E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4" y="2000"/>
                <a:ext cx="1" cy="208"/>
              </a:xfrm>
              <a:prstGeom prst="line">
                <a:avLst/>
              </a:prstGeom>
              <a:noFill/>
              <a:ln w="381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39" name="Line 116">
              <a:extLst>
                <a:ext uri="{FF2B5EF4-FFF2-40B4-BE49-F238E27FC236}">
                  <a16:creationId xmlns:a16="http://schemas.microsoft.com/office/drawing/2014/main" id="{C8BE6402-7CCD-2A4A-8EBD-5EF83F186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112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Line 117">
              <a:extLst>
                <a:ext uri="{FF2B5EF4-FFF2-40B4-BE49-F238E27FC236}">
                  <a16:creationId xmlns:a16="http://schemas.microsoft.com/office/drawing/2014/main" id="{FB02C349-D024-E649-AB55-8E944BF73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112"/>
              <a:ext cx="2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Rectangle 121">
              <a:extLst>
                <a:ext uri="{FF2B5EF4-FFF2-40B4-BE49-F238E27FC236}">
                  <a16:creationId xmlns:a16="http://schemas.microsoft.com/office/drawing/2014/main" id="{56972D54-B1A9-344F-8DC6-6CBD6E644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904"/>
              <a:ext cx="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8800"/>
                  </a:solidFill>
                  <a:latin typeface="Symbol" pitchFamily="2" charset="2"/>
                </a:rPr>
                <a:t>d</a:t>
              </a:r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29742" name="Rectangle 122">
              <a:extLst>
                <a:ext uri="{FF2B5EF4-FFF2-40B4-BE49-F238E27FC236}">
                  <a16:creationId xmlns:a16="http://schemas.microsoft.com/office/drawing/2014/main" id="{DFA16E47-6FB7-3049-BCA5-F8244E8F8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912"/>
              <a:ext cx="1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8800"/>
                  </a:solidFill>
                </a:rPr>
                <a:t>/2</a:t>
              </a:r>
              <a:endParaRPr lang="en-US" altLang="en-US"/>
            </a:p>
          </p:txBody>
        </p:sp>
        <p:grpSp>
          <p:nvGrpSpPr>
            <p:cNvPr id="29743" name="Group 226">
              <a:extLst>
                <a:ext uri="{FF2B5EF4-FFF2-40B4-BE49-F238E27FC236}">
                  <a16:creationId xmlns:a16="http://schemas.microsoft.com/office/drawing/2014/main" id="{9E285E3F-5E89-9948-A784-A6C1F94EC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2110"/>
              <a:ext cx="352" cy="264"/>
              <a:chOff x="2096" y="2110"/>
              <a:chExt cx="352" cy="264"/>
            </a:xfrm>
          </p:grpSpPr>
          <p:sp>
            <p:nvSpPr>
              <p:cNvPr id="29786" name="Rectangle 158">
                <a:extLst>
                  <a:ext uri="{FF2B5EF4-FFF2-40B4-BE49-F238E27FC236}">
                    <a16:creationId xmlns:a16="http://schemas.microsoft.com/office/drawing/2014/main" id="{19A290FC-5DA7-DA4D-9EFE-5FCAEE1F7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6" y="2110"/>
                <a:ext cx="9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rgbClr val="004400"/>
                    </a:solidFill>
                    <a:latin typeface="Symbol" pitchFamily="2" charset="2"/>
                  </a:rPr>
                  <a:t>d</a:t>
                </a:r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29787" name="Rectangle 159">
                <a:extLst>
                  <a:ext uri="{FF2B5EF4-FFF2-40B4-BE49-F238E27FC236}">
                    <a16:creationId xmlns:a16="http://schemas.microsoft.com/office/drawing/2014/main" id="{5FA2F73E-4465-DC47-9E50-437BA71F0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2" y="2182"/>
                <a:ext cx="8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i="1">
                    <a:solidFill>
                      <a:srgbClr val="004400"/>
                    </a:solidFill>
                  </a:rPr>
                  <a:t>L</a:t>
                </a:r>
                <a:endParaRPr lang="en-US" altLang="en-US" i="1"/>
              </a:p>
            </p:txBody>
          </p:sp>
          <p:sp>
            <p:nvSpPr>
              <p:cNvPr id="29788" name="Rectangle 160">
                <a:extLst>
                  <a:ext uri="{FF2B5EF4-FFF2-40B4-BE49-F238E27FC236}">
                    <a16:creationId xmlns:a16="http://schemas.microsoft.com/office/drawing/2014/main" id="{946680E8-1E18-D94C-8835-442A1E479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2118"/>
                <a:ext cx="16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>
                    <a:solidFill>
                      <a:srgbClr val="004400"/>
                    </a:solidFill>
                  </a:rPr>
                  <a:t>/2</a:t>
                </a:r>
                <a:endParaRPr lang="en-US" altLang="en-US"/>
              </a:p>
            </p:txBody>
          </p:sp>
        </p:grpSp>
        <p:sp>
          <p:nvSpPr>
            <p:cNvPr id="29744" name="Freeform 161">
              <a:extLst>
                <a:ext uri="{FF2B5EF4-FFF2-40B4-BE49-F238E27FC236}">
                  <a16:creationId xmlns:a16="http://schemas.microsoft.com/office/drawing/2014/main" id="{BF751D06-BD7A-FB41-9101-448AE9052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1754"/>
              <a:ext cx="80" cy="88"/>
            </a:xfrm>
            <a:custGeom>
              <a:avLst/>
              <a:gdLst>
                <a:gd name="T0" fmla="*/ 40 w 80"/>
                <a:gd name="T1" fmla="*/ 88 h 88"/>
                <a:gd name="T2" fmla="*/ 0 w 80"/>
                <a:gd name="T3" fmla="*/ 0 h 88"/>
                <a:gd name="T4" fmla="*/ 40 w 80"/>
                <a:gd name="T5" fmla="*/ 32 h 88"/>
                <a:gd name="T6" fmla="*/ 80 w 80"/>
                <a:gd name="T7" fmla="*/ 0 h 88"/>
                <a:gd name="T8" fmla="*/ 40 w 80"/>
                <a:gd name="T9" fmla="*/ 88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88"/>
                  </a:moveTo>
                  <a:lnTo>
                    <a:pt x="0" y="0"/>
                  </a:lnTo>
                  <a:lnTo>
                    <a:pt x="40" y="32"/>
                  </a:lnTo>
                  <a:lnTo>
                    <a:pt x="80" y="0"/>
                  </a:lnTo>
                  <a:lnTo>
                    <a:pt x="40" y="8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45" name="Freeform 162">
              <a:extLst>
                <a:ext uri="{FF2B5EF4-FFF2-40B4-BE49-F238E27FC236}">
                  <a16:creationId xmlns:a16="http://schemas.microsoft.com/office/drawing/2014/main" id="{C3176EEC-1C3B-E642-B51D-8E572C5B2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1112"/>
              <a:ext cx="80" cy="88"/>
            </a:xfrm>
            <a:custGeom>
              <a:avLst/>
              <a:gdLst>
                <a:gd name="T0" fmla="*/ 40 w 80"/>
                <a:gd name="T1" fmla="*/ 0 h 88"/>
                <a:gd name="T2" fmla="*/ 80 w 80"/>
                <a:gd name="T3" fmla="*/ 88 h 88"/>
                <a:gd name="T4" fmla="*/ 40 w 80"/>
                <a:gd name="T5" fmla="*/ 56 h 88"/>
                <a:gd name="T6" fmla="*/ 0 w 80"/>
                <a:gd name="T7" fmla="*/ 88 h 88"/>
                <a:gd name="T8" fmla="*/ 40 w 80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8"/>
                <a:gd name="T17" fmla="*/ 80 w 80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8">
                  <a:moveTo>
                    <a:pt x="40" y="0"/>
                  </a:moveTo>
                  <a:lnTo>
                    <a:pt x="80" y="88"/>
                  </a:lnTo>
                  <a:lnTo>
                    <a:pt x="40" y="56"/>
                  </a:lnTo>
                  <a:lnTo>
                    <a:pt x="0" y="8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46" name="Rectangle 176">
              <a:extLst>
                <a:ext uri="{FF2B5EF4-FFF2-40B4-BE49-F238E27FC236}">
                  <a16:creationId xmlns:a16="http://schemas.microsoft.com/office/drawing/2014/main" id="{34A8401D-CDDC-8C41-B762-27FA618F1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44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L</a:t>
              </a:r>
              <a:endParaRPr lang="en-US" altLang="en-US" i="1"/>
            </a:p>
          </p:txBody>
        </p:sp>
        <p:sp>
          <p:nvSpPr>
            <p:cNvPr id="29747" name="Rectangle 177">
              <a:extLst>
                <a:ext uri="{FF2B5EF4-FFF2-40B4-BE49-F238E27FC236}">
                  <a16:creationId xmlns:a16="http://schemas.microsoft.com/office/drawing/2014/main" id="{BE0A3E25-1043-E846-B81B-864678ECC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143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o</a:t>
              </a:r>
              <a:endParaRPr lang="en-US" altLang="en-US" i="1"/>
            </a:p>
          </p:txBody>
        </p:sp>
        <p:grpSp>
          <p:nvGrpSpPr>
            <p:cNvPr id="29748" name="Group 191">
              <a:extLst>
                <a:ext uri="{FF2B5EF4-FFF2-40B4-BE49-F238E27FC236}">
                  <a16:creationId xmlns:a16="http://schemas.microsoft.com/office/drawing/2014/main" id="{772C6B75-5BA5-A748-9740-23DBE77A4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8" y="1688"/>
              <a:ext cx="688" cy="80"/>
              <a:chOff x="2368" y="1688"/>
              <a:chExt cx="688" cy="80"/>
            </a:xfrm>
          </p:grpSpPr>
          <p:sp>
            <p:nvSpPr>
              <p:cNvPr id="29773" name="Freeform 178">
                <a:extLst>
                  <a:ext uri="{FF2B5EF4-FFF2-40B4-BE49-F238E27FC236}">
                    <a16:creationId xmlns:a16="http://schemas.microsoft.com/office/drawing/2014/main" id="{70FBFA63-FF7B-C247-8F1C-77F952F2E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" y="1688"/>
                <a:ext cx="88" cy="80"/>
              </a:xfrm>
              <a:custGeom>
                <a:avLst/>
                <a:gdLst>
                  <a:gd name="T0" fmla="*/ 0 w 88"/>
                  <a:gd name="T1" fmla="*/ 40 h 80"/>
                  <a:gd name="T2" fmla="*/ 88 w 88"/>
                  <a:gd name="T3" fmla="*/ 0 h 80"/>
                  <a:gd name="T4" fmla="*/ 56 w 88"/>
                  <a:gd name="T5" fmla="*/ 40 h 80"/>
                  <a:gd name="T6" fmla="*/ 88 w 88"/>
                  <a:gd name="T7" fmla="*/ 80 h 80"/>
                  <a:gd name="T8" fmla="*/ 0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0" y="40"/>
                    </a:moveTo>
                    <a:lnTo>
                      <a:pt x="88" y="0"/>
                    </a:lnTo>
                    <a:lnTo>
                      <a:pt x="56" y="40"/>
                    </a:lnTo>
                    <a:lnTo>
                      <a:pt x="88" y="8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774" name="Freeform 179">
                <a:extLst>
                  <a:ext uri="{FF2B5EF4-FFF2-40B4-BE49-F238E27FC236}">
                    <a16:creationId xmlns:a16="http://schemas.microsoft.com/office/drawing/2014/main" id="{099ADCB3-BBC2-6342-B5BE-BD7239BF6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688"/>
                <a:ext cx="88" cy="80"/>
              </a:xfrm>
              <a:custGeom>
                <a:avLst/>
                <a:gdLst>
                  <a:gd name="T0" fmla="*/ 88 w 88"/>
                  <a:gd name="T1" fmla="*/ 40 h 80"/>
                  <a:gd name="T2" fmla="*/ 0 w 88"/>
                  <a:gd name="T3" fmla="*/ 80 h 80"/>
                  <a:gd name="T4" fmla="*/ 32 w 88"/>
                  <a:gd name="T5" fmla="*/ 40 h 80"/>
                  <a:gd name="T6" fmla="*/ 0 w 88"/>
                  <a:gd name="T7" fmla="*/ 0 h 80"/>
                  <a:gd name="T8" fmla="*/ 88 w 88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0"/>
                  <a:gd name="T17" fmla="*/ 88 w 8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0">
                    <a:moveTo>
                      <a:pt x="88" y="40"/>
                    </a:moveTo>
                    <a:lnTo>
                      <a:pt x="0" y="80"/>
                    </a:lnTo>
                    <a:lnTo>
                      <a:pt x="32" y="40"/>
                    </a:lnTo>
                    <a:lnTo>
                      <a:pt x="0" y="0"/>
                    </a:lnTo>
                    <a:lnTo>
                      <a:pt x="88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775" name="Line 180">
                <a:extLst>
                  <a:ext uri="{FF2B5EF4-FFF2-40B4-BE49-F238E27FC236}">
                    <a16:creationId xmlns:a16="http://schemas.microsoft.com/office/drawing/2014/main" id="{0C42577A-AC95-6B40-BA26-13CE8567A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Line 181">
                <a:extLst>
                  <a:ext uri="{FF2B5EF4-FFF2-40B4-BE49-F238E27FC236}">
                    <a16:creationId xmlns:a16="http://schemas.microsoft.com/office/drawing/2014/main" id="{85438C85-A8B8-184F-AAA6-550AB3430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7" name="Line 182">
                <a:extLst>
                  <a:ext uri="{FF2B5EF4-FFF2-40B4-BE49-F238E27FC236}">
                    <a16:creationId xmlns:a16="http://schemas.microsoft.com/office/drawing/2014/main" id="{8F6375A1-238A-124A-B0C3-B8CBF7E4F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6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8" name="Line 183">
                <a:extLst>
                  <a:ext uri="{FF2B5EF4-FFF2-40B4-BE49-F238E27FC236}">
                    <a16:creationId xmlns:a16="http://schemas.microsoft.com/office/drawing/2014/main" id="{AF46718E-C95A-A442-B267-6FBAF6971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9" name="Line 184">
                <a:extLst>
                  <a:ext uri="{FF2B5EF4-FFF2-40B4-BE49-F238E27FC236}">
                    <a16:creationId xmlns:a16="http://schemas.microsoft.com/office/drawing/2014/main" id="{009554B8-6EE1-4D44-81E4-CED4214C8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8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0" name="Line 185">
                <a:extLst>
                  <a:ext uri="{FF2B5EF4-FFF2-40B4-BE49-F238E27FC236}">
                    <a16:creationId xmlns:a16="http://schemas.microsoft.com/office/drawing/2014/main" id="{F1E9524A-E107-984B-BAD7-9E1C4E4E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4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1" name="Line 186">
                <a:extLst>
                  <a:ext uri="{FF2B5EF4-FFF2-40B4-BE49-F238E27FC236}">
                    <a16:creationId xmlns:a16="http://schemas.microsoft.com/office/drawing/2014/main" id="{4746ADFF-B260-284A-9BCD-CC7F2E25B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2" name="Line 187">
                <a:extLst>
                  <a:ext uri="{FF2B5EF4-FFF2-40B4-BE49-F238E27FC236}">
                    <a16:creationId xmlns:a16="http://schemas.microsoft.com/office/drawing/2014/main" id="{09EBFE92-8C66-AB43-A845-2F4DEFA4E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6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3" name="Line 188">
                <a:extLst>
                  <a:ext uri="{FF2B5EF4-FFF2-40B4-BE49-F238E27FC236}">
                    <a16:creationId xmlns:a16="http://schemas.microsoft.com/office/drawing/2014/main" id="{35BF2C4F-D60C-5D4D-A02D-F7E27CFD1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2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4" name="Line 189">
                <a:extLst>
                  <a:ext uri="{FF2B5EF4-FFF2-40B4-BE49-F238E27FC236}">
                    <a16:creationId xmlns:a16="http://schemas.microsoft.com/office/drawing/2014/main" id="{90462C35-BE6E-3C43-8219-21BC6614B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728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85" name="Line 190">
                <a:extLst>
                  <a:ext uri="{FF2B5EF4-FFF2-40B4-BE49-F238E27FC236}">
                    <a16:creationId xmlns:a16="http://schemas.microsoft.com/office/drawing/2014/main" id="{C0C3F84C-E5C6-9B45-A027-682081083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4" y="1728"/>
                <a:ext cx="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49" name="Rectangle 192">
              <a:extLst>
                <a:ext uri="{FF2B5EF4-FFF2-40B4-BE49-F238E27FC236}">
                  <a16:creationId xmlns:a16="http://schemas.microsoft.com/office/drawing/2014/main" id="{3ECB10D2-32D5-634E-9C57-8C77E4EA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149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800" i="1">
                  <a:solidFill>
                    <a:srgbClr val="000000"/>
                  </a:solidFill>
                </a:rPr>
                <a:t>w</a:t>
              </a:r>
              <a:endParaRPr lang="en-US" altLang="en-US" i="1"/>
            </a:p>
          </p:txBody>
        </p:sp>
        <p:sp>
          <p:nvSpPr>
            <p:cNvPr id="29750" name="Rectangle 193">
              <a:extLst>
                <a:ext uri="{FF2B5EF4-FFF2-40B4-BE49-F238E27FC236}">
                  <a16:creationId xmlns:a16="http://schemas.microsoft.com/office/drawing/2014/main" id="{C83DF0C2-6235-E340-839D-480BD11E4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8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</a:rPr>
                <a:t>o</a:t>
              </a:r>
              <a:endParaRPr lang="en-US" altLang="en-US" i="1"/>
            </a:p>
          </p:txBody>
        </p:sp>
        <p:grpSp>
          <p:nvGrpSpPr>
            <p:cNvPr id="29751" name="Group 196">
              <a:extLst>
                <a:ext uri="{FF2B5EF4-FFF2-40B4-BE49-F238E27FC236}">
                  <a16:creationId xmlns:a16="http://schemas.microsoft.com/office/drawing/2014/main" id="{B9BE521C-555D-864C-8741-393CA7B5C5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7" y="2056"/>
              <a:ext cx="152" cy="96"/>
              <a:chOff x="2208" y="2056"/>
              <a:chExt cx="152" cy="96"/>
            </a:xfrm>
          </p:grpSpPr>
          <p:sp>
            <p:nvSpPr>
              <p:cNvPr id="29771" name="Freeform 194">
                <a:extLst>
                  <a:ext uri="{FF2B5EF4-FFF2-40B4-BE49-F238E27FC236}">
                    <a16:creationId xmlns:a16="http://schemas.microsoft.com/office/drawing/2014/main" id="{6892AD85-FAEB-9B40-9E15-E85D782D6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2056"/>
                <a:ext cx="72" cy="96"/>
              </a:xfrm>
              <a:custGeom>
                <a:avLst/>
                <a:gdLst>
                  <a:gd name="T0" fmla="*/ 72 w 72"/>
                  <a:gd name="T1" fmla="*/ 48 h 96"/>
                  <a:gd name="T2" fmla="*/ 0 w 72"/>
                  <a:gd name="T3" fmla="*/ 96 h 96"/>
                  <a:gd name="T4" fmla="*/ 24 w 72"/>
                  <a:gd name="T5" fmla="*/ 48 h 96"/>
                  <a:gd name="T6" fmla="*/ 0 w 72"/>
                  <a:gd name="T7" fmla="*/ 0 h 96"/>
                  <a:gd name="T8" fmla="*/ 72 w 7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6"/>
                  <a:gd name="T17" fmla="*/ 72 w 7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6">
                    <a:moveTo>
                      <a:pt x="72" y="48"/>
                    </a:moveTo>
                    <a:lnTo>
                      <a:pt x="0" y="96"/>
                    </a:lnTo>
                    <a:lnTo>
                      <a:pt x="24" y="48"/>
                    </a:lnTo>
                    <a:lnTo>
                      <a:pt x="0" y="0"/>
                    </a:lnTo>
                    <a:lnTo>
                      <a:pt x="72" y="48"/>
                    </a:lnTo>
                    <a:close/>
                  </a:path>
                </a:pathLst>
              </a:custGeom>
              <a:solidFill>
                <a:srgbClr val="004400"/>
              </a:solidFill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772" name="Line 195">
                <a:extLst>
                  <a:ext uri="{FF2B5EF4-FFF2-40B4-BE49-F238E27FC236}">
                    <a16:creationId xmlns:a16="http://schemas.microsoft.com/office/drawing/2014/main" id="{638129CE-0B73-854E-BCFA-A50B8131B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04"/>
                <a:ext cx="104" cy="1"/>
              </a:xfrm>
              <a:prstGeom prst="line">
                <a:avLst/>
              </a:prstGeom>
              <a:noFill/>
              <a:ln w="12700">
                <a:solidFill>
                  <a:srgbClr val="0044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2" name="Group 199">
              <a:extLst>
                <a:ext uri="{FF2B5EF4-FFF2-40B4-BE49-F238E27FC236}">
                  <a16:creationId xmlns:a16="http://schemas.microsoft.com/office/drawing/2014/main" id="{BA7CD9C1-4011-6340-A6D0-A88992F0E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2056"/>
              <a:ext cx="152" cy="96"/>
              <a:chOff x="2448" y="2056"/>
              <a:chExt cx="152" cy="96"/>
            </a:xfrm>
          </p:grpSpPr>
          <p:sp>
            <p:nvSpPr>
              <p:cNvPr id="29769" name="Freeform 197">
                <a:extLst>
                  <a:ext uri="{FF2B5EF4-FFF2-40B4-BE49-F238E27FC236}">
                    <a16:creationId xmlns:a16="http://schemas.microsoft.com/office/drawing/2014/main" id="{A97D29B4-2EB6-584D-8D3C-3D2041CCB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2056"/>
                <a:ext cx="72" cy="96"/>
              </a:xfrm>
              <a:custGeom>
                <a:avLst/>
                <a:gdLst>
                  <a:gd name="T0" fmla="*/ 0 w 72"/>
                  <a:gd name="T1" fmla="*/ 48 h 96"/>
                  <a:gd name="T2" fmla="*/ 72 w 72"/>
                  <a:gd name="T3" fmla="*/ 0 h 96"/>
                  <a:gd name="T4" fmla="*/ 48 w 72"/>
                  <a:gd name="T5" fmla="*/ 48 h 96"/>
                  <a:gd name="T6" fmla="*/ 72 w 72"/>
                  <a:gd name="T7" fmla="*/ 96 h 96"/>
                  <a:gd name="T8" fmla="*/ 0 w 7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6"/>
                  <a:gd name="T17" fmla="*/ 72 w 7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6">
                    <a:moveTo>
                      <a:pt x="0" y="48"/>
                    </a:moveTo>
                    <a:lnTo>
                      <a:pt x="72" y="0"/>
                    </a:lnTo>
                    <a:lnTo>
                      <a:pt x="48" y="48"/>
                    </a:lnTo>
                    <a:lnTo>
                      <a:pt x="72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4400"/>
              </a:solidFill>
              <a:ln w="12700">
                <a:solidFill>
                  <a:srgbClr val="0044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770" name="Line 198">
                <a:extLst>
                  <a:ext uri="{FF2B5EF4-FFF2-40B4-BE49-F238E27FC236}">
                    <a16:creationId xmlns:a16="http://schemas.microsoft.com/office/drawing/2014/main" id="{B6C88EAA-AFF7-9B49-932A-002EC5522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04"/>
                <a:ext cx="104" cy="1"/>
              </a:xfrm>
              <a:prstGeom prst="line">
                <a:avLst/>
              </a:prstGeom>
              <a:noFill/>
              <a:ln w="12700">
                <a:solidFill>
                  <a:srgbClr val="0044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3" name="Group 209">
              <a:extLst>
                <a:ext uri="{FF2B5EF4-FFF2-40B4-BE49-F238E27FC236}">
                  <a16:creationId xmlns:a16="http://schemas.microsoft.com/office/drawing/2014/main" id="{B0EBC525-A5DC-6442-A824-72E222D27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1112"/>
              <a:ext cx="96" cy="152"/>
              <a:chOff x="3088" y="1112"/>
              <a:chExt cx="96" cy="152"/>
            </a:xfrm>
          </p:grpSpPr>
          <p:sp>
            <p:nvSpPr>
              <p:cNvPr id="29767" name="Freeform 207">
                <a:extLst>
                  <a:ext uri="{FF2B5EF4-FFF2-40B4-BE49-F238E27FC236}">
                    <a16:creationId xmlns:a16="http://schemas.microsoft.com/office/drawing/2014/main" id="{4A593E26-A2AB-D244-9A36-9A33B4EDF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1112"/>
                <a:ext cx="96" cy="72"/>
              </a:xfrm>
              <a:custGeom>
                <a:avLst/>
                <a:gdLst>
                  <a:gd name="T0" fmla="*/ 48 w 96"/>
                  <a:gd name="T1" fmla="*/ 0 h 72"/>
                  <a:gd name="T2" fmla="*/ 96 w 96"/>
                  <a:gd name="T3" fmla="*/ 72 h 72"/>
                  <a:gd name="T4" fmla="*/ 48 w 96"/>
                  <a:gd name="T5" fmla="*/ 48 h 72"/>
                  <a:gd name="T6" fmla="*/ 0 w 96"/>
                  <a:gd name="T7" fmla="*/ 72 h 72"/>
                  <a:gd name="T8" fmla="*/ 48 w 96"/>
                  <a:gd name="T9" fmla="*/ 0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2"/>
                  <a:gd name="T17" fmla="*/ 96 w 9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2">
                    <a:moveTo>
                      <a:pt x="48" y="0"/>
                    </a:moveTo>
                    <a:lnTo>
                      <a:pt x="96" y="72"/>
                    </a:lnTo>
                    <a:lnTo>
                      <a:pt x="48" y="48"/>
                    </a:lnTo>
                    <a:lnTo>
                      <a:pt x="0" y="7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768" name="Line 208">
                <a:extLst>
                  <a:ext uri="{FF2B5EF4-FFF2-40B4-BE49-F238E27FC236}">
                    <a16:creationId xmlns:a16="http://schemas.microsoft.com/office/drawing/2014/main" id="{56511734-2315-1747-8C38-736D0177F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6" y="1160"/>
                <a:ext cx="1" cy="10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54" name="Group 212">
              <a:extLst>
                <a:ext uri="{FF2B5EF4-FFF2-40B4-BE49-F238E27FC236}">
                  <a16:creationId xmlns:a16="http://schemas.microsoft.com/office/drawing/2014/main" id="{36386432-BEC8-5F41-8417-45F0E442B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792"/>
              <a:ext cx="96" cy="152"/>
              <a:chOff x="3088" y="792"/>
              <a:chExt cx="96" cy="152"/>
            </a:xfrm>
          </p:grpSpPr>
          <p:sp>
            <p:nvSpPr>
              <p:cNvPr id="29765" name="Freeform 210">
                <a:extLst>
                  <a:ext uri="{FF2B5EF4-FFF2-40B4-BE49-F238E27FC236}">
                    <a16:creationId xmlns:a16="http://schemas.microsoft.com/office/drawing/2014/main" id="{C0996615-3EDB-A448-9321-03CEABA4E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872"/>
                <a:ext cx="96" cy="72"/>
              </a:xfrm>
              <a:custGeom>
                <a:avLst/>
                <a:gdLst>
                  <a:gd name="T0" fmla="*/ 48 w 96"/>
                  <a:gd name="T1" fmla="*/ 72 h 72"/>
                  <a:gd name="T2" fmla="*/ 0 w 96"/>
                  <a:gd name="T3" fmla="*/ 0 h 72"/>
                  <a:gd name="T4" fmla="*/ 48 w 96"/>
                  <a:gd name="T5" fmla="*/ 24 h 72"/>
                  <a:gd name="T6" fmla="*/ 96 w 96"/>
                  <a:gd name="T7" fmla="*/ 0 h 72"/>
                  <a:gd name="T8" fmla="*/ 48 w 96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72"/>
                  <a:gd name="T17" fmla="*/ 96 w 96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72">
                    <a:moveTo>
                      <a:pt x="48" y="72"/>
                    </a:moveTo>
                    <a:lnTo>
                      <a:pt x="0" y="0"/>
                    </a:lnTo>
                    <a:lnTo>
                      <a:pt x="48" y="24"/>
                    </a:lnTo>
                    <a:lnTo>
                      <a:pt x="96" y="0"/>
                    </a:lnTo>
                    <a:lnTo>
                      <a:pt x="48" y="72"/>
                    </a:lnTo>
                    <a:close/>
                  </a:path>
                </a:pathLst>
              </a:custGeom>
              <a:solidFill>
                <a:srgbClr val="008800"/>
              </a:solidFill>
              <a:ln w="12700">
                <a:solidFill>
                  <a:srgbClr val="0088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766" name="Line 211">
                <a:extLst>
                  <a:ext uri="{FF2B5EF4-FFF2-40B4-BE49-F238E27FC236}">
                    <a16:creationId xmlns:a16="http://schemas.microsoft.com/office/drawing/2014/main" id="{D04F52D8-29E0-224B-8BAD-FAFF26363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6" y="792"/>
                <a:ext cx="1" cy="104"/>
              </a:xfrm>
              <a:prstGeom prst="line">
                <a:avLst/>
              </a:prstGeom>
              <a:noFill/>
              <a:ln w="12700">
                <a:solidFill>
                  <a:srgbClr val="008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55" name="Line 215">
              <a:extLst>
                <a:ext uri="{FF2B5EF4-FFF2-40B4-BE49-F238E27FC236}">
                  <a16:creationId xmlns:a16="http://schemas.microsoft.com/office/drawing/2014/main" id="{BDF2787D-C507-8441-B789-8D8640D12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8" y="957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217">
              <a:extLst>
                <a:ext uri="{FF2B5EF4-FFF2-40B4-BE49-F238E27FC236}">
                  <a16:creationId xmlns:a16="http://schemas.microsoft.com/office/drawing/2014/main" id="{BF5E73BB-DF52-2A42-B5A2-22BE7FDFC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6" y="1107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Line 218">
              <a:extLst>
                <a:ext uri="{FF2B5EF4-FFF2-40B4-BE49-F238E27FC236}">
                  <a16:creationId xmlns:a16="http://schemas.microsoft.com/office/drawing/2014/main" id="{1723E3C1-6E01-C74C-93FA-5D4A5C07D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131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8" name="Line 219">
              <a:extLst>
                <a:ext uri="{FF2B5EF4-FFF2-40B4-BE49-F238E27FC236}">
                  <a16:creationId xmlns:a16="http://schemas.microsoft.com/office/drawing/2014/main" id="{C4B303C4-4E58-0842-A7BB-C96CCCF62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845"/>
              <a:ext cx="1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Line 220">
              <a:extLst>
                <a:ext uri="{FF2B5EF4-FFF2-40B4-BE49-F238E27FC236}">
                  <a16:creationId xmlns:a16="http://schemas.microsoft.com/office/drawing/2014/main" id="{5BF716D4-35E3-BE42-AACA-E745CCE79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1998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Line 221">
              <a:extLst>
                <a:ext uri="{FF2B5EF4-FFF2-40B4-BE49-F238E27FC236}">
                  <a16:creationId xmlns:a16="http://schemas.microsoft.com/office/drawing/2014/main" id="{1E036C91-B68F-C645-9379-188E2ACBF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7" y="1998"/>
              <a:ext cx="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Line 222">
              <a:extLst>
                <a:ext uri="{FF2B5EF4-FFF2-40B4-BE49-F238E27FC236}">
                  <a16:creationId xmlns:a16="http://schemas.microsoft.com/office/drawing/2014/main" id="{FADF52C3-F320-1944-A09A-6788CBA32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998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Line 224">
              <a:extLst>
                <a:ext uri="{FF2B5EF4-FFF2-40B4-BE49-F238E27FC236}">
                  <a16:creationId xmlns:a16="http://schemas.microsoft.com/office/drawing/2014/main" id="{E6586790-40E6-6148-B327-7A5168678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" y="1998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Rectangle 104">
              <a:extLst>
                <a:ext uri="{FF2B5EF4-FFF2-40B4-BE49-F238E27FC236}">
                  <a16:creationId xmlns:a16="http://schemas.microsoft.com/office/drawing/2014/main" id="{8A0C47DD-D556-F548-882B-1171924C1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960"/>
              <a:ext cx="528" cy="1032"/>
            </a:xfrm>
            <a:prstGeom prst="rect">
              <a:avLst/>
            </a:prstGeom>
            <a:noFill/>
            <a:ln w="25400">
              <a:solidFill>
                <a:srgbClr val="0088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64" name="Line 225">
              <a:extLst>
                <a:ext uri="{FF2B5EF4-FFF2-40B4-BE49-F238E27FC236}">
                  <a16:creationId xmlns:a16="http://schemas.microsoft.com/office/drawing/2014/main" id="{0BC07936-E9E8-FF41-B775-7054AA2D2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1998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8F72C32D-9235-3A48-82E8-AFB5602B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1B0376-6C8E-5847-9B9D-B0C15F65E07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4FCAFF9-B810-9F44-B32C-E5F9EFFE5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Stress-Strain Testing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CDD4D9F-CA35-B540-B7EC-0EBDEDD15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1000125"/>
            <a:ext cx="32877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• Typical tensile test </a:t>
            </a:r>
            <a:br>
              <a:rPr lang="en-US" altLang="en-US" b="1"/>
            </a:br>
            <a:r>
              <a:rPr lang="en-US" altLang="en-US" b="1"/>
              <a:t>    machine</a:t>
            </a:r>
          </a:p>
        </p:txBody>
      </p:sp>
      <p:grpSp>
        <p:nvGrpSpPr>
          <p:cNvPr id="31750" name="Group 42">
            <a:extLst>
              <a:ext uri="{FF2B5EF4-FFF2-40B4-BE49-F238E27FC236}">
                <a16:creationId xmlns:a16="http://schemas.microsoft.com/office/drawing/2014/main" id="{CE5C570A-5B77-B14C-A0B5-C663C076E644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1762125"/>
            <a:ext cx="4818063" cy="4003675"/>
            <a:chOff x="370" y="1110"/>
            <a:chExt cx="3035" cy="2522"/>
          </a:xfrm>
        </p:grpSpPr>
        <p:pic>
          <p:nvPicPr>
            <p:cNvPr id="31767" name="Picture 7" descr="Fig 6_3">
              <a:extLst>
                <a:ext uri="{FF2B5EF4-FFF2-40B4-BE49-F238E27FC236}">
                  <a16:creationId xmlns:a16="http://schemas.microsoft.com/office/drawing/2014/main" id="{7529312A-1F2E-B543-B06D-C190F452C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" y="1110"/>
              <a:ext cx="2379" cy="2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8" name="Rectangle 9">
              <a:extLst>
                <a:ext uri="{FF2B5EF4-FFF2-40B4-BE49-F238E27FC236}">
                  <a16:creationId xmlns:a16="http://schemas.microsoft.com/office/drawing/2014/main" id="{BF3F86D5-D4E3-4F46-ADD9-81EEED495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1817"/>
              <a:ext cx="926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9" name="Rectangle 10">
              <a:extLst>
                <a:ext uri="{FF2B5EF4-FFF2-40B4-BE49-F238E27FC236}">
                  <a16:creationId xmlns:a16="http://schemas.microsoft.com/office/drawing/2014/main" id="{BC429E5B-72DF-284D-8A03-12F46EBB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" y="1817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3399"/>
                  </a:solidFill>
                </a:rPr>
                <a:t>specimen</a:t>
              </a:r>
              <a:endParaRPr lang="en-US" altLang="en-US"/>
            </a:p>
          </p:txBody>
        </p:sp>
        <p:sp>
          <p:nvSpPr>
            <p:cNvPr id="31770" name="Rectangle 11">
              <a:extLst>
                <a:ext uri="{FF2B5EF4-FFF2-40B4-BE49-F238E27FC236}">
                  <a16:creationId xmlns:a16="http://schemas.microsoft.com/office/drawing/2014/main" id="{AF668C2D-D405-A44B-B31C-28D9403B6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3069"/>
              <a:ext cx="577" cy="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1" name="Line 14">
              <a:extLst>
                <a:ext uri="{FF2B5EF4-FFF2-40B4-BE49-F238E27FC236}">
                  <a16:creationId xmlns:a16="http://schemas.microsoft.com/office/drawing/2014/main" id="{7BBAB909-C24F-B046-91A4-B8B470601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8" y="1954"/>
              <a:ext cx="417" cy="32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17">
              <a:extLst>
                <a:ext uri="{FF2B5EF4-FFF2-40B4-BE49-F238E27FC236}">
                  <a16:creationId xmlns:a16="http://schemas.microsoft.com/office/drawing/2014/main" id="{D6EF9907-52FE-EE4A-8EAF-8428C5AE7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2002"/>
              <a:ext cx="805" cy="2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Rectangle 19">
              <a:extLst>
                <a:ext uri="{FF2B5EF4-FFF2-40B4-BE49-F238E27FC236}">
                  <a16:creationId xmlns:a16="http://schemas.microsoft.com/office/drawing/2014/main" id="{ED42323C-19B6-5D41-A4B7-4E779DD2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1836"/>
              <a:ext cx="353" cy="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4" name="Rectangle 8">
              <a:extLst>
                <a:ext uri="{FF2B5EF4-FFF2-40B4-BE49-F238E27FC236}">
                  <a16:creationId xmlns:a16="http://schemas.microsoft.com/office/drawing/2014/main" id="{0AE71693-3433-EF48-855A-9757FA6E8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1823"/>
              <a:ext cx="8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3399"/>
                  </a:solidFill>
                </a:rPr>
                <a:t>extensometer</a:t>
              </a:r>
              <a:endParaRPr lang="en-US" altLang="en-US"/>
            </a:p>
          </p:txBody>
        </p:sp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A7AB06BE-5282-E24E-8199-7C093380C667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1000125"/>
            <a:ext cx="3154363" cy="5113338"/>
            <a:chOff x="3588" y="630"/>
            <a:chExt cx="1987" cy="3221"/>
          </a:xfrm>
        </p:grpSpPr>
        <p:sp>
          <p:nvSpPr>
            <p:cNvPr id="31752" name="Rectangle 25">
              <a:extLst>
                <a:ext uri="{FF2B5EF4-FFF2-40B4-BE49-F238E27FC236}">
                  <a16:creationId xmlns:a16="http://schemas.microsoft.com/office/drawing/2014/main" id="{F3D11832-C021-AF49-9357-87FB6843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630"/>
              <a:ext cx="157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b="1"/>
                <a:t>• Typical tensile </a:t>
              </a:r>
              <a:br>
                <a:rPr lang="en-US" altLang="en-US" b="1"/>
              </a:br>
              <a:r>
                <a:rPr lang="en-US" altLang="en-US" b="1"/>
                <a:t>    specimen</a:t>
              </a:r>
            </a:p>
          </p:txBody>
        </p:sp>
        <p:sp>
          <p:nvSpPr>
            <p:cNvPr id="31753" name="Rectangle 35">
              <a:extLst>
                <a:ext uri="{FF2B5EF4-FFF2-40B4-BE49-F238E27FC236}">
                  <a16:creationId xmlns:a16="http://schemas.microsoft.com/office/drawing/2014/main" id="{8BE11C28-C601-B640-AE30-2BF7B6E42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1706"/>
              <a:ext cx="73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Adapted from Fig. 6.2,</a:t>
              </a:r>
            </a:p>
            <a:p>
              <a:r>
                <a:rPr lang="en-US" altLang="en-US" sz="1200" i="1">
                  <a:solidFill>
                    <a:srgbClr val="000000"/>
                  </a:solidFill>
                </a:rPr>
                <a:t>Callister 7e.</a:t>
              </a:r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</a:p>
          </p:txBody>
        </p:sp>
        <p:grpSp>
          <p:nvGrpSpPr>
            <p:cNvPr id="31754" name="Group 40">
              <a:extLst>
                <a:ext uri="{FF2B5EF4-FFF2-40B4-BE49-F238E27FC236}">
                  <a16:creationId xmlns:a16="http://schemas.microsoft.com/office/drawing/2014/main" id="{AC1C7A4A-F36F-2E4C-94A0-2B0AABDF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267"/>
              <a:ext cx="1163" cy="2584"/>
              <a:chOff x="3886" y="1085"/>
              <a:chExt cx="1163" cy="2584"/>
            </a:xfrm>
          </p:grpSpPr>
          <p:sp>
            <p:nvSpPr>
              <p:cNvPr id="31755" name="Rectangle 21">
                <a:extLst>
                  <a:ext uri="{FF2B5EF4-FFF2-40B4-BE49-F238E27FC236}">
                    <a16:creationId xmlns:a16="http://schemas.microsoft.com/office/drawing/2014/main" id="{39FBEFDF-3DB4-F448-9E04-8084BB0FC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" y="2888"/>
                <a:ext cx="568" cy="3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1756" name="Group 37">
                <a:extLst>
                  <a:ext uri="{FF2B5EF4-FFF2-40B4-BE49-F238E27FC236}">
                    <a16:creationId xmlns:a16="http://schemas.microsoft.com/office/drawing/2014/main" id="{0D02BB70-F9AB-6A47-AE62-25B7CAC51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9" y="1085"/>
                <a:ext cx="672" cy="2584"/>
                <a:chOff x="2746" y="984"/>
                <a:chExt cx="924" cy="3189"/>
              </a:xfrm>
            </p:grpSpPr>
            <p:pic>
              <p:nvPicPr>
                <p:cNvPr id="31759" name="Picture 20" descr="Fig 6_2">
                  <a:extLst>
                    <a:ext uri="{FF2B5EF4-FFF2-40B4-BE49-F238E27FC236}">
                      <a16:creationId xmlns:a16="http://schemas.microsoft.com/office/drawing/2014/main" id="{F2E2DF2E-4405-5B48-B397-B7E636FCC3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46" y="984"/>
                  <a:ext cx="876" cy="3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760" name="Rectangle 26">
                  <a:extLst>
                    <a:ext uri="{FF2B5EF4-FFF2-40B4-BE49-F238E27FC236}">
                      <a16:creationId xmlns:a16="http://schemas.microsoft.com/office/drawing/2014/main" id="{6FB2720A-18D5-CC43-9C38-BB3078FF4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" y="2536"/>
                  <a:ext cx="338" cy="1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31761" name="Group 27">
                  <a:extLst>
                    <a:ext uri="{FF2B5EF4-FFF2-40B4-BE49-F238E27FC236}">
                      <a16:creationId xmlns:a16="http://schemas.microsoft.com/office/drawing/2014/main" id="{6D43317A-749A-124C-8D7C-AEA9B5A278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46" y="2656"/>
                  <a:ext cx="74" cy="816"/>
                  <a:chOff x="1304" y="2528"/>
                  <a:chExt cx="80" cy="928"/>
                </a:xfrm>
              </p:grpSpPr>
              <p:sp>
                <p:nvSpPr>
                  <p:cNvPr id="31764" name="Freeform 28">
                    <a:extLst>
                      <a:ext uri="{FF2B5EF4-FFF2-40B4-BE49-F238E27FC236}">
                        <a16:creationId xmlns:a16="http://schemas.microsoft.com/office/drawing/2014/main" id="{1BFC3229-139A-1743-98B8-E571CF8CC5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4" y="3368"/>
                    <a:ext cx="80" cy="88"/>
                  </a:xfrm>
                  <a:custGeom>
                    <a:avLst/>
                    <a:gdLst>
                      <a:gd name="T0" fmla="*/ 40 w 80"/>
                      <a:gd name="T1" fmla="*/ 88 h 88"/>
                      <a:gd name="T2" fmla="*/ 0 w 80"/>
                      <a:gd name="T3" fmla="*/ 0 h 88"/>
                      <a:gd name="T4" fmla="*/ 40 w 80"/>
                      <a:gd name="T5" fmla="*/ 32 h 88"/>
                      <a:gd name="T6" fmla="*/ 80 w 80"/>
                      <a:gd name="T7" fmla="*/ 0 h 88"/>
                      <a:gd name="T8" fmla="*/ 40 w 80"/>
                      <a:gd name="T9" fmla="*/ 88 h 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"/>
                      <a:gd name="T16" fmla="*/ 0 h 88"/>
                      <a:gd name="T17" fmla="*/ 80 w 80"/>
                      <a:gd name="T18" fmla="*/ 88 h 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" h="88">
                        <a:moveTo>
                          <a:pt x="40" y="88"/>
                        </a:moveTo>
                        <a:lnTo>
                          <a:pt x="0" y="0"/>
                        </a:lnTo>
                        <a:lnTo>
                          <a:pt x="40" y="32"/>
                        </a:lnTo>
                        <a:lnTo>
                          <a:pt x="80" y="0"/>
                        </a:lnTo>
                        <a:lnTo>
                          <a:pt x="40" y="88"/>
                        </a:lnTo>
                        <a:close/>
                      </a:path>
                    </a:pathLst>
                  </a:custGeom>
                  <a:solidFill>
                    <a:srgbClr val="003399"/>
                  </a:solidFill>
                  <a:ln w="12700">
                    <a:solidFill>
                      <a:srgbClr val="003399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1765" name="Freeform 29">
                    <a:extLst>
                      <a:ext uri="{FF2B5EF4-FFF2-40B4-BE49-F238E27FC236}">
                        <a16:creationId xmlns:a16="http://schemas.microsoft.com/office/drawing/2014/main" id="{DB2CFBB1-F318-A347-9443-4AD5C77B46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4" y="2528"/>
                    <a:ext cx="80" cy="88"/>
                  </a:xfrm>
                  <a:custGeom>
                    <a:avLst/>
                    <a:gdLst>
                      <a:gd name="T0" fmla="*/ 40 w 80"/>
                      <a:gd name="T1" fmla="*/ 0 h 88"/>
                      <a:gd name="T2" fmla="*/ 80 w 80"/>
                      <a:gd name="T3" fmla="*/ 88 h 88"/>
                      <a:gd name="T4" fmla="*/ 40 w 80"/>
                      <a:gd name="T5" fmla="*/ 56 h 88"/>
                      <a:gd name="T6" fmla="*/ 0 w 80"/>
                      <a:gd name="T7" fmla="*/ 88 h 88"/>
                      <a:gd name="T8" fmla="*/ 40 w 80"/>
                      <a:gd name="T9" fmla="*/ 0 h 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0"/>
                      <a:gd name="T16" fmla="*/ 0 h 88"/>
                      <a:gd name="T17" fmla="*/ 80 w 80"/>
                      <a:gd name="T18" fmla="*/ 88 h 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0" h="88">
                        <a:moveTo>
                          <a:pt x="40" y="0"/>
                        </a:moveTo>
                        <a:lnTo>
                          <a:pt x="80" y="88"/>
                        </a:lnTo>
                        <a:lnTo>
                          <a:pt x="40" y="56"/>
                        </a:lnTo>
                        <a:lnTo>
                          <a:pt x="0" y="88"/>
                        </a:lnTo>
                        <a:lnTo>
                          <a:pt x="40" y="0"/>
                        </a:lnTo>
                        <a:close/>
                      </a:path>
                    </a:pathLst>
                  </a:custGeom>
                  <a:solidFill>
                    <a:srgbClr val="003399"/>
                  </a:solidFill>
                  <a:ln w="12700">
                    <a:solidFill>
                      <a:srgbClr val="003399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1766" name="Line 30">
                    <a:extLst>
                      <a:ext uri="{FF2B5EF4-FFF2-40B4-BE49-F238E27FC236}">
                        <a16:creationId xmlns:a16="http://schemas.microsoft.com/office/drawing/2014/main" id="{E59D0557-F1B9-2C46-AA3C-DDF9807736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2584"/>
                    <a:ext cx="1" cy="816"/>
                  </a:xfrm>
                  <a:prstGeom prst="line">
                    <a:avLst/>
                  </a:prstGeom>
                  <a:noFill/>
                  <a:ln w="12700">
                    <a:solidFill>
                      <a:srgbClr val="00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762" name="Line 33">
                  <a:extLst>
                    <a:ext uri="{FF2B5EF4-FFF2-40B4-BE49-F238E27FC236}">
                      <a16:creationId xmlns:a16="http://schemas.microsoft.com/office/drawing/2014/main" id="{3C77AF01-7120-5B4E-A50D-06495E00F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58" y="2656"/>
                  <a:ext cx="312" cy="0"/>
                </a:xfrm>
                <a:prstGeom prst="line">
                  <a:avLst/>
                </a:prstGeom>
                <a:noFill/>
                <a:ln w="12700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63" name="Line 34">
                  <a:extLst>
                    <a:ext uri="{FF2B5EF4-FFF2-40B4-BE49-F238E27FC236}">
                      <a16:creationId xmlns:a16="http://schemas.microsoft.com/office/drawing/2014/main" id="{FD2913AA-9091-734B-B6E5-AD22734F0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58" y="3472"/>
                  <a:ext cx="312" cy="0"/>
                </a:xfrm>
                <a:prstGeom prst="line">
                  <a:avLst/>
                </a:prstGeom>
                <a:noFill/>
                <a:ln w="12700">
                  <a:solidFill>
                    <a:srgbClr val="00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57" name="Rectangle 31">
                <a:extLst>
                  <a:ext uri="{FF2B5EF4-FFF2-40B4-BE49-F238E27FC236}">
                    <a16:creationId xmlns:a16="http://schemas.microsoft.com/office/drawing/2014/main" id="{7176F76C-FE89-B944-823F-73657EB55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592"/>
                <a:ext cx="44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3399"/>
                    </a:solidFill>
                  </a:rPr>
                  <a:t>gauge </a:t>
                </a:r>
                <a:endParaRPr lang="en-US" altLang="en-US"/>
              </a:p>
            </p:txBody>
          </p:sp>
          <p:sp>
            <p:nvSpPr>
              <p:cNvPr id="31758" name="Rectangle 32">
                <a:extLst>
                  <a:ext uri="{FF2B5EF4-FFF2-40B4-BE49-F238E27FC236}">
                    <a16:creationId xmlns:a16="http://schemas.microsoft.com/office/drawing/2014/main" id="{5FEC624B-2798-124E-93E3-BC7F24455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760"/>
                <a:ext cx="39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3399"/>
                    </a:solidFill>
                  </a:rPr>
                  <a:t>length</a:t>
                </a:r>
                <a:endParaRPr lang="en-US" altLang="en-US">
                  <a:solidFill>
                    <a:srgbClr val="003399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82A685-A851-C243-A98D-A2CB2CCAD621}"/>
              </a:ext>
            </a:extLst>
          </p:cNvPr>
          <p:cNvSpPr txBox="1"/>
          <p:nvPr/>
        </p:nvSpPr>
        <p:spPr>
          <a:xfrm>
            <a:off x="341071" y="6044556"/>
            <a:ext cx="564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F, </a:t>
            </a:r>
            <a:r>
              <a:rPr lang="en-US" dirty="0">
                <a:latin typeface="Symbol" pitchFamily="2" charset="2"/>
              </a:rPr>
              <a:t>d</a:t>
            </a:r>
            <a:r>
              <a:rPr lang="en-US" dirty="0"/>
              <a:t>; convert to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, </a:t>
            </a:r>
            <a:r>
              <a:rPr lang="en-US" dirty="0">
                <a:latin typeface="Symbol" pitchFamily="2" charset="2"/>
              </a:rPr>
              <a:t>e; </a:t>
            </a:r>
            <a:r>
              <a:rPr lang="en-US" dirty="0">
                <a:cs typeface="Arial" panose="020B0604020202020204" pitchFamily="34" charset="0"/>
              </a:rPr>
              <a:t>plot</a:t>
            </a:r>
            <a:r>
              <a:rPr lang="en-US" dirty="0">
                <a:latin typeface="Symbol" pitchFamily="2" charset="2"/>
              </a:rPr>
              <a:t> s </a:t>
            </a:r>
            <a:r>
              <a:rPr lang="en-US" dirty="0">
                <a:cs typeface="Arial" panose="020B0604020202020204" pitchFamily="34" charset="0"/>
              </a:rPr>
              <a:t>vs.</a:t>
            </a:r>
            <a:r>
              <a:rPr lang="en-US" dirty="0">
                <a:latin typeface="Symbol" pitchFamily="2" charset="2"/>
              </a:rPr>
              <a:t>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4373</TotalTime>
  <Words>2268</Words>
  <Application>Microsoft Macintosh PowerPoint</Application>
  <PresentationFormat>On-screen Show (4:3)</PresentationFormat>
  <Paragraphs>943</Paragraphs>
  <Slides>33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ＭＳ Ｐゴシック</vt:lpstr>
      <vt:lpstr>Times New Roman</vt:lpstr>
      <vt:lpstr>Times</vt:lpstr>
      <vt:lpstr>Symbol</vt:lpstr>
      <vt:lpstr>Arial Rounded MT Bold</vt:lpstr>
      <vt:lpstr>Chapter_06</vt:lpstr>
      <vt:lpstr>Adobe Photoshop Image</vt:lpstr>
      <vt:lpstr>Microsoft Equation 3.0</vt:lpstr>
      <vt:lpstr>MathType 5.0 Equation</vt:lpstr>
      <vt:lpstr>Microsoft Equation</vt:lpstr>
      <vt:lpstr>Chapter 6:    Mechanical Properties </vt:lpstr>
      <vt:lpstr>Elastic Deformation</vt:lpstr>
      <vt:lpstr>Plastic Deformation (Metals)</vt:lpstr>
      <vt:lpstr>Common States of Stress</vt:lpstr>
      <vt:lpstr>OTHER COMMON STRESS STATES (1)</vt:lpstr>
      <vt:lpstr>OTHER COMMON STRESS STATES (2)</vt:lpstr>
      <vt:lpstr>Engineering Stress</vt:lpstr>
      <vt:lpstr>Engineering Strain</vt:lpstr>
      <vt:lpstr>Stress-Strain Testing</vt:lpstr>
      <vt:lpstr>Linear Elastic Properties</vt:lpstr>
      <vt:lpstr>Poisson's ratio, n</vt:lpstr>
      <vt:lpstr>Energies and Forces</vt:lpstr>
      <vt:lpstr>Mechanical Properties</vt:lpstr>
      <vt:lpstr>Other Elastic Properties</vt:lpstr>
      <vt:lpstr>Young’s Moduli:  Comparison</vt:lpstr>
      <vt:lpstr>Plastic (Permanent) Deformation</vt:lpstr>
      <vt:lpstr>Yield Strength, sy</vt:lpstr>
      <vt:lpstr>Alternative Definition of  Yield Strength, sy</vt:lpstr>
      <vt:lpstr>Yield Strength : Comparison</vt:lpstr>
      <vt:lpstr>Tensile Strength, TS</vt:lpstr>
      <vt:lpstr>Tensile Strength : Comparison</vt:lpstr>
      <vt:lpstr>Ductility</vt:lpstr>
      <vt:lpstr>Toughness</vt:lpstr>
      <vt:lpstr>Resilience, Ur</vt:lpstr>
      <vt:lpstr>Elastic Strain Recovery</vt:lpstr>
      <vt:lpstr>Hardness</vt:lpstr>
      <vt:lpstr>Hardness: Measurement</vt:lpstr>
      <vt:lpstr>Hardness: Measurement</vt:lpstr>
      <vt:lpstr>True Stress &amp; Strain</vt:lpstr>
      <vt:lpstr>Hardening</vt:lpstr>
      <vt:lpstr>Variability in Material Properties</vt:lpstr>
      <vt:lpstr>Design or Safety Factors</vt:lpstr>
      <vt:lpstr>Summary</vt:lpstr>
    </vt:vector>
  </TitlesOfParts>
  <Company>University of Iowa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David Rethwisch</dc:creator>
  <cp:lastModifiedBy>Microsoft Office User</cp:lastModifiedBy>
  <cp:revision>116</cp:revision>
  <dcterms:created xsi:type="dcterms:W3CDTF">2010-03-04T16:56:52Z</dcterms:created>
  <dcterms:modified xsi:type="dcterms:W3CDTF">2018-03-01T21:24:11Z</dcterms:modified>
</cp:coreProperties>
</file>