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0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43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DDC8-250F-442A-AE51-70B99B2A0AB0}" type="datetimeFigureOut">
              <a:rPr lang="th-TH" smtClean="0"/>
              <a:pPr/>
              <a:t>07/05/56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E6F0D-2ABD-498F-A6AC-4DBEBF4B13A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http://xirbit.com/2008/11/04/166</a:t>
            </a:r>
            <a:r>
              <a:rPr lang="en-US" baseline="0" dirty="0" smtClean="0"/>
              <a:t> </a:t>
            </a:r>
            <a:r>
              <a:rPr lang="th-TH" baseline="0" dirty="0" smtClean="0"/>
              <a:t>เปิด </a:t>
            </a:r>
            <a:r>
              <a:rPr lang="en-US" baseline="0" dirty="0" err="1" smtClean="0"/>
              <a:t>Mod_rewrite</a:t>
            </a:r>
            <a:r>
              <a:rPr lang="en-US" baseline="0" dirty="0" smtClean="0"/>
              <a:t> </a:t>
            </a:r>
            <a:r>
              <a:rPr lang="th-TH" baseline="0" dirty="0" smtClean="0"/>
              <a:t>บน </a:t>
            </a:r>
            <a:r>
              <a:rPr lang="en-US" baseline="0" dirty="0" err="1" smtClean="0"/>
              <a:t>Apacha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th-TH" baseline="0" dirty="0" smtClean="0"/>
              <a:t>เปิด </a:t>
            </a:r>
            <a:r>
              <a:rPr lang="en-US" baseline="0" dirty="0" err="1" smtClean="0"/>
              <a:t>Mod_rewrite</a:t>
            </a:r>
            <a:r>
              <a:rPr lang="en-US" baseline="0" dirty="0" smtClean="0"/>
              <a:t> </a:t>
            </a:r>
            <a:r>
              <a:rPr lang="th-TH" baseline="0" dirty="0" smtClean="0"/>
              <a:t>บน </a:t>
            </a:r>
            <a:r>
              <a:rPr lang="en-US" baseline="0" dirty="0" err="1" smtClean="0"/>
              <a:t>Apacha</a:t>
            </a:r>
            <a:endParaRPr lang="en-US" baseline="0" dirty="0" smtClean="0"/>
          </a:p>
          <a:p>
            <a:r>
              <a:rPr lang="en-US" dirty="0" smtClean="0"/>
              <a:t>http://nt99.wordpress.com/2010/10/04/%E0%B9%80%E0%B8%9B%E0%B8%B4%E0%B8%94%E0%B9%83%E0%B8%8A%E0%B9%89-mod-rewrite-%E0%B8%AB%E0%B8%A3%E0%B8%B7%E0%B8%AD-htaccess-%E0%B8%9A%E0%B8%99-apache/</a:t>
            </a:r>
            <a:endParaRPr lang="th-TH" dirty="0" smtClean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6F0D-2ABD-498F-A6AC-4DBEBF4B13A2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http://book.cakephp.org/2.0/en/development/routing.html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6F0D-2ABD-498F-A6AC-4DBEBF4B13A2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th-TH" baseline="0" dirty="0" smtClean="0"/>
              <a:t>ถ้าชื่อฟังก์ชันตรงกับชื่อไฟล์แสดงผล สามารถยกเว้นคำสั่ง </a:t>
            </a:r>
            <a:r>
              <a:rPr lang="en-US" baseline="0" dirty="0" smtClean="0"/>
              <a:t>render </a:t>
            </a:r>
            <a:r>
              <a:rPr lang="th-TH" baseline="0" dirty="0" smtClean="0"/>
              <a:t>ได้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6F0D-2ABD-498F-A6AC-4DBEBF4B13A2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Rectangle 51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5257800"/>
            <a:ext cx="5867400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th-TH" altLang="ko-KR" dirty="0" smtClean="0"/>
              <a:t>คลิกเพื่อแก้ไขลักษณะชื่อเรื่องรองต้นแบบ</a:t>
            </a:r>
            <a:endParaRPr lang="en-US" altLang="ko-KR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553200"/>
            <a:ext cx="12954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5532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924800" y="6553200"/>
            <a:ext cx="762000" cy="244475"/>
          </a:xfrm>
        </p:spPr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5867400"/>
            <a:ext cx="1524000" cy="671513"/>
            <a:chOff x="192" y="3715"/>
            <a:chExt cx="960" cy="423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192" y="3811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b="1"/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479" y="3504"/>
              <a:ext cx="173" cy="596"/>
            </a:xfrm>
            <a:prstGeom prst="moon">
              <a:avLst>
                <a:gd name="adj" fmla="val 26111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85800" y="4495800"/>
            <a:ext cx="7924800" cy="784225"/>
          </a:xfrm>
          <a:effectLst/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128" name="Freeform 56"/>
          <p:cNvSpPr>
            <a:spLocks/>
          </p:cNvSpPr>
          <p:nvPr/>
        </p:nvSpPr>
        <p:spPr bwMode="gray">
          <a:xfrm>
            <a:off x="-166688" y="-12700"/>
            <a:ext cx="9310688" cy="6878638"/>
          </a:xfrm>
          <a:custGeom>
            <a:avLst/>
            <a:gdLst/>
            <a:ahLst/>
            <a:cxnLst>
              <a:cxn ang="0">
                <a:pos x="5865" y="2870"/>
              </a:cxn>
              <a:cxn ang="0">
                <a:pos x="4934" y="3427"/>
              </a:cxn>
              <a:cxn ang="0">
                <a:pos x="3003" y="3839"/>
              </a:cxn>
              <a:cxn ang="0">
                <a:pos x="1319" y="3610"/>
              </a:cxn>
              <a:cxn ang="0">
                <a:pos x="145" y="2327"/>
              </a:cxn>
              <a:cxn ang="0">
                <a:pos x="519" y="553"/>
              </a:cxn>
              <a:cxn ang="0">
                <a:pos x="1130" y="8"/>
              </a:cxn>
              <a:cxn ang="0">
                <a:pos x="98" y="0"/>
              </a:cxn>
              <a:cxn ang="0">
                <a:pos x="94" y="4328"/>
              </a:cxn>
              <a:cxn ang="0">
                <a:pos x="5862" y="4333"/>
              </a:cxn>
            </a:cxnLst>
            <a:rect l="0" t="0" r="r" b="b"/>
            <a:pathLst>
              <a:path w="5865" h="4333">
                <a:moveTo>
                  <a:pt x="5865" y="2870"/>
                </a:moveTo>
                <a:cubicBezTo>
                  <a:pt x="5766" y="3006"/>
                  <a:pt x="5616" y="3111"/>
                  <a:pt x="4934" y="3427"/>
                </a:cubicBezTo>
                <a:cubicBezTo>
                  <a:pt x="4254" y="3742"/>
                  <a:pt x="3605" y="3809"/>
                  <a:pt x="3003" y="3839"/>
                </a:cubicBezTo>
                <a:cubicBezTo>
                  <a:pt x="2401" y="3869"/>
                  <a:pt x="1795" y="3862"/>
                  <a:pt x="1319" y="3610"/>
                </a:cubicBezTo>
                <a:cubicBezTo>
                  <a:pt x="784" y="3413"/>
                  <a:pt x="233" y="2771"/>
                  <a:pt x="145" y="2327"/>
                </a:cubicBezTo>
                <a:cubicBezTo>
                  <a:pt x="0" y="1528"/>
                  <a:pt x="308" y="844"/>
                  <a:pt x="519" y="553"/>
                </a:cubicBezTo>
                <a:cubicBezTo>
                  <a:pt x="729" y="262"/>
                  <a:pt x="1076" y="17"/>
                  <a:pt x="1130" y="8"/>
                </a:cubicBezTo>
                <a:lnTo>
                  <a:pt x="98" y="0"/>
                </a:lnTo>
                <a:lnTo>
                  <a:pt x="94" y="4328"/>
                </a:lnTo>
                <a:lnTo>
                  <a:pt x="5862" y="4333"/>
                </a:lnTo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129" name="Freeform 57"/>
          <p:cNvSpPr>
            <a:spLocks/>
          </p:cNvSpPr>
          <p:nvPr/>
        </p:nvSpPr>
        <p:spPr bwMode="ltGray">
          <a:xfrm>
            <a:off x="-15875" y="-3175"/>
            <a:ext cx="9159875" cy="6865938"/>
          </a:xfrm>
          <a:custGeom>
            <a:avLst/>
            <a:gdLst/>
            <a:ahLst/>
            <a:cxnLst>
              <a:cxn ang="0">
                <a:pos x="0" y="445"/>
              </a:cxn>
              <a:cxn ang="0">
                <a:pos x="0" y="4322"/>
              </a:cxn>
              <a:cxn ang="0">
                <a:pos x="3976" y="4325"/>
              </a:cxn>
              <a:cxn ang="0">
                <a:pos x="4975" y="3860"/>
              </a:cxn>
              <a:cxn ang="0">
                <a:pos x="5770" y="3261"/>
              </a:cxn>
              <a:cxn ang="0">
                <a:pos x="5770" y="2818"/>
              </a:cxn>
              <a:cxn ang="0">
                <a:pos x="4865" y="3312"/>
              </a:cxn>
              <a:cxn ang="0">
                <a:pos x="2853" y="3778"/>
              </a:cxn>
              <a:cxn ang="0">
                <a:pos x="1025" y="3403"/>
              </a:cxn>
              <a:cxn ang="0">
                <a:pos x="129" y="2288"/>
              </a:cxn>
              <a:cxn ang="0">
                <a:pos x="531" y="514"/>
              </a:cxn>
              <a:cxn ang="0">
                <a:pos x="1080" y="2"/>
              </a:cxn>
              <a:cxn ang="0">
                <a:pos x="481" y="0"/>
              </a:cxn>
              <a:cxn ang="0">
                <a:pos x="184" y="248"/>
              </a:cxn>
              <a:cxn ang="0">
                <a:pos x="0" y="445"/>
              </a:cxn>
            </a:cxnLst>
            <a:rect l="0" t="0" r="r" b="b"/>
            <a:pathLst>
              <a:path w="5770" h="4325">
                <a:moveTo>
                  <a:pt x="0" y="445"/>
                </a:moveTo>
                <a:lnTo>
                  <a:pt x="0" y="4322"/>
                </a:lnTo>
                <a:lnTo>
                  <a:pt x="3976" y="4325"/>
                </a:lnTo>
                <a:cubicBezTo>
                  <a:pt x="4424" y="4168"/>
                  <a:pt x="4665" y="4052"/>
                  <a:pt x="4975" y="3860"/>
                </a:cubicBezTo>
                <a:cubicBezTo>
                  <a:pt x="5285" y="3668"/>
                  <a:pt x="5638" y="3435"/>
                  <a:pt x="5770" y="3261"/>
                </a:cubicBezTo>
                <a:lnTo>
                  <a:pt x="5770" y="2818"/>
                </a:lnTo>
                <a:cubicBezTo>
                  <a:pt x="5747" y="2832"/>
                  <a:pt x="5548" y="2996"/>
                  <a:pt x="4865" y="3312"/>
                </a:cubicBezTo>
                <a:cubicBezTo>
                  <a:pt x="4182" y="3628"/>
                  <a:pt x="3493" y="3763"/>
                  <a:pt x="2853" y="3778"/>
                </a:cubicBezTo>
                <a:cubicBezTo>
                  <a:pt x="2213" y="3793"/>
                  <a:pt x="1592" y="3723"/>
                  <a:pt x="1025" y="3403"/>
                </a:cubicBezTo>
                <a:cubicBezTo>
                  <a:pt x="458" y="3083"/>
                  <a:pt x="248" y="2745"/>
                  <a:pt x="129" y="2288"/>
                </a:cubicBezTo>
                <a:cubicBezTo>
                  <a:pt x="10" y="1831"/>
                  <a:pt x="65" y="1026"/>
                  <a:pt x="531" y="514"/>
                </a:cubicBezTo>
                <a:cubicBezTo>
                  <a:pt x="997" y="2"/>
                  <a:pt x="1071" y="29"/>
                  <a:pt x="1080" y="2"/>
                </a:cubicBezTo>
                <a:lnTo>
                  <a:pt x="481" y="0"/>
                </a:lnTo>
                <a:cubicBezTo>
                  <a:pt x="376" y="68"/>
                  <a:pt x="264" y="174"/>
                  <a:pt x="184" y="248"/>
                </a:cubicBezTo>
                <a:cubicBezTo>
                  <a:pt x="104" y="322"/>
                  <a:pt x="38" y="404"/>
                  <a:pt x="0" y="44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63563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th-TH" smtClean="0"/>
              <a:t>คลิกไอคอนเพื่อเพิ่มตาราง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596063"/>
            <a:ext cx="2133600" cy="2143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124200" y="6596063"/>
            <a:ext cx="2895600" cy="214312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596063"/>
            <a:ext cx="2133600" cy="214312"/>
          </a:xfrm>
        </p:spPr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th-TH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0" y="0"/>
          <a:ext cx="9142413" cy="838200"/>
        </p:xfrm>
        <a:graphic>
          <a:graphicData uri="http://schemas.openxmlformats.org/presentationml/2006/ole">
            <p:oleObj spid="_x0000_s6146" name="Image" r:id="rId15" imgW="9142857" imgH="1447619" progId="">
              <p:embed/>
            </p:oleObj>
          </a:graphicData>
        </a:graphic>
      </p:graphicFrame>
      <p:sp>
        <p:nvSpPr>
          <p:cNvPr id="1064" name="Freeform 40"/>
          <p:cNvSpPr>
            <a:spLocks/>
          </p:cNvSpPr>
          <p:nvPr/>
        </p:nvSpPr>
        <p:spPr bwMode="gray">
          <a:xfrm>
            <a:off x="0" y="5167313"/>
            <a:ext cx="9158288" cy="1701800"/>
          </a:xfrm>
          <a:custGeom>
            <a:avLst/>
            <a:gdLst/>
            <a:ahLst/>
            <a:cxnLst>
              <a:cxn ang="0">
                <a:pos x="6" y="1072"/>
              </a:cxn>
              <a:cxn ang="0">
                <a:pos x="0" y="356"/>
              </a:cxn>
              <a:cxn ang="0">
                <a:pos x="1975" y="914"/>
              </a:cxn>
              <a:cxn ang="0">
                <a:pos x="5769" y="0"/>
              </a:cxn>
              <a:cxn ang="0">
                <a:pos x="5766" y="1072"/>
              </a:cxn>
              <a:cxn ang="0">
                <a:pos x="6" y="1072"/>
              </a:cxn>
            </a:cxnLst>
            <a:rect l="0" t="0" r="r" b="b"/>
            <a:pathLst>
              <a:path w="5769" h="1072">
                <a:moveTo>
                  <a:pt x="6" y="1072"/>
                </a:moveTo>
                <a:lnTo>
                  <a:pt x="0" y="356"/>
                </a:lnTo>
                <a:cubicBezTo>
                  <a:pt x="229" y="494"/>
                  <a:pt x="667" y="923"/>
                  <a:pt x="1975" y="914"/>
                </a:cubicBezTo>
                <a:cubicBezTo>
                  <a:pt x="3283" y="905"/>
                  <a:pt x="4891" y="539"/>
                  <a:pt x="5769" y="0"/>
                </a:cubicBezTo>
                <a:lnTo>
                  <a:pt x="5766" y="1072"/>
                </a:lnTo>
                <a:lnTo>
                  <a:pt x="6" y="1072"/>
                </a:lnTo>
                <a:close/>
              </a:path>
            </a:pathLst>
          </a:custGeom>
          <a:solidFill>
            <a:schemeClr val="accent2">
              <a:alpha val="22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65" name="Freeform 41"/>
          <p:cNvSpPr>
            <a:spLocks/>
          </p:cNvSpPr>
          <p:nvPr/>
        </p:nvSpPr>
        <p:spPr bwMode="gray">
          <a:xfrm>
            <a:off x="0" y="5673725"/>
            <a:ext cx="9153525" cy="1198563"/>
          </a:xfrm>
          <a:custGeom>
            <a:avLst/>
            <a:gdLst/>
            <a:ahLst/>
            <a:cxnLst>
              <a:cxn ang="0">
                <a:pos x="0" y="755"/>
              </a:cxn>
              <a:cxn ang="0">
                <a:pos x="0" y="415"/>
              </a:cxn>
              <a:cxn ang="0">
                <a:pos x="1988" y="631"/>
              </a:cxn>
              <a:cxn ang="0">
                <a:pos x="5766" y="0"/>
              </a:cxn>
              <a:cxn ang="0">
                <a:pos x="5760" y="755"/>
              </a:cxn>
              <a:cxn ang="0">
                <a:pos x="0" y="755"/>
              </a:cxn>
            </a:cxnLst>
            <a:rect l="0" t="0" r="r" b="b"/>
            <a:pathLst>
              <a:path w="5766" h="755">
                <a:moveTo>
                  <a:pt x="0" y="755"/>
                </a:moveTo>
                <a:lnTo>
                  <a:pt x="0" y="415"/>
                </a:lnTo>
                <a:cubicBezTo>
                  <a:pt x="211" y="445"/>
                  <a:pt x="1067" y="638"/>
                  <a:pt x="1988" y="631"/>
                </a:cubicBezTo>
                <a:cubicBezTo>
                  <a:pt x="2909" y="624"/>
                  <a:pt x="4596" y="485"/>
                  <a:pt x="5766" y="0"/>
                </a:cubicBezTo>
                <a:lnTo>
                  <a:pt x="5760" y="755"/>
                </a:lnTo>
                <a:lnTo>
                  <a:pt x="0" y="75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4549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96063"/>
            <a:ext cx="2133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6063"/>
            <a:ext cx="2895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6063"/>
            <a:ext cx="2133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24794AF-347D-4E26-BEAB-A56AC912600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52400"/>
            <a:ext cx="8001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tests/hell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48004" y="5757818"/>
            <a:ext cx="5895996" cy="1100182"/>
          </a:xfrm>
        </p:spPr>
        <p:txBody>
          <a:bodyPr/>
          <a:lstStyle/>
          <a:p>
            <a:pPr algn="r"/>
            <a:r>
              <a:rPr lang="th-TH" dirty="0" smtClean="0"/>
              <a:t>โดย บรรณ</a:t>
            </a:r>
            <a:r>
              <a:rPr lang="th-TH" dirty="0" err="1" smtClean="0"/>
              <a:t>สรณ์</a:t>
            </a:r>
            <a:r>
              <a:rPr lang="th-TH" dirty="0" smtClean="0"/>
              <a:t> มโนรส</a:t>
            </a:r>
          </a:p>
          <a:p>
            <a:pPr algn="r"/>
            <a:r>
              <a:rPr lang="en-US" dirty="0" smtClean="0"/>
              <a:t>( Systems Analysis )</a:t>
            </a:r>
            <a:endParaRPr lang="th-TH" dirty="0" smtClean="0"/>
          </a:p>
          <a:p>
            <a:pPr algn="r"/>
            <a:r>
              <a:rPr lang="en-US" dirty="0" smtClean="0"/>
              <a:t>Sapphire Research and Development co.ltd.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Workshop 1 # Hello World !</a:t>
            </a:r>
            <a:endParaRPr lang="th-TH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4" name="กลุ่ม 7"/>
          <p:cNvGrpSpPr>
            <a:grpSpLocks/>
          </p:cNvGrpSpPr>
          <p:nvPr/>
        </p:nvGrpSpPr>
        <p:grpSpPr bwMode="auto">
          <a:xfrm>
            <a:off x="0" y="6072187"/>
            <a:ext cx="3581400" cy="785813"/>
            <a:chOff x="571472" y="1714488"/>
            <a:chExt cx="3581868" cy="785818"/>
          </a:xfrm>
        </p:grpSpPr>
        <p:sp>
          <p:nvSpPr>
            <p:cNvPr id="5" name="สี่เหลี่ยมผืนผ้า 4"/>
            <p:cNvSpPr/>
            <p:nvPr/>
          </p:nvSpPr>
          <p:spPr>
            <a:xfrm>
              <a:off x="571472" y="1714488"/>
              <a:ext cx="3429448" cy="78581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pic>
          <p:nvPicPr>
            <p:cNvPr id="6" name="Picture 5" descr="http://intraweb.sapphire.co.th/templates/shaper_helix/images/logo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1785926"/>
              <a:ext cx="3438992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0" y="0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smtClean="0">
                <a:solidFill>
                  <a:srgbClr val="0070C0"/>
                </a:solidFill>
              </a:rPr>
              <a:t>Training </a:t>
            </a:r>
            <a:r>
              <a:rPr lang="en-US" sz="2000" b="1" i="1" u="sng" dirty="0" smtClean="0">
                <a:solidFill>
                  <a:srgbClr val="0070C0"/>
                </a:solidFill>
              </a:rPr>
              <a:t>Basic </a:t>
            </a:r>
            <a:r>
              <a:rPr lang="en-US" sz="2000" b="1" i="1" u="sng" dirty="0" err="1" smtClean="0">
                <a:solidFill>
                  <a:srgbClr val="0070C0"/>
                </a:solidFill>
              </a:rPr>
              <a:t>CakePHP</a:t>
            </a:r>
            <a:r>
              <a:rPr lang="en-US" sz="2000" b="1" i="1" u="sng" dirty="0" smtClean="0">
                <a:solidFill>
                  <a:srgbClr val="0070C0"/>
                </a:solidFill>
              </a:rPr>
              <a:t> Framework</a:t>
            </a:r>
            <a:endParaRPr lang="th-TH" sz="2000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มีเอกสารที่ดี มีผู้ใช้จำนวนมาก</a:t>
            </a:r>
          </a:p>
          <a:p>
            <a:pPr lvl="1"/>
            <a:r>
              <a:rPr lang="th-TH" dirty="0" smtClean="0"/>
              <a:t>มี </a:t>
            </a:r>
            <a:r>
              <a:rPr lang="en-US" dirty="0" smtClean="0"/>
              <a:t>community </a:t>
            </a:r>
            <a:r>
              <a:rPr lang="th-TH" dirty="0" smtClean="0"/>
              <a:t>เยอะมากทำให้สามารถแก้ปัญหาที่เกิดขึ้นได้เร็ว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02966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การดาวน์โหลดและติดตั้ง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การดาวน์โหลด </a:t>
            </a:r>
            <a:r>
              <a:rPr lang="en-US" dirty="0" err="1" smtClean="0"/>
              <a:t>CakePHP</a:t>
            </a:r>
            <a:endParaRPr lang="en-US" dirty="0" smtClean="0"/>
          </a:p>
          <a:p>
            <a:pPr lvl="1"/>
            <a:r>
              <a:rPr lang="th-TH" dirty="0" smtClean="0"/>
              <a:t>เข้าไปที่ เว็บไซต์ </a:t>
            </a:r>
            <a:r>
              <a:rPr lang="en-US" dirty="0" smtClean="0"/>
              <a:t>http://cakephp.org/</a:t>
            </a:r>
            <a:endParaRPr lang="th-TH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14282" y="1857364"/>
            <a:ext cx="8568715" cy="3714761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คำบรรยายภาพแบบลูกศรขึ้น 6"/>
          <p:cNvSpPr/>
          <p:nvPr/>
        </p:nvSpPr>
        <p:spPr>
          <a:xfrm>
            <a:off x="5929322" y="3929066"/>
            <a:ext cx="2286016" cy="1643074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err="1" smtClean="0"/>
              <a:t>คลิ๊ก</a:t>
            </a:r>
            <a:r>
              <a:rPr lang="th-TH" dirty="0" smtClean="0"/>
              <a:t> เพื่อดาวน์โหลด</a:t>
            </a:r>
            <a:endParaRPr lang="th-T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การดาวน์โหลดและติดตั้ง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การติดตั้ง </a:t>
            </a:r>
            <a:r>
              <a:rPr lang="en-US" dirty="0" err="1" smtClean="0"/>
              <a:t>CakePHP</a:t>
            </a:r>
            <a:endParaRPr lang="en-US" dirty="0" smtClean="0"/>
          </a:p>
          <a:p>
            <a:pPr lvl="1"/>
            <a:r>
              <a:rPr lang="en-US" dirty="0" smtClean="0"/>
              <a:t>Extract .zip </a:t>
            </a:r>
            <a:r>
              <a:rPr lang="th-TH" dirty="0" smtClean="0"/>
              <a:t>ไฟล์ ที่ได้จากการดาวน์โหลด จะได้โฟลเดอร์หลักของโปรแกรม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เปลี่ยนชื่อให้กับโฟลเดอร์หลัก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นำไปวางไว้ใน </a:t>
            </a:r>
            <a:r>
              <a:rPr lang="en-US" dirty="0" smtClean="0"/>
              <a:t>web root (</a:t>
            </a:r>
            <a:r>
              <a:rPr lang="th-TH" dirty="0" smtClean="0"/>
              <a:t>โฟลเดอร์ </a:t>
            </a:r>
            <a:r>
              <a:rPr lang="en-US" dirty="0" smtClean="0"/>
              <a:t>www/) </a:t>
            </a:r>
            <a:r>
              <a:rPr lang="th-TH" dirty="0" smtClean="0"/>
              <a:t>ของ </a:t>
            </a:r>
            <a:r>
              <a:rPr lang="en-US" dirty="0"/>
              <a:t>HTTP </a:t>
            </a:r>
            <a:r>
              <a:rPr lang="en-US" dirty="0" smtClean="0"/>
              <a:t>Server</a:t>
            </a:r>
            <a:r>
              <a:rPr lang="th-TH" dirty="0" smtClean="0"/>
              <a:t> บนเครื่อง </a:t>
            </a:r>
            <a:r>
              <a:rPr lang="en-US" dirty="0" smtClean="0"/>
              <a:t>(</a:t>
            </a:r>
            <a:r>
              <a:rPr lang="th-TH" dirty="0" smtClean="0"/>
              <a:t>เช่น </a:t>
            </a:r>
            <a:r>
              <a:rPr lang="en-US" dirty="0" smtClean="0"/>
              <a:t>apache)</a:t>
            </a:r>
            <a:endParaRPr lang="th-TH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643042" y="2143116"/>
            <a:ext cx="5581650" cy="7239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643042" y="3643314"/>
            <a:ext cx="5534025" cy="66675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3571868" y="5077957"/>
            <a:ext cx="5157784" cy="1780043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การดาวน์โหลดและติดตั้ง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334000"/>
          </a:xfrm>
        </p:spPr>
        <p:txBody>
          <a:bodyPr/>
          <a:lstStyle/>
          <a:p>
            <a:pPr lvl="1"/>
            <a:r>
              <a:rPr lang="th-TH" dirty="0" smtClean="0"/>
              <a:t>ทดสอบ โดยการประมวลผลบน </a:t>
            </a:r>
            <a:r>
              <a:rPr lang="en-US" dirty="0" smtClean="0"/>
              <a:t>web browser (http://localhost/Workshop1/)</a:t>
            </a:r>
            <a:endParaRPr lang="th-TH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9028" y="1571612"/>
            <a:ext cx="9114972" cy="485776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การดาวน์โหลดและติดตั้ง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357422" y="1000108"/>
            <a:ext cx="6329378" cy="328614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</a:t>
            </a:r>
          </a:p>
          <a:p>
            <a:pPr lvl="1"/>
            <a:r>
              <a:rPr lang="th-TH" dirty="0" smtClean="0"/>
              <a:t>การทำงานของ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ต้องการให้ </a:t>
            </a:r>
            <a:r>
              <a:rPr lang="en-US" dirty="0" smtClean="0"/>
              <a:t>HTTP Server </a:t>
            </a:r>
            <a:r>
              <a:rPr lang="th-TH" dirty="0" smtClean="0"/>
              <a:t>ต้องเปิด โมดูล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pPr lvl="1"/>
            <a:r>
              <a:rPr lang="th-TH" dirty="0" smtClean="0"/>
              <a:t>หลังเปิด </a:t>
            </a:r>
            <a:r>
              <a:rPr lang="en-US" dirty="0" err="1" smtClean="0"/>
              <a:t>mod_rewrite</a:t>
            </a:r>
            <a:r>
              <a:rPr lang="th-TH" dirty="0" smtClean="0"/>
              <a:t> ให้ทำการ </a:t>
            </a:r>
            <a:r>
              <a:rPr lang="en-US" dirty="0" smtClean="0"/>
              <a:t>restart apache</a:t>
            </a:r>
            <a:endParaRPr lang="th-TH" dirty="0"/>
          </a:p>
        </p:txBody>
      </p:sp>
      <p:pic>
        <p:nvPicPr>
          <p:cNvPr id="29702" name="Picture 6" descr="http://t1.gstatic.com/images?q=tbn:ANd9GcT9jdswEy7tZ69I923xyYlBkjcm3wKrRhPDoy3wQISZYt5FiEw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2143125" cy="2143125"/>
          </a:xfrm>
          <a:prstGeom prst="rect">
            <a:avLst/>
          </a:prstGeom>
          <a:noFill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500034" y="3143248"/>
            <a:ext cx="8356528" cy="352285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การตั้งค่าพื้นฐานสำหรับเริ่มต้น</a:t>
            </a:r>
            <a:r>
              <a:rPr lang="th-TH" dirty="0" err="1" smtClean="0"/>
              <a:t>โปรเจ็ค</a:t>
            </a:r>
            <a:endParaRPr lang="th-TH" dirty="0" smtClean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 รหัส สำหรับสร้างความปลอดภัย</a:t>
            </a:r>
          </a:p>
          <a:p>
            <a:pPr lvl="1"/>
            <a:r>
              <a:rPr lang="th-TH" dirty="0" smtClean="0"/>
              <a:t>ถูกใช้ในการเข้ารหัส </a:t>
            </a:r>
            <a:r>
              <a:rPr lang="en-US" dirty="0" smtClean="0"/>
              <a:t>(decode) </a:t>
            </a:r>
            <a:r>
              <a:rPr lang="th-TH" dirty="0" smtClean="0"/>
              <a:t>ข้อมูล</a:t>
            </a:r>
          </a:p>
          <a:p>
            <a:pPr lvl="1"/>
            <a:r>
              <a:rPr lang="th-TH" dirty="0" smtClean="0"/>
              <a:t>เข้าไปที่ </a:t>
            </a:r>
            <a:r>
              <a:rPr lang="en-US" dirty="0" smtClean="0"/>
              <a:t>app/</a:t>
            </a:r>
            <a:r>
              <a:rPr lang="en-US" dirty="0" err="1" smtClean="0"/>
              <a:t>Config</a:t>
            </a:r>
            <a:r>
              <a:rPr lang="en-US" dirty="0" smtClean="0"/>
              <a:t>/core.php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th-TH" dirty="0" smtClean="0"/>
              <a:t>หาบรรทัดที่มีโค้ด </a:t>
            </a:r>
            <a:r>
              <a:rPr lang="en-US" dirty="0" smtClean="0"/>
              <a:t>Configure::write('</a:t>
            </a:r>
            <a:r>
              <a:rPr lang="en-US" dirty="0" err="1" smtClean="0"/>
              <a:t>Security.salt</a:t>
            </a:r>
            <a:r>
              <a:rPr lang="en-US" dirty="0" smtClean="0"/>
              <a:t>'</a:t>
            </a:r>
            <a:endParaRPr lang="th-TH" dirty="0" smtClean="0"/>
          </a:p>
          <a:p>
            <a:pPr lvl="1"/>
            <a:endParaRPr lang="th-TH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285984" y="2428868"/>
            <a:ext cx="1933575" cy="210502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285852" y="5095875"/>
            <a:ext cx="6372225" cy="176212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การตั้งค่าพื้นฐานสำหรับเริ่มต้น</a:t>
            </a:r>
            <a:r>
              <a:rPr lang="th-TH" dirty="0" err="1" smtClean="0"/>
              <a:t>โปรเจ็ค</a:t>
            </a:r>
            <a:endParaRPr lang="th-TH" dirty="0" smtClean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แก้ไขรหัสตามต้องการ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r>
              <a:rPr lang="th-TH" dirty="0" smtClean="0"/>
              <a:t>ผลลัพธ์ที่ได้</a:t>
            </a:r>
            <a:endParaRPr lang="th-TH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00166" y="1428736"/>
            <a:ext cx="6286500" cy="180022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928926" y="3714752"/>
            <a:ext cx="5638809" cy="2972862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7652" name="Picture 4" descr="http://www.allwhatever.com/wp-content/gallery/good/obama_yes_we_c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572008"/>
            <a:ext cx="1517889" cy="1976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การตั้งค่าพื้นฐานสำหรับเริ่มต้น</a:t>
            </a:r>
            <a:r>
              <a:rPr lang="th-TH" dirty="0" err="1" smtClean="0"/>
              <a:t>โปรเจ็ค</a:t>
            </a:r>
            <a:endParaRPr lang="th-TH" dirty="0" smtClean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แก้ไขไฟล์ ฐานข้อมูล</a:t>
            </a:r>
          </a:p>
          <a:p>
            <a:pPr lvl="1"/>
            <a:r>
              <a:rPr lang="th-TH" dirty="0" smtClean="0"/>
              <a:t>ไฟล์ฐานข้อมูลอยู่ใน </a:t>
            </a:r>
            <a:r>
              <a:rPr lang="en-US" dirty="0" smtClean="0"/>
              <a:t>app/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database.php.default</a:t>
            </a:r>
            <a:endParaRPr lang="en-US" dirty="0"/>
          </a:p>
          <a:p>
            <a:pPr lvl="1"/>
            <a:r>
              <a:rPr lang="th-TH" dirty="0" smtClean="0"/>
              <a:t>เก็บ </a:t>
            </a:r>
            <a:r>
              <a:rPr lang="en-US" dirty="0" smtClean="0"/>
              <a:t>Connection </a:t>
            </a:r>
            <a:r>
              <a:rPr lang="th-TH" dirty="0" smtClean="0"/>
              <a:t>ของฐานข้อมูล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แก้ไขชื่อไฟล์จาก </a:t>
            </a:r>
            <a:r>
              <a:rPr lang="en-US" dirty="0" err="1" smtClean="0"/>
              <a:t>database.php.default</a:t>
            </a:r>
            <a:r>
              <a:rPr lang="th-TH" dirty="0" smtClean="0"/>
              <a:t> เป็น </a:t>
            </a:r>
            <a:r>
              <a:rPr lang="en-US" dirty="0" smtClean="0"/>
              <a:t>database.php</a:t>
            </a:r>
            <a:endParaRPr lang="th-TH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43545" y="1857364"/>
            <a:ext cx="2085975" cy="204787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572132" y="4572008"/>
            <a:ext cx="1743075" cy="17526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การตั้งค่าพื้นฐานสำหรับเริ่มต้น</a:t>
            </a:r>
            <a:r>
              <a:rPr lang="th-TH" dirty="0" err="1" smtClean="0"/>
              <a:t>โปรเจ็ค</a:t>
            </a:r>
            <a:endParaRPr lang="th-TH" dirty="0" smtClean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เนื้อหาไฟล์ จะเป็น </a:t>
            </a:r>
            <a:r>
              <a:rPr lang="en-US" dirty="0" smtClean="0"/>
              <a:t>Connection </a:t>
            </a:r>
            <a:r>
              <a:rPr lang="th-TH" dirty="0" smtClean="0"/>
              <a:t>ของฐานข้อมูล </a:t>
            </a:r>
          </a:p>
          <a:p>
            <a:pPr lvl="2"/>
            <a:r>
              <a:rPr lang="th-TH" dirty="0" smtClean="0"/>
              <a:t>ถ้ายังไม่ใช้ ฐานข้อมูล สามารถละไว้ได้</a:t>
            </a:r>
          </a:p>
          <a:p>
            <a:pPr lvl="2"/>
            <a:endParaRPr lang="th-TH" dirty="0"/>
          </a:p>
          <a:p>
            <a:pPr lvl="2"/>
            <a:endParaRPr lang="th-TH" dirty="0" smtClean="0"/>
          </a:p>
          <a:p>
            <a:pPr lvl="2"/>
            <a:endParaRPr lang="th-TH" dirty="0"/>
          </a:p>
          <a:p>
            <a:pPr lvl="2"/>
            <a:endParaRPr lang="th-TH" dirty="0" smtClean="0"/>
          </a:p>
          <a:p>
            <a:pPr lvl="2"/>
            <a:endParaRPr lang="th-TH" dirty="0"/>
          </a:p>
          <a:p>
            <a:pPr lvl="2"/>
            <a:endParaRPr lang="th-TH" dirty="0" smtClean="0"/>
          </a:p>
          <a:p>
            <a:pPr lvl="2"/>
            <a:endParaRPr lang="th-TH" dirty="0"/>
          </a:p>
          <a:p>
            <a:pPr lvl="2"/>
            <a:endParaRPr lang="th-TH" dirty="0" smtClean="0"/>
          </a:p>
          <a:p>
            <a:pPr lvl="1"/>
            <a:r>
              <a:rPr lang="th-TH" dirty="0" smtClean="0"/>
              <a:t>ได้การแสดงผลดังนี้</a:t>
            </a:r>
            <a:endParaRPr lang="th-TH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786050" y="1785926"/>
            <a:ext cx="3314700" cy="23622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571868" y="4373516"/>
            <a:ext cx="3714744" cy="2484484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9942" name="Picture 6" descr="http://www.dt.mahidol.ac.th/adoffice/building/images/y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857760"/>
            <a:ext cx="1638287" cy="1767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 </a:t>
            </a:r>
            <a:r>
              <a:rPr lang="en-US" dirty="0" err="1" smtClean="0"/>
              <a:t>CakePHP</a:t>
            </a:r>
            <a:r>
              <a:rPr lang="en-US" dirty="0" smtClean="0"/>
              <a:t> Work Flow </a:t>
            </a:r>
            <a:r>
              <a:rPr lang="th-TH" dirty="0" smtClean="0"/>
              <a:t>เบื้องต้น</a:t>
            </a:r>
          </a:p>
        </p:txBody>
      </p:sp>
      <p:sp>
        <p:nvSpPr>
          <p:cNvPr id="5" name="พับมุม 4"/>
          <p:cNvSpPr/>
          <p:nvPr/>
        </p:nvSpPr>
        <p:spPr>
          <a:xfrm>
            <a:off x="1571604" y="5000636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</a:t>
            </a:r>
            <a:r>
              <a:rPr lang="en-US" sz="1200" dirty="0" err="1" smtClean="0"/>
              <a:t>htaccess</a:t>
            </a:r>
            <a:endParaRPr lang="th-TH" sz="1200" dirty="0"/>
          </a:p>
        </p:txBody>
      </p:sp>
      <p:sp>
        <p:nvSpPr>
          <p:cNvPr id="6" name="ลูกศรขวา 5"/>
          <p:cNvSpPr/>
          <p:nvPr/>
        </p:nvSpPr>
        <p:spPr>
          <a:xfrm>
            <a:off x="142876" y="5214950"/>
            <a:ext cx="1357290" cy="785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</a:t>
            </a:r>
            <a:endParaRPr lang="th-TH" sz="1600" dirty="0"/>
          </a:p>
        </p:txBody>
      </p:sp>
      <p:sp>
        <p:nvSpPr>
          <p:cNvPr id="7" name="ลูกศรขวา 6"/>
          <p:cNvSpPr/>
          <p:nvPr/>
        </p:nvSpPr>
        <p:spPr>
          <a:xfrm>
            <a:off x="2500298" y="5429264"/>
            <a:ext cx="928694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8" name="พับมุม 7"/>
          <p:cNvSpPr/>
          <p:nvPr/>
        </p:nvSpPr>
        <p:spPr>
          <a:xfrm>
            <a:off x="3500430" y="5000636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./</a:t>
            </a:r>
            <a:r>
              <a:rPr lang="en-US" sz="1200" dirty="0" err="1" smtClean="0"/>
              <a:t>webroot</a:t>
            </a:r>
            <a:r>
              <a:rPr lang="en-US" sz="1200" dirty="0" smtClean="0"/>
              <a:t>/index.php</a:t>
            </a:r>
            <a:endParaRPr lang="th-TH" sz="1200" dirty="0"/>
          </a:p>
        </p:txBody>
      </p:sp>
      <p:sp>
        <p:nvSpPr>
          <p:cNvPr id="9" name="ลูกศรขวา 8"/>
          <p:cNvSpPr/>
          <p:nvPr/>
        </p:nvSpPr>
        <p:spPr>
          <a:xfrm>
            <a:off x="4643438" y="5143512"/>
            <a:ext cx="1357290" cy="785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response</a:t>
            </a:r>
            <a:endParaRPr lang="th-TH" sz="1600" dirty="0"/>
          </a:p>
        </p:txBody>
      </p:sp>
      <p:pic>
        <p:nvPicPr>
          <p:cNvPr id="38914" name="Picture 2" descr="http://www.business-strategy-innovation.com/uploaded_images/User-Driven-Innovation-7139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419599"/>
            <a:ext cx="2438400" cy="2438401"/>
          </a:xfrm>
          <a:prstGeom prst="rect">
            <a:avLst/>
          </a:prstGeom>
          <a:noFill/>
        </p:spPr>
      </p:pic>
      <p:sp>
        <p:nvSpPr>
          <p:cNvPr id="11" name="พับมุม 10"/>
          <p:cNvSpPr/>
          <p:nvPr/>
        </p:nvSpPr>
        <p:spPr>
          <a:xfrm>
            <a:off x="2214546" y="3500438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/core.php</a:t>
            </a:r>
            <a:endParaRPr lang="th-TH" sz="1200" dirty="0"/>
          </a:p>
        </p:txBody>
      </p:sp>
      <p:sp>
        <p:nvSpPr>
          <p:cNvPr id="12" name="พับมุม 11"/>
          <p:cNvSpPr/>
          <p:nvPr/>
        </p:nvSpPr>
        <p:spPr>
          <a:xfrm>
            <a:off x="714348" y="2214554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/>
              <a:t> </a:t>
            </a:r>
            <a:r>
              <a:rPr lang="en-US" sz="1200" dirty="0" smtClean="0"/>
              <a:t>/ bootstrap.php</a:t>
            </a:r>
            <a:endParaRPr lang="th-TH" sz="1200" dirty="0"/>
          </a:p>
        </p:txBody>
      </p:sp>
      <p:sp>
        <p:nvSpPr>
          <p:cNvPr id="13" name="พับมุม 12"/>
          <p:cNvSpPr/>
          <p:nvPr/>
        </p:nvSpPr>
        <p:spPr>
          <a:xfrm>
            <a:off x="2357422" y="1000108"/>
            <a:ext cx="1000132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/routes.php</a:t>
            </a:r>
            <a:endParaRPr lang="th-TH" sz="1200" dirty="0"/>
          </a:p>
        </p:txBody>
      </p:sp>
      <p:sp>
        <p:nvSpPr>
          <p:cNvPr id="14" name="พับมุม 13"/>
          <p:cNvSpPr/>
          <p:nvPr/>
        </p:nvSpPr>
        <p:spPr>
          <a:xfrm>
            <a:off x="4357686" y="1000108"/>
            <a:ext cx="928694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Controller/</a:t>
            </a:r>
            <a:endParaRPr lang="th-TH" sz="1200" dirty="0"/>
          </a:p>
        </p:txBody>
      </p:sp>
      <p:sp>
        <p:nvSpPr>
          <p:cNvPr id="15" name="พับมุม 14"/>
          <p:cNvSpPr/>
          <p:nvPr/>
        </p:nvSpPr>
        <p:spPr>
          <a:xfrm>
            <a:off x="5857884" y="2214554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Layout/</a:t>
            </a:r>
            <a:endParaRPr lang="th-TH" sz="1200" dirty="0"/>
          </a:p>
        </p:txBody>
      </p:sp>
      <p:sp>
        <p:nvSpPr>
          <p:cNvPr id="16" name="พับมุม 15"/>
          <p:cNvSpPr/>
          <p:nvPr/>
        </p:nvSpPr>
        <p:spPr>
          <a:xfrm>
            <a:off x="4786314" y="3500438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View/</a:t>
            </a:r>
            <a:endParaRPr lang="th-TH" sz="1200" dirty="0"/>
          </a:p>
        </p:txBody>
      </p:sp>
      <p:sp>
        <p:nvSpPr>
          <p:cNvPr id="17" name="พับมุม 16"/>
          <p:cNvSpPr/>
          <p:nvPr/>
        </p:nvSpPr>
        <p:spPr>
          <a:xfrm>
            <a:off x="7572396" y="1000108"/>
            <a:ext cx="857256" cy="11430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Model/</a:t>
            </a:r>
            <a:endParaRPr lang="th-TH" sz="1200" dirty="0"/>
          </a:p>
        </p:txBody>
      </p:sp>
      <p:sp>
        <p:nvSpPr>
          <p:cNvPr id="18" name="แผนผังลำดับงาน: ดิสก์แม่เหล็ก 17"/>
          <p:cNvSpPr/>
          <p:nvPr/>
        </p:nvSpPr>
        <p:spPr>
          <a:xfrm>
            <a:off x="7500958" y="3286124"/>
            <a:ext cx="928694" cy="114300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th-TH" sz="1200" dirty="0"/>
          </a:p>
        </p:txBody>
      </p:sp>
      <p:sp>
        <p:nvSpPr>
          <p:cNvPr id="19" name="ลูกศรขวา 18"/>
          <p:cNvSpPr/>
          <p:nvPr/>
        </p:nvSpPr>
        <p:spPr>
          <a:xfrm rot="13262160">
            <a:off x="3053271" y="4499318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0" name="ลูกศรขวา 19"/>
          <p:cNvSpPr/>
          <p:nvPr/>
        </p:nvSpPr>
        <p:spPr>
          <a:xfrm rot="13262160">
            <a:off x="1410196" y="3570623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1" name="ลูกศรขวา 20"/>
          <p:cNvSpPr/>
          <p:nvPr/>
        </p:nvSpPr>
        <p:spPr>
          <a:xfrm rot="19170986">
            <a:off x="1626018" y="1782689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2" name="ลูกศรขวา 21"/>
          <p:cNvSpPr/>
          <p:nvPr/>
        </p:nvSpPr>
        <p:spPr>
          <a:xfrm>
            <a:off x="3428992" y="1500174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3" name="ลูกศรขวา 22"/>
          <p:cNvSpPr/>
          <p:nvPr/>
        </p:nvSpPr>
        <p:spPr>
          <a:xfrm rot="2158579">
            <a:off x="5137551" y="2265477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4" name="ลูกศรขวา 23"/>
          <p:cNvSpPr/>
          <p:nvPr/>
        </p:nvSpPr>
        <p:spPr>
          <a:xfrm rot="7771490">
            <a:off x="5665886" y="3671202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5" name="ลูกศรขวา 24"/>
          <p:cNvSpPr/>
          <p:nvPr/>
        </p:nvSpPr>
        <p:spPr>
          <a:xfrm rot="7818212">
            <a:off x="4097109" y="4454965"/>
            <a:ext cx="730194" cy="2168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6" name="ลูกศรขวา 25"/>
          <p:cNvSpPr/>
          <p:nvPr/>
        </p:nvSpPr>
        <p:spPr>
          <a:xfrm>
            <a:off x="5429256" y="1214422"/>
            <a:ext cx="2000264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7" name="ลูกศรขวา 26"/>
          <p:cNvSpPr/>
          <p:nvPr/>
        </p:nvSpPr>
        <p:spPr>
          <a:xfrm rot="10800000">
            <a:off x="5429256" y="1571612"/>
            <a:ext cx="2000264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28" name="ลูกศรขวา 27"/>
          <p:cNvSpPr/>
          <p:nvPr/>
        </p:nvSpPr>
        <p:spPr>
          <a:xfrm rot="5400000">
            <a:off x="7679553" y="2607463"/>
            <a:ext cx="1000132" cy="21431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  <p:sp>
        <p:nvSpPr>
          <p:cNvPr id="30" name="ลูกศรขวา 29"/>
          <p:cNvSpPr/>
          <p:nvPr/>
        </p:nvSpPr>
        <p:spPr>
          <a:xfrm rot="16200000">
            <a:off x="7322363" y="2607463"/>
            <a:ext cx="1000132" cy="21431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รู้จักกับ </a:t>
            </a:r>
            <a:r>
              <a:rPr lang="en-US" dirty="0" err="1" smtClean="0"/>
              <a:t>CakePHP</a:t>
            </a:r>
            <a:r>
              <a:rPr lang="en-US" dirty="0" smtClean="0"/>
              <a:t> Framework </a:t>
            </a:r>
            <a:r>
              <a:rPr lang="th-TH" dirty="0" smtClean="0"/>
              <a:t>และประโยชน์ของการนำ </a:t>
            </a:r>
            <a:r>
              <a:rPr lang="en-US" dirty="0" err="1" smtClean="0"/>
              <a:t>CakePHP</a:t>
            </a:r>
            <a:r>
              <a:rPr lang="en-US" dirty="0" smtClean="0"/>
              <a:t> Framework </a:t>
            </a:r>
            <a:r>
              <a:rPr lang="th-TH" dirty="0" smtClean="0"/>
              <a:t>เข้ามาใช้ในองค์กร</a:t>
            </a:r>
          </a:p>
          <a:p>
            <a:r>
              <a:rPr lang="th-TH" dirty="0" smtClean="0"/>
              <a:t>สามารถเริ่มต้นพัฒนาโปรแกรมโดยใช้ </a:t>
            </a:r>
            <a:r>
              <a:rPr lang="en-US" dirty="0" err="1" smtClean="0"/>
              <a:t>CakePHP</a:t>
            </a:r>
            <a:r>
              <a:rPr lang="en-US" dirty="0" smtClean="0"/>
              <a:t> Framework </a:t>
            </a:r>
            <a:r>
              <a:rPr lang="th-TH" dirty="0" smtClean="0"/>
              <a:t>ได้</a:t>
            </a:r>
            <a:endParaRPr lang="th-TH" dirty="0"/>
          </a:p>
        </p:txBody>
      </p:sp>
      <p:pic>
        <p:nvPicPr>
          <p:cNvPr id="4" name="Picture 5" descr="http://4.bp.blogspot.com/-GzJcL-C2qnQ/UFg90eHChlI/AAAAAAAAAEk/DZ6V0xJutEo/s400/%E0%B9%80%E0%B8%9B%E0%B9%89%E0%B8%B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071810"/>
            <a:ext cx="3810000" cy="2857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 </a:t>
            </a:r>
            <a:r>
              <a:rPr lang="en-US" dirty="0" err="1" smtClean="0"/>
              <a:t>CakePHP</a:t>
            </a:r>
            <a:r>
              <a:rPr lang="en-US" dirty="0" smtClean="0"/>
              <a:t> Work Flow </a:t>
            </a:r>
            <a:r>
              <a:rPr lang="th-TH" dirty="0" smtClean="0"/>
              <a:t>เบื้องต้น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Work Flow</a:t>
            </a:r>
          </a:p>
          <a:p>
            <a:pPr lvl="1"/>
            <a:r>
              <a:rPr lang="en-US" dirty="0" smtClean="0"/>
              <a:t>request </a:t>
            </a:r>
            <a:r>
              <a:rPr lang="th-TH" dirty="0" smtClean="0"/>
              <a:t>เข้าสู่ระบบ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 </a:t>
            </a:r>
            <a:r>
              <a:rPr lang="th-TH" dirty="0" smtClean="0"/>
              <a:t>ทำการ </a:t>
            </a:r>
            <a:r>
              <a:rPr lang="en-US" dirty="0" err="1" smtClean="0"/>
              <a:t>rewirte</a:t>
            </a:r>
            <a:r>
              <a:rPr lang="en-US" dirty="0" smtClean="0"/>
              <a:t> URL</a:t>
            </a:r>
          </a:p>
          <a:p>
            <a:pPr lvl="1"/>
            <a:r>
              <a:rPr lang="en-US" dirty="0" smtClean="0"/>
              <a:t>index.php </a:t>
            </a:r>
            <a:r>
              <a:rPr lang="th-TH" dirty="0" smtClean="0"/>
              <a:t>ทำงาน </a:t>
            </a:r>
            <a:r>
              <a:rPr lang="en-US" dirty="0" smtClean="0"/>
              <a:t>(</a:t>
            </a:r>
            <a:r>
              <a:rPr lang="th-TH" dirty="0" smtClean="0"/>
              <a:t>การทำงานทั้งหมดอยู่บน </a:t>
            </a:r>
            <a:r>
              <a:rPr lang="en-US" dirty="0" smtClean="0"/>
              <a:t>index.php </a:t>
            </a:r>
            <a:r>
              <a:rPr lang="th-TH" dirty="0" smtClean="0"/>
              <a:t>ไฟล์เดียว</a:t>
            </a:r>
            <a:r>
              <a:rPr lang="en-US" dirty="0" smtClean="0"/>
              <a:t>)</a:t>
            </a:r>
            <a:endParaRPr lang="th-TH" dirty="0" smtClean="0"/>
          </a:p>
          <a:p>
            <a:pPr lvl="1"/>
            <a:r>
              <a:rPr lang="th-TH" dirty="0" smtClean="0"/>
              <a:t>อ่านการกำหนดค่าที่จำเป็นในการทำงาน 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 </a:t>
            </a:r>
            <a:r>
              <a:rPr lang="th-TH" dirty="0" smtClean="0"/>
              <a:t>ของระบบจากไฟล์ </a:t>
            </a:r>
            <a:r>
              <a:rPr lang="en-US" dirty="0" smtClean="0"/>
              <a:t>core.php </a:t>
            </a:r>
            <a:r>
              <a:rPr lang="th-TH" dirty="0" smtClean="0"/>
              <a:t>ในโฟลเดอร์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</a:p>
          <a:p>
            <a:pPr lvl="1"/>
            <a:r>
              <a:rPr lang="th-TH" dirty="0" smtClean="0"/>
              <a:t>อ่านการกำหนดค่าที่กำหนดเพิ่มเติมจากไฟล์ </a:t>
            </a:r>
            <a:r>
              <a:rPr lang="en-US" dirty="0" smtClean="0"/>
              <a:t>bootstrap.php </a:t>
            </a:r>
            <a:r>
              <a:rPr lang="th-TH" dirty="0" smtClean="0"/>
              <a:t>ในโฟลเดอร์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</a:p>
          <a:p>
            <a:pPr lvl="1"/>
            <a:r>
              <a:rPr lang="th-TH" dirty="0" smtClean="0"/>
              <a:t>เริ่มการทำงานของ </a:t>
            </a:r>
            <a:r>
              <a:rPr lang="en-US" dirty="0" smtClean="0"/>
              <a:t>routes.php </a:t>
            </a:r>
            <a:r>
              <a:rPr lang="th-TH" dirty="0" smtClean="0"/>
              <a:t>โดยการอ่าน </a:t>
            </a:r>
            <a:r>
              <a:rPr lang="en-US" dirty="0" smtClean="0"/>
              <a:t>URL </a:t>
            </a:r>
            <a:r>
              <a:rPr lang="th-TH" dirty="0" smtClean="0"/>
              <a:t>เพื่อกำหนดเส้นทางการทำงานไปยัง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function </a:t>
            </a:r>
            <a:r>
              <a:rPr lang="th-TH" dirty="0" smtClean="0"/>
              <a:t>ต่างๆ</a:t>
            </a:r>
          </a:p>
          <a:p>
            <a:pPr lvl="1"/>
            <a:r>
              <a:rPr lang="en-US" dirty="0" smtClean="0"/>
              <a:t>Controller </a:t>
            </a:r>
            <a:r>
              <a:rPr lang="th-TH" dirty="0" smtClean="0"/>
              <a:t>ประมวลผลโดยจะใช้ </a:t>
            </a:r>
            <a:r>
              <a:rPr lang="en-US" dirty="0" smtClean="0"/>
              <a:t>Model </a:t>
            </a:r>
            <a:r>
              <a:rPr lang="th-TH" dirty="0" smtClean="0"/>
              <a:t>ในการประมวลผลกับฐานข้อมูล หากมีการเรียกใช้ข้อมูลจากฐานข้อมูล</a:t>
            </a:r>
          </a:p>
          <a:p>
            <a:pPr lvl="1"/>
            <a:r>
              <a:rPr lang="en-US" dirty="0" smtClean="0"/>
              <a:t>Controller </a:t>
            </a:r>
            <a:r>
              <a:rPr lang="th-TH" dirty="0" smtClean="0"/>
              <a:t>ส่งข้อมูลจากการประมวลผล แสดงออกไปยัง </a:t>
            </a:r>
            <a:r>
              <a:rPr lang="en-US" dirty="0" smtClean="0"/>
              <a:t>view </a:t>
            </a:r>
            <a:r>
              <a:rPr lang="th-TH" dirty="0" smtClean="0"/>
              <a:t>ที่กำหนดโดยจะแสดงผ่าน </a:t>
            </a:r>
            <a:r>
              <a:rPr lang="en-US" dirty="0" smtClean="0"/>
              <a:t>Layout </a:t>
            </a:r>
            <a:r>
              <a:rPr lang="th-TH" dirty="0" smtClean="0"/>
              <a:t>ที่กำหนด</a:t>
            </a:r>
          </a:p>
          <a:p>
            <a:pPr lvl="1"/>
            <a:r>
              <a:rPr lang="th-TH" dirty="0" smtClean="0"/>
              <a:t>ผู้ใช้ได้รับ </a:t>
            </a:r>
            <a:r>
              <a:rPr lang="en-US" dirty="0" smtClean="0"/>
              <a:t>response</a:t>
            </a:r>
            <a:endParaRPr lang="th-TH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 </a:t>
            </a:r>
            <a:r>
              <a:rPr lang="en-US" dirty="0" err="1" smtClean="0"/>
              <a:t>CakePHP</a:t>
            </a:r>
            <a:r>
              <a:rPr lang="en-US" dirty="0" smtClean="0"/>
              <a:t> Work Flow </a:t>
            </a:r>
            <a:r>
              <a:rPr lang="th-TH" dirty="0" smtClean="0"/>
              <a:t>เบื้องต้น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Default format 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th-TH" dirty="0" smtClean="0"/>
              <a:t>การกำหนด </a:t>
            </a:r>
            <a:r>
              <a:rPr lang="en-US" dirty="0" smtClean="0"/>
              <a:t>route </a:t>
            </a:r>
            <a:r>
              <a:rPr lang="th-TH" dirty="0" smtClean="0"/>
              <a:t>ถ้าอยู่ในรูปแบบ </a:t>
            </a:r>
            <a:r>
              <a:rPr lang="en-US" dirty="0" smtClean="0"/>
              <a:t>default </a:t>
            </a:r>
            <a:r>
              <a:rPr lang="th-TH" dirty="0" smtClean="0"/>
              <a:t>ไม่ต้องกำหนดเพิ่มเติมในไฟล์ </a:t>
            </a:r>
            <a:r>
              <a:rPr lang="en-US" dirty="0" smtClean="0"/>
              <a:t>routes.php </a:t>
            </a:r>
            <a:r>
              <a:rPr lang="th-TH" dirty="0" smtClean="0"/>
              <a:t>เช่น</a:t>
            </a:r>
          </a:p>
          <a:p>
            <a:pPr lvl="2"/>
            <a:r>
              <a:rPr lang="en-US" dirty="0" smtClean="0"/>
              <a:t>Redirect </a:t>
            </a:r>
            <a:r>
              <a:rPr lang="th-TH" dirty="0" smtClean="0"/>
              <a:t>ไปคอนโทรลเลอร์ชื่อ </a:t>
            </a:r>
            <a:r>
              <a:rPr lang="en-US" dirty="0" smtClean="0"/>
              <a:t>Tests </a:t>
            </a:r>
            <a:r>
              <a:rPr lang="th-TH" dirty="0" smtClean="0"/>
              <a:t>ฟังก์ชัน </a:t>
            </a:r>
            <a:r>
              <a:rPr lang="en-US" dirty="0" smtClean="0"/>
              <a:t>hello() </a:t>
            </a:r>
            <a:r>
              <a:rPr lang="th-TH" dirty="0" smtClean="0"/>
              <a:t>ไม่มีพารามิเตอร์</a:t>
            </a:r>
          </a:p>
          <a:p>
            <a:pPr lvl="2"/>
            <a:r>
              <a:rPr lang="en-US" dirty="0" smtClean="0"/>
              <a:t>URL </a:t>
            </a:r>
            <a:r>
              <a:rPr lang="th-TH" dirty="0" smtClean="0"/>
              <a:t>เป็น </a:t>
            </a:r>
            <a:r>
              <a:rPr lang="en-US" dirty="0" smtClean="0">
                <a:hlinkClick r:id="rId3"/>
              </a:rPr>
              <a:t>http://example.com/tests/hello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2976" y="2000240"/>
            <a:ext cx="728667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http://example.com/controller/action/param1/param2/param3</a:t>
            </a:r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 </a:t>
            </a:r>
            <a:r>
              <a:rPr lang="en-US" dirty="0" err="1" smtClean="0"/>
              <a:t>CakePHP</a:t>
            </a:r>
            <a:r>
              <a:rPr lang="en-US" dirty="0" smtClean="0"/>
              <a:t> Work Flow </a:t>
            </a:r>
            <a:r>
              <a:rPr lang="th-TH" dirty="0" smtClean="0"/>
              <a:t>เบื้องต้น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การแสดงผล </a:t>
            </a:r>
            <a:r>
              <a:rPr lang="en-US" dirty="0" smtClean="0"/>
              <a:t>View</a:t>
            </a:r>
            <a:endParaRPr lang="th-T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14488"/>
            <a:ext cx="49911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view </a:t>
            </a:r>
            <a:r>
              <a:rPr lang="th-TH" dirty="0" smtClean="0"/>
              <a:t>อย่างง่าย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สร้างโปรแกรมแสดง </a:t>
            </a:r>
            <a:r>
              <a:rPr lang="en-US" dirty="0" smtClean="0"/>
              <a:t>Hello World !</a:t>
            </a:r>
          </a:p>
          <a:p>
            <a:pPr lvl="1"/>
            <a:r>
              <a:rPr lang="th-TH" dirty="0" smtClean="0"/>
              <a:t>สร้างไฟล์ชื่อว่า </a:t>
            </a:r>
            <a:r>
              <a:rPr lang="en-US" dirty="0" smtClean="0"/>
              <a:t>FirstsController.php </a:t>
            </a:r>
            <a:r>
              <a:rPr lang="th-TH" dirty="0" smtClean="0"/>
              <a:t>ในโฟลเดอร์ </a:t>
            </a:r>
            <a:r>
              <a:rPr lang="en-US" dirty="0" smtClean="0"/>
              <a:t>Controller </a:t>
            </a:r>
            <a:r>
              <a:rPr lang="th-TH" dirty="0" smtClean="0"/>
              <a:t>สำหรับเป็นคอนโทรลเลอร์ 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r>
              <a:rPr lang="th-TH" dirty="0" smtClean="0"/>
              <a:t>รายละเอียด </a:t>
            </a:r>
            <a:r>
              <a:rPr lang="en-US" dirty="0" smtClean="0"/>
              <a:t>Firsts Controller </a:t>
            </a:r>
            <a:r>
              <a:rPr lang="th-TH" dirty="0" smtClean="0"/>
              <a:t>ดังนี้</a:t>
            </a:r>
          </a:p>
          <a:p>
            <a:pPr lvl="1"/>
            <a:endParaRPr lang="th-TH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500430" y="1857364"/>
            <a:ext cx="1858941" cy="1000132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214942" y="3143248"/>
            <a:ext cx="3829050" cy="363855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view </a:t>
            </a:r>
            <a:r>
              <a:rPr lang="th-TH" dirty="0" smtClean="0"/>
              <a:t>อย่างง่าย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รายละเอียด </a:t>
            </a:r>
            <a:r>
              <a:rPr lang="en-US" dirty="0" smtClean="0"/>
              <a:t>Firsts Controller</a:t>
            </a:r>
            <a:endParaRPr lang="th-T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44203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view </a:t>
            </a:r>
            <a:r>
              <a:rPr lang="th-TH" dirty="0" smtClean="0"/>
              <a:t>อย่างง่าย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ในโฟลเดอร์ </a:t>
            </a:r>
            <a:r>
              <a:rPr lang="en-US" dirty="0" smtClean="0"/>
              <a:t>View </a:t>
            </a:r>
            <a:r>
              <a:rPr lang="th-TH" dirty="0" smtClean="0"/>
              <a:t>สร้างโฟลเดอร์ </a:t>
            </a:r>
            <a:r>
              <a:rPr lang="en-US" dirty="0" smtClean="0"/>
              <a:t>Firsts </a:t>
            </a:r>
            <a:r>
              <a:rPr lang="th-TH" dirty="0" smtClean="0"/>
              <a:t>สำหรับสร้างไฟล์ </a:t>
            </a:r>
            <a:r>
              <a:rPr lang="en-US" dirty="0" smtClean="0"/>
              <a:t>view </a:t>
            </a:r>
            <a:r>
              <a:rPr lang="th-TH" dirty="0" smtClean="0"/>
              <a:t>ของ </a:t>
            </a:r>
            <a:r>
              <a:rPr lang="en-US" dirty="0" smtClean="0"/>
              <a:t>Firsts Controller </a:t>
            </a:r>
            <a:r>
              <a:rPr lang="th-TH" dirty="0" smtClean="0"/>
              <a:t>ดังนี้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view </a:t>
            </a:r>
            <a:r>
              <a:rPr lang="th-TH" dirty="0" smtClean="0"/>
              <a:t>สำหรับแสดงผลข้อมูลจาก </a:t>
            </a:r>
            <a:r>
              <a:rPr lang="en-US" dirty="0" smtClean="0"/>
              <a:t>function hello() </a:t>
            </a:r>
            <a:r>
              <a:rPr lang="th-TH" dirty="0" smtClean="0"/>
              <a:t>ของ </a:t>
            </a:r>
            <a:r>
              <a:rPr lang="en-US" dirty="0" smtClean="0"/>
              <a:t>Firsts Controller </a:t>
            </a:r>
            <a:r>
              <a:rPr lang="th-TH" dirty="0" smtClean="0"/>
              <a:t>ดังนี้</a:t>
            </a:r>
          </a:p>
          <a:p>
            <a:pPr lvl="2"/>
            <a:r>
              <a:rPr lang="th-TH" dirty="0" smtClean="0"/>
              <a:t>สร้างไฟล์ </a:t>
            </a:r>
            <a:r>
              <a:rPr lang="en-US" dirty="0" smtClean="0"/>
              <a:t>hello.ctp </a:t>
            </a:r>
            <a:r>
              <a:rPr lang="th-TH" dirty="0" smtClean="0"/>
              <a:t>ในโฟลเดอร์ </a:t>
            </a:r>
            <a:r>
              <a:rPr lang="en-US" dirty="0" smtClean="0"/>
              <a:t>View/Firsts/</a:t>
            </a:r>
          </a:p>
          <a:p>
            <a:pPr lvl="2"/>
            <a:endParaRPr lang="en-US" dirty="0"/>
          </a:p>
          <a:p>
            <a:pPr lvl="2">
              <a:buNone/>
            </a:pPr>
            <a:endParaRPr lang="th-TH" dirty="0" smtClean="0"/>
          </a:p>
          <a:p>
            <a:pPr lvl="2">
              <a:buNone/>
            </a:pPr>
            <a:endParaRPr lang="th-TH" dirty="0" smtClean="0"/>
          </a:p>
          <a:p>
            <a:pPr lvl="2">
              <a:buNone/>
            </a:pPr>
            <a:endParaRPr lang="en-US" dirty="0"/>
          </a:p>
          <a:p>
            <a:pPr lvl="2"/>
            <a:r>
              <a:rPr lang="th-TH" dirty="0" smtClean="0"/>
              <a:t>รายละเอียดดังนี้</a:t>
            </a:r>
            <a:endParaRPr lang="th-TH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786182" y="1428736"/>
            <a:ext cx="1190625" cy="12192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3643306" y="3786190"/>
            <a:ext cx="1571636" cy="1273369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2000232" y="5572140"/>
            <a:ext cx="5447148" cy="428628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view </a:t>
            </a:r>
            <a:r>
              <a:rPr lang="th-TH" dirty="0" smtClean="0"/>
              <a:t>อย่างง่าย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ได้ผลลัพธ์ คือ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Layout </a:t>
            </a:r>
            <a:r>
              <a:rPr lang="th-TH" dirty="0" smtClean="0"/>
              <a:t>ที่ใช้แสดงผล จะเป็น </a:t>
            </a:r>
            <a:r>
              <a:rPr lang="en-US" dirty="0" smtClean="0"/>
              <a:t>default Layout </a:t>
            </a:r>
            <a:r>
              <a:rPr lang="th-TH" dirty="0" smtClean="0"/>
              <a:t>อัตโนมัติ</a:t>
            </a:r>
          </a:p>
          <a:p>
            <a:pPr lvl="1">
              <a:buNone/>
            </a:pPr>
            <a:r>
              <a:rPr lang="th-TH" dirty="0"/>
              <a:t>	</a:t>
            </a:r>
            <a:r>
              <a:rPr lang="th-TH" dirty="0" smtClean="0"/>
              <a:t>ถ้าไม่ได้กำหนด</a:t>
            </a:r>
            <a:r>
              <a:rPr lang="en-US" dirty="0" smtClean="0"/>
              <a:t> Layout </a:t>
            </a:r>
            <a:endParaRPr lang="th-TH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357290" y="1643050"/>
            <a:ext cx="6810375" cy="227647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7161178" y="4358660"/>
            <a:ext cx="1554226" cy="2499364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Picture 4" descr="http://jaifarris.com/wp-content/uploads/2011/06/q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4286280" cy="4286281"/>
          </a:xfrm>
          <a:prstGeom prst="rect">
            <a:avLst/>
          </a:prstGeom>
          <a:noFill/>
        </p:spPr>
      </p:pic>
      <p:pic>
        <p:nvPicPr>
          <p:cNvPr id="48130" name="Picture 2" descr="http://www.wisie.com/wisieblog/wp-content/uploads/2011/01/success-in-personal-develop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4422"/>
            <a:ext cx="3143240" cy="2243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667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Mr.Bannasorn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Manoros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CopyRight@Sapphire</a:t>
            </a:r>
            <a:r>
              <a:rPr lang="en-US" sz="1600" dirty="0" smtClean="0">
                <a:solidFill>
                  <a:schemeClr val="bg1"/>
                </a:solidFill>
              </a:rPr>
              <a:t> Research and Development co.ltd., 2013.</a:t>
            </a:r>
            <a:endParaRPr lang="th-TH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/>
              <a:t>คืออะไรและทำไมต้องใช้ </a:t>
            </a:r>
            <a:r>
              <a:rPr lang="en-US" dirty="0" err="1"/>
              <a:t>CakePHP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th-TH" dirty="0" smtClean="0"/>
              <a:t>การ</a:t>
            </a:r>
            <a:r>
              <a:rPr lang="th-TH" dirty="0"/>
              <a:t>ดาวน์โหลดและติดตั้ง </a:t>
            </a:r>
            <a:r>
              <a:rPr lang="en-US" dirty="0" err="1"/>
              <a:t>CakePHP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th-TH" dirty="0" smtClean="0"/>
              <a:t>การ</a:t>
            </a:r>
            <a:r>
              <a:rPr lang="th-TH" dirty="0"/>
              <a:t>ตั้งค่าพื้นฐานสำหรับเริ่มต้น</a:t>
            </a:r>
            <a:r>
              <a:rPr lang="th-TH" dirty="0" err="1"/>
              <a:t>โปรเจ็ค</a:t>
            </a:r>
            <a:r>
              <a:rPr lang="th-TH" dirty="0" smtClean="0"/>
              <a:t> </a:t>
            </a:r>
          </a:p>
          <a:p>
            <a:r>
              <a:rPr lang="th-TH" dirty="0" smtClean="0"/>
              <a:t>รู้จัก </a:t>
            </a:r>
            <a:r>
              <a:rPr lang="en-US" dirty="0" err="1"/>
              <a:t>CakePHP</a:t>
            </a:r>
            <a:r>
              <a:rPr lang="en-US" dirty="0"/>
              <a:t> Work Flow </a:t>
            </a:r>
            <a:r>
              <a:rPr lang="th-TH" dirty="0"/>
              <a:t>เบื้องต้น</a:t>
            </a:r>
            <a:r>
              <a:rPr lang="th-TH" dirty="0" smtClean="0"/>
              <a:t> </a:t>
            </a:r>
          </a:p>
          <a:p>
            <a:r>
              <a:rPr lang="th-TH" dirty="0" smtClean="0"/>
              <a:t>การ</a:t>
            </a:r>
            <a:r>
              <a:rPr lang="th-TH" dirty="0"/>
              <a:t>สร้าง </a:t>
            </a:r>
            <a:r>
              <a:rPr lang="en-US" dirty="0"/>
              <a:t>controller </a:t>
            </a:r>
            <a:r>
              <a:rPr lang="th-TH" dirty="0"/>
              <a:t>และ </a:t>
            </a:r>
            <a:r>
              <a:rPr lang="en-US" dirty="0"/>
              <a:t>view </a:t>
            </a:r>
            <a:r>
              <a:rPr lang="th-TH" dirty="0" smtClean="0"/>
              <a:t>อย่างง่าย </a:t>
            </a:r>
            <a:endParaRPr lang="th-TH" dirty="0"/>
          </a:p>
        </p:txBody>
      </p:sp>
      <p:pic>
        <p:nvPicPr>
          <p:cNvPr id="7170" name="Picture 2" descr="http://www.ekmcompass.com/images/overview_pag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000240"/>
            <a:ext cx="2857500" cy="3257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Framework </a:t>
            </a:r>
            <a:r>
              <a:rPr lang="th-TH" dirty="0" smtClean="0"/>
              <a:t>ของภาษา </a:t>
            </a:r>
            <a:r>
              <a:rPr lang="en-US" dirty="0" smtClean="0"/>
              <a:t>PHP</a:t>
            </a:r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PHP source code </a:t>
            </a:r>
            <a:r>
              <a:rPr lang="th-TH" dirty="0" smtClean="0"/>
              <a:t>ที่ได้รวบรวมระบบพื้นฐานเอาไว้ให้เราเรียกใช้งานได้ทันที</a:t>
            </a:r>
          </a:p>
          <a:p>
            <a:pPr lvl="1"/>
            <a:r>
              <a:rPr lang="th-TH" dirty="0" smtClean="0"/>
              <a:t>เป็นโครงสร้างของระบบงาน ที่เป็นรูปแบบที่นำกลับมาใช้ใหม่ได้สำหรับระบบซอฟต์แวร์ </a:t>
            </a:r>
          </a:p>
          <a:p>
            <a:pPr lvl="1"/>
            <a:r>
              <a:rPr lang="th-TH" dirty="0" smtClean="0"/>
              <a:t>อยู่ภายใต้แนวคิด </a:t>
            </a:r>
            <a:r>
              <a:rPr lang="en-US" dirty="0" smtClean="0"/>
              <a:t>MVC </a:t>
            </a:r>
            <a:r>
              <a:rPr lang="th-TH" dirty="0" smtClean="0"/>
              <a:t>(</a:t>
            </a:r>
            <a:r>
              <a:rPr lang="en-US" dirty="0" smtClean="0"/>
              <a:t>Model</a:t>
            </a:r>
            <a:r>
              <a:rPr lang="th-TH" dirty="0" smtClean="0"/>
              <a:t>-</a:t>
            </a:r>
            <a:r>
              <a:rPr lang="en-US" dirty="0" smtClean="0"/>
              <a:t>view</a:t>
            </a:r>
            <a:r>
              <a:rPr lang="th-TH" dirty="0" smtClean="0"/>
              <a:t>-</a:t>
            </a:r>
            <a:r>
              <a:rPr lang="en-US" dirty="0" smtClean="0"/>
              <a:t>controller</a:t>
            </a:r>
            <a:r>
              <a:rPr lang="th-TH" dirty="0" smtClean="0"/>
              <a:t>)</a:t>
            </a:r>
          </a:p>
          <a:p>
            <a:pPr lvl="1"/>
            <a:endParaRPr lang="th-TH" dirty="0"/>
          </a:p>
        </p:txBody>
      </p:sp>
      <p:pic>
        <p:nvPicPr>
          <p:cNvPr id="4" name="Picture 5" descr="mv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258783"/>
            <a:ext cx="4500594" cy="359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MVC Framework </a:t>
            </a:r>
            <a:endParaRPr lang="th-TH" dirty="0" smtClean="0"/>
          </a:p>
          <a:p>
            <a:pPr lvl="1"/>
            <a:r>
              <a:rPr lang="th-TH" dirty="0" smtClean="0"/>
              <a:t>ทำให้ส่วนของข้อมูล ส่วนแสดงผล และส่วนตรรกะแยกออกจากกัน </a:t>
            </a:r>
          </a:p>
          <a:p>
            <a:pPr lvl="1"/>
            <a:r>
              <a:rPr lang="th-TH" dirty="0" smtClean="0"/>
              <a:t>ถ้าเขียนตามโครงสร้างที่ </a:t>
            </a:r>
            <a:r>
              <a:rPr lang="en-US" dirty="0" smtClean="0"/>
              <a:t>framework </a:t>
            </a:r>
            <a:r>
              <a:rPr lang="th-TH" dirty="0" smtClean="0"/>
              <a:t>ได้เตรียมไว้ จะทำให้โปรแกรมมีความเป็นระเบียบ แก้ไขโปรแกรมเพิ่มเติมได้ง่าย</a:t>
            </a:r>
            <a:endParaRPr lang="th-TH" dirty="0"/>
          </a:p>
        </p:txBody>
      </p:sp>
      <p:pic>
        <p:nvPicPr>
          <p:cNvPr id="4" name="Picture 5" descr="mv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00306"/>
            <a:ext cx="454183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kephp_folder_stru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636838"/>
            <a:ext cx="11620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1343141" cy="431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1343141" cy="431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643050"/>
            <a:ext cx="1343141" cy="431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http://fhs.mcmaster.ca/webdesign/images/directory_struc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714488"/>
            <a:ext cx="1885963" cy="2357454"/>
          </a:xfrm>
          <a:prstGeom prst="rect">
            <a:avLst/>
          </a:prstGeom>
          <a:noFill/>
        </p:spPr>
      </p:pic>
      <p:pic>
        <p:nvPicPr>
          <p:cNvPr id="8" name="Picture 8" descr="http://docs.algozone.com/themes/front/algozone/images/zc000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928802"/>
            <a:ext cx="1649838" cy="3571900"/>
          </a:xfrm>
          <a:prstGeom prst="rect">
            <a:avLst/>
          </a:prstGeom>
          <a:noFill/>
        </p:spPr>
      </p:pic>
      <p:pic>
        <p:nvPicPr>
          <p:cNvPr id="9" name="Picture 4" descr="http://www.saurus.info/public/extension_fold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3429000"/>
            <a:ext cx="1443034" cy="2397984"/>
          </a:xfrm>
          <a:prstGeom prst="rect">
            <a:avLst/>
          </a:prstGeom>
          <a:noFill/>
        </p:spPr>
      </p:pic>
      <p:sp>
        <p:nvSpPr>
          <p:cNvPr id="10" name="สี่เหลี่ยมผืนผ้า 9"/>
          <p:cNvSpPr/>
          <p:nvPr/>
        </p:nvSpPr>
        <p:spPr>
          <a:xfrm>
            <a:off x="214314" y="1643050"/>
            <a:ext cx="4500562" cy="43577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929190" y="1643050"/>
            <a:ext cx="4071966" cy="428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อำนวยความสะดวกในการเขียนโปรแกรม</a:t>
            </a:r>
          </a:p>
          <a:p>
            <a:pPr lvl="1"/>
            <a:r>
              <a:rPr lang="th-TH" dirty="0">
                <a:solidFill>
                  <a:srgbClr val="000000"/>
                </a:solidFill>
                <a:latin typeface="Verdana" pitchFamily="34" charset="0"/>
              </a:rPr>
              <a:t>มี 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</a:rPr>
              <a:t>ORM </a:t>
            </a:r>
            <a:r>
              <a:rPr lang="th-TH" dirty="0">
                <a:solidFill>
                  <a:srgbClr val="000000"/>
                </a:solidFill>
                <a:latin typeface="Verdana" pitchFamily="34" charset="0"/>
              </a:rPr>
              <a:t>ลดการเขียนคำสั่ง 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</a:rPr>
              <a:t>SQL </a:t>
            </a:r>
            <a:r>
              <a:rPr lang="th-TH" dirty="0">
                <a:solidFill>
                  <a:srgbClr val="000000"/>
                </a:solidFill>
                <a:latin typeface="Verdana" pitchFamily="34" charset="0"/>
              </a:rPr>
              <a:t>ซ้ำๆ ให้กลายเป็นคำสั่งในแบบ 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</a:rPr>
              <a:t>OOP </a:t>
            </a:r>
            <a:r>
              <a:rPr lang="th-TH" dirty="0">
                <a:solidFill>
                  <a:srgbClr val="000000"/>
                </a:solidFill>
                <a:latin typeface="Verdana" pitchFamily="34" charset="0"/>
              </a:rPr>
              <a:t>ทำให้โค้ดอ่านง่ายขึ้น</a:t>
            </a:r>
            <a:r>
              <a:rPr lang="th-TH" dirty="0">
                <a:solidFill>
                  <a:srgbClr val="000000"/>
                </a:solidFill>
              </a:rPr>
              <a:t> </a:t>
            </a:r>
            <a:r>
              <a:rPr lang="th-TH" dirty="0">
                <a:solidFill>
                  <a:srgbClr val="000000"/>
                </a:solidFill>
                <a:latin typeface="Verdana" pitchFamily="34" charset="0"/>
              </a:rPr>
              <a:t>และช่วยป้องกัน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</a:rPr>
              <a:t> injection </a:t>
            </a:r>
            <a:r>
              <a:rPr lang="th-TH" dirty="0">
                <a:solidFill>
                  <a:srgbClr val="000000"/>
                </a:solidFill>
                <a:latin typeface="Verdana" pitchFamily="34" charset="0"/>
              </a:rPr>
              <a:t>ได้อย่างดี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9144000" cy="1525412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500702"/>
            <a:ext cx="2514600" cy="276225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242886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 code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929198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PHP Framework</a:t>
            </a:r>
            <a:endParaRPr lang="th-TH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รวมคำสั่งที่จำเป็นต้องใช้งานอยู่เป็นประจำไว้ให้ ทำให้มีคำสั่งให้ใช้งานมากขึ้นกว่า </a:t>
            </a:r>
            <a:r>
              <a:rPr lang="en-US" dirty="0" smtClean="0"/>
              <a:t>PHP </a:t>
            </a:r>
            <a:r>
              <a:rPr lang="th-TH" dirty="0" smtClean="0"/>
              <a:t>แบบปกติ</a:t>
            </a:r>
          </a:p>
          <a:p>
            <a:pPr lvl="1"/>
            <a:r>
              <a:rPr lang="th-TH" dirty="0" smtClean="0"/>
              <a:t>การเขียนโปรแกรมโดยใช้</a:t>
            </a:r>
            <a:r>
              <a:rPr lang="th-TH" dirty="0" err="1" smtClean="0"/>
              <a:t>ไลบรา</a:t>
            </a:r>
            <a:r>
              <a:rPr lang="th-TH" dirty="0" smtClean="0"/>
              <a:t>รี่ที่สมบูรณ์บนเพรมเวิร์ก ทำให้เขียนโค้ดได้ง่ายและได้งานเยอะ ประหยัดเวลาและต้นทุน</a:t>
            </a:r>
          </a:p>
          <a:p>
            <a:pPr lvl="1"/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403162"/>
            <a:ext cx="6500858" cy="318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6215082"/>
            <a:ext cx="6143668" cy="45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247460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 code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5786454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PHP Framework</a:t>
            </a:r>
            <a:endParaRPr lang="th-TH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</a:t>
            </a:r>
            <a:r>
              <a:rPr lang="th-TH" dirty="0" smtClean="0"/>
              <a:t>คืออะไรและทำไมต้องใช้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เป็นระบบ </a:t>
            </a:r>
            <a:r>
              <a:rPr lang="en-US" dirty="0" smtClean="0"/>
              <a:t>automatic </a:t>
            </a:r>
            <a:r>
              <a:rPr lang="th-TH" dirty="0" smtClean="0"/>
              <a:t>มีระบบที่ช่วยให้เหลือทำให้เหลือโค้ดที่จะต้องเขียนน้อยลงไปอยู่เป็นจำนวนมาก</a:t>
            </a:r>
            <a:endParaRPr lang="en-US" dirty="0" smtClean="0"/>
          </a:p>
          <a:p>
            <a:pPr lvl="2"/>
            <a:r>
              <a:rPr lang="en-US" dirty="0" smtClean="0"/>
              <a:t>Database action record</a:t>
            </a:r>
          </a:p>
          <a:p>
            <a:pPr lvl="2"/>
            <a:r>
              <a:rPr lang="en-US" dirty="0" smtClean="0"/>
              <a:t>From helper</a:t>
            </a:r>
          </a:p>
          <a:p>
            <a:pPr lvl="2"/>
            <a:r>
              <a:rPr lang="en-US" dirty="0" smtClean="0"/>
              <a:t>Ajax helper</a:t>
            </a:r>
          </a:p>
          <a:p>
            <a:pPr lvl="2"/>
            <a:r>
              <a:rPr lang="en-US" dirty="0" smtClean="0"/>
              <a:t>Pagination</a:t>
            </a:r>
            <a:endParaRPr lang="th-TH" dirty="0" smtClean="0"/>
          </a:p>
          <a:p>
            <a:pPr lvl="2"/>
            <a:r>
              <a:rPr lang="en-US" dirty="0" smtClean="0"/>
              <a:t>Time and number format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Authentication</a:t>
            </a:r>
            <a:endParaRPr lang="th-TH" dirty="0" smtClean="0"/>
          </a:p>
          <a:p>
            <a:pPr lvl="2"/>
            <a:r>
              <a:rPr lang="en-US" dirty="0" smtClean="0"/>
              <a:t>Session and cookie</a:t>
            </a:r>
            <a:endParaRPr lang="th-TH" dirty="0" smtClean="0"/>
          </a:p>
          <a:p>
            <a:pPr lvl="2"/>
            <a:endParaRPr lang="th-TH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1216" y="1785926"/>
            <a:ext cx="2981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390" y="3357562"/>
            <a:ext cx="5181610" cy="9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214950"/>
            <a:ext cx="4671993" cy="121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5214950"/>
            <a:ext cx="27860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73TGp_global_light">
  <a:themeElements>
    <a:clrScheme name="173TGp_global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80B76F"/>
      </a:accent1>
      <a:accent2>
        <a:srgbClr val="83D3B5"/>
      </a:accent2>
      <a:accent3>
        <a:srgbClr val="FFFFFF"/>
      </a:accent3>
      <a:accent4>
        <a:srgbClr val="000000"/>
      </a:accent4>
      <a:accent5>
        <a:srgbClr val="C0D8BB"/>
      </a:accent5>
      <a:accent6>
        <a:srgbClr val="76BFA4"/>
      </a:accent6>
      <a:hlink>
        <a:srgbClr val="C59D67"/>
      </a:hlink>
      <a:folHlink>
        <a:srgbClr val="006699"/>
      </a:folHlink>
    </a:clrScheme>
    <a:fontScheme name="173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3TGp_glob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CAA3D9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B793C4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3TGp_glob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2594CB"/>
        </a:accent1>
        <a:accent2>
          <a:srgbClr val="3AC2F8"/>
        </a:accent2>
        <a:accent3>
          <a:srgbClr val="FFFFFF"/>
        </a:accent3>
        <a:accent4>
          <a:srgbClr val="000000"/>
        </a:accent4>
        <a:accent5>
          <a:srgbClr val="ACC8E2"/>
        </a:accent5>
        <a:accent6>
          <a:srgbClr val="34B0E1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3TGp_global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80B76F"/>
        </a:accent1>
        <a:accent2>
          <a:srgbClr val="83D3B5"/>
        </a:accent2>
        <a:accent3>
          <a:srgbClr val="FFFFFF"/>
        </a:accent3>
        <a:accent4>
          <a:srgbClr val="000000"/>
        </a:accent4>
        <a:accent5>
          <a:srgbClr val="C0D8BB"/>
        </a:accent5>
        <a:accent6>
          <a:srgbClr val="76BFA4"/>
        </a:accent6>
        <a:hlink>
          <a:srgbClr val="C59D67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173TGp_global_light_v2</Template>
  <TotalTime>497</TotalTime>
  <Words>969</Words>
  <Application>Microsoft Office PowerPoint</Application>
  <PresentationFormat>นำเสนอทางหน้าจอ (4:3)</PresentationFormat>
  <Paragraphs>194</Paragraphs>
  <Slides>28</Slides>
  <Notes>3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28</vt:i4>
      </vt:variant>
    </vt:vector>
  </HeadingPairs>
  <TitlesOfParts>
    <vt:vector size="30" baseType="lpstr">
      <vt:lpstr>173TGp_global_light</vt:lpstr>
      <vt:lpstr>Image</vt:lpstr>
      <vt:lpstr>Workshop 1 # Hello World !</vt:lpstr>
      <vt:lpstr>Objective</vt:lpstr>
      <vt:lpstr>Overview</vt:lpstr>
      <vt:lpstr>CakePHP คืออะไรและทำไมต้องใช้ CakePHP </vt:lpstr>
      <vt:lpstr>CakePHP คืออะไรและทำไมต้องใช้ CakePHP </vt:lpstr>
      <vt:lpstr>CakePHP คืออะไรและทำไมต้องใช้ CakePHP</vt:lpstr>
      <vt:lpstr>CakePHP คืออะไรและทำไมต้องใช้ CakePHP </vt:lpstr>
      <vt:lpstr>CakePHP คืออะไรและทำไมต้องใช้ CakePHP </vt:lpstr>
      <vt:lpstr>CakePHP คืออะไรและทำไมต้องใช้ CakePHP </vt:lpstr>
      <vt:lpstr>CakePHP คืออะไรและทำไมต้องใช้ CakePHP </vt:lpstr>
      <vt:lpstr>การดาวน์โหลดและติดตั้ง CakePHP </vt:lpstr>
      <vt:lpstr>การดาวน์โหลดและติดตั้ง CakePHP </vt:lpstr>
      <vt:lpstr>การดาวน์โหลดและติดตั้ง CakePHP </vt:lpstr>
      <vt:lpstr>การดาวน์โหลดและติดตั้ง CakePHP </vt:lpstr>
      <vt:lpstr>การตั้งค่าพื้นฐานสำหรับเริ่มต้นโปรเจ็ค</vt:lpstr>
      <vt:lpstr>การตั้งค่าพื้นฐานสำหรับเริ่มต้นโปรเจ็ค</vt:lpstr>
      <vt:lpstr>การตั้งค่าพื้นฐานสำหรับเริ่มต้นโปรเจ็ค</vt:lpstr>
      <vt:lpstr>การตั้งค่าพื้นฐานสำหรับเริ่มต้นโปรเจ็ค</vt:lpstr>
      <vt:lpstr>รู้จัก CakePHP Work Flow เบื้องต้น</vt:lpstr>
      <vt:lpstr>รู้จัก CakePHP Work Flow เบื้องต้น</vt:lpstr>
      <vt:lpstr>รู้จัก CakePHP Work Flow เบื้องต้น</vt:lpstr>
      <vt:lpstr>รู้จัก CakePHP Work Flow เบื้องต้น</vt:lpstr>
      <vt:lpstr>การสร้าง controller และ view อย่างง่าย </vt:lpstr>
      <vt:lpstr>การสร้าง controller และ view อย่างง่าย </vt:lpstr>
      <vt:lpstr>การสร้าง controller และ view อย่างง่าย </vt:lpstr>
      <vt:lpstr>การสร้าง controller และ view อย่างง่าย </vt:lpstr>
      <vt:lpstr>Question &amp; Answer</vt:lpstr>
      <vt:lpstr>ภาพนิ่ง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 # Hello World !</dc:title>
  <dc:creator>Pokky</dc:creator>
  <cp:lastModifiedBy>Pokky</cp:lastModifiedBy>
  <cp:revision>57</cp:revision>
  <dcterms:created xsi:type="dcterms:W3CDTF">2013-03-25T02:28:06Z</dcterms:created>
  <dcterms:modified xsi:type="dcterms:W3CDTF">2013-05-07T07:01:27Z</dcterms:modified>
</cp:coreProperties>
</file>