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32"/>
  </p:notesMasterIdLst>
  <p:handoutMasterIdLst>
    <p:handoutMasterId r:id="rId33"/>
  </p:handoutMasterIdLst>
  <p:sldIdLst>
    <p:sldId id="256" r:id="rId2"/>
    <p:sldId id="559" r:id="rId3"/>
    <p:sldId id="8774" r:id="rId4"/>
    <p:sldId id="8775" r:id="rId5"/>
    <p:sldId id="8778" r:id="rId6"/>
    <p:sldId id="8786" r:id="rId7"/>
    <p:sldId id="8787" r:id="rId8"/>
    <p:sldId id="8789" r:id="rId9"/>
    <p:sldId id="8790" r:id="rId10"/>
    <p:sldId id="8788" r:id="rId11"/>
    <p:sldId id="8791" r:id="rId12"/>
    <p:sldId id="8799" r:id="rId13"/>
    <p:sldId id="8802" r:id="rId14"/>
    <p:sldId id="8803" r:id="rId15"/>
    <p:sldId id="8804" r:id="rId16"/>
    <p:sldId id="8792" r:id="rId17"/>
    <p:sldId id="8801" r:id="rId18"/>
    <p:sldId id="8798" r:id="rId19"/>
    <p:sldId id="8805" r:id="rId20"/>
    <p:sldId id="8806" r:id="rId21"/>
    <p:sldId id="8796" r:id="rId22"/>
    <p:sldId id="8777" r:id="rId23"/>
    <p:sldId id="8795" r:id="rId24"/>
    <p:sldId id="8781" r:id="rId25"/>
    <p:sldId id="8783" r:id="rId26"/>
    <p:sldId id="8807" r:id="rId27"/>
    <p:sldId id="8797" r:id="rId28"/>
    <p:sldId id="8793" r:id="rId29"/>
    <p:sldId id="8794" r:id="rId30"/>
    <p:sldId id="87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Claybaugh" initials="WC" lastIdx="12" clrIdx="0"/>
  <p:cmAuthor id="2" name="Microsoft Office User" initials="Office" lastIdx="1" clrIdx="1"/>
  <p:cmAuthor id="3" name="Microsoft Office User" initials="Office [2]" lastIdx="1" clrIdx="2"/>
  <p:cmAuthor id="4" name="Microsoft Office User" initials="Office [3]" lastIdx="1" clrIdx="3"/>
  <p:cmAuthor id="5" name="Microsoft Office User" initials="Office [4]" lastIdx="1" clrIdx="4"/>
  <p:cmAuthor id="6" name="Microsoft Office User" initials="Office [5]" lastIdx="1" clrIdx="5"/>
  <p:cmAuthor id="7" name="Microsoft Office User" initials="Office [6]" lastIdx="1" clrIdx="6"/>
  <p:cmAuthor id="8" name="Microsoft Office User" initials="Office [7]" lastIdx="1" clrIdx="7"/>
  <p:cmAuthor id="9" name="Microsoft Office User" initials="Office [8]" lastIdx="1" clrIdx="8"/>
  <p:cmAuthor id="10" name="Microsoft Office User" initials="Office [9]" lastIdx="1" clrIdx="9"/>
  <p:cmAuthor id="11" name="Microsoft Office User" initials="Office [10]" lastIdx="1" clrIdx="10"/>
  <p:cmAuthor id="12" name="Microsoft Office User" initials="Office [11]" lastIdx="1" clrIdx="11"/>
  <p:cmAuthor id="13" name="Microsoft Office User" initials="Office [12]" lastIdx="1" clrIdx="12"/>
  <p:cmAuthor id="14" name="Microsoft Office User" initials="Office [13]" lastIdx="1" clrIdx="13"/>
  <p:cmAuthor id="15" name="Microsoft Office User" initials="Office [14]" lastIdx="1" clrIdx="14"/>
  <p:cmAuthor id="16" name="Microsoft Office User" initials="Office [15]" lastIdx="1" clrIdx="15"/>
  <p:cmAuthor id="17" name="Microsoft Office User" initials="Office [16]" lastIdx="1" clrIdx="16"/>
  <p:cmAuthor id="18" name="Marina Marmora" initials="MM" lastIdx="1" clrIdx="1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6F0"/>
    <a:srgbClr val="EAECEE"/>
    <a:srgbClr val="F2A0A0"/>
    <a:srgbClr val="80DA89"/>
    <a:srgbClr val="1F1010"/>
    <a:srgbClr val="FFFFFF"/>
    <a:srgbClr val="F9F9F9"/>
    <a:srgbClr val="E3E0E6"/>
    <a:srgbClr val="FFF4CA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0" autoAdjust="0"/>
    <p:restoredTop sz="93207" autoAdjust="0"/>
  </p:normalViewPr>
  <p:slideViewPr>
    <p:cSldViewPr snapToGrid="0" snapToObjects="1" showGuides="1">
      <p:cViewPr varScale="1">
        <p:scale>
          <a:sx n="61" d="100"/>
          <a:sy n="61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48BB17-E744-4D1E-BAD8-71A2F6E60C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2EBC5-B899-41E3-A4A5-5FDDB5EF44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D8B00-91FF-428C-8134-3E9D84D7D46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862AB-B7DC-460A-90C2-9BEE993E2C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9E247-8B32-4CEF-9250-098ABF0DC9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65902-E16E-4D00-B24F-ACF62C09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12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4AD6E-127A-2144-9B3C-5E3BF803E20D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B7716-36DB-2D49-AA17-2865D7B1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2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B507-FC84-BF4D-B358-11DDCDC7FC2B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D8DE-4F31-844F-B3CF-99A3B8043477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95E9-3ED6-674B-ACCD-ACF6C1C11880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199-40CE-5A42-87E1-00304B60A924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AFD667D6-0085-20C4-B2D4-5C66A0CCC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3B74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E57B07A7-F5D6-5EA5-1EE6-2F7E7FF6E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750F2508-6271-A41D-99F5-9B3589DD18DA}"/>
              </a:ext>
            </a:extLst>
          </p:cNvPr>
          <p:cNvSpPr/>
          <p:nvPr userDrawn="1"/>
        </p:nvSpPr>
        <p:spPr>
          <a:xfrm>
            <a:off x="633304" y="-555812"/>
            <a:ext cx="733465" cy="1992896"/>
          </a:xfrm>
          <a:prstGeom prst="rect">
            <a:avLst/>
          </a:prstGeom>
          <a:solidFill>
            <a:srgbClr val="003B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419CD9F-2846-B684-9493-1E95C286F2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0197" y="135913"/>
            <a:ext cx="733797" cy="1027315"/>
          </a:xfrm>
          <a:prstGeom prst="rect">
            <a:avLst/>
          </a:prstGeom>
        </p:spPr>
      </p:pic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721F034D-3F0B-DE79-97AE-D1F82252D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5" name="页脚占位符 4">
            <a:extLst>
              <a:ext uri="{FF2B5EF4-FFF2-40B4-BE49-F238E27FC236}">
                <a16:creationId xmlns:a16="http://schemas.microsoft.com/office/drawing/2014/main" id="{69E4A245-09B2-2A5E-883B-49AD366F8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4106802B-6B29-4D73-1A4B-FD1AD3DA2D91}"/>
              </a:ext>
            </a:extLst>
          </p:cNvPr>
          <p:cNvSpPr/>
          <p:nvPr userDrawn="1"/>
        </p:nvSpPr>
        <p:spPr>
          <a:xfrm>
            <a:off x="0" y="6311901"/>
            <a:ext cx="12192000" cy="546100"/>
          </a:xfrm>
          <a:prstGeom prst="rect">
            <a:avLst/>
          </a:prstGeom>
          <a:solidFill>
            <a:srgbClr val="003B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7" name="图片 16" descr="文本&#10;&#10;描述已自动生成">
            <a:extLst>
              <a:ext uri="{FF2B5EF4-FFF2-40B4-BE49-F238E27FC236}">
                <a16:creationId xmlns:a16="http://schemas.microsoft.com/office/drawing/2014/main" id="{8D5293B8-FAAA-71ED-1310-5BAD6F6A80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1984" y="6199004"/>
            <a:ext cx="3591995" cy="771892"/>
          </a:xfrm>
          <a:prstGeom prst="rect">
            <a:avLst/>
          </a:prstGeom>
        </p:spPr>
      </p:pic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136A0223-C462-7561-CFCB-EA588AE35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6059" y="64023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A555381-9BA3-9543-9FC3-0B4BD9DA072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2C4F5B4-E385-AF9D-828A-27845DED7AB6}"/>
              </a:ext>
            </a:extLst>
          </p:cNvPr>
          <p:cNvSpPr txBox="1"/>
          <p:nvPr userDrawn="1"/>
        </p:nvSpPr>
        <p:spPr>
          <a:xfrm>
            <a:off x="4310685" y="6385748"/>
            <a:ext cx="3968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chemeClr val="bg1"/>
                </a:solidFill>
              </a:rPr>
              <a:t>DSAA 6100</a:t>
            </a:r>
            <a:r>
              <a:rPr lang="zh-CN" altLang="en-US" b="0" i="0" dirty="0">
                <a:solidFill>
                  <a:schemeClr val="bg1"/>
                </a:solidFill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</a:rPr>
              <a:t>Practical</a:t>
            </a:r>
            <a:r>
              <a:rPr lang="zh-CN" altLang="en-US" b="0" i="0" dirty="0">
                <a:solidFill>
                  <a:schemeClr val="bg1"/>
                </a:solidFill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</a:rPr>
              <a:t>Lab</a:t>
            </a:r>
            <a:r>
              <a:rPr lang="zh-CN" altLang="en-US" b="0" i="0" dirty="0">
                <a:solidFill>
                  <a:schemeClr val="bg1"/>
                </a:solidFill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</a:rPr>
              <a:t>Course</a:t>
            </a:r>
            <a:endParaRPr lang="zh-CN" altLang="en-US" b="0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919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solidFill>
          <a:srgbClr val="003B74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838253" y="31873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838253" y="31873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838253" y="31873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675592" y="3032696"/>
            <a:ext cx="9069976" cy="875880"/>
          </a:xfrm>
        </p:spPr>
        <p:txBody>
          <a:bodyPr anchor="ctr">
            <a:noAutofit/>
          </a:bodyPr>
          <a:lstStyle>
            <a:lvl1pPr>
              <a:defRPr sz="5333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701508" y="2708452"/>
            <a:ext cx="4933949" cy="336549"/>
          </a:xfrm>
        </p:spPr>
        <p:txBody>
          <a:bodyPr anchor="ctr">
            <a:noAutofit/>
          </a:bodyPr>
          <a:lstStyle>
            <a:lvl1pPr marL="0" indent="0">
              <a:buNone/>
              <a:defRPr sz="1867" b="1" i="0" spc="67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9923" y="2709333"/>
            <a:ext cx="198152" cy="1115608"/>
          </a:xfrm>
          <a:prstGeom prst="rect">
            <a:avLst/>
          </a:prstGeom>
          <a:solidFill>
            <a:srgbClr val="003B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605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16FB7-D98E-F325-BD31-79A58AADB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9702F-6E53-CD64-3963-CB5781620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D6CCA35-82EF-3BD0-DF46-E983BECCA752}"/>
              </a:ext>
            </a:extLst>
          </p:cNvPr>
          <p:cNvSpPr/>
          <p:nvPr userDrawn="1"/>
        </p:nvSpPr>
        <p:spPr>
          <a:xfrm>
            <a:off x="0" y="6311901"/>
            <a:ext cx="12192000" cy="546100"/>
          </a:xfrm>
          <a:prstGeom prst="rect">
            <a:avLst/>
          </a:prstGeom>
          <a:solidFill>
            <a:srgbClr val="003B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890D887B-B10B-9C84-1ED8-DA88D91FCF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7677" y="6199005"/>
            <a:ext cx="3591995" cy="771892"/>
          </a:xfrm>
          <a:prstGeom prst="rect">
            <a:avLst/>
          </a:prstGeom>
        </p:spPr>
      </p:pic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7671606C-2382-6597-D3B6-CBB27259141A}"/>
              </a:ext>
            </a:extLst>
          </p:cNvPr>
          <p:cNvSpPr txBox="1">
            <a:spLocks/>
          </p:cNvSpPr>
          <p:nvPr userDrawn="1"/>
        </p:nvSpPr>
        <p:spPr>
          <a:xfrm>
            <a:off x="9256059" y="64023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555381-9BA3-9543-9FC3-0B4BD9DA072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2DBC9E-16D0-E462-E4CF-2E8DCBAD06FD}"/>
              </a:ext>
            </a:extLst>
          </p:cNvPr>
          <p:cNvSpPr txBox="1"/>
          <p:nvPr userDrawn="1"/>
        </p:nvSpPr>
        <p:spPr>
          <a:xfrm>
            <a:off x="4310685" y="6385748"/>
            <a:ext cx="3968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chemeClr val="bg1"/>
                </a:solidFill>
              </a:rPr>
              <a:t>DSAA 6100</a:t>
            </a:r>
            <a:r>
              <a:rPr lang="zh-CN" altLang="en-US" b="0" i="0" dirty="0">
                <a:solidFill>
                  <a:schemeClr val="bg1"/>
                </a:solidFill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</a:rPr>
              <a:t>Practical</a:t>
            </a:r>
            <a:r>
              <a:rPr lang="zh-CN" altLang="en-US" b="0" i="0" dirty="0">
                <a:solidFill>
                  <a:schemeClr val="bg1"/>
                </a:solidFill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</a:rPr>
              <a:t>Lab</a:t>
            </a:r>
            <a:r>
              <a:rPr lang="zh-CN" altLang="en-US" b="0" i="0" dirty="0">
                <a:solidFill>
                  <a:schemeClr val="bg1"/>
                </a:solidFill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</a:rPr>
              <a:t>Course</a:t>
            </a:r>
            <a:endParaRPr lang="zh-CN" altLang="en-US" b="0" i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6400800"/>
            <a:ext cx="27254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CS109B, Protopapas, Glickman And Tanner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57800" y="6400800"/>
            <a:ext cx="27254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CS109B, Protopapas, Glickman And Tanner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0983A1-238C-8ECA-CABA-C40E6862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1229A-2AFC-A56E-E176-EE4D2E42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9533-EF78-7347-89B8-58E6CADD0DBD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5913A-4BE9-B8D0-118A-C99A4793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55E-E805-534B-9A7F-BEE5E4E65F69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9533-EF78-7347-89B8-58E6CADD0DBD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ggingface.co/learn/deep-rl-course/unit3/deep-q-networ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ggingface.co/learn/deep-rl-course/unit3/deep-q-network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learn/deep-rl-course/unit3/deep-q-networ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huggingface.co/learn/deep-rl-course/unit3/deep-q-networ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huggingface.co/learn/deep-rl-course/unit3/deep-q-net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learn/deep-rl-course/unit3/deep-q-network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microsoft.com/office/2007/relationships/media" Target="../media/media2.mp4"/><Relationship Id="rId7" Type="http://schemas.openxmlformats.org/officeDocument/2006/relationships/image" Target="../media/image2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FB94A2DC-0CFD-3D0E-7AFF-97B3CC5DD506}"/>
              </a:ext>
            </a:extLst>
          </p:cNvPr>
          <p:cNvSpPr/>
          <p:nvPr/>
        </p:nvSpPr>
        <p:spPr>
          <a:xfrm>
            <a:off x="633304" y="-930436"/>
            <a:ext cx="787585" cy="2367520"/>
          </a:xfrm>
          <a:prstGeom prst="rect">
            <a:avLst/>
          </a:prstGeom>
          <a:solidFill>
            <a:srgbClr val="003B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0B6D4A-3EEE-CEED-1C88-4BEB2CEA9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92" y="135913"/>
            <a:ext cx="733797" cy="102731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C5914503-9F19-A7EB-E19F-7C5CAFEEB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267" y="1491594"/>
            <a:ext cx="11819466" cy="2557892"/>
          </a:xfrm>
        </p:spPr>
        <p:txBody>
          <a:bodyPr>
            <a:normAutofit/>
          </a:bodyPr>
          <a:lstStyle/>
          <a:p>
            <a:r>
              <a:rPr kumimoji="1" lang="en-GB" altLang="zh-CN" b="1" dirty="0">
                <a:solidFill>
                  <a:srgbClr val="003366"/>
                </a:solidFill>
                <a:latin typeface="+mj-lt"/>
                <a:ea typeface="SimHei" panose="02010609060101010101" pitchFamily="49" charset="-122"/>
              </a:rPr>
              <a:t>Lab assignment:</a:t>
            </a:r>
            <a:br>
              <a:rPr kumimoji="1" lang="en-GB" altLang="zh-CN" b="1" dirty="0">
                <a:solidFill>
                  <a:srgbClr val="003366"/>
                </a:solidFill>
                <a:latin typeface="+mj-lt"/>
                <a:ea typeface="SimHei" panose="02010609060101010101" pitchFamily="49" charset="-122"/>
              </a:rPr>
            </a:br>
            <a:r>
              <a:rPr kumimoji="1" lang="en-GB" altLang="zh-CN" b="1" dirty="0">
                <a:solidFill>
                  <a:srgbClr val="003366"/>
                </a:solidFill>
                <a:latin typeface="+mj-lt"/>
                <a:ea typeface="SimHei" panose="02010609060101010101" pitchFamily="49" charset="-122"/>
              </a:rPr>
              <a:t>Reinforcement Learning Outcomes</a:t>
            </a:r>
            <a:endParaRPr kumimoji="1" lang="zh-CN" altLang="en-US" b="1" dirty="0">
              <a:solidFill>
                <a:srgbClr val="003366"/>
              </a:solidFill>
              <a:latin typeface="+mj-lt"/>
              <a:ea typeface="SimHei" panose="02010609060101010101" pitchFamily="49" charset="-122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2EBA4E9-D16E-748C-9E18-FB66ED6F1365}"/>
              </a:ext>
            </a:extLst>
          </p:cNvPr>
          <p:cNvSpPr txBox="1">
            <a:spLocks/>
          </p:cNvSpPr>
          <p:nvPr/>
        </p:nvSpPr>
        <p:spPr>
          <a:xfrm>
            <a:off x="932496" y="4231511"/>
            <a:ext cx="10327008" cy="1513275"/>
          </a:xfrm>
          <a:prstGeom prst="rect">
            <a:avLst/>
          </a:prstGeom>
        </p:spPr>
        <p:txBody>
          <a:bodyPr/>
          <a:lstStyle>
            <a:lvl1pPr marL="0" indent="0" algn="ctr" defTabSz="457182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182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182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182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182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182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182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182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182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/>
              <a:t>Ming Shin Cindy Sung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CID: 50015720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MSc DCAI, HKUST(GZ)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83B39-80BC-4AFE-9511-3F95D56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Söhne"/>
              </a:rPr>
              <a:t>1.3 Q-learning</a:t>
            </a:r>
            <a:endParaRPr lang="en-GB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BE43-FDE9-436F-93F3-5B25CB20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4827305"/>
          </a:xfrm>
        </p:spPr>
        <p:txBody>
          <a:bodyPr/>
          <a:lstStyle/>
          <a:p>
            <a:r>
              <a:rPr lang="en-US" altLang="zh-CN" sz="2400" dirty="0"/>
              <a:t>- Q-table: represents each state-action pair value</a:t>
            </a:r>
          </a:p>
          <a:p>
            <a:r>
              <a:rPr lang="en-US" altLang="zh-CN" sz="2400" dirty="0"/>
              <a:t>- Cons: tabular </a:t>
            </a:r>
            <a:r>
              <a:rPr lang="en-US" altLang="zh-CN" sz="2400" dirty="0">
                <a:sym typeface="Wingdings" panose="05000000000000000000" pitchFamily="2" charset="2"/>
              </a:rPr>
              <a:t> inefficient storage </a:t>
            </a:r>
          </a:p>
          <a:p>
            <a:r>
              <a:rPr lang="en-US" altLang="zh-CN" sz="2400" dirty="0">
                <a:sym typeface="Wingdings" panose="05000000000000000000" pitchFamily="2" charset="2"/>
              </a:rPr>
              <a:t>				     non-scalable </a:t>
            </a:r>
          </a:p>
          <a:p>
            <a:r>
              <a:rPr lang="en-US" altLang="zh-CN" sz="2400" dirty="0">
                <a:sym typeface="Wingdings" panose="05000000000000000000" pitchFamily="2" charset="2"/>
              </a:rPr>
              <a:t>- E.g. Atari environment (210, 160, 3) per frame</a:t>
            </a:r>
            <a:br>
              <a:rPr lang="en-US" altLang="zh-CN" sz="2400" dirty="0">
                <a:sym typeface="Wingdings" panose="05000000000000000000" pitchFamily="2" charset="2"/>
              </a:rPr>
            </a:br>
            <a:r>
              <a:rPr lang="en-US" altLang="zh-CN" sz="2400" dirty="0">
                <a:sym typeface="Wingdings" panose="05000000000000000000" pitchFamily="2" charset="2"/>
              </a:rPr>
              <a:t>          with values 0 to 255</a:t>
            </a:r>
            <a:br>
              <a:rPr lang="en-US" altLang="zh-CN" sz="2400" dirty="0">
                <a:sym typeface="Wingdings" panose="05000000000000000000" pitchFamily="2" charset="2"/>
              </a:rPr>
            </a:br>
            <a:r>
              <a:rPr lang="en-US" altLang="zh-CN" sz="2400" dirty="0">
                <a:sym typeface="Wingdings" panose="05000000000000000000" pitchFamily="2" charset="2"/>
              </a:rPr>
              <a:t>    256</a:t>
            </a:r>
            <a:r>
              <a:rPr lang="en-US" altLang="zh-CN" sz="2400" baseline="30000" dirty="0">
                <a:sym typeface="Wingdings" panose="05000000000000000000" pitchFamily="2" charset="2"/>
              </a:rPr>
              <a:t> 210x160x3 </a:t>
            </a:r>
            <a:r>
              <a:rPr lang="en-US" altLang="zh-CN" sz="2400" dirty="0">
                <a:sym typeface="Wingdings" panose="05000000000000000000" pitchFamily="2" charset="2"/>
              </a:rPr>
              <a:t>= 256</a:t>
            </a:r>
            <a:r>
              <a:rPr lang="en-US" altLang="zh-CN" sz="2400" baseline="30000" dirty="0">
                <a:sym typeface="Wingdings" panose="05000000000000000000" pitchFamily="2" charset="2"/>
              </a:rPr>
              <a:t>100800</a:t>
            </a:r>
            <a:r>
              <a:rPr lang="en-US" altLang="zh-CN" sz="2400" dirty="0">
                <a:sym typeface="Wingdings" panose="05000000000000000000" pitchFamily="2" charset="2"/>
              </a:rPr>
              <a:t> observations</a:t>
            </a:r>
            <a:br>
              <a:rPr lang="en-US" altLang="zh-CN" sz="2400" dirty="0">
                <a:sym typeface="Wingdings" panose="05000000000000000000" pitchFamily="2" charset="2"/>
              </a:rPr>
            </a:br>
            <a:r>
              <a:rPr lang="en-US" altLang="zh-CN" sz="2400" dirty="0">
                <a:sym typeface="Wingdings" panose="05000000000000000000" pitchFamily="2" charset="2"/>
              </a:rPr>
              <a:t>    creates a vast state space. impractical. </a:t>
            </a:r>
          </a:p>
          <a:p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en-US" altLang="zh-CN" sz="2400" dirty="0">
                <a:sym typeface="Wingdings" panose="05000000000000000000" pitchFamily="2" charset="2"/>
              </a:rPr>
              <a:t> Deep Q-learning </a:t>
            </a:r>
            <a:r>
              <a:rPr lang="en-GB" altLang="zh-CN" sz="2400" dirty="0">
                <a:sym typeface="Wingdings" panose="05000000000000000000" pitchFamily="2" charset="2"/>
              </a:rPr>
              <a:t>can handle complex environments</a:t>
            </a:r>
            <a:br>
              <a:rPr lang="en-GB" altLang="zh-CN" sz="2400" dirty="0">
                <a:sym typeface="Wingdings" panose="05000000000000000000" pitchFamily="2" charset="2"/>
              </a:rPr>
            </a:br>
            <a:r>
              <a:rPr lang="en-GB" altLang="zh-CN" sz="2400" dirty="0">
                <a:sym typeface="Wingdings" panose="05000000000000000000" pitchFamily="2" charset="2"/>
              </a:rPr>
              <a:t>      By utilising Deep Q-Network. </a:t>
            </a:r>
            <a:br>
              <a:rPr lang="en-US" altLang="zh-CN" sz="2400" dirty="0">
                <a:sym typeface="Wingdings" panose="05000000000000000000" pitchFamily="2" charset="2"/>
              </a:rPr>
            </a:br>
            <a:endParaRPr lang="en-US" altLang="zh-CN" sz="2400" dirty="0"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5CD795-9FAC-CC30-19A0-E050FA84ED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3" r="5359" b="48228"/>
          <a:stretch/>
        </p:blipFill>
        <p:spPr>
          <a:xfrm>
            <a:off x="7421924" y="1683216"/>
            <a:ext cx="4770076" cy="1741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5C6943-CBFD-6DD8-C3BE-29071033AC81}"/>
              </a:ext>
            </a:extLst>
          </p:cNvPr>
          <p:cNvSpPr txBox="1"/>
          <p:nvPr/>
        </p:nvSpPr>
        <p:spPr>
          <a:xfrm>
            <a:off x="833415" y="6005063"/>
            <a:ext cx="61395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Ref: https://huggingface.co/learn/deep-rl-course/unit3/from-q-to-dqn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C7740-48BF-6FDE-4403-597CA692AE28}"/>
              </a:ext>
            </a:extLst>
          </p:cNvPr>
          <p:cNvSpPr txBox="1"/>
          <p:nvPr/>
        </p:nvSpPr>
        <p:spPr>
          <a:xfrm>
            <a:off x="9362935" y="5863672"/>
            <a:ext cx="19896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Atari environment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35AEB8-B731-68F4-C2DD-2725FCA24C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9367631" y="3590694"/>
            <a:ext cx="2383257" cy="17416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D8EA46-A207-3E76-9E73-6ABC52FD0F1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9170809" y="3757796"/>
            <a:ext cx="2383257" cy="17416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38F4CE-8800-097A-9488-AACFDD128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987" y="3924898"/>
            <a:ext cx="2383257" cy="17416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997D14-5B6D-A599-B5D0-44234ADCC141}"/>
              </a:ext>
            </a:extLst>
          </p:cNvPr>
          <p:cNvSpPr txBox="1"/>
          <p:nvPr/>
        </p:nvSpPr>
        <p:spPr>
          <a:xfrm>
            <a:off x="11224095" y="5676456"/>
            <a:ext cx="19896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210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29C6E-68BA-A178-1E72-B844409AF601}"/>
              </a:ext>
            </a:extLst>
          </p:cNvPr>
          <p:cNvSpPr txBox="1"/>
          <p:nvPr/>
        </p:nvSpPr>
        <p:spPr>
          <a:xfrm>
            <a:off x="8471234" y="3785682"/>
            <a:ext cx="19896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160</a:t>
            </a:r>
          </a:p>
        </p:txBody>
      </p:sp>
    </p:spTree>
    <p:extLst>
      <p:ext uri="{BB962C8B-B14F-4D97-AF65-F5344CB8AC3E}">
        <p14:creationId xmlns:p14="http://schemas.microsoft.com/office/powerpoint/2010/main" val="97655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83B39-80BC-4AFE-9511-3F95D56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1.3 Q-learning : pseudo code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496848-7E33-6C08-6C59-DCCA9EABB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" y="1177758"/>
            <a:ext cx="11207144" cy="2111143"/>
          </a:xfrm>
        </p:spPr>
        <p:txBody>
          <a:bodyPr/>
          <a:lstStyle/>
          <a:p>
            <a:r>
              <a:rPr lang="en-GB" sz="2400" u="sng" dirty="0"/>
              <a:t>How does it update and converge to optimal Q? </a:t>
            </a:r>
          </a:p>
          <a:p>
            <a:r>
              <a:rPr lang="en-GB" sz="2400" dirty="0"/>
              <a:t>- Q-Value Update Equation to directly update Q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87E0A-E1D6-EFD8-DD2C-C86416FA3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70" y="2233329"/>
            <a:ext cx="8987858" cy="3239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782D0E-41AF-B140-C13F-99E71537DB74}"/>
              </a:ext>
            </a:extLst>
          </p:cNvPr>
          <p:cNvSpPr txBox="1"/>
          <p:nvPr/>
        </p:nvSpPr>
        <p:spPr>
          <a:xfrm>
            <a:off x="0" y="6057269"/>
            <a:ext cx="71192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Reference: https://www.nervanasys.com/demystifying-deep-reinforcement-learning/v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BEFB3-28B7-72DC-C2B5-C82AC9A4F239}"/>
              </a:ext>
            </a:extLst>
          </p:cNvPr>
          <p:cNvSpPr txBox="1"/>
          <p:nvPr/>
        </p:nvSpPr>
        <p:spPr>
          <a:xfrm>
            <a:off x="2021172" y="3994669"/>
            <a:ext cx="7921114" cy="67341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GB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5DF0A2-BD22-1304-E1DB-50C295930F4C}"/>
              </a:ext>
            </a:extLst>
          </p:cNvPr>
          <p:cNvSpPr txBox="1"/>
          <p:nvPr/>
        </p:nvSpPr>
        <p:spPr>
          <a:xfrm>
            <a:off x="5865585" y="4809992"/>
            <a:ext cx="6138594" cy="107721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1600" dirty="0"/>
              <a:t>α</a:t>
            </a:r>
            <a:r>
              <a:rPr lang="en-GB" sz="1600" dirty="0"/>
              <a:t>: learning rate </a:t>
            </a:r>
          </a:p>
          <a:p>
            <a:r>
              <a:rPr lang="en-GB" sz="1600" dirty="0"/>
              <a:t>r: Immediate reward for taking </a:t>
            </a:r>
            <a:r>
              <a:rPr lang="en-GB" sz="1600" b="1" i="1" dirty="0"/>
              <a:t>a</a:t>
            </a:r>
            <a:r>
              <a:rPr lang="en-GB" sz="1600" dirty="0"/>
              <a:t> in state </a:t>
            </a:r>
            <a:r>
              <a:rPr lang="en-GB" sz="1600" b="1" i="1" dirty="0"/>
              <a:t>s</a:t>
            </a:r>
            <a:endParaRPr lang="en-GB" sz="1600" dirty="0"/>
          </a:p>
          <a:p>
            <a:r>
              <a:rPr lang="en-GB" sz="1600" b="1" i="1" dirty="0"/>
              <a:t>γ</a:t>
            </a:r>
            <a:r>
              <a:rPr lang="en-GB" sz="1600" dirty="0"/>
              <a:t> : Discount factor </a:t>
            </a:r>
            <a:r>
              <a:rPr lang="en-GB" sz="1600" dirty="0">
                <a:sym typeface="Wingdings" panose="05000000000000000000" pitchFamily="2" charset="2"/>
              </a:rPr>
              <a:t> </a:t>
            </a:r>
            <a:r>
              <a:rPr lang="en-GB" sz="1600" dirty="0"/>
              <a:t> balance immediate and future rewards</a:t>
            </a:r>
          </a:p>
          <a:p>
            <a:r>
              <a:rPr lang="en-GB" sz="1600" b="1" i="1" dirty="0"/>
              <a:t>max(Q(s', a’)):</a:t>
            </a:r>
            <a:r>
              <a:rPr lang="en-GB" sz="1600" dirty="0"/>
              <a:t> Maximum Q-value among possible </a:t>
            </a:r>
            <a:r>
              <a:rPr lang="en-GB" sz="1600" b="1" i="1" dirty="0"/>
              <a:t>a </a:t>
            </a:r>
            <a:r>
              <a:rPr lang="en-GB" sz="1600" dirty="0"/>
              <a:t>in the next state </a:t>
            </a:r>
            <a:r>
              <a:rPr lang="en-GB" sz="1600" b="1" i="1" dirty="0"/>
              <a:t>s'</a:t>
            </a: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B88E88CD-5A16-2834-DF21-078A253E0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70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83B39-80BC-4AFE-9511-3F95D56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Söhne"/>
              </a:rPr>
              <a:t>1.4 Deep Q network </a:t>
            </a:r>
            <a:endParaRPr lang="en-GB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BE43-FDE9-436F-93F3-5B25CB20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4700528"/>
          </a:xfrm>
        </p:spPr>
        <p:txBody>
          <a:bodyPr/>
          <a:lstStyle/>
          <a:p>
            <a:r>
              <a:rPr lang="en-GB" altLang="zh-CN" sz="2400" dirty="0"/>
              <a:t>- approximate the different Q-values for each possible action at a state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Input layer</a:t>
            </a:r>
          </a:p>
          <a:p>
            <a:pPr marL="1028670" lvl="1" indent="-285750"/>
            <a:r>
              <a:rPr lang="en-US" altLang="zh-CN" sz="1600" dirty="0"/>
              <a:t>Loaded in stacks to capture temporal information / motion 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Preprocessing</a:t>
            </a:r>
          </a:p>
          <a:p>
            <a:pPr marL="1200120" lvl="1" indent="-457200"/>
            <a:r>
              <a:rPr lang="en-US" altLang="zh-CN" sz="1600" dirty="0"/>
              <a:t>State-space reduction</a:t>
            </a:r>
          </a:p>
          <a:p>
            <a:pPr marL="1200120" lvl="1" indent="-457200"/>
            <a:r>
              <a:rPr lang="en-US" altLang="zh-CN" sz="1600" dirty="0"/>
              <a:t>Grayscale preprocessing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Convolutional layer </a:t>
            </a:r>
          </a:p>
          <a:p>
            <a:pPr marL="1200120" lvl="1" indent="-457200"/>
            <a:r>
              <a:rPr lang="en-US" altLang="zh-CN" sz="1600" dirty="0"/>
              <a:t>Capture spatial relationships 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Fully connected layer </a:t>
            </a:r>
          </a:p>
          <a:p>
            <a:pPr marL="1200120" lvl="1" indent="-457200"/>
            <a:r>
              <a:rPr lang="en-US" altLang="zh-CN" sz="1600" dirty="0"/>
              <a:t>Output a vector of Q values for each possible a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Output layer</a:t>
            </a:r>
          </a:p>
          <a:p>
            <a:pPr marL="1200120" lvl="1" indent="-457200">
              <a:buAutoNum type="arabicPeriod"/>
            </a:pPr>
            <a:r>
              <a:rPr lang="en-US" altLang="zh-CN" sz="1600" dirty="0"/>
              <a:t>Epsilon-greedy policy </a:t>
            </a:r>
            <a:br>
              <a:rPr lang="en-US" altLang="zh-CN" sz="1600" dirty="0"/>
            </a:br>
            <a:r>
              <a:rPr lang="en-US" altLang="zh-CN" sz="1600" dirty="0">
                <a:sym typeface="Wingdings" panose="05000000000000000000" pitchFamily="2" charset="2"/>
              </a:rPr>
              <a:t> </a:t>
            </a:r>
            <a:r>
              <a:rPr lang="en-US" altLang="zh-CN" sz="1600" dirty="0"/>
              <a:t>action selection based on Q values </a:t>
            </a:r>
          </a:p>
          <a:p>
            <a:pPr marL="1200120" lvl="1" indent="-457200">
              <a:buAutoNum type="arabicPeriod"/>
            </a:pPr>
            <a:r>
              <a:rPr lang="en-US" altLang="zh-CN" sz="1600" dirty="0"/>
              <a:t>Train and improve over time</a:t>
            </a:r>
          </a:p>
          <a:p>
            <a:pPr marL="457200" indent="-457200">
              <a:buAutoNum type="arabicPeriod"/>
            </a:pPr>
            <a:endParaRPr lang="en-US" altLang="zh-C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B954E1-5F83-0E9C-A1A2-686A44822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630"/>
          <a:stretch/>
        </p:blipFill>
        <p:spPr>
          <a:xfrm>
            <a:off x="7983806" y="0"/>
            <a:ext cx="4208194" cy="1301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1774D-9627-3E87-1A76-6CD54993F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401" y="2632652"/>
            <a:ext cx="5109142" cy="24279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0127B-BFA7-2F0A-B7A4-2B7FB5FA7700}"/>
              </a:ext>
            </a:extLst>
          </p:cNvPr>
          <p:cNvSpPr txBox="1"/>
          <p:nvPr/>
        </p:nvSpPr>
        <p:spPr>
          <a:xfrm>
            <a:off x="7437415" y="5933737"/>
            <a:ext cx="61395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Ref: </a:t>
            </a:r>
            <a:r>
              <a:rPr lang="en-GB" sz="1200" dirty="0">
                <a:hlinkClick r:id="rId4"/>
              </a:rPr>
              <a:t>https://huggingface.co/learn/deep-rl-course/unit3/deep-q-network</a:t>
            </a:r>
            <a:r>
              <a:rPr lang="en-GB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346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83B39-80BC-4AFE-9511-3F95D56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Söhne"/>
              </a:rPr>
              <a:t>1.4 Deep Q network : framework </a:t>
            </a:r>
            <a:endParaRPr lang="en-GB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BE43-FDE9-436F-93F3-5B25CB20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5207276"/>
          </a:xfrm>
        </p:spPr>
        <p:txBody>
          <a:bodyPr/>
          <a:lstStyle/>
          <a:p>
            <a:r>
              <a:rPr lang="en-GB" altLang="zh-CN" sz="2400" dirty="0"/>
              <a:t>- approximate the different Q-values for each possible action at a state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Input layer</a:t>
            </a:r>
          </a:p>
          <a:p>
            <a:pPr marL="1028670" lvl="1" indent="-285750"/>
            <a:r>
              <a:rPr lang="en-US" altLang="zh-CN" sz="1600" dirty="0"/>
              <a:t>Loaded in stacks to capture temporal information / motion 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Preprocessing</a:t>
            </a:r>
          </a:p>
          <a:p>
            <a:pPr marL="1200120" lvl="1" indent="-457200"/>
            <a:r>
              <a:rPr lang="en-US" altLang="zh-CN" sz="1600" dirty="0"/>
              <a:t>State-space reduction</a:t>
            </a:r>
          </a:p>
          <a:p>
            <a:pPr marL="1200120" lvl="1" indent="-457200"/>
            <a:r>
              <a:rPr lang="en-US" altLang="zh-CN" sz="1600" dirty="0"/>
              <a:t>Grayscale preprocessing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Convolutional layer </a:t>
            </a:r>
          </a:p>
          <a:p>
            <a:pPr marL="1200120" lvl="1" indent="-457200"/>
            <a:r>
              <a:rPr lang="en-US" altLang="zh-CN" sz="1600" dirty="0"/>
              <a:t>Capture spatial relationships 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Fully connected layer </a:t>
            </a:r>
          </a:p>
          <a:p>
            <a:pPr marL="1200120" lvl="1" indent="-457200"/>
            <a:r>
              <a:rPr lang="en-US" altLang="zh-CN" sz="1600" dirty="0"/>
              <a:t>Output a vector of Q values for each possible a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Output layer</a:t>
            </a:r>
          </a:p>
          <a:p>
            <a:pPr marL="1200120" lvl="1" indent="-457200">
              <a:buAutoNum type="arabicPeriod"/>
            </a:pPr>
            <a:r>
              <a:rPr lang="en-US" altLang="zh-CN" sz="1600" dirty="0"/>
              <a:t>Epsilon-greedy policy </a:t>
            </a:r>
            <a:br>
              <a:rPr lang="en-US" altLang="zh-CN" sz="1600" dirty="0"/>
            </a:br>
            <a:r>
              <a:rPr lang="en-US" altLang="zh-CN" sz="1600" dirty="0">
                <a:sym typeface="Wingdings" panose="05000000000000000000" pitchFamily="2" charset="2"/>
              </a:rPr>
              <a:t> </a:t>
            </a:r>
            <a:r>
              <a:rPr lang="en-US" altLang="zh-CN" sz="1600" dirty="0"/>
              <a:t>action selection based on Q values </a:t>
            </a:r>
          </a:p>
          <a:p>
            <a:pPr marL="1200120" lvl="1" indent="-457200">
              <a:buAutoNum type="arabicPeriod"/>
            </a:pPr>
            <a:r>
              <a:rPr lang="en-US" altLang="zh-CN" sz="1600" b="1" u="sng" dirty="0">
                <a:highlight>
                  <a:srgbClr val="F2A0A0"/>
                </a:highlight>
              </a:rPr>
              <a:t>Train and improve over time</a:t>
            </a:r>
          </a:p>
          <a:p>
            <a:pPr marL="457200" indent="-457200">
              <a:buAutoNum type="arabicPeriod"/>
            </a:pPr>
            <a:endParaRPr lang="en-US" altLang="zh-C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B954E1-5F83-0E9C-A1A2-686A44822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630"/>
          <a:stretch/>
        </p:blipFill>
        <p:spPr>
          <a:xfrm>
            <a:off x="7983806" y="0"/>
            <a:ext cx="4208194" cy="1301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1774D-9627-3E87-1A76-6CD54993F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401" y="2632652"/>
            <a:ext cx="5109142" cy="24279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0127B-BFA7-2F0A-B7A4-2B7FB5FA7700}"/>
              </a:ext>
            </a:extLst>
          </p:cNvPr>
          <p:cNvSpPr txBox="1"/>
          <p:nvPr/>
        </p:nvSpPr>
        <p:spPr>
          <a:xfrm>
            <a:off x="7437415" y="5933737"/>
            <a:ext cx="61395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Ref: </a:t>
            </a:r>
            <a:r>
              <a:rPr lang="en-GB" sz="1200" dirty="0">
                <a:hlinkClick r:id="rId4"/>
              </a:rPr>
              <a:t>https://huggingface.co/learn/deep-rl-course/unit3/deep-q-network</a:t>
            </a:r>
            <a:r>
              <a:rPr lang="en-GB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6208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83B39-80BC-4AFE-9511-3F95D56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1.4 Deep Q network : training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BE816-1C82-D524-54C2-6C5F1AFFF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28" y="1177758"/>
            <a:ext cx="11164144" cy="4119456"/>
          </a:xfrm>
        </p:spPr>
        <p:txBody>
          <a:bodyPr/>
          <a:lstStyle/>
          <a:p>
            <a:r>
              <a:rPr lang="en-GB" sz="2400" dirty="0"/>
              <a:t>-  approaches to function approximation: </a:t>
            </a:r>
            <a:br>
              <a:rPr lang="en-GB" sz="2400" dirty="0"/>
            </a:br>
            <a:r>
              <a:rPr lang="en-GB" sz="2400" dirty="0"/>
              <a:t>    Instead of direct Q update, use loss f(x) to compare Q prediction vs Q target.</a:t>
            </a:r>
          </a:p>
          <a:p>
            <a:r>
              <a:rPr lang="en-GB" sz="2400" u="sng" dirty="0"/>
              <a:t>- phases</a:t>
            </a:r>
          </a:p>
          <a:p>
            <a:r>
              <a:rPr lang="en-GB" sz="2400" dirty="0"/>
              <a:t>   1. Sampling</a:t>
            </a:r>
            <a:br>
              <a:rPr lang="en-GB" sz="2400" dirty="0"/>
            </a:br>
            <a:r>
              <a:rPr lang="en-GB" sz="2400" dirty="0"/>
              <a:t>   Performs actions</a:t>
            </a:r>
            <a:br>
              <a:rPr lang="en-GB" sz="2400" dirty="0"/>
            </a:br>
            <a:r>
              <a:rPr lang="en-GB" sz="2400" dirty="0"/>
              <a:t>   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stores experience tuples in a replay memory.</a:t>
            </a:r>
          </a:p>
          <a:p>
            <a:r>
              <a:rPr lang="en-GB" sz="2400" dirty="0"/>
              <a:t>   2. Training:</a:t>
            </a:r>
            <a:br>
              <a:rPr lang="en-GB" sz="2400" dirty="0"/>
            </a:br>
            <a:r>
              <a:rPr lang="en-GB" sz="2400" dirty="0"/>
              <a:t>   Randomly selects a small batch of tuples</a:t>
            </a:r>
            <a:br>
              <a:rPr lang="en-GB" sz="2400" dirty="0"/>
            </a:br>
            <a:r>
              <a:rPr lang="en-GB" sz="2400" dirty="0"/>
              <a:t>   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 uses gradient descent to update Deep Q-Network.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03397C-06CC-D398-5EE5-A1FC14068CC2}"/>
              </a:ext>
            </a:extLst>
          </p:cNvPr>
          <p:cNvSpPr txBox="1"/>
          <p:nvPr/>
        </p:nvSpPr>
        <p:spPr>
          <a:xfrm>
            <a:off x="7437415" y="5933737"/>
            <a:ext cx="61395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Ref: </a:t>
            </a:r>
            <a:r>
              <a:rPr lang="en-GB" sz="1200" dirty="0">
                <a:hlinkClick r:id="rId2"/>
              </a:rPr>
              <a:t>https://huggingface.co/learn/deep-rl-course/unit3/deep-q-network</a:t>
            </a:r>
            <a:r>
              <a:rPr lang="en-GB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0521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83B39-80BC-4AFE-9511-3F95D56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1.4 Deep Q network : pseudo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03397C-06CC-D398-5EE5-A1FC14068CC2}"/>
              </a:ext>
            </a:extLst>
          </p:cNvPr>
          <p:cNvSpPr txBox="1"/>
          <p:nvPr/>
        </p:nvSpPr>
        <p:spPr>
          <a:xfrm>
            <a:off x="7437415" y="5933737"/>
            <a:ext cx="61395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Ref: </a:t>
            </a:r>
            <a:r>
              <a:rPr lang="en-GB" sz="1200" dirty="0">
                <a:hlinkClick r:id="rId2"/>
              </a:rPr>
              <a:t>https://huggingface.co/learn/deep-rl-course/unit3/deep-q-network</a:t>
            </a:r>
            <a:r>
              <a:rPr lang="en-GB" sz="1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5825C-9116-3D25-758F-35B892F5D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314" name="Picture 2" descr="Sampling Training">
            <a:extLst>
              <a:ext uri="{FF2B5EF4-FFF2-40B4-BE49-F238E27FC236}">
                <a16:creationId xmlns:a16="http://schemas.microsoft.com/office/drawing/2014/main" id="{9FE38B9C-21EB-FCA5-96D5-F836D6836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28" y="823034"/>
            <a:ext cx="8749861" cy="492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21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83B39-80BC-4AFE-9511-3F95D56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1.4 Deep Q network :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BE816-1C82-D524-54C2-6C5F1AFFF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4119456"/>
          </a:xfrm>
        </p:spPr>
        <p:txBody>
          <a:bodyPr/>
          <a:lstStyle/>
          <a:p>
            <a:r>
              <a:rPr lang="en-GB" sz="2400" dirty="0">
                <a:sym typeface="Wingdings" panose="05000000000000000000" pitchFamily="2" charset="2"/>
              </a:rPr>
              <a:t>-  employs gradient descent to update the Deep Q-Network's weights</a:t>
            </a:r>
          </a:p>
          <a:p>
            <a:r>
              <a:rPr lang="en-GB" sz="2400" dirty="0"/>
              <a:t> 		</a:t>
            </a:r>
            <a:r>
              <a:rPr lang="en-GB" sz="2400" u="sng" dirty="0"/>
              <a:t>Q-target</a:t>
            </a:r>
            <a:r>
              <a:rPr lang="en-GB" sz="2400" dirty="0"/>
              <a:t>		 								    	   </a:t>
            </a:r>
            <a:r>
              <a:rPr lang="en-GB" sz="2400" u="sng" dirty="0"/>
              <a:t>Q-loss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03397C-06CC-D398-5EE5-A1FC14068CC2}"/>
              </a:ext>
            </a:extLst>
          </p:cNvPr>
          <p:cNvSpPr txBox="1"/>
          <p:nvPr/>
        </p:nvSpPr>
        <p:spPr>
          <a:xfrm>
            <a:off x="7437415" y="5933737"/>
            <a:ext cx="61395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Ref: </a:t>
            </a:r>
            <a:r>
              <a:rPr lang="en-GB" sz="1200" dirty="0">
                <a:hlinkClick r:id="rId2"/>
              </a:rPr>
              <a:t>https://huggingface.co/learn/deep-rl-course/unit3/deep-q-network</a:t>
            </a:r>
            <a:r>
              <a:rPr lang="en-GB" sz="12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C1C740-58EC-DA19-F2B4-852352968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15" y="2195740"/>
            <a:ext cx="4367048" cy="701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FCA8E5-7541-CEE1-1DC4-362307600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15" y="2930644"/>
            <a:ext cx="4367048" cy="3003093"/>
          </a:xfrm>
          <a:prstGeom prst="rect">
            <a:avLst/>
          </a:prstGeom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3FDEE335-B6DB-04AA-5908-6CF6AD7F6734}"/>
              </a:ext>
            </a:extLst>
          </p:cNvPr>
          <p:cNvSpPr txBox="1">
            <a:spLocks/>
          </p:cNvSpPr>
          <p:nvPr/>
        </p:nvSpPr>
        <p:spPr>
          <a:xfrm>
            <a:off x="833415" y="1183313"/>
            <a:ext cx="10327008" cy="411945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1D4632-7CD5-B636-8D4F-9BA8268D0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0605" y="2142480"/>
            <a:ext cx="2236965" cy="7136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4AAF3E-3795-B4C2-7A24-BE07A8847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853" y="2856150"/>
            <a:ext cx="5026327" cy="292134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ED8C15-6CBC-4E58-435D-1E350FBFD360}"/>
              </a:ext>
            </a:extLst>
          </p:cNvPr>
          <p:cNvCxnSpPr/>
          <p:nvPr/>
        </p:nvCxnSpPr>
        <p:spPr>
          <a:xfrm>
            <a:off x="5580998" y="1781503"/>
            <a:ext cx="0" cy="41522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349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83B39-80BC-4AFE-9511-3F95D56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Söhne"/>
              </a:rPr>
              <a:t>1.5 Deep Q network : limitations</a:t>
            </a:r>
            <a:endParaRPr lang="en-GB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BE43-FDE9-436F-93F3-5B25CB20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5144214"/>
          </a:xfrm>
        </p:spPr>
        <p:txBody>
          <a:bodyPr/>
          <a:lstStyle/>
          <a:p>
            <a:r>
              <a:rPr lang="en-US" altLang="zh-CN" sz="2000" dirty="0">
                <a:highlight>
                  <a:srgbClr val="F2A0A0"/>
                </a:highlight>
              </a:rPr>
              <a:t>Instability during training.  </a:t>
            </a:r>
          </a:p>
          <a:p>
            <a:r>
              <a:rPr lang="en-US" altLang="zh-CN" sz="2000" dirty="0"/>
              <a:t>Due to </a:t>
            </a:r>
            <a:r>
              <a:rPr lang="en-GB" sz="2000" dirty="0"/>
              <a:t>non-linear Q-value function + bootstrapping when updating targets with existing estimates  but not complete return </a:t>
            </a:r>
            <a:r>
              <a:rPr lang="en-GB" sz="2000" dirty="0">
                <a:sym typeface="Wingdings" panose="05000000000000000000" pitchFamily="2" charset="2"/>
              </a:rPr>
              <a:t> inaccuracy</a:t>
            </a:r>
            <a:endParaRPr lang="en-GB" altLang="zh-CN" sz="2400" dirty="0">
              <a:sym typeface="Wingdings" panose="05000000000000000000" pitchFamily="2" charset="2"/>
            </a:endParaRPr>
          </a:p>
          <a:p>
            <a:endParaRPr lang="en-GB" altLang="zh-CN" sz="2400" dirty="0">
              <a:solidFill>
                <a:srgbClr val="1F1010"/>
              </a:solidFill>
              <a:highlight>
                <a:srgbClr val="80DA89"/>
              </a:highlight>
              <a:sym typeface="Wingdings" panose="05000000000000000000" pitchFamily="2" charset="2"/>
            </a:endParaRPr>
          </a:p>
          <a:p>
            <a:r>
              <a:rPr lang="en-GB" altLang="zh-CN" sz="2400" dirty="0">
                <a:solidFill>
                  <a:srgbClr val="1F1010"/>
                </a:solidFill>
                <a:highlight>
                  <a:srgbClr val="80DA89"/>
                </a:highlight>
                <a:sym typeface="Wingdings" panose="05000000000000000000" pitchFamily="2" charset="2"/>
              </a:rPr>
              <a:t>Solutions</a:t>
            </a:r>
          </a:p>
          <a:p>
            <a:pPr marL="457200" indent="-457200">
              <a:buAutoNum type="arabicPeriod"/>
            </a:pPr>
            <a:r>
              <a:rPr lang="en-GB" altLang="zh-CN" sz="2000" dirty="0">
                <a:solidFill>
                  <a:srgbClr val="1F1010"/>
                </a:solidFill>
                <a:sym typeface="Wingdings" panose="05000000000000000000" pitchFamily="2" charset="2"/>
              </a:rPr>
              <a:t>Experience replay </a:t>
            </a:r>
          </a:p>
          <a:p>
            <a:pPr lvl="1" indent="0">
              <a:buNone/>
            </a:pPr>
            <a:r>
              <a:rPr lang="en-GB" altLang="zh-CN" sz="1800" dirty="0">
                <a:solidFill>
                  <a:srgbClr val="1F1010"/>
                </a:solidFill>
                <a:sym typeface="Wingdings" panose="05000000000000000000" pitchFamily="2" charset="2"/>
              </a:rPr>
              <a:t> efficient use of experiences during training.</a:t>
            </a:r>
          </a:p>
          <a:p>
            <a:pPr marL="457200" indent="-457200">
              <a:buAutoNum type="arabicPeriod"/>
            </a:pPr>
            <a:r>
              <a:rPr lang="en-GB" altLang="zh-CN" sz="2000" dirty="0">
                <a:solidFill>
                  <a:srgbClr val="1F1010"/>
                </a:solidFill>
                <a:sym typeface="Wingdings" panose="05000000000000000000" pitchFamily="2" charset="2"/>
              </a:rPr>
              <a:t>Fixed Q-target </a:t>
            </a:r>
          </a:p>
          <a:p>
            <a:pPr lvl="1" indent="0">
              <a:buNone/>
            </a:pPr>
            <a:r>
              <a:rPr lang="en-GB" altLang="zh-CN" sz="1800" dirty="0">
                <a:solidFill>
                  <a:srgbClr val="1F1010"/>
                </a:solidFill>
                <a:sym typeface="Wingdings" panose="05000000000000000000" pitchFamily="2" charset="2"/>
              </a:rPr>
              <a:t> reduce oscillations to stabilise training process</a:t>
            </a:r>
          </a:p>
          <a:p>
            <a:pPr marL="457200" indent="-457200">
              <a:buAutoNum type="arabicPeriod"/>
            </a:pPr>
            <a:r>
              <a:rPr lang="en-GB" altLang="zh-CN" sz="2000" dirty="0">
                <a:solidFill>
                  <a:srgbClr val="1F1010"/>
                </a:solidFill>
                <a:sym typeface="Wingdings" panose="05000000000000000000" pitchFamily="2" charset="2"/>
              </a:rPr>
              <a:t>Double DQN</a:t>
            </a:r>
          </a:p>
          <a:p>
            <a:pPr marL="1028670" lvl="1" indent="-285750">
              <a:buFont typeface="Wingdings" panose="05000000000000000000" pitchFamily="2" charset="2"/>
              <a:buChar char="à"/>
            </a:pPr>
            <a:r>
              <a:rPr lang="en-GB" altLang="zh-CN" sz="1800" dirty="0">
                <a:solidFill>
                  <a:srgbClr val="1F1010"/>
                </a:solidFill>
                <a:sym typeface="Wingdings" panose="05000000000000000000" pitchFamily="2" charset="2"/>
              </a:rPr>
              <a:t>decoupling action selection from </a:t>
            </a:r>
            <a:br>
              <a:rPr lang="en-GB" altLang="zh-CN" sz="1800" dirty="0">
                <a:solidFill>
                  <a:srgbClr val="1F1010"/>
                </a:solidFill>
                <a:sym typeface="Wingdings" panose="05000000000000000000" pitchFamily="2" charset="2"/>
              </a:rPr>
            </a:br>
            <a:r>
              <a:rPr lang="en-GB" altLang="zh-CN" sz="1800" dirty="0">
                <a:solidFill>
                  <a:srgbClr val="1F1010"/>
                </a:solidFill>
                <a:sym typeface="Wingdings" panose="05000000000000000000" pitchFamily="2" charset="2"/>
              </a:rPr>
              <a:t>     target Q-value generation.</a:t>
            </a:r>
          </a:p>
          <a:p>
            <a:r>
              <a:rPr lang="en-GB" altLang="zh-CN" sz="2200" dirty="0">
                <a:solidFill>
                  <a:srgbClr val="1F1010"/>
                </a:solidFill>
                <a:sym typeface="Wingdings" panose="05000000000000000000" pitchFamily="2" charset="2"/>
              </a:rPr>
              <a:t> Alleviate Q value overestimation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FAFD8-CE3B-8B9A-57B3-31BEDF572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349" y="1996960"/>
            <a:ext cx="2950074" cy="1170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D3B7F7-1B71-86B6-98BF-45183BAED549}"/>
              </a:ext>
            </a:extLst>
          </p:cNvPr>
          <p:cNvSpPr txBox="1"/>
          <p:nvPr/>
        </p:nvSpPr>
        <p:spPr>
          <a:xfrm>
            <a:off x="7303314" y="5600851"/>
            <a:ext cx="5453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An analogy of chasing a moving Q target </a:t>
            </a:r>
            <a:r>
              <a:rPr lang="en-GB" sz="1600" dirty="0" err="1"/>
              <a:t>wtih</a:t>
            </a:r>
            <a:r>
              <a:rPr lang="en-GB" sz="1600" dirty="0"/>
              <a:t> the same parameters causes significant oscillations during training.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9A7B42-9EBB-D859-D92E-D8CF45E5D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077" y="3377129"/>
            <a:ext cx="4135808" cy="20873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DB71B9-17A6-984B-EA3D-2568AD360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327180">
            <a:off x="11006357" y="4420817"/>
            <a:ext cx="704455" cy="2909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E79D32-F174-F1CD-E0A3-C2E4EE045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61352">
            <a:off x="10408645" y="3946683"/>
            <a:ext cx="704455" cy="2909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816673-EBA4-5A32-5D5C-09C666A40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12514">
            <a:off x="9138763" y="3788107"/>
            <a:ext cx="643250" cy="2656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3B051A-D0F8-A83C-96A5-B2877308F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327090" flipH="1">
            <a:off x="7721084" y="3917337"/>
            <a:ext cx="627936" cy="2593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DA2824-CA73-5DCB-D318-586DD2EF4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32742" flipH="1">
            <a:off x="9018185" y="4591289"/>
            <a:ext cx="627936" cy="25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78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83B39-80BC-4AFE-9511-3F95D56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Söhne"/>
              </a:rPr>
              <a:t>1.5 Deep Q network: pseudo code of solution 1, 2</a:t>
            </a:r>
            <a:endParaRPr lang="en-GB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BE43-FDE9-436F-93F3-5B25CB20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48" y="1177759"/>
            <a:ext cx="2225095" cy="181769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GB" altLang="zh-CN" sz="2000" dirty="0"/>
              <a:t>Separate network with fixed parameters for estimating the TD Target</a:t>
            </a:r>
          </a:p>
        </p:txBody>
      </p:sp>
      <p:pic>
        <p:nvPicPr>
          <p:cNvPr id="16386" name="Picture 2" descr="Fixed Q-target Pseudocode">
            <a:extLst>
              <a:ext uri="{FF2B5EF4-FFF2-40B4-BE49-F238E27FC236}">
                <a16:creationId xmlns:a16="http://schemas.microsoft.com/office/drawing/2014/main" id="{1557B4EE-2230-FC70-BFC1-F9D6F1059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510" y="915970"/>
            <a:ext cx="8490579" cy="477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684515-84FA-A4C7-3DA8-32EC5BA141E2}"/>
              </a:ext>
            </a:extLst>
          </p:cNvPr>
          <p:cNvSpPr txBox="1"/>
          <p:nvPr/>
        </p:nvSpPr>
        <p:spPr>
          <a:xfrm>
            <a:off x="7437415" y="5933737"/>
            <a:ext cx="45286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Ref: </a:t>
            </a:r>
            <a:r>
              <a:rPr lang="en-GB" sz="1200" dirty="0">
                <a:hlinkClick r:id="rId3"/>
              </a:rPr>
              <a:t>https://huggingface.co/learn/deep-rl-course/unit3/deep-q-network</a:t>
            </a:r>
            <a:r>
              <a:rPr lang="en-GB" sz="1200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DB594-740F-4070-BE66-62F3AD96B996}"/>
              </a:ext>
            </a:extLst>
          </p:cNvPr>
          <p:cNvSpPr txBox="1">
            <a:spLocks/>
          </p:cNvSpPr>
          <p:nvPr/>
        </p:nvSpPr>
        <p:spPr>
          <a:xfrm>
            <a:off x="349292" y="3890564"/>
            <a:ext cx="2225095" cy="15491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sz="2000" dirty="0"/>
              <a:t>Copy parameters from DQN every C steps to update the target network.</a:t>
            </a:r>
            <a:endParaRPr lang="en-US" altLang="zh-CN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2FF205-072F-BD1C-E340-F0D1F12BE33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74387" y="4665118"/>
            <a:ext cx="957089" cy="411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6552E0-A045-3EF2-692F-DB29C5C58C2F}"/>
              </a:ext>
            </a:extLst>
          </p:cNvPr>
          <p:cNvCxnSpPr>
            <a:cxnSpLocks/>
          </p:cNvCxnSpPr>
          <p:nvPr/>
        </p:nvCxnSpPr>
        <p:spPr>
          <a:xfrm>
            <a:off x="2719143" y="2880354"/>
            <a:ext cx="812333" cy="744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570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83B39-80BC-4AFE-9511-3F95D56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Söhne"/>
              </a:rPr>
              <a:t>1.5 Deep Q network : Double DQN</a:t>
            </a:r>
            <a:endParaRPr lang="en-GB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BE43-FDE9-436F-93F3-5B25CB20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4355939"/>
          </a:xfrm>
        </p:spPr>
        <p:txBody>
          <a:bodyPr/>
          <a:lstStyle/>
          <a:p>
            <a:r>
              <a:rPr lang="en-GB" altLang="zh-CN" sz="2400" dirty="0"/>
              <a:t>Start with initialising two Separate Networks:</a:t>
            </a:r>
          </a:p>
          <a:p>
            <a:pPr marL="514350" indent="-514350">
              <a:buAutoNum type="arabicPeriod"/>
            </a:pPr>
            <a:r>
              <a:rPr lang="en-GB" altLang="zh-CN" sz="2400" dirty="0">
                <a:highlight>
                  <a:srgbClr val="BAE6F0"/>
                </a:highlight>
              </a:rPr>
              <a:t>DQN Network: </a:t>
            </a:r>
            <a:br>
              <a:rPr lang="en-GB" altLang="zh-CN" sz="2400" dirty="0"/>
            </a:br>
            <a:r>
              <a:rPr lang="en-GB" altLang="zh-CN" sz="2400" dirty="0"/>
              <a:t>- responsible </a:t>
            </a:r>
            <a:r>
              <a:rPr lang="en-GB" altLang="zh-CN" sz="2400" u="sng" dirty="0"/>
              <a:t>for selecting the best action </a:t>
            </a:r>
            <a:r>
              <a:rPr lang="en-GB" altLang="zh-CN" sz="2400" b="1" i="1" dirty="0"/>
              <a:t>a</a:t>
            </a:r>
            <a:r>
              <a:rPr lang="en-GB" altLang="zh-CN" sz="2400" dirty="0"/>
              <a:t> in current state </a:t>
            </a:r>
            <a:r>
              <a:rPr lang="en-GB" altLang="zh-CN" sz="2400" b="1" i="1" dirty="0"/>
              <a:t>s. </a:t>
            </a:r>
            <a:endParaRPr lang="en-GB" altLang="zh-CN" sz="2400" dirty="0"/>
          </a:p>
          <a:p>
            <a:r>
              <a:rPr lang="en-GB" altLang="zh-CN" sz="2400" dirty="0"/>
              <a:t>2.    </a:t>
            </a:r>
            <a:r>
              <a:rPr lang="en-GB" altLang="zh-CN" sz="2400" dirty="0">
                <a:solidFill>
                  <a:schemeClr val="tx1"/>
                </a:solidFill>
                <a:highlight>
                  <a:srgbClr val="BAE6F0"/>
                </a:highlight>
              </a:rPr>
              <a:t>Target Network: </a:t>
            </a:r>
          </a:p>
          <a:p>
            <a:r>
              <a:rPr lang="en-GB" altLang="zh-CN" sz="2400" dirty="0"/>
              <a:t>	 - </a:t>
            </a:r>
            <a:r>
              <a:rPr lang="en-GB" altLang="zh-CN" sz="2400" u="sng" dirty="0"/>
              <a:t>estimate the target Q-value </a:t>
            </a:r>
            <a:r>
              <a:rPr lang="en-GB" altLang="zh-CN" sz="2400" dirty="0"/>
              <a:t>for the selected action </a:t>
            </a:r>
            <a:r>
              <a:rPr lang="en-GB" altLang="zh-CN" sz="2400" b="1" i="1" dirty="0"/>
              <a:t>a</a:t>
            </a:r>
            <a:r>
              <a:rPr lang="en-GB" altLang="zh-CN" sz="2400" dirty="0"/>
              <a:t> in next state </a:t>
            </a:r>
            <a:r>
              <a:rPr lang="en-GB" altLang="zh-CN" sz="2400" b="1" i="1" dirty="0"/>
              <a:t>s</a:t>
            </a:r>
          </a:p>
          <a:p>
            <a:r>
              <a:rPr lang="en-GB" altLang="zh-CN" sz="2400" dirty="0"/>
              <a:t>	 - at regular intervals: update parameters copied from DQN Network</a:t>
            </a:r>
            <a:br>
              <a:rPr lang="en-GB" altLang="zh-CN" sz="2400" dirty="0"/>
            </a:br>
            <a:r>
              <a:rPr lang="en-GB" altLang="zh-CN" sz="2400" dirty="0"/>
              <a:t>	    based on loss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3ED24D-2E38-A4FD-DC9C-9FEFB45A8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012" y="3799482"/>
            <a:ext cx="6213659" cy="1666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4FE818-057A-AB16-8952-1D0A60097C8B}"/>
              </a:ext>
            </a:extLst>
          </p:cNvPr>
          <p:cNvSpPr txBox="1"/>
          <p:nvPr/>
        </p:nvSpPr>
        <p:spPr>
          <a:xfrm>
            <a:off x="189186" y="5968323"/>
            <a:ext cx="61485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Ref: “Deep Reinforcement Learning with Double Q-learning” (Hasselt et al., 2015),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A3B9F-B2D4-8F43-A515-F84352D6C520}"/>
              </a:ext>
            </a:extLst>
          </p:cNvPr>
          <p:cNvSpPr txBox="1"/>
          <p:nvPr/>
        </p:nvSpPr>
        <p:spPr>
          <a:xfrm>
            <a:off x="6656103" y="5566344"/>
            <a:ext cx="5186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Graph showing mitigation of Q value estimation. </a:t>
            </a:r>
          </a:p>
        </p:txBody>
      </p:sp>
    </p:spTree>
    <p:extLst>
      <p:ext uri="{BB962C8B-B14F-4D97-AF65-F5344CB8AC3E}">
        <p14:creationId xmlns:p14="http://schemas.microsoft.com/office/powerpoint/2010/main" val="394048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983807"/>
            <a:ext cx="10327008" cy="5164745"/>
          </a:xfrm>
        </p:spPr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RL concepts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Projects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Results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Conclusion and future work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4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83B39-80BC-4AFE-9511-3F95D56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Söhne"/>
              </a:rPr>
              <a:t>1.5 Deep Q network: pseudo code of Double DQN</a:t>
            </a:r>
            <a:endParaRPr lang="en-GB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BE43-FDE9-436F-93F3-5B25CB202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A94AA4-F1D7-8DC6-7A73-E4AC1E192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666" y="1177758"/>
            <a:ext cx="8077415" cy="4381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173D6D-EBEE-8BB7-993A-677C2C8B0537}"/>
              </a:ext>
            </a:extLst>
          </p:cNvPr>
          <p:cNvSpPr txBox="1"/>
          <p:nvPr/>
        </p:nvSpPr>
        <p:spPr>
          <a:xfrm>
            <a:off x="189186" y="5968323"/>
            <a:ext cx="61485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Ref: “Deep Reinforcement Learning with Double Q-learning” (Hasselt et al., 2015),</a:t>
            </a:r>
          </a:p>
        </p:txBody>
      </p:sp>
    </p:spTree>
    <p:extLst>
      <p:ext uri="{BB962C8B-B14F-4D97-AF65-F5344CB8AC3E}">
        <p14:creationId xmlns:p14="http://schemas.microsoft.com/office/powerpoint/2010/main" val="3791963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36DC3-9901-57D6-E1FE-6F49E3F0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91" y="3032696"/>
            <a:ext cx="11412777" cy="875880"/>
          </a:xfrm>
        </p:spPr>
        <p:txBody>
          <a:bodyPr/>
          <a:lstStyle/>
          <a:p>
            <a:pPr algn="l"/>
            <a:r>
              <a:rPr lang="en-US" altLang="zh-CN" dirty="0">
                <a:latin typeface="+mj-lt"/>
              </a:rPr>
              <a:t>Part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II:</a:t>
            </a:r>
            <a:r>
              <a:rPr lang="zh-CN" altLang="en-US" dirty="0">
                <a:latin typeface="+mj-lt"/>
              </a:rPr>
              <a:t> </a:t>
            </a:r>
            <a:r>
              <a:rPr lang="en-GB" altLang="zh-CN" dirty="0">
                <a:latin typeface="+mj-lt"/>
              </a:rPr>
              <a:t>Other </a:t>
            </a:r>
            <a:r>
              <a:rPr lang="en-US" altLang="zh-CN" dirty="0">
                <a:latin typeface="+mj-lt"/>
              </a:rPr>
              <a:t>Algorithms</a:t>
            </a:r>
            <a:endParaRPr lang="zh-CN" altLang="en-US" dirty="0">
              <a:latin typeface="+mj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65E01-687D-00C6-FC12-4815F06407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Section 1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D569149-1944-3999-E598-0BEA62FEB395}"/>
              </a:ext>
            </a:extLst>
          </p:cNvPr>
          <p:cNvSpPr txBox="1">
            <a:spLocks/>
          </p:cNvSpPr>
          <p:nvPr/>
        </p:nvSpPr>
        <p:spPr>
          <a:xfrm>
            <a:off x="701509" y="4453537"/>
            <a:ext cx="5163264" cy="875880"/>
          </a:xfrm>
        </p:spPr>
        <p:txBody>
          <a:bodyPr anchor="ctr">
            <a:noAutofit/>
          </a:bodyPr>
          <a:lstStyle>
            <a:lvl1pPr algn="ctr" defTabSz="457182" rtl="0" eaLnBrk="1" latinLnBrk="0" hangingPunct="1">
              <a:spcBef>
                <a:spcPct val="0"/>
              </a:spcBef>
              <a:buNone/>
              <a:defRPr sz="5333" b="1" i="0" kern="1200" spc="0" baseline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361950" indent="-361950" algn="l">
              <a:buAutoNum type="arabicPeriod"/>
            </a:pPr>
            <a:r>
              <a:rPr lang="en-GB" altLang="zh-CN" sz="2000" dirty="0">
                <a:latin typeface="+mj-lt"/>
              </a:rPr>
              <a:t>Policy gradient methods</a:t>
            </a:r>
          </a:p>
          <a:p>
            <a:pPr marL="361950" indent="-361950" algn="l">
              <a:buAutoNum type="arabicPeriod"/>
            </a:pPr>
            <a:r>
              <a:rPr lang="en-GB" altLang="zh-CN" sz="2000" dirty="0">
                <a:latin typeface="+mj-lt"/>
              </a:rPr>
              <a:t>Proximal policy optimisation</a:t>
            </a:r>
          </a:p>
          <a:p>
            <a:pPr marL="361950" indent="-361950" algn="l">
              <a:buAutoNum type="arabicPeriod"/>
            </a:pPr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4775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83B39-80BC-4AFE-9511-3F95D56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Söhne"/>
              </a:rPr>
              <a:t>2.1 Policy gradient methods </a:t>
            </a:r>
            <a:endParaRPr lang="en-GB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BE43-FDE9-436F-93F3-5B25CB20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4874699"/>
          </a:xfrm>
        </p:spPr>
        <p:txBody>
          <a:bodyPr/>
          <a:lstStyle/>
          <a:p>
            <a:r>
              <a:rPr lang="en-US" altLang="zh-CN" sz="2000" dirty="0"/>
              <a:t>- aim to </a:t>
            </a:r>
            <a:r>
              <a:rPr lang="en-GB" sz="2000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find and update  </a:t>
            </a:r>
            <a:r>
              <a:rPr lang="en-GB" sz="2000" dirty="0"/>
              <a:t>parameters θ that </a:t>
            </a:r>
            <a:r>
              <a:rPr lang="en-GB" sz="2000" u="sng" dirty="0"/>
              <a:t>maximize the expected return</a:t>
            </a:r>
            <a:endParaRPr lang="en-GB" sz="2000" u="sng" dirty="0">
              <a:solidFill>
                <a:srgbClr val="4B5563"/>
              </a:solidFill>
              <a:latin typeface="Source Sans Pro" panose="020B0503030403020204" pitchFamily="34" charset="0"/>
            </a:endParaRPr>
          </a:p>
          <a:p>
            <a:r>
              <a:rPr lang="en-GB" altLang="zh-CN" sz="2000" dirty="0">
                <a:solidFill>
                  <a:srgbClr val="4B5563"/>
                </a:solidFill>
                <a:latin typeface="Source Sans Pro" panose="020B0503030403020204" pitchFamily="34" charset="0"/>
              </a:rPr>
              <a:t>- </a:t>
            </a:r>
            <a:r>
              <a:rPr lang="en-GB" altLang="zh-CN" sz="2000" u="sng" dirty="0">
                <a:solidFill>
                  <a:srgbClr val="4B5563"/>
                </a:solidFill>
                <a:latin typeface="Source Sans Pro" panose="020B0503030403020204" pitchFamily="34" charset="0"/>
              </a:rPr>
              <a:t>training loop</a:t>
            </a:r>
            <a:br>
              <a:rPr lang="en-GB" altLang="zh-CN" sz="2000" dirty="0">
                <a:solidFill>
                  <a:srgbClr val="4B5563"/>
                </a:solidFill>
                <a:latin typeface="Source Sans Pro" panose="020B0503030403020204" pitchFamily="34" charset="0"/>
              </a:rPr>
            </a:br>
            <a:r>
              <a:rPr lang="en-GB" altLang="zh-CN" sz="2000" dirty="0">
                <a:solidFill>
                  <a:srgbClr val="4B5563"/>
                </a:solidFill>
                <a:latin typeface="Source Sans Pro" panose="020B0503030403020204" pitchFamily="34" charset="0"/>
              </a:rPr>
              <a:t>   1. collect policy and calculate output as</a:t>
            </a:r>
            <a:br>
              <a:rPr lang="en-GB" altLang="zh-CN" sz="2000" dirty="0">
                <a:solidFill>
                  <a:srgbClr val="4B5563"/>
                </a:solidFill>
                <a:latin typeface="Source Sans Pro" panose="020B0503030403020204" pitchFamily="34" charset="0"/>
              </a:rPr>
            </a:br>
            <a:r>
              <a:rPr lang="en-GB" altLang="zh-CN" sz="2000" dirty="0">
                <a:solidFill>
                  <a:srgbClr val="4B5563"/>
                </a:solidFill>
                <a:latin typeface="Source Sans Pro" panose="020B0503030403020204" pitchFamily="34" charset="0"/>
              </a:rPr>
              <a:t>         probability distribution of actions </a:t>
            </a:r>
            <a:r>
              <a:rPr lang="en-GB" altLang="zh-CN" sz="2000" b="1" i="1" dirty="0">
                <a:solidFill>
                  <a:srgbClr val="4B5563"/>
                </a:solidFill>
                <a:latin typeface="Source Sans Pro" panose="020B0503030403020204" pitchFamily="34" charset="0"/>
              </a:rPr>
              <a:t>a</a:t>
            </a:r>
            <a:r>
              <a:rPr lang="en-GB" altLang="zh-CN" sz="2000" dirty="0">
                <a:solidFill>
                  <a:srgbClr val="4B5563"/>
                </a:solidFill>
                <a:latin typeface="Source Sans Pro" panose="020B0503030403020204" pitchFamily="34" charset="0"/>
              </a:rPr>
              <a:t> </a:t>
            </a:r>
            <a:br>
              <a:rPr lang="en-GB" altLang="zh-CN" sz="2000" dirty="0">
                <a:solidFill>
                  <a:srgbClr val="4B5563"/>
                </a:solidFill>
                <a:latin typeface="Source Sans Pro" panose="020B0503030403020204" pitchFamily="34" charset="0"/>
              </a:rPr>
            </a:br>
            <a:r>
              <a:rPr lang="en-GB" altLang="zh-CN" sz="2000" dirty="0">
                <a:solidFill>
                  <a:srgbClr val="4B5563"/>
                </a:solidFill>
                <a:latin typeface="Source Sans Pro" panose="020B0503030403020204" pitchFamily="34" charset="0"/>
              </a:rPr>
              <a:t>   2. </a:t>
            </a:r>
            <a:r>
              <a:rPr lang="en-GB" altLang="zh-CN" sz="2000" dirty="0">
                <a:solidFill>
                  <a:srgbClr val="4B5563"/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 update policy weights </a:t>
            </a:r>
            <a:br>
              <a:rPr lang="en-GB" altLang="zh-CN" sz="2000" dirty="0">
                <a:solidFill>
                  <a:srgbClr val="4B5563"/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</a:br>
            <a:r>
              <a:rPr lang="en-GB" altLang="zh-CN" sz="2000" dirty="0">
                <a:solidFill>
                  <a:srgbClr val="4B5563"/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         </a:t>
            </a:r>
            <a:r>
              <a:rPr lang="en-GB" altLang="zh-CN" sz="2000" dirty="0">
                <a:solidFill>
                  <a:srgbClr val="92D050"/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positive</a:t>
            </a:r>
            <a:r>
              <a:rPr lang="en-GB" altLang="zh-CN" sz="2000" dirty="0">
                <a:solidFill>
                  <a:srgbClr val="4B5563"/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 return  </a:t>
            </a:r>
            <a:r>
              <a:rPr lang="en-GB" altLang="zh-CN" sz="2000" dirty="0">
                <a:solidFill>
                  <a:srgbClr val="92D050"/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increase</a:t>
            </a:r>
            <a:r>
              <a:rPr lang="en-GB" altLang="zh-CN" sz="2000" dirty="0">
                <a:solidFill>
                  <a:srgbClr val="4B5563"/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 probability of (</a:t>
            </a:r>
            <a:r>
              <a:rPr lang="en-GB" altLang="zh-CN" sz="2000" b="1" i="1" dirty="0">
                <a:solidFill>
                  <a:srgbClr val="4B5563"/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s, a</a:t>
            </a:r>
            <a:r>
              <a:rPr lang="en-GB" altLang="zh-CN" sz="2000" dirty="0">
                <a:solidFill>
                  <a:srgbClr val="4B5563"/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)</a:t>
            </a:r>
            <a:br>
              <a:rPr lang="en-GB" altLang="zh-CN" sz="2000" dirty="0">
                <a:solidFill>
                  <a:srgbClr val="4B5563"/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</a:br>
            <a:r>
              <a:rPr lang="en-GB" altLang="zh-CN" sz="2000" dirty="0">
                <a:solidFill>
                  <a:srgbClr val="4B5563"/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         </a:t>
            </a:r>
            <a:r>
              <a:rPr lang="en-GB" altLang="zh-CN" sz="2000" dirty="0">
                <a:solidFill>
                  <a:srgbClr val="FF0000"/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negative</a:t>
            </a:r>
            <a:r>
              <a:rPr lang="en-GB" altLang="zh-CN" sz="2000" dirty="0">
                <a:solidFill>
                  <a:srgbClr val="4B5563"/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 return  </a:t>
            </a:r>
            <a:r>
              <a:rPr lang="en-GB" altLang="zh-CN" sz="2000" dirty="0">
                <a:solidFill>
                  <a:srgbClr val="FF0000"/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decrease</a:t>
            </a:r>
            <a:r>
              <a:rPr lang="en-GB" altLang="zh-CN" sz="2000" dirty="0">
                <a:solidFill>
                  <a:srgbClr val="4B5563"/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 probability of (</a:t>
            </a:r>
            <a:r>
              <a:rPr lang="en-GB" altLang="zh-CN" sz="2000" b="1" i="1" dirty="0">
                <a:solidFill>
                  <a:srgbClr val="4B5563"/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s, a</a:t>
            </a:r>
            <a:r>
              <a:rPr lang="en-GB" altLang="zh-CN" sz="2000" dirty="0">
                <a:solidFill>
                  <a:srgbClr val="4B5563"/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)</a:t>
            </a:r>
            <a:br>
              <a:rPr lang="en-GB" altLang="zh-CN" sz="2000" dirty="0">
                <a:solidFill>
                  <a:srgbClr val="4B5563"/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</a:br>
            <a:endParaRPr lang="en-GB" altLang="zh-CN" sz="2000" dirty="0">
              <a:solidFill>
                <a:srgbClr val="4B5563"/>
              </a:solidFill>
              <a:latin typeface="Source Sans Pro" panose="020B0503030403020204" pitchFamily="34" charset="0"/>
              <a:sym typeface="Wingdings" panose="05000000000000000000" pitchFamily="2" charset="2"/>
            </a:endParaRPr>
          </a:p>
          <a:p>
            <a:r>
              <a:rPr lang="en-GB" altLang="zh-CN" sz="2000" u="sng" dirty="0">
                <a:solidFill>
                  <a:srgbClr val="4B5563"/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Measuring policy using Policy gradient theorem</a:t>
            </a:r>
          </a:p>
          <a:p>
            <a:endParaRPr lang="en-US" altLang="zh-CN" sz="20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E7E72-90F1-9478-458A-9C0003A1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672" y="1679946"/>
            <a:ext cx="4235913" cy="14724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26F891-2C7F-86D6-DC25-285BD709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571" y="4122140"/>
            <a:ext cx="5342217" cy="212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49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83B39-80BC-4AFE-9511-3F95D56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Söhne"/>
              </a:rPr>
              <a:t>2.2 </a:t>
            </a:r>
            <a:r>
              <a:rPr lang="en-GB" altLang="zh-CN" sz="3200" dirty="0">
                <a:latin typeface="+mj-lt"/>
              </a:rPr>
              <a:t>Proximal policy optimisation (PPO)</a:t>
            </a:r>
            <a:br>
              <a:rPr lang="en-GB" altLang="zh-CN" sz="3200" dirty="0">
                <a:latin typeface="+mj-lt"/>
              </a:rPr>
            </a:br>
            <a:endParaRPr lang="en-GB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BE43-FDE9-436F-93F3-5B25CB20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4802128"/>
          </a:xfrm>
        </p:spPr>
        <p:txBody>
          <a:bodyPr/>
          <a:lstStyle/>
          <a:p>
            <a:r>
              <a:rPr lang="en-US" altLang="zh-CN" sz="2400" dirty="0"/>
              <a:t>- conservative policy update</a:t>
            </a:r>
          </a:p>
          <a:p>
            <a:r>
              <a:rPr lang="en-US" altLang="zh-CN" sz="2400" dirty="0"/>
              <a:t>- </a:t>
            </a:r>
            <a:r>
              <a:rPr lang="en-US" altLang="zh-CN" sz="2400" u="sng" dirty="0"/>
              <a:t>rationale</a:t>
            </a:r>
          </a:p>
          <a:p>
            <a:r>
              <a:rPr lang="en-US" altLang="zh-CN" sz="2400" dirty="0"/>
              <a:t>	1. </a:t>
            </a:r>
            <a:r>
              <a:rPr lang="en-GB" sz="2400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 improve training stability at each training epoch</a:t>
            </a:r>
            <a:br>
              <a:rPr lang="en-GB" sz="2400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</a:br>
            <a:r>
              <a:rPr lang="en-GB" sz="2400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           </a:t>
            </a:r>
            <a:r>
              <a:rPr lang="en-GB" sz="2400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  <a:sym typeface="Wingdings" panose="05000000000000000000" pitchFamily="2" charset="2"/>
              </a:rPr>
              <a:t> higher chance of convergence to optimal solution</a:t>
            </a:r>
            <a:endParaRPr lang="en-GB" sz="2400" b="0" i="0" dirty="0">
              <a:solidFill>
                <a:srgbClr val="4B5563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GB" sz="2400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	2.  avoid overshooting policy optimum</a:t>
            </a:r>
            <a:br>
              <a:rPr lang="en-GB" sz="2400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</a:br>
            <a:r>
              <a:rPr lang="en-GB" sz="2400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	   </a:t>
            </a:r>
            <a:r>
              <a:rPr lang="en-GB" sz="2400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  <a:sym typeface="Wingdings" panose="05000000000000000000" pitchFamily="2" charset="2"/>
              </a:rPr>
              <a:t> </a:t>
            </a:r>
            <a:r>
              <a:rPr lang="en-GB" sz="2400" dirty="0">
                <a:solidFill>
                  <a:srgbClr val="4B5563"/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nearly impossible to recover </a:t>
            </a:r>
          </a:p>
          <a:p>
            <a:r>
              <a:rPr lang="en-GB" altLang="zh-CN" sz="2400" dirty="0">
                <a:solidFill>
                  <a:srgbClr val="4B5563"/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- </a:t>
            </a:r>
            <a:r>
              <a:rPr lang="en-GB" altLang="zh-CN" sz="2400" u="sng" dirty="0">
                <a:solidFill>
                  <a:srgbClr val="4B5563"/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equation: Clipped Surrogate Objective Function</a:t>
            </a:r>
          </a:p>
          <a:p>
            <a:endParaRPr lang="en-US" altLang="zh-CN" sz="24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7703F-A4E9-2AE3-E129-55C2189F5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658" y="4179779"/>
            <a:ext cx="6575751" cy="14126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71E049-952E-6609-96B4-D81538733E82}"/>
              </a:ext>
            </a:extLst>
          </p:cNvPr>
          <p:cNvSpPr txBox="1"/>
          <p:nvPr/>
        </p:nvSpPr>
        <p:spPr>
          <a:xfrm>
            <a:off x="349292" y="5223140"/>
            <a:ext cx="4257365" cy="7386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r(θ): </a:t>
            </a:r>
            <a:r>
              <a:rPr lang="en-GB" sz="1400" dirty="0"/>
              <a:t>ratio of probability of taking action under the new policy vs old policy</a:t>
            </a:r>
          </a:p>
          <a:p>
            <a:r>
              <a:rPr lang="en-GB" sz="1400" i="1" dirty="0"/>
              <a:t>A</a:t>
            </a:r>
            <a:r>
              <a:rPr lang="en-GB" sz="1400" baseline="-25000" dirty="0"/>
              <a:t>t</a:t>
            </a:r>
            <a:r>
              <a:rPr lang="en-GB" sz="1400" dirty="0"/>
              <a:t> : estimator of advantage function for current (</a:t>
            </a:r>
            <a:r>
              <a:rPr lang="en-GB" sz="1400" dirty="0" err="1"/>
              <a:t>s,a</a:t>
            </a:r>
            <a:r>
              <a:rPr lang="en-GB" sz="1400" dirty="0"/>
              <a:t>)</a:t>
            </a:r>
            <a:endParaRPr lang="en-GB" sz="1200" b="1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9A2AF9-3CCA-0253-18B9-850A57D40B4A}"/>
              </a:ext>
            </a:extLst>
          </p:cNvPr>
          <p:cNvSpPr txBox="1"/>
          <p:nvPr/>
        </p:nvSpPr>
        <p:spPr>
          <a:xfrm>
            <a:off x="6983900" y="5130807"/>
            <a:ext cx="444829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constrains the ratio within a specified range, </a:t>
            </a:r>
          </a:p>
          <a:p>
            <a:r>
              <a:rPr lang="en-GB" dirty="0"/>
              <a:t>[1−ϵ,1+ϵ], 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prevent excessively large updates.</a:t>
            </a:r>
          </a:p>
        </p:txBody>
      </p:sp>
    </p:spTree>
    <p:extLst>
      <p:ext uri="{BB962C8B-B14F-4D97-AF65-F5344CB8AC3E}">
        <p14:creationId xmlns:p14="http://schemas.microsoft.com/office/powerpoint/2010/main" val="78621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36DC3-9901-57D6-E1FE-6F49E3F0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91" y="3032696"/>
            <a:ext cx="11412777" cy="875880"/>
          </a:xfrm>
        </p:spPr>
        <p:txBody>
          <a:bodyPr/>
          <a:lstStyle/>
          <a:p>
            <a:pPr algn="l"/>
            <a:r>
              <a:rPr lang="en-US" altLang="zh-CN" dirty="0">
                <a:latin typeface="+mj-lt"/>
              </a:rPr>
              <a:t>Part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III: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Projects </a:t>
            </a:r>
            <a:endParaRPr lang="zh-CN" altLang="en-US" dirty="0">
              <a:latin typeface="+mj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65E01-687D-00C6-FC12-4815F06407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55DA441-9505-4303-64E5-9A7EB5690C4C}"/>
              </a:ext>
            </a:extLst>
          </p:cNvPr>
          <p:cNvSpPr txBox="1">
            <a:spLocks/>
          </p:cNvSpPr>
          <p:nvPr/>
        </p:nvSpPr>
        <p:spPr>
          <a:xfrm>
            <a:off x="701509" y="4453537"/>
            <a:ext cx="5163264" cy="875880"/>
          </a:xfrm>
        </p:spPr>
        <p:txBody>
          <a:bodyPr anchor="ctr">
            <a:noAutofit/>
          </a:bodyPr>
          <a:lstStyle>
            <a:lvl1pPr algn="ctr" defTabSz="457182" rtl="0" eaLnBrk="1" latinLnBrk="0" hangingPunct="1">
              <a:spcBef>
                <a:spcPct val="0"/>
              </a:spcBef>
              <a:buNone/>
              <a:defRPr sz="5333" b="1" i="0" kern="1200" spc="0" baseline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361950" indent="-361950" algn="l">
              <a:buAutoNum type="arabicPeriod"/>
            </a:pPr>
            <a:r>
              <a:rPr lang="en-GB" altLang="zh-CN" sz="2000" dirty="0">
                <a:latin typeface="+mj-lt"/>
              </a:rPr>
              <a:t>Flappy bird</a:t>
            </a:r>
          </a:p>
          <a:p>
            <a:pPr marL="361950" indent="-361950" algn="l">
              <a:buAutoNum type="arabicPeriod"/>
            </a:pPr>
            <a:r>
              <a:rPr lang="en-GB" altLang="zh-CN" sz="2000" dirty="0">
                <a:latin typeface="+mj-lt"/>
              </a:rPr>
              <a:t>Connect X</a:t>
            </a:r>
          </a:p>
          <a:p>
            <a:pPr marL="361950" indent="-361950" algn="l">
              <a:buAutoNum type="arabicPeriod"/>
            </a:pPr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6353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83B39-80BC-4AFE-9511-3F95D56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Flappy Bird hack using Double Deep Q-learning </a:t>
            </a:r>
            <a:br>
              <a:rPr lang="en-GB" altLang="zh-CN" dirty="0"/>
            </a:br>
            <a:endParaRPr lang="en-GB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BE43-FDE9-436F-93F3-5B25CB20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3772614"/>
          </a:xfrm>
        </p:spPr>
        <p:txBody>
          <a:bodyPr/>
          <a:lstStyle/>
          <a:p>
            <a:r>
              <a:rPr lang="en-US" altLang="zh-CN" sz="2400" dirty="0"/>
              <a:t>- Implementation of Double DQN (A9_flappybird.ipynb)</a:t>
            </a:r>
          </a:p>
          <a:p>
            <a:r>
              <a:rPr lang="en-US" altLang="zh-CN" sz="2400" dirty="0"/>
              <a:t>- goal: </a:t>
            </a:r>
            <a:r>
              <a:rPr lang="en-GB" altLang="zh-CN" sz="2400" dirty="0"/>
              <a:t>navigate a bird through a series of pipes by tapping the screen </a:t>
            </a:r>
            <a:br>
              <a:rPr lang="en-GB" altLang="zh-CN" sz="2400" dirty="0"/>
            </a:br>
            <a:r>
              <a:rPr lang="en-GB" altLang="zh-CN" sz="2400" dirty="0"/>
              <a:t>   </a:t>
            </a:r>
            <a:r>
              <a:rPr lang="en-GB" altLang="zh-CN" sz="2400" dirty="0">
                <a:sym typeface="Wingdings" panose="05000000000000000000" pitchFamily="2" charset="2"/>
              </a:rPr>
              <a:t> m</a:t>
            </a:r>
            <a:r>
              <a:rPr lang="en-GB" altLang="zh-CN" sz="2400" dirty="0"/>
              <a:t>ake the bird flap its wing without colliding</a:t>
            </a:r>
            <a:endParaRPr lang="en-US" altLang="zh-CN" sz="2400" dirty="0"/>
          </a:p>
          <a:p>
            <a:r>
              <a:rPr lang="en-US" altLang="zh-CN" sz="2400" dirty="0"/>
              <a:t>- Input layer as raw pixels from game screen each t</a:t>
            </a:r>
          </a:p>
          <a:p>
            <a:pPr marL="514350" indent="-514350">
              <a:buAutoNum type="arabicPeriod"/>
            </a:pPr>
            <a:r>
              <a:rPr lang="en-US" altLang="zh-CN" sz="2400" dirty="0"/>
              <a:t>Covert to grayscale</a:t>
            </a:r>
          </a:p>
          <a:p>
            <a:pPr marL="514350" indent="-514350">
              <a:buAutoNum type="arabicPeriod"/>
            </a:pPr>
            <a:r>
              <a:rPr lang="en-US" altLang="zh-CN" sz="2400" dirty="0"/>
              <a:t>Resize</a:t>
            </a:r>
          </a:p>
          <a:p>
            <a:pPr marL="514350" indent="-514350">
              <a:buAutoNum type="arabicPeriod"/>
            </a:pPr>
            <a:r>
              <a:rPr lang="en-US" altLang="zh-CN" sz="2400" dirty="0"/>
              <a:t>Input array 80 x 80 x 4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549597F-EA9D-2B62-B025-A63F410C2409}"/>
              </a:ext>
            </a:extLst>
          </p:cNvPr>
          <p:cNvSpPr txBox="1">
            <a:spLocks/>
          </p:cNvSpPr>
          <p:nvPr/>
        </p:nvSpPr>
        <p:spPr>
          <a:xfrm>
            <a:off x="460474" y="5840094"/>
            <a:ext cx="10372770" cy="2809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Reference : https://github.com/drl-dql/DQN-Flappy-Bird</a:t>
            </a:r>
          </a:p>
        </p:txBody>
      </p:sp>
    </p:spTree>
    <p:extLst>
      <p:ext uri="{BB962C8B-B14F-4D97-AF65-F5344CB8AC3E}">
        <p14:creationId xmlns:p14="http://schemas.microsoft.com/office/powerpoint/2010/main" val="4070364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83B39-80BC-4AFE-9511-3F95D56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Flappy Bird hack using Double Deep Q-learning </a:t>
            </a:r>
            <a:br>
              <a:rPr lang="en-GB" altLang="zh-CN" dirty="0"/>
            </a:br>
            <a:endParaRPr lang="en-GB" altLang="zh-C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9858B0-01F6-3E4B-909C-EAC76DE50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292" y="1321655"/>
            <a:ext cx="4069660" cy="554441"/>
          </a:xfrm>
        </p:spPr>
        <p:txBody>
          <a:bodyPr/>
          <a:lstStyle/>
          <a:p>
            <a:pPr algn="ctr"/>
            <a:r>
              <a:rPr lang="en-GB" sz="2000" dirty="0"/>
              <a:t>Example of average reward and loss over training epoch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96DE7D-C06B-AB7E-BEFF-E6954B6C56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292" y="2213944"/>
            <a:ext cx="5526633" cy="2767961"/>
          </a:xfrm>
          <a:prstGeom prst="rect">
            <a:avLst/>
          </a:prstGeom>
        </p:spPr>
      </p:pic>
      <p:pic>
        <p:nvPicPr>
          <p:cNvPr id="10" name="F89317BB">
            <a:hlinkClick r:id="" action="ppaction://media"/>
            <a:extLst>
              <a:ext uri="{FF2B5EF4-FFF2-40B4-BE49-F238E27FC236}">
                <a16:creationId xmlns:a16="http://schemas.microsoft.com/office/drawing/2014/main" id="{3090456D-BB80-4F66-A18B-D74FF29FC17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354516" y="1922235"/>
            <a:ext cx="1885150" cy="3351377"/>
          </a:xfrm>
          <a:prstGeom prst="rect">
            <a:avLst/>
          </a:prstGeom>
        </p:spPr>
      </p:pic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F208BD7C-C3CA-8347-4989-8F5C55207BC0}"/>
              </a:ext>
            </a:extLst>
          </p:cNvPr>
          <p:cNvSpPr txBox="1">
            <a:spLocks/>
          </p:cNvSpPr>
          <p:nvPr/>
        </p:nvSpPr>
        <p:spPr>
          <a:xfrm>
            <a:off x="7012351" y="1023327"/>
            <a:ext cx="4069660" cy="55444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dirty="0"/>
              <a:t>Performance of </a:t>
            </a:r>
            <a:br>
              <a:rPr lang="en-GB" sz="2000" dirty="0"/>
            </a:br>
            <a:r>
              <a:rPr lang="en-GB" sz="2000" dirty="0"/>
              <a:t>5000 vs 96500 epoch </a:t>
            </a:r>
          </a:p>
        </p:txBody>
      </p:sp>
      <p:pic>
        <p:nvPicPr>
          <p:cNvPr id="12" name="93155E62">
            <a:hlinkClick r:id="" action="ppaction://media"/>
            <a:extLst>
              <a:ext uri="{FF2B5EF4-FFF2-40B4-BE49-F238E27FC236}">
                <a16:creationId xmlns:a16="http://schemas.microsoft.com/office/drawing/2014/main" id="{409E732D-F1B2-5EDE-F45E-54B6B70AEA44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838930" y="1922235"/>
            <a:ext cx="1885150" cy="335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5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6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5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83B39-80BC-4AFE-9511-3F95D56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Connect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BE43-FDE9-436F-93F3-5B25CB20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4087925"/>
          </a:xfrm>
        </p:spPr>
        <p:txBody>
          <a:bodyPr/>
          <a:lstStyle/>
          <a:p>
            <a:r>
              <a:rPr lang="en-US" altLang="zh-CN" sz="2400" dirty="0"/>
              <a:t>- Kaggle ongoing competition on reinforcement learning </a:t>
            </a:r>
          </a:p>
          <a:p>
            <a:r>
              <a:rPr lang="en-US" altLang="zh-CN" sz="2400" dirty="0"/>
              <a:t>- goal: </a:t>
            </a:r>
            <a:r>
              <a:rPr lang="en-GB" altLang="zh-CN" sz="2400" dirty="0"/>
              <a:t>get a certain number of your checkers in a row horizontally, vertically, or diagonally on the game board before opponent</a:t>
            </a:r>
          </a:p>
          <a:p>
            <a:r>
              <a:rPr lang="en-GB" altLang="zh-CN" sz="2400" dirty="0"/>
              <a:t>- measured by skill rating : Gaussian</a:t>
            </a:r>
          </a:p>
          <a:p>
            <a:r>
              <a:rPr lang="en-GB" altLang="zh-CN" sz="2400" dirty="0"/>
              <a:t> </a:t>
            </a:r>
            <a:br>
              <a:rPr lang="en-GB" altLang="zh-CN" sz="2400" dirty="0"/>
            </a:br>
            <a:r>
              <a:rPr lang="en-GB" altLang="zh-CN" sz="2400" dirty="0"/>
              <a:t>  </a:t>
            </a:r>
            <a:br>
              <a:rPr lang="en-GB" altLang="zh-CN" sz="2400" dirty="0"/>
            </a:br>
            <a:r>
              <a:rPr lang="en-GB" altLang="zh-CN" sz="2400" dirty="0"/>
              <a:t>   estimated skill </a:t>
            </a:r>
            <a:br>
              <a:rPr lang="en-GB" altLang="zh-CN" sz="2400" dirty="0"/>
            </a:br>
            <a:r>
              <a:rPr lang="en-GB" altLang="zh-CN" sz="2400" dirty="0"/>
              <a:t>   uncertainty of the estimate  </a:t>
            </a:r>
          </a:p>
          <a:p>
            <a:endParaRPr lang="en-US" altLang="zh-CN"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5DF54E1-4D5F-2400-BC00-311ACFCDE346}"/>
              </a:ext>
            </a:extLst>
          </p:cNvPr>
          <p:cNvSpPr txBox="1">
            <a:spLocks/>
          </p:cNvSpPr>
          <p:nvPr/>
        </p:nvSpPr>
        <p:spPr>
          <a:xfrm>
            <a:off x="1169923" y="5980365"/>
            <a:ext cx="10372770" cy="2809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Reference: https://github.com/arthurdjn/snake-reinforcement-learning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8FD45-3E08-DEEE-9504-937871C1A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07" y="2465149"/>
            <a:ext cx="4124901" cy="3515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CE20D-3C39-0ABB-87F0-CCB96C9D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982" y="2932669"/>
            <a:ext cx="1162212" cy="571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0A9944-A41F-5053-7B81-EACFE92E9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280" y="3608274"/>
            <a:ext cx="285790" cy="409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20F36A-FD48-FB1B-D9C7-3DEF3B3DB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801" y="4065573"/>
            <a:ext cx="285790" cy="31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41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83B39-80BC-4AFE-9511-3F95D56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Snake game with deep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BE43-FDE9-436F-93F3-5B25CB20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4366699"/>
          </a:xfrm>
        </p:spPr>
        <p:txBody>
          <a:bodyPr/>
          <a:lstStyle/>
          <a:p>
            <a:r>
              <a:rPr lang="en-GB" altLang="zh-CN" dirty="0"/>
              <a:t>- implements Snake game in OpenAI Gym environment </a:t>
            </a:r>
          </a:p>
          <a:p>
            <a:r>
              <a:rPr lang="en-GB" altLang="zh-CN" dirty="0"/>
              <a:t>- Deep RL implementation using </a:t>
            </a:r>
            <a:r>
              <a:rPr lang="en-GB" altLang="zh-CN" dirty="0" err="1"/>
              <a:t>RLlib</a:t>
            </a:r>
            <a:r>
              <a:rPr lang="en-GB" altLang="zh-CN" dirty="0"/>
              <a:t> library</a:t>
            </a:r>
          </a:p>
          <a:p>
            <a:r>
              <a:rPr lang="en-GB" altLang="zh-CN" dirty="0"/>
              <a:t>- observing game frames using convolutional neural network as Q-function approximator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5DF54E1-4D5F-2400-BC00-311ACFCDE346}"/>
              </a:ext>
            </a:extLst>
          </p:cNvPr>
          <p:cNvSpPr txBox="1">
            <a:spLocks/>
          </p:cNvSpPr>
          <p:nvPr/>
        </p:nvSpPr>
        <p:spPr>
          <a:xfrm>
            <a:off x="649307" y="5938238"/>
            <a:ext cx="10372770" cy="2809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Reference: https://github.com/arthurdjn/snake-reinforcement-learning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17B1C-0763-D799-78CC-7EF96AF17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505" y="3328347"/>
            <a:ext cx="2612572" cy="26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8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83B39-80BC-4AFE-9511-3F95D56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Challenges when working on projects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BE43-FDE9-436F-93F3-5B25CB202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 incompatible package versions </a:t>
            </a:r>
          </a:p>
          <a:p>
            <a:r>
              <a:rPr lang="en-US" altLang="zh-CN" dirty="0"/>
              <a:t>- training timeout in case of Google </a:t>
            </a:r>
            <a:r>
              <a:rPr lang="en-US" altLang="zh-CN" dirty="0" err="1"/>
              <a:t>Colab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115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36DC3-9901-57D6-E1FE-6F49E3F0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91" y="3032696"/>
            <a:ext cx="11412777" cy="875880"/>
          </a:xfrm>
        </p:spPr>
        <p:txBody>
          <a:bodyPr/>
          <a:lstStyle/>
          <a:p>
            <a:pPr algn="l"/>
            <a:r>
              <a:rPr lang="en-US" altLang="zh-CN" dirty="0">
                <a:latin typeface="+mj-lt"/>
              </a:rPr>
              <a:t>Core concepts</a:t>
            </a:r>
            <a:endParaRPr lang="zh-CN" altLang="en-US" dirty="0">
              <a:latin typeface="+mj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65E01-687D-00C6-FC12-4815F06407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dirty="0"/>
              <a:t>Section 1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D569149-1944-3999-E598-0BEA62FEB395}"/>
              </a:ext>
            </a:extLst>
          </p:cNvPr>
          <p:cNvSpPr txBox="1">
            <a:spLocks/>
          </p:cNvSpPr>
          <p:nvPr/>
        </p:nvSpPr>
        <p:spPr>
          <a:xfrm>
            <a:off x="701509" y="4453537"/>
            <a:ext cx="5163264" cy="1497320"/>
          </a:xfrm>
        </p:spPr>
        <p:txBody>
          <a:bodyPr anchor="ctr">
            <a:noAutofit/>
          </a:bodyPr>
          <a:lstStyle>
            <a:lvl1pPr algn="ctr" defTabSz="457182" rtl="0" eaLnBrk="1" latinLnBrk="0" hangingPunct="1">
              <a:spcBef>
                <a:spcPct val="0"/>
              </a:spcBef>
              <a:buNone/>
              <a:defRPr sz="5333" b="1" i="0" kern="1200" spc="0" baseline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361950" indent="-361950" algn="l">
              <a:buAutoNum type="arabicPeriod"/>
            </a:pPr>
            <a:r>
              <a:rPr lang="en-GB" altLang="zh-CN" sz="2000" dirty="0">
                <a:latin typeface="+mj-lt"/>
              </a:rPr>
              <a:t>Markov Decision Process</a:t>
            </a:r>
          </a:p>
          <a:p>
            <a:pPr marL="361950" indent="-361950" algn="l">
              <a:buAutoNum type="arabicPeriod"/>
            </a:pPr>
            <a:r>
              <a:rPr lang="en-GB" altLang="zh-CN" sz="2000" dirty="0">
                <a:latin typeface="+mj-lt"/>
              </a:rPr>
              <a:t>Bellman Equations  </a:t>
            </a:r>
          </a:p>
          <a:p>
            <a:pPr marL="361950" indent="-361950" algn="l">
              <a:buAutoNum type="arabicPeriod"/>
            </a:pPr>
            <a:r>
              <a:rPr lang="en-GB" altLang="zh-CN" sz="2000" dirty="0">
                <a:latin typeface="+mj-lt"/>
              </a:rPr>
              <a:t>Q-learning </a:t>
            </a:r>
          </a:p>
          <a:p>
            <a:pPr marL="361950" indent="-361950" algn="l">
              <a:buAutoNum type="arabicPeriod"/>
            </a:pPr>
            <a:r>
              <a:rPr lang="en-GB" altLang="zh-CN" sz="2000" dirty="0">
                <a:latin typeface="+mj-lt"/>
              </a:rPr>
              <a:t>Deep Q network (DQN)</a:t>
            </a:r>
          </a:p>
          <a:p>
            <a:pPr marL="361950" indent="-361950" algn="l">
              <a:buAutoNum type="arabicPeriod"/>
            </a:pPr>
            <a:r>
              <a:rPr lang="en-GB" altLang="zh-CN" sz="2000" dirty="0">
                <a:latin typeface="+mj-lt"/>
              </a:rPr>
              <a:t>Challenges, limitations</a:t>
            </a:r>
          </a:p>
          <a:p>
            <a:pPr marL="914400" indent="-914400" algn="l">
              <a:buAutoNum type="arabicPeriod"/>
            </a:pPr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061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83B39-80BC-4AFE-9511-3F95D56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DEEFF4D2-B1BC-22D8-09C9-C84D3CCD0993}"/>
              </a:ext>
            </a:extLst>
          </p:cNvPr>
          <p:cNvSpPr txBox="1"/>
          <p:nvPr/>
        </p:nvSpPr>
        <p:spPr>
          <a:xfrm>
            <a:off x="0" y="1241744"/>
            <a:ext cx="12191999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39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T</a:t>
            </a:r>
            <a:r>
              <a:rPr lang="en" altLang="zh-CN" sz="239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h</a:t>
            </a:r>
            <a:r>
              <a:rPr lang="en" altLang="zh-CN" sz="239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a</a:t>
            </a:r>
            <a:r>
              <a:rPr lang="en" altLang="zh-CN" sz="239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n</a:t>
            </a:r>
            <a:r>
              <a:rPr lang="en" altLang="zh-CN" sz="239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k</a:t>
            </a:r>
            <a:r>
              <a:rPr lang="en" altLang="zh-CN" sz="239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</a:t>
            </a:r>
            <a:r>
              <a:rPr lang="en-US" altLang="zh-CN" sz="239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!</a:t>
            </a:r>
            <a:endParaRPr lang="zh-CN" altLang="en-US" sz="199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BBEAB5F9-BA71-2DF3-20EF-4DF26226BD00}"/>
              </a:ext>
            </a:extLst>
          </p:cNvPr>
          <p:cNvSpPr txBox="1">
            <a:spLocks/>
          </p:cNvSpPr>
          <p:nvPr/>
        </p:nvSpPr>
        <p:spPr>
          <a:xfrm>
            <a:off x="0" y="3958743"/>
            <a:ext cx="12192000" cy="1918505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zh-CN" dirty="0">
              <a:latin typeface="+mn-lt"/>
              <a:ea typeface="SimHei" panose="02010609060101010101" pitchFamily="49" charset="-122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AA52E447-2911-024F-CD8A-887CE1F83835}"/>
              </a:ext>
            </a:extLst>
          </p:cNvPr>
          <p:cNvSpPr txBox="1"/>
          <p:nvPr/>
        </p:nvSpPr>
        <p:spPr>
          <a:xfrm>
            <a:off x="3159577" y="5615638"/>
            <a:ext cx="6134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800" dirty="0"/>
              <a:t>Have fun, learn stuff!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334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83B39-80BC-4AFE-9511-3F95D56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1.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BE43-FDE9-436F-93F3-5B25CB20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6223877" cy="2111143"/>
          </a:xfrm>
        </p:spPr>
        <p:txBody>
          <a:bodyPr/>
          <a:lstStyle/>
          <a:p>
            <a:r>
              <a:rPr lang="en-GB" altLang="zh-CN" dirty="0"/>
              <a:t>- one of the 3 basic ML paradigms</a:t>
            </a:r>
          </a:p>
          <a:p>
            <a:r>
              <a:rPr lang="en-GB" altLang="zh-CN" dirty="0"/>
              <a:t>- Agents learn to make decisions by :</a:t>
            </a:r>
          </a:p>
          <a:p>
            <a:pPr marL="514350" indent="-514350">
              <a:buAutoNum type="arabicPeriod"/>
            </a:pPr>
            <a:r>
              <a:rPr lang="en-GB" altLang="zh-CN" dirty="0"/>
              <a:t>interacting with an environment and observe state</a:t>
            </a:r>
          </a:p>
          <a:p>
            <a:pPr marL="514350" indent="-514350">
              <a:buAutoNum type="arabicPeriod"/>
            </a:pPr>
            <a:r>
              <a:rPr lang="en-GB" altLang="zh-CN" dirty="0">
                <a:sym typeface="Wingdings" panose="05000000000000000000" pitchFamily="2" charset="2"/>
              </a:rPr>
              <a:t> </a:t>
            </a:r>
            <a:r>
              <a:rPr lang="en-GB" altLang="zh-CN" dirty="0"/>
              <a:t>receive feedback as rewards or punishments, </a:t>
            </a:r>
          </a:p>
          <a:p>
            <a:pPr marL="514350" indent="-514350">
              <a:buAutoNum type="arabicPeriod"/>
            </a:pPr>
            <a:r>
              <a:rPr lang="en-GB" altLang="zh-CN" dirty="0">
                <a:sym typeface="Wingdings" panose="05000000000000000000" pitchFamily="2" charset="2"/>
              </a:rPr>
              <a:t> </a:t>
            </a:r>
            <a:r>
              <a:rPr lang="en-GB" altLang="zh-CN" dirty="0"/>
              <a:t>optimise behaviour to maximize cumulative reward over time</a:t>
            </a:r>
            <a:endParaRPr lang="en-US" altLang="zh-CN" dirty="0"/>
          </a:p>
        </p:txBody>
      </p:sp>
      <p:pic>
        <p:nvPicPr>
          <p:cNvPr id="1028" name="Picture 4" descr="What Is Reinforcement Learning? - MATLAB &amp; Simulink">
            <a:extLst>
              <a:ext uri="{FF2B5EF4-FFF2-40B4-BE49-F238E27FC236}">
                <a16:creationId xmlns:a16="http://schemas.microsoft.com/office/drawing/2014/main" id="{63942D8C-DC2E-1D2F-95E4-8A17D57C8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736" y="1971825"/>
            <a:ext cx="5183264" cy="263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21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83B39-80BC-4AFE-9511-3F95D56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1.1 Markov Decision Processes (MDPs)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BE43-FDE9-436F-93F3-5B25CB20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8"/>
            <a:ext cx="10585952" cy="5463711"/>
          </a:xfrm>
        </p:spPr>
        <p:txBody>
          <a:bodyPr/>
          <a:lstStyle/>
          <a:p>
            <a:r>
              <a:rPr lang="en-GB" altLang="zh-CN" sz="2400" dirty="0"/>
              <a:t>- Basic RL mathematical framework for modelling stochastic </a:t>
            </a:r>
            <a:br>
              <a:rPr lang="en-GB" altLang="zh-CN" sz="2400" dirty="0"/>
            </a:br>
            <a:r>
              <a:rPr lang="en-GB" altLang="zh-CN" sz="2400" dirty="0"/>
              <a:t>  decision-making process. </a:t>
            </a:r>
          </a:p>
          <a:p>
            <a:r>
              <a:rPr lang="en-GB" altLang="zh-CN" sz="2400" dirty="0"/>
              <a:t>- Assumption: </a:t>
            </a:r>
            <a:r>
              <a:rPr lang="en-GB" altLang="zh-CN" sz="2400" u="sng" dirty="0"/>
              <a:t>full</a:t>
            </a:r>
            <a:r>
              <a:rPr lang="en-GB" altLang="zh-CN" sz="2400" dirty="0"/>
              <a:t> observability</a:t>
            </a:r>
          </a:p>
          <a:p>
            <a:r>
              <a:rPr lang="en-GB" altLang="zh-CN" sz="2400" dirty="0"/>
              <a:t>	else:  partially observable (POMDPs)</a:t>
            </a:r>
          </a:p>
          <a:p>
            <a:r>
              <a:rPr lang="en-GB" altLang="zh-CN" sz="2400" dirty="0"/>
              <a:t>- components:</a:t>
            </a:r>
          </a:p>
          <a:p>
            <a:r>
              <a:rPr lang="en-GB" altLang="zh-CN" sz="2400" dirty="0"/>
              <a:t>	1. </a:t>
            </a:r>
            <a:r>
              <a:rPr lang="en-GB" altLang="zh-CN" sz="2400" dirty="0">
                <a:solidFill>
                  <a:srgbClr val="FF0000"/>
                </a:solidFill>
              </a:rPr>
              <a:t>States (S): </a:t>
            </a:r>
            <a:r>
              <a:rPr lang="en-GB" altLang="zh-CN" sz="2400" dirty="0"/>
              <a:t>situations the system is configured in </a:t>
            </a:r>
          </a:p>
          <a:p>
            <a:r>
              <a:rPr lang="en-GB" altLang="zh-CN" sz="2400" dirty="0"/>
              <a:t>	2. </a:t>
            </a:r>
            <a:r>
              <a:rPr lang="en-GB" altLang="zh-CN" sz="2400" dirty="0">
                <a:solidFill>
                  <a:srgbClr val="FF0000"/>
                </a:solidFill>
              </a:rPr>
              <a:t>Actions (</a:t>
            </a:r>
            <a:r>
              <a:rPr lang="en-GB" altLang="zh-CN" sz="2400" i="1" dirty="0">
                <a:solidFill>
                  <a:srgbClr val="FF0000"/>
                </a:solidFill>
              </a:rPr>
              <a:t>A</a:t>
            </a:r>
            <a:r>
              <a:rPr lang="en-GB" altLang="zh-CN" sz="2400" dirty="0">
                <a:solidFill>
                  <a:srgbClr val="FF0000"/>
                </a:solidFill>
              </a:rPr>
              <a:t>): </a:t>
            </a:r>
            <a:r>
              <a:rPr lang="en-GB" altLang="zh-CN" sz="2400" dirty="0"/>
              <a:t>set of agent’s possible choices or decisions </a:t>
            </a:r>
            <a:br>
              <a:rPr lang="en-GB" altLang="zh-CN" sz="2400" dirty="0"/>
            </a:br>
            <a:r>
              <a:rPr lang="en-GB" altLang="zh-CN" sz="2400" dirty="0"/>
              <a:t>						in each state.</a:t>
            </a:r>
          </a:p>
          <a:p>
            <a:r>
              <a:rPr lang="en-GB" altLang="zh-CN" sz="2400" dirty="0"/>
              <a:t>	3. </a:t>
            </a:r>
            <a:r>
              <a:rPr lang="en-GB" altLang="zh-CN" sz="2400" dirty="0">
                <a:solidFill>
                  <a:srgbClr val="FF0000"/>
                </a:solidFill>
              </a:rPr>
              <a:t>Transition Probabilities (</a:t>
            </a:r>
            <a:r>
              <a:rPr lang="en-GB" altLang="zh-CN" sz="2400" i="1" dirty="0">
                <a:solidFill>
                  <a:srgbClr val="FF0000"/>
                </a:solidFill>
              </a:rPr>
              <a:t>P</a:t>
            </a:r>
            <a:r>
              <a:rPr lang="en-GB" altLang="zh-CN" sz="2400" dirty="0">
                <a:solidFill>
                  <a:srgbClr val="FF0000"/>
                </a:solidFill>
              </a:rPr>
              <a:t>): </a:t>
            </a:r>
            <a:r>
              <a:rPr lang="en-GB" altLang="zh-CN" sz="2400" dirty="0"/>
              <a:t>likelihood of transitioning of 												   state when after an action</a:t>
            </a:r>
          </a:p>
          <a:p>
            <a:r>
              <a:rPr lang="en-GB" altLang="zh-CN" sz="2400" dirty="0"/>
              <a:t>	4. </a:t>
            </a:r>
            <a:r>
              <a:rPr lang="en-GB" altLang="zh-CN" sz="2400" dirty="0">
                <a:solidFill>
                  <a:srgbClr val="FF0000"/>
                </a:solidFill>
              </a:rPr>
              <a:t>Rewards (</a:t>
            </a:r>
            <a:r>
              <a:rPr lang="en-GB" altLang="zh-CN" sz="2400" i="1" dirty="0">
                <a:solidFill>
                  <a:srgbClr val="FF0000"/>
                </a:solidFill>
              </a:rPr>
              <a:t>R</a:t>
            </a:r>
            <a:r>
              <a:rPr lang="en-GB" altLang="zh-CN" sz="2400" dirty="0">
                <a:solidFill>
                  <a:srgbClr val="FF0000"/>
                </a:solidFill>
              </a:rPr>
              <a:t>): </a:t>
            </a:r>
            <a:r>
              <a:rPr lang="en-GB" altLang="zh-CN" sz="2400" dirty="0"/>
              <a:t>Numeric values representing immediate </a:t>
            </a:r>
            <a:br>
              <a:rPr lang="en-GB" altLang="zh-CN" sz="2400" dirty="0"/>
            </a:br>
            <a:r>
              <a:rPr lang="en-GB" altLang="zh-CN" sz="2400" dirty="0"/>
              <a:t>						  feedback.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E2EB091-4978-717F-95E3-73FF2FB1F49A}"/>
              </a:ext>
            </a:extLst>
          </p:cNvPr>
          <p:cNvSpPr/>
          <p:nvPr/>
        </p:nvSpPr>
        <p:spPr>
          <a:xfrm>
            <a:off x="9490840" y="1844566"/>
            <a:ext cx="2541053" cy="1340069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How should an agent make decisions over t?</a:t>
            </a:r>
          </a:p>
        </p:txBody>
      </p:sp>
    </p:spTree>
    <p:extLst>
      <p:ext uri="{BB962C8B-B14F-4D97-AF65-F5344CB8AC3E}">
        <p14:creationId xmlns:p14="http://schemas.microsoft.com/office/powerpoint/2010/main" val="297296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83B39-80BC-4AFE-9511-3F95D56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1.1 Markov Decision Processes (MDPs)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BE43-FDE9-436F-93F3-5B25CB20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177759"/>
            <a:ext cx="2620985" cy="1032042"/>
          </a:xfrm>
        </p:spPr>
        <p:txBody>
          <a:bodyPr/>
          <a:lstStyle/>
          <a:p>
            <a:r>
              <a:rPr lang="en-US" altLang="zh-CN" dirty="0"/>
              <a:t>At each time t: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65A54-77C5-028C-60D8-81E1DC9EE83B}"/>
              </a:ext>
            </a:extLst>
          </p:cNvPr>
          <p:cNvSpPr txBox="1"/>
          <p:nvPr/>
        </p:nvSpPr>
        <p:spPr>
          <a:xfrm>
            <a:off x="4838324" y="5647704"/>
            <a:ext cx="2149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3. P(</a:t>
            </a:r>
            <a:r>
              <a:rPr lang="en-GB" sz="3200" dirty="0">
                <a:solidFill>
                  <a:srgbClr val="00B0F0"/>
                </a:solidFill>
              </a:rPr>
              <a:t>s’ </a:t>
            </a:r>
            <a:r>
              <a:rPr lang="en-GB" sz="3200" dirty="0">
                <a:solidFill>
                  <a:srgbClr val="FF0000"/>
                </a:solidFill>
              </a:rPr>
              <a:t>| </a:t>
            </a:r>
            <a:r>
              <a:rPr lang="en-GB" sz="3200" dirty="0" err="1">
                <a:solidFill>
                  <a:srgbClr val="FF0000"/>
                </a:solidFill>
              </a:rPr>
              <a:t>s,a</a:t>
            </a:r>
            <a:r>
              <a:rPr lang="en-GB" sz="3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AD09D-E30C-C4C7-69F1-F353B5927470}"/>
              </a:ext>
            </a:extLst>
          </p:cNvPr>
          <p:cNvSpPr txBox="1"/>
          <p:nvPr/>
        </p:nvSpPr>
        <p:spPr>
          <a:xfrm>
            <a:off x="4895959" y="1106088"/>
            <a:ext cx="2074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4. R(s, a, </a:t>
            </a:r>
            <a:r>
              <a:rPr lang="en-GB" sz="3200" dirty="0">
                <a:solidFill>
                  <a:srgbClr val="00B0F0"/>
                </a:solidFill>
              </a:rPr>
              <a:t>s’</a:t>
            </a:r>
            <a:r>
              <a:rPr lang="en-GB" sz="3200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1FAD65-DE06-C702-E380-17C48DE3FEDF}"/>
              </a:ext>
            </a:extLst>
          </p:cNvPr>
          <p:cNvGrpSpPr/>
          <p:nvPr/>
        </p:nvGrpSpPr>
        <p:grpSpPr>
          <a:xfrm>
            <a:off x="1252034" y="1884815"/>
            <a:ext cx="7641898" cy="3572188"/>
            <a:chOff x="2065282" y="1887336"/>
            <a:chExt cx="7641898" cy="3572188"/>
          </a:xfrm>
        </p:grpSpPr>
        <p:pic>
          <p:nvPicPr>
            <p:cNvPr id="2" name="Picture 2" descr="Lessons Learned Reproducing a Deep Reinforcement Learning Paper">
              <a:extLst>
                <a:ext uri="{FF2B5EF4-FFF2-40B4-BE49-F238E27FC236}">
                  <a16:creationId xmlns:a16="http://schemas.microsoft.com/office/drawing/2014/main" id="{79A29E41-10DF-7A89-A7E1-25883A411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5282" y="1887336"/>
              <a:ext cx="7641898" cy="3572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ECACD9-4C51-8514-C4EB-A9E53F0D96A4}"/>
                </a:ext>
              </a:extLst>
            </p:cNvPr>
            <p:cNvSpPr txBox="1"/>
            <p:nvPr/>
          </p:nvSpPr>
          <p:spPr>
            <a:xfrm>
              <a:off x="2279667" y="3381042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  <a:highlight>
                    <a:srgbClr val="F9F9F9"/>
                  </a:highlight>
                </a:rPr>
                <a:t>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12C360-0B91-8D16-7317-1AE5064742DA}"/>
                </a:ext>
              </a:extLst>
            </p:cNvPr>
            <p:cNvSpPr txBox="1"/>
            <p:nvPr/>
          </p:nvSpPr>
          <p:spPr>
            <a:xfrm>
              <a:off x="6163742" y="3799558"/>
              <a:ext cx="4219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  <a:highlight>
                    <a:srgbClr val="F9F9F9"/>
                  </a:highlight>
                </a:rPr>
                <a:t>A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E6DA9B0-065F-422F-D902-61922FAAC155}"/>
              </a:ext>
            </a:extLst>
          </p:cNvPr>
          <p:cNvSpPr txBox="1"/>
          <p:nvPr/>
        </p:nvSpPr>
        <p:spPr>
          <a:xfrm>
            <a:off x="349292" y="4156152"/>
            <a:ext cx="122474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9F9F9"/>
                </a:highlight>
                <a:sym typeface="Wingdings" panose="05000000000000000000" pitchFamily="2" charset="2"/>
              </a:rPr>
              <a:t>s </a:t>
            </a:r>
            <a:r>
              <a:rPr lang="en-GB" sz="3200" dirty="0">
                <a:solidFill>
                  <a:srgbClr val="00B0F0"/>
                </a:solidFill>
                <a:highlight>
                  <a:srgbClr val="F9F9F9"/>
                </a:highlight>
                <a:sym typeface="Wingdings" panose="05000000000000000000" pitchFamily="2" charset="2"/>
              </a:rPr>
              <a:t> </a:t>
            </a:r>
            <a:r>
              <a:rPr lang="en-GB" sz="3200" dirty="0">
                <a:solidFill>
                  <a:srgbClr val="00B0F0"/>
                </a:solidFill>
                <a:highlight>
                  <a:srgbClr val="F9F9F9"/>
                </a:highlight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DD3BF-CDB1-E1D4-A586-839A698D1484}"/>
              </a:ext>
            </a:extLst>
          </p:cNvPr>
          <p:cNvSpPr txBox="1"/>
          <p:nvPr/>
        </p:nvSpPr>
        <p:spPr>
          <a:xfrm>
            <a:off x="5376498" y="3842826"/>
            <a:ext cx="27954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B0F0"/>
                </a:solidFill>
                <a:highlight>
                  <a:srgbClr val="F9F9F9"/>
                </a:highlight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066D3-3314-4F66-E4C7-D52D5AA9BBA2}"/>
              </a:ext>
            </a:extLst>
          </p:cNvPr>
          <p:cNvSpPr txBox="1"/>
          <p:nvPr/>
        </p:nvSpPr>
        <p:spPr>
          <a:xfrm>
            <a:off x="8982657" y="1690863"/>
            <a:ext cx="3094309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Goal is to learn a 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policy (</a:t>
            </a:r>
            <a:r>
              <a:rPr lang="el-G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π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):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 x A 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[0,1],</a:t>
            </a:r>
          </a:p>
          <a:p>
            <a:r>
              <a:rPr lang="el-G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π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GB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s,a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= </a:t>
            </a:r>
            <a:r>
              <a:rPr lang="en-GB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</a:t>
            </a:r>
            <a:r>
              <a:rPr lang="en-GB" sz="2400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 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GB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a|S</a:t>
            </a:r>
            <a:r>
              <a:rPr lang="en-GB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GB" sz="2400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s) </a:t>
            </a:r>
          </a:p>
          <a:p>
            <a:endParaRPr lang="en-GB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6AE2F0-C291-3A6C-A4DD-FD596C24AF50}"/>
              </a:ext>
            </a:extLst>
          </p:cNvPr>
          <p:cNvSpPr txBox="1"/>
          <p:nvPr/>
        </p:nvSpPr>
        <p:spPr>
          <a:xfrm>
            <a:off x="9108317" y="3797037"/>
            <a:ext cx="2888067" cy="160043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79646"/>
                </a:solidFill>
                <a:sym typeface="Wingdings" panose="05000000000000000000" pitchFamily="2" charset="2"/>
              </a:rPr>
              <a:t>by adjusting probabilities of actions in each state</a:t>
            </a:r>
            <a:br>
              <a:rPr lang="en-GB" sz="1600" dirty="0">
                <a:solidFill>
                  <a:srgbClr val="F79646"/>
                </a:solidFill>
                <a:sym typeface="Wingdings" panose="05000000000000000000" pitchFamily="2" charset="2"/>
              </a:rPr>
            </a:br>
            <a:r>
              <a:rPr lang="en-GB" sz="1600" dirty="0">
                <a:solidFill>
                  <a:srgbClr val="F79646"/>
                </a:solidFill>
                <a:sym typeface="Wingdings" panose="05000000000000000000" pitchFamily="2" charset="2"/>
              </a:rPr>
              <a:t> learns to prefer actions that lead to higher long-term rewards </a:t>
            </a:r>
            <a:endParaRPr lang="en-GB" sz="1600" dirty="0">
              <a:solidFill>
                <a:srgbClr val="F79646"/>
              </a:solidFill>
            </a:endParaRPr>
          </a:p>
          <a:p>
            <a:endParaRPr lang="en-GB" sz="1600" dirty="0">
              <a:solidFill>
                <a:srgbClr val="F79646"/>
              </a:solidFill>
            </a:endParaRP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E2EB53C4-A94A-8C82-E620-AB639393E07D}"/>
              </a:ext>
            </a:extLst>
          </p:cNvPr>
          <p:cNvSpPr/>
          <p:nvPr/>
        </p:nvSpPr>
        <p:spPr>
          <a:xfrm>
            <a:off x="9174631" y="5270056"/>
            <a:ext cx="2755438" cy="1340069"/>
          </a:xfrm>
          <a:prstGeom prst="cloudCallout">
            <a:avLst>
              <a:gd name="adj1" fmla="val -33862"/>
              <a:gd name="adj2" fmla="val 589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How to establish these relationships mathematically? </a:t>
            </a:r>
          </a:p>
        </p:txBody>
      </p:sp>
    </p:spTree>
    <p:extLst>
      <p:ext uri="{BB962C8B-B14F-4D97-AF65-F5344CB8AC3E}">
        <p14:creationId xmlns:p14="http://schemas.microsoft.com/office/powerpoint/2010/main" val="290330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83B39-80BC-4AFE-9511-3F95D56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1.2 Bellman equations x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496848-7E33-6C08-6C59-DCCA9EABB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" y="1177758"/>
            <a:ext cx="11493416" cy="4702780"/>
          </a:xfrm>
        </p:spPr>
        <p:txBody>
          <a:bodyPr/>
          <a:lstStyle/>
          <a:p>
            <a:r>
              <a:rPr lang="en-GB" sz="2400" dirty="0"/>
              <a:t>- </a:t>
            </a:r>
            <a:r>
              <a:rPr lang="en-GB" sz="2400" dirty="0">
                <a:highlight>
                  <a:srgbClr val="E3E0E6"/>
                </a:highlight>
              </a:rPr>
              <a:t>originally in dynamic programming: </a:t>
            </a:r>
          </a:p>
          <a:p>
            <a:r>
              <a:rPr lang="en-GB" sz="2400" dirty="0"/>
              <a:t>	- expresses relationship between value of a decision problem &amp; </a:t>
            </a:r>
            <a:br>
              <a:rPr lang="en-GB" sz="2400" dirty="0"/>
            </a:br>
            <a:r>
              <a:rPr lang="en-GB" sz="2400" dirty="0"/>
              <a:t>	 subproblems at certain time </a:t>
            </a:r>
          </a:p>
          <a:p>
            <a:r>
              <a:rPr lang="en-GB" sz="2400" dirty="0"/>
              <a:t>- </a:t>
            </a:r>
            <a:r>
              <a:rPr lang="en-GB" sz="2400" dirty="0">
                <a:highlight>
                  <a:srgbClr val="E3E0E6"/>
                </a:highlight>
              </a:rPr>
              <a:t>in the context of RL: </a:t>
            </a:r>
          </a:p>
          <a:p>
            <a:r>
              <a:rPr lang="en-GB" sz="2400" dirty="0"/>
              <a:t>	- key for optimizing decision-making processes </a:t>
            </a:r>
            <a:r>
              <a:rPr lang="en-GB" sz="2400" u="sng" dirty="0"/>
              <a:t>to define the value function.</a:t>
            </a:r>
            <a:endParaRPr lang="en-GB" sz="2400" dirty="0"/>
          </a:p>
          <a:p>
            <a:r>
              <a:rPr lang="en-GB" sz="2400" dirty="0"/>
              <a:t>	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represents the expected cumulative reward an agent can obtain </a:t>
            </a:r>
            <a:br>
              <a:rPr lang="en-GB" sz="2400" dirty="0"/>
            </a:br>
            <a:r>
              <a:rPr lang="en-GB" sz="2400" dirty="0"/>
              <a:t>		from a given state </a:t>
            </a:r>
            <a:r>
              <a:rPr lang="en-GB" sz="2400" i="1" dirty="0"/>
              <a:t>S</a:t>
            </a:r>
            <a:r>
              <a:rPr lang="en-GB" sz="2400" dirty="0"/>
              <a:t> onward, following a certain policy </a:t>
            </a:r>
            <a:r>
              <a:rPr lang="el-GR" sz="2400" dirty="0"/>
              <a:t>π</a:t>
            </a:r>
            <a:endParaRPr lang="en-GB" sz="2400" dirty="0"/>
          </a:p>
          <a:p>
            <a:r>
              <a:rPr lang="en-GB" sz="2400" dirty="0"/>
              <a:t>- </a:t>
            </a:r>
            <a:r>
              <a:rPr lang="en-GB" sz="2400" dirty="0">
                <a:highlight>
                  <a:srgbClr val="FFF4CA"/>
                </a:highlight>
              </a:rPr>
              <a:t>2 equations</a:t>
            </a:r>
          </a:p>
          <a:p>
            <a:pPr marL="514350" indent="-514350">
              <a:buAutoNum type="arabicPeriod"/>
            </a:pPr>
            <a:r>
              <a:rPr lang="en-GB" sz="2400" dirty="0"/>
              <a:t>Bellman Expectation Equation for State-Value Function (V)</a:t>
            </a:r>
            <a:endParaRPr lang="en-GB" sz="2000" dirty="0"/>
          </a:p>
          <a:p>
            <a:pPr marL="514350" indent="-514350">
              <a:buAutoNum type="arabicPeriod"/>
            </a:pPr>
            <a:r>
              <a:rPr lang="en-GB" sz="2400" dirty="0"/>
              <a:t>Bellman Optimality Equation for State-Action Value Function (Q)</a:t>
            </a:r>
          </a:p>
        </p:txBody>
      </p:sp>
    </p:spTree>
    <p:extLst>
      <p:ext uri="{BB962C8B-B14F-4D97-AF65-F5344CB8AC3E}">
        <p14:creationId xmlns:p14="http://schemas.microsoft.com/office/powerpoint/2010/main" val="18599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83B39-80BC-4AFE-9511-3F95D56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1.2 State-value function: V 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496848-7E33-6C08-6C59-DCCA9EABB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" y="1177758"/>
            <a:ext cx="11207144" cy="2111143"/>
          </a:xfrm>
        </p:spPr>
        <p:txBody>
          <a:bodyPr/>
          <a:lstStyle/>
          <a:p>
            <a:pPr marL="354013" indent="-354013"/>
            <a:r>
              <a:rPr lang="en-GB" sz="2400" dirty="0"/>
              <a:t>- V(s) : with a policy </a:t>
            </a:r>
            <a:r>
              <a:rPr lang="el-GR" sz="2400" dirty="0"/>
              <a:t>π</a:t>
            </a:r>
            <a:r>
              <a:rPr lang="en-GB" sz="2400" dirty="0"/>
              <a:t>, it represents expected cumulative reward an agent can obtain from </a:t>
            </a:r>
            <a:r>
              <a:rPr lang="en-GB" sz="2400" u="sng" dirty="0"/>
              <a:t>being in a particular state </a:t>
            </a:r>
            <a:r>
              <a:rPr lang="en-GB" sz="2400" i="1" u="sng" dirty="0"/>
              <a:t>S</a:t>
            </a:r>
            <a:r>
              <a:rPr lang="en-GB" sz="2400" i="1" dirty="0"/>
              <a:t>.</a:t>
            </a:r>
            <a:endParaRPr lang="en-GB" sz="2400" dirty="0"/>
          </a:p>
          <a:p>
            <a:pPr marL="354013" indent="-354013"/>
            <a:r>
              <a:rPr lang="en-GB" sz="2400" dirty="0"/>
              <a:t>- measure the </a:t>
            </a:r>
            <a:r>
              <a:rPr lang="en-GB" sz="2400" u="sng" dirty="0"/>
              <a:t>overall value of states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7ACDE9-4D90-6592-2045-78D2665ED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9F9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533" y="3475243"/>
            <a:ext cx="7510933" cy="140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6F1980E-E9A3-ADB0-B7CE-37D477186BCB}"/>
              </a:ext>
            </a:extLst>
          </p:cNvPr>
          <p:cNvGrpSpPr/>
          <p:nvPr/>
        </p:nvGrpSpPr>
        <p:grpSpPr>
          <a:xfrm>
            <a:off x="794881" y="4294478"/>
            <a:ext cx="2335160" cy="1158488"/>
            <a:chOff x="794881" y="4294478"/>
            <a:chExt cx="2335160" cy="115848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6C8EFF-166A-E18B-65C3-2DF2111DD43C}"/>
                </a:ext>
              </a:extLst>
            </p:cNvPr>
            <p:cNvGrpSpPr/>
            <p:nvPr/>
          </p:nvGrpSpPr>
          <p:grpSpPr>
            <a:xfrm>
              <a:off x="794881" y="4340993"/>
              <a:ext cx="1909818" cy="1111973"/>
              <a:chOff x="794881" y="4340993"/>
              <a:chExt cx="1909818" cy="111197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64F608-3B48-5103-011C-791F6119EC3C}"/>
                  </a:ext>
                </a:extLst>
              </p:cNvPr>
              <p:cNvSpPr txBox="1"/>
              <p:nvPr/>
            </p:nvSpPr>
            <p:spPr>
              <a:xfrm>
                <a:off x="794881" y="4621969"/>
                <a:ext cx="1909818" cy="83099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GB" sz="1600" u="sng" dirty="0"/>
                  <a:t>Value function: </a:t>
                </a:r>
              </a:p>
              <a:p>
                <a:r>
                  <a:rPr lang="en-GB" sz="1600" dirty="0"/>
                  <a:t>Expected cumulative</a:t>
                </a:r>
              </a:p>
              <a:p>
                <a:r>
                  <a:rPr lang="en-GB" sz="1600" dirty="0"/>
                  <a:t>reward from state </a:t>
                </a:r>
                <a:r>
                  <a:rPr lang="en-GB" sz="1600" i="1" dirty="0"/>
                  <a:t>s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7CA5D13-AAC4-7C3A-3CF2-D5E74E3793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0533" y="4340993"/>
                <a:ext cx="364166" cy="280976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1" name="Right Bracket 30">
              <a:extLst>
                <a:ext uri="{FF2B5EF4-FFF2-40B4-BE49-F238E27FC236}">
                  <a16:creationId xmlns:a16="http://schemas.microsoft.com/office/drawing/2014/main" id="{F7E0DB14-9DFB-1341-FBBA-AC4BB195EBFB}"/>
                </a:ext>
              </a:extLst>
            </p:cNvPr>
            <p:cNvSpPr/>
            <p:nvPr/>
          </p:nvSpPr>
          <p:spPr>
            <a:xfrm rot="5400000">
              <a:off x="2747198" y="3958152"/>
              <a:ext cx="46517" cy="719169"/>
            </a:xfrm>
            <a:prstGeom prst="rightBracket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FB92E3-82D9-4B9C-6F23-F8280213849F}"/>
              </a:ext>
            </a:extLst>
          </p:cNvPr>
          <p:cNvGrpSpPr/>
          <p:nvPr/>
        </p:nvGrpSpPr>
        <p:grpSpPr>
          <a:xfrm>
            <a:off x="2141314" y="2726492"/>
            <a:ext cx="2277425" cy="1125166"/>
            <a:chOff x="2141314" y="2726492"/>
            <a:chExt cx="2277425" cy="112516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799B50-BD24-8839-8578-22FC55098052}"/>
                </a:ext>
              </a:extLst>
            </p:cNvPr>
            <p:cNvSpPr txBox="1"/>
            <p:nvPr/>
          </p:nvSpPr>
          <p:spPr>
            <a:xfrm>
              <a:off x="2141314" y="2726492"/>
              <a:ext cx="1587232" cy="8309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 maximising over all possible actions </a:t>
              </a:r>
              <a:r>
                <a:rPr lang="en-GB" sz="1600" b="1" i="1" dirty="0"/>
                <a:t>a</a:t>
              </a:r>
            </a:p>
          </p:txBody>
        </p:sp>
        <p:sp>
          <p:nvSpPr>
            <p:cNvPr id="32" name="Right Bracket 31">
              <a:extLst>
                <a:ext uri="{FF2B5EF4-FFF2-40B4-BE49-F238E27FC236}">
                  <a16:creationId xmlns:a16="http://schemas.microsoft.com/office/drawing/2014/main" id="{886453B3-9658-5FD5-2492-DF7400B0C542}"/>
                </a:ext>
              </a:extLst>
            </p:cNvPr>
            <p:cNvSpPr/>
            <p:nvPr/>
          </p:nvSpPr>
          <p:spPr>
            <a:xfrm rot="16200000">
              <a:off x="4035896" y="3468815"/>
              <a:ext cx="46517" cy="719169"/>
            </a:xfrm>
            <a:prstGeom prst="rightBracket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CC6AF8-5A66-319F-B9D8-AB5D108A2981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 flipV="1">
              <a:off x="3699570" y="3574150"/>
              <a:ext cx="359585" cy="230991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D3D98E2-E11D-FE33-F98A-E5EBC8D1A0BD}"/>
              </a:ext>
            </a:extLst>
          </p:cNvPr>
          <p:cNvGrpSpPr/>
          <p:nvPr/>
        </p:nvGrpSpPr>
        <p:grpSpPr>
          <a:xfrm>
            <a:off x="4355269" y="4301852"/>
            <a:ext cx="1907510" cy="1625986"/>
            <a:chOff x="4355269" y="4301852"/>
            <a:chExt cx="1907510" cy="16259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D9937E-1F2B-8622-4150-2D2CAE29FC0D}"/>
                </a:ext>
              </a:extLst>
            </p:cNvPr>
            <p:cNvSpPr txBox="1"/>
            <p:nvPr/>
          </p:nvSpPr>
          <p:spPr>
            <a:xfrm>
              <a:off x="4355269" y="5096841"/>
              <a:ext cx="1907510" cy="8309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 immediate reward obtained by taking action </a:t>
              </a:r>
              <a:r>
                <a:rPr lang="en-GB" sz="1600" b="1" i="1" dirty="0"/>
                <a:t>a</a:t>
              </a:r>
              <a:r>
                <a:rPr lang="en-GB" sz="1600" dirty="0"/>
                <a:t> in state </a:t>
              </a:r>
              <a:r>
                <a:rPr lang="en-GB" sz="1600" b="1" i="1" dirty="0"/>
                <a:t>s</a:t>
              </a:r>
              <a:r>
                <a:rPr lang="en-GB" sz="1600" dirty="0"/>
                <a:t>.</a:t>
              </a:r>
              <a:endParaRPr lang="en-GB" sz="1600" i="1" dirty="0"/>
            </a:p>
          </p:txBody>
        </p:sp>
        <p:sp>
          <p:nvSpPr>
            <p:cNvPr id="35" name="Right Bracket 34">
              <a:extLst>
                <a:ext uri="{FF2B5EF4-FFF2-40B4-BE49-F238E27FC236}">
                  <a16:creationId xmlns:a16="http://schemas.microsoft.com/office/drawing/2014/main" id="{04B60EB9-DCDD-3ADE-620F-DD1D1AA74DF6}"/>
                </a:ext>
              </a:extLst>
            </p:cNvPr>
            <p:cNvSpPr/>
            <p:nvPr/>
          </p:nvSpPr>
          <p:spPr>
            <a:xfrm rot="5400000">
              <a:off x="5186991" y="3819528"/>
              <a:ext cx="45719" cy="1010367"/>
            </a:xfrm>
            <a:prstGeom prst="rightBracket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A74116-3C53-97A8-DE45-7E18CA1F9241}"/>
                </a:ext>
              </a:extLst>
            </p:cNvPr>
            <p:cNvCxnSpPr>
              <a:cxnSpLocks/>
            </p:cNvCxnSpPr>
            <p:nvPr/>
          </p:nvCxnSpPr>
          <p:spPr>
            <a:xfrm>
              <a:off x="5153025" y="4355242"/>
              <a:ext cx="155999" cy="724516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718168E-0BB4-99B6-6930-C1DE74956FBF}"/>
              </a:ext>
            </a:extLst>
          </p:cNvPr>
          <p:cNvGrpSpPr/>
          <p:nvPr/>
        </p:nvGrpSpPr>
        <p:grpSpPr>
          <a:xfrm>
            <a:off x="5513648" y="2540982"/>
            <a:ext cx="1450975" cy="1264159"/>
            <a:chOff x="5513648" y="2540982"/>
            <a:chExt cx="1450975" cy="126415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3F8643-6E86-47E9-55DE-F0DBEE0E8918}"/>
                </a:ext>
              </a:extLst>
            </p:cNvPr>
            <p:cNvSpPr txBox="1"/>
            <p:nvPr/>
          </p:nvSpPr>
          <p:spPr>
            <a:xfrm>
              <a:off x="5513648" y="2540982"/>
              <a:ext cx="1450975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600" dirty="0"/>
                <a:t>Discount factor</a:t>
              </a:r>
              <a:endParaRPr lang="en-GB" sz="1600" i="1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1069A48-D902-7781-2835-463B543003A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239136" y="2879536"/>
              <a:ext cx="0" cy="925605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BA8BCE-3EF3-92B7-DB12-3866B2CBE0E8}"/>
              </a:ext>
            </a:extLst>
          </p:cNvPr>
          <p:cNvGrpSpPr/>
          <p:nvPr/>
        </p:nvGrpSpPr>
        <p:grpSpPr>
          <a:xfrm>
            <a:off x="6503200" y="4621970"/>
            <a:ext cx="4749783" cy="1459756"/>
            <a:chOff x="6503200" y="4621970"/>
            <a:chExt cx="4749783" cy="145975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BA4186-16E3-6595-93CF-2023D519417D}"/>
                </a:ext>
              </a:extLst>
            </p:cNvPr>
            <p:cNvSpPr txBox="1"/>
            <p:nvPr/>
          </p:nvSpPr>
          <p:spPr>
            <a:xfrm>
              <a:off x="7191375" y="4973730"/>
              <a:ext cx="4061608" cy="110799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u="sng" dirty="0">
                  <a:sym typeface="Wingdings" panose="05000000000000000000" pitchFamily="2" charset="2"/>
                </a:rPr>
                <a:t>Expected future value of the next state </a:t>
              </a:r>
              <a:r>
                <a:rPr lang="en-GB" sz="1600" b="1" u="sng" dirty="0">
                  <a:sym typeface="Wingdings" panose="05000000000000000000" pitchFamily="2" charset="2"/>
                </a:rPr>
                <a:t>s</a:t>
              </a:r>
              <a:endParaRPr lang="en-GB" sz="1600" b="1" u="sng" dirty="0"/>
            </a:p>
            <a:p>
              <a:r>
                <a:rPr lang="en-GB" sz="1600" dirty="0"/>
                <a:t>-   The sum over all possible next states </a:t>
              </a:r>
              <a:r>
                <a:rPr lang="en-GB" sz="1600" b="1" i="1" dirty="0"/>
                <a:t>s</a:t>
              </a:r>
            </a:p>
            <a:p>
              <a:r>
                <a:rPr lang="en-GB" sz="1600" dirty="0">
                  <a:sym typeface="Wingdings" panose="05000000000000000000" pitchFamily="2" charset="2"/>
                </a:rPr>
                <a:t> weighted by the probability of transitioning </a:t>
              </a:r>
              <a:br>
                <a:rPr lang="en-GB" sz="1600" dirty="0">
                  <a:sym typeface="Wingdings" panose="05000000000000000000" pitchFamily="2" charset="2"/>
                </a:rPr>
              </a:br>
              <a:r>
                <a:rPr lang="en-GB" sz="1600" dirty="0">
                  <a:sym typeface="Wingdings" panose="05000000000000000000" pitchFamily="2" charset="2"/>
                </a:rPr>
                <a:t>     to each</a:t>
              </a:r>
              <a:r>
                <a:rPr lang="en-GB" sz="1600" i="1" dirty="0">
                  <a:sym typeface="Wingdings" panose="05000000000000000000" pitchFamily="2" charset="2"/>
                </a:rPr>
                <a:t> </a:t>
              </a:r>
              <a:r>
                <a:rPr lang="en-GB" dirty="0">
                  <a:sym typeface="Wingdings" panose="05000000000000000000" pitchFamily="2" charset="2"/>
                </a:rPr>
                <a:t>s</a:t>
              </a:r>
              <a:endParaRPr lang="en-GB" sz="1600" dirty="0"/>
            </a:p>
          </p:txBody>
        </p:sp>
        <p:sp>
          <p:nvSpPr>
            <p:cNvPr id="44" name="Right Bracket 43">
              <a:extLst>
                <a:ext uri="{FF2B5EF4-FFF2-40B4-BE49-F238E27FC236}">
                  <a16:creationId xmlns:a16="http://schemas.microsoft.com/office/drawing/2014/main" id="{4BE9A978-8189-3CAD-8C1F-D6057F288CDA}"/>
                </a:ext>
              </a:extLst>
            </p:cNvPr>
            <p:cNvSpPr/>
            <p:nvPr/>
          </p:nvSpPr>
          <p:spPr>
            <a:xfrm rot="5400000">
              <a:off x="7872037" y="3253133"/>
              <a:ext cx="141250" cy="2878923"/>
            </a:xfrm>
            <a:prstGeom prst="rightBracket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74229D4-743D-C7B5-E2F2-B4F20AD797FF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7942662" y="4763220"/>
              <a:ext cx="376697" cy="21051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7" name="AutoShape 2">
            <a:extLst>
              <a:ext uri="{FF2B5EF4-FFF2-40B4-BE49-F238E27FC236}">
                <a16:creationId xmlns:a16="http://schemas.microsoft.com/office/drawing/2014/main" id="{99EAC3DA-0EF3-0F08-3753-CF04F259A5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4159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D706AB-2C12-C9D4-667F-50C4ADA44634}"/>
              </a:ext>
            </a:extLst>
          </p:cNvPr>
          <p:cNvSpPr txBox="1"/>
          <p:nvPr/>
        </p:nvSpPr>
        <p:spPr>
          <a:xfrm>
            <a:off x="635564" y="5917978"/>
            <a:ext cx="2281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Ref: multiple sources</a:t>
            </a:r>
          </a:p>
        </p:txBody>
      </p:sp>
    </p:spTree>
    <p:extLst>
      <p:ext uri="{BB962C8B-B14F-4D97-AF65-F5344CB8AC3E}">
        <p14:creationId xmlns:p14="http://schemas.microsoft.com/office/powerpoint/2010/main" val="259454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E1181E6C-0BB3-509E-A51D-F1A996A40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902" y="3366070"/>
            <a:ext cx="6592763" cy="134985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A283B39-80BC-4AFE-9511-3F95D56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1.2 State-action Value function: Q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496848-7E33-6C08-6C59-DCCA9EABB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" y="1177758"/>
            <a:ext cx="11207144" cy="2111143"/>
          </a:xfrm>
        </p:spPr>
        <p:txBody>
          <a:bodyPr/>
          <a:lstStyle/>
          <a:p>
            <a:r>
              <a:rPr lang="en-GB" sz="2400" dirty="0"/>
              <a:t>-  Q(s, a) : with a policy </a:t>
            </a:r>
            <a:r>
              <a:rPr lang="el-GR" sz="2400" dirty="0"/>
              <a:t>π</a:t>
            </a:r>
            <a:r>
              <a:rPr lang="en-GB" sz="2400" dirty="0"/>
              <a:t>, it represents the expected cumulative reward an agent can obtain from</a:t>
            </a:r>
            <a:r>
              <a:rPr lang="en-GB" sz="2400" u="sng" dirty="0"/>
              <a:t> taking a particular action in a given state</a:t>
            </a:r>
          </a:p>
          <a:p>
            <a:r>
              <a:rPr lang="en-GB" sz="2400" dirty="0"/>
              <a:t>- measure the value of </a:t>
            </a:r>
            <a:r>
              <a:rPr lang="en-GB" sz="2400" u="sng" dirty="0"/>
              <a:t>state-action</a:t>
            </a:r>
            <a:r>
              <a:rPr lang="en-GB" sz="2400" dirty="0"/>
              <a:t> pairs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78AF89-82F2-7B5D-8CB4-7597C2B76457}"/>
              </a:ext>
            </a:extLst>
          </p:cNvPr>
          <p:cNvGrpSpPr/>
          <p:nvPr/>
        </p:nvGrpSpPr>
        <p:grpSpPr>
          <a:xfrm>
            <a:off x="239122" y="4484213"/>
            <a:ext cx="3310098" cy="1769148"/>
            <a:chOff x="-180057" y="4294478"/>
            <a:chExt cx="3310098" cy="176914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3DDAD59-7BAE-CFC0-1FF9-B32F028B5AB8}"/>
                </a:ext>
              </a:extLst>
            </p:cNvPr>
            <p:cNvGrpSpPr/>
            <p:nvPr/>
          </p:nvGrpSpPr>
          <p:grpSpPr>
            <a:xfrm>
              <a:off x="-180057" y="4340993"/>
              <a:ext cx="2884756" cy="1722633"/>
              <a:chOff x="-180057" y="4340993"/>
              <a:chExt cx="2884756" cy="172263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18AF78-3D02-CA5C-2CB9-F288E975B4C4}"/>
                  </a:ext>
                </a:extLst>
              </p:cNvPr>
              <p:cNvSpPr txBox="1"/>
              <p:nvPr/>
            </p:nvSpPr>
            <p:spPr>
              <a:xfrm>
                <a:off x="-180057" y="4586298"/>
                <a:ext cx="2664920" cy="147732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u="sng" dirty="0">
                    <a:highlight>
                      <a:srgbClr val="F2A0A0"/>
                    </a:highlight>
                  </a:rPr>
                  <a:t>Action</a:t>
                </a:r>
                <a:r>
                  <a:rPr lang="en-GB" u="sng" dirty="0"/>
                  <a:t>-value function</a:t>
                </a:r>
              </a:p>
              <a:p>
                <a:r>
                  <a:rPr lang="en-GB" dirty="0"/>
                  <a:t>Expected cumulative</a:t>
                </a:r>
              </a:p>
              <a:p>
                <a:r>
                  <a:rPr lang="en-GB" dirty="0"/>
                  <a:t>reward from state-action pair </a:t>
                </a:r>
                <a:br>
                  <a:rPr lang="en-GB" dirty="0"/>
                </a:br>
                <a:r>
                  <a:rPr lang="en-GB" dirty="0"/>
                  <a:t>* means optimal</a:t>
                </a:r>
                <a:endParaRPr lang="en-GB" i="1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99D5A5-CED9-9CF1-1DDE-F78493335E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0533" y="4340993"/>
                <a:ext cx="364166" cy="280976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ket 10">
              <a:extLst>
                <a:ext uri="{FF2B5EF4-FFF2-40B4-BE49-F238E27FC236}">
                  <a16:creationId xmlns:a16="http://schemas.microsoft.com/office/drawing/2014/main" id="{FBB2328A-EDEB-E507-665B-47DFF585987B}"/>
                </a:ext>
              </a:extLst>
            </p:cNvPr>
            <p:cNvSpPr/>
            <p:nvPr/>
          </p:nvSpPr>
          <p:spPr>
            <a:xfrm rot="5400000">
              <a:off x="2747198" y="3958152"/>
              <a:ext cx="46517" cy="719169"/>
            </a:xfrm>
            <a:prstGeom prst="rightBracket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286C7C-320F-74AB-9708-FACB51A43C66}"/>
              </a:ext>
            </a:extLst>
          </p:cNvPr>
          <p:cNvGrpSpPr/>
          <p:nvPr/>
        </p:nvGrpSpPr>
        <p:grpSpPr>
          <a:xfrm>
            <a:off x="2537423" y="2615482"/>
            <a:ext cx="2277425" cy="1125165"/>
            <a:chOff x="2141314" y="2726492"/>
            <a:chExt cx="2277425" cy="11251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E3FF1C-DFFB-E22E-FA8C-FACE6ED144FA}"/>
                </a:ext>
              </a:extLst>
            </p:cNvPr>
            <p:cNvSpPr txBox="1"/>
            <p:nvPr/>
          </p:nvSpPr>
          <p:spPr>
            <a:xfrm>
              <a:off x="2141314" y="2726492"/>
              <a:ext cx="1587232" cy="584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 expectation operator</a:t>
              </a:r>
            </a:p>
          </p:txBody>
        </p:sp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34C13545-9399-5232-2100-4B97993E5B21}"/>
                </a:ext>
              </a:extLst>
            </p:cNvPr>
            <p:cNvSpPr/>
            <p:nvPr/>
          </p:nvSpPr>
          <p:spPr>
            <a:xfrm rot="16200000">
              <a:off x="4129436" y="3562354"/>
              <a:ext cx="46517" cy="532089"/>
            </a:xfrm>
            <a:prstGeom prst="rightBracket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14B82D7-E3A6-287A-8F29-6A55080B2857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 flipV="1">
              <a:off x="3214078" y="3311434"/>
              <a:ext cx="938617" cy="49370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4AEFC6-7D6B-7BFC-A517-E497B639D830}"/>
              </a:ext>
            </a:extLst>
          </p:cNvPr>
          <p:cNvGrpSpPr/>
          <p:nvPr/>
        </p:nvGrpSpPr>
        <p:grpSpPr>
          <a:xfrm>
            <a:off x="4025900" y="4347571"/>
            <a:ext cx="2236879" cy="1603632"/>
            <a:chOff x="4025900" y="4301853"/>
            <a:chExt cx="2236879" cy="165002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2394F0-2258-B836-D004-C2E2D3C4AC58}"/>
                </a:ext>
              </a:extLst>
            </p:cNvPr>
            <p:cNvSpPr txBox="1"/>
            <p:nvPr/>
          </p:nvSpPr>
          <p:spPr>
            <a:xfrm>
              <a:off x="4025900" y="5096841"/>
              <a:ext cx="2236879" cy="85503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Sum of immediate reward obtained by taking action </a:t>
              </a:r>
              <a:r>
                <a:rPr lang="en-GB" sz="1600" b="1" i="1" dirty="0"/>
                <a:t>a</a:t>
              </a:r>
              <a:r>
                <a:rPr lang="en-GB" sz="1600" dirty="0"/>
                <a:t> in state </a:t>
              </a:r>
              <a:r>
                <a:rPr lang="en-GB" sz="1600" b="1" i="1" dirty="0"/>
                <a:t>s</a:t>
              </a:r>
              <a:r>
                <a:rPr lang="en-GB" sz="1600" dirty="0"/>
                <a:t>.</a:t>
              </a:r>
              <a:endParaRPr lang="en-GB" sz="1600" i="1" dirty="0"/>
            </a:p>
          </p:txBody>
        </p:sp>
        <p:sp>
          <p:nvSpPr>
            <p:cNvPr id="20" name="Right Bracket 19">
              <a:extLst>
                <a:ext uri="{FF2B5EF4-FFF2-40B4-BE49-F238E27FC236}">
                  <a16:creationId xmlns:a16="http://schemas.microsoft.com/office/drawing/2014/main" id="{D4A362A0-6F15-73B3-1857-F1BEF33A0A3A}"/>
                </a:ext>
              </a:extLst>
            </p:cNvPr>
            <p:cNvSpPr/>
            <p:nvPr/>
          </p:nvSpPr>
          <p:spPr>
            <a:xfrm rot="5400000">
              <a:off x="5567957" y="3819528"/>
              <a:ext cx="45718" cy="1010367"/>
            </a:xfrm>
            <a:prstGeom prst="rightBracket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029D6B9-A0E2-A9A6-0B8E-3E6A43709B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9024" y="4347570"/>
              <a:ext cx="228656" cy="732187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B2021F-5685-E860-DF6A-EDDC9E4CBE24}"/>
              </a:ext>
            </a:extLst>
          </p:cNvPr>
          <p:cNvGrpSpPr/>
          <p:nvPr/>
        </p:nvGrpSpPr>
        <p:grpSpPr>
          <a:xfrm>
            <a:off x="5590816" y="2602986"/>
            <a:ext cx="1450975" cy="1264159"/>
            <a:chOff x="5513648" y="2540982"/>
            <a:chExt cx="1450975" cy="126415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D9E3A06-D43E-35FA-0C54-5729832C1740}"/>
                </a:ext>
              </a:extLst>
            </p:cNvPr>
            <p:cNvSpPr txBox="1"/>
            <p:nvPr/>
          </p:nvSpPr>
          <p:spPr>
            <a:xfrm>
              <a:off x="5513648" y="2540982"/>
              <a:ext cx="1450975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600" dirty="0"/>
                <a:t>Discount factor</a:t>
              </a:r>
              <a:endParaRPr lang="en-GB" sz="1600" i="1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D8BE14A-36F1-F19C-C559-7F2E5FC266F9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6239136" y="2879536"/>
              <a:ext cx="0" cy="925605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6009D8-E7EF-8983-560C-1585749FB49B}"/>
              </a:ext>
            </a:extLst>
          </p:cNvPr>
          <p:cNvGrpSpPr/>
          <p:nvPr/>
        </p:nvGrpSpPr>
        <p:grpSpPr>
          <a:xfrm>
            <a:off x="6503201" y="4530731"/>
            <a:ext cx="4693268" cy="1408788"/>
            <a:chOff x="6503201" y="4645230"/>
            <a:chExt cx="4693268" cy="14087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0CBEB7F-70F4-DBB6-EDAE-1E214E60B2AC}"/>
                </a:ext>
              </a:extLst>
            </p:cNvPr>
            <p:cNvSpPr txBox="1"/>
            <p:nvPr/>
          </p:nvSpPr>
          <p:spPr>
            <a:xfrm>
              <a:off x="7134861" y="4976800"/>
              <a:ext cx="4061608" cy="107721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u="sng" dirty="0">
                  <a:sym typeface="Wingdings" panose="05000000000000000000" pitchFamily="2" charset="2"/>
                </a:rPr>
                <a:t>Maximum expected cumulative reward achievable from the next state-action pair </a:t>
              </a:r>
              <a:r>
                <a:rPr lang="en-GB" sz="1600" b="1" i="1" u="sng" dirty="0">
                  <a:sym typeface="Wingdings" panose="05000000000000000000" pitchFamily="2" charset="2"/>
                </a:rPr>
                <a:t>s’-a’</a:t>
              </a:r>
              <a:br>
                <a:rPr lang="en-GB" sz="1600" b="1" i="1" dirty="0"/>
              </a:br>
              <a:r>
                <a:rPr lang="en-GB" sz="1600" b="1" i="1" dirty="0"/>
                <a:t>=</a:t>
              </a:r>
              <a:br>
                <a:rPr lang="en-GB" sz="1600" b="1" i="1" dirty="0"/>
              </a:br>
              <a:r>
                <a:rPr lang="en-GB" sz="1600" b="1" i="1" dirty="0"/>
                <a:t> </a:t>
              </a:r>
            </a:p>
          </p:txBody>
        </p:sp>
        <p:sp>
          <p:nvSpPr>
            <p:cNvPr id="27" name="Right Bracket 26">
              <a:extLst>
                <a:ext uri="{FF2B5EF4-FFF2-40B4-BE49-F238E27FC236}">
                  <a16:creationId xmlns:a16="http://schemas.microsoft.com/office/drawing/2014/main" id="{18BA4F5D-D0DE-A01F-E0ED-7C6ADF02A15D}"/>
                </a:ext>
              </a:extLst>
            </p:cNvPr>
            <p:cNvSpPr/>
            <p:nvPr/>
          </p:nvSpPr>
          <p:spPr>
            <a:xfrm rot="5400000">
              <a:off x="7488709" y="3659722"/>
              <a:ext cx="117989" cy="2089006"/>
            </a:xfrm>
            <a:prstGeom prst="rightBracket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88AC27-F179-06CF-BB32-C2E48EB9A350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7547704" y="4763220"/>
              <a:ext cx="771655" cy="21051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31" name="Picture 2" descr="Diving deeper into Reinforcement Learning with Q-Learning | by Thomas  Simonini | We've moved to freeCodeCamp.org/news | Medium">
            <a:extLst>
              <a:ext uri="{FF2B5EF4-FFF2-40B4-BE49-F238E27FC236}">
                <a16:creationId xmlns:a16="http://schemas.microsoft.com/office/drawing/2014/main" id="{D7D270D3-FAE3-6BD2-CF8C-59AD3ADA3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13" r="-1" b="49920"/>
          <a:stretch/>
        </p:blipFill>
        <p:spPr bwMode="auto">
          <a:xfrm>
            <a:off x="7547703" y="5392393"/>
            <a:ext cx="2776776" cy="46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3E7DD59-A391-E41F-2DCD-E8A6AF8C3AFC}"/>
              </a:ext>
            </a:extLst>
          </p:cNvPr>
          <p:cNvSpPr txBox="1"/>
          <p:nvPr/>
        </p:nvSpPr>
        <p:spPr>
          <a:xfrm>
            <a:off x="9676875" y="5932128"/>
            <a:ext cx="2515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Ref: multiple sources</a:t>
            </a:r>
          </a:p>
        </p:txBody>
      </p:sp>
    </p:spTree>
    <p:extLst>
      <p:ext uri="{BB962C8B-B14F-4D97-AF65-F5344CB8AC3E}">
        <p14:creationId xmlns:p14="http://schemas.microsoft.com/office/powerpoint/2010/main" val="154958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109B_template" id="{F5F00624-00A9-874F-B784-A35A96185B41}" vid="{39D723E7-92C0-1845-A752-6B8EA90799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CS109B_template</Template>
  <TotalTime>43238</TotalTime>
  <Words>1837</Words>
  <Application>Microsoft Office PowerPoint</Application>
  <PresentationFormat>Widescreen</PresentationFormat>
  <Paragraphs>216</Paragraphs>
  <Slides>30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Söhne</vt:lpstr>
      <vt:lpstr>Arial</vt:lpstr>
      <vt:lpstr>Calibri</vt:lpstr>
      <vt:lpstr>Karla</vt:lpstr>
      <vt:lpstr>Source Sans Pro</vt:lpstr>
      <vt:lpstr>Wingdings</vt:lpstr>
      <vt:lpstr>GEC_template</vt:lpstr>
      <vt:lpstr>Lab assignment: Reinforcement Learning Outcomes</vt:lpstr>
      <vt:lpstr>Outline</vt:lpstr>
      <vt:lpstr>Core concepts</vt:lpstr>
      <vt:lpstr>1. Reinforcement learning</vt:lpstr>
      <vt:lpstr>1.1 Markov Decision Processes (MDPs)</vt:lpstr>
      <vt:lpstr>1.1 Markov Decision Processes (MDPs)</vt:lpstr>
      <vt:lpstr>1.2 Bellman equations x 2</vt:lpstr>
      <vt:lpstr>1.2 State-value function: V  </vt:lpstr>
      <vt:lpstr>1.2 State-action Value function: Q </vt:lpstr>
      <vt:lpstr>1.3 Q-learning</vt:lpstr>
      <vt:lpstr>1.3 Q-learning : pseudo code</vt:lpstr>
      <vt:lpstr>1.4 Deep Q network </vt:lpstr>
      <vt:lpstr>1.4 Deep Q network : framework </vt:lpstr>
      <vt:lpstr>1.4 Deep Q network : training</vt:lpstr>
      <vt:lpstr>1.4 Deep Q network : pseudo code</vt:lpstr>
      <vt:lpstr>1.4 Deep Q network : algorithm</vt:lpstr>
      <vt:lpstr>1.5 Deep Q network : limitations</vt:lpstr>
      <vt:lpstr>1.5 Deep Q network: pseudo code of solution 1, 2</vt:lpstr>
      <vt:lpstr>1.5 Deep Q network : Double DQN</vt:lpstr>
      <vt:lpstr>1.5 Deep Q network: pseudo code of Double DQN</vt:lpstr>
      <vt:lpstr>Part II: Other Algorithms</vt:lpstr>
      <vt:lpstr>2.1 Policy gradient methods </vt:lpstr>
      <vt:lpstr>2.2 Proximal policy optimisation (PPO) </vt:lpstr>
      <vt:lpstr>Part III: Projects </vt:lpstr>
      <vt:lpstr>Flappy Bird hack using Double Deep Q-learning  </vt:lpstr>
      <vt:lpstr>Flappy Bird hack using Double Deep Q-learning  </vt:lpstr>
      <vt:lpstr>Connect 4</vt:lpstr>
      <vt:lpstr>Snake game with deep RL</vt:lpstr>
      <vt:lpstr>Challenges when working on projects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Section #1:  Linear Algebra and Hypothesis Testing  (The Short Version)</dc:title>
  <dc:creator>William Claybaugh</dc:creator>
  <cp:lastModifiedBy>MING SHIN CINDY SUNG</cp:lastModifiedBy>
  <cp:revision>730</cp:revision>
  <cp:lastPrinted>2019-02-25T17:19:29Z</cp:lastPrinted>
  <dcterms:created xsi:type="dcterms:W3CDTF">2018-09-10T00:54:50Z</dcterms:created>
  <dcterms:modified xsi:type="dcterms:W3CDTF">2023-12-10T15:48:25Z</dcterms:modified>
</cp:coreProperties>
</file>