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8774" r:id="rId3"/>
    <p:sldId id="8789" r:id="rId4"/>
    <p:sldId id="8783" r:id="rId5"/>
    <p:sldId id="8790" r:id="rId6"/>
    <p:sldId id="8776" r:id="rId7"/>
    <p:sldId id="8777" r:id="rId8"/>
    <p:sldId id="8794" r:id="rId9"/>
    <p:sldId id="8787" r:id="rId10"/>
    <p:sldId id="8779" r:id="rId11"/>
    <p:sldId id="8780" r:id="rId12"/>
    <p:sldId id="8778" r:id="rId13"/>
    <p:sldId id="8788" r:id="rId14"/>
    <p:sldId id="8793" r:id="rId15"/>
    <p:sldId id="8786" r:id="rId16"/>
    <p:sldId id="87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Claybaugh" initials="WC" lastIdx="12" clrIdx="0"/>
  <p:cmAuthor id="2" name="Microsoft Office User" initials="Office" lastIdx="1" clrIdx="1"/>
  <p:cmAuthor id="3" name="Microsoft Office User" initials="Office [2]" lastIdx="1" clrIdx="2"/>
  <p:cmAuthor id="4" name="Microsoft Office User" initials="Office [3]" lastIdx="1" clrIdx="3"/>
  <p:cmAuthor id="5" name="Microsoft Office User" initials="Office [4]" lastIdx="1" clrIdx="4"/>
  <p:cmAuthor id="6" name="Microsoft Office User" initials="Office [5]" lastIdx="1" clrIdx="5"/>
  <p:cmAuthor id="7" name="Microsoft Office User" initials="Office [6]" lastIdx="1" clrIdx="6"/>
  <p:cmAuthor id="8" name="Microsoft Office User" initials="Office [7]" lastIdx="1" clrIdx="7"/>
  <p:cmAuthor id="9" name="Microsoft Office User" initials="Office [8]" lastIdx="1" clrIdx="8"/>
  <p:cmAuthor id="10" name="Microsoft Office User" initials="Office [9]" lastIdx="1" clrIdx="9"/>
  <p:cmAuthor id="11" name="Microsoft Office User" initials="Office [10]" lastIdx="1" clrIdx="10"/>
  <p:cmAuthor id="12" name="Microsoft Office User" initials="Office [11]" lastIdx="1" clrIdx="11"/>
  <p:cmAuthor id="13" name="Microsoft Office User" initials="Office [12]" lastIdx="1" clrIdx="12"/>
  <p:cmAuthor id="14" name="Microsoft Office User" initials="Office [13]" lastIdx="1" clrIdx="13"/>
  <p:cmAuthor id="15" name="Microsoft Office User" initials="Office [14]" lastIdx="1" clrIdx="14"/>
  <p:cmAuthor id="16" name="Microsoft Office User" initials="Office [15]" lastIdx="1" clrIdx="15"/>
  <p:cmAuthor id="17" name="Microsoft Office User" initials="Office [16]" lastIdx="1" clrIdx="16"/>
  <p:cmAuthor id="18" name="Marina Marmora" initials="MM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74"/>
    <a:srgbClr val="E3E0E6"/>
    <a:srgbClr val="EAECEE"/>
    <a:srgbClr val="EEEAEA"/>
    <a:srgbClr val="F0EEEB"/>
    <a:srgbClr val="F9F9F9"/>
    <a:srgbClr val="FFF4CA"/>
    <a:srgbClr val="E6B9B8"/>
    <a:srgbClr val="F2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9" autoAdjust="0"/>
    <p:restoredTop sz="78386" autoAdjust="0"/>
  </p:normalViewPr>
  <p:slideViewPr>
    <p:cSldViewPr snapToGrid="0" snapToObjects="1" showGuides="1">
      <p:cViewPr>
        <p:scale>
          <a:sx n="66" d="100"/>
          <a:sy n="66" d="100"/>
        </p:scale>
        <p:origin x="232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9EAC0-C351-43EA-95A4-8E4D38975CB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F8B8920-56D4-4CDE-B179-5BA2C7DC900B}">
      <dgm:prSet phldrT="[Text]" custT="1"/>
      <dgm:spPr>
        <a:noFill/>
        <a:ln w="317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GB" sz="2400" dirty="0">
              <a:solidFill>
                <a:schemeClr val="tx1">
                  <a:lumMod val="95000"/>
                  <a:lumOff val="5000"/>
                </a:schemeClr>
              </a:solidFill>
            </a:rPr>
            <a:t>In-memory</a:t>
          </a:r>
        </a:p>
      </dgm:t>
    </dgm:pt>
    <dgm:pt modelId="{792E562D-E306-4F02-9F50-B2FAA7C78E6C}" type="parTrans" cxnId="{5E9B2FFD-A9EF-485D-8801-FFA274472705}">
      <dgm:prSet/>
      <dgm:spPr/>
      <dgm:t>
        <a:bodyPr/>
        <a:lstStyle/>
        <a:p>
          <a:endParaRPr lang="en-GB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BE72955-FA46-49FF-8556-3D5EA6C178D8}" type="sibTrans" cxnId="{5E9B2FFD-A9EF-485D-8801-FFA274472705}">
      <dgm:prSet/>
      <dgm:spPr/>
      <dgm:t>
        <a:bodyPr/>
        <a:lstStyle/>
        <a:p>
          <a:endParaRPr lang="en-GB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3A83942-BC1A-4DAD-816D-82E8172E001E}">
      <dgm:prSet phldrT="[Text]" custT="1"/>
      <dgm:spPr>
        <a:noFill/>
        <a:ln w="317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GB" sz="2400" dirty="0">
              <a:solidFill>
                <a:schemeClr val="tx1">
                  <a:lumMod val="95000"/>
                  <a:lumOff val="5000"/>
                </a:schemeClr>
              </a:solidFill>
            </a:rPr>
            <a:t>Native compilation </a:t>
          </a:r>
        </a:p>
      </dgm:t>
    </dgm:pt>
    <dgm:pt modelId="{84B099BE-1EA0-4821-B494-84BC39992055}" type="parTrans" cxnId="{F61BF1C9-16DF-4848-AB14-CE02ED178408}">
      <dgm:prSet/>
      <dgm:spPr/>
      <dgm:t>
        <a:bodyPr/>
        <a:lstStyle/>
        <a:p>
          <a:endParaRPr lang="en-GB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145B82D-4C99-4C4E-8F1D-4FAD6AE22AD2}" type="sibTrans" cxnId="{F61BF1C9-16DF-4848-AB14-CE02ED178408}">
      <dgm:prSet/>
      <dgm:spPr/>
      <dgm:t>
        <a:bodyPr/>
        <a:lstStyle/>
        <a:p>
          <a:endParaRPr lang="en-GB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73CE142-2E21-4E87-86F5-F31F5F6DE77E}">
      <dgm:prSet phldrT="[Text]" custT="1"/>
      <dgm:spPr>
        <a:noFill/>
        <a:ln w="317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GB" sz="2400" dirty="0">
              <a:solidFill>
                <a:schemeClr val="tx1">
                  <a:lumMod val="95000"/>
                  <a:lumOff val="5000"/>
                </a:schemeClr>
              </a:solidFill>
            </a:rPr>
            <a:t>Latch/ lock-free</a:t>
          </a:r>
          <a:br>
            <a:rPr lang="en-GB" sz="2400" dirty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GB" sz="2400" dirty="0">
              <a:solidFill>
                <a:schemeClr val="tx1">
                  <a:lumMod val="95000"/>
                  <a:lumOff val="5000"/>
                </a:schemeClr>
              </a:solidFill>
            </a:rPr>
            <a:t>transaction data structure</a:t>
          </a:r>
        </a:p>
      </dgm:t>
    </dgm:pt>
    <dgm:pt modelId="{674ABD03-E7C3-4AD3-BFA8-0AAF791767DA}" type="parTrans" cxnId="{2F4746AC-1695-46C0-821C-DEA76B9993E2}">
      <dgm:prSet/>
      <dgm:spPr/>
      <dgm:t>
        <a:bodyPr/>
        <a:lstStyle/>
        <a:p>
          <a:endParaRPr lang="en-GB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18CF6C4-13CE-48FA-AF70-A73B593888AC}" type="sibTrans" cxnId="{2F4746AC-1695-46C0-821C-DEA76B9993E2}">
      <dgm:prSet/>
      <dgm:spPr/>
      <dgm:t>
        <a:bodyPr/>
        <a:lstStyle/>
        <a:p>
          <a:endParaRPr lang="en-GB" sz="2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38B4D70-3797-420E-99EB-F837BE04814A}">
      <dgm:prSet phldrT="[Text]" custT="1"/>
      <dgm:spPr>
        <a:noFill/>
        <a:ln w="317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GB" sz="2400" dirty="0">
              <a:solidFill>
                <a:schemeClr val="tx1">
                  <a:lumMod val="95000"/>
                  <a:lumOff val="5000"/>
                </a:schemeClr>
              </a:solidFill>
            </a:rPr>
            <a:t>No partitioning</a:t>
          </a:r>
        </a:p>
      </dgm:t>
    </dgm:pt>
    <dgm:pt modelId="{6810EF6D-A4BD-47A4-BC62-5AF308F1AAD8}" type="parTrans" cxnId="{EDD9E14B-48A6-48AB-9DAC-95E0B07223BC}">
      <dgm:prSet/>
      <dgm:spPr/>
      <dgm:t>
        <a:bodyPr/>
        <a:lstStyle/>
        <a:p>
          <a:endParaRPr lang="en-GB"/>
        </a:p>
      </dgm:t>
    </dgm:pt>
    <dgm:pt modelId="{23FD8A16-D22C-47E7-A386-876D69C30448}" type="sibTrans" cxnId="{EDD9E14B-48A6-48AB-9DAC-95E0B07223BC}">
      <dgm:prSet/>
      <dgm:spPr/>
      <dgm:t>
        <a:bodyPr/>
        <a:lstStyle/>
        <a:p>
          <a:endParaRPr lang="en-GB"/>
        </a:p>
      </dgm:t>
    </dgm:pt>
    <dgm:pt modelId="{5CBBECF3-6AC3-409C-9D6D-66FCB7AAB766}" type="pres">
      <dgm:prSet presAssocID="{91B9EAC0-C351-43EA-95A4-8E4D38975CB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384BAEB-36A3-456B-AFCF-F62E2BC5D54F}" type="pres">
      <dgm:prSet presAssocID="{91B9EAC0-C351-43EA-95A4-8E4D38975CB0}" presName="cycle" presStyleCnt="0"/>
      <dgm:spPr/>
    </dgm:pt>
    <dgm:pt modelId="{8910DF6C-9374-40A7-BD94-1351440E1DFD}" type="pres">
      <dgm:prSet presAssocID="{91B9EAC0-C351-43EA-95A4-8E4D38975CB0}" presName="centerShape" presStyleCnt="0"/>
      <dgm:spPr/>
    </dgm:pt>
    <dgm:pt modelId="{017462D5-F775-4308-9D54-2149B3824648}" type="pres">
      <dgm:prSet presAssocID="{91B9EAC0-C351-43EA-95A4-8E4D38975CB0}" presName="connSite" presStyleLbl="node1" presStyleIdx="0" presStyleCnt="5"/>
      <dgm:spPr/>
    </dgm:pt>
    <dgm:pt modelId="{8051D236-75DC-4254-B3D1-73040A22C172}" type="pres">
      <dgm:prSet presAssocID="{91B9EAC0-C351-43EA-95A4-8E4D38975CB0}" presName="visible" presStyleLbl="node1" presStyleIdx="0" presStyleCnt="5" custScaleX="190782" custScaleY="150248" custLinFactNeighborX="-46302" custLinFactNeighborY="-1299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</dgm:pt>
    <dgm:pt modelId="{F66A3C9F-F799-4EB6-95E5-B5FD357E1032}" type="pres">
      <dgm:prSet presAssocID="{792E562D-E306-4F02-9F50-B2FAA7C78E6C}" presName="Name25" presStyleLbl="parChTrans1D1" presStyleIdx="0" presStyleCnt="4"/>
      <dgm:spPr/>
    </dgm:pt>
    <dgm:pt modelId="{E6C8849D-BB5F-4400-8F98-F53ED2FDBBB9}" type="pres">
      <dgm:prSet presAssocID="{3F8B8920-56D4-4CDE-B179-5BA2C7DC900B}" presName="node" presStyleCnt="0"/>
      <dgm:spPr/>
    </dgm:pt>
    <dgm:pt modelId="{9E47FBED-5205-4526-BF67-A68998E078C1}" type="pres">
      <dgm:prSet presAssocID="{3F8B8920-56D4-4CDE-B179-5BA2C7DC900B}" presName="parentNode" presStyleLbl="node1" presStyleIdx="1" presStyleCnt="5" custScaleX="240548" custLinFactX="97917" custLinFactNeighborX="100000" custLinFactNeighborY="1143">
        <dgm:presLayoutVars>
          <dgm:chMax val="1"/>
          <dgm:bulletEnabled val="1"/>
        </dgm:presLayoutVars>
      </dgm:prSet>
      <dgm:spPr/>
    </dgm:pt>
    <dgm:pt modelId="{CAC272AF-38D1-409E-8C94-BB0176670D8E}" type="pres">
      <dgm:prSet presAssocID="{3F8B8920-56D4-4CDE-B179-5BA2C7DC900B}" presName="childNode" presStyleLbl="revTx" presStyleIdx="0" presStyleCnt="0">
        <dgm:presLayoutVars>
          <dgm:bulletEnabled val="1"/>
        </dgm:presLayoutVars>
      </dgm:prSet>
      <dgm:spPr/>
    </dgm:pt>
    <dgm:pt modelId="{D74D2EF4-4088-40F8-8D60-F922CAC6DB6E}" type="pres">
      <dgm:prSet presAssocID="{84B099BE-1EA0-4821-B494-84BC39992055}" presName="Name25" presStyleLbl="parChTrans1D1" presStyleIdx="1" presStyleCnt="4"/>
      <dgm:spPr/>
    </dgm:pt>
    <dgm:pt modelId="{0CB3A0AB-7E70-494B-B82C-6FC402152E20}" type="pres">
      <dgm:prSet presAssocID="{E3A83942-BC1A-4DAD-816D-82E8172E001E}" presName="node" presStyleCnt="0"/>
      <dgm:spPr/>
    </dgm:pt>
    <dgm:pt modelId="{53739E9B-7137-4D60-884F-F64D9EB71DC6}" type="pres">
      <dgm:prSet presAssocID="{E3A83942-BC1A-4DAD-816D-82E8172E001E}" presName="parentNode" presStyleLbl="node1" presStyleIdx="2" presStyleCnt="5" custScaleX="242876" custScaleY="97456" custLinFactX="94488" custLinFactNeighborX="100000" custLinFactNeighborY="4055">
        <dgm:presLayoutVars>
          <dgm:chMax val="1"/>
          <dgm:bulletEnabled val="1"/>
        </dgm:presLayoutVars>
      </dgm:prSet>
      <dgm:spPr/>
    </dgm:pt>
    <dgm:pt modelId="{DA9656A3-40C5-400E-84B4-F0DD8BC5632B}" type="pres">
      <dgm:prSet presAssocID="{E3A83942-BC1A-4DAD-816D-82E8172E001E}" presName="childNode" presStyleLbl="revTx" presStyleIdx="0" presStyleCnt="0">
        <dgm:presLayoutVars>
          <dgm:bulletEnabled val="1"/>
        </dgm:presLayoutVars>
      </dgm:prSet>
      <dgm:spPr/>
    </dgm:pt>
    <dgm:pt modelId="{52C4FF4D-7E8C-4060-A1ED-8A9B64CB38E6}" type="pres">
      <dgm:prSet presAssocID="{674ABD03-E7C3-4AD3-BFA8-0AAF791767DA}" presName="Name25" presStyleLbl="parChTrans1D1" presStyleIdx="2" presStyleCnt="4"/>
      <dgm:spPr/>
    </dgm:pt>
    <dgm:pt modelId="{50C8B4CD-6E91-4F3A-AC2D-CD89589DB61D}" type="pres">
      <dgm:prSet presAssocID="{E73CE142-2E21-4E87-86F5-F31F5F6DE77E}" presName="node" presStyleCnt="0"/>
      <dgm:spPr/>
    </dgm:pt>
    <dgm:pt modelId="{F5DEFE36-D67F-4221-AACC-663D702417AD}" type="pres">
      <dgm:prSet presAssocID="{E73CE142-2E21-4E87-86F5-F31F5F6DE77E}" presName="parentNode" presStyleLbl="node1" presStyleIdx="3" presStyleCnt="5" custScaleX="297215" custScaleY="115650" custLinFactX="96700" custLinFactNeighborX="100000" custLinFactNeighborY="-1143">
        <dgm:presLayoutVars>
          <dgm:chMax val="1"/>
          <dgm:bulletEnabled val="1"/>
        </dgm:presLayoutVars>
      </dgm:prSet>
      <dgm:spPr/>
    </dgm:pt>
    <dgm:pt modelId="{026E6619-D7F9-4711-A4CA-B4F61772858A}" type="pres">
      <dgm:prSet presAssocID="{E73CE142-2E21-4E87-86F5-F31F5F6DE77E}" presName="childNode" presStyleLbl="revTx" presStyleIdx="0" presStyleCnt="0">
        <dgm:presLayoutVars>
          <dgm:bulletEnabled val="1"/>
        </dgm:presLayoutVars>
      </dgm:prSet>
      <dgm:spPr/>
    </dgm:pt>
    <dgm:pt modelId="{3BB3A95B-2690-436F-8C48-ED57A719E084}" type="pres">
      <dgm:prSet presAssocID="{6810EF6D-A4BD-47A4-BC62-5AF308F1AAD8}" presName="Name25" presStyleLbl="parChTrans1D1" presStyleIdx="3" presStyleCnt="4"/>
      <dgm:spPr/>
    </dgm:pt>
    <dgm:pt modelId="{94DE7153-4473-4095-B073-E17BEFB77379}" type="pres">
      <dgm:prSet presAssocID="{038B4D70-3797-420E-99EB-F837BE04814A}" presName="node" presStyleCnt="0"/>
      <dgm:spPr/>
    </dgm:pt>
    <dgm:pt modelId="{227A1DBE-905D-4D8F-B1CB-7B3E7BAA2FD3}" type="pres">
      <dgm:prSet presAssocID="{038B4D70-3797-420E-99EB-F837BE04814A}" presName="parentNode" presStyleLbl="node1" presStyleIdx="4" presStyleCnt="5" custScaleX="241192" custLinFactX="43493" custLinFactNeighborX="100000" custLinFactNeighborY="132">
        <dgm:presLayoutVars>
          <dgm:chMax val="1"/>
          <dgm:bulletEnabled val="1"/>
        </dgm:presLayoutVars>
      </dgm:prSet>
      <dgm:spPr/>
    </dgm:pt>
    <dgm:pt modelId="{3E4EB572-F8AA-439B-844D-3CF644743FD5}" type="pres">
      <dgm:prSet presAssocID="{038B4D70-3797-420E-99EB-F837BE04814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DD46809-A4FF-4B12-8DCD-0E3294A455B9}" type="presOf" srcId="{6810EF6D-A4BD-47A4-BC62-5AF308F1AAD8}" destId="{3BB3A95B-2690-436F-8C48-ED57A719E084}" srcOrd="0" destOrd="0" presId="urn:microsoft.com/office/officeart/2005/8/layout/radial2"/>
    <dgm:cxn modelId="{109BD81B-9061-4066-A931-4EBA608932AC}" type="presOf" srcId="{E73CE142-2E21-4E87-86F5-F31F5F6DE77E}" destId="{F5DEFE36-D67F-4221-AACC-663D702417AD}" srcOrd="0" destOrd="0" presId="urn:microsoft.com/office/officeart/2005/8/layout/radial2"/>
    <dgm:cxn modelId="{60E5C93A-2169-4596-BDA0-6487554DEFEB}" type="presOf" srcId="{792E562D-E306-4F02-9F50-B2FAA7C78E6C}" destId="{F66A3C9F-F799-4EB6-95E5-B5FD357E1032}" srcOrd="0" destOrd="0" presId="urn:microsoft.com/office/officeart/2005/8/layout/radial2"/>
    <dgm:cxn modelId="{4CE57A5E-48DB-4BA3-BCCD-9A3540BEF71F}" type="presOf" srcId="{E3A83942-BC1A-4DAD-816D-82E8172E001E}" destId="{53739E9B-7137-4D60-884F-F64D9EB71DC6}" srcOrd="0" destOrd="0" presId="urn:microsoft.com/office/officeart/2005/8/layout/radial2"/>
    <dgm:cxn modelId="{EDD9E14B-48A6-48AB-9DAC-95E0B07223BC}" srcId="{91B9EAC0-C351-43EA-95A4-8E4D38975CB0}" destId="{038B4D70-3797-420E-99EB-F837BE04814A}" srcOrd="3" destOrd="0" parTransId="{6810EF6D-A4BD-47A4-BC62-5AF308F1AAD8}" sibTransId="{23FD8A16-D22C-47E7-A386-876D69C30448}"/>
    <dgm:cxn modelId="{81F55251-1B1C-4B59-868D-4450C7AFBD62}" type="presOf" srcId="{3F8B8920-56D4-4CDE-B179-5BA2C7DC900B}" destId="{9E47FBED-5205-4526-BF67-A68998E078C1}" srcOrd="0" destOrd="0" presId="urn:microsoft.com/office/officeart/2005/8/layout/radial2"/>
    <dgm:cxn modelId="{3488C45A-6D0F-45E8-B80E-BC682AA218DA}" type="presOf" srcId="{84B099BE-1EA0-4821-B494-84BC39992055}" destId="{D74D2EF4-4088-40F8-8D60-F922CAC6DB6E}" srcOrd="0" destOrd="0" presId="urn:microsoft.com/office/officeart/2005/8/layout/radial2"/>
    <dgm:cxn modelId="{2F4746AC-1695-46C0-821C-DEA76B9993E2}" srcId="{91B9EAC0-C351-43EA-95A4-8E4D38975CB0}" destId="{E73CE142-2E21-4E87-86F5-F31F5F6DE77E}" srcOrd="2" destOrd="0" parTransId="{674ABD03-E7C3-4AD3-BFA8-0AAF791767DA}" sibTransId="{618CF6C4-13CE-48FA-AF70-A73B593888AC}"/>
    <dgm:cxn modelId="{8D1A1EBF-663F-468E-BFC0-B5F0DA00C6C4}" type="presOf" srcId="{038B4D70-3797-420E-99EB-F837BE04814A}" destId="{227A1DBE-905D-4D8F-B1CB-7B3E7BAA2FD3}" srcOrd="0" destOrd="0" presId="urn:microsoft.com/office/officeart/2005/8/layout/radial2"/>
    <dgm:cxn modelId="{F61BF1C9-16DF-4848-AB14-CE02ED178408}" srcId="{91B9EAC0-C351-43EA-95A4-8E4D38975CB0}" destId="{E3A83942-BC1A-4DAD-816D-82E8172E001E}" srcOrd="1" destOrd="0" parTransId="{84B099BE-1EA0-4821-B494-84BC39992055}" sibTransId="{F145B82D-4C99-4C4E-8F1D-4FAD6AE22AD2}"/>
    <dgm:cxn modelId="{5D6B3BE7-DB9D-4249-9499-D528E64F86C9}" type="presOf" srcId="{91B9EAC0-C351-43EA-95A4-8E4D38975CB0}" destId="{5CBBECF3-6AC3-409C-9D6D-66FCB7AAB766}" srcOrd="0" destOrd="0" presId="urn:microsoft.com/office/officeart/2005/8/layout/radial2"/>
    <dgm:cxn modelId="{994C36EE-02A8-4324-978E-6DC151EB5BA2}" type="presOf" srcId="{674ABD03-E7C3-4AD3-BFA8-0AAF791767DA}" destId="{52C4FF4D-7E8C-4060-A1ED-8A9B64CB38E6}" srcOrd="0" destOrd="0" presId="urn:microsoft.com/office/officeart/2005/8/layout/radial2"/>
    <dgm:cxn modelId="{5E9B2FFD-A9EF-485D-8801-FFA274472705}" srcId="{91B9EAC0-C351-43EA-95A4-8E4D38975CB0}" destId="{3F8B8920-56D4-4CDE-B179-5BA2C7DC900B}" srcOrd="0" destOrd="0" parTransId="{792E562D-E306-4F02-9F50-B2FAA7C78E6C}" sibTransId="{1BE72955-FA46-49FF-8556-3D5EA6C178D8}"/>
    <dgm:cxn modelId="{89E4BDEB-2911-44AC-B410-D0D14F60FEBB}" type="presParOf" srcId="{5CBBECF3-6AC3-409C-9D6D-66FCB7AAB766}" destId="{E384BAEB-36A3-456B-AFCF-F62E2BC5D54F}" srcOrd="0" destOrd="0" presId="urn:microsoft.com/office/officeart/2005/8/layout/radial2"/>
    <dgm:cxn modelId="{50CD8B2A-3699-45DE-BA31-E0C95B45B08D}" type="presParOf" srcId="{E384BAEB-36A3-456B-AFCF-F62E2BC5D54F}" destId="{8910DF6C-9374-40A7-BD94-1351440E1DFD}" srcOrd="0" destOrd="0" presId="urn:microsoft.com/office/officeart/2005/8/layout/radial2"/>
    <dgm:cxn modelId="{04098638-111E-4A44-87CB-FB105F203F3C}" type="presParOf" srcId="{8910DF6C-9374-40A7-BD94-1351440E1DFD}" destId="{017462D5-F775-4308-9D54-2149B3824648}" srcOrd="0" destOrd="0" presId="urn:microsoft.com/office/officeart/2005/8/layout/radial2"/>
    <dgm:cxn modelId="{595CEFD0-1E5C-4DB6-8A50-934947035B3D}" type="presParOf" srcId="{8910DF6C-9374-40A7-BD94-1351440E1DFD}" destId="{8051D236-75DC-4254-B3D1-73040A22C172}" srcOrd="1" destOrd="0" presId="urn:microsoft.com/office/officeart/2005/8/layout/radial2"/>
    <dgm:cxn modelId="{09AF9EA1-8F97-44B1-A668-AFEAEA8C2A66}" type="presParOf" srcId="{E384BAEB-36A3-456B-AFCF-F62E2BC5D54F}" destId="{F66A3C9F-F799-4EB6-95E5-B5FD357E1032}" srcOrd="1" destOrd="0" presId="urn:microsoft.com/office/officeart/2005/8/layout/radial2"/>
    <dgm:cxn modelId="{7E6B4934-0D08-4E55-822A-E01A4B72C921}" type="presParOf" srcId="{E384BAEB-36A3-456B-AFCF-F62E2BC5D54F}" destId="{E6C8849D-BB5F-4400-8F98-F53ED2FDBBB9}" srcOrd="2" destOrd="0" presId="urn:microsoft.com/office/officeart/2005/8/layout/radial2"/>
    <dgm:cxn modelId="{35770C5F-1F57-47E9-92EF-F2B2013AC1F1}" type="presParOf" srcId="{E6C8849D-BB5F-4400-8F98-F53ED2FDBBB9}" destId="{9E47FBED-5205-4526-BF67-A68998E078C1}" srcOrd="0" destOrd="0" presId="urn:microsoft.com/office/officeart/2005/8/layout/radial2"/>
    <dgm:cxn modelId="{EF254230-C8E9-46A3-B739-71B3875C2E38}" type="presParOf" srcId="{E6C8849D-BB5F-4400-8F98-F53ED2FDBBB9}" destId="{CAC272AF-38D1-409E-8C94-BB0176670D8E}" srcOrd="1" destOrd="0" presId="urn:microsoft.com/office/officeart/2005/8/layout/radial2"/>
    <dgm:cxn modelId="{2BE11508-C23A-42D1-8999-3A8BBF15F14A}" type="presParOf" srcId="{E384BAEB-36A3-456B-AFCF-F62E2BC5D54F}" destId="{D74D2EF4-4088-40F8-8D60-F922CAC6DB6E}" srcOrd="3" destOrd="0" presId="urn:microsoft.com/office/officeart/2005/8/layout/radial2"/>
    <dgm:cxn modelId="{0A8E9CB6-E4B0-4DC6-BAF0-9F4381F2152C}" type="presParOf" srcId="{E384BAEB-36A3-456B-AFCF-F62E2BC5D54F}" destId="{0CB3A0AB-7E70-494B-B82C-6FC402152E20}" srcOrd="4" destOrd="0" presId="urn:microsoft.com/office/officeart/2005/8/layout/radial2"/>
    <dgm:cxn modelId="{B95618D7-F3C2-4533-9C8F-BD08DBD31615}" type="presParOf" srcId="{0CB3A0AB-7E70-494B-B82C-6FC402152E20}" destId="{53739E9B-7137-4D60-884F-F64D9EB71DC6}" srcOrd="0" destOrd="0" presId="urn:microsoft.com/office/officeart/2005/8/layout/radial2"/>
    <dgm:cxn modelId="{D7433DD2-1E4F-4228-AA54-C4FCB59924EE}" type="presParOf" srcId="{0CB3A0AB-7E70-494B-B82C-6FC402152E20}" destId="{DA9656A3-40C5-400E-84B4-F0DD8BC5632B}" srcOrd="1" destOrd="0" presId="urn:microsoft.com/office/officeart/2005/8/layout/radial2"/>
    <dgm:cxn modelId="{2875BD1E-3A1C-49CC-84E3-E9C46AAD8EB7}" type="presParOf" srcId="{E384BAEB-36A3-456B-AFCF-F62E2BC5D54F}" destId="{52C4FF4D-7E8C-4060-A1ED-8A9B64CB38E6}" srcOrd="5" destOrd="0" presId="urn:microsoft.com/office/officeart/2005/8/layout/radial2"/>
    <dgm:cxn modelId="{D0A7067D-E451-4E98-9480-CE964656B828}" type="presParOf" srcId="{E384BAEB-36A3-456B-AFCF-F62E2BC5D54F}" destId="{50C8B4CD-6E91-4F3A-AC2D-CD89589DB61D}" srcOrd="6" destOrd="0" presId="urn:microsoft.com/office/officeart/2005/8/layout/radial2"/>
    <dgm:cxn modelId="{4841641B-910A-4B6B-959E-7FA0DAFB24ED}" type="presParOf" srcId="{50C8B4CD-6E91-4F3A-AC2D-CD89589DB61D}" destId="{F5DEFE36-D67F-4221-AACC-663D702417AD}" srcOrd="0" destOrd="0" presId="urn:microsoft.com/office/officeart/2005/8/layout/radial2"/>
    <dgm:cxn modelId="{A3978DDA-AE51-4B51-8025-722ED06D30CD}" type="presParOf" srcId="{50C8B4CD-6E91-4F3A-AC2D-CD89589DB61D}" destId="{026E6619-D7F9-4711-A4CA-B4F61772858A}" srcOrd="1" destOrd="0" presId="urn:microsoft.com/office/officeart/2005/8/layout/radial2"/>
    <dgm:cxn modelId="{ADC694ED-20D5-4A69-ADAC-E99382469528}" type="presParOf" srcId="{E384BAEB-36A3-456B-AFCF-F62E2BC5D54F}" destId="{3BB3A95B-2690-436F-8C48-ED57A719E084}" srcOrd="7" destOrd="0" presId="urn:microsoft.com/office/officeart/2005/8/layout/radial2"/>
    <dgm:cxn modelId="{51711116-697B-485E-8D77-47A44E699237}" type="presParOf" srcId="{E384BAEB-36A3-456B-AFCF-F62E2BC5D54F}" destId="{94DE7153-4473-4095-B073-E17BEFB77379}" srcOrd="8" destOrd="0" presId="urn:microsoft.com/office/officeart/2005/8/layout/radial2"/>
    <dgm:cxn modelId="{8CFCDB64-6B29-4EFE-9893-DB2F3199D40F}" type="presParOf" srcId="{94DE7153-4473-4095-B073-E17BEFB77379}" destId="{227A1DBE-905D-4D8F-B1CB-7B3E7BAA2FD3}" srcOrd="0" destOrd="0" presId="urn:microsoft.com/office/officeart/2005/8/layout/radial2"/>
    <dgm:cxn modelId="{2EEEB37A-53C1-49C8-858B-0FA140F038A9}" type="presParOf" srcId="{94DE7153-4473-4095-B073-E17BEFB77379}" destId="{3E4EB572-F8AA-439B-844D-3CF644743FD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3A95B-2690-436F-8C48-ED57A719E084}">
      <dsp:nvSpPr>
        <dsp:cNvPr id="0" name=""/>
        <dsp:cNvSpPr/>
      </dsp:nvSpPr>
      <dsp:spPr>
        <a:xfrm rot="2306616">
          <a:off x="2949045" y="3576380"/>
          <a:ext cx="1570125" cy="39199"/>
        </a:xfrm>
        <a:custGeom>
          <a:avLst/>
          <a:gdLst/>
          <a:ahLst/>
          <a:cxnLst/>
          <a:rect l="0" t="0" r="0" b="0"/>
          <a:pathLst>
            <a:path>
              <a:moveTo>
                <a:pt x="0" y="19599"/>
              </a:moveTo>
              <a:lnTo>
                <a:pt x="1570125" y="19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4FF4D-7E8C-4060-A1ED-8A9B64CB38E6}">
      <dsp:nvSpPr>
        <dsp:cNvPr id="0" name=""/>
        <dsp:cNvSpPr/>
      </dsp:nvSpPr>
      <dsp:spPr>
        <a:xfrm rot="646730">
          <a:off x="3104805" y="2839766"/>
          <a:ext cx="1635212" cy="39199"/>
        </a:xfrm>
        <a:custGeom>
          <a:avLst/>
          <a:gdLst/>
          <a:ahLst/>
          <a:cxnLst/>
          <a:rect l="0" t="0" r="0" b="0"/>
          <a:pathLst>
            <a:path>
              <a:moveTo>
                <a:pt x="0" y="19599"/>
              </a:moveTo>
              <a:lnTo>
                <a:pt x="1635212" y="19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D2EF4-4088-40F8-8D60-F922CAC6DB6E}">
      <dsp:nvSpPr>
        <dsp:cNvPr id="0" name=""/>
        <dsp:cNvSpPr/>
      </dsp:nvSpPr>
      <dsp:spPr>
        <a:xfrm rot="20990566">
          <a:off x="3103975" y="2269385"/>
          <a:ext cx="1946819" cy="39199"/>
        </a:xfrm>
        <a:custGeom>
          <a:avLst/>
          <a:gdLst/>
          <a:ahLst/>
          <a:cxnLst/>
          <a:rect l="0" t="0" r="0" b="0"/>
          <a:pathLst>
            <a:path>
              <a:moveTo>
                <a:pt x="0" y="19599"/>
              </a:moveTo>
              <a:lnTo>
                <a:pt x="1946819" y="19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A3C9F-F799-4EB6-95E5-B5FD357E1032}">
      <dsp:nvSpPr>
        <dsp:cNvPr id="0" name=""/>
        <dsp:cNvSpPr/>
      </dsp:nvSpPr>
      <dsp:spPr>
        <a:xfrm rot="19660083">
          <a:off x="2960059" y="1590094"/>
          <a:ext cx="2053347" cy="39199"/>
        </a:xfrm>
        <a:custGeom>
          <a:avLst/>
          <a:gdLst/>
          <a:ahLst/>
          <a:cxnLst/>
          <a:rect l="0" t="0" r="0" b="0"/>
          <a:pathLst>
            <a:path>
              <a:moveTo>
                <a:pt x="0" y="19599"/>
              </a:moveTo>
              <a:lnTo>
                <a:pt x="2053347" y="19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1D236-75DC-4254-B3D1-73040A22C172}">
      <dsp:nvSpPr>
        <dsp:cNvPr id="0" name=""/>
        <dsp:cNvSpPr/>
      </dsp:nvSpPr>
      <dsp:spPr>
        <a:xfrm>
          <a:off x="0" y="905146"/>
          <a:ext cx="3625917" cy="285554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E47FBED-5205-4526-BF67-A68998E078C1}">
      <dsp:nvSpPr>
        <dsp:cNvPr id="0" name=""/>
        <dsp:cNvSpPr/>
      </dsp:nvSpPr>
      <dsp:spPr>
        <a:xfrm>
          <a:off x="4235638" y="13869"/>
          <a:ext cx="2743048" cy="1140333"/>
        </a:xfrm>
        <a:prstGeom prst="ellipse">
          <a:avLst/>
        </a:prstGeom>
        <a:noFill/>
        <a:ln w="317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In-memory</a:t>
          </a:r>
        </a:p>
      </dsp:txBody>
      <dsp:txXfrm>
        <a:off x="4637348" y="180867"/>
        <a:ext cx="1939628" cy="806337"/>
      </dsp:txXfrm>
    </dsp:sp>
    <dsp:sp modelId="{53739E9B-7137-4D60-884F-F64D9EB71DC6}">
      <dsp:nvSpPr>
        <dsp:cNvPr id="0" name=""/>
        <dsp:cNvSpPr/>
      </dsp:nvSpPr>
      <dsp:spPr>
        <a:xfrm>
          <a:off x="4915223" y="1335121"/>
          <a:ext cx="2769595" cy="1111323"/>
        </a:xfrm>
        <a:prstGeom prst="ellipse">
          <a:avLst/>
        </a:prstGeom>
        <a:noFill/>
        <a:ln w="317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Native compilation </a:t>
          </a:r>
        </a:p>
      </dsp:txBody>
      <dsp:txXfrm>
        <a:off x="5320821" y="1497870"/>
        <a:ext cx="1958399" cy="785825"/>
      </dsp:txXfrm>
    </dsp:sp>
    <dsp:sp modelId="{F5DEFE36-D67F-4221-AACC-663D702417AD}">
      <dsp:nvSpPr>
        <dsp:cNvPr id="0" name=""/>
        <dsp:cNvSpPr/>
      </dsp:nvSpPr>
      <dsp:spPr>
        <a:xfrm>
          <a:off x="4553169" y="2642668"/>
          <a:ext cx="3389241" cy="1318795"/>
        </a:xfrm>
        <a:prstGeom prst="ellipse">
          <a:avLst/>
        </a:prstGeom>
        <a:noFill/>
        <a:ln w="317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Latch/ lock-free</a:t>
          </a:r>
          <a:br>
            <a:rPr lang="en-GB" sz="2400" kern="1200" dirty="0">
              <a:solidFill>
                <a:schemeClr val="tx1">
                  <a:lumMod val="95000"/>
                  <a:lumOff val="5000"/>
                </a:schemeClr>
              </a:solidFill>
            </a:rPr>
          </a:br>
          <a:r>
            <a:rPr lang="en-GB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transaction data structure</a:t>
          </a:r>
        </a:p>
      </dsp:txBody>
      <dsp:txXfrm>
        <a:off x="5049512" y="2835801"/>
        <a:ext cx="2396555" cy="932529"/>
      </dsp:txXfrm>
    </dsp:sp>
    <dsp:sp modelId="{227A1DBE-905D-4D8F-B1CB-7B3E7BAA2FD3}">
      <dsp:nvSpPr>
        <dsp:cNvPr id="0" name=""/>
        <dsp:cNvSpPr/>
      </dsp:nvSpPr>
      <dsp:spPr>
        <a:xfrm>
          <a:off x="3610433" y="4019308"/>
          <a:ext cx="2750392" cy="1140333"/>
        </a:xfrm>
        <a:prstGeom prst="ellipse">
          <a:avLst/>
        </a:prstGeom>
        <a:noFill/>
        <a:ln w="317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No partitioning</a:t>
          </a:r>
        </a:p>
      </dsp:txBody>
      <dsp:txXfrm>
        <a:off x="4013219" y="4186306"/>
        <a:ext cx="1944820" cy="806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48BB17-E744-4D1E-BAD8-71A2F6E60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2EBC5-B899-41E3-A4A5-5FDDB5EF4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D8B00-91FF-428C-8134-3E9D84D7D46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62AB-B7DC-460A-90C2-9BEE993E2C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9E247-8B32-4CEF-9250-098ABF0DC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5902-E16E-4D00-B24F-ACF62C09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AD6E-127A-2144-9B3C-5E3BF803E20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7716-36DB-2D49-AA17-2865D7B1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3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Fault tolerance </a:t>
            </a:r>
          </a:p>
          <a:p>
            <a:r>
              <a:rPr lang="en-GB" dirty="0"/>
              <a:t>Significance </a:t>
            </a:r>
          </a:p>
          <a:p>
            <a:endParaRPr lang="en-GB" dirty="0"/>
          </a:p>
          <a:p>
            <a:r>
              <a:rPr lang="en-GB" dirty="0"/>
              <a:t>https://cloudblogs.microsoft.com/sqlserver/2012/11/08/breakthrough-performance-with-in-memory-technologies/ </a:t>
            </a:r>
          </a:p>
          <a:p>
            <a:r>
              <a:rPr lang="en-GB" dirty="0"/>
              <a:t>Blog: https://muratbuffalo.blogspot.com/2022/08/hekaton-sql-servers-memory-optimized.html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2F2F2F"/>
                </a:solidFill>
                <a:effectLst/>
                <a:latin typeface="Segoe UI" panose="020B0502040204020203" pitchFamily="34" charset="0"/>
              </a:rPr>
              <a:t>Other vendors are either introducing separate in-memory optimized caches or building a unification layer over a set of technologies and introducing it as a completely new product. This adds complexity forcing customers to deploy and manage a completely new product or, worse yet, manage both a “memory-optimized” product for the hot data and a “storage-optimized” product for the application data that is not cost-effective to reside primarily in memory.</a:t>
            </a:r>
          </a:p>
          <a:p>
            <a:endParaRPr lang="en-GB" b="0" i="0" dirty="0">
              <a:solidFill>
                <a:srgbClr val="2F2F2F"/>
              </a:solidFill>
              <a:effectLst/>
              <a:latin typeface="Segoe UI" panose="020B0502040204020203" pitchFamily="34" charset="0"/>
            </a:endParaRPr>
          </a:p>
          <a:p>
            <a:endParaRPr lang="en-GB" b="0" i="0" dirty="0">
              <a:solidFill>
                <a:srgbClr val="2F2F2F"/>
              </a:solidFill>
              <a:effectLst/>
              <a:latin typeface="Segoe UI" panose="020B0502040204020203" pitchFamily="34" charset="0"/>
            </a:endParaRPr>
          </a:p>
          <a:p>
            <a:r>
              <a:rPr lang="en-GB" b="0" i="0" dirty="0" err="1">
                <a:solidFill>
                  <a:srgbClr val="2F2F2F"/>
                </a:solidFill>
                <a:effectLst/>
                <a:latin typeface="Segoe UI" panose="020B0502040204020203" pitchFamily="34" charset="0"/>
              </a:rPr>
              <a:t>mvcc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 Write to other unoptimized storage subsystem? 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99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POINTS</a:t>
            </a:r>
          </a:p>
          <a:p>
            <a:r>
              <a:rPr lang="en-GB" dirty="0"/>
              <a:t>2014 : Microsoft identified </a:t>
            </a:r>
          </a:p>
          <a:p>
            <a:r>
              <a:rPr lang="en-GB" dirty="0" err="1"/>
              <a:t>Sql</a:t>
            </a:r>
            <a:r>
              <a:rPr lang="en-GB" dirty="0"/>
              <a:t>: nature data in disc , </a:t>
            </a:r>
          </a:p>
          <a:p>
            <a:r>
              <a:rPr lang="en-GB" dirty="0"/>
              <a:t>1 - When reading writing to the storage</a:t>
            </a:r>
          </a:p>
          <a:p>
            <a:r>
              <a:rPr lang="en-GB" dirty="0"/>
              <a:t>2 – execute query plan, </a:t>
            </a:r>
            <a:r>
              <a:rPr lang="en-US" dirty="0"/>
              <a:t>Finite set of CPU cycle </a:t>
            </a:r>
          </a:p>
          <a:p>
            <a:r>
              <a:rPr lang="en-US" dirty="0"/>
              <a:t>3 –  to protect data structure and conflicts, no one else can perform actions, waiting time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Hekaton as a solution to address these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9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In-memory optimized table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Native compilation </a:t>
            </a:r>
          </a:p>
          <a:p>
            <a:pPr marL="514350" indent="-514350">
              <a:spcAft>
                <a:spcPts val="1200"/>
              </a:spcAft>
              <a:buFont typeface="Arial"/>
              <a:buAutoNum type="arabicPeriod"/>
            </a:pPr>
            <a:r>
              <a:rPr lang="en-US" dirty="0"/>
              <a:t>Latch/lock-free data </a:t>
            </a:r>
            <a:r>
              <a:rPr lang="en-US" dirty="0" err="1"/>
              <a:t>strutures</a:t>
            </a:r>
            <a:endParaRPr lang="en-US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No partitioning  e.g. </a:t>
            </a:r>
            <a:r>
              <a:rPr lang="en-US" dirty="0" err="1"/>
              <a:t>voltdb</a:t>
            </a:r>
            <a:r>
              <a:rPr lang="en-US" dirty="0"/>
              <a:t> hyper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integration points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Whole thing is in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original SQL , </a:t>
            </a:r>
          </a:p>
          <a:p>
            <a:r>
              <a:rPr lang="en-GB" dirty="0"/>
              <a:t>When a user creates a MO table / make a compiled stored procedure </a:t>
            </a:r>
            <a:r>
              <a:rPr lang="en-GB" dirty="0">
                <a:sym typeface="Wingdings" panose="05000000000000000000" pitchFamily="2" charset="2"/>
              </a:rPr>
              <a:t> compiler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2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Isolation: how </a:t>
            </a:r>
            <a:r>
              <a:rPr lang="en-GB" dirty="0" err="1"/>
              <a:t>multiversion</a:t>
            </a:r>
            <a:r>
              <a:rPr lang="en-GB" dirty="0"/>
              <a:t> work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point: </a:t>
            </a:r>
            <a:r>
              <a:rPr lang="en-GB" dirty="0" err="1"/>
              <a:t>uncommited</a:t>
            </a:r>
            <a:r>
              <a:rPr lang="en-GB" dirty="0"/>
              <a:t> data not exposed to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TimesNewRomanPSMT"/>
              </a:rPr>
              <a:t>- Core engine describe with %%</a:t>
            </a:r>
          </a:p>
          <a:p>
            <a:pPr algn="l"/>
            <a:r>
              <a:rPr lang="en-GB" sz="1800" b="0" i="0" u="none" strike="noStrike" baseline="0" dirty="0">
                <a:latin typeface="TimesNewRomanPSMT"/>
              </a:rPr>
              <a:t>- 5% </a:t>
            </a:r>
            <a:r>
              <a:rPr lang="en-GB" sz="1800" b="0" i="0" u="none" strike="noStrike" baseline="0" dirty="0" err="1">
                <a:latin typeface="TimesNewRomanPSMT"/>
              </a:rPr>
              <a:t>cpu</a:t>
            </a:r>
            <a:r>
              <a:rPr lang="en-GB" sz="1800" b="0" i="0" u="none" strike="noStrike" baseline="0" dirty="0">
                <a:latin typeface="TimesNewRomanPSMT"/>
              </a:rPr>
              <a:t> cycle used by the regular SQL Server engine. The</a:t>
            </a:r>
          </a:p>
          <a:p>
            <a:pPr algn="l"/>
            <a:r>
              <a:rPr lang="en-GB" sz="1800" b="0" i="0" u="none" strike="noStrike" baseline="0" dirty="0">
                <a:latin typeface="TimesNewRomanPSMT"/>
              </a:rPr>
              <a:t>- far fewer instructions and CPU cycles + 3 – 5% of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Without locks as latches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B507-FC84-BF4D-B358-11DDCDC7FC2B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D8DE-4F31-844F-B3CF-99A3B8043477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95E9-3ED6-674B-ACCD-ACF6C1C11880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199-40CE-5A42-87E1-00304B60A924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D667D6-0085-20C4-B2D4-5C66A0CC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3B74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E57B07A7-F5D6-5EA5-1EE6-2F7E7FF6E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50F2508-6271-A41D-99F5-9B3589DD18DA}"/>
              </a:ext>
            </a:extLst>
          </p:cNvPr>
          <p:cNvSpPr/>
          <p:nvPr userDrawn="1"/>
        </p:nvSpPr>
        <p:spPr>
          <a:xfrm>
            <a:off x="633304" y="-555812"/>
            <a:ext cx="733465" cy="1992896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19CD9F-2846-B684-9493-1E95C286F2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197" y="135913"/>
            <a:ext cx="733797" cy="1027315"/>
          </a:xfrm>
          <a:prstGeom prst="rect">
            <a:avLst/>
          </a:prstGeom>
        </p:spPr>
      </p:pic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721F034D-3F0B-DE79-97AE-D1F82252D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69E4A245-09B2-2A5E-883B-49AD366F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4106802B-6B29-4D73-1A4B-FD1AD3DA2D91}"/>
              </a:ext>
            </a:extLst>
          </p:cNvPr>
          <p:cNvSpPr/>
          <p:nvPr userDrawn="1"/>
        </p:nvSpPr>
        <p:spPr>
          <a:xfrm>
            <a:off x="0" y="6311901"/>
            <a:ext cx="12192000" cy="54610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8D5293B8-FAAA-71ED-1310-5BAD6F6A80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1984" y="6199004"/>
            <a:ext cx="3591995" cy="771892"/>
          </a:xfrm>
          <a:prstGeom prst="rect">
            <a:avLst/>
          </a:prstGeom>
        </p:spPr>
      </p:pic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136A0223-C462-7561-CFCB-EA588AE3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059" y="6402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555381-9BA3-9543-9FC3-0B4BD9DA07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C4F5B4-E385-AF9D-828A-27845DED7AB6}"/>
              </a:ext>
            </a:extLst>
          </p:cNvPr>
          <p:cNvSpPr txBox="1"/>
          <p:nvPr userDrawn="1"/>
        </p:nvSpPr>
        <p:spPr>
          <a:xfrm>
            <a:off x="4310685" y="6385748"/>
            <a:ext cx="3968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</a:rPr>
              <a:t>DSAA 6100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Practical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Lab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Course</a:t>
            </a:r>
            <a:endParaRPr lang="zh-CN" altLang="en-US" b="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1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rgbClr val="003B74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032696"/>
            <a:ext cx="9069976" cy="875880"/>
          </a:xfrm>
        </p:spPr>
        <p:txBody>
          <a:bodyPr anchor="ctr">
            <a:noAutofit/>
          </a:bodyPr>
          <a:lstStyle>
            <a:lvl1pPr>
              <a:defRPr sz="5333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08452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867" b="1" i="0" spc="6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9923" y="2709333"/>
            <a:ext cx="198152" cy="1115608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6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16FB7-D98E-F325-BD31-79A58AADB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9702F-6E53-CD64-3963-CB5781620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D6CCA35-82EF-3BD0-DF46-E983BECCA752}"/>
              </a:ext>
            </a:extLst>
          </p:cNvPr>
          <p:cNvSpPr/>
          <p:nvPr userDrawn="1"/>
        </p:nvSpPr>
        <p:spPr>
          <a:xfrm>
            <a:off x="0" y="6311901"/>
            <a:ext cx="12192000" cy="54610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890D887B-B10B-9C84-1ED8-DA88D91FCF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7677" y="6199005"/>
            <a:ext cx="3591995" cy="771892"/>
          </a:xfrm>
          <a:prstGeom prst="rect">
            <a:avLst/>
          </a:prstGeom>
        </p:spPr>
      </p:pic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671606C-2382-6597-D3B6-CBB27259141A}"/>
              </a:ext>
            </a:extLst>
          </p:cNvPr>
          <p:cNvSpPr txBox="1">
            <a:spLocks/>
          </p:cNvSpPr>
          <p:nvPr userDrawn="1"/>
        </p:nvSpPr>
        <p:spPr>
          <a:xfrm>
            <a:off x="9256059" y="6402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55381-9BA3-9543-9FC3-0B4BD9DA07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2DBC9E-16D0-E462-E4CF-2E8DCBAD06FD}"/>
              </a:ext>
            </a:extLst>
          </p:cNvPr>
          <p:cNvSpPr txBox="1"/>
          <p:nvPr userDrawn="1"/>
        </p:nvSpPr>
        <p:spPr>
          <a:xfrm>
            <a:off x="4310685" y="6385748"/>
            <a:ext cx="3968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</a:rPr>
              <a:t>DSAA 6100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Practical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Lab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Course</a:t>
            </a:r>
            <a:endParaRPr lang="zh-CN" altLang="en-US" b="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2725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CS109B, Protopapas, Glickman And Tanner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57800" y="6400800"/>
            <a:ext cx="2725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CS109B, Protopapas, Glickman And Tanner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0983A1-238C-8ECA-CABA-C40E6862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1229A-2AFC-A56E-E176-EE4D2E42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9533-EF78-7347-89B8-58E6CADD0DBD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5913A-4BE9-B8D0-118A-C99A479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55E-E805-534B-9A7F-BEE5E4E65F69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533-EF78-7347-89B8-58E6CADD0DBD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B94A2DC-0CFD-3D0E-7AFF-97B3CC5DD506}"/>
              </a:ext>
            </a:extLst>
          </p:cNvPr>
          <p:cNvSpPr/>
          <p:nvPr/>
        </p:nvSpPr>
        <p:spPr>
          <a:xfrm>
            <a:off x="633304" y="-930436"/>
            <a:ext cx="787585" cy="236752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B6D4A-3EEE-CEED-1C88-4BEB2CEA9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2" y="135913"/>
            <a:ext cx="733797" cy="102731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5914503-9F19-A7EB-E19F-7C5CAFEE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2" y="1386304"/>
            <a:ext cx="11819466" cy="2557892"/>
          </a:xfrm>
        </p:spPr>
        <p:txBody>
          <a:bodyPr>
            <a:normAutofit fontScale="90000"/>
          </a:bodyPr>
          <a:lstStyle/>
          <a:p>
            <a: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Hekaton: SQL Server’s Memory-Optimized Online Transaction Processing (OLTP) Engine</a:t>
            </a:r>
            <a:endParaRPr kumimoji="1" lang="zh-CN" altLang="en-US" b="1" dirty="0">
              <a:solidFill>
                <a:srgbClr val="003366"/>
              </a:solidFill>
              <a:latin typeface="+mj-lt"/>
              <a:ea typeface="SimHei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637B7E-5F6C-6F9F-615A-129A6410FB12}"/>
              </a:ext>
            </a:extLst>
          </p:cNvPr>
          <p:cNvSpPr txBox="1">
            <a:spLocks/>
          </p:cNvSpPr>
          <p:nvPr/>
        </p:nvSpPr>
        <p:spPr>
          <a:xfrm>
            <a:off x="372534" y="3879995"/>
            <a:ext cx="11819466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rgbClr val="003B74"/>
                </a:solidFill>
                <a:latin typeface="Karla"/>
                <a:ea typeface="+mj-ea"/>
                <a:cs typeface="Karla"/>
              </a:defRPr>
            </a:lvl1pPr>
          </a:lstStyle>
          <a:p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Cristian Diaconu, Craig Freedman, Erik </a:t>
            </a:r>
            <a:r>
              <a:rPr kumimoji="1" lang="en-GB" altLang="zh-CN" sz="2400" dirty="0" err="1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Ismert</a:t>
            </a:r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, Per-</a:t>
            </a:r>
            <a:r>
              <a:rPr kumimoji="1" lang="en-GB" altLang="zh-CN" sz="2400" dirty="0" err="1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Åke</a:t>
            </a:r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 Larson,</a:t>
            </a:r>
          </a:p>
          <a:p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Pravin Mittal, Ryan </a:t>
            </a:r>
            <a:r>
              <a:rPr kumimoji="1" lang="en-GB" altLang="zh-CN" sz="2400" dirty="0" err="1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Stonecipher</a:t>
            </a:r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, Nitin Verma, Mike Zwilling</a:t>
            </a:r>
          </a:p>
          <a:p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Microsoft (2014)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6418E0B-C25C-1BE6-209F-4B22F22B76D9}"/>
              </a:ext>
            </a:extLst>
          </p:cNvPr>
          <p:cNvSpPr txBox="1">
            <a:spLocks/>
          </p:cNvSpPr>
          <p:nvPr/>
        </p:nvSpPr>
        <p:spPr>
          <a:xfrm>
            <a:off x="5827696" y="5187240"/>
            <a:ext cx="5769944" cy="1015064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rgbClr val="003B74"/>
                </a:solidFill>
                <a:latin typeface="Karla"/>
                <a:ea typeface="+mj-ea"/>
                <a:cs typeface="Karla"/>
              </a:defRPr>
            </a:lvl1pPr>
          </a:lstStyle>
          <a:p>
            <a:pPr algn="r"/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Ming Shin Cindy Sung </a:t>
            </a:r>
          </a:p>
          <a:p>
            <a:pPr algn="r"/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MSc DCAI </a:t>
            </a:r>
          </a:p>
          <a:p>
            <a:pPr algn="r"/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HKUST (GZ) </a:t>
            </a:r>
          </a:p>
          <a:p>
            <a:pPr algn="r"/>
            <a:r>
              <a:rPr kumimoji="1" lang="en-GB" altLang="zh-CN" sz="2400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14/11/2023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5F2D6-06DA-9F9C-54F6-BCB34B82BC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</p:spTree>
    <p:extLst>
      <p:ext uri="{BB962C8B-B14F-4D97-AF65-F5344CB8AC3E}">
        <p14:creationId xmlns:p14="http://schemas.microsoft.com/office/powerpoint/2010/main" val="332678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3.2 </a:t>
            </a:r>
            <a:r>
              <a:rPr lang="en-GB" sz="3200" dirty="0"/>
              <a:t>Performance: scaling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4196615" cy="211114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Removing latch contention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5.1X scaling up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With interop</a:t>
            </a:r>
            <a:br>
              <a:rPr lang="en-US" dirty="0"/>
            </a:br>
            <a:r>
              <a:rPr lang="en-US" dirty="0"/>
              <a:t>(Hekaton operators)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A8783-9711-A6C0-FC2B-32F482CE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692" y="804041"/>
            <a:ext cx="7161275" cy="54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GB" altLang="zh-CN" dirty="0">
                <a:latin typeface="+mj-lt"/>
              </a:rPr>
              <a:t>Thank you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9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Appendix 1: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581421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Table Indexes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No foreign keys (no cross-database queries)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No DDL allowed</a:t>
            </a:r>
            <a:br>
              <a:rPr lang="en-US" dirty="0"/>
            </a:br>
            <a:r>
              <a:rPr lang="en-US" dirty="0"/>
              <a:t>Index creation, drop, amendment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Stored procedures 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No regular table access 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No recompilations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</p:spTree>
    <p:extLst>
      <p:ext uri="{BB962C8B-B14F-4D97-AF65-F5344CB8AC3E}">
        <p14:creationId xmlns:p14="http://schemas.microsoft.com/office/powerpoint/2010/main" val="37321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Nature of OLTP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6"/>
            <a:ext cx="10327008" cy="4714349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000" dirty="0">
                <a:latin typeface="+mn-lt"/>
              </a:rPr>
              <a:t>High Transaction Volume</a:t>
            </a:r>
          </a:p>
          <a:p>
            <a:pPr marL="1260475" lvl="1" indent="-5191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frequent short, interactive transactions of reads and writes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000" dirty="0">
                <a:latin typeface="+mn-lt"/>
              </a:rPr>
              <a:t>Low-Latency Requirements</a:t>
            </a:r>
          </a:p>
          <a:p>
            <a:pPr marL="125727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Support rapid data access for real-time applications.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000" dirty="0">
                <a:latin typeface="+mn-lt"/>
              </a:rPr>
              <a:t>Concurrency Challenges</a:t>
            </a:r>
          </a:p>
          <a:p>
            <a:pPr marL="125727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Concurrent user access and modify data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GB" sz="2000" dirty="0">
                <a:latin typeface="+mn-lt"/>
              </a:rPr>
              <a:t>consistency and reliability.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000" dirty="0">
                <a:latin typeface="+mn-lt"/>
              </a:rPr>
              <a:t>Transactional Consistency</a:t>
            </a:r>
          </a:p>
          <a:p>
            <a:pPr marL="125727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accurate and reliable for business / application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</p:spTree>
    <p:extLst>
      <p:ext uri="{BB962C8B-B14F-4D97-AF65-F5344CB8AC3E}">
        <p14:creationId xmlns:p14="http://schemas.microsoft.com/office/powerpoint/2010/main" val="137931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4: does Hekaton adhere to ACID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6"/>
            <a:ext cx="10327008" cy="503962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dirty="0">
                <a:latin typeface="+mn-lt"/>
              </a:rPr>
              <a:t>Atomicity: </a:t>
            </a:r>
            <a:r>
              <a:rPr lang="en-GB" sz="2400" dirty="0">
                <a:latin typeface="SimSun" panose="02010600030101010101" pitchFamily="2" charset="-122"/>
                <a:ea typeface="SimSun" panose="02010600030101010101" pitchFamily="2" charset="-122"/>
              </a:rPr>
              <a:t>√ </a:t>
            </a:r>
            <a:r>
              <a:rPr lang="en-GB" sz="2400" dirty="0">
                <a:latin typeface="+mn-lt"/>
              </a:rPr>
              <a:t>Rollback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dirty="0">
                <a:latin typeface="+mn-lt"/>
              </a:rPr>
              <a:t>Consistency: </a:t>
            </a:r>
            <a:r>
              <a:rPr lang="en-GB" sz="2400" dirty="0">
                <a:latin typeface="SimSun" panose="02010600030101010101" pitchFamily="2" charset="-122"/>
                <a:ea typeface="SimSun" panose="02010600030101010101" pitchFamily="2" charset="-122"/>
              </a:rPr>
              <a:t>√</a:t>
            </a:r>
            <a:r>
              <a:rPr lang="en-GB" sz="2400" dirty="0">
                <a:latin typeface="+mn-lt"/>
              </a:rPr>
              <a:t>non-blocking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dirty="0">
                <a:latin typeface="+mn-lt"/>
              </a:rPr>
              <a:t>Isolation : </a:t>
            </a:r>
            <a:r>
              <a:rPr lang="en-GB" sz="2400" dirty="0">
                <a:latin typeface="SimSun" panose="02010600030101010101" pitchFamily="2" charset="-122"/>
                <a:ea typeface="SimSun" panose="02010600030101010101" pitchFamily="2" charset="-122"/>
              </a:rPr>
              <a:t>√</a:t>
            </a:r>
            <a:r>
              <a:rPr lang="en-GB" sz="2400" dirty="0">
                <a:latin typeface="+mn-lt"/>
              </a:rPr>
              <a:t>Snapshots of data in MVCC with read barriers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dirty="0">
                <a:latin typeface="+mn-lt"/>
              </a:rPr>
              <a:t>Durability: depends on configurations ( schema/ schema + data)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000" dirty="0">
                <a:latin typeface="+mn-lt"/>
              </a:rPr>
              <a:t>Optimised logging to SQL database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000" dirty="0">
                <a:latin typeface="+mn-lt"/>
              </a:rPr>
              <a:t>Checkpoints : data, delta files </a:t>
            </a:r>
          </a:p>
          <a:p>
            <a:pPr marL="1657304" lvl="2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1800" dirty="0">
                <a:latin typeface="+mn-lt"/>
              </a:rPr>
              <a:t>Continuous</a:t>
            </a:r>
          </a:p>
          <a:p>
            <a:pPr marL="1657304" lvl="2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1800" dirty="0">
                <a:latin typeface="+mn-lt"/>
              </a:rPr>
              <a:t>Steaming I/O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000" dirty="0">
                <a:latin typeface="+mn-lt"/>
              </a:rPr>
              <a:t>Parallelisable recovery </a:t>
            </a:r>
          </a:p>
          <a:p>
            <a:pPr lvl="1" indent="0">
              <a:spcAft>
                <a:spcPts val="1200"/>
              </a:spcAft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</p:spTree>
    <p:extLst>
      <p:ext uri="{BB962C8B-B14F-4D97-AF65-F5344CB8AC3E}">
        <p14:creationId xmlns:p14="http://schemas.microsoft.com/office/powerpoint/2010/main" val="122318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Appendix 5: using Hekaton in T-SQL procedure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CFC13A-D44E-71BE-9E81-93B0BCCD3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211114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Transact-SQL (vendor-specific MS SQL server) 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lvl="1" indent="0"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3FEFA-DC31-23BD-1AE8-73242F17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70" y="2186668"/>
            <a:ext cx="4196615" cy="248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79898-12FE-8D2C-51F3-21684B51A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05" y="2409980"/>
            <a:ext cx="4698124" cy="22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Appendix6: garbage collection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CFC13A-D44E-71BE-9E81-93B0BCCD3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5054386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dirty="0"/>
              <a:t>Non-Blocking</a:t>
            </a:r>
            <a:br>
              <a:rPr lang="en-GB" sz="2400" dirty="0"/>
            </a:br>
            <a:r>
              <a:rPr lang="en-GB" sz="2400" dirty="0"/>
              <a:t>- run concurrently with transaction workloads without causing stalls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dirty="0"/>
              <a:t>Cooperative Subsystem:</a:t>
            </a:r>
            <a:br>
              <a:rPr lang="en-GB" sz="2400" dirty="0"/>
            </a:br>
            <a:r>
              <a:rPr lang="en-GB" sz="2400" dirty="0"/>
              <a:t>- proactively remove garbage when encountered, optimizing processing time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dirty="0"/>
              <a:t>Incremental Processing:</a:t>
            </a:r>
            <a:br>
              <a:rPr lang="en-GB" sz="2400" dirty="0"/>
            </a:br>
            <a:r>
              <a:rPr lang="en-GB" sz="2400" dirty="0"/>
              <a:t>- can be started and stopped to prevent excessive CPU consumption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sz="2400" dirty="0"/>
              <a:t>Parallelizable and Scalable:</a:t>
            </a:r>
            <a:br>
              <a:rPr lang="en-GB" sz="2400" dirty="0"/>
            </a:br>
            <a:r>
              <a:rPr lang="en-GB" sz="2400" dirty="0"/>
              <a:t>- Multiple threads can work concurrently on different phases </a:t>
            </a:r>
            <a:br>
              <a:rPr lang="en-GB" sz="2400" dirty="0"/>
            </a:br>
            <a:r>
              <a:rPr lang="en-GB" sz="2400" dirty="0"/>
              <a:t>- minimal cross-thread synchronization.</a:t>
            </a:r>
          </a:p>
          <a:p>
            <a:pPr>
              <a:spcAft>
                <a:spcPts val="1200"/>
              </a:spcAft>
            </a:pPr>
            <a:endParaRPr lang="en-GB" sz="2400" dirty="0"/>
          </a:p>
          <a:p>
            <a:pPr>
              <a:spcAft>
                <a:spcPts val="1200"/>
              </a:spcAft>
            </a:pPr>
            <a:endParaRPr lang="en-GB" sz="2400" dirty="0"/>
          </a:p>
          <a:p>
            <a:pPr>
              <a:spcAft>
                <a:spcPts val="1200"/>
              </a:spcAft>
            </a:pPr>
            <a:endParaRPr lang="en-GB" sz="24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236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08" y="1510648"/>
            <a:ext cx="11412777" cy="4824248"/>
          </a:xfrm>
        </p:spPr>
        <p:txBody>
          <a:bodyPr/>
          <a:lstStyle/>
          <a:p>
            <a:pPr algn="l"/>
            <a:r>
              <a:rPr lang="en-GB" altLang="zh-CN" sz="4400" b="0" dirty="0"/>
              <a:t>1. </a:t>
            </a:r>
            <a:r>
              <a:rPr lang="en-GB" altLang="zh-CN" sz="4400" dirty="0"/>
              <a:t>Motivation</a:t>
            </a:r>
            <a:br>
              <a:rPr lang="en-GB" altLang="zh-CN" sz="4400" b="0" dirty="0"/>
            </a:br>
            <a:r>
              <a:rPr lang="en-GB" altLang="zh-CN" sz="2000" b="0" dirty="0"/>
              <a:t>		1.1 challenges</a:t>
            </a:r>
            <a:br>
              <a:rPr lang="en-GB" altLang="zh-CN" sz="2000" b="0" dirty="0"/>
            </a:br>
            <a:r>
              <a:rPr lang="en-GB" altLang="zh-CN" sz="2000" b="0" dirty="0"/>
              <a:t>		1.2 solution </a:t>
            </a:r>
            <a:br>
              <a:rPr lang="en-GB" altLang="zh-CN" sz="4400" b="0" dirty="0"/>
            </a:br>
            <a:r>
              <a:rPr lang="en-GB" altLang="zh-CN" sz="4400" b="0" dirty="0"/>
              <a:t>2. </a:t>
            </a:r>
            <a:r>
              <a:rPr lang="en-GB" altLang="zh-CN" sz="4400" dirty="0"/>
              <a:t>Architecture</a:t>
            </a:r>
            <a:br>
              <a:rPr lang="en-GB" altLang="zh-CN" b="0" dirty="0"/>
            </a:br>
            <a:r>
              <a:rPr lang="en-GB" altLang="zh-CN" sz="2000" b="0" dirty="0"/>
              <a:t>		2.1 in-memory database </a:t>
            </a:r>
            <a:br>
              <a:rPr lang="en-GB" altLang="zh-CN" sz="2000" b="0" dirty="0"/>
            </a:br>
            <a:r>
              <a:rPr lang="en-GB" altLang="zh-CN" sz="2000" b="0" dirty="0"/>
              <a:t>		2.2 native code compilation </a:t>
            </a:r>
            <a:br>
              <a:rPr lang="en-GB" altLang="zh-CN" sz="2000" b="0" dirty="0"/>
            </a:br>
            <a:r>
              <a:rPr lang="en-GB" altLang="zh-CN" sz="2000" b="0" dirty="0"/>
              <a:t>		2.3 transaction management </a:t>
            </a:r>
            <a:br>
              <a:rPr lang="en-GB" altLang="zh-CN" sz="5400" b="0" dirty="0"/>
            </a:br>
            <a:r>
              <a:rPr lang="en-GB" altLang="zh-CN" sz="4400" b="0" dirty="0"/>
              <a:t>3. </a:t>
            </a:r>
            <a:r>
              <a:rPr lang="en-GB" altLang="zh-CN" sz="4400" dirty="0"/>
              <a:t>Performance</a:t>
            </a:r>
            <a:br>
              <a:rPr lang="en-GB" altLang="zh-CN" sz="4400" b="0" dirty="0"/>
            </a:br>
            <a:r>
              <a:rPr lang="en-GB" altLang="zh-CN" sz="2000" b="0" dirty="0"/>
              <a:t>		3.1 CPU efficiency</a:t>
            </a:r>
            <a:br>
              <a:rPr lang="en-GB" altLang="zh-CN" sz="2000" b="0" dirty="0"/>
            </a:br>
            <a:r>
              <a:rPr lang="en-GB" altLang="zh-CN" sz="2000" b="0" dirty="0"/>
              <a:t>		3.2 Scaling</a:t>
            </a:r>
            <a:endParaRPr lang="zh-CN" altLang="en-US" sz="2000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 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92F62-241A-CCDB-4F1B-64823714793C}"/>
              </a:ext>
            </a:extLst>
          </p:cNvPr>
          <p:cNvSpPr txBox="1"/>
          <p:nvPr/>
        </p:nvSpPr>
        <p:spPr>
          <a:xfrm>
            <a:off x="701508" y="1325982"/>
            <a:ext cx="610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Outline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Challenges of OLTP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3686164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Data to rotational disk storage</a:t>
            </a:r>
          </a:p>
          <a:p>
            <a:pPr marL="108582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High I/O latency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SQL Interpretation overhead </a:t>
            </a:r>
          </a:p>
          <a:p>
            <a:pPr marL="108582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Slow query execution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Latching, locking, blocking</a:t>
            </a:r>
          </a:p>
          <a:p>
            <a:pPr marL="1071563" lvl="1" indent="-330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841875" algn="l"/>
              </a:tabLst>
            </a:pPr>
            <a:r>
              <a:rPr lang="en-US" dirty="0"/>
              <a:t>Limited scalability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FE7D41-2BA6-3660-9B8C-FD9C6AFD5F7B}"/>
              </a:ext>
            </a:extLst>
          </p:cNvPr>
          <p:cNvSpPr txBox="1">
            <a:spLocks/>
          </p:cNvSpPr>
          <p:nvPr/>
        </p:nvSpPr>
        <p:spPr>
          <a:xfrm>
            <a:off x="833415" y="5143500"/>
            <a:ext cx="10327008" cy="9661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Aim: Improve performance of single-node OLTP workloads,</a:t>
            </a:r>
            <a:br>
              <a:rPr lang="en-US" dirty="0"/>
            </a:br>
            <a:r>
              <a:rPr lang="en-US" dirty="0"/>
              <a:t>	    10X-100X faster 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519BC10B-9A24-DDC8-81F4-D4C6AFF7B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3886" y="216531"/>
            <a:ext cx="1666537" cy="1666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58893-0886-5EB7-E465-50EEC174FC7B}"/>
              </a:ext>
            </a:extLst>
          </p:cNvPr>
          <p:cNvSpPr txBox="1"/>
          <p:nvPr/>
        </p:nvSpPr>
        <p:spPr>
          <a:xfrm>
            <a:off x="8825870" y="2192592"/>
            <a:ext cx="119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write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F15D53-AE91-8772-42BE-18555B77BBA0}"/>
              </a:ext>
            </a:extLst>
          </p:cNvPr>
          <p:cNvCxnSpPr/>
          <p:nvPr/>
        </p:nvCxnSpPr>
        <p:spPr>
          <a:xfrm flipV="1">
            <a:off x="9416420" y="1719271"/>
            <a:ext cx="323850" cy="366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Solution: Design Schema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122241A-54A5-BF25-BDCD-5A6D13E6F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121062"/>
              </p:ext>
            </p:extLst>
          </p:nvPr>
        </p:nvGraphicFramePr>
        <p:xfrm>
          <a:off x="500050" y="1020440"/>
          <a:ext cx="8727213" cy="515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0AA4177-E2C4-4343-EC5C-5F334F721BC6}"/>
              </a:ext>
            </a:extLst>
          </p:cNvPr>
          <p:cNvSpPr txBox="1"/>
          <p:nvPr/>
        </p:nvSpPr>
        <p:spPr>
          <a:xfrm>
            <a:off x="532867" y="2767280"/>
            <a:ext cx="35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SQL-integrated </a:t>
            </a:r>
            <a:br>
              <a:rPr lang="en-GB" sz="4000" dirty="0"/>
            </a:br>
            <a:r>
              <a:rPr lang="en-GB" sz="4000" dirty="0"/>
              <a:t>Hekaton engine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2BB16-0191-435F-2E69-30E34F6643FB}"/>
              </a:ext>
            </a:extLst>
          </p:cNvPr>
          <p:cNvSpPr txBox="1"/>
          <p:nvPr/>
        </p:nvSpPr>
        <p:spPr>
          <a:xfrm>
            <a:off x="7790459" y="1205368"/>
            <a:ext cx="240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 quicker data retrieval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33C0D-A1C7-2753-70F2-EFDF38F28B5D}"/>
              </a:ext>
            </a:extLst>
          </p:cNvPr>
          <p:cNvSpPr txBox="1"/>
          <p:nvPr/>
        </p:nvSpPr>
        <p:spPr>
          <a:xfrm>
            <a:off x="8417996" y="2461581"/>
            <a:ext cx="1929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 reduce</a:t>
            </a:r>
            <a:br>
              <a:rPr lang="en-GB" dirty="0"/>
            </a:br>
            <a:r>
              <a:rPr lang="en-GB" dirty="0"/>
              <a:t>runtime overhead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63772-E410-31D7-C380-ACFE7B02DAA7}"/>
              </a:ext>
            </a:extLst>
          </p:cNvPr>
          <p:cNvSpPr txBox="1"/>
          <p:nvPr/>
        </p:nvSpPr>
        <p:spPr>
          <a:xfrm>
            <a:off x="7060314" y="5391033"/>
            <a:ext cx="276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 increase complexity </a:t>
            </a:r>
          </a:p>
          <a:p>
            <a:r>
              <a:rPr lang="en-GB" dirty="0"/>
              <a:t>- communication overhead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2658B-EC70-9122-7E50-962BF0DC805E}"/>
              </a:ext>
            </a:extLst>
          </p:cNvPr>
          <p:cNvSpPr txBox="1"/>
          <p:nvPr/>
        </p:nvSpPr>
        <p:spPr>
          <a:xfrm>
            <a:off x="8532678" y="3765488"/>
            <a:ext cx="305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minimise 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latency</a:t>
            </a:r>
            <a:br>
              <a:rPr lang="en-GB" dirty="0"/>
            </a:br>
            <a:r>
              <a:rPr lang="en-GB" dirty="0"/>
              <a:t>- multi-version concurrency</a:t>
            </a:r>
            <a:br>
              <a:rPr lang="en-GB" dirty="0"/>
            </a:br>
            <a:r>
              <a:rPr lang="en-GB" dirty="0"/>
              <a:t>  control (MVCC)</a:t>
            </a:r>
          </a:p>
        </p:txBody>
      </p:sp>
    </p:spTree>
    <p:extLst>
      <p:ext uri="{BB962C8B-B14F-4D97-AF65-F5344CB8AC3E}">
        <p14:creationId xmlns:p14="http://schemas.microsoft.com/office/powerpoint/2010/main" val="312426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Hekaton: high-level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2F9DC-2B5E-0624-B8FF-2584D9C3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2" y="895584"/>
            <a:ext cx="5412967" cy="506683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D68E92-7EFB-6CA1-6187-02F2F82367B0}"/>
              </a:ext>
            </a:extLst>
          </p:cNvPr>
          <p:cNvSpPr txBox="1">
            <a:spLocks/>
          </p:cNvSpPr>
          <p:nvPr/>
        </p:nvSpPr>
        <p:spPr>
          <a:xfrm>
            <a:off x="6777314" y="4199940"/>
            <a:ext cx="5065390" cy="88286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2400" dirty="0"/>
              <a:t>3.3 Transaction management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C825E9-BAD3-7B51-6711-8DF45AEBB80A}"/>
              </a:ext>
            </a:extLst>
          </p:cNvPr>
          <p:cNvSpPr txBox="1">
            <a:spLocks/>
          </p:cNvSpPr>
          <p:nvPr/>
        </p:nvSpPr>
        <p:spPr>
          <a:xfrm>
            <a:off x="6777313" y="1600546"/>
            <a:ext cx="5173896" cy="66633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/>
              <a:t>2.1   In-memory operators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2D5200-DC43-567F-0788-7DAD57AA2B6E}"/>
              </a:ext>
            </a:extLst>
          </p:cNvPr>
          <p:cNvSpPr txBox="1">
            <a:spLocks/>
          </p:cNvSpPr>
          <p:nvPr/>
        </p:nvSpPr>
        <p:spPr>
          <a:xfrm>
            <a:off x="6777314" y="2846647"/>
            <a:ext cx="5173895" cy="88286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2400" dirty="0"/>
              <a:t>2.2  C code compilation</a:t>
            </a:r>
            <a:endParaRPr lang="en-US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ADA405-7732-491A-96DF-2E3228C932BE}"/>
              </a:ext>
            </a:extLst>
          </p:cNvPr>
          <p:cNvCxnSpPr>
            <a:cxnSpLocks/>
          </p:cNvCxnSpPr>
          <p:nvPr/>
        </p:nvCxnSpPr>
        <p:spPr>
          <a:xfrm flipH="1" flipV="1">
            <a:off x="4144471" y="2685514"/>
            <a:ext cx="2632842" cy="322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6F6941-EFFC-032A-4DC9-05BCAE593070}"/>
              </a:ext>
            </a:extLst>
          </p:cNvPr>
          <p:cNvCxnSpPr>
            <a:cxnSpLocks/>
          </p:cNvCxnSpPr>
          <p:nvPr/>
        </p:nvCxnSpPr>
        <p:spPr>
          <a:xfrm flipH="1">
            <a:off x="3909848" y="1862942"/>
            <a:ext cx="2867465" cy="1108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EEF799-3BF9-0930-9D3E-89F5C4FE5FE1}"/>
              </a:ext>
            </a:extLst>
          </p:cNvPr>
          <p:cNvCxnSpPr>
            <a:cxnSpLocks/>
          </p:cNvCxnSpPr>
          <p:nvPr/>
        </p:nvCxnSpPr>
        <p:spPr>
          <a:xfrm flipH="1" flipV="1">
            <a:off x="4183959" y="4035972"/>
            <a:ext cx="2484850" cy="2522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7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2.1 In-memory table and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92" y="1268252"/>
            <a:ext cx="6697894" cy="4321495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Supports 2 indexes</a:t>
            </a:r>
          </a:p>
          <a:p>
            <a:pPr marL="1200120" lvl="1" indent="-457200">
              <a:spcAft>
                <a:spcPts val="1200"/>
              </a:spcAft>
              <a:buAutoNum type="arabicPeriod"/>
            </a:pPr>
            <a:r>
              <a:rPr lang="en-US" sz="2000" dirty="0"/>
              <a:t># index</a:t>
            </a:r>
          </a:p>
          <a:p>
            <a:pPr marL="1200120" lvl="1" indent="-457200">
              <a:spcAft>
                <a:spcPts val="1200"/>
              </a:spcAft>
              <a:buAutoNum type="arabicPeriod"/>
            </a:pPr>
            <a:r>
              <a:rPr lang="en-US" sz="2000" dirty="0"/>
              <a:t>Range index: </a:t>
            </a:r>
            <a:r>
              <a:rPr lang="en-US" sz="2000" dirty="0" err="1"/>
              <a:t>Bw</a:t>
            </a:r>
            <a:r>
              <a:rPr lang="en-US" sz="2000" dirty="0"/>
              <a:t>-tree (lock-free)</a:t>
            </a:r>
          </a:p>
          <a:p>
            <a:pPr marL="1200120" lvl="1" indent="-457200">
              <a:spcAft>
                <a:spcPts val="1200"/>
              </a:spcAft>
              <a:buAutoNum type="arabicPeriod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Arial"/>
              <a:buAutoNum type="arabicPeriod"/>
            </a:pPr>
            <a:r>
              <a:rPr lang="en-US" sz="2400" dirty="0"/>
              <a:t>Multi- versioning </a:t>
            </a:r>
          </a:p>
          <a:p>
            <a:pPr marL="1200120" lvl="1" indent="-457200">
              <a:spcAft>
                <a:spcPts val="1200"/>
              </a:spcAft>
              <a:buFont typeface="Arial"/>
              <a:buAutoNum type="arabicPeriod"/>
            </a:pPr>
            <a:r>
              <a:rPr lang="en-US" sz="2000" dirty="0"/>
              <a:t>Read, write, update</a:t>
            </a:r>
            <a:br>
              <a:rPr lang="en-US" sz="2000" dirty="0"/>
            </a:br>
            <a:r>
              <a:rPr lang="en-US" sz="2000" dirty="0"/>
              <a:t>(delete + insert)</a:t>
            </a:r>
          </a:p>
          <a:p>
            <a:pPr marL="1200120" lvl="1" indent="-457200">
              <a:spcAft>
                <a:spcPts val="1200"/>
              </a:spcAft>
              <a:buFont typeface="Arial"/>
              <a:buAutoNum type="arabicPeriod"/>
            </a:pPr>
            <a:r>
              <a:rPr lang="en-US" sz="2000" dirty="0"/>
              <a:t>Memory optimization by</a:t>
            </a:r>
            <a:br>
              <a:rPr lang="en-US" sz="2000" dirty="0"/>
            </a:br>
            <a:r>
              <a:rPr lang="en-US" sz="2000" dirty="0"/>
              <a:t>garbage collection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463D1-D449-D384-941A-E134D38B2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225"/>
          <a:stretch/>
        </p:blipFill>
        <p:spPr>
          <a:xfrm>
            <a:off x="6096000" y="1074355"/>
            <a:ext cx="5996151" cy="51962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F5FB54-E214-8DD2-8B3F-817F6C4ADE74}"/>
              </a:ext>
            </a:extLst>
          </p:cNvPr>
          <p:cNvSpPr txBox="1">
            <a:spLocks/>
          </p:cNvSpPr>
          <p:nvPr/>
        </p:nvSpPr>
        <p:spPr>
          <a:xfrm>
            <a:off x="257180" y="2571414"/>
            <a:ext cx="2454489" cy="12076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15E22-A98B-F57E-04E4-5BADA03F4E9E}"/>
              </a:ext>
            </a:extLst>
          </p:cNvPr>
          <p:cNvSpPr/>
          <p:nvPr/>
        </p:nvSpPr>
        <p:spPr>
          <a:xfrm>
            <a:off x="6159064" y="1986455"/>
            <a:ext cx="1171903" cy="40990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D2E871-B798-34C1-C53C-6E140FCCAA59}"/>
              </a:ext>
            </a:extLst>
          </p:cNvPr>
          <p:cNvSpPr/>
          <p:nvPr/>
        </p:nvSpPr>
        <p:spPr>
          <a:xfrm>
            <a:off x="10936011" y="1973044"/>
            <a:ext cx="1171903" cy="40990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05431-3CEB-AAF0-28B8-FEC49A8599E0}"/>
              </a:ext>
            </a:extLst>
          </p:cNvPr>
          <p:cNvSpPr/>
          <p:nvPr/>
        </p:nvSpPr>
        <p:spPr>
          <a:xfrm>
            <a:off x="9997962" y="1882496"/>
            <a:ext cx="938050" cy="4350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9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2.2 Nativ</a:t>
            </a:r>
            <a:r>
              <a:rPr lang="en-GB" dirty="0"/>
              <a:t>e </a:t>
            </a:r>
            <a:r>
              <a:rPr lang="en-GB" sz="3200" dirty="0"/>
              <a:t>compilation </a:t>
            </a:r>
            <a:r>
              <a:rPr lang="en-GB" dirty="0"/>
              <a:t>as 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91" y="983807"/>
            <a:ext cx="6341383" cy="4944027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Preserve SQL compilation stack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 Data structure transformation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MAT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PIT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 code generation 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Compile to DDL file</a:t>
            </a:r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1257270" lvl="1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7FE84-F221-C422-E928-67958A969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4"/>
          <a:stretch/>
        </p:blipFill>
        <p:spPr>
          <a:xfrm>
            <a:off x="7275402" y="818449"/>
            <a:ext cx="3982579" cy="545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C1952-073B-9C5E-C206-DF50FA9422C2}"/>
              </a:ext>
            </a:extLst>
          </p:cNvPr>
          <p:cNvSpPr txBox="1"/>
          <p:nvPr/>
        </p:nvSpPr>
        <p:spPr>
          <a:xfrm>
            <a:off x="7275401" y="3728944"/>
            <a:ext cx="398257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465AA-EC76-7A41-7611-450F3388774D}"/>
              </a:ext>
            </a:extLst>
          </p:cNvPr>
          <p:cNvSpPr txBox="1"/>
          <p:nvPr/>
        </p:nvSpPr>
        <p:spPr>
          <a:xfrm>
            <a:off x="9191295" y="2960469"/>
            <a:ext cx="206668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84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2.3 Transaction: optimistic MVCC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CB1A89-DF4F-B168-9FBA-E332B63D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46104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Read stability, no phantoms</a:t>
            </a:r>
          </a:p>
          <a:p>
            <a:pPr marL="895350" lvl="1" indent="-361950">
              <a:buFont typeface="Arial" panose="020B0604020202020204" pitchFamily="34" charset="0"/>
              <a:buChar char="•"/>
            </a:pPr>
            <a:r>
              <a:rPr lang="en-GB" dirty="0"/>
              <a:t>Visible to T1, not updated before commit</a:t>
            </a:r>
          </a:p>
          <a:p>
            <a:pPr marL="895350" lvl="1" indent="-361950">
              <a:buFont typeface="Arial" panose="020B0604020202020204" pitchFamily="34" charset="0"/>
              <a:buChar char="•"/>
            </a:pPr>
            <a:r>
              <a:rPr lang="en-GB" dirty="0"/>
              <a:t>Rescan </a:t>
            </a:r>
          </a:p>
          <a:p>
            <a:pPr marL="514350" indent="-514350">
              <a:buAutoNum type="arabicPeriod"/>
            </a:pPr>
            <a:r>
              <a:rPr lang="en-GB" dirty="0"/>
              <a:t>Dependency </a:t>
            </a:r>
          </a:p>
          <a:p>
            <a:pPr marL="1257270" lvl="1" indent="-514350">
              <a:buFont typeface="Arial" panose="020B0604020202020204" pitchFamily="34" charset="0"/>
              <a:buChar char="•"/>
            </a:pPr>
            <a:r>
              <a:rPr lang="en-GB" dirty="0"/>
              <a:t>S5 on S4</a:t>
            </a:r>
          </a:p>
          <a:p>
            <a:pPr marL="1257270" lvl="1" indent="-514350">
              <a:buFont typeface="Arial" panose="020B0604020202020204" pitchFamily="34" charset="0"/>
              <a:buChar char="•"/>
            </a:pPr>
            <a:r>
              <a:rPr lang="en-GB" dirty="0"/>
              <a:t>cascade rollback if S4 fails</a:t>
            </a:r>
          </a:p>
          <a:p>
            <a:pPr marL="514350" indent="-514350">
              <a:buAutoNum type="arabicPeriod" startAt="3"/>
            </a:pPr>
            <a:r>
              <a:rPr lang="en-GB" dirty="0"/>
              <a:t>Read barriers </a:t>
            </a:r>
          </a:p>
          <a:p>
            <a:pPr marL="1257270" lvl="1" indent="-514350">
              <a:buFont typeface="Arial" panose="020B0604020202020204" pitchFamily="34" charset="0"/>
              <a:buChar char="•"/>
            </a:pPr>
            <a:r>
              <a:rPr lang="en-GB" dirty="0"/>
              <a:t>Not visible to uncommitted 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BDE7A0-CA25-70B7-D627-0AFC98C54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87"/>
          <a:stretch/>
        </p:blipFill>
        <p:spPr>
          <a:xfrm>
            <a:off x="6096000" y="2214640"/>
            <a:ext cx="6028627" cy="25582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8BD095-3123-EF2A-ED61-836A66916DAB}"/>
              </a:ext>
            </a:extLst>
          </p:cNvPr>
          <p:cNvSpPr/>
          <p:nvPr/>
        </p:nvSpPr>
        <p:spPr>
          <a:xfrm>
            <a:off x="7635219" y="3283032"/>
            <a:ext cx="4489408" cy="157947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BC48A-24EB-66A1-13D7-9F06B878EB9C}"/>
              </a:ext>
            </a:extLst>
          </p:cNvPr>
          <p:cNvSpPr txBox="1"/>
          <p:nvPr/>
        </p:nvSpPr>
        <p:spPr>
          <a:xfrm>
            <a:off x="6096000" y="5223699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Extracted from Neumann et al. (2015). Fast Serializable Multi-Version Concurrency Control for Main-Memory Database Systems. </a:t>
            </a:r>
            <a:r>
              <a:rPr lang="en-GB" sz="1200" b="0" i="0" dirty="0" err="1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doi:https</a:t>
            </a:r>
            <a:r>
              <a:rPr lang="en-GB" sz="1200" b="0" i="0" dirty="0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://doi.org/10.1145/2723372.2749436.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371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3.1 Performance: CPU efficiency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33D76-73FF-E86A-C78F-8CC459CD8A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83959" y="6361179"/>
            <a:ext cx="4196615" cy="369332"/>
          </a:xfrm>
          <a:prstGeom prst="rect">
            <a:avLst/>
          </a:prstGeom>
          <a:solidFill>
            <a:srgbClr val="003B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DSAA 5021 Data Science Computing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AF0F9-10FB-B855-03DE-8D9A48ED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" y="3149598"/>
            <a:ext cx="5555321" cy="2843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1B7C2-2AB5-BE97-CD9B-49DC6E14D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74" y="3153431"/>
            <a:ext cx="5555321" cy="28178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73D065-8D64-A101-88BF-7EA4ADB2FEFA}"/>
              </a:ext>
            </a:extLst>
          </p:cNvPr>
          <p:cNvSpPr/>
          <p:nvPr/>
        </p:nvSpPr>
        <p:spPr>
          <a:xfrm>
            <a:off x="4367048" y="3846786"/>
            <a:ext cx="1497724" cy="23017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321551-C8B0-61BA-534D-8C345BCD17F0}"/>
              </a:ext>
            </a:extLst>
          </p:cNvPr>
          <p:cNvSpPr/>
          <p:nvPr/>
        </p:nvSpPr>
        <p:spPr>
          <a:xfrm>
            <a:off x="10200290" y="3149599"/>
            <a:ext cx="1637183" cy="299512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2D175F0B-46E0-A9F4-A5E9-3FB7DD62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552578"/>
              </p:ext>
            </p:extLst>
          </p:nvPr>
        </p:nvGraphicFramePr>
        <p:xfrm>
          <a:off x="349292" y="1177925"/>
          <a:ext cx="11396604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8302">
                  <a:extLst>
                    <a:ext uri="{9D8B030D-6E8A-4147-A177-3AD203B41FA5}">
                      <a16:colId xmlns:a16="http://schemas.microsoft.com/office/drawing/2014/main" val="2338942791"/>
                    </a:ext>
                  </a:extLst>
                </a:gridCol>
                <a:gridCol w="5698302">
                  <a:extLst>
                    <a:ext uri="{9D8B030D-6E8A-4147-A177-3AD203B41FA5}">
                      <a16:colId xmlns:a16="http://schemas.microsoft.com/office/drawing/2014/main" val="1381217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u="sng" dirty="0"/>
                        <a:t>2 SQL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2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u="sng" dirty="0" err="1"/>
                        <a:t>RandomLookups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u="sng" dirty="0" err="1"/>
                        <a:t>RandomUpdates</a:t>
                      </a:r>
                      <a:endParaRPr lang="en-GB" sz="2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- find </a:t>
                      </a:r>
                      <a:r>
                        <a:rPr lang="en-GB" sz="2400" i="1" dirty="0"/>
                        <a:t>n</a:t>
                      </a:r>
                      <a:r>
                        <a:rPr lang="en-GB" sz="2400" dirty="0"/>
                        <a:t> values + descriptive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- update </a:t>
                      </a:r>
                      <a:r>
                        <a:rPr lang="en-GB" sz="2400" i="1" dirty="0"/>
                        <a:t>n</a:t>
                      </a:r>
                      <a:r>
                        <a:rPr lang="en-GB" sz="2400" dirty="0"/>
                        <a:t>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7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B_template" id="{F5F00624-00A9-874F-B784-A35A96185B41}" vid="{39D723E7-92C0-1845-A752-6B8EA9079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CS109B_template</Template>
  <TotalTime>46237</TotalTime>
  <Words>958</Words>
  <Application>Microsoft Office PowerPoint</Application>
  <PresentationFormat>Widescreen</PresentationFormat>
  <Paragraphs>179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Google Sans</vt:lpstr>
      <vt:lpstr>SimSun</vt:lpstr>
      <vt:lpstr>TimesNewRomanPSMT</vt:lpstr>
      <vt:lpstr>Arial</vt:lpstr>
      <vt:lpstr>Calibri</vt:lpstr>
      <vt:lpstr>Karla</vt:lpstr>
      <vt:lpstr>Segoe UI</vt:lpstr>
      <vt:lpstr>GEC_template</vt:lpstr>
      <vt:lpstr>Hekaton: SQL Server’s Memory-Optimized Online Transaction Processing (OLTP) Engine</vt:lpstr>
      <vt:lpstr>1. Motivation   1.1 challenges   1.2 solution  2. Architecture   2.1 in-memory database    2.2 native code compilation    2.3 transaction management  3. Performance   3.1 CPU efficiency   3.2 Scaling</vt:lpstr>
      <vt:lpstr>1.1 Challenges of OLTP system </vt:lpstr>
      <vt:lpstr>1.2 Solution: Design Schema </vt:lpstr>
      <vt:lpstr>2. Hekaton: high-level architecture</vt:lpstr>
      <vt:lpstr>2.1 In-memory table and indexing</vt:lpstr>
      <vt:lpstr>2.2 Native compilation as C code</vt:lpstr>
      <vt:lpstr>2.3 Transaction: optimistic MVCC </vt:lpstr>
      <vt:lpstr>3.1 Performance: CPU efficiency</vt:lpstr>
      <vt:lpstr>3.2 Performance: scaling </vt:lpstr>
      <vt:lpstr>Thank you</vt:lpstr>
      <vt:lpstr>Appendix 1: Limitations</vt:lpstr>
      <vt:lpstr>Appendix 3: Nature of OLTP data</vt:lpstr>
      <vt:lpstr>Appendix 4: does Hekaton adhere to ACID property?</vt:lpstr>
      <vt:lpstr>Appendix 5: using Hekaton in T-SQL procedure </vt:lpstr>
      <vt:lpstr>Appendix6: garbage collection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#1:  Linear Algebra and Hypothesis Testing  (The Short Version)</dc:title>
  <dc:creator>William Claybaugh</dc:creator>
  <cp:lastModifiedBy>MING SHIN CINDY SUNG</cp:lastModifiedBy>
  <cp:revision>731</cp:revision>
  <cp:lastPrinted>2019-02-25T17:19:29Z</cp:lastPrinted>
  <dcterms:created xsi:type="dcterms:W3CDTF">2018-09-10T00:54:50Z</dcterms:created>
  <dcterms:modified xsi:type="dcterms:W3CDTF">2023-11-14T03:15:56Z</dcterms:modified>
</cp:coreProperties>
</file>