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0"/>
  </p:notesMasterIdLst>
  <p:sldIdLst>
    <p:sldId id="257" r:id="rId2"/>
    <p:sldId id="259" r:id="rId3"/>
    <p:sldId id="258" r:id="rId4"/>
    <p:sldId id="262" r:id="rId5"/>
    <p:sldId id="267" r:id="rId6"/>
    <p:sldId id="265" r:id="rId7"/>
    <p:sldId id="280" r:id="rId8"/>
    <p:sldId id="273" r:id="rId9"/>
    <p:sldId id="278" r:id="rId10"/>
    <p:sldId id="279" r:id="rId11"/>
    <p:sldId id="285" r:id="rId12"/>
    <p:sldId id="272" r:id="rId13"/>
    <p:sldId id="268" r:id="rId14"/>
    <p:sldId id="264" r:id="rId15"/>
    <p:sldId id="270" r:id="rId16"/>
    <p:sldId id="271" r:id="rId17"/>
    <p:sldId id="269" r:id="rId18"/>
    <p:sldId id="274" r:id="rId19"/>
    <p:sldId id="266" r:id="rId20"/>
    <p:sldId id="275" r:id="rId21"/>
    <p:sldId id="276" r:id="rId22"/>
    <p:sldId id="277" r:id="rId23"/>
    <p:sldId id="281" r:id="rId24"/>
    <p:sldId id="283" r:id="rId25"/>
    <p:sldId id="282" r:id="rId26"/>
    <p:sldId id="284" r:id="rId27"/>
    <p:sldId id="286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DCE0"/>
    <a:srgbClr val="A6F0DE"/>
    <a:srgbClr val="68B7CA"/>
    <a:srgbClr val="93D5C4"/>
    <a:srgbClr val="455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3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846F7-97E7-421D-9506-166D72F595F9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B0DAE-FB36-485E-A4FA-22AE7A4CF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5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B0DAE-FB36-485E-A4FA-22AE7A4CF6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6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0983A1-238C-8ECA-CABA-C40E6862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1229A-2AFC-A56E-E176-EE4D2E42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9533-EF78-7347-89B8-58E6CADD0DBD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5913A-4BE9-B8D0-118A-C99A479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16FB7-D98E-F325-BD31-79A58AADB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9702F-6E53-CD64-3963-CB5781620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D6CCA35-82EF-3BD0-DF46-E983BECCA752}"/>
              </a:ext>
            </a:extLst>
          </p:cNvPr>
          <p:cNvSpPr/>
          <p:nvPr userDrawn="1"/>
        </p:nvSpPr>
        <p:spPr>
          <a:xfrm>
            <a:off x="0" y="6311901"/>
            <a:ext cx="12192000" cy="54610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890D887B-B10B-9C84-1ED8-DA88D91FCF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7677" y="6199005"/>
            <a:ext cx="3591995" cy="771892"/>
          </a:xfrm>
          <a:prstGeom prst="rect">
            <a:avLst/>
          </a:prstGeom>
        </p:spPr>
      </p:pic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7671606C-2382-6597-D3B6-CBB27259141A}"/>
              </a:ext>
            </a:extLst>
          </p:cNvPr>
          <p:cNvSpPr txBox="1">
            <a:spLocks/>
          </p:cNvSpPr>
          <p:nvPr userDrawn="1"/>
        </p:nvSpPr>
        <p:spPr>
          <a:xfrm>
            <a:off x="9256059" y="6402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55381-9BA3-9543-9FC3-0B4BD9DA072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2DBC9E-16D0-E462-E4CF-2E8DCBAD06FD}"/>
              </a:ext>
            </a:extLst>
          </p:cNvPr>
          <p:cNvSpPr txBox="1"/>
          <p:nvPr userDrawn="1"/>
        </p:nvSpPr>
        <p:spPr>
          <a:xfrm>
            <a:off x="4310685" y="6385748"/>
            <a:ext cx="3968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</a:rPr>
              <a:t>DSAA 6100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Practical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Lab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Course</a:t>
            </a:r>
            <a:endParaRPr lang="zh-CN" altLang="en-US" b="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rgbClr val="003B74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032696"/>
            <a:ext cx="9069976" cy="875880"/>
          </a:xfrm>
        </p:spPr>
        <p:txBody>
          <a:bodyPr anchor="ctr">
            <a:noAutofit/>
          </a:bodyPr>
          <a:lstStyle>
            <a:lvl1pPr>
              <a:defRPr sz="5333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08452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867" b="1" i="0" spc="6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9923" y="2709333"/>
            <a:ext cx="198152" cy="1115608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605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FD667D6-0085-20C4-B2D4-5C66A0CCC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3B74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E57B07A7-F5D6-5EA5-1EE6-2F7E7FF6E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50F2508-6271-A41D-99F5-9B3589DD18DA}"/>
              </a:ext>
            </a:extLst>
          </p:cNvPr>
          <p:cNvSpPr/>
          <p:nvPr userDrawn="1"/>
        </p:nvSpPr>
        <p:spPr>
          <a:xfrm>
            <a:off x="633304" y="-555812"/>
            <a:ext cx="733465" cy="1992896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19CD9F-2846-B684-9493-1E95C286F2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197" y="135913"/>
            <a:ext cx="733797" cy="1027315"/>
          </a:xfrm>
          <a:prstGeom prst="rect">
            <a:avLst/>
          </a:prstGeom>
        </p:spPr>
      </p:pic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721F034D-3F0B-DE79-97AE-D1F82252D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69E4A245-09B2-2A5E-883B-49AD366F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4106802B-6B29-4D73-1A4B-FD1AD3DA2D91}"/>
              </a:ext>
            </a:extLst>
          </p:cNvPr>
          <p:cNvSpPr/>
          <p:nvPr userDrawn="1"/>
        </p:nvSpPr>
        <p:spPr>
          <a:xfrm>
            <a:off x="0" y="6311901"/>
            <a:ext cx="12192000" cy="54610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8D5293B8-FAAA-71ED-1310-5BAD6F6A80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1984" y="6199004"/>
            <a:ext cx="3591995" cy="771892"/>
          </a:xfrm>
          <a:prstGeom prst="rect">
            <a:avLst/>
          </a:prstGeom>
        </p:spPr>
      </p:pic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136A0223-C462-7561-CFCB-EA588AE3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6059" y="6402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555381-9BA3-9543-9FC3-0B4BD9DA072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C4F5B4-E385-AF9D-828A-27845DED7AB6}"/>
              </a:ext>
            </a:extLst>
          </p:cNvPr>
          <p:cNvSpPr txBox="1"/>
          <p:nvPr userDrawn="1"/>
        </p:nvSpPr>
        <p:spPr>
          <a:xfrm>
            <a:off x="4310685" y="6385748"/>
            <a:ext cx="3968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</a:rPr>
              <a:t>DSAA 6100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Practical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Lab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Course</a:t>
            </a:r>
            <a:endParaRPr lang="zh-CN" altLang="en-US" b="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1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9533-EF78-7347-89B8-58E6CADD0DBD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3" r:id="rId2"/>
    <p:sldLayoutId id="2147483765" r:id="rId3"/>
    <p:sldLayoutId id="2147483764" r:id="rId4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kechinov/ecommerce-behavior-data-from-multi-category-sto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B94A2DC-0CFD-3D0E-7AFF-97B3CC5DD506}"/>
              </a:ext>
            </a:extLst>
          </p:cNvPr>
          <p:cNvSpPr/>
          <p:nvPr/>
        </p:nvSpPr>
        <p:spPr>
          <a:xfrm>
            <a:off x="633304" y="-930436"/>
            <a:ext cx="787585" cy="236752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B6D4A-3EEE-CEED-1C88-4BEB2CEA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2" y="135913"/>
            <a:ext cx="733797" cy="102731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5914503-9F19-A7EB-E19F-7C5CAFEE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7" y="1491594"/>
            <a:ext cx="11819466" cy="2557892"/>
          </a:xfrm>
        </p:spPr>
        <p:txBody>
          <a:bodyPr>
            <a:normAutofit/>
          </a:bodyPr>
          <a:lstStyle/>
          <a:p>
            <a:r>
              <a:rPr kumimoji="1" lang="en-GB" altLang="zh-CN" b="1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Lab assignment: </a:t>
            </a:r>
            <a:br>
              <a:rPr kumimoji="1" lang="en-GB" altLang="zh-CN" b="1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</a:br>
            <a:r>
              <a:rPr kumimoji="1" lang="en-GB" altLang="zh-CN" b="1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Recommender systems</a:t>
            </a:r>
            <a:endParaRPr kumimoji="1" lang="zh-CN" altLang="en-US" b="1" dirty="0">
              <a:solidFill>
                <a:srgbClr val="003366"/>
              </a:solidFill>
              <a:latin typeface="+mj-lt"/>
              <a:ea typeface="SimHei" panose="02010609060101010101" pitchFamily="49" charset="-122"/>
            </a:endParaRP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id="{DB4AB8F7-FBDE-1143-EF38-3677C0419B6B}"/>
              </a:ext>
            </a:extLst>
          </p:cNvPr>
          <p:cNvSpPr txBox="1"/>
          <p:nvPr/>
        </p:nvSpPr>
        <p:spPr>
          <a:xfrm>
            <a:off x="3222381" y="4458465"/>
            <a:ext cx="61341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800" dirty="0"/>
              <a:t>Ming S</a:t>
            </a:r>
            <a:r>
              <a:rPr lang="en-GB" altLang="zh-CN" sz="2800" dirty="0"/>
              <a:t>h</a:t>
            </a:r>
            <a:r>
              <a:rPr lang="en" altLang="zh-CN" sz="2800" dirty="0"/>
              <a:t>in Cindy Sung </a:t>
            </a:r>
          </a:p>
          <a:p>
            <a:pPr algn="ctr"/>
            <a:r>
              <a:rPr lang="en" altLang="zh-CN" sz="2800" dirty="0"/>
              <a:t>MSc DCAI </a:t>
            </a:r>
          </a:p>
          <a:p>
            <a:pPr algn="ctr"/>
            <a:r>
              <a:rPr lang="en" altLang="zh-CN" sz="2800" dirty="0"/>
              <a:t>CID: 50015720</a:t>
            </a:r>
          </a:p>
          <a:p>
            <a:pPr algn="ctr"/>
            <a:endParaRPr lang="e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2678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GB" dirty="0"/>
              <a:t>reinforcement learning based recommender systems (RLRSs)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AB4E-116B-FDBA-5036-CA6611D3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86" y="983807"/>
            <a:ext cx="11374914" cy="502510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2CDCE0"/>
                </a:highlight>
              </a:rPr>
              <a:t>Some emerging topics from RLRSs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multi-agent </a:t>
            </a:r>
            <a:r>
              <a:rPr lang="en-GB" sz="2000" dirty="0"/>
              <a:t>RLRSs (MARL)</a:t>
            </a:r>
            <a:br>
              <a:rPr lang="en-GB" sz="2000" dirty="0"/>
            </a:br>
            <a:r>
              <a:rPr lang="en-GB" sz="2000" dirty="0"/>
              <a:t>- MARL enables RLRSs to handle complex tasks by dividing into sub-tasks. </a:t>
            </a:r>
            <a:br>
              <a:rPr lang="en-GB" sz="2000" dirty="0"/>
            </a:br>
            <a:r>
              <a:rPr lang="en-GB" sz="2000" dirty="0"/>
              <a:t>   = several RL agents for each specific scenario</a:t>
            </a:r>
            <a:br>
              <a:rPr lang="en-GB" sz="2000" dirty="0"/>
            </a:br>
            <a:r>
              <a:rPr lang="en-GB" sz="2000" dirty="0"/>
              <a:t>- Recent applications : scholarly collaborator rec, Twitter mention rec, page-wise rec, etc.</a:t>
            </a: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 err="1">
                <a:sym typeface="Wingdings" panose="05000000000000000000" pitchFamily="2" charset="2"/>
              </a:rPr>
              <a:t>Herarchical</a:t>
            </a:r>
            <a:r>
              <a:rPr lang="en-GB" sz="2000" dirty="0">
                <a:sym typeface="Wingdings" panose="05000000000000000000" pitchFamily="2" charset="2"/>
              </a:rPr>
              <a:t> and </a:t>
            </a:r>
            <a:r>
              <a:rPr lang="en-GB" sz="2000" dirty="0" err="1">
                <a:sym typeface="Wingdings" panose="05000000000000000000" pitchFamily="2" charset="2"/>
              </a:rPr>
              <a:t>metacontroller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/>
              <a:t>RLRSs (HRL)</a:t>
            </a:r>
            <a:br>
              <a:rPr lang="en-GB" sz="2000" dirty="0"/>
            </a:br>
            <a:r>
              <a:rPr lang="en-GB" sz="2000" dirty="0"/>
              <a:t>- HRL: high-level agent sets goals, and a low-level agent works to achieve them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address scalability issues</a:t>
            </a:r>
            <a:br>
              <a:rPr lang="en-GB" sz="2000" dirty="0"/>
            </a:br>
            <a:r>
              <a:rPr lang="en-GB" sz="2000" dirty="0"/>
              <a:t>- applications: course recommendation in MOOCs </a:t>
            </a:r>
            <a:br>
              <a:rPr lang="en-GB" sz="2000" dirty="0"/>
            </a:br>
            <a:r>
              <a:rPr lang="en-GB" sz="2000" dirty="0"/>
              <a:t>- meta-controller: a layer of RL + another recommendation unity with other </a:t>
            </a:r>
            <a:r>
              <a:rPr lang="en-GB" sz="2000" dirty="0" err="1"/>
              <a:t>techniqures</a:t>
            </a: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Knowledge graph-based </a:t>
            </a:r>
            <a:r>
              <a:rPr lang="en-GB" sz="2000" dirty="0"/>
              <a:t>RLRSs</a:t>
            </a:r>
            <a:br>
              <a:rPr lang="en-GB" sz="2000" dirty="0"/>
            </a:br>
            <a:r>
              <a:rPr lang="en-GB" sz="2000" dirty="0"/>
              <a:t>-  enhances recommendation accuracy and </a:t>
            </a:r>
            <a:r>
              <a:rPr lang="en-GB" sz="2000" dirty="0" err="1"/>
              <a:t>explainability</a:t>
            </a:r>
            <a:br>
              <a:rPr lang="en-GB" sz="2000" dirty="0"/>
            </a:br>
            <a:r>
              <a:rPr lang="en-GB" sz="2000" dirty="0"/>
              <a:t>   </a:t>
            </a:r>
            <a:r>
              <a:rPr lang="en-GB" sz="2000" dirty="0" err="1"/>
              <a:t>eg.</a:t>
            </a:r>
            <a:r>
              <a:rPr lang="en-GB" sz="2000" dirty="0"/>
              <a:t> Reasoning paths {User𝐴→Item𝐴→Brand𝐴→Item𝐵}</a:t>
            </a:r>
            <a:br>
              <a:rPr lang="en-GB" sz="2000" dirty="0"/>
            </a:br>
            <a:r>
              <a:rPr lang="en-GB" sz="2000" dirty="0"/>
              <a:t>   - limits scalability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49DB6-FFBB-2B86-FDD8-6D394EFFBABD}"/>
              </a:ext>
            </a:extLst>
          </p:cNvPr>
          <p:cNvSpPr txBox="1"/>
          <p:nvPr/>
        </p:nvSpPr>
        <p:spPr>
          <a:xfrm>
            <a:off x="7227277" y="5643360"/>
            <a:ext cx="4615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Reinforcement Learning based Recommender </a:t>
            </a:r>
            <a:r>
              <a:rPr lang="en-GB" sz="1200" dirty="0" err="1"/>
              <a:t>Systems:A</a:t>
            </a:r>
            <a:r>
              <a:rPr lang="en-GB" sz="1200" dirty="0"/>
              <a:t> survey. M.MEHDIAFSAR et al. https://arxiv.org/abs/2101.06286</a:t>
            </a:r>
          </a:p>
        </p:txBody>
      </p:sp>
    </p:spTree>
    <p:extLst>
      <p:ext uri="{BB962C8B-B14F-4D97-AF65-F5344CB8AC3E}">
        <p14:creationId xmlns:p14="http://schemas.microsoft.com/office/powerpoint/2010/main" val="141610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Transformers for </a:t>
            </a:r>
            <a:r>
              <a:rPr lang="en-US" dirty="0" err="1"/>
              <a:t>RecSys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41DB0C-1081-3CFB-5851-573C2E1EE70D}"/>
              </a:ext>
            </a:extLst>
          </p:cNvPr>
          <p:cNvSpPr txBox="1">
            <a:spLocks/>
          </p:cNvSpPr>
          <p:nvPr/>
        </p:nvSpPr>
        <p:spPr>
          <a:xfrm>
            <a:off x="817086" y="983807"/>
            <a:ext cx="11374914" cy="502510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2CDCE0"/>
                </a:highlight>
              </a:rPr>
              <a:t>Motivation</a:t>
            </a:r>
            <a:br>
              <a:rPr lang="en-GB" sz="2000" dirty="0"/>
            </a:br>
            <a:r>
              <a:rPr lang="en-GB" sz="2000" dirty="0"/>
              <a:t>-  addresses limitations of traditional</a:t>
            </a:r>
            <a:br>
              <a:rPr lang="en-GB" sz="2000" dirty="0"/>
            </a:br>
            <a:r>
              <a:rPr lang="en-GB" sz="2000" dirty="0"/>
              <a:t>    recommendation algorithms that overlook </a:t>
            </a:r>
            <a:br>
              <a:rPr lang="en-GB" sz="2000" dirty="0"/>
            </a:br>
            <a:r>
              <a:rPr lang="en-GB" sz="2000" dirty="0"/>
              <a:t>    temporal dynamics and sequence information </a:t>
            </a:r>
            <a:br>
              <a:rPr lang="en-GB" sz="2000" dirty="0"/>
            </a:br>
            <a:r>
              <a:rPr lang="en-GB" sz="2000" dirty="0"/>
              <a:t>    in user </a:t>
            </a:r>
            <a:r>
              <a:rPr lang="en-GB" sz="2000" dirty="0" err="1"/>
              <a:t>behavior</a:t>
            </a:r>
            <a:r>
              <a:rPr lang="en-GB" sz="2000" dirty="0"/>
              <a:t> </a:t>
            </a:r>
            <a:r>
              <a:rPr lang="en-GB" sz="2000" dirty="0" err="1"/>
              <a:t>modeling</a:t>
            </a:r>
            <a:endParaRPr lang="en-GB" sz="2000" dirty="0"/>
          </a:p>
          <a:p>
            <a:pPr>
              <a:spcAft>
                <a:spcPts val="1200"/>
              </a:spcAft>
            </a:pP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2CDCE0"/>
                </a:highlight>
              </a:rPr>
              <a:t>Framework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- integrate with Hugging Face transformer 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handle sequential and session-based </a:t>
            </a:r>
            <a:br>
              <a:rPr lang="en-GB" sz="2000" dirty="0"/>
            </a:br>
            <a:r>
              <a:rPr lang="en-GB" sz="2000" dirty="0"/>
              <a:t>       recommendation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C11B50-9A0F-284A-0705-0B272F9B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980" y="2307527"/>
            <a:ext cx="6186871" cy="3566666"/>
          </a:xfrm>
          <a:prstGeom prst="rect">
            <a:avLst/>
          </a:prstGeom>
        </p:spPr>
      </p:pic>
      <p:pic>
        <p:nvPicPr>
          <p:cNvPr id="3" name="Picture 2" descr="Sequential and Session-based recommendation with Transformers4Rec">
            <a:extLst>
              <a:ext uri="{FF2B5EF4-FFF2-40B4-BE49-F238E27FC236}">
                <a16:creationId xmlns:a16="http://schemas.microsoft.com/office/drawing/2014/main" id="{978F91A1-7F61-1AFE-A9F8-F2EE6BE0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482" y="203412"/>
            <a:ext cx="6186872" cy="129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70F33-EC22-B95C-60CC-02458BD63158}"/>
              </a:ext>
            </a:extLst>
          </p:cNvPr>
          <p:cNvSpPr txBox="1"/>
          <p:nvPr/>
        </p:nvSpPr>
        <p:spPr>
          <a:xfrm>
            <a:off x="349292" y="5874193"/>
            <a:ext cx="7254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https://github.com/NVIDIA-Merlin/Transformers4Rec</a:t>
            </a:r>
          </a:p>
        </p:txBody>
      </p:sp>
    </p:spTree>
    <p:extLst>
      <p:ext uri="{BB962C8B-B14F-4D97-AF65-F5344CB8AC3E}">
        <p14:creationId xmlns:p14="http://schemas.microsoft.com/office/powerpoint/2010/main" val="33033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Transformers for </a:t>
            </a:r>
            <a:r>
              <a:rPr lang="en-US" dirty="0" err="1"/>
              <a:t>RecSys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41DB0C-1081-3CFB-5851-573C2E1EE70D}"/>
              </a:ext>
            </a:extLst>
          </p:cNvPr>
          <p:cNvSpPr txBox="1">
            <a:spLocks/>
          </p:cNvSpPr>
          <p:nvPr/>
        </p:nvSpPr>
        <p:spPr>
          <a:xfrm>
            <a:off x="817086" y="983807"/>
            <a:ext cx="11374914" cy="502510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2CDCE0"/>
                </a:highlight>
              </a:rPr>
              <a:t>Features (based on Transformer4Rec library) 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Leveraging </a:t>
            </a:r>
            <a:r>
              <a:rPr lang="en-GB" sz="2000" dirty="0" err="1"/>
              <a:t>XLnet</a:t>
            </a:r>
            <a:br>
              <a:rPr lang="en-GB" sz="2000" dirty="0"/>
            </a:br>
            <a:r>
              <a:rPr lang="en-GB" sz="2000" dirty="0"/>
              <a:t>	- autoregressive language </a:t>
            </a:r>
            <a:r>
              <a:rPr lang="en-GB" sz="2000" dirty="0" err="1"/>
              <a:t>modeling</a:t>
            </a:r>
            <a:r>
              <a:rPr lang="en-GB" sz="2000" dirty="0"/>
              <a:t> and autoencoding 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more flexibility </a:t>
            </a:r>
            <a:br>
              <a:rPr lang="en-GB" sz="2000" dirty="0"/>
            </a:br>
            <a:r>
              <a:rPr lang="en-GB" sz="2000" dirty="0"/>
              <a:t>	- offers 64 architecture / building blocks, easily customisable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Support multiple input features</a:t>
            </a:r>
            <a:br>
              <a:rPr lang="en-GB" sz="2000" dirty="0"/>
            </a:br>
            <a:r>
              <a:rPr lang="en-GB" sz="2000" dirty="0"/>
              <a:t>	- various types of sequential tabular data.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Newly developed </a:t>
            </a:r>
            <a:r>
              <a:rPr lang="en-GB" sz="2000" dirty="0" err="1"/>
              <a:t>NVTabular</a:t>
            </a:r>
            <a:r>
              <a:rPr lang="en-GB" sz="2000" dirty="0"/>
              <a:t> and Triton Inference Server for GPU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873AF-7DEA-03E6-285A-0884F5348534}"/>
              </a:ext>
            </a:extLst>
          </p:cNvPr>
          <p:cNvSpPr txBox="1"/>
          <p:nvPr/>
        </p:nvSpPr>
        <p:spPr>
          <a:xfrm>
            <a:off x="349292" y="5874193"/>
            <a:ext cx="7254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https://github.com/NVIDIA-Merlin/Transformers4Rec</a:t>
            </a:r>
          </a:p>
        </p:txBody>
      </p:sp>
    </p:spTree>
    <p:extLst>
      <p:ext uri="{BB962C8B-B14F-4D97-AF65-F5344CB8AC3E}">
        <p14:creationId xmlns:p14="http://schemas.microsoft.com/office/powerpoint/2010/main" val="244838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875880"/>
          </a:xfrm>
        </p:spPr>
        <p:txBody>
          <a:bodyPr/>
          <a:lstStyle/>
          <a:p>
            <a:pPr algn="l"/>
            <a:r>
              <a:rPr lang="en-US" altLang="zh-CN" dirty="0">
                <a:latin typeface="+mj-lt"/>
              </a:rPr>
              <a:t>Part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III</a:t>
            </a:r>
            <a:r>
              <a:rPr lang="en-GB" altLang="zh-CN" dirty="0">
                <a:latin typeface="+mj-lt"/>
              </a:rPr>
              <a:t>: Notebooks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6C6D346-FF15-EEFF-1512-747437B6FEEA}"/>
              </a:ext>
            </a:extLst>
          </p:cNvPr>
          <p:cNvSpPr txBox="1">
            <a:spLocks/>
          </p:cNvSpPr>
          <p:nvPr/>
        </p:nvSpPr>
        <p:spPr>
          <a:xfrm>
            <a:off x="701507" y="4448630"/>
            <a:ext cx="9781436" cy="875880"/>
          </a:xfrm>
        </p:spPr>
        <p:txBody>
          <a:bodyPr anchor="ctr"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5333" b="1" i="0" kern="12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 algn="l">
              <a:buAutoNum type="arabicPeriod"/>
            </a:pPr>
            <a:r>
              <a:rPr lang="en-GB" altLang="zh-CN" sz="2400" dirty="0">
                <a:latin typeface="+mj-lt"/>
              </a:rPr>
              <a:t>Item-item-</a:t>
            </a:r>
            <a:r>
              <a:rPr lang="en-GB" altLang="zh-CN" sz="2400" dirty="0" err="1">
                <a:latin typeface="+mj-lt"/>
              </a:rPr>
              <a:t>recommender.ipynb</a:t>
            </a:r>
            <a:endParaRPr lang="en-GB" altLang="zh-CN" sz="2400" dirty="0">
              <a:latin typeface="+mj-lt"/>
            </a:endParaRPr>
          </a:p>
          <a:p>
            <a:pPr marL="457200" indent="-457200" algn="l">
              <a:buAutoNum type="arabicPeriod"/>
            </a:pPr>
            <a:r>
              <a:rPr lang="en-GB" altLang="zh-CN" sz="2400" dirty="0">
                <a:latin typeface="+mj-lt"/>
              </a:rPr>
              <a:t>cold-start-</a:t>
            </a:r>
            <a:r>
              <a:rPr lang="en-GB" altLang="zh-CN" sz="2400" dirty="0" err="1">
                <a:latin typeface="+mj-lt"/>
              </a:rPr>
              <a:t>problem.ipynb</a:t>
            </a:r>
            <a:endParaRPr lang="en-GB" altLang="zh-CN" sz="2400" dirty="0">
              <a:latin typeface="+mj-lt"/>
            </a:endParaRPr>
          </a:p>
          <a:p>
            <a:pPr marL="457200" indent="-457200" algn="l">
              <a:buAutoNum type="arabicPeriod"/>
            </a:pPr>
            <a:r>
              <a:rPr lang="en-GB" altLang="zh-CN" sz="2400" dirty="0">
                <a:latin typeface="+mj-lt"/>
              </a:rPr>
              <a:t>implicit-feedback-</a:t>
            </a:r>
            <a:r>
              <a:rPr lang="en-GB" altLang="zh-CN" sz="2400" dirty="0" err="1">
                <a:latin typeface="+mj-lt"/>
              </a:rPr>
              <a:t>recommender.ipynb</a:t>
            </a:r>
            <a:endParaRPr lang="en-GB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944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Item-item-</a:t>
            </a:r>
            <a:r>
              <a:rPr lang="en-US" dirty="0" err="1"/>
              <a:t>recommender.ipynb</a:t>
            </a:r>
            <a:r>
              <a:rPr lang="en-US" dirty="0"/>
              <a:t> (is actually user-item rec)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458008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b="1" u="sng" dirty="0">
                <a:highlight>
                  <a:srgbClr val="93D5C4"/>
                </a:highlight>
              </a:rPr>
              <a:t>EDA</a:t>
            </a:r>
            <a:br>
              <a:rPr lang="en-US" sz="2000" dirty="0"/>
            </a:br>
            <a:r>
              <a:rPr lang="en-US" sz="2000" dirty="0"/>
              <a:t>- analysis of </a:t>
            </a:r>
            <a:r>
              <a:rPr lang="en-GB" sz="2000" dirty="0"/>
              <a:t>100836 ratings from </a:t>
            </a:r>
            <a:r>
              <a:rPr lang="en-US" sz="2000" dirty="0"/>
              <a:t>on 9724  movies </a:t>
            </a:r>
            <a:r>
              <a:rPr lang="en-GB" sz="2000" dirty="0"/>
              <a:t>based on </a:t>
            </a:r>
            <a:r>
              <a:rPr lang="en-US" sz="2000" dirty="0"/>
              <a:t>610 users</a:t>
            </a:r>
            <a:br>
              <a:rPr lang="en-US" sz="2000" dirty="0"/>
            </a:br>
            <a:r>
              <a:rPr lang="en-US" sz="2000" dirty="0"/>
              <a:t>- rating bins: 0.5 – 5 with 0.5 interval</a:t>
            </a:r>
            <a:br>
              <a:rPr lang="en-US" sz="2000" dirty="0"/>
            </a:br>
            <a:r>
              <a:rPr lang="en-US" sz="2000" dirty="0"/>
              <a:t>- Based on average ratings,</a:t>
            </a:r>
            <a:br>
              <a:rPr lang="en-US" sz="2000" dirty="0"/>
            </a:br>
            <a:r>
              <a:rPr lang="en-US" sz="2000" dirty="0"/>
              <a:t>	Best: Gypsy (1962),	Musical. </a:t>
            </a:r>
            <a:br>
              <a:rPr lang="en-US" sz="2000" dirty="0"/>
            </a:br>
            <a:r>
              <a:rPr lang="en-US" sz="2000" dirty="0"/>
              <a:t>	Worst: </a:t>
            </a:r>
            <a:r>
              <a:rPr lang="en-US" sz="2000" dirty="0" err="1"/>
              <a:t>Lamerica</a:t>
            </a:r>
            <a:r>
              <a:rPr lang="en-US" sz="2000" dirty="0"/>
              <a:t> (1994). </a:t>
            </a:r>
            <a:r>
              <a:rPr lang="en-US" sz="2000" dirty="0" err="1"/>
              <a:t>Adventrue</a:t>
            </a:r>
            <a:r>
              <a:rPr lang="en-US" sz="2000" dirty="0"/>
              <a:t>/drama.</a:t>
            </a:r>
            <a:br>
              <a:rPr lang="en-US" sz="2000" dirty="0"/>
            </a:br>
            <a:r>
              <a:rPr lang="en-US" sz="2000" dirty="0"/>
              <a:t>- using Bayesian Average, </a:t>
            </a:r>
            <a:br>
              <a:rPr lang="en-US" sz="2000" dirty="0"/>
            </a:br>
            <a:r>
              <a:rPr lang="en-US" sz="2000" dirty="0"/>
              <a:t>	best: Shawshank Redemption, The (1994) (</a:t>
            </a:r>
            <a:r>
              <a:rPr lang="en-US" sz="2000" dirty="0" err="1"/>
              <a:t>Bayeaisn</a:t>
            </a:r>
            <a:r>
              <a:rPr lang="en-US" sz="2000" dirty="0"/>
              <a:t> avg = 4.392070</a:t>
            </a:r>
            <a:br>
              <a:rPr lang="en-US" sz="2000" dirty="0"/>
            </a:br>
            <a:r>
              <a:rPr lang="en-US" sz="2000" dirty="0"/>
              <a:t>	worst: </a:t>
            </a:r>
            <a:r>
              <a:rPr lang="en-GB" sz="2000" dirty="0">
                <a:solidFill>
                  <a:schemeClr val="tx1"/>
                </a:solidFill>
              </a:rPr>
              <a:t>Speed</a:t>
            </a:r>
            <a:r>
              <a:rPr lang="en-GB" sz="2000" dirty="0"/>
              <a:t> 2: Cruise Control (1997) ( Bayesian </a:t>
            </a:r>
            <a:r>
              <a:rPr lang="en-GB" sz="2000" dirty="0" err="1"/>
              <a:t>avg</a:t>
            </a:r>
            <a:r>
              <a:rPr lang="en-GB" sz="2000" dirty="0"/>
              <a:t> = 2.190377)</a:t>
            </a:r>
          </a:p>
          <a:p>
            <a:pPr>
              <a:spcAft>
                <a:spcPts val="1200"/>
              </a:spcAft>
            </a:pPr>
            <a:r>
              <a:rPr lang="en-US" sz="2000" b="1" u="sng" dirty="0">
                <a:highlight>
                  <a:srgbClr val="93D5C4"/>
                </a:highlight>
              </a:rPr>
              <a:t>Collaborative filtering</a:t>
            </a:r>
            <a:br>
              <a:rPr lang="en-US" sz="2000" b="1" u="sng" dirty="0"/>
            </a:br>
            <a:r>
              <a:rPr lang="en-US" sz="2000" dirty="0"/>
              <a:t>1 – data transformation for </a:t>
            </a:r>
            <a:r>
              <a:rPr lang="en-US" sz="2000" u="sng" dirty="0"/>
              <a:t>user-item </a:t>
            </a:r>
            <a:r>
              <a:rPr lang="en-US" sz="2000" dirty="0"/>
              <a:t>recommendation </a:t>
            </a:r>
            <a:br>
              <a:rPr lang="en-US" sz="2000" dirty="0"/>
            </a:br>
            <a:r>
              <a:rPr lang="en-US" sz="2000" dirty="0"/>
              <a:t>	create 4 spare matrix by mapping between </a:t>
            </a:r>
            <a:r>
              <a:rPr lang="en-US" sz="2000" dirty="0" err="1"/>
              <a:t>userid</a:t>
            </a:r>
            <a:r>
              <a:rPr lang="en-US" sz="2000" dirty="0"/>
              <a:t>, movie and their index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1.7 % sparsity </a:t>
            </a:r>
            <a:br>
              <a:rPr lang="en-US" sz="2000" dirty="0"/>
            </a:br>
            <a:r>
              <a:rPr lang="en-US" sz="2000" dirty="0"/>
              <a:t>2 – cosine similarity using </a:t>
            </a:r>
            <a:r>
              <a:rPr lang="en-US" sz="2000" dirty="0" err="1"/>
              <a:t>kNN</a:t>
            </a:r>
            <a:r>
              <a:rPr lang="en-US" sz="2000" dirty="0"/>
              <a:t> with distance metrics-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GB" sz="2000" dirty="0"/>
              <a:t>Cosine similarity, Euclidean distance, Manhattan distance, Pearson correlation </a:t>
            </a:r>
            <a:br>
              <a:rPr lang="en-US" sz="2000" dirty="0"/>
            </a:br>
            <a:r>
              <a:rPr lang="en-US" sz="2000" dirty="0"/>
              <a:t>	</a:t>
            </a:r>
            <a:endParaRPr lang="en-US" sz="2000" b="1" u="sng" dirty="0">
              <a:highlight>
                <a:srgbClr val="93D5C4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91D1-420C-508D-53B6-A405A81C4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82"/>
          <a:stretch/>
        </p:blipFill>
        <p:spPr>
          <a:xfrm>
            <a:off x="9232942" y="1018558"/>
            <a:ext cx="2884867" cy="2255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B9588-6411-7380-1D77-CFF4668F8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71"/>
          <a:stretch/>
        </p:blipFill>
        <p:spPr>
          <a:xfrm>
            <a:off x="9798764" y="3429000"/>
            <a:ext cx="1753222" cy="441260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4A37E03E-70A7-32D7-1191-8035E6229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5" y="382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Item-item-</a:t>
            </a:r>
            <a:r>
              <a:rPr lang="en-US" dirty="0" err="1"/>
              <a:t>recommender.ipynb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458008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b="1" u="sng" dirty="0">
                <a:highlight>
                  <a:srgbClr val="93D5C4"/>
                </a:highlight>
              </a:rPr>
              <a:t>Personal recommendations based on the movie Matrix (1999)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			 cosine									 </a:t>
            </a:r>
            <a:r>
              <a:rPr lang="en-US" sz="2000" dirty="0" err="1"/>
              <a:t>Eucledian</a:t>
            </a: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/>
              <a:t>		 Manhattan								</a:t>
            </a:r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A37E03E-70A7-32D7-1191-8035E6229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5" y="382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DEF36A-2330-BE2D-29D0-0EEFBA75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3" y="1904025"/>
            <a:ext cx="4997005" cy="17493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6BFF3D-B479-51B1-E5A3-CFD38A65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01" y="1904025"/>
            <a:ext cx="5094926" cy="1774530"/>
          </a:xfrm>
          <a:prstGeom prst="rect">
            <a:avLst/>
          </a:prstGeom>
        </p:spPr>
      </p:pic>
      <p:pic>
        <p:nvPicPr>
          <p:cNvPr id="2050" name="Picture 2" descr="The Matrix (1999) - IMDb">
            <a:extLst>
              <a:ext uri="{FF2B5EF4-FFF2-40B4-BE49-F238E27FC236}">
                <a16:creationId xmlns:a16="http://schemas.microsoft.com/office/drawing/2014/main" id="{F1FBFAAE-114D-9208-14B1-C79951E1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984" y="85312"/>
            <a:ext cx="1152878" cy="17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3B238-B13B-CCEC-5438-747639B0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73" y="4033046"/>
            <a:ext cx="4997005" cy="19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cold-start-</a:t>
            </a:r>
            <a:r>
              <a:rPr lang="en-US" dirty="0" err="1"/>
              <a:t>problem.ipynb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CA1C40-D1D4-8C1D-7B18-A04474CE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983807"/>
            <a:ext cx="10574814" cy="458008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b="1" u="sng" dirty="0">
                <a:highlight>
                  <a:srgbClr val="93D5C4"/>
                </a:highlight>
              </a:rPr>
              <a:t>Data cleaning</a:t>
            </a:r>
            <a:br>
              <a:rPr lang="en-US" sz="2000" dirty="0"/>
            </a:br>
            <a:r>
              <a:rPr lang="en-US" sz="2000" dirty="0"/>
              <a:t>- splitting genres, remove movies without genres</a:t>
            </a:r>
            <a:br>
              <a:rPr lang="en-US" sz="2000" dirty="0"/>
            </a:br>
            <a:r>
              <a:rPr lang="en-US" sz="2000" dirty="0"/>
              <a:t>	- common genres: Drama: 4361, Comedy: 3756, </a:t>
            </a:r>
            <a:br>
              <a:rPr lang="en-US" sz="2000" dirty="0"/>
            </a:br>
            <a:r>
              <a:rPr lang="en-US" sz="2000" dirty="0"/>
              <a:t>  			Thriller: 1894, Action: 1828, Romance: 1596.</a:t>
            </a:r>
            <a:br>
              <a:rPr lang="en-US" sz="2000" dirty="0"/>
            </a:br>
            <a:r>
              <a:rPr lang="en-US" sz="2000" dirty="0"/>
              <a:t>- remove movies with publishing years</a:t>
            </a:r>
            <a:br>
              <a:rPr lang="en-US" sz="2000" dirty="0"/>
            </a:br>
            <a:r>
              <a:rPr lang="en-US" sz="2000" dirty="0"/>
              <a:t>	- 106 years of movies covered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b="1" u="sng" dirty="0">
                <a:highlight>
                  <a:srgbClr val="93D5C4"/>
                </a:highlight>
              </a:rPr>
              <a:t>Collaborative filtering</a:t>
            </a:r>
            <a:br>
              <a:rPr lang="en-US" sz="2000" b="1" u="sng" dirty="0"/>
            </a:br>
            <a:r>
              <a:rPr lang="en-US" sz="2000" dirty="0"/>
              <a:t>1 – data transformation for content-based recommender</a:t>
            </a:r>
            <a:br>
              <a:rPr lang="en-US" sz="2000" dirty="0"/>
            </a:br>
            <a:r>
              <a:rPr lang="en-US" sz="2000" dirty="0"/>
              <a:t>	2 matrices: movies x (genres &amp; decades)</a:t>
            </a:r>
            <a:br>
              <a:rPr lang="en-US" sz="2000" dirty="0"/>
            </a:br>
            <a:r>
              <a:rPr lang="en-US" sz="2000" dirty="0"/>
              <a:t>2 – using cosine similarity, look up movies to search similar ones</a:t>
            </a:r>
            <a:br>
              <a:rPr lang="en-US" sz="2000" dirty="0"/>
            </a:br>
            <a:r>
              <a:rPr lang="en-US" sz="2000" dirty="0"/>
              <a:t>	head:</a:t>
            </a:r>
            <a:endParaRPr lang="en-US" sz="2000" b="1" u="sng" dirty="0">
              <a:highlight>
                <a:srgbClr val="93D5C4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CC73B-FCD5-DA91-CD50-A36F7D0C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50" y="142801"/>
            <a:ext cx="2725596" cy="183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F04E7-3D09-2A02-D3C6-69FE8727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148" y="122362"/>
            <a:ext cx="2725596" cy="17797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4594713-B2A7-2D3E-696A-E3ED4E566A70}"/>
              </a:ext>
            </a:extLst>
          </p:cNvPr>
          <p:cNvGrpSpPr/>
          <p:nvPr/>
        </p:nvGrpSpPr>
        <p:grpSpPr>
          <a:xfrm>
            <a:off x="1393371" y="4962071"/>
            <a:ext cx="9405258" cy="1203642"/>
            <a:chOff x="754742" y="4978185"/>
            <a:chExt cx="10357178" cy="13254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AA1A6D-B103-2949-743C-EF39A9FB5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04" b="18672"/>
            <a:stretch/>
          </p:blipFill>
          <p:spPr>
            <a:xfrm>
              <a:off x="754742" y="4978185"/>
              <a:ext cx="6543658" cy="13254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D144BA-F102-D405-D508-655ECE98C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580" y="4998303"/>
              <a:ext cx="3838340" cy="130534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90F62E1-FFE6-7490-7DA5-28D2FFC17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866" y="3050823"/>
            <a:ext cx="2674977" cy="1273798"/>
          </a:xfrm>
          <a:prstGeom prst="rect">
            <a:avLst/>
          </a:prstGeom>
        </p:spPr>
      </p:pic>
      <p:pic>
        <p:nvPicPr>
          <p:cNvPr id="3074" name="Picture 2" descr="Spider-Man (2002) - IMDb">
            <a:extLst>
              <a:ext uri="{FF2B5EF4-FFF2-40B4-BE49-F238E27FC236}">
                <a16:creationId xmlns:a16="http://schemas.microsoft.com/office/drawing/2014/main" id="{7F523C94-3248-7382-3B7D-7F877BA4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593" y="2217726"/>
            <a:ext cx="1233714" cy="82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implicit-feedback-</a:t>
            </a:r>
            <a:r>
              <a:rPr lang="en-US" dirty="0" err="1"/>
              <a:t>recommender.ipynb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CA1C40-D1D4-8C1D-7B18-A04474CE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983807"/>
            <a:ext cx="10574814" cy="458008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b="1" dirty="0">
                <a:highlight>
                  <a:srgbClr val="93D5C4"/>
                </a:highlight>
              </a:rPr>
              <a:t> </a:t>
            </a:r>
            <a:r>
              <a:rPr lang="en-US" sz="2000" b="1" dirty="0" err="1">
                <a:highlight>
                  <a:srgbClr val="93D5C4"/>
                </a:highlight>
              </a:rPr>
              <a:t>fuzzywuzzy</a:t>
            </a:r>
            <a:r>
              <a:rPr lang="en-US" sz="2000" b="1" dirty="0">
                <a:highlight>
                  <a:srgbClr val="93D5C4"/>
                </a:highlight>
              </a:rPr>
              <a:t>  string matching </a:t>
            </a:r>
            <a:br>
              <a:rPr lang="en-US" sz="2000" b="1" dirty="0">
                <a:highlight>
                  <a:srgbClr val="93D5C4"/>
                </a:highlight>
              </a:rPr>
            </a:br>
            <a:r>
              <a:rPr lang="en-US" sz="2000" dirty="0"/>
              <a:t>- </a:t>
            </a:r>
            <a:r>
              <a:rPr lang="en-GB" sz="2000" dirty="0"/>
              <a:t>exact spelling and formatting of the title is not required </a:t>
            </a:r>
            <a:br>
              <a:rPr lang="en-GB" sz="2000" dirty="0"/>
            </a:br>
            <a:r>
              <a:rPr lang="en-GB" sz="2000" dirty="0"/>
              <a:t>  to obtain index</a:t>
            </a:r>
            <a:br>
              <a:rPr lang="en-GB" sz="2000" dirty="0"/>
            </a:br>
            <a:r>
              <a:rPr lang="en-GB" sz="2000" dirty="0"/>
              <a:t>- movie-title mappers</a:t>
            </a:r>
          </a:p>
          <a:p>
            <a:pPr>
              <a:spcAft>
                <a:spcPts val="1200"/>
              </a:spcAft>
            </a:pPr>
            <a:r>
              <a:rPr lang="en-GB" sz="2000" b="1" dirty="0">
                <a:highlight>
                  <a:srgbClr val="93D5C4"/>
                </a:highlight>
              </a:rPr>
              <a:t>Implicit feedback Rec. model using ALS </a:t>
            </a:r>
            <a:br>
              <a:rPr lang="en-US" sz="2000" dirty="0"/>
            </a:br>
            <a:r>
              <a:rPr lang="en-US" sz="2000" dirty="0"/>
              <a:t>- alternate solving between user-factor and item-factor matrix 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>
                <a:sym typeface="Wingdings" panose="05000000000000000000" pitchFamily="2" charset="2"/>
              </a:rPr>
              <a:t> discover latent features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- finetune with factor </a:t>
            </a:r>
            <a:r>
              <a:rPr lang="en-US" sz="2000" b="1" i="1" dirty="0">
                <a:sym typeface="Wingdings" panose="05000000000000000000" pitchFamily="2" charset="2"/>
              </a:rPr>
              <a:t>k</a:t>
            </a:r>
            <a:r>
              <a:rPr lang="en-US" sz="2000" dirty="0">
                <a:sym typeface="Wingdings" panose="05000000000000000000" pitchFamily="2" charset="2"/>
              </a:rPr>
              <a:t> and regularization </a:t>
            </a:r>
            <a:r>
              <a:rPr lang="en-US" sz="2000" b="1" i="1" dirty="0">
                <a:sym typeface="Wingdings" panose="05000000000000000000" pitchFamily="2" charset="2"/>
              </a:rPr>
              <a:t>Lambda</a:t>
            </a:r>
            <a:br>
              <a:rPr lang="en-US" sz="2000" b="1" i="1" dirty="0">
                <a:sym typeface="Wingdings" panose="05000000000000000000" pitchFamily="2" charset="2"/>
              </a:rPr>
            </a:br>
            <a:br>
              <a:rPr lang="en-US" sz="2000" b="1" i="1" dirty="0">
                <a:sym typeface="Wingdings" panose="05000000000000000000" pitchFamily="2" charset="2"/>
              </a:rPr>
            </a:br>
            <a:r>
              <a:rPr lang="en-US" sz="2000" b="1" u="sng" dirty="0">
                <a:sym typeface="Wingdings" panose="05000000000000000000" pitchFamily="2" charset="2"/>
              </a:rPr>
              <a:t>user-item recommendation </a:t>
            </a:r>
            <a:br>
              <a:rPr lang="en-GB" sz="2000" b="1" u="sng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- 168 movies from user 95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- recommendation </a:t>
            </a:r>
            <a:endParaRPr lang="en-US" sz="2000" b="1" u="sng" dirty="0">
              <a:sym typeface="Wingdings" panose="05000000000000000000" pitchFamily="2" charset="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0F93D7-87CA-728A-E568-559DB0AC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974" y="285365"/>
            <a:ext cx="3719973" cy="20174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C8888B-5D37-69B1-77D0-AE333AE66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9974" y="2302851"/>
            <a:ext cx="3719973" cy="109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1C04A5-8FE8-3520-05D0-93677FCC8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596" y="3512477"/>
            <a:ext cx="3117970" cy="13102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0F34B9-FB11-390F-E3E0-BC6BE0951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225" y="4694883"/>
            <a:ext cx="3640996" cy="13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1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875880"/>
          </a:xfrm>
        </p:spPr>
        <p:txBody>
          <a:bodyPr/>
          <a:lstStyle/>
          <a:p>
            <a:pPr algn="l"/>
            <a:r>
              <a:rPr lang="en-US" altLang="zh-CN" dirty="0">
                <a:latin typeface="+mj-lt"/>
              </a:rPr>
              <a:t>Part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IV</a:t>
            </a:r>
            <a:r>
              <a:rPr lang="en-GB" altLang="zh-CN" dirty="0">
                <a:latin typeface="+mj-lt"/>
              </a:rPr>
              <a:t>: Project exploration 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6C6D346-FF15-EEFF-1512-747437B6FEEA}"/>
              </a:ext>
            </a:extLst>
          </p:cNvPr>
          <p:cNvSpPr txBox="1">
            <a:spLocks/>
          </p:cNvSpPr>
          <p:nvPr/>
        </p:nvSpPr>
        <p:spPr>
          <a:xfrm>
            <a:off x="701507" y="4448630"/>
            <a:ext cx="9781436" cy="875880"/>
          </a:xfrm>
        </p:spPr>
        <p:txBody>
          <a:bodyPr anchor="ctr"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5333" b="1" i="0" kern="12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 algn="l">
              <a:buAutoNum type="arabicPeriod"/>
            </a:pPr>
            <a:r>
              <a:rPr lang="en-GB" altLang="zh-CN" sz="2400" dirty="0">
                <a:latin typeface="+mj-lt"/>
              </a:rPr>
              <a:t>Recommender system via Deep RL</a:t>
            </a:r>
          </a:p>
          <a:p>
            <a:pPr marL="457200" indent="-457200" algn="l">
              <a:buAutoNum type="arabicPeriod"/>
            </a:pPr>
            <a:r>
              <a:rPr lang="en-GB" altLang="zh-CN" sz="2400" dirty="0">
                <a:latin typeface="+mj-lt"/>
              </a:rPr>
              <a:t>transformers4rec</a:t>
            </a:r>
          </a:p>
        </p:txBody>
      </p:sp>
    </p:spTree>
    <p:extLst>
      <p:ext uri="{BB962C8B-B14F-4D97-AF65-F5344CB8AC3E}">
        <p14:creationId xmlns:p14="http://schemas.microsoft.com/office/powerpoint/2010/main" val="404826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Recommender system via Deep 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468039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2000" dirty="0"/>
              <a:t>-  implementation of Deep Reinforcement Learning based Rec Sys</a:t>
            </a:r>
            <a:br>
              <a:rPr lang="en-GB" sz="2000" dirty="0"/>
            </a:br>
            <a:r>
              <a:rPr lang="en-GB" sz="2000" dirty="0"/>
              <a:t>-  utilises Priority Experience Replay(PER) buffer from variation of Deep-Q-network(DQN)</a:t>
            </a:r>
            <a:br>
              <a:rPr lang="en-GB" sz="2000" dirty="0"/>
            </a:br>
            <a:r>
              <a:rPr lang="en-GB" sz="2000" dirty="0"/>
              <a:t>- dataset: </a:t>
            </a:r>
            <a:r>
              <a:rPr lang="en-GB" sz="2000" dirty="0" err="1"/>
              <a:t>MoviesLens</a:t>
            </a:r>
            <a:r>
              <a:rPr lang="en-GB" sz="2000" dirty="0"/>
              <a:t> 1M</a:t>
            </a:r>
            <a:endParaRPr lang="en-GB" sz="2000" dirty="0">
              <a:solidFill>
                <a:schemeClr val="tx1"/>
              </a:solidFill>
              <a:highlight>
                <a:srgbClr val="2CDCE0"/>
              </a:highlight>
            </a:endParaRP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chemeClr val="tx1"/>
                </a:solidFill>
                <a:highlight>
                  <a:srgbClr val="2CDCE0"/>
                </a:highlight>
              </a:rPr>
              <a:t>Overview of train.py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>
                <a:highlight>
                  <a:srgbClr val="A6F0DE"/>
                </a:highlight>
              </a:rPr>
              <a:t>Initialisation</a:t>
            </a:r>
            <a:r>
              <a:rPr lang="en-GB" sz="2000" dirty="0"/>
              <a:t> : a PER class with buffer size, embedding dimensions</a:t>
            </a:r>
            <a:br>
              <a:rPr lang="en-GB" sz="2000" dirty="0"/>
            </a:br>
            <a:r>
              <a:rPr lang="en-GB" sz="2000" dirty="0"/>
              <a:t>				PER has 2 binary  trees for retrieval and priority update: </a:t>
            </a:r>
            <a:br>
              <a:rPr lang="en-GB" sz="2000" dirty="0"/>
            </a:br>
            <a:r>
              <a:rPr lang="en-GB" sz="2000" dirty="0"/>
              <a:t>				1) sum tree</a:t>
            </a:r>
            <a:br>
              <a:rPr lang="en-GB" sz="2000" dirty="0"/>
            </a:br>
            <a:r>
              <a:rPr lang="en-GB" sz="2000" dirty="0"/>
              <a:t>				2) min tree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>
                <a:highlight>
                  <a:srgbClr val="A6F0DE"/>
                </a:highlight>
              </a:rPr>
              <a:t>Data append</a:t>
            </a:r>
            <a:r>
              <a:rPr lang="en-GB" sz="2000" dirty="0"/>
              <a:t>: add new experiences to PER buffer to update arrays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experience: include state, action, reward, next state, and done information.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>
                <a:highlight>
                  <a:srgbClr val="A6F0DE"/>
                </a:highlight>
              </a:rPr>
              <a:t>Training</a:t>
            </a:r>
            <a:r>
              <a:rPr lang="en-GB" sz="2000" dirty="0"/>
              <a:t>:</a:t>
            </a:r>
            <a:br>
              <a:rPr lang="en-GB" sz="2000" dirty="0"/>
            </a:br>
            <a:r>
              <a:rPr lang="en-GB" sz="2000" dirty="0"/>
              <a:t>	- </a:t>
            </a:r>
            <a:r>
              <a:rPr lang="en-GB" sz="2000" u="sng" dirty="0"/>
              <a:t>data sampling </a:t>
            </a:r>
            <a:r>
              <a:rPr lang="en-GB" sz="2000" dirty="0"/>
              <a:t> : </a:t>
            </a:r>
            <a:r>
              <a:rPr lang="en-GB" sz="2000" dirty="0" err="1"/>
              <a:t>w.r.t.</a:t>
            </a:r>
            <a:r>
              <a:rPr lang="en-GB" sz="2000" dirty="0"/>
              <a:t> probabilities proportional to their priorities in sum tree</a:t>
            </a:r>
            <a:br>
              <a:rPr lang="en-GB" sz="2000" dirty="0"/>
            </a:br>
            <a:r>
              <a:rPr lang="en-GB" sz="2000" dirty="0"/>
              <a:t>	- </a:t>
            </a:r>
            <a:r>
              <a:rPr lang="en-GB" sz="2000" u="sng" dirty="0"/>
              <a:t>Weights calculation </a:t>
            </a:r>
            <a:r>
              <a:rPr lang="en-GB" sz="2000" dirty="0"/>
              <a:t>: per sample based on priorities and beta parameter</a:t>
            </a:r>
            <a:br>
              <a:rPr lang="en-GB" sz="2000" dirty="0"/>
            </a:br>
            <a:r>
              <a:rPr lang="en-GB" sz="2000" dirty="0"/>
              <a:t>	- </a:t>
            </a:r>
            <a:r>
              <a:rPr lang="en-GB" sz="2000" u="sng" dirty="0"/>
              <a:t>update priority / max priority value </a:t>
            </a:r>
            <a:r>
              <a:rPr lang="en-GB" sz="2000" dirty="0"/>
              <a:t>in replay buffer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4E084-B670-77C6-D616-3E53ADD84145}"/>
              </a:ext>
            </a:extLst>
          </p:cNvPr>
          <p:cNvSpPr txBox="1"/>
          <p:nvPr/>
        </p:nvSpPr>
        <p:spPr>
          <a:xfrm>
            <a:off x="6445292" y="0"/>
            <a:ext cx="7254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 https://github.com/backgom2357/Recommender_system_via_deep_RL.git</a:t>
            </a:r>
          </a:p>
        </p:txBody>
      </p:sp>
    </p:spTree>
    <p:extLst>
      <p:ext uri="{BB962C8B-B14F-4D97-AF65-F5344CB8AC3E}">
        <p14:creationId xmlns:p14="http://schemas.microsoft.com/office/powerpoint/2010/main" val="198746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3388688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Recap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Core concepts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Notebooks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Project exploration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4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Recommender system via Deep 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51981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2CDCE0"/>
                </a:highlight>
              </a:rPr>
              <a:t>Evaluation.py </a:t>
            </a:r>
            <a:br>
              <a:rPr lang="en-GB" sz="2000" dirty="0">
                <a:highlight>
                  <a:srgbClr val="2CDCE0"/>
                </a:highlight>
              </a:rPr>
            </a:br>
            <a:r>
              <a:rPr lang="en-GB" sz="2000" dirty="0"/>
              <a:t>- some EDA: 6040 users, 3883 movies, no Null values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mapping of movie + rating to user dictionary 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 select movies with </a:t>
            </a:r>
            <a:r>
              <a:rPr lang="en-GB" sz="2000" dirty="0" err="1"/>
              <a:t>with</a:t>
            </a:r>
            <a:r>
              <a:rPr lang="en-GB" sz="2000" dirty="0"/>
              <a:t> ratings &gt; 4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- training 80% (4832 users),  testing 20% ( 1208 users) 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- examples of evaluation on top 25</a:t>
            </a:r>
            <a:br>
              <a:rPr lang="en-GB" sz="2000" dirty="0"/>
            </a:br>
            <a:r>
              <a:rPr lang="en-GB" sz="2000" dirty="0"/>
              <a:t>  for 10 users in </a:t>
            </a:r>
            <a:r>
              <a:rPr lang="en-GB" sz="2000" dirty="0" err="1"/>
              <a:t>val</a:t>
            </a:r>
            <a:r>
              <a:rPr lang="en-GB" sz="2000" dirty="0"/>
              <a:t> set: </a:t>
            </a:r>
          </a:p>
          <a:p>
            <a:pPr>
              <a:spcAft>
                <a:spcPts val="1200"/>
              </a:spcAft>
            </a:pPr>
            <a:r>
              <a:rPr lang="en-GB" sz="2000" u="sng" dirty="0"/>
              <a:t>keys</a:t>
            </a:r>
          </a:p>
          <a:p>
            <a:pPr>
              <a:spcAft>
                <a:spcPts val="1200"/>
              </a:spcAft>
            </a:pPr>
            <a:r>
              <a:rPr lang="en-GB" sz="1600" dirty="0"/>
              <a:t>DCG = Discounted Cumulative Gain</a:t>
            </a:r>
            <a:br>
              <a:rPr lang="en-GB" sz="1600" dirty="0"/>
            </a:br>
            <a:r>
              <a:rPr lang="en-GB" sz="1600" dirty="0"/>
              <a:t>IDCG = Ideal Discounted Cumulative Gain</a:t>
            </a:r>
            <a:br>
              <a:rPr lang="en-GB" sz="1600" dirty="0"/>
            </a:br>
            <a:r>
              <a:rPr lang="en-GB" sz="1600" dirty="0" err="1"/>
              <a:t>nDCG</a:t>
            </a:r>
            <a:r>
              <a:rPr lang="en-GB" sz="1600" dirty="0"/>
              <a:t> = Normalized Discounted </a:t>
            </a:r>
            <a:br>
              <a:rPr lang="en-GB" sz="1600" dirty="0"/>
            </a:br>
            <a:r>
              <a:rPr lang="en-GB" sz="1600" dirty="0"/>
              <a:t>	     Cumulative Gain</a:t>
            </a:r>
            <a:br>
              <a:rPr lang="en-GB" sz="1600" dirty="0"/>
            </a:br>
            <a:r>
              <a:rPr lang="en-GB" sz="1600" dirty="0"/>
              <a:t>	  = ratio DDCG : IDCG</a:t>
            </a:r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4E084-B670-77C6-D616-3E53ADD84145}"/>
              </a:ext>
            </a:extLst>
          </p:cNvPr>
          <p:cNvSpPr txBox="1"/>
          <p:nvPr/>
        </p:nvSpPr>
        <p:spPr>
          <a:xfrm>
            <a:off x="349292" y="6026791"/>
            <a:ext cx="4666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 https://github.com/backgom2357/Recommender_system_via_deep_RL.git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5AFDC-2CBA-D78B-4286-AEFA5CBF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27" y="415503"/>
            <a:ext cx="3508236" cy="1757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78C23-E53B-F974-EBAC-3D310BFE29F1}"/>
              </a:ext>
            </a:extLst>
          </p:cNvPr>
          <p:cNvSpPr txBox="1"/>
          <p:nvPr/>
        </p:nvSpPr>
        <p:spPr>
          <a:xfrm>
            <a:off x="7973379" y="46171"/>
            <a:ext cx="614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distribution of movies chosen by each user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94F8389-9CA4-2248-E52F-2CAA1BE15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8171"/>
              </p:ext>
            </p:extLst>
          </p:nvPr>
        </p:nvGraphicFramePr>
        <p:xfrm>
          <a:off x="5102524" y="2940139"/>
          <a:ext cx="6057899" cy="3217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663796934"/>
                    </a:ext>
                  </a:extLst>
                </a:gridCol>
                <a:gridCol w="1134795">
                  <a:extLst>
                    <a:ext uri="{9D8B030D-6E8A-4147-A177-3AD203B41FA5}">
                      <a16:colId xmlns:a16="http://schemas.microsoft.com/office/drawing/2014/main" val="3663447417"/>
                    </a:ext>
                  </a:extLst>
                </a:gridCol>
                <a:gridCol w="813748">
                  <a:extLst>
                    <a:ext uri="{9D8B030D-6E8A-4147-A177-3AD203B41FA5}">
                      <a16:colId xmlns:a16="http://schemas.microsoft.com/office/drawing/2014/main" val="2947034727"/>
                    </a:ext>
                  </a:extLst>
                </a:gridCol>
                <a:gridCol w="865414">
                  <a:extLst>
                    <a:ext uri="{9D8B030D-6E8A-4147-A177-3AD203B41FA5}">
                      <a16:colId xmlns:a16="http://schemas.microsoft.com/office/drawing/2014/main" val="1095477004"/>
                    </a:ext>
                  </a:extLst>
                </a:gridCol>
                <a:gridCol w="865414">
                  <a:extLst>
                    <a:ext uri="{9D8B030D-6E8A-4147-A177-3AD203B41FA5}">
                      <a16:colId xmlns:a16="http://schemas.microsoft.com/office/drawing/2014/main" val="2710601703"/>
                    </a:ext>
                  </a:extLst>
                </a:gridCol>
                <a:gridCol w="865414">
                  <a:extLst>
                    <a:ext uri="{9D8B030D-6E8A-4147-A177-3AD203B41FA5}">
                      <a16:colId xmlns:a16="http://schemas.microsoft.com/office/drawing/2014/main" val="3764214204"/>
                    </a:ext>
                  </a:extLst>
                </a:gridCol>
                <a:gridCol w="865414">
                  <a:extLst>
                    <a:ext uri="{9D8B030D-6E8A-4147-A177-3AD203B41FA5}">
                      <a16:colId xmlns:a16="http://schemas.microsoft.com/office/drawing/2014/main" val="3736475974"/>
                    </a:ext>
                  </a:extLst>
                </a:gridCol>
              </a:tblGrid>
              <a:tr h="367577">
                <a:tc>
                  <a:txBody>
                    <a:bodyPr/>
                    <a:lstStyle/>
                    <a:p>
                      <a:pPr fontAlgn="b"/>
                      <a:r>
                        <a:rPr lang="en-GB" sz="1100" b="1" dirty="0">
                          <a:effectLst/>
                        </a:rPr>
                        <a:t>User 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 b="1" dirty="0">
                          <a:effectLst/>
                        </a:rPr>
                        <a:t>Rated Item Len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 b="1">
                          <a:effectLst/>
                        </a:rPr>
                        <a:t>Precision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 b="1" dirty="0">
                          <a:effectLst/>
                        </a:rPr>
                        <a:t>DCG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 b="1">
                          <a:effectLst/>
                        </a:rPr>
                        <a:t>IDCG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 b="1">
                          <a:effectLst/>
                        </a:rPr>
                        <a:t>nDCG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 b="1">
                          <a:effectLst/>
                        </a:rPr>
                        <a:t>Reward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17232803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1.380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-3.0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14700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4.609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124484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2.373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24700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1.143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-5.5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34307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1.808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-5.0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759149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-9.5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502736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-10.0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82207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2.682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-1.5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519845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2.582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079632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-6.5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367328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4843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7.040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-7.5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34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78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Recommender system via Deep 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92" y="898279"/>
            <a:ext cx="10327008" cy="540095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2000" dirty="0"/>
              <a:t>Finding the average precision for all validation set users</a:t>
            </a:r>
            <a:br>
              <a:rPr lang="en-GB" sz="2000" dirty="0"/>
            </a:br>
            <a:r>
              <a:rPr lang="en-GB" sz="2000" dirty="0"/>
              <a:t>	Average precision TOP25 : 0.23188741721854367, </a:t>
            </a:r>
            <a:br>
              <a:rPr lang="en-GB" sz="2000" dirty="0"/>
            </a:br>
            <a:r>
              <a:rPr lang="en-GB" sz="2000" dirty="0"/>
              <a:t>	Average </a:t>
            </a:r>
            <a:r>
              <a:rPr lang="en-GB" sz="2000" dirty="0" err="1"/>
              <a:t>ndcg</a:t>
            </a:r>
            <a:r>
              <a:rPr lang="en-GB" sz="2000" dirty="0"/>
              <a:t> TOP25 : 0.2205589591315297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2CDCE0"/>
                </a:highlight>
              </a:rPr>
              <a:t>Optimising the model? </a:t>
            </a:r>
            <a:br>
              <a:rPr lang="en-GB" sz="2000" dirty="0">
                <a:highlight>
                  <a:srgbClr val="2CDCE0"/>
                </a:highlight>
              </a:rPr>
            </a:br>
            <a:r>
              <a:rPr lang="en-GB" sz="2000" dirty="0"/>
              <a:t>- training with more epochs</a:t>
            </a:r>
            <a:br>
              <a:rPr lang="en-GB" sz="2000" dirty="0"/>
            </a:br>
            <a:r>
              <a:rPr lang="en-GB" sz="2000" dirty="0"/>
              <a:t>50 epoch:</a:t>
            </a:r>
            <a:br>
              <a:rPr lang="en-GB" sz="2000" dirty="0"/>
            </a:br>
            <a:r>
              <a:rPr lang="en-GB" sz="2000" dirty="0"/>
              <a:t>Average precision TOP25 : 0.27549668874172173, </a:t>
            </a:r>
            <a:br>
              <a:rPr lang="en-GB" sz="2000" dirty="0"/>
            </a:br>
            <a:r>
              <a:rPr lang="en-GB" sz="2000" dirty="0"/>
              <a:t>Average </a:t>
            </a:r>
            <a:r>
              <a:rPr lang="en-GB" sz="2000" dirty="0" err="1"/>
              <a:t>ndcg</a:t>
            </a:r>
            <a:r>
              <a:rPr lang="en-GB" sz="2000" dirty="0"/>
              <a:t> TOP25 : 0.26496395430629255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A6F0DE"/>
                </a:highlight>
              </a:rPr>
              <a:t>- Things that can be finetuned:</a:t>
            </a:r>
            <a:br>
              <a:rPr lang="en-GB" sz="2000" dirty="0">
                <a:highlight>
                  <a:srgbClr val="A6F0DE"/>
                </a:highlight>
              </a:rPr>
            </a:br>
            <a:r>
              <a:rPr lang="en-GB" sz="2000" dirty="0"/>
              <a:t>	1. embedding dimension</a:t>
            </a:r>
            <a:br>
              <a:rPr lang="en-GB" sz="2000" dirty="0"/>
            </a:br>
            <a:r>
              <a:rPr lang="en-GB" sz="2000" dirty="0"/>
              <a:t>	2. hidden dim of actor &amp; critic network</a:t>
            </a:r>
            <a:br>
              <a:rPr lang="en-GB" sz="2000" dirty="0"/>
            </a:br>
            <a:r>
              <a:rPr lang="en-GB" sz="2000" dirty="0"/>
              <a:t>	3. learning rate of actor &amp; critic network</a:t>
            </a:r>
            <a:br>
              <a:rPr lang="en-GB" sz="2000" dirty="0"/>
            </a:br>
            <a:r>
              <a:rPr lang="en-GB" sz="2000" dirty="0"/>
              <a:t>	4. discount factor</a:t>
            </a:r>
            <a:br>
              <a:rPr lang="en-GB" sz="2000" dirty="0"/>
            </a:br>
            <a:r>
              <a:rPr lang="en-GB" sz="2000" dirty="0"/>
              <a:t>	5. replay memory size, batch size</a:t>
            </a:r>
            <a:br>
              <a:rPr lang="en-GB" sz="2000" dirty="0"/>
            </a:br>
            <a:r>
              <a:rPr lang="en-GB" sz="2000" dirty="0"/>
              <a:t>	6. exploration-Exploitation Parameters</a:t>
            </a:r>
            <a:br>
              <a:rPr lang="en-GB" sz="2000" dirty="0"/>
            </a:br>
            <a:r>
              <a:rPr lang="en-GB" sz="2000" dirty="0"/>
              <a:t>	7. target Network Update Rate</a:t>
            </a:r>
            <a:br>
              <a:rPr lang="en-GB" sz="2000" dirty="0"/>
            </a:br>
            <a:r>
              <a:rPr lang="en-GB" sz="2000" dirty="0"/>
              <a:t>	8. PER parameters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4E084-B670-77C6-D616-3E53ADD84145}"/>
              </a:ext>
            </a:extLst>
          </p:cNvPr>
          <p:cNvSpPr txBox="1"/>
          <p:nvPr/>
        </p:nvSpPr>
        <p:spPr>
          <a:xfrm>
            <a:off x="6605712" y="5991453"/>
            <a:ext cx="7254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 https://github.com/backgom2357/Recommender_system_via_deep_RL.git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DFC4C9-0EC2-9D7D-5B9A-BFD520D5A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29293"/>
              </p:ext>
            </p:extLst>
          </p:nvPr>
        </p:nvGraphicFramePr>
        <p:xfrm>
          <a:off x="6368717" y="2003218"/>
          <a:ext cx="5619565" cy="313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557">
                  <a:extLst>
                    <a:ext uri="{9D8B030D-6E8A-4147-A177-3AD203B41FA5}">
                      <a16:colId xmlns:a16="http://schemas.microsoft.com/office/drawing/2014/main" val="1663796934"/>
                    </a:ext>
                  </a:extLst>
                </a:gridCol>
                <a:gridCol w="1059961">
                  <a:extLst>
                    <a:ext uri="{9D8B030D-6E8A-4147-A177-3AD203B41FA5}">
                      <a16:colId xmlns:a16="http://schemas.microsoft.com/office/drawing/2014/main" val="3663447417"/>
                    </a:ext>
                  </a:extLst>
                </a:gridCol>
                <a:gridCol w="754867">
                  <a:extLst>
                    <a:ext uri="{9D8B030D-6E8A-4147-A177-3AD203B41FA5}">
                      <a16:colId xmlns:a16="http://schemas.microsoft.com/office/drawing/2014/main" val="2947034727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09547700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71060170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376421420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3736475974"/>
                    </a:ext>
                  </a:extLst>
                </a:gridCol>
              </a:tblGrid>
              <a:tr h="367577">
                <a:tc>
                  <a:txBody>
                    <a:bodyPr/>
                    <a:lstStyle/>
                    <a:p>
                      <a:pPr fontAlgn="b"/>
                      <a:r>
                        <a:rPr lang="en-GB" sz="1050" b="1">
                          <a:effectLst/>
                        </a:rPr>
                        <a:t>User 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050" b="1">
                          <a:effectLst/>
                        </a:rPr>
                        <a:t>Precision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050" b="1">
                          <a:effectLst/>
                        </a:rPr>
                        <a:t>DCG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050" b="1">
                          <a:effectLst/>
                        </a:rPr>
                        <a:t>IDCG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050" b="1">
                          <a:effectLst/>
                        </a:rPr>
                        <a:t>NDCG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050" b="1">
                          <a:effectLst/>
                        </a:rPr>
                        <a:t>Reward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050" b="1">
                          <a:effectLst/>
                        </a:rPr>
                        <a:t>User ID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17232803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3.216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14700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6.535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124484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2.841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0.349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24700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1.938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-7.0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34307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2.441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-5.0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759149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-12.5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502736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-12.0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82207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1.902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-5.0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519845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3.644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0.448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-2.0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079632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2.109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-3.5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367328"/>
                  </a:ext>
                </a:extLst>
              </a:tr>
              <a:tr h="223172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4843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1.637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8.132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0.201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-5.5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effectLst/>
                        </a:rPr>
                        <a:t>4843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3415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DA9D62-12DB-2BFB-B6C1-16814235E36E}"/>
              </a:ext>
            </a:extLst>
          </p:cNvPr>
          <p:cNvSpPr txBox="1"/>
          <p:nvPr/>
        </p:nvSpPr>
        <p:spPr>
          <a:xfrm>
            <a:off x="7350893" y="5188914"/>
            <a:ext cx="4646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With 50 training epoch but not comprehensively fine-tuned</a:t>
            </a:r>
          </a:p>
        </p:txBody>
      </p:sp>
    </p:spTree>
    <p:extLst>
      <p:ext uri="{BB962C8B-B14F-4D97-AF65-F5344CB8AC3E}">
        <p14:creationId xmlns:p14="http://schemas.microsoft.com/office/powerpoint/2010/main" val="42601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Trainsformers4Rec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468039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2000" dirty="0"/>
              <a:t>- bridge between NLP, Rec Sys</a:t>
            </a:r>
            <a:br>
              <a:rPr lang="en-GB" sz="2000" dirty="0"/>
            </a:br>
            <a:r>
              <a:rPr lang="en-GB" sz="2000" dirty="0"/>
              <a:t>- flexible, efficient library for sequential and session-based Recommendation</a:t>
            </a:r>
            <a:br>
              <a:rPr lang="en-GB" sz="2000" dirty="0"/>
            </a:br>
            <a:r>
              <a:rPr lang="en-GB" sz="2000" dirty="0"/>
              <a:t>   can work with </a:t>
            </a:r>
            <a:r>
              <a:rPr lang="en-GB" sz="2000" dirty="0" err="1"/>
              <a:t>PyTorch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US" sz="2000" dirty="0">
                <a:highlight>
                  <a:srgbClr val="A6F0DE"/>
                </a:highlight>
              </a:rPr>
              <a:t>&gt;&gt;&gt;</a:t>
            </a:r>
            <a:r>
              <a:rPr lang="en-US" sz="2000" dirty="0"/>
              <a:t> navigate to examples/tutorial/ for relevant notebooks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A6F0DE"/>
                </a:highlight>
              </a:rPr>
              <a:t>Dataset</a:t>
            </a:r>
            <a:r>
              <a:rPr lang="en-GB" sz="2000" dirty="0"/>
              <a:t>: subset (7 months) of a publicly available eCommerce dataset from multi-				  category store</a:t>
            </a:r>
            <a:br>
              <a:rPr lang="en-GB" sz="2000" dirty="0"/>
            </a:br>
            <a:r>
              <a:rPr lang="en-GB" sz="2000" dirty="0"/>
              <a:t>		- </a:t>
            </a:r>
            <a:r>
              <a:rPr lang="en-GB" sz="1200" dirty="0"/>
              <a:t>collected by Open CDP </a:t>
            </a:r>
            <a:r>
              <a:rPr lang="en-GB" sz="1200" dirty="0">
                <a:hlinkClick r:id="rId2"/>
              </a:rPr>
              <a:t>https://www.kaggle.com/datasets/mkechinov/ecommerce-behavior-data-from-multi-category-store</a:t>
            </a:r>
            <a:r>
              <a:rPr lang="en-GB" sz="1200" dirty="0"/>
              <a:t> 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		- loading data using </a:t>
            </a:r>
            <a:r>
              <a:rPr lang="en-GB" sz="2000" dirty="0" err="1"/>
              <a:t>cudf</a:t>
            </a:r>
            <a:r>
              <a:rPr lang="en-GB" sz="2000" dirty="0"/>
              <a:t> library for GPU-accelerated </a:t>
            </a:r>
            <a:r>
              <a:rPr lang="en-GB" sz="2000" dirty="0" err="1"/>
              <a:t>datafrmae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A6F0DE"/>
                </a:highlight>
              </a:rPr>
              <a:t>Aim</a:t>
            </a:r>
            <a:r>
              <a:rPr lang="en-GB" sz="2000" dirty="0"/>
              <a:t>:</a:t>
            </a:r>
            <a:br>
              <a:rPr lang="en-GB" sz="2000" dirty="0"/>
            </a:br>
            <a:r>
              <a:rPr lang="en-GB" sz="2000" dirty="0"/>
              <a:t>1.  preprocessing, feature engineering for session-based recommendation</a:t>
            </a:r>
            <a:br>
              <a:rPr lang="en-GB" sz="2000" dirty="0"/>
            </a:br>
            <a:r>
              <a:rPr lang="en-GB" sz="2000" dirty="0"/>
              <a:t>2. build, train and evaluate using RNN and Transformer with Transformers4Rec library</a:t>
            </a:r>
            <a:br>
              <a:rPr lang="en-GB" sz="2000" dirty="0"/>
            </a:br>
            <a:r>
              <a:rPr lang="en-GB" sz="2000" dirty="0"/>
              <a:t>3. deploy a session-based recommendation pipeline to the Triton Inference Server  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4E084-B670-77C6-D616-3E53ADD84145}"/>
              </a:ext>
            </a:extLst>
          </p:cNvPr>
          <p:cNvSpPr txBox="1"/>
          <p:nvPr/>
        </p:nvSpPr>
        <p:spPr>
          <a:xfrm>
            <a:off x="349292" y="5874193"/>
            <a:ext cx="7254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https://github.com/NVIDIA-Merlin/Transformers4Rec</a:t>
            </a:r>
          </a:p>
        </p:txBody>
      </p:sp>
    </p:spTree>
    <p:extLst>
      <p:ext uri="{BB962C8B-B14F-4D97-AF65-F5344CB8AC3E}">
        <p14:creationId xmlns:p14="http://schemas.microsoft.com/office/powerpoint/2010/main" val="364491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Trainsformers4Rec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1063346" cy="468039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>
                <a:highlight>
                  <a:srgbClr val="A6F0DE"/>
                </a:highlight>
              </a:rPr>
              <a:t>01-preprocessing.ipynb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42448762 non-null user sessions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drop event time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remove consecutive user-item interaction</a:t>
            </a:r>
            <a:br>
              <a:rPr lang="en-US" sz="2000" dirty="0"/>
            </a:br>
            <a:r>
              <a:rPr lang="en-US" sz="2000" dirty="0"/>
              <a:t>	- due to browser tab refresh/ redundant clicks for purchase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ym typeface="Wingdings" panose="05000000000000000000" pitchFamily="2" charset="2"/>
              </a:rPr>
              <a:t> ¼  of repeated</a:t>
            </a:r>
            <a:r>
              <a:rPr lang="en-US" sz="2000" dirty="0"/>
              <a:t> consecutive</a:t>
            </a:r>
            <a:r>
              <a:rPr lang="en-US" sz="2000" dirty="0">
                <a:sym typeface="Wingdings" panose="05000000000000000000" pitchFamily="2" charset="2"/>
              </a:rPr>
              <a:t> interactions (drop to 30733301)</a:t>
            </a:r>
            <a:endParaRPr lang="en-US" sz="20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 include first seen features for recency calculation</a:t>
            </a:r>
            <a:br>
              <a:rPr lang="en-US" sz="2000" dirty="0"/>
            </a:br>
            <a:r>
              <a:rPr lang="en-US" sz="2000" dirty="0"/>
              <a:t>	- select first week of data for investigation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 save as parquet file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C53F0-0143-CA6B-4CAF-C2BE390C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08" y="4658644"/>
            <a:ext cx="10534760" cy="1215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46F40-AE99-010A-EA0D-014525590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79" y="1381990"/>
            <a:ext cx="1765406" cy="2130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735F7-2002-D404-B67C-1FA01E384B92}"/>
              </a:ext>
            </a:extLst>
          </p:cNvPr>
          <p:cNvSpPr txBox="1"/>
          <p:nvPr/>
        </p:nvSpPr>
        <p:spPr>
          <a:xfrm>
            <a:off x="591616" y="5954403"/>
            <a:ext cx="6144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https://github.com/NVIDIA-Merlin/Transformers4Rec</a:t>
            </a:r>
          </a:p>
        </p:txBody>
      </p:sp>
    </p:spTree>
    <p:extLst>
      <p:ext uri="{BB962C8B-B14F-4D97-AF65-F5344CB8AC3E}">
        <p14:creationId xmlns:p14="http://schemas.microsoft.com/office/powerpoint/2010/main" val="255406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Trainsformers4Rec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1063346" cy="468039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>
                <a:highlight>
                  <a:srgbClr val="A6F0DE"/>
                </a:highlight>
              </a:rPr>
              <a:t>02-ETL-with-NVTabular.ipynb  </a:t>
            </a:r>
            <a:r>
              <a:rPr lang="en-US" sz="2000" dirty="0">
                <a:sym typeface="Wingdings" panose="05000000000000000000" pitchFamily="2" charset="2"/>
              </a:rPr>
              <a:t>   create session-based recommendation model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highlight>
                  <a:srgbClr val="2CDCE0"/>
                </a:highlight>
              </a:rPr>
              <a:t>We will use 1. RNN 2. Transformers architecture. </a:t>
            </a:r>
            <a:br>
              <a:rPr lang="en-US" sz="2000" dirty="0"/>
            </a:br>
            <a:r>
              <a:rPr lang="en-US" sz="2000" dirty="0"/>
              <a:t>TO create sequential features for RNN: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Encoding categorical feature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Temporal feature creation</a:t>
            </a:r>
            <a:br>
              <a:rPr lang="en-US" sz="2000" dirty="0"/>
            </a:br>
            <a:r>
              <a:rPr lang="en-US" sz="2000" dirty="0"/>
              <a:t>	with cyclical characteristic to represent continuous space (e.g. day of week)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err="1"/>
              <a:t>Normalise</a:t>
            </a:r>
            <a:r>
              <a:rPr lang="en-US" sz="2000" dirty="0"/>
              <a:t> continuous features</a:t>
            </a:r>
            <a:br>
              <a:rPr lang="en-US" sz="2000" dirty="0"/>
            </a:br>
            <a:r>
              <a:rPr lang="en-US" sz="2000" dirty="0"/>
              <a:t>	log transform </a:t>
            </a:r>
            <a:r>
              <a:rPr lang="en-US" sz="2000" dirty="0">
                <a:sym typeface="Wingdings" panose="05000000000000000000" pitchFamily="2" charset="2"/>
              </a:rPr>
              <a:t> normalize 0-1  </a:t>
            </a:r>
            <a:r>
              <a:rPr lang="en-GB" sz="2000" dirty="0">
                <a:sym typeface="Wingdings" panose="05000000000000000000" pitchFamily="2" charset="2"/>
              </a:rPr>
              <a:t>relative price to the average category </a:t>
            </a:r>
            <a:endParaRPr lang="en-US" sz="16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Group interaction to sessions</a:t>
            </a:r>
            <a:br>
              <a:rPr lang="en-US" sz="2000" dirty="0"/>
            </a:br>
            <a:r>
              <a:rPr lang="en-US" sz="2000" dirty="0"/>
              <a:t>	session min length: 2 , session max length: 20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Partition using hive</a:t>
            </a:r>
            <a:br>
              <a:rPr lang="en-US" sz="2000" dirty="0"/>
            </a:br>
            <a:r>
              <a:rPr lang="en-US" sz="2000" dirty="0"/>
              <a:t>	create </a:t>
            </a:r>
            <a:r>
              <a:rPr lang="en-US" sz="2000" dirty="0" err="1"/>
              <a:t>Nvtabular</a:t>
            </a:r>
            <a:r>
              <a:rPr lang="en-US" sz="2000" dirty="0"/>
              <a:t> dataset , partition by </a:t>
            </a:r>
            <a:r>
              <a:rPr lang="en-US" sz="2000" dirty="0" err="1"/>
              <a:t>day_index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4E084-B670-77C6-D616-3E53ADD84145}"/>
              </a:ext>
            </a:extLst>
          </p:cNvPr>
          <p:cNvSpPr txBox="1"/>
          <p:nvPr/>
        </p:nvSpPr>
        <p:spPr>
          <a:xfrm>
            <a:off x="8001376" y="138504"/>
            <a:ext cx="7254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https://github.com/NVIDIA-Merlin/Transformers4Rec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7ADFE-B6DF-198B-8388-B8A4D9D62B7C}"/>
              </a:ext>
            </a:extLst>
          </p:cNvPr>
          <p:cNvSpPr txBox="1"/>
          <p:nvPr/>
        </p:nvSpPr>
        <p:spPr>
          <a:xfrm>
            <a:off x="8056771" y="5202535"/>
            <a:ext cx="378593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NVTabular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feature engineering and preprocessing library for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3662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Trainsformers4Rec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1063346" cy="468039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>
                <a:highlight>
                  <a:srgbClr val="A6F0DE"/>
                </a:highlight>
              </a:rPr>
              <a:t>03-session-based-reccsys.ipynb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highlight>
                  <a:srgbClr val="A6F0DE"/>
                </a:highlight>
              </a:rPr>
              <a:t>RNN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Sequential block creation to feed into GRU</a:t>
            </a:r>
            <a:br>
              <a:rPr lang="en-US" sz="2000" dirty="0"/>
            </a:br>
            <a:r>
              <a:rPr lang="en-US" sz="2000" dirty="0"/>
              <a:t>	- defining schema, sequence length, masking method (casual)</a:t>
            </a:r>
            <a:br>
              <a:rPr lang="en-US" sz="2000" dirty="0"/>
            </a:br>
            <a:r>
              <a:rPr lang="en-US" sz="2000" dirty="0"/>
              <a:t>	- Tying embedding: more effective for learning item embeddings faster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err="1"/>
              <a:t>Dataloader</a:t>
            </a:r>
            <a:endParaRPr lang="en-US" sz="20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Training over time window (e.g. 4 days) </a:t>
            </a:r>
            <a:br>
              <a:rPr lang="en-US" sz="2000" dirty="0"/>
            </a:br>
            <a:r>
              <a:rPr lang="en-US" sz="2000" dirty="0"/>
              <a:t>	 - parameters with epoch 3, training batch 256, </a:t>
            </a:r>
            <a:r>
              <a:rPr lang="en-US" sz="2000" dirty="0" err="1"/>
              <a:t>lr</a:t>
            </a:r>
            <a:r>
              <a:rPr lang="en-US" sz="2000" dirty="0"/>
              <a:t> ….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4E084-B670-77C6-D616-3E53ADD84145}"/>
              </a:ext>
            </a:extLst>
          </p:cNvPr>
          <p:cNvSpPr txBox="1"/>
          <p:nvPr/>
        </p:nvSpPr>
        <p:spPr>
          <a:xfrm>
            <a:off x="349292" y="5874193"/>
            <a:ext cx="7254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https://github.com/NVIDIA-Merlin/Transformers4Rec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AA5DD-C78D-D83B-EEEA-0BA76F98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531"/>
            <a:ext cx="5896798" cy="1657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0484F3-DF7A-E98B-463D-1729C436BBE9}"/>
              </a:ext>
            </a:extLst>
          </p:cNvPr>
          <p:cNvSpPr txBox="1"/>
          <p:nvPr/>
        </p:nvSpPr>
        <p:spPr>
          <a:xfrm>
            <a:off x="11009271" y="2617241"/>
            <a:ext cx="1182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Training of Day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D49637-12AB-CC35-B5CF-E6BC294F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10" y="3218666"/>
            <a:ext cx="2903621" cy="11009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81E266-4B36-F243-A101-A45FED8E9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810" y="4411283"/>
            <a:ext cx="2903621" cy="20201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A621EE-A47C-CC3F-2BAB-BD47EBB6BCCD}"/>
              </a:ext>
            </a:extLst>
          </p:cNvPr>
          <p:cNvSpPr txBox="1"/>
          <p:nvPr/>
        </p:nvSpPr>
        <p:spPr>
          <a:xfrm>
            <a:off x="6831842" y="5114837"/>
            <a:ext cx="1182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Day 4 evaluation</a:t>
            </a:r>
          </a:p>
        </p:txBody>
      </p:sp>
    </p:spTree>
    <p:extLst>
      <p:ext uri="{BB962C8B-B14F-4D97-AF65-F5344CB8AC3E}">
        <p14:creationId xmlns:p14="http://schemas.microsoft.com/office/powerpoint/2010/main" val="304474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Trainsformers4Rec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1063346" cy="468039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>
                <a:highlight>
                  <a:srgbClr val="A6F0DE"/>
                </a:highlight>
              </a:rPr>
              <a:t>03-session-based-reccsys.ipynb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highlight>
                  <a:srgbClr val="A6F0DE"/>
                </a:highlight>
              </a:rPr>
              <a:t>Transformers using </a:t>
            </a:r>
            <a:r>
              <a:rPr lang="en-US" sz="2000" dirty="0" err="1">
                <a:highlight>
                  <a:srgbClr val="A6F0DE"/>
                </a:highlight>
              </a:rPr>
              <a:t>XLnet</a:t>
            </a:r>
            <a:endParaRPr lang="en-US" sz="2000" dirty="0">
              <a:highlight>
                <a:srgbClr val="A6F0DE"/>
              </a:highlight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Sequential block</a:t>
            </a:r>
            <a:br>
              <a:rPr lang="en-US" sz="2000" dirty="0"/>
            </a:br>
            <a:r>
              <a:rPr lang="en-US" sz="2000" dirty="0"/>
              <a:t>	- mask method </a:t>
            </a:r>
            <a:r>
              <a:rPr lang="en-US" sz="2000" dirty="0" err="1"/>
              <a:t>mlm</a:t>
            </a:r>
            <a:r>
              <a:rPr lang="en-US" sz="2000" dirty="0"/>
              <a:t> (masked language model)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err="1"/>
              <a:t>Dataloader</a:t>
            </a:r>
            <a:r>
              <a:rPr lang="en-US" sz="2000" dirty="0"/>
              <a:t>, defining: </a:t>
            </a:r>
            <a:br>
              <a:rPr lang="en-US" sz="2000" dirty="0"/>
            </a:br>
            <a:r>
              <a:rPr lang="en-US" sz="2000" dirty="0"/>
              <a:t>	- input : concatenated with categorical </a:t>
            </a:r>
            <a:br>
              <a:rPr lang="en-US" sz="2000" dirty="0"/>
            </a:br>
            <a:r>
              <a:rPr lang="en-US" sz="2000" dirty="0"/>
              <a:t>	   and continuous representation</a:t>
            </a:r>
            <a:br>
              <a:rPr lang="en-US" sz="2000" dirty="0"/>
            </a:br>
            <a:r>
              <a:rPr lang="en-US" sz="2000" dirty="0"/>
              <a:t>	-  model block as body </a:t>
            </a:r>
            <a:br>
              <a:rPr lang="en-US" sz="2000" dirty="0"/>
            </a:br>
            <a:r>
              <a:rPr lang="en-US" sz="2000" dirty="0"/>
              <a:t>	-  next prediction task as head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Training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4E084-B670-77C6-D616-3E53ADD84145}"/>
              </a:ext>
            </a:extLst>
          </p:cNvPr>
          <p:cNvSpPr txBox="1"/>
          <p:nvPr/>
        </p:nvSpPr>
        <p:spPr>
          <a:xfrm>
            <a:off x="349292" y="5874193"/>
            <a:ext cx="7254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https://github.com/NVIDIA-Merlin/Transformers4Rec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A495C-2A1C-821F-D170-2ECC337C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53" y="3057663"/>
            <a:ext cx="3330132" cy="2816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D9338-0F70-033F-0A4D-E81FEC4E04F5}"/>
              </a:ext>
            </a:extLst>
          </p:cNvPr>
          <p:cNvSpPr txBox="1"/>
          <p:nvPr/>
        </p:nvSpPr>
        <p:spPr>
          <a:xfrm>
            <a:off x="9355762" y="2693781"/>
            <a:ext cx="1438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Results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C4527E-E008-9A66-D231-BFB9EFC7B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162" y="192314"/>
            <a:ext cx="4805546" cy="21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6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82C299-1AD2-F09E-D830-9ECD29D5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Installing dependencies e.g. </a:t>
            </a:r>
            <a:r>
              <a:rPr lang="en-GB" dirty="0" err="1"/>
              <a:t>cudf</a:t>
            </a:r>
            <a:r>
              <a:rPr lang="en-GB" dirty="0"/>
              <a:t> and </a:t>
            </a:r>
            <a:r>
              <a:rPr lang="en-GB" dirty="0" err="1"/>
              <a:t>NVTabular</a:t>
            </a:r>
            <a:endParaRPr lang="en-GB" dirty="0"/>
          </a:p>
          <a:p>
            <a:r>
              <a:rPr lang="en-GB" dirty="0"/>
              <a:t>- package and library versions, </a:t>
            </a:r>
            <a:r>
              <a:rPr lang="en-GB"/>
              <a:t>also a </a:t>
            </a:r>
            <a:r>
              <a:rPr lang="en-GB" dirty="0"/>
              <a:t>fuss</a:t>
            </a:r>
          </a:p>
        </p:txBody>
      </p:sp>
    </p:spTree>
    <p:extLst>
      <p:ext uri="{BB962C8B-B14F-4D97-AF65-F5344CB8AC3E}">
        <p14:creationId xmlns:p14="http://schemas.microsoft.com/office/powerpoint/2010/main" val="385719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43D07BF7-208F-593F-4A82-007E835DEAE8}"/>
              </a:ext>
            </a:extLst>
          </p:cNvPr>
          <p:cNvSpPr txBox="1"/>
          <p:nvPr/>
        </p:nvSpPr>
        <p:spPr>
          <a:xfrm>
            <a:off x="0" y="1241744"/>
            <a:ext cx="12191999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39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T</a:t>
            </a:r>
            <a:r>
              <a:rPr lang="en" altLang="zh-CN" sz="239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h</a:t>
            </a:r>
            <a:r>
              <a:rPr lang="en" altLang="zh-CN" sz="239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lang="en" altLang="zh-CN" sz="239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n</a:t>
            </a:r>
            <a:r>
              <a:rPr lang="en" altLang="zh-CN" sz="239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" altLang="zh-CN" sz="239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US" altLang="zh-CN" sz="239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!</a:t>
            </a:r>
            <a:endParaRPr lang="zh-CN" altLang="en-US" sz="199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5E334C3A-2A5E-9CC1-7B35-C6FAC7F32856}"/>
              </a:ext>
            </a:extLst>
          </p:cNvPr>
          <p:cNvSpPr txBox="1"/>
          <p:nvPr/>
        </p:nvSpPr>
        <p:spPr>
          <a:xfrm>
            <a:off x="3028950" y="5139202"/>
            <a:ext cx="613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800" dirty="0"/>
              <a:t>Have fun, learn stuff!</a:t>
            </a:r>
          </a:p>
        </p:txBody>
      </p:sp>
    </p:spTree>
    <p:extLst>
      <p:ext uri="{BB962C8B-B14F-4D97-AF65-F5344CB8AC3E}">
        <p14:creationId xmlns:p14="http://schemas.microsoft.com/office/powerpoint/2010/main" val="105021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875880"/>
          </a:xfrm>
        </p:spPr>
        <p:txBody>
          <a:bodyPr/>
          <a:lstStyle/>
          <a:p>
            <a:pPr algn="l"/>
            <a:r>
              <a:rPr lang="en-US" altLang="zh-CN" dirty="0">
                <a:latin typeface="+mj-lt"/>
              </a:rPr>
              <a:t>Part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</a:t>
            </a:r>
            <a:r>
              <a:rPr lang="en-GB" altLang="zh-CN" dirty="0">
                <a:latin typeface="+mj-lt"/>
              </a:rPr>
              <a:t>: Recap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922677-BB6D-FD0C-C003-D9A69B48AC9B}"/>
              </a:ext>
            </a:extLst>
          </p:cNvPr>
          <p:cNvSpPr txBox="1">
            <a:spLocks/>
          </p:cNvSpPr>
          <p:nvPr/>
        </p:nvSpPr>
        <p:spPr>
          <a:xfrm>
            <a:off x="701507" y="4448630"/>
            <a:ext cx="9781436" cy="875880"/>
          </a:xfrm>
        </p:spPr>
        <p:txBody>
          <a:bodyPr anchor="ctr"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5333" b="1" i="0" kern="12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 algn="l">
              <a:buAutoNum type="arabicPeriod"/>
            </a:pPr>
            <a:r>
              <a:rPr lang="en-GB" altLang="zh-CN" sz="2400" dirty="0">
                <a:latin typeface="+mj-lt"/>
              </a:rPr>
              <a:t>Recommender systems – scenarios, objectives, techniques </a:t>
            </a:r>
          </a:p>
          <a:p>
            <a:pPr marL="457200" indent="-457200" algn="l">
              <a:buAutoNum type="arabicPeriod"/>
            </a:pPr>
            <a:r>
              <a:rPr lang="en-GB" altLang="zh-CN" sz="2400" dirty="0">
                <a:latin typeface="+mj-lt"/>
              </a:rPr>
              <a:t>Collaborative filtering – content-based, user-user, item-item</a:t>
            </a:r>
          </a:p>
          <a:p>
            <a:pPr algn="l"/>
            <a:endParaRPr lang="en-GB" altLang="zh-CN" sz="2400" dirty="0">
              <a:latin typeface="+mj-lt"/>
            </a:endParaRPr>
          </a:p>
          <a:p>
            <a:pPr algn="l"/>
            <a:r>
              <a:rPr lang="en-GB" altLang="zh-CN" sz="2400" dirty="0">
                <a:latin typeface="+mj-lt"/>
                <a:sym typeface="Wingdings" panose="05000000000000000000" pitchFamily="2" charset="2"/>
              </a:rPr>
              <a:t> For </a:t>
            </a:r>
            <a:r>
              <a:rPr lang="en-GB" altLang="zh-CN" sz="2400" dirty="0" err="1">
                <a:latin typeface="+mj-lt"/>
                <a:sym typeface="Wingdings" panose="05000000000000000000" pitchFamily="2" charset="2"/>
              </a:rPr>
              <a:t>RecSys</a:t>
            </a:r>
            <a:r>
              <a:rPr lang="en-GB" altLang="zh-CN" sz="2400" dirty="0">
                <a:latin typeface="+mj-lt"/>
                <a:sym typeface="Wingdings" panose="05000000000000000000" pitchFamily="2" charset="2"/>
              </a:rPr>
              <a:t>’ effective information filtering from vast amount of data.</a:t>
            </a:r>
            <a:endParaRPr lang="en-GB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0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1 : recommender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87" y="983807"/>
            <a:ext cx="10327008" cy="5025107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Stages</a:t>
            </a:r>
          </a:p>
          <a:p>
            <a:pPr marL="1257270" lvl="1" indent="-514350">
              <a:spcAft>
                <a:spcPts val="1200"/>
              </a:spcAft>
            </a:pPr>
            <a:r>
              <a:rPr lang="en-US" sz="2000" dirty="0"/>
              <a:t>matching (recall items from pool)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dirty="0"/>
              <a:t>ranking (rank the item output)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 scenarios </a:t>
            </a:r>
          </a:p>
          <a:p>
            <a:pPr marL="1257270" lvl="1" indent="-514350">
              <a:spcAft>
                <a:spcPts val="1200"/>
              </a:spcAft>
            </a:pPr>
            <a:r>
              <a:rPr lang="en-US" sz="2000" dirty="0"/>
              <a:t>Social, Sequential, Session-based, Cross-domain, Bundle/list, </a:t>
            </a:r>
            <a:br>
              <a:rPr lang="en-US" sz="2000" dirty="0"/>
            </a:br>
            <a:r>
              <a:rPr lang="en-US" sz="2000" dirty="0"/>
              <a:t>knowledge graph-based,  Multi-behavior recommendation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Objectives</a:t>
            </a:r>
            <a:endParaRPr lang="en-US" sz="2000" dirty="0"/>
          </a:p>
          <a:p>
            <a:pPr marL="1257270" lvl="1" indent="-514350">
              <a:spcAft>
                <a:spcPts val="1200"/>
              </a:spcAft>
            </a:pPr>
            <a:r>
              <a:rPr lang="en-US" sz="2000" dirty="0"/>
              <a:t>Accuracy: </a:t>
            </a:r>
            <a:r>
              <a:rPr lang="en-GB" sz="2000" dirty="0"/>
              <a:t>whether recommended items match ground truth</a:t>
            </a:r>
            <a:br>
              <a:rPr lang="en-US" sz="2000" dirty="0"/>
            </a:br>
            <a:r>
              <a:rPr lang="en-US" sz="2000" dirty="0"/>
              <a:t>D</a:t>
            </a:r>
            <a:r>
              <a:rPr lang="en-GB" sz="2000" dirty="0" err="1"/>
              <a:t>iversity</a:t>
            </a:r>
            <a:r>
              <a:rPr lang="en-GB" sz="2000" dirty="0"/>
              <a:t>: maintain </a:t>
            </a:r>
            <a:r>
              <a:rPr lang="en-GB" sz="2000" dirty="0" err="1"/>
              <a:t>acacuracy</a:t>
            </a:r>
            <a:r>
              <a:rPr lang="en-GB" sz="2000" dirty="0"/>
              <a:t>, reduce </a:t>
            </a:r>
            <a:r>
              <a:rPr lang="en-GB" sz="2000" dirty="0" err="1"/>
              <a:t>redundnacy</a:t>
            </a:r>
            <a:br>
              <a:rPr lang="en-GB" sz="2000" dirty="0"/>
            </a:br>
            <a:r>
              <a:rPr lang="en-GB" sz="2000" dirty="0" err="1"/>
              <a:t>Explainability</a:t>
            </a:r>
            <a:r>
              <a:rPr lang="en-GB" sz="2000" dirty="0"/>
              <a:t>: model &amp; recommendation results</a:t>
            </a:r>
            <a:br>
              <a:rPr lang="en-GB" sz="2000" dirty="0"/>
            </a:br>
            <a:r>
              <a:rPr lang="en-GB" sz="2000" dirty="0"/>
              <a:t>Fairness from users’ demand</a:t>
            </a:r>
            <a:br>
              <a:rPr lang="en-GB" sz="2000" dirty="0"/>
            </a:br>
            <a:r>
              <a:rPr lang="en-GB" sz="2000" dirty="0"/>
              <a:t>Privacy: attacked during data/model’s collection/sharing</a:t>
            </a:r>
          </a:p>
          <a:p>
            <a:pPr marL="1257270" lvl="1" indent="-514350">
              <a:spcAft>
                <a:spcPts val="1200"/>
              </a:spcAft>
            </a:pPr>
            <a:r>
              <a:rPr lang="en-GB" sz="2000" dirty="0"/>
              <a:t>Metrics: Top-K </a:t>
            </a:r>
            <a:r>
              <a:rPr lang="en-GB" sz="2000" dirty="0" err="1"/>
              <a:t>eg.</a:t>
            </a:r>
            <a:r>
              <a:rPr lang="en-GB" sz="2000" dirty="0"/>
              <a:t> Hit Ratio (HR), Recall, NDCG, MRR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6CC53-4F7F-2516-84A5-BEDB81230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"/>
          <a:stretch/>
        </p:blipFill>
        <p:spPr>
          <a:xfrm>
            <a:off x="8400081" y="-34554"/>
            <a:ext cx="3791919" cy="15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2 : collaborative filtering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CAE789-33B6-64EF-5A6A-C2E611F1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14298"/>
              </p:ext>
            </p:extLst>
          </p:nvPr>
        </p:nvGraphicFramePr>
        <p:xfrm>
          <a:off x="0" y="811740"/>
          <a:ext cx="12083512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241">
                  <a:extLst>
                    <a:ext uri="{9D8B030D-6E8A-4147-A177-3AD203B41FA5}">
                      <a16:colId xmlns:a16="http://schemas.microsoft.com/office/drawing/2014/main" val="644222089"/>
                    </a:ext>
                  </a:extLst>
                </a:gridCol>
                <a:gridCol w="3670515">
                  <a:extLst>
                    <a:ext uri="{9D8B030D-6E8A-4147-A177-3AD203B41FA5}">
                      <a16:colId xmlns:a16="http://schemas.microsoft.com/office/drawing/2014/main" val="463545443"/>
                    </a:ext>
                  </a:extLst>
                </a:gridCol>
                <a:gridCol w="3020878">
                  <a:extLst>
                    <a:ext uri="{9D8B030D-6E8A-4147-A177-3AD203B41FA5}">
                      <a16:colId xmlns:a16="http://schemas.microsoft.com/office/drawing/2014/main" val="1260912215"/>
                    </a:ext>
                  </a:extLst>
                </a:gridCol>
                <a:gridCol w="3020878">
                  <a:extLst>
                    <a:ext uri="{9D8B030D-6E8A-4147-A177-3AD203B41FA5}">
                      <a16:colId xmlns:a16="http://schemas.microsoft.com/office/drawing/2014/main" val="2767095457"/>
                    </a:ext>
                  </a:extLst>
                </a:gridCol>
              </a:tblGrid>
              <a:tr h="225848"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Aspect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Content-Based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User-User CF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Item-Item CF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4373846"/>
                  </a:ext>
                </a:extLst>
              </a:tr>
              <a:tr h="395235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>
                          <a:effectLst/>
                        </a:rPr>
                        <a:t>Input Data</a:t>
                      </a:r>
                      <a:endParaRPr lang="en-GB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Item features and user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User-item interaction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Item-item interaction matrix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436772"/>
                  </a:ext>
                </a:extLst>
              </a:tr>
              <a:tr h="395235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 dirty="0">
                          <a:effectLst/>
                        </a:rPr>
                        <a:t>Data Representation</a:t>
                      </a:r>
                      <a:endParaRPr lang="en-GB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Vectors of items and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User-item interaction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Item-item interaction matrix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634479"/>
                  </a:ext>
                </a:extLst>
              </a:tr>
              <a:tr h="395235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 dirty="0">
                          <a:effectLst/>
                        </a:rPr>
                        <a:t>Similarity Basis</a:t>
                      </a:r>
                      <a:endParaRPr lang="en-GB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between item features and user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between user 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between item interactions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52711"/>
                  </a:ext>
                </a:extLst>
              </a:tr>
              <a:tr h="395235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 dirty="0">
                          <a:effectLst/>
                        </a:rPr>
                        <a:t>Cold Start Handling</a:t>
                      </a:r>
                      <a:endParaRPr lang="en-GB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Better for handling item cold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Challenges with user cold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Challenges with item cold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097340"/>
                  </a:ext>
                </a:extLst>
              </a:tr>
              <a:tr h="395235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 dirty="0">
                          <a:effectLst/>
                        </a:rPr>
                        <a:t>Scalability</a:t>
                      </a:r>
                      <a:endParaRPr lang="en-GB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May be computationally expensive for large item 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Depends on no. of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Depends on no. of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21912"/>
                  </a:ext>
                </a:extLst>
              </a:tr>
              <a:tr h="395235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>
                          <a:effectLst/>
                        </a:rPr>
                        <a:t>Serendipity and Diversity</a:t>
                      </a:r>
                      <a:endParaRPr lang="en-GB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No if solely based on item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Can provide diverse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Can provide diverse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591543"/>
                  </a:ext>
                </a:extLst>
              </a:tr>
              <a:tr h="395235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>
                          <a:effectLst/>
                        </a:rPr>
                        <a:t>Data Sparsity Handling</a:t>
                      </a:r>
                      <a:endParaRPr lang="en-GB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Handles sparse user-item interaction matrices well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Prone to issues with sparse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Prone to issues with sparse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12549"/>
                  </a:ext>
                </a:extLst>
              </a:tr>
              <a:tr h="395235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>
                          <a:effectLst/>
                        </a:rPr>
                        <a:t>Personalization</a:t>
                      </a:r>
                      <a:endParaRPr lang="en-GB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Can be highly personalized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based on user 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based on item interactions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4330"/>
                  </a:ext>
                </a:extLst>
              </a:tr>
              <a:tr h="395235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>
                          <a:effectLst/>
                        </a:rPr>
                        <a:t>Model Interpretability</a:t>
                      </a:r>
                      <a:endParaRPr lang="en-GB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Generally interpretable from item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Depends on user 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Depends on item interactions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996852"/>
                  </a:ext>
                </a:extLst>
              </a:tr>
              <a:tr h="564621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>
                          <a:effectLst/>
                        </a:rPr>
                        <a:t>Hybridization Possibility</a:t>
                      </a:r>
                      <a:endParaRPr lang="en-GB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Easily hybridized with other recommendation approaches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can be challenging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can be challenging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800992"/>
                  </a:ext>
                </a:extLst>
              </a:tr>
              <a:tr h="395235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>
                          <a:effectLst/>
                        </a:rPr>
                        <a:t>Use Case Suitability</a:t>
                      </a:r>
                      <a:endParaRPr lang="en-GB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cases with rich item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user-specific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item-specific characteristics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917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21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875880"/>
          </a:xfrm>
        </p:spPr>
        <p:txBody>
          <a:bodyPr/>
          <a:lstStyle/>
          <a:p>
            <a:pPr algn="l"/>
            <a:r>
              <a:rPr lang="en-US" altLang="zh-CN" dirty="0">
                <a:latin typeface="+mj-lt"/>
              </a:rPr>
              <a:t>Part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II</a:t>
            </a:r>
            <a:r>
              <a:rPr lang="en-GB" altLang="zh-CN" dirty="0">
                <a:latin typeface="+mj-lt"/>
              </a:rPr>
              <a:t>: Concepts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401FA05-0DBD-6448-96EA-DFE8F40748AC}"/>
              </a:ext>
            </a:extLst>
          </p:cNvPr>
          <p:cNvSpPr txBox="1">
            <a:spLocks/>
          </p:cNvSpPr>
          <p:nvPr/>
        </p:nvSpPr>
        <p:spPr>
          <a:xfrm>
            <a:off x="675591" y="4029530"/>
            <a:ext cx="9781436" cy="1494970"/>
          </a:xfrm>
        </p:spPr>
        <p:txBody>
          <a:bodyPr anchor="ctr"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5333" b="1" i="0" kern="12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GB" altLang="zh-CN" sz="2400" dirty="0">
                <a:latin typeface="+mj-lt"/>
              </a:rPr>
              <a:t>0.   General topic directions</a:t>
            </a:r>
          </a:p>
          <a:p>
            <a:pPr marL="457200" indent="-457200" algn="l">
              <a:buAutoNum type="arabicPeriod"/>
            </a:pPr>
            <a:r>
              <a:rPr lang="en-GB" altLang="zh-CN" sz="2400" dirty="0">
                <a:latin typeface="+mj-lt"/>
              </a:rPr>
              <a:t>Deep RL for Recommender systems</a:t>
            </a:r>
          </a:p>
          <a:p>
            <a:pPr marL="457200" indent="-457200" algn="l">
              <a:buAutoNum type="arabicPeriod"/>
            </a:pPr>
            <a:r>
              <a:rPr lang="en-GB" altLang="zh-CN" sz="2400" dirty="0">
                <a:latin typeface="+mj-lt"/>
              </a:rPr>
              <a:t>Transformer based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121741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2.0 general topic directions worth exploring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AB4E-116B-FDBA-5036-CA6611D3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87" y="983807"/>
            <a:ext cx="10327008" cy="5025107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Hybrid </a:t>
            </a:r>
            <a:r>
              <a:rPr lang="en-US" sz="2000" dirty="0" err="1"/>
              <a:t>RecSys</a:t>
            </a:r>
            <a:r>
              <a:rPr lang="en-US" sz="2000" dirty="0"/>
              <a:t>: combination of collaborative filtering and content-based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Graph </a:t>
            </a:r>
            <a:r>
              <a:rPr lang="en-US" sz="2000" dirty="0" err="1"/>
              <a:t>RecSys</a:t>
            </a:r>
            <a:endParaRPr lang="en-US" sz="20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>
                <a:highlight>
                  <a:srgbClr val="2CDCE0"/>
                </a:highlight>
              </a:rPr>
              <a:t>RL in </a:t>
            </a:r>
            <a:r>
              <a:rPr lang="en-US" sz="2000" dirty="0" err="1">
                <a:highlight>
                  <a:srgbClr val="2CDCE0"/>
                </a:highlight>
              </a:rPr>
              <a:t>RecSys</a:t>
            </a:r>
            <a:r>
              <a:rPr lang="en-US" sz="2000" dirty="0">
                <a:highlight>
                  <a:srgbClr val="2CDCE0"/>
                </a:highlight>
              </a:rPr>
              <a:t>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>
                <a:highlight>
                  <a:srgbClr val="2CDCE0"/>
                </a:highlight>
              </a:rPr>
              <a:t>Transformer based </a:t>
            </a:r>
            <a:r>
              <a:rPr lang="en-US" sz="2000" dirty="0" err="1">
                <a:highlight>
                  <a:srgbClr val="2CDCE0"/>
                </a:highlight>
              </a:rPr>
              <a:t>RecSys</a:t>
            </a:r>
            <a:endParaRPr lang="en-US" sz="2000" dirty="0">
              <a:highlight>
                <a:srgbClr val="2CDCE0"/>
              </a:highlight>
            </a:endParaRPr>
          </a:p>
          <a:p>
            <a:pPr marL="457200" indent="-457200">
              <a:spcAft>
                <a:spcPts val="1200"/>
              </a:spcAft>
              <a:buFont typeface="Arial"/>
              <a:buAutoNum type="arabicPeriod"/>
            </a:pPr>
            <a:r>
              <a:rPr lang="en-US" sz="2000" dirty="0"/>
              <a:t>DL and Neural </a:t>
            </a:r>
            <a:r>
              <a:rPr lang="en-US" sz="2000" dirty="0" err="1"/>
              <a:t>RecSys</a:t>
            </a:r>
            <a:r>
              <a:rPr lang="en-US" sz="2000" dirty="0"/>
              <a:t>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Auto-encoders in </a:t>
            </a:r>
            <a:r>
              <a:rPr lang="en-US" sz="2000" dirty="0" err="1"/>
              <a:t>RecSys</a:t>
            </a:r>
            <a:endParaRPr lang="en-US" sz="20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Multi-modal recommendation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 err="1"/>
              <a:t>Explanable</a:t>
            </a:r>
            <a:r>
              <a:rPr lang="en-US" sz="2000" dirty="0"/>
              <a:t> AI in </a:t>
            </a:r>
            <a:r>
              <a:rPr lang="en-US" sz="2000" dirty="0" err="1"/>
              <a:t>RecSys</a:t>
            </a:r>
            <a:r>
              <a:rPr lang="en-US" sz="2000" dirty="0"/>
              <a:t> an evaluation metrics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1B168-56DB-6962-CAFA-0305B96150E0}"/>
              </a:ext>
            </a:extLst>
          </p:cNvPr>
          <p:cNvSpPr txBox="1"/>
          <p:nvPr/>
        </p:nvSpPr>
        <p:spPr>
          <a:xfrm>
            <a:off x="6260123" y="2296031"/>
            <a:ext cx="5582585" cy="11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An </a:t>
            </a:r>
            <a:r>
              <a:rPr lang="en-GB" sz="2800" dirty="0"/>
              <a:t>awesome</a:t>
            </a:r>
            <a:r>
              <a:rPr lang="en-GB" sz="2000" dirty="0"/>
              <a:t> repo for exploring resources: codes, datasets, paper:</a:t>
            </a:r>
          </a:p>
          <a:p>
            <a:r>
              <a:rPr lang="en-GB" sz="2000" dirty="0"/>
              <a:t>https://github.com/creyesp/Awesome-recsys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BD318-2A3B-5BEA-A969-47BD4DBA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47" y="2296031"/>
            <a:ext cx="4205761" cy="39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3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GB" dirty="0"/>
              <a:t>reinforcement learning based recommender systems (RLRSs)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AB4E-116B-FDBA-5036-CA6611D3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87" y="983807"/>
            <a:ext cx="10327008" cy="502510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2CDCE0"/>
                </a:highlight>
              </a:rPr>
              <a:t>Motivation: why RL?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>
                <a:highlight>
                  <a:srgbClr val="A6F0DE"/>
                </a:highlight>
              </a:rPr>
              <a:t>Not only a prediction problem; User interaction with </a:t>
            </a:r>
            <a:r>
              <a:rPr lang="en-GB" sz="2000" dirty="0" err="1">
                <a:highlight>
                  <a:srgbClr val="A6F0DE"/>
                </a:highlight>
              </a:rPr>
              <a:t>RecSys</a:t>
            </a:r>
            <a:r>
              <a:rPr lang="en-GB" sz="2000" dirty="0">
                <a:highlight>
                  <a:srgbClr val="A6F0DE"/>
                </a:highlight>
              </a:rPr>
              <a:t> is also </a:t>
            </a:r>
            <a:r>
              <a:rPr lang="en-GB" sz="2000" u="sng" dirty="0">
                <a:highlight>
                  <a:srgbClr val="A6F0DE"/>
                </a:highlight>
              </a:rPr>
              <a:t>sequential</a:t>
            </a:r>
            <a:br>
              <a:rPr lang="en-GB" sz="2000" dirty="0"/>
            </a:br>
            <a:r>
              <a:rPr lang="en-GB" sz="2000" dirty="0">
                <a:sym typeface="Wingdings" panose="05000000000000000000" pitchFamily="2" charset="2"/>
              </a:rPr>
              <a:t> can be solved by RL algorithms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u="sng" dirty="0">
                <a:highlight>
                  <a:srgbClr val="A6F0DE"/>
                </a:highlight>
                <a:sym typeface="Wingdings" panose="05000000000000000000" pitchFamily="2" charset="2"/>
              </a:rPr>
              <a:t>Unique features </a:t>
            </a:r>
            <a:r>
              <a:rPr lang="en-GB" sz="2000" dirty="0">
                <a:sym typeface="Wingdings" panose="05000000000000000000" pitchFamily="2" charset="2"/>
              </a:rPr>
              <a:t>of RL </a:t>
            </a:r>
          </a:p>
          <a:p>
            <a:pPr marL="1200120" lvl="1" indent="-457200">
              <a:spcAft>
                <a:spcPts val="1200"/>
              </a:spcAft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Can handle dynamics of sequential user-system interaction </a:t>
            </a:r>
          </a:p>
          <a:p>
            <a:pPr marL="1200120" lvl="1" indent="-457200">
              <a:spcAft>
                <a:spcPts val="1200"/>
              </a:spcAft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Account for long-term user engagement </a:t>
            </a:r>
          </a:p>
          <a:p>
            <a:pPr marL="1200120" lvl="1" indent="-457200">
              <a:spcAft>
                <a:spcPts val="1200"/>
              </a:spcAft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Ratings, though beneficial, are not necessary for optimising policy 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ym typeface="Wingdings" panose="05000000000000000000" pitchFamily="2" charset="2"/>
              </a:rPr>
              <a:t>Extract of RLRs. 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2 types: RL, DRL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D8344-1E0D-F702-D385-8696958E5414}"/>
              </a:ext>
            </a:extLst>
          </p:cNvPr>
          <p:cNvSpPr txBox="1"/>
          <p:nvPr/>
        </p:nvSpPr>
        <p:spPr>
          <a:xfrm>
            <a:off x="9029979" y="5874193"/>
            <a:ext cx="3217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Reinforcement Learning based Recommender </a:t>
            </a:r>
            <a:r>
              <a:rPr lang="en-GB" sz="900" dirty="0" err="1"/>
              <a:t>Systems:A</a:t>
            </a:r>
            <a:r>
              <a:rPr lang="en-GB" sz="900" dirty="0"/>
              <a:t> survey. M.MEHDIAFSAR et al. https://arxiv.org/abs/2101.06286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1045E-F235-6ADA-5284-1E6D8275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85" y="4153085"/>
            <a:ext cx="6289343" cy="20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GB" dirty="0"/>
              <a:t>reinforcement learning based recommender systems (RLRSs)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AB4E-116B-FDBA-5036-CA6611D3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87" y="983807"/>
            <a:ext cx="10327008" cy="502510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2CDCE0"/>
                </a:highlight>
              </a:rPr>
              <a:t>Proposed framework from the paper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State representation </a:t>
            </a:r>
            <a:br>
              <a:rPr lang="en-GB" sz="2000" dirty="0"/>
            </a:br>
            <a:r>
              <a:rPr lang="en-GB" sz="2000" dirty="0"/>
              <a:t>- </a:t>
            </a:r>
            <a:r>
              <a:rPr lang="en-GB" sz="1600" dirty="0"/>
              <a:t>Should summarise info about users, item, context</a:t>
            </a:r>
            <a:br>
              <a:rPr lang="en-GB" sz="1600" dirty="0"/>
            </a:br>
            <a:r>
              <a:rPr lang="en-GB" sz="1600" dirty="0"/>
              <a:t>	- For small datasets: items as states </a:t>
            </a:r>
            <a:br>
              <a:rPr lang="en-GB" sz="1600" dirty="0"/>
            </a:br>
            <a:r>
              <a:rPr lang="en-GB" sz="1600" dirty="0"/>
              <a:t>	- Features from user, item, context </a:t>
            </a:r>
            <a:br>
              <a:rPr lang="en-GB" sz="1600" dirty="0"/>
            </a:br>
            <a:r>
              <a:rPr lang="en-GB" sz="1600" dirty="0"/>
              <a:t>	- Encoded embeddings for RNN e.g. LSTM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Policy optimisation </a:t>
            </a:r>
            <a:br>
              <a:rPr lang="en-GB" sz="2000" dirty="0"/>
            </a:br>
            <a:r>
              <a:rPr lang="en-GB" sz="2000" dirty="0"/>
              <a:t>- 2 general types; tabular and approximate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Reward formulation </a:t>
            </a:r>
            <a:br>
              <a:rPr lang="en-GB" sz="2000" dirty="0"/>
            </a:br>
            <a:r>
              <a:rPr lang="en-GB" sz="2000" dirty="0"/>
              <a:t>- 2 types: R1) simple numerical reward R2) reward function from &gt;= 1 observation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Environment building </a:t>
            </a:r>
            <a:br>
              <a:rPr lang="en-GB" sz="2000" dirty="0"/>
            </a:br>
            <a:r>
              <a:rPr lang="en-GB" sz="2000" dirty="0"/>
              <a:t>- 3 methods: offline ,simulation , online.</a:t>
            </a:r>
          </a:p>
          <a:p>
            <a:pPr>
              <a:spcAft>
                <a:spcPts val="1200"/>
              </a:spcAft>
            </a:pPr>
            <a:endParaRPr lang="en-GB" sz="2000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D8344-1E0D-F702-D385-8696958E5414}"/>
              </a:ext>
            </a:extLst>
          </p:cNvPr>
          <p:cNvSpPr txBox="1"/>
          <p:nvPr/>
        </p:nvSpPr>
        <p:spPr>
          <a:xfrm>
            <a:off x="7227277" y="5643360"/>
            <a:ext cx="4615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Reinforcement Learning based Recommender </a:t>
            </a:r>
            <a:r>
              <a:rPr lang="en-GB" sz="1200" dirty="0" err="1"/>
              <a:t>Systems:A</a:t>
            </a:r>
            <a:r>
              <a:rPr lang="en-GB" sz="1200" dirty="0"/>
              <a:t> survey. M.MEHDIAFSAR et al. https://arxiv.org/abs/2101.06286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092AD-F02E-CF27-AC27-0EA2B38D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81" y="849086"/>
            <a:ext cx="5796919" cy="20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B_template" id="{F5F00624-00A9-874F-B784-A35A96185B41}" vid="{39D723E7-92C0-1845-A752-6B8EA9079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2537</Words>
  <Application>Microsoft Office PowerPoint</Application>
  <PresentationFormat>Widescreen</PresentationFormat>
  <Paragraphs>381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Karla</vt:lpstr>
      <vt:lpstr>GEC_template</vt:lpstr>
      <vt:lpstr>Lab assignment:  Recommender systems</vt:lpstr>
      <vt:lpstr>Outline</vt:lpstr>
      <vt:lpstr>Part I: Recap</vt:lpstr>
      <vt:lpstr>Recap 1 : recommender systems </vt:lpstr>
      <vt:lpstr>Recap 2 : collaborative filtering</vt:lpstr>
      <vt:lpstr>Part II: Concepts</vt:lpstr>
      <vt:lpstr>2.0 general topic directions worth exploring </vt:lpstr>
      <vt:lpstr>2.1 reinforcement learning based recommender systems (RLRSs)</vt:lpstr>
      <vt:lpstr>2.1 reinforcement learning based recommender systems (RLRSs)</vt:lpstr>
      <vt:lpstr>2.1 reinforcement learning based recommender systems (RLRSs)</vt:lpstr>
      <vt:lpstr>2.2 Transformers for RecSys</vt:lpstr>
      <vt:lpstr>2.2 Transformers for RecSys</vt:lpstr>
      <vt:lpstr>Part III: Notebooks</vt:lpstr>
      <vt:lpstr>3.1 Item-item-recommender.ipynb (is actually user-item rec) </vt:lpstr>
      <vt:lpstr>3.1 Item-item-recommender.ipynb</vt:lpstr>
      <vt:lpstr>3.2 cold-start-problem.ipynb</vt:lpstr>
      <vt:lpstr>3.3 implicit-feedback-recommender.ipynb</vt:lpstr>
      <vt:lpstr>Part IV: Project exploration </vt:lpstr>
      <vt:lpstr>4.1 Recommender system via Deep RL</vt:lpstr>
      <vt:lpstr>4.1 Recommender system via Deep RL</vt:lpstr>
      <vt:lpstr>4.1 Recommender system via Deep RL</vt:lpstr>
      <vt:lpstr>4.2 Trainsformers4Rec</vt:lpstr>
      <vt:lpstr>4.2 Trainsformers4Rec</vt:lpstr>
      <vt:lpstr>4.2 Trainsformers4Rec</vt:lpstr>
      <vt:lpstr>4.2 Trainsformers4Rec</vt:lpstr>
      <vt:lpstr>4.2 Trainsformers4Rec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session:  Recommender systems</dc:title>
  <dc:creator>MING SHIN CINDY SUNG</dc:creator>
  <cp:lastModifiedBy>MING SHIN CINDY SUNG</cp:lastModifiedBy>
  <cp:revision>20</cp:revision>
  <dcterms:created xsi:type="dcterms:W3CDTF">2023-12-11T06:16:39Z</dcterms:created>
  <dcterms:modified xsi:type="dcterms:W3CDTF">2023-12-13T15:41:47Z</dcterms:modified>
</cp:coreProperties>
</file>