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6"/>
  </p:notesMasterIdLst>
  <p:sldIdLst>
    <p:sldId id="257" r:id="rId2"/>
    <p:sldId id="259" r:id="rId3"/>
    <p:sldId id="258" r:id="rId4"/>
    <p:sldId id="261" r:id="rId5"/>
    <p:sldId id="267" r:id="rId6"/>
    <p:sldId id="271" r:id="rId7"/>
    <p:sldId id="268" r:id="rId8"/>
    <p:sldId id="283" r:id="rId9"/>
    <p:sldId id="263" r:id="rId10"/>
    <p:sldId id="264" r:id="rId11"/>
    <p:sldId id="276" r:id="rId12"/>
    <p:sldId id="275" r:id="rId13"/>
    <p:sldId id="277" r:id="rId14"/>
    <p:sldId id="269" r:id="rId15"/>
    <p:sldId id="265" r:id="rId16"/>
    <p:sldId id="278" r:id="rId17"/>
    <p:sldId id="279" r:id="rId18"/>
    <p:sldId id="280" r:id="rId19"/>
    <p:sldId id="270" r:id="rId20"/>
    <p:sldId id="282" r:id="rId21"/>
    <p:sldId id="284" r:id="rId22"/>
    <p:sldId id="286" r:id="rId23"/>
    <p:sldId id="287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2EDC4C-64A5-49D4-A896-ECBCFAFD40D9}">
          <p14:sldIdLst>
            <p14:sldId id="257"/>
            <p14:sldId id="259"/>
            <p14:sldId id="258"/>
            <p14:sldId id="261"/>
            <p14:sldId id="267"/>
            <p14:sldId id="271"/>
            <p14:sldId id="268"/>
            <p14:sldId id="283"/>
            <p14:sldId id="263"/>
            <p14:sldId id="264"/>
            <p14:sldId id="276"/>
            <p14:sldId id="275"/>
            <p14:sldId id="277"/>
            <p14:sldId id="269"/>
            <p14:sldId id="265"/>
            <p14:sldId id="278"/>
            <p14:sldId id="279"/>
            <p14:sldId id="280"/>
            <p14:sldId id="270"/>
            <p14:sldId id="282"/>
            <p14:sldId id="284"/>
            <p14:sldId id="286"/>
            <p14:sldId id="28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E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6" autoAdjust="0"/>
    <p:restoredTop sz="94660"/>
  </p:normalViewPr>
  <p:slideViewPr>
    <p:cSldViewPr snapToGrid="0">
      <p:cViewPr>
        <p:scale>
          <a:sx n="75" d="100"/>
          <a:sy n="75" d="100"/>
        </p:scale>
        <p:origin x="-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90A5D-D161-424C-A3EA-668ED42CB26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86775-BBF2-4F19-A581-A264A3F06E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3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86775-BBF2-4F19-A581-A264A3F06EF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3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00800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D29F1E6-0A42-6342-8A19-FA364A33AB3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16FB7-D98E-F325-BD31-79A58AADB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9702F-6E53-CD64-3963-CB5781620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D6CCA35-82EF-3BD0-DF46-E983BECCA752}"/>
              </a:ext>
            </a:extLst>
          </p:cNvPr>
          <p:cNvSpPr/>
          <p:nvPr userDrawn="1"/>
        </p:nvSpPr>
        <p:spPr>
          <a:xfrm>
            <a:off x="0" y="6311901"/>
            <a:ext cx="12192000" cy="54610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890D887B-B10B-9C84-1ED8-DA88D91FCF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7677" y="6199005"/>
            <a:ext cx="3591995" cy="771892"/>
          </a:xfrm>
          <a:prstGeom prst="rect">
            <a:avLst/>
          </a:prstGeom>
        </p:spPr>
      </p:pic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7671606C-2382-6597-D3B6-CBB27259141A}"/>
              </a:ext>
            </a:extLst>
          </p:cNvPr>
          <p:cNvSpPr txBox="1">
            <a:spLocks/>
          </p:cNvSpPr>
          <p:nvPr userDrawn="1"/>
        </p:nvSpPr>
        <p:spPr>
          <a:xfrm>
            <a:off x="9256059" y="6402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55381-9BA3-9543-9FC3-0B4BD9DA072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2DBC9E-16D0-E462-E4CF-2E8DCBAD06FD}"/>
              </a:ext>
            </a:extLst>
          </p:cNvPr>
          <p:cNvSpPr txBox="1"/>
          <p:nvPr userDrawn="1"/>
        </p:nvSpPr>
        <p:spPr>
          <a:xfrm>
            <a:off x="4310685" y="6385748"/>
            <a:ext cx="3968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</a:rPr>
              <a:t>DSAA 6100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Practical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Lab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Course</a:t>
            </a:r>
            <a:endParaRPr lang="zh-CN" altLang="en-US" b="0" i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rgbClr val="003B74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032696"/>
            <a:ext cx="9069976" cy="875880"/>
          </a:xfrm>
        </p:spPr>
        <p:txBody>
          <a:bodyPr anchor="ctr">
            <a:noAutofit/>
          </a:bodyPr>
          <a:lstStyle>
            <a:lvl1pPr>
              <a:defRPr sz="5333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08452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867" b="1" i="0" spc="6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9923" y="2709333"/>
            <a:ext cx="198152" cy="1115608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6050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AFD667D6-0085-20C4-B2D4-5C66A0CCC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3B74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E57B07A7-F5D6-5EA5-1EE6-2F7E7FF6E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750F2508-6271-A41D-99F5-9B3589DD18DA}"/>
              </a:ext>
            </a:extLst>
          </p:cNvPr>
          <p:cNvSpPr/>
          <p:nvPr userDrawn="1"/>
        </p:nvSpPr>
        <p:spPr>
          <a:xfrm>
            <a:off x="633304" y="-555812"/>
            <a:ext cx="733465" cy="1992896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419CD9F-2846-B684-9493-1E95C286F2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0197" y="135913"/>
            <a:ext cx="733797" cy="1027315"/>
          </a:xfrm>
          <a:prstGeom prst="rect">
            <a:avLst/>
          </a:prstGeom>
        </p:spPr>
      </p:pic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721F034D-3F0B-DE79-97AE-D1F82252D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69E4A245-09B2-2A5E-883B-49AD366F8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4106802B-6B29-4D73-1A4B-FD1AD3DA2D91}"/>
              </a:ext>
            </a:extLst>
          </p:cNvPr>
          <p:cNvSpPr/>
          <p:nvPr userDrawn="1"/>
        </p:nvSpPr>
        <p:spPr>
          <a:xfrm>
            <a:off x="0" y="6311901"/>
            <a:ext cx="12192000" cy="54610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8D5293B8-FAAA-71ED-1310-5BAD6F6A80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1984" y="6199004"/>
            <a:ext cx="3591995" cy="771892"/>
          </a:xfrm>
          <a:prstGeom prst="rect">
            <a:avLst/>
          </a:prstGeom>
        </p:spPr>
      </p:pic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136A0223-C462-7561-CFCB-EA588AE3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6059" y="6402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A555381-9BA3-9543-9FC3-0B4BD9DA072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C4F5B4-E385-AF9D-828A-27845DED7AB6}"/>
              </a:ext>
            </a:extLst>
          </p:cNvPr>
          <p:cNvSpPr txBox="1"/>
          <p:nvPr userDrawn="1"/>
        </p:nvSpPr>
        <p:spPr>
          <a:xfrm>
            <a:off x="4310685" y="6385748"/>
            <a:ext cx="3968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</a:rPr>
              <a:t>DSAA 6100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Practical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Lab</a:t>
            </a:r>
            <a:r>
              <a:rPr lang="zh-CN" altLang="en-US" b="0" i="0" dirty="0">
                <a:solidFill>
                  <a:schemeClr val="bg1"/>
                </a:solidFill>
              </a:rPr>
              <a:t> </a:t>
            </a:r>
            <a:r>
              <a:rPr lang="en-US" altLang="zh-CN" b="0" i="0" dirty="0">
                <a:solidFill>
                  <a:schemeClr val="bg1"/>
                </a:solidFill>
              </a:rPr>
              <a:t>Course</a:t>
            </a:r>
            <a:endParaRPr lang="zh-CN" altLang="en-US" b="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91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9533-EF78-7347-89B8-58E6CADD0DBD}" type="datetime1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65" r:id="rId2"/>
    <p:sldLayoutId id="2147483764" r:id="rId3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mshokrnezhad/DRL_GN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shokrnezhad/DRL_GN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mshokrnezhad/DRL_GNN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mshokrnezhad/DRL_GN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github.com/mshokrnezhad/DRL_GN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GXhBEj1ZtE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B94A2DC-0CFD-3D0E-7AFF-97B3CC5DD506}"/>
              </a:ext>
            </a:extLst>
          </p:cNvPr>
          <p:cNvSpPr/>
          <p:nvPr/>
        </p:nvSpPr>
        <p:spPr>
          <a:xfrm>
            <a:off x="633304" y="-930436"/>
            <a:ext cx="787585" cy="2367520"/>
          </a:xfrm>
          <a:prstGeom prst="rect">
            <a:avLst/>
          </a:prstGeom>
          <a:solidFill>
            <a:srgbClr val="003B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0B6D4A-3EEE-CEED-1C88-4BEB2CEA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2" y="135913"/>
            <a:ext cx="733797" cy="102731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5914503-9F19-A7EB-E19F-7C5CAFEE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67" y="1491594"/>
            <a:ext cx="11819466" cy="2557892"/>
          </a:xfrm>
        </p:spPr>
        <p:txBody>
          <a:bodyPr>
            <a:normAutofit/>
          </a:bodyPr>
          <a:lstStyle/>
          <a:p>
            <a:r>
              <a:rPr kumimoji="1" lang="en-GB" altLang="zh-CN" b="1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Last lab assignment: </a:t>
            </a:r>
            <a:br>
              <a:rPr kumimoji="1" lang="en-GB" altLang="zh-CN" b="1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</a:br>
            <a:r>
              <a:rPr kumimoji="1" lang="en-GB" altLang="zh-CN" b="1" dirty="0">
                <a:solidFill>
                  <a:srgbClr val="003366"/>
                </a:solidFill>
                <a:latin typeface="+mj-lt"/>
                <a:ea typeface="SimHei" panose="02010609060101010101" pitchFamily="49" charset="-122"/>
              </a:rPr>
              <a:t>Graph Neural Networks</a:t>
            </a:r>
            <a:endParaRPr kumimoji="1" lang="zh-CN" altLang="en-US" b="1" dirty="0">
              <a:solidFill>
                <a:srgbClr val="003366"/>
              </a:solidFill>
              <a:latin typeface="+mj-lt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78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GNN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546271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b="1" u="sng" dirty="0">
                <a:highlight>
                  <a:srgbClr val="9DE0E7"/>
                </a:highlight>
              </a:rPr>
              <a:t>Components</a:t>
            </a:r>
            <a:br>
              <a:rPr lang="en-US" sz="2000" dirty="0"/>
            </a:br>
            <a:r>
              <a:rPr lang="en-US" sz="2000" dirty="0"/>
              <a:t>1. Paired vertex indices: V = {1,2,3,4} . E = {(1,2),(2,3),(2,4),(3,4)}</a:t>
            </a:r>
            <a:br>
              <a:rPr lang="en-US" sz="2000" dirty="0"/>
            </a:br>
            <a:r>
              <a:rPr lang="en-US" sz="2000" dirty="0"/>
              <a:t>2. Adjacency matrix: </a:t>
            </a:r>
            <a:r>
              <a:rPr lang="en-GB" sz="2000" dirty="0"/>
              <a:t>indicat3 whether pairs of vertices are adjacent</a:t>
            </a:r>
          </a:p>
          <a:p>
            <a:pPr>
              <a:spcAft>
                <a:spcPts val="1200"/>
              </a:spcAft>
            </a:pPr>
            <a:r>
              <a:rPr lang="en-GB" sz="2000" b="1" u="sng" dirty="0">
                <a:highlight>
                  <a:srgbClr val="9DE0E7"/>
                </a:highlight>
              </a:rPr>
              <a:t>Convolutions (GCN)</a:t>
            </a:r>
            <a:br>
              <a:rPr lang="en-GB" sz="2000" dirty="0"/>
            </a:br>
            <a:r>
              <a:rPr lang="en-GB" sz="2000" dirty="0"/>
              <a:t>- similar to convolutions:</a:t>
            </a:r>
            <a:br>
              <a:rPr lang="en-GB" sz="2000" dirty="0"/>
            </a:br>
            <a:r>
              <a:rPr lang="en-GB" sz="2000" dirty="0"/>
              <a:t>filter parameters spread in all graph locations 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dirty="0">
                <a:sym typeface="Wingdings" panose="05000000000000000000" pitchFamily="2" charset="2"/>
              </a:rPr>
              <a:t> message passing</a:t>
            </a:r>
            <a:r>
              <a:rPr lang="en-US" sz="2000" dirty="0">
                <a:sym typeface="Wingdings" panose="05000000000000000000" pitchFamily="2" charset="2"/>
              </a:rPr>
              <a:t> using feature vector to </a:t>
            </a:r>
            <a:r>
              <a:rPr lang="en-US" sz="2000" dirty="0" err="1">
                <a:sym typeface="Wingdings" panose="05000000000000000000" pitchFamily="2" charset="2"/>
              </a:rPr>
              <a:t>neighbour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US" sz="2000" b="1" u="sng" dirty="0">
                <a:highlight>
                  <a:srgbClr val="9DE0E7"/>
                </a:highlight>
                <a:sym typeface="Wingdings" panose="05000000000000000000" pitchFamily="2" charset="2"/>
              </a:rPr>
              <a:t>Graph Attention Network (GAT)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- </a:t>
            </a:r>
            <a:r>
              <a:rPr lang="en-GB" sz="2000" dirty="0">
                <a:sym typeface="Wingdings" panose="05000000000000000000" pitchFamily="2" charset="2"/>
              </a:rPr>
              <a:t>query using message from the node itself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	 messages neighbour as key value pair; map query using score function</a:t>
            </a:r>
            <a:endParaRPr lang="en-US" sz="2000" dirty="0">
              <a:sym typeface="Wingdings" panose="05000000000000000000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23425-62C0-7BA2-90F0-1756F3ED3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157" y="62786"/>
            <a:ext cx="1752845" cy="1171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C74371-5C71-54DA-99E9-030395CAEE3B}"/>
              </a:ext>
            </a:extLst>
          </p:cNvPr>
          <p:cNvSpPr txBox="1"/>
          <p:nvPr/>
        </p:nvSpPr>
        <p:spPr>
          <a:xfrm>
            <a:off x="8171180" y="2608250"/>
            <a:ext cx="412244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Matrix as</a:t>
            </a:r>
          </a:p>
          <a:p>
            <a:r>
              <a:rPr lang="en-GB" sz="1100" b="1" dirty="0"/>
              <a:t>Feature</a:t>
            </a:r>
            <a:r>
              <a:rPr lang="en-GB" sz="1100" dirty="0"/>
              <a:t> (</a:t>
            </a:r>
            <a:r>
              <a:rPr lang="en-GB" sz="1100" i="1" dirty="0"/>
              <a:t>H</a:t>
            </a:r>
            <a:r>
              <a:rPr lang="en-GB" sz="1100" dirty="0"/>
              <a:t>): features of each node ( as columns)</a:t>
            </a:r>
          </a:p>
          <a:p>
            <a:r>
              <a:rPr lang="en-GB" sz="1100" b="1" dirty="0"/>
              <a:t>Weight</a:t>
            </a:r>
            <a:r>
              <a:rPr lang="en-GB" sz="1100" dirty="0"/>
              <a:t> </a:t>
            </a:r>
            <a:r>
              <a:rPr lang="en-GB" sz="1100" i="1" dirty="0"/>
              <a:t>(W):</a:t>
            </a:r>
            <a:r>
              <a:rPr lang="en-GB" sz="1100" dirty="0"/>
              <a:t> Parameters to be learned during training. </a:t>
            </a:r>
          </a:p>
          <a:p>
            <a:pPr defTabSz="715963"/>
            <a:r>
              <a:rPr lang="en-GB" sz="1100" b="1" dirty="0"/>
              <a:t>Adjacency Matrix </a:t>
            </a:r>
            <a:r>
              <a:rPr lang="en-GB" sz="1100" i="1" dirty="0"/>
              <a:t>(A^</a:t>
            </a:r>
            <a:r>
              <a:rPr lang="en-GB" sz="1100" dirty="0"/>
              <a:t>): with identity matrix added to </a:t>
            </a:r>
            <a:r>
              <a:rPr lang="en-GB" sz="1100" i="1" dirty="0"/>
              <a:t>A </a:t>
            </a:r>
            <a:br>
              <a:rPr lang="en-GB" sz="1100" i="1" dirty="0"/>
            </a:br>
            <a:r>
              <a:rPr lang="en-GB" sz="1100" i="1" dirty="0"/>
              <a:t>	</a:t>
            </a:r>
            <a:r>
              <a:rPr lang="en-GB" sz="1100" dirty="0">
                <a:sym typeface="Wingdings" panose="05000000000000000000" pitchFamily="2" charset="2"/>
              </a:rPr>
              <a:t> </a:t>
            </a:r>
            <a:r>
              <a:rPr lang="en-GB" sz="1100" dirty="0"/>
              <a:t>each node can </a:t>
            </a:r>
            <a:r>
              <a:rPr lang="en-GB" sz="1100" u="sng" dirty="0"/>
              <a:t>pass</a:t>
            </a:r>
            <a:r>
              <a:rPr lang="en-GB" sz="1100" dirty="0"/>
              <a:t> message to itself and neighbours</a:t>
            </a:r>
          </a:p>
          <a:p>
            <a:pPr defTabSz="715963"/>
            <a:r>
              <a:rPr lang="en-GB" sz="1100" b="1" dirty="0"/>
              <a:t>Diagonal Degree Matrix </a:t>
            </a:r>
            <a:r>
              <a:rPr lang="en-GB" sz="1100" b="1" i="1" dirty="0"/>
              <a:t>(D^)</a:t>
            </a:r>
            <a:r>
              <a:rPr lang="en-GB" sz="1100" b="1" dirty="0"/>
              <a:t>:</a:t>
            </a:r>
            <a:r>
              <a:rPr lang="en-GB" sz="1100" b="1" i="1" dirty="0"/>
              <a:t> </a:t>
            </a:r>
            <a:r>
              <a:rPr lang="en-GB" sz="1100" dirty="0"/>
              <a:t>represents neighbour no. of each node </a:t>
            </a:r>
            <a:br>
              <a:rPr lang="en-GB" sz="1100" dirty="0"/>
            </a:br>
            <a:r>
              <a:rPr lang="en-GB" sz="1100" dirty="0"/>
              <a:t>	</a:t>
            </a:r>
            <a:r>
              <a:rPr lang="en-GB" sz="1100" dirty="0">
                <a:sym typeface="Wingdings" panose="05000000000000000000" pitchFamily="2" charset="2"/>
              </a:rPr>
              <a:t> </a:t>
            </a:r>
            <a:r>
              <a:rPr lang="en-GB" sz="1100" u="sng" dirty="0"/>
              <a:t>normalize</a:t>
            </a:r>
            <a:r>
              <a:rPr lang="en-GB" sz="1100" dirty="0"/>
              <a:t> messages A^ during aggregation.</a:t>
            </a:r>
          </a:p>
          <a:p>
            <a:r>
              <a:rPr lang="en-GB" sz="1100" b="1" dirty="0"/>
              <a:t>Activation Function </a:t>
            </a:r>
            <a:r>
              <a:rPr lang="en-GB" sz="1100" dirty="0"/>
              <a:t>(</a:t>
            </a:r>
            <a:r>
              <a:rPr lang="el-GR" sz="1100" i="1" dirty="0"/>
              <a:t>σ</a:t>
            </a:r>
            <a:r>
              <a:rPr lang="en-GB" sz="1100" dirty="0"/>
              <a:t>): </a:t>
            </a:r>
            <a:r>
              <a:rPr lang="en-GB" sz="1100" u="sng" dirty="0"/>
              <a:t>activation</a:t>
            </a:r>
            <a:r>
              <a:rPr lang="en-GB" sz="1100" dirty="0"/>
              <a:t> layer for </a:t>
            </a:r>
            <a:r>
              <a:rPr lang="en-GB" sz="1100" u="sng" dirty="0"/>
              <a:t>aggregation</a:t>
            </a:r>
          </a:p>
        </p:txBody>
      </p:sp>
      <p:pic>
        <p:nvPicPr>
          <p:cNvPr id="1026" name="Picture 2" descr="Graph Convolutional Networks (GCN) &amp; Pooling | by Jonathan Hui | Medium">
            <a:extLst>
              <a:ext uri="{FF2B5EF4-FFF2-40B4-BE49-F238E27FC236}">
                <a16:creationId xmlns:a16="http://schemas.microsoft.com/office/drawing/2014/main" id="{0102FA94-FCDC-C88E-DCAF-04B6C22BEF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0" t="50000" r="35374"/>
          <a:stretch/>
        </p:blipFill>
        <p:spPr bwMode="auto">
          <a:xfrm>
            <a:off x="11471999" y="2608250"/>
            <a:ext cx="712904" cy="47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B7B7AB-732A-24F6-F3C7-63171A50B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706" y="1825603"/>
            <a:ext cx="3234766" cy="7672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D5A8A1-6A65-55B8-EA5A-ED79757174D9}"/>
              </a:ext>
            </a:extLst>
          </p:cNvPr>
          <p:cNvSpPr txBox="1"/>
          <p:nvPr/>
        </p:nvSpPr>
        <p:spPr>
          <a:xfrm>
            <a:off x="9793747" y="1487049"/>
            <a:ext cx="3415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A GCN layer</a:t>
            </a:r>
            <a:endParaRPr lang="en-GB" sz="1600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9E50B-A478-B6A8-399F-5D44EB959058}"/>
              </a:ext>
            </a:extLst>
          </p:cNvPr>
          <p:cNvSpPr txBox="1"/>
          <p:nvPr/>
        </p:nvSpPr>
        <p:spPr>
          <a:xfrm>
            <a:off x="648378" y="5856855"/>
            <a:ext cx="25752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Attention weight calculation</a:t>
            </a:r>
            <a:endParaRPr lang="en-GB" sz="16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078BCC-DA87-19E2-5FE3-902E6E6A028B}"/>
              </a:ext>
            </a:extLst>
          </p:cNvPr>
          <p:cNvSpPr txBox="1"/>
          <p:nvPr/>
        </p:nvSpPr>
        <p:spPr>
          <a:xfrm>
            <a:off x="7895265" y="5856855"/>
            <a:ext cx="2146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Weighted average</a:t>
            </a:r>
            <a:endParaRPr lang="en-GB" sz="1600" u="sng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F96F44-D7CD-B282-4DF2-5C4A5EF88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30" y="4732215"/>
            <a:ext cx="4410611" cy="8735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326313-CCE9-2296-7F73-2F591F8C1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8786" y="4852805"/>
            <a:ext cx="1752574" cy="7957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F2E525-F773-0CC0-245C-F2E8177ADB2B}"/>
              </a:ext>
            </a:extLst>
          </p:cNvPr>
          <p:cNvSpPr txBox="1"/>
          <p:nvPr/>
        </p:nvSpPr>
        <p:spPr>
          <a:xfrm>
            <a:off x="5045864" y="5020970"/>
            <a:ext cx="21463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non-linearity is </a:t>
            </a:r>
            <a:r>
              <a:rPr lang="en-GB" sz="1600" dirty="0" err="1"/>
              <a:t>cruial</a:t>
            </a:r>
            <a:r>
              <a:rPr lang="en-GB" sz="1600" dirty="0"/>
              <a:t> for dependence to h</a:t>
            </a:r>
            <a:r>
              <a:rPr lang="en-GB" sz="1400" dirty="0"/>
              <a:t>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773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0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experimentation: node-level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515573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u="sng" dirty="0">
                <a:highlight>
                  <a:srgbClr val="9DE0E7"/>
                </a:highlight>
              </a:rPr>
              <a:t>Cora Dataset </a:t>
            </a:r>
            <a:br>
              <a:rPr lang="en-US" sz="2000" dirty="0"/>
            </a:br>
            <a:r>
              <a:rPr lang="en-US" sz="2000" dirty="0"/>
              <a:t>c</a:t>
            </a:r>
            <a:r>
              <a:rPr lang="en-GB" sz="2000" dirty="0" err="1"/>
              <a:t>itation</a:t>
            </a:r>
            <a:r>
              <a:rPr lang="en-GB" sz="2000" dirty="0"/>
              <a:t> network with 2708 scientific publications with cite links</a:t>
            </a:r>
            <a:br>
              <a:rPr lang="en-GB" sz="2000" dirty="0"/>
            </a:br>
            <a:r>
              <a:rPr lang="en-GB" sz="2000" dirty="0">
                <a:sym typeface="Wingdings" panose="05000000000000000000" pitchFamily="2" charset="2"/>
              </a:rPr>
              <a:t> aim: c</a:t>
            </a:r>
            <a:r>
              <a:rPr lang="en-GB" sz="2000" dirty="0"/>
              <a:t>lassify each publication into one of seven classes.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1433 binary-encoded bag-of-words vector </a:t>
            </a:r>
            <a:br>
              <a:rPr lang="en-GB" sz="2000" dirty="0"/>
            </a:br>
            <a:r>
              <a:rPr lang="en-GB" sz="2000" dirty="0"/>
              <a:t>	- 1 at feature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dirty="0"/>
              <a:t>means </a:t>
            </a:r>
            <a:r>
              <a:rPr lang="en-GB" sz="2000" i="1" dirty="0" err="1"/>
              <a:t>i</a:t>
            </a:r>
            <a:r>
              <a:rPr lang="en-GB" sz="2000" dirty="0" err="1"/>
              <a:t>-th</a:t>
            </a:r>
            <a:r>
              <a:rPr lang="en-GB" sz="2000" dirty="0"/>
              <a:t> word of a predefined dictionary.</a:t>
            </a:r>
            <a:br>
              <a:rPr lang="en-US" sz="2000" dirty="0"/>
            </a:br>
            <a:r>
              <a:rPr lang="en-US" sz="2000" dirty="0"/>
              <a:t>	- </a:t>
            </a:r>
            <a:r>
              <a:rPr lang="en-GB" sz="2000" dirty="0"/>
              <a:t>X =  tensor feature tensor of 2708 publications</a:t>
            </a:r>
            <a:br>
              <a:rPr lang="en-GB" sz="2000" dirty="0"/>
            </a:br>
            <a:r>
              <a:rPr lang="en-GB" sz="2000" dirty="0"/>
              <a:t>	- y = all node labels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highlight>
                  <a:srgbClr val="9DE0E7"/>
                </a:highlight>
              </a:rPr>
              <a:t>Data preview: 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Data(x=[2708, 1433], </a:t>
            </a:r>
            <a:r>
              <a:rPr lang="en-GB" sz="2000" dirty="0" err="1"/>
              <a:t>edge_index</a:t>
            </a:r>
            <a:r>
              <a:rPr lang="en-GB" sz="2000" dirty="0"/>
              <a:t>=[2, 10556], y=[2708],</a:t>
            </a:r>
            <a:br>
              <a:rPr lang="en-GB" sz="2000" dirty="0"/>
            </a:br>
            <a:r>
              <a:rPr lang="en-GB" sz="2000" dirty="0"/>
              <a:t>	 </a:t>
            </a:r>
            <a:r>
              <a:rPr lang="en-GB" sz="2000" dirty="0" err="1"/>
              <a:t>train_mask</a:t>
            </a:r>
            <a:r>
              <a:rPr lang="en-GB" sz="2000" dirty="0"/>
              <a:t>=[2708], </a:t>
            </a:r>
            <a:r>
              <a:rPr lang="en-GB" sz="2000" dirty="0" err="1"/>
              <a:t>val_mask</a:t>
            </a:r>
            <a:r>
              <a:rPr lang="en-GB" sz="2000" dirty="0"/>
              <a:t>=[2708], </a:t>
            </a:r>
            <a:r>
              <a:rPr lang="en-GB" sz="2000" dirty="0" err="1"/>
              <a:t>test_mask</a:t>
            </a:r>
            <a:r>
              <a:rPr lang="en-GB" sz="2000" dirty="0"/>
              <a:t>=[2708])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Consists of : </a:t>
            </a:r>
            <a:br>
              <a:rPr lang="en-GB" sz="2000" dirty="0"/>
            </a:br>
            <a:r>
              <a:rPr lang="en-GB" sz="2000" dirty="0"/>
              <a:t>	- ‘Data’ object</a:t>
            </a:r>
            <a:br>
              <a:rPr lang="en-GB" sz="2000" dirty="0"/>
            </a:br>
            <a:r>
              <a:rPr lang="en-GB" sz="2000" dirty="0"/>
              <a:t>	- edge index tensor, feature tensor (X) , label tensor (y)</a:t>
            </a:r>
            <a:br>
              <a:rPr lang="en-GB" sz="2000" dirty="0"/>
            </a:br>
            <a:r>
              <a:rPr lang="en-GB" sz="2000" dirty="0"/>
              <a:t>	- Boolean masks for specify nodes for train /</a:t>
            </a:r>
            <a:r>
              <a:rPr lang="en-GB" sz="2000" dirty="0" err="1"/>
              <a:t>val</a:t>
            </a:r>
            <a:r>
              <a:rPr lang="en-GB" sz="2000" dirty="0"/>
              <a:t> / test</a:t>
            </a:r>
          </a:p>
          <a:p>
            <a:pPr>
              <a:spcAft>
                <a:spcPts val="1200"/>
              </a:spcAft>
            </a:pPr>
            <a:endParaRPr lang="en-GB" sz="2000" dirty="0"/>
          </a:p>
          <a:p>
            <a:pPr>
              <a:spcAft>
                <a:spcPts val="1200"/>
              </a:spcAft>
            </a:pPr>
            <a:endParaRPr lang="en-GB" sz="2000" dirty="0"/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01B6B-7F61-0CFE-C1E6-1D7EF061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08" y="216531"/>
            <a:ext cx="2857500" cy="962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049AE-13D2-F03B-FD5E-484F055C4236}"/>
              </a:ext>
            </a:extLst>
          </p:cNvPr>
          <p:cNvSpPr txBox="1"/>
          <p:nvPr/>
        </p:nvSpPr>
        <p:spPr>
          <a:xfrm>
            <a:off x="8985208" y="1121417"/>
            <a:ext cx="2857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u="sng" dirty="0" err="1"/>
              <a:t>PyTorch</a:t>
            </a:r>
            <a:r>
              <a:rPr lang="en-GB" sz="1600" u="sng" dirty="0"/>
              <a:t> Geometric</a:t>
            </a:r>
            <a:br>
              <a:rPr lang="en-GB" sz="1600" dirty="0"/>
            </a:br>
            <a:r>
              <a:rPr lang="en-US" sz="1600" dirty="0"/>
              <a:t>provides </a:t>
            </a:r>
            <a:r>
              <a:rPr lang="en-US" sz="1600" dirty="0" err="1"/>
              <a:t>efficaient</a:t>
            </a:r>
            <a:r>
              <a:rPr lang="en-US" sz="1600" dirty="0"/>
              <a:t> graph layers, with GCN and GAT layers. </a:t>
            </a:r>
            <a:endParaRPr lang="en-GB" sz="1600" u="sng" dirty="0"/>
          </a:p>
        </p:txBody>
      </p:sp>
      <p:pic>
        <p:nvPicPr>
          <p:cNvPr id="3146" name="Picture 74">
            <a:extLst>
              <a:ext uri="{FF2B5EF4-FFF2-40B4-BE49-F238E27FC236}">
                <a16:creationId xmlns:a16="http://schemas.microsoft.com/office/drawing/2014/main" id="{ECFC85E9-FA0F-344C-8E1F-564814F2E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08" y="2402655"/>
            <a:ext cx="2857500" cy="26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8">
            <a:extLst>
              <a:ext uri="{FF2B5EF4-FFF2-40B4-BE49-F238E27FC236}">
                <a16:creationId xmlns:a16="http://schemas.microsoft.com/office/drawing/2014/main" id="{02A67EA8-E036-C90C-CBF3-2F45A011D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3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experimentation: node-level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515573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b="1" u="sng" dirty="0">
                <a:solidFill>
                  <a:schemeClr val="tx1"/>
                </a:solidFill>
                <a:highlight>
                  <a:srgbClr val="9DE0E7"/>
                </a:highlight>
              </a:rPr>
              <a:t>Node level (semi-supervised)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1. define GNN model – masks, layers, activation f(x), dropout</a:t>
            </a:r>
            <a:br>
              <a:rPr lang="en-US" sz="2000" dirty="0"/>
            </a:br>
            <a:r>
              <a:rPr lang="en-US" sz="2000" dirty="0"/>
              <a:t>		 MLP model as baseline</a:t>
            </a:r>
            <a:br>
              <a:rPr lang="en-US" sz="2000" dirty="0"/>
            </a:br>
            <a:r>
              <a:rPr lang="en-US" sz="2000" dirty="0"/>
              <a:t>2. model pipeline with </a:t>
            </a:r>
            <a:r>
              <a:rPr lang="en-US" sz="2000" dirty="0" err="1"/>
              <a:t>PyTorch</a:t>
            </a:r>
            <a:r>
              <a:rPr lang="en-US" sz="2000" dirty="0"/>
              <a:t> Lightning -  train test </a:t>
            </a:r>
            <a:r>
              <a:rPr lang="en-US" sz="2000" dirty="0" err="1"/>
              <a:t>val</a:t>
            </a:r>
            <a:r>
              <a:rPr lang="en-US" sz="2000" dirty="0"/>
              <a:t>, loss, optimizers</a:t>
            </a:r>
            <a:br>
              <a:rPr lang="en-US" sz="2000" dirty="0"/>
            </a:br>
            <a:r>
              <a:rPr lang="en-US" sz="2000" dirty="0"/>
              <a:t>3. configure training function- </a:t>
            </a:r>
            <a:r>
              <a:rPr lang="en-US" sz="2000" dirty="0" err="1"/>
              <a:t>hyperprameters</a:t>
            </a:r>
            <a:r>
              <a:rPr lang="en-US" sz="2000" dirty="0"/>
              <a:t>, logging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049AE-13D2-F03B-FD5E-484F055C4236}"/>
              </a:ext>
            </a:extLst>
          </p:cNvPr>
          <p:cNvSpPr txBox="1"/>
          <p:nvPr/>
        </p:nvSpPr>
        <p:spPr>
          <a:xfrm>
            <a:off x="349292" y="5457828"/>
            <a:ext cx="2857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u="sng" dirty="0"/>
              <a:t>MLP baseline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6DE39B5-1AF9-A791-AA1A-2FBFB2225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tensor is the feature tensor of our 2708 publications, and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Arial Unicode MS"/>
              </a:rPr>
              <a:t>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the labels for all nodes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875D56-E103-5A1B-825D-2F40BEF0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33" y="3894470"/>
            <a:ext cx="4156949" cy="13520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5F3037-DD0A-BEF5-E528-E91234822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21" y="3894470"/>
            <a:ext cx="4356724" cy="13520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FF8107-7314-4C35-C617-B33A60A5D399}"/>
              </a:ext>
            </a:extLst>
          </p:cNvPr>
          <p:cNvSpPr txBox="1"/>
          <p:nvPr/>
        </p:nvSpPr>
        <p:spPr>
          <a:xfrm>
            <a:off x="3379886" y="5246558"/>
            <a:ext cx="6145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br>
              <a:rPr lang="en-GB" sz="1800" u="sng" dirty="0"/>
            </a:br>
            <a:r>
              <a:rPr lang="en-GB" sz="1800" u="sng" dirty="0"/>
              <a:t>GNN</a:t>
            </a:r>
          </a:p>
        </p:txBody>
      </p:sp>
    </p:spTree>
    <p:extLst>
      <p:ext uri="{BB962C8B-B14F-4D97-AF65-F5344CB8AC3E}">
        <p14:creationId xmlns:p14="http://schemas.microsoft.com/office/powerpoint/2010/main" val="411562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experimentation: graph-level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469563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u="sng" dirty="0">
                <a:highlight>
                  <a:srgbClr val="9DE0E7"/>
                </a:highlight>
              </a:rPr>
              <a:t>MUTAG dataset</a:t>
            </a:r>
            <a:br>
              <a:rPr lang="en-US" sz="2000" dirty="0"/>
            </a:br>
            <a:r>
              <a:rPr lang="en-US" sz="2000" dirty="0"/>
              <a:t>- collection of nitroaromatic compounds 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GB" sz="2000" dirty="0">
                <a:sym typeface="Wingdings" panose="05000000000000000000" pitchFamily="2" charset="2"/>
              </a:rPr>
              <a:t>aim : predict mutagenicity on Salmonella typhimurium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-  </a:t>
            </a:r>
            <a:r>
              <a:rPr lang="en-GB" sz="2000" dirty="0"/>
              <a:t>188 graphs of 18 nodes 20 edges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u="sng" dirty="0">
                <a:highlight>
                  <a:srgbClr val="9DE0E7"/>
                </a:highlight>
              </a:rPr>
              <a:t>explicit </a:t>
            </a:r>
            <a:r>
              <a:rPr lang="en-GB" sz="2000" u="sng" dirty="0">
                <a:highlight>
                  <a:srgbClr val="9DE0E7"/>
                </a:highlight>
              </a:rPr>
              <a:t>graph components</a:t>
            </a:r>
            <a:br>
              <a:rPr lang="en-GB" sz="2000" dirty="0"/>
            </a:br>
            <a:r>
              <a:rPr lang="en-GB" sz="2000" dirty="0"/>
              <a:t>- representation of molecules</a:t>
            </a:r>
            <a:br>
              <a:rPr lang="en-GB" sz="2000" dirty="0"/>
            </a:br>
            <a:r>
              <a:rPr lang="en-GB" sz="2000" dirty="0"/>
              <a:t>  where each atom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node</a:t>
            </a:r>
            <a:br>
              <a:rPr lang="en-GB" sz="2000" dirty="0"/>
            </a:br>
            <a:r>
              <a:rPr lang="en-GB" sz="2000" dirty="0"/>
              <a:t>			  edges </a:t>
            </a:r>
            <a:r>
              <a:rPr lang="en-GB" sz="2000" dirty="0">
                <a:sym typeface="Wingdings" panose="05000000000000000000" pitchFamily="2" charset="2"/>
              </a:rPr>
              <a:t></a:t>
            </a:r>
            <a:r>
              <a:rPr lang="en-GB" sz="2000" dirty="0"/>
              <a:t> bonds between atoms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Construct </a:t>
            </a:r>
            <a:r>
              <a:rPr lang="en-GB" sz="2000" dirty="0" err="1"/>
              <a:t>GraphGNNModel</a:t>
            </a:r>
            <a:r>
              <a:rPr lang="en-GB" sz="2000" dirty="0"/>
              <a:t>, with average pooling + </a:t>
            </a:r>
            <a:br>
              <a:rPr lang="en-GB" sz="2000" dirty="0"/>
            </a:br>
            <a:r>
              <a:rPr lang="en-GB" sz="2000" dirty="0"/>
              <a:t>  prediction with linear layer 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Training and testing with 500 epochs</a:t>
            </a:r>
            <a:endParaRPr lang="en-US" sz="2000" dirty="0"/>
          </a:p>
        </p:txBody>
      </p:sp>
      <p:pic>
        <p:nvPicPr>
          <p:cNvPr id="7170" name="Picture 2" descr="Visualization of important nodes in MUTAG dataset. We extract 4 graphs... |  Download Scientific Diagram">
            <a:extLst>
              <a:ext uri="{FF2B5EF4-FFF2-40B4-BE49-F238E27FC236}">
                <a16:creationId xmlns:a16="http://schemas.microsoft.com/office/drawing/2014/main" id="{A2450B06-7EE8-65F3-7C8E-7331CF73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636" y="3019168"/>
            <a:ext cx="3036910" cy="22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almonella Typhimurium">
            <a:extLst>
              <a:ext uri="{FF2B5EF4-FFF2-40B4-BE49-F238E27FC236}">
                <a16:creationId xmlns:a16="http://schemas.microsoft.com/office/drawing/2014/main" id="{0F53A1A4-62E3-5ED8-DEB6-5024ED86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335" y="216531"/>
            <a:ext cx="3390040" cy="22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9A4D3D-6D7A-4A59-A401-44FD61A2DCD9}"/>
              </a:ext>
            </a:extLst>
          </p:cNvPr>
          <p:cNvSpPr txBox="1"/>
          <p:nvPr/>
        </p:nvSpPr>
        <p:spPr>
          <a:xfrm>
            <a:off x="9012641" y="2546187"/>
            <a:ext cx="6145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ym typeface="Wingdings" panose="05000000000000000000" pitchFamily="2" charset="2"/>
              </a:rPr>
              <a:t>Salmonella typhimurium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E0F93B-D9D2-FE3E-3A35-DE1160B70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455"/>
          <a:stretch/>
        </p:blipFill>
        <p:spPr>
          <a:xfrm>
            <a:off x="1256643" y="5412166"/>
            <a:ext cx="2447477" cy="83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91" y="3032696"/>
            <a:ext cx="11412777" cy="1760530"/>
          </a:xfrm>
        </p:spPr>
        <p:txBody>
          <a:bodyPr/>
          <a:lstStyle/>
          <a:p>
            <a:pPr algn="l"/>
            <a:r>
              <a:rPr lang="en-US" altLang="zh-CN" dirty="0">
                <a:latin typeface="+mj-lt"/>
              </a:rPr>
              <a:t>Part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III:</a:t>
            </a:r>
            <a:r>
              <a:rPr lang="zh-CN" altLang="en-US" dirty="0">
                <a:latin typeface="+mj-lt"/>
              </a:rPr>
              <a:t> </a:t>
            </a:r>
            <a:r>
              <a:rPr lang="en-GB" altLang="zh-CN" dirty="0">
                <a:latin typeface="+mj-lt"/>
              </a:rPr>
              <a:t>paper reading + </a:t>
            </a:r>
            <a:br>
              <a:rPr lang="en-GB" altLang="zh-CN" dirty="0">
                <a:latin typeface="+mj-lt"/>
              </a:rPr>
            </a:br>
            <a:r>
              <a:rPr lang="en-GB" altLang="zh-CN" dirty="0">
                <a:latin typeface="+mj-lt"/>
              </a:rPr>
              <a:t>					project exploration</a:t>
            </a:r>
            <a:endParaRPr lang="zh-CN" altLang="en-US" dirty="0"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A5BB4BE-79AF-9C1D-4561-E7D5DDDC8371}"/>
              </a:ext>
            </a:extLst>
          </p:cNvPr>
          <p:cNvSpPr txBox="1">
            <a:spLocks/>
          </p:cNvSpPr>
          <p:nvPr/>
        </p:nvSpPr>
        <p:spPr>
          <a:xfrm>
            <a:off x="675590" y="4032994"/>
            <a:ext cx="11412777" cy="1963071"/>
          </a:xfrm>
        </p:spPr>
        <p:txBody>
          <a:bodyPr anchor="ctr"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5333" b="1" i="0" kern="12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endParaRPr lang="zh-CN" altLang="en-US" sz="28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04F8A-10EE-9A6F-9154-CFD0CCED7867}"/>
              </a:ext>
            </a:extLst>
          </p:cNvPr>
          <p:cNvSpPr txBox="1"/>
          <p:nvPr/>
        </p:nvSpPr>
        <p:spPr>
          <a:xfrm>
            <a:off x="675589" y="4795736"/>
            <a:ext cx="9246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FFFF"/>
                </a:solidFill>
                <a:latin typeface="+mj-lt"/>
                <a:ea typeface="+mj-ea"/>
                <a:cs typeface="Arial"/>
              </a:rPr>
              <a:t>1. With Rec Sys</a:t>
            </a:r>
          </a:p>
          <a:p>
            <a:r>
              <a:rPr lang="en-GB" sz="2400" b="1" dirty="0">
                <a:solidFill>
                  <a:srgbClr val="FFFFFF"/>
                </a:solidFill>
                <a:latin typeface="+mj-lt"/>
                <a:ea typeface="+mj-ea"/>
                <a:cs typeface="Arial"/>
              </a:rPr>
              <a:t>2. With Deep RL!</a:t>
            </a:r>
          </a:p>
          <a:p>
            <a:r>
              <a:rPr lang="en-GB" sz="2400" b="1" dirty="0">
                <a:solidFill>
                  <a:srgbClr val="FFFFFF"/>
                </a:solidFill>
                <a:latin typeface="+mj-lt"/>
                <a:ea typeface="+mj-ea"/>
                <a:cs typeface="Arial"/>
              </a:rPr>
              <a:t>A very good repo: https://github.com/thunlp/GNNPapers</a:t>
            </a:r>
          </a:p>
        </p:txBody>
      </p:sp>
    </p:spTree>
    <p:extLst>
      <p:ext uri="{BB962C8B-B14F-4D97-AF65-F5344CB8AC3E}">
        <p14:creationId xmlns:p14="http://schemas.microsoft.com/office/powerpoint/2010/main" val="314849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424988" algn="l"/>
              </a:tabLst>
            </a:pPr>
            <a:r>
              <a:rPr lang="en-US" dirty="0"/>
              <a:t>3.1 </a:t>
            </a:r>
            <a:r>
              <a:rPr lang="en-US" dirty="0" err="1"/>
              <a:t>GraphRec</a:t>
            </a:r>
            <a:r>
              <a:rPr lang="en-US" dirty="0"/>
              <a:t> : Rec Sys using GNN (Fan et al. 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4695637"/>
          </a:xfrm>
        </p:spPr>
        <p:txBody>
          <a:bodyPr/>
          <a:lstStyle/>
          <a:p>
            <a:pPr>
              <a:spcAft>
                <a:spcPts val="1200"/>
              </a:spcAft>
            </a:pPr>
            <a:br>
              <a:rPr lang="en-US" sz="2000" dirty="0"/>
            </a:br>
            <a:r>
              <a:rPr lang="en-GB" sz="2000" u="sng" dirty="0">
                <a:highlight>
                  <a:srgbClr val="9DE0E7"/>
                </a:highlight>
              </a:rPr>
              <a:t>Challenges + solutions in  social recommendation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integration of 2 graphs: user-user and user-item</a:t>
            </a:r>
            <a:br>
              <a:rPr lang="en-GB" sz="2000" dirty="0"/>
            </a:b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 </a:t>
            </a:r>
            <a:r>
              <a:rPr lang="en-GB" sz="2000" dirty="0" err="1"/>
              <a:t>GraphRec</a:t>
            </a:r>
            <a:r>
              <a:rPr lang="en-GB" sz="2000" dirty="0"/>
              <a:t> for coherent modelling graph data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 capturing interactions + opinions simultaneously under the same graph</a:t>
            </a:r>
            <a:br>
              <a:rPr lang="en-GB" sz="2000" dirty="0"/>
            </a:br>
            <a:r>
              <a:rPr lang="en-GB" sz="2000" dirty="0">
                <a:sym typeface="Wingdings" panose="05000000000000000000" pitchFamily="2" charset="2"/>
              </a:rPr>
              <a:t> joint-capture</a:t>
            </a:r>
            <a:endParaRPr lang="en-GB" sz="2000" dirty="0"/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GB" sz="2000" dirty="0"/>
              <a:t>distinguishing varying social relations </a:t>
            </a:r>
            <a:br>
              <a:rPr lang="en-GB" sz="2000" dirty="0"/>
            </a:br>
            <a:r>
              <a:rPr lang="en-GB" sz="2000" dirty="0">
                <a:sym typeface="Wingdings" panose="05000000000000000000" pitchFamily="2" charset="2"/>
              </a:rPr>
              <a:t> experimentation on real-world cases</a:t>
            </a:r>
          </a:p>
          <a:p>
            <a:pPr>
              <a:spcAft>
                <a:spcPts val="1200"/>
              </a:spcAft>
            </a:pPr>
            <a:r>
              <a:rPr lang="en-US" sz="2000" b="1" u="sng" dirty="0" err="1">
                <a:highlight>
                  <a:srgbClr val="9DE0E7"/>
                </a:highlight>
                <a:sym typeface="Wingdings" panose="05000000000000000000" pitchFamily="2" charset="2"/>
              </a:rPr>
              <a:t>GraphRec</a:t>
            </a:r>
            <a:r>
              <a:rPr lang="en-US" sz="2000" u="sng" dirty="0">
                <a:highlight>
                  <a:srgbClr val="9DE0E7"/>
                </a:highlight>
                <a:sym typeface="Wingdings" panose="05000000000000000000" pitchFamily="2" charset="2"/>
              </a:rPr>
              <a:t> </a:t>
            </a:r>
            <a:r>
              <a:rPr lang="en-US" sz="2000" u="sng" dirty="0" err="1">
                <a:highlight>
                  <a:srgbClr val="9DE0E7"/>
                </a:highlight>
                <a:sym typeface="Wingdings" panose="05000000000000000000" pitchFamily="2" charset="2"/>
              </a:rPr>
              <a:t>Architecutre</a:t>
            </a:r>
            <a:r>
              <a:rPr lang="en-US" sz="2000" u="sng" dirty="0">
                <a:highlight>
                  <a:srgbClr val="9DE0E7"/>
                </a:highlight>
                <a:sym typeface="Wingdings" panose="05000000000000000000" pitchFamily="2" charset="2"/>
              </a:rPr>
              <a:t>: 3 components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1. user modelling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2. item modelling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3. rating prediction </a:t>
            </a:r>
            <a:endParaRPr lang="en-GB" sz="2000" dirty="0">
              <a:sym typeface="Wingdings" panose="05000000000000000000" pitchFamily="2" charset="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041D78-A72F-2C0B-58F8-FB08DA12F399}"/>
              </a:ext>
            </a:extLst>
          </p:cNvPr>
          <p:cNvSpPr txBox="1">
            <a:spLocks/>
          </p:cNvSpPr>
          <p:nvPr/>
        </p:nvSpPr>
        <p:spPr>
          <a:xfrm>
            <a:off x="985815" y="1136207"/>
            <a:ext cx="10327008" cy="46956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9D38A-5AD6-4233-632E-505226862C25}"/>
              </a:ext>
            </a:extLst>
          </p:cNvPr>
          <p:cNvSpPr txBox="1"/>
          <p:nvPr/>
        </p:nvSpPr>
        <p:spPr>
          <a:xfrm>
            <a:off x="173047" y="5928672"/>
            <a:ext cx="6142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Ref: https://arxiv.org/abs/1902.07243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1CAC9C-FF2E-5B5E-74DB-5EA8A931B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627" y="216531"/>
            <a:ext cx="3210373" cy="22291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28676A-A019-0D47-5211-453D0EE4F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276" y="3448083"/>
            <a:ext cx="5075136" cy="32667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1D6129-FD28-5773-28D6-BEC930F26460}"/>
              </a:ext>
            </a:extLst>
          </p:cNvPr>
          <p:cNvSpPr/>
          <p:nvPr/>
        </p:nvSpPr>
        <p:spPr>
          <a:xfrm>
            <a:off x="6677276" y="4517701"/>
            <a:ext cx="3155289" cy="212376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2E093-BB29-0485-B44C-A5196DDA633A}"/>
              </a:ext>
            </a:extLst>
          </p:cNvPr>
          <p:cNvSpPr/>
          <p:nvPr/>
        </p:nvSpPr>
        <p:spPr>
          <a:xfrm>
            <a:off x="10087897" y="4517700"/>
            <a:ext cx="1664515" cy="1545381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30FEC-1CB7-5450-F5BB-A3981FA46A18}"/>
              </a:ext>
            </a:extLst>
          </p:cNvPr>
          <p:cNvSpPr/>
          <p:nvPr/>
        </p:nvSpPr>
        <p:spPr>
          <a:xfrm>
            <a:off x="8509819" y="3596606"/>
            <a:ext cx="1450412" cy="107503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02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424988" algn="l"/>
              </a:tabLst>
            </a:pPr>
            <a:r>
              <a:rPr lang="en-US" dirty="0"/>
              <a:t>3.1 </a:t>
            </a:r>
            <a:r>
              <a:rPr lang="en-US" dirty="0" err="1"/>
              <a:t>GraphRec</a:t>
            </a:r>
            <a:r>
              <a:rPr lang="en-US" dirty="0"/>
              <a:t> : architecture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041D78-A72F-2C0B-58F8-FB08DA12F399}"/>
              </a:ext>
            </a:extLst>
          </p:cNvPr>
          <p:cNvSpPr txBox="1">
            <a:spLocks/>
          </p:cNvSpPr>
          <p:nvPr/>
        </p:nvSpPr>
        <p:spPr>
          <a:xfrm>
            <a:off x="985815" y="1136207"/>
            <a:ext cx="10327008" cy="46956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9D38A-5AD6-4233-632E-505226862C25}"/>
              </a:ext>
            </a:extLst>
          </p:cNvPr>
          <p:cNvSpPr txBox="1"/>
          <p:nvPr/>
        </p:nvSpPr>
        <p:spPr>
          <a:xfrm>
            <a:off x="8948337" y="64131"/>
            <a:ext cx="6142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Ref: https://arxiv.org/abs/1902.07243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2A42DB5-C4E3-9C5E-3CF4-CF4A4C38E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514095"/>
              </p:ext>
            </p:extLst>
          </p:nvPr>
        </p:nvGraphicFramePr>
        <p:xfrm>
          <a:off x="243963" y="908350"/>
          <a:ext cx="11704073" cy="515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08">
                  <a:extLst>
                    <a:ext uri="{9D8B030D-6E8A-4147-A177-3AD203B41FA5}">
                      <a16:colId xmlns:a16="http://schemas.microsoft.com/office/drawing/2014/main" val="1086044420"/>
                    </a:ext>
                  </a:extLst>
                </a:gridCol>
                <a:gridCol w="5087319">
                  <a:extLst>
                    <a:ext uri="{9D8B030D-6E8A-4147-A177-3AD203B41FA5}">
                      <a16:colId xmlns:a16="http://schemas.microsoft.com/office/drawing/2014/main" val="4165826354"/>
                    </a:ext>
                  </a:extLst>
                </a:gridCol>
                <a:gridCol w="2920958">
                  <a:extLst>
                    <a:ext uri="{9D8B030D-6E8A-4147-A177-3AD203B41FA5}">
                      <a16:colId xmlns:a16="http://schemas.microsoft.com/office/drawing/2014/main" val="2312893572"/>
                    </a:ext>
                  </a:extLst>
                </a:gridCol>
                <a:gridCol w="2541488">
                  <a:extLst>
                    <a:ext uri="{9D8B030D-6E8A-4147-A177-3AD203B41FA5}">
                      <a16:colId xmlns:a16="http://schemas.microsoft.com/office/drawing/2014/main" val="3506871620"/>
                    </a:ext>
                  </a:extLst>
                </a:gridCol>
              </a:tblGrid>
              <a:tr h="327113">
                <a:tc>
                  <a:txBody>
                    <a:bodyPr/>
                    <a:lstStyle/>
                    <a:p>
                      <a:pPr fontAlgn="b"/>
                      <a:r>
                        <a:rPr lang="en-GB" sz="1400" b="1" dirty="0">
                          <a:effectLst/>
                        </a:rPr>
                        <a:t>Section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400" b="1" dirty="0">
                          <a:effectLst/>
                        </a:rPr>
                        <a:t> User </a:t>
                      </a:r>
                      <a:r>
                        <a:rPr lang="en-GB" sz="1400" b="1" dirty="0" err="1">
                          <a:effectLst/>
                        </a:rPr>
                        <a:t>Modeling</a:t>
                      </a:r>
                      <a:endParaRPr lang="en-GB" sz="14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400" b="1" dirty="0">
                          <a:effectLst/>
                        </a:rPr>
                        <a:t>Item </a:t>
                      </a:r>
                      <a:r>
                        <a:rPr lang="en-GB" sz="1400" b="1" dirty="0" err="1">
                          <a:effectLst/>
                        </a:rPr>
                        <a:t>Modeling</a:t>
                      </a:r>
                      <a:endParaRPr lang="en-GB" sz="1400" b="1" dirty="0">
                        <a:effectLst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400" b="1" dirty="0">
                          <a:effectLst/>
                        </a:rPr>
                        <a:t>Rating Prediction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02208102"/>
                  </a:ext>
                </a:extLst>
              </a:tr>
              <a:tr h="453970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Objective</a:t>
                      </a:r>
                      <a:endParaRPr lang="en-GB" sz="1400" dirty="0">
                        <a:effectLst/>
                      </a:endParaRPr>
                    </a:p>
                  </a:txBody>
                  <a:tcPr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Learn user latent factors (hi ∈ R d) for user. </a:t>
                      </a:r>
                    </a:p>
                  </a:txBody>
                  <a:tcPr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Learn item latent factor (</a:t>
                      </a:r>
                      <a:r>
                        <a:rPr lang="en-GB" sz="1400" dirty="0" err="1">
                          <a:effectLst/>
                        </a:rPr>
                        <a:t>zj</a:t>
                      </a:r>
                      <a:r>
                        <a:rPr lang="en-GB" sz="1400" dirty="0">
                          <a:effectLst/>
                        </a:rPr>
                        <a:t>) for item </a:t>
                      </a:r>
                      <a:r>
                        <a:rPr lang="en-GB" sz="1400" dirty="0" err="1">
                          <a:effectLst/>
                        </a:rPr>
                        <a:t>vj</a:t>
                      </a:r>
                      <a:r>
                        <a:rPr lang="en-GB" sz="1400" dirty="0">
                          <a:effectLst/>
                        </a:rPr>
                        <a:t>.</a:t>
                      </a:r>
                    </a:p>
                  </a:txBody>
                  <a:tcPr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Design Rec. tasks for learning model parameters.</a:t>
                      </a:r>
                    </a:p>
                  </a:txBody>
                  <a:tcPr anchor="ctr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388514"/>
                  </a:ext>
                </a:extLst>
              </a:tr>
              <a:tr h="4306077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Key Approach</a:t>
                      </a:r>
                      <a:endParaRPr lang="en-GB" sz="1400" dirty="0">
                        <a:effectLst/>
                      </a:endParaRPr>
                    </a:p>
                  </a:txBody>
                  <a:tcPr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sng" dirty="0">
                          <a:effectLst/>
                        </a:rPr>
                        <a:t>1 </a:t>
                      </a:r>
                      <a:r>
                        <a:rPr lang="en-GB" sz="1400" u="sng" dirty="0">
                          <a:effectLst/>
                          <a:highlight>
                            <a:srgbClr val="00FF00"/>
                          </a:highlight>
                        </a:rPr>
                        <a:t>Item</a:t>
                      </a:r>
                      <a:r>
                        <a:rPr lang="en-GB" sz="1400" u="sng" dirty="0">
                          <a:effectLst/>
                        </a:rPr>
                        <a:t> Aggregation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interaction representation + aggregation function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  <a:sym typeface="Wingdings" panose="05000000000000000000" pitchFamily="2" charset="2"/>
                        </a:rPr>
                        <a:t> jointly c</a:t>
                      </a:r>
                      <a:r>
                        <a:rPr lang="en-GB" sz="1400" dirty="0">
                          <a:effectLst/>
                        </a:rPr>
                        <a:t>apture interactions and opinions</a:t>
                      </a:r>
                    </a:p>
                    <a:p>
                      <a:pPr marL="0" marR="0" lvl="0" indent="0" algn="l" defTabSz="45718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dirty="0">
                          <a:effectLst/>
                        </a:rPr>
                        <a:t>2 </a:t>
                      </a:r>
                      <a:r>
                        <a:rPr lang="en-GB" sz="1400" u="sng" dirty="0">
                          <a:effectLst/>
                          <a:highlight>
                            <a:srgbClr val="FF00FF"/>
                          </a:highlight>
                        </a:rPr>
                        <a:t>Social</a:t>
                      </a:r>
                      <a:r>
                        <a:rPr lang="en-GB" sz="1400" u="sng" dirty="0">
                          <a:effectLst/>
                        </a:rPr>
                        <a:t> Aggregation</a:t>
                      </a:r>
                      <a:br>
                        <a:rPr lang="en-GB" sz="1400" u="sng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Learn social-space user latent factor by aggregating item-space user latent factors of neighbour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u="sng" dirty="0">
                          <a:effectLst/>
                        </a:rPr>
                        <a:t>3 Combine Latent Factors</a:t>
                      </a:r>
                      <a:br>
                        <a:rPr lang="en-GB" sz="1400" u="sng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Concatenate </a:t>
                      </a:r>
                      <a:r>
                        <a:rPr lang="en-GB" sz="1400" dirty="0">
                          <a:effectLst/>
                          <a:highlight>
                            <a:srgbClr val="00FF00"/>
                          </a:highlight>
                        </a:rPr>
                        <a:t>item-space</a:t>
                      </a:r>
                      <a:r>
                        <a:rPr lang="en-GB" sz="1400" dirty="0">
                          <a:effectLst/>
                        </a:rPr>
                        <a:t> + </a:t>
                      </a:r>
                      <a:r>
                        <a:rPr lang="en-GB" sz="1400" dirty="0">
                          <a:effectLst/>
                          <a:highlight>
                            <a:srgbClr val="FF00FF"/>
                          </a:highlight>
                        </a:rPr>
                        <a:t>social-space</a:t>
                      </a:r>
                      <a:r>
                        <a:rPr lang="en-GB" sz="1400" dirty="0">
                          <a:effectLst/>
                        </a:rPr>
                        <a:t> factors before feeding to MLP</a:t>
                      </a:r>
                    </a:p>
                    <a:p>
                      <a:pPr marL="0" marR="0" lvl="0" indent="0" algn="l" defTabSz="45718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u="sng" dirty="0">
                          <a:effectLst/>
                        </a:rPr>
                        <a:t>4 Attention Mechanisms</a:t>
                      </a:r>
                      <a:br>
                        <a:rPr lang="en-GB" sz="1400" u="sng" dirty="0">
                          <a:effectLst/>
                        </a:rPr>
                      </a:br>
                      <a:r>
                        <a:rPr lang="en-GB" sz="1400" u="none" dirty="0">
                          <a:effectLst/>
                        </a:rPr>
                        <a:t>introduce </a:t>
                      </a:r>
                      <a:r>
                        <a:rPr lang="en-GB" sz="1400" dirty="0">
                          <a:effectLst/>
                        </a:rPr>
                        <a:t>attention weights (α</a:t>
                      </a:r>
                      <a:r>
                        <a:rPr lang="en-GB" sz="1400" dirty="0" err="1">
                          <a:effectLst/>
                        </a:rPr>
                        <a:t>ia</a:t>
                      </a:r>
                      <a:r>
                        <a:rPr lang="en-GB" sz="1400" dirty="0">
                          <a:effectLst/>
                        </a:rPr>
                        <a:t>, βio) 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400" dirty="0">
                          <a:effectLst/>
                        </a:rPr>
                        <a:t> address variations in user-item influence and social tie strengths.</a:t>
                      </a:r>
                    </a:p>
                    <a:p>
                      <a:pPr marL="0" marR="0" lvl="0" indent="0" algn="l" defTabSz="45718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</a:rPr>
                        <a:t>5. </a:t>
                      </a:r>
                      <a:r>
                        <a:rPr lang="en-GB" sz="1400" u="sng" dirty="0">
                          <a:effectLst/>
                        </a:rPr>
                        <a:t>Learning User Latent Factor</a:t>
                      </a:r>
                      <a:r>
                        <a:rPr lang="en-GB" sz="1400" dirty="0">
                          <a:effectLst/>
                        </a:rPr>
                        <a:t>: 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Combine </a:t>
                      </a:r>
                      <a:r>
                        <a:rPr lang="en-GB" sz="1400" dirty="0">
                          <a:solidFill>
                            <a:srgbClr val="00B050"/>
                          </a:solidFill>
                          <a:effectLst/>
                        </a:rPr>
                        <a:t>item-space</a:t>
                      </a:r>
                      <a:r>
                        <a:rPr lang="en-GB" sz="1400" dirty="0">
                          <a:effectLst/>
                        </a:rPr>
                        <a:t> + </a:t>
                      </a:r>
                      <a:r>
                        <a:rPr lang="en-GB" sz="1400" dirty="0">
                          <a:solidFill>
                            <a:srgbClr val="7030A0"/>
                          </a:solidFill>
                          <a:effectLst/>
                        </a:rPr>
                        <a:t>social-space</a:t>
                      </a:r>
                      <a:r>
                        <a:rPr lang="en-GB" sz="1400" dirty="0">
                          <a:effectLst/>
                        </a:rPr>
                        <a:t> factors in MLP 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sz="1400" dirty="0">
                          <a:effectLst/>
                        </a:rPr>
                        <a:t>obtain the final user latent factor </a:t>
                      </a:r>
                    </a:p>
                  </a:txBody>
                  <a:tcPr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u="sng" dirty="0">
                          <a:effectLst/>
                        </a:rPr>
                        <a:t>User Aggregation</a:t>
                      </a:r>
                      <a:br>
                        <a:rPr lang="en-GB" sz="1400" u="sng" dirty="0">
                          <a:effectLst/>
                        </a:rPr>
                      </a:br>
                      <a:r>
                        <a:rPr lang="en-GB" sz="1400" u="none" dirty="0">
                          <a:effectLst/>
                        </a:rPr>
                        <a:t>- </a:t>
                      </a:r>
                      <a:r>
                        <a:rPr lang="en-GB" sz="1400" dirty="0">
                          <a:effectLst/>
                        </a:rPr>
                        <a:t>opinion-aware interaction representations of users who interacted with </a:t>
                      </a:r>
                      <a:r>
                        <a:rPr lang="en-GB" sz="1400" dirty="0" err="1">
                          <a:effectLst/>
                        </a:rPr>
                        <a:t>vj</a:t>
                      </a:r>
                      <a:r>
                        <a:rPr lang="en-GB" sz="1400" dirty="0">
                          <a:effectLst/>
                        </a:rPr>
                        <a:t>. 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- attention mechanism for user influence</a:t>
                      </a:r>
                    </a:p>
                  </a:txBody>
                  <a:tcPr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- Concatenate user and item latent factors (hi ⊕ </a:t>
                      </a:r>
                      <a:r>
                        <a:rPr lang="en-GB" sz="1400" dirty="0" err="1">
                          <a:effectLst/>
                        </a:rPr>
                        <a:t>zj</a:t>
                      </a:r>
                      <a:r>
                        <a:rPr lang="en-GB" sz="1400" dirty="0">
                          <a:effectLst/>
                        </a:rPr>
                        <a:t>)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en-GB" sz="1400" dirty="0">
                          <a:effectLst/>
                        </a:rPr>
                        <a:t>- Feed concatenated factors into MLP for rating prediction (r ′</a:t>
                      </a:r>
                      <a:r>
                        <a:rPr lang="en-GB" sz="1400" dirty="0" err="1">
                          <a:effectLst/>
                        </a:rPr>
                        <a:t>ij</a:t>
                      </a:r>
                      <a:r>
                        <a:rPr lang="en-GB" sz="1400" dirty="0">
                          <a:effectLst/>
                        </a:rPr>
                        <a:t>).</a:t>
                      </a:r>
                    </a:p>
                  </a:txBody>
                  <a:tcPr anchor="ctr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126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081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424988" algn="l"/>
              </a:tabLst>
            </a:pPr>
            <a:r>
              <a:rPr lang="en-US" dirty="0"/>
              <a:t>3.1 </a:t>
            </a:r>
            <a:r>
              <a:rPr lang="en-US" dirty="0" err="1"/>
              <a:t>GraphRec</a:t>
            </a:r>
            <a:r>
              <a:rPr lang="en-US" dirty="0"/>
              <a:t> : execution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041D78-A72F-2C0B-58F8-FB08DA12F399}"/>
              </a:ext>
            </a:extLst>
          </p:cNvPr>
          <p:cNvSpPr txBox="1">
            <a:spLocks/>
          </p:cNvSpPr>
          <p:nvPr/>
        </p:nvSpPr>
        <p:spPr>
          <a:xfrm>
            <a:off x="985815" y="1136207"/>
            <a:ext cx="10327008" cy="46956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9D38A-5AD6-4233-632E-505226862C25}"/>
              </a:ext>
            </a:extLst>
          </p:cNvPr>
          <p:cNvSpPr txBox="1"/>
          <p:nvPr/>
        </p:nvSpPr>
        <p:spPr>
          <a:xfrm>
            <a:off x="8948337" y="64131"/>
            <a:ext cx="6142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Ref: https://arxiv.org/abs/1902.07243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83CBF-5904-678E-3173-008B24A9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Running the notebook: (not enough GPU on </a:t>
            </a:r>
            <a:r>
              <a:rPr lang="en-GB" dirty="0" err="1"/>
              <a:t>colab</a:t>
            </a:r>
            <a:r>
              <a:rPr lang="en-GB" dirty="0"/>
              <a:t>…..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A1253F-27D7-253B-FB2A-098013BF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856" y="1673958"/>
            <a:ext cx="3456961" cy="445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5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9424988" algn="l"/>
              </a:tabLst>
            </a:pPr>
            <a:r>
              <a:rPr lang="en-US" dirty="0"/>
              <a:t>3.1 </a:t>
            </a:r>
            <a:r>
              <a:rPr lang="en-US" dirty="0" err="1"/>
              <a:t>GraphRec</a:t>
            </a:r>
            <a:r>
              <a:rPr lang="en-US" dirty="0"/>
              <a:t> : evaluation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041D78-A72F-2C0B-58F8-FB08DA12F399}"/>
              </a:ext>
            </a:extLst>
          </p:cNvPr>
          <p:cNvSpPr txBox="1">
            <a:spLocks/>
          </p:cNvSpPr>
          <p:nvPr/>
        </p:nvSpPr>
        <p:spPr>
          <a:xfrm>
            <a:off x="985815" y="1136207"/>
            <a:ext cx="10327008" cy="46956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82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20" indent="-285738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5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136" indent="-228590" algn="l" defTabSz="457182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317" indent="-228590" algn="l" defTabSz="457182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99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45718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9D38A-5AD6-4233-632E-505226862C25}"/>
              </a:ext>
            </a:extLst>
          </p:cNvPr>
          <p:cNvSpPr txBox="1"/>
          <p:nvPr/>
        </p:nvSpPr>
        <p:spPr>
          <a:xfrm>
            <a:off x="8948337" y="64131"/>
            <a:ext cx="6142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Ref: https://arxiv.org/abs/1902.07243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7A19DFD-F1AB-22D0-F4D2-FE410B0AF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731113"/>
              </p:ext>
            </p:extLst>
          </p:nvPr>
        </p:nvGraphicFramePr>
        <p:xfrm>
          <a:off x="645739" y="3959078"/>
          <a:ext cx="10560446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80208">
                  <a:extLst>
                    <a:ext uri="{9D8B030D-6E8A-4147-A177-3AD203B41FA5}">
                      <a16:colId xmlns:a16="http://schemas.microsoft.com/office/drawing/2014/main" val="1768294405"/>
                    </a:ext>
                  </a:extLst>
                </a:gridCol>
                <a:gridCol w="8180238">
                  <a:extLst>
                    <a:ext uri="{9D8B030D-6E8A-4147-A177-3AD203B41FA5}">
                      <a16:colId xmlns:a16="http://schemas.microsoft.com/office/drawing/2014/main" val="437202389"/>
                    </a:ext>
                  </a:extLst>
                </a:gridCol>
              </a:tblGrid>
              <a:tr h="633365">
                <a:tc>
                  <a:txBody>
                    <a:bodyPr/>
                    <a:lstStyle/>
                    <a:p>
                      <a:pPr fontAlgn="base"/>
                      <a:r>
                        <a:rPr lang="en-GB" b="1" dirty="0">
                          <a:effectLst/>
                        </a:rPr>
                        <a:t>Datasets and metrics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- Ciao and </a:t>
                      </a:r>
                      <a:r>
                        <a:rPr lang="en-GB" dirty="0" err="1">
                          <a:effectLst/>
                        </a:rPr>
                        <a:t>Epinions</a:t>
                      </a:r>
                      <a:r>
                        <a:rPr lang="en-GB" dirty="0">
                          <a:effectLst/>
                        </a:rPr>
                        <a:t> datasets from social networking websites. 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- MAE and RMSE.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842197"/>
                  </a:ext>
                </a:extLst>
              </a:tr>
              <a:tr h="487204">
                <a:tc>
                  <a:txBody>
                    <a:bodyPr/>
                    <a:lstStyle/>
                    <a:p>
                      <a:pPr fontAlgn="base"/>
                      <a:r>
                        <a:rPr lang="en-GB" b="1" dirty="0">
                          <a:effectLst/>
                        </a:rPr>
                        <a:t>Baselines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- </a:t>
                      </a:r>
                      <a:r>
                        <a:rPr lang="en-GB" b="1" dirty="0">
                          <a:effectLst/>
                        </a:rPr>
                        <a:t>Rec Sys Categories:</a:t>
                      </a:r>
                      <a:r>
                        <a:rPr lang="en-GB" dirty="0">
                          <a:effectLst/>
                        </a:rPr>
                        <a:t> Traditional, traditional social, DNN. 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b="1" dirty="0">
                          <a:effectLst/>
                        </a:rPr>
                        <a:t>- </a:t>
                      </a:r>
                      <a:r>
                        <a:rPr lang="en-GB" dirty="0">
                          <a:effectLst/>
                        </a:rPr>
                        <a:t>PMF, </a:t>
                      </a:r>
                      <a:r>
                        <a:rPr lang="en-GB" dirty="0" err="1">
                          <a:effectLst/>
                        </a:rPr>
                        <a:t>SoRec</a:t>
                      </a:r>
                      <a:r>
                        <a:rPr lang="en-GB" dirty="0">
                          <a:effectLst/>
                        </a:rPr>
                        <a:t>, </a:t>
                      </a:r>
                      <a:r>
                        <a:rPr lang="en-GB" dirty="0" err="1">
                          <a:effectLst/>
                        </a:rPr>
                        <a:t>SoReg</a:t>
                      </a:r>
                      <a:r>
                        <a:rPr lang="en-GB" dirty="0">
                          <a:effectLst/>
                        </a:rPr>
                        <a:t>, </a:t>
                      </a:r>
                      <a:r>
                        <a:rPr lang="en-GB" dirty="0" err="1">
                          <a:effectLst/>
                        </a:rPr>
                        <a:t>SocialMF</a:t>
                      </a:r>
                      <a:r>
                        <a:rPr lang="en-GB" dirty="0">
                          <a:effectLst/>
                        </a:rPr>
                        <a:t>, </a:t>
                      </a:r>
                      <a:r>
                        <a:rPr lang="en-GB" dirty="0" err="1">
                          <a:effectLst/>
                        </a:rPr>
                        <a:t>TrustMF</a:t>
                      </a:r>
                      <a:r>
                        <a:rPr lang="en-GB" dirty="0">
                          <a:effectLst/>
                        </a:rPr>
                        <a:t>, </a:t>
                      </a:r>
                      <a:r>
                        <a:rPr lang="en-GB" dirty="0" err="1">
                          <a:effectLst/>
                        </a:rPr>
                        <a:t>NeuMF</a:t>
                      </a:r>
                      <a:r>
                        <a:rPr lang="en-GB" dirty="0">
                          <a:effectLst/>
                        </a:rPr>
                        <a:t>, </a:t>
                      </a:r>
                      <a:r>
                        <a:rPr lang="en-GB" dirty="0" err="1">
                          <a:effectLst/>
                        </a:rPr>
                        <a:t>DeepSoR</a:t>
                      </a:r>
                      <a:r>
                        <a:rPr lang="en-GB" dirty="0">
                          <a:effectLst/>
                        </a:rPr>
                        <a:t>, GCMC+SN.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547707"/>
                  </a:ext>
                </a:extLst>
              </a:tr>
              <a:tr h="650255">
                <a:tc>
                  <a:txBody>
                    <a:bodyPr/>
                    <a:lstStyle/>
                    <a:p>
                      <a:pPr fontAlgn="base"/>
                      <a:r>
                        <a:rPr lang="en-GB" b="1" dirty="0">
                          <a:effectLst/>
                        </a:rPr>
                        <a:t>Parameter Settings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- </a:t>
                      </a:r>
                      <a:r>
                        <a:rPr lang="en-GB" b="1" dirty="0">
                          <a:effectLst/>
                        </a:rPr>
                        <a:t>Implementation: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 err="1">
                          <a:effectLst/>
                        </a:rPr>
                        <a:t>PyTorch</a:t>
                      </a:r>
                      <a:r>
                        <a:rPr lang="en-GB" dirty="0">
                          <a:effectLst/>
                        </a:rPr>
                        <a:t>.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- </a:t>
                      </a:r>
                      <a:r>
                        <a:rPr lang="en-GB" b="1" dirty="0">
                          <a:effectLst/>
                        </a:rPr>
                        <a:t>Training and Validation Sets:</a:t>
                      </a:r>
                      <a:r>
                        <a:rPr lang="en-GB" dirty="0">
                          <a:effectLst/>
                        </a:rPr>
                        <a:t>  {80%, 60%}.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b="1" dirty="0">
                          <a:effectLst/>
                        </a:rPr>
                        <a:t>Hyperparameters:</a:t>
                      </a:r>
                      <a:r>
                        <a:rPr lang="en-GB" dirty="0">
                          <a:effectLst/>
                        </a:rPr>
                        <a:t> embedding size, batch size, and learning rate.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95165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3968D1D-645D-7A6B-F2A7-5D31CD6BA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77" y="970746"/>
            <a:ext cx="9900884" cy="28359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D03F7D-B78A-002E-1CF0-349B37C62FA9}"/>
              </a:ext>
            </a:extLst>
          </p:cNvPr>
          <p:cNvSpPr/>
          <p:nvPr/>
        </p:nvSpPr>
        <p:spPr>
          <a:xfrm>
            <a:off x="9443545" y="1136206"/>
            <a:ext cx="1443154" cy="267047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8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3.2  </a:t>
            </a:r>
            <a:r>
              <a:rPr lang="en-GB" sz="2400" dirty="0"/>
              <a:t>Deep Reinforcement Learning With GNN in routing use case (</a:t>
            </a:r>
            <a:r>
              <a:rPr lang="en-GB" sz="2400" dirty="0" err="1"/>
              <a:t>Almasan</a:t>
            </a:r>
            <a:r>
              <a:rPr lang="en-GB" sz="2400" dirty="0"/>
              <a:t> et al., 22)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7411951" cy="456565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u="sng" dirty="0">
                <a:highlight>
                  <a:srgbClr val="9DE0E7"/>
                </a:highlight>
              </a:rPr>
              <a:t>DRL challenges  </a:t>
            </a:r>
            <a:br>
              <a:rPr lang="en-US" sz="2000" dirty="0"/>
            </a:br>
            <a:r>
              <a:rPr lang="en-US" sz="2000" dirty="0"/>
              <a:t>- lack of 1 generalization / adaptation to unseen </a:t>
            </a:r>
            <a:br>
              <a:rPr lang="en-US" sz="2000" dirty="0"/>
            </a:br>
            <a:r>
              <a:rPr lang="en-US" sz="2000" dirty="0"/>
              <a:t>   network topologies</a:t>
            </a:r>
            <a:br>
              <a:rPr lang="en-US" sz="2000" dirty="0"/>
            </a:br>
            <a:r>
              <a:rPr lang="en-US" sz="2000" dirty="0"/>
              <a:t>- in the aspect of production network: 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dirty="0">
                <a:sym typeface="Wingdings" panose="05000000000000000000" pitchFamily="2" charset="2"/>
              </a:rPr>
              <a:t> hinder practical application like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         </a:t>
            </a:r>
            <a:r>
              <a:rPr lang="en-US" sz="2000" dirty="0" err="1"/>
              <a:t>OpticalTransport</a:t>
            </a:r>
            <a:r>
              <a:rPr lang="en-US" sz="2000" dirty="0"/>
              <a:t> Networks(OTN).</a:t>
            </a:r>
            <a:br>
              <a:rPr lang="en-US" sz="2000" dirty="0"/>
            </a:b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u="sng" dirty="0">
                <a:highlight>
                  <a:srgbClr val="9DE0E7"/>
                </a:highlight>
              </a:rPr>
              <a:t>Potential Solution</a:t>
            </a:r>
            <a:br>
              <a:rPr lang="en-US" sz="2000" dirty="0"/>
            </a:br>
            <a:r>
              <a:rPr lang="en-US" sz="2000" dirty="0"/>
              <a:t>- hybrid model development: SOTA include hybrid NN architectures, . </a:t>
            </a:r>
            <a:br>
              <a:rPr lang="en-US" sz="2000" dirty="0"/>
            </a:br>
            <a:r>
              <a:rPr lang="en-US" sz="2000" dirty="0"/>
              <a:t>   not suited  to model graph-structured info (last year).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ym typeface="Wingdings" panose="05000000000000000000" pitchFamily="2" charset="2"/>
              </a:rPr>
              <a:t> Integration of GNN into DRL agent</a:t>
            </a: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EB727-4294-2F01-922C-B999E13CF1F7}"/>
              </a:ext>
            </a:extLst>
          </p:cNvPr>
          <p:cNvSpPr txBox="1"/>
          <p:nvPr/>
        </p:nvSpPr>
        <p:spPr>
          <a:xfrm>
            <a:off x="160105" y="6000317"/>
            <a:ext cx="12215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/>
              <a:t>REF: </a:t>
            </a:r>
            <a:r>
              <a:rPr lang="en-US" sz="1200" dirty="0">
                <a:hlinkClick r:id="rId2"/>
              </a:rPr>
              <a:t>https://github.com/mshokrnezhad/DRL_GNN</a:t>
            </a:r>
            <a:r>
              <a:rPr lang="en-US" sz="1200" dirty="0"/>
              <a:t>, picture ref: https://community.fs.com/article/what-is-otn-optical-transport-network.html from  from </a:t>
            </a:r>
          </a:p>
        </p:txBody>
      </p:sp>
      <p:pic>
        <p:nvPicPr>
          <p:cNvPr id="1028" name="Picture 4" descr="OTN (Optical Transport Network)">
            <a:extLst>
              <a:ext uri="{FF2B5EF4-FFF2-40B4-BE49-F238E27FC236}">
                <a16:creationId xmlns:a16="http://schemas.microsoft.com/office/drawing/2014/main" id="{38EFFB27-7889-C477-256F-8378BB71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4900"/>
            <a:ext cx="5930477" cy="16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1582CA-7200-B0A2-4222-D2C64D2CD9A3}"/>
              </a:ext>
            </a:extLst>
          </p:cNvPr>
          <p:cNvSpPr txBox="1"/>
          <p:nvPr/>
        </p:nvSpPr>
        <p:spPr>
          <a:xfrm>
            <a:off x="7518400" y="3551265"/>
            <a:ext cx="3721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OTN = high-speed optical network using wavelength-division multiplexing (WDM) to transmit large amounts of data over </a:t>
            </a:r>
            <a:r>
              <a:rPr lang="en-GB" sz="1200" dirty="0" err="1"/>
              <a:t>fiber</a:t>
            </a:r>
            <a:r>
              <a:rPr lang="en-GB" sz="1200" dirty="0"/>
              <a:t> optic cables. </a:t>
            </a:r>
          </a:p>
        </p:txBody>
      </p:sp>
    </p:spTree>
    <p:extLst>
      <p:ext uri="{BB962C8B-B14F-4D97-AF65-F5344CB8AC3E}">
        <p14:creationId xmlns:p14="http://schemas.microsoft.com/office/powerpoint/2010/main" val="41257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2111143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Recap: core concepts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Python notebook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Self-exploration + paper reading</a:t>
            </a:r>
          </a:p>
        </p:txBody>
      </p:sp>
    </p:spTree>
    <p:extLst>
      <p:ext uri="{BB962C8B-B14F-4D97-AF65-F5344CB8AC3E}">
        <p14:creationId xmlns:p14="http://schemas.microsoft.com/office/powerpoint/2010/main" val="95614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3.2  </a:t>
            </a:r>
            <a:r>
              <a:rPr lang="en-GB" sz="2400" dirty="0"/>
              <a:t>DRL+ Message Passing Neural Networks (MPNN)</a:t>
            </a:r>
            <a:br>
              <a:rPr lang="en-GB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456565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000" u="sng" dirty="0">
                <a:highlight>
                  <a:srgbClr val="9DE0E7"/>
                </a:highlight>
              </a:rPr>
              <a:t>Features of adapting Message Passing Neural Networks (MPNN)</a:t>
            </a:r>
            <a:br>
              <a:rPr lang="en-US" sz="2000" dirty="0">
                <a:highlight>
                  <a:srgbClr val="9DE0E7"/>
                </a:highlight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1. generality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2. </a:t>
            </a:r>
            <a:r>
              <a:rPr lang="en-US" sz="2000" dirty="0" err="1">
                <a:sym typeface="Wingdings" panose="05000000000000000000" pitchFamily="2" charset="2"/>
              </a:rPr>
              <a:t>deployability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3, low overhead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4. commercialization</a:t>
            </a:r>
          </a:p>
          <a:p>
            <a:pPr>
              <a:spcAft>
                <a:spcPts val="1200"/>
              </a:spcAft>
            </a:pPr>
            <a:r>
              <a:rPr lang="en-US" sz="2000" u="sng" dirty="0">
                <a:highlight>
                  <a:srgbClr val="9DE0E7"/>
                </a:highlight>
              </a:rPr>
              <a:t>Goal</a:t>
            </a:r>
            <a:br>
              <a:rPr lang="en-US" sz="2000" u="sng" dirty="0"/>
            </a:br>
            <a:r>
              <a:rPr lang="en-US" sz="2000" u="sng" dirty="0"/>
              <a:t>With Markov Decision process (defined), </a:t>
            </a:r>
            <a:br>
              <a:rPr lang="en-US" sz="2000" u="sng" dirty="0"/>
            </a:br>
            <a:r>
              <a:rPr lang="en-GB" sz="2000" dirty="0"/>
              <a:t>find optimal routing policy for each incoming </a:t>
            </a:r>
            <a:br>
              <a:rPr lang="en-GB" sz="2000" dirty="0"/>
            </a:br>
            <a:r>
              <a:rPr lang="en-GB" sz="2000" dirty="0"/>
              <a:t>source-destination traffic demand. </a:t>
            </a:r>
            <a:br>
              <a:rPr lang="en-GB" sz="2000" dirty="0"/>
            </a:br>
            <a:r>
              <a:rPr lang="en-GB" sz="2000" dirty="0"/>
              <a:t>-  must be sequential routing decisions, </a:t>
            </a:r>
            <a:br>
              <a:rPr lang="en-GB" sz="2000" dirty="0"/>
            </a:br>
            <a:r>
              <a:rPr lang="en-GB" sz="2000" dirty="0"/>
              <a:t>- traffic demands cannot be split over </a:t>
            </a:r>
            <a:br>
              <a:rPr lang="en-GB" sz="2000" dirty="0"/>
            </a:br>
            <a:r>
              <a:rPr lang="en-GB" sz="2000" dirty="0"/>
              <a:t>  multiple paths</a:t>
            </a:r>
            <a:br>
              <a:rPr lang="en-GB" sz="2000" dirty="0"/>
            </a:br>
            <a:r>
              <a:rPr lang="en-GB" sz="2000" dirty="0"/>
              <a:t>- previous traffic demands occupy link </a:t>
            </a:r>
            <a:br>
              <a:rPr lang="en-GB" sz="2000" dirty="0"/>
            </a:br>
            <a:r>
              <a:rPr lang="en-GB" sz="2000" dirty="0"/>
              <a:t>  capacities until the end</a:t>
            </a: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EB727-4294-2F01-922C-B999E13CF1F7}"/>
              </a:ext>
            </a:extLst>
          </p:cNvPr>
          <p:cNvSpPr txBox="1"/>
          <p:nvPr/>
        </p:nvSpPr>
        <p:spPr>
          <a:xfrm>
            <a:off x="160105" y="6000317"/>
            <a:ext cx="12215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/>
              <a:t>REF: </a:t>
            </a:r>
            <a:r>
              <a:rPr lang="en-US" sz="1200" dirty="0">
                <a:hlinkClick r:id="rId2"/>
              </a:rPr>
              <a:t>https://github.com/mshokrnezhad/DRL_GNN</a:t>
            </a:r>
            <a:r>
              <a:rPr lang="en-US" sz="1200" dirty="0"/>
              <a:t>, picture ref: https://community.fs.com/article/what-is-otn-optical-transport-network.html from  from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240DF-F06F-2657-8462-5C782B895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178" y="1726332"/>
            <a:ext cx="6137822" cy="409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5EB727-4294-2F01-922C-B999E13CF1F7}"/>
              </a:ext>
            </a:extLst>
          </p:cNvPr>
          <p:cNvSpPr txBox="1"/>
          <p:nvPr/>
        </p:nvSpPr>
        <p:spPr>
          <a:xfrm>
            <a:off x="160105" y="6000317"/>
            <a:ext cx="12215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/>
              <a:t>REF: </a:t>
            </a:r>
            <a:r>
              <a:rPr lang="en-US" sz="1200" dirty="0">
                <a:hlinkClick r:id="rId2"/>
              </a:rPr>
              <a:t>https://github.com/mshokrnezhad/DRL_GNN</a:t>
            </a:r>
            <a:r>
              <a:rPr lang="en-US" sz="1200" dirty="0"/>
              <a:t>, picture ref: https://community.fs.com/article/what-is-otn-optical-transport-network.html from  from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25A70F-095E-E569-EED8-48B5971F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362506"/>
          </a:xfrm>
        </p:spPr>
        <p:txBody>
          <a:bodyPr/>
          <a:lstStyle/>
          <a:p>
            <a:r>
              <a:rPr lang="en-US" sz="2400" dirty="0"/>
              <a:t>3.2  </a:t>
            </a:r>
            <a:r>
              <a:rPr lang="en-GB" sz="2400" dirty="0"/>
              <a:t>how MPNN is incorporated into DRL agent in context of OTN </a:t>
            </a:r>
            <a:endParaRPr lang="en-US" sz="2400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E7463DF4-BFD5-712C-B841-FA703CBCF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4379632"/>
              </p:ext>
            </p:extLst>
          </p:nvPr>
        </p:nvGraphicFramePr>
        <p:xfrm>
          <a:off x="0" y="1140521"/>
          <a:ext cx="7663671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784">
                  <a:extLst>
                    <a:ext uri="{9D8B030D-6E8A-4147-A177-3AD203B41FA5}">
                      <a16:colId xmlns:a16="http://schemas.microsoft.com/office/drawing/2014/main" val="4211051294"/>
                    </a:ext>
                  </a:extLst>
                </a:gridCol>
                <a:gridCol w="6367887">
                  <a:extLst>
                    <a:ext uri="{9D8B030D-6E8A-4147-A177-3AD203B41FA5}">
                      <a16:colId xmlns:a16="http://schemas.microsoft.com/office/drawing/2014/main" val="704827350"/>
                    </a:ext>
                  </a:extLst>
                </a:gridCol>
              </a:tblGrid>
              <a:tr h="626126">
                <a:tc>
                  <a:txBody>
                    <a:bodyPr/>
                    <a:lstStyle/>
                    <a:p>
                      <a:pPr fontAlgn="b"/>
                      <a:r>
                        <a:rPr lang="en-GB" b="1" dirty="0">
                          <a:effectLst/>
                        </a:rPr>
                        <a:t>Agent design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b="1" dirty="0">
                          <a:effectLst/>
                        </a:rPr>
                        <a:t>Summary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92137309"/>
                  </a:ext>
                </a:extLst>
              </a:tr>
              <a:tr h="894466">
                <a:tc>
                  <a:txBody>
                    <a:bodyPr/>
                    <a:lstStyle/>
                    <a:p>
                      <a:pPr fontAlgn="base"/>
                      <a:r>
                        <a:rPr lang="en-GB" b="1" dirty="0">
                          <a:effectLst/>
                        </a:rPr>
                        <a:t>Environment 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- </a:t>
                      </a:r>
                      <a:r>
                        <a:rPr lang="en-GB" dirty="0">
                          <a:effectLst/>
                          <a:highlight>
                            <a:srgbClr val="FFFF00"/>
                          </a:highlight>
                        </a:rPr>
                        <a:t>RL network state </a:t>
                      </a:r>
                      <a:r>
                        <a:rPr lang="en-GB" dirty="0">
                          <a:effectLst/>
                        </a:rPr>
                        <a:t>: defined by link capacity and link betweenness.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- Link </a:t>
                      </a:r>
                      <a:r>
                        <a:rPr lang="en-GB" u="sng" dirty="0"/>
                        <a:t>capacity</a:t>
                      </a:r>
                      <a:r>
                        <a:rPr lang="en-GB" dirty="0">
                          <a:effectLst/>
                        </a:rPr>
                        <a:t> is available capacity; link </a:t>
                      </a:r>
                      <a:r>
                        <a:rPr lang="en-GB" u="sng" dirty="0">
                          <a:effectLst/>
                        </a:rPr>
                        <a:t>betweenness</a:t>
                      </a:r>
                      <a:r>
                        <a:rPr lang="en-GB" dirty="0">
                          <a:effectLst/>
                        </a:rPr>
                        <a:t> aids convergence, calculated using k candidate paths.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067995"/>
                  </a:ext>
                </a:extLst>
              </a:tr>
              <a:tr h="894466">
                <a:tc>
                  <a:txBody>
                    <a:bodyPr/>
                    <a:lstStyle/>
                    <a:p>
                      <a:pPr fontAlgn="base"/>
                      <a:r>
                        <a:rPr lang="en-GB" b="1" dirty="0">
                          <a:effectLst/>
                        </a:rPr>
                        <a:t>Action Space 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- High-dimensional routing actions; design crucial for complexity. </a:t>
                      </a:r>
                    </a:p>
                    <a:p>
                      <a:pPr fontAlgn="base"/>
                      <a:r>
                        <a:rPr lang="en-GB" dirty="0">
                          <a:effectLst/>
                        </a:rPr>
                        <a:t>- </a:t>
                      </a:r>
                      <a:r>
                        <a:rPr lang="en-GB" dirty="0">
                          <a:effectLst/>
                          <a:highlight>
                            <a:srgbClr val="FFFF00"/>
                          </a:highlight>
                        </a:rPr>
                        <a:t>Actions</a:t>
                      </a:r>
                      <a:r>
                        <a:rPr lang="en-GB" dirty="0">
                          <a:effectLst/>
                        </a:rPr>
                        <a:t> represented as </a:t>
                      </a:r>
                      <a:r>
                        <a:rPr lang="en-GB" dirty="0">
                          <a:effectLst/>
                          <a:highlight>
                            <a:srgbClr val="FFFF00"/>
                          </a:highlight>
                        </a:rPr>
                        <a:t>graphs</a:t>
                      </a:r>
                      <a:r>
                        <a:rPr lang="en-GB" dirty="0">
                          <a:effectLst/>
                        </a:rPr>
                        <a:t>, invariant to node permutations.</a:t>
                      </a:r>
                    </a:p>
                    <a:p>
                      <a:pPr fontAlgn="base"/>
                      <a:r>
                        <a:rPr lang="en-GB" dirty="0">
                          <a:effectLst/>
                        </a:rPr>
                        <a:t>- Limited to </a:t>
                      </a:r>
                      <a:r>
                        <a:rPr lang="en-GB" dirty="0">
                          <a:effectLst/>
                          <a:highlight>
                            <a:srgbClr val="FFFF00"/>
                          </a:highlight>
                        </a:rPr>
                        <a:t>k (4) </a:t>
                      </a:r>
                      <a:r>
                        <a:rPr lang="en-GB" dirty="0">
                          <a:effectLst/>
                        </a:rPr>
                        <a:t>candidate paths; includes bandwidth allocation.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007651"/>
                  </a:ext>
                </a:extLst>
              </a:tr>
              <a:tr h="894466">
                <a:tc>
                  <a:txBody>
                    <a:bodyPr/>
                    <a:lstStyle/>
                    <a:p>
                      <a:pPr fontAlgn="base"/>
                      <a:r>
                        <a:rPr lang="en-GB" b="1" dirty="0">
                          <a:effectLst/>
                        </a:rPr>
                        <a:t>GNN Architecture 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- Message passing between links using fully-connected layers.</a:t>
                      </a:r>
                    </a:p>
                    <a:p>
                      <a:pPr fontAlgn="base"/>
                      <a:r>
                        <a:rPr lang="en-GB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en-GB" dirty="0">
                          <a:effectLst/>
                          <a:highlight>
                            <a:srgbClr val="FFFF00"/>
                          </a:highlight>
                        </a:rPr>
                        <a:t>RNN</a:t>
                      </a:r>
                      <a:r>
                        <a:rPr lang="en-GB" dirty="0">
                          <a:effectLst/>
                        </a:rPr>
                        <a:t> captures sequential link </a:t>
                      </a:r>
                      <a:r>
                        <a:rPr lang="en-GB" dirty="0" err="1">
                          <a:effectLst/>
                        </a:rPr>
                        <a:t>behavior</a:t>
                      </a:r>
                      <a:r>
                        <a:rPr lang="en-GB" dirty="0">
                          <a:effectLst/>
                        </a:rPr>
                        <a:t>. </a:t>
                      </a:r>
                    </a:p>
                    <a:p>
                      <a:pPr fontAlgn="base"/>
                      <a:r>
                        <a:rPr lang="en-GB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dirty="0">
                          <a:effectLst/>
                        </a:rPr>
                        <a:t>Resulting link states </a:t>
                      </a:r>
                      <a:r>
                        <a:rPr lang="en-GB" dirty="0">
                          <a:effectLst/>
                          <a:highlight>
                            <a:srgbClr val="FFFF00"/>
                          </a:highlight>
                        </a:rPr>
                        <a:t>aggregated for Q-value estimation.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834465"/>
                  </a:ext>
                </a:extLst>
              </a:tr>
              <a:tr h="894466">
                <a:tc>
                  <a:txBody>
                    <a:bodyPr/>
                    <a:lstStyle/>
                    <a:p>
                      <a:pPr fontAlgn="base"/>
                      <a:r>
                        <a:rPr lang="en-GB" b="1" dirty="0">
                          <a:effectLst/>
                        </a:rPr>
                        <a:t>DRL Agent Operation 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- DRL agent interacts with the environment using network state. </a:t>
                      </a:r>
                    </a:p>
                    <a:p>
                      <a:pPr fontAlgn="base"/>
                      <a:r>
                        <a:rPr lang="en-GB" dirty="0">
                          <a:effectLst/>
                          <a:sym typeface="Wingdings" panose="05000000000000000000" pitchFamily="2" charset="2"/>
                        </a:rPr>
                        <a:t> Compute </a:t>
                      </a:r>
                      <a:r>
                        <a:rPr lang="en-GB" dirty="0">
                          <a:effectLst/>
                          <a:highlight>
                            <a:srgbClr val="FFFF00"/>
                          </a:highlight>
                        </a:rPr>
                        <a:t>Q-values</a:t>
                      </a:r>
                      <a:r>
                        <a:rPr lang="en-GB" dirty="0">
                          <a:effectLst/>
                        </a:rPr>
                        <a:t>, actions selected using ε-greedy strategy. </a:t>
                      </a:r>
                    </a:p>
                    <a:p>
                      <a:pPr fontAlgn="base"/>
                      <a:r>
                        <a:rPr lang="en-GB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dirty="0">
                          <a:effectLst/>
                        </a:rPr>
                        <a:t>Actions applied to </a:t>
                      </a:r>
                      <a:r>
                        <a:rPr lang="en-GB" dirty="0">
                          <a:effectLst/>
                          <a:highlight>
                            <a:srgbClr val="FFFF00"/>
                          </a:highlight>
                        </a:rPr>
                        <a:t>update</a:t>
                      </a:r>
                      <a:r>
                        <a:rPr lang="en-GB" dirty="0">
                          <a:effectLst/>
                        </a:rPr>
                        <a:t> link states and train the GNN.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26214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3ED59E-8880-452B-2840-1D054281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014" y="1797833"/>
            <a:ext cx="4621985" cy="31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2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5EB727-4294-2F01-922C-B999E13CF1F7}"/>
              </a:ext>
            </a:extLst>
          </p:cNvPr>
          <p:cNvSpPr txBox="1"/>
          <p:nvPr/>
        </p:nvSpPr>
        <p:spPr>
          <a:xfrm>
            <a:off x="160105" y="6000317"/>
            <a:ext cx="12215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/>
              <a:t>REF: </a:t>
            </a:r>
            <a:r>
              <a:rPr lang="en-US" sz="1200" dirty="0">
                <a:hlinkClick r:id="rId2"/>
              </a:rPr>
              <a:t>https://github.com/mshokrnezhad/DRL_GNN</a:t>
            </a:r>
            <a:r>
              <a:rPr lang="en-US" sz="1200" dirty="0"/>
              <a:t>, picture ref: https://community.fs.com/article/what-is-otn-optical-transport-network.html from  from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25A70F-095E-E569-EED8-48B5971F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362506"/>
          </a:xfrm>
        </p:spPr>
        <p:txBody>
          <a:bodyPr/>
          <a:lstStyle/>
          <a:p>
            <a:r>
              <a:rPr lang="en-US" sz="2400" dirty="0"/>
              <a:t>3.2  </a:t>
            </a:r>
            <a:r>
              <a:rPr lang="en-GB" sz="2400" dirty="0"/>
              <a:t>DRL + MPNN: performance evaluation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F5C2-6F7A-3155-C0AD-25ABA28A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u="sng" dirty="0"/>
              <a:t>2 experiment </a:t>
            </a:r>
            <a:r>
              <a:rPr lang="en-GB" sz="2000" dirty="0"/>
              <a:t>sets: e14-node </a:t>
            </a:r>
            <a:r>
              <a:rPr lang="en-GB" sz="2000" dirty="0" err="1"/>
              <a:t>Nsfnet</a:t>
            </a:r>
            <a:r>
              <a:rPr lang="en-GB" sz="2000" dirty="0"/>
              <a:t> ,24-node </a:t>
            </a:r>
            <a:br>
              <a:rPr lang="en-GB" sz="2000" dirty="0"/>
            </a:br>
            <a:r>
              <a:rPr lang="en-GB" sz="2000" u="sng" dirty="0"/>
              <a:t>Geant2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evaluate generalisability </a:t>
            </a:r>
            <a:br>
              <a:rPr lang="en-GB" sz="2000" dirty="0"/>
            </a:br>
            <a:r>
              <a:rPr lang="en-GB" sz="2000" dirty="0"/>
              <a:t>and performance against DRL-based solution</a:t>
            </a:r>
            <a:br>
              <a:rPr lang="en-GB" sz="2000" dirty="0"/>
            </a:br>
            <a:br>
              <a:rPr lang="en-GB" sz="2000" dirty="0"/>
            </a:br>
            <a:r>
              <a:rPr lang="en-GB" sz="2000" u="sng" dirty="0"/>
              <a:t>Topology </a:t>
            </a:r>
            <a:r>
              <a:rPr lang="en-GB" sz="2000" u="sng" dirty="0" err="1"/>
              <a:t>synethesis</a:t>
            </a:r>
            <a:r>
              <a:rPr lang="en-GB" sz="2000" u="sng" dirty="0"/>
              <a:t> from 20 – 90 nodes</a:t>
            </a:r>
            <a:br>
              <a:rPr lang="en-GB" sz="2000" dirty="0"/>
            </a:br>
            <a:r>
              <a:rPr lang="en-GB" sz="2000" dirty="0"/>
              <a:t>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56C554-EF5D-F20A-48C4-73996934F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017" y="1054396"/>
            <a:ext cx="4020207" cy="36412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69154B-E0F2-C1CD-76D6-3ECAFA6B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15" y="3214473"/>
            <a:ext cx="4285436" cy="252244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874A33-AE23-7971-D79B-8D04030899CD}"/>
              </a:ext>
            </a:extLst>
          </p:cNvPr>
          <p:cNvCxnSpPr/>
          <p:nvPr/>
        </p:nvCxnSpPr>
        <p:spPr>
          <a:xfrm>
            <a:off x="6959600" y="1087994"/>
            <a:ext cx="215900" cy="362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18639B-7ADC-9B25-D1C7-C4174765943D}"/>
              </a:ext>
            </a:extLst>
          </p:cNvPr>
          <p:cNvCxnSpPr/>
          <p:nvPr/>
        </p:nvCxnSpPr>
        <p:spPr>
          <a:xfrm>
            <a:off x="8773617" y="817700"/>
            <a:ext cx="215900" cy="362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D44879-CE20-D41B-F718-18529841B5F6}"/>
              </a:ext>
            </a:extLst>
          </p:cNvPr>
          <p:cNvCxnSpPr/>
          <p:nvPr/>
        </p:nvCxnSpPr>
        <p:spPr>
          <a:xfrm>
            <a:off x="7289474" y="2825177"/>
            <a:ext cx="215900" cy="362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682CCC-0E8A-22B4-7DCB-4F059C6A716F}"/>
              </a:ext>
            </a:extLst>
          </p:cNvPr>
          <p:cNvCxnSpPr/>
          <p:nvPr/>
        </p:nvCxnSpPr>
        <p:spPr>
          <a:xfrm>
            <a:off x="9211441" y="2900896"/>
            <a:ext cx="215900" cy="362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D13E51-68CD-E8BB-6BDF-6D01DD45647C}"/>
              </a:ext>
            </a:extLst>
          </p:cNvPr>
          <p:cNvCxnSpPr>
            <a:cxnSpLocks/>
          </p:cNvCxnSpPr>
          <p:nvPr/>
        </p:nvCxnSpPr>
        <p:spPr>
          <a:xfrm flipH="1">
            <a:off x="4585451" y="3190075"/>
            <a:ext cx="240549" cy="379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B57E9E-99C6-E547-0C96-50C500D5836B}"/>
              </a:ext>
            </a:extLst>
          </p:cNvPr>
          <p:cNvSpPr txBox="1"/>
          <p:nvPr/>
        </p:nvSpPr>
        <p:spPr>
          <a:xfrm>
            <a:off x="7067550" y="312206"/>
            <a:ext cx="3592673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Good performance vs other DRL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B650A-5DD8-9E00-48C9-00EED50B9FF3}"/>
              </a:ext>
            </a:extLst>
          </p:cNvPr>
          <p:cNvSpPr txBox="1"/>
          <p:nvPr/>
        </p:nvSpPr>
        <p:spPr>
          <a:xfrm>
            <a:off x="4538147" y="5468096"/>
            <a:ext cx="345974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/>
              <a:t>Performance scaling with topology size.</a:t>
            </a:r>
          </a:p>
        </p:txBody>
      </p:sp>
    </p:spTree>
    <p:extLst>
      <p:ext uri="{BB962C8B-B14F-4D97-AF65-F5344CB8AC3E}">
        <p14:creationId xmlns:p14="http://schemas.microsoft.com/office/powerpoint/2010/main" val="61125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5EB727-4294-2F01-922C-B999E13CF1F7}"/>
              </a:ext>
            </a:extLst>
          </p:cNvPr>
          <p:cNvSpPr txBox="1"/>
          <p:nvPr/>
        </p:nvSpPr>
        <p:spPr>
          <a:xfrm>
            <a:off x="160105" y="6000317"/>
            <a:ext cx="12215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/>
              <a:t>REF: </a:t>
            </a:r>
            <a:r>
              <a:rPr lang="en-US" sz="1200" dirty="0">
                <a:hlinkClick r:id="rId2"/>
              </a:rPr>
              <a:t>https://github.com/mshokrnezhad/DRL_GNN</a:t>
            </a:r>
            <a:r>
              <a:rPr lang="en-US" sz="1200" dirty="0"/>
              <a:t>, picture ref: https://community.fs.com/article/what-is-otn-optical-transport-network.html from  from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25A70F-095E-E569-EED8-48B5971F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50" y="215900"/>
            <a:ext cx="11493500" cy="362506"/>
          </a:xfrm>
        </p:spPr>
        <p:txBody>
          <a:bodyPr/>
          <a:lstStyle/>
          <a:p>
            <a:r>
              <a:rPr lang="en-US" sz="2400" dirty="0"/>
              <a:t>3.2  </a:t>
            </a:r>
            <a:r>
              <a:rPr lang="en-GB" sz="2400" dirty="0"/>
              <a:t>DRL + MPNN: deployment 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F5C2-6F7A-3155-C0AD-25ABA28A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- Evaluation of DRL+GNN adaptability to network </a:t>
            </a:r>
            <a:br>
              <a:rPr lang="en-GB" sz="2000" dirty="0"/>
            </a:br>
            <a:r>
              <a:rPr lang="en-GB" sz="2000" dirty="0"/>
              <a:t> topology changes</a:t>
            </a:r>
            <a:br>
              <a:rPr lang="en-GB" sz="2000" dirty="0"/>
            </a:br>
            <a:r>
              <a:rPr lang="en-GB" sz="2000" dirty="0"/>
              <a:t>-</a:t>
            </a:r>
            <a:r>
              <a:rPr lang="en-GB" sz="2000" dirty="0" err="1"/>
              <a:t>vDemonstrated</a:t>
            </a:r>
            <a:r>
              <a:rPr lang="en-GB" sz="2000" dirty="0"/>
              <a:t> adaptability even in scenarios with </a:t>
            </a:r>
            <a:br>
              <a:rPr lang="en-GB" sz="2000" dirty="0"/>
            </a:br>
            <a:r>
              <a:rPr lang="en-GB" sz="2000" dirty="0"/>
              <a:t> up to 10 concurrent link failures.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F3897-922B-557C-7F41-2FD7999D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338" y="1177758"/>
            <a:ext cx="4382112" cy="2657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E4B75B-C165-04EE-3CD6-4B2CD86F9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20" y="3206059"/>
            <a:ext cx="4248743" cy="2457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01F6E3-EF75-E7F7-95A8-A4D399133E84}"/>
              </a:ext>
            </a:extLst>
          </p:cNvPr>
          <p:cNvSpPr txBox="1"/>
          <p:nvPr/>
        </p:nvSpPr>
        <p:spPr>
          <a:xfrm>
            <a:off x="7230547" y="5598649"/>
            <a:ext cx="295485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/>
              <a:t>Good scalability potential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94FFA9-34AD-8AAF-E1C2-CDCDD5C64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84" y="3448465"/>
            <a:ext cx="4461129" cy="2150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DE4907-ECBE-3CDF-DFC2-6C5533381634}"/>
              </a:ext>
            </a:extLst>
          </p:cNvPr>
          <p:cNvSpPr txBox="1"/>
          <p:nvPr/>
        </p:nvSpPr>
        <p:spPr>
          <a:xfrm>
            <a:off x="2457113" y="5598649"/>
            <a:ext cx="295485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/>
              <a:t>Real-world scenario</a:t>
            </a:r>
          </a:p>
        </p:txBody>
      </p:sp>
    </p:spTree>
    <p:extLst>
      <p:ext uri="{BB962C8B-B14F-4D97-AF65-F5344CB8AC3E}">
        <p14:creationId xmlns:p14="http://schemas.microsoft.com/office/powerpoint/2010/main" val="34125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6A97AD8B-34A3-7961-018D-9495CA10D218}"/>
              </a:ext>
            </a:extLst>
          </p:cNvPr>
          <p:cNvSpPr txBox="1"/>
          <p:nvPr/>
        </p:nvSpPr>
        <p:spPr>
          <a:xfrm>
            <a:off x="0" y="1241744"/>
            <a:ext cx="12191999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39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T</a:t>
            </a:r>
            <a:r>
              <a:rPr lang="en" altLang="zh-CN" sz="239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h</a:t>
            </a:r>
            <a:r>
              <a:rPr lang="en" altLang="zh-CN" sz="239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lang="en" altLang="zh-CN" sz="23900" b="1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rPr>
              <a:t>n</a:t>
            </a:r>
            <a:r>
              <a:rPr lang="en" altLang="zh-CN" sz="23900" b="1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" altLang="zh-CN" sz="239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en-US" altLang="zh-CN" sz="239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!</a:t>
            </a:r>
            <a:endParaRPr lang="zh-CN" altLang="en-US" sz="199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8FAF921A-6A86-35DC-2901-AC18908E4CAA}"/>
              </a:ext>
            </a:extLst>
          </p:cNvPr>
          <p:cNvSpPr txBox="1"/>
          <p:nvPr/>
        </p:nvSpPr>
        <p:spPr>
          <a:xfrm>
            <a:off x="3028949" y="5496645"/>
            <a:ext cx="613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800" dirty="0"/>
              <a:t>Have fun, learn stuff</a:t>
            </a:r>
            <a:endParaRPr lang="zh-CN" altLang="en-US" sz="28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5A7619B-CC0A-7C73-45EB-9BE518A4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9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91" y="3032696"/>
            <a:ext cx="11412777" cy="875880"/>
          </a:xfrm>
        </p:spPr>
        <p:txBody>
          <a:bodyPr/>
          <a:lstStyle/>
          <a:p>
            <a:pPr algn="l"/>
            <a:r>
              <a:rPr lang="en-US" altLang="zh-CN" dirty="0">
                <a:latin typeface="+mj-lt"/>
              </a:rPr>
              <a:t>Part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I:</a:t>
            </a:r>
            <a:r>
              <a:rPr lang="zh-CN" altLang="en-US" dirty="0">
                <a:latin typeface="+mj-lt"/>
              </a:rPr>
              <a:t> </a:t>
            </a:r>
            <a:r>
              <a:rPr lang="en-GB" altLang="zh-CN" dirty="0">
                <a:latin typeface="+mj-lt"/>
              </a:rPr>
              <a:t>Recap - core concepts</a:t>
            </a:r>
            <a:endParaRPr lang="zh-CN" altLang="en-US" dirty="0"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5CB5838-52B3-2F5C-45BE-ED1602EBF7EE}"/>
              </a:ext>
            </a:extLst>
          </p:cNvPr>
          <p:cNvSpPr txBox="1">
            <a:spLocks/>
          </p:cNvSpPr>
          <p:nvPr/>
        </p:nvSpPr>
        <p:spPr>
          <a:xfrm>
            <a:off x="675590" y="4596875"/>
            <a:ext cx="11412777" cy="875880"/>
          </a:xfrm>
        </p:spPr>
        <p:txBody>
          <a:bodyPr anchor="ctr"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5333" b="1" i="0" kern="12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514350" indent="-514350" algn="l">
              <a:buAutoNum type="arabicPeriod"/>
            </a:pPr>
            <a:r>
              <a:rPr lang="en-GB" altLang="zh-CN" sz="2800" dirty="0">
                <a:latin typeface="+mj-lt"/>
              </a:rPr>
              <a:t>GNN architecture</a:t>
            </a:r>
          </a:p>
          <a:p>
            <a:pPr marL="514350" indent="-514350" algn="l">
              <a:buAutoNum type="arabicPeriod"/>
            </a:pPr>
            <a:r>
              <a:rPr lang="en-GB" altLang="zh-CN" sz="2800" dirty="0">
                <a:latin typeface="+mj-lt"/>
              </a:rPr>
              <a:t>Mechanism</a:t>
            </a:r>
          </a:p>
          <a:p>
            <a:pPr marL="514350" indent="-514350" algn="l">
              <a:buAutoNum type="arabicPeriod"/>
            </a:pPr>
            <a:r>
              <a:rPr lang="en-GB" altLang="zh-CN" sz="2800" dirty="0">
                <a:latin typeface="+mj-lt"/>
              </a:rPr>
              <a:t>applications 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06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5184237"/>
          </a:xfrm>
        </p:spPr>
        <p:txBody>
          <a:bodyPr/>
          <a:lstStyle/>
          <a:p>
            <a:r>
              <a:rPr lang="en-GB" sz="2000" b="1" u="sng" dirty="0">
                <a:highlight>
                  <a:srgbClr val="9DE0E7"/>
                </a:highlight>
              </a:rPr>
              <a:t>Definition</a:t>
            </a:r>
            <a:r>
              <a:rPr lang="en-GB" sz="2000" dirty="0"/>
              <a:t> : specialized NN for handling graph-structured data.</a:t>
            </a:r>
          </a:p>
          <a:p>
            <a:r>
              <a:rPr lang="en-GB" sz="2000" b="1" dirty="0"/>
              <a:t>Graph components</a:t>
            </a:r>
            <a:r>
              <a:rPr lang="en-GB" sz="2000" dirty="0"/>
              <a:t>: nodes (+ feature vectors) and edges</a:t>
            </a:r>
          </a:p>
          <a:p>
            <a:r>
              <a:rPr lang="en-GB" sz="2000" b="1" dirty="0"/>
              <a:t>Architectural Components:</a:t>
            </a:r>
            <a:r>
              <a:rPr lang="en-GB" sz="2000" dirty="0"/>
              <a:t> </a:t>
            </a:r>
          </a:p>
          <a:p>
            <a:r>
              <a:rPr lang="en-GB" sz="2000" dirty="0"/>
              <a:t>1. width (</a:t>
            </a:r>
            <a:r>
              <a:rPr lang="en-GB" sz="2000" dirty="0" err="1"/>
              <a:t>neighbor</a:t>
            </a:r>
            <a:r>
              <a:rPr lang="en-GB" sz="2000" dirty="0"/>
              <a:t> selection</a:t>
            </a:r>
          </a:p>
          <a:p>
            <a:r>
              <a:rPr lang="en-GB" sz="2000" dirty="0"/>
              <a:t>2. depth (number of hops to check</a:t>
            </a:r>
          </a:p>
          <a:p>
            <a:r>
              <a:rPr lang="en-GB" sz="2000" dirty="0"/>
              <a:t>3. aggregation (how to aggregate </a:t>
            </a:r>
            <a:br>
              <a:rPr lang="en-GB" sz="2000" dirty="0"/>
            </a:br>
            <a:r>
              <a:rPr lang="en-GB" sz="2000" dirty="0"/>
              <a:t>     messages from </a:t>
            </a:r>
            <a:r>
              <a:rPr lang="en-GB" sz="2000" dirty="0" err="1"/>
              <a:t>neighbors</a:t>
            </a:r>
            <a:endParaRPr lang="en-GB" sz="2000" dirty="0"/>
          </a:p>
          <a:p>
            <a:pPr>
              <a:spcAft>
                <a:spcPts val="1200"/>
              </a:spcAft>
            </a:pPr>
            <a:r>
              <a:rPr lang="en-US" sz="2000" b="1" u="sng" dirty="0">
                <a:highlight>
                  <a:srgbClr val="9DE0E7"/>
                </a:highlight>
              </a:rPr>
              <a:t>How it woks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 find node embeddings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 node- /edge- /attribute- /graph-level predictions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b="1" u="sng" dirty="0">
                <a:highlight>
                  <a:srgbClr val="9DE0E7"/>
                </a:highlight>
              </a:rPr>
              <a:t>Challenges with deep learning </a:t>
            </a:r>
            <a:br>
              <a:rPr lang="en-US" sz="2000" b="1" u="sng" dirty="0"/>
            </a:br>
            <a:r>
              <a:rPr lang="en-US" sz="2000" dirty="0"/>
              <a:t>traditional DL – simple grids &amp; sequences</a:t>
            </a:r>
            <a:br>
              <a:rPr lang="en-US" sz="2000" dirty="0"/>
            </a:br>
            <a:r>
              <a:rPr lang="en-US" sz="2000" dirty="0"/>
              <a:t>vs</a:t>
            </a:r>
            <a:br>
              <a:rPr lang="en-US" sz="2000" dirty="0"/>
            </a:br>
            <a:r>
              <a:rPr lang="en-US" sz="2000" dirty="0"/>
              <a:t>GNN – nodes, graphs have different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4B78C-C2EA-924A-5180-7E8D120E0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58"/>
          <a:stretch/>
        </p:blipFill>
        <p:spPr>
          <a:xfrm>
            <a:off x="6815942" y="2015836"/>
            <a:ext cx="5376058" cy="2537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FC2F95-AE3B-64A1-C41E-217158F2A674}"/>
              </a:ext>
            </a:extLst>
          </p:cNvPr>
          <p:cNvSpPr txBox="1"/>
          <p:nvPr/>
        </p:nvSpPr>
        <p:spPr>
          <a:xfrm>
            <a:off x="9111377" y="983807"/>
            <a:ext cx="4494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2 representations of info with:  </a:t>
            </a:r>
            <a:br>
              <a:rPr lang="en-GB" dirty="0"/>
            </a:br>
            <a:r>
              <a:rPr lang="en-GB" dirty="0"/>
              <a:t>1. graph as feature</a:t>
            </a:r>
            <a:br>
              <a:rPr lang="en-GB" dirty="0"/>
            </a:br>
            <a:r>
              <a:rPr lang="en-GB" dirty="0"/>
              <a:t>2. nodes as feature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3BBB2-E9C0-AD23-3FCF-5AF78A9D46B7}"/>
              </a:ext>
            </a:extLst>
          </p:cNvPr>
          <p:cNvSpPr txBox="1"/>
          <p:nvPr/>
        </p:nvSpPr>
        <p:spPr>
          <a:xfrm>
            <a:off x="10740672" y="4745066"/>
            <a:ext cx="4494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Significance</a:t>
            </a:r>
          </a:p>
          <a:p>
            <a:r>
              <a:rPr lang="en-GB" dirty="0"/>
              <a:t>- RL</a:t>
            </a:r>
          </a:p>
          <a:p>
            <a:r>
              <a:rPr lang="en-GB" dirty="0"/>
              <a:t>- science</a:t>
            </a:r>
          </a:p>
          <a:p>
            <a:r>
              <a:rPr lang="en-GB" dirty="0"/>
              <a:t>- CS</a:t>
            </a:r>
            <a:br>
              <a:rPr lang="en-GB" dirty="0"/>
            </a:br>
            <a:r>
              <a:rPr lang="en-GB" dirty="0"/>
              <a:t>- etc…</a:t>
            </a:r>
          </a:p>
        </p:txBody>
      </p:sp>
    </p:spTree>
    <p:extLst>
      <p:ext uri="{BB962C8B-B14F-4D97-AF65-F5344CB8AC3E}">
        <p14:creationId xmlns:p14="http://schemas.microsoft.com/office/powerpoint/2010/main" val="216083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GNN aggregation challenges + strategies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D9175D-1165-7580-E0A0-1936E24D7C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012039"/>
              </p:ext>
            </p:extLst>
          </p:nvPr>
        </p:nvGraphicFramePr>
        <p:xfrm>
          <a:off x="236526" y="983807"/>
          <a:ext cx="11718947" cy="450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792">
                  <a:extLst>
                    <a:ext uri="{9D8B030D-6E8A-4147-A177-3AD203B41FA5}">
                      <a16:colId xmlns:a16="http://schemas.microsoft.com/office/drawing/2014/main" val="1150312495"/>
                    </a:ext>
                  </a:extLst>
                </a:gridCol>
                <a:gridCol w="2178168">
                  <a:extLst>
                    <a:ext uri="{9D8B030D-6E8A-4147-A177-3AD203B41FA5}">
                      <a16:colId xmlns:a16="http://schemas.microsoft.com/office/drawing/2014/main" val="3240629833"/>
                    </a:ext>
                  </a:extLst>
                </a:gridCol>
                <a:gridCol w="7224987">
                  <a:extLst>
                    <a:ext uri="{9D8B030D-6E8A-4147-A177-3AD203B41FA5}">
                      <a16:colId xmlns:a16="http://schemas.microsoft.com/office/drawing/2014/main" val="4098052831"/>
                    </a:ext>
                  </a:extLst>
                </a:gridCol>
              </a:tblGrid>
              <a:tr h="372242">
                <a:tc>
                  <a:txBody>
                    <a:bodyPr/>
                    <a:lstStyle/>
                    <a:p>
                      <a:pPr fontAlgn="b"/>
                      <a:r>
                        <a:rPr lang="en-GB" b="1" dirty="0">
                          <a:effectLst/>
                        </a:rPr>
                        <a:t>Challenges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b="1" dirty="0">
                          <a:effectLst/>
                        </a:rPr>
                        <a:t>Issues Faced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b="1" dirty="0">
                          <a:effectLst/>
                        </a:rPr>
                        <a:t>Potential Solutions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48376701"/>
                  </a:ext>
                </a:extLst>
              </a:tr>
              <a:tr h="917856">
                <a:tc>
                  <a:txBody>
                    <a:bodyPr/>
                    <a:lstStyle/>
                    <a:p>
                      <a:pPr fontAlgn="base"/>
                      <a:r>
                        <a:rPr lang="en-GB" b="1">
                          <a:effectLst/>
                        </a:rPr>
                        <a:t>Arbitrary Neighbor Size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Neighbor Explosion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u="sng" dirty="0">
                          <a:effectLst/>
                        </a:rPr>
                        <a:t>Limit no. of Neighbours with </a:t>
                      </a:r>
                      <a:r>
                        <a:rPr lang="en-GB" u="sng" dirty="0" err="1">
                          <a:effectLst/>
                        </a:rPr>
                        <a:t>eg.</a:t>
                      </a:r>
                      <a:r>
                        <a:rPr lang="en-GB" u="sng" dirty="0">
                          <a:effectLst/>
                        </a:rPr>
                        <a:t> random sampling / importance sampling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Randomly sample a fixed number of </a:t>
                      </a:r>
                      <a:r>
                        <a:rPr lang="en-GB" dirty="0" err="1">
                          <a:effectLst/>
                        </a:rPr>
                        <a:t>neighbors</a:t>
                      </a:r>
                      <a:r>
                        <a:rPr lang="en-GB" dirty="0">
                          <a:effectLst/>
                        </a:rPr>
                        <a:t> during aggregation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dirty="0">
                          <a:effectLst/>
                        </a:rPr>
                        <a:t> prevent explosion in the number of aggregated nodes.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541711"/>
                  </a:ext>
                </a:extLst>
              </a:tr>
              <a:tr h="1468570">
                <a:tc>
                  <a:txBody>
                    <a:bodyPr/>
                    <a:lstStyle/>
                    <a:p>
                      <a:pPr fontAlgn="base"/>
                      <a:r>
                        <a:rPr lang="en-GB" b="1">
                          <a:effectLst/>
                        </a:rPr>
                        <a:t>Complex Topological Structure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>
                          <a:effectLst/>
                        </a:rPr>
                        <a:t>Oversampling or Over-squashing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i="0" u="sng" dirty="0">
                          <a:effectLst/>
                        </a:rPr>
                        <a:t>Total Pairwise Square Distance (TPSD)</a:t>
                      </a:r>
                      <a:br>
                        <a:rPr lang="en-GB" i="0" u="sng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Monitor TPSD across layers. 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TPSD acts as a regularization term 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dirty="0">
                          <a:effectLst/>
                        </a:rPr>
                        <a:t>helps prevent oversampling (over-aggregation) or over-squashing (under-aggregation), by maintaining a balance in aggregation process.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836267"/>
                  </a:ext>
                </a:extLst>
              </a:tr>
              <a:tr h="1743926">
                <a:tc>
                  <a:txBody>
                    <a:bodyPr/>
                    <a:lstStyle/>
                    <a:p>
                      <a:pPr fontAlgn="base"/>
                      <a:r>
                        <a:rPr lang="en-GB" b="1">
                          <a:effectLst/>
                        </a:rPr>
                        <a:t>No Fixed Node Ordering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dirty="0">
                          <a:effectLst/>
                        </a:rPr>
                        <a:t>Information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u="sng" dirty="0">
                          <a:effectLst/>
                        </a:rPr>
                        <a:t>Differentiable Aggregation Functions </a:t>
                      </a:r>
                      <a:r>
                        <a:rPr lang="en-GB" u="sng" dirty="0" err="1">
                          <a:effectLst/>
                        </a:rPr>
                        <a:t>eg.</a:t>
                      </a:r>
                      <a:r>
                        <a:rPr lang="en-GB" u="sng" dirty="0">
                          <a:effectLst/>
                        </a:rPr>
                        <a:t> attention mechanisms or gating functions</a:t>
                      </a:r>
                      <a:br>
                        <a:rPr lang="en-GB" u="sng" dirty="0">
                          <a:effectLst/>
                        </a:rPr>
                      </a:br>
                      <a:r>
                        <a:rPr lang="en-GB" dirty="0">
                          <a:effectLst/>
                        </a:rPr>
                        <a:t>Use differentiable aggregation functions to learn aggregate information,  without being dependent on ordering of nodes</a:t>
                      </a:r>
                      <a:br>
                        <a:rPr lang="en-GB" dirty="0">
                          <a:effectLst/>
                        </a:rPr>
                      </a:br>
                      <a:r>
                        <a:rPr lang="en-GB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GB" dirty="0">
                          <a:effectLst/>
                        </a:rPr>
                        <a:t>dynamically weight nodes importance in the neighbourhood.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90419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B4E4A8-FB97-E9C4-572C-1829C6BFE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4"/>
          <a:stretch/>
        </p:blipFill>
        <p:spPr>
          <a:xfrm>
            <a:off x="349292" y="5514290"/>
            <a:ext cx="3277828" cy="769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FB54FA-D855-A14F-6C6C-E8E09DA39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23"/>
          <a:stretch/>
        </p:blipFill>
        <p:spPr>
          <a:xfrm>
            <a:off x="9525000" y="5537036"/>
            <a:ext cx="2097034" cy="74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2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GNN: further understanding in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67809-24B6-3922-E6EC-3EBCE54A8A34}"/>
              </a:ext>
            </a:extLst>
          </p:cNvPr>
          <p:cNvSpPr txBox="1"/>
          <p:nvPr/>
        </p:nvSpPr>
        <p:spPr>
          <a:xfrm>
            <a:off x="525780" y="1103114"/>
            <a:ext cx="6896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online resources on understanding GNN: </a:t>
            </a:r>
            <a:r>
              <a:rPr lang="en-GB" dirty="0">
                <a:hlinkClick r:id="rId2"/>
              </a:rPr>
              <a:t>https://www.youtube.com/watch?v=GXhBEj1ZtE8</a:t>
            </a:r>
            <a:br>
              <a:rPr lang="en-GB" dirty="0"/>
            </a:br>
            <a:br>
              <a:rPr lang="en-GB" dirty="0"/>
            </a:br>
            <a:r>
              <a:rPr lang="en-GB" u="sng" dirty="0"/>
              <a:t>For a training loop: </a:t>
            </a:r>
            <a:br>
              <a:rPr lang="en-GB" dirty="0"/>
            </a:br>
            <a:r>
              <a:rPr lang="en-GB" dirty="0"/>
              <a:t>message passing for forward pass and calculate loss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Mapping to embeddings spaces 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 backpropagate and update</a:t>
            </a:r>
          </a:p>
          <a:p>
            <a:r>
              <a:rPr lang="en-GB" u="sng" dirty="0"/>
              <a:t>Graph learning tasks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A22D29-E0E5-91E5-E48E-23F75543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0" y="983807"/>
            <a:ext cx="2705100" cy="1506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3F49DF-AAB3-5196-ED3B-01C2E018F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408" y="956422"/>
            <a:ext cx="2705100" cy="1534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D52104-AC42-FA28-E136-2363C5CCA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16" y="3510128"/>
            <a:ext cx="2659380" cy="17656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2C6D5B-194C-27DA-E6DC-303831D9E006}"/>
              </a:ext>
            </a:extLst>
          </p:cNvPr>
          <p:cNvSpPr txBox="1"/>
          <p:nvPr/>
        </p:nvSpPr>
        <p:spPr>
          <a:xfrm>
            <a:off x="-407670" y="5388752"/>
            <a:ext cx="4076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u="sng" dirty="0"/>
              <a:t>link prediction</a:t>
            </a:r>
            <a:br>
              <a:rPr lang="en-GB" dirty="0"/>
            </a:br>
            <a:r>
              <a:rPr lang="en-GB" dirty="0"/>
              <a:t>recommend new potential edges between nodes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11FA41-CF28-2624-5FAC-7F15BAE57771}"/>
              </a:ext>
            </a:extLst>
          </p:cNvPr>
          <p:cNvSpPr txBox="1"/>
          <p:nvPr/>
        </p:nvSpPr>
        <p:spPr>
          <a:xfrm>
            <a:off x="6094554" y="5351739"/>
            <a:ext cx="2705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u="sng" dirty="0"/>
              <a:t>Clustering</a:t>
            </a:r>
            <a:br>
              <a:rPr lang="en-GB" dirty="0"/>
            </a:br>
            <a:r>
              <a:rPr lang="en-GB" dirty="0"/>
              <a:t>break up embedding space into groups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7E6B4C-52CE-C6CB-6B6D-05ACA9469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2212" y="3977641"/>
            <a:ext cx="2383901" cy="12845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1C60DC-94BB-9802-2BF2-41163A9DB3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454" y="3513505"/>
            <a:ext cx="2705100" cy="18880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8CEACDE-D6E0-C1BD-F2DB-319C8BF6F625}"/>
              </a:ext>
            </a:extLst>
          </p:cNvPr>
          <p:cNvSpPr txBox="1"/>
          <p:nvPr/>
        </p:nvSpPr>
        <p:spPr>
          <a:xfrm>
            <a:off x="2914622" y="5388752"/>
            <a:ext cx="365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u="sng" dirty="0"/>
              <a:t>Node classification</a:t>
            </a:r>
          </a:p>
          <a:p>
            <a:pPr algn="ctr"/>
            <a:r>
              <a:rPr lang="en-GB" dirty="0"/>
              <a:t>Using node representation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79074-B520-192A-9DD1-B73A628E5D7A}"/>
              </a:ext>
            </a:extLst>
          </p:cNvPr>
          <p:cNvSpPr txBox="1"/>
          <p:nvPr/>
        </p:nvSpPr>
        <p:spPr>
          <a:xfrm>
            <a:off x="8961120" y="5351739"/>
            <a:ext cx="3215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u="sng" dirty="0"/>
              <a:t>Graph classification</a:t>
            </a:r>
          </a:p>
          <a:p>
            <a:pPr algn="ctr"/>
            <a:r>
              <a:rPr lang="en-GB" dirty="0"/>
              <a:t>Aggregation over all node representation for comparison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753739E-915C-24F5-51E3-7740358429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1513" y="3905967"/>
            <a:ext cx="2705100" cy="11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5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GNN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4136833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Recommendations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Drug discovery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Fintech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Outlier detection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Social </a:t>
            </a:r>
            <a:r>
              <a:rPr lang="en-US" dirty="0" err="1"/>
              <a:t>netowrk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GNN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983807"/>
            <a:ext cx="10327008" cy="4136833"/>
          </a:xfrm>
        </p:spPr>
        <p:txBody>
          <a:bodyPr/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Recommendations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Drug discovery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Fintech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Outlier detection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u="sng" dirty="0"/>
              <a:t>Social network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b="1" u="sng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60683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36DC3-9901-57D6-E1FE-6F49E3F0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91" y="3032696"/>
            <a:ext cx="11412777" cy="875880"/>
          </a:xfrm>
        </p:spPr>
        <p:txBody>
          <a:bodyPr/>
          <a:lstStyle/>
          <a:p>
            <a:pPr algn="l"/>
            <a:r>
              <a:rPr lang="en-US" altLang="zh-CN" dirty="0">
                <a:latin typeface="+mj-lt"/>
              </a:rPr>
              <a:t>Part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II: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Python notebook </a:t>
            </a:r>
            <a:endParaRPr lang="zh-CN" altLang="en-US" dirty="0">
              <a:latin typeface="+mj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65E01-687D-00C6-FC12-4815F0640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0E9C228-7E5C-AE9D-305A-1CEF71D6A08E}"/>
              </a:ext>
            </a:extLst>
          </p:cNvPr>
          <p:cNvSpPr txBox="1">
            <a:spLocks/>
          </p:cNvSpPr>
          <p:nvPr/>
        </p:nvSpPr>
        <p:spPr>
          <a:xfrm>
            <a:off x="675590" y="4032994"/>
            <a:ext cx="11412777" cy="1963071"/>
          </a:xfrm>
        </p:spPr>
        <p:txBody>
          <a:bodyPr anchor="ctr">
            <a:noAutofit/>
          </a:bodyPr>
          <a:lstStyle>
            <a:lvl1pPr algn="ctr" defTabSz="457182" rtl="0" eaLnBrk="1" latinLnBrk="0" hangingPunct="1">
              <a:spcBef>
                <a:spcPct val="0"/>
              </a:spcBef>
              <a:buNone/>
              <a:defRPr sz="5333" b="1" i="0" kern="1200" spc="0" baseline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marL="514350" indent="-514350" algn="l">
              <a:buAutoNum type="arabicPeriod"/>
            </a:pPr>
            <a:r>
              <a:rPr lang="en-GB" altLang="zh-CN" sz="2800" dirty="0">
                <a:latin typeface="+mj-lt"/>
              </a:rPr>
              <a:t>Graph neural network </a:t>
            </a:r>
          </a:p>
          <a:p>
            <a:pPr marL="514350" indent="-514350" algn="l">
              <a:buAutoNum type="arabicPeriod"/>
            </a:pPr>
            <a:r>
              <a:rPr lang="en-GB" altLang="zh-CN" sz="2800" dirty="0">
                <a:latin typeface="+mj-lt"/>
              </a:rPr>
              <a:t>Node level with CORA</a:t>
            </a:r>
          </a:p>
          <a:p>
            <a:pPr marL="514350" indent="-514350" algn="l">
              <a:buAutoNum type="arabicPeriod"/>
            </a:pPr>
            <a:r>
              <a:rPr lang="en-GB" altLang="zh-CN" sz="2800" dirty="0">
                <a:latin typeface="+mj-lt"/>
              </a:rPr>
              <a:t>Graph level with MUTAG</a:t>
            </a:r>
          </a:p>
        </p:txBody>
      </p:sp>
    </p:spTree>
    <p:extLst>
      <p:ext uri="{BB962C8B-B14F-4D97-AF65-F5344CB8AC3E}">
        <p14:creationId xmlns:p14="http://schemas.microsoft.com/office/powerpoint/2010/main" val="1185436197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109B_template" id="{F5F00624-00A9-874F-B784-A35A96185B41}" vid="{39D723E7-92C0-1845-A752-6B8EA90799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2015</Words>
  <Application>Microsoft Office PowerPoint</Application>
  <PresentationFormat>Widescreen</PresentationFormat>
  <Paragraphs>178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Unicode MS</vt:lpstr>
      <vt:lpstr>Arial</vt:lpstr>
      <vt:lpstr>Calibri</vt:lpstr>
      <vt:lpstr>Karla</vt:lpstr>
      <vt:lpstr>Roboto</vt:lpstr>
      <vt:lpstr>Wingdings</vt:lpstr>
      <vt:lpstr>GEC_template</vt:lpstr>
      <vt:lpstr>Last lab assignment:  Graph Neural Networks</vt:lpstr>
      <vt:lpstr>Outline</vt:lpstr>
      <vt:lpstr>Part I: Recap - core concepts</vt:lpstr>
      <vt:lpstr>1. GNN</vt:lpstr>
      <vt:lpstr>2. GNN aggregation challenges + strategies</vt:lpstr>
      <vt:lpstr>2. GNN: further understanding in training</vt:lpstr>
      <vt:lpstr>3. GNN applications</vt:lpstr>
      <vt:lpstr>3. GNN applications</vt:lpstr>
      <vt:lpstr>Part II: Python notebook </vt:lpstr>
      <vt:lpstr>2.1 GNN</vt:lpstr>
      <vt:lpstr>2.2 experimentation: node-level</vt:lpstr>
      <vt:lpstr>2.2 experimentation: node-level</vt:lpstr>
      <vt:lpstr>2.2 experimentation: graph-level</vt:lpstr>
      <vt:lpstr>Part III: paper reading +       project exploration</vt:lpstr>
      <vt:lpstr>3.1 GraphRec : Rec Sys using GNN (Fan et al. 2019)</vt:lpstr>
      <vt:lpstr>3.1 GraphRec : architecture </vt:lpstr>
      <vt:lpstr>3.1 GraphRec : execution</vt:lpstr>
      <vt:lpstr>3.1 GraphRec : evaluation</vt:lpstr>
      <vt:lpstr>3.2  Deep Reinforcement Learning With GNN in routing use case (Almasan et al., 22)</vt:lpstr>
      <vt:lpstr>3.2  DRL+ Message Passing Neural Networks (MPNN) </vt:lpstr>
      <vt:lpstr>3.2  how MPNN is incorporated into DRL agent in context of OTN </vt:lpstr>
      <vt:lpstr>3.2  DRL + MPNN: performance evaluation </vt:lpstr>
      <vt:lpstr>3.2  DRL + MPNN: deployment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lab assignment:  Graph Neural Networks</dc:title>
  <dc:creator>MING SHIN CINDY SUNG</dc:creator>
  <cp:lastModifiedBy>MING SHIN CINDY SUNG</cp:lastModifiedBy>
  <cp:revision>9</cp:revision>
  <dcterms:created xsi:type="dcterms:W3CDTF">2023-12-18T01:59:49Z</dcterms:created>
  <dcterms:modified xsi:type="dcterms:W3CDTF">2023-12-18T15:45:00Z</dcterms:modified>
</cp:coreProperties>
</file>