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53479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9FBAE43-9F11-4EC4-A756-071E6D3BFFBA}" type="datetimeFigureOut">
              <a:rPr lang="es-ES" smtClean="0"/>
              <a:t>28/10/2019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12365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24927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2745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300562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38902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426213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766495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364886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44271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20439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9FBAE43-9F11-4EC4-A756-071E6D3BFFBA}" type="datetimeFigureOut">
              <a:rPr lang="es-ES" smtClean="0"/>
              <a:t>28/10/2019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24756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9FBAE43-9F11-4EC4-A756-071E6D3BFFBA}" type="datetimeFigureOut">
              <a:rPr lang="es-ES" smtClean="0"/>
              <a:t>28/10/2019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3858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31393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53360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79FBAE43-9F11-4EC4-A756-071E6D3BFFBA}" type="datetimeFigureOut">
              <a:rPr lang="es-ES" smtClean="0"/>
              <a:t>28/10/2019</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44366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9FBAE43-9F11-4EC4-A756-071E6D3BFFBA}" type="datetimeFigureOut">
              <a:rPr lang="es-ES" smtClean="0"/>
              <a:t>28/10/2019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F1C1D70-9436-40D7-AC20-657061120FCD}" type="slidenum">
              <a:rPr lang="es-ES" smtClean="0"/>
              <a:t>‹Nº›</a:t>
            </a:fld>
            <a:endParaRPr lang="es-ES"/>
          </a:p>
        </p:txBody>
      </p:sp>
    </p:spTree>
    <p:extLst>
      <p:ext uri="{BB962C8B-B14F-4D97-AF65-F5344CB8AC3E}">
        <p14:creationId xmlns:p14="http://schemas.microsoft.com/office/powerpoint/2010/main" val="212218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FBAE43-9F11-4EC4-A756-071E6D3BFFBA}" type="datetimeFigureOut">
              <a:rPr lang="es-ES" smtClean="0"/>
              <a:t>28/10/2019</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1C1D70-9436-40D7-AC20-657061120FCD}" type="slidenum">
              <a:rPr lang="es-ES" smtClean="0"/>
              <a:t>‹Nº›</a:t>
            </a:fld>
            <a:endParaRPr lang="es-ES"/>
          </a:p>
        </p:txBody>
      </p:sp>
    </p:spTree>
    <p:extLst>
      <p:ext uri="{BB962C8B-B14F-4D97-AF65-F5344CB8AC3E}">
        <p14:creationId xmlns:p14="http://schemas.microsoft.com/office/powerpoint/2010/main" val="2370401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4D552-684C-4F1E-9F54-394A4D2DB8A2}"/>
              </a:ext>
            </a:extLst>
          </p:cNvPr>
          <p:cNvSpPr>
            <a:spLocks noGrp="1"/>
          </p:cNvSpPr>
          <p:nvPr>
            <p:ph type="ctrTitle"/>
          </p:nvPr>
        </p:nvSpPr>
        <p:spPr/>
        <p:txBody>
          <a:bodyPr/>
          <a:lstStyle/>
          <a:p>
            <a:r>
              <a:rPr lang="es-ES" dirty="0"/>
              <a:t>Partes de una Placa Base</a:t>
            </a:r>
          </a:p>
        </p:txBody>
      </p:sp>
      <p:sp>
        <p:nvSpPr>
          <p:cNvPr id="3" name="Subtítulo 2">
            <a:extLst>
              <a:ext uri="{FF2B5EF4-FFF2-40B4-BE49-F238E27FC236}">
                <a16:creationId xmlns:a16="http://schemas.microsoft.com/office/drawing/2014/main" id="{D5BF13A9-605D-4B7C-8A1C-ACE6765AC5B3}"/>
              </a:ext>
            </a:extLst>
          </p:cNvPr>
          <p:cNvSpPr>
            <a:spLocks noGrp="1"/>
          </p:cNvSpPr>
          <p:nvPr>
            <p:ph type="subTitle" idx="1"/>
          </p:nvPr>
        </p:nvSpPr>
        <p:spPr/>
        <p:txBody>
          <a:bodyPr>
            <a:normAutofit fontScale="70000" lnSpcReduction="20000"/>
          </a:bodyPr>
          <a:lstStyle/>
          <a:p>
            <a:r>
              <a:rPr lang="es-ES" dirty="0"/>
              <a:t>Por Álvaro Cañizares</a:t>
            </a:r>
          </a:p>
          <a:p>
            <a:r>
              <a:rPr lang="es-ES" dirty="0"/>
              <a:t>Sistemas Informáticos</a:t>
            </a:r>
          </a:p>
          <a:p>
            <a:r>
              <a:rPr lang="es-ES" dirty="0"/>
              <a:t>Práctica 1.7</a:t>
            </a:r>
          </a:p>
        </p:txBody>
      </p:sp>
    </p:spTree>
    <p:extLst>
      <p:ext uri="{BB962C8B-B14F-4D97-AF65-F5344CB8AC3E}">
        <p14:creationId xmlns:p14="http://schemas.microsoft.com/office/powerpoint/2010/main" val="422601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0" name="CuadroTexto 9">
            <a:extLst>
              <a:ext uri="{FF2B5EF4-FFF2-40B4-BE49-F238E27FC236}">
                <a16:creationId xmlns:a16="http://schemas.microsoft.com/office/drawing/2014/main" id="{6B61CDF4-DD3F-41F9-A91D-25836C0E1FF1}"/>
              </a:ext>
            </a:extLst>
          </p:cNvPr>
          <p:cNvSpPr txBox="1"/>
          <p:nvPr/>
        </p:nvSpPr>
        <p:spPr>
          <a:xfrm>
            <a:off x="265043" y="1391478"/>
            <a:ext cx="3313044" cy="1138773"/>
          </a:xfrm>
          <a:prstGeom prst="rect">
            <a:avLst/>
          </a:prstGeom>
          <a:noFill/>
        </p:spPr>
        <p:txBody>
          <a:bodyPr wrap="square" rtlCol="0">
            <a:spAutoFit/>
          </a:bodyPr>
          <a:lstStyle/>
          <a:p>
            <a:pPr algn="ctr"/>
            <a:r>
              <a:rPr lang="es-ES" dirty="0"/>
              <a:t>Zócalo del microprocesador</a:t>
            </a:r>
          </a:p>
          <a:p>
            <a:pPr algn="ctr"/>
            <a:endParaRPr lang="es-ES" dirty="0"/>
          </a:p>
          <a:p>
            <a:r>
              <a:rPr lang="es-ES" sz="1600" dirty="0"/>
              <a:t>Socket PGA ZIF 478 para Intel Pentium 4</a:t>
            </a:r>
          </a:p>
        </p:txBody>
      </p:sp>
      <p:sp>
        <p:nvSpPr>
          <p:cNvPr id="11" name="Elipse 10">
            <a:extLst>
              <a:ext uri="{FF2B5EF4-FFF2-40B4-BE49-F238E27FC236}">
                <a16:creationId xmlns:a16="http://schemas.microsoft.com/office/drawing/2014/main" id="{28573314-4423-4810-942C-325241CAB877}"/>
              </a:ext>
            </a:extLst>
          </p:cNvPr>
          <p:cNvSpPr/>
          <p:nvPr/>
        </p:nvSpPr>
        <p:spPr>
          <a:xfrm>
            <a:off x="7992390" y="1960864"/>
            <a:ext cx="3339548" cy="3156611"/>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90370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1" name="Elipse 10">
            <a:extLst>
              <a:ext uri="{FF2B5EF4-FFF2-40B4-BE49-F238E27FC236}">
                <a16:creationId xmlns:a16="http://schemas.microsoft.com/office/drawing/2014/main" id="{28573314-4423-4810-942C-325241CAB877}"/>
              </a:ext>
            </a:extLst>
          </p:cNvPr>
          <p:cNvSpPr/>
          <p:nvPr/>
        </p:nvSpPr>
        <p:spPr>
          <a:xfrm>
            <a:off x="6096000" y="4796592"/>
            <a:ext cx="5069305" cy="1299410"/>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20B86468-0EB2-4936-B74A-E12AC1C6EC1C}"/>
              </a:ext>
            </a:extLst>
          </p:cNvPr>
          <p:cNvSpPr txBox="1"/>
          <p:nvPr/>
        </p:nvSpPr>
        <p:spPr>
          <a:xfrm>
            <a:off x="265043" y="1391478"/>
            <a:ext cx="3313044" cy="1200329"/>
          </a:xfrm>
          <a:prstGeom prst="rect">
            <a:avLst/>
          </a:prstGeom>
          <a:noFill/>
        </p:spPr>
        <p:txBody>
          <a:bodyPr wrap="square" rtlCol="0">
            <a:spAutoFit/>
          </a:bodyPr>
          <a:lstStyle/>
          <a:p>
            <a:pPr algn="ctr"/>
            <a:r>
              <a:rPr lang="es-ES" dirty="0"/>
              <a:t>Zócalo de la memoria RAM</a:t>
            </a:r>
          </a:p>
          <a:p>
            <a:pPr algn="ctr"/>
            <a:endParaRPr lang="es-ES" dirty="0"/>
          </a:p>
          <a:p>
            <a:r>
              <a:rPr lang="en-US" dirty="0" err="1"/>
              <a:t>Soporta</a:t>
            </a:r>
            <a:r>
              <a:rPr lang="en-US" dirty="0"/>
              <a:t> dos </a:t>
            </a:r>
            <a:r>
              <a:rPr lang="en-US" dirty="0" err="1"/>
              <a:t>módulos</a:t>
            </a:r>
            <a:r>
              <a:rPr lang="en-US" dirty="0"/>
              <a:t> DDR4 hasta los 2 GB</a:t>
            </a:r>
            <a:endParaRPr lang="es-ES" dirty="0"/>
          </a:p>
        </p:txBody>
      </p:sp>
    </p:spTree>
    <p:extLst>
      <p:ext uri="{BB962C8B-B14F-4D97-AF65-F5344CB8AC3E}">
        <p14:creationId xmlns:p14="http://schemas.microsoft.com/office/powerpoint/2010/main" val="76532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1" name="Elipse 10">
            <a:extLst>
              <a:ext uri="{FF2B5EF4-FFF2-40B4-BE49-F238E27FC236}">
                <a16:creationId xmlns:a16="http://schemas.microsoft.com/office/drawing/2014/main" id="{28573314-4423-4810-942C-325241CAB877}"/>
              </a:ext>
            </a:extLst>
          </p:cNvPr>
          <p:cNvSpPr/>
          <p:nvPr/>
        </p:nvSpPr>
        <p:spPr>
          <a:xfrm>
            <a:off x="4106778" y="1149913"/>
            <a:ext cx="1822855" cy="3614591"/>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B89E129B-E41E-4878-9749-96B06067FC06}"/>
              </a:ext>
            </a:extLst>
          </p:cNvPr>
          <p:cNvSpPr txBox="1"/>
          <p:nvPr/>
        </p:nvSpPr>
        <p:spPr>
          <a:xfrm>
            <a:off x="265043" y="1391478"/>
            <a:ext cx="3313044" cy="1477328"/>
          </a:xfrm>
          <a:prstGeom prst="rect">
            <a:avLst/>
          </a:prstGeom>
          <a:noFill/>
        </p:spPr>
        <p:txBody>
          <a:bodyPr wrap="square" rtlCol="0">
            <a:spAutoFit/>
          </a:bodyPr>
          <a:lstStyle/>
          <a:p>
            <a:pPr algn="ctr"/>
            <a:r>
              <a:rPr lang="es-ES" dirty="0"/>
              <a:t>Ranuras de expansión</a:t>
            </a:r>
          </a:p>
          <a:p>
            <a:pPr algn="ctr"/>
            <a:endParaRPr lang="es-ES" dirty="0"/>
          </a:p>
          <a:p>
            <a:pPr fontAlgn="base"/>
            <a:r>
              <a:rPr lang="es-ES" dirty="0">
                <a:solidFill>
                  <a:srgbClr val="FFC000"/>
                </a:solidFill>
              </a:rPr>
              <a:t>3 x PCI slots</a:t>
            </a:r>
            <a:br>
              <a:rPr lang="es-ES" dirty="0"/>
            </a:br>
            <a:r>
              <a:rPr lang="es-ES" dirty="0">
                <a:solidFill>
                  <a:srgbClr val="92D050"/>
                </a:solidFill>
              </a:rPr>
              <a:t>1 x AGP 8X slot</a:t>
            </a:r>
          </a:p>
          <a:p>
            <a:pPr fontAlgn="base"/>
            <a:r>
              <a:rPr lang="es-ES" dirty="0">
                <a:solidFill>
                  <a:srgbClr val="7030A0"/>
                </a:solidFill>
              </a:rPr>
              <a:t>1 x AMR slot</a:t>
            </a:r>
          </a:p>
        </p:txBody>
      </p:sp>
      <p:sp>
        <p:nvSpPr>
          <p:cNvPr id="10" name="Elipse 9">
            <a:extLst>
              <a:ext uri="{FF2B5EF4-FFF2-40B4-BE49-F238E27FC236}">
                <a16:creationId xmlns:a16="http://schemas.microsoft.com/office/drawing/2014/main" id="{2BDEF425-02EA-4E20-854F-CC5318D2C670}"/>
              </a:ext>
            </a:extLst>
          </p:cNvPr>
          <p:cNvSpPr/>
          <p:nvPr/>
        </p:nvSpPr>
        <p:spPr>
          <a:xfrm>
            <a:off x="5747983" y="2033890"/>
            <a:ext cx="932518" cy="2958316"/>
          </a:xfrm>
          <a:prstGeom prst="ellipse">
            <a:avLst/>
          </a:prstGeom>
          <a:noFill/>
          <a:ln w="127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5D8760D1-9D6B-4DAF-BF84-0B83E895C109}"/>
              </a:ext>
            </a:extLst>
          </p:cNvPr>
          <p:cNvSpPr/>
          <p:nvPr/>
        </p:nvSpPr>
        <p:spPr>
          <a:xfrm>
            <a:off x="3578087" y="1295226"/>
            <a:ext cx="629992" cy="1477328"/>
          </a:xfrm>
          <a:prstGeom prst="ellipse">
            <a:avLst/>
          </a:prstGeom>
          <a:no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90834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1" name="Elipse 10">
            <a:extLst>
              <a:ext uri="{FF2B5EF4-FFF2-40B4-BE49-F238E27FC236}">
                <a16:creationId xmlns:a16="http://schemas.microsoft.com/office/drawing/2014/main" id="{28573314-4423-4810-942C-325241CAB877}"/>
              </a:ext>
            </a:extLst>
          </p:cNvPr>
          <p:cNvSpPr/>
          <p:nvPr/>
        </p:nvSpPr>
        <p:spPr>
          <a:xfrm>
            <a:off x="6543584" y="2650060"/>
            <a:ext cx="1822855" cy="2050277"/>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Elipse 9">
            <a:extLst>
              <a:ext uri="{FF2B5EF4-FFF2-40B4-BE49-F238E27FC236}">
                <a16:creationId xmlns:a16="http://schemas.microsoft.com/office/drawing/2014/main" id="{2BDEF425-02EA-4E20-854F-CC5318D2C670}"/>
              </a:ext>
            </a:extLst>
          </p:cNvPr>
          <p:cNvSpPr/>
          <p:nvPr/>
        </p:nvSpPr>
        <p:spPr>
          <a:xfrm>
            <a:off x="4588042" y="4267198"/>
            <a:ext cx="1331495" cy="1491917"/>
          </a:xfrm>
          <a:prstGeom prst="ellipse">
            <a:avLst/>
          </a:prstGeom>
          <a:noFill/>
          <a:ln w="127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8D885108-7995-477E-8226-D94B5FC7131F}"/>
              </a:ext>
            </a:extLst>
          </p:cNvPr>
          <p:cNvSpPr txBox="1"/>
          <p:nvPr/>
        </p:nvSpPr>
        <p:spPr>
          <a:xfrm>
            <a:off x="265043" y="1391478"/>
            <a:ext cx="3313044" cy="1477328"/>
          </a:xfrm>
          <a:prstGeom prst="rect">
            <a:avLst/>
          </a:prstGeom>
          <a:noFill/>
        </p:spPr>
        <p:txBody>
          <a:bodyPr wrap="square" rtlCol="0">
            <a:spAutoFit/>
          </a:bodyPr>
          <a:lstStyle/>
          <a:p>
            <a:pPr algn="ctr"/>
            <a:r>
              <a:rPr lang="es-ES" dirty="0"/>
              <a:t>Chipset</a:t>
            </a:r>
          </a:p>
          <a:p>
            <a:pPr algn="ctr"/>
            <a:endParaRPr lang="es-ES" dirty="0"/>
          </a:p>
          <a:p>
            <a:pPr fontAlgn="base"/>
            <a:r>
              <a:rPr lang="es-ES" dirty="0" err="1">
                <a:solidFill>
                  <a:srgbClr val="FFC000"/>
                </a:solidFill>
              </a:rPr>
              <a:t>Northbridge</a:t>
            </a:r>
            <a:r>
              <a:rPr lang="es-ES" dirty="0">
                <a:solidFill>
                  <a:srgbClr val="FFC000"/>
                </a:solidFill>
              </a:rPr>
              <a:t>: Intel</a:t>
            </a:r>
            <a:r>
              <a:rPr lang="es-ES" baseline="30000" dirty="0">
                <a:solidFill>
                  <a:srgbClr val="FFC000"/>
                </a:solidFill>
              </a:rPr>
              <a:t>®</a:t>
            </a:r>
            <a:r>
              <a:rPr lang="es-ES" dirty="0">
                <a:solidFill>
                  <a:srgbClr val="FFC000"/>
                </a:solidFill>
              </a:rPr>
              <a:t> 865G</a:t>
            </a:r>
          </a:p>
          <a:p>
            <a:pPr fontAlgn="base"/>
            <a:endParaRPr lang="en-US" dirty="0">
              <a:solidFill>
                <a:srgbClr val="FFC000"/>
              </a:solidFill>
            </a:endParaRPr>
          </a:p>
          <a:p>
            <a:pPr fontAlgn="base"/>
            <a:r>
              <a:rPr lang="es-ES" dirty="0" err="1">
                <a:solidFill>
                  <a:srgbClr val="92D050"/>
                </a:solidFill>
              </a:rPr>
              <a:t>Southbridge</a:t>
            </a:r>
            <a:r>
              <a:rPr lang="es-ES" dirty="0">
                <a:solidFill>
                  <a:srgbClr val="92D050"/>
                </a:solidFill>
              </a:rPr>
              <a:t>: Intel</a:t>
            </a:r>
            <a:r>
              <a:rPr lang="es-ES" baseline="30000" dirty="0">
                <a:solidFill>
                  <a:srgbClr val="92D050"/>
                </a:solidFill>
              </a:rPr>
              <a:t>®</a:t>
            </a:r>
            <a:r>
              <a:rPr lang="es-ES" dirty="0">
                <a:solidFill>
                  <a:srgbClr val="92D050"/>
                </a:solidFill>
              </a:rPr>
              <a:t> ICH5</a:t>
            </a:r>
            <a:endParaRPr lang="en-US" dirty="0">
              <a:solidFill>
                <a:srgbClr val="92D050"/>
              </a:solidFill>
            </a:endParaRPr>
          </a:p>
        </p:txBody>
      </p:sp>
    </p:spTree>
    <p:extLst>
      <p:ext uri="{BB962C8B-B14F-4D97-AF65-F5344CB8AC3E}">
        <p14:creationId xmlns:p14="http://schemas.microsoft.com/office/powerpoint/2010/main" val="169343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1" name="Elipse 10">
            <a:extLst>
              <a:ext uri="{FF2B5EF4-FFF2-40B4-BE49-F238E27FC236}">
                <a16:creationId xmlns:a16="http://schemas.microsoft.com/office/drawing/2014/main" id="{28573314-4423-4810-942C-325241CAB877}"/>
              </a:ext>
            </a:extLst>
          </p:cNvPr>
          <p:cNvSpPr/>
          <p:nvPr/>
        </p:nvSpPr>
        <p:spPr>
          <a:xfrm>
            <a:off x="3578087" y="503583"/>
            <a:ext cx="1009955" cy="1049781"/>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Elipse 9">
            <a:extLst>
              <a:ext uri="{FF2B5EF4-FFF2-40B4-BE49-F238E27FC236}">
                <a16:creationId xmlns:a16="http://schemas.microsoft.com/office/drawing/2014/main" id="{2BDEF425-02EA-4E20-854F-CC5318D2C670}"/>
              </a:ext>
            </a:extLst>
          </p:cNvPr>
          <p:cNvSpPr/>
          <p:nvPr/>
        </p:nvSpPr>
        <p:spPr>
          <a:xfrm>
            <a:off x="4908884" y="5366083"/>
            <a:ext cx="1331495" cy="1491917"/>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EB79EF97-B252-4171-BAB8-B527A2A58DD0}"/>
              </a:ext>
            </a:extLst>
          </p:cNvPr>
          <p:cNvSpPr txBox="1"/>
          <p:nvPr/>
        </p:nvSpPr>
        <p:spPr>
          <a:xfrm>
            <a:off x="265043" y="1391478"/>
            <a:ext cx="3313044" cy="1200329"/>
          </a:xfrm>
          <a:prstGeom prst="rect">
            <a:avLst/>
          </a:prstGeom>
          <a:noFill/>
        </p:spPr>
        <p:txBody>
          <a:bodyPr wrap="square" rtlCol="0">
            <a:spAutoFit/>
          </a:bodyPr>
          <a:lstStyle/>
          <a:p>
            <a:pPr algn="ctr"/>
            <a:r>
              <a:rPr lang="es-ES" dirty="0"/>
              <a:t>BIOS</a:t>
            </a:r>
          </a:p>
          <a:p>
            <a:pPr algn="ctr"/>
            <a:endParaRPr lang="es-ES" dirty="0"/>
          </a:p>
          <a:p>
            <a:r>
              <a:rPr lang="es-ES" dirty="0">
                <a:solidFill>
                  <a:srgbClr val="FFC000"/>
                </a:solidFill>
              </a:rPr>
              <a:t>4Mb AMI BIOS</a:t>
            </a:r>
          </a:p>
          <a:p>
            <a:r>
              <a:rPr lang="en-US" dirty="0">
                <a:solidFill>
                  <a:srgbClr val="FF0000"/>
                </a:solidFill>
              </a:rPr>
              <a:t>Pila</a:t>
            </a:r>
            <a:endParaRPr lang="es-ES" dirty="0">
              <a:solidFill>
                <a:srgbClr val="FF0000"/>
              </a:solidFill>
            </a:endParaRPr>
          </a:p>
        </p:txBody>
      </p:sp>
    </p:spTree>
    <p:extLst>
      <p:ext uri="{BB962C8B-B14F-4D97-AF65-F5344CB8AC3E}">
        <p14:creationId xmlns:p14="http://schemas.microsoft.com/office/powerpoint/2010/main" val="126027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1" name="Elipse 10">
            <a:extLst>
              <a:ext uri="{FF2B5EF4-FFF2-40B4-BE49-F238E27FC236}">
                <a16:creationId xmlns:a16="http://schemas.microsoft.com/office/drawing/2014/main" id="{28573314-4423-4810-942C-325241CAB877}"/>
              </a:ext>
            </a:extLst>
          </p:cNvPr>
          <p:cNvSpPr/>
          <p:nvPr/>
        </p:nvSpPr>
        <p:spPr>
          <a:xfrm>
            <a:off x="7471054" y="70445"/>
            <a:ext cx="856874" cy="1310689"/>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Elipse 9">
            <a:extLst>
              <a:ext uri="{FF2B5EF4-FFF2-40B4-BE49-F238E27FC236}">
                <a16:creationId xmlns:a16="http://schemas.microsoft.com/office/drawing/2014/main" id="{2BDEF425-02EA-4E20-854F-CC5318D2C670}"/>
              </a:ext>
            </a:extLst>
          </p:cNvPr>
          <p:cNvSpPr/>
          <p:nvPr/>
        </p:nvSpPr>
        <p:spPr>
          <a:xfrm>
            <a:off x="8839201" y="-63589"/>
            <a:ext cx="2460654" cy="1310689"/>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6BE18B0B-EC4D-4484-AE9C-18C0816CC661}"/>
              </a:ext>
            </a:extLst>
          </p:cNvPr>
          <p:cNvSpPr txBox="1"/>
          <p:nvPr/>
        </p:nvSpPr>
        <p:spPr>
          <a:xfrm>
            <a:off x="265043" y="1391478"/>
            <a:ext cx="3248875" cy="3139321"/>
          </a:xfrm>
          <a:prstGeom prst="rect">
            <a:avLst/>
          </a:prstGeom>
          <a:noFill/>
        </p:spPr>
        <p:txBody>
          <a:bodyPr wrap="square" rtlCol="0">
            <a:spAutoFit/>
          </a:bodyPr>
          <a:lstStyle/>
          <a:p>
            <a:pPr algn="ctr"/>
            <a:r>
              <a:rPr lang="es-ES" dirty="0"/>
              <a:t>Puertos externos</a:t>
            </a:r>
          </a:p>
          <a:p>
            <a:r>
              <a:rPr lang="fr-FR" dirty="0">
                <a:solidFill>
                  <a:srgbClr val="FF0000"/>
                </a:solidFill>
              </a:rPr>
              <a:t>1x Puerto </a:t>
            </a:r>
            <a:r>
              <a:rPr lang="fr-FR" dirty="0" err="1">
                <a:solidFill>
                  <a:srgbClr val="FF0000"/>
                </a:solidFill>
              </a:rPr>
              <a:t>Paralelo</a:t>
            </a:r>
            <a:endParaRPr lang="fr-FR" dirty="0">
              <a:solidFill>
                <a:srgbClr val="FF0000"/>
              </a:solidFill>
            </a:endParaRPr>
          </a:p>
          <a:p>
            <a:r>
              <a:rPr lang="fr-FR" dirty="0">
                <a:solidFill>
                  <a:srgbClr val="FF0000"/>
                </a:solidFill>
              </a:rPr>
              <a:t>1x PS/2 Puerto de </a:t>
            </a:r>
            <a:r>
              <a:rPr lang="fr-FR" dirty="0" err="1">
                <a:solidFill>
                  <a:srgbClr val="FF0000"/>
                </a:solidFill>
              </a:rPr>
              <a:t>ratón</a:t>
            </a:r>
            <a:endParaRPr lang="fr-FR" dirty="0">
              <a:solidFill>
                <a:srgbClr val="FF0000"/>
              </a:solidFill>
            </a:endParaRPr>
          </a:p>
          <a:p>
            <a:r>
              <a:rPr lang="en-US" dirty="0">
                <a:solidFill>
                  <a:srgbClr val="FF0000"/>
                </a:solidFill>
              </a:rPr>
              <a:t>1x PS/2 Puerto de </a:t>
            </a:r>
            <a:r>
              <a:rPr lang="en-US" dirty="0" err="1">
                <a:solidFill>
                  <a:srgbClr val="FF0000"/>
                </a:solidFill>
              </a:rPr>
              <a:t>teclado</a:t>
            </a:r>
            <a:endParaRPr lang="en-US" dirty="0">
              <a:solidFill>
                <a:srgbClr val="FF0000"/>
              </a:solidFill>
            </a:endParaRPr>
          </a:p>
          <a:p>
            <a:r>
              <a:rPr lang="en-US" dirty="0">
                <a:solidFill>
                  <a:srgbClr val="FF0000"/>
                </a:solidFill>
              </a:rPr>
              <a:t>1x  Puerto VGA</a:t>
            </a:r>
            <a:endParaRPr lang="fr-FR" dirty="0">
              <a:solidFill>
                <a:srgbClr val="FF0000"/>
              </a:solidFill>
            </a:endParaRPr>
          </a:p>
          <a:p>
            <a:r>
              <a:rPr lang="fr-FR" dirty="0">
                <a:solidFill>
                  <a:srgbClr val="FFC000"/>
                </a:solidFill>
              </a:rPr>
              <a:t>2x USB 2.0 Ports (USB01)</a:t>
            </a:r>
          </a:p>
          <a:p>
            <a:r>
              <a:rPr lang="fr-FR" dirty="0">
                <a:solidFill>
                  <a:srgbClr val="FFC000"/>
                </a:solidFill>
              </a:rPr>
              <a:t>1x RJ-45 Port</a:t>
            </a:r>
          </a:p>
          <a:p>
            <a:r>
              <a:rPr lang="fr-FR" dirty="0">
                <a:solidFill>
                  <a:srgbClr val="7030A0"/>
                </a:solidFill>
              </a:rPr>
              <a:t>4x USB 2.0 Ports (USB23)</a:t>
            </a:r>
          </a:p>
          <a:p>
            <a:r>
              <a:rPr lang="en-US" dirty="0">
                <a:solidFill>
                  <a:srgbClr val="00B050"/>
                </a:solidFill>
              </a:rPr>
              <a:t>1x Line In (Light Blue) </a:t>
            </a:r>
          </a:p>
          <a:p>
            <a:r>
              <a:rPr lang="en-US" dirty="0">
                <a:solidFill>
                  <a:srgbClr val="00B050"/>
                </a:solidFill>
              </a:rPr>
              <a:t>1x Line Out (Lime)</a:t>
            </a:r>
          </a:p>
          <a:p>
            <a:r>
              <a:rPr lang="fr-FR" dirty="0">
                <a:solidFill>
                  <a:srgbClr val="00B050"/>
                </a:solidFill>
              </a:rPr>
              <a:t>1x Microphone (Pink)</a:t>
            </a:r>
          </a:p>
        </p:txBody>
      </p:sp>
      <p:sp>
        <p:nvSpPr>
          <p:cNvPr id="7" name="Elipse 6">
            <a:extLst>
              <a:ext uri="{FF2B5EF4-FFF2-40B4-BE49-F238E27FC236}">
                <a16:creationId xmlns:a16="http://schemas.microsoft.com/office/drawing/2014/main" id="{8044781F-6EF9-43FC-B5C9-8AF2707DEB2E}"/>
              </a:ext>
            </a:extLst>
          </p:cNvPr>
          <p:cNvSpPr/>
          <p:nvPr/>
        </p:nvSpPr>
        <p:spPr>
          <a:xfrm>
            <a:off x="6959781" y="214245"/>
            <a:ext cx="687528" cy="968688"/>
          </a:xfrm>
          <a:prstGeom prst="ellipse">
            <a:avLst/>
          </a:prstGeom>
          <a:no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4967F49D-6E65-4B23-BD43-06110D9F338A}"/>
              </a:ext>
            </a:extLst>
          </p:cNvPr>
          <p:cNvSpPr/>
          <p:nvPr/>
        </p:nvSpPr>
        <p:spPr>
          <a:xfrm>
            <a:off x="8158582" y="144378"/>
            <a:ext cx="687528" cy="968688"/>
          </a:xfrm>
          <a:prstGeom prst="ellipse">
            <a:avLst/>
          </a:prstGeom>
          <a:no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BF2C8F43-6F6C-460E-9331-1038320F7E7E}"/>
              </a:ext>
            </a:extLst>
          </p:cNvPr>
          <p:cNvSpPr/>
          <p:nvPr/>
        </p:nvSpPr>
        <p:spPr>
          <a:xfrm>
            <a:off x="6310075" y="-23482"/>
            <a:ext cx="687528" cy="1310689"/>
          </a:xfrm>
          <a:prstGeom prst="ellipse">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9136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err="1"/>
              <a:t>AsRock</a:t>
            </a:r>
            <a:r>
              <a:rPr lang="es-ES" dirty="0"/>
              <a:t> P4i65G</a:t>
            </a:r>
          </a:p>
        </p:txBody>
      </p:sp>
      <p:pic>
        <p:nvPicPr>
          <p:cNvPr id="3" name="Imagen 2">
            <a:extLst>
              <a:ext uri="{FF2B5EF4-FFF2-40B4-BE49-F238E27FC236}">
                <a16:creationId xmlns:a16="http://schemas.microsoft.com/office/drawing/2014/main" id="{C02D9D52-1D78-4142-8472-EE6BD3AB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144378"/>
            <a:ext cx="7753851" cy="6455996"/>
          </a:xfrm>
          <a:prstGeom prst="rect">
            <a:avLst/>
          </a:prstGeom>
        </p:spPr>
      </p:pic>
      <p:sp>
        <p:nvSpPr>
          <p:cNvPr id="11" name="Elipse 10">
            <a:extLst>
              <a:ext uri="{FF2B5EF4-FFF2-40B4-BE49-F238E27FC236}">
                <a16:creationId xmlns:a16="http://schemas.microsoft.com/office/drawing/2014/main" id="{28573314-4423-4810-942C-325241CAB877}"/>
              </a:ext>
            </a:extLst>
          </p:cNvPr>
          <p:cNvSpPr/>
          <p:nvPr/>
        </p:nvSpPr>
        <p:spPr>
          <a:xfrm>
            <a:off x="8928335" y="1113065"/>
            <a:ext cx="687529" cy="667609"/>
          </a:xfrm>
          <a:prstGeom prst="ellipse">
            <a:avLst/>
          </a:prstGeom>
          <a:no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BF2C8F43-6F6C-460E-9331-1038320F7E7E}"/>
              </a:ext>
            </a:extLst>
          </p:cNvPr>
          <p:cNvSpPr/>
          <p:nvPr/>
        </p:nvSpPr>
        <p:spPr>
          <a:xfrm>
            <a:off x="9293668" y="5849092"/>
            <a:ext cx="1735792" cy="864530"/>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A4B33FCA-9242-4AC5-95E5-99197C97C62C}"/>
              </a:ext>
            </a:extLst>
          </p:cNvPr>
          <p:cNvSpPr txBox="1"/>
          <p:nvPr/>
        </p:nvSpPr>
        <p:spPr>
          <a:xfrm>
            <a:off x="265043" y="1391478"/>
            <a:ext cx="3313044" cy="1200329"/>
          </a:xfrm>
          <a:prstGeom prst="rect">
            <a:avLst/>
          </a:prstGeom>
          <a:noFill/>
        </p:spPr>
        <p:txBody>
          <a:bodyPr wrap="square" rtlCol="0">
            <a:spAutoFit/>
          </a:bodyPr>
          <a:lstStyle/>
          <a:p>
            <a:pPr algn="ctr"/>
            <a:r>
              <a:rPr lang="es-ES" dirty="0"/>
              <a:t>Alimentación</a:t>
            </a:r>
          </a:p>
          <a:p>
            <a:pPr algn="ctr"/>
            <a:endParaRPr lang="es-ES" dirty="0"/>
          </a:p>
          <a:p>
            <a:r>
              <a:rPr lang="es-ES" dirty="0">
                <a:solidFill>
                  <a:srgbClr val="FFC000"/>
                </a:solidFill>
              </a:rPr>
              <a:t>ATX 12 V</a:t>
            </a:r>
          </a:p>
          <a:p>
            <a:r>
              <a:rPr lang="es-ES" dirty="0">
                <a:solidFill>
                  <a:srgbClr val="FF0000"/>
                </a:solidFill>
              </a:rPr>
              <a:t>ATX</a:t>
            </a:r>
          </a:p>
        </p:txBody>
      </p:sp>
    </p:spTree>
    <p:extLst>
      <p:ext uri="{BB962C8B-B14F-4D97-AF65-F5344CB8AC3E}">
        <p14:creationId xmlns:p14="http://schemas.microsoft.com/office/powerpoint/2010/main" val="261837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1754326"/>
          </a:xfrm>
          <a:prstGeom prst="rect">
            <a:avLst/>
          </a:prstGeom>
          <a:noFill/>
        </p:spPr>
        <p:txBody>
          <a:bodyPr wrap="square" rtlCol="0">
            <a:spAutoFit/>
          </a:bodyPr>
          <a:lstStyle/>
          <a:p>
            <a:pPr algn="ctr"/>
            <a:r>
              <a:rPr lang="es-ES" dirty="0"/>
              <a:t>Zócalo del microprocesador</a:t>
            </a:r>
          </a:p>
          <a:p>
            <a:pPr algn="ctr"/>
            <a:endParaRPr lang="es-ES" dirty="0"/>
          </a:p>
          <a:p>
            <a:r>
              <a:rPr lang="es-ES" dirty="0"/>
              <a:t>Socket A soporta  procesadores AMD Athlon XP/Athlon/</a:t>
            </a:r>
            <a:r>
              <a:rPr lang="es-ES" dirty="0" err="1"/>
              <a:t>Duron</a:t>
            </a:r>
            <a:endParaRPr lang="es-ES" dirty="0"/>
          </a:p>
          <a:p>
            <a:endParaRPr lang="es-ES" dirty="0"/>
          </a:p>
          <a:p>
            <a:r>
              <a:rPr lang="en-US" dirty="0" err="1"/>
              <a:t>Soporta</a:t>
            </a:r>
            <a:r>
              <a:rPr lang="en-US" dirty="0"/>
              <a:t> 200/266 MHz de FSB</a:t>
            </a:r>
            <a:endParaRPr lang="es-ES" dirty="0"/>
          </a:p>
        </p:txBody>
      </p:sp>
      <p:sp>
        <p:nvSpPr>
          <p:cNvPr id="8" name="Elipse 7">
            <a:extLst>
              <a:ext uri="{FF2B5EF4-FFF2-40B4-BE49-F238E27FC236}">
                <a16:creationId xmlns:a16="http://schemas.microsoft.com/office/drawing/2014/main" id="{D5269C8C-A8E1-4197-9A6D-2FD41269CDDC}"/>
              </a:ext>
            </a:extLst>
          </p:cNvPr>
          <p:cNvSpPr/>
          <p:nvPr/>
        </p:nvSpPr>
        <p:spPr>
          <a:xfrm>
            <a:off x="9197008" y="2591807"/>
            <a:ext cx="2438401" cy="2256328"/>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87997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6983895" y="4678017"/>
            <a:ext cx="4439479" cy="801760"/>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5A059828-E521-42E4-900E-82FFCF421231}"/>
              </a:ext>
            </a:extLst>
          </p:cNvPr>
          <p:cNvSpPr txBox="1"/>
          <p:nvPr/>
        </p:nvSpPr>
        <p:spPr>
          <a:xfrm>
            <a:off x="265043" y="1391478"/>
            <a:ext cx="3313044" cy="2585323"/>
          </a:xfrm>
          <a:prstGeom prst="rect">
            <a:avLst/>
          </a:prstGeom>
          <a:noFill/>
        </p:spPr>
        <p:txBody>
          <a:bodyPr wrap="square" rtlCol="0">
            <a:spAutoFit/>
          </a:bodyPr>
          <a:lstStyle/>
          <a:p>
            <a:pPr algn="ctr"/>
            <a:r>
              <a:rPr lang="es-ES" dirty="0"/>
              <a:t>Zócalo de la memoria RAM</a:t>
            </a:r>
          </a:p>
          <a:p>
            <a:pPr algn="ctr"/>
            <a:endParaRPr lang="es-ES" dirty="0"/>
          </a:p>
          <a:p>
            <a:r>
              <a:rPr lang="en-US" dirty="0">
                <a:solidFill>
                  <a:srgbClr val="FFC000"/>
                </a:solidFill>
              </a:rPr>
              <a:t>2x 168-pin slots DIMM SDRAM</a:t>
            </a:r>
          </a:p>
          <a:p>
            <a:r>
              <a:rPr lang="en-US" dirty="0">
                <a:solidFill>
                  <a:srgbClr val="00B050"/>
                </a:solidFill>
              </a:rPr>
              <a:t>2x 184-pin slots DIMM DDR</a:t>
            </a:r>
          </a:p>
          <a:p>
            <a:endParaRPr lang="en-US" dirty="0"/>
          </a:p>
          <a:p>
            <a:r>
              <a:rPr lang="en-US" dirty="0" err="1"/>
              <a:t>Permite</a:t>
            </a:r>
            <a:r>
              <a:rPr lang="en-US" dirty="0"/>
              <a:t> SDRAM hasta 133 MHz y DDR hasta 266 MHz</a:t>
            </a:r>
          </a:p>
          <a:p>
            <a:endParaRPr lang="en-US" dirty="0"/>
          </a:p>
          <a:p>
            <a:r>
              <a:rPr lang="en-US" dirty="0" err="1"/>
              <a:t>Máximo</a:t>
            </a:r>
            <a:r>
              <a:rPr lang="en-US" dirty="0"/>
              <a:t> 1 GB </a:t>
            </a:r>
            <a:r>
              <a:rPr lang="en-US" dirty="0" err="1"/>
              <a:t>en</a:t>
            </a:r>
            <a:r>
              <a:rPr lang="en-US" dirty="0"/>
              <a:t> total</a:t>
            </a:r>
          </a:p>
        </p:txBody>
      </p:sp>
      <p:sp>
        <p:nvSpPr>
          <p:cNvPr id="10" name="Elipse 9">
            <a:extLst>
              <a:ext uri="{FF2B5EF4-FFF2-40B4-BE49-F238E27FC236}">
                <a16:creationId xmlns:a16="http://schemas.microsoft.com/office/drawing/2014/main" id="{C5AB9166-B7F7-4957-9B2A-C658D809C3A9}"/>
              </a:ext>
            </a:extLst>
          </p:cNvPr>
          <p:cNvSpPr/>
          <p:nvPr/>
        </p:nvSpPr>
        <p:spPr>
          <a:xfrm>
            <a:off x="7030279" y="5367131"/>
            <a:ext cx="4439479" cy="801760"/>
          </a:xfrm>
          <a:prstGeom prst="ellipse">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02127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46208"/>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3729772" y="1007165"/>
            <a:ext cx="3042089" cy="2610678"/>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1ABAD438-52DA-4AE4-B165-68F7EBF81E38}"/>
              </a:ext>
            </a:extLst>
          </p:cNvPr>
          <p:cNvSpPr txBox="1"/>
          <p:nvPr/>
        </p:nvSpPr>
        <p:spPr>
          <a:xfrm>
            <a:off x="265043" y="1391478"/>
            <a:ext cx="3313044" cy="1477328"/>
          </a:xfrm>
          <a:prstGeom prst="rect">
            <a:avLst/>
          </a:prstGeom>
          <a:noFill/>
        </p:spPr>
        <p:txBody>
          <a:bodyPr wrap="square" rtlCol="0">
            <a:spAutoFit/>
          </a:bodyPr>
          <a:lstStyle/>
          <a:p>
            <a:pPr algn="ctr"/>
            <a:r>
              <a:rPr lang="es-ES" dirty="0"/>
              <a:t>Ranuras de expansión</a:t>
            </a:r>
          </a:p>
          <a:p>
            <a:pPr algn="ctr"/>
            <a:endParaRPr lang="es-ES" dirty="0"/>
          </a:p>
          <a:p>
            <a:r>
              <a:rPr lang="en-US" dirty="0">
                <a:solidFill>
                  <a:srgbClr val="00B0F0"/>
                </a:solidFill>
              </a:rPr>
              <a:t>X1 slot AMR</a:t>
            </a:r>
          </a:p>
          <a:p>
            <a:r>
              <a:rPr lang="en-US" dirty="0">
                <a:solidFill>
                  <a:srgbClr val="7030A0"/>
                </a:solidFill>
              </a:rPr>
              <a:t>X1 slot AGP4X </a:t>
            </a:r>
          </a:p>
          <a:p>
            <a:r>
              <a:rPr lang="en-US" dirty="0">
                <a:solidFill>
                  <a:srgbClr val="FFC000"/>
                </a:solidFill>
              </a:rPr>
              <a:t>x5 slots 32-bit PCI</a:t>
            </a:r>
            <a:endParaRPr lang="es-ES" dirty="0">
              <a:solidFill>
                <a:srgbClr val="FFC000"/>
              </a:solidFill>
            </a:endParaRPr>
          </a:p>
        </p:txBody>
      </p:sp>
      <p:sp>
        <p:nvSpPr>
          <p:cNvPr id="10" name="Elipse 9">
            <a:extLst>
              <a:ext uri="{FF2B5EF4-FFF2-40B4-BE49-F238E27FC236}">
                <a16:creationId xmlns:a16="http://schemas.microsoft.com/office/drawing/2014/main" id="{1A73AAE3-1791-436C-8301-7C291C2A8997}"/>
              </a:ext>
            </a:extLst>
          </p:cNvPr>
          <p:cNvSpPr/>
          <p:nvPr/>
        </p:nvSpPr>
        <p:spPr>
          <a:xfrm>
            <a:off x="6771861" y="1504121"/>
            <a:ext cx="570557" cy="2610678"/>
          </a:xfrm>
          <a:prstGeom prst="ellipse">
            <a:avLst/>
          </a:prstGeom>
          <a:no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71127C06-4D45-400A-B89E-99B29B8017B9}"/>
              </a:ext>
            </a:extLst>
          </p:cNvPr>
          <p:cNvSpPr/>
          <p:nvPr/>
        </p:nvSpPr>
        <p:spPr>
          <a:xfrm>
            <a:off x="7314486" y="980661"/>
            <a:ext cx="570557" cy="1466636"/>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8883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1384995"/>
          </a:xfrm>
          <a:prstGeom prst="rect">
            <a:avLst/>
          </a:prstGeom>
          <a:noFill/>
        </p:spPr>
        <p:txBody>
          <a:bodyPr wrap="square" rtlCol="0">
            <a:spAutoFit/>
          </a:bodyPr>
          <a:lstStyle/>
          <a:p>
            <a:pPr algn="ctr"/>
            <a:r>
              <a:rPr lang="es-ES" dirty="0"/>
              <a:t>Zócalo del microprocesador</a:t>
            </a:r>
          </a:p>
          <a:p>
            <a:pPr algn="ctr"/>
            <a:endParaRPr lang="es-ES" dirty="0"/>
          </a:p>
          <a:p>
            <a:r>
              <a:rPr lang="es-ES" sz="1600" dirty="0"/>
              <a:t>Es un socket PGA ZIF AM3+, soporta procesadores  AMD AM3 </a:t>
            </a:r>
            <a:r>
              <a:rPr lang="es-ES" sz="1600" dirty="0" err="1"/>
              <a:t>Phenom</a:t>
            </a:r>
            <a:r>
              <a:rPr lang="es-ES" sz="1600" dirty="0"/>
              <a:t> ™ II / AMD Athlon ™ II</a:t>
            </a:r>
          </a:p>
        </p:txBody>
      </p:sp>
      <p:sp>
        <p:nvSpPr>
          <p:cNvPr id="8" name="Elipse 7">
            <a:extLst>
              <a:ext uri="{FF2B5EF4-FFF2-40B4-BE49-F238E27FC236}">
                <a16:creationId xmlns:a16="http://schemas.microsoft.com/office/drawing/2014/main" id="{D5269C8C-A8E1-4197-9A6D-2FD41269CDDC}"/>
              </a:ext>
            </a:extLst>
          </p:cNvPr>
          <p:cNvSpPr/>
          <p:nvPr/>
        </p:nvSpPr>
        <p:spPr>
          <a:xfrm>
            <a:off x="7085223" y="2094346"/>
            <a:ext cx="3339548" cy="3156611"/>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7341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7885042" y="2867905"/>
            <a:ext cx="1590261" cy="1492060"/>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FA17B5EA-10A6-4A05-84BC-5E3B6FA41599}"/>
              </a:ext>
            </a:extLst>
          </p:cNvPr>
          <p:cNvSpPr txBox="1"/>
          <p:nvPr/>
        </p:nvSpPr>
        <p:spPr>
          <a:xfrm>
            <a:off x="265043" y="1391478"/>
            <a:ext cx="3313044" cy="646331"/>
          </a:xfrm>
          <a:prstGeom prst="rect">
            <a:avLst/>
          </a:prstGeom>
          <a:noFill/>
        </p:spPr>
        <p:txBody>
          <a:bodyPr wrap="square" rtlCol="0">
            <a:spAutoFit/>
          </a:bodyPr>
          <a:lstStyle/>
          <a:p>
            <a:pPr algn="ctr"/>
            <a:r>
              <a:rPr lang="es-ES" dirty="0"/>
              <a:t>Chipset</a:t>
            </a:r>
          </a:p>
          <a:p>
            <a:r>
              <a:rPr lang="es-ES" dirty="0"/>
              <a:t>Tipo SiS735</a:t>
            </a:r>
          </a:p>
        </p:txBody>
      </p:sp>
    </p:spTree>
    <p:extLst>
      <p:ext uri="{BB962C8B-B14F-4D97-AF65-F5344CB8AC3E}">
        <p14:creationId xmlns:p14="http://schemas.microsoft.com/office/powerpoint/2010/main" val="2851381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4280451" y="3429000"/>
            <a:ext cx="914401" cy="906767"/>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AC8E6B7D-A7C3-4D3D-8622-78C19DB93A69}"/>
              </a:ext>
            </a:extLst>
          </p:cNvPr>
          <p:cNvSpPr txBox="1"/>
          <p:nvPr/>
        </p:nvSpPr>
        <p:spPr>
          <a:xfrm>
            <a:off x="265043" y="1391478"/>
            <a:ext cx="3313044" cy="1200329"/>
          </a:xfrm>
          <a:prstGeom prst="rect">
            <a:avLst/>
          </a:prstGeom>
          <a:noFill/>
        </p:spPr>
        <p:txBody>
          <a:bodyPr wrap="square" rtlCol="0">
            <a:spAutoFit/>
          </a:bodyPr>
          <a:lstStyle/>
          <a:p>
            <a:pPr algn="ctr"/>
            <a:r>
              <a:rPr lang="es-ES" dirty="0"/>
              <a:t>BIOS</a:t>
            </a:r>
          </a:p>
          <a:p>
            <a:pPr algn="ctr"/>
            <a:endParaRPr lang="es-ES" dirty="0"/>
          </a:p>
          <a:p>
            <a:r>
              <a:rPr lang="en-US" dirty="0">
                <a:solidFill>
                  <a:srgbClr val="FFC000"/>
                </a:solidFill>
              </a:rPr>
              <a:t>BIOS AMI</a:t>
            </a:r>
          </a:p>
          <a:p>
            <a:r>
              <a:rPr lang="en-US" dirty="0">
                <a:solidFill>
                  <a:srgbClr val="FF0000"/>
                </a:solidFill>
              </a:rPr>
              <a:t>Pila</a:t>
            </a:r>
            <a:endParaRPr lang="es-ES" dirty="0">
              <a:solidFill>
                <a:srgbClr val="FF0000"/>
              </a:solidFill>
            </a:endParaRPr>
          </a:p>
        </p:txBody>
      </p:sp>
      <p:sp>
        <p:nvSpPr>
          <p:cNvPr id="10" name="Elipse 9">
            <a:extLst>
              <a:ext uri="{FF2B5EF4-FFF2-40B4-BE49-F238E27FC236}">
                <a16:creationId xmlns:a16="http://schemas.microsoft.com/office/drawing/2014/main" id="{94F8DB92-E017-4761-B480-DEB67DB2A674}"/>
              </a:ext>
            </a:extLst>
          </p:cNvPr>
          <p:cNvSpPr/>
          <p:nvPr/>
        </p:nvSpPr>
        <p:spPr>
          <a:xfrm>
            <a:off x="4565372" y="4509052"/>
            <a:ext cx="914401" cy="906767"/>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1123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7620000" y="17860"/>
            <a:ext cx="1510747" cy="1132054"/>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392D99B0-9353-4D10-B870-A9F02F333497}"/>
              </a:ext>
            </a:extLst>
          </p:cNvPr>
          <p:cNvSpPr txBox="1"/>
          <p:nvPr/>
        </p:nvSpPr>
        <p:spPr>
          <a:xfrm>
            <a:off x="265043" y="1391478"/>
            <a:ext cx="3313044" cy="2308324"/>
          </a:xfrm>
          <a:prstGeom prst="rect">
            <a:avLst/>
          </a:prstGeom>
          <a:noFill/>
        </p:spPr>
        <p:txBody>
          <a:bodyPr wrap="square" rtlCol="0">
            <a:spAutoFit/>
          </a:bodyPr>
          <a:lstStyle/>
          <a:p>
            <a:pPr algn="ctr"/>
            <a:r>
              <a:rPr lang="es-ES" dirty="0"/>
              <a:t>Puertos externos</a:t>
            </a:r>
          </a:p>
          <a:p>
            <a:pPr algn="ctr"/>
            <a:endParaRPr lang="es-ES" dirty="0"/>
          </a:p>
          <a:p>
            <a:r>
              <a:rPr lang="en-US" dirty="0">
                <a:solidFill>
                  <a:srgbClr val="00B0F0"/>
                </a:solidFill>
              </a:rPr>
              <a:t>1x</a:t>
            </a:r>
            <a:r>
              <a:rPr lang="en-US" dirty="0"/>
              <a:t> </a:t>
            </a:r>
            <a:r>
              <a:rPr lang="en-US" dirty="0" err="1">
                <a:solidFill>
                  <a:srgbClr val="00B0F0"/>
                </a:solidFill>
              </a:rPr>
              <a:t>Conector</a:t>
            </a:r>
            <a:r>
              <a:rPr lang="en-US" dirty="0">
                <a:solidFill>
                  <a:srgbClr val="00B0F0"/>
                </a:solidFill>
              </a:rPr>
              <a:t> Floppy disk 1Mb/s </a:t>
            </a:r>
            <a:r>
              <a:rPr lang="en-US" dirty="0"/>
              <a:t>  </a:t>
            </a:r>
            <a:r>
              <a:rPr lang="en-US" dirty="0">
                <a:solidFill>
                  <a:srgbClr val="FFC000"/>
                </a:solidFill>
              </a:rPr>
              <a:t>2x VGA</a:t>
            </a:r>
          </a:p>
          <a:p>
            <a:r>
              <a:rPr lang="en-US" dirty="0">
                <a:solidFill>
                  <a:srgbClr val="FF0000"/>
                </a:solidFill>
              </a:rPr>
              <a:t>X1 Puerto </a:t>
            </a:r>
            <a:r>
              <a:rPr lang="en-US" dirty="0" err="1">
                <a:solidFill>
                  <a:srgbClr val="FF0000"/>
                </a:solidFill>
              </a:rPr>
              <a:t>Paralelo</a:t>
            </a:r>
            <a:endParaRPr lang="en-US" dirty="0">
              <a:solidFill>
                <a:srgbClr val="FF0000"/>
              </a:solidFill>
            </a:endParaRPr>
          </a:p>
          <a:p>
            <a:r>
              <a:rPr lang="en-US" dirty="0">
                <a:solidFill>
                  <a:srgbClr val="00B050"/>
                </a:solidFill>
              </a:rPr>
              <a:t>X2 USB</a:t>
            </a:r>
          </a:p>
          <a:p>
            <a:r>
              <a:rPr lang="en-US" dirty="0">
                <a:solidFill>
                  <a:srgbClr val="7030A0"/>
                </a:solidFill>
              </a:rPr>
              <a:t>X2 PS/2</a:t>
            </a:r>
          </a:p>
          <a:p>
            <a:r>
              <a:rPr lang="en-US" dirty="0">
                <a:solidFill>
                  <a:srgbClr val="7030A0"/>
                </a:solidFill>
              </a:rPr>
              <a:t>X1 Ethernet</a:t>
            </a:r>
            <a:endParaRPr lang="es-ES" dirty="0">
              <a:solidFill>
                <a:srgbClr val="7030A0"/>
              </a:solidFill>
            </a:endParaRPr>
          </a:p>
        </p:txBody>
      </p:sp>
      <p:sp>
        <p:nvSpPr>
          <p:cNvPr id="10" name="Elipse 9">
            <a:extLst>
              <a:ext uri="{FF2B5EF4-FFF2-40B4-BE49-F238E27FC236}">
                <a16:creationId xmlns:a16="http://schemas.microsoft.com/office/drawing/2014/main" id="{E8D28301-CE29-4912-A630-BB9BBFD39F4F}"/>
              </a:ext>
            </a:extLst>
          </p:cNvPr>
          <p:cNvSpPr/>
          <p:nvPr/>
        </p:nvSpPr>
        <p:spPr>
          <a:xfrm>
            <a:off x="3856381" y="4971685"/>
            <a:ext cx="410819" cy="706866"/>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874A059C-74B1-4A1E-A371-1E120FB835D1}"/>
              </a:ext>
            </a:extLst>
          </p:cNvPr>
          <p:cNvSpPr/>
          <p:nvPr/>
        </p:nvSpPr>
        <p:spPr>
          <a:xfrm>
            <a:off x="8786192" y="55567"/>
            <a:ext cx="1855304" cy="1132054"/>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4949CF2E-99C8-42B7-8915-FF19C8E6C9E4}"/>
              </a:ext>
            </a:extLst>
          </p:cNvPr>
          <p:cNvSpPr/>
          <p:nvPr/>
        </p:nvSpPr>
        <p:spPr>
          <a:xfrm>
            <a:off x="10542105" y="224765"/>
            <a:ext cx="602973" cy="925149"/>
          </a:xfrm>
          <a:prstGeom prst="ellipse">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6FD237BF-3696-405F-AF29-5E39D9F36711}"/>
              </a:ext>
            </a:extLst>
          </p:cNvPr>
          <p:cNvSpPr/>
          <p:nvPr/>
        </p:nvSpPr>
        <p:spPr>
          <a:xfrm>
            <a:off x="11145078" y="259460"/>
            <a:ext cx="602973" cy="852747"/>
          </a:xfrm>
          <a:prstGeom prst="ellipse">
            <a:avLst/>
          </a:prstGeom>
          <a:no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56222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3750365" y="3489677"/>
            <a:ext cx="738452" cy="713457"/>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423EC946-69A9-4890-96D0-1E93A8B95D9C}"/>
              </a:ext>
            </a:extLst>
          </p:cNvPr>
          <p:cNvSpPr txBox="1"/>
          <p:nvPr/>
        </p:nvSpPr>
        <p:spPr>
          <a:xfrm>
            <a:off x="265043" y="1391478"/>
            <a:ext cx="3313044" cy="1477328"/>
          </a:xfrm>
          <a:prstGeom prst="rect">
            <a:avLst/>
          </a:prstGeom>
          <a:noFill/>
        </p:spPr>
        <p:txBody>
          <a:bodyPr wrap="square" rtlCol="0">
            <a:spAutoFit/>
          </a:bodyPr>
          <a:lstStyle/>
          <a:p>
            <a:pPr algn="ctr"/>
            <a:r>
              <a:rPr lang="es-ES" dirty="0"/>
              <a:t> Conexión de tarjeta de sonido</a:t>
            </a:r>
          </a:p>
          <a:p>
            <a:r>
              <a:rPr lang="es-ES" dirty="0"/>
              <a:t>Soporta </a:t>
            </a:r>
            <a:r>
              <a:rPr lang="en-US" dirty="0"/>
              <a:t>Supports 18-bit ADC (Analog Digital Converter) y DAC</a:t>
            </a:r>
          </a:p>
          <a:p>
            <a:r>
              <a:rPr lang="en-US" dirty="0"/>
              <a:t>(Digital Analog Converter) </a:t>
            </a:r>
            <a:r>
              <a:rPr lang="es-ES" dirty="0"/>
              <a:t>y estéreo de 18 bits</a:t>
            </a:r>
          </a:p>
        </p:txBody>
      </p:sp>
    </p:spTree>
    <p:extLst>
      <p:ext uri="{BB962C8B-B14F-4D97-AF65-F5344CB8AC3E}">
        <p14:creationId xmlns:p14="http://schemas.microsoft.com/office/powerpoint/2010/main" val="52528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circuito electrónico&#10;&#10;Descripción generada automáticamente">
            <a:extLst>
              <a:ext uri="{FF2B5EF4-FFF2-40B4-BE49-F238E27FC236}">
                <a16:creationId xmlns:a16="http://schemas.microsoft.com/office/drawing/2014/main" id="{0238D752-031D-4846-83DB-2D2E78F6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7" y="259460"/>
            <a:ext cx="8613913" cy="646043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ECS K7S5A</a:t>
            </a:r>
          </a:p>
        </p:txBody>
      </p:sp>
      <p:sp>
        <p:nvSpPr>
          <p:cNvPr id="8" name="Elipse 7">
            <a:extLst>
              <a:ext uri="{FF2B5EF4-FFF2-40B4-BE49-F238E27FC236}">
                <a16:creationId xmlns:a16="http://schemas.microsoft.com/office/drawing/2014/main" id="{D5269C8C-A8E1-4197-9A6D-2FD41269CDDC}"/>
              </a:ext>
            </a:extLst>
          </p:cNvPr>
          <p:cNvSpPr/>
          <p:nvPr/>
        </p:nvSpPr>
        <p:spPr>
          <a:xfrm>
            <a:off x="11078819" y="1411209"/>
            <a:ext cx="742122" cy="1610285"/>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F436B7F2-3994-4CD0-96CE-482BB4349D9F}"/>
              </a:ext>
            </a:extLst>
          </p:cNvPr>
          <p:cNvSpPr txBox="1"/>
          <p:nvPr/>
        </p:nvSpPr>
        <p:spPr>
          <a:xfrm>
            <a:off x="265043" y="1391478"/>
            <a:ext cx="3313044" cy="923330"/>
          </a:xfrm>
          <a:prstGeom prst="rect">
            <a:avLst/>
          </a:prstGeom>
          <a:noFill/>
        </p:spPr>
        <p:txBody>
          <a:bodyPr wrap="square" rtlCol="0">
            <a:spAutoFit/>
          </a:bodyPr>
          <a:lstStyle/>
          <a:p>
            <a:pPr algn="ctr"/>
            <a:r>
              <a:rPr lang="es-ES" dirty="0"/>
              <a:t>Alimentación</a:t>
            </a:r>
          </a:p>
          <a:p>
            <a:pPr algn="ctr"/>
            <a:endParaRPr lang="es-ES" dirty="0"/>
          </a:p>
          <a:p>
            <a:r>
              <a:rPr lang="es-ES" dirty="0">
                <a:solidFill>
                  <a:srgbClr val="FF0000"/>
                </a:solidFill>
              </a:rPr>
              <a:t>ATX</a:t>
            </a:r>
          </a:p>
        </p:txBody>
      </p:sp>
    </p:spTree>
    <p:extLst>
      <p:ext uri="{BB962C8B-B14F-4D97-AF65-F5344CB8AC3E}">
        <p14:creationId xmlns:p14="http://schemas.microsoft.com/office/powerpoint/2010/main" val="485644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CF669-5BEF-4C45-88F7-517B2B460854}"/>
              </a:ext>
            </a:extLst>
          </p:cNvPr>
          <p:cNvSpPr>
            <a:spLocks noGrp="1"/>
          </p:cNvSpPr>
          <p:nvPr>
            <p:ph type="title"/>
          </p:nvPr>
        </p:nvSpPr>
        <p:spPr/>
        <p:txBody>
          <a:bodyPr/>
          <a:lstStyle/>
          <a:p>
            <a:r>
              <a:rPr lang="es-ES" dirty="0"/>
              <a:t>Valoración de la Práctica	</a:t>
            </a:r>
          </a:p>
        </p:txBody>
      </p:sp>
      <p:sp>
        <p:nvSpPr>
          <p:cNvPr id="3" name="Marcador de contenido 2">
            <a:extLst>
              <a:ext uri="{FF2B5EF4-FFF2-40B4-BE49-F238E27FC236}">
                <a16:creationId xmlns:a16="http://schemas.microsoft.com/office/drawing/2014/main" id="{03FC1A25-2E00-4298-B374-F532EC194C44}"/>
              </a:ext>
            </a:extLst>
          </p:cNvPr>
          <p:cNvSpPr>
            <a:spLocks noGrp="1"/>
          </p:cNvSpPr>
          <p:nvPr>
            <p:ph idx="1"/>
          </p:nvPr>
        </p:nvSpPr>
        <p:spPr/>
        <p:txBody>
          <a:bodyPr/>
          <a:lstStyle/>
          <a:p>
            <a:pPr marL="0" indent="0">
              <a:buNone/>
            </a:pPr>
            <a:r>
              <a:rPr lang="es-ES" dirty="0"/>
              <a:t>Tras realizar la práctica he terminado con una sensación ambigua, por un lado tengo la percepción de entender mejor un ordenador y eliminar la perspectiva de este como una “caja mágica”, sin embargo, por otra parte no termino de verle una utilidad final de cara al desarrollo de nuestras tareas cuando trabajemos ya sea por cuenta ajena o propia, dado que en caso de necesidad extrema, siempre puedo recurrir al manual para identificar las piezas que lo componen, pero, aunque las identifique, al carecer de conocimientos sobre ingeniería, no sabría que hacer con ellos (más allá de sustituir una CPU, un ventilador , unas RAM o </a:t>
            </a:r>
            <a:r>
              <a:rPr lang="es-ES" dirty="0" err="1"/>
              <a:t>GPUs</a:t>
            </a:r>
            <a:r>
              <a:rPr lang="es-ES" dirty="0"/>
              <a:t>).</a:t>
            </a:r>
          </a:p>
        </p:txBody>
      </p:sp>
    </p:spTree>
    <p:extLst>
      <p:ext uri="{BB962C8B-B14F-4D97-AF65-F5344CB8AC3E}">
        <p14:creationId xmlns:p14="http://schemas.microsoft.com/office/powerpoint/2010/main" val="262994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1477328"/>
          </a:xfrm>
          <a:prstGeom prst="rect">
            <a:avLst/>
          </a:prstGeom>
          <a:noFill/>
        </p:spPr>
        <p:txBody>
          <a:bodyPr wrap="square" rtlCol="0">
            <a:spAutoFit/>
          </a:bodyPr>
          <a:lstStyle/>
          <a:p>
            <a:pPr algn="ctr"/>
            <a:r>
              <a:rPr lang="es-ES" dirty="0"/>
              <a:t>Zócalo de la memoria RAM</a:t>
            </a:r>
          </a:p>
          <a:p>
            <a:pPr algn="ctr"/>
            <a:endParaRPr lang="es-ES" dirty="0"/>
          </a:p>
          <a:p>
            <a:r>
              <a:rPr lang="en-US" dirty="0" err="1"/>
              <a:t>Soporta</a:t>
            </a:r>
            <a:r>
              <a:rPr lang="en-US" dirty="0"/>
              <a:t> dos </a:t>
            </a:r>
            <a:r>
              <a:rPr lang="en-US" dirty="0" err="1"/>
              <a:t>módulos</a:t>
            </a:r>
            <a:r>
              <a:rPr lang="en-US" dirty="0"/>
              <a:t> DDR3  de entre 1066-800 MHz hasta los 16 GB</a:t>
            </a:r>
            <a:endParaRPr lang="es-ES" dirty="0"/>
          </a:p>
        </p:txBody>
      </p:sp>
      <p:sp>
        <p:nvSpPr>
          <p:cNvPr id="8" name="Elipse 7">
            <a:extLst>
              <a:ext uri="{FF2B5EF4-FFF2-40B4-BE49-F238E27FC236}">
                <a16:creationId xmlns:a16="http://schemas.microsoft.com/office/drawing/2014/main" id="{D5269C8C-A8E1-4197-9A6D-2FD41269CDDC}"/>
              </a:ext>
            </a:extLst>
          </p:cNvPr>
          <p:cNvSpPr/>
          <p:nvPr/>
        </p:nvSpPr>
        <p:spPr>
          <a:xfrm>
            <a:off x="5897217" y="4227444"/>
            <a:ext cx="5157953" cy="2156982"/>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22335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1754326"/>
          </a:xfrm>
          <a:prstGeom prst="rect">
            <a:avLst/>
          </a:prstGeom>
          <a:noFill/>
        </p:spPr>
        <p:txBody>
          <a:bodyPr wrap="square" rtlCol="0">
            <a:spAutoFit/>
          </a:bodyPr>
          <a:lstStyle/>
          <a:p>
            <a:pPr algn="ctr"/>
            <a:r>
              <a:rPr lang="es-ES" dirty="0"/>
              <a:t>Ranuras de expansión</a:t>
            </a:r>
          </a:p>
          <a:p>
            <a:pPr algn="ctr"/>
            <a:endParaRPr lang="es-ES" dirty="0"/>
          </a:p>
          <a:p>
            <a:pPr fontAlgn="base"/>
            <a:r>
              <a:rPr lang="pt-BR" dirty="0">
                <a:solidFill>
                  <a:srgbClr val="FFC000"/>
                </a:solidFill>
              </a:rPr>
              <a:t>1 x PCI Express x16</a:t>
            </a:r>
          </a:p>
          <a:p>
            <a:pPr fontAlgn="base"/>
            <a:r>
              <a:rPr lang="pt-BR" dirty="0">
                <a:solidFill>
                  <a:srgbClr val="92D050"/>
                </a:solidFill>
              </a:rPr>
              <a:t>1 x PCI Express x1</a:t>
            </a:r>
          </a:p>
          <a:p>
            <a:pPr fontAlgn="base"/>
            <a:r>
              <a:rPr lang="pt-BR" dirty="0">
                <a:solidFill>
                  <a:srgbClr val="7030A0"/>
                </a:solidFill>
              </a:rPr>
              <a:t>1 x PCI</a:t>
            </a:r>
          </a:p>
          <a:p>
            <a:pPr algn="ctr"/>
            <a:endParaRPr lang="es-ES" dirty="0"/>
          </a:p>
        </p:txBody>
      </p:sp>
      <p:sp>
        <p:nvSpPr>
          <p:cNvPr id="8" name="Elipse 7">
            <a:extLst>
              <a:ext uri="{FF2B5EF4-FFF2-40B4-BE49-F238E27FC236}">
                <a16:creationId xmlns:a16="http://schemas.microsoft.com/office/drawing/2014/main" id="{D5269C8C-A8E1-4197-9A6D-2FD41269CDDC}"/>
              </a:ext>
            </a:extLst>
          </p:cNvPr>
          <p:cNvSpPr/>
          <p:nvPr/>
        </p:nvSpPr>
        <p:spPr>
          <a:xfrm>
            <a:off x="5128592" y="1391478"/>
            <a:ext cx="728869" cy="3965425"/>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Elipse 9">
            <a:extLst>
              <a:ext uri="{FF2B5EF4-FFF2-40B4-BE49-F238E27FC236}">
                <a16:creationId xmlns:a16="http://schemas.microsoft.com/office/drawing/2014/main" id="{571AABF6-8D4A-4B75-8515-7A785C15AEB3}"/>
              </a:ext>
            </a:extLst>
          </p:cNvPr>
          <p:cNvSpPr/>
          <p:nvPr/>
        </p:nvSpPr>
        <p:spPr>
          <a:xfrm>
            <a:off x="4518382" y="1027044"/>
            <a:ext cx="728869" cy="1851703"/>
          </a:xfrm>
          <a:prstGeom prst="ellipse">
            <a:avLst/>
          </a:prstGeom>
          <a:noFill/>
          <a:ln w="127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0A6AE2B6-A4FB-4646-8445-5F5B62330A4C}"/>
              </a:ext>
            </a:extLst>
          </p:cNvPr>
          <p:cNvSpPr/>
          <p:nvPr/>
        </p:nvSpPr>
        <p:spPr>
          <a:xfrm>
            <a:off x="3908171" y="1027044"/>
            <a:ext cx="728869" cy="3965425"/>
          </a:xfrm>
          <a:prstGeom prst="ellipse">
            <a:avLst/>
          </a:prstGeom>
          <a:no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83170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2308324"/>
          </a:xfrm>
          <a:prstGeom prst="rect">
            <a:avLst/>
          </a:prstGeom>
          <a:noFill/>
        </p:spPr>
        <p:txBody>
          <a:bodyPr wrap="square" rtlCol="0">
            <a:spAutoFit/>
          </a:bodyPr>
          <a:lstStyle/>
          <a:p>
            <a:pPr algn="ctr"/>
            <a:r>
              <a:rPr lang="es-ES" dirty="0"/>
              <a:t>Chipset</a:t>
            </a:r>
          </a:p>
          <a:p>
            <a:pPr algn="ctr"/>
            <a:endParaRPr lang="es-ES" dirty="0"/>
          </a:p>
          <a:p>
            <a:pPr fontAlgn="base"/>
            <a:r>
              <a:rPr lang="en-US" dirty="0">
                <a:solidFill>
                  <a:srgbClr val="FFC000"/>
                </a:solidFill>
              </a:rPr>
              <a:t>North Bridge: AMD 760G (</a:t>
            </a:r>
            <a:r>
              <a:rPr lang="en-US" dirty="0" err="1">
                <a:solidFill>
                  <a:srgbClr val="FFC000"/>
                </a:solidFill>
              </a:rPr>
              <a:t>Ahí</a:t>
            </a:r>
            <a:r>
              <a:rPr lang="en-US" dirty="0">
                <a:solidFill>
                  <a:srgbClr val="FFC000"/>
                </a:solidFill>
              </a:rPr>
              <a:t> se 	</a:t>
            </a:r>
            <a:r>
              <a:rPr lang="en-US" dirty="0" err="1">
                <a:solidFill>
                  <a:srgbClr val="FFC000"/>
                </a:solidFill>
              </a:rPr>
              <a:t>encuentra</a:t>
            </a:r>
            <a:r>
              <a:rPr lang="en-US" dirty="0">
                <a:solidFill>
                  <a:srgbClr val="FFC000"/>
                </a:solidFill>
              </a:rPr>
              <a:t> </a:t>
            </a:r>
            <a:r>
              <a:rPr lang="en-US" dirty="0" err="1">
                <a:solidFill>
                  <a:srgbClr val="FFC000"/>
                </a:solidFill>
              </a:rPr>
              <a:t>también</a:t>
            </a:r>
            <a:r>
              <a:rPr lang="en-US" dirty="0">
                <a:solidFill>
                  <a:srgbClr val="FFC000"/>
                </a:solidFill>
              </a:rPr>
              <a:t> una 	</a:t>
            </a:r>
            <a:r>
              <a:rPr lang="en-US" dirty="0" err="1">
                <a:solidFill>
                  <a:srgbClr val="FFC000"/>
                </a:solidFill>
              </a:rPr>
              <a:t>tarjeta</a:t>
            </a:r>
            <a:r>
              <a:rPr lang="en-US" dirty="0">
                <a:solidFill>
                  <a:srgbClr val="FFC000"/>
                </a:solidFill>
              </a:rPr>
              <a:t> </a:t>
            </a:r>
            <a:r>
              <a:rPr lang="en-US" dirty="0" err="1">
                <a:solidFill>
                  <a:srgbClr val="FFC000"/>
                </a:solidFill>
              </a:rPr>
              <a:t>gráfica</a:t>
            </a:r>
            <a:r>
              <a:rPr lang="en-US" dirty="0">
                <a:solidFill>
                  <a:srgbClr val="FFC000"/>
                </a:solidFill>
              </a:rPr>
              <a:t> 	</a:t>
            </a:r>
            <a:r>
              <a:rPr lang="en-US" dirty="0" err="1">
                <a:solidFill>
                  <a:srgbClr val="FFC000"/>
                </a:solidFill>
              </a:rPr>
              <a:t>integrada</a:t>
            </a:r>
            <a:r>
              <a:rPr lang="en-US" dirty="0">
                <a:solidFill>
                  <a:srgbClr val="FFC000"/>
                </a:solidFill>
              </a:rPr>
              <a:t>)</a:t>
            </a:r>
          </a:p>
          <a:p>
            <a:pPr fontAlgn="base"/>
            <a:endParaRPr lang="en-US" dirty="0">
              <a:solidFill>
                <a:srgbClr val="FFC000"/>
              </a:solidFill>
            </a:endParaRPr>
          </a:p>
          <a:p>
            <a:pPr fontAlgn="base"/>
            <a:r>
              <a:rPr lang="en-US" dirty="0">
                <a:solidFill>
                  <a:srgbClr val="00B050"/>
                </a:solidFill>
              </a:rPr>
              <a:t>South Bridge: AMD SB710</a:t>
            </a:r>
          </a:p>
        </p:txBody>
      </p:sp>
      <p:sp>
        <p:nvSpPr>
          <p:cNvPr id="8" name="Elipse 7">
            <a:extLst>
              <a:ext uri="{FF2B5EF4-FFF2-40B4-BE49-F238E27FC236}">
                <a16:creationId xmlns:a16="http://schemas.microsoft.com/office/drawing/2014/main" id="{D5269C8C-A8E1-4197-9A6D-2FD41269CDDC}"/>
              </a:ext>
            </a:extLst>
          </p:cNvPr>
          <p:cNvSpPr/>
          <p:nvPr/>
        </p:nvSpPr>
        <p:spPr>
          <a:xfrm>
            <a:off x="5274364" y="2213113"/>
            <a:ext cx="2173358" cy="2504684"/>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82724420-D07B-4CBF-99AB-D85E4097A2B7}"/>
              </a:ext>
            </a:extLst>
          </p:cNvPr>
          <p:cNvSpPr/>
          <p:nvPr/>
        </p:nvSpPr>
        <p:spPr>
          <a:xfrm>
            <a:off x="4267200" y="4572000"/>
            <a:ext cx="1828800" cy="1564764"/>
          </a:xfrm>
          <a:prstGeom prst="ellipse">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76904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1200329"/>
          </a:xfrm>
          <a:prstGeom prst="rect">
            <a:avLst/>
          </a:prstGeom>
          <a:noFill/>
        </p:spPr>
        <p:txBody>
          <a:bodyPr wrap="square" rtlCol="0">
            <a:spAutoFit/>
          </a:bodyPr>
          <a:lstStyle/>
          <a:p>
            <a:pPr algn="ctr"/>
            <a:r>
              <a:rPr lang="es-ES" dirty="0"/>
              <a:t>BIOS</a:t>
            </a:r>
          </a:p>
          <a:p>
            <a:pPr algn="ctr"/>
            <a:endParaRPr lang="es-ES" dirty="0"/>
          </a:p>
          <a:p>
            <a:r>
              <a:rPr lang="en-US" dirty="0">
                <a:solidFill>
                  <a:srgbClr val="FFC000"/>
                </a:solidFill>
              </a:rPr>
              <a:t>Tiene dos chips de BIOS</a:t>
            </a:r>
          </a:p>
          <a:p>
            <a:r>
              <a:rPr lang="en-US" dirty="0">
                <a:solidFill>
                  <a:srgbClr val="FF0000"/>
                </a:solidFill>
              </a:rPr>
              <a:t>Pila</a:t>
            </a:r>
            <a:endParaRPr lang="es-ES" dirty="0">
              <a:solidFill>
                <a:srgbClr val="FF0000"/>
              </a:solidFill>
            </a:endParaRPr>
          </a:p>
        </p:txBody>
      </p:sp>
      <p:sp>
        <p:nvSpPr>
          <p:cNvPr id="8" name="Elipse 7">
            <a:extLst>
              <a:ext uri="{FF2B5EF4-FFF2-40B4-BE49-F238E27FC236}">
                <a16:creationId xmlns:a16="http://schemas.microsoft.com/office/drawing/2014/main" id="{D5269C8C-A8E1-4197-9A6D-2FD41269CDDC}"/>
              </a:ext>
            </a:extLst>
          </p:cNvPr>
          <p:cNvSpPr/>
          <p:nvPr/>
        </p:nvSpPr>
        <p:spPr>
          <a:xfrm>
            <a:off x="3578086" y="1020417"/>
            <a:ext cx="848139" cy="1073425"/>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FA205F4D-0B65-4F12-82C7-804E584025A6}"/>
              </a:ext>
            </a:extLst>
          </p:cNvPr>
          <p:cNvSpPr/>
          <p:nvPr/>
        </p:nvSpPr>
        <p:spPr>
          <a:xfrm>
            <a:off x="4426225" y="2355574"/>
            <a:ext cx="1049188" cy="1073425"/>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05394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2862322"/>
          </a:xfrm>
          <a:prstGeom prst="rect">
            <a:avLst/>
          </a:prstGeom>
          <a:noFill/>
        </p:spPr>
        <p:txBody>
          <a:bodyPr wrap="square" rtlCol="0">
            <a:spAutoFit/>
          </a:bodyPr>
          <a:lstStyle/>
          <a:p>
            <a:pPr algn="ctr"/>
            <a:r>
              <a:rPr lang="es-ES" dirty="0"/>
              <a:t>Puertos externos</a:t>
            </a:r>
          </a:p>
          <a:p>
            <a:pPr algn="ctr"/>
            <a:endParaRPr lang="es-ES" dirty="0"/>
          </a:p>
          <a:p>
            <a:pPr fontAlgn="base"/>
            <a:r>
              <a:rPr lang="es-ES" dirty="0">
                <a:solidFill>
                  <a:srgbClr val="FF0000"/>
                </a:solidFill>
              </a:rPr>
              <a:t>1 x D-Sub</a:t>
            </a:r>
          </a:p>
          <a:p>
            <a:pPr fontAlgn="base"/>
            <a:r>
              <a:rPr lang="es-ES" dirty="0">
                <a:solidFill>
                  <a:srgbClr val="FFFF00"/>
                </a:solidFill>
              </a:rPr>
              <a:t>1 x DVI-D</a:t>
            </a:r>
          </a:p>
          <a:p>
            <a:pPr fontAlgn="base"/>
            <a:r>
              <a:rPr lang="es-ES" dirty="0">
                <a:solidFill>
                  <a:srgbClr val="FFC000"/>
                </a:solidFill>
              </a:rPr>
              <a:t>1 x puerto de ratón PS / 2</a:t>
            </a:r>
          </a:p>
          <a:p>
            <a:pPr fontAlgn="base"/>
            <a:r>
              <a:rPr lang="es-ES" dirty="0">
                <a:solidFill>
                  <a:srgbClr val="FFC000"/>
                </a:solidFill>
              </a:rPr>
              <a:t>1 x puerto de Teclado PS / 2</a:t>
            </a:r>
          </a:p>
          <a:p>
            <a:pPr fontAlgn="base"/>
            <a:r>
              <a:rPr lang="es-ES" dirty="0"/>
              <a:t>1 x RJ45 LAN</a:t>
            </a:r>
          </a:p>
          <a:p>
            <a:pPr fontAlgn="base"/>
            <a:r>
              <a:rPr lang="es-ES" dirty="0">
                <a:solidFill>
                  <a:srgbClr val="00B050"/>
                </a:solidFill>
              </a:rPr>
              <a:t>3 x </a:t>
            </a:r>
            <a:r>
              <a:rPr lang="es-ES" dirty="0" err="1">
                <a:solidFill>
                  <a:srgbClr val="00B050"/>
                </a:solidFill>
              </a:rPr>
              <a:t>jacks</a:t>
            </a:r>
            <a:r>
              <a:rPr lang="es-ES" dirty="0">
                <a:solidFill>
                  <a:srgbClr val="00B050"/>
                </a:solidFill>
              </a:rPr>
              <a:t> de audio (Line-in/Line-</a:t>
            </a:r>
            <a:r>
              <a:rPr lang="es-ES" dirty="0" err="1">
                <a:solidFill>
                  <a:srgbClr val="00B050"/>
                </a:solidFill>
              </a:rPr>
              <a:t>out</a:t>
            </a:r>
            <a:r>
              <a:rPr lang="es-ES" dirty="0">
                <a:solidFill>
                  <a:srgbClr val="00B050"/>
                </a:solidFill>
              </a:rPr>
              <a:t>/MIC)</a:t>
            </a:r>
          </a:p>
          <a:p>
            <a:pPr fontAlgn="base"/>
            <a:r>
              <a:rPr lang="es-ES" dirty="0">
                <a:solidFill>
                  <a:srgbClr val="7030A0"/>
                </a:solidFill>
              </a:rPr>
              <a:t>4 x USB 2.0/1.1</a:t>
            </a:r>
          </a:p>
        </p:txBody>
      </p:sp>
      <p:sp>
        <p:nvSpPr>
          <p:cNvPr id="8" name="Elipse 7">
            <a:extLst>
              <a:ext uri="{FF2B5EF4-FFF2-40B4-BE49-F238E27FC236}">
                <a16:creationId xmlns:a16="http://schemas.microsoft.com/office/drawing/2014/main" id="{D5269C8C-A8E1-4197-9A6D-2FD41269CDDC}"/>
              </a:ext>
            </a:extLst>
          </p:cNvPr>
          <p:cNvSpPr/>
          <p:nvPr/>
        </p:nvSpPr>
        <p:spPr>
          <a:xfrm>
            <a:off x="6203852" y="177613"/>
            <a:ext cx="698084" cy="1039786"/>
          </a:xfrm>
          <a:prstGeom prst="ellipse">
            <a:avLst/>
          </a:prstGeom>
          <a:noFill/>
          <a:ln w="1016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7E42F8A6-B2C2-4D40-89AE-6B751B97875A}"/>
              </a:ext>
            </a:extLst>
          </p:cNvPr>
          <p:cNvSpPr/>
          <p:nvPr/>
        </p:nvSpPr>
        <p:spPr>
          <a:xfrm>
            <a:off x="7460904" y="197269"/>
            <a:ext cx="698084" cy="1102387"/>
          </a:xfrm>
          <a:prstGeom prst="ellipse">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Elipse 9">
            <a:extLst>
              <a:ext uri="{FF2B5EF4-FFF2-40B4-BE49-F238E27FC236}">
                <a16:creationId xmlns:a16="http://schemas.microsoft.com/office/drawing/2014/main" id="{E83D8811-0EF2-4763-8D42-2DDB540E5660}"/>
              </a:ext>
            </a:extLst>
          </p:cNvPr>
          <p:cNvSpPr/>
          <p:nvPr/>
        </p:nvSpPr>
        <p:spPr>
          <a:xfrm>
            <a:off x="10114125" y="248945"/>
            <a:ext cx="870161" cy="1039786"/>
          </a:xfrm>
          <a:prstGeom prst="ellipse">
            <a:avLst/>
          </a:prstGeom>
          <a:noFill/>
          <a:ln w="1016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4FA38B79-A62D-47D2-985B-55822BDD9544}"/>
              </a:ext>
            </a:extLst>
          </p:cNvPr>
          <p:cNvSpPr/>
          <p:nvPr/>
        </p:nvSpPr>
        <p:spPr>
          <a:xfrm>
            <a:off x="9181292" y="123391"/>
            <a:ext cx="1093254" cy="856635"/>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2BA295D8-A626-4DB0-98AE-5BDE252CA22C}"/>
              </a:ext>
            </a:extLst>
          </p:cNvPr>
          <p:cNvSpPr/>
          <p:nvPr/>
        </p:nvSpPr>
        <p:spPr>
          <a:xfrm>
            <a:off x="7890137" y="101005"/>
            <a:ext cx="1445507" cy="1009777"/>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2A3F63ED-EB14-481B-ACB9-989F80DE0B20}"/>
              </a:ext>
            </a:extLst>
          </p:cNvPr>
          <p:cNvSpPr/>
          <p:nvPr/>
        </p:nvSpPr>
        <p:spPr>
          <a:xfrm>
            <a:off x="6658453" y="210480"/>
            <a:ext cx="957795" cy="1245166"/>
          </a:xfrm>
          <a:prstGeom prst="ellipse">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54970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923330"/>
          </a:xfrm>
          <a:prstGeom prst="rect">
            <a:avLst/>
          </a:prstGeom>
          <a:noFill/>
        </p:spPr>
        <p:txBody>
          <a:bodyPr wrap="square" rtlCol="0">
            <a:spAutoFit/>
          </a:bodyPr>
          <a:lstStyle/>
          <a:p>
            <a:pPr algn="ctr"/>
            <a:r>
              <a:rPr lang="es-ES" dirty="0"/>
              <a:t>Tarjeta de sonido</a:t>
            </a:r>
          </a:p>
          <a:p>
            <a:pPr algn="ctr"/>
            <a:endParaRPr lang="es-ES" dirty="0"/>
          </a:p>
          <a:p>
            <a:r>
              <a:rPr lang="en-US" dirty="0"/>
              <a:t>Atheros </a:t>
            </a:r>
            <a:r>
              <a:rPr lang="es-ES" dirty="0"/>
              <a:t>Realtek ALC887 HD</a:t>
            </a:r>
          </a:p>
        </p:txBody>
      </p:sp>
      <p:sp>
        <p:nvSpPr>
          <p:cNvPr id="8" name="Elipse 7">
            <a:extLst>
              <a:ext uri="{FF2B5EF4-FFF2-40B4-BE49-F238E27FC236}">
                <a16:creationId xmlns:a16="http://schemas.microsoft.com/office/drawing/2014/main" id="{D5269C8C-A8E1-4197-9A6D-2FD41269CDDC}"/>
              </a:ext>
            </a:extLst>
          </p:cNvPr>
          <p:cNvSpPr/>
          <p:nvPr/>
        </p:nvSpPr>
        <p:spPr>
          <a:xfrm>
            <a:off x="5671931" y="917884"/>
            <a:ext cx="712828" cy="798622"/>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1129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electrónica, circuito&#10;&#10;Descripción generada automáticamente">
            <a:extLst>
              <a:ext uri="{FF2B5EF4-FFF2-40B4-BE49-F238E27FC236}">
                <a16:creationId xmlns:a16="http://schemas.microsoft.com/office/drawing/2014/main" id="{087106AE-7780-4DE3-8D38-B2202EB500B6}"/>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2699" r="3008" b="3277"/>
          <a:stretch/>
        </p:blipFill>
        <p:spPr>
          <a:xfrm>
            <a:off x="3715299" y="242667"/>
            <a:ext cx="7202659" cy="6372665"/>
          </a:xfrm>
          <a:prstGeom prst="rect">
            <a:avLst/>
          </a:prstGeom>
        </p:spPr>
      </p:pic>
      <p:sp>
        <p:nvSpPr>
          <p:cNvPr id="6" name="CuadroTexto 5">
            <a:extLst>
              <a:ext uri="{FF2B5EF4-FFF2-40B4-BE49-F238E27FC236}">
                <a16:creationId xmlns:a16="http://schemas.microsoft.com/office/drawing/2014/main" id="{68C08066-0B02-421B-8A5B-2597BDF97A07}"/>
              </a:ext>
            </a:extLst>
          </p:cNvPr>
          <p:cNvSpPr txBox="1"/>
          <p:nvPr/>
        </p:nvSpPr>
        <p:spPr>
          <a:xfrm>
            <a:off x="113970" y="503583"/>
            <a:ext cx="2502620" cy="646331"/>
          </a:xfrm>
          <a:prstGeom prst="rect">
            <a:avLst/>
          </a:prstGeom>
          <a:noFill/>
        </p:spPr>
        <p:txBody>
          <a:bodyPr wrap="square" rtlCol="0">
            <a:spAutoFit/>
          </a:bodyPr>
          <a:lstStyle/>
          <a:p>
            <a:r>
              <a:rPr lang="es-ES" dirty="0"/>
              <a:t>Placa Base 1: </a:t>
            </a:r>
          </a:p>
          <a:p>
            <a:r>
              <a:rPr lang="es-ES" dirty="0"/>
              <a:t>Gigabyte GA-781MT-S2P</a:t>
            </a:r>
          </a:p>
        </p:txBody>
      </p:sp>
      <p:sp>
        <p:nvSpPr>
          <p:cNvPr id="7" name="CuadroTexto 6">
            <a:extLst>
              <a:ext uri="{FF2B5EF4-FFF2-40B4-BE49-F238E27FC236}">
                <a16:creationId xmlns:a16="http://schemas.microsoft.com/office/drawing/2014/main" id="{F57B2565-89A5-40B4-81FB-291383F6EEF9}"/>
              </a:ext>
            </a:extLst>
          </p:cNvPr>
          <p:cNvSpPr txBox="1"/>
          <p:nvPr/>
        </p:nvSpPr>
        <p:spPr>
          <a:xfrm>
            <a:off x="265043" y="1391478"/>
            <a:ext cx="3313044" cy="1200329"/>
          </a:xfrm>
          <a:prstGeom prst="rect">
            <a:avLst/>
          </a:prstGeom>
          <a:noFill/>
        </p:spPr>
        <p:txBody>
          <a:bodyPr wrap="square" rtlCol="0">
            <a:spAutoFit/>
          </a:bodyPr>
          <a:lstStyle/>
          <a:p>
            <a:pPr algn="ctr"/>
            <a:r>
              <a:rPr lang="es-ES" dirty="0"/>
              <a:t>Alimentación</a:t>
            </a:r>
          </a:p>
          <a:p>
            <a:pPr algn="ctr"/>
            <a:endParaRPr lang="es-ES" dirty="0"/>
          </a:p>
          <a:p>
            <a:r>
              <a:rPr lang="es-ES" dirty="0">
                <a:solidFill>
                  <a:srgbClr val="FFC000"/>
                </a:solidFill>
              </a:rPr>
              <a:t>ATX 12 V</a:t>
            </a:r>
          </a:p>
          <a:p>
            <a:r>
              <a:rPr lang="es-ES" dirty="0">
                <a:solidFill>
                  <a:srgbClr val="FF0000"/>
                </a:solidFill>
              </a:rPr>
              <a:t>ATX</a:t>
            </a:r>
          </a:p>
        </p:txBody>
      </p:sp>
      <p:sp>
        <p:nvSpPr>
          <p:cNvPr id="8" name="Elipse 7">
            <a:extLst>
              <a:ext uri="{FF2B5EF4-FFF2-40B4-BE49-F238E27FC236}">
                <a16:creationId xmlns:a16="http://schemas.microsoft.com/office/drawing/2014/main" id="{D5269C8C-A8E1-4197-9A6D-2FD41269CDDC}"/>
              </a:ext>
            </a:extLst>
          </p:cNvPr>
          <p:cNvSpPr/>
          <p:nvPr/>
        </p:nvSpPr>
        <p:spPr>
          <a:xfrm>
            <a:off x="6689558" y="5896920"/>
            <a:ext cx="2470485" cy="798622"/>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C8E31363-E412-4164-A605-079F2BB8E8AA}"/>
              </a:ext>
            </a:extLst>
          </p:cNvPr>
          <p:cNvSpPr/>
          <p:nvPr/>
        </p:nvSpPr>
        <p:spPr>
          <a:xfrm>
            <a:off x="10059447" y="1070283"/>
            <a:ext cx="712828" cy="798622"/>
          </a:xfrm>
          <a:prstGeom prst="ellipse">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881862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TotalTime>
  <Words>614</Words>
  <Application>Microsoft Office PowerPoint</Application>
  <PresentationFormat>Panorámica</PresentationFormat>
  <Paragraphs>159</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Century Gothic</vt:lpstr>
      <vt:lpstr>Wingdings 3</vt:lpstr>
      <vt:lpstr>Ion</vt:lpstr>
      <vt:lpstr>Partes de una Placa Base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Valoración de la Práctica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Partes de una Placa Base</dc:title>
  <dc:creator>Álvaro Cañizares</dc:creator>
  <cp:lastModifiedBy>Álvaro Cañizares</cp:lastModifiedBy>
  <cp:revision>18</cp:revision>
  <dcterms:created xsi:type="dcterms:W3CDTF">2019-10-18T13:32:18Z</dcterms:created>
  <dcterms:modified xsi:type="dcterms:W3CDTF">2019-10-28T15:19:37Z</dcterms:modified>
</cp:coreProperties>
</file>