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64" r:id="rId6"/>
    <p:sldId id="263" r:id="rId7"/>
    <p:sldId id="262" r:id="rId8"/>
    <p:sldId id="261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52"/>
    <a:srgbClr val="005A9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B0F41-2763-442F-8D60-02B25F31B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CB61D-F16C-4A63-98B2-5A05079F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15366-57AC-4AD3-9D46-CAD0A818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C62F6-5615-4A74-B603-B3F0C494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E31A6-04CF-4F95-9904-ADE8C4AC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42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EADD-F0FA-41DE-B06C-DAC7A1DA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0F49B-972B-404F-BF90-14CF23C8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C48D2-C062-48B0-BE60-6F557F69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2DF8A-53BA-4E3E-90AC-2263A021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EE4D8F-1825-4AEC-B381-E03E39B2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7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883AE2-AB66-47A9-ADE7-531427408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5E1F3-30B0-4FC1-8615-C44609DC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D2325-09A6-4B56-8ED2-025EE60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14C3B-029B-4641-90E7-DA3277D6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31180-74E6-4DA9-B2C6-BE17A548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3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9F2A-93B9-4D95-A033-F345E4D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6F5B1-8D99-4032-A9E2-A255113D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F7B6B-8FC5-4F69-AA9A-A50FB052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F21A8-8804-434A-8C59-1271CE88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4A974-A11B-48B1-96F5-CF743B62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7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6CFB2-8308-4F5A-BB48-EF099021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B6A80-17A7-433B-8810-74072A17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2589A-1960-436C-B5F4-868AD89E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9E55F-10EF-488B-BA8C-0B4D5635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895F4-E2A7-47BF-B7E3-A32E8304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7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E9849-75F8-4E27-82EF-E57FDC23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0CB1B-D784-4AFE-8B97-4FFB46D53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E1A3EE-478D-4AFD-B874-A4846CA27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9C046B-8380-4332-AA46-C0FD12A2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4D6C8D-5FCF-4408-9947-1581F694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B61A8-E9BC-432D-887A-B2422BE4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43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3C48B-1B3E-4428-AF97-D0042FFC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4217B-A10A-474D-BF6C-9C5B9B5E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D8C93-C2E8-47E8-9F18-FD5F5082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5CA278-AF9D-4AB7-942C-5B7CA1934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385D70-B9CC-40EE-B66B-AF39729A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D4A426-4170-4456-B101-A7038144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CAA9DE-4AE6-435A-AACB-29A00736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E8E5E1-9505-416C-8413-D49600BD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74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FCCC-0E16-493C-8E56-A51F8D6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19A034-ED82-41CB-BB89-0998251E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C89D9-96CF-44A2-A8DC-FF9B7F49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74100F-4F86-43CF-A67A-AA81283B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9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4048D-CD71-4AC8-B0EE-827EA2F2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A45AE0-20F8-4FA2-9CDE-C08F417C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376610-7E05-4062-BDE0-4CD90A46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1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7326B-4866-43B4-A3DE-2829F7DB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C5328-113C-45E9-902B-E803B4F1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57355F-EE87-4476-BB75-89864CB0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CB351-1B5D-4BB7-B295-345BC856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2E87A5-2186-479D-8671-C71C4BED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E9217-DBE6-49D7-9720-23A76B0E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31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5897-3754-4A37-ABCD-A2604909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1C801A-4214-4235-89AF-2BEAE3E63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F05CF5-8260-4F0A-AFB6-D4EB20F8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38D3A1-E8AC-49C9-91D2-B47DB2B4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48E86A-999C-411C-9BD7-3325478B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365DAF-1352-4825-AD0C-7D209022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0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7238F1-348D-48FB-B30E-720045A6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B97BD-6BC8-4571-917F-A3BE42F1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D7909-D252-4377-874C-9D1D47892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755D-D169-4986-A8E3-9A1854C08223}" type="datetimeFigureOut">
              <a:rPr lang="es-ES" smtClean="0"/>
              <a:t>06/11/2019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F7EE0-D570-45B8-9F4D-2C21EEB62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EE22F-00DE-45D0-853D-022C5B548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E988-5E78-4568-9BBA-6499E770B3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24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99C5A-D910-4DA6-83CE-E53222434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0268"/>
            <a:ext cx="9144000" cy="19097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Instalación de </a:t>
            </a:r>
            <a:b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DE251-32AD-48C7-B1B2-DE32307C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8454"/>
            <a:ext cx="9144000" cy="94345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Álvaro Cañizares Ramallo</a:t>
            </a:r>
          </a:p>
          <a:p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DA1D1E</a:t>
            </a:r>
          </a:p>
        </p:txBody>
      </p:sp>
      <p:pic>
        <p:nvPicPr>
          <p:cNvPr id="1026" name="Picture 2" descr="Resultado de imagen de logo windows 10">
            <a:extLst>
              <a:ext uri="{FF2B5EF4-FFF2-40B4-BE49-F238E27FC236}">
                <a16:creationId xmlns:a16="http://schemas.microsoft.com/office/drawing/2014/main" id="{37A7BE73-EB38-46E1-B01E-4119081D6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60" y="4000135"/>
            <a:ext cx="2699479" cy="26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AE252E-AE16-4410-A0E2-639271DC264F}"/>
              </a:ext>
            </a:extLst>
          </p:cNvPr>
          <p:cNvSpPr/>
          <p:nvPr/>
        </p:nvSpPr>
        <p:spPr>
          <a:xfrm>
            <a:off x="4379842" y="5830956"/>
            <a:ext cx="3432313" cy="689114"/>
          </a:xfrm>
          <a:prstGeom prst="rect">
            <a:avLst/>
          </a:prstGeom>
          <a:solidFill>
            <a:srgbClr val="180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75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1857E3-142B-49FD-B4F6-EDF03E1AB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67" y="14449"/>
            <a:ext cx="9105466" cy="6829101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F1D7F54-657D-4C31-9B45-B059F293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35601" r="74647" b="59411"/>
          <a:stretch/>
        </p:blipFill>
        <p:spPr>
          <a:xfrm>
            <a:off x="3664424" y="2961564"/>
            <a:ext cx="188048" cy="34816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38F1969-6799-496E-B587-A099C19206B5}"/>
              </a:ext>
            </a:extLst>
          </p:cNvPr>
          <p:cNvSpPr txBox="1"/>
          <p:nvPr/>
        </p:nvSpPr>
        <p:spPr>
          <a:xfrm>
            <a:off x="213297" y="2438979"/>
            <a:ext cx="2659939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 vez finalizado, automáticamente pasará a la siguiente ventana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C5E00C4-859C-49BB-8A29-ACC58854AC12}"/>
              </a:ext>
            </a:extLst>
          </p:cNvPr>
          <p:cNvCxnSpPr>
            <a:cxnSpLocks/>
          </p:cNvCxnSpPr>
          <p:nvPr/>
        </p:nvCxnSpPr>
        <p:spPr>
          <a:xfrm flipH="1">
            <a:off x="2873236" y="2867177"/>
            <a:ext cx="678347" cy="0"/>
          </a:xfrm>
          <a:prstGeom prst="straightConnector1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7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A293FA-3237-4692-A388-E363B9E2F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"/>
            <a:ext cx="9143997" cy="685799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3922C1-0C87-44F3-A9DA-2741B6D4F659}"/>
              </a:ext>
            </a:extLst>
          </p:cNvPr>
          <p:cNvSpPr txBox="1"/>
          <p:nvPr/>
        </p:nvSpPr>
        <p:spPr>
          <a:xfrm>
            <a:off x="359071" y="477657"/>
            <a:ext cx="2659939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Automáticamente reiniciará el ordenador, aunque se puede acelerar clicando “Reiniciando ahora”</a:t>
            </a:r>
          </a:p>
        </p:txBody>
      </p:sp>
    </p:spTree>
    <p:extLst>
      <p:ext uri="{BB962C8B-B14F-4D97-AF65-F5344CB8AC3E}">
        <p14:creationId xmlns:p14="http://schemas.microsoft.com/office/powerpoint/2010/main" val="145232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857EA1-1A6A-4B92-ADE8-8E28DCB6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17" y="-4176"/>
            <a:ext cx="9149566" cy="6862176"/>
          </a:xfrm>
          <a:solidFill>
            <a:srgbClr val="000000"/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2DB052-F65A-4C74-9492-4B01E57043C0}"/>
              </a:ext>
            </a:extLst>
          </p:cNvPr>
          <p:cNvSpPr txBox="1"/>
          <p:nvPr/>
        </p:nvSpPr>
        <p:spPr>
          <a:xfrm>
            <a:off x="637367" y="636683"/>
            <a:ext cx="2659939" cy="1323439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de carga de Windows, abajo aparecerá un icono en movimiento que nos mostrará que el sistema sigue funcionando</a:t>
            </a:r>
          </a:p>
        </p:txBody>
      </p:sp>
    </p:spTree>
    <p:extLst>
      <p:ext uri="{BB962C8B-B14F-4D97-AF65-F5344CB8AC3E}">
        <p14:creationId xmlns:p14="http://schemas.microsoft.com/office/powerpoint/2010/main" val="74785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C53B9E-07A7-40A9-AC35-ED5E3462675C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1" y="26125"/>
            <a:ext cx="10528134" cy="677397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322A45-4B64-43E9-9FB6-D1A0A84FA281}"/>
              </a:ext>
            </a:extLst>
          </p:cNvPr>
          <p:cNvSpPr txBox="1"/>
          <p:nvPr/>
        </p:nvSpPr>
        <p:spPr>
          <a:xfrm>
            <a:off x="690375" y="530666"/>
            <a:ext cx="2659939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Tras un rato, Windows irá mostrando el avance de las distintas tareas que esté realizando</a:t>
            </a:r>
          </a:p>
        </p:txBody>
      </p:sp>
    </p:spTree>
    <p:extLst>
      <p:ext uri="{BB962C8B-B14F-4D97-AF65-F5344CB8AC3E}">
        <p14:creationId xmlns:p14="http://schemas.microsoft.com/office/powerpoint/2010/main" val="20637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E1ED056-ED5A-4C3B-B928-0A7B895CA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E42FE5-F34A-472A-9CF9-2F99347BC6F0}"/>
              </a:ext>
            </a:extLst>
          </p:cNvPr>
          <p:cNvSpPr txBox="1"/>
          <p:nvPr/>
        </p:nvSpPr>
        <p:spPr>
          <a:xfrm>
            <a:off x="8919975" y="2425727"/>
            <a:ext cx="2659939" cy="1569660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Tras la instalación aparecerá un mensaje que nos comenta distintas configuraciones que aceptamos al clicar “Configuración rápida”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4B2647-EDBE-4038-BF91-60376B2E3EE1}"/>
              </a:ext>
            </a:extLst>
          </p:cNvPr>
          <p:cNvSpPr txBox="1"/>
          <p:nvPr/>
        </p:nvSpPr>
        <p:spPr>
          <a:xfrm>
            <a:off x="4161183" y="5152361"/>
            <a:ext cx="3020234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 caso de querer modificar alguna característica clicar “Personalizar configuración”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123DE05-09DA-404F-A8F4-62EF0EE39672}"/>
              </a:ext>
            </a:extLst>
          </p:cNvPr>
          <p:cNvCxnSpPr>
            <a:cxnSpLocks/>
          </p:cNvCxnSpPr>
          <p:nvPr/>
        </p:nvCxnSpPr>
        <p:spPr>
          <a:xfrm flipV="1">
            <a:off x="3568582" y="5567860"/>
            <a:ext cx="592601" cy="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05619790-01D5-4826-8857-57A257D96B24}"/>
              </a:ext>
            </a:extLst>
          </p:cNvPr>
          <p:cNvCxnSpPr>
            <a:cxnSpLocks/>
          </p:cNvCxnSpPr>
          <p:nvPr/>
        </p:nvCxnSpPr>
        <p:spPr>
          <a:xfrm rot="5400000">
            <a:off x="8799067" y="4327068"/>
            <a:ext cx="1782561" cy="11191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1FCD6B-792F-4BBC-803C-DA4FD049662A}"/>
              </a:ext>
            </a:extLst>
          </p:cNvPr>
          <p:cNvSpPr txBox="1"/>
          <p:nvPr/>
        </p:nvSpPr>
        <p:spPr>
          <a:xfrm>
            <a:off x="247565" y="3505756"/>
            <a:ext cx="1694488" cy="2062103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hubiera algún problema en los periféricos o discapacidad, esta opción facilitará la navegación por el menú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C29D768F-0C9D-424B-8260-06B826DB36B8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363386" y="5299282"/>
            <a:ext cx="408874" cy="946028"/>
          </a:xfrm>
          <a:prstGeom prst="bentConnector2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9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612BE9-2E9C-4B9A-8240-CD69C6D6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4" y="30520"/>
            <a:ext cx="9062611" cy="679696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D9B07E-E857-4C66-B1E5-0AF0E8669314}"/>
              </a:ext>
            </a:extLst>
          </p:cNvPr>
          <p:cNvSpPr txBox="1"/>
          <p:nvPr/>
        </p:nvSpPr>
        <p:spPr>
          <a:xfrm>
            <a:off x="836149" y="557171"/>
            <a:ext cx="2659939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Durante un momento, Windows configurará algunos aspectos de la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198418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B217AB-9D3C-46ED-9DC2-5925DC57C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23E6D2-342E-43D1-A9DA-83D492C0E26C}"/>
              </a:ext>
            </a:extLst>
          </p:cNvPr>
          <p:cNvSpPr txBox="1"/>
          <p:nvPr/>
        </p:nvSpPr>
        <p:spPr>
          <a:xfrm>
            <a:off x="306062" y="239119"/>
            <a:ext cx="2659939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este paso se permite generar el usuario principal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FA909A-1FF5-484F-BCA4-7F47173D6C5D}"/>
              </a:ext>
            </a:extLst>
          </p:cNvPr>
          <p:cNvSpPr txBox="1"/>
          <p:nvPr/>
        </p:nvSpPr>
        <p:spPr>
          <a:xfrm>
            <a:off x="5719575" y="2578128"/>
            <a:ext cx="2659939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con el que se identificará el usuario</a:t>
            </a:r>
          </a:p>
        </p:txBody>
      </p:sp>
      <p:cxnSp>
        <p:nvCxnSpPr>
          <p:cNvPr id="8" name="Conector: angular 10">
            <a:extLst>
              <a:ext uri="{FF2B5EF4-FFF2-40B4-BE49-F238E27FC236}">
                <a16:creationId xmlns:a16="http://schemas.microsoft.com/office/drawing/2014/main" id="{130AE86D-8134-42A0-9037-81AF80A9AD74}"/>
              </a:ext>
            </a:extLst>
          </p:cNvPr>
          <p:cNvCxnSpPr>
            <a:cxnSpLocks/>
          </p:cNvCxnSpPr>
          <p:nvPr/>
        </p:nvCxnSpPr>
        <p:spPr>
          <a:xfrm flipV="1">
            <a:off x="4814305" y="2870516"/>
            <a:ext cx="905270" cy="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10DA07-C985-43B1-930C-1E9E66D77B91}"/>
              </a:ext>
            </a:extLst>
          </p:cNvPr>
          <p:cNvSpPr txBox="1"/>
          <p:nvPr/>
        </p:nvSpPr>
        <p:spPr>
          <a:xfrm>
            <a:off x="5719575" y="3375779"/>
            <a:ext cx="2659939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Establecer una contraseña. En Windows 10 , no es obligatorio crearla</a:t>
            </a:r>
          </a:p>
        </p:txBody>
      </p:sp>
      <p:cxnSp>
        <p:nvCxnSpPr>
          <p:cNvPr id="13" name="Conector: angular 10">
            <a:extLst>
              <a:ext uri="{FF2B5EF4-FFF2-40B4-BE49-F238E27FC236}">
                <a16:creationId xmlns:a16="http://schemas.microsoft.com/office/drawing/2014/main" id="{A5944A2A-B43D-407F-B356-AB1FB0CF83DB}"/>
              </a:ext>
            </a:extLst>
          </p:cNvPr>
          <p:cNvCxnSpPr>
            <a:cxnSpLocks/>
          </p:cNvCxnSpPr>
          <p:nvPr/>
        </p:nvCxnSpPr>
        <p:spPr>
          <a:xfrm flipV="1">
            <a:off x="4814305" y="3773237"/>
            <a:ext cx="905270" cy="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3BC75-0328-43F7-82EE-0DD7757B239A}"/>
              </a:ext>
            </a:extLst>
          </p:cNvPr>
          <p:cNvSpPr txBox="1"/>
          <p:nvPr/>
        </p:nvSpPr>
        <p:spPr>
          <a:xfrm>
            <a:off x="3484335" y="4817110"/>
            <a:ext cx="2659939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permite establecer una pista, en caso de olvidar la contraseña</a:t>
            </a:r>
          </a:p>
        </p:txBody>
      </p:sp>
      <p:cxnSp>
        <p:nvCxnSpPr>
          <p:cNvPr id="15" name="Conector: angular 10">
            <a:extLst>
              <a:ext uri="{FF2B5EF4-FFF2-40B4-BE49-F238E27FC236}">
                <a16:creationId xmlns:a16="http://schemas.microsoft.com/office/drawing/2014/main" id="{82B0A7C7-0CFD-4303-B12B-12A98CF4FD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21369" y="4669641"/>
            <a:ext cx="607599" cy="518334"/>
          </a:xfrm>
          <a:prstGeom prst="bentConnector3">
            <a:avLst>
              <a:gd name="adj1" fmla="val 100165"/>
            </a:avLst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76D5AD-5D48-42BA-A824-35DC7FAB931A}"/>
              </a:ext>
            </a:extLst>
          </p:cNvPr>
          <p:cNvSpPr txBox="1"/>
          <p:nvPr/>
        </p:nvSpPr>
        <p:spPr>
          <a:xfrm>
            <a:off x="8237129" y="4611755"/>
            <a:ext cx="2659939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 vez creado el usuario, clicamos siguiente</a:t>
            </a:r>
          </a:p>
        </p:txBody>
      </p:sp>
      <p:cxnSp>
        <p:nvCxnSpPr>
          <p:cNvPr id="22" name="Conector: angular 10">
            <a:extLst>
              <a:ext uri="{FF2B5EF4-FFF2-40B4-BE49-F238E27FC236}">
                <a16:creationId xmlns:a16="http://schemas.microsoft.com/office/drawing/2014/main" id="{973D9F2D-373C-45DD-A815-16F925A2B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8046" y="5525157"/>
            <a:ext cx="638108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1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B10D2-58D6-40E6-9EA6-85DFE12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77" y="6414"/>
            <a:ext cx="9135446" cy="685158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51E55E-3A0B-4E9B-9D21-F2355BC0C4BF}"/>
              </a:ext>
            </a:extLst>
          </p:cNvPr>
          <p:cNvSpPr txBox="1"/>
          <p:nvPr/>
        </p:nvSpPr>
        <p:spPr>
          <a:xfrm>
            <a:off x="836149" y="557171"/>
            <a:ext cx="2659939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Durante un momento, Windows configurará algunos aspectos de la creación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342939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flor, ave, pájaro&#10;&#10;Descripción generada automáticamente">
            <a:extLst>
              <a:ext uri="{FF2B5EF4-FFF2-40B4-BE49-F238E27FC236}">
                <a16:creationId xmlns:a16="http://schemas.microsoft.com/office/drawing/2014/main" id="{2CE1056E-B53B-4F8E-824C-A8846FB43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38" y="58753"/>
            <a:ext cx="8987323" cy="674049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627752-FAA8-4E47-B84B-5E739BE75187}"/>
              </a:ext>
            </a:extLst>
          </p:cNvPr>
          <p:cNvSpPr txBox="1"/>
          <p:nvPr/>
        </p:nvSpPr>
        <p:spPr>
          <a:xfrm>
            <a:off x="836149" y="557171"/>
            <a:ext cx="2659939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continuación comenzará un pequeño video que expondrá los nuevos aspectos de Windows 10</a:t>
            </a:r>
          </a:p>
        </p:txBody>
      </p:sp>
    </p:spTree>
    <p:extLst>
      <p:ext uri="{BB962C8B-B14F-4D97-AF65-F5344CB8AC3E}">
        <p14:creationId xmlns:p14="http://schemas.microsoft.com/office/powerpoint/2010/main" val="419193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monitor, pantalla, computadora, oscuro&#10;&#10;Descripción generada automáticamente">
            <a:extLst>
              <a:ext uri="{FF2B5EF4-FFF2-40B4-BE49-F238E27FC236}">
                <a16:creationId xmlns:a16="http://schemas.microsoft.com/office/drawing/2014/main" id="{A77A9991-8EC1-4087-92A8-C2267135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D4A8A5-A48C-4C67-BC47-30E6A51A10C2}"/>
              </a:ext>
            </a:extLst>
          </p:cNvPr>
          <p:cNvSpPr txBox="1"/>
          <p:nvPr/>
        </p:nvSpPr>
        <p:spPr>
          <a:xfrm>
            <a:off x="5328635" y="331884"/>
            <a:ext cx="2659939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Finalmente ya estaría instalado Windows 10 de forma operativa</a:t>
            </a:r>
          </a:p>
        </p:txBody>
      </p:sp>
    </p:spTree>
    <p:extLst>
      <p:ext uri="{BB962C8B-B14F-4D97-AF65-F5344CB8AC3E}">
        <p14:creationId xmlns:p14="http://schemas.microsoft.com/office/powerpoint/2010/main" val="30582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2207AC-DB3A-4FAF-BF7D-7A726D1A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"/>
            <a:ext cx="9143998" cy="6857999"/>
          </a:xfrm>
          <a:solidFill>
            <a:srgbClr val="180052"/>
          </a:solidFill>
          <a:ln>
            <a:solidFill>
              <a:srgbClr val="180052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E316AB-75D7-49C8-91D1-055F364AD167}"/>
              </a:ext>
            </a:extLst>
          </p:cNvPr>
          <p:cNvSpPr txBox="1"/>
          <p:nvPr/>
        </p:nvSpPr>
        <p:spPr>
          <a:xfrm>
            <a:off x="144147" y="875704"/>
            <a:ext cx="2748956" cy="1357830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intentar instalar Windows 10, la primera ventana que aparece nos permite configurar los parámetros del SO</a:t>
            </a:r>
          </a:p>
        </p:txBody>
      </p:sp>
    </p:spTree>
    <p:extLst>
      <p:ext uri="{BB962C8B-B14F-4D97-AF65-F5344CB8AC3E}">
        <p14:creationId xmlns:p14="http://schemas.microsoft.com/office/powerpoint/2010/main" val="14147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2207AC-DB3A-4FAF-BF7D-7A726D1A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"/>
            <a:ext cx="9143998" cy="6857999"/>
          </a:xfrm>
          <a:solidFill>
            <a:srgbClr val="180052"/>
          </a:solidFill>
          <a:ln>
            <a:solidFill>
              <a:srgbClr val="180052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E316AB-75D7-49C8-91D1-055F364AD167}"/>
              </a:ext>
            </a:extLst>
          </p:cNvPr>
          <p:cNvSpPr txBox="1"/>
          <p:nvPr/>
        </p:nvSpPr>
        <p:spPr>
          <a:xfrm>
            <a:off x="9168225" y="815744"/>
            <a:ext cx="2361166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 opción nos permite cambiar el idioma de Windows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9F38116B-BBF0-498F-B82C-B02695193B2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7613152" y="2012586"/>
            <a:ext cx="2336416" cy="773730"/>
          </a:xfrm>
          <a:prstGeom prst="bentConnector2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69EF5D9-DA01-4BF8-819E-1016E03D6C98}"/>
              </a:ext>
            </a:extLst>
          </p:cNvPr>
          <p:cNvSpPr txBox="1"/>
          <p:nvPr/>
        </p:nvSpPr>
        <p:spPr>
          <a:xfrm>
            <a:off x="9168225" y="2813181"/>
            <a:ext cx="2361166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 configura los valores por defecto del reloj y tienda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F223CD-9563-48DC-A961-C7B94AE25E01}"/>
              </a:ext>
            </a:extLst>
          </p:cNvPr>
          <p:cNvSpPr txBox="1"/>
          <p:nvPr/>
        </p:nvSpPr>
        <p:spPr>
          <a:xfrm>
            <a:off x="9168225" y="4165181"/>
            <a:ext cx="2748956" cy="1815882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este desplegable se configurará el idioma de entrada del teclado. Muy importante en caso de tener teclado español, dado que tiene distinta disposición de teclas que el internacional.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DC4B364-1C8C-43B8-BCD2-68A21C548EC3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8327392" y="4232288"/>
            <a:ext cx="907939" cy="773728"/>
          </a:xfrm>
          <a:prstGeom prst="bentConnector2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9BEC322-044E-4E62-B6A5-FFA4A6E201F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379505" y="3228680"/>
            <a:ext cx="788720" cy="700790"/>
          </a:xfrm>
          <a:prstGeom prst="bentConnector3">
            <a:avLst>
              <a:gd name="adj1" fmla="val 36558"/>
            </a:avLst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34DBAF-8DB6-4B69-B900-5234ED1A74B7}"/>
              </a:ext>
            </a:extLst>
          </p:cNvPr>
          <p:cNvSpPr txBox="1"/>
          <p:nvPr/>
        </p:nvSpPr>
        <p:spPr>
          <a:xfrm>
            <a:off x="5499651" y="5761790"/>
            <a:ext cx="2419391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 vez finalizada la configuración, seleccionar “Siguiente”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CD0090C-0365-450B-B68E-CD1F4D0F7837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835373" y="5618160"/>
            <a:ext cx="642799" cy="475459"/>
          </a:xfrm>
          <a:prstGeom prst="bentConnector2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14E03EF5-565F-4F2A-85E6-68554136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77" y="-14990"/>
            <a:ext cx="9135446" cy="685158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D106B5-8C53-40D3-A761-2BB26AB6C8D6}"/>
              </a:ext>
            </a:extLst>
          </p:cNvPr>
          <p:cNvSpPr txBox="1"/>
          <p:nvPr/>
        </p:nvSpPr>
        <p:spPr>
          <a:xfrm>
            <a:off x="9289245" y="2449974"/>
            <a:ext cx="2748956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clicamos comenzará la instalación de Windows 10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C665BA05-4BC7-4405-8827-9F5D4E65BA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824873" y="2742362"/>
            <a:ext cx="2464372" cy="72639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142B77-D7A7-4065-885E-555430F7D028}"/>
              </a:ext>
            </a:extLst>
          </p:cNvPr>
          <p:cNvSpPr txBox="1"/>
          <p:nvPr/>
        </p:nvSpPr>
        <p:spPr>
          <a:xfrm>
            <a:off x="274819" y="3034749"/>
            <a:ext cx="2748956" cy="1569660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seleccionar “Reparar el equipo” abrirá una serie de ventanas dedicadas a restaurar el sistema, restaurar el pc, reparación de inicio, etc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35F1E74-4380-4034-A645-137DF7280220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1649297" y="4604409"/>
            <a:ext cx="1915538" cy="312148"/>
          </a:xfrm>
          <a:prstGeom prst="bentConnector2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8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EDA7EBB-A193-41A7-AB5C-5FE38C2B7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26D981-8433-4576-BC94-7242E3D68909}"/>
              </a:ext>
            </a:extLst>
          </p:cNvPr>
          <p:cNvSpPr txBox="1"/>
          <p:nvPr/>
        </p:nvSpPr>
        <p:spPr>
          <a:xfrm>
            <a:off x="255539" y="689115"/>
            <a:ext cx="2748956" cy="1569660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la siguiente ventana nos encontramos con la clave de activación de Windows, para acceder a todas sus características y verificar que la copia instalada es legítima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5210085-7770-489A-8F1B-0E41F55F4ED4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630018" y="2258776"/>
            <a:ext cx="1908315" cy="510931"/>
          </a:xfrm>
          <a:prstGeom prst="bentConnector2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4C8CAD6-7973-47D3-837E-9D732192B92B}"/>
              </a:ext>
            </a:extLst>
          </p:cNvPr>
          <p:cNvSpPr txBox="1"/>
          <p:nvPr/>
        </p:nvSpPr>
        <p:spPr>
          <a:xfrm>
            <a:off x="9061608" y="4101550"/>
            <a:ext cx="2748956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Tras introducirla clicamos “Siguiente”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5639430-0B9D-43E7-9387-67C1CFA7468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873200" y="4686325"/>
            <a:ext cx="1562886" cy="303962"/>
          </a:xfrm>
          <a:prstGeom prst="bentConnector2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CADF58-5DBA-40E5-A277-E50BDEBA9357}"/>
              </a:ext>
            </a:extLst>
          </p:cNvPr>
          <p:cNvSpPr txBox="1"/>
          <p:nvPr/>
        </p:nvSpPr>
        <p:spPr>
          <a:xfrm>
            <a:off x="9187505" y="339809"/>
            <a:ext cx="2748956" cy="1323439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caso de tener problemas con el teclado esta opción nos permite visualizarlo en la pantalla para seleccionar las teclas con el ratón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49380FF-36E5-4F4A-A9C0-05847DC0F36D}"/>
              </a:ext>
            </a:extLst>
          </p:cNvPr>
          <p:cNvCxnSpPr>
            <a:cxnSpLocks/>
          </p:cNvCxnSpPr>
          <p:nvPr/>
        </p:nvCxnSpPr>
        <p:spPr>
          <a:xfrm flipV="1">
            <a:off x="6569329" y="1663248"/>
            <a:ext cx="3992654" cy="1106461"/>
          </a:xfrm>
          <a:prstGeom prst="bentConnector3">
            <a:avLst>
              <a:gd name="adj1" fmla="val 100119"/>
            </a:avLst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32F27DA-E119-4E2C-AEE9-D7B51A230DBA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5294245" y="4990286"/>
            <a:ext cx="1981199" cy="347601"/>
          </a:xfrm>
          <a:prstGeom prst="bentConnector2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BA67F1-1619-484D-9C6A-6D8D6865A8BD}"/>
              </a:ext>
            </a:extLst>
          </p:cNvPr>
          <p:cNvSpPr txBox="1"/>
          <p:nvPr/>
        </p:nvSpPr>
        <p:spPr>
          <a:xfrm>
            <a:off x="636105" y="5337888"/>
            <a:ext cx="9316277" cy="830997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caso de no tener clave, podremos saltarnos este paso y acceder a Windows, tras unas semanas nos saldrá un recordatorio pidiendo que introduzcamos la clave para desbloquear todas las funcionalidades que ofrece</a:t>
            </a:r>
          </a:p>
        </p:txBody>
      </p:sp>
    </p:spTree>
    <p:extLst>
      <p:ext uri="{BB962C8B-B14F-4D97-AF65-F5344CB8AC3E}">
        <p14:creationId xmlns:p14="http://schemas.microsoft.com/office/powerpoint/2010/main" val="120779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1161F1-C54C-49A1-A8C4-489B38A61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3751E1D-38D5-4CC0-AB57-8495DEB1FF49}"/>
              </a:ext>
            </a:extLst>
          </p:cNvPr>
          <p:cNvSpPr txBox="1"/>
          <p:nvPr/>
        </p:nvSpPr>
        <p:spPr>
          <a:xfrm>
            <a:off x="255539" y="854287"/>
            <a:ext cx="2748956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esta ventana encontramos los términos que exige Windows para poder usar su software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33E92-9A4B-4DF0-AF5C-ADBD20094A00}"/>
              </a:ext>
            </a:extLst>
          </p:cNvPr>
          <p:cNvSpPr txBox="1"/>
          <p:nvPr/>
        </p:nvSpPr>
        <p:spPr>
          <a:xfrm>
            <a:off x="255539" y="4270395"/>
            <a:ext cx="2302131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estamos de acuerdo marcamos la opción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20578304-BB40-4307-98C3-A6D69D58595A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557671" y="4562784"/>
            <a:ext cx="1073431" cy="3"/>
          </a:xfrm>
          <a:prstGeom prst="bentConnector3">
            <a:avLst>
              <a:gd name="adj1" fmla="val 50000"/>
            </a:avLst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CA3DAC-7E32-4B48-9E29-DBF4B47F2B65}"/>
              </a:ext>
            </a:extLst>
          </p:cNvPr>
          <p:cNvSpPr txBox="1"/>
          <p:nvPr/>
        </p:nvSpPr>
        <p:spPr>
          <a:xfrm>
            <a:off x="9516933" y="4672835"/>
            <a:ext cx="2302131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estamos de acuerdo marcamos la opción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885B0041-6517-4489-9BB2-9EDB443BB9B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772939" y="4965223"/>
            <a:ext cx="743994" cy="0"/>
          </a:xfrm>
          <a:prstGeom prst="straightConnector1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8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19A7A66-0617-45BE-B4DA-0D6714BCC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9" y="0"/>
            <a:ext cx="9140442" cy="68553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C29B8F-D8E3-4C80-A96A-7942B4BCBC54}"/>
              </a:ext>
            </a:extLst>
          </p:cNvPr>
          <p:cNvSpPr txBox="1"/>
          <p:nvPr/>
        </p:nvSpPr>
        <p:spPr>
          <a:xfrm>
            <a:off x="9187505" y="339809"/>
            <a:ext cx="2748956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este paso nos permite elegir entre actualizarla versión de Windows que tengamos a  Windows 10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82ED34DC-861D-4EEC-8403-2722C6C2197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547652" y="1417027"/>
            <a:ext cx="2014331" cy="915356"/>
          </a:xfrm>
          <a:prstGeom prst="bentConnector2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BB3C29-6377-4221-BED8-3C7FF0A3F009}"/>
              </a:ext>
            </a:extLst>
          </p:cNvPr>
          <p:cNvSpPr txBox="1"/>
          <p:nvPr/>
        </p:nvSpPr>
        <p:spPr>
          <a:xfrm>
            <a:off x="9187505" y="3597571"/>
            <a:ext cx="2748956" cy="1815882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estamos instalando el SO en un disco duro vacío o no queremos conservar el SO anterior, clicamos la opción “Personalizada” y comenzará una instalación completa de Windows 10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3E5893A-8472-4185-B786-D0F41107B00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6000" y="3597571"/>
            <a:ext cx="3091505" cy="907941"/>
          </a:xfrm>
          <a:prstGeom prst="bentConnector3">
            <a:avLst>
              <a:gd name="adj1" fmla="val -154"/>
            </a:avLst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C5C3512-6E32-466E-A1F8-07257936A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62" y="0"/>
            <a:ext cx="9152552" cy="68447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A15CC8-5321-49F0-A0EA-2D95AD6AB7F2}"/>
              </a:ext>
            </a:extLst>
          </p:cNvPr>
          <p:cNvSpPr txBox="1"/>
          <p:nvPr/>
        </p:nvSpPr>
        <p:spPr>
          <a:xfrm>
            <a:off x="308549" y="445827"/>
            <a:ext cx="2659939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Ahora Windows nos pide que seleccionemos el disco duro donde  queremos instalarlo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A0F0A2E6-DFFE-49AC-B7BD-3D8455D0DF5A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638520" y="1523046"/>
            <a:ext cx="1908317" cy="835847"/>
          </a:xfrm>
          <a:prstGeom prst="bentConnector2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413E33F-0F7C-46AD-8ADC-F8B39331B80D}"/>
              </a:ext>
            </a:extLst>
          </p:cNvPr>
          <p:cNvSpPr txBox="1"/>
          <p:nvPr/>
        </p:nvSpPr>
        <p:spPr>
          <a:xfrm>
            <a:off x="188016" y="4290804"/>
            <a:ext cx="2659939" cy="1323439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Además ofrece distintas opciones para gestionar los discos duros, con el objetivo de instalarlo en las condiciones que deseamos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D94A901-03EF-4C14-9784-3DD5EFCFA9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7956" y="4359965"/>
            <a:ext cx="2916741" cy="592560"/>
          </a:xfrm>
          <a:prstGeom prst="bentConnector3">
            <a:avLst>
              <a:gd name="adj1" fmla="val -433"/>
            </a:avLst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78498E-2E60-45C3-B171-29328EFCB38A}"/>
              </a:ext>
            </a:extLst>
          </p:cNvPr>
          <p:cNvSpPr txBox="1"/>
          <p:nvPr/>
        </p:nvSpPr>
        <p:spPr>
          <a:xfrm>
            <a:off x="9223512" y="445827"/>
            <a:ext cx="2659939" cy="5262979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Actualizar: Refresca la lista de discos duros en caso de que se instalen durante la configuración</a:t>
            </a:r>
          </a:p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Cargar contr: “Cargar controlador”, nos permite elegir un controlador de disco duro, ya sea en línea o localmente</a:t>
            </a:r>
          </a:p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Eliminar: Elimina particiones</a:t>
            </a:r>
          </a:p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Extender: Une particiones</a:t>
            </a:r>
          </a:p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Formatear: Borra los contenidos del disco duro seleccionado</a:t>
            </a:r>
          </a:p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Nuevo: Crea particiones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612346-AA31-454C-92CF-C7E2FE7247FA}"/>
              </a:ext>
            </a:extLst>
          </p:cNvPr>
          <p:cNvSpPr txBox="1"/>
          <p:nvPr/>
        </p:nvSpPr>
        <p:spPr>
          <a:xfrm>
            <a:off x="5830957" y="5416418"/>
            <a:ext cx="2093842" cy="584775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 vez configurado, clicamos siguiente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77AA79C-09BF-4B5B-B500-1CD9EC81A2E0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7884742" y="5195154"/>
            <a:ext cx="553710" cy="473595"/>
          </a:xfrm>
          <a:prstGeom prst="bentConnector2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4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E8A2777-77BA-4C7A-92A9-E9F629377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9E31C2-FC97-4657-A3C4-3E4E32E8C963}"/>
              </a:ext>
            </a:extLst>
          </p:cNvPr>
          <p:cNvSpPr txBox="1"/>
          <p:nvPr/>
        </p:nvSpPr>
        <p:spPr>
          <a:xfrm>
            <a:off x="308549" y="445827"/>
            <a:ext cx="2659939" cy="1077218"/>
          </a:xfrm>
          <a:prstGeom prst="rect">
            <a:avLst/>
          </a:prstGeom>
          <a:noFill/>
          <a:ln w="28575" cap="rnd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0104"/>
                      <a:gd name="connsiteY0" fmla="*/ 0 h 2031325"/>
                      <a:gd name="connsiteX1" fmla="*/ 2160104 w 2160104"/>
                      <a:gd name="connsiteY1" fmla="*/ 0 h 2031325"/>
                      <a:gd name="connsiteX2" fmla="*/ 2160104 w 2160104"/>
                      <a:gd name="connsiteY2" fmla="*/ 2031325 h 2031325"/>
                      <a:gd name="connsiteX3" fmla="*/ 0 w 2160104"/>
                      <a:gd name="connsiteY3" fmla="*/ 2031325 h 2031325"/>
                      <a:gd name="connsiteX4" fmla="*/ 0 w 2160104"/>
                      <a:gd name="connsiteY4" fmla="*/ 0 h 20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0104" h="2031325" extrusionOk="0">
                        <a:moveTo>
                          <a:pt x="0" y="0"/>
                        </a:moveTo>
                        <a:cubicBezTo>
                          <a:pt x="653313" y="118645"/>
                          <a:pt x="1572350" y="116012"/>
                          <a:pt x="2160104" y="0"/>
                        </a:cubicBezTo>
                        <a:cubicBezTo>
                          <a:pt x="2027222" y="349898"/>
                          <a:pt x="2245055" y="1319597"/>
                          <a:pt x="2160104" y="2031325"/>
                        </a:cubicBezTo>
                        <a:cubicBezTo>
                          <a:pt x="1351672" y="2165925"/>
                          <a:pt x="943006" y="1874129"/>
                          <a:pt x="0" y="2031325"/>
                        </a:cubicBezTo>
                        <a:cubicBezTo>
                          <a:pt x="-20187" y="1074938"/>
                          <a:pt x="-152480" y="6902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acceder a esta ventana, Windows comenzará a instalar los archivos. Habrá que esperar a que finalice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20899F03-1B78-4813-AC15-CC51FB43EEE4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638519" y="1523045"/>
            <a:ext cx="1939568" cy="1312920"/>
          </a:xfrm>
          <a:prstGeom prst="bentConnector2">
            <a:avLst/>
          </a:prstGeom>
          <a:ln w="28575">
            <a:solidFill>
              <a:srgbClr val="005A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60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613</Words>
  <Application>Microsoft Office PowerPoint</Application>
  <PresentationFormat>Panorámica</PresentationFormat>
  <Paragraphs>50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Tema de Office</vt:lpstr>
      <vt:lpstr>Instalación de  Windows 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Cañizares</dc:creator>
  <cp:lastModifiedBy>Álvaro Cañizares</cp:lastModifiedBy>
  <cp:revision>15</cp:revision>
  <dcterms:created xsi:type="dcterms:W3CDTF">2019-11-06T16:24:06Z</dcterms:created>
  <dcterms:modified xsi:type="dcterms:W3CDTF">2019-11-06T18:48:28Z</dcterms:modified>
</cp:coreProperties>
</file>