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22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6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158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781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16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132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639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327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35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49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50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6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42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80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98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3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11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542D-3719-4F75-934E-10C0E159C2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E4C6-A045-4095-AB22-FCBF24961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26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AE975-DD0E-4514-BA0C-4EAB2BE6B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000" dirty="0"/>
              <a:t>6.1. Herramientas avanzadas en Windows (II).Visor de eventos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CFB5A4-8623-4B66-A7A6-9ADEF906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7866" y="2989092"/>
            <a:ext cx="8144134" cy="111768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 Álvaro Cañizares</a:t>
            </a:r>
          </a:p>
          <a:p>
            <a:r>
              <a:rPr lang="es-ES" dirty="0"/>
              <a:t>DA1D1E</a:t>
            </a:r>
          </a:p>
          <a:p>
            <a:r>
              <a:rPr lang="es-ES" dirty="0"/>
              <a:t>SISTEMAS INFORMÁTICOS</a:t>
            </a:r>
          </a:p>
        </p:txBody>
      </p:sp>
    </p:spTree>
    <p:extLst>
      <p:ext uri="{BB962C8B-B14F-4D97-AF65-F5344CB8AC3E}">
        <p14:creationId xmlns:p14="http://schemas.microsoft.com/office/powerpoint/2010/main" val="218197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4A4FD7C-C27D-4324-8029-B31B6C0D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44858EF-5902-49AC-B4E3-0750312F48E0}"/>
              </a:ext>
            </a:extLst>
          </p:cNvPr>
          <p:cNvSpPr/>
          <p:nvPr/>
        </p:nvSpPr>
        <p:spPr>
          <a:xfrm>
            <a:off x="7610622" y="1448972"/>
            <a:ext cx="3291840" cy="1603717"/>
          </a:xfrm>
          <a:prstGeom prst="roundRect">
            <a:avLst>
              <a:gd name="adj" fmla="val 2679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Para acceder al visor de eventos desde Windows 10, buscamos el nombre en el buscador y nos aparecerá directamente</a:t>
            </a:r>
          </a:p>
        </p:txBody>
      </p:sp>
    </p:spTree>
    <p:extLst>
      <p:ext uri="{BB962C8B-B14F-4D97-AF65-F5344CB8AC3E}">
        <p14:creationId xmlns:p14="http://schemas.microsoft.com/office/powerpoint/2010/main" val="299979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41)">
            <a:extLst>
              <a:ext uri="{FF2B5EF4-FFF2-40B4-BE49-F238E27FC236}">
                <a16:creationId xmlns:a16="http://schemas.microsoft.com/office/drawing/2014/main" id="{CFA5B1ED-7669-445C-B4B5-8472959E58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940E156-6A7E-4358-B136-5497E70CB698}"/>
              </a:ext>
            </a:extLst>
          </p:cNvPr>
          <p:cNvSpPr/>
          <p:nvPr/>
        </p:nvSpPr>
        <p:spPr>
          <a:xfrm>
            <a:off x="8032651" y="3038621"/>
            <a:ext cx="3826413" cy="1899138"/>
          </a:xfrm>
          <a:prstGeom prst="roundRect">
            <a:avLst>
              <a:gd name="adj" fmla="val 2679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Desde la ventana principal del visor de eventos podemos ver un resumen de los eventos que ha ido registrando durante la última semana</a:t>
            </a:r>
          </a:p>
        </p:txBody>
      </p:sp>
    </p:spTree>
    <p:extLst>
      <p:ext uri="{BB962C8B-B14F-4D97-AF65-F5344CB8AC3E}">
        <p14:creationId xmlns:p14="http://schemas.microsoft.com/office/powerpoint/2010/main" val="347391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42)">
            <a:extLst>
              <a:ext uri="{FF2B5EF4-FFF2-40B4-BE49-F238E27FC236}">
                <a16:creationId xmlns:a16="http://schemas.microsoft.com/office/drawing/2014/main" id="{7B0BFCD9-7A57-4BCC-9080-140D590CB4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9FB57D4-69C2-4115-87E1-7157BDAE57A2}"/>
              </a:ext>
            </a:extLst>
          </p:cNvPr>
          <p:cNvSpPr/>
          <p:nvPr/>
        </p:nvSpPr>
        <p:spPr>
          <a:xfrm>
            <a:off x="8117059" y="3981157"/>
            <a:ext cx="3291840" cy="1603717"/>
          </a:xfrm>
          <a:prstGeom prst="roundRect">
            <a:avLst>
              <a:gd name="adj" fmla="val 2679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En la carpeta de Registros de Windows podemos observar de manera más específica los eventos</a:t>
            </a:r>
          </a:p>
        </p:txBody>
      </p:sp>
    </p:spTree>
    <p:extLst>
      <p:ext uri="{BB962C8B-B14F-4D97-AF65-F5344CB8AC3E}">
        <p14:creationId xmlns:p14="http://schemas.microsoft.com/office/powerpoint/2010/main" val="207406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43)">
            <a:extLst>
              <a:ext uri="{FF2B5EF4-FFF2-40B4-BE49-F238E27FC236}">
                <a16:creationId xmlns:a16="http://schemas.microsoft.com/office/drawing/2014/main" id="{92B8F0DB-E184-4334-AD75-C799E66CC8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11CBACC-386A-4B6C-B1E7-7EDA994B2378}"/>
              </a:ext>
            </a:extLst>
          </p:cNvPr>
          <p:cNvSpPr/>
          <p:nvPr/>
        </p:nvSpPr>
        <p:spPr>
          <a:xfrm>
            <a:off x="6316395" y="1825283"/>
            <a:ext cx="3291840" cy="1603717"/>
          </a:xfrm>
          <a:prstGeom prst="roundRect">
            <a:avLst>
              <a:gd name="adj" fmla="val 2679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En este caso, la mayoría de errores se encuentran ubicados en la división de Sistema, para obtener los datos de este lo clicamos</a:t>
            </a:r>
          </a:p>
        </p:txBody>
      </p:sp>
    </p:spTree>
    <p:extLst>
      <p:ext uri="{BB962C8B-B14F-4D97-AF65-F5344CB8AC3E}">
        <p14:creationId xmlns:p14="http://schemas.microsoft.com/office/powerpoint/2010/main" val="31106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44)">
            <a:extLst>
              <a:ext uri="{FF2B5EF4-FFF2-40B4-BE49-F238E27FC236}">
                <a16:creationId xmlns:a16="http://schemas.microsoft.com/office/drawing/2014/main" id="{4EF4B119-D688-4DD3-A3A4-7E1A7B0B30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BDE4B72-6D41-4C8F-87AC-EFA6A4536649}"/>
              </a:ext>
            </a:extLst>
          </p:cNvPr>
          <p:cNvSpPr/>
          <p:nvPr/>
        </p:nvSpPr>
        <p:spPr>
          <a:xfrm>
            <a:off x="8342142" y="604911"/>
            <a:ext cx="3291840" cy="1786597"/>
          </a:xfrm>
          <a:prstGeom prst="roundRect">
            <a:avLst>
              <a:gd name="adj" fmla="val 2679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Desde la pestaña general observamos la descripción que hace el evento del error, así como una serie de datos sobre el registro de este evento</a:t>
            </a:r>
          </a:p>
        </p:txBody>
      </p:sp>
    </p:spTree>
    <p:extLst>
      <p:ext uri="{BB962C8B-B14F-4D97-AF65-F5344CB8AC3E}">
        <p14:creationId xmlns:p14="http://schemas.microsoft.com/office/powerpoint/2010/main" val="422752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4022DCD-2EEC-4146-B6F0-ADB7B009E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D93542F-2A96-43FD-88C9-983305D2CF55}"/>
              </a:ext>
            </a:extLst>
          </p:cNvPr>
          <p:cNvSpPr/>
          <p:nvPr/>
        </p:nvSpPr>
        <p:spPr>
          <a:xfrm>
            <a:off x="323558" y="3910818"/>
            <a:ext cx="3502854" cy="2236764"/>
          </a:xfrm>
          <a:prstGeom prst="roundRect">
            <a:avLst>
              <a:gd name="adj" fmla="val 2679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En la pantalla de detalles nos ofrecerá la salida del programa con la información que este ofrece sobre el fallo de forma descriptiva o como se adjunta a la derecha, en XML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A249A0-8057-4992-ACB6-5E250AA7970D}"/>
              </a:ext>
            </a:extLst>
          </p:cNvPr>
          <p:cNvSpPr/>
          <p:nvPr/>
        </p:nvSpPr>
        <p:spPr>
          <a:xfrm>
            <a:off x="8156918" y="461889"/>
            <a:ext cx="3842824" cy="5235526"/>
          </a:xfrm>
          <a:prstGeom prst="roundRect">
            <a:avLst>
              <a:gd name="adj" fmla="val 2679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bg2"/>
                </a:solidFill>
              </a:rPr>
              <a:t>XML de evento:</a:t>
            </a:r>
          </a:p>
          <a:p>
            <a:r>
              <a:rPr lang="es-ES" sz="900" dirty="0">
                <a:solidFill>
                  <a:schemeClr val="bg2"/>
                </a:solidFill>
              </a:rPr>
              <a:t>&lt;</a:t>
            </a:r>
            <a:r>
              <a:rPr lang="es-ES" sz="900" dirty="0" err="1">
                <a:solidFill>
                  <a:schemeClr val="bg2"/>
                </a:solidFill>
              </a:rPr>
              <a:t>Event</a:t>
            </a:r>
            <a:r>
              <a:rPr lang="es-ES" sz="900" dirty="0">
                <a:solidFill>
                  <a:schemeClr val="bg2"/>
                </a:solidFill>
              </a:rPr>
              <a:t> </a:t>
            </a:r>
            <a:r>
              <a:rPr lang="es-ES" sz="900" dirty="0" err="1">
                <a:solidFill>
                  <a:schemeClr val="bg2"/>
                </a:solidFill>
              </a:rPr>
              <a:t>xmlns</a:t>
            </a:r>
            <a:r>
              <a:rPr lang="es-ES" sz="900" dirty="0">
                <a:solidFill>
                  <a:schemeClr val="bg2"/>
                </a:solidFill>
              </a:rPr>
              <a:t>="http://schemas.microsoft.com/</a:t>
            </a:r>
            <a:r>
              <a:rPr lang="es-ES" sz="900" dirty="0" err="1">
                <a:solidFill>
                  <a:schemeClr val="bg2"/>
                </a:solidFill>
              </a:rPr>
              <a:t>win</a:t>
            </a:r>
            <a:r>
              <a:rPr lang="es-ES" sz="900" dirty="0">
                <a:solidFill>
                  <a:schemeClr val="bg2"/>
                </a:solidFill>
              </a:rPr>
              <a:t>/2004/08/</a:t>
            </a:r>
            <a:r>
              <a:rPr lang="es-ES" sz="900" dirty="0" err="1">
                <a:solidFill>
                  <a:schemeClr val="bg2"/>
                </a:solidFill>
              </a:rPr>
              <a:t>events</a:t>
            </a:r>
            <a:r>
              <a:rPr lang="es-ES" sz="900" dirty="0">
                <a:solidFill>
                  <a:schemeClr val="bg2"/>
                </a:solidFill>
              </a:rPr>
              <a:t>/</a:t>
            </a:r>
            <a:r>
              <a:rPr lang="es-ES" sz="900" dirty="0" err="1">
                <a:solidFill>
                  <a:schemeClr val="bg2"/>
                </a:solidFill>
              </a:rPr>
              <a:t>event</a:t>
            </a:r>
            <a:r>
              <a:rPr lang="es-ES" sz="900" dirty="0">
                <a:solidFill>
                  <a:schemeClr val="bg2"/>
                </a:solidFill>
              </a:rPr>
              <a:t>"&gt;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&lt;</a:t>
            </a:r>
            <a:r>
              <a:rPr lang="es-ES" sz="900" dirty="0" err="1">
                <a:solidFill>
                  <a:schemeClr val="bg2"/>
                </a:solidFill>
              </a:rPr>
              <a:t>System</a:t>
            </a:r>
            <a:r>
              <a:rPr lang="es-ES" sz="900" dirty="0">
                <a:solidFill>
                  <a:schemeClr val="bg2"/>
                </a:solidFill>
              </a:rPr>
              <a:t>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  &lt;</a:t>
            </a:r>
            <a:r>
              <a:rPr lang="es-ES" sz="900" dirty="0" err="1">
                <a:solidFill>
                  <a:schemeClr val="bg2"/>
                </a:solidFill>
              </a:rPr>
              <a:t>Provider</a:t>
            </a:r>
            <a:r>
              <a:rPr lang="es-ES" sz="900" dirty="0">
                <a:solidFill>
                  <a:schemeClr val="bg2"/>
                </a:solidFill>
              </a:rPr>
              <a:t> </a:t>
            </a:r>
            <a:r>
              <a:rPr lang="es-ES" sz="900" dirty="0" err="1">
                <a:solidFill>
                  <a:schemeClr val="bg2"/>
                </a:solidFill>
              </a:rPr>
              <a:t>Name</a:t>
            </a:r>
            <a:r>
              <a:rPr lang="es-ES" sz="900" dirty="0">
                <a:solidFill>
                  <a:schemeClr val="bg2"/>
                </a:solidFill>
              </a:rPr>
              <a:t>="Microsoft-Windows-DNS-Client" </a:t>
            </a:r>
            <a:r>
              <a:rPr lang="es-ES" sz="900" dirty="0" err="1">
                <a:solidFill>
                  <a:schemeClr val="bg2"/>
                </a:solidFill>
              </a:rPr>
              <a:t>Guid</a:t>
            </a:r>
            <a:r>
              <a:rPr lang="es-ES" sz="900" dirty="0">
                <a:solidFill>
                  <a:schemeClr val="bg2"/>
                </a:solidFill>
              </a:rPr>
              <a:t>="{1c95126e-7eea-49a9-a3fe-a378b03ddb4d}" /&gt;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  &lt;</a:t>
            </a:r>
            <a:r>
              <a:rPr lang="es-ES" sz="900" dirty="0" err="1">
                <a:solidFill>
                  <a:schemeClr val="bg2"/>
                </a:solidFill>
              </a:rPr>
              <a:t>EventID</a:t>
            </a:r>
            <a:r>
              <a:rPr lang="es-ES" sz="900" dirty="0">
                <a:solidFill>
                  <a:schemeClr val="bg2"/>
                </a:solidFill>
              </a:rPr>
              <a:t>&gt;1014&lt;/</a:t>
            </a:r>
            <a:r>
              <a:rPr lang="es-ES" sz="900" dirty="0" err="1">
                <a:solidFill>
                  <a:schemeClr val="bg2"/>
                </a:solidFill>
              </a:rPr>
              <a:t>EventID</a:t>
            </a:r>
            <a:r>
              <a:rPr lang="es-ES" sz="900" dirty="0">
                <a:solidFill>
                  <a:schemeClr val="bg2"/>
                </a:solidFill>
              </a:rPr>
              <a:t>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  &lt;</a:t>
            </a:r>
            <a:r>
              <a:rPr lang="es-ES" sz="900" dirty="0" err="1">
                <a:solidFill>
                  <a:schemeClr val="bg2"/>
                </a:solidFill>
              </a:rPr>
              <a:t>Version</a:t>
            </a:r>
            <a:r>
              <a:rPr lang="es-ES" sz="900" dirty="0">
                <a:solidFill>
                  <a:schemeClr val="bg2"/>
                </a:solidFill>
              </a:rPr>
              <a:t>&gt;0&lt;/</a:t>
            </a:r>
            <a:r>
              <a:rPr lang="es-ES" sz="900" dirty="0" err="1">
                <a:solidFill>
                  <a:schemeClr val="bg2"/>
                </a:solidFill>
              </a:rPr>
              <a:t>Version</a:t>
            </a:r>
            <a:r>
              <a:rPr lang="es-ES" sz="900" dirty="0">
                <a:solidFill>
                  <a:schemeClr val="bg2"/>
                </a:solidFill>
              </a:rPr>
              <a:t>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  &lt;</a:t>
            </a:r>
            <a:r>
              <a:rPr lang="es-ES" sz="900" dirty="0" err="1">
                <a:solidFill>
                  <a:schemeClr val="bg2"/>
                </a:solidFill>
              </a:rPr>
              <a:t>Level</a:t>
            </a:r>
            <a:r>
              <a:rPr lang="es-ES" sz="900" dirty="0">
                <a:solidFill>
                  <a:schemeClr val="bg2"/>
                </a:solidFill>
              </a:rPr>
              <a:t>&gt;3&lt;/</a:t>
            </a:r>
            <a:r>
              <a:rPr lang="es-ES" sz="900" dirty="0" err="1">
                <a:solidFill>
                  <a:schemeClr val="bg2"/>
                </a:solidFill>
              </a:rPr>
              <a:t>Level</a:t>
            </a:r>
            <a:r>
              <a:rPr lang="es-ES" sz="900" dirty="0">
                <a:solidFill>
                  <a:schemeClr val="bg2"/>
                </a:solidFill>
              </a:rPr>
              <a:t>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  &lt;</a:t>
            </a:r>
            <a:r>
              <a:rPr lang="es-ES" sz="900" dirty="0" err="1">
                <a:solidFill>
                  <a:schemeClr val="bg2"/>
                </a:solidFill>
              </a:rPr>
              <a:t>Task</a:t>
            </a:r>
            <a:r>
              <a:rPr lang="es-ES" sz="900" dirty="0">
                <a:solidFill>
                  <a:schemeClr val="bg2"/>
                </a:solidFill>
              </a:rPr>
              <a:t>&gt;1014&lt;/</a:t>
            </a:r>
            <a:r>
              <a:rPr lang="es-ES" sz="900" dirty="0" err="1">
                <a:solidFill>
                  <a:schemeClr val="bg2"/>
                </a:solidFill>
              </a:rPr>
              <a:t>Task</a:t>
            </a:r>
            <a:r>
              <a:rPr lang="es-ES" sz="900" dirty="0">
                <a:solidFill>
                  <a:schemeClr val="bg2"/>
                </a:solidFill>
              </a:rPr>
              <a:t>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  &lt;</a:t>
            </a:r>
            <a:r>
              <a:rPr lang="es-ES" sz="900" dirty="0" err="1">
                <a:solidFill>
                  <a:schemeClr val="bg2"/>
                </a:solidFill>
              </a:rPr>
              <a:t>Opcode</a:t>
            </a:r>
            <a:r>
              <a:rPr lang="es-ES" sz="900" dirty="0">
                <a:solidFill>
                  <a:schemeClr val="bg2"/>
                </a:solidFill>
              </a:rPr>
              <a:t>&gt;0&lt;/</a:t>
            </a:r>
            <a:r>
              <a:rPr lang="es-ES" sz="900" dirty="0" err="1">
                <a:solidFill>
                  <a:schemeClr val="bg2"/>
                </a:solidFill>
              </a:rPr>
              <a:t>Opcode</a:t>
            </a:r>
            <a:r>
              <a:rPr lang="es-ES" sz="900" dirty="0">
                <a:solidFill>
                  <a:schemeClr val="bg2"/>
                </a:solidFill>
              </a:rPr>
              <a:t>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  &lt;</a:t>
            </a:r>
            <a:r>
              <a:rPr lang="es-ES" sz="900" dirty="0" err="1">
                <a:solidFill>
                  <a:schemeClr val="bg2"/>
                </a:solidFill>
              </a:rPr>
              <a:t>Keywords</a:t>
            </a:r>
            <a:r>
              <a:rPr lang="es-ES" sz="900" dirty="0">
                <a:solidFill>
                  <a:schemeClr val="bg2"/>
                </a:solidFill>
              </a:rPr>
              <a:t>&gt;0x4000000010000000&lt;/</a:t>
            </a:r>
            <a:r>
              <a:rPr lang="es-ES" sz="900" dirty="0" err="1">
                <a:solidFill>
                  <a:schemeClr val="bg2"/>
                </a:solidFill>
              </a:rPr>
              <a:t>Keywords</a:t>
            </a:r>
            <a:r>
              <a:rPr lang="es-ES" sz="900" dirty="0">
                <a:solidFill>
                  <a:schemeClr val="bg2"/>
                </a:solidFill>
              </a:rPr>
              <a:t>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  &lt;</a:t>
            </a:r>
            <a:r>
              <a:rPr lang="es-ES" sz="900" dirty="0" err="1">
                <a:solidFill>
                  <a:schemeClr val="bg2"/>
                </a:solidFill>
              </a:rPr>
              <a:t>TimeCreated</a:t>
            </a:r>
            <a:r>
              <a:rPr lang="es-ES" sz="900" dirty="0">
                <a:solidFill>
                  <a:schemeClr val="bg2"/>
                </a:solidFill>
              </a:rPr>
              <a:t> </a:t>
            </a:r>
            <a:r>
              <a:rPr lang="es-ES" sz="900" dirty="0" err="1">
                <a:solidFill>
                  <a:schemeClr val="bg2"/>
                </a:solidFill>
              </a:rPr>
              <a:t>SystemTime</a:t>
            </a:r>
            <a:r>
              <a:rPr lang="es-ES" sz="900" dirty="0">
                <a:solidFill>
                  <a:schemeClr val="bg2"/>
                </a:solidFill>
              </a:rPr>
              <a:t>="2020-01-24T17:51:31.582029100Z" /&gt;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  &lt;</a:t>
            </a:r>
            <a:r>
              <a:rPr lang="es-ES" sz="900" dirty="0" err="1">
                <a:solidFill>
                  <a:schemeClr val="bg2"/>
                </a:solidFill>
              </a:rPr>
              <a:t>EventRecordID</a:t>
            </a:r>
            <a:r>
              <a:rPr lang="es-ES" sz="900" dirty="0">
                <a:solidFill>
                  <a:schemeClr val="bg2"/>
                </a:solidFill>
              </a:rPr>
              <a:t>&gt;10422&lt;/</a:t>
            </a:r>
            <a:r>
              <a:rPr lang="es-ES" sz="900" dirty="0" err="1">
                <a:solidFill>
                  <a:schemeClr val="bg2"/>
                </a:solidFill>
              </a:rPr>
              <a:t>EventRecordID</a:t>
            </a:r>
            <a:r>
              <a:rPr lang="es-ES" sz="900" dirty="0">
                <a:solidFill>
                  <a:schemeClr val="bg2"/>
                </a:solidFill>
              </a:rPr>
              <a:t>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  &lt;</a:t>
            </a:r>
            <a:r>
              <a:rPr lang="es-ES" sz="900" dirty="0" err="1">
                <a:solidFill>
                  <a:schemeClr val="bg2"/>
                </a:solidFill>
              </a:rPr>
              <a:t>Correlation</a:t>
            </a:r>
            <a:r>
              <a:rPr lang="es-ES" sz="900" dirty="0">
                <a:solidFill>
                  <a:schemeClr val="bg2"/>
                </a:solidFill>
              </a:rPr>
              <a:t> /&gt;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  &lt;</a:t>
            </a:r>
            <a:r>
              <a:rPr lang="es-ES" sz="900" dirty="0" err="1">
                <a:solidFill>
                  <a:schemeClr val="bg2"/>
                </a:solidFill>
              </a:rPr>
              <a:t>Execution</a:t>
            </a:r>
            <a:r>
              <a:rPr lang="es-ES" sz="900" dirty="0">
                <a:solidFill>
                  <a:schemeClr val="bg2"/>
                </a:solidFill>
              </a:rPr>
              <a:t> </a:t>
            </a:r>
            <a:r>
              <a:rPr lang="es-ES" sz="900" dirty="0" err="1">
                <a:solidFill>
                  <a:schemeClr val="bg2"/>
                </a:solidFill>
              </a:rPr>
              <a:t>ProcessID</a:t>
            </a:r>
            <a:r>
              <a:rPr lang="es-ES" sz="900" dirty="0">
                <a:solidFill>
                  <a:schemeClr val="bg2"/>
                </a:solidFill>
              </a:rPr>
              <a:t>="468" </a:t>
            </a:r>
            <a:r>
              <a:rPr lang="es-ES" sz="900" dirty="0" err="1">
                <a:solidFill>
                  <a:schemeClr val="bg2"/>
                </a:solidFill>
              </a:rPr>
              <a:t>ThreadID</a:t>
            </a:r>
            <a:r>
              <a:rPr lang="es-ES" sz="900" dirty="0">
                <a:solidFill>
                  <a:schemeClr val="bg2"/>
                </a:solidFill>
              </a:rPr>
              <a:t>="8968" /&gt;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  &lt;</a:t>
            </a:r>
            <a:r>
              <a:rPr lang="es-ES" sz="900" dirty="0" err="1">
                <a:solidFill>
                  <a:schemeClr val="bg2"/>
                </a:solidFill>
              </a:rPr>
              <a:t>Channel</a:t>
            </a:r>
            <a:r>
              <a:rPr lang="es-ES" sz="900" dirty="0">
                <a:solidFill>
                  <a:schemeClr val="bg2"/>
                </a:solidFill>
              </a:rPr>
              <a:t>&gt;</a:t>
            </a:r>
            <a:r>
              <a:rPr lang="es-ES" sz="900" dirty="0" err="1">
                <a:solidFill>
                  <a:schemeClr val="bg2"/>
                </a:solidFill>
              </a:rPr>
              <a:t>System</a:t>
            </a:r>
            <a:r>
              <a:rPr lang="es-ES" sz="900" dirty="0">
                <a:solidFill>
                  <a:schemeClr val="bg2"/>
                </a:solidFill>
              </a:rPr>
              <a:t>&lt;/</a:t>
            </a:r>
            <a:r>
              <a:rPr lang="es-ES" sz="900" dirty="0" err="1">
                <a:solidFill>
                  <a:schemeClr val="bg2"/>
                </a:solidFill>
              </a:rPr>
              <a:t>Channel</a:t>
            </a:r>
            <a:r>
              <a:rPr lang="es-ES" sz="900" dirty="0">
                <a:solidFill>
                  <a:schemeClr val="bg2"/>
                </a:solidFill>
              </a:rPr>
              <a:t>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  &lt;</a:t>
            </a:r>
            <a:r>
              <a:rPr lang="es-ES" sz="900" dirty="0" err="1">
                <a:solidFill>
                  <a:schemeClr val="bg2"/>
                </a:solidFill>
              </a:rPr>
              <a:t>Computer</a:t>
            </a:r>
            <a:r>
              <a:rPr lang="es-ES" sz="900" dirty="0">
                <a:solidFill>
                  <a:schemeClr val="bg2"/>
                </a:solidFill>
              </a:rPr>
              <a:t>&gt;Tom&lt;/</a:t>
            </a:r>
            <a:r>
              <a:rPr lang="es-ES" sz="900" dirty="0" err="1">
                <a:solidFill>
                  <a:schemeClr val="bg2"/>
                </a:solidFill>
              </a:rPr>
              <a:t>Computer</a:t>
            </a:r>
            <a:r>
              <a:rPr lang="es-ES" sz="900" dirty="0">
                <a:solidFill>
                  <a:schemeClr val="bg2"/>
                </a:solidFill>
              </a:rPr>
              <a:t>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  &lt;Security </a:t>
            </a:r>
            <a:r>
              <a:rPr lang="es-ES" sz="900" dirty="0" err="1">
                <a:solidFill>
                  <a:schemeClr val="bg2"/>
                </a:solidFill>
              </a:rPr>
              <a:t>UserID</a:t>
            </a:r>
            <a:r>
              <a:rPr lang="es-ES" sz="900" dirty="0">
                <a:solidFill>
                  <a:schemeClr val="bg2"/>
                </a:solidFill>
              </a:rPr>
              <a:t>="S-1-5-20" /&gt;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&lt;/</a:t>
            </a:r>
            <a:r>
              <a:rPr lang="es-ES" sz="900" dirty="0" err="1">
                <a:solidFill>
                  <a:schemeClr val="bg2"/>
                </a:solidFill>
              </a:rPr>
              <a:t>System</a:t>
            </a:r>
            <a:r>
              <a:rPr lang="es-ES" sz="900" dirty="0">
                <a:solidFill>
                  <a:schemeClr val="bg2"/>
                </a:solidFill>
              </a:rPr>
              <a:t>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&lt;</a:t>
            </a:r>
            <a:r>
              <a:rPr lang="es-ES" sz="900" dirty="0" err="1">
                <a:solidFill>
                  <a:schemeClr val="bg2"/>
                </a:solidFill>
              </a:rPr>
              <a:t>EventData</a:t>
            </a:r>
            <a:r>
              <a:rPr lang="es-ES" sz="900" dirty="0">
                <a:solidFill>
                  <a:schemeClr val="bg2"/>
                </a:solidFill>
              </a:rPr>
              <a:t>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  &lt;Data </a:t>
            </a:r>
            <a:r>
              <a:rPr lang="es-ES" sz="900" dirty="0" err="1">
                <a:solidFill>
                  <a:schemeClr val="bg2"/>
                </a:solidFill>
              </a:rPr>
              <a:t>Name</a:t>
            </a:r>
            <a:r>
              <a:rPr lang="es-ES" sz="900" dirty="0">
                <a:solidFill>
                  <a:schemeClr val="bg2"/>
                </a:solidFill>
              </a:rPr>
              <a:t>="</a:t>
            </a:r>
            <a:r>
              <a:rPr lang="es-ES" sz="900" dirty="0" err="1">
                <a:solidFill>
                  <a:schemeClr val="bg2"/>
                </a:solidFill>
              </a:rPr>
              <a:t>QueryName</a:t>
            </a:r>
            <a:r>
              <a:rPr lang="es-ES" sz="900" dirty="0">
                <a:solidFill>
                  <a:schemeClr val="bg2"/>
                </a:solidFill>
              </a:rPr>
              <a:t>"&gt;mtalk.google.com&lt;/Data&gt;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  &lt;Data </a:t>
            </a:r>
            <a:r>
              <a:rPr lang="es-ES" sz="900" dirty="0" err="1">
                <a:solidFill>
                  <a:schemeClr val="bg2"/>
                </a:solidFill>
              </a:rPr>
              <a:t>Name</a:t>
            </a:r>
            <a:r>
              <a:rPr lang="es-ES" sz="900" dirty="0">
                <a:solidFill>
                  <a:schemeClr val="bg2"/>
                </a:solidFill>
              </a:rPr>
              <a:t>="</a:t>
            </a:r>
            <a:r>
              <a:rPr lang="es-ES" sz="900" dirty="0" err="1">
                <a:solidFill>
                  <a:schemeClr val="bg2"/>
                </a:solidFill>
              </a:rPr>
              <a:t>AddressLength</a:t>
            </a:r>
            <a:r>
              <a:rPr lang="es-ES" sz="900" dirty="0">
                <a:solidFill>
                  <a:schemeClr val="bg2"/>
                </a:solidFill>
              </a:rPr>
              <a:t>"&gt;128&lt;/Data&gt;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  &lt;Data </a:t>
            </a:r>
            <a:r>
              <a:rPr lang="es-ES" sz="900" dirty="0" err="1">
                <a:solidFill>
                  <a:schemeClr val="bg2"/>
                </a:solidFill>
              </a:rPr>
              <a:t>Name</a:t>
            </a:r>
            <a:r>
              <a:rPr lang="es-ES" sz="900" dirty="0">
                <a:solidFill>
                  <a:schemeClr val="bg2"/>
                </a:solidFill>
              </a:rPr>
              <a:t>="</a:t>
            </a:r>
            <a:r>
              <a:rPr lang="es-ES" sz="900" dirty="0" err="1">
                <a:solidFill>
                  <a:schemeClr val="bg2"/>
                </a:solidFill>
              </a:rPr>
              <a:t>Address</a:t>
            </a:r>
            <a:r>
              <a:rPr lang="es-ES" sz="900" dirty="0">
                <a:solidFill>
                  <a:schemeClr val="bg2"/>
                </a:solidFill>
              </a:rPr>
              <a:t>"&gt;02000000AC1100050000000000000000000000000000000000000000000000&lt;/Data&gt;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  &lt;/</a:t>
            </a:r>
            <a:r>
              <a:rPr lang="es-ES" sz="900" dirty="0" err="1">
                <a:solidFill>
                  <a:schemeClr val="bg2"/>
                </a:solidFill>
              </a:rPr>
              <a:t>EventData</a:t>
            </a:r>
            <a:r>
              <a:rPr lang="es-ES" sz="900" dirty="0">
                <a:solidFill>
                  <a:schemeClr val="bg2"/>
                </a:solidFill>
              </a:rPr>
              <a:t>&gt;</a:t>
            </a:r>
          </a:p>
          <a:p>
            <a:r>
              <a:rPr lang="es-ES" sz="900" dirty="0">
                <a:solidFill>
                  <a:schemeClr val="bg2"/>
                </a:solidFill>
              </a:rPr>
              <a:t>&lt;/</a:t>
            </a:r>
            <a:r>
              <a:rPr lang="es-ES" sz="900" dirty="0" err="1">
                <a:solidFill>
                  <a:schemeClr val="bg2"/>
                </a:solidFill>
              </a:rPr>
              <a:t>Event</a:t>
            </a:r>
            <a:r>
              <a:rPr lang="es-ES" sz="900" dirty="0">
                <a:solidFill>
                  <a:schemeClr val="bg2"/>
                </a:solidFill>
              </a:rPr>
              <a:t>&gt;</a:t>
            </a:r>
          </a:p>
          <a:p>
            <a:pPr algn="ctr"/>
            <a:endParaRPr lang="es-E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0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11C28-548B-4E35-9F58-66394FFFD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4298991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43</TotalTime>
  <Words>357</Words>
  <Application>Microsoft Office PowerPoint</Application>
  <PresentationFormat>Panorámica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Berlín</vt:lpstr>
      <vt:lpstr>6.1. Herramientas avanzadas en Windows (II).Visor de eventos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6.1. Herramientas avanzadas en Windows (II).Visor de eventos</dc:title>
  <dc:creator>Álvaro Cañizares</dc:creator>
  <cp:lastModifiedBy>Álvaro Cañizares</cp:lastModifiedBy>
  <cp:revision>1</cp:revision>
  <dcterms:created xsi:type="dcterms:W3CDTF">2020-01-24T18:28:25Z</dcterms:created>
  <dcterms:modified xsi:type="dcterms:W3CDTF">2020-01-24T19:11:27Z</dcterms:modified>
</cp:coreProperties>
</file>