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EE801-53A1-490B-99F6-972FCBCCCFAB}" v="7" dt="2019-02-10T04:34:5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Xinde" userId="2d4d6f7f-6bac-4d7b-a7b0-5054d68fd6c2" providerId="ADAL" clId="{C17EE801-53A1-490B-99F6-972FCBCCCFAB}"/>
    <pc:docChg chg="custSel addSld modSld">
      <pc:chgData name="Zhang, Xinde" userId="2d4d6f7f-6bac-4d7b-a7b0-5054d68fd6c2" providerId="ADAL" clId="{C17EE801-53A1-490B-99F6-972FCBCCCFAB}" dt="2019-02-10T04:34:39.746" v="2006" actId="20577"/>
      <pc:docMkLst>
        <pc:docMk/>
      </pc:docMkLst>
      <pc:sldChg chg="modSp">
        <pc:chgData name="Zhang, Xinde" userId="2d4d6f7f-6bac-4d7b-a7b0-5054d68fd6c2" providerId="ADAL" clId="{C17EE801-53A1-490B-99F6-972FCBCCCFAB}" dt="2019-02-10T04:06:26.576" v="699" actId="20577"/>
        <pc:sldMkLst>
          <pc:docMk/>
          <pc:sldMk cId="2313404233" sldId="257"/>
        </pc:sldMkLst>
        <pc:spChg chg="mod">
          <ac:chgData name="Zhang, Xinde" userId="2d4d6f7f-6bac-4d7b-a7b0-5054d68fd6c2" providerId="ADAL" clId="{C17EE801-53A1-490B-99F6-972FCBCCCFAB}" dt="2019-02-10T04:06:26.576" v="699" actId="20577"/>
          <ac:spMkLst>
            <pc:docMk/>
            <pc:sldMk cId="2313404233" sldId="257"/>
            <ac:spMk id="3" creationId="{155B8BC1-C2F9-4644-8AA8-ED301F5AFDBA}"/>
          </ac:spMkLst>
        </pc:spChg>
      </pc:sldChg>
      <pc:sldChg chg="modSp">
        <pc:chgData name="Zhang, Xinde" userId="2d4d6f7f-6bac-4d7b-a7b0-5054d68fd6c2" providerId="ADAL" clId="{C17EE801-53A1-490B-99F6-972FCBCCCFAB}" dt="2019-02-09T04:21:01.651" v="22" actId="20577"/>
        <pc:sldMkLst>
          <pc:docMk/>
          <pc:sldMk cId="1599391582" sldId="259"/>
        </pc:sldMkLst>
        <pc:spChg chg="mod">
          <ac:chgData name="Zhang, Xinde" userId="2d4d6f7f-6bac-4d7b-a7b0-5054d68fd6c2" providerId="ADAL" clId="{C17EE801-53A1-490B-99F6-972FCBCCCFAB}" dt="2019-02-09T04:21:01.651" v="22" actId="20577"/>
          <ac:spMkLst>
            <pc:docMk/>
            <pc:sldMk cId="1599391582" sldId="259"/>
            <ac:spMk id="3" creationId="{A2E9DBDD-E537-4C26-B6FF-86AC392B2A1F}"/>
          </ac:spMkLst>
        </pc:spChg>
      </pc:sldChg>
      <pc:sldChg chg="modSp">
        <pc:chgData name="Zhang, Xinde" userId="2d4d6f7f-6bac-4d7b-a7b0-5054d68fd6c2" providerId="ADAL" clId="{C17EE801-53A1-490B-99F6-972FCBCCCFAB}" dt="2019-02-10T04:34:39.746" v="2006" actId="20577"/>
        <pc:sldMkLst>
          <pc:docMk/>
          <pc:sldMk cId="3058546129" sldId="260"/>
        </pc:sldMkLst>
        <pc:spChg chg="mod">
          <ac:chgData name="Zhang, Xinde" userId="2d4d6f7f-6bac-4d7b-a7b0-5054d68fd6c2" providerId="ADAL" clId="{C17EE801-53A1-490B-99F6-972FCBCCCFAB}" dt="2019-02-10T04:34:39.746" v="2006" actId="20577"/>
          <ac:spMkLst>
            <pc:docMk/>
            <pc:sldMk cId="3058546129" sldId="260"/>
            <ac:spMk id="3" creationId="{27670F4A-BAC8-4615-B699-9682516DB296}"/>
          </ac:spMkLst>
        </pc:spChg>
      </pc:sldChg>
      <pc:sldChg chg="modSp">
        <pc:chgData name="Zhang, Xinde" userId="2d4d6f7f-6bac-4d7b-a7b0-5054d68fd6c2" providerId="ADAL" clId="{C17EE801-53A1-490B-99F6-972FCBCCCFAB}" dt="2019-02-10T04:34:29.326" v="2005" actId="6549"/>
        <pc:sldMkLst>
          <pc:docMk/>
          <pc:sldMk cId="334180992" sldId="261"/>
        </pc:sldMkLst>
        <pc:spChg chg="mod">
          <ac:chgData name="Zhang, Xinde" userId="2d4d6f7f-6bac-4d7b-a7b0-5054d68fd6c2" providerId="ADAL" clId="{C17EE801-53A1-490B-99F6-972FCBCCCFAB}" dt="2019-02-10T04:34:29.326" v="2005" actId="6549"/>
          <ac:spMkLst>
            <pc:docMk/>
            <pc:sldMk cId="334180992" sldId="261"/>
            <ac:spMk id="3" creationId="{771C4F55-E035-465D-BACD-77778C504F32}"/>
          </ac:spMkLst>
        </pc:spChg>
      </pc:sldChg>
      <pc:sldChg chg="modSp add">
        <pc:chgData name="Zhang, Xinde" userId="2d4d6f7f-6bac-4d7b-a7b0-5054d68fd6c2" providerId="ADAL" clId="{C17EE801-53A1-490B-99F6-972FCBCCCFAB}" dt="2019-02-09T04:22:55.970" v="209" actId="20577"/>
        <pc:sldMkLst>
          <pc:docMk/>
          <pc:sldMk cId="386133991" sldId="262"/>
        </pc:sldMkLst>
        <pc:spChg chg="mod">
          <ac:chgData name="Zhang, Xinde" userId="2d4d6f7f-6bac-4d7b-a7b0-5054d68fd6c2" providerId="ADAL" clId="{C17EE801-53A1-490B-99F6-972FCBCCCFAB}" dt="2019-02-09T04:21:14.093" v="27" actId="20577"/>
          <ac:spMkLst>
            <pc:docMk/>
            <pc:sldMk cId="386133991" sldId="262"/>
            <ac:spMk id="2" creationId="{0395991D-566B-4080-8A28-D3CA5DDACA05}"/>
          </ac:spMkLst>
        </pc:spChg>
        <pc:spChg chg="mod">
          <ac:chgData name="Zhang, Xinde" userId="2d4d6f7f-6bac-4d7b-a7b0-5054d68fd6c2" providerId="ADAL" clId="{C17EE801-53A1-490B-99F6-972FCBCCCFAB}" dt="2019-02-09T04:22:55.970" v="209" actId="20577"/>
          <ac:spMkLst>
            <pc:docMk/>
            <pc:sldMk cId="386133991" sldId="262"/>
            <ac:spMk id="3" creationId="{A7F89B09-894B-43E4-A4DA-E192030FC0DB}"/>
          </ac:spMkLst>
        </pc:spChg>
      </pc:sldChg>
      <pc:sldChg chg="modSp add">
        <pc:chgData name="Zhang, Xinde" userId="2d4d6f7f-6bac-4d7b-a7b0-5054d68fd6c2" providerId="ADAL" clId="{C17EE801-53A1-490B-99F6-972FCBCCCFAB}" dt="2019-02-10T04:19:41.966" v="1905" actId="20577"/>
        <pc:sldMkLst>
          <pc:docMk/>
          <pc:sldMk cId="3138488650" sldId="263"/>
        </pc:sldMkLst>
        <pc:spChg chg="mod">
          <ac:chgData name="Zhang, Xinde" userId="2d4d6f7f-6bac-4d7b-a7b0-5054d68fd6c2" providerId="ADAL" clId="{C17EE801-53A1-490B-99F6-972FCBCCCFAB}" dt="2019-02-10T04:19:32.985" v="1904" actId="313"/>
          <ac:spMkLst>
            <pc:docMk/>
            <pc:sldMk cId="3138488650" sldId="263"/>
            <ac:spMk id="2" creationId="{ED28260E-C597-4265-9073-2860CAF20D3D}"/>
          </ac:spMkLst>
        </pc:spChg>
        <pc:spChg chg="mod">
          <ac:chgData name="Zhang, Xinde" userId="2d4d6f7f-6bac-4d7b-a7b0-5054d68fd6c2" providerId="ADAL" clId="{C17EE801-53A1-490B-99F6-972FCBCCCFAB}" dt="2019-02-10T04:19:41.966" v="1905" actId="20577"/>
          <ac:spMkLst>
            <pc:docMk/>
            <pc:sldMk cId="3138488650" sldId="263"/>
            <ac:spMk id="3" creationId="{C08051FB-DE0B-4D4E-9AC6-3374D76D7A7F}"/>
          </ac:spMkLst>
        </pc:spChg>
      </pc:sldChg>
      <pc:sldChg chg="modSp add">
        <pc:chgData name="Zhang, Xinde" userId="2d4d6f7f-6bac-4d7b-a7b0-5054d68fd6c2" providerId="ADAL" clId="{C17EE801-53A1-490B-99F6-972FCBCCCFAB}" dt="2019-02-10T04:33:35.002" v="1980" actId="113"/>
        <pc:sldMkLst>
          <pc:docMk/>
          <pc:sldMk cId="4087786235" sldId="264"/>
        </pc:sldMkLst>
        <pc:spChg chg="mod">
          <ac:chgData name="Zhang, Xinde" userId="2d4d6f7f-6bac-4d7b-a7b0-5054d68fd6c2" providerId="ADAL" clId="{C17EE801-53A1-490B-99F6-972FCBCCCFAB}" dt="2019-02-10T04:33:35.002" v="1980" actId="113"/>
          <ac:spMkLst>
            <pc:docMk/>
            <pc:sldMk cId="4087786235" sldId="264"/>
            <ac:spMk id="2" creationId="{C2B3E532-3EB3-409B-A0A5-0432194FC0A5}"/>
          </ac:spMkLst>
        </pc:spChg>
        <pc:spChg chg="mod">
          <ac:chgData name="Zhang, Xinde" userId="2d4d6f7f-6bac-4d7b-a7b0-5054d68fd6c2" providerId="ADAL" clId="{C17EE801-53A1-490B-99F6-972FCBCCCFAB}" dt="2019-02-10T04:18:26.781" v="1869" actId="114"/>
          <ac:spMkLst>
            <pc:docMk/>
            <pc:sldMk cId="4087786235" sldId="264"/>
            <ac:spMk id="3" creationId="{92B26EE0-733C-4387-9168-F831DC292934}"/>
          </ac:spMkLst>
        </pc:spChg>
      </pc:sldChg>
    </pc:docChg>
  </pc:docChgLst>
  <pc:docChgLst>
    <pc:chgData name="Zhang, Xinde" userId="2d4d6f7f-6bac-4d7b-a7b0-5054d68fd6c2" providerId="ADAL" clId="{2697E4F9-AD20-4305-84D8-BC63EE530F0A}"/>
    <pc:docChg chg="custSel addSld modSld">
      <pc:chgData name="Zhang, Xinde" userId="2d4d6f7f-6bac-4d7b-a7b0-5054d68fd6c2" providerId="ADAL" clId="{2697E4F9-AD20-4305-84D8-BC63EE530F0A}" dt="2019-02-09T04:12:18.620" v="553"/>
      <pc:docMkLst>
        <pc:docMk/>
      </pc:docMkLst>
      <pc:sldChg chg="modSp">
        <pc:chgData name="Zhang, Xinde" userId="2d4d6f7f-6bac-4d7b-a7b0-5054d68fd6c2" providerId="ADAL" clId="{2697E4F9-AD20-4305-84D8-BC63EE530F0A}" dt="2019-02-09T04:12:18.620" v="553"/>
        <pc:sldMkLst>
          <pc:docMk/>
          <pc:sldMk cId="1802328349" sldId="256"/>
        </pc:sldMkLst>
        <pc:spChg chg="mod">
          <ac:chgData name="Zhang, Xinde" userId="2d4d6f7f-6bac-4d7b-a7b0-5054d68fd6c2" providerId="ADAL" clId="{2697E4F9-AD20-4305-84D8-BC63EE530F0A}" dt="2019-02-09T04:12:18.620" v="553"/>
          <ac:spMkLst>
            <pc:docMk/>
            <pc:sldMk cId="1802328349" sldId="256"/>
            <ac:spMk id="3" creationId="{F6469AC7-E0E7-4326-AD06-8628EAC53A80}"/>
          </ac:spMkLst>
        </pc:spChg>
      </pc:sldChg>
      <pc:sldChg chg="modSp">
        <pc:chgData name="Zhang, Xinde" userId="2d4d6f7f-6bac-4d7b-a7b0-5054d68fd6c2" providerId="ADAL" clId="{2697E4F9-AD20-4305-84D8-BC63EE530F0A}" dt="2019-02-09T04:10:50.324" v="418" actId="20577"/>
        <pc:sldMkLst>
          <pc:docMk/>
          <pc:sldMk cId="3058546129" sldId="260"/>
        </pc:sldMkLst>
        <pc:spChg chg="mod">
          <ac:chgData name="Zhang, Xinde" userId="2d4d6f7f-6bac-4d7b-a7b0-5054d68fd6c2" providerId="ADAL" clId="{2697E4F9-AD20-4305-84D8-BC63EE530F0A}" dt="2019-02-09T04:10:50.324" v="418" actId="20577"/>
          <ac:spMkLst>
            <pc:docMk/>
            <pc:sldMk cId="3058546129" sldId="260"/>
            <ac:spMk id="3" creationId="{27670F4A-BAC8-4615-B699-9682516DB296}"/>
          </ac:spMkLst>
        </pc:spChg>
      </pc:sldChg>
      <pc:sldChg chg="modSp add">
        <pc:chgData name="Zhang, Xinde" userId="2d4d6f7f-6bac-4d7b-a7b0-5054d68fd6c2" providerId="ADAL" clId="{2697E4F9-AD20-4305-84D8-BC63EE530F0A}" dt="2019-02-09T04:12:00.891" v="535" actId="20577"/>
        <pc:sldMkLst>
          <pc:docMk/>
          <pc:sldMk cId="334180992" sldId="261"/>
        </pc:sldMkLst>
        <pc:spChg chg="mod">
          <ac:chgData name="Zhang, Xinde" userId="2d4d6f7f-6bac-4d7b-a7b0-5054d68fd6c2" providerId="ADAL" clId="{2697E4F9-AD20-4305-84D8-BC63EE530F0A}" dt="2019-02-09T04:11:08.174" v="433" actId="20577"/>
          <ac:spMkLst>
            <pc:docMk/>
            <pc:sldMk cId="334180992" sldId="261"/>
            <ac:spMk id="2" creationId="{2A4AA19A-F46F-4C20-9DD0-89D69413890A}"/>
          </ac:spMkLst>
        </pc:spChg>
        <pc:spChg chg="mod">
          <ac:chgData name="Zhang, Xinde" userId="2d4d6f7f-6bac-4d7b-a7b0-5054d68fd6c2" providerId="ADAL" clId="{2697E4F9-AD20-4305-84D8-BC63EE530F0A}" dt="2019-02-09T04:12:00.891" v="535" actId="20577"/>
          <ac:spMkLst>
            <pc:docMk/>
            <pc:sldMk cId="334180992" sldId="261"/>
            <ac:spMk id="3" creationId="{771C4F55-E035-465D-BACD-77778C504F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candaceevans/2018/07/13/largest-population-boom-in-the-country-is-in-san-antonio-texas-because-business/#1a6a1d652b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llusa-my.sharepoint.com/personal/xzhang_ollusa_edu/Documents/Documents/SA%20Analysis%20Outcome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5FEA7-6F02-44D4-B1F3-0196D9169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Start a business in san Antonio, TX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69AC7-E0E7-4326-AD06-8628EAC53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science aided decision process</a:t>
            </a:r>
          </a:p>
          <a:p>
            <a:r>
              <a:rPr lang="en-US" dirty="0"/>
              <a:t>By Xinde </a:t>
            </a:r>
            <a:r>
              <a:rPr lang="en-US" altLang="zh-CN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2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B7B2-0E38-401B-B3DF-7A10D42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fastest growing city in the US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B8BC1-C2F9-4644-8AA8-ED301F5A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Forbes, San Antonio is the No. 1 growing city in the US in year 2017.</a:t>
            </a:r>
          </a:p>
          <a:p>
            <a:pPr lvl="1"/>
            <a:r>
              <a:rPr lang="en-US" dirty="0"/>
              <a:t>In net, 66 people moved to the city during the year—or More than 24,200 People moved to SA by the year.</a:t>
            </a:r>
          </a:p>
          <a:p>
            <a:pPr lvl="2"/>
            <a:r>
              <a:rPr lang="en-US" dirty="0"/>
              <a:t>Note, in the same year: Dallas, Texas (18,900 people moved in); Fort Worth, Texas (18,700 people moved in)</a:t>
            </a:r>
          </a:p>
          <a:p>
            <a:pPr lvl="1"/>
            <a:r>
              <a:rPr lang="en-US" dirty="0">
                <a:hlinkClick r:id="rId2"/>
              </a:rPr>
              <a:t>Link for the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C9801-5A41-4CFC-9F69-D24B6F0A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Start a Business:</a:t>
            </a:r>
            <a:br>
              <a:rPr lang="en-US" dirty="0"/>
            </a:br>
            <a:r>
              <a:rPr lang="en-US" dirty="0"/>
              <a:t> should follow The population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0E663-64AE-466F-A8BB-8317944A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people means more business opportunities.</a:t>
            </a:r>
          </a:p>
          <a:p>
            <a:pPr lvl="1"/>
            <a:r>
              <a:rPr lang="en-US" dirty="0"/>
              <a:t>But, What is the best business to start in San Antonio?</a:t>
            </a:r>
          </a:p>
          <a:p>
            <a:pPr lvl="1"/>
            <a:r>
              <a:rPr lang="en-US" dirty="0"/>
              <a:t>How to use Data Science tool to give advice to the entrepreneurs interested in starting business in San Antonio</a:t>
            </a:r>
          </a:p>
        </p:txBody>
      </p:sp>
    </p:spTree>
    <p:extLst>
      <p:ext uri="{BB962C8B-B14F-4D97-AF65-F5344CB8AC3E}">
        <p14:creationId xmlns:p14="http://schemas.microsoft.com/office/powerpoint/2010/main" val="21489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03D2-E6E7-4B5F-B143-F2F7B269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Question and analysis layout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9DBDD-E537-4C26-B6FF-86AC392B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Question: What are the good business to start in San Antonio (SA)</a:t>
            </a:r>
          </a:p>
          <a:p>
            <a:r>
              <a:rPr lang="en-US" dirty="0"/>
              <a:t>The procedure:</a:t>
            </a:r>
          </a:p>
          <a:p>
            <a:pPr lvl="1"/>
            <a:r>
              <a:rPr lang="en-US" dirty="0"/>
              <a:t>Find more matured and comparable city: Phoenix, AZ (PHX)</a:t>
            </a:r>
          </a:p>
          <a:p>
            <a:pPr lvl="2"/>
            <a:r>
              <a:rPr lang="en-US" dirty="0"/>
              <a:t>Similar population mix</a:t>
            </a:r>
          </a:p>
          <a:p>
            <a:pPr lvl="2"/>
            <a:r>
              <a:rPr lang="en-US" dirty="0"/>
              <a:t>Similar climate</a:t>
            </a:r>
          </a:p>
          <a:p>
            <a:pPr lvl="1"/>
            <a:r>
              <a:rPr lang="en-US" dirty="0"/>
              <a:t>Use DS tool to cluster the </a:t>
            </a:r>
            <a:r>
              <a:rPr lang="en-US" dirty="0" err="1"/>
              <a:t>samilar</a:t>
            </a:r>
            <a:r>
              <a:rPr lang="en-US" dirty="0"/>
              <a:t> neighborhoods of both SA and PHX (by </a:t>
            </a:r>
            <a:r>
              <a:rPr lang="en-US" dirty="0" err="1"/>
              <a:t>Zipcode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Compare the neighborhoods of SA to the ones of PHX in the same cluster to find what could be the business popular in PHX but not SA.</a:t>
            </a:r>
          </a:p>
          <a:p>
            <a:pPr lvl="1"/>
            <a:r>
              <a:rPr lang="en-US" dirty="0"/>
              <a:t>The suggestion to the entrepreneurs: Start a business popular in PHX but not yet in SA!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991D-566B-4080-8A28-D3CA5DD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9B09-894B-43E4-A4DA-E192030F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codes and population for both </a:t>
            </a:r>
          </a:p>
          <a:p>
            <a:pPr lvl="1"/>
            <a:r>
              <a:rPr lang="en-US" dirty="0"/>
              <a:t>San Antonio, TX and</a:t>
            </a:r>
          </a:p>
          <a:p>
            <a:pPr lvl="1"/>
            <a:r>
              <a:rPr lang="en-US" dirty="0"/>
              <a:t>Phoenix, AZ</a:t>
            </a:r>
          </a:p>
          <a:p>
            <a:r>
              <a:rPr lang="en-US" dirty="0"/>
              <a:t>Coordinates for the zip codes</a:t>
            </a:r>
          </a:p>
          <a:p>
            <a:r>
              <a:rPr lang="en-US" dirty="0" err="1"/>
              <a:t>Foursquares</a:t>
            </a:r>
            <a:r>
              <a:rPr lang="en-US" dirty="0"/>
              <a:t> Venue data for the cities/zip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E532-3EB3-409B-A0A5-0432194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r>
              <a:rPr lang="en-US" dirty="0"/>
              <a:t>determine which type business Is the best to open in San Antonio—</a:t>
            </a:r>
            <a:r>
              <a:rPr lang="en-US" b="1" dirty="0"/>
              <a:t>In Plain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6EE0-733C-4387-9168-F831DC29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Step 1: Find </a:t>
            </a:r>
            <a:r>
              <a:rPr lang="en-US" b="1" dirty="0"/>
              <a:t>a similar but more matured city of SA.</a:t>
            </a:r>
          </a:p>
          <a:p>
            <a:pPr lvl="1"/>
            <a:r>
              <a:rPr lang="en-US" b="1" dirty="0"/>
              <a:t>Phoenix, AZ</a:t>
            </a:r>
            <a:r>
              <a:rPr lang="en-US" dirty="0"/>
              <a:t> is picked since PHX and SA are similar in term of population mix and climate.</a:t>
            </a:r>
          </a:p>
          <a:p>
            <a:r>
              <a:rPr lang="en-US" dirty="0"/>
              <a:t>Step II: Group the neighborhood (Zip code) of both cities (SA and PHX) based on their characteristics i.e. the popular venues.   </a:t>
            </a:r>
          </a:p>
          <a:p>
            <a:pPr lvl="1"/>
            <a:r>
              <a:rPr lang="en-US" dirty="0"/>
              <a:t>The grouping should reveal similar preference of the neighborhoods.</a:t>
            </a:r>
          </a:p>
          <a:p>
            <a:pPr lvl="1"/>
            <a:r>
              <a:rPr lang="en-US" dirty="0"/>
              <a:t>10 groups are categorized. Within each group, there are both SA and PHX neighborhoods.</a:t>
            </a:r>
          </a:p>
          <a:p>
            <a:r>
              <a:rPr lang="en-US" dirty="0"/>
              <a:t>Step III: Within each group, find what is popular (in top 3 venues) of PHX neighborhood but not for SA. </a:t>
            </a:r>
          </a:p>
          <a:p>
            <a:pPr lvl="1"/>
            <a:r>
              <a:rPr lang="en-US" dirty="0"/>
              <a:t>For example, in group “X”, </a:t>
            </a:r>
            <a:r>
              <a:rPr lang="en-US" b="1" i="1" dirty="0"/>
              <a:t>Pizza place </a:t>
            </a:r>
            <a:r>
              <a:rPr lang="en-US" dirty="0"/>
              <a:t>can be popular for neighborhood of PHX, but not the neighborhood  for SA in the same group.</a:t>
            </a:r>
          </a:p>
          <a:p>
            <a:r>
              <a:rPr lang="en-US" dirty="0"/>
              <a:t>Step IV: Make suggestion to the entrepreneurs on the Popular business in PHX. </a:t>
            </a:r>
          </a:p>
          <a:p>
            <a:pPr lvl="1"/>
            <a:r>
              <a:rPr lang="en-US" dirty="0"/>
              <a:t>For the case in the example, we should suggest an entrepreneur to open </a:t>
            </a:r>
            <a:r>
              <a:rPr lang="en-US" b="1" i="1" dirty="0"/>
              <a:t>a pizza place </a:t>
            </a:r>
            <a:r>
              <a:rPr lang="en-US" dirty="0"/>
              <a:t>in the group “X’ neighborhood of SA </a:t>
            </a:r>
          </a:p>
        </p:txBody>
      </p:sp>
    </p:spTree>
    <p:extLst>
      <p:ext uri="{BB962C8B-B14F-4D97-AF65-F5344CB8AC3E}">
        <p14:creationId xmlns:p14="http://schemas.microsoft.com/office/powerpoint/2010/main" val="40877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260E-C597-4265-9073-2860CAF2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tech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51FB-DE0B-4D4E-9AC6-3374D76D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 clustering</a:t>
            </a:r>
          </a:p>
          <a:p>
            <a:pPr lvl="1"/>
            <a:r>
              <a:rPr lang="en-US" dirty="0"/>
              <a:t>Cluster </a:t>
            </a:r>
            <a:r>
              <a:rPr lang="en-US"/>
              <a:t>similar neighborhoods </a:t>
            </a:r>
            <a:r>
              <a:rPr lang="en-US" dirty="0"/>
              <a:t>into same group</a:t>
            </a:r>
          </a:p>
          <a:p>
            <a:pPr lvl="1"/>
            <a:r>
              <a:rPr lang="en-US" dirty="0"/>
              <a:t>Draw inference from the clustering results</a:t>
            </a:r>
          </a:p>
          <a:p>
            <a:pPr lvl="2"/>
            <a:r>
              <a:rPr lang="en-US" dirty="0"/>
              <a:t>In each cluster: </a:t>
            </a:r>
          </a:p>
          <a:p>
            <a:pPr lvl="3"/>
            <a:r>
              <a:rPr lang="en-US" dirty="0"/>
              <a:t>What business is popular in PHX but not in SA?</a:t>
            </a:r>
          </a:p>
          <a:p>
            <a:pPr lvl="3"/>
            <a:r>
              <a:rPr lang="en-US" dirty="0"/>
              <a:t>Does it make sense to start such business in SA neighborhood of the cluster?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D818B-A92A-4136-B3A0-3F06C2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0F4A-BAC8-4615-B699-9682516D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data can be found in the Excel file:</a:t>
            </a:r>
          </a:p>
          <a:p>
            <a:pPr lvl="1"/>
            <a:r>
              <a:rPr lang="en-US" dirty="0">
                <a:hlinkClick r:id="rId2"/>
              </a:rPr>
              <a:t>Link</a:t>
            </a:r>
            <a:r>
              <a:rPr lang="en-US" dirty="0"/>
              <a:t>: Excel file is attached.</a:t>
            </a:r>
          </a:p>
          <a:p>
            <a:r>
              <a:rPr lang="en-US" dirty="0"/>
              <a:t>USE Cluster 3 as example.</a:t>
            </a:r>
          </a:p>
          <a:p>
            <a:pPr lvl="1"/>
            <a:r>
              <a:rPr lang="en-US" dirty="0"/>
              <a:t>What is popular in PHX but not SA in Cluster 1?</a:t>
            </a:r>
          </a:p>
          <a:p>
            <a:pPr lvl="2"/>
            <a:r>
              <a:rPr lang="en-US" dirty="0"/>
              <a:t>Café and Coffee shop!!! </a:t>
            </a:r>
          </a:p>
          <a:p>
            <a:pPr lvl="3"/>
            <a:r>
              <a:rPr lang="en-US" dirty="0"/>
              <a:t>Appeared </a:t>
            </a:r>
            <a:r>
              <a:rPr lang="en-US" b="1" dirty="0"/>
              <a:t>6 times (out of 19 neighborhood) in PHX </a:t>
            </a:r>
            <a:r>
              <a:rPr lang="en-US" dirty="0"/>
              <a:t>cluster I group for top 3 categories </a:t>
            </a:r>
          </a:p>
          <a:p>
            <a:pPr lvl="3"/>
            <a:r>
              <a:rPr lang="en-US" dirty="0"/>
              <a:t>VS 0 time (out of 36 Neighborhood) in </a:t>
            </a:r>
            <a:r>
              <a:rPr lang="en-US" b="1" dirty="0"/>
              <a:t>SA---None!!!.</a:t>
            </a:r>
          </a:p>
          <a:p>
            <a:pPr lvl="4"/>
            <a:r>
              <a:rPr lang="en-US" dirty="0"/>
              <a:t>Even for some very populated neighborhoods: such as 78223, 78207, 78228, 78250, 78245.</a:t>
            </a:r>
          </a:p>
        </p:txBody>
      </p:sp>
    </p:spTree>
    <p:extLst>
      <p:ext uri="{BB962C8B-B14F-4D97-AF65-F5344CB8AC3E}">
        <p14:creationId xmlns:p14="http://schemas.microsoft.com/office/powerpoint/2010/main" val="305854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A19A-F46F-4C20-9DD0-89D6941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4F55-E035-465D-BACD-77778C5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Coffee shops in San Antonio, TX—The fastest growing city in the US!</a:t>
            </a:r>
          </a:p>
          <a:p>
            <a:pPr lvl="1"/>
            <a:r>
              <a:rPr lang="en-US" dirty="0"/>
              <a:t>Especially, for neighborhoods: 78223, 78207, 78228, 78250, 78245.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418099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660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Gill Sans MT</vt:lpstr>
      <vt:lpstr>画廊</vt:lpstr>
      <vt:lpstr>Start a business in san Antonio, TX</vt:lpstr>
      <vt:lpstr>The fastest growing city in the US</vt:lpstr>
      <vt:lpstr>Want to Start a Business:  should follow The population</vt:lpstr>
      <vt:lpstr>The Business Question and analysis layout</vt:lpstr>
      <vt:lpstr>Data</vt:lpstr>
      <vt:lpstr>How to determine which type business Is the best to open in San Antonio—In Plain English</vt:lpstr>
      <vt:lpstr>Data science tech implementation</vt:lpstr>
      <vt:lpstr>The analytic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a business in san Antonio, TX</dc:title>
  <dc:creator>Zhang, Xinde</dc:creator>
  <cp:lastModifiedBy>Zhang, Xinde</cp:lastModifiedBy>
  <cp:revision>2</cp:revision>
  <dcterms:created xsi:type="dcterms:W3CDTF">2019-02-09T03:41:06Z</dcterms:created>
  <dcterms:modified xsi:type="dcterms:W3CDTF">2019-02-10T04:34:55Z</dcterms:modified>
</cp:coreProperties>
</file>