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80" r:id="rId2"/>
    <p:sldId id="554" r:id="rId3"/>
    <p:sldId id="610" r:id="rId4"/>
    <p:sldId id="614" r:id="rId5"/>
    <p:sldId id="613" r:id="rId6"/>
    <p:sldId id="616" r:id="rId7"/>
    <p:sldId id="581" r:id="rId8"/>
    <p:sldId id="601" r:id="rId9"/>
    <p:sldId id="606" r:id="rId10"/>
    <p:sldId id="605" r:id="rId11"/>
    <p:sldId id="607" r:id="rId12"/>
    <p:sldId id="602" r:id="rId13"/>
    <p:sldId id="615" r:id="rId14"/>
    <p:sldId id="356" r:id="rId15"/>
    <p:sldId id="580" r:id="rId16"/>
    <p:sldId id="622" r:id="rId17"/>
    <p:sldId id="623" r:id="rId18"/>
    <p:sldId id="773" r:id="rId19"/>
    <p:sldId id="609" r:id="rId20"/>
    <p:sldId id="550" r:id="rId21"/>
    <p:sldId id="5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99"/>
    <a:srgbClr val="FFC000"/>
    <a:srgbClr val="D1DDF1"/>
    <a:srgbClr val="C9C5FD"/>
    <a:srgbClr val="F8CAE0"/>
    <a:srgbClr val="00B0F0"/>
    <a:srgbClr val="FFF2CC"/>
    <a:srgbClr val="4171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 autoAdjust="0"/>
    <p:restoredTop sz="92318" autoAdjust="0"/>
  </p:normalViewPr>
  <p:slideViewPr>
    <p:cSldViewPr snapToGrid="0">
      <p:cViewPr varScale="1">
        <p:scale>
          <a:sx n="72" d="100"/>
          <a:sy n="72" d="100"/>
        </p:scale>
        <p:origin x="64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2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18647B-74A3-4257-8BC0-D4DD96B11481}" type="doc">
      <dgm:prSet loTypeId="urn:microsoft.com/office/officeart/2005/8/layout/hChevron3" loCatId="process" qsTypeId="urn:microsoft.com/office/officeart/2005/8/quickstyle/simple1#1" qsCatId="simple" csTypeId="urn:microsoft.com/office/officeart/2005/8/colors/colorful5#1" csCatId="colorful" phldr="1"/>
      <dgm:spPr/>
      <dgm:t>
        <a:bodyPr/>
        <a:lstStyle/>
        <a:p>
          <a:endParaRPr lang="en-US"/>
        </a:p>
      </dgm:t>
    </dgm:pt>
    <dgm:pt modelId="{EA18DFE0-AC48-41D0-8CD0-5AF1840FC7C8}">
      <dgm:prSet phldrT="[Text]"/>
      <dgm:spPr/>
      <dgm:t>
        <a:bodyPr/>
        <a:lstStyle/>
        <a:p>
          <a:r>
            <a:rPr lang="en-ID" dirty="0"/>
            <a:t>PENELITIAN DASAR</a:t>
          </a:r>
        </a:p>
        <a:p>
          <a:r>
            <a:rPr lang="en-ID" dirty="0"/>
            <a:t>(TKT 1-3)</a:t>
          </a:r>
          <a:endParaRPr lang="en-US" dirty="0"/>
        </a:p>
      </dgm:t>
    </dgm:pt>
    <dgm:pt modelId="{A1BCAAFB-2DBB-4869-8D2C-27F30257C443}" type="parTrans" cxnId="{8902D1E9-5BF4-48CA-9707-F7EDB68A6BFF}">
      <dgm:prSet/>
      <dgm:spPr/>
      <dgm:t>
        <a:bodyPr/>
        <a:lstStyle/>
        <a:p>
          <a:endParaRPr lang="en-US"/>
        </a:p>
      </dgm:t>
    </dgm:pt>
    <dgm:pt modelId="{772BEF13-5C0A-4A43-A8E8-20486D16F141}" type="sibTrans" cxnId="{8902D1E9-5BF4-48CA-9707-F7EDB68A6BFF}">
      <dgm:prSet/>
      <dgm:spPr/>
      <dgm:t>
        <a:bodyPr/>
        <a:lstStyle/>
        <a:p>
          <a:endParaRPr lang="en-US"/>
        </a:p>
      </dgm:t>
    </dgm:pt>
    <dgm:pt modelId="{BC97DD24-51BA-4E7B-B25F-D388922F5EF3}">
      <dgm:prSet phldrT="[Text]"/>
      <dgm:spPr/>
      <dgm:t>
        <a:bodyPr/>
        <a:lstStyle/>
        <a:p>
          <a:r>
            <a:rPr lang="en-ID" dirty="0"/>
            <a:t>PENELITIAN TERAPAN</a:t>
          </a:r>
        </a:p>
        <a:p>
          <a:r>
            <a:rPr lang="en-ID" dirty="0"/>
            <a:t>(TKT 4-6)</a:t>
          </a:r>
          <a:endParaRPr lang="en-US" dirty="0"/>
        </a:p>
      </dgm:t>
    </dgm:pt>
    <dgm:pt modelId="{5F16112A-285B-42A7-9F31-6F32325224E6}" type="parTrans" cxnId="{41983A45-A79D-43AE-B711-E2195103D7CB}">
      <dgm:prSet/>
      <dgm:spPr/>
      <dgm:t>
        <a:bodyPr/>
        <a:lstStyle/>
        <a:p>
          <a:endParaRPr lang="en-US"/>
        </a:p>
      </dgm:t>
    </dgm:pt>
    <dgm:pt modelId="{D464FB47-306C-4DF9-8A86-676F0204386C}" type="sibTrans" cxnId="{41983A45-A79D-43AE-B711-E2195103D7CB}">
      <dgm:prSet/>
      <dgm:spPr/>
      <dgm:t>
        <a:bodyPr/>
        <a:lstStyle/>
        <a:p>
          <a:endParaRPr lang="en-US"/>
        </a:p>
      </dgm:t>
    </dgm:pt>
    <dgm:pt modelId="{0DEC5CCF-0971-4461-BD27-7347F9E0836F}">
      <dgm:prSet phldrT="[Text]"/>
      <dgm:spPr/>
      <dgm:t>
        <a:bodyPr/>
        <a:lstStyle/>
        <a:p>
          <a:r>
            <a:rPr lang="en-ID" dirty="0"/>
            <a:t>PENELITIAN PENGEMBANGAN (TKT 7-9)</a:t>
          </a:r>
        </a:p>
        <a:p>
          <a:endParaRPr lang="en-US" dirty="0"/>
        </a:p>
      </dgm:t>
    </dgm:pt>
    <dgm:pt modelId="{573830FB-D271-43A8-A873-47154800C1BB}" type="parTrans" cxnId="{DEE42B01-E24A-4AB9-8B11-F0431CC03D47}">
      <dgm:prSet/>
      <dgm:spPr/>
      <dgm:t>
        <a:bodyPr/>
        <a:lstStyle/>
        <a:p>
          <a:endParaRPr lang="en-US"/>
        </a:p>
      </dgm:t>
    </dgm:pt>
    <dgm:pt modelId="{47F2BD89-BF1F-4B91-AD9E-50B24A978A87}" type="sibTrans" cxnId="{DEE42B01-E24A-4AB9-8B11-F0431CC03D47}">
      <dgm:prSet/>
      <dgm:spPr/>
      <dgm:t>
        <a:bodyPr/>
        <a:lstStyle/>
        <a:p>
          <a:endParaRPr lang="en-US"/>
        </a:p>
      </dgm:t>
    </dgm:pt>
    <dgm:pt modelId="{809403AE-619D-4E6D-A036-00C22212381B}" type="pres">
      <dgm:prSet presAssocID="{4018647B-74A3-4257-8BC0-D4DD96B11481}" presName="Name0" presStyleCnt="0">
        <dgm:presLayoutVars>
          <dgm:dir/>
          <dgm:resizeHandles val="exact"/>
        </dgm:presLayoutVars>
      </dgm:prSet>
      <dgm:spPr/>
    </dgm:pt>
    <dgm:pt modelId="{41B41C1B-696B-4EC3-8915-575508596872}" type="pres">
      <dgm:prSet presAssocID="{EA18DFE0-AC48-41D0-8CD0-5AF1840FC7C8}" presName="parTxOnly" presStyleLbl="node1" presStyleIdx="0" presStyleCnt="3" custLinFactNeighborY="732">
        <dgm:presLayoutVars>
          <dgm:bulletEnabled val="1"/>
        </dgm:presLayoutVars>
      </dgm:prSet>
      <dgm:spPr/>
    </dgm:pt>
    <dgm:pt modelId="{B692C736-7250-47AE-B46B-BE6CA4935431}" type="pres">
      <dgm:prSet presAssocID="{772BEF13-5C0A-4A43-A8E8-20486D16F141}" presName="parSpace" presStyleCnt="0"/>
      <dgm:spPr/>
    </dgm:pt>
    <dgm:pt modelId="{007CB534-520B-4BEB-86DB-2A8787F6A32C}" type="pres">
      <dgm:prSet presAssocID="{BC97DD24-51BA-4E7B-B25F-D388922F5EF3}" presName="parTxOnly" presStyleLbl="node1" presStyleIdx="1" presStyleCnt="3">
        <dgm:presLayoutVars>
          <dgm:bulletEnabled val="1"/>
        </dgm:presLayoutVars>
      </dgm:prSet>
      <dgm:spPr/>
    </dgm:pt>
    <dgm:pt modelId="{13640383-9830-4D10-9796-BC0F1652EB65}" type="pres">
      <dgm:prSet presAssocID="{D464FB47-306C-4DF9-8A86-676F0204386C}" presName="parSpace" presStyleCnt="0"/>
      <dgm:spPr/>
    </dgm:pt>
    <dgm:pt modelId="{AE305C1B-DF14-49AD-B775-6BFA747270B0}" type="pres">
      <dgm:prSet presAssocID="{0DEC5CCF-0971-4461-BD27-7347F9E0836F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0C5F8200-A09B-4068-A5F9-8846D647EC35}" type="presOf" srcId="{4018647B-74A3-4257-8BC0-D4DD96B11481}" destId="{809403AE-619D-4E6D-A036-00C22212381B}" srcOrd="0" destOrd="0" presId="urn:microsoft.com/office/officeart/2005/8/layout/hChevron3"/>
    <dgm:cxn modelId="{DEE42B01-E24A-4AB9-8B11-F0431CC03D47}" srcId="{4018647B-74A3-4257-8BC0-D4DD96B11481}" destId="{0DEC5CCF-0971-4461-BD27-7347F9E0836F}" srcOrd="2" destOrd="0" parTransId="{573830FB-D271-43A8-A873-47154800C1BB}" sibTransId="{47F2BD89-BF1F-4B91-AD9E-50B24A978A87}"/>
    <dgm:cxn modelId="{1D080F22-A3B9-402A-A516-D35B9507EEA3}" type="presOf" srcId="{EA18DFE0-AC48-41D0-8CD0-5AF1840FC7C8}" destId="{41B41C1B-696B-4EC3-8915-575508596872}" srcOrd="0" destOrd="0" presId="urn:microsoft.com/office/officeart/2005/8/layout/hChevron3"/>
    <dgm:cxn modelId="{6D026829-E2D5-4172-BE3D-3DE3110CDFF5}" type="presOf" srcId="{0DEC5CCF-0971-4461-BD27-7347F9E0836F}" destId="{AE305C1B-DF14-49AD-B775-6BFA747270B0}" srcOrd="0" destOrd="0" presId="urn:microsoft.com/office/officeart/2005/8/layout/hChevron3"/>
    <dgm:cxn modelId="{41983A45-A79D-43AE-B711-E2195103D7CB}" srcId="{4018647B-74A3-4257-8BC0-D4DD96B11481}" destId="{BC97DD24-51BA-4E7B-B25F-D388922F5EF3}" srcOrd="1" destOrd="0" parTransId="{5F16112A-285B-42A7-9F31-6F32325224E6}" sibTransId="{D464FB47-306C-4DF9-8A86-676F0204386C}"/>
    <dgm:cxn modelId="{5FC624E0-7B6F-49DF-9F0C-273790A70932}" type="presOf" srcId="{BC97DD24-51BA-4E7B-B25F-D388922F5EF3}" destId="{007CB534-520B-4BEB-86DB-2A8787F6A32C}" srcOrd="0" destOrd="0" presId="urn:microsoft.com/office/officeart/2005/8/layout/hChevron3"/>
    <dgm:cxn modelId="{8902D1E9-5BF4-48CA-9707-F7EDB68A6BFF}" srcId="{4018647B-74A3-4257-8BC0-D4DD96B11481}" destId="{EA18DFE0-AC48-41D0-8CD0-5AF1840FC7C8}" srcOrd="0" destOrd="0" parTransId="{A1BCAAFB-2DBB-4869-8D2C-27F30257C443}" sibTransId="{772BEF13-5C0A-4A43-A8E8-20486D16F141}"/>
    <dgm:cxn modelId="{14F19D9D-4C76-4562-8986-CF8E40BCAFAA}" type="presParOf" srcId="{809403AE-619D-4E6D-A036-00C22212381B}" destId="{41B41C1B-696B-4EC3-8915-575508596872}" srcOrd="0" destOrd="0" presId="urn:microsoft.com/office/officeart/2005/8/layout/hChevron3"/>
    <dgm:cxn modelId="{605A2CC9-D06A-47EE-9F3A-D057A90F8947}" type="presParOf" srcId="{809403AE-619D-4E6D-A036-00C22212381B}" destId="{B692C736-7250-47AE-B46B-BE6CA4935431}" srcOrd="1" destOrd="0" presId="urn:microsoft.com/office/officeart/2005/8/layout/hChevron3"/>
    <dgm:cxn modelId="{3CC6DCAC-A6A6-45C5-BEA3-B87E6A37A43A}" type="presParOf" srcId="{809403AE-619D-4E6D-A036-00C22212381B}" destId="{007CB534-520B-4BEB-86DB-2A8787F6A32C}" srcOrd="2" destOrd="0" presId="urn:microsoft.com/office/officeart/2005/8/layout/hChevron3"/>
    <dgm:cxn modelId="{E20E523D-BAF0-40F3-A001-1CF9F0FAE0C8}" type="presParOf" srcId="{809403AE-619D-4E6D-A036-00C22212381B}" destId="{13640383-9830-4D10-9796-BC0F1652EB65}" srcOrd="3" destOrd="0" presId="urn:microsoft.com/office/officeart/2005/8/layout/hChevron3"/>
    <dgm:cxn modelId="{643F5F15-49EC-496D-8C00-6E6EDD092949}" type="presParOf" srcId="{809403AE-619D-4E6D-A036-00C22212381B}" destId="{AE305C1B-DF14-49AD-B775-6BFA747270B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41C1B-696B-4EC3-8915-575508596872}">
      <dsp:nvSpPr>
        <dsp:cNvPr id="0" name=""/>
        <dsp:cNvSpPr/>
      </dsp:nvSpPr>
      <dsp:spPr>
        <a:xfrm>
          <a:off x="3825" y="2050094"/>
          <a:ext cx="3345168" cy="1338067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/>
            <a:t>PENELITIAN DASAR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/>
            <a:t>(TKT 1-3)</a:t>
          </a:r>
          <a:endParaRPr lang="en-US" sz="2000" kern="1200" dirty="0"/>
        </a:p>
      </dsp:txBody>
      <dsp:txXfrm>
        <a:off x="3825" y="2050094"/>
        <a:ext cx="3010651" cy="1338067"/>
      </dsp:txXfrm>
    </dsp:sp>
    <dsp:sp modelId="{007CB534-520B-4BEB-86DB-2A8787F6A32C}">
      <dsp:nvSpPr>
        <dsp:cNvPr id="0" name=""/>
        <dsp:cNvSpPr/>
      </dsp:nvSpPr>
      <dsp:spPr>
        <a:xfrm>
          <a:off x="2679959" y="2040299"/>
          <a:ext cx="3345168" cy="1338067"/>
        </a:xfrm>
        <a:prstGeom prst="chevr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/>
            <a:t>PENELITIAN TERAPAN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/>
            <a:t>(TKT 4-6)</a:t>
          </a:r>
          <a:endParaRPr lang="en-US" sz="2000" kern="1200" dirty="0"/>
        </a:p>
      </dsp:txBody>
      <dsp:txXfrm>
        <a:off x="3348993" y="2040299"/>
        <a:ext cx="2007101" cy="1338067"/>
      </dsp:txXfrm>
    </dsp:sp>
    <dsp:sp modelId="{AE305C1B-DF14-49AD-B775-6BFA747270B0}">
      <dsp:nvSpPr>
        <dsp:cNvPr id="0" name=""/>
        <dsp:cNvSpPr/>
      </dsp:nvSpPr>
      <dsp:spPr>
        <a:xfrm>
          <a:off x="5356094" y="2040299"/>
          <a:ext cx="3345168" cy="1338067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/>
            <a:t>PENELITIAN PENGEMBANGAN (TKT 7-9)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6025128" y="2040299"/>
        <a:ext cx="2007101" cy="1338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64973-D137-4F78-A115-19C56B098D6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5B214-C2F3-4744-AC9C-B8BA4485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0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71CF4C-C26B-4105-A60A-60A464AE4160}" type="slidenum">
              <a:rPr lang="id-ID" smtClean="0">
                <a:solidFill>
                  <a:prstClr val="black"/>
                </a:solidFill>
              </a:rPr>
              <a:t>1</a:t>
            </a:fld>
            <a:endParaRPr lang="id-ID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B214-C2F3-4744-AC9C-B8BA4485B5A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B214-C2F3-4744-AC9C-B8BA4485B5A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B214-C2F3-4744-AC9C-B8BA4485B5A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B214-C2F3-4744-AC9C-B8BA4485B5A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71CF4C-C26B-4105-A60A-60A464AE4160}" type="slidenum">
              <a:rPr lang="id-ID" smtClean="0">
                <a:solidFill>
                  <a:prstClr val="black"/>
                </a:solidFill>
              </a:rPr>
              <a:t>6</a:t>
            </a:fld>
            <a:endParaRPr lang="id-ID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71CF4C-C26B-4105-A60A-60A464AE4160}" type="slidenum">
              <a:rPr lang="id-ID" smtClean="0">
                <a:solidFill>
                  <a:prstClr val="black"/>
                </a:solidFill>
              </a:rPr>
              <a:t>13</a:t>
            </a:fld>
            <a:endParaRPr lang="id-ID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71CF4C-C26B-4105-A60A-60A464AE4160}" type="slidenum">
              <a:rPr lang="id-ID" smtClean="0">
                <a:solidFill>
                  <a:prstClr val="black"/>
                </a:solidFill>
              </a:rPr>
              <a:t>19</a:t>
            </a:fld>
            <a:endParaRPr lang="id-ID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B8C7-E7CD-421B-9DEB-13FE17D416D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50E-ACA4-4FA6-9E74-997D39501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B8C7-E7CD-421B-9DEB-13FE17D416D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50E-ACA4-4FA6-9E74-997D39501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B8C7-E7CD-421B-9DEB-13FE17D416D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50E-ACA4-4FA6-9E74-997D39501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B8C7-E7CD-421B-9DEB-13FE17D416D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50E-ACA4-4FA6-9E74-997D39501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B8C7-E7CD-421B-9DEB-13FE17D416D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50E-ACA4-4FA6-9E74-997D39501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B8C7-E7CD-421B-9DEB-13FE17D416D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50E-ACA4-4FA6-9E74-997D39501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B8C7-E7CD-421B-9DEB-13FE17D416D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50E-ACA4-4FA6-9E74-997D39501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B8C7-E7CD-421B-9DEB-13FE17D416D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50E-ACA4-4FA6-9E74-997D39501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B8C7-E7CD-421B-9DEB-13FE17D416D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50E-ACA4-4FA6-9E74-997D39501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B8C7-E7CD-421B-9DEB-13FE17D416D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50E-ACA4-4FA6-9E74-997D39501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B8C7-E7CD-421B-9DEB-13FE17D416D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50E-ACA4-4FA6-9E74-997D39501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8B8C7-E7CD-421B-9DEB-13FE17D416D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EE50E-ACA4-4FA6-9E74-997D39501A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187733"/>
            <a:ext cx="12192000" cy="2198229"/>
          </a:xfrm>
          <a:prstGeom prst="rect">
            <a:avLst/>
          </a:prstGeo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08000" anchor="ctr"/>
          <a:lstStyle/>
          <a:p>
            <a:pPr algn="ctr">
              <a:defRPr/>
            </a:pPr>
            <a:endParaRPr lang="id-ID" sz="14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2317351"/>
            <a:ext cx="1219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schemeClr val="bg1"/>
                </a:solidFill>
                <a:latin typeface="Arial Rounded MT Bold" pitchFamily="34" charset="0"/>
              </a:rPr>
              <a:t>SBK - SBM - BOPTN PENELITIAN – PERTANGGUNGJAWABAN </a:t>
            </a:r>
          </a:p>
          <a:p>
            <a:pPr algn="ctr">
              <a:defRPr/>
            </a:pPr>
            <a:r>
              <a:rPr lang="en-US" sz="4000" dirty="0">
                <a:solidFill>
                  <a:schemeClr val="bg1"/>
                </a:solidFill>
                <a:latin typeface="Arial Rounded MT Bold" pitchFamily="34" charset="0"/>
              </a:rPr>
              <a:t>ANGGARAN PENELITIAN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3A4D18-D6DB-45F2-8CA2-9A85E0156FB4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t>1</a:t>
            </a:fld>
            <a:endParaRPr lang="id-ID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53633" y="6357938"/>
            <a:ext cx="214313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6478" y="238989"/>
            <a:ext cx="2060252" cy="19192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9433" y="4768770"/>
            <a:ext cx="94102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000099"/>
              </a:solidFill>
            </a:endParaRPr>
          </a:p>
          <a:p>
            <a:pPr algn="ctr"/>
            <a:endParaRPr lang="en-US" sz="2400" b="1" dirty="0">
              <a:solidFill>
                <a:srgbClr val="000099"/>
              </a:solidFill>
            </a:endParaRPr>
          </a:p>
          <a:p>
            <a:pPr algn="ctr"/>
            <a:r>
              <a:rPr lang="en-US" sz="2400" b="1" dirty="0">
                <a:solidFill>
                  <a:srgbClr val="000099"/>
                </a:solidFill>
              </a:rPr>
              <a:t>DIREKTORAT RISET DAN PENGABDIAN MASYARAKAT</a:t>
            </a:r>
          </a:p>
          <a:p>
            <a:pPr algn="ctr"/>
            <a:r>
              <a:rPr lang="en-US" sz="2400" b="1" dirty="0">
                <a:solidFill>
                  <a:srgbClr val="000099"/>
                </a:solidFill>
              </a:rPr>
              <a:t>DITJEN PENGUATAN RISET DAN PENGEMBANGAN</a:t>
            </a:r>
          </a:p>
          <a:p>
            <a:pPr algn="ctr"/>
            <a:r>
              <a:rPr lang="en-US" sz="2400" b="1" dirty="0">
                <a:solidFill>
                  <a:srgbClr val="000099"/>
                </a:solidFill>
              </a:rPr>
              <a:t>KEMENTERIAN RISET, TEKNOLOGI, DAN PENDIDIKAN TINGGI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/>
          <p:nvPr/>
        </p:nvSpPr>
        <p:spPr>
          <a:xfrm>
            <a:off x="457200" y="1066801"/>
            <a:ext cx="11430000" cy="562927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7200">
              <a:spcBef>
                <a:spcPts val="1200"/>
              </a:spcBef>
              <a:spcAft>
                <a:spcPts val="1200"/>
              </a:spcAft>
              <a:buSzPct val="80000"/>
              <a:tabLst>
                <a:tab pos="6744970" algn="l"/>
              </a:tabLst>
              <a:defRPr/>
            </a:pPr>
            <a:r>
              <a:rPr lang="en-US" sz="3200" b="1" dirty="0">
                <a:latin typeface="Century Gothic" panose="020B0502020202020204" pitchFamily="34" charset="0"/>
              </a:rPr>
              <a:t>4. </a:t>
            </a:r>
            <a:r>
              <a:rPr lang="fi-FI" sz="3200" b="1" dirty="0">
                <a:latin typeface="Century Gothic" panose="020B0502020202020204" pitchFamily="34" charset="0"/>
              </a:rPr>
              <a:t>Belanja barang non operasional lainnya</a:t>
            </a:r>
          </a:p>
          <a:p>
            <a:pPr marL="4572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6744970" algn="l"/>
              </a:tabLst>
              <a:defRPr/>
            </a:pPr>
            <a:r>
              <a:rPr lang="sv-SE" sz="3200" dirty="0">
                <a:latin typeface="Century Gothic" panose="020B0502020202020204" pitchFamily="34" charset="0"/>
              </a:rPr>
              <a:t>Digunakan untuk pengeluaran yang tidak dapat ditampung	</a:t>
            </a:r>
            <a:endParaRPr lang="en-US" sz="3200" b="1" dirty="0">
              <a:latin typeface="Century Gothic" panose="020B0502020202020204" pitchFamily="34" charset="0"/>
            </a:endParaRPr>
          </a:p>
          <a:p>
            <a:pPr defTabSz="457200">
              <a:spcBef>
                <a:spcPts val="1200"/>
              </a:spcBef>
              <a:spcAft>
                <a:spcPts val="1200"/>
              </a:spcAft>
              <a:buSzPct val="80000"/>
              <a:defRPr/>
            </a:pPr>
            <a:r>
              <a:rPr lang="en-US" sz="3200" b="1" dirty="0">
                <a:latin typeface="Century Gothic" panose="020B0502020202020204" pitchFamily="34" charset="0"/>
              </a:rPr>
              <a:t>5. </a:t>
            </a:r>
            <a:r>
              <a:rPr lang="en-US" sz="3200" b="1" dirty="0" err="1">
                <a:latin typeface="Century Gothic" panose="020B0502020202020204" pitchFamily="34" charset="0"/>
              </a:rPr>
              <a:t>Belanja</a:t>
            </a:r>
            <a:r>
              <a:rPr lang="en-US" sz="3200" b="1" dirty="0">
                <a:latin typeface="Century Gothic" panose="020B0502020202020204" pitchFamily="34" charset="0"/>
              </a:rPr>
              <a:t> </a:t>
            </a:r>
            <a:r>
              <a:rPr lang="en-US" sz="3200" b="1" dirty="0" err="1">
                <a:latin typeface="Century Gothic" panose="020B0502020202020204" pitchFamily="34" charset="0"/>
              </a:rPr>
              <a:t>Sewa</a:t>
            </a:r>
            <a:endParaRPr lang="en-US" sz="3200" b="1" dirty="0">
              <a:latin typeface="Century Gothic" panose="020B0502020202020204" pitchFamily="34" charset="0"/>
            </a:endParaRPr>
          </a:p>
          <a:p>
            <a:pPr marL="457200">
              <a:spcBef>
                <a:spcPts val="600"/>
              </a:spcBef>
              <a:spcAft>
                <a:spcPts val="600"/>
              </a:spcAft>
              <a:tabLst>
                <a:tab pos="6744970" algn="l"/>
              </a:tabLst>
            </a:pPr>
            <a:r>
              <a:rPr lang="en-US" sz="3200" dirty="0" err="1">
                <a:latin typeface="Century Gothic" panose="020B0502020202020204" pitchFamily="34" charset="0"/>
              </a:rPr>
              <a:t>Digunakan</a:t>
            </a:r>
            <a:r>
              <a:rPr lang="en-US" sz="3200" dirty="0">
                <a:latin typeface="Century Gothic" panose="020B0502020202020204" pitchFamily="34" charset="0"/>
              </a:rPr>
              <a:t> untuk </a:t>
            </a:r>
            <a:r>
              <a:rPr lang="en-US" sz="3200" dirty="0" err="1">
                <a:latin typeface="Century Gothic" panose="020B0502020202020204" pitchFamily="34" charset="0"/>
              </a:rPr>
              <a:t>pembayaran</a:t>
            </a:r>
            <a:r>
              <a:rPr lang="en-US" sz="3200" dirty="0">
                <a:latin typeface="Century Gothic" panose="020B0502020202020204" pitchFamily="34" charset="0"/>
              </a:rPr>
              <a:t> </a:t>
            </a:r>
            <a:r>
              <a:rPr lang="en-US" sz="3200" dirty="0" err="1">
                <a:latin typeface="Century Gothic" panose="020B0502020202020204" pitchFamily="34" charset="0"/>
              </a:rPr>
              <a:t>sewa</a:t>
            </a:r>
            <a:r>
              <a:rPr lang="en-US" sz="3200" dirty="0">
                <a:latin typeface="Century Gothic" panose="020B0502020202020204" pitchFamily="34" charset="0"/>
              </a:rPr>
              <a:t> (</a:t>
            </a:r>
            <a:r>
              <a:rPr lang="en-US" sz="3200" dirty="0" err="1">
                <a:latin typeface="Century Gothic" panose="020B0502020202020204" pitchFamily="34" charset="0"/>
              </a:rPr>
              <a:t>misalnya</a:t>
            </a:r>
            <a:r>
              <a:rPr lang="en-US" sz="3200" dirty="0">
                <a:latin typeface="Century Gothic" panose="020B0502020202020204" pitchFamily="34" charset="0"/>
              </a:rPr>
              <a:t> </a:t>
            </a:r>
            <a:r>
              <a:rPr lang="en-US" sz="3200" dirty="0" err="1">
                <a:latin typeface="Century Gothic" panose="020B0502020202020204" pitchFamily="34" charset="0"/>
              </a:rPr>
              <a:t>sewa</a:t>
            </a:r>
            <a:r>
              <a:rPr lang="en-US" sz="3200" dirty="0">
                <a:latin typeface="Century Gothic" panose="020B0502020202020204" pitchFamily="34" charset="0"/>
              </a:rPr>
              <a:t> </a:t>
            </a:r>
            <a:r>
              <a:rPr lang="en-US" sz="3200" dirty="0" err="1">
                <a:latin typeface="Century Gothic" panose="020B0502020202020204" pitchFamily="34" charset="0"/>
              </a:rPr>
              <a:t>kantor</a:t>
            </a:r>
            <a:r>
              <a:rPr lang="en-US" sz="3200" dirty="0">
                <a:latin typeface="Century Gothic" panose="020B0502020202020204" pitchFamily="34" charset="0"/>
              </a:rPr>
              <a:t>/</a:t>
            </a:r>
            <a:r>
              <a:rPr lang="en-US" sz="3200" dirty="0" err="1">
                <a:latin typeface="Century Gothic" panose="020B0502020202020204" pitchFamily="34" charset="0"/>
              </a:rPr>
              <a:t>gedung</a:t>
            </a:r>
            <a:r>
              <a:rPr lang="en-US" sz="3200" dirty="0">
                <a:latin typeface="Century Gothic" panose="020B0502020202020204" pitchFamily="34" charset="0"/>
              </a:rPr>
              <a:t>/</a:t>
            </a:r>
            <a:r>
              <a:rPr lang="en-US" sz="3200" dirty="0" err="1">
                <a:latin typeface="Century Gothic" panose="020B0502020202020204" pitchFamily="34" charset="0"/>
              </a:rPr>
              <a:t>ruangan</a:t>
            </a:r>
            <a:r>
              <a:rPr lang="en-US" sz="3200" dirty="0">
                <a:latin typeface="Century Gothic" panose="020B0502020202020204" pitchFamily="34" charset="0"/>
              </a:rPr>
              <a:t>, </a:t>
            </a:r>
            <a:r>
              <a:rPr lang="en-US" sz="3200" dirty="0" err="1">
                <a:latin typeface="Century Gothic" panose="020B0502020202020204" pitchFamily="34" charset="0"/>
              </a:rPr>
              <a:t>atau</a:t>
            </a:r>
            <a:r>
              <a:rPr lang="en-US" sz="3200" dirty="0">
                <a:latin typeface="Century Gothic" panose="020B0502020202020204" pitchFamily="34" charset="0"/>
              </a:rPr>
              <a:t> </a:t>
            </a:r>
            <a:r>
              <a:rPr lang="en-US" sz="3200" dirty="0" err="1">
                <a:latin typeface="Century Gothic" panose="020B0502020202020204" pitchFamily="34" charset="0"/>
              </a:rPr>
              <a:t>sewa</a:t>
            </a:r>
            <a:r>
              <a:rPr lang="en-US" sz="3200" dirty="0">
                <a:latin typeface="Century Gothic" panose="020B0502020202020204" pitchFamily="34" charset="0"/>
              </a:rPr>
              <a:t> </a:t>
            </a:r>
            <a:r>
              <a:rPr lang="en-US" sz="3200" dirty="0" err="1">
                <a:latin typeface="Century Gothic" panose="020B0502020202020204" pitchFamily="34" charset="0"/>
              </a:rPr>
              <a:t>lainnya</a:t>
            </a:r>
            <a:r>
              <a:rPr lang="en-US" sz="3200" dirty="0">
                <a:latin typeface="Century Gothic" panose="020B0502020202020204" pitchFamily="34" charset="0"/>
              </a:rPr>
              <a:t>). 	</a:t>
            </a:r>
            <a:endParaRPr lang="fi-FI" sz="3200" dirty="0">
              <a:latin typeface="Century Gothic" panose="020B0502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4971" y="-53646"/>
            <a:ext cx="12060142" cy="803947"/>
            <a:chOff x="106878" y="235974"/>
            <a:chExt cx="11465690" cy="738448"/>
          </a:xfrm>
        </p:grpSpPr>
        <p:pic>
          <p:nvPicPr>
            <p:cNvPr id="10" name="Picture 9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94671" y="235974"/>
              <a:ext cx="777897" cy="738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106878" y="328091"/>
              <a:ext cx="10509663" cy="592204"/>
            </a:xfrm>
            <a:prstGeom prst="rect">
              <a:avLst/>
            </a:prstGeom>
            <a:solidFill>
              <a:srgbClr val="122086"/>
            </a:solidFill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3600" b="1">
                  <a:solidFill>
                    <a:schemeClr val="bg1"/>
                  </a:solidFill>
                </a:defRPr>
              </a:lvl1pPr>
            </a:lstStyle>
            <a:p>
              <a:pPr algn="ctr"/>
              <a:r>
                <a:rPr lang="en-US" sz="3590" dirty="0"/>
                <a:t>KOMPONEN ANGGARAN PENELITIAN (4)</a:t>
              </a:r>
              <a:endParaRPr lang="id-ID" sz="3590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/>
          <p:nvPr/>
        </p:nvSpPr>
        <p:spPr>
          <a:xfrm>
            <a:off x="457200" y="1066801"/>
            <a:ext cx="11430000" cy="562927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6744970" algn="l"/>
              </a:tabLst>
            </a:pPr>
            <a:r>
              <a:rPr lang="fi-FI" sz="2800" b="1" dirty="0">
                <a:latin typeface="Century Gothic" panose="020B0502020202020204" pitchFamily="34" charset="0"/>
              </a:rPr>
              <a:t>6. </a:t>
            </a:r>
            <a:r>
              <a:rPr lang="fi-FI" sz="3500" b="1" dirty="0">
                <a:latin typeface="Century Gothic" panose="020B0502020202020204" pitchFamily="34" charset="0"/>
              </a:rPr>
              <a:t>Belanja jasa profesi</a:t>
            </a:r>
          </a:p>
          <a:p>
            <a:pPr marL="796925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dirty="0" err="1">
                <a:latin typeface="Century Gothic" panose="020B0502020202020204" pitchFamily="34" charset="0"/>
              </a:rPr>
              <a:t>Belanja</a:t>
            </a:r>
            <a:r>
              <a:rPr lang="en-US" sz="3500" dirty="0">
                <a:latin typeface="Century Gothic" panose="020B0502020202020204" pitchFamily="34" charset="0"/>
              </a:rPr>
              <a:t> untuk </a:t>
            </a:r>
            <a:r>
              <a:rPr lang="en-US" sz="3500" dirty="0" err="1">
                <a:latin typeface="Century Gothic" panose="020B0502020202020204" pitchFamily="34" charset="0"/>
              </a:rPr>
              <a:t>pembayaran</a:t>
            </a:r>
            <a:r>
              <a:rPr lang="en-US" sz="3500" dirty="0">
                <a:latin typeface="Century Gothic" panose="020B0502020202020204" pitchFamily="34" charset="0"/>
              </a:rPr>
              <a:t> honorarium </a:t>
            </a:r>
            <a:r>
              <a:rPr lang="en-US" sz="3500" dirty="0" err="1">
                <a:latin typeface="Century Gothic" panose="020B0502020202020204" pitchFamily="34" charset="0"/>
              </a:rPr>
              <a:t>narasumber</a:t>
            </a:r>
            <a:r>
              <a:rPr lang="en-US" sz="3500" dirty="0">
                <a:latin typeface="Century Gothic" panose="020B0502020202020204" pitchFamily="34" charset="0"/>
              </a:rPr>
              <a:t> yang </a:t>
            </a:r>
            <a:r>
              <a:rPr lang="en-US" sz="3500" dirty="0" err="1">
                <a:latin typeface="Century Gothic" panose="020B0502020202020204" pitchFamily="34" charset="0"/>
              </a:rPr>
              <a:t>diberikan</a:t>
            </a:r>
            <a:r>
              <a:rPr lang="en-US" sz="3500" dirty="0">
                <a:latin typeface="Century Gothic" panose="020B0502020202020204" pitchFamily="34" charset="0"/>
              </a:rPr>
              <a:t> kepada </a:t>
            </a:r>
            <a:r>
              <a:rPr lang="en-US" sz="3500" dirty="0" err="1">
                <a:latin typeface="Century Gothic" panose="020B0502020202020204" pitchFamily="34" charset="0"/>
              </a:rPr>
              <a:t>pegawai</a:t>
            </a:r>
            <a:r>
              <a:rPr lang="en-US" sz="3500" dirty="0">
                <a:latin typeface="Century Gothic" panose="020B0502020202020204" pitchFamily="34" charset="0"/>
              </a:rPr>
              <a:t> negeri/non-</a:t>
            </a:r>
            <a:r>
              <a:rPr lang="en-US" sz="3500" dirty="0" err="1">
                <a:latin typeface="Century Gothic" panose="020B0502020202020204" pitchFamily="34" charset="0"/>
              </a:rPr>
              <a:t>pegawai</a:t>
            </a:r>
            <a:r>
              <a:rPr lang="en-US" sz="3500" dirty="0">
                <a:latin typeface="Century Gothic" panose="020B0502020202020204" pitchFamily="34" charset="0"/>
              </a:rPr>
              <a:t> negeri </a:t>
            </a:r>
            <a:r>
              <a:rPr lang="en-US" sz="3500" dirty="0" err="1">
                <a:latin typeface="Century Gothic" panose="020B0502020202020204" pitchFamily="34" charset="0"/>
              </a:rPr>
              <a:t>sebagai</a:t>
            </a:r>
            <a:r>
              <a:rPr lang="en-US" sz="3500" dirty="0">
                <a:latin typeface="Century Gothic" panose="020B0502020202020204" pitchFamily="34" charset="0"/>
              </a:rPr>
              <a:t> </a:t>
            </a:r>
            <a:r>
              <a:rPr lang="en-US" sz="3500" dirty="0" err="1">
                <a:latin typeface="Century Gothic" panose="020B0502020202020204" pitchFamily="34" charset="0"/>
              </a:rPr>
              <a:t>narasumber</a:t>
            </a:r>
            <a:r>
              <a:rPr lang="en-US" sz="3500" dirty="0">
                <a:latin typeface="Century Gothic" panose="020B0502020202020204" pitchFamily="34" charset="0"/>
              </a:rPr>
              <a:t>, </a:t>
            </a:r>
            <a:r>
              <a:rPr lang="en-US" sz="3500" dirty="0" err="1">
                <a:latin typeface="Century Gothic" panose="020B0502020202020204" pitchFamily="34" charset="0"/>
              </a:rPr>
              <a:t>pembicara</a:t>
            </a:r>
            <a:r>
              <a:rPr lang="en-US" sz="3500" dirty="0">
                <a:latin typeface="Century Gothic" panose="020B0502020202020204" pitchFamily="34" charset="0"/>
              </a:rPr>
              <a:t>, </a:t>
            </a:r>
            <a:r>
              <a:rPr lang="en-US" sz="3500" dirty="0" err="1">
                <a:latin typeface="Century Gothic" panose="020B0502020202020204" pitchFamily="34" charset="0"/>
              </a:rPr>
              <a:t>praktisi</a:t>
            </a:r>
            <a:r>
              <a:rPr lang="en-US" sz="3500" dirty="0">
                <a:latin typeface="Century Gothic" panose="020B0502020202020204" pitchFamily="34" charset="0"/>
              </a:rPr>
              <a:t>, </a:t>
            </a:r>
            <a:r>
              <a:rPr lang="en-US" sz="3500" dirty="0" err="1">
                <a:latin typeface="Century Gothic" panose="020B0502020202020204" pitchFamily="34" charset="0"/>
              </a:rPr>
              <a:t>pakar</a:t>
            </a:r>
            <a:r>
              <a:rPr lang="en-US" sz="3500" dirty="0">
                <a:latin typeface="Century Gothic" panose="020B0502020202020204" pitchFamily="34" charset="0"/>
              </a:rPr>
              <a:t> yang </a:t>
            </a:r>
            <a:r>
              <a:rPr lang="en-US" sz="3500" dirty="0" err="1">
                <a:latin typeface="Century Gothic" panose="020B0502020202020204" pitchFamily="34" charset="0"/>
              </a:rPr>
              <a:t>memberikan</a:t>
            </a:r>
            <a:r>
              <a:rPr lang="en-US" sz="3500" dirty="0">
                <a:latin typeface="Century Gothic" panose="020B0502020202020204" pitchFamily="34" charset="0"/>
              </a:rPr>
              <a:t> </a:t>
            </a:r>
            <a:r>
              <a:rPr lang="en-US" sz="3500" dirty="0" err="1">
                <a:latin typeface="Century Gothic" panose="020B0502020202020204" pitchFamily="34" charset="0"/>
              </a:rPr>
              <a:t>informasi</a:t>
            </a:r>
            <a:r>
              <a:rPr lang="en-US" sz="3500" dirty="0">
                <a:latin typeface="Century Gothic" panose="020B0502020202020204" pitchFamily="34" charset="0"/>
              </a:rPr>
              <a:t>/</a:t>
            </a:r>
            <a:r>
              <a:rPr lang="en-US" sz="3500" dirty="0" err="1">
                <a:latin typeface="Century Gothic" panose="020B0502020202020204" pitchFamily="34" charset="0"/>
              </a:rPr>
              <a:t>pengetahuan</a:t>
            </a:r>
            <a:r>
              <a:rPr lang="en-US" sz="3500" dirty="0">
                <a:latin typeface="Century Gothic" panose="020B0502020202020204" pitchFamily="34" charset="0"/>
              </a:rPr>
              <a:t> kepada </a:t>
            </a:r>
            <a:r>
              <a:rPr lang="en-US" sz="3500" dirty="0" err="1">
                <a:latin typeface="Century Gothic" panose="020B0502020202020204" pitchFamily="34" charset="0"/>
              </a:rPr>
              <a:t>pegawai</a:t>
            </a:r>
            <a:r>
              <a:rPr lang="en-US" sz="3500" dirty="0">
                <a:latin typeface="Century Gothic" panose="020B0502020202020204" pitchFamily="34" charset="0"/>
              </a:rPr>
              <a:t> negeri </a:t>
            </a:r>
            <a:r>
              <a:rPr lang="en-US" sz="3500" dirty="0" err="1">
                <a:latin typeface="Century Gothic" panose="020B0502020202020204" pitchFamily="34" charset="0"/>
              </a:rPr>
              <a:t>lainnya</a:t>
            </a:r>
            <a:r>
              <a:rPr lang="en-US" sz="3500" dirty="0">
                <a:latin typeface="Century Gothic" panose="020B0502020202020204" pitchFamily="34" charset="0"/>
              </a:rPr>
              <a:t>/</a:t>
            </a:r>
            <a:r>
              <a:rPr lang="en-US" sz="3500" dirty="0" err="1">
                <a:latin typeface="Century Gothic" panose="020B0502020202020204" pitchFamily="34" charset="0"/>
              </a:rPr>
              <a:t>masyarakat</a:t>
            </a:r>
            <a:r>
              <a:rPr lang="en-US" sz="3500" dirty="0">
                <a:latin typeface="Century Gothic" panose="020B0502020202020204" pitchFamily="34" charset="0"/>
              </a:rPr>
              <a:t>. </a:t>
            </a:r>
          </a:p>
          <a:p>
            <a:pPr marL="796925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dirty="0">
                <a:latin typeface="Century Gothic" panose="020B0502020202020204" pitchFamily="34" charset="0"/>
              </a:rPr>
              <a:t>Honorarium </a:t>
            </a:r>
            <a:r>
              <a:rPr lang="en-US" sz="3500" dirty="0" err="1">
                <a:latin typeface="Century Gothic" panose="020B0502020202020204" pitchFamily="34" charset="0"/>
              </a:rPr>
              <a:t>narasumber</a:t>
            </a:r>
            <a:r>
              <a:rPr lang="en-US" sz="3500" dirty="0">
                <a:latin typeface="Century Gothic" panose="020B0502020202020204" pitchFamily="34" charset="0"/>
              </a:rPr>
              <a:t> </a:t>
            </a:r>
            <a:r>
              <a:rPr lang="en-US" sz="3500" dirty="0" err="1">
                <a:latin typeface="Century Gothic" panose="020B0502020202020204" pitchFamily="34" charset="0"/>
              </a:rPr>
              <a:t>pegawai</a:t>
            </a:r>
            <a:r>
              <a:rPr lang="en-US" sz="3500" dirty="0">
                <a:latin typeface="Century Gothic" panose="020B0502020202020204" pitchFamily="34" charset="0"/>
              </a:rPr>
              <a:t> negeri </a:t>
            </a:r>
            <a:r>
              <a:rPr lang="en-US" sz="3500" dirty="0" err="1">
                <a:latin typeface="Century Gothic" panose="020B0502020202020204" pitchFamily="34" charset="0"/>
              </a:rPr>
              <a:t>dapat</a:t>
            </a:r>
            <a:r>
              <a:rPr lang="en-US" sz="3500" dirty="0">
                <a:latin typeface="Century Gothic" panose="020B0502020202020204" pitchFamily="34" charset="0"/>
              </a:rPr>
              <a:t> </a:t>
            </a:r>
            <a:r>
              <a:rPr lang="en-US" sz="3500" dirty="0" err="1">
                <a:latin typeface="Century Gothic" panose="020B0502020202020204" pitchFamily="34" charset="0"/>
              </a:rPr>
              <a:t>diberikan</a:t>
            </a:r>
            <a:r>
              <a:rPr lang="en-US" sz="3500" dirty="0">
                <a:latin typeface="Century Gothic" panose="020B0502020202020204" pitchFamily="34" charset="0"/>
              </a:rPr>
              <a:t> dengan ketentuan: </a:t>
            </a:r>
          </a:p>
          <a:p>
            <a:pPr marL="1084580" indent="-28765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500" dirty="0">
                <a:latin typeface="Century Gothic" panose="020B0502020202020204" pitchFamily="34" charset="0"/>
              </a:rPr>
              <a:t>- 	</a:t>
            </a:r>
            <a:r>
              <a:rPr lang="en-US" sz="3500" dirty="0" err="1">
                <a:latin typeface="Century Gothic" panose="020B0502020202020204" pitchFamily="34" charset="0"/>
              </a:rPr>
              <a:t>berasal</a:t>
            </a:r>
            <a:r>
              <a:rPr lang="en-US" sz="3500" dirty="0">
                <a:latin typeface="Century Gothic" panose="020B0502020202020204" pitchFamily="34" charset="0"/>
              </a:rPr>
              <a:t> </a:t>
            </a:r>
            <a:r>
              <a:rPr lang="en-US" sz="3500" dirty="0" err="1">
                <a:latin typeface="Century Gothic" panose="020B0502020202020204" pitchFamily="34" charset="0"/>
              </a:rPr>
              <a:t>dari</a:t>
            </a:r>
            <a:r>
              <a:rPr lang="en-US" sz="3500" dirty="0">
                <a:latin typeface="Century Gothic" panose="020B0502020202020204" pitchFamily="34" charset="0"/>
              </a:rPr>
              <a:t> </a:t>
            </a:r>
            <a:r>
              <a:rPr lang="en-US" sz="3500" dirty="0" err="1">
                <a:latin typeface="Century Gothic" panose="020B0502020202020204" pitchFamily="34" charset="0"/>
              </a:rPr>
              <a:t>luar</a:t>
            </a:r>
            <a:r>
              <a:rPr lang="en-US" sz="3500" dirty="0">
                <a:latin typeface="Century Gothic" panose="020B0502020202020204" pitchFamily="34" charset="0"/>
              </a:rPr>
              <a:t> </a:t>
            </a:r>
            <a:r>
              <a:rPr lang="en-US" sz="3500" dirty="0" err="1">
                <a:latin typeface="Century Gothic" panose="020B0502020202020204" pitchFamily="34" charset="0"/>
              </a:rPr>
              <a:t>lingkup</a:t>
            </a:r>
            <a:r>
              <a:rPr lang="en-US" sz="3500" dirty="0">
                <a:latin typeface="Century Gothic" panose="020B0502020202020204" pitchFamily="34" charset="0"/>
              </a:rPr>
              <a:t> unit </a:t>
            </a:r>
            <a:r>
              <a:rPr lang="en-US" sz="3500" dirty="0" err="1">
                <a:latin typeface="Century Gothic" panose="020B0502020202020204" pitchFamily="34" charset="0"/>
              </a:rPr>
              <a:t>eselon</a:t>
            </a:r>
            <a:r>
              <a:rPr lang="en-US" sz="3500" dirty="0">
                <a:latin typeface="Century Gothic" panose="020B0502020202020204" pitchFamily="34" charset="0"/>
              </a:rPr>
              <a:t> I </a:t>
            </a:r>
            <a:r>
              <a:rPr lang="en-US" sz="3500" dirty="0" err="1">
                <a:latin typeface="Century Gothic" panose="020B0502020202020204" pitchFamily="34" charset="0"/>
              </a:rPr>
              <a:t>penyelenggara</a:t>
            </a:r>
            <a:r>
              <a:rPr lang="en-US" sz="3500" dirty="0">
                <a:latin typeface="Century Gothic" panose="020B0502020202020204" pitchFamily="34" charset="0"/>
              </a:rPr>
              <a:t>; </a:t>
            </a:r>
          </a:p>
          <a:p>
            <a:pPr marL="1084580" indent="-28765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tabLst>
                <a:tab pos="796925" algn="l"/>
              </a:tabLst>
            </a:pPr>
            <a:r>
              <a:rPr lang="en-US" sz="3500" dirty="0">
                <a:latin typeface="Century Gothic" panose="020B0502020202020204" pitchFamily="34" charset="0"/>
              </a:rPr>
              <a:t>-	</a:t>
            </a:r>
            <a:r>
              <a:rPr lang="en-US" sz="3500" dirty="0" err="1">
                <a:latin typeface="Century Gothic" panose="020B0502020202020204" pitchFamily="34" charset="0"/>
              </a:rPr>
              <a:t>berasal</a:t>
            </a:r>
            <a:r>
              <a:rPr lang="en-US" sz="3500" dirty="0">
                <a:latin typeface="Century Gothic" panose="020B0502020202020204" pitchFamily="34" charset="0"/>
              </a:rPr>
              <a:t> </a:t>
            </a:r>
            <a:r>
              <a:rPr lang="en-US" sz="3500" dirty="0" err="1">
                <a:latin typeface="Century Gothic" panose="020B0502020202020204" pitchFamily="34" charset="0"/>
              </a:rPr>
              <a:t>dari</a:t>
            </a:r>
            <a:r>
              <a:rPr lang="en-US" sz="3500" dirty="0">
                <a:latin typeface="Century Gothic" panose="020B0502020202020204" pitchFamily="34" charset="0"/>
              </a:rPr>
              <a:t> </a:t>
            </a:r>
            <a:r>
              <a:rPr lang="en-US" sz="3500" dirty="0" err="1">
                <a:latin typeface="Century Gothic" panose="020B0502020202020204" pitchFamily="34" charset="0"/>
              </a:rPr>
              <a:t>lingkup</a:t>
            </a:r>
            <a:r>
              <a:rPr lang="en-US" sz="3500" dirty="0">
                <a:latin typeface="Century Gothic" panose="020B0502020202020204" pitchFamily="34" charset="0"/>
              </a:rPr>
              <a:t> unit </a:t>
            </a:r>
            <a:r>
              <a:rPr lang="en-US" sz="3500" dirty="0" err="1">
                <a:latin typeface="Century Gothic" panose="020B0502020202020204" pitchFamily="34" charset="0"/>
              </a:rPr>
              <a:t>eselon</a:t>
            </a:r>
            <a:r>
              <a:rPr lang="en-US" sz="3500" dirty="0">
                <a:latin typeface="Century Gothic" panose="020B0502020202020204" pitchFamily="34" charset="0"/>
              </a:rPr>
              <a:t> I </a:t>
            </a:r>
            <a:r>
              <a:rPr lang="en-US" sz="3500" dirty="0" err="1">
                <a:latin typeface="Century Gothic" panose="020B0502020202020204" pitchFamily="34" charset="0"/>
              </a:rPr>
              <a:t>penyelenggara</a:t>
            </a:r>
            <a:r>
              <a:rPr lang="en-US" sz="3500" dirty="0">
                <a:latin typeface="Century Gothic" panose="020B0502020202020204" pitchFamily="34" charset="0"/>
              </a:rPr>
              <a:t> </a:t>
            </a:r>
            <a:r>
              <a:rPr lang="en-US" sz="3500" dirty="0" err="1">
                <a:latin typeface="Century Gothic" panose="020B0502020202020204" pitchFamily="34" charset="0"/>
              </a:rPr>
              <a:t>sepanjang</a:t>
            </a:r>
            <a:r>
              <a:rPr lang="en-US" sz="3500" dirty="0">
                <a:latin typeface="Century Gothic" panose="020B0502020202020204" pitchFamily="34" charset="0"/>
              </a:rPr>
              <a:t> </a:t>
            </a:r>
            <a:r>
              <a:rPr lang="en-US" sz="3500" dirty="0" err="1">
                <a:latin typeface="Century Gothic" panose="020B0502020202020204" pitchFamily="34" charset="0"/>
              </a:rPr>
              <a:t>peserta</a:t>
            </a:r>
            <a:r>
              <a:rPr lang="en-US" sz="3500" dirty="0">
                <a:latin typeface="Century Gothic" panose="020B0502020202020204" pitchFamily="34" charset="0"/>
              </a:rPr>
              <a:t> yang </a:t>
            </a:r>
            <a:r>
              <a:rPr lang="en-US" sz="3500" dirty="0" err="1">
                <a:latin typeface="Century Gothic" panose="020B0502020202020204" pitchFamily="34" charset="0"/>
              </a:rPr>
              <a:t>menjadi</a:t>
            </a:r>
            <a:r>
              <a:rPr lang="en-US" sz="3500" dirty="0">
                <a:latin typeface="Century Gothic" panose="020B0502020202020204" pitchFamily="34" charset="0"/>
              </a:rPr>
              <a:t> </a:t>
            </a:r>
            <a:r>
              <a:rPr lang="en-US" sz="3500" dirty="0" err="1">
                <a:latin typeface="Century Gothic" panose="020B0502020202020204" pitchFamily="34" charset="0"/>
              </a:rPr>
              <a:t>sasaran</a:t>
            </a:r>
            <a:r>
              <a:rPr lang="en-US" sz="3500" dirty="0">
                <a:latin typeface="Century Gothic" panose="020B0502020202020204" pitchFamily="34" charset="0"/>
              </a:rPr>
              <a:t> </a:t>
            </a:r>
            <a:r>
              <a:rPr lang="en-US" sz="3500" dirty="0" err="1">
                <a:latin typeface="Century Gothic" panose="020B0502020202020204" pitchFamily="34" charset="0"/>
              </a:rPr>
              <a:t>utama</a:t>
            </a:r>
            <a:r>
              <a:rPr lang="en-US" sz="3500" dirty="0">
                <a:latin typeface="Century Gothic" panose="020B0502020202020204" pitchFamily="34" charset="0"/>
              </a:rPr>
              <a:t> </a:t>
            </a:r>
            <a:r>
              <a:rPr lang="en-US" sz="3500" dirty="0" err="1">
                <a:latin typeface="Century Gothic" panose="020B0502020202020204" pitchFamily="34" charset="0"/>
              </a:rPr>
              <a:t>kegiatan</a:t>
            </a:r>
            <a:r>
              <a:rPr lang="en-US" sz="3500" dirty="0">
                <a:latin typeface="Century Gothic" panose="020B0502020202020204" pitchFamily="34" charset="0"/>
              </a:rPr>
              <a:t> </a:t>
            </a:r>
            <a:r>
              <a:rPr lang="en-US" sz="3500" dirty="0" err="1">
                <a:latin typeface="Century Gothic" panose="020B0502020202020204" pitchFamily="34" charset="0"/>
              </a:rPr>
              <a:t>berasal</a:t>
            </a:r>
            <a:r>
              <a:rPr lang="en-US" sz="3500" dirty="0">
                <a:latin typeface="Century Gothic" panose="020B0502020202020204" pitchFamily="34" charset="0"/>
              </a:rPr>
              <a:t> </a:t>
            </a:r>
            <a:r>
              <a:rPr lang="en-US" sz="3500" dirty="0" err="1">
                <a:latin typeface="Century Gothic" panose="020B0502020202020204" pitchFamily="34" charset="0"/>
              </a:rPr>
              <a:t>dari</a:t>
            </a:r>
            <a:r>
              <a:rPr lang="en-US" sz="3500" dirty="0">
                <a:latin typeface="Century Gothic" panose="020B0502020202020204" pitchFamily="34" charset="0"/>
              </a:rPr>
              <a:t> </a:t>
            </a:r>
            <a:r>
              <a:rPr lang="en-US" sz="3500" dirty="0" err="1">
                <a:latin typeface="Century Gothic" panose="020B0502020202020204" pitchFamily="34" charset="0"/>
              </a:rPr>
              <a:t>luar</a:t>
            </a:r>
            <a:r>
              <a:rPr lang="en-US" sz="3500" dirty="0">
                <a:latin typeface="Century Gothic" panose="020B0502020202020204" pitchFamily="34" charset="0"/>
              </a:rPr>
              <a:t> </a:t>
            </a:r>
            <a:r>
              <a:rPr lang="en-US" sz="3500" dirty="0" err="1">
                <a:latin typeface="Century Gothic" panose="020B0502020202020204" pitchFamily="34" charset="0"/>
              </a:rPr>
              <a:t>lingkup</a:t>
            </a:r>
            <a:r>
              <a:rPr lang="en-US" sz="3500" dirty="0">
                <a:latin typeface="Century Gothic" panose="020B0502020202020204" pitchFamily="34" charset="0"/>
              </a:rPr>
              <a:t> unit </a:t>
            </a:r>
            <a:r>
              <a:rPr lang="en-US" sz="3500" dirty="0" err="1">
                <a:latin typeface="Century Gothic" panose="020B0502020202020204" pitchFamily="34" charset="0"/>
              </a:rPr>
              <a:t>eselon</a:t>
            </a:r>
            <a:r>
              <a:rPr lang="en-US" sz="3500" dirty="0">
                <a:latin typeface="Century Gothic" panose="020B0502020202020204" pitchFamily="34" charset="0"/>
              </a:rPr>
              <a:t> I </a:t>
            </a:r>
            <a:r>
              <a:rPr lang="en-US" sz="3500" dirty="0" err="1">
                <a:latin typeface="Century Gothic" panose="020B0502020202020204" pitchFamily="34" charset="0"/>
              </a:rPr>
              <a:t>berkenaan</a:t>
            </a:r>
            <a:r>
              <a:rPr lang="en-US" sz="3500" dirty="0">
                <a:latin typeface="Century Gothic" panose="020B0502020202020204" pitchFamily="34" charset="0"/>
              </a:rPr>
              <a:t>/</a:t>
            </a:r>
            <a:r>
              <a:rPr lang="en-US" sz="3500" dirty="0" err="1">
                <a:latin typeface="Century Gothic" panose="020B0502020202020204" pitchFamily="34" charset="0"/>
              </a:rPr>
              <a:t>masyarakat</a:t>
            </a:r>
            <a:r>
              <a:rPr lang="en-US" sz="3500" dirty="0">
                <a:latin typeface="Century Gothic" panose="020B0502020202020204" pitchFamily="34" charset="0"/>
              </a:rPr>
              <a:t>.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971" y="-53646"/>
            <a:ext cx="12060142" cy="803947"/>
            <a:chOff x="106878" y="235974"/>
            <a:chExt cx="11465690" cy="738448"/>
          </a:xfrm>
        </p:grpSpPr>
        <p:pic>
          <p:nvPicPr>
            <p:cNvPr id="10" name="Picture 9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94671" y="235974"/>
              <a:ext cx="777897" cy="738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106878" y="328091"/>
              <a:ext cx="10509663" cy="592204"/>
            </a:xfrm>
            <a:prstGeom prst="rect">
              <a:avLst/>
            </a:prstGeom>
            <a:solidFill>
              <a:srgbClr val="122086"/>
            </a:solidFill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3600" b="1">
                  <a:solidFill>
                    <a:schemeClr val="bg1"/>
                  </a:solidFill>
                </a:defRPr>
              </a:lvl1pPr>
            </a:lstStyle>
            <a:p>
              <a:pPr algn="ctr"/>
              <a:r>
                <a:rPr lang="en-US" sz="3590" dirty="0"/>
                <a:t>KOMPONEN ANGGARAN PENELITIAN (5)</a:t>
              </a:r>
              <a:endParaRPr lang="id-ID" sz="3590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/>
          <p:nvPr/>
        </p:nvSpPr>
        <p:spPr>
          <a:xfrm>
            <a:off x="457200" y="1066801"/>
            <a:ext cx="11430000" cy="562927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7200">
              <a:spcBef>
                <a:spcPts val="1200"/>
              </a:spcBef>
              <a:spcAft>
                <a:spcPts val="1200"/>
              </a:spcAft>
              <a:buSzPct val="80000"/>
              <a:defRPr/>
            </a:pPr>
            <a:r>
              <a:rPr lang="en-US" sz="3200" b="1" dirty="0">
                <a:latin typeface="Century Gothic" panose="020B0502020202020204" pitchFamily="34" charset="0"/>
              </a:rPr>
              <a:t>7. </a:t>
            </a:r>
            <a:r>
              <a:rPr lang="en-US" sz="3200" b="1" dirty="0" err="1">
                <a:latin typeface="Century Gothic" panose="020B0502020202020204" pitchFamily="34" charset="0"/>
              </a:rPr>
              <a:t>Belanja</a:t>
            </a:r>
            <a:r>
              <a:rPr lang="en-US" sz="3200" b="1" dirty="0">
                <a:latin typeface="Century Gothic" panose="020B0502020202020204" pitchFamily="34" charset="0"/>
              </a:rPr>
              <a:t> </a:t>
            </a:r>
            <a:r>
              <a:rPr lang="en-US" sz="3200" b="1" dirty="0" err="1">
                <a:latin typeface="Century Gothic" panose="020B0502020202020204" pitchFamily="34" charset="0"/>
              </a:rPr>
              <a:t>Perjalanan</a:t>
            </a:r>
            <a:endParaRPr lang="en-US" sz="3200" b="1" dirty="0">
              <a:latin typeface="Century Gothic" panose="020B0502020202020204" pitchFamily="34" charset="0"/>
            </a:endParaRPr>
          </a:p>
          <a:p>
            <a:pPr marL="914400" indent="-457200">
              <a:spcBef>
                <a:spcPts val="600"/>
              </a:spcBef>
              <a:spcAft>
                <a:spcPts val="600"/>
              </a:spcAft>
              <a:buFontTx/>
              <a:buChar char="-"/>
              <a:tabLst>
                <a:tab pos="6744970" algn="l"/>
              </a:tabLst>
            </a:pPr>
            <a:r>
              <a:rPr lang="fi-FI" sz="3200" dirty="0">
                <a:latin typeface="Century Gothic" panose="020B0502020202020204" pitchFamily="34" charset="0"/>
              </a:rPr>
              <a:t>Belanja perjalanan biasa</a:t>
            </a:r>
          </a:p>
          <a:p>
            <a:pPr marL="914400" indent="-457200">
              <a:spcBef>
                <a:spcPts val="600"/>
              </a:spcBef>
              <a:spcAft>
                <a:spcPts val="600"/>
              </a:spcAft>
              <a:buFontTx/>
              <a:buChar char="-"/>
              <a:tabLst>
                <a:tab pos="6744970" algn="l"/>
              </a:tabLst>
            </a:pPr>
            <a:r>
              <a:rPr lang="fi-FI" sz="3200" dirty="0">
                <a:latin typeface="Century Gothic" panose="020B0502020202020204" pitchFamily="34" charset="0"/>
              </a:rPr>
              <a:t>Belanja perjalanan dalam kota</a:t>
            </a:r>
          </a:p>
          <a:p>
            <a:pPr marL="914400" indent="-457200">
              <a:spcBef>
                <a:spcPts val="600"/>
              </a:spcBef>
              <a:spcAft>
                <a:spcPts val="600"/>
              </a:spcAft>
              <a:buFontTx/>
              <a:buChar char="-"/>
              <a:tabLst>
                <a:tab pos="6744970" algn="l"/>
              </a:tabLst>
            </a:pPr>
            <a:r>
              <a:rPr lang="fi-FI" sz="3200" dirty="0">
                <a:latin typeface="Century Gothic" panose="020B0502020202020204" pitchFamily="34" charset="0"/>
              </a:rPr>
              <a:t>Belanja perjalanan paket </a:t>
            </a:r>
            <a:r>
              <a:rPr lang="fi-FI" sz="3200" i="1" dirty="0">
                <a:latin typeface="Century Gothic" panose="020B0502020202020204" pitchFamily="34" charset="0"/>
              </a:rPr>
              <a:t>meeting</a:t>
            </a:r>
            <a:r>
              <a:rPr lang="fi-FI" sz="3200" dirty="0">
                <a:latin typeface="Century Gothic" panose="020B0502020202020204" pitchFamily="34" charset="0"/>
              </a:rPr>
              <a:t> dalam kota</a:t>
            </a:r>
          </a:p>
          <a:p>
            <a:pPr marL="914400" indent="-457200">
              <a:spcBef>
                <a:spcPts val="600"/>
              </a:spcBef>
              <a:spcAft>
                <a:spcPts val="600"/>
              </a:spcAft>
              <a:buFontTx/>
              <a:buChar char="-"/>
              <a:tabLst>
                <a:tab pos="6744970" algn="l"/>
              </a:tabLst>
            </a:pPr>
            <a:r>
              <a:rPr lang="fi-FI" sz="3200" dirty="0">
                <a:latin typeface="Century Gothic" panose="020B0502020202020204" pitchFamily="34" charset="0"/>
              </a:rPr>
              <a:t>Perjalanan paket </a:t>
            </a:r>
            <a:r>
              <a:rPr lang="fi-FI" sz="3200" i="1" dirty="0">
                <a:latin typeface="Century Gothic" panose="020B0502020202020204" pitchFamily="34" charset="0"/>
              </a:rPr>
              <a:t>meeting</a:t>
            </a:r>
            <a:r>
              <a:rPr lang="fi-FI" sz="3200" dirty="0">
                <a:latin typeface="Century Gothic" panose="020B0502020202020204" pitchFamily="34" charset="0"/>
              </a:rPr>
              <a:t> luar kota</a:t>
            </a:r>
          </a:p>
          <a:p>
            <a:pPr marL="914400" indent="-457200">
              <a:spcBef>
                <a:spcPts val="600"/>
              </a:spcBef>
              <a:spcAft>
                <a:spcPts val="600"/>
              </a:spcAft>
              <a:buFontTx/>
              <a:buChar char="-"/>
              <a:tabLst>
                <a:tab pos="6744970" algn="l"/>
              </a:tabLst>
            </a:pPr>
            <a:r>
              <a:rPr lang="fi-FI" sz="3200" dirty="0">
                <a:latin typeface="Century Gothic" panose="020B0502020202020204" pitchFamily="34" charset="0"/>
              </a:rPr>
              <a:t>Perjalanan luar negeri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defRPr/>
            </a:pPr>
            <a:endParaRPr lang="en-US" sz="2400" dirty="0"/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defRPr/>
            </a:pPr>
            <a:endParaRPr lang="en-US" sz="2400" dirty="0"/>
          </a:p>
          <a:p>
            <a:pPr marL="514350" indent="-5143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AutoNum type="arabicPeriod"/>
              <a:defRPr/>
            </a:pPr>
            <a:endParaRPr lang="en-US" sz="2400" dirty="0"/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defRPr/>
            </a:pPr>
            <a:endParaRPr lang="en-US" sz="2400" dirty="0"/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defRPr/>
            </a:pP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84971" y="-53646"/>
            <a:ext cx="12060142" cy="803947"/>
            <a:chOff x="106878" y="235974"/>
            <a:chExt cx="11465690" cy="738448"/>
          </a:xfrm>
        </p:grpSpPr>
        <p:pic>
          <p:nvPicPr>
            <p:cNvPr id="10" name="Picture 9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94671" y="235974"/>
              <a:ext cx="777897" cy="738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106878" y="328091"/>
              <a:ext cx="10509663" cy="592204"/>
            </a:xfrm>
            <a:prstGeom prst="rect">
              <a:avLst/>
            </a:prstGeom>
            <a:solidFill>
              <a:srgbClr val="122086"/>
            </a:solidFill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3600" b="1">
                  <a:solidFill>
                    <a:schemeClr val="bg1"/>
                  </a:solidFill>
                </a:defRPr>
              </a:lvl1pPr>
            </a:lstStyle>
            <a:p>
              <a:pPr algn="ctr"/>
              <a:r>
                <a:rPr lang="en-US" sz="3590" dirty="0"/>
                <a:t>KOMPONEN ANGGARAN PENELITIAN (6)</a:t>
              </a:r>
              <a:endParaRPr lang="id-ID" sz="3590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245952"/>
            <a:ext cx="12192000" cy="2198229"/>
          </a:xfrm>
          <a:prstGeom prst="rect">
            <a:avLst/>
          </a:prstGeo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08000" anchor="ctr"/>
          <a:lstStyle/>
          <a:p>
            <a:pPr algn="ctr">
              <a:defRPr/>
            </a:pPr>
            <a:endParaRPr lang="id-ID" sz="14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2659003"/>
            <a:ext cx="1219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schemeClr val="bg1"/>
                </a:solidFill>
                <a:latin typeface="Arial Rounded MT Bold" pitchFamily="34" charset="0"/>
              </a:rPr>
              <a:t>PENGGUNAAN DANA BOPTN PENELITIAN</a:t>
            </a:r>
          </a:p>
          <a:p>
            <a:pPr algn="ctr">
              <a:defRPr/>
            </a:pPr>
            <a:r>
              <a:rPr lang="en-US" sz="4000" dirty="0">
                <a:solidFill>
                  <a:schemeClr val="bg1"/>
                </a:solidFill>
                <a:latin typeface="Arial Rounded MT Bold" pitchFamily="34" charset="0"/>
              </a:rPr>
              <a:t>(</a:t>
            </a:r>
            <a:r>
              <a:rPr lang="en-US" sz="4000" dirty="0" err="1">
                <a:solidFill>
                  <a:schemeClr val="bg1"/>
                </a:solidFill>
                <a:latin typeface="Arial Rounded MT Bold" pitchFamily="34" charset="0"/>
              </a:rPr>
              <a:t>Kepmenristekdikti</a:t>
            </a:r>
            <a:r>
              <a:rPr lang="en-US" sz="4000" dirty="0">
                <a:solidFill>
                  <a:schemeClr val="bg1"/>
                </a:solidFill>
                <a:latin typeface="Arial Rounded MT Bold" pitchFamily="34" charset="0"/>
              </a:rPr>
              <a:t> no 105/2019)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3A4D18-D6DB-45F2-8CA2-9A85E0156FB4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t>13</a:t>
            </a:fld>
            <a:endParaRPr lang="id-ID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53633" y="6357938"/>
            <a:ext cx="214313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857251"/>
            <a:ext cx="1143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>
                <a:latin typeface="Century Gothic" panose="020B0502020202020204" pitchFamily="34" charset="0"/>
              </a:rPr>
              <a:t>Dana penelitian yang </a:t>
            </a:r>
            <a:r>
              <a:rPr lang="en-US" sz="3600" dirty="0" err="1">
                <a:latin typeface="Century Gothic" panose="020B0502020202020204" pitchFamily="34" charset="0"/>
              </a:rPr>
              <a:t>berasal</a:t>
            </a:r>
            <a:r>
              <a:rPr lang="en-US" sz="3600" dirty="0">
                <a:latin typeface="Century Gothic" panose="020B0502020202020204" pitchFamily="34" charset="0"/>
              </a:rPr>
              <a:t> </a:t>
            </a:r>
            <a:r>
              <a:rPr lang="en-US" sz="3600" dirty="0" err="1">
                <a:latin typeface="Century Gothic" panose="020B0502020202020204" pitchFamily="34" charset="0"/>
              </a:rPr>
              <a:t>dari</a:t>
            </a:r>
            <a:r>
              <a:rPr lang="en-US" sz="3600" dirty="0">
                <a:latin typeface="Century Gothic" panose="020B0502020202020204" pitchFamily="34" charset="0"/>
              </a:rPr>
              <a:t> BOPTN </a:t>
            </a:r>
            <a:r>
              <a:rPr lang="en-US" sz="3600" dirty="0" err="1">
                <a:latin typeface="Century Gothic" panose="020B0502020202020204" pitchFamily="34" charset="0"/>
              </a:rPr>
              <a:t>digunakan</a:t>
            </a:r>
            <a:r>
              <a:rPr lang="en-US" sz="3600" dirty="0">
                <a:latin typeface="Century Gothic" panose="020B0502020202020204" pitchFamily="34" charset="0"/>
              </a:rPr>
              <a:t> untuk </a:t>
            </a:r>
            <a:r>
              <a:rPr lang="en-US" sz="3600" dirty="0" err="1">
                <a:latin typeface="Century Gothic" panose="020B0502020202020204" pitchFamily="34" charset="0"/>
              </a:rPr>
              <a:t>membiayai</a:t>
            </a:r>
            <a:r>
              <a:rPr lang="en-US" sz="3600" dirty="0">
                <a:latin typeface="Century Gothic" panose="020B0502020202020204" pitchFamily="34" charset="0"/>
              </a:rPr>
              <a:t>:</a:t>
            </a:r>
          </a:p>
          <a:p>
            <a:pPr marL="1424305" indent="-733425">
              <a:spcBef>
                <a:spcPts val="1200"/>
              </a:spcBef>
              <a:spcAft>
                <a:spcPts val="1200"/>
              </a:spcAft>
              <a:buFont typeface="+mj-lt"/>
              <a:buAutoNum type="alphaLcPeriod"/>
            </a:pPr>
            <a:r>
              <a:rPr lang="en-US" sz="3600" dirty="0" err="1">
                <a:latin typeface="Century Gothic" panose="020B0502020202020204" pitchFamily="34" charset="0"/>
              </a:rPr>
              <a:t>pengumpulan</a:t>
            </a:r>
            <a:r>
              <a:rPr lang="en-US" sz="3600" dirty="0">
                <a:latin typeface="Century Gothic" panose="020B0502020202020204" pitchFamily="34" charset="0"/>
              </a:rPr>
              <a:t> data; </a:t>
            </a:r>
          </a:p>
          <a:p>
            <a:pPr marL="1424305" indent="-733425">
              <a:spcBef>
                <a:spcPts val="1200"/>
              </a:spcBef>
              <a:spcAft>
                <a:spcPts val="1200"/>
              </a:spcAft>
              <a:buFont typeface="+mj-lt"/>
              <a:buAutoNum type="alphaLcPeriod"/>
            </a:pPr>
            <a:r>
              <a:rPr lang="en-US" sz="3600" dirty="0" err="1">
                <a:latin typeface="Century Gothic" panose="020B0502020202020204" pitchFamily="34" charset="0"/>
              </a:rPr>
              <a:t>analisis</a:t>
            </a:r>
            <a:r>
              <a:rPr lang="en-US" sz="3600" dirty="0">
                <a:latin typeface="Century Gothic" panose="020B0502020202020204" pitchFamily="34" charset="0"/>
              </a:rPr>
              <a:t> data; </a:t>
            </a:r>
          </a:p>
          <a:p>
            <a:pPr marL="1424305" indent="-733425">
              <a:spcBef>
                <a:spcPts val="1200"/>
              </a:spcBef>
              <a:spcAft>
                <a:spcPts val="1200"/>
              </a:spcAft>
              <a:buFont typeface="+mj-lt"/>
              <a:buAutoNum type="alphaLcPeriod"/>
            </a:pPr>
            <a:r>
              <a:rPr lang="en-US" sz="3600" dirty="0" err="1">
                <a:latin typeface="Century Gothic" panose="020B0502020202020204" pitchFamily="34" charset="0"/>
              </a:rPr>
              <a:t>pelaporan</a:t>
            </a:r>
            <a:r>
              <a:rPr lang="en-US" sz="3600" dirty="0">
                <a:latin typeface="Century Gothic" panose="020B0502020202020204" pitchFamily="34" charset="0"/>
              </a:rPr>
              <a:t>; dan </a:t>
            </a:r>
          </a:p>
          <a:p>
            <a:pPr marL="1424305" indent="-733425">
              <a:spcBef>
                <a:spcPts val="1200"/>
              </a:spcBef>
              <a:spcAft>
                <a:spcPts val="1200"/>
              </a:spcAft>
              <a:buFont typeface="+mj-lt"/>
              <a:buAutoNum type="alphaLcPeriod"/>
            </a:pPr>
            <a:r>
              <a:rPr lang="es-ES" sz="3600" dirty="0" err="1">
                <a:latin typeface="Century Gothic" panose="020B0502020202020204" pitchFamily="34" charset="0"/>
              </a:rPr>
              <a:t>luaran</a:t>
            </a:r>
            <a:r>
              <a:rPr lang="es-ES" sz="3600" dirty="0">
                <a:latin typeface="Century Gothic" panose="020B0502020202020204" pitchFamily="34" charset="0"/>
              </a:rPr>
              <a:t> </a:t>
            </a:r>
            <a:r>
              <a:rPr lang="es-ES" sz="3600" dirty="0" err="1">
                <a:latin typeface="Century Gothic" panose="020B0502020202020204" pitchFamily="34" charset="0"/>
              </a:rPr>
              <a:t>wajib</a:t>
            </a:r>
            <a:r>
              <a:rPr lang="es-ES" sz="3600" dirty="0">
                <a:latin typeface="Century Gothic" panose="020B0502020202020204" pitchFamily="34" charset="0"/>
              </a:rPr>
              <a:t> dan </a:t>
            </a:r>
            <a:r>
              <a:rPr lang="es-ES" sz="3600" dirty="0" err="1">
                <a:latin typeface="Century Gothic" panose="020B0502020202020204" pitchFamily="34" charset="0"/>
              </a:rPr>
              <a:t>tambahan</a:t>
            </a:r>
            <a:r>
              <a:rPr lang="en-US" sz="3600" dirty="0">
                <a:latin typeface="Century Gothic" panose="020B0502020202020204" pitchFamily="34" charset="0"/>
              </a:rPr>
              <a:t>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4971" y="-53646"/>
            <a:ext cx="12060142" cy="803947"/>
            <a:chOff x="106878" y="235974"/>
            <a:chExt cx="11465690" cy="738448"/>
          </a:xfrm>
        </p:grpSpPr>
        <p:pic>
          <p:nvPicPr>
            <p:cNvPr id="13" name="Picture 12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94671" y="235974"/>
              <a:ext cx="777897" cy="738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106878" y="328091"/>
              <a:ext cx="10509663" cy="592204"/>
            </a:xfrm>
            <a:prstGeom prst="rect">
              <a:avLst/>
            </a:prstGeom>
            <a:solidFill>
              <a:srgbClr val="122086"/>
            </a:solidFill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3600" b="1">
                  <a:solidFill>
                    <a:schemeClr val="bg1"/>
                  </a:solidFill>
                </a:defRPr>
              </a:lvl1pPr>
            </a:lstStyle>
            <a:p>
              <a:pPr algn="ctr"/>
              <a:r>
                <a:rPr lang="en-US" sz="3590" dirty="0"/>
                <a:t>PENGGUNAAN BIAYA PENELITIAN </a:t>
              </a:r>
              <a:endParaRPr lang="id-ID" sz="3590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857250"/>
            <a:ext cx="11430000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420"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latin typeface="Century Gothic" panose="020B0502020202020204" pitchFamily="34" charset="0"/>
              </a:rPr>
              <a:t>Dana penelitian yang </a:t>
            </a:r>
            <a:r>
              <a:rPr lang="en-US" sz="2800" dirty="0" err="1">
                <a:latin typeface="Century Gothic" panose="020B0502020202020204" pitchFamily="34" charset="0"/>
              </a:rPr>
              <a:t>berasal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dari</a:t>
            </a:r>
            <a:r>
              <a:rPr lang="en-US" sz="2800" dirty="0">
                <a:latin typeface="Century Gothic" panose="020B0502020202020204" pitchFamily="34" charset="0"/>
              </a:rPr>
              <a:t> BOPTN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tidak</a:t>
            </a:r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boleh</a:t>
            </a:r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digunakan</a:t>
            </a:r>
            <a:r>
              <a:rPr lang="en-US" sz="2800" dirty="0">
                <a:latin typeface="Century Gothic" panose="020B0502020202020204" pitchFamily="34" charset="0"/>
              </a:rPr>
              <a:t> untuk </a:t>
            </a:r>
            <a:r>
              <a:rPr lang="en-US" sz="2800" dirty="0" err="1">
                <a:latin typeface="Century Gothic" panose="020B0502020202020204" pitchFamily="34" charset="0"/>
              </a:rPr>
              <a:t>membiayai</a:t>
            </a:r>
            <a:r>
              <a:rPr lang="en-US" sz="2800" dirty="0">
                <a:latin typeface="Century Gothic" panose="020B0502020202020204" pitchFamily="34" charset="0"/>
              </a:rPr>
              <a:t>:</a:t>
            </a:r>
          </a:p>
          <a:p>
            <a:pPr marL="688975" indent="-630555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sv-SE" sz="2800" dirty="0">
                <a:latin typeface="Century Gothic" panose="020B0502020202020204" pitchFamily="34" charset="0"/>
              </a:rPr>
              <a:t>belanja modal dalam bentuk investasi fisik (pembelian bahan pustaka, peralatan, peralatan perkantoran, dan kendaraan dinas); </a:t>
            </a:r>
          </a:p>
          <a:p>
            <a:pPr marL="688975" indent="-630555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800" dirty="0" err="1">
                <a:latin typeface="Century Gothic" panose="020B0502020202020204" pitchFamily="34" charset="0"/>
              </a:rPr>
              <a:t>tambahan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insentif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dan</a:t>
            </a:r>
            <a:r>
              <a:rPr lang="en-US" sz="2800" dirty="0">
                <a:latin typeface="Century Gothic" panose="020B0502020202020204" pitchFamily="34" charset="0"/>
              </a:rPr>
              <a:t> honor </a:t>
            </a:r>
            <a:r>
              <a:rPr lang="en-US" sz="2800" dirty="0" err="1">
                <a:latin typeface="Century Gothic" panose="020B0502020202020204" pitchFamily="34" charset="0"/>
              </a:rPr>
              <a:t>meneliti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bagi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peneliti</a:t>
            </a:r>
            <a:r>
              <a:rPr lang="en-US" sz="2800" dirty="0">
                <a:latin typeface="Century Gothic" panose="020B0502020202020204" pitchFamily="34" charset="0"/>
              </a:rPr>
              <a:t>; </a:t>
            </a:r>
          </a:p>
          <a:p>
            <a:pPr marL="688975" indent="-630555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800" dirty="0" err="1">
                <a:latin typeface="Century Gothic" panose="020B0502020202020204" pitchFamily="34" charset="0"/>
              </a:rPr>
              <a:t>tambahan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insentif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dan</a:t>
            </a:r>
            <a:r>
              <a:rPr lang="en-US" sz="2800" dirty="0">
                <a:latin typeface="Century Gothic" panose="020B0502020202020204" pitchFamily="34" charset="0"/>
              </a:rPr>
              <a:t> honor </a:t>
            </a:r>
            <a:r>
              <a:rPr lang="en-US" sz="2800" dirty="0" err="1">
                <a:latin typeface="Century Gothic" panose="020B0502020202020204" pitchFamily="34" charset="0"/>
              </a:rPr>
              <a:t>untuk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pejabat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administrasi</a:t>
            </a:r>
            <a:r>
              <a:rPr lang="en-US" sz="2800" dirty="0">
                <a:latin typeface="Century Gothic" panose="020B0502020202020204" pitchFamily="34" charset="0"/>
              </a:rPr>
              <a:t>, </a:t>
            </a:r>
            <a:r>
              <a:rPr lang="en-US" sz="2800" dirty="0" err="1">
                <a:latin typeface="Century Gothic" panose="020B0502020202020204" pitchFamily="34" charset="0"/>
              </a:rPr>
              <a:t>pejabat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fungsional</a:t>
            </a:r>
            <a:r>
              <a:rPr lang="en-US" sz="2800" dirty="0">
                <a:latin typeface="Century Gothic" panose="020B0502020202020204" pitchFamily="34" charset="0"/>
              </a:rPr>
              <a:t>, </a:t>
            </a:r>
            <a:r>
              <a:rPr lang="en-US" sz="2800" dirty="0" err="1">
                <a:latin typeface="Century Gothic" panose="020B0502020202020204" pitchFamily="34" charset="0"/>
              </a:rPr>
              <a:t>dan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pejabat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pimpinan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tinggi</a:t>
            </a:r>
            <a:r>
              <a:rPr lang="en-US" sz="2800" dirty="0">
                <a:latin typeface="Century Gothic" panose="020B0502020202020204" pitchFamily="34" charset="0"/>
              </a:rPr>
              <a:t>; </a:t>
            </a:r>
          </a:p>
          <a:p>
            <a:pPr marL="688975" indent="-630555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800" dirty="0" err="1">
                <a:latin typeface="Century Gothic" panose="020B0502020202020204" pitchFamily="34" charset="0"/>
              </a:rPr>
              <a:t>biaya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komunikasi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seperti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pulsa</a:t>
            </a:r>
            <a:r>
              <a:rPr lang="en-US" sz="2800" dirty="0">
                <a:latin typeface="Century Gothic" panose="020B0502020202020204" pitchFamily="34" charset="0"/>
              </a:rPr>
              <a:t>, </a:t>
            </a:r>
            <a:r>
              <a:rPr lang="en-US" sz="2800" dirty="0" err="1">
                <a:latin typeface="Century Gothic" panose="020B0502020202020204" pitchFamily="34" charset="0"/>
              </a:rPr>
              <a:t>paket</a:t>
            </a:r>
            <a:r>
              <a:rPr lang="en-US" sz="2800" dirty="0">
                <a:latin typeface="Century Gothic" panose="020B0502020202020204" pitchFamily="34" charset="0"/>
              </a:rPr>
              <a:t> internet; </a:t>
            </a:r>
            <a:r>
              <a:rPr lang="en-US" sz="2800" dirty="0" err="1">
                <a:latin typeface="Century Gothic" panose="020B0502020202020204" pitchFamily="34" charset="0"/>
              </a:rPr>
              <a:t>dan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</a:p>
          <a:p>
            <a:pPr marL="688975" indent="-630555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800" dirty="0" err="1">
                <a:latin typeface="Century Gothic" panose="020B0502020202020204" pitchFamily="34" charset="0"/>
              </a:rPr>
              <a:t>belanja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perjalanan</a:t>
            </a:r>
            <a:r>
              <a:rPr lang="en-US" sz="2800" dirty="0">
                <a:latin typeface="Century Gothic" panose="020B0502020202020204" pitchFamily="34" charset="0"/>
              </a:rPr>
              <a:t> di </a:t>
            </a:r>
            <a:r>
              <a:rPr lang="en-US" sz="2800" dirty="0" err="1">
                <a:latin typeface="Century Gothic" panose="020B0502020202020204" pitchFamily="34" charset="0"/>
              </a:rPr>
              <a:t>luar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kegiatan</a:t>
            </a:r>
            <a:r>
              <a:rPr lang="en-US" sz="2800" dirty="0">
                <a:latin typeface="Century Gothic" panose="020B0502020202020204" pitchFamily="34" charset="0"/>
              </a:rPr>
              <a:t> yang terkait </a:t>
            </a:r>
            <a:r>
              <a:rPr lang="en-US" sz="2800" dirty="0" err="1">
                <a:latin typeface="Century Gothic" panose="020B0502020202020204" pitchFamily="34" charset="0"/>
              </a:rPr>
              <a:t>langsung</a:t>
            </a:r>
            <a:r>
              <a:rPr lang="en-US" sz="2800" dirty="0">
                <a:latin typeface="Century Gothic" panose="020B0502020202020204" pitchFamily="34" charset="0"/>
              </a:rPr>
              <a:t> dengan penelitian.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4971" y="-53646"/>
            <a:ext cx="12060142" cy="803947"/>
            <a:chOff x="106878" y="235974"/>
            <a:chExt cx="11465690" cy="738448"/>
          </a:xfrm>
        </p:grpSpPr>
        <p:pic>
          <p:nvPicPr>
            <p:cNvPr id="7" name="Picture 6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94671" y="235974"/>
              <a:ext cx="777897" cy="738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106878" y="328091"/>
              <a:ext cx="10509663" cy="592204"/>
            </a:xfrm>
            <a:prstGeom prst="rect">
              <a:avLst/>
            </a:prstGeom>
            <a:solidFill>
              <a:srgbClr val="122086"/>
            </a:solidFill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3600" b="1">
                  <a:solidFill>
                    <a:schemeClr val="bg1"/>
                  </a:solidFill>
                </a:defRPr>
              </a:lvl1pPr>
            </a:lstStyle>
            <a:p>
              <a:pPr algn="ctr"/>
              <a:r>
                <a:rPr lang="en-US" sz="3590" dirty="0"/>
                <a:t>LARANGAN PENGGUNAAN BIAYA PENELITIAN</a:t>
              </a:r>
              <a:endParaRPr lang="id-ID" sz="3590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6320916-6FAB-4D03-98C9-3EDFD33581CC}"/>
              </a:ext>
            </a:extLst>
          </p:cNvPr>
          <p:cNvGrpSpPr/>
          <p:nvPr/>
        </p:nvGrpSpPr>
        <p:grpSpPr>
          <a:xfrm>
            <a:off x="99842" y="-45030"/>
            <a:ext cx="12030306" cy="801958"/>
            <a:chOff x="106878" y="235974"/>
            <a:chExt cx="11465690" cy="73844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42F992E-167E-4EE4-BDDB-4E87F5704CF5}"/>
                </a:ext>
              </a:extLst>
            </p:cNvPr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94671" y="235974"/>
              <a:ext cx="777897" cy="738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B1D6AB-C5B6-40FC-88FD-B71102063422}"/>
                </a:ext>
              </a:extLst>
            </p:cNvPr>
            <p:cNvSpPr txBox="1"/>
            <p:nvPr/>
          </p:nvSpPr>
          <p:spPr>
            <a:xfrm>
              <a:off x="106878" y="328091"/>
              <a:ext cx="10509663" cy="592204"/>
            </a:xfrm>
            <a:prstGeom prst="rect">
              <a:avLst/>
            </a:prstGeom>
            <a:solidFill>
              <a:srgbClr val="122086"/>
            </a:solidFill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3600" b="1">
                  <a:solidFill>
                    <a:schemeClr val="bg1"/>
                  </a:solidFill>
                </a:defRPr>
              </a:lvl1pPr>
            </a:lstStyle>
            <a:p>
              <a:pPr algn="ctr"/>
              <a:r>
                <a:rPr lang="en-US" sz="3582" dirty="0"/>
                <a:t>FORMAT RAB PENELITIAN (1)</a:t>
              </a:r>
              <a:endParaRPr lang="id-ID" sz="3582" dirty="0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788F21C-1350-430E-B974-F04F30E6D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354970"/>
              </p:ext>
            </p:extLst>
          </p:nvPr>
        </p:nvGraphicFramePr>
        <p:xfrm>
          <a:off x="493183" y="1152512"/>
          <a:ext cx="11027201" cy="5154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092">
                  <a:extLst>
                    <a:ext uri="{9D8B030D-6E8A-4147-A177-3AD203B41FA5}">
                      <a16:colId xmlns:a16="http://schemas.microsoft.com/office/drawing/2014/main" val="2544985773"/>
                    </a:ext>
                  </a:extLst>
                </a:gridCol>
                <a:gridCol w="1144578">
                  <a:extLst>
                    <a:ext uri="{9D8B030D-6E8A-4147-A177-3AD203B41FA5}">
                      <a16:colId xmlns:a16="http://schemas.microsoft.com/office/drawing/2014/main" val="4204649875"/>
                    </a:ext>
                  </a:extLst>
                </a:gridCol>
                <a:gridCol w="366838">
                  <a:extLst>
                    <a:ext uri="{9D8B030D-6E8A-4147-A177-3AD203B41FA5}">
                      <a16:colId xmlns:a16="http://schemas.microsoft.com/office/drawing/2014/main" val="1351684954"/>
                    </a:ext>
                  </a:extLst>
                </a:gridCol>
                <a:gridCol w="3365987">
                  <a:extLst>
                    <a:ext uri="{9D8B030D-6E8A-4147-A177-3AD203B41FA5}">
                      <a16:colId xmlns:a16="http://schemas.microsoft.com/office/drawing/2014/main" val="2381469427"/>
                    </a:ext>
                  </a:extLst>
                </a:gridCol>
                <a:gridCol w="671435">
                  <a:extLst>
                    <a:ext uri="{9D8B030D-6E8A-4147-A177-3AD203B41FA5}">
                      <a16:colId xmlns:a16="http://schemas.microsoft.com/office/drawing/2014/main" val="1275617296"/>
                    </a:ext>
                  </a:extLst>
                </a:gridCol>
                <a:gridCol w="848795">
                  <a:extLst>
                    <a:ext uri="{9D8B030D-6E8A-4147-A177-3AD203B41FA5}">
                      <a16:colId xmlns:a16="http://schemas.microsoft.com/office/drawing/2014/main" val="1656844458"/>
                    </a:ext>
                  </a:extLst>
                </a:gridCol>
                <a:gridCol w="733450">
                  <a:extLst>
                    <a:ext uri="{9D8B030D-6E8A-4147-A177-3AD203B41FA5}">
                      <a16:colId xmlns:a16="http://schemas.microsoft.com/office/drawing/2014/main" val="3658840541"/>
                    </a:ext>
                  </a:extLst>
                </a:gridCol>
                <a:gridCol w="761443">
                  <a:extLst>
                    <a:ext uri="{9D8B030D-6E8A-4147-A177-3AD203B41FA5}">
                      <a16:colId xmlns:a16="http://schemas.microsoft.com/office/drawing/2014/main" val="1843194524"/>
                    </a:ext>
                  </a:extLst>
                </a:gridCol>
                <a:gridCol w="481406">
                  <a:extLst>
                    <a:ext uri="{9D8B030D-6E8A-4147-A177-3AD203B41FA5}">
                      <a16:colId xmlns:a16="http://schemas.microsoft.com/office/drawing/2014/main" val="3704691083"/>
                    </a:ext>
                  </a:extLst>
                </a:gridCol>
                <a:gridCol w="926801">
                  <a:extLst>
                    <a:ext uri="{9D8B030D-6E8A-4147-A177-3AD203B41FA5}">
                      <a16:colId xmlns:a16="http://schemas.microsoft.com/office/drawing/2014/main" val="2854218287"/>
                    </a:ext>
                  </a:extLst>
                </a:gridCol>
                <a:gridCol w="1118376">
                  <a:extLst>
                    <a:ext uri="{9D8B030D-6E8A-4147-A177-3AD203B41FA5}">
                      <a16:colId xmlns:a16="http://schemas.microsoft.com/office/drawing/2014/main" val="1253344773"/>
                    </a:ext>
                  </a:extLst>
                </a:gridCol>
              </a:tblGrid>
              <a:tr h="245142">
                <a:tc gridSpan="11">
                  <a:txBody>
                    <a:bodyPr/>
                    <a:lstStyle/>
                    <a:p>
                      <a:pPr algn="ctr" fontAlgn="t"/>
                      <a:r>
                        <a:rPr lang="fi-FI" sz="1600" b="1" u="none" strike="noStrike" dirty="0">
                          <a:effectLst/>
                        </a:rPr>
                        <a:t>RAB PENELITIAN</a:t>
                      </a:r>
                      <a:endParaRPr lang="fi-FI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27822"/>
                  </a:ext>
                </a:extLst>
              </a:tr>
              <a:tr h="245142">
                <a:tc gridSpan="2">
                  <a:txBody>
                    <a:bodyPr/>
                    <a:lstStyle/>
                    <a:p>
                      <a:pPr algn="l" fontAlgn="t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/>
                </a:tc>
                <a:extLst>
                  <a:ext uri="{0D108BD9-81ED-4DB2-BD59-A6C34878D82A}">
                    <a16:rowId xmlns:a16="http://schemas.microsoft.com/office/drawing/2014/main" val="1536255241"/>
                  </a:ext>
                </a:extLst>
              </a:tr>
              <a:tr h="9748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</a:rPr>
                        <a:t>Biaya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1" u="none" strike="noStrike" dirty="0" err="1">
                          <a:effectLst/>
                        </a:rPr>
                        <a:t>pelaksanaan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</a:rPr>
                        <a:t>Komponen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1" u="none" strike="noStrike" dirty="0" err="1">
                          <a:effectLst/>
                        </a:rPr>
                        <a:t>belanja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RD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RT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RP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</a:rPr>
                        <a:t>Satuan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Volume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</a:rPr>
                        <a:t>Harga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1" u="none" strike="noStrike" dirty="0" err="1">
                          <a:effectLst/>
                        </a:rPr>
                        <a:t>Satuan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Total (</a:t>
                      </a:r>
                      <a:r>
                        <a:rPr lang="en-US" sz="1600" b="1" u="none" strike="noStrike" dirty="0" err="1">
                          <a:effectLst/>
                        </a:rPr>
                        <a:t>Satuan</a:t>
                      </a:r>
                      <a:r>
                        <a:rPr lang="en-US" sz="1600" b="1" u="none" strike="noStrike" dirty="0">
                          <a:effectLst/>
                        </a:rPr>
                        <a:t> x Volume x </a:t>
                      </a:r>
                      <a:r>
                        <a:rPr lang="en-US" sz="1600" b="1" u="none" strike="noStrike" dirty="0" err="1">
                          <a:effectLst/>
                        </a:rPr>
                        <a:t>Harga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1" u="none" strike="noStrike" dirty="0" err="1">
                          <a:effectLst/>
                        </a:rPr>
                        <a:t>Satuan</a:t>
                      </a:r>
                      <a:r>
                        <a:rPr lang="en-US" sz="1600" b="1" u="none" strike="noStrike" dirty="0">
                          <a:effectLst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925635"/>
                  </a:ext>
                </a:extLst>
              </a:tr>
              <a:tr h="245142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Bahan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ATK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Paket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145127"/>
                  </a:ext>
                </a:extLst>
              </a:tr>
              <a:tr h="24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Bahan</a:t>
                      </a:r>
                      <a:r>
                        <a:rPr lang="en-US" sz="1600" u="none" strike="noStrike" dirty="0">
                          <a:effectLst/>
                        </a:rPr>
                        <a:t> Penelitian (</a:t>
                      </a:r>
                      <a:r>
                        <a:rPr lang="en-US" sz="1600" u="none" strike="noStrike" dirty="0" err="1">
                          <a:effectLst/>
                        </a:rPr>
                        <a:t>Habis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Pakai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Unit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818547"/>
                  </a:ext>
                </a:extLst>
              </a:tr>
              <a:tr h="24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Barang Persediaan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Unit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07053"/>
                  </a:ext>
                </a:extLst>
              </a:tr>
              <a:tr h="245142">
                <a:tc rowSpan="12"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Pengumpulan data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FGD persiapan penelitian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Paket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18735"/>
                  </a:ext>
                </a:extLst>
              </a:tr>
              <a:tr h="24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HR </a:t>
                      </a:r>
                      <a:r>
                        <a:rPr lang="en-US" sz="1600" u="none" strike="noStrike" dirty="0" err="1">
                          <a:effectLst/>
                        </a:rPr>
                        <a:t>Pembantu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Peneliti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OJ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877622"/>
                  </a:ext>
                </a:extLst>
              </a:tr>
              <a:tr h="24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HR </a:t>
                      </a:r>
                      <a:r>
                        <a:rPr lang="en-US" sz="1600" u="none" strike="noStrike" dirty="0" err="1">
                          <a:effectLst/>
                        </a:rPr>
                        <a:t>Sekretariat</a:t>
                      </a:r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effectLst/>
                        </a:rPr>
                        <a:t>Administrasi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Peneliti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OB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2651"/>
                  </a:ext>
                </a:extLst>
              </a:tr>
              <a:tr h="24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HR </a:t>
                      </a:r>
                      <a:r>
                        <a:rPr lang="en-US" sz="1600" u="none" strike="noStrike" dirty="0" err="1">
                          <a:effectLst/>
                        </a:rPr>
                        <a:t>Petugas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Survei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OH/OR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000216"/>
                  </a:ext>
                </a:extLst>
              </a:tr>
              <a:tr h="24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Transport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OK (kali)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550880"/>
                  </a:ext>
                </a:extLst>
              </a:tr>
              <a:tr h="24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Tiket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OK (kali)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706901"/>
                  </a:ext>
                </a:extLst>
              </a:tr>
              <a:tr h="24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Uang Harian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OH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731138"/>
                  </a:ext>
                </a:extLst>
              </a:tr>
              <a:tr h="24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Penginapan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OH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224312"/>
                  </a:ext>
                </a:extLst>
              </a:tr>
              <a:tr h="24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v-SE" sz="1600" u="none" strike="noStrike">
                          <a:effectLst/>
                        </a:rPr>
                        <a:t>uang harian rapat di dalam kantor</a:t>
                      </a:r>
                      <a:endParaRPr lang="sv-S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OH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201804"/>
                  </a:ext>
                </a:extLst>
              </a:tr>
              <a:tr h="24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v-SE" sz="1600" u="none" strike="noStrike">
                          <a:effectLst/>
                        </a:rPr>
                        <a:t>uang harian rapat di luar kantor</a:t>
                      </a:r>
                      <a:endParaRPr lang="sv-S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OH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731409"/>
                  </a:ext>
                </a:extLst>
              </a:tr>
              <a:tr h="24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Biaya konsumsi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OH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960943"/>
                  </a:ext>
                </a:extLst>
              </a:tr>
              <a:tr h="24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HR Pembantu Lapangan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OH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810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344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788F21C-1350-430E-B974-F04F30E6D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266591"/>
              </p:ext>
            </p:extLst>
          </p:nvPr>
        </p:nvGraphicFramePr>
        <p:xfrm>
          <a:off x="540463" y="1143853"/>
          <a:ext cx="11027202" cy="4995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092">
                  <a:extLst>
                    <a:ext uri="{9D8B030D-6E8A-4147-A177-3AD203B41FA5}">
                      <a16:colId xmlns:a16="http://schemas.microsoft.com/office/drawing/2014/main" val="2544985773"/>
                    </a:ext>
                  </a:extLst>
                </a:gridCol>
                <a:gridCol w="1109593">
                  <a:extLst>
                    <a:ext uri="{9D8B030D-6E8A-4147-A177-3AD203B41FA5}">
                      <a16:colId xmlns:a16="http://schemas.microsoft.com/office/drawing/2014/main" val="4204649875"/>
                    </a:ext>
                  </a:extLst>
                </a:gridCol>
                <a:gridCol w="356468">
                  <a:extLst>
                    <a:ext uri="{9D8B030D-6E8A-4147-A177-3AD203B41FA5}">
                      <a16:colId xmlns:a16="http://schemas.microsoft.com/office/drawing/2014/main" val="1351684954"/>
                    </a:ext>
                  </a:extLst>
                </a:gridCol>
                <a:gridCol w="3411343">
                  <a:extLst>
                    <a:ext uri="{9D8B030D-6E8A-4147-A177-3AD203B41FA5}">
                      <a16:colId xmlns:a16="http://schemas.microsoft.com/office/drawing/2014/main" val="2381469427"/>
                    </a:ext>
                  </a:extLst>
                </a:gridCol>
                <a:gridCol w="671435">
                  <a:extLst>
                    <a:ext uri="{9D8B030D-6E8A-4147-A177-3AD203B41FA5}">
                      <a16:colId xmlns:a16="http://schemas.microsoft.com/office/drawing/2014/main" val="1275617296"/>
                    </a:ext>
                  </a:extLst>
                </a:gridCol>
                <a:gridCol w="848795">
                  <a:extLst>
                    <a:ext uri="{9D8B030D-6E8A-4147-A177-3AD203B41FA5}">
                      <a16:colId xmlns:a16="http://schemas.microsoft.com/office/drawing/2014/main" val="1656844458"/>
                    </a:ext>
                  </a:extLst>
                </a:gridCol>
                <a:gridCol w="733450">
                  <a:extLst>
                    <a:ext uri="{9D8B030D-6E8A-4147-A177-3AD203B41FA5}">
                      <a16:colId xmlns:a16="http://schemas.microsoft.com/office/drawing/2014/main" val="3658840541"/>
                    </a:ext>
                  </a:extLst>
                </a:gridCol>
                <a:gridCol w="761443">
                  <a:extLst>
                    <a:ext uri="{9D8B030D-6E8A-4147-A177-3AD203B41FA5}">
                      <a16:colId xmlns:a16="http://schemas.microsoft.com/office/drawing/2014/main" val="1843194524"/>
                    </a:ext>
                  </a:extLst>
                </a:gridCol>
                <a:gridCol w="481406">
                  <a:extLst>
                    <a:ext uri="{9D8B030D-6E8A-4147-A177-3AD203B41FA5}">
                      <a16:colId xmlns:a16="http://schemas.microsoft.com/office/drawing/2014/main" val="3704691083"/>
                    </a:ext>
                  </a:extLst>
                </a:gridCol>
                <a:gridCol w="926801">
                  <a:extLst>
                    <a:ext uri="{9D8B030D-6E8A-4147-A177-3AD203B41FA5}">
                      <a16:colId xmlns:a16="http://schemas.microsoft.com/office/drawing/2014/main" val="2854218287"/>
                    </a:ext>
                  </a:extLst>
                </a:gridCol>
                <a:gridCol w="1118376">
                  <a:extLst>
                    <a:ext uri="{9D8B030D-6E8A-4147-A177-3AD203B41FA5}">
                      <a16:colId xmlns:a16="http://schemas.microsoft.com/office/drawing/2014/main" val="1253344773"/>
                    </a:ext>
                  </a:extLst>
                </a:gridCol>
              </a:tblGrid>
              <a:tr h="245142">
                <a:tc gridSpan="11">
                  <a:txBody>
                    <a:bodyPr/>
                    <a:lstStyle/>
                    <a:p>
                      <a:pPr algn="ctr" fontAlgn="t"/>
                      <a:r>
                        <a:rPr lang="fi-FI" sz="1600" b="1" u="none" strike="noStrike" dirty="0">
                          <a:effectLst/>
                        </a:rPr>
                        <a:t>RAB PENELITIAN</a:t>
                      </a:r>
                      <a:endParaRPr lang="fi-FI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27822"/>
                  </a:ext>
                </a:extLst>
              </a:tr>
              <a:tr h="245142">
                <a:tc gridSpan="2">
                  <a:txBody>
                    <a:bodyPr/>
                    <a:lstStyle/>
                    <a:p>
                      <a:pPr algn="l" fontAlgn="t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/>
                </a:tc>
                <a:extLst>
                  <a:ext uri="{0D108BD9-81ED-4DB2-BD59-A6C34878D82A}">
                    <a16:rowId xmlns:a16="http://schemas.microsoft.com/office/drawing/2014/main" val="1536255241"/>
                  </a:ext>
                </a:extLst>
              </a:tr>
              <a:tr h="9748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</a:rPr>
                        <a:t>Biaya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1" u="none" strike="noStrike" dirty="0" err="1">
                          <a:effectLst/>
                        </a:rPr>
                        <a:t>pelaksanaan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</a:rPr>
                        <a:t>Komponen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1" u="none" strike="noStrike" dirty="0" err="1">
                          <a:effectLst/>
                        </a:rPr>
                        <a:t>belanja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RD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RT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RP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</a:rPr>
                        <a:t>Satuan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Volume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</a:rPr>
                        <a:t>Harga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1" u="none" strike="noStrike" dirty="0" err="1">
                          <a:effectLst/>
                        </a:rPr>
                        <a:t>Satuan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Total (</a:t>
                      </a:r>
                      <a:r>
                        <a:rPr lang="en-US" sz="1600" b="1" u="none" strike="noStrike" dirty="0" err="1">
                          <a:effectLst/>
                        </a:rPr>
                        <a:t>Satuan</a:t>
                      </a:r>
                      <a:r>
                        <a:rPr lang="en-US" sz="1600" b="1" u="none" strike="noStrike" dirty="0">
                          <a:effectLst/>
                        </a:rPr>
                        <a:t> x Volume x </a:t>
                      </a:r>
                      <a:r>
                        <a:rPr lang="en-US" sz="1600" b="1" u="none" strike="noStrike" dirty="0" err="1">
                          <a:effectLst/>
                        </a:rPr>
                        <a:t>Harga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1" u="none" strike="noStrike" dirty="0" err="1">
                          <a:effectLst/>
                        </a:rPr>
                        <a:t>Satuan</a:t>
                      </a:r>
                      <a:r>
                        <a:rPr lang="en-US" sz="1600" b="1" u="none" strike="noStrike" dirty="0">
                          <a:effectLst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925635"/>
                  </a:ext>
                </a:extLst>
              </a:tr>
              <a:tr h="245142">
                <a:tc rowSpan="5"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Sewa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peralatan</a:t>
                      </a:r>
                      <a:r>
                        <a:rPr lang="en-US" sz="1600" u="none" strike="noStrike" dirty="0">
                          <a:effectLst/>
                        </a:rPr>
                        <a:t>;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Peralatan penelitian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Unit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954833"/>
                  </a:ext>
                </a:extLst>
              </a:tr>
              <a:tr h="24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Kebun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Percobaan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Unit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572384"/>
                  </a:ext>
                </a:extLst>
              </a:tr>
              <a:tr h="24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Obyek  penelitian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Unit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869863"/>
                  </a:ext>
                </a:extLst>
              </a:tr>
              <a:tr h="24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Ruang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penunjang</a:t>
                      </a:r>
                      <a:r>
                        <a:rPr lang="en-US" sz="1600" u="none" strike="noStrike" dirty="0">
                          <a:effectLst/>
                        </a:rPr>
                        <a:t> penelitian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Unit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146523"/>
                  </a:ext>
                </a:extLst>
              </a:tr>
              <a:tr h="24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Transport penelitian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OK (kali)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664882"/>
                  </a:ext>
                </a:extLst>
              </a:tr>
              <a:tr h="245142">
                <a:tc rowSpan="9"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Analisis</a:t>
                      </a:r>
                      <a:r>
                        <a:rPr lang="en-US" sz="1600" u="none" strike="noStrike" dirty="0">
                          <a:effectLst/>
                        </a:rPr>
                        <a:t> data;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HR </a:t>
                      </a:r>
                      <a:r>
                        <a:rPr lang="en-US" sz="1600" u="none" strike="noStrike" dirty="0" err="1">
                          <a:effectLst/>
                        </a:rPr>
                        <a:t>Sekretariat</a:t>
                      </a:r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effectLst/>
                        </a:rPr>
                        <a:t>Administrasi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Peneliti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OB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528005"/>
                  </a:ext>
                </a:extLst>
              </a:tr>
              <a:tr h="332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HR </a:t>
                      </a:r>
                      <a:r>
                        <a:rPr lang="en-US" sz="1600" u="none" strike="noStrike" dirty="0" err="1">
                          <a:effectLst/>
                        </a:rPr>
                        <a:t>Pengolah</a:t>
                      </a:r>
                      <a:r>
                        <a:rPr lang="en-US" sz="1600" u="none" strike="noStrike" dirty="0">
                          <a:effectLst/>
                        </a:rPr>
                        <a:t> Data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730534"/>
                  </a:ext>
                </a:extLst>
              </a:tr>
              <a:tr h="24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Honorarium narasumber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OJ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433833"/>
                  </a:ext>
                </a:extLst>
              </a:tr>
              <a:tr h="24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Biaya analisis sampel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Unit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88495"/>
                  </a:ext>
                </a:extLst>
              </a:tr>
              <a:tr h="24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Tiket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OK (kali)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789848"/>
                  </a:ext>
                </a:extLst>
              </a:tr>
              <a:tr h="24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Uang Harian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OH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695743"/>
                  </a:ext>
                </a:extLst>
              </a:tr>
              <a:tr h="24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Transport Lokal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OK (kali)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662182"/>
                  </a:ext>
                </a:extLst>
              </a:tr>
              <a:tr h="24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Penginapan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OH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063204"/>
                  </a:ext>
                </a:extLst>
              </a:tr>
              <a:tr h="24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Biaya konsumsi rapat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OH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7F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6170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7BA94994-F664-4E22-BA36-52A82BA23351}"/>
              </a:ext>
            </a:extLst>
          </p:cNvPr>
          <p:cNvGrpSpPr/>
          <p:nvPr/>
        </p:nvGrpSpPr>
        <p:grpSpPr>
          <a:xfrm>
            <a:off x="99842" y="-45030"/>
            <a:ext cx="12030306" cy="801958"/>
            <a:chOff x="106878" y="235974"/>
            <a:chExt cx="11465690" cy="7384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A1A9401-41BC-4834-9DA7-D9D68A87500E}"/>
                </a:ext>
              </a:extLst>
            </p:cNvPr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94671" y="235974"/>
              <a:ext cx="777897" cy="738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5CA0A1-122A-412C-8F37-E8A795119640}"/>
                </a:ext>
              </a:extLst>
            </p:cNvPr>
            <p:cNvSpPr txBox="1"/>
            <p:nvPr/>
          </p:nvSpPr>
          <p:spPr>
            <a:xfrm>
              <a:off x="106878" y="328091"/>
              <a:ext cx="10509663" cy="592204"/>
            </a:xfrm>
            <a:prstGeom prst="rect">
              <a:avLst/>
            </a:prstGeom>
            <a:solidFill>
              <a:srgbClr val="122086"/>
            </a:solidFill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3600" b="1">
                  <a:solidFill>
                    <a:schemeClr val="bg1"/>
                  </a:solidFill>
                </a:defRPr>
              </a:lvl1pPr>
            </a:lstStyle>
            <a:p>
              <a:pPr algn="ctr"/>
              <a:r>
                <a:rPr lang="en-US" sz="3582" dirty="0"/>
                <a:t>FORMAT RAB PENELITIAN (2)</a:t>
              </a:r>
              <a:endParaRPr lang="id-ID" sz="3582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445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788F21C-1350-430E-B974-F04F30E6D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145342"/>
              </p:ext>
            </p:extLst>
          </p:nvPr>
        </p:nvGraphicFramePr>
        <p:xfrm>
          <a:off x="572499" y="755931"/>
          <a:ext cx="11027202" cy="5972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092">
                  <a:extLst>
                    <a:ext uri="{9D8B030D-6E8A-4147-A177-3AD203B41FA5}">
                      <a16:colId xmlns:a16="http://schemas.microsoft.com/office/drawing/2014/main" val="2544985773"/>
                    </a:ext>
                  </a:extLst>
                </a:gridCol>
                <a:gridCol w="1120077">
                  <a:extLst>
                    <a:ext uri="{9D8B030D-6E8A-4147-A177-3AD203B41FA5}">
                      <a16:colId xmlns:a16="http://schemas.microsoft.com/office/drawing/2014/main" val="4204649875"/>
                    </a:ext>
                  </a:extLst>
                </a:gridCol>
                <a:gridCol w="356468">
                  <a:extLst>
                    <a:ext uri="{9D8B030D-6E8A-4147-A177-3AD203B41FA5}">
                      <a16:colId xmlns:a16="http://schemas.microsoft.com/office/drawing/2014/main" val="1351684954"/>
                    </a:ext>
                  </a:extLst>
                </a:gridCol>
                <a:gridCol w="3400859">
                  <a:extLst>
                    <a:ext uri="{9D8B030D-6E8A-4147-A177-3AD203B41FA5}">
                      <a16:colId xmlns:a16="http://schemas.microsoft.com/office/drawing/2014/main" val="2381469427"/>
                    </a:ext>
                  </a:extLst>
                </a:gridCol>
                <a:gridCol w="671435">
                  <a:extLst>
                    <a:ext uri="{9D8B030D-6E8A-4147-A177-3AD203B41FA5}">
                      <a16:colId xmlns:a16="http://schemas.microsoft.com/office/drawing/2014/main" val="1275617296"/>
                    </a:ext>
                  </a:extLst>
                </a:gridCol>
                <a:gridCol w="848795">
                  <a:extLst>
                    <a:ext uri="{9D8B030D-6E8A-4147-A177-3AD203B41FA5}">
                      <a16:colId xmlns:a16="http://schemas.microsoft.com/office/drawing/2014/main" val="1656844458"/>
                    </a:ext>
                  </a:extLst>
                </a:gridCol>
                <a:gridCol w="733450">
                  <a:extLst>
                    <a:ext uri="{9D8B030D-6E8A-4147-A177-3AD203B41FA5}">
                      <a16:colId xmlns:a16="http://schemas.microsoft.com/office/drawing/2014/main" val="3658840541"/>
                    </a:ext>
                  </a:extLst>
                </a:gridCol>
                <a:gridCol w="761443">
                  <a:extLst>
                    <a:ext uri="{9D8B030D-6E8A-4147-A177-3AD203B41FA5}">
                      <a16:colId xmlns:a16="http://schemas.microsoft.com/office/drawing/2014/main" val="1843194524"/>
                    </a:ext>
                  </a:extLst>
                </a:gridCol>
                <a:gridCol w="481406">
                  <a:extLst>
                    <a:ext uri="{9D8B030D-6E8A-4147-A177-3AD203B41FA5}">
                      <a16:colId xmlns:a16="http://schemas.microsoft.com/office/drawing/2014/main" val="3704691083"/>
                    </a:ext>
                  </a:extLst>
                </a:gridCol>
                <a:gridCol w="926801">
                  <a:extLst>
                    <a:ext uri="{9D8B030D-6E8A-4147-A177-3AD203B41FA5}">
                      <a16:colId xmlns:a16="http://schemas.microsoft.com/office/drawing/2014/main" val="2854218287"/>
                    </a:ext>
                  </a:extLst>
                </a:gridCol>
                <a:gridCol w="1118376">
                  <a:extLst>
                    <a:ext uri="{9D8B030D-6E8A-4147-A177-3AD203B41FA5}">
                      <a16:colId xmlns:a16="http://schemas.microsoft.com/office/drawing/2014/main" val="1253344773"/>
                    </a:ext>
                  </a:extLst>
                </a:gridCol>
              </a:tblGrid>
              <a:tr h="245142">
                <a:tc gridSpan="11">
                  <a:txBody>
                    <a:bodyPr/>
                    <a:lstStyle/>
                    <a:p>
                      <a:pPr algn="ctr" fontAlgn="t"/>
                      <a:r>
                        <a:rPr lang="fi-FI" sz="1600" b="1" u="none" strike="noStrike">
                          <a:effectLst/>
                        </a:rPr>
                        <a:t>RAB PENELITIAN</a:t>
                      </a:r>
                      <a:endParaRPr lang="fi-FI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27822"/>
                  </a:ext>
                </a:extLst>
              </a:tr>
              <a:tr h="245142">
                <a:tc gridSpan="2">
                  <a:txBody>
                    <a:bodyPr/>
                    <a:lstStyle/>
                    <a:p>
                      <a:pPr algn="l" fontAlgn="t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/>
                </a:tc>
                <a:extLst>
                  <a:ext uri="{0D108BD9-81ED-4DB2-BD59-A6C34878D82A}">
                    <a16:rowId xmlns:a16="http://schemas.microsoft.com/office/drawing/2014/main" val="1536255241"/>
                  </a:ext>
                </a:extLst>
              </a:tr>
              <a:tr h="9748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</a:rPr>
                        <a:t>Biaya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1" u="none" strike="noStrike" dirty="0" err="1">
                          <a:effectLst/>
                        </a:rPr>
                        <a:t>pelaksanaan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</a:rPr>
                        <a:t>Komponen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1" u="none" strike="noStrike" dirty="0" err="1">
                          <a:effectLst/>
                        </a:rPr>
                        <a:t>belanja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RD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RT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RP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</a:rPr>
                        <a:t>Satuan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Volume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</a:rPr>
                        <a:t>Harga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1" u="none" strike="noStrike" dirty="0" err="1">
                          <a:effectLst/>
                        </a:rPr>
                        <a:t>Satuan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Total (</a:t>
                      </a:r>
                      <a:r>
                        <a:rPr lang="en-US" sz="1600" b="1" u="none" strike="noStrike" dirty="0" err="1">
                          <a:effectLst/>
                        </a:rPr>
                        <a:t>Satuan</a:t>
                      </a:r>
                      <a:r>
                        <a:rPr lang="en-US" sz="1600" b="1" u="none" strike="noStrike" dirty="0">
                          <a:effectLst/>
                        </a:rPr>
                        <a:t> x Volume x </a:t>
                      </a:r>
                      <a:r>
                        <a:rPr lang="en-US" sz="1600" b="1" u="none" strike="noStrike" dirty="0" err="1">
                          <a:effectLst/>
                        </a:rPr>
                        <a:t>Harga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1" u="none" strike="noStrike" dirty="0" err="1">
                          <a:effectLst/>
                        </a:rPr>
                        <a:t>Satuan</a:t>
                      </a:r>
                      <a:r>
                        <a:rPr lang="en-US" sz="1600" b="1" u="none" strike="noStrike" dirty="0">
                          <a:effectLst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925635"/>
                  </a:ext>
                </a:extLst>
              </a:tr>
              <a:tr h="245142">
                <a:tc rowSpan="14"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Pelaporan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Luaran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Wajib</a:t>
                      </a:r>
                      <a:r>
                        <a:rPr lang="en-US" sz="1600" u="none" strike="noStrike" dirty="0">
                          <a:effectLst/>
                        </a:rPr>
                        <a:t>, dan </a:t>
                      </a:r>
                      <a:r>
                        <a:rPr lang="en-US" sz="1600" u="none" strike="noStrike" dirty="0" err="1">
                          <a:effectLst/>
                        </a:rPr>
                        <a:t>Luaran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Tambahan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Sekretariat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Administrasi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Peneliti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461233"/>
                  </a:ext>
                </a:extLst>
              </a:tr>
              <a:tr h="24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uang harian rapat di dalam kantor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389915"/>
                  </a:ext>
                </a:extLst>
              </a:tr>
              <a:tr h="24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uang harian rapat di luar kantor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864918"/>
                  </a:ext>
                </a:extLst>
              </a:tr>
              <a:tr h="24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Biaya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konsumsi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827985"/>
                  </a:ext>
                </a:extLst>
              </a:tr>
              <a:tr h="24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Biaya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seminar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nasional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Paket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90551"/>
                  </a:ext>
                </a:extLst>
              </a:tr>
              <a:tr h="24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Biaya  seminar internasional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Paket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959351"/>
                  </a:ext>
                </a:extLst>
              </a:tr>
              <a:tr h="24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Biaya Publikasi artikel di Jurnal Nasional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Paket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48245"/>
                  </a:ext>
                </a:extLst>
              </a:tr>
              <a:tr h="24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Publikasi artikel di Jurnal Internasional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Paket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143528"/>
                  </a:ext>
                </a:extLst>
              </a:tr>
              <a:tr h="2812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Luaran KI (paten, hak cipta dll)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Paket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882270"/>
                  </a:ext>
                </a:extLst>
              </a:tr>
              <a:tr h="4883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Biaya Luaran Iptek lainnya (purwa rupa, TTG dll)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Paket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025306"/>
                  </a:ext>
                </a:extLst>
              </a:tr>
              <a:tr h="24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Biaya pembuatan dokumen uji produk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 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Symbol" panose="05050102010706020507" pitchFamily="18" charset="2"/>
                        </a:rPr>
                        <a:t> 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Paket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678953"/>
                  </a:ext>
                </a:extLst>
              </a:tr>
              <a:tr h="4883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Biaya pembuatan dokumen feasibility study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 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Paket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548153"/>
                  </a:ext>
                </a:extLst>
              </a:tr>
              <a:tr h="4883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Biaya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penyusunan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buku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termasuk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book chapter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Ö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Paket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" marR="1905" marT="190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592958"/>
                  </a:ext>
                </a:extLst>
              </a:tr>
              <a:tr h="4883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905" marR="1905" marT="190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905" marR="1905" marT="190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905" marR="1905" marT="190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7490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3305CC5-090C-4275-ABA5-01F91E42C45F}"/>
              </a:ext>
            </a:extLst>
          </p:cNvPr>
          <p:cNvGrpSpPr/>
          <p:nvPr/>
        </p:nvGrpSpPr>
        <p:grpSpPr>
          <a:xfrm>
            <a:off x="99842" y="-45030"/>
            <a:ext cx="12030306" cy="801958"/>
            <a:chOff x="106878" y="235974"/>
            <a:chExt cx="11465690" cy="7384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78412FA-5DA7-4565-BD25-E3F293D1FA4F}"/>
                </a:ext>
              </a:extLst>
            </p:cNvPr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94671" y="235974"/>
              <a:ext cx="777897" cy="738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5B9909-014B-4F8C-8EEF-A3A9480556C8}"/>
                </a:ext>
              </a:extLst>
            </p:cNvPr>
            <p:cNvSpPr txBox="1"/>
            <p:nvPr/>
          </p:nvSpPr>
          <p:spPr>
            <a:xfrm>
              <a:off x="106878" y="328091"/>
              <a:ext cx="10509663" cy="592204"/>
            </a:xfrm>
            <a:prstGeom prst="rect">
              <a:avLst/>
            </a:prstGeom>
            <a:solidFill>
              <a:srgbClr val="122086"/>
            </a:solidFill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3600" b="1">
                  <a:solidFill>
                    <a:schemeClr val="bg1"/>
                  </a:solidFill>
                </a:defRPr>
              </a:lvl1pPr>
            </a:lstStyle>
            <a:p>
              <a:pPr algn="ctr"/>
              <a:r>
                <a:rPr lang="en-US" sz="3582" dirty="0"/>
                <a:t>FORMAT RAB PENELITIAN (3)</a:t>
              </a:r>
              <a:endParaRPr lang="id-ID" sz="3582" dirty="0"/>
            </a:p>
          </p:txBody>
        </p:sp>
      </p:grpSp>
    </p:spTree>
    <p:extLst>
      <p:ext uri="{BB962C8B-B14F-4D97-AF65-F5344CB8AC3E}">
        <p14:creationId xmlns:p14="http://schemas.microsoft.com/office/powerpoint/2010/main" val="2551580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245952"/>
            <a:ext cx="12192000" cy="2198229"/>
          </a:xfrm>
          <a:prstGeom prst="rect">
            <a:avLst/>
          </a:prstGeo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08000" anchor="ctr"/>
          <a:lstStyle/>
          <a:p>
            <a:pPr algn="ctr">
              <a:defRPr/>
            </a:pPr>
            <a:endParaRPr lang="id-ID" sz="14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2659003"/>
            <a:ext cx="1219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schemeClr val="bg1"/>
                </a:solidFill>
                <a:latin typeface="Arial Rounded MT Bold" pitchFamily="34" charset="0"/>
              </a:rPr>
              <a:t>PERTANGGUNGJAWABAN DANA PENELITIAN</a:t>
            </a:r>
          </a:p>
          <a:p>
            <a:pPr algn="ctr">
              <a:defRPr/>
            </a:pPr>
            <a:r>
              <a:rPr lang="en-US" sz="4000" dirty="0">
                <a:solidFill>
                  <a:schemeClr val="bg1"/>
                </a:solidFill>
                <a:latin typeface="Arial Rounded MT Bold" pitchFamily="34" charset="0"/>
              </a:rPr>
              <a:t>(</a:t>
            </a:r>
            <a:r>
              <a:rPr lang="en-US" sz="4000" dirty="0" err="1">
                <a:solidFill>
                  <a:schemeClr val="bg1"/>
                </a:solidFill>
                <a:latin typeface="Arial Rounded MT Bold" pitchFamily="34" charset="0"/>
              </a:rPr>
              <a:t>Perdirjen</a:t>
            </a:r>
            <a:r>
              <a:rPr lang="en-US" sz="4000" dirty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 Rounded MT Bold" pitchFamily="34" charset="0"/>
              </a:rPr>
              <a:t>Perbendaharaan</a:t>
            </a:r>
            <a:r>
              <a:rPr lang="en-US" sz="4000" dirty="0">
                <a:solidFill>
                  <a:schemeClr val="bg1"/>
                </a:solidFill>
                <a:latin typeface="Arial Rounded MT Bold" pitchFamily="34" charset="0"/>
              </a:rPr>
              <a:t> no 7/2019)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3A4D18-D6DB-45F2-8CA2-9A85E0156FB4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t>19</a:t>
            </a:fld>
            <a:endParaRPr lang="id-ID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53633" y="6357938"/>
            <a:ext cx="214313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3108958" y="161544"/>
            <a:ext cx="54867" cy="651865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16712" y="499144"/>
            <a:ext cx="71443" cy="634853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401050" y="499144"/>
            <a:ext cx="69721" cy="633577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/>
          <p:cNvGraphicFramePr/>
          <p:nvPr/>
        </p:nvGraphicFramePr>
        <p:xfrm>
          <a:off x="3108960" y="2261226"/>
          <a:ext cx="870508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628089"/>
              </p:ext>
            </p:extLst>
          </p:nvPr>
        </p:nvGraphicFramePr>
        <p:xfrm>
          <a:off x="3108959" y="1296704"/>
          <a:ext cx="259449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462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Skema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Penelitian</a:t>
                      </a:r>
                      <a:r>
                        <a:rPr lang="en-US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Dosen</a:t>
                      </a:r>
                      <a:r>
                        <a:rPr lang="en-US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Pemula</a:t>
                      </a:r>
                      <a:r>
                        <a:rPr lang="en-US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(PDP)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Skema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Penelitian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Kerjasama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Perguruan</a:t>
                      </a:r>
                      <a:r>
                        <a:rPr lang="en-US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Tinggi (PKPT)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Skema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Penelitian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Pasca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Sarjana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(PPS)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08959" y="793784"/>
          <a:ext cx="8055865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3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8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ID" sz="1400" dirty="0" err="1"/>
                        <a:t>Skema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Penelitian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Dasar</a:t>
                      </a:r>
                      <a:r>
                        <a:rPr lang="en-ID" sz="1400" dirty="0"/>
                        <a:t> (PD)</a:t>
                      </a:r>
                      <a:endParaRPr lang="en-US" sz="1400" dirty="0"/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Skema</a:t>
                      </a:r>
                      <a:r>
                        <a:rPr lang="en-ID" sz="1400" dirty="0"/>
                        <a:t> Penelitian </a:t>
                      </a:r>
                      <a:r>
                        <a:rPr lang="en-ID" sz="1400" dirty="0" err="1"/>
                        <a:t>Terapan</a:t>
                      </a:r>
                      <a:r>
                        <a:rPr lang="en-ID" sz="1400" dirty="0"/>
                        <a:t> (PT)</a:t>
                      </a:r>
                      <a:endParaRPr lang="en-US" sz="1400" dirty="0"/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Skema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Penelitian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Pengembangan</a:t>
                      </a:r>
                      <a:r>
                        <a:rPr lang="en-ID" sz="1400" dirty="0"/>
                        <a:t> (PP)</a:t>
                      </a:r>
                      <a:endParaRPr lang="en-US" sz="1400" dirty="0"/>
                    </a:p>
                  </a:txBody>
                  <a:tcP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30225" y="2271386"/>
          <a:ext cx="8055865" cy="546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3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7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4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778">
                <a:tc>
                  <a:txBody>
                    <a:bodyPr/>
                    <a:lstStyle/>
                    <a:p>
                      <a:r>
                        <a:rPr lang="en-ID" sz="1400" dirty="0" err="1"/>
                        <a:t>Skema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Penelitian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Dasar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Unggulan</a:t>
                      </a:r>
                      <a:r>
                        <a:rPr lang="en-ID" sz="1400" baseline="0" dirty="0"/>
                        <a:t> PT</a:t>
                      </a:r>
                      <a:r>
                        <a:rPr lang="en-ID" sz="1400" dirty="0"/>
                        <a:t> (PDUPT)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Skema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Penelitian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Terapan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Unggulan</a:t>
                      </a:r>
                      <a:r>
                        <a:rPr lang="en-ID" sz="1400" dirty="0"/>
                        <a:t> PT (PTUPT)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Skema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Penelitian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Pengembangan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Unggulan</a:t>
                      </a:r>
                      <a:r>
                        <a:rPr lang="en-ID" sz="1400" dirty="0"/>
                        <a:t> PT (PPUPT)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55114"/>
              </p:ext>
            </p:extLst>
          </p:nvPr>
        </p:nvGraphicFramePr>
        <p:xfrm>
          <a:off x="8467349" y="3351337"/>
          <a:ext cx="2697475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546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Skema</a:t>
                      </a: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Konsorsium</a:t>
                      </a: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Riset</a:t>
                      </a: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Unggulan</a:t>
                      </a: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Perguruan</a:t>
                      </a: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Tinggi (KRU-PT)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48586" y="894368"/>
            <a:ext cx="1866013" cy="758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KOMPETITIF NASIONAL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642616" y="1095536"/>
            <a:ext cx="292608" cy="44805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8586" y="2161448"/>
            <a:ext cx="1811148" cy="7589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DESENTRALISASI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587751" y="2298818"/>
            <a:ext cx="292608" cy="4480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8585" y="3262832"/>
            <a:ext cx="1811149" cy="7589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PENUGASAN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587751" y="3464000"/>
            <a:ext cx="292608" cy="44805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19456" y="6068516"/>
            <a:ext cx="2295144" cy="7589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LUARAN WAJIB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642616" y="6269684"/>
            <a:ext cx="292608" cy="44805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163823" y="6198134"/>
          <a:ext cx="8055865" cy="546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778">
                <a:tc>
                  <a:txBody>
                    <a:bodyPr/>
                    <a:lstStyle/>
                    <a:p>
                      <a:r>
                        <a:rPr lang="en-ID" sz="1400" dirty="0" err="1"/>
                        <a:t>Publikasi</a:t>
                      </a:r>
                      <a:r>
                        <a:rPr lang="en-ID" sz="1400" dirty="0"/>
                        <a:t> di </a:t>
                      </a:r>
                      <a:r>
                        <a:rPr lang="en-ID" sz="1400" dirty="0" err="1"/>
                        <a:t>Jurnal</a:t>
                      </a:r>
                      <a:r>
                        <a:rPr lang="en-ID" sz="1400" dirty="0"/>
                        <a:t>, </a:t>
                      </a:r>
                      <a:r>
                        <a:rPr lang="en-ID" sz="1400" dirty="0" err="1"/>
                        <a:t>prosiding</a:t>
                      </a:r>
                      <a:r>
                        <a:rPr lang="en-ID" sz="1400" dirty="0"/>
                        <a:t>, </a:t>
                      </a:r>
                      <a:r>
                        <a:rPr lang="en-ID" sz="1400" dirty="0" err="1"/>
                        <a:t>atau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buku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Kekayaan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Intelektual</a:t>
                      </a:r>
                      <a:r>
                        <a:rPr lang="en-ID" sz="1400" baseline="0" dirty="0"/>
                        <a:t>, </a:t>
                      </a:r>
                      <a:r>
                        <a:rPr lang="en-ID" sz="1400" baseline="0" dirty="0" err="1"/>
                        <a:t>uji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coba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produk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 </a:t>
                      </a:r>
                      <a:r>
                        <a:rPr lang="en-ID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laik</a:t>
                      </a:r>
                      <a:r>
                        <a:rPr lang="en-ID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industry, </a:t>
                      </a:r>
                      <a:r>
                        <a:rPr lang="en-US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feasibility study, business plan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70063" y="-62284"/>
            <a:ext cx="12090052" cy="805941"/>
            <a:chOff x="106878" y="235974"/>
            <a:chExt cx="11465690" cy="738448"/>
          </a:xfrm>
        </p:grpSpPr>
        <p:pic>
          <p:nvPicPr>
            <p:cNvPr id="25" name="Picture 24"/>
            <p:cNvPicPr/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0794671" y="235974"/>
              <a:ext cx="777897" cy="738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/>
            <p:nvPr/>
          </p:nvSpPr>
          <p:spPr>
            <a:xfrm>
              <a:off x="106878" y="328091"/>
              <a:ext cx="10509663" cy="592204"/>
            </a:xfrm>
            <a:prstGeom prst="rect">
              <a:avLst/>
            </a:prstGeom>
            <a:solidFill>
              <a:srgbClr val="122086"/>
            </a:solidFill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3600" b="1">
                  <a:solidFill>
                    <a:schemeClr val="bg1"/>
                  </a:solidFill>
                </a:defRPr>
              </a:lvl1pPr>
            </a:lstStyle>
            <a:p>
              <a:pPr algn="ctr"/>
              <a:r>
                <a:rPr lang="en-US" dirty="0"/>
                <a:t>JENIS PENELITIAN</a:t>
              </a:r>
              <a:endParaRPr lang="id-ID" dirty="0"/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111900"/>
              </p:ext>
            </p:extLst>
          </p:nvPr>
        </p:nvGraphicFramePr>
        <p:xfrm>
          <a:off x="5736830" y="3358881"/>
          <a:ext cx="2730517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546">
                <a:tc>
                  <a:txBody>
                    <a:bodyPr/>
                    <a:lstStyle/>
                    <a:p>
                      <a:pPr marL="0" lvl="0" indent="0" algn="ctr">
                        <a:buFont typeface="+mj-lt"/>
                        <a:buNone/>
                      </a:pPr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Skema</a:t>
                      </a: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Kajian </a:t>
                      </a:r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Kebijakan</a:t>
                      </a: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Strategis</a:t>
                      </a: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(KKS)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142481" y="3465561"/>
          <a:ext cx="258224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546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World Class Research</a:t>
                      </a: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(WCR)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31628" y="793784"/>
            <a:ext cx="2056122" cy="22258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896200" y="6237313"/>
            <a:ext cx="2311400" cy="365125"/>
          </a:xfrm>
        </p:spPr>
        <p:txBody>
          <a:bodyPr/>
          <a:lstStyle/>
          <a:p>
            <a:fld id="{099E6C3B-0F76-49F4-9F8B-B60FA2134E2C}" type="slidenum">
              <a:rPr lang="id-ID" smtClean="0"/>
              <a:t>20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343472" y="787342"/>
            <a:ext cx="4588982" cy="5934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12024" y="786739"/>
            <a:ext cx="4588982" cy="5934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5929" y="-141326"/>
            <a:ext cx="12060142" cy="803947"/>
            <a:chOff x="106878" y="235974"/>
            <a:chExt cx="11465690" cy="738448"/>
          </a:xfrm>
        </p:grpSpPr>
        <p:pic>
          <p:nvPicPr>
            <p:cNvPr id="11" name="Picture 10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94671" y="235974"/>
              <a:ext cx="777897" cy="738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106878" y="328091"/>
              <a:ext cx="10509663" cy="592204"/>
            </a:xfrm>
            <a:prstGeom prst="rect">
              <a:avLst/>
            </a:prstGeom>
            <a:solidFill>
              <a:srgbClr val="122086"/>
            </a:solidFill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3600" b="1">
                  <a:solidFill>
                    <a:schemeClr val="bg1"/>
                  </a:solidFill>
                </a:defRPr>
              </a:lvl1pPr>
            </a:lstStyle>
            <a:p>
              <a:pPr algn="ctr"/>
              <a:r>
                <a:rPr lang="en-US" sz="3590" dirty="0"/>
                <a:t>SURAT PERNYATAAN TANGGUNG JAWAB BELANJA</a:t>
              </a:r>
              <a:endParaRPr lang="id-ID" sz="3590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0AC8EE6-AEF2-4579-AB0F-7A1C74BF6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49" y="825445"/>
            <a:ext cx="4536505" cy="5856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7FF8AA-F007-4DE3-8117-3B23BE1E4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061" y="845667"/>
            <a:ext cx="4462467" cy="5659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/>
              <a:t>TERIMA KASIH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70063" y="-62284"/>
            <a:ext cx="12090052" cy="805941"/>
            <a:chOff x="106878" y="235974"/>
            <a:chExt cx="11465690" cy="738448"/>
          </a:xfrm>
        </p:grpSpPr>
        <p:pic>
          <p:nvPicPr>
            <p:cNvPr id="25" name="Picture 24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94671" y="235974"/>
              <a:ext cx="777897" cy="738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/>
            <p:nvPr/>
          </p:nvSpPr>
          <p:spPr>
            <a:xfrm>
              <a:off x="106878" y="328091"/>
              <a:ext cx="10509663" cy="592204"/>
            </a:xfrm>
            <a:prstGeom prst="rect">
              <a:avLst/>
            </a:prstGeom>
            <a:solidFill>
              <a:srgbClr val="122086"/>
            </a:solidFill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3600" b="1">
                  <a:solidFill>
                    <a:schemeClr val="bg1"/>
                  </a:solidFill>
                </a:defRPr>
              </a:lvl1pPr>
            </a:lstStyle>
            <a:p>
              <a:pPr algn="ctr"/>
              <a:r>
                <a:rPr lang="en-US" dirty="0"/>
                <a:t>SBK SUB KELUARAN PENELITIAN (1)</a:t>
              </a:r>
              <a:endParaRPr lang="id-ID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0064" y="736855"/>
          <a:ext cx="12008522" cy="6099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0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1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08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1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</a:rPr>
                        <a:t>Uraian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 err="1">
                          <a:effectLst/>
                        </a:rPr>
                        <a:t>Besaran</a:t>
                      </a:r>
                      <a:r>
                        <a:rPr lang="en-US" sz="1600" b="1" u="none" strike="noStrike" dirty="0">
                          <a:effectLst/>
                        </a:rPr>
                        <a:t> SBK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PMK 106/2016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PMK 86/2017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PMK 69/2018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0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effectLst/>
                        </a:rPr>
                        <a:t>SBK </a:t>
                      </a:r>
                      <a:r>
                        <a:rPr lang="en-US" sz="1600" b="1" u="none" strike="noStrike" dirty="0" err="1">
                          <a:effectLst/>
                        </a:rPr>
                        <a:t>Riset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1" u="none" strike="noStrike" dirty="0" err="1">
                          <a:effectLst/>
                        </a:rPr>
                        <a:t>Pembinaan</a:t>
                      </a:r>
                      <a:r>
                        <a:rPr lang="en-US" sz="1600" b="1" u="none" strike="noStrike" dirty="0">
                          <a:effectLst/>
                        </a:rPr>
                        <a:t>/</a:t>
                      </a:r>
                      <a:r>
                        <a:rPr lang="en-US" sz="1600" b="1" u="none" strike="noStrike" dirty="0" err="1">
                          <a:effectLst/>
                        </a:rPr>
                        <a:t>Kapasitas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20,000,000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20,000,000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20,000,000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174">
                <a:tc rowSpan="17"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effectLst/>
                        </a:rPr>
                        <a:t>SBK </a:t>
                      </a:r>
                      <a:r>
                        <a:rPr lang="en-US" sz="1600" b="1" u="none" strike="noStrike" dirty="0" err="1">
                          <a:effectLst/>
                        </a:rPr>
                        <a:t>Riset</a:t>
                      </a:r>
                      <a:r>
                        <a:rPr lang="en-US" sz="1600" b="1" u="none" strike="noStrike" dirty="0">
                          <a:effectLst/>
                        </a:rPr>
                        <a:t> Dasar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a. SBK </a:t>
                      </a:r>
                      <a:r>
                        <a:rPr lang="en-US" sz="1600" u="none" strike="noStrike" dirty="0" err="1">
                          <a:effectLst/>
                        </a:rPr>
                        <a:t>Riset</a:t>
                      </a:r>
                      <a:r>
                        <a:rPr lang="en-US" sz="1600" u="none" strike="noStrike" dirty="0">
                          <a:effectLst/>
                        </a:rPr>
                        <a:t> Dasar </a:t>
                      </a:r>
                      <a:r>
                        <a:rPr lang="en-US" sz="1600" u="none" strike="noStrike" dirty="0" err="1">
                          <a:effectLst/>
                        </a:rPr>
                        <a:t>Bidang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Fokus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Pangan</a:t>
                      </a:r>
                      <a:r>
                        <a:rPr lang="en-US" sz="1600" u="none" strike="noStrike" dirty="0">
                          <a:effectLst/>
                        </a:rPr>
                        <a:t> – </a:t>
                      </a:r>
                      <a:r>
                        <a:rPr lang="en-US" sz="1600" u="none" strike="noStrike" dirty="0" err="1">
                          <a:effectLst/>
                        </a:rPr>
                        <a:t>Pertanian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98,000,000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98,000,000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161,320,000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b. SBK </a:t>
                      </a:r>
                      <a:r>
                        <a:rPr lang="en-US" sz="1600" u="none" strike="noStrike" dirty="0" err="1">
                          <a:effectLst/>
                        </a:rPr>
                        <a:t>Riset</a:t>
                      </a:r>
                      <a:r>
                        <a:rPr lang="en-US" sz="1600" u="none" strike="noStrike" dirty="0">
                          <a:effectLst/>
                        </a:rPr>
                        <a:t> Dasar </a:t>
                      </a:r>
                      <a:r>
                        <a:rPr lang="en-US" sz="1600" u="none" strike="noStrike" dirty="0" err="1">
                          <a:effectLst/>
                        </a:rPr>
                        <a:t>Bidang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Fokus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Energi</a:t>
                      </a:r>
                      <a:r>
                        <a:rPr lang="en-US" sz="1600" u="none" strike="noStrike" dirty="0">
                          <a:effectLst/>
                        </a:rPr>
                        <a:t> – EBT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118,500,000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118,500,000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145,670,000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c. SBK </a:t>
                      </a:r>
                      <a:r>
                        <a:rPr lang="en-US" sz="1600" u="none" strike="noStrike" dirty="0" err="1">
                          <a:effectLst/>
                        </a:rPr>
                        <a:t>Riset</a:t>
                      </a:r>
                      <a:r>
                        <a:rPr lang="en-US" sz="1600" u="none" strike="noStrike" dirty="0">
                          <a:effectLst/>
                        </a:rPr>
                        <a:t> Dasar </a:t>
                      </a:r>
                      <a:r>
                        <a:rPr lang="en-US" sz="1600" u="none" strike="noStrike" dirty="0" err="1">
                          <a:effectLst/>
                        </a:rPr>
                        <a:t>Bidang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Fokus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Kesehatan</a:t>
                      </a:r>
                      <a:r>
                        <a:rPr lang="en-US" sz="1600" u="none" strike="noStrike" dirty="0">
                          <a:effectLst/>
                        </a:rPr>
                        <a:t> - </a:t>
                      </a:r>
                      <a:r>
                        <a:rPr lang="en-US" sz="1600" u="none" strike="noStrike" dirty="0" err="1">
                          <a:effectLst/>
                        </a:rPr>
                        <a:t>Obat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317,000,000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317,000,000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317,000,000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d. SBK </a:t>
                      </a:r>
                      <a:r>
                        <a:rPr lang="en-US" sz="1600" u="none" strike="noStrike" dirty="0" err="1">
                          <a:effectLst/>
                        </a:rPr>
                        <a:t>Riset</a:t>
                      </a:r>
                      <a:r>
                        <a:rPr lang="en-US" sz="1600" u="none" strike="noStrike" dirty="0">
                          <a:effectLst/>
                        </a:rPr>
                        <a:t> Dasar </a:t>
                      </a:r>
                      <a:r>
                        <a:rPr lang="en-US" sz="1600" u="none" strike="noStrike" dirty="0" err="1">
                          <a:effectLst/>
                        </a:rPr>
                        <a:t>Bidang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Fokus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Transportasi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178,400,000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178,400,000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178,400,000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e. SBK </a:t>
                      </a:r>
                      <a:r>
                        <a:rPr lang="en-US" sz="1600" u="none" strike="noStrike" dirty="0" err="1">
                          <a:effectLst/>
                        </a:rPr>
                        <a:t>Riset</a:t>
                      </a:r>
                      <a:r>
                        <a:rPr lang="en-US" sz="1600" u="none" strike="noStrike" dirty="0">
                          <a:effectLst/>
                        </a:rPr>
                        <a:t> Dasar </a:t>
                      </a:r>
                      <a:r>
                        <a:rPr lang="en-US" sz="1600" u="none" strike="noStrike" dirty="0" err="1">
                          <a:effectLst/>
                        </a:rPr>
                        <a:t>Bidang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Fokus</a:t>
                      </a:r>
                      <a:r>
                        <a:rPr lang="en-US" sz="1600" u="none" strike="noStrike" dirty="0">
                          <a:effectLst/>
                        </a:rPr>
                        <a:t> TIK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93,900,000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93,900,000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100,000,000</a:t>
                      </a:r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f. SBK </a:t>
                      </a:r>
                      <a:r>
                        <a:rPr lang="en-US" sz="1600" u="none" strike="noStrike" dirty="0" err="1">
                          <a:effectLst/>
                        </a:rPr>
                        <a:t>Riset</a:t>
                      </a:r>
                      <a:r>
                        <a:rPr lang="en-US" sz="1600" u="none" strike="noStrike" dirty="0">
                          <a:effectLst/>
                        </a:rPr>
                        <a:t> Dasar </a:t>
                      </a:r>
                      <a:r>
                        <a:rPr lang="en-US" sz="1600" u="none" strike="noStrike" dirty="0" err="1">
                          <a:effectLst/>
                        </a:rPr>
                        <a:t>Bidang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Fokus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Hankam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245,000,000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245,000,000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      </a:t>
                      </a:r>
                      <a:r>
                        <a:rPr lang="en-US" sz="1600" u="none" strike="noStrike" dirty="0">
                          <a:effectLst/>
                        </a:rPr>
                        <a:t>245,000,000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g. SBK </a:t>
                      </a:r>
                      <a:r>
                        <a:rPr lang="en-US" sz="1600" u="none" strike="noStrike" dirty="0" err="1">
                          <a:effectLst/>
                        </a:rPr>
                        <a:t>Riset</a:t>
                      </a:r>
                      <a:r>
                        <a:rPr lang="en-US" sz="1600" u="none" strike="noStrike" dirty="0">
                          <a:effectLst/>
                        </a:rPr>
                        <a:t> Dasar </a:t>
                      </a:r>
                      <a:r>
                        <a:rPr lang="en-US" sz="1600" u="none" strike="noStrike" dirty="0" err="1">
                          <a:effectLst/>
                        </a:rPr>
                        <a:t>Bidang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Fokus</a:t>
                      </a:r>
                      <a:r>
                        <a:rPr lang="en-US" sz="1600" u="none" strike="noStrike" dirty="0">
                          <a:effectLst/>
                        </a:rPr>
                        <a:t> Material </a:t>
                      </a:r>
                      <a:r>
                        <a:rPr lang="en-US" sz="1600" u="none" strike="noStrike" dirty="0" err="1">
                          <a:effectLst/>
                        </a:rPr>
                        <a:t>Maju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162,100,000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162,100,000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189,960,000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h. SBK </a:t>
                      </a:r>
                      <a:r>
                        <a:rPr lang="en-US" sz="1600" u="none" strike="noStrike" dirty="0" err="1">
                          <a:effectLst/>
                        </a:rPr>
                        <a:t>Riset</a:t>
                      </a:r>
                      <a:r>
                        <a:rPr lang="en-US" sz="1600" u="none" strike="noStrike" dirty="0">
                          <a:effectLst/>
                        </a:rPr>
                        <a:t> Dasar </a:t>
                      </a:r>
                      <a:r>
                        <a:rPr lang="en-US" sz="1600" u="none" strike="noStrike" dirty="0" err="1">
                          <a:effectLst/>
                        </a:rPr>
                        <a:t>Bidang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Fokus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Kemaritiman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151,100,000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151,100,000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      </a:t>
                      </a:r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161,050,000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2859" marR="2859" marT="2859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sv-SE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 SBK Riset Dasar Bidang Fokus Kebencanaan</a:t>
                      </a: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133,800,000 </a:t>
                      </a: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133,800,000 </a:t>
                      </a: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133,800,000 </a:t>
                      </a: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j. SBK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Riset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Dasar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Bidang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Fokus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Soshum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Senbud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Pendidikan Desk Study DN</a:t>
                      </a: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130,000,000 </a:t>
                      </a: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130,000,000 </a:t>
                      </a: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130,000,000 </a:t>
                      </a:r>
                    </a:p>
                  </a:txBody>
                  <a:tcPr marL="2859" marR="2859" marT="2859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k. SBK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Riset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Dasar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Bidang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Fokus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Soshum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Senbud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Pendidikan Desk Study LN</a:t>
                      </a: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240,000,000 </a:t>
                      </a: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240,000,000 </a:t>
                      </a: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240,000,000 </a:t>
                      </a: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l. SBK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Riset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Dasar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Bidang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Fokus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Soshum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Senbud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PendidikanLapangan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DN (Kecil)</a:t>
                      </a: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300,000,000 </a:t>
                      </a: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300,000,000 </a:t>
                      </a: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300,000,000 </a:t>
                      </a:r>
                    </a:p>
                  </a:txBody>
                  <a:tcPr marL="2859" marR="2859" marT="2859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 SBK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Riset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Dasar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Bidang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Fokus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Soshum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Senbud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PendidikanLapangan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DN (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Menengah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490,000,000 </a:t>
                      </a: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490,000,000 </a:t>
                      </a: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490,000,000 </a:t>
                      </a: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 SBK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Riset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Dasar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Bidang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Fokus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Soshum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Senbud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PendidikanLapangan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DN (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Besar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675,000,000 </a:t>
                      </a: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675,000,000 </a:t>
                      </a: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675,000,000 </a:t>
                      </a:r>
                    </a:p>
                  </a:txBody>
                  <a:tcPr marL="2859" marR="2859" marT="2859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o. SBK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Riset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Dasar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Bidang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Soshum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Senbud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PendidikanLapangan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LN</a:t>
                      </a: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650,000,000 </a:t>
                      </a: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650,000,000 </a:t>
                      </a: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650,000,000 </a:t>
                      </a: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795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 SBK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Riset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Dasar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Teoritis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  </a:t>
                      </a: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  </a:t>
                      </a: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50,546,200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2859" marR="2859" marT="2859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70063" y="-62284"/>
            <a:ext cx="12090052" cy="805941"/>
            <a:chOff x="106878" y="235974"/>
            <a:chExt cx="11465690" cy="738448"/>
          </a:xfrm>
        </p:grpSpPr>
        <p:pic>
          <p:nvPicPr>
            <p:cNvPr id="25" name="Picture 24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94671" y="235974"/>
              <a:ext cx="777897" cy="738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/>
            <p:nvPr/>
          </p:nvSpPr>
          <p:spPr>
            <a:xfrm>
              <a:off x="106878" y="328091"/>
              <a:ext cx="10509663" cy="592204"/>
            </a:xfrm>
            <a:prstGeom prst="rect">
              <a:avLst/>
            </a:prstGeom>
            <a:solidFill>
              <a:srgbClr val="122086"/>
            </a:solidFill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3600" b="1">
                  <a:solidFill>
                    <a:schemeClr val="bg1"/>
                  </a:solidFill>
                </a:defRPr>
              </a:lvl1pPr>
            </a:lstStyle>
            <a:p>
              <a:pPr algn="ctr"/>
              <a:r>
                <a:rPr lang="en-US" dirty="0"/>
                <a:t>SBK SUB KELUARAN PENELITIAN (2)</a:t>
              </a:r>
              <a:endParaRPr lang="id-ID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0064" y="736855"/>
          <a:ext cx="12008522" cy="6099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0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1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08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1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</a:rPr>
                        <a:t>Uraian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 err="1">
                          <a:effectLst/>
                        </a:rPr>
                        <a:t>Besaran</a:t>
                      </a:r>
                      <a:r>
                        <a:rPr lang="en-US" sz="1600" b="1" u="none" strike="noStrike" dirty="0">
                          <a:effectLst/>
                        </a:rPr>
                        <a:t> SBK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PMK 106/2016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PMK 86/2017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PMK 69/2018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037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174">
                <a:tc rowSpan="17"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effectLst/>
                        </a:rPr>
                        <a:t>SBK </a:t>
                      </a:r>
                      <a:r>
                        <a:rPr lang="en-US" sz="1600" b="1" u="none" strike="noStrike" dirty="0" err="1">
                          <a:effectLst/>
                        </a:rPr>
                        <a:t>Riset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1" u="none" strike="noStrike" dirty="0" err="1">
                          <a:effectLst/>
                        </a:rPr>
                        <a:t>Terapan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a. SBK </a:t>
                      </a:r>
                      <a:r>
                        <a:rPr lang="en-US" sz="1600" u="none" strike="noStrike" dirty="0" err="1">
                          <a:effectLst/>
                        </a:rPr>
                        <a:t>Riset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Pengembangan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Bidang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Fokus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Pangan</a:t>
                      </a:r>
                      <a:r>
                        <a:rPr lang="en-US" sz="1600" u="none" strike="noStrike" dirty="0">
                          <a:effectLst/>
                        </a:rPr>
                        <a:t> – </a:t>
                      </a:r>
                      <a:r>
                        <a:rPr lang="en-US" sz="1600" u="none" strike="noStrike" dirty="0" err="1">
                          <a:effectLst/>
                        </a:rPr>
                        <a:t>Pertanian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226,000,000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226,000,000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226,000,000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b. SBK </a:t>
                      </a:r>
                      <a:r>
                        <a:rPr lang="en-US" sz="1600" u="none" strike="noStrike" dirty="0" err="1">
                          <a:effectLst/>
                        </a:rPr>
                        <a:t>Riset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Pengembangan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Bidang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Fokus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Energi</a:t>
                      </a:r>
                      <a:r>
                        <a:rPr lang="en-US" sz="1600" u="none" strike="noStrike" dirty="0">
                          <a:effectLst/>
                        </a:rPr>
                        <a:t> – EBT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231,900,000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231,900,000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231,900,000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c. SBK </a:t>
                      </a:r>
                      <a:r>
                        <a:rPr lang="en-US" sz="1600" u="none" strike="noStrike" dirty="0" err="1">
                          <a:effectLst/>
                        </a:rPr>
                        <a:t>Riset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Pengembangan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Bidang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Fokus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Kesehatan</a:t>
                      </a:r>
                      <a:r>
                        <a:rPr lang="en-US" sz="1600" u="none" strike="noStrike" dirty="0">
                          <a:effectLst/>
                        </a:rPr>
                        <a:t> - </a:t>
                      </a:r>
                      <a:r>
                        <a:rPr lang="en-US" sz="1600" u="none" strike="noStrike" dirty="0" err="1">
                          <a:effectLst/>
                        </a:rPr>
                        <a:t>Obat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458,800,000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458,800,000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458,800,000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d. SBK </a:t>
                      </a:r>
                      <a:r>
                        <a:rPr lang="en-US" sz="1600" u="none" strike="noStrike" dirty="0" err="1">
                          <a:effectLst/>
                        </a:rPr>
                        <a:t>Riset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Pengembangan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Bidang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Fokus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Transportasi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153,200,000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153,200,000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153,200,000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e. SBK </a:t>
                      </a:r>
                      <a:r>
                        <a:rPr lang="en-US" sz="1600" u="none" strike="noStrike" dirty="0" err="1">
                          <a:effectLst/>
                        </a:rPr>
                        <a:t>Riset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Pengembangan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Bidang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Fokus</a:t>
                      </a:r>
                      <a:r>
                        <a:rPr lang="en-US" sz="1600" u="none" strike="noStrike" dirty="0">
                          <a:effectLst/>
                        </a:rPr>
                        <a:t> TIK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218,400,000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218,400,000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218,400,000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f. SBK </a:t>
                      </a:r>
                      <a:r>
                        <a:rPr lang="en-US" sz="1600" u="none" strike="noStrike" dirty="0" err="1">
                          <a:effectLst/>
                        </a:rPr>
                        <a:t>Riset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Pengembangan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Bidang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Fokus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Hankam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410,200,000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410,200,000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410,200,000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g. SBK </a:t>
                      </a:r>
                      <a:r>
                        <a:rPr lang="en-US" sz="1600" u="none" strike="noStrike" dirty="0" err="1">
                          <a:effectLst/>
                        </a:rPr>
                        <a:t>Riset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Pengembangan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Bidang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Fokus</a:t>
                      </a:r>
                      <a:r>
                        <a:rPr lang="en-US" sz="1600" u="none" strike="noStrike" dirty="0">
                          <a:effectLst/>
                        </a:rPr>
                        <a:t> Material </a:t>
                      </a:r>
                      <a:r>
                        <a:rPr lang="en-US" sz="1600" u="none" strike="noStrike" dirty="0" err="1">
                          <a:effectLst/>
                        </a:rPr>
                        <a:t>Maju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380,800,000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380,800,000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380,800,000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h. SBK </a:t>
                      </a:r>
                      <a:r>
                        <a:rPr lang="en-US" sz="1600" u="none" strike="noStrike" dirty="0" err="1">
                          <a:effectLst/>
                        </a:rPr>
                        <a:t>Riset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Pengembangan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Bidang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Fokus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Kemaritiman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219,000,000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219,000,000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219,000,000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sv-SE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 SBK Riset </a:t>
                      </a:r>
                      <a:r>
                        <a:rPr lang="en-US" sz="1600" u="none" strike="noStrike" dirty="0" err="1">
                          <a:effectLst/>
                        </a:rPr>
                        <a:t>Terapan</a:t>
                      </a:r>
                      <a:r>
                        <a:rPr lang="sv-SE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Bidang Fokus Kebencanaan</a:t>
                      </a: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337,500,000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337,500,000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337,500,000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j. SBK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Riset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Terapan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Bidang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Fokus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Soshum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Senbud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Pendidikan Desk Study DN</a:t>
                      </a: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100,000,000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100,000,000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160,000,000 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k. SBK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Riset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Terapan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Bidang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Fokus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Soshum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Senbud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Pendidikan Desk Study LN</a:t>
                      </a: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175,000,000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175,000,000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175,000,000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l. SBK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Riset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Terapan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Bidang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Fokus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Soshum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Senbud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PendidikanLapangan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DN (Kecil)</a:t>
                      </a: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300,000,000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300,000,000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300,000,000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 SBK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Riset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Terapan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Bidang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Fokus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Soshum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Senbud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PendidikanLapangan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DN (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Menengah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490,000,000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490,000,000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490,000,000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 SBK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Riset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Terapan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Bidang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Fokus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Soshum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Senbud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PendidikanLapangan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DN (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Besar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675,000,000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675,000,000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675,000,000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o. SBK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Riset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</a:t>
                      </a:r>
                      <a:r>
                        <a:rPr lang="en-US" sz="1600" u="none" strike="noStrike" dirty="0" err="1">
                          <a:effectLst/>
                        </a:rPr>
                        <a:t>Terapan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Bidang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Soshum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Senbud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PendidikanLapangan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LN</a:t>
                      </a: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650,000,000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650,000,000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650,000,000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795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9" marR="2859" marT="2859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70063" y="-62284"/>
            <a:ext cx="12090052" cy="805941"/>
            <a:chOff x="106878" y="235974"/>
            <a:chExt cx="11465690" cy="738448"/>
          </a:xfrm>
        </p:grpSpPr>
        <p:pic>
          <p:nvPicPr>
            <p:cNvPr id="25" name="Picture 24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94671" y="235974"/>
              <a:ext cx="777897" cy="738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/>
            <p:nvPr/>
          </p:nvSpPr>
          <p:spPr>
            <a:xfrm>
              <a:off x="106878" y="328091"/>
              <a:ext cx="10509663" cy="592204"/>
            </a:xfrm>
            <a:prstGeom prst="rect">
              <a:avLst/>
            </a:prstGeom>
            <a:solidFill>
              <a:srgbClr val="122086"/>
            </a:solidFill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3600" b="1">
                  <a:solidFill>
                    <a:schemeClr val="bg1"/>
                  </a:solidFill>
                </a:defRPr>
              </a:lvl1pPr>
            </a:lstStyle>
            <a:p>
              <a:pPr algn="ctr"/>
              <a:r>
                <a:rPr lang="en-US" dirty="0"/>
                <a:t>SBK SUB KELUARAN PENELITIAN (3)</a:t>
              </a:r>
              <a:endParaRPr lang="id-ID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0064" y="736855"/>
          <a:ext cx="12008522" cy="61015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0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1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08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1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</a:rPr>
                        <a:t>Uraian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 err="1">
                          <a:effectLst/>
                        </a:rPr>
                        <a:t>Besaran</a:t>
                      </a:r>
                      <a:r>
                        <a:rPr lang="en-US" sz="1600" b="1" u="none" strike="noStrike" dirty="0">
                          <a:effectLst/>
                        </a:rPr>
                        <a:t> SBK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PMK 106/2016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PMK 86/2017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PMK 69/2018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037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174">
                <a:tc rowSpan="17"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  <a:p>
                      <a:pPr algn="ctr" fontAlgn="t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</a:t>
                      </a:r>
                    </a:p>
                    <a:p>
                      <a:pPr algn="ctr" fontAlgn="t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effectLst/>
                        </a:rPr>
                        <a:t>SBK </a:t>
                      </a:r>
                      <a:r>
                        <a:rPr lang="en-US" sz="1600" b="1" u="none" strike="noStrike" dirty="0" err="1">
                          <a:effectLst/>
                        </a:rPr>
                        <a:t>Riset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1" u="none" strike="noStrike" dirty="0" err="1">
                          <a:effectLst/>
                        </a:rPr>
                        <a:t>Pengembangan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a. SBK </a:t>
                      </a:r>
                      <a:r>
                        <a:rPr lang="en-US" sz="1600" u="none" strike="noStrike" dirty="0" err="1">
                          <a:effectLst/>
                        </a:rPr>
                        <a:t>Riset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Terapan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Bidang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Fokus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Pangan</a:t>
                      </a:r>
                      <a:r>
                        <a:rPr lang="en-US" sz="1600" u="none" strike="noStrike" dirty="0">
                          <a:effectLst/>
                        </a:rPr>
                        <a:t> – </a:t>
                      </a:r>
                      <a:r>
                        <a:rPr lang="en-US" sz="1600" u="none" strike="noStrike" dirty="0" err="1">
                          <a:effectLst/>
                        </a:rPr>
                        <a:t>Pertanian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578,100,000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578,100,000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578,100,000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b. SBK </a:t>
                      </a:r>
                      <a:r>
                        <a:rPr lang="en-US" sz="1600" u="none" strike="noStrike" dirty="0" err="1">
                          <a:effectLst/>
                        </a:rPr>
                        <a:t>Riset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Terapan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Bidang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Fokus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Energi</a:t>
                      </a:r>
                      <a:r>
                        <a:rPr lang="en-US" sz="1600" u="none" strike="noStrike" dirty="0">
                          <a:effectLst/>
                        </a:rPr>
                        <a:t> – EBT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1,134,800,000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1,134,800,000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1,134,800,000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c. SBK </a:t>
                      </a:r>
                      <a:r>
                        <a:rPr lang="en-US" sz="1600" u="none" strike="noStrike" dirty="0" err="1">
                          <a:effectLst/>
                        </a:rPr>
                        <a:t>Riset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Terapan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Bidang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Fokus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Kesehatan</a:t>
                      </a:r>
                      <a:r>
                        <a:rPr lang="en-US" sz="1600" u="none" strike="noStrike" dirty="0">
                          <a:effectLst/>
                        </a:rPr>
                        <a:t> - </a:t>
                      </a:r>
                      <a:r>
                        <a:rPr lang="en-US" sz="1600" u="none" strike="noStrike" dirty="0" err="1">
                          <a:effectLst/>
                        </a:rPr>
                        <a:t>Obat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1,058,100,000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1,058,100,000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1,058,100,000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d. SBK </a:t>
                      </a:r>
                      <a:r>
                        <a:rPr lang="en-US" sz="1600" u="none" strike="noStrike" dirty="0" err="1">
                          <a:effectLst/>
                        </a:rPr>
                        <a:t>Riset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Terapan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Bidang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Fokus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Transportasi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359,600,000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359,600,000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359,600,000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e. SBK </a:t>
                      </a:r>
                      <a:r>
                        <a:rPr lang="en-US" sz="1600" u="none" strike="noStrike" dirty="0" err="1">
                          <a:effectLst/>
                        </a:rPr>
                        <a:t>Riset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Terapan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Bidang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Fokus</a:t>
                      </a:r>
                      <a:r>
                        <a:rPr lang="en-US" sz="1600" u="none" strike="noStrike" dirty="0">
                          <a:effectLst/>
                        </a:rPr>
                        <a:t> TIK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412,500,000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412,500,000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412,500,000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f. SBK </a:t>
                      </a:r>
                      <a:r>
                        <a:rPr lang="en-US" sz="1600" u="none" strike="noStrike" dirty="0" err="1">
                          <a:effectLst/>
                        </a:rPr>
                        <a:t>Riset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Terapan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Bidang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Fokus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Hankam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569,600,000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569,600,000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569,600,000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g. SBK </a:t>
                      </a:r>
                      <a:r>
                        <a:rPr lang="en-US" sz="1600" u="none" strike="noStrike" dirty="0" err="1">
                          <a:effectLst/>
                        </a:rPr>
                        <a:t>Riset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Terapan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Bidang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Fokus</a:t>
                      </a:r>
                      <a:r>
                        <a:rPr lang="en-US" sz="1600" u="none" strike="noStrike" dirty="0">
                          <a:effectLst/>
                        </a:rPr>
                        <a:t> Material </a:t>
                      </a:r>
                      <a:r>
                        <a:rPr lang="en-US" sz="1600" u="none" strike="noStrike" dirty="0" err="1">
                          <a:effectLst/>
                        </a:rPr>
                        <a:t>Maju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433,500,000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433,500,000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734,038,000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h. SBK </a:t>
                      </a:r>
                      <a:r>
                        <a:rPr lang="en-US" sz="1600" u="none" strike="noStrike" dirty="0" err="1">
                          <a:effectLst/>
                        </a:rPr>
                        <a:t>Riset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Terapan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Bidang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Fokus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Kemaritiman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311,500,000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311,500,000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311,500,000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sv-SE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 SBK Riset </a:t>
                      </a:r>
                      <a:r>
                        <a:rPr lang="en-US" sz="1600" u="none" strike="noStrike" dirty="0" err="1">
                          <a:effectLst/>
                        </a:rPr>
                        <a:t>Pengembangan</a:t>
                      </a:r>
                      <a:r>
                        <a:rPr lang="sv-SE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Bidang Fokus Kebencanaan</a:t>
                      </a: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1,093,700,000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1,093,700,000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1,093,700,000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j. SBK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Riset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Pengembangan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Bidang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Fokus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Soshum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Senbud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Pendidikan</a:t>
                      </a: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525,000,000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525,000,000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525,000,000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4918" marR="4918" marT="491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4918" marR="4918" marT="491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918" marR="4918" marT="491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SBK Kajian </a:t>
                      </a:r>
                      <a:r>
                        <a:rPr lang="en-US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Aktual</a:t>
                      </a: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Strategis</a:t>
                      </a: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70,000,000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70,000,000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70,000,000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18" marR="4918" marT="491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9" marR="2859" marT="2859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8" marR="3268" marT="3268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795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9" marR="2859" marT="285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9" marR="2859" marT="2859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245952"/>
            <a:ext cx="12192000" cy="2198229"/>
          </a:xfrm>
          <a:prstGeom prst="rect">
            <a:avLst/>
          </a:prstGeo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08000" anchor="ctr"/>
          <a:lstStyle/>
          <a:p>
            <a:pPr algn="ctr">
              <a:defRPr/>
            </a:pPr>
            <a:endParaRPr lang="id-ID" sz="14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2659003"/>
            <a:ext cx="1219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schemeClr val="bg1"/>
                </a:solidFill>
                <a:latin typeface="Arial Rounded MT Bold" pitchFamily="34" charset="0"/>
              </a:rPr>
              <a:t>STANDAR BIAYA MASUKAN</a:t>
            </a:r>
          </a:p>
          <a:p>
            <a:pPr algn="ctr">
              <a:defRPr/>
            </a:pPr>
            <a:r>
              <a:rPr lang="en-US" sz="4000" dirty="0">
                <a:solidFill>
                  <a:schemeClr val="bg1"/>
                </a:solidFill>
                <a:latin typeface="Arial Rounded MT Bold" pitchFamily="34" charset="0"/>
              </a:rPr>
              <a:t>(PMK 78/PMK.02/2019)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3A4D18-D6DB-45F2-8CA2-9A85E0156FB4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t>6</a:t>
            </a:fld>
            <a:endParaRPr lang="id-ID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53633" y="6357938"/>
            <a:ext cx="214313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/>
          <p:nvPr/>
        </p:nvSpPr>
        <p:spPr>
          <a:xfrm>
            <a:off x="457200" y="1066801"/>
            <a:ext cx="11430000" cy="562927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7200">
              <a:spcBef>
                <a:spcPts val="1200"/>
              </a:spcBef>
              <a:spcAft>
                <a:spcPts val="1200"/>
              </a:spcAft>
              <a:buSzPct val="80000"/>
              <a:defRPr/>
            </a:pPr>
            <a:r>
              <a:rPr lang="en-US" sz="3200" b="1" dirty="0">
                <a:latin typeface="Century Gothic" panose="020B0502020202020204" pitchFamily="34" charset="0"/>
              </a:rPr>
              <a:t>1. Honorarium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5486400" algn="l"/>
              </a:tabLst>
            </a:pPr>
            <a:r>
              <a:rPr lang="fi-FI" sz="3200" dirty="0">
                <a:latin typeface="Century Gothic" panose="020B0502020202020204" pitchFamily="34" charset="0"/>
              </a:rPr>
              <a:t>- </a:t>
            </a:r>
            <a:r>
              <a:rPr lang="fi-FI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Pembantu Peneliti/Perekayasa 	: Rp 25.000/OJ (untuk selain dosen)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  <a:tabLst>
                <a:tab pos="5486400" algn="l"/>
              </a:tabLst>
            </a:pPr>
            <a:r>
              <a:rPr lang="en-US" sz="2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Koordinator</a:t>
            </a:r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Peneliti</a:t>
            </a:r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/</a:t>
            </a:r>
            <a:r>
              <a:rPr lang="en-US" sz="2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Perekayasa</a:t>
            </a:r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	: </a:t>
            </a:r>
            <a:r>
              <a:rPr lang="en-US" sz="2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Rp</a:t>
            </a:r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 420.000/OB (untuk </a:t>
            </a:r>
            <a:r>
              <a:rPr lang="en-US" sz="2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selain</a:t>
            </a:r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dosen</a:t>
            </a:r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  <a:tabLst>
                <a:tab pos="6744970" algn="l"/>
              </a:tabLst>
            </a:pPr>
            <a:r>
              <a:rPr lang="en-US" sz="3200" dirty="0" err="1">
                <a:latin typeface="Century Gothic" panose="020B0502020202020204" pitchFamily="34" charset="0"/>
              </a:rPr>
              <a:t>Sekretariat</a:t>
            </a:r>
            <a:r>
              <a:rPr lang="en-US" sz="3200" dirty="0">
                <a:latin typeface="Century Gothic" panose="020B0502020202020204" pitchFamily="34" charset="0"/>
              </a:rPr>
              <a:t> </a:t>
            </a:r>
            <a:r>
              <a:rPr lang="en-US" sz="3200" dirty="0" err="1">
                <a:latin typeface="Century Gothic" panose="020B0502020202020204" pitchFamily="34" charset="0"/>
              </a:rPr>
              <a:t>Peneliti</a:t>
            </a:r>
            <a:r>
              <a:rPr lang="en-US" sz="3200" dirty="0">
                <a:latin typeface="Century Gothic" panose="020B0502020202020204" pitchFamily="34" charset="0"/>
              </a:rPr>
              <a:t>/ </a:t>
            </a:r>
            <a:r>
              <a:rPr lang="en-US" sz="3200" dirty="0" err="1">
                <a:latin typeface="Century Gothic" panose="020B0502020202020204" pitchFamily="34" charset="0"/>
              </a:rPr>
              <a:t>Perekayasa</a:t>
            </a:r>
            <a:r>
              <a:rPr lang="en-US" sz="3200" dirty="0">
                <a:latin typeface="Century Gothic" panose="020B0502020202020204" pitchFamily="34" charset="0"/>
              </a:rPr>
              <a:t> 	: </a:t>
            </a:r>
            <a:r>
              <a:rPr lang="en-US" sz="3200" dirty="0" err="1">
                <a:latin typeface="Century Gothic" panose="020B0502020202020204" pitchFamily="34" charset="0"/>
              </a:rPr>
              <a:t>Rp</a:t>
            </a:r>
            <a:r>
              <a:rPr lang="en-US" sz="3200" dirty="0">
                <a:latin typeface="Century Gothic" panose="020B0502020202020204" pitchFamily="34" charset="0"/>
              </a:rPr>
              <a:t> 300.000/OB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  <a:tabLst>
                <a:tab pos="6744970" algn="l"/>
              </a:tabLst>
            </a:pPr>
            <a:r>
              <a:rPr lang="en-US" sz="3200" dirty="0" err="1">
                <a:latin typeface="Century Gothic" panose="020B0502020202020204" pitchFamily="34" charset="0"/>
              </a:rPr>
              <a:t>Pengolah</a:t>
            </a:r>
            <a:r>
              <a:rPr lang="en-US" sz="3200" dirty="0">
                <a:latin typeface="Century Gothic" panose="020B0502020202020204" pitchFamily="34" charset="0"/>
              </a:rPr>
              <a:t> Data 	: </a:t>
            </a:r>
            <a:r>
              <a:rPr lang="en-US" sz="3200" dirty="0" err="1">
                <a:latin typeface="Century Gothic" panose="020B0502020202020204" pitchFamily="34" charset="0"/>
              </a:rPr>
              <a:t>Rp</a:t>
            </a:r>
            <a:r>
              <a:rPr lang="en-US" sz="3200" dirty="0">
                <a:latin typeface="Century Gothic" panose="020B0502020202020204" pitchFamily="34" charset="0"/>
              </a:rPr>
              <a:t> 1.540.000/Pen/Per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  <a:tabLst>
                <a:tab pos="6744970" algn="l"/>
              </a:tabLst>
            </a:pPr>
            <a:r>
              <a:rPr lang="en-US" sz="3200" dirty="0" err="1">
                <a:latin typeface="Century Gothic" panose="020B0502020202020204" pitchFamily="34" charset="0"/>
              </a:rPr>
              <a:t>Petugas</a:t>
            </a:r>
            <a:r>
              <a:rPr lang="en-US" sz="3200" dirty="0">
                <a:latin typeface="Century Gothic" panose="020B0502020202020204" pitchFamily="34" charset="0"/>
              </a:rPr>
              <a:t> Survey 	: </a:t>
            </a:r>
            <a:r>
              <a:rPr lang="en-US" sz="3200" dirty="0" err="1">
                <a:latin typeface="Century Gothic" panose="020B0502020202020204" pitchFamily="34" charset="0"/>
              </a:rPr>
              <a:t>Rp</a:t>
            </a:r>
            <a:r>
              <a:rPr lang="en-US" sz="3200" dirty="0">
                <a:latin typeface="Century Gothic" panose="020B0502020202020204" pitchFamily="34" charset="0"/>
              </a:rPr>
              <a:t> 8.000/OR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  <a:tabLst>
                <a:tab pos="6744970" algn="l"/>
              </a:tabLst>
            </a:pPr>
            <a:r>
              <a:rPr lang="en-US" sz="3200" dirty="0" err="1">
                <a:latin typeface="Century Gothic" panose="020B0502020202020204" pitchFamily="34" charset="0"/>
              </a:rPr>
              <a:t>Pembantu</a:t>
            </a:r>
            <a:r>
              <a:rPr lang="en-US" sz="3200" dirty="0">
                <a:latin typeface="Century Gothic" panose="020B0502020202020204" pitchFamily="34" charset="0"/>
              </a:rPr>
              <a:t> </a:t>
            </a:r>
            <a:r>
              <a:rPr lang="en-US" sz="3200" dirty="0" err="1">
                <a:latin typeface="Century Gothic" panose="020B0502020202020204" pitchFamily="34" charset="0"/>
              </a:rPr>
              <a:t>Lapangan</a:t>
            </a:r>
            <a:r>
              <a:rPr lang="en-US" sz="3200" dirty="0">
                <a:latin typeface="Century Gothic" panose="020B0502020202020204" pitchFamily="34" charset="0"/>
              </a:rPr>
              <a:t> 	: </a:t>
            </a:r>
            <a:r>
              <a:rPr lang="en-US" sz="3200" dirty="0" err="1">
                <a:latin typeface="Century Gothic" panose="020B0502020202020204" pitchFamily="34" charset="0"/>
              </a:rPr>
              <a:t>Rp</a:t>
            </a:r>
            <a:r>
              <a:rPr lang="en-US" sz="3200" dirty="0">
                <a:latin typeface="Century Gothic" panose="020B0502020202020204" pitchFamily="34" charset="0"/>
              </a:rPr>
              <a:t> 80.000/OH</a:t>
            </a:r>
            <a:endParaRPr lang="fr-FR" sz="3200" dirty="0">
              <a:latin typeface="Century Gothic" panose="020B0502020202020204" pitchFamily="34" charset="0"/>
            </a:endParaRPr>
          </a:p>
          <a:p>
            <a:pPr marL="514350" indent="-5143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AutoNum type="arabicPeriod"/>
              <a:defRPr/>
            </a:pPr>
            <a:endParaRPr lang="en-US" sz="2400" dirty="0"/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defRPr/>
            </a:pPr>
            <a:endParaRPr lang="en-US" sz="2400" dirty="0"/>
          </a:p>
          <a:p>
            <a:pPr marL="514350" indent="-5143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AutoNum type="arabicPeriod"/>
              <a:defRPr/>
            </a:pPr>
            <a:endParaRPr lang="en-US" sz="2400" dirty="0"/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defRPr/>
            </a:pPr>
            <a:endParaRPr lang="en-US" sz="2400" dirty="0"/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defRPr/>
            </a:pPr>
            <a:endParaRPr lang="en-US" sz="2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84971" y="-53646"/>
            <a:ext cx="12060142" cy="803947"/>
            <a:chOff x="106878" y="235974"/>
            <a:chExt cx="11465690" cy="738448"/>
          </a:xfrm>
        </p:grpSpPr>
        <p:pic>
          <p:nvPicPr>
            <p:cNvPr id="7" name="Picture 6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94671" y="235974"/>
              <a:ext cx="777897" cy="738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106878" y="328091"/>
              <a:ext cx="10509663" cy="592204"/>
            </a:xfrm>
            <a:prstGeom prst="rect">
              <a:avLst/>
            </a:prstGeom>
            <a:solidFill>
              <a:srgbClr val="122086"/>
            </a:solidFill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3600" b="1">
                  <a:solidFill>
                    <a:schemeClr val="bg1"/>
                  </a:solidFill>
                </a:defRPr>
              </a:lvl1pPr>
            </a:lstStyle>
            <a:p>
              <a:pPr algn="ctr"/>
              <a:r>
                <a:rPr lang="en-US" sz="3590" dirty="0"/>
                <a:t>KOMPONEN ANGGARAN PENELITIAN (1)</a:t>
              </a:r>
              <a:endParaRPr lang="id-ID" sz="359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/>
          <p:nvPr/>
        </p:nvSpPr>
        <p:spPr>
          <a:xfrm>
            <a:off x="457200" y="1066801"/>
            <a:ext cx="11430000" cy="562927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7200">
              <a:spcBef>
                <a:spcPts val="1200"/>
              </a:spcBef>
              <a:spcAft>
                <a:spcPts val="1200"/>
              </a:spcAft>
              <a:buSzPct val="80000"/>
              <a:defRPr/>
            </a:pPr>
            <a:r>
              <a:rPr lang="en-US" sz="3200" b="1" dirty="0">
                <a:latin typeface="Century Gothic" panose="020B0502020202020204" pitchFamily="34" charset="0"/>
              </a:rPr>
              <a:t>2. </a:t>
            </a:r>
            <a:r>
              <a:rPr lang="en-US" sz="3200" b="1" dirty="0" err="1">
                <a:latin typeface="Century Gothic" panose="020B0502020202020204" pitchFamily="34" charset="0"/>
              </a:rPr>
              <a:t>Belanja</a:t>
            </a:r>
            <a:r>
              <a:rPr lang="en-US" sz="3200" b="1" dirty="0">
                <a:latin typeface="Century Gothic" panose="020B0502020202020204" pitchFamily="34" charset="0"/>
              </a:rPr>
              <a:t> </a:t>
            </a:r>
            <a:r>
              <a:rPr lang="en-US" sz="3200" b="1" dirty="0" err="1">
                <a:latin typeface="Century Gothic" panose="020B0502020202020204" pitchFamily="34" charset="0"/>
              </a:rPr>
              <a:t>Barang</a:t>
            </a:r>
            <a:r>
              <a:rPr lang="en-US" sz="3200" b="1" dirty="0">
                <a:latin typeface="Century Gothic" panose="020B0502020202020204" pitchFamily="34" charset="0"/>
              </a:rPr>
              <a:t> non </a:t>
            </a:r>
            <a:r>
              <a:rPr lang="en-US" sz="3200" b="1" dirty="0" err="1">
                <a:latin typeface="Century Gothic" panose="020B0502020202020204" pitchFamily="34" charset="0"/>
              </a:rPr>
              <a:t>operasional</a:t>
            </a:r>
            <a:r>
              <a:rPr lang="en-US" sz="3200" b="1" dirty="0">
                <a:latin typeface="Century Gothic" panose="020B0502020202020204" pitchFamily="34" charset="0"/>
              </a:rPr>
              <a:t>: </a:t>
            </a:r>
          </a:p>
          <a:p>
            <a:pPr marL="457200" indent="-457200" defTabSz="457200">
              <a:spcBef>
                <a:spcPts val="1200"/>
              </a:spcBef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3200" dirty="0" err="1"/>
              <a:t>Pengeluaran</a:t>
            </a:r>
            <a:r>
              <a:rPr lang="en-US" sz="3200" dirty="0"/>
              <a:t> yang </a:t>
            </a:r>
            <a:r>
              <a:rPr lang="en-US" sz="3200" dirty="0" err="1"/>
              <a:t>digunakan</a:t>
            </a:r>
            <a:r>
              <a:rPr lang="en-US" sz="3200" dirty="0"/>
              <a:t> untuk </a:t>
            </a:r>
            <a:r>
              <a:rPr lang="en-US" sz="3200" dirty="0" err="1"/>
              <a:t>pembayaran</a:t>
            </a:r>
            <a:r>
              <a:rPr lang="en-US" sz="3200" dirty="0"/>
              <a:t> </a:t>
            </a:r>
            <a:r>
              <a:rPr lang="en-US" sz="3200" dirty="0" err="1"/>
              <a:t>biaya</a:t>
            </a:r>
            <a:r>
              <a:rPr lang="en-US" sz="3200" dirty="0"/>
              <a:t> </a:t>
            </a:r>
            <a:r>
              <a:rPr lang="en-US" sz="3200" dirty="0" err="1"/>
              <a:t>bahan</a:t>
            </a:r>
            <a:r>
              <a:rPr lang="en-US" sz="3200" dirty="0"/>
              <a:t> </a:t>
            </a:r>
            <a:r>
              <a:rPr lang="en-US" sz="3200" dirty="0" err="1"/>
              <a:t>pendukung</a:t>
            </a:r>
            <a:r>
              <a:rPr lang="en-US" sz="3200" dirty="0"/>
              <a:t> </a:t>
            </a:r>
            <a:r>
              <a:rPr lang="en-US" sz="3200" dirty="0" err="1"/>
              <a:t>kegiatan</a:t>
            </a:r>
            <a:r>
              <a:rPr lang="en-US" sz="3200" dirty="0"/>
              <a:t> (yang </a:t>
            </a:r>
            <a:r>
              <a:rPr lang="en-US" sz="3200" dirty="0" err="1"/>
              <a:t>habis</a:t>
            </a:r>
            <a:r>
              <a:rPr lang="en-US" sz="3200" dirty="0"/>
              <a:t> </a:t>
            </a:r>
            <a:r>
              <a:rPr lang="en-US" sz="3200" dirty="0" err="1"/>
              <a:t>dipakai</a:t>
            </a:r>
            <a:r>
              <a:rPr lang="en-US" sz="3200" dirty="0"/>
              <a:t>) </a:t>
            </a:r>
            <a:r>
              <a:rPr lang="en-US" sz="3200" dirty="0" err="1"/>
              <a:t>seperti</a:t>
            </a:r>
            <a:r>
              <a:rPr lang="en-US" sz="3200" dirty="0"/>
              <a:t> : </a:t>
            </a:r>
            <a:r>
              <a:rPr lang="en-US" sz="3200" dirty="0" err="1">
                <a:solidFill>
                  <a:srgbClr val="3366FF"/>
                </a:solidFill>
              </a:rPr>
              <a:t>Alat</a:t>
            </a:r>
            <a:r>
              <a:rPr lang="en-US" sz="3200" dirty="0">
                <a:solidFill>
                  <a:srgbClr val="3366FF"/>
                </a:solidFill>
              </a:rPr>
              <a:t> </a:t>
            </a:r>
            <a:r>
              <a:rPr lang="en-US" sz="3200" dirty="0" err="1">
                <a:solidFill>
                  <a:srgbClr val="3366FF"/>
                </a:solidFill>
              </a:rPr>
              <a:t>tulis</a:t>
            </a:r>
            <a:r>
              <a:rPr lang="en-US" sz="3200" dirty="0">
                <a:solidFill>
                  <a:srgbClr val="3366FF"/>
                </a:solidFill>
              </a:rPr>
              <a:t> </a:t>
            </a:r>
            <a:r>
              <a:rPr lang="en-US" sz="3200" dirty="0" err="1">
                <a:solidFill>
                  <a:srgbClr val="3366FF"/>
                </a:solidFill>
              </a:rPr>
              <a:t>kantor</a:t>
            </a:r>
            <a:r>
              <a:rPr lang="en-US" sz="3200" dirty="0">
                <a:solidFill>
                  <a:srgbClr val="3366FF"/>
                </a:solidFill>
              </a:rPr>
              <a:t> (ATK); </a:t>
            </a:r>
            <a:r>
              <a:rPr lang="en-US" sz="3200" dirty="0" err="1">
                <a:solidFill>
                  <a:srgbClr val="3366FF"/>
                </a:solidFill>
              </a:rPr>
              <a:t>Konsumsi</a:t>
            </a:r>
            <a:r>
              <a:rPr lang="en-US" sz="3200" dirty="0">
                <a:solidFill>
                  <a:srgbClr val="3366FF"/>
                </a:solidFill>
              </a:rPr>
              <a:t>/</a:t>
            </a:r>
            <a:r>
              <a:rPr lang="en-US" sz="3200" dirty="0" err="1">
                <a:solidFill>
                  <a:srgbClr val="3366FF"/>
                </a:solidFill>
              </a:rPr>
              <a:t>bahan</a:t>
            </a:r>
            <a:r>
              <a:rPr lang="en-US" sz="3200" dirty="0">
                <a:solidFill>
                  <a:srgbClr val="3366FF"/>
                </a:solidFill>
              </a:rPr>
              <a:t> </a:t>
            </a:r>
            <a:r>
              <a:rPr lang="en-US" sz="3200" dirty="0" err="1">
                <a:solidFill>
                  <a:srgbClr val="3366FF"/>
                </a:solidFill>
              </a:rPr>
              <a:t>makanan</a:t>
            </a:r>
            <a:r>
              <a:rPr lang="en-US" sz="3200" dirty="0">
                <a:solidFill>
                  <a:srgbClr val="3366FF"/>
                </a:solidFill>
              </a:rPr>
              <a:t>; </a:t>
            </a:r>
            <a:r>
              <a:rPr lang="en-US" sz="3200" dirty="0" err="1">
                <a:solidFill>
                  <a:srgbClr val="3366FF"/>
                </a:solidFill>
              </a:rPr>
              <a:t>Bahan</a:t>
            </a:r>
            <a:r>
              <a:rPr lang="en-US" sz="3200" dirty="0">
                <a:solidFill>
                  <a:srgbClr val="3366FF"/>
                </a:solidFill>
              </a:rPr>
              <a:t> </a:t>
            </a:r>
            <a:r>
              <a:rPr lang="en-US" sz="3200" dirty="0" err="1">
                <a:solidFill>
                  <a:srgbClr val="3366FF"/>
                </a:solidFill>
              </a:rPr>
              <a:t>cetakan</a:t>
            </a:r>
            <a:r>
              <a:rPr lang="en-US" sz="3200" dirty="0">
                <a:solidFill>
                  <a:srgbClr val="3366FF"/>
                </a:solidFill>
              </a:rPr>
              <a:t>; </a:t>
            </a:r>
            <a:r>
              <a:rPr lang="en-US" sz="3200" dirty="0" err="1">
                <a:solidFill>
                  <a:srgbClr val="3366FF"/>
                </a:solidFill>
              </a:rPr>
              <a:t>Dokumentasi</a:t>
            </a:r>
            <a:r>
              <a:rPr lang="en-US" sz="3200" dirty="0">
                <a:solidFill>
                  <a:srgbClr val="3366FF"/>
                </a:solidFill>
              </a:rPr>
              <a:t>; </a:t>
            </a:r>
            <a:r>
              <a:rPr lang="en-US" sz="3200" dirty="0" err="1">
                <a:solidFill>
                  <a:srgbClr val="3366FF"/>
                </a:solidFill>
              </a:rPr>
              <a:t>Spanduk</a:t>
            </a:r>
            <a:r>
              <a:rPr lang="en-US" sz="3200" dirty="0">
                <a:solidFill>
                  <a:srgbClr val="3366FF"/>
                </a:solidFill>
              </a:rPr>
              <a:t>; </a:t>
            </a:r>
            <a:r>
              <a:rPr lang="en-US" sz="3200" dirty="0" err="1">
                <a:solidFill>
                  <a:srgbClr val="3366FF"/>
                </a:solidFill>
              </a:rPr>
              <a:t>Biaya</a:t>
            </a:r>
            <a:r>
              <a:rPr lang="en-US" sz="3200" dirty="0">
                <a:solidFill>
                  <a:srgbClr val="3366FF"/>
                </a:solidFill>
              </a:rPr>
              <a:t> </a:t>
            </a:r>
            <a:r>
              <a:rPr lang="en-US" sz="3200" dirty="0" err="1">
                <a:solidFill>
                  <a:srgbClr val="3366FF"/>
                </a:solidFill>
              </a:rPr>
              <a:t>fotokopi</a:t>
            </a:r>
            <a:r>
              <a:rPr lang="en-US" sz="3200" dirty="0">
                <a:solidFill>
                  <a:srgbClr val="3366FF"/>
                </a:solidFill>
              </a:rPr>
              <a:t>; yang </a:t>
            </a:r>
            <a:r>
              <a:rPr lang="en-US" sz="3200" dirty="0" err="1">
                <a:solidFill>
                  <a:srgbClr val="3366FF"/>
                </a:solidFill>
              </a:rPr>
              <a:t>diperlukan</a:t>
            </a:r>
            <a:r>
              <a:rPr lang="en-US" sz="3200" dirty="0">
                <a:solidFill>
                  <a:srgbClr val="3366FF"/>
                </a:solidFill>
              </a:rPr>
              <a:t> </a:t>
            </a:r>
            <a:r>
              <a:rPr lang="en-US" sz="3200" dirty="0" err="1">
                <a:solidFill>
                  <a:srgbClr val="3366FF"/>
                </a:solidFill>
              </a:rPr>
              <a:t>dalam</a:t>
            </a:r>
            <a:r>
              <a:rPr lang="en-US" sz="3200" dirty="0">
                <a:solidFill>
                  <a:srgbClr val="3366FF"/>
                </a:solidFill>
              </a:rPr>
              <a:t> </a:t>
            </a:r>
            <a:r>
              <a:rPr lang="en-US" sz="3200" dirty="0" err="1">
                <a:solidFill>
                  <a:srgbClr val="3366FF"/>
                </a:solidFill>
              </a:rPr>
              <a:t>pelaksanaan</a:t>
            </a:r>
            <a:r>
              <a:rPr lang="en-US" sz="3200" dirty="0">
                <a:solidFill>
                  <a:srgbClr val="3366FF"/>
                </a:solidFill>
              </a:rPr>
              <a:t> </a:t>
            </a:r>
            <a:r>
              <a:rPr lang="en-US" sz="3200" dirty="0" err="1">
                <a:solidFill>
                  <a:srgbClr val="3366FF"/>
                </a:solidFill>
              </a:rPr>
              <a:t>kegiatan</a:t>
            </a:r>
            <a:r>
              <a:rPr lang="en-US" sz="3200" dirty="0">
                <a:solidFill>
                  <a:srgbClr val="3366FF"/>
                </a:solidFill>
              </a:rPr>
              <a:t> non </a:t>
            </a:r>
            <a:r>
              <a:rPr lang="en-US" sz="3200" dirty="0" err="1">
                <a:solidFill>
                  <a:srgbClr val="3366FF"/>
                </a:solidFill>
              </a:rPr>
              <a:t>operasional</a:t>
            </a:r>
            <a:r>
              <a:rPr lang="en-US" sz="3200" dirty="0">
                <a:solidFill>
                  <a:srgbClr val="3366FF"/>
                </a:solidFill>
              </a:rPr>
              <a:t> </a:t>
            </a:r>
            <a:r>
              <a:rPr lang="en-US" sz="3200" dirty="0" err="1"/>
              <a:t>seperti</a:t>
            </a:r>
            <a:r>
              <a:rPr lang="en-US" sz="3200" dirty="0"/>
              <a:t> </a:t>
            </a:r>
            <a:r>
              <a:rPr lang="en-US" sz="3200" strike="sngStrike" dirty="0"/>
              <a:t>dies </a:t>
            </a:r>
            <a:r>
              <a:rPr lang="en-US" sz="3200" strike="sngStrike" dirty="0" err="1"/>
              <a:t>natalis</a:t>
            </a:r>
            <a:r>
              <a:rPr lang="en-US" sz="3200" strike="sngStrike" dirty="0"/>
              <a:t>, </a:t>
            </a:r>
            <a:r>
              <a:rPr lang="en-US" sz="3200" strike="sngStrike" dirty="0" err="1"/>
              <a:t>pameran</a:t>
            </a:r>
            <a:r>
              <a:rPr lang="en-US" sz="3200" strike="sngStrike" dirty="0"/>
              <a:t>, </a:t>
            </a:r>
            <a:r>
              <a:rPr lang="en-US" sz="3200" dirty="0"/>
              <a:t>seminar, </a:t>
            </a:r>
            <a:r>
              <a:rPr lang="en-US" sz="3200" dirty="0" err="1"/>
              <a:t>sosialisasi</a:t>
            </a:r>
            <a:r>
              <a:rPr lang="en-US" sz="3200" dirty="0"/>
              <a:t>, </a:t>
            </a:r>
            <a:r>
              <a:rPr lang="en-US" sz="3200" dirty="0" err="1"/>
              <a:t>rapat</a:t>
            </a:r>
            <a:r>
              <a:rPr lang="en-US" sz="3200" dirty="0"/>
              <a:t>, </a:t>
            </a:r>
            <a:r>
              <a:rPr lang="en-US" sz="3200" dirty="0" err="1"/>
              <a:t>diseminasi</a:t>
            </a:r>
            <a:r>
              <a:rPr lang="en-US" sz="3200" dirty="0"/>
              <a:t> dan lain </a:t>
            </a:r>
            <a:r>
              <a:rPr lang="en-US" sz="3200" dirty="0" err="1"/>
              <a:t>lain</a:t>
            </a:r>
            <a:r>
              <a:rPr lang="en-US" sz="3200" dirty="0"/>
              <a:t> yang </a:t>
            </a:r>
            <a:r>
              <a:rPr lang="en-US" sz="3200" dirty="0" err="1"/>
              <a:t>terkait</a:t>
            </a:r>
            <a:r>
              <a:rPr lang="en-US" sz="3200" dirty="0"/>
              <a:t> </a:t>
            </a:r>
            <a:r>
              <a:rPr lang="en-US" sz="3200" dirty="0" err="1"/>
              <a:t>langsung</a:t>
            </a:r>
            <a:r>
              <a:rPr lang="en-US" sz="3200" dirty="0"/>
              <a:t> dengan output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kegiatan</a:t>
            </a:r>
            <a:r>
              <a:rPr lang="en-US" sz="3200" dirty="0"/>
              <a:t>.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971" y="-53646"/>
            <a:ext cx="12060142" cy="803947"/>
            <a:chOff x="106878" y="235974"/>
            <a:chExt cx="11465690" cy="738448"/>
          </a:xfrm>
        </p:grpSpPr>
        <p:pic>
          <p:nvPicPr>
            <p:cNvPr id="10" name="Picture 9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94671" y="235974"/>
              <a:ext cx="777897" cy="738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106878" y="328091"/>
              <a:ext cx="10509663" cy="592204"/>
            </a:xfrm>
            <a:prstGeom prst="rect">
              <a:avLst/>
            </a:prstGeom>
            <a:solidFill>
              <a:srgbClr val="122086"/>
            </a:solidFill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3600" b="1">
                  <a:solidFill>
                    <a:schemeClr val="bg1"/>
                  </a:solidFill>
                </a:defRPr>
              </a:lvl1pPr>
            </a:lstStyle>
            <a:p>
              <a:pPr algn="ctr"/>
              <a:r>
                <a:rPr lang="en-US" sz="3590" dirty="0"/>
                <a:t>KOMPONEN ANGGARAN PENELITIAN (2)</a:t>
              </a:r>
              <a:endParaRPr lang="id-ID" sz="3590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/>
          <p:nvPr/>
        </p:nvSpPr>
        <p:spPr>
          <a:xfrm>
            <a:off x="457200" y="1066801"/>
            <a:ext cx="11430000" cy="562927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7200">
              <a:spcBef>
                <a:spcPts val="1200"/>
              </a:spcBef>
              <a:spcAft>
                <a:spcPts val="1200"/>
              </a:spcAft>
              <a:buSzPct val="80000"/>
              <a:defRPr/>
            </a:pPr>
            <a:r>
              <a:rPr lang="fi-FI" sz="3200" b="1" dirty="0">
                <a:latin typeface="Century Gothic" panose="020B0502020202020204" pitchFamily="34" charset="0"/>
              </a:rPr>
              <a:t>3. Belanja Honor output kegiatan: </a:t>
            </a:r>
          </a:p>
          <a:p>
            <a:pPr marL="457200" lvl="0" indent="-457200" defTabSz="457200">
              <a:spcBef>
                <a:spcPts val="1200"/>
              </a:spcBef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Honor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tetap</a:t>
            </a:r>
            <a:r>
              <a:rPr lang="en-US" sz="3200" dirty="0"/>
              <a:t> yang </a:t>
            </a:r>
            <a:r>
              <a:rPr lang="en-US" sz="3200" dirty="0" err="1"/>
              <a:t>dibayarkan</a:t>
            </a:r>
            <a:r>
              <a:rPr lang="en-US" sz="3200" dirty="0"/>
              <a:t> kepada </a:t>
            </a:r>
            <a:r>
              <a:rPr lang="en-US" sz="3200" dirty="0" err="1"/>
              <a:t>pegawai</a:t>
            </a:r>
            <a:r>
              <a:rPr lang="en-US" sz="3200" dirty="0"/>
              <a:t> yang </a:t>
            </a:r>
            <a:r>
              <a:rPr lang="en-US" sz="3200" dirty="0" err="1"/>
              <a:t>melaksanakan</a:t>
            </a:r>
            <a:r>
              <a:rPr lang="en-US" sz="3200" dirty="0"/>
              <a:t> </a:t>
            </a:r>
            <a:r>
              <a:rPr lang="en-US" sz="3200" dirty="0" err="1"/>
              <a:t>kegiatan</a:t>
            </a:r>
            <a:r>
              <a:rPr lang="en-US" sz="3200" dirty="0"/>
              <a:t> dan </a:t>
            </a:r>
            <a:r>
              <a:rPr lang="en-US" sz="3200" dirty="0" err="1"/>
              <a:t>terkait</a:t>
            </a:r>
            <a:r>
              <a:rPr lang="en-US" sz="3200" dirty="0"/>
              <a:t> dengan output </a:t>
            </a:r>
            <a:r>
              <a:rPr lang="en-US" sz="3200" dirty="0" err="1"/>
              <a:t>seperti</a:t>
            </a:r>
            <a:r>
              <a:rPr lang="en-US" sz="3200" dirty="0"/>
              <a:t>: </a:t>
            </a:r>
            <a:r>
              <a:rPr lang="en-US" sz="3200" strike="sngStrike" dirty="0">
                <a:solidFill>
                  <a:srgbClr val="FF0000"/>
                </a:solidFill>
              </a:rPr>
              <a:t>honor untuk </a:t>
            </a:r>
            <a:r>
              <a:rPr lang="en-US" sz="3200" strike="sngStrike" dirty="0" err="1">
                <a:solidFill>
                  <a:srgbClr val="FF0000"/>
                </a:solidFill>
              </a:rPr>
              <a:t>Pelaksana</a:t>
            </a:r>
            <a:r>
              <a:rPr lang="en-US" sz="3200" strike="sngStrike" dirty="0">
                <a:solidFill>
                  <a:srgbClr val="FF0000"/>
                </a:solidFill>
              </a:rPr>
              <a:t> </a:t>
            </a:r>
            <a:r>
              <a:rPr lang="en-US" sz="3200" strike="sngStrike" dirty="0" err="1">
                <a:solidFill>
                  <a:srgbClr val="FF0000"/>
                </a:solidFill>
              </a:rPr>
              <a:t>Kegiatan</a:t>
            </a:r>
            <a:r>
              <a:rPr lang="en-US" sz="3200" strike="sngStrike" dirty="0">
                <a:solidFill>
                  <a:srgbClr val="FF0000"/>
                </a:solidFill>
              </a:rPr>
              <a:t> Penelitian</a:t>
            </a:r>
            <a:r>
              <a:rPr lang="en-US" sz="3200" dirty="0"/>
              <a:t>, honor </a:t>
            </a:r>
            <a:r>
              <a:rPr lang="en-US" sz="3200" dirty="0" err="1"/>
              <a:t>penyuluh</a:t>
            </a:r>
            <a:r>
              <a:rPr lang="en-US" sz="3200" dirty="0"/>
              <a:t> non PNS, Honor Tim </a:t>
            </a:r>
            <a:r>
              <a:rPr lang="en-US" sz="3200" dirty="0" err="1"/>
              <a:t>Pelaksana</a:t>
            </a:r>
            <a:r>
              <a:rPr lang="en-US" sz="3200" dirty="0"/>
              <a:t> </a:t>
            </a:r>
            <a:r>
              <a:rPr lang="en-US" sz="3200" dirty="0" err="1"/>
              <a:t>Kegiatan</a:t>
            </a:r>
            <a:r>
              <a:rPr lang="en-US" sz="3200" dirty="0"/>
              <a:t> (</a:t>
            </a:r>
            <a:r>
              <a:rPr lang="en-US" sz="3200" dirty="0" err="1"/>
              <a:t>pengarah</a:t>
            </a:r>
            <a:r>
              <a:rPr lang="en-US" sz="3200" dirty="0"/>
              <a:t>, </a:t>
            </a:r>
            <a:r>
              <a:rPr lang="en-US" sz="3200" dirty="0" err="1"/>
              <a:t>penanggung</a:t>
            </a:r>
            <a:r>
              <a:rPr lang="en-US" sz="3200" dirty="0"/>
              <a:t> </a:t>
            </a:r>
            <a:r>
              <a:rPr lang="en-US" sz="3200" dirty="0" err="1"/>
              <a:t>jawab</a:t>
            </a:r>
            <a:r>
              <a:rPr lang="en-US" sz="3200" dirty="0"/>
              <a:t>, </a:t>
            </a:r>
            <a:r>
              <a:rPr lang="en-US" sz="3200" dirty="0" err="1"/>
              <a:t>koordinator</a:t>
            </a:r>
            <a:r>
              <a:rPr lang="en-US" sz="3200" dirty="0"/>
              <a:t>, </a:t>
            </a:r>
            <a:r>
              <a:rPr lang="en-US" sz="3200" dirty="0" err="1"/>
              <a:t>ketua</a:t>
            </a:r>
            <a:r>
              <a:rPr lang="en-US" sz="3200" dirty="0"/>
              <a:t>, </a:t>
            </a:r>
            <a:r>
              <a:rPr lang="en-US" sz="3200" dirty="0" err="1"/>
              <a:t>sekretaris</a:t>
            </a:r>
            <a:r>
              <a:rPr lang="en-US" sz="3200" dirty="0"/>
              <a:t>, </a:t>
            </a:r>
            <a:r>
              <a:rPr lang="en-US" sz="3200" dirty="0" err="1"/>
              <a:t>anggota</a:t>
            </a:r>
            <a:r>
              <a:rPr lang="en-US" sz="3200" dirty="0"/>
              <a:t> dan </a:t>
            </a:r>
            <a:r>
              <a:rPr lang="en-US" sz="3200" dirty="0" err="1"/>
              <a:t>staf</a:t>
            </a:r>
            <a:r>
              <a:rPr lang="en-US" sz="3200" dirty="0"/>
              <a:t> </a:t>
            </a:r>
            <a:r>
              <a:rPr lang="en-US" sz="3200" dirty="0" err="1"/>
              <a:t>sekretariat</a:t>
            </a:r>
            <a:r>
              <a:rPr lang="en-US" sz="3200" dirty="0"/>
              <a:t>). </a:t>
            </a:r>
          </a:p>
          <a:p>
            <a:pPr marL="457200" lvl="0" indent="-457200" defTabSz="457200">
              <a:spcBef>
                <a:spcPts val="1200"/>
              </a:spcBef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Honor Output </a:t>
            </a:r>
            <a:r>
              <a:rPr lang="en-US" sz="3200" dirty="0" err="1"/>
              <a:t>Kegiatan</a:t>
            </a:r>
            <a:r>
              <a:rPr lang="en-US" sz="3200" dirty="0"/>
              <a:t> </a:t>
            </a:r>
            <a:r>
              <a:rPr lang="en-US" sz="3200" dirty="0" err="1"/>
              <a:t>merupakan</a:t>
            </a:r>
            <a:r>
              <a:rPr lang="en-US" sz="3200" dirty="0"/>
              <a:t> honor yang </a:t>
            </a:r>
            <a:r>
              <a:rPr lang="en-US" sz="3200" dirty="0" err="1"/>
              <a:t>dibayarkan</a:t>
            </a:r>
            <a:r>
              <a:rPr lang="en-US" sz="3200" dirty="0"/>
              <a:t> </a:t>
            </a:r>
            <a:r>
              <a:rPr lang="en-US" sz="3200" dirty="0" err="1"/>
              <a:t>atas</a:t>
            </a:r>
            <a:r>
              <a:rPr lang="en-US" sz="3200" dirty="0"/>
              <a:t> </a:t>
            </a:r>
            <a:r>
              <a:rPr lang="en-US" sz="3200" dirty="0" err="1"/>
              <a:t>pelaksanaan</a:t>
            </a:r>
            <a:r>
              <a:rPr lang="en-US" sz="3200" dirty="0"/>
              <a:t> </a:t>
            </a:r>
            <a:r>
              <a:rPr lang="en-US" sz="3200" dirty="0" err="1"/>
              <a:t>kegiatan</a:t>
            </a:r>
            <a:r>
              <a:rPr lang="en-US" sz="3200" dirty="0"/>
              <a:t> yang </a:t>
            </a:r>
            <a:r>
              <a:rPr lang="en-US" sz="3200" dirty="0" err="1">
                <a:solidFill>
                  <a:srgbClr val="3366FF"/>
                </a:solidFill>
              </a:rPr>
              <a:t>insidentil</a:t>
            </a:r>
            <a:r>
              <a:rPr lang="en-US" sz="3200" dirty="0"/>
              <a:t> dan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dibayarkan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terus</a:t>
            </a:r>
            <a:r>
              <a:rPr lang="en-US" sz="3200" dirty="0"/>
              <a:t> </a:t>
            </a:r>
            <a:r>
              <a:rPr lang="en-US" sz="3200" dirty="0" err="1"/>
              <a:t>menerus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tahun.</a:t>
            </a:r>
          </a:p>
          <a:p>
            <a:pPr defTabSz="457200">
              <a:spcBef>
                <a:spcPts val="1200"/>
              </a:spcBef>
              <a:spcAft>
                <a:spcPts val="1200"/>
              </a:spcAft>
              <a:buSzPct val="80000"/>
              <a:defRPr/>
            </a:pPr>
            <a:endParaRPr lang="en-US" sz="2400" dirty="0"/>
          </a:p>
          <a:p>
            <a:pPr marL="514350" indent="-5143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AutoNum type="arabicPeriod"/>
              <a:defRPr/>
            </a:pPr>
            <a:endParaRPr lang="en-US" sz="2400" dirty="0"/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defRPr/>
            </a:pPr>
            <a:endParaRPr lang="en-US" sz="2400" dirty="0"/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defRPr/>
            </a:pP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84971" y="-53646"/>
            <a:ext cx="12060142" cy="803947"/>
            <a:chOff x="106878" y="235974"/>
            <a:chExt cx="11465690" cy="738448"/>
          </a:xfrm>
        </p:grpSpPr>
        <p:pic>
          <p:nvPicPr>
            <p:cNvPr id="10" name="Picture 9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94671" y="235974"/>
              <a:ext cx="777897" cy="738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106878" y="328091"/>
              <a:ext cx="10509663" cy="592204"/>
            </a:xfrm>
            <a:prstGeom prst="rect">
              <a:avLst/>
            </a:prstGeom>
            <a:solidFill>
              <a:srgbClr val="122086"/>
            </a:solidFill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3600" b="1">
                  <a:solidFill>
                    <a:schemeClr val="bg1"/>
                  </a:solidFill>
                </a:defRPr>
              </a:lvl1pPr>
            </a:lstStyle>
            <a:p>
              <a:pPr algn="ctr"/>
              <a:r>
                <a:rPr lang="en-US" sz="3590" dirty="0"/>
                <a:t>KOMPONEN ANGGARAN PENELITIAN (3)</a:t>
              </a:r>
              <a:endParaRPr lang="id-ID" sz="359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24</TotalTime>
  <Words>1726</Words>
  <Application>Microsoft Office PowerPoint</Application>
  <PresentationFormat>Widescreen</PresentationFormat>
  <Paragraphs>759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Rounded MT Bold</vt:lpstr>
      <vt:lpstr>Calibri</vt:lpstr>
      <vt:lpstr>Calibri Light</vt:lpstr>
      <vt:lpstr>Century Gothic</vt:lpstr>
      <vt:lpstr>Symbol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agus subekti</dc:creator>
  <cp:lastModifiedBy>hb657</cp:lastModifiedBy>
  <cp:revision>737</cp:revision>
  <dcterms:created xsi:type="dcterms:W3CDTF">2016-02-23T10:54:00Z</dcterms:created>
  <dcterms:modified xsi:type="dcterms:W3CDTF">2019-09-04T06:15:43Z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1033-11.2.0.8888</vt:lpwstr>
  </property>
</Properties>
</file>