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4C119D-B799-4B7D-A684-5DC0B0FD12C9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1987558-83A9-433B-9E80-1431E0FF3F47}">
      <dgm:prSet phldrT="[Text]"/>
      <dgm:spPr/>
      <dgm:t>
        <a:bodyPr/>
        <a:lstStyle/>
        <a:p>
          <a:r>
            <a:rPr lang="en-IN" dirty="0"/>
            <a:t>Below are the Snapshots</a:t>
          </a:r>
        </a:p>
      </dgm:t>
    </dgm:pt>
    <dgm:pt modelId="{41CA6BDA-B8AF-4E1C-95CF-8CE73025D549}" type="sibTrans" cxnId="{AC85669A-BF2D-4B6F-9040-0348F49C8230}">
      <dgm:prSet/>
      <dgm:spPr/>
      <dgm:t>
        <a:bodyPr/>
        <a:lstStyle/>
        <a:p>
          <a:endParaRPr lang="en-IN"/>
        </a:p>
      </dgm:t>
    </dgm:pt>
    <dgm:pt modelId="{BC0B56F3-507D-4C3A-AC2D-36937EFDCC72}" type="parTrans" cxnId="{AC85669A-BF2D-4B6F-9040-0348F49C8230}">
      <dgm:prSet/>
      <dgm:spPr/>
      <dgm:t>
        <a:bodyPr/>
        <a:lstStyle/>
        <a:p>
          <a:endParaRPr lang="en-IN"/>
        </a:p>
      </dgm:t>
    </dgm:pt>
    <dgm:pt modelId="{103AE332-CEC2-4D03-916E-D25D4E44603A}" type="pres">
      <dgm:prSet presAssocID="{A74C119D-B799-4B7D-A684-5DC0B0FD12C9}" presName="compositeShape" presStyleCnt="0">
        <dgm:presLayoutVars>
          <dgm:chMax val="2"/>
          <dgm:dir/>
          <dgm:resizeHandles val="exact"/>
        </dgm:presLayoutVars>
      </dgm:prSet>
      <dgm:spPr/>
    </dgm:pt>
    <dgm:pt modelId="{A0D6E07C-6D6C-4696-B24D-CA63BFB96B1D}" type="pres">
      <dgm:prSet presAssocID="{C1987558-83A9-433B-9E80-1431E0FF3F47}" presName="upArrow" presStyleLbl="node1" presStyleIdx="0" presStyleCnt="1" custAng="10800000"/>
      <dgm:spPr/>
    </dgm:pt>
    <dgm:pt modelId="{23409E27-CD76-4772-8902-09DAA76C6A00}" type="pres">
      <dgm:prSet presAssocID="{C1987558-83A9-433B-9E80-1431E0FF3F47}" presName="upArrowText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F11EA360-C9ED-4EE7-B935-EEBCF7E52F0C}" type="presOf" srcId="{A74C119D-B799-4B7D-A684-5DC0B0FD12C9}" destId="{103AE332-CEC2-4D03-916E-D25D4E44603A}" srcOrd="0" destOrd="0" presId="urn:microsoft.com/office/officeart/2005/8/layout/arrow4"/>
    <dgm:cxn modelId="{AC85669A-BF2D-4B6F-9040-0348F49C8230}" srcId="{A74C119D-B799-4B7D-A684-5DC0B0FD12C9}" destId="{C1987558-83A9-433B-9E80-1431E0FF3F47}" srcOrd="0" destOrd="0" parTransId="{BC0B56F3-507D-4C3A-AC2D-36937EFDCC72}" sibTransId="{41CA6BDA-B8AF-4E1C-95CF-8CE73025D549}"/>
    <dgm:cxn modelId="{85BC2DD9-5073-4DBA-976F-4AD044DB4599}" type="presOf" srcId="{C1987558-83A9-433B-9E80-1431E0FF3F47}" destId="{23409E27-CD76-4772-8902-09DAA76C6A00}" srcOrd="0" destOrd="0" presId="urn:microsoft.com/office/officeart/2005/8/layout/arrow4"/>
    <dgm:cxn modelId="{A47E650A-FF0C-488C-9F77-F3FA05992F70}" type="presParOf" srcId="{103AE332-CEC2-4D03-916E-D25D4E44603A}" destId="{A0D6E07C-6D6C-4696-B24D-CA63BFB96B1D}" srcOrd="0" destOrd="0" presId="urn:microsoft.com/office/officeart/2005/8/layout/arrow4"/>
    <dgm:cxn modelId="{56A2D622-E6C9-46B7-BD3C-79FF62053ED2}" type="presParOf" srcId="{103AE332-CEC2-4D03-916E-D25D4E44603A}" destId="{23409E27-CD76-4772-8902-09DAA76C6A00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6E07C-6D6C-4696-B24D-CA63BFB96B1D}">
      <dsp:nvSpPr>
        <dsp:cNvPr id="0" name=""/>
        <dsp:cNvSpPr/>
      </dsp:nvSpPr>
      <dsp:spPr>
        <a:xfrm rot="10800000">
          <a:off x="241963" y="0"/>
          <a:ext cx="1595365" cy="401580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09E27-CD76-4772-8902-09DAA76C6A00}">
      <dsp:nvSpPr>
        <dsp:cNvPr id="0" name=""/>
        <dsp:cNvSpPr/>
      </dsp:nvSpPr>
      <dsp:spPr>
        <a:xfrm>
          <a:off x="1885189" y="0"/>
          <a:ext cx="2707286" cy="401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0" rIns="248920" bIns="24892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Below are the Snapshots</a:t>
          </a:r>
        </a:p>
      </dsp:txBody>
      <dsp:txXfrm>
        <a:off x="1885189" y="0"/>
        <a:ext cx="2707286" cy="4015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0906C-9EFC-4EC6-AB98-DF5AF1B30481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ECC95-71AE-46A1-801E-CF6C16556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368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ECC95-71AE-46A1-801E-CF6C16556DB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30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8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977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0985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8708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8832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6932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1260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59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8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1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6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5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9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1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7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9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51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 idx="4294967295"/>
          </p:nvPr>
        </p:nvSpPr>
        <p:spPr>
          <a:xfrm>
            <a:off x="1041777" y="760854"/>
            <a:ext cx="10961687" cy="3960813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7200" b="1" strike="noStrike" spc="-1" dirty="0">
                <a:solidFill>
                  <a:schemeClr val="lt1"/>
                </a:solidFill>
                <a:latin typeface="Corbel"/>
              </a:rPr>
              <a:t>Super Market Sales Analysis</a:t>
            </a:r>
            <a:br>
              <a:rPr lang="en-US" sz="7200" b="1" strike="noStrike" spc="-1" dirty="0">
                <a:solidFill>
                  <a:schemeClr val="lt1"/>
                </a:solidFill>
                <a:latin typeface="Corbel"/>
              </a:rPr>
            </a:br>
            <a:r>
              <a:rPr lang="en-US" sz="3200" b="1" strike="noStrike" spc="-1" dirty="0">
                <a:solidFill>
                  <a:schemeClr val="lt1"/>
                </a:solidFill>
                <a:latin typeface="Corbel"/>
              </a:rPr>
              <a:t>Data analytics assignment - 1</a:t>
            </a:r>
            <a:endParaRPr lang="en-US" sz="7200" b="0" strike="noStrike" spc="-1" dirty="0">
              <a:solidFill>
                <a:schemeClr val="dk1"/>
              </a:solidFill>
              <a:latin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02C3-E1B2-4F2B-8B24-FB1120FB0550}" type="slidenum">
              <a:t>10</a:t>
            </a:fld>
            <a:endParaRPr/>
          </a:p>
        </p:txBody>
      </p:sp>
      <p:sp>
        <p:nvSpPr>
          <p:cNvPr id="166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239713"/>
            <a:ext cx="5272087" cy="1550987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Gender and Customer type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idx="4294967295"/>
          </p:nvPr>
        </p:nvSpPr>
        <p:spPr>
          <a:xfrm>
            <a:off x="6919913" y="2293938"/>
            <a:ext cx="5272087" cy="2557462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The Diagram showing the more number of products purchased by female who are members.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68" name="Picture 6"/>
          <p:cNvPicPr/>
          <p:nvPr/>
        </p:nvPicPr>
        <p:blipFill>
          <a:blip r:embed="rId2"/>
          <a:stretch/>
        </p:blipFill>
        <p:spPr>
          <a:xfrm>
            <a:off x="754920" y="1014840"/>
            <a:ext cx="5489280" cy="4466520"/>
          </a:xfrm>
          <a:prstGeom prst="rect">
            <a:avLst/>
          </a:prstGeom>
          <a:ln w="0">
            <a:noFill/>
          </a:ln>
        </p:spPr>
      </p:pic>
      <p:pic>
        <p:nvPicPr>
          <p:cNvPr id="169" name="Picture 3" descr="E:\naan mudhalvan\shaik\project\Assignments\Team Lead\Assignment_01\_ New exploration - Google Chrome 4_24_2023 4_25_51 AM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7141-6C5A-4173-970D-F50B01859440}" type="slidenum">
              <a:t>11</a:t>
            </a:fld>
            <a:endParaRPr/>
          </a:p>
        </p:txBody>
      </p:sp>
      <p:sp>
        <p:nvSpPr>
          <p:cNvPr id="170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271463"/>
            <a:ext cx="5272087" cy="1550987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gross income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idx="4294967295"/>
          </p:nvPr>
        </p:nvSpPr>
        <p:spPr>
          <a:xfrm>
            <a:off x="6919913" y="2151063"/>
            <a:ext cx="5272087" cy="2555875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The Diagram is showing the Branch “C” is making more gross income .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72" name="Picture 6"/>
          <p:cNvPicPr/>
          <p:nvPr/>
        </p:nvPicPr>
        <p:blipFill>
          <a:blip r:embed="rId2"/>
          <a:stretch/>
        </p:blipFill>
        <p:spPr>
          <a:xfrm>
            <a:off x="788400" y="1004040"/>
            <a:ext cx="5627880" cy="4457160"/>
          </a:xfrm>
          <a:prstGeom prst="rect">
            <a:avLst/>
          </a:prstGeom>
          <a:ln w="0">
            <a:noFill/>
          </a:ln>
        </p:spPr>
      </p:pic>
      <p:pic>
        <p:nvPicPr>
          <p:cNvPr id="173" name="Picture 2" descr="E:\naan mudhalvan\shaik\project\Assignments\Team Lead\Assignment_01\_ New exploration - Google Chrome 4_24_2023 4_51_25 AM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95000"/>
                  </a:schemeClr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01713C3-93D2-4A77-9C74-40C40932C3C0}" type="slidenum">
              <a:rPr lang="en-US" sz="1200" b="0" strike="noStrike" spc="-1">
                <a:solidFill>
                  <a:schemeClr val="dk1">
                    <a:tint val="95000"/>
                  </a:schemeClr>
                </a:solidFill>
                <a:latin typeface="Corbel"/>
              </a:rPr>
              <a:t>12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450850"/>
            <a:ext cx="5272087" cy="1550988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gross income including it’s city and branch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idx="4294967295"/>
          </p:nvPr>
        </p:nvSpPr>
        <p:spPr>
          <a:xfrm>
            <a:off x="6919913" y="2217738"/>
            <a:ext cx="5272087" cy="2555875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The diagram is showing that in city “Naypiyaw” the branch “C” is Giving more gross income .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77" name="Picture 6"/>
          <p:cNvPicPr/>
          <p:nvPr/>
        </p:nvPicPr>
        <p:blipFill>
          <a:blip r:embed="rId2"/>
          <a:stretch/>
        </p:blipFill>
        <p:spPr>
          <a:xfrm>
            <a:off x="779760" y="1009080"/>
            <a:ext cx="5457600" cy="437616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2" descr="E:\naan mudhalvan\shaik\project\Assignments\Team Lead\Assignment_01\_ New exploration - Google Chrome 4_24_2023 4_56_09 AM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99C8-24C7-4DB3-A19D-CE706647ED1E}" type="slidenum">
              <a:t>13</a:t>
            </a:fld>
            <a:endParaRPr/>
          </a:p>
        </p:txBody>
      </p:sp>
      <p:sp>
        <p:nvSpPr>
          <p:cNvPr id="179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450850"/>
            <a:ext cx="5272087" cy="1550988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Taxes according to the quantity of products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idx="4294967295"/>
          </p:nvPr>
        </p:nvSpPr>
        <p:spPr>
          <a:xfrm>
            <a:off x="6919913" y="2324100"/>
            <a:ext cx="5272087" cy="2557463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The diagram is showing as number of Quantity is increasing the Tax also increasing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81" name="Picture 8"/>
          <p:cNvPicPr/>
          <p:nvPr/>
        </p:nvPicPr>
        <p:blipFill>
          <a:blip r:embed="rId2"/>
          <a:stretch/>
        </p:blipFill>
        <p:spPr>
          <a:xfrm>
            <a:off x="765000" y="1025280"/>
            <a:ext cx="5509800" cy="4259880"/>
          </a:xfrm>
          <a:prstGeom prst="rect">
            <a:avLst/>
          </a:prstGeom>
          <a:ln w="0">
            <a:noFill/>
          </a:ln>
        </p:spPr>
      </p:pic>
      <p:pic>
        <p:nvPicPr>
          <p:cNvPr id="182" name="Picture 2" descr="E:\naan mudhalvan\shaik\project\Assignments\Team Lead\Assignment_01\_ New exploration - Google Chrome 4_24_2023 5_04_35 AM.png"/>
          <p:cNvPicPr/>
          <p:nvPr/>
        </p:nvPicPr>
        <p:blipFill>
          <a:blip r:embed="rId3"/>
          <a:stretch/>
        </p:blipFill>
        <p:spPr>
          <a:xfrm>
            <a:off x="0" y="-219960"/>
            <a:ext cx="12191760" cy="7077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83692"/>
            <a:ext cx="838199" cy="767687"/>
          </a:xfrm>
        </p:spPr>
        <p:txBody>
          <a:bodyPr/>
          <a:lstStyle/>
          <a:p>
            <a:fld id="{B113F6BE-7ACC-4D25-ACD9-272A7FF4C117}" type="slidenum">
              <a:t>14</a:t>
            </a:fld>
            <a:endParaRPr/>
          </a:p>
        </p:txBody>
      </p:sp>
      <p:sp>
        <p:nvSpPr>
          <p:cNvPr id="183" name="PlaceHolder 1"/>
          <p:cNvSpPr>
            <a:spLocks noGrp="1"/>
          </p:cNvSpPr>
          <p:nvPr>
            <p:ph type="title" idx="4294967295"/>
          </p:nvPr>
        </p:nvSpPr>
        <p:spPr>
          <a:xfrm>
            <a:off x="0" y="625985"/>
            <a:ext cx="11520487" cy="75565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4500" b="1" strike="noStrike" spc="-1" dirty="0">
                <a:solidFill>
                  <a:schemeClr val="lt1"/>
                </a:solidFill>
                <a:latin typeface="Corbel"/>
              </a:rPr>
              <a:t>Conclusion</a:t>
            </a:r>
            <a:endParaRPr lang="en-US" sz="4500" b="0" strike="noStrike" spc="-1" dirty="0">
              <a:solidFill>
                <a:schemeClr val="dk1"/>
              </a:solidFill>
              <a:latin typeface="Corbe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idx="4294967295"/>
          </p:nvPr>
        </p:nvSpPr>
        <p:spPr>
          <a:xfrm>
            <a:off x="1284550" y="2151522"/>
            <a:ext cx="8748712" cy="3976687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200" b="0" strike="noStrike" spc="-1" dirty="0">
                <a:latin typeface="Calibri"/>
              </a:rPr>
              <a:t>Data Analysis for Super Market is done successfully by uploading the dataset to Cognos Analytics, deleting the unnecessary columns, creating a data module, exploring and visualization of  the dataset.</a:t>
            </a:r>
            <a:endParaRPr lang="en-US" sz="2200" b="0" strike="noStrike" spc="-1" dirty="0"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200" b="0" strike="noStrike" spc="-1" dirty="0">
                <a:latin typeface="Calibri"/>
              </a:rPr>
              <a:t>Thank you .</a:t>
            </a:r>
            <a:endParaRPr lang="en-US" sz="2200" b="0" strike="noStrike" spc="-1" dirty="0"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3855AA-7314-43CF-9CE2-5CDF26F3350A}"/>
              </a:ext>
            </a:extLst>
          </p:cNvPr>
          <p:cNvSpPr/>
          <p:nvPr/>
        </p:nvSpPr>
        <p:spPr>
          <a:xfrm>
            <a:off x="1620132" y="3860624"/>
            <a:ext cx="626067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Cindurasri.T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Jeppiaar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engineering college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BF91-3D6B-474F-9029-538A2A6B25C7}" type="slidenum">
              <a:t>2</a:t>
            </a:fld>
            <a:endParaRPr/>
          </a:p>
        </p:txBody>
      </p:sp>
      <p:sp>
        <p:nvSpPr>
          <p:cNvPr id="143" name="PlaceHolder 1"/>
          <p:cNvSpPr>
            <a:spLocks noGrp="1"/>
          </p:cNvSpPr>
          <p:nvPr>
            <p:ph type="title" idx="4294967295"/>
          </p:nvPr>
        </p:nvSpPr>
        <p:spPr>
          <a:xfrm>
            <a:off x="823913" y="499745"/>
            <a:ext cx="5272087" cy="80645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br>
              <a:rPr sz="4000" dirty="0">
                <a:solidFill>
                  <a:schemeClr val="tx1"/>
                </a:solidFill>
              </a:rPr>
            </a:br>
            <a:br>
              <a:rPr sz="4000" dirty="0">
                <a:solidFill>
                  <a:schemeClr val="tx1"/>
                </a:solidFill>
              </a:rPr>
            </a:br>
            <a:r>
              <a:rPr lang="en-IN" sz="4000" b="1" strike="noStrike" spc="-1" dirty="0">
                <a:solidFill>
                  <a:schemeClr val="tx1"/>
                </a:solidFill>
                <a:latin typeface="inherit"/>
              </a:rPr>
              <a:t>About Dataset</a:t>
            </a:r>
            <a:endParaRPr lang="en-US" sz="4000" b="0" strike="noStrike" spc="-1" dirty="0">
              <a:solidFill>
                <a:schemeClr val="tx1"/>
              </a:solidFill>
              <a:latin typeface="Corbe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idx="4294967295"/>
          </p:nvPr>
        </p:nvSpPr>
        <p:spPr>
          <a:xfrm>
            <a:off x="407104" y="1620757"/>
            <a:ext cx="4787065" cy="4144816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 fontScale="92500" lnSpcReduction="10000"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b="0" strike="noStrike" spc="-1" dirty="0">
                <a:latin typeface="Calibri"/>
              </a:rPr>
              <a:t>The growth of supermarkets in most populated cities is increasing and market competitions are also high. </a:t>
            </a:r>
          </a:p>
          <a:p>
            <a:pPr marL="438840" indent="0">
              <a:lnSpc>
                <a:spcPct val="100000"/>
              </a:lnSpc>
              <a:buNone/>
            </a:pPr>
            <a:endParaRPr lang="en-US" sz="2400" b="0" strike="noStrike" spc="-1" dirty="0"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b="0" strike="noStrike" spc="-1" dirty="0">
                <a:latin typeface="Calibri"/>
              </a:rPr>
              <a:t>The dataset is one of the historical sales of supermarket company which has recorded in 3 different branches for 3 months data.</a:t>
            </a:r>
          </a:p>
          <a:p>
            <a:pPr marL="438840" indent="0">
              <a:lnSpc>
                <a:spcPct val="100000"/>
              </a:lnSpc>
              <a:buNone/>
            </a:pPr>
            <a:endParaRPr lang="en-US" sz="2400" b="0" strike="noStrike" spc="-1" dirty="0"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b="0" strike="noStrike" spc="-1" dirty="0">
                <a:latin typeface="Calibri"/>
              </a:rPr>
              <a:t> Here is the image of dataset window in kaggle.com website. </a:t>
            </a:r>
          </a:p>
        </p:txBody>
      </p:sp>
      <p:pic>
        <p:nvPicPr>
          <p:cNvPr id="145" name="Picture 2" descr="E:\naan mudhalvan\shaik\project\Assignments\Team Lead\Assignment_01\WhatsApp - Google Chrome 4_24_2023 5_37_33 AM.png"/>
          <p:cNvPicPr/>
          <p:nvPr/>
        </p:nvPicPr>
        <p:blipFill>
          <a:blip r:embed="rId2"/>
          <a:stretch/>
        </p:blipFill>
        <p:spPr>
          <a:xfrm>
            <a:off x="5487791" y="1548974"/>
            <a:ext cx="6430832" cy="414481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AEAB-19E3-43B2-8BD3-20F28EE0EA63}" type="slidenum">
              <a:t>3</a:t>
            </a:fld>
            <a:endParaRPr/>
          </a:p>
        </p:txBody>
      </p:sp>
      <p:sp>
        <p:nvSpPr>
          <p:cNvPr id="146" name="PlaceHolder 1"/>
          <p:cNvSpPr>
            <a:spLocks noGrp="1"/>
          </p:cNvSpPr>
          <p:nvPr>
            <p:ph type="title" idx="4294967295"/>
          </p:nvPr>
        </p:nvSpPr>
        <p:spPr>
          <a:xfrm>
            <a:off x="620732" y="960886"/>
            <a:ext cx="11107335" cy="767688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 dirty="0">
                <a:solidFill>
                  <a:schemeClr val="tx1"/>
                </a:solidFill>
                <a:latin typeface="Calibri"/>
              </a:rPr>
              <a:t>Uploading data set to Cognos </a:t>
            </a:r>
            <a:br>
              <a:rPr lang="en-IN" sz="4000" b="1" strike="noStrike" spc="-1" dirty="0">
                <a:solidFill>
                  <a:schemeClr val="tx1"/>
                </a:solidFill>
                <a:latin typeface="Calibri"/>
              </a:rPr>
            </a:br>
            <a:r>
              <a:rPr lang="en-IN" sz="4000" b="1" strike="noStrike" spc="-1" dirty="0">
                <a:solidFill>
                  <a:schemeClr val="tx1"/>
                </a:solidFill>
                <a:latin typeface="Calibri"/>
              </a:rPr>
              <a:t>Data Analytics </a:t>
            </a:r>
            <a:endParaRPr lang="en-US" sz="4000" b="0" strike="noStrike" spc="-1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idx="4294967295"/>
          </p:nvPr>
        </p:nvSpPr>
        <p:spPr>
          <a:xfrm>
            <a:off x="620784" y="2129213"/>
            <a:ext cx="4864493" cy="2297915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200" b="0" strike="noStrike" spc="-1" dirty="0">
                <a:latin typeface="Calibri"/>
              </a:rPr>
              <a:t>Here are snapshots of how I upload .csv files to my Cognos data analytics </a:t>
            </a:r>
            <a:endParaRPr lang="en-US" sz="2200" b="0" strike="noStrike" spc="-1" dirty="0"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200" b="0" strike="noStrike" spc="-1" dirty="0">
                <a:latin typeface="Calibri"/>
              </a:rPr>
              <a:t>Downloaded .csv file from </a:t>
            </a:r>
            <a:r>
              <a:rPr lang="en-US" sz="2200" b="0" strike="noStrike" spc="-1" dirty="0" err="1">
                <a:latin typeface="Calibri"/>
              </a:rPr>
              <a:t>kaggle</a:t>
            </a:r>
            <a:r>
              <a:rPr lang="en-US" sz="2200" b="0" strike="noStrike" spc="-1" dirty="0">
                <a:latin typeface="Calibri"/>
              </a:rPr>
              <a:t> is uploaded using the upload feature on the </a:t>
            </a:r>
            <a:r>
              <a:rPr lang="en-US" sz="2200" b="0" strike="noStrike" spc="-1" dirty="0" err="1">
                <a:latin typeface="Calibri"/>
              </a:rPr>
              <a:t>cognos</a:t>
            </a:r>
            <a:r>
              <a:rPr lang="en-US" sz="2200" b="0" strike="noStrike" spc="-1" dirty="0">
                <a:latin typeface="Calibri"/>
              </a:rPr>
              <a:t> website</a:t>
            </a:r>
            <a:r>
              <a:rPr lang="en-US" sz="2200" b="0" strike="noStrike" spc="-1" dirty="0">
                <a:latin typeface="Corbel"/>
              </a:rPr>
              <a:t>. </a:t>
            </a:r>
          </a:p>
        </p:txBody>
      </p:sp>
      <p:pic>
        <p:nvPicPr>
          <p:cNvPr id="148" name="Picture 3" descr="E:\naan mudhalvan\shaik\project\Assignments\Team Lead\Assignment_01\uploading_data.png"/>
          <p:cNvPicPr/>
          <p:nvPr/>
        </p:nvPicPr>
        <p:blipFill>
          <a:blip r:embed="rId2"/>
          <a:stretch/>
        </p:blipFill>
        <p:spPr>
          <a:xfrm>
            <a:off x="6096000" y="1398665"/>
            <a:ext cx="5021344" cy="4936147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533C-7F22-4B8C-B1C3-1956D62228E8}" type="slidenum">
              <a:t>4</a:t>
            </a:fld>
            <a:endParaRPr/>
          </a:p>
        </p:txBody>
      </p:sp>
      <p:sp>
        <p:nvSpPr>
          <p:cNvPr id="149" name="PlaceHolder 1"/>
          <p:cNvSpPr>
            <a:spLocks noGrp="1"/>
          </p:cNvSpPr>
          <p:nvPr>
            <p:ph type="title" idx="4294967295"/>
          </p:nvPr>
        </p:nvSpPr>
        <p:spPr>
          <a:xfrm>
            <a:off x="2240756" y="587768"/>
            <a:ext cx="7710487" cy="775493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 dirty="0">
                <a:solidFill>
                  <a:schemeClr val="tx1"/>
                </a:solidFill>
                <a:latin typeface="Calibri"/>
              </a:rPr>
              <a:t>Delete the unnecessary columns</a:t>
            </a:r>
            <a:endParaRPr lang="en-US" sz="4000" b="0" strike="noStrike" spc="-1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idx="4294967295"/>
          </p:nvPr>
        </p:nvSpPr>
        <p:spPr>
          <a:xfrm>
            <a:off x="5157099" y="1950244"/>
            <a:ext cx="6692393" cy="2957512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200" b="0" strike="noStrike" spc="-1" dirty="0">
                <a:latin typeface="Calibri"/>
              </a:rPr>
              <a:t>Removal of unnecessary columns are done here and they have been saved as another data module .</a:t>
            </a:r>
            <a:endParaRPr lang="en-US" sz="2200" b="0" strike="noStrike" spc="-1" dirty="0"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200" b="0" strike="noStrike" spc="-1" dirty="0">
                <a:latin typeface="Calibri"/>
              </a:rPr>
              <a:t>You can see that few columns are not displayed as they have been removed. </a:t>
            </a:r>
            <a:endParaRPr lang="en-US" sz="2200" b="0" strike="noStrike" spc="-1" dirty="0"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2400" b="0" strike="noStrike" spc="-1" dirty="0">
              <a:solidFill>
                <a:schemeClr val="dk1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2400" b="0" strike="noStrike" spc="-1" dirty="0">
              <a:solidFill>
                <a:schemeClr val="dk1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b="0" strike="noStrike" spc="-1" dirty="0">
              <a:solidFill>
                <a:schemeClr val="dk1"/>
              </a:solidFill>
              <a:latin typeface="Corbe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4042511841"/>
              </p:ext>
            </p:extLst>
          </p:nvPr>
        </p:nvGraphicFramePr>
        <p:xfrm>
          <a:off x="427298" y="1552353"/>
          <a:ext cx="4834440" cy="401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76E5-EEF4-4F3C-B1E7-30E2FA57BF8B}" type="slidenum">
              <a:t>5</a:t>
            </a:fld>
            <a:endParaRPr/>
          </a:p>
        </p:txBody>
      </p:sp>
      <p:pic>
        <p:nvPicPr>
          <p:cNvPr id="153" name="Picture 3" descr="E:\naan mudhalvan\shaik\project\Assignments\Team Lead\Assignment_01\_ final_data_module - Google Chrome 4_24_2023 1_29_18 AM.png"/>
          <p:cNvPicPr/>
          <p:nvPr/>
        </p:nvPicPr>
        <p:blipFill>
          <a:blip r:embed="rId2"/>
          <a:stretch/>
        </p:blipFill>
        <p:spPr>
          <a:xfrm>
            <a:off x="9427" y="18854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7EC6-D4A7-4965-BC5D-6E0AAF328D5D}" type="slidenum">
              <a:t>6</a:t>
            </a:fld>
            <a:endParaRPr/>
          </a:p>
        </p:txBody>
      </p:sp>
      <p:pic>
        <p:nvPicPr>
          <p:cNvPr id="156" name="Picture 2" descr="E:\naan mudhalvan\shaik\project\Assignments\Team Lead\Assignment_01\_ final_data_module - Google Chrome 4_24_2023 1_29_32 AM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8674-D075-4A16-AB2C-0F649456F409}" type="slidenum">
              <a:t>7</a:t>
            </a:fld>
            <a:endParaRPr/>
          </a:p>
        </p:txBody>
      </p:sp>
      <p:pic>
        <p:nvPicPr>
          <p:cNvPr id="159" name="Picture 2" descr="E:\naan mudhalvan\shaik\project\Assignments\Team Lead\Assignment_01\_ final_data_module - Google Chrome 4_24_2023 1_29_36 AM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A5C9-8726-4FAD-B240-34DC67031937}" type="slidenum">
              <a:t>8</a:t>
            </a:fld>
            <a:endParaRPr/>
          </a:p>
        </p:txBody>
      </p:sp>
      <p:sp>
        <p:nvSpPr>
          <p:cNvPr id="160" name="PlaceHolder 1"/>
          <p:cNvSpPr>
            <a:spLocks noGrp="1"/>
          </p:cNvSpPr>
          <p:nvPr>
            <p:ph type="title" idx="4294967295"/>
          </p:nvPr>
        </p:nvSpPr>
        <p:spPr>
          <a:xfrm>
            <a:off x="405990" y="0"/>
            <a:ext cx="7352270" cy="1824054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 dirty="0">
                <a:solidFill>
                  <a:schemeClr val="tx1"/>
                </a:solidFill>
                <a:latin typeface="Calibri"/>
              </a:rPr>
              <a:t>Analysis of Gender by Gender in a Pie Chart Representation</a:t>
            </a:r>
            <a:endParaRPr lang="en-US" sz="4000" b="0" strike="noStrike" spc="-1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idx="4294967295"/>
          </p:nvPr>
        </p:nvSpPr>
        <p:spPr>
          <a:xfrm>
            <a:off x="339365" y="2137004"/>
            <a:ext cx="5272087" cy="2338388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 dirty="0">
                <a:latin typeface="Calibri"/>
              </a:rPr>
              <a:t>The diagram is a Pie Chart representation of Genders of two kinds.</a:t>
            </a:r>
            <a:endParaRPr lang="en-US" sz="2400" b="0" strike="noStrike" spc="-1" dirty="0"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 dirty="0">
                <a:latin typeface="Calibri"/>
              </a:rPr>
              <a:t>Hence it has two colours</a:t>
            </a:r>
            <a:r>
              <a:rPr lang="en-IN" sz="2400" b="0" strike="noStrike" spc="-1" dirty="0">
                <a:latin typeface="Corbel"/>
              </a:rPr>
              <a:t>. </a:t>
            </a:r>
            <a:endParaRPr lang="en-US" sz="2400" b="0" strike="noStrike" spc="-1" dirty="0">
              <a:latin typeface="Corbel"/>
            </a:endParaRPr>
          </a:p>
        </p:txBody>
      </p:sp>
      <p:pic>
        <p:nvPicPr>
          <p:cNvPr id="162" name="Picture 2" descr="E:\naan mudhalvan\shaik\project\Assignments\Team Lead\Assignment_01\_ New exploration - Google Chrome 4_24_2023 4_15_07 AM.png"/>
          <p:cNvPicPr/>
          <p:nvPr/>
        </p:nvPicPr>
        <p:blipFill>
          <a:blip r:embed="rId2"/>
          <a:stretch/>
        </p:blipFill>
        <p:spPr>
          <a:xfrm>
            <a:off x="5269583" y="2064470"/>
            <a:ext cx="6573625" cy="41006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38E7-3A73-4823-8F82-90F1FB3F8957}" type="slidenum">
              <a:t>9</a:t>
            </a:fld>
            <a:endParaRPr/>
          </a:p>
        </p:txBody>
      </p:sp>
      <p:sp>
        <p:nvSpPr>
          <p:cNvPr id="163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69850"/>
            <a:ext cx="5272087" cy="1550988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quantity of products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idx="4294967295"/>
          </p:nvPr>
        </p:nvSpPr>
        <p:spPr>
          <a:xfrm>
            <a:off x="6919913" y="2286000"/>
            <a:ext cx="5272087" cy="2555875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According to Diagram we can see we having more amount of Electronic accessories product 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65" name="Picture 2" descr="E:\naan mudhalvan\shaik\project\Assignments\Team Lead\Assignment_01\_ New exploration - Google Chrome 4_24_2023 4_24_39 AM.png"/>
          <p:cNvPicPr/>
          <p:nvPr/>
        </p:nvPicPr>
        <p:blipFill>
          <a:blip r:embed="rId2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351</Words>
  <Application>Microsoft Office PowerPoint</Application>
  <PresentationFormat>Widescreen</PresentationFormat>
  <Paragraphs>47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Gothic</vt:lpstr>
      <vt:lpstr>Corbel</vt:lpstr>
      <vt:lpstr>inherit</vt:lpstr>
      <vt:lpstr>Times New Roman</vt:lpstr>
      <vt:lpstr>Wingdings 2</vt:lpstr>
      <vt:lpstr>Wingdings 3</vt:lpstr>
      <vt:lpstr>Ion</vt:lpstr>
      <vt:lpstr>Super Market Sales Analysis Data analytics assignment - 1</vt:lpstr>
      <vt:lpstr>  About Dataset</vt:lpstr>
      <vt:lpstr>Uploading data set to Cognos  Data Analytics </vt:lpstr>
      <vt:lpstr>Delete the unnecessary columns</vt:lpstr>
      <vt:lpstr>PowerPoint Presentation</vt:lpstr>
      <vt:lpstr>PowerPoint Presentation</vt:lpstr>
      <vt:lpstr>PowerPoint Presentation</vt:lpstr>
      <vt:lpstr>Analysis of Gender by Gender in a Pie Chart Representation</vt:lpstr>
      <vt:lpstr>Analysis of quantity of products</vt:lpstr>
      <vt:lpstr>Analysis of Gender and Customer type</vt:lpstr>
      <vt:lpstr>Analysis of gross income</vt:lpstr>
      <vt:lpstr>Analysis of gross income including it’s city and branch</vt:lpstr>
      <vt:lpstr>Analysis of Taxes according to the quantity of products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Market Sales Analysis</dc:title>
  <dc:subject/>
  <dc:creator>Sameer Khan</dc:creator>
  <dc:description/>
  <cp:lastModifiedBy>cindu</cp:lastModifiedBy>
  <cp:revision>7</cp:revision>
  <dcterms:created xsi:type="dcterms:W3CDTF">2023-04-22T19:07:15Z</dcterms:created>
  <dcterms:modified xsi:type="dcterms:W3CDTF">2023-10-04T13:16:32Z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95158fe5698e4d83b4ec4a4b703b3555</vt:lpwstr>
  </property>
</Properties>
</file>