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Old Standard TT"/>
      <p:regular r:id="rId30"/>
      <p:bold r:id="rId31"/>
      <p: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ldStandardTT-bold.fntdata"/><Relationship Id="rId30" Type="http://schemas.openxmlformats.org/officeDocument/2006/relationships/font" Target="fonts/OldStandardTT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ldStandardT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1686e9617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1686e9617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1686e9617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1686e9617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7d63041d8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7d63041d8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7d63041d8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7d63041d8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8593cca1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8593cca1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8593cca1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8593cca1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7d63041d8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7d63041d8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7d63041d8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7d63041d8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1686e9617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b1686e9617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1686e9617_5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b1686e9617_5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7d63041d8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7d63041d8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7d63041d8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a7d63041d8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1686e9617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b1686e9617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b1686e9617_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b1686e9617_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7d63041d8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a7d63041d8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7d63041d8_0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a7d63041d8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7d63041d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7d63041d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7d63041d8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7d63041d8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1686e961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1686e961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7d63041d8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7d63041d8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7d63041d8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7d63041d8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1686e9617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1686e9617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1686e9617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1686e9617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3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Relationship Id="rId6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aviddalpiaz.github.io/appliedstats/applied_statistics.pdf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962725" y="647200"/>
            <a:ext cx="8118600" cy="84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Final Project - D</a:t>
            </a:r>
            <a:r>
              <a:rPr b="1" lang="en"/>
              <a:t>ata Analysis</a:t>
            </a:r>
            <a:endParaRPr b="1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449875" y="1965050"/>
            <a:ext cx="5565000" cy="29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Team ID: 6</a:t>
            </a: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Team members:</a:t>
            </a:r>
            <a:r>
              <a:rPr lang="en" sz="2300"/>
              <a:t>  </a:t>
            </a:r>
            <a:r>
              <a:rPr lang="en" sz="2300"/>
              <a:t>Brendan Paul Voges</a:t>
            </a:r>
            <a:endParaRPr sz="2300"/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     Raghuram Palaniappan   </a:t>
            </a:r>
            <a:endParaRPr sz="2300"/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     </a:t>
            </a:r>
            <a:r>
              <a:rPr lang="en" sz="2300"/>
              <a:t>Shih-Chi Chen </a:t>
            </a:r>
            <a:endParaRPr sz="2300"/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     Xianzheng Sun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/>
              <a:t>Class: </a:t>
            </a:r>
            <a:r>
              <a:rPr lang="en" sz="2300"/>
              <a:t>STA108B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/>
              <a:t>Professor: </a:t>
            </a:r>
            <a:r>
              <a:rPr lang="en" sz="2300"/>
              <a:t>Hao Chen</a:t>
            </a:r>
            <a:endParaRPr sz="2300"/>
          </a:p>
        </p:txBody>
      </p:sp>
      <p:sp>
        <p:nvSpPr>
          <p:cNvPr id="61" name="Google Shape;61;p13"/>
          <p:cNvSpPr/>
          <p:nvPr/>
        </p:nvSpPr>
        <p:spPr>
          <a:xfrm>
            <a:off x="628750" y="3373550"/>
            <a:ext cx="488400" cy="315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6850" y="2984600"/>
            <a:ext cx="1804950" cy="18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856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SSE, AIC, and BIC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52151"/>
            <a:ext cx="3889850" cy="246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3025" y="2152150"/>
            <a:ext cx="3779263" cy="2465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0" y="929550"/>
            <a:ext cx="91440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Old Standard TT"/>
              <a:buChar char="-"/>
            </a:pPr>
            <a:r>
              <a:rPr lang="en" sz="18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 smallest SSE=108168963, which is model:(X1,X3,X4,X5,X6,X8,X10,X11)</a:t>
            </a:r>
            <a:endParaRPr sz="18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Old Standard TT"/>
              <a:buChar char="-"/>
            </a:pPr>
            <a:r>
              <a:rPr lang="en" sz="18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 smallest AIC=7223.833, which is model:(X1,X3,X4,X5,X6,X8,X10,X11) </a:t>
            </a:r>
            <a:endParaRPr sz="18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Old Standard TT"/>
              <a:buChar char="-"/>
            </a:pPr>
            <a:r>
              <a:rPr lang="en" sz="18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 smallest BIC=7259.454, which is model:(X1,X3,X6,X8,X10,X11)</a:t>
            </a:r>
            <a:endParaRPr sz="18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1227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Predicted Residual Error Sum of Squares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-125" y="787375"/>
            <a:ext cx="9144000" cy="8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-"/>
            </a:pPr>
            <a:r>
              <a:rPr lang="en">
                <a:solidFill>
                  <a:srgbClr val="FF0000"/>
                </a:solidFill>
              </a:rPr>
              <a:t>The smallest PRESS=111072298, which is model:(X1,X3,X4,X5,X6,X8,X10,X11)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-"/>
            </a:pPr>
            <a:r>
              <a:rPr lang="en">
                <a:solidFill>
                  <a:srgbClr val="FF0000"/>
                </a:solidFill>
              </a:rPr>
              <a:t>Viewing the model structures the lowest PRESS contains 9 predictor variables showing that it has lowest errors and has the best fit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1560" y="1869897"/>
            <a:ext cx="5160875" cy="315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3094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Model selection: First-order models with two-way interactions</a:t>
            </a:r>
            <a:endParaRPr b="1" sz="2300"/>
          </a:p>
        </p:txBody>
      </p:sp>
      <p:pic>
        <p:nvPicPr>
          <p:cNvPr id="144" name="Google Shape;144;p24"/>
          <p:cNvPicPr preferRelativeResize="0"/>
          <p:nvPr/>
        </p:nvPicPr>
        <p:blipFill rotWithShape="1">
          <a:blip r:embed="rId3">
            <a:alphaModFix/>
          </a:blip>
          <a:srcRect b="0" l="0" r="4131" t="0"/>
          <a:stretch/>
        </p:blipFill>
        <p:spPr>
          <a:xfrm>
            <a:off x="469850" y="1008300"/>
            <a:ext cx="6288049" cy="107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 rotWithShape="1">
          <a:blip r:embed="rId4">
            <a:alphaModFix/>
          </a:blip>
          <a:srcRect b="0" l="0" r="28891" t="0"/>
          <a:stretch/>
        </p:blipFill>
        <p:spPr>
          <a:xfrm>
            <a:off x="2252125" y="1698375"/>
            <a:ext cx="4394951" cy="310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/>
          <p:nvPr/>
        </p:nvSpPr>
        <p:spPr>
          <a:xfrm>
            <a:off x="2418375" y="1688675"/>
            <a:ext cx="1239900" cy="164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6099250" y="3081063"/>
            <a:ext cx="1677300" cy="613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Models with 29 p values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67250" y="3262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Model selection: First-order models with two-way interactions</a:t>
            </a:r>
            <a:endParaRPr b="1" sz="2300"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950" y="871575"/>
            <a:ext cx="6722398" cy="39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67250" y="3262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Model selection: First-order models with two-way interactions</a:t>
            </a:r>
            <a:endParaRPr b="1" sz="2300"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100" y="1039925"/>
            <a:ext cx="8189776" cy="218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7775" y="3476725"/>
            <a:ext cx="5014174" cy="11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/>
          <p:nvPr/>
        </p:nvSpPr>
        <p:spPr>
          <a:xfrm>
            <a:off x="3144875" y="2298925"/>
            <a:ext cx="1598400" cy="234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67250" y="3262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Model selection: First-order models with two-way interactions</a:t>
            </a:r>
            <a:endParaRPr b="1" sz="2300"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900" y="1020300"/>
            <a:ext cx="3994201" cy="38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/>
          <p:nvPr/>
        </p:nvSpPr>
        <p:spPr>
          <a:xfrm>
            <a:off x="4888425" y="1833975"/>
            <a:ext cx="765300" cy="126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7"/>
          <p:cNvSpPr/>
          <p:nvPr/>
        </p:nvSpPr>
        <p:spPr>
          <a:xfrm>
            <a:off x="4888425" y="1959975"/>
            <a:ext cx="765300" cy="126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/>
          <p:nvPr/>
        </p:nvSpPr>
        <p:spPr>
          <a:xfrm>
            <a:off x="4844500" y="2296425"/>
            <a:ext cx="765300" cy="126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7"/>
          <p:cNvSpPr/>
          <p:nvPr/>
        </p:nvSpPr>
        <p:spPr>
          <a:xfrm>
            <a:off x="4844500" y="2170425"/>
            <a:ext cx="765300" cy="126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7"/>
          <p:cNvSpPr/>
          <p:nvPr/>
        </p:nvSpPr>
        <p:spPr>
          <a:xfrm>
            <a:off x="4888425" y="2422425"/>
            <a:ext cx="765300" cy="126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/>
          <p:nvPr/>
        </p:nvSpPr>
        <p:spPr>
          <a:xfrm>
            <a:off x="4888425" y="2548425"/>
            <a:ext cx="765300" cy="126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7"/>
          <p:cNvSpPr/>
          <p:nvPr/>
        </p:nvSpPr>
        <p:spPr>
          <a:xfrm>
            <a:off x="4844500" y="3262875"/>
            <a:ext cx="765300" cy="126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7"/>
          <p:cNvSpPr/>
          <p:nvPr/>
        </p:nvSpPr>
        <p:spPr>
          <a:xfrm>
            <a:off x="4844500" y="3388875"/>
            <a:ext cx="765300" cy="126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4844500" y="3977325"/>
            <a:ext cx="765300" cy="126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7"/>
          <p:cNvSpPr/>
          <p:nvPr/>
        </p:nvSpPr>
        <p:spPr>
          <a:xfrm>
            <a:off x="4796075" y="3721850"/>
            <a:ext cx="765300" cy="126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/>
          <p:nvPr/>
        </p:nvSpPr>
        <p:spPr>
          <a:xfrm>
            <a:off x="4844500" y="4180825"/>
            <a:ext cx="765300" cy="126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7"/>
          <p:cNvSpPr/>
          <p:nvPr/>
        </p:nvSpPr>
        <p:spPr>
          <a:xfrm>
            <a:off x="4844500" y="4639800"/>
            <a:ext cx="765300" cy="126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selection: Stepwise algorithms</a:t>
            </a:r>
            <a:endParaRPr b="1"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1171600"/>
            <a:ext cx="4260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Begin with a 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Step 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Explanatory</a:t>
            </a:r>
            <a:r>
              <a:rPr lang="en"/>
              <a:t> variables added/eliminated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best model is selected (Smallest AIC)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the next step</a:t>
            </a: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1650" y="1895875"/>
            <a:ext cx="3860650" cy="28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1650" y="1408053"/>
            <a:ext cx="3121904" cy="3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Stepwise algorithms: First Order Models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 Selection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Backward elimination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Forward Stepwise(start with intercept)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Forward Stepwise(start with full model)</a:t>
            </a:r>
            <a:endParaRPr/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5275" y="1114912"/>
            <a:ext cx="5528594" cy="6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5275" y="1847400"/>
            <a:ext cx="5528601" cy="724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7821" y="3098125"/>
            <a:ext cx="6046052" cy="6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95275" y="4144350"/>
            <a:ext cx="5528599" cy="684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Stepwise algorithms: Interactions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 Selection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Backward elimination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1150" y="1171600"/>
            <a:ext cx="6023250" cy="93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2625" y="2421350"/>
            <a:ext cx="5499676" cy="1348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Stepwise algorithms: Interactions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Forward Stepwise(start with intercept)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Forward Stepwise(start with full model)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800" y="1767077"/>
            <a:ext cx="6396400" cy="96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3025" y="3175325"/>
            <a:ext cx="5697951" cy="149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( </a:t>
            </a:r>
            <a:r>
              <a:rPr lang="en"/>
              <a:t>Original data, Categorical variable, Data exploration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selection: First-order models </a:t>
            </a:r>
            <a:r>
              <a:rPr lang="en"/>
              <a:t> ( Rp, Rap, Cp, SSE, AIC, BIC, PRESS, Model selection)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selection: First-order models with two-way interactions ( Rp, Rap, Cp, SSE, AIC, BIC, PRESS, F test, T test)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selection: Stepwise algorithms ( </a:t>
            </a:r>
            <a:r>
              <a:rPr lang="en"/>
              <a:t>First-order models, First-order models with two-way interactions 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Reference</a:t>
            </a:r>
            <a:endParaRPr/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464100" y="5974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Outline </a:t>
            </a:r>
            <a:r>
              <a:rPr b="1" lang="en"/>
              <a:t> 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311700" y="1823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Conclusions</a:t>
            </a:r>
            <a:endParaRPr b="1"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311700" y="975700"/>
            <a:ext cx="8520600" cy="35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First-order models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Smallest BIC value yielded from Model 92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Smallest PRESS and AIC values yielded from </a:t>
            </a:r>
            <a:r>
              <a:rPr lang="en"/>
              <a:t>Model 132 </a:t>
            </a:r>
            <a:endParaRPr/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36308"/>
            <a:ext cx="8520600" cy="1832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311700" y="1823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Conclusions</a:t>
            </a:r>
            <a:endParaRPr b="1"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311700" y="795525"/>
            <a:ext cx="8520600" cy="3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First-order models with two-way interactions</a:t>
            </a:r>
            <a:r>
              <a:rPr lang="en"/>
              <a:t>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Smallest AIC yielded from the 29 predictor variables shown below</a:t>
            </a:r>
            <a:endParaRPr/>
          </a:p>
        </p:txBody>
      </p:sp>
      <p:pic>
        <p:nvPicPr>
          <p:cNvPr id="227" name="Google Shape;22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825" y="2058600"/>
            <a:ext cx="7156352" cy="175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311700" y="1213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Conclusions</a:t>
            </a:r>
            <a:endParaRPr b="1"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311700" y="734500"/>
            <a:ext cx="8520600" cy="3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Stepwise Algorithms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Smallest AIC yielded from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Backward Elimination with interaction: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Forward Stepwise with interaction: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437" y="2133326"/>
            <a:ext cx="5023125" cy="123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0375" y="3765275"/>
            <a:ext cx="6023250" cy="9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Reference</a:t>
            </a:r>
            <a:endParaRPr b="1"/>
          </a:p>
        </p:txBody>
      </p:sp>
      <p:sp>
        <p:nvSpPr>
          <p:cNvPr id="241" name="Google Shape;241;p3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on STA108 lecture 26 ~ 29 from professor Chen,Hao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Kutner, Michael H., Applied Linear Statistical Models, The McGraw·HiII Irwin, 2004.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Dalpiaz,David.“Applied Statistics with R”, 1 Sept. 2020,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https://daviddalpiaz.github.io/appliedstats/applied_statistics.pdf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225" y="603800"/>
            <a:ext cx="5357550" cy="3571700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2541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 </a:t>
            </a:r>
            <a:endParaRPr b="1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867300"/>
            <a:ext cx="8520600" cy="3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 variables from original data set, 11 predictor and 1 response variables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750" y="1281801"/>
            <a:ext cx="7792499" cy="107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375" y="2606100"/>
            <a:ext cx="4148549" cy="186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5750" y="2360775"/>
            <a:ext cx="4098627" cy="2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Exploration</a:t>
            </a:r>
            <a:endParaRPr b="1"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736675"/>
            <a:ext cx="8520600" cy="3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800" y="555800"/>
            <a:ext cx="3352500" cy="210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8304" y="555800"/>
            <a:ext cx="3291607" cy="2101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5800" y="2657725"/>
            <a:ext cx="3291599" cy="2178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83675" y="2657725"/>
            <a:ext cx="3440497" cy="217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688" y="1837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Determining transformation of data</a:t>
            </a:r>
            <a:endParaRPr b="1"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824" y="796975"/>
            <a:ext cx="6428375" cy="383674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2211000" y="1497175"/>
            <a:ext cx="5787900" cy="15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Most frequent observation is at 1</a:t>
            </a:r>
            <a:endParaRPr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2715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selection: First-order models</a:t>
            </a:r>
            <a:endParaRPr b="1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300" y="1171597"/>
            <a:ext cx="4931551" cy="361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1910275" y="753775"/>
            <a:ext cx="5079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Setup of all possible models using leaps package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87750" y="445050"/>
            <a:ext cx="91440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R-Squared at Different Levels of Predictor Variables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214625"/>
            <a:ext cx="8520600" cy="7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-"/>
            </a:pPr>
            <a:r>
              <a:rPr lang="en">
                <a:solidFill>
                  <a:srgbClr val="FF0000"/>
                </a:solidFill>
              </a:rPr>
              <a:t>R-squared continues to increase with the additions of predictor variables showing that the response variable continued to be better explained with more variables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/>
          </a:blip>
          <a:srcRect b="0" l="0" r="27076" t="27646"/>
          <a:stretch/>
        </p:blipFill>
        <p:spPr>
          <a:xfrm>
            <a:off x="2485650" y="2297625"/>
            <a:ext cx="4172700" cy="267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Adjusted R-Squared at Different Levels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-"/>
            </a:pPr>
            <a:r>
              <a:rPr lang="en">
                <a:solidFill>
                  <a:srgbClr val="FF0000"/>
                </a:solidFill>
              </a:rPr>
              <a:t>Largest R-Squared at 0.3455402671 which involved 9 predictor variables: X1,X3,X4,X5,X6,X8,X10,X11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827" y="2104225"/>
            <a:ext cx="4708350" cy="292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1599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Mallow’s Cp Criterion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773175"/>
            <a:ext cx="86739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-"/>
            </a:pPr>
            <a:r>
              <a:rPr lang="en">
                <a:solidFill>
                  <a:srgbClr val="FF0000"/>
                </a:solidFill>
              </a:rPr>
              <a:t>The smallest Cp=8.864002, which is model:(X1,X3,X4,X5,X6,X8,X10,X11)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-"/>
            </a:pPr>
            <a:r>
              <a:rPr lang="en">
                <a:solidFill>
                  <a:srgbClr val="FF0000"/>
                </a:solidFill>
              </a:rPr>
              <a:t>8.864002 is very close and smaller than the number of 9 predictors showing a well-fit and no bias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438" y="1939650"/>
            <a:ext cx="5111125" cy="306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