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6.xml" ContentType="application/vnd.openxmlformats-officedocument.presentationml.notesSlide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omments/comment4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06" r:id="rId1"/>
  </p:sldMasterIdLst>
  <p:notesMasterIdLst>
    <p:notesMasterId r:id="rId34"/>
  </p:notesMasterIdLst>
  <p:handoutMasterIdLst>
    <p:handoutMasterId r:id="rId35"/>
  </p:handoutMasterIdLst>
  <p:sldIdLst>
    <p:sldId id="256" r:id="rId2"/>
    <p:sldId id="262" r:id="rId3"/>
    <p:sldId id="265" r:id="rId4"/>
    <p:sldId id="264" r:id="rId5"/>
    <p:sldId id="275" r:id="rId6"/>
    <p:sldId id="272" r:id="rId7"/>
    <p:sldId id="273" r:id="rId8"/>
    <p:sldId id="276" r:id="rId9"/>
    <p:sldId id="277" r:id="rId10"/>
    <p:sldId id="278" r:id="rId11"/>
    <p:sldId id="279" r:id="rId12"/>
    <p:sldId id="280" r:id="rId13"/>
    <p:sldId id="285" r:id="rId14"/>
    <p:sldId id="281" r:id="rId15"/>
    <p:sldId id="282" r:id="rId16"/>
    <p:sldId id="287" r:id="rId17"/>
    <p:sldId id="288" r:id="rId18"/>
    <p:sldId id="291" r:id="rId19"/>
    <p:sldId id="284" r:id="rId20"/>
    <p:sldId id="290" r:id="rId21"/>
    <p:sldId id="286" r:id="rId22"/>
    <p:sldId id="292" r:id="rId23"/>
    <p:sldId id="289" r:id="rId24"/>
    <p:sldId id="297" r:id="rId25"/>
    <p:sldId id="295" r:id="rId26"/>
    <p:sldId id="296" r:id="rId27"/>
    <p:sldId id="298" r:id="rId28"/>
    <p:sldId id="300" r:id="rId29"/>
    <p:sldId id="301" r:id="rId30"/>
    <p:sldId id="307" r:id="rId31"/>
    <p:sldId id="312" r:id="rId32"/>
    <p:sldId id="311" r:id="rId3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使用者" initials="Office" lastIdx="7" clrIdx="0">
    <p:extLst/>
  </p:cmAuthor>
  <p:cmAuthor id="2" name="Microsoft Office 使用者" initials="Office [2]" lastIdx="1" clrIdx="1">
    <p:extLst/>
  </p:cmAuthor>
  <p:cmAuthor id="3" name="Microsoft Office 使用者" initials="Office [3]" lastIdx="1" clrIdx="2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804" autoAdjust="0"/>
    <p:restoredTop sz="94599"/>
  </p:normalViewPr>
  <p:slideViewPr>
    <p:cSldViewPr snapToGrid="0">
      <p:cViewPr>
        <p:scale>
          <a:sx n="80" d="100"/>
          <a:sy n="80" d="100"/>
        </p:scale>
        <p:origin x="144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handoutMaster" Target="handoutMasters/handoutMaster1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7-01-12T10:53:43.104" idx="1">
    <p:pos x="4341" y="1243"/>
    <p:text>KA 提 啊</p:text>
    <p:extLst>
      <p:ext uri="{C676402C-5697-4E1C-873F-D02D1690AC5C}">
        <p15:threadingInfo xmlns:p15="http://schemas.microsoft.com/office/powerpoint/2012/main" timeZoneBias="-480"/>
      </p:ext>
    </p:extLst>
  </p:cm>
  <p:cm authorId="3" dt="2017-01-12T10:54:02.154" idx="1">
    <p:pos x="2507" y="1274"/>
    <p:text>馬提雅</p:text>
    <p:extLst>
      <p:ext uri="{C676402C-5697-4E1C-873F-D02D1690AC5C}">
        <p15:threadingInfo xmlns:p15="http://schemas.microsoft.com/office/powerpoint/2012/main" timeZoneBias="-480"/>
      </p:ext>
    </p:extLst>
  </p:cm>
  <p:cm authorId="1" dt="2017-01-16T10:27:58.317" idx="4">
    <p:pos x="2507" y="1410"/>
    <p:text>德國</p:text>
    <p:extLst>
      <p:ext uri="{C676402C-5697-4E1C-873F-D02D1690AC5C}">
        <p15:threadingInfo xmlns:p15="http://schemas.microsoft.com/office/powerpoint/2012/main" timeZoneBias="-480">
          <p15:parentCm authorId="3" idx="1"/>
        </p15:threadingInfo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1-16T11:39:21.713" idx="6">
    <p:pos x="5234" y="687"/>
    <p:text>不失真的狀況下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1-16T13:32:22.978" idx="7">
    <p:pos x="10" y="10"/>
    <p:text>德國作曲家費利克斯·孟德爾頌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1-16T11:32:57.631" idx="5">
    <p:pos x="5578" y="1253"/>
    <p:text>Olter</p:text>
    <p:extLst>
      <p:ext uri="{C676402C-5697-4E1C-873F-D02D1690AC5C}">
        <p15:threadingInfo xmlns:p15="http://schemas.microsoft.com/office/powerpoint/2012/main" timeZoneBias="-4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2D5C2C-6ECE-5C4C-B0D1-2DF126087D94}" type="datetimeFigureOut">
              <a:rPr kumimoji="1" lang="zh-TW" altLang="en-US" smtClean="0"/>
              <a:t>2017/1/17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DDEBCE-9C2C-4E46-B28B-840CD0FC879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342294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DABA94-61B4-254B-8D27-E4253AB84097}" type="datetimeFigureOut">
              <a:rPr kumimoji="1" lang="zh-TW" altLang="en-US" smtClean="0"/>
              <a:t>2017/1/17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2DB7E0-A0AD-3C46-8E67-57B3F81190C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22974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2DB7E0-A0AD-3C46-8E67-57B3F81190C8}" type="slidenum">
              <a:rPr kumimoji="1" lang="zh-TW" altLang="en-US" smtClean="0"/>
              <a:t>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814869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2DB7E0-A0AD-3C46-8E67-57B3F81190C8}" type="slidenum">
              <a:rPr kumimoji="1" lang="zh-TW" altLang="en-US" smtClean="0"/>
              <a:t>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64398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2DB7E0-A0AD-3C46-8E67-57B3F81190C8}" type="slidenum">
              <a:rPr kumimoji="1" lang="zh-TW" altLang="en-US" smtClean="0"/>
              <a:t>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584112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MIDI</a:t>
            </a:r>
            <a:r>
              <a:rPr kumimoji="1" lang="zh-TW" altLang="en-US" baseline="0" dirty="0" smtClean="0"/>
              <a:t> </a:t>
            </a:r>
            <a:r>
              <a:rPr kumimoji="1" lang="en-US" altLang="zh-TW" baseline="0" dirty="0" smtClean="0"/>
              <a:t>:</a:t>
            </a:r>
            <a:r>
              <a:rPr kumimoji="1" lang="zh-TW" altLang="en-US" baseline="0" dirty="0" smtClean="0"/>
              <a:t> 不是記譜，電子通訊協定</a:t>
            </a:r>
            <a:endParaRPr kumimoji="1" lang="en-US" altLang="zh-TW" baseline="0" dirty="0" smtClean="0"/>
          </a:p>
          <a:p>
            <a:r>
              <a:rPr kumimoji="1" lang="en-US" altLang="zh-TW" baseline="0" dirty="0" smtClean="0"/>
              <a:t>XML</a:t>
            </a:r>
            <a:r>
              <a:rPr kumimoji="1" lang="zh-TW" altLang="en-US" baseline="0" dirty="0" smtClean="0"/>
              <a:t> </a:t>
            </a:r>
            <a:r>
              <a:rPr kumimoji="1" lang="en-US" altLang="zh-TW" baseline="0" dirty="0" smtClean="0"/>
              <a:t>:</a:t>
            </a:r>
            <a:r>
              <a:rPr kumimoji="1" lang="zh-TW" altLang="en-US" baseline="0" dirty="0" smtClean="0"/>
              <a:t> 本身就是為了把普軟體而存在，專門電子樂譜交換方式。一種標記語言。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2DB7E0-A0AD-3C46-8E67-57B3F81190C8}" type="slidenum">
              <a:rPr kumimoji="1" lang="zh-TW" altLang="en-US" smtClean="0"/>
              <a:t>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322885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2013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,</a:t>
            </a:r>
            <a:r>
              <a:rPr kumimoji="1" lang="zh-TW" altLang="en-US" dirty="0" smtClean="0"/>
              <a:t> 馬提雅 魏</a:t>
            </a:r>
            <a:endParaRPr kumimoji="1" lang="en-US" altLang="zh-TW" dirty="0" smtClean="0"/>
          </a:p>
          <a:p>
            <a:r>
              <a:rPr kumimoji="1" lang="en-US" altLang="zh-TW" dirty="0" smtClean="0"/>
              <a:t>2014,</a:t>
            </a:r>
            <a:r>
              <a:rPr kumimoji="1" lang="zh-TW" altLang="en-US" baseline="0" dirty="0" smtClean="0"/>
              <a:t> </a:t>
            </a:r>
            <a:r>
              <a:rPr kumimoji="1" lang="en-US" altLang="zh-TW" baseline="0" dirty="0" smtClean="0"/>
              <a:t>KA</a:t>
            </a:r>
            <a:r>
              <a:rPr kumimoji="1" lang="zh-TW" altLang="en-US" baseline="0" dirty="0" smtClean="0"/>
              <a:t> 提啊 </a:t>
            </a:r>
            <a:r>
              <a:rPr kumimoji="1" lang="en-US" altLang="zh-TW" baseline="0" dirty="0" smtClean="0"/>
              <a:t>Rogers</a:t>
            </a:r>
            <a:r>
              <a:rPr kumimoji="1" lang="zh-TW" altLang="en-US" baseline="0" dirty="0" smtClean="0"/>
              <a:t> 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2DB7E0-A0AD-3C46-8E67-57B3F81190C8}" type="slidenum">
              <a:rPr kumimoji="1" lang="zh-TW" altLang="en-US" smtClean="0"/>
              <a:t>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869082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木齊歐 克萊門蒂，第</a:t>
            </a:r>
            <a:r>
              <a:rPr kumimoji="1" lang="en-US" altLang="zh-TW" dirty="0" smtClean="0"/>
              <a:t>36</a:t>
            </a:r>
            <a:r>
              <a:rPr kumimoji="1" lang="zh-TW" altLang="en-US" dirty="0" smtClean="0"/>
              <a:t>號作品第一首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2DB7E0-A0AD-3C46-8E67-57B3F81190C8}" type="slidenum">
              <a:rPr kumimoji="1" lang="zh-TW" altLang="en-US" smtClean="0"/>
              <a:t>13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963133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2DB7E0-A0AD-3C46-8E67-57B3F81190C8}" type="slidenum">
              <a:rPr kumimoji="1" lang="zh-TW" altLang="en-US" smtClean="0"/>
              <a:t>23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596244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2DB7E0-A0AD-3C46-8E67-57B3F81190C8}" type="slidenum">
              <a:rPr kumimoji="1" lang="zh-TW" altLang="en-US" smtClean="0"/>
              <a:t>29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96087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E3C03F3-9406-984C-AE12-EA835EBE9258}" type="datetime1">
              <a:rPr lang="zh-TW" altLang="en-US" smtClean="0"/>
              <a:t>2017/1/17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8DA0D9C-BBC1-4F8F-883F-EE02D7BD2814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EF3D8-80F8-0F4E-8A0B-B392789BD945}" type="datetime1">
              <a:rPr lang="zh-TW" altLang="en-US" smtClean="0"/>
              <a:t>2017/1/17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A0D9C-BBC1-4F8F-883F-EE02D7BD281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5F9C-ED28-F544-A7EB-CB1418D26646}" type="datetime1">
              <a:rPr lang="zh-TW" altLang="en-US" smtClean="0"/>
              <a:t>2017/1/17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A0D9C-BBC1-4F8F-883F-EE02D7BD281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056CA-8C06-B843-8070-AFCBBEF1F444}" type="datetime1">
              <a:rPr lang="zh-TW" altLang="en-US" smtClean="0"/>
              <a:t>2017/1/17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A0D9C-BBC1-4F8F-883F-EE02D7BD281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A3B0BAF-E99C-724D-BBA6-E692C108B7DC}" type="datetime1">
              <a:rPr lang="zh-TW" altLang="en-US" smtClean="0"/>
              <a:t>2017/1/17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DA0D9C-BBC1-4F8F-883F-EE02D7BD281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30244-13AE-AE49-91A9-51DC5D7FFE7A}" type="datetime1">
              <a:rPr lang="zh-TW" altLang="en-US" smtClean="0"/>
              <a:t>2017/1/17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A0D9C-BBC1-4F8F-883F-EE02D7BD281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0DB85-1720-3C42-89BE-3B0E639E7101}" type="datetime1">
              <a:rPr lang="zh-TW" altLang="en-US" smtClean="0"/>
              <a:t>2017/1/17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A0D9C-BBC1-4F8F-883F-EE02D7BD281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C398D-407B-DA4A-BB15-0CEDF835FA76}" type="datetime1">
              <a:rPr lang="zh-TW" altLang="en-US" smtClean="0"/>
              <a:t>2017/1/17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A0D9C-BBC1-4F8F-883F-EE02D7BD281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7EB2-A673-CE4E-85F7-13AD02687C86}" type="datetime1">
              <a:rPr lang="zh-TW" altLang="en-US" smtClean="0"/>
              <a:t>2017/1/17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A0D9C-BBC1-4F8F-883F-EE02D7BD281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FDE9AD-F694-1845-A77E-1D109E48349F}" type="datetime1">
              <a:rPr lang="zh-TW" altLang="en-US" smtClean="0"/>
              <a:t>2017/1/17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DA0D9C-BBC1-4F8F-883F-EE02D7BD281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EF79EA-203A-594F-976C-6C3AF376D534}" type="datetime1">
              <a:rPr lang="zh-TW" altLang="en-US" smtClean="0"/>
              <a:t>2017/1/17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DA0D9C-BBC1-4F8F-883F-EE02D7BD281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9F6339AB-F03B-0547-BC64-72EB467A1D42}" type="datetime1">
              <a:rPr lang="zh-TW" altLang="en-US" smtClean="0"/>
              <a:t>2017/1/17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08DA0D9C-BBC1-4F8F-883F-EE02D7BD281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40431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07" r:id="rId1"/>
    <p:sldLayoutId id="2147484408" r:id="rId2"/>
    <p:sldLayoutId id="2147484409" r:id="rId3"/>
    <p:sldLayoutId id="2147484410" r:id="rId4"/>
    <p:sldLayoutId id="2147484411" r:id="rId5"/>
    <p:sldLayoutId id="2147484412" r:id="rId6"/>
    <p:sldLayoutId id="2147484413" r:id="rId7"/>
    <p:sldLayoutId id="2147484414" r:id="rId8"/>
    <p:sldLayoutId id="2147484415" r:id="rId9"/>
    <p:sldLayoutId id="2147484416" r:id="rId10"/>
    <p:sldLayoutId id="2147484417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comments" Target="../comments/comment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comments" Target="../comments/commen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2.png"/><Relationship Id="rId5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4" Type="http://schemas.openxmlformats.org/officeDocument/2006/relationships/comments" Target="../comments/comment4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comments" Target="../comments/comment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069847" y="1551457"/>
            <a:ext cx="10058400" cy="2844080"/>
          </a:xfrm>
        </p:spPr>
        <p:txBody>
          <a:bodyPr>
            <a:normAutofit/>
          </a:bodyPr>
          <a:lstStyle/>
          <a:p>
            <a:r>
              <a:rPr lang="zh-TW" altLang="en-US" sz="4000" dirty="0" smtClean="0">
                <a:latin typeface="+mj-ea"/>
              </a:rPr>
              <a:t>半自動</a:t>
            </a:r>
            <a:r>
              <a:rPr lang="zh-TW" altLang="zh-TW" sz="4000" dirty="0" smtClean="0">
                <a:latin typeface="+mj-ea"/>
              </a:rPr>
              <a:t>鋼琴樂譜簡化</a:t>
            </a:r>
            <a:r>
              <a:rPr lang="zh-TW" altLang="en-US" sz="4000" dirty="0" smtClean="0">
                <a:latin typeface="+mj-ea"/>
              </a:rPr>
              <a:t>系統</a:t>
            </a:r>
            <a:r>
              <a:rPr lang="en-US" altLang="zh-TW" sz="4000" dirty="0" smtClean="0">
                <a:latin typeface="+mj-ea"/>
              </a:rPr>
              <a:t/>
            </a:r>
            <a:br>
              <a:rPr lang="en-US" altLang="zh-TW" sz="4000" dirty="0" smtClean="0">
                <a:latin typeface="+mj-ea"/>
              </a:rPr>
            </a:br>
            <a:r>
              <a:rPr lang="en-US" altLang="zh-TW" sz="4000" dirty="0">
                <a:latin typeface="+mj-ea"/>
              </a:rPr>
              <a:t/>
            </a:r>
            <a:br>
              <a:rPr lang="en-US" altLang="zh-TW" sz="4000" dirty="0">
                <a:latin typeface="+mj-ea"/>
              </a:rPr>
            </a:br>
            <a:r>
              <a:rPr lang="en-US" altLang="zh-TW" sz="3200" cap="none" dirty="0" smtClean="0">
                <a:latin typeface="+mj-ea"/>
              </a:rPr>
              <a:t>Semi-Automatic</a:t>
            </a:r>
            <a:r>
              <a:rPr lang="zh-TW" altLang="en-US" sz="3200" cap="none" dirty="0" smtClean="0">
                <a:latin typeface="+mj-ea"/>
              </a:rPr>
              <a:t> </a:t>
            </a:r>
            <a:r>
              <a:rPr lang="en-US" altLang="zh-TW" sz="3200" cap="none" dirty="0" smtClean="0">
                <a:latin typeface="+mj-ea"/>
              </a:rPr>
              <a:t>Piano</a:t>
            </a:r>
            <a:r>
              <a:rPr lang="zh-TW" altLang="en-US" sz="3200" cap="none" dirty="0" smtClean="0">
                <a:latin typeface="+mj-ea"/>
              </a:rPr>
              <a:t> </a:t>
            </a:r>
            <a:r>
              <a:rPr lang="en-US" altLang="zh-TW" sz="3200" cap="none" dirty="0" smtClean="0">
                <a:latin typeface="+mj-ea"/>
              </a:rPr>
              <a:t>Score</a:t>
            </a:r>
            <a:r>
              <a:rPr lang="zh-TW" altLang="en-US" sz="3200" cap="none" dirty="0" smtClean="0">
                <a:latin typeface="+mj-ea"/>
              </a:rPr>
              <a:t> </a:t>
            </a:r>
            <a:r>
              <a:rPr lang="en-US" altLang="zh-TW" sz="3200" cap="none" dirty="0" smtClean="0">
                <a:latin typeface="+mj-ea"/>
              </a:rPr>
              <a:t>Simplifying</a:t>
            </a:r>
            <a:r>
              <a:rPr lang="zh-TW" altLang="en-US" sz="3200" cap="none" dirty="0" smtClean="0">
                <a:latin typeface="+mj-ea"/>
              </a:rPr>
              <a:t> </a:t>
            </a:r>
            <a:r>
              <a:rPr lang="en-US" altLang="zh-TW" sz="3200" cap="none" dirty="0" smtClean="0">
                <a:latin typeface="+mj-ea"/>
              </a:rPr>
              <a:t>System</a:t>
            </a:r>
            <a:r>
              <a:rPr lang="en-US" altLang="zh-TW" sz="3200" dirty="0" smtClean="0"/>
              <a:t> </a:t>
            </a:r>
            <a:r>
              <a:rPr lang="en-US" altLang="zh-TW" sz="3200" dirty="0" smtClean="0">
                <a:latin typeface="+mj-ea"/>
              </a:rPr>
              <a:t/>
            </a:r>
            <a:br>
              <a:rPr lang="en-US" altLang="zh-TW" sz="3200" dirty="0" smtClean="0">
                <a:latin typeface="+mj-ea"/>
              </a:rPr>
            </a:br>
            <a:endParaRPr lang="zh-TW" altLang="en-US" sz="3200" dirty="0">
              <a:latin typeface="+mj-ea"/>
            </a:endParaRPr>
          </a:p>
        </p:txBody>
      </p:sp>
      <p:sp>
        <p:nvSpPr>
          <p:cNvPr id="6" name="副標題 2"/>
          <p:cNvSpPr txBox="1">
            <a:spLocks/>
          </p:cNvSpPr>
          <p:nvPr/>
        </p:nvSpPr>
        <p:spPr>
          <a:xfrm>
            <a:off x="2998433" y="4962376"/>
            <a:ext cx="7156220" cy="64445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3200" dirty="0" smtClean="0">
                <a:solidFill>
                  <a:schemeClr val="tx1"/>
                </a:solidFill>
                <a:latin typeface="+mj-ea"/>
                <a:ea typeface="+mj-ea"/>
              </a:rPr>
              <a:t>指導老師：陳恆佑 教授</a:t>
            </a:r>
            <a:r>
              <a:rPr lang="zh-TW" altLang="en-US" sz="32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zh-TW" altLang="en-US" sz="3200" dirty="0" smtClean="0">
                <a:solidFill>
                  <a:schemeClr val="tx1"/>
                </a:solidFill>
                <a:latin typeface="+mj-ea"/>
                <a:ea typeface="+mj-ea"/>
              </a:rPr>
              <a:t>、張克寧 教授</a:t>
            </a:r>
            <a:endParaRPr lang="en-US" altLang="zh-TW" sz="320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" name="副標題 2"/>
          <p:cNvSpPr txBox="1">
            <a:spLocks/>
          </p:cNvSpPr>
          <p:nvPr/>
        </p:nvSpPr>
        <p:spPr>
          <a:xfrm>
            <a:off x="3673783" y="5606831"/>
            <a:ext cx="5043035" cy="8465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3200" dirty="0" smtClean="0">
                <a:solidFill>
                  <a:schemeClr val="tx1"/>
                </a:solidFill>
                <a:latin typeface="+mj-ea"/>
                <a:ea typeface="+mj-ea"/>
              </a:rPr>
              <a:t>學生：粘伊菱</a:t>
            </a:r>
            <a:endParaRPr lang="en-US" altLang="zh-TW" sz="320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7037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43262" y="685800"/>
            <a:ext cx="10371221" cy="1485900"/>
          </a:xfrm>
        </p:spPr>
        <p:txBody>
          <a:bodyPr/>
          <a:lstStyle/>
          <a:p>
            <a:r>
              <a:rPr lang="en-US" altLang="zh-TW" dirty="0" smtClean="0"/>
              <a:t>Piano </a:t>
            </a:r>
            <a:r>
              <a:rPr lang="en-US" altLang="zh-TW" dirty="0"/>
              <a:t>lessons - Hand separate </a:t>
            </a:r>
            <a:r>
              <a:rPr lang="en-US" altLang="zh-TW" dirty="0" smtClean="0"/>
              <a:t>practice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900362" y="2171700"/>
            <a:ext cx="8472488" cy="3581400"/>
          </a:xfrm>
        </p:spPr>
        <p:txBody>
          <a:bodyPr>
            <a:normAutofit/>
          </a:bodyPr>
          <a:lstStyle/>
          <a:p>
            <a:r>
              <a:rPr lang="zh-TW" altLang="en-US" sz="2800" i="1" dirty="0">
                <a:latin typeface="+mj-ea"/>
                <a:ea typeface="+mj-ea"/>
              </a:rPr>
              <a:t> </a:t>
            </a:r>
            <a:r>
              <a:rPr lang="en-US" altLang="zh-TW" sz="2800" i="1" dirty="0">
                <a:latin typeface="+mj-ea"/>
                <a:ea typeface="+mj-ea"/>
              </a:rPr>
              <a:t>Fundamentals of piano </a:t>
            </a:r>
            <a:r>
              <a:rPr lang="en-US" altLang="zh-TW" sz="2800" i="1" dirty="0" smtClean="0">
                <a:latin typeface="+mj-ea"/>
                <a:ea typeface="+mj-ea"/>
              </a:rPr>
              <a:t>practice</a:t>
            </a:r>
            <a:r>
              <a:rPr lang="en-US" altLang="zh-TW" sz="2800" dirty="0">
                <a:latin typeface="+mj-ea"/>
                <a:ea typeface="+mj-ea"/>
              </a:rPr>
              <a:t>,</a:t>
            </a:r>
            <a:r>
              <a:rPr lang="zh-TW" altLang="en-US" sz="2800" dirty="0">
                <a:latin typeface="+mj-ea"/>
                <a:ea typeface="+mj-ea"/>
              </a:rPr>
              <a:t> </a:t>
            </a:r>
            <a:r>
              <a:rPr lang="en-US" altLang="zh-TW" sz="2800" dirty="0" smtClean="0">
                <a:latin typeface="+mj-ea"/>
                <a:ea typeface="+mj-ea"/>
              </a:rPr>
              <a:t>2006</a:t>
            </a:r>
            <a:endParaRPr lang="en-US" altLang="zh-TW" sz="2800" i="1" dirty="0">
              <a:latin typeface="+mj-ea"/>
              <a:ea typeface="+mj-ea"/>
            </a:endParaRPr>
          </a:p>
          <a:p>
            <a:r>
              <a:rPr lang="zh-TW" altLang="en-US" sz="2800" dirty="0" smtClean="0">
                <a:latin typeface="+mj-ea"/>
                <a:ea typeface="+mj-ea"/>
              </a:rPr>
              <a:t> </a:t>
            </a:r>
            <a:r>
              <a:rPr lang="en-US" altLang="zh-TW" sz="2800" dirty="0" smtClean="0">
                <a:latin typeface="+mj-ea"/>
              </a:rPr>
              <a:t>Chang,</a:t>
            </a:r>
            <a:r>
              <a:rPr lang="zh-TW" altLang="en-US" sz="2800" dirty="0" smtClean="0">
                <a:latin typeface="+mj-ea"/>
              </a:rPr>
              <a:t> </a:t>
            </a:r>
            <a:r>
              <a:rPr lang="en-US" altLang="zh-TW" sz="2800" dirty="0" smtClean="0">
                <a:latin typeface="+mj-ea"/>
              </a:rPr>
              <a:t>Chung</a:t>
            </a:r>
            <a:r>
              <a:rPr lang="zh-TW" altLang="en-US" sz="2800" dirty="0" smtClean="0">
                <a:latin typeface="+mj-ea"/>
              </a:rPr>
              <a:t> </a:t>
            </a:r>
            <a:r>
              <a:rPr lang="en-US" altLang="zh-TW" sz="2800" dirty="0" err="1" smtClean="0">
                <a:latin typeface="+mj-ea"/>
                <a:ea typeface="+mj-ea"/>
              </a:rPr>
              <a:t>Chuan</a:t>
            </a:r>
            <a:r>
              <a:rPr lang="en-US" altLang="zh-TW" sz="2800" dirty="0" smtClean="0">
                <a:latin typeface="+mj-ea"/>
                <a:ea typeface="+mj-ea"/>
              </a:rPr>
              <a:t> </a:t>
            </a:r>
          </a:p>
          <a:p>
            <a:r>
              <a:rPr lang="zh-TW" altLang="en-US" sz="2800" dirty="0">
                <a:latin typeface="+mj-ea"/>
                <a:ea typeface="+mj-ea"/>
              </a:rPr>
              <a:t> </a:t>
            </a:r>
            <a:r>
              <a:rPr lang="en-US" altLang="zh-TW" sz="2800" dirty="0" smtClean="0">
                <a:latin typeface="+mj-ea"/>
                <a:ea typeface="+mj-ea"/>
              </a:rPr>
              <a:t>15</a:t>
            </a:r>
            <a:r>
              <a:rPr lang="zh-TW" altLang="en-US" sz="2800" dirty="0" smtClean="0">
                <a:latin typeface="+mj-ea"/>
                <a:ea typeface="+mj-ea"/>
              </a:rPr>
              <a:t> </a:t>
            </a:r>
            <a:r>
              <a:rPr lang="en-US" altLang="zh-TW" sz="2800" dirty="0" smtClean="0">
                <a:latin typeface="+mj-ea"/>
                <a:ea typeface="+mj-ea"/>
              </a:rPr>
              <a:t>years</a:t>
            </a:r>
          </a:p>
          <a:p>
            <a:r>
              <a:rPr lang="zh-TW" altLang="en-US" sz="2800" dirty="0" smtClean="0">
                <a:latin typeface="+mj-ea"/>
                <a:ea typeface="+mj-ea"/>
              </a:rPr>
              <a:t> </a:t>
            </a:r>
            <a:r>
              <a:rPr lang="en-US" altLang="zh-TW" sz="2800" dirty="0">
                <a:latin typeface="+mj-ea"/>
                <a:ea typeface="+mj-ea"/>
              </a:rPr>
              <a:t>C</a:t>
            </a:r>
            <a:r>
              <a:rPr lang="en-US" altLang="zh-TW" sz="2800" dirty="0" smtClean="0">
                <a:latin typeface="+mj-ea"/>
                <a:ea typeface="+mj-ea"/>
              </a:rPr>
              <a:t>hapter</a:t>
            </a:r>
            <a:r>
              <a:rPr lang="zh-TW" altLang="en-US" sz="2800" dirty="0" smtClean="0">
                <a:latin typeface="+mj-ea"/>
                <a:ea typeface="+mj-ea"/>
              </a:rPr>
              <a:t> </a:t>
            </a:r>
            <a:r>
              <a:rPr lang="en-US" altLang="zh-TW" sz="2800" dirty="0" smtClean="0">
                <a:latin typeface="+mj-ea"/>
                <a:ea typeface="+mj-ea"/>
              </a:rPr>
              <a:t>2:</a:t>
            </a:r>
            <a:r>
              <a:rPr lang="zh-TW" altLang="en-US" sz="2800" dirty="0" smtClean="0">
                <a:latin typeface="+mj-ea"/>
                <a:ea typeface="+mj-ea"/>
              </a:rPr>
              <a:t> </a:t>
            </a:r>
            <a:r>
              <a:rPr lang="en-US" altLang="zh-TW" sz="2800" dirty="0" smtClean="0">
                <a:latin typeface="+mj-ea"/>
                <a:ea typeface="+mj-ea"/>
              </a:rPr>
              <a:t>practice </a:t>
            </a:r>
            <a:r>
              <a:rPr lang="en-US" altLang="zh-TW" sz="2800" dirty="0">
                <a:latin typeface="+mj-ea"/>
                <a:ea typeface="+mj-ea"/>
              </a:rPr>
              <a:t>hands </a:t>
            </a:r>
            <a:r>
              <a:rPr lang="en-US" altLang="zh-TW" sz="2800" dirty="0" smtClean="0">
                <a:latin typeface="+mj-ea"/>
                <a:ea typeface="+mj-ea"/>
              </a:rPr>
              <a:t>separately</a:t>
            </a:r>
            <a:endParaRPr lang="en-US" altLang="zh-TW" sz="2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5196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4390" y="1771195"/>
            <a:ext cx="1853977" cy="49005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System </a:t>
            </a:r>
            <a:r>
              <a:rPr lang="en-US" altLang="zh-TW" dirty="0" smtClean="0"/>
              <a:t>Overview</a:t>
            </a:r>
            <a:r>
              <a:rPr lang="zh-TW" altLang="zh-TW" dirty="0" smtClean="0"/>
              <a:t> </a:t>
            </a:r>
            <a:endParaRPr kumimoji="1" lang="zh-TW" altLang="en-US" dirty="0"/>
          </a:p>
        </p:txBody>
      </p:sp>
      <p:pic>
        <p:nvPicPr>
          <p:cNvPr id="6" name="圖片 5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14" r="27946" b="86305"/>
          <a:stretch/>
        </p:blipFill>
        <p:spPr>
          <a:xfrm>
            <a:off x="139734" y="1793113"/>
            <a:ext cx="1700957" cy="1799060"/>
          </a:xfrm>
          <a:prstGeom prst="rect">
            <a:avLst/>
          </a:prstGeom>
        </p:spPr>
      </p:pic>
      <p:pic>
        <p:nvPicPr>
          <p:cNvPr id="11" name="圖片 10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97" t="81644" r="25943" b="3799"/>
          <a:stretch/>
        </p:blipFill>
        <p:spPr>
          <a:xfrm>
            <a:off x="10227313" y="1759430"/>
            <a:ext cx="2082327" cy="1864342"/>
          </a:xfrm>
          <a:prstGeom prst="rect">
            <a:avLst/>
          </a:prstGeom>
        </p:spPr>
      </p:pic>
      <p:cxnSp>
        <p:nvCxnSpPr>
          <p:cNvPr id="12" name="直線箭頭接點 11"/>
          <p:cNvCxnSpPr>
            <a:stCxn id="6" idx="3"/>
            <a:endCxn id="29" idx="1"/>
          </p:cNvCxnSpPr>
          <p:nvPr/>
        </p:nvCxnSpPr>
        <p:spPr>
          <a:xfrm flipV="1">
            <a:off x="1840691" y="2687893"/>
            <a:ext cx="544517" cy="47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圓角矩形 27"/>
          <p:cNvSpPr/>
          <p:nvPr/>
        </p:nvSpPr>
        <p:spPr>
          <a:xfrm>
            <a:off x="5934885" y="2371328"/>
            <a:ext cx="1978658" cy="64796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000" dirty="0" smtClean="0">
                <a:solidFill>
                  <a:schemeClr val="tx1"/>
                </a:solidFill>
              </a:rPr>
              <a:t>2.</a:t>
            </a:r>
            <a:r>
              <a:rPr kumimoji="1" lang="zh-TW" altLang="en-US" sz="2000" dirty="0" smtClean="0">
                <a:solidFill>
                  <a:schemeClr val="tx1"/>
                </a:solidFill>
              </a:rPr>
              <a:t> </a:t>
            </a:r>
            <a:r>
              <a:rPr kumimoji="1" lang="en-US" altLang="zh-TW" sz="2000" dirty="0" smtClean="0">
                <a:solidFill>
                  <a:schemeClr val="tx1"/>
                </a:solidFill>
              </a:rPr>
              <a:t>Find</a:t>
            </a:r>
            <a:r>
              <a:rPr kumimoji="1" lang="zh-TW" altLang="en-US" sz="2000" dirty="0" smtClean="0">
                <a:solidFill>
                  <a:schemeClr val="tx1"/>
                </a:solidFill>
              </a:rPr>
              <a:t> </a:t>
            </a:r>
            <a:r>
              <a:rPr kumimoji="1" lang="en-US" altLang="zh-TW" sz="2000" dirty="0" smtClean="0">
                <a:solidFill>
                  <a:schemeClr val="tx1"/>
                </a:solidFill>
              </a:rPr>
              <a:t>melody</a:t>
            </a:r>
            <a:endParaRPr kumimoji="1"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9" name="圓角矩形 28"/>
          <p:cNvSpPr/>
          <p:nvPr/>
        </p:nvSpPr>
        <p:spPr>
          <a:xfrm>
            <a:off x="2385208" y="1990031"/>
            <a:ext cx="3192138" cy="13957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TW" sz="2000" dirty="0" smtClean="0">
                <a:solidFill>
                  <a:schemeClr val="tx1"/>
                </a:solidFill>
              </a:rPr>
              <a:t>1.</a:t>
            </a:r>
            <a:r>
              <a:rPr kumimoji="1" lang="zh-TW" altLang="en-US" sz="2000" dirty="0" smtClean="0">
                <a:solidFill>
                  <a:schemeClr val="tx1"/>
                </a:solidFill>
              </a:rPr>
              <a:t> </a:t>
            </a:r>
            <a:r>
              <a:rPr kumimoji="1" lang="en-US" altLang="zh-TW" sz="2000" dirty="0" smtClean="0">
                <a:solidFill>
                  <a:schemeClr val="tx1"/>
                </a:solidFill>
              </a:rPr>
              <a:t>Add</a:t>
            </a:r>
            <a:r>
              <a:rPr kumimoji="1" lang="zh-TW" altLang="en-US" sz="2000" dirty="0" smtClean="0">
                <a:solidFill>
                  <a:schemeClr val="tx1"/>
                </a:solidFill>
              </a:rPr>
              <a:t> </a:t>
            </a:r>
            <a:r>
              <a:rPr kumimoji="1" lang="en-US" altLang="zh-TW" sz="2000" dirty="0" smtClean="0">
                <a:solidFill>
                  <a:schemeClr val="tx1"/>
                </a:solidFill>
              </a:rPr>
              <a:t>new</a:t>
            </a:r>
            <a:r>
              <a:rPr kumimoji="1" lang="zh-TW" altLang="en-US" sz="2000" dirty="0" smtClean="0">
                <a:solidFill>
                  <a:schemeClr val="tx1"/>
                </a:solidFill>
              </a:rPr>
              <a:t> </a:t>
            </a:r>
            <a:r>
              <a:rPr kumimoji="1" lang="en-US" altLang="zh-TW" sz="2000" dirty="0" smtClean="0">
                <a:solidFill>
                  <a:schemeClr val="tx1"/>
                </a:solidFill>
              </a:rPr>
              <a:t>attribute</a:t>
            </a:r>
            <a:r>
              <a:rPr kumimoji="1" lang="zh-TW" altLang="en-US" sz="2000" dirty="0" smtClean="0">
                <a:solidFill>
                  <a:schemeClr val="tx1"/>
                </a:solidFill>
              </a:rPr>
              <a:t> </a:t>
            </a:r>
            <a:r>
              <a:rPr kumimoji="1" lang="en-US" altLang="zh-TW" sz="2000" dirty="0" smtClean="0">
                <a:solidFill>
                  <a:schemeClr val="tx1"/>
                </a:solidFill>
              </a:rPr>
              <a:t>node:</a:t>
            </a:r>
          </a:p>
          <a:p>
            <a:pPr marL="457200" indent="-457200">
              <a:buAutoNum type="arabicParenBoth"/>
            </a:pPr>
            <a:r>
              <a:rPr kumimoji="1" lang="en-US" altLang="zh-TW" sz="2000" dirty="0">
                <a:solidFill>
                  <a:schemeClr val="tx1"/>
                </a:solidFill>
              </a:rPr>
              <a:t>MIDI</a:t>
            </a:r>
          </a:p>
          <a:p>
            <a:pPr marL="457200" indent="-457200">
              <a:buAutoNum type="arabicParenBoth"/>
            </a:pPr>
            <a:r>
              <a:rPr kumimoji="1" lang="en-US" altLang="zh-TW" sz="2000" dirty="0" smtClean="0">
                <a:solidFill>
                  <a:schemeClr val="tx1"/>
                </a:solidFill>
              </a:rPr>
              <a:t>Rhythm</a:t>
            </a:r>
            <a:endParaRPr kumimoji="1" lang="en-US" altLang="zh-TW" sz="2000" dirty="0">
              <a:solidFill>
                <a:schemeClr val="tx1"/>
              </a:solidFill>
            </a:endParaRPr>
          </a:p>
          <a:p>
            <a:pPr marL="457200" indent="-457200">
              <a:buAutoNum type="arabicParenBoth"/>
            </a:pPr>
            <a:r>
              <a:rPr kumimoji="1" lang="en-US" altLang="zh-TW" sz="2000" dirty="0" smtClean="0">
                <a:solidFill>
                  <a:schemeClr val="tx1"/>
                </a:solidFill>
              </a:rPr>
              <a:t>Current</a:t>
            </a:r>
            <a:r>
              <a:rPr kumimoji="1" lang="zh-TW" altLang="en-US" sz="2000" dirty="0" smtClean="0">
                <a:solidFill>
                  <a:schemeClr val="tx1"/>
                </a:solidFill>
              </a:rPr>
              <a:t> </a:t>
            </a:r>
            <a:r>
              <a:rPr kumimoji="1" lang="en-US" altLang="zh-TW" sz="2000" dirty="0" smtClean="0">
                <a:solidFill>
                  <a:schemeClr val="tx1"/>
                </a:solidFill>
              </a:rPr>
              <a:t>beats</a:t>
            </a:r>
            <a:endParaRPr kumimoji="1"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38" name="直線箭頭接點 37"/>
          <p:cNvCxnSpPr>
            <a:stCxn id="29" idx="3"/>
            <a:endCxn id="28" idx="1"/>
          </p:cNvCxnSpPr>
          <p:nvPr/>
        </p:nvCxnSpPr>
        <p:spPr>
          <a:xfrm>
            <a:off x="5577346" y="2687893"/>
            <a:ext cx="357539" cy="74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箭頭接點 30"/>
          <p:cNvCxnSpPr>
            <a:stCxn id="28" idx="3"/>
            <a:endCxn id="57" idx="1"/>
          </p:cNvCxnSpPr>
          <p:nvPr/>
        </p:nvCxnSpPr>
        <p:spPr>
          <a:xfrm>
            <a:off x="7913543" y="2695309"/>
            <a:ext cx="291162" cy="90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9869774" y="1858543"/>
            <a:ext cx="2290142" cy="331545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grpSp>
        <p:nvGrpSpPr>
          <p:cNvPr id="81" name="群組 80"/>
          <p:cNvGrpSpPr/>
          <p:nvPr/>
        </p:nvGrpSpPr>
        <p:grpSpPr>
          <a:xfrm>
            <a:off x="9472736" y="1460949"/>
            <a:ext cx="2732554" cy="568683"/>
            <a:chOff x="9901858" y="2550441"/>
            <a:chExt cx="2290142" cy="502910"/>
          </a:xfrm>
        </p:grpSpPr>
        <p:sp>
          <p:nvSpPr>
            <p:cNvPr id="82" name="矩形 81"/>
            <p:cNvSpPr/>
            <p:nvPr/>
          </p:nvSpPr>
          <p:spPr>
            <a:xfrm>
              <a:off x="9901858" y="2550441"/>
              <a:ext cx="2290142" cy="490056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pic>
          <p:nvPicPr>
            <p:cNvPr id="83" name="圖片 82"/>
            <p:cNvPicPr/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55" t="94674" r="11953"/>
            <a:stretch/>
          </p:blipFill>
          <p:spPr>
            <a:xfrm>
              <a:off x="9901858" y="2580878"/>
              <a:ext cx="2232629" cy="472473"/>
            </a:xfrm>
            <a:prstGeom prst="rect">
              <a:avLst/>
            </a:prstGeom>
          </p:spPr>
        </p:pic>
      </p:grpSp>
      <p:sp>
        <p:nvSpPr>
          <p:cNvPr id="57" name="圓角矩形 56"/>
          <p:cNvSpPr/>
          <p:nvPr/>
        </p:nvSpPr>
        <p:spPr>
          <a:xfrm>
            <a:off x="8204705" y="2380370"/>
            <a:ext cx="1580500" cy="64796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000" dirty="0">
                <a:solidFill>
                  <a:schemeClr val="tx1"/>
                </a:solidFill>
              </a:rPr>
              <a:t>3</a:t>
            </a:r>
            <a:r>
              <a:rPr kumimoji="1" lang="en-US" altLang="zh-TW" sz="2000" dirty="0" smtClean="0">
                <a:solidFill>
                  <a:schemeClr val="tx1"/>
                </a:solidFill>
              </a:rPr>
              <a:t>.</a:t>
            </a:r>
            <a:r>
              <a:rPr kumimoji="1" lang="zh-TW" altLang="en-US" sz="2000" dirty="0" smtClean="0">
                <a:solidFill>
                  <a:schemeClr val="tx1"/>
                </a:solidFill>
              </a:rPr>
              <a:t> </a:t>
            </a:r>
            <a:r>
              <a:rPr kumimoji="1" lang="en-US" altLang="zh-TW" sz="2000" dirty="0" smtClean="0">
                <a:solidFill>
                  <a:schemeClr val="tx1"/>
                </a:solidFill>
              </a:rPr>
              <a:t>Simplify</a:t>
            </a:r>
            <a:endParaRPr kumimoji="1"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69" name="直線箭頭接點 68"/>
          <p:cNvCxnSpPr>
            <a:stCxn id="57" idx="3"/>
            <a:endCxn id="11" idx="1"/>
          </p:cNvCxnSpPr>
          <p:nvPr/>
        </p:nvCxnSpPr>
        <p:spPr>
          <a:xfrm flipV="1">
            <a:off x="9785205" y="2691601"/>
            <a:ext cx="442108" cy="127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群組 93"/>
          <p:cNvGrpSpPr/>
          <p:nvPr/>
        </p:nvGrpSpPr>
        <p:grpSpPr>
          <a:xfrm>
            <a:off x="857018" y="2687893"/>
            <a:ext cx="2587226" cy="3673007"/>
            <a:chOff x="857018" y="2687893"/>
            <a:chExt cx="2587226" cy="3673007"/>
          </a:xfrm>
        </p:grpSpPr>
        <p:grpSp>
          <p:nvGrpSpPr>
            <p:cNvPr id="92" name="群組 91"/>
            <p:cNvGrpSpPr/>
            <p:nvPr/>
          </p:nvGrpSpPr>
          <p:grpSpPr>
            <a:xfrm>
              <a:off x="857018" y="2687893"/>
              <a:ext cx="2496074" cy="2430086"/>
              <a:chOff x="1802389" y="2648322"/>
              <a:chExt cx="2261937" cy="2894119"/>
            </a:xfrm>
          </p:grpSpPr>
          <p:cxnSp>
            <p:nvCxnSpPr>
              <p:cNvPr id="41" name="直線箭頭接點 40"/>
              <p:cNvCxnSpPr>
                <a:stCxn id="3" idx="0"/>
              </p:cNvCxnSpPr>
              <p:nvPr/>
            </p:nvCxnSpPr>
            <p:spPr>
              <a:xfrm flipH="1" flipV="1">
                <a:off x="2907924" y="2648322"/>
                <a:ext cx="25433" cy="2000411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</p:cxnSp>
          <p:sp>
            <p:nvSpPr>
              <p:cNvPr id="3" name="橢圓 2"/>
              <p:cNvSpPr/>
              <p:nvPr/>
            </p:nvSpPr>
            <p:spPr>
              <a:xfrm>
                <a:off x="1802389" y="4648733"/>
                <a:ext cx="2261937" cy="893708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2000" dirty="0">
                    <a:solidFill>
                      <a:schemeClr val="tx1"/>
                    </a:solidFill>
                  </a:rPr>
                  <a:t>Practice</a:t>
                </a:r>
                <a:r>
                  <a:rPr kumimoji="1" lang="zh-TW" altLang="en-US" sz="2000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TW" sz="2000" dirty="0">
                    <a:solidFill>
                      <a:schemeClr val="tx1"/>
                    </a:solidFill>
                  </a:rPr>
                  <a:t>part</a:t>
                </a:r>
                <a:endParaRPr kumimoji="1" lang="zh-TW" altLang="en-US" sz="2000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34" name="圖片 33"/>
            <p:cNvPicPr/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811" t="1602" b="78113"/>
            <a:stretch/>
          </p:blipFill>
          <p:spPr>
            <a:xfrm>
              <a:off x="961378" y="5321031"/>
              <a:ext cx="2482866" cy="1039869"/>
            </a:xfrm>
            <a:prstGeom prst="rect">
              <a:avLst/>
            </a:prstGeom>
          </p:spPr>
        </p:pic>
        <p:grpSp>
          <p:nvGrpSpPr>
            <p:cNvPr id="90" name="群組 89"/>
            <p:cNvGrpSpPr/>
            <p:nvPr/>
          </p:nvGrpSpPr>
          <p:grpSpPr>
            <a:xfrm>
              <a:off x="1719496" y="3469446"/>
              <a:ext cx="763478" cy="440093"/>
              <a:chOff x="1719496" y="3469446"/>
              <a:chExt cx="763478" cy="440093"/>
            </a:xfrm>
          </p:grpSpPr>
          <p:sp>
            <p:nvSpPr>
              <p:cNvPr id="74" name="矩形 73"/>
              <p:cNvSpPr/>
              <p:nvPr/>
            </p:nvSpPr>
            <p:spPr>
              <a:xfrm>
                <a:off x="1719496" y="3469446"/>
                <a:ext cx="763478" cy="440093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20" name="文字方塊 19"/>
              <p:cNvSpPr txBox="1"/>
              <p:nvPr/>
            </p:nvSpPr>
            <p:spPr>
              <a:xfrm>
                <a:off x="1743989" y="3476639"/>
                <a:ext cx="70564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2000" dirty="0"/>
                  <a:t>S</a:t>
                </a:r>
                <a:r>
                  <a:rPr kumimoji="1" lang="en-US" altLang="zh-TW" sz="2000" dirty="0" smtClean="0"/>
                  <a:t>taff</a:t>
                </a:r>
                <a:endParaRPr kumimoji="1" lang="zh-TW" altLang="en-US" sz="2000" dirty="0"/>
              </a:p>
            </p:txBody>
          </p:sp>
        </p:grpSp>
      </p:grpSp>
      <p:grpSp>
        <p:nvGrpSpPr>
          <p:cNvPr id="96" name="群組 95"/>
          <p:cNvGrpSpPr/>
          <p:nvPr/>
        </p:nvGrpSpPr>
        <p:grpSpPr>
          <a:xfrm>
            <a:off x="4477599" y="2704351"/>
            <a:ext cx="2482866" cy="3750985"/>
            <a:chOff x="4477599" y="2704351"/>
            <a:chExt cx="2482866" cy="3750985"/>
          </a:xfrm>
        </p:grpSpPr>
        <p:grpSp>
          <p:nvGrpSpPr>
            <p:cNvPr id="102" name="群組 101"/>
            <p:cNvGrpSpPr/>
            <p:nvPr/>
          </p:nvGrpSpPr>
          <p:grpSpPr>
            <a:xfrm>
              <a:off x="4573064" y="2704351"/>
              <a:ext cx="2064302" cy="2440195"/>
              <a:chOff x="8153001" y="2644958"/>
              <a:chExt cx="2037942" cy="2828293"/>
            </a:xfrm>
          </p:grpSpPr>
          <p:cxnSp>
            <p:nvCxnSpPr>
              <p:cNvPr id="103" name="直線箭頭接點 102"/>
              <p:cNvCxnSpPr/>
              <p:nvPr/>
            </p:nvCxnSpPr>
            <p:spPr>
              <a:xfrm flipV="1">
                <a:off x="9267816" y="2644958"/>
                <a:ext cx="6421" cy="1739890"/>
              </a:xfrm>
              <a:prstGeom prst="straightConnector1">
                <a:avLst/>
              </a:prstGeom>
              <a:ln w="28575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橢圓 103"/>
              <p:cNvSpPr/>
              <p:nvPr/>
            </p:nvSpPr>
            <p:spPr>
              <a:xfrm>
                <a:off x="8153001" y="4395329"/>
                <a:ext cx="2037942" cy="107792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2000" dirty="0">
                    <a:solidFill>
                      <a:schemeClr val="tx1"/>
                    </a:solidFill>
                  </a:rPr>
                  <a:t>Tonality</a:t>
                </a:r>
                <a:r>
                  <a:rPr kumimoji="1" lang="zh-TW" altLang="en-US" sz="2000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TW" sz="2000" dirty="0">
                    <a:solidFill>
                      <a:schemeClr val="tx1"/>
                    </a:solidFill>
                  </a:rPr>
                  <a:t>and</a:t>
                </a:r>
                <a:r>
                  <a:rPr kumimoji="1" lang="zh-TW" altLang="en-US" sz="2000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TW" sz="2000" dirty="0">
                    <a:solidFill>
                      <a:schemeClr val="tx1"/>
                    </a:solidFill>
                  </a:rPr>
                  <a:t>speed</a:t>
                </a:r>
                <a:endParaRPr kumimoji="1" lang="zh-TW" altLang="en-US" sz="2000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75" name="圖片 74"/>
            <p:cNvPicPr/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942" t="61793" r="-1131" b="15067"/>
            <a:stretch/>
          </p:blipFill>
          <p:spPr>
            <a:xfrm>
              <a:off x="4477599" y="5269131"/>
              <a:ext cx="2482866" cy="1186205"/>
            </a:xfrm>
            <a:prstGeom prst="rect">
              <a:avLst/>
            </a:prstGeom>
          </p:spPr>
        </p:pic>
        <p:grpSp>
          <p:nvGrpSpPr>
            <p:cNvPr id="91" name="群組 90"/>
            <p:cNvGrpSpPr/>
            <p:nvPr/>
          </p:nvGrpSpPr>
          <p:grpSpPr>
            <a:xfrm>
              <a:off x="5362230" y="3457974"/>
              <a:ext cx="763478" cy="451809"/>
              <a:chOff x="5362230" y="3457974"/>
              <a:chExt cx="763478" cy="451809"/>
            </a:xfrm>
          </p:grpSpPr>
          <p:sp>
            <p:nvSpPr>
              <p:cNvPr id="86" name="矩形 85"/>
              <p:cNvSpPr/>
              <p:nvPr/>
            </p:nvSpPr>
            <p:spPr>
              <a:xfrm>
                <a:off x="5362230" y="3457974"/>
                <a:ext cx="763478" cy="440093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40" name="文字方塊 39"/>
              <p:cNvSpPr txBox="1"/>
              <p:nvPr/>
            </p:nvSpPr>
            <p:spPr>
              <a:xfrm>
                <a:off x="5366050" y="3509673"/>
                <a:ext cx="68800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2000" dirty="0" smtClean="0"/>
                  <a:t>MIDI</a:t>
                </a:r>
                <a:endParaRPr kumimoji="1" lang="zh-TW" altLang="en-US" sz="2000" dirty="0"/>
              </a:p>
            </p:txBody>
          </p:sp>
        </p:grpSp>
      </p:grpSp>
      <p:grpSp>
        <p:nvGrpSpPr>
          <p:cNvPr id="97" name="群組 96"/>
          <p:cNvGrpSpPr/>
          <p:nvPr/>
        </p:nvGrpSpPr>
        <p:grpSpPr>
          <a:xfrm>
            <a:off x="6698771" y="2704351"/>
            <a:ext cx="2748953" cy="4153649"/>
            <a:chOff x="6698771" y="2704351"/>
            <a:chExt cx="2748953" cy="4153649"/>
          </a:xfrm>
        </p:grpSpPr>
        <p:grpSp>
          <p:nvGrpSpPr>
            <p:cNvPr id="95" name="群組 94"/>
            <p:cNvGrpSpPr/>
            <p:nvPr/>
          </p:nvGrpSpPr>
          <p:grpSpPr>
            <a:xfrm>
              <a:off x="6698771" y="2704351"/>
              <a:ext cx="2748953" cy="2361741"/>
              <a:chOff x="5890454" y="5374620"/>
              <a:chExt cx="2625403" cy="2020958"/>
            </a:xfrm>
          </p:grpSpPr>
          <p:cxnSp>
            <p:nvCxnSpPr>
              <p:cNvPr id="55" name="直線箭頭接點 54"/>
              <p:cNvCxnSpPr>
                <a:stCxn id="56" idx="0"/>
              </p:cNvCxnSpPr>
              <p:nvPr/>
            </p:nvCxnSpPr>
            <p:spPr>
              <a:xfrm flipH="1" flipV="1">
                <a:off x="7199270" y="5374620"/>
                <a:ext cx="3886" cy="1330791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</p:cxnSp>
          <p:sp>
            <p:nvSpPr>
              <p:cNvPr id="56" name="橢圓 55"/>
              <p:cNvSpPr/>
              <p:nvPr/>
            </p:nvSpPr>
            <p:spPr>
              <a:xfrm>
                <a:off x="5890454" y="6705411"/>
                <a:ext cx="2625403" cy="69016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2000" dirty="0">
                    <a:solidFill>
                      <a:schemeClr val="tx1"/>
                    </a:solidFill>
                  </a:rPr>
                  <a:t>Simplify</a:t>
                </a:r>
                <a:r>
                  <a:rPr kumimoji="1" lang="zh-TW" altLang="en-US" sz="2000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TW" sz="2000" dirty="0">
                    <a:solidFill>
                      <a:schemeClr val="tx1"/>
                    </a:solidFill>
                  </a:rPr>
                  <a:t>options</a:t>
                </a:r>
                <a:endParaRPr kumimoji="1" lang="zh-TW" altLang="en-US" sz="2000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76" name="圖片 75"/>
            <p:cNvPicPr/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34" t="23240" r="-2223" b="39593"/>
            <a:stretch/>
          </p:blipFill>
          <p:spPr>
            <a:xfrm>
              <a:off x="7026263" y="5014627"/>
              <a:ext cx="2402211" cy="1843373"/>
            </a:xfrm>
            <a:prstGeom prst="rect">
              <a:avLst/>
            </a:prstGeom>
          </p:spPr>
        </p:pic>
        <p:grpSp>
          <p:nvGrpSpPr>
            <p:cNvPr id="93" name="群組 92"/>
            <p:cNvGrpSpPr/>
            <p:nvPr/>
          </p:nvGrpSpPr>
          <p:grpSpPr>
            <a:xfrm>
              <a:off x="7650978" y="3093432"/>
              <a:ext cx="1066848" cy="1015663"/>
              <a:chOff x="7650978" y="3093432"/>
              <a:chExt cx="1066848" cy="1015663"/>
            </a:xfrm>
          </p:grpSpPr>
          <p:sp>
            <p:nvSpPr>
              <p:cNvPr id="88" name="矩形 87"/>
              <p:cNvSpPr/>
              <p:nvPr/>
            </p:nvSpPr>
            <p:spPr>
              <a:xfrm>
                <a:off x="7650978" y="3111847"/>
                <a:ext cx="1066848" cy="997248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9" name="文字方塊 38"/>
              <p:cNvSpPr txBox="1"/>
              <p:nvPr/>
            </p:nvSpPr>
            <p:spPr>
              <a:xfrm>
                <a:off x="7691583" y="3093432"/>
                <a:ext cx="1026243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2000" dirty="0" smtClean="0"/>
                  <a:t>Dual</a:t>
                </a:r>
                <a:r>
                  <a:rPr kumimoji="1" lang="zh-TW" altLang="en-US" sz="2000" dirty="0" smtClean="0"/>
                  <a:t> </a:t>
                </a:r>
                <a:endParaRPr kumimoji="1" lang="en-US" altLang="zh-TW" sz="2000" dirty="0" smtClean="0"/>
              </a:p>
              <a:p>
                <a:r>
                  <a:rPr kumimoji="1" lang="en-US" altLang="zh-TW" sz="2000" dirty="0" smtClean="0"/>
                  <a:t>Rhythm</a:t>
                </a:r>
              </a:p>
              <a:p>
                <a:r>
                  <a:rPr kumimoji="1" lang="en-US" altLang="zh-TW" sz="2000" dirty="0" smtClean="0"/>
                  <a:t>Melody</a:t>
                </a:r>
                <a:r>
                  <a:rPr kumimoji="1" lang="zh-TW" altLang="en-US" sz="2000" dirty="0" smtClean="0"/>
                  <a:t> </a:t>
                </a:r>
                <a:endParaRPr kumimoji="1" lang="en-US" altLang="zh-TW" sz="2000" dirty="0" smtClean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91287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1.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Add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new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attribute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node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89212" y="1525663"/>
            <a:ext cx="8915400" cy="3777622"/>
          </a:xfrm>
        </p:spPr>
        <p:txBody>
          <a:bodyPr>
            <a:normAutofit/>
          </a:bodyPr>
          <a:lstStyle/>
          <a:p>
            <a:r>
              <a:rPr lang="zh-TW" altLang="en-US" sz="2800" dirty="0" smtClean="0">
                <a:latin typeface="+mj-ea"/>
                <a:ea typeface="+mj-ea"/>
              </a:rPr>
              <a:t> </a:t>
            </a:r>
            <a:r>
              <a:rPr lang="en-US" altLang="zh-TW" sz="2800" dirty="0" smtClean="0">
                <a:latin typeface="+mj-ea"/>
                <a:ea typeface="+mj-ea"/>
              </a:rPr>
              <a:t>Rhythm</a:t>
            </a:r>
            <a:r>
              <a:rPr lang="zh-TW" altLang="en-US" sz="2800" dirty="0" smtClean="0">
                <a:latin typeface="+mj-ea"/>
                <a:ea typeface="+mj-ea"/>
              </a:rPr>
              <a:t> </a:t>
            </a:r>
            <a:endParaRPr lang="en-US" altLang="zh-TW" sz="2800" dirty="0" smtClean="0">
              <a:latin typeface="+mj-ea"/>
              <a:ea typeface="+mj-ea"/>
            </a:endParaRPr>
          </a:p>
          <a:p>
            <a:r>
              <a:rPr lang="zh-TW" altLang="en-US" sz="2800" dirty="0" smtClean="0">
                <a:latin typeface="+mj-ea"/>
                <a:ea typeface="+mj-ea"/>
              </a:rPr>
              <a:t> </a:t>
            </a:r>
            <a:r>
              <a:rPr lang="en-US" altLang="zh-TW" sz="2800" dirty="0" smtClean="0">
                <a:latin typeface="+mj-ea"/>
                <a:ea typeface="+mj-ea"/>
              </a:rPr>
              <a:t>MIDI</a:t>
            </a:r>
            <a:r>
              <a:rPr lang="zh-TW" altLang="en-US" sz="2800" dirty="0" smtClean="0">
                <a:latin typeface="+mj-ea"/>
                <a:ea typeface="+mj-ea"/>
              </a:rPr>
              <a:t> </a:t>
            </a:r>
            <a:r>
              <a:rPr lang="en-US" altLang="zh-TW" sz="2800" dirty="0" smtClean="0">
                <a:latin typeface="+mj-ea"/>
                <a:ea typeface="+mj-ea"/>
              </a:rPr>
              <a:t>value</a:t>
            </a:r>
            <a:r>
              <a:rPr lang="zh-TW" altLang="en-US" sz="2800" dirty="0" smtClean="0">
                <a:latin typeface="+mj-ea"/>
                <a:ea typeface="+mj-ea"/>
              </a:rPr>
              <a:t> </a:t>
            </a:r>
            <a:endParaRPr lang="en-US" altLang="zh-TW" sz="2800" dirty="0" smtClean="0">
              <a:latin typeface="+mj-ea"/>
              <a:ea typeface="+mj-ea"/>
            </a:endParaRPr>
          </a:p>
          <a:p>
            <a:r>
              <a:rPr lang="zh-TW" altLang="en-US" sz="2800" dirty="0" smtClean="0">
                <a:latin typeface="+mj-ea"/>
              </a:rPr>
              <a:t> </a:t>
            </a:r>
            <a:r>
              <a:rPr lang="en-US" altLang="zh-TW" sz="2800" dirty="0" smtClean="0">
                <a:latin typeface="+mj-ea"/>
              </a:rPr>
              <a:t>Current</a:t>
            </a:r>
            <a:r>
              <a:rPr lang="zh-TW" altLang="en-US" sz="2800" dirty="0" smtClean="0">
                <a:latin typeface="+mj-ea"/>
              </a:rPr>
              <a:t> </a:t>
            </a:r>
            <a:r>
              <a:rPr lang="en-US" altLang="zh-TW" sz="2800" dirty="0">
                <a:latin typeface="+mj-ea"/>
              </a:rPr>
              <a:t>beat</a:t>
            </a:r>
            <a:r>
              <a:rPr lang="zh-TW" altLang="en-US" sz="2800" dirty="0">
                <a:latin typeface="+mj-ea"/>
              </a:rPr>
              <a:t> </a:t>
            </a:r>
            <a:endParaRPr lang="en-US" altLang="zh-TW" sz="2800" dirty="0">
              <a:latin typeface="+mj-ea"/>
            </a:endParaRPr>
          </a:p>
          <a:p>
            <a:endParaRPr lang="en-US" altLang="zh-TW" sz="2800" dirty="0">
              <a:latin typeface="+mj-ea"/>
              <a:ea typeface="+mj-ea"/>
            </a:endParaRPr>
          </a:p>
        </p:txBody>
      </p:sp>
      <p:pic>
        <p:nvPicPr>
          <p:cNvPr id="20" name="圖片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3414474"/>
            <a:ext cx="5116780" cy="3307240"/>
          </a:xfrm>
          <a:prstGeom prst="rect">
            <a:avLst/>
          </a:prstGeom>
        </p:spPr>
      </p:pic>
      <p:pic>
        <p:nvPicPr>
          <p:cNvPr id="22" name="圖片 21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90"/>
          <a:stretch/>
        </p:blipFill>
        <p:spPr>
          <a:xfrm>
            <a:off x="6455685" y="2201333"/>
            <a:ext cx="5689600" cy="4520381"/>
          </a:xfrm>
          <a:prstGeom prst="rect">
            <a:avLst/>
          </a:prstGeom>
        </p:spPr>
      </p:pic>
      <p:pic>
        <p:nvPicPr>
          <p:cNvPr id="23" name="圖片 22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05" r="21679" b="80280"/>
          <a:stretch/>
        </p:blipFill>
        <p:spPr>
          <a:xfrm>
            <a:off x="8519195" y="624110"/>
            <a:ext cx="2726267" cy="96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29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26169" y="367471"/>
            <a:ext cx="9601200" cy="806116"/>
          </a:xfrm>
        </p:spPr>
        <p:txBody>
          <a:bodyPr/>
          <a:lstStyle/>
          <a:p>
            <a:r>
              <a:rPr kumimoji="1" lang="en-US" altLang="zh-TW" dirty="0" smtClean="0"/>
              <a:t>2.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Find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melody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(3-1</a:t>
            </a:r>
            <a:r>
              <a:rPr kumimoji="1" lang="en-US" altLang="zh-TW" dirty="0"/>
              <a:t>)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71600" y="1283370"/>
            <a:ext cx="11178699" cy="5393482"/>
          </a:xfrm>
        </p:spPr>
        <p:txBody>
          <a:bodyPr>
            <a:normAutofit/>
          </a:bodyPr>
          <a:lstStyle/>
          <a:p>
            <a:r>
              <a:rPr lang="zh-TW" altLang="en-US" sz="2800" dirty="0" smtClean="0">
                <a:latin typeface="+mj-ea"/>
                <a:ea typeface="+mj-ea"/>
              </a:rPr>
              <a:t> </a:t>
            </a:r>
            <a:r>
              <a:rPr lang="en-US" altLang="zh-TW" sz="2800" dirty="0" smtClean="0">
                <a:latin typeface="+mj-ea"/>
                <a:ea typeface="+mj-ea"/>
              </a:rPr>
              <a:t>“</a:t>
            </a:r>
            <a:r>
              <a:rPr lang="en-US" altLang="zh-TW" sz="2800" i="1" dirty="0" err="1" smtClean="0">
                <a:latin typeface="+mj-ea"/>
                <a:ea typeface="+mj-ea"/>
              </a:rPr>
              <a:t>Sonatina</a:t>
            </a:r>
            <a:r>
              <a:rPr lang="en-US" altLang="zh-TW" sz="2800" i="1" dirty="0" smtClean="0">
                <a:latin typeface="+mj-ea"/>
                <a:ea typeface="+mj-ea"/>
              </a:rPr>
              <a:t> </a:t>
            </a:r>
            <a:r>
              <a:rPr lang="en-US" altLang="zh-TW" sz="2800" i="1" dirty="0">
                <a:latin typeface="+mj-ea"/>
                <a:ea typeface="+mj-ea"/>
              </a:rPr>
              <a:t>op.36, </a:t>
            </a:r>
            <a:r>
              <a:rPr lang="en-US" altLang="zh-TW" sz="2800" i="1" dirty="0" smtClean="0">
                <a:latin typeface="+mj-ea"/>
                <a:ea typeface="+mj-ea"/>
              </a:rPr>
              <a:t>no.1”,</a:t>
            </a:r>
            <a:r>
              <a:rPr lang="zh-TW" altLang="en-US" sz="2800" dirty="0" smtClean="0">
                <a:latin typeface="+mj-ea"/>
              </a:rPr>
              <a:t> </a:t>
            </a:r>
            <a:r>
              <a:rPr lang="en-US" altLang="zh-TW" sz="2800" dirty="0">
                <a:latin typeface="+mj-ea"/>
              </a:rPr>
              <a:t>c</a:t>
            </a:r>
            <a:r>
              <a:rPr lang="en-US" altLang="zh-TW" sz="2800" dirty="0" smtClean="0">
                <a:latin typeface="+mj-ea"/>
              </a:rPr>
              <a:t>omposed by</a:t>
            </a:r>
            <a:r>
              <a:rPr lang="zh-TW" altLang="en-US" sz="2800" i="1" dirty="0" smtClean="0">
                <a:latin typeface="+mj-ea"/>
                <a:ea typeface="+mj-ea"/>
              </a:rPr>
              <a:t> </a:t>
            </a:r>
            <a:r>
              <a:rPr lang="en-US" altLang="zh-TW" sz="2800" dirty="0" err="1" smtClean="0">
                <a:latin typeface="+mj-ea"/>
                <a:ea typeface="+mj-ea"/>
              </a:rPr>
              <a:t>Muzio</a:t>
            </a:r>
            <a:r>
              <a:rPr lang="en-US" altLang="zh-TW" sz="2800" dirty="0" smtClean="0">
                <a:latin typeface="+mj-ea"/>
                <a:ea typeface="+mj-ea"/>
              </a:rPr>
              <a:t> Clementi</a:t>
            </a:r>
            <a:r>
              <a:rPr lang="zh-TW" altLang="en-US" sz="2800" dirty="0" smtClean="0">
                <a:latin typeface="+mj-ea"/>
                <a:ea typeface="+mj-ea"/>
              </a:rPr>
              <a:t> </a:t>
            </a:r>
            <a:endParaRPr lang="en-US" altLang="zh-TW" sz="2800" dirty="0" smtClean="0">
              <a:latin typeface="+mj-ea"/>
              <a:ea typeface="+mj-ea"/>
            </a:endParaRPr>
          </a:p>
          <a:p>
            <a:endParaRPr lang="en-US" altLang="zh-TW" sz="2800" dirty="0" smtClean="0">
              <a:latin typeface="+mj-ea"/>
              <a:ea typeface="+mj-ea"/>
            </a:endParaRPr>
          </a:p>
          <a:p>
            <a:endParaRPr lang="en-US" altLang="zh-TW" sz="2800" dirty="0">
              <a:latin typeface="+mj-ea"/>
              <a:ea typeface="+mj-ea"/>
            </a:endParaRPr>
          </a:p>
          <a:p>
            <a:endParaRPr lang="en-US" altLang="zh-TW" sz="2800" dirty="0" smtClean="0">
              <a:latin typeface="+mj-ea"/>
              <a:ea typeface="+mj-ea"/>
            </a:endParaRPr>
          </a:p>
          <a:p>
            <a:endParaRPr lang="en-US" altLang="zh-TW" sz="800" dirty="0">
              <a:latin typeface="+mj-ea"/>
              <a:ea typeface="+mj-ea"/>
            </a:endParaRPr>
          </a:p>
          <a:p>
            <a:r>
              <a:rPr lang="en-US" altLang="zh-TW" sz="2800" dirty="0" smtClean="0">
                <a:latin typeface="+mj-ea"/>
              </a:rPr>
              <a:t>(1)</a:t>
            </a:r>
            <a:r>
              <a:rPr lang="zh-TW" altLang="en-US" sz="2800" dirty="0" smtClean="0">
                <a:latin typeface="+mj-ea"/>
              </a:rPr>
              <a:t> </a:t>
            </a:r>
            <a:r>
              <a:rPr lang="en-US" altLang="zh-TW" sz="2800" dirty="0">
                <a:latin typeface="+mj-ea"/>
              </a:rPr>
              <a:t>Separate music score into two </a:t>
            </a:r>
            <a:r>
              <a:rPr lang="en-US" altLang="zh-TW" sz="2800" dirty="0" smtClean="0">
                <a:latin typeface="+mj-ea"/>
              </a:rPr>
              <a:t>parts</a:t>
            </a:r>
            <a:endParaRPr lang="en-US" altLang="zh-TW" sz="2600" dirty="0">
              <a:latin typeface="+mj-ea"/>
            </a:endParaRPr>
          </a:p>
        </p:txBody>
      </p:sp>
      <p:pic>
        <p:nvPicPr>
          <p:cNvPr id="19" name="圖片 1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9304" y="1731001"/>
            <a:ext cx="2495896" cy="1729789"/>
          </a:xfrm>
          <a:prstGeom prst="rect">
            <a:avLst/>
          </a:prstGeom>
        </p:spPr>
      </p:pic>
      <p:grpSp>
        <p:nvGrpSpPr>
          <p:cNvPr id="20" name="群組 19"/>
          <p:cNvGrpSpPr/>
          <p:nvPr/>
        </p:nvGrpSpPr>
        <p:grpSpPr>
          <a:xfrm>
            <a:off x="2519020" y="4281844"/>
            <a:ext cx="6496644" cy="2552493"/>
            <a:chOff x="0" y="0"/>
            <a:chExt cx="3681866" cy="1446750"/>
          </a:xfrm>
        </p:grpSpPr>
        <p:cxnSp>
          <p:nvCxnSpPr>
            <p:cNvPr id="21" name="直線箭頭接點 20"/>
            <p:cNvCxnSpPr/>
            <p:nvPr/>
          </p:nvCxnSpPr>
          <p:spPr>
            <a:xfrm flipV="1">
              <a:off x="1318319" y="282842"/>
              <a:ext cx="592376" cy="45865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箭頭接點 21"/>
            <p:cNvCxnSpPr/>
            <p:nvPr/>
          </p:nvCxnSpPr>
          <p:spPr>
            <a:xfrm>
              <a:off x="1318319" y="741496"/>
              <a:ext cx="592376" cy="4804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圖片 2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84030"/>
              <a:ext cx="1318319" cy="914931"/>
            </a:xfrm>
            <a:prstGeom prst="rect">
              <a:avLst/>
            </a:prstGeom>
          </p:spPr>
        </p:pic>
        <p:pic>
          <p:nvPicPr>
            <p:cNvPr id="24" name="圖片 2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0695" y="0"/>
              <a:ext cx="1771171" cy="565683"/>
            </a:xfrm>
            <a:prstGeom prst="rect">
              <a:avLst/>
            </a:prstGeom>
          </p:spPr>
        </p:pic>
        <p:pic>
          <p:nvPicPr>
            <p:cNvPr id="25" name="圖片 2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0695" y="997054"/>
              <a:ext cx="1771171" cy="449696"/>
            </a:xfrm>
            <a:prstGeom prst="rect">
              <a:avLst/>
            </a:prstGeom>
          </p:spPr>
        </p:pic>
        <p:sp>
          <p:nvSpPr>
            <p:cNvPr id="26" name="文字方塊 25"/>
            <p:cNvSpPr txBox="1"/>
            <p:nvPr/>
          </p:nvSpPr>
          <p:spPr>
            <a:xfrm>
              <a:off x="1439921" y="631294"/>
              <a:ext cx="1356360" cy="241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en-US" sz="2000" dirty="0">
                  <a:solidFill>
                    <a:srgbClr val="000000"/>
                  </a:solidFill>
                  <a:effectLst/>
                  <a:latin typeface="+mj-ea"/>
                  <a:ea typeface="+mj-ea"/>
                </a:rPr>
                <a:t>Separate</a:t>
              </a:r>
              <a:endParaRPr lang="zh-TW" sz="2000" dirty="0">
                <a:effectLst/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458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265921" y="994612"/>
            <a:ext cx="1418500" cy="489351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65921" y="1421079"/>
            <a:ext cx="8915400" cy="6452261"/>
          </a:xfrm>
        </p:spPr>
        <p:txBody>
          <a:bodyPr>
            <a:normAutofit/>
          </a:bodyPr>
          <a:lstStyle/>
          <a:p>
            <a:r>
              <a:rPr lang="en-US" altLang="zh-TW" sz="2800" dirty="0" smtClean="0">
                <a:latin typeface="+mj-ea"/>
                <a:ea typeface="+mj-ea"/>
              </a:rPr>
              <a:t>(2)</a:t>
            </a:r>
            <a:r>
              <a:rPr lang="zh-TW" altLang="en-US" sz="2800" dirty="0" smtClean="0">
                <a:latin typeface="+mj-ea"/>
                <a:ea typeface="+mj-ea"/>
              </a:rPr>
              <a:t> </a:t>
            </a:r>
            <a:r>
              <a:rPr lang="en-US" altLang="zh-TW" sz="2800" dirty="0" smtClean="0">
                <a:latin typeface="+mj-ea"/>
                <a:ea typeface="+mj-ea"/>
              </a:rPr>
              <a:t>Count </a:t>
            </a:r>
            <a:r>
              <a:rPr lang="en-US" altLang="zh-TW" sz="2800" dirty="0">
                <a:latin typeface="+mj-ea"/>
                <a:ea typeface="+mj-ea"/>
              </a:rPr>
              <a:t>Variety of </a:t>
            </a:r>
            <a:r>
              <a:rPr lang="en-US" altLang="zh-TW" sz="2800" dirty="0" smtClean="0">
                <a:latin typeface="+mj-ea"/>
                <a:ea typeface="+mj-ea"/>
              </a:rPr>
              <a:t>Rhythm</a:t>
            </a:r>
          </a:p>
          <a:p>
            <a:endParaRPr lang="en-US" altLang="zh-TW" sz="2800" dirty="0">
              <a:latin typeface="+mj-ea"/>
              <a:ea typeface="+mj-ea"/>
            </a:endParaRPr>
          </a:p>
          <a:p>
            <a:endParaRPr lang="en-US" altLang="zh-TW" sz="2800" dirty="0" smtClean="0">
              <a:latin typeface="+mj-ea"/>
              <a:ea typeface="+mj-ea"/>
            </a:endParaRPr>
          </a:p>
          <a:p>
            <a:endParaRPr lang="en-US" altLang="zh-TW" sz="2800" dirty="0">
              <a:latin typeface="+mj-ea"/>
              <a:ea typeface="+mj-ea"/>
            </a:endParaRPr>
          </a:p>
          <a:p>
            <a:endParaRPr lang="en-US" altLang="zh-TW" sz="2800" dirty="0" smtClean="0">
              <a:latin typeface="+mj-ea"/>
              <a:ea typeface="+mj-ea"/>
            </a:endParaRPr>
          </a:p>
          <a:p>
            <a:endParaRPr lang="en-US" altLang="zh-TW" sz="2800" dirty="0" smtClean="0">
              <a:latin typeface="+mj-ea"/>
              <a:ea typeface="+mj-ea"/>
            </a:endParaRPr>
          </a:p>
        </p:txBody>
      </p:sp>
      <p:pic>
        <p:nvPicPr>
          <p:cNvPr id="19" name="圖片 1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1" y="2598839"/>
            <a:ext cx="5484161" cy="3326176"/>
          </a:xfrm>
          <a:prstGeom prst="rect">
            <a:avLst/>
          </a:prstGeom>
        </p:spPr>
      </p:pic>
      <p:pic>
        <p:nvPicPr>
          <p:cNvPr id="20" name="圖片 1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0174" y="2598839"/>
            <a:ext cx="5179725" cy="3289291"/>
          </a:xfrm>
          <a:prstGeom prst="rect">
            <a:avLst/>
          </a:prstGeom>
        </p:spPr>
      </p:pic>
      <p:sp>
        <p:nvSpPr>
          <p:cNvPr id="10" name="內容版面配置區 2"/>
          <p:cNvSpPr txBox="1">
            <a:spLocks/>
          </p:cNvSpPr>
          <p:nvPr/>
        </p:nvSpPr>
        <p:spPr>
          <a:xfrm>
            <a:off x="6457878" y="1389781"/>
            <a:ext cx="4755529" cy="6176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800" dirty="0">
                <a:latin typeface="+mj-ea"/>
                <a:ea typeface="+mj-ea"/>
              </a:rPr>
              <a:t>(</a:t>
            </a:r>
            <a:r>
              <a:rPr lang="en-US" altLang="zh-TW" sz="2800" dirty="0" smtClean="0">
                <a:latin typeface="+mj-ea"/>
              </a:rPr>
              <a:t>3)</a:t>
            </a:r>
            <a:r>
              <a:rPr lang="zh-TW" altLang="en-US" sz="2800" dirty="0" smtClean="0">
                <a:latin typeface="+mj-ea"/>
              </a:rPr>
              <a:t> </a:t>
            </a:r>
            <a:r>
              <a:rPr lang="en-US" altLang="zh-TW" sz="2800" dirty="0">
                <a:latin typeface="+mj-ea"/>
              </a:rPr>
              <a:t>Count Variety of Pitch</a:t>
            </a:r>
            <a:r>
              <a:rPr lang="zh-TW" altLang="en-US" sz="2800" dirty="0">
                <a:latin typeface="+mj-ea"/>
              </a:rPr>
              <a:t> </a:t>
            </a:r>
            <a:endParaRPr lang="en-US" altLang="zh-TW" sz="2800" dirty="0" smtClean="0">
              <a:latin typeface="+mj-ea"/>
              <a:ea typeface="+mj-ea"/>
            </a:endParaRPr>
          </a:p>
          <a:p>
            <a:endParaRPr lang="en-US" altLang="zh-TW" sz="2800" dirty="0" smtClean="0">
              <a:latin typeface="+mj-ea"/>
              <a:ea typeface="+mj-ea"/>
            </a:endParaRPr>
          </a:p>
          <a:p>
            <a:endParaRPr lang="en-US" altLang="zh-TW" sz="2800" dirty="0" smtClean="0">
              <a:latin typeface="+mj-ea"/>
              <a:ea typeface="+mj-ea"/>
            </a:endParaRPr>
          </a:p>
          <a:p>
            <a:endParaRPr lang="en-US" altLang="zh-TW" sz="2800" dirty="0" smtClean="0">
              <a:latin typeface="+mj-ea"/>
              <a:ea typeface="+mj-ea"/>
            </a:endParaRPr>
          </a:p>
          <a:p>
            <a:endParaRPr lang="en-US" altLang="zh-TW" sz="2800" dirty="0" smtClean="0">
              <a:latin typeface="+mj-ea"/>
              <a:ea typeface="+mj-ea"/>
            </a:endParaRPr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826169" y="395285"/>
            <a:ext cx="9601200" cy="806116"/>
          </a:xfrm>
        </p:spPr>
        <p:txBody>
          <a:bodyPr/>
          <a:lstStyle/>
          <a:p>
            <a:r>
              <a:rPr kumimoji="1" lang="en-US" altLang="zh-TW" dirty="0"/>
              <a:t>2</a:t>
            </a:r>
            <a:r>
              <a:rPr kumimoji="1" lang="en-US" altLang="zh-TW" dirty="0" smtClean="0"/>
              <a:t>.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Find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melody</a:t>
            </a:r>
            <a:r>
              <a:rPr kumimoji="1" lang="zh-TW" altLang="en-US" dirty="0" smtClean="0"/>
              <a:t> </a:t>
            </a:r>
            <a:r>
              <a:rPr kumimoji="1" lang="en-US" altLang="zh-TW" dirty="0"/>
              <a:t>(</a:t>
            </a:r>
            <a:r>
              <a:rPr kumimoji="1" lang="en-US" altLang="zh-TW" dirty="0" smtClean="0"/>
              <a:t>3-2)</a:t>
            </a:r>
            <a:r>
              <a:rPr kumimoji="1" lang="zh-TW" altLang="en-US" dirty="0" smtClean="0"/>
              <a:t>  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8888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49193" y="1038807"/>
            <a:ext cx="1418500" cy="446705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95190" y="1354090"/>
            <a:ext cx="3137820" cy="615926"/>
          </a:xfrm>
        </p:spPr>
        <p:txBody>
          <a:bodyPr>
            <a:normAutofit/>
          </a:bodyPr>
          <a:lstStyle/>
          <a:p>
            <a:r>
              <a:rPr lang="en-US" altLang="zh-TW" sz="2800" dirty="0" smtClean="0">
                <a:latin typeface="+mj-ea"/>
              </a:rPr>
              <a:t>(4)</a:t>
            </a:r>
            <a:r>
              <a:rPr lang="zh-TW" altLang="en-US" sz="2800" dirty="0" smtClean="0">
                <a:latin typeface="+mj-ea"/>
              </a:rPr>
              <a:t> </a:t>
            </a:r>
            <a:r>
              <a:rPr lang="en-US" altLang="zh-TW" sz="2800" dirty="0" smtClean="0">
                <a:latin typeface="+mj-ea"/>
                <a:ea typeface="+mj-ea"/>
              </a:rPr>
              <a:t>Dotted</a:t>
            </a:r>
            <a:r>
              <a:rPr lang="en-US" altLang="zh-TW" sz="2800" dirty="0" smtClean="0"/>
              <a:t> note</a:t>
            </a:r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4756827" y="1354090"/>
            <a:ext cx="2520198" cy="5727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800" dirty="0" smtClean="0">
                <a:latin typeface="+mj-ea"/>
                <a:ea typeface="+mj-ea"/>
              </a:rPr>
              <a:t>(5</a:t>
            </a:r>
            <a:r>
              <a:rPr lang="en-US" altLang="zh-TW" sz="2800" dirty="0">
                <a:latin typeface="+mj-ea"/>
                <a:ea typeface="+mj-ea"/>
              </a:rPr>
              <a:t>)</a:t>
            </a:r>
            <a:r>
              <a:rPr lang="zh-TW" altLang="en-US" sz="2800" dirty="0" smtClean="0">
                <a:latin typeface="+mj-ea"/>
                <a:ea typeface="+mj-ea"/>
              </a:rPr>
              <a:t> </a:t>
            </a:r>
            <a:r>
              <a:rPr lang="en-US" altLang="zh-TW" sz="2800" dirty="0" smtClean="0">
                <a:latin typeface="+mj-ea"/>
                <a:ea typeface="+mj-ea"/>
              </a:rPr>
              <a:t>Result</a:t>
            </a:r>
            <a:endParaRPr lang="en-US" altLang="zh-TW" sz="2800" dirty="0">
              <a:latin typeface="+mj-ea"/>
              <a:ea typeface="+mj-ea"/>
            </a:endParaRPr>
          </a:p>
        </p:txBody>
      </p:sp>
      <p:pic>
        <p:nvPicPr>
          <p:cNvPr id="19" name="圖片 1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90" y="2310764"/>
            <a:ext cx="4369412" cy="2277278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3122285" y="2285299"/>
            <a:ext cx="1440049" cy="2013985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3042075" y="2530495"/>
            <a:ext cx="13134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 smtClean="0"/>
              <a:t>Dotted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: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1 </a:t>
            </a:r>
            <a:endParaRPr lang="zh-TW" altLang="en-US" sz="2000" dirty="0"/>
          </a:p>
        </p:txBody>
      </p:sp>
      <p:sp>
        <p:nvSpPr>
          <p:cNvPr id="2" name="矩形 1"/>
          <p:cNvSpPr/>
          <p:nvPr/>
        </p:nvSpPr>
        <p:spPr>
          <a:xfrm>
            <a:off x="3042075" y="3955417"/>
            <a:ext cx="13134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 smtClean="0"/>
              <a:t>Dotted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:</a:t>
            </a:r>
            <a:r>
              <a:rPr lang="zh-TW" altLang="en-US" sz="2000" dirty="0" smtClean="0"/>
              <a:t> </a:t>
            </a:r>
            <a:r>
              <a:rPr lang="en-US" altLang="zh-TW" sz="2000" dirty="0"/>
              <a:t>0</a:t>
            </a:r>
            <a:r>
              <a:rPr lang="en-US" altLang="zh-TW" sz="2000" dirty="0" smtClean="0"/>
              <a:t> </a:t>
            </a:r>
            <a:endParaRPr lang="zh-TW" altLang="en-US" sz="2000" dirty="0"/>
          </a:p>
        </p:txBody>
      </p:sp>
      <p:grpSp>
        <p:nvGrpSpPr>
          <p:cNvPr id="5" name="群組 4"/>
          <p:cNvGrpSpPr/>
          <p:nvPr/>
        </p:nvGrpSpPr>
        <p:grpSpPr>
          <a:xfrm>
            <a:off x="4756827" y="1799387"/>
            <a:ext cx="7568232" cy="4408908"/>
            <a:chOff x="5033620" y="1820988"/>
            <a:chExt cx="6815176" cy="3970212"/>
          </a:xfrm>
        </p:grpSpPr>
        <p:pic>
          <p:nvPicPr>
            <p:cNvPr id="21" name="圖片 20"/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3620" y="1820988"/>
              <a:ext cx="6815176" cy="3970212"/>
            </a:xfrm>
            <a:prstGeom prst="rect">
              <a:avLst/>
            </a:prstGeom>
          </p:spPr>
        </p:pic>
        <p:sp>
          <p:nvSpPr>
            <p:cNvPr id="12" name="矩形 11"/>
            <p:cNvSpPr/>
            <p:nvPr/>
          </p:nvSpPr>
          <p:spPr>
            <a:xfrm>
              <a:off x="8417018" y="5177624"/>
              <a:ext cx="1411869" cy="25896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8376786" y="3190434"/>
              <a:ext cx="1411869" cy="25896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8344702" y="3154468"/>
              <a:ext cx="100790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mtClean="0"/>
                <a:t>Dotted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: </a:t>
              </a:r>
              <a:endParaRPr lang="zh-TW" altLang="en-US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8344701" y="5104442"/>
              <a:ext cx="100790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 smtClean="0"/>
                <a:t>Dotted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: </a:t>
              </a:r>
              <a:endParaRPr lang="zh-TW" altLang="en-US" dirty="0"/>
            </a:p>
          </p:txBody>
        </p:sp>
      </p:grpSp>
      <p:sp>
        <p:nvSpPr>
          <p:cNvPr id="16" name="標題 1"/>
          <p:cNvSpPr>
            <a:spLocks noGrp="1"/>
          </p:cNvSpPr>
          <p:nvPr>
            <p:ph type="title"/>
          </p:nvPr>
        </p:nvSpPr>
        <p:spPr>
          <a:xfrm>
            <a:off x="826169" y="395285"/>
            <a:ext cx="9601200" cy="806116"/>
          </a:xfrm>
        </p:spPr>
        <p:txBody>
          <a:bodyPr/>
          <a:lstStyle/>
          <a:p>
            <a:r>
              <a:rPr kumimoji="1" lang="en-US" altLang="zh-TW" dirty="0"/>
              <a:t>2</a:t>
            </a:r>
            <a:r>
              <a:rPr kumimoji="1" lang="en-US" altLang="zh-TW" dirty="0" smtClean="0"/>
              <a:t>.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Find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melody</a:t>
            </a:r>
            <a:r>
              <a:rPr kumimoji="1" lang="zh-TW" altLang="en-US" dirty="0" smtClean="0"/>
              <a:t> </a:t>
            </a:r>
            <a:r>
              <a:rPr kumimoji="1" lang="en-US" altLang="zh-TW" dirty="0"/>
              <a:t>(</a:t>
            </a:r>
            <a:r>
              <a:rPr kumimoji="1" lang="en-US" altLang="zh-TW" dirty="0" smtClean="0"/>
              <a:t>3-3)</a:t>
            </a:r>
            <a:r>
              <a:rPr kumimoji="1" lang="zh-TW" altLang="en-US" dirty="0" smtClean="0"/>
              <a:t>  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8051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3.</a:t>
            </a:r>
            <a:r>
              <a:rPr lang="zh-TW" altLang="en-US" dirty="0" smtClean="0"/>
              <a:t> </a:t>
            </a:r>
            <a:r>
              <a:rPr lang="en-US" altLang="zh-TW" dirty="0" smtClean="0"/>
              <a:t>Simplify options</a:t>
            </a:r>
            <a:r>
              <a:rPr lang="zh-TW" altLang="en-US" dirty="0" smtClean="0"/>
              <a:t> </a:t>
            </a:r>
            <a:r>
              <a:rPr lang="en-US" altLang="zh-TW" dirty="0" smtClean="0"/>
              <a:t>-</a:t>
            </a:r>
            <a:r>
              <a:rPr lang="zh-TW" altLang="en-US" dirty="0" smtClean="0"/>
              <a:t> </a:t>
            </a:r>
            <a:r>
              <a:rPr kumimoji="1" lang="en-US" altLang="zh-TW" dirty="0" smtClean="0"/>
              <a:t>Rhythm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29767" y="1915778"/>
            <a:ext cx="10646192" cy="3581400"/>
          </a:xfrm>
        </p:spPr>
        <p:txBody>
          <a:bodyPr>
            <a:normAutofit/>
          </a:bodyPr>
          <a:lstStyle/>
          <a:p>
            <a:r>
              <a:rPr lang="en-US" altLang="zh-TW" sz="2800" dirty="0" smtClean="0">
                <a:latin typeface="+mj-ea"/>
                <a:ea typeface="+mj-ea"/>
              </a:rPr>
              <a:t> First and</a:t>
            </a:r>
            <a:r>
              <a:rPr lang="zh-TW" altLang="en-US" sz="2800" dirty="0" smtClean="0">
                <a:latin typeface="+mj-ea"/>
                <a:ea typeface="+mj-ea"/>
              </a:rPr>
              <a:t> </a:t>
            </a:r>
            <a:r>
              <a:rPr lang="en-US" altLang="zh-TW" sz="2800" dirty="0">
                <a:latin typeface="+mj-ea"/>
                <a:ea typeface="+mj-ea"/>
              </a:rPr>
              <a:t>s</a:t>
            </a:r>
            <a:r>
              <a:rPr lang="en-US" altLang="zh-TW" sz="2800" dirty="0" smtClean="0">
                <a:latin typeface="+mj-ea"/>
                <a:ea typeface="+mj-ea"/>
              </a:rPr>
              <a:t>econd</a:t>
            </a:r>
            <a:r>
              <a:rPr lang="zh-TW" altLang="en-US" sz="2800" dirty="0" smtClean="0">
                <a:latin typeface="+mj-ea"/>
                <a:ea typeface="+mj-ea"/>
              </a:rPr>
              <a:t> </a:t>
            </a:r>
            <a:r>
              <a:rPr lang="en-US" altLang="zh-TW" sz="2800" dirty="0" smtClean="0">
                <a:latin typeface="+mj-ea"/>
                <a:ea typeface="+mj-ea"/>
              </a:rPr>
              <a:t>measures </a:t>
            </a:r>
            <a:r>
              <a:rPr lang="en-US" altLang="zh-TW" sz="2800" dirty="0">
                <a:latin typeface="+mj-ea"/>
                <a:ea typeface="+mj-ea"/>
              </a:rPr>
              <a:t>of </a:t>
            </a:r>
            <a:r>
              <a:rPr lang="en-US" altLang="zh-TW" sz="2800" dirty="0" smtClean="0">
                <a:latin typeface="+mj-ea"/>
                <a:ea typeface="+mj-ea"/>
              </a:rPr>
              <a:t>“</a:t>
            </a:r>
            <a:r>
              <a:rPr lang="en-US" altLang="zh-TW" sz="2800" i="1" dirty="0"/>
              <a:t>Minuet in G </a:t>
            </a:r>
            <a:r>
              <a:rPr lang="en-US" altLang="zh-TW" sz="2800" i="1" dirty="0" smtClean="0"/>
              <a:t>Major</a:t>
            </a:r>
            <a:r>
              <a:rPr lang="zh-TW" altLang="en-US" sz="2800" i="1" dirty="0" smtClean="0"/>
              <a:t> </a:t>
            </a:r>
            <a:r>
              <a:rPr lang="en-US" altLang="zh-TW" sz="2800" i="1" dirty="0" smtClean="0"/>
              <a:t>no.2</a:t>
            </a:r>
            <a:r>
              <a:rPr lang="en-US" altLang="zh-TW" sz="2800" i="1" dirty="0" smtClean="0">
                <a:latin typeface="+mj-ea"/>
                <a:ea typeface="+mj-ea"/>
              </a:rPr>
              <a:t>”</a:t>
            </a:r>
          </a:p>
          <a:p>
            <a:r>
              <a:rPr lang="zh-TW" altLang="en-US" sz="2800" dirty="0" smtClean="0">
                <a:latin typeface="+mj-ea"/>
              </a:rPr>
              <a:t> </a:t>
            </a:r>
            <a:r>
              <a:rPr lang="en-US" altLang="zh-TW" sz="2800" dirty="0" smtClean="0">
                <a:latin typeface="+mj-ea"/>
              </a:rPr>
              <a:t>Composed </a:t>
            </a:r>
            <a:r>
              <a:rPr lang="en-US" altLang="zh-TW" sz="2800" dirty="0">
                <a:latin typeface="+mj-ea"/>
              </a:rPr>
              <a:t>by</a:t>
            </a:r>
            <a:r>
              <a:rPr lang="zh-TW" altLang="en-US" sz="2800" i="1" dirty="0">
                <a:latin typeface="+mj-ea"/>
              </a:rPr>
              <a:t> </a:t>
            </a:r>
            <a:r>
              <a:rPr lang="en-US" altLang="zh-TW" sz="2800" dirty="0" smtClean="0">
                <a:latin typeface="+mj-ea"/>
              </a:rPr>
              <a:t>Bach</a:t>
            </a:r>
            <a:endParaRPr lang="en-US" altLang="zh-TW" sz="2800" dirty="0" smtClean="0">
              <a:latin typeface="+mj-ea"/>
              <a:ea typeface="+mj-ea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4"/>
          <a:stretch/>
        </p:blipFill>
        <p:spPr>
          <a:xfrm>
            <a:off x="3568949" y="3595871"/>
            <a:ext cx="5384007" cy="251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0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Rhythm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low-level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71600" y="1742253"/>
            <a:ext cx="7858125" cy="3581400"/>
          </a:xfrm>
        </p:spPr>
        <p:txBody>
          <a:bodyPr>
            <a:normAutofit/>
          </a:bodyPr>
          <a:lstStyle/>
          <a:p>
            <a:r>
              <a:rPr lang="zh-TW" altLang="en-US" sz="2800" dirty="0" smtClean="0">
                <a:latin typeface="+mj-ea"/>
              </a:rPr>
              <a:t> </a:t>
            </a:r>
            <a:r>
              <a:rPr lang="en-US" altLang="zh-TW" sz="2800" dirty="0">
                <a:latin typeface="+mj-ea"/>
              </a:rPr>
              <a:t>K</a:t>
            </a:r>
            <a:r>
              <a:rPr lang="en-US" altLang="zh-TW" sz="2800" dirty="0" smtClean="0">
                <a:latin typeface="+mj-ea"/>
              </a:rPr>
              <a:t>eep</a:t>
            </a:r>
            <a:r>
              <a:rPr lang="zh-TW" altLang="en-US" sz="2800" dirty="0" smtClean="0">
                <a:latin typeface="+mj-ea"/>
              </a:rPr>
              <a:t> </a:t>
            </a:r>
            <a:r>
              <a:rPr lang="en-US" altLang="zh-TW" sz="2800" dirty="0" smtClean="0">
                <a:latin typeface="+mj-ea"/>
              </a:rPr>
              <a:t>melody</a:t>
            </a:r>
            <a:endParaRPr lang="en-US" altLang="zh-TW" sz="2600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4"/>
          <a:stretch/>
        </p:blipFill>
        <p:spPr>
          <a:xfrm>
            <a:off x="4745536" y="1558388"/>
            <a:ext cx="4484189" cy="2096345"/>
          </a:xfrm>
          <a:prstGeom prst="rect">
            <a:avLst/>
          </a:prstGeom>
        </p:spPr>
      </p:pic>
      <p:cxnSp>
        <p:nvCxnSpPr>
          <p:cNvPr id="9" name="曲線接點 8"/>
          <p:cNvCxnSpPr/>
          <p:nvPr/>
        </p:nvCxnSpPr>
        <p:spPr>
          <a:xfrm>
            <a:off x="6689558" y="1558388"/>
            <a:ext cx="473657" cy="183865"/>
          </a:xfrm>
          <a:prstGeom prst="curvedConnector3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曲線接點 9"/>
          <p:cNvCxnSpPr/>
          <p:nvPr/>
        </p:nvCxnSpPr>
        <p:spPr>
          <a:xfrm flipV="1">
            <a:off x="7537511" y="3454684"/>
            <a:ext cx="1005383" cy="290588"/>
          </a:xfrm>
          <a:prstGeom prst="curvedConnector3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曲線接點 10"/>
          <p:cNvCxnSpPr/>
          <p:nvPr/>
        </p:nvCxnSpPr>
        <p:spPr>
          <a:xfrm>
            <a:off x="8542894" y="3386129"/>
            <a:ext cx="470109" cy="248029"/>
          </a:xfrm>
          <a:prstGeom prst="curvedConnector3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向下箭號 28"/>
          <p:cNvSpPr/>
          <p:nvPr/>
        </p:nvSpPr>
        <p:spPr>
          <a:xfrm>
            <a:off x="7163215" y="3860522"/>
            <a:ext cx="374295" cy="443533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30" name="圖片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5535" y="4363900"/>
            <a:ext cx="4484189" cy="2087467"/>
          </a:xfrm>
          <a:prstGeom prst="rect">
            <a:avLst/>
          </a:prstGeom>
        </p:spPr>
      </p:pic>
      <p:cxnSp>
        <p:nvCxnSpPr>
          <p:cNvPr id="36" name="直線接點 35"/>
          <p:cNvCxnSpPr/>
          <p:nvPr/>
        </p:nvCxnSpPr>
        <p:spPr>
          <a:xfrm>
            <a:off x="7428132" y="1744987"/>
            <a:ext cx="1349816" cy="521377"/>
          </a:xfrm>
          <a:prstGeom prst="line">
            <a:avLst/>
          </a:prstGeom>
          <a:ln w="762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/>
          <p:nvPr/>
        </p:nvCxnSpPr>
        <p:spPr>
          <a:xfrm flipH="1">
            <a:off x="7406451" y="1717209"/>
            <a:ext cx="1371497" cy="563264"/>
          </a:xfrm>
          <a:prstGeom prst="line">
            <a:avLst/>
          </a:prstGeom>
          <a:ln w="762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/>
          <p:cNvCxnSpPr/>
          <p:nvPr/>
        </p:nvCxnSpPr>
        <p:spPr>
          <a:xfrm>
            <a:off x="5655194" y="2942401"/>
            <a:ext cx="1349816" cy="521377"/>
          </a:xfrm>
          <a:prstGeom prst="line">
            <a:avLst/>
          </a:prstGeom>
          <a:ln w="762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/>
          <p:cNvCxnSpPr/>
          <p:nvPr/>
        </p:nvCxnSpPr>
        <p:spPr>
          <a:xfrm flipH="1">
            <a:off x="5633513" y="2914623"/>
            <a:ext cx="1371497" cy="563264"/>
          </a:xfrm>
          <a:prstGeom prst="line">
            <a:avLst/>
          </a:prstGeom>
          <a:ln w="762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曲線接點 7"/>
          <p:cNvCxnSpPr/>
          <p:nvPr/>
        </p:nvCxnSpPr>
        <p:spPr>
          <a:xfrm flipV="1">
            <a:off x="5772879" y="1558388"/>
            <a:ext cx="916679" cy="435526"/>
          </a:xfrm>
          <a:prstGeom prst="curvedConnector3">
            <a:avLst>
              <a:gd name="adj1" fmla="val 43000"/>
            </a:avLst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241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Rhythm</a:t>
            </a:r>
            <a:r>
              <a:rPr kumimoji="1" lang="zh-TW" altLang="en-US" dirty="0"/>
              <a:t> </a:t>
            </a:r>
            <a:r>
              <a:rPr kumimoji="1" lang="en-US" altLang="zh-TW" dirty="0" smtClean="0"/>
              <a:t>high-level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01038" y="1357924"/>
            <a:ext cx="9601200" cy="3581400"/>
          </a:xfrm>
        </p:spPr>
        <p:txBody>
          <a:bodyPr>
            <a:normAutofit/>
          </a:bodyPr>
          <a:lstStyle/>
          <a:p>
            <a:r>
              <a:rPr lang="zh-TW" altLang="en-US" sz="2800" dirty="0" smtClean="0">
                <a:latin typeface="+mj-ea"/>
                <a:ea typeface="+mj-ea"/>
              </a:rPr>
              <a:t> </a:t>
            </a:r>
            <a:r>
              <a:rPr lang="en-US" altLang="zh-TW" sz="2800" dirty="0" smtClean="0">
                <a:latin typeface="+mj-ea"/>
                <a:ea typeface="+mj-ea"/>
              </a:rPr>
              <a:t>If</a:t>
            </a:r>
            <a:r>
              <a:rPr lang="zh-TW" altLang="en-US" sz="2800" dirty="0" smtClean="0">
                <a:latin typeface="+mj-ea"/>
                <a:ea typeface="+mj-ea"/>
              </a:rPr>
              <a:t> </a:t>
            </a:r>
            <a:r>
              <a:rPr lang="en-US" altLang="zh-TW" sz="2800" dirty="0" smtClean="0">
                <a:latin typeface="+mj-ea"/>
                <a:ea typeface="+mj-ea"/>
              </a:rPr>
              <a:t>not</a:t>
            </a:r>
            <a:r>
              <a:rPr lang="zh-TW" altLang="en-US" sz="2800" dirty="0" smtClean="0">
                <a:latin typeface="+mj-ea"/>
                <a:ea typeface="+mj-ea"/>
              </a:rPr>
              <a:t> </a:t>
            </a:r>
            <a:r>
              <a:rPr lang="en-US" altLang="zh-TW" sz="2800" dirty="0" smtClean="0">
                <a:latin typeface="+mj-ea"/>
                <a:ea typeface="+mj-ea"/>
              </a:rPr>
              <a:t>melody</a:t>
            </a:r>
            <a:r>
              <a:rPr lang="zh-TW" altLang="en-US" sz="2800" dirty="0" smtClean="0">
                <a:latin typeface="+mj-ea"/>
                <a:ea typeface="+mj-ea"/>
              </a:rPr>
              <a:t> </a:t>
            </a:r>
            <a:r>
              <a:rPr lang="en-US" altLang="zh-TW" sz="2800" dirty="0" smtClean="0">
                <a:latin typeface="+mj-ea"/>
                <a:ea typeface="+mj-ea"/>
              </a:rPr>
              <a:t>keep</a:t>
            </a:r>
            <a:r>
              <a:rPr lang="zh-TW" altLang="en-US" sz="2800" dirty="0" smtClean="0">
                <a:latin typeface="+mj-ea"/>
                <a:ea typeface="+mj-ea"/>
              </a:rPr>
              <a:t> </a:t>
            </a:r>
            <a:r>
              <a:rPr lang="en-US" altLang="zh-TW" sz="2800" dirty="0" smtClean="0">
                <a:latin typeface="+mj-ea"/>
                <a:ea typeface="+mj-ea"/>
              </a:rPr>
              <a:t>strong</a:t>
            </a:r>
            <a:r>
              <a:rPr lang="zh-TW" altLang="en-US" sz="2800" dirty="0" smtClean="0">
                <a:latin typeface="+mj-ea"/>
                <a:ea typeface="+mj-ea"/>
              </a:rPr>
              <a:t> </a:t>
            </a:r>
            <a:r>
              <a:rPr lang="en-US" altLang="zh-TW" sz="2800" dirty="0" smtClean="0">
                <a:latin typeface="+mj-ea"/>
                <a:ea typeface="+mj-ea"/>
              </a:rPr>
              <a:t>beats</a:t>
            </a:r>
            <a:r>
              <a:rPr lang="zh-TW" altLang="en-US" sz="2800" dirty="0" smtClean="0">
                <a:latin typeface="+mj-ea"/>
                <a:ea typeface="+mj-ea"/>
              </a:rPr>
              <a:t> </a:t>
            </a:r>
            <a:r>
              <a:rPr lang="en-US" altLang="zh-TW" sz="2800" dirty="0" smtClean="0">
                <a:latin typeface="+mj-ea"/>
                <a:ea typeface="+mj-ea"/>
              </a:rPr>
              <a:t>!</a:t>
            </a:r>
          </a:p>
          <a:p>
            <a:r>
              <a:rPr lang="zh-TW" altLang="en-US" sz="2400" dirty="0">
                <a:latin typeface="+mj-ea"/>
              </a:rPr>
              <a:t> </a:t>
            </a:r>
            <a:r>
              <a:rPr lang="en-US" altLang="zh-TW" sz="2400" dirty="0">
                <a:latin typeface="+mj-ea"/>
              </a:rPr>
              <a:t>Keep</a:t>
            </a:r>
            <a:r>
              <a:rPr lang="zh-TW" altLang="en-US" sz="2400" dirty="0">
                <a:latin typeface="+mj-ea"/>
              </a:rPr>
              <a:t> </a:t>
            </a:r>
            <a:r>
              <a:rPr lang="en-US" altLang="zh-TW" sz="2400" dirty="0" smtClean="0">
                <a:latin typeface="+mj-ea"/>
              </a:rPr>
              <a:t>melody</a:t>
            </a:r>
            <a:endParaRPr lang="en-US" altLang="zh-TW" sz="2600" dirty="0">
              <a:latin typeface="+mj-ea"/>
              <a:ea typeface="+mj-ea"/>
            </a:endParaRPr>
          </a:p>
        </p:txBody>
      </p:sp>
      <p:grpSp>
        <p:nvGrpSpPr>
          <p:cNvPr id="17" name="群組 16"/>
          <p:cNvGrpSpPr/>
          <p:nvPr/>
        </p:nvGrpSpPr>
        <p:grpSpPr>
          <a:xfrm>
            <a:off x="4267422" y="2008941"/>
            <a:ext cx="4138641" cy="2018364"/>
            <a:chOff x="3816933" y="1590473"/>
            <a:chExt cx="4484189" cy="2186884"/>
          </a:xfrm>
        </p:grpSpPr>
        <p:pic>
          <p:nvPicPr>
            <p:cNvPr id="18" name="圖片 17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34"/>
            <a:stretch/>
          </p:blipFill>
          <p:spPr>
            <a:xfrm>
              <a:off x="3816933" y="1590473"/>
              <a:ext cx="4484189" cy="2096345"/>
            </a:xfrm>
            <a:prstGeom prst="rect">
              <a:avLst/>
            </a:prstGeom>
          </p:spPr>
        </p:pic>
        <p:cxnSp>
          <p:nvCxnSpPr>
            <p:cNvPr id="20" name="曲線接點 19"/>
            <p:cNvCxnSpPr/>
            <p:nvPr/>
          </p:nvCxnSpPr>
          <p:spPr>
            <a:xfrm flipV="1">
              <a:off x="4844276" y="1669708"/>
              <a:ext cx="1134979" cy="404412"/>
            </a:xfrm>
            <a:prstGeom prst="curvedConnector3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曲線接點 20"/>
            <p:cNvCxnSpPr/>
            <p:nvPr/>
          </p:nvCxnSpPr>
          <p:spPr>
            <a:xfrm>
              <a:off x="5912643" y="1590473"/>
              <a:ext cx="359381" cy="91935"/>
            </a:xfrm>
            <a:prstGeom prst="curvedConnector3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曲線接點 21"/>
            <p:cNvCxnSpPr/>
            <p:nvPr/>
          </p:nvCxnSpPr>
          <p:spPr>
            <a:xfrm flipV="1">
              <a:off x="6608908" y="3486769"/>
              <a:ext cx="1005383" cy="290588"/>
            </a:xfrm>
            <a:prstGeom prst="curvedConnector3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曲線接點 22"/>
            <p:cNvCxnSpPr/>
            <p:nvPr/>
          </p:nvCxnSpPr>
          <p:spPr>
            <a:xfrm>
              <a:off x="7614291" y="3418214"/>
              <a:ext cx="470109" cy="248029"/>
            </a:xfrm>
            <a:prstGeom prst="curvedConnector3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向下箭號 23"/>
          <p:cNvSpPr/>
          <p:nvPr/>
        </p:nvSpPr>
        <p:spPr>
          <a:xfrm>
            <a:off x="6685102" y="4176733"/>
            <a:ext cx="345452" cy="409355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322" y="4877092"/>
            <a:ext cx="4102472" cy="1980908"/>
          </a:xfrm>
          <a:prstGeom prst="rect">
            <a:avLst/>
          </a:prstGeom>
        </p:spPr>
      </p:pic>
      <p:sp>
        <p:nvSpPr>
          <p:cNvPr id="10" name="橢圓 9"/>
          <p:cNvSpPr/>
          <p:nvPr/>
        </p:nvSpPr>
        <p:spPr>
          <a:xfrm>
            <a:off x="6644255" y="2024983"/>
            <a:ext cx="518913" cy="580558"/>
          </a:xfrm>
          <a:prstGeom prst="ellipse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5" name="橢圓 24"/>
          <p:cNvSpPr/>
          <p:nvPr/>
        </p:nvSpPr>
        <p:spPr>
          <a:xfrm>
            <a:off x="5027040" y="3148624"/>
            <a:ext cx="587332" cy="594335"/>
          </a:xfrm>
          <a:prstGeom prst="ellipse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57538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0" grpId="0" animBg="1"/>
      <p:bldP spid="2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3.</a:t>
            </a:r>
            <a:r>
              <a:rPr lang="zh-TW" altLang="en-US" dirty="0" smtClean="0"/>
              <a:t> </a:t>
            </a:r>
            <a:r>
              <a:rPr lang="en-US" altLang="zh-TW" dirty="0" smtClean="0"/>
              <a:t>Simplify options</a:t>
            </a:r>
            <a:r>
              <a:rPr lang="zh-TW" altLang="en-US" dirty="0" smtClean="0"/>
              <a:t> </a:t>
            </a:r>
            <a:r>
              <a:rPr lang="en-US" altLang="zh-TW" dirty="0" smtClean="0"/>
              <a:t>-</a:t>
            </a:r>
            <a:r>
              <a:rPr lang="zh-TW" altLang="en-US" dirty="0" smtClean="0"/>
              <a:t> </a:t>
            </a:r>
            <a:r>
              <a:rPr kumimoji="1" lang="en-US" altLang="zh-TW" dirty="0" smtClean="0"/>
              <a:t>Dual</a:t>
            </a:r>
            <a:r>
              <a:rPr kumimoji="1" lang="zh-TW" altLang="en-US" dirty="0" smtClean="0"/>
              <a:t> 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71600" y="2197768"/>
            <a:ext cx="9408695" cy="4619568"/>
          </a:xfrm>
        </p:spPr>
        <p:txBody>
          <a:bodyPr>
            <a:normAutofit/>
          </a:bodyPr>
          <a:lstStyle/>
          <a:p>
            <a:r>
              <a:rPr lang="zh-TW" altLang="en-US" sz="2600" dirty="0" smtClean="0">
                <a:latin typeface="+mj-ea"/>
              </a:rPr>
              <a:t> </a:t>
            </a:r>
            <a:r>
              <a:rPr lang="en-US" altLang="zh-TW" sz="2600" dirty="0" smtClean="0">
                <a:latin typeface="+mj-ea"/>
              </a:rPr>
              <a:t>11th</a:t>
            </a:r>
            <a:r>
              <a:rPr lang="zh-TW" altLang="en-US" sz="2600" dirty="0" smtClean="0">
                <a:latin typeface="+mj-ea"/>
              </a:rPr>
              <a:t> </a:t>
            </a:r>
            <a:r>
              <a:rPr lang="en-US" altLang="zh-TW" sz="2600" dirty="0" smtClean="0">
                <a:latin typeface="+mj-ea"/>
              </a:rPr>
              <a:t>measures </a:t>
            </a:r>
            <a:r>
              <a:rPr lang="en-US" altLang="zh-TW" sz="2600" dirty="0">
                <a:latin typeface="+mj-ea"/>
              </a:rPr>
              <a:t>of </a:t>
            </a:r>
            <a:r>
              <a:rPr lang="en-US" altLang="zh-TW" sz="2600" dirty="0" smtClean="0">
                <a:latin typeface="+mj-ea"/>
              </a:rPr>
              <a:t>“</a:t>
            </a:r>
            <a:r>
              <a:rPr lang="en-US" altLang="zh-TW" sz="2600" i="1" dirty="0">
                <a:latin typeface="+mj-ea"/>
              </a:rPr>
              <a:t>Wedding</a:t>
            </a:r>
            <a:r>
              <a:rPr lang="zh-TW" altLang="en-US" sz="2600" i="1" dirty="0">
                <a:latin typeface="+mj-ea"/>
              </a:rPr>
              <a:t> </a:t>
            </a:r>
            <a:r>
              <a:rPr lang="en-US" altLang="zh-TW" sz="2600" i="1" dirty="0" smtClean="0">
                <a:latin typeface="+mj-ea"/>
              </a:rPr>
              <a:t>march”</a:t>
            </a:r>
          </a:p>
          <a:p>
            <a:r>
              <a:rPr lang="zh-TW" altLang="en-US" sz="2600" dirty="0" smtClean="0">
                <a:latin typeface="+mj-ea"/>
              </a:rPr>
              <a:t> </a:t>
            </a:r>
            <a:r>
              <a:rPr lang="en-US" altLang="zh-TW" sz="2600" dirty="0">
                <a:latin typeface="+mj-ea"/>
              </a:rPr>
              <a:t>C</a:t>
            </a:r>
            <a:r>
              <a:rPr lang="en-US" altLang="zh-TW" sz="2600" dirty="0" smtClean="0">
                <a:latin typeface="+mj-ea"/>
              </a:rPr>
              <a:t>omposed </a:t>
            </a:r>
            <a:r>
              <a:rPr lang="en-US" altLang="zh-TW" sz="2600" dirty="0">
                <a:latin typeface="+mj-ea"/>
              </a:rPr>
              <a:t>by</a:t>
            </a:r>
            <a:r>
              <a:rPr lang="zh-TW" altLang="en-US" sz="2600" i="1" dirty="0">
                <a:latin typeface="+mj-ea"/>
              </a:rPr>
              <a:t> </a:t>
            </a:r>
            <a:r>
              <a:rPr lang="en-US" altLang="zh-TW" sz="2600" dirty="0" err="1" smtClean="0">
                <a:latin typeface="+mj-ea"/>
              </a:rPr>
              <a:t>Medelssonhn</a:t>
            </a:r>
            <a:endParaRPr lang="en-US" altLang="zh-TW" sz="2800" dirty="0" smtClean="0">
              <a:latin typeface="+mj-ea"/>
              <a:ea typeface="+mj-ea"/>
            </a:endParaRPr>
          </a:p>
          <a:p>
            <a:endParaRPr lang="en-US" altLang="zh-TW" sz="2800" dirty="0" smtClean="0">
              <a:latin typeface="+mj-ea"/>
              <a:ea typeface="+mj-ea"/>
            </a:endParaRPr>
          </a:p>
          <a:p>
            <a:r>
              <a:rPr lang="zh-TW" altLang="en-US" sz="2800" dirty="0" smtClean="0">
                <a:latin typeface="+mj-ea"/>
                <a:ea typeface="+mj-ea"/>
              </a:rPr>
              <a:t> </a:t>
            </a:r>
            <a:r>
              <a:rPr lang="en-US" altLang="zh-TW" sz="2800" dirty="0" smtClean="0">
                <a:latin typeface="+mj-ea"/>
                <a:ea typeface="+mj-ea"/>
              </a:rPr>
              <a:t>Chord:</a:t>
            </a:r>
            <a:r>
              <a:rPr lang="zh-TW" altLang="en-US" sz="2800" dirty="0" smtClean="0">
                <a:latin typeface="+mj-ea"/>
                <a:ea typeface="+mj-ea"/>
              </a:rPr>
              <a:t> </a:t>
            </a:r>
            <a:r>
              <a:rPr lang="en-US" altLang="zh-TW" sz="2800" i="0" dirty="0" smtClean="0">
                <a:latin typeface="+mj-ea"/>
                <a:ea typeface="+mj-ea"/>
              </a:rPr>
              <a:t>delete</a:t>
            </a:r>
            <a:r>
              <a:rPr lang="zh-TW" altLang="en-US" sz="2800" i="0" dirty="0" smtClean="0">
                <a:latin typeface="+mj-ea"/>
                <a:ea typeface="+mj-ea"/>
              </a:rPr>
              <a:t> </a:t>
            </a:r>
            <a:r>
              <a:rPr lang="en-US" altLang="zh-TW" sz="2800" i="0" dirty="0" smtClean="0">
                <a:latin typeface="+mj-ea"/>
                <a:ea typeface="+mj-ea"/>
              </a:rPr>
              <a:t>second</a:t>
            </a:r>
            <a:r>
              <a:rPr lang="zh-TW" altLang="en-US" sz="2800" i="0" dirty="0" smtClean="0">
                <a:latin typeface="+mj-ea"/>
                <a:ea typeface="+mj-ea"/>
              </a:rPr>
              <a:t> </a:t>
            </a:r>
            <a:r>
              <a:rPr lang="en-US" altLang="zh-TW" sz="2800" i="0" dirty="0" smtClean="0">
                <a:latin typeface="+mj-ea"/>
                <a:ea typeface="+mj-ea"/>
              </a:rPr>
              <a:t>note</a:t>
            </a:r>
            <a:r>
              <a:rPr lang="zh-TW" altLang="en-US" sz="2800" i="0" dirty="0" smtClean="0">
                <a:latin typeface="+mj-ea"/>
                <a:ea typeface="+mj-ea"/>
              </a:rPr>
              <a:t> </a:t>
            </a:r>
            <a:endParaRPr lang="en-US" altLang="zh-TW" sz="2800" i="0" dirty="0" smtClean="0">
              <a:latin typeface="+mj-ea"/>
              <a:ea typeface="+mj-ea"/>
            </a:endParaRPr>
          </a:p>
          <a:p>
            <a:r>
              <a:rPr lang="zh-TW" altLang="en-US" sz="2800" dirty="0" smtClean="0">
                <a:latin typeface="+mj-ea"/>
                <a:ea typeface="+mj-ea"/>
              </a:rPr>
              <a:t> </a:t>
            </a:r>
            <a:r>
              <a:rPr lang="en-US" altLang="zh-TW" sz="2800" dirty="0" smtClean="0">
                <a:latin typeface="+mj-ea"/>
                <a:ea typeface="+mj-ea"/>
              </a:rPr>
              <a:t>Right</a:t>
            </a:r>
            <a:r>
              <a:rPr lang="en-US" altLang="zh-TW" sz="2800" dirty="0">
                <a:latin typeface="+mj-ea"/>
                <a:ea typeface="+mj-ea"/>
              </a:rPr>
              <a:t>:</a:t>
            </a:r>
            <a:r>
              <a:rPr lang="zh-TW" altLang="en-US" sz="2800" i="0" dirty="0" smtClean="0">
                <a:latin typeface="+mj-ea"/>
                <a:ea typeface="+mj-ea"/>
              </a:rPr>
              <a:t>   </a:t>
            </a:r>
            <a:r>
              <a:rPr lang="en-US" altLang="zh-TW" sz="2800" dirty="0" smtClean="0">
                <a:latin typeface="+mj-ea"/>
                <a:ea typeface="+mj-ea"/>
              </a:rPr>
              <a:t>k</a:t>
            </a:r>
            <a:r>
              <a:rPr lang="en-US" altLang="zh-TW" sz="2800" i="0" dirty="0" smtClean="0">
                <a:latin typeface="+mj-ea"/>
                <a:ea typeface="+mj-ea"/>
              </a:rPr>
              <a:t>eep</a:t>
            </a:r>
            <a:r>
              <a:rPr lang="zh-TW" altLang="en-US" sz="2800" i="0" dirty="0" smtClean="0">
                <a:latin typeface="+mj-ea"/>
                <a:ea typeface="+mj-ea"/>
              </a:rPr>
              <a:t> </a:t>
            </a:r>
            <a:r>
              <a:rPr lang="en-US" altLang="zh-TW" sz="2800" i="0" dirty="0" smtClean="0">
                <a:latin typeface="+mj-ea"/>
                <a:ea typeface="+mj-ea"/>
              </a:rPr>
              <a:t>high</a:t>
            </a:r>
            <a:r>
              <a:rPr lang="zh-TW" altLang="en-US" sz="2800" i="0" dirty="0" smtClean="0">
                <a:latin typeface="+mj-ea"/>
                <a:ea typeface="+mj-ea"/>
              </a:rPr>
              <a:t> </a:t>
            </a:r>
            <a:r>
              <a:rPr lang="en-US" altLang="zh-TW" sz="2800" i="0" dirty="0" smtClean="0">
                <a:latin typeface="+mj-ea"/>
                <a:ea typeface="+mj-ea"/>
              </a:rPr>
              <a:t>note</a:t>
            </a:r>
            <a:endParaRPr lang="en-US" altLang="zh-TW" sz="2800" dirty="0" smtClean="0">
              <a:latin typeface="+mj-ea"/>
              <a:ea typeface="+mj-ea"/>
            </a:endParaRPr>
          </a:p>
          <a:p>
            <a:r>
              <a:rPr lang="zh-TW" altLang="en-US" sz="2800" dirty="0" smtClean="0">
                <a:latin typeface="+mj-ea"/>
                <a:ea typeface="+mj-ea"/>
              </a:rPr>
              <a:t> </a:t>
            </a:r>
            <a:r>
              <a:rPr lang="en-US" altLang="zh-TW" sz="2800" dirty="0" smtClean="0">
                <a:latin typeface="+mj-ea"/>
                <a:ea typeface="+mj-ea"/>
              </a:rPr>
              <a:t>Left:</a:t>
            </a:r>
            <a:r>
              <a:rPr lang="zh-TW" altLang="en-US" sz="2800" i="0" dirty="0" smtClean="0">
                <a:latin typeface="+mj-ea"/>
                <a:ea typeface="+mj-ea"/>
              </a:rPr>
              <a:t>     </a:t>
            </a:r>
            <a:r>
              <a:rPr lang="en-US" altLang="zh-TW" sz="2800" dirty="0" smtClean="0">
                <a:latin typeface="+mj-ea"/>
                <a:ea typeface="+mj-ea"/>
              </a:rPr>
              <a:t>k</a:t>
            </a:r>
            <a:r>
              <a:rPr lang="en-US" altLang="zh-TW" sz="2800" i="0" dirty="0" smtClean="0">
                <a:latin typeface="+mj-ea"/>
                <a:ea typeface="+mj-ea"/>
              </a:rPr>
              <a:t>eep</a:t>
            </a:r>
            <a:r>
              <a:rPr lang="zh-TW" altLang="en-US" sz="2800" i="0" dirty="0" smtClean="0">
                <a:latin typeface="+mj-ea"/>
                <a:ea typeface="+mj-ea"/>
              </a:rPr>
              <a:t> </a:t>
            </a:r>
            <a:r>
              <a:rPr lang="en-US" altLang="zh-TW" sz="2800" i="0" dirty="0" smtClean="0">
                <a:latin typeface="+mj-ea"/>
                <a:ea typeface="+mj-ea"/>
              </a:rPr>
              <a:t>low</a:t>
            </a:r>
            <a:r>
              <a:rPr lang="zh-TW" altLang="en-US" sz="2800" i="0" dirty="0" smtClean="0">
                <a:latin typeface="+mj-ea"/>
                <a:ea typeface="+mj-ea"/>
              </a:rPr>
              <a:t> </a:t>
            </a:r>
            <a:r>
              <a:rPr lang="en-US" altLang="zh-TW" sz="2800" i="0" dirty="0" smtClean="0">
                <a:latin typeface="+mj-ea"/>
                <a:ea typeface="+mj-ea"/>
              </a:rPr>
              <a:t>note</a:t>
            </a:r>
            <a:endParaRPr lang="en-US" altLang="zh-TW" sz="2800" i="0" dirty="0">
              <a:latin typeface="+mj-ea"/>
              <a:ea typeface="+mj-ea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9109" y="1572686"/>
            <a:ext cx="3279919" cy="4112514"/>
          </a:xfrm>
          <a:prstGeom prst="rect">
            <a:avLst/>
          </a:prstGeom>
        </p:spPr>
      </p:pic>
      <p:sp>
        <p:nvSpPr>
          <p:cNvPr id="10" name="橢圓 9"/>
          <p:cNvSpPr/>
          <p:nvPr/>
        </p:nvSpPr>
        <p:spPr>
          <a:xfrm>
            <a:off x="8213558" y="1957137"/>
            <a:ext cx="569494" cy="481263"/>
          </a:xfrm>
          <a:prstGeom prst="ellipse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9488905" y="2171700"/>
            <a:ext cx="569495" cy="387240"/>
          </a:xfrm>
          <a:prstGeom prst="ellipse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2" name="圓角矩形 11"/>
          <p:cNvSpPr/>
          <p:nvPr/>
        </p:nvSpPr>
        <p:spPr>
          <a:xfrm>
            <a:off x="8783052" y="1696005"/>
            <a:ext cx="609625" cy="475695"/>
          </a:xfrm>
          <a:prstGeom prst="roundRect">
            <a:avLst/>
          </a:prstGeom>
          <a:noFill/>
          <a:ln w="508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3" name="圓角矩形 12"/>
          <p:cNvSpPr/>
          <p:nvPr/>
        </p:nvSpPr>
        <p:spPr>
          <a:xfrm>
            <a:off x="10154628" y="2031662"/>
            <a:ext cx="609625" cy="475695"/>
          </a:xfrm>
          <a:prstGeom prst="roundRect">
            <a:avLst/>
          </a:prstGeom>
          <a:noFill/>
          <a:ln w="4762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5" name="三角形 14"/>
          <p:cNvSpPr/>
          <p:nvPr/>
        </p:nvSpPr>
        <p:spPr>
          <a:xfrm>
            <a:off x="9472736" y="5020262"/>
            <a:ext cx="665723" cy="599853"/>
          </a:xfrm>
          <a:prstGeom prst="triangle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7" name="三角形 16"/>
          <p:cNvSpPr/>
          <p:nvPr/>
        </p:nvSpPr>
        <p:spPr>
          <a:xfrm>
            <a:off x="10138459" y="5014471"/>
            <a:ext cx="665723" cy="599853"/>
          </a:xfrm>
          <a:prstGeom prst="triangle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19" name="直線接點 18"/>
          <p:cNvCxnSpPr/>
          <p:nvPr/>
        </p:nvCxnSpPr>
        <p:spPr>
          <a:xfrm flipV="1">
            <a:off x="1876926" y="4283242"/>
            <a:ext cx="4331369" cy="1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 flipV="1">
            <a:off x="1876926" y="4860758"/>
            <a:ext cx="3657600" cy="8023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 flipV="1">
            <a:off x="1876926" y="5383439"/>
            <a:ext cx="3657600" cy="8023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597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5" grpId="0" animBg="1"/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latin typeface="+mj-ea"/>
              </a:rPr>
              <a:t>O</a:t>
            </a:r>
            <a:r>
              <a:rPr kumimoji="1" lang="en-US" altLang="zh-TW" dirty="0" smtClean="0">
                <a:latin typeface="+mj-ea"/>
              </a:rPr>
              <a:t>utline</a:t>
            </a:r>
            <a:endParaRPr kumimoji="1" lang="zh-TW" altLang="en-US" dirty="0">
              <a:latin typeface="+mj-ea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478505" y="1891189"/>
            <a:ext cx="9601200" cy="4764504"/>
          </a:xfrm>
        </p:spPr>
        <p:txBody>
          <a:bodyPr>
            <a:normAutofit/>
          </a:bodyPr>
          <a:lstStyle/>
          <a:p>
            <a:r>
              <a:rPr lang="zh-TW" altLang="en-US" sz="2800" dirty="0" smtClean="0">
                <a:latin typeface="+mn-ea"/>
              </a:rPr>
              <a:t> </a:t>
            </a:r>
            <a:r>
              <a:rPr kumimoji="1" lang="en-US" altLang="zh-TW" sz="2800" dirty="0" smtClean="0">
                <a:latin typeface="+mn-ea"/>
              </a:rPr>
              <a:t>Motivation</a:t>
            </a:r>
            <a:r>
              <a:rPr lang="zh-TW" altLang="en-US" sz="2800" dirty="0">
                <a:latin typeface="+mn-ea"/>
              </a:rPr>
              <a:t> </a:t>
            </a:r>
            <a:r>
              <a:rPr lang="en-US" altLang="zh-TW" sz="2800" dirty="0" smtClean="0">
                <a:latin typeface="+mn-ea"/>
              </a:rPr>
              <a:t>and</a:t>
            </a:r>
            <a:r>
              <a:rPr lang="zh-TW" altLang="en-US" sz="2800" dirty="0" smtClean="0">
                <a:latin typeface="+mn-ea"/>
              </a:rPr>
              <a:t> </a:t>
            </a:r>
            <a:r>
              <a:rPr lang="en-US" altLang="zh-TW" sz="2800" dirty="0" smtClean="0">
                <a:latin typeface="+mn-ea"/>
              </a:rPr>
              <a:t>Goal</a:t>
            </a:r>
          </a:p>
          <a:p>
            <a:r>
              <a:rPr lang="zh-TW" altLang="en-US" sz="2800" dirty="0" smtClean="0">
                <a:latin typeface="+mn-ea"/>
              </a:rPr>
              <a:t> </a:t>
            </a:r>
            <a:r>
              <a:rPr lang="en-US" altLang="zh-TW" sz="2800" dirty="0" smtClean="0">
                <a:latin typeface="+mn-ea"/>
              </a:rPr>
              <a:t>Background </a:t>
            </a:r>
            <a:r>
              <a:rPr lang="en-US" altLang="zh-TW" sz="2800" dirty="0">
                <a:latin typeface="+mn-ea"/>
              </a:rPr>
              <a:t>Knowledge and Related </a:t>
            </a:r>
            <a:r>
              <a:rPr lang="en-US" altLang="zh-TW" sz="2800" dirty="0" smtClean="0">
                <a:latin typeface="+mn-ea"/>
              </a:rPr>
              <a:t>Works</a:t>
            </a:r>
          </a:p>
          <a:p>
            <a:r>
              <a:rPr lang="zh-TW" altLang="en-US" sz="2800" dirty="0" smtClean="0">
                <a:latin typeface="+mn-ea"/>
              </a:rPr>
              <a:t> </a:t>
            </a:r>
            <a:r>
              <a:rPr lang="en-US" altLang="zh-TW" sz="2800" dirty="0" smtClean="0">
                <a:latin typeface="+mn-ea"/>
              </a:rPr>
              <a:t>System</a:t>
            </a:r>
          </a:p>
          <a:p>
            <a:r>
              <a:rPr lang="zh-TW" altLang="en-US" sz="2800" dirty="0" smtClean="0">
                <a:latin typeface="+mn-ea"/>
              </a:rPr>
              <a:t> </a:t>
            </a:r>
            <a:r>
              <a:rPr lang="en-US" altLang="zh-TW" sz="2800" dirty="0" smtClean="0">
                <a:latin typeface="+mn-ea"/>
              </a:rPr>
              <a:t>Evaluation</a:t>
            </a:r>
          </a:p>
          <a:p>
            <a:r>
              <a:rPr lang="zh-TW" altLang="en-US" sz="2800" dirty="0">
                <a:latin typeface="+mn-ea"/>
              </a:rPr>
              <a:t> </a:t>
            </a:r>
            <a:r>
              <a:rPr lang="en-US" altLang="zh-TW" sz="2800" dirty="0">
                <a:latin typeface="+mn-ea"/>
              </a:rPr>
              <a:t>C</a:t>
            </a:r>
            <a:r>
              <a:rPr lang="en-US" altLang="zh-TW" sz="2800" dirty="0" smtClean="0">
                <a:latin typeface="+mn-ea"/>
              </a:rPr>
              <a:t>onclusion</a:t>
            </a:r>
          </a:p>
          <a:p>
            <a:r>
              <a:rPr lang="zh-TW" altLang="en-US" sz="2800" dirty="0">
                <a:latin typeface="+mn-ea"/>
              </a:rPr>
              <a:t> </a:t>
            </a:r>
            <a:r>
              <a:rPr lang="en-US" altLang="zh-TW" sz="2800" dirty="0" smtClean="0">
                <a:latin typeface="+mn-ea"/>
              </a:rPr>
              <a:t>Future</a:t>
            </a:r>
            <a:r>
              <a:rPr lang="zh-TW" altLang="en-US" sz="2800" dirty="0" smtClean="0">
                <a:latin typeface="+mn-ea"/>
              </a:rPr>
              <a:t> </a:t>
            </a:r>
            <a:r>
              <a:rPr lang="en-US" altLang="zh-TW" sz="2800" dirty="0" smtClean="0">
                <a:latin typeface="+mn-ea"/>
              </a:rPr>
              <a:t>work</a:t>
            </a:r>
            <a:endParaRPr lang="en-US" altLang="zh-TW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19275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3697705" cy="845218"/>
          </a:xfrm>
        </p:spPr>
        <p:txBody>
          <a:bodyPr/>
          <a:lstStyle/>
          <a:p>
            <a:r>
              <a:rPr kumimoji="1" lang="en-US" altLang="zh-TW" dirty="0" smtClean="0"/>
              <a:t>Dual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low-level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29157" y="797670"/>
            <a:ext cx="4229176" cy="621477"/>
          </a:xfrm>
        </p:spPr>
        <p:txBody>
          <a:bodyPr>
            <a:normAutofit/>
          </a:bodyPr>
          <a:lstStyle/>
          <a:p>
            <a:r>
              <a:rPr lang="zh-TW" altLang="en-US" sz="2800" u="sng" dirty="0" smtClean="0">
                <a:latin typeface="+mj-ea"/>
              </a:rPr>
              <a:t> </a:t>
            </a:r>
            <a:r>
              <a:rPr lang="en-US" altLang="zh-TW" sz="2800" u="sng" dirty="0" smtClean="0">
                <a:latin typeface="+mj-ea"/>
              </a:rPr>
              <a:t>Keep</a:t>
            </a:r>
            <a:r>
              <a:rPr lang="zh-TW" altLang="en-US" sz="2800" u="sng" dirty="0" smtClean="0">
                <a:latin typeface="+mj-ea"/>
              </a:rPr>
              <a:t> </a:t>
            </a:r>
            <a:r>
              <a:rPr lang="en-US" altLang="zh-TW" sz="2800" u="sng" dirty="0" smtClean="0">
                <a:latin typeface="+mj-ea"/>
              </a:rPr>
              <a:t>one</a:t>
            </a:r>
            <a:r>
              <a:rPr lang="zh-TW" altLang="en-US" sz="2800" u="sng" dirty="0" smtClean="0">
                <a:latin typeface="+mj-ea"/>
              </a:rPr>
              <a:t> </a:t>
            </a:r>
            <a:r>
              <a:rPr lang="en-US" altLang="zh-TW" sz="2800" u="sng" dirty="0" smtClean="0">
                <a:latin typeface="+mj-ea"/>
              </a:rPr>
              <a:t>note</a:t>
            </a:r>
            <a:endParaRPr lang="en-US" altLang="zh-TW" sz="2400" u="sng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40" y="2622847"/>
            <a:ext cx="1628733" cy="2042181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274"/>
          <a:stretch/>
        </p:blipFill>
        <p:spPr>
          <a:xfrm>
            <a:off x="2545392" y="4135423"/>
            <a:ext cx="1628733" cy="933804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880"/>
          <a:stretch/>
        </p:blipFill>
        <p:spPr>
          <a:xfrm>
            <a:off x="2545391" y="2377110"/>
            <a:ext cx="1628733" cy="839746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880"/>
          <a:stretch/>
        </p:blipFill>
        <p:spPr>
          <a:xfrm>
            <a:off x="4973644" y="2387243"/>
            <a:ext cx="1628733" cy="839746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274"/>
          <a:stretch/>
        </p:blipFill>
        <p:spPr>
          <a:xfrm>
            <a:off x="4973644" y="4135423"/>
            <a:ext cx="1628733" cy="93380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216"/>
          <a:stretch/>
        </p:blipFill>
        <p:spPr>
          <a:xfrm>
            <a:off x="7401896" y="2392168"/>
            <a:ext cx="1701800" cy="839746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906"/>
          <a:stretch/>
        </p:blipFill>
        <p:spPr>
          <a:xfrm>
            <a:off x="7401896" y="4167895"/>
            <a:ext cx="1701800" cy="868859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8128" y="2469984"/>
            <a:ext cx="1701800" cy="2222500"/>
          </a:xfrm>
          <a:prstGeom prst="rect">
            <a:avLst/>
          </a:prstGeom>
        </p:spPr>
      </p:pic>
      <p:cxnSp>
        <p:nvCxnSpPr>
          <p:cNvPr id="17" name="直線箭頭接點 16"/>
          <p:cNvCxnSpPr>
            <a:stCxn id="8" idx="3"/>
            <a:endCxn id="11" idx="1"/>
          </p:cNvCxnSpPr>
          <p:nvPr/>
        </p:nvCxnSpPr>
        <p:spPr>
          <a:xfrm flipV="1">
            <a:off x="1745873" y="2796983"/>
            <a:ext cx="799518" cy="8469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箭頭接點 17"/>
          <p:cNvCxnSpPr>
            <a:stCxn id="8" idx="3"/>
            <a:endCxn id="10" idx="1"/>
          </p:cNvCxnSpPr>
          <p:nvPr/>
        </p:nvCxnSpPr>
        <p:spPr>
          <a:xfrm>
            <a:off x="1745873" y="3643938"/>
            <a:ext cx="799519" cy="9583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箭頭接點 20"/>
          <p:cNvCxnSpPr>
            <a:stCxn id="11" idx="3"/>
            <a:endCxn id="12" idx="1"/>
          </p:cNvCxnSpPr>
          <p:nvPr/>
        </p:nvCxnSpPr>
        <p:spPr>
          <a:xfrm>
            <a:off x="4174124" y="2796983"/>
            <a:ext cx="799520" cy="101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箭頭接點 23"/>
          <p:cNvCxnSpPr>
            <a:stCxn id="10" idx="3"/>
            <a:endCxn id="13" idx="1"/>
          </p:cNvCxnSpPr>
          <p:nvPr/>
        </p:nvCxnSpPr>
        <p:spPr>
          <a:xfrm>
            <a:off x="4174125" y="4602325"/>
            <a:ext cx="79951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箭頭接點 26"/>
          <p:cNvCxnSpPr>
            <a:stCxn id="13" idx="3"/>
            <a:endCxn id="14" idx="1"/>
          </p:cNvCxnSpPr>
          <p:nvPr/>
        </p:nvCxnSpPr>
        <p:spPr>
          <a:xfrm>
            <a:off x="6602377" y="4602325"/>
            <a:ext cx="79951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箭頭接點 29"/>
          <p:cNvCxnSpPr>
            <a:stCxn id="12" idx="3"/>
            <a:endCxn id="5" idx="1"/>
          </p:cNvCxnSpPr>
          <p:nvPr/>
        </p:nvCxnSpPr>
        <p:spPr>
          <a:xfrm>
            <a:off x="6602377" y="2807116"/>
            <a:ext cx="799519" cy="49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箭頭接點 32"/>
          <p:cNvCxnSpPr>
            <a:stCxn id="5" idx="3"/>
            <a:endCxn id="15" idx="1"/>
          </p:cNvCxnSpPr>
          <p:nvPr/>
        </p:nvCxnSpPr>
        <p:spPr>
          <a:xfrm>
            <a:off x="9103696" y="2812041"/>
            <a:ext cx="1114432" cy="7691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箭頭接點 35"/>
          <p:cNvCxnSpPr>
            <a:stCxn id="14" idx="3"/>
            <a:endCxn id="15" idx="1"/>
          </p:cNvCxnSpPr>
          <p:nvPr/>
        </p:nvCxnSpPr>
        <p:spPr>
          <a:xfrm flipV="1">
            <a:off x="9103696" y="3581234"/>
            <a:ext cx="1114432" cy="10210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字方塊 38"/>
          <p:cNvSpPr txBox="1"/>
          <p:nvPr/>
        </p:nvSpPr>
        <p:spPr>
          <a:xfrm rot="18799856">
            <a:off x="1718443" y="2701165"/>
            <a:ext cx="8082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dirty="0" smtClean="0"/>
              <a:t>Right</a:t>
            </a:r>
            <a:r>
              <a:rPr kumimoji="1" lang="zh-TW" altLang="en-US" sz="2000" dirty="0" smtClean="0"/>
              <a:t> </a:t>
            </a:r>
            <a:endParaRPr kumimoji="1" lang="zh-TW" altLang="en-US" sz="2000" dirty="0"/>
          </a:p>
        </p:txBody>
      </p:sp>
      <p:sp>
        <p:nvSpPr>
          <p:cNvPr id="49" name="文字方塊 48"/>
          <p:cNvSpPr txBox="1"/>
          <p:nvPr/>
        </p:nvSpPr>
        <p:spPr>
          <a:xfrm rot="2943552">
            <a:off x="1801310" y="4147292"/>
            <a:ext cx="6051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dirty="0" smtClean="0"/>
              <a:t>Left</a:t>
            </a:r>
            <a:endParaRPr kumimoji="1" lang="zh-TW" altLang="en-US" sz="2000" dirty="0"/>
          </a:p>
        </p:txBody>
      </p:sp>
      <p:sp>
        <p:nvSpPr>
          <p:cNvPr id="50" name="文字方塊 49"/>
          <p:cNvSpPr txBox="1"/>
          <p:nvPr/>
        </p:nvSpPr>
        <p:spPr>
          <a:xfrm>
            <a:off x="3709153" y="3381179"/>
            <a:ext cx="19011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b="1" dirty="0" smtClean="0">
                <a:solidFill>
                  <a:srgbClr val="FF0000"/>
                </a:solidFill>
              </a:rPr>
              <a:t>Find</a:t>
            </a:r>
            <a:r>
              <a:rPr kumimoji="1" lang="zh-TW" altLang="en-US" sz="2000" b="1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sz="2000" b="1" dirty="0" smtClean="0">
                <a:solidFill>
                  <a:srgbClr val="FF0000"/>
                </a:solidFill>
              </a:rPr>
              <a:t>keep</a:t>
            </a:r>
            <a:r>
              <a:rPr kumimoji="1" lang="zh-TW" altLang="en-US" sz="2000" b="1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sz="2000" b="1" dirty="0" smtClean="0">
                <a:solidFill>
                  <a:srgbClr val="FF0000"/>
                </a:solidFill>
              </a:rPr>
              <a:t>notes</a:t>
            </a:r>
            <a:endParaRPr kumimoji="1" lang="zh-TW" altLang="en-US" sz="2000" b="1" dirty="0">
              <a:solidFill>
                <a:srgbClr val="FF0000"/>
              </a:solidFill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1809299" y="3411540"/>
            <a:ext cx="11645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b="1" dirty="0">
                <a:solidFill>
                  <a:srgbClr val="FF0000"/>
                </a:solidFill>
              </a:rPr>
              <a:t>S</a:t>
            </a:r>
            <a:r>
              <a:rPr kumimoji="1" lang="en-US" altLang="zh-TW" sz="2000" b="1" dirty="0" smtClean="0">
                <a:solidFill>
                  <a:srgbClr val="FF0000"/>
                </a:solidFill>
              </a:rPr>
              <a:t>eparate</a:t>
            </a:r>
            <a:endParaRPr kumimoji="1" lang="zh-TW" altLang="en-US" sz="2000" b="1" dirty="0">
              <a:solidFill>
                <a:srgbClr val="FF0000"/>
              </a:solidFill>
            </a:endParaRPr>
          </a:p>
        </p:txBody>
      </p:sp>
      <p:sp>
        <p:nvSpPr>
          <p:cNvPr id="52" name="橢圓 51"/>
          <p:cNvSpPr/>
          <p:nvPr/>
        </p:nvSpPr>
        <p:spPr>
          <a:xfrm>
            <a:off x="5090736" y="2327581"/>
            <a:ext cx="427748" cy="36067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4" name="橢圓 53"/>
          <p:cNvSpPr/>
          <p:nvPr/>
        </p:nvSpPr>
        <p:spPr>
          <a:xfrm>
            <a:off x="5434078" y="2327581"/>
            <a:ext cx="427748" cy="36067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7" name="橢圓 56"/>
          <p:cNvSpPr/>
          <p:nvPr/>
        </p:nvSpPr>
        <p:spPr>
          <a:xfrm>
            <a:off x="5736453" y="2427311"/>
            <a:ext cx="427748" cy="36067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8" name="橢圓 57"/>
          <p:cNvSpPr/>
          <p:nvPr/>
        </p:nvSpPr>
        <p:spPr>
          <a:xfrm>
            <a:off x="6077323" y="2544149"/>
            <a:ext cx="427748" cy="36067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0" name="橢圓 59"/>
          <p:cNvSpPr/>
          <p:nvPr/>
        </p:nvSpPr>
        <p:spPr>
          <a:xfrm>
            <a:off x="5732257" y="4708554"/>
            <a:ext cx="427748" cy="360673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2" name="橢圓 61"/>
          <p:cNvSpPr/>
          <p:nvPr/>
        </p:nvSpPr>
        <p:spPr>
          <a:xfrm>
            <a:off x="6132016" y="4724518"/>
            <a:ext cx="427748" cy="360673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3" name="文字方塊 62"/>
          <p:cNvSpPr txBox="1"/>
          <p:nvPr/>
        </p:nvSpPr>
        <p:spPr>
          <a:xfrm>
            <a:off x="6274438" y="3408373"/>
            <a:ext cx="15436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b="1" dirty="0" smtClean="0">
                <a:solidFill>
                  <a:srgbClr val="FF0000"/>
                </a:solidFill>
              </a:rPr>
              <a:t>Delete</a:t>
            </a:r>
            <a:r>
              <a:rPr kumimoji="1" lang="zh-TW" altLang="en-US" sz="2000" b="1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sz="2000" b="1" dirty="0" smtClean="0">
                <a:solidFill>
                  <a:srgbClr val="FF0000"/>
                </a:solidFill>
              </a:rPr>
              <a:t>notes</a:t>
            </a:r>
            <a:endParaRPr kumimoji="1" lang="zh-TW" altLang="en-US" sz="2000" b="1" dirty="0">
              <a:solidFill>
                <a:srgbClr val="FF0000"/>
              </a:solidFill>
            </a:endParaRPr>
          </a:p>
        </p:txBody>
      </p:sp>
      <p:sp>
        <p:nvSpPr>
          <p:cNvPr id="64" name="文字方塊 63"/>
          <p:cNvSpPr txBox="1"/>
          <p:nvPr/>
        </p:nvSpPr>
        <p:spPr>
          <a:xfrm>
            <a:off x="9265443" y="3408373"/>
            <a:ext cx="8707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b="1" dirty="0" smtClean="0">
                <a:solidFill>
                  <a:srgbClr val="FF0000"/>
                </a:solidFill>
              </a:rPr>
              <a:t>Merge</a:t>
            </a:r>
            <a:endParaRPr kumimoji="1" lang="zh-TW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81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/>
      <p:bldP spid="52" grpId="0" animBg="1"/>
      <p:bldP spid="54" grpId="0" animBg="1"/>
      <p:bldP spid="57" grpId="0" animBg="1"/>
      <p:bldP spid="58" grpId="0" animBg="1"/>
      <p:bldP spid="60" grpId="0" animBg="1"/>
      <p:bldP spid="62" grpId="0" animBg="1"/>
      <p:bldP spid="63" grpId="0"/>
      <p:bldP spid="6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Dual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high-level</a:t>
            </a:r>
            <a:endParaRPr kumimoji="1"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5652123" y="273144"/>
                <a:ext cx="6311315" cy="1268078"/>
              </a:xfrm>
            </p:spPr>
            <p:txBody>
              <a:bodyPr>
                <a:normAutofit/>
              </a:bodyPr>
              <a:lstStyle/>
              <a:p>
                <a:r>
                  <a:rPr lang="zh-TW" altLang="en-US" sz="2800" dirty="0" smtClean="0">
                    <a:latin typeface="+mj-ea"/>
                  </a:rPr>
                  <a:t> </a:t>
                </a:r>
                <a:r>
                  <a:rPr lang="en-US" altLang="zh-TW" sz="2800" dirty="0" smtClean="0"/>
                  <a:t>Chord</a:t>
                </a:r>
                <a:r>
                  <a:rPr lang="zh-TW" altLang="en-US" sz="2800" dirty="0" smtClean="0"/>
                  <a:t> </a:t>
                </a:r>
                <a:r>
                  <a:rPr lang="en-US" altLang="zh-TW" sz="2800" dirty="0" smtClean="0"/>
                  <a:t>-</a:t>
                </a:r>
                <a:r>
                  <a:rPr lang="zh-TW" altLang="en-US" sz="2800" dirty="0" smtClean="0"/>
                  <a:t> </a:t>
                </a:r>
                <a:r>
                  <a:rPr lang="en-US" altLang="zh-TW" sz="2800" i="0" dirty="0" smtClean="0"/>
                  <a:t>keep</a:t>
                </a:r>
                <a:r>
                  <a:rPr lang="zh-TW" altLang="en-US" sz="2800" i="0" dirty="0" smtClean="0"/>
                  <a:t> </a:t>
                </a:r>
                <a:r>
                  <a:rPr lang="en-US" altLang="zh-TW" sz="2800" i="0" dirty="0" smtClean="0"/>
                  <a:t>first</a:t>
                </a:r>
                <a:r>
                  <a:rPr lang="zh-TW" altLang="en-US" sz="2800" i="0" dirty="0" smtClean="0"/>
                  <a:t> </a:t>
                </a:r>
                <a:r>
                  <a:rPr lang="en-US" altLang="zh-TW" sz="2800" i="0" dirty="0" smtClean="0"/>
                  <a:t>note</a:t>
                </a:r>
                <a:r>
                  <a:rPr lang="zh-TW" altLang="en-US" sz="2800" i="0" dirty="0" smtClean="0"/>
                  <a:t> </a:t>
                </a:r>
                <a:r>
                  <a:rPr lang="en-US" altLang="zh-TW" sz="2800" i="0" dirty="0" smtClean="0"/>
                  <a:t>and</a:t>
                </a:r>
                <a:r>
                  <a:rPr lang="zh-TW" altLang="en-US" sz="2800" i="0" dirty="0" smtClean="0"/>
                  <a:t> </a:t>
                </a:r>
                <a:r>
                  <a:rPr lang="en-US" altLang="zh-TW" sz="2800" i="0" dirty="0" smtClean="0"/>
                  <a:t>third</a:t>
                </a:r>
                <a:r>
                  <a:rPr lang="zh-TW" altLang="en-US" sz="2800" i="0" dirty="0" smtClean="0"/>
                  <a:t> </a:t>
                </a:r>
                <a:r>
                  <a:rPr lang="en-US" altLang="zh-TW" sz="2800" i="0" dirty="0" smtClean="0"/>
                  <a:t>note</a:t>
                </a:r>
                <a:endParaRPr lang="en-US" altLang="zh-TW" sz="2800" dirty="0"/>
              </a:p>
              <a:p>
                <a:r>
                  <a:rPr lang="zh-TW" altLang="en-US" sz="2800" dirty="0" smtClean="0"/>
                  <a:t> </a:t>
                </a:r>
                <a:r>
                  <a:rPr lang="en-US" altLang="zh-TW" sz="2800" dirty="0" smtClean="0"/>
                  <a:t>Dual</a:t>
                </a:r>
                <a:r>
                  <a:rPr lang="zh-TW" altLang="en-US" sz="2800" dirty="0" smtClean="0"/>
                  <a:t> </a:t>
                </a:r>
                <a:r>
                  <a:rPr lang="en-US" altLang="zh-TW" sz="2800" dirty="0" smtClean="0"/>
                  <a:t>notes</a:t>
                </a:r>
                <a:r>
                  <a:rPr lang="zh-TW" altLang="en-US" sz="2800" dirty="0" smtClean="0"/>
                  <a:t> </a:t>
                </a:r>
                <a:r>
                  <a:rPr lang="en-US" altLang="zh-TW" sz="2800" dirty="0" smtClean="0"/>
                  <a:t>-</a:t>
                </a:r>
                <a:r>
                  <a:rPr lang="zh-TW" altLang="en-US" sz="2800" dirty="0" smtClean="0"/>
                  <a:t>  </a:t>
                </a:r>
                <a:r>
                  <a:rPr lang="en-US" altLang="zh-TW" sz="2800" i="0" dirty="0" smtClean="0"/>
                  <a:t>keep</a:t>
                </a:r>
                <a:r>
                  <a:rPr lang="zh-TW" altLang="en-US" sz="2800" i="0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800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TW" sz="2800">
                            <a:latin typeface="Cambria Math" charset="0"/>
                          </a:rPr>
                          <m:t>2</m:t>
                        </m:r>
                      </m:num>
                      <m:den>
                        <m:r>
                          <a:rPr lang="en-US" altLang="zh-TW" sz="2800">
                            <a:latin typeface="Cambria Math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zh-TW" altLang="en-US" sz="2800" i="0" dirty="0"/>
                  <a:t> </a:t>
                </a:r>
                <a:r>
                  <a:rPr lang="en-US" altLang="zh-TW" sz="2800" i="0" dirty="0"/>
                  <a:t>~</a:t>
                </a:r>
                <a:r>
                  <a:rPr lang="zh-TW" altLang="en-US" sz="2800" i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800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TW" sz="2800">
                            <a:latin typeface="Cambria Math" charset="0"/>
                          </a:rPr>
                          <m:t>3</m:t>
                        </m:r>
                      </m:num>
                      <m:den>
                        <m:r>
                          <a:rPr lang="en-US" altLang="zh-TW" sz="2800">
                            <a:latin typeface="Cambria Math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zh-TW" altLang="en-US" sz="2800" i="0" dirty="0" smtClean="0"/>
                  <a:t> </a:t>
                </a:r>
                <a:r>
                  <a:rPr lang="en-US" altLang="zh-TW" sz="2800" i="0" dirty="0" smtClean="0"/>
                  <a:t>dual</a:t>
                </a:r>
                <a:r>
                  <a:rPr lang="zh-TW" altLang="en-US" sz="2800" i="0" dirty="0" smtClean="0"/>
                  <a:t> </a:t>
                </a:r>
                <a:r>
                  <a:rPr lang="en-US" altLang="zh-TW" sz="2800" i="0" dirty="0" smtClean="0"/>
                  <a:t>notes</a:t>
                </a:r>
                <a:endParaRPr lang="en-US" altLang="zh-TW" sz="2800" i="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52123" y="273144"/>
                <a:ext cx="6311315" cy="1268078"/>
              </a:xfrm>
              <a:blipFill rotWithShape="0">
                <a:blip r:embed="rId2"/>
                <a:stretch>
                  <a:fillRect l="-1737" t="-7212" b="-240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9" name="圖片 10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8217" y="4421386"/>
            <a:ext cx="1562100" cy="2032000"/>
          </a:xfrm>
          <a:prstGeom prst="rect">
            <a:avLst/>
          </a:prstGeom>
        </p:spPr>
      </p:pic>
      <p:pic>
        <p:nvPicPr>
          <p:cNvPr id="110" name="圖片 10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6928" y="1796960"/>
            <a:ext cx="1562100" cy="2032000"/>
          </a:xfrm>
          <a:prstGeom prst="rect">
            <a:avLst/>
          </a:prstGeom>
        </p:spPr>
      </p:pic>
      <p:pic>
        <p:nvPicPr>
          <p:cNvPr id="111" name="圖片 1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8937" y="1995085"/>
            <a:ext cx="1628733" cy="2042181"/>
          </a:xfrm>
          <a:prstGeom prst="rect">
            <a:avLst/>
          </a:prstGeom>
        </p:spPr>
      </p:pic>
      <p:sp>
        <p:nvSpPr>
          <p:cNvPr id="112" name="矩形 111"/>
          <p:cNvSpPr/>
          <p:nvPr/>
        </p:nvSpPr>
        <p:spPr>
          <a:xfrm>
            <a:off x="6759289" y="5189601"/>
            <a:ext cx="24400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zh-TW" altLang="en-US" sz="1600" dirty="0" smtClean="0">
                <a:solidFill>
                  <a:schemeClr val="tx1"/>
                </a:solidFill>
              </a:rPr>
              <a:t> </a:t>
            </a:r>
            <a:r>
              <a:rPr kumimoji="1" lang="en-US" altLang="zh-TW" sz="1600" dirty="0" smtClean="0">
                <a:solidFill>
                  <a:schemeClr val="tx1"/>
                </a:solidFill>
              </a:rPr>
              <a:t>1.</a:t>
            </a:r>
            <a:r>
              <a:rPr kumimoji="1" lang="zh-TW" altLang="en-US" sz="1600" dirty="0" smtClean="0">
                <a:solidFill>
                  <a:schemeClr val="tx1"/>
                </a:solidFill>
              </a:rPr>
              <a:t> </a:t>
            </a:r>
            <a:r>
              <a:rPr kumimoji="1" lang="en-US" altLang="zh-TW" sz="1600" dirty="0" smtClean="0">
                <a:solidFill>
                  <a:schemeClr val="tx1"/>
                </a:solidFill>
              </a:rPr>
              <a:t>Count</a:t>
            </a:r>
            <a:r>
              <a:rPr kumimoji="1" lang="zh-TW" altLang="en-US" sz="1600" dirty="0" smtClean="0">
                <a:solidFill>
                  <a:schemeClr val="tx1"/>
                </a:solidFill>
              </a:rPr>
              <a:t> </a:t>
            </a:r>
            <a:r>
              <a:rPr kumimoji="1" lang="en-US" altLang="zh-TW" sz="1600" dirty="0" smtClean="0">
                <a:solidFill>
                  <a:schemeClr val="tx1"/>
                </a:solidFill>
              </a:rPr>
              <a:t>all</a:t>
            </a:r>
            <a:r>
              <a:rPr kumimoji="1" lang="zh-TW" altLang="en-US" sz="1600" dirty="0" smtClean="0">
                <a:solidFill>
                  <a:schemeClr val="tx1"/>
                </a:solidFill>
              </a:rPr>
              <a:t> </a:t>
            </a:r>
            <a:r>
              <a:rPr kumimoji="1" lang="en-US" altLang="zh-TW" sz="1600" dirty="0" smtClean="0">
                <a:solidFill>
                  <a:schemeClr val="tx1"/>
                </a:solidFill>
              </a:rPr>
              <a:t>dual</a:t>
            </a:r>
            <a:r>
              <a:rPr kumimoji="1" lang="zh-TW" altLang="en-US" sz="1600" dirty="0" smtClean="0">
                <a:solidFill>
                  <a:schemeClr val="tx1"/>
                </a:solidFill>
              </a:rPr>
              <a:t> </a:t>
            </a:r>
            <a:r>
              <a:rPr kumimoji="1" lang="en-US" altLang="zh-TW" sz="1600" dirty="0" smtClean="0">
                <a:solidFill>
                  <a:schemeClr val="tx1"/>
                </a:solidFill>
              </a:rPr>
              <a:t>notes</a:t>
            </a:r>
            <a:endParaRPr kumimoji="1"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13" name="矩形 112"/>
          <p:cNvSpPr/>
          <p:nvPr/>
        </p:nvSpPr>
        <p:spPr>
          <a:xfrm flipH="1">
            <a:off x="6813166" y="5587697"/>
            <a:ext cx="392835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TW" sz="1600" dirty="0" smtClean="0">
                <a:solidFill>
                  <a:schemeClr val="tx1"/>
                </a:solidFill>
              </a:rPr>
              <a:t>2.</a:t>
            </a:r>
            <a:r>
              <a:rPr kumimoji="1" lang="zh-TW" altLang="en-US" sz="1600" dirty="0" smtClean="0">
                <a:solidFill>
                  <a:schemeClr val="tx1"/>
                </a:solidFill>
              </a:rPr>
              <a:t> </a:t>
            </a:r>
            <a:r>
              <a:rPr kumimoji="1" lang="en-US" altLang="zh-TW" sz="1600" dirty="0" smtClean="0">
                <a:solidFill>
                  <a:schemeClr val="tx1"/>
                </a:solidFill>
              </a:rPr>
              <a:t>Count</a:t>
            </a:r>
            <a:r>
              <a:rPr kumimoji="1" lang="zh-TW" altLang="en-US" sz="1600" dirty="0">
                <a:solidFill>
                  <a:schemeClr val="tx1"/>
                </a:solidFill>
              </a:rPr>
              <a:t> </a:t>
            </a:r>
            <a:r>
              <a:rPr kumimoji="1" lang="en-US" altLang="zh-TW" sz="1600" dirty="0" smtClean="0">
                <a:solidFill>
                  <a:schemeClr val="tx1"/>
                </a:solidFill>
              </a:rPr>
              <a:t>minimum number of</a:t>
            </a:r>
            <a:r>
              <a:rPr kumimoji="1" lang="zh-TW" altLang="en-US" sz="1600" dirty="0" smtClean="0">
                <a:solidFill>
                  <a:schemeClr val="tx1"/>
                </a:solidFill>
              </a:rPr>
              <a:t> </a:t>
            </a:r>
            <a:r>
              <a:rPr kumimoji="1" lang="en-US" altLang="zh-TW" sz="1600" dirty="0" smtClean="0">
                <a:solidFill>
                  <a:schemeClr val="tx1"/>
                </a:solidFill>
              </a:rPr>
              <a:t>dual</a:t>
            </a:r>
            <a:r>
              <a:rPr kumimoji="1" lang="zh-TW" altLang="en-US" sz="1600" dirty="0" smtClean="0">
                <a:solidFill>
                  <a:schemeClr val="tx1"/>
                </a:solidFill>
              </a:rPr>
              <a:t> </a:t>
            </a:r>
            <a:r>
              <a:rPr kumimoji="1" lang="en-US" altLang="zh-TW" sz="1600" dirty="0" smtClean="0">
                <a:solidFill>
                  <a:schemeClr val="tx1"/>
                </a:solidFill>
              </a:rPr>
              <a:t>notes</a:t>
            </a:r>
            <a:endParaRPr kumimoji="1"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14" name="矩形 113"/>
          <p:cNvSpPr/>
          <p:nvPr/>
        </p:nvSpPr>
        <p:spPr>
          <a:xfrm flipH="1">
            <a:off x="6827454" y="5854811"/>
            <a:ext cx="35701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TW" sz="1600" dirty="0" smtClean="0">
                <a:solidFill>
                  <a:schemeClr val="tx1"/>
                </a:solidFill>
              </a:rPr>
              <a:t>3.</a:t>
            </a:r>
            <a:r>
              <a:rPr kumimoji="1" lang="zh-TW" altLang="en-US" sz="1600" dirty="0" smtClean="0">
                <a:solidFill>
                  <a:schemeClr val="tx1"/>
                </a:solidFill>
              </a:rPr>
              <a:t> </a:t>
            </a:r>
            <a:r>
              <a:rPr kumimoji="1" lang="en-US" altLang="zh-TW" sz="1600" dirty="0" smtClean="0">
                <a:solidFill>
                  <a:schemeClr val="tx1"/>
                </a:solidFill>
              </a:rPr>
              <a:t>Keep dual notes’</a:t>
            </a:r>
            <a:r>
              <a:rPr kumimoji="1" lang="zh-TW" altLang="en-US" sz="1600" dirty="0" smtClean="0">
                <a:solidFill>
                  <a:schemeClr val="tx1"/>
                </a:solidFill>
              </a:rPr>
              <a:t> </a:t>
            </a:r>
            <a:r>
              <a:rPr kumimoji="1" lang="en-US" altLang="zh-TW" sz="1600" dirty="0" smtClean="0">
                <a:solidFill>
                  <a:schemeClr val="tx1"/>
                </a:solidFill>
              </a:rPr>
              <a:t>current</a:t>
            </a:r>
            <a:r>
              <a:rPr kumimoji="1" lang="zh-TW" altLang="en-US" sz="1600" dirty="0" smtClean="0">
                <a:solidFill>
                  <a:schemeClr val="tx1"/>
                </a:solidFill>
              </a:rPr>
              <a:t> </a:t>
            </a:r>
            <a:r>
              <a:rPr kumimoji="1" lang="en-US" altLang="zh-TW" sz="1600" dirty="0" smtClean="0">
                <a:solidFill>
                  <a:schemeClr val="tx1"/>
                </a:solidFill>
              </a:rPr>
              <a:t>beat is</a:t>
            </a:r>
            <a:r>
              <a:rPr kumimoji="1" lang="zh-TW" altLang="en-US" sz="1600" dirty="0" smtClean="0">
                <a:solidFill>
                  <a:schemeClr val="tx1"/>
                </a:solidFill>
              </a:rPr>
              <a:t> </a:t>
            </a:r>
            <a:r>
              <a:rPr kumimoji="1" lang="en-US" altLang="zh-TW" sz="1600" dirty="0" smtClean="0">
                <a:solidFill>
                  <a:schemeClr val="tx1"/>
                </a:solidFill>
              </a:rPr>
              <a:t>1</a:t>
            </a:r>
            <a:endParaRPr kumimoji="1"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3240414" y="2854703"/>
            <a:ext cx="6976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sz="1600" dirty="0" smtClean="0">
                <a:solidFill>
                  <a:schemeClr val="tx1"/>
                </a:solidFill>
              </a:rPr>
              <a:t>Find</a:t>
            </a:r>
            <a:r>
              <a:rPr kumimoji="1" lang="zh-TW" altLang="en-US" sz="1600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kumimoji="1" lang="en-US" altLang="zh-TW" sz="1600" dirty="0" smtClean="0">
                <a:solidFill>
                  <a:schemeClr val="tx1"/>
                </a:solidFill>
              </a:rPr>
              <a:t>chord</a:t>
            </a:r>
            <a:endParaRPr kumimoji="1" lang="zh-TW" altLang="en-US" sz="1600" dirty="0">
              <a:solidFill>
                <a:schemeClr val="tx1"/>
              </a:solidFill>
            </a:endParaRPr>
          </a:p>
        </p:txBody>
      </p:sp>
      <p:cxnSp>
        <p:nvCxnSpPr>
          <p:cNvPr id="116" name="直線箭頭接點 115"/>
          <p:cNvCxnSpPr/>
          <p:nvPr/>
        </p:nvCxnSpPr>
        <p:spPr>
          <a:xfrm flipV="1">
            <a:off x="3241172" y="2751448"/>
            <a:ext cx="709314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橢圓 116"/>
          <p:cNvSpPr/>
          <p:nvPr/>
        </p:nvSpPr>
        <p:spPr>
          <a:xfrm>
            <a:off x="9530354" y="1756779"/>
            <a:ext cx="267624" cy="832211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8" name="橢圓 117"/>
          <p:cNvSpPr/>
          <p:nvPr/>
        </p:nvSpPr>
        <p:spPr>
          <a:xfrm>
            <a:off x="4123694" y="1897622"/>
            <a:ext cx="443836" cy="105279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9" name="矩形 118"/>
          <p:cNvSpPr/>
          <p:nvPr/>
        </p:nvSpPr>
        <p:spPr>
          <a:xfrm>
            <a:off x="5652123" y="2808213"/>
            <a:ext cx="84510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sz="1600" dirty="0" smtClean="0">
                <a:solidFill>
                  <a:schemeClr val="tx1"/>
                </a:solidFill>
              </a:rPr>
              <a:t>Delete</a:t>
            </a:r>
            <a:r>
              <a:rPr kumimoji="1" lang="zh-TW" altLang="en-US" sz="1600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kumimoji="1" lang="en-US" altLang="zh-TW" sz="1600" dirty="0">
                <a:solidFill>
                  <a:schemeClr val="tx1"/>
                </a:solidFill>
              </a:rPr>
              <a:t>c</a:t>
            </a:r>
            <a:r>
              <a:rPr kumimoji="1" lang="en-US" altLang="zh-TW" sz="1600" dirty="0" smtClean="0">
                <a:solidFill>
                  <a:schemeClr val="tx1"/>
                </a:solidFill>
              </a:rPr>
              <a:t>hord</a:t>
            </a:r>
            <a:r>
              <a:rPr kumimoji="1" lang="zh-TW" altLang="en-US" sz="1600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kumimoji="1" lang="en-US" altLang="zh-TW" sz="1600" dirty="0" smtClean="0">
                <a:solidFill>
                  <a:schemeClr val="tx1"/>
                </a:solidFill>
              </a:rPr>
              <a:t>second</a:t>
            </a:r>
            <a:endParaRPr kumimoji="1" lang="zh-TW" altLang="en-US" sz="1600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zh-TW" sz="1600" dirty="0" smtClean="0">
                <a:solidFill>
                  <a:schemeClr val="tx1"/>
                </a:solidFill>
              </a:rPr>
              <a:t>note</a:t>
            </a:r>
            <a:endParaRPr kumimoji="1" lang="zh-TW" altLang="en-US" sz="1600" dirty="0">
              <a:solidFill>
                <a:schemeClr val="tx1"/>
              </a:solidFill>
            </a:endParaRPr>
          </a:p>
        </p:txBody>
      </p:sp>
      <p:cxnSp>
        <p:nvCxnSpPr>
          <p:cNvPr id="120" name="直線箭頭接點 76"/>
          <p:cNvCxnSpPr/>
          <p:nvPr/>
        </p:nvCxnSpPr>
        <p:spPr>
          <a:xfrm flipV="1">
            <a:off x="5720018" y="2751448"/>
            <a:ext cx="709314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箭頭接點 76"/>
          <p:cNvCxnSpPr/>
          <p:nvPr/>
        </p:nvCxnSpPr>
        <p:spPr>
          <a:xfrm flipV="1">
            <a:off x="8224078" y="2751447"/>
            <a:ext cx="709314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矩形 121"/>
          <p:cNvSpPr/>
          <p:nvPr/>
        </p:nvSpPr>
        <p:spPr>
          <a:xfrm>
            <a:off x="8064383" y="2854703"/>
            <a:ext cx="99600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TW" sz="1600" dirty="0" smtClean="0">
                <a:solidFill>
                  <a:schemeClr val="tx1"/>
                </a:solidFill>
              </a:rPr>
              <a:t>Find</a:t>
            </a:r>
            <a:r>
              <a:rPr kumimoji="1" lang="zh-TW" altLang="en-US" sz="1600" dirty="0" smtClean="0">
                <a:solidFill>
                  <a:schemeClr val="tx1"/>
                </a:solidFill>
              </a:rPr>
              <a:t> </a:t>
            </a:r>
            <a:r>
              <a:rPr kumimoji="1" lang="en-US" altLang="zh-TW" sz="1600" dirty="0" smtClean="0">
                <a:solidFill>
                  <a:schemeClr val="tx1"/>
                </a:solidFill>
              </a:rPr>
              <a:t>all dual notes</a:t>
            </a:r>
            <a:endParaRPr kumimoji="1" lang="zh-TW" altLang="en-US" sz="1600" dirty="0">
              <a:solidFill>
                <a:schemeClr val="tx1"/>
              </a:solidFill>
            </a:endParaRPr>
          </a:p>
        </p:txBody>
      </p:sp>
      <p:cxnSp>
        <p:nvCxnSpPr>
          <p:cNvPr id="123" name="直線箭頭接點 65"/>
          <p:cNvCxnSpPr/>
          <p:nvPr/>
        </p:nvCxnSpPr>
        <p:spPr>
          <a:xfrm flipH="1">
            <a:off x="3283415" y="5557600"/>
            <a:ext cx="136598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矩形 123"/>
          <p:cNvSpPr/>
          <p:nvPr/>
        </p:nvSpPr>
        <p:spPr>
          <a:xfrm flipH="1">
            <a:off x="3283227" y="5670861"/>
            <a:ext cx="14084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TW" sz="1600" dirty="0" smtClean="0">
                <a:solidFill>
                  <a:schemeClr val="tx1"/>
                </a:solidFill>
              </a:rPr>
              <a:t>Simplified music score</a:t>
            </a:r>
            <a:endParaRPr kumimoji="1" lang="zh-TW" altLang="en-US" sz="1600" dirty="0">
              <a:solidFill>
                <a:schemeClr val="tx1"/>
              </a:solidFill>
            </a:endParaRPr>
          </a:p>
        </p:txBody>
      </p:sp>
      <p:pic>
        <p:nvPicPr>
          <p:cNvPr id="125" name="圖片 1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061" y="1995085"/>
            <a:ext cx="1628733" cy="2042181"/>
          </a:xfrm>
          <a:prstGeom prst="rect">
            <a:avLst/>
          </a:prstGeom>
        </p:spPr>
      </p:pic>
      <p:sp>
        <p:nvSpPr>
          <p:cNvPr id="126" name="橢圓 125"/>
          <p:cNvSpPr/>
          <p:nvPr/>
        </p:nvSpPr>
        <p:spPr>
          <a:xfrm>
            <a:off x="4804280" y="1898577"/>
            <a:ext cx="443836" cy="105279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27" name="橢圓 126"/>
          <p:cNvSpPr/>
          <p:nvPr/>
        </p:nvSpPr>
        <p:spPr>
          <a:xfrm>
            <a:off x="10184691" y="1834015"/>
            <a:ext cx="267624" cy="832211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28" name="橢圓 127"/>
          <p:cNvSpPr/>
          <p:nvPr/>
        </p:nvSpPr>
        <p:spPr>
          <a:xfrm>
            <a:off x="9843851" y="2909366"/>
            <a:ext cx="340839" cy="903264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29" name="橢圓 128"/>
          <p:cNvSpPr/>
          <p:nvPr/>
        </p:nvSpPr>
        <p:spPr>
          <a:xfrm>
            <a:off x="10184690" y="2881015"/>
            <a:ext cx="305497" cy="931615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130" name="肘形接點 129"/>
          <p:cNvCxnSpPr/>
          <p:nvPr/>
        </p:nvCxnSpPr>
        <p:spPr>
          <a:xfrm rot="10800000" flipV="1">
            <a:off x="6429332" y="3798960"/>
            <a:ext cx="3398104" cy="1773769"/>
          </a:xfrm>
          <a:prstGeom prst="bentConnector3">
            <a:avLst>
              <a:gd name="adj1" fmla="val 386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1" name="圖片 1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2302" y="1972324"/>
            <a:ext cx="1562100" cy="2032000"/>
          </a:xfrm>
          <a:prstGeom prst="rect">
            <a:avLst/>
          </a:prstGeom>
        </p:spPr>
      </p:pic>
      <p:sp>
        <p:nvSpPr>
          <p:cNvPr id="132" name="橢圓 131"/>
          <p:cNvSpPr/>
          <p:nvPr/>
        </p:nvSpPr>
        <p:spPr>
          <a:xfrm>
            <a:off x="5210467" y="4433689"/>
            <a:ext cx="314953" cy="289056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33" name="橢圓 132"/>
          <p:cNvSpPr/>
          <p:nvPr/>
        </p:nvSpPr>
        <p:spPr>
          <a:xfrm>
            <a:off x="5838780" y="4567239"/>
            <a:ext cx="314953" cy="289056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34" name="橢圓 133"/>
          <p:cNvSpPr/>
          <p:nvPr/>
        </p:nvSpPr>
        <p:spPr>
          <a:xfrm>
            <a:off x="5535162" y="6127345"/>
            <a:ext cx="314953" cy="289056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35" name="橢圓 134"/>
          <p:cNvSpPr/>
          <p:nvPr/>
        </p:nvSpPr>
        <p:spPr>
          <a:xfrm>
            <a:off x="5868803" y="6127345"/>
            <a:ext cx="314953" cy="289056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136" name="圖片 13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880" y="4279378"/>
            <a:ext cx="1676400" cy="215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311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/>
      <p:bldP spid="113" grpId="0"/>
      <p:bldP spid="114" grpId="0"/>
      <p:bldP spid="115" grpId="0"/>
      <p:bldP spid="117" grpId="0" animBg="1"/>
      <p:bldP spid="118" grpId="0" animBg="1"/>
      <p:bldP spid="119" grpId="0"/>
      <p:bldP spid="122" grpId="0"/>
      <p:bldP spid="124" grpId="0"/>
      <p:bldP spid="126" grpId="0" animBg="1"/>
      <p:bldP spid="127" grpId="0" animBg="1"/>
      <p:bldP spid="128" grpId="0" animBg="1"/>
      <p:bldP spid="129" grpId="0" animBg="1"/>
      <p:bldP spid="132" grpId="0" animBg="1"/>
      <p:bldP spid="133" grpId="0" animBg="1"/>
      <p:bldP spid="134" grpId="0" animBg="1"/>
      <p:bldP spid="13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600" y="129940"/>
            <a:ext cx="9601200" cy="1485900"/>
          </a:xfrm>
        </p:spPr>
        <p:txBody>
          <a:bodyPr/>
          <a:lstStyle/>
          <a:p>
            <a:r>
              <a:rPr lang="en-US" altLang="zh-TW" dirty="0" smtClean="0"/>
              <a:t>4.</a:t>
            </a:r>
            <a:r>
              <a:rPr lang="zh-TW" altLang="en-US" dirty="0" smtClean="0"/>
              <a:t> </a:t>
            </a:r>
            <a:r>
              <a:rPr lang="en-US" altLang="zh-TW" dirty="0" smtClean="0"/>
              <a:t>Transposition</a:t>
            </a:r>
            <a:r>
              <a:rPr lang="zh-TW" altLang="zh-TW" dirty="0" smtClean="0"/>
              <a:t> 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71600" y="879538"/>
            <a:ext cx="10130589" cy="5074337"/>
          </a:xfrm>
        </p:spPr>
        <p:txBody>
          <a:bodyPr>
            <a:normAutofit/>
          </a:bodyPr>
          <a:lstStyle/>
          <a:p>
            <a:r>
              <a:rPr lang="zh-TW" altLang="en-US" sz="2400" dirty="0" smtClean="0"/>
              <a:t> </a:t>
            </a:r>
            <a:r>
              <a:rPr lang="en-US" altLang="zh-TW" sz="2400" dirty="0" smtClean="0"/>
              <a:t>Key </a:t>
            </a:r>
            <a:r>
              <a:rPr lang="en-US" altLang="zh-TW" sz="2400" dirty="0"/>
              <a:t>from C </a:t>
            </a:r>
            <a:r>
              <a:rPr lang="en-US" altLang="zh-TW" sz="2400" dirty="0" smtClean="0"/>
              <a:t>(value </a:t>
            </a:r>
            <a:r>
              <a:rPr lang="en-US" altLang="zh-TW" sz="2400" dirty="0"/>
              <a:t>= </a:t>
            </a:r>
            <a:r>
              <a:rPr lang="en-US" altLang="zh-TW" sz="2400" dirty="0" smtClean="0"/>
              <a:t>0</a:t>
            </a:r>
            <a:r>
              <a:rPr lang="en-US" altLang="zh-TW" sz="2400" dirty="0"/>
              <a:t>) </a:t>
            </a:r>
            <a:r>
              <a:rPr lang="en-US" altLang="zh-TW" sz="2400" dirty="0" smtClean="0"/>
              <a:t>to </a:t>
            </a:r>
            <a:r>
              <a:rPr lang="en-US" altLang="zh-TW" sz="2400" dirty="0"/>
              <a:t>E </a:t>
            </a:r>
            <a:r>
              <a:rPr lang="en-US" altLang="zh-TW" sz="2400" dirty="0" smtClean="0"/>
              <a:t>(value </a:t>
            </a:r>
            <a:r>
              <a:rPr lang="en-US" altLang="zh-TW" sz="2400" dirty="0"/>
              <a:t>= </a:t>
            </a:r>
            <a:r>
              <a:rPr lang="en-US" altLang="zh-TW" sz="2400" dirty="0" smtClean="0"/>
              <a:t>4),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change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MIDI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=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4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–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0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=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4</a:t>
            </a:r>
            <a:endParaRPr lang="en-US" altLang="zh-TW" sz="2400" dirty="0"/>
          </a:p>
        </p:txBody>
      </p:sp>
      <p:pic>
        <p:nvPicPr>
          <p:cNvPr id="19" name="圖片 1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052" y="1406262"/>
            <a:ext cx="7354198" cy="918668"/>
          </a:xfrm>
          <a:prstGeom prst="rect">
            <a:avLst/>
          </a:prstGeom>
        </p:spPr>
      </p:pic>
      <p:pic>
        <p:nvPicPr>
          <p:cNvPr id="6" name="圖片 5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1" b="8746"/>
          <a:stretch/>
        </p:blipFill>
        <p:spPr>
          <a:xfrm>
            <a:off x="1200765" y="2365438"/>
            <a:ext cx="10156202" cy="4492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53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600" y="445170"/>
            <a:ext cx="9601200" cy="1485900"/>
          </a:xfrm>
        </p:spPr>
        <p:txBody>
          <a:bodyPr/>
          <a:lstStyle/>
          <a:p>
            <a:r>
              <a:rPr lang="en-US" altLang="zh-TW" dirty="0" smtClean="0"/>
              <a:t>Evaluation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4505" y="785395"/>
            <a:ext cx="6653336" cy="547103"/>
          </a:xfrm>
        </p:spPr>
        <p:txBody>
          <a:bodyPr>
            <a:normAutofit/>
          </a:bodyPr>
          <a:lstStyle/>
          <a:p>
            <a:r>
              <a:rPr lang="zh-TW" altLang="en-US" sz="2800" dirty="0" smtClean="0">
                <a:latin typeface="+mj-ea"/>
              </a:rPr>
              <a:t> </a:t>
            </a:r>
            <a:r>
              <a:rPr lang="en-US" altLang="zh-TW" sz="2800" dirty="0" smtClean="0"/>
              <a:t>10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teachers,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10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students</a:t>
            </a:r>
            <a:endParaRPr lang="en-US" altLang="zh-TW" sz="26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05" b="4868"/>
          <a:stretch/>
        </p:blipFill>
        <p:spPr>
          <a:xfrm>
            <a:off x="1371600" y="1428750"/>
            <a:ext cx="10053344" cy="5285874"/>
          </a:xfrm>
          <a:prstGeom prst="rect">
            <a:avLst/>
          </a:prstGeom>
        </p:spPr>
      </p:pic>
      <p:cxnSp>
        <p:nvCxnSpPr>
          <p:cNvPr id="7" name="直線接點 6"/>
          <p:cNvCxnSpPr/>
          <p:nvPr/>
        </p:nvCxnSpPr>
        <p:spPr>
          <a:xfrm>
            <a:off x="6946232" y="1300414"/>
            <a:ext cx="2" cy="4827671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788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內容版面配置區 2"/>
          <p:cNvSpPr>
            <a:spLocks noGrp="1"/>
          </p:cNvSpPr>
          <p:nvPr>
            <p:ph idx="1"/>
          </p:nvPr>
        </p:nvSpPr>
        <p:spPr>
          <a:xfrm>
            <a:off x="4700301" y="799265"/>
            <a:ext cx="6653336" cy="547103"/>
          </a:xfrm>
        </p:spPr>
        <p:txBody>
          <a:bodyPr>
            <a:normAutofit/>
          </a:bodyPr>
          <a:lstStyle/>
          <a:p>
            <a:r>
              <a:rPr lang="zh-TW" altLang="en-US" sz="2800" dirty="0" smtClean="0">
                <a:latin typeface="+mj-ea"/>
              </a:rPr>
              <a:t>是否流暢、是否方便</a:t>
            </a:r>
            <a:endParaRPr lang="en-US" altLang="zh-TW" sz="2600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87"/>
          <a:stretch/>
        </p:blipFill>
        <p:spPr>
          <a:xfrm>
            <a:off x="1411873" y="1459833"/>
            <a:ext cx="9753432" cy="5300475"/>
          </a:xfrm>
          <a:prstGeom prst="rect">
            <a:avLst/>
          </a:prstGeom>
        </p:spPr>
      </p:pic>
      <p:sp>
        <p:nvSpPr>
          <p:cNvPr id="10" name="標題 1"/>
          <p:cNvSpPr txBox="1">
            <a:spLocks/>
          </p:cNvSpPr>
          <p:nvPr/>
        </p:nvSpPr>
        <p:spPr>
          <a:xfrm>
            <a:off x="1371600" y="44517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System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1878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圖片 1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78"/>
          <a:stretch/>
        </p:blipFill>
        <p:spPr>
          <a:xfrm>
            <a:off x="1490579" y="1614939"/>
            <a:ext cx="10123905" cy="5115803"/>
          </a:xfrm>
          <a:prstGeom prst="rect">
            <a:avLst/>
          </a:prstGeom>
        </p:spPr>
      </p:pic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6853341" y="135914"/>
            <a:ext cx="4572011" cy="1457182"/>
          </a:xfrm>
        </p:spPr>
        <p:txBody>
          <a:bodyPr>
            <a:normAutofit/>
          </a:bodyPr>
          <a:lstStyle/>
          <a:p>
            <a:r>
              <a:rPr lang="zh-TW" altLang="en-US" sz="2400" dirty="0" smtClean="0">
                <a:latin typeface="+mj-ea"/>
              </a:rPr>
              <a:t>提供不同難度</a:t>
            </a:r>
            <a:endParaRPr lang="en-US" altLang="zh-TW" sz="2400" dirty="0" smtClean="0">
              <a:latin typeface="+mj-ea"/>
            </a:endParaRPr>
          </a:p>
          <a:p>
            <a:r>
              <a:rPr lang="zh-TW" altLang="en-US" sz="2400" dirty="0" smtClean="0">
                <a:latin typeface="+mj-ea"/>
                <a:ea typeface="+mj-ea"/>
              </a:rPr>
              <a:t>協助</a:t>
            </a:r>
            <a:r>
              <a:rPr lang="zh-TW" altLang="en-US" sz="2400" dirty="0" smtClean="0">
                <a:latin typeface="+mj-ea"/>
              </a:rPr>
              <a:t>自行學習</a:t>
            </a:r>
            <a:endParaRPr lang="en-US" altLang="zh-TW" sz="2400" dirty="0" smtClean="0">
              <a:latin typeface="+mj-ea"/>
            </a:endParaRPr>
          </a:p>
          <a:p>
            <a:r>
              <a:rPr lang="zh-TW" altLang="en-US" sz="2400" dirty="0" smtClean="0">
                <a:latin typeface="+mj-ea"/>
              </a:rPr>
              <a:t>適合教學</a:t>
            </a:r>
            <a:endParaRPr lang="en-US" altLang="zh-TW" sz="2400" dirty="0"/>
          </a:p>
        </p:txBody>
      </p:sp>
      <p:cxnSp>
        <p:nvCxnSpPr>
          <p:cNvPr id="9" name="直線接點 8"/>
          <p:cNvCxnSpPr/>
          <p:nvPr/>
        </p:nvCxnSpPr>
        <p:spPr>
          <a:xfrm flipH="1">
            <a:off x="8232337" y="1620253"/>
            <a:ext cx="16359" cy="4457477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 flipH="1">
            <a:off x="5048554" y="1620252"/>
            <a:ext cx="16359" cy="4457477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標題 1"/>
          <p:cNvSpPr txBox="1">
            <a:spLocks/>
          </p:cNvSpPr>
          <p:nvPr/>
        </p:nvSpPr>
        <p:spPr>
          <a:xfrm>
            <a:off x="1371600" y="44517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dirty="0"/>
              <a:t>Learning</a:t>
            </a:r>
            <a:r>
              <a:rPr kumimoji="1" lang="zh-TW" altLang="en-US" dirty="0"/>
              <a:t> </a:t>
            </a:r>
            <a:r>
              <a:rPr kumimoji="1" lang="en-US" altLang="zh-TW" dirty="0"/>
              <a:t>/</a:t>
            </a:r>
            <a:r>
              <a:rPr kumimoji="1" lang="zh-TW" altLang="en-US" dirty="0"/>
              <a:t> </a:t>
            </a:r>
            <a:r>
              <a:rPr kumimoji="1" lang="en-US" altLang="zh-TW" dirty="0"/>
              <a:t>Teaching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4000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圖片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030" y="1475874"/>
            <a:ext cx="11329853" cy="4951667"/>
          </a:xfrm>
          <a:prstGeom prst="rect">
            <a:avLst/>
          </a:prstGeom>
        </p:spPr>
      </p:pic>
      <p:cxnSp>
        <p:nvCxnSpPr>
          <p:cNvPr id="13" name="直線接點 12"/>
          <p:cNvCxnSpPr/>
          <p:nvPr/>
        </p:nvCxnSpPr>
        <p:spPr>
          <a:xfrm>
            <a:off x="6464969" y="1363580"/>
            <a:ext cx="16030" cy="5356281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標題 1"/>
          <p:cNvSpPr txBox="1">
            <a:spLocks/>
          </p:cNvSpPr>
          <p:nvPr/>
        </p:nvSpPr>
        <p:spPr>
          <a:xfrm>
            <a:off x="1371600" y="44517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dirty="0" smtClean="0"/>
              <a:t>Dual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4453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接點 4"/>
          <p:cNvCxnSpPr/>
          <p:nvPr/>
        </p:nvCxnSpPr>
        <p:spPr>
          <a:xfrm flipH="1">
            <a:off x="6692295" y="2209104"/>
            <a:ext cx="16359" cy="37368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圖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525" y="1359875"/>
            <a:ext cx="11069053" cy="5126012"/>
          </a:xfrm>
          <a:prstGeom prst="rect">
            <a:avLst/>
          </a:prstGeom>
        </p:spPr>
      </p:pic>
      <p:cxnSp>
        <p:nvCxnSpPr>
          <p:cNvPr id="10" name="直線接點 9"/>
          <p:cNvCxnSpPr/>
          <p:nvPr/>
        </p:nvCxnSpPr>
        <p:spPr>
          <a:xfrm>
            <a:off x="6464969" y="1363580"/>
            <a:ext cx="16030" cy="5356281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標題 1"/>
          <p:cNvSpPr txBox="1">
            <a:spLocks/>
          </p:cNvSpPr>
          <p:nvPr/>
        </p:nvSpPr>
        <p:spPr>
          <a:xfrm>
            <a:off x="1371600" y="44517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dirty="0" smtClean="0"/>
              <a:t>Rhythm</a:t>
            </a:r>
          </a:p>
        </p:txBody>
      </p:sp>
    </p:spTree>
    <p:extLst>
      <p:ext uri="{BB962C8B-B14F-4D97-AF65-F5344CB8AC3E}">
        <p14:creationId xmlns:p14="http://schemas.microsoft.com/office/powerpoint/2010/main" val="710793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Conclusion</a:t>
            </a:r>
            <a:r>
              <a:rPr lang="zh-TW" altLang="zh-TW" dirty="0"/>
              <a:t>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71575" y="1585913"/>
            <a:ext cx="10820400" cy="4424362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Provide</a:t>
            </a:r>
            <a:r>
              <a:rPr lang="zh-TW" altLang="en-US" sz="3200" dirty="0"/>
              <a:t> </a:t>
            </a:r>
            <a:r>
              <a:rPr lang="en-US" altLang="zh-TW" sz="3200" dirty="0"/>
              <a:t>a</a:t>
            </a:r>
            <a:r>
              <a:rPr lang="zh-TW" altLang="en-US" sz="3200" dirty="0"/>
              <a:t> </a:t>
            </a:r>
            <a:r>
              <a:rPr lang="en-US" altLang="zh-TW" sz="3200" dirty="0"/>
              <a:t>c</a:t>
            </a:r>
            <a:r>
              <a:rPr lang="en-US" altLang="zh-TW" sz="2800" dirty="0"/>
              <a:t>onvenient</a:t>
            </a:r>
            <a:r>
              <a:rPr lang="zh-TW" altLang="en-US" sz="2800" dirty="0"/>
              <a:t> </a:t>
            </a:r>
            <a:r>
              <a:rPr lang="en-US" altLang="zh-TW" sz="2800" dirty="0"/>
              <a:t>way</a:t>
            </a:r>
            <a:r>
              <a:rPr lang="zh-TW" altLang="en-US" sz="2800" dirty="0"/>
              <a:t> </a:t>
            </a:r>
            <a:r>
              <a:rPr lang="en-US" altLang="zh-TW" sz="2800" dirty="0"/>
              <a:t>to</a:t>
            </a:r>
            <a:r>
              <a:rPr lang="zh-TW" altLang="en-US" sz="2800" dirty="0"/>
              <a:t> </a:t>
            </a:r>
            <a:r>
              <a:rPr lang="en-US" altLang="zh-TW" sz="2800" dirty="0"/>
              <a:t>simplify</a:t>
            </a:r>
            <a:r>
              <a:rPr lang="zh-TW" altLang="en-US" sz="2800" dirty="0"/>
              <a:t> </a:t>
            </a:r>
            <a:r>
              <a:rPr lang="en-US" altLang="zh-TW" sz="2800" dirty="0"/>
              <a:t>score</a:t>
            </a:r>
          </a:p>
          <a:p>
            <a:r>
              <a:rPr lang="zh-TW" altLang="en-US" sz="3200" dirty="0"/>
              <a:t> </a:t>
            </a:r>
            <a:r>
              <a:rPr lang="en-US" altLang="zh-TW" sz="3200" dirty="0"/>
              <a:t>System</a:t>
            </a:r>
            <a:r>
              <a:rPr lang="zh-TW" altLang="en-US" sz="3200" dirty="0"/>
              <a:t> </a:t>
            </a:r>
            <a:r>
              <a:rPr lang="en-US" altLang="zh-TW" sz="3200" dirty="0"/>
              <a:t>is good at practicing and teaching</a:t>
            </a:r>
          </a:p>
          <a:p>
            <a:endParaRPr lang="en-US" altLang="zh-TW" sz="3200" dirty="0"/>
          </a:p>
          <a:p>
            <a:r>
              <a:rPr lang="zh-TW" altLang="en-US" sz="3200" dirty="0"/>
              <a:t> </a:t>
            </a:r>
            <a:r>
              <a:rPr lang="en-US" altLang="zh-TW" sz="3200" dirty="0"/>
              <a:t>Rhythm low-level</a:t>
            </a:r>
            <a:r>
              <a:rPr lang="zh-TW" altLang="en-US" sz="3200" dirty="0"/>
              <a:t> </a:t>
            </a:r>
            <a:r>
              <a:rPr lang="en-US" altLang="zh-TW" sz="3200" dirty="0"/>
              <a:t>is</a:t>
            </a:r>
            <a:r>
              <a:rPr lang="zh-TW" altLang="en-US" sz="3200" dirty="0"/>
              <a:t> </a:t>
            </a:r>
            <a:r>
              <a:rPr lang="en-US" altLang="zh-TW" sz="3200" dirty="0"/>
              <a:t>not</a:t>
            </a:r>
            <a:r>
              <a:rPr lang="zh-TW" altLang="en-US" sz="3200" dirty="0"/>
              <a:t> </a:t>
            </a:r>
            <a:r>
              <a:rPr lang="en-US" altLang="zh-TW" sz="3200" dirty="0"/>
              <a:t>good</a:t>
            </a:r>
          </a:p>
          <a:p>
            <a:r>
              <a:rPr lang="zh-TW" altLang="en-US" sz="3200" dirty="0"/>
              <a:t> </a:t>
            </a:r>
            <a:r>
              <a:rPr lang="en-US" altLang="zh-TW" sz="3200" dirty="0"/>
              <a:t>Simplifying</a:t>
            </a:r>
            <a:r>
              <a:rPr lang="zh-TW" altLang="en-US" sz="3200" dirty="0"/>
              <a:t> </a:t>
            </a:r>
            <a:r>
              <a:rPr lang="en-US" altLang="zh-TW" sz="3200" dirty="0"/>
              <a:t>waste</a:t>
            </a:r>
            <a:r>
              <a:rPr lang="zh-TW" altLang="en-US" sz="3200" dirty="0"/>
              <a:t> </a:t>
            </a:r>
            <a:r>
              <a:rPr lang="en-US" altLang="zh-TW" sz="3200" dirty="0"/>
              <a:t>a</a:t>
            </a:r>
            <a:r>
              <a:rPr lang="zh-TW" altLang="en-US" sz="3200" dirty="0"/>
              <a:t> </a:t>
            </a:r>
            <a:r>
              <a:rPr lang="en-US" altLang="zh-TW" sz="3200" dirty="0"/>
              <a:t>lot</a:t>
            </a:r>
            <a:r>
              <a:rPr lang="zh-TW" altLang="en-US" sz="3200" dirty="0"/>
              <a:t> </a:t>
            </a:r>
            <a:r>
              <a:rPr lang="en-US" altLang="zh-TW" sz="3200" dirty="0"/>
              <a:t>time</a:t>
            </a:r>
            <a:endParaRPr lang="zh-TW" altLang="zh-TW" sz="3200" dirty="0"/>
          </a:p>
        </p:txBody>
      </p:sp>
    </p:spTree>
    <p:extLst>
      <p:ext uri="{BB962C8B-B14F-4D97-AF65-F5344CB8AC3E}">
        <p14:creationId xmlns:p14="http://schemas.microsoft.com/office/powerpoint/2010/main" val="3272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Future Work</a:t>
            </a:r>
            <a:r>
              <a:rPr lang="zh-TW" altLang="zh-TW" dirty="0"/>
              <a:t> 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 smtClean="0"/>
              <a:t> </a:t>
            </a:r>
            <a:r>
              <a:rPr lang="en-US" altLang="zh-TW" sz="2800" dirty="0" smtClean="0"/>
              <a:t>Improve</a:t>
            </a:r>
            <a:r>
              <a:rPr lang="zh-TW" altLang="en-US" sz="2800" dirty="0" smtClean="0"/>
              <a:t> </a:t>
            </a:r>
            <a:r>
              <a:rPr lang="en-US" altLang="zh-TW" sz="2800" dirty="0"/>
              <a:t>rhythm </a:t>
            </a:r>
            <a:r>
              <a:rPr lang="en-US" altLang="zh-TW" sz="2800" dirty="0" smtClean="0"/>
              <a:t>low-level</a:t>
            </a:r>
            <a:r>
              <a:rPr lang="zh-TW" altLang="en-US" sz="2800" dirty="0" smtClean="0"/>
              <a:t> </a:t>
            </a:r>
            <a:endParaRPr lang="en-US" altLang="zh-TW" sz="2800" dirty="0"/>
          </a:p>
          <a:p>
            <a:r>
              <a:rPr lang="zh-TW" altLang="en-US" sz="2800" dirty="0" smtClean="0"/>
              <a:t> </a:t>
            </a:r>
            <a:r>
              <a:rPr lang="en-US" altLang="zh-TW" sz="2800" dirty="0" smtClean="0"/>
              <a:t>Consider </a:t>
            </a:r>
            <a:r>
              <a:rPr lang="en-US" altLang="zh-TW" sz="2800" dirty="0"/>
              <a:t>chord and chord </a:t>
            </a:r>
            <a:r>
              <a:rPr lang="en-US" altLang="zh-TW" sz="2800" dirty="0" smtClean="0"/>
              <a:t>progressing</a:t>
            </a:r>
          </a:p>
          <a:p>
            <a:r>
              <a:rPr lang="zh-TW" altLang="en-US" sz="2800" dirty="0"/>
              <a:t> </a:t>
            </a:r>
            <a:endParaRPr kumimoji="1"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7232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j-ea"/>
              </a:rPr>
              <a:t>Motivation</a:t>
            </a:r>
            <a:r>
              <a:rPr lang="zh-TW" altLang="en-US" dirty="0">
                <a:latin typeface="+mj-ea"/>
              </a:rPr>
              <a:t> </a:t>
            </a:r>
            <a:endParaRPr kumimoji="1" lang="zh-TW" altLang="en-US" dirty="0">
              <a:latin typeface="+mj-ea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446421" y="2113547"/>
            <a:ext cx="9601200" cy="3581400"/>
          </a:xfrm>
        </p:spPr>
        <p:txBody>
          <a:bodyPr>
            <a:normAutofit/>
          </a:bodyPr>
          <a:lstStyle/>
          <a:p>
            <a:r>
              <a:rPr lang="zh-TW" altLang="en-US" sz="2800" dirty="0" smtClean="0">
                <a:latin typeface="+mn-ea"/>
              </a:rPr>
              <a:t> </a:t>
            </a:r>
            <a:r>
              <a:rPr lang="en-US" altLang="zh-TW" sz="2800" dirty="0" smtClean="0">
                <a:latin typeface="+mn-ea"/>
              </a:rPr>
              <a:t>Difficult</a:t>
            </a:r>
            <a:r>
              <a:rPr lang="zh-TW" altLang="en-US" sz="2800" dirty="0" smtClean="0">
                <a:latin typeface="+mn-ea"/>
              </a:rPr>
              <a:t> </a:t>
            </a:r>
            <a:r>
              <a:rPr lang="en-US" altLang="zh-TW" sz="2800" dirty="0">
                <a:latin typeface="+mn-ea"/>
              </a:rPr>
              <a:t>music</a:t>
            </a:r>
            <a:r>
              <a:rPr lang="zh-TW" altLang="en-US" sz="2800" dirty="0">
                <a:latin typeface="+mn-ea"/>
              </a:rPr>
              <a:t> </a:t>
            </a:r>
            <a:r>
              <a:rPr lang="en-US" altLang="zh-TW" sz="2800" dirty="0" smtClean="0">
                <a:latin typeface="+mn-ea"/>
              </a:rPr>
              <a:t>score</a:t>
            </a:r>
          </a:p>
          <a:p>
            <a:pPr lvl="1"/>
            <a:r>
              <a:rPr lang="zh-TW" altLang="en-US" sz="2800" dirty="0" smtClean="0">
                <a:latin typeface="+mn-ea"/>
              </a:rPr>
              <a:t> </a:t>
            </a:r>
            <a:r>
              <a:rPr lang="en-US" altLang="zh-TW" sz="2800" i="0" dirty="0" smtClean="0">
                <a:latin typeface="+mn-ea"/>
              </a:rPr>
              <a:t>A</a:t>
            </a:r>
            <a:r>
              <a:rPr lang="zh-TW" altLang="en-US" sz="2800" i="0" dirty="0" smtClean="0">
                <a:latin typeface="+mn-ea"/>
              </a:rPr>
              <a:t> </a:t>
            </a:r>
            <a:r>
              <a:rPr lang="en-US" altLang="zh-TW" sz="2800" i="0" dirty="0">
                <a:latin typeface="+mn-ea"/>
              </a:rPr>
              <a:t>lot</a:t>
            </a:r>
            <a:r>
              <a:rPr lang="zh-TW" altLang="en-US" sz="2800" i="0" dirty="0">
                <a:latin typeface="+mn-ea"/>
              </a:rPr>
              <a:t> </a:t>
            </a:r>
            <a:r>
              <a:rPr lang="en-US" altLang="zh-TW" sz="2800" i="0" dirty="0">
                <a:latin typeface="+mn-ea"/>
              </a:rPr>
              <a:t>of</a:t>
            </a:r>
            <a:r>
              <a:rPr lang="zh-TW" altLang="en-US" sz="2800" i="0" dirty="0">
                <a:latin typeface="+mn-ea"/>
              </a:rPr>
              <a:t> </a:t>
            </a:r>
            <a:r>
              <a:rPr lang="en-US" altLang="zh-TW" sz="2800" i="0" dirty="0">
                <a:latin typeface="+mj-ea"/>
                <a:ea typeface="+mj-ea"/>
              </a:rPr>
              <a:t>sharps</a:t>
            </a:r>
            <a:r>
              <a:rPr lang="zh-TW" altLang="en-US" sz="2800" i="0" dirty="0">
                <a:latin typeface="+mn-ea"/>
              </a:rPr>
              <a:t> </a:t>
            </a:r>
            <a:r>
              <a:rPr lang="en-US" altLang="zh-TW" sz="2800" i="0" dirty="0">
                <a:latin typeface="+mn-ea"/>
              </a:rPr>
              <a:t>or</a:t>
            </a:r>
            <a:r>
              <a:rPr lang="zh-TW" altLang="en-US" sz="2800" i="0" dirty="0">
                <a:latin typeface="+mn-ea"/>
              </a:rPr>
              <a:t> </a:t>
            </a:r>
            <a:r>
              <a:rPr lang="en-US" altLang="zh-TW" sz="2800" i="0" dirty="0">
                <a:latin typeface="+mn-ea"/>
              </a:rPr>
              <a:t>flats</a:t>
            </a:r>
          </a:p>
          <a:p>
            <a:pPr lvl="1"/>
            <a:r>
              <a:rPr lang="zh-TW" altLang="en-US" sz="2800" i="0" dirty="0" smtClean="0">
                <a:latin typeface="+mn-ea"/>
              </a:rPr>
              <a:t> </a:t>
            </a:r>
            <a:r>
              <a:rPr lang="en-US" altLang="zh-TW" sz="2800" i="0" dirty="0" smtClean="0">
                <a:latin typeface="+mn-ea"/>
              </a:rPr>
              <a:t>Chord</a:t>
            </a:r>
            <a:r>
              <a:rPr lang="zh-TW" altLang="en-US" sz="2800" i="0" dirty="0" smtClean="0">
                <a:latin typeface="+mn-ea"/>
              </a:rPr>
              <a:t> </a:t>
            </a:r>
            <a:r>
              <a:rPr lang="en-US" altLang="zh-TW" sz="2800" i="0" dirty="0">
                <a:latin typeface="+mn-ea"/>
              </a:rPr>
              <a:t>or</a:t>
            </a:r>
            <a:r>
              <a:rPr lang="zh-TW" altLang="en-US" sz="2800" i="0" dirty="0">
                <a:latin typeface="+mn-ea"/>
              </a:rPr>
              <a:t> </a:t>
            </a:r>
            <a:r>
              <a:rPr lang="en-US" altLang="zh-TW" sz="2800" i="0" dirty="0">
                <a:latin typeface="+mn-ea"/>
              </a:rPr>
              <a:t>dual</a:t>
            </a:r>
            <a:r>
              <a:rPr lang="zh-TW" altLang="en-US" sz="2800" i="0" dirty="0">
                <a:latin typeface="+mn-ea"/>
              </a:rPr>
              <a:t> </a:t>
            </a:r>
            <a:r>
              <a:rPr lang="en-US" altLang="zh-TW" sz="2800" i="0" dirty="0">
                <a:latin typeface="+mn-ea"/>
              </a:rPr>
              <a:t>notes</a:t>
            </a:r>
            <a:r>
              <a:rPr lang="zh-TW" altLang="en-US" sz="2800" i="0" dirty="0">
                <a:latin typeface="+mn-ea"/>
              </a:rPr>
              <a:t> </a:t>
            </a:r>
            <a:endParaRPr lang="en-US" altLang="zh-TW" sz="2800" i="0" dirty="0">
              <a:latin typeface="+mn-ea"/>
            </a:endParaRPr>
          </a:p>
          <a:p>
            <a:pPr lvl="1"/>
            <a:r>
              <a:rPr lang="zh-TW" altLang="en-US" sz="2800" i="0" dirty="0" smtClean="0">
                <a:latin typeface="+mn-ea"/>
              </a:rPr>
              <a:t> </a:t>
            </a:r>
            <a:r>
              <a:rPr lang="en-US" altLang="zh-TW" sz="2800" i="0" dirty="0" smtClean="0">
                <a:latin typeface="+mn-ea"/>
              </a:rPr>
              <a:t>Uncoordinated</a:t>
            </a:r>
          </a:p>
          <a:p>
            <a:pPr lvl="1"/>
            <a:r>
              <a:rPr lang="zh-TW" altLang="en-US" sz="2800" i="0" dirty="0" smtClean="0">
                <a:latin typeface="+mn-ea"/>
              </a:rPr>
              <a:t> </a:t>
            </a:r>
            <a:r>
              <a:rPr lang="en-US" altLang="zh-TW" sz="2800" i="0" dirty="0" smtClean="0">
                <a:latin typeface="+mn-ea"/>
              </a:rPr>
              <a:t>Speed</a:t>
            </a:r>
            <a:r>
              <a:rPr lang="zh-TW" altLang="en-US" sz="2800" i="0" dirty="0" smtClean="0">
                <a:latin typeface="+mn-ea"/>
              </a:rPr>
              <a:t> </a:t>
            </a:r>
            <a:r>
              <a:rPr lang="en-US" altLang="zh-TW" sz="2800" i="0" dirty="0">
                <a:latin typeface="+mn-ea"/>
              </a:rPr>
              <a:t>too</a:t>
            </a:r>
            <a:r>
              <a:rPr lang="zh-TW" altLang="en-US" sz="2800" i="0" dirty="0">
                <a:latin typeface="+mn-ea"/>
              </a:rPr>
              <a:t> </a:t>
            </a:r>
            <a:r>
              <a:rPr lang="en-US" altLang="zh-TW" sz="2800" i="0" dirty="0">
                <a:latin typeface="+mn-ea"/>
              </a:rPr>
              <a:t>fast</a:t>
            </a:r>
          </a:p>
          <a:p>
            <a:pPr lvl="1"/>
            <a:endParaRPr lang="en-US" altLang="zh-TW" sz="2800" i="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6980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2462462" y="2899610"/>
            <a:ext cx="8478253" cy="1485900"/>
          </a:xfrm>
        </p:spPr>
        <p:txBody>
          <a:bodyPr>
            <a:noAutofit/>
          </a:bodyPr>
          <a:lstStyle/>
          <a:p>
            <a:r>
              <a:rPr kumimoji="1" lang="en-US" altLang="zh-TW" sz="5400" cap="none" dirty="0" smtClean="0">
                <a:latin typeface="+mj-ea"/>
              </a:rPr>
              <a:t>Thanks</a:t>
            </a:r>
            <a:r>
              <a:rPr kumimoji="1" lang="zh-TW" altLang="en-US" sz="5400" cap="none" dirty="0" smtClean="0">
                <a:latin typeface="+mj-ea"/>
              </a:rPr>
              <a:t> </a:t>
            </a:r>
            <a:r>
              <a:rPr kumimoji="1" lang="en-US" altLang="zh-TW" sz="5400" cap="none" dirty="0" smtClean="0">
                <a:latin typeface="+mj-ea"/>
              </a:rPr>
              <a:t>for</a:t>
            </a:r>
            <a:r>
              <a:rPr kumimoji="1" lang="zh-TW" altLang="en-US" sz="5400" cap="none" dirty="0" smtClean="0">
                <a:latin typeface="+mj-ea"/>
              </a:rPr>
              <a:t> </a:t>
            </a:r>
            <a:r>
              <a:rPr kumimoji="1" lang="en-US" altLang="zh-TW" sz="5400" cap="none" dirty="0" smtClean="0">
                <a:latin typeface="+mj-ea"/>
              </a:rPr>
              <a:t>your</a:t>
            </a:r>
            <a:r>
              <a:rPr kumimoji="1" lang="zh-TW" altLang="en-US" sz="5400" cap="none" dirty="0" smtClean="0">
                <a:latin typeface="+mj-ea"/>
              </a:rPr>
              <a:t> </a:t>
            </a:r>
            <a:r>
              <a:rPr kumimoji="1" lang="en-US" altLang="zh-TW" sz="5400" cap="none" dirty="0" smtClean="0">
                <a:latin typeface="+mj-ea"/>
              </a:rPr>
              <a:t>l</a:t>
            </a:r>
            <a:r>
              <a:rPr lang="en-US" altLang="zh-TW" sz="5400" cap="none" dirty="0" smtClean="0">
                <a:latin typeface="+mj-ea"/>
              </a:rPr>
              <a:t>istening</a:t>
            </a:r>
            <a:r>
              <a:rPr lang="zh-TW" altLang="en-US" sz="5400" cap="none" dirty="0" smtClean="0">
                <a:latin typeface="+mj-ea"/>
              </a:rPr>
              <a:t> </a:t>
            </a:r>
            <a:r>
              <a:rPr lang="en-US" altLang="zh-TW" sz="5400" cap="none" dirty="0" smtClean="0">
                <a:latin typeface="+mj-ea"/>
              </a:rPr>
              <a:t>~</a:t>
            </a:r>
            <a:r>
              <a:rPr lang="zh-TW" altLang="en-US" sz="5400" cap="none" dirty="0" smtClean="0">
                <a:latin typeface="+mj-ea"/>
              </a:rPr>
              <a:t> </a:t>
            </a:r>
            <a:endParaRPr kumimoji="1" lang="zh-TW" altLang="en-US" sz="5400" cap="none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9453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8619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MIDI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800100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MIDI </a:t>
            </a:r>
            <a:r>
              <a:rPr lang="en-US" altLang="zh-TW" sz="2800" dirty="0"/>
              <a:t>= </a:t>
            </a:r>
            <a:r>
              <a:rPr lang="en-US" altLang="zh-TW" sz="2800" dirty="0" err="1"/>
              <a:t>Step_number</a:t>
            </a:r>
            <a:r>
              <a:rPr lang="en-US" altLang="zh-TW" sz="2800" dirty="0"/>
              <a:t> + (Octave </a:t>
            </a:r>
            <a:r>
              <a:rPr lang="en-US" altLang="zh-TW" sz="2800" dirty="0" smtClean="0"/>
              <a:t>+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1</a:t>
            </a:r>
            <a:r>
              <a:rPr lang="en-US" altLang="zh-TW" sz="2800" dirty="0"/>
              <a:t>) * 12 + </a:t>
            </a:r>
            <a:r>
              <a:rPr lang="en-US" altLang="zh-TW" sz="2800" dirty="0" err="1"/>
              <a:t>Alter_value</a:t>
            </a:r>
            <a:r>
              <a:rPr lang="en-US" altLang="zh-TW" sz="2800" dirty="0"/>
              <a:t>.</a:t>
            </a:r>
            <a:endParaRPr lang="zh-TW" altLang="zh-TW" sz="2800" dirty="0"/>
          </a:p>
          <a:p>
            <a:endParaRPr kumimoji="1" lang="zh-TW" altLang="en-US" sz="28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8" t="8339" r="33605" b="57533"/>
          <a:stretch/>
        </p:blipFill>
        <p:spPr>
          <a:xfrm>
            <a:off x="8401051" y="299939"/>
            <a:ext cx="3200400" cy="1128712"/>
          </a:xfrm>
          <a:prstGeom prst="rect">
            <a:avLst/>
          </a:prstGeom>
        </p:spPr>
      </p:pic>
      <p:pic>
        <p:nvPicPr>
          <p:cNvPr id="6" name="圖片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4082355"/>
            <a:ext cx="9788324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60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+mj-ea"/>
              </a:rPr>
              <a:t>Goal</a:t>
            </a:r>
            <a:endParaRPr kumimoji="1" lang="zh-TW" altLang="en-US" dirty="0">
              <a:latin typeface="+mj-ea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89212" y="1777999"/>
            <a:ext cx="8915400" cy="5080001"/>
          </a:xfrm>
        </p:spPr>
        <p:txBody>
          <a:bodyPr>
            <a:noAutofit/>
          </a:bodyPr>
          <a:lstStyle/>
          <a:p>
            <a:r>
              <a:rPr lang="zh-TW" altLang="en-US" sz="2800" dirty="0" smtClean="0">
                <a:latin typeface="+mj-ea"/>
                <a:ea typeface="+mj-ea"/>
              </a:rPr>
              <a:t> </a:t>
            </a:r>
            <a:r>
              <a:rPr lang="en-US" altLang="zh-TW" sz="2800" dirty="0" smtClean="0">
                <a:latin typeface="+mj-ea"/>
                <a:ea typeface="+mj-ea"/>
              </a:rPr>
              <a:t>Learner</a:t>
            </a:r>
          </a:p>
          <a:p>
            <a:pPr lvl="1"/>
            <a:r>
              <a:rPr lang="zh-TW" altLang="en-US" sz="2800" i="0" dirty="0">
                <a:latin typeface="+mj-ea"/>
                <a:ea typeface="+mj-ea"/>
              </a:rPr>
              <a:t> </a:t>
            </a:r>
            <a:r>
              <a:rPr lang="en-US" altLang="zh-TW" sz="2800" i="0" dirty="0">
                <a:latin typeface="+mj-ea"/>
                <a:ea typeface="+mj-ea"/>
              </a:rPr>
              <a:t>Different </a:t>
            </a:r>
            <a:r>
              <a:rPr lang="en-US" altLang="zh-TW" sz="2800" i="0" dirty="0" smtClean="0">
                <a:latin typeface="+mj-ea"/>
                <a:ea typeface="+mj-ea"/>
              </a:rPr>
              <a:t>score’s</a:t>
            </a:r>
            <a:r>
              <a:rPr lang="zh-TW" altLang="en-US" sz="2800" i="0" dirty="0" smtClean="0">
                <a:latin typeface="+mj-ea"/>
                <a:ea typeface="+mj-ea"/>
              </a:rPr>
              <a:t> </a:t>
            </a:r>
            <a:r>
              <a:rPr lang="en-US" altLang="zh-TW" sz="2800" i="0" dirty="0" smtClean="0">
                <a:latin typeface="+mj-ea"/>
                <a:ea typeface="+mj-ea"/>
              </a:rPr>
              <a:t>level</a:t>
            </a:r>
            <a:endParaRPr lang="en-US" altLang="zh-TW" sz="2800" i="0" dirty="0">
              <a:latin typeface="+mj-ea"/>
              <a:ea typeface="+mj-ea"/>
            </a:endParaRPr>
          </a:p>
          <a:p>
            <a:pPr lvl="1"/>
            <a:r>
              <a:rPr lang="zh-TW" altLang="en-US" sz="2800" i="0" dirty="0" smtClean="0">
                <a:latin typeface="+mj-ea"/>
                <a:ea typeface="+mj-ea"/>
              </a:rPr>
              <a:t> </a:t>
            </a:r>
            <a:r>
              <a:rPr lang="en-US" altLang="zh-TW" sz="2800" i="0" dirty="0" smtClean="0">
                <a:latin typeface="+mj-ea"/>
                <a:ea typeface="+mj-ea"/>
              </a:rPr>
              <a:t>Learner learned piano by themselves. </a:t>
            </a:r>
          </a:p>
          <a:p>
            <a:pPr lvl="1"/>
            <a:endParaRPr lang="en-US" altLang="zh-TW" sz="2800" dirty="0" smtClean="0">
              <a:latin typeface="+mj-ea"/>
              <a:ea typeface="+mj-ea"/>
            </a:endParaRPr>
          </a:p>
          <a:p>
            <a:r>
              <a:rPr lang="zh-TW" altLang="en-US" sz="2800" dirty="0">
                <a:latin typeface="+mj-ea"/>
                <a:ea typeface="+mj-ea"/>
              </a:rPr>
              <a:t> </a:t>
            </a:r>
            <a:r>
              <a:rPr lang="en-US" altLang="zh-TW" sz="2800" dirty="0" smtClean="0">
                <a:latin typeface="+mj-ea"/>
                <a:ea typeface="+mj-ea"/>
              </a:rPr>
              <a:t>Teacher</a:t>
            </a:r>
          </a:p>
          <a:p>
            <a:pPr lvl="1"/>
            <a:r>
              <a:rPr lang="zh-TW" altLang="en-US" sz="2800" dirty="0" smtClean="0">
                <a:latin typeface="+mj-ea"/>
                <a:ea typeface="+mj-ea"/>
              </a:rPr>
              <a:t> </a:t>
            </a:r>
            <a:r>
              <a:rPr lang="en-US" altLang="zh-TW" sz="2800" i="0" dirty="0">
                <a:latin typeface="+mj-ea"/>
                <a:ea typeface="+mj-ea"/>
              </a:rPr>
              <a:t>C</a:t>
            </a:r>
            <a:r>
              <a:rPr lang="en-US" altLang="zh-TW" sz="2800" i="0" dirty="0" smtClean="0">
                <a:latin typeface="+mj-ea"/>
                <a:ea typeface="+mj-ea"/>
              </a:rPr>
              <a:t>hoose </a:t>
            </a:r>
            <a:r>
              <a:rPr lang="en-US" altLang="zh-TW" sz="2800" i="0" dirty="0">
                <a:latin typeface="+mj-ea"/>
                <a:ea typeface="+mj-ea"/>
              </a:rPr>
              <a:t>suitable </a:t>
            </a:r>
            <a:r>
              <a:rPr lang="en-US" altLang="zh-TW" sz="2800" i="0" dirty="0" smtClean="0">
                <a:latin typeface="+mj-ea"/>
                <a:ea typeface="+mj-ea"/>
              </a:rPr>
              <a:t>scores</a:t>
            </a:r>
          </a:p>
        </p:txBody>
      </p:sp>
    </p:spTree>
    <p:extLst>
      <p:ext uri="{BB962C8B-B14F-4D97-AF65-F5344CB8AC3E}">
        <p14:creationId xmlns:p14="http://schemas.microsoft.com/office/powerpoint/2010/main" val="177777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88997" y="581628"/>
            <a:ext cx="10385908" cy="1280890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latin typeface="+mj-ea"/>
              </a:rPr>
              <a:t>Background Knowledge and Related Works</a:t>
            </a:r>
            <a:r>
              <a:rPr lang="zh-TW" altLang="zh-TW" dirty="0">
                <a:latin typeface="+mj-ea"/>
              </a:rPr>
              <a:t> </a:t>
            </a:r>
            <a:endParaRPr kumimoji="1" lang="zh-TW" altLang="en-US" dirty="0">
              <a:latin typeface="+mj-ea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652287" y="1652337"/>
            <a:ext cx="10122618" cy="3777622"/>
          </a:xfrm>
        </p:spPr>
        <p:txBody>
          <a:bodyPr>
            <a:normAutofit/>
          </a:bodyPr>
          <a:lstStyle/>
          <a:p>
            <a:r>
              <a:rPr lang="zh-TW" altLang="en-US" sz="3600" dirty="0" smtClean="0">
                <a:latin typeface="+mj-ea"/>
                <a:ea typeface="+mj-ea"/>
              </a:rPr>
              <a:t> </a:t>
            </a:r>
            <a:r>
              <a:rPr lang="en-US" altLang="zh-TW" sz="3600" dirty="0" smtClean="0">
                <a:latin typeface="+mj-ea"/>
                <a:ea typeface="+mj-ea"/>
              </a:rPr>
              <a:t>Music Notation </a:t>
            </a:r>
            <a:r>
              <a:rPr lang="en-US" altLang="zh-TW" sz="3600" dirty="0">
                <a:latin typeface="+mj-ea"/>
                <a:ea typeface="+mj-ea"/>
              </a:rPr>
              <a:t>Formats in Computer</a:t>
            </a:r>
            <a:r>
              <a:rPr lang="zh-TW" altLang="zh-TW" sz="3600" dirty="0">
                <a:latin typeface="+mj-ea"/>
                <a:ea typeface="+mj-ea"/>
              </a:rPr>
              <a:t> </a:t>
            </a:r>
            <a:endParaRPr lang="en-US" altLang="zh-TW" sz="3600" dirty="0" smtClean="0">
              <a:latin typeface="+mj-ea"/>
              <a:ea typeface="+mj-ea"/>
            </a:endParaRPr>
          </a:p>
          <a:p>
            <a:endParaRPr lang="en-US" altLang="zh-TW" sz="2800" dirty="0" smtClean="0">
              <a:latin typeface="+mj-ea"/>
              <a:ea typeface="+mj-ea"/>
            </a:endParaRPr>
          </a:p>
          <a:p>
            <a:pPr lvl="1"/>
            <a:r>
              <a:rPr kumimoji="1" lang="zh-TW" altLang="en-US" sz="2800" dirty="0" smtClean="0">
                <a:latin typeface="+mj-ea"/>
                <a:ea typeface="+mj-ea"/>
              </a:rPr>
              <a:t> </a:t>
            </a:r>
            <a:r>
              <a:rPr kumimoji="1" lang="en-US" altLang="zh-TW" sz="2800" i="0" dirty="0" smtClean="0">
                <a:latin typeface="+mj-ea"/>
                <a:ea typeface="+mj-ea"/>
              </a:rPr>
              <a:t>MIDI</a:t>
            </a:r>
            <a:r>
              <a:rPr kumimoji="1" lang="zh-TW" altLang="en-US" sz="2800" i="0" dirty="0" smtClean="0">
                <a:latin typeface="+mj-ea"/>
                <a:ea typeface="+mj-ea"/>
              </a:rPr>
              <a:t>          </a:t>
            </a:r>
            <a:r>
              <a:rPr kumimoji="1" lang="en-US" altLang="zh-TW" sz="2800" i="0" dirty="0" smtClean="0">
                <a:latin typeface="+mj-ea"/>
                <a:ea typeface="+mj-ea"/>
              </a:rPr>
              <a:t>-</a:t>
            </a:r>
            <a:r>
              <a:rPr kumimoji="1" lang="zh-TW" altLang="en-US" sz="2800" i="0" dirty="0" smtClean="0">
                <a:latin typeface="+mj-ea"/>
                <a:ea typeface="+mj-ea"/>
              </a:rPr>
              <a:t> </a:t>
            </a:r>
            <a:r>
              <a:rPr lang="en-US" altLang="zh-TW" sz="2800" i="0" dirty="0" smtClean="0">
                <a:latin typeface="+mj-ea"/>
                <a:ea typeface="+mj-ea"/>
              </a:rPr>
              <a:t>Musical </a:t>
            </a:r>
            <a:r>
              <a:rPr lang="en-US" altLang="zh-TW" sz="2800" i="0" dirty="0">
                <a:latin typeface="+mj-ea"/>
                <a:ea typeface="+mj-ea"/>
              </a:rPr>
              <a:t>Instrument Digital </a:t>
            </a:r>
            <a:r>
              <a:rPr lang="en-US" altLang="zh-TW" sz="2800" i="0" dirty="0" smtClean="0">
                <a:latin typeface="+mj-ea"/>
                <a:ea typeface="+mj-ea"/>
              </a:rPr>
              <a:t>Interface</a:t>
            </a:r>
            <a:endParaRPr kumimoji="1" lang="en-US" altLang="zh-TW" sz="2800" i="0" dirty="0" smtClean="0">
              <a:latin typeface="+mj-ea"/>
              <a:ea typeface="+mj-ea"/>
            </a:endParaRPr>
          </a:p>
          <a:p>
            <a:pPr lvl="1"/>
            <a:r>
              <a:rPr kumimoji="1" lang="zh-TW" altLang="en-US" sz="2800" i="0" dirty="0" smtClean="0">
                <a:latin typeface="+mj-ea"/>
                <a:ea typeface="+mj-ea"/>
              </a:rPr>
              <a:t> </a:t>
            </a:r>
            <a:r>
              <a:rPr kumimoji="1" lang="en-US" altLang="zh-TW" sz="2800" i="0" u="sng" dirty="0" err="1" smtClean="0">
                <a:latin typeface="+mj-ea"/>
                <a:ea typeface="+mj-ea"/>
              </a:rPr>
              <a:t>MusicXML</a:t>
            </a:r>
            <a:r>
              <a:rPr kumimoji="1" lang="zh-TW" altLang="en-US" sz="2800" i="0" dirty="0" smtClean="0">
                <a:latin typeface="+mj-ea"/>
                <a:ea typeface="+mj-ea"/>
              </a:rPr>
              <a:t> </a:t>
            </a:r>
            <a:r>
              <a:rPr kumimoji="1" lang="en-US" altLang="zh-TW" sz="2800" i="0" dirty="0" smtClean="0">
                <a:latin typeface="+mj-ea"/>
                <a:ea typeface="+mj-ea"/>
              </a:rPr>
              <a:t>-</a:t>
            </a:r>
            <a:r>
              <a:rPr kumimoji="1" lang="zh-TW" altLang="en-US" sz="2800" i="0" dirty="0" smtClean="0">
                <a:latin typeface="+mj-ea"/>
                <a:ea typeface="+mj-ea"/>
              </a:rPr>
              <a:t> </a:t>
            </a:r>
            <a:r>
              <a:rPr lang="en-US" altLang="zh-TW" sz="2800" i="0" dirty="0">
                <a:latin typeface="+mj-ea"/>
                <a:ea typeface="+mj-ea"/>
              </a:rPr>
              <a:t>Music Extensible Markup Language</a:t>
            </a:r>
            <a:r>
              <a:rPr lang="zh-TW" altLang="zh-TW" sz="2800" i="0" dirty="0">
                <a:latin typeface="+mj-ea"/>
                <a:ea typeface="+mj-ea"/>
              </a:rPr>
              <a:t> </a:t>
            </a:r>
            <a:endParaRPr kumimoji="1" lang="zh-TW" altLang="en-US" sz="2800" i="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6011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1029"/>
          </a:xfrm>
        </p:spPr>
        <p:txBody>
          <a:bodyPr/>
          <a:lstStyle/>
          <a:p>
            <a:r>
              <a:rPr kumimoji="1" lang="en-US" altLang="zh-TW" dirty="0" err="1">
                <a:latin typeface="+mj-ea"/>
              </a:rPr>
              <a:t>MusicXML</a:t>
            </a:r>
            <a:endParaRPr kumimoji="1" lang="zh-TW" altLang="en-US" dirty="0">
              <a:latin typeface="+mj-ea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71600" y="1581103"/>
            <a:ext cx="3875936" cy="5282540"/>
          </a:xfrm>
        </p:spPr>
        <p:txBody>
          <a:bodyPr>
            <a:normAutofit/>
          </a:bodyPr>
          <a:lstStyle/>
          <a:p>
            <a:r>
              <a:rPr lang="zh-TW" altLang="en-US" sz="2800" dirty="0" smtClean="0">
                <a:latin typeface="+mj-ea"/>
                <a:ea typeface="+mj-ea"/>
              </a:rPr>
              <a:t> </a:t>
            </a:r>
            <a:r>
              <a:rPr lang="en-US" altLang="zh-TW" sz="2800" u="sng" dirty="0" smtClean="0">
                <a:latin typeface="+mj-ea"/>
                <a:ea typeface="+mj-ea"/>
              </a:rPr>
              <a:t>Key</a:t>
            </a:r>
          </a:p>
          <a:p>
            <a:endParaRPr lang="en-US" altLang="zh-TW" sz="2800" u="sng" dirty="0">
              <a:latin typeface="+mj-ea"/>
              <a:ea typeface="+mj-ea"/>
            </a:endParaRPr>
          </a:p>
          <a:p>
            <a:endParaRPr lang="en-US" altLang="zh-TW" sz="2800" u="sng" dirty="0" smtClean="0">
              <a:latin typeface="+mj-ea"/>
              <a:ea typeface="+mj-ea"/>
            </a:endParaRPr>
          </a:p>
          <a:p>
            <a:endParaRPr lang="en-US" altLang="zh-TW" sz="2800" u="sng" dirty="0" smtClean="0">
              <a:latin typeface="+mj-ea"/>
              <a:ea typeface="+mj-ea"/>
            </a:endParaRPr>
          </a:p>
          <a:p>
            <a:endParaRPr lang="en-US" altLang="zh-TW" sz="2800" u="sng" dirty="0">
              <a:latin typeface="+mj-ea"/>
              <a:ea typeface="+mj-ea"/>
            </a:endParaRPr>
          </a:p>
          <a:p>
            <a:r>
              <a:rPr lang="zh-TW" altLang="en-US" sz="2800" dirty="0">
                <a:latin typeface="+mj-ea"/>
              </a:rPr>
              <a:t> </a:t>
            </a:r>
            <a:r>
              <a:rPr lang="en-US" altLang="zh-TW" sz="2800" u="sng" dirty="0">
                <a:solidFill>
                  <a:schemeClr val="tx1"/>
                </a:solidFill>
                <a:latin typeface="+mj-ea"/>
              </a:rPr>
              <a:t>Time</a:t>
            </a:r>
          </a:p>
          <a:p>
            <a:endParaRPr lang="en-US" altLang="zh-TW" sz="2800" u="sng" dirty="0" smtClean="0">
              <a:latin typeface="+mj-ea"/>
              <a:ea typeface="+mj-ea"/>
            </a:endParaRPr>
          </a:p>
          <a:p>
            <a:endParaRPr kumimoji="1" lang="en-US" altLang="zh-TW" sz="2800" dirty="0" smtClean="0">
              <a:latin typeface="+mj-ea"/>
              <a:ea typeface="+mj-ea"/>
            </a:endParaRPr>
          </a:p>
          <a:p>
            <a:endParaRPr kumimoji="1" lang="zh-TW" altLang="en-US" sz="2800" dirty="0">
              <a:latin typeface="+mj-ea"/>
              <a:ea typeface="+mj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809443" y="2118524"/>
            <a:ext cx="364277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200" dirty="0">
                <a:latin typeface="+mj-ea"/>
                <a:ea typeface="+mj-ea"/>
              </a:rPr>
              <a:t>&lt;key</a:t>
            </a:r>
            <a:r>
              <a:rPr lang="en-US" altLang="zh-TW" sz="2200" dirty="0" smtClean="0">
                <a:latin typeface="+mj-ea"/>
                <a:ea typeface="+mj-ea"/>
              </a:rPr>
              <a:t>&gt;</a:t>
            </a:r>
            <a:endParaRPr lang="en-US" altLang="zh-TW" sz="2200" dirty="0">
              <a:latin typeface="+mj-ea"/>
              <a:ea typeface="+mj-ea"/>
            </a:endParaRPr>
          </a:p>
          <a:p>
            <a:r>
              <a:rPr lang="zh-TW" altLang="en-US" sz="2200" dirty="0" smtClean="0">
                <a:latin typeface="+mj-ea"/>
                <a:ea typeface="+mj-ea"/>
              </a:rPr>
              <a:t>        </a:t>
            </a:r>
            <a:r>
              <a:rPr lang="en-US" altLang="zh-TW" sz="2200" dirty="0" smtClean="0">
                <a:latin typeface="+mj-ea"/>
                <a:ea typeface="+mj-ea"/>
              </a:rPr>
              <a:t>&lt;fifths&gt;</a:t>
            </a:r>
            <a:r>
              <a:rPr lang="en-US" altLang="zh-TW" sz="2200" dirty="0" smtClean="0">
                <a:solidFill>
                  <a:srgbClr val="FF0000"/>
                </a:solidFill>
                <a:latin typeface="+mj-ea"/>
                <a:ea typeface="+mj-ea"/>
              </a:rPr>
              <a:t>2</a:t>
            </a:r>
            <a:r>
              <a:rPr lang="en-US" altLang="zh-TW" sz="2200" dirty="0" smtClean="0">
                <a:latin typeface="+mj-ea"/>
                <a:ea typeface="+mj-ea"/>
              </a:rPr>
              <a:t>&lt;/</a:t>
            </a:r>
            <a:r>
              <a:rPr lang="en-US" altLang="zh-TW" sz="2200" dirty="0">
                <a:latin typeface="+mj-ea"/>
                <a:ea typeface="+mj-ea"/>
              </a:rPr>
              <a:t>fifths</a:t>
            </a:r>
            <a:r>
              <a:rPr lang="en-US" altLang="zh-TW" sz="2200" dirty="0" smtClean="0">
                <a:latin typeface="+mj-ea"/>
                <a:ea typeface="+mj-ea"/>
              </a:rPr>
              <a:t>&gt;</a:t>
            </a:r>
          </a:p>
          <a:p>
            <a:r>
              <a:rPr lang="en-US" altLang="zh-TW" sz="2200" dirty="0" smtClean="0">
                <a:latin typeface="+mj-ea"/>
                <a:ea typeface="+mj-ea"/>
              </a:rPr>
              <a:t>&lt;/</a:t>
            </a:r>
            <a:r>
              <a:rPr lang="en-US" altLang="zh-TW" sz="2200" dirty="0">
                <a:latin typeface="+mj-ea"/>
                <a:ea typeface="+mj-ea"/>
              </a:rPr>
              <a:t>key&gt;</a:t>
            </a:r>
            <a:endParaRPr lang="zh-TW" altLang="en-US" sz="2200" dirty="0">
              <a:latin typeface="+mj-ea"/>
              <a:ea typeface="+mj-ea"/>
            </a:endParaRPr>
          </a:p>
        </p:txBody>
      </p:sp>
      <p:sp>
        <p:nvSpPr>
          <p:cNvPr id="21" name="內容版面配置區 2"/>
          <p:cNvSpPr txBox="1">
            <a:spLocks/>
          </p:cNvSpPr>
          <p:nvPr/>
        </p:nvSpPr>
        <p:spPr>
          <a:xfrm>
            <a:off x="6153573" y="1612022"/>
            <a:ext cx="5311461" cy="48629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600" dirty="0" smtClean="0">
                <a:latin typeface="+mj-ea"/>
                <a:ea typeface="+mj-ea"/>
              </a:rPr>
              <a:t>  </a:t>
            </a:r>
            <a:r>
              <a:rPr lang="en-US" altLang="zh-TW" sz="2600" u="sng" dirty="0" smtClean="0">
                <a:solidFill>
                  <a:schemeClr val="tx1"/>
                </a:solidFill>
                <a:latin typeface="+mj-ea"/>
                <a:ea typeface="+mj-ea"/>
              </a:rPr>
              <a:t>Note</a:t>
            </a:r>
          </a:p>
          <a:p>
            <a:endParaRPr lang="en-US" altLang="zh-TW" sz="2600" dirty="0" smtClean="0">
              <a:latin typeface="+mj-ea"/>
              <a:ea typeface="+mj-ea"/>
            </a:endParaRPr>
          </a:p>
          <a:p>
            <a:endParaRPr lang="en-US" altLang="zh-TW" sz="2600" dirty="0" smtClean="0">
              <a:latin typeface="+mj-ea"/>
              <a:ea typeface="+mj-e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852307" y="4883777"/>
            <a:ext cx="469733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200" dirty="0">
                <a:latin typeface="+mj-ea"/>
                <a:ea typeface="+mj-ea"/>
              </a:rPr>
              <a:t>&lt;time</a:t>
            </a:r>
            <a:r>
              <a:rPr lang="en-US" altLang="zh-TW" sz="2200" dirty="0" smtClean="0">
                <a:latin typeface="+mj-ea"/>
                <a:ea typeface="+mj-ea"/>
              </a:rPr>
              <a:t>&gt;</a:t>
            </a:r>
          </a:p>
          <a:p>
            <a:r>
              <a:rPr lang="zh-TW" altLang="en-US" sz="2200" dirty="0">
                <a:latin typeface="+mj-ea"/>
                <a:ea typeface="+mj-ea"/>
              </a:rPr>
              <a:t> </a:t>
            </a:r>
            <a:r>
              <a:rPr lang="zh-TW" altLang="en-US" sz="2200" dirty="0" smtClean="0">
                <a:latin typeface="+mj-ea"/>
                <a:ea typeface="+mj-ea"/>
              </a:rPr>
              <a:t>       </a:t>
            </a:r>
            <a:r>
              <a:rPr lang="en-US" altLang="zh-TW" sz="2200" dirty="0" smtClean="0">
                <a:latin typeface="+mj-ea"/>
                <a:ea typeface="+mj-ea"/>
              </a:rPr>
              <a:t>&lt;</a:t>
            </a:r>
            <a:r>
              <a:rPr lang="en-US" altLang="zh-TW" sz="2200" dirty="0">
                <a:latin typeface="+mj-ea"/>
                <a:ea typeface="+mj-ea"/>
              </a:rPr>
              <a:t>beats&gt;</a:t>
            </a:r>
            <a:r>
              <a:rPr lang="en-US" altLang="zh-TW" sz="2200" dirty="0">
                <a:solidFill>
                  <a:srgbClr val="FF0000"/>
                </a:solidFill>
                <a:latin typeface="+mj-ea"/>
                <a:ea typeface="+mj-ea"/>
              </a:rPr>
              <a:t>3</a:t>
            </a:r>
            <a:r>
              <a:rPr lang="en-US" altLang="zh-TW" sz="2200" dirty="0">
                <a:latin typeface="+mj-ea"/>
                <a:ea typeface="+mj-ea"/>
              </a:rPr>
              <a:t>&lt;/beats&gt;       </a:t>
            </a:r>
            <a:endParaRPr lang="en-US" altLang="zh-TW" sz="2200" dirty="0" smtClean="0">
              <a:latin typeface="+mj-ea"/>
              <a:ea typeface="+mj-ea"/>
            </a:endParaRPr>
          </a:p>
          <a:p>
            <a:r>
              <a:rPr lang="zh-TW" altLang="en-US" sz="2200" dirty="0">
                <a:latin typeface="+mj-ea"/>
                <a:ea typeface="+mj-ea"/>
              </a:rPr>
              <a:t> </a:t>
            </a:r>
            <a:r>
              <a:rPr lang="zh-TW" altLang="en-US" sz="2200" dirty="0" smtClean="0">
                <a:latin typeface="+mj-ea"/>
                <a:ea typeface="+mj-ea"/>
              </a:rPr>
              <a:t>       </a:t>
            </a:r>
            <a:r>
              <a:rPr lang="en-US" altLang="zh-TW" sz="2200" dirty="0" smtClean="0">
                <a:latin typeface="+mj-ea"/>
                <a:ea typeface="+mj-ea"/>
              </a:rPr>
              <a:t>&lt;</a:t>
            </a:r>
            <a:r>
              <a:rPr lang="en-US" altLang="zh-TW" sz="2200" dirty="0">
                <a:latin typeface="+mj-ea"/>
                <a:ea typeface="+mj-ea"/>
              </a:rPr>
              <a:t>beat-type&gt;</a:t>
            </a:r>
            <a:r>
              <a:rPr lang="en-US" altLang="zh-TW" sz="2200" dirty="0">
                <a:solidFill>
                  <a:srgbClr val="FF0000"/>
                </a:solidFill>
                <a:latin typeface="+mj-ea"/>
                <a:ea typeface="+mj-ea"/>
              </a:rPr>
              <a:t>4</a:t>
            </a:r>
            <a:r>
              <a:rPr lang="en-US" altLang="zh-TW" sz="2200" dirty="0">
                <a:latin typeface="+mj-ea"/>
                <a:ea typeface="+mj-ea"/>
              </a:rPr>
              <a:t>&lt;/beat-type&gt;     </a:t>
            </a:r>
            <a:endParaRPr lang="en-US" altLang="zh-TW" sz="2200" dirty="0" smtClean="0">
              <a:latin typeface="+mj-ea"/>
              <a:ea typeface="+mj-ea"/>
            </a:endParaRPr>
          </a:p>
          <a:p>
            <a:r>
              <a:rPr lang="en-US" altLang="zh-TW" sz="2200" dirty="0" smtClean="0">
                <a:latin typeface="+mj-ea"/>
                <a:ea typeface="+mj-ea"/>
              </a:rPr>
              <a:t>&lt;/</a:t>
            </a:r>
            <a:r>
              <a:rPr lang="en-US" altLang="zh-TW" sz="2200" dirty="0">
                <a:latin typeface="+mj-ea"/>
                <a:ea typeface="+mj-ea"/>
              </a:rPr>
              <a:t>time</a:t>
            </a:r>
            <a:r>
              <a:rPr lang="en-US" altLang="zh-TW" sz="2200" dirty="0" smtClean="0">
                <a:latin typeface="+mj-ea"/>
                <a:ea typeface="+mj-ea"/>
              </a:rPr>
              <a:t>&gt;</a:t>
            </a:r>
            <a:endParaRPr lang="zh-TW" altLang="en-US" sz="2200" dirty="0">
              <a:latin typeface="+mj-ea"/>
              <a:ea typeface="+mj-ea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6606069" y="2515880"/>
            <a:ext cx="5862411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200" dirty="0">
                <a:latin typeface="+mj-ea"/>
                <a:ea typeface="+mj-ea"/>
              </a:rPr>
              <a:t>&lt;note default-x="78.29" default-y="-50.00"</a:t>
            </a:r>
            <a:r>
              <a:rPr lang="zh-TW" altLang="en-US" sz="2200" dirty="0" smtClean="0">
                <a:latin typeface="+mj-ea"/>
                <a:ea typeface="+mj-ea"/>
              </a:rPr>
              <a:t>&gt;</a:t>
            </a:r>
            <a:endParaRPr lang="en-US" altLang="zh-TW" sz="2200" dirty="0">
              <a:latin typeface="+mj-ea"/>
              <a:ea typeface="+mj-ea"/>
            </a:endParaRPr>
          </a:p>
          <a:p>
            <a:r>
              <a:rPr lang="zh-TW" altLang="en-US" sz="2200" dirty="0" smtClean="0">
                <a:latin typeface="+mj-ea"/>
                <a:ea typeface="+mj-ea"/>
              </a:rPr>
              <a:t>        &lt;</a:t>
            </a:r>
            <a:r>
              <a:rPr lang="zh-TW" altLang="en-US" sz="2200" dirty="0">
                <a:latin typeface="+mj-ea"/>
                <a:ea typeface="+mj-ea"/>
              </a:rPr>
              <a:t>pitch&gt; </a:t>
            </a:r>
            <a:endParaRPr lang="en-US" altLang="zh-TW" sz="2200" dirty="0">
              <a:latin typeface="+mj-ea"/>
              <a:ea typeface="+mj-ea"/>
            </a:endParaRPr>
          </a:p>
          <a:p>
            <a:r>
              <a:rPr lang="zh-TW" altLang="en-US" sz="2200" dirty="0">
                <a:latin typeface="+mj-ea"/>
                <a:ea typeface="+mj-ea"/>
              </a:rPr>
              <a:t> </a:t>
            </a:r>
            <a:r>
              <a:rPr lang="zh-TW" altLang="en-US" sz="2200" dirty="0" smtClean="0">
                <a:latin typeface="+mj-ea"/>
                <a:ea typeface="+mj-ea"/>
              </a:rPr>
              <a:t>               &lt;</a:t>
            </a:r>
            <a:r>
              <a:rPr lang="zh-TW" altLang="en-US" sz="2200" dirty="0">
                <a:latin typeface="+mj-ea"/>
                <a:ea typeface="+mj-ea"/>
              </a:rPr>
              <a:t>step&gt;</a:t>
            </a:r>
            <a:r>
              <a:rPr lang="zh-TW" altLang="en-US" sz="2200" dirty="0">
                <a:solidFill>
                  <a:srgbClr val="FF0000"/>
                </a:solidFill>
                <a:latin typeface="+mj-ea"/>
                <a:ea typeface="+mj-ea"/>
              </a:rPr>
              <a:t>D</a:t>
            </a:r>
            <a:r>
              <a:rPr lang="zh-TW" altLang="en-US" sz="2200" dirty="0">
                <a:latin typeface="+mj-ea"/>
                <a:ea typeface="+mj-ea"/>
              </a:rPr>
              <a:t>&lt;/step</a:t>
            </a:r>
            <a:r>
              <a:rPr lang="zh-TW" altLang="en-US" sz="2200" dirty="0" smtClean="0">
                <a:latin typeface="+mj-ea"/>
                <a:ea typeface="+mj-ea"/>
              </a:rPr>
              <a:t>&gt;</a:t>
            </a:r>
            <a:endParaRPr lang="en-US" altLang="zh-TW" sz="2200" dirty="0">
              <a:latin typeface="+mj-ea"/>
              <a:ea typeface="+mj-ea"/>
            </a:endParaRPr>
          </a:p>
          <a:p>
            <a:r>
              <a:rPr lang="zh-TW" altLang="en-US" sz="2200" dirty="0" smtClean="0">
                <a:latin typeface="+mj-ea"/>
                <a:ea typeface="+mj-ea"/>
              </a:rPr>
              <a:t>                &lt;</a:t>
            </a:r>
            <a:r>
              <a:rPr lang="zh-TW" altLang="en-US" sz="2200" dirty="0">
                <a:latin typeface="+mj-ea"/>
                <a:ea typeface="+mj-ea"/>
              </a:rPr>
              <a:t>octave</a:t>
            </a:r>
            <a:r>
              <a:rPr lang="zh-TW" altLang="en-US" sz="2200" dirty="0" smtClean="0">
                <a:latin typeface="+mj-ea"/>
                <a:ea typeface="+mj-ea"/>
              </a:rPr>
              <a:t>&gt;</a:t>
            </a:r>
            <a:r>
              <a:rPr lang="en-US" altLang="zh-TW" sz="2200" dirty="0" smtClean="0">
                <a:solidFill>
                  <a:srgbClr val="FF0000"/>
                </a:solidFill>
                <a:latin typeface="+mj-ea"/>
                <a:ea typeface="+mj-ea"/>
              </a:rPr>
              <a:t>3</a:t>
            </a:r>
            <a:r>
              <a:rPr lang="zh-TW" altLang="en-US" sz="2200" dirty="0" smtClean="0">
                <a:latin typeface="+mj-ea"/>
                <a:ea typeface="+mj-ea"/>
              </a:rPr>
              <a:t>&lt;</a:t>
            </a:r>
            <a:r>
              <a:rPr lang="zh-TW" altLang="en-US" sz="2200" dirty="0">
                <a:latin typeface="+mj-ea"/>
                <a:ea typeface="+mj-ea"/>
              </a:rPr>
              <a:t>/octave</a:t>
            </a:r>
            <a:r>
              <a:rPr lang="zh-TW" altLang="en-US" sz="2200" dirty="0" smtClean="0">
                <a:latin typeface="+mj-ea"/>
                <a:ea typeface="+mj-ea"/>
              </a:rPr>
              <a:t>&gt;</a:t>
            </a:r>
            <a:endParaRPr lang="en-US" altLang="zh-TW" sz="2200" dirty="0">
              <a:latin typeface="+mj-ea"/>
              <a:ea typeface="+mj-ea"/>
            </a:endParaRPr>
          </a:p>
          <a:p>
            <a:r>
              <a:rPr lang="zh-TW" altLang="en-US" sz="2200" dirty="0">
                <a:latin typeface="+mj-ea"/>
                <a:ea typeface="+mj-ea"/>
              </a:rPr>
              <a:t> </a:t>
            </a:r>
            <a:r>
              <a:rPr lang="zh-TW" altLang="en-US" sz="2200" dirty="0" smtClean="0">
                <a:latin typeface="+mj-ea"/>
                <a:ea typeface="+mj-ea"/>
              </a:rPr>
              <a:t>       &lt;</a:t>
            </a:r>
            <a:r>
              <a:rPr lang="zh-TW" altLang="en-US" sz="2200" dirty="0">
                <a:latin typeface="+mj-ea"/>
                <a:ea typeface="+mj-ea"/>
              </a:rPr>
              <a:t>/pitch</a:t>
            </a:r>
            <a:r>
              <a:rPr lang="zh-TW" altLang="en-US" sz="2200" dirty="0" smtClean="0">
                <a:latin typeface="+mj-ea"/>
                <a:ea typeface="+mj-ea"/>
              </a:rPr>
              <a:t>&gt;</a:t>
            </a:r>
            <a:endParaRPr lang="en-US" altLang="zh-TW" sz="2200" dirty="0" smtClean="0">
              <a:latin typeface="+mj-ea"/>
              <a:ea typeface="+mj-ea"/>
            </a:endParaRPr>
          </a:p>
          <a:p>
            <a:r>
              <a:rPr lang="zh-TW" altLang="en-US" sz="2200" dirty="0">
                <a:latin typeface="+mj-ea"/>
                <a:ea typeface="+mj-ea"/>
              </a:rPr>
              <a:t> </a:t>
            </a:r>
            <a:r>
              <a:rPr lang="zh-TW" altLang="en-US" sz="2200" dirty="0" smtClean="0">
                <a:latin typeface="+mj-ea"/>
                <a:ea typeface="+mj-ea"/>
              </a:rPr>
              <a:t>       &lt;</a:t>
            </a:r>
            <a:r>
              <a:rPr lang="zh-TW" altLang="en-US" sz="2200" dirty="0">
                <a:latin typeface="+mj-ea"/>
                <a:ea typeface="+mj-ea"/>
              </a:rPr>
              <a:t>duration&gt;2&lt;/duration</a:t>
            </a:r>
            <a:r>
              <a:rPr lang="zh-TW" altLang="en-US" sz="2200" dirty="0" smtClean="0">
                <a:latin typeface="+mj-ea"/>
                <a:ea typeface="+mj-ea"/>
              </a:rPr>
              <a:t>&gt;</a:t>
            </a:r>
            <a:endParaRPr lang="en-US" altLang="zh-TW" sz="2200" dirty="0">
              <a:latin typeface="+mj-ea"/>
              <a:ea typeface="+mj-ea"/>
            </a:endParaRPr>
          </a:p>
          <a:p>
            <a:r>
              <a:rPr lang="zh-TW" altLang="en-US" sz="2200" dirty="0">
                <a:latin typeface="+mj-ea"/>
                <a:ea typeface="+mj-ea"/>
              </a:rPr>
              <a:t> </a:t>
            </a:r>
            <a:r>
              <a:rPr lang="zh-TW" altLang="en-US" sz="2200" dirty="0" smtClean="0">
                <a:latin typeface="+mj-ea"/>
                <a:ea typeface="+mj-ea"/>
              </a:rPr>
              <a:t>       &lt;</a:t>
            </a:r>
            <a:r>
              <a:rPr lang="zh-TW" altLang="en-US" sz="2200" dirty="0">
                <a:latin typeface="+mj-ea"/>
                <a:ea typeface="+mj-ea"/>
              </a:rPr>
              <a:t>voice&gt;1&lt;/voice</a:t>
            </a:r>
            <a:r>
              <a:rPr lang="zh-TW" altLang="en-US" sz="2200" dirty="0" smtClean="0">
                <a:latin typeface="+mj-ea"/>
                <a:ea typeface="+mj-ea"/>
              </a:rPr>
              <a:t>&gt;</a:t>
            </a:r>
            <a:endParaRPr lang="en-US" altLang="zh-TW" sz="2200" dirty="0" smtClean="0">
              <a:latin typeface="+mj-ea"/>
              <a:ea typeface="+mj-ea"/>
            </a:endParaRPr>
          </a:p>
          <a:p>
            <a:r>
              <a:rPr lang="zh-TW" altLang="en-US" sz="2200" dirty="0">
                <a:latin typeface="+mj-ea"/>
                <a:ea typeface="+mj-ea"/>
              </a:rPr>
              <a:t> </a:t>
            </a:r>
            <a:r>
              <a:rPr lang="zh-TW" altLang="en-US" sz="2200" dirty="0" smtClean="0">
                <a:latin typeface="+mj-ea"/>
                <a:ea typeface="+mj-ea"/>
              </a:rPr>
              <a:t>       &lt;</a:t>
            </a:r>
            <a:r>
              <a:rPr lang="zh-TW" altLang="en-US" sz="2200" dirty="0">
                <a:latin typeface="+mj-ea"/>
                <a:ea typeface="+mj-ea"/>
              </a:rPr>
              <a:t>type&gt;</a:t>
            </a:r>
            <a:r>
              <a:rPr lang="zh-TW" altLang="en-US" sz="2200" dirty="0">
                <a:solidFill>
                  <a:srgbClr val="FF0000"/>
                </a:solidFill>
                <a:latin typeface="+mj-ea"/>
                <a:ea typeface="+mj-ea"/>
              </a:rPr>
              <a:t>quarter</a:t>
            </a:r>
            <a:r>
              <a:rPr lang="zh-TW" altLang="en-US" sz="2200" dirty="0">
                <a:latin typeface="+mj-ea"/>
                <a:ea typeface="+mj-ea"/>
              </a:rPr>
              <a:t>&lt;/type</a:t>
            </a:r>
            <a:r>
              <a:rPr lang="zh-TW" altLang="en-US" sz="2200" dirty="0" smtClean="0">
                <a:latin typeface="+mj-ea"/>
                <a:ea typeface="+mj-ea"/>
              </a:rPr>
              <a:t>&gt;</a:t>
            </a:r>
            <a:endParaRPr lang="en-US" altLang="zh-TW" sz="2200" dirty="0">
              <a:latin typeface="+mj-ea"/>
              <a:ea typeface="+mj-ea"/>
            </a:endParaRPr>
          </a:p>
          <a:p>
            <a:r>
              <a:rPr lang="zh-TW" altLang="en-US" sz="2200" dirty="0">
                <a:latin typeface="+mj-ea"/>
                <a:ea typeface="+mj-ea"/>
              </a:rPr>
              <a:t> </a:t>
            </a:r>
            <a:r>
              <a:rPr lang="zh-TW" altLang="en-US" sz="2200" dirty="0" smtClean="0">
                <a:latin typeface="+mj-ea"/>
                <a:ea typeface="+mj-ea"/>
              </a:rPr>
              <a:t>       &lt;</a:t>
            </a:r>
            <a:r>
              <a:rPr lang="zh-TW" altLang="en-US" sz="2200" dirty="0">
                <a:latin typeface="+mj-ea"/>
                <a:ea typeface="+mj-ea"/>
              </a:rPr>
              <a:t>stem&gt;up&lt;/stem</a:t>
            </a:r>
            <a:r>
              <a:rPr lang="zh-TW" altLang="en-US" sz="2200" dirty="0" smtClean="0">
                <a:latin typeface="+mj-ea"/>
                <a:ea typeface="+mj-ea"/>
              </a:rPr>
              <a:t>&gt;</a:t>
            </a:r>
            <a:endParaRPr lang="en-US" altLang="zh-TW" sz="2200" dirty="0">
              <a:latin typeface="+mj-ea"/>
              <a:ea typeface="+mj-ea"/>
            </a:endParaRPr>
          </a:p>
          <a:p>
            <a:r>
              <a:rPr lang="zh-TW" altLang="en-US" sz="2200" dirty="0">
                <a:latin typeface="+mj-ea"/>
                <a:ea typeface="+mj-ea"/>
              </a:rPr>
              <a:t> </a:t>
            </a:r>
            <a:r>
              <a:rPr lang="zh-TW" altLang="en-US" sz="2200" dirty="0" smtClean="0">
                <a:latin typeface="+mj-ea"/>
                <a:ea typeface="+mj-ea"/>
              </a:rPr>
              <a:t>       &lt;</a:t>
            </a:r>
            <a:r>
              <a:rPr lang="zh-TW" altLang="en-US" sz="2200" dirty="0">
                <a:latin typeface="+mj-ea"/>
                <a:ea typeface="+mj-ea"/>
              </a:rPr>
              <a:t>staff&gt;</a:t>
            </a:r>
            <a:r>
              <a:rPr lang="zh-TW" altLang="en-US" sz="2200" dirty="0">
                <a:solidFill>
                  <a:srgbClr val="FF0000"/>
                </a:solidFill>
                <a:latin typeface="+mj-ea"/>
                <a:ea typeface="+mj-ea"/>
              </a:rPr>
              <a:t>1</a:t>
            </a:r>
            <a:r>
              <a:rPr lang="zh-TW" altLang="en-US" sz="2200" dirty="0">
                <a:latin typeface="+mj-ea"/>
                <a:ea typeface="+mj-ea"/>
              </a:rPr>
              <a:t>&lt;/staff</a:t>
            </a:r>
            <a:r>
              <a:rPr lang="zh-TW" altLang="en-US" sz="2200" dirty="0" smtClean="0">
                <a:latin typeface="+mj-ea"/>
                <a:ea typeface="+mj-ea"/>
              </a:rPr>
              <a:t>&gt;</a:t>
            </a:r>
            <a:endParaRPr lang="en-US" altLang="zh-TW" sz="2200" dirty="0">
              <a:latin typeface="+mj-ea"/>
              <a:ea typeface="+mj-ea"/>
            </a:endParaRPr>
          </a:p>
          <a:p>
            <a:r>
              <a:rPr lang="zh-TW" altLang="en-US" sz="2200" dirty="0" smtClean="0">
                <a:latin typeface="+mj-ea"/>
                <a:ea typeface="+mj-ea"/>
              </a:rPr>
              <a:t>&lt;</a:t>
            </a:r>
            <a:r>
              <a:rPr lang="zh-TW" altLang="en-US" sz="2200" dirty="0">
                <a:latin typeface="+mj-ea"/>
                <a:ea typeface="+mj-ea"/>
              </a:rPr>
              <a:t>/note&gt;</a:t>
            </a:r>
          </a:p>
        </p:txBody>
      </p:sp>
      <p:sp>
        <p:nvSpPr>
          <p:cNvPr id="5" name="圓角矩形 4"/>
          <p:cNvSpPr/>
          <p:nvPr/>
        </p:nvSpPr>
        <p:spPr>
          <a:xfrm>
            <a:off x="1813621" y="2118524"/>
            <a:ext cx="2817398" cy="11079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1813621" y="4883777"/>
            <a:ext cx="4076509" cy="144655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" name="圓角矩形 7"/>
          <p:cNvSpPr/>
          <p:nvPr/>
        </p:nvSpPr>
        <p:spPr>
          <a:xfrm>
            <a:off x="6591137" y="2380686"/>
            <a:ext cx="5600863" cy="40417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grpSp>
        <p:nvGrpSpPr>
          <p:cNvPr id="6" name="群組 5"/>
          <p:cNvGrpSpPr/>
          <p:nvPr/>
        </p:nvGrpSpPr>
        <p:grpSpPr>
          <a:xfrm>
            <a:off x="6172200" y="801628"/>
            <a:ext cx="5929106" cy="5594972"/>
            <a:chOff x="5095187" y="231421"/>
            <a:chExt cx="6577133" cy="6206479"/>
          </a:xfrm>
        </p:grpSpPr>
        <p:pic>
          <p:nvPicPr>
            <p:cNvPr id="18" name="圖片 1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95187" y="231421"/>
              <a:ext cx="6577133" cy="6206479"/>
            </a:xfrm>
            <a:prstGeom prst="rect">
              <a:avLst/>
            </a:prstGeom>
          </p:spPr>
        </p:pic>
        <p:sp>
          <p:nvSpPr>
            <p:cNvPr id="20" name="橢圓 19"/>
            <p:cNvSpPr/>
            <p:nvPr/>
          </p:nvSpPr>
          <p:spPr>
            <a:xfrm>
              <a:off x="7358848" y="2098664"/>
              <a:ext cx="2049720" cy="1911862"/>
            </a:xfrm>
            <a:prstGeom prst="ellips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pic>
        <p:nvPicPr>
          <p:cNvPr id="38" name="圖片 3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689" b="83478"/>
          <a:stretch/>
        </p:blipFill>
        <p:spPr>
          <a:xfrm>
            <a:off x="4570166" y="166173"/>
            <a:ext cx="1602034" cy="1270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99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599" y="685800"/>
            <a:ext cx="10050379" cy="1485900"/>
          </a:xfrm>
        </p:spPr>
        <p:txBody>
          <a:bodyPr/>
          <a:lstStyle/>
          <a:p>
            <a:r>
              <a:rPr lang="en-US" altLang="zh-TW" dirty="0" smtClean="0"/>
              <a:t>Examples </a:t>
            </a:r>
            <a:r>
              <a:rPr lang="en-US" altLang="zh-TW" dirty="0"/>
              <a:t>of Piano </a:t>
            </a:r>
            <a:r>
              <a:rPr lang="en-US" altLang="zh-TW" dirty="0" smtClean="0"/>
              <a:t>Tutor</a:t>
            </a:r>
            <a:r>
              <a:rPr lang="zh-TW" altLang="en-US" dirty="0" smtClean="0"/>
              <a:t> </a:t>
            </a:r>
            <a:r>
              <a:rPr lang="en-US" altLang="zh-TW" dirty="0" smtClean="0"/>
              <a:t>-</a:t>
            </a:r>
            <a:r>
              <a:rPr lang="zh-TW" altLang="en-US" dirty="0" smtClean="0"/>
              <a:t> </a:t>
            </a:r>
            <a:r>
              <a:rPr lang="en-US" altLang="zh-TW" dirty="0" smtClean="0"/>
              <a:t>1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72588" y="1743568"/>
            <a:ext cx="8915400" cy="4065599"/>
          </a:xfrm>
        </p:spPr>
        <p:txBody>
          <a:bodyPr>
            <a:normAutofit/>
          </a:bodyPr>
          <a:lstStyle/>
          <a:p>
            <a:r>
              <a:rPr lang="zh-TW" altLang="en-US" sz="2800" dirty="0" smtClean="0">
                <a:latin typeface="+mj-ea"/>
                <a:ea typeface="+mj-ea"/>
              </a:rPr>
              <a:t> </a:t>
            </a:r>
            <a:r>
              <a:rPr lang="en-US" altLang="zh-TW" sz="2800" dirty="0">
                <a:latin typeface="+mj-ea"/>
                <a:ea typeface="+mj-ea"/>
              </a:rPr>
              <a:t>S</a:t>
            </a:r>
            <a:r>
              <a:rPr lang="en-US" altLang="zh-TW" sz="2800" dirty="0" smtClean="0">
                <a:latin typeface="+mj-ea"/>
                <a:ea typeface="+mj-ea"/>
              </a:rPr>
              <a:t>oftware</a:t>
            </a:r>
            <a:r>
              <a:rPr lang="zh-TW" altLang="en-US" sz="2800" dirty="0" smtClean="0">
                <a:latin typeface="+mj-ea"/>
                <a:ea typeface="+mj-ea"/>
              </a:rPr>
              <a:t> </a:t>
            </a:r>
            <a:r>
              <a:rPr lang="en-US" altLang="zh-TW" sz="2800" dirty="0" smtClean="0">
                <a:latin typeface="+mj-ea"/>
                <a:ea typeface="+mj-ea"/>
              </a:rPr>
              <a:t>-</a:t>
            </a:r>
            <a:r>
              <a:rPr lang="zh-TW" altLang="en-US" sz="2800" dirty="0" smtClean="0">
                <a:latin typeface="+mj-ea"/>
                <a:ea typeface="+mj-ea"/>
              </a:rPr>
              <a:t> </a:t>
            </a:r>
            <a:r>
              <a:rPr lang="en-US" altLang="zh-TW" sz="2800" dirty="0" smtClean="0">
                <a:latin typeface="+mj-ea"/>
                <a:ea typeface="+mj-ea"/>
              </a:rPr>
              <a:t>P.I.A.N.O</a:t>
            </a:r>
          </a:p>
          <a:p>
            <a:r>
              <a:rPr lang="zh-TW" altLang="en-US" sz="2800" dirty="0" smtClean="0">
                <a:latin typeface="+mj-ea"/>
                <a:ea typeface="+mj-ea"/>
              </a:rPr>
              <a:t> </a:t>
            </a:r>
            <a:r>
              <a:rPr lang="en-US" altLang="zh-TW" sz="2800" dirty="0" smtClean="0">
                <a:latin typeface="+mj-ea"/>
                <a:ea typeface="+mj-ea"/>
              </a:rPr>
              <a:t>Matthias </a:t>
            </a:r>
            <a:r>
              <a:rPr lang="en-US" altLang="zh-TW" sz="2800" dirty="0" err="1" smtClean="0">
                <a:latin typeface="+mj-ea"/>
                <a:ea typeface="+mj-ea"/>
              </a:rPr>
              <a:t>Weing</a:t>
            </a:r>
            <a:r>
              <a:rPr lang="en-US" altLang="zh-TW" sz="2800" dirty="0" smtClean="0">
                <a:latin typeface="+mj-ea"/>
                <a:ea typeface="+mj-ea"/>
              </a:rPr>
              <a:t>,</a:t>
            </a:r>
            <a:r>
              <a:rPr lang="zh-TW" altLang="zh-TW" sz="2800" dirty="0" smtClean="0">
                <a:latin typeface="+mj-ea"/>
                <a:ea typeface="+mj-ea"/>
              </a:rPr>
              <a:t> </a:t>
            </a:r>
            <a:r>
              <a:rPr lang="en-US" altLang="zh-TW" sz="2800" dirty="0" smtClean="0">
                <a:latin typeface="+mj-ea"/>
                <a:ea typeface="+mj-ea"/>
              </a:rPr>
              <a:t>2013;</a:t>
            </a:r>
            <a:r>
              <a:rPr lang="zh-TW" altLang="en-US" sz="2800" dirty="0" smtClean="0">
                <a:latin typeface="+mj-ea"/>
                <a:ea typeface="+mj-ea"/>
              </a:rPr>
              <a:t> </a:t>
            </a:r>
            <a:r>
              <a:rPr lang="en-US" altLang="zh-TW" sz="2800" dirty="0" err="1">
                <a:latin typeface="+mj-ea"/>
                <a:ea typeface="+mj-ea"/>
              </a:rPr>
              <a:t>Katja</a:t>
            </a:r>
            <a:r>
              <a:rPr lang="en-US" altLang="zh-TW" sz="2800" dirty="0">
                <a:latin typeface="+mj-ea"/>
                <a:ea typeface="+mj-ea"/>
              </a:rPr>
              <a:t> </a:t>
            </a:r>
            <a:r>
              <a:rPr lang="en-US" altLang="zh-TW" sz="2800" dirty="0" smtClean="0">
                <a:latin typeface="+mj-ea"/>
                <a:ea typeface="+mj-ea"/>
              </a:rPr>
              <a:t>Rogers,</a:t>
            </a:r>
            <a:r>
              <a:rPr lang="zh-TW" altLang="en-US" sz="2800" dirty="0" smtClean="0">
                <a:latin typeface="+mj-ea"/>
                <a:ea typeface="+mj-ea"/>
              </a:rPr>
              <a:t> </a:t>
            </a:r>
            <a:r>
              <a:rPr lang="zh-TW" altLang="zh-TW" sz="2800" dirty="0" smtClean="0">
                <a:latin typeface="+mj-ea"/>
                <a:ea typeface="+mj-ea"/>
              </a:rPr>
              <a:t> </a:t>
            </a:r>
            <a:r>
              <a:rPr lang="en-US" altLang="zh-TW" sz="2800" dirty="0" smtClean="0">
                <a:latin typeface="+mj-ea"/>
                <a:ea typeface="+mj-ea"/>
              </a:rPr>
              <a:t>2014</a:t>
            </a:r>
          </a:p>
          <a:p>
            <a:r>
              <a:rPr lang="zh-TW" altLang="en-US" sz="2800" dirty="0" smtClean="0">
                <a:latin typeface="+mj-ea"/>
                <a:ea typeface="+mj-ea"/>
              </a:rPr>
              <a:t> </a:t>
            </a:r>
            <a:r>
              <a:rPr lang="en-US" altLang="zh-TW" sz="2800" dirty="0" smtClean="0">
                <a:latin typeface="+mj-ea"/>
                <a:ea typeface="+mj-ea"/>
              </a:rPr>
              <a:t>Without </a:t>
            </a:r>
            <a:r>
              <a:rPr lang="en-US" altLang="zh-TW" sz="2800" dirty="0">
                <a:latin typeface="+mj-ea"/>
                <a:ea typeface="+mj-ea"/>
              </a:rPr>
              <a:t>learning music </a:t>
            </a:r>
            <a:r>
              <a:rPr lang="en-US" altLang="zh-TW" sz="2800" dirty="0" smtClean="0">
                <a:latin typeface="+mj-ea"/>
                <a:ea typeface="+mj-ea"/>
              </a:rPr>
              <a:t>notation</a:t>
            </a:r>
          </a:p>
          <a:p>
            <a:r>
              <a:rPr lang="zh-TW" altLang="en-US" sz="2800" dirty="0" smtClean="0">
                <a:latin typeface="+mj-ea"/>
                <a:ea typeface="+mj-ea"/>
              </a:rPr>
              <a:t> </a:t>
            </a:r>
            <a:r>
              <a:rPr lang="en-US" altLang="zh-TW" sz="2800" dirty="0" smtClean="0">
                <a:latin typeface="+mj-ea"/>
                <a:ea typeface="+mj-ea"/>
              </a:rPr>
              <a:t>Provides </a:t>
            </a:r>
            <a:r>
              <a:rPr lang="en-US" altLang="zh-TW" sz="2800" dirty="0">
                <a:latin typeface="+mj-ea"/>
                <a:ea typeface="+mj-ea"/>
              </a:rPr>
              <a:t>a fast leaning </a:t>
            </a:r>
            <a:r>
              <a:rPr lang="en-US" altLang="zh-TW" sz="2800" dirty="0" smtClean="0">
                <a:latin typeface="+mj-ea"/>
                <a:ea typeface="+mj-ea"/>
              </a:rPr>
              <a:t>way</a:t>
            </a:r>
          </a:p>
          <a:p>
            <a:endParaRPr lang="en-US" altLang="zh-TW" sz="2800" dirty="0" smtClean="0">
              <a:latin typeface="+mj-ea"/>
              <a:ea typeface="+mj-ea"/>
            </a:endParaRPr>
          </a:p>
          <a:p>
            <a:r>
              <a:rPr lang="en-US" altLang="zh-TW" sz="2800" dirty="0" smtClean="0">
                <a:latin typeface="+mj-ea"/>
                <a:ea typeface="+mj-ea"/>
              </a:rPr>
              <a:t>Lack of sheet music notation</a:t>
            </a:r>
          </a:p>
        </p:txBody>
      </p:sp>
      <p:pic>
        <p:nvPicPr>
          <p:cNvPr id="5" name="圖片 4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487"/>
          <a:stretch/>
        </p:blipFill>
        <p:spPr>
          <a:xfrm>
            <a:off x="6743701" y="3263032"/>
            <a:ext cx="5448299" cy="3190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73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8365958" cy="944398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Examples </a:t>
            </a:r>
            <a:r>
              <a:rPr lang="en-US" altLang="zh-TW" dirty="0"/>
              <a:t>of </a:t>
            </a:r>
            <a:r>
              <a:rPr lang="en-US" altLang="zh-TW" dirty="0" smtClean="0"/>
              <a:t>Piano Tutor</a:t>
            </a:r>
            <a:r>
              <a:rPr lang="zh-TW" altLang="en-US" dirty="0" smtClean="0"/>
              <a:t> </a:t>
            </a:r>
            <a:r>
              <a:rPr lang="en-US" altLang="zh-TW" dirty="0" smtClean="0"/>
              <a:t>-</a:t>
            </a:r>
            <a:r>
              <a:rPr lang="zh-TW" altLang="en-US" dirty="0" smtClean="0"/>
              <a:t> </a:t>
            </a:r>
            <a:r>
              <a:rPr lang="en-US" altLang="zh-TW" dirty="0" smtClean="0"/>
              <a:t>2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71600" y="1630198"/>
            <a:ext cx="8915400" cy="3777622"/>
          </a:xfrm>
        </p:spPr>
        <p:txBody>
          <a:bodyPr>
            <a:normAutofit/>
          </a:bodyPr>
          <a:lstStyle/>
          <a:p>
            <a:r>
              <a:rPr lang="zh-TW" altLang="en-US" sz="2800" dirty="0" smtClean="0">
                <a:latin typeface="+mj-ea"/>
                <a:ea typeface="+mj-ea"/>
              </a:rPr>
              <a:t> </a:t>
            </a:r>
            <a:r>
              <a:rPr lang="en-US" altLang="zh-TW" sz="2800" dirty="0" smtClean="0">
                <a:latin typeface="+mj-ea"/>
                <a:ea typeface="+mj-ea"/>
              </a:rPr>
              <a:t>Software</a:t>
            </a:r>
            <a:r>
              <a:rPr lang="zh-TW" altLang="en-US" sz="2800" dirty="0" smtClean="0">
                <a:latin typeface="+mj-ea"/>
                <a:ea typeface="+mj-ea"/>
              </a:rPr>
              <a:t> </a:t>
            </a:r>
            <a:r>
              <a:rPr lang="en-US" altLang="zh-TW" sz="2800" dirty="0" smtClean="0">
                <a:latin typeface="+mj-ea"/>
                <a:ea typeface="+mj-ea"/>
              </a:rPr>
              <a:t>-</a:t>
            </a:r>
            <a:r>
              <a:rPr lang="zh-TW" altLang="en-US" sz="2800" dirty="0" smtClean="0">
                <a:latin typeface="+mj-ea"/>
                <a:ea typeface="+mj-ea"/>
              </a:rPr>
              <a:t> </a:t>
            </a:r>
            <a:r>
              <a:rPr lang="en-US" altLang="zh-TW" sz="2800" dirty="0" err="1" smtClean="0">
                <a:latin typeface="+mj-ea"/>
                <a:ea typeface="+mj-ea"/>
              </a:rPr>
              <a:t>MIDISheetMusic</a:t>
            </a:r>
            <a:r>
              <a:rPr lang="zh-TW" altLang="en-US" sz="2800" dirty="0" smtClean="0">
                <a:latin typeface="+mj-ea"/>
                <a:ea typeface="+mj-ea"/>
              </a:rPr>
              <a:t> </a:t>
            </a:r>
            <a:endParaRPr lang="en-US" altLang="zh-TW" sz="2800" dirty="0" smtClean="0">
              <a:latin typeface="+mj-ea"/>
              <a:ea typeface="+mj-ea"/>
            </a:endParaRPr>
          </a:p>
          <a:p>
            <a:r>
              <a:rPr lang="zh-TW" altLang="en-US" sz="2800" dirty="0" smtClean="0">
                <a:latin typeface="+mj-ea"/>
                <a:ea typeface="+mj-ea"/>
              </a:rPr>
              <a:t> </a:t>
            </a:r>
            <a:r>
              <a:rPr lang="en-US" altLang="zh-TW" sz="2800" dirty="0" smtClean="0">
                <a:latin typeface="+mj-ea"/>
                <a:ea typeface="+mj-ea"/>
              </a:rPr>
              <a:t>MIDI</a:t>
            </a:r>
            <a:r>
              <a:rPr lang="zh-TW" altLang="en-US" sz="2800" dirty="0" smtClean="0">
                <a:latin typeface="+mj-ea"/>
                <a:ea typeface="+mj-ea"/>
              </a:rPr>
              <a:t> </a:t>
            </a:r>
            <a:r>
              <a:rPr lang="en-US" altLang="zh-TW" sz="2800" dirty="0" smtClean="0">
                <a:latin typeface="+mj-ea"/>
                <a:ea typeface="+mj-ea"/>
              </a:rPr>
              <a:t>file</a:t>
            </a:r>
            <a:r>
              <a:rPr lang="zh-TW" altLang="en-US" sz="2800" dirty="0" smtClean="0">
                <a:latin typeface="+mj-ea"/>
                <a:ea typeface="+mj-ea"/>
              </a:rPr>
              <a:t> </a:t>
            </a:r>
            <a:r>
              <a:rPr lang="en-US" altLang="zh-TW" sz="2800" dirty="0" smtClean="0">
                <a:latin typeface="+mj-ea"/>
                <a:ea typeface="+mj-ea"/>
              </a:rPr>
              <a:t>(.mid)</a:t>
            </a:r>
          </a:p>
          <a:p>
            <a:r>
              <a:rPr lang="zh-TW" altLang="en-US" sz="2800" dirty="0" smtClean="0">
                <a:latin typeface="+mj-ea"/>
              </a:rPr>
              <a:t> </a:t>
            </a:r>
            <a:r>
              <a:rPr lang="en-US" altLang="zh-TW" sz="2800" dirty="0" smtClean="0">
                <a:latin typeface="+mj-ea"/>
              </a:rPr>
              <a:t>Piano</a:t>
            </a:r>
            <a:r>
              <a:rPr lang="zh-TW" altLang="en-US" sz="2800" dirty="0" smtClean="0">
                <a:latin typeface="+mj-ea"/>
              </a:rPr>
              <a:t> </a:t>
            </a:r>
            <a:r>
              <a:rPr lang="en-US" altLang="zh-TW" sz="2800" dirty="0" smtClean="0">
                <a:latin typeface="+mj-ea"/>
              </a:rPr>
              <a:t>key</a:t>
            </a:r>
            <a:r>
              <a:rPr lang="zh-TW" altLang="en-US" sz="2800" dirty="0" smtClean="0">
                <a:latin typeface="+mj-ea"/>
                <a:ea typeface="+mj-ea"/>
              </a:rPr>
              <a:t> </a:t>
            </a:r>
            <a:endParaRPr lang="en-US" altLang="zh-TW" sz="2800" dirty="0">
              <a:latin typeface="+mj-ea"/>
              <a:ea typeface="+mj-ea"/>
            </a:endParaRPr>
          </a:p>
          <a:p>
            <a:endParaRPr lang="en-US" altLang="zh-TW" sz="2800" dirty="0" smtClean="0">
              <a:latin typeface="+mj-ea"/>
              <a:ea typeface="+mj-ea"/>
            </a:endParaRPr>
          </a:p>
          <a:p>
            <a:r>
              <a:rPr lang="en-US" altLang="zh-TW" sz="2800" u="sng" dirty="0">
                <a:latin typeface="+mj-ea"/>
              </a:rPr>
              <a:t>Change</a:t>
            </a:r>
            <a:r>
              <a:rPr lang="zh-TW" altLang="en-US" sz="2800" u="sng" dirty="0">
                <a:latin typeface="+mj-ea"/>
              </a:rPr>
              <a:t> </a:t>
            </a:r>
            <a:r>
              <a:rPr lang="en-US" altLang="zh-TW" sz="2800" u="sng" dirty="0" smtClean="0">
                <a:latin typeface="+mj-ea"/>
              </a:rPr>
              <a:t>level</a:t>
            </a:r>
            <a:r>
              <a:rPr lang="zh-TW" altLang="en-US" sz="2800" dirty="0" smtClean="0">
                <a:latin typeface="+mj-ea"/>
                <a:ea typeface="+mj-ea"/>
              </a:rPr>
              <a:t> </a:t>
            </a:r>
            <a:endParaRPr lang="en-US" altLang="zh-TW" sz="2800" dirty="0" smtClean="0">
              <a:latin typeface="+mj-ea"/>
              <a:ea typeface="+mj-ea"/>
            </a:endParaRPr>
          </a:p>
        </p:txBody>
      </p:sp>
      <p:pic>
        <p:nvPicPr>
          <p:cNvPr id="19" name="圖片 18" descr="F:\picture\MIIDsheetmusic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32318" y="2191338"/>
            <a:ext cx="7106756" cy="426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圖片 19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24"/>
          <a:stretch/>
        </p:blipFill>
        <p:spPr bwMode="auto">
          <a:xfrm>
            <a:off x="6240379" y="2351993"/>
            <a:ext cx="5951621" cy="4303701"/>
          </a:xfrm>
          <a:prstGeom prst="rect">
            <a:avLst/>
          </a:prstGeom>
          <a:ln w="6350">
            <a:solidFill>
              <a:srgbClr val="000000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58668" y="482300"/>
            <a:ext cx="9601200" cy="1485900"/>
          </a:xfrm>
        </p:spPr>
        <p:txBody>
          <a:bodyPr/>
          <a:lstStyle/>
          <a:p>
            <a:r>
              <a:rPr kumimoji="1" lang="en-US" altLang="zh-TW" dirty="0" smtClean="0"/>
              <a:t>Score</a:t>
            </a:r>
            <a:r>
              <a:rPr kumimoji="1" lang="zh-TW" altLang="en-US" dirty="0" smtClean="0"/>
              <a:t> </a:t>
            </a:r>
            <a:r>
              <a:rPr lang="en-US" altLang="zh-TW" dirty="0"/>
              <a:t>Simplification</a:t>
            </a:r>
            <a:r>
              <a:rPr lang="zh-TW" altLang="zh-TW" dirty="0"/>
              <a:t> 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501785" y="256675"/>
            <a:ext cx="4321222" cy="1666193"/>
          </a:xfrm>
        </p:spPr>
        <p:txBody>
          <a:bodyPr>
            <a:normAutofit/>
          </a:bodyPr>
          <a:lstStyle/>
          <a:p>
            <a:r>
              <a:rPr lang="zh-TW" altLang="en-US" sz="2800" dirty="0" smtClean="0">
                <a:latin typeface="+mj-ea"/>
                <a:ea typeface="+mj-ea"/>
              </a:rPr>
              <a:t> </a:t>
            </a:r>
            <a:r>
              <a:rPr lang="en-US" altLang="zh-TW" sz="2800" dirty="0">
                <a:latin typeface="+mj-ea"/>
                <a:ea typeface="+mj-ea"/>
              </a:rPr>
              <a:t>Yi-Fan </a:t>
            </a:r>
            <a:r>
              <a:rPr lang="en-US" altLang="zh-TW" sz="2800" dirty="0" err="1" smtClean="0">
                <a:latin typeface="+mj-ea"/>
                <a:ea typeface="+mj-ea"/>
              </a:rPr>
              <a:t>Yeh</a:t>
            </a:r>
            <a:r>
              <a:rPr lang="en-US" altLang="zh-TW" sz="2800" dirty="0" smtClean="0">
                <a:latin typeface="+mj-ea"/>
                <a:ea typeface="+mj-ea"/>
              </a:rPr>
              <a:t>,</a:t>
            </a:r>
            <a:r>
              <a:rPr lang="zh-TW" altLang="en-US" sz="2800" dirty="0" smtClean="0">
                <a:latin typeface="+mj-ea"/>
                <a:ea typeface="+mj-ea"/>
              </a:rPr>
              <a:t> </a:t>
            </a:r>
            <a:r>
              <a:rPr lang="en-US" altLang="zh-TW" sz="2800" dirty="0" smtClean="0">
                <a:latin typeface="+mj-ea"/>
                <a:ea typeface="+mj-ea"/>
              </a:rPr>
              <a:t>2010</a:t>
            </a:r>
          </a:p>
          <a:p>
            <a:r>
              <a:rPr lang="zh-TW" altLang="en-US" sz="2800" dirty="0" smtClean="0">
                <a:latin typeface="+mj-ea"/>
                <a:ea typeface="+mj-ea"/>
              </a:rPr>
              <a:t> </a:t>
            </a:r>
            <a:r>
              <a:rPr lang="en-US" altLang="zh-TW" sz="2800" dirty="0" err="1">
                <a:latin typeface="+mj-ea"/>
                <a:ea typeface="+mj-ea"/>
              </a:rPr>
              <a:t>Schenker</a:t>
            </a:r>
            <a:r>
              <a:rPr lang="en-US" altLang="zh-TW" sz="2800" dirty="0">
                <a:latin typeface="+mj-ea"/>
                <a:ea typeface="+mj-ea"/>
              </a:rPr>
              <a:t> analysis</a:t>
            </a:r>
            <a:r>
              <a:rPr lang="zh-TW" altLang="zh-TW" sz="2800" dirty="0">
                <a:latin typeface="+mj-ea"/>
                <a:ea typeface="+mj-ea"/>
              </a:rPr>
              <a:t> </a:t>
            </a:r>
            <a:endParaRPr lang="en-US" altLang="zh-TW" sz="2800" dirty="0" smtClean="0">
              <a:latin typeface="+mj-ea"/>
              <a:ea typeface="+mj-ea"/>
            </a:endParaRPr>
          </a:p>
          <a:p>
            <a:r>
              <a:rPr lang="zh-TW" altLang="en-US" sz="2800" dirty="0">
                <a:latin typeface="+mj-ea"/>
                <a:ea typeface="+mj-ea"/>
              </a:rPr>
              <a:t> </a:t>
            </a:r>
            <a:r>
              <a:rPr lang="en-US" altLang="zh-TW" sz="2800" dirty="0">
                <a:latin typeface="+mj-ea"/>
                <a:ea typeface="+mj-ea"/>
              </a:rPr>
              <a:t>M</a:t>
            </a:r>
            <a:r>
              <a:rPr lang="en-US" altLang="zh-TW" sz="2800" dirty="0" smtClean="0">
                <a:latin typeface="+mj-ea"/>
                <a:ea typeface="+mj-ea"/>
              </a:rPr>
              <a:t>usic characteristic</a:t>
            </a:r>
            <a:r>
              <a:rPr lang="zh-TW" altLang="en-US" sz="2800" dirty="0">
                <a:latin typeface="+mj-ea"/>
                <a:ea typeface="+mj-ea"/>
              </a:rPr>
              <a:t> </a:t>
            </a:r>
            <a:endParaRPr lang="en-US" altLang="zh-TW" sz="2600" dirty="0">
              <a:latin typeface="+mj-ea"/>
              <a:ea typeface="+mj-ea"/>
            </a:endParaRPr>
          </a:p>
        </p:txBody>
      </p:sp>
      <p:pic>
        <p:nvPicPr>
          <p:cNvPr id="19" name="圖片 18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757" r="910" b="29106"/>
          <a:stretch/>
        </p:blipFill>
        <p:spPr bwMode="auto">
          <a:xfrm>
            <a:off x="146814" y="3928555"/>
            <a:ext cx="5899899" cy="1150575"/>
          </a:xfrm>
          <a:prstGeom prst="rect">
            <a:avLst/>
          </a:prstGeom>
          <a:ln w="63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圖片 6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10" b="79907"/>
          <a:stretch/>
        </p:blipFill>
        <p:spPr bwMode="auto">
          <a:xfrm>
            <a:off x="184345" y="1635657"/>
            <a:ext cx="5899899" cy="1432672"/>
          </a:xfrm>
          <a:prstGeom prst="rect">
            <a:avLst/>
          </a:prstGeom>
          <a:ln w="63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圖片 7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029" r="910" b="5430"/>
          <a:stretch/>
        </p:blipFill>
        <p:spPr bwMode="auto">
          <a:xfrm>
            <a:off x="184345" y="4977195"/>
            <a:ext cx="5899899" cy="1678499"/>
          </a:xfrm>
          <a:prstGeom prst="rect">
            <a:avLst/>
          </a:prstGeom>
          <a:ln w="63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2949991" y="3294501"/>
            <a:ext cx="738664" cy="43697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is-IS" altLang="zh-TW" sz="3600" dirty="0" smtClean="0"/>
              <a:t>…</a:t>
            </a:r>
            <a:endParaRPr kumimoji="1" lang="zh-TW" altLang="en-US" sz="36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958668" y="3175276"/>
            <a:ext cx="16580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Repeating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note</a:t>
            </a:r>
          </a:p>
          <a:p>
            <a:r>
              <a:rPr kumimoji="1" lang="en-US" altLang="zh-TW" dirty="0"/>
              <a:t>N</a:t>
            </a:r>
            <a:r>
              <a:rPr kumimoji="1" lang="en-US" altLang="zh-TW" dirty="0" smtClean="0"/>
              <a:t>eighbor </a:t>
            </a:r>
            <a:r>
              <a:rPr kumimoji="1" lang="en-US" altLang="zh-TW" dirty="0"/>
              <a:t>note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609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裁剪">
  <a:themeElements>
    <a:clrScheme name="裁剪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裁剪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裁剪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2024</TotalTime>
  <Words>785</Words>
  <Application>Microsoft Macintosh PowerPoint</Application>
  <PresentationFormat>寬螢幕</PresentationFormat>
  <Paragraphs>197</Paragraphs>
  <Slides>32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32</vt:i4>
      </vt:variant>
    </vt:vector>
  </HeadingPairs>
  <TitlesOfParts>
    <vt:vector size="38" baseType="lpstr">
      <vt:lpstr>Calibri</vt:lpstr>
      <vt:lpstr>Cambria Math</vt:lpstr>
      <vt:lpstr>Franklin Gothic Book</vt:lpstr>
      <vt:lpstr>Wingdings 3</vt:lpstr>
      <vt:lpstr>新細明體</vt:lpstr>
      <vt:lpstr>裁剪</vt:lpstr>
      <vt:lpstr>半自動鋼琴樂譜簡化系統  Semi-Automatic Piano Score Simplifying System  </vt:lpstr>
      <vt:lpstr>Outline</vt:lpstr>
      <vt:lpstr>Motivation </vt:lpstr>
      <vt:lpstr>Goal</vt:lpstr>
      <vt:lpstr>Background Knowledge and Related Works </vt:lpstr>
      <vt:lpstr>MusicXML</vt:lpstr>
      <vt:lpstr>Examples of Piano Tutor - 1</vt:lpstr>
      <vt:lpstr>Examples of Piano Tutor - 2</vt:lpstr>
      <vt:lpstr>Score Simplification </vt:lpstr>
      <vt:lpstr>Piano lessons - Hand separate practice</vt:lpstr>
      <vt:lpstr>System Overview </vt:lpstr>
      <vt:lpstr>1. Add new attribute node</vt:lpstr>
      <vt:lpstr>2. Find melody (3-1)</vt:lpstr>
      <vt:lpstr>2. Find melody (3-2)  </vt:lpstr>
      <vt:lpstr>2. Find melody (3-3)  </vt:lpstr>
      <vt:lpstr>3. Simplify options - Rhythm</vt:lpstr>
      <vt:lpstr>Rhythm low-level</vt:lpstr>
      <vt:lpstr>Rhythm high-level</vt:lpstr>
      <vt:lpstr>3. Simplify options - Dual </vt:lpstr>
      <vt:lpstr>Dual low-level</vt:lpstr>
      <vt:lpstr>Dual high-level</vt:lpstr>
      <vt:lpstr>4. Transposition </vt:lpstr>
      <vt:lpstr>Evaluation</vt:lpstr>
      <vt:lpstr>PowerPoint 簡報</vt:lpstr>
      <vt:lpstr>PowerPoint 簡報</vt:lpstr>
      <vt:lpstr>PowerPoint 簡報</vt:lpstr>
      <vt:lpstr>PowerPoint 簡報</vt:lpstr>
      <vt:lpstr>Conclusion  </vt:lpstr>
      <vt:lpstr>Future Work </vt:lpstr>
      <vt:lpstr>Thanks for your listening ~ </vt:lpstr>
      <vt:lpstr>PowerPoint 簡報</vt:lpstr>
      <vt:lpstr>MIDI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透過半自動鋼琴樂譜簡化 改變樂譜難度</dc:title>
  <dc:creator>MTLab</dc:creator>
  <cp:lastModifiedBy>Microsoft Office 使用者</cp:lastModifiedBy>
  <cp:revision>184</cp:revision>
  <cp:lastPrinted>2017-01-17T08:43:20Z</cp:lastPrinted>
  <dcterms:created xsi:type="dcterms:W3CDTF">2016-12-27T07:53:57Z</dcterms:created>
  <dcterms:modified xsi:type="dcterms:W3CDTF">2017-01-17T10:27:12Z</dcterms:modified>
</cp:coreProperties>
</file>