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  <p:sldMasterId id="2147483661" r:id="rId2"/>
  </p:sldMasterIdLst>
  <p:notesMasterIdLst>
    <p:notesMasterId r:id="rId31"/>
  </p:notesMasterIdLst>
  <p:handoutMasterIdLst>
    <p:handoutMasterId r:id="rId32"/>
  </p:handoutMasterIdLst>
  <p:sldIdLst>
    <p:sldId id="260" r:id="rId3"/>
    <p:sldId id="261" r:id="rId4"/>
    <p:sldId id="263" r:id="rId5"/>
    <p:sldId id="318" r:id="rId6"/>
    <p:sldId id="319" r:id="rId7"/>
    <p:sldId id="293" r:id="rId8"/>
    <p:sldId id="320" r:id="rId9"/>
    <p:sldId id="321" r:id="rId10"/>
    <p:sldId id="289" r:id="rId11"/>
    <p:sldId id="315" r:id="rId12"/>
    <p:sldId id="317" r:id="rId13"/>
    <p:sldId id="328" r:id="rId14"/>
    <p:sldId id="316" r:id="rId15"/>
    <p:sldId id="322" r:id="rId16"/>
    <p:sldId id="296" r:id="rId17"/>
    <p:sldId id="323" r:id="rId18"/>
    <p:sldId id="330" r:id="rId19"/>
    <p:sldId id="325" r:id="rId20"/>
    <p:sldId id="331" r:id="rId21"/>
    <p:sldId id="329" r:id="rId22"/>
    <p:sldId id="327" r:id="rId23"/>
    <p:sldId id="332" r:id="rId24"/>
    <p:sldId id="334" r:id="rId25"/>
    <p:sldId id="333" r:id="rId26"/>
    <p:sldId id="335" r:id="rId27"/>
    <p:sldId id="291" r:id="rId28"/>
    <p:sldId id="278" r:id="rId29"/>
    <p:sldId id="284" r:id="rId30"/>
  </p:sldIdLst>
  <p:sldSz cx="12192000" cy="6858000"/>
  <p:notesSz cx="6858000" cy="9144000"/>
  <p:custDataLst>
    <p:tags r:id="rId3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CCD4"/>
    <a:srgbClr val="FF9409"/>
    <a:srgbClr val="FF9999"/>
    <a:srgbClr val="B6DAFE"/>
    <a:srgbClr val="FFFFFF"/>
    <a:srgbClr val="3F8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84894" autoAdjust="0"/>
  </p:normalViewPr>
  <p:slideViewPr>
    <p:cSldViewPr snapToGrid="0">
      <p:cViewPr varScale="1">
        <p:scale>
          <a:sx n="70" d="100"/>
          <a:sy n="70" d="100"/>
        </p:scale>
        <p:origin x="1157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7273FA49-F32E-41F7-A571-DB91B6C150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C7A5659-B762-4177-9484-16CBCB1127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99F5-3F08-4C05-8350-8E88625E00F0}" type="datetimeFigureOut">
              <a:rPr lang="zh-TW" altLang="en-US" smtClean="0"/>
              <a:t>2021/5/29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1F5AC0E-5838-45FF-A3C7-529459056B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8152F6-80DE-4517-A374-0461065F77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9BB1A-AD59-4654-95D8-1FCDD3927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0316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圖片資料來源：</a:t>
            </a:r>
            <a:r>
              <a:rPr lang="fr-FR" altLang="zh-TW" dirty="0"/>
              <a:t>https://sloboda-studio.com/blog/how-to-use-nlp-for-building-a-chatbot/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9566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4225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097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995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7987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101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848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875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360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1755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11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951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1534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616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161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85855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83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57230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1420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圖片資料來源：</a:t>
            </a:r>
            <a:r>
              <a:rPr lang="fr-FR" altLang="zh-TW" dirty="0"/>
              <a:t>https://sloboda-studio.com/blog/how-to-use-nlp-for-building-a-chatbot/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263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581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393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807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9693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5402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117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9735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053870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50550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21436"/>
      </p:ext>
    </p:extLst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3187214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40401721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6464779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87233335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42737373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007605" y="685800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30718258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47916285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5" r:id="rId10"/>
  </p:sldLayoutIdLst>
  <p:transition spd="slow">
    <p:push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96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ransition spd="slow">
    <p:push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loboda-studio.com/blog/how-to-use-nlp-for-building-a-chatbo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zQWNjkwmCcYcKxd6rqpijy/Una-Presentation-Template-(Community)?node-id=0%3A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loboda-studio.com/blog/how-to-use-nlp-for-building-a-chatbot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>
            <a:hlinkClick r:id="rId3"/>
            <a:extLst>
              <a:ext uri="{FF2B5EF4-FFF2-40B4-BE49-F238E27FC236}">
                <a16:creationId xmlns:a16="http://schemas.microsoft.com/office/drawing/2014/main" id="{AA9F35A4-30C8-49CA-B294-236891F83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846"/>
            <a:ext cx="12192000" cy="3566570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45774BE4-4B68-4FCB-B50E-FD0517F0C02D}"/>
              </a:ext>
            </a:extLst>
          </p:cNvPr>
          <p:cNvGrpSpPr/>
          <p:nvPr/>
        </p:nvGrpSpPr>
        <p:grpSpPr>
          <a:xfrm>
            <a:off x="342229" y="-130788"/>
            <a:ext cx="3438971" cy="4152750"/>
            <a:chOff x="529886" y="1"/>
            <a:chExt cx="3438971" cy="3880219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5EBA52A-C8BB-44A7-96A5-152BF4FD58EA}"/>
                </a:ext>
              </a:extLst>
            </p:cNvPr>
            <p:cNvSpPr/>
            <p:nvPr/>
          </p:nvSpPr>
          <p:spPr>
            <a:xfrm>
              <a:off x="529886" y="1"/>
              <a:ext cx="3438971" cy="3880219"/>
            </a:xfrm>
            <a:prstGeom prst="rect">
              <a:avLst/>
            </a:prstGeom>
            <a:solidFill>
              <a:srgbClr val="97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3">
              <a:extLst>
                <a:ext uri="{FF2B5EF4-FFF2-40B4-BE49-F238E27FC236}">
                  <a16:creationId xmlns:a16="http://schemas.microsoft.com/office/drawing/2014/main" id="{8EFA0F82-75F6-4725-8EB9-E4FC2C66E378}"/>
                </a:ext>
              </a:extLst>
            </p:cNvPr>
            <p:cNvSpPr txBox="1"/>
            <p:nvPr/>
          </p:nvSpPr>
          <p:spPr>
            <a:xfrm>
              <a:off x="869826" y="164555"/>
              <a:ext cx="2759089" cy="250187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000" spc="3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Team</a:t>
              </a:r>
            </a:p>
            <a:p>
              <a:pPr algn="ctr"/>
              <a:r>
                <a:rPr lang="en-US" altLang="zh-CN" sz="16600" spc="3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33</a:t>
              </a:r>
              <a:endParaRPr lang="zh-CN" altLang="en-US" sz="16600" spc="3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A4BF16F3-C2E4-4429-9A41-7EBFEBCA392D}"/>
              </a:ext>
            </a:extLst>
          </p:cNvPr>
          <p:cNvGrpSpPr/>
          <p:nvPr/>
        </p:nvGrpSpPr>
        <p:grpSpPr>
          <a:xfrm>
            <a:off x="554200" y="4118904"/>
            <a:ext cx="3399324" cy="2513134"/>
            <a:chOff x="238576" y="3925515"/>
            <a:chExt cx="3399324" cy="251313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24B1110-1C44-4D54-A51F-9E8F11BEEC77}"/>
                </a:ext>
              </a:extLst>
            </p:cNvPr>
            <p:cNvSpPr txBox="1"/>
            <p:nvPr/>
          </p:nvSpPr>
          <p:spPr>
            <a:xfrm>
              <a:off x="561713" y="5145090"/>
              <a:ext cx="3076187" cy="129355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邱祥鴻：臺大財務金融所</a:t>
              </a:r>
            </a:p>
            <a:p>
              <a:pPr>
                <a:lnSpc>
                  <a:spcPct val="125000"/>
                </a:lnSpc>
              </a:pP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黃柏森：東吳資料科學系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  <a:p>
              <a:pPr>
                <a:lnSpc>
                  <a:spcPct val="125000"/>
                </a:lnSpc>
              </a:pP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陳星儀：東吳資料科學系</a:t>
              </a:r>
            </a:p>
            <a:p>
              <a:pPr>
                <a:lnSpc>
                  <a:spcPct val="125000"/>
                </a:lnSpc>
              </a:pP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洪鈺姍：東吳企業管理學系</a:t>
              </a:r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4CD00A46-6126-4487-B472-567DEDFE4B94}"/>
                </a:ext>
              </a:extLst>
            </p:cNvPr>
            <p:cNvGrpSpPr/>
            <p:nvPr/>
          </p:nvGrpSpPr>
          <p:grpSpPr>
            <a:xfrm>
              <a:off x="238576" y="3925515"/>
              <a:ext cx="2285963" cy="1262500"/>
              <a:chOff x="238576" y="3925515"/>
              <a:chExt cx="2285963" cy="1262500"/>
            </a:xfrm>
          </p:grpSpPr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459F7805-70F2-41BF-AB49-A1D4B38D9B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rgbClr val="B6DAFE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8576" y="3925515"/>
                <a:ext cx="1262500" cy="1262500"/>
              </a:xfrm>
              <a:prstGeom prst="rect">
                <a:avLst/>
              </a:prstGeom>
            </p:spPr>
          </p:pic>
          <p:sp>
            <p:nvSpPr>
              <p:cNvPr id="17" name="文本框 6">
                <a:extLst>
                  <a:ext uri="{FF2B5EF4-FFF2-40B4-BE49-F238E27FC236}">
                    <a16:creationId xmlns:a16="http://schemas.microsoft.com/office/drawing/2014/main" id="{DBA69093-70F2-4563-A4B6-70F914CF581C}"/>
                  </a:ext>
                </a:extLst>
              </p:cNvPr>
              <p:cNvSpPr txBox="1"/>
              <p:nvPr/>
            </p:nvSpPr>
            <p:spPr>
              <a:xfrm>
                <a:off x="1501076" y="4317810"/>
                <a:ext cx="1023463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組員：</a:t>
                </a:r>
                <a:endParaRPr lang="en-US" altLang="zh-CN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1" name="投影片編號版面配置區 1">
            <a:extLst>
              <a:ext uri="{FF2B5EF4-FFF2-40B4-BE49-F238E27FC236}">
                <a16:creationId xmlns:a16="http://schemas.microsoft.com/office/drawing/2014/main" id="{5E046A14-0CAE-45AE-98C8-71F29B89325C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A4E786F-588D-4932-A7B2-AE3451FA4ACA}" type="slidenum">
              <a:rPr lang="zh-CN" altLang="en-US" sz="1600" b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1</a:t>
            </a:fld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5E83C2EB-2AF6-441E-ACB7-9FFBD7404F80}"/>
              </a:ext>
            </a:extLst>
          </p:cNvPr>
          <p:cNvGrpSpPr/>
          <p:nvPr/>
        </p:nvGrpSpPr>
        <p:grpSpPr>
          <a:xfrm>
            <a:off x="3953524" y="3993518"/>
            <a:ext cx="7691883" cy="2775772"/>
            <a:chOff x="4377203" y="3925515"/>
            <a:chExt cx="7691883" cy="2775772"/>
          </a:xfrm>
        </p:grpSpPr>
        <p:sp>
          <p:nvSpPr>
            <p:cNvPr id="4" name="图文框 3">
              <a:extLst>
                <a:ext uri="{FF2B5EF4-FFF2-40B4-BE49-F238E27FC236}">
                  <a16:creationId xmlns:a16="http://schemas.microsoft.com/office/drawing/2014/main" id="{66884746-572C-47E8-82C6-AB3339487796}"/>
                </a:ext>
              </a:extLst>
            </p:cNvPr>
            <p:cNvSpPr/>
            <p:nvPr/>
          </p:nvSpPr>
          <p:spPr>
            <a:xfrm>
              <a:off x="4377203" y="3925515"/>
              <a:ext cx="7691883" cy="2763519"/>
            </a:xfrm>
            <a:prstGeom prst="frame">
              <a:avLst>
                <a:gd name="adj1" fmla="val 2949"/>
              </a:avLst>
            </a:prstGeom>
            <a:solidFill>
              <a:srgbClr val="97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41E33C5-ED24-428B-AAAD-D0A07924105B}"/>
                </a:ext>
              </a:extLst>
            </p:cNvPr>
            <p:cNvSpPr txBox="1"/>
            <p:nvPr/>
          </p:nvSpPr>
          <p:spPr>
            <a:xfrm>
              <a:off x="5051614" y="4261261"/>
              <a:ext cx="6542176" cy="1077218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TW" altLang="en-US" sz="3200" spc="6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南山人壽題目一</a:t>
              </a:r>
              <a:endParaRPr lang="en-US" altLang="zh-TW" sz="3200" spc="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  <a:p>
              <a:pPr algn="ctr"/>
              <a:r>
                <a:rPr lang="zh-TW" altLang="en-US" sz="3200" spc="6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「文本生成</a:t>
              </a:r>
              <a:r>
                <a:rPr lang="en-US" altLang="zh-TW" sz="3200" spc="6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--</a:t>
              </a:r>
              <a:r>
                <a:rPr lang="zh-TW" altLang="en-US" sz="3200" spc="6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市場焦點機器人</a:t>
              </a:r>
              <a:endParaRPr lang="zh-CN" altLang="en-US" sz="3200" spc="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CCCC42C-4338-4F17-BF76-7DB385A84E95}"/>
                </a:ext>
              </a:extLst>
            </p:cNvPr>
            <p:cNvSpPr txBox="1"/>
            <p:nvPr/>
          </p:nvSpPr>
          <p:spPr>
            <a:xfrm>
              <a:off x="4853643" y="5377848"/>
              <a:ext cx="693811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TW" sz="8000" b="1" spc="600" dirty="0">
                  <a:solidFill>
                    <a:srgbClr val="97CCD4"/>
                  </a:solidFill>
                  <a:latin typeface="Comic Sans MS" panose="030F0702030302020204" pitchFamily="66" charset="0"/>
                  <a:ea typeface="微軟正黑體" panose="020B0604030504040204" pitchFamily="34" charset="-120"/>
                  <a:cs typeface="+mn-ea"/>
                  <a:sym typeface="+mn-lt"/>
                </a:rPr>
                <a:t>Checkpoint3</a:t>
              </a:r>
              <a:endParaRPr lang="zh-CN" altLang="en-US" sz="8000" b="1" spc="600" dirty="0">
                <a:solidFill>
                  <a:srgbClr val="97CCD4"/>
                </a:solidFill>
                <a:latin typeface="Comic Sans MS" panose="030F0702030302020204" pitchFamily="66" charset="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710323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C5C7E46-0184-4BE5-AFE3-A89CBB0B7F11}"/>
              </a:ext>
            </a:extLst>
          </p:cNvPr>
          <p:cNvSpPr txBox="1"/>
          <p:nvPr/>
        </p:nvSpPr>
        <p:spPr>
          <a:xfrm>
            <a:off x="1251611" y="455602"/>
            <a:ext cx="4083169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b="1" spc="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預期簡報輸出架構</a:t>
            </a:r>
            <a:endParaRPr lang="zh-CN" altLang="en-US" sz="3200" b="1" spc="600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B5A41-4659-4881-9304-D94482E2EBC4}"/>
              </a:ext>
            </a:extLst>
          </p:cNvPr>
          <p:cNvSpPr/>
          <p:nvPr/>
        </p:nvSpPr>
        <p:spPr>
          <a:xfrm>
            <a:off x="5304972" y="693991"/>
            <a:ext cx="5112000" cy="10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0D3808-0282-41CE-9CA6-F97030353123}"/>
              </a:ext>
            </a:extLst>
          </p:cNvPr>
          <p:cNvSpPr/>
          <p:nvPr/>
        </p:nvSpPr>
        <p:spPr>
          <a:xfrm>
            <a:off x="10527779" y="693991"/>
            <a:ext cx="756000" cy="10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投影片編號版面配置區 1">
            <a:extLst>
              <a:ext uri="{FF2B5EF4-FFF2-40B4-BE49-F238E27FC236}">
                <a16:creationId xmlns:a16="http://schemas.microsoft.com/office/drawing/2014/main" id="{2BDDE66E-5948-4FBC-8728-D9A2627E267C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A4E786F-588D-4932-A7B2-AE3451FA4ACA}" type="slidenum">
              <a:rPr lang="zh-CN" altLang="en-US" sz="1600" b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10</a:t>
            </a:fld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hlinkClick r:id="rId3"/>
            <a:extLst>
              <a:ext uri="{FF2B5EF4-FFF2-40B4-BE49-F238E27FC236}">
                <a16:creationId xmlns:a16="http://schemas.microsoft.com/office/drawing/2014/main" id="{46D8ADC2-39E4-4058-B854-B8671E7B01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85" y="1292494"/>
            <a:ext cx="8770408" cy="51866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EB970B6B-D4CC-44B1-9B03-C5481EB82671}"/>
              </a:ext>
            </a:extLst>
          </p:cNvPr>
          <p:cNvSpPr/>
          <p:nvPr/>
        </p:nvSpPr>
        <p:spPr>
          <a:xfrm>
            <a:off x="9642079" y="1730332"/>
            <a:ext cx="2356642" cy="4433677"/>
          </a:xfrm>
          <a:prstGeom prst="roundRect">
            <a:avLst>
              <a:gd name="adj" fmla="val 7160"/>
            </a:avLst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正在動工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…】</a:t>
            </a:r>
          </a:p>
          <a:p>
            <a:pPr algn="ctr"/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基本上以商務簡約風為主體架構，內容涵蓋熱門文字雲圖、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聲量圖、關鍵字及關聯摘要、股價趨勢圖等本次專案生成的所有資訊。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4727637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C5C7E46-0184-4BE5-AFE3-A89CBB0B7F11}"/>
              </a:ext>
            </a:extLst>
          </p:cNvPr>
          <p:cNvSpPr txBox="1"/>
          <p:nvPr/>
        </p:nvSpPr>
        <p:spPr>
          <a:xfrm>
            <a:off x="1251611" y="455602"/>
            <a:ext cx="4083169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b="1" spc="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預期簡報輸出架構</a:t>
            </a:r>
            <a:endParaRPr lang="zh-CN" altLang="en-US" sz="3200" b="1" spc="600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B5A41-4659-4881-9304-D94482E2EBC4}"/>
              </a:ext>
            </a:extLst>
          </p:cNvPr>
          <p:cNvSpPr/>
          <p:nvPr/>
        </p:nvSpPr>
        <p:spPr>
          <a:xfrm>
            <a:off x="5304972" y="693991"/>
            <a:ext cx="5112000" cy="10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0D3808-0282-41CE-9CA6-F97030353123}"/>
              </a:ext>
            </a:extLst>
          </p:cNvPr>
          <p:cNvSpPr/>
          <p:nvPr/>
        </p:nvSpPr>
        <p:spPr>
          <a:xfrm>
            <a:off x="10527779" y="693991"/>
            <a:ext cx="756000" cy="10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投影片編號版面配置區 1">
            <a:extLst>
              <a:ext uri="{FF2B5EF4-FFF2-40B4-BE49-F238E27FC236}">
                <a16:creationId xmlns:a16="http://schemas.microsoft.com/office/drawing/2014/main" id="{2BDDE66E-5948-4FBC-8728-D9A2627E267C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A4E786F-588D-4932-A7B2-AE3451FA4ACA}" type="slidenum">
              <a:rPr lang="zh-CN" altLang="en-US" sz="1600" b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11</a:t>
            </a:fld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EB970B6B-D4CC-44B1-9B03-C5481EB82671}"/>
              </a:ext>
            </a:extLst>
          </p:cNvPr>
          <p:cNvSpPr/>
          <p:nvPr/>
        </p:nvSpPr>
        <p:spPr>
          <a:xfrm>
            <a:off x="5704114" y="1165275"/>
            <a:ext cx="6095999" cy="5344720"/>
          </a:xfrm>
          <a:prstGeom prst="roundRect">
            <a:avLst>
              <a:gd name="adj" fmla="val 7160"/>
            </a:avLst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基本上以單頁可滑動的網頁為主。網頁預設的內容是以當期熱門新聞全自動產生的相關內容為展示，並於最上層設有可彈性搜尋的關鍵詞，以利即時搜尋使用，且設有一鍵下載的簡報生成功能。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可能會調整新聞的版面，讓使用者可以先預覽新聞，若是要觀看全文，利用連結跳轉自新聞原聞處。一旦點開新聞，文字雲圖和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聲量趨勢圖會向下排版。</a:t>
            </a:r>
            <a:endParaRPr lang="en-US" altLang="zh-TW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中間可以選擇想查看的主軸，目前分為新聞、摘要及股價走勢。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（後續若有新增的圖文或功能，可能會些許微調）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23A2BA0-5374-4522-9BD0-E0857295D1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46" y="1276125"/>
            <a:ext cx="3577498" cy="52276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1954672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C5C7E46-0184-4BE5-AFE3-A89CBB0B7F11}"/>
              </a:ext>
            </a:extLst>
          </p:cNvPr>
          <p:cNvSpPr txBox="1"/>
          <p:nvPr/>
        </p:nvSpPr>
        <p:spPr>
          <a:xfrm>
            <a:off x="1251611" y="455602"/>
            <a:ext cx="4083169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b="1" spc="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預期雲端部署架構</a:t>
            </a:r>
            <a:endParaRPr lang="zh-CN" altLang="en-US" sz="3200" b="1" spc="600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B5A41-4659-4881-9304-D94482E2EBC4}"/>
              </a:ext>
            </a:extLst>
          </p:cNvPr>
          <p:cNvSpPr/>
          <p:nvPr/>
        </p:nvSpPr>
        <p:spPr>
          <a:xfrm>
            <a:off x="5304972" y="693991"/>
            <a:ext cx="5112000" cy="10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0D3808-0282-41CE-9CA6-F97030353123}"/>
              </a:ext>
            </a:extLst>
          </p:cNvPr>
          <p:cNvSpPr/>
          <p:nvPr/>
        </p:nvSpPr>
        <p:spPr>
          <a:xfrm>
            <a:off x="10527779" y="693991"/>
            <a:ext cx="756000" cy="10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投影片編號版面配置區 1">
            <a:extLst>
              <a:ext uri="{FF2B5EF4-FFF2-40B4-BE49-F238E27FC236}">
                <a16:creationId xmlns:a16="http://schemas.microsoft.com/office/drawing/2014/main" id="{2BDDE66E-5948-4FBC-8728-D9A2627E267C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A4E786F-588D-4932-A7B2-AE3451FA4ACA}" type="slidenum">
              <a:rPr lang="zh-CN" altLang="en-US" sz="1600" b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12</a:t>
            </a:fld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EB970B6B-D4CC-44B1-9B03-C5481EB82671}"/>
              </a:ext>
            </a:extLst>
          </p:cNvPr>
          <p:cNvSpPr/>
          <p:nvPr/>
        </p:nvSpPr>
        <p:spPr>
          <a:xfrm>
            <a:off x="6171779" y="1987361"/>
            <a:ext cx="5112000" cy="3716753"/>
          </a:xfrm>
          <a:prstGeom prst="roundRect">
            <a:avLst>
              <a:gd name="adj" fmla="val 7160"/>
            </a:avLst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目前討論較偏向採用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Heroku  app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的方式進行雲端部署，相關的專案整合架構主要是依照前述專案流程的方式進行整合。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由於各組員都還在進行最後的功能調整，故預計於下周起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(5/31)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由邱祥鴻同學進行專案的功能程式的整合以及網頁的製作，並暫訂下下周 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(6/11)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進行雲端部署的測試。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8C3457F-76DB-4FC5-AB83-7C6B5784989F}"/>
              </a:ext>
            </a:extLst>
          </p:cNvPr>
          <p:cNvGrpSpPr/>
          <p:nvPr/>
        </p:nvGrpSpPr>
        <p:grpSpPr>
          <a:xfrm>
            <a:off x="712638" y="2226036"/>
            <a:ext cx="4439229" cy="3629501"/>
            <a:chOff x="952123" y="1845036"/>
            <a:chExt cx="4439229" cy="3629501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7AB5C43-8BB3-4FCB-B921-728866839B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162"/>
            <a:stretch/>
          </p:blipFill>
          <p:spPr>
            <a:xfrm>
              <a:off x="2360751" y="1845036"/>
              <a:ext cx="1621971" cy="1883228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D775758D-FC0D-4A6C-BEB7-4B3D122673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83"/>
            <a:stretch/>
          </p:blipFill>
          <p:spPr>
            <a:xfrm>
              <a:off x="952123" y="3591309"/>
              <a:ext cx="4439229" cy="18832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7275241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A7172A7-7BA5-42BB-B3BC-4BDD5029C853}"/>
              </a:ext>
            </a:extLst>
          </p:cNvPr>
          <p:cNvSpPr/>
          <p:nvPr/>
        </p:nvSpPr>
        <p:spPr>
          <a:xfrm>
            <a:off x="7202714" y="0"/>
            <a:ext cx="3438971" cy="685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EA9B1F-CED9-4269-9028-92B80DBE5A6D}"/>
              </a:ext>
            </a:extLst>
          </p:cNvPr>
          <p:cNvSpPr txBox="1"/>
          <p:nvPr/>
        </p:nvSpPr>
        <p:spPr>
          <a:xfrm>
            <a:off x="7617750" y="1839888"/>
            <a:ext cx="2759090" cy="357020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spc="300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</a:p>
          <a:p>
            <a:pPr algn="ctr"/>
            <a:r>
              <a:rPr lang="en-US" altLang="zh-CN" sz="16600" spc="300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166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BE5A8E5-5F54-42C6-A3AE-0E7227782020}"/>
              </a:ext>
            </a:extLst>
          </p:cNvPr>
          <p:cNvGrpSpPr/>
          <p:nvPr/>
        </p:nvGrpSpPr>
        <p:grpSpPr>
          <a:xfrm>
            <a:off x="750225" y="2324522"/>
            <a:ext cx="6867525" cy="2208956"/>
            <a:chOff x="1019175" y="2291143"/>
            <a:chExt cx="6867525" cy="2208956"/>
          </a:xfrm>
        </p:grpSpPr>
        <p:sp>
          <p:nvSpPr>
            <p:cNvPr id="10" name="图文框 9">
              <a:extLst>
                <a:ext uri="{FF2B5EF4-FFF2-40B4-BE49-F238E27FC236}">
                  <a16:creationId xmlns:a16="http://schemas.microsoft.com/office/drawing/2014/main" id="{175ED1EB-595C-4BDE-889B-87155D70C6CF}"/>
                </a:ext>
              </a:extLst>
            </p:cNvPr>
            <p:cNvSpPr/>
            <p:nvPr/>
          </p:nvSpPr>
          <p:spPr>
            <a:xfrm>
              <a:off x="1019175" y="2291143"/>
              <a:ext cx="6867525" cy="2208956"/>
            </a:xfrm>
            <a:prstGeom prst="frame">
              <a:avLst>
                <a:gd name="adj1" fmla="val 2949"/>
              </a:avLst>
            </a:prstGeom>
            <a:solidFill>
              <a:srgbClr val="97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C20420A-9F86-457E-9E8B-B3AB5D624EAD}"/>
                </a:ext>
              </a:extLst>
            </p:cNvPr>
            <p:cNvSpPr txBox="1"/>
            <p:nvPr/>
          </p:nvSpPr>
          <p:spPr>
            <a:xfrm>
              <a:off x="1460042" y="3049162"/>
              <a:ext cx="55707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5400" b="1" spc="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階段性實驗成果</a:t>
              </a:r>
            </a:p>
          </p:txBody>
        </p:sp>
      </p:grpSp>
      <p:sp>
        <p:nvSpPr>
          <p:cNvPr id="11" name="投影片編號版面配置區 1">
            <a:extLst>
              <a:ext uri="{FF2B5EF4-FFF2-40B4-BE49-F238E27FC236}">
                <a16:creationId xmlns:a16="http://schemas.microsoft.com/office/drawing/2014/main" id="{1592E1BC-0B8F-4B2F-9CEA-2B41A8E8B32C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A4E786F-588D-4932-A7B2-AE3451FA4ACA}" type="slidenum">
              <a:rPr lang="zh-CN" altLang="en-US" sz="1600" b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13</a:t>
            </a:fld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051534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A435CD-2053-4391-BEC9-34B10068A8F3}"/>
              </a:ext>
            </a:extLst>
          </p:cNvPr>
          <p:cNvSpPr txBox="1"/>
          <p:nvPr/>
        </p:nvSpPr>
        <p:spPr>
          <a:xfrm>
            <a:off x="5180459" y="409436"/>
            <a:ext cx="211014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TW" altLang="en-US" sz="1600" b="1" i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目前進度</a:t>
            </a:r>
            <a:endParaRPr lang="en-US" altLang="zh-CN" sz="1600" b="1" i="1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5C7E46-0184-4BE5-AFE3-A89CBB0B7F11}"/>
              </a:ext>
            </a:extLst>
          </p:cNvPr>
          <p:cNvSpPr txBox="1"/>
          <p:nvPr/>
        </p:nvSpPr>
        <p:spPr>
          <a:xfrm>
            <a:off x="468087" y="434279"/>
            <a:ext cx="164660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b="1" spc="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邱祥鴻</a:t>
            </a:r>
            <a:endParaRPr lang="zh-CN" altLang="en-US" sz="3200" b="1" spc="600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B5A41-4659-4881-9304-D94482E2EBC4}"/>
              </a:ext>
            </a:extLst>
          </p:cNvPr>
          <p:cNvSpPr/>
          <p:nvPr/>
        </p:nvSpPr>
        <p:spPr>
          <a:xfrm>
            <a:off x="2071916" y="693991"/>
            <a:ext cx="5112000" cy="10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0D3808-0282-41CE-9CA6-F97030353123}"/>
              </a:ext>
            </a:extLst>
          </p:cNvPr>
          <p:cNvSpPr/>
          <p:nvPr/>
        </p:nvSpPr>
        <p:spPr>
          <a:xfrm>
            <a:off x="7294723" y="693991"/>
            <a:ext cx="756000" cy="10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投影片編號版面配置區 1">
            <a:extLst>
              <a:ext uri="{FF2B5EF4-FFF2-40B4-BE49-F238E27FC236}">
                <a16:creationId xmlns:a16="http://schemas.microsoft.com/office/drawing/2014/main" id="{2BDDE66E-5948-4FBC-8728-D9A2627E267C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A4E786F-588D-4932-A7B2-AE3451FA4ACA}" type="slidenum">
              <a:rPr lang="zh-CN" altLang="en-US" sz="1600" b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14</a:t>
            </a:fld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本框 42">
            <a:extLst>
              <a:ext uri="{FF2B5EF4-FFF2-40B4-BE49-F238E27FC236}">
                <a16:creationId xmlns:a16="http://schemas.microsoft.com/office/drawing/2014/main" id="{8ECCDAAE-1092-4147-A03B-C82E31B788C5}"/>
              </a:ext>
            </a:extLst>
          </p:cNvPr>
          <p:cNvSpPr txBox="1"/>
          <p:nvPr/>
        </p:nvSpPr>
        <p:spPr>
          <a:xfrm>
            <a:off x="8279736" y="487345"/>
            <a:ext cx="3611887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實驗流程</a:t>
            </a:r>
            <a:r>
              <a:rPr lang="en-US" altLang="zh-TW" sz="2400" b="1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&amp;</a:t>
            </a:r>
            <a:r>
              <a:rPr lang="zh-TW" altLang="en-US" sz="2400" b="1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成果產出</a:t>
            </a:r>
            <a:endParaRPr lang="zh-CN" altLang="en-US" sz="2400" b="1" spc="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E91365D-EB2B-47B6-BAFA-8CCFD18A7671}"/>
              </a:ext>
            </a:extLst>
          </p:cNvPr>
          <p:cNvGrpSpPr/>
          <p:nvPr/>
        </p:nvGrpSpPr>
        <p:grpSpPr>
          <a:xfrm>
            <a:off x="487765" y="1816195"/>
            <a:ext cx="1700213" cy="1676400"/>
            <a:chOff x="3784963" y="1714297"/>
            <a:chExt cx="1700213" cy="1676400"/>
          </a:xfrm>
        </p:grpSpPr>
        <p:sp>
          <p:nvSpPr>
            <p:cNvPr id="16" name="Oval 13">
              <a:extLst>
                <a:ext uri="{FF2B5EF4-FFF2-40B4-BE49-F238E27FC236}">
                  <a16:creationId xmlns:a16="http://schemas.microsoft.com/office/drawing/2014/main" id="{AA6AA8BC-5CF1-4105-A0FD-95F975B968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784963" y="1714297"/>
              <a:ext cx="1700213" cy="1676400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" name="Oval 14">
              <a:extLst>
                <a:ext uri="{FF2B5EF4-FFF2-40B4-BE49-F238E27FC236}">
                  <a16:creationId xmlns:a16="http://schemas.microsoft.com/office/drawing/2014/main" id="{D5E188B1-A345-4528-A443-6A76F74568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038963" y="1963535"/>
              <a:ext cx="1177925" cy="1171575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9CFB8BD-0F0A-4C93-BD58-6DC35137179B}"/>
                </a:ext>
              </a:extLst>
            </p:cNvPr>
            <p:cNvSpPr/>
            <p:nvPr/>
          </p:nvSpPr>
          <p:spPr>
            <a:xfrm>
              <a:off x="4061187" y="2072055"/>
              <a:ext cx="1147763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Google</a:t>
              </a:r>
              <a:r>
                <a:rPr lang="zh-TW" altLang="en-US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熱度定義摘要主題</a:t>
              </a:r>
              <a:endParaRPr lang="zh-CN" altLang="en-US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endParaRPr>
            </a:p>
          </p:txBody>
        </p:sp>
      </p:grp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9FED265A-0623-4B1D-BBEE-3D16CB6B56D9}"/>
              </a:ext>
            </a:extLst>
          </p:cNvPr>
          <p:cNvSpPr/>
          <p:nvPr/>
        </p:nvSpPr>
        <p:spPr>
          <a:xfrm>
            <a:off x="1313421" y="1065464"/>
            <a:ext cx="3066272" cy="566057"/>
          </a:xfrm>
          <a:prstGeom prst="roundRect">
            <a:avLst>
              <a:gd name="adj" fmla="val 716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自動產生趨勢主題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EF6F406-EE94-401C-9712-755F5BD5F0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7" t="13695" r="66390" b="26768"/>
          <a:stretch/>
        </p:blipFill>
        <p:spPr>
          <a:xfrm>
            <a:off x="7088691" y="3430636"/>
            <a:ext cx="1776172" cy="1568401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78FD53B2-6E60-4EF7-9EAF-243C4D78E42C}"/>
              </a:ext>
            </a:extLst>
          </p:cNvPr>
          <p:cNvSpPr/>
          <p:nvPr/>
        </p:nvSpPr>
        <p:spPr>
          <a:xfrm>
            <a:off x="2445429" y="2307300"/>
            <a:ext cx="970916" cy="615177"/>
          </a:xfrm>
          <a:prstGeom prst="rightArrow">
            <a:avLst>
              <a:gd name="adj1" fmla="val 39383"/>
              <a:gd name="adj2" fmla="val 67695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B1780587-4809-47B1-A60E-57EFCDE059E6}"/>
              </a:ext>
            </a:extLst>
          </p:cNvPr>
          <p:cNvSpPr/>
          <p:nvPr/>
        </p:nvSpPr>
        <p:spPr>
          <a:xfrm>
            <a:off x="8989813" y="3789745"/>
            <a:ext cx="970916" cy="615177"/>
          </a:xfrm>
          <a:prstGeom prst="rightArrow">
            <a:avLst>
              <a:gd name="adj1" fmla="val 39383"/>
              <a:gd name="adj2" fmla="val 67695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00D70C8D-67B0-4A2F-9571-00FCE5613AF4}"/>
              </a:ext>
            </a:extLst>
          </p:cNvPr>
          <p:cNvGrpSpPr/>
          <p:nvPr/>
        </p:nvGrpSpPr>
        <p:grpSpPr>
          <a:xfrm>
            <a:off x="3709308" y="1776688"/>
            <a:ext cx="1700213" cy="1676400"/>
            <a:chOff x="3784963" y="1714297"/>
            <a:chExt cx="1700213" cy="1676400"/>
          </a:xfrm>
        </p:grpSpPr>
        <p:sp>
          <p:nvSpPr>
            <p:cNvPr id="38" name="Oval 13">
              <a:extLst>
                <a:ext uri="{FF2B5EF4-FFF2-40B4-BE49-F238E27FC236}">
                  <a16:creationId xmlns:a16="http://schemas.microsoft.com/office/drawing/2014/main" id="{5FD9AA54-6F6E-46DE-B4A0-5722C89396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784963" y="1714297"/>
              <a:ext cx="1700213" cy="1676400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Oval 14">
              <a:extLst>
                <a:ext uri="{FF2B5EF4-FFF2-40B4-BE49-F238E27FC236}">
                  <a16:creationId xmlns:a16="http://schemas.microsoft.com/office/drawing/2014/main" id="{ABA72CDB-B87A-472E-843A-FE872FAE4D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038963" y="1963535"/>
              <a:ext cx="1177925" cy="1171575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F6F7816-B2CC-4C01-A0C5-7BE749160C3F}"/>
                </a:ext>
              </a:extLst>
            </p:cNvPr>
            <p:cNvSpPr/>
            <p:nvPr/>
          </p:nvSpPr>
          <p:spPr>
            <a:xfrm>
              <a:off x="4079962" y="2133497"/>
              <a:ext cx="1147763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選出特定關鍵字</a:t>
              </a:r>
              <a:r>
                <a:rPr lang="en-US" altLang="zh-TW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(</a:t>
              </a:r>
              <a:r>
                <a:rPr lang="zh-TW" altLang="en-US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主題</a:t>
              </a:r>
              <a:r>
                <a:rPr lang="en-US" altLang="zh-TW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)</a:t>
              </a:r>
              <a:endParaRPr lang="zh-CN" altLang="en-US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endParaRP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611177D8-CA11-4118-937D-0FD6DCD03A2B}"/>
              </a:ext>
            </a:extLst>
          </p:cNvPr>
          <p:cNvGrpSpPr/>
          <p:nvPr/>
        </p:nvGrpSpPr>
        <p:grpSpPr>
          <a:xfrm>
            <a:off x="2003594" y="4999037"/>
            <a:ext cx="1700213" cy="1676400"/>
            <a:chOff x="3784963" y="1714297"/>
            <a:chExt cx="1700213" cy="1676400"/>
          </a:xfrm>
        </p:grpSpPr>
        <p:sp>
          <p:nvSpPr>
            <p:cNvPr id="43" name="Oval 13">
              <a:extLst>
                <a:ext uri="{FF2B5EF4-FFF2-40B4-BE49-F238E27FC236}">
                  <a16:creationId xmlns:a16="http://schemas.microsoft.com/office/drawing/2014/main" id="{5225F223-C751-4B14-BF3D-FB51DC54F1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784963" y="1714297"/>
              <a:ext cx="1700213" cy="1676400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" name="Oval 14">
              <a:extLst>
                <a:ext uri="{FF2B5EF4-FFF2-40B4-BE49-F238E27FC236}">
                  <a16:creationId xmlns:a16="http://schemas.microsoft.com/office/drawing/2014/main" id="{F21757C9-AA71-483E-80FF-B378C17807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038963" y="1963535"/>
              <a:ext cx="1177925" cy="1171575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3766CD9-C0E6-4D06-A18A-27929FA3424A}"/>
                </a:ext>
              </a:extLst>
            </p:cNvPr>
            <p:cNvSpPr/>
            <p:nvPr/>
          </p:nvSpPr>
          <p:spPr>
            <a:xfrm>
              <a:off x="4069126" y="2086231"/>
              <a:ext cx="1147763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手動輸入特定關鍵字</a:t>
              </a:r>
              <a:r>
                <a:rPr lang="en-US" altLang="zh-TW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(</a:t>
              </a:r>
              <a:r>
                <a:rPr lang="zh-TW" altLang="en-US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主題</a:t>
              </a:r>
              <a:r>
                <a:rPr lang="en-US" altLang="zh-TW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)</a:t>
              </a:r>
              <a:endParaRPr lang="zh-CN" altLang="en-US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endParaRPr>
            </a:p>
          </p:txBody>
        </p: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76C226CD-3AE1-4A5A-A041-59BD24745605}"/>
              </a:ext>
            </a:extLst>
          </p:cNvPr>
          <p:cNvSpPr/>
          <p:nvPr/>
        </p:nvSpPr>
        <p:spPr>
          <a:xfrm>
            <a:off x="1312244" y="4257462"/>
            <a:ext cx="3066272" cy="566057"/>
          </a:xfrm>
          <a:prstGeom prst="roundRect">
            <a:avLst>
              <a:gd name="adj" fmla="val 716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手動輸入待查詢主題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箭號: 向右 46">
            <a:extLst>
              <a:ext uri="{FF2B5EF4-FFF2-40B4-BE49-F238E27FC236}">
                <a16:creationId xmlns:a16="http://schemas.microsoft.com/office/drawing/2014/main" id="{8CDCAF21-94FB-4208-8807-AB99F0A04811}"/>
              </a:ext>
            </a:extLst>
          </p:cNvPr>
          <p:cNvSpPr/>
          <p:nvPr/>
        </p:nvSpPr>
        <p:spPr>
          <a:xfrm rot="20054447">
            <a:off x="4152470" y="5023341"/>
            <a:ext cx="2996151" cy="615177"/>
          </a:xfrm>
          <a:prstGeom prst="rightArrow">
            <a:avLst>
              <a:gd name="adj1" fmla="val 39383"/>
              <a:gd name="adj2" fmla="val 67695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箭號: 向右 47">
            <a:extLst>
              <a:ext uri="{FF2B5EF4-FFF2-40B4-BE49-F238E27FC236}">
                <a16:creationId xmlns:a16="http://schemas.microsoft.com/office/drawing/2014/main" id="{DF019219-D800-4E0F-8B27-E9552563B139}"/>
              </a:ext>
            </a:extLst>
          </p:cNvPr>
          <p:cNvSpPr/>
          <p:nvPr/>
        </p:nvSpPr>
        <p:spPr>
          <a:xfrm rot="1355915">
            <a:off x="5561841" y="2835303"/>
            <a:ext cx="1676404" cy="615177"/>
          </a:xfrm>
          <a:prstGeom prst="rightArrow">
            <a:avLst>
              <a:gd name="adj1" fmla="val 39383"/>
              <a:gd name="adj2" fmla="val 67695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BBE713DB-A8B7-444F-9A0E-F12240504366}"/>
              </a:ext>
            </a:extLst>
          </p:cNvPr>
          <p:cNvGrpSpPr/>
          <p:nvPr/>
        </p:nvGrpSpPr>
        <p:grpSpPr>
          <a:xfrm>
            <a:off x="10115332" y="2215503"/>
            <a:ext cx="1700213" cy="1676400"/>
            <a:chOff x="940959" y="2610508"/>
            <a:chExt cx="1700213" cy="1676400"/>
          </a:xfrm>
        </p:grpSpPr>
        <p:sp>
          <p:nvSpPr>
            <p:cNvPr id="54" name="Oval 13">
              <a:extLst>
                <a:ext uri="{FF2B5EF4-FFF2-40B4-BE49-F238E27FC236}">
                  <a16:creationId xmlns:a16="http://schemas.microsoft.com/office/drawing/2014/main" id="{437699D8-DB31-4860-804F-12C9894225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40959" y="2610508"/>
              <a:ext cx="1700213" cy="1676400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6" name="Oval 14">
              <a:extLst>
                <a:ext uri="{FF2B5EF4-FFF2-40B4-BE49-F238E27FC236}">
                  <a16:creationId xmlns:a16="http://schemas.microsoft.com/office/drawing/2014/main" id="{18705F4C-31AD-4A9D-949D-E4D5DE614F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194959" y="2859746"/>
              <a:ext cx="1177925" cy="1171575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C1F1165-70FD-4F26-8FBD-1ECE43972EF3}"/>
                </a:ext>
              </a:extLst>
            </p:cNvPr>
            <p:cNvSpPr/>
            <p:nvPr/>
          </p:nvSpPr>
          <p:spPr>
            <a:xfrm>
              <a:off x="1225121" y="3134906"/>
              <a:ext cx="114776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熱門新聞的文字雲</a:t>
              </a: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CDBE776D-A547-47BA-BAB4-F29775992CD5}"/>
              </a:ext>
            </a:extLst>
          </p:cNvPr>
          <p:cNvGrpSpPr/>
          <p:nvPr/>
        </p:nvGrpSpPr>
        <p:grpSpPr>
          <a:xfrm>
            <a:off x="10108187" y="3985319"/>
            <a:ext cx="1700213" cy="1676400"/>
            <a:chOff x="940959" y="2610508"/>
            <a:chExt cx="1700213" cy="1676400"/>
          </a:xfrm>
        </p:grpSpPr>
        <p:sp>
          <p:nvSpPr>
            <p:cNvPr id="59" name="Oval 13">
              <a:extLst>
                <a:ext uri="{FF2B5EF4-FFF2-40B4-BE49-F238E27FC236}">
                  <a16:creationId xmlns:a16="http://schemas.microsoft.com/office/drawing/2014/main" id="{C0912889-CE03-4E36-8129-2D18CBBA90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40959" y="2610508"/>
              <a:ext cx="1700213" cy="1676400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0" name="Oval 14">
              <a:extLst>
                <a:ext uri="{FF2B5EF4-FFF2-40B4-BE49-F238E27FC236}">
                  <a16:creationId xmlns:a16="http://schemas.microsoft.com/office/drawing/2014/main" id="{0FD881E0-43E8-4489-B910-B451AA549A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194959" y="2859746"/>
              <a:ext cx="1177925" cy="1171575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FDCFCF5-B42F-4B2A-A268-79B87D1CE5C4}"/>
                </a:ext>
              </a:extLst>
            </p:cNvPr>
            <p:cNvSpPr/>
            <p:nvPr/>
          </p:nvSpPr>
          <p:spPr>
            <a:xfrm>
              <a:off x="1215391" y="3036645"/>
              <a:ext cx="1147763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Google</a:t>
              </a:r>
            </a:p>
            <a:p>
              <a:pPr algn="ctr"/>
              <a:r>
                <a:rPr lang="en-US" altLang="zh-TW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Trend</a:t>
              </a:r>
            </a:p>
            <a:p>
              <a:pPr algn="ctr"/>
              <a:r>
                <a:rPr lang="zh-TW" altLang="en-US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趨勢圖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1053315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投影片編號版面配置區 1">
            <a:extLst>
              <a:ext uri="{FF2B5EF4-FFF2-40B4-BE49-F238E27FC236}">
                <a16:creationId xmlns:a16="http://schemas.microsoft.com/office/drawing/2014/main" id="{2BDDE66E-5948-4FBC-8728-D9A2627E267C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A4E786F-588D-4932-A7B2-AE3451FA4ACA}" type="slidenum">
              <a:rPr lang="zh-CN" altLang="en-US" sz="1600" b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15</a:t>
            </a:fld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C46A8E4-41E2-4D2D-957F-3CC90CB45137}"/>
              </a:ext>
            </a:extLst>
          </p:cNvPr>
          <p:cNvGrpSpPr/>
          <p:nvPr/>
        </p:nvGrpSpPr>
        <p:grpSpPr>
          <a:xfrm>
            <a:off x="6233136" y="673705"/>
            <a:ext cx="5616000" cy="5864200"/>
            <a:chOff x="6892800" y="500875"/>
            <a:chExt cx="5616000" cy="586420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C5C7E46-0184-4BE5-AFE3-A89CBB0B7F11}"/>
                </a:ext>
              </a:extLst>
            </p:cNvPr>
            <p:cNvSpPr txBox="1"/>
            <p:nvPr/>
          </p:nvSpPr>
          <p:spPr>
            <a:xfrm>
              <a:off x="8560392" y="500875"/>
              <a:ext cx="26468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Ｗ</a:t>
              </a:r>
              <a:r>
                <a:rPr lang="en-US" altLang="zh-TW" sz="3200" b="1" dirty="0" err="1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ordCloud</a:t>
              </a:r>
              <a:endPara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  <a:p>
              <a:pPr algn="ctr"/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特定字詞輸出</a:t>
              </a:r>
              <a:endPara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4CB5A41-4659-4881-9304-D94482E2EBC4}"/>
                </a:ext>
              </a:extLst>
            </p:cNvPr>
            <p:cNvSpPr/>
            <p:nvPr/>
          </p:nvSpPr>
          <p:spPr>
            <a:xfrm>
              <a:off x="6892800" y="1568360"/>
              <a:ext cx="5616000" cy="108000"/>
            </a:xfrm>
            <a:prstGeom prst="rect">
              <a:avLst/>
            </a:prstGeom>
            <a:solidFill>
              <a:srgbClr val="97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C7647B68-3A32-4481-9FE7-D3BC80F38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3493" y="1876013"/>
              <a:ext cx="4781551" cy="4489062"/>
            </a:xfrm>
            <a:prstGeom prst="rect">
              <a:avLst/>
            </a:prstGeom>
          </p:spPr>
        </p:pic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08F0FDB-6E53-4C7B-AD0B-3DE2F8686F90}"/>
              </a:ext>
            </a:extLst>
          </p:cNvPr>
          <p:cNvGrpSpPr/>
          <p:nvPr/>
        </p:nvGrpSpPr>
        <p:grpSpPr>
          <a:xfrm>
            <a:off x="480000" y="673705"/>
            <a:ext cx="5616000" cy="6001732"/>
            <a:chOff x="614596" y="455093"/>
            <a:chExt cx="5616000" cy="6001732"/>
          </a:xfrm>
        </p:grpSpPr>
        <p:sp>
          <p:nvSpPr>
            <p:cNvPr id="14" name="文本框 2">
              <a:extLst>
                <a:ext uri="{FF2B5EF4-FFF2-40B4-BE49-F238E27FC236}">
                  <a16:creationId xmlns:a16="http://schemas.microsoft.com/office/drawing/2014/main" id="{F9D58EDA-A092-48B9-8794-B63C66C29A50}"/>
                </a:ext>
              </a:extLst>
            </p:cNvPr>
            <p:cNvSpPr txBox="1"/>
            <p:nvPr/>
          </p:nvSpPr>
          <p:spPr>
            <a:xfrm>
              <a:off x="967245" y="455093"/>
              <a:ext cx="491070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TW" sz="3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news-</a:t>
              </a:r>
              <a:r>
                <a:rPr lang="en-US" altLang="zh-TW" sz="3200" b="1" dirty="0" err="1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api</a:t>
              </a:r>
              <a:r>
                <a:rPr lang="en-US" altLang="zh-TW" sz="3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 </a:t>
              </a:r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特定字詞</a:t>
              </a:r>
              <a:endPara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  <a:p>
              <a:pPr algn="ctr"/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新聞內容爬取</a:t>
              </a:r>
              <a:r>
                <a:rPr lang="en-US" altLang="zh-TW" sz="3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 (Test-Data)</a:t>
              </a:r>
              <a:endPara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6ACD774-DCE4-4B09-A53C-FEA8F3ED8D83}"/>
                </a:ext>
              </a:extLst>
            </p:cNvPr>
            <p:cNvSpPr/>
            <p:nvPr/>
          </p:nvSpPr>
          <p:spPr>
            <a:xfrm>
              <a:off x="614596" y="1532311"/>
              <a:ext cx="5616000" cy="108000"/>
            </a:xfrm>
            <a:prstGeom prst="rect">
              <a:avLst/>
            </a:prstGeom>
            <a:solidFill>
              <a:srgbClr val="97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ED97336E-CB73-44BF-8165-AB738DBFA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592" y="1830168"/>
              <a:ext cx="5208870" cy="4626657"/>
            </a:xfrm>
            <a:prstGeom prst="rect">
              <a:avLst/>
            </a:prstGeom>
          </p:spPr>
        </p:pic>
      </p:grp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EEF65D2-D674-4F83-839F-9601F6F35BE1}"/>
              </a:ext>
            </a:extLst>
          </p:cNvPr>
          <p:cNvSpPr/>
          <p:nvPr/>
        </p:nvSpPr>
        <p:spPr>
          <a:xfrm>
            <a:off x="4562864" y="107648"/>
            <a:ext cx="3066272" cy="566057"/>
          </a:xfrm>
          <a:prstGeom prst="roundRect">
            <a:avLst>
              <a:gd name="adj" fmla="val 716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特定字詞：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Bitcoin</a:t>
            </a:r>
          </a:p>
        </p:txBody>
      </p:sp>
    </p:spTree>
    <p:extLst>
      <p:ext uri="{BB962C8B-B14F-4D97-AF65-F5344CB8AC3E}">
        <p14:creationId xmlns:p14="http://schemas.microsoft.com/office/powerpoint/2010/main" val="1396228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投影片編號版面配置區 1">
            <a:extLst>
              <a:ext uri="{FF2B5EF4-FFF2-40B4-BE49-F238E27FC236}">
                <a16:creationId xmlns:a16="http://schemas.microsoft.com/office/drawing/2014/main" id="{2BDDE66E-5948-4FBC-8728-D9A2627E267C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A4E786F-588D-4932-A7B2-AE3451FA4ACA}" type="slidenum">
              <a:rPr lang="zh-CN" altLang="en-US" sz="1600" b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16</a:t>
            </a:fld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C46A8E4-41E2-4D2D-957F-3CC90CB45137}"/>
              </a:ext>
            </a:extLst>
          </p:cNvPr>
          <p:cNvGrpSpPr/>
          <p:nvPr/>
        </p:nvGrpSpPr>
        <p:grpSpPr>
          <a:xfrm>
            <a:off x="6309336" y="945792"/>
            <a:ext cx="5802060" cy="5204580"/>
            <a:chOff x="6892800" y="500875"/>
            <a:chExt cx="5802060" cy="520458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C5C7E46-0184-4BE5-AFE3-A89CBB0B7F11}"/>
                </a:ext>
              </a:extLst>
            </p:cNvPr>
            <p:cNvSpPr txBox="1"/>
            <p:nvPr/>
          </p:nvSpPr>
          <p:spPr>
            <a:xfrm>
              <a:off x="7072808" y="500875"/>
              <a:ext cx="562205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TW" sz="3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Google Trend</a:t>
              </a:r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特定字詞 </a:t>
              </a:r>
              <a:endPara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  <a:p>
              <a:pPr algn="ctr"/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之 絕對聲量及相對聲量趨勢圖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4CB5A41-4659-4881-9304-D94482E2EBC4}"/>
                </a:ext>
              </a:extLst>
            </p:cNvPr>
            <p:cNvSpPr/>
            <p:nvPr/>
          </p:nvSpPr>
          <p:spPr>
            <a:xfrm>
              <a:off x="6892800" y="1568360"/>
              <a:ext cx="5616000" cy="108000"/>
            </a:xfrm>
            <a:prstGeom prst="rect">
              <a:avLst/>
            </a:prstGeom>
            <a:solidFill>
              <a:srgbClr val="97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C7647B68-3A32-4481-9FE7-D3BC80F38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2800" y="1885683"/>
              <a:ext cx="5729659" cy="3819772"/>
            </a:xfrm>
            <a:prstGeom prst="rect">
              <a:avLst/>
            </a:prstGeom>
          </p:spPr>
        </p:pic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08F0FDB-6E53-4C7B-AD0B-3DE2F8686F90}"/>
              </a:ext>
            </a:extLst>
          </p:cNvPr>
          <p:cNvGrpSpPr/>
          <p:nvPr/>
        </p:nvGrpSpPr>
        <p:grpSpPr>
          <a:xfrm>
            <a:off x="58205" y="955525"/>
            <a:ext cx="6037794" cy="4997752"/>
            <a:chOff x="285771" y="455093"/>
            <a:chExt cx="6037794" cy="4997752"/>
          </a:xfrm>
        </p:grpSpPr>
        <p:sp>
          <p:nvSpPr>
            <p:cNvPr id="14" name="文本框 2">
              <a:extLst>
                <a:ext uri="{FF2B5EF4-FFF2-40B4-BE49-F238E27FC236}">
                  <a16:creationId xmlns:a16="http://schemas.microsoft.com/office/drawing/2014/main" id="{F9D58EDA-A092-48B9-8794-B63C66C29A50}"/>
                </a:ext>
              </a:extLst>
            </p:cNvPr>
            <p:cNvSpPr txBox="1"/>
            <p:nvPr/>
          </p:nvSpPr>
          <p:spPr>
            <a:xfrm>
              <a:off x="1069310" y="455093"/>
              <a:ext cx="480131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TW" sz="3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Google Trend</a:t>
              </a:r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特定字詞 </a:t>
              </a:r>
              <a:endPara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  <a:p>
              <a:pPr algn="ctr"/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之 聲量信心區間及趨勢圖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6ACD774-DCE4-4B09-A53C-FEA8F3ED8D83}"/>
                </a:ext>
              </a:extLst>
            </p:cNvPr>
            <p:cNvSpPr/>
            <p:nvPr/>
          </p:nvSpPr>
          <p:spPr>
            <a:xfrm>
              <a:off x="614596" y="1532311"/>
              <a:ext cx="5616000" cy="108000"/>
            </a:xfrm>
            <a:prstGeom prst="rect">
              <a:avLst/>
            </a:prstGeom>
            <a:solidFill>
              <a:srgbClr val="97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ED97336E-CB73-44BF-8165-AB738DBFA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771" y="1830168"/>
              <a:ext cx="6037794" cy="3622677"/>
            </a:xfrm>
            <a:prstGeom prst="rect">
              <a:avLst/>
            </a:prstGeom>
          </p:spPr>
        </p:pic>
      </p:grp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8238ABB0-D35B-4678-ACCF-ACBB621A2768}"/>
              </a:ext>
            </a:extLst>
          </p:cNvPr>
          <p:cNvSpPr/>
          <p:nvPr/>
        </p:nvSpPr>
        <p:spPr>
          <a:xfrm>
            <a:off x="4649949" y="281468"/>
            <a:ext cx="3066272" cy="566057"/>
          </a:xfrm>
          <a:prstGeom prst="roundRect">
            <a:avLst>
              <a:gd name="adj" fmla="val 716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特定字詞：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Bitcoin</a:t>
            </a:r>
          </a:p>
        </p:txBody>
      </p:sp>
      <p:sp>
        <p:nvSpPr>
          <p:cNvPr id="20" name="箭號: 五邊形 19">
            <a:extLst>
              <a:ext uri="{FF2B5EF4-FFF2-40B4-BE49-F238E27FC236}">
                <a16:creationId xmlns:a16="http://schemas.microsoft.com/office/drawing/2014/main" id="{FCCF2391-1275-4B6E-8CCA-1BF05D33AB26}"/>
              </a:ext>
            </a:extLst>
          </p:cNvPr>
          <p:cNvSpPr/>
          <p:nvPr/>
        </p:nvSpPr>
        <p:spPr>
          <a:xfrm>
            <a:off x="9117336" y="2653591"/>
            <a:ext cx="1700212" cy="349892"/>
          </a:xfrm>
          <a:prstGeom prst="homePlate">
            <a:avLst>
              <a:gd name="adj" fmla="val 0"/>
            </a:avLst>
          </a:prstGeom>
          <a:solidFill>
            <a:srgbClr val="FF9999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絕對聲量</a:t>
            </a:r>
          </a:p>
        </p:txBody>
      </p:sp>
      <p:sp>
        <p:nvSpPr>
          <p:cNvPr id="21" name="箭號: 五邊形 20">
            <a:extLst>
              <a:ext uri="{FF2B5EF4-FFF2-40B4-BE49-F238E27FC236}">
                <a16:creationId xmlns:a16="http://schemas.microsoft.com/office/drawing/2014/main" id="{6C4B00B6-D939-47AD-8962-EE4AD4E3D008}"/>
              </a:ext>
            </a:extLst>
          </p:cNvPr>
          <p:cNvSpPr/>
          <p:nvPr/>
        </p:nvSpPr>
        <p:spPr>
          <a:xfrm>
            <a:off x="9174165" y="4547704"/>
            <a:ext cx="1700212" cy="349892"/>
          </a:xfrm>
          <a:prstGeom prst="homePlate">
            <a:avLst>
              <a:gd name="adj" fmla="val 0"/>
            </a:avLst>
          </a:prstGeom>
          <a:solidFill>
            <a:srgbClr val="FF9999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相對聲量</a:t>
            </a:r>
          </a:p>
        </p:txBody>
      </p:sp>
    </p:spTree>
    <p:extLst>
      <p:ext uri="{BB962C8B-B14F-4D97-AF65-F5344CB8AC3E}">
        <p14:creationId xmlns:p14="http://schemas.microsoft.com/office/powerpoint/2010/main" val="2838647790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A435CD-2053-4391-BEC9-34B10068A8F3}"/>
              </a:ext>
            </a:extLst>
          </p:cNvPr>
          <p:cNvSpPr txBox="1"/>
          <p:nvPr/>
        </p:nvSpPr>
        <p:spPr>
          <a:xfrm>
            <a:off x="5180459" y="409436"/>
            <a:ext cx="211014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TW" altLang="en-US" sz="1600" b="1" i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目前進度</a:t>
            </a:r>
            <a:endParaRPr lang="en-US" altLang="zh-CN" sz="1600" b="1" i="1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5C7E46-0184-4BE5-AFE3-A89CBB0B7F11}"/>
              </a:ext>
            </a:extLst>
          </p:cNvPr>
          <p:cNvSpPr txBox="1"/>
          <p:nvPr/>
        </p:nvSpPr>
        <p:spPr>
          <a:xfrm>
            <a:off x="468087" y="434279"/>
            <a:ext cx="164660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b="1" spc="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黃柏升</a:t>
            </a:r>
            <a:endParaRPr lang="zh-CN" altLang="en-US" sz="3200" b="1" spc="600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B5A41-4659-4881-9304-D94482E2EBC4}"/>
              </a:ext>
            </a:extLst>
          </p:cNvPr>
          <p:cNvSpPr/>
          <p:nvPr/>
        </p:nvSpPr>
        <p:spPr>
          <a:xfrm>
            <a:off x="2071916" y="693991"/>
            <a:ext cx="5112000" cy="10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0D3808-0282-41CE-9CA6-F97030353123}"/>
              </a:ext>
            </a:extLst>
          </p:cNvPr>
          <p:cNvSpPr/>
          <p:nvPr/>
        </p:nvSpPr>
        <p:spPr>
          <a:xfrm>
            <a:off x="7294723" y="693991"/>
            <a:ext cx="756000" cy="10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投影片編號版面配置區 1">
            <a:extLst>
              <a:ext uri="{FF2B5EF4-FFF2-40B4-BE49-F238E27FC236}">
                <a16:creationId xmlns:a16="http://schemas.microsoft.com/office/drawing/2014/main" id="{2BDDE66E-5948-4FBC-8728-D9A2627E267C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A4E786F-588D-4932-A7B2-AE3451FA4ACA}" type="slidenum">
              <a:rPr lang="zh-CN" altLang="en-US" sz="1600" b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17</a:t>
            </a:fld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本框 42">
            <a:extLst>
              <a:ext uri="{FF2B5EF4-FFF2-40B4-BE49-F238E27FC236}">
                <a16:creationId xmlns:a16="http://schemas.microsoft.com/office/drawing/2014/main" id="{8ECCDAAE-1092-4147-A03B-C82E31B788C5}"/>
              </a:ext>
            </a:extLst>
          </p:cNvPr>
          <p:cNvSpPr txBox="1"/>
          <p:nvPr/>
        </p:nvSpPr>
        <p:spPr>
          <a:xfrm>
            <a:off x="8279736" y="487345"/>
            <a:ext cx="3611887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實驗流程</a:t>
            </a:r>
            <a:r>
              <a:rPr lang="en-US" altLang="zh-TW" sz="2400" b="1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&amp;</a:t>
            </a:r>
            <a:r>
              <a:rPr lang="zh-TW" altLang="en-US" sz="2400" b="1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成果產出</a:t>
            </a:r>
            <a:endParaRPr lang="zh-CN" altLang="en-US" sz="2400" b="1" spc="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9FED265A-0623-4B1D-BBEE-3D16CB6B56D9}"/>
              </a:ext>
            </a:extLst>
          </p:cNvPr>
          <p:cNvSpPr/>
          <p:nvPr/>
        </p:nvSpPr>
        <p:spPr>
          <a:xfrm>
            <a:off x="965079" y="1075405"/>
            <a:ext cx="4096100" cy="566057"/>
          </a:xfrm>
          <a:prstGeom prst="roundRect">
            <a:avLst>
              <a:gd name="adj" fmla="val 716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建立半人工關聯式知識圖譜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EF6F406-EE94-401C-9712-755F5BD5F0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7" t="13695" r="66390" b="26768"/>
          <a:stretch/>
        </p:blipFill>
        <p:spPr>
          <a:xfrm>
            <a:off x="6023759" y="3142768"/>
            <a:ext cx="2540821" cy="2243604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78FD53B2-6E60-4EF7-9EAF-243C4D78E42C}"/>
              </a:ext>
            </a:extLst>
          </p:cNvPr>
          <p:cNvSpPr/>
          <p:nvPr/>
        </p:nvSpPr>
        <p:spPr>
          <a:xfrm>
            <a:off x="5072043" y="2742939"/>
            <a:ext cx="970916" cy="615177"/>
          </a:xfrm>
          <a:prstGeom prst="rightArrow">
            <a:avLst>
              <a:gd name="adj1" fmla="val 39383"/>
              <a:gd name="adj2" fmla="val 67695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611177D8-CA11-4118-937D-0FD6DCD03A2B}"/>
              </a:ext>
            </a:extLst>
          </p:cNvPr>
          <p:cNvGrpSpPr/>
          <p:nvPr/>
        </p:nvGrpSpPr>
        <p:grpSpPr>
          <a:xfrm>
            <a:off x="1989305" y="4944395"/>
            <a:ext cx="1700213" cy="1676400"/>
            <a:chOff x="3784963" y="1714297"/>
            <a:chExt cx="1700213" cy="1676400"/>
          </a:xfrm>
        </p:grpSpPr>
        <p:sp>
          <p:nvSpPr>
            <p:cNvPr id="43" name="Oval 13">
              <a:extLst>
                <a:ext uri="{FF2B5EF4-FFF2-40B4-BE49-F238E27FC236}">
                  <a16:creationId xmlns:a16="http://schemas.microsoft.com/office/drawing/2014/main" id="{5225F223-C751-4B14-BF3D-FB51DC54F1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784963" y="1714297"/>
              <a:ext cx="1700213" cy="1676400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" name="Oval 14">
              <a:extLst>
                <a:ext uri="{FF2B5EF4-FFF2-40B4-BE49-F238E27FC236}">
                  <a16:creationId xmlns:a16="http://schemas.microsoft.com/office/drawing/2014/main" id="{F21757C9-AA71-483E-80FF-B378C17807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038963" y="1963535"/>
              <a:ext cx="1177925" cy="1171575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3766CD9-C0E6-4D06-A18A-27929FA3424A}"/>
                </a:ext>
              </a:extLst>
            </p:cNvPr>
            <p:cNvSpPr/>
            <p:nvPr/>
          </p:nvSpPr>
          <p:spPr>
            <a:xfrm>
              <a:off x="4069126" y="2232938"/>
              <a:ext cx="114776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輸入關鍵字</a:t>
              </a:r>
              <a:r>
                <a:rPr lang="en-US" altLang="zh-TW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(</a:t>
              </a:r>
              <a:r>
                <a:rPr lang="zh-TW" altLang="en-US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主題</a:t>
              </a:r>
              <a:r>
                <a:rPr lang="en-US" altLang="zh-TW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)</a:t>
              </a:r>
              <a:endParaRPr lang="zh-CN" altLang="en-US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endParaRPr>
            </a:p>
          </p:txBody>
        </p: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76C226CD-3AE1-4A5A-A041-59BD24745605}"/>
              </a:ext>
            </a:extLst>
          </p:cNvPr>
          <p:cNvSpPr/>
          <p:nvPr/>
        </p:nvSpPr>
        <p:spPr>
          <a:xfrm>
            <a:off x="865423" y="4152806"/>
            <a:ext cx="4195756" cy="566057"/>
          </a:xfrm>
          <a:prstGeom prst="roundRect">
            <a:avLst>
              <a:gd name="adj" fmla="val 716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透過大量文本尋找關聯詞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BBE713DB-A8B7-444F-9A0E-F12240504366}"/>
              </a:ext>
            </a:extLst>
          </p:cNvPr>
          <p:cNvGrpSpPr/>
          <p:nvPr/>
        </p:nvGrpSpPr>
        <p:grpSpPr>
          <a:xfrm>
            <a:off x="10115332" y="2215503"/>
            <a:ext cx="1700213" cy="1676400"/>
            <a:chOff x="940959" y="2610508"/>
            <a:chExt cx="1700213" cy="1676400"/>
          </a:xfrm>
        </p:grpSpPr>
        <p:sp>
          <p:nvSpPr>
            <p:cNvPr id="54" name="Oval 13">
              <a:extLst>
                <a:ext uri="{FF2B5EF4-FFF2-40B4-BE49-F238E27FC236}">
                  <a16:creationId xmlns:a16="http://schemas.microsoft.com/office/drawing/2014/main" id="{437699D8-DB31-4860-804F-12C9894225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40959" y="2610508"/>
              <a:ext cx="1700213" cy="1676400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6" name="Oval 14">
              <a:extLst>
                <a:ext uri="{FF2B5EF4-FFF2-40B4-BE49-F238E27FC236}">
                  <a16:creationId xmlns:a16="http://schemas.microsoft.com/office/drawing/2014/main" id="{18705F4C-31AD-4A9D-949D-E4D5DE614F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194959" y="2859746"/>
              <a:ext cx="1177925" cy="1171575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C1F1165-70FD-4F26-8FBD-1ECE43972EF3}"/>
                </a:ext>
              </a:extLst>
            </p:cNvPr>
            <p:cNvSpPr/>
            <p:nvPr/>
          </p:nvSpPr>
          <p:spPr>
            <a:xfrm>
              <a:off x="1225121" y="3134906"/>
              <a:ext cx="114776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共現性資料視覺化</a:t>
              </a: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D5AA246-ABA1-43BC-915D-FCF5DF92F2F7}"/>
              </a:ext>
            </a:extLst>
          </p:cNvPr>
          <p:cNvGrpSpPr/>
          <p:nvPr/>
        </p:nvGrpSpPr>
        <p:grpSpPr>
          <a:xfrm>
            <a:off x="1996450" y="2030277"/>
            <a:ext cx="1700213" cy="1676400"/>
            <a:chOff x="3784963" y="1714297"/>
            <a:chExt cx="1700213" cy="1676400"/>
          </a:xfrm>
        </p:grpSpPr>
        <p:sp>
          <p:nvSpPr>
            <p:cNvPr id="37" name="Oval 13">
              <a:extLst>
                <a:ext uri="{FF2B5EF4-FFF2-40B4-BE49-F238E27FC236}">
                  <a16:creationId xmlns:a16="http://schemas.microsoft.com/office/drawing/2014/main" id="{5504613F-BAF6-406C-AA81-7D89044D69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784963" y="1714297"/>
              <a:ext cx="1700213" cy="1676400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Oval 14">
              <a:extLst>
                <a:ext uri="{FF2B5EF4-FFF2-40B4-BE49-F238E27FC236}">
                  <a16:creationId xmlns:a16="http://schemas.microsoft.com/office/drawing/2014/main" id="{2C028F14-C448-4B96-A6ED-FC5BB2D207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038963" y="1963535"/>
              <a:ext cx="1177925" cy="1171575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CAD85E35-520F-4BBD-AEB6-FA2DF7C90FF7}"/>
                </a:ext>
              </a:extLst>
            </p:cNvPr>
            <p:cNvSpPr/>
            <p:nvPr/>
          </p:nvSpPr>
          <p:spPr>
            <a:xfrm>
              <a:off x="4079962" y="2133497"/>
              <a:ext cx="1147763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串接前述的</a:t>
              </a:r>
              <a:r>
                <a:rPr lang="en-US" altLang="zh-TW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Test-Data</a:t>
              </a:r>
              <a:endParaRPr lang="zh-CN" altLang="en-US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endParaRPr>
            </a:p>
          </p:txBody>
        </p:sp>
      </p:grpSp>
      <p:sp>
        <p:nvSpPr>
          <p:cNvPr id="50" name="箭號: 向右 49">
            <a:extLst>
              <a:ext uri="{FF2B5EF4-FFF2-40B4-BE49-F238E27FC236}">
                <a16:creationId xmlns:a16="http://schemas.microsoft.com/office/drawing/2014/main" id="{7D12E241-46BC-42C8-A79F-E92AF4D64F79}"/>
              </a:ext>
            </a:extLst>
          </p:cNvPr>
          <p:cNvSpPr/>
          <p:nvPr/>
        </p:nvSpPr>
        <p:spPr>
          <a:xfrm>
            <a:off x="5061179" y="5171024"/>
            <a:ext cx="970916" cy="615177"/>
          </a:xfrm>
          <a:prstGeom prst="rightArrow">
            <a:avLst>
              <a:gd name="adj1" fmla="val 39383"/>
              <a:gd name="adj2" fmla="val 67695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箭號: 向右 51">
            <a:extLst>
              <a:ext uri="{FF2B5EF4-FFF2-40B4-BE49-F238E27FC236}">
                <a16:creationId xmlns:a16="http://schemas.microsoft.com/office/drawing/2014/main" id="{D6C5B36A-C8B1-437D-B67F-D8C674D67E3F}"/>
              </a:ext>
            </a:extLst>
          </p:cNvPr>
          <p:cNvSpPr/>
          <p:nvPr/>
        </p:nvSpPr>
        <p:spPr>
          <a:xfrm>
            <a:off x="8564580" y="2742939"/>
            <a:ext cx="970916" cy="615177"/>
          </a:xfrm>
          <a:prstGeom prst="rightArrow">
            <a:avLst>
              <a:gd name="adj1" fmla="val 39383"/>
              <a:gd name="adj2" fmla="val 67695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箭號: 向右 61">
            <a:extLst>
              <a:ext uri="{FF2B5EF4-FFF2-40B4-BE49-F238E27FC236}">
                <a16:creationId xmlns:a16="http://schemas.microsoft.com/office/drawing/2014/main" id="{6932FB2F-BE56-4FC5-96C6-66A58E23525F}"/>
              </a:ext>
            </a:extLst>
          </p:cNvPr>
          <p:cNvSpPr/>
          <p:nvPr/>
        </p:nvSpPr>
        <p:spPr>
          <a:xfrm>
            <a:off x="8553716" y="5171024"/>
            <a:ext cx="970916" cy="615177"/>
          </a:xfrm>
          <a:prstGeom prst="rightArrow">
            <a:avLst>
              <a:gd name="adj1" fmla="val 39383"/>
              <a:gd name="adj2" fmla="val 67695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CB97DDBE-CEB0-443B-92B9-D883BA1B5D5A}"/>
              </a:ext>
            </a:extLst>
          </p:cNvPr>
          <p:cNvGrpSpPr/>
          <p:nvPr/>
        </p:nvGrpSpPr>
        <p:grpSpPr>
          <a:xfrm>
            <a:off x="10123268" y="4718863"/>
            <a:ext cx="1700213" cy="1676400"/>
            <a:chOff x="3784963" y="1714297"/>
            <a:chExt cx="1700213" cy="1676400"/>
          </a:xfrm>
        </p:grpSpPr>
        <p:sp>
          <p:nvSpPr>
            <p:cNvPr id="32" name="Oval 13">
              <a:extLst>
                <a:ext uri="{FF2B5EF4-FFF2-40B4-BE49-F238E27FC236}">
                  <a16:creationId xmlns:a16="http://schemas.microsoft.com/office/drawing/2014/main" id="{6E8B690B-22C6-4C2D-8122-ADFC32ED12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784963" y="1714297"/>
              <a:ext cx="1700213" cy="1676400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Oval 14">
              <a:extLst>
                <a:ext uri="{FF2B5EF4-FFF2-40B4-BE49-F238E27FC236}">
                  <a16:creationId xmlns:a16="http://schemas.microsoft.com/office/drawing/2014/main" id="{61833036-6F53-42E6-8465-1F81CCB029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038963" y="1963535"/>
              <a:ext cx="1177925" cy="1171575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451F429-AFD5-414E-A677-2258C5E00B52}"/>
                </a:ext>
              </a:extLst>
            </p:cNvPr>
            <p:cNvSpPr/>
            <p:nvPr/>
          </p:nvSpPr>
          <p:spPr>
            <a:xfrm>
              <a:off x="4069126" y="2232938"/>
              <a:ext cx="114776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輸出相關關聯詞</a:t>
              </a:r>
              <a:endParaRPr lang="zh-CN" altLang="en-US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1180780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投影片編號版面配置區 1">
            <a:extLst>
              <a:ext uri="{FF2B5EF4-FFF2-40B4-BE49-F238E27FC236}">
                <a16:creationId xmlns:a16="http://schemas.microsoft.com/office/drawing/2014/main" id="{2BDDE66E-5948-4FBC-8728-D9A2627E267C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A4E786F-588D-4932-A7B2-AE3451FA4ACA}" type="slidenum">
              <a:rPr lang="zh-CN" altLang="en-US" sz="1600" b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18</a:t>
            </a:fld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C46A8E4-41E2-4D2D-957F-3CC90CB45137}"/>
              </a:ext>
            </a:extLst>
          </p:cNvPr>
          <p:cNvGrpSpPr/>
          <p:nvPr/>
        </p:nvGrpSpPr>
        <p:grpSpPr>
          <a:xfrm>
            <a:off x="6233136" y="1064825"/>
            <a:ext cx="5616000" cy="5684303"/>
            <a:chOff x="6892800" y="891995"/>
            <a:chExt cx="5616000" cy="5684303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C5C7E46-0184-4BE5-AFE3-A89CBB0B7F11}"/>
                </a:ext>
              </a:extLst>
            </p:cNvPr>
            <p:cNvSpPr txBox="1"/>
            <p:nvPr/>
          </p:nvSpPr>
          <p:spPr>
            <a:xfrm>
              <a:off x="8060460" y="891995"/>
              <a:ext cx="346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特定字詞的熱點圖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4CB5A41-4659-4881-9304-D94482E2EBC4}"/>
                </a:ext>
              </a:extLst>
            </p:cNvPr>
            <p:cNvSpPr/>
            <p:nvPr/>
          </p:nvSpPr>
          <p:spPr>
            <a:xfrm>
              <a:off x="6892800" y="1568360"/>
              <a:ext cx="5616000" cy="108000"/>
            </a:xfrm>
            <a:prstGeom prst="rect">
              <a:avLst/>
            </a:prstGeom>
            <a:solidFill>
              <a:srgbClr val="97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C7647B68-3A32-4481-9FE7-D3BC80F38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8865" y="1767950"/>
              <a:ext cx="4755175" cy="4808348"/>
            </a:xfrm>
            <a:prstGeom prst="rect">
              <a:avLst/>
            </a:prstGeom>
          </p:spPr>
        </p:pic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08F0FDB-6E53-4C7B-AD0B-3DE2F8686F90}"/>
              </a:ext>
            </a:extLst>
          </p:cNvPr>
          <p:cNvGrpSpPr/>
          <p:nvPr/>
        </p:nvGrpSpPr>
        <p:grpSpPr>
          <a:xfrm>
            <a:off x="480000" y="1156415"/>
            <a:ext cx="5616000" cy="5546478"/>
            <a:chOff x="614596" y="937803"/>
            <a:chExt cx="5616000" cy="5546478"/>
          </a:xfrm>
        </p:grpSpPr>
        <p:sp>
          <p:nvSpPr>
            <p:cNvPr id="14" name="文本框 2">
              <a:extLst>
                <a:ext uri="{FF2B5EF4-FFF2-40B4-BE49-F238E27FC236}">
                  <a16:creationId xmlns:a16="http://schemas.microsoft.com/office/drawing/2014/main" id="{F9D58EDA-A092-48B9-8794-B63C66C29A50}"/>
                </a:ext>
              </a:extLst>
            </p:cNvPr>
            <p:cNvSpPr txBox="1"/>
            <p:nvPr/>
          </p:nvSpPr>
          <p:spPr>
            <a:xfrm>
              <a:off x="1685609" y="937803"/>
              <a:ext cx="346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特定字詞的共現圖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6ACD774-DCE4-4B09-A53C-FEA8F3ED8D83}"/>
                </a:ext>
              </a:extLst>
            </p:cNvPr>
            <p:cNvSpPr/>
            <p:nvPr/>
          </p:nvSpPr>
          <p:spPr>
            <a:xfrm>
              <a:off x="614596" y="1532311"/>
              <a:ext cx="5616000" cy="108000"/>
            </a:xfrm>
            <a:prstGeom prst="rect">
              <a:avLst/>
            </a:prstGeom>
            <a:solidFill>
              <a:srgbClr val="97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ED97336E-CB73-44BF-8165-AB738DBFA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220" y="1722168"/>
              <a:ext cx="4894394" cy="4762113"/>
            </a:xfrm>
            <a:prstGeom prst="rect">
              <a:avLst/>
            </a:prstGeom>
          </p:spPr>
        </p:pic>
      </p:grp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EEF65D2-D674-4F83-839F-9601F6F35BE1}"/>
              </a:ext>
            </a:extLst>
          </p:cNvPr>
          <p:cNvSpPr/>
          <p:nvPr/>
        </p:nvSpPr>
        <p:spPr>
          <a:xfrm>
            <a:off x="262286" y="155107"/>
            <a:ext cx="1784229" cy="929184"/>
          </a:xfrm>
          <a:prstGeom prst="roundRect">
            <a:avLst>
              <a:gd name="adj" fmla="val 716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特定字詞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Bitcoin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FDA1499D-34F4-400C-8F0C-A2833AE49544}"/>
              </a:ext>
            </a:extLst>
          </p:cNvPr>
          <p:cNvSpPr/>
          <p:nvPr/>
        </p:nvSpPr>
        <p:spPr>
          <a:xfrm>
            <a:off x="3799114" y="89846"/>
            <a:ext cx="7962936" cy="929184"/>
          </a:xfrm>
          <a:prstGeom prst="roundRect">
            <a:avLst>
              <a:gd name="adj" fmla="val 7160"/>
            </a:avLst>
          </a:prstGeom>
          <a:solidFill>
            <a:schemeClr val="bg1"/>
          </a:solidFill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將蒐集到的新聞資料整理成共現矩陣，再透過調整出現頻率進而調整矩陣的大小，最後將結果以視覺化方式呈現。</a:t>
            </a:r>
          </a:p>
        </p:txBody>
      </p:sp>
    </p:spTree>
    <p:extLst>
      <p:ext uri="{BB962C8B-B14F-4D97-AF65-F5344CB8AC3E}">
        <p14:creationId xmlns:p14="http://schemas.microsoft.com/office/powerpoint/2010/main" val="2884772026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投影片編號版面配置區 1">
            <a:extLst>
              <a:ext uri="{FF2B5EF4-FFF2-40B4-BE49-F238E27FC236}">
                <a16:creationId xmlns:a16="http://schemas.microsoft.com/office/drawing/2014/main" id="{2BDDE66E-5948-4FBC-8728-D9A2627E267C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A4E786F-588D-4932-A7B2-AE3451FA4ACA}" type="slidenum">
              <a:rPr lang="zh-CN" altLang="en-US" sz="1600" b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19</a:t>
            </a:fld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34B7B6F2-C760-4D24-A578-F38D70AC0ADF}"/>
              </a:ext>
            </a:extLst>
          </p:cNvPr>
          <p:cNvGrpSpPr/>
          <p:nvPr/>
        </p:nvGrpSpPr>
        <p:grpSpPr>
          <a:xfrm>
            <a:off x="3288000" y="1640143"/>
            <a:ext cx="5616000" cy="702508"/>
            <a:chOff x="480000" y="1156415"/>
            <a:chExt cx="5616000" cy="702508"/>
          </a:xfrm>
        </p:grpSpPr>
        <p:sp>
          <p:nvSpPr>
            <p:cNvPr id="14" name="文本框 2">
              <a:extLst>
                <a:ext uri="{FF2B5EF4-FFF2-40B4-BE49-F238E27FC236}">
                  <a16:creationId xmlns:a16="http://schemas.microsoft.com/office/drawing/2014/main" id="{F9D58EDA-A092-48B9-8794-B63C66C29A50}"/>
                </a:ext>
              </a:extLst>
            </p:cNvPr>
            <p:cNvSpPr txBox="1"/>
            <p:nvPr/>
          </p:nvSpPr>
          <p:spPr>
            <a:xfrm>
              <a:off x="1551014" y="1156415"/>
              <a:ext cx="346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特定字詞的關聯詞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6ACD774-DCE4-4B09-A53C-FEA8F3ED8D83}"/>
                </a:ext>
              </a:extLst>
            </p:cNvPr>
            <p:cNvSpPr/>
            <p:nvPr/>
          </p:nvSpPr>
          <p:spPr>
            <a:xfrm>
              <a:off x="480000" y="1750923"/>
              <a:ext cx="5616000" cy="108000"/>
            </a:xfrm>
            <a:prstGeom prst="rect">
              <a:avLst/>
            </a:prstGeom>
            <a:solidFill>
              <a:srgbClr val="97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7" name="圖片 16">
            <a:extLst>
              <a:ext uri="{FF2B5EF4-FFF2-40B4-BE49-F238E27FC236}">
                <a16:creationId xmlns:a16="http://schemas.microsoft.com/office/drawing/2014/main" id="{ED97336E-CB73-44BF-8165-AB738DBFA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67" y="2991337"/>
            <a:ext cx="8067593" cy="875326"/>
          </a:xfrm>
          <a:prstGeom prst="rect">
            <a:avLst/>
          </a:prstGeom>
        </p:spPr>
      </p:pic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33195A05-E8B1-440E-BF82-2DCEA84E50E4}"/>
              </a:ext>
            </a:extLst>
          </p:cNvPr>
          <p:cNvSpPr/>
          <p:nvPr/>
        </p:nvSpPr>
        <p:spPr>
          <a:xfrm>
            <a:off x="611864" y="434219"/>
            <a:ext cx="4058107" cy="566057"/>
          </a:xfrm>
          <a:prstGeom prst="roundRect">
            <a:avLst>
              <a:gd name="adj" fmla="val 716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新聞的主題字詞：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Bitcoin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7B89C888-CFBB-48E2-B01D-A0DB574E6916}"/>
              </a:ext>
            </a:extLst>
          </p:cNvPr>
          <p:cNvSpPr/>
          <p:nvPr/>
        </p:nvSpPr>
        <p:spPr>
          <a:xfrm>
            <a:off x="1754864" y="4792411"/>
            <a:ext cx="9609822" cy="1597440"/>
          </a:xfrm>
          <a:prstGeom prst="roundRect">
            <a:avLst>
              <a:gd name="adj" fmla="val 7160"/>
            </a:avLst>
          </a:prstGeom>
          <a:solidFill>
            <a:schemeClr val="bg1"/>
          </a:solidFill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將前述的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Test-Data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丟入模型中，並假設查找的特定字詞為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inflation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進而產生的關聯詞有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shares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U.S.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slip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fears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stocks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F411CEA1-1441-402F-9087-843F3DC34879}"/>
              </a:ext>
            </a:extLst>
          </p:cNvPr>
          <p:cNvSpPr/>
          <p:nvPr/>
        </p:nvSpPr>
        <p:spPr>
          <a:xfrm>
            <a:off x="9571445" y="3286676"/>
            <a:ext cx="2293983" cy="579987"/>
          </a:xfrm>
          <a:prstGeom prst="roundRect">
            <a:avLst>
              <a:gd name="adj" fmla="val 7160"/>
            </a:avLst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關聯詞</a:t>
            </a: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出現次數</a:t>
            </a: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026778F-8E78-4C56-A305-04D0280759A8}"/>
              </a:ext>
            </a:extLst>
          </p:cNvPr>
          <p:cNvSpPr/>
          <p:nvPr/>
        </p:nvSpPr>
        <p:spPr>
          <a:xfrm>
            <a:off x="7542391" y="488711"/>
            <a:ext cx="4058107" cy="566057"/>
          </a:xfrm>
          <a:prstGeom prst="roundRect">
            <a:avLst>
              <a:gd name="adj" fmla="val 716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查找的特定字詞：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inflation</a:t>
            </a:r>
          </a:p>
        </p:txBody>
      </p:sp>
    </p:spTree>
    <p:extLst>
      <p:ext uri="{BB962C8B-B14F-4D97-AF65-F5344CB8AC3E}">
        <p14:creationId xmlns:p14="http://schemas.microsoft.com/office/powerpoint/2010/main" val="2530033422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文框 13">
            <a:extLst>
              <a:ext uri="{FF2B5EF4-FFF2-40B4-BE49-F238E27FC236}">
                <a16:creationId xmlns:a16="http://schemas.microsoft.com/office/drawing/2014/main" id="{2DE91BA5-1BF1-4EED-A336-E9B5FE0FCE38}"/>
              </a:ext>
            </a:extLst>
          </p:cNvPr>
          <p:cNvSpPr/>
          <p:nvPr/>
        </p:nvSpPr>
        <p:spPr>
          <a:xfrm>
            <a:off x="2449910" y="1533883"/>
            <a:ext cx="4160113" cy="2412000"/>
          </a:xfrm>
          <a:prstGeom prst="frame">
            <a:avLst>
              <a:gd name="adj1" fmla="val 2949"/>
            </a:avLst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79B46D5F-740A-4199-8AF2-5950BD95F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7561"/>
            <a:ext cx="3151905" cy="460287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9A051FA-FE78-4E80-A535-52635DA1A6AF}"/>
              </a:ext>
            </a:extLst>
          </p:cNvPr>
          <p:cNvSpPr/>
          <p:nvPr/>
        </p:nvSpPr>
        <p:spPr>
          <a:xfrm>
            <a:off x="0" y="3716338"/>
            <a:ext cx="1019175" cy="2593974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CBAEAE-9468-43C0-98ED-728C93BF1155}"/>
              </a:ext>
            </a:extLst>
          </p:cNvPr>
          <p:cNvSpPr txBox="1"/>
          <p:nvPr/>
        </p:nvSpPr>
        <p:spPr>
          <a:xfrm>
            <a:off x="2239467" y="1682125"/>
            <a:ext cx="4160113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spc="3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CONTENT</a:t>
            </a:r>
            <a:endParaRPr lang="zh-CN" altLang="en-US" sz="6000" b="1" spc="300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3C46C7-F012-4518-9744-D600DCCB7CC0}"/>
              </a:ext>
            </a:extLst>
          </p:cNvPr>
          <p:cNvSpPr txBox="1"/>
          <p:nvPr/>
        </p:nvSpPr>
        <p:spPr>
          <a:xfrm>
            <a:off x="4152586" y="2697788"/>
            <a:ext cx="187743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6000" b="1" spc="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目</a:t>
            </a:r>
            <a:r>
              <a:rPr lang="zh-TW" altLang="en-US" sz="6000" b="1" spc="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錄</a:t>
            </a:r>
            <a:endParaRPr lang="zh-CN" altLang="en-US" sz="6000" b="1" spc="600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49910" y="6160655"/>
            <a:ext cx="357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0" name="投影片編號版面配置區 1">
            <a:extLst>
              <a:ext uri="{FF2B5EF4-FFF2-40B4-BE49-F238E27FC236}">
                <a16:creationId xmlns:a16="http://schemas.microsoft.com/office/drawing/2014/main" id="{14A82B2F-1716-4515-9DE4-D656050BB376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A4E786F-588D-4932-A7B2-AE3451FA4ACA}" type="slidenum">
              <a:rPr lang="zh-CN" altLang="en-US" sz="1600" b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2</a:t>
            </a:fld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BE0680D4-5236-4BE8-BDC3-C12BC3538475}"/>
              </a:ext>
            </a:extLst>
          </p:cNvPr>
          <p:cNvGrpSpPr/>
          <p:nvPr/>
        </p:nvGrpSpPr>
        <p:grpSpPr>
          <a:xfrm>
            <a:off x="6921845" y="1173705"/>
            <a:ext cx="5077801" cy="4706041"/>
            <a:chOff x="7030704" y="912444"/>
            <a:chExt cx="5077801" cy="4706041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DDDDE88D-F342-412C-AD69-E2EB1CA4AB09}"/>
                </a:ext>
              </a:extLst>
            </p:cNvPr>
            <p:cNvGrpSpPr/>
            <p:nvPr/>
          </p:nvGrpSpPr>
          <p:grpSpPr>
            <a:xfrm>
              <a:off x="7030704" y="1713948"/>
              <a:ext cx="3769751" cy="523220"/>
              <a:chOff x="7625886" y="1533883"/>
              <a:chExt cx="3769751" cy="523220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8F1A512-7B30-44F4-8150-17A5E91C8AE0}"/>
                  </a:ext>
                </a:extLst>
              </p:cNvPr>
              <p:cNvSpPr txBox="1"/>
              <p:nvPr/>
            </p:nvSpPr>
            <p:spPr>
              <a:xfrm>
                <a:off x="8594870" y="1533883"/>
                <a:ext cx="28007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en-US" sz="2800" b="1" spc="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專案故事流程</a:t>
                </a:r>
                <a:endParaRPr lang="zh-CN" altLang="en-US" sz="2800" b="1" spc="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0E6C4E2-E93F-455B-A936-8673E71923E2}"/>
                  </a:ext>
                </a:extLst>
              </p:cNvPr>
              <p:cNvSpPr txBox="1"/>
              <p:nvPr/>
            </p:nvSpPr>
            <p:spPr>
              <a:xfrm>
                <a:off x="7625886" y="1533883"/>
                <a:ext cx="7649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800" b="1" spc="600" dirty="0">
                    <a:solidFill>
                      <a:srgbClr val="97CCD4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02</a:t>
                </a:r>
                <a:endParaRPr lang="zh-CN" altLang="en-US" sz="2800" b="1" spc="600" dirty="0">
                  <a:solidFill>
                    <a:srgbClr val="97CCD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2644A06D-11E3-433F-91FE-7B0B423527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12150" y="1622425"/>
                <a:ext cx="174626" cy="360363"/>
              </a:xfrm>
              <a:prstGeom prst="line">
                <a:avLst/>
              </a:prstGeom>
              <a:ln w="19050">
                <a:solidFill>
                  <a:srgbClr val="97CCD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23">
              <a:extLst>
                <a:ext uri="{FF2B5EF4-FFF2-40B4-BE49-F238E27FC236}">
                  <a16:creationId xmlns:a16="http://schemas.microsoft.com/office/drawing/2014/main" id="{BFA5D160-B026-42CB-A20E-F2CB0332A953}"/>
                </a:ext>
              </a:extLst>
            </p:cNvPr>
            <p:cNvGrpSpPr/>
            <p:nvPr/>
          </p:nvGrpSpPr>
          <p:grpSpPr>
            <a:xfrm>
              <a:off x="7030704" y="2535410"/>
              <a:ext cx="5077801" cy="954107"/>
              <a:chOff x="7625886" y="1533883"/>
              <a:chExt cx="5077801" cy="954107"/>
            </a:xfrm>
          </p:grpSpPr>
          <p:sp>
            <p:nvSpPr>
              <p:cNvPr id="43" name="文本框 15">
                <a:extLst>
                  <a:ext uri="{FF2B5EF4-FFF2-40B4-BE49-F238E27FC236}">
                    <a16:creationId xmlns:a16="http://schemas.microsoft.com/office/drawing/2014/main" id="{8317326B-A951-4F9E-BFA1-370DEF51C468}"/>
                  </a:ext>
                </a:extLst>
              </p:cNvPr>
              <p:cNvSpPr txBox="1"/>
              <p:nvPr/>
            </p:nvSpPr>
            <p:spPr>
              <a:xfrm>
                <a:off x="8594870" y="1533883"/>
                <a:ext cx="410881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en-US" sz="2800" b="1" spc="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會議進度與業師反饋</a:t>
                </a:r>
                <a:endParaRPr lang="zh-CN" altLang="en-US" sz="2800" b="1" spc="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  <a:p>
                <a:endParaRPr lang="zh-CN" altLang="en-US" sz="2800" b="1" spc="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44" name="文本框 18">
                <a:extLst>
                  <a:ext uri="{FF2B5EF4-FFF2-40B4-BE49-F238E27FC236}">
                    <a16:creationId xmlns:a16="http://schemas.microsoft.com/office/drawing/2014/main" id="{18B7F90E-7941-45FF-8C1A-4BC4FBE0E8F7}"/>
                  </a:ext>
                </a:extLst>
              </p:cNvPr>
              <p:cNvSpPr txBox="1"/>
              <p:nvPr/>
            </p:nvSpPr>
            <p:spPr>
              <a:xfrm>
                <a:off x="7625886" y="1533883"/>
                <a:ext cx="7649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800" b="1" spc="600" dirty="0">
                    <a:solidFill>
                      <a:srgbClr val="97CCD4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03</a:t>
                </a:r>
                <a:endParaRPr lang="zh-CN" altLang="en-US" sz="2800" b="1" spc="600" dirty="0">
                  <a:solidFill>
                    <a:srgbClr val="97CCD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cxnSp>
            <p:nvCxnSpPr>
              <p:cNvPr id="45" name="直接连接符 20">
                <a:extLst>
                  <a:ext uri="{FF2B5EF4-FFF2-40B4-BE49-F238E27FC236}">
                    <a16:creationId xmlns:a16="http://schemas.microsoft.com/office/drawing/2014/main" id="{5BFCED97-DB2E-4541-BE40-0BF0E6A06F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12150" y="1622425"/>
                <a:ext cx="174626" cy="360363"/>
              </a:xfrm>
              <a:prstGeom prst="line">
                <a:avLst/>
              </a:prstGeom>
              <a:ln w="19050">
                <a:solidFill>
                  <a:srgbClr val="97CCD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23">
              <a:extLst>
                <a:ext uri="{FF2B5EF4-FFF2-40B4-BE49-F238E27FC236}">
                  <a16:creationId xmlns:a16="http://schemas.microsoft.com/office/drawing/2014/main" id="{3E132440-5E2A-4E93-85EF-E4D874837CA2}"/>
                </a:ext>
              </a:extLst>
            </p:cNvPr>
            <p:cNvGrpSpPr/>
            <p:nvPr/>
          </p:nvGrpSpPr>
          <p:grpSpPr>
            <a:xfrm>
              <a:off x="7030704" y="3388695"/>
              <a:ext cx="3769751" cy="523220"/>
              <a:chOff x="7625886" y="1533883"/>
              <a:chExt cx="3769751" cy="523220"/>
            </a:xfrm>
          </p:grpSpPr>
          <p:sp>
            <p:nvSpPr>
              <p:cNvPr id="47" name="文本框 15">
                <a:extLst>
                  <a:ext uri="{FF2B5EF4-FFF2-40B4-BE49-F238E27FC236}">
                    <a16:creationId xmlns:a16="http://schemas.microsoft.com/office/drawing/2014/main" id="{4B5412D9-CE94-4099-BEB4-DD6027C4CEF8}"/>
                  </a:ext>
                </a:extLst>
              </p:cNvPr>
              <p:cNvSpPr txBox="1"/>
              <p:nvPr/>
            </p:nvSpPr>
            <p:spPr>
              <a:xfrm>
                <a:off x="8594870" y="1533883"/>
                <a:ext cx="28007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en-US" sz="2800" b="1" spc="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預期輸出架構</a:t>
                </a:r>
                <a:endParaRPr lang="en-US" altLang="zh-TW" sz="2800" b="1" spc="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48" name="文本框 18">
                <a:extLst>
                  <a:ext uri="{FF2B5EF4-FFF2-40B4-BE49-F238E27FC236}">
                    <a16:creationId xmlns:a16="http://schemas.microsoft.com/office/drawing/2014/main" id="{AA612472-426A-4031-A9F9-32A89F411999}"/>
                  </a:ext>
                </a:extLst>
              </p:cNvPr>
              <p:cNvSpPr txBox="1"/>
              <p:nvPr/>
            </p:nvSpPr>
            <p:spPr>
              <a:xfrm>
                <a:off x="7625886" y="1533883"/>
                <a:ext cx="7649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800" b="1" spc="600" dirty="0">
                    <a:solidFill>
                      <a:srgbClr val="97CCD4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04</a:t>
                </a:r>
                <a:endParaRPr lang="zh-CN" altLang="en-US" sz="2800" b="1" spc="600" dirty="0">
                  <a:solidFill>
                    <a:srgbClr val="97CCD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cxnSp>
            <p:nvCxnSpPr>
              <p:cNvPr id="49" name="直接连接符 20">
                <a:extLst>
                  <a:ext uri="{FF2B5EF4-FFF2-40B4-BE49-F238E27FC236}">
                    <a16:creationId xmlns:a16="http://schemas.microsoft.com/office/drawing/2014/main" id="{0FDAB88B-F566-4831-B9DC-5F952316AA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12150" y="1622425"/>
                <a:ext cx="174626" cy="360363"/>
              </a:xfrm>
              <a:prstGeom prst="line">
                <a:avLst/>
              </a:prstGeom>
              <a:ln w="19050">
                <a:solidFill>
                  <a:srgbClr val="97CCD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23">
              <a:extLst>
                <a:ext uri="{FF2B5EF4-FFF2-40B4-BE49-F238E27FC236}">
                  <a16:creationId xmlns:a16="http://schemas.microsoft.com/office/drawing/2014/main" id="{1AC626D1-00E5-44D6-8B28-30CB1C85F2A6}"/>
                </a:ext>
              </a:extLst>
            </p:cNvPr>
            <p:cNvGrpSpPr/>
            <p:nvPr/>
          </p:nvGrpSpPr>
          <p:grpSpPr>
            <a:xfrm>
              <a:off x="7030704" y="4241980"/>
              <a:ext cx="4205768" cy="523220"/>
              <a:chOff x="7625886" y="1533883"/>
              <a:chExt cx="4205768" cy="523220"/>
            </a:xfrm>
          </p:grpSpPr>
          <p:sp>
            <p:nvSpPr>
              <p:cNvPr id="51" name="文本框 15">
                <a:extLst>
                  <a:ext uri="{FF2B5EF4-FFF2-40B4-BE49-F238E27FC236}">
                    <a16:creationId xmlns:a16="http://schemas.microsoft.com/office/drawing/2014/main" id="{7CBD9EA7-53A1-4EB8-80CD-9F301C172459}"/>
                  </a:ext>
                </a:extLst>
              </p:cNvPr>
              <p:cNvSpPr txBox="1"/>
              <p:nvPr/>
            </p:nvSpPr>
            <p:spPr>
              <a:xfrm>
                <a:off x="8594870" y="1533883"/>
                <a:ext cx="32367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en-US" sz="2800" b="1" spc="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階段性實驗成果</a:t>
                </a:r>
                <a:endParaRPr lang="zh-CN" altLang="en-US" sz="2800" b="1" spc="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52" name="文本框 18">
                <a:extLst>
                  <a:ext uri="{FF2B5EF4-FFF2-40B4-BE49-F238E27FC236}">
                    <a16:creationId xmlns:a16="http://schemas.microsoft.com/office/drawing/2014/main" id="{EACE2871-7F77-4221-8254-0F67504C1E35}"/>
                  </a:ext>
                </a:extLst>
              </p:cNvPr>
              <p:cNvSpPr txBox="1"/>
              <p:nvPr/>
            </p:nvSpPr>
            <p:spPr>
              <a:xfrm>
                <a:off x="7625886" y="1533883"/>
                <a:ext cx="7649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800" b="1" spc="600" dirty="0">
                    <a:solidFill>
                      <a:srgbClr val="97CCD4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05</a:t>
                </a:r>
                <a:endParaRPr lang="zh-CN" altLang="en-US" sz="2800" b="1" spc="600" dirty="0">
                  <a:solidFill>
                    <a:srgbClr val="97CCD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cxnSp>
            <p:nvCxnSpPr>
              <p:cNvPr id="53" name="直接连接符 20">
                <a:extLst>
                  <a:ext uri="{FF2B5EF4-FFF2-40B4-BE49-F238E27FC236}">
                    <a16:creationId xmlns:a16="http://schemas.microsoft.com/office/drawing/2014/main" id="{CA8BD080-08C9-4246-ABA2-162ADAE73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12150" y="1622425"/>
                <a:ext cx="174626" cy="360363"/>
              </a:xfrm>
              <a:prstGeom prst="line">
                <a:avLst/>
              </a:prstGeom>
              <a:ln w="19050">
                <a:solidFill>
                  <a:srgbClr val="97CCD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组合 23">
              <a:extLst>
                <a:ext uri="{FF2B5EF4-FFF2-40B4-BE49-F238E27FC236}">
                  <a16:creationId xmlns:a16="http://schemas.microsoft.com/office/drawing/2014/main" id="{F79F16D7-1B27-41E1-9E9E-1D28E5053F1F}"/>
                </a:ext>
              </a:extLst>
            </p:cNvPr>
            <p:cNvGrpSpPr/>
            <p:nvPr/>
          </p:nvGrpSpPr>
          <p:grpSpPr>
            <a:xfrm>
              <a:off x="7030704" y="5095265"/>
              <a:ext cx="3333734" cy="523220"/>
              <a:chOff x="7625886" y="1533883"/>
              <a:chExt cx="3333734" cy="523220"/>
            </a:xfrm>
          </p:grpSpPr>
          <p:sp>
            <p:nvSpPr>
              <p:cNvPr id="75" name="文本框 15">
                <a:extLst>
                  <a:ext uri="{FF2B5EF4-FFF2-40B4-BE49-F238E27FC236}">
                    <a16:creationId xmlns:a16="http://schemas.microsoft.com/office/drawing/2014/main" id="{975563DA-8C6C-4419-9A8E-A8A17C07169E}"/>
                  </a:ext>
                </a:extLst>
              </p:cNvPr>
              <p:cNvSpPr txBox="1"/>
              <p:nvPr/>
            </p:nvSpPr>
            <p:spPr>
              <a:xfrm>
                <a:off x="8594870" y="1533883"/>
                <a:ext cx="23647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en-US" sz="2800" b="1" spc="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問題與困難</a:t>
                </a:r>
                <a:endParaRPr lang="zh-CN" altLang="en-US" sz="2800" b="1" spc="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76" name="文本框 18">
                <a:extLst>
                  <a:ext uri="{FF2B5EF4-FFF2-40B4-BE49-F238E27FC236}">
                    <a16:creationId xmlns:a16="http://schemas.microsoft.com/office/drawing/2014/main" id="{5C99E315-3FF1-4F79-9B00-E7B0AEBEAD30}"/>
                  </a:ext>
                </a:extLst>
              </p:cNvPr>
              <p:cNvSpPr txBox="1"/>
              <p:nvPr/>
            </p:nvSpPr>
            <p:spPr>
              <a:xfrm>
                <a:off x="7625886" y="1533883"/>
                <a:ext cx="7649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800" b="1" spc="600" dirty="0">
                    <a:solidFill>
                      <a:srgbClr val="97CCD4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06</a:t>
                </a:r>
                <a:endParaRPr lang="zh-CN" altLang="en-US" sz="2800" b="1" spc="600" dirty="0">
                  <a:solidFill>
                    <a:srgbClr val="97CCD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cxnSp>
            <p:nvCxnSpPr>
              <p:cNvPr id="77" name="直接连接符 20">
                <a:extLst>
                  <a:ext uri="{FF2B5EF4-FFF2-40B4-BE49-F238E27FC236}">
                    <a16:creationId xmlns:a16="http://schemas.microsoft.com/office/drawing/2014/main" id="{C7E69BBF-7129-45BB-9424-EB39B2ED68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12150" y="1622425"/>
                <a:ext cx="174626" cy="360363"/>
              </a:xfrm>
              <a:prstGeom prst="line">
                <a:avLst/>
              </a:prstGeom>
              <a:ln w="19050">
                <a:solidFill>
                  <a:srgbClr val="97CCD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3">
              <a:extLst>
                <a:ext uri="{FF2B5EF4-FFF2-40B4-BE49-F238E27FC236}">
                  <a16:creationId xmlns:a16="http://schemas.microsoft.com/office/drawing/2014/main" id="{409A758E-E161-4611-B23B-D5A2DD461511}"/>
                </a:ext>
              </a:extLst>
            </p:cNvPr>
            <p:cNvGrpSpPr/>
            <p:nvPr/>
          </p:nvGrpSpPr>
          <p:grpSpPr>
            <a:xfrm>
              <a:off x="7030704" y="912444"/>
              <a:ext cx="2897717" cy="523220"/>
              <a:chOff x="7625886" y="1533883"/>
              <a:chExt cx="2897717" cy="523220"/>
            </a:xfrm>
          </p:grpSpPr>
          <p:sp>
            <p:nvSpPr>
              <p:cNvPr id="31" name="文本框 15">
                <a:extLst>
                  <a:ext uri="{FF2B5EF4-FFF2-40B4-BE49-F238E27FC236}">
                    <a16:creationId xmlns:a16="http://schemas.microsoft.com/office/drawing/2014/main" id="{7A973061-4074-48B9-A96B-E569854D2440}"/>
                  </a:ext>
                </a:extLst>
              </p:cNvPr>
              <p:cNvSpPr txBox="1"/>
              <p:nvPr/>
            </p:nvSpPr>
            <p:spPr>
              <a:xfrm>
                <a:off x="8594870" y="1533883"/>
                <a:ext cx="19287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en-US" sz="2800" b="1" spc="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分工內容</a:t>
                </a:r>
              </a:p>
            </p:txBody>
          </p:sp>
          <p:sp>
            <p:nvSpPr>
              <p:cNvPr id="32" name="文本框 18">
                <a:extLst>
                  <a:ext uri="{FF2B5EF4-FFF2-40B4-BE49-F238E27FC236}">
                    <a16:creationId xmlns:a16="http://schemas.microsoft.com/office/drawing/2014/main" id="{E12D1BF2-69FB-4327-9162-B085980F1AA8}"/>
                  </a:ext>
                </a:extLst>
              </p:cNvPr>
              <p:cNvSpPr txBox="1"/>
              <p:nvPr/>
            </p:nvSpPr>
            <p:spPr>
              <a:xfrm>
                <a:off x="7625886" y="1533883"/>
                <a:ext cx="7585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800" b="1" spc="600" dirty="0">
                    <a:solidFill>
                      <a:srgbClr val="97CCD4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01</a:t>
                </a:r>
                <a:endParaRPr lang="zh-CN" altLang="en-US" sz="2800" b="1" spc="600" dirty="0">
                  <a:solidFill>
                    <a:srgbClr val="97CCD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cxnSp>
            <p:nvCxnSpPr>
              <p:cNvPr id="33" name="直接连接符 20">
                <a:extLst>
                  <a:ext uri="{FF2B5EF4-FFF2-40B4-BE49-F238E27FC236}">
                    <a16:creationId xmlns:a16="http://schemas.microsoft.com/office/drawing/2014/main" id="{2C59F15D-FDCB-48A1-B362-0CB7409BF9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12150" y="1622425"/>
                <a:ext cx="174626" cy="360363"/>
              </a:xfrm>
              <a:prstGeom prst="line">
                <a:avLst/>
              </a:prstGeom>
              <a:ln w="19050">
                <a:solidFill>
                  <a:srgbClr val="97CCD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70924586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A435CD-2053-4391-BEC9-34B10068A8F3}"/>
              </a:ext>
            </a:extLst>
          </p:cNvPr>
          <p:cNvSpPr txBox="1"/>
          <p:nvPr/>
        </p:nvSpPr>
        <p:spPr>
          <a:xfrm>
            <a:off x="5180459" y="409436"/>
            <a:ext cx="211014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TW" altLang="en-US" sz="1600" b="1" i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目前進度</a:t>
            </a:r>
            <a:endParaRPr lang="en-US" altLang="zh-CN" sz="1600" b="1" i="1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5C7E46-0184-4BE5-AFE3-A89CBB0B7F11}"/>
              </a:ext>
            </a:extLst>
          </p:cNvPr>
          <p:cNvSpPr txBox="1"/>
          <p:nvPr/>
        </p:nvSpPr>
        <p:spPr>
          <a:xfrm>
            <a:off x="468087" y="434279"/>
            <a:ext cx="164660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b="1" spc="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陳星儀</a:t>
            </a:r>
            <a:endParaRPr lang="zh-CN" altLang="en-US" sz="3200" b="1" spc="600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B5A41-4659-4881-9304-D94482E2EBC4}"/>
              </a:ext>
            </a:extLst>
          </p:cNvPr>
          <p:cNvSpPr/>
          <p:nvPr/>
        </p:nvSpPr>
        <p:spPr>
          <a:xfrm>
            <a:off x="2071916" y="693991"/>
            <a:ext cx="5112000" cy="10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0D3808-0282-41CE-9CA6-F97030353123}"/>
              </a:ext>
            </a:extLst>
          </p:cNvPr>
          <p:cNvSpPr/>
          <p:nvPr/>
        </p:nvSpPr>
        <p:spPr>
          <a:xfrm>
            <a:off x="7294723" y="693991"/>
            <a:ext cx="756000" cy="10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投影片編號版面配置區 1">
            <a:extLst>
              <a:ext uri="{FF2B5EF4-FFF2-40B4-BE49-F238E27FC236}">
                <a16:creationId xmlns:a16="http://schemas.microsoft.com/office/drawing/2014/main" id="{2BDDE66E-5948-4FBC-8728-D9A2627E267C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A4E786F-588D-4932-A7B2-AE3451FA4ACA}" type="slidenum">
              <a:rPr lang="zh-CN" altLang="en-US" sz="1600" b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20</a:t>
            </a:fld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本框 42">
            <a:extLst>
              <a:ext uri="{FF2B5EF4-FFF2-40B4-BE49-F238E27FC236}">
                <a16:creationId xmlns:a16="http://schemas.microsoft.com/office/drawing/2014/main" id="{8ECCDAAE-1092-4147-A03B-C82E31B788C5}"/>
              </a:ext>
            </a:extLst>
          </p:cNvPr>
          <p:cNvSpPr txBox="1"/>
          <p:nvPr/>
        </p:nvSpPr>
        <p:spPr>
          <a:xfrm>
            <a:off x="8279736" y="487345"/>
            <a:ext cx="3611887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實驗流程</a:t>
            </a:r>
            <a:r>
              <a:rPr lang="en-US" altLang="zh-TW" sz="2400" b="1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&amp;</a:t>
            </a:r>
            <a:r>
              <a:rPr lang="zh-TW" altLang="en-US" sz="2400" b="1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成果產出</a:t>
            </a:r>
            <a:endParaRPr lang="zh-CN" altLang="en-US" sz="2400" b="1" spc="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9FED265A-0623-4B1D-BBEE-3D16CB6B56D9}"/>
              </a:ext>
            </a:extLst>
          </p:cNvPr>
          <p:cNvSpPr/>
          <p:nvPr/>
        </p:nvSpPr>
        <p:spPr>
          <a:xfrm>
            <a:off x="784283" y="1096211"/>
            <a:ext cx="4358035" cy="566057"/>
          </a:xfrm>
          <a:prstGeom prst="roundRect">
            <a:avLst>
              <a:gd name="adj" fmla="val 716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取得特定關鍵詞的新聞內容後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EF6F406-EE94-401C-9712-755F5BD5F0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7" t="13695" r="66390" b="26768"/>
          <a:stretch/>
        </p:blipFill>
        <p:spPr>
          <a:xfrm>
            <a:off x="6023759" y="3142768"/>
            <a:ext cx="2540821" cy="2243604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78FD53B2-6E60-4EF7-9EAF-243C4D78E42C}"/>
              </a:ext>
            </a:extLst>
          </p:cNvPr>
          <p:cNvSpPr/>
          <p:nvPr/>
        </p:nvSpPr>
        <p:spPr>
          <a:xfrm>
            <a:off x="5072043" y="2742939"/>
            <a:ext cx="970916" cy="615177"/>
          </a:xfrm>
          <a:prstGeom prst="rightArrow">
            <a:avLst>
              <a:gd name="adj1" fmla="val 39383"/>
              <a:gd name="adj2" fmla="val 67695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611177D8-CA11-4118-937D-0FD6DCD03A2B}"/>
              </a:ext>
            </a:extLst>
          </p:cNvPr>
          <p:cNvGrpSpPr/>
          <p:nvPr/>
        </p:nvGrpSpPr>
        <p:grpSpPr>
          <a:xfrm>
            <a:off x="1989305" y="4944395"/>
            <a:ext cx="1700213" cy="1676400"/>
            <a:chOff x="3784963" y="1714297"/>
            <a:chExt cx="1700213" cy="1676400"/>
          </a:xfrm>
        </p:grpSpPr>
        <p:sp>
          <p:nvSpPr>
            <p:cNvPr id="43" name="Oval 13">
              <a:extLst>
                <a:ext uri="{FF2B5EF4-FFF2-40B4-BE49-F238E27FC236}">
                  <a16:creationId xmlns:a16="http://schemas.microsoft.com/office/drawing/2014/main" id="{5225F223-C751-4B14-BF3D-FB51DC54F1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784963" y="1714297"/>
              <a:ext cx="1700213" cy="1676400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" name="Oval 14">
              <a:extLst>
                <a:ext uri="{FF2B5EF4-FFF2-40B4-BE49-F238E27FC236}">
                  <a16:creationId xmlns:a16="http://schemas.microsoft.com/office/drawing/2014/main" id="{F21757C9-AA71-483E-80FF-B378C17807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038963" y="1963535"/>
              <a:ext cx="1177925" cy="1171575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3766CD9-C0E6-4D06-A18A-27929FA3424A}"/>
                </a:ext>
              </a:extLst>
            </p:cNvPr>
            <p:cNvSpPr/>
            <p:nvPr/>
          </p:nvSpPr>
          <p:spPr>
            <a:xfrm>
              <a:off x="4069126" y="2232938"/>
              <a:ext cx="114776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取得相關關聯詞</a:t>
              </a:r>
              <a:endParaRPr lang="zh-CN" altLang="en-US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endParaRPr>
            </a:p>
          </p:txBody>
        </p: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76C226CD-3AE1-4A5A-A041-59BD24745605}"/>
              </a:ext>
            </a:extLst>
          </p:cNvPr>
          <p:cNvSpPr/>
          <p:nvPr/>
        </p:nvSpPr>
        <p:spPr>
          <a:xfrm>
            <a:off x="784283" y="4136956"/>
            <a:ext cx="4195756" cy="566057"/>
          </a:xfrm>
          <a:prstGeom prst="roundRect">
            <a:avLst>
              <a:gd name="adj" fmla="val 716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取得相關關聯詞的新聞內容後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BBE713DB-A8B7-444F-9A0E-F12240504366}"/>
              </a:ext>
            </a:extLst>
          </p:cNvPr>
          <p:cNvGrpSpPr/>
          <p:nvPr/>
        </p:nvGrpSpPr>
        <p:grpSpPr>
          <a:xfrm>
            <a:off x="10115332" y="2215503"/>
            <a:ext cx="1700213" cy="1676400"/>
            <a:chOff x="940959" y="2610508"/>
            <a:chExt cx="1700213" cy="1676400"/>
          </a:xfrm>
        </p:grpSpPr>
        <p:sp>
          <p:nvSpPr>
            <p:cNvPr id="54" name="Oval 13">
              <a:extLst>
                <a:ext uri="{FF2B5EF4-FFF2-40B4-BE49-F238E27FC236}">
                  <a16:creationId xmlns:a16="http://schemas.microsoft.com/office/drawing/2014/main" id="{437699D8-DB31-4860-804F-12C9894225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40959" y="2610508"/>
              <a:ext cx="1700213" cy="1676400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6" name="Oval 14">
              <a:extLst>
                <a:ext uri="{FF2B5EF4-FFF2-40B4-BE49-F238E27FC236}">
                  <a16:creationId xmlns:a16="http://schemas.microsoft.com/office/drawing/2014/main" id="{18705F4C-31AD-4A9D-949D-E4D5DE614F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194959" y="2859746"/>
              <a:ext cx="1177925" cy="1171575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C1F1165-70FD-4F26-8FBD-1ECE43972EF3}"/>
                </a:ext>
              </a:extLst>
            </p:cNvPr>
            <p:cNvSpPr/>
            <p:nvPr/>
          </p:nvSpPr>
          <p:spPr>
            <a:xfrm>
              <a:off x="1225121" y="3134906"/>
              <a:ext cx="114776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關鍵字的主題摘要</a:t>
              </a: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CDBE776D-A547-47BA-BAB4-F29775992CD5}"/>
              </a:ext>
            </a:extLst>
          </p:cNvPr>
          <p:cNvGrpSpPr/>
          <p:nvPr/>
        </p:nvGrpSpPr>
        <p:grpSpPr>
          <a:xfrm>
            <a:off x="10048714" y="4941220"/>
            <a:ext cx="1700213" cy="1676400"/>
            <a:chOff x="940959" y="2610508"/>
            <a:chExt cx="1700213" cy="1676400"/>
          </a:xfrm>
        </p:grpSpPr>
        <p:sp>
          <p:nvSpPr>
            <p:cNvPr id="59" name="Oval 13">
              <a:extLst>
                <a:ext uri="{FF2B5EF4-FFF2-40B4-BE49-F238E27FC236}">
                  <a16:creationId xmlns:a16="http://schemas.microsoft.com/office/drawing/2014/main" id="{C0912889-CE03-4E36-8129-2D18CBBA90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40959" y="2610508"/>
              <a:ext cx="1700213" cy="1676400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0" name="Oval 14">
              <a:extLst>
                <a:ext uri="{FF2B5EF4-FFF2-40B4-BE49-F238E27FC236}">
                  <a16:creationId xmlns:a16="http://schemas.microsoft.com/office/drawing/2014/main" id="{0FD881E0-43E8-4489-B910-B451AA549A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194959" y="2859746"/>
              <a:ext cx="1177925" cy="1171575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FDCFCF5-B42F-4B2A-A268-79B87D1CE5C4}"/>
                </a:ext>
              </a:extLst>
            </p:cNvPr>
            <p:cNvSpPr/>
            <p:nvPr/>
          </p:nvSpPr>
          <p:spPr>
            <a:xfrm>
              <a:off x="1225121" y="3056361"/>
              <a:ext cx="1147763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多個關聯詞的各篇摘要</a:t>
              </a: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D5AA246-ABA1-43BC-915D-FCF5DF92F2F7}"/>
              </a:ext>
            </a:extLst>
          </p:cNvPr>
          <p:cNvGrpSpPr/>
          <p:nvPr/>
        </p:nvGrpSpPr>
        <p:grpSpPr>
          <a:xfrm>
            <a:off x="1996450" y="2030277"/>
            <a:ext cx="1700213" cy="1676400"/>
            <a:chOff x="3784963" y="1714297"/>
            <a:chExt cx="1700213" cy="1676400"/>
          </a:xfrm>
        </p:grpSpPr>
        <p:sp>
          <p:nvSpPr>
            <p:cNvPr id="37" name="Oval 13">
              <a:extLst>
                <a:ext uri="{FF2B5EF4-FFF2-40B4-BE49-F238E27FC236}">
                  <a16:creationId xmlns:a16="http://schemas.microsoft.com/office/drawing/2014/main" id="{5504613F-BAF6-406C-AA81-7D89044D69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784963" y="1714297"/>
              <a:ext cx="1700213" cy="1676400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Oval 14">
              <a:extLst>
                <a:ext uri="{FF2B5EF4-FFF2-40B4-BE49-F238E27FC236}">
                  <a16:creationId xmlns:a16="http://schemas.microsoft.com/office/drawing/2014/main" id="{2C028F14-C448-4B96-A6ED-FC5BB2D207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038963" y="1963535"/>
              <a:ext cx="1177925" cy="1171575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CAD85E35-520F-4BBD-AEB6-FA2DF7C90FF7}"/>
                </a:ext>
              </a:extLst>
            </p:cNvPr>
            <p:cNvSpPr/>
            <p:nvPr/>
          </p:nvSpPr>
          <p:spPr>
            <a:xfrm>
              <a:off x="4079962" y="2133497"/>
              <a:ext cx="1147763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取得特定關鍵字</a:t>
              </a:r>
              <a:r>
                <a:rPr lang="en-US" altLang="zh-TW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(</a:t>
              </a:r>
              <a:r>
                <a:rPr lang="zh-TW" altLang="en-US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主題</a:t>
              </a:r>
              <a:r>
                <a:rPr lang="en-US" altLang="zh-TW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)</a:t>
              </a:r>
              <a:endParaRPr lang="zh-CN" altLang="en-US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endParaRPr>
            </a:p>
          </p:txBody>
        </p:sp>
      </p:grpSp>
      <p:sp>
        <p:nvSpPr>
          <p:cNvPr id="50" name="箭號: 向右 49">
            <a:extLst>
              <a:ext uri="{FF2B5EF4-FFF2-40B4-BE49-F238E27FC236}">
                <a16:creationId xmlns:a16="http://schemas.microsoft.com/office/drawing/2014/main" id="{7D12E241-46BC-42C8-A79F-E92AF4D64F79}"/>
              </a:ext>
            </a:extLst>
          </p:cNvPr>
          <p:cNvSpPr/>
          <p:nvPr/>
        </p:nvSpPr>
        <p:spPr>
          <a:xfrm>
            <a:off x="5061179" y="5171024"/>
            <a:ext cx="970916" cy="615177"/>
          </a:xfrm>
          <a:prstGeom prst="rightArrow">
            <a:avLst>
              <a:gd name="adj1" fmla="val 39383"/>
              <a:gd name="adj2" fmla="val 67695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箭號: 向右 51">
            <a:extLst>
              <a:ext uri="{FF2B5EF4-FFF2-40B4-BE49-F238E27FC236}">
                <a16:creationId xmlns:a16="http://schemas.microsoft.com/office/drawing/2014/main" id="{D6C5B36A-C8B1-437D-B67F-D8C674D67E3F}"/>
              </a:ext>
            </a:extLst>
          </p:cNvPr>
          <p:cNvSpPr/>
          <p:nvPr/>
        </p:nvSpPr>
        <p:spPr>
          <a:xfrm>
            <a:off x="8564580" y="2742939"/>
            <a:ext cx="970916" cy="615177"/>
          </a:xfrm>
          <a:prstGeom prst="rightArrow">
            <a:avLst>
              <a:gd name="adj1" fmla="val 39383"/>
              <a:gd name="adj2" fmla="val 67695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箭號: 向右 61">
            <a:extLst>
              <a:ext uri="{FF2B5EF4-FFF2-40B4-BE49-F238E27FC236}">
                <a16:creationId xmlns:a16="http://schemas.microsoft.com/office/drawing/2014/main" id="{6932FB2F-BE56-4FC5-96C6-66A58E23525F}"/>
              </a:ext>
            </a:extLst>
          </p:cNvPr>
          <p:cNvSpPr/>
          <p:nvPr/>
        </p:nvSpPr>
        <p:spPr>
          <a:xfrm>
            <a:off x="8553716" y="5171024"/>
            <a:ext cx="970916" cy="615177"/>
          </a:xfrm>
          <a:prstGeom prst="rightArrow">
            <a:avLst>
              <a:gd name="adj1" fmla="val 39383"/>
              <a:gd name="adj2" fmla="val 67695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546257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投影片編號版面配置區 1">
            <a:extLst>
              <a:ext uri="{FF2B5EF4-FFF2-40B4-BE49-F238E27FC236}">
                <a16:creationId xmlns:a16="http://schemas.microsoft.com/office/drawing/2014/main" id="{2BDDE66E-5948-4FBC-8728-D9A2627E267C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A4E786F-588D-4932-A7B2-AE3451FA4ACA}" type="slidenum">
              <a:rPr lang="zh-CN" altLang="en-US" sz="1600" b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21</a:t>
            </a:fld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CF1F4CFC-A39C-4F50-92D7-1B9E6C101549}"/>
              </a:ext>
            </a:extLst>
          </p:cNvPr>
          <p:cNvGrpSpPr/>
          <p:nvPr/>
        </p:nvGrpSpPr>
        <p:grpSpPr>
          <a:xfrm>
            <a:off x="6197742" y="841211"/>
            <a:ext cx="5616000" cy="738942"/>
            <a:chOff x="5864051" y="751076"/>
            <a:chExt cx="5616000" cy="738942"/>
          </a:xfrm>
        </p:grpSpPr>
        <p:sp>
          <p:nvSpPr>
            <p:cNvPr id="14" name="文本框 2">
              <a:extLst>
                <a:ext uri="{FF2B5EF4-FFF2-40B4-BE49-F238E27FC236}">
                  <a16:creationId xmlns:a16="http://schemas.microsoft.com/office/drawing/2014/main" id="{F9D58EDA-A092-48B9-8794-B63C66C29A50}"/>
                </a:ext>
              </a:extLst>
            </p:cNvPr>
            <p:cNvSpPr txBox="1"/>
            <p:nvPr/>
          </p:nvSpPr>
          <p:spPr>
            <a:xfrm>
              <a:off x="6981785" y="751076"/>
              <a:ext cx="3467616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文本主題摘要生成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6ACD774-DCE4-4B09-A53C-FEA8F3ED8D83}"/>
                </a:ext>
              </a:extLst>
            </p:cNvPr>
            <p:cNvSpPr/>
            <p:nvPr/>
          </p:nvSpPr>
          <p:spPr>
            <a:xfrm>
              <a:off x="5864051" y="1382018"/>
              <a:ext cx="5616000" cy="108000"/>
            </a:xfrm>
            <a:prstGeom prst="rect">
              <a:avLst/>
            </a:prstGeom>
            <a:solidFill>
              <a:srgbClr val="97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7" name="圖片 16">
            <a:extLst>
              <a:ext uri="{FF2B5EF4-FFF2-40B4-BE49-F238E27FC236}">
                <a16:creationId xmlns:a16="http://schemas.microsoft.com/office/drawing/2014/main" id="{ED97336E-CB73-44BF-8165-AB738DBFA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11"/>
          <a:stretch/>
        </p:blipFill>
        <p:spPr>
          <a:xfrm>
            <a:off x="170860" y="1369533"/>
            <a:ext cx="6113968" cy="5039719"/>
          </a:xfrm>
          <a:prstGeom prst="rect">
            <a:avLst/>
          </a:prstGeom>
        </p:spPr>
      </p:pic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EEF65D2-D674-4F83-839F-9601F6F35BE1}"/>
              </a:ext>
            </a:extLst>
          </p:cNvPr>
          <p:cNvSpPr/>
          <p:nvPr/>
        </p:nvSpPr>
        <p:spPr>
          <a:xfrm>
            <a:off x="523411" y="448748"/>
            <a:ext cx="4777931" cy="566057"/>
          </a:xfrm>
          <a:prstGeom prst="roundRect">
            <a:avLst>
              <a:gd name="adj" fmla="val 716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特定字詞（文本主題）：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Bitcoin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461E79CF-E78E-4CD1-943B-F33C230C06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50"/>
          <a:stretch/>
        </p:blipFill>
        <p:spPr>
          <a:xfrm>
            <a:off x="6415489" y="2974267"/>
            <a:ext cx="5776511" cy="142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11748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A435CD-2053-4391-BEC9-34B10068A8F3}"/>
              </a:ext>
            </a:extLst>
          </p:cNvPr>
          <p:cNvSpPr txBox="1"/>
          <p:nvPr/>
        </p:nvSpPr>
        <p:spPr>
          <a:xfrm>
            <a:off x="5180459" y="409436"/>
            <a:ext cx="211014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TW" altLang="en-US" sz="1600" b="1" i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目前進度</a:t>
            </a:r>
            <a:endParaRPr lang="en-US" altLang="zh-CN" sz="1600" b="1" i="1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5C7E46-0184-4BE5-AFE3-A89CBB0B7F11}"/>
              </a:ext>
            </a:extLst>
          </p:cNvPr>
          <p:cNvSpPr txBox="1"/>
          <p:nvPr/>
        </p:nvSpPr>
        <p:spPr>
          <a:xfrm>
            <a:off x="468087" y="434279"/>
            <a:ext cx="164660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b="1" spc="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洪鈺姍</a:t>
            </a:r>
            <a:endParaRPr lang="zh-CN" altLang="en-US" sz="3200" b="1" spc="600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B5A41-4659-4881-9304-D94482E2EBC4}"/>
              </a:ext>
            </a:extLst>
          </p:cNvPr>
          <p:cNvSpPr/>
          <p:nvPr/>
        </p:nvSpPr>
        <p:spPr>
          <a:xfrm>
            <a:off x="2071916" y="693991"/>
            <a:ext cx="5112000" cy="10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0D3808-0282-41CE-9CA6-F97030353123}"/>
              </a:ext>
            </a:extLst>
          </p:cNvPr>
          <p:cNvSpPr/>
          <p:nvPr/>
        </p:nvSpPr>
        <p:spPr>
          <a:xfrm>
            <a:off x="7294723" y="693991"/>
            <a:ext cx="756000" cy="10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投影片編號版面配置區 1">
            <a:extLst>
              <a:ext uri="{FF2B5EF4-FFF2-40B4-BE49-F238E27FC236}">
                <a16:creationId xmlns:a16="http://schemas.microsoft.com/office/drawing/2014/main" id="{2BDDE66E-5948-4FBC-8728-D9A2627E267C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A4E786F-588D-4932-A7B2-AE3451FA4ACA}" type="slidenum">
              <a:rPr lang="zh-CN" altLang="en-US" sz="1600" b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22</a:t>
            </a:fld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本框 42">
            <a:extLst>
              <a:ext uri="{FF2B5EF4-FFF2-40B4-BE49-F238E27FC236}">
                <a16:creationId xmlns:a16="http://schemas.microsoft.com/office/drawing/2014/main" id="{8ECCDAAE-1092-4147-A03B-C82E31B788C5}"/>
              </a:ext>
            </a:extLst>
          </p:cNvPr>
          <p:cNvSpPr txBox="1"/>
          <p:nvPr/>
        </p:nvSpPr>
        <p:spPr>
          <a:xfrm>
            <a:off x="8279736" y="487345"/>
            <a:ext cx="3611887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實驗流程</a:t>
            </a:r>
            <a:r>
              <a:rPr lang="en-US" altLang="zh-TW" sz="2400" b="1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&amp;</a:t>
            </a:r>
            <a:r>
              <a:rPr lang="zh-TW" altLang="en-US" sz="2400" b="1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成果產出</a:t>
            </a:r>
            <a:endParaRPr lang="zh-CN" altLang="en-US" sz="2400" b="1" spc="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9FED265A-0623-4B1D-BBEE-3D16CB6B56D9}"/>
              </a:ext>
            </a:extLst>
          </p:cNvPr>
          <p:cNvSpPr/>
          <p:nvPr/>
        </p:nvSpPr>
        <p:spPr>
          <a:xfrm>
            <a:off x="556074" y="1233416"/>
            <a:ext cx="4071842" cy="1251134"/>
          </a:xfrm>
          <a:prstGeom prst="roundRect">
            <a:avLst>
              <a:gd name="adj" fmla="val 716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取得主題企業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抑或式關聯詞企業的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ticker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EF6F406-EE94-401C-9712-755F5BD5F0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7" t="13695" r="66390" b="26768"/>
          <a:stretch/>
        </p:blipFill>
        <p:spPr>
          <a:xfrm>
            <a:off x="4294033" y="3303805"/>
            <a:ext cx="2174843" cy="1920437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78FD53B2-6E60-4EF7-9EAF-243C4D78E42C}"/>
              </a:ext>
            </a:extLst>
          </p:cNvPr>
          <p:cNvSpPr/>
          <p:nvPr/>
        </p:nvSpPr>
        <p:spPr>
          <a:xfrm>
            <a:off x="3069117" y="3956436"/>
            <a:ext cx="970916" cy="615177"/>
          </a:xfrm>
          <a:prstGeom prst="rightArrow">
            <a:avLst>
              <a:gd name="adj1" fmla="val 39383"/>
              <a:gd name="adj2" fmla="val 67695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BBE713DB-A8B7-444F-9A0E-F12240504366}"/>
              </a:ext>
            </a:extLst>
          </p:cNvPr>
          <p:cNvGrpSpPr/>
          <p:nvPr/>
        </p:nvGrpSpPr>
        <p:grpSpPr>
          <a:xfrm>
            <a:off x="7959891" y="2084629"/>
            <a:ext cx="1700213" cy="1676400"/>
            <a:chOff x="940959" y="2610508"/>
            <a:chExt cx="1700213" cy="1676400"/>
          </a:xfrm>
        </p:grpSpPr>
        <p:sp>
          <p:nvSpPr>
            <p:cNvPr id="54" name="Oval 13">
              <a:extLst>
                <a:ext uri="{FF2B5EF4-FFF2-40B4-BE49-F238E27FC236}">
                  <a16:creationId xmlns:a16="http://schemas.microsoft.com/office/drawing/2014/main" id="{437699D8-DB31-4860-804F-12C9894225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40959" y="2610508"/>
              <a:ext cx="1700213" cy="1676400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6" name="Oval 14">
              <a:extLst>
                <a:ext uri="{FF2B5EF4-FFF2-40B4-BE49-F238E27FC236}">
                  <a16:creationId xmlns:a16="http://schemas.microsoft.com/office/drawing/2014/main" id="{18705F4C-31AD-4A9D-949D-E4D5DE614F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194959" y="2859746"/>
              <a:ext cx="1177925" cy="1171575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C1F1165-70FD-4F26-8FBD-1ECE43972EF3}"/>
                </a:ext>
              </a:extLst>
            </p:cNvPr>
            <p:cNvSpPr/>
            <p:nvPr/>
          </p:nvSpPr>
          <p:spPr>
            <a:xfrm>
              <a:off x="1225121" y="2983869"/>
              <a:ext cx="1147763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取得</a:t>
              </a:r>
              <a:endParaRPr lang="en-US" altLang="zh-TW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endParaRPr>
            </a:p>
            <a:p>
              <a:pPr algn="ctr"/>
              <a:r>
                <a:rPr lang="zh-TW" altLang="en-US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企業的</a:t>
              </a:r>
              <a:endParaRPr lang="en-US" altLang="zh-TW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endParaRPr>
            </a:p>
            <a:p>
              <a:pPr algn="ctr"/>
              <a:r>
                <a:rPr lang="zh-TW" altLang="en-US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基本資料</a:t>
              </a: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CDBE776D-A547-47BA-BAB4-F29775992CD5}"/>
              </a:ext>
            </a:extLst>
          </p:cNvPr>
          <p:cNvGrpSpPr/>
          <p:nvPr/>
        </p:nvGrpSpPr>
        <p:grpSpPr>
          <a:xfrm>
            <a:off x="10072236" y="2081454"/>
            <a:ext cx="1700213" cy="1676400"/>
            <a:chOff x="940959" y="2610508"/>
            <a:chExt cx="1700213" cy="1676400"/>
          </a:xfrm>
        </p:grpSpPr>
        <p:sp>
          <p:nvSpPr>
            <p:cNvPr id="59" name="Oval 13">
              <a:extLst>
                <a:ext uri="{FF2B5EF4-FFF2-40B4-BE49-F238E27FC236}">
                  <a16:creationId xmlns:a16="http://schemas.microsoft.com/office/drawing/2014/main" id="{C0912889-CE03-4E36-8129-2D18CBBA90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40959" y="2610508"/>
              <a:ext cx="1700213" cy="1676400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0" name="Oval 14">
              <a:extLst>
                <a:ext uri="{FF2B5EF4-FFF2-40B4-BE49-F238E27FC236}">
                  <a16:creationId xmlns:a16="http://schemas.microsoft.com/office/drawing/2014/main" id="{0FD881E0-43E8-4489-B910-B451AA549A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194959" y="2859746"/>
              <a:ext cx="1177925" cy="1171575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FDCFCF5-B42F-4B2A-A268-79B87D1CE5C4}"/>
                </a:ext>
              </a:extLst>
            </p:cNvPr>
            <p:cNvSpPr/>
            <p:nvPr/>
          </p:nvSpPr>
          <p:spPr>
            <a:xfrm>
              <a:off x="1225121" y="3056361"/>
              <a:ext cx="1147763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輸出各檔股票趨勢圖</a:t>
              </a: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D5AA246-ABA1-43BC-915D-FCF5DF92F2F7}"/>
              </a:ext>
            </a:extLst>
          </p:cNvPr>
          <p:cNvGrpSpPr/>
          <p:nvPr/>
        </p:nvGrpSpPr>
        <p:grpSpPr>
          <a:xfrm>
            <a:off x="891782" y="3429000"/>
            <a:ext cx="1700213" cy="1676400"/>
            <a:chOff x="3784963" y="1714297"/>
            <a:chExt cx="1700213" cy="1676400"/>
          </a:xfrm>
        </p:grpSpPr>
        <p:sp>
          <p:nvSpPr>
            <p:cNvPr id="37" name="Oval 13">
              <a:extLst>
                <a:ext uri="{FF2B5EF4-FFF2-40B4-BE49-F238E27FC236}">
                  <a16:creationId xmlns:a16="http://schemas.microsoft.com/office/drawing/2014/main" id="{5504613F-BAF6-406C-AA81-7D89044D69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784963" y="1714297"/>
              <a:ext cx="1700213" cy="1676400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Oval 14">
              <a:extLst>
                <a:ext uri="{FF2B5EF4-FFF2-40B4-BE49-F238E27FC236}">
                  <a16:creationId xmlns:a16="http://schemas.microsoft.com/office/drawing/2014/main" id="{2C028F14-C448-4B96-A6ED-FC5BB2D207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038963" y="1963535"/>
              <a:ext cx="1177925" cy="1171575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CAD85E35-520F-4BBD-AEB6-FA2DF7C90FF7}"/>
                </a:ext>
              </a:extLst>
            </p:cNvPr>
            <p:cNvSpPr/>
            <p:nvPr/>
          </p:nvSpPr>
          <p:spPr>
            <a:xfrm>
              <a:off x="4044344" y="2043151"/>
              <a:ext cx="1147763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取得</a:t>
              </a:r>
              <a:endParaRPr lang="en-US" altLang="zh-TW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endParaRPr>
            </a:p>
            <a:p>
              <a:pPr algn="ctr"/>
              <a:r>
                <a:rPr lang="zh-TW" altLang="en-US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企業的</a:t>
              </a:r>
              <a:endParaRPr lang="en-US" altLang="zh-TW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endParaRPr>
            </a:p>
            <a:p>
              <a:pPr algn="ctr"/>
              <a:r>
                <a:rPr lang="zh-TW" altLang="en-US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股票代碼</a:t>
              </a:r>
              <a:endParaRPr lang="zh-CN" altLang="en-US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endParaRPr>
            </a:p>
          </p:txBody>
        </p:sp>
      </p:grpSp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2A379E1E-29BA-4146-B75E-F9AB453D5B50}"/>
              </a:ext>
            </a:extLst>
          </p:cNvPr>
          <p:cNvSpPr/>
          <p:nvPr/>
        </p:nvSpPr>
        <p:spPr>
          <a:xfrm>
            <a:off x="6805146" y="4002276"/>
            <a:ext cx="970916" cy="615177"/>
          </a:xfrm>
          <a:prstGeom prst="rightArrow">
            <a:avLst>
              <a:gd name="adj1" fmla="val 39383"/>
              <a:gd name="adj2" fmla="val 67695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C7C90653-FDB7-4D7E-9AE2-FE8A57371ED6}"/>
              </a:ext>
            </a:extLst>
          </p:cNvPr>
          <p:cNvGrpSpPr/>
          <p:nvPr/>
        </p:nvGrpSpPr>
        <p:grpSpPr>
          <a:xfrm>
            <a:off x="7986548" y="4058448"/>
            <a:ext cx="1700213" cy="1676400"/>
            <a:chOff x="940959" y="2610508"/>
            <a:chExt cx="1700213" cy="1676400"/>
          </a:xfrm>
        </p:grpSpPr>
        <p:sp>
          <p:nvSpPr>
            <p:cNvPr id="33" name="Oval 13">
              <a:extLst>
                <a:ext uri="{FF2B5EF4-FFF2-40B4-BE49-F238E27FC236}">
                  <a16:creationId xmlns:a16="http://schemas.microsoft.com/office/drawing/2014/main" id="{9567965F-E623-4E86-A1FA-544B527B8F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40959" y="2610508"/>
              <a:ext cx="1700213" cy="1676400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Oval 14">
              <a:extLst>
                <a:ext uri="{FF2B5EF4-FFF2-40B4-BE49-F238E27FC236}">
                  <a16:creationId xmlns:a16="http://schemas.microsoft.com/office/drawing/2014/main" id="{13257EDF-7B61-441C-B04D-B6FF4E5EA4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194959" y="2859746"/>
              <a:ext cx="1177925" cy="1171575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BFF63BF-4CE8-4E61-BBE7-B7BC9F13E1AC}"/>
                </a:ext>
              </a:extLst>
            </p:cNvPr>
            <p:cNvSpPr/>
            <p:nvPr/>
          </p:nvSpPr>
          <p:spPr>
            <a:xfrm>
              <a:off x="1225121" y="2983869"/>
              <a:ext cx="1147763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取得</a:t>
              </a:r>
              <a:endParaRPr lang="en-US" altLang="zh-TW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endParaRPr>
            </a:p>
            <a:p>
              <a:pPr algn="ctr"/>
              <a:r>
                <a:rPr lang="zh-TW" altLang="en-US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個檔與大盤走勢圖</a:t>
              </a: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6F57DF3F-15F1-4A5B-94D9-C3B46744FCFA}"/>
              </a:ext>
            </a:extLst>
          </p:cNvPr>
          <p:cNvGrpSpPr/>
          <p:nvPr/>
        </p:nvGrpSpPr>
        <p:grpSpPr>
          <a:xfrm>
            <a:off x="10079381" y="4058448"/>
            <a:ext cx="1700213" cy="1676400"/>
            <a:chOff x="940959" y="2610508"/>
            <a:chExt cx="1700213" cy="1676400"/>
          </a:xfrm>
        </p:grpSpPr>
        <p:sp>
          <p:nvSpPr>
            <p:cNvPr id="39" name="Oval 13">
              <a:extLst>
                <a:ext uri="{FF2B5EF4-FFF2-40B4-BE49-F238E27FC236}">
                  <a16:creationId xmlns:a16="http://schemas.microsoft.com/office/drawing/2014/main" id="{E1497510-9357-4E33-8ABC-6D1B8A46C0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40959" y="2610508"/>
              <a:ext cx="1700213" cy="1676400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Oval 14">
              <a:extLst>
                <a:ext uri="{FF2B5EF4-FFF2-40B4-BE49-F238E27FC236}">
                  <a16:creationId xmlns:a16="http://schemas.microsoft.com/office/drawing/2014/main" id="{C5205F93-4764-4F75-85A5-F78DAF9B6A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194959" y="2859746"/>
              <a:ext cx="1177925" cy="1171575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0AB8A1F-EE7C-4CE1-AA66-BA123EA0ADA9}"/>
                </a:ext>
              </a:extLst>
            </p:cNvPr>
            <p:cNvSpPr/>
            <p:nvPr/>
          </p:nvSpPr>
          <p:spPr>
            <a:xfrm>
              <a:off x="1225121" y="2974307"/>
              <a:ext cx="1147763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計算</a:t>
              </a:r>
              <a:r>
                <a:rPr lang="en-US" altLang="zh-TW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CAPM</a:t>
              </a:r>
            </a:p>
            <a:p>
              <a:pPr algn="ctr"/>
              <a:r>
                <a:rPr lang="zh-TW" altLang="en-US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的</a:t>
              </a:r>
              <a:r>
                <a:rPr lang="en-US" altLang="zh-TW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Beta</a:t>
              </a:r>
              <a:r>
                <a:rPr lang="zh-TW" altLang="en-US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4172865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投影片編號版面配置區 1">
            <a:extLst>
              <a:ext uri="{FF2B5EF4-FFF2-40B4-BE49-F238E27FC236}">
                <a16:creationId xmlns:a16="http://schemas.microsoft.com/office/drawing/2014/main" id="{2BDDE66E-5948-4FBC-8728-D9A2627E267C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A4E786F-588D-4932-A7B2-AE3451FA4ACA}" type="slidenum">
              <a:rPr lang="zh-CN" altLang="en-US" sz="1600" b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23</a:t>
            </a:fld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DCF255B-A944-428D-AB05-4B551D14DE0D}"/>
              </a:ext>
            </a:extLst>
          </p:cNvPr>
          <p:cNvGrpSpPr/>
          <p:nvPr/>
        </p:nvGrpSpPr>
        <p:grpSpPr>
          <a:xfrm>
            <a:off x="98009" y="2076111"/>
            <a:ext cx="5997991" cy="3834831"/>
            <a:chOff x="98009" y="443255"/>
            <a:chExt cx="5997991" cy="3834831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08F0FDB-6E53-4C7B-AD0B-3DE2F8686F90}"/>
                </a:ext>
              </a:extLst>
            </p:cNvPr>
            <p:cNvGrpSpPr/>
            <p:nvPr/>
          </p:nvGrpSpPr>
          <p:grpSpPr>
            <a:xfrm>
              <a:off x="328194" y="443255"/>
              <a:ext cx="5616000" cy="702508"/>
              <a:chOff x="614596" y="937803"/>
              <a:chExt cx="5616000" cy="702508"/>
            </a:xfrm>
          </p:grpSpPr>
          <p:sp>
            <p:nvSpPr>
              <p:cNvPr id="14" name="文本框 2">
                <a:extLst>
                  <a:ext uri="{FF2B5EF4-FFF2-40B4-BE49-F238E27FC236}">
                    <a16:creationId xmlns:a16="http://schemas.microsoft.com/office/drawing/2014/main" id="{F9D58EDA-A092-48B9-8794-B63C66C29A50}"/>
                  </a:ext>
                </a:extLst>
              </p:cNvPr>
              <p:cNvSpPr txBox="1"/>
              <p:nvPr/>
            </p:nvSpPr>
            <p:spPr>
              <a:xfrm>
                <a:off x="1275243" y="937803"/>
                <a:ext cx="428835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TW" altLang="en-US" sz="32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單一個股的股價趨勢圖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6ACD774-DCE4-4B09-A53C-FEA8F3ED8D83}"/>
                  </a:ext>
                </a:extLst>
              </p:cNvPr>
              <p:cNvSpPr/>
              <p:nvPr/>
            </p:nvSpPr>
            <p:spPr>
              <a:xfrm>
                <a:off x="614596" y="1532311"/>
                <a:ext cx="5616000" cy="108000"/>
              </a:xfrm>
              <a:prstGeom prst="rect">
                <a:avLst/>
              </a:prstGeom>
              <a:solidFill>
                <a:srgbClr val="97CC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2E03536-CA16-4AB7-861E-6629386F17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02" t="6918" r="9037" b="9136"/>
            <a:stretch/>
          </p:blipFill>
          <p:spPr>
            <a:xfrm>
              <a:off x="98009" y="1268844"/>
              <a:ext cx="5997991" cy="3009242"/>
            </a:xfrm>
            <a:prstGeom prst="rect">
              <a:avLst/>
            </a:prstGeom>
          </p:spPr>
        </p:pic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20595DC-711B-4044-A44A-D2D3831FEC3A}"/>
              </a:ext>
            </a:extLst>
          </p:cNvPr>
          <p:cNvSpPr/>
          <p:nvPr/>
        </p:nvSpPr>
        <p:spPr>
          <a:xfrm>
            <a:off x="1319436" y="391886"/>
            <a:ext cx="3066272" cy="1110343"/>
          </a:xfrm>
          <a:prstGeom prst="roundRect">
            <a:avLst>
              <a:gd name="adj" fmla="val 716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個股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ticker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AAPL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（個股：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Apple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Inc.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C6B9D3DE-D36E-43EE-9797-E0924E26205B}"/>
              </a:ext>
            </a:extLst>
          </p:cNvPr>
          <p:cNvGrpSpPr/>
          <p:nvPr/>
        </p:nvGrpSpPr>
        <p:grpSpPr>
          <a:xfrm>
            <a:off x="6337108" y="697149"/>
            <a:ext cx="5616000" cy="5734298"/>
            <a:chOff x="328194" y="443255"/>
            <a:chExt cx="5616000" cy="5734298"/>
          </a:xfrm>
        </p:grpSpPr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BD17E6C1-1F6E-4C8F-8BEB-CA9A67F51488}"/>
                </a:ext>
              </a:extLst>
            </p:cNvPr>
            <p:cNvGrpSpPr/>
            <p:nvPr/>
          </p:nvGrpSpPr>
          <p:grpSpPr>
            <a:xfrm>
              <a:off x="328194" y="443255"/>
              <a:ext cx="5616000" cy="702508"/>
              <a:chOff x="614596" y="937803"/>
              <a:chExt cx="5616000" cy="702508"/>
            </a:xfrm>
          </p:grpSpPr>
          <p:sp>
            <p:nvSpPr>
              <p:cNvPr id="24" name="文本框 2">
                <a:extLst>
                  <a:ext uri="{FF2B5EF4-FFF2-40B4-BE49-F238E27FC236}">
                    <a16:creationId xmlns:a16="http://schemas.microsoft.com/office/drawing/2014/main" id="{6ED48FAD-E4F7-402B-ADC9-B494C0A375D5}"/>
                  </a:ext>
                </a:extLst>
              </p:cNvPr>
              <p:cNvSpPr txBox="1"/>
              <p:nvPr/>
            </p:nvSpPr>
            <p:spPr>
              <a:xfrm>
                <a:off x="1070062" y="937803"/>
                <a:ext cx="46987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TW" altLang="en-US" sz="32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單一個股的企業基本資料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2B17341-BA58-49EA-9741-5A9BAFB5C2E6}"/>
                  </a:ext>
                </a:extLst>
              </p:cNvPr>
              <p:cNvSpPr/>
              <p:nvPr/>
            </p:nvSpPr>
            <p:spPr>
              <a:xfrm>
                <a:off x="614596" y="1532311"/>
                <a:ext cx="5616000" cy="108000"/>
              </a:xfrm>
              <a:prstGeom prst="rect">
                <a:avLst/>
              </a:prstGeom>
              <a:solidFill>
                <a:srgbClr val="97CC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F2530CEC-2CD3-4CA0-AFF4-AE23F77FA0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350"/>
            <a:stretch/>
          </p:blipFill>
          <p:spPr>
            <a:xfrm>
              <a:off x="389836" y="1351563"/>
              <a:ext cx="5486362" cy="4825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3266043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投影片編號版面配置區 1">
            <a:extLst>
              <a:ext uri="{FF2B5EF4-FFF2-40B4-BE49-F238E27FC236}">
                <a16:creationId xmlns:a16="http://schemas.microsoft.com/office/drawing/2014/main" id="{2BDDE66E-5948-4FBC-8728-D9A2627E267C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A4E786F-588D-4932-A7B2-AE3451FA4ACA}" type="slidenum">
              <a:rPr lang="zh-CN" altLang="en-US" sz="1600" b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24</a:t>
            </a:fld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686A1CA1-1C6A-4EA5-9164-617961AFFB6B}"/>
              </a:ext>
            </a:extLst>
          </p:cNvPr>
          <p:cNvGrpSpPr/>
          <p:nvPr/>
        </p:nvGrpSpPr>
        <p:grpSpPr>
          <a:xfrm>
            <a:off x="315093" y="1978140"/>
            <a:ext cx="5661164" cy="4147816"/>
            <a:chOff x="6344751" y="443255"/>
            <a:chExt cx="5661164" cy="414781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047273C-F50A-4F9F-9CFE-7370F33BD9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51" t="6766" r="8793" b="9651"/>
            <a:stretch/>
          </p:blipFill>
          <p:spPr>
            <a:xfrm>
              <a:off x="6344751" y="1271020"/>
              <a:ext cx="5657473" cy="3320051"/>
            </a:xfrm>
            <a:prstGeom prst="rect">
              <a:avLst/>
            </a:prstGeom>
          </p:spPr>
        </p:pic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CAC8E20E-03F6-4453-A4F9-3860E5034407}"/>
                </a:ext>
              </a:extLst>
            </p:cNvPr>
            <p:cNvGrpSpPr/>
            <p:nvPr/>
          </p:nvGrpSpPr>
          <p:grpSpPr>
            <a:xfrm>
              <a:off x="6389915" y="443255"/>
              <a:ext cx="5616000" cy="702508"/>
              <a:chOff x="614596" y="937803"/>
              <a:chExt cx="5616000" cy="702508"/>
            </a:xfrm>
          </p:grpSpPr>
          <p:sp>
            <p:nvSpPr>
              <p:cNvPr id="22" name="文本框 2">
                <a:extLst>
                  <a:ext uri="{FF2B5EF4-FFF2-40B4-BE49-F238E27FC236}">
                    <a16:creationId xmlns:a16="http://schemas.microsoft.com/office/drawing/2014/main" id="{BA18B76E-E2B3-4A76-BE13-8FD6066D4541}"/>
                  </a:ext>
                </a:extLst>
              </p:cNvPr>
              <p:cNvSpPr txBox="1"/>
              <p:nvPr/>
            </p:nvSpPr>
            <p:spPr>
              <a:xfrm>
                <a:off x="1275243" y="937803"/>
                <a:ext cx="428835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TW" altLang="en-US" sz="32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多檔個股的股價趨勢圖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3091F8F-8490-406E-8310-DE18291F6474}"/>
                  </a:ext>
                </a:extLst>
              </p:cNvPr>
              <p:cNvSpPr/>
              <p:nvPr/>
            </p:nvSpPr>
            <p:spPr>
              <a:xfrm>
                <a:off x="614596" y="1532311"/>
                <a:ext cx="5616000" cy="108000"/>
              </a:xfrm>
              <a:prstGeom prst="rect">
                <a:avLst/>
              </a:prstGeom>
              <a:solidFill>
                <a:srgbClr val="97CC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226D24F-8F92-4474-B130-CDBE0AD8975D}"/>
              </a:ext>
            </a:extLst>
          </p:cNvPr>
          <p:cNvGrpSpPr/>
          <p:nvPr/>
        </p:nvGrpSpPr>
        <p:grpSpPr>
          <a:xfrm>
            <a:off x="6226740" y="1978140"/>
            <a:ext cx="5719306" cy="4147816"/>
            <a:chOff x="6355748" y="443255"/>
            <a:chExt cx="5719306" cy="4147816"/>
          </a:xfrm>
        </p:grpSpPr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765B64A9-7B4B-4260-8BB6-F0957587C7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80" t="6964" r="8462" b="9099"/>
            <a:stretch/>
          </p:blipFill>
          <p:spPr>
            <a:xfrm>
              <a:off x="6355748" y="1271020"/>
              <a:ext cx="5719306" cy="3320051"/>
            </a:xfrm>
            <a:prstGeom prst="rect">
              <a:avLst/>
            </a:prstGeom>
          </p:spPr>
        </p:pic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5BD21268-A8BD-4044-BBF7-53255BCA5612}"/>
                </a:ext>
              </a:extLst>
            </p:cNvPr>
            <p:cNvGrpSpPr/>
            <p:nvPr/>
          </p:nvGrpSpPr>
          <p:grpSpPr>
            <a:xfrm>
              <a:off x="6389915" y="443255"/>
              <a:ext cx="5616000" cy="702508"/>
              <a:chOff x="614596" y="937803"/>
              <a:chExt cx="5616000" cy="702508"/>
            </a:xfrm>
          </p:grpSpPr>
          <p:sp>
            <p:nvSpPr>
              <p:cNvPr id="28" name="文本框 2">
                <a:extLst>
                  <a:ext uri="{FF2B5EF4-FFF2-40B4-BE49-F238E27FC236}">
                    <a16:creationId xmlns:a16="http://schemas.microsoft.com/office/drawing/2014/main" id="{5B06F573-4361-4127-B7FE-6C43C0E26D63}"/>
                  </a:ext>
                </a:extLst>
              </p:cNvPr>
              <p:cNvSpPr txBox="1"/>
              <p:nvPr/>
            </p:nvSpPr>
            <p:spPr>
              <a:xfrm>
                <a:off x="683735" y="937803"/>
                <a:ext cx="54713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TW" altLang="en-US" sz="32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多檔個股</a:t>
                </a:r>
                <a:r>
                  <a:rPr lang="en-US" altLang="zh-TW" sz="32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&amp;</a:t>
                </a:r>
                <a:r>
                  <a:rPr lang="zh-TW" altLang="en-US" sz="32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大盤的股價趨勢圖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CA82A0A-0D73-44C8-997C-76333DD7E738}"/>
                  </a:ext>
                </a:extLst>
              </p:cNvPr>
              <p:cNvSpPr/>
              <p:nvPr/>
            </p:nvSpPr>
            <p:spPr>
              <a:xfrm>
                <a:off x="614596" y="1532311"/>
                <a:ext cx="5616000" cy="108000"/>
              </a:xfrm>
              <a:prstGeom prst="rect">
                <a:avLst/>
              </a:prstGeom>
              <a:solidFill>
                <a:srgbClr val="97CC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717E1858-EC17-4B60-985B-1F656380B0B4}"/>
              </a:ext>
            </a:extLst>
          </p:cNvPr>
          <p:cNvSpPr/>
          <p:nvPr/>
        </p:nvSpPr>
        <p:spPr>
          <a:xfrm>
            <a:off x="2865207" y="383102"/>
            <a:ext cx="6583593" cy="1110343"/>
          </a:xfrm>
          <a:prstGeom prst="roundRect">
            <a:avLst>
              <a:gd name="adj" fmla="val 716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個股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ticker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AAPL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TSLA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^GSPC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（個股：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Apple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Inc.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Tesla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S&amp;P500 Index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7402421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C226D24F-8F92-4474-B130-CDBE0AD8975D}"/>
              </a:ext>
            </a:extLst>
          </p:cNvPr>
          <p:cNvGrpSpPr/>
          <p:nvPr/>
        </p:nvGrpSpPr>
        <p:grpSpPr>
          <a:xfrm>
            <a:off x="6260907" y="1332512"/>
            <a:ext cx="5636085" cy="4870244"/>
            <a:chOff x="6389915" y="69769"/>
            <a:chExt cx="5636085" cy="4870244"/>
          </a:xfrm>
        </p:grpSpPr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765B64A9-7B4B-4260-8BB6-F0957587C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9054" y="1271020"/>
              <a:ext cx="5566946" cy="3668993"/>
            </a:xfrm>
            <a:prstGeom prst="rect">
              <a:avLst/>
            </a:prstGeom>
          </p:spPr>
        </p:pic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5BD21268-A8BD-4044-BBF7-53255BCA5612}"/>
                </a:ext>
              </a:extLst>
            </p:cNvPr>
            <p:cNvGrpSpPr/>
            <p:nvPr/>
          </p:nvGrpSpPr>
          <p:grpSpPr>
            <a:xfrm>
              <a:off x="6389915" y="69769"/>
              <a:ext cx="5616000" cy="1075994"/>
              <a:chOff x="614596" y="564317"/>
              <a:chExt cx="5616000" cy="1075994"/>
            </a:xfrm>
          </p:grpSpPr>
          <p:sp>
            <p:nvSpPr>
              <p:cNvPr id="28" name="文本框 2">
                <a:extLst>
                  <a:ext uri="{FF2B5EF4-FFF2-40B4-BE49-F238E27FC236}">
                    <a16:creationId xmlns:a16="http://schemas.microsoft.com/office/drawing/2014/main" id="{5B06F573-4361-4127-B7FE-6C43C0E26D63}"/>
                  </a:ext>
                </a:extLst>
              </p:cNvPr>
              <p:cNvSpPr txBox="1"/>
              <p:nvPr/>
            </p:nvSpPr>
            <p:spPr>
              <a:xfrm>
                <a:off x="1758788" y="564317"/>
                <a:ext cx="408740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OLS</a:t>
                </a:r>
              </a:p>
              <a:p>
                <a:pPr algn="ctr"/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 (Apple fit NASDAQ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 </a:t>
                </a:r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Index)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CA82A0A-0D73-44C8-997C-76333DD7E738}"/>
                  </a:ext>
                </a:extLst>
              </p:cNvPr>
              <p:cNvSpPr/>
              <p:nvPr/>
            </p:nvSpPr>
            <p:spPr>
              <a:xfrm>
                <a:off x="614596" y="1532311"/>
                <a:ext cx="5616000" cy="108000"/>
              </a:xfrm>
              <a:prstGeom prst="rect">
                <a:avLst/>
              </a:prstGeom>
              <a:solidFill>
                <a:srgbClr val="97CC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686A1CA1-1C6A-4EA5-9164-617961AFFB6B}"/>
              </a:ext>
            </a:extLst>
          </p:cNvPr>
          <p:cNvGrpSpPr/>
          <p:nvPr/>
        </p:nvGrpSpPr>
        <p:grpSpPr>
          <a:xfrm>
            <a:off x="433457" y="1337867"/>
            <a:ext cx="5662543" cy="4882866"/>
            <a:chOff x="6389915" y="75124"/>
            <a:chExt cx="5662543" cy="488286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047273C-F50A-4F9F-9CFE-7370F33BD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9915" y="1271020"/>
              <a:ext cx="5662543" cy="3686970"/>
            </a:xfrm>
            <a:prstGeom prst="rect">
              <a:avLst/>
            </a:prstGeom>
          </p:spPr>
        </p:pic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CAC8E20E-03F6-4453-A4F9-3860E5034407}"/>
                </a:ext>
              </a:extLst>
            </p:cNvPr>
            <p:cNvGrpSpPr/>
            <p:nvPr/>
          </p:nvGrpSpPr>
          <p:grpSpPr>
            <a:xfrm>
              <a:off x="6389915" y="75124"/>
              <a:ext cx="5616000" cy="1070639"/>
              <a:chOff x="614596" y="569672"/>
              <a:chExt cx="5616000" cy="1070639"/>
            </a:xfrm>
          </p:grpSpPr>
          <p:sp>
            <p:nvSpPr>
              <p:cNvPr id="22" name="文本框 2">
                <a:extLst>
                  <a:ext uri="{FF2B5EF4-FFF2-40B4-BE49-F238E27FC236}">
                    <a16:creationId xmlns:a16="http://schemas.microsoft.com/office/drawing/2014/main" id="{BA18B76E-E2B3-4A76-BE13-8FD6066D4541}"/>
                  </a:ext>
                </a:extLst>
              </p:cNvPr>
              <p:cNvSpPr txBox="1"/>
              <p:nvPr/>
            </p:nvSpPr>
            <p:spPr>
              <a:xfrm>
                <a:off x="1163354" y="569672"/>
                <a:ext cx="384432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OLS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 </a:t>
                </a:r>
                <a:endPara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  <a:p>
                <a:pPr algn="ctr"/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(Apple fit </a:t>
                </a:r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S&amp;P500 Index</a:t>
                </a:r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)</a:t>
                </a:r>
                <a:endPara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3091F8F-8490-406E-8310-DE18291F6474}"/>
                  </a:ext>
                </a:extLst>
              </p:cNvPr>
              <p:cNvSpPr/>
              <p:nvPr/>
            </p:nvSpPr>
            <p:spPr>
              <a:xfrm>
                <a:off x="614596" y="1532311"/>
                <a:ext cx="5616000" cy="108000"/>
              </a:xfrm>
              <a:prstGeom prst="rect">
                <a:avLst/>
              </a:prstGeom>
              <a:solidFill>
                <a:srgbClr val="97CC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55" name="投影片編號版面配置區 1">
            <a:extLst>
              <a:ext uri="{FF2B5EF4-FFF2-40B4-BE49-F238E27FC236}">
                <a16:creationId xmlns:a16="http://schemas.microsoft.com/office/drawing/2014/main" id="{2BDDE66E-5948-4FBC-8728-D9A2627E267C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A4E786F-588D-4932-A7B2-AE3451FA4ACA}" type="slidenum">
              <a:rPr lang="zh-CN" altLang="en-US" sz="1600" b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25</a:t>
            </a:fld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717E1858-EC17-4B60-985B-1F656380B0B4}"/>
              </a:ext>
            </a:extLst>
          </p:cNvPr>
          <p:cNvSpPr/>
          <p:nvPr/>
        </p:nvSpPr>
        <p:spPr>
          <a:xfrm>
            <a:off x="360257" y="136720"/>
            <a:ext cx="8129364" cy="1110343"/>
          </a:xfrm>
          <a:prstGeom prst="roundRect">
            <a:avLst>
              <a:gd name="adj" fmla="val 716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個股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ticker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AAPL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^GSPC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^IXIC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（個股：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Apple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Inc.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S&amp;P500 Index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NASDAQ Index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57A2AA3-22C5-4303-A7AA-C9B5DD866C04}"/>
              </a:ext>
            </a:extLst>
          </p:cNvPr>
          <p:cNvSpPr/>
          <p:nvPr/>
        </p:nvSpPr>
        <p:spPr>
          <a:xfrm>
            <a:off x="8782081" y="239521"/>
            <a:ext cx="3114911" cy="904740"/>
          </a:xfrm>
          <a:prstGeom prst="roundRect">
            <a:avLst>
              <a:gd name="adj" fmla="val 7160"/>
            </a:avLst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OLS</a:t>
            </a:r>
            <a:r>
              <a:rPr lang="zh-TW" altLang="en-US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0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TW" altLang="en-US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普通最小平方線性迴歸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4DE44CE-64BE-4EE2-A9E5-1A616557A44B}"/>
              </a:ext>
            </a:extLst>
          </p:cNvPr>
          <p:cNvGrpSpPr/>
          <p:nvPr/>
        </p:nvGrpSpPr>
        <p:grpSpPr>
          <a:xfrm>
            <a:off x="442141" y="5071038"/>
            <a:ext cx="7624173" cy="1581413"/>
            <a:chOff x="442141" y="5343180"/>
            <a:chExt cx="7624173" cy="1581413"/>
          </a:xfrm>
        </p:grpSpPr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215762E3-DED9-428D-B748-B9FC5C63CDDC}"/>
                </a:ext>
              </a:extLst>
            </p:cNvPr>
            <p:cNvSpPr/>
            <p:nvPr/>
          </p:nvSpPr>
          <p:spPr>
            <a:xfrm>
              <a:off x="1584202" y="5343180"/>
              <a:ext cx="571171" cy="180344"/>
            </a:xfrm>
            <a:prstGeom prst="roundRect">
              <a:avLst>
                <a:gd name="adj" fmla="val 7160"/>
              </a:avLst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zh-TW" altLang="en-US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DE85C1DB-D977-4CB7-8A6B-FB5B8E51ACE2}"/>
                </a:ext>
              </a:extLst>
            </p:cNvPr>
            <p:cNvSpPr/>
            <p:nvPr/>
          </p:nvSpPr>
          <p:spPr>
            <a:xfrm>
              <a:off x="7495143" y="5354100"/>
              <a:ext cx="571171" cy="180344"/>
            </a:xfrm>
            <a:prstGeom prst="roundRect">
              <a:avLst>
                <a:gd name="adj" fmla="val 7160"/>
              </a:avLst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zh-TW" altLang="en-US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" name="直線單箭頭接點 2">
              <a:extLst>
                <a:ext uri="{FF2B5EF4-FFF2-40B4-BE49-F238E27FC236}">
                  <a16:creationId xmlns:a16="http://schemas.microsoft.com/office/drawing/2014/main" id="{5E8A33D1-9D7A-4365-8351-F9893711B6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8901" y="5523524"/>
              <a:ext cx="10885" cy="99127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E963B25A-3188-40FC-833A-8387F7A09160}"/>
                </a:ext>
              </a:extLst>
            </p:cNvPr>
            <p:cNvCxnSpPr>
              <a:cxnSpLocks/>
            </p:cNvCxnSpPr>
            <p:nvPr/>
          </p:nvCxnSpPr>
          <p:spPr>
            <a:xfrm>
              <a:off x="7780727" y="5523524"/>
              <a:ext cx="0" cy="99127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67548EB1-DF7A-430D-B980-2CC8A3B3342F}"/>
                </a:ext>
              </a:extLst>
            </p:cNvPr>
            <p:cNvCxnSpPr>
              <a:cxnSpLocks/>
            </p:cNvCxnSpPr>
            <p:nvPr/>
          </p:nvCxnSpPr>
          <p:spPr>
            <a:xfrm>
              <a:off x="1869786" y="6514802"/>
              <a:ext cx="59135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B5459533-82B5-40FB-A82E-C76ECBB1E369}"/>
                </a:ext>
              </a:extLst>
            </p:cNvPr>
            <p:cNvSpPr/>
            <p:nvPr/>
          </p:nvSpPr>
          <p:spPr>
            <a:xfrm>
              <a:off x="442141" y="6511636"/>
              <a:ext cx="3856773" cy="412957"/>
            </a:xfrm>
            <a:prstGeom prst="roundRect">
              <a:avLst>
                <a:gd name="adj" fmla="val 7160"/>
              </a:avLst>
            </a:prstGeom>
            <a:noFill/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TW" sz="20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Beta</a:t>
              </a:r>
              <a:r>
                <a:rPr lang="zh-TW" altLang="en-US" sz="20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值皆相較大盤波動度較大</a:t>
              </a:r>
              <a:endPara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04CBD6C9-1EA5-43EF-AAC5-CF2D3650AA30}"/>
              </a:ext>
            </a:extLst>
          </p:cNvPr>
          <p:cNvGrpSpPr/>
          <p:nvPr/>
        </p:nvGrpSpPr>
        <p:grpSpPr>
          <a:xfrm>
            <a:off x="1584202" y="3630269"/>
            <a:ext cx="6482112" cy="1440768"/>
            <a:chOff x="1584201" y="4108890"/>
            <a:chExt cx="6482112" cy="1440768"/>
          </a:xfrm>
        </p:grpSpPr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39EBDA1D-7EA4-4C45-B42D-CF5501D6E980}"/>
                </a:ext>
              </a:extLst>
            </p:cNvPr>
            <p:cNvSpPr/>
            <p:nvPr/>
          </p:nvSpPr>
          <p:spPr>
            <a:xfrm>
              <a:off x="1584201" y="5323114"/>
              <a:ext cx="571171" cy="180344"/>
            </a:xfrm>
            <a:prstGeom prst="roundRect">
              <a:avLst>
                <a:gd name="adj" fmla="val 7160"/>
              </a:avLst>
            </a:prstGeom>
            <a:noFill/>
            <a:ln w="28575">
              <a:solidFill>
                <a:srgbClr val="FFF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zh-TW" altLang="en-US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492EA9BC-93C4-4F7D-9936-35064F0B8236}"/>
                </a:ext>
              </a:extLst>
            </p:cNvPr>
            <p:cNvSpPr/>
            <p:nvPr/>
          </p:nvSpPr>
          <p:spPr>
            <a:xfrm>
              <a:off x="7495142" y="5323113"/>
              <a:ext cx="571171" cy="226545"/>
            </a:xfrm>
            <a:prstGeom prst="roundRect">
              <a:avLst>
                <a:gd name="adj" fmla="val 7160"/>
              </a:avLst>
            </a:prstGeom>
            <a:noFill/>
            <a:ln w="28575">
              <a:solidFill>
                <a:srgbClr val="FFF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zh-TW" altLang="en-US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6B5BFADE-120A-4E0E-8500-57589E9B73B6}"/>
                </a:ext>
              </a:extLst>
            </p:cNvPr>
            <p:cNvCxnSpPr>
              <a:cxnSpLocks/>
            </p:cNvCxnSpPr>
            <p:nvPr/>
          </p:nvCxnSpPr>
          <p:spPr>
            <a:xfrm>
              <a:off x="1771815" y="4936373"/>
              <a:ext cx="0" cy="386496"/>
            </a:xfrm>
            <a:prstGeom prst="straightConnector1">
              <a:avLst/>
            </a:prstGeom>
            <a:ln w="28575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97EDEE85-774C-4229-9F03-D1A82DB82756}"/>
                </a:ext>
              </a:extLst>
            </p:cNvPr>
            <p:cNvCxnSpPr>
              <a:cxnSpLocks/>
            </p:cNvCxnSpPr>
            <p:nvPr/>
          </p:nvCxnSpPr>
          <p:spPr>
            <a:xfrm>
              <a:off x="7691082" y="4936373"/>
              <a:ext cx="0" cy="386496"/>
            </a:xfrm>
            <a:prstGeom prst="straightConnector1">
              <a:avLst/>
            </a:prstGeom>
            <a:ln w="28575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020B4C22-12D2-4F8A-AE08-8AAA47C791EF}"/>
                </a:ext>
              </a:extLst>
            </p:cNvPr>
            <p:cNvCxnSpPr>
              <a:cxnSpLocks/>
            </p:cNvCxnSpPr>
            <p:nvPr/>
          </p:nvCxnSpPr>
          <p:spPr>
            <a:xfrm>
              <a:off x="1771815" y="4936373"/>
              <a:ext cx="5919267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: 圓角 37">
                  <a:extLst>
                    <a:ext uri="{FF2B5EF4-FFF2-40B4-BE49-F238E27FC236}">
                      <a16:creationId xmlns:a16="http://schemas.microsoft.com/office/drawing/2014/main" id="{7C75E81F-EE95-4955-B767-DD61B1077D28}"/>
                    </a:ext>
                  </a:extLst>
                </p:cNvPr>
                <p:cNvSpPr/>
                <p:nvPr/>
              </p:nvSpPr>
              <p:spPr>
                <a:xfrm>
                  <a:off x="3306470" y="4108890"/>
                  <a:ext cx="2571657" cy="1007514"/>
                </a:xfrm>
                <a:prstGeom prst="roundRect">
                  <a:avLst>
                    <a:gd name="adj" fmla="val 7160"/>
                  </a:avLst>
                </a:prstGeom>
                <a:noFill/>
                <a:ln w="2857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zh-TW" altLang="en-US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𝜶</m:t>
                      </m:r>
                    </m:oMath>
                  </a14:m>
                  <a:r>
                    <a:rPr lang="zh-TW" altLang="en-US" sz="2000" b="1" dirty="0">
                      <a:solidFill>
                        <a:srgbClr val="FFFF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值皆</a:t>
                  </a:r>
                  <a:r>
                    <a:rPr lang="en-US" altLang="zh-TW" sz="2000" b="1" dirty="0">
                      <a:solidFill>
                        <a:srgbClr val="FFFF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&gt;0</a:t>
                  </a:r>
                  <a:r>
                    <a:rPr lang="en-US" altLang="zh-TW" sz="2000" b="1" dirty="0">
                      <a:solidFill>
                        <a:srgbClr val="FFFF00"/>
                      </a:solidFill>
                      <a:ea typeface="Cambria Math" panose="02040503050406030204" pitchFamily="18" charset="0"/>
                    </a:rPr>
                    <a:t> 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altLang="zh-TW" sz="2000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a14:m>
                  <a:r>
                    <a:rPr lang="zh-TW" altLang="en-US" sz="2000" b="1" dirty="0">
                      <a:solidFill>
                        <a:srgbClr val="FFFF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顯示有超額報酬</a:t>
                  </a:r>
                  <a:endParaRPr lang="en-US" altLang="zh-TW" sz="2000" b="1" dirty="0">
                    <a:solidFill>
                      <a:srgbClr val="FFFF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38" name="矩形: 圓角 37">
                  <a:extLst>
                    <a:ext uri="{FF2B5EF4-FFF2-40B4-BE49-F238E27FC236}">
                      <a16:creationId xmlns:a16="http://schemas.microsoft.com/office/drawing/2014/main" id="{7C75E81F-EE95-4955-B767-DD61B1077D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470" y="4108890"/>
                  <a:ext cx="2571657" cy="1007514"/>
                </a:xfrm>
                <a:prstGeom prst="roundRect">
                  <a:avLst>
                    <a:gd name="adj" fmla="val 7160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noFill/>
                  <a:prstDash val="dash"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455FF96F-5ADB-4AD3-B36B-73EB1E811851}"/>
              </a:ext>
            </a:extLst>
          </p:cNvPr>
          <p:cNvGrpSpPr/>
          <p:nvPr/>
        </p:nvGrpSpPr>
        <p:grpSpPr>
          <a:xfrm>
            <a:off x="3170703" y="1473656"/>
            <a:ext cx="8726288" cy="1764409"/>
            <a:chOff x="1584201" y="3955274"/>
            <a:chExt cx="8726288" cy="1764409"/>
          </a:xfrm>
        </p:grpSpPr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6E2C5C38-A509-45D6-9FC2-253526CAAA89}"/>
                </a:ext>
              </a:extLst>
            </p:cNvPr>
            <p:cNvSpPr/>
            <p:nvPr/>
          </p:nvSpPr>
          <p:spPr>
            <a:xfrm>
              <a:off x="1584201" y="5323114"/>
              <a:ext cx="2784108" cy="374798"/>
            </a:xfrm>
            <a:prstGeom prst="roundRect">
              <a:avLst>
                <a:gd name="adj" fmla="val 7160"/>
              </a:avLst>
            </a:prstGeom>
            <a:noFill/>
            <a:ln w="28575"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zh-TW" altLang="en-US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5A774A65-216D-4861-9CE1-00C092DB4587}"/>
                </a:ext>
              </a:extLst>
            </p:cNvPr>
            <p:cNvSpPr/>
            <p:nvPr/>
          </p:nvSpPr>
          <p:spPr>
            <a:xfrm>
              <a:off x="7495142" y="5344885"/>
              <a:ext cx="2815347" cy="374798"/>
            </a:xfrm>
            <a:prstGeom prst="roundRect">
              <a:avLst>
                <a:gd name="adj" fmla="val 7160"/>
              </a:avLst>
            </a:prstGeom>
            <a:noFill/>
            <a:ln w="28575"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zh-TW" altLang="en-US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5551B06E-AE0F-43F4-8365-3E1AA9FF61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5358" y="4670535"/>
              <a:ext cx="12095" cy="663219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A2CAE0FE-A0C1-4E6B-8FE1-0F505E57F66D}"/>
                </a:ext>
              </a:extLst>
            </p:cNvPr>
            <p:cNvCxnSpPr>
              <a:cxnSpLocks/>
            </p:cNvCxnSpPr>
            <p:nvPr/>
          </p:nvCxnSpPr>
          <p:spPr>
            <a:xfrm>
              <a:off x="8322454" y="4659650"/>
              <a:ext cx="0" cy="663219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A0C6C472-CD51-4299-B6F0-5E77A921DA83}"/>
                </a:ext>
              </a:extLst>
            </p:cNvPr>
            <p:cNvCxnSpPr>
              <a:cxnSpLocks/>
            </p:cNvCxnSpPr>
            <p:nvPr/>
          </p:nvCxnSpPr>
          <p:spPr>
            <a:xfrm>
              <a:off x="1827453" y="4659650"/>
              <a:ext cx="6495001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: 圓角 44">
                  <a:extLst>
                    <a:ext uri="{FF2B5EF4-FFF2-40B4-BE49-F238E27FC236}">
                      <a16:creationId xmlns:a16="http://schemas.microsoft.com/office/drawing/2014/main" id="{C6E00E0E-7040-4744-A311-06EE8B8B1C6D}"/>
                    </a:ext>
                  </a:extLst>
                </p:cNvPr>
                <p:cNvSpPr/>
                <p:nvPr/>
              </p:nvSpPr>
              <p:spPr>
                <a:xfrm>
                  <a:off x="3005798" y="3955274"/>
                  <a:ext cx="3188427" cy="747111"/>
                </a:xfrm>
                <a:prstGeom prst="roundRect">
                  <a:avLst>
                    <a:gd name="adj" fmla="val 7160"/>
                  </a:avLst>
                </a:prstGeom>
                <a:noFill/>
                <a:ln w="2857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000" b="1" dirty="0">
                      <a:solidFill>
                        <a:srgbClr val="00B0F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判定係數</a:t>
                  </a:r>
                  <a14:m>
                    <m:oMath xmlns:m="http://schemas.openxmlformats.org/officeDocument/2006/math">
                      <m:r>
                        <a:rPr lang="zh-TW" altLang="en-US" sz="2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≒</m:t>
                      </m:r>
                    </m:oMath>
                  </a14:m>
                  <a:r>
                    <a:rPr lang="en-US" altLang="zh-TW" sz="2000" b="1" dirty="0">
                      <a:solidFill>
                        <a:srgbClr val="00B0F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5</a:t>
                  </a:r>
                  <a:r>
                    <a:rPr lang="zh-TW" altLang="en-US" sz="2000" b="1" dirty="0">
                      <a:solidFill>
                        <a:srgbClr val="00B0F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成</a:t>
                  </a:r>
                  <a:endParaRPr lang="en-US" altLang="zh-TW" sz="2000" b="1" dirty="0">
                    <a:solidFill>
                      <a:srgbClr val="00B0F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algn="ctr"/>
                  <a:r>
                    <a:rPr lang="zh-TW" altLang="en-US" sz="2000" b="1" dirty="0">
                      <a:solidFill>
                        <a:srgbClr val="00B0F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（擬合程度、解釋力）</a:t>
                  </a:r>
                  <a:endParaRPr lang="en-US" altLang="zh-TW" sz="2000" b="1" dirty="0">
                    <a:solidFill>
                      <a:srgbClr val="00B0F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45" name="矩形: 圓角 44">
                  <a:extLst>
                    <a:ext uri="{FF2B5EF4-FFF2-40B4-BE49-F238E27FC236}">
                      <a16:creationId xmlns:a16="http://schemas.microsoft.com/office/drawing/2014/main" id="{C6E00E0E-7040-4744-A311-06EE8B8B1C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798" y="3955274"/>
                  <a:ext cx="3188427" cy="747111"/>
                </a:xfrm>
                <a:prstGeom prst="roundRect">
                  <a:avLst>
                    <a:gd name="adj" fmla="val 7160"/>
                  </a:avLst>
                </a:prstGeom>
                <a:blipFill>
                  <a:blip r:embed="rId6"/>
                  <a:stretch>
                    <a:fillRect t="-1639" b="-12295"/>
                  </a:stretch>
                </a:blipFill>
                <a:ln w="28575">
                  <a:noFill/>
                  <a:prstDash val="dash"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EECE0FEE-8067-4B1B-826B-C7BC2BC9DAE3}"/>
              </a:ext>
            </a:extLst>
          </p:cNvPr>
          <p:cNvGrpSpPr/>
          <p:nvPr/>
        </p:nvGrpSpPr>
        <p:grpSpPr>
          <a:xfrm>
            <a:off x="3938988" y="5024837"/>
            <a:ext cx="6473599" cy="1627614"/>
            <a:chOff x="1515985" y="5069930"/>
            <a:chExt cx="6473599" cy="1627614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3344036D-D7C7-4CC1-A6DE-7D0A39408DF8}"/>
                </a:ext>
              </a:extLst>
            </p:cNvPr>
            <p:cNvSpPr/>
            <p:nvPr/>
          </p:nvSpPr>
          <p:spPr>
            <a:xfrm>
              <a:off x="1515985" y="5069930"/>
              <a:ext cx="571171" cy="180344"/>
            </a:xfrm>
            <a:prstGeom prst="roundRect">
              <a:avLst>
                <a:gd name="adj" fmla="val 7160"/>
              </a:avLst>
            </a:prstGeom>
            <a:noFill/>
            <a:ln w="28575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zh-TW" altLang="en-US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65DC4562-0699-4B30-A319-E0AC1620671B}"/>
                </a:ext>
              </a:extLst>
            </p:cNvPr>
            <p:cNvSpPr/>
            <p:nvPr/>
          </p:nvSpPr>
          <p:spPr>
            <a:xfrm>
              <a:off x="7418413" y="5124959"/>
              <a:ext cx="571171" cy="180344"/>
            </a:xfrm>
            <a:prstGeom prst="roundRect">
              <a:avLst>
                <a:gd name="adj" fmla="val 7160"/>
              </a:avLst>
            </a:prstGeom>
            <a:noFill/>
            <a:ln w="28575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zh-TW" altLang="en-US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3FB88F97-413A-4E2F-BA02-437F24B9DF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7227" y="5296475"/>
              <a:ext cx="1" cy="1345054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23BB38A5-0240-4412-AA42-C842AF68FE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3286" y="5305303"/>
              <a:ext cx="1" cy="1336226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C80EE3E1-21D9-4CB0-A3AA-DAEE09CBA479}"/>
                </a:ext>
              </a:extLst>
            </p:cNvPr>
            <p:cNvCxnSpPr>
              <a:cxnSpLocks/>
            </p:cNvCxnSpPr>
            <p:nvPr/>
          </p:nvCxnSpPr>
          <p:spPr>
            <a:xfrm>
              <a:off x="1869786" y="6634238"/>
              <a:ext cx="59135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: 圓角 53">
                  <a:extLst>
                    <a:ext uri="{FF2B5EF4-FFF2-40B4-BE49-F238E27FC236}">
                      <a16:creationId xmlns:a16="http://schemas.microsoft.com/office/drawing/2014/main" id="{84B00C3D-D8C5-47B0-8262-E9BD4CAFBD3D}"/>
                    </a:ext>
                  </a:extLst>
                </p:cNvPr>
                <p:cNvSpPr/>
                <p:nvPr/>
              </p:nvSpPr>
              <p:spPr>
                <a:xfrm>
                  <a:off x="2601252" y="6284587"/>
                  <a:ext cx="4941775" cy="412957"/>
                </a:xfrm>
                <a:prstGeom prst="roundRect">
                  <a:avLst>
                    <a:gd name="adj" fmla="val 7160"/>
                  </a:avLst>
                </a:prstGeom>
                <a:noFill/>
                <a:ln w="28575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altLang="zh-TW" sz="2000" b="1" dirty="0">
                      <a:solidFill>
                        <a:srgbClr val="00B05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p-value</a:t>
                  </a:r>
                  <a:r>
                    <a:rPr lang="zh-TW" altLang="en-US" sz="2000" b="1" dirty="0">
                      <a:solidFill>
                        <a:srgbClr val="00B05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皆</a:t>
                  </a:r>
                  <a:r>
                    <a:rPr lang="en-US" altLang="zh-TW" sz="2000" b="1" dirty="0">
                      <a:solidFill>
                        <a:srgbClr val="00B05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&lt;0.05</a:t>
                  </a:r>
                  <a14:m>
                    <m:oMath xmlns:m="http://schemas.openxmlformats.org/officeDocument/2006/math">
                      <m:r>
                        <a:rPr lang="en-US" altLang="zh-TW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a14:m>
                  <a:r>
                    <a:rPr lang="en-US" altLang="zh-TW" sz="2000" b="1" dirty="0">
                      <a:solidFill>
                        <a:srgbClr val="00B05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Beta</a:t>
                  </a:r>
                  <a:r>
                    <a:rPr lang="zh-TW" altLang="en-US" sz="2000" b="1" dirty="0">
                      <a:solidFill>
                        <a:srgbClr val="00B05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係數顯著不為</a:t>
                  </a:r>
                  <a:r>
                    <a:rPr lang="en-US" altLang="zh-TW" sz="2000" b="1" dirty="0">
                      <a:solidFill>
                        <a:srgbClr val="00B05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0</a:t>
                  </a:r>
                </a:p>
              </p:txBody>
            </p:sp>
          </mc:Choice>
          <mc:Fallback xmlns="">
            <p:sp>
              <p:nvSpPr>
                <p:cNvPr id="54" name="矩形: 圓角 53">
                  <a:extLst>
                    <a:ext uri="{FF2B5EF4-FFF2-40B4-BE49-F238E27FC236}">
                      <a16:creationId xmlns:a16="http://schemas.microsoft.com/office/drawing/2014/main" id="{84B00C3D-D8C5-47B0-8262-E9BD4CAFBD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252" y="6284587"/>
                  <a:ext cx="4941775" cy="412957"/>
                </a:xfrm>
                <a:prstGeom prst="roundRect">
                  <a:avLst>
                    <a:gd name="adj" fmla="val 7160"/>
                  </a:avLst>
                </a:prstGeom>
                <a:blipFill>
                  <a:blip r:embed="rId7"/>
                  <a:stretch>
                    <a:fillRect t="-7463" b="-25373"/>
                  </a:stretch>
                </a:blipFill>
                <a:ln w="28575">
                  <a:noFill/>
                  <a:prstDash val="dash"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47791362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A7172A7-7BA5-42BB-B3BC-4BDD5029C853}"/>
              </a:ext>
            </a:extLst>
          </p:cNvPr>
          <p:cNvSpPr/>
          <p:nvPr/>
        </p:nvSpPr>
        <p:spPr>
          <a:xfrm>
            <a:off x="7202714" y="0"/>
            <a:ext cx="3438971" cy="685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EA9B1F-CED9-4269-9028-92B80DBE5A6D}"/>
              </a:ext>
            </a:extLst>
          </p:cNvPr>
          <p:cNvSpPr txBox="1"/>
          <p:nvPr/>
        </p:nvSpPr>
        <p:spPr>
          <a:xfrm>
            <a:off x="7617750" y="1839888"/>
            <a:ext cx="2759090" cy="357020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spc="300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</a:p>
          <a:p>
            <a:pPr algn="ctr"/>
            <a:r>
              <a:rPr lang="en-US" altLang="zh-CN" sz="16600" spc="300" dirty="0">
                <a:solidFill>
                  <a:schemeClr val="bg1"/>
                </a:solidFill>
                <a:cs typeface="+mn-ea"/>
                <a:sym typeface="+mn-lt"/>
              </a:rPr>
              <a:t>06</a:t>
            </a:r>
            <a:endParaRPr lang="zh-CN" altLang="en-US" sz="166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BE5A8E5-5F54-42C6-A3AE-0E7227782020}"/>
              </a:ext>
            </a:extLst>
          </p:cNvPr>
          <p:cNvGrpSpPr/>
          <p:nvPr/>
        </p:nvGrpSpPr>
        <p:grpSpPr>
          <a:xfrm>
            <a:off x="750225" y="2324522"/>
            <a:ext cx="6867525" cy="2208956"/>
            <a:chOff x="1019175" y="2291143"/>
            <a:chExt cx="6867525" cy="2208956"/>
          </a:xfrm>
        </p:grpSpPr>
        <p:sp>
          <p:nvSpPr>
            <p:cNvPr id="10" name="图文框 9">
              <a:extLst>
                <a:ext uri="{FF2B5EF4-FFF2-40B4-BE49-F238E27FC236}">
                  <a16:creationId xmlns:a16="http://schemas.microsoft.com/office/drawing/2014/main" id="{175ED1EB-595C-4BDE-889B-87155D70C6CF}"/>
                </a:ext>
              </a:extLst>
            </p:cNvPr>
            <p:cNvSpPr/>
            <p:nvPr/>
          </p:nvSpPr>
          <p:spPr>
            <a:xfrm>
              <a:off x="1019175" y="2291143"/>
              <a:ext cx="6867525" cy="2208956"/>
            </a:xfrm>
            <a:prstGeom prst="frame">
              <a:avLst>
                <a:gd name="adj1" fmla="val 2949"/>
              </a:avLst>
            </a:prstGeom>
            <a:solidFill>
              <a:srgbClr val="97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C20420A-9F86-457E-9E8B-B3AB5D624EAD}"/>
                </a:ext>
              </a:extLst>
            </p:cNvPr>
            <p:cNvSpPr txBox="1"/>
            <p:nvPr/>
          </p:nvSpPr>
          <p:spPr>
            <a:xfrm>
              <a:off x="2229483" y="3059101"/>
              <a:ext cx="40318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5400" b="1" spc="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問題與困難</a:t>
              </a:r>
            </a:p>
          </p:txBody>
        </p:sp>
      </p:grpSp>
      <p:sp>
        <p:nvSpPr>
          <p:cNvPr id="11" name="投影片編號版面配置區 1">
            <a:extLst>
              <a:ext uri="{FF2B5EF4-FFF2-40B4-BE49-F238E27FC236}">
                <a16:creationId xmlns:a16="http://schemas.microsoft.com/office/drawing/2014/main" id="{1592E1BC-0B8F-4B2F-9CEA-2B41A8E8B32C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A4E786F-588D-4932-A7B2-AE3451FA4ACA}" type="slidenum">
              <a:rPr lang="zh-CN" altLang="en-US" sz="1600" b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26</a:t>
            </a:fld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3326777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4CB5A41-4659-4881-9304-D94482E2EBC4}"/>
              </a:ext>
            </a:extLst>
          </p:cNvPr>
          <p:cNvSpPr/>
          <p:nvPr/>
        </p:nvSpPr>
        <p:spPr>
          <a:xfrm>
            <a:off x="5892800" y="693991"/>
            <a:ext cx="5112000" cy="10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DC3E17D8-79B2-4F62-B86D-C52E45BBA0F4}"/>
              </a:ext>
            </a:extLst>
          </p:cNvPr>
          <p:cNvGrpSpPr/>
          <p:nvPr/>
        </p:nvGrpSpPr>
        <p:grpSpPr>
          <a:xfrm>
            <a:off x="737849" y="1349926"/>
            <a:ext cx="2882209" cy="2301388"/>
            <a:chOff x="841344" y="1907111"/>
            <a:chExt cx="2882209" cy="230138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80D3808-0282-41CE-9CA6-F97030353123}"/>
                </a:ext>
              </a:extLst>
            </p:cNvPr>
            <p:cNvSpPr/>
            <p:nvPr/>
          </p:nvSpPr>
          <p:spPr>
            <a:xfrm>
              <a:off x="841344" y="2368776"/>
              <a:ext cx="2880000" cy="108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4C6E429-B841-4807-B0F6-CC41BFFDC179}"/>
                </a:ext>
              </a:extLst>
            </p:cNvPr>
            <p:cNvSpPr txBox="1"/>
            <p:nvPr/>
          </p:nvSpPr>
          <p:spPr>
            <a:xfrm>
              <a:off x="843554" y="2607163"/>
              <a:ext cx="2879999" cy="1601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TW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原先使用的</a:t>
              </a:r>
              <a:r>
                <a:rPr lang="en-US" altLang="zh-TW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new-</a:t>
              </a:r>
              <a:r>
                <a:rPr lang="en-US" altLang="zh-TW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api</a:t>
              </a:r>
              <a:r>
                <a:rPr lang="zh-TW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爬蟲所取得的新聞資料較少，對於知識圖譜的模型訓練較不足，故要多新增爬取</a:t>
              </a:r>
              <a:r>
                <a:rPr lang="en-US" altLang="zh-TW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google</a:t>
              </a:r>
              <a:r>
                <a:rPr lang="zh-TW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新聞以確保足量的文本來源。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99E82B7-A998-4308-AE92-27D084C3E2B9}"/>
                </a:ext>
              </a:extLst>
            </p:cNvPr>
            <p:cNvSpPr txBox="1"/>
            <p:nvPr/>
          </p:nvSpPr>
          <p:spPr>
            <a:xfrm>
              <a:off x="1227209" y="1907111"/>
              <a:ext cx="21082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spc="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新聞量不足</a:t>
              </a:r>
              <a:endParaRPr lang="zh-CN" altLang="en-US" sz="2400" b="1" spc="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B3A3CB47-17F5-4910-BDB6-8EAD8698D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192" y="2049978"/>
            <a:ext cx="3835532" cy="3835532"/>
          </a:xfrm>
          <a:prstGeom prst="rect">
            <a:avLst/>
          </a:prstGeom>
        </p:spPr>
      </p:pic>
      <p:sp>
        <p:nvSpPr>
          <p:cNvPr id="54" name="文本框 2">
            <a:extLst>
              <a:ext uri="{FF2B5EF4-FFF2-40B4-BE49-F238E27FC236}">
                <a16:creationId xmlns:a16="http://schemas.microsoft.com/office/drawing/2014/main" id="{81897225-15D4-414F-8D36-205DF0BC0A6F}"/>
              </a:ext>
            </a:extLst>
          </p:cNvPr>
          <p:cNvSpPr txBox="1"/>
          <p:nvPr/>
        </p:nvSpPr>
        <p:spPr>
          <a:xfrm>
            <a:off x="547066" y="455603"/>
            <a:ext cx="557075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b="1" spc="3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當前的困難（人、事、物）</a:t>
            </a:r>
            <a:endParaRPr lang="zh-CN" altLang="en-US" sz="3200" b="1" spc="300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55" name="投影片編號版面配置區 1">
            <a:extLst>
              <a:ext uri="{FF2B5EF4-FFF2-40B4-BE49-F238E27FC236}">
                <a16:creationId xmlns:a16="http://schemas.microsoft.com/office/drawing/2014/main" id="{191C7F6F-DA14-470F-9A94-30E019094322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A4E786F-588D-4932-A7B2-AE3451FA4ACA}" type="slidenum">
              <a:rPr lang="zh-CN" altLang="en-US" sz="1600" b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27</a:t>
            </a:fld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ECE2F047-F2E5-489D-9064-83AB80D16155}"/>
              </a:ext>
            </a:extLst>
          </p:cNvPr>
          <p:cNvGrpSpPr/>
          <p:nvPr/>
        </p:nvGrpSpPr>
        <p:grpSpPr>
          <a:xfrm>
            <a:off x="8263743" y="1279961"/>
            <a:ext cx="3647152" cy="1993611"/>
            <a:chOff x="713438" y="1907111"/>
            <a:chExt cx="3647152" cy="1993611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668C9384-DAEF-48A1-B28F-4BB33703D541}"/>
                </a:ext>
              </a:extLst>
            </p:cNvPr>
            <p:cNvSpPr/>
            <p:nvPr/>
          </p:nvSpPr>
          <p:spPr>
            <a:xfrm>
              <a:off x="713439" y="2368776"/>
              <a:ext cx="3460170" cy="108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8" name="文本框 41">
              <a:extLst>
                <a:ext uri="{FF2B5EF4-FFF2-40B4-BE49-F238E27FC236}">
                  <a16:creationId xmlns:a16="http://schemas.microsoft.com/office/drawing/2014/main" id="{C1EEC7B3-4666-4745-A4D5-0D7FAE8832B7}"/>
                </a:ext>
              </a:extLst>
            </p:cNvPr>
            <p:cNvSpPr txBox="1"/>
            <p:nvPr/>
          </p:nvSpPr>
          <p:spPr>
            <a:xfrm>
              <a:off x="843553" y="2607163"/>
              <a:ext cx="3330055" cy="129355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TW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目前尚未透過</a:t>
              </a:r>
              <a:r>
                <a:rPr lang="en-US" altLang="zh-TW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NER</a:t>
              </a:r>
              <a:r>
                <a:rPr lang="zh-TW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識別出自定義類別的詞語，因此如前述的文本中的</a:t>
              </a:r>
              <a:r>
                <a:rPr lang="en-US" altLang="zh-TW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Hong Kong</a:t>
              </a:r>
              <a:r>
                <a:rPr lang="zh-TW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被分成兩個字，尚且未能完全去除許多無意義的詞語。</a:t>
              </a:r>
              <a:endPara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59" name="文本框 42">
              <a:extLst>
                <a:ext uri="{FF2B5EF4-FFF2-40B4-BE49-F238E27FC236}">
                  <a16:creationId xmlns:a16="http://schemas.microsoft.com/office/drawing/2014/main" id="{17203A87-9000-4FDB-BA73-33DD545133B1}"/>
                </a:ext>
              </a:extLst>
            </p:cNvPr>
            <p:cNvSpPr txBox="1"/>
            <p:nvPr/>
          </p:nvSpPr>
          <p:spPr>
            <a:xfrm>
              <a:off x="713438" y="1907111"/>
              <a:ext cx="3647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spc="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關聯性模型些微雜訊</a:t>
              </a:r>
              <a:endParaRPr lang="zh-CN" altLang="en-US" sz="2400" b="1" spc="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AF72F0-8F62-40C1-B78F-D9B0227EC396}"/>
              </a:ext>
            </a:extLst>
          </p:cNvPr>
          <p:cNvGrpSpPr/>
          <p:nvPr/>
        </p:nvGrpSpPr>
        <p:grpSpPr>
          <a:xfrm>
            <a:off x="8436327" y="4226011"/>
            <a:ext cx="3262432" cy="1685835"/>
            <a:chOff x="650127" y="1907111"/>
            <a:chExt cx="3262432" cy="168583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52A3893-BED6-4FEF-B872-ECB8078718F2}"/>
                </a:ext>
              </a:extLst>
            </p:cNvPr>
            <p:cNvSpPr/>
            <p:nvPr/>
          </p:nvSpPr>
          <p:spPr>
            <a:xfrm>
              <a:off x="650128" y="2368775"/>
              <a:ext cx="3200400" cy="10390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文本框 41">
              <a:extLst>
                <a:ext uri="{FF2B5EF4-FFF2-40B4-BE49-F238E27FC236}">
                  <a16:creationId xmlns:a16="http://schemas.microsoft.com/office/drawing/2014/main" id="{BC97DD28-DF46-489E-B2D7-044F9D3ECA22}"/>
                </a:ext>
              </a:extLst>
            </p:cNvPr>
            <p:cNvSpPr txBox="1"/>
            <p:nvPr/>
          </p:nvSpPr>
          <p:spPr>
            <a:xfrm>
              <a:off x="810328" y="2607163"/>
              <a:ext cx="2879999" cy="98578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TW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組內人本來就少，半數組員的身心狀況近期都不大好，故此進度稍嫌落後，已載加緊趕工。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17" name="文本框 42">
              <a:extLst>
                <a:ext uri="{FF2B5EF4-FFF2-40B4-BE49-F238E27FC236}">
                  <a16:creationId xmlns:a16="http://schemas.microsoft.com/office/drawing/2014/main" id="{4AE05A57-DCE5-4128-803B-B0EC14E79C47}"/>
                </a:ext>
              </a:extLst>
            </p:cNvPr>
            <p:cNvSpPr txBox="1"/>
            <p:nvPr/>
          </p:nvSpPr>
          <p:spPr>
            <a:xfrm>
              <a:off x="650127" y="1907111"/>
              <a:ext cx="3262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spc="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半數組員狀態不好</a:t>
              </a:r>
              <a:endParaRPr lang="zh-CN" altLang="en-US" sz="2400" b="1" spc="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43C73019-EF33-4BE6-878A-56CD6B4E26AC}"/>
              </a:ext>
            </a:extLst>
          </p:cNvPr>
          <p:cNvGrpSpPr/>
          <p:nvPr/>
        </p:nvGrpSpPr>
        <p:grpSpPr>
          <a:xfrm>
            <a:off x="592193" y="4066273"/>
            <a:ext cx="3262432" cy="2609164"/>
            <a:chOff x="650127" y="1907111"/>
            <a:chExt cx="3262432" cy="260916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F729152-8C32-47C8-9B7C-61CF41E3A73B}"/>
                </a:ext>
              </a:extLst>
            </p:cNvPr>
            <p:cNvSpPr/>
            <p:nvPr/>
          </p:nvSpPr>
          <p:spPr>
            <a:xfrm>
              <a:off x="650128" y="2368775"/>
              <a:ext cx="3200400" cy="10390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0" name="文本框 41">
              <a:extLst>
                <a:ext uri="{FF2B5EF4-FFF2-40B4-BE49-F238E27FC236}">
                  <a16:creationId xmlns:a16="http://schemas.microsoft.com/office/drawing/2014/main" id="{5D381464-67EF-4ECA-AB9A-943394E206E3}"/>
                </a:ext>
              </a:extLst>
            </p:cNvPr>
            <p:cNvSpPr txBox="1"/>
            <p:nvPr/>
          </p:nvSpPr>
          <p:spPr>
            <a:xfrm>
              <a:off x="810328" y="2607163"/>
              <a:ext cx="2879999" cy="190911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TW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整合大量單篇新聞後，發現模型產出的摘要前後文語意不通順，難以成章。離預期的摘要文本還有距離，目前正更換方法，希望可以提高摘要模型的精確度。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21" name="文本框 42">
              <a:extLst>
                <a:ext uri="{FF2B5EF4-FFF2-40B4-BE49-F238E27FC236}">
                  <a16:creationId xmlns:a16="http://schemas.microsoft.com/office/drawing/2014/main" id="{5074E5F6-C6A4-400D-95C2-3534888A380A}"/>
                </a:ext>
              </a:extLst>
            </p:cNvPr>
            <p:cNvSpPr txBox="1"/>
            <p:nvPr/>
          </p:nvSpPr>
          <p:spPr>
            <a:xfrm>
              <a:off x="650127" y="1907111"/>
              <a:ext cx="3262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spc="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摘要模型精確度低</a:t>
              </a:r>
              <a:endParaRPr lang="zh-CN" altLang="en-US" sz="2400" b="1" spc="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4257976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hlinkClick r:id="rId3"/>
            <a:extLst>
              <a:ext uri="{FF2B5EF4-FFF2-40B4-BE49-F238E27FC236}">
                <a16:creationId xmlns:a16="http://schemas.microsoft.com/office/drawing/2014/main" id="{6C7A09F5-0293-49A7-8AF4-398BD0143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846"/>
            <a:ext cx="12192000" cy="3566570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id="{66884746-572C-47E8-82C6-AB3339487796}"/>
              </a:ext>
            </a:extLst>
          </p:cNvPr>
          <p:cNvSpPr/>
          <p:nvPr/>
        </p:nvSpPr>
        <p:spPr>
          <a:xfrm>
            <a:off x="2250058" y="3696803"/>
            <a:ext cx="7691883" cy="2197100"/>
          </a:xfrm>
          <a:prstGeom prst="frame">
            <a:avLst>
              <a:gd name="adj1" fmla="val 2949"/>
            </a:avLst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CCC42C-4338-4F17-BF76-7DB385A84E95}"/>
              </a:ext>
            </a:extLst>
          </p:cNvPr>
          <p:cNvSpPr txBox="1"/>
          <p:nvPr/>
        </p:nvSpPr>
        <p:spPr>
          <a:xfrm>
            <a:off x="4811582" y="4147924"/>
            <a:ext cx="4596130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8000" b="1" spc="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謝謝聆聽</a:t>
            </a:r>
            <a:endParaRPr lang="zh-CN" altLang="en-US" sz="8000" b="1" spc="600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860F6A2E-F18B-47FC-BBFB-88E5DAE8C543}"/>
              </a:ext>
            </a:extLst>
          </p:cNvPr>
          <p:cNvGrpSpPr/>
          <p:nvPr/>
        </p:nvGrpSpPr>
        <p:grpSpPr>
          <a:xfrm>
            <a:off x="838382" y="-33845"/>
            <a:ext cx="3438971" cy="6184274"/>
            <a:chOff x="529884" y="-22281"/>
            <a:chExt cx="3438971" cy="407138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A28B1E3-9A29-4EFB-B6BF-D9562AB79B62}"/>
                </a:ext>
              </a:extLst>
            </p:cNvPr>
            <p:cNvSpPr/>
            <p:nvPr/>
          </p:nvSpPr>
          <p:spPr>
            <a:xfrm>
              <a:off x="529884" y="-22281"/>
              <a:ext cx="3438971" cy="4071383"/>
            </a:xfrm>
            <a:prstGeom prst="rect">
              <a:avLst/>
            </a:prstGeom>
            <a:solidFill>
              <a:srgbClr val="97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文本框 3">
              <a:extLst>
                <a:ext uri="{FF2B5EF4-FFF2-40B4-BE49-F238E27FC236}">
                  <a16:creationId xmlns:a16="http://schemas.microsoft.com/office/drawing/2014/main" id="{B6DE51A6-2F44-4B0B-9D6F-4B1447C7A476}"/>
                </a:ext>
              </a:extLst>
            </p:cNvPr>
            <p:cNvSpPr txBox="1"/>
            <p:nvPr/>
          </p:nvSpPr>
          <p:spPr>
            <a:xfrm>
              <a:off x="869826" y="164555"/>
              <a:ext cx="2759089" cy="250187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000" spc="3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Team</a:t>
              </a:r>
            </a:p>
            <a:p>
              <a:pPr algn="ctr"/>
              <a:r>
                <a:rPr lang="en-US" altLang="zh-CN" sz="16600" spc="3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33</a:t>
              </a:r>
              <a:endParaRPr lang="zh-CN" altLang="en-US" sz="16600" spc="3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sp>
        <p:nvSpPr>
          <p:cNvPr id="8" name="投影片編號版面配置區 1">
            <a:extLst>
              <a:ext uri="{FF2B5EF4-FFF2-40B4-BE49-F238E27FC236}">
                <a16:creationId xmlns:a16="http://schemas.microsoft.com/office/drawing/2014/main" id="{D581CD0F-F89C-48CB-AD9B-64B6013A6499}"/>
              </a:ext>
            </a:extLst>
          </p:cNvPr>
          <p:cNvSpPr txBox="1">
            <a:spLocks/>
          </p:cNvSpPr>
          <p:nvPr/>
        </p:nvSpPr>
        <p:spPr>
          <a:xfrm>
            <a:off x="9448800" y="6481989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A4E786F-588D-4932-A7B2-AE3451FA4ACA}" type="slidenum">
              <a:rPr lang="zh-CN" altLang="en-US" sz="1600" b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28</a:t>
            </a:fld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6871878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A7172A7-7BA5-42BB-B3BC-4BDD5029C853}"/>
              </a:ext>
            </a:extLst>
          </p:cNvPr>
          <p:cNvSpPr/>
          <p:nvPr/>
        </p:nvSpPr>
        <p:spPr>
          <a:xfrm>
            <a:off x="7202714" y="0"/>
            <a:ext cx="3438971" cy="685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EA9B1F-CED9-4269-9028-92B80DBE5A6D}"/>
              </a:ext>
            </a:extLst>
          </p:cNvPr>
          <p:cNvSpPr txBox="1"/>
          <p:nvPr/>
        </p:nvSpPr>
        <p:spPr>
          <a:xfrm>
            <a:off x="7617750" y="1839888"/>
            <a:ext cx="2759089" cy="357020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spc="300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</a:p>
          <a:p>
            <a:pPr algn="ctr"/>
            <a:r>
              <a:rPr lang="en-US" altLang="zh-CN" sz="16600" spc="3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166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BE5A8E5-5F54-42C6-A3AE-0E7227782020}"/>
              </a:ext>
            </a:extLst>
          </p:cNvPr>
          <p:cNvGrpSpPr/>
          <p:nvPr/>
        </p:nvGrpSpPr>
        <p:grpSpPr>
          <a:xfrm>
            <a:off x="750225" y="2324522"/>
            <a:ext cx="6867525" cy="2208956"/>
            <a:chOff x="1019175" y="2291143"/>
            <a:chExt cx="6867525" cy="2208956"/>
          </a:xfrm>
        </p:grpSpPr>
        <p:sp>
          <p:nvSpPr>
            <p:cNvPr id="10" name="图文框 9">
              <a:extLst>
                <a:ext uri="{FF2B5EF4-FFF2-40B4-BE49-F238E27FC236}">
                  <a16:creationId xmlns:a16="http://schemas.microsoft.com/office/drawing/2014/main" id="{175ED1EB-595C-4BDE-889B-87155D70C6CF}"/>
                </a:ext>
              </a:extLst>
            </p:cNvPr>
            <p:cNvSpPr/>
            <p:nvPr/>
          </p:nvSpPr>
          <p:spPr>
            <a:xfrm>
              <a:off x="1019175" y="2291143"/>
              <a:ext cx="6867525" cy="2208956"/>
            </a:xfrm>
            <a:prstGeom prst="frame">
              <a:avLst>
                <a:gd name="adj1" fmla="val 2949"/>
              </a:avLst>
            </a:prstGeom>
            <a:solidFill>
              <a:srgbClr val="97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C20420A-9F86-457E-9E8B-B3AB5D624EAD}"/>
                </a:ext>
              </a:extLst>
            </p:cNvPr>
            <p:cNvSpPr txBox="1"/>
            <p:nvPr/>
          </p:nvSpPr>
          <p:spPr>
            <a:xfrm>
              <a:off x="2821721" y="3012778"/>
              <a:ext cx="32624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5400" b="1" spc="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分工內容</a:t>
              </a:r>
            </a:p>
          </p:txBody>
        </p:sp>
      </p:grpSp>
      <p:sp>
        <p:nvSpPr>
          <p:cNvPr id="11" name="投影片編號版面配置區 1">
            <a:extLst>
              <a:ext uri="{FF2B5EF4-FFF2-40B4-BE49-F238E27FC236}">
                <a16:creationId xmlns:a16="http://schemas.microsoft.com/office/drawing/2014/main" id="{1592E1BC-0B8F-4B2F-9CEA-2B41A8E8B32C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A4E786F-588D-4932-A7B2-AE3451FA4ACA}" type="slidenum">
              <a:rPr lang="zh-CN" altLang="en-US" sz="1600" b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3</a:t>
            </a:fld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1070B2A6-772F-41A8-BAD8-3D952B0B258F}"/>
              </a:ext>
            </a:extLst>
          </p:cNvPr>
          <p:cNvGrpSpPr/>
          <p:nvPr/>
        </p:nvGrpSpPr>
        <p:grpSpPr>
          <a:xfrm>
            <a:off x="1118134" y="2821383"/>
            <a:ext cx="5819734" cy="3738381"/>
            <a:chOff x="1118134" y="2984669"/>
            <a:chExt cx="5819734" cy="3738381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92ACAD2C-96E4-4381-891A-127412170F36}"/>
                </a:ext>
              </a:extLst>
            </p:cNvPr>
            <p:cNvGrpSpPr/>
            <p:nvPr/>
          </p:nvGrpSpPr>
          <p:grpSpPr>
            <a:xfrm>
              <a:off x="1118134" y="2984669"/>
              <a:ext cx="5819734" cy="793603"/>
              <a:chOff x="617496" y="1396405"/>
              <a:chExt cx="5819734" cy="793603"/>
            </a:xfrm>
          </p:grpSpPr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232BD408-3ABE-43A0-AF1D-52A1B5536F92}"/>
                  </a:ext>
                </a:extLst>
              </p:cNvPr>
              <p:cNvSpPr/>
              <p:nvPr/>
            </p:nvSpPr>
            <p:spPr>
              <a:xfrm>
                <a:off x="617496" y="1396405"/>
                <a:ext cx="1326874" cy="6858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邱祥鴻</a:t>
                </a:r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D33DCF4D-F555-4BF9-8508-A8FA4B34CADF}"/>
                  </a:ext>
                </a:extLst>
              </p:cNvPr>
              <p:cNvSpPr/>
              <p:nvPr/>
            </p:nvSpPr>
            <p:spPr>
              <a:xfrm>
                <a:off x="2221395" y="1401332"/>
                <a:ext cx="4215835" cy="788676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24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新聞資料爬蟲、</a:t>
                </a:r>
                <a:r>
                  <a:rPr lang="en-US" altLang="zh-TW" sz="24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Google</a:t>
                </a:r>
                <a:r>
                  <a:rPr lang="zh-TW" altLang="en-US" sz="24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聲量趨勢串接、統整專案程式碼</a:t>
                </a:r>
                <a:endPara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E6CBCFFB-76F5-488C-BC11-41475EAB57D1}"/>
                </a:ext>
              </a:extLst>
            </p:cNvPr>
            <p:cNvGrpSpPr/>
            <p:nvPr/>
          </p:nvGrpSpPr>
          <p:grpSpPr>
            <a:xfrm>
              <a:off x="1118134" y="4034808"/>
              <a:ext cx="5819734" cy="703025"/>
              <a:chOff x="617496" y="1511746"/>
              <a:chExt cx="5819734" cy="703025"/>
            </a:xfrm>
          </p:grpSpPr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8FEC3181-F13C-447F-9952-4AA066329696}"/>
                  </a:ext>
                </a:extLst>
              </p:cNvPr>
              <p:cNvSpPr/>
              <p:nvPr/>
            </p:nvSpPr>
            <p:spPr>
              <a:xfrm>
                <a:off x="617496" y="1511746"/>
                <a:ext cx="1326874" cy="6858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黃柏森</a:t>
                </a:r>
              </a:p>
            </p:txBody>
          </p:sp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43530CF6-EDEE-4B5C-9110-C163AD310BC8}"/>
                  </a:ext>
                </a:extLst>
              </p:cNvPr>
              <p:cNvSpPr/>
              <p:nvPr/>
            </p:nvSpPr>
            <p:spPr>
              <a:xfrm>
                <a:off x="2221395" y="1528971"/>
                <a:ext cx="4215835" cy="685800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24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知識圖譜模型建構、網頁架構</a:t>
                </a:r>
                <a:endPara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B6E6F0FD-22AF-457A-A9BE-E4F51FD0EC98}"/>
                </a:ext>
              </a:extLst>
            </p:cNvPr>
            <p:cNvGrpSpPr/>
            <p:nvPr/>
          </p:nvGrpSpPr>
          <p:grpSpPr>
            <a:xfrm>
              <a:off x="1118134" y="5072762"/>
              <a:ext cx="5819734" cy="690727"/>
              <a:chOff x="617496" y="1396405"/>
              <a:chExt cx="5819734" cy="690727"/>
            </a:xfrm>
          </p:grpSpPr>
          <p:sp>
            <p:nvSpPr>
              <p:cNvPr id="21" name="矩形: 圓角 20">
                <a:extLst>
                  <a:ext uri="{FF2B5EF4-FFF2-40B4-BE49-F238E27FC236}">
                    <a16:creationId xmlns:a16="http://schemas.microsoft.com/office/drawing/2014/main" id="{68FC9D60-1826-49DD-9D95-D065BBD828DD}"/>
                  </a:ext>
                </a:extLst>
              </p:cNvPr>
              <p:cNvSpPr/>
              <p:nvPr/>
            </p:nvSpPr>
            <p:spPr>
              <a:xfrm>
                <a:off x="617496" y="1396405"/>
                <a:ext cx="1326874" cy="6858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陳星儀</a:t>
                </a:r>
              </a:p>
            </p:txBody>
          </p:sp>
          <p:sp>
            <p:nvSpPr>
              <p:cNvPr id="22" name="矩形: 圓角 21">
                <a:extLst>
                  <a:ext uri="{FF2B5EF4-FFF2-40B4-BE49-F238E27FC236}">
                    <a16:creationId xmlns:a16="http://schemas.microsoft.com/office/drawing/2014/main" id="{C982EBE1-DB89-412A-B86F-C5A738D4BE5E}"/>
                  </a:ext>
                </a:extLst>
              </p:cNvPr>
              <p:cNvSpPr/>
              <p:nvPr/>
            </p:nvSpPr>
            <p:spPr>
              <a:xfrm>
                <a:off x="2221395" y="1401332"/>
                <a:ext cx="4215835" cy="685800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24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自動摘要模型建構、網頁架構</a:t>
                </a: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2D772199-95C9-499E-8BCD-66C973A7C99C}"/>
                </a:ext>
              </a:extLst>
            </p:cNvPr>
            <p:cNvGrpSpPr/>
            <p:nvPr/>
          </p:nvGrpSpPr>
          <p:grpSpPr>
            <a:xfrm>
              <a:off x="1118134" y="5954486"/>
              <a:ext cx="5819734" cy="768564"/>
              <a:chOff x="617496" y="1318568"/>
              <a:chExt cx="5819734" cy="768564"/>
            </a:xfrm>
          </p:grpSpPr>
          <p:sp>
            <p:nvSpPr>
              <p:cNvPr id="24" name="矩形: 圓角 23">
                <a:extLst>
                  <a:ext uri="{FF2B5EF4-FFF2-40B4-BE49-F238E27FC236}">
                    <a16:creationId xmlns:a16="http://schemas.microsoft.com/office/drawing/2014/main" id="{B6FFC854-4ACE-4E7F-81BC-F4965FAEA082}"/>
                  </a:ext>
                </a:extLst>
              </p:cNvPr>
              <p:cNvSpPr/>
              <p:nvPr/>
            </p:nvSpPr>
            <p:spPr>
              <a:xfrm>
                <a:off x="617496" y="1396405"/>
                <a:ext cx="1326874" cy="6858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洪鈺姍</a:t>
                </a:r>
              </a:p>
            </p:txBody>
          </p:sp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B55552A3-8A69-4D8A-982E-20D83ABA8B4D}"/>
                  </a:ext>
                </a:extLst>
              </p:cNvPr>
              <p:cNvSpPr/>
              <p:nvPr/>
            </p:nvSpPr>
            <p:spPr>
              <a:xfrm>
                <a:off x="2221395" y="1318568"/>
                <a:ext cx="4215835" cy="768564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24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股價趨勢、</a:t>
                </a:r>
                <a:r>
                  <a:rPr lang="en-US" altLang="zh-TW" sz="24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CAPM</a:t>
                </a:r>
                <a:r>
                  <a:rPr lang="zh-TW" altLang="en-US" sz="24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模型運算、</a:t>
                </a:r>
                <a:r>
                  <a:rPr lang="en-US" altLang="zh-TW" sz="24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PPT</a:t>
                </a:r>
                <a:r>
                  <a:rPr lang="zh-TW" altLang="en-US" sz="24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輸出</a:t>
                </a:r>
                <a:endPara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86838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8.33333E-7 -0.28889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A7172A7-7BA5-42BB-B3BC-4BDD5029C853}"/>
              </a:ext>
            </a:extLst>
          </p:cNvPr>
          <p:cNvSpPr/>
          <p:nvPr/>
        </p:nvSpPr>
        <p:spPr>
          <a:xfrm>
            <a:off x="7202714" y="0"/>
            <a:ext cx="3438971" cy="685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EA9B1F-CED9-4269-9028-92B80DBE5A6D}"/>
              </a:ext>
            </a:extLst>
          </p:cNvPr>
          <p:cNvSpPr txBox="1"/>
          <p:nvPr/>
        </p:nvSpPr>
        <p:spPr>
          <a:xfrm>
            <a:off x="7617750" y="1839888"/>
            <a:ext cx="2759090" cy="357020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spc="300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</a:p>
          <a:p>
            <a:pPr algn="ctr"/>
            <a:r>
              <a:rPr lang="en-US" altLang="zh-CN" sz="16600" spc="300" dirty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en-US" altLang="zh-TW" sz="16600" spc="3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166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BE5A8E5-5F54-42C6-A3AE-0E7227782020}"/>
              </a:ext>
            </a:extLst>
          </p:cNvPr>
          <p:cNvGrpSpPr/>
          <p:nvPr/>
        </p:nvGrpSpPr>
        <p:grpSpPr>
          <a:xfrm>
            <a:off x="750225" y="2324522"/>
            <a:ext cx="6867525" cy="2208956"/>
            <a:chOff x="1019175" y="2291143"/>
            <a:chExt cx="6867525" cy="2208956"/>
          </a:xfrm>
        </p:grpSpPr>
        <p:sp>
          <p:nvSpPr>
            <p:cNvPr id="10" name="图文框 9">
              <a:extLst>
                <a:ext uri="{FF2B5EF4-FFF2-40B4-BE49-F238E27FC236}">
                  <a16:creationId xmlns:a16="http://schemas.microsoft.com/office/drawing/2014/main" id="{175ED1EB-595C-4BDE-889B-87155D70C6CF}"/>
                </a:ext>
              </a:extLst>
            </p:cNvPr>
            <p:cNvSpPr/>
            <p:nvPr/>
          </p:nvSpPr>
          <p:spPr>
            <a:xfrm>
              <a:off x="1019175" y="2291143"/>
              <a:ext cx="6867525" cy="2208956"/>
            </a:xfrm>
            <a:prstGeom prst="frame">
              <a:avLst>
                <a:gd name="adj1" fmla="val 2949"/>
              </a:avLst>
            </a:prstGeom>
            <a:solidFill>
              <a:srgbClr val="97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C20420A-9F86-457E-9E8B-B3AB5D624EAD}"/>
                </a:ext>
              </a:extLst>
            </p:cNvPr>
            <p:cNvSpPr txBox="1"/>
            <p:nvPr/>
          </p:nvSpPr>
          <p:spPr>
            <a:xfrm>
              <a:off x="1998961" y="3041048"/>
              <a:ext cx="4801314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5400" b="1" spc="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專案故事流程</a:t>
              </a:r>
            </a:p>
          </p:txBody>
        </p:sp>
      </p:grpSp>
      <p:sp>
        <p:nvSpPr>
          <p:cNvPr id="11" name="投影片編號版面配置區 1">
            <a:extLst>
              <a:ext uri="{FF2B5EF4-FFF2-40B4-BE49-F238E27FC236}">
                <a16:creationId xmlns:a16="http://schemas.microsoft.com/office/drawing/2014/main" id="{1592E1BC-0B8F-4B2F-9CEA-2B41A8E8B32C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A4E786F-588D-4932-A7B2-AE3451FA4ACA}" type="slidenum">
              <a:rPr lang="zh-CN" altLang="en-US" sz="1600" b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4</a:t>
            </a:fld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40FB0C40-E728-41A4-A62F-05F84FF0F36D}"/>
              </a:ext>
            </a:extLst>
          </p:cNvPr>
          <p:cNvSpPr/>
          <p:nvPr/>
        </p:nvSpPr>
        <p:spPr>
          <a:xfrm>
            <a:off x="616127" y="3142972"/>
            <a:ext cx="6379069" cy="2781012"/>
          </a:xfrm>
          <a:prstGeom prst="roundRect">
            <a:avLst>
              <a:gd name="adj" fmla="val 7160"/>
            </a:avLst>
          </a:prstGeom>
          <a:noFill/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由於專案方向類似驗證關鍵字的個股是否值得投資，所以一整個專案中會進行三個階段的驗證。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聲量未來趨勢。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只取上升、持平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股價走勢趨勢。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CAPM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模型的必要報酬率。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56289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8.33333E-7 -0.28889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投影片編號版面配置區 1">
            <a:extLst>
              <a:ext uri="{FF2B5EF4-FFF2-40B4-BE49-F238E27FC236}">
                <a16:creationId xmlns:a16="http://schemas.microsoft.com/office/drawing/2014/main" id="{9D30EB81-C5F2-4375-B495-2CC5C81FEFD4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A4E786F-588D-4932-A7B2-AE3451FA4ACA}" type="slidenum">
              <a:rPr lang="zh-CN" altLang="en-US" sz="1600" b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5</a:t>
            </a:fld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文本框 2">
            <a:extLst>
              <a:ext uri="{FF2B5EF4-FFF2-40B4-BE49-F238E27FC236}">
                <a16:creationId xmlns:a16="http://schemas.microsoft.com/office/drawing/2014/main" id="{D1876F85-2418-4D7A-977E-63C6F663021A}"/>
              </a:ext>
            </a:extLst>
          </p:cNvPr>
          <p:cNvSpPr txBox="1"/>
          <p:nvPr/>
        </p:nvSpPr>
        <p:spPr>
          <a:xfrm>
            <a:off x="326325" y="205231"/>
            <a:ext cx="4083169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b="1" spc="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使用情境故事流程</a:t>
            </a:r>
            <a:endParaRPr lang="zh-CN" altLang="en-US" sz="3200" b="1" spc="600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6C64AB-4C73-44B1-914A-A5E037EA8D36}"/>
              </a:ext>
            </a:extLst>
          </p:cNvPr>
          <p:cNvSpPr/>
          <p:nvPr/>
        </p:nvSpPr>
        <p:spPr>
          <a:xfrm>
            <a:off x="4455885" y="443620"/>
            <a:ext cx="5112000" cy="10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953F40C-0434-49C0-AD4C-E1FBE29BD6B1}"/>
              </a:ext>
            </a:extLst>
          </p:cNvPr>
          <p:cNvSpPr/>
          <p:nvPr/>
        </p:nvSpPr>
        <p:spPr>
          <a:xfrm>
            <a:off x="9678692" y="443620"/>
            <a:ext cx="756000" cy="10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8A99FF0F-EF8C-4263-A625-226B60189880}"/>
              </a:ext>
            </a:extLst>
          </p:cNvPr>
          <p:cNvGrpSpPr/>
          <p:nvPr/>
        </p:nvGrpSpPr>
        <p:grpSpPr>
          <a:xfrm>
            <a:off x="402525" y="1020734"/>
            <a:ext cx="11593531" cy="5631005"/>
            <a:chOff x="326325" y="1050914"/>
            <a:chExt cx="11593531" cy="5631005"/>
          </a:xfrm>
        </p:grpSpPr>
        <p:sp>
          <p:nvSpPr>
            <p:cNvPr id="43" name="任意多边形 29">
              <a:extLst>
                <a:ext uri="{FF2B5EF4-FFF2-40B4-BE49-F238E27FC236}">
                  <a16:creationId xmlns:a16="http://schemas.microsoft.com/office/drawing/2014/main" id="{410FAA98-56B6-4CAC-9EA7-C54367916FE2}"/>
                </a:ext>
              </a:extLst>
            </p:cNvPr>
            <p:cNvSpPr/>
            <p:nvPr/>
          </p:nvSpPr>
          <p:spPr>
            <a:xfrm flipV="1">
              <a:off x="326325" y="3593742"/>
              <a:ext cx="11593531" cy="46398"/>
            </a:xfrm>
            <a:custGeom>
              <a:avLst/>
              <a:gdLst>
                <a:gd name="connsiteX0" fmla="*/ 0 w 10182225"/>
                <a:gd name="connsiteY0" fmla="*/ 0 h 0"/>
                <a:gd name="connsiteX1" fmla="*/ 10182225 w 101822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82225">
                  <a:moveTo>
                    <a:pt x="0" y="0"/>
                  </a:moveTo>
                  <a:lnTo>
                    <a:pt x="10182225" y="0"/>
                  </a:ln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371687A7-647A-478C-A574-11245D9332C7}"/>
                </a:ext>
              </a:extLst>
            </p:cNvPr>
            <p:cNvGrpSpPr/>
            <p:nvPr/>
          </p:nvGrpSpPr>
          <p:grpSpPr>
            <a:xfrm>
              <a:off x="326325" y="3835062"/>
              <a:ext cx="1700213" cy="2060575"/>
              <a:chOff x="1011238" y="3784397"/>
              <a:chExt cx="1700213" cy="2060575"/>
            </a:xfrm>
          </p:grpSpPr>
          <p:grpSp>
            <p:nvGrpSpPr>
              <p:cNvPr id="45" name="组合 2">
                <a:extLst>
                  <a:ext uri="{FF2B5EF4-FFF2-40B4-BE49-F238E27FC236}">
                    <a16:creationId xmlns:a16="http://schemas.microsoft.com/office/drawing/2014/main" id="{BFDE70CC-43AE-4E11-B211-A190A901F077}"/>
                  </a:ext>
                </a:extLst>
              </p:cNvPr>
              <p:cNvGrpSpPr/>
              <p:nvPr/>
            </p:nvGrpSpPr>
            <p:grpSpPr>
              <a:xfrm>
                <a:off x="1011238" y="3784397"/>
                <a:ext cx="1700213" cy="2060575"/>
                <a:chOff x="1011238" y="3784397"/>
                <a:chExt cx="1700213" cy="2060575"/>
              </a:xfrm>
              <a:solidFill>
                <a:schemeClr val="accent2"/>
              </a:solidFill>
            </p:grpSpPr>
            <p:sp>
              <p:nvSpPr>
                <p:cNvPr id="58" name="Freeform 6">
                  <a:extLst>
                    <a:ext uri="{FF2B5EF4-FFF2-40B4-BE49-F238E27FC236}">
                      <a16:creationId xmlns:a16="http://schemas.microsoft.com/office/drawing/2014/main" id="{08961647-46E1-4543-A43F-0D1CA652A1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4926" y="3784397"/>
                  <a:ext cx="1147763" cy="434975"/>
                </a:xfrm>
                <a:custGeom>
                  <a:avLst/>
                  <a:gdLst>
                    <a:gd name="T0" fmla="*/ 115 w 230"/>
                    <a:gd name="T1" fmla="*/ 61 h 87"/>
                    <a:gd name="T2" fmla="*/ 20 w 230"/>
                    <a:gd name="T3" fmla="*/ 87 h 87"/>
                    <a:gd name="T4" fmla="*/ 0 w 230"/>
                    <a:gd name="T5" fmla="*/ 53 h 87"/>
                    <a:gd name="T6" fmla="*/ 84 w 230"/>
                    <a:gd name="T7" fmla="*/ 24 h 87"/>
                    <a:gd name="T8" fmla="*/ 115 w 230"/>
                    <a:gd name="T9" fmla="*/ 0 h 87"/>
                    <a:gd name="T10" fmla="*/ 146 w 230"/>
                    <a:gd name="T11" fmla="*/ 24 h 87"/>
                    <a:gd name="T12" fmla="*/ 230 w 230"/>
                    <a:gd name="T13" fmla="*/ 53 h 87"/>
                    <a:gd name="T14" fmla="*/ 210 w 230"/>
                    <a:gd name="T15" fmla="*/ 87 h 87"/>
                    <a:gd name="T16" fmla="*/ 115 w 230"/>
                    <a:gd name="T17" fmla="*/ 6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0" h="87">
                      <a:moveTo>
                        <a:pt x="115" y="61"/>
                      </a:moveTo>
                      <a:cubicBezTo>
                        <a:pt x="80" y="61"/>
                        <a:pt x="48" y="71"/>
                        <a:pt x="20" y="87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25" y="38"/>
                        <a:pt x="54" y="28"/>
                        <a:pt x="84" y="24"/>
                      </a:cubicBezTo>
                      <a:cubicBezTo>
                        <a:pt x="115" y="0"/>
                        <a:pt x="115" y="0"/>
                        <a:pt x="115" y="0"/>
                      </a:cubicBezTo>
                      <a:cubicBezTo>
                        <a:pt x="146" y="24"/>
                        <a:pt x="146" y="24"/>
                        <a:pt x="146" y="24"/>
                      </a:cubicBezTo>
                      <a:cubicBezTo>
                        <a:pt x="176" y="28"/>
                        <a:pt x="204" y="38"/>
                        <a:pt x="230" y="53"/>
                      </a:cubicBezTo>
                      <a:cubicBezTo>
                        <a:pt x="210" y="87"/>
                        <a:pt x="210" y="87"/>
                        <a:pt x="210" y="87"/>
                      </a:cubicBezTo>
                      <a:cubicBezTo>
                        <a:pt x="182" y="71"/>
                        <a:pt x="149" y="61"/>
                        <a:pt x="115" y="61"/>
                      </a:cubicBezTo>
                      <a:close/>
                    </a:path>
                  </a:pathLst>
                </a:cu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8478F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59" name="Oval 13">
                  <a:extLst>
                    <a:ext uri="{FF2B5EF4-FFF2-40B4-BE49-F238E27FC236}">
                      <a16:creationId xmlns:a16="http://schemas.microsoft.com/office/drawing/2014/main" id="{BE3A849D-6607-4570-B727-6A3611CC70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1238" y="4168572"/>
                  <a:ext cx="1700213" cy="1676400"/>
                </a:xfrm>
                <a:prstGeom prst="ellipse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8478F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52" name="Oval 14">
                <a:extLst>
                  <a:ext uri="{FF2B5EF4-FFF2-40B4-BE49-F238E27FC236}">
                    <a16:creationId xmlns:a16="http://schemas.microsoft.com/office/drawing/2014/main" id="{E9B550D0-2D32-480B-A7F9-0701C5853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9526" y="4424159"/>
                <a:ext cx="1177925" cy="117157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bg1">
                      <a:lumMod val="95000"/>
                    </a:schemeClr>
                  </a:gs>
                </a:gsLst>
                <a:lin ang="15000000" scaled="0"/>
              </a:gradFill>
              <a:ln w="25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  <a:effectLst>
                <a:outerShdw blurRad="63500" sx="103000" sy="103000" algn="ctr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18478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1C37E430-7FE4-4D50-BD8D-1ACBEBCD6EB2}"/>
                  </a:ext>
                </a:extLst>
              </p:cNvPr>
              <p:cNvSpPr/>
              <p:nvPr/>
            </p:nvSpPr>
            <p:spPr>
              <a:xfrm>
                <a:off x="1416086" y="4584596"/>
                <a:ext cx="89051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b="1" dirty="0">
                    <a:solidFill>
                      <a:schemeClr val="accent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Open Sans" panose="020B0606030504020204" pitchFamily="34" charset="0"/>
                  </a:rPr>
                  <a:t>熱門新聞的文字雲</a:t>
                </a:r>
                <a:endParaRPr lang="zh-CN" altLang="en-US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9961BD8B-9E34-4E1D-BF21-F36E7C541BB4}"/>
                </a:ext>
              </a:extLst>
            </p:cNvPr>
            <p:cNvGrpSpPr/>
            <p:nvPr/>
          </p:nvGrpSpPr>
          <p:grpSpPr>
            <a:xfrm>
              <a:off x="1302756" y="1479329"/>
              <a:ext cx="1700213" cy="2060575"/>
              <a:chOff x="3784963" y="1714297"/>
              <a:chExt cx="1700213" cy="2060575"/>
            </a:xfrm>
          </p:grpSpPr>
          <p:grpSp>
            <p:nvGrpSpPr>
              <p:cNvPr id="61" name="组合 1">
                <a:extLst>
                  <a:ext uri="{FF2B5EF4-FFF2-40B4-BE49-F238E27FC236}">
                    <a16:creationId xmlns:a16="http://schemas.microsoft.com/office/drawing/2014/main" id="{6BCA6D56-491C-490F-8A93-635882E84781}"/>
                  </a:ext>
                </a:extLst>
              </p:cNvPr>
              <p:cNvGrpSpPr/>
              <p:nvPr/>
            </p:nvGrpSpPr>
            <p:grpSpPr>
              <a:xfrm>
                <a:off x="3784963" y="1714297"/>
                <a:ext cx="1700213" cy="2060575"/>
                <a:chOff x="3784963" y="1714297"/>
                <a:chExt cx="1700213" cy="2060575"/>
              </a:xfrm>
              <a:solidFill>
                <a:schemeClr val="accent2"/>
              </a:solidFill>
            </p:grpSpPr>
            <p:sp>
              <p:nvSpPr>
                <p:cNvPr id="64" name="Freeform 6">
                  <a:extLst>
                    <a:ext uri="{FF2B5EF4-FFF2-40B4-BE49-F238E27FC236}">
                      <a16:creationId xmlns:a16="http://schemas.microsoft.com/office/drawing/2014/main" id="{4C24997A-251A-4C83-9406-856964A639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4043725" y="3339897"/>
                  <a:ext cx="1147763" cy="434975"/>
                </a:xfrm>
                <a:custGeom>
                  <a:avLst/>
                  <a:gdLst>
                    <a:gd name="T0" fmla="*/ 115 w 230"/>
                    <a:gd name="T1" fmla="*/ 61 h 87"/>
                    <a:gd name="T2" fmla="*/ 20 w 230"/>
                    <a:gd name="T3" fmla="*/ 87 h 87"/>
                    <a:gd name="T4" fmla="*/ 0 w 230"/>
                    <a:gd name="T5" fmla="*/ 53 h 87"/>
                    <a:gd name="T6" fmla="*/ 84 w 230"/>
                    <a:gd name="T7" fmla="*/ 24 h 87"/>
                    <a:gd name="T8" fmla="*/ 115 w 230"/>
                    <a:gd name="T9" fmla="*/ 0 h 87"/>
                    <a:gd name="T10" fmla="*/ 146 w 230"/>
                    <a:gd name="T11" fmla="*/ 24 h 87"/>
                    <a:gd name="T12" fmla="*/ 230 w 230"/>
                    <a:gd name="T13" fmla="*/ 53 h 87"/>
                    <a:gd name="T14" fmla="*/ 210 w 230"/>
                    <a:gd name="T15" fmla="*/ 87 h 87"/>
                    <a:gd name="T16" fmla="*/ 115 w 230"/>
                    <a:gd name="T17" fmla="*/ 6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0" h="87">
                      <a:moveTo>
                        <a:pt x="115" y="61"/>
                      </a:moveTo>
                      <a:cubicBezTo>
                        <a:pt x="80" y="61"/>
                        <a:pt x="48" y="71"/>
                        <a:pt x="20" y="87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25" y="38"/>
                        <a:pt x="54" y="28"/>
                        <a:pt x="84" y="24"/>
                      </a:cubicBezTo>
                      <a:cubicBezTo>
                        <a:pt x="115" y="0"/>
                        <a:pt x="115" y="0"/>
                        <a:pt x="115" y="0"/>
                      </a:cubicBezTo>
                      <a:cubicBezTo>
                        <a:pt x="146" y="24"/>
                        <a:pt x="146" y="24"/>
                        <a:pt x="146" y="24"/>
                      </a:cubicBezTo>
                      <a:cubicBezTo>
                        <a:pt x="176" y="28"/>
                        <a:pt x="204" y="38"/>
                        <a:pt x="230" y="53"/>
                      </a:cubicBezTo>
                      <a:cubicBezTo>
                        <a:pt x="210" y="87"/>
                        <a:pt x="210" y="87"/>
                        <a:pt x="210" y="87"/>
                      </a:cubicBezTo>
                      <a:cubicBezTo>
                        <a:pt x="182" y="71"/>
                        <a:pt x="149" y="61"/>
                        <a:pt x="115" y="61"/>
                      </a:cubicBezTo>
                      <a:close/>
                    </a:path>
                  </a:pathLst>
                </a:cu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8478F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65" name="Oval 13">
                  <a:extLst>
                    <a:ext uri="{FF2B5EF4-FFF2-40B4-BE49-F238E27FC236}">
                      <a16:creationId xmlns:a16="http://schemas.microsoft.com/office/drawing/2014/main" id="{77CCFAB2-2D3D-44EF-9D70-D56C0C1615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3784963" y="1714297"/>
                  <a:ext cx="1700213" cy="1676400"/>
                </a:xfrm>
                <a:prstGeom prst="ellipse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8478F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62" name="Oval 14">
                <a:extLst>
                  <a:ext uri="{FF2B5EF4-FFF2-40B4-BE49-F238E27FC236}">
                    <a16:creationId xmlns:a16="http://schemas.microsoft.com/office/drawing/2014/main" id="{4A628F35-DF60-4ADC-8C98-0A35D01F4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038963" y="1963535"/>
                <a:ext cx="1177925" cy="117157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bg1">
                      <a:lumMod val="95000"/>
                    </a:schemeClr>
                  </a:gs>
                </a:gsLst>
                <a:lin ang="15000000" scaled="0"/>
              </a:gradFill>
              <a:ln w="25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  <a:effectLst>
                <a:outerShdw blurRad="63500" sx="103000" sy="103000" algn="ctr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8478F"/>
                  </a:solidFill>
                  <a:latin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A5B64AA1-1FA6-41CA-BFA9-62ECC0959A05}"/>
                  </a:ext>
                </a:extLst>
              </p:cNvPr>
              <p:cNvSpPr/>
              <p:nvPr/>
            </p:nvSpPr>
            <p:spPr>
              <a:xfrm>
                <a:off x="4061187" y="2072055"/>
                <a:ext cx="114776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b="1" dirty="0">
                    <a:solidFill>
                      <a:schemeClr val="accent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Open Sans" panose="020B0606030504020204" pitchFamily="34" charset="0"/>
                  </a:rPr>
                  <a:t>Google</a:t>
                </a:r>
                <a:r>
                  <a:rPr lang="zh-TW" altLang="en-US" b="1" dirty="0">
                    <a:solidFill>
                      <a:schemeClr val="accent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Open Sans" panose="020B0606030504020204" pitchFamily="34" charset="0"/>
                  </a:rPr>
                  <a:t>熱度定義摘要主題</a:t>
                </a:r>
                <a:endParaRPr lang="zh-CN" altLang="en-US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A68D8F1B-507C-48A3-9B4C-5A4B4888FA95}"/>
                </a:ext>
              </a:extLst>
            </p:cNvPr>
            <p:cNvGrpSpPr/>
            <p:nvPr/>
          </p:nvGrpSpPr>
          <p:grpSpPr>
            <a:xfrm>
              <a:off x="2709281" y="3835062"/>
              <a:ext cx="1700213" cy="2060575"/>
              <a:chOff x="6558688" y="3784397"/>
              <a:chExt cx="1700213" cy="2060575"/>
            </a:xfrm>
          </p:grpSpPr>
          <p:grpSp>
            <p:nvGrpSpPr>
              <p:cNvPr id="67" name="组合 4">
                <a:extLst>
                  <a:ext uri="{FF2B5EF4-FFF2-40B4-BE49-F238E27FC236}">
                    <a16:creationId xmlns:a16="http://schemas.microsoft.com/office/drawing/2014/main" id="{F525936F-77A1-4707-80D9-6A658BDBAC0D}"/>
                  </a:ext>
                </a:extLst>
              </p:cNvPr>
              <p:cNvGrpSpPr/>
              <p:nvPr/>
            </p:nvGrpSpPr>
            <p:grpSpPr>
              <a:xfrm>
                <a:off x="6558688" y="3784397"/>
                <a:ext cx="1700213" cy="2060575"/>
                <a:chOff x="6558688" y="3784397"/>
                <a:chExt cx="1700213" cy="2060575"/>
              </a:xfrm>
              <a:solidFill>
                <a:schemeClr val="accent2"/>
              </a:solidFill>
            </p:grpSpPr>
            <p:sp>
              <p:nvSpPr>
                <p:cNvPr id="70" name="Freeform 6">
                  <a:extLst>
                    <a:ext uri="{FF2B5EF4-FFF2-40B4-BE49-F238E27FC236}">
                      <a16:creationId xmlns:a16="http://schemas.microsoft.com/office/drawing/2014/main" id="{F4058056-9598-446B-B8E2-E778A76FE0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52376" y="3784397"/>
                  <a:ext cx="1147763" cy="434975"/>
                </a:xfrm>
                <a:custGeom>
                  <a:avLst/>
                  <a:gdLst>
                    <a:gd name="T0" fmla="*/ 115 w 230"/>
                    <a:gd name="T1" fmla="*/ 61 h 87"/>
                    <a:gd name="T2" fmla="*/ 20 w 230"/>
                    <a:gd name="T3" fmla="*/ 87 h 87"/>
                    <a:gd name="T4" fmla="*/ 0 w 230"/>
                    <a:gd name="T5" fmla="*/ 53 h 87"/>
                    <a:gd name="T6" fmla="*/ 84 w 230"/>
                    <a:gd name="T7" fmla="*/ 24 h 87"/>
                    <a:gd name="T8" fmla="*/ 115 w 230"/>
                    <a:gd name="T9" fmla="*/ 0 h 87"/>
                    <a:gd name="T10" fmla="*/ 146 w 230"/>
                    <a:gd name="T11" fmla="*/ 24 h 87"/>
                    <a:gd name="T12" fmla="*/ 230 w 230"/>
                    <a:gd name="T13" fmla="*/ 53 h 87"/>
                    <a:gd name="T14" fmla="*/ 210 w 230"/>
                    <a:gd name="T15" fmla="*/ 87 h 87"/>
                    <a:gd name="T16" fmla="*/ 115 w 230"/>
                    <a:gd name="T17" fmla="*/ 6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0" h="87">
                      <a:moveTo>
                        <a:pt x="115" y="61"/>
                      </a:moveTo>
                      <a:cubicBezTo>
                        <a:pt x="80" y="61"/>
                        <a:pt x="48" y="71"/>
                        <a:pt x="20" y="87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25" y="38"/>
                        <a:pt x="54" y="28"/>
                        <a:pt x="84" y="24"/>
                      </a:cubicBezTo>
                      <a:cubicBezTo>
                        <a:pt x="115" y="0"/>
                        <a:pt x="115" y="0"/>
                        <a:pt x="115" y="0"/>
                      </a:cubicBezTo>
                      <a:cubicBezTo>
                        <a:pt x="146" y="24"/>
                        <a:pt x="146" y="24"/>
                        <a:pt x="146" y="24"/>
                      </a:cubicBezTo>
                      <a:cubicBezTo>
                        <a:pt x="176" y="28"/>
                        <a:pt x="204" y="38"/>
                        <a:pt x="230" y="53"/>
                      </a:cubicBezTo>
                      <a:cubicBezTo>
                        <a:pt x="210" y="87"/>
                        <a:pt x="210" y="87"/>
                        <a:pt x="210" y="87"/>
                      </a:cubicBezTo>
                      <a:cubicBezTo>
                        <a:pt x="182" y="71"/>
                        <a:pt x="149" y="61"/>
                        <a:pt x="115" y="61"/>
                      </a:cubicBezTo>
                      <a:close/>
                    </a:path>
                  </a:pathLst>
                </a:custGeom>
                <a:grpFill/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8478F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71" name="Oval 13">
                  <a:extLst>
                    <a:ext uri="{FF2B5EF4-FFF2-40B4-BE49-F238E27FC236}">
                      <a16:creationId xmlns:a16="http://schemas.microsoft.com/office/drawing/2014/main" id="{AD4DAF18-7E59-4B0D-9D02-80CF37D293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58688" y="4168572"/>
                  <a:ext cx="1700213" cy="1676400"/>
                </a:xfrm>
                <a:prstGeom prst="ellipse">
                  <a:avLst/>
                </a:prstGeom>
                <a:grpFill/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8478F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68" name="Oval 14">
                <a:extLst>
                  <a:ext uri="{FF2B5EF4-FFF2-40B4-BE49-F238E27FC236}">
                    <a16:creationId xmlns:a16="http://schemas.microsoft.com/office/drawing/2014/main" id="{3B27BE87-414D-4EA8-B864-550811192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6976" y="4424159"/>
                <a:ext cx="1177925" cy="117157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bg1">
                      <a:lumMod val="95000"/>
                    </a:schemeClr>
                  </a:gs>
                </a:gsLst>
                <a:lin ang="15000000" scaled="0"/>
              </a:gradFill>
              <a:ln w="25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  <a:effectLst>
                <a:outerShdw blurRad="63500" sx="103000" sy="103000" algn="ctr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8478F"/>
                  </a:solidFill>
                  <a:latin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A1A18051-65F1-48FF-978C-410E69FA42A7}"/>
                  </a:ext>
                </a:extLst>
              </p:cNvPr>
              <p:cNvSpPr/>
              <p:nvPr/>
            </p:nvSpPr>
            <p:spPr>
              <a:xfrm>
                <a:off x="6852376" y="4603547"/>
                <a:ext cx="114776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b="1" dirty="0">
                    <a:solidFill>
                      <a:schemeClr val="accent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Open Sans" panose="020B0606030504020204" pitchFamily="34" charset="0"/>
                  </a:rPr>
                  <a:t>關聯定義以建構知識圖譜</a:t>
                </a:r>
                <a:endParaRPr lang="zh-CN" altLang="en-US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5FE2D6E2-CF9D-4FAF-87D6-B94BC50048C9}"/>
                </a:ext>
              </a:extLst>
            </p:cNvPr>
            <p:cNvGrpSpPr/>
            <p:nvPr/>
          </p:nvGrpSpPr>
          <p:grpSpPr>
            <a:xfrm>
              <a:off x="3663890" y="1484600"/>
              <a:ext cx="1700213" cy="2060575"/>
              <a:chOff x="9332412" y="1714297"/>
              <a:chExt cx="1700213" cy="2060575"/>
            </a:xfrm>
          </p:grpSpPr>
          <p:grpSp>
            <p:nvGrpSpPr>
              <p:cNvPr id="73" name="组合 3">
                <a:extLst>
                  <a:ext uri="{FF2B5EF4-FFF2-40B4-BE49-F238E27FC236}">
                    <a16:creationId xmlns:a16="http://schemas.microsoft.com/office/drawing/2014/main" id="{0A4E1D8E-2386-4ECB-95BC-C2FE985877D5}"/>
                  </a:ext>
                </a:extLst>
              </p:cNvPr>
              <p:cNvGrpSpPr/>
              <p:nvPr/>
            </p:nvGrpSpPr>
            <p:grpSpPr>
              <a:xfrm>
                <a:off x="9332412" y="1714297"/>
                <a:ext cx="1700213" cy="2060575"/>
                <a:chOff x="9332412" y="1714297"/>
                <a:chExt cx="1700213" cy="2060575"/>
              </a:xfrm>
              <a:solidFill>
                <a:schemeClr val="accent2"/>
              </a:solidFill>
            </p:grpSpPr>
            <p:sp>
              <p:nvSpPr>
                <p:cNvPr id="76" name="Freeform 6">
                  <a:extLst>
                    <a:ext uri="{FF2B5EF4-FFF2-40B4-BE49-F238E27FC236}">
                      <a16:creationId xmlns:a16="http://schemas.microsoft.com/office/drawing/2014/main" id="{11C6EACA-B82F-4708-AAB6-B722D751DE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9591174" y="3339897"/>
                  <a:ext cx="1147763" cy="434975"/>
                </a:xfrm>
                <a:custGeom>
                  <a:avLst/>
                  <a:gdLst>
                    <a:gd name="T0" fmla="*/ 115 w 230"/>
                    <a:gd name="T1" fmla="*/ 61 h 87"/>
                    <a:gd name="T2" fmla="*/ 20 w 230"/>
                    <a:gd name="T3" fmla="*/ 87 h 87"/>
                    <a:gd name="T4" fmla="*/ 0 w 230"/>
                    <a:gd name="T5" fmla="*/ 53 h 87"/>
                    <a:gd name="T6" fmla="*/ 84 w 230"/>
                    <a:gd name="T7" fmla="*/ 24 h 87"/>
                    <a:gd name="T8" fmla="*/ 115 w 230"/>
                    <a:gd name="T9" fmla="*/ 0 h 87"/>
                    <a:gd name="T10" fmla="*/ 146 w 230"/>
                    <a:gd name="T11" fmla="*/ 24 h 87"/>
                    <a:gd name="T12" fmla="*/ 230 w 230"/>
                    <a:gd name="T13" fmla="*/ 53 h 87"/>
                    <a:gd name="T14" fmla="*/ 210 w 230"/>
                    <a:gd name="T15" fmla="*/ 87 h 87"/>
                    <a:gd name="T16" fmla="*/ 115 w 230"/>
                    <a:gd name="T17" fmla="*/ 6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0" h="87">
                      <a:moveTo>
                        <a:pt x="115" y="61"/>
                      </a:moveTo>
                      <a:cubicBezTo>
                        <a:pt x="80" y="61"/>
                        <a:pt x="48" y="71"/>
                        <a:pt x="20" y="87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25" y="38"/>
                        <a:pt x="54" y="28"/>
                        <a:pt x="84" y="24"/>
                      </a:cubicBezTo>
                      <a:cubicBezTo>
                        <a:pt x="115" y="0"/>
                        <a:pt x="115" y="0"/>
                        <a:pt x="115" y="0"/>
                      </a:cubicBezTo>
                      <a:cubicBezTo>
                        <a:pt x="146" y="24"/>
                        <a:pt x="146" y="24"/>
                        <a:pt x="146" y="24"/>
                      </a:cubicBezTo>
                      <a:cubicBezTo>
                        <a:pt x="176" y="28"/>
                        <a:pt x="204" y="38"/>
                        <a:pt x="230" y="53"/>
                      </a:cubicBezTo>
                      <a:cubicBezTo>
                        <a:pt x="210" y="87"/>
                        <a:pt x="210" y="87"/>
                        <a:pt x="210" y="87"/>
                      </a:cubicBezTo>
                      <a:cubicBezTo>
                        <a:pt x="182" y="71"/>
                        <a:pt x="149" y="61"/>
                        <a:pt x="115" y="61"/>
                      </a:cubicBezTo>
                      <a:close/>
                    </a:path>
                  </a:pathLst>
                </a:cu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8478F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77" name="Oval 13">
                  <a:extLst>
                    <a:ext uri="{FF2B5EF4-FFF2-40B4-BE49-F238E27FC236}">
                      <a16:creationId xmlns:a16="http://schemas.microsoft.com/office/drawing/2014/main" id="{E2A90902-1FA3-42F2-9481-1026F52F9B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9332412" y="1714297"/>
                  <a:ext cx="1700213" cy="1676400"/>
                </a:xfrm>
                <a:prstGeom prst="ellipse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4" name="Oval 14">
                <a:extLst>
                  <a:ext uri="{FF2B5EF4-FFF2-40B4-BE49-F238E27FC236}">
                    <a16:creationId xmlns:a16="http://schemas.microsoft.com/office/drawing/2014/main" id="{252BB2EB-7342-47F5-B588-660FAC555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9586412" y="1963535"/>
                <a:ext cx="1177925" cy="117157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bg1">
                      <a:lumMod val="95000"/>
                    </a:schemeClr>
                  </a:gs>
                </a:gsLst>
                <a:lin ang="15000000" scaled="0"/>
              </a:gradFill>
              <a:ln w="25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  <a:effectLst>
                <a:outerShdw blurRad="63500" sx="103000" sy="103000" algn="ctr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8478F"/>
                  </a:solidFill>
                  <a:latin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E74DB8D4-46A5-4651-B99E-3E97E77DC0EE}"/>
                  </a:ext>
                </a:extLst>
              </p:cNvPr>
              <p:cNvSpPr/>
              <p:nvPr/>
            </p:nvSpPr>
            <p:spPr>
              <a:xfrm>
                <a:off x="9586412" y="2147357"/>
                <a:ext cx="114776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b="1" dirty="0">
                    <a:solidFill>
                      <a:schemeClr val="accent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Open Sans" panose="020B0606030504020204" pitchFamily="34" charset="0"/>
                  </a:rPr>
                  <a:t>主題及關聯摘要生成</a:t>
                </a:r>
                <a:endParaRPr lang="zh-CN" altLang="en-US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78" name="群組 77">
              <a:extLst>
                <a:ext uri="{FF2B5EF4-FFF2-40B4-BE49-F238E27FC236}">
                  <a16:creationId xmlns:a16="http://schemas.microsoft.com/office/drawing/2014/main" id="{4BF77D0E-9762-4FC4-B8D2-F55E2DC23949}"/>
                </a:ext>
              </a:extLst>
            </p:cNvPr>
            <p:cNvGrpSpPr/>
            <p:nvPr/>
          </p:nvGrpSpPr>
          <p:grpSpPr>
            <a:xfrm>
              <a:off x="5088756" y="3835062"/>
              <a:ext cx="1700213" cy="2060575"/>
              <a:chOff x="1011238" y="3784397"/>
              <a:chExt cx="1700213" cy="2060575"/>
            </a:xfrm>
          </p:grpSpPr>
          <p:grpSp>
            <p:nvGrpSpPr>
              <p:cNvPr id="79" name="组合 2">
                <a:extLst>
                  <a:ext uri="{FF2B5EF4-FFF2-40B4-BE49-F238E27FC236}">
                    <a16:creationId xmlns:a16="http://schemas.microsoft.com/office/drawing/2014/main" id="{87A909FA-26D9-4566-BDED-4CDA5CEC436F}"/>
                  </a:ext>
                </a:extLst>
              </p:cNvPr>
              <p:cNvGrpSpPr/>
              <p:nvPr/>
            </p:nvGrpSpPr>
            <p:grpSpPr>
              <a:xfrm>
                <a:off x="1011238" y="3784397"/>
                <a:ext cx="1700213" cy="2060575"/>
                <a:chOff x="1011238" y="3784397"/>
                <a:chExt cx="1700213" cy="2060575"/>
              </a:xfrm>
              <a:solidFill>
                <a:schemeClr val="accent2"/>
              </a:solidFill>
            </p:grpSpPr>
            <p:sp>
              <p:nvSpPr>
                <p:cNvPr id="82" name="Freeform 6">
                  <a:extLst>
                    <a:ext uri="{FF2B5EF4-FFF2-40B4-BE49-F238E27FC236}">
                      <a16:creationId xmlns:a16="http://schemas.microsoft.com/office/drawing/2014/main" id="{22E03C78-D467-4110-813C-841F771861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4926" y="3784397"/>
                  <a:ext cx="1147763" cy="434975"/>
                </a:xfrm>
                <a:custGeom>
                  <a:avLst/>
                  <a:gdLst>
                    <a:gd name="T0" fmla="*/ 115 w 230"/>
                    <a:gd name="T1" fmla="*/ 61 h 87"/>
                    <a:gd name="T2" fmla="*/ 20 w 230"/>
                    <a:gd name="T3" fmla="*/ 87 h 87"/>
                    <a:gd name="T4" fmla="*/ 0 w 230"/>
                    <a:gd name="T5" fmla="*/ 53 h 87"/>
                    <a:gd name="T6" fmla="*/ 84 w 230"/>
                    <a:gd name="T7" fmla="*/ 24 h 87"/>
                    <a:gd name="T8" fmla="*/ 115 w 230"/>
                    <a:gd name="T9" fmla="*/ 0 h 87"/>
                    <a:gd name="T10" fmla="*/ 146 w 230"/>
                    <a:gd name="T11" fmla="*/ 24 h 87"/>
                    <a:gd name="T12" fmla="*/ 230 w 230"/>
                    <a:gd name="T13" fmla="*/ 53 h 87"/>
                    <a:gd name="T14" fmla="*/ 210 w 230"/>
                    <a:gd name="T15" fmla="*/ 87 h 87"/>
                    <a:gd name="T16" fmla="*/ 115 w 230"/>
                    <a:gd name="T17" fmla="*/ 6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0" h="87">
                      <a:moveTo>
                        <a:pt x="115" y="61"/>
                      </a:moveTo>
                      <a:cubicBezTo>
                        <a:pt x="80" y="61"/>
                        <a:pt x="48" y="71"/>
                        <a:pt x="20" y="87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25" y="38"/>
                        <a:pt x="54" y="28"/>
                        <a:pt x="84" y="24"/>
                      </a:cubicBezTo>
                      <a:cubicBezTo>
                        <a:pt x="115" y="0"/>
                        <a:pt x="115" y="0"/>
                        <a:pt x="115" y="0"/>
                      </a:cubicBezTo>
                      <a:cubicBezTo>
                        <a:pt x="146" y="24"/>
                        <a:pt x="146" y="24"/>
                        <a:pt x="146" y="24"/>
                      </a:cubicBezTo>
                      <a:cubicBezTo>
                        <a:pt x="176" y="28"/>
                        <a:pt x="204" y="38"/>
                        <a:pt x="230" y="53"/>
                      </a:cubicBezTo>
                      <a:cubicBezTo>
                        <a:pt x="210" y="87"/>
                        <a:pt x="210" y="87"/>
                        <a:pt x="210" y="87"/>
                      </a:cubicBezTo>
                      <a:cubicBezTo>
                        <a:pt x="182" y="71"/>
                        <a:pt x="149" y="61"/>
                        <a:pt x="115" y="61"/>
                      </a:cubicBezTo>
                      <a:close/>
                    </a:path>
                  </a:pathLst>
                </a:cu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8478F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83" name="Oval 13">
                  <a:extLst>
                    <a:ext uri="{FF2B5EF4-FFF2-40B4-BE49-F238E27FC236}">
                      <a16:creationId xmlns:a16="http://schemas.microsoft.com/office/drawing/2014/main" id="{607F5EC1-207F-428A-A4EC-DCDEA5EB1E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1238" y="4168572"/>
                  <a:ext cx="1700213" cy="1676400"/>
                </a:xfrm>
                <a:prstGeom prst="ellipse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8478F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80" name="Oval 14">
                <a:extLst>
                  <a:ext uri="{FF2B5EF4-FFF2-40B4-BE49-F238E27FC236}">
                    <a16:creationId xmlns:a16="http://schemas.microsoft.com/office/drawing/2014/main" id="{BF499BC2-052C-46EE-8608-61AC5C3C2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9526" y="4424159"/>
                <a:ext cx="1177925" cy="117157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bg1">
                      <a:lumMod val="95000"/>
                    </a:schemeClr>
                  </a:gs>
                </a:gsLst>
                <a:lin ang="15000000" scaled="0"/>
              </a:gradFill>
              <a:ln w="25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  <a:effectLst>
                <a:outerShdw blurRad="63500" sx="103000" sy="103000" algn="ctr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18478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90B4B91E-2C2A-4C70-9F83-B4EE4B1F0D45}"/>
                  </a:ext>
                </a:extLst>
              </p:cNvPr>
              <p:cNvSpPr/>
              <p:nvPr/>
            </p:nvSpPr>
            <p:spPr>
              <a:xfrm>
                <a:off x="1416086" y="4584596"/>
                <a:ext cx="89051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b="1" dirty="0">
                    <a:solidFill>
                      <a:schemeClr val="accent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Open Sans" panose="020B0606030504020204" pitchFamily="34" charset="0"/>
                  </a:rPr>
                  <a:t>提供簡易投資資訊</a:t>
                </a:r>
                <a:endParaRPr lang="zh-CN" altLang="en-US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6AA6111F-2F8B-45A2-BB6C-DB4C0DAA7003}"/>
                </a:ext>
              </a:extLst>
            </p:cNvPr>
            <p:cNvGrpSpPr/>
            <p:nvPr/>
          </p:nvGrpSpPr>
          <p:grpSpPr>
            <a:xfrm>
              <a:off x="5952415" y="1452795"/>
              <a:ext cx="1700213" cy="2060575"/>
              <a:chOff x="3784963" y="1714297"/>
              <a:chExt cx="1700213" cy="2060575"/>
            </a:xfrm>
          </p:grpSpPr>
          <p:grpSp>
            <p:nvGrpSpPr>
              <p:cNvPr id="85" name="组合 1">
                <a:extLst>
                  <a:ext uri="{FF2B5EF4-FFF2-40B4-BE49-F238E27FC236}">
                    <a16:creationId xmlns:a16="http://schemas.microsoft.com/office/drawing/2014/main" id="{C732A4FD-9345-49AE-8C7A-9BC31509286F}"/>
                  </a:ext>
                </a:extLst>
              </p:cNvPr>
              <p:cNvGrpSpPr/>
              <p:nvPr/>
            </p:nvGrpSpPr>
            <p:grpSpPr>
              <a:xfrm>
                <a:off x="3784963" y="1714297"/>
                <a:ext cx="1700213" cy="2060575"/>
                <a:chOff x="3784963" y="1714297"/>
                <a:chExt cx="1700213" cy="2060575"/>
              </a:xfrm>
              <a:solidFill>
                <a:schemeClr val="accent2"/>
              </a:solidFill>
            </p:grpSpPr>
            <p:sp>
              <p:nvSpPr>
                <p:cNvPr id="88" name="Freeform 6">
                  <a:extLst>
                    <a:ext uri="{FF2B5EF4-FFF2-40B4-BE49-F238E27FC236}">
                      <a16:creationId xmlns:a16="http://schemas.microsoft.com/office/drawing/2014/main" id="{79FD9870-067D-46A7-8127-4A3411DAD2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4043725" y="3339897"/>
                  <a:ext cx="1147763" cy="434975"/>
                </a:xfrm>
                <a:custGeom>
                  <a:avLst/>
                  <a:gdLst>
                    <a:gd name="T0" fmla="*/ 115 w 230"/>
                    <a:gd name="T1" fmla="*/ 61 h 87"/>
                    <a:gd name="T2" fmla="*/ 20 w 230"/>
                    <a:gd name="T3" fmla="*/ 87 h 87"/>
                    <a:gd name="T4" fmla="*/ 0 w 230"/>
                    <a:gd name="T5" fmla="*/ 53 h 87"/>
                    <a:gd name="T6" fmla="*/ 84 w 230"/>
                    <a:gd name="T7" fmla="*/ 24 h 87"/>
                    <a:gd name="T8" fmla="*/ 115 w 230"/>
                    <a:gd name="T9" fmla="*/ 0 h 87"/>
                    <a:gd name="T10" fmla="*/ 146 w 230"/>
                    <a:gd name="T11" fmla="*/ 24 h 87"/>
                    <a:gd name="T12" fmla="*/ 230 w 230"/>
                    <a:gd name="T13" fmla="*/ 53 h 87"/>
                    <a:gd name="T14" fmla="*/ 210 w 230"/>
                    <a:gd name="T15" fmla="*/ 87 h 87"/>
                    <a:gd name="T16" fmla="*/ 115 w 230"/>
                    <a:gd name="T17" fmla="*/ 6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0" h="87">
                      <a:moveTo>
                        <a:pt x="115" y="61"/>
                      </a:moveTo>
                      <a:cubicBezTo>
                        <a:pt x="80" y="61"/>
                        <a:pt x="48" y="71"/>
                        <a:pt x="20" y="87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25" y="38"/>
                        <a:pt x="54" y="28"/>
                        <a:pt x="84" y="24"/>
                      </a:cubicBezTo>
                      <a:cubicBezTo>
                        <a:pt x="115" y="0"/>
                        <a:pt x="115" y="0"/>
                        <a:pt x="115" y="0"/>
                      </a:cubicBezTo>
                      <a:cubicBezTo>
                        <a:pt x="146" y="24"/>
                        <a:pt x="146" y="24"/>
                        <a:pt x="146" y="24"/>
                      </a:cubicBezTo>
                      <a:cubicBezTo>
                        <a:pt x="176" y="28"/>
                        <a:pt x="204" y="38"/>
                        <a:pt x="230" y="53"/>
                      </a:cubicBezTo>
                      <a:cubicBezTo>
                        <a:pt x="210" y="87"/>
                        <a:pt x="210" y="87"/>
                        <a:pt x="210" y="87"/>
                      </a:cubicBezTo>
                      <a:cubicBezTo>
                        <a:pt x="182" y="71"/>
                        <a:pt x="149" y="61"/>
                        <a:pt x="115" y="61"/>
                      </a:cubicBezTo>
                      <a:close/>
                    </a:path>
                  </a:pathLst>
                </a:cu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8478F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89" name="Oval 13">
                  <a:extLst>
                    <a:ext uri="{FF2B5EF4-FFF2-40B4-BE49-F238E27FC236}">
                      <a16:creationId xmlns:a16="http://schemas.microsoft.com/office/drawing/2014/main" id="{0D21DC16-707F-44D6-8A74-EF423A2210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3784963" y="1714297"/>
                  <a:ext cx="1700213" cy="1676400"/>
                </a:xfrm>
                <a:prstGeom prst="ellipse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8478F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86" name="Oval 14">
                <a:extLst>
                  <a:ext uri="{FF2B5EF4-FFF2-40B4-BE49-F238E27FC236}">
                    <a16:creationId xmlns:a16="http://schemas.microsoft.com/office/drawing/2014/main" id="{608093AF-C6AD-42ED-A51E-E0C3CDE8E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038963" y="1963535"/>
                <a:ext cx="1177925" cy="117157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bg1">
                      <a:lumMod val="95000"/>
                    </a:schemeClr>
                  </a:gs>
                </a:gsLst>
                <a:lin ang="15000000" scaled="0"/>
              </a:gradFill>
              <a:ln w="25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  <a:effectLst>
                <a:outerShdw blurRad="63500" sx="103000" sy="103000" algn="ctr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8478F"/>
                  </a:solidFill>
                  <a:latin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1C1C3F4F-F726-45BC-B251-9E3D19C84246}"/>
                  </a:ext>
                </a:extLst>
              </p:cNvPr>
              <p:cNvSpPr/>
              <p:nvPr/>
            </p:nvSpPr>
            <p:spPr>
              <a:xfrm>
                <a:off x="4061187" y="2105002"/>
                <a:ext cx="114776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b="1" dirty="0">
                    <a:solidFill>
                      <a:schemeClr val="accent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Open Sans" panose="020B0606030504020204" pitchFamily="34" charset="0"/>
                  </a:rPr>
                  <a:t>自動簡報</a:t>
                </a:r>
                <a:r>
                  <a:rPr lang="en-US" altLang="zh-TW" b="1" dirty="0">
                    <a:solidFill>
                      <a:schemeClr val="accent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Open Sans" panose="020B0606030504020204" pitchFamily="34" charset="0"/>
                  </a:rPr>
                  <a:t>(PPT)</a:t>
                </a:r>
                <a:r>
                  <a:rPr lang="zh-TW" altLang="en-US" b="1" dirty="0">
                    <a:solidFill>
                      <a:schemeClr val="accent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Open Sans" panose="020B0606030504020204" pitchFamily="34" charset="0"/>
                  </a:rPr>
                  <a:t>一鍵生成</a:t>
                </a:r>
                <a:endParaRPr lang="zh-CN" altLang="en-US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76D0FF1D-5A9C-4937-A71B-94C367D1A6A1}"/>
                </a:ext>
              </a:extLst>
            </p:cNvPr>
            <p:cNvGrpSpPr/>
            <p:nvPr/>
          </p:nvGrpSpPr>
          <p:grpSpPr>
            <a:xfrm>
              <a:off x="7468231" y="3835062"/>
              <a:ext cx="1700213" cy="2060575"/>
              <a:chOff x="6558688" y="3784397"/>
              <a:chExt cx="1700213" cy="2060575"/>
            </a:xfrm>
          </p:grpSpPr>
          <p:grpSp>
            <p:nvGrpSpPr>
              <p:cNvPr id="91" name="组合 4">
                <a:extLst>
                  <a:ext uri="{FF2B5EF4-FFF2-40B4-BE49-F238E27FC236}">
                    <a16:creationId xmlns:a16="http://schemas.microsoft.com/office/drawing/2014/main" id="{EFE6DB1C-EC1C-4C71-A5E3-D8C4DB0B2CE2}"/>
                  </a:ext>
                </a:extLst>
              </p:cNvPr>
              <p:cNvGrpSpPr/>
              <p:nvPr/>
            </p:nvGrpSpPr>
            <p:grpSpPr>
              <a:xfrm>
                <a:off x="6558688" y="3784397"/>
                <a:ext cx="1700213" cy="2060575"/>
                <a:chOff x="6558688" y="3784397"/>
                <a:chExt cx="1700213" cy="2060575"/>
              </a:xfrm>
              <a:solidFill>
                <a:schemeClr val="accent2"/>
              </a:solidFill>
            </p:grpSpPr>
            <p:sp>
              <p:nvSpPr>
                <p:cNvPr id="94" name="Freeform 6">
                  <a:extLst>
                    <a:ext uri="{FF2B5EF4-FFF2-40B4-BE49-F238E27FC236}">
                      <a16:creationId xmlns:a16="http://schemas.microsoft.com/office/drawing/2014/main" id="{DA8B6182-A416-45F0-8C97-72855455A7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52376" y="3784397"/>
                  <a:ext cx="1147763" cy="434975"/>
                </a:xfrm>
                <a:custGeom>
                  <a:avLst/>
                  <a:gdLst>
                    <a:gd name="T0" fmla="*/ 115 w 230"/>
                    <a:gd name="T1" fmla="*/ 61 h 87"/>
                    <a:gd name="T2" fmla="*/ 20 w 230"/>
                    <a:gd name="T3" fmla="*/ 87 h 87"/>
                    <a:gd name="T4" fmla="*/ 0 w 230"/>
                    <a:gd name="T5" fmla="*/ 53 h 87"/>
                    <a:gd name="T6" fmla="*/ 84 w 230"/>
                    <a:gd name="T7" fmla="*/ 24 h 87"/>
                    <a:gd name="T8" fmla="*/ 115 w 230"/>
                    <a:gd name="T9" fmla="*/ 0 h 87"/>
                    <a:gd name="T10" fmla="*/ 146 w 230"/>
                    <a:gd name="T11" fmla="*/ 24 h 87"/>
                    <a:gd name="T12" fmla="*/ 230 w 230"/>
                    <a:gd name="T13" fmla="*/ 53 h 87"/>
                    <a:gd name="T14" fmla="*/ 210 w 230"/>
                    <a:gd name="T15" fmla="*/ 87 h 87"/>
                    <a:gd name="T16" fmla="*/ 115 w 230"/>
                    <a:gd name="T17" fmla="*/ 6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0" h="87">
                      <a:moveTo>
                        <a:pt x="115" y="61"/>
                      </a:moveTo>
                      <a:cubicBezTo>
                        <a:pt x="80" y="61"/>
                        <a:pt x="48" y="71"/>
                        <a:pt x="20" y="87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25" y="38"/>
                        <a:pt x="54" y="28"/>
                        <a:pt x="84" y="24"/>
                      </a:cubicBezTo>
                      <a:cubicBezTo>
                        <a:pt x="115" y="0"/>
                        <a:pt x="115" y="0"/>
                        <a:pt x="115" y="0"/>
                      </a:cubicBezTo>
                      <a:cubicBezTo>
                        <a:pt x="146" y="24"/>
                        <a:pt x="146" y="24"/>
                        <a:pt x="146" y="24"/>
                      </a:cubicBezTo>
                      <a:cubicBezTo>
                        <a:pt x="176" y="28"/>
                        <a:pt x="204" y="38"/>
                        <a:pt x="230" y="53"/>
                      </a:cubicBezTo>
                      <a:cubicBezTo>
                        <a:pt x="210" y="87"/>
                        <a:pt x="210" y="87"/>
                        <a:pt x="210" y="87"/>
                      </a:cubicBezTo>
                      <a:cubicBezTo>
                        <a:pt x="182" y="71"/>
                        <a:pt x="149" y="61"/>
                        <a:pt x="115" y="61"/>
                      </a:cubicBezTo>
                      <a:close/>
                    </a:path>
                  </a:pathLst>
                </a:custGeom>
                <a:grpFill/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8478F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95" name="Oval 13">
                  <a:extLst>
                    <a:ext uri="{FF2B5EF4-FFF2-40B4-BE49-F238E27FC236}">
                      <a16:creationId xmlns:a16="http://schemas.microsoft.com/office/drawing/2014/main" id="{7BB45A50-76E9-48BC-BF6C-45149B9B66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58688" y="4168572"/>
                  <a:ext cx="1700213" cy="1676400"/>
                </a:xfrm>
                <a:prstGeom prst="ellipse">
                  <a:avLst/>
                </a:prstGeom>
                <a:grpFill/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8478F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92" name="Oval 14">
                <a:extLst>
                  <a:ext uri="{FF2B5EF4-FFF2-40B4-BE49-F238E27FC236}">
                    <a16:creationId xmlns:a16="http://schemas.microsoft.com/office/drawing/2014/main" id="{2995520B-DE50-476E-97E4-68E5588DC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6976" y="4424159"/>
                <a:ext cx="1177925" cy="117157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bg1">
                      <a:lumMod val="95000"/>
                    </a:schemeClr>
                  </a:gs>
                </a:gsLst>
                <a:lin ang="15000000" scaled="0"/>
              </a:gradFill>
              <a:ln w="25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  <a:effectLst>
                <a:outerShdw blurRad="63500" sx="103000" sy="103000" algn="ctr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8478F"/>
                  </a:solidFill>
                  <a:latin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EFD0508A-BD54-4E94-8E6D-57F25B43254C}"/>
                  </a:ext>
                </a:extLst>
              </p:cNvPr>
              <p:cNvSpPr/>
              <p:nvPr/>
            </p:nvSpPr>
            <p:spPr>
              <a:xfrm>
                <a:off x="6852376" y="4583486"/>
                <a:ext cx="114776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b="1" dirty="0">
                    <a:solidFill>
                      <a:schemeClr val="accent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Open Sans" panose="020B0606030504020204" pitchFamily="34" charset="0"/>
                  </a:rPr>
                  <a:t>網頁設定彈性搜索關鍵字</a:t>
                </a:r>
                <a:endParaRPr lang="zh-CN" altLang="en-US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102" name="群組 101">
              <a:extLst>
                <a:ext uri="{FF2B5EF4-FFF2-40B4-BE49-F238E27FC236}">
                  <a16:creationId xmlns:a16="http://schemas.microsoft.com/office/drawing/2014/main" id="{2B395F34-8836-4B25-BDF4-A2944FD7E2CE}"/>
                </a:ext>
              </a:extLst>
            </p:cNvPr>
            <p:cNvGrpSpPr/>
            <p:nvPr/>
          </p:nvGrpSpPr>
          <p:grpSpPr>
            <a:xfrm rot="21007123">
              <a:off x="9618688" y="1434516"/>
              <a:ext cx="1700213" cy="2126925"/>
              <a:chOff x="3784963" y="1714297"/>
              <a:chExt cx="1700213" cy="2106225"/>
            </a:xfrm>
          </p:grpSpPr>
          <p:grpSp>
            <p:nvGrpSpPr>
              <p:cNvPr id="103" name="组合 1">
                <a:extLst>
                  <a:ext uri="{FF2B5EF4-FFF2-40B4-BE49-F238E27FC236}">
                    <a16:creationId xmlns:a16="http://schemas.microsoft.com/office/drawing/2014/main" id="{1EA54646-9B87-4084-9C3B-37E76E2DE3E9}"/>
                  </a:ext>
                </a:extLst>
              </p:cNvPr>
              <p:cNvGrpSpPr/>
              <p:nvPr/>
            </p:nvGrpSpPr>
            <p:grpSpPr>
              <a:xfrm>
                <a:off x="3784963" y="1714297"/>
                <a:ext cx="1700213" cy="2106225"/>
                <a:chOff x="3784963" y="1714297"/>
                <a:chExt cx="1700213" cy="2106225"/>
              </a:xfrm>
              <a:solidFill>
                <a:schemeClr val="accent2"/>
              </a:solidFill>
            </p:grpSpPr>
            <p:sp>
              <p:nvSpPr>
                <p:cNvPr id="106" name="Freeform 6">
                  <a:extLst>
                    <a:ext uri="{FF2B5EF4-FFF2-40B4-BE49-F238E27FC236}">
                      <a16:creationId xmlns:a16="http://schemas.microsoft.com/office/drawing/2014/main" id="{6F998063-5341-4748-9B32-7DBBCFFE9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4043722" y="3339895"/>
                  <a:ext cx="1147763" cy="480627"/>
                </a:xfrm>
                <a:custGeom>
                  <a:avLst/>
                  <a:gdLst>
                    <a:gd name="T0" fmla="*/ 115 w 230"/>
                    <a:gd name="T1" fmla="*/ 61 h 87"/>
                    <a:gd name="T2" fmla="*/ 20 w 230"/>
                    <a:gd name="T3" fmla="*/ 87 h 87"/>
                    <a:gd name="T4" fmla="*/ 0 w 230"/>
                    <a:gd name="T5" fmla="*/ 53 h 87"/>
                    <a:gd name="T6" fmla="*/ 84 w 230"/>
                    <a:gd name="T7" fmla="*/ 24 h 87"/>
                    <a:gd name="T8" fmla="*/ 115 w 230"/>
                    <a:gd name="T9" fmla="*/ 0 h 87"/>
                    <a:gd name="T10" fmla="*/ 146 w 230"/>
                    <a:gd name="T11" fmla="*/ 24 h 87"/>
                    <a:gd name="T12" fmla="*/ 230 w 230"/>
                    <a:gd name="T13" fmla="*/ 53 h 87"/>
                    <a:gd name="T14" fmla="*/ 210 w 230"/>
                    <a:gd name="T15" fmla="*/ 87 h 87"/>
                    <a:gd name="T16" fmla="*/ 115 w 230"/>
                    <a:gd name="T17" fmla="*/ 6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0" h="87">
                      <a:moveTo>
                        <a:pt x="115" y="61"/>
                      </a:moveTo>
                      <a:cubicBezTo>
                        <a:pt x="80" y="61"/>
                        <a:pt x="48" y="71"/>
                        <a:pt x="20" y="87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25" y="38"/>
                        <a:pt x="54" y="28"/>
                        <a:pt x="84" y="24"/>
                      </a:cubicBezTo>
                      <a:cubicBezTo>
                        <a:pt x="115" y="0"/>
                        <a:pt x="115" y="0"/>
                        <a:pt x="115" y="0"/>
                      </a:cubicBezTo>
                      <a:cubicBezTo>
                        <a:pt x="146" y="24"/>
                        <a:pt x="146" y="24"/>
                        <a:pt x="146" y="24"/>
                      </a:cubicBezTo>
                      <a:cubicBezTo>
                        <a:pt x="176" y="28"/>
                        <a:pt x="204" y="38"/>
                        <a:pt x="230" y="53"/>
                      </a:cubicBezTo>
                      <a:cubicBezTo>
                        <a:pt x="210" y="87"/>
                        <a:pt x="210" y="87"/>
                        <a:pt x="210" y="87"/>
                      </a:cubicBezTo>
                      <a:cubicBezTo>
                        <a:pt x="182" y="71"/>
                        <a:pt x="149" y="61"/>
                        <a:pt x="115" y="61"/>
                      </a:cubicBezTo>
                      <a:close/>
                    </a:path>
                  </a:pathLst>
                </a:cu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8478F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07" name="Oval 13">
                  <a:extLst>
                    <a:ext uri="{FF2B5EF4-FFF2-40B4-BE49-F238E27FC236}">
                      <a16:creationId xmlns:a16="http://schemas.microsoft.com/office/drawing/2014/main" id="{2961D611-2AEB-4C6D-A648-15322805A4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3784963" y="1714297"/>
                  <a:ext cx="1700213" cy="1676400"/>
                </a:xfrm>
                <a:prstGeom prst="ellipse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18478F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104" name="Oval 14">
                <a:extLst>
                  <a:ext uri="{FF2B5EF4-FFF2-40B4-BE49-F238E27FC236}">
                    <a16:creationId xmlns:a16="http://schemas.microsoft.com/office/drawing/2014/main" id="{07EB01D9-C670-4A90-A4E0-EC8282ABF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038963" y="1963535"/>
                <a:ext cx="1177925" cy="117157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bg1">
                      <a:lumMod val="95000"/>
                    </a:schemeClr>
                  </a:gs>
                </a:gsLst>
                <a:lin ang="15000000" scaled="0"/>
              </a:gradFill>
              <a:ln w="25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  <a:effectLst>
                <a:outerShdw blurRad="63500" sx="103000" sy="103000" algn="ctr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8478F"/>
                  </a:solidFill>
                  <a:latin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B5EBDF2D-03C3-4D61-BC9C-E5E74A5A35A1}"/>
                  </a:ext>
                </a:extLst>
              </p:cNvPr>
              <p:cNvSpPr/>
              <p:nvPr/>
            </p:nvSpPr>
            <p:spPr>
              <a:xfrm rot="592877">
                <a:off x="4061187" y="2105002"/>
                <a:ext cx="114776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b="1" dirty="0">
                    <a:solidFill>
                      <a:schemeClr val="accent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Open Sans" panose="020B0606030504020204" pitchFamily="34" charset="0"/>
                  </a:rPr>
                  <a:t>即時報告需求，即時</a:t>
                </a:r>
                <a:r>
                  <a:rPr lang="en-US" altLang="zh-TW" b="1" dirty="0">
                    <a:solidFill>
                      <a:schemeClr val="accent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Open Sans" panose="020B0606030504020204" pitchFamily="34" charset="0"/>
                  </a:rPr>
                  <a:t>Demo</a:t>
                </a:r>
                <a:endParaRPr lang="zh-CN" altLang="en-US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08" name="圖片 107">
              <a:extLst>
                <a:ext uri="{FF2B5EF4-FFF2-40B4-BE49-F238E27FC236}">
                  <a16:creationId xmlns:a16="http://schemas.microsoft.com/office/drawing/2014/main" id="{CD309E27-1B17-477A-91AA-CFAA4E134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3313" y="3994919"/>
              <a:ext cx="1558674" cy="1558674"/>
            </a:xfrm>
            <a:prstGeom prst="rect">
              <a:avLst/>
            </a:prstGeom>
          </p:spPr>
        </p:pic>
        <p:sp>
          <p:nvSpPr>
            <p:cNvPr id="109" name="箭號: 五邊形 108">
              <a:extLst>
                <a:ext uri="{FF2B5EF4-FFF2-40B4-BE49-F238E27FC236}">
                  <a16:creationId xmlns:a16="http://schemas.microsoft.com/office/drawing/2014/main" id="{BE693684-F6B8-403C-A917-5415BFF745B5}"/>
                </a:ext>
              </a:extLst>
            </p:cNvPr>
            <p:cNvSpPr/>
            <p:nvPr/>
          </p:nvSpPr>
          <p:spPr>
            <a:xfrm>
              <a:off x="1387477" y="1050914"/>
              <a:ext cx="1700212" cy="349892"/>
            </a:xfrm>
            <a:prstGeom prst="homePlate">
              <a:avLst>
                <a:gd name="adj" fmla="val 0"/>
              </a:avLst>
            </a:prstGeom>
            <a:solidFill>
              <a:srgbClr val="FF9999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第一驗證</a:t>
              </a:r>
            </a:p>
          </p:txBody>
        </p:sp>
        <p:sp>
          <p:nvSpPr>
            <p:cNvPr id="110" name="箭號: 五邊形 109">
              <a:extLst>
                <a:ext uri="{FF2B5EF4-FFF2-40B4-BE49-F238E27FC236}">
                  <a16:creationId xmlns:a16="http://schemas.microsoft.com/office/drawing/2014/main" id="{DD4E366D-66D2-44B2-8857-F3B6B15BF3F5}"/>
                </a:ext>
              </a:extLst>
            </p:cNvPr>
            <p:cNvSpPr/>
            <p:nvPr/>
          </p:nvSpPr>
          <p:spPr>
            <a:xfrm flipH="1">
              <a:off x="5065653" y="5978643"/>
              <a:ext cx="1700212" cy="345162"/>
            </a:xfrm>
            <a:prstGeom prst="homePlate">
              <a:avLst>
                <a:gd name="adj" fmla="val 0"/>
              </a:avLst>
            </a:prstGeom>
            <a:solidFill>
              <a:srgbClr val="FF9999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第二驗證</a:t>
              </a:r>
            </a:p>
          </p:txBody>
        </p:sp>
        <p:sp>
          <p:nvSpPr>
            <p:cNvPr id="111" name="箭號: 五邊形 110">
              <a:extLst>
                <a:ext uri="{FF2B5EF4-FFF2-40B4-BE49-F238E27FC236}">
                  <a16:creationId xmlns:a16="http://schemas.microsoft.com/office/drawing/2014/main" id="{D19FD2DC-511B-46E3-9333-DF6B87EE2A62}"/>
                </a:ext>
              </a:extLst>
            </p:cNvPr>
            <p:cNvSpPr/>
            <p:nvPr/>
          </p:nvSpPr>
          <p:spPr>
            <a:xfrm flipH="1">
              <a:off x="5065653" y="6336757"/>
              <a:ext cx="1700212" cy="345162"/>
            </a:xfrm>
            <a:prstGeom prst="homePlate">
              <a:avLst>
                <a:gd name="adj" fmla="val 0"/>
              </a:avLst>
            </a:prstGeom>
            <a:solidFill>
              <a:srgbClr val="FF9999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第三驗證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1154586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A7172A7-7BA5-42BB-B3BC-4BDD5029C853}"/>
              </a:ext>
            </a:extLst>
          </p:cNvPr>
          <p:cNvSpPr/>
          <p:nvPr/>
        </p:nvSpPr>
        <p:spPr>
          <a:xfrm>
            <a:off x="7202714" y="0"/>
            <a:ext cx="3438971" cy="685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EA9B1F-CED9-4269-9028-92B80DBE5A6D}"/>
              </a:ext>
            </a:extLst>
          </p:cNvPr>
          <p:cNvSpPr txBox="1"/>
          <p:nvPr/>
        </p:nvSpPr>
        <p:spPr>
          <a:xfrm>
            <a:off x="7617750" y="1839888"/>
            <a:ext cx="2759090" cy="357020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spc="300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</a:p>
          <a:p>
            <a:pPr algn="ctr"/>
            <a:r>
              <a:rPr lang="en-US" altLang="zh-CN" sz="16600" spc="3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166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BE5A8E5-5F54-42C6-A3AE-0E7227782020}"/>
              </a:ext>
            </a:extLst>
          </p:cNvPr>
          <p:cNvGrpSpPr/>
          <p:nvPr/>
        </p:nvGrpSpPr>
        <p:grpSpPr>
          <a:xfrm>
            <a:off x="750225" y="2324522"/>
            <a:ext cx="6867525" cy="2208956"/>
            <a:chOff x="1019175" y="2291143"/>
            <a:chExt cx="6867525" cy="2208956"/>
          </a:xfrm>
        </p:grpSpPr>
        <p:sp>
          <p:nvSpPr>
            <p:cNvPr id="10" name="图文框 9">
              <a:extLst>
                <a:ext uri="{FF2B5EF4-FFF2-40B4-BE49-F238E27FC236}">
                  <a16:creationId xmlns:a16="http://schemas.microsoft.com/office/drawing/2014/main" id="{175ED1EB-595C-4BDE-889B-87155D70C6CF}"/>
                </a:ext>
              </a:extLst>
            </p:cNvPr>
            <p:cNvSpPr/>
            <p:nvPr/>
          </p:nvSpPr>
          <p:spPr>
            <a:xfrm>
              <a:off x="1019175" y="2291143"/>
              <a:ext cx="6867525" cy="2208956"/>
            </a:xfrm>
            <a:prstGeom prst="frame">
              <a:avLst>
                <a:gd name="adj1" fmla="val 2949"/>
              </a:avLst>
            </a:prstGeom>
            <a:solidFill>
              <a:srgbClr val="97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C20420A-9F86-457E-9E8B-B3AB5D624EAD}"/>
                </a:ext>
              </a:extLst>
            </p:cNvPr>
            <p:cNvSpPr txBox="1"/>
            <p:nvPr/>
          </p:nvSpPr>
          <p:spPr>
            <a:xfrm>
              <a:off x="1693390" y="3049162"/>
              <a:ext cx="55707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5400" b="1" spc="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會議進度與反饋</a:t>
              </a:r>
              <a:endParaRPr lang="zh-CN" altLang="en-US" sz="5400" b="1" spc="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sp>
        <p:nvSpPr>
          <p:cNvPr id="11" name="投影片編號版面配置區 1">
            <a:extLst>
              <a:ext uri="{FF2B5EF4-FFF2-40B4-BE49-F238E27FC236}">
                <a16:creationId xmlns:a16="http://schemas.microsoft.com/office/drawing/2014/main" id="{1592E1BC-0B8F-4B2F-9CEA-2B41A8E8B32C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A4E786F-588D-4932-A7B2-AE3451FA4ACA}" type="slidenum">
              <a:rPr lang="zh-CN" altLang="en-US" sz="1600" b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6</a:t>
            </a:fld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577497C-6D57-4059-AA45-9F6EE4C110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1"/>
          <a:stretch/>
        </p:blipFill>
        <p:spPr>
          <a:xfrm>
            <a:off x="435429" y="4923911"/>
            <a:ext cx="6663526" cy="154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826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A435CD-2053-4391-BEC9-34B10068A8F3}"/>
              </a:ext>
            </a:extLst>
          </p:cNvPr>
          <p:cNvSpPr txBox="1"/>
          <p:nvPr/>
        </p:nvSpPr>
        <p:spPr>
          <a:xfrm>
            <a:off x="7248744" y="409436"/>
            <a:ext cx="211014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1600" b="1" i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2021/05/13, 20, 27</a:t>
            </a:r>
            <a:endParaRPr lang="en-US" altLang="zh-CN" sz="1600" b="1" i="1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5C7E46-0184-4BE5-AFE3-A89CBB0B7F11}"/>
              </a:ext>
            </a:extLst>
          </p:cNvPr>
          <p:cNvSpPr txBox="1"/>
          <p:nvPr/>
        </p:nvSpPr>
        <p:spPr>
          <a:xfrm>
            <a:off x="1066801" y="434279"/>
            <a:ext cx="310854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b="1" spc="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會議記錄彙整</a:t>
            </a:r>
            <a:endParaRPr lang="zh-CN" altLang="en-US" sz="3200" b="1" spc="600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B5A41-4659-4881-9304-D94482E2EBC4}"/>
              </a:ext>
            </a:extLst>
          </p:cNvPr>
          <p:cNvSpPr/>
          <p:nvPr/>
        </p:nvSpPr>
        <p:spPr>
          <a:xfrm>
            <a:off x="4140201" y="693991"/>
            <a:ext cx="5112000" cy="10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0D3808-0282-41CE-9CA6-F97030353123}"/>
              </a:ext>
            </a:extLst>
          </p:cNvPr>
          <p:cNvSpPr/>
          <p:nvPr/>
        </p:nvSpPr>
        <p:spPr>
          <a:xfrm>
            <a:off x="9363008" y="693991"/>
            <a:ext cx="756000" cy="10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17E30EC6-C76F-4A05-9015-D48CB78EB6F4}"/>
              </a:ext>
            </a:extLst>
          </p:cNvPr>
          <p:cNvGrpSpPr/>
          <p:nvPr/>
        </p:nvGrpSpPr>
        <p:grpSpPr>
          <a:xfrm>
            <a:off x="989228" y="1590127"/>
            <a:ext cx="10179515" cy="2185214"/>
            <a:chOff x="7717807" y="2038527"/>
            <a:chExt cx="11432828" cy="2185214"/>
          </a:xfrm>
        </p:grpSpPr>
        <p:sp>
          <p:nvSpPr>
            <p:cNvPr id="53" name="文本框 13">
              <a:extLst>
                <a:ext uri="{FF2B5EF4-FFF2-40B4-BE49-F238E27FC236}">
                  <a16:creationId xmlns:a16="http://schemas.microsoft.com/office/drawing/2014/main" id="{15962838-C883-414E-9658-317212A04BA6}"/>
                </a:ext>
              </a:extLst>
            </p:cNvPr>
            <p:cNvSpPr txBox="1"/>
            <p:nvPr/>
          </p:nvSpPr>
          <p:spPr>
            <a:xfrm>
              <a:off x="8494018" y="2038527"/>
              <a:ext cx="10656617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業師對於原專案流程的投資面資訊有疑慮：</a:t>
              </a:r>
              <a:endPara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  <a:p>
              <a:pPr marL="914400" lvl="1" indent="-457200">
                <a:buFont typeface="+mj-lt"/>
                <a:buAutoNum type="arabicPeriod"/>
              </a:pP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壽險機構投資策略並非是以短期利益為主，故對於波動度資訊需求低。</a:t>
              </a:r>
            </a:p>
            <a:p>
              <a:pPr marL="914400" lvl="1" indent="-457200">
                <a:buFont typeface="+mj-lt"/>
                <a:buAutoNum type="arabicPeriod"/>
              </a:pP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相關技術指標參考性較低，其投資是以長期利益或是未來潛力為主。</a:t>
              </a:r>
              <a:endPara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  <a:p>
              <a:pPr marL="365760" indent="-342900">
                <a:buFont typeface="Wingdings" panose="05000000000000000000" pitchFamily="2" charset="2"/>
                <a:buChar char="ü"/>
              </a:pPr>
              <a:r>
                <a:rPr lang="zh-TW" altLang="en-US" sz="2400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討論過後→提供一條專案流程的新思路，以大型機構投資角度看待使用需求，利用</a:t>
              </a:r>
              <a:r>
                <a:rPr lang="en-US" altLang="zh-TW" sz="2400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google</a:t>
              </a:r>
              <a:r>
                <a:rPr lang="zh-TW" altLang="en-US" sz="2400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 </a:t>
              </a:r>
              <a:r>
                <a:rPr lang="en-US" altLang="zh-TW" sz="2400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trend</a:t>
              </a:r>
              <a:r>
                <a:rPr lang="zh-TW" altLang="en-US" sz="2400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找尋焦點新聞中一段期間內相對聲量持續上升的熱門主題，進而找出未來可以流行的主題趨勢。</a:t>
              </a:r>
              <a:endParaRPr lang="en-US" altLang="zh-TW" sz="24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54" name="椭圆 35">
              <a:extLst>
                <a:ext uri="{FF2B5EF4-FFF2-40B4-BE49-F238E27FC236}">
                  <a16:creationId xmlns:a16="http://schemas.microsoft.com/office/drawing/2014/main" id="{9FF79D01-F2BC-4134-A755-60A4156E4C87}"/>
                </a:ext>
              </a:extLst>
            </p:cNvPr>
            <p:cNvSpPr/>
            <p:nvPr/>
          </p:nvSpPr>
          <p:spPr>
            <a:xfrm>
              <a:off x="7717807" y="2382066"/>
              <a:ext cx="532775" cy="532775"/>
            </a:xfrm>
            <a:prstGeom prst="ellipse">
              <a:avLst/>
            </a:prstGeom>
            <a:solidFill>
              <a:srgbClr val="97CCD4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1</a:t>
              </a:r>
              <a:endParaRPr lang="zh-CN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sp>
        <p:nvSpPr>
          <p:cNvPr id="55" name="投影片編號版面配置區 1">
            <a:extLst>
              <a:ext uri="{FF2B5EF4-FFF2-40B4-BE49-F238E27FC236}">
                <a16:creationId xmlns:a16="http://schemas.microsoft.com/office/drawing/2014/main" id="{2BDDE66E-5948-4FBC-8728-D9A2627E267C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A4E786F-588D-4932-A7B2-AE3451FA4ACA}" type="slidenum">
              <a:rPr lang="zh-CN" altLang="en-US" sz="1600" b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7</a:t>
            </a:fld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本框 42">
            <a:extLst>
              <a:ext uri="{FF2B5EF4-FFF2-40B4-BE49-F238E27FC236}">
                <a16:creationId xmlns:a16="http://schemas.microsoft.com/office/drawing/2014/main" id="{8ECCDAAE-1092-4147-A03B-C82E31B788C5}"/>
              </a:ext>
            </a:extLst>
          </p:cNvPr>
          <p:cNvSpPr txBox="1"/>
          <p:nvPr/>
        </p:nvSpPr>
        <p:spPr>
          <a:xfrm>
            <a:off x="10275963" y="477900"/>
            <a:ext cx="1723549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業師反饋</a:t>
            </a:r>
            <a:endParaRPr lang="zh-CN" altLang="en-US" sz="2400" b="1" spc="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6246CCC7-E4A1-4133-8796-CC48AF0C9C1F}"/>
              </a:ext>
            </a:extLst>
          </p:cNvPr>
          <p:cNvGrpSpPr/>
          <p:nvPr/>
        </p:nvGrpSpPr>
        <p:grpSpPr>
          <a:xfrm>
            <a:off x="989228" y="4199002"/>
            <a:ext cx="9129780" cy="1446550"/>
            <a:chOff x="7717807" y="2038527"/>
            <a:chExt cx="9129780" cy="1446550"/>
          </a:xfrm>
        </p:grpSpPr>
        <p:sp>
          <p:nvSpPr>
            <p:cNvPr id="39" name="文本框 13">
              <a:extLst>
                <a:ext uri="{FF2B5EF4-FFF2-40B4-BE49-F238E27FC236}">
                  <a16:creationId xmlns:a16="http://schemas.microsoft.com/office/drawing/2014/main" id="{BCC869C6-19F4-4733-8B7F-69392E9CB81D}"/>
                </a:ext>
              </a:extLst>
            </p:cNvPr>
            <p:cNvSpPr txBox="1"/>
            <p:nvPr/>
          </p:nvSpPr>
          <p:spPr>
            <a:xfrm>
              <a:off x="8494018" y="2038527"/>
              <a:ext cx="835356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利用</a:t>
              </a:r>
              <a:r>
                <a: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news-</a:t>
              </a:r>
              <a:r>
                <a:rPr lang="en-US" altLang="zh-TW" sz="2400" b="1" dirty="0" err="1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api</a:t>
              </a:r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爬取新聞。進度狀況與難題：</a:t>
              </a:r>
              <a:endPara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  <a:p>
              <a:pPr marL="914400" lvl="1" indent="-457200">
                <a:buFont typeface="+mj-lt"/>
                <a:buAutoNum type="arabicPeriod"/>
              </a:pP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資料上限</a:t>
              </a:r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100</a:t>
              </a: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筆，樣本過小，對於後續圖譜的模型難以訓練。</a:t>
              </a:r>
            </a:p>
            <a:p>
              <a:pPr marL="914400" lvl="1" indent="-457200">
                <a:buFont typeface="+mj-lt"/>
                <a:buAutoNum type="arabicPeriod"/>
              </a:pP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若採用自動輸入，新聞議題會過於廣泛，無法提取特定關鍵字 。</a:t>
              </a:r>
              <a:endPara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zh-TW" altLang="en-US" sz="2400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討論過後→目前新增爬</a:t>
              </a:r>
              <a:r>
                <a:rPr lang="en-US" altLang="zh-TW" sz="2400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google news</a:t>
              </a:r>
              <a:r>
                <a:rPr lang="zh-TW" altLang="en-US" sz="2400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的新聞內容。</a:t>
              </a:r>
              <a:endParaRPr lang="en-US" altLang="zh-TW" sz="24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40" name="椭圆 35">
              <a:extLst>
                <a:ext uri="{FF2B5EF4-FFF2-40B4-BE49-F238E27FC236}">
                  <a16:creationId xmlns:a16="http://schemas.microsoft.com/office/drawing/2014/main" id="{EA1310D5-F9D9-4E97-B6AA-D174586048C8}"/>
                </a:ext>
              </a:extLst>
            </p:cNvPr>
            <p:cNvSpPr/>
            <p:nvPr/>
          </p:nvSpPr>
          <p:spPr>
            <a:xfrm>
              <a:off x="7717807" y="2382066"/>
              <a:ext cx="532775" cy="532775"/>
            </a:xfrm>
            <a:prstGeom prst="ellipse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2</a:t>
              </a:r>
              <a:endParaRPr lang="zh-CN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6486295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A435CD-2053-4391-BEC9-34B10068A8F3}"/>
              </a:ext>
            </a:extLst>
          </p:cNvPr>
          <p:cNvSpPr txBox="1"/>
          <p:nvPr/>
        </p:nvSpPr>
        <p:spPr>
          <a:xfrm>
            <a:off x="7248744" y="409436"/>
            <a:ext cx="211014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1600" b="1" i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2021/05/13, 20, 27</a:t>
            </a:r>
            <a:endParaRPr lang="en-US" altLang="zh-CN" sz="1600" b="1" i="1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5C7E46-0184-4BE5-AFE3-A89CBB0B7F11}"/>
              </a:ext>
            </a:extLst>
          </p:cNvPr>
          <p:cNvSpPr txBox="1"/>
          <p:nvPr/>
        </p:nvSpPr>
        <p:spPr>
          <a:xfrm>
            <a:off x="1066801" y="434279"/>
            <a:ext cx="310854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b="1" spc="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會議記錄彙整</a:t>
            </a:r>
            <a:endParaRPr lang="zh-CN" altLang="en-US" sz="3200" b="1" spc="600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B5A41-4659-4881-9304-D94482E2EBC4}"/>
              </a:ext>
            </a:extLst>
          </p:cNvPr>
          <p:cNvSpPr/>
          <p:nvPr/>
        </p:nvSpPr>
        <p:spPr>
          <a:xfrm>
            <a:off x="4140201" y="693991"/>
            <a:ext cx="5112000" cy="10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0D3808-0282-41CE-9CA6-F97030353123}"/>
              </a:ext>
            </a:extLst>
          </p:cNvPr>
          <p:cNvSpPr/>
          <p:nvPr/>
        </p:nvSpPr>
        <p:spPr>
          <a:xfrm>
            <a:off x="9363008" y="693991"/>
            <a:ext cx="756000" cy="10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投影片編號版面配置區 1">
            <a:extLst>
              <a:ext uri="{FF2B5EF4-FFF2-40B4-BE49-F238E27FC236}">
                <a16:creationId xmlns:a16="http://schemas.microsoft.com/office/drawing/2014/main" id="{2BDDE66E-5948-4FBC-8728-D9A2627E267C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A4E786F-588D-4932-A7B2-AE3451FA4ACA}" type="slidenum">
              <a:rPr lang="zh-CN" altLang="en-US" sz="1600" b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8</a:t>
            </a:fld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本框 42">
            <a:extLst>
              <a:ext uri="{FF2B5EF4-FFF2-40B4-BE49-F238E27FC236}">
                <a16:creationId xmlns:a16="http://schemas.microsoft.com/office/drawing/2014/main" id="{8ECCDAAE-1092-4147-A03B-C82E31B788C5}"/>
              </a:ext>
            </a:extLst>
          </p:cNvPr>
          <p:cNvSpPr txBox="1"/>
          <p:nvPr/>
        </p:nvSpPr>
        <p:spPr>
          <a:xfrm>
            <a:off x="10275963" y="477900"/>
            <a:ext cx="1723549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業師反饋</a:t>
            </a:r>
            <a:endParaRPr lang="zh-CN" altLang="en-US" sz="2400" b="1" spc="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2104A2AB-D53D-4E2E-A1B3-5CA025DA5E8A}"/>
              </a:ext>
            </a:extLst>
          </p:cNvPr>
          <p:cNvGrpSpPr/>
          <p:nvPr/>
        </p:nvGrpSpPr>
        <p:grpSpPr>
          <a:xfrm>
            <a:off x="1053348" y="5046325"/>
            <a:ext cx="9065660" cy="1446550"/>
            <a:chOff x="7717807" y="2051471"/>
            <a:chExt cx="9065660" cy="1446550"/>
          </a:xfrm>
        </p:grpSpPr>
        <p:sp>
          <p:nvSpPr>
            <p:cNvPr id="35" name="文本框 13">
              <a:extLst>
                <a:ext uri="{FF2B5EF4-FFF2-40B4-BE49-F238E27FC236}">
                  <a16:creationId xmlns:a16="http://schemas.microsoft.com/office/drawing/2014/main" id="{DB8EB71C-2A42-482B-BC77-582B4BDA637E}"/>
                </a:ext>
              </a:extLst>
            </p:cNvPr>
            <p:cNvSpPr txBox="1"/>
            <p:nvPr/>
          </p:nvSpPr>
          <p:spPr>
            <a:xfrm>
              <a:off x="8494018" y="2051471"/>
              <a:ext cx="828944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利用股價計算</a:t>
              </a:r>
              <a:r>
                <a: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CAPM</a:t>
              </a:r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。進度狀況與難題：</a:t>
              </a:r>
              <a:endPara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  <a:p>
              <a:pPr marL="914400" lvl="1" indent="-457200">
                <a:buFont typeface="+mj-lt"/>
                <a:buAutoNum type="arabicPeriod"/>
              </a:pP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利用</a:t>
              </a:r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OLS</a:t>
              </a: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模型計算</a:t>
              </a:r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Beta</a:t>
              </a: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值，判定係數普遍不高。</a:t>
              </a:r>
              <a:endPara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  <a:p>
              <a:pPr marL="914400" lvl="1" indent="-457200">
                <a:buFont typeface="+mj-lt"/>
                <a:buAutoNum type="arabicPeriod"/>
              </a:pP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正進行完整運算：加入期望值、無風險利率、個股報酬等參數。</a:t>
              </a:r>
              <a:endPara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  <a:p>
              <a:pPr marL="365760" indent="-342900">
                <a:buFont typeface="Wingdings" panose="05000000000000000000" pitchFamily="2" charset="2"/>
                <a:buChar char="ü"/>
              </a:pPr>
              <a:r>
                <a:rPr lang="zh-TW" altLang="en-US" sz="2400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討論過後→增加使用</a:t>
              </a:r>
              <a:r>
                <a:rPr lang="fr-FR" altLang="zh-TW" sz="2400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Fama-French</a:t>
              </a:r>
              <a:r>
                <a:rPr lang="zh-TW" altLang="en-US" sz="2400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三因子模型測試。</a:t>
              </a:r>
              <a:endParaRPr lang="en-US" altLang="zh-TW" sz="24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37" name="椭圆 35">
              <a:extLst>
                <a:ext uri="{FF2B5EF4-FFF2-40B4-BE49-F238E27FC236}">
                  <a16:creationId xmlns:a16="http://schemas.microsoft.com/office/drawing/2014/main" id="{C7D3FD2E-CF7E-40DC-9475-0A33F67B4B9E}"/>
                </a:ext>
              </a:extLst>
            </p:cNvPr>
            <p:cNvSpPr/>
            <p:nvPr/>
          </p:nvSpPr>
          <p:spPr>
            <a:xfrm>
              <a:off x="7717807" y="2569913"/>
              <a:ext cx="532775" cy="532775"/>
            </a:xfrm>
            <a:prstGeom prst="ellipse">
              <a:avLst/>
            </a:prstGeom>
            <a:solidFill>
              <a:srgbClr val="97CCD4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5</a:t>
              </a:r>
              <a:endParaRPr lang="zh-CN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5F8B185-2F50-4189-9F25-3D18037B1910}"/>
              </a:ext>
            </a:extLst>
          </p:cNvPr>
          <p:cNvGrpSpPr/>
          <p:nvPr/>
        </p:nvGrpSpPr>
        <p:grpSpPr>
          <a:xfrm>
            <a:off x="1066801" y="1247970"/>
            <a:ext cx="9334451" cy="1508105"/>
            <a:chOff x="7717807" y="2051471"/>
            <a:chExt cx="9334451" cy="1508105"/>
          </a:xfrm>
        </p:grpSpPr>
        <p:sp>
          <p:nvSpPr>
            <p:cNvPr id="18" name="文本框 13">
              <a:extLst>
                <a:ext uri="{FF2B5EF4-FFF2-40B4-BE49-F238E27FC236}">
                  <a16:creationId xmlns:a16="http://schemas.microsoft.com/office/drawing/2014/main" id="{794CBFAA-C281-4523-B6F3-A4266F57EFB6}"/>
                </a:ext>
              </a:extLst>
            </p:cNvPr>
            <p:cNvSpPr txBox="1"/>
            <p:nvPr/>
          </p:nvSpPr>
          <p:spPr>
            <a:xfrm>
              <a:off x="8494018" y="2051471"/>
              <a:ext cx="8558240" cy="150810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利用</a:t>
              </a:r>
              <a:r>
                <a:rPr lang="en-US" altLang="zh-TW" sz="2400" b="1" dirty="0" err="1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tf-idf</a:t>
              </a:r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的方法來生成摘要。進度狀況與難題：</a:t>
              </a:r>
              <a:endPara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  <a:p>
              <a:pPr marL="914400" lvl="1" indent="-457200">
                <a:buFont typeface="+mj-lt"/>
                <a:buAutoNum type="arabicPeriod"/>
              </a:pP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若整合大量單篇新聞，前後文語意不通順，難以成章。</a:t>
              </a:r>
              <a:endPara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  <a:p>
              <a:pPr marL="365760" indent="-342900">
                <a:buFont typeface="Wingdings" panose="05000000000000000000" pitchFamily="2" charset="2"/>
                <a:buChar char="ü"/>
              </a:pPr>
              <a:r>
                <a:rPr lang="zh-TW" altLang="en-US" sz="2400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討論過後→嘗試使用</a:t>
              </a:r>
              <a:r>
                <a:rPr lang="en-US" altLang="zh-TW" sz="2400" b="1" dirty="0" err="1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bart</a:t>
              </a:r>
              <a:r>
                <a:rPr lang="zh-TW" altLang="en-US" sz="2400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的方法來生成，但如果時間緊迫，</a:t>
              </a:r>
            </a:p>
            <a:p>
              <a:pPr marL="365760"/>
              <a:r>
                <a:rPr lang="zh-TW" altLang="en-US" sz="2400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就以產出最有關聯性的摘要為優先。</a:t>
              </a:r>
              <a:endParaRPr lang="en-US" altLang="zh-TW" sz="24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19" name="椭圆 35">
              <a:extLst>
                <a:ext uri="{FF2B5EF4-FFF2-40B4-BE49-F238E27FC236}">
                  <a16:creationId xmlns:a16="http://schemas.microsoft.com/office/drawing/2014/main" id="{74B0B80D-CAF7-4E09-81A5-6CCA05B3858E}"/>
                </a:ext>
              </a:extLst>
            </p:cNvPr>
            <p:cNvSpPr/>
            <p:nvPr/>
          </p:nvSpPr>
          <p:spPr>
            <a:xfrm>
              <a:off x="7717807" y="2569913"/>
              <a:ext cx="532775" cy="532775"/>
            </a:xfrm>
            <a:prstGeom prst="ellipse">
              <a:avLst/>
            </a:prstGeom>
            <a:solidFill>
              <a:srgbClr val="97CCD4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3</a:t>
              </a:r>
              <a:endParaRPr lang="zh-CN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92F3FC12-55B9-47A1-AECF-ECCCEC8C1CEF}"/>
              </a:ext>
            </a:extLst>
          </p:cNvPr>
          <p:cNvGrpSpPr/>
          <p:nvPr/>
        </p:nvGrpSpPr>
        <p:grpSpPr>
          <a:xfrm>
            <a:off x="1053348" y="3069065"/>
            <a:ext cx="8565523" cy="1754326"/>
            <a:chOff x="7717807" y="2051471"/>
            <a:chExt cx="8565523" cy="1754326"/>
          </a:xfrm>
        </p:grpSpPr>
        <p:sp>
          <p:nvSpPr>
            <p:cNvPr id="21" name="文本框 13">
              <a:extLst>
                <a:ext uri="{FF2B5EF4-FFF2-40B4-BE49-F238E27FC236}">
                  <a16:creationId xmlns:a16="http://schemas.microsoft.com/office/drawing/2014/main" id="{5F758773-1153-4AD3-844A-F2E5B2ECCC97}"/>
                </a:ext>
              </a:extLst>
            </p:cNvPr>
            <p:cNvSpPr txBox="1"/>
            <p:nvPr/>
          </p:nvSpPr>
          <p:spPr>
            <a:xfrm>
              <a:off x="8494018" y="2051471"/>
              <a:ext cx="77893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關聯性的模型建構。進度狀況與難題：</a:t>
              </a:r>
              <a:endPara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  <a:p>
              <a:pPr marL="914400" lvl="1" indent="-457200">
                <a:buFont typeface="+mj-lt"/>
                <a:buAutoNum type="arabicPeriod"/>
              </a:pP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尚未透過</a:t>
              </a:r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NER</a:t>
              </a: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識別出一些人名、地名等類似的自定義類別。</a:t>
              </a:r>
              <a:endPara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  <a:p>
              <a:pPr marL="914400" lvl="1" indent="-457200">
                <a:buFont typeface="+mj-lt"/>
                <a:buAutoNum type="arabicPeriod"/>
              </a:pP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目前的模型尚無法去除文本中的很多無意義詞語 。</a:t>
              </a:r>
              <a:endPara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  <a:p>
              <a:pPr marL="914400" lvl="1" indent="-457200">
                <a:buFont typeface="+mj-lt"/>
                <a:buAutoNum type="arabicPeriod"/>
              </a:pP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尚未達到判斷企業名稱後自動連結企業的</a:t>
              </a:r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Ticker</a:t>
              </a: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。</a:t>
              </a:r>
              <a:endPara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  <a:p>
              <a:pPr marL="480060" indent="-457200">
                <a:buFont typeface="Wingdings" panose="05000000000000000000" pitchFamily="2" charset="2"/>
                <a:buChar char="p"/>
              </a:pPr>
              <a:r>
                <a:rPr lang="zh-TW" altLang="en-US" sz="2400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待討論解決。</a:t>
              </a:r>
              <a:endParaRPr lang="en-US" altLang="zh-TW" sz="24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22" name="椭圆 35">
              <a:extLst>
                <a:ext uri="{FF2B5EF4-FFF2-40B4-BE49-F238E27FC236}">
                  <a16:creationId xmlns:a16="http://schemas.microsoft.com/office/drawing/2014/main" id="{2CC3F56C-C793-4FBD-BD22-831D5B71B30A}"/>
                </a:ext>
              </a:extLst>
            </p:cNvPr>
            <p:cNvSpPr/>
            <p:nvPr/>
          </p:nvSpPr>
          <p:spPr>
            <a:xfrm>
              <a:off x="7717807" y="2569913"/>
              <a:ext cx="532775" cy="532775"/>
            </a:xfrm>
            <a:prstGeom prst="ellipse">
              <a:avLst/>
            </a:prstGeom>
            <a:solidFill>
              <a:schemeClr val="tx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4</a:t>
              </a:r>
              <a:endParaRPr lang="zh-CN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020287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A7172A7-7BA5-42BB-B3BC-4BDD5029C853}"/>
              </a:ext>
            </a:extLst>
          </p:cNvPr>
          <p:cNvSpPr/>
          <p:nvPr/>
        </p:nvSpPr>
        <p:spPr>
          <a:xfrm>
            <a:off x="7202714" y="0"/>
            <a:ext cx="3438971" cy="685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EA9B1F-CED9-4269-9028-92B80DBE5A6D}"/>
              </a:ext>
            </a:extLst>
          </p:cNvPr>
          <p:cNvSpPr txBox="1"/>
          <p:nvPr/>
        </p:nvSpPr>
        <p:spPr>
          <a:xfrm>
            <a:off x="7617750" y="1839888"/>
            <a:ext cx="2759090" cy="357020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spc="300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</a:p>
          <a:p>
            <a:pPr algn="ctr"/>
            <a:r>
              <a:rPr lang="en-US" altLang="zh-CN" sz="16600" spc="3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166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BE5A8E5-5F54-42C6-A3AE-0E7227782020}"/>
              </a:ext>
            </a:extLst>
          </p:cNvPr>
          <p:cNvGrpSpPr/>
          <p:nvPr/>
        </p:nvGrpSpPr>
        <p:grpSpPr>
          <a:xfrm>
            <a:off x="750225" y="2324522"/>
            <a:ext cx="6867525" cy="2208956"/>
            <a:chOff x="1019175" y="2291143"/>
            <a:chExt cx="6867525" cy="2208956"/>
          </a:xfrm>
        </p:grpSpPr>
        <p:sp>
          <p:nvSpPr>
            <p:cNvPr id="10" name="图文框 9">
              <a:extLst>
                <a:ext uri="{FF2B5EF4-FFF2-40B4-BE49-F238E27FC236}">
                  <a16:creationId xmlns:a16="http://schemas.microsoft.com/office/drawing/2014/main" id="{175ED1EB-595C-4BDE-889B-87155D70C6CF}"/>
                </a:ext>
              </a:extLst>
            </p:cNvPr>
            <p:cNvSpPr/>
            <p:nvPr/>
          </p:nvSpPr>
          <p:spPr>
            <a:xfrm>
              <a:off x="1019175" y="2291143"/>
              <a:ext cx="6867525" cy="2208956"/>
            </a:xfrm>
            <a:prstGeom prst="frame">
              <a:avLst>
                <a:gd name="adj1" fmla="val 2949"/>
              </a:avLst>
            </a:prstGeom>
            <a:solidFill>
              <a:srgbClr val="97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C20420A-9F86-457E-9E8B-B3AB5D624EAD}"/>
                </a:ext>
              </a:extLst>
            </p:cNvPr>
            <p:cNvSpPr txBox="1"/>
            <p:nvPr/>
          </p:nvSpPr>
          <p:spPr>
            <a:xfrm>
              <a:off x="1844763" y="3049162"/>
              <a:ext cx="4801314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5400" b="1" spc="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預期專案架構</a:t>
              </a:r>
              <a:endParaRPr lang="en-US" altLang="zh-TW" sz="5400" b="1" spc="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sp>
        <p:nvSpPr>
          <p:cNvPr id="11" name="投影片編號版面配置區 1">
            <a:extLst>
              <a:ext uri="{FF2B5EF4-FFF2-40B4-BE49-F238E27FC236}">
                <a16:creationId xmlns:a16="http://schemas.microsoft.com/office/drawing/2014/main" id="{1592E1BC-0B8F-4B2F-9CEA-2B41A8E8B32C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A4E786F-588D-4932-A7B2-AE3451FA4ACA}" type="slidenum">
              <a:rPr lang="zh-CN" altLang="en-US" sz="1600" b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9</a:t>
            </a:fld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8776785"/>
      </p:ext>
    </p:extLst>
  </p:cSld>
  <p:clrMapOvr>
    <a:masterClrMapping/>
  </p:clrMapOvr>
  <p:transition spd="slow">
    <p:push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q5kms5nq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1722</TotalTime>
  <Words>1639</Words>
  <Application>Microsoft Office PowerPoint</Application>
  <PresentationFormat>寬螢幕</PresentationFormat>
  <Paragraphs>245</Paragraphs>
  <Slides>28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28</vt:i4>
      </vt:variant>
    </vt:vector>
  </HeadingPairs>
  <TitlesOfParts>
    <vt:vector size="41" baseType="lpstr">
      <vt:lpstr>等线</vt:lpstr>
      <vt:lpstr>微软雅黑</vt:lpstr>
      <vt:lpstr>Open Sans</vt:lpstr>
      <vt:lpstr>宋体</vt:lpstr>
      <vt:lpstr>微軟正黑體</vt:lpstr>
      <vt:lpstr>新細明體</vt:lpstr>
      <vt:lpstr>Arial</vt:lpstr>
      <vt:lpstr>Calibri</vt:lpstr>
      <vt:lpstr>Cambria Math</vt:lpstr>
      <vt:lpstr>Comic Sans MS</vt:lpstr>
      <vt:lpstr>Wingdings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USER</cp:lastModifiedBy>
  <cp:revision>312</cp:revision>
  <dcterms:created xsi:type="dcterms:W3CDTF">2017-08-18T03:02:00Z</dcterms:created>
  <dcterms:modified xsi:type="dcterms:W3CDTF">2021-05-29T12:12:51Z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