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  <p:sldMasterId id="2147483661" r:id="rId2"/>
  </p:sldMasterIdLst>
  <p:notesMasterIdLst>
    <p:notesMasterId r:id="rId17"/>
  </p:notesMasterIdLst>
  <p:handoutMasterIdLst>
    <p:handoutMasterId r:id="rId18"/>
  </p:handoutMasterIdLst>
  <p:sldIdLst>
    <p:sldId id="260" r:id="rId3"/>
    <p:sldId id="261" r:id="rId4"/>
    <p:sldId id="263" r:id="rId5"/>
    <p:sldId id="293" r:id="rId6"/>
    <p:sldId id="269" r:id="rId7"/>
    <p:sldId id="294" r:id="rId8"/>
    <p:sldId id="295" r:id="rId9"/>
    <p:sldId id="298" r:id="rId10"/>
    <p:sldId id="289" r:id="rId11"/>
    <p:sldId id="296" r:id="rId12"/>
    <p:sldId id="297" r:id="rId13"/>
    <p:sldId id="291" r:id="rId14"/>
    <p:sldId id="278" r:id="rId15"/>
    <p:sldId id="284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CCD4"/>
    <a:srgbClr val="B6DAFE"/>
    <a:srgbClr val="FFFFFF"/>
    <a:srgbClr val="3F8FC7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84894" autoAdjust="0"/>
  </p:normalViewPr>
  <p:slideViewPr>
    <p:cSldViewPr snapToGrid="0">
      <p:cViewPr varScale="1">
        <p:scale>
          <a:sx n="70" d="100"/>
          <a:sy n="70" d="100"/>
        </p:scale>
        <p:origin x="605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7273FA49-F32E-41F7-A571-DB91B6C150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7A5659-B762-4177-9484-16CBCB1127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99F5-3F08-4C05-8350-8E88625E00F0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1F5AC0E-5838-45FF-A3C7-529459056B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8152F6-80DE-4517-A374-0461065F77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9BB1A-AD59-4654-95D8-1FCDD3927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0316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圖片資料來源：</a:t>
            </a:r>
            <a:r>
              <a:rPr lang="fr-FR" altLang="zh-TW" dirty="0"/>
              <a:t>https://sloboda-studio.com/blog/how-to-use-nlp-for-building-a-chatbot/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566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702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723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142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圖片資料來源：</a:t>
            </a:r>
            <a:r>
              <a:rPr lang="fr-FR" altLang="zh-TW" dirty="0"/>
              <a:t>https://sloboda-studio.com/blog/how-to-use-nlp-for-building-a-chatbot/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263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51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581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80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951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475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911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117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10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50550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21436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187214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40401721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6464779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87233335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42737373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007605" y="685800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30718258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47916285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transition spd="slow">
    <p:push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96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ransition spd="slow">
    <p:push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loboda-studio.com/blog/how-to-use-nlp-for-building-a-chatbo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loboda-studio.com/blog/how-to-use-nlp-for-building-a-chatbo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>
            <a:hlinkClick r:id="rId3"/>
            <a:extLst>
              <a:ext uri="{FF2B5EF4-FFF2-40B4-BE49-F238E27FC236}">
                <a16:creationId xmlns:a16="http://schemas.microsoft.com/office/drawing/2014/main" id="{AA9F35A4-30C8-49CA-B294-236891F83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846"/>
            <a:ext cx="12192000" cy="3566570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45774BE4-4B68-4FCB-B50E-FD0517F0C02D}"/>
              </a:ext>
            </a:extLst>
          </p:cNvPr>
          <p:cNvGrpSpPr/>
          <p:nvPr/>
        </p:nvGrpSpPr>
        <p:grpSpPr>
          <a:xfrm>
            <a:off x="342229" y="-130788"/>
            <a:ext cx="3438971" cy="4152750"/>
            <a:chOff x="529886" y="1"/>
            <a:chExt cx="3438971" cy="388021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5EBA52A-C8BB-44A7-96A5-152BF4FD58EA}"/>
                </a:ext>
              </a:extLst>
            </p:cNvPr>
            <p:cNvSpPr/>
            <p:nvPr/>
          </p:nvSpPr>
          <p:spPr>
            <a:xfrm>
              <a:off x="529886" y="1"/>
              <a:ext cx="3438971" cy="3880219"/>
            </a:xfrm>
            <a:prstGeom prst="rect">
              <a:avLst/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3">
              <a:extLst>
                <a:ext uri="{FF2B5EF4-FFF2-40B4-BE49-F238E27FC236}">
                  <a16:creationId xmlns:a16="http://schemas.microsoft.com/office/drawing/2014/main" id="{8EFA0F82-75F6-4725-8EB9-E4FC2C66E378}"/>
                </a:ext>
              </a:extLst>
            </p:cNvPr>
            <p:cNvSpPr txBox="1"/>
            <p:nvPr/>
          </p:nvSpPr>
          <p:spPr>
            <a:xfrm>
              <a:off x="869826" y="164555"/>
              <a:ext cx="2759089" cy="250187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000" spc="3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Team</a:t>
              </a:r>
            </a:p>
            <a:p>
              <a:pPr algn="ctr"/>
              <a:r>
                <a:rPr lang="en-US" altLang="zh-CN" sz="16600" spc="3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33</a:t>
              </a:r>
              <a:endParaRPr lang="zh-CN" altLang="en-US" sz="16600" spc="3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4BF16F3-C2E4-4429-9A41-7EBFEBCA392D}"/>
              </a:ext>
            </a:extLst>
          </p:cNvPr>
          <p:cNvGrpSpPr/>
          <p:nvPr/>
        </p:nvGrpSpPr>
        <p:grpSpPr>
          <a:xfrm>
            <a:off x="554200" y="4118904"/>
            <a:ext cx="3399324" cy="2513134"/>
            <a:chOff x="238576" y="3925515"/>
            <a:chExt cx="3399324" cy="251313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24B1110-1C44-4D54-A51F-9E8F11BEEC77}"/>
                </a:ext>
              </a:extLst>
            </p:cNvPr>
            <p:cNvSpPr txBox="1"/>
            <p:nvPr/>
          </p:nvSpPr>
          <p:spPr>
            <a:xfrm>
              <a:off x="561713" y="5145090"/>
              <a:ext cx="3076187" cy="129355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邱祥鴻：臺大財務金融所</a:t>
              </a:r>
            </a:p>
            <a:p>
              <a:pPr>
                <a:lnSpc>
                  <a:spcPct val="125000"/>
                </a:lnSpc>
              </a:pP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黃柏森：東吳資料科學系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  <a:p>
              <a:pPr>
                <a:lnSpc>
                  <a:spcPct val="125000"/>
                </a:lnSpc>
              </a:pP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陳星儀：東吳資料科學系</a:t>
              </a:r>
            </a:p>
            <a:p>
              <a:pPr>
                <a:lnSpc>
                  <a:spcPct val="125000"/>
                </a:lnSpc>
              </a:pP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洪鈺姍：東吳企業管理學系</a:t>
              </a: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4CD00A46-6126-4487-B472-567DEDFE4B94}"/>
                </a:ext>
              </a:extLst>
            </p:cNvPr>
            <p:cNvGrpSpPr/>
            <p:nvPr/>
          </p:nvGrpSpPr>
          <p:grpSpPr>
            <a:xfrm>
              <a:off x="238576" y="3925515"/>
              <a:ext cx="2285963" cy="1262500"/>
              <a:chOff x="238576" y="3925515"/>
              <a:chExt cx="2285963" cy="1262500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459F7805-70F2-41BF-AB49-A1D4B38D9B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rgbClr val="B6DAFE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8576" y="3925515"/>
                <a:ext cx="1262500" cy="1262500"/>
              </a:xfrm>
              <a:prstGeom prst="rect">
                <a:avLst/>
              </a:prstGeom>
            </p:spPr>
          </p:pic>
          <p:sp>
            <p:nvSpPr>
              <p:cNvPr id="17" name="文本框 6">
                <a:extLst>
                  <a:ext uri="{FF2B5EF4-FFF2-40B4-BE49-F238E27FC236}">
                    <a16:creationId xmlns:a16="http://schemas.microsoft.com/office/drawing/2014/main" id="{DBA69093-70F2-4563-A4B6-70F914CF581C}"/>
                  </a:ext>
                </a:extLst>
              </p:cNvPr>
              <p:cNvSpPr txBox="1"/>
              <p:nvPr/>
            </p:nvSpPr>
            <p:spPr>
              <a:xfrm>
                <a:off x="1501076" y="4317810"/>
                <a:ext cx="1023463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組員：</a:t>
                </a:r>
                <a:endParaRPr lang="en-US" altLang="zh-CN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1" name="投影片編號版面配置區 1">
            <a:extLst>
              <a:ext uri="{FF2B5EF4-FFF2-40B4-BE49-F238E27FC236}">
                <a16:creationId xmlns:a16="http://schemas.microsoft.com/office/drawing/2014/main" id="{5E046A14-0CAE-45AE-98C8-71F29B89325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1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5E83C2EB-2AF6-441E-ACB7-9FFBD7404F80}"/>
              </a:ext>
            </a:extLst>
          </p:cNvPr>
          <p:cNvGrpSpPr/>
          <p:nvPr/>
        </p:nvGrpSpPr>
        <p:grpSpPr>
          <a:xfrm>
            <a:off x="3953524" y="3993518"/>
            <a:ext cx="7691883" cy="2775772"/>
            <a:chOff x="4377203" y="3925515"/>
            <a:chExt cx="7691883" cy="2775772"/>
          </a:xfrm>
        </p:grpSpPr>
        <p:sp>
          <p:nvSpPr>
            <p:cNvPr id="4" name="图文框 3">
              <a:extLst>
                <a:ext uri="{FF2B5EF4-FFF2-40B4-BE49-F238E27FC236}">
                  <a16:creationId xmlns:a16="http://schemas.microsoft.com/office/drawing/2014/main" id="{66884746-572C-47E8-82C6-AB3339487796}"/>
                </a:ext>
              </a:extLst>
            </p:cNvPr>
            <p:cNvSpPr/>
            <p:nvPr/>
          </p:nvSpPr>
          <p:spPr>
            <a:xfrm>
              <a:off x="4377203" y="3925515"/>
              <a:ext cx="7691883" cy="2763519"/>
            </a:xfrm>
            <a:prstGeom prst="frame">
              <a:avLst>
                <a:gd name="adj1" fmla="val 2949"/>
              </a:avLst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41E33C5-ED24-428B-AAAD-D0A07924105B}"/>
                </a:ext>
              </a:extLst>
            </p:cNvPr>
            <p:cNvSpPr txBox="1"/>
            <p:nvPr/>
          </p:nvSpPr>
          <p:spPr>
            <a:xfrm>
              <a:off x="5051614" y="4261261"/>
              <a:ext cx="6542176" cy="1077218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TW" altLang="en-US" sz="3200" spc="6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南山人壽題目一</a:t>
              </a:r>
              <a:endParaRPr lang="en-US" altLang="zh-TW" sz="3200" spc="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  <a:p>
              <a:pPr algn="ctr"/>
              <a:r>
                <a:rPr lang="zh-TW" altLang="en-US" sz="3200" spc="6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「文本生成</a:t>
              </a:r>
              <a:r>
                <a:rPr lang="en-US" altLang="zh-TW" sz="3200" spc="6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--</a:t>
              </a:r>
              <a:r>
                <a:rPr lang="zh-TW" altLang="en-US" sz="3200" spc="6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市場焦點機器人</a:t>
              </a:r>
              <a:endParaRPr lang="zh-CN" altLang="en-US" sz="3200" spc="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CCCC42C-4338-4F17-BF76-7DB385A84E95}"/>
                </a:ext>
              </a:extLst>
            </p:cNvPr>
            <p:cNvSpPr txBox="1"/>
            <p:nvPr/>
          </p:nvSpPr>
          <p:spPr>
            <a:xfrm>
              <a:off x="4853643" y="5377848"/>
              <a:ext cx="69381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TW" sz="8000" b="1" spc="600" dirty="0">
                  <a:solidFill>
                    <a:srgbClr val="97CCD4"/>
                  </a:solidFill>
                  <a:latin typeface="Comic Sans MS" panose="030F0702030302020204" pitchFamily="66" charset="0"/>
                  <a:ea typeface="微軟正黑體" panose="020B0604030504040204" pitchFamily="34" charset="-120"/>
                  <a:cs typeface="+mn-ea"/>
                  <a:sym typeface="+mn-lt"/>
                </a:rPr>
                <a:t>Checkpoint1</a:t>
              </a:r>
              <a:endParaRPr lang="zh-CN" altLang="en-US" sz="8000" b="1" spc="600" dirty="0">
                <a:solidFill>
                  <a:srgbClr val="97CCD4"/>
                </a:solidFill>
                <a:latin typeface="Comic Sans MS" panose="030F0702030302020204" pitchFamily="66" charset="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710323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投影片編號版面配置區 1">
            <a:extLst>
              <a:ext uri="{FF2B5EF4-FFF2-40B4-BE49-F238E27FC236}">
                <a16:creationId xmlns:a16="http://schemas.microsoft.com/office/drawing/2014/main" id="{2BDDE66E-5948-4FBC-8728-D9A2627E267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10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C46A8E4-41E2-4D2D-957F-3CC90CB45137}"/>
              </a:ext>
            </a:extLst>
          </p:cNvPr>
          <p:cNvGrpSpPr/>
          <p:nvPr/>
        </p:nvGrpSpPr>
        <p:grpSpPr>
          <a:xfrm>
            <a:off x="6286512" y="903670"/>
            <a:ext cx="5616000" cy="5219035"/>
            <a:chOff x="6892800" y="894126"/>
            <a:chExt cx="5616000" cy="521903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C5C7E46-0184-4BE5-AFE3-A89CBB0B7F11}"/>
                </a:ext>
              </a:extLst>
            </p:cNvPr>
            <p:cNvSpPr txBox="1"/>
            <p:nvPr/>
          </p:nvSpPr>
          <p:spPr>
            <a:xfrm>
              <a:off x="7871319" y="894126"/>
              <a:ext cx="3689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Ｗ</a:t>
              </a:r>
              <a:r>
                <a:rPr lang="en-US" altLang="zh-TW" sz="3200" b="1" dirty="0" err="1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ordCloud</a:t>
              </a: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試輸出</a:t>
              </a:r>
              <a:endPara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4CB5A41-4659-4881-9304-D94482E2EBC4}"/>
                </a:ext>
              </a:extLst>
            </p:cNvPr>
            <p:cNvSpPr/>
            <p:nvPr/>
          </p:nvSpPr>
          <p:spPr>
            <a:xfrm>
              <a:off x="6892800" y="1568360"/>
              <a:ext cx="5616000" cy="108000"/>
            </a:xfrm>
            <a:prstGeom prst="rect">
              <a:avLst/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C7647B68-3A32-4481-9FE7-D3BC80F385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29" t="7764" r="10083" b="4298"/>
            <a:stretch/>
          </p:blipFill>
          <p:spPr>
            <a:xfrm>
              <a:off x="7497279" y="1866217"/>
              <a:ext cx="4437488" cy="4246944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CFD4204-A37D-4F07-A75A-8927390EF58B}"/>
              </a:ext>
            </a:extLst>
          </p:cNvPr>
          <p:cNvGrpSpPr/>
          <p:nvPr/>
        </p:nvGrpSpPr>
        <p:grpSpPr>
          <a:xfrm>
            <a:off x="480000" y="903670"/>
            <a:ext cx="5616000" cy="5589205"/>
            <a:chOff x="614596" y="867620"/>
            <a:chExt cx="5616000" cy="5589205"/>
          </a:xfrm>
        </p:grpSpPr>
        <p:sp>
          <p:nvSpPr>
            <p:cNvPr id="25" name="文本框 2">
              <a:extLst>
                <a:ext uri="{FF2B5EF4-FFF2-40B4-BE49-F238E27FC236}">
                  <a16:creationId xmlns:a16="http://schemas.microsoft.com/office/drawing/2014/main" id="{790835FA-7DE7-4986-B058-A5D33700F4C6}"/>
                </a:ext>
              </a:extLst>
            </p:cNvPr>
            <p:cNvSpPr txBox="1"/>
            <p:nvPr/>
          </p:nvSpPr>
          <p:spPr>
            <a:xfrm>
              <a:off x="1821715" y="867620"/>
              <a:ext cx="37310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fr-FR" altLang="zh-TW" sz="3200" b="1" dirty="0" err="1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JiebaTF</a:t>
              </a:r>
              <a:r>
                <a:rPr lang="fr-FR" altLang="zh-TW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-IDF</a:t>
              </a: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試輸出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E65F2AA-FBE8-4467-9CFF-ACE31CB6187C}"/>
                </a:ext>
              </a:extLst>
            </p:cNvPr>
            <p:cNvSpPr/>
            <p:nvPr/>
          </p:nvSpPr>
          <p:spPr>
            <a:xfrm>
              <a:off x="614596" y="1532311"/>
              <a:ext cx="5616000" cy="108000"/>
            </a:xfrm>
            <a:prstGeom prst="rect">
              <a:avLst/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492C3433-34C7-4377-9AC5-3D6FDB780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57" r="6672"/>
            <a:stretch/>
          </p:blipFill>
          <p:spPr>
            <a:xfrm>
              <a:off x="819564" y="1830168"/>
              <a:ext cx="5338927" cy="46266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6228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A7172A7-7BA5-42BB-B3BC-4BDD5029C853}"/>
              </a:ext>
            </a:extLst>
          </p:cNvPr>
          <p:cNvSpPr/>
          <p:nvPr/>
        </p:nvSpPr>
        <p:spPr>
          <a:xfrm>
            <a:off x="7202714" y="0"/>
            <a:ext cx="3438971" cy="685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EA9B1F-CED9-4269-9028-92B80DBE5A6D}"/>
              </a:ext>
            </a:extLst>
          </p:cNvPr>
          <p:cNvSpPr txBox="1"/>
          <p:nvPr/>
        </p:nvSpPr>
        <p:spPr>
          <a:xfrm>
            <a:off x="7617750" y="1839888"/>
            <a:ext cx="2759090" cy="357020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  <a:p>
            <a:pPr algn="ctr"/>
            <a:r>
              <a:rPr lang="en-US" altLang="zh-CN" sz="16600" spc="3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166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BE5A8E5-5F54-42C6-A3AE-0E7227782020}"/>
              </a:ext>
            </a:extLst>
          </p:cNvPr>
          <p:cNvGrpSpPr/>
          <p:nvPr/>
        </p:nvGrpSpPr>
        <p:grpSpPr>
          <a:xfrm>
            <a:off x="750225" y="2324522"/>
            <a:ext cx="6867525" cy="2208956"/>
            <a:chOff x="1019175" y="2291143"/>
            <a:chExt cx="6867525" cy="2208956"/>
          </a:xfrm>
        </p:grpSpPr>
        <p:sp>
          <p:nvSpPr>
            <p:cNvPr id="10" name="图文框 9">
              <a:extLst>
                <a:ext uri="{FF2B5EF4-FFF2-40B4-BE49-F238E27FC236}">
                  <a16:creationId xmlns:a16="http://schemas.microsoft.com/office/drawing/2014/main" id="{175ED1EB-595C-4BDE-889B-87155D70C6CF}"/>
                </a:ext>
              </a:extLst>
            </p:cNvPr>
            <p:cNvSpPr/>
            <p:nvPr/>
          </p:nvSpPr>
          <p:spPr>
            <a:xfrm>
              <a:off x="1019175" y="2291143"/>
              <a:ext cx="6867525" cy="2208956"/>
            </a:xfrm>
            <a:prstGeom prst="frame">
              <a:avLst>
                <a:gd name="adj1" fmla="val 2949"/>
              </a:avLst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C20420A-9F86-457E-9E8B-B3AB5D624EAD}"/>
                </a:ext>
              </a:extLst>
            </p:cNvPr>
            <p:cNvSpPr txBox="1"/>
            <p:nvPr/>
          </p:nvSpPr>
          <p:spPr>
            <a:xfrm>
              <a:off x="2064274" y="3049162"/>
              <a:ext cx="4801314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5400" b="1" spc="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待解決的問題</a:t>
              </a:r>
            </a:p>
          </p:txBody>
        </p:sp>
      </p:grpSp>
      <p:sp>
        <p:nvSpPr>
          <p:cNvPr id="11" name="投影片編號版面配置區 1">
            <a:extLst>
              <a:ext uri="{FF2B5EF4-FFF2-40B4-BE49-F238E27FC236}">
                <a16:creationId xmlns:a16="http://schemas.microsoft.com/office/drawing/2014/main" id="{1592E1BC-0B8F-4B2F-9CEA-2B41A8E8B32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11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01B4AF7-8F1C-400F-9ADD-5A158D106467}"/>
              </a:ext>
            </a:extLst>
          </p:cNvPr>
          <p:cNvGrpSpPr/>
          <p:nvPr/>
        </p:nvGrpSpPr>
        <p:grpSpPr>
          <a:xfrm>
            <a:off x="1080932" y="2832516"/>
            <a:ext cx="5791076" cy="3560950"/>
            <a:chOff x="1019175" y="2176670"/>
            <a:chExt cx="5791076" cy="3560950"/>
          </a:xfrm>
        </p:grpSpPr>
        <p:sp>
          <p:nvSpPr>
            <p:cNvPr id="12" name="图文框 8">
              <a:extLst>
                <a:ext uri="{FF2B5EF4-FFF2-40B4-BE49-F238E27FC236}">
                  <a16:creationId xmlns:a16="http://schemas.microsoft.com/office/drawing/2014/main" id="{74E2FB0D-0AD2-4F4E-B40B-31C65049F7CC}"/>
                </a:ext>
              </a:extLst>
            </p:cNvPr>
            <p:cNvSpPr/>
            <p:nvPr/>
          </p:nvSpPr>
          <p:spPr>
            <a:xfrm>
              <a:off x="1019175" y="2176670"/>
              <a:ext cx="2827268" cy="1739384"/>
            </a:xfrm>
            <a:prstGeom prst="frame">
              <a:avLst>
                <a:gd name="adj1" fmla="val 3221"/>
              </a:avLst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13" name="文本框 15">
              <a:extLst>
                <a:ext uri="{FF2B5EF4-FFF2-40B4-BE49-F238E27FC236}">
                  <a16:creationId xmlns:a16="http://schemas.microsoft.com/office/drawing/2014/main" id="{7687F1E9-B987-4345-BC66-4042697F62CA}"/>
                </a:ext>
              </a:extLst>
            </p:cNvPr>
            <p:cNvSpPr txBox="1"/>
            <p:nvPr/>
          </p:nvSpPr>
          <p:spPr>
            <a:xfrm>
              <a:off x="1417146" y="2727630"/>
              <a:ext cx="20313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輸出成果的</a:t>
              </a:r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  <a:p>
              <a:pPr algn="ctr"/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網頁設計架構</a:t>
              </a:r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549770D9-B601-4A23-868F-0A18F04D9D15}"/>
                </a:ext>
              </a:extLst>
            </p:cNvPr>
            <p:cNvGrpSpPr/>
            <p:nvPr/>
          </p:nvGrpSpPr>
          <p:grpSpPr>
            <a:xfrm>
              <a:off x="3891168" y="3979575"/>
              <a:ext cx="2919083" cy="1758045"/>
              <a:chOff x="6811326" y="2158009"/>
              <a:chExt cx="2919083" cy="1758045"/>
            </a:xfrm>
          </p:grpSpPr>
          <p:sp>
            <p:nvSpPr>
              <p:cNvPr id="21" name="图文框 12">
                <a:extLst>
                  <a:ext uri="{FF2B5EF4-FFF2-40B4-BE49-F238E27FC236}">
                    <a16:creationId xmlns:a16="http://schemas.microsoft.com/office/drawing/2014/main" id="{BEAE7475-24D1-40DC-B656-C884AAF523C3}"/>
                  </a:ext>
                </a:extLst>
              </p:cNvPr>
              <p:cNvSpPr/>
              <p:nvPr/>
            </p:nvSpPr>
            <p:spPr>
              <a:xfrm>
                <a:off x="6811326" y="2158009"/>
                <a:ext cx="2919083" cy="1758045"/>
              </a:xfrm>
              <a:prstGeom prst="frame">
                <a:avLst>
                  <a:gd name="adj1" fmla="val 3221"/>
                </a:avLst>
              </a:prstGeom>
              <a:solidFill>
                <a:srgbClr val="97CC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2" name="文本框 15">
                <a:extLst>
                  <a:ext uri="{FF2B5EF4-FFF2-40B4-BE49-F238E27FC236}">
                    <a16:creationId xmlns:a16="http://schemas.microsoft.com/office/drawing/2014/main" id="{62DAAF26-39D7-449F-BC7F-7E5632EA508B}"/>
                  </a:ext>
                </a:extLst>
              </p:cNvPr>
              <p:cNvSpPr txBox="1"/>
              <p:nvPr/>
            </p:nvSpPr>
            <p:spPr>
              <a:xfrm>
                <a:off x="6951435" y="2727631"/>
                <a:ext cx="26388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NLP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相關應用發展</a:t>
                </a:r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  <a:p>
                <a:pPr algn="ctr"/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及套件使用討論</a:t>
                </a:r>
                <a:endParaRPr lang="zh-CN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57F418A-9F18-4FD8-A114-F78B20C70CD9}"/>
                </a:ext>
              </a:extLst>
            </p:cNvPr>
            <p:cNvGrpSpPr/>
            <p:nvPr/>
          </p:nvGrpSpPr>
          <p:grpSpPr>
            <a:xfrm>
              <a:off x="3869343" y="2176670"/>
              <a:ext cx="2919083" cy="1758045"/>
              <a:chOff x="3869343" y="2176670"/>
              <a:chExt cx="2919083" cy="1758045"/>
            </a:xfrm>
          </p:grpSpPr>
          <p:sp>
            <p:nvSpPr>
              <p:cNvPr id="19" name="图文框 11">
                <a:extLst>
                  <a:ext uri="{FF2B5EF4-FFF2-40B4-BE49-F238E27FC236}">
                    <a16:creationId xmlns:a16="http://schemas.microsoft.com/office/drawing/2014/main" id="{C5AF2B53-1ECA-4CF0-93EF-3E0C33FBEDF7}"/>
                  </a:ext>
                </a:extLst>
              </p:cNvPr>
              <p:cNvSpPr/>
              <p:nvPr/>
            </p:nvSpPr>
            <p:spPr>
              <a:xfrm>
                <a:off x="3869343" y="2176670"/>
                <a:ext cx="2919083" cy="1758045"/>
              </a:xfrm>
              <a:prstGeom prst="frame">
                <a:avLst>
                  <a:gd name="adj1" fmla="val 3221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0" name="文本框 15">
                <a:extLst>
                  <a:ext uri="{FF2B5EF4-FFF2-40B4-BE49-F238E27FC236}">
                    <a16:creationId xmlns:a16="http://schemas.microsoft.com/office/drawing/2014/main" id="{9D2B00AA-324F-4E62-B741-C615C7A2CE38}"/>
                  </a:ext>
                </a:extLst>
              </p:cNvPr>
              <p:cNvSpPr txBox="1"/>
              <p:nvPr/>
            </p:nvSpPr>
            <p:spPr>
              <a:xfrm>
                <a:off x="3965217" y="2323087"/>
                <a:ext cx="2823209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TW" altLang="en-US" sz="22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後續使用情境下</a:t>
                </a:r>
                <a:endParaRPr lang="en-US" altLang="zh-TW" sz="2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  <a:p>
                <a:pPr algn="ctr"/>
                <a:r>
                  <a:rPr lang="zh-TW" altLang="en-US" sz="22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可擴展的功能討論</a:t>
                </a:r>
                <a:endParaRPr lang="en-US" altLang="zh-TW" sz="2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  <a:p>
                <a:pPr algn="ctr"/>
                <a:r>
                  <a:rPr lang="en-US" altLang="zh-TW" sz="22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(</a:t>
                </a:r>
                <a:r>
                  <a:rPr lang="zh-TW" altLang="en-US" sz="22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結合相關投資策略、</a:t>
                </a:r>
                <a:endParaRPr lang="en-US" altLang="zh-TW" sz="2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  <a:p>
                <a:pPr algn="ctr"/>
                <a:r>
                  <a:rPr lang="zh-TW" altLang="en-US" sz="22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股價趨勢等</a:t>
                </a:r>
                <a:r>
                  <a:rPr lang="en-US" altLang="zh-TW" sz="22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)</a:t>
                </a:r>
              </a:p>
            </p:txBody>
          </p:sp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3190666A-8F0D-47BB-915D-27A6A40BD5CC}"/>
                </a:ext>
              </a:extLst>
            </p:cNvPr>
            <p:cNvGrpSpPr/>
            <p:nvPr/>
          </p:nvGrpSpPr>
          <p:grpSpPr>
            <a:xfrm>
              <a:off x="1019176" y="3979575"/>
              <a:ext cx="2827268" cy="1758045"/>
              <a:chOff x="1019176" y="3979575"/>
              <a:chExt cx="2827268" cy="1758045"/>
            </a:xfrm>
          </p:grpSpPr>
          <p:sp>
            <p:nvSpPr>
              <p:cNvPr id="17" name="图文框 11">
                <a:extLst>
                  <a:ext uri="{FF2B5EF4-FFF2-40B4-BE49-F238E27FC236}">
                    <a16:creationId xmlns:a16="http://schemas.microsoft.com/office/drawing/2014/main" id="{C4BF2A0F-2B02-406E-A5C4-764C5FBE529A}"/>
                  </a:ext>
                </a:extLst>
              </p:cNvPr>
              <p:cNvSpPr/>
              <p:nvPr/>
            </p:nvSpPr>
            <p:spPr>
              <a:xfrm>
                <a:off x="1019176" y="3979575"/>
                <a:ext cx="2827268" cy="1758045"/>
              </a:xfrm>
              <a:prstGeom prst="frame">
                <a:avLst>
                  <a:gd name="adj1" fmla="val 3221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18" name="文本框 15">
                <a:extLst>
                  <a:ext uri="{FF2B5EF4-FFF2-40B4-BE49-F238E27FC236}">
                    <a16:creationId xmlns:a16="http://schemas.microsoft.com/office/drawing/2014/main" id="{385676E5-235C-4DA0-A81A-20B67FF3EE87}"/>
                  </a:ext>
                </a:extLst>
              </p:cNvPr>
              <p:cNvSpPr txBox="1"/>
              <p:nvPr/>
            </p:nvSpPr>
            <p:spPr>
              <a:xfrm>
                <a:off x="1063900" y="4376990"/>
                <a:ext cx="273781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TW" altLang="en-US" sz="22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要再以更細的功能項分工並需思考及聚焦主題與使用情境</a:t>
                </a:r>
                <a:endParaRPr lang="en-US" altLang="zh-TW" sz="2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68626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8.33333E-7 -0.28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A7172A7-7BA5-42BB-B3BC-4BDD5029C853}"/>
              </a:ext>
            </a:extLst>
          </p:cNvPr>
          <p:cNvSpPr/>
          <p:nvPr/>
        </p:nvSpPr>
        <p:spPr>
          <a:xfrm>
            <a:off x="7202714" y="0"/>
            <a:ext cx="3438971" cy="685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EA9B1F-CED9-4269-9028-92B80DBE5A6D}"/>
              </a:ext>
            </a:extLst>
          </p:cNvPr>
          <p:cNvSpPr txBox="1"/>
          <p:nvPr/>
        </p:nvSpPr>
        <p:spPr>
          <a:xfrm>
            <a:off x="7617750" y="1839888"/>
            <a:ext cx="2759090" cy="357020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  <a:p>
            <a:pPr algn="ctr"/>
            <a:r>
              <a:rPr lang="en-US" altLang="zh-CN" sz="16600" spc="300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zh-TW" sz="16600" spc="300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166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BE5A8E5-5F54-42C6-A3AE-0E7227782020}"/>
              </a:ext>
            </a:extLst>
          </p:cNvPr>
          <p:cNvGrpSpPr/>
          <p:nvPr/>
        </p:nvGrpSpPr>
        <p:grpSpPr>
          <a:xfrm>
            <a:off x="750225" y="2324522"/>
            <a:ext cx="6867525" cy="2208956"/>
            <a:chOff x="1019175" y="2291143"/>
            <a:chExt cx="6867525" cy="2208956"/>
          </a:xfrm>
        </p:grpSpPr>
        <p:sp>
          <p:nvSpPr>
            <p:cNvPr id="10" name="图文框 9">
              <a:extLst>
                <a:ext uri="{FF2B5EF4-FFF2-40B4-BE49-F238E27FC236}">
                  <a16:creationId xmlns:a16="http://schemas.microsoft.com/office/drawing/2014/main" id="{175ED1EB-595C-4BDE-889B-87155D70C6CF}"/>
                </a:ext>
              </a:extLst>
            </p:cNvPr>
            <p:cNvSpPr/>
            <p:nvPr/>
          </p:nvSpPr>
          <p:spPr>
            <a:xfrm>
              <a:off x="1019175" y="2291143"/>
              <a:ext cx="6867525" cy="2208956"/>
            </a:xfrm>
            <a:prstGeom prst="frame">
              <a:avLst>
                <a:gd name="adj1" fmla="val 2949"/>
              </a:avLst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C20420A-9F86-457E-9E8B-B3AB5D624EAD}"/>
                </a:ext>
              </a:extLst>
            </p:cNvPr>
            <p:cNvSpPr txBox="1"/>
            <p:nvPr/>
          </p:nvSpPr>
          <p:spPr>
            <a:xfrm>
              <a:off x="2229483" y="3059101"/>
              <a:ext cx="40318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5400" b="1" spc="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困難與阻礙</a:t>
              </a:r>
            </a:p>
          </p:txBody>
        </p:sp>
      </p:grpSp>
      <p:sp>
        <p:nvSpPr>
          <p:cNvPr id="11" name="投影片編號版面配置區 1">
            <a:extLst>
              <a:ext uri="{FF2B5EF4-FFF2-40B4-BE49-F238E27FC236}">
                <a16:creationId xmlns:a16="http://schemas.microsoft.com/office/drawing/2014/main" id="{1592E1BC-0B8F-4B2F-9CEA-2B41A8E8B32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12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3326777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5892800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C3E17D8-79B2-4F62-B86D-C52E45BBA0F4}"/>
              </a:ext>
            </a:extLst>
          </p:cNvPr>
          <p:cNvGrpSpPr/>
          <p:nvPr/>
        </p:nvGrpSpPr>
        <p:grpSpPr>
          <a:xfrm>
            <a:off x="829354" y="1594909"/>
            <a:ext cx="2882209" cy="2024250"/>
            <a:chOff x="841344" y="1876472"/>
            <a:chExt cx="2882209" cy="202425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80D3808-0282-41CE-9CA6-F97030353123}"/>
                </a:ext>
              </a:extLst>
            </p:cNvPr>
            <p:cNvSpPr/>
            <p:nvPr/>
          </p:nvSpPr>
          <p:spPr>
            <a:xfrm>
              <a:off x="841344" y="2368776"/>
              <a:ext cx="2880000" cy="10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4C6E429-B841-4807-B0F6-CC41BFFDC179}"/>
                </a:ext>
              </a:extLst>
            </p:cNvPr>
            <p:cNvSpPr txBox="1"/>
            <p:nvPr/>
          </p:nvSpPr>
          <p:spPr>
            <a:xfrm>
              <a:off x="843554" y="2607163"/>
              <a:ext cx="2879999" cy="129355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由於未曾接觸過</a:t>
              </a:r>
              <a:r>
                <a: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NLP</a:t>
              </a:r>
              <a:r>
                <a:rPr lang="zh-TW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的處理，故需要花費較多的時間研讀，並對其有初步認知後，才能針對後續的實做有些許的貢獻。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99E82B7-A998-4308-AE92-27D084C3E2B9}"/>
                </a:ext>
              </a:extLst>
            </p:cNvPr>
            <p:cNvSpPr txBox="1"/>
            <p:nvPr/>
          </p:nvSpPr>
          <p:spPr>
            <a:xfrm>
              <a:off x="1227209" y="1876472"/>
              <a:ext cx="21082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模型不熟稔</a:t>
              </a:r>
              <a:endParaRPr lang="zh-CN" altLang="en-US" sz="24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B3A3CB47-17F5-4910-BDB6-8EAD8698D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56" y="2087213"/>
            <a:ext cx="3835532" cy="3835532"/>
          </a:xfrm>
          <a:prstGeom prst="rect">
            <a:avLst/>
          </a:prstGeom>
        </p:spPr>
      </p:pic>
      <p:sp>
        <p:nvSpPr>
          <p:cNvPr id="54" name="文本框 2">
            <a:extLst>
              <a:ext uri="{FF2B5EF4-FFF2-40B4-BE49-F238E27FC236}">
                <a16:creationId xmlns:a16="http://schemas.microsoft.com/office/drawing/2014/main" id="{81897225-15D4-414F-8D36-205DF0BC0A6F}"/>
              </a:ext>
            </a:extLst>
          </p:cNvPr>
          <p:cNvSpPr txBox="1"/>
          <p:nvPr/>
        </p:nvSpPr>
        <p:spPr>
          <a:xfrm>
            <a:off x="547066" y="455603"/>
            <a:ext cx="557075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spc="3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當前的困難（人、事、物）</a:t>
            </a:r>
            <a:endParaRPr lang="zh-CN" altLang="en-US" sz="3200" b="1" spc="30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55" name="投影片編號版面配置區 1">
            <a:extLst>
              <a:ext uri="{FF2B5EF4-FFF2-40B4-BE49-F238E27FC236}">
                <a16:creationId xmlns:a16="http://schemas.microsoft.com/office/drawing/2014/main" id="{191C7F6F-DA14-470F-9A94-30E019094322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13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ECE2F047-F2E5-489D-9064-83AB80D16155}"/>
              </a:ext>
            </a:extLst>
          </p:cNvPr>
          <p:cNvGrpSpPr/>
          <p:nvPr/>
        </p:nvGrpSpPr>
        <p:grpSpPr>
          <a:xfrm>
            <a:off x="8481543" y="1700282"/>
            <a:ext cx="2882209" cy="1993611"/>
            <a:chOff x="841344" y="1907111"/>
            <a:chExt cx="2882209" cy="1993611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68C9384-DAEF-48A1-B28F-4BB33703D541}"/>
                </a:ext>
              </a:extLst>
            </p:cNvPr>
            <p:cNvSpPr/>
            <p:nvPr/>
          </p:nvSpPr>
          <p:spPr>
            <a:xfrm>
              <a:off x="841344" y="2368776"/>
              <a:ext cx="2880000" cy="10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文本框 41">
              <a:extLst>
                <a:ext uri="{FF2B5EF4-FFF2-40B4-BE49-F238E27FC236}">
                  <a16:creationId xmlns:a16="http://schemas.microsoft.com/office/drawing/2014/main" id="{C1EEC7B3-4666-4745-A4D5-0D7FAE8832B7}"/>
                </a:ext>
              </a:extLst>
            </p:cNvPr>
            <p:cNvSpPr txBox="1"/>
            <p:nvPr/>
          </p:nvSpPr>
          <p:spPr>
            <a:xfrm>
              <a:off x="843554" y="2607163"/>
              <a:ext cx="2879999" cy="129355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有位組員於第二週開會當天才告知無法參與，導致工作需要重新分配，每個組員的負擔亦相對加重。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59" name="文本框 42">
              <a:extLst>
                <a:ext uri="{FF2B5EF4-FFF2-40B4-BE49-F238E27FC236}">
                  <a16:creationId xmlns:a16="http://schemas.microsoft.com/office/drawing/2014/main" id="{17203A87-9000-4FDB-BA73-33DD545133B1}"/>
                </a:ext>
              </a:extLst>
            </p:cNvPr>
            <p:cNvSpPr txBox="1"/>
            <p:nvPr/>
          </p:nvSpPr>
          <p:spPr>
            <a:xfrm>
              <a:off x="1118352" y="1907111"/>
              <a:ext cx="2492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組員臨時退出</a:t>
              </a:r>
              <a:endParaRPr lang="zh-CN" altLang="en-US" sz="24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0F89AA03-5131-4346-9D5C-3B81AFC7381C}"/>
              </a:ext>
            </a:extLst>
          </p:cNvPr>
          <p:cNvGrpSpPr/>
          <p:nvPr/>
        </p:nvGrpSpPr>
        <p:grpSpPr>
          <a:xfrm>
            <a:off x="757465" y="4096835"/>
            <a:ext cx="3262432" cy="2359027"/>
            <a:chOff x="759123" y="1849472"/>
            <a:chExt cx="3262432" cy="235902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9E26C1A-B7B4-4FB5-A748-6A6100D22780}"/>
                </a:ext>
              </a:extLst>
            </p:cNvPr>
            <p:cNvSpPr/>
            <p:nvPr/>
          </p:nvSpPr>
          <p:spPr>
            <a:xfrm>
              <a:off x="781555" y="2405150"/>
              <a:ext cx="3240000" cy="10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文本框 41">
              <a:extLst>
                <a:ext uri="{FF2B5EF4-FFF2-40B4-BE49-F238E27FC236}">
                  <a16:creationId xmlns:a16="http://schemas.microsoft.com/office/drawing/2014/main" id="{2AAAEB55-E4F8-427B-A8DB-B53FB7A3AA9A}"/>
                </a:ext>
              </a:extLst>
            </p:cNvPr>
            <p:cNvSpPr txBox="1"/>
            <p:nvPr/>
          </p:nvSpPr>
          <p:spPr>
            <a:xfrm>
              <a:off x="843554" y="2607163"/>
              <a:ext cx="2879999" cy="1601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一開始對於本專案的定義與第三周重新定義後稍嫌不同，故實做層面部分尚需些微調整，加上臨近期中考週，以致可能會推遲原先訂定的專案進度。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63" name="文本框 42">
              <a:extLst>
                <a:ext uri="{FF2B5EF4-FFF2-40B4-BE49-F238E27FC236}">
                  <a16:creationId xmlns:a16="http://schemas.microsoft.com/office/drawing/2014/main" id="{1735667C-5559-4989-A73A-5199A9238CE9}"/>
                </a:ext>
              </a:extLst>
            </p:cNvPr>
            <p:cNvSpPr txBox="1"/>
            <p:nvPr/>
          </p:nvSpPr>
          <p:spPr>
            <a:xfrm>
              <a:off x="759123" y="1849472"/>
              <a:ext cx="3262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重新定義專案呈現</a:t>
              </a:r>
              <a:endParaRPr lang="zh-CN" altLang="en-US" sz="24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188726B-6482-4E05-A36A-91F117C54119}"/>
              </a:ext>
            </a:extLst>
          </p:cNvPr>
          <p:cNvGrpSpPr/>
          <p:nvPr/>
        </p:nvGrpSpPr>
        <p:grpSpPr>
          <a:xfrm>
            <a:off x="8524081" y="4223986"/>
            <a:ext cx="2910454" cy="2314312"/>
            <a:chOff x="841344" y="1894187"/>
            <a:chExt cx="2910454" cy="2314312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093F060-FC94-46CE-BCCB-D76ACE1687A8}"/>
                </a:ext>
              </a:extLst>
            </p:cNvPr>
            <p:cNvSpPr/>
            <p:nvPr/>
          </p:nvSpPr>
          <p:spPr>
            <a:xfrm>
              <a:off x="841344" y="2368776"/>
              <a:ext cx="2880000" cy="10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文本框 41">
              <a:extLst>
                <a:ext uri="{FF2B5EF4-FFF2-40B4-BE49-F238E27FC236}">
                  <a16:creationId xmlns:a16="http://schemas.microsoft.com/office/drawing/2014/main" id="{6D4789FC-A42B-46E2-ABB8-8AC59F5ADE30}"/>
                </a:ext>
              </a:extLst>
            </p:cNvPr>
            <p:cNvSpPr txBox="1"/>
            <p:nvPr/>
          </p:nvSpPr>
          <p:spPr>
            <a:xfrm>
              <a:off x="843554" y="2607163"/>
              <a:ext cx="2879999" cy="1601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由於尚未針對何種情境下使用，故尚且無法針對專案的網頁功能有其他的發展，已排入下次的討論動議內，期盡早訂定，以利後續專案的開發。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67" name="文本框 42">
              <a:extLst>
                <a:ext uri="{FF2B5EF4-FFF2-40B4-BE49-F238E27FC236}">
                  <a16:creationId xmlns:a16="http://schemas.microsoft.com/office/drawing/2014/main" id="{83A2E411-BC7A-466B-B9F9-A340AA03F67B}"/>
                </a:ext>
              </a:extLst>
            </p:cNvPr>
            <p:cNvSpPr txBox="1"/>
            <p:nvPr/>
          </p:nvSpPr>
          <p:spPr>
            <a:xfrm>
              <a:off x="874087" y="1894187"/>
              <a:ext cx="28777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使用情境未定義</a:t>
              </a:r>
              <a:endParaRPr lang="zh-CN" altLang="en-US" sz="24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4257976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hlinkClick r:id="rId3"/>
            <a:extLst>
              <a:ext uri="{FF2B5EF4-FFF2-40B4-BE49-F238E27FC236}">
                <a16:creationId xmlns:a16="http://schemas.microsoft.com/office/drawing/2014/main" id="{6C7A09F5-0293-49A7-8AF4-398BD0143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846"/>
            <a:ext cx="12192000" cy="3566570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:a16="http://schemas.microsoft.com/office/drawing/2014/main" id="{66884746-572C-47E8-82C6-AB3339487796}"/>
              </a:ext>
            </a:extLst>
          </p:cNvPr>
          <p:cNvSpPr/>
          <p:nvPr/>
        </p:nvSpPr>
        <p:spPr>
          <a:xfrm>
            <a:off x="2250058" y="3696803"/>
            <a:ext cx="7691883" cy="2197100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CCC42C-4338-4F17-BF76-7DB385A84E95}"/>
              </a:ext>
            </a:extLst>
          </p:cNvPr>
          <p:cNvSpPr txBox="1"/>
          <p:nvPr/>
        </p:nvSpPr>
        <p:spPr>
          <a:xfrm>
            <a:off x="4811582" y="4147924"/>
            <a:ext cx="4596130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80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謝謝聆聽</a:t>
            </a:r>
            <a:endParaRPr lang="zh-CN" altLang="en-US" sz="8000" b="1" spc="60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860F6A2E-F18B-47FC-BBFB-88E5DAE8C543}"/>
              </a:ext>
            </a:extLst>
          </p:cNvPr>
          <p:cNvGrpSpPr/>
          <p:nvPr/>
        </p:nvGrpSpPr>
        <p:grpSpPr>
          <a:xfrm>
            <a:off x="838382" y="-33845"/>
            <a:ext cx="3438971" cy="6184274"/>
            <a:chOff x="529884" y="-22281"/>
            <a:chExt cx="3438971" cy="407138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A28B1E3-9A29-4EFB-B6BF-D9562AB79B62}"/>
                </a:ext>
              </a:extLst>
            </p:cNvPr>
            <p:cNvSpPr/>
            <p:nvPr/>
          </p:nvSpPr>
          <p:spPr>
            <a:xfrm>
              <a:off x="529884" y="-22281"/>
              <a:ext cx="3438971" cy="4071383"/>
            </a:xfrm>
            <a:prstGeom prst="rect">
              <a:avLst/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文本框 3">
              <a:extLst>
                <a:ext uri="{FF2B5EF4-FFF2-40B4-BE49-F238E27FC236}">
                  <a16:creationId xmlns:a16="http://schemas.microsoft.com/office/drawing/2014/main" id="{B6DE51A6-2F44-4B0B-9D6F-4B1447C7A476}"/>
                </a:ext>
              </a:extLst>
            </p:cNvPr>
            <p:cNvSpPr txBox="1"/>
            <p:nvPr/>
          </p:nvSpPr>
          <p:spPr>
            <a:xfrm>
              <a:off x="869826" y="164555"/>
              <a:ext cx="2759089" cy="250187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000" spc="3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Team</a:t>
              </a:r>
            </a:p>
            <a:p>
              <a:pPr algn="ctr"/>
              <a:r>
                <a:rPr lang="en-US" altLang="zh-CN" sz="16600" spc="3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33</a:t>
              </a:r>
              <a:endParaRPr lang="zh-CN" altLang="en-US" sz="16600" spc="3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6871878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文框 13">
            <a:extLst>
              <a:ext uri="{FF2B5EF4-FFF2-40B4-BE49-F238E27FC236}">
                <a16:creationId xmlns:a16="http://schemas.microsoft.com/office/drawing/2014/main" id="{2DE91BA5-1BF1-4EED-A336-E9B5FE0FCE38}"/>
              </a:ext>
            </a:extLst>
          </p:cNvPr>
          <p:cNvSpPr/>
          <p:nvPr/>
        </p:nvSpPr>
        <p:spPr>
          <a:xfrm>
            <a:off x="2449910" y="1533883"/>
            <a:ext cx="4160113" cy="2412000"/>
          </a:xfrm>
          <a:prstGeom prst="frame">
            <a:avLst>
              <a:gd name="adj1" fmla="val 2949"/>
            </a:avLst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79B46D5F-740A-4199-8AF2-5950BD95F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7561"/>
            <a:ext cx="3151905" cy="460287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9A051FA-FE78-4E80-A535-52635DA1A6AF}"/>
              </a:ext>
            </a:extLst>
          </p:cNvPr>
          <p:cNvSpPr/>
          <p:nvPr/>
        </p:nvSpPr>
        <p:spPr>
          <a:xfrm>
            <a:off x="0" y="3716338"/>
            <a:ext cx="1019175" cy="2593974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CBAEAE-9468-43C0-98ED-728C93BF1155}"/>
              </a:ext>
            </a:extLst>
          </p:cNvPr>
          <p:cNvSpPr txBox="1"/>
          <p:nvPr/>
        </p:nvSpPr>
        <p:spPr>
          <a:xfrm>
            <a:off x="2239467" y="1682125"/>
            <a:ext cx="4160113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spc="3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CONTENT</a:t>
            </a:r>
            <a:endParaRPr lang="zh-CN" altLang="en-US" sz="6000" b="1" spc="30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3C46C7-F012-4518-9744-D600DCCB7CC0}"/>
              </a:ext>
            </a:extLst>
          </p:cNvPr>
          <p:cNvSpPr txBox="1"/>
          <p:nvPr/>
        </p:nvSpPr>
        <p:spPr>
          <a:xfrm>
            <a:off x="4152586" y="2697788"/>
            <a:ext cx="187743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60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目</a:t>
            </a:r>
            <a:r>
              <a:rPr lang="zh-TW" altLang="en-US" sz="60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錄</a:t>
            </a:r>
            <a:endParaRPr lang="zh-CN" altLang="en-US" sz="6000" b="1" spc="60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49910" y="6160655"/>
            <a:ext cx="357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0" name="投影片編號版面配置區 1">
            <a:extLst>
              <a:ext uri="{FF2B5EF4-FFF2-40B4-BE49-F238E27FC236}">
                <a16:creationId xmlns:a16="http://schemas.microsoft.com/office/drawing/2014/main" id="{14A82B2F-1716-4515-9DE4-D656050BB376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2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CB15073-E4E7-42B9-9719-6A144420C5AB}"/>
              </a:ext>
            </a:extLst>
          </p:cNvPr>
          <p:cNvGrpSpPr/>
          <p:nvPr/>
        </p:nvGrpSpPr>
        <p:grpSpPr>
          <a:xfrm>
            <a:off x="7204402" y="1682125"/>
            <a:ext cx="4205768" cy="3936360"/>
            <a:chOff x="7345916" y="2001657"/>
            <a:chExt cx="4205768" cy="3936360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DDDDE88D-F342-412C-AD69-E2EB1CA4AB09}"/>
                </a:ext>
              </a:extLst>
            </p:cNvPr>
            <p:cNvGrpSpPr/>
            <p:nvPr/>
          </p:nvGrpSpPr>
          <p:grpSpPr>
            <a:xfrm>
              <a:off x="7345916" y="2001657"/>
              <a:ext cx="2897717" cy="523220"/>
              <a:chOff x="7625886" y="1533883"/>
              <a:chExt cx="2897717" cy="523220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8F1A512-7B30-44F4-8150-17A5E91C8AE0}"/>
                  </a:ext>
                </a:extLst>
              </p:cNvPr>
              <p:cNvSpPr txBox="1"/>
              <p:nvPr/>
            </p:nvSpPr>
            <p:spPr>
              <a:xfrm>
                <a:off x="8594870" y="1533883"/>
                <a:ext cx="19287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800" b="1" spc="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分工情況</a:t>
                </a:r>
                <a:endParaRPr lang="zh-CN" altLang="en-US" sz="2800" b="1" spc="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0E6C4E2-E93F-455B-A936-8673E71923E2}"/>
                  </a:ext>
                </a:extLst>
              </p:cNvPr>
              <p:cNvSpPr txBox="1"/>
              <p:nvPr/>
            </p:nvSpPr>
            <p:spPr>
              <a:xfrm>
                <a:off x="7625886" y="1533883"/>
                <a:ext cx="7585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800" b="1" spc="600" dirty="0">
                    <a:solidFill>
                      <a:srgbClr val="97CCD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01</a:t>
                </a:r>
                <a:endParaRPr lang="zh-CN" altLang="en-US" sz="2800" b="1" spc="600" dirty="0">
                  <a:solidFill>
                    <a:srgbClr val="97CCD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2644A06D-11E3-433F-91FE-7B0B423527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12150" y="1622425"/>
                <a:ext cx="174626" cy="360363"/>
              </a:xfrm>
              <a:prstGeom prst="line">
                <a:avLst/>
              </a:prstGeom>
              <a:ln w="19050">
                <a:solidFill>
                  <a:srgbClr val="97CC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23">
              <a:extLst>
                <a:ext uri="{FF2B5EF4-FFF2-40B4-BE49-F238E27FC236}">
                  <a16:creationId xmlns:a16="http://schemas.microsoft.com/office/drawing/2014/main" id="{BFA5D160-B026-42CB-A20E-F2CB0332A953}"/>
                </a:ext>
              </a:extLst>
            </p:cNvPr>
            <p:cNvGrpSpPr/>
            <p:nvPr/>
          </p:nvGrpSpPr>
          <p:grpSpPr>
            <a:xfrm>
              <a:off x="7345916" y="2854942"/>
              <a:ext cx="4205768" cy="523220"/>
              <a:chOff x="7625886" y="1533883"/>
              <a:chExt cx="4205768" cy="523220"/>
            </a:xfrm>
          </p:grpSpPr>
          <p:sp>
            <p:nvSpPr>
              <p:cNvPr id="43" name="文本框 15">
                <a:extLst>
                  <a:ext uri="{FF2B5EF4-FFF2-40B4-BE49-F238E27FC236}">
                    <a16:creationId xmlns:a16="http://schemas.microsoft.com/office/drawing/2014/main" id="{8317326B-A951-4F9E-BFA1-370DEF51C468}"/>
                  </a:ext>
                </a:extLst>
              </p:cNvPr>
              <p:cNvSpPr txBox="1"/>
              <p:nvPr/>
            </p:nvSpPr>
            <p:spPr>
              <a:xfrm>
                <a:off x="8594870" y="1533883"/>
                <a:ext cx="32367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800" b="1" spc="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會議進度與反饋</a:t>
                </a:r>
                <a:endParaRPr lang="zh-CN" altLang="en-US" sz="2800" b="1" spc="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44" name="文本框 18">
                <a:extLst>
                  <a:ext uri="{FF2B5EF4-FFF2-40B4-BE49-F238E27FC236}">
                    <a16:creationId xmlns:a16="http://schemas.microsoft.com/office/drawing/2014/main" id="{18B7F90E-7941-45FF-8C1A-4BC4FBE0E8F7}"/>
                  </a:ext>
                </a:extLst>
              </p:cNvPr>
              <p:cNvSpPr txBox="1"/>
              <p:nvPr/>
            </p:nvSpPr>
            <p:spPr>
              <a:xfrm>
                <a:off x="7625886" y="1533883"/>
                <a:ext cx="7649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800" b="1" spc="600" dirty="0">
                    <a:solidFill>
                      <a:srgbClr val="97CCD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0</a:t>
                </a:r>
                <a:r>
                  <a:rPr lang="en-US" altLang="zh-TW" sz="2800" b="1" spc="600" dirty="0">
                    <a:solidFill>
                      <a:srgbClr val="97CCD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2</a:t>
                </a:r>
                <a:endParaRPr lang="zh-CN" altLang="en-US" sz="2800" b="1" spc="600" dirty="0">
                  <a:solidFill>
                    <a:srgbClr val="97CCD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cxnSp>
            <p:nvCxnSpPr>
              <p:cNvPr id="45" name="直接连接符 20">
                <a:extLst>
                  <a:ext uri="{FF2B5EF4-FFF2-40B4-BE49-F238E27FC236}">
                    <a16:creationId xmlns:a16="http://schemas.microsoft.com/office/drawing/2014/main" id="{5BFCED97-DB2E-4541-BE40-0BF0E6A06F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12150" y="1622425"/>
                <a:ext cx="174626" cy="360363"/>
              </a:xfrm>
              <a:prstGeom prst="line">
                <a:avLst/>
              </a:prstGeom>
              <a:ln w="19050">
                <a:solidFill>
                  <a:srgbClr val="97CC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23">
              <a:extLst>
                <a:ext uri="{FF2B5EF4-FFF2-40B4-BE49-F238E27FC236}">
                  <a16:creationId xmlns:a16="http://schemas.microsoft.com/office/drawing/2014/main" id="{3E132440-5E2A-4E93-85EF-E4D874837CA2}"/>
                </a:ext>
              </a:extLst>
            </p:cNvPr>
            <p:cNvGrpSpPr/>
            <p:nvPr/>
          </p:nvGrpSpPr>
          <p:grpSpPr>
            <a:xfrm>
              <a:off x="7345916" y="3708227"/>
              <a:ext cx="4205768" cy="523220"/>
              <a:chOff x="7625886" y="1533883"/>
              <a:chExt cx="4205768" cy="523220"/>
            </a:xfrm>
          </p:grpSpPr>
          <p:sp>
            <p:nvSpPr>
              <p:cNvPr id="47" name="文本框 15">
                <a:extLst>
                  <a:ext uri="{FF2B5EF4-FFF2-40B4-BE49-F238E27FC236}">
                    <a16:creationId xmlns:a16="http://schemas.microsoft.com/office/drawing/2014/main" id="{4B5412D9-CE94-4099-BEB4-DD6027C4CEF8}"/>
                  </a:ext>
                </a:extLst>
              </p:cNvPr>
              <p:cNvSpPr txBox="1"/>
              <p:nvPr/>
            </p:nvSpPr>
            <p:spPr>
              <a:xfrm>
                <a:off x="8594870" y="1533883"/>
                <a:ext cx="32367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800" b="1" spc="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階段性實驗成果</a:t>
                </a:r>
                <a:endParaRPr lang="zh-CN" altLang="en-US" sz="2800" b="1" spc="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48" name="文本框 18">
                <a:extLst>
                  <a:ext uri="{FF2B5EF4-FFF2-40B4-BE49-F238E27FC236}">
                    <a16:creationId xmlns:a16="http://schemas.microsoft.com/office/drawing/2014/main" id="{AA612472-426A-4031-A9F9-32A89F411999}"/>
                  </a:ext>
                </a:extLst>
              </p:cNvPr>
              <p:cNvSpPr txBox="1"/>
              <p:nvPr/>
            </p:nvSpPr>
            <p:spPr>
              <a:xfrm>
                <a:off x="7625886" y="1533883"/>
                <a:ext cx="7649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800" b="1" spc="600" dirty="0">
                    <a:solidFill>
                      <a:srgbClr val="97CCD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0</a:t>
                </a:r>
                <a:r>
                  <a:rPr lang="en-US" altLang="zh-TW" sz="2800" b="1" spc="600" dirty="0">
                    <a:solidFill>
                      <a:srgbClr val="97CCD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3</a:t>
                </a:r>
                <a:endParaRPr lang="zh-CN" altLang="en-US" sz="2800" b="1" spc="600" dirty="0">
                  <a:solidFill>
                    <a:srgbClr val="97CCD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cxnSp>
            <p:nvCxnSpPr>
              <p:cNvPr id="49" name="直接连接符 20">
                <a:extLst>
                  <a:ext uri="{FF2B5EF4-FFF2-40B4-BE49-F238E27FC236}">
                    <a16:creationId xmlns:a16="http://schemas.microsoft.com/office/drawing/2014/main" id="{0FDAB88B-F566-4831-B9DC-5F952316AA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12150" y="1622425"/>
                <a:ext cx="174626" cy="360363"/>
              </a:xfrm>
              <a:prstGeom prst="line">
                <a:avLst/>
              </a:prstGeom>
              <a:ln w="19050">
                <a:solidFill>
                  <a:srgbClr val="97CC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23">
              <a:extLst>
                <a:ext uri="{FF2B5EF4-FFF2-40B4-BE49-F238E27FC236}">
                  <a16:creationId xmlns:a16="http://schemas.microsoft.com/office/drawing/2014/main" id="{1AC626D1-00E5-44D6-8B28-30CB1C85F2A6}"/>
                </a:ext>
              </a:extLst>
            </p:cNvPr>
            <p:cNvGrpSpPr/>
            <p:nvPr/>
          </p:nvGrpSpPr>
          <p:grpSpPr>
            <a:xfrm>
              <a:off x="7345916" y="4561512"/>
              <a:ext cx="3769751" cy="523220"/>
              <a:chOff x="7625886" y="1533883"/>
              <a:chExt cx="3769751" cy="523220"/>
            </a:xfrm>
          </p:grpSpPr>
          <p:sp>
            <p:nvSpPr>
              <p:cNvPr id="51" name="文本框 15">
                <a:extLst>
                  <a:ext uri="{FF2B5EF4-FFF2-40B4-BE49-F238E27FC236}">
                    <a16:creationId xmlns:a16="http://schemas.microsoft.com/office/drawing/2014/main" id="{7CBD9EA7-53A1-4EB8-80CD-9F301C172459}"/>
                  </a:ext>
                </a:extLst>
              </p:cNvPr>
              <p:cNvSpPr txBox="1"/>
              <p:nvPr/>
            </p:nvSpPr>
            <p:spPr>
              <a:xfrm>
                <a:off x="8594870" y="1533883"/>
                <a:ext cx="28007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800" b="1" spc="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待解決的問題</a:t>
                </a:r>
                <a:endParaRPr lang="zh-CN" altLang="en-US" sz="2800" b="1" spc="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52" name="文本框 18">
                <a:extLst>
                  <a:ext uri="{FF2B5EF4-FFF2-40B4-BE49-F238E27FC236}">
                    <a16:creationId xmlns:a16="http://schemas.microsoft.com/office/drawing/2014/main" id="{EACE2871-7F77-4221-8254-0F67504C1E35}"/>
                  </a:ext>
                </a:extLst>
              </p:cNvPr>
              <p:cNvSpPr txBox="1"/>
              <p:nvPr/>
            </p:nvSpPr>
            <p:spPr>
              <a:xfrm>
                <a:off x="7625886" y="1533883"/>
                <a:ext cx="7649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800" b="1" spc="600" dirty="0">
                    <a:solidFill>
                      <a:srgbClr val="97CCD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0</a:t>
                </a:r>
                <a:r>
                  <a:rPr lang="en-US" altLang="zh-TW" sz="2800" b="1" spc="600" dirty="0">
                    <a:solidFill>
                      <a:srgbClr val="97CCD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4</a:t>
                </a:r>
                <a:endParaRPr lang="zh-CN" altLang="en-US" sz="2800" b="1" spc="600" dirty="0">
                  <a:solidFill>
                    <a:srgbClr val="97CCD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cxnSp>
            <p:nvCxnSpPr>
              <p:cNvPr id="53" name="直接连接符 20">
                <a:extLst>
                  <a:ext uri="{FF2B5EF4-FFF2-40B4-BE49-F238E27FC236}">
                    <a16:creationId xmlns:a16="http://schemas.microsoft.com/office/drawing/2014/main" id="{CA8BD080-08C9-4246-ABA2-162ADAE73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12150" y="1622425"/>
                <a:ext cx="174626" cy="360363"/>
              </a:xfrm>
              <a:prstGeom prst="line">
                <a:avLst/>
              </a:prstGeom>
              <a:ln w="19050">
                <a:solidFill>
                  <a:srgbClr val="97CC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组合 23">
              <a:extLst>
                <a:ext uri="{FF2B5EF4-FFF2-40B4-BE49-F238E27FC236}">
                  <a16:creationId xmlns:a16="http://schemas.microsoft.com/office/drawing/2014/main" id="{F79F16D7-1B27-41E1-9E9E-1D28E5053F1F}"/>
                </a:ext>
              </a:extLst>
            </p:cNvPr>
            <p:cNvGrpSpPr/>
            <p:nvPr/>
          </p:nvGrpSpPr>
          <p:grpSpPr>
            <a:xfrm>
              <a:off x="7345916" y="5414797"/>
              <a:ext cx="3333734" cy="523220"/>
              <a:chOff x="7625886" y="1533883"/>
              <a:chExt cx="3333734" cy="523220"/>
            </a:xfrm>
          </p:grpSpPr>
          <p:sp>
            <p:nvSpPr>
              <p:cNvPr id="75" name="文本框 15">
                <a:extLst>
                  <a:ext uri="{FF2B5EF4-FFF2-40B4-BE49-F238E27FC236}">
                    <a16:creationId xmlns:a16="http://schemas.microsoft.com/office/drawing/2014/main" id="{975563DA-8C6C-4419-9A8E-A8A17C07169E}"/>
                  </a:ext>
                </a:extLst>
              </p:cNvPr>
              <p:cNvSpPr txBox="1"/>
              <p:nvPr/>
            </p:nvSpPr>
            <p:spPr>
              <a:xfrm>
                <a:off x="8594870" y="1533883"/>
                <a:ext cx="23647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800" b="1" spc="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困難與阻礙</a:t>
                </a:r>
                <a:endParaRPr lang="zh-CN" altLang="en-US" sz="2800" b="1" spc="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76" name="文本框 18">
                <a:extLst>
                  <a:ext uri="{FF2B5EF4-FFF2-40B4-BE49-F238E27FC236}">
                    <a16:creationId xmlns:a16="http://schemas.microsoft.com/office/drawing/2014/main" id="{5C99E315-3FF1-4F79-9B00-E7B0AEBEAD30}"/>
                  </a:ext>
                </a:extLst>
              </p:cNvPr>
              <p:cNvSpPr txBox="1"/>
              <p:nvPr/>
            </p:nvSpPr>
            <p:spPr>
              <a:xfrm>
                <a:off x="7625886" y="1533883"/>
                <a:ext cx="7649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800" b="1" spc="600" dirty="0">
                    <a:solidFill>
                      <a:srgbClr val="97CCD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0</a:t>
                </a:r>
                <a:r>
                  <a:rPr lang="en-US" altLang="zh-TW" sz="2800" b="1" spc="600" dirty="0">
                    <a:solidFill>
                      <a:srgbClr val="97CCD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5</a:t>
                </a:r>
                <a:endParaRPr lang="zh-CN" altLang="en-US" sz="2800" b="1" spc="600" dirty="0">
                  <a:solidFill>
                    <a:srgbClr val="97CCD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cxnSp>
            <p:nvCxnSpPr>
              <p:cNvPr id="77" name="直接连接符 20">
                <a:extLst>
                  <a:ext uri="{FF2B5EF4-FFF2-40B4-BE49-F238E27FC236}">
                    <a16:creationId xmlns:a16="http://schemas.microsoft.com/office/drawing/2014/main" id="{C7E69BBF-7129-45BB-9424-EB39B2ED68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12150" y="1622425"/>
                <a:ext cx="174626" cy="360363"/>
              </a:xfrm>
              <a:prstGeom prst="line">
                <a:avLst/>
              </a:prstGeom>
              <a:ln w="19050">
                <a:solidFill>
                  <a:srgbClr val="97CC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7092458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A7172A7-7BA5-42BB-B3BC-4BDD5029C853}"/>
              </a:ext>
            </a:extLst>
          </p:cNvPr>
          <p:cNvSpPr/>
          <p:nvPr/>
        </p:nvSpPr>
        <p:spPr>
          <a:xfrm>
            <a:off x="7202714" y="0"/>
            <a:ext cx="3438971" cy="685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EA9B1F-CED9-4269-9028-92B80DBE5A6D}"/>
              </a:ext>
            </a:extLst>
          </p:cNvPr>
          <p:cNvSpPr txBox="1"/>
          <p:nvPr/>
        </p:nvSpPr>
        <p:spPr>
          <a:xfrm>
            <a:off x="7617750" y="1839888"/>
            <a:ext cx="2759089" cy="357020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  <a:p>
            <a:pPr algn="ctr"/>
            <a:r>
              <a:rPr lang="en-US" altLang="zh-CN" sz="16600" spc="3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66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BE5A8E5-5F54-42C6-A3AE-0E7227782020}"/>
              </a:ext>
            </a:extLst>
          </p:cNvPr>
          <p:cNvGrpSpPr/>
          <p:nvPr/>
        </p:nvGrpSpPr>
        <p:grpSpPr>
          <a:xfrm>
            <a:off x="750225" y="2324522"/>
            <a:ext cx="6867525" cy="2208956"/>
            <a:chOff x="1019175" y="2291143"/>
            <a:chExt cx="6867525" cy="2208956"/>
          </a:xfrm>
        </p:grpSpPr>
        <p:sp>
          <p:nvSpPr>
            <p:cNvPr id="10" name="图文框 9">
              <a:extLst>
                <a:ext uri="{FF2B5EF4-FFF2-40B4-BE49-F238E27FC236}">
                  <a16:creationId xmlns:a16="http://schemas.microsoft.com/office/drawing/2014/main" id="{175ED1EB-595C-4BDE-889B-87155D70C6CF}"/>
                </a:ext>
              </a:extLst>
            </p:cNvPr>
            <p:cNvSpPr/>
            <p:nvPr/>
          </p:nvSpPr>
          <p:spPr>
            <a:xfrm>
              <a:off x="1019175" y="2291143"/>
              <a:ext cx="6867525" cy="2208956"/>
            </a:xfrm>
            <a:prstGeom prst="frame">
              <a:avLst>
                <a:gd name="adj1" fmla="val 2949"/>
              </a:avLst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C20420A-9F86-457E-9E8B-B3AB5D624EAD}"/>
                </a:ext>
              </a:extLst>
            </p:cNvPr>
            <p:cNvSpPr txBox="1"/>
            <p:nvPr/>
          </p:nvSpPr>
          <p:spPr>
            <a:xfrm>
              <a:off x="2064274" y="3049162"/>
              <a:ext cx="4801314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5400" b="1" spc="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現行</a:t>
              </a:r>
              <a:r>
                <a:rPr lang="zh-CN" altLang="en-US" sz="5400" b="1" spc="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分工情況</a:t>
              </a:r>
            </a:p>
          </p:txBody>
        </p:sp>
      </p:grpSp>
      <p:sp>
        <p:nvSpPr>
          <p:cNvPr id="11" name="投影片編號版面配置區 1">
            <a:extLst>
              <a:ext uri="{FF2B5EF4-FFF2-40B4-BE49-F238E27FC236}">
                <a16:creationId xmlns:a16="http://schemas.microsoft.com/office/drawing/2014/main" id="{1592E1BC-0B8F-4B2F-9CEA-2B41A8E8B32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3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070B2A6-772F-41A8-BAD8-3D952B0B258F}"/>
              </a:ext>
            </a:extLst>
          </p:cNvPr>
          <p:cNvGrpSpPr/>
          <p:nvPr/>
        </p:nvGrpSpPr>
        <p:grpSpPr>
          <a:xfrm>
            <a:off x="1118134" y="2984669"/>
            <a:ext cx="5819734" cy="3738381"/>
            <a:chOff x="1118134" y="2984669"/>
            <a:chExt cx="5819734" cy="3738381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92ACAD2C-96E4-4381-891A-127412170F36}"/>
                </a:ext>
              </a:extLst>
            </p:cNvPr>
            <p:cNvGrpSpPr/>
            <p:nvPr/>
          </p:nvGrpSpPr>
          <p:grpSpPr>
            <a:xfrm>
              <a:off x="1118134" y="2984669"/>
              <a:ext cx="5819734" cy="690727"/>
              <a:chOff x="617496" y="1396405"/>
              <a:chExt cx="5819734" cy="690727"/>
            </a:xfrm>
          </p:grpSpPr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232BD408-3ABE-43A0-AF1D-52A1B5536F92}"/>
                  </a:ext>
                </a:extLst>
              </p:cNvPr>
              <p:cNvSpPr/>
              <p:nvPr/>
            </p:nvSpPr>
            <p:spPr>
              <a:xfrm>
                <a:off x="617496" y="1396405"/>
                <a:ext cx="1326874" cy="6858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邱祥鴻</a:t>
                </a: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D33DCF4D-F555-4BF9-8508-A8FA4B34CADF}"/>
                  </a:ext>
                </a:extLst>
              </p:cNvPr>
              <p:cNvSpPr/>
              <p:nvPr/>
            </p:nvSpPr>
            <p:spPr>
              <a:xfrm>
                <a:off x="2221395" y="1401332"/>
                <a:ext cx="4215835" cy="685800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4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API</a:t>
                </a:r>
                <a:r>
                  <a:rPr lang="zh-TW" altLang="en-US" sz="24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串接（資料取得）</a:t>
                </a:r>
                <a:endPara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E6CBCFFB-76F5-488C-BC11-41475EAB57D1}"/>
                </a:ext>
              </a:extLst>
            </p:cNvPr>
            <p:cNvGrpSpPr/>
            <p:nvPr/>
          </p:nvGrpSpPr>
          <p:grpSpPr>
            <a:xfrm>
              <a:off x="1118134" y="4034808"/>
              <a:ext cx="5819734" cy="703025"/>
              <a:chOff x="617496" y="1511746"/>
              <a:chExt cx="5819734" cy="703025"/>
            </a:xfrm>
          </p:grpSpPr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8FEC3181-F13C-447F-9952-4AA066329696}"/>
                  </a:ext>
                </a:extLst>
              </p:cNvPr>
              <p:cNvSpPr/>
              <p:nvPr/>
            </p:nvSpPr>
            <p:spPr>
              <a:xfrm>
                <a:off x="617496" y="1511746"/>
                <a:ext cx="1326874" cy="6858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黃柏森</a:t>
                </a:r>
              </a:p>
            </p:txBody>
          </p:sp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43530CF6-EDEE-4B5C-9110-C163AD310BC8}"/>
                  </a:ext>
                </a:extLst>
              </p:cNvPr>
              <p:cNvSpPr/>
              <p:nvPr/>
            </p:nvSpPr>
            <p:spPr>
              <a:xfrm>
                <a:off x="2221395" y="1528971"/>
                <a:ext cx="4215835" cy="685800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24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文本生成格式、網頁介面設計</a:t>
                </a:r>
                <a:endPara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B6E6F0FD-22AF-457A-A9BE-E4F51FD0EC98}"/>
                </a:ext>
              </a:extLst>
            </p:cNvPr>
            <p:cNvGrpSpPr/>
            <p:nvPr/>
          </p:nvGrpSpPr>
          <p:grpSpPr>
            <a:xfrm>
              <a:off x="1118134" y="5072762"/>
              <a:ext cx="5819734" cy="690727"/>
              <a:chOff x="617496" y="1396405"/>
              <a:chExt cx="5819734" cy="690727"/>
            </a:xfrm>
          </p:grpSpPr>
          <p:sp>
            <p:nvSpPr>
              <p:cNvPr id="21" name="矩形: 圓角 20">
                <a:extLst>
                  <a:ext uri="{FF2B5EF4-FFF2-40B4-BE49-F238E27FC236}">
                    <a16:creationId xmlns:a16="http://schemas.microsoft.com/office/drawing/2014/main" id="{68FC9D60-1826-49DD-9D95-D065BBD828DD}"/>
                  </a:ext>
                </a:extLst>
              </p:cNvPr>
              <p:cNvSpPr/>
              <p:nvPr/>
            </p:nvSpPr>
            <p:spPr>
              <a:xfrm>
                <a:off x="617496" y="1396405"/>
                <a:ext cx="1326874" cy="6858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陳星儀</a:t>
                </a:r>
              </a:p>
            </p:txBody>
          </p:sp>
          <p:sp>
            <p:nvSpPr>
              <p:cNvPr id="22" name="矩形: 圓角 21">
                <a:extLst>
                  <a:ext uri="{FF2B5EF4-FFF2-40B4-BE49-F238E27FC236}">
                    <a16:creationId xmlns:a16="http://schemas.microsoft.com/office/drawing/2014/main" id="{C982EBE1-DB89-412A-B86F-C5A738D4BE5E}"/>
                  </a:ext>
                </a:extLst>
              </p:cNvPr>
              <p:cNvSpPr/>
              <p:nvPr/>
            </p:nvSpPr>
            <p:spPr>
              <a:xfrm>
                <a:off x="2221395" y="1401332"/>
                <a:ext cx="4215835" cy="685800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4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NLP</a:t>
                </a:r>
                <a:r>
                  <a:rPr lang="zh-TW" altLang="en-US" sz="24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研究、網頁架構設計</a:t>
                </a:r>
                <a:endPara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2D772199-95C9-499E-8BCD-66C973A7C99C}"/>
                </a:ext>
              </a:extLst>
            </p:cNvPr>
            <p:cNvGrpSpPr/>
            <p:nvPr/>
          </p:nvGrpSpPr>
          <p:grpSpPr>
            <a:xfrm>
              <a:off x="1118134" y="6032323"/>
              <a:ext cx="5819734" cy="690727"/>
              <a:chOff x="617496" y="1396405"/>
              <a:chExt cx="5819734" cy="690727"/>
            </a:xfrm>
          </p:grpSpPr>
          <p:sp>
            <p:nvSpPr>
              <p:cNvPr id="24" name="矩形: 圓角 23">
                <a:extLst>
                  <a:ext uri="{FF2B5EF4-FFF2-40B4-BE49-F238E27FC236}">
                    <a16:creationId xmlns:a16="http://schemas.microsoft.com/office/drawing/2014/main" id="{B6FFC854-4ACE-4E7F-81BC-F4965FAEA082}"/>
                  </a:ext>
                </a:extLst>
              </p:cNvPr>
              <p:cNvSpPr/>
              <p:nvPr/>
            </p:nvSpPr>
            <p:spPr>
              <a:xfrm>
                <a:off x="617496" y="1396405"/>
                <a:ext cx="1326874" cy="6858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洪鈺姍</a:t>
                </a:r>
              </a:p>
            </p:txBody>
          </p:sp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B55552A3-8A69-4D8A-982E-20D83ABA8B4D}"/>
                  </a:ext>
                </a:extLst>
              </p:cNvPr>
              <p:cNvSpPr/>
              <p:nvPr/>
            </p:nvSpPr>
            <p:spPr>
              <a:xfrm>
                <a:off x="2221395" y="1401332"/>
                <a:ext cx="4215835" cy="685800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24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簡易詞頻分析、網頁架構設計</a:t>
                </a:r>
                <a:endPara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86838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8.33333E-7 -0.28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A7172A7-7BA5-42BB-B3BC-4BDD5029C853}"/>
              </a:ext>
            </a:extLst>
          </p:cNvPr>
          <p:cNvSpPr/>
          <p:nvPr/>
        </p:nvSpPr>
        <p:spPr>
          <a:xfrm>
            <a:off x="7202714" y="0"/>
            <a:ext cx="3438971" cy="685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EA9B1F-CED9-4269-9028-92B80DBE5A6D}"/>
              </a:ext>
            </a:extLst>
          </p:cNvPr>
          <p:cNvSpPr txBox="1"/>
          <p:nvPr/>
        </p:nvSpPr>
        <p:spPr>
          <a:xfrm>
            <a:off x="7617750" y="1839888"/>
            <a:ext cx="2759090" cy="357020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  <a:p>
            <a:pPr algn="ctr"/>
            <a:r>
              <a:rPr lang="en-US" altLang="zh-CN" sz="16600" spc="300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zh-TW" sz="16600" spc="3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166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BE5A8E5-5F54-42C6-A3AE-0E7227782020}"/>
              </a:ext>
            </a:extLst>
          </p:cNvPr>
          <p:cNvGrpSpPr/>
          <p:nvPr/>
        </p:nvGrpSpPr>
        <p:grpSpPr>
          <a:xfrm>
            <a:off x="750225" y="2324522"/>
            <a:ext cx="6867525" cy="2208956"/>
            <a:chOff x="1019175" y="2291143"/>
            <a:chExt cx="6867525" cy="2208956"/>
          </a:xfrm>
        </p:grpSpPr>
        <p:sp>
          <p:nvSpPr>
            <p:cNvPr id="10" name="图文框 9">
              <a:extLst>
                <a:ext uri="{FF2B5EF4-FFF2-40B4-BE49-F238E27FC236}">
                  <a16:creationId xmlns:a16="http://schemas.microsoft.com/office/drawing/2014/main" id="{175ED1EB-595C-4BDE-889B-87155D70C6CF}"/>
                </a:ext>
              </a:extLst>
            </p:cNvPr>
            <p:cNvSpPr/>
            <p:nvPr/>
          </p:nvSpPr>
          <p:spPr>
            <a:xfrm>
              <a:off x="1019175" y="2291143"/>
              <a:ext cx="6867525" cy="2208956"/>
            </a:xfrm>
            <a:prstGeom prst="frame">
              <a:avLst>
                <a:gd name="adj1" fmla="val 2949"/>
              </a:avLst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C20420A-9F86-457E-9E8B-B3AB5D624EAD}"/>
                </a:ext>
              </a:extLst>
            </p:cNvPr>
            <p:cNvSpPr txBox="1"/>
            <p:nvPr/>
          </p:nvSpPr>
          <p:spPr>
            <a:xfrm>
              <a:off x="1693390" y="3049162"/>
              <a:ext cx="55707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5400" b="1" spc="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會議進度與反饋</a:t>
              </a:r>
              <a:endParaRPr lang="zh-CN" altLang="en-US" sz="54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11" name="投影片編號版面配置區 1">
            <a:extLst>
              <a:ext uri="{FF2B5EF4-FFF2-40B4-BE49-F238E27FC236}">
                <a16:creationId xmlns:a16="http://schemas.microsoft.com/office/drawing/2014/main" id="{1592E1BC-0B8F-4B2F-9CEA-2B41A8E8B32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4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77497C-6D57-4059-AA45-9F6EE4C110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50"/>
          <a:stretch/>
        </p:blipFill>
        <p:spPr>
          <a:xfrm>
            <a:off x="239317" y="2818230"/>
            <a:ext cx="6878241" cy="367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826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8.33333E-7 -0.28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A435CD-2053-4391-BEC9-34B10068A8F3}"/>
              </a:ext>
            </a:extLst>
          </p:cNvPr>
          <p:cNvSpPr txBox="1"/>
          <p:nvPr/>
        </p:nvSpPr>
        <p:spPr>
          <a:xfrm>
            <a:off x="6850351" y="409436"/>
            <a:ext cx="1441737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1600" b="1" i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2021/04/01</a:t>
            </a:r>
            <a:endParaRPr lang="en-US" altLang="zh-CN" sz="1600" b="1" i="1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1251611" y="455602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32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1</a:t>
            </a:r>
            <a:r>
              <a:rPr lang="en-US" altLang="zh-TW" sz="3200" b="1" spc="600" baseline="300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st</a:t>
            </a:r>
            <a:r>
              <a:rPr lang="zh-TW" altLang="en-US" sz="32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會議</a:t>
            </a:r>
            <a:endParaRPr lang="zh-CN" altLang="en-US" sz="3200" b="1" spc="60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3073400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8296207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17E30EC6-C76F-4A05-9015-D48CB78EB6F4}"/>
              </a:ext>
            </a:extLst>
          </p:cNvPr>
          <p:cNvGrpSpPr/>
          <p:nvPr/>
        </p:nvGrpSpPr>
        <p:grpSpPr>
          <a:xfrm>
            <a:off x="7491706" y="1637882"/>
            <a:ext cx="2564100" cy="532775"/>
            <a:chOff x="7759313" y="2136778"/>
            <a:chExt cx="2564100" cy="532775"/>
          </a:xfrm>
        </p:grpSpPr>
        <p:sp>
          <p:nvSpPr>
            <p:cNvPr id="53" name="文本框 13">
              <a:extLst>
                <a:ext uri="{FF2B5EF4-FFF2-40B4-BE49-F238E27FC236}">
                  <a16:creationId xmlns:a16="http://schemas.microsoft.com/office/drawing/2014/main" id="{15962838-C883-414E-9658-317212A04BA6}"/>
                </a:ext>
              </a:extLst>
            </p:cNvPr>
            <p:cNvSpPr txBox="1"/>
            <p:nvPr/>
          </p:nvSpPr>
          <p:spPr>
            <a:xfrm>
              <a:off x="8292088" y="2192180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專案流程介紹</a:t>
              </a:r>
              <a:endPara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54" name="椭圆 35">
              <a:extLst>
                <a:ext uri="{FF2B5EF4-FFF2-40B4-BE49-F238E27FC236}">
                  <a16:creationId xmlns:a16="http://schemas.microsoft.com/office/drawing/2014/main" id="{9FF79D01-F2BC-4134-A755-60A4156E4C87}"/>
                </a:ext>
              </a:extLst>
            </p:cNvPr>
            <p:cNvSpPr/>
            <p:nvPr/>
          </p:nvSpPr>
          <p:spPr>
            <a:xfrm>
              <a:off x="7759313" y="2136778"/>
              <a:ext cx="532775" cy="532775"/>
            </a:xfrm>
            <a:prstGeom prst="ellipse">
              <a:avLst/>
            </a:prstGeom>
            <a:solidFill>
              <a:srgbClr val="97CCD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1</a:t>
              </a:r>
              <a:endParaRPr lang="zh-CN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BA98EAE-12AC-4A5B-A09F-B30390BCED1C}"/>
              </a:ext>
            </a:extLst>
          </p:cNvPr>
          <p:cNvGrpSpPr/>
          <p:nvPr/>
        </p:nvGrpSpPr>
        <p:grpSpPr>
          <a:xfrm>
            <a:off x="282441" y="1278766"/>
            <a:ext cx="10927014" cy="5329588"/>
            <a:chOff x="282441" y="1278766"/>
            <a:chExt cx="10927014" cy="5329588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AFA6410B-31CA-4BBF-A756-D3AAA5757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441" y="1278766"/>
              <a:ext cx="4628585" cy="4135155"/>
            </a:xfrm>
            <a:prstGeom prst="rect">
              <a:avLst/>
            </a:prstGeom>
          </p:spPr>
        </p:pic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0A588F4E-F265-44A3-9697-F06EE7282F44}"/>
                </a:ext>
              </a:extLst>
            </p:cNvPr>
            <p:cNvGrpSpPr/>
            <p:nvPr/>
          </p:nvGrpSpPr>
          <p:grpSpPr>
            <a:xfrm>
              <a:off x="7491706" y="2455675"/>
              <a:ext cx="3717749" cy="532775"/>
              <a:chOff x="7759313" y="2136778"/>
              <a:chExt cx="3717749" cy="532775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F3AFDCC-6D79-47EF-9B95-5A81C613E32D}"/>
                  </a:ext>
                </a:extLst>
              </p:cNvPr>
              <p:cNvSpPr txBox="1"/>
              <p:nvPr/>
            </p:nvSpPr>
            <p:spPr>
              <a:xfrm>
                <a:off x="8292088" y="2192180"/>
                <a:ext cx="3184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介紹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Flask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、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MVC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框架</a:t>
                </a:r>
                <a:endParaRPr lang="zh-CN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D0A91BED-534C-4F84-9C2A-64BD9256F9F6}"/>
                  </a:ext>
                </a:extLst>
              </p:cNvPr>
              <p:cNvSpPr/>
              <p:nvPr/>
            </p:nvSpPr>
            <p:spPr>
              <a:xfrm>
                <a:off x="7759313" y="2136778"/>
                <a:ext cx="532775" cy="532775"/>
              </a:xfrm>
              <a:prstGeom prst="ellipse">
                <a:avLst/>
              </a:prstGeom>
              <a:solidFill>
                <a:schemeClr val="tx2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2</a:t>
                </a:r>
                <a:endParaRPr lang="zh-CN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D8D4D9A7-FAC8-4CC6-BDDF-F7136B6F4603}"/>
                </a:ext>
              </a:extLst>
            </p:cNvPr>
            <p:cNvGrpSpPr/>
            <p:nvPr/>
          </p:nvGrpSpPr>
          <p:grpSpPr>
            <a:xfrm>
              <a:off x="7491706" y="3332751"/>
              <a:ext cx="2564100" cy="532775"/>
              <a:chOff x="7759313" y="2136778"/>
              <a:chExt cx="2564100" cy="532775"/>
            </a:xfrm>
          </p:grpSpPr>
          <p:sp>
            <p:nvSpPr>
              <p:cNvPr id="44" name="文本框 13">
                <a:extLst>
                  <a:ext uri="{FF2B5EF4-FFF2-40B4-BE49-F238E27FC236}">
                    <a16:creationId xmlns:a16="http://schemas.microsoft.com/office/drawing/2014/main" id="{5357B14C-227D-44A5-9AB9-22EE05879D3A}"/>
                  </a:ext>
                </a:extLst>
              </p:cNvPr>
              <p:cNvSpPr txBox="1"/>
              <p:nvPr/>
            </p:nvSpPr>
            <p:spPr>
              <a:xfrm>
                <a:off x="8292088" y="2192180"/>
                <a:ext cx="2031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建置開發環境</a:t>
                </a:r>
                <a:endParaRPr lang="zh-CN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45" name="椭圆 35">
                <a:extLst>
                  <a:ext uri="{FF2B5EF4-FFF2-40B4-BE49-F238E27FC236}">
                    <a16:creationId xmlns:a16="http://schemas.microsoft.com/office/drawing/2014/main" id="{F2AF85CC-8916-49C1-B9EE-052F2C46F0AB}"/>
                  </a:ext>
                </a:extLst>
              </p:cNvPr>
              <p:cNvSpPr/>
              <p:nvPr/>
            </p:nvSpPr>
            <p:spPr>
              <a:xfrm>
                <a:off x="7759313" y="2136778"/>
                <a:ext cx="532775" cy="532775"/>
              </a:xfrm>
              <a:prstGeom prst="ellipse">
                <a:avLst/>
              </a:prstGeom>
              <a:solidFill>
                <a:srgbClr val="97CCD4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3</a:t>
                </a:r>
                <a:endParaRPr lang="zh-CN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</p:grp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6BA23AA4-ABCC-415F-B5DF-73D39E2FE125}"/>
                </a:ext>
              </a:extLst>
            </p:cNvPr>
            <p:cNvGrpSpPr/>
            <p:nvPr/>
          </p:nvGrpSpPr>
          <p:grpSpPr>
            <a:xfrm>
              <a:off x="7491706" y="4166252"/>
              <a:ext cx="2564100" cy="532775"/>
              <a:chOff x="7759313" y="2136778"/>
              <a:chExt cx="2564100" cy="532775"/>
            </a:xfrm>
          </p:grpSpPr>
          <p:sp>
            <p:nvSpPr>
              <p:cNvPr id="47" name="文本框 13">
                <a:extLst>
                  <a:ext uri="{FF2B5EF4-FFF2-40B4-BE49-F238E27FC236}">
                    <a16:creationId xmlns:a16="http://schemas.microsoft.com/office/drawing/2014/main" id="{81F710A5-1B0D-4AEA-8A19-EF9522D17996}"/>
                  </a:ext>
                </a:extLst>
              </p:cNvPr>
              <p:cNvSpPr txBox="1"/>
              <p:nvPr/>
            </p:nvSpPr>
            <p:spPr>
              <a:xfrm>
                <a:off x="8292088" y="2192180"/>
                <a:ext cx="2031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說明專案架構</a:t>
                </a:r>
                <a:endParaRPr lang="zh-CN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48" name="椭圆 35">
                <a:extLst>
                  <a:ext uri="{FF2B5EF4-FFF2-40B4-BE49-F238E27FC236}">
                    <a16:creationId xmlns:a16="http://schemas.microsoft.com/office/drawing/2014/main" id="{7AA38C1A-EC7B-4BDD-93EA-01485862C58B}"/>
                  </a:ext>
                </a:extLst>
              </p:cNvPr>
              <p:cNvSpPr/>
              <p:nvPr/>
            </p:nvSpPr>
            <p:spPr>
              <a:xfrm>
                <a:off x="7759313" y="2136778"/>
                <a:ext cx="532775" cy="532775"/>
              </a:xfrm>
              <a:prstGeom prst="ellipse">
                <a:avLst/>
              </a:prstGeom>
              <a:solidFill>
                <a:schemeClr val="tx2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4</a:t>
                </a:r>
                <a:endParaRPr lang="zh-CN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779E35A7-1A57-4C43-8054-E7049D1DB55C}"/>
                </a:ext>
              </a:extLst>
            </p:cNvPr>
            <p:cNvGrpSpPr/>
            <p:nvPr/>
          </p:nvGrpSpPr>
          <p:grpSpPr>
            <a:xfrm>
              <a:off x="7491706" y="5039447"/>
              <a:ext cx="2564100" cy="532775"/>
              <a:chOff x="7759313" y="2136778"/>
              <a:chExt cx="2564100" cy="532775"/>
            </a:xfrm>
          </p:grpSpPr>
          <p:sp>
            <p:nvSpPr>
              <p:cNvPr id="50" name="文本框 13">
                <a:extLst>
                  <a:ext uri="{FF2B5EF4-FFF2-40B4-BE49-F238E27FC236}">
                    <a16:creationId xmlns:a16="http://schemas.microsoft.com/office/drawing/2014/main" id="{817385EC-0C15-4090-B623-4B1BCDA35CC1}"/>
                  </a:ext>
                </a:extLst>
              </p:cNvPr>
              <p:cNvSpPr txBox="1"/>
              <p:nvPr/>
            </p:nvSpPr>
            <p:spPr>
              <a:xfrm>
                <a:off x="8292088" y="2192180"/>
                <a:ext cx="2031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確立聯絡工具</a:t>
                </a:r>
                <a:endParaRPr lang="zh-CN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51" name="椭圆 35">
                <a:extLst>
                  <a:ext uri="{FF2B5EF4-FFF2-40B4-BE49-F238E27FC236}">
                    <a16:creationId xmlns:a16="http://schemas.microsoft.com/office/drawing/2014/main" id="{2FEEF1A0-1064-42E6-9242-B4ACD6FAAA2A}"/>
                  </a:ext>
                </a:extLst>
              </p:cNvPr>
              <p:cNvSpPr/>
              <p:nvPr/>
            </p:nvSpPr>
            <p:spPr>
              <a:xfrm>
                <a:off x="7759313" y="2136778"/>
                <a:ext cx="532775" cy="532775"/>
              </a:xfrm>
              <a:prstGeom prst="ellipse">
                <a:avLst/>
              </a:prstGeom>
              <a:solidFill>
                <a:srgbClr val="97CCD4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5</a:t>
                </a:r>
                <a:endParaRPr lang="zh-CN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</p:grpSp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45A6CE12-4494-4046-9455-73142AE48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200" y="2661631"/>
              <a:ext cx="6417776" cy="3946723"/>
            </a:xfrm>
            <a:prstGeom prst="rect">
              <a:avLst/>
            </a:prstGeom>
          </p:spPr>
        </p:pic>
      </p:grpSp>
      <p:sp>
        <p:nvSpPr>
          <p:cNvPr id="55" name="投影片編號版面配置區 1">
            <a:extLst>
              <a:ext uri="{FF2B5EF4-FFF2-40B4-BE49-F238E27FC236}">
                <a16:creationId xmlns:a16="http://schemas.microsoft.com/office/drawing/2014/main" id="{2BDDE66E-5948-4FBC-8728-D9A2627E267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5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E6C58B8-6D22-4C82-8855-F674CEE71356}"/>
              </a:ext>
            </a:extLst>
          </p:cNvPr>
          <p:cNvGrpSpPr/>
          <p:nvPr/>
        </p:nvGrpSpPr>
        <p:grpSpPr>
          <a:xfrm>
            <a:off x="682644" y="1278766"/>
            <a:ext cx="9788412" cy="5295900"/>
            <a:chOff x="682644" y="1278766"/>
            <a:chExt cx="9788412" cy="5295900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EF10DF72-AA55-4582-8548-45107B8F4E31}"/>
                </a:ext>
              </a:extLst>
            </p:cNvPr>
            <p:cNvGrpSpPr/>
            <p:nvPr/>
          </p:nvGrpSpPr>
          <p:grpSpPr>
            <a:xfrm>
              <a:off x="682644" y="1278766"/>
              <a:ext cx="9788412" cy="5295900"/>
              <a:chOff x="682644" y="1278766"/>
              <a:chExt cx="9788412" cy="5295900"/>
            </a:xfrm>
          </p:grpSpPr>
          <p:pic>
            <p:nvPicPr>
              <p:cNvPr id="56" name="圖片 55">
                <a:extLst>
                  <a:ext uri="{FF2B5EF4-FFF2-40B4-BE49-F238E27FC236}">
                    <a16:creationId xmlns:a16="http://schemas.microsoft.com/office/drawing/2014/main" id="{353F9DD8-5914-4208-BA34-6B5E18F845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4" y="1278766"/>
                <a:ext cx="6257925" cy="5295900"/>
              </a:xfrm>
              <a:prstGeom prst="rect">
                <a:avLst/>
              </a:prstGeom>
            </p:spPr>
          </p:pic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3724E295-7B3E-4763-88B4-8ABE969F707E}"/>
                  </a:ext>
                </a:extLst>
              </p:cNvPr>
              <p:cNvGrpSpPr/>
              <p:nvPr/>
            </p:nvGrpSpPr>
            <p:grpSpPr>
              <a:xfrm>
                <a:off x="7491706" y="2455675"/>
                <a:ext cx="2979350" cy="1857692"/>
                <a:chOff x="7491706" y="1637882"/>
                <a:chExt cx="2979350" cy="1857692"/>
              </a:xfrm>
            </p:grpSpPr>
            <p:grpSp>
              <p:nvGrpSpPr>
                <p:cNvPr id="27" name="群組 26">
                  <a:extLst>
                    <a:ext uri="{FF2B5EF4-FFF2-40B4-BE49-F238E27FC236}">
                      <a16:creationId xmlns:a16="http://schemas.microsoft.com/office/drawing/2014/main" id="{E0EFCF7C-90CB-4D58-B9CC-3FB38B567AC5}"/>
                    </a:ext>
                  </a:extLst>
                </p:cNvPr>
                <p:cNvGrpSpPr/>
                <p:nvPr/>
              </p:nvGrpSpPr>
              <p:grpSpPr>
                <a:xfrm>
                  <a:off x="7491706" y="1637882"/>
                  <a:ext cx="2979350" cy="1857692"/>
                  <a:chOff x="7759313" y="2136778"/>
                  <a:chExt cx="2979350" cy="1857692"/>
                </a:xfrm>
              </p:grpSpPr>
              <p:sp>
                <p:nvSpPr>
                  <p:cNvPr id="29" name="文本框 13">
                    <a:extLst>
                      <a:ext uri="{FF2B5EF4-FFF2-40B4-BE49-F238E27FC236}">
                        <a16:creationId xmlns:a16="http://schemas.microsoft.com/office/drawing/2014/main" id="{1D5180EC-FEE7-4E7A-965D-A1F1C19128E3}"/>
                      </a:ext>
                    </a:extLst>
                  </p:cNvPr>
                  <p:cNvSpPr txBox="1"/>
                  <p:nvPr/>
                </p:nvSpPr>
                <p:spPr>
                  <a:xfrm>
                    <a:off x="8296969" y="2204365"/>
                    <a:ext cx="2441694" cy="17901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r>
                      <a: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ea"/>
                        <a:sym typeface="+mn-lt"/>
                      </a:rPr>
                      <a:t>專案目標概要：</a:t>
                    </a:r>
                    <a:endParaRPr lang="en-US" altLang="zh-TW" sz="24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+mn-ea"/>
                      <a:sym typeface="+mn-lt"/>
                    </a:endParaRPr>
                  </a:p>
                  <a:p>
                    <a:pPr marL="457200" indent="-457200">
                      <a:lnSpc>
                        <a:spcPct val="150000"/>
                      </a:lnSpc>
                      <a:buFont typeface="+mj-lt"/>
                      <a:buAutoNum type="arabicPeriod"/>
                    </a:pPr>
                    <a:r>
                      <a: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ea"/>
                        <a:sym typeface="+mn-lt"/>
                      </a:rPr>
                      <a:t>爬取新聞資料</a:t>
                    </a:r>
                    <a:endParaRPr lang="en-US" altLang="zh-TW" sz="20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+mn-ea"/>
                      <a:sym typeface="+mn-lt"/>
                    </a:endParaRPr>
                  </a:p>
                  <a:p>
                    <a:pPr marL="457200" indent="-457200">
                      <a:lnSpc>
                        <a:spcPct val="150000"/>
                      </a:lnSpc>
                      <a:buFont typeface="+mj-lt"/>
                      <a:buAutoNum type="arabicPeriod"/>
                    </a:pPr>
                    <a:r>
                      <a: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ea"/>
                        <a:sym typeface="+mn-lt"/>
                      </a:rPr>
                      <a:t>自動生成摘要</a:t>
                    </a:r>
                    <a:endParaRPr lang="en-US" altLang="zh-TW" sz="20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+mn-ea"/>
                      <a:sym typeface="+mn-lt"/>
                    </a:endParaRPr>
                  </a:p>
                  <a:p>
                    <a:pPr marL="457200" indent="-457200">
                      <a:lnSpc>
                        <a:spcPct val="150000"/>
                      </a:lnSpc>
                      <a:buFont typeface="+mj-lt"/>
                      <a:buAutoNum type="arabicPeriod"/>
                    </a:pPr>
                    <a:r>
                      <a: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ea"/>
                        <a:sym typeface="+mn-lt"/>
                      </a:rPr>
                      <a:t>自動輸出成簡報</a:t>
                    </a:r>
                    <a:endParaRPr lang="en-US" altLang="zh-TW" sz="20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" name="椭圆 35">
                    <a:extLst>
                      <a:ext uri="{FF2B5EF4-FFF2-40B4-BE49-F238E27FC236}">
                        <a16:creationId xmlns:a16="http://schemas.microsoft.com/office/drawing/2014/main" id="{7A842FA5-7872-4F4F-AFE3-D13843B2D163}"/>
                      </a:ext>
                    </a:extLst>
                  </p:cNvPr>
                  <p:cNvSpPr/>
                  <p:nvPr/>
                </p:nvSpPr>
                <p:spPr>
                  <a:xfrm>
                    <a:off x="7759313" y="2136778"/>
                    <a:ext cx="532775" cy="532775"/>
                  </a:xfrm>
                  <a:prstGeom prst="ellipse">
                    <a:avLst/>
                  </a:prstGeom>
                  <a:solidFill>
                    <a:schemeClr val="tx2"/>
                  </a:solidFill>
                  <a:ln w="571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sz="20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28" name="Oval 25">
                  <a:extLst>
                    <a:ext uri="{FF2B5EF4-FFF2-40B4-BE49-F238E27FC236}">
                      <a16:creationId xmlns:a16="http://schemas.microsoft.com/office/drawing/2014/main" id="{EE63992B-2EFD-43A7-AA01-23947B933036}"/>
                    </a:ext>
                  </a:extLst>
                </p:cNvPr>
                <p:cNvSpPr/>
                <p:nvPr/>
              </p:nvSpPr>
              <p:spPr>
                <a:xfrm>
                  <a:off x="7641570" y="1798575"/>
                  <a:ext cx="233046" cy="211388"/>
                </a:xfrm>
                <a:custGeom>
                  <a:avLst/>
                  <a:gdLst>
                    <a:gd name="connsiteX0" fmla="*/ 247154 w 599460"/>
                    <a:gd name="connsiteY0" fmla="*/ 445665 h 543751"/>
                    <a:gd name="connsiteX1" fmla="*/ 576993 w 599460"/>
                    <a:gd name="connsiteY1" fmla="*/ 445665 h 543751"/>
                    <a:gd name="connsiteX2" fmla="*/ 599460 w 599460"/>
                    <a:gd name="connsiteY2" fmla="*/ 468070 h 543751"/>
                    <a:gd name="connsiteX3" fmla="*/ 576993 w 599460"/>
                    <a:gd name="connsiteY3" fmla="*/ 490474 h 543751"/>
                    <a:gd name="connsiteX4" fmla="*/ 247154 w 599460"/>
                    <a:gd name="connsiteY4" fmla="*/ 490474 h 543751"/>
                    <a:gd name="connsiteX5" fmla="*/ 224687 w 599460"/>
                    <a:gd name="connsiteY5" fmla="*/ 468070 h 543751"/>
                    <a:gd name="connsiteX6" fmla="*/ 247154 w 599460"/>
                    <a:gd name="connsiteY6" fmla="*/ 445665 h 543751"/>
                    <a:gd name="connsiteX7" fmla="*/ 46399 w 599460"/>
                    <a:gd name="connsiteY7" fmla="*/ 393087 h 543751"/>
                    <a:gd name="connsiteX8" fmla="*/ 97281 w 599460"/>
                    <a:gd name="connsiteY8" fmla="*/ 407918 h 543751"/>
                    <a:gd name="connsiteX9" fmla="*/ 183092 w 599460"/>
                    <a:gd name="connsiteY9" fmla="*/ 432506 h 543751"/>
                    <a:gd name="connsiteX10" fmla="*/ 97281 w 599460"/>
                    <a:gd name="connsiteY10" fmla="*/ 543751 h 543751"/>
                    <a:gd name="connsiteX11" fmla="*/ 11471 w 599460"/>
                    <a:gd name="connsiteY11" fmla="*/ 432506 h 543751"/>
                    <a:gd name="connsiteX12" fmla="*/ 46399 w 599460"/>
                    <a:gd name="connsiteY12" fmla="*/ 393087 h 543751"/>
                    <a:gd name="connsiteX13" fmla="*/ 247154 w 599460"/>
                    <a:gd name="connsiteY13" fmla="*/ 249423 h 543751"/>
                    <a:gd name="connsiteX14" fmla="*/ 576993 w 599460"/>
                    <a:gd name="connsiteY14" fmla="*/ 249423 h 543751"/>
                    <a:gd name="connsiteX15" fmla="*/ 599460 w 599460"/>
                    <a:gd name="connsiteY15" fmla="*/ 271863 h 543751"/>
                    <a:gd name="connsiteX16" fmla="*/ 576993 w 599460"/>
                    <a:gd name="connsiteY16" fmla="*/ 294303 h 543751"/>
                    <a:gd name="connsiteX17" fmla="*/ 247154 w 599460"/>
                    <a:gd name="connsiteY17" fmla="*/ 294303 h 543751"/>
                    <a:gd name="connsiteX18" fmla="*/ 224687 w 599460"/>
                    <a:gd name="connsiteY18" fmla="*/ 271863 h 543751"/>
                    <a:gd name="connsiteX19" fmla="*/ 247154 w 599460"/>
                    <a:gd name="connsiteY19" fmla="*/ 249423 h 543751"/>
                    <a:gd name="connsiteX20" fmla="*/ 198851 w 599460"/>
                    <a:gd name="connsiteY20" fmla="*/ 162727 h 543751"/>
                    <a:gd name="connsiteX21" fmla="*/ 223504 w 599460"/>
                    <a:gd name="connsiteY21" fmla="*/ 170185 h 543751"/>
                    <a:gd name="connsiteX22" fmla="*/ 228286 w 599460"/>
                    <a:gd name="connsiteY22" fmla="*/ 217202 h 543751"/>
                    <a:gd name="connsiteX23" fmla="*/ 123336 w 599460"/>
                    <a:gd name="connsiteY23" fmla="*/ 346318 h 543751"/>
                    <a:gd name="connsiteX24" fmla="*/ 100386 w 599460"/>
                    <a:gd name="connsiteY24" fmla="*/ 358489 h 543751"/>
                    <a:gd name="connsiteX25" fmla="*/ 97278 w 599460"/>
                    <a:gd name="connsiteY25" fmla="*/ 358728 h 543751"/>
                    <a:gd name="connsiteX26" fmla="*/ 75762 w 599460"/>
                    <a:gd name="connsiteY26" fmla="*/ 350852 h 543751"/>
                    <a:gd name="connsiteX27" fmla="*/ 11931 w 599460"/>
                    <a:gd name="connsiteY27" fmla="*/ 297631 h 543751"/>
                    <a:gd name="connsiteX28" fmla="*/ 7867 w 599460"/>
                    <a:gd name="connsiteY28" fmla="*/ 250375 h 543751"/>
                    <a:gd name="connsiteX29" fmla="*/ 55202 w 599460"/>
                    <a:gd name="connsiteY29" fmla="*/ 246080 h 543751"/>
                    <a:gd name="connsiteX30" fmla="*/ 92736 w 599460"/>
                    <a:gd name="connsiteY30" fmla="*/ 277583 h 543751"/>
                    <a:gd name="connsiteX31" fmla="*/ 176169 w 599460"/>
                    <a:gd name="connsiteY31" fmla="*/ 174958 h 543751"/>
                    <a:gd name="connsiteX32" fmla="*/ 198851 w 599460"/>
                    <a:gd name="connsiteY32" fmla="*/ 162727 h 543751"/>
                    <a:gd name="connsiteX33" fmla="*/ 247154 w 599460"/>
                    <a:gd name="connsiteY33" fmla="*/ 53251 h 543751"/>
                    <a:gd name="connsiteX34" fmla="*/ 576993 w 599460"/>
                    <a:gd name="connsiteY34" fmla="*/ 53251 h 543751"/>
                    <a:gd name="connsiteX35" fmla="*/ 599460 w 599460"/>
                    <a:gd name="connsiteY35" fmla="*/ 75691 h 543751"/>
                    <a:gd name="connsiteX36" fmla="*/ 576993 w 599460"/>
                    <a:gd name="connsiteY36" fmla="*/ 98131 h 543751"/>
                    <a:gd name="connsiteX37" fmla="*/ 247154 w 599460"/>
                    <a:gd name="connsiteY37" fmla="*/ 98131 h 543751"/>
                    <a:gd name="connsiteX38" fmla="*/ 224687 w 599460"/>
                    <a:gd name="connsiteY38" fmla="*/ 75691 h 543751"/>
                    <a:gd name="connsiteX39" fmla="*/ 247154 w 599460"/>
                    <a:gd name="connsiteY39" fmla="*/ 53251 h 543751"/>
                    <a:gd name="connsiteX40" fmla="*/ 46399 w 599460"/>
                    <a:gd name="connsiteY40" fmla="*/ 739 h 543751"/>
                    <a:gd name="connsiteX41" fmla="*/ 97281 w 599460"/>
                    <a:gd name="connsiteY41" fmla="*/ 15563 h 543751"/>
                    <a:gd name="connsiteX42" fmla="*/ 183092 w 599460"/>
                    <a:gd name="connsiteY42" fmla="*/ 40141 h 543751"/>
                    <a:gd name="connsiteX43" fmla="*/ 97281 w 599460"/>
                    <a:gd name="connsiteY43" fmla="*/ 151337 h 543751"/>
                    <a:gd name="connsiteX44" fmla="*/ 11471 w 599460"/>
                    <a:gd name="connsiteY44" fmla="*/ 40141 h 543751"/>
                    <a:gd name="connsiteX45" fmla="*/ 46399 w 599460"/>
                    <a:gd name="connsiteY45" fmla="*/ 739 h 543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599460" h="543751">
                      <a:moveTo>
                        <a:pt x="247154" y="445665"/>
                      </a:moveTo>
                      <a:lnTo>
                        <a:pt x="576993" y="445665"/>
                      </a:lnTo>
                      <a:cubicBezTo>
                        <a:pt x="589422" y="445665"/>
                        <a:pt x="599460" y="455676"/>
                        <a:pt x="599460" y="468070"/>
                      </a:cubicBezTo>
                      <a:cubicBezTo>
                        <a:pt x="599460" y="480463"/>
                        <a:pt x="589422" y="490474"/>
                        <a:pt x="576993" y="490474"/>
                      </a:cubicBezTo>
                      <a:lnTo>
                        <a:pt x="247154" y="490474"/>
                      </a:lnTo>
                      <a:cubicBezTo>
                        <a:pt x="234726" y="490474"/>
                        <a:pt x="224687" y="480463"/>
                        <a:pt x="224687" y="468070"/>
                      </a:cubicBezTo>
                      <a:cubicBezTo>
                        <a:pt x="224687" y="455676"/>
                        <a:pt x="234726" y="445665"/>
                        <a:pt x="247154" y="445665"/>
                      </a:cubicBezTo>
                      <a:close/>
                      <a:moveTo>
                        <a:pt x="46399" y="393087"/>
                      </a:moveTo>
                      <a:cubicBezTo>
                        <a:pt x="63937" y="390133"/>
                        <a:pt x="84135" y="396220"/>
                        <a:pt x="97281" y="407918"/>
                      </a:cubicBezTo>
                      <a:cubicBezTo>
                        <a:pt x="123574" y="384523"/>
                        <a:pt x="178073" y="383568"/>
                        <a:pt x="183092" y="432506"/>
                      </a:cubicBezTo>
                      <a:cubicBezTo>
                        <a:pt x="189546" y="495290"/>
                        <a:pt x="97281" y="543751"/>
                        <a:pt x="97281" y="543751"/>
                      </a:cubicBezTo>
                      <a:cubicBezTo>
                        <a:pt x="97281" y="543751"/>
                        <a:pt x="5017" y="495290"/>
                        <a:pt x="11471" y="432506"/>
                      </a:cubicBezTo>
                      <a:cubicBezTo>
                        <a:pt x="13980" y="408037"/>
                        <a:pt x="28860" y="396041"/>
                        <a:pt x="46399" y="393087"/>
                      </a:cubicBezTo>
                      <a:close/>
                      <a:moveTo>
                        <a:pt x="247154" y="249423"/>
                      </a:moveTo>
                      <a:lnTo>
                        <a:pt x="576993" y="249423"/>
                      </a:lnTo>
                      <a:cubicBezTo>
                        <a:pt x="589422" y="249423"/>
                        <a:pt x="599460" y="259449"/>
                        <a:pt x="599460" y="271863"/>
                      </a:cubicBezTo>
                      <a:cubicBezTo>
                        <a:pt x="599460" y="284277"/>
                        <a:pt x="589422" y="294303"/>
                        <a:pt x="576993" y="294303"/>
                      </a:cubicBezTo>
                      <a:lnTo>
                        <a:pt x="247154" y="294303"/>
                      </a:lnTo>
                      <a:cubicBezTo>
                        <a:pt x="234726" y="294303"/>
                        <a:pt x="224687" y="284277"/>
                        <a:pt x="224687" y="271863"/>
                      </a:cubicBezTo>
                      <a:cubicBezTo>
                        <a:pt x="224687" y="259449"/>
                        <a:pt x="234726" y="249423"/>
                        <a:pt x="247154" y="249423"/>
                      </a:cubicBezTo>
                      <a:close/>
                      <a:moveTo>
                        <a:pt x="198851" y="162727"/>
                      </a:moveTo>
                      <a:cubicBezTo>
                        <a:pt x="207427" y="161832"/>
                        <a:pt x="216332" y="164219"/>
                        <a:pt x="223504" y="170185"/>
                      </a:cubicBezTo>
                      <a:cubicBezTo>
                        <a:pt x="237848" y="181641"/>
                        <a:pt x="240000" y="202882"/>
                        <a:pt x="228286" y="217202"/>
                      </a:cubicBezTo>
                      <a:lnTo>
                        <a:pt x="123336" y="346318"/>
                      </a:lnTo>
                      <a:cubicBezTo>
                        <a:pt x="117837" y="353239"/>
                        <a:pt x="109470" y="357773"/>
                        <a:pt x="100386" y="358489"/>
                      </a:cubicBezTo>
                      <a:cubicBezTo>
                        <a:pt x="99429" y="358728"/>
                        <a:pt x="98473" y="358728"/>
                        <a:pt x="97278" y="358728"/>
                      </a:cubicBezTo>
                      <a:cubicBezTo>
                        <a:pt x="89389" y="358728"/>
                        <a:pt x="81738" y="356103"/>
                        <a:pt x="75762" y="350852"/>
                      </a:cubicBezTo>
                      <a:lnTo>
                        <a:pt x="11931" y="297631"/>
                      </a:lnTo>
                      <a:cubicBezTo>
                        <a:pt x="-2174" y="285697"/>
                        <a:pt x="-4086" y="264457"/>
                        <a:pt x="7867" y="250375"/>
                      </a:cubicBezTo>
                      <a:cubicBezTo>
                        <a:pt x="19820" y="236056"/>
                        <a:pt x="40858" y="234146"/>
                        <a:pt x="55202" y="246080"/>
                      </a:cubicBezTo>
                      <a:lnTo>
                        <a:pt x="92736" y="277583"/>
                      </a:lnTo>
                      <a:lnTo>
                        <a:pt x="176169" y="174958"/>
                      </a:lnTo>
                      <a:cubicBezTo>
                        <a:pt x="182027" y="167798"/>
                        <a:pt x="190274" y="163622"/>
                        <a:pt x="198851" y="162727"/>
                      </a:cubicBezTo>
                      <a:close/>
                      <a:moveTo>
                        <a:pt x="247154" y="53251"/>
                      </a:moveTo>
                      <a:lnTo>
                        <a:pt x="576993" y="53251"/>
                      </a:lnTo>
                      <a:cubicBezTo>
                        <a:pt x="589422" y="53251"/>
                        <a:pt x="599460" y="63277"/>
                        <a:pt x="599460" y="75691"/>
                      </a:cubicBezTo>
                      <a:cubicBezTo>
                        <a:pt x="599460" y="88105"/>
                        <a:pt x="589422" y="98131"/>
                        <a:pt x="576993" y="98131"/>
                      </a:cubicBezTo>
                      <a:lnTo>
                        <a:pt x="247154" y="98131"/>
                      </a:lnTo>
                      <a:cubicBezTo>
                        <a:pt x="234726" y="98131"/>
                        <a:pt x="224687" y="88105"/>
                        <a:pt x="224687" y="75691"/>
                      </a:cubicBezTo>
                      <a:cubicBezTo>
                        <a:pt x="224687" y="63277"/>
                        <a:pt x="234726" y="53251"/>
                        <a:pt x="247154" y="53251"/>
                      </a:cubicBezTo>
                      <a:close/>
                      <a:moveTo>
                        <a:pt x="46399" y="739"/>
                      </a:moveTo>
                      <a:cubicBezTo>
                        <a:pt x="63937" y="-2214"/>
                        <a:pt x="84135" y="3871"/>
                        <a:pt x="97281" y="15563"/>
                      </a:cubicBezTo>
                      <a:cubicBezTo>
                        <a:pt x="123574" y="-7822"/>
                        <a:pt x="178073" y="-8776"/>
                        <a:pt x="183092" y="40141"/>
                      </a:cubicBezTo>
                      <a:cubicBezTo>
                        <a:pt x="189546" y="102897"/>
                        <a:pt x="97281" y="151337"/>
                        <a:pt x="97281" y="151337"/>
                      </a:cubicBezTo>
                      <a:cubicBezTo>
                        <a:pt x="97281" y="151337"/>
                        <a:pt x="5017" y="102897"/>
                        <a:pt x="11471" y="40141"/>
                      </a:cubicBezTo>
                      <a:cubicBezTo>
                        <a:pt x="13980" y="15682"/>
                        <a:pt x="28860" y="3692"/>
                        <a:pt x="46399" y="73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1408DE3F-56DA-4CB8-813C-0BCDA4D56915}"/>
                </a:ext>
              </a:extLst>
            </p:cNvPr>
            <p:cNvSpPr/>
            <p:nvPr/>
          </p:nvSpPr>
          <p:spPr>
            <a:xfrm>
              <a:off x="710348" y="2826725"/>
              <a:ext cx="1858681" cy="67847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DBC3926A-E25D-4BBA-8AAD-D1EB2B125767}"/>
                </a:ext>
              </a:extLst>
            </p:cNvPr>
            <p:cNvSpPr/>
            <p:nvPr/>
          </p:nvSpPr>
          <p:spPr>
            <a:xfrm>
              <a:off x="2721429" y="4838765"/>
              <a:ext cx="947057" cy="67847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33FA77B9-1C10-43AA-9581-8A04C76C7802}"/>
                </a:ext>
              </a:extLst>
            </p:cNvPr>
            <p:cNvSpPr/>
            <p:nvPr/>
          </p:nvSpPr>
          <p:spPr>
            <a:xfrm>
              <a:off x="4811691" y="4826062"/>
              <a:ext cx="947057" cy="67847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88948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A435CD-2053-4391-BEC9-34B10068A8F3}"/>
              </a:ext>
            </a:extLst>
          </p:cNvPr>
          <p:cNvSpPr txBox="1"/>
          <p:nvPr/>
        </p:nvSpPr>
        <p:spPr>
          <a:xfrm>
            <a:off x="6850351" y="409436"/>
            <a:ext cx="1441737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1600" b="1" i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2021/04/08</a:t>
            </a:r>
            <a:endParaRPr lang="en-US" altLang="zh-CN" sz="1600" b="1" i="1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1251611" y="455602"/>
            <a:ext cx="1931939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32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2</a:t>
            </a:r>
            <a:r>
              <a:rPr lang="en-US" altLang="zh-TW" sz="3200" b="1" spc="600" baseline="300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nd</a:t>
            </a:r>
            <a:r>
              <a:rPr lang="zh-TW" altLang="en-US" sz="32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會議</a:t>
            </a:r>
            <a:endParaRPr lang="zh-CN" altLang="en-US" sz="3200" b="1" spc="60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3073400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8296207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6BA23AA4-ABCC-415F-B5DF-73D39E2FE125}"/>
              </a:ext>
            </a:extLst>
          </p:cNvPr>
          <p:cNvGrpSpPr/>
          <p:nvPr/>
        </p:nvGrpSpPr>
        <p:grpSpPr>
          <a:xfrm>
            <a:off x="7280976" y="4190124"/>
            <a:ext cx="4588694" cy="532775"/>
            <a:chOff x="7759313" y="2136778"/>
            <a:chExt cx="4588694" cy="532775"/>
          </a:xfrm>
        </p:grpSpPr>
        <p:sp>
          <p:nvSpPr>
            <p:cNvPr id="47" name="文本框 13">
              <a:extLst>
                <a:ext uri="{FF2B5EF4-FFF2-40B4-BE49-F238E27FC236}">
                  <a16:creationId xmlns:a16="http://schemas.microsoft.com/office/drawing/2014/main" id="{81F710A5-1B0D-4AEA-8A19-EF9522D17996}"/>
                </a:ext>
              </a:extLst>
            </p:cNvPr>
            <p:cNvSpPr txBox="1"/>
            <p:nvPr/>
          </p:nvSpPr>
          <p:spPr>
            <a:xfrm>
              <a:off x="8292088" y="2192180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News API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資料蒐集初步實做</a:t>
              </a:r>
              <a:endPara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48" name="椭圆 35">
              <a:extLst>
                <a:ext uri="{FF2B5EF4-FFF2-40B4-BE49-F238E27FC236}">
                  <a16:creationId xmlns:a16="http://schemas.microsoft.com/office/drawing/2014/main" id="{7AA38C1A-EC7B-4BDD-93EA-01485862C58B}"/>
                </a:ext>
              </a:extLst>
            </p:cNvPr>
            <p:cNvSpPr/>
            <p:nvPr/>
          </p:nvSpPr>
          <p:spPr>
            <a:xfrm>
              <a:off x="7759313" y="2136778"/>
              <a:ext cx="532775" cy="532775"/>
            </a:xfrm>
            <a:prstGeom prst="ellipse">
              <a:avLst/>
            </a:prstGeom>
            <a:solidFill>
              <a:schemeClr val="tx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4</a:t>
              </a:r>
              <a:endParaRPr lang="zh-CN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2A349168-6A7A-4FC9-8A4D-0CF17872DBD8}"/>
              </a:ext>
            </a:extLst>
          </p:cNvPr>
          <p:cNvGrpSpPr/>
          <p:nvPr/>
        </p:nvGrpSpPr>
        <p:grpSpPr>
          <a:xfrm>
            <a:off x="282441" y="1086546"/>
            <a:ext cx="11831333" cy="5232504"/>
            <a:chOff x="282441" y="1086546"/>
            <a:chExt cx="11831333" cy="5232504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AFA6410B-31CA-4BBF-A756-D3AAA5757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441" y="1086546"/>
              <a:ext cx="4628585" cy="3406826"/>
            </a:xfrm>
            <a:prstGeom prst="rect">
              <a:avLst/>
            </a:prstGeom>
          </p:spPr>
        </p:pic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0A588F4E-F265-44A3-9697-F06EE7282F44}"/>
                </a:ext>
              </a:extLst>
            </p:cNvPr>
            <p:cNvGrpSpPr/>
            <p:nvPr/>
          </p:nvGrpSpPr>
          <p:grpSpPr>
            <a:xfrm>
              <a:off x="7280976" y="2479547"/>
              <a:ext cx="4832798" cy="532775"/>
              <a:chOff x="7759313" y="2136778"/>
              <a:chExt cx="4832798" cy="532775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F3AFDCC-6D79-47EF-9B95-5A81C613E32D}"/>
                  </a:ext>
                </a:extLst>
              </p:cNvPr>
              <p:cNvSpPr txBox="1"/>
              <p:nvPr/>
            </p:nvSpPr>
            <p:spPr>
              <a:xfrm>
                <a:off x="8292088" y="2192180"/>
                <a:ext cx="43000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設定 </a:t>
                </a:r>
                <a:r>
                  <a:rPr lang="fr-FR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IDE 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開發工具 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( </a:t>
                </a:r>
                <a:r>
                  <a:rPr lang="fr-FR" altLang="zh-TW" sz="2400" b="1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VSCode</a:t>
                </a:r>
                <a:r>
                  <a:rPr lang="fr-FR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 )</a:t>
                </a:r>
                <a:endParaRPr lang="zh-CN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D0A91BED-534C-4F84-9C2A-64BD9256F9F6}"/>
                  </a:ext>
                </a:extLst>
              </p:cNvPr>
              <p:cNvSpPr/>
              <p:nvPr/>
            </p:nvSpPr>
            <p:spPr>
              <a:xfrm>
                <a:off x="7759313" y="2136778"/>
                <a:ext cx="532775" cy="532775"/>
              </a:xfrm>
              <a:prstGeom prst="ellipse">
                <a:avLst/>
              </a:prstGeom>
              <a:solidFill>
                <a:schemeClr val="tx2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2</a:t>
                </a:r>
                <a:endParaRPr lang="zh-CN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D8D4D9A7-FAC8-4CC6-BDDF-F7136B6F4603}"/>
                </a:ext>
              </a:extLst>
            </p:cNvPr>
            <p:cNvGrpSpPr/>
            <p:nvPr/>
          </p:nvGrpSpPr>
          <p:grpSpPr>
            <a:xfrm>
              <a:off x="7280976" y="3356623"/>
              <a:ext cx="4231223" cy="532775"/>
              <a:chOff x="7759313" y="2136778"/>
              <a:chExt cx="4231223" cy="532775"/>
            </a:xfrm>
          </p:grpSpPr>
          <p:sp>
            <p:nvSpPr>
              <p:cNvPr id="44" name="文本框 13">
                <a:extLst>
                  <a:ext uri="{FF2B5EF4-FFF2-40B4-BE49-F238E27FC236}">
                    <a16:creationId xmlns:a16="http://schemas.microsoft.com/office/drawing/2014/main" id="{5357B14C-227D-44A5-9AB9-22EE05879D3A}"/>
                  </a:ext>
                </a:extLst>
              </p:cNvPr>
              <p:cNvSpPr txBox="1"/>
              <p:nvPr/>
            </p:nvSpPr>
            <p:spPr>
              <a:xfrm>
                <a:off x="8292088" y="2192180"/>
                <a:ext cx="36984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說明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Flask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專案目標及流程</a:t>
                </a:r>
                <a:endParaRPr lang="zh-CN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45" name="椭圆 35">
                <a:extLst>
                  <a:ext uri="{FF2B5EF4-FFF2-40B4-BE49-F238E27FC236}">
                    <a16:creationId xmlns:a16="http://schemas.microsoft.com/office/drawing/2014/main" id="{F2AF85CC-8916-49C1-B9EE-052F2C46F0AB}"/>
                  </a:ext>
                </a:extLst>
              </p:cNvPr>
              <p:cNvSpPr/>
              <p:nvPr/>
            </p:nvSpPr>
            <p:spPr>
              <a:xfrm>
                <a:off x="7759313" y="2136778"/>
                <a:ext cx="532775" cy="532775"/>
              </a:xfrm>
              <a:prstGeom prst="ellipse">
                <a:avLst/>
              </a:prstGeom>
              <a:solidFill>
                <a:srgbClr val="97CCD4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3</a:t>
                </a:r>
                <a:endParaRPr lang="zh-CN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779E35A7-1A57-4C43-8054-E7049D1DB55C}"/>
                </a:ext>
              </a:extLst>
            </p:cNvPr>
            <p:cNvGrpSpPr/>
            <p:nvPr/>
          </p:nvGrpSpPr>
          <p:grpSpPr>
            <a:xfrm>
              <a:off x="7280976" y="5063319"/>
              <a:ext cx="4718536" cy="1255731"/>
              <a:chOff x="7759313" y="2136778"/>
              <a:chExt cx="4718536" cy="1255731"/>
            </a:xfrm>
          </p:grpSpPr>
          <p:sp>
            <p:nvSpPr>
              <p:cNvPr id="50" name="文本框 13">
                <a:extLst>
                  <a:ext uri="{FF2B5EF4-FFF2-40B4-BE49-F238E27FC236}">
                    <a16:creationId xmlns:a16="http://schemas.microsoft.com/office/drawing/2014/main" id="{817385EC-0C15-4090-B623-4B1BCDA35CC1}"/>
                  </a:ext>
                </a:extLst>
              </p:cNvPr>
              <p:cNvSpPr txBox="1"/>
              <p:nvPr/>
            </p:nvSpPr>
            <p:spPr>
              <a:xfrm>
                <a:off x="8292088" y="2192180"/>
                <a:ext cx="418576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分工：</a:t>
                </a:r>
                <a:r>
                  <a:rPr lang="zh-TW" altLang="en-US" sz="2400" b="1" dirty="0">
                    <a:solidFill>
                      <a:schemeClr val="bg1">
                        <a:lumMod val="6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輸入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、</a:t>
                </a:r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  <a:p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		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英文文本分析、</a:t>
                </a:r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  <a:p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		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輸出（自動生成簡報）</a:t>
                </a:r>
                <a:endParaRPr lang="zh-CN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51" name="椭圆 35">
                <a:extLst>
                  <a:ext uri="{FF2B5EF4-FFF2-40B4-BE49-F238E27FC236}">
                    <a16:creationId xmlns:a16="http://schemas.microsoft.com/office/drawing/2014/main" id="{2FEEF1A0-1064-42E6-9242-B4ACD6FAAA2A}"/>
                  </a:ext>
                </a:extLst>
              </p:cNvPr>
              <p:cNvSpPr/>
              <p:nvPr/>
            </p:nvSpPr>
            <p:spPr>
              <a:xfrm>
                <a:off x="7759313" y="2136778"/>
                <a:ext cx="532775" cy="532775"/>
              </a:xfrm>
              <a:prstGeom prst="ellipse">
                <a:avLst/>
              </a:prstGeom>
              <a:solidFill>
                <a:srgbClr val="97CCD4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5</a:t>
                </a:r>
                <a:endParaRPr lang="zh-CN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</p:grp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17E30EC6-C76F-4A05-9015-D48CB78EB6F4}"/>
                </a:ext>
              </a:extLst>
            </p:cNvPr>
            <p:cNvGrpSpPr/>
            <p:nvPr/>
          </p:nvGrpSpPr>
          <p:grpSpPr>
            <a:xfrm>
              <a:off x="7280976" y="1661754"/>
              <a:ext cx="2871877" cy="532775"/>
              <a:chOff x="7759313" y="2136778"/>
              <a:chExt cx="2871877" cy="532775"/>
            </a:xfrm>
          </p:grpSpPr>
          <p:sp>
            <p:nvSpPr>
              <p:cNvPr id="53" name="文本框 13">
                <a:extLst>
                  <a:ext uri="{FF2B5EF4-FFF2-40B4-BE49-F238E27FC236}">
                    <a16:creationId xmlns:a16="http://schemas.microsoft.com/office/drawing/2014/main" id="{15962838-C883-414E-9658-317212A04BA6}"/>
                  </a:ext>
                </a:extLst>
              </p:cNvPr>
              <p:cNvSpPr txBox="1"/>
              <p:nvPr/>
            </p:nvSpPr>
            <p:spPr>
              <a:xfrm>
                <a:off x="8292088" y="2192180"/>
                <a:ext cx="2339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專案目標及要求</a:t>
                </a:r>
                <a:endParaRPr lang="zh-CN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54" name="椭圆 35">
                <a:extLst>
                  <a:ext uri="{FF2B5EF4-FFF2-40B4-BE49-F238E27FC236}">
                    <a16:creationId xmlns:a16="http://schemas.microsoft.com/office/drawing/2014/main" id="{9FF79D01-F2BC-4134-A755-60A4156E4C87}"/>
                  </a:ext>
                </a:extLst>
              </p:cNvPr>
              <p:cNvSpPr/>
              <p:nvPr/>
            </p:nvSpPr>
            <p:spPr>
              <a:xfrm>
                <a:off x="7759313" y="2136778"/>
                <a:ext cx="532775" cy="532775"/>
              </a:xfrm>
              <a:prstGeom prst="ellipse">
                <a:avLst/>
              </a:prstGeom>
              <a:solidFill>
                <a:srgbClr val="97CCD4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1</a:t>
                </a:r>
                <a:endParaRPr lang="zh-CN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</p:grpSp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45A6CE12-4494-4046-9455-73142AE48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200" y="3107472"/>
              <a:ext cx="6417776" cy="2663982"/>
            </a:xfrm>
            <a:prstGeom prst="rect">
              <a:avLst/>
            </a:prstGeom>
          </p:spPr>
        </p:pic>
      </p:grpSp>
      <p:sp>
        <p:nvSpPr>
          <p:cNvPr id="55" name="投影片編號版面配置區 1">
            <a:extLst>
              <a:ext uri="{FF2B5EF4-FFF2-40B4-BE49-F238E27FC236}">
                <a16:creationId xmlns:a16="http://schemas.microsoft.com/office/drawing/2014/main" id="{2BDDE66E-5948-4FBC-8728-D9A2627E267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6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ECE4327-7CF3-4F9F-93AC-731889447C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88" y="1066629"/>
            <a:ext cx="6825901" cy="515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197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A435CD-2053-4391-BEC9-34B10068A8F3}"/>
              </a:ext>
            </a:extLst>
          </p:cNvPr>
          <p:cNvSpPr txBox="1"/>
          <p:nvPr/>
        </p:nvSpPr>
        <p:spPr>
          <a:xfrm>
            <a:off x="6850351" y="409436"/>
            <a:ext cx="1441737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1600" b="1" i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2021/04/15</a:t>
            </a:r>
            <a:endParaRPr lang="en-US" altLang="zh-CN" sz="1600" b="1" i="1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C7E46-0184-4BE5-AFE3-A89CBB0B7F11}"/>
              </a:ext>
            </a:extLst>
          </p:cNvPr>
          <p:cNvSpPr txBox="1"/>
          <p:nvPr/>
        </p:nvSpPr>
        <p:spPr>
          <a:xfrm>
            <a:off x="1251611" y="455602"/>
            <a:ext cx="1931939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32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3</a:t>
            </a:r>
            <a:r>
              <a:rPr lang="en-US" altLang="zh-TW" sz="3200" b="1" spc="600" baseline="300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rd</a:t>
            </a:r>
            <a:r>
              <a:rPr lang="zh-TW" altLang="en-US" sz="32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會議</a:t>
            </a:r>
            <a:endParaRPr lang="zh-CN" altLang="en-US" sz="3200" b="1" spc="60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CB5A41-4659-4881-9304-D94482E2EBC4}"/>
              </a:ext>
            </a:extLst>
          </p:cNvPr>
          <p:cNvSpPr/>
          <p:nvPr/>
        </p:nvSpPr>
        <p:spPr>
          <a:xfrm>
            <a:off x="3073400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D3808-0282-41CE-9CA6-F97030353123}"/>
              </a:ext>
            </a:extLst>
          </p:cNvPr>
          <p:cNvSpPr/>
          <p:nvPr/>
        </p:nvSpPr>
        <p:spPr>
          <a:xfrm>
            <a:off x="8296207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D8D4D9A7-FAC8-4CC6-BDDF-F7136B6F4603}"/>
              </a:ext>
            </a:extLst>
          </p:cNvPr>
          <p:cNvGrpSpPr/>
          <p:nvPr/>
        </p:nvGrpSpPr>
        <p:grpSpPr>
          <a:xfrm>
            <a:off x="7305063" y="3751152"/>
            <a:ext cx="4479433" cy="1132490"/>
            <a:chOff x="7759312" y="1989454"/>
            <a:chExt cx="4479433" cy="1132490"/>
          </a:xfrm>
        </p:grpSpPr>
        <p:sp>
          <p:nvSpPr>
            <p:cNvPr id="44" name="文本框 13">
              <a:extLst>
                <a:ext uri="{FF2B5EF4-FFF2-40B4-BE49-F238E27FC236}">
                  <a16:creationId xmlns:a16="http://schemas.microsoft.com/office/drawing/2014/main" id="{5357B14C-227D-44A5-9AB9-22EE05879D3A}"/>
                </a:ext>
              </a:extLst>
            </p:cNvPr>
            <p:cNvSpPr txBox="1"/>
            <p:nvPr/>
          </p:nvSpPr>
          <p:spPr>
            <a:xfrm>
              <a:off x="8292087" y="1989454"/>
              <a:ext cx="3946658" cy="113249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討論專案未來擴展方向</a:t>
              </a:r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EX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：使用情境、多重功能等</a:t>
              </a:r>
            </a:p>
          </p:txBody>
        </p:sp>
        <p:sp>
          <p:nvSpPr>
            <p:cNvPr id="45" name="椭圆 35">
              <a:extLst>
                <a:ext uri="{FF2B5EF4-FFF2-40B4-BE49-F238E27FC236}">
                  <a16:creationId xmlns:a16="http://schemas.microsoft.com/office/drawing/2014/main" id="{F2AF85CC-8916-49C1-B9EE-052F2C46F0AB}"/>
                </a:ext>
              </a:extLst>
            </p:cNvPr>
            <p:cNvSpPr/>
            <p:nvPr/>
          </p:nvSpPr>
          <p:spPr>
            <a:xfrm>
              <a:off x="7759312" y="2290180"/>
              <a:ext cx="532775" cy="532775"/>
            </a:xfrm>
            <a:prstGeom prst="ellipse">
              <a:avLst/>
            </a:prstGeom>
            <a:solidFill>
              <a:srgbClr val="97CCD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3</a:t>
              </a:r>
              <a:endParaRPr lang="zh-CN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55" name="投影片編號版面配置區 1">
            <a:extLst>
              <a:ext uri="{FF2B5EF4-FFF2-40B4-BE49-F238E27FC236}">
                <a16:creationId xmlns:a16="http://schemas.microsoft.com/office/drawing/2014/main" id="{2BDDE66E-5948-4FBC-8728-D9A2627E267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7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882AAC0-BDE1-485C-ABCA-38E700FDB267}"/>
              </a:ext>
            </a:extLst>
          </p:cNvPr>
          <p:cNvGrpSpPr/>
          <p:nvPr/>
        </p:nvGrpSpPr>
        <p:grpSpPr>
          <a:xfrm>
            <a:off x="407504" y="1140901"/>
            <a:ext cx="10692767" cy="5351974"/>
            <a:chOff x="407504" y="1140901"/>
            <a:chExt cx="10692767" cy="5351974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AFA6410B-31CA-4BBF-A756-D3AAA5757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53" r="3029"/>
            <a:stretch/>
          </p:blipFill>
          <p:spPr>
            <a:xfrm>
              <a:off x="407504" y="1140901"/>
              <a:ext cx="4969565" cy="3958412"/>
            </a:xfrm>
            <a:prstGeom prst="rect">
              <a:avLst/>
            </a:prstGeom>
          </p:spPr>
        </p:pic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0A588F4E-F265-44A3-9697-F06EE7282F44}"/>
                </a:ext>
              </a:extLst>
            </p:cNvPr>
            <p:cNvGrpSpPr/>
            <p:nvPr/>
          </p:nvGrpSpPr>
          <p:grpSpPr>
            <a:xfrm>
              <a:off x="7304831" y="3066526"/>
              <a:ext cx="3179653" cy="532775"/>
              <a:chOff x="7759080" y="2181904"/>
              <a:chExt cx="3179653" cy="532775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F3AFDCC-6D79-47EF-9B95-5A81C613E32D}"/>
                  </a:ext>
                </a:extLst>
              </p:cNvPr>
              <p:cNvSpPr txBox="1"/>
              <p:nvPr/>
            </p:nvSpPr>
            <p:spPr>
              <a:xfrm>
                <a:off x="8291855" y="2213218"/>
                <a:ext cx="2646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重新建置開發環境</a:t>
                </a: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D0A91BED-534C-4F84-9C2A-64BD9256F9F6}"/>
                  </a:ext>
                </a:extLst>
              </p:cNvPr>
              <p:cNvSpPr/>
              <p:nvPr/>
            </p:nvSpPr>
            <p:spPr>
              <a:xfrm>
                <a:off x="7759080" y="2181904"/>
                <a:ext cx="532775" cy="532775"/>
              </a:xfrm>
              <a:prstGeom prst="ellipse">
                <a:avLst/>
              </a:prstGeom>
              <a:solidFill>
                <a:schemeClr val="tx2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2</a:t>
                </a:r>
                <a:endParaRPr lang="zh-CN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</p:grp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17E30EC6-C76F-4A05-9015-D48CB78EB6F4}"/>
                </a:ext>
              </a:extLst>
            </p:cNvPr>
            <p:cNvGrpSpPr/>
            <p:nvPr/>
          </p:nvGrpSpPr>
          <p:grpSpPr>
            <a:xfrm>
              <a:off x="7305064" y="2203607"/>
              <a:ext cx="3795207" cy="532775"/>
              <a:chOff x="7759313" y="2136778"/>
              <a:chExt cx="3795207" cy="532775"/>
            </a:xfrm>
          </p:grpSpPr>
          <p:sp>
            <p:nvSpPr>
              <p:cNvPr id="53" name="文本框 13">
                <a:extLst>
                  <a:ext uri="{FF2B5EF4-FFF2-40B4-BE49-F238E27FC236}">
                    <a16:creationId xmlns:a16="http://schemas.microsoft.com/office/drawing/2014/main" id="{15962838-C883-414E-9658-317212A04BA6}"/>
                  </a:ext>
                </a:extLst>
              </p:cNvPr>
              <p:cNvSpPr txBox="1"/>
              <p:nvPr/>
            </p:nvSpPr>
            <p:spPr>
              <a:xfrm>
                <a:off x="8292088" y="2192180"/>
                <a:ext cx="32624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針對呈現結果重新定義</a:t>
                </a:r>
              </a:p>
            </p:txBody>
          </p:sp>
          <p:sp>
            <p:nvSpPr>
              <p:cNvPr id="54" name="椭圆 35">
                <a:extLst>
                  <a:ext uri="{FF2B5EF4-FFF2-40B4-BE49-F238E27FC236}">
                    <a16:creationId xmlns:a16="http://schemas.microsoft.com/office/drawing/2014/main" id="{9FF79D01-F2BC-4134-A755-60A4156E4C87}"/>
                  </a:ext>
                </a:extLst>
              </p:cNvPr>
              <p:cNvSpPr/>
              <p:nvPr/>
            </p:nvSpPr>
            <p:spPr>
              <a:xfrm>
                <a:off x="7759313" y="2136778"/>
                <a:ext cx="532775" cy="532775"/>
              </a:xfrm>
              <a:prstGeom prst="ellipse">
                <a:avLst/>
              </a:prstGeom>
              <a:solidFill>
                <a:srgbClr val="97CCD4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1</a:t>
                </a:r>
                <a:endParaRPr lang="zh-CN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A04C9227-3182-4A45-815A-D3C98CEFAD76}"/>
                </a:ext>
              </a:extLst>
            </p:cNvPr>
            <p:cNvGrpSpPr/>
            <p:nvPr/>
          </p:nvGrpSpPr>
          <p:grpSpPr>
            <a:xfrm>
              <a:off x="869982" y="3319670"/>
              <a:ext cx="6554548" cy="3173205"/>
              <a:chOff x="869982" y="3319670"/>
              <a:chExt cx="6554548" cy="3173205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9AC3F9F3-1A5F-4DF4-8B54-55DA73687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982" y="3319670"/>
                <a:ext cx="6335690" cy="3173205"/>
              </a:xfrm>
              <a:prstGeom prst="rect">
                <a:avLst/>
              </a:prstGeom>
            </p:spPr>
          </p:pic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C71EDEA-2621-4AE1-AE83-0DE7766788AA}"/>
                  </a:ext>
                </a:extLst>
              </p:cNvPr>
              <p:cNvSpPr/>
              <p:nvPr/>
            </p:nvSpPr>
            <p:spPr>
              <a:xfrm>
                <a:off x="4681330" y="4681330"/>
                <a:ext cx="2743200" cy="16101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6295217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42">
            <a:extLst>
              <a:ext uri="{FF2B5EF4-FFF2-40B4-BE49-F238E27FC236}">
                <a16:creationId xmlns:a16="http://schemas.microsoft.com/office/drawing/2014/main" id="{1205E42B-546E-4BB5-90CE-95CF27CE1DF8}"/>
              </a:ext>
            </a:extLst>
          </p:cNvPr>
          <p:cNvSpPr txBox="1"/>
          <p:nvPr/>
        </p:nvSpPr>
        <p:spPr>
          <a:xfrm>
            <a:off x="9216840" y="517653"/>
            <a:ext cx="1723549" cy="461665"/>
          </a:xfrm>
          <a:prstGeom prst="rect">
            <a:avLst/>
          </a:prstGeom>
          <a:solidFill>
            <a:srgbClr val="97CCD4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業師反饋</a:t>
            </a:r>
            <a:endParaRPr lang="zh-CN" altLang="en-US" sz="2400" b="1" spc="60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F1ACC0D8-5041-4A80-AF47-F9633C0E05CC}"/>
              </a:ext>
            </a:extLst>
          </p:cNvPr>
          <p:cNvSpPr txBox="1"/>
          <p:nvPr/>
        </p:nvSpPr>
        <p:spPr>
          <a:xfrm>
            <a:off x="6850351" y="409436"/>
            <a:ext cx="1441737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1600" b="1" i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2021/04/15</a:t>
            </a:r>
            <a:endParaRPr lang="en-US" altLang="zh-CN" sz="1600" b="1" i="1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FE0F3382-D664-4CD0-9591-87E46C34036B}"/>
              </a:ext>
            </a:extLst>
          </p:cNvPr>
          <p:cNvSpPr txBox="1"/>
          <p:nvPr/>
        </p:nvSpPr>
        <p:spPr>
          <a:xfrm>
            <a:off x="1251611" y="455602"/>
            <a:ext cx="1931939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32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3</a:t>
            </a:r>
            <a:r>
              <a:rPr lang="en-US" altLang="zh-TW" sz="3200" b="1" spc="600" baseline="300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rd</a:t>
            </a:r>
            <a:r>
              <a:rPr lang="zh-TW" altLang="en-US" sz="32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會議</a:t>
            </a:r>
            <a:endParaRPr lang="zh-CN" altLang="en-US" sz="3200" b="1" spc="60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081027-9B8D-4FF0-A180-2C09E9F3F505}"/>
              </a:ext>
            </a:extLst>
          </p:cNvPr>
          <p:cNvSpPr/>
          <p:nvPr/>
        </p:nvSpPr>
        <p:spPr>
          <a:xfrm>
            <a:off x="3073400" y="693991"/>
            <a:ext cx="5112000" cy="10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894BBD-2B8A-4154-9F8D-F4B2443DDEE7}"/>
              </a:ext>
            </a:extLst>
          </p:cNvPr>
          <p:cNvSpPr/>
          <p:nvPr/>
        </p:nvSpPr>
        <p:spPr>
          <a:xfrm>
            <a:off x="8296207" y="693991"/>
            <a:ext cx="756000" cy="10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5B19E4E6-475D-40FA-9DFE-512689906021}"/>
              </a:ext>
            </a:extLst>
          </p:cNvPr>
          <p:cNvGrpSpPr/>
          <p:nvPr/>
        </p:nvGrpSpPr>
        <p:grpSpPr>
          <a:xfrm>
            <a:off x="839993" y="1382863"/>
            <a:ext cx="7039288" cy="594994"/>
            <a:chOff x="1101250" y="1633234"/>
            <a:chExt cx="7039288" cy="594994"/>
          </a:xfrm>
        </p:grpSpPr>
        <p:sp>
          <p:nvSpPr>
            <p:cNvPr id="5" name="文本框 13">
              <a:extLst>
                <a:ext uri="{FF2B5EF4-FFF2-40B4-BE49-F238E27FC236}">
                  <a16:creationId xmlns:a16="http://schemas.microsoft.com/office/drawing/2014/main" id="{B028CA4C-8653-44A5-983D-73779DC03EAF}"/>
                </a:ext>
              </a:extLst>
            </p:cNvPr>
            <p:cNvSpPr txBox="1"/>
            <p:nvPr/>
          </p:nvSpPr>
          <p:spPr>
            <a:xfrm>
              <a:off x="1800341" y="1633234"/>
              <a:ext cx="6340197" cy="57849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針對使用者情境建立一個具有流暢性的故事。</a:t>
              </a: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08490A1E-C097-4C26-AC52-11DA5F999B39}"/>
                </a:ext>
              </a:extLst>
            </p:cNvPr>
            <p:cNvGrpSpPr/>
            <p:nvPr/>
          </p:nvGrpSpPr>
          <p:grpSpPr>
            <a:xfrm>
              <a:off x="1101250" y="1633234"/>
              <a:ext cx="594994" cy="594994"/>
              <a:chOff x="4225450" y="5069565"/>
              <a:chExt cx="594994" cy="594994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C632DF2A-8172-4E41-83B9-B1165DA8CFAD}"/>
                  </a:ext>
                </a:extLst>
              </p:cNvPr>
              <p:cNvSpPr/>
              <p:nvPr/>
            </p:nvSpPr>
            <p:spPr>
              <a:xfrm>
                <a:off x="4225450" y="5069565"/>
                <a:ext cx="594994" cy="594994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Oval 23">
                <a:extLst>
                  <a:ext uri="{FF2B5EF4-FFF2-40B4-BE49-F238E27FC236}">
                    <a16:creationId xmlns:a16="http://schemas.microsoft.com/office/drawing/2014/main" id="{C13D9116-2652-4AB3-A179-5F8DD69C1A59}"/>
                  </a:ext>
                </a:extLst>
              </p:cNvPr>
              <p:cNvSpPr/>
              <p:nvPr/>
            </p:nvSpPr>
            <p:spPr>
              <a:xfrm>
                <a:off x="4406424" y="5257093"/>
                <a:ext cx="233046" cy="232637"/>
              </a:xfrm>
              <a:custGeom>
                <a:avLst/>
                <a:gdLst>
                  <a:gd name="connsiteX0" fmla="*/ 164777 w 604110"/>
                  <a:gd name="connsiteY0" fmla="*/ 264973 h 603052"/>
                  <a:gd name="connsiteX1" fmla="*/ 457609 w 604110"/>
                  <a:gd name="connsiteY1" fmla="*/ 264973 h 603052"/>
                  <a:gd name="connsiteX2" fmla="*/ 485066 w 604110"/>
                  <a:gd name="connsiteY2" fmla="*/ 292388 h 603052"/>
                  <a:gd name="connsiteX3" fmla="*/ 457609 w 604110"/>
                  <a:gd name="connsiteY3" fmla="*/ 319802 h 603052"/>
                  <a:gd name="connsiteX4" fmla="*/ 164777 w 604110"/>
                  <a:gd name="connsiteY4" fmla="*/ 319802 h 603052"/>
                  <a:gd name="connsiteX5" fmla="*/ 137320 w 604110"/>
                  <a:gd name="connsiteY5" fmla="*/ 292388 h 603052"/>
                  <a:gd name="connsiteX6" fmla="*/ 164777 w 604110"/>
                  <a:gd name="connsiteY6" fmla="*/ 264973 h 603052"/>
                  <a:gd name="connsiteX7" fmla="*/ 164777 w 604110"/>
                  <a:gd name="connsiteY7" fmla="*/ 137038 h 603052"/>
                  <a:gd name="connsiteX8" fmla="*/ 457609 w 604110"/>
                  <a:gd name="connsiteY8" fmla="*/ 137038 h 603052"/>
                  <a:gd name="connsiteX9" fmla="*/ 485066 w 604110"/>
                  <a:gd name="connsiteY9" fmla="*/ 164453 h 603052"/>
                  <a:gd name="connsiteX10" fmla="*/ 457609 w 604110"/>
                  <a:gd name="connsiteY10" fmla="*/ 191867 h 603052"/>
                  <a:gd name="connsiteX11" fmla="*/ 164777 w 604110"/>
                  <a:gd name="connsiteY11" fmla="*/ 191867 h 603052"/>
                  <a:gd name="connsiteX12" fmla="*/ 137320 w 604110"/>
                  <a:gd name="connsiteY12" fmla="*/ 164453 h 603052"/>
                  <a:gd name="connsiteX13" fmla="*/ 164777 w 604110"/>
                  <a:gd name="connsiteY13" fmla="*/ 137038 h 603052"/>
                  <a:gd name="connsiteX14" fmla="*/ 54919 w 604110"/>
                  <a:gd name="connsiteY14" fmla="*/ 54823 h 603052"/>
                  <a:gd name="connsiteX15" fmla="*/ 54919 w 604110"/>
                  <a:gd name="connsiteY15" fmla="*/ 420355 h 603052"/>
                  <a:gd name="connsiteX16" fmla="*/ 137298 w 604110"/>
                  <a:gd name="connsiteY16" fmla="*/ 420355 h 603052"/>
                  <a:gd name="connsiteX17" fmla="*/ 164757 w 604110"/>
                  <a:gd name="connsiteY17" fmla="*/ 447766 h 603052"/>
                  <a:gd name="connsiteX18" fmla="*/ 164757 w 604110"/>
                  <a:gd name="connsiteY18" fmla="*/ 523011 h 603052"/>
                  <a:gd name="connsiteX19" fmla="*/ 304664 w 604110"/>
                  <a:gd name="connsiteY19" fmla="*/ 425289 h 603052"/>
                  <a:gd name="connsiteX20" fmla="*/ 320316 w 604110"/>
                  <a:gd name="connsiteY20" fmla="*/ 420355 h 603052"/>
                  <a:gd name="connsiteX21" fmla="*/ 549191 w 604110"/>
                  <a:gd name="connsiteY21" fmla="*/ 420355 h 603052"/>
                  <a:gd name="connsiteX22" fmla="*/ 549191 w 604110"/>
                  <a:gd name="connsiteY22" fmla="*/ 54823 h 603052"/>
                  <a:gd name="connsiteX23" fmla="*/ 27460 w 604110"/>
                  <a:gd name="connsiteY23" fmla="*/ 0 h 603052"/>
                  <a:gd name="connsiteX24" fmla="*/ 576650 w 604110"/>
                  <a:gd name="connsiteY24" fmla="*/ 0 h 603052"/>
                  <a:gd name="connsiteX25" fmla="*/ 604110 w 604110"/>
                  <a:gd name="connsiteY25" fmla="*/ 27411 h 603052"/>
                  <a:gd name="connsiteX26" fmla="*/ 604110 w 604110"/>
                  <a:gd name="connsiteY26" fmla="*/ 447766 h 603052"/>
                  <a:gd name="connsiteX27" fmla="*/ 576650 w 604110"/>
                  <a:gd name="connsiteY27" fmla="*/ 475178 h 603052"/>
                  <a:gd name="connsiteX28" fmla="*/ 328965 w 604110"/>
                  <a:gd name="connsiteY28" fmla="*/ 475178 h 603052"/>
                  <a:gd name="connsiteX29" fmla="*/ 153087 w 604110"/>
                  <a:gd name="connsiteY29" fmla="*/ 598118 h 603052"/>
                  <a:gd name="connsiteX30" fmla="*/ 137298 w 604110"/>
                  <a:gd name="connsiteY30" fmla="*/ 603052 h 603052"/>
                  <a:gd name="connsiteX31" fmla="*/ 124666 w 604110"/>
                  <a:gd name="connsiteY31" fmla="*/ 599900 h 603052"/>
                  <a:gd name="connsiteX32" fmla="*/ 109838 w 604110"/>
                  <a:gd name="connsiteY32" fmla="*/ 575641 h 603052"/>
                  <a:gd name="connsiteX33" fmla="*/ 109838 w 604110"/>
                  <a:gd name="connsiteY33" fmla="*/ 475178 h 603052"/>
                  <a:gd name="connsiteX34" fmla="*/ 27460 w 604110"/>
                  <a:gd name="connsiteY34" fmla="*/ 475178 h 603052"/>
                  <a:gd name="connsiteX35" fmla="*/ 0 w 604110"/>
                  <a:gd name="connsiteY35" fmla="*/ 447766 h 603052"/>
                  <a:gd name="connsiteX36" fmla="*/ 0 w 604110"/>
                  <a:gd name="connsiteY36" fmla="*/ 27411 h 603052"/>
                  <a:gd name="connsiteX37" fmla="*/ 27460 w 604110"/>
                  <a:gd name="connsiteY37" fmla="*/ 0 h 60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04110" h="603052">
                    <a:moveTo>
                      <a:pt x="164777" y="264973"/>
                    </a:moveTo>
                    <a:lnTo>
                      <a:pt x="457609" y="264973"/>
                    </a:lnTo>
                    <a:cubicBezTo>
                      <a:pt x="472848" y="264973"/>
                      <a:pt x="485066" y="277310"/>
                      <a:pt x="485066" y="292388"/>
                    </a:cubicBezTo>
                    <a:cubicBezTo>
                      <a:pt x="485066" y="307603"/>
                      <a:pt x="472848" y="319802"/>
                      <a:pt x="457609" y="319802"/>
                    </a:cubicBezTo>
                    <a:lnTo>
                      <a:pt x="164777" y="319802"/>
                    </a:lnTo>
                    <a:cubicBezTo>
                      <a:pt x="149676" y="319802"/>
                      <a:pt x="137320" y="307603"/>
                      <a:pt x="137320" y="292388"/>
                    </a:cubicBezTo>
                    <a:cubicBezTo>
                      <a:pt x="137320" y="277310"/>
                      <a:pt x="149676" y="264973"/>
                      <a:pt x="164777" y="264973"/>
                    </a:cubicBezTo>
                    <a:close/>
                    <a:moveTo>
                      <a:pt x="164777" y="137038"/>
                    </a:moveTo>
                    <a:lnTo>
                      <a:pt x="457609" y="137038"/>
                    </a:lnTo>
                    <a:cubicBezTo>
                      <a:pt x="472848" y="137038"/>
                      <a:pt x="485066" y="149375"/>
                      <a:pt x="485066" y="164453"/>
                    </a:cubicBezTo>
                    <a:cubicBezTo>
                      <a:pt x="485066" y="179531"/>
                      <a:pt x="472848" y="191867"/>
                      <a:pt x="457609" y="191867"/>
                    </a:cubicBezTo>
                    <a:lnTo>
                      <a:pt x="164777" y="191867"/>
                    </a:lnTo>
                    <a:cubicBezTo>
                      <a:pt x="149676" y="191867"/>
                      <a:pt x="137320" y="179531"/>
                      <a:pt x="137320" y="164453"/>
                    </a:cubicBezTo>
                    <a:cubicBezTo>
                      <a:pt x="137320" y="149375"/>
                      <a:pt x="149676" y="137038"/>
                      <a:pt x="164777" y="137038"/>
                    </a:cubicBezTo>
                    <a:close/>
                    <a:moveTo>
                      <a:pt x="54919" y="54823"/>
                    </a:moveTo>
                    <a:lnTo>
                      <a:pt x="54919" y="420355"/>
                    </a:lnTo>
                    <a:lnTo>
                      <a:pt x="137298" y="420355"/>
                    </a:lnTo>
                    <a:cubicBezTo>
                      <a:pt x="152401" y="420355"/>
                      <a:pt x="164757" y="432553"/>
                      <a:pt x="164757" y="447766"/>
                    </a:cubicBezTo>
                    <a:lnTo>
                      <a:pt x="164757" y="523011"/>
                    </a:lnTo>
                    <a:lnTo>
                      <a:pt x="304664" y="425289"/>
                    </a:lnTo>
                    <a:cubicBezTo>
                      <a:pt x="309194" y="422000"/>
                      <a:pt x="314686" y="420355"/>
                      <a:pt x="320316" y="420355"/>
                    </a:cubicBezTo>
                    <a:lnTo>
                      <a:pt x="549191" y="420355"/>
                    </a:lnTo>
                    <a:lnTo>
                      <a:pt x="549191" y="54823"/>
                    </a:lnTo>
                    <a:close/>
                    <a:moveTo>
                      <a:pt x="27460" y="0"/>
                    </a:moveTo>
                    <a:lnTo>
                      <a:pt x="576650" y="0"/>
                    </a:lnTo>
                    <a:cubicBezTo>
                      <a:pt x="591753" y="0"/>
                      <a:pt x="604110" y="12335"/>
                      <a:pt x="604110" y="27411"/>
                    </a:cubicBezTo>
                    <a:lnTo>
                      <a:pt x="604110" y="447766"/>
                    </a:lnTo>
                    <a:cubicBezTo>
                      <a:pt x="604110" y="462843"/>
                      <a:pt x="591753" y="475178"/>
                      <a:pt x="576650" y="475178"/>
                    </a:cubicBezTo>
                    <a:lnTo>
                      <a:pt x="328965" y="475178"/>
                    </a:lnTo>
                    <a:lnTo>
                      <a:pt x="153087" y="598118"/>
                    </a:lnTo>
                    <a:cubicBezTo>
                      <a:pt x="148282" y="601408"/>
                      <a:pt x="142790" y="603052"/>
                      <a:pt x="137298" y="603052"/>
                    </a:cubicBezTo>
                    <a:cubicBezTo>
                      <a:pt x="132904" y="603052"/>
                      <a:pt x="128648" y="602093"/>
                      <a:pt x="124666" y="599900"/>
                    </a:cubicBezTo>
                    <a:cubicBezTo>
                      <a:pt x="115467" y="595240"/>
                      <a:pt x="109838" y="585920"/>
                      <a:pt x="109838" y="575641"/>
                    </a:cubicBezTo>
                    <a:lnTo>
                      <a:pt x="109838" y="475178"/>
                    </a:lnTo>
                    <a:lnTo>
                      <a:pt x="27460" y="475178"/>
                    </a:lnTo>
                    <a:cubicBezTo>
                      <a:pt x="12357" y="475178"/>
                      <a:pt x="0" y="462843"/>
                      <a:pt x="0" y="447766"/>
                    </a:cubicBezTo>
                    <a:lnTo>
                      <a:pt x="0" y="27411"/>
                    </a:lnTo>
                    <a:cubicBezTo>
                      <a:pt x="0" y="12335"/>
                      <a:pt x="12357" y="0"/>
                      <a:pt x="2746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D5B6CC6-4F5E-4948-BC07-0CBB8F778E94}"/>
              </a:ext>
            </a:extLst>
          </p:cNvPr>
          <p:cNvGrpSpPr/>
          <p:nvPr/>
        </p:nvGrpSpPr>
        <p:grpSpPr>
          <a:xfrm>
            <a:off x="839993" y="2305787"/>
            <a:ext cx="7193176" cy="1974771"/>
            <a:chOff x="1101250" y="2602063"/>
            <a:chExt cx="7193176" cy="1974771"/>
          </a:xfrm>
        </p:grpSpPr>
        <p:sp>
          <p:nvSpPr>
            <p:cNvPr id="19" name="文本框 13">
              <a:extLst>
                <a:ext uri="{FF2B5EF4-FFF2-40B4-BE49-F238E27FC236}">
                  <a16:creationId xmlns:a16="http://schemas.microsoft.com/office/drawing/2014/main" id="{54DAB205-01CB-4F96-8BE7-B31508B7F658}"/>
                </a:ext>
              </a:extLst>
            </p:cNvPr>
            <p:cNvSpPr txBox="1"/>
            <p:nvPr/>
          </p:nvSpPr>
          <p:spPr>
            <a:xfrm>
              <a:off x="1800341" y="2602063"/>
              <a:ext cx="6494085" cy="197477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針對自動生成摘要，要有以下前提：</a:t>
              </a:r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  <a:p>
              <a:pPr marL="914400" lvl="1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由於摘要是同篇，故輸入的新聞需有核心主題。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  <a:p>
              <a:pPr marL="914400" lvl="1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摘要的標題可反映整個新聞的合集。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  <a:p>
              <a:pPr marL="914400" lvl="1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文字雲需要有集中的樣貌。</a:t>
              </a:r>
            </a:p>
          </p:txBody>
        </p:sp>
        <p:sp>
          <p:nvSpPr>
            <p:cNvPr id="21" name="椭圆 13">
              <a:extLst>
                <a:ext uri="{FF2B5EF4-FFF2-40B4-BE49-F238E27FC236}">
                  <a16:creationId xmlns:a16="http://schemas.microsoft.com/office/drawing/2014/main" id="{D5653290-9FC9-4757-A434-D347F3025B8A}"/>
                </a:ext>
              </a:extLst>
            </p:cNvPr>
            <p:cNvSpPr/>
            <p:nvPr/>
          </p:nvSpPr>
          <p:spPr>
            <a:xfrm>
              <a:off x="1101250" y="2602063"/>
              <a:ext cx="594994" cy="594994"/>
            </a:xfrm>
            <a:prstGeom prst="ellipse">
              <a:avLst/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Oval 28">
              <a:extLst>
                <a:ext uri="{FF2B5EF4-FFF2-40B4-BE49-F238E27FC236}">
                  <a16:creationId xmlns:a16="http://schemas.microsoft.com/office/drawing/2014/main" id="{C4D498B5-B819-48E6-AEA8-5F544DDD46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0240" y="2744797"/>
              <a:ext cx="324000" cy="324000"/>
            </a:xfrm>
            <a:custGeom>
              <a:avLst/>
              <a:gdLst>
                <a:gd name="connsiteX0" fmla="*/ 453429 w 607614"/>
                <a:gd name="connsiteY0" fmla="*/ 364040 h 606761"/>
                <a:gd name="connsiteX1" fmla="*/ 364579 w 607614"/>
                <a:gd name="connsiteY1" fmla="*/ 453544 h 606761"/>
                <a:gd name="connsiteX2" fmla="*/ 453429 w 607614"/>
                <a:gd name="connsiteY2" fmla="*/ 542288 h 606761"/>
                <a:gd name="connsiteX3" fmla="*/ 542280 w 607614"/>
                <a:gd name="connsiteY3" fmla="*/ 453544 h 606761"/>
                <a:gd name="connsiteX4" fmla="*/ 453429 w 607614"/>
                <a:gd name="connsiteY4" fmla="*/ 364040 h 606761"/>
                <a:gd name="connsiteX5" fmla="*/ 453429 w 607614"/>
                <a:gd name="connsiteY5" fmla="*/ 344319 h 606761"/>
                <a:gd name="connsiteX6" fmla="*/ 562784 w 607614"/>
                <a:gd name="connsiteY6" fmla="*/ 453544 h 606761"/>
                <a:gd name="connsiteX7" fmla="*/ 533926 w 607614"/>
                <a:gd name="connsiteY7" fmla="*/ 526360 h 606761"/>
                <a:gd name="connsiteX8" fmla="*/ 594679 w 607614"/>
                <a:gd name="connsiteY8" fmla="*/ 589316 h 606761"/>
                <a:gd name="connsiteX9" fmla="*/ 594679 w 607614"/>
                <a:gd name="connsiteY9" fmla="*/ 603727 h 606761"/>
                <a:gd name="connsiteX10" fmla="*/ 587085 w 607614"/>
                <a:gd name="connsiteY10" fmla="*/ 606761 h 606761"/>
                <a:gd name="connsiteX11" fmla="*/ 580250 w 607614"/>
                <a:gd name="connsiteY11" fmla="*/ 603727 h 606761"/>
                <a:gd name="connsiteX12" fmla="*/ 519498 w 607614"/>
                <a:gd name="connsiteY12" fmla="*/ 540013 h 606761"/>
                <a:gd name="connsiteX13" fmla="*/ 453429 w 607614"/>
                <a:gd name="connsiteY13" fmla="*/ 562010 h 606761"/>
                <a:gd name="connsiteX14" fmla="*/ 344075 w 607614"/>
                <a:gd name="connsiteY14" fmla="*/ 453544 h 606761"/>
                <a:gd name="connsiteX15" fmla="*/ 453429 w 607614"/>
                <a:gd name="connsiteY15" fmla="*/ 344319 h 606761"/>
                <a:gd name="connsiteX16" fmla="*/ 208113 w 607614"/>
                <a:gd name="connsiteY16" fmla="*/ 194199 h 606761"/>
                <a:gd name="connsiteX17" fmla="*/ 339462 w 607614"/>
                <a:gd name="connsiteY17" fmla="*/ 288979 h 606761"/>
                <a:gd name="connsiteX18" fmla="*/ 354647 w 607614"/>
                <a:gd name="connsiteY18" fmla="*/ 314759 h 606761"/>
                <a:gd name="connsiteX19" fmla="*/ 344017 w 607614"/>
                <a:gd name="connsiteY19" fmla="*/ 343572 h 606761"/>
                <a:gd name="connsiteX20" fmla="*/ 318203 w 607614"/>
                <a:gd name="connsiteY20" fmla="*/ 354187 h 606761"/>
                <a:gd name="connsiteX21" fmla="*/ 289352 w 607614"/>
                <a:gd name="connsiteY21" fmla="*/ 339022 h 606761"/>
                <a:gd name="connsiteX22" fmla="*/ 194447 w 607614"/>
                <a:gd name="connsiteY22" fmla="*/ 207847 h 606761"/>
                <a:gd name="connsiteX23" fmla="*/ 195206 w 607614"/>
                <a:gd name="connsiteY23" fmla="*/ 194957 h 606761"/>
                <a:gd name="connsiteX24" fmla="*/ 208113 w 607614"/>
                <a:gd name="connsiteY24" fmla="*/ 194199 h 606761"/>
                <a:gd name="connsiteX25" fmla="*/ 88865 w 607614"/>
                <a:gd name="connsiteY25" fmla="*/ 89473 h 606761"/>
                <a:gd name="connsiteX26" fmla="*/ 103297 w 607614"/>
                <a:gd name="connsiteY26" fmla="*/ 89473 h 606761"/>
                <a:gd name="connsiteX27" fmla="*/ 103297 w 607614"/>
                <a:gd name="connsiteY27" fmla="*/ 103126 h 606761"/>
                <a:gd name="connsiteX28" fmla="*/ 20507 w 607614"/>
                <a:gd name="connsiteY28" fmla="*/ 303366 h 606761"/>
                <a:gd name="connsiteX29" fmla="*/ 303814 w 607614"/>
                <a:gd name="connsiteY29" fmla="*/ 586282 h 606761"/>
                <a:gd name="connsiteX30" fmla="*/ 385084 w 607614"/>
                <a:gd name="connsiteY30" fmla="*/ 574905 h 606761"/>
                <a:gd name="connsiteX31" fmla="*/ 412427 w 607614"/>
                <a:gd name="connsiteY31" fmla="*/ 586282 h 606761"/>
                <a:gd name="connsiteX32" fmla="*/ 303814 w 607614"/>
                <a:gd name="connsiteY32" fmla="*/ 606761 h 606761"/>
                <a:gd name="connsiteX33" fmla="*/ 0 w 607614"/>
                <a:gd name="connsiteY33" fmla="*/ 303366 h 606761"/>
                <a:gd name="connsiteX34" fmla="*/ 88865 w 607614"/>
                <a:gd name="connsiteY34" fmla="*/ 89473 h 606761"/>
                <a:gd name="connsiteX35" fmla="*/ 303871 w 607614"/>
                <a:gd name="connsiteY35" fmla="*/ 0 h 606761"/>
                <a:gd name="connsiteX36" fmla="*/ 607614 w 607614"/>
                <a:gd name="connsiteY36" fmla="*/ 303435 h 606761"/>
                <a:gd name="connsiteX37" fmla="*/ 587111 w 607614"/>
                <a:gd name="connsiteY37" fmla="*/ 412671 h 606761"/>
                <a:gd name="connsiteX38" fmla="*/ 574962 w 607614"/>
                <a:gd name="connsiteY38" fmla="*/ 385362 h 606761"/>
                <a:gd name="connsiteX39" fmla="*/ 587111 w 607614"/>
                <a:gd name="connsiteY39" fmla="*/ 303435 h 606761"/>
                <a:gd name="connsiteX40" fmla="*/ 313742 w 607614"/>
                <a:gd name="connsiteY40" fmla="*/ 20482 h 606761"/>
                <a:gd name="connsiteX41" fmla="*/ 313742 w 607614"/>
                <a:gd name="connsiteY41" fmla="*/ 144890 h 606761"/>
                <a:gd name="connsiteX42" fmla="*/ 303871 w 607614"/>
                <a:gd name="connsiteY42" fmla="*/ 154752 h 606761"/>
                <a:gd name="connsiteX43" fmla="*/ 293999 w 607614"/>
                <a:gd name="connsiteY43" fmla="*/ 144890 h 606761"/>
                <a:gd name="connsiteX44" fmla="*/ 293999 w 607614"/>
                <a:gd name="connsiteY44" fmla="*/ 9861 h 606761"/>
                <a:gd name="connsiteX45" fmla="*/ 303871 w 607614"/>
                <a:gd name="connsiteY45" fmla="*/ 0 h 606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07614" h="606761">
                  <a:moveTo>
                    <a:pt x="453429" y="364040"/>
                  </a:moveTo>
                  <a:cubicBezTo>
                    <a:pt x="404068" y="364040"/>
                    <a:pt x="364579" y="404241"/>
                    <a:pt x="364579" y="453544"/>
                  </a:cubicBezTo>
                  <a:cubicBezTo>
                    <a:pt x="364579" y="502088"/>
                    <a:pt x="404068" y="542288"/>
                    <a:pt x="453429" y="542288"/>
                  </a:cubicBezTo>
                  <a:cubicBezTo>
                    <a:pt x="502791" y="542288"/>
                    <a:pt x="542280" y="502088"/>
                    <a:pt x="542280" y="453544"/>
                  </a:cubicBezTo>
                  <a:cubicBezTo>
                    <a:pt x="542280" y="404241"/>
                    <a:pt x="502791" y="364040"/>
                    <a:pt x="453429" y="364040"/>
                  </a:cubicBezTo>
                  <a:close/>
                  <a:moveTo>
                    <a:pt x="453429" y="344319"/>
                  </a:moveTo>
                  <a:cubicBezTo>
                    <a:pt x="513423" y="344319"/>
                    <a:pt x="562784" y="392863"/>
                    <a:pt x="562784" y="453544"/>
                  </a:cubicBezTo>
                  <a:cubicBezTo>
                    <a:pt x="562784" y="481608"/>
                    <a:pt x="552152" y="507397"/>
                    <a:pt x="533926" y="526360"/>
                  </a:cubicBezTo>
                  <a:lnTo>
                    <a:pt x="594679" y="589316"/>
                  </a:lnTo>
                  <a:cubicBezTo>
                    <a:pt x="598476" y="593867"/>
                    <a:pt x="598476" y="599935"/>
                    <a:pt x="594679" y="603727"/>
                  </a:cubicBezTo>
                  <a:cubicBezTo>
                    <a:pt x="592401" y="606003"/>
                    <a:pt x="590123" y="606761"/>
                    <a:pt x="587085" y="606761"/>
                  </a:cubicBezTo>
                  <a:cubicBezTo>
                    <a:pt x="584807" y="606761"/>
                    <a:pt x="581769" y="606003"/>
                    <a:pt x="580250" y="603727"/>
                  </a:cubicBezTo>
                  <a:lnTo>
                    <a:pt x="519498" y="540013"/>
                  </a:lnTo>
                  <a:cubicBezTo>
                    <a:pt x="501272" y="553666"/>
                    <a:pt x="478490" y="562010"/>
                    <a:pt x="453429" y="562010"/>
                  </a:cubicBezTo>
                  <a:cubicBezTo>
                    <a:pt x="393436" y="562010"/>
                    <a:pt x="344075" y="513465"/>
                    <a:pt x="344075" y="453544"/>
                  </a:cubicBezTo>
                  <a:cubicBezTo>
                    <a:pt x="344075" y="392863"/>
                    <a:pt x="393436" y="344319"/>
                    <a:pt x="453429" y="344319"/>
                  </a:cubicBezTo>
                  <a:close/>
                  <a:moveTo>
                    <a:pt x="208113" y="194199"/>
                  </a:moveTo>
                  <a:lnTo>
                    <a:pt x="339462" y="288979"/>
                  </a:lnTo>
                  <a:cubicBezTo>
                    <a:pt x="347814" y="295045"/>
                    <a:pt x="353128" y="304902"/>
                    <a:pt x="354647" y="314759"/>
                  </a:cubicBezTo>
                  <a:cubicBezTo>
                    <a:pt x="355406" y="325374"/>
                    <a:pt x="351610" y="335990"/>
                    <a:pt x="344017" y="343572"/>
                  </a:cubicBezTo>
                  <a:cubicBezTo>
                    <a:pt x="337184" y="350396"/>
                    <a:pt x="328073" y="354187"/>
                    <a:pt x="318203" y="354187"/>
                  </a:cubicBezTo>
                  <a:cubicBezTo>
                    <a:pt x="306815" y="354187"/>
                    <a:pt x="296185" y="348121"/>
                    <a:pt x="289352" y="339022"/>
                  </a:cubicBezTo>
                  <a:lnTo>
                    <a:pt x="194447" y="207847"/>
                  </a:lnTo>
                  <a:cubicBezTo>
                    <a:pt x="191410" y="204056"/>
                    <a:pt x="192169" y="198749"/>
                    <a:pt x="195206" y="194957"/>
                  </a:cubicBezTo>
                  <a:cubicBezTo>
                    <a:pt x="199002" y="191924"/>
                    <a:pt x="204317" y="191166"/>
                    <a:pt x="208113" y="194199"/>
                  </a:cubicBezTo>
                  <a:close/>
                  <a:moveTo>
                    <a:pt x="88865" y="89473"/>
                  </a:moveTo>
                  <a:cubicBezTo>
                    <a:pt x="92663" y="84922"/>
                    <a:pt x="98739" y="84922"/>
                    <a:pt x="103297" y="89473"/>
                  </a:cubicBezTo>
                  <a:cubicBezTo>
                    <a:pt x="107094" y="93266"/>
                    <a:pt x="107094" y="99334"/>
                    <a:pt x="103297" y="103126"/>
                  </a:cubicBezTo>
                  <a:cubicBezTo>
                    <a:pt x="49370" y="156979"/>
                    <a:pt x="20507" y="228276"/>
                    <a:pt x="20507" y="303366"/>
                  </a:cubicBezTo>
                  <a:cubicBezTo>
                    <a:pt x="20507" y="459615"/>
                    <a:pt x="147350" y="586282"/>
                    <a:pt x="303814" y="586282"/>
                  </a:cubicBezTo>
                  <a:cubicBezTo>
                    <a:pt x="331916" y="586282"/>
                    <a:pt x="359260" y="582490"/>
                    <a:pt x="385084" y="574905"/>
                  </a:cubicBezTo>
                  <a:cubicBezTo>
                    <a:pt x="393439" y="579456"/>
                    <a:pt x="402553" y="583248"/>
                    <a:pt x="412427" y="586282"/>
                  </a:cubicBezTo>
                  <a:cubicBezTo>
                    <a:pt x="379008" y="599935"/>
                    <a:pt x="341790" y="606761"/>
                    <a:pt x="303814" y="606761"/>
                  </a:cubicBezTo>
                  <a:cubicBezTo>
                    <a:pt x="135957" y="606761"/>
                    <a:pt x="0" y="470992"/>
                    <a:pt x="0" y="303366"/>
                  </a:cubicBezTo>
                  <a:cubicBezTo>
                    <a:pt x="0" y="222208"/>
                    <a:pt x="31141" y="146360"/>
                    <a:pt x="88865" y="89473"/>
                  </a:cubicBezTo>
                  <a:close/>
                  <a:moveTo>
                    <a:pt x="303871" y="0"/>
                  </a:moveTo>
                  <a:cubicBezTo>
                    <a:pt x="471689" y="0"/>
                    <a:pt x="607614" y="135787"/>
                    <a:pt x="607614" y="303435"/>
                  </a:cubicBezTo>
                  <a:cubicBezTo>
                    <a:pt x="607614" y="342123"/>
                    <a:pt x="600020" y="378535"/>
                    <a:pt x="587111" y="412671"/>
                  </a:cubicBezTo>
                  <a:cubicBezTo>
                    <a:pt x="584074" y="402810"/>
                    <a:pt x="580277" y="393707"/>
                    <a:pt x="574962" y="385362"/>
                  </a:cubicBezTo>
                  <a:cubicBezTo>
                    <a:pt x="583315" y="359570"/>
                    <a:pt x="587111" y="331502"/>
                    <a:pt x="587111" y="303435"/>
                  </a:cubicBezTo>
                  <a:cubicBezTo>
                    <a:pt x="587111" y="150959"/>
                    <a:pt x="465614" y="25792"/>
                    <a:pt x="313742" y="20482"/>
                  </a:cubicBezTo>
                  <a:lnTo>
                    <a:pt x="313742" y="144890"/>
                  </a:lnTo>
                  <a:cubicBezTo>
                    <a:pt x="313742" y="150200"/>
                    <a:pt x="309186" y="154752"/>
                    <a:pt x="303871" y="154752"/>
                  </a:cubicBezTo>
                  <a:cubicBezTo>
                    <a:pt x="298555" y="154752"/>
                    <a:pt x="293999" y="150200"/>
                    <a:pt x="293999" y="144890"/>
                  </a:cubicBezTo>
                  <a:lnTo>
                    <a:pt x="293999" y="9861"/>
                  </a:lnTo>
                  <a:cubicBezTo>
                    <a:pt x="293999" y="4551"/>
                    <a:pt x="298555" y="0"/>
                    <a:pt x="303871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50CBB203-99E5-4365-93F0-303198CC3085}"/>
              </a:ext>
            </a:extLst>
          </p:cNvPr>
          <p:cNvGrpSpPr/>
          <p:nvPr/>
        </p:nvGrpSpPr>
        <p:grpSpPr>
          <a:xfrm>
            <a:off x="839993" y="4415041"/>
            <a:ext cx="10452082" cy="594994"/>
            <a:chOff x="1101250" y="4665412"/>
            <a:chExt cx="10452082" cy="594994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8A10B5DA-B90B-40B3-90C9-E106EBFBE8C7}"/>
                </a:ext>
              </a:extLst>
            </p:cNvPr>
            <p:cNvGrpSpPr/>
            <p:nvPr/>
          </p:nvGrpSpPr>
          <p:grpSpPr>
            <a:xfrm>
              <a:off x="1101250" y="4665412"/>
              <a:ext cx="10452082" cy="594994"/>
              <a:chOff x="1101250" y="1633234"/>
              <a:chExt cx="10452082" cy="594994"/>
            </a:xfrm>
          </p:grpSpPr>
          <p:sp>
            <p:nvSpPr>
              <p:cNvPr id="27" name="文本框 13">
                <a:extLst>
                  <a:ext uri="{FF2B5EF4-FFF2-40B4-BE49-F238E27FC236}">
                    <a16:creationId xmlns:a16="http://schemas.microsoft.com/office/drawing/2014/main" id="{E6E659D9-10B8-46E1-8A78-885D75C37DF1}"/>
                  </a:ext>
                </a:extLst>
              </p:cNvPr>
              <p:cNvSpPr txBox="1"/>
              <p:nvPr/>
            </p:nvSpPr>
            <p:spPr>
              <a:xfrm>
                <a:off x="1800341" y="1633234"/>
                <a:ext cx="9752991" cy="578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需尋找合適套用的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NLP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模型，進行務實導向的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POC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概念驗證及整合。</a:t>
                </a:r>
              </a:p>
            </p:txBody>
          </p:sp>
          <p:sp>
            <p:nvSpPr>
              <p:cNvPr id="29" name="椭圆 13">
                <a:extLst>
                  <a:ext uri="{FF2B5EF4-FFF2-40B4-BE49-F238E27FC236}">
                    <a16:creationId xmlns:a16="http://schemas.microsoft.com/office/drawing/2014/main" id="{F655479E-F09B-446A-91C3-7FA1A04180D7}"/>
                  </a:ext>
                </a:extLst>
              </p:cNvPr>
              <p:cNvSpPr/>
              <p:nvPr/>
            </p:nvSpPr>
            <p:spPr>
              <a:xfrm>
                <a:off x="1101250" y="1633234"/>
                <a:ext cx="594994" cy="594994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1" name="Oval 19">
              <a:extLst>
                <a:ext uri="{FF2B5EF4-FFF2-40B4-BE49-F238E27FC236}">
                  <a16:creationId xmlns:a16="http://schemas.microsoft.com/office/drawing/2014/main" id="{A342A916-BCFE-4E5E-B93C-673B46B1D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54263" y="4818909"/>
              <a:ext cx="288967" cy="288000"/>
            </a:xfrm>
            <a:custGeom>
              <a:avLst/>
              <a:gdLst>
                <a:gd name="connsiteX0" fmla="*/ 81603 w 608615"/>
                <a:gd name="connsiteY0" fmla="*/ 176901 h 606580"/>
                <a:gd name="connsiteX1" fmla="*/ 42180 w 608615"/>
                <a:gd name="connsiteY1" fmla="*/ 215826 h 606580"/>
                <a:gd name="connsiteX2" fmla="*/ 25449 w 608615"/>
                <a:gd name="connsiteY2" fmla="*/ 362636 h 606580"/>
                <a:gd name="connsiteX3" fmla="*/ 29543 w 608615"/>
                <a:gd name="connsiteY3" fmla="*/ 376411 h 606580"/>
                <a:gd name="connsiteX4" fmla="*/ 38798 w 608615"/>
                <a:gd name="connsiteY4" fmla="*/ 380765 h 606580"/>
                <a:gd name="connsiteX5" fmla="*/ 48409 w 608615"/>
                <a:gd name="connsiteY5" fmla="*/ 380765 h 606580"/>
                <a:gd name="connsiteX6" fmla="*/ 61046 w 608615"/>
                <a:gd name="connsiteY6" fmla="*/ 392496 h 606580"/>
                <a:gd name="connsiteX7" fmla="*/ 75018 w 608615"/>
                <a:gd name="connsiteY7" fmla="*/ 581341 h 606580"/>
                <a:gd name="connsiteX8" fmla="*/ 152796 w 608615"/>
                <a:gd name="connsiteY8" fmla="*/ 581341 h 606580"/>
                <a:gd name="connsiteX9" fmla="*/ 166768 w 608615"/>
                <a:gd name="connsiteY9" fmla="*/ 392496 h 606580"/>
                <a:gd name="connsiteX10" fmla="*/ 179405 w 608615"/>
                <a:gd name="connsiteY10" fmla="*/ 380765 h 606580"/>
                <a:gd name="connsiteX11" fmla="*/ 189016 w 608615"/>
                <a:gd name="connsiteY11" fmla="*/ 380765 h 606580"/>
                <a:gd name="connsiteX12" fmla="*/ 198271 w 608615"/>
                <a:gd name="connsiteY12" fmla="*/ 376411 h 606580"/>
                <a:gd name="connsiteX13" fmla="*/ 202365 w 608615"/>
                <a:gd name="connsiteY13" fmla="*/ 362636 h 606580"/>
                <a:gd name="connsiteX14" fmla="*/ 185634 w 608615"/>
                <a:gd name="connsiteY14" fmla="*/ 215826 h 606580"/>
                <a:gd name="connsiteX15" fmla="*/ 146211 w 608615"/>
                <a:gd name="connsiteY15" fmla="*/ 176901 h 606580"/>
                <a:gd name="connsiteX16" fmla="*/ 329132 w 608615"/>
                <a:gd name="connsiteY16" fmla="*/ 176837 h 606580"/>
                <a:gd name="connsiteX17" fmla="*/ 455700 w 608615"/>
                <a:gd name="connsiteY17" fmla="*/ 303299 h 606580"/>
                <a:gd name="connsiteX18" fmla="*/ 329132 w 608615"/>
                <a:gd name="connsiteY18" fmla="*/ 429673 h 606580"/>
                <a:gd name="connsiteX19" fmla="*/ 252585 w 608615"/>
                <a:gd name="connsiteY19" fmla="*/ 403456 h 606580"/>
                <a:gd name="connsiteX20" fmla="*/ 250182 w 608615"/>
                <a:gd name="connsiteY20" fmla="*/ 385682 h 606580"/>
                <a:gd name="connsiteX21" fmla="*/ 267984 w 608615"/>
                <a:gd name="connsiteY21" fmla="*/ 383372 h 606580"/>
                <a:gd name="connsiteX22" fmla="*/ 329132 w 608615"/>
                <a:gd name="connsiteY22" fmla="*/ 404434 h 606580"/>
                <a:gd name="connsiteX23" fmla="*/ 430422 w 608615"/>
                <a:gd name="connsiteY23" fmla="*/ 303299 h 606580"/>
                <a:gd name="connsiteX24" fmla="*/ 329132 w 608615"/>
                <a:gd name="connsiteY24" fmla="*/ 202165 h 606580"/>
                <a:gd name="connsiteX25" fmla="*/ 258816 w 608615"/>
                <a:gd name="connsiteY25" fmla="*/ 230781 h 606580"/>
                <a:gd name="connsiteX26" fmla="*/ 240925 w 608615"/>
                <a:gd name="connsiteY26" fmla="*/ 230426 h 606580"/>
                <a:gd name="connsiteX27" fmla="*/ 241192 w 608615"/>
                <a:gd name="connsiteY27" fmla="*/ 212563 h 606580"/>
                <a:gd name="connsiteX28" fmla="*/ 329132 w 608615"/>
                <a:gd name="connsiteY28" fmla="*/ 176837 h 606580"/>
                <a:gd name="connsiteX29" fmla="*/ 81603 w 608615"/>
                <a:gd name="connsiteY29" fmla="*/ 151574 h 606580"/>
                <a:gd name="connsiteX30" fmla="*/ 146211 w 608615"/>
                <a:gd name="connsiteY30" fmla="*/ 151574 h 606580"/>
                <a:gd name="connsiteX31" fmla="*/ 210819 w 608615"/>
                <a:gd name="connsiteY31" fmla="*/ 212982 h 606580"/>
                <a:gd name="connsiteX32" fmla="*/ 227549 w 608615"/>
                <a:gd name="connsiteY32" fmla="*/ 359793 h 606580"/>
                <a:gd name="connsiteX33" fmla="*/ 217137 w 608615"/>
                <a:gd name="connsiteY33" fmla="*/ 393296 h 606580"/>
                <a:gd name="connsiteX34" fmla="*/ 191152 w 608615"/>
                <a:gd name="connsiteY34" fmla="*/ 406004 h 606580"/>
                <a:gd name="connsiteX35" fmla="*/ 177180 w 608615"/>
                <a:gd name="connsiteY35" fmla="*/ 594938 h 606580"/>
                <a:gd name="connsiteX36" fmla="*/ 164543 w 608615"/>
                <a:gd name="connsiteY36" fmla="*/ 606580 h 606580"/>
                <a:gd name="connsiteX37" fmla="*/ 63271 w 608615"/>
                <a:gd name="connsiteY37" fmla="*/ 606580 h 606580"/>
                <a:gd name="connsiteX38" fmla="*/ 50634 w 608615"/>
                <a:gd name="connsiteY38" fmla="*/ 594938 h 606580"/>
                <a:gd name="connsiteX39" fmla="*/ 36662 w 608615"/>
                <a:gd name="connsiteY39" fmla="*/ 406004 h 606580"/>
                <a:gd name="connsiteX40" fmla="*/ 10677 w 608615"/>
                <a:gd name="connsiteY40" fmla="*/ 393296 h 606580"/>
                <a:gd name="connsiteX41" fmla="*/ 265 w 608615"/>
                <a:gd name="connsiteY41" fmla="*/ 359793 h 606580"/>
                <a:gd name="connsiteX42" fmla="*/ 17084 w 608615"/>
                <a:gd name="connsiteY42" fmla="*/ 212982 h 606580"/>
                <a:gd name="connsiteX43" fmla="*/ 81603 w 608615"/>
                <a:gd name="connsiteY43" fmla="*/ 151574 h 606580"/>
                <a:gd name="connsiteX44" fmla="*/ 113916 w 608615"/>
                <a:gd name="connsiteY44" fmla="*/ 25241 h 606580"/>
                <a:gd name="connsiteX45" fmla="*/ 75923 w 608615"/>
                <a:gd name="connsiteY45" fmla="*/ 63191 h 606580"/>
                <a:gd name="connsiteX46" fmla="*/ 113916 w 608615"/>
                <a:gd name="connsiteY46" fmla="*/ 101053 h 606580"/>
                <a:gd name="connsiteX47" fmla="*/ 151909 w 608615"/>
                <a:gd name="connsiteY47" fmla="*/ 63191 h 606580"/>
                <a:gd name="connsiteX48" fmla="*/ 113916 w 608615"/>
                <a:gd name="connsiteY48" fmla="*/ 25241 h 606580"/>
                <a:gd name="connsiteX49" fmla="*/ 409385 w 608615"/>
                <a:gd name="connsiteY49" fmla="*/ 24335 h 606580"/>
                <a:gd name="connsiteX50" fmla="*/ 430612 w 608615"/>
                <a:gd name="connsiteY50" fmla="*/ 28235 h 606580"/>
                <a:gd name="connsiteX51" fmla="*/ 493358 w 608615"/>
                <a:gd name="connsiteY51" fmla="*/ 65385 h 606580"/>
                <a:gd name="connsiteX52" fmla="*/ 512404 w 608615"/>
                <a:gd name="connsiteY52" fmla="*/ 103335 h 606580"/>
                <a:gd name="connsiteX53" fmla="*/ 495227 w 608615"/>
                <a:gd name="connsiteY53" fmla="*/ 141463 h 606580"/>
                <a:gd name="connsiteX54" fmla="*/ 492023 w 608615"/>
                <a:gd name="connsiteY54" fmla="*/ 173902 h 606580"/>
                <a:gd name="connsiteX55" fmla="*/ 513650 w 608615"/>
                <a:gd name="connsiteY55" fmla="*/ 212297 h 606580"/>
                <a:gd name="connsiteX56" fmla="*/ 541864 w 608615"/>
                <a:gd name="connsiteY56" fmla="*/ 225539 h 606580"/>
                <a:gd name="connsiteX57" fmla="*/ 582894 w 608615"/>
                <a:gd name="connsiteY57" fmla="*/ 228917 h 606580"/>
                <a:gd name="connsiteX58" fmla="*/ 606212 w 608615"/>
                <a:gd name="connsiteY58" fmla="*/ 265089 h 606580"/>
                <a:gd name="connsiteX59" fmla="*/ 608615 w 608615"/>
                <a:gd name="connsiteY59" fmla="*/ 302417 h 606580"/>
                <a:gd name="connsiteX60" fmla="*/ 606212 w 608615"/>
                <a:gd name="connsiteY60" fmla="*/ 339656 h 606580"/>
                <a:gd name="connsiteX61" fmla="*/ 582894 w 608615"/>
                <a:gd name="connsiteY61" fmla="*/ 375828 h 606580"/>
                <a:gd name="connsiteX62" fmla="*/ 542131 w 608615"/>
                <a:gd name="connsiteY62" fmla="*/ 379383 h 606580"/>
                <a:gd name="connsiteX63" fmla="*/ 513650 w 608615"/>
                <a:gd name="connsiteY63" fmla="*/ 392448 h 606580"/>
                <a:gd name="connsiteX64" fmla="*/ 492023 w 608615"/>
                <a:gd name="connsiteY64" fmla="*/ 430843 h 606580"/>
                <a:gd name="connsiteX65" fmla="*/ 495227 w 608615"/>
                <a:gd name="connsiteY65" fmla="*/ 463282 h 606580"/>
                <a:gd name="connsiteX66" fmla="*/ 512404 w 608615"/>
                <a:gd name="connsiteY66" fmla="*/ 501410 h 606580"/>
                <a:gd name="connsiteX67" fmla="*/ 493358 w 608615"/>
                <a:gd name="connsiteY67" fmla="*/ 539449 h 606580"/>
                <a:gd name="connsiteX68" fmla="*/ 430612 w 608615"/>
                <a:gd name="connsiteY68" fmla="*/ 576510 h 606580"/>
                <a:gd name="connsiteX69" fmla="*/ 388692 w 608615"/>
                <a:gd name="connsiteY69" fmla="*/ 574644 h 606580"/>
                <a:gd name="connsiteX70" fmla="*/ 364483 w 608615"/>
                <a:gd name="connsiteY70" fmla="*/ 540071 h 606580"/>
                <a:gd name="connsiteX71" fmla="*/ 339029 w 608615"/>
                <a:gd name="connsiteY71" fmla="*/ 521229 h 606580"/>
                <a:gd name="connsiteX72" fmla="*/ 295952 w 608615"/>
                <a:gd name="connsiteY72" fmla="*/ 521229 h 606580"/>
                <a:gd name="connsiteX73" fmla="*/ 270497 w 608615"/>
                <a:gd name="connsiteY73" fmla="*/ 540071 h 606580"/>
                <a:gd name="connsiteX74" fmla="*/ 250917 w 608615"/>
                <a:gd name="connsiteY74" fmla="*/ 571711 h 606580"/>
                <a:gd name="connsiteX75" fmla="*/ 223504 w 608615"/>
                <a:gd name="connsiteY75" fmla="*/ 580421 h 606580"/>
                <a:gd name="connsiteX76" fmla="*/ 215138 w 608615"/>
                <a:gd name="connsiteY76" fmla="*/ 579710 h 606580"/>
                <a:gd name="connsiteX77" fmla="*/ 204903 w 608615"/>
                <a:gd name="connsiteY77" fmla="*/ 565045 h 606580"/>
                <a:gd name="connsiteX78" fmla="*/ 219499 w 608615"/>
                <a:gd name="connsiteY78" fmla="*/ 554825 h 606580"/>
                <a:gd name="connsiteX79" fmla="*/ 236232 w 608615"/>
                <a:gd name="connsiteY79" fmla="*/ 551003 h 606580"/>
                <a:gd name="connsiteX80" fmla="*/ 245488 w 608615"/>
                <a:gd name="connsiteY80" fmla="*/ 535983 h 606580"/>
                <a:gd name="connsiteX81" fmla="*/ 298533 w 608615"/>
                <a:gd name="connsiteY81" fmla="*/ 496077 h 606580"/>
                <a:gd name="connsiteX82" fmla="*/ 336359 w 608615"/>
                <a:gd name="connsiteY82" fmla="*/ 496077 h 606580"/>
                <a:gd name="connsiteX83" fmla="*/ 389404 w 608615"/>
                <a:gd name="connsiteY83" fmla="*/ 535983 h 606580"/>
                <a:gd name="connsiteX84" fmla="*/ 400885 w 608615"/>
                <a:gd name="connsiteY84" fmla="*/ 552425 h 606580"/>
                <a:gd name="connsiteX85" fmla="*/ 420465 w 608615"/>
                <a:gd name="connsiteY85" fmla="*/ 553225 h 606580"/>
                <a:gd name="connsiteX86" fmla="*/ 477782 w 608615"/>
                <a:gd name="connsiteY86" fmla="*/ 519363 h 606580"/>
                <a:gd name="connsiteX87" fmla="*/ 487039 w 608615"/>
                <a:gd name="connsiteY87" fmla="*/ 500877 h 606580"/>
                <a:gd name="connsiteX88" fmla="*/ 478850 w 608615"/>
                <a:gd name="connsiteY88" fmla="*/ 482568 h 606580"/>
                <a:gd name="connsiteX89" fmla="*/ 471285 w 608615"/>
                <a:gd name="connsiteY89" fmla="*/ 416356 h 606580"/>
                <a:gd name="connsiteX90" fmla="*/ 490421 w 608615"/>
                <a:gd name="connsiteY90" fmla="*/ 382227 h 606580"/>
                <a:gd name="connsiteX91" fmla="*/ 550942 w 608615"/>
                <a:gd name="connsiteY91" fmla="*/ 355654 h 606580"/>
                <a:gd name="connsiteX92" fmla="*/ 569899 w 608615"/>
                <a:gd name="connsiteY92" fmla="*/ 354143 h 606580"/>
                <a:gd name="connsiteX93" fmla="*/ 581113 w 608615"/>
                <a:gd name="connsiteY93" fmla="*/ 336545 h 606580"/>
                <a:gd name="connsiteX94" fmla="*/ 583250 w 608615"/>
                <a:gd name="connsiteY94" fmla="*/ 302328 h 606580"/>
                <a:gd name="connsiteX95" fmla="*/ 581113 w 608615"/>
                <a:gd name="connsiteY95" fmla="*/ 268200 h 606580"/>
                <a:gd name="connsiteX96" fmla="*/ 569899 w 608615"/>
                <a:gd name="connsiteY96" fmla="*/ 250602 h 606580"/>
                <a:gd name="connsiteX97" fmla="*/ 551209 w 608615"/>
                <a:gd name="connsiteY97" fmla="*/ 249003 h 606580"/>
                <a:gd name="connsiteX98" fmla="*/ 490421 w 608615"/>
                <a:gd name="connsiteY98" fmla="*/ 222429 h 606580"/>
                <a:gd name="connsiteX99" fmla="*/ 471374 w 608615"/>
                <a:gd name="connsiteY99" fmla="*/ 188389 h 606580"/>
                <a:gd name="connsiteX100" fmla="*/ 478939 w 608615"/>
                <a:gd name="connsiteY100" fmla="*/ 122177 h 606580"/>
                <a:gd name="connsiteX101" fmla="*/ 487039 w 608615"/>
                <a:gd name="connsiteY101" fmla="*/ 103868 h 606580"/>
                <a:gd name="connsiteX102" fmla="*/ 477782 w 608615"/>
                <a:gd name="connsiteY102" fmla="*/ 85293 h 606580"/>
                <a:gd name="connsiteX103" fmla="*/ 420554 w 608615"/>
                <a:gd name="connsiteY103" fmla="*/ 51431 h 606580"/>
                <a:gd name="connsiteX104" fmla="*/ 400885 w 608615"/>
                <a:gd name="connsiteY104" fmla="*/ 52320 h 606580"/>
                <a:gd name="connsiteX105" fmla="*/ 389404 w 608615"/>
                <a:gd name="connsiteY105" fmla="*/ 68762 h 606580"/>
                <a:gd name="connsiteX106" fmla="*/ 336359 w 608615"/>
                <a:gd name="connsiteY106" fmla="*/ 108667 h 606580"/>
                <a:gd name="connsiteX107" fmla="*/ 298622 w 608615"/>
                <a:gd name="connsiteY107" fmla="*/ 108667 h 606580"/>
                <a:gd name="connsiteX108" fmla="*/ 245488 w 608615"/>
                <a:gd name="connsiteY108" fmla="*/ 68762 h 606580"/>
                <a:gd name="connsiteX109" fmla="*/ 234986 w 608615"/>
                <a:gd name="connsiteY109" fmla="*/ 52942 h 606580"/>
                <a:gd name="connsiteX110" fmla="*/ 216117 w 608615"/>
                <a:gd name="connsiteY110" fmla="*/ 50987 h 606580"/>
                <a:gd name="connsiteX111" fmla="*/ 200008 w 608615"/>
                <a:gd name="connsiteY111" fmla="*/ 43166 h 606580"/>
                <a:gd name="connsiteX112" fmla="*/ 207929 w 608615"/>
                <a:gd name="connsiteY112" fmla="*/ 27079 h 606580"/>
                <a:gd name="connsiteX113" fmla="*/ 247980 w 608615"/>
                <a:gd name="connsiteY113" fmla="*/ 31257 h 606580"/>
                <a:gd name="connsiteX114" fmla="*/ 270497 w 608615"/>
                <a:gd name="connsiteY114" fmla="*/ 64674 h 606580"/>
                <a:gd name="connsiteX115" fmla="*/ 295863 w 608615"/>
                <a:gd name="connsiteY115" fmla="*/ 83516 h 606580"/>
                <a:gd name="connsiteX116" fmla="*/ 339029 w 608615"/>
                <a:gd name="connsiteY116" fmla="*/ 83516 h 606580"/>
                <a:gd name="connsiteX117" fmla="*/ 364483 w 608615"/>
                <a:gd name="connsiteY117" fmla="*/ 64674 h 606580"/>
                <a:gd name="connsiteX118" fmla="*/ 388692 w 608615"/>
                <a:gd name="connsiteY118" fmla="*/ 30101 h 606580"/>
                <a:gd name="connsiteX119" fmla="*/ 409385 w 608615"/>
                <a:gd name="connsiteY119" fmla="*/ 24335 h 606580"/>
                <a:gd name="connsiteX120" fmla="*/ 113916 w 608615"/>
                <a:gd name="connsiteY120" fmla="*/ 0 h 606580"/>
                <a:gd name="connsiteX121" fmla="*/ 177178 w 608615"/>
                <a:gd name="connsiteY121" fmla="*/ 63191 h 606580"/>
                <a:gd name="connsiteX122" fmla="*/ 113916 w 608615"/>
                <a:gd name="connsiteY122" fmla="*/ 126383 h 606580"/>
                <a:gd name="connsiteX123" fmla="*/ 50654 w 608615"/>
                <a:gd name="connsiteY123" fmla="*/ 63191 h 606580"/>
                <a:gd name="connsiteX124" fmla="*/ 113916 w 608615"/>
                <a:gd name="connsiteY124" fmla="*/ 0 h 60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08615" h="606580">
                  <a:moveTo>
                    <a:pt x="81603" y="176901"/>
                  </a:moveTo>
                  <a:cubicBezTo>
                    <a:pt x="61669" y="176901"/>
                    <a:pt x="44761" y="193609"/>
                    <a:pt x="42180" y="215826"/>
                  </a:cubicBezTo>
                  <a:lnTo>
                    <a:pt x="25449" y="362636"/>
                  </a:lnTo>
                  <a:cubicBezTo>
                    <a:pt x="24827" y="367791"/>
                    <a:pt x="26339" y="372767"/>
                    <a:pt x="29543" y="376411"/>
                  </a:cubicBezTo>
                  <a:cubicBezTo>
                    <a:pt x="30967" y="378011"/>
                    <a:pt x="34171" y="380765"/>
                    <a:pt x="38798" y="380765"/>
                  </a:cubicBezTo>
                  <a:lnTo>
                    <a:pt x="48409" y="380765"/>
                  </a:lnTo>
                  <a:cubicBezTo>
                    <a:pt x="55084" y="380765"/>
                    <a:pt x="60512" y="385920"/>
                    <a:pt x="61046" y="392496"/>
                  </a:cubicBezTo>
                  <a:lnTo>
                    <a:pt x="75018" y="581341"/>
                  </a:lnTo>
                  <a:lnTo>
                    <a:pt x="152796" y="581341"/>
                  </a:lnTo>
                  <a:lnTo>
                    <a:pt x="166768" y="392496"/>
                  </a:lnTo>
                  <a:cubicBezTo>
                    <a:pt x="167213" y="385920"/>
                    <a:pt x="172730" y="380765"/>
                    <a:pt x="179405" y="380765"/>
                  </a:cubicBezTo>
                  <a:lnTo>
                    <a:pt x="189016" y="380765"/>
                  </a:lnTo>
                  <a:cubicBezTo>
                    <a:pt x="193643" y="380765"/>
                    <a:pt x="196847" y="378011"/>
                    <a:pt x="198271" y="376411"/>
                  </a:cubicBezTo>
                  <a:cubicBezTo>
                    <a:pt x="201475" y="372767"/>
                    <a:pt x="202987" y="367791"/>
                    <a:pt x="202365" y="362636"/>
                  </a:cubicBezTo>
                  <a:lnTo>
                    <a:pt x="185634" y="215826"/>
                  </a:lnTo>
                  <a:cubicBezTo>
                    <a:pt x="183053" y="193609"/>
                    <a:pt x="166145" y="176901"/>
                    <a:pt x="146211" y="176901"/>
                  </a:cubicBezTo>
                  <a:close/>
                  <a:moveTo>
                    <a:pt x="329132" y="176837"/>
                  </a:moveTo>
                  <a:cubicBezTo>
                    <a:pt x="398913" y="176837"/>
                    <a:pt x="455700" y="233536"/>
                    <a:pt x="455700" y="303299"/>
                  </a:cubicBezTo>
                  <a:cubicBezTo>
                    <a:pt x="455700" y="372974"/>
                    <a:pt x="398913" y="429673"/>
                    <a:pt x="329132" y="429673"/>
                  </a:cubicBezTo>
                  <a:cubicBezTo>
                    <a:pt x="301539" y="429673"/>
                    <a:pt x="275104" y="420608"/>
                    <a:pt x="252585" y="403456"/>
                  </a:cubicBezTo>
                  <a:cubicBezTo>
                    <a:pt x="247067" y="399190"/>
                    <a:pt x="245999" y="391281"/>
                    <a:pt x="250182" y="385682"/>
                  </a:cubicBezTo>
                  <a:cubicBezTo>
                    <a:pt x="254455" y="380172"/>
                    <a:pt x="262465" y="379106"/>
                    <a:pt x="267984" y="383372"/>
                  </a:cubicBezTo>
                  <a:cubicBezTo>
                    <a:pt x="286052" y="397146"/>
                    <a:pt x="307147" y="404434"/>
                    <a:pt x="329132" y="404434"/>
                  </a:cubicBezTo>
                  <a:cubicBezTo>
                    <a:pt x="384939" y="404434"/>
                    <a:pt x="430422" y="359021"/>
                    <a:pt x="430422" y="303299"/>
                  </a:cubicBezTo>
                  <a:cubicBezTo>
                    <a:pt x="430422" y="247489"/>
                    <a:pt x="384939" y="202165"/>
                    <a:pt x="329132" y="202165"/>
                  </a:cubicBezTo>
                  <a:cubicBezTo>
                    <a:pt x="302874" y="202165"/>
                    <a:pt x="277863" y="212296"/>
                    <a:pt x="258816" y="230781"/>
                  </a:cubicBezTo>
                  <a:cubicBezTo>
                    <a:pt x="253831" y="235580"/>
                    <a:pt x="245821" y="235491"/>
                    <a:pt x="240925" y="230426"/>
                  </a:cubicBezTo>
                  <a:cubicBezTo>
                    <a:pt x="236030" y="225449"/>
                    <a:pt x="236208" y="217451"/>
                    <a:pt x="241192" y="212563"/>
                  </a:cubicBezTo>
                  <a:cubicBezTo>
                    <a:pt x="265046" y="189545"/>
                    <a:pt x="296288" y="176837"/>
                    <a:pt x="329132" y="176837"/>
                  </a:cubicBezTo>
                  <a:close/>
                  <a:moveTo>
                    <a:pt x="81603" y="151574"/>
                  </a:moveTo>
                  <a:lnTo>
                    <a:pt x="146211" y="151574"/>
                  </a:lnTo>
                  <a:cubicBezTo>
                    <a:pt x="179049" y="151574"/>
                    <a:pt x="206814" y="177968"/>
                    <a:pt x="210819" y="212982"/>
                  </a:cubicBezTo>
                  <a:lnTo>
                    <a:pt x="227549" y="359793"/>
                  </a:lnTo>
                  <a:cubicBezTo>
                    <a:pt x="228973" y="372056"/>
                    <a:pt x="225146" y="384320"/>
                    <a:pt x="217137" y="393296"/>
                  </a:cubicBezTo>
                  <a:cubicBezTo>
                    <a:pt x="210285" y="401027"/>
                    <a:pt x="201119" y="405471"/>
                    <a:pt x="191152" y="406004"/>
                  </a:cubicBezTo>
                  <a:lnTo>
                    <a:pt x="177180" y="594938"/>
                  </a:lnTo>
                  <a:cubicBezTo>
                    <a:pt x="176646" y="601515"/>
                    <a:pt x="171129" y="606580"/>
                    <a:pt x="164543" y="606580"/>
                  </a:cubicBezTo>
                  <a:lnTo>
                    <a:pt x="63271" y="606580"/>
                  </a:lnTo>
                  <a:cubicBezTo>
                    <a:pt x="56685" y="606580"/>
                    <a:pt x="51168" y="601515"/>
                    <a:pt x="50634" y="594938"/>
                  </a:cubicBezTo>
                  <a:lnTo>
                    <a:pt x="36662" y="406004"/>
                  </a:lnTo>
                  <a:cubicBezTo>
                    <a:pt x="26695" y="405471"/>
                    <a:pt x="17529" y="400939"/>
                    <a:pt x="10677" y="393296"/>
                  </a:cubicBezTo>
                  <a:cubicBezTo>
                    <a:pt x="2668" y="384320"/>
                    <a:pt x="-1070" y="372056"/>
                    <a:pt x="265" y="359793"/>
                  </a:cubicBezTo>
                  <a:lnTo>
                    <a:pt x="17084" y="212982"/>
                  </a:lnTo>
                  <a:cubicBezTo>
                    <a:pt x="21000" y="177968"/>
                    <a:pt x="48765" y="151574"/>
                    <a:pt x="81603" y="151574"/>
                  </a:cubicBezTo>
                  <a:close/>
                  <a:moveTo>
                    <a:pt x="113916" y="25241"/>
                  </a:moveTo>
                  <a:cubicBezTo>
                    <a:pt x="93007" y="25241"/>
                    <a:pt x="75923" y="42217"/>
                    <a:pt x="75923" y="63191"/>
                  </a:cubicBezTo>
                  <a:cubicBezTo>
                    <a:pt x="75923" y="84078"/>
                    <a:pt x="93007" y="101053"/>
                    <a:pt x="113916" y="101053"/>
                  </a:cubicBezTo>
                  <a:cubicBezTo>
                    <a:pt x="134825" y="101053"/>
                    <a:pt x="151909" y="84078"/>
                    <a:pt x="151909" y="63191"/>
                  </a:cubicBezTo>
                  <a:cubicBezTo>
                    <a:pt x="151909" y="42217"/>
                    <a:pt x="134825" y="25241"/>
                    <a:pt x="113916" y="25241"/>
                  </a:cubicBezTo>
                  <a:close/>
                  <a:moveTo>
                    <a:pt x="409385" y="24335"/>
                  </a:moveTo>
                  <a:cubicBezTo>
                    <a:pt x="416527" y="24013"/>
                    <a:pt x="423758" y="25302"/>
                    <a:pt x="430612" y="28235"/>
                  </a:cubicBezTo>
                  <a:cubicBezTo>
                    <a:pt x="452862" y="37833"/>
                    <a:pt x="473955" y="50365"/>
                    <a:pt x="493358" y="65385"/>
                  </a:cubicBezTo>
                  <a:cubicBezTo>
                    <a:pt x="505106" y="74539"/>
                    <a:pt x="512048" y="88404"/>
                    <a:pt x="512404" y="103335"/>
                  </a:cubicBezTo>
                  <a:cubicBezTo>
                    <a:pt x="512671" y="118177"/>
                    <a:pt x="506441" y="132042"/>
                    <a:pt x="495227" y="141463"/>
                  </a:cubicBezTo>
                  <a:cubicBezTo>
                    <a:pt x="485971" y="149284"/>
                    <a:pt x="484547" y="163237"/>
                    <a:pt x="492023" y="173902"/>
                  </a:cubicBezTo>
                  <a:cubicBezTo>
                    <a:pt x="500478" y="185901"/>
                    <a:pt x="507687" y="198788"/>
                    <a:pt x="513650" y="212297"/>
                  </a:cubicBezTo>
                  <a:cubicBezTo>
                    <a:pt x="518634" y="223851"/>
                    <a:pt x="531094" y="229716"/>
                    <a:pt x="541864" y="225539"/>
                  </a:cubicBezTo>
                  <a:cubicBezTo>
                    <a:pt x="555570" y="220207"/>
                    <a:pt x="570433" y="221540"/>
                    <a:pt x="582894" y="228917"/>
                  </a:cubicBezTo>
                  <a:cubicBezTo>
                    <a:pt x="595799" y="236649"/>
                    <a:pt x="604343" y="249891"/>
                    <a:pt x="606212" y="265089"/>
                  </a:cubicBezTo>
                  <a:cubicBezTo>
                    <a:pt x="607814" y="277354"/>
                    <a:pt x="608615" y="289885"/>
                    <a:pt x="608615" y="302417"/>
                  </a:cubicBezTo>
                  <a:cubicBezTo>
                    <a:pt x="608615" y="314860"/>
                    <a:pt x="607814" y="327391"/>
                    <a:pt x="606212" y="339656"/>
                  </a:cubicBezTo>
                  <a:cubicBezTo>
                    <a:pt x="604343" y="354943"/>
                    <a:pt x="595799" y="368096"/>
                    <a:pt x="582894" y="375828"/>
                  </a:cubicBezTo>
                  <a:cubicBezTo>
                    <a:pt x="570433" y="383205"/>
                    <a:pt x="555659" y="384538"/>
                    <a:pt x="542131" y="379383"/>
                  </a:cubicBezTo>
                  <a:cubicBezTo>
                    <a:pt x="531094" y="375117"/>
                    <a:pt x="518634" y="380894"/>
                    <a:pt x="513650" y="392448"/>
                  </a:cubicBezTo>
                  <a:cubicBezTo>
                    <a:pt x="507776" y="405957"/>
                    <a:pt x="500478" y="418844"/>
                    <a:pt x="492023" y="430843"/>
                  </a:cubicBezTo>
                  <a:cubicBezTo>
                    <a:pt x="484547" y="441508"/>
                    <a:pt x="485971" y="455461"/>
                    <a:pt x="495227" y="463282"/>
                  </a:cubicBezTo>
                  <a:cubicBezTo>
                    <a:pt x="506441" y="472703"/>
                    <a:pt x="512671" y="486657"/>
                    <a:pt x="512404" y="501410"/>
                  </a:cubicBezTo>
                  <a:cubicBezTo>
                    <a:pt x="512048" y="516430"/>
                    <a:pt x="505106" y="530295"/>
                    <a:pt x="493358" y="539449"/>
                  </a:cubicBezTo>
                  <a:cubicBezTo>
                    <a:pt x="473955" y="554469"/>
                    <a:pt x="452862" y="566912"/>
                    <a:pt x="430612" y="576510"/>
                  </a:cubicBezTo>
                  <a:cubicBezTo>
                    <a:pt x="416905" y="582376"/>
                    <a:pt x="401686" y="581754"/>
                    <a:pt x="388692" y="574644"/>
                  </a:cubicBezTo>
                  <a:cubicBezTo>
                    <a:pt x="375697" y="567534"/>
                    <a:pt x="366886" y="554913"/>
                    <a:pt x="364483" y="540071"/>
                  </a:cubicBezTo>
                  <a:cubicBezTo>
                    <a:pt x="362436" y="527984"/>
                    <a:pt x="351667" y="519807"/>
                    <a:pt x="339029" y="521229"/>
                  </a:cubicBezTo>
                  <a:cubicBezTo>
                    <a:pt x="324788" y="522740"/>
                    <a:pt x="310103" y="522740"/>
                    <a:pt x="295952" y="521229"/>
                  </a:cubicBezTo>
                  <a:cubicBezTo>
                    <a:pt x="283225" y="519807"/>
                    <a:pt x="272455" y="527984"/>
                    <a:pt x="270497" y="540071"/>
                  </a:cubicBezTo>
                  <a:cubicBezTo>
                    <a:pt x="268361" y="553047"/>
                    <a:pt x="261508" y="564245"/>
                    <a:pt x="250917" y="571711"/>
                  </a:cubicBezTo>
                  <a:cubicBezTo>
                    <a:pt x="242729" y="577399"/>
                    <a:pt x="233206" y="580421"/>
                    <a:pt x="223504" y="580421"/>
                  </a:cubicBezTo>
                  <a:cubicBezTo>
                    <a:pt x="220745" y="580421"/>
                    <a:pt x="217897" y="580154"/>
                    <a:pt x="215138" y="579710"/>
                  </a:cubicBezTo>
                  <a:cubicBezTo>
                    <a:pt x="208285" y="578465"/>
                    <a:pt x="203657" y="571889"/>
                    <a:pt x="204903" y="565045"/>
                  </a:cubicBezTo>
                  <a:cubicBezTo>
                    <a:pt x="206060" y="558113"/>
                    <a:pt x="212824" y="553491"/>
                    <a:pt x="219499" y="554825"/>
                  </a:cubicBezTo>
                  <a:cubicBezTo>
                    <a:pt x="225374" y="555802"/>
                    <a:pt x="231337" y="554469"/>
                    <a:pt x="236232" y="551003"/>
                  </a:cubicBezTo>
                  <a:cubicBezTo>
                    <a:pt x="241216" y="547537"/>
                    <a:pt x="244509" y="542204"/>
                    <a:pt x="245488" y="535983"/>
                  </a:cubicBezTo>
                  <a:cubicBezTo>
                    <a:pt x="249671" y="510387"/>
                    <a:pt x="272277" y="493233"/>
                    <a:pt x="298533" y="496077"/>
                  </a:cubicBezTo>
                  <a:cubicBezTo>
                    <a:pt x="310993" y="497411"/>
                    <a:pt x="323987" y="497411"/>
                    <a:pt x="336359" y="496077"/>
                  </a:cubicBezTo>
                  <a:cubicBezTo>
                    <a:pt x="361902" y="493145"/>
                    <a:pt x="385310" y="510831"/>
                    <a:pt x="389404" y="535983"/>
                  </a:cubicBezTo>
                  <a:cubicBezTo>
                    <a:pt x="390561" y="543093"/>
                    <a:pt x="394744" y="549048"/>
                    <a:pt x="400885" y="552425"/>
                  </a:cubicBezTo>
                  <a:cubicBezTo>
                    <a:pt x="406848" y="555713"/>
                    <a:pt x="414057" y="555980"/>
                    <a:pt x="420465" y="553225"/>
                  </a:cubicBezTo>
                  <a:cubicBezTo>
                    <a:pt x="440847" y="544515"/>
                    <a:pt x="460071" y="533139"/>
                    <a:pt x="477782" y="519363"/>
                  </a:cubicBezTo>
                  <a:cubicBezTo>
                    <a:pt x="483568" y="514919"/>
                    <a:pt x="486861" y="508165"/>
                    <a:pt x="487039" y="500877"/>
                  </a:cubicBezTo>
                  <a:cubicBezTo>
                    <a:pt x="487217" y="493767"/>
                    <a:pt x="484191" y="487101"/>
                    <a:pt x="478850" y="482568"/>
                  </a:cubicBezTo>
                  <a:cubicBezTo>
                    <a:pt x="459448" y="466215"/>
                    <a:pt x="456244" y="437775"/>
                    <a:pt x="471285" y="416356"/>
                  </a:cubicBezTo>
                  <a:cubicBezTo>
                    <a:pt x="478761" y="405691"/>
                    <a:pt x="485170" y="394226"/>
                    <a:pt x="490421" y="382227"/>
                  </a:cubicBezTo>
                  <a:cubicBezTo>
                    <a:pt x="500923" y="358320"/>
                    <a:pt x="527445" y="346588"/>
                    <a:pt x="550942" y="355654"/>
                  </a:cubicBezTo>
                  <a:cubicBezTo>
                    <a:pt x="557439" y="358142"/>
                    <a:pt x="564114" y="357520"/>
                    <a:pt x="569899" y="354143"/>
                  </a:cubicBezTo>
                  <a:cubicBezTo>
                    <a:pt x="576040" y="350410"/>
                    <a:pt x="580134" y="344011"/>
                    <a:pt x="581113" y="336545"/>
                  </a:cubicBezTo>
                  <a:cubicBezTo>
                    <a:pt x="582538" y="325258"/>
                    <a:pt x="583250" y="313793"/>
                    <a:pt x="583250" y="302328"/>
                  </a:cubicBezTo>
                  <a:cubicBezTo>
                    <a:pt x="583250" y="290952"/>
                    <a:pt x="582538" y="279487"/>
                    <a:pt x="581113" y="268200"/>
                  </a:cubicBezTo>
                  <a:cubicBezTo>
                    <a:pt x="580134" y="260734"/>
                    <a:pt x="576040" y="254335"/>
                    <a:pt x="569899" y="250602"/>
                  </a:cubicBezTo>
                  <a:cubicBezTo>
                    <a:pt x="564114" y="247136"/>
                    <a:pt x="557528" y="246603"/>
                    <a:pt x="551209" y="249003"/>
                  </a:cubicBezTo>
                  <a:cubicBezTo>
                    <a:pt x="527445" y="258068"/>
                    <a:pt x="500923" y="246425"/>
                    <a:pt x="490421" y="222429"/>
                  </a:cubicBezTo>
                  <a:cubicBezTo>
                    <a:pt x="485170" y="210430"/>
                    <a:pt x="478761" y="199054"/>
                    <a:pt x="471374" y="188389"/>
                  </a:cubicBezTo>
                  <a:cubicBezTo>
                    <a:pt x="456244" y="166970"/>
                    <a:pt x="459537" y="138530"/>
                    <a:pt x="478939" y="122177"/>
                  </a:cubicBezTo>
                  <a:cubicBezTo>
                    <a:pt x="484280" y="117644"/>
                    <a:pt x="487217" y="110978"/>
                    <a:pt x="487039" y="103868"/>
                  </a:cubicBezTo>
                  <a:cubicBezTo>
                    <a:pt x="486861" y="96491"/>
                    <a:pt x="483568" y="89737"/>
                    <a:pt x="477782" y="85293"/>
                  </a:cubicBezTo>
                  <a:cubicBezTo>
                    <a:pt x="460160" y="71606"/>
                    <a:pt x="440847" y="60230"/>
                    <a:pt x="420554" y="51431"/>
                  </a:cubicBezTo>
                  <a:cubicBezTo>
                    <a:pt x="414057" y="48676"/>
                    <a:pt x="406937" y="49032"/>
                    <a:pt x="400885" y="52320"/>
                  </a:cubicBezTo>
                  <a:cubicBezTo>
                    <a:pt x="394744" y="55697"/>
                    <a:pt x="390561" y="61652"/>
                    <a:pt x="389404" y="68762"/>
                  </a:cubicBezTo>
                  <a:cubicBezTo>
                    <a:pt x="385399" y="93914"/>
                    <a:pt x="362436" y="111600"/>
                    <a:pt x="336359" y="108667"/>
                  </a:cubicBezTo>
                  <a:cubicBezTo>
                    <a:pt x="323987" y="107334"/>
                    <a:pt x="310993" y="107334"/>
                    <a:pt x="298622" y="108667"/>
                  </a:cubicBezTo>
                  <a:cubicBezTo>
                    <a:pt x="272366" y="111512"/>
                    <a:pt x="249671" y="94270"/>
                    <a:pt x="245488" y="68762"/>
                  </a:cubicBezTo>
                  <a:cubicBezTo>
                    <a:pt x="244420" y="61919"/>
                    <a:pt x="240682" y="56320"/>
                    <a:pt x="234986" y="52942"/>
                  </a:cubicBezTo>
                  <a:cubicBezTo>
                    <a:pt x="229290" y="49565"/>
                    <a:pt x="222436" y="48854"/>
                    <a:pt x="216117" y="50987"/>
                  </a:cubicBezTo>
                  <a:cubicBezTo>
                    <a:pt x="209442" y="53209"/>
                    <a:pt x="202233" y="49743"/>
                    <a:pt x="200008" y="43166"/>
                  </a:cubicBezTo>
                  <a:cubicBezTo>
                    <a:pt x="197783" y="36589"/>
                    <a:pt x="201254" y="29390"/>
                    <a:pt x="207929" y="27079"/>
                  </a:cubicBezTo>
                  <a:cubicBezTo>
                    <a:pt x="221279" y="22547"/>
                    <a:pt x="235876" y="24058"/>
                    <a:pt x="247980" y="31257"/>
                  </a:cubicBezTo>
                  <a:cubicBezTo>
                    <a:pt x="259995" y="38456"/>
                    <a:pt x="268183" y="50632"/>
                    <a:pt x="270497" y="64674"/>
                  </a:cubicBezTo>
                  <a:cubicBezTo>
                    <a:pt x="272455" y="76761"/>
                    <a:pt x="283314" y="84849"/>
                    <a:pt x="295863" y="83516"/>
                  </a:cubicBezTo>
                  <a:cubicBezTo>
                    <a:pt x="310103" y="82005"/>
                    <a:pt x="324877" y="82005"/>
                    <a:pt x="339029" y="83516"/>
                  </a:cubicBezTo>
                  <a:cubicBezTo>
                    <a:pt x="351578" y="84938"/>
                    <a:pt x="362436" y="76761"/>
                    <a:pt x="364483" y="64674"/>
                  </a:cubicBezTo>
                  <a:cubicBezTo>
                    <a:pt x="366886" y="49832"/>
                    <a:pt x="375697" y="37300"/>
                    <a:pt x="388692" y="30101"/>
                  </a:cubicBezTo>
                  <a:cubicBezTo>
                    <a:pt x="395189" y="26591"/>
                    <a:pt x="402242" y="24658"/>
                    <a:pt x="409385" y="24335"/>
                  </a:cubicBezTo>
                  <a:close/>
                  <a:moveTo>
                    <a:pt x="113916" y="0"/>
                  </a:moveTo>
                  <a:cubicBezTo>
                    <a:pt x="148795" y="0"/>
                    <a:pt x="177178" y="28352"/>
                    <a:pt x="177178" y="63191"/>
                  </a:cubicBezTo>
                  <a:cubicBezTo>
                    <a:pt x="177178" y="98031"/>
                    <a:pt x="148795" y="126383"/>
                    <a:pt x="113916" y="126383"/>
                  </a:cubicBezTo>
                  <a:cubicBezTo>
                    <a:pt x="79037" y="126383"/>
                    <a:pt x="50654" y="98031"/>
                    <a:pt x="50654" y="63191"/>
                  </a:cubicBezTo>
                  <a:cubicBezTo>
                    <a:pt x="50654" y="28352"/>
                    <a:pt x="79037" y="0"/>
                    <a:pt x="1139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063ADC10-717B-42EA-B333-83F2A6C88E0D}"/>
              </a:ext>
            </a:extLst>
          </p:cNvPr>
          <p:cNvGrpSpPr/>
          <p:nvPr/>
        </p:nvGrpSpPr>
        <p:grpSpPr>
          <a:xfrm>
            <a:off x="839993" y="5246284"/>
            <a:ext cx="11655937" cy="1132490"/>
            <a:chOff x="1101250" y="5496655"/>
            <a:chExt cx="11655937" cy="1132490"/>
          </a:xfrm>
        </p:grpSpPr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DAFF8EE2-3283-4313-A203-636A2B68B19A}"/>
                </a:ext>
              </a:extLst>
            </p:cNvPr>
            <p:cNvGrpSpPr/>
            <p:nvPr/>
          </p:nvGrpSpPr>
          <p:grpSpPr>
            <a:xfrm>
              <a:off x="1101250" y="5496655"/>
              <a:ext cx="11655937" cy="1132490"/>
              <a:chOff x="1101250" y="1633234"/>
              <a:chExt cx="11655937" cy="1132490"/>
            </a:xfrm>
          </p:grpSpPr>
          <p:sp>
            <p:nvSpPr>
              <p:cNvPr id="39" name="文本框 13">
                <a:extLst>
                  <a:ext uri="{FF2B5EF4-FFF2-40B4-BE49-F238E27FC236}">
                    <a16:creationId xmlns:a16="http://schemas.microsoft.com/office/drawing/2014/main" id="{7F8038ED-323E-4BA3-8A34-DCECAB6D6374}"/>
                  </a:ext>
                </a:extLst>
              </p:cNvPr>
              <p:cNvSpPr txBox="1"/>
              <p:nvPr/>
            </p:nvSpPr>
            <p:spPr>
              <a:xfrm>
                <a:off x="1800341" y="1633234"/>
                <a:ext cx="10956846" cy="1132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可設計文本建置後的複合應用功能，以利實用性加分。</a:t>
                </a:r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例如：利用新聞集合之股票標的進行後續簡易的股價走勢分析、投資組合等。</a:t>
                </a:r>
              </a:p>
            </p:txBody>
          </p:sp>
          <p:sp>
            <p:nvSpPr>
              <p:cNvPr id="40" name="椭圆 13">
                <a:extLst>
                  <a:ext uri="{FF2B5EF4-FFF2-40B4-BE49-F238E27FC236}">
                    <a16:creationId xmlns:a16="http://schemas.microsoft.com/office/drawing/2014/main" id="{933A1532-1884-4D94-A2F7-0B4311D74E5E}"/>
                  </a:ext>
                </a:extLst>
              </p:cNvPr>
              <p:cNvSpPr/>
              <p:nvPr/>
            </p:nvSpPr>
            <p:spPr>
              <a:xfrm>
                <a:off x="1101250" y="1894491"/>
                <a:ext cx="594994" cy="594994"/>
              </a:xfrm>
              <a:prstGeom prst="ellipse">
                <a:avLst/>
              </a:prstGeom>
              <a:solidFill>
                <a:srgbClr val="97CC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41" name="Oval 37">
              <a:extLst>
                <a:ext uri="{FF2B5EF4-FFF2-40B4-BE49-F238E27FC236}">
                  <a16:creationId xmlns:a16="http://schemas.microsoft.com/office/drawing/2014/main" id="{D576DDB4-145D-492B-8BAB-B7A65569EC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56633" y="5911409"/>
              <a:ext cx="284225" cy="288000"/>
            </a:xfrm>
            <a:custGeom>
              <a:avLst/>
              <a:gdLst>
                <a:gd name="T0" fmla="*/ 3621 w 6468"/>
                <a:gd name="T1" fmla="*/ 3299 h 6564"/>
                <a:gd name="T2" fmla="*/ 4214 w 6468"/>
                <a:gd name="T3" fmla="*/ 4727 h 6564"/>
                <a:gd name="T4" fmla="*/ 6337 w 6468"/>
                <a:gd name="T5" fmla="*/ 4571 h 6564"/>
                <a:gd name="T6" fmla="*/ 5974 w 6468"/>
                <a:gd name="T7" fmla="*/ 3603 h 6564"/>
                <a:gd name="T8" fmla="*/ 6429 w 6468"/>
                <a:gd name="T9" fmla="*/ 3225 h 6564"/>
                <a:gd name="T10" fmla="*/ 6022 w 6468"/>
                <a:gd name="T11" fmla="*/ 2697 h 6564"/>
                <a:gd name="T12" fmla="*/ 5080 w 6468"/>
                <a:gd name="T13" fmla="*/ 2269 h 6564"/>
                <a:gd name="T14" fmla="*/ 5136 w 6468"/>
                <a:gd name="T15" fmla="*/ 1681 h 6564"/>
                <a:gd name="T16" fmla="*/ 4477 w 6468"/>
                <a:gd name="T17" fmla="*/ 1593 h 6564"/>
                <a:gd name="T18" fmla="*/ 3837 w 6468"/>
                <a:gd name="T19" fmla="*/ 1917 h 6564"/>
                <a:gd name="T20" fmla="*/ 3357 w 6468"/>
                <a:gd name="T21" fmla="*/ 2412 h 6564"/>
                <a:gd name="T22" fmla="*/ 3445 w 6468"/>
                <a:gd name="T23" fmla="*/ 2889 h 6564"/>
                <a:gd name="T24" fmla="*/ 5048 w 6468"/>
                <a:gd name="T25" fmla="*/ 3547 h 6564"/>
                <a:gd name="T26" fmla="*/ 2792 w 6468"/>
                <a:gd name="T27" fmla="*/ 4483 h 6564"/>
                <a:gd name="T28" fmla="*/ 2397 w 6468"/>
                <a:gd name="T29" fmla="*/ 3364 h 6564"/>
                <a:gd name="T30" fmla="*/ 1830 w 6468"/>
                <a:gd name="T31" fmla="*/ 3843 h 6564"/>
                <a:gd name="T32" fmla="*/ 1502 w 6468"/>
                <a:gd name="T33" fmla="*/ 4577 h 6564"/>
                <a:gd name="T34" fmla="*/ 1589 w 6468"/>
                <a:gd name="T35" fmla="*/ 5239 h 6564"/>
                <a:gd name="T36" fmla="*/ 2178 w 6468"/>
                <a:gd name="T37" fmla="*/ 5181 h 6564"/>
                <a:gd name="T38" fmla="*/ 2609 w 6468"/>
                <a:gd name="T39" fmla="*/ 6123 h 6564"/>
                <a:gd name="T40" fmla="*/ 3138 w 6468"/>
                <a:gd name="T41" fmla="*/ 6528 h 6564"/>
                <a:gd name="T42" fmla="*/ 3513 w 6468"/>
                <a:gd name="T43" fmla="*/ 6072 h 6564"/>
                <a:gd name="T44" fmla="*/ 4484 w 6468"/>
                <a:gd name="T45" fmla="*/ 6433 h 6564"/>
                <a:gd name="T46" fmla="*/ 5145 w 6468"/>
                <a:gd name="T47" fmla="*/ 6347 h 6564"/>
                <a:gd name="T48" fmla="*/ 5088 w 6468"/>
                <a:gd name="T49" fmla="*/ 5759 h 6564"/>
                <a:gd name="T50" fmla="*/ 6029 w 6468"/>
                <a:gd name="T51" fmla="*/ 5328 h 6564"/>
                <a:gd name="T52" fmla="*/ 6434 w 6468"/>
                <a:gd name="T53" fmla="*/ 4799 h 6564"/>
                <a:gd name="T54" fmla="*/ 370 w 6468"/>
                <a:gd name="T55" fmla="*/ 1975 h 6564"/>
                <a:gd name="T56" fmla="*/ 0 w 6468"/>
                <a:gd name="T57" fmla="*/ 1827 h 6564"/>
                <a:gd name="T58" fmla="*/ 148 w 6468"/>
                <a:gd name="T59" fmla="*/ 1436 h 6564"/>
                <a:gd name="T60" fmla="*/ 580 w 6468"/>
                <a:gd name="T61" fmla="*/ 947 h 6564"/>
                <a:gd name="T62" fmla="*/ 424 w 6468"/>
                <a:gd name="T63" fmla="*/ 583 h 6564"/>
                <a:gd name="T64" fmla="*/ 802 w 6468"/>
                <a:gd name="T65" fmla="*/ 412 h 6564"/>
                <a:gd name="T66" fmla="*/ 1454 w 6468"/>
                <a:gd name="T67" fmla="*/ 371 h 6564"/>
                <a:gd name="T68" fmla="*/ 1602 w 6468"/>
                <a:gd name="T69" fmla="*/ 0 h 6564"/>
                <a:gd name="T70" fmla="*/ 1993 w 6468"/>
                <a:gd name="T71" fmla="*/ 148 h 6564"/>
                <a:gd name="T72" fmla="*/ 2482 w 6468"/>
                <a:gd name="T73" fmla="*/ 580 h 6564"/>
                <a:gd name="T74" fmla="*/ 2848 w 6468"/>
                <a:gd name="T75" fmla="*/ 423 h 6564"/>
                <a:gd name="T76" fmla="*/ 3018 w 6468"/>
                <a:gd name="T77" fmla="*/ 801 h 6564"/>
                <a:gd name="T78" fmla="*/ 3060 w 6468"/>
                <a:gd name="T79" fmla="*/ 1453 h 6564"/>
                <a:gd name="T80" fmla="*/ 3430 w 6468"/>
                <a:gd name="T81" fmla="*/ 1601 h 6564"/>
                <a:gd name="T82" fmla="*/ 3282 w 6468"/>
                <a:gd name="T83" fmla="*/ 1992 h 6564"/>
                <a:gd name="T84" fmla="*/ 2850 w 6468"/>
                <a:gd name="T85" fmla="*/ 2481 h 6564"/>
                <a:gd name="T86" fmla="*/ 3008 w 6468"/>
                <a:gd name="T87" fmla="*/ 2847 h 6564"/>
                <a:gd name="T88" fmla="*/ 2629 w 6468"/>
                <a:gd name="T89" fmla="*/ 3017 h 6564"/>
                <a:gd name="T90" fmla="*/ 1977 w 6468"/>
                <a:gd name="T91" fmla="*/ 3059 h 6564"/>
                <a:gd name="T92" fmla="*/ 1829 w 6468"/>
                <a:gd name="T93" fmla="*/ 3429 h 6564"/>
                <a:gd name="T94" fmla="*/ 1438 w 6468"/>
                <a:gd name="T95" fmla="*/ 3281 h 6564"/>
                <a:gd name="T96" fmla="*/ 949 w 6468"/>
                <a:gd name="T97" fmla="*/ 2849 h 6564"/>
                <a:gd name="T98" fmla="*/ 584 w 6468"/>
                <a:gd name="T99" fmla="*/ 3007 h 6564"/>
                <a:gd name="T100" fmla="*/ 413 w 6468"/>
                <a:gd name="T101" fmla="*/ 2628 h 6564"/>
                <a:gd name="T102" fmla="*/ 370 w 6468"/>
                <a:gd name="T103" fmla="*/ 1975 h 6564"/>
                <a:gd name="T104" fmla="*/ 2173 w 6468"/>
                <a:gd name="T105" fmla="*/ 2177 h 6564"/>
                <a:gd name="T106" fmla="*/ 1257 w 6468"/>
                <a:gd name="T107" fmla="*/ 1251 h 6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468" h="6564">
                  <a:moveTo>
                    <a:pt x="3204" y="4309"/>
                  </a:moveTo>
                  <a:cubicBezTo>
                    <a:pt x="3040" y="3916"/>
                    <a:pt x="3228" y="3463"/>
                    <a:pt x="3621" y="3299"/>
                  </a:cubicBezTo>
                  <a:cubicBezTo>
                    <a:pt x="4014" y="3135"/>
                    <a:pt x="4468" y="3323"/>
                    <a:pt x="4632" y="3716"/>
                  </a:cubicBezTo>
                  <a:cubicBezTo>
                    <a:pt x="4796" y="4109"/>
                    <a:pt x="4608" y="4563"/>
                    <a:pt x="4214" y="4727"/>
                  </a:cubicBezTo>
                  <a:cubicBezTo>
                    <a:pt x="3821" y="4891"/>
                    <a:pt x="3368" y="4703"/>
                    <a:pt x="3204" y="4309"/>
                  </a:cubicBezTo>
                  <a:close/>
                  <a:moveTo>
                    <a:pt x="6337" y="4571"/>
                  </a:moveTo>
                  <a:lnTo>
                    <a:pt x="5974" y="4421"/>
                  </a:lnTo>
                  <a:cubicBezTo>
                    <a:pt x="6028" y="4156"/>
                    <a:pt x="6029" y="3877"/>
                    <a:pt x="5974" y="3603"/>
                  </a:cubicBezTo>
                  <a:lnTo>
                    <a:pt x="6336" y="3452"/>
                  </a:lnTo>
                  <a:cubicBezTo>
                    <a:pt x="6424" y="3416"/>
                    <a:pt x="6466" y="3315"/>
                    <a:pt x="6429" y="3225"/>
                  </a:cubicBezTo>
                  <a:lnTo>
                    <a:pt x="6249" y="2791"/>
                  </a:lnTo>
                  <a:cubicBezTo>
                    <a:pt x="6213" y="2703"/>
                    <a:pt x="6112" y="2660"/>
                    <a:pt x="6022" y="2697"/>
                  </a:cubicBezTo>
                  <a:lnTo>
                    <a:pt x="5660" y="2848"/>
                  </a:lnTo>
                  <a:cubicBezTo>
                    <a:pt x="5504" y="2615"/>
                    <a:pt x="5305" y="2419"/>
                    <a:pt x="5080" y="2269"/>
                  </a:cubicBezTo>
                  <a:lnTo>
                    <a:pt x="5229" y="1907"/>
                  </a:lnTo>
                  <a:cubicBezTo>
                    <a:pt x="5265" y="1819"/>
                    <a:pt x="5224" y="1717"/>
                    <a:pt x="5136" y="1681"/>
                  </a:cubicBezTo>
                  <a:lnTo>
                    <a:pt x="4702" y="1500"/>
                  </a:lnTo>
                  <a:cubicBezTo>
                    <a:pt x="4614" y="1464"/>
                    <a:pt x="4513" y="1505"/>
                    <a:pt x="4477" y="1593"/>
                  </a:cubicBezTo>
                  <a:lnTo>
                    <a:pt x="4328" y="1956"/>
                  </a:lnTo>
                  <a:cubicBezTo>
                    <a:pt x="4168" y="1924"/>
                    <a:pt x="4002" y="1911"/>
                    <a:pt x="3837" y="1917"/>
                  </a:cubicBezTo>
                  <a:cubicBezTo>
                    <a:pt x="3804" y="2165"/>
                    <a:pt x="3609" y="2361"/>
                    <a:pt x="3364" y="2397"/>
                  </a:cubicBezTo>
                  <a:cubicBezTo>
                    <a:pt x="3361" y="2403"/>
                    <a:pt x="3360" y="2407"/>
                    <a:pt x="3357" y="2412"/>
                  </a:cubicBezTo>
                  <a:cubicBezTo>
                    <a:pt x="3426" y="2507"/>
                    <a:pt x="3465" y="2621"/>
                    <a:pt x="3465" y="2743"/>
                  </a:cubicBezTo>
                  <a:cubicBezTo>
                    <a:pt x="3465" y="2793"/>
                    <a:pt x="3458" y="2841"/>
                    <a:pt x="3445" y="2889"/>
                  </a:cubicBezTo>
                  <a:cubicBezTo>
                    <a:pt x="3448" y="2888"/>
                    <a:pt x="3449" y="2887"/>
                    <a:pt x="3452" y="2887"/>
                  </a:cubicBezTo>
                  <a:cubicBezTo>
                    <a:pt x="4073" y="2628"/>
                    <a:pt x="4789" y="2924"/>
                    <a:pt x="5048" y="3547"/>
                  </a:cubicBezTo>
                  <a:cubicBezTo>
                    <a:pt x="5306" y="4168"/>
                    <a:pt x="5010" y="4884"/>
                    <a:pt x="4388" y="5143"/>
                  </a:cubicBezTo>
                  <a:cubicBezTo>
                    <a:pt x="3766" y="5401"/>
                    <a:pt x="3050" y="5105"/>
                    <a:pt x="2792" y="4483"/>
                  </a:cubicBezTo>
                  <a:cubicBezTo>
                    <a:pt x="2650" y="4140"/>
                    <a:pt x="2676" y="3771"/>
                    <a:pt x="2832" y="3464"/>
                  </a:cubicBezTo>
                  <a:cubicBezTo>
                    <a:pt x="2682" y="3491"/>
                    <a:pt x="2524" y="3459"/>
                    <a:pt x="2397" y="3364"/>
                  </a:cubicBezTo>
                  <a:cubicBezTo>
                    <a:pt x="2392" y="3367"/>
                    <a:pt x="2388" y="3368"/>
                    <a:pt x="2382" y="3369"/>
                  </a:cubicBezTo>
                  <a:cubicBezTo>
                    <a:pt x="2341" y="3637"/>
                    <a:pt x="2109" y="3843"/>
                    <a:pt x="1830" y="3843"/>
                  </a:cubicBezTo>
                  <a:cubicBezTo>
                    <a:pt x="1814" y="4035"/>
                    <a:pt x="1824" y="4231"/>
                    <a:pt x="1864" y="4427"/>
                  </a:cubicBezTo>
                  <a:lnTo>
                    <a:pt x="1502" y="4577"/>
                  </a:lnTo>
                  <a:cubicBezTo>
                    <a:pt x="1414" y="4613"/>
                    <a:pt x="1372" y="4715"/>
                    <a:pt x="1409" y="4804"/>
                  </a:cubicBezTo>
                  <a:lnTo>
                    <a:pt x="1589" y="5239"/>
                  </a:lnTo>
                  <a:cubicBezTo>
                    <a:pt x="1625" y="5327"/>
                    <a:pt x="1726" y="5369"/>
                    <a:pt x="1816" y="5332"/>
                  </a:cubicBezTo>
                  <a:lnTo>
                    <a:pt x="2178" y="5181"/>
                  </a:lnTo>
                  <a:cubicBezTo>
                    <a:pt x="2334" y="5415"/>
                    <a:pt x="2533" y="5611"/>
                    <a:pt x="2758" y="5760"/>
                  </a:cubicBezTo>
                  <a:lnTo>
                    <a:pt x="2609" y="6123"/>
                  </a:lnTo>
                  <a:cubicBezTo>
                    <a:pt x="2573" y="6211"/>
                    <a:pt x="2614" y="6312"/>
                    <a:pt x="2702" y="6348"/>
                  </a:cubicBezTo>
                  <a:lnTo>
                    <a:pt x="3138" y="6528"/>
                  </a:lnTo>
                  <a:cubicBezTo>
                    <a:pt x="3226" y="6564"/>
                    <a:pt x="3328" y="6523"/>
                    <a:pt x="3364" y="6435"/>
                  </a:cubicBezTo>
                  <a:lnTo>
                    <a:pt x="3513" y="6072"/>
                  </a:lnTo>
                  <a:cubicBezTo>
                    <a:pt x="3778" y="6125"/>
                    <a:pt x="4057" y="6127"/>
                    <a:pt x="4333" y="6072"/>
                  </a:cubicBezTo>
                  <a:lnTo>
                    <a:pt x="4484" y="6433"/>
                  </a:lnTo>
                  <a:cubicBezTo>
                    <a:pt x="4520" y="6521"/>
                    <a:pt x="4621" y="6564"/>
                    <a:pt x="4710" y="6527"/>
                  </a:cubicBezTo>
                  <a:lnTo>
                    <a:pt x="5145" y="6347"/>
                  </a:lnTo>
                  <a:cubicBezTo>
                    <a:pt x="5233" y="6311"/>
                    <a:pt x="5276" y="6209"/>
                    <a:pt x="5238" y="6120"/>
                  </a:cubicBezTo>
                  <a:lnTo>
                    <a:pt x="5088" y="5759"/>
                  </a:lnTo>
                  <a:cubicBezTo>
                    <a:pt x="5321" y="5603"/>
                    <a:pt x="5517" y="5404"/>
                    <a:pt x="5666" y="5179"/>
                  </a:cubicBezTo>
                  <a:lnTo>
                    <a:pt x="6029" y="5328"/>
                  </a:lnTo>
                  <a:cubicBezTo>
                    <a:pt x="6117" y="5364"/>
                    <a:pt x="6218" y="5323"/>
                    <a:pt x="6254" y="5235"/>
                  </a:cubicBezTo>
                  <a:lnTo>
                    <a:pt x="6434" y="4799"/>
                  </a:lnTo>
                  <a:cubicBezTo>
                    <a:pt x="6468" y="4708"/>
                    <a:pt x="6425" y="4608"/>
                    <a:pt x="6337" y="4571"/>
                  </a:cubicBezTo>
                  <a:close/>
                  <a:moveTo>
                    <a:pt x="370" y="1975"/>
                  </a:moveTo>
                  <a:lnTo>
                    <a:pt x="145" y="1973"/>
                  </a:lnTo>
                  <a:cubicBezTo>
                    <a:pt x="65" y="1973"/>
                    <a:pt x="0" y="1908"/>
                    <a:pt x="0" y="1827"/>
                  </a:cubicBezTo>
                  <a:lnTo>
                    <a:pt x="1" y="1581"/>
                  </a:lnTo>
                  <a:cubicBezTo>
                    <a:pt x="1" y="1501"/>
                    <a:pt x="66" y="1436"/>
                    <a:pt x="148" y="1436"/>
                  </a:cubicBezTo>
                  <a:lnTo>
                    <a:pt x="373" y="1437"/>
                  </a:lnTo>
                  <a:cubicBezTo>
                    <a:pt x="408" y="1264"/>
                    <a:pt x="477" y="1097"/>
                    <a:pt x="580" y="947"/>
                  </a:cubicBezTo>
                  <a:lnTo>
                    <a:pt x="422" y="788"/>
                  </a:lnTo>
                  <a:cubicBezTo>
                    <a:pt x="366" y="731"/>
                    <a:pt x="366" y="639"/>
                    <a:pt x="424" y="583"/>
                  </a:cubicBezTo>
                  <a:lnTo>
                    <a:pt x="597" y="411"/>
                  </a:lnTo>
                  <a:cubicBezTo>
                    <a:pt x="654" y="355"/>
                    <a:pt x="746" y="355"/>
                    <a:pt x="802" y="412"/>
                  </a:cubicBezTo>
                  <a:lnTo>
                    <a:pt x="961" y="572"/>
                  </a:lnTo>
                  <a:cubicBezTo>
                    <a:pt x="1113" y="471"/>
                    <a:pt x="1281" y="404"/>
                    <a:pt x="1454" y="371"/>
                  </a:cubicBezTo>
                  <a:lnTo>
                    <a:pt x="1456" y="145"/>
                  </a:lnTo>
                  <a:cubicBezTo>
                    <a:pt x="1456" y="65"/>
                    <a:pt x="1521" y="0"/>
                    <a:pt x="1602" y="0"/>
                  </a:cubicBezTo>
                  <a:lnTo>
                    <a:pt x="1848" y="1"/>
                  </a:lnTo>
                  <a:cubicBezTo>
                    <a:pt x="1928" y="1"/>
                    <a:pt x="1993" y="67"/>
                    <a:pt x="1993" y="148"/>
                  </a:cubicBezTo>
                  <a:lnTo>
                    <a:pt x="1992" y="373"/>
                  </a:lnTo>
                  <a:cubicBezTo>
                    <a:pt x="2165" y="408"/>
                    <a:pt x="2332" y="477"/>
                    <a:pt x="2482" y="580"/>
                  </a:cubicBezTo>
                  <a:lnTo>
                    <a:pt x="2642" y="421"/>
                  </a:lnTo>
                  <a:cubicBezTo>
                    <a:pt x="2700" y="365"/>
                    <a:pt x="2792" y="365"/>
                    <a:pt x="2848" y="423"/>
                  </a:cubicBezTo>
                  <a:lnTo>
                    <a:pt x="3020" y="596"/>
                  </a:lnTo>
                  <a:cubicBezTo>
                    <a:pt x="3076" y="653"/>
                    <a:pt x="3076" y="745"/>
                    <a:pt x="3018" y="801"/>
                  </a:cubicBezTo>
                  <a:lnTo>
                    <a:pt x="2858" y="960"/>
                  </a:lnTo>
                  <a:cubicBezTo>
                    <a:pt x="2960" y="1112"/>
                    <a:pt x="3026" y="1280"/>
                    <a:pt x="3060" y="1453"/>
                  </a:cubicBezTo>
                  <a:lnTo>
                    <a:pt x="3285" y="1455"/>
                  </a:lnTo>
                  <a:cubicBezTo>
                    <a:pt x="3365" y="1455"/>
                    <a:pt x="3430" y="1520"/>
                    <a:pt x="3430" y="1601"/>
                  </a:cubicBezTo>
                  <a:lnTo>
                    <a:pt x="3429" y="1847"/>
                  </a:lnTo>
                  <a:cubicBezTo>
                    <a:pt x="3429" y="1927"/>
                    <a:pt x="3364" y="1992"/>
                    <a:pt x="3282" y="1992"/>
                  </a:cubicBezTo>
                  <a:lnTo>
                    <a:pt x="3057" y="1991"/>
                  </a:lnTo>
                  <a:cubicBezTo>
                    <a:pt x="3022" y="2164"/>
                    <a:pt x="2953" y="2331"/>
                    <a:pt x="2850" y="2481"/>
                  </a:cubicBezTo>
                  <a:lnTo>
                    <a:pt x="3009" y="2641"/>
                  </a:lnTo>
                  <a:cubicBezTo>
                    <a:pt x="3065" y="2699"/>
                    <a:pt x="3065" y="2791"/>
                    <a:pt x="3008" y="2847"/>
                  </a:cubicBezTo>
                  <a:lnTo>
                    <a:pt x="2834" y="3019"/>
                  </a:lnTo>
                  <a:cubicBezTo>
                    <a:pt x="2777" y="3075"/>
                    <a:pt x="2685" y="3075"/>
                    <a:pt x="2629" y="3017"/>
                  </a:cubicBezTo>
                  <a:lnTo>
                    <a:pt x="2470" y="2857"/>
                  </a:lnTo>
                  <a:cubicBezTo>
                    <a:pt x="2318" y="2959"/>
                    <a:pt x="2150" y="3025"/>
                    <a:pt x="1977" y="3059"/>
                  </a:cubicBezTo>
                  <a:lnTo>
                    <a:pt x="1976" y="3284"/>
                  </a:lnTo>
                  <a:cubicBezTo>
                    <a:pt x="1976" y="3364"/>
                    <a:pt x="1910" y="3429"/>
                    <a:pt x="1829" y="3429"/>
                  </a:cubicBezTo>
                  <a:lnTo>
                    <a:pt x="1584" y="3428"/>
                  </a:lnTo>
                  <a:cubicBezTo>
                    <a:pt x="1504" y="3428"/>
                    <a:pt x="1438" y="3363"/>
                    <a:pt x="1438" y="3281"/>
                  </a:cubicBezTo>
                  <a:lnTo>
                    <a:pt x="1440" y="3056"/>
                  </a:lnTo>
                  <a:cubicBezTo>
                    <a:pt x="1266" y="3021"/>
                    <a:pt x="1100" y="2952"/>
                    <a:pt x="949" y="2849"/>
                  </a:cubicBezTo>
                  <a:lnTo>
                    <a:pt x="789" y="3008"/>
                  </a:lnTo>
                  <a:cubicBezTo>
                    <a:pt x="732" y="3064"/>
                    <a:pt x="640" y="3064"/>
                    <a:pt x="584" y="3007"/>
                  </a:cubicBezTo>
                  <a:lnTo>
                    <a:pt x="412" y="2833"/>
                  </a:lnTo>
                  <a:cubicBezTo>
                    <a:pt x="356" y="2776"/>
                    <a:pt x="356" y="2684"/>
                    <a:pt x="413" y="2628"/>
                  </a:cubicBezTo>
                  <a:lnTo>
                    <a:pt x="573" y="2469"/>
                  </a:lnTo>
                  <a:cubicBezTo>
                    <a:pt x="470" y="2316"/>
                    <a:pt x="404" y="2148"/>
                    <a:pt x="370" y="1975"/>
                  </a:cubicBezTo>
                  <a:close/>
                  <a:moveTo>
                    <a:pt x="1252" y="2172"/>
                  </a:moveTo>
                  <a:cubicBezTo>
                    <a:pt x="1505" y="2428"/>
                    <a:pt x="1917" y="2431"/>
                    <a:pt x="2173" y="2177"/>
                  </a:cubicBezTo>
                  <a:cubicBezTo>
                    <a:pt x="2429" y="1924"/>
                    <a:pt x="2432" y="1512"/>
                    <a:pt x="2178" y="1256"/>
                  </a:cubicBezTo>
                  <a:cubicBezTo>
                    <a:pt x="1925" y="1000"/>
                    <a:pt x="1513" y="997"/>
                    <a:pt x="1257" y="1251"/>
                  </a:cubicBezTo>
                  <a:cubicBezTo>
                    <a:pt x="1000" y="1504"/>
                    <a:pt x="998" y="1916"/>
                    <a:pt x="1252" y="21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0868879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A7172A7-7BA5-42BB-B3BC-4BDD5029C853}"/>
              </a:ext>
            </a:extLst>
          </p:cNvPr>
          <p:cNvSpPr/>
          <p:nvPr/>
        </p:nvSpPr>
        <p:spPr>
          <a:xfrm>
            <a:off x="7202714" y="0"/>
            <a:ext cx="3438971" cy="6858000"/>
          </a:xfrm>
          <a:prstGeom prst="rect">
            <a:avLst/>
          </a:prstGeom>
          <a:solidFill>
            <a:srgbClr val="97C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EA9B1F-CED9-4269-9028-92B80DBE5A6D}"/>
              </a:ext>
            </a:extLst>
          </p:cNvPr>
          <p:cNvSpPr txBox="1"/>
          <p:nvPr/>
        </p:nvSpPr>
        <p:spPr>
          <a:xfrm>
            <a:off x="7617750" y="1839888"/>
            <a:ext cx="2759090" cy="357020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  <a:p>
            <a:pPr algn="ctr"/>
            <a:r>
              <a:rPr lang="en-US" altLang="zh-CN" sz="16600" spc="3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66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BE5A8E5-5F54-42C6-A3AE-0E7227782020}"/>
              </a:ext>
            </a:extLst>
          </p:cNvPr>
          <p:cNvGrpSpPr/>
          <p:nvPr/>
        </p:nvGrpSpPr>
        <p:grpSpPr>
          <a:xfrm>
            <a:off x="750225" y="2324522"/>
            <a:ext cx="6867525" cy="2208956"/>
            <a:chOff x="1019175" y="2291143"/>
            <a:chExt cx="6867525" cy="2208956"/>
          </a:xfrm>
        </p:grpSpPr>
        <p:sp>
          <p:nvSpPr>
            <p:cNvPr id="10" name="图文框 9">
              <a:extLst>
                <a:ext uri="{FF2B5EF4-FFF2-40B4-BE49-F238E27FC236}">
                  <a16:creationId xmlns:a16="http://schemas.microsoft.com/office/drawing/2014/main" id="{175ED1EB-595C-4BDE-889B-87155D70C6CF}"/>
                </a:ext>
              </a:extLst>
            </p:cNvPr>
            <p:cNvSpPr/>
            <p:nvPr/>
          </p:nvSpPr>
          <p:spPr>
            <a:xfrm>
              <a:off x="1019175" y="2291143"/>
              <a:ext cx="6867525" cy="2208956"/>
            </a:xfrm>
            <a:prstGeom prst="frame">
              <a:avLst>
                <a:gd name="adj1" fmla="val 2949"/>
              </a:avLst>
            </a:prstGeom>
            <a:solidFill>
              <a:srgbClr val="97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C20420A-9F86-457E-9E8B-B3AB5D624EAD}"/>
                </a:ext>
              </a:extLst>
            </p:cNvPr>
            <p:cNvSpPr txBox="1"/>
            <p:nvPr/>
          </p:nvSpPr>
          <p:spPr>
            <a:xfrm>
              <a:off x="1693390" y="3049162"/>
              <a:ext cx="55707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5400" b="1" spc="6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階段性實驗成果</a:t>
              </a:r>
            </a:p>
          </p:txBody>
        </p:sp>
      </p:grpSp>
      <p:sp>
        <p:nvSpPr>
          <p:cNvPr id="11" name="投影片編號版面配置區 1">
            <a:extLst>
              <a:ext uri="{FF2B5EF4-FFF2-40B4-BE49-F238E27FC236}">
                <a16:creationId xmlns:a16="http://schemas.microsoft.com/office/drawing/2014/main" id="{1592E1BC-0B8F-4B2F-9CEA-2B41A8E8B32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4E786F-588D-4932-A7B2-AE3451FA4ACA}" type="slidenum"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9</a:t>
            </a:fld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8776785"/>
      </p:ext>
    </p:extLst>
  </p:cSld>
  <p:clrMapOvr>
    <a:masterClrMapping/>
  </p:clrMapOvr>
  <p:transition spd="slow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5kms5nq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1073</TotalTime>
  <Words>679</Words>
  <Application>Microsoft Office PowerPoint</Application>
  <PresentationFormat>寬螢幕</PresentationFormat>
  <Paragraphs>137</Paragraphs>
  <Slides>14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等线</vt:lpstr>
      <vt:lpstr>微软雅黑</vt:lpstr>
      <vt:lpstr>宋体</vt:lpstr>
      <vt:lpstr>微軟正黑體</vt:lpstr>
      <vt:lpstr>新細明體</vt:lpstr>
      <vt:lpstr>Arial</vt:lpstr>
      <vt:lpstr>Calibri</vt:lpstr>
      <vt:lpstr>Comic Sans MS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USER</cp:lastModifiedBy>
  <cp:revision>145</cp:revision>
  <dcterms:created xsi:type="dcterms:W3CDTF">2017-08-18T03:02:00Z</dcterms:created>
  <dcterms:modified xsi:type="dcterms:W3CDTF">2021-04-17T11:27:14Z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