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0" r:id="rId1"/>
    <p:sldMasterId id="2147483661" r:id="rId2"/>
  </p:sldMasterIdLst>
  <p:notesMasterIdLst>
    <p:notesMasterId r:id="rId18"/>
  </p:notesMasterIdLst>
  <p:handoutMasterIdLst>
    <p:handoutMasterId r:id="rId19"/>
  </p:handoutMasterIdLst>
  <p:sldIdLst>
    <p:sldId id="260" r:id="rId3"/>
    <p:sldId id="261" r:id="rId4"/>
    <p:sldId id="263" r:id="rId5"/>
    <p:sldId id="269" r:id="rId6"/>
    <p:sldId id="300" r:id="rId7"/>
    <p:sldId id="318" r:id="rId8"/>
    <p:sldId id="314" r:id="rId9"/>
    <p:sldId id="313" r:id="rId10"/>
    <p:sldId id="289" r:id="rId11"/>
    <p:sldId id="315" r:id="rId12"/>
    <p:sldId id="316" r:id="rId13"/>
    <p:sldId id="317" r:id="rId14"/>
    <p:sldId id="291" r:id="rId15"/>
    <p:sldId id="278" r:id="rId16"/>
    <p:sldId id="284" r:id="rId17"/>
  </p:sldIdLst>
  <p:sldSz cx="12192000" cy="6858000"/>
  <p:notesSz cx="6858000" cy="9144000"/>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97CCD4"/>
    <a:srgbClr val="B6DAFE"/>
    <a:srgbClr val="FFFFFF"/>
    <a:srgbClr val="3F8FC7"/>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84894" autoAdjust="0"/>
  </p:normalViewPr>
  <p:slideViewPr>
    <p:cSldViewPr snapToGrid="0">
      <p:cViewPr varScale="1">
        <p:scale>
          <a:sx n="70" d="100"/>
          <a:sy n="70" d="100"/>
        </p:scale>
        <p:origin x="1157" y="38"/>
      </p:cViewPr>
      <p:guideLst>
        <p:guide orient="horz" pos="2160"/>
        <p:guide pos="3840"/>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7273FA49-F32E-41F7-A571-DB91B6C1500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5C7A5659-B762-4177-9484-16CBCB1127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4399F5-3F08-4C05-8350-8E88625E00F0}" type="datetimeFigureOut">
              <a:rPr lang="zh-TW" altLang="en-US" smtClean="0"/>
              <a:t>2021/5/10</a:t>
            </a:fld>
            <a:endParaRPr lang="zh-TW" altLang="en-US"/>
          </a:p>
        </p:txBody>
      </p:sp>
      <p:sp>
        <p:nvSpPr>
          <p:cNvPr id="4" name="頁尾版面配置區 3">
            <a:extLst>
              <a:ext uri="{FF2B5EF4-FFF2-40B4-BE49-F238E27FC236}">
                <a16:creationId xmlns:a16="http://schemas.microsoft.com/office/drawing/2014/main" id="{B1F5AC0E-5838-45FF-A3C7-529459056B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5A8152F6-80DE-4517-A374-0461065F77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69BB1A-AD59-4654-95D8-1FCDD39271ED}" type="slidenum">
              <a:rPr lang="zh-TW" altLang="en-US" smtClean="0"/>
              <a:t>‹#›</a:t>
            </a:fld>
            <a:endParaRPr lang="zh-TW" altLang="en-US"/>
          </a:p>
        </p:txBody>
      </p:sp>
    </p:spTree>
    <p:extLst>
      <p:ext uri="{BB962C8B-B14F-4D97-AF65-F5344CB8AC3E}">
        <p14:creationId xmlns:p14="http://schemas.microsoft.com/office/powerpoint/2010/main" val="70503164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2021/5/10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extLst>
      <p:ext uri="{BB962C8B-B14F-4D97-AF65-F5344CB8AC3E}">
        <p14:creationId xmlns:p14="http://schemas.microsoft.com/office/powerpoint/2010/main" val="242325294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圖片資料來源：</a:t>
            </a:r>
            <a:r>
              <a:rPr lang="fr-FR" altLang="zh-TW" dirty="0"/>
              <a:t>https://sloboda-studio.com/blog/how-to-use-nlp-for-building-a-chatbot/</a:t>
            </a:r>
            <a:endParaRPr lang="zh-CN" altLang="en-US" dirty="0"/>
          </a:p>
        </p:txBody>
      </p:sp>
    </p:spTree>
    <p:extLst>
      <p:ext uri="{BB962C8B-B14F-4D97-AF65-F5344CB8AC3E}">
        <p14:creationId xmlns:p14="http://schemas.microsoft.com/office/powerpoint/2010/main" val="2939566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95723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52142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圖片資料來源：</a:t>
            </a:r>
            <a:r>
              <a:rPr lang="fr-FR" altLang="zh-TW" dirty="0"/>
              <a:t>https://sloboda-studio.com/blog/how-to-use-nlp-for-building-a-chatbot/</a:t>
            </a:r>
            <a:endParaRPr lang="zh-CN" altLang="en-US" dirty="0"/>
          </a:p>
        </p:txBody>
      </p:sp>
    </p:spTree>
    <p:extLst>
      <p:ext uri="{BB962C8B-B14F-4D97-AF65-F5344CB8AC3E}">
        <p14:creationId xmlns:p14="http://schemas.microsoft.com/office/powerpoint/2010/main" val="585263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41951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88581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Tree>
    <p:extLst>
      <p:ext uri="{BB962C8B-B14F-4D97-AF65-F5344CB8AC3E}">
        <p14:creationId xmlns:p14="http://schemas.microsoft.com/office/powerpoint/2010/main" val="1660951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32393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58117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Tree>
    <p:extLst>
      <p:ext uri="{BB962C8B-B14F-4D97-AF65-F5344CB8AC3E}">
        <p14:creationId xmlns:p14="http://schemas.microsoft.com/office/powerpoint/2010/main" val="3869735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37995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Tree>
    <p:extLst>
      <p:ext uri="{BB962C8B-B14F-4D97-AF65-F5344CB8AC3E}">
        <p14:creationId xmlns:p14="http://schemas.microsoft.com/office/powerpoint/2010/main" val="544225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9559264"/>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2021/5/10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4053870"/>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pPr defTabSz="914400"/>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960950550"/>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pPr defTabSz="914400"/>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2923021436"/>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83187214"/>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960433"/>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7786094"/>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840401721"/>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46464779"/>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187233335"/>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242737373"/>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5" name="TextBox 4"/>
          <p:cNvSpPr txBox="1"/>
          <p:nvPr userDrawn="1"/>
        </p:nvSpPr>
        <p:spPr>
          <a:xfrm>
            <a:off x="1007605" y="6858000"/>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230718258"/>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47916285"/>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706380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4" r:id="rId3"/>
    <p:sldLayoutId id="2147483655" r:id="rId4"/>
    <p:sldLayoutId id="2147483656" r:id="rId5"/>
    <p:sldLayoutId id="2147483657" r:id="rId6"/>
    <p:sldLayoutId id="2147483658" r:id="rId7"/>
    <p:sldLayoutId id="2147483659" r:id="rId8"/>
    <p:sldLayoutId id="2147483660" r:id="rId9"/>
    <p:sldLayoutId id="2147483665" r:id="rId10"/>
  </p:sldLayoutIdLst>
  <p:transition spd="slow">
    <p:push/>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96876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ransition spd="slow">
    <p:push/>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loboda-studio.com/blog/how-to-use-nlp-for-building-a-chatbo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hyperlink" Target="https://www.figma.com/file/zQWNjkwmCcYcKxd6rqpijy/Una-Presentation-Template-(Community)?node-id=0%3A1"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loboda-studio.com/blog/how-to-use-nlp-for-building-a-chatbo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圖片 21">
            <a:hlinkClick r:id="rId3"/>
            <a:extLst>
              <a:ext uri="{FF2B5EF4-FFF2-40B4-BE49-F238E27FC236}">
                <a16:creationId xmlns:a16="http://schemas.microsoft.com/office/drawing/2014/main" id="{AA9F35A4-30C8-49CA-B294-236891F830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3846"/>
            <a:ext cx="12192000" cy="3566570"/>
          </a:xfrm>
          <a:prstGeom prst="rect">
            <a:avLst/>
          </a:prstGeom>
        </p:spPr>
      </p:pic>
      <p:grpSp>
        <p:nvGrpSpPr>
          <p:cNvPr id="13" name="群組 12">
            <a:extLst>
              <a:ext uri="{FF2B5EF4-FFF2-40B4-BE49-F238E27FC236}">
                <a16:creationId xmlns:a16="http://schemas.microsoft.com/office/drawing/2014/main" id="{45774BE4-4B68-4FCB-B50E-FD0517F0C02D}"/>
              </a:ext>
            </a:extLst>
          </p:cNvPr>
          <p:cNvGrpSpPr/>
          <p:nvPr/>
        </p:nvGrpSpPr>
        <p:grpSpPr>
          <a:xfrm>
            <a:off x="342229" y="-130788"/>
            <a:ext cx="3438971" cy="4152750"/>
            <a:chOff x="529886" y="1"/>
            <a:chExt cx="3438971" cy="3880219"/>
          </a:xfrm>
        </p:grpSpPr>
        <p:sp>
          <p:nvSpPr>
            <p:cNvPr id="9" name="矩形 8">
              <a:extLst>
                <a:ext uri="{FF2B5EF4-FFF2-40B4-BE49-F238E27FC236}">
                  <a16:creationId xmlns:a16="http://schemas.microsoft.com/office/drawing/2014/main" id="{85EBA52A-C8BB-44A7-96A5-152BF4FD58EA}"/>
                </a:ext>
              </a:extLst>
            </p:cNvPr>
            <p:cNvSpPr/>
            <p:nvPr/>
          </p:nvSpPr>
          <p:spPr>
            <a:xfrm>
              <a:off x="529886" y="1"/>
              <a:ext cx="3438971" cy="3880219"/>
            </a:xfrm>
            <a:prstGeom prst="rect">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3">
              <a:extLst>
                <a:ext uri="{FF2B5EF4-FFF2-40B4-BE49-F238E27FC236}">
                  <a16:creationId xmlns:a16="http://schemas.microsoft.com/office/drawing/2014/main" id="{8EFA0F82-75F6-4725-8EB9-E4FC2C66E378}"/>
                </a:ext>
              </a:extLst>
            </p:cNvPr>
            <p:cNvSpPr txBox="1"/>
            <p:nvPr/>
          </p:nvSpPr>
          <p:spPr>
            <a:xfrm>
              <a:off x="869826" y="164555"/>
              <a:ext cx="2759089" cy="2501879"/>
            </a:xfrm>
            <a:prstGeom prst="rect">
              <a:avLst/>
            </a:prstGeom>
            <a:noFill/>
          </p:spPr>
          <p:txBody>
            <a:bodyPr wrap="none" rtlCol="0">
              <a:spAutoFit/>
              <a:scene3d>
                <a:camera prst="orthographicFront"/>
                <a:lightRig rig="threePt" dir="t"/>
              </a:scene3d>
              <a:sp3d contourW="12700"/>
            </a:bodyPr>
            <a:lstStyle/>
            <a:p>
              <a:pPr algn="ctr"/>
              <a:r>
                <a:rPr lang="en-US" altLang="zh-CN" sz="6000" spc="300" dirty="0">
                  <a:solidFill>
                    <a:schemeClr val="bg1"/>
                  </a:solidFill>
                  <a:latin typeface="微軟正黑體" panose="020B0604030504040204" pitchFamily="34" charset="-120"/>
                  <a:ea typeface="微軟正黑體" panose="020B0604030504040204" pitchFamily="34" charset="-120"/>
                  <a:cs typeface="+mn-ea"/>
                  <a:sym typeface="+mn-lt"/>
                </a:rPr>
                <a:t>Team</a:t>
              </a:r>
            </a:p>
            <a:p>
              <a:pPr algn="ctr"/>
              <a:r>
                <a:rPr lang="en-US" altLang="zh-CN" sz="16600" spc="300" dirty="0">
                  <a:solidFill>
                    <a:schemeClr val="bg1"/>
                  </a:solidFill>
                  <a:latin typeface="微軟正黑體" panose="020B0604030504040204" pitchFamily="34" charset="-120"/>
                  <a:ea typeface="微軟正黑體" panose="020B0604030504040204" pitchFamily="34" charset="-120"/>
                  <a:cs typeface="+mn-ea"/>
                  <a:sym typeface="+mn-lt"/>
                </a:rPr>
                <a:t>33</a:t>
              </a:r>
              <a:endParaRPr lang="zh-CN" altLang="en-US" sz="16600" spc="300" dirty="0">
                <a:solidFill>
                  <a:schemeClr val="bg1"/>
                </a:solidFill>
                <a:latin typeface="微軟正黑體" panose="020B0604030504040204" pitchFamily="34" charset="-120"/>
                <a:ea typeface="微軟正黑體" panose="020B0604030504040204" pitchFamily="34" charset="-120"/>
                <a:cs typeface="+mn-ea"/>
                <a:sym typeface="+mn-lt"/>
              </a:endParaRPr>
            </a:p>
          </p:txBody>
        </p:sp>
      </p:grpSp>
      <p:grpSp>
        <p:nvGrpSpPr>
          <p:cNvPr id="18" name="群組 17">
            <a:extLst>
              <a:ext uri="{FF2B5EF4-FFF2-40B4-BE49-F238E27FC236}">
                <a16:creationId xmlns:a16="http://schemas.microsoft.com/office/drawing/2014/main" id="{A4BF16F3-C2E4-4429-9A41-7EBFEBCA392D}"/>
              </a:ext>
            </a:extLst>
          </p:cNvPr>
          <p:cNvGrpSpPr/>
          <p:nvPr/>
        </p:nvGrpSpPr>
        <p:grpSpPr>
          <a:xfrm>
            <a:off x="554200" y="4118904"/>
            <a:ext cx="3399324" cy="2513134"/>
            <a:chOff x="238576" y="3925515"/>
            <a:chExt cx="3399324" cy="2513134"/>
          </a:xfrm>
        </p:grpSpPr>
        <p:sp>
          <p:nvSpPr>
            <p:cNvPr id="7" name="文本框 6">
              <a:extLst>
                <a:ext uri="{FF2B5EF4-FFF2-40B4-BE49-F238E27FC236}">
                  <a16:creationId xmlns:a16="http://schemas.microsoft.com/office/drawing/2014/main" id="{D24B1110-1C44-4D54-A51F-9E8F11BEEC77}"/>
                </a:ext>
              </a:extLst>
            </p:cNvPr>
            <p:cNvSpPr txBox="1"/>
            <p:nvPr/>
          </p:nvSpPr>
          <p:spPr>
            <a:xfrm>
              <a:off x="561713" y="5145090"/>
              <a:ext cx="3076187" cy="1293559"/>
            </a:xfrm>
            <a:prstGeom prst="rect">
              <a:avLst/>
            </a:prstGeom>
            <a:noFill/>
          </p:spPr>
          <p:txBody>
            <a:bodyPr wrap="square" rtlCol="0">
              <a:spAutoFit/>
              <a:scene3d>
                <a:camera prst="orthographicFront"/>
                <a:lightRig rig="threePt" dir="t"/>
              </a:scene3d>
              <a:sp3d contourW="12700"/>
            </a:bodyPr>
            <a:lstStyle/>
            <a:p>
              <a:pPr>
                <a:lnSpc>
                  <a:spcPct val="125000"/>
                </a:lnSpc>
              </a:pPr>
              <a:r>
                <a:rPr lang="zh-TW" altLang="en-US" sz="1600" b="1" dirty="0">
                  <a:latin typeface="微軟正黑體" panose="020B0604030504040204" pitchFamily="34" charset="-120"/>
                  <a:ea typeface="微軟正黑體" panose="020B0604030504040204" pitchFamily="34" charset="-120"/>
                  <a:cs typeface="+mn-ea"/>
                  <a:sym typeface="+mn-lt"/>
                </a:rPr>
                <a:t>邱祥鴻：臺大財務金融所</a:t>
              </a:r>
            </a:p>
            <a:p>
              <a:pPr>
                <a:lnSpc>
                  <a:spcPct val="125000"/>
                </a:lnSpc>
              </a:pPr>
              <a:r>
                <a:rPr lang="zh-TW" altLang="en-US" sz="1600" b="1" dirty="0">
                  <a:latin typeface="微軟正黑體" panose="020B0604030504040204" pitchFamily="34" charset="-120"/>
                  <a:ea typeface="微軟正黑體" panose="020B0604030504040204" pitchFamily="34" charset="-120"/>
                  <a:cs typeface="+mn-ea"/>
                  <a:sym typeface="+mn-lt"/>
                </a:rPr>
                <a:t>黃柏森：東吳資料科學系</a:t>
              </a:r>
              <a:endParaRPr lang="en-US" altLang="zh-TW" sz="1600" b="1" dirty="0">
                <a:latin typeface="微軟正黑體" panose="020B0604030504040204" pitchFamily="34" charset="-120"/>
                <a:ea typeface="微軟正黑體" panose="020B0604030504040204" pitchFamily="34" charset="-120"/>
                <a:cs typeface="+mn-ea"/>
                <a:sym typeface="+mn-lt"/>
              </a:endParaRPr>
            </a:p>
            <a:p>
              <a:pPr>
                <a:lnSpc>
                  <a:spcPct val="125000"/>
                </a:lnSpc>
              </a:pPr>
              <a:r>
                <a:rPr lang="zh-TW" altLang="en-US" sz="1600" b="1" dirty="0">
                  <a:latin typeface="微軟正黑體" panose="020B0604030504040204" pitchFamily="34" charset="-120"/>
                  <a:ea typeface="微軟正黑體" panose="020B0604030504040204" pitchFamily="34" charset="-120"/>
                  <a:cs typeface="+mn-ea"/>
                  <a:sym typeface="+mn-lt"/>
                </a:rPr>
                <a:t>陳星儀：東吳資料科學系</a:t>
              </a:r>
            </a:p>
            <a:p>
              <a:pPr>
                <a:lnSpc>
                  <a:spcPct val="125000"/>
                </a:lnSpc>
              </a:pPr>
              <a:r>
                <a:rPr lang="zh-TW" altLang="en-US" sz="1600" b="1" dirty="0">
                  <a:latin typeface="微軟正黑體" panose="020B0604030504040204" pitchFamily="34" charset="-120"/>
                  <a:ea typeface="微軟正黑體" panose="020B0604030504040204" pitchFamily="34" charset="-120"/>
                  <a:cs typeface="+mn-ea"/>
                  <a:sym typeface="+mn-lt"/>
                </a:rPr>
                <a:t>洪鈺姍：東吳企業管理學系</a:t>
              </a:r>
            </a:p>
          </p:txBody>
        </p:sp>
        <p:grpSp>
          <p:nvGrpSpPr>
            <p:cNvPr id="16" name="群組 15">
              <a:extLst>
                <a:ext uri="{FF2B5EF4-FFF2-40B4-BE49-F238E27FC236}">
                  <a16:creationId xmlns:a16="http://schemas.microsoft.com/office/drawing/2014/main" id="{4CD00A46-6126-4487-B472-567DEDFE4B94}"/>
                </a:ext>
              </a:extLst>
            </p:cNvPr>
            <p:cNvGrpSpPr/>
            <p:nvPr/>
          </p:nvGrpSpPr>
          <p:grpSpPr>
            <a:xfrm>
              <a:off x="238576" y="3925515"/>
              <a:ext cx="2285963" cy="1262500"/>
              <a:chOff x="238576" y="3925515"/>
              <a:chExt cx="2285963" cy="1262500"/>
            </a:xfrm>
          </p:grpSpPr>
          <p:pic>
            <p:nvPicPr>
              <p:cNvPr id="15" name="圖片 14">
                <a:extLst>
                  <a:ext uri="{FF2B5EF4-FFF2-40B4-BE49-F238E27FC236}">
                    <a16:creationId xmlns:a16="http://schemas.microsoft.com/office/drawing/2014/main" id="{459F7805-70F2-41BF-AB49-A1D4B38D9B47}"/>
                  </a:ext>
                </a:extLst>
              </p:cNvPr>
              <p:cNvPicPr>
                <a:picLocks noChangeAspect="1"/>
              </p:cNvPicPr>
              <p:nvPr/>
            </p:nvPicPr>
            <p:blipFill>
              <a:blip r:embed="rId5">
                <a:duotone>
                  <a:prstClr val="black"/>
                  <a:srgbClr val="B6DAFE">
                    <a:tint val="45000"/>
                    <a:satMod val="400000"/>
                  </a:srgbClr>
                </a:duotone>
                <a:extLst>
                  <a:ext uri="{28A0092B-C50C-407E-A947-70E740481C1C}">
                    <a14:useLocalDpi xmlns:a14="http://schemas.microsoft.com/office/drawing/2010/main" val="0"/>
                  </a:ext>
                </a:extLst>
              </a:blip>
              <a:stretch>
                <a:fillRect/>
              </a:stretch>
            </p:blipFill>
            <p:spPr>
              <a:xfrm>
                <a:off x="238576" y="3925515"/>
                <a:ext cx="1262500" cy="1262500"/>
              </a:xfrm>
              <a:prstGeom prst="rect">
                <a:avLst/>
              </a:prstGeom>
            </p:spPr>
          </p:pic>
          <p:sp>
            <p:nvSpPr>
              <p:cNvPr id="17" name="文本框 6">
                <a:extLst>
                  <a:ext uri="{FF2B5EF4-FFF2-40B4-BE49-F238E27FC236}">
                    <a16:creationId xmlns:a16="http://schemas.microsoft.com/office/drawing/2014/main" id="{DBA69093-70F2-4563-A4B6-70F914CF581C}"/>
                  </a:ext>
                </a:extLst>
              </p:cNvPr>
              <p:cNvSpPr txBox="1"/>
              <p:nvPr/>
            </p:nvSpPr>
            <p:spPr>
              <a:xfrm>
                <a:off x="1501076" y="4317810"/>
                <a:ext cx="1023463" cy="439736"/>
              </a:xfrm>
              <a:prstGeom prst="rect">
                <a:avLst/>
              </a:prstGeom>
              <a:noFill/>
            </p:spPr>
            <p:txBody>
              <a:bodyPr wrap="square" rtlCol="0">
                <a:spAutoFit/>
                <a:scene3d>
                  <a:camera prst="orthographicFront"/>
                  <a:lightRig rig="threePt" dir="t"/>
                </a:scene3d>
                <a:sp3d contourW="12700"/>
              </a:bodyPr>
              <a:lstStyle/>
              <a:p>
                <a:pPr>
                  <a:lnSpc>
                    <a:spcPct val="125000"/>
                  </a:lnSpc>
                </a:pPr>
                <a:r>
                  <a:rPr lang="zh-TW" altLang="en-US" sz="2000" b="1" dirty="0">
                    <a:latin typeface="微軟正黑體" panose="020B0604030504040204" pitchFamily="34" charset="-120"/>
                    <a:ea typeface="微軟正黑體" panose="020B0604030504040204" pitchFamily="34" charset="-120"/>
                    <a:cs typeface="+mn-ea"/>
                    <a:sym typeface="+mn-lt"/>
                  </a:rPr>
                  <a:t>組員：</a:t>
                </a:r>
                <a:endParaRPr lang="en-US" altLang="zh-CN" sz="2000" b="1" dirty="0">
                  <a:latin typeface="微軟正黑體" panose="020B0604030504040204" pitchFamily="34" charset="-120"/>
                  <a:ea typeface="微軟正黑體" panose="020B0604030504040204" pitchFamily="34" charset="-120"/>
                  <a:cs typeface="+mn-ea"/>
                  <a:sym typeface="+mn-lt"/>
                </a:endParaRPr>
              </a:p>
            </p:txBody>
          </p:sp>
        </p:grpSp>
      </p:grpSp>
      <p:sp>
        <p:nvSpPr>
          <p:cNvPr id="21" name="投影片編號版面配置區 1">
            <a:extLst>
              <a:ext uri="{FF2B5EF4-FFF2-40B4-BE49-F238E27FC236}">
                <a16:creationId xmlns:a16="http://schemas.microsoft.com/office/drawing/2014/main" id="{5E046A14-0CAE-45AE-98C8-71F29B89325C}"/>
              </a:ext>
            </a:extLst>
          </p:cNvPr>
          <p:cNvSpPr txBox="1">
            <a:spLocks/>
          </p:cNvSpPr>
          <p:nvPr/>
        </p:nvSpPr>
        <p:spPr>
          <a:xfrm>
            <a:off x="9448800" y="6492875"/>
            <a:ext cx="2743200" cy="365125"/>
          </a:xfrm>
          <a:prstGeom prst="rect">
            <a:avLst/>
          </a:prstGeom>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AA4E786F-588D-4932-A7B2-AE3451FA4ACA}" type="slidenum">
              <a:rPr lang="zh-CN" altLang="en-US" sz="1600" b="1" smtClean="0">
                <a:solidFill>
                  <a:schemeClr val="bg1">
                    <a:lumMod val="50000"/>
                  </a:schemeClr>
                </a:solidFill>
                <a:latin typeface="微軟正黑體" panose="020B0604030504040204" pitchFamily="34" charset="-120"/>
                <a:ea typeface="微軟正黑體" panose="020B0604030504040204" pitchFamily="34" charset="-120"/>
              </a:rPr>
              <a:pPr algn="r"/>
              <a:t>1</a:t>
            </a:fld>
            <a:endParaRPr lang="zh-CN" altLang="en-US" sz="1600" b="1" dirty="0">
              <a:solidFill>
                <a:schemeClr val="bg1">
                  <a:lumMod val="50000"/>
                </a:schemeClr>
              </a:solidFill>
              <a:latin typeface="微軟正黑體" panose="020B0604030504040204" pitchFamily="34" charset="-120"/>
              <a:ea typeface="微軟正黑體" panose="020B0604030504040204" pitchFamily="34" charset="-120"/>
            </a:endParaRPr>
          </a:p>
        </p:txBody>
      </p:sp>
      <p:grpSp>
        <p:nvGrpSpPr>
          <p:cNvPr id="20" name="群組 19">
            <a:extLst>
              <a:ext uri="{FF2B5EF4-FFF2-40B4-BE49-F238E27FC236}">
                <a16:creationId xmlns:a16="http://schemas.microsoft.com/office/drawing/2014/main" id="{5E83C2EB-2AF6-441E-ACB7-9FFBD7404F80}"/>
              </a:ext>
            </a:extLst>
          </p:cNvPr>
          <p:cNvGrpSpPr/>
          <p:nvPr/>
        </p:nvGrpSpPr>
        <p:grpSpPr>
          <a:xfrm>
            <a:off x="3953524" y="3993518"/>
            <a:ext cx="7691883" cy="2775772"/>
            <a:chOff x="4377203" y="3925515"/>
            <a:chExt cx="7691883" cy="2775772"/>
          </a:xfrm>
        </p:grpSpPr>
        <p:sp>
          <p:nvSpPr>
            <p:cNvPr id="4" name="图文框 3">
              <a:extLst>
                <a:ext uri="{FF2B5EF4-FFF2-40B4-BE49-F238E27FC236}">
                  <a16:creationId xmlns:a16="http://schemas.microsoft.com/office/drawing/2014/main" id="{66884746-572C-47E8-82C6-AB3339487796}"/>
                </a:ext>
              </a:extLst>
            </p:cNvPr>
            <p:cNvSpPr/>
            <p:nvPr/>
          </p:nvSpPr>
          <p:spPr>
            <a:xfrm>
              <a:off x="4377203" y="3925515"/>
              <a:ext cx="7691883" cy="2763519"/>
            </a:xfrm>
            <a:prstGeom prst="frame">
              <a:avLst>
                <a:gd name="adj1" fmla="val 2949"/>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文本框 5">
              <a:extLst>
                <a:ext uri="{FF2B5EF4-FFF2-40B4-BE49-F238E27FC236}">
                  <a16:creationId xmlns:a16="http://schemas.microsoft.com/office/drawing/2014/main" id="{441E33C5-ED24-428B-AAAD-D0A07924105B}"/>
                </a:ext>
              </a:extLst>
            </p:cNvPr>
            <p:cNvSpPr txBox="1"/>
            <p:nvPr/>
          </p:nvSpPr>
          <p:spPr>
            <a:xfrm>
              <a:off x="5051614" y="4261261"/>
              <a:ext cx="6542176" cy="1077218"/>
            </a:xfrm>
            <a:prstGeom prst="rect">
              <a:avLst/>
            </a:prstGeom>
            <a:noFill/>
            <a:ln w="28575">
              <a:solidFill>
                <a:schemeClr val="bg1">
                  <a:lumMod val="50000"/>
                </a:schemeClr>
              </a:solidFill>
              <a:prstDash val="dash"/>
            </a:ln>
          </p:spPr>
          <p:txBody>
            <a:bodyPr wrap="none" rtlCol="0">
              <a:spAutoFit/>
              <a:scene3d>
                <a:camera prst="orthographicFront"/>
                <a:lightRig rig="threePt" dir="t"/>
              </a:scene3d>
              <a:sp3d contourW="12700"/>
            </a:bodyPr>
            <a:lstStyle/>
            <a:p>
              <a:pPr algn="ctr"/>
              <a:r>
                <a:rPr lang="zh-TW" altLang="en-US" sz="3200" spc="600" dirty="0">
                  <a:solidFill>
                    <a:schemeClr val="bg1">
                      <a:lumMod val="50000"/>
                    </a:schemeClr>
                  </a:solidFill>
                  <a:latin typeface="微軟正黑體" panose="020B0604030504040204" pitchFamily="34" charset="-120"/>
                  <a:ea typeface="微軟正黑體" panose="020B0604030504040204" pitchFamily="34" charset="-120"/>
                  <a:cs typeface="+mn-ea"/>
                  <a:sym typeface="+mn-lt"/>
                </a:rPr>
                <a:t>南山人壽題目一</a:t>
              </a:r>
              <a:endParaRPr lang="en-US" altLang="zh-TW" sz="3200" spc="600" dirty="0">
                <a:solidFill>
                  <a:schemeClr val="bg1">
                    <a:lumMod val="50000"/>
                  </a:schemeClr>
                </a:solidFill>
                <a:latin typeface="微軟正黑體" panose="020B0604030504040204" pitchFamily="34" charset="-120"/>
                <a:ea typeface="微軟正黑體" panose="020B0604030504040204" pitchFamily="34" charset="-120"/>
                <a:cs typeface="+mn-ea"/>
                <a:sym typeface="+mn-lt"/>
              </a:endParaRPr>
            </a:p>
            <a:p>
              <a:pPr algn="ctr"/>
              <a:r>
                <a:rPr lang="zh-TW" altLang="en-US" sz="3200" spc="600" dirty="0">
                  <a:solidFill>
                    <a:schemeClr val="bg1">
                      <a:lumMod val="50000"/>
                    </a:schemeClr>
                  </a:solidFill>
                  <a:latin typeface="微軟正黑體" panose="020B0604030504040204" pitchFamily="34" charset="-120"/>
                  <a:ea typeface="微軟正黑體" panose="020B0604030504040204" pitchFamily="34" charset="-120"/>
                  <a:cs typeface="+mn-ea"/>
                  <a:sym typeface="+mn-lt"/>
                </a:rPr>
                <a:t>「文本生成</a:t>
              </a:r>
              <a:r>
                <a:rPr lang="en-US" altLang="zh-TW" sz="3200" spc="600" dirty="0">
                  <a:solidFill>
                    <a:schemeClr val="bg1">
                      <a:lumMod val="50000"/>
                    </a:schemeClr>
                  </a:solidFill>
                  <a:latin typeface="微軟正黑體" panose="020B0604030504040204" pitchFamily="34" charset="-120"/>
                  <a:ea typeface="微軟正黑體" panose="020B0604030504040204" pitchFamily="34" charset="-120"/>
                  <a:cs typeface="+mn-ea"/>
                  <a:sym typeface="+mn-lt"/>
                </a:rPr>
                <a:t>--</a:t>
              </a:r>
              <a:r>
                <a:rPr lang="zh-TW" altLang="en-US" sz="3200" spc="600" dirty="0">
                  <a:solidFill>
                    <a:schemeClr val="bg1">
                      <a:lumMod val="50000"/>
                    </a:schemeClr>
                  </a:solidFill>
                  <a:latin typeface="微軟正黑體" panose="020B0604030504040204" pitchFamily="34" charset="-120"/>
                  <a:ea typeface="微軟正黑體" panose="020B0604030504040204" pitchFamily="34" charset="-120"/>
                  <a:cs typeface="+mn-ea"/>
                  <a:sym typeface="+mn-lt"/>
                </a:rPr>
                <a:t>市場焦點機器人</a:t>
              </a:r>
              <a:endParaRPr lang="zh-CN" altLang="en-US" sz="3200" spc="600" dirty="0">
                <a:solidFill>
                  <a:schemeClr val="bg1">
                    <a:lumMod val="50000"/>
                  </a:schemeClr>
                </a:solidFill>
                <a:latin typeface="微軟正黑體" panose="020B0604030504040204" pitchFamily="34" charset="-120"/>
                <a:ea typeface="微軟正黑體" panose="020B0604030504040204" pitchFamily="34" charset="-120"/>
                <a:cs typeface="+mn-ea"/>
                <a:sym typeface="+mn-lt"/>
              </a:endParaRPr>
            </a:p>
          </p:txBody>
        </p:sp>
        <p:sp>
          <p:nvSpPr>
            <p:cNvPr id="5" name="文本框 4">
              <a:extLst>
                <a:ext uri="{FF2B5EF4-FFF2-40B4-BE49-F238E27FC236}">
                  <a16:creationId xmlns:a16="http://schemas.microsoft.com/office/drawing/2014/main" id="{3CCCC42C-4338-4F17-BF76-7DB385A84E95}"/>
                </a:ext>
              </a:extLst>
            </p:cNvPr>
            <p:cNvSpPr txBox="1"/>
            <p:nvPr/>
          </p:nvSpPr>
          <p:spPr>
            <a:xfrm>
              <a:off x="4853643" y="5377848"/>
              <a:ext cx="6938118" cy="1323439"/>
            </a:xfrm>
            <a:prstGeom prst="rect">
              <a:avLst/>
            </a:prstGeom>
            <a:noFill/>
          </p:spPr>
          <p:txBody>
            <a:bodyPr wrap="none" rtlCol="0">
              <a:spAutoFit/>
              <a:scene3d>
                <a:camera prst="orthographicFront"/>
                <a:lightRig rig="threePt" dir="t"/>
              </a:scene3d>
              <a:sp3d contourW="12700"/>
            </a:bodyPr>
            <a:lstStyle/>
            <a:p>
              <a:r>
                <a:rPr lang="en-US" altLang="zh-TW" sz="8000" b="1" spc="600" dirty="0">
                  <a:solidFill>
                    <a:srgbClr val="97CCD4"/>
                  </a:solidFill>
                  <a:latin typeface="Comic Sans MS" panose="030F0702030302020204" pitchFamily="66" charset="0"/>
                  <a:ea typeface="微軟正黑體" panose="020B0604030504040204" pitchFamily="34" charset="-120"/>
                  <a:cs typeface="+mn-ea"/>
                  <a:sym typeface="+mn-lt"/>
                </a:rPr>
                <a:t>Checkpoint2</a:t>
              </a:r>
              <a:endParaRPr lang="zh-CN" altLang="en-US" sz="8000" b="1" spc="600" dirty="0">
                <a:solidFill>
                  <a:srgbClr val="97CCD4"/>
                </a:solidFill>
                <a:latin typeface="Comic Sans MS" panose="030F0702030302020204" pitchFamily="66" charset="0"/>
                <a:ea typeface="微軟正黑體" panose="020B0604030504040204" pitchFamily="34" charset="-120"/>
                <a:cs typeface="+mn-ea"/>
                <a:sym typeface="+mn-lt"/>
              </a:endParaRPr>
            </a:p>
          </p:txBody>
        </p:sp>
      </p:grpSp>
    </p:spTree>
    <p:extLst>
      <p:ext uri="{BB962C8B-B14F-4D97-AF65-F5344CB8AC3E}">
        <p14:creationId xmlns:p14="http://schemas.microsoft.com/office/powerpoint/2010/main" val="1478710323"/>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C5C7E46-0184-4BE5-AFE3-A89CBB0B7F11}"/>
              </a:ext>
            </a:extLst>
          </p:cNvPr>
          <p:cNvSpPr txBox="1"/>
          <p:nvPr/>
        </p:nvSpPr>
        <p:spPr>
          <a:xfrm>
            <a:off x="1251611" y="455602"/>
            <a:ext cx="4083169" cy="584775"/>
          </a:xfrm>
          <a:prstGeom prst="rect">
            <a:avLst/>
          </a:prstGeom>
          <a:noFill/>
        </p:spPr>
        <p:txBody>
          <a:bodyPr wrap="none" rtlCol="0">
            <a:spAutoFit/>
            <a:scene3d>
              <a:camera prst="orthographicFront"/>
              <a:lightRig rig="threePt" dir="t"/>
            </a:scene3d>
            <a:sp3d contourW="12700"/>
          </a:bodyPr>
          <a:lstStyle/>
          <a:p>
            <a:r>
              <a:rPr lang="zh-TW" altLang="en-US" sz="3200" b="1" spc="600" dirty="0">
                <a:latin typeface="微軟正黑體" panose="020B0604030504040204" pitchFamily="34" charset="-120"/>
                <a:ea typeface="微軟正黑體" panose="020B0604030504040204" pitchFamily="34" charset="-120"/>
                <a:cs typeface="+mn-ea"/>
                <a:sym typeface="+mn-lt"/>
              </a:rPr>
              <a:t>預期簡報輸出架構</a:t>
            </a:r>
            <a:endParaRPr lang="zh-CN" altLang="en-US" sz="3200" b="1" spc="600" dirty="0">
              <a:latin typeface="微軟正黑體" panose="020B0604030504040204" pitchFamily="34" charset="-120"/>
              <a:ea typeface="微軟正黑體" panose="020B0604030504040204" pitchFamily="34" charset="-120"/>
              <a:cs typeface="+mn-ea"/>
              <a:sym typeface="+mn-lt"/>
            </a:endParaRPr>
          </a:p>
        </p:txBody>
      </p:sp>
      <p:sp>
        <p:nvSpPr>
          <p:cNvPr id="4" name="矩形 3">
            <a:extLst>
              <a:ext uri="{FF2B5EF4-FFF2-40B4-BE49-F238E27FC236}">
                <a16:creationId xmlns:a16="http://schemas.microsoft.com/office/drawing/2014/main" id="{E4CB5A41-4659-4881-9304-D94482E2EBC4}"/>
              </a:ext>
            </a:extLst>
          </p:cNvPr>
          <p:cNvSpPr/>
          <p:nvPr/>
        </p:nvSpPr>
        <p:spPr>
          <a:xfrm>
            <a:off x="5304972" y="693991"/>
            <a:ext cx="5112000" cy="108000"/>
          </a:xfrm>
          <a:prstGeom prst="rect">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a:extLst>
              <a:ext uri="{FF2B5EF4-FFF2-40B4-BE49-F238E27FC236}">
                <a16:creationId xmlns:a16="http://schemas.microsoft.com/office/drawing/2014/main" id="{580D3808-0282-41CE-9CA6-F97030353123}"/>
              </a:ext>
            </a:extLst>
          </p:cNvPr>
          <p:cNvSpPr/>
          <p:nvPr/>
        </p:nvSpPr>
        <p:spPr>
          <a:xfrm>
            <a:off x="10527779" y="693991"/>
            <a:ext cx="756000" cy="10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投影片編號版面配置區 1">
            <a:extLst>
              <a:ext uri="{FF2B5EF4-FFF2-40B4-BE49-F238E27FC236}">
                <a16:creationId xmlns:a16="http://schemas.microsoft.com/office/drawing/2014/main" id="{2BDDE66E-5948-4FBC-8728-D9A2627E267C}"/>
              </a:ext>
            </a:extLst>
          </p:cNvPr>
          <p:cNvSpPr txBox="1">
            <a:spLocks/>
          </p:cNvSpPr>
          <p:nvPr/>
        </p:nvSpPr>
        <p:spPr>
          <a:xfrm>
            <a:off x="9448800" y="6492875"/>
            <a:ext cx="2743200" cy="365125"/>
          </a:xfrm>
          <a:prstGeom prst="rect">
            <a:avLst/>
          </a:prstGeom>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AA4E786F-588D-4932-A7B2-AE3451FA4ACA}" type="slidenum">
              <a:rPr lang="zh-CN" altLang="en-US" sz="1600" b="1" smtClean="0">
                <a:solidFill>
                  <a:schemeClr val="bg1">
                    <a:lumMod val="50000"/>
                  </a:schemeClr>
                </a:solidFill>
                <a:latin typeface="微軟正黑體" panose="020B0604030504040204" pitchFamily="34" charset="-120"/>
                <a:ea typeface="微軟正黑體" panose="020B0604030504040204" pitchFamily="34" charset="-120"/>
              </a:rPr>
              <a:pPr algn="r"/>
              <a:t>10</a:t>
            </a:fld>
            <a:endParaRPr lang="zh-CN" altLang="en-US" sz="1600" b="1" dirty="0">
              <a:solidFill>
                <a:schemeClr val="bg1">
                  <a:lumMod val="50000"/>
                </a:schemeClr>
              </a:solidFill>
              <a:latin typeface="微軟正黑體" panose="020B0604030504040204" pitchFamily="34" charset="-120"/>
              <a:ea typeface="微軟正黑體" panose="020B0604030504040204" pitchFamily="34" charset="-120"/>
            </a:endParaRPr>
          </a:p>
        </p:txBody>
      </p:sp>
      <p:pic>
        <p:nvPicPr>
          <p:cNvPr id="9" name="圖片 8">
            <a:hlinkClick r:id="rId3"/>
            <a:extLst>
              <a:ext uri="{FF2B5EF4-FFF2-40B4-BE49-F238E27FC236}">
                <a16:creationId xmlns:a16="http://schemas.microsoft.com/office/drawing/2014/main" id="{46D8ADC2-39E4-4058-B854-B8671E7B01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285" y="1292494"/>
            <a:ext cx="8770408" cy="5186649"/>
          </a:xfrm>
          <a:prstGeom prst="rect">
            <a:avLst/>
          </a:prstGeom>
          <a:ln w="38100" cap="sq">
            <a:solidFill>
              <a:srgbClr val="000000"/>
            </a:solidFill>
            <a:prstDash val="solid"/>
            <a:miter lim="800000"/>
          </a:ln>
          <a:effectLst>
            <a:outerShdw blurRad="63500" sx="102000" sy="102000" algn="ctr" rotWithShape="0">
              <a:prstClr val="black">
                <a:alpha val="40000"/>
              </a:prstClr>
            </a:outerShdw>
          </a:effectLst>
        </p:spPr>
      </p:pic>
      <p:sp>
        <p:nvSpPr>
          <p:cNvPr id="39" name="矩形: 圓角 38">
            <a:extLst>
              <a:ext uri="{FF2B5EF4-FFF2-40B4-BE49-F238E27FC236}">
                <a16:creationId xmlns:a16="http://schemas.microsoft.com/office/drawing/2014/main" id="{EB970B6B-D4CC-44B1-9B03-C5481EB82671}"/>
              </a:ext>
            </a:extLst>
          </p:cNvPr>
          <p:cNvSpPr/>
          <p:nvPr/>
        </p:nvSpPr>
        <p:spPr>
          <a:xfrm>
            <a:off x="9642079" y="1730332"/>
            <a:ext cx="2356642" cy="4213267"/>
          </a:xfrm>
          <a:prstGeom prst="roundRect">
            <a:avLst>
              <a:gd name="adj" fmla="val 7160"/>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schemeClr val="tx1"/>
                </a:solidFill>
                <a:latin typeface="微軟正黑體" panose="020B0604030504040204" pitchFamily="34" charset="-120"/>
                <a:ea typeface="微軟正黑體" panose="020B0604030504040204" pitchFamily="34" charset="-120"/>
              </a:rPr>
              <a:t>基本上以商務簡約風為主體架構，內容涵蓋熱門文字雲圖、</a:t>
            </a:r>
            <a:r>
              <a:rPr lang="en-US" altLang="zh-TW" sz="2400" b="1" dirty="0">
                <a:solidFill>
                  <a:schemeClr val="tx1"/>
                </a:solidFill>
                <a:latin typeface="微軟正黑體" panose="020B0604030504040204" pitchFamily="34" charset="-120"/>
                <a:ea typeface="微軟正黑體" panose="020B0604030504040204" pitchFamily="34" charset="-120"/>
              </a:rPr>
              <a:t>Google</a:t>
            </a:r>
            <a:r>
              <a:rPr lang="zh-TW" altLang="en-US" sz="2400" b="1" dirty="0">
                <a:solidFill>
                  <a:schemeClr val="tx1"/>
                </a:solidFill>
                <a:latin typeface="微軟正黑體" panose="020B0604030504040204" pitchFamily="34" charset="-120"/>
                <a:ea typeface="微軟正黑體" panose="020B0604030504040204" pitchFamily="34" charset="-120"/>
              </a:rPr>
              <a:t>聲量圖、關鍵字及關聯摘要、股價趨勢圖等本次專案生成的所有資訊。</a:t>
            </a:r>
            <a:endParaRPr lang="en-US" altLang="zh-TW" sz="24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894727637"/>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A7172A7-7BA5-42BB-B3BC-4BDD5029C853}"/>
              </a:ext>
            </a:extLst>
          </p:cNvPr>
          <p:cNvSpPr/>
          <p:nvPr/>
        </p:nvSpPr>
        <p:spPr>
          <a:xfrm>
            <a:off x="7202714" y="0"/>
            <a:ext cx="3438971" cy="6858000"/>
          </a:xfrm>
          <a:prstGeom prst="rect">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a:extLst>
              <a:ext uri="{FF2B5EF4-FFF2-40B4-BE49-F238E27FC236}">
                <a16:creationId xmlns:a16="http://schemas.microsoft.com/office/drawing/2014/main" id="{5BEA9B1F-CED9-4269-9028-92B80DBE5A6D}"/>
              </a:ext>
            </a:extLst>
          </p:cNvPr>
          <p:cNvSpPr txBox="1"/>
          <p:nvPr/>
        </p:nvSpPr>
        <p:spPr>
          <a:xfrm>
            <a:off x="7617750" y="1839888"/>
            <a:ext cx="2759090" cy="3570208"/>
          </a:xfrm>
          <a:prstGeom prst="rect">
            <a:avLst/>
          </a:prstGeom>
          <a:noFill/>
        </p:spPr>
        <p:txBody>
          <a:bodyPr wrap="none" rtlCol="0">
            <a:spAutoFit/>
            <a:scene3d>
              <a:camera prst="orthographicFront"/>
              <a:lightRig rig="threePt" dir="t"/>
            </a:scene3d>
            <a:sp3d contourW="12700"/>
          </a:bodyPr>
          <a:lstStyle/>
          <a:p>
            <a:pPr algn="ctr"/>
            <a:r>
              <a:rPr lang="en-US" altLang="zh-CN" sz="6000" spc="300" dirty="0">
                <a:solidFill>
                  <a:schemeClr val="bg1"/>
                </a:solidFill>
                <a:cs typeface="+mn-ea"/>
                <a:sym typeface="+mn-lt"/>
              </a:rPr>
              <a:t>PART</a:t>
            </a:r>
          </a:p>
          <a:p>
            <a:pPr algn="ctr"/>
            <a:r>
              <a:rPr lang="en-US" altLang="zh-CN" sz="16600" spc="300" dirty="0">
                <a:solidFill>
                  <a:schemeClr val="bg1"/>
                </a:solidFill>
                <a:cs typeface="+mn-ea"/>
                <a:sym typeface="+mn-lt"/>
              </a:rPr>
              <a:t>0</a:t>
            </a:r>
            <a:r>
              <a:rPr lang="en-US" altLang="zh-TW" sz="16600" spc="300" dirty="0">
                <a:solidFill>
                  <a:schemeClr val="bg1"/>
                </a:solidFill>
                <a:cs typeface="+mn-ea"/>
                <a:sym typeface="+mn-lt"/>
              </a:rPr>
              <a:t>4</a:t>
            </a:r>
            <a:endParaRPr lang="zh-CN" altLang="en-US" sz="16600" spc="300" dirty="0">
              <a:solidFill>
                <a:schemeClr val="bg1"/>
              </a:solidFill>
              <a:cs typeface="+mn-ea"/>
              <a:sym typeface="+mn-lt"/>
            </a:endParaRPr>
          </a:p>
        </p:txBody>
      </p:sp>
      <p:grpSp>
        <p:nvGrpSpPr>
          <p:cNvPr id="8" name="群組 7">
            <a:extLst>
              <a:ext uri="{FF2B5EF4-FFF2-40B4-BE49-F238E27FC236}">
                <a16:creationId xmlns:a16="http://schemas.microsoft.com/office/drawing/2014/main" id="{CBE5A8E5-5F54-42C6-A3AE-0E7227782020}"/>
              </a:ext>
            </a:extLst>
          </p:cNvPr>
          <p:cNvGrpSpPr/>
          <p:nvPr/>
        </p:nvGrpSpPr>
        <p:grpSpPr>
          <a:xfrm>
            <a:off x="750225" y="2324522"/>
            <a:ext cx="6867525" cy="2208956"/>
            <a:chOff x="1019175" y="2291143"/>
            <a:chExt cx="6867525" cy="2208956"/>
          </a:xfrm>
        </p:grpSpPr>
        <p:sp>
          <p:nvSpPr>
            <p:cNvPr id="10" name="图文框 9">
              <a:extLst>
                <a:ext uri="{FF2B5EF4-FFF2-40B4-BE49-F238E27FC236}">
                  <a16:creationId xmlns:a16="http://schemas.microsoft.com/office/drawing/2014/main" id="{175ED1EB-595C-4BDE-889B-87155D70C6CF}"/>
                </a:ext>
              </a:extLst>
            </p:cNvPr>
            <p:cNvSpPr/>
            <p:nvPr/>
          </p:nvSpPr>
          <p:spPr>
            <a:xfrm>
              <a:off x="1019175" y="2291143"/>
              <a:ext cx="6867525" cy="2208956"/>
            </a:xfrm>
            <a:prstGeom prst="frame">
              <a:avLst>
                <a:gd name="adj1" fmla="val 2949"/>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 name="文本框 6">
              <a:extLst>
                <a:ext uri="{FF2B5EF4-FFF2-40B4-BE49-F238E27FC236}">
                  <a16:creationId xmlns:a16="http://schemas.microsoft.com/office/drawing/2014/main" id="{BC20420A-9F86-457E-9E8B-B3AB5D624EAD}"/>
                </a:ext>
              </a:extLst>
            </p:cNvPr>
            <p:cNvSpPr txBox="1"/>
            <p:nvPr/>
          </p:nvSpPr>
          <p:spPr>
            <a:xfrm>
              <a:off x="1299669" y="3049162"/>
              <a:ext cx="6340197" cy="923330"/>
            </a:xfrm>
            <a:prstGeom prst="rect">
              <a:avLst/>
            </a:prstGeom>
            <a:noFill/>
          </p:spPr>
          <p:txBody>
            <a:bodyPr wrap="none" rtlCol="0">
              <a:spAutoFit/>
              <a:scene3d>
                <a:camera prst="orthographicFront"/>
                <a:lightRig rig="threePt" dir="t"/>
              </a:scene3d>
              <a:sp3d contourW="12700"/>
            </a:bodyPr>
            <a:lstStyle/>
            <a:p>
              <a:r>
                <a:rPr lang="zh-TW" altLang="en-US" sz="5400" b="1" spc="600" dirty="0">
                  <a:latin typeface="微軟正黑體" panose="020B0604030504040204" pitchFamily="34" charset="-120"/>
                  <a:ea typeface="微軟正黑體" panose="020B0604030504040204" pitchFamily="34" charset="-120"/>
                  <a:cs typeface="+mn-ea"/>
                  <a:sym typeface="+mn-lt"/>
                </a:rPr>
                <a:t>預期網頁輸出架構</a:t>
              </a:r>
              <a:endParaRPr lang="en-US" altLang="zh-TW" sz="5400" b="1" spc="600" dirty="0">
                <a:latin typeface="微軟正黑體" panose="020B0604030504040204" pitchFamily="34" charset="-120"/>
                <a:ea typeface="微軟正黑體" panose="020B0604030504040204" pitchFamily="34" charset="-120"/>
                <a:cs typeface="+mn-ea"/>
                <a:sym typeface="+mn-lt"/>
              </a:endParaRPr>
            </a:p>
          </p:txBody>
        </p:sp>
      </p:grpSp>
      <p:sp>
        <p:nvSpPr>
          <p:cNvPr id="11" name="投影片編號版面配置區 1">
            <a:extLst>
              <a:ext uri="{FF2B5EF4-FFF2-40B4-BE49-F238E27FC236}">
                <a16:creationId xmlns:a16="http://schemas.microsoft.com/office/drawing/2014/main" id="{1592E1BC-0B8F-4B2F-9CEA-2B41A8E8B32C}"/>
              </a:ext>
            </a:extLst>
          </p:cNvPr>
          <p:cNvSpPr txBox="1">
            <a:spLocks/>
          </p:cNvSpPr>
          <p:nvPr/>
        </p:nvSpPr>
        <p:spPr>
          <a:xfrm>
            <a:off x="9448800" y="6492875"/>
            <a:ext cx="2743200" cy="365125"/>
          </a:xfrm>
          <a:prstGeom prst="rect">
            <a:avLst/>
          </a:prstGeom>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AA4E786F-588D-4932-A7B2-AE3451FA4ACA}" type="slidenum">
              <a:rPr lang="zh-CN" altLang="en-US" sz="1600" b="1" smtClean="0">
                <a:solidFill>
                  <a:schemeClr val="bg1">
                    <a:lumMod val="50000"/>
                  </a:schemeClr>
                </a:solidFill>
                <a:latin typeface="微軟正黑體" panose="020B0604030504040204" pitchFamily="34" charset="-120"/>
                <a:ea typeface="微軟正黑體" panose="020B0604030504040204" pitchFamily="34" charset="-120"/>
              </a:rPr>
              <a:pPr algn="r"/>
              <a:t>11</a:t>
            </a:fld>
            <a:endParaRPr lang="zh-CN" altLang="en-US" sz="1600" b="1" dirty="0">
              <a:solidFill>
                <a:schemeClr val="bg1">
                  <a:lumMod val="50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0051534"/>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C5C7E46-0184-4BE5-AFE3-A89CBB0B7F11}"/>
              </a:ext>
            </a:extLst>
          </p:cNvPr>
          <p:cNvSpPr txBox="1"/>
          <p:nvPr/>
        </p:nvSpPr>
        <p:spPr>
          <a:xfrm>
            <a:off x="1251611" y="455602"/>
            <a:ext cx="4083169" cy="584775"/>
          </a:xfrm>
          <a:prstGeom prst="rect">
            <a:avLst/>
          </a:prstGeom>
          <a:noFill/>
        </p:spPr>
        <p:txBody>
          <a:bodyPr wrap="none" rtlCol="0">
            <a:spAutoFit/>
            <a:scene3d>
              <a:camera prst="orthographicFront"/>
              <a:lightRig rig="threePt" dir="t"/>
            </a:scene3d>
            <a:sp3d contourW="12700"/>
          </a:bodyPr>
          <a:lstStyle/>
          <a:p>
            <a:r>
              <a:rPr lang="zh-TW" altLang="en-US" sz="3200" b="1" spc="600" dirty="0">
                <a:latin typeface="微軟正黑體" panose="020B0604030504040204" pitchFamily="34" charset="-120"/>
                <a:ea typeface="微軟正黑體" panose="020B0604030504040204" pitchFamily="34" charset="-120"/>
                <a:cs typeface="+mn-ea"/>
                <a:sym typeface="+mn-lt"/>
              </a:rPr>
              <a:t>預期簡報輸出架構</a:t>
            </a:r>
            <a:endParaRPr lang="zh-CN" altLang="en-US" sz="3200" b="1" spc="600" dirty="0">
              <a:latin typeface="微軟正黑體" panose="020B0604030504040204" pitchFamily="34" charset="-120"/>
              <a:ea typeface="微軟正黑體" panose="020B0604030504040204" pitchFamily="34" charset="-120"/>
              <a:cs typeface="+mn-ea"/>
              <a:sym typeface="+mn-lt"/>
            </a:endParaRPr>
          </a:p>
        </p:txBody>
      </p:sp>
      <p:sp>
        <p:nvSpPr>
          <p:cNvPr id="4" name="矩形 3">
            <a:extLst>
              <a:ext uri="{FF2B5EF4-FFF2-40B4-BE49-F238E27FC236}">
                <a16:creationId xmlns:a16="http://schemas.microsoft.com/office/drawing/2014/main" id="{E4CB5A41-4659-4881-9304-D94482E2EBC4}"/>
              </a:ext>
            </a:extLst>
          </p:cNvPr>
          <p:cNvSpPr/>
          <p:nvPr/>
        </p:nvSpPr>
        <p:spPr>
          <a:xfrm>
            <a:off x="5304972" y="693991"/>
            <a:ext cx="5112000" cy="108000"/>
          </a:xfrm>
          <a:prstGeom prst="rect">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a:extLst>
              <a:ext uri="{FF2B5EF4-FFF2-40B4-BE49-F238E27FC236}">
                <a16:creationId xmlns:a16="http://schemas.microsoft.com/office/drawing/2014/main" id="{580D3808-0282-41CE-9CA6-F97030353123}"/>
              </a:ext>
            </a:extLst>
          </p:cNvPr>
          <p:cNvSpPr/>
          <p:nvPr/>
        </p:nvSpPr>
        <p:spPr>
          <a:xfrm>
            <a:off x="10527779" y="693991"/>
            <a:ext cx="756000" cy="10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投影片編號版面配置區 1">
            <a:extLst>
              <a:ext uri="{FF2B5EF4-FFF2-40B4-BE49-F238E27FC236}">
                <a16:creationId xmlns:a16="http://schemas.microsoft.com/office/drawing/2014/main" id="{2BDDE66E-5948-4FBC-8728-D9A2627E267C}"/>
              </a:ext>
            </a:extLst>
          </p:cNvPr>
          <p:cNvSpPr txBox="1">
            <a:spLocks/>
          </p:cNvSpPr>
          <p:nvPr/>
        </p:nvSpPr>
        <p:spPr>
          <a:xfrm>
            <a:off x="9448800" y="6492875"/>
            <a:ext cx="2743200" cy="365125"/>
          </a:xfrm>
          <a:prstGeom prst="rect">
            <a:avLst/>
          </a:prstGeom>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AA4E786F-588D-4932-A7B2-AE3451FA4ACA}" type="slidenum">
              <a:rPr lang="zh-CN" altLang="en-US" sz="1600" b="1" smtClean="0">
                <a:solidFill>
                  <a:schemeClr val="bg1">
                    <a:lumMod val="50000"/>
                  </a:schemeClr>
                </a:solidFill>
                <a:latin typeface="微軟正黑體" panose="020B0604030504040204" pitchFamily="34" charset="-120"/>
                <a:ea typeface="微軟正黑體" panose="020B0604030504040204" pitchFamily="34" charset="-120"/>
              </a:rPr>
              <a:pPr algn="r"/>
              <a:t>12</a:t>
            </a:fld>
            <a:endParaRPr lang="zh-CN" altLang="en-US" sz="1600" b="1"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39" name="矩形: 圓角 38">
            <a:extLst>
              <a:ext uri="{FF2B5EF4-FFF2-40B4-BE49-F238E27FC236}">
                <a16:creationId xmlns:a16="http://schemas.microsoft.com/office/drawing/2014/main" id="{EB970B6B-D4CC-44B1-9B03-C5481EB82671}"/>
              </a:ext>
            </a:extLst>
          </p:cNvPr>
          <p:cNvSpPr/>
          <p:nvPr/>
        </p:nvSpPr>
        <p:spPr>
          <a:xfrm>
            <a:off x="6096000" y="1845036"/>
            <a:ext cx="5112000" cy="4185650"/>
          </a:xfrm>
          <a:prstGeom prst="roundRect">
            <a:avLst>
              <a:gd name="adj" fmla="val 7160"/>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spcAft>
                <a:spcPts val="600"/>
              </a:spcAft>
            </a:pPr>
            <a:r>
              <a:rPr lang="zh-TW" altLang="en-US" sz="2400" b="1" dirty="0">
                <a:solidFill>
                  <a:schemeClr val="tx1"/>
                </a:solidFill>
                <a:latin typeface="微軟正黑體" panose="020B0604030504040204" pitchFamily="34" charset="-120"/>
                <a:ea typeface="微軟正黑體" panose="020B0604030504040204" pitchFamily="34" charset="-120"/>
              </a:rPr>
              <a:t>　　基本上以單頁可滑動的網頁為主。網頁預設的內容是以當期熱門新聞全自動產生的相關內容為展示，並於最上層設有可彈性搜尋的關鍵詞，以利即時搜尋使用，且設有一鍵下載的簡報生成功能。</a:t>
            </a:r>
            <a:endParaRPr lang="en-US" altLang="zh-TW" sz="2400" b="1" dirty="0">
              <a:solidFill>
                <a:schemeClr val="tx1"/>
              </a:solidFill>
              <a:latin typeface="微軟正黑體" panose="020B0604030504040204" pitchFamily="34" charset="-120"/>
              <a:ea typeface="微軟正黑體" panose="020B0604030504040204" pitchFamily="34" charset="-120"/>
            </a:endParaRPr>
          </a:p>
          <a:p>
            <a:pPr>
              <a:spcBef>
                <a:spcPts val="600"/>
              </a:spcBef>
              <a:spcAft>
                <a:spcPts val="600"/>
              </a:spcAft>
            </a:pPr>
            <a:r>
              <a:rPr lang="zh-TW" altLang="en-US" sz="2400" b="1" dirty="0">
                <a:solidFill>
                  <a:schemeClr val="tx1"/>
                </a:solidFill>
                <a:latin typeface="微軟正黑體" panose="020B0604030504040204" pitchFamily="34" charset="-120"/>
                <a:ea typeface="微軟正黑體" panose="020B0604030504040204" pitchFamily="34" charset="-120"/>
              </a:rPr>
              <a:t>　　中間可以選擇想查看的主軸，目前分為新聞、摘要及股價走勢。</a:t>
            </a:r>
            <a:endParaRPr lang="en-US" altLang="zh-TW" sz="2400" b="1" dirty="0">
              <a:solidFill>
                <a:schemeClr val="tx1"/>
              </a:solidFill>
              <a:latin typeface="微軟正黑體" panose="020B0604030504040204" pitchFamily="34" charset="-120"/>
              <a:ea typeface="微軟正黑體" panose="020B0604030504040204" pitchFamily="34" charset="-120"/>
            </a:endParaRPr>
          </a:p>
          <a:p>
            <a:pPr>
              <a:spcBef>
                <a:spcPts val="600"/>
              </a:spcBef>
              <a:spcAft>
                <a:spcPts val="600"/>
              </a:spcAft>
            </a:pPr>
            <a:r>
              <a:rPr lang="zh-TW" altLang="en-US" sz="2400" b="1" dirty="0">
                <a:solidFill>
                  <a:schemeClr val="tx1"/>
                </a:solidFill>
                <a:latin typeface="微軟正黑體" panose="020B0604030504040204" pitchFamily="34" charset="-120"/>
                <a:ea typeface="微軟正黑體" panose="020B0604030504040204" pitchFamily="34" charset="-120"/>
              </a:rPr>
              <a:t>（後續若有新增的圖文或功能，可能會些許微調）</a:t>
            </a:r>
            <a:endParaRPr lang="en-US" altLang="zh-TW" sz="2400" b="1" dirty="0">
              <a:solidFill>
                <a:schemeClr val="tx1"/>
              </a:solidFill>
              <a:latin typeface="微軟正黑體" panose="020B0604030504040204" pitchFamily="34" charset="-120"/>
              <a:ea typeface="微軟正黑體" panose="020B0604030504040204" pitchFamily="34" charset="-120"/>
            </a:endParaRPr>
          </a:p>
        </p:txBody>
      </p:sp>
      <p:pic>
        <p:nvPicPr>
          <p:cNvPr id="6" name="圖片 5">
            <a:extLst>
              <a:ext uri="{FF2B5EF4-FFF2-40B4-BE49-F238E27FC236}">
                <a16:creationId xmlns:a16="http://schemas.microsoft.com/office/drawing/2014/main" id="{723A2BA0-5374-4522-9BD0-E0857295D1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4446" y="1276125"/>
            <a:ext cx="3577498" cy="52276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31954672"/>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A7172A7-7BA5-42BB-B3BC-4BDD5029C853}"/>
              </a:ext>
            </a:extLst>
          </p:cNvPr>
          <p:cNvSpPr/>
          <p:nvPr/>
        </p:nvSpPr>
        <p:spPr>
          <a:xfrm>
            <a:off x="7202714" y="0"/>
            <a:ext cx="3438971" cy="6858000"/>
          </a:xfrm>
          <a:prstGeom prst="rect">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a:extLst>
              <a:ext uri="{FF2B5EF4-FFF2-40B4-BE49-F238E27FC236}">
                <a16:creationId xmlns:a16="http://schemas.microsoft.com/office/drawing/2014/main" id="{5BEA9B1F-CED9-4269-9028-92B80DBE5A6D}"/>
              </a:ext>
            </a:extLst>
          </p:cNvPr>
          <p:cNvSpPr txBox="1"/>
          <p:nvPr/>
        </p:nvSpPr>
        <p:spPr>
          <a:xfrm>
            <a:off x="7617750" y="1839888"/>
            <a:ext cx="2759090" cy="3570208"/>
          </a:xfrm>
          <a:prstGeom prst="rect">
            <a:avLst/>
          </a:prstGeom>
          <a:noFill/>
        </p:spPr>
        <p:txBody>
          <a:bodyPr wrap="none" rtlCol="0">
            <a:spAutoFit/>
            <a:scene3d>
              <a:camera prst="orthographicFront"/>
              <a:lightRig rig="threePt" dir="t"/>
            </a:scene3d>
            <a:sp3d contourW="12700"/>
          </a:bodyPr>
          <a:lstStyle/>
          <a:p>
            <a:pPr algn="ctr"/>
            <a:r>
              <a:rPr lang="en-US" altLang="zh-CN" sz="6000" spc="300" dirty="0">
                <a:solidFill>
                  <a:schemeClr val="bg1"/>
                </a:solidFill>
                <a:cs typeface="+mn-ea"/>
                <a:sym typeface="+mn-lt"/>
              </a:rPr>
              <a:t>PART</a:t>
            </a:r>
          </a:p>
          <a:p>
            <a:pPr algn="ctr"/>
            <a:r>
              <a:rPr lang="en-US" altLang="zh-CN" sz="16600" spc="300" dirty="0">
                <a:solidFill>
                  <a:schemeClr val="bg1"/>
                </a:solidFill>
                <a:cs typeface="+mn-ea"/>
                <a:sym typeface="+mn-lt"/>
              </a:rPr>
              <a:t>0</a:t>
            </a:r>
            <a:r>
              <a:rPr lang="en-US" altLang="zh-TW" sz="16600" spc="300" dirty="0">
                <a:solidFill>
                  <a:schemeClr val="bg1"/>
                </a:solidFill>
                <a:cs typeface="+mn-ea"/>
                <a:sym typeface="+mn-lt"/>
              </a:rPr>
              <a:t>5</a:t>
            </a:r>
            <a:endParaRPr lang="zh-CN" altLang="en-US" sz="16600" spc="300" dirty="0">
              <a:solidFill>
                <a:schemeClr val="bg1"/>
              </a:solidFill>
              <a:cs typeface="+mn-ea"/>
              <a:sym typeface="+mn-lt"/>
            </a:endParaRPr>
          </a:p>
        </p:txBody>
      </p:sp>
      <p:grpSp>
        <p:nvGrpSpPr>
          <p:cNvPr id="8" name="群組 7">
            <a:extLst>
              <a:ext uri="{FF2B5EF4-FFF2-40B4-BE49-F238E27FC236}">
                <a16:creationId xmlns:a16="http://schemas.microsoft.com/office/drawing/2014/main" id="{CBE5A8E5-5F54-42C6-A3AE-0E7227782020}"/>
              </a:ext>
            </a:extLst>
          </p:cNvPr>
          <p:cNvGrpSpPr/>
          <p:nvPr/>
        </p:nvGrpSpPr>
        <p:grpSpPr>
          <a:xfrm>
            <a:off x="750225" y="2324522"/>
            <a:ext cx="6867525" cy="2208956"/>
            <a:chOff x="1019175" y="2291143"/>
            <a:chExt cx="6867525" cy="2208956"/>
          </a:xfrm>
        </p:grpSpPr>
        <p:sp>
          <p:nvSpPr>
            <p:cNvPr id="10" name="图文框 9">
              <a:extLst>
                <a:ext uri="{FF2B5EF4-FFF2-40B4-BE49-F238E27FC236}">
                  <a16:creationId xmlns:a16="http://schemas.microsoft.com/office/drawing/2014/main" id="{175ED1EB-595C-4BDE-889B-87155D70C6CF}"/>
                </a:ext>
              </a:extLst>
            </p:cNvPr>
            <p:cNvSpPr/>
            <p:nvPr/>
          </p:nvSpPr>
          <p:spPr>
            <a:xfrm>
              <a:off x="1019175" y="2291143"/>
              <a:ext cx="6867525" cy="2208956"/>
            </a:xfrm>
            <a:prstGeom prst="frame">
              <a:avLst>
                <a:gd name="adj1" fmla="val 2949"/>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 name="文本框 6">
              <a:extLst>
                <a:ext uri="{FF2B5EF4-FFF2-40B4-BE49-F238E27FC236}">
                  <a16:creationId xmlns:a16="http://schemas.microsoft.com/office/drawing/2014/main" id="{BC20420A-9F86-457E-9E8B-B3AB5D624EAD}"/>
                </a:ext>
              </a:extLst>
            </p:cNvPr>
            <p:cNvSpPr txBox="1"/>
            <p:nvPr/>
          </p:nvSpPr>
          <p:spPr>
            <a:xfrm>
              <a:off x="2229483" y="3059101"/>
              <a:ext cx="4031873" cy="923330"/>
            </a:xfrm>
            <a:prstGeom prst="rect">
              <a:avLst/>
            </a:prstGeom>
            <a:noFill/>
          </p:spPr>
          <p:txBody>
            <a:bodyPr wrap="none" rtlCol="0">
              <a:spAutoFit/>
              <a:scene3d>
                <a:camera prst="orthographicFront"/>
                <a:lightRig rig="threePt" dir="t"/>
              </a:scene3d>
              <a:sp3d contourW="12700"/>
            </a:bodyPr>
            <a:lstStyle/>
            <a:p>
              <a:r>
                <a:rPr lang="zh-TW" altLang="en-US" sz="5400" b="1" spc="600" dirty="0">
                  <a:latin typeface="微軟正黑體" panose="020B0604030504040204" pitchFamily="34" charset="-120"/>
                  <a:ea typeface="微軟正黑體" panose="020B0604030504040204" pitchFamily="34" charset="-120"/>
                  <a:cs typeface="+mn-ea"/>
                  <a:sym typeface="+mn-lt"/>
                </a:rPr>
                <a:t>困難與阻礙</a:t>
              </a:r>
            </a:p>
          </p:txBody>
        </p:sp>
      </p:grpSp>
      <p:sp>
        <p:nvSpPr>
          <p:cNvPr id="11" name="投影片編號版面配置區 1">
            <a:extLst>
              <a:ext uri="{FF2B5EF4-FFF2-40B4-BE49-F238E27FC236}">
                <a16:creationId xmlns:a16="http://schemas.microsoft.com/office/drawing/2014/main" id="{1592E1BC-0B8F-4B2F-9CEA-2B41A8E8B32C}"/>
              </a:ext>
            </a:extLst>
          </p:cNvPr>
          <p:cNvSpPr txBox="1">
            <a:spLocks/>
          </p:cNvSpPr>
          <p:nvPr/>
        </p:nvSpPr>
        <p:spPr>
          <a:xfrm>
            <a:off x="9448800" y="6492875"/>
            <a:ext cx="2743200" cy="365125"/>
          </a:xfrm>
          <a:prstGeom prst="rect">
            <a:avLst/>
          </a:prstGeom>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AA4E786F-588D-4932-A7B2-AE3451FA4ACA}" type="slidenum">
              <a:rPr lang="zh-CN" altLang="en-US" sz="1600" b="1" smtClean="0">
                <a:solidFill>
                  <a:schemeClr val="bg1">
                    <a:lumMod val="50000"/>
                  </a:schemeClr>
                </a:solidFill>
                <a:latin typeface="微軟正黑體" panose="020B0604030504040204" pitchFamily="34" charset="-120"/>
                <a:ea typeface="微軟正黑體" panose="020B0604030504040204" pitchFamily="34" charset="-120"/>
              </a:rPr>
              <a:pPr algn="r"/>
              <a:t>13</a:t>
            </a:fld>
            <a:endParaRPr lang="zh-CN" altLang="en-US" sz="1600" b="1" dirty="0">
              <a:solidFill>
                <a:schemeClr val="bg1">
                  <a:lumMod val="50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13326777"/>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4CB5A41-4659-4881-9304-D94482E2EBC4}"/>
              </a:ext>
            </a:extLst>
          </p:cNvPr>
          <p:cNvSpPr/>
          <p:nvPr/>
        </p:nvSpPr>
        <p:spPr>
          <a:xfrm>
            <a:off x="5892800" y="693991"/>
            <a:ext cx="5112000" cy="108000"/>
          </a:xfrm>
          <a:prstGeom prst="rect">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群組 8">
            <a:extLst>
              <a:ext uri="{FF2B5EF4-FFF2-40B4-BE49-F238E27FC236}">
                <a16:creationId xmlns:a16="http://schemas.microsoft.com/office/drawing/2014/main" id="{DC3E17D8-79B2-4F62-B86D-C52E45BBA0F4}"/>
              </a:ext>
            </a:extLst>
          </p:cNvPr>
          <p:cNvGrpSpPr/>
          <p:nvPr/>
        </p:nvGrpSpPr>
        <p:grpSpPr>
          <a:xfrm>
            <a:off x="665960" y="2390251"/>
            <a:ext cx="3262432" cy="3532494"/>
            <a:chOff x="769455" y="1907111"/>
            <a:chExt cx="3262432" cy="3532494"/>
          </a:xfrm>
        </p:grpSpPr>
        <p:sp>
          <p:nvSpPr>
            <p:cNvPr id="5" name="矩形 4">
              <a:extLst>
                <a:ext uri="{FF2B5EF4-FFF2-40B4-BE49-F238E27FC236}">
                  <a16:creationId xmlns:a16="http://schemas.microsoft.com/office/drawing/2014/main" id="{580D3808-0282-41CE-9CA6-F97030353123}"/>
                </a:ext>
              </a:extLst>
            </p:cNvPr>
            <p:cNvSpPr/>
            <p:nvPr/>
          </p:nvSpPr>
          <p:spPr>
            <a:xfrm>
              <a:off x="841344" y="2368776"/>
              <a:ext cx="2880000" cy="10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文本框 41">
              <a:extLst>
                <a:ext uri="{FF2B5EF4-FFF2-40B4-BE49-F238E27FC236}">
                  <a16:creationId xmlns:a16="http://schemas.microsoft.com/office/drawing/2014/main" id="{E4C6E429-B841-4807-B0F6-CC41BFFDC179}"/>
                </a:ext>
              </a:extLst>
            </p:cNvPr>
            <p:cNvSpPr txBox="1"/>
            <p:nvPr/>
          </p:nvSpPr>
          <p:spPr>
            <a:xfrm>
              <a:off x="843554" y="2607163"/>
              <a:ext cx="2879999" cy="2832442"/>
            </a:xfrm>
            <a:prstGeom prst="rect">
              <a:avLst/>
            </a:prstGeom>
            <a:noFill/>
          </p:spPr>
          <p:txBody>
            <a:bodyPr wrap="square" rtlCol="0">
              <a:spAutoFit/>
              <a:scene3d>
                <a:camera prst="orthographicFront"/>
                <a:lightRig rig="threePt" dir="t"/>
              </a:scene3d>
              <a:sp3d contourW="12700"/>
            </a:bodyPr>
            <a:lstStyle/>
            <a:p>
              <a:pPr>
                <a:lnSpc>
                  <a:spcPct val="125000"/>
                </a:lnSpc>
              </a:pPr>
              <a:r>
                <a:rPr lang="zh-TW" altLang="en-US" sz="160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由於經過近兩週反覆地討論、修改，終於確認好整份專案的使用情境流程，並確立好現行分工流程及最小可執行方案。</a:t>
              </a:r>
              <a:endParaRPr lang="en-US" altLang="zh-TW" sz="160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endParaRPr>
            </a:p>
            <a:p>
              <a:pPr>
                <a:lnSpc>
                  <a:spcPct val="125000"/>
                </a:lnSpc>
              </a:pPr>
              <a:r>
                <a:rPr lang="zh-TW" altLang="en-US" sz="160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雖然本來就有些許的工作是持續再進行的，但確立方向後真正僅剩五週的時間，故專案的執行速度及緊度會比之前再快且緊繃一點。</a:t>
              </a:r>
              <a:endParaRPr lang="en-US" altLang="zh-CN" sz="160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endParaRPr>
            </a:p>
          </p:txBody>
        </p:sp>
        <p:sp>
          <p:nvSpPr>
            <p:cNvPr id="43" name="文本框 42">
              <a:extLst>
                <a:ext uri="{FF2B5EF4-FFF2-40B4-BE49-F238E27FC236}">
                  <a16:creationId xmlns:a16="http://schemas.microsoft.com/office/drawing/2014/main" id="{E99E82B7-A998-4308-AE92-27D084C3E2B9}"/>
                </a:ext>
              </a:extLst>
            </p:cNvPr>
            <p:cNvSpPr txBox="1"/>
            <p:nvPr/>
          </p:nvSpPr>
          <p:spPr>
            <a:xfrm>
              <a:off x="769455" y="1907111"/>
              <a:ext cx="3262432" cy="461665"/>
            </a:xfrm>
            <a:prstGeom prst="rect">
              <a:avLst/>
            </a:prstGeom>
            <a:noFill/>
          </p:spPr>
          <p:txBody>
            <a:bodyPr wrap="none" rtlCol="0">
              <a:spAutoFit/>
              <a:scene3d>
                <a:camera prst="orthographicFront"/>
                <a:lightRig rig="threePt" dir="t"/>
              </a:scene3d>
              <a:sp3d contourW="12700"/>
            </a:bodyPr>
            <a:lstStyle/>
            <a:p>
              <a:r>
                <a:rPr lang="zh-TW" altLang="en-US" sz="2400" b="1" spc="600" dirty="0">
                  <a:latin typeface="微軟正黑體" panose="020B0604030504040204" pitchFamily="34" charset="-120"/>
                  <a:ea typeface="微軟正黑體" panose="020B0604030504040204" pitchFamily="34" charset="-120"/>
                  <a:cs typeface="+mn-ea"/>
                  <a:sym typeface="+mn-lt"/>
                </a:rPr>
                <a:t>完整故事定義較遲</a:t>
              </a:r>
              <a:endParaRPr lang="zh-CN" altLang="en-US" sz="2400" b="1" spc="600" dirty="0">
                <a:latin typeface="微軟正黑體" panose="020B0604030504040204" pitchFamily="34" charset="-120"/>
                <a:ea typeface="微軟正黑體" panose="020B0604030504040204" pitchFamily="34" charset="-120"/>
                <a:cs typeface="+mn-ea"/>
                <a:sym typeface="+mn-lt"/>
              </a:endParaRPr>
            </a:p>
          </p:txBody>
        </p:sp>
      </p:grpSp>
      <p:pic>
        <p:nvPicPr>
          <p:cNvPr id="8" name="圖片 7">
            <a:extLst>
              <a:ext uri="{FF2B5EF4-FFF2-40B4-BE49-F238E27FC236}">
                <a16:creationId xmlns:a16="http://schemas.microsoft.com/office/drawing/2014/main" id="{B3A3CB47-17F5-4910-BDB6-8EAD8698D3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0056" y="2087213"/>
            <a:ext cx="3835532" cy="3835532"/>
          </a:xfrm>
          <a:prstGeom prst="rect">
            <a:avLst/>
          </a:prstGeom>
        </p:spPr>
      </p:pic>
      <p:sp>
        <p:nvSpPr>
          <p:cNvPr id="54" name="文本框 2">
            <a:extLst>
              <a:ext uri="{FF2B5EF4-FFF2-40B4-BE49-F238E27FC236}">
                <a16:creationId xmlns:a16="http://schemas.microsoft.com/office/drawing/2014/main" id="{81897225-15D4-414F-8D36-205DF0BC0A6F}"/>
              </a:ext>
            </a:extLst>
          </p:cNvPr>
          <p:cNvSpPr txBox="1"/>
          <p:nvPr/>
        </p:nvSpPr>
        <p:spPr>
          <a:xfrm>
            <a:off x="547066" y="455603"/>
            <a:ext cx="5570756" cy="584775"/>
          </a:xfrm>
          <a:prstGeom prst="rect">
            <a:avLst/>
          </a:prstGeom>
          <a:noFill/>
        </p:spPr>
        <p:txBody>
          <a:bodyPr wrap="none" rtlCol="0">
            <a:spAutoFit/>
            <a:scene3d>
              <a:camera prst="orthographicFront"/>
              <a:lightRig rig="threePt" dir="t"/>
            </a:scene3d>
            <a:sp3d contourW="12700"/>
          </a:bodyPr>
          <a:lstStyle/>
          <a:p>
            <a:r>
              <a:rPr lang="zh-TW" altLang="en-US" sz="3200" b="1" spc="300" dirty="0">
                <a:latin typeface="微軟正黑體" panose="020B0604030504040204" pitchFamily="34" charset="-120"/>
                <a:ea typeface="微軟正黑體" panose="020B0604030504040204" pitchFamily="34" charset="-120"/>
                <a:cs typeface="+mn-ea"/>
                <a:sym typeface="+mn-lt"/>
              </a:rPr>
              <a:t>當前的困難（人、事、物）</a:t>
            </a:r>
            <a:endParaRPr lang="zh-CN" altLang="en-US" sz="3200" b="1" spc="300" dirty="0">
              <a:latin typeface="微軟正黑體" panose="020B0604030504040204" pitchFamily="34" charset="-120"/>
              <a:ea typeface="微軟正黑體" panose="020B0604030504040204" pitchFamily="34" charset="-120"/>
              <a:cs typeface="+mn-ea"/>
              <a:sym typeface="+mn-lt"/>
            </a:endParaRPr>
          </a:p>
        </p:txBody>
      </p:sp>
      <p:sp>
        <p:nvSpPr>
          <p:cNvPr id="55" name="投影片編號版面配置區 1">
            <a:extLst>
              <a:ext uri="{FF2B5EF4-FFF2-40B4-BE49-F238E27FC236}">
                <a16:creationId xmlns:a16="http://schemas.microsoft.com/office/drawing/2014/main" id="{191C7F6F-DA14-470F-9A94-30E019094322}"/>
              </a:ext>
            </a:extLst>
          </p:cNvPr>
          <p:cNvSpPr txBox="1">
            <a:spLocks/>
          </p:cNvSpPr>
          <p:nvPr/>
        </p:nvSpPr>
        <p:spPr>
          <a:xfrm>
            <a:off x="9448800" y="6492875"/>
            <a:ext cx="2743200" cy="365125"/>
          </a:xfrm>
          <a:prstGeom prst="rect">
            <a:avLst/>
          </a:prstGeom>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AA4E786F-588D-4932-A7B2-AE3451FA4ACA}" type="slidenum">
              <a:rPr lang="zh-CN" altLang="en-US" sz="1600" b="1" smtClean="0">
                <a:solidFill>
                  <a:schemeClr val="bg1">
                    <a:lumMod val="50000"/>
                  </a:schemeClr>
                </a:solidFill>
                <a:latin typeface="微軟正黑體" panose="020B0604030504040204" pitchFamily="34" charset="-120"/>
                <a:ea typeface="微軟正黑體" panose="020B0604030504040204" pitchFamily="34" charset="-120"/>
              </a:rPr>
              <a:pPr algn="r"/>
              <a:t>14</a:t>
            </a:fld>
            <a:endParaRPr lang="zh-CN" altLang="en-US" sz="1600" b="1" dirty="0">
              <a:solidFill>
                <a:schemeClr val="bg1">
                  <a:lumMod val="50000"/>
                </a:schemeClr>
              </a:solidFill>
              <a:latin typeface="微軟正黑體" panose="020B0604030504040204" pitchFamily="34" charset="-120"/>
              <a:ea typeface="微軟正黑體" panose="020B0604030504040204" pitchFamily="34" charset="-120"/>
            </a:endParaRPr>
          </a:p>
        </p:txBody>
      </p:sp>
      <p:grpSp>
        <p:nvGrpSpPr>
          <p:cNvPr id="56" name="群組 55">
            <a:extLst>
              <a:ext uri="{FF2B5EF4-FFF2-40B4-BE49-F238E27FC236}">
                <a16:creationId xmlns:a16="http://schemas.microsoft.com/office/drawing/2014/main" id="{ECE2F047-F2E5-489D-9064-83AB80D16155}"/>
              </a:ext>
            </a:extLst>
          </p:cNvPr>
          <p:cNvGrpSpPr/>
          <p:nvPr/>
        </p:nvGrpSpPr>
        <p:grpSpPr>
          <a:xfrm>
            <a:off x="8448800" y="2546508"/>
            <a:ext cx="3262432" cy="2916941"/>
            <a:chOff x="713438" y="1907111"/>
            <a:chExt cx="3262432" cy="2916941"/>
          </a:xfrm>
        </p:grpSpPr>
        <p:sp>
          <p:nvSpPr>
            <p:cNvPr id="57" name="矩形 56">
              <a:extLst>
                <a:ext uri="{FF2B5EF4-FFF2-40B4-BE49-F238E27FC236}">
                  <a16:creationId xmlns:a16="http://schemas.microsoft.com/office/drawing/2014/main" id="{668C9384-DAEF-48A1-B28F-4BB33703D541}"/>
                </a:ext>
              </a:extLst>
            </p:cNvPr>
            <p:cNvSpPr/>
            <p:nvPr/>
          </p:nvSpPr>
          <p:spPr>
            <a:xfrm>
              <a:off x="841344" y="2368776"/>
              <a:ext cx="2880000" cy="10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文本框 41">
              <a:extLst>
                <a:ext uri="{FF2B5EF4-FFF2-40B4-BE49-F238E27FC236}">
                  <a16:creationId xmlns:a16="http://schemas.microsoft.com/office/drawing/2014/main" id="{C1EEC7B3-4666-4745-A4D5-0D7FAE8832B7}"/>
                </a:ext>
              </a:extLst>
            </p:cNvPr>
            <p:cNvSpPr txBox="1"/>
            <p:nvPr/>
          </p:nvSpPr>
          <p:spPr>
            <a:xfrm>
              <a:off x="843554" y="2607163"/>
              <a:ext cx="3132316" cy="2216889"/>
            </a:xfrm>
            <a:prstGeom prst="rect">
              <a:avLst/>
            </a:prstGeom>
            <a:noFill/>
          </p:spPr>
          <p:txBody>
            <a:bodyPr wrap="square" rtlCol="0">
              <a:spAutoFit/>
              <a:scene3d>
                <a:camera prst="orthographicFront"/>
                <a:lightRig rig="threePt" dir="t"/>
              </a:scene3d>
              <a:sp3d contourW="12700"/>
            </a:bodyPr>
            <a:lstStyle/>
            <a:p>
              <a:pPr>
                <a:lnSpc>
                  <a:spcPct val="125000"/>
                </a:lnSpc>
              </a:pPr>
              <a:r>
                <a:rPr lang="zh-TW" altLang="en-US" sz="160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針對關鍵字的關聯詞建構，</a:t>
              </a:r>
              <a:r>
                <a:rPr lang="en-US" altLang="zh-TW" sz="160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mentor</a:t>
              </a:r>
              <a:r>
                <a:rPr lang="zh-TW" altLang="en-US" sz="160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期許我們以建構實際的知識圖譜為最大目標，但也得知此舉的技術難度極高，不知若是無法完善後是否有其他的</a:t>
              </a:r>
              <a:r>
                <a:rPr lang="en-US" altLang="zh-TW" sz="160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NNLTK</a:t>
              </a:r>
              <a:r>
                <a:rPr lang="zh-TW" altLang="en-US" sz="160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rPr>
                <a:t>的可替代方案，再不然就是執行最壞的備選，人工轉譯。</a:t>
              </a:r>
              <a:endParaRPr lang="en-US" altLang="zh-CN" sz="1600" dirty="0">
                <a:solidFill>
                  <a:schemeClr val="tx1">
                    <a:lumMod val="65000"/>
                    <a:lumOff val="35000"/>
                  </a:schemeClr>
                </a:solidFill>
                <a:latin typeface="微軟正黑體" panose="020B0604030504040204" pitchFamily="34" charset="-120"/>
                <a:ea typeface="微軟正黑體" panose="020B0604030504040204" pitchFamily="34" charset="-120"/>
                <a:cs typeface="+mn-ea"/>
                <a:sym typeface="+mn-lt"/>
              </a:endParaRPr>
            </a:p>
          </p:txBody>
        </p:sp>
        <p:sp>
          <p:nvSpPr>
            <p:cNvPr id="59" name="文本框 42">
              <a:extLst>
                <a:ext uri="{FF2B5EF4-FFF2-40B4-BE49-F238E27FC236}">
                  <a16:creationId xmlns:a16="http://schemas.microsoft.com/office/drawing/2014/main" id="{17203A87-9000-4FDB-BA73-33DD545133B1}"/>
                </a:ext>
              </a:extLst>
            </p:cNvPr>
            <p:cNvSpPr txBox="1"/>
            <p:nvPr/>
          </p:nvSpPr>
          <p:spPr>
            <a:xfrm>
              <a:off x="713438" y="1907111"/>
              <a:ext cx="3262432" cy="461665"/>
            </a:xfrm>
            <a:prstGeom prst="rect">
              <a:avLst/>
            </a:prstGeom>
            <a:noFill/>
          </p:spPr>
          <p:txBody>
            <a:bodyPr wrap="none" rtlCol="0">
              <a:spAutoFit/>
              <a:scene3d>
                <a:camera prst="orthographicFront"/>
                <a:lightRig rig="threePt" dir="t"/>
              </a:scene3d>
              <a:sp3d contourW="12700"/>
            </a:bodyPr>
            <a:lstStyle/>
            <a:p>
              <a:r>
                <a:rPr lang="zh-TW" altLang="en-US" sz="2400" b="1" spc="600" dirty="0">
                  <a:latin typeface="微軟正黑體" panose="020B0604030504040204" pitchFamily="34" charset="-120"/>
                  <a:ea typeface="微軟正黑體" panose="020B0604030504040204" pitchFamily="34" charset="-120"/>
                  <a:cs typeface="+mn-ea"/>
                  <a:sym typeface="+mn-lt"/>
                </a:rPr>
                <a:t>知識圖譜建構困難</a:t>
              </a:r>
              <a:endParaRPr lang="zh-CN" altLang="en-US" sz="2400" b="1" spc="600" dirty="0">
                <a:latin typeface="微軟正黑體" panose="020B0604030504040204" pitchFamily="34" charset="-120"/>
                <a:ea typeface="微軟正黑體" panose="020B0604030504040204" pitchFamily="34" charset="-120"/>
                <a:cs typeface="+mn-ea"/>
                <a:sym typeface="+mn-lt"/>
              </a:endParaRPr>
            </a:p>
          </p:txBody>
        </p:sp>
      </p:grpSp>
    </p:spTree>
    <p:extLst>
      <p:ext uri="{BB962C8B-B14F-4D97-AF65-F5344CB8AC3E}">
        <p14:creationId xmlns:p14="http://schemas.microsoft.com/office/powerpoint/2010/main" val="1534257976"/>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圖片 13">
            <a:hlinkClick r:id="rId3"/>
            <a:extLst>
              <a:ext uri="{FF2B5EF4-FFF2-40B4-BE49-F238E27FC236}">
                <a16:creationId xmlns:a16="http://schemas.microsoft.com/office/drawing/2014/main" id="{6C7A09F5-0293-49A7-8AF4-398BD01431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3846"/>
            <a:ext cx="12192000" cy="3566570"/>
          </a:xfrm>
          <a:prstGeom prst="rect">
            <a:avLst/>
          </a:prstGeom>
        </p:spPr>
      </p:pic>
      <p:sp>
        <p:nvSpPr>
          <p:cNvPr id="4" name="图文框 3">
            <a:extLst>
              <a:ext uri="{FF2B5EF4-FFF2-40B4-BE49-F238E27FC236}">
                <a16:creationId xmlns:a16="http://schemas.microsoft.com/office/drawing/2014/main" id="{66884746-572C-47E8-82C6-AB3339487796}"/>
              </a:ext>
            </a:extLst>
          </p:cNvPr>
          <p:cNvSpPr/>
          <p:nvPr/>
        </p:nvSpPr>
        <p:spPr>
          <a:xfrm>
            <a:off x="2250058" y="3696803"/>
            <a:ext cx="7691883" cy="2197100"/>
          </a:xfrm>
          <a:prstGeom prst="frame">
            <a:avLst>
              <a:gd name="adj1" fmla="val 2949"/>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 name="文本框 4">
            <a:extLst>
              <a:ext uri="{FF2B5EF4-FFF2-40B4-BE49-F238E27FC236}">
                <a16:creationId xmlns:a16="http://schemas.microsoft.com/office/drawing/2014/main" id="{3CCCC42C-4338-4F17-BF76-7DB385A84E95}"/>
              </a:ext>
            </a:extLst>
          </p:cNvPr>
          <p:cNvSpPr txBox="1"/>
          <p:nvPr/>
        </p:nvSpPr>
        <p:spPr>
          <a:xfrm>
            <a:off x="4811582" y="4147924"/>
            <a:ext cx="4596130" cy="1323439"/>
          </a:xfrm>
          <a:prstGeom prst="rect">
            <a:avLst/>
          </a:prstGeom>
          <a:noFill/>
        </p:spPr>
        <p:txBody>
          <a:bodyPr wrap="none" rtlCol="0">
            <a:spAutoFit/>
            <a:scene3d>
              <a:camera prst="orthographicFront"/>
              <a:lightRig rig="threePt" dir="t"/>
            </a:scene3d>
            <a:sp3d contourW="12700"/>
          </a:bodyPr>
          <a:lstStyle/>
          <a:p>
            <a:r>
              <a:rPr lang="zh-TW" altLang="en-US" sz="8000" b="1" spc="600" dirty="0">
                <a:latin typeface="微軟正黑體" panose="020B0604030504040204" pitchFamily="34" charset="-120"/>
                <a:ea typeface="微軟正黑體" panose="020B0604030504040204" pitchFamily="34" charset="-120"/>
                <a:cs typeface="+mn-ea"/>
                <a:sym typeface="+mn-lt"/>
              </a:rPr>
              <a:t>謝謝聆聽</a:t>
            </a:r>
            <a:endParaRPr lang="zh-CN" altLang="en-US" sz="8000" b="1" spc="600" dirty="0">
              <a:latin typeface="微軟正黑體" panose="020B0604030504040204" pitchFamily="34" charset="-120"/>
              <a:ea typeface="微軟正黑體" panose="020B0604030504040204" pitchFamily="34" charset="-120"/>
              <a:cs typeface="+mn-ea"/>
              <a:sym typeface="+mn-lt"/>
            </a:endParaRPr>
          </a:p>
        </p:txBody>
      </p:sp>
      <p:grpSp>
        <p:nvGrpSpPr>
          <p:cNvPr id="9" name="群組 8">
            <a:extLst>
              <a:ext uri="{FF2B5EF4-FFF2-40B4-BE49-F238E27FC236}">
                <a16:creationId xmlns:a16="http://schemas.microsoft.com/office/drawing/2014/main" id="{860F6A2E-F18B-47FC-BBFB-88E5DAE8C543}"/>
              </a:ext>
            </a:extLst>
          </p:cNvPr>
          <p:cNvGrpSpPr/>
          <p:nvPr/>
        </p:nvGrpSpPr>
        <p:grpSpPr>
          <a:xfrm>
            <a:off x="838382" y="-33845"/>
            <a:ext cx="3438971" cy="6184274"/>
            <a:chOff x="529884" y="-22281"/>
            <a:chExt cx="3438971" cy="4071383"/>
          </a:xfrm>
        </p:grpSpPr>
        <p:sp>
          <p:nvSpPr>
            <p:cNvPr id="10" name="矩形 9">
              <a:extLst>
                <a:ext uri="{FF2B5EF4-FFF2-40B4-BE49-F238E27FC236}">
                  <a16:creationId xmlns:a16="http://schemas.microsoft.com/office/drawing/2014/main" id="{0A28B1E3-9A29-4EFB-B6BF-D9562AB79B62}"/>
                </a:ext>
              </a:extLst>
            </p:cNvPr>
            <p:cNvSpPr/>
            <p:nvPr/>
          </p:nvSpPr>
          <p:spPr>
            <a:xfrm>
              <a:off x="529884" y="-22281"/>
              <a:ext cx="3438971" cy="4071383"/>
            </a:xfrm>
            <a:prstGeom prst="rect">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文本框 3">
              <a:extLst>
                <a:ext uri="{FF2B5EF4-FFF2-40B4-BE49-F238E27FC236}">
                  <a16:creationId xmlns:a16="http://schemas.microsoft.com/office/drawing/2014/main" id="{B6DE51A6-2F44-4B0B-9D6F-4B1447C7A476}"/>
                </a:ext>
              </a:extLst>
            </p:cNvPr>
            <p:cNvSpPr txBox="1"/>
            <p:nvPr/>
          </p:nvSpPr>
          <p:spPr>
            <a:xfrm>
              <a:off x="869826" y="164555"/>
              <a:ext cx="2759089" cy="2501879"/>
            </a:xfrm>
            <a:prstGeom prst="rect">
              <a:avLst/>
            </a:prstGeom>
            <a:noFill/>
          </p:spPr>
          <p:txBody>
            <a:bodyPr wrap="none" rtlCol="0">
              <a:spAutoFit/>
              <a:scene3d>
                <a:camera prst="orthographicFront"/>
                <a:lightRig rig="threePt" dir="t"/>
              </a:scene3d>
              <a:sp3d contourW="12700"/>
            </a:bodyPr>
            <a:lstStyle/>
            <a:p>
              <a:pPr algn="ctr"/>
              <a:r>
                <a:rPr lang="en-US" altLang="zh-CN" sz="6000" spc="300" dirty="0">
                  <a:solidFill>
                    <a:schemeClr val="bg1"/>
                  </a:solidFill>
                  <a:latin typeface="微軟正黑體" panose="020B0604030504040204" pitchFamily="34" charset="-120"/>
                  <a:ea typeface="微軟正黑體" panose="020B0604030504040204" pitchFamily="34" charset="-120"/>
                  <a:cs typeface="+mn-ea"/>
                  <a:sym typeface="+mn-lt"/>
                </a:rPr>
                <a:t>Team</a:t>
              </a:r>
            </a:p>
            <a:p>
              <a:pPr algn="ctr"/>
              <a:r>
                <a:rPr lang="en-US" altLang="zh-CN" sz="16600" spc="300" dirty="0">
                  <a:solidFill>
                    <a:schemeClr val="bg1"/>
                  </a:solidFill>
                  <a:latin typeface="微軟正黑體" panose="020B0604030504040204" pitchFamily="34" charset="-120"/>
                  <a:ea typeface="微軟正黑體" panose="020B0604030504040204" pitchFamily="34" charset="-120"/>
                  <a:cs typeface="+mn-ea"/>
                  <a:sym typeface="+mn-lt"/>
                </a:rPr>
                <a:t>33</a:t>
              </a:r>
              <a:endParaRPr lang="zh-CN" altLang="en-US" sz="16600" spc="300" dirty="0">
                <a:solidFill>
                  <a:schemeClr val="bg1"/>
                </a:solidFill>
                <a:latin typeface="微軟正黑體" panose="020B0604030504040204" pitchFamily="34" charset="-120"/>
                <a:ea typeface="微軟正黑體" panose="020B0604030504040204" pitchFamily="34" charset="-120"/>
                <a:cs typeface="+mn-ea"/>
                <a:sym typeface="+mn-lt"/>
              </a:endParaRPr>
            </a:p>
          </p:txBody>
        </p:sp>
      </p:grpSp>
      <p:sp>
        <p:nvSpPr>
          <p:cNvPr id="8" name="投影片編號版面配置區 1">
            <a:extLst>
              <a:ext uri="{FF2B5EF4-FFF2-40B4-BE49-F238E27FC236}">
                <a16:creationId xmlns:a16="http://schemas.microsoft.com/office/drawing/2014/main" id="{D581CD0F-F89C-48CB-AD9B-64B6013A6499}"/>
              </a:ext>
            </a:extLst>
          </p:cNvPr>
          <p:cNvSpPr txBox="1">
            <a:spLocks/>
          </p:cNvSpPr>
          <p:nvPr/>
        </p:nvSpPr>
        <p:spPr>
          <a:xfrm>
            <a:off x="9448800" y="6481989"/>
            <a:ext cx="2743200" cy="365125"/>
          </a:xfrm>
          <a:prstGeom prst="rect">
            <a:avLst/>
          </a:prstGeom>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AA4E786F-588D-4932-A7B2-AE3451FA4ACA}" type="slidenum">
              <a:rPr lang="zh-CN" altLang="en-US" sz="1600" b="1" smtClean="0">
                <a:solidFill>
                  <a:schemeClr val="bg1">
                    <a:lumMod val="50000"/>
                  </a:schemeClr>
                </a:solidFill>
                <a:latin typeface="微軟正黑體" panose="020B0604030504040204" pitchFamily="34" charset="-120"/>
                <a:ea typeface="微軟正黑體" panose="020B0604030504040204" pitchFamily="34" charset="-120"/>
              </a:rPr>
              <a:pPr algn="r"/>
              <a:t>15</a:t>
            </a:fld>
            <a:endParaRPr lang="zh-CN" altLang="en-US" sz="1600" b="1" dirty="0">
              <a:solidFill>
                <a:schemeClr val="bg1">
                  <a:lumMod val="50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36871878"/>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图文框 13">
            <a:extLst>
              <a:ext uri="{FF2B5EF4-FFF2-40B4-BE49-F238E27FC236}">
                <a16:creationId xmlns:a16="http://schemas.microsoft.com/office/drawing/2014/main" id="{2DE91BA5-1BF1-4EED-A336-E9B5FE0FCE38}"/>
              </a:ext>
            </a:extLst>
          </p:cNvPr>
          <p:cNvSpPr/>
          <p:nvPr/>
        </p:nvSpPr>
        <p:spPr>
          <a:xfrm>
            <a:off x="2449910" y="1533883"/>
            <a:ext cx="4160113" cy="2412000"/>
          </a:xfrm>
          <a:prstGeom prst="frame">
            <a:avLst>
              <a:gd name="adj1" fmla="val 2949"/>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pic>
        <p:nvPicPr>
          <p:cNvPr id="41" name="图片 40">
            <a:extLst>
              <a:ext uri="{FF2B5EF4-FFF2-40B4-BE49-F238E27FC236}">
                <a16:creationId xmlns:a16="http://schemas.microsoft.com/office/drawing/2014/main" id="{79B46D5F-740A-4199-8AF2-5950BD95F6BC}"/>
              </a:ext>
            </a:extLst>
          </p:cNvPr>
          <p:cNvPicPr>
            <a:picLocks noChangeAspect="1"/>
          </p:cNvPicPr>
          <p:nvPr/>
        </p:nvPicPr>
        <p:blipFill>
          <a:blip r:embed="rId3"/>
          <a:stretch>
            <a:fillRect/>
          </a:stretch>
        </p:blipFill>
        <p:spPr>
          <a:xfrm>
            <a:off x="0" y="1127561"/>
            <a:ext cx="3151905" cy="4602879"/>
          </a:xfrm>
          <a:prstGeom prst="rect">
            <a:avLst/>
          </a:prstGeom>
        </p:spPr>
      </p:pic>
      <p:sp>
        <p:nvSpPr>
          <p:cNvPr id="3" name="矩形 2">
            <a:extLst>
              <a:ext uri="{FF2B5EF4-FFF2-40B4-BE49-F238E27FC236}">
                <a16:creationId xmlns:a16="http://schemas.microsoft.com/office/drawing/2014/main" id="{09A051FA-FE78-4E80-A535-52635DA1A6AF}"/>
              </a:ext>
            </a:extLst>
          </p:cNvPr>
          <p:cNvSpPr/>
          <p:nvPr/>
        </p:nvSpPr>
        <p:spPr>
          <a:xfrm>
            <a:off x="0" y="3716338"/>
            <a:ext cx="1019175" cy="2593974"/>
          </a:xfrm>
          <a:prstGeom prst="rect">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a:extLst>
              <a:ext uri="{FF2B5EF4-FFF2-40B4-BE49-F238E27FC236}">
                <a16:creationId xmlns:a16="http://schemas.microsoft.com/office/drawing/2014/main" id="{E3CBAEAE-9468-43C0-98ED-728C93BF1155}"/>
              </a:ext>
            </a:extLst>
          </p:cNvPr>
          <p:cNvSpPr txBox="1"/>
          <p:nvPr/>
        </p:nvSpPr>
        <p:spPr>
          <a:xfrm>
            <a:off x="2239467" y="1682125"/>
            <a:ext cx="4160113" cy="1015663"/>
          </a:xfrm>
          <a:prstGeom prst="rect">
            <a:avLst/>
          </a:prstGeom>
          <a:noFill/>
        </p:spPr>
        <p:txBody>
          <a:bodyPr wrap="none" rtlCol="0">
            <a:spAutoFit/>
            <a:scene3d>
              <a:camera prst="orthographicFront"/>
              <a:lightRig rig="threePt" dir="t"/>
            </a:scene3d>
            <a:sp3d contourW="12700"/>
          </a:bodyPr>
          <a:lstStyle/>
          <a:p>
            <a:r>
              <a:rPr lang="en-US" altLang="zh-CN" sz="6000" b="1" spc="300" dirty="0">
                <a:latin typeface="微軟正黑體" panose="020B0604030504040204" pitchFamily="34" charset="-120"/>
                <a:ea typeface="微軟正黑體" panose="020B0604030504040204" pitchFamily="34" charset="-120"/>
                <a:cs typeface="+mn-ea"/>
                <a:sym typeface="+mn-lt"/>
              </a:rPr>
              <a:t>CONTENT</a:t>
            </a:r>
            <a:endParaRPr lang="zh-CN" altLang="en-US" sz="6000" b="1" spc="300" dirty="0">
              <a:latin typeface="微軟正黑體" panose="020B0604030504040204" pitchFamily="34" charset="-120"/>
              <a:ea typeface="微軟正黑體" panose="020B0604030504040204" pitchFamily="34" charset="-120"/>
              <a:cs typeface="+mn-ea"/>
              <a:sym typeface="+mn-lt"/>
            </a:endParaRPr>
          </a:p>
        </p:txBody>
      </p:sp>
      <p:sp>
        <p:nvSpPr>
          <p:cNvPr id="5" name="文本框 4">
            <a:extLst>
              <a:ext uri="{FF2B5EF4-FFF2-40B4-BE49-F238E27FC236}">
                <a16:creationId xmlns:a16="http://schemas.microsoft.com/office/drawing/2014/main" id="{513C46C7-F012-4518-9744-D600DCCB7CC0}"/>
              </a:ext>
            </a:extLst>
          </p:cNvPr>
          <p:cNvSpPr txBox="1"/>
          <p:nvPr/>
        </p:nvSpPr>
        <p:spPr>
          <a:xfrm>
            <a:off x="4152586" y="2697788"/>
            <a:ext cx="1877437" cy="1015663"/>
          </a:xfrm>
          <a:prstGeom prst="rect">
            <a:avLst/>
          </a:prstGeom>
          <a:noFill/>
        </p:spPr>
        <p:txBody>
          <a:bodyPr wrap="none" rtlCol="0">
            <a:spAutoFit/>
            <a:scene3d>
              <a:camera prst="orthographicFront"/>
              <a:lightRig rig="threePt" dir="t"/>
            </a:scene3d>
            <a:sp3d contourW="12700"/>
          </a:bodyPr>
          <a:lstStyle/>
          <a:p>
            <a:pPr algn="r"/>
            <a:r>
              <a:rPr lang="zh-CN" altLang="en-US" sz="6000" b="1" spc="600" dirty="0">
                <a:latin typeface="微軟正黑體" panose="020B0604030504040204" pitchFamily="34" charset="-120"/>
                <a:ea typeface="微軟正黑體" panose="020B0604030504040204" pitchFamily="34" charset="-120"/>
                <a:cs typeface="+mn-ea"/>
                <a:sym typeface="+mn-lt"/>
              </a:rPr>
              <a:t>目</a:t>
            </a:r>
            <a:r>
              <a:rPr lang="zh-TW" altLang="en-US" sz="6000" b="1" spc="600" dirty="0">
                <a:latin typeface="微軟正黑體" panose="020B0604030504040204" pitchFamily="34" charset="-120"/>
                <a:ea typeface="微軟正黑體" panose="020B0604030504040204" pitchFamily="34" charset="-120"/>
                <a:cs typeface="+mn-ea"/>
                <a:sym typeface="+mn-lt"/>
              </a:rPr>
              <a:t>錄</a:t>
            </a:r>
            <a:endParaRPr lang="zh-CN" altLang="en-US" sz="6000" b="1" spc="600" dirty="0">
              <a:latin typeface="微軟正黑體" panose="020B0604030504040204" pitchFamily="34" charset="-120"/>
              <a:ea typeface="微軟正黑體" panose="020B0604030504040204" pitchFamily="34" charset="-120"/>
              <a:cs typeface="+mn-ea"/>
              <a:sym typeface="+mn-lt"/>
            </a:endParaRPr>
          </a:p>
        </p:txBody>
      </p:sp>
      <p:sp>
        <p:nvSpPr>
          <p:cNvPr id="2" name="文本框 1"/>
          <p:cNvSpPr txBox="1"/>
          <p:nvPr/>
        </p:nvSpPr>
        <p:spPr>
          <a:xfrm>
            <a:off x="2449910" y="6160655"/>
            <a:ext cx="3573183"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sp>
        <p:nvSpPr>
          <p:cNvPr id="40" name="投影片編號版面配置區 1">
            <a:extLst>
              <a:ext uri="{FF2B5EF4-FFF2-40B4-BE49-F238E27FC236}">
                <a16:creationId xmlns:a16="http://schemas.microsoft.com/office/drawing/2014/main" id="{14A82B2F-1716-4515-9DE4-D656050BB376}"/>
              </a:ext>
            </a:extLst>
          </p:cNvPr>
          <p:cNvSpPr txBox="1">
            <a:spLocks/>
          </p:cNvSpPr>
          <p:nvPr/>
        </p:nvSpPr>
        <p:spPr>
          <a:xfrm>
            <a:off x="9448800" y="6492875"/>
            <a:ext cx="2743200" cy="365125"/>
          </a:xfrm>
          <a:prstGeom prst="rect">
            <a:avLst/>
          </a:prstGeom>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AA4E786F-588D-4932-A7B2-AE3451FA4ACA}" type="slidenum">
              <a:rPr lang="zh-CN" altLang="en-US" sz="1600" b="1" smtClean="0">
                <a:solidFill>
                  <a:schemeClr val="bg1">
                    <a:lumMod val="50000"/>
                  </a:schemeClr>
                </a:solidFill>
                <a:latin typeface="微軟正黑體" panose="020B0604030504040204" pitchFamily="34" charset="-120"/>
                <a:ea typeface="微軟正黑體" panose="020B0604030504040204" pitchFamily="34" charset="-120"/>
              </a:rPr>
              <a:pPr algn="r"/>
              <a:t>2</a:t>
            </a:fld>
            <a:endParaRPr lang="zh-CN" altLang="en-US" sz="1600" b="1" dirty="0">
              <a:solidFill>
                <a:schemeClr val="bg1">
                  <a:lumMod val="50000"/>
                </a:schemeClr>
              </a:solidFill>
              <a:latin typeface="微軟正黑體" panose="020B0604030504040204" pitchFamily="34" charset="-120"/>
              <a:ea typeface="微軟正黑體" panose="020B0604030504040204" pitchFamily="34" charset="-120"/>
            </a:endParaRPr>
          </a:p>
        </p:txBody>
      </p:sp>
      <p:grpSp>
        <p:nvGrpSpPr>
          <p:cNvPr id="7" name="群組 6">
            <a:extLst>
              <a:ext uri="{FF2B5EF4-FFF2-40B4-BE49-F238E27FC236}">
                <a16:creationId xmlns:a16="http://schemas.microsoft.com/office/drawing/2014/main" id="{CCB15073-E4E7-42B9-9719-6A144420C5AB}"/>
              </a:ext>
            </a:extLst>
          </p:cNvPr>
          <p:cNvGrpSpPr/>
          <p:nvPr/>
        </p:nvGrpSpPr>
        <p:grpSpPr>
          <a:xfrm>
            <a:off x="7204402" y="1682125"/>
            <a:ext cx="4661020" cy="3936360"/>
            <a:chOff x="7345916" y="2001657"/>
            <a:chExt cx="4661020" cy="3936360"/>
          </a:xfrm>
        </p:grpSpPr>
        <p:grpSp>
          <p:nvGrpSpPr>
            <p:cNvPr id="24" name="组合 23">
              <a:extLst>
                <a:ext uri="{FF2B5EF4-FFF2-40B4-BE49-F238E27FC236}">
                  <a16:creationId xmlns:a16="http://schemas.microsoft.com/office/drawing/2014/main" id="{DDDDE88D-F342-412C-AD69-E2EB1CA4AB09}"/>
                </a:ext>
              </a:extLst>
            </p:cNvPr>
            <p:cNvGrpSpPr/>
            <p:nvPr/>
          </p:nvGrpSpPr>
          <p:grpSpPr>
            <a:xfrm>
              <a:off x="7345916" y="2001657"/>
              <a:ext cx="4600106" cy="523220"/>
              <a:chOff x="7625886" y="1533883"/>
              <a:chExt cx="4600106" cy="523220"/>
            </a:xfrm>
          </p:grpSpPr>
          <p:sp>
            <p:nvSpPr>
              <p:cNvPr id="16" name="文本框 15">
                <a:extLst>
                  <a:ext uri="{FF2B5EF4-FFF2-40B4-BE49-F238E27FC236}">
                    <a16:creationId xmlns:a16="http://schemas.microsoft.com/office/drawing/2014/main" id="{48F1A512-7B30-44F4-8150-17A5E91C8AE0}"/>
                  </a:ext>
                </a:extLst>
              </p:cNvPr>
              <p:cNvSpPr txBox="1"/>
              <p:nvPr/>
            </p:nvSpPr>
            <p:spPr>
              <a:xfrm>
                <a:off x="8594870" y="1533883"/>
                <a:ext cx="3631122" cy="523220"/>
              </a:xfrm>
              <a:prstGeom prst="rect">
                <a:avLst/>
              </a:prstGeom>
              <a:noFill/>
            </p:spPr>
            <p:txBody>
              <a:bodyPr wrap="none" rtlCol="0">
                <a:spAutoFit/>
                <a:scene3d>
                  <a:camera prst="orthographicFront"/>
                  <a:lightRig rig="threePt" dir="t"/>
                </a:scene3d>
                <a:sp3d contourW="12700"/>
              </a:bodyPr>
              <a:lstStyle/>
              <a:p>
                <a:r>
                  <a:rPr lang="zh-TW" altLang="en-US" sz="2800" b="1" spc="600" dirty="0">
                    <a:latin typeface="微軟正黑體" panose="020B0604030504040204" pitchFamily="34" charset="-120"/>
                    <a:ea typeface="微軟正黑體" panose="020B0604030504040204" pitchFamily="34" charset="-120"/>
                    <a:cs typeface="+mn-ea"/>
                    <a:sym typeface="+mn-lt"/>
                  </a:rPr>
                  <a:t>分工流程</a:t>
                </a:r>
                <a:r>
                  <a:rPr lang="en-US" altLang="zh-TW" sz="2800" b="1" spc="600" dirty="0">
                    <a:latin typeface="微軟正黑體" panose="020B0604030504040204" pitchFamily="34" charset="-120"/>
                    <a:ea typeface="微軟正黑體" panose="020B0604030504040204" pitchFamily="34" charset="-120"/>
                    <a:cs typeface="+mn-ea"/>
                    <a:sym typeface="+mn-lt"/>
                  </a:rPr>
                  <a:t>&amp;</a:t>
                </a:r>
                <a:r>
                  <a:rPr lang="zh-TW" altLang="en-US" sz="2800" b="1" spc="600" dirty="0">
                    <a:latin typeface="微軟正黑體" panose="020B0604030504040204" pitchFamily="34" charset="-120"/>
                    <a:ea typeface="微軟正黑體" panose="020B0604030504040204" pitchFamily="34" charset="-120"/>
                    <a:cs typeface="+mn-ea"/>
                    <a:sym typeface="+mn-lt"/>
                  </a:rPr>
                  <a:t>甘特圖</a:t>
                </a:r>
                <a:endParaRPr lang="en-US" altLang="zh-TW" sz="2800" b="1" spc="600" dirty="0">
                  <a:latin typeface="微軟正黑體" panose="020B0604030504040204" pitchFamily="34" charset="-120"/>
                  <a:ea typeface="微軟正黑體" panose="020B0604030504040204" pitchFamily="34" charset="-120"/>
                  <a:cs typeface="+mn-ea"/>
                  <a:sym typeface="+mn-lt"/>
                </a:endParaRPr>
              </a:p>
            </p:txBody>
          </p:sp>
          <p:sp>
            <p:nvSpPr>
              <p:cNvPr id="19" name="文本框 18">
                <a:extLst>
                  <a:ext uri="{FF2B5EF4-FFF2-40B4-BE49-F238E27FC236}">
                    <a16:creationId xmlns:a16="http://schemas.microsoft.com/office/drawing/2014/main" id="{D0E6C4E2-E93F-455B-A936-8673E71923E2}"/>
                  </a:ext>
                </a:extLst>
              </p:cNvPr>
              <p:cNvSpPr txBox="1"/>
              <p:nvPr/>
            </p:nvSpPr>
            <p:spPr>
              <a:xfrm>
                <a:off x="7625886" y="1533883"/>
                <a:ext cx="758541" cy="523220"/>
              </a:xfrm>
              <a:prstGeom prst="rect">
                <a:avLst/>
              </a:prstGeom>
              <a:noFill/>
            </p:spPr>
            <p:txBody>
              <a:bodyPr wrap="none" rtlCol="0">
                <a:spAutoFit/>
                <a:scene3d>
                  <a:camera prst="orthographicFront"/>
                  <a:lightRig rig="threePt" dir="t"/>
                </a:scene3d>
                <a:sp3d contourW="12700"/>
              </a:bodyPr>
              <a:lstStyle/>
              <a:p>
                <a:r>
                  <a:rPr lang="en-US" altLang="zh-CN" sz="2800" b="1" spc="600" dirty="0">
                    <a:solidFill>
                      <a:srgbClr val="97CCD4"/>
                    </a:solidFill>
                    <a:latin typeface="微軟正黑體" panose="020B0604030504040204" pitchFamily="34" charset="-120"/>
                    <a:ea typeface="微軟正黑體" panose="020B0604030504040204" pitchFamily="34" charset="-120"/>
                    <a:cs typeface="+mn-ea"/>
                    <a:sym typeface="+mn-lt"/>
                  </a:rPr>
                  <a:t>01</a:t>
                </a:r>
                <a:endParaRPr lang="zh-CN" altLang="en-US" sz="2800" b="1" spc="600" dirty="0">
                  <a:solidFill>
                    <a:srgbClr val="97CCD4"/>
                  </a:solidFill>
                  <a:latin typeface="微軟正黑體" panose="020B0604030504040204" pitchFamily="34" charset="-120"/>
                  <a:ea typeface="微軟正黑體" panose="020B0604030504040204" pitchFamily="34" charset="-120"/>
                  <a:cs typeface="+mn-ea"/>
                  <a:sym typeface="+mn-lt"/>
                </a:endParaRPr>
              </a:p>
            </p:txBody>
          </p:sp>
          <p:cxnSp>
            <p:nvCxnSpPr>
              <p:cNvPr id="21" name="直接连接符 20">
                <a:extLst>
                  <a:ext uri="{FF2B5EF4-FFF2-40B4-BE49-F238E27FC236}">
                    <a16:creationId xmlns:a16="http://schemas.microsoft.com/office/drawing/2014/main" id="{2644A06D-11E3-433F-91FE-7B0B42352720}"/>
                  </a:ext>
                </a:extLst>
              </p:cNvPr>
              <p:cNvCxnSpPr>
                <a:cxnSpLocks/>
              </p:cNvCxnSpPr>
              <p:nvPr/>
            </p:nvCxnSpPr>
            <p:spPr>
              <a:xfrm flipH="1">
                <a:off x="8312150" y="1622425"/>
                <a:ext cx="174626" cy="360363"/>
              </a:xfrm>
              <a:prstGeom prst="line">
                <a:avLst/>
              </a:prstGeom>
              <a:ln w="19050">
                <a:solidFill>
                  <a:srgbClr val="97CCD4"/>
                </a:solidFill>
              </a:ln>
            </p:spPr>
            <p:style>
              <a:lnRef idx="1">
                <a:schemeClr val="accent1"/>
              </a:lnRef>
              <a:fillRef idx="0">
                <a:schemeClr val="accent1"/>
              </a:fillRef>
              <a:effectRef idx="0">
                <a:schemeClr val="accent1"/>
              </a:effectRef>
              <a:fontRef idx="minor">
                <a:schemeClr val="tx1"/>
              </a:fontRef>
            </p:style>
          </p:cxnSp>
        </p:grpSp>
        <p:grpSp>
          <p:nvGrpSpPr>
            <p:cNvPr id="42" name="组合 23">
              <a:extLst>
                <a:ext uri="{FF2B5EF4-FFF2-40B4-BE49-F238E27FC236}">
                  <a16:creationId xmlns:a16="http://schemas.microsoft.com/office/drawing/2014/main" id="{BFA5D160-B026-42CB-A20E-F2CB0332A953}"/>
                </a:ext>
              </a:extLst>
            </p:cNvPr>
            <p:cNvGrpSpPr/>
            <p:nvPr/>
          </p:nvGrpSpPr>
          <p:grpSpPr>
            <a:xfrm>
              <a:off x="7345916" y="2854942"/>
              <a:ext cx="3769751" cy="523220"/>
              <a:chOff x="7625886" y="1533883"/>
              <a:chExt cx="3769751" cy="523220"/>
            </a:xfrm>
          </p:grpSpPr>
          <p:sp>
            <p:nvSpPr>
              <p:cNvPr id="43" name="文本框 15">
                <a:extLst>
                  <a:ext uri="{FF2B5EF4-FFF2-40B4-BE49-F238E27FC236}">
                    <a16:creationId xmlns:a16="http://schemas.microsoft.com/office/drawing/2014/main" id="{8317326B-A951-4F9E-BFA1-370DEF51C468}"/>
                  </a:ext>
                </a:extLst>
              </p:cNvPr>
              <p:cNvSpPr txBox="1"/>
              <p:nvPr/>
            </p:nvSpPr>
            <p:spPr>
              <a:xfrm>
                <a:off x="8594870" y="1533883"/>
                <a:ext cx="2800767" cy="523220"/>
              </a:xfrm>
              <a:prstGeom prst="rect">
                <a:avLst/>
              </a:prstGeom>
              <a:noFill/>
            </p:spPr>
            <p:txBody>
              <a:bodyPr wrap="none" rtlCol="0">
                <a:spAutoFit/>
                <a:scene3d>
                  <a:camera prst="orthographicFront"/>
                  <a:lightRig rig="threePt" dir="t"/>
                </a:scene3d>
                <a:sp3d contourW="12700"/>
              </a:bodyPr>
              <a:lstStyle/>
              <a:p>
                <a:r>
                  <a:rPr lang="zh-TW" altLang="en-US" sz="2800" b="1" spc="600" dirty="0">
                    <a:latin typeface="微軟正黑體" panose="020B0604030504040204" pitchFamily="34" charset="-120"/>
                    <a:ea typeface="微軟正黑體" panose="020B0604030504040204" pitchFamily="34" charset="-120"/>
                    <a:cs typeface="+mn-ea"/>
                    <a:sym typeface="+mn-lt"/>
                  </a:rPr>
                  <a:t>專案故事流程</a:t>
                </a:r>
                <a:endParaRPr lang="zh-CN" altLang="en-US" sz="2800" b="1" spc="600" dirty="0">
                  <a:latin typeface="微軟正黑體" panose="020B0604030504040204" pitchFamily="34" charset="-120"/>
                  <a:ea typeface="微軟正黑體" panose="020B0604030504040204" pitchFamily="34" charset="-120"/>
                  <a:cs typeface="+mn-ea"/>
                  <a:sym typeface="+mn-lt"/>
                </a:endParaRPr>
              </a:p>
            </p:txBody>
          </p:sp>
          <p:sp>
            <p:nvSpPr>
              <p:cNvPr id="44" name="文本框 18">
                <a:extLst>
                  <a:ext uri="{FF2B5EF4-FFF2-40B4-BE49-F238E27FC236}">
                    <a16:creationId xmlns:a16="http://schemas.microsoft.com/office/drawing/2014/main" id="{18B7F90E-7941-45FF-8C1A-4BC4FBE0E8F7}"/>
                  </a:ext>
                </a:extLst>
              </p:cNvPr>
              <p:cNvSpPr txBox="1"/>
              <p:nvPr/>
            </p:nvSpPr>
            <p:spPr>
              <a:xfrm>
                <a:off x="7625886" y="1533883"/>
                <a:ext cx="764953" cy="523220"/>
              </a:xfrm>
              <a:prstGeom prst="rect">
                <a:avLst/>
              </a:prstGeom>
              <a:noFill/>
            </p:spPr>
            <p:txBody>
              <a:bodyPr wrap="none" rtlCol="0">
                <a:spAutoFit/>
                <a:scene3d>
                  <a:camera prst="orthographicFront"/>
                  <a:lightRig rig="threePt" dir="t"/>
                </a:scene3d>
                <a:sp3d contourW="12700"/>
              </a:bodyPr>
              <a:lstStyle/>
              <a:p>
                <a:r>
                  <a:rPr lang="en-US" altLang="zh-CN" sz="2800" b="1" spc="600" dirty="0">
                    <a:solidFill>
                      <a:srgbClr val="97CCD4"/>
                    </a:solidFill>
                    <a:latin typeface="微軟正黑體" panose="020B0604030504040204" pitchFamily="34" charset="-120"/>
                    <a:ea typeface="微軟正黑體" panose="020B0604030504040204" pitchFamily="34" charset="-120"/>
                    <a:cs typeface="+mn-ea"/>
                    <a:sym typeface="+mn-lt"/>
                  </a:rPr>
                  <a:t>0</a:t>
                </a:r>
                <a:r>
                  <a:rPr lang="en-US" altLang="zh-TW" sz="2800" b="1" spc="600" dirty="0">
                    <a:solidFill>
                      <a:srgbClr val="97CCD4"/>
                    </a:solidFill>
                    <a:latin typeface="微軟正黑體" panose="020B0604030504040204" pitchFamily="34" charset="-120"/>
                    <a:ea typeface="微軟正黑體" panose="020B0604030504040204" pitchFamily="34" charset="-120"/>
                    <a:cs typeface="+mn-ea"/>
                    <a:sym typeface="+mn-lt"/>
                  </a:rPr>
                  <a:t>2</a:t>
                </a:r>
                <a:endParaRPr lang="zh-CN" altLang="en-US" sz="2800" b="1" spc="600" dirty="0">
                  <a:solidFill>
                    <a:srgbClr val="97CCD4"/>
                  </a:solidFill>
                  <a:latin typeface="微軟正黑體" panose="020B0604030504040204" pitchFamily="34" charset="-120"/>
                  <a:ea typeface="微軟正黑體" panose="020B0604030504040204" pitchFamily="34" charset="-120"/>
                  <a:cs typeface="+mn-ea"/>
                  <a:sym typeface="+mn-lt"/>
                </a:endParaRPr>
              </a:p>
            </p:txBody>
          </p:sp>
          <p:cxnSp>
            <p:nvCxnSpPr>
              <p:cNvPr id="45" name="直接连接符 20">
                <a:extLst>
                  <a:ext uri="{FF2B5EF4-FFF2-40B4-BE49-F238E27FC236}">
                    <a16:creationId xmlns:a16="http://schemas.microsoft.com/office/drawing/2014/main" id="{5BFCED97-DB2E-4541-BE40-0BF0E6A06F3E}"/>
                  </a:ext>
                </a:extLst>
              </p:cNvPr>
              <p:cNvCxnSpPr>
                <a:cxnSpLocks/>
              </p:cNvCxnSpPr>
              <p:nvPr/>
            </p:nvCxnSpPr>
            <p:spPr>
              <a:xfrm flipH="1">
                <a:off x="8312150" y="1622425"/>
                <a:ext cx="174626" cy="360363"/>
              </a:xfrm>
              <a:prstGeom prst="line">
                <a:avLst/>
              </a:prstGeom>
              <a:ln w="19050">
                <a:solidFill>
                  <a:srgbClr val="97CCD4"/>
                </a:solidFill>
              </a:ln>
            </p:spPr>
            <p:style>
              <a:lnRef idx="1">
                <a:schemeClr val="accent1"/>
              </a:lnRef>
              <a:fillRef idx="0">
                <a:schemeClr val="accent1"/>
              </a:fillRef>
              <a:effectRef idx="0">
                <a:schemeClr val="accent1"/>
              </a:effectRef>
              <a:fontRef idx="minor">
                <a:schemeClr val="tx1"/>
              </a:fontRef>
            </p:style>
          </p:cxnSp>
        </p:grpSp>
        <p:grpSp>
          <p:nvGrpSpPr>
            <p:cNvPr id="46" name="组合 23">
              <a:extLst>
                <a:ext uri="{FF2B5EF4-FFF2-40B4-BE49-F238E27FC236}">
                  <a16:creationId xmlns:a16="http://schemas.microsoft.com/office/drawing/2014/main" id="{3E132440-5E2A-4E93-85EF-E4D874837CA2}"/>
                </a:ext>
              </a:extLst>
            </p:cNvPr>
            <p:cNvGrpSpPr/>
            <p:nvPr/>
          </p:nvGrpSpPr>
          <p:grpSpPr>
            <a:xfrm>
              <a:off x="7345916" y="3708227"/>
              <a:ext cx="4661020" cy="523220"/>
              <a:chOff x="7625886" y="1533883"/>
              <a:chExt cx="4661020" cy="523220"/>
            </a:xfrm>
          </p:grpSpPr>
          <p:sp>
            <p:nvSpPr>
              <p:cNvPr id="47" name="文本框 15">
                <a:extLst>
                  <a:ext uri="{FF2B5EF4-FFF2-40B4-BE49-F238E27FC236}">
                    <a16:creationId xmlns:a16="http://schemas.microsoft.com/office/drawing/2014/main" id="{4B5412D9-CE94-4099-BEB4-DD6027C4CEF8}"/>
                  </a:ext>
                </a:extLst>
              </p:cNvPr>
              <p:cNvSpPr txBox="1"/>
              <p:nvPr/>
            </p:nvSpPr>
            <p:spPr>
              <a:xfrm>
                <a:off x="8594870" y="1533883"/>
                <a:ext cx="3692036" cy="523220"/>
              </a:xfrm>
              <a:prstGeom prst="rect">
                <a:avLst/>
              </a:prstGeom>
              <a:noFill/>
            </p:spPr>
            <p:txBody>
              <a:bodyPr wrap="none" rtlCol="0">
                <a:spAutoFit/>
                <a:scene3d>
                  <a:camera prst="orthographicFront"/>
                  <a:lightRig rig="threePt" dir="t"/>
                </a:scene3d>
                <a:sp3d contourW="12700"/>
              </a:bodyPr>
              <a:lstStyle/>
              <a:p>
                <a:r>
                  <a:rPr lang="zh-TW" altLang="en-US" sz="2800" b="1" spc="600" dirty="0">
                    <a:latin typeface="微軟正黑體" panose="020B0604030504040204" pitchFamily="34" charset="-120"/>
                    <a:ea typeface="微軟正黑體" panose="020B0604030504040204" pitchFamily="34" charset="-120"/>
                    <a:cs typeface="+mn-ea"/>
                    <a:sym typeface="+mn-lt"/>
                  </a:rPr>
                  <a:t>預期</a:t>
                </a:r>
                <a:r>
                  <a:rPr lang="en-US" altLang="zh-TW" sz="2800" b="1" spc="600" dirty="0">
                    <a:latin typeface="微軟正黑體" panose="020B0604030504040204" pitchFamily="34" charset="-120"/>
                    <a:ea typeface="微軟正黑體" panose="020B0604030504040204" pitchFamily="34" charset="-120"/>
                    <a:cs typeface="+mn-ea"/>
                    <a:sym typeface="+mn-lt"/>
                  </a:rPr>
                  <a:t>PPT</a:t>
                </a:r>
                <a:r>
                  <a:rPr lang="zh-TW" altLang="en-US" sz="2800" b="1" spc="600" dirty="0">
                    <a:latin typeface="微軟正黑體" panose="020B0604030504040204" pitchFamily="34" charset="-120"/>
                    <a:ea typeface="微軟正黑體" panose="020B0604030504040204" pitchFamily="34" charset="-120"/>
                    <a:cs typeface="+mn-ea"/>
                    <a:sym typeface="+mn-lt"/>
                  </a:rPr>
                  <a:t>輸出架構</a:t>
                </a:r>
                <a:endParaRPr lang="en-US" altLang="zh-TW" sz="2800" b="1" spc="600" dirty="0">
                  <a:latin typeface="微軟正黑體" panose="020B0604030504040204" pitchFamily="34" charset="-120"/>
                  <a:ea typeface="微軟正黑體" panose="020B0604030504040204" pitchFamily="34" charset="-120"/>
                  <a:cs typeface="+mn-ea"/>
                  <a:sym typeface="+mn-lt"/>
                </a:endParaRPr>
              </a:p>
            </p:txBody>
          </p:sp>
          <p:sp>
            <p:nvSpPr>
              <p:cNvPr id="48" name="文本框 18">
                <a:extLst>
                  <a:ext uri="{FF2B5EF4-FFF2-40B4-BE49-F238E27FC236}">
                    <a16:creationId xmlns:a16="http://schemas.microsoft.com/office/drawing/2014/main" id="{AA612472-426A-4031-A9F9-32A89F411999}"/>
                  </a:ext>
                </a:extLst>
              </p:cNvPr>
              <p:cNvSpPr txBox="1"/>
              <p:nvPr/>
            </p:nvSpPr>
            <p:spPr>
              <a:xfrm>
                <a:off x="7625886" y="1533883"/>
                <a:ext cx="764953" cy="523220"/>
              </a:xfrm>
              <a:prstGeom prst="rect">
                <a:avLst/>
              </a:prstGeom>
              <a:noFill/>
            </p:spPr>
            <p:txBody>
              <a:bodyPr wrap="none" rtlCol="0">
                <a:spAutoFit/>
                <a:scene3d>
                  <a:camera prst="orthographicFront"/>
                  <a:lightRig rig="threePt" dir="t"/>
                </a:scene3d>
                <a:sp3d contourW="12700"/>
              </a:bodyPr>
              <a:lstStyle/>
              <a:p>
                <a:r>
                  <a:rPr lang="en-US" altLang="zh-CN" sz="2800" b="1" spc="600" dirty="0">
                    <a:solidFill>
                      <a:srgbClr val="97CCD4"/>
                    </a:solidFill>
                    <a:latin typeface="微軟正黑體" panose="020B0604030504040204" pitchFamily="34" charset="-120"/>
                    <a:ea typeface="微軟正黑體" panose="020B0604030504040204" pitchFamily="34" charset="-120"/>
                    <a:cs typeface="+mn-ea"/>
                    <a:sym typeface="+mn-lt"/>
                  </a:rPr>
                  <a:t>0</a:t>
                </a:r>
                <a:r>
                  <a:rPr lang="en-US" altLang="zh-TW" sz="2800" b="1" spc="600" dirty="0">
                    <a:solidFill>
                      <a:srgbClr val="97CCD4"/>
                    </a:solidFill>
                    <a:latin typeface="微軟正黑體" panose="020B0604030504040204" pitchFamily="34" charset="-120"/>
                    <a:ea typeface="微軟正黑體" panose="020B0604030504040204" pitchFamily="34" charset="-120"/>
                    <a:cs typeface="+mn-ea"/>
                    <a:sym typeface="+mn-lt"/>
                  </a:rPr>
                  <a:t>3</a:t>
                </a:r>
                <a:endParaRPr lang="zh-CN" altLang="en-US" sz="2800" b="1" spc="600" dirty="0">
                  <a:solidFill>
                    <a:srgbClr val="97CCD4"/>
                  </a:solidFill>
                  <a:latin typeface="微軟正黑體" panose="020B0604030504040204" pitchFamily="34" charset="-120"/>
                  <a:ea typeface="微軟正黑體" panose="020B0604030504040204" pitchFamily="34" charset="-120"/>
                  <a:cs typeface="+mn-ea"/>
                  <a:sym typeface="+mn-lt"/>
                </a:endParaRPr>
              </a:p>
            </p:txBody>
          </p:sp>
          <p:cxnSp>
            <p:nvCxnSpPr>
              <p:cNvPr id="49" name="直接连接符 20">
                <a:extLst>
                  <a:ext uri="{FF2B5EF4-FFF2-40B4-BE49-F238E27FC236}">
                    <a16:creationId xmlns:a16="http://schemas.microsoft.com/office/drawing/2014/main" id="{0FDAB88B-F566-4831-B9DC-5F952316AA85}"/>
                  </a:ext>
                </a:extLst>
              </p:cNvPr>
              <p:cNvCxnSpPr>
                <a:cxnSpLocks/>
              </p:cNvCxnSpPr>
              <p:nvPr/>
            </p:nvCxnSpPr>
            <p:spPr>
              <a:xfrm flipH="1">
                <a:off x="8312150" y="1622425"/>
                <a:ext cx="174626" cy="360363"/>
              </a:xfrm>
              <a:prstGeom prst="line">
                <a:avLst/>
              </a:prstGeom>
              <a:ln w="19050">
                <a:solidFill>
                  <a:srgbClr val="97CCD4"/>
                </a:solidFill>
              </a:ln>
            </p:spPr>
            <p:style>
              <a:lnRef idx="1">
                <a:schemeClr val="accent1"/>
              </a:lnRef>
              <a:fillRef idx="0">
                <a:schemeClr val="accent1"/>
              </a:fillRef>
              <a:effectRef idx="0">
                <a:schemeClr val="accent1"/>
              </a:effectRef>
              <a:fontRef idx="minor">
                <a:schemeClr val="tx1"/>
              </a:fontRef>
            </p:style>
          </p:cxnSp>
        </p:grpSp>
        <p:grpSp>
          <p:nvGrpSpPr>
            <p:cNvPr id="50" name="组合 23">
              <a:extLst>
                <a:ext uri="{FF2B5EF4-FFF2-40B4-BE49-F238E27FC236}">
                  <a16:creationId xmlns:a16="http://schemas.microsoft.com/office/drawing/2014/main" id="{1AC626D1-00E5-44D6-8B28-30CB1C85F2A6}"/>
                </a:ext>
              </a:extLst>
            </p:cNvPr>
            <p:cNvGrpSpPr/>
            <p:nvPr/>
          </p:nvGrpSpPr>
          <p:grpSpPr>
            <a:xfrm>
              <a:off x="7345916" y="4561512"/>
              <a:ext cx="4641784" cy="523220"/>
              <a:chOff x="7625886" y="1533883"/>
              <a:chExt cx="4641784" cy="523220"/>
            </a:xfrm>
          </p:grpSpPr>
          <p:sp>
            <p:nvSpPr>
              <p:cNvPr id="51" name="文本框 15">
                <a:extLst>
                  <a:ext uri="{FF2B5EF4-FFF2-40B4-BE49-F238E27FC236}">
                    <a16:creationId xmlns:a16="http://schemas.microsoft.com/office/drawing/2014/main" id="{7CBD9EA7-53A1-4EB8-80CD-9F301C172459}"/>
                  </a:ext>
                </a:extLst>
              </p:cNvPr>
              <p:cNvSpPr txBox="1"/>
              <p:nvPr/>
            </p:nvSpPr>
            <p:spPr>
              <a:xfrm>
                <a:off x="8594870" y="1533883"/>
                <a:ext cx="3672800" cy="523220"/>
              </a:xfrm>
              <a:prstGeom prst="rect">
                <a:avLst/>
              </a:prstGeom>
              <a:noFill/>
            </p:spPr>
            <p:txBody>
              <a:bodyPr wrap="none" rtlCol="0">
                <a:spAutoFit/>
                <a:scene3d>
                  <a:camera prst="orthographicFront"/>
                  <a:lightRig rig="threePt" dir="t"/>
                </a:scene3d>
                <a:sp3d contourW="12700"/>
              </a:bodyPr>
              <a:lstStyle/>
              <a:p>
                <a:r>
                  <a:rPr lang="zh-TW" altLang="en-US" sz="2800" b="1" spc="600" dirty="0">
                    <a:latin typeface="微軟正黑體" panose="020B0604030504040204" pitchFamily="34" charset="-120"/>
                    <a:ea typeface="微軟正黑體" panose="020B0604030504040204" pitchFamily="34" charset="-120"/>
                    <a:cs typeface="+mn-ea"/>
                    <a:sym typeface="+mn-lt"/>
                  </a:rPr>
                  <a:t>預期網頁輸出架構</a:t>
                </a:r>
                <a:endParaRPr lang="en-US" altLang="zh-TW" sz="2800" b="1" spc="600" dirty="0">
                  <a:latin typeface="微軟正黑體" panose="020B0604030504040204" pitchFamily="34" charset="-120"/>
                  <a:ea typeface="微軟正黑體" panose="020B0604030504040204" pitchFamily="34" charset="-120"/>
                  <a:cs typeface="+mn-ea"/>
                  <a:sym typeface="+mn-lt"/>
                </a:endParaRPr>
              </a:p>
            </p:txBody>
          </p:sp>
          <p:sp>
            <p:nvSpPr>
              <p:cNvPr id="52" name="文本框 18">
                <a:extLst>
                  <a:ext uri="{FF2B5EF4-FFF2-40B4-BE49-F238E27FC236}">
                    <a16:creationId xmlns:a16="http://schemas.microsoft.com/office/drawing/2014/main" id="{EACE2871-7F77-4221-8254-0F67504C1E35}"/>
                  </a:ext>
                </a:extLst>
              </p:cNvPr>
              <p:cNvSpPr txBox="1"/>
              <p:nvPr/>
            </p:nvSpPr>
            <p:spPr>
              <a:xfrm>
                <a:off x="7625886" y="1533883"/>
                <a:ext cx="764953" cy="523220"/>
              </a:xfrm>
              <a:prstGeom prst="rect">
                <a:avLst/>
              </a:prstGeom>
              <a:noFill/>
            </p:spPr>
            <p:txBody>
              <a:bodyPr wrap="none" rtlCol="0">
                <a:spAutoFit/>
                <a:scene3d>
                  <a:camera prst="orthographicFront"/>
                  <a:lightRig rig="threePt" dir="t"/>
                </a:scene3d>
                <a:sp3d contourW="12700"/>
              </a:bodyPr>
              <a:lstStyle/>
              <a:p>
                <a:r>
                  <a:rPr lang="en-US" altLang="zh-CN" sz="2800" b="1" spc="600" dirty="0">
                    <a:solidFill>
                      <a:srgbClr val="97CCD4"/>
                    </a:solidFill>
                    <a:latin typeface="微軟正黑體" panose="020B0604030504040204" pitchFamily="34" charset="-120"/>
                    <a:ea typeface="微軟正黑體" panose="020B0604030504040204" pitchFamily="34" charset="-120"/>
                    <a:cs typeface="+mn-ea"/>
                    <a:sym typeface="+mn-lt"/>
                  </a:rPr>
                  <a:t>0</a:t>
                </a:r>
                <a:r>
                  <a:rPr lang="en-US" altLang="zh-TW" sz="2800" b="1" spc="600" dirty="0">
                    <a:solidFill>
                      <a:srgbClr val="97CCD4"/>
                    </a:solidFill>
                    <a:latin typeface="微軟正黑體" panose="020B0604030504040204" pitchFamily="34" charset="-120"/>
                    <a:ea typeface="微軟正黑體" panose="020B0604030504040204" pitchFamily="34" charset="-120"/>
                    <a:cs typeface="+mn-ea"/>
                    <a:sym typeface="+mn-lt"/>
                  </a:rPr>
                  <a:t>4</a:t>
                </a:r>
                <a:endParaRPr lang="zh-CN" altLang="en-US" sz="2800" b="1" spc="600" dirty="0">
                  <a:solidFill>
                    <a:srgbClr val="97CCD4"/>
                  </a:solidFill>
                  <a:latin typeface="微軟正黑體" panose="020B0604030504040204" pitchFamily="34" charset="-120"/>
                  <a:ea typeface="微軟正黑體" panose="020B0604030504040204" pitchFamily="34" charset="-120"/>
                  <a:cs typeface="+mn-ea"/>
                  <a:sym typeface="+mn-lt"/>
                </a:endParaRPr>
              </a:p>
            </p:txBody>
          </p:sp>
          <p:cxnSp>
            <p:nvCxnSpPr>
              <p:cNvPr id="53" name="直接连接符 20">
                <a:extLst>
                  <a:ext uri="{FF2B5EF4-FFF2-40B4-BE49-F238E27FC236}">
                    <a16:creationId xmlns:a16="http://schemas.microsoft.com/office/drawing/2014/main" id="{CA8BD080-08C9-4246-ABA2-162ADAE7300A}"/>
                  </a:ext>
                </a:extLst>
              </p:cNvPr>
              <p:cNvCxnSpPr>
                <a:cxnSpLocks/>
              </p:cNvCxnSpPr>
              <p:nvPr/>
            </p:nvCxnSpPr>
            <p:spPr>
              <a:xfrm flipH="1">
                <a:off x="8312150" y="1622425"/>
                <a:ext cx="174626" cy="360363"/>
              </a:xfrm>
              <a:prstGeom prst="line">
                <a:avLst/>
              </a:prstGeom>
              <a:ln w="19050">
                <a:solidFill>
                  <a:srgbClr val="97CCD4"/>
                </a:solidFill>
              </a:ln>
            </p:spPr>
            <p:style>
              <a:lnRef idx="1">
                <a:schemeClr val="accent1"/>
              </a:lnRef>
              <a:fillRef idx="0">
                <a:schemeClr val="accent1"/>
              </a:fillRef>
              <a:effectRef idx="0">
                <a:schemeClr val="accent1"/>
              </a:effectRef>
              <a:fontRef idx="minor">
                <a:schemeClr val="tx1"/>
              </a:fontRef>
            </p:style>
          </p:cxnSp>
        </p:grpSp>
        <p:grpSp>
          <p:nvGrpSpPr>
            <p:cNvPr id="74" name="组合 23">
              <a:extLst>
                <a:ext uri="{FF2B5EF4-FFF2-40B4-BE49-F238E27FC236}">
                  <a16:creationId xmlns:a16="http://schemas.microsoft.com/office/drawing/2014/main" id="{F79F16D7-1B27-41E1-9E9E-1D28E5053F1F}"/>
                </a:ext>
              </a:extLst>
            </p:cNvPr>
            <p:cNvGrpSpPr/>
            <p:nvPr/>
          </p:nvGrpSpPr>
          <p:grpSpPr>
            <a:xfrm>
              <a:off x="7345916" y="5414797"/>
              <a:ext cx="3333734" cy="523220"/>
              <a:chOff x="7625886" y="1533883"/>
              <a:chExt cx="3333734" cy="523220"/>
            </a:xfrm>
          </p:grpSpPr>
          <p:sp>
            <p:nvSpPr>
              <p:cNvPr id="75" name="文本框 15">
                <a:extLst>
                  <a:ext uri="{FF2B5EF4-FFF2-40B4-BE49-F238E27FC236}">
                    <a16:creationId xmlns:a16="http://schemas.microsoft.com/office/drawing/2014/main" id="{975563DA-8C6C-4419-9A8E-A8A17C07169E}"/>
                  </a:ext>
                </a:extLst>
              </p:cNvPr>
              <p:cNvSpPr txBox="1"/>
              <p:nvPr/>
            </p:nvSpPr>
            <p:spPr>
              <a:xfrm>
                <a:off x="8594870" y="1533883"/>
                <a:ext cx="2364750" cy="523220"/>
              </a:xfrm>
              <a:prstGeom prst="rect">
                <a:avLst/>
              </a:prstGeom>
              <a:noFill/>
            </p:spPr>
            <p:txBody>
              <a:bodyPr wrap="none" rtlCol="0">
                <a:spAutoFit/>
                <a:scene3d>
                  <a:camera prst="orthographicFront"/>
                  <a:lightRig rig="threePt" dir="t"/>
                </a:scene3d>
                <a:sp3d contourW="12700"/>
              </a:bodyPr>
              <a:lstStyle/>
              <a:p>
                <a:r>
                  <a:rPr lang="zh-TW" altLang="en-US" sz="2800" b="1" spc="600" dirty="0">
                    <a:latin typeface="微軟正黑體" panose="020B0604030504040204" pitchFamily="34" charset="-120"/>
                    <a:ea typeface="微軟正黑體" panose="020B0604030504040204" pitchFamily="34" charset="-120"/>
                    <a:cs typeface="+mn-ea"/>
                    <a:sym typeface="+mn-lt"/>
                  </a:rPr>
                  <a:t>困難與阻礙</a:t>
                </a:r>
                <a:endParaRPr lang="zh-CN" altLang="en-US" sz="2800" b="1" spc="600" dirty="0">
                  <a:latin typeface="微軟正黑體" panose="020B0604030504040204" pitchFamily="34" charset="-120"/>
                  <a:ea typeface="微軟正黑體" panose="020B0604030504040204" pitchFamily="34" charset="-120"/>
                  <a:cs typeface="+mn-ea"/>
                  <a:sym typeface="+mn-lt"/>
                </a:endParaRPr>
              </a:p>
            </p:txBody>
          </p:sp>
          <p:sp>
            <p:nvSpPr>
              <p:cNvPr id="76" name="文本框 18">
                <a:extLst>
                  <a:ext uri="{FF2B5EF4-FFF2-40B4-BE49-F238E27FC236}">
                    <a16:creationId xmlns:a16="http://schemas.microsoft.com/office/drawing/2014/main" id="{5C99E315-3FF1-4F79-9B00-E7B0AEBEAD30}"/>
                  </a:ext>
                </a:extLst>
              </p:cNvPr>
              <p:cNvSpPr txBox="1"/>
              <p:nvPr/>
            </p:nvSpPr>
            <p:spPr>
              <a:xfrm>
                <a:off x="7625886" y="1533883"/>
                <a:ext cx="764953" cy="523220"/>
              </a:xfrm>
              <a:prstGeom prst="rect">
                <a:avLst/>
              </a:prstGeom>
              <a:noFill/>
            </p:spPr>
            <p:txBody>
              <a:bodyPr wrap="none" rtlCol="0">
                <a:spAutoFit/>
                <a:scene3d>
                  <a:camera prst="orthographicFront"/>
                  <a:lightRig rig="threePt" dir="t"/>
                </a:scene3d>
                <a:sp3d contourW="12700"/>
              </a:bodyPr>
              <a:lstStyle/>
              <a:p>
                <a:r>
                  <a:rPr lang="en-US" altLang="zh-CN" sz="2800" b="1" spc="600" dirty="0">
                    <a:solidFill>
                      <a:srgbClr val="97CCD4"/>
                    </a:solidFill>
                    <a:latin typeface="微軟正黑體" panose="020B0604030504040204" pitchFamily="34" charset="-120"/>
                    <a:ea typeface="微軟正黑體" panose="020B0604030504040204" pitchFamily="34" charset="-120"/>
                    <a:cs typeface="+mn-ea"/>
                    <a:sym typeface="+mn-lt"/>
                  </a:rPr>
                  <a:t>0</a:t>
                </a:r>
                <a:r>
                  <a:rPr lang="en-US" altLang="zh-TW" sz="2800" b="1" spc="600" dirty="0">
                    <a:solidFill>
                      <a:srgbClr val="97CCD4"/>
                    </a:solidFill>
                    <a:latin typeface="微軟正黑體" panose="020B0604030504040204" pitchFamily="34" charset="-120"/>
                    <a:ea typeface="微軟正黑體" panose="020B0604030504040204" pitchFamily="34" charset="-120"/>
                    <a:cs typeface="+mn-ea"/>
                    <a:sym typeface="+mn-lt"/>
                  </a:rPr>
                  <a:t>5</a:t>
                </a:r>
                <a:endParaRPr lang="zh-CN" altLang="en-US" sz="2800" b="1" spc="600" dirty="0">
                  <a:solidFill>
                    <a:srgbClr val="97CCD4"/>
                  </a:solidFill>
                  <a:latin typeface="微軟正黑體" panose="020B0604030504040204" pitchFamily="34" charset="-120"/>
                  <a:ea typeface="微軟正黑體" panose="020B0604030504040204" pitchFamily="34" charset="-120"/>
                  <a:cs typeface="+mn-ea"/>
                  <a:sym typeface="+mn-lt"/>
                </a:endParaRPr>
              </a:p>
            </p:txBody>
          </p:sp>
          <p:cxnSp>
            <p:nvCxnSpPr>
              <p:cNvPr id="77" name="直接连接符 20">
                <a:extLst>
                  <a:ext uri="{FF2B5EF4-FFF2-40B4-BE49-F238E27FC236}">
                    <a16:creationId xmlns:a16="http://schemas.microsoft.com/office/drawing/2014/main" id="{C7E69BBF-7129-45BB-9424-EB39B2ED68B3}"/>
                  </a:ext>
                </a:extLst>
              </p:cNvPr>
              <p:cNvCxnSpPr>
                <a:cxnSpLocks/>
              </p:cNvCxnSpPr>
              <p:nvPr/>
            </p:nvCxnSpPr>
            <p:spPr>
              <a:xfrm flipH="1">
                <a:off x="8312150" y="1622425"/>
                <a:ext cx="174626" cy="360363"/>
              </a:xfrm>
              <a:prstGeom prst="line">
                <a:avLst/>
              </a:prstGeom>
              <a:ln w="19050">
                <a:solidFill>
                  <a:srgbClr val="97CCD4"/>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570924586"/>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A7172A7-7BA5-42BB-B3BC-4BDD5029C853}"/>
              </a:ext>
            </a:extLst>
          </p:cNvPr>
          <p:cNvSpPr/>
          <p:nvPr/>
        </p:nvSpPr>
        <p:spPr>
          <a:xfrm>
            <a:off x="7202714" y="0"/>
            <a:ext cx="3438971" cy="6858000"/>
          </a:xfrm>
          <a:prstGeom prst="rect">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a:extLst>
              <a:ext uri="{FF2B5EF4-FFF2-40B4-BE49-F238E27FC236}">
                <a16:creationId xmlns:a16="http://schemas.microsoft.com/office/drawing/2014/main" id="{5BEA9B1F-CED9-4269-9028-92B80DBE5A6D}"/>
              </a:ext>
            </a:extLst>
          </p:cNvPr>
          <p:cNvSpPr txBox="1"/>
          <p:nvPr/>
        </p:nvSpPr>
        <p:spPr>
          <a:xfrm>
            <a:off x="7617750" y="1839888"/>
            <a:ext cx="2759089" cy="3570208"/>
          </a:xfrm>
          <a:prstGeom prst="rect">
            <a:avLst/>
          </a:prstGeom>
          <a:noFill/>
        </p:spPr>
        <p:txBody>
          <a:bodyPr wrap="none" rtlCol="0">
            <a:spAutoFit/>
            <a:scene3d>
              <a:camera prst="orthographicFront"/>
              <a:lightRig rig="threePt" dir="t"/>
            </a:scene3d>
            <a:sp3d contourW="12700"/>
          </a:bodyPr>
          <a:lstStyle/>
          <a:p>
            <a:pPr algn="ctr"/>
            <a:r>
              <a:rPr lang="en-US" altLang="zh-CN" sz="6000" spc="300" dirty="0">
                <a:solidFill>
                  <a:schemeClr val="bg1"/>
                </a:solidFill>
                <a:cs typeface="+mn-ea"/>
                <a:sym typeface="+mn-lt"/>
              </a:rPr>
              <a:t>PART</a:t>
            </a:r>
          </a:p>
          <a:p>
            <a:pPr algn="ctr"/>
            <a:r>
              <a:rPr lang="en-US" altLang="zh-CN" sz="16600" spc="300" dirty="0">
                <a:solidFill>
                  <a:schemeClr val="bg1"/>
                </a:solidFill>
                <a:cs typeface="+mn-ea"/>
                <a:sym typeface="+mn-lt"/>
              </a:rPr>
              <a:t>01</a:t>
            </a:r>
            <a:endParaRPr lang="zh-CN" altLang="en-US" sz="16600" spc="300" dirty="0">
              <a:solidFill>
                <a:schemeClr val="bg1"/>
              </a:solidFill>
              <a:cs typeface="+mn-ea"/>
              <a:sym typeface="+mn-lt"/>
            </a:endParaRPr>
          </a:p>
        </p:txBody>
      </p:sp>
      <p:grpSp>
        <p:nvGrpSpPr>
          <p:cNvPr id="8" name="群組 7">
            <a:extLst>
              <a:ext uri="{FF2B5EF4-FFF2-40B4-BE49-F238E27FC236}">
                <a16:creationId xmlns:a16="http://schemas.microsoft.com/office/drawing/2014/main" id="{CBE5A8E5-5F54-42C6-A3AE-0E7227782020}"/>
              </a:ext>
            </a:extLst>
          </p:cNvPr>
          <p:cNvGrpSpPr/>
          <p:nvPr/>
        </p:nvGrpSpPr>
        <p:grpSpPr>
          <a:xfrm>
            <a:off x="750225" y="2324522"/>
            <a:ext cx="6867525" cy="2208956"/>
            <a:chOff x="1019175" y="2291143"/>
            <a:chExt cx="6867525" cy="2208956"/>
          </a:xfrm>
        </p:grpSpPr>
        <p:sp>
          <p:nvSpPr>
            <p:cNvPr id="10" name="图文框 9">
              <a:extLst>
                <a:ext uri="{FF2B5EF4-FFF2-40B4-BE49-F238E27FC236}">
                  <a16:creationId xmlns:a16="http://schemas.microsoft.com/office/drawing/2014/main" id="{175ED1EB-595C-4BDE-889B-87155D70C6CF}"/>
                </a:ext>
              </a:extLst>
            </p:cNvPr>
            <p:cNvSpPr/>
            <p:nvPr/>
          </p:nvSpPr>
          <p:spPr>
            <a:xfrm>
              <a:off x="1019175" y="2291143"/>
              <a:ext cx="6867525" cy="2208956"/>
            </a:xfrm>
            <a:prstGeom prst="frame">
              <a:avLst>
                <a:gd name="adj1" fmla="val 2949"/>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 name="文本框 6">
              <a:extLst>
                <a:ext uri="{FF2B5EF4-FFF2-40B4-BE49-F238E27FC236}">
                  <a16:creationId xmlns:a16="http://schemas.microsoft.com/office/drawing/2014/main" id="{BC20420A-9F86-457E-9E8B-B3AB5D624EAD}"/>
                </a:ext>
              </a:extLst>
            </p:cNvPr>
            <p:cNvSpPr txBox="1"/>
            <p:nvPr/>
          </p:nvSpPr>
          <p:spPr>
            <a:xfrm>
              <a:off x="1363409" y="3012778"/>
              <a:ext cx="6258445" cy="923330"/>
            </a:xfrm>
            <a:prstGeom prst="rect">
              <a:avLst/>
            </a:prstGeom>
            <a:noFill/>
          </p:spPr>
          <p:txBody>
            <a:bodyPr wrap="none" rtlCol="0">
              <a:spAutoFit/>
              <a:scene3d>
                <a:camera prst="orthographicFront"/>
                <a:lightRig rig="threePt" dir="t"/>
              </a:scene3d>
              <a:sp3d contourW="12700"/>
            </a:bodyPr>
            <a:lstStyle/>
            <a:p>
              <a:r>
                <a:rPr lang="zh-TW" altLang="en-US" sz="5400" b="1" spc="600" dirty="0">
                  <a:latin typeface="微軟正黑體" panose="020B0604030504040204" pitchFamily="34" charset="-120"/>
                  <a:ea typeface="微軟正黑體" panose="020B0604030504040204" pitchFamily="34" charset="-120"/>
                  <a:cs typeface="+mn-ea"/>
                  <a:sym typeface="+mn-lt"/>
                </a:rPr>
                <a:t>分工流程</a:t>
              </a:r>
              <a:r>
                <a:rPr lang="en-US" altLang="zh-TW" sz="5400" b="1" spc="600" dirty="0">
                  <a:latin typeface="微軟正黑體" panose="020B0604030504040204" pitchFamily="34" charset="-120"/>
                  <a:ea typeface="微軟正黑體" panose="020B0604030504040204" pitchFamily="34" charset="-120"/>
                  <a:cs typeface="+mn-ea"/>
                  <a:sym typeface="+mn-lt"/>
                </a:rPr>
                <a:t>&amp;</a:t>
              </a:r>
              <a:r>
                <a:rPr lang="zh-TW" altLang="en-US" sz="5400" b="1" spc="600" dirty="0">
                  <a:latin typeface="微軟正黑體" panose="020B0604030504040204" pitchFamily="34" charset="-120"/>
                  <a:ea typeface="微軟正黑體" panose="020B0604030504040204" pitchFamily="34" charset="-120"/>
                  <a:cs typeface="+mn-ea"/>
                  <a:sym typeface="+mn-lt"/>
                </a:rPr>
                <a:t>甘特圖</a:t>
              </a:r>
            </a:p>
          </p:txBody>
        </p:sp>
      </p:grpSp>
      <p:sp>
        <p:nvSpPr>
          <p:cNvPr id="11" name="投影片編號版面配置區 1">
            <a:extLst>
              <a:ext uri="{FF2B5EF4-FFF2-40B4-BE49-F238E27FC236}">
                <a16:creationId xmlns:a16="http://schemas.microsoft.com/office/drawing/2014/main" id="{1592E1BC-0B8F-4B2F-9CEA-2B41A8E8B32C}"/>
              </a:ext>
            </a:extLst>
          </p:cNvPr>
          <p:cNvSpPr txBox="1">
            <a:spLocks/>
          </p:cNvSpPr>
          <p:nvPr/>
        </p:nvSpPr>
        <p:spPr>
          <a:xfrm>
            <a:off x="9448800" y="6492875"/>
            <a:ext cx="2743200" cy="365125"/>
          </a:xfrm>
          <a:prstGeom prst="rect">
            <a:avLst/>
          </a:prstGeom>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AA4E786F-588D-4932-A7B2-AE3451FA4ACA}" type="slidenum">
              <a:rPr lang="zh-CN" altLang="en-US" sz="1600" b="1" smtClean="0">
                <a:solidFill>
                  <a:schemeClr val="bg1">
                    <a:lumMod val="50000"/>
                  </a:schemeClr>
                </a:solidFill>
                <a:latin typeface="微軟正黑體" panose="020B0604030504040204" pitchFamily="34" charset="-120"/>
                <a:ea typeface="微軟正黑體" panose="020B0604030504040204" pitchFamily="34" charset="-120"/>
              </a:rPr>
              <a:pPr algn="r"/>
              <a:t>3</a:t>
            </a:fld>
            <a:endParaRPr lang="zh-CN" altLang="en-US" sz="1600" b="1" dirty="0">
              <a:solidFill>
                <a:schemeClr val="bg1">
                  <a:lumMod val="50000"/>
                </a:schemeClr>
              </a:solidFill>
              <a:latin typeface="微軟正黑體" panose="020B0604030504040204" pitchFamily="34" charset="-120"/>
              <a:ea typeface="微軟正黑體" panose="020B0604030504040204" pitchFamily="34" charset="-120"/>
            </a:endParaRPr>
          </a:p>
        </p:txBody>
      </p:sp>
      <p:grpSp>
        <p:nvGrpSpPr>
          <p:cNvPr id="26" name="群組 25">
            <a:extLst>
              <a:ext uri="{FF2B5EF4-FFF2-40B4-BE49-F238E27FC236}">
                <a16:creationId xmlns:a16="http://schemas.microsoft.com/office/drawing/2014/main" id="{1070B2A6-772F-41A8-BAD8-3D952B0B258F}"/>
              </a:ext>
            </a:extLst>
          </p:cNvPr>
          <p:cNvGrpSpPr/>
          <p:nvPr/>
        </p:nvGrpSpPr>
        <p:grpSpPr>
          <a:xfrm>
            <a:off x="1118134" y="2984669"/>
            <a:ext cx="5819734" cy="3738381"/>
            <a:chOff x="1118134" y="2984669"/>
            <a:chExt cx="5819734" cy="3738381"/>
          </a:xfrm>
        </p:grpSpPr>
        <p:grpSp>
          <p:nvGrpSpPr>
            <p:cNvPr id="13" name="群組 12">
              <a:extLst>
                <a:ext uri="{FF2B5EF4-FFF2-40B4-BE49-F238E27FC236}">
                  <a16:creationId xmlns:a16="http://schemas.microsoft.com/office/drawing/2014/main" id="{92ACAD2C-96E4-4381-891A-127412170F36}"/>
                </a:ext>
              </a:extLst>
            </p:cNvPr>
            <p:cNvGrpSpPr/>
            <p:nvPr/>
          </p:nvGrpSpPr>
          <p:grpSpPr>
            <a:xfrm>
              <a:off x="1118134" y="2984669"/>
              <a:ext cx="5819734" cy="793603"/>
              <a:chOff x="617496" y="1396405"/>
              <a:chExt cx="5819734" cy="793603"/>
            </a:xfrm>
          </p:grpSpPr>
          <p:sp>
            <p:nvSpPr>
              <p:cNvPr id="9" name="矩形: 圓角 8">
                <a:extLst>
                  <a:ext uri="{FF2B5EF4-FFF2-40B4-BE49-F238E27FC236}">
                    <a16:creationId xmlns:a16="http://schemas.microsoft.com/office/drawing/2014/main" id="{232BD408-3ABE-43A0-AF1D-52A1B5536F92}"/>
                  </a:ext>
                </a:extLst>
              </p:cNvPr>
              <p:cNvSpPr/>
              <p:nvPr/>
            </p:nvSpPr>
            <p:spPr>
              <a:xfrm>
                <a:off x="617496" y="1396405"/>
                <a:ext cx="1326874" cy="6858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latin typeface="微軟正黑體" panose="020B0604030504040204" pitchFamily="34" charset="-120"/>
                    <a:ea typeface="微軟正黑體" panose="020B0604030504040204" pitchFamily="34" charset="-120"/>
                  </a:rPr>
                  <a:t>邱祥鴻</a:t>
                </a:r>
              </a:p>
            </p:txBody>
          </p:sp>
          <p:sp>
            <p:nvSpPr>
              <p:cNvPr id="12" name="矩形: 圓角 11">
                <a:extLst>
                  <a:ext uri="{FF2B5EF4-FFF2-40B4-BE49-F238E27FC236}">
                    <a16:creationId xmlns:a16="http://schemas.microsoft.com/office/drawing/2014/main" id="{D33DCF4D-F555-4BF9-8508-A8FA4B34CADF}"/>
                  </a:ext>
                </a:extLst>
              </p:cNvPr>
              <p:cNvSpPr/>
              <p:nvPr/>
            </p:nvSpPr>
            <p:spPr>
              <a:xfrm>
                <a:off x="2221395" y="1401332"/>
                <a:ext cx="4215835" cy="788676"/>
              </a:xfrm>
              <a:prstGeom prst="roundRect">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solidFill>
                      <a:schemeClr val="tx1"/>
                    </a:solidFill>
                    <a:latin typeface="微軟正黑體" panose="020B0604030504040204" pitchFamily="34" charset="-120"/>
                    <a:ea typeface="微軟正黑體" panose="020B0604030504040204" pitchFamily="34" charset="-120"/>
                  </a:rPr>
                  <a:t>新聞資料串接及</a:t>
                </a:r>
                <a:r>
                  <a:rPr lang="en-US" altLang="zh-TW" sz="2400" b="1" dirty="0">
                    <a:solidFill>
                      <a:schemeClr val="tx1"/>
                    </a:solidFill>
                    <a:latin typeface="微軟正黑體" panose="020B0604030504040204" pitchFamily="34" charset="-120"/>
                    <a:ea typeface="微軟正黑體" panose="020B0604030504040204" pitchFamily="34" charset="-120"/>
                  </a:rPr>
                  <a:t>JSON</a:t>
                </a:r>
                <a:r>
                  <a:rPr lang="zh-TW" altLang="en-US" sz="2400" b="1" dirty="0">
                    <a:solidFill>
                      <a:schemeClr val="tx1"/>
                    </a:solidFill>
                    <a:latin typeface="微軟正黑體" panose="020B0604030504040204" pitchFamily="34" charset="-120"/>
                    <a:ea typeface="微軟正黑體" panose="020B0604030504040204" pitchFamily="34" charset="-120"/>
                  </a:rPr>
                  <a:t>輸出、</a:t>
                </a:r>
                <a:r>
                  <a:rPr lang="en-US" altLang="zh-TW" sz="2400" b="1" dirty="0">
                    <a:solidFill>
                      <a:schemeClr val="tx1"/>
                    </a:solidFill>
                    <a:latin typeface="微軟正黑體" panose="020B0604030504040204" pitchFamily="34" charset="-120"/>
                    <a:ea typeface="微軟正黑體" panose="020B0604030504040204" pitchFamily="34" charset="-120"/>
                  </a:rPr>
                  <a:t>Google</a:t>
                </a:r>
                <a:r>
                  <a:rPr lang="zh-TW" altLang="en-US" sz="2400" b="1" dirty="0">
                    <a:solidFill>
                      <a:schemeClr val="tx1"/>
                    </a:solidFill>
                    <a:latin typeface="微軟正黑體" panose="020B0604030504040204" pitchFamily="34" charset="-120"/>
                    <a:ea typeface="微軟正黑體" panose="020B0604030504040204" pitchFamily="34" charset="-120"/>
                  </a:rPr>
                  <a:t>聲量趨勢串接</a:t>
                </a:r>
                <a:endParaRPr lang="zh-TW" altLang="en-US" sz="2400" b="1" dirty="0">
                  <a:latin typeface="微軟正黑體" panose="020B0604030504040204" pitchFamily="34" charset="-120"/>
                  <a:ea typeface="微軟正黑體" panose="020B0604030504040204" pitchFamily="34" charset="-120"/>
                </a:endParaRPr>
              </a:p>
            </p:txBody>
          </p:sp>
        </p:grpSp>
        <p:grpSp>
          <p:nvGrpSpPr>
            <p:cNvPr id="14" name="群組 13">
              <a:extLst>
                <a:ext uri="{FF2B5EF4-FFF2-40B4-BE49-F238E27FC236}">
                  <a16:creationId xmlns:a16="http://schemas.microsoft.com/office/drawing/2014/main" id="{E6CBCFFB-76F5-488C-BC11-41475EAB57D1}"/>
                </a:ext>
              </a:extLst>
            </p:cNvPr>
            <p:cNvGrpSpPr/>
            <p:nvPr/>
          </p:nvGrpSpPr>
          <p:grpSpPr>
            <a:xfrm>
              <a:off x="1118134" y="4034808"/>
              <a:ext cx="5819734" cy="703025"/>
              <a:chOff x="617496" y="1511746"/>
              <a:chExt cx="5819734" cy="703025"/>
            </a:xfrm>
          </p:grpSpPr>
          <p:sp>
            <p:nvSpPr>
              <p:cNvPr id="15" name="矩形: 圓角 14">
                <a:extLst>
                  <a:ext uri="{FF2B5EF4-FFF2-40B4-BE49-F238E27FC236}">
                    <a16:creationId xmlns:a16="http://schemas.microsoft.com/office/drawing/2014/main" id="{8FEC3181-F13C-447F-9952-4AA066329696}"/>
                  </a:ext>
                </a:extLst>
              </p:cNvPr>
              <p:cNvSpPr/>
              <p:nvPr/>
            </p:nvSpPr>
            <p:spPr>
              <a:xfrm>
                <a:off x="617496" y="1511746"/>
                <a:ext cx="1326874" cy="6858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latin typeface="微軟正黑體" panose="020B0604030504040204" pitchFamily="34" charset="-120"/>
                    <a:ea typeface="微軟正黑體" panose="020B0604030504040204" pitchFamily="34" charset="-120"/>
                  </a:rPr>
                  <a:t>黃柏森</a:t>
                </a:r>
              </a:p>
            </p:txBody>
          </p:sp>
          <p:sp>
            <p:nvSpPr>
              <p:cNvPr id="16" name="矩形: 圓角 15">
                <a:extLst>
                  <a:ext uri="{FF2B5EF4-FFF2-40B4-BE49-F238E27FC236}">
                    <a16:creationId xmlns:a16="http://schemas.microsoft.com/office/drawing/2014/main" id="{43530CF6-EDEE-4B5C-9110-C163AD310BC8}"/>
                  </a:ext>
                </a:extLst>
              </p:cNvPr>
              <p:cNvSpPr/>
              <p:nvPr/>
            </p:nvSpPr>
            <p:spPr>
              <a:xfrm>
                <a:off x="2221395" y="1528971"/>
                <a:ext cx="4215835" cy="685800"/>
              </a:xfrm>
              <a:prstGeom prst="roundRect">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solidFill>
                      <a:schemeClr val="tx1"/>
                    </a:solidFill>
                    <a:latin typeface="微軟正黑體" panose="020B0604030504040204" pitchFamily="34" charset="-120"/>
                    <a:ea typeface="微軟正黑體" panose="020B0604030504040204" pitchFamily="34" charset="-120"/>
                  </a:rPr>
                  <a:t>知識圖譜模型建構</a:t>
                </a:r>
                <a:endParaRPr lang="zh-TW" altLang="en-US" sz="2400" b="1" dirty="0">
                  <a:latin typeface="微軟正黑體" panose="020B0604030504040204" pitchFamily="34" charset="-120"/>
                  <a:ea typeface="微軟正黑體" panose="020B0604030504040204" pitchFamily="34" charset="-120"/>
                </a:endParaRPr>
              </a:p>
            </p:txBody>
          </p:sp>
        </p:grpSp>
        <p:grpSp>
          <p:nvGrpSpPr>
            <p:cNvPr id="20" name="群組 19">
              <a:extLst>
                <a:ext uri="{FF2B5EF4-FFF2-40B4-BE49-F238E27FC236}">
                  <a16:creationId xmlns:a16="http://schemas.microsoft.com/office/drawing/2014/main" id="{B6E6F0FD-22AF-457A-A9BE-E4F51FD0EC98}"/>
                </a:ext>
              </a:extLst>
            </p:cNvPr>
            <p:cNvGrpSpPr/>
            <p:nvPr/>
          </p:nvGrpSpPr>
          <p:grpSpPr>
            <a:xfrm>
              <a:off x="1118134" y="5072762"/>
              <a:ext cx="5819734" cy="690727"/>
              <a:chOff x="617496" y="1396405"/>
              <a:chExt cx="5819734" cy="690727"/>
            </a:xfrm>
          </p:grpSpPr>
          <p:sp>
            <p:nvSpPr>
              <p:cNvPr id="21" name="矩形: 圓角 20">
                <a:extLst>
                  <a:ext uri="{FF2B5EF4-FFF2-40B4-BE49-F238E27FC236}">
                    <a16:creationId xmlns:a16="http://schemas.microsoft.com/office/drawing/2014/main" id="{68FC9D60-1826-49DD-9D95-D065BBD828DD}"/>
                  </a:ext>
                </a:extLst>
              </p:cNvPr>
              <p:cNvSpPr/>
              <p:nvPr/>
            </p:nvSpPr>
            <p:spPr>
              <a:xfrm>
                <a:off x="617496" y="1396405"/>
                <a:ext cx="1326874" cy="6858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latin typeface="微軟正黑體" panose="020B0604030504040204" pitchFamily="34" charset="-120"/>
                    <a:ea typeface="微軟正黑體" panose="020B0604030504040204" pitchFamily="34" charset="-120"/>
                  </a:rPr>
                  <a:t>陳星儀</a:t>
                </a:r>
              </a:p>
            </p:txBody>
          </p:sp>
          <p:sp>
            <p:nvSpPr>
              <p:cNvPr id="22" name="矩形: 圓角 21">
                <a:extLst>
                  <a:ext uri="{FF2B5EF4-FFF2-40B4-BE49-F238E27FC236}">
                    <a16:creationId xmlns:a16="http://schemas.microsoft.com/office/drawing/2014/main" id="{C982EBE1-DB89-412A-B86F-C5A738D4BE5E}"/>
                  </a:ext>
                </a:extLst>
              </p:cNvPr>
              <p:cNvSpPr/>
              <p:nvPr/>
            </p:nvSpPr>
            <p:spPr>
              <a:xfrm>
                <a:off x="2221395" y="1401332"/>
                <a:ext cx="4215835" cy="685800"/>
              </a:xfrm>
              <a:prstGeom prst="roundRect">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solidFill>
                      <a:schemeClr val="tx1"/>
                    </a:solidFill>
                    <a:latin typeface="微軟正黑體" panose="020B0604030504040204" pitchFamily="34" charset="-120"/>
                    <a:ea typeface="微軟正黑體" panose="020B0604030504040204" pitchFamily="34" charset="-120"/>
                  </a:rPr>
                  <a:t>自動摘要模型建構</a:t>
                </a:r>
              </a:p>
            </p:txBody>
          </p:sp>
        </p:grpSp>
        <p:grpSp>
          <p:nvGrpSpPr>
            <p:cNvPr id="23" name="群組 22">
              <a:extLst>
                <a:ext uri="{FF2B5EF4-FFF2-40B4-BE49-F238E27FC236}">
                  <a16:creationId xmlns:a16="http://schemas.microsoft.com/office/drawing/2014/main" id="{2D772199-95C9-499E-8BCD-66C973A7C99C}"/>
                </a:ext>
              </a:extLst>
            </p:cNvPr>
            <p:cNvGrpSpPr/>
            <p:nvPr/>
          </p:nvGrpSpPr>
          <p:grpSpPr>
            <a:xfrm>
              <a:off x="1118134" y="5954486"/>
              <a:ext cx="5819734" cy="768564"/>
              <a:chOff x="617496" y="1318568"/>
              <a:chExt cx="5819734" cy="768564"/>
            </a:xfrm>
          </p:grpSpPr>
          <p:sp>
            <p:nvSpPr>
              <p:cNvPr id="24" name="矩形: 圓角 23">
                <a:extLst>
                  <a:ext uri="{FF2B5EF4-FFF2-40B4-BE49-F238E27FC236}">
                    <a16:creationId xmlns:a16="http://schemas.microsoft.com/office/drawing/2014/main" id="{B6FFC854-4ACE-4E7F-81BC-F4965FAEA082}"/>
                  </a:ext>
                </a:extLst>
              </p:cNvPr>
              <p:cNvSpPr/>
              <p:nvPr/>
            </p:nvSpPr>
            <p:spPr>
              <a:xfrm>
                <a:off x="617496" y="1396405"/>
                <a:ext cx="1326874" cy="6858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latin typeface="微軟正黑體" panose="020B0604030504040204" pitchFamily="34" charset="-120"/>
                    <a:ea typeface="微軟正黑體" panose="020B0604030504040204" pitchFamily="34" charset="-120"/>
                  </a:rPr>
                  <a:t>洪鈺姍</a:t>
                </a:r>
              </a:p>
            </p:txBody>
          </p:sp>
          <p:sp>
            <p:nvSpPr>
              <p:cNvPr id="25" name="矩形: 圓角 24">
                <a:extLst>
                  <a:ext uri="{FF2B5EF4-FFF2-40B4-BE49-F238E27FC236}">
                    <a16:creationId xmlns:a16="http://schemas.microsoft.com/office/drawing/2014/main" id="{B55552A3-8A69-4D8A-982E-20D83ABA8B4D}"/>
                  </a:ext>
                </a:extLst>
              </p:cNvPr>
              <p:cNvSpPr/>
              <p:nvPr/>
            </p:nvSpPr>
            <p:spPr>
              <a:xfrm>
                <a:off x="2221395" y="1318568"/>
                <a:ext cx="4215835" cy="768564"/>
              </a:xfrm>
              <a:prstGeom prst="roundRect">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solidFill>
                      <a:schemeClr val="tx1"/>
                    </a:solidFill>
                    <a:latin typeface="微軟正黑體" panose="020B0604030504040204" pitchFamily="34" charset="-120"/>
                    <a:ea typeface="微軟正黑體" panose="020B0604030504040204" pitchFamily="34" charset="-120"/>
                  </a:rPr>
                  <a:t>投資面分析：股價爬取、</a:t>
                </a:r>
                <a:endParaRPr lang="en-US" altLang="zh-TW" sz="2400" b="1" dirty="0">
                  <a:solidFill>
                    <a:schemeClr val="tx1"/>
                  </a:solidFill>
                  <a:latin typeface="微軟正黑體" panose="020B0604030504040204" pitchFamily="34" charset="-120"/>
                  <a:ea typeface="微軟正黑體" panose="020B0604030504040204" pitchFamily="34" charset="-120"/>
                </a:endParaRPr>
              </a:p>
              <a:p>
                <a:r>
                  <a:rPr lang="zh-TW" altLang="en-US" sz="2400" b="1" dirty="0">
                    <a:solidFill>
                      <a:schemeClr val="tx1"/>
                    </a:solidFill>
                    <a:latin typeface="微軟正黑體" panose="020B0604030504040204" pitchFamily="34" charset="-120"/>
                    <a:ea typeface="微軟正黑體" panose="020B0604030504040204" pitchFamily="34" charset="-120"/>
                  </a:rPr>
                  <a:t>股價趨勢、</a:t>
                </a:r>
                <a:r>
                  <a:rPr lang="en-US" altLang="zh-TW" sz="2400" b="1" dirty="0">
                    <a:solidFill>
                      <a:schemeClr val="tx1"/>
                    </a:solidFill>
                    <a:latin typeface="微軟正黑體" panose="020B0604030504040204" pitchFamily="34" charset="-120"/>
                    <a:ea typeface="微軟正黑體" panose="020B0604030504040204" pitchFamily="34" charset="-120"/>
                  </a:rPr>
                  <a:t>CAPM</a:t>
                </a:r>
                <a:r>
                  <a:rPr lang="zh-TW" altLang="en-US" sz="2400" b="1" dirty="0">
                    <a:solidFill>
                      <a:schemeClr val="tx1"/>
                    </a:solidFill>
                    <a:latin typeface="微軟正黑體" panose="020B0604030504040204" pitchFamily="34" charset="-120"/>
                    <a:ea typeface="微軟正黑體" panose="020B0604030504040204" pitchFamily="34" charset="-120"/>
                  </a:rPr>
                  <a:t>模型運算</a:t>
                </a:r>
                <a:endParaRPr lang="zh-TW" altLang="en-US" sz="2400" b="1" dirty="0">
                  <a:latin typeface="微軟正黑體" panose="020B0604030504040204" pitchFamily="34" charset="-120"/>
                  <a:ea typeface="微軟正黑體" panose="020B0604030504040204" pitchFamily="34" charset="-120"/>
                </a:endParaRPr>
              </a:p>
            </p:txBody>
          </p:sp>
        </p:grpSp>
      </p:grpSp>
    </p:spTree>
    <p:extLst>
      <p:ext uri="{BB962C8B-B14F-4D97-AF65-F5344CB8AC3E}">
        <p14:creationId xmlns:p14="http://schemas.microsoft.com/office/powerpoint/2010/main" val="341868387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8.33333E-7 0 L 8.33333E-7 -0.28889 " pathEditMode="relative" rAng="0" ptsTypes="AA">
                                      <p:cBhvr>
                                        <p:cTn id="6" dur="2000" fill="hold"/>
                                        <p:tgtEl>
                                          <p:spTgt spid="8"/>
                                        </p:tgtEl>
                                        <p:attrNameLst>
                                          <p:attrName>ppt_x</p:attrName>
                                          <p:attrName>ppt_y</p:attrName>
                                        </p:attrNameLst>
                                      </p:cBhvr>
                                      <p:rCtr x="0" y="-14444"/>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C5C7E46-0184-4BE5-AFE3-A89CBB0B7F11}"/>
              </a:ext>
            </a:extLst>
          </p:cNvPr>
          <p:cNvSpPr txBox="1"/>
          <p:nvPr/>
        </p:nvSpPr>
        <p:spPr>
          <a:xfrm>
            <a:off x="402525" y="455602"/>
            <a:ext cx="2621230" cy="584775"/>
          </a:xfrm>
          <a:prstGeom prst="rect">
            <a:avLst/>
          </a:prstGeom>
          <a:noFill/>
        </p:spPr>
        <p:txBody>
          <a:bodyPr wrap="none" rtlCol="0">
            <a:spAutoFit/>
            <a:scene3d>
              <a:camera prst="orthographicFront"/>
              <a:lightRig rig="threePt" dir="t"/>
            </a:scene3d>
            <a:sp3d contourW="12700"/>
          </a:bodyPr>
          <a:lstStyle/>
          <a:p>
            <a:r>
              <a:rPr lang="zh-TW" altLang="en-US" sz="3200" b="1" spc="600" dirty="0">
                <a:latin typeface="微軟正黑體" panose="020B0604030504040204" pitchFamily="34" charset="-120"/>
                <a:ea typeface="微軟正黑體" panose="020B0604030504040204" pitchFamily="34" charset="-120"/>
                <a:cs typeface="+mn-ea"/>
                <a:sym typeface="+mn-lt"/>
              </a:rPr>
              <a:t>專案甘特圖</a:t>
            </a:r>
            <a:endParaRPr lang="zh-CN" altLang="en-US" sz="3200" b="1" spc="600" dirty="0">
              <a:latin typeface="微軟正黑體" panose="020B0604030504040204" pitchFamily="34" charset="-120"/>
              <a:ea typeface="微軟正黑體" panose="020B0604030504040204" pitchFamily="34" charset="-120"/>
              <a:cs typeface="+mn-ea"/>
              <a:sym typeface="+mn-lt"/>
            </a:endParaRPr>
          </a:p>
        </p:txBody>
      </p:sp>
      <p:sp>
        <p:nvSpPr>
          <p:cNvPr id="4" name="矩形 3">
            <a:extLst>
              <a:ext uri="{FF2B5EF4-FFF2-40B4-BE49-F238E27FC236}">
                <a16:creationId xmlns:a16="http://schemas.microsoft.com/office/drawing/2014/main" id="{E4CB5A41-4659-4881-9304-D94482E2EBC4}"/>
              </a:ext>
            </a:extLst>
          </p:cNvPr>
          <p:cNvSpPr/>
          <p:nvPr/>
        </p:nvSpPr>
        <p:spPr>
          <a:xfrm>
            <a:off x="2921000" y="693991"/>
            <a:ext cx="5112000" cy="108000"/>
          </a:xfrm>
          <a:prstGeom prst="rect">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a:extLst>
              <a:ext uri="{FF2B5EF4-FFF2-40B4-BE49-F238E27FC236}">
                <a16:creationId xmlns:a16="http://schemas.microsoft.com/office/drawing/2014/main" id="{580D3808-0282-41CE-9CA6-F97030353123}"/>
              </a:ext>
            </a:extLst>
          </p:cNvPr>
          <p:cNvSpPr/>
          <p:nvPr/>
        </p:nvSpPr>
        <p:spPr>
          <a:xfrm>
            <a:off x="8143807" y="693991"/>
            <a:ext cx="756000" cy="10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投影片編號版面配置區 1">
            <a:extLst>
              <a:ext uri="{FF2B5EF4-FFF2-40B4-BE49-F238E27FC236}">
                <a16:creationId xmlns:a16="http://schemas.microsoft.com/office/drawing/2014/main" id="{2BDDE66E-5948-4FBC-8728-D9A2627E267C}"/>
              </a:ext>
            </a:extLst>
          </p:cNvPr>
          <p:cNvSpPr txBox="1">
            <a:spLocks/>
          </p:cNvSpPr>
          <p:nvPr/>
        </p:nvSpPr>
        <p:spPr>
          <a:xfrm>
            <a:off x="9448800" y="6492875"/>
            <a:ext cx="2743200" cy="365125"/>
          </a:xfrm>
          <a:prstGeom prst="rect">
            <a:avLst/>
          </a:prstGeom>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AA4E786F-588D-4932-A7B2-AE3451FA4ACA}" type="slidenum">
              <a:rPr lang="zh-CN" altLang="en-US" sz="1600" b="1" smtClean="0">
                <a:solidFill>
                  <a:schemeClr val="bg1">
                    <a:lumMod val="50000"/>
                  </a:schemeClr>
                </a:solidFill>
                <a:latin typeface="微軟正黑體" panose="020B0604030504040204" pitchFamily="34" charset="-120"/>
                <a:ea typeface="微軟正黑體" panose="020B0604030504040204" pitchFamily="34" charset="-120"/>
              </a:rPr>
              <a:pPr algn="r"/>
              <a:t>4</a:t>
            </a:fld>
            <a:endParaRPr lang="zh-CN" altLang="en-US" sz="1600" b="1"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39" name="矩形: 圓角 38">
            <a:extLst>
              <a:ext uri="{FF2B5EF4-FFF2-40B4-BE49-F238E27FC236}">
                <a16:creationId xmlns:a16="http://schemas.microsoft.com/office/drawing/2014/main" id="{EB970B6B-D4CC-44B1-9B03-C5481EB82671}"/>
              </a:ext>
            </a:extLst>
          </p:cNvPr>
          <p:cNvSpPr/>
          <p:nvPr/>
        </p:nvSpPr>
        <p:spPr>
          <a:xfrm>
            <a:off x="9642079" y="1730333"/>
            <a:ext cx="2356642" cy="3615048"/>
          </a:xfrm>
          <a:prstGeom prst="roundRect">
            <a:avLst>
              <a:gd name="adj" fmla="val 7160"/>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schemeClr val="tx1"/>
                </a:solidFill>
                <a:latin typeface="微軟正黑體" panose="020B0604030504040204" pitchFamily="34" charset="-120"/>
                <a:ea typeface="微軟正黑體" panose="020B0604030504040204" pitchFamily="34" charset="-120"/>
              </a:rPr>
              <a:t>分工目前是以主體形式呈現，一旦有人手上工作完善，就去幫忙其他組員，尤其是模型組</a:t>
            </a:r>
            <a:endParaRPr lang="en-US" altLang="zh-TW" sz="2400" b="1" dirty="0">
              <a:solidFill>
                <a:schemeClr val="tx1"/>
              </a:solidFill>
              <a:latin typeface="微軟正黑體" panose="020B0604030504040204" pitchFamily="34" charset="-120"/>
              <a:ea typeface="微軟正黑體" panose="020B0604030504040204" pitchFamily="34" charset="-120"/>
            </a:endParaRPr>
          </a:p>
          <a:p>
            <a:pPr algn="ctr"/>
            <a:r>
              <a:rPr lang="zh-TW" altLang="en-US" sz="2400" b="1" dirty="0">
                <a:solidFill>
                  <a:schemeClr val="tx1"/>
                </a:solidFill>
                <a:latin typeface="微軟正黑體" panose="020B0604030504040204" pitchFamily="34" charset="-120"/>
                <a:ea typeface="微軟正黑體" panose="020B0604030504040204" pitchFamily="34" charset="-120"/>
              </a:rPr>
              <a:t>（知識圖譜、自動摘要）。</a:t>
            </a:r>
            <a:endParaRPr lang="en-US" altLang="zh-TW" sz="2400" b="1" dirty="0">
              <a:solidFill>
                <a:schemeClr val="tx1"/>
              </a:solidFill>
              <a:latin typeface="微軟正黑體" panose="020B0604030504040204" pitchFamily="34" charset="-120"/>
              <a:ea typeface="微軟正黑體" panose="020B0604030504040204" pitchFamily="34" charset="-120"/>
            </a:endParaRPr>
          </a:p>
        </p:txBody>
      </p:sp>
      <p:sp>
        <p:nvSpPr>
          <p:cNvPr id="41" name="矩形: 圓角 40">
            <a:extLst>
              <a:ext uri="{FF2B5EF4-FFF2-40B4-BE49-F238E27FC236}">
                <a16:creationId xmlns:a16="http://schemas.microsoft.com/office/drawing/2014/main" id="{111C96FB-9075-48BC-BC66-307700E52DB2}"/>
              </a:ext>
            </a:extLst>
          </p:cNvPr>
          <p:cNvSpPr/>
          <p:nvPr/>
        </p:nvSpPr>
        <p:spPr>
          <a:xfrm>
            <a:off x="3461137" y="92027"/>
            <a:ext cx="8537584" cy="398288"/>
          </a:xfrm>
          <a:prstGeom prst="roundRect">
            <a:avLst>
              <a:gd name="adj" fmla="val 7160"/>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bg2">
                    <a:lumMod val="75000"/>
                  </a:schemeClr>
                </a:solidFill>
                <a:latin typeface="微軟正黑體" panose="020B0604030504040204" pitchFamily="34" charset="-120"/>
                <a:ea typeface="微軟正黑體" panose="020B0604030504040204" pitchFamily="34" charset="-120"/>
              </a:rPr>
              <a:t>人少、時間少的情況下，整份專案於預演前預計每周完成表中</a:t>
            </a:r>
            <a:r>
              <a:rPr lang="en-US" altLang="zh-TW" sz="2000" b="1" dirty="0">
                <a:solidFill>
                  <a:schemeClr val="bg2">
                    <a:lumMod val="75000"/>
                  </a:schemeClr>
                </a:solidFill>
                <a:latin typeface="微軟正黑體" panose="020B0604030504040204" pitchFamily="34" charset="-120"/>
                <a:ea typeface="微軟正黑體" panose="020B0604030504040204" pitchFamily="34" charset="-120"/>
              </a:rPr>
              <a:t>1</a:t>
            </a:r>
            <a:r>
              <a:rPr lang="zh-TW" altLang="en-US" sz="2000" b="1">
                <a:solidFill>
                  <a:schemeClr val="bg2">
                    <a:lumMod val="75000"/>
                  </a:schemeClr>
                </a:solidFill>
                <a:latin typeface="微軟正黑體" panose="020B0604030504040204" pitchFamily="34" charset="-120"/>
                <a:ea typeface="微軟正黑體" panose="020B0604030504040204" pitchFamily="34" charset="-120"/>
              </a:rPr>
              <a:t>個顏色方框</a:t>
            </a:r>
            <a:r>
              <a:rPr lang="zh-TW" altLang="en-US" sz="2000" b="1" dirty="0">
                <a:solidFill>
                  <a:schemeClr val="bg2">
                    <a:lumMod val="75000"/>
                  </a:schemeClr>
                </a:solidFill>
                <a:latin typeface="微軟正黑體" panose="020B0604030504040204" pitchFamily="34" charset="-120"/>
                <a:ea typeface="微軟正黑體" panose="020B0604030504040204" pitchFamily="34" charset="-120"/>
              </a:rPr>
              <a:t>。</a:t>
            </a:r>
            <a:endParaRPr lang="en-US" altLang="zh-TW" sz="2000" b="1" dirty="0">
              <a:solidFill>
                <a:schemeClr val="bg2">
                  <a:lumMod val="75000"/>
                </a:schemeClr>
              </a:solidFill>
              <a:latin typeface="微軟正黑體" panose="020B0604030504040204" pitchFamily="34" charset="-120"/>
              <a:ea typeface="微軟正黑體" panose="020B0604030504040204" pitchFamily="34" charset="-120"/>
            </a:endParaRPr>
          </a:p>
        </p:txBody>
      </p:sp>
      <p:grpSp>
        <p:nvGrpSpPr>
          <p:cNvPr id="15" name="群組 14">
            <a:extLst>
              <a:ext uri="{FF2B5EF4-FFF2-40B4-BE49-F238E27FC236}">
                <a16:creationId xmlns:a16="http://schemas.microsoft.com/office/drawing/2014/main" id="{BA0B7215-7E43-4BA2-8F57-FD5139FDD39A}"/>
              </a:ext>
            </a:extLst>
          </p:cNvPr>
          <p:cNvGrpSpPr/>
          <p:nvPr/>
        </p:nvGrpSpPr>
        <p:grpSpPr>
          <a:xfrm>
            <a:off x="370178" y="1204808"/>
            <a:ext cx="8924515" cy="5416450"/>
            <a:chOff x="370178" y="1204808"/>
            <a:chExt cx="8924515" cy="5416450"/>
          </a:xfrm>
        </p:grpSpPr>
        <p:pic>
          <p:nvPicPr>
            <p:cNvPr id="9" name="圖片 8">
              <a:extLst>
                <a:ext uri="{FF2B5EF4-FFF2-40B4-BE49-F238E27FC236}">
                  <a16:creationId xmlns:a16="http://schemas.microsoft.com/office/drawing/2014/main" id="{46D8ADC2-39E4-4058-B854-B8671E7B014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9683"/>
            <a:stretch/>
          </p:blipFill>
          <p:spPr>
            <a:xfrm>
              <a:off x="524285" y="1204808"/>
              <a:ext cx="8770408" cy="5362021"/>
            </a:xfrm>
            <a:prstGeom prst="rect">
              <a:avLst/>
            </a:prstGeom>
            <a:ln w="38100" cap="sq">
              <a:solidFill>
                <a:srgbClr val="000000"/>
              </a:solidFill>
              <a:prstDash val="solid"/>
              <a:miter lim="800000"/>
            </a:ln>
            <a:effectLst>
              <a:outerShdw blurRad="63500" sx="102000" sy="102000" algn="ctr" rotWithShape="0">
                <a:prstClr val="black">
                  <a:alpha val="40000"/>
                </a:prstClr>
              </a:outerShdw>
            </a:effectLst>
          </p:spPr>
        </p:pic>
        <p:sp>
          <p:nvSpPr>
            <p:cNvPr id="42" name="矩形: 圓角 41">
              <a:extLst>
                <a:ext uri="{FF2B5EF4-FFF2-40B4-BE49-F238E27FC236}">
                  <a16:creationId xmlns:a16="http://schemas.microsoft.com/office/drawing/2014/main" id="{33276351-3499-4298-8FB4-51123C5F80AB}"/>
                </a:ext>
              </a:extLst>
            </p:cNvPr>
            <p:cNvSpPr/>
            <p:nvPr/>
          </p:nvSpPr>
          <p:spPr>
            <a:xfrm>
              <a:off x="370178" y="2165649"/>
              <a:ext cx="2220932" cy="991095"/>
            </a:xfrm>
            <a:prstGeom prst="roundRect">
              <a:avLst>
                <a:gd name="adj" fmla="val 7160"/>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2400" b="1" dirty="0">
                <a:solidFill>
                  <a:schemeClr val="tx1"/>
                </a:solidFill>
                <a:latin typeface="微軟正黑體" panose="020B0604030504040204" pitchFamily="34" charset="-120"/>
                <a:ea typeface="微軟正黑體" panose="020B0604030504040204" pitchFamily="34" charset="-120"/>
              </a:endParaRPr>
            </a:p>
          </p:txBody>
        </p:sp>
        <p:sp>
          <p:nvSpPr>
            <p:cNvPr id="43" name="矩形: 圓角 42">
              <a:extLst>
                <a:ext uri="{FF2B5EF4-FFF2-40B4-BE49-F238E27FC236}">
                  <a16:creationId xmlns:a16="http://schemas.microsoft.com/office/drawing/2014/main" id="{9761D1B3-5E0F-4B54-824F-BF9EAE835983}"/>
                </a:ext>
              </a:extLst>
            </p:cNvPr>
            <p:cNvSpPr/>
            <p:nvPr/>
          </p:nvSpPr>
          <p:spPr>
            <a:xfrm>
              <a:off x="402525" y="3537857"/>
              <a:ext cx="2220932" cy="991095"/>
            </a:xfrm>
            <a:prstGeom prst="roundRect">
              <a:avLst>
                <a:gd name="adj" fmla="val 7160"/>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2400" b="1" dirty="0">
                <a:solidFill>
                  <a:schemeClr val="tx1"/>
                </a:solidFill>
                <a:latin typeface="微軟正黑體" panose="020B0604030504040204" pitchFamily="34" charset="-120"/>
                <a:ea typeface="微軟正黑體" panose="020B0604030504040204" pitchFamily="34" charset="-120"/>
              </a:endParaRPr>
            </a:p>
          </p:txBody>
        </p:sp>
        <p:sp>
          <p:nvSpPr>
            <p:cNvPr id="57" name="矩形: 圓角 56">
              <a:extLst>
                <a:ext uri="{FF2B5EF4-FFF2-40B4-BE49-F238E27FC236}">
                  <a16:creationId xmlns:a16="http://schemas.microsoft.com/office/drawing/2014/main" id="{60BEEDBE-14CD-41AB-A585-389F918412FE}"/>
                </a:ext>
              </a:extLst>
            </p:cNvPr>
            <p:cNvSpPr/>
            <p:nvPr/>
          </p:nvSpPr>
          <p:spPr>
            <a:xfrm>
              <a:off x="370178" y="5032213"/>
              <a:ext cx="2220932" cy="367102"/>
            </a:xfrm>
            <a:prstGeom prst="roundRect">
              <a:avLst>
                <a:gd name="adj" fmla="val 7160"/>
              </a:avLst>
            </a:prstGeom>
            <a:noFill/>
            <a:ln w="28575">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2400" b="1" dirty="0">
                <a:solidFill>
                  <a:schemeClr val="tx1"/>
                </a:solidFill>
                <a:latin typeface="微軟正黑體" panose="020B0604030504040204" pitchFamily="34" charset="-120"/>
                <a:ea typeface="微軟正黑體" panose="020B0604030504040204" pitchFamily="34" charset="-120"/>
              </a:endParaRPr>
            </a:p>
          </p:txBody>
        </p:sp>
        <p:sp>
          <p:nvSpPr>
            <p:cNvPr id="58" name="矩形: 圓角 57">
              <a:extLst>
                <a:ext uri="{FF2B5EF4-FFF2-40B4-BE49-F238E27FC236}">
                  <a16:creationId xmlns:a16="http://schemas.microsoft.com/office/drawing/2014/main" id="{A0A260DF-550E-4339-9D4C-6CB871A2E7B4}"/>
                </a:ext>
              </a:extLst>
            </p:cNvPr>
            <p:cNvSpPr/>
            <p:nvPr/>
          </p:nvSpPr>
          <p:spPr>
            <a:xfrm>
              <a:off x="370178" y="5453744"/>
              <a:ext cx="2220932" cy="653142"/>
            </a:xfrm>
            <a:prstGeom prst="roundRect">
              <a:avLst>
                <a:gd name="adj" fmla="val 7160"/>
              </a:avLst>
            </a:prstGeom>
            <a:noFill/>
            <a:ln w="28575">
              <a:solidFill>
                <a:srgbClr val="7030A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2400" b="1" dirty="0">
                <a:solidFill>
                  <a:schemeClr val="tx1"/>
                </a:solidFill>
                <a:latin typeface="微軟正黑體" panose="020B0604030504040204" pitchFamily="34" charset="-120"/>
                <a:ea typeface="微軟正黑體" panose="020B0604030504040204" pitchFamily="34" charset="-120"/>
              </a:endParaRPr>
            </a:p>
          </p:txBody>
        </p:sp>
        <p:sp>
          <p:nvSpPr>
            <p:cNvPr id="59" name="矩形: 圓角 58">
              <a:extLst>
                <a:ext uri="{FF2B5EF4-FFF2-40B4-BE49-F238E27FC236}">
                  <a16:creationId xmlns:a16="http://schemas.microsoft.com/office/drawing/2014/main" id="{765A6F11-1237-4183-A0CC-B0457FE1DEE9}"/>
                </a:ext>
              </a:extLst>
            </p:cNvPr>
            <p:cNvSpPr/>
            <p:nvPr/>
          </p:nvSpPr>
          <p:spPr>
            <a:xfrm>
              <a:off x="370178" y="6161315"/>
              <a:ext cx="2220932" cy="459943"/>
            </a:xfrm>
            <a:prstGeom prst="roundRect">
              <a:avLst>
                <a:gd name="adj" fmla="val 7160"/>
              </a:avLst>
            </a:prstGeom>
            <a:noFill/>
            <a:ln w="285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2400" b="1" dirty="0">
                <a:solidFill>
                  <a:schemeClr val="tx1"/>
                </a:solidFill>
                <a:latin typeface="微軟正黑體" panose="020B0604030504040204" pitchFamily="34" charset="-120"/>
                <a:ea typeface="微軟正黑體" panose="020B0604030504040204" pitchFamily="34" charset="-120"/>
              </a:endParaRPr>
            </a:p>
          </p:txBody>
        </p:sp>
        <p:sp>
          <p:nvSpPr>
            <p:cNvPr id="60" name="矩形: 圓角 59">
              <a:extLst>
                <a:ext uri="{FF2B5EF4-FFF2-40B4-BE49-F238E27FC236}">
                  <a16:creationId xmlns:a16="http://schemas.microsoft.com/office/drawing/2014/main" id="{F1E9E6F5-775F-4759-B107-AB7016A594B3}"/>
                </a:ext>
              </a:extLst>
            </p:cNvPr>
            <p:cNvSpPr/>
            <p:nvPr/>
          </p:nvSpPr>
          <p:spPr>
            <a:xfrm>
              <a:off x="370178" y="3156744"/>
              <a:ext cx="2220932" cy="228714"/>
            </a:xfrm>
            <a:prstGeom prst="roundRect">
              <a:avLst>
                <a:gd name="adj" fmla="val 7160"/>
              </a:avLst>
            </a:prstGeom>
            <a:noFill/>
            <a:ln w="285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2400" b="1" dirty="0">
                <a:solidFill>
                  <a:schemeClr val="tx1"/>
                </a:solidFill>
                <a:latin typeface="微軟正黑體" panose="020B0604030504040204" pitchFamily="34" charset="-120"/>
                <a:ea typeface="微軟正黑體" panose="020B0604030504040204" pitchFamily="34" charset="-120"/>
              </a:endParaRPr>
            </a:p>
          </p:txBody>
        </p:sp>
        <p:sp>
          <p:nvSpPr>
            <p:cNvPr id="12" name="矩形 11">
              <a:extLst>
                <a:ext uri="{FF2B5EF4-FFF2-40B4-BE49-F238E27FC236}">
                  <a16:creationId xmlns:a16="http://schemas.microsoft.com/office/drawing/2014/main" id="{582FD728-A299-41E0-B6DC-F766D84A7AA8}"/>
                </a:ext>
              </a:extLst>
            </p:cNvPr>
            <p:cNvSpPr/>
            <p:nvPr/>
          </p:nvSpPr>
          <p:spPr>
            <a:xfrm>
              <a:off x="6207369" y="5441950"/>
              <a:ext cx="468923" cy="234949"/>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a:extLst>
                <a:ext uri="{FF2B5EF4-FFF2-40B4-BE49-F238E27FC236}">
                  <a16:creationId xmlns:a16="http://schemas.microsoft.com/office/drawing/2014/main" id="{B6C069D4-5BF5-460B-9B3B-AAD3D9C81E8F}"/>
                </a:ext>
              </a:extLst>
            </p:cNvPr>
            <p:cNvSpPr/>
            <p:nvPr/>
          </p:nvSpPr>
          <p:spPr>
            <a:xfrm>
              <a:off x="6207369" y="5676900"/>
              <a:ext cx="468923" cy="228258"/>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a:extLst>
                <a:ext uri="{FF2B5EF4-FFF2-40B4-BE49-F238E27FC236}">
                  <a16:creationId xmlns:a16="http://schemas.microsoft.com/office/drawing/2014/main" id="{A7E84237-F7FB-4BED-B6A0-3BFE77F98B2C}"/>
                </a:ext>
              </a:extLst>
            </p:cNvPr>
            <p:cNvSpPr/>
            <p:nvPr/>
          </p:nvSpPr>
          <p:spPr>
            <a:xfrm>
              <a:off x="6207369" y="5898223"/>
              <a:ext cx="468923" cy="228258"/>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a:extLst>
                <a:ext uri="{FF2B5EF4-FFF2-40B4-BE49-F238E27FC236}">
                  <a16:creationId xmlns:a16="http://schemas.microsoft.com/office/drawing/2014/main" id="{39CC851E-E4A1-4F75-9F18-E10D6BE6145D}"/>
                </a:ext>
              </a:extLst>
            </p:cNvPr>
            <p:cNvSpPr/>
            <p:nvPr/>
          </p:nvSpPr>
          <p:spPr>
            <a:xfrm>
              <a:off x="6207369" y="6124068"/>
              <a:ext cx="468923" cy="234949"/>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矩形 63">
              <a:extLst>
                <a:ext uri="{FF2B5EF4-FFF2-40B4-BE49-F238E27FC236}">
                  <a16:creationId xmlns:a16="http://schemas.microsoft.com/office/drawing/2014/main" id="{4D4887C6-E1B0-499F-9174-57D7849B2C44}"/>
                </a:ext>
              </a:extLst>
            </p:cNvPr>
            <p:cNvSpPr/>
            <p:nvPr/>
          </p:nvSpPr>
          <p:spPr>
            <a:xfrm>
              <a:off x="6207368" y="6354738"/>
              <a:ext cx="468923" cy="21209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2218894888"/>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8600EC6E-66A5-4400-A4E6-BA315170831B}"/>
              </a:ext>
            </a:extLst>
          </p:cNvPr>
          <p:cNvGrpSpPr>
            <a:grpSpLocks noChangeAspect="1"/>
          </p:cNvGrpSpPr>
          <p:nvPr/>
        </p:nvGrpSpPr>
        <p:grpSpPr>
          <a:xfrm>
            <a:off x="536360" y="199596"/>
            <a:ext cx="6544757" cy="6458808"/>
            <a:chOff x="3834732" y="0"/>
            <a:chExt cx="4522535" cy="4463143"/>
          </a:xfrm>
        </p:grpSpPr>
        <p:pic>
          <p:nvPicPr>
            <p:cNvPr id="2" name="圖片 1">
              <a:extLst>
                <a:ext uri="{FF2B5EF4-FFF2-40B4-BE49-F238E27FC236}">
                  <a16:creationId xmlns:a16="http://schemas.microsoft.com/office/drawing/2014/main" id="{1D9F2B2F-2A77-4909-B7ED-0B8D2736958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92698"/>
            <a:stretch/>
          </p:blipFill>
          <p:spPr>
            <a:xfrm>
              <a:off x="3834732" y="0"/>
              <a:ext cx="4522535" cy="500743"/>
            </a:xfrm>
            <a:prstGeom prst="rect">
              <a:avLst/>
            </a:prstGeom>
          </p:spPr>
        </p:pic>
        <p:pic>
          <p:nvPicPr>
            <p:cNvPr id="3" name="圖片 2">
              <a:extLst>
                <a:ext uri="{FF2B5EF4-FFF2-40B4-BE49-F238E27FC236}">
                  <a16:creationId xmlns:a16="http://schemas.microsoft.com/office/drawing/2014/main" id="{C27C42C7-94A8-4E7A-BC5A-4F6277DAA26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2222"/>
            <a:stretch/>
          </p:blipFill>
          <p:spPr>
            <a:xfrm>
              <a:off x="3834732" y="500743"/>
              <a:ext cx="4522535" cy="3962400"/>
            </a:xfrm>
            <a:prstGeom prst="rect">
              <a:avLst/>
            </a:prstGeom>
          </p:spPr>
        </p:pic>
      </p:grpSp>
      <p:grpSp>
        <p:nvGrpSpPr>
          <p:cNvPr id="5" name="群組 4">
            <a:extLst>
              <a:ext uri="{FF2B5EF4-FFF2-40B4-BE49-F238E27FC236}">
                <a16:creationId xmlns:a16="http://schemas.microsoft.com/office/drawing/2014/main" id="{147A1951-E99C-4522-A3A6-756038A8D165}"/>
              </a:ext>
            </a:extLst>
          </p:cNvPr>
          <p:cNvGrpSpPr/>
          <p:nvPr/>
        </p:nvGrpSpPr>
        <p:grpSpPr>
          <a:xfrm>
            <a:off x="7641771" y="1019120"/>
            <a:ext cx="4245428" cy="2290138"/>
            <a:chOff x="1019175" y="2291144"/>
            <a:chExt cx="6867525" cy="2208957"/>
          </a:xfrm>
        </p:grpSpPr>
        <p:sp>
          <p:nvSpPr>
            <p:cNvPr id="6" name="图文框 9">
              <a:extLst>
                <a:ext uri="{FF2B5EF4-FFF2-40B4-BE49-F238E27FC236}">
                  <a16:creationId xmlns:a16="http://schemas.microsoft.com/office/drawing/2014/main" id="{84B5C7A7-2ABE-43CE-9E8D-09300787F95D}"/>
                </a:ext>
              </a:extLst>
            </p:cNvPr>
            <p:cNvSpPr/>
            <p:nvPr/>
          </p:nvSpPr>
          <p:spPr>
            <a:xfrm>
              <a:off x="1019175" y="2291144"/>
              <a:ext cx="6867525" cy="2208957"/>
            </a:xfrm>
            <a:prstGeom prst="frame">
              <a:avLst>
                <a:gd name="adj1" fmla="val 2949"/>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 name="文本框 6">
              <a:extLst>
                <a:ext uri="{FF2B5EF4-FFF2-40B4-BE49-F238E27FC236}">
                  <a16:creationId xmlns:a16="http://schemas.microsoft.com/office/drawing/2014/main" id="{0DC3EA90-237D-44CE-BA5D-4F5CE194042A}"/>
                </a:ext>
              </a:extLst>
            </p:cNvPr>
            <p:cNvSpPr txBox="1"/>
            <p:nvPr/>
          </p:nvSpPr>
          <p:spPr>
            <a:xfrm>
              <a:off x="1882657" y="2549552"/>
              <a:ext cx="5458166" cy="1692139"/>
            </a:xfrm>
            <a:prstGeom prst="rect">
              <a:avLst/>
            </a:prstGeom>
            <a:noFill/>
          </p:spPr>
          <p:txBody>
            <a:bodyPr vert="horz" wrap="square" rtlCol="0">
              <a:spAutoFit/>
              <a:scene3d>
                <a:camera prst="orthographicFront"/>
                <a:lightRig rig="threePt" dir="t"/>
              </a:scene3d>
              <a:sp3d contourW="12700"/>
            </a:bodyPr>
            <a:lstStyle/>
            <a:p>
              <a:pPr algn="ctr"/>
              <a:r>
                <a:rPr lang="zh-TW" altLang="en-US" sz="5400" b="1" spc="600" dirty="0">
                  <a:latin typeface="微軟正黑體" panose="020B0604030504040204" pitchFamily="34" charset="-120"/>
                  <a:ea typeface="微軟正黑體" panose="020B0604030504040204" pitchFamily="34" charset="-120"/>
                  <a:cs typeface="+mn-ea"/>
                  <a:sym typeface="+mn-lt"/>
                </a:rPr>
                <a:t>尚未確切</a:t>
              </a:r>
              <a:r>
                <a:rPr lang="zh-CN" altLang="en-US" sz="5400" b="1" spc="600" dirty="0">
                  <a:latin typeface="微軟正黑體" panose="020B0604030504040204" pitchFamily="34" charset="-120"/>
                  <a:ea typeface="微軟正黑體" panose="020B0604030504040204" pitchFamily="34" charset="-120"/>
                  <a:cs typeface="+mn-ea"/>
                  <a:sym typeface="+mn-lt"/>
                </a:rPr>
                <a:t>分工</a:t>
              </a:r>
              <a:r>
                <a:rPr lang="zh-TW" altLang="en-US" sz="5400" b="1" spc="600" dirty="0">
                  <a:latin typeface="微軟正黑體" panose="020B0604030504040204" pitchFamily="34" charset="-120"/>
                  <a:ea typeface="微軟正黑體" panose="020B0604030504040204" pitchFamily="34" charset="-120"/>
                  <a:cs typeface="+mn-ea"/>
                  <a:sym typeface="+mn-lt"/>
                </a:rPr>
                <a:t>項目</a:t>
              </a:r>
              <a:endParaRPr lang="zh-CN" altLang="en-US" sz="5400" b="1" spc="600" dirty="0">
                <a:latin typeface="微軟正黑體" panose="020B0604030504040204" pitchFamily="34" charset="-120"/>
                <a:ea typeface="微軟正黑體" panose="020B0604030504040204" pitchFamily="34" charset="-120"/>
                <a:cs typeface="+mn-ea"/>
                <a:sym typeface="+mn-lt"/>
              </a:endParaRPr>
            </a:p>
          </p:txBody>
        </p:sp>
      </p:grpSp>
      <p:sp>
        <p:nvSpPr>
          <p:cNvPr id="8" name="矩形: 圓角 7">
            <a:extLst>
              <a:ext uri="{FF2B5EF4-FFF2-40B4-BE49-F238E27FC236}">
                <a16:creationId xmlns:a16="http://schemas.microsoft.com/office/drawing/2014/main" id="{91D56B2B-824B-4B93-986D-883E3B888B1A}"/>
              </a:ext>
            </a:extLst>
          </p:cNvPr>
          <p:cNvSpPr/>
          <p:nvPr/>
        </p:nvSpPr>
        <p:spPr>
          <a:xfrm>
            <a:off x="7641771" y="3900179"/>
            <a:ext cx="4245428" cy="2290138"/>
          </a:xfrm>
          <a:prstGeom prst="roundRect">
            <a:avLst>
              <a:gd name="adj" fmla="val 7160"/>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solidFill>
                  <a:schemeClr val="tx1"/>
                </a:solidFill>
                <a:latin typeface="微軟正黑體" panose="020B0604030504040204" pitchFamily="34" charset="-120"/>
                <a:ea typeface="微軟正黑體" panose="020B0604030504040204" pitchFamily="34" charset="-120"/>
              </a:rPr>
              <a:t>目前分工皆著重於最終輸出前的輸入、文本分析、功能模型，而簡報輸出（在線下載）、網頁製作及部署皆暫訂於</a:t>
            </a:r>
            <a:r>
              <a:rPr lang="en-US" altLang="zh-TW" sz="2400" b="1" dirty="0">
                <a:solidFill>
                  <a:srgbClr val="FF0000"/>
                </a:solidFill>
                <a:latin typeface="微軟正黑體" panose="020B0604030504040204" pitchFamily="34" charset="-120"/>
                <a:ea typeface="微軟正黑體" panose="020B0604030504040204" pitchFamily="34" charset="-120"/>
              </a:rPr>
              <a:t>6/7~6/13</a:t>
            </a:r>
            <a:r>
              <a:rPr lang="zh-TW" altLang="en-US" sz="2400" b="1" dirty="0">
                <a:solidFill>
                  <a:schemeClr val="tx1"/>
                </a:solidFill>
                <a:latin typeface="微軟正黑體" panose="020B0604030504040204" pitchFamily="34" charset="-120"/>
                <a:ea typeface="微軟正黑體" panose="020B0604030504040204" pitchFamily="34" charset="-120"/>
              </a:rPr>
              <a:t>，由團體一起分配製作，預計各分配兩人。</a:t>
            </a:r>
            <a:endParaRPr lang="en-US" altLang="zh-TW" sz="2400" b="1" dirty="0">
              <a:solidFill>
                <a:schemeClr val="tx1"/>
              </a:solidFill>
              <a:latin typeface="微軟正黑體" panose="020B0604030504040204" pitchFamily="34" charset="-120"/>
              <a:ea typeface="微軟正黑體" panose="020B0604030504040204" pitchFamily="34" charset="-120"/>
            </a:endParaRPr>
          </a:p>
        </p:txBody>
      </p:sp>
      <p:sp>
        <p:nvSpPr>
          <p:cNvPr id="9" name="矩形: 圓角 8">
            <a:extLst>
              <a:ext uri="{FF2B5EF4-FFF2-40B4-BE49-F238E27FC236}">
                <a16:creationId xmlns:a16="http://schemas.microsoft.com/office/drawing/2014/main" id="{C4D9E8F8-5E3F-48D6-A55D-CEE724446487}"/>
              </a:ext>
            </a:extLst>
          </p:cNvPr>
          <p:cNvSpPr/>
          <p:nvPr/>
        </p:nvSpPr>
        <p:spPr>
          <a:xfrm>
            <a:off x="457200" y="924243"/>
            <a:ext cx="1621972" cy="3789271"/>
          </a:xfrm>
          <a:prstGeom prst="roundRect">
            <a:avLst>
              <a:gd name="adj" fmla="val 7160"/>
            </a:avLst>
          </a:prstGeom>
          <a:noFill/>
          <a:ln w="28575">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2400" b="1" dirty="0">
              <a:solidFill>
                <a:schemeClr val="tx1"/>
              </a:solidFill>
              <a:latin typeface="微軟正黑體" panose="020B0604030504040204" pitchFamily="34" charset="-120"/>
              <a:ea typeface="微軟正黑體" panose="020B0604030504040204" pitchFamily="34" charset="-120"/>
            </a:endParaRPr>
          </a:p>
        </p:txBody>
      </p:sp>
      <p:sp>
        <p:nvSpPr>
          <p:cNvPr id="10" name="投影片編號版面配置區 1">
            <a:extLst>
              <a:ext uri="{FF2B5EF4-FFF2-40B4-BE49-F238E27FC236}">
                <a16:creationId xmlns:a16="http://schemas.microsoft.com/office/drawing/2014/main" id="{0698230D-A25D-475A-93CE-712649789708}"/>
              </a:ext>
            </a:extLst>
          </p:cNvPr>
          <p:cNvSpPr txBox="1">
            <a:spLocks/>
          </p:cNvSpPr>
          <p:nvPr/>
        </p:nvSpPr>
        <p:spPr>
          <a:xfrm>
            <a:off x="9448800" y="6492875"/>
            <a:ext cx="2743200" cy="365125"/>
          </a:xfrm>
          <a:prstGeom prst="rect">
            <a:avLst/>
          </a:prstGeom>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AA4E786F-588D-4932-A7B2-AE3451FA4ACA}" type="slidenum">
              <a:rPr lang="zh-CN" altLang="en-US" sz="1600" b="1" smtClean="0">
                <a:solidFill>
                  <a:schemeClr val="bg1">
                    <a:lumMod val="50000"/>
                  </a:schemeClr>
                </a:solidFill>
                <a:latin typeface="微軟正黑體" panose="020B0604030504040204" pitchFamily="34" charset="-120"/>
                <a:ea typeface="微軟正黑體" panose="020B0604030504040204" pitchFamily="34" charset="-120"/>
              </a:rPr>
              <a:pPr algn="r"/>
              <a:t>5</a:t>
            </a:fld>
            <a:endParaRPr lang="zh-CN" altLang="en-US" sz="1600" b="1" dirty="0">
              <a:solidFill>
                <a:schemeClr val="bg1">
                  <a:lumMod val="50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02735580"/>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A7172A7-7BA5-42BB-B3BC-4BDD5029C853}"/>
              </a:ext>
            </a:extLst>
          </p:cNvPr>
          <p:cNvSpPr/>
          <p:nvPr/>
        </p:nvSpPr>
        <p:spPr>
          <a:xfrm>
            <a:off x="7202714" y="0"/>
            <a:ext cx="3438971" cy="6858000"/>
          </a:xfrm>
          <a:prstGeom prst="rect">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a:extLst>
              <a:ext uri="{FF2B5EF4-FFF2-40B4-BE49-F238E27FC236}">
                <a16:creationId xmlns:a16="http://schemas.microsoft.com/office/drawing/2014/main" id="{5BEA9B1F-CED9-4269-9028-92B80DBE5A6D}"/>
              </a:ext>
            </a:extLst>
          </p:cNvPr>
          <p:cNvSpPr txBox="1"/>
          <p:nvPr/>
        </p:nvSpPr>
        <p:spPr>
          <a:xfrm>
            <a:off x="7617750" y="1839888"/>
            <a:ext cx="2759090" cy="3570208"/>
          </a:xfrm>
          <a:prstGeom prst="rect">
            <a:avLst/>
          </a:prstGeom>
          <a:noFill/>
        </p:spPr>
        <p:txBody>
          <a:bodyPr wrap="none" rtlCol="0">
            <a:spAutoFit/>
            <a:scene3d>
              <a:camera prst="orthographicFront"/>
              <a:lightRig rig="threePt" dir="t"/>
            </a:scene3d>
            <a:sp3d contourW="12700"/>
          </a:bodyPr>
          <a:lstStyle/>
          <a:p>
            <a:pPr algn="ctr"/>
            <a:r>
              <a:rPr lang="en-US" altLang="zh-CN" sz="6000" spc="300" dirty="0">
                <a:solidFill>
                  <a:schemeClr val="bg1"/>
                </a:solidFill>
                <a:cs typeface="+mn-ea"/>
                <a:sym typeface="+mn-lt"/>
              </a:rPr>
              <a:t>PART</a:t>
            </a:r>
          </a:p>
          <a:p>
            <a:pPr algn="ctr"/>
            <a:r>
              <a:rPr lang="en-US" altLang="zh-CN" sz="16600" spc="300" dirty="0">
                <a:solidFill>
                  <a:schemeClr val="bg1"/>
                </a:solidFill>
                <a:cs typeface="+mn-ea"/>
                <a:sym typeface="+mn-lt"/>
              </a:rPr>
              <a:t>0</a:t>
            </a:r>
            <a:r>
              <a:rPr lang="en-US" altLang="zh-TW" sz="16600" spc="300" dirty="0">
                <a:solidFill>
                  <a:schemeClr val="bg1"/>
                </a:solidFill>
                <a:cs typeface="+mn-ea"/>
                <a:sym typeface="+mn-lt"/>
              </a:rPr>
              <a:t>2</a:t>
            </a:r>
            <a:endParaRPr lang="zh-CN" altLang="en-US" sz="16600" spc="300" dirty="0">
              <a:solidFill>
                <a:schemeClr val="bg1"/>
              </a:solidFill>
              <a:cs typeface="+mn-ea"/>
              <a:sym typeface="+mn-lt"/>
            </a:endParaRPr>
          </a:p>
        </p:txBody>
      </p:sp>
      <p:grpSp>
        <p:nvGrpSpPr>
          <p:cNvPr id="8" name="群組 7">
            <a:extLst>
              <a:ext uri="{FF2B5EF4-FFF2-40B4-BE49-F238E27FC236}">
                <a16:creationId xmlns:a16="http://schemas.microsoft.com/office/drawing/2014/main" id="{CBE5A8E5-5F54-42C6-A3AE-0E7227782020}"/>
              </a:ext>
            </a:extLst>
          </p:cNvPr>
          <p:cNvGrpSpPr/>
          <p:nvPr/>
        </p:nvGrpSpPr>
        <p:grpSpPr>
          <a:xfrm>
            <a:off x="750225" y="2324522"/>
            <a:ext cx="6867525" cy="2208956"/>
            <a:chOff x="1019175" y="2291143"/>
            <a:chExt cx="6867525" cy="2208956"/>
          </a:xfrm>
        </p:grpSpPr>
        <p:sp>
          <p:nvSpPr>
            <p:cNvPr id="10" name="图文框 9">
              <a:extLst>
                <a:ext uri="{FF2B5EF4-FFF2-40B4-BE49-F238E27FC236}">
                  <a16:creationId xmlns:a16="http://schemas.microsoft.com/office/drawing/2014/main" id="{175ED1EB-595C-4BDE-889B-87155D70C6CF}"/>
                </a:ext>
              </a:extLst>
            </p:cNvPr>
            <p:cNvSpPr/>
            <p:nvPr/>
          </p:nvSpPr>
          <p:spPr>
            <a:xfrm>
              <a:off x="1019175" y="2291143"/>
              <a:ext cx="6867525" cy="2208956"/>
            </a:xfrm>
            <a:prstGeom prst="frame">
              <a:avLst>
                <a:gd name="adj1" fmla="val 2949"/>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 name="文本框 6">
              <a:extLst>
                <a:ext uri="{FF2B5EF4-FFF2-40B4-BE49-F238E27FC236}">
                  <a16:creationId xmlns:a16="http://schemas.microsoft.com/office/drawing/2014/main" id="{BC20420A-9F86-457E-9E8B-B3AB5D624EAD}"/>
                </a:ext>
              </a:extLst>
            </p:cNvPr>
            <p:cNvSpPr txBox="1"/>
            <p:nvPr/>
          </p:nvSpPr>
          <p:spPr>
            <a:xfrm>
              <a:off x="1998961" y="3041048"/>
              <a:ext cx="4801314" cy="923330"/>
            </a:xfrm>
            <a:prstGeom prst="rect">
              <a:avLst/>
            </a:prstGeom>
            <a:noFill/>
          </p:spPr>
          <p:txBody>
            <a:bodyPr wrap="none" rtlCol="0">
              <a:spAutoFit/>
              <a:scene3d>
                <a:camera prst="orthographicFront"/>
                <a:lightRig rig="threePt" dir="t"/>
              </a:scene3d>
              <a:sp3d contourW="12700"/>
            </a:bodyPr>
            <a:lstStyle/>
            <a:p>
              <a:r>
                <a:rPr lang="zh-TW" altLang="en-US" sz="5400" b="1" spc="600" dirty="0">
                  <a:latin typeface="微軟正黑體" panose="020B0604030504040204" pitchFamily="34" charset="-120"/>
                  <a:ea typeface="微軟正黑體" panose="020B0604030504040204" pitchFamily="34" charset="-120"/>
                  <a:cs typeface="+mn-ea"/>
                  <a:sym typeface="+mn-lt"/>
                </a:rPr>
                <a:t>專案故事流程</a:t>
              </a:r>
            </a:p>
          </p:txBody>
        </p:sp>
      </p:grpSp>
      <p:sp>
        <p:nvSpPr>
          <p:cNvPr id="11" name="投影片編號版面配置區 1">
            <a:extLst>
              <a:ext uri="{FF2B5EF4-FFF2-40B4-BE49-F238E27FC236}">
                <a16:creationId xmlns:a16="http://schemas.microsoft.com/office/drawing/2014/main" id="{1592E1BC-0B8F-4B2F-9CEA-2B41A8E8B32C}"/>
              </a:ext>
            </a:extLst>
          </p:cNvPr>
          <p:cNvSpPr txBox="1">
            <a:spLocks/>
          </p:cNvSpPr>
          <p:nvPr/>
        </p:nvSpPr>
        <p:spPr>
          <a:xfrm>
            <a:off x="9448800" y="6492875"/>
            <a:ext cx="2743200" cy="365125"/>
          </a:xfrm>
          <a:prstGeom prst="rect">
            <a:avLst/>
          </a:prstGeom>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AA4E786F-588D-4932-A7B2-AE3451FA4ACA}" type="slidenum">
              <a:rPr lang="zh-CN" altLang="en-US" sz="1600" b="1" smtClean="0">
                <a:solidFill>
                  <a:schemeClr val="bg1">
                    <a:lumMod val="50000"/>
                  </a:schemeClr>
                </a:solidFill>
                <a:latin typeface="微軟正黑體" panose="020B0604030504040204" pitchFamily="34" charset="-120"/>
                <a:ea typeface="微軟正黑體" panose="020B0604030504040204" pitchFamily="34" charset="-120"/>
              </a:rPr>
              <a:pPr algn="r"/>
              <a:t>6</a:t>
            </a:fld>
            <a:endParaRPr lang="zh-CN" altLang="en-US" sz="1600" b="1"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27" name="矩形: 圓角 26">
            <a:extLst>
              <a:ext uri="{FF2B5EF4-FFF2-40B4-BE49-F238E27FC236}">
                <a16:creationId xmlns:a16="http://schemas.microsoft.com/office/drawing/2014/main" id="{40FB0C40-E728-41A4-A62F-05F84FF0F36D}"/>
              </a:ext>
            </a:extLst>
          </p:cNvPr>
          <p:cNvSpPr/>
          <p:nvPr/>
        </p:nvSpPr>
        <p:spPr>
          <a:xfrm>
            <a:off x="616127" y="3142972"/>
            <a:ext cx="6379069" cy="2781012"/>
          </a:xfrm>
          <a:prstGeom prst="roundRect">
            <a:avLst>
              <a:gd name="adj" fmla="val 7160"/>
            </a:avLst>
          </a:prstGeom>
          <a:noFill/>
          <a:ln w="28575">
            <a:solidFill>
              <a:schemeClr val="accent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solidFill>
                  <a:schemeClr val="tx1"/>
                </a:solidFill>
                <a:latin typeface="微軟正黑體" panose="020B0604030504040204" pitchFamily="34" charset="-120"/>
                <a:ea typeface="微軟正黑體" panose="020B0604030504040204" pitchFamily="34" charset="-120"/>
              </a:rPr>
              <a:t>由於專案方向類似驗證關鍵字的個股是否值得投資，所以一整個專案中會進行三個階段的驗證。</a:t>
            </a:r>
            <a:endParaRPr lang="en-US" altLang="zh-TW" sz="2400" b="1" dirty="0">
              <a:solidFill>
                <a:schemeClr val="tx1"/>
              </a:solidFill>
              <a:latin typeface="微軟正黑體" panose="020B0604030504040204" pitchFamily="34" charset="-120"/>
              <a:ea typeface="微軟正黑體" panose="020B0604030504040204" pitchFamily="34" charset="-120"/>
            </a:endParaRPr>
          </a:p>
          <a:p>
            <a:pPr marL="457200" indent="-457200">
              <a:buFont typeface="+mj-lt"/>
              <a:buAutoNum type="arabicPeriod"/>
            </a:pPr>
            <a:r>
              <a:rPr lang="en-US" altLang="zh-TW" sz="2400" b="1" dirty="0">
                <a:solidFill>
                  <a:schemeClr val="tx1"/>
                </a:solidFill>
                <a:latin typeface="微軟正黑體" panose="020B0604030504040204" pitchFamily="34" charset="-120"/>
                <a:ea typeface="微軟正黑體" panose="020B0604030504040204" pitchFamily="34" charset="-120"/>
              </a:rPr>
              <a:t>Google</a:t>
            </a:r>
            <a:r>
              <a:rPr lang="zh-TW" altLang="en-US" sz="2400" b="1" dirty="0">
                <a:solidFill>
                  <a:schemeClr val="tx1"/>
                </a:solidFill>
                <a:latin typeface="微軟正黑體" panose="020B0604030504040204" pitchFamily="34" charset="-120"/>
                <a:ea typeface="微軟正黑體" panose="020B0604030504040204" pitchFamily="34" charset="-120"/>
              </a:rPr>
              <a:t>聲量未來趨勢。</a:t>
            </a:r>
            <a:r>
              <a:rPr lang="en-US" altLang="zh-TW" sz="2400" b="1" dirty="0">
                <a:solidFill>
                  <a:schemeClr val="tx1"/>
                </a:solidFill>
                <a:latin typeface="微軟正黑體" panose="020B0604030504040204" pitchFamily="34" charset="-120"/>
                <a:ea typeface="微軟正黑體" panose="020B0604030504040204" pitchFamily="34" charset="-120"/>
              </a:rPr>
              <a:t>(</a:t>
            </a:r>
            <a:r>
              <a:rPr lang="zh-TW" altLang="en-US" sz="2400" b="1" dirty="0">
                <a:solidFill>
                  <a:schemeClr val="tx1"/>
                </a:solidFill>
                <a:latin typeface="微軟正黑體" panose="020B0604030504040204" pitchFamily="34" charset="-120"/>
                <a:ea typeface="微軟正黑體" panose="020B0604030504040204" pitchFamily="34" charset="-120"/>
              </a:rPr>
              <a:t>只取上升、持平</a:t>
            </a:r>
            <a:r>
              <a:rPr lang="en-US" altLang="zh-TW" sz="2400" b="1" dirty="0">
                <a:solidFill>
                  <a:schemeClr val="tx1"/>
                </a:solidFill>
                <a:latin typeface="微軟正黑體" panose="020B0604030504040204" pitchFamily="34" charset="-120"/>
                <a:ea typeface="微軟正黑體" panose="020B0604030504040204" pitchFamily="34" charset="-120"/>
              </a:rPr>
              <a:t>)</a:t>
            </a:r>
          </a:p>
          <a:p>
            <a:pPr marL="457200" indent="-457200">
              <a:buFont typeface="+mj-lt"/>
              <a:buAutoNum type="arabicPeriod"/>
            </a:pPr>
            <a:r>
              <a:rPr lang="zh-TW" altLang="en-US" sz="2400" b="1" dirty="0">
                <a:solidFill>
                  <a:schemeClr val="tx1"/>
                </a:solidFill>
                <a:latin typeface="微軟正黑體" panose="020B0604030504040204" pitchFamily="34" charset="-120"/>
                <a:ea typeface="微軟正黑體" panose="020B0604030504040204" pitchFamily="34" charset="-120"/>
              </a:rPr>
              <a:t>股價走勢趨勢。</a:t>
            </a:r>
            <a:endParaRPr lang="en-US" altLang="zh-TW" sz="2400" b="1" dirty="0">
              <a:solidFill>
                <a:schemeClr val="tx1"/>
              </a:solidFill>
              <a:latin typeface="微軟正黑體" panose="020B0604030504040204" pitchFamily="34" charset="-120"/>
              <a:ea typeface="微軟正黑體" panose="020B0604030504040204" pitchFamily="34" charset="-120"/>
            </a:endParaRPr>
          </a:p>
          <a:p>
            <a:pPr marL="457200" indent="-457200">
              <a:buFont typeface="+mj-lt"/>
              <a:buAutoNum type="arabicPeriod"/>
            </a:pPr>
            <a:r>
              <a:rPr lang="en-US" altLang="zh-TW" sz="2400" b="1" dirty="0">
                <a:solidFill>
                  <a:schemeClr val="tx1"/>
                </a:solidFill>
                <a:latin typeface="微軟正黑體" panose="020B0604030504040204" pitchFamily="34" charset="-120"/>
                <a:ea typeface="微軟正黑體" panose="020B0604030504040204" pitchFamily="34" charset="-120"/>
              </a:rPr>
              <a:t>CAPM</a:t>
            </a:r>
            <a:r>
              <a:rPr lang="zh-TW" altLang="en-US" sz="2400" b="1" dirty="0">
                <a:solidFill>
                  <a:schemeClr val="tx1"/>
                </a:solidFill>
                <a:latin typeface="微軟正黑體" panose="020B0604030504040204" pitchFamily="34" charset="-120"/>
                <a:ea typeface="微軟正黑體" panose="020B0604030504040204" pitchFamily="34" charset="-120"/>
              </a:rPr>
              <a:t>模型的必要報酬率。</a:t>
            </a:r>
            <a:endParaRPr lang="en-US" altLang="zh-TW" sz="2400"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07562890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8.33333E-7 0 L 8.33333E-7 -0.28889 " pathEditMode="relative" rAng="0" ptsTypes="AA">
                                      <p:cBhvr>
                                        <p:cTn id="6" dur="2000" fill="hold"/>
                                        <p:tgtEl>
                                          <p:spTgt spid="8"/>
                                        </p:tgtEl>
                                        <p:attrNameLst>
                                          <p:attrName>ppt_x</p:attrName>
                                          <p:attrName>ppt_y</p:attrName>
                                        </p:attrNameLst>
                                      </p:cBhvr>
                                      <p:rCtr x="0" y="-14444"/>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任意多边形 29"/>
          <p:cNvSpPr/>
          <p:nvPr/>
        </p:nvSpPr>
        <p:spPr>
          <a:xfrm>
            <a:off x="990600" y="3771900"/>
            <a:ext cx="10182225" cy="0"/>
          </a:xfrm>
          <a:custGeom>
            <a:avLst/>
            <a:gdLst>
              <a:gd name="connsiteX0" fmla="*/ 0 w 10182225"/>
              <a:gd name="connsiteY0" fmla="*/ 0 h 0"/>
              <a:gd name="connsiteX1" fmla="*/ 10182225 w 10182225"/>
              <a:gd name="connsiteY1" fmla="*/ 0 h 0"/>
            </a:gdLst>
            <a:ahLst/>
            <a:cxnLst>
              <a:cxn ang="0">
                <a:pos x="connsiteX0" y="connsiteY0"/>
              </a:cxn>
              <a:cxn ang="0">
                <a:pos x="connsiteX1" y="connsiteY1"/>
              </a:cxn>
            </a:cxnLst>
            <a:rect l="l" t="t" r="r" b="b"/>
            <a:pathLst>
              <a:path w="10182225">
                <a:moveTo>
                  <a:pt x="0" y="0"/>
                </a:moveTo>
                <a:lnTo>
                  <a:pt x="10182225" y="0"/>
                </a:lnTo>
              </a:path>
            </a:pathLst>
          </a:custGeom>
          <a:noFill/>
          <a:ln w="57150">
            <a:solidFill>
              <a:schemeClr val="bg1">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群組 5">
            <a:extLst>
              <a:ext uri="{FF2B5EF4-FFF2-40B4-BE49-F238E27FC236}">
                <a16:creationId xmlns:a16="http://schemas.microsoft.com/office/drawing/2014/main" id="{66A00F66-2108-4269-9439-FE6223B8A53D}"/>
              </a:ext>
            </a:extLst>
          </p:cNvPr>
          <p:cNvGrpSpPr/>
          <p:nvPr/>
        </p:nvGrpSpPr>
        <p:grpSpPr>
          <a:xfrm>
            <a:off x="1011238" y="3784397"/>
            <a:ext cx="1700213" cy="2060575"/>
            <a:chOff x="1011238" y="3784397"/>
            <a:chExt cx="1700213" cy="2060575"/>
          </a:xfrm>
        </p:grpSpPr>
        <p:grpSp>
          <p:nvGrpSpPr>
            <p:cNvPr id="3" name="组合 2"/>
            <p:cNvGrpSpPr/>
            <p:nvPr/>
          </p:nvGrpSpPr>
          <p:grpSpPr>
            <a:xfrm>
              <a:off x="1011238" y="3784397"/>
              <a:ext cx="1700213" cy="2060575"/>
              <a:chOff x="1011238" y="3784397"/>
              <a:chExt cx="1700213" cy="2060575"/>
            </a:xfrm>
            <a:solidFill>
              <a:schemeClr val="accent2"/>
            </a:solidFill>
          </p:grpSpPr>
          <p:sp>
            <p:nvSpPr>
              <p:cNvPr id="10" name="Freeform 6"/>
              <p:cNvSpPr>
                <a:spLocks/>
              </p:cNvSpPr>
              <p:nvPr/>
            </p:nvSpPr>
            <p:spPr bwMode="auto">
              <a:xfrm>
                <a:off x="1304926" y="3784397"/>
                <a:ext cx="1147763" cy="434975"/>
              </a:xfrm>
              <a:custGeom>
                <a:avLst/>
                <a:gdLst>
                  <a:gd name="T0" fmla="*/ 115 w 230"/>
                  <a:gd name="T1" fmla="*/ 61 h 87"/>
                  <a:gd name="T2" fmla="*/ 20 w 230"/>
                  <a:gd name="T3" fmla="*/ 87 h 87"/>
                  <a:gd name="T4" fmla="*/ 0 w 230"/>
                  <a:gd name="T5" fmla="*/ 53 h 87"/>
                  <a:gd name="T6" fmla="*/ 84 w 230"/>
                  <a:gd name="T7" fmla="*/ 24 h 87"/>
                  <a:gd name="T8" fmla="*/ 115 w 230"/>
                  <a:gd name="T9" fmla="*/ 0 h 87"/>
                  <a:gd name="T10" fmla="*/ 146 w 230"/>
                  <a:gd name="T11" fmla="*/ 24 h 87"/>
                  <a:gd name="T12" fmla="*/ 230 w 230"/>
                  <a:gd name="T13" fmla="*/ 53 h 87"/>
                  <a:gd name="T14" fmla="*/ 210 w 230"/>
                  <a:gd name="T15" fmla="*/ 87 h 87"/>
                  <a:gd name="T16" fmla="*/ 115 w 230"/>
                  <a:gd name="T17" fmla="*/ 6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87">
                    <a:moveTo>
                      <a:pt x="115" y="61"/>
                    </a:moveTo>
                    <a:cubicBezTo>
                      <a:pt x="80" y="61"/>
                      <a:pt x="48" y="71"/>
                      <a:pt x="20" y="87"/>
                    </a:cubicBezTo>
                    <a:cubicBezTo>
                      <a:pt x="0" y="53"/>
                      <a:pt x="0" y="53"/>
                      <a:pt x="0" y="53"/>
                    </a:cubicBezTo>
                    <a:cubicBezTo>
                      <a:pt x="25" y="38"/>
                      <a:pt x="54" y="28"/>
                      <a:pt x="84" y="24"/>
                    </a:cubicBezTo>
                    <a:cubicBezTo>
                      <a:pt x="115" y="0"/>
                      <a:pt x="115" y="0"/>
                      <a:pt x="115" y="0"/>
                    </a:cubicBezTo>
                    <a:cubicBezTo>
                      <a:pt x="146" y="24"/>
                      <a:pt x="146" y="24"/>
                      <a:pt x="146" y="24"/>
                    </a:cubicBezTo>
                    <a:cubicBezTo>
                      <a:pt x="176" y="28"/>
                      <a:pt x="204" y="38"/>
                      <a:pt x="230" y="53"/>
                    </a:cubicBezTo>
                    <a:cubicBezTo>
                      <a:pt x="210" y="87"/>
                      <a:pt x="210" y="87"/>
                      <a:pt x="210" y="87"/>
                    </a:cubicBezTo>
                    <a:cubicBezTo>
                      <a:pt x="182" y="71"/>
                      <a:pt x="149" y="61"/>
                      <a:pt x="115" y="61"/>
                    </a:cubicBezTo>
                    <a:close/>
                  </a:path>
                </a:pathLst>
              </a:cu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1" name="Oval 13"/>
              <p:cNvSpPr>
                <a:spLocks noChangeArrowheads="1"/>
              </p:cNvSpPr>
              <p:nvPr/>
            </p:nvSpPr>
            <p:spPr bwMode="auto">
              <a:xfrm>
                <a:off x="1011238" y="4168572"/>
                <a:ext cx="1700213" cy="1676400"/>
              </a:xfrm>
              <a:prstGeom prst="ellipse">
                <a:avLst/>
              </a:pr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grpSp>
        <p:sp>
          <p:nvSpPr>
            <p:cNvPr id="12" name="Oval 14"/>
            <p:cNvSpPr>
              <a:spLocks noChangeArrowheads="1"/>
            </p:cNvSpPr>
            <p:nvPr/>
          </p:nvSpPr>
          <p:spPr bwMode="auto">
            <a:xfrm>
              <a:off x="1279526" y="4424159"/>
              <a:ext cx="1177925" cy="1171575"/>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18478F"/>
                </a:solidFill>
                <a:latin typeface="微軟正黑體" panose="020B0604030504040204" pitchFamily="34" charset="-120"/>
                <a:ea typeface="微軟正黑體" panose="020B0604030504040204" pitchFamily="34" charset="-120"/>
                <a:cs typeface="Open Sans" panose="020B0606030504020204" pitchFamily="34" charset="0"/>
              </a:endParaRPr>
            </a:p>
          </p:txBody>
        </p:sp>
        <p:sp>
          <p:nvSpPr>
            <p:cNvPr id="31" name="矩形 30"/>
            <p:cNvSpPr/>
            <p:nvPr/>
          </p:nvSpPr>
          <p:spPr>
            <a:xfrm>
              <a:off x="1416086" y="4584596"/>
              <a:ext cx="890516" cy="923330"/>
            </a:xfrm>
            <a:prstGeom prst="rect">
              <a:avLst/>
            </a:prstGeom>
            <a:noFill/>
          </p:spPr>
          <p:txBody>
            <a:bodyPr wrap="square">
              <a:spAutoFit/>
            </a:bodyPr>
            <a:lstStyle/>
            <a:p>
              <a:pPr algn="ctr"/>
              <a:r>
                <a:rPr lang="zh-TW" altLang="en-US" b="1" dirty="0">
                  <a:solidFill>
                    <a:schemeClr val="accent6"/>
                  </a:solidFill>
                  <a:latin typeface="微軟正黑體" panose="020B0604030504040204" pitchFamily="34" charset="-120"/>
                  <a:ea typeface="微軟正黑體" panose="020B0604030504040204" pitchFamily="34" charset="-120"/>
                  <a:cs typeface="Open Sans" panose="020B0606030504020204" pitchFamily="34" charset="0"/>
                </a:rPr>
                <a:t>熱門新聞的文字雲</a:t>
              </a:r>
              <a:endParaRPr lang="zh-CN" altLang="en-US" b="1" dirty="0">
                <a:solidFill>
                  <a:schemeClr val="accent6"/>
                </a:solidFill>
                <a:latin typeface="微軟正黑體" panose="020B0604030504040204" pitchFamily="34" charset="-120"/>
                <a:ea typeface="微軟正黑體" panose="020B0604030504040204" pitchFamily="34" charset="-120"/>
                <a:cs typeface="Open Sans" panose="020B0606030504020204" pitchFamily="34" charset="0"/>
              </a:endParaRPr>
            </a:p>
          </p:txBody>
        </p:sp>
      </p:grpSp>
      <p:sp>
        <p:nvSpPr>
          <p:cNvPr id="36"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603212" y="5922798"/>
            <a:ext cx="3181751" cy="830997"/>
          </a:xfrm>
          <a:prstGeom prst="rect">
            <a:avLst/>
          </a:prstGeom>
          <a:ln w="19050">
            <a:solidFill>
              <a:schemeClr val="accent2"/>
            </a:solidFill>
            <a:prstDash val="dash"/>
          </a:ln>
        </p:spPr>
        <p:txBody>
          <a:bodyPr wrap="square">
            <a:spAutoFit/>
          </a:bodyPr>
          <a:lstStyle/>
          <a:p>
            <a:r>
              <a:rPr lang="zh-TW" altLang="en-US" sz="1600" b="1" dirty="0">
                <a:latin typeface="微軟正黑體" panose="020B0604030504040204" pitchFamily="34" charset="-120"/>
                <a:ea typeface="微軟正黑體" panose="020B0604030504040204" pitchFamily="34" charset="-120"/>
                <a:cs typeface="Open Sans" panose="020B0606030504020204" pitchFamily="34" charset="0"/>
              </a:rPr>
              <a:t>利⽤⽂字雲的⽅式，了解近三天內熱⾨新聞於市場上主要的討論關鍵詞</a:t>
            </a:r>
            <a:r>
              <a:rPr lang="en-US" altLang="zh-TW" sz="1600" b="1" dirty="0">
                <a:latin typeface="微軟正黑體" panose="020B0604030504040204" pitchFamily="34" charset="-120"/>
                <a:ea typeface="微軟正黑體" panose="020B0604030504040204" pitchFamily="34" charset="-120"/>
                <a:cs typeface="Open Sans" panose="020B0606030504020204" pitchFamily="34" charset="0"/>
              </a:rPr>
              <a:t>(</a:t>
            </a:r>
            <a:r>
              <a:rPr lang="zh-TW" altLang="en-US" sz="1600" b="1" dirty="0">
                <a:latin typeface="微軟正黑體" panose="020B0604030504040204" pitchFamily="34" charset="-120"/>
                <a:ea typeface="微軟正黑體" panose="020B0604030504040204" pitchFamily="34" charset="-120"/>
                <a:cs typeface="Open Sans" panose="020B0606030504020204" pitchFamily="34" charset="0"/>
              </a:rPr>
              <a:t>的排序</a:t>
            </a:r>
            <a:r>
              <a:rPr lang="en-US" altLang="zh-TW" sz="1600" b="1" dirty="0">
                <a:latin typeface="微軟正黑體" panose="020B0604030504040204" pitchFamily="34" charset="-120"/>
                <a:ea typeface="微軟正黑體" panose="020B0604030504040204" pitchFamily="34" charset="-120"/>
                <a:cs typeface="Open Sans" panose="020B0606030504020204" pitchFamily="34" charset="0"/>
              </a:rPr>
              <a:t>)</a:t>
            </a:r>
            <a:r>
              <a:rPr lang="zh-TW" altLang="en-US" sz="1600" b="1" dirty="0">
                <a:latin typeface="微軟正黑體" panose="020B0604030504040204" pitchFamily="34" charset="-120"/>
                <a:ea typeface="微軟正黑體" panose="020B0604030504040204" pitchFamily="34" charset="-120"/>
                <a:cs typeface="Open Sans" panose="020B0606030504020204" pitchFamily="34" charset="0"/>
              </a:rPr>
              <a:t>。</a:t>
            </a:r>
            <a:endParaRPr lang="en-US" altLang="zh-TW" sz="1600" b="1" dirty="0">
              <a:latin typeface="微軟正黑體" panose="020B0604030504040204" pitchFamily="34" charset="-120"/>
              <a:ea typeface="微軟正黑體" panose="020B0604030504040204" pitchFamily="34" charset="-120"/>
              <a:cs typeface="Open Sans" panose="020B0606030504020204" pitchFamily="34" charset="0"/>
            </a:endParaRPr>
          </a:p>
        </p:txBody>
      </p:sp>
      <p:sp>
        <p:nvSpPr>
          <p:cNvPr id="46" name="投影片編號版面配置區 1">
            <a:extLst>
              <a:ext uri="{FF2B5EF4-FFF2-40B4-BE49-F238E27FC236}">
                <a16:creationId xmlns:a16="http://schemas.microsoft.com/office/drawing/2014/main" id="{9D30EB81-C5F2-4375-B495-2CC5C81FEFD4}"/>
              </a:ext>
            </a:extLst>
          </p:cNvPr>
          <p:cNvSpPr txBox="1">
            <a:spLocks/>
          </p:cNvSpPr>
          <p:nvPr/>
        </p:nvSpPr>
        <p:spPr>
          <a:xfrm>
            <a:off x="9448800" y="6492875"/>
            <a:ext cx="2743200" cy="365125"/>
          </a:xfrm>
          <a:prstGeom prst="rect">
            <a:avLst/>
          </a:prstGeom>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AA4E786F-588D-4932-A7B2-AE3451FA4ACA}" type="slidenum">
              <a:rPr lang="zh-CN" altLang="en-US" sz="1600" b="1" smtClean="0">
                <a:solidFill>
                  <a:schemeClr val="bg1">
                    <a:lumMod val="50000"/>
                  </a:schemeClr>
                </a:solidFill>
                <a:latin typeface="微軟正黑體" panose="020B0604030504040204" pitchFamily="34" charset="-120"/>
                <a:ea typeface="微軟正黑體" panose="020B0604030504040204" pitchFamily="34" charset="-120"/>
              </a:rPr>
              <a:pPr algn="r"/>
              <a:t>7</a:t>
            </a:fld>
            <a:endParaRPr lang="zh-CN" altLang="en-US" sz="1600" b="1"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47" name="文本框 2">
            <a:extLst>
              <a:ext uri="{FF2B5EF4-FFF2-40B4-BE49-F238E27FC236}">
                <a16:creationId xmlns:a16="http://schemas.microsoft.com/office/drawing/2014/main" id="{D1876F85-2418-4D7A-977E-63C6F663021A}"/>
              </a:ext>
            </a:extLst>
          </p:cNvPr>
          <p:cNvSpPr txBox="1"/>
          <p:nvPr/>
        </p:nvSpPr>
        <p:spPr>
          <a:xfrm>
            <a:off x="326325" y="205231"/>
            <a:ext cx="4083169" cy="584775"/>
          </a:xfrm>
          <a:prstGeom prst="rect">
            <a:avLst/>
          </a:prstGeom>
          <a:noFill/>
        </p:spPr>
        <p:txBody>
          <a:bodyPr wrap="none" rtlCol="0">
            <a:spAutoFit/>
            <a:scene3d>
              <a:camera prst="orthographicFront"/>
              <a:lightRig rig="threePt" dir="t"/>
            </a:scene3d>
            <a:sp3d contourW="12700"/>
          </a:bodyPr>
          <a:lstStyle/>
          <a:p>
            <a:r>
              <a:rPr lang="zh-TW" altLang="en-US" sz="3200" b="1" spc="600" dirty="0">
                <a:latin typeface="微軟正黑體" panose="020B0604030504040204" pitchFamily="34" charset="-120"/>
                <a:ea typeface="微軟正黑體" panose="020B0604030504040204" pitchFamily="34" charset="-120"/>
                <a:cs typeface="+mn-ea"/>
                <a:sym typeface="+mn-lt"/>
              </a:rPr>
              <a:t>使用情境故事流程</a:t>
            </a:r>
            <a:endParaRPr lang="zh-CN" altLang="en-US" sz="3200" b="1" spc="600" dirty="0">
              <a:latin typeface="微軟正黑體" panose="020B0604030504040204" pitchFamily="34" charset="-120"/>
              <a:ea typeface="微軟正黑體" panose="020B0604030504040204" pitchFamily="34" charset="-120"/>
              <a:cs typeface="+mn-ea"/>
              <a:sym typeface="+mn-lt"/>
            </a:endParaRPr>
          </a:p>
        </p:txBody>
      </p:sp>
      <p:sp>
        <p:nvSpPr>
          <p:cNvPr id="48" name="矩形 47">
            <a:extLst>
              <a:ext uri="{FF2B5EF4-FFF2-40B4-BE49-F238E27FC236}">
                <a16:creationId xmlns:a16="http://schemas.microsoft.com/office/drawing/2014/main" id="{AA6C64AB-4C73-44B1-914A-A5E037EA8D36}"/>
              </a:ext>
            </a:extLst>
          </p:cNvPr>
          <p:cNvSpPr/>
          <p:nvPr/>
        </p:nvSpPr>
        <p:spPr>
          <a:xfrm>
            <a:off x="4455885" y="443620"/>
            <a:ext cx="5112000" cy="108000"/>
          </a:xfrm>
          <a:prstGeom prst="rect">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矩形 48">
            <a:extLst>
              <a:ext uri="{FF2B5EF4-FFF2-40B4-BE49-F238E27FC236}">
                <a16:creationId xmlns:a16="http://schemas.microsoft.com/office/drawing/2014/main" id="{B953F40C-0434-49C0-AD4C-E1FBE29BD6B1}"/>
              </a:ext>
            </a:extLst>
          </p:cNvPr>
          <p:cNvSpPr/>
          <p:nvPr/>
        </p:nvSpPr>
        <p:spPr>
          <a:xfrm>
            <a:off x="9678692" y="443620"/>
            <a:ext cx="756000" cy="10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a:extLst>
              <a:ext uri="{FF2B5EF4-FFF2-40B4-BE49-F238E27FC236}">
                <a16:creationId xmlns:a16="http://schemas.microsoft.com/office/drawing/2014/main" id="{0935C18E-A05C-4537-8AA0-43B9DB7E871B}"/>
              </a:ext>
            </a:extLst>
          </p:cNvPr>
          <p:cNvSpPr/>
          <p:nvPr/>
        </p:nvSpPr>
        <p:spPr>
          <a:xfrm>
            <a:off x="3078662" y="771300"/>
            <a:ext cx="3392940" cy="830997"/>
          </a:xfrm>
          <a:prstGeom prst="rect">
            <a:avLst/>
          </a:prstGeom>
          <a:ln w="19050">
            <a:solidFill>
              <a:schemeClr val="accent2"/>
            </a:solidFill>
            <a:prstDash val="dash"/>
          </a:ln>
        </p:spPr>
        <p:txBody>
          <a:bodyPr wrap="square">
            <a:spAutoFit/>
          </a:bodyPr>
          <a:lstStyle/>
          <a:p>
            <a:r>
              <a:rPr lang="zh-TW" altLang="en-US" sz="1600" b="1" dirty="0">
                <a:latin typeface="微軟正黑體" panose="020B0604030504040204" pitchFamily="34" charset="-120"/>
                <a:ea typeface="微軟正黑體" panose="020B0604030504040204" pitchFamily="34" charset="-120"/>
                <a:cs typeface="Open Sans" panose="020B0606030504020204" pitchFamily="34" charset="0"/>
              </a:rPr>
              <a:t>針對頻率較⾼關鍵詞進⾏</a:t>
            </a:r>
            <a:r>
              <a:rPr lang="en-US" altLang="zh-TW" sz="1600" b="1" dirty="0">
                <a:latin typeface="微軟正黑體" panose="020B0604030504040204" pitchFamily="34" charset="-120"/>
                <a:ea typeface="微軟正黑體" panose="020B0604030504040204" pitchFamily="34" charset="-120"/>
                <a:cs typeface="Open Sans" panose="020B0606030504020204" pitchFamily="34" charset="0"/>
              </a:rPr>
              <a:t>Google</a:t>
            </a:r>
            <a:r>
              <a:rPr lang="zh-TW" altLang="en-US" sz="1600" b="1" dirty="0">
                <a:latin typeface="微軟正黑體" panose="020B0604030504040204" pitchFamily="34" charset="-120"/>
                <a:ea typeface="微軟正黑體" panose="020B0604030504040204" pitchFamily="34" charset="-120"/>
                <a:cs typeface="Open Sans" panose="020B0606030504020204" pitchFamily="34" charset="0"/>
              </a:rPr>
              <a:t>聲量過往及未來趨勢分析，以判斷是否值得成為本次搜尋新聞的主題。</a:t>
            </a:r>
            <a:endParaRPr lang="en-US" sz="1600" b="1" dirty="0">
              <a:latin typeface="微軟正黑體" panose="020B0604030504040204" pitchFamily="34" charset="-120"/>
              <a:ea typeface="微軟正黑體" panose="020B0604030504040204" pitchFamily="34" charset="-120"/>
              <a:cs typeface="Open Sans" panose="020B0606030504020204" pitchFamily="34" charset="0"/>
            </a:endParaRPr>
          </a:p>
        </p:txBody>
      </p:sp>
      <p:sp>
        <p:nvSpPr>
          <p:cNvPr id="51"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a:extLst>
              <a:ext uri="{FF2B5EF4-FFF2-40B4-BE49-F238E27FC236}">
                <a16:creationId xmlns:a16="http://schemas.microsoft.com/office/drawing/2014/main" id="{AFC4D26D-A578-4523-910D-3E0CA4ACC770}"/>
              </a:ext>
            </a:extLst>
          </p:cNvPr>
          <p:cNvSpPr/>
          <p:nvPr/>
        </p:nvSpPr>
        <p:spPr>
          <a:xfrm>
            <a:off x="6206387" y="5930986"/>
            <a:ext cx="2439739" cy="830997"/>
          </a:xfrm>
          <a:prstGeom prst="rect">
            <a:avLst/>
          </a:prstGeom>
          <a:ln w="19050">
            <a:solidFill>
              <a:schemeClr val="accent2"/>
            </a:solidFill>
            <a:prstDash val="dash"/>
          </a:ln>
        </p:spPr>
        <p:txBody>
          <a:bodyPr wrap="square">
            <a:spAutoFit/>
          </a:bodyPr>
          <a:lstStyle/>
          <a:p>
            <a:r>
              <a:rPr lang="zh-TW" altLang="en-US" sz="1600" b="1" dirty="0">
                <a:latin typeface="微軟正黑體" panose="020B0604030504040204" pitchFamily="34" charset="-120"/>
                <a:ea typeface="微軟正黑體" panose="020B0604030504040204" pitchFamily="34" charset="-120"/>
                <a:cs typeface="Open Sans" panose="020B0606030504020204" pitchFamily="34" charset="0"/>
              </a:rPr>
              <a:t>建構知識圖譜：</a:t>
            </a:r>
            <a:endParaRPr lang="en-US" altLang="zh-TW" sz="1600" b="1" dirty="0">
              <a:latin typeface="微軟正黑體" panose="020B0604030504040204" pitchFamily="34" charset="-120"/>
              <a:ea typeface="微軟正黑體" panose="020B0604030504040204" pitchFamily="34" charset="-120"/>
              <a:cs typeface="Open Sans" panose="020B0606030504020204" pitchFamily="34" charset="0"/>
            </a:endParaRPr>
          </a:p>
          <a:p>
            <a:r>
              <a:rPr lang="zh-TW" altLang="en-US" sz="1600" b="1" dirty="0">
                <a:latin typeface="微軟正黑體" panose="020B0604030504040204" pitchFamily="34" charset="-120"/>
                <a:ea typeface="微軟正黑體" panose="020B0604030504040204" pitchFamily="34" charset="-120"/>
                <a:cs typeface="Open Sans" panose="020B0606030504020204" pitchFamily="34" charset="0"/>
              </a:rPr>
              <a:t>將關鍵字進行關聯定義，取得相關的關聯詞。</a:t>
            </a:r>
            <a:endParaRPr lang="en-US" sz="1600" b="1" dirty="0">
              <a:latin typeface="微軟正黑體" panose="020B0604030504040204" pitchFamily="34" charset="-120"/>
              <a:ea typeface="微軟正黑體" panose="020B0604030504040204" pitchFamily="34" charset="-120"/>
              <a:cs typeface="Open Sans" panose="020B0606030504020204" pitchFamily="34" charset="0"/>
            </a:endParaRPr>
          </a:p>
        </p:txBody>
      </p:sp>
      <p:sp>
        <p:nvSpPr>
          <p:cNvPr id="52"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a:extLst>
              <a:ext uri="{FF2B5EF4-FFF2-40B4-BE49-F238E27FC236}">
                <a16:creationId xmlns:a16="http://schemas.microsoft.com/office/drawing/2014/main" id="{3BBFD426-4BAA-4815-B534-562377CC8038}"/>
              </a:ext>
            </a:extLst>
          </p:cNvPr>
          <p:cNvSpPr/>
          <p:nvPr/>
        </p:nvSpPr>
        <p:spPr>
          <a:xfrm>
            <a:off x="8930659" y="948799"/>
            <a:ext cx="2743200" cy="584775"/>
          </a:xfrm>
          <a:prstGeom prst="rect">
            <a:avLst/>
          </a:prstGeom>
          <a:ln w="19050">
            <a:solidFill>
              <a:schemeClr val="accent2"/>
            </a:solidFill>
            <a:prstDash val="dash"/>
          </a:ln>
        </p:spPr>
        <p:txBody>
          <a:bodyPr wrap="square">
            <a:spAutoFit/>
          </a:bodyPr>
          <a:lstStyle/>
          <a:p>
            <a:pPr algn="ctr"/>
            <a:r>
              <a:rPr lang="zh-TW" altLang="en-US" sz="1600" b="1" dirty="0">
                <a:latin typeface="微軟正黑體" panose="020B0604030504040204" pitchFamily="34" charset="-120"/>
                <a:ea typeface="微軟正黑體" panose="020B0604030504040204" pitchFamily="34" charset="-120"/>
                <a:cs typeface="Open Sans" panose="020B0606030504020204" pitchFamily="34" charset="0"/>
              </a:rPr>
              <a:t>關鍵字（主題）及關聯詞的新聞搜索且輸出摘要。</a:t>
            </a:r>
            <a:endParaRPr lang="en-US" sz="1600" b="1" dirty="0">
              <a:latin typeface="微軟正黑體" panose="020B0604030504040204" pitchFamily="34" charset="-120"/>
              <a:ea typeface="微軟正黑體" panose="020B0604030504040204" pitchFamily="34" charset="-120"/>
              <a:cs typeface="Open Sans" panose="020B0606030504020204" pitchFamily="34" charset="0"/>
            </a:endParaRPr>
          </a:p>
        </p:txBody>
      </p:sp>
      <p:grpSp>
        <p:nvGrpSpPr>
          <p:cNvPr id="7" name="群組 6">
            <a:extLst>
              <a:ext uri="{FF2B5EF4-FFF2-40B4-BE49-F238E27FC236}">
                <a16:creationId xmlns:a16="http://schemas.microsoft.com/office/drawing/2014/main" id="{B14E8D73-C4AC-445E-B892-BC161A5F46F0}"/>
              </a:ext>
            </a:extLst>
          </p:cNvPr>
          <p:cNvGrpSpPr/>
          <p:nvPr/>
        </p:nvGrpSpPr>
        <p:grpSpPr>
          <a:xfrm>
            <a:off x="3784963" y="1714297"/>
            <a:ext cx="1700213" cy="2060575"/>
            <a:chOff x="3784963" y="1714297"/>
            <a:chExt cx="1700213" cy="2060575"/>
          </a:xfrm>
        </p:grpSpPr>
        <p:grpSp>
          <p:nvGrpSpPr>
            <p:cNvPr id="2" name="组合 1"/>
            <p:cNvGrpSpPr/>
            <p:nvPr/>
          </p:nvGrpSpPr>
          <p:grpSpPr>
            <a:xfrm>
              <a:off x="3784963" y="1714297"/>
              <a:ext cx="1700213" cy="2060575"/>
              <a:chOff x="3784963" y="1714297"/>
              <a:chExt cx="1700213" cy="2060575"/>
            </a:xfrm>
            <a:solidFill>
              <a:schemeClr val="accent2"/>
            </a:solidFill>
          </p:grpSpPr>
          <p:sp>
            <p:nvSpPr>
              <p:cNvPr id="13" name="Freeform 6"/>
              <p:cNvSpPr>
                <a:spLocks/>
              </p:cNvSpPr>
              <p:nvPr/>
            </p:nvSpPr>
            <p:spPr bwMode="auto">
              <a:xfrm rot="10800000">
                <a:off x="4043725" y="3339897"/>
                <a:ext cx="1147763" cy="434975"/>
              </a:xfrm>
              <a:custGeom>
                <a:avLst/>
                <a:gdLst>
                  <a:gd name="T0" fmla="*/ 115 w 230"/>
                  <a:gd name="T1" fmla="*/ 61 h 87"/>
                  <a:gd name="T2" fmla="*/ 20 w 230"/>
                  <a:gd name="T3" fmla="*/ 87 h 87"/>
                  <a:gd name="T4" fmla="*/ 0 w 230"/>
                  <a:gd name="T5" fmla="*/ 53 h 87"/>
                  <a:gd name="T6" fmla="*/ 84 w 230"/>
                  <a:gd name="T7" fmla="*/ 24 h 87"/>
                  <a:gd name="T8" fmla="*/ 115 w 230"/>
                  <a:gd name="T9" fmla="*/ 0 h 87"/>
                  <a:gd name="T10" fmla="*/ 146 w 230"/>
                  <a:gd name="T11" fmla="*/ 24 h 87"/>
                  <a:gd name="T12" fmla="*/ 230 w 230"/>
                  <a:gd name="T13" fmla="*/ 53 h 87"/>
                  <a:gd name="T14" fmla="*/ 210 w 230"/>
                  <a:gd name="T15" fmla="*/ 87 h 87"/>
                  <a:gd name="T16" fmla="*/ 115 w 230"/>
                  <a:gd name="T17" fmla="*/ 6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87">
                    <a:moveTo>
                      <a:pt x="115" y="61"/>
                    </a:moveTo>
                    <a:cubicBezTo>
                      <a:pt x="80" y="61"/>
                      <a:pt x="48" y="71"/>
                      <a:pt x="20" y="87"/>
                    </a:cubicBezTo>
                    <a:cubicBezTo>
                      <a:pt x="0" y="53"/>
                      <a:pt x="0" y="53"/>
                      <a:pt x="0" y="53"/>
                    </a:cubicBezTo>
                    <a:cubicBezTo>
                      <a:pt x="25" y="38"/>
                      <a:pt x="54" y="28"/>
                      <a:pt x="84" y="24"/>
                    </a:cubicBezTo>
                    <a:cubicBezTo>
                      <a:pt x="115" y="0"/>
                      <a:pt x="115" y="0"/>
                      <a:pt x="115" y="0"/>
                    </a:cubicBezTo>
                    <a:cubicBezTo>
                      <a:pt x="146" y="24"/>
                      <a:pt x="146" y="24"/>
                      <a:pt x="146" y="24"/>
                    </a:cubicBezTo>
                    <a:cubicBezTo>
                      <a:pt x="176" y="28"/>
                      <a:pt x="204" y="38"/>
                      <a:pt x="230" y="53"/>
                    </a:cubicBezTo>
                    <a:cubicBezTo>
                      <a:pt x="210" y="87"/>
                      <a:pt x="210" y="87"/>
                      <a:pt x="210" y="87"/>
                    </a:cubicBezTo>
                    <a:cubicBezTo>
                      <a:pt x="182" y="71"/>
                      <a:pt x="149" y="61"/>
                      <a:pt x="115" y="61"/>
                    </a:cubicBezTo>
                    <a:close/>
                  </a:path>
                </a:pathLst>
              </a:cu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4" name="Oval 13"/>
              <p:cNvSpPr>
                <a:spLocks noChangeArrowheads="1"/>
              </p:cNvSpPr>
              <p:nvPr/>
            </p:nvSpPr>
            <p:spPr bwMode="auto">
              <a:xfrm rot="10800000">
                <a:off x="3784963" y="1714297"/>
                <a:ext cx="1700213" cy="1676400"/>
              </a:xfrm>
              <a:prstGeom prst="ellipse">
                <a:avLst/>
              </a:pr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grpSp>
        <p:sp>
          <p:nvSpPr>
            <p:cNvPr id="19" name="Oval 14"/>
            <p:cNvSpPr>
              <a:spLocks noChangeArrowheads="1"/>
            </p:cNvSpPr>
            <p:nvPr/>
          </p:nvSpPr>
          <p:spPr bwMode="auto">
            <a:xfrm rot="10800000">
              <a:off x="4038963" y="1963535"/>
              <a:ext cx="1177925" cy="1171575"/>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53" name="矩形 52">
              <a:extLst>
                <a:ext uri="{FF2B5EF4-FFF2-40B4-BE49-F238E27FC236}">
                  <a16:creationId xmlns:a16="http://schemas.microsoft.com/office/drawing/2014/main" id="{BD357B3E-C531-4E0A-927C-F867D0CEC7B4}"/>
                </a:ext>
              </a:extLst>
            </p:cNvPr>
            <p:cNvSpPr/>
            <p:nvPr/>
          </p:nvSpPr>
          <p:spPr>
            <a:xfrm>
              <a:off x="4061187" y="2072055"/>
              <a:ext cx="1147763" cy="923330"/>
            </a:xfrm>
            <a:prstGeom prst="rect">
              <a:avLst/>
            </a:prstGeom>
            <a:noFill/>
          </p:spPr>
          <p:txBody>
            <a:bodyPr wrap="square">
              <a:spAutoFit/>
            </a:bodyPr>
            <a:lstStyle/>
            <a:p>
              <a:pPr algn="ctr"/>
              <a:r>
                <a:rPr lang="en-US" altLang="zh-TW" b="1" dirty="0">
                  <a:solidFill>
                    <a:schemeClr val="accent6"/>
                  </a:solidFill>
                  <a:latin typeface="微軟正黑體" panose="020B0604030504040204" pitchFamily="34" charset="-120"/>
                  <a:ea typeface="微軟正黑體" panose="020B0604030504040204" pitchFamily="34" charset="-120"/>
                  <a:cs typeface="Open Sans" panose="020B0606030504020204" pitchFamily="34" charset="0"/>
                </a:rPr>
                <a:t>Google</a:t>
              </a:r>
              <a:r>
                <a:rPr lang="zh-TW" altLang="en-US" b="1" dirty="0">
                  <a:solidFill>
                    <a:schemeClr val="accent6"/>
                  </a:solidFill>
                  <a:latin typeface="微軟正黑體" panose="020B0604030504040204" pitchFamily="34" charset="-120"/>
                  <a:ea typeface="微軟正黑體" panose="020B0604030504040204" pitchFamily="34" charset="-120"/>
                  <a:cs typeface="Open Sans" panose="020B0606030504020204" pitchFamily="34" charset="0"/>
                </a:rPr>
                <a:t>熱度定義摘要主題</a:t>
              </a:r>
              <a:endParaRPr lang="zh-CN" altLang="en-US" b="1" dirty="0">
                <a:solidFill>
                  <a:schemeClr val="accent6"/>
                </a:solidFill>
                <a:latin typeface="微軟正黑體" panose="020B0604030504040204" pitchFamily="34" charset="-120"/>
                <a:ea typeface="微軟正黑體" panose="020B0604030504040204" pitchFamily="34" charset="-120"/>
                <a:cs typeface="Open Sans" panose="020B0606030504020204" pitchFamily="34" charset="0"/>
              </a:endParaRPr>
            </a:p>
          </p:txBody>
        </p:sp>
      </p:grpSp>
      <p:grpSp>
        <p:nvGrpSpPr>
          <p:cNvPr id="8" name="群組 7">
            <a:extLst>
              <a:ext uri="{FF2B5EF4-FFF2-40B4-BE49-F238E27FC236}">
                <a16:creationId xmlns:a16="http://schemas.microsoft.com/office/drawing/2014/main" id="{80E388D5-33FF-4521-91EA-B23D110CC5EC}"/>
              </a:ext>
            </a:extLst>
          </p:cNvPr>
          <p:cNvGrpSpPr/>
          <p:nvPr/>
        </p:nvGrpSpPr>
        <p:grpSpPr>
          <a:xfrm>
            <a:off x="6558688" y="3784397"/>
            <a:ext cx="1700213" cy="2060575"/>
            <a:chOff x="6558688" y="3784397"/>
            <a:chExt cx="1700213" cy="2060575"/>
          </a:xfrm>
        </p:grpSpPr>
        <p:grpSp>
          <p:nvGrpSpPr>
            <p:cNvPr id="5" name="组合 4"/>
            <p:cNvGrpSpPr/>
            <p:nvPr/>
          </p:nvGrpSpPr>
          <p:grpSpPr>
            <a:xfrm>
              <a:off x="6558688" y="3784397"/>
              <a:ext cx="1700213" cy="2060575"/>
              <a:chOff x="6558688" y="3784397"/>
              <a:chExt cx="1700213" cy="2060575"/>
            </a:xfrm>
            <a:solidFill>
              <a:schemeClr val="accent2"/>
            </a:solidFill>
          </p:grpSpPr>
          <p:sp>
            <p:nvSpPr>
              <p:cNvPr id="20" name="Freeform 6"/>
              <p:cNvSpPr>
                <a:spLocks/>
              </p:cNvSpPr>
              <p:nvPr/>
            </p:nvSpPr>
            <p:spPr bwMode="auto">
              <a:xfrm>
                <a:off x="6852376" y="3784397"/>
                <a:ext cx="1147763" cy="434975"/>
              </a:xfrm>
              <a:custGeom>
                <a:avLst/>
                <a:gdLst>
                  <a:gd name="T0" fmla="*/ 115 w 230"/>
                  <a:gd name="T1" fmla="*/ 61 h 87"/>
                  <a:gd name="T2" fmla="*/ 20 w 230"/>
                  <a:gd name="T3" fmla="*/ 87 h 87"/>
                  <a:gd name="T4" fmla="*/ 0 w 230"/>
                  <a:gd name="T5" fmla="*/ 53 h 87"/>
                  <a:gd name="T6" fmla="*/ 84 w 230"/>
                  <a:gd name="T7" fmla="*/ 24 h 87"/>
                  <a:gd name="T8" fmla="*/ 115 w 230"/>
                  <a:gd name="T9" fmla="*/ 0 h 87"/>
                  <a:gd name="T10" fmla="*/ 146 w 230"/>
                  <a:gd name="T11" fmla="*/ 24 h 87"/>
                  <a:gd name="T12" fmla="*/ 230 w 230"/>
                  <a:gd name="T13" fmla="*/ 53 h 87"/>
                  <a:gd name="T14" fmla="*/ 210 w 230"/>
                  <a:gd name="T15" fmla="*/ 87 h 87"/>
                  <a:gd name="T16" fmla="*/ 115 w 230"/>
                  <a:gd name="T17" fmla="*/ 6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87">
                    <a:moveTo>
                      <a:pt x="115" y="61"/>
                    </a:moveTo>
                    <a:cubicBezTo>
                      <a:pt x="80" y="61"/>
                      <a:pt x="48" y="71"/>
                      <a:pt x="20" y="87"/>
                    </a:cubicBezTo>
                    <a:cubicBezTo>
                      <a:pt x="0" y="53"/>
                      <a:pt x="0" y="53"/>
                      <a:pt x="0" y="53"/>
                    </a:cubicBezTo>
                    <a:cubicBezTo>
                      <a:pt x="25" y="38"/>
                      <a:pt x="54" y="28"/>
                      <a:pt x="84" y="24"/>
                    </a:cubicBezTo>
                    <a:cubicBezTo>
                      <a:pt x="115" y="0"/>
                      <a:pt x="115" y="0"/>
                      <a:pt x="115" y="0"/>
                    </a:cubicBezTo>
                    <a:cubicBezTo>
                      <a:pt x="146" y="24"/>
                      <a:pt x="146" y="24"/>
                      <a:pt x="146" y="24"/>
                    </a:cubicBezTo>
                    <a:cubicBezTo>
                      <a:pt x="176" y="28"/>
                      <a:pt x="204" y="38"/>
                      <a:pt x="230" y="53"/>
                    </a:cubicBezTo>
                    <a:cubicBezTo>
                      <a:pt x="210" y="87"/>
                      <a:pt x="210" y="87"/>
                      <a:pt x="210" y="87"/>
                    </a:cubicBezTo>
                    <a:cubicBezTo>
                      <a:pt x="182" y="71"/>
                      <a:pt x="149" y="61"/>
                      <a:pt x="115" y="61"/>
                    </a:cubicBezTo>
                    <a:close/>
                  </a:path>
                </a:pathLst>
              </a:custGeom>
              <a:grp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21" name="Oval 13"/>
              <p:cNvSpPr>
                <a:spLocks noChangeArrowheads="1"/>
              </p:cNvSpPr>
              <p:nvPr/>
            </p:nvSpPr>
            <p:spPr bwMode="auto">
              <a:xfrm>
                <a:off x="6558688" y="4168572"/>
                <a:ext cx="1700213" cy="1676400"/>
              </a:xfrm>
              <a:prstGeom prst="ellipse">
                <a:avLst/>
              </a:prstGeom>
              <a:grp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grpSp>
        <p:sp>
          <p:nvSpPr>
            <p:cNvPr id="22" name="Oval 14"/>
            <p:cNvSpPr>
              <a:spLocks noChangeArrowheads="1"/>
            </p:cNvSpPr>
            <p:nvPr/>
          </p:nvSpPr>
          <p:spPr bwMode="auto">
            <a:xfrm>
              <a:off x="6826976" y="4424159"/>
              <a:ext cx="1177925" cy="1171575"/>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54" name="矩形 53">
              <a:extLst>
                <a:ext uri="{FF2B5EF4-FFF2-40B4-BE49-F238E27FC236}">
                  <a16:creationId xmlns:a16="http://schemas.microsoft.com/office/drawing/2014/main" id="{39ECDC70-FAB4-4780-B2F4-2F33E4E20306}"/>
                </a:ext>
              </a:extLst>
            </p:cNvPr>
            <p:cNvSpPr/>
            <p:nvPr/>
          </p:nvSpPr>
          <p:spPr>
            <a:xfrm>
              <a:off x="6852376" y="4603547"/>
              <a:ext cx="1147763" cy="923330"/>
            </a:xfrm>
            <a:prstGeom prst="rect">
              <a:avLst/>
            </a:prstGeom>
            <a:noFill/>
          </p:spPr>
          <p:txBody>
            <a:bodyPr wrap="square">
              <a:spAutoFit/>
            </a:bodyPr>
            <a:lstStyle/>
            <a:p>
              <a:pPr algn="ctr"/>
              <a:r>
                <a:rPr lang="zh-TW" altLang="en-US" b="1" dirty="0">
                  <a:solidFill>
                    <a:schemeClr val="accent6"/>
                  </a:solidFill>
                  <a:latin typeface="微軟正黑體" panose="020B0604030504040204" pitchFamily="34" charset="-120"/>
                  <a:ea typeface="微軟正黑體" panose="020B0604030504040204" pitchFamily="34" charset="-120"/>
                  <a:cs typeface="Open Sans" panose="020B0606030504020204" pitchFamily="34" charset="0"/>
                </a:rPr>
                <a:t>關聯定義以建構知識圖譜</a:t>
              </a:r>
              <a:endParaRPr lang="zh-CN" altLang="en-US" b="1" dirty="0">
                <a:solidFill>
                  <a:schemeClr val="accent6"/>
                </a:solidFill>
                <a:latin typeface="微軟正黑體" panose="020B0604030504040204" pitchFamily="34" charset="-120"/>
                <a:ea typeface="微軟正黑體" panose="020B0604030504040204" pitchFamily="34" charset="-120"/>
                <a:cs typeface="Open Sans" panose="020B0606030504020204" pitchFamily="34" charset="0"/>
              </a:endParaRPr>
            </a:p>
          </p:txBody>
        </p:sp>
      </p:grpSp>
      <p:grpSp>
        <p:nvGrpSpPr>
          <p:cNvPr id="9" name="群組 8">
            <a:extLst>
              <a:ext uri="{FF2B5EF4-FFF2-40B4-BE49-F238E27FC236}">
                <a16:creationId xmlns:a16="http://schemas.microsoft.com/office/drawing/2014/main" id="{31930A6D-11AB-4A6F-B014-F5A9C64B6245}"/>
              </a:ext>
            </a:extLst>
          </p:cNvPr>
          <p:cNvGrpSpPr/>
          <p:nvPr/>
        </p:nvGrpSpPr>
        <p:grpSpPr>
          <a:xfrm>
            <a:off x="9332412" y="1714297"/>
            <a:ext cx="1700213" cy="2060575"/>
            <a:chOff x="9332412" y="1714297"/>
            <a:chExt cx="1700213" cy="2060575"/>
          </a:xfrm>
        </p:grpSpPr>
        <p:grpSp>
          <p:nvGrpSpPr>
            <p:cNvPr id="4" name="组合 3"/>
            <p:cNvGrpSpPr/>
            <p:nvPr/>
          </p:nvGrpSpPr>
          <p:grpSpPr>
            <a:xfrm>
              <a:off x="9332412" y="1714297"/>
              <a:ext cx="1700213" cy="2060575"/>
              <a:chOff x="9332412" y="1714297"/>
              <a:chExt cx="1700213" cy="2060575"/>
            </a:xfrm>
            <a:solidFill>
              <a:schemeClr val="accent2"/>
            </a:solidFill>
          </p:grpSpPr>
          <p:sp>
            <p:nvSpPr>
              <p:cNvPr id="23" name="Freeform 6"/>
              <p:cNvSpPr>
                <a:spLocks/>
              </p:cNvSpPr>
              <p:nvPr/>
            </p:nvSpPr>
            <p:spPr bwMode="auto">
              <a:xfrm rot="10800000">
                <a:off x="9591174" y="3339897"/>
                <a:ext cx="1147763" cy="434975"/>
              </a:xfrm>
              <a:custGeom>
                <a:avLst/>
                <a:gdLst>
                  <a:gd name="T0" fmla="*/ 115 w 230"/>
                  <a:gd name="T1" fmla="*/ 61 h 87"/>
                  <a:gd name="T2" fmla="*/ 20 w 230"/>
                  <a:gd name="T3" fmla="*/ 87 h 87"/>
                  <a:gd name="T4" fmla="*/ 0 w 230"/>
                  <a:gd name="T5" fmla="*/ 53 h 87"/>
                  <a:gd name="T6" fmla="*/ 84 w 230"/>
                  <a:gd name="T7" fmla="*/ 24 h 87"/>
                  <a:gd name="T8" fmla="*/ 115 w 230"/>
                  <a:gd name="T9" fmla="*/ 0 h 87"/>
                  <a:gd name="T10" fmla="*/ 146 w 230"/>
                  <a:gd name="T11" fmla="*/ 24 h 87"/>
                  <a:gd name="T12" fmla="*/ 230 w 230"/>
                  <a:gd name="T13" fmla="*/ 53 h 87"/>
                  <a:gd name="T14" fmla="*/ 210 w 230"/>
                  <a:gd name="T15" fmla="*/ 87 h 87"/>
                  <a:gd name="T16" fmla="*/ 115 w 230"/>
                  <a:gd name="T17" fmla="*/ 6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87">
                    <a:moveTo>
                      <a:pt x="115" y="61"/>
                    </a:moveTo>
                    <a:cubicBezTo>
                      <a:pt x="80" y="61"/>
                      <a:pt x="48" y="71"/>
                      <a:pt x="20" y="87"/>
                    </a:cubicBezTo>
                    <a:cubicBezTo>
                      <a:pt x="0" y="53"/>
                      <a:pt x="0" y="53"/>
                      <a:pt x="0" y="53"/>
                    </a:cubicBezTo>
                    <a:cubicBezTo>
                      <a:pt x="25" y="38"/>
                      <a:pt x="54" y="28"/>
                      <a:pt x="84" y="24"/>
                    </a:cubicBezTo>
                    <a:cubicBezTo>
                      <a:pt x="115" y="0"/>
                      <a:pt x="115" y="0"/>
                      <a:pt x="115" y="0"/>
                    </a:cubicBezTo>
                    <a:cubicBezTo>
                      <a:pt x="146" y="24"/>
                      <a:pt x="146" y="24"/>
                      <a:pt x="146" y="24"/>
                    </a:cubicBezTo>
                    <a:cubicBezTo>
                      <a:pt x="176" y="28"/>
                      <a:pt x="204" y="38"/>
                      <a:pt x="230" y="53"/>
                    </a:cubicBezTo>
                    <a:cubicBezTo>
                      <a:pt x="210" y="87"/>
                      <a:pt x="210" y="87"/>
                      <a:pt x="210" y="87"/>
                    </a:cubicBezTo>
                    <a:cubicBezTo>
                      <a:pt x="182" y="71"/>
                      <a:pt x="149" y="61"/>
                      <a:pt x="115" y="61"/>
                    </a:cubicBezTo>
                    <a:close/>
                  </a:path>
                </a:pathLst>
              </a:cu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28" name="Oval 13"/>
              <p:cNvSpPr>
                <a:spLocks noChangeArrowheads="1"/>
              </p:cNvSpPr>
              <p:nvPr/>
            </p:nvSpPr>
            <p:spPr bwMode="auto">
              <a:xfrm rot="10800000">
                <a:off x="9332412" y="1714297"/>
                <a:ext cx="1700213" cy="1676400"/>
              </a:xfrm>
              <a:prstGeom prst="ellipse">
                <a:avLst/>
              </a:pr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Oval 14"/>
            <p:cNvSpPr>
              <a:spLocks noChangeArrowheads="1"/>
            </p:cNvSpPr>
            <p:nvPr/>
          </p:nvSpPr>
          <p:spPr bwMode="auto">
            <a:xfrm rot="10800000">
              <a:off x="9586412" y="1963535"/>
              <a:ext cx="1177925" cy="1171575"/>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55" name="矩形 54">
              <a:extLst>
                <a:ext uri="{FF2B5EF4-FFF2-40B4-BE49-F238E27FC236}">
                  <a16:creationId xmlns:a16="http://schemas.microsoft.com/office/drawing/2014/main" id="{27298560-C96F-4D82-9403-55129678067B}"/>
                </a:ext>
              </a:extLst>
            </p:cNvPr>
            <p:cNvSpPr/>
            <p:nvPr/>
          </p:nvSpPr>
          <p:spPr>
            <a:xfrm>
              <a:off x="9586412" y="2147357"/>
              <a:ext cx="1147763" cy="923330"/>
            </a:xfrm>
            <a:prstGeom prst="rect">
              <a:avLst/>
            </a:prstGeom>
            <a:noFill/>
          </p:spPr>
          <p:txBody>
            <a:bodyPr wrap="square">
              <a:spAutoFit/>
            </a:bodyPr>
            <a:lstStyle/>
            <a:p>
              <a:pPr algn="ctr"/>
              <a:r>
                <a:rPr lang="zh-TW" altLang="en-US" b="1" dirty="0">
                  <a:solidFill>
                    <a:schemeClr val="accent6"/>
                  </a:solidFill>
                  <a:latin typeface="微軟正黑體" panose="020B0604030504040204" pitchFamily="34" charset="-120"/>
                  <a:ea typeface="微軟正黑體" panose="020B0604030504040204" pitchFamily="34" charset="-120"/>
                  <a:cs typeface="Open Sans" panose="020B0606030504020204" pitchFamily="34" charset="0"/>
                </a:rPr>
                <a:t>主題及關聯摘要生成</a:t>
              </a:r>
              <a:endParaRPr lang="zh-CN" altLang="en-US" b="1" dirty="0">
                <a:solidFill>
                  <a:schemeClr val="accent6"/>
                </a:solidFill>
                <a:latin typeface="微軟正黑體" panose="020B0604030504040204" pitchFamily="34" charset="-120"/>
                <a:ea typeface="微軟正黑體" panose="020B0604030504040204" pitchFamily="34" charset="-120"/>
                <a:cs typeface="Open Sans" panose="020B0606030504020204" pitchFamily="34" charset="0"/>
              </a:endParaRPr>
            </a:p>
          </p:txBody>
        </p:sp>
      </p:grpSp>
      <p:sp>
        <p:nvSpPr>
          <p:cNvPr id="35"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a:extLst>
              <a:ext uri="{FF2B5EF4-FFF2-40B4-BE49-F238E27FC236}">
                <a16:creationId xmlns:a16="http://schemas.microsoft.com/office/drawing/2014/main" id="{098A17FF-B6D1-4472-9BF7-7484E6D9C3EE}"/>
              </a:ext>
            </a:extLst>
          </p:cNvPr>
          <p:cNvSpPr/>
          <p:nvPr/>
        </p:nvSpPr>
        <p:spPr>
          <a:xfrm>
            <a:off x="8930659" y="4515468"/>
            <a:ext cx="2751966" cy="1323439"/>
          </a:xfrm>
          <a:prstGeom prst="rect">
            <a:avLst/>
          </a:prstGeom>
          <a:ln w="19050">
            <a:solidFill>
              <a:srgbClr val="FF0000"/>
            </a:solidFill>
            <a:prstDash val="dash"/>
          </a:ln>
        </p:spPr>
        <p:txBody>
          <a:bodyPr wrap="square">
            <a:spAutoFit/>
          </a:bodyPr>
          <a:lstStyle/>
          <a:p>
            <a:r>
              <a:rPr lang="zh-TW" altLang="en-US" sz="1600" b="1" dirty="0">
                <a:latin typeface="微軟正黑體" panose="020B0604030504040204" pitchFamily="34" charset="-120"/>
                <a:ea typeface="微軟正黑體" panose="020B0604030504040204" pitchFamily="34" charset="-120"/>
                <a:cs typeface="Open Sans" panose="020B0606030504020204" pitchFamily="34" charset="0"/>
              </a:rPr>
              <a:t>由於建構知識圖譜的難度極高，若是無法完善，可能最壞的結果會以人工轉譯為備案，而建構工程就當成是未來有機會可以再完善的功能。</a:t>
            </a:r>
            <a:endParaRPr lang="en-US" altLang="zh-TW" sz="1600" b="1" dirty="0">
              <a:latin typeface="微軟正黑體" panose="020B0604030504040204" pitchFamily="34" charset="-120"/>
              <a:ea typeface="微軟正黑體" panose="020B0604030504040204" pitchFamily="34" charset="-120"/>
              <a:cs typeface="Open Sans" panose="020B0606030504020204" pitchFamily="34" charset="0"/>
            </a:endParaRPr>
          </a:p>
        </p:txBody>
      </p:sp>
      <p:sp>
        <p:nvSpPr>
          <p:cNvPr id="15" name="箭號: 上彎 14">
            <a:extLst>
              <a:ext uri="{FF2B5EF4-FFF2-40B4-BE49-F238E27FC236}">
                <a16:creationId xmlns:a16="http://schemas.microsoft.com/office/drawing/2014/main" id="{4EC5C037-11A8-48F7-BB3E-A1056D6112FF}"/>
              </a:ext>
            </a:extLst>
          </p:cNvPr>
          <p:cNvSpPr/>
          <p:nvPr/>
        </p:nvSpPr>
        <p:spPr>
          <a:xfrm>
            <a:off x="8828314" y="5941504"/>
            <a:ext cx="1606378" cy="670274"/>
          </a:xfrm>
          <a:prstGeom prst="bentUpArrow">
            <a:avLst>
              <a:gd name="adj1" fmla="val 25000"/>
              <a:gd name="adj2" fmla="val 25000"/>
              <a:gd name="adj3" fmla="val 4339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箭號: 五邊形 16">
            <a:extLst>
              <a:ext uri="{FF2B5EF4-FFF2-40B4-BE49-F238E27FC236}">
                <a16:creationId xmlns:a16="http://schemas.microsoft.com/office/drawing/2014/main" id="{55072251-282F-4EF9-8000-23A447A5CB90}"/>
              </a:ext>
            </a:extLst>
          </p:cNvPr>
          <p:cNvSpPr/>
          <p:nvPr/>
        </p:nvSpPr>
        <p:spPr>
          <a:xfrm>
            <a:off x="1920877" y="2168366"/>
            <a:ext cx="1700212" cy="584748"/>
          </a:xfrm>
          <a:prstGeom prst="homePlate">
            <a:avLst/>
          </a:prstGeom>
          <a:solidFill>
            <a:srgbClr val="FF9999"/>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tx1"/>
                </a:solidFill>
                <a:latin typeface="微軟正黑體" panose="020B0604030504040204" pitchFamily="34" charset="-120"/>
                <a:ea typeface="微軟正黑體" panose="020B0604030504040204" pitchFamily="34" charset="-120"/>
              </a:rPr>
              <a:t>第一驗證</a:t>
            </a:r>
          </a:p>
        </p:txBody>
      </p:sp>
    </p:spTree>
    <p:extLst>
      <p:ext uri="{BB962C8B-B14F-4D97-AF65-F5344CB8AC3E}">
        <p14:creationId xmlns:p14="http://schemas.microsoft.com/office/powerpoint/2010/main" val="3817237296"/>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任意多边形 29"/>
          <p:cNvSpPr/>
          <p:nvPr/>
        </p:nvSpPr>
        <p:spPr>
          <a:xfrm>
            <a:off x="990600" y="3771900"/>
            <a:ext cx="10182225" cy="0"/>
          </a:xfrm>
          <a:custGeom>
            <a:avLst/>
            <a:gdLst>
              <a:gd name="connsiteX0" fmla="*/ 0 w 10182225"/>
              <a:gd name="connsiteY0" fmla="*/ 0 h 0"/>
              <a:gd name="connsiteX1" fmla="*/ 10182225 w 10182225"/>
              <a:gd name="connsiteY1" fmla="*/ 0 h 0"/>
            </a:gdLst>
            <a:ahLst/>
            <a:cxnLst>
              <a:cxn ang="0">
                <a:pos x="connsiteX0" y="connsiteY0"/>
              </a:cxn>
              <a:cxn ang="0">
                <a:pos x="connsiteX1" y="connsiteY1"/>
              </a:cxn>
            </a:cxnLst>
            <a:rect l="l" t="t" r="r" b="b"/>
            <a:pathLst>
              <a:path w="10182225">
                <a:moveTo>
                  <a:pt x="0" y="0"/>
                </a:moveTo>
                <a:lnTo>
                  <a:pt x="10182225" y="0"/>
                </a:lnTo>
              </a:path>
            </a:pathLst>
          </a:custGeom>
          <a:noFill/>
          <a:ln w="57150">
            <a:solidFill>
              <a:schemeClr val="bg1">
                <a:lumMod val="75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群組 5">
            <a:extLst>
              <a:ext uri="{FF2B5EF4-FFF2-40B4-BE49-F238E27FC236}">
                <a16:creationId xmlns:a16="http://schemas.microsoft.com/office/drawing/2014/main" id="{66A00F66-2108-4269-9439-FE6223B8A53D}"/>
              </a:ext>
            </a:extLst>
          </p:cNvPr>
          <p:cNvGrpSpPr/>
          <p:nvPr/>
        </p:nvGrpSpPr>
        <p:grpSpPr>
          <a:xfrm>
            <a:off x="1011238" y="3784397"/>
            <a:ext cx="1700213" cy="2060575"/>
            <a:chOff x="1011238" y="3784397"/>
            <a:chExt cx="1700213" cy="2060575"/>
          </a:xfrm>
        </p:grpSpPr>
        <p:grpSp>
          <p:nvGrpSpPr>
            <p:cNvPr id="3" name="组合 2"/>
            <p:cNvGrpSpPr/>
            <p:nvPr/>
          </p:nvGrpSpPr>
          <p:grpSpPr>
            <a:xfrm>
              <a:off x="1011238" y="3784397"/>
              <a:ext cx="1700213" cy="2060575"/>
              <a:chOff x="1011238" y="3784397"/>
              <a:chExt cx="1700213" cy="2060575"/>
            </a:xfrm>
            <a:solidFill>
              <a:schemeClr val="accent2"/>
            </a:solidFill>
          </p:grpSpPr>
          <p:sp>
            <p:nvSpPr>
              <p:cNvPr id="10" name="Freeform 6"/>
              <p:cNvSpPr>
                <a:spLocks/>
              </p:cNvSpPr>
              <p:nvPr/>
            </p:nvSpPr>
            <p:spPr bwMode="auto">
              <a:xfrm>
                <a:off x="1304926" y="3784397"/>
                <a:ext cx="1147763" cy="434975"/>
              </a:xfrm>
              <a:custGeom>
                <a:avLst/>
                <a:gdLst>
                  <a:gd name="T0" fmla="*/ 115 w 230"/>
                  <a:gd name="T1" fmla="*/ 61 h 87"/>
                  <a:gd name="T2" fmla="*/ 20 w 230"/>
                  <a:gd name="T3" fmla="*/ 87 h 87"/>
                  <a:gd name="T4" fmla="*/ 0 w 230"/>
                  <a:gd name="T5" fmla="*/ 53 h 87"/>
                  <a:gd name="T6" fmla="*/ 84 w 230"/>
                  <a:gd name="T7" fmla="*/ 24 h 87"/>
                  <a:gd name="T8" fmla="*/ 115 w 230"/>
                  <a:gd name="T9" fmla="*/ 0 h 87"/>
                  <a:gd name="T10" fmla="*/ 146 w 230"/>
                  <a:gd name="T11" fmla="*/ 24 h 87"/>
                  <a:gd name="T12" fmla="*/ 230 w 230"/>
                  <a:gd name="T13" fmla="*/ 53 h 87"/>
                  <a:gd name="T14" fmla="*/ 210 w 230"/>
                  <a:gd name="T15" fmla="*/ 87 h 87"/>
                  <a:gd name="T16" fmla="*/ 115 w 230"/>
                  <a:gd name="T17" fmla="*/ 6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87">
                    <a:moveTo>
                      <a:pt x="115" y="61"/>
                    </a:moveTo>
                    <a:cubicBezTo>
                      <a:pt x="80" y="61"/>
                      <a:pt x="48" y="71"/>
                      <a:pt x="20" y="87"/>
                    </a:cubicBezTo>
                    <a:cubicBezTo>
                      <a:pt x="0" y="53"/>
                      <a:pt x="0" y="53"/>
                      <a:pt x="0" y="53"/>
                    </a:cubicBezTo>
                    <a:cubicBezTo>
                      <a:pt x="25" y="38"/>
                      <a:pt x="54" y="28"/>
                      <a:pt x="84" y="24"/>
                    </a:cubicBezTo>
                    <a:cubicBezTo>
                      <a:pt x="115" y="0"/>
                      <a:pt x="115" y="0"/>
                      <a:pt x="115" y="0"/>
                    </a:cubicBezTo>
                    <a:cubicBezTo>
                      <a:pt x="146" y="24"/>
                      <a:pt x="146" y="24"/>
                      <a:pt x="146" y="24"/>
                    </a:cubicBezTo>
                    <a:cubicBezTo>
                      <a:pt x="176" y="28"/>
                      <a:pt x="204" y="38"/>
                      <a:pt x="230" y="53"/>
                    </a:cubicBezTo>
                    <a:cubicBezTo>
                      <a:pt x="210" y="87"/>
                      <a:pt x="210" y="87"/>
                      <a:pt x="210" y="87"/>
                    </a:cubicBezTo>
                    <a:cubicBezTo>
                      <a:pt x="182" y="71"/>
                      <a:pt x="149" y="61"/>
                      <a:pt x="115" y="61"/>
                    </a:cubicBezTo>
                    <a:close/>
                  </a:path>
                </a:pathLst>
              </a:cu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1" name="Oval 13"/>
              <p:cNvSpPr>
                <a:spLocks noChangeArrowheads="1"/>
              </p:cNvSpPr>
              <p:nvPr/>
            </p:nvSpPr>
            <p:spPr bwMode="auto">
              <a:xfrm>
                <a:off x="1011238" y="4168572"/>
                <a:ext cx="1700213" cy="1676400"/>
              </a:xfrm>
              <a:prstGeom prst="ellipse">
                <a:avLst/>
              </a:pr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grpSp>
        <p:sp>
          <p:nvSpPr>
            <p:cNvPr id="12" name="Oval 14"/>
            <p:cNvSpPr>
              <a:spLocks noChangeArrowheads="1"/>
            </p:cNvSpPr>
            <p:nvPr/>
          </p:nvSpPr>
          <p:spPr bwMode="auto">
            <a:xfrm>
              <a:off x="1279526" y="4424159"/>
              <a:ext cx="1177925" cy="1171575"/>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18478F"/>
                </a:solidFill>
                <a:latin typeface="微軟正黑體" panose="020B0604030504040204" pitchFamily="34" charset="-120"/>
                <a:ea typeface="微軟正黑體" panose="020B0604030504040204" pitchFamily="34" charset="-120"/>
                <a:cs typeface="Open Sans" panose="020B0606030504020204" pitchFamily="34" charset="0"/>
              </a:endParaRPr>
            </a:p>
          </p:txBody>
        </p:sp>
        <p:sp>
          <p:nvSpPr>
            <p:cNvPr id="31" name="矩形 30"/>
            <p:cNvSpPr/>
            <p:nvPr/>
          </p:nvSpPr>
          <p:spPr>
            <a:xfrm>
              <a:off x="1416086" y="4584596"/>
              <a:ext cx="890516" cy="923330"/>
            </a:xfrm>
            <a:prstGeom prst="rect">
              <a:avLst/>
            </a:prstGeom>
            <a:noFill/>
          </p:spPr>
          <p:txBody>
            <a:bodyPr wrap="square">
              <a:spAutoFit/>
            </a:bodyPr>
            <a:lstStyle/>
            <a:p>
              <a:pPr algn="ctr"/>
              <a:r>
                <a:rPr lang="zh-TW" altLang="en-US" b="1" dirty="0">
                  <a:solidFill>
                    <a:schemeClr val="accent6"/>
                  </a:solidFill>
                  <a:latin typeface="微軟正黑體" panose="020B0604030504040204" pitchFamily="34" charset="-120"/>
                  <a:ea typeface="微軟正黑體" panose="020B0604030504040204" pitchFamily="34" charset="-120"/>
                  <a:cs typeface="Open Sans" panose="020B0606030504020204" pitchFamily="34" charset="0"/>
                </a:rPr>
                <a:t>提供簡易投資資訊</a:t>
              </a:r>
              <a:endParaRPr lang="zh-CN" altLang="en-US" b="1" dirty="0">
                <a:solidFill>
                  <a:schemeClr val="accent6"/>
                </a:solidFill>
                <a:latin typeface="微軟正黑體" panose="020B0604030504040204" pitchFamily="34" charset="-120"/>
                <a:ea typeface="微軟正黑體" panose="020B0604030504040204" pitchFamily="34" charset="-120"/>
                <a:cs typeface="Open Sans" panose="020B0606030504020204" pitchFamily="34" charset="0"/>
              </a:endParaRPr>
            </a:p>
          </p:txBody>
        </p:sp>
      </p:grpSp>
      <p:sp>
        <p:nvSpPr>
          <p:cNvPr id="36"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603212" y="5922798"/>
            <a:ext cx="3181751" cy="830997"/>
          </a:xfrm>
          <a:prstGeom prst="rect">
            <a:avLst/>
          </a:prstGeom>
          <a:ln w="19050">
            <a:solidFill>
              <a:schemeClr val="accent2"/>
            </a:solidFill>
            <a:prstDash val="dash"/>
          </a:ln>
        </p:spPr>
        <p:txBody>
          <a:bodyPr wrap="square">
            <a:spAutoFit/>
          </a:bodyPr>
          <a:lstStyle/>
          <a:p>
            <a:r>
              <a:rPr lang="zh-TW" altLang="en-US" sz="1600" b="1" dirty="0">
                <a:latin typeface="微軟正黑體" panose="020B0604030504040204" pitchFamily="34" charset="-120"/>
                <a:ea typeface="微軟正黑體" panose="020B0604030504040204" pitchFamily="34" charset="-120"/>
                <a:cs typeface="Open Sans" panose="020B0606030504020204" pitchFamily="34" charset="0"/>
              </a:rPr>
              <a:t>簡易投資分析：</a:t>
            </a:r>
            <a:endParaRPr lang="en-US" altLang="zh-TW" sz="1600" b="1" dirty="0">
              <a:latin typeface="微軟正黑體" panose="020B0604030504040204" pitchFamily="34" charset="-120"/>
              <a:ea typeface="微軟正黑體" panose="020B0604030504040204" pitchFamily="34" charset="-120"/>
              <a:cs typeface="Open Sans" panose="020B0606030504020204" pitchFamily="34" charset="0"/>
            </a:endParaRPr>
          </a:p>
          <a:p>
            <a:pPr marL="285750" indent="-285750">
              <a:buFont typeface="Arial" panose="020B0604020202020204" pitchFamily="34" charset="0"/>
              <a:buChar char="•"/>
            </a:pPr>
            <a:r>
              <a:rPr lang="zh-TW" altLang="en-US" sz="1600" b="1" dirty="0">
                <a:latin typeface="微軟正黑體" panose="020B0604030504040204" pitchFamily="34" charset="-120"/>
                <a:ea typeface="微軟正黑體" panose="020B0604030504040204" pitchFamily="34" charset="-120"/>
                <a:cs typeface="Open Sans" panose="020B0606030504020204" pitchFamily="34" charset="0"/>
              </a:rPr>
              <a:t>大盤及個股的股價相對走勢、</a:t>
            </a:r>
            <a:endParaRPr lang="en-US" altLang="zh-TW" sz="1600" b="1" dirty="0">
              <a:latin typeface="微軟正黑體" panose="020B0604030504040204" pitchFamily="34" charset="-120"/>
              <a:ea typeface="微軟正黑體" panose="020B0604030504040204" pitchFamily="34" charset="-120"/>
              <a:cs typeface="Open Sans" panose="020B0606030504020204" pitchFamily="34" charset="0"/>
            </a:endParaRPr>
          </a:p>
          <a:p>
            <a:pPr marL="285750" indent="-285750">
              <a:buFont typeface="Arial" panose="020B0604020202020204" pitchFamily="34" charset="0"/>
              <a:buChar char="•"/>
            </a:pPr>
            <a:r>
              <a:rPr lang="en-US" altLang="zh-TW" sz="1600" b="1" dirty="0">
                <a:latin typeface="微軟正黑體" panose="020B0604030504040204" pitchFamily="34" charset="-120"/>
                <a:ea typeface="微軟正黑體" panose="020B0604030504040204" pitchFamily="34" charset="-120"/>
                <a:cs typeface="Open Sans" panose="020B0606030504020204" pitchFamily="34" charset="0"/>
              </a:rPr>
              <a:t>CAPM</a:t>
            </a:r>
            <a:r>
              <a:rPr lang="zh-TW" altLang="en-US" sz="1600" b="1" dirty="0">
                <a:latin typeface="微軟正黑體" panose="020B0604030504040204" pitchFamily="34" charset="-120"/>
                <a:ea typeface="微軟正黑體" panose="020B0604030504040204" pitchFamily="34" charset="-120"/>
                <a:cs typeface="Open Sans" panose="020B0606030504020204" pitchFamily="34" charset="0"/>
              </a:rPr>
              <a:t>期望報酬模型計算</a:t>
            </a:r>
            <a:endParaRPr lang="en-US" sz="1600" b="1" dirty="0">
              <a:latin typeface="微軟正黑體" panose="020B0604030504040204" pitchFamily="34" charset="-120"/>
              <a:ea typeface="微軟正黑體" panose="020B0604030504040204" pitchFamily="34" charset="-120"/>
              <a:cs typeface="Open Sans" panose="020B0606030504020204" pitchFamily="34" charset="0"/>
            </a:endParaRPr>
          </a:p>
        </p:txBody>
      </p:sp>
      <p:sp>
        <p:nvSpPr>
          <p:cNvPr id="46" name="投影片編號版面配置區 1">
            <a:extLst>
              <a:ext uri="{FF2B5EF4-FFF2-40B4-BE49-F238E27FC236}">
                <a16:creationId xmlns:a16="http://schemas.microsoft.com/office/drawing/2014/main" id="{9D30EB81-C5F2-4375-B495-2CC5C81FEFD4}"/>
              </a:ext>
            </a:extLst>
          </p:cNvPr>
          <p:cNvSpPr txBox="1">
            <a:spLocks/>
          </p:cNvSpPr>
          <p:nvPr/>
        </p:nvSpPr>
        <p:spPr>
          <a:xfrm>
            <a:off x="9448800" y="6492875"/>
            <a:ext cx="2743200" cy="365125"/>
          </a:xfrm>
          <a:prstGeom prst="rect">
            <a:avLst/>
          </a:prstGeom>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AA4E786F-588D-4932-A7B2-AE3451FA4ACA}" type="slidenum">
              <a:rPr lang="zh-CN" altLang="en-US" sz="1600" b="1" smtClean="0">
                <a:solidFill>
                  <a:schemeClr val="bg1">
                    <a:lumMod val="50000"/>
                  </a:schemeClr>
                </a:solidFill>
                <a:latin typeface="微軟正黑體" panose="020B0604030504040204" pitchFamily="34" charset="-120"/>
                <a:ea typeface="微軟正黑體" panose="020B0604030504040204" pitchFamily="34" charset="-120"/>
              </a:rPr>
              <a:pPr algn="r"/>
              <a:t>8</a:t>
            </a:fld>
            <a:endParaRPr lang="zh-CN" altLang="en-US" sz="1600" b="1"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47" name="文本框 2">
            <a:extLst>
              <a:ext uri="{FF2B5EF4-FFF2-40B4-BE49-F238E27FC236}">
                <a16:creationId xmlns:a16="http://schemas.microsoft.com/office/drawing/2014/main" id="{D1876F85-2418-4D7A-977E-63C6F663021A}"/>
              </a:ext>
            </a:extLst>
          </p:cNvPr>
          <p:cNvSpPr txBox="1"/>
          <p:nvPr/>
        </p:nvSpPr>
        <p:spPr>
          <a:xfrm>
            <a:off x="326325" y="205231"/>
            <a:ext cx="4083169" cy="584775"/>
          </a:xfrm>
          <a:prstGeom prst="rect">
            <a:avLst/>
          </a:prstGeom>
          <a:noFill/>
        </p:spPr>
        <p:txBody>
          <a:bodyPr wrap="none" rtlCol="0">
            <a:spAutoFit/>
            <a:scene3d>
              <a:camera prst="orthographicFront"/>
              <a:lightRig rig="threePt" dir="t"/>
            </a:scene3d>
            <a:sp3d contourW="12700"/>
          </a:bodyPr>
          <a:lstStyle/>
          <a:p>
            <a:r>
              <a:rPr lang="zh-TW" altLang="en-US" sz="3200" b="1" spc="600" dirty="0">
                <a:latin typeface="微軟正黑體" panose="020B0604030504040204" pitchFamily="34" charset="-120"/>
                <a:ea typeface="微軟正黑體" panose="020B0604030504040204" pitchFamily="34" charset="-120"/>
                <a:cs typeface="+mn-ea"/>
                <a:sym typeface="+mn-lt"/>
              </a:rPr>
              <a:t>使用情境故事流程</a:t>
            </a:r>
            <a:endParaRPr lang="zh-CN" altLang="en-US" sz="3200" b="1" spc="600" dirty="0">
              <a:latin typeface="微軟正黑體" panose="020B0604030504040204" pitchFamily="34" charset="-120"/>
              <a:ea typeface="微軟正黑體" panose="020B0604030504040204" pitchFamily="34" charset="-120"/>
              <a:cs typeface="+mn-ea"/>
              <a:sym typeface="+mn-lt"/>
            </a:endParaRPr>
          </a:p>
        </p:txBody>
      </p:sp>
      <p:sp>
        <p:nvSpPr>
          <p:cNvPr id="48" name="矩形 47">
            <a:extLst>
              <a:ext uri="{FF2B5EF4-FFF2-40B4-BE49-F238E27FC236}">
                <a16:creationId xmlns:a16="http://schemas.microsoft.com/office/drawing/2014/main" id="{AA6C64AB-4C73-44B1-914A-A5E037EA8D36}"/>
              </a:ext>
            </a:extLst>
          </p:cNvPr>
          <p:cNvSpPr/>
          <p:nvPr/>
        </p:nvSpPr>
        <p:spPr>
          <a:xfrm>
            <a:off x="4455885" y="443620"/>
            <a:ext cx="5112000" cy="108000"/>
          </a:xfrm>
          <a:prstGeom prst="rect">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矩形 48">
            <a:extLst>
              <a:ext uri="{FF2B5EF4-FFF2-40B4-BE49-F238E27FC236}">
                <a16:creationId xmlns:a16="http://schemas.microsoft.com/office/drawing/2014/main" id="{B953F40C-0434-49C0-AD4C-E1FBE29BD6B1}"/>
              </a:ext>
            </a:extLst>
          </p:cNvPr>
          <p:cNvSpPr/>
          <p:nvPr/>
        </p:nvSpPr>
        <p:spPr>
          <a:xfrm>
            <a:off x="9678692" y="443620"/>
            <a:ext cx="756000" cy="10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a:extLst>
              <a:ext uri="{FF2B5EF4-FFF2-40B4-BE49-F238E27FC236}">
                <a16:creationId xmlns:a16="http://schemas.microsoft.com/office/drawing/2014/main" id="{0935C18E-A05C-4537-8AA0-43B9DB7E871B}"/>
              </a:ext>
            </a:extLst>
          </p:cNvPr>
          <p:cNvSpPr/>
          <p:nvPr/>
        </p:nvSpPr>
        <p:spPr>
          <a:xfrm>
            <a:off x="2496095" y="817978"/>
            <a:ext cx="4356281" cy="830997"/>
          </a:xfrm>
          <a:prstGeom prst="rect">
            <a:avLst/>
          </a:prstGeom>
          <a:ln w="19050">
            <a:solidFill>
              <a:schemeClr val="accent2"/>
            </a:solidFill>
            <a:prstDash val="dash"/>
          </a:ln>
        </p:spPr>
        <p:txBody>
          <a:bodyPr wrap="square">
            <a:spAutoFit/>
          </a:bodyPr>
          <a:lstStyle/>
          <a:p>
            <a:r>
              <a:rPr lang="zh-TW" altLang="en-US" sz="1600" b="1" dirty="0">
                <a:latin typeface="微軟正黑體" panose="020B0604030504040204" pitchFamily="34" charset="-120"/>
                <a:ea typeface="微軟正黑體" panose="020B0604030504040204" pitchFamily="34" charset="-120"/>
                <a:cs typeface="Open Sans" panose="020B0606030504020204" pitchFamily="34" charset="0"/>
              </a:rPr>
              <a:t>將熱門文字雲圖、</a:t>
            </a:r>
            <a:r>
              <a:rPr lang="en-US" altLang="zh-TW" sz="1600" b="1" dirty="0">
                <a:latin typeface="微軟正黑體" panose="020B0604030504040204" pitchFamily="34" charset="-120"/>
                <a:ea typeface="微軟正黑體" panose="020B0604030504040204" pitchFamily="34" charset="-120"/>
                <a:cs typeface="Open Sans" panose="020B0606030504020204" pitchFamily="34" charset="0"/>
              </a:rPr>
              <a:t>Google</a:t>
            </a:r>
            <a:r>
              <a:rPr lang="zh-TW" altLang="en-US" sz="1600" b="1" dirty="0">
                <a:latin typeface="微軟正黑體" panose="020B0604030504040204" pitchFamily="34" charset="-120"/>
                <a:ea typeface="微軟正黑體" panose="020B0604030504040204" pitchFamily="34" charset="-120"/>
                <a:cs typeface="Open Sans" panose="020B0606030504020204" pitchFamily="34" charset="0"/>
              </a:rPr>
              <a:t>聲量圖、關鍵字及關聯摘要、股價趨勢圖等所有資訊輸出至</a:t>
            </a:r>
            <a:r>
              <a:rPr lang="en-US" altLang="zh-TW" sz="1600" b="1" dirty="0">
                <a:latin typeface="微軟正黑體" panose="020B0604030504040204" pitchFamily="34" charset="-120"/>
                <a:ea typeface="微軟正黑體" panose="020B0604030504040204" pitchFamily="34" charset="-120"/>
                <a:cs typeface="Open Sans" panose="020B0606030504020204" pitchFamily="34" charset="0"/>
              </a:rPr>
              <a:t>PPT</a:t>
            </a:r>
            <a:r>
              <a:rPr lang="zh-TW" altLang="en-US" sz="1600" b="1" dirty="0">
                <a:latin typeface="微軟正黑體" panose="020B0604030504040204" pitchFamily="34" charset="-120"/>
                <a:ea typeface="微軟正黑體" panose="020B0604030504040204" pitchFamily="34" charset="-120"/>
                <a:cs typeface="Open Sans" panose="020B0606030504020204" pitchFamily="34" charset="0"/>
              </a:rPr>
              <a:t>生成內。進而產生一份最小化的內容可用簡報。</a:t>
            </a:r>
            <a:endParaRPr lang="en-US" sz="1600" b="1" dirty="0">
              <a:latin typeface="微軟正黑體" panose="020B0604030504040204" pitchFamily="34" charset="-120"/>
              <a:ea typeface="微軟正黑體" panose="020B0604030504040204" pitchFamily="34" charset="-120"/>
              <a:cs typeface="Open Sans" panose="020B0606030504020204" pitchFamily="34" charset="0"/>
            </a:endParaRPr>
          </a:p>
        </p:txBody>
      </p:sp>
      <p:sp>
        <p:nvSpPr>
          <p:cNvPr id="51"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a:extLst>
              <a:ext uri="{FF2B5EF4-FFF2-40B4-BE49-F238E27FC236}">
                <a16:creationId xmlns:a16="http://schemas.microsoft.com/office/drawing/2014/main" id="{AFC4D26D-A578-4523-910D-3E0CA4ACC770}"/>
              </a:ext>
            </a:extLst>
          </p:cNvPr>
          <p:cNvSpPr/>
          <p:nvPr/>
        </p:nvSpPr>
        <p:spPr>
          <a:xfrm>
            <a:off x="5717965" y="5983058"/>
            <a:ext cx="2828756" cy="584775"/>
          </a:xfrm>
          <a:prstGeom prst="rect">
            <a:avLst/>
          </a:prstGeom>
          <a:ln w="19050">
            <a:solidFill>
              <a:schemeClr val="accent2"/>
            </a:solidFill>
            <a:prstDash val="dash"/>
          </a:ln>
        </p:spPr>
        <p:txBody>
          <a:bodyPr wrap="square">
            <a:spAutoFit/>
          </a:bodyPr>
          <a:lstStyle/>
          <a:p>
            <a:r>
              <a:rPr lang="zh-TW" altLang="en-US" sz="1600" b="1" dirty="0">
                <a:latin typeface="微軟正黑體" panose="020B0604030504040204" pitchFamily="34" charset="-120"/>
                <a:ea typeface="微軟正黑體" panose="020B0604030504040204" pitchFamily="34" charset="-120"/>
                <a:cs typeface="Open Sans" panose="020B0606030504020204" pitchFamily="34" charset="0"/>
              </a:rPr>
              <a:t>網頁預設是全自動化的產出，可設定彈性搜索主題關鍵字。</a:t>
            </a:r>
            <a:endParaRPr lang="en-US" sz="1600" b="1" dirty="0">
              <a:latin typeface="微軟正黑體" panose="020B0604030504040204" pitchFamily="34" charset="-120"/>
              <a:ea typeface="微軟正黑體" panose="020B0604030504040204" pitchFamily="34" charset="-120"/>
              <a:cs typeface="Open Sans" panose="020B0606030504020204" pitchFamily="34" charset="0"/>
            </a:endParaRPr>
          </a:p>
        </p:txBody>
      </p:sp>
      <p:grpSp>
        <p:nvGrpSpPr>
          <p:cNvPr id="7" name="群組 6">
            <a:extLst>
              <a:ext uri="{FF2B5EF4-FFF2-40B4-BE49-F238E27FC236}">
                <a16:creationId xmlns:a16="http://schemas.microsoft.com/office/drawing/2014/main" id="{B14E8D73-C4AC-445E-B892-BC161A5F46F0}"/>
              </a:ext>
            </a:extLst>
          </p:cNvPr>
          <p:cNvGrpSpPr/>
          <p:nvPr/>
        </p:nvGrpSpPr>
        <p:grpSpPr>
          <a:xfrm>
            <a:off x="3784963" y="1714297"/>
            <a:ext cx="1700213" cy="2060575"/>
            <a:chOff x="3784963" y="1714297"/>
            <a:chExt cx="1700213" cy="2060575"/>
          </a:xfrm>
        </p:grpSpPr>
        <p:grpSp>
          <p:nvGrpSpPr>
            <p:cNvPr id="2" name="组合 1"/>
            <p:cNvGrpSpPr/>
            <p:nvPr/>
          </p:nvGrpSpPr>
          <p:grpSpPr>
            <a:xfrm>
              <a:off x="3784963" y="1714297"/>
              <a:ext cx="1700213" cy="2060575"/>
              <a:chOff x="3784963" y="1714297"/>
              <a:chExt cx="1700213" cy="2060575"/>
            </a:xfrm>
            <a:solidFill>
              <a:schemeClr val="accent2"/>
            </a:solidFill>
          </p:grpSpPr>
          <p:sp>
            <p:nvSpPr>
              <p:cNvPr id="13" name="Freeform 6"/>
              <p:cNvSpPr>
                <a:spLocks/>
              </p:cNvSpPr>
              <p:nvPr/>
            </p:nvSpPr>
            <p:spPr bwMode="auto">
              <a:xfrm rot="10800000">
                <a:off x="4043725" y="3339897"/>
                <a:ext cx="1147763" cy="434975"/>
              </a:xfrm>
              <a:custGeom>
                <a:avLst/>
                <a:gdLst>
                  <a:gd name="T0" fmla="*/ 115 w 230"/>
                  <a:gd name="T1" fmla="*/ 61 h 87"/>
                  <a:gd name="T2" fmla="*/ 20 w 230"/>
                  <a:gd name="T3" fmla="*/ 87 h 87"/>
                  <a:gd name="T4" fmla="*/ 0 w 230"/>
                  <a:gd name="T5" fmla="*/ 53 h 87"/>
                  <a:gd name="T6" fmla="*/ 84 w 230"/>
                  <a:gd name="T7" fmla="*/ 24 h 87"/>
                  <a:gd name="T8" fmla="*/ 115 w 230"/>
                  <a:gd name="T9" fmla="*/ 0 h 87"/>
                  <a:gd name="T10" fmla="*/ 146 w 230"/>
                  <a:gd name="T11" fmla="*/ 24 h 87"/>
                  <a:gd name="T12" fmla="*/ 230 w 230"/>
                  <a:gd name="T13" fmla="*/ 53 h 87"/>
                  <a:gd name="T14" fmla="*/ 210 w 230"/>
                  <a:gd name="T15" fmla="*/ 87 h 87"/>
                  <a:gd name="T16" fmla="*/ 115 w 230"/>
                  <a:gd name="T17" fmla="*/ 6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87">
                    <a:moveTo>
                      <a:pt x="115" y="61"/>
                    </a:moveTo>
                    <a:cubicBezTo>
                      <a:pt x="80" y="61"/>
                      <a:pt x="48" y="71"/>
                      <a:pt x="20" y="87"/>
                    </a:cubicBezTo>
                    <a:cubicBezTo>
                      <a:pt x="0" y="53"/>
                      <a:pt x="0" y="53"/>
                      <a:pt x="0" y="53"/>
                    </a:cubicBezTo>
                    <a:cubicBezTo>
                      <a:pt x="25" y="38"/>
                      <a:pt x="54" y="28"/>
                      <a:pt x="84" y="24"/>
                    </a:cubicBezTo>
                    <a:cubicBezTo>
                      <a:pt x="115" y="0"/>
                      <a:pt x="115" y="0"/>
                      <a:pt x="115" y="0"/>
                    </a:cubicBezTo>
                    <a:cubicBezTo>
                      <a:pt x="146" y="24"/>
                      <a:pt x="146" y="24"/>
                      <a:pt x="146" y="24"/>
                    </a:cubicBezTo>
                    <a:cubicBezTo>
                      <a:pt x="176" y="28"/>
                      <a:pt x="204" y="38"/>
                      <a:pt x="230" y="53"/>
                    </a:cubicBezTo>
                    <a:cubicBezTo>
                      <a:pt x="210" y="87"/>
                      <a:pt x="210" y="87"/>
                      <a:pt x="210" y="87"/>
                    </a:cubicBezTo>
                    <a:cubicBezTo>
                      <a:pt x="182" y="71"/>
                      <a:pt x="149" y="61"/>
                      <a:pt x="115" y="61"/>
                    </a:cubicBezTo>
                    <a:close/>
                  </a:path>
                </a:pathLst>
              </a:cu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4" name="Oval 13"/>
              <p:cNvSpPr>
                <a:spLocks noChangeArrowheads="1"/>
              </p:cNvSpPr>
              <p:nvPr/>
            </p:nvSpPr>
            <p:spPr bwMode="auto">
              <a:xfrm rot="10800000">
                <a:off x="3784963" y="1714297"/>
                <a:ext cx="1700213" cy="1676400"/>
              </a:xfrm>
              <a:prstGeom prst="ellipse">
                <a:avLst/>
              </a:pr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grpSp>
        <p:sp>
          <p:nvSpPr>
            <p:cNvPr id="19" name="Oval 14"/>
            <p:cNvSpPr>
              <a:spLocks noChangeArrowheads="1"/>
            </p:cNvSpPr>
            <p:nvPr/>
          </p:nvSpPr>
          <p:spPr bwMode="auto">
            <a:xfrm rot="10800000">
              <a:off x="4038963" y="1963535"/>
              <a:ext cx="1177925" cy="1171575"/>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53" name="矩形 52">
              <a:extLst>
                <a:ext uri="{FF2B5EF4-FFF2-40B4-BE49-F238E27FC236}">
                  <a16:creationId xmlns:a16="http://schemas.microsoft.com/office/drawing/2014/main" id="{BD357B3E-C531-4E0A-927C-F867D0CEC7B4}"/>
                </a:ext>
              </a:extLst>
            </p:cNvPr>
            <p:cNvSpPr/>
            <p:nvPr/>
          </p:nvSpPr>
          <p:spPr>
            <a:xfrm>
              <a:off x="4061187" y="2105002"/>
              <a:ext cx="1147763" cy="923330"/>
            </a:xfrm>
            <a:prstGeom prst="rect">
              <a:avLst/>
            </a:prstGeom>
            <a:noFill/>
          </p:spPr>
          <p:txBody>
            <a:bodyPr wrap="square">
              <a:spAutoFit/>
            </a:bodyPr>
            <a:lstStyle/>
            <a:p>
              <a:pPr algn="ctr"/>
              <a:r>
                <a:rPr lang="zh-TW" altLang="en-US" b="1" dirty="0">
                  <a:solidFill>
                    <a:schemeClr val="accent6"/>
                  </a:solidFill>
                  <a:latin typeface="微軟正黑體" panose="020B0604030504040204" pitchFamily="34" charset="-120"/>
                  <a:ea typeface="微軟正黑體" panose="020B0604030504040204" pitchFamily="34" charset="-120"/>
                  <a:cs typeface="Open Sans" panose="020B0606030504020204" pitchFamily="34" charset="0"/>
                </a:rPr>
                <a:t>自動簡報</a:t>
              </a:r>
              <a:r>
                <a:rPr lang="en-US" altLang="zh-TW" b="1" dirty="0">
                  <a:solidFill>
                    <a:schemeClr val="accent6"/>
                  </a:solidFill>
                  <a:latin typeface="微軟正黑體" panose="020B0604030504040204" pitchFamily="34" charset="-120"/>
                  <a:ea typeface="微軟正黑體" panose="020B0604030504040204" pitchFamily="34" charset="-120"/>
                  <a:cs typeface="Open Sans" panose="020B0606030504020204" pitchFamily="34" charset="0"/>
                </a:rPr>
                <a:t>(PPT)</a:t>
              </a:r>
              <a:r>
                <a:rPr lang="zh-TW" altLang="en-US" b="1" dirty="0">
                  <a:solidFill>
                    <a:schemeClr val="accent6"/>
                  </a:solidFill>
                  <a:latin typeface="微軟正黑體" panose="020B0604030504040204" pitchFamily="34" charset="-120"/>
                  <a:ea typeface="微軟正黑體" panose="020B0604030504040204" pitchFamily="34" charset="-120"/>
                  <a:cs typeface="Open Sans" panose="020B0606030504020204" pitchFamily="34" charset="0"/>
                </a:rPr>
                <a:t>一鍵生成</a:t>
              </a:r>
              <a:endParaRPr lang="zh-CN" altLang="en-US" b="1" dirty="0">
                <a:solidFill>
                  <a:schemeClr val="accent6"/>
                </a:solidFill>
                <a:latin typeface="微軟正黑體" panose="020B0604030504040204" pitchFamily="34" charset="-120"/>
                <a:ea typeface="微軟正黑體" panose="020B0604030504040204" pitchFamily="34" charset="-120"/>
                <a:cs typeface="Open Sans" panose="020B0606030504020204" pitchFamily="34" charset="0"/>
              </a:endParaRPr>
            </a:p>
          </p:txBody>
        </p:sp>
      </p:grpSp>
      <p:grpSp>
        <p:nvGrpSpPr>
          <p:cNvPr id="8" name="群組 7">
            <a:extLst>
              <a:ext uri="{FF2B5EF4-FFF2-40B4-BE49-F238E27FC236}">
                <a16:creationId xmlns:a16="http://schemas.microsoft.com/office/drawing/2014/main" id="{80E388D5-33FF-4521-91EA-B23D110CC5EC}"/>
              </a:ext>
            </a:extLst>
          </p:cNvPr>
          <p:cNvGrpSpPr/>
          <p:nvPr/>
        </p:nvGrpSpPr>
        <p:grpSpPr>
          <a:xfrm>
            <a:off x="6264774" y="3784397"/>
            <a:ext cx="1700213" cy="2060575"/>
            <a:chOff x="6558688" y="3784397"/>
            <a:chExt cx="1700213" cy="2060575"/>
          </a:xfrm>
        </p:grpSpPr>
        <p:grpSp>
          <p:nvGrpSpPr>
            <p:cNvPr id="5" name="组合 4"/>
            <p:cNvGrpSpPr/>
            <p:nvPr/>
          </p:nvGrpSpPr>
          <p:grpSpPr>
            <a:xfrm>
              <a:off x="6558688" y="3784397"/>
              <a:ext cx="1700213" cy="2060575"/>
              <a:chOff x="6558688" y="3784397"/>
              <a:chExt cx="1700213" cy="2060575"/>
            </a:xfrm>
            <a:solidFill>
              <a:schemeClr val="accent2"/>
            </a:solidFill>
          </p:grpSpPr>
          <p:sp>
            <p:nvSpPr>
              <p:cNvPr id="20" name="Freeform 6"/>
              <p:cNvSpPr>
                <a:spLocks/>
              </p:cNvSpPr>
              <p:nvPr/>
            </p:nvSpPr>
            <p:spPr bwMode="auto">
              <a:xfrm>
                <a:off x="6852376" y="3784397"/>
                <a:ext cx="1147763" cy="434975"/>
              </a:xfrm>
              <a:custGeom>
                <a:avLst/>
                <a:gdLst>
                  <a:gd name="T0" fmla="*/ 115 w 230"/>
                  <a:gd name="T1" fmla="*/ 61 h 87"/>
                  <a:gd name="T2" fmla="*/ 20 w 230"/>
                  <a:gd name="T3" fmla="*/ 87 h 87"/>
                  <a:gd name="T4" fmla="*/ 0 w 230"/>
                  <a:gd name="T5" fmla="*/ 53 h 87"/>
                  <a:gd name="T6" fmla="*/ 84 w 230"/>
                  <a:gd name="T7" fmla="*/ 24 h 87"/>
                  <a:gd name="T8" fmla="*/ 115 w 230"/>
                  <a:gd name="T9" fmla="*/ 0 h 87"/>
                  <a:gd name="T10" fmla="*/ 146 w 230"/>
                  <a:gd name="T11" fmla="*/ 24 h 87"/>
                  <a:gd name="T12" fmla="*/ 230 w 230"/>
                  <a:gd name="T13" fmla="*/ 53 h 87"/>
                  <a:gd name="T14" fmla="*/ 210 w 230"/>
                  <a:gd name="T15" fmla="*/ 87 h 87"/>
                  <a:gd name="T16" fmla="*/ 115 w 230"/>
                  <a:gd name="T17" fmla="*/ 6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87">
                    <a:moveTo>
                      <a:pt x="115" y="61"/>
                    </a:moveTo>
                    <a:cubicBezTo>
                      <a:pt x="80" y="61"/>
                      <a:pt x="48" y="71"/>
                      <a:pt x="20" y="87"/>
                    </a:cubicBezTo>
                    <a:cubicBezTo>
                      <a:pt x="0" y="53"/>
                      <a:pt x="0" y="53"/>
                      <a:pt x="0" y="53"/>
                    </a:cubicBezTo>
                    <a:cubicBezTo>
                      <a:pt x="25" y="38"/>
                      <a:pt x="54" y="28"/>
                      <a:pt x="84" y="24"/>
                    </a:cubicBezTo>
                    <a:cubicBezTo>
                      <a:pt x="115" y="0"/>
                      <a:pt x="115" y="0"/>
                      <a:pt x="115" y="0"/>
                    </a:cubicBezTo>
                    <a:cubicBezTo>
                      <a:pt x="146" y="24"/>
                      <a:pt x="146" y="24"/>
                      <a:pt x="146" y="24"/>
                    </a:cubicBezTo>
                    <a:cubicBezTo>
                      <a:pt x="176" y="28"/>
                      <a:pt x="204" y="38"/>
                      <a:pt x="230" y="53"/>
                    </a:cubicBezTo>
                    <a:cubicBezTo>
                      <a:pt x="210" y="87"/>
                      <a:pt x="210" y="87"/>
                      <a:pt x="210" y="87"/>
                    </a:cubicBezTo>
                    <a:cubicBezTo>
                      <a:pt x="182" y="71"/>
                      <a:pt x="149" y="61"/>
                      <a:pt x="115" y="61"/>
                    </a:cubicBezTo>
                    <a:close/>
                  </a:path>
                </a:pathLst>
              </a:custGeom>
              <a:grp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21" name="Oval 13"/>
              <p:cNvSpPr>
                <a:spLocks noChangeArrowheads="1"/>
              </p:cNvSpPr>
              <p:nvPr/>
            </p:nvSpPr>
            <p:spPr bwMode="auto">
              <a:xfrm>
                <a:off x="6558688" y="4168572"/>
                <a:ext cx="1700213" cy="1676400"/>
              </a:xfrm>
              <a:prstGeom prst="ellipse">
                <a:avLst/>
              </a:prstGeom>
              <a:grp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grpSp>
        <p:sp>
          <p:nvSpPr>
            <p:cNvPr id="22" name="Oval 14"/>
            <p:cNvSpPr>
              <a:spLocks noChangeArrowheads="1"/>
            </p:cNvSpPr>
            <p:nvPr/>
          </p:nvSpPr>
          <p:spPr bwMode="auto">
            <a:xfrm>
              <a:off x="6826976" y="4424159"/>
              <a:ext cx="1177925" cy="1171575"/>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54" name="矩形 53">
              <a:extLst>
                <a:ext uri="{FF2B5EF4-FFF2-40B4-BE49-F238E27FC236}">
                  <a16:creationId xmlns:a16="http://schemas.microsoft.com/office/drawing/2014/main" id="{39ECDC70-FAB4-4780-B2F4-2F33E4E20306}"/>
                </a:ext>
              </a:extLst>
            </p:cNvPr>
            <p:cNvSpPr/>
            <p:nvPr/>
          </p:nvSpPr>
          <p:spPr>
            <a:xfrm>
              <a:off x="6852376" y="4583486"/>
              <a:ext cx="1147763" cy="923330"/>
            </a:xfrm>
            <a:prstGeom prst="rect">
              <a:avLst/>
            </a:prstGeom>
            <a:noFill/>
          </p:spPr>
          <p:txBody>
            <a:bodyPr wrap="square">
              <a:spAutoFit/>
            </a:bodyPr>
            <a:lstStyle/>
            <a:p>
              <a:pPr algn="ctr"/>
              <a:r>
                <a:rPr lang="zh-TW" altLang="en-US" b="1" dirty="0">
                  <a:solidFill>
                    <a:schemeClr val="accent6"/>
                  </a:solidFill>
                  <a:latin typeface="微軟正黑體" panose="020B0604030504040204" pitchFamily="34" charset="-120"/>
                  <a:ea typeface="微軟正黑體" panose="020B0604030504040204" pitchFamily="34" charset="-120"/>
                  <a:cs typeface="Open Sans" panose="020B0606030504020204" pitchFamily="34" charset="0"/>
                </a:rPr>
                <a:t>網頁設定彈性搜索關鍵字</a:t>
              </a:r>
              <a:endParaRPr lang="zh-CN" altLang="en-US" b="1" dirty="0">
                <a:solidFill>
                  <a:schemeClr val="accent6"/>
                </a:solidFill>
                <a:latin typeface="微軟正黑體" panose="020B0604030504040204" pitchFamily="34" charset="-120"/>
                <a:ea typeface="微軟正黑體" panose="020B0604030504040204" pitchFamily="34" charset="-120"/>
                <a:cs typeface="Open Sans" panose="020B0606030504020204" pitchFamily="34" charset="0"/>
              </a:endParaRPr>
            </a:p>
          </p:txBody>
        </p:sp>
      </p:grpSp>
      <p:sp>
        <p:nvSpPr>
          <p:cNvPr id="35"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a:extLst>
              <a:ext uri="{FF2B5EF4-FFF2-40B4-BE49-F238E27FC236}">
                <a16:creationId xmlns:a16="http://schemas.microsoft.com/office/drawing/2014/main" id="{C6E4A827-F92A-4259-8C00-A8B37A31E6D5}"/>
              </a:ext>
            </a:extLst>
          </p:cNvPr>
          <p:cNvSpPr/>
          <p:nvPr/>
        </p:nvSpPr>
        <p:spPr>
          <a:xfrm>
            <a:off x="8490779" y="746902"/>
            <a:ext cx="3131825" cy="830997"/>
          </a:xfrm>
          <a:prstGeom prst="rect">
            <a:avLst/>
          </a:prstGeom>
          <a:ln w="19050">
            <a:solidFill>
              <a:schemeClr val="accent2"/>
            </a:solidFill>
            <a:prstDash val="dash"/>
          </a:ln>
        </p:spPr>
        <p:txBody>
          <a:bodyPr wrap="square">
            <a:spAutoFit/>
          </a:bodyPr>
          <a:lstStyle/>
          <a:p>
            <a:r>
              <a:rPr lang="zh-TW" altLang="en-US" sz="1600" b="1" dirty="0">
                <a:latin typeface="微軟正黑體" panose="020B0604030504040204" pitchFamily="34" charset="-120"/>
                <a:ea typeface="微軟正黑體" panose="020B0604030504040204" pitchFamily="34" charset="-120"/>
                <a:cs typeface="Open Sans" panose="020B0606030504020204" pitchFamily="34" charset="0"/>
              </a:rPr>
              <a:t>盡可能地做到隨時隨地都可以解決當下有熱度新聞的簡報需求為最大目標。</a:t>
            </a:r>
            <a:endParaRPr lang="en-US" sz="1600" b="1" dirty="0">
              <a:latin typeface="微軟正黑體" panose="020B0604030504040204" pitchFamily="34" charset="-120"/>
              <a:ea typeface="微軟正黑體" panose="020B0604030504040204" pitchFamily="34" charset="-120"/>
              <a:cs typeface="Open Sans" panose="020B0606030504020204" pitchFamily="34" charset="0"/>
            </a:endParaRPr>
          </a:p>
        </p:txBody>
      </p:sp>
      <p:grpSp>
        <p:nvGrpSpPr>
          <p:cNvPr id="37" name="群組 36">
            <a:extLst>
              <a:ext uri="{FF2B5EF4-FFF2-40B4-BE49-F238E27FC236}">
                <a16:creationId xmlns:a16="http://schemas.microsoft.com/office/drawing/2014/main" id="{AA67408B-CB3B-4243-A337-476743294B9E}"/>
              </a:ext>
            </a:extLst>
          </p:cNvPr>
          <p:cNvGrpSpPr/>
          <p:nvPr/>
        </p:nvGrpSpPr>
        <p:grpSpPr>
          <a:xfrm rot="21007123">
            <a:off x="9110291" y="1661202"/>
            <a:ext cx="1700213" cy="2126925"/>
            <a:chOff x="3784963" y="1714297"/>
            <a:chExt cx="1700213" cy="2106225"/>
          </a:xfrm>
        </p:grpSpPr>
        <p:grpSp>
          <p:nvGrpSpPr>
            <p:cNvPr id="38" name="组合 1">
              <a:extLst>
                <a:ext uri="{FF2B5EF4-FFF2-40B4-BE49-F238E27FC236}">
                  <a16:creationId xmlns:a16="http://schemas.microsoft.com/office/drawing/2014/main" id="{ADCF8E22-C160-4422-A279-4916F14FCFE3}"/>
                </a:ext>
              </a:extLst>
            </p:cNvPr>
            <p:cNvGrpSpPr/>
            <p:nvPr/>
          </p:nvGrpSpPr>
          <p:grpSpPr>
            <a:xfrm>
              <a:off x="3784963" y="1714297"/>
              <a:ext cx="1700213" cy="2106225"/>
              <a:chOff x="3784963" y="1714297"/>
              <a:chExt cx="1700213" cy="2106225"/>
            </a:xfrm>
            <a:solidFill>
              <a:schemeClr val="accent2"/>
            </a:solidFill>
          </p:grpSpPr>
          <p:sp>
            <p:nvSpPr>
              <p:cNvPr id="41" name="Freeform 6">
                <a:extLst>
                  <a:ext uri="{FF2B5EF4-FFF2-40B4-BE49-F238E27FC236}">
                    <a16:creationId xmlns:a16="http://schemas.microsoft.com/office/drawing/2014/main" id="{BC673726-BFA7-461D-B8A5-1A78CA302119}"/>
                  </a:ext>
                </a:extLst>
              </p:cNvPr>
              <p:cNvSpPr>
                <a:spLocks/>
              </p:cNvSpPr>
              <p:nvPr/>
            </p:nvSpPr>
            <p:spPr bwMode="auto">
              <a:xfrm rot="10800000">
                <a:off x="4043722" y="3339895"/>
                <a:ext cx="1147763" cy="480627"/>
              </a:xfrm>
              <a:custGeom>
                <a:avLst/>
                <a:gdLst>
                  <a:gd name="T0" fmla="*/ 115 w 230"/>
                  <a:gd name="T1" fmla="*/ 61 h 87"/>
                  <a:gd name="T2" fmla="*/ 20 w 230"/>
                  <a:gd name="T3" fmla="*/ 87 h 87"/>
                  <a:gd name="T4" fmla="*/ 0 w 230"/>
                  <a:gd name="T5" fmla="*/ 53 h 87"/>
                  <a:gd name="T6" fmla="*/ 84 w 230"/>
                  <a:gd name="T7" fmla="*/ 24 h 87"/>
                  <a:gd name="T8" fmla="*/ 115 w 230"/>
                  <a:gd name="T9" fmla="*/ 0 h 87"/>
                  <a:gd name="T10" fmla="*/ 146 w 230"/>
                  <a:gd name="T11" fmla="*/ 24 h 87"/>
                  <a:gd name="T12" fmla="*/ 230 w 230"/>
                  <a:gd name="T13" fmla="*/ 53 h 87"/>
                  <a:gd name="T14" fmla="*/ 210 w 230"/>
                  <a:gd name="T15" fmla="*/ 87 h 87"/>
                  <a:gd name="T16" fmla="*/ 115 w 230"/>
                  <a:gd name="T17" fmla="*/ 6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87">
                    <a:moveTo>
                      <a:pt x="115" y="61"/>
                    </a:moveTo>
                    <a:cubicBezTo>
                      <a:pt x="80" y="61"/>
                      <a:pt x="48" y="71"/>
                      <a:pt x="20" y="87"/>
                    </a:cubicBezTo>
                    <a:cubicBezTo>
                      <a:pt x="0" y="53"/>
                      <a:pt x="0" y="53"/>
                      <a:pt x="0" y="53"/>
                    </a:cubicBezTo>
                    <a:cubicBezTo>
                      <a:pt x="25" y="38"/>
                      <a:pt x="54" y="28"/>
                      <a:pt x="84" y="24"/>
                    </a:cubicBezTo>
                    <a:cubicBezTo>
                      <a:pt x="115" y="0"/>
                      <a:pt x="115" y="0"/>
                      <a:pt x="115" y="0"/>
                    </a:cubicBezTo>
                    <a:cubicBezTo>
                      <a:pt x="146" y="24"/>
                      <a:pt x="146" y="24"/>
                      <a:pt x="146" y="24"/>
                    </a:cubicBezTo>
                    <a:cubicBezTo>
                      <a:pt x="176" y="28"/>
                      <a:pt x="204" y="38"/>
                      <a:pt x="230" y="53"/>
                    </a:cubicBezTo>
                    <a:cubicBezTo>
                      <a:pt x="210" y="87"/>
                      <a:pt x="210" y="87"/>
                      <a:pt x="210" y="87"/>
                    </a:cubicBezTo>
                    <a:cubicBezTo>
                      <a:pt x="182" y="71"/>
                      <a:pt x="149" y="61"/>
                      <a:pt x="115" y="61"/>
                    </a:cubicBezTo>
                    <a:close/>
                  </a:path>
                </a:pathLst>
              </a:cu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42" name="Oval 13">
                <a:extLst>
                  <a:ext uri="{FF2B5EF4-FFF2-40B4-BE49-F238E27FC236}">
                    <a16:creationId xmlns:a16="http://schemas.microsoft.com/office/drawing/2014/main" id="{31054AA9-180A-4A18-8811-2BA732609CCE}"/>
                  </a:ext>
                </a:extLst>
              </p:cNvPr>
              <p:cNvSpPr>
                <a:spLocks noChangeArrowheads="1"/>
              </p:cNvSpPr>
              <p:nvPr/>
            </p:nvSpPr>
            <p:spPr bwMode="auto">
              <a:xfrm rot="10800000">
                <a:off x="3784963" y="1714297"/>
                <a:ext cx="1700213" cy="1676400"/>
              </a:xfrm>
              <a:prstGeom prst="ellipse">
                <a:avLst/>
              </a:pr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grpSp>
        <p:sp>
          <p:nvSpPr>
            <p:cNvPr id="39" name="Oval 14">
              <a:extLst>
                <a:ext uri="{FF2B5EF4-FFF2-40B4-BE49-F238E27FC236}">
                  <a16:creationId xmlns:a16="http://schemas.microsoft.com/office/drawing/2014/main" id="{EBEDC293-2D2D-4E01-A52F-9FF53ACA2300}"/>
                </a:ext>
              </a:extLst>
            </p:cNvPr>
            <p:cNvSpPr>
              <a:spLocks noChangeArrowheads="1"/>
            </p:cNvSpPr>
            <p:nvPr/>
          </p:nvSpPr>
          <p:spPr bwMode="auto">
            <a:xfrm rot="10800000">
              <a:off x="4038963" y="1963535"/>
              <a:ext cx="1177925" cy="1171575"/>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40" name="矩形 39">
              <a:extLst>
                <a:ext uri="{FF2B5EF4-FFF2-40B4-BE49-F238E27FC236}">
                  <a16:creationId xmlns:a16="http://schemas.microsoft.com/office/drawing/2014/main" id="{F0D97316-70AF-4720-A884-19080B5B3F0A}"/>
                </a:ext>
              </a:extLst>
            </p:cNvPr>
            <p:cNvSpPr/>
            <p:nvPr/>
          </p:nvSpPr>
          <p:spPr>
            <a:xfrm rot="592877">
              <a:off x="4061187" y="2105002"/>
              <a:ext cx="1147763" cy="923330"/>
            </a:xfrm>
            <a:prstGeom prst="rect">
              <a:avLst/>
            </a:prstGeom>
            <a:noFill/>
          </p:spPr>
          <p:txBody>
            <a:bodyPr wrap="square">
              <a:spAutoFit/>
            </a:bodyPr>
            <a:lstStyle/>
            <a:p>
              <a:pPr algn="ctr"/>
              <a:r>
                <a:rPr lang="zh-TW" altLang="en-US" b="1" dirty="0">
                  <a:solidFill>
                    <a:schemeClr val="accent6"/>
                  </a:solidFill>
                  <a:latin typeface="微軟正黑體" panose="020B0604030504040204" pitchFamily="34" charset="-120"/>
                  <a:ea typeface="微軟正黑體" panose="020B0604030504040204" pitchFamily="34" charset="-120"/>
                  <a:cs typeface="Open Sans" panose="020B0606030504020204" pitchFamily="34" charset="0"/>
                </a:rPr>
                <a:t>即時報告需求，即時</a:t>
              </a:r>
              <a:r>
                <a:rPr lang="en-US" altLang="zh-TW" b="1" dirty="0">
                  <a:solidFill>
                    <a:schemeClr val="accent6"/>
                  </a:solidFill>
                  <a:latin typeface="微軟正黑體" panose="020B0604030504040204" pitchFamily="34" charset="-120"/>
                  <a:ea typeface="微軟正黑體" panose="020B0604030504040204" pitchFamily="34" charset="-120"/>
                  <a:cs typeface="Open Sans" panose="020B0606030504020204" pitchFamily="34" charset="0"/>
                </a:rPr>
                <a:t>Demo</a:t>
              </a:r>
              <a:endParaRPr lang="zh-CN" altLang="en-US" b="1" dirty="0">
                <a:solidFill>
                  <a:schemeClr val="accent6"/>
                </a:solidFill>
                <a:latin typeface="微軟正黑體" panose="020B0604030504040204" pitchFamily="34" charset="-120"/>
                <a:ea typeface="微軟正黑體" panose="020B0604030504040204" pitchFamily="34" charset="-120"/>
                <a:cs typeface="Open Sans" panose="020B0606030504020204" pitchFamily="34" charset="0"/>
              </a:endParaRPr>
            </a:p>
          </p:txBody>
        </p:sp>
      </p:grpSp>
      <p:pic>
        <p:nvPicPr>
          <p:cNvPr id="18" name="圖片 17">
            <a:extLst>
              <a:ext uri="{FF2B5EF4-FFF2-40B4-BE49-F238E27FC236}">
                <a16:creationId xmlns:a16="http://schemas.microsoft.com/office/drawing/2014/main" id="{697904B9-6A7B-4AAE-BEC6-28FC3CE2B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1728" y="4053176"/>
            <a:ext cx="1963522" cy="1963522"/>
          </a:xfrm>
          <a:prstGeom prst="rect">
            <a:avLst/>
          </a:prstGeom>
        </p:spPr>
      </p:pic>
      <p:sp>
        <p:nvSpPr>
          <p:cNvPr id="56" name="箭號: 五邊形 55">
            <a:extLst>
              <a:ext uri="{FF2B5EF4-FFF2-40B4-BE49-F238E27FC236}">
                <a16:creationId xmlns:a16="http://schemas.microsoft.com/office/drawing/2014/main" id="{7D2043DB-3F83-4B23-9A55-C385C1E088DF}"/>
              </a:ext>
            </a:extLst>
          </p:cNvPr>
          <p:cNvSpPr/>
          <p:nvPr/>
        </p:nvSpPr>
        <p:spPr>
          <a:xfrm flipH="1">
            <a:off x="3824129" y="6111827"/>
            <a:ext cx="1700212" cy="345162"/>
          </a:xfrm>
          <a:prstGeom prst="homePlate">
            <a:avLst/>
          </a:prstGeom>
          <a:solidFill>
            <a:srgbClr val="FF9999"/>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tx1"/>
                </a:solidFill>
                <a:latin typeface="微軟正黑體" panose="020B0604030504040204" pitchFamily="34" charset="-120"/>
                <a:ea typeface="微軟正黑體" panose="020B0604030504040204" pitchFamily="34" charset="-120"/>
              </a:rPr>
              <a:t>第二驗證</a:t>
            </a:r>
          </a:p>
        </p:txBody>
      </p:sp>
      <p:sp>
        <p:nvSpPr>
          <p:cNvPr id="57" name="箭號: 五邊形 56">
            <a:extLst>
              <a:ext uri="{FF2B5EF4-FFF2-40B4-BE49-F238E27FC236}">
                <a16:creationId xmlns:a16="http://schemas.microsoft.com/office/drawing/2014/main" id="{6971FB0E-F861-48ED-82F4-9C3CE9879CAE}"/>
              </a:ext>
            </a:extLst>
          </p:cNvPr>
          <p:cNvSpPr/>
          <p:nvPr/>
        </p:nvSpPr>
        <p:spPr>
          <a:xfrm flipH="1">
            <a:off x="3824129" y="6456989"/>
            <a:ext cx="1700212" cy="345162"/>
          </a:xfrm>
          <a:prstGeom prst="homePlate">
            <a:avLst/>
          </a:prstGeom>
          <a:solidFill>
            <a:srgbClr val="FF9999"/>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tx1"/>
                </a:solidFill>
                <a:latin typeface="微軟正黑體" panose="020B0604030504040204" pitchFamily="34" charset="-120"/>
                <a:ea typeface="微軟正黑體" panose="020B0604030504040204" pitchFamily="34" charset="-120"/>
              </a:rPr>
              <a:t>第三驗證</a:t>
            </a:r>
          </a:p>
        </p:txBody>
      </p:sp>
    </p:spTree>
    <p:extLst>
      <p:ext uri="{BB962C8B-B14F-4D97-AF65-F5344CB8AC3E}">
        <p14:creationId xmlns:p14="http://schemas.microsoft.com/office/powerpoint/2010/main" val="2115000361"/>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A7172A7-7BA5-42BB-B3BC-4BDD5029C853}"/>
              </a:ext>
            </a:extLst>
          </p:cNvPr>
          <p:cNvSpPr/>
          <p:nvPr/>
        </p:nvSpPr>
        <p:spPr>
          <a:xfrm>
            <a:off x="7202714" y="0"/>
            <a:ext cx="3438971" cy="6858000"/>
          </a:xfrm>
          <a:prstGeom prst="rect">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a:extLst>
              <a:ext uri="{FF2B5EF4-FFF2-40B4-BE49-F238E27FC236}">
                <a16:creationId xmlns:a16="http://schemas.microsoft.com/office/drawing/2014/main" id="{5BEA9B1F-CED9-4269-9028-92B80DBE5A6D}"/>
              </a:ext>
            </a:extLst>
          </p:cNvPr>
          <p:cNvSpPr txBox="1"/>
          <p:nvPr/>
        </p:nvSpPr>
        <p:spPr>
          <a:xfrm>
            <a:off x="7617750" y="1839888"/>
            <a:ext cx="2759090" cy="3570208"/>
          </a:xfrm>
          <a:prstGeom prst="rect">
            <a:avLst/>
          </a:prstGeom>
          <a:noFill/>
        </p:spPr>
        <p:txBody>
          <a:bodyPr wrap="none" rtlCol="0">
            <a:spAutoFit/>
            <a:scene3d>
              <a:camera prst="orthographicFront"/>
              <a:lightRig rig="threePt" dir="t"/>
            </a:scene3d>
            <a:sp3d contourW="12700"/>
          </a:bodyPr>
          <a:lstStyle/>
          <a:p>
            <a:pPr algn="ctr"/>
            <a:r>
              <a:rPr lang="en-US" altLang="zh-CN" sz="6000" spc="300" dirty="0">
                <a:solidFill>
                  <a:schemeClr val="bg1"/>
                </a:solidFill>
                <a:cs typeface="+mn-ea"/>
                <a:sym typeface="+mn-lt"/>
              </a:rPr>
              <a:t>PART</a:t>
            </a:r>
          </a:p>
          <a:p>
            <a:pPr algn="ctr"/>
            <a:r>
              <a:rPr lang="en-US" altLang="zh-CN" sz="16600" spc="300" dirty="0">
                <a:solidFill>
                  <a:schemeClr val="bg1"/>
                </a:solidFill>
                <a:cs typeface="+mn-ea"/>
                <a:sym typeface="+mn-lt"/>
              </a:rPr>
              <a:t>03</a:t>
            </a:r>
            <a:endParaRPr lang="zh-CN" altLang="en-US" sz="16600" spc="300" dirty="0">
              <a:solidFill>
                <a:schemeClr val="bg1"/>
              </a:solidFill>
              <a:cs typeface="+mn-ea"/>
              <a:sym typeface="+mn-lt"/>
            </a:endParaRPr>
          </a:p>
        </p:txBody>
      </p:sp>
      <p:grpSp>
        <p:nvGrpSpPr>
          <p:cNvPr id="8" name="群組 7">
            <a:extLst>
              <a:ext uri="{FF2B5EF4-FFF2-40B4-BE49-F238E27FC236}">
                <a16:creationId xmlns:a16="http://schemas.microsoft.com/office/drawing/2014/main" id="{CBE5A8E5-5F54-42C6-A3AE-0E7227782020}"/>
              </a:ext>
            </a:extLst>
          </p:cNvPr>
          <p:cNvGrpSpPr/>
          <p:nvPr/>
        </p:nvGrpSpPr>
        <p:grpSpPr>
          <a:xfrm>
            <a:off x="750225" y="2324522"/>
            <a:ext cx="6867525" cy="2208956"/>
            <a:chOff x="1019175" y="2291143"/>
            <a:chExt cx="6867525" cy="2208956"/>
          </a:xfrm>
        </p:grpSpPr>
        <p:sp>
          <p:nvSpPr>
            <p:cNvPr id="10" name="图文框 9">
              <a:extLst>
                <a:ext uri="{FF2B5EF4-FFF2-40B4-BE49-F238E27FC236}">
                  <a16:creationId xmlns:a16="http://schemas.microsoft.com/office/drawing/2014/main" id="{175ED1EB-595C-4BDE-889B-87155D70C6CF}"/>
                </a:ext>
              </a:extLst>
            </p:cNvPr>
            <p:cNvSpPr/>
            <p:nvPr/>
          </p:nvSpPr>
          <p:spPr>
            <a:xfrm>
              <a:off x="1019175" y="2291143"/>
              <a:ext cx="6867525" cy="2208956"/>
            </a:xfrm>
            <a:prstGeom prst="frame">
              <a:avLst>
                <a:gd name="adj1" fmla="val 2949"/>
              </a:avLst>
            </a:prstGeom>
            <a:solidFill>
              <a:srgbClr val="97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 name="文本框 6">
              <a:extLst>
                <a:ext uri="{FF2B5EF4-FFF2-40B4-BE49-F238E27FC236}">
                  <a16:creationId xmlns:a16="http://schemas.microsoft.com/office/drawing/2014/main" id="{BC20420A-9F86-457E-9E8B-B3AB5D624EAD}"/>
                </a:ext>
              </a:extLst>
            </p:cNvPr>
            <p:cNvSpPr txBox="1"/>
            <p:nvPr/>
          </p:nvSpPr>
          <p:spPr>
            <a:xfrm>
              <a:off x="1299669" y="3049162"/>
              <a:ext cx="6306535" cy="923330"/>
            </a:xfrm>
            <a:prstGeom prst="rect">
              <a:avLst/>
            </a:prstGeom>
            <a:noFill/>
          </p:spPr>
          <p:txBody>
            <a:bodyPr wrap="none" rtlCol="0">
              <a:spAutoFit/>
              <a:scene3d>
                <a:camera prst="orthographicFront"/>
                <a:lightRig rig="threePt" dir="t"/>
              </a:scene3d>
              <a:sp3d contourW="12700"/>
            </a:bodyPr>
            <a:lstStyle/>
            <a:p>
              <a:r>
                <a:rPr lang="zh-TW" altLang="en-US" sz="5400" b="1" spc="600" dirty="0">
                  <a:latin typeface="微軟正黑體" panose="020B0604030504040204" pitchFamily="34" charset="-120"/>
                  <a:ea typeface="微軟正黑體" panose="020B0604030504040204" pitchFamily="34" charset="-120"/>
                  <a:cs typeface="+mn-ea"/>
                  <a:sym typeface="+mn-lt"/>
                </a:rPr>
                <a:t>預期</a:t>
              </a:r>
              <a:r>
                <a:rPr lang="en-US" altLang="zh-TW" sz="5400" b="1" spc="600" dirty="0">
                  <a:latin typeface="微軟正黑體" panose="020B0604030504040204" pitchFamily="34" charset="-120"/>
                  <a:ea typeface="微軟正黑體" panose="020B0604030504040204" pitchFamily="34" charset="-120"/>
                  <a:cs typeface="+mn-ea"/>
                  <a:sym typeface="+mn-lt"/>
                </a:rPr>
                <a:t>PPT</a:t>
              </a:r>
              <a:r>
                <a:rPr lang="zh-TW" altLang="en-US" sz="5400" b="1" spc="600" dirty="0">
                  <a:latin typeface="微軟正黑體" panose="020B0604030504040204" pitchFamily="34" charset="-120"/>
                  <a:ea typeface="微軟正黑體" panose="020B0604030504040204" pitchFamily="34" charset="-120"/>
                  <a:cs typeface="+mn-ea"/>
                  <a:sym typeface="+mn-lt"/>
                </a:rPr>
                <a:t>輸出架構</a:t>
              </a:r>
              <a:endParaRPr lang="en-US" altLang="zh-TW" sz="5400" b="1" spc="600" dirty="0">
                <a:latin typeface="微軟正黑體" panose="020B0604030504040204" pitchFamily="34" charset="-120"/>
                <a:ea typeface="微軟正黑體" panose="020B0604030504040204" pitchFamily="34" charset="-120"/>
                <a:cs typeface="+mn-ea"/>
                <a:sym typeface="+mn-lt"/>
              </a:endParaRPr>
            </a:p>
          </p:txBody>
        </p:sp>
      </p:grpSp>
      <p:sp>
        <p:nvSpPr>
          <p:cNvPr id="11" name="投影片編號版面配置區 1">
            <a:extLst>
              <a:ext uri="{FF2B5EF4-FFF2-40B4-BE49-F238E27FC236}">
                <a16:creationId xmlns:a16="http://schemas.microsoft.com/office/drawing/2014/main" id="{1592E1BC-0B8F-4B2F-9CEA-2B41A8E8B32C}"/>
              </a:ext>
            </a:extLst>
          </p:cNvPr>
          <p:cNvSpPr txBox="1">
            <a:spLocks/>
          </p:cNvSpPr>
          <p:nvPr/>
        </p:nvSpPr>
        <p:spPr>
          <a:xfrm>
            <a:off x="9448800" y="6492875"/>
            <a:ext cx="2743200" cy="365125"/>
          </a:xfrm>
          <a:prstGeom prst="rect">
            <a:avLst/>
          </a:prstGeom>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AA4E786F-588D-4932-A7B2-AE3451FA4ACA}" type="slidenum">
              <a:rPr lang="zh-CN" altLang="en-US" sz="1600" b="1" smtClean="0">
                <a:solidFill>
                  <a:schemeClr val="bg1">
                    <a:lumMod val="50000"/>
                  </a:schemeClr>
                </a:solidFill>
                <a:latin typeface="微軟正黑體" panose="020B0604030504040204" pitchFamily="34" charset="-120"/>
                <a:ea typeface="微軟正黑體" panose="020B0604030504040204" pitchFamily="34" charset="-120"/>
              </a:rPr>
              <a:pPr algn="r"/>
              <a:t>9</a:t>
            </a:fld>
            <a:endParaRPr lang="zh-CN" altLang="en-US" sz="1600" b="1" dirty="0">
              <a:solidFill>
                <a:schemeClr val="bg1">
                  <a:lumMod val="50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98776785"/>
      </p:ext>
    </p:extLst>
  </p:cSld>
  <p:clrMapOvr>
    <a:masterClrMapping/>
  </p:clrMapOvr>
  <p:transition spd="slow">
    <p:push/>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第一PPT，www.1ppt.com">
  <a:themeElements>
    <a:clrScheme name="藍綠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q5kms5nq">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1378</TotalTime>
  <Words>965</Words>
  <Application>Microsoft Office PowerPoint</Application>
  <PresentationFormat>寬螢幕</PresentationFormat>
  <Paragraphs>117</Paragraphs>
  <Slides>15</Slides>
  <Notes>12</Notes>
  <HiddenSlides>0</HiddenSlides>
  <MMClips>0</MMClips>
  <ScaleCrop>false</ScaleCrop>
  <HeadingPairs>
    <vt:vector size="6" baseType="variant">
      <vt:variant>
        <vt:lpstr>使用字型</vt:lpstr>
      </vt:variant>
      <vt:variant>
        <vt:i4>9</vt:i4>
      </vt:variant>
      <vt:variant>
        <vt:lpstr>佈景主題</vt:lpstr>
      </vt:variant>
      <vt:variant>
        <vt:i4>2</vt:i4>
      </vt:variant>
      <vt:variant>
        <vt:lpstr>投影片標題</vt:lpstr>
      </vt:variant>
      <vt:variant>
        <vt:i4>15</vt:i4>
      </vt:variant>
    </vt:vector>
  </HeadingPairs>
  <TitlesOfParts>
    <vt:vector size="26" baseType="lpstr">
      <vt:lpstr>等线</vt:lpstr>
      <vt:lpstr>Microsoft YaHei</vt:lpstr>
      <vt:lpstr>Open Sans</vt:lpstr>
      <vt:lpstr>SimSun</vt:lpstr>
      <vt:lpstr>微軟正黑體</vt:lpstr>
      <vt:lpstr>新細明體</vt:lpstr>
      <vt:lpstr>Arial</vt:lpstr>
      <vt:lpstr>Calibri</vt:lpstr>
      <vt:lpstr>Comic Sans MS</vt:lpstr>
      <vt:lpstr>第一PPT，www.1ppt.com</vt:lpstr>
      <vt:lpstr>自定义设计方案</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USER</cp:lastModifiedBy>
  <cp:revision>193</cp:revision>
  <dcterms:created xsi:type="dcterms:W3CDTF">2017-08-18T03:02:00Z</dcterms:created>
  <dcterms:modified xsi:type="dcterms:W3CDTF">2021-05-10T02:16:50Z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