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4" r:id="rId9"/>
    <p:sldId id="265" r:id="rId10"/>
    <p:sldId id="267" r:id="rId11"/>
    <p:sldId id="263" r:id="rId12"/>
    <p:sldId id="269" r:id="rId13"/>
    <p:sldId id="262" r:id="rId14"/>
    <p:sldId id="268" r:id="rId15"/>
    <p:sldId id="270" r:id="rId16"/>
    <p:sldId id="271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5533"/>
  </p:normalViewPr>
  <p:slideViewPr>
    <p:cSldViewPr snapToGrid="0" snapToObjects="1">
      <p:cViewPr>
        <p:scale>
          <a:sx n="95" d="100"/>
          <a:sy n="95" d="100"/>
        </p:scale>
        <p:origin x="6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B5178-421C-0A49-852F-4C813D3138DD}" type="datetimeFigureOut">
              <a:rPr kumimoji="1" lang="zh-TW" altLang="en-US" smtClean="0"/>
              <a:t>2022/5/19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73DE4-C712-3841-8F5F-FD44F1CDA1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301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EF = stroke volume/ed volume</a:t>
            </a:r>
          </a:p>
          <a:p>
            <a:r>
              <a:rPr kumimoji="1" lang="en-US" altLang="zh-TW" dirty="0"/>
              <a:t>Stroke volume = ed volume – es volume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73DE4-C712-3841-8F5F-FD44F1CDA1A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36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FCF838-BF2C-F142-8E4B-21609D6F35E9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C1D7-A75A-A24E-A698-3B7DA2A1DD9C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4D4-206A-9441-B732-48C31E22E1B4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8164-2BFD-F242-9820-E153F0150111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DE0664-C07F-CF4A-97CA-1ACB2E6CA60E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E78D-72E6-3340-9471-288C4216883F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539-8C89-5045-9F08-C7BDB1DBFA3B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184-5DDE-884E-80A3-FE55C119F4AE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A4B8-22E6-9C4E-9E21-B398582CE1A9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B45FD-D4E1-AF48-9045-32D42BBCE1A4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E5D973-A9D6-A54E-ACFF-F94FDC25BEF1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15526F-C015-FD4A-BD0F-FC7652C30A3E}" type="datetime1">
              <a:rPr lang="zh-TW" altLang="en-US" smtClean="0"/>
              <a:t>2022/5/19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edigitallibrary.org/journals/journal-of-medical-imaging/volume-8/issue-S1/017502/3D-CNN-classification-model-for-accurate-diagnosis-of-coronavirus-disease/10.1117/1.JMI.8.S1.017502.full?SSO=1#r26" TargetMode="External"/><Relationship Id="rId2" Type="http://schemas.openxmlformats.org/officeDocument/2006/relationships/hyperlink" Target="https://www.hindawi.com/journals/jhe/2022/13021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examples/vision/3D_image_classificatio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dc.creatis.insa-lyon.fr/description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1823A-5307-9705-D6B1-C8AFCBC5C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TW" sz="4800" dirty="0"/>
              <a:t>Automated Cardiac Diagnosis Challenge (ACDC)</a:t>
            </a:r>
            <a:endParaRPr kumimoji="1"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D075A6-E89D-FBE2-A734-C66015B3E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310657012 </a:t>
            </a:r>
            <a:r>
              <a:rPr kumimoji="1" lang="zh-TW" altLang="en-US" dirty="0"/>
              <a:t>統研碩一</a:t>
            </a:r>
            <a:r>
              <a:rPr kumimoji="1" lang="en-US" altLang="zh-TW" dirty="0"/>
              <a:t> </a:t>
            </a:r>
            <a:r>
              <a:rPr kumimoji="1" lang="zh-TW" altLang="en-US" dirty="0"/>
              <a:t>陳芃辰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716D5-60A3-F376-0479-013E0C19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9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C0E94-9070-2E51-99FC-47BF2865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242"/>
          </a:xfrm>
        </p:spPr>
        <p:txBody>
          <a:bodyPr/>
          <a:lstStyle/>
          <a:p>
            <a:r>
              <a:rPr kumimoji="1" lang="en-US" altLang="zh-TW" dirty="0"/>
              <a:t>DL 3D Classification</a:t>
            </a:r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77E663-6745-EDBF-BCDE-B56119DE6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583627"/>
              </p:ext>
            </p:extLst>
          </p:nvPr>
        </p:nvGraphicFramePr>
        <p:xfrm>
          <a:off x="1399308" y="2348345"/>
          <a:ext cx="9601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40351362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56370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Total Data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0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Train Data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Validation Data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9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Test Data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8646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AB389BC-1157-9FD7-4CF6-A928A43B1B60}"/>
              </a:ext>
            </a:extLst>
          </p:cNvPr>
          <p:cNvSpPr txBox="1"/>
          <p:nvPr/>
        </p:nvSpPr>
        <p:spPr>
          <a:xfrm>
            <a:off x="1399308" y="1638794"/>
            <a:ext cx="517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■ Data Size: 128 x 128 x 8</a:t>
            </a:r>
            <a:endParaRPr kumimoji="1"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009264-A3F5-B38C-C7A9-5010BADF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3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BEC9-151E-D10D-6119-EE8811AA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865"/>
          </a:xfrm>
        </p:spPr>
        <p:txBody>
          <a:bodyPr/>
          <a:lstStyle/>
          <a:p>
            <a:r>
              <a:rPr kumimoji="1" lang="en-US" altLang="zh-TW" dirty="0"/>
              <a:t>Data Augmentation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62C35B-E81A-1714-4C2C-731CA87F0AD3}"/>
              </a:ext>
            </a:extLst>
          </p:cNvPr>
          <p:cNvSpPr txBox="1"/>
          <p:nvPr/>
        </p:nvSpPr>
        <p:spPr>
          <a:xfrm>
            <a:off x="1371600" y="1460665"/>
            <a:ext cx="6353298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■ Rotation (-10 , 10)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■ Scale (0.9 , 1.1)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■ Shift (-5 , 5)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■ Gaussian Noise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■ Contrast (alpha = (15, 30),  beta = 20 )</a:t>
            </a:r>
            <a:endParaRPr kumimoji="1" lang="zh-TW" altLang="en-US" sz="2400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CF3FE1A-B26C-4227-8FAC-5B97DD4F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BEC9-151E-D10D-6119-EE8811AA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865"/>
          </a:xfrm>
        </p:spPr>
        <p:txBody>
          <a:bodyPr/>
          <a:lstStyle/>
          <a:p>
            <a:r>
              <a:rPr kumimoji="1" lang="en-US" altLang="zh-TW" dirty="0"/>
              <a:t>Data Augmentation</a:t>
            </a:r>
            <a:endParaRPr kumimoji="1"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0547F7D-5573-9A8D-1B9F-0804235B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46727"/>
              </p:ext>
            </p:extLst>
          </p:nvPr>
        </p:nvGraphicFramePr>
        <p:xfrm>
          <a:off x="1497609" y="1579418"/>
          <a:ext cx="8133279" cy="509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093">
                  <a:extLst>
                    <a:ext uri="{9D8B030D-6E8A-4147-A177-3AD203B41FA5}">
                      <a16:colId xmlns:a16="http://schemas.microsoft.com/office/drawing/2014/main" val="753963171"/>
                    </a:ext>
                  </a:extLst>
                </a:gridCol>
                <a:gridCol w="2711093">
                  <a:extLst>
                    <a:ext uri="{9D8B030D-6E8A-4147-A177-3AD203B41FA5}">
                      <a16:colId xmlns:a16="http://schemas.microsoft.com/office/drawing/2014/main" val="388463897"/>
                    </a:ext>
                  </a:extLst>
                </a:gridCol>
                <a:gridCol w="2711093">
                  <a:extLst>
                    <a:ext uri="{9D8B030D-6E8A-4147-A177-3AD203B41FA5}">
                      <a16:colId xmlns:a16="http://schemas.microsoft.com/office/drawing/2014/main" val="966644990"/>
                    </a:ext>
                  </a:extLst>
                </a:gridCol>
              </a:tblGrid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Original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Rotate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Scale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47190"/>
                  </a:ext>
                </a:extLst>
              </a:tr>
              <a:tr h="2042556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416922"/>
                  </a:ext>
                </a:extLst>
              </a:tr>
              <a:tr h="235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Shift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Gaussian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Contrast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24969"/>
                  </a:ext>
                </a:extLst>
              </a:tr>
              <a:tr h="1949861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624945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81B67787-2A96-1D8C-F4D4-60689FE50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3" t="8522" r="20419" b="3815"/>
          <a:stretch/>
        </p:blipFill>
        <p:spPr>
          <a:xfrm>
            <a:off x="1876302" y="2220687"/>
            <a:ext cx="2018146" cy="19119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8EE14A0-7A59-27D8-3C26-721624469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43" t="8848" r="20851" b="3490"/>
          <a:stretch/>
        </p:blipFill>
        <p:spPr>
          <a:xfrm>
            <a:off x="4560124" y="2232560"/>
            <a:ext cx="1982741" cy="191192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9FED89-2833-23B8-7DB1-FE5D36EE1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75" t="8847" r="21068" b="4464"/>
          <a:stretch/>
        </p:blipFill>
        <p:spPr>
          <a:xfrm>
            <a:off x="7305785" y="2243070"/>
            <a:ext cx="1983537" cy="191192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78D0CD6-9B65-8FEF-5B6A-E22BCE68EF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9" t="8847" r="20635" b="4140"/>
          <a:stretch/>
        </p:blipFill>
        <p:spPr>
          <a:xfrm>
            <a:off x="1876302" y="4748082"/>
            <a:ext cx="1997537" cy="191192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1BEEF82-94CA-4DEC-4042-255DFE5124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192" t="9497" r="21501" b="5114"/>
          <a:stretch/>
        </p:blipFill>
        <p:spPr>
          <a:xfrm>
            <a:off x="4568300" y="4748081"/>
            <a:ext cx="1991895" cy="191192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51B3CEE-2BB5-2831-404B-0DF0735D00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976" t="9497" r="21717" b="5438"/>
          <a:stretch/>
        </p:blipFill>
        <p:spPr>
          <a:xfrm>
            <a:off x="7305785" y="4748080"/>
            <a:ext cx="1999498" cy="1911929"/>
          </a:xfrm>
          <a:prstGeom prst="rect">
            <a:avLst/>
          </a:prstGeom>
        </p:spPr>
      </p:pic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41BDC667-BD12-E5FF-40C9-23B484ED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4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08507-1E79-7A30-877E-45C54858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740"/>
          </a:xfrm>
        </p:spPr>
        <p:txBody>
          <a:bodyPr/>
          <a:lstStyle/>
          <a:p>
            <a:r>
              <a:rPr kumimoji="1" lang="en-US" altLang="zh-TW" dirty="0"/>
              <a:t>Model: Resnet 18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D1025-FA2A-08F4-8E1B-00C4914F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5044"/>
            <a:ext cx="9601200" cy="4252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Batch Size : 8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Epochs : 80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Optimizer : Adam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Learning Schedule : Cosine Decay (3e-6 , decay step = 10000)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Loss : Focal loss (gamma = 2)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Metrics : accuracy</a:t>
            </a:r>
            <a:endParaRPr kumimoji="1"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B1BD9-A200-B29D-D57D-5A7A718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41194-CD71-C623-C242-84187CDB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239"/>
          </a:xfrm>
        </p:spPr>
        <p:txBody>
          <a:bodyPr/>
          <a:lstStyle/>
          <a:p>
            <a:r>
              <a:rPr kumimoji="1" lang="en-US" altLang="zh-TW" dirty="0"/>
              <a:t>Model: Resnet 18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75FB9-ED3F-3EBD-BAAD-566B880F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1294"/>
            <a:ext cx="9601200" cy="42761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Dropout : 0.3</a:t>
            </a:r>
          </a:p>
          <a:p>
            <a:pPr>
              <a:lnSpc>
                <a:spcPct val="150000"/>
              </a:lnSpc>
            </a:pPr>
            <a:r>
              <a:rPr lang="en" altLang="zh-TW" sz="2400" dirty="0" err="1"/>
              <a:t>Regularizer</a:t>
            </a:r>
            <a:r>
              <a:rPr lang="en" altLang="zh-TW" sz="2400" dirty="0"/>
              <a:t> : L2 (0.0005)</a:t>
            </a:r>
          </a:p>
          <a:p>
            <a:pPr>
              <a:lnSpc>
                <a:spcPct val="150000"/>
              </a:lnSpc>
            </a:pPr>
            <a:r>
              <a:rPr lang="en" altLang="zh-TW" sz="2400" dirty="0"/>
              <a:t>Pre-training : </a:t>
            </a:r>
            <a:r>
              <a:rPr lang="en" altLang="zh-TW" sz="2400" dirty="0" err="1"/>
              <a:t>Imagenet</a:t>
            </a:r>
            <a:endParaRPr lang="en" altLang="zh-TW" sz="2400" dirty="0"/>
          </a:p>
          <a:p>
            <a:endParaRPr lang="en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C47492-B95A-71C8-EAE2-E536949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FC18F-3FEF-0C29-DF21-108C5D26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7364"/>
          </a:xfrm>
        </p:spPr>
        <p:txBody>
          <a:bodyPr/>
          <a:lstStyle/>
          <a:p>
            <a:r>
              <a:rPr kumimoji="1" lang="en-US" altLang="zh-TW" dirty="0"/>
              <a:t>Model Fitting</a:t>
            </a: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1F0AE61-6EE0-9999-2372-4896FB79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52" y="4004953"/>
            <a:ext cx="7086600" cy="25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71282FC-D89E-7398-CF58-BA8A9967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52" y="1378173"/>
            <a:ext cx="6832600" cy="2527300"/>
          </a:xfrm>
          <a:prstGeom prst="rect">
            <a:avLst/>
          </a:prstGeo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F37B077-DE01-1808-367E-9442E6C1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7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FC18F-3FEF-0C29-DF21-108C5D26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7364"/>
          </a:xfrm>
        </p:spPr>
        <p:txBody>
          <a:bodyPr/>
          <a:lstStyle/>
          <a:p>
            <a:r>
              <a:rPr kumimoji="1" lang="en-US" altLang="zh-TW" dirty="0"/>
              <a:t>Test set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8DF9159-3978-9DFE-52BF-6C6A9FFE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565" y="2279650"/>
            <a:ext cx="5334000" cy="22987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5B7D805-9ADB-6709-BCB5-2C54455B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75" y="1898650"/>
            <a:ext cx="4431361" cy="30607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BF8EC8-4A68-391A-AD03-3EE25AD73731}"/>
              </a:ext>
            </a:extLst>
          </p:cNvPr>
          <p:cNvSpPr txBox="1"/>
          <p:nvPr/>
        </p:nvSpPr>
        <p:spPr>
          <a:xfrm>
            <a:off x="8014447" y="4728517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Accuracy : 0.60</a:t>
            </a:r>
            <a:endParaRPr kumimoji="1" lang="zh-TW" altLang="en-US" sz="2400" dirty="0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2D96A4CD-2837-AA36-E798-E4524309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8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E9D21-2A91-E624-2408-53DF8D8E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616"/>
          </a:xfrm>
        </p:spPr>
        <p:txBody>
          <a:bodyPr/>
          <a:lstStyle/>
          <a:p>
            <a:r>
              <a:rPr kumimoji="1" lang="en-US" altLang="zh-TW" dirty="0"/>
              <a:t>Future Work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5B4EC-44A3-3DE2-01AA-BFD81D64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3168"/>
            <a:ext cx="9601200" cy="42642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Use Binary Classifiers for Multi-Class Classification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Use Youden Index to Classify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Add ED Image for Classification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2A0281-1015-66AF-8F74-305934D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3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79906-070F-BA0C-07FA-036040C1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3035"/>
          </a:xfrm>
        </p:spPr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B78A9-7524-9D16-77C1-9AA3F1FE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8835"/>
            <a:ext cx="9601200" cy="4428565"/>
          </a:xfrm>
        </p:spPr>
        <p:txBody>
          <a:bodyPr/>
          <a:lstStyle/>
          <a:p>
            <a:r>
              <a:rPr lang="en" altLang="zh-TW" b="1" dirty="0"/>
              <a:t>On Improved 3D-CNN-Based Binary and Multiclass Classification of Alzheimer’s Disease Using Neuroimaging Modalities and Data Augmentation Methods</a:t>
            </a:r>
            <a:r>
              <a:rPr kumimoji="1" lang="en" altLang="zh-TW" b="1" dirty="0"/>
              <a:t> </a:t>
            </a:r>
            <a:r>
              <a:rPr kumimoji="1" lang="en" altLang="zh-TW" dirty="0">
                <a:hlinkClick r:id="rId2"/>
              </a:rPr>
              <a:t>https://www.hindawi.com/journals/jhe/2022/1302170/</a:t>
            </a:r>
            <a:endParaRPr kumimoji="1" lang="en" altLang="zh-TW" dirty="0"/>
          </a:p>
          <a:p>
            <a:r>
              <a:rPr lang="en" altLang="zh-TW" b="1" dirty="0"/>
              <a:t>3D CNN classification model for accurate diagnosis of coronavirus disease 2019 using computed tomography images</a:t>
            </a:r>
            <a:r>
              <a:rPr kumimoji="1" lang="en" altLang="zh-TW" b="1" dirty="0"/>
              <a:t> </a:t>
            </a:r>
            <a:r>
              <a:rPr kumimoji="1" lang="en" altLang="zh-TW" dirty="0">
                <a:hlinkClick r:id="rId3"/>
              </a:rPr>
              <a:t>https://www.spiedigitallibrary.org/journals/journal-of-medical-imaging/volume-8/issue-S1/017502/3D-CNN-classification-model-for-accurate-diagnosis-of-coronavirus-disease/10.1117/1.JMI.8.S1.017502.full?SSO=1#r26</a:t>
            </a:r>
            <a:endParaRPr kumimoji="1" lang="en" altLang="zh-TW" dirty="0"/>
          </a:p>
          <a:p>
            <a:r>
              <a:rPr lang="en" altLang="zh-TW" b="1" dirty="0"/>
              <a:t>3D image classification from CT scans</a:t>
            </a:r>
            <a:r>
              <a:rPr kumimoji="1" lang="en" altLang="zh-TW" b="1" dirty="0"/>
              <a:t> </a:t>
            </a:r>
            <a:r>
              <a:rPr kumimoji="1" lang="en" altLang="zh-TW" dirty="0">
                <a:hlinkClick r:id="rId4"/>
              </a:rPr>
              <a:t>https://keras.io/examples/vision/3D_image_classification/</a:t>
            </a:r>
            <a:endParaRPr kumimoji="1" lang="en" altLang="zh-TW" dirty="0"/>
          </a:p>
          <a:p>
            <a:endParaRPr kumimoji="1" lang="en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994DF8-3C48-1E98-C5F1-30B7FE6A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73975-91D8-9C88-1F26-86644C1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1" y="2514600"/>
            <a:ext cx="9601200" cy="1485900"/>
          </a:xfrm>
        </p:spPr>
        <p:txBody>
          <a:bodyPr anchor="ctr"/>
          <a:lstStyle/>
          <a:p>
            <a:pPr algn="ctr"/>
            <a:r>
              <a:rPr kumimoji="1" lang="en-US" altLang="zh-TW" dirty="0"/>
              <a:t>Thank You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E2CC9B-434A-8EC6-C36B-209ED76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16CEB-2F62-592E-C28A-103FEC2E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1E374-59A4-9721-2739-C4ABDFF1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525488"/>
          </a:xfrm>
        </p:spPr>
        <p:txBody>
          <a:bodyPr/>
          <a:lstStyle/>
          <a:p>
            <a:r>
              <a:rPr kumimoji="1" lang="en-US" altLang="zh-TW" sz="2400" dirty="0"/>
              <a:t>Paper With Code</a:t>
            </a:r>
          </a:p>
          <a:p>
            <a:pPr marL="0" indent="0">
              <a:buNone/>
            </a:pPr>
            <a:r>
              <a:rPr kumimoji="1" lang="en" altLang="zh-TW" dirty="0">
                <a:hlinkClick r:id="rId2"/>
              </a:rPr>
              <a:t>https://acdc.creatis.insa-lyon.fr/description/index.html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zh-TW" altLang="en-US" dirty="0"/>
              <a:t>分辨心肌相關症狀</a:t>
            </a:r>
            <a:endParaRPr kumimoji="1" lang="en" altLang="zh-TW" dirty="0"/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2400" dirty="0"/>
              <a:t>■ 3D Cine MR Cardiac Image (</a:t>
            </a:r>
            <a:r>
              <a:rPr kumimoji="1" lang="en" altLang="zh-TW" sz="2400" dirty="0" err="1"/>
              <a:t>NifTi</a:t>
            </a:r>
            <a:r>
              <a:rPr kumimoji="1" lang="en" altLang="zh-TW" sz="2400" dirty="0"/>
              <a:t> file)</a:t>
            </a:r>
          </a:p>
          <a:p>
            <a:pPr>
              <a:buFontTx/>
              <a:buChar char="-"/>
            </a:pPr>
            <a:r>
              <a:rPr kumimoji="1" lang="en-US" altLang="zh-TW" sz="2400" dirty="0"/>
              <a:t>3D </a:t>
            </a:r>
            <a:r>
              <a:rPr kumimoji="1" lang="en" altLang="zh-TW" sz="2400" dirty="0"/>
              <a:t>ED Image</a:t>
            </a:r>
            <a:r>
              <a:rPr kumimoji="1" lang="zh-TW" altLang="en-US" sz="2400" dirty="0"/>
              <a:t>（心室末期收縮）</a:t>
            </a:r>
            <a:endParaRPr kumimoji="1" lang="en-US" altLang="zh-TW" sz="2400" dirty="0"/>
          </a:p>
          <a:p>
            <a:pPr>
              <a:buFontTx/>
              <a:buChar char="-"/>
            </a:pPr>
            <a:r>
              <a:rPr kumimoji="1" lang="en" altLang="zh-TW" sz="2400" dirty="0"/>
              <a:t>3D ES Image</a:t>
            </a:r>
            <a:r>
              <a:rPr kumimoji="1" lang="zh-TW" altLang="en-US" sz="2400" dirty="0"/>
              <a:t>（心室末期舒張）</a:t>
            </a:r>
            <a:endParaRPr kumimoji="1" lang="en-US" altLang="zh-TW" sz="2400" dirty="0"/>
          </a:p>
          <a:p>
            <a:pPr>
              <a:buFontTx/>
              <a:buChar char="-"/>
            </a:pPr>
            <a:r>
              <a:rPr kumimoji="1" lang="en-US" altLang="zh-TW" sz="2400" dirty="0"/>
              <a:t>3D Segmented ED Image</a:t>
            </a:r>
            <a:r>
              <a:rPr kumimoji="1" lang="zh-TW" altLang="en-US" sz="2400" dirty="0"/>
              <a:t>（匡選心室末期收縮）</a:t>
            </a:r>
            <a:endParaRPr kumimoji="1" lang="en-US" altLang="zh-TW" sz="2400" dirty="0"/>
          </a:p>
          <a:p>
            <a:pPr>
              <a:buFontTx/>
              <a:buChar char="-"/>
            </a:pPr>
            <a:r>
              <a:rPr kumimoji="1" lang="en-US" altLang="zh-TW" sz="2400" dirty="0"/>
              <a:t>3D Segmented ES Image</a:t>
            </a:r>
            <a:r>
              <a:rPr kumimoji="1" lang="zh-TW" altLang="en-US" sz="2400" dirty="0"/>
              <a:t>（匡選心室末期舒張）</a:t>
            </a:r>
            <a:endParaRPr kumimoji="1"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2A313-3A71-BFFA-9FBC-60902CB6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7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E0ACD-29E8-724F-3B92-90A86BCE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242"/>
          </a:xfrm>
        </p:spPr>
        <p:txBody>
          <a:bodyPr/>
          <a:lstStyle/>
          <a:p>
            <a:r>
              <a:rPr kumimoji="1" lang="en-US" altLang="zh-TW" dirty="0"/>
              <a:t>Classification (5 classes)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44A1E-81C0-B4B9-E4D0-D7636BCE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71"/>
            <a:ext cx="9601200" cy="4169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Normal Patient (NOR)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Previous Myocardial infraction (MINF) </a:t>
            </a:r>
            <a:r>
              <a:rPr kumimoji="1" lang="zh-TW" altLang="en-US" sz="2400" dirty="0"/>
              <a:t>先前的心肌梗塞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Dilated Cardiomyopathy (DCM) </a:t>
            </a:r>
            <a:r>
              <a:rPr kumimoji="1" lang="zh-TW" altLang="en-US" sz="2400" dirty="0"/>
              <a:t>擴張性心肌病變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Hypertrophic Cardiomyopathy (HCM) </a:t>
            </a:r>
            <a:r>
              <a:rPr kumimoji="1" lang="zh-TW" altLang="en-US" sz="2400" dirty="0"/>
              <a:t>阻塞性肥厚心肌症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Abnormal Right Ventricle (RV)</a:t>
            </a:r>
            <a:r>
              <a:rPr kumimoji="1" lang="zh-TW" altLang="en-US" sz="2400" dirty="0"/>
              <a:t> 不正常的右心室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05C96E-8F9E-1B4D-4223-383DC37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CE56A-E9A6-AFC9-645A-C47A6DD1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86741"/>
          </a:xfrm>
        </p:spPr>
        <p:txBody>
          <a:bodyPr/>
          <a:lstStyle/>
          <a:p>
            <a:r>
              <a:rPr kumimoji="1" lang="en-US" altLang="zh-TW" dirty="0"/>
              <a:t>Data Description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5BE28D1-ED94-A280-891E-C85D76CC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26453"/>
              </p:ext>
            </p:extLst>
          </p:nvPr>
        </p:nvGraphicFramePr>
        <p:xfrm>
          <a:off x="1473859" y="1586565"/>
          <a:ext cx="9601200" cy="38358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12651252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29430308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3333698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694953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34323089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NOR-0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MINF-1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DCM-2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HCM-3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RV-4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870344"/>
                  </a:ext>
                </a:extLst>
              </a:tr>
              <a:tr h="1559297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55789"/>
                  </a:ext>
                </a:extLst>
              </a:tr>
              <a:tr h="1559297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3125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8FD610C4-0A41-C10A-253C-C025D8E9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144" y="3977863"/>
            <a:ext cx="1624629" cy="13480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971B56-FC8D-7D6B-BF9F-E54464CF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51" y="4011873"/>
            <a:ext cx="1790700" cy="1225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F76AA6A-1171-4C56-F62D-D8609ECAE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87" y="3911683"/>
            <a:ext cx="1743480" cy="148045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BDD10F2-918E-D379-49DF-171342997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550" y="4018181"/>
            <a:ext cx="1803400" cy="12319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1D3ADB-1FDE-D8D1-80E9-E699FE25C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144" y="2379592"/>
            <a:ext cx="1624629" cy="136080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EB622D5-A75E-7456-3EFA-9F0D2F60F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5711" y="2379592"/>
            <a:ext cx="1617687" cy="136080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3EDD5C5-49F9-0FA8-E6E6-AAA2071FA3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711" y="3977863"/>
            <a:ext cx="1623378" cy="135975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BBE4C3-BD8C-17DB-F8E9-AEE5CF1B8C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3351" y="2514843"/>
            <a:ext cx="1788303" cy="12255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CB12D05-231A-19A9-FE83-21DB938B3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6772" y="2348167"/>
            <a:ext cx="1721833" cy="145579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2085D41-942E-A36D-75B6-082B330017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4164" y="2460116"/>
            <a:ext cx="1806786" cy="1231900"/>
          </a:xfrm>
          <a:prstGeom prst="rect">
            <a:avLst/>
          </a:prstGeom>
        </p:spPr>
      </p:pic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8944712D-4C7C-38C3-805A-631BC0D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61C44-1282-B935-0DB6-8323BE8F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8412AE8-65A3-2648-3391-7C7D353A6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64430"/>
              </p:ext>
            </p:extLst>
          </p:nvPr>
        </p:nvGraphicFramePr>
        <p:xfrm>
          <a:off x="1371600" y="1713805"/>
          <a:ext cx="9601200" cy="124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9023244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75189084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40968076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9518573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16707769"/>
                    </a:ext>
                  </a:extLst>
                </a:gridCol>
              </a:tblGrid>
              <a:tr h="590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MINF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DCM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HCM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72083"/>
                  </a:ext>
                </a:extLst>
              </a:tr>
              <a:tr h="6572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133089"/>
                  </a:ext>
                </a:extLst>
              </a:tr>
            </a:tbl>
          </a:graphicData>
        </a:graphic>
      </p:graphicFrame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71F1D39-B339-AB20-9905-C3A4E04A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5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1D500-36AE-BC2B-E71D-ECD0D19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kumimoji="1" lang="en-US" altLang="zh-TW" dirty="0"/>
              <a:t>ML Classification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4DB8F-418A-3CBB-0E5E-7DFF7DF0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9423"/>
            <a:ext cx="9601200" cy="4097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400" dirty="0"/>
              <a:t>EDV_LV , EDV_RV</a:t>
            </a:r>
            <a:r>
              <a:rPr lang="zh-TW" altLang="en-US" sz="2400" dirty="0"/>
              <a:t> </a:t>
            </a:r>
            <a:r>
              <a:rPr lang="en" altLang="zh-TW" sz="2400" dirty="0"/>
              <a:t>, ESV_LV , ESV_RV , </a:t>
            </a:r>
          </a:p>
          <a:p>
            <a:pPr marL="0" indent="0">
              <a:buNone/>
            </a:pPr>
            <a:r>
              <a:rPr lang="en" altLang="zh-TW" sz="2400" dirty="0"/>
              <a:t>ED_MYO , ES_MYO , EF_LV</a:t>
            </a:r>
            <a:r>
              <a:rPr lang="zh-TW" altLang="en-US" sz="2400" dirty="0"/>
              <a:t> </a:t>
            </a:r>
            <a:r>
              <a:rPr lang="en" altLang="zh-TW" sz="2400" dirty="0"/>
              <a:t>, EF_RV , … … </a:t>
            </a:r>
            <a:r>
              <a:rPr lang="zh-TW" altLang="en-US" sz="2400" dirty="0"/>
              <a:t>總共</a:t>
            </a:r>
            <a:r>
              <a:rPr lang="en-US" altLang="zh-TW" sz="2400" dirty="0"/>
              <a:t>20</a:t>
            </a:r>
            <a:r>
              <a:rPr lang="zh-TW" altLang="en-US" sz="2400" dirty="0"/>
              <a:t>個變數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EF (ejection fraction) = stroke volume/</a:t>
            </a:r>
            <a:r>
              <a:rPr lang="en" altLang="zh-TW" sz="2400" dirty="0"/>
              <a:t>end-diastolic volume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65E8E1-B4D7-916B-5133-DCEF7B1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7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CF5D8-22FC-BD4E-1440-E5F59771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491"/>
          </a:xfrm>
        </p:spPr>
        <p:txBody>
          <a:bodyPr/>
          <a:lstStyle/>
          <a:p>
            <a:r>
              <a:rPr kumimoji="1" lang="en-US" altLang="zh-TW" dirty="0"/>
              <a:t>KNN Classification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A83DFB-10B2-F54D-8A06-078AD2F6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54" y="1796390"/>
            <a:ext cx="5062517" cy="379688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096A01-F88E-B0C1-8D87-C5686BF4F04D}"/>
              </a:ext>
            </a:extLst>
          </p:cNvPr>
          <p:cNvSpPr txBox="1"/>
          <p:nvPr/>
        </p:nvSpPr>
        <p:spPr>
          <a:xfrm>
            <a:off x="7371608" y="2905780"/>
            <a:ext cx="3933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i="0" dirty="0">
                <a:solidFill>
                  <a:srgbClr val="212121"/>
                </a:solidFill>
                <a:effectLst/>
              </a:rPr>
              <a:t>[1.  0.9  0.95  0.95  0.9 ]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B5E95-B710-8357-CA7B-159011F8C9D9}"/>
              </a:ext>
            </a:extLst>
          </p:cNvPr>
          <p:cNvSpPr txBox="1"/>
          <p:nvPr/>
        </p:nvSpPr>
        <p:spPr>
          <a:xfrm>
            <a:off x="8135257" y="3430309"/>
            <a:ext cx="2591789" cy="5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0" i="0" dirty="0">
                <a:solidFill>
                  <a:srgbClr val="212121"/>
                </a:solidFill>
                <a:effectLst/>
              </a:rPr>
              <a:t>Accuracy: 0.94</a:t>
            </a:r>
            <a:endParaRPr lang="zh-TW" altLang="en-US" sz="28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DBD039D-5C47-F9DF-47CE-9969739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5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D4AE0-685F-6932-AE9A-A0080845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7364"/>
          </a:xfrm>
        </p:spPr>
        <p:txBody>
          <a:bodyPr/>
          <a:lstStyle/>
          <a:p>
            <a:r>
              <a:rPr kumimoji="1" lang="en-US" altLang="zh-TW" dirty="0"/>
              <a:t>Random Forest Classification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0506D7-C461-69B3-A7DF-5D3F7EEEAE49}"/>
              </a:ext>
            </a:extLst>
          </p:cNvPr>
          <p:cNvSpPr txBox="1"/>
          <p:nvPr/>
        </p:nvSpPr>
        <p:spPr>
          <a:xfrm>
            <a:off x="7885215" y="3175238"/>
            <a:ext cx="24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Accuracy: 0.97</a:t>
            </a:r>
            <a:endParaRPr kumimoji="1" lang="zh-TW" altLang="en-US" sz="2800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B4CB0BA-C1DC-5ECC-1396-9AB3A77F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35" y="1989117"/>
            <a:ext cx="4775200" cy="3581400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CF0236-2546-3037-F641-2FB9E0B71B48}"/>
              </a:ext>
            </a:extLst>
          </p:cNvPr>
          <p:cNvSpPr txBox="1"/>
          <p:nvPr/>
        </p:nvSpPr>
        <p:spPr>
          <a:xfrm>
            <a:off x="7481452" y="2652018"/>
            <a:ext cx="3372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i="0" dirty="0">
                <a:solidFill>
                  <a:srgbClr val="212121"/>
                </a:solidFill>
                <a:effectLst/>
              </a:rPr>
              <a:t>[1.  0.9  1.  1.  0.95]</a:t>
            </a:r>
            <a:endParaRPr lang="zh-TW" altLang="en-US" sz="2800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CA37BA50-ED22-0973-C8AF-4B88054C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6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3EF4B-C669-2B10-C3F2-3F3E0C04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kumimoji="1" lang="en-US" altLang="zh-TW" dirty="0"/>
              <a:t>Random Forest Features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AA3439-6E92-82CA-331E-81E0223E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28" y="1567543"/>
            <a:ext cx="6012543" cy="4509407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8E14C-B5D7-A92F-F49D-DD902D26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6245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3641</TotalTime>
  <Words>526</Words>
  <Application>Microsoft Macintosh PowerPoint</Application>
  <PresentationFormat>寬螢幕</PresentationFormat>
  <Paragraphs>115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裁剪</vt:lpstr>
      <vt:lpstr>Automated Cardiac Diagnosis Challenge (ACDC)</vt:lpstr>
      <vt:lpstr>Dataset</vt:lpstr>
      <vt:lpstr>Classification (5 classes)</vt:lpstr>
      <vt:lpstr>Data Description</vt:lpstr>
      <vt:lpstr>Dataset</vt:lpstr>
      <vt:lpstr>ML Classification</vt:lpstr>
      <vt:lpstr>KNN Classification</vt:lpstr>
      <vt:lpstr>Random Forest Classification</vt:lpstr>
      <vt:lpstr>Random Forest Features</vt:lpstr>
      <vt:lpstr>DL 3D Classification</vt:lpstr>
      <vt:lpstr>Data Augmentation</vt:lpstr>
      <vt:lpstr>Data Augmentation</vt:lpstr>
      <vt:lpstr>Model: Resnet 18</vt:lpstr>
      <vt:lpstr>Model: Resnet 18</vt:lpstr>
      <vt:lpstr>Model Fitting</vt:lpstr>
      <vt:lpstr>Test set</vt:lpstr>
      <vt:lpstr>Future Work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Cardiac Diagnosis Challenge (ACDC)</dc:title>
  <dc:creator>陳芃辰</dc:creator>
  <cp:lastModifiedBy>陳芃辰</cp:lastModifiedBy>
  <cp:revision>7</cp:revision>
  <dcterms:created xsi:type="dcterms:W3CDTF">2022-05-17T14:54:32Z</dcterms:created>
  <dcterms:modified xsi:type="dcterms:W3CDTF">2022-05-20T06:51:02Z</dcterms:modified>
</cp:coreProperties>
</file>