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753" r:id="rId2"/>
    <p:sldId id="4754" r:id="rId3"/>
    <p:sldId id="4755" r:id="rId4"/>
    <p:sldId id="4764" r:id="rId5"/>
    <p:sldId id="4765" r:id="rId6"/>
    <p:sldId id="4756" r:id="rId7"/>
    <p:sldId id="4766" r:id="rId8"/>
    <p:sldId id="4767" r:id="rId9"/>
    <p:sldId id="4768" r:id="rId10"/>
    <p:sldId id="4769" r:id="rId11"/>
    <p:sldId id="4770" r:id="rId12"/>
    <p:sldId id="4771" r:id="rId13"/>
    <p:sldId id="4772" r:id="rId14"/>
    <p:sldId id="4773" r:id="rId15"/>
    <p:sldId id="4774" r:id="rId16"/>
    <p:sldId id="4776" r:id="rId17"/>
    <p:sldId id="4775" r:id="rId18"/>
    <p:sldId id="4777" r:id="rId19"/>
    <p:sldId id="4778" r:id="rId20"/>
    <p:sldId id="4779" r:id="rId21"/>
    <p:sldId id="4786" r:id="rId22"/>
    <p:sldId id="4780" r:id="rId23"/>
    <p:sldId id="4781" r:id="rId24"/>
    <p:sldId id="4782" r:id="rId25"/>
    <p:sldId id="4783" r:id="rId26"/>
    <p:sldId id="4784" r:id="rId27"/>
    <p:sldId id="4785" r:id="rId28"/>
    <p:sldId id="4787" r:id="rId29"/>
    <p:sldId id="4789" r:id="rId30"/>
    <p:sldId id="4790" r:id="rId31"/>
    <p:sldId id="4795" r:id="rId32"/>
    <p:sldId id="4791" r:id="rId33"/>
    <p:sldId id="4792" r:id="rId34"/>
    <p:sldId id="4793" r:id="rId35"/>
    <p:sldId id="4794" r:id="rId36"/>
    <p:sldId id="4762" r:id="rId37"/>
  </p:sldIdLst>
  <p:sldSz cx="12858750" cy="7232650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CEAED"/>
    <a:srgbClr val="A79FAA"/>
    <a:srgbClr val="FBDBC6"/>
    <a:srgbClr val="FABAAE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5687" autoAdjust="0"/>
  </p:normalViewPr>
  <p:slideViewPr>
    <p:cSldViewPr>
      <p:cViewPr varScale="1">
        <p:scale>
          <a:sx n="98" d="100"/>
          <a:sy n="98" d="100"/>
        </p:scale>
        <p:origin x="344" y="17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98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4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0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74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1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6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4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86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20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21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4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4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65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42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7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1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12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48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3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88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9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4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0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3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767512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數據科學概論</a:t>
            </a:r>
            <a:endParaRPr lang="en-US" altLang="zh-CN" sz="20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期末報告</a:t>
            </a:r>
            <a:endParaRPr lang="en-US" altLang="zh-CN" sz="54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56894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統研一</a:t>
            </a:r>
            <a:r>
              <a:rPr lang="zh-TW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 陳芃辰 </a:t>
            </a:r>
            <a:endParaRPr sz="20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621989" y="1053290"/>
            <a:ext cx="361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Children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88C2A7-2907-C34E-8F4A-07CBC323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03" y="1671124"/>
            <a:ext cx="7080944" cy="3890402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45C3C602-ACD6-664E-BB8A-D76A79FB7E93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F4B92AA-967B-0943-8D09-1A9E11A20BD3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774852" y="1053290"/>
            <a:ext cx="330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Region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A7A8CB-F4B1-C543-A089-64EED0C9A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31" y="1576090"/>
            <a:ext cx="7426887" cy="408047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BF44AFE-2635-4D40-AAA5-E57D7993CFBE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E0A6B5D-AD1A-5A49-8BDB-884FAD5BE10B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5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698356" y="1053290"/>
            <a:ext cx="346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Smoker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2DF53A-13CA-0541-A449-E5991203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62" y="1559404"/>
            <a:ext cx="7487626" cy="411384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51270053-6229-644D-8BDA-11CE7C1C9470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66B3972-81E4-5640-976C-1E677C1BF24A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1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685853" y="1053290"/>
            <a:ext cx="3487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Charges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656ACD-52A2-6B40-90B3-BBA77B95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07" y="1690905"/>
            <a:ext cx="7008936" cy="385084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F0CB154B-1F63-6448-A91C-6CB3F5DC04A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4835F98-0F93-0F45-8AFD-FB1D562A1027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9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960992" y="1053290"/>
            <a:ext cx="29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Correlation Table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357A4A-1082-AD41-B1D2-A634EAF0D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1" y="1647596"/>
            <a:ext cx="8213260" cy="4512518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833C3AF4-A9F5-FE49-B0AD-A50CB06F408D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078568E-86EF-7D4A-AFAC-35AD450A3B04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3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9CAC5A-0D1C-BB4B-8BFD-C3AEAEE09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93" y="1384077"/>
            <a:ext cx="7164763" cy="39364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DC19F8-A92A-F742-BFCE-0CF67E637BFD}"/>
              </a:ext>
            </a:extLst>
          </p:cNvPr>
          <p:cNvSpPr txBox="1"/>
          <p:nvPr/>
        </p:nvSpPr>
        <p:spPr>
          <a:xfrm>
            <a:off x="5067464" y="566390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有沒有抽菸保費差距很大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59335E2-CEB5-9A42-A138-D0441CD1D502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66E9C67-EE6A-2045-98F3-625BA8F3682B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8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977BAA-7552-BA4A-A5E2-EC66D55B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4" y="1996145"/>
            <a:ext cx="5897798" cy="32403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2291F3-E7FB-E349-8F11-7C82B1EF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99" y="1988773"/>
            <a:ext cx="5911216" cy="3247732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A2DB3773-57CD-9F48-93B1-007371E0564C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76D7833A-E153-0845-AAEC-9496793BD3A6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231F74-147E-0641-AE94-F47A5EDB89AF}"/>
              </a:ext>
            </a:extLst>
          </p:cNvPr>
          <p:cNvSpPr txBox="1"/>
          <p:nvPr/>
        </p:nvSpPr>
        <p:spPr>
          <a:xfrm>
            <a:off x="5403139" y="5704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拆開兩個性別觀察</a:t>
            </a:r>
          </a:p>
        </p:txBody>
      </p:sp>
    </p:spTree>
    <p:extLst>
      <p:ext uri="{BB962C8B-B14F-4D97-AF65-F5344CB8AC3E}">
        <p14:creationId xmlns:p14="http://schemas.microsoft.com/office/powerpoint/2010/main" val="3942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B3C821-B904-794C-B821-E279F7102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1" y="1456085"/>
            <a:ext cx="7296968" cy="400909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A0CEB368-5876-2842-9CB9-63E7E0BD037A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B942037-5605-894D-8A65-0A08FD75BD96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D96E63-CCE4-7C4C-8E3A-90B13E543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59" y="1700603"/>
            <a:ext cx="6973632" cy="3831443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F2555FC4-5299-244D-BB23-F67979A23AD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92CA0AD-8E84-BB42-8558-4349B9DF763C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42D3535-9C86-D348-8743-48AF4D1DD17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E58037-487B-A941-A3EB-F0BEF479DCE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421337-097E-0C44-87E1-0BEEE17C6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00" y="1540086"/>
            <a:ext cx="7557949" cy="41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4802856" y="1240061"/>
            <a:ext cx="3077903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目錄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4692249" y="2413962"/>
            <a:ext cx="329911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2531817" y="4285597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資料介紹</a:t>
            </a:r>
            <a:endParaRPr lang="en-US" altLang="zh-CN" sz="2800" b="1" dirty="0">
              <a:solidFill>
                <a:srgbClr val="A79FAA"/>
              </a:solidFill>
              <a:cs typeface="+mn-ea"/>
              <a:sym typeface="+mn-lt"/>
            </a:endParaRPr>
          </a:p>
          <a:p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Data Description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2531817" y="5300737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迴歸分析</a:t>
            </a:r>
            <a:endParaRPr lang="en-US" altLang="zh-CN" sz="2800" b="1" dirty="0">
              <a:solidFill>
                <a:srgbClr val="A79FAA"/>
              </a:solidFill>
              <a:cs typeface="+mn-ea"/>
              <a:sym typeface="+mn-lt"/>
            </a:endParaRPr>
          </a:p>
          <a:p>
            <a:pPr lvl="0"/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Regression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880759" y="4285597"/>
            <a:ext cx="2822178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探索式資料分析</a:t>
            </a:r>
            <a:endParaRPr lang="en-US" altLang="zh-CN" sz="2800" b="1" dirty="0">
              <a:solidFill>
                <a:srgbClr val="A79FAA"/>
              </a:solidFill>
              <a:cs typeface="+mn-ea"/>
              <a:sym typeface="+mn-lt"/>
            </a:endParaRPr>
          </a:p>
          <a:p>
            <a:pPr lvl="0"/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Exploratory Data Analysis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880759" y="5300736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分類樹</a:t>
            </a:r>
            <a:endParaRPr lang="en-US" altLang="zh-CN" sz="2800" b="1" dirty="0">
              <a:solidFill>
                <a:srgbClr val="A79FAA"/>
              </a:solidFill>
              <a:cs typeface="+mn-ea"/>
              <a:sym typeface="+mn-lt"/>
            </a:endParaRPr>
          </a:p>
          <a:p>
            <a:pPr lvl="0"/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Classification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839" y="5207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</a:rPr>
              <a:t>https://www.ypppt.com/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42D3535-9C86-D348-8743-48AF4D1DD17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E58037-487B-A941-A3EB-F0BEF479DCE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519260-D182-2147-BD27-93F57408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99" y="1651342"/>
            <a:ext cx="7152952" cy="39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42D3535-9C86-D348-8743-48AF4D1DD17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E58037-487B-A941-A3EB-F0BEF479DCE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AF2AEF86-A64D-CD40-97DD-62D263252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29470"/>
              </p:ext>
            </p:extLst>
          </p:nvPr>
        </p:nvGraphicFramePr>
        <p:xfrm>
          <a:off x="2143125" y="2608213"/>
          <a:ext cx="8572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341055695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94022920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99421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Smoker_yes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7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Testing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1622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3940D2F-3B8F-8247-BF2C-3C69DABC3EBC}"/>
              </a:ext>
            </a:extLst>
          </p:cNvPr>
          <p:cNvSpPr txBox="1"/>
          <p:nvPr/>
        </p:nvSpPr>
        <p:spPr>
          <a:xfrm>
            <a:off x="4469960" y="4192389"/>
            <a:ext cx="391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切成</a:t>
            </a:r>
            <a:r>
              <a:rPr kumimoji="1" lang="en-US" altLang="zh-TW" dirty="0"/>
              <a:t>Training Data</a:t>
            </a:r>
            <a:r>
              <a:rPr kumimoji="1" lang="zh-TW" altLang="en-US" dirty="0"/>
              <a:t>與</a:t>
            </a:r>
            <a:r>
              <a:rPr kumimoji="1" lang="en-US" altLang="zh-TW" dirty="0"/>
              <a:t>Testing 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42D3535-9C86-D348-8743-48AF4D1DD17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E58037-487B-A941-A3EB-F0BEF479DCE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23AE71-9C2C-A346-B2AE-AFA4BC84E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5" y="906619"/>
            <a:ext cx="4879715" cy="33421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3423B42-0F62-E042-B670-1BF07DB5F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3669920"/>
            <a:ext cx="4683100" cy="33421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B13A1BD-2A78-CC4C-B9A4-D985D3DAD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1" y="1026374"/>
            <a:ext cx="4831174" cy="30940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AA8868-4F88-4C49-81BA-E83C21B3D714}"/>
              </a:ext>
            </a:extLst>
          </p:cNvPr>
          <p:cNvSpPr txBox="1"/>
          <p:nvPr/>
        </p:nvSpPr>
        <p:spPr>
          <a:xfrm>
            <a:off x="1806647" y="4181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一次方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FBD235-BF6E-1D48-81CD-1712DB5A3456}"/>
              </a:ext>
            </a:extLst>
          </p:cNvPr>
          <p:cNvSpPr txBox="1"/>
          <p:nvPr/>
        </p:nvSpPr>
        <p:spPr>
          <a:xfrm>
            <a:off x="9326250" y="4248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二次方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993390-538D-B54D-A3EF-66330EAF9AC0}"/>
              </a:ext>
            </a:extLst>
          </p:cNvPr>
          <p:cNvSpPr txBox="1"/>
          <p:nvPr/>
        </p:nvSpPr>
        <p:spPr>
          <a:xfrm>
            <a:off x="8592195" y="5340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三次方</a:t>
            </a:r>
          </a:p>
        </p:txBody>
      </p:sp>
    </p:spTree>
    <p:extLst>
      <p:ext uri="{BB962C8B-B14F-4D97-AF65-F5344CB8AC3E}">
        <p14:creationId xmlns:p14="http://schemas.microsoft.com/office/powerpoint/2010/main" val="21245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42D3535-9C86-D348-8743-48AF4D1DD17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E58037-487B-A941-A3EB-F0BEF479DCE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7A91BD-D059-E842-88B2-19EF15DE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55" y="1756110"/>
            <a:ext cx="6771576" cy="37204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6DD5EF-5514-CB44-A5C7-1003DD224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99" y="2608213"/>
            <a:ext cx="3505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42D3535-9C86-D348-8743-48AF4D1DD17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E58037-487B-A941-A3EB-F0BEF479DCE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Regression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F024B6-A2BF-9D46-B046-439624DED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0" y="1607586"/>
            <a:ext cx="5179065" cy="4666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3D1E659-4787-7E4B-A7AC-EB680BE3B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59" y="5601336"/>
            <a:ext cx="3200400" cy="673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D23D135-4D0B-7E45-B90F-C4B890642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36" y="1312069"/>
            <a:ext cx="5491336" cy="38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48B79D-FB89-4D40-AEB7-62435DF6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2" y="1575575"/>
            <a:ext cx="5854700" cy="4381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4C1ADB-29E4-2540-9FB8-C5D836106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67" y="5296675"/>
            <a:ext cx="3187700" cy="66040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3B6A5998-0F71-174D-B3B7-1F18E39F034C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409BE285-25BD-254F-8652-6F5596B3A29D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Regression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BD2973-1E0B-0947-BD66-28E76569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91" y="1275575"/>
            <a:ext cx="5466052" cy="38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DAE1F79-37EE-3F4A-8F8B-D4743A6638A6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4E6A55F-BE7B-C743-9A3A-14141D3BB791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Regression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970088-19FA-5844-A28C-3E73A9A5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456085"/>
            <a:ext cx="5811375" cy="36844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273552-6866-4547-A22B-3004AE2FC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96" y="5776565"/>
            <a:ext cx="3136900" cy="635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C33DA9-B862-FD4A-B71F-34345BAB4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87" y="5831822"/>
            <a:ext cx="4152900" cy="4445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C6400B0-2807-2E45-81C6-FB513E8FA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03" y="1643581"/>
            <a:ext cx="4696434" cy="32986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6941E7-C4E4-834D-80A2-E5A7908A133B}"/>
              </a:ext>
            </a:extLst>
          </p:cNvPr>
          <p:cNvSpPr txBox="1"/>
          <p:nvPr/>
        </p:nvSpPr>
        <p:spPr>
          <a:xfrm>
            <a:off x="572621" y="5886652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oper Black" panose="0208090404030B020404" pitchFamily="18" charset="0"/>
              </a:rPr>
              <a:t>Prediction :</a:t>
            </a:r>
            <a:endParaRPr kumimoji="1" lang="zh-TW" altLang="en-US" dirty="0">
              <a:latin typeface="Cooper Black" panose="0208090404030B0204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6FDC86-885A-8A46-9CA0-8E3147FCCA55}"/>
              </a:ext>
            </a:extLst>
          </p:cNvPr>
          <p:cNvSpPr txBox="1"/>
          <p:nvPr/>
        </p:nvSpPr>
        <p:spPr>
          <a:xfrm>
            <a:off x="6429375" y="58919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oper Black" panose="0208090404030B020404" pitchFamily="18" charset="0"/>
              </a:rPr>
              <a:t>VIF :</a:t>
            </a:r>
            <a:endParaRPr kumimoji="1" lang="zh-TW" alt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D02DD66-13AB-C041-99B3-00B99625A83D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1DA62E1-690E-4B44-A12B-4D525AC455E3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Regression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8C6D7C-A74A-6748-8E85-07AD3F11B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1" y="1312069"/>
            <a:ext cx="5072863" cy="41395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C256660-C85C-A24F-B12A-67EAE55C5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87" y="5944673"/>
            <a:ext cx="4838700" cy="406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6430A9-DC6A-6240-9678-85A17B271A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2324919" y="5817673"/>
            <a:ext cx="3060700" cy="660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70241E-3256-4846-9DBA-5764420FA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93" y="1984127"/>
            <a:ext cx="4646151" cy="326439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B325E3-185B-674F-9D4C-F2B3677C368E}"/>
              </a:ext>
            </a:extLst>
          </p:cNvPr>
          <p:cNvSpPr txBox="1"/>
          <p:nvPr/>
        </p:nvSpPr>
        <p:spPr>
          <a:xfrm>
            <a:off x="652948" y="5963207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oper Black" panose="0208090404030B020404" pitchFamily="18" charset="0"/>
              </a:rPr>
              <a:t>Prediction :</a:t>
            </a:r>
            <a:endParaRPr kumimoji="1" lang="zh-TW" altLang="en-US" dirty="0">
              <a:latin typeface="Cooper Black" panose="0208090404030B0204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BA937A0-D450-264B-AF32-16D567959D28}"/>
              </a:ext>
            </a:extLst>
          </p:cNvPr>
          <p:cNvSpPr txBox="1"/>
          <p:nvPr/>
        </p:nvSpPr>
        <p:spPr>
          <a:xfrm>
            <a:off x="6156670" y="596320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oper Black" panose="0208090404030B020404" pitchFamily="18" charset="0"/>
              </a:rPr>
              <a:t>VIF :</a:t>
            </a:r>
            <a:endParaRPr kumimoji="1" lang="zh-TW" alt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D02DD66-13AB-C041-99B3-00B99625A83D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1DA62E1-690E-4B44-A12B-4D525AC455E3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Regression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45EA76-7183-2D48-85D2-ED070835F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2128272"/>
            <a:ext cx="5416827" cy="29761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011ED2-90E1-7843-9290-F28A7E084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99" y="2128272"/>
            <a:ext cx="5416828" cy="29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資料介紹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D02DD66-13AB-C041-99B3-00B99625A83D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迴歸分析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1DA62E1-690E-4B44-A12B-4D525AC455E3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Regression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5FC270-64CD-A842-964C-C0DB3712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" y="2097453"/>
            <a:ext cx="5519056" cy="30322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5C0F6F-3818-D944-A220-AF7C19C8F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09" y="2100189"/>
            <a:ext cx="5519054" cy="30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分類樹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2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D02DD66-13AB-C041-99B3-00B99625A83D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分類樹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1DA62E1-690E-4B44-A12B-4D525AC455E3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Classification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5E1EAF-177F-4948-ABBC-B88F5103E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67" y="1460732"/>
            <a:ext cx="7846815" cy="43111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161671-1C5D-5F49-A152-CA0343713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4" y="5914207"/>
            <a:ext cx="2578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CD2417-2E96-9E40-9295-62CB5436E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4" y="1744117"/>
            <a:ext cx="6159922" cy="33843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BC50CD7-6469-764F-AF3B-FE7984EB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717203"/>
            <a:ext cx="6159922" cy="33843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9C829C-6DB6-934E-B20E-E7264EF7F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6" y="4466694"/>
            <a:ext cx="2667000" cy="67310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CACAD24A-D438-244A-ACA0-C7ED70AD1139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分類樹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1B821A5-B132-674C-8A6D-63FF3FF58668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Classification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299C26-5291-A64B-99E5-D67C44C0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93" y="1312069"/>
            <a:ext cx="7164763" cy="39364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14A2A3-D24A-8844-9FC2-11AC2B91E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4" y="5284383"/>
            <a:ext cx="2654300" cy="66040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CCE998D6-3695-2C49-923C-46BA0BCF7DC5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分類樹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72DD10-1BAC-B043-ACFC-B414E75EC5BA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Classification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33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A58185-5669-D947-8F1C-9EDB37A68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98" y="1528093"/>
            <a:ext cx="7601606" cy="4176464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959FC445-45CD-E64A-8EF3-90ED1C38A591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分類樹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2151644E-7C88-9C48-8E0D-A387D2EFCC74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Classification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4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資料簡介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Data Description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A4DB17-12FC-A744-B03A-6635F610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1747915"/>
            <a:ext cx="6491932" cy="37368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001755" y="1053290"/>
            <a:ext cx="485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Medical Cost Personal Dataset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資料檢查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Data Description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001755" y="1053290"/>
            <a:ext cx="485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Medical Cost Personal Dataset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523A3C-95EA-AA4A-BCF5-14D43A9D0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6" y="1927746"/>
            <a:ext cx="7053558" cy="33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99239" y="3908847"/>
            <a:ext cx="486027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直方圖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散佈圖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Violin Plot</a:t>
            </a: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箱型圖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7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4742150" y="1053290"/>
            <a:ext cx="337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Gender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5F977A-0276-FF46-BB20-4DB2B57FA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10" y="1642833"/>
            <a:ext cx="7183931" cy="39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5014693" y="1053290"/>
            <a:ext cx="28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Age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CA009F-EF45-9E41-A260-35636A73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6" y="1531819"/>
            <a:ext cx="7588041" cy="4169011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E3F15542-DAEB-0144-BB0C-52C81A9556D4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4B9FB1F-BF9D-2843-825D-BAA8C904642F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06CCF8-B659-6B46-9C3D-3943EE7B1181}"/>
              </a:ext>
            </a:extLst>
          </p:cNvPr>
          <p:cNvSpPr txBox="1"/>
          <p:nvPr/>
        </p:nvSpPr>
        <p:spPr>
          <a:xfrm>
            <a:off x="3567053" y="582619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二十歲以下人口較多，但是男女歲數的分佈算蠻平均的</a:t>
            </a:r>
          </a:p>
        </p:txBody>
      </p:sp>
    </p:spTree>
    <p:extLst>
      <p:ext uri="{BB962C8B-B14F-4D97-AF65-F5344CB8AC3E}">
        <p14:creationId xmlns:p14="http://schemas.microsoft.com/office/powerpoint/2010/main" val="3057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F2C24E-52EF-BC4B-B303-E90005005ECE}"/>
              </a:ext>
            </a:extLst>
          </p:cNvPr>
          <p:cNvSpPr txBox="1"/>
          <p:nvPr/>
        </p:nvSpPr>
        <p:spPr>
          <a:xfrm>
            <a:off x="5014693" y="1053290"/>
            <a:ext cx="285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oper Black" panose="0208090404030B020404" pitchFamily="18" charset="0"/>
              </a:rPr>
              <a:t>BMI Distribution</a:t>
            </a:r>
            <a:endParaRPr kumimoji="1" lang="zh-TW" altLang="en-US" sz="2400" dirty="0">
              <a:latin typeface="Cooper Black" panose="0208090404030B0204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80A9C7-D6E0-3543-844D-3C2473238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46" y="1648098"/>
            <a:ext cx="7164763" cy="393645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C4F7EC5F-99F2-D140-8F0F-95DB593D226B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探索式資料分析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05A4B38-1C83-BE4B-91D3-80B889C68228}"/>
              </a:ext>
            </a:extLst>
          </p:cNvPr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Exploratory Data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E0A514-53D5-454B-83A0-29ECE43EB58F}"/>
              </a:ext>
            </a:extLst>
          </p:cNvPr>
          <p:cNvSpPr txBox="1"/>
          <p:nvPr/>
        </p:nvSpPr>
        <p:spPr>
          <a:xfrm>
            <a:off x="4183407" y="5839260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男生的</a:t>
            </a:r>
            <a:r>
              <a:rPr kumimoji="1" lang="en-US" altLang="zh-TW" dirty="0"/>
              <a:t>BMI</a:t>
            </a:r>
            <a:r>
              <a:rPr kumimoji="1" lang="zh-TW" altLang="en-US" dirty="0"/>
              <a:t>分佈相較女生</a:t>
            </a:r>
            <a:r>
              <a:rPr kumimoji="1" lang="en-US" altLang="zh-TW" dirty="0"/>
              <a:t>30</a:t>
            </a:r>
            <a:r>
              <a:rPr kumimoji="1" lang="zh-TW" altLang="en-US" dirty="0"/>
              <a:t>以上的人口較多</a:t>
            </a:r>
          </a:p>
        </p:txBody>
      </p:sp>
    </p:spTree>
    <p:extLst>
      <p:ext uri="{BB962C8B-B14F-4D97-AF65-F5344CB8AC3E}">
        <p14:creationId xmlns:p14="http://schemas.microsoft.com/office/powerpoint/2010/main" val="330225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www.2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x1tabyn5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Macintosh PowerPoint</Application>
  <PresentationFormat>自訂</PresentationFormat>
  <Paragraphs>155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字魂59号-创粗黑</vt:lpstr>
      <vt:lpstr>Arial</vt:lpstr>
      <vt:lpstr>Calibri</vt:lpstr>
      <vt:lpstr>Cooper Black</vt:lpstr>
      <vt:lpstr>www.2ppt.com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dc:description/>
  <cp:lastModifiedBy/>
  <cp:revision>1</cp:revision>
  <dcterms:created xsi:type="dcterms:W3CDTF">2021-05-26T00:22:03Z</dcterms:created>
  <dcterms:modified xsi:type="dcterms:W3CDTF">2021-12-21T08:35:06Z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